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53.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23.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theme/themeOverride1.xml" ContentType="application/vnd.openxmlformats-officedocument.themeOverrid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188" r:id="rId2"/>
    <p:sldMasterId id="2147485212" r:id="rId3"/>
    <p:sldMasterId id="2147485232" r:id="rId4"/>
  </p:sldMasterIdLst>
  <p:notesMasterIdLst>
    <p:notesMasterId r:id="rId132"/>
  </p:notesMasterIdLst>
  <p:handoutMasterIdLst>
    <p:handoutMasterId r:id="rId133"/>
  </p:handoutMasterIdLst>
  <p:sldIdLst>
    <p:sldId id="2147471289" r:id="rId5"/>
    <p:sldId id="2147471473" r:id="rId6"/>
    <p:sldId id="2147471538" r:id="rId7"/>
    <p:sldId id="2147471558" r:id="rId8"/>
    <p:sldId id="2147471471" r:id="rId9"/>
    <p:sldId id="2147471565" r:id="rId10"/>
    <p:sldId id="2147471468" r:id="rId11"/>
    <p:sldId id="2147470935" r:id="rId12"/>
    <p:sldId id="2147471469" r:id="rId13"/>
    <p:sldId id="2147471472" r:id="rId14"/>
    <p:sldId id="2147471474" r:id="rId15"/>
    <p:sldId id="2147471539" r:id="rId16"/>
    <p:sldId id="2147471514" r:id="rId17"/>
    <p:sldId id="2147471541" r:id="rId18"/>
    <p:sldId id="2147471333" r:id="rId19"/>
    <p:sldId id="2147471542" r:id="rId20"/>
    <p:sldId id="2147471559" r:id="rId21"/>
    <p:sldId id="2147471543" r:id="rId22"/>
    <p:sldId id="2147471513" r:id="rId23"/>
    <p:sldId id="2147471567" r:id="rId24"/>
    <p:sldId id="2147471021" r:id="rId25"/>
    <p:sldId id="2146847020" r:id="rId26"/>
    <p:sldId id="2147471566" r:id="rId27"/>
    <p:sldId id="2147471182" r:id="rId28"/>
    <p:sldId id="2147471183" r:id="rId29"/>
    <p:sldId id="2147471184" r:id="rId30"/>
    <p:sldId id="2147471185" r:id="rId31"/>
    <p:sldId id="2147471186" r:id="rId32"/>
    <p:sldId id="407" r:id="rId33"/>
    <p:sldId id="2147471484" r:id="rId34"/>
    <p:sldId id="2147471299" r:id="rId35"/>
    <p:sldId id="2147471326" r:id="rId36"/>
    <p:sldId id="2147471564" r:id="rId37"/>
    <p:sldId id="2147471493" r:id="rId38"/>
    <p:sldId id="2147470667" r:id="rId39"/>
    <p:sldId id="2145705883" r:id="rId40"/>
    <p:sldId id="2147471039" r:id="rId41"/>
    <p:sldId id="2147470668" r:id="rId42"/>
    <p:sldId id="2147471485" r:id="rId43"/>
    <p:sldId id="2147471516" r:id="rId44"/>
    <p:sldId id="2147471544" r:id="rId45"/>
    <p:sldId id="2147471517" r:id="rId46"/>
    <p:sldId id="2147471329" r:id="rId47"/>
    <p:sldId id="2147471330" r:id="rId48"/>
    <p:sldId id="2147471563" r:id="rId49"/>
    <p:sldId id="2147471100" r:id="rId50"/>
    <p:sldId id="2147471101" r:id="rId51"/>
    <p:sldId id="2147471102" r:id="rId52"/>
    <p:sldId id="2147471103" r:id="rId53"/>
    <p:sldId id="2147471104" r:id="rId54"/>
    <p:sldId id="2147471105" r:id="rId55"/>
    <p:sldId id="2147471334" r:id="rId56"/>
    <p:sldId id="2147471335" r:id="rId57"/>
    <p:sldId id="2147471336" r:id="rId58"/>
    <p:sldId id="2147471108" r:id="rId59"/>
    <p:sldId id="2147471109" r:id="rId60"/>
    <p:sldId id="2147471111" r:id="rId61"/>
    <p:sldId id="2147471113" r:id="rId62"/>
    <p:sldId id="2147471116" r:id="rId63"/>
    <p:sldId id="2147471547" r:id="rId64"/>
    <p:sldId id="2147471507" r:id="rId65"/>
    <p:sldId id="2147471561" r:id="rId66"/>
    <p:sldId id="2147470912" r:id="rId67"/>
    <p:sldId id="2147471562" r:id="rId68"/>
    <p:sldId id="2147470467" r:id="rId69"/>
    <p:sldId id="2147471189" r:id="rId70"/>
    <p:sldId id="2147471187" r:id="rId71"/>
    <p:sldId id="2147471188" r:id="rId72"/>
    <p:sldId id="2146847033" r:id="rId73"/>
    <p:sldId id="2147470504" r:id="rId74"/>
    <p:sldId id="2147471106" r:id="rId75"/>
    <p:sldId id="2147471107" r:id="rId76"/>
    <p:sldId id="2147470505" r:id="rId77"/>
    <p:sldId id="2146846581" r:id="rId78"/>
    <p:sldId id="2146846990" r:id="rId79"/>
    <p:sldId id="2146847024" r:id="rId80"/>
    <p:sldId id="2146847025" r:id="rId81"/>
    <p:sldId id="2147471555" r:id="rId82"/>
    <p:sldId id="2147471556" r:id="rId83"/>
    <p:sldId id="2147471080" r:id="rId84"/>
    <p:sldId id="2147471081" r:id="rId85"/>
    <p:sldId id="2146847029" r:id="rId86"/>
    <p:sldId id="2146847030" r:id="rId87"/>
    <p:sldId id="2147471548" r:id="rId88"/>
    <p:sldId id="2147471512" r:id="rId89"/>
    <p:sldId id="918" r:id="rId90"/>
    <p:sldId id="12941" r:id="rId91"/>
    <p:sldId id="2147471054" r:id="rId92"/>
    <p:sldId id="2145706669" r:id="rId93"/>
    <p:sldId id="2147471041" r:id="rId94"/>
    <p:sldId id="408" r:id="rId95"/>
    <p:sldId id="2147471055" r:id="rId96"/>
    <p:sldId id="2146846606" r:id="rId97"/>
    <p:sldId id="2145706682" r:id="rId98"/>
    <p:sldId id="2147471056" r:id="rId99"/>
    <p:sldId id="2147471083" r:id="rId100"/>
    <p:sldId id="2145706672" r:id="rId101"/>
    <p:sldId id="2147471545" r:id="rId102"/>
    <p:sldId id="2147471546" r:id="rId103"/>
    <p:sldId id="11771" r:id="rId104"/>
    <p:sldId id="11772" r:id="rId105"/>
    <p:sldId id="375" r:id="rId106"/>
    <p:sldId id="2147470704" r:id="rId107"/>
    <p:sldId id="2147471327" r:id="rId108"/>
    <p:sldId id="2147471332" r:id="rId109"/>
    <p:sldId id="2147471553" r:id="rId110"/>
    <p:sldId id="2147471328" r:id="rId111"/>
    <p:sldId id="2147471331" r:id="rId112"/>
    <p:sldId id="2147471554" r:id="rId113"/>
    <p:sldId id="2147471110" r:id="rId114"/>
    <p:sldId id="2147471112" r:id="rId115"/>
    <p:sldId id="2147471549" r:id="rId116"/>
    <p:sldId id="2147471550" r:id="rId117"/>
    <p:sldId id="2147471114" r:id="rId118"/>
    <p:sldId id="2147471115" r:id="rId119"/>
    <p:sldId id="2147471551" r:id="rId120"/>
    <p:sldId id="2147470503" r:id="rId121"/>
    <p:sldId id="3148" r:id="rId122"/>
    <p:sldId id="2430" r:id="rId123"/>
    <p:sldId id="2141411309" r:id="rId124"/>
    <p:sldId id="2141411299" r:id="rId125"/>
    <p:sldId id="2147471552" r:id="rId126"/>
    <p:sldId id="2147471088" r:id="rId127"/>
    <p:sldId id="2147471091" r:id="rId128"/>
    <p:sldId id="2147471084" r:id="rId129"/>
    <p:sldId id="2147471085" r:id="rId130"/>
    <p:sldId id="2147471086" r:id="rId131"/>
  </p:sldIdLst>
  <p:sldSz cx="12192000" cy="6858000"/>
  <p:notesSz cx="7772400" cy="10058400"/>
  <p:custDataLst>
    <p:tags r:id="rId13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C41CE"/>
    <a:srgbClr val="D7E3EE"/>
    <a:srgbClr val="322426"/>
    <a:srgbClr val="D2CDC6"/>
    <a:srgbClr val="FBFAFF"/>
    <a:srgbClr val="0B41CF"/>
    <a:srgbClr val="E2ECF2"/>
    <a:srgbClr val="0432FF"/>
    <a:srgbClr val="1174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9" autoAdjust="0"/>
    <p:restoredTop sz="94918" autoAdjust="0"/>
  </p:normalViewPr>
  <p:slideViewPr>
    <p:cSldViewPr>
      <p:cViewPr varScale="1">
        <p:scale>
          <a:sx n="101" d="100"/>
          <a:sy n="101" d="100"/>
        </p:scale>
        <p:origin x="224" y="27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ags" Target="tags/tag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customXml" Target="../customXml/item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handoutMaster" Target="handoutMasters/handoutMaster1.xml"/><Relationship Id="rId16"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5A3C8"/>
              </a:solidFill>
              <a:ln>
                <a:noFill/>
              </a:ln>
              <a:effectLst/>
            </c:spPr>
            <c:extLst>
              <c:ext xmlns:c16="http://schemas.microsoft.com/office/drawing/2014/chart" uri="{C3380CC4-5D6E-409C-BE32-E72D297353CC}">
                <c16:uniqueId val="{00000003-AA5B-DB4C-9E42-4585E7D79F96}"/>
              </c:ext>
            </c:extLst>
          </c:dPt>
          <c:dPt>
            <c:idx val="1"/>
            <c:invertIfNegative val="0"/>
            <c:bubble3D val="0"/>
            <c:spPr>
              <a:solidFill>
                <a:srgbClr val="FAB79D"/>
              </a:solidFill>
              <a:ln>
                <a:noFill/>
              </a:ln>
              <a:effectLst/>
            </c:spPr>
            <c:extLst>
              <c:ext xmlns:c16="http://schemas.microsoft.com/office/drawing/2014/chart" uri="{C3380CC4-5D6E-409C-BE32-E72D297353CC}">
                <c16:uniqueId val="{00000004-AA5B-DB4C-9E42-4585E7D79F96}"/>
              </c:ext>
            </c:extLst>
          </c:dPt>
          <c:dPt>
            <c:idx val="2"/>
            <c:invertIfNegative val="0"/>
            <c:bubble3D val="0"/>
            <c:spPr>
              <a:solidFill>
                <a:srgbClr val="9BD6E8"/>
              </a:solidFill>
              <a:ln>
                <a:noFill/>
              </a:ln>
              <a:effectLst/>
            </c:spPr>
            <c:extLst>
              <c:ext xmlns:c16="http://schemas.microsoft.com/office/drawing/2014/chart" uri="{C3380CC4-5D6E-409C-BE32-E72D297353CC}">
                <c16:uniqueId val="{00000005-AA5B-DB4C-9E42-4585E7D79F96}"/>
              </c:ext>
            </c:extLst>
          </c:dPt>
          <c:dPt>
            <c:idx val="3"/>
            <c:invertIfNegative val="0"/>
            <c:bubble3D val="0"/>
            <c:spPr>
              <a:solidFill>
                <a:srgbClr val="C8E0B4"/>
              </a:solidFill>
              <a:ln>
                <a:noFill/>
              </a:ln>
              <a:effectLst/>
            </c:spPr>
            <c:extLst>
              <c:ext xmlns:c16="http://schemas.microsoft.com/office/drawing/2014/chart" uri="{C3380CC4-5D6E-409C-BE32-E72D297353CC}">
                <c16:uniqueId val="{00000006-AA5B-DB4C-9E42-4585E7D79F96}"/>
              </c:ext>
            </c:extLst>
          </c:dPt>
          <c:cat>
            <c:strRef>
              <c:f>Sheet1!$A$2:$A$5</c:f>
              <c:strCache>
                <c:ptCount val="4"/>
                <c:pt idx="0">
                  <c:v>Complete response</c:v>
                </c:pt>
                <c:pt idx="1">
                  <c:v>Partial response</c:v>
                </c:pt>
                <c:pt idx="2">
                  <c:v>Stable disease</c:v>
                </c:pt>
                <c:pt idx="3">
                  <c:v>Progressive disease or not evaluable </c:v>
                </c:pt>
              </c:strCache>
            </c:strRef>
          </c:cat>
          <c:val>
            <c:numRef>
              <c:f>Sheet1!$B$2:$B$5</c:f>
              <c:numCache>
                <c:formatCode>General</c:formatCode>
                <c:ptCount val="4"/>
                <c:pt idx="0">
                  <c:v>50</c:v>
                </c:pt>
                <c:pt idx="1">
                  <c:v>25</c:v>
                </c:pt>
                <c:pt idx="2">
                  <c:v>5</c:v>
                </c:pt>
                <c:pt idx="3">
                  <c:v>15</c:v>
                </c:pt>
              </c:numCache>
            </c:numRef>
          </c:val>
          <c:extLst>
            <c:ext xmlns:c16="http://schemas.microsoft.com/office/drawing/2014/chart" uri="{C3380CC4-5D6E-409C-BE32-E72D297353CC}">
              <c16:uniqueId val="{00000000-AA5B-DB4C-9E42-4585E7D79F96}"/>
            </c:ext>
          </c:extLst>
        </c:ser>
        <c:dLbls>
          <c:showLegendKey val="0"/>
          <c:showVal val="0"/>
          <c:showCatName val="0"/>
          <c:showSerName val="0"/>
          <c:showPercent val="0"/>
          <c:showBubbleSize val="0"/>
        </c:dLbls>
        <c:gapWidth val="219"/>
        <c:overlap val="-27"/>
        <c:axId val="363789168"/>
        <c:axId val="363037616"/>
      </c:barChart>
      <c:catAx>
        <c:axId val="36378916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a:solidFill>
                      <a:schemeClr val="accent4"/>
                    </a:solidFill>
                  </a:rPr>
                  <a:t>Best response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accent4"/>
            </a:solidFill>
            <a:round/>
          </a:ln>
          <a:effectLst/>
        </c:spPr>
        <c:txPr>
          <a:bodyPr rot="-60000000" spcFirstLastPara="1" vertOverflow="ellipsis" vert="horz" wrap="square" anchor="ctr" anchorCtr="1"/>
          <a:lstStyle/>
          <a:p>
            <a:pPr>
              <a:defRPr sz="1800" b="0" i="0" u="none" strike="noStrike" kern="1200" baseline="0">
                <a:solidFill>
                  <a:schemeClr val="accent4"/>
                </a:solidFill>
                <a:latin typeface="+mn-lt"/>
                <a:ea typeface="+mn-ea"/>
                <a:cs typeface="+mn-cs"/>
              </a:defRPr>
            </a:pPr>
            <a:endParaRPr lang="en-US"/>
          </a:p>
        </c:txPr>
        <c:crossAx val="363037616"/>
        <c:crosses val="autoZero"/>
        <c:auto val="1"/>
        <c:lblAlgn val="ctr"/>
        <c:lblOffset val="100"/>
        <c:noMultiLvlLbl val="0"/>
      </c:catAx>
      <c:valAx>
        <c:axId val="363037616"/>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dirty="0">
                    <a:solidFill>
                      <a:schemeClr val="accent4"/>
                    </a:solidFill>
                    <a:effectLst/>
                  </a:rPr>
                  <a:t>Patients (%)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2700">
            <a:solidFill>
              <a:schemeClr val="accent4"/>
            </a:solidFill>
          </a:ln>
          <a:effectLst/>
        </c:spPr>
        <c:txPr>
          <a:bodyPr rot="-60000000" spcFirstLastPara="1" vertOverflow="ellipsis" vert="horz" wrap="square" anchor="ctr" anchorCtr="1"/>
          <a:lstStyle/>
          <a:p>
            <a:pPr>
              <a:defRPr sz="1600" b="0" i="0" u="none" strike="noStrike" kern="1200" baseline="0">
                <a:solidFill>
                  <a:schemeClr val="accent4"/>
                </a:solidFill>
                <a:latin typeface="+mn-lt"/>
                <a:ea typeface="+mn-ea"/>
                <a:cs typeface="+mn-cs"/>
              </a:defRPr>
            </a:pPr>
            <a:endParaRPr lang="en-US"/>
          </a:p>
        </c:txPr>
        <c:crossAx val="36378916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8958571890719014E-3"/>
          <c:y val="4.1273406862540274E-2"/>
          <c:w val="0.97877431985378094"/>
          <c:h val="0.91745318627491934"/>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8958571890719014E-3"/>
          <c:y val="4.1273406862540274E-2"/>
          <c:w val="0.97877431985378094"/>
          <c:h val="0.91745318627491934"/>
        </c:manualLayout>
      </c:layout>
      <c:pie3DChart>
        <c:varyColors val="1"/>
        <c:ser>
          <c:idx val="0"/>
          <c:order val="0"/>
          <c:tx>
            <c:strRef>
              <c:f>Sheet1!$B$1</c:f>
              <c:strCache>
                <c:ptCount val="1"/>
                <c:pt idx="0">
                  <c:v>Sales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DE5-4257-81A9-E8C04517DA6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DE5-4257-81A9-E8C04517DA6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DE5-4257-81A9-E8C04517DA6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DE5-4257-81A9-E8C04517DA65}"/>
              </c:ext>
            </c:extLst>
          </c:dPt>
          <c:dLbls>
            <c:dLbl>
              <c:idx val="0"/>
              <c:layout>
                <c:manualLayout>
                  <c:x val="-0.18945446050158241"/>
                  <c:y val="0.10595882966105141"/>
                </c:manualLayout>
              </c:layout>
              <c:tx>
                <c:rich>
                  <a:bodyPr/>
                  <a:lstStyle/>
                  <a:p>
                    <a:fld id="{605056A0-3666-4A8B-AC51-51345E1BAC8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DE5-4257-81A9-E8C04517DA65}"/>
                </c:ext>
              </c:extLst>
            </c:dLbl>
            <c:dLbl>
              <c:idx val="1"/>
              <c:layout>
                <c:manualLayout>
                  <c:x val="-0.1910662201256203"/>
                  <c:y val="-0.32953653423275409"/>
                </c:manualLayout>
              </c:layout>
              <c:tx>
                <c:rich>
                  <a:bodyPr/>
                  <a:lstStyle/>
                  <a:p>
                    <a:fld id="{0D5C7427-6D40-4346-B5B1-A343F2D967A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DE5-4257-81A9-E8C04517DA65}"/>
                </c:ext>
              </c:extLst>
            </c:dLbl>
            <c:dLbl>
              <c:idx val="2"/>
              <c:layout>
                <c:manualLayout>
                  <c:x val="0.24187499698224516"/>
                  <c:y val="6.6031434042384873E-2"/>
                </c:manualLayout>
              </c:layout>
              <c:tx>
                <c:rich>
                  <a:bodyPr/>
                  <a:lstStyle/>
                  <a:p>
                    <a:fld id="{2F926D18-09CE-4D72-BADF-1BD8026F257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DE5-4257-81A9-E8C04517DA65}"/>
                </c:ext>
              </c:extLst>
            </c:dLbl>
            <c:numFmt formatCode="General" sourceLinked="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35</c:v>
                </c:pt>
                <c:pt idx="2">
                  <c:v>40</c:v>
                </c:pt>
              </c:numCache>
            </c:numRef>
          </c:val>
          <c:extLst>
            <c:ext xmlns:c16="http://schemas.microsoft.com/office/drawing/2014/chart" uri="{C3380CC4-5D6E-409C-BE32-E72D297353CC}">
              <c16:uniqueId val="{00000008-FDE5-4257-81A9-E8C04517DA65}"/>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bg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316498118543257E-2"/>
          <c:y val="4.687841853821207E-2"/>
          <c:w val="0.9088501682112905"/>
          <c:h val="0.76063213009398523"/>
        </c:manualLayout>
      </c:layout>
      <c:barChart>
        <c:barDir val="col"/>
        <c:grouping val="clustered"/>
        <c:varyColors val="0"/>
        <c:ser>
          <c:idx val="0"/>
          <c:order val="0"/>
          <c:tx>
            <c:strRef>
              <c:f>Sheet1!$B$1</c:f>
              <c:strCache>
                <c:ptCount val="1"/>
                <c:pt idx="0">
                  <c:v>Series 1</c:v>
                </c:pt>
              </c:strCache>
            </c:strRef>
          </c:tx>
          <c:spPr>
            <a:solidFill>
              <a:srgbClr val="5FC2BB"/>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&lt;20</c:v>
                </c:pt>
                <c:pt idx="1">
                  <c:v>20-34</c:v>
                </c:pt>
                <c:pt idx="2">
                  <c:v>35-44</c:v>
                </c:pt>
                <c:pt idx="3">
                  <c:v>45-54</c:v>
                </c:pt>
                <c:pt idx="4">
                  <c:v>55-65</c:v>
                </c:pt>
                <c:pt idx="5">
                  <c:v>65-74</c:v>
                </c:pt>
                <c:pt idx="6">
                  <c:v>75-84</c:v>
                </c:pt>
                <c:pt idx="7">
                  <c:v>&gt;84</c:v>
                </c:pt>
              </c:strCache>
            </c:strRef>
          </c:cat>
          <c:val>
            <c:numRef>
              <c:f>Sheet1!$B$2:$B$9</c:f>
              <c:numCache>
                <c:formatCode>General</c:formatCode>
                <c:ptCount val="8"/>
                <c:pt idx="0">
                  <c:v>1</c:v>
                </c:pt>
                <c:pt idx="1">
                  <c:v>4.2</c:v>
                </c:pt>
                <c:pt idx="2">
                  <c:v>5.3</c:v>
                </c:pt>
                <c:pt idx="3">
                  <c:v>11.6</c:v>
                </c:pt>
                <c:pt idx="4">
                  <c:v>20.399999999999999</c:v>
                </c:pt>
                <c:pt idx="5">
                  <c:v>24.8</c:v>
                </c:pt>
                <c:pt idx="6">
                  <c:v>22.7</c:v>
                </c:pt>
                <c:pt idx="7">
                  <c:v>10</c:v>
                </c:pt>
              </c:numCache>
            </c:numRef>
          </c:val>
          <c:extLst>
            <c:ext xmlns:c16="http://schemas.microsoft.com/office/drawing/2014/chart" uri="{C3380CC4-5D6E-409C-BE32-E72D297353CC}">
              <c16:uniqueId val="{00000000-8A87-45F5-991A-580F7CA455EF}"/>
            </c:ext>
          </c:extLst>
        </c:ser>
        <c:dLbls>
          <c:showLegendKey val="0"/>
          <c:showVal val="0"/>
          <c:showCatName val="0"/>
          <c:showSerName val="0"/>
          <c:showPercent val="0"/>
          <c:showBubbleSize val="0"/>
        </c:dLbls>
        <c:gapWidth val="75"/>
        <c:axId val="1239737536"/>
        <c:axId val="1353273392"/>
      </c:barChart>
      <c:catAx>
        <c:axId val="123973753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j-lt"/>
                    <a:ea typeface="+mn-ea"/>
                    <a:cs typeface="+mn-cs"/>
                  </a:defRPr>
                </a:pPr>
                <a:r>
                  <a:rPr lang="en-US"/>
                  <a:t>Age group, years</a:t>
                </a:r>
              </a:p>
            </c:rich>
          </c:tx>
          <c:layout>
            <c:manualLayout>
              <c:xMode val="edge"/>
              <c:yMode val="edge"/>
              <c:x val="0.45014635623366361"/>
              <c:y val="0.8886814759504696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title>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crossAx val="1353273392"/>
        <c:crosses val="autoZero"/>
        <c:auto val="1"/>
        <c:lblAlgn val="ctr"/>
        <c:lblOffset val="100"/>
        <c:noMultiLvlLbl val="0"/>
      </c:catAx>
      <c:valAx>
        <c:axId val="135327339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j-lt"/>
                    <a:ea typeface="+mn-ea"/>
                    <a:cs typeface="+mn-cs"/>
                  </a:defRPr>
                </a:pPr>
                <a:r>
                  <a:rPr lang="en-US"/>
                  <a:t>New cases by age group, %</a:t>
                </a:r>
              </a:p>
            </c:rich>
          </c:tx>
          <c:layout>
            <c:manualLayout>
              <c:xMode val="edge"/>
              <c:yMode val="edge"/>
              <c:x val="4.6838419010349691E-3"/>
              <c:y val="7.0249773722270231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title>
        <c:numFmt formatCode="General"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crossAx val="1239737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a:solidFill>
            <a:schemeClr val="tx1"/>
          </a:solidFill>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F15AF-A662-FF40-B0A2-0BC932FC07AF}"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9A57A076-05DB-2144-89F8-3B74AE8A54E8}">
      <dgm:prSet custT="1"/>
      <dgm:spPr>
        <a:solidFill>
          <a:srgbClr val="B9D629"/>
        </a:solidFill>
      </dgm:spPr>
      <dgm:t>
        <a:bodyPr/>
        <a:lstStyle/>
        <a:p>
          <a:pPr rtl="0"/>
          <a:r>
            <a:rPr lang="en-US" sz="1900" b="1" dirty="0">
              <a:solidFill>
                <a:srgbClr val="010F97"/>
              </a:solidFill>
            </a:rPr>
            <a:t>CRS</a:t>
          </a:r>
          <a:endParaRPr lang="en-US" sz="1900" dirty="0">
            <a:solidFill>
              <a:srgbClr val="010F97"/>
            </a:solidFill>
          </a:endParaRPr>
        </a:p>
      </dgm:t>
    </dgm:pt>
    <dgm:pt modelId="{457F842B-4C8B-0040-B95F-9518B5BF868B}" type="parTrans" cxnId="{9D6E5ABD-06F4-7D4F-BA4B-9622E91B37B2}">
      <dgm:prSet/>
      <dgm:spPr/>
      <dgm:t>
        <a:bodyPr/>
        <a:lstStyle/>
        <a:p>
          <a:endParaRPr lang="en-US" sz="1900"/>
        </a:p>
      </dgm:t>
    </dgm:pt>
    <dgm:pt modelId="{3428A97F-51BD-4445-95BD-A8A803E6C6E2}" type="sibTrans" cxnId="{9D6E5ABD-06F4-7D4F-BA4B-9622E91B37B2}">
      <dgm:prSet/>
      <dgm:spPr/>
      <dgm:t>
        <a:bodyPr/>
        <a:lstStyle/>
        <a:p>
          <a:endParaRPr lang="en-US" sz="1900"/>
        </a:p>
      </dgm:t>
    </dgm:pt>
    <dgm:pt modelId="{97034D5C-5C31-6544-BA61-5D501685B868}">
      <dgm:prSet custT="1"/>
      <dgm:spPr>
        <a:solidFill>
          <a:srgbClr val="F9951E"/>
        </a:solidFill>
      </dgm:spPr>
      <dgm:t>
        <a:bodyPr/>
        <a:lstStyle/>
        <a:p>
          <a:pPr rtl="0"/>
          <a:r>
            <a:rPr lang="en-US" sz="1900" b="1" dirty="0">
              <a:solidFill>
                <a:srgbClr val="010F97"/>
              </a:solidFill>
            </a:rPr>
            <a:t>High fevers</a:t>
          </a:r>
        </a:p>
      </dgm:t>
    </dgm:pt>
    <dgm:pt modelId="{0EBCF095-9DA0-AF46-BC7F-C045BD9AB875}" type="parTrans" cxnId="{BF5EF591-A9F9-8F4E-B32D-CC46484D829C}">
      <dgm:prSet/>
      <dgm:spPr>
        <a:solidFill>
          <a:srgbClr val="F9951E"/>
        </a:solidFill>
      </dgm:spPr>
      <dgm:t>
        <a:bodyPr/>
        <a:lstStyle/>
        <a:p>
          <a:endParaRPr lang="en-US" sz="1900"/>
        </a:p>
      </dgm:t>
    </dgm:pt>
    <dgm:pt modelId="{3785F909-D9BA-DA42-A0DD-1ADFF101AC90}" type="sibTrans" cxnId="{BF5EF591-A9F9-8F4E-B32D-CC46484D829C}">
      <dgm:prSet/>
      <dgm:spPr/>
      <dgm:t>
        <a:bodyPr/>
        <a:lstStyle/>
        <a:p>
          <a:endParaRPr lang="en-US" sz="1900"/>
        </a:p>
      </dgm:t>
    </dgm:pt>
    <dgm:pt modelId="{8092A737-68F8-A548-ABC6-2D6BDE9891D8}">
      <dgm:prSet custT="1"/>
      <dgm:spPr>
        <a:solidFill>
          <a:srgbClr val="F9951E"/>
        </a:solidFill>
      </dgm:spPr>
      <dgm:t>
        <a:bodyPr/>
        <a:lstStyle/>
        <a:p>
          <a:pPr rtl="0"/>
          <a:r>
            <a:rPr lang="en-US" sz="1900" b="1" dirty="0">
              <a:solidFill>
                <a:srgbClr val="010F97"/>
              </a:solidFill>
            </a:rPr>
            <a:t>Rigors</a:t>
          </a:r>
        </a:p>
      </dgm:t>
    </dgm:pt>
    <dgm:pt modelId="{53BC9D93-1FA3-4E4F-B363-9D35D2E50F05}" type="parTrans" cxnId="{D106B651-E8B4-0E4A-B24C-3459A24B65AB}">
      <dgm:prSet/>
      <dgm:spPr>
        <a:solidFill>
          <a:srgbClr val="F9951E"/>
        </a:solidFill>
      </dgm:spPr>
      <dgm:t>
        <a:bodyPr/>
        <a:lstStyle/>
        <a:p>
          <a:endParaRPr lang="en-US" sz="1900"/>
        </a:p>
      </dgm:t>
    </dgm:pt>
    <dgm:pt modelId="{D529EE3A-D760-474F-8408-D43935BE6D3D}" type="sibTrans" cxnId="{D106B651-E8B4-0E4A-B24C-3459A24B65AB}">
      <dgm:prSet/>
      <dgm:spPr/>
      <dgm:t>
        <a:bodyPr/>
        <a:lstStyle/>
        <a:p>
          <a:endParaRPr lang="en-US" sz="1900"/>
        </a:p>
      </dgm:t>
    </dgm:pt>
    <dgm:pt modelId="{E5FCD5ED-92AB-A547-A81D-9F351F4625A6}">
      <dgm:prSet custT="1"/>
      <dgm:spPr>
        <a:solidFill>
          <a:srgbClr val="F9951E"/>
        </a:solidFill>
      </dgm:spPr>
      <dgm:t>
        <a:bodyPr/>
        <a:lstStyle/>
        <a:p>
          <a:pPr rtl="0"/>
          <a:r>
            <a:rPr lang="en-US" sz="1900" b="1" dirty="0">
              <a:solidFill>
                <a:srgbClr val="010F97"/>
              </a:solidFill>
            </a:rPr>
            <a:t>Myalgia/</a:t>
          </a:r>
        </a:p>
        <a:p>
          <a:pPr rtl="0"/>
          <a:r>
            <a:rPr lang="en-US" sz="1900" b="1" dirty="0" err="1">
              <a:solidFill>
                <a:srgbClr val="010F97"/>
              </a:solidFill>
            </a:rPr>
            <a:t>arthralgias</a:t>
          </a:r>
          <a:endParaRPr lang="en-US" sz="1900" b="1" dirty="0">
            <a:solidFill>
              <a:srgbClr val="010F97"/>
            </a:solidFill>
          </a:endParaRPr>
        </a:p>
      </dgm:t>
    </dgm:pt>
    <dgm:pt modelId="{17737051-CD00-8847-9752-2DFD7CEFBE71}" type="parTrans" cxnId="{469D8DD3-593C-594D-93BE-63E18094E98B}">
      <dgm:prSet/>
      <dgm:spPr>
        <a:solidFill>
          <a:srgbClr val="F9951E"/>
        </a:solidFill>
      </dgm:spPr>
      <dgm:t>
        <a:bodyPr/>
        <a:lstStyle/>
        <a:p>
          <a:endParaRPr lang="en-US" sz="1900"/>
        </a:p>
      </dgm:t>
    </dgm:pt>
    <dgm:pt modelId="{97762427-52BF-3E48-B7E0-37175AC39BB9}" type="sibTrans" cxnId="{469D8DD3-593C-594D-93BE-63E18094E98B}">
      <dgm:prSet/>
      <dgm:spPr/>
      <dgm:t>
        <a:bodyPr/>
        <a:lstStyle/>
        <a:p>
          <a:endParaRPr lang="en-US" sz="1900"/>
        </a:p>
      </dgm:t>
    </dgm:pt>
    <dgm:pt modelId="{ECFB68CA-3B54-4D48-8CFD-6CCF39D9E79F}">
      <dgm:prSet custT="1"/>
      <dgm:spPr>
        <a:solidFill>
          <a:srgbClr val="F9951E"/>
        </a:solidFill>
      </dgm:spPr>
      <dgm:t>
        <a:bodyPr/>
        <a:lstStyle/>
        <a:p>
          <a:pPr rtl="0"/>
          <a:r>
            <a:rPr lang="en-US" sz="1900" b="1" dirty="0">
              <a:solidFill>
                <a:srgbClr val="010F97"/>
              </a:solidFill>
            </a:rPr>
            <a:t>Nausea/vomiting/</a:t>
          </a:r>
          <a:br>
            <a:rPr lang="en-US" sz="1900" b="1" dirty="0">
              <a:solidFill>
                <a:srgbClr val="010F97"/>
              </a:solidFill>
            </a:rPr>
          </a:br>
          <a:r>
            <a:rPr lang="en-US" sz="1900" b="1" dirty="0">
              <a:solidFill>
                <a:srgbClr val="010F97"/>
              </a:solidFill>
            </a:rPr>
            <a:t>anorexia</a:t>
          </a:r>
        </a:p>
      </dgm:t>
    </dgm:pt>
    <dgm:pt modelId="{9200A35E-B232-414A-838A-D01EAF762AE0}" type="parTrans" cxnId="{F2FC9EBB-DC2B-884E-99F6-789817E4F489}">
      <dgm:prSet/>
      <dgm:spPr>
        <a:solidFill>
          <a:srgbClr val="F9951E"/>
        </a:solidFill>
      </dgm:spPr>
      <dgm:t>
        <a:bodyPr/>
        <a:lstStyle/>
        <a:p>
          <a:endParaRPr lang="en-US" sz="1900"/>
        </a:p>
      </dgm:t>
    </dgm:pt>
    <dgm:pt modelId="{A04CF795-9139-D84C-9F5F-B9C4228CE78A}" type="sibTrans" cxnId="{F2FC9EBB-DC2B-884E-99F6-789817E4F489}">
      <dgm:prSet/>
      <dgm:spPr/>
      <dgm:t>
        <a:bodyPr/>
        <a:lstStyle/>
        <a:p>
          <a:endParaRPr lang="en-US" sz="1900"/>
        </a:p>
      </dgm:t>
    </dgm:pt>
    <dgm:pt modelId="{EF0A3147-5862-C345-A0FB-9A2BB9E757E4}">
      <dgm:prSet custT="1"/>
      <dgm:spPr>
        <a:solidFill>
          <a:srgbClr val="F9951E"/>
        </a:solidFill>
      </dgm:spPr>
      <dgm:t>
        <a:bodyPr/>
        <a:lstStyle/>
        <a:p>
          <a:pPr rtl="0"/>
          <a:r>
            <a:rPr lang="en-US" sz="1900" b="1" dirty="0">
              <a:solidFill>
                <a:srgbClr val="010F97"/>
              </a:solidFill>
            </a:rPr>
            <a:t>Hypotension</a:t>
          </a:r>
        </a:p>
      </dgm:t>
    </dgm:pt>
    <dgm:pt modelId="{40CCF358-B556-9F41-8BCE-6D5A69FC0941}" type="parTrans" cxnId="{DA2432BD-7772-5045-9769-8FF529712A9A}">
      <dgm:prSet/>
      <dgm:spPr>
        <a:solidFill>
          <a:srgbClr val="F9951E"/>
        </a:solidFill>
      </dgm:spPr>
      <dgm:t>
        <a:bodyPr/>
        <a:lstStyle/>
        <a:p>
          <a:endParaRPr lang="en-US" sz="1900"/>
        </a:p>
      </dgm:t>
    </dgm:pt>
    <dgm:pt modelId="{6B93A89F-45FC-AA43-894A-FF52A1CCAE62}" type="sibTrans" cxnId="{DA2432BD-7772-5045-9769-8FF529712A9A}">
      <dgm:prSet/>
      <dgm:spPr/>
      <dgm:t>
        <a:bodyPr/>
        <a:lstStyle/>
        <a:p>
          <a:endParaRPr lang="en-US" sz="1900"/>
        </a:p>
      </dgm:t>
    </dgm:pt>
    <dgm:pt modelId="{9FEBA7F7-9418-6746-91CB-62A01004FC6E}">
      <dgm:prSet custT="1"/>
      <dgm:spPr>
        <a:solidFill>
          <a:srgbClr val="F9951E"/>
        </a:solidFill>
      </dgm:spPr>
      <dgm:t>
        <a:bodyPr/>
        <a:lstStyle/>
        <a:p>
          <a:pPr rtl="0"/>
          <a:r>
            <a:rPr lang="en-US" sz="1900" b="1" dirty="0">
              <a:solidFill>
                <a:srgbClr val="010F97"/>
              </a:solidFill>
            </a:rPr>
            <a:t>Dyspnea/ tachypnea/ hypoxia</a:t>
          </a:r>
        </a:p>
      </dgm:t>
    </dgm:pt>
    <dgm:pt modelId="{C25F20E4-AF23-734A-B94B-85B604EE09C2}" type="parTrans" cxnId="{973E11DE-EED9-CE4C-87F2-01449653A9F0}">
      <dgm:prSet/>
      <dgm:spPr>
        <a:solidFill>
          <a:srgbClr val="F9951E"/>
        </a:solidFill>
      </dgm:spPr>
      <dgm:t>
        <a:bodyPr/>
        <a:lstStyle/>
        <a:p>
          <a:endParaRPr lang="en-US" sz="1900"/>
        </a:p>
      </dgm:t>
    </dgm:pt>
    <dgm:pt modelId="{0CE75A87-B064-2341-AAFD-2A2A03759DB1}" type="sibTrans" cxnId="{973E11DE-EED9-CE4C-87F2-01449653A9F0}">
      <dgm:prSet/>
      <dgm:spPr/>
      <dgm:t>
        <a:bodyPr/>
        <a:lstStyle/>
        <a:p>
          <a:endParaRPr lang="en-US" sz="1900"/>
        </a:p>
      </dgm:t>
    </dgm:pt>
    <dgm:pt modelId="{182B74F2-87FF-2247-9FB8-525287361B13}">
      <dgm:prSet custT="1"/>
      <dgm:spPr>
        <a:solidFill>
          <a:srgbClr val="F9951E"/>
        </a:solidFill>
      </dgm:spPr>
      <dgm:t>
        <a:bodyPr/>
        <a:lstStyle/>
        <a:p>
          <a:pPr rtl="0"/>
          <a:r>
            <a:rPr lang="en-US" sz="1900" b="1" dirty="0">
              <a:solidFill>
                <a:srgbClr val="010F97"/>
              </a:solidFill>
            </a:rPr>
            <a:t>Fatigue</a:t>
          </a:r>
        </a:p>
      </dgm:t>
    </dgm:pt>
    <dgm:pt modelId="{7034DC92-A82B-DA42-9D97-51C6AC96AE18}" type="parTrans" cxnId="{18DF1AFF-418B-344F-B84D-D2BA8EA32596}">
      <dgm:prSet/>
      <dgm:spPr>
        <a:solidFill>
          <a:srgbClr val="F9951E"/>
        </a:solidFill>
      </dgm:spPr>
      <dgm:t>
        <a:bodyPr/>
        <a:lstStyle/>
        <a:p>
          <a:endParaRPr lang="en-US" sz="1900"/>
        </a:p>
      </dgm:t>
    </dgm:pt>
    <dgm:pt modelId="{CC278737-10E8-E44F-9922-D2A19AD4D272}" type="sibTrans" cxnId="{18DF1AFF-418B-344F-B84D-D2BA8EA32596}">
      <dgm:prSet/>
      <dgm:spPr/>
      <dgm:t>
        <a:bodyPr/>
        <a:lstStyle/>
        <a:p>
          <a:endParaRPr lang="en-US" sz="1900"/>
        </a:p>
      </dgm:t>
    </dgm:pt>
    <dgm:pt modelId="{FFD4D0C2-E1D6-0345-BCF5-D2F2DFDA5DDD}">
      <dgm:prSet custT="1"/>
      <dgm:spPr>
        <a:solidFill>
          <a:srgbClr val="F9951E"/>
        </a:solidFill>
      </dgm:spPr>
      <dgm:t>
        <a:bodyPr/>
        <a:lstStyle/>
        <a:p>
          <a:pPr rtl="0"/>
          <a:r>
            <a:rPr lang="en-US" sz="1900" b="1" dirty="0">
              <a:solidFill>
                <a:srgbClr val="010F97"/>
              </a:solidFill>
            </a:rPr>
            <a:t>Headache</a:t>
          </a:r>
        </a:p>
      </dgm:t>
    </dgm:pt>
    <dgm:pt modelId="{FCE5EE65-FEF8-6D4D-836E-922BADBA21B7}" type="parTrans" cxnId="{1C03CA4B-75DF-5448-947F-A3DB623EF3A7}">
      <dgm:prSet/>
      <dgm:spPr>
        <a:solidFill>
          <a:srgbClr val="F9951E"/>
        </a:solidFill>
      </dgm:spPr>
      <dgm:t>
        <a:bodyPr/>
        <a:lstStyle/>
        <a:p>
          <a:endParaRPr lang="en-US" sz="1900"/>
        </a:p>
      </dgm:t>
    </dgm:pt>
    <dgm:pt modelId="{C19723A7-D105-024E-8C08-6DEA8D33482D}" type="sibTrans" cxnId="{1C03CA4B-75DF-5448-947F-A3DB623EF3A7}">
      <dgm:prSet/>
      <dgm:spPr/>
      <dgm:t>
        <a:bodyPr/>
        <a:lstStyle/>
        <a:p>
          <a:endParaRPr lang="en-US" sz="1900"/>
        </a:p>
      </dgm:t>
    </dgm:pt>
    <dgm:pt modelId="{DC450A53-D6BC-BB46-9760-833F31E4C465}">
      <dgm:prSet custT="1"/>
      <dgm:spPr>
        <a:solidFill>
          <a:srgbClr val="F9951E"/>
        </a:solidFill>
      </dgm:spPr>
      <dgm:t>
        <a:bodyPr/>
        <a:lstStyle/>
        <a:p>
          <a:pPr rtl="0"/>
          <a:r>
            <a:rPr lang="en-US" sz="1900" b="1" dirty="0">
              <a:solidFill>
                <a:srgbClr val="010F97"/>
              </a:solidFill>
            </a:rPr>
            <a:t>Escalating fevers</a:t>
          </a:r>
        </a:p>
      </dgm:t>
    </dgm:pt>
    <dgm:pt modelId="{C41695E7-AA80-5641-9F36-92E2B03A6423}" type="sibTrans" cxnId="{3825035E-2C57-314F-B7E9-15B8156EF348}">
      <dgm:prSet/>
      <dgm:spPr/>
      <dgm:t>
        <a:bodyPr/>
        <a:lstStyle/>
        <a:p>
          <a:endParaRPr lang="en-US" sz="1900"/>
        </a:p>
      </dgm:t>
    </dgm:pt>
    <dgm:pt modelId="{A55D6D86-4723-9149-8EAF-2C9FE8942A3D}" type="parTrans" cxnId="{3825035E-2C57-314F-B7E9-15B8156EF348}">
      <dgm:prSet/>
      <dgm:spPr>
        <a:solidFill>
          <a:srgbClr val="F9951E"/>
        </a:solidFill>
      </dgm:spPr>
      <dgm:t>
        <a:bodyPr/>
        <a:lstStyle/>
        <a:p>
          <a:endParaRPr lang="en-US" sz="1900"/>
        </a:p>
      </dgm:t>
    </dgm:pt>
    <dgm:pt modelId="{BED99AAE-5193-9548-B55A-B0E3B5ED53E5}" type="pres">
      <dgm:prSet presAssocID="{642F15AF-A662-FF40-B0A2-0BC932FC07AF}" presName="cycle" presStyleCnt="0">
        <dgm:presLayoutVars>
          <dgm:chMax val="1"/>
          <dgm:dir/>
          <dgm:animLvl val="ctr"/>
          <dgm:resizeHandles val="exact"/>
        </dgm:presLayoutVars>
      </dgm:prSet>
      <dgm:spPr/>
    </dgm:pt>
    <dgm:pt modelId="{ABD8ED87-1C7D-BE4A-9358-F92E723BCB86}" type="pres">
      <dgm:prSet presAssocID="{9A57A076-05DB-2144-89F8-3B74AE8A54E8}" presName="centerShape" presStyleLbl="node0" presStyleIdx="0" presStyleCnt="1"/>
      <dgm:spPr/>
    </dgm:pt>
    <dgm:pt modelId="{8A2DB259-71A9-D247-A4C9-9917724F083F}" type="pres">
      <dgm:prSet presAssocID="{0EBCF095-9DA0-AF46-BC7F-C045BD9AB875}" presName="parTrans" presStyleLbl="bgSibTrans2D1" presStyleIdx="0" presStyleCnt="9"/>
      <dgm:spPr/>
    </dgm:pt>
    <dgm:pt modelId="{F924D33A-857E-BA48-92EC-183E5744059D}" type="pres">
      <dgm:prSet presAssocID="{97034D5C-5C31-6544-BA61-5D501685B868}" presName="node" presStyleLbl="node1" presStyleIdx="0" presStyleCnt="9" custScaleX="125197" custRadScaleRad="95984">
        <dgm:presLayoutVars>
          <dgm:bulletEnabled val="1"/>
        </dgm:presLayoutVars>
      </dgm:prSet>
      <dgm:spPr/>
    </dgm:pt>
    <dgm:pt modelId="{8EA4D9DD-EE11-CA4B-8998-A1F20804FF44}" type="pres">
      <dgm:prSet presAssocID="{53BC9D93-1FA3-4E4F-B363-9D35D2E50F05}" presName="parTrans" presStyleLbl="bgSibTrans2D1" presStyleIdx="1" presStyleCnt="9"/>
      <dgm:spPr/>
    </dgm:pt>
    <dgm:pt modelId="{44DF005C-961B-BA44-863F-30C20C2C739A}" type="pres">
      <dgm:prSet presAssocID="{8092A737-68F8-A548-ABC6-2D6BDE9891D8}" presName="node" presStyleLbl="node1" presStyleIdx="1" presStyleCnt="9" custScaleX="125197">
        <dgm:presLayoutVars>
          <dgm:bulletEnabled val="1"/>
        </dgm:presLayoutVars>
      </dgm:prSet>
      <dgm:spPr/>
    </dgm:pt>
    <dgm:pt modelId="{DEFA5618-5A5A-5640-AD4E-D04E10B296E8}" type="pres">
      <dgm:prSet presAssocID="{17737051-CD00-8847-9752-2DFD7CEFBE71}" presName="parTrans" presStyleLbl="bgSibTrans2D1" presStyleIdx="2" presStyleCnt="9"/>
      <dgm:spPr/>
    </dgm:pt>
    <dgm:pt modelId="{7945AB67-3EDB-C340-A9CB-3187AE9FB48C}" type="pres">
      <dgm:prSet presAssocID="{E5FCD5ED-92AB-A547-A81D-9F351F4625A6}" presName="node" presStyleLbl="node1" presStyleIdx="2" presStyleCnt="9" custScaleX="125197" custRadScaleRad="101187" custRadScaleInc="-4450">
        <dgm:presLayoutVars>
          <dgm:bulletEnabled val="1"/>
        </dgm:presLayoutVars>
      </dgm:prSet>
      <dgm:spPr/>
    </dgm:pt>
    <dgm:pt modelId="{BE44B29A-DC8E-C24E-B52A-BAC07BE27DC4}" type="pres">
      <dgm:prSet presAssocID="{9200A35E-B232-414A-838A-D01EAF762AE0}" presName="parTrans" presStyleLbl="bgSibTrans2D1" presStyleIdx="3" presStyleCnt="9"/>
      <dgm:spPr/>
    </dgm:pt>
    <dgm:pt modelId="{0578DB2D-E946-9543-B889-7FBF0303D8AC}" type="pres">
      <dgm:prSet presAssocID="{ECFB68CA-3B54-4D48-8CFD-6CCF39D9E79F}" presName="node" presStyleLbl="node1" presStyleIdx="3" presStyleCnt="9" custScaleX="173057" custScaleY="68285" custRadScaleRad="101496" custRadScaleInc="-9796">
        <dgm:presLayoutVars>
          <dgm:bulletEnabled val="1"/>
        </dgm:presLayoutVars>
      </dgm:prSet>
      <dgm:spPr/>
    </dgm:pt>
    <dgm:pt modelId="{F292E27C-4917-E345-A8A5-5B56F451997A}" type="pres">
      <dgm:prSet presAssocID="{7034DC92-A82B-DA42-9D97-51C6AC96AE18}" presName="parTrans" presStyleLbl="bgSibTrans2D1" presStyleIdx="4" presStyleCnt="9"/>
      <dgm:spPr/>
    </dgm:pt>
    <dgm:pt modelId="{00482B9D-D72E-E844-BB0D-4EED39F3A67B}" type="pres">
      <dgm:prSet presAssocID="{182B74F2-87FF-2247-9FB8-525287361B13}" presName="node" presStyleLbl="node1" presStyleIdx="4" presStyleCnt="9">
        <dgm:presLayoutVars>
          <dgm:bulletEnabled val="1"/>
        </dgm:presLayoutVars>
      </dgm:prSet>
      <dgm:spPr/>
    </dgm:pt>
    <dgm:pt modelId="{AF9EB6A4-7D3A-8A4B-AB9A-81E609275AFE}" type="pres">
      <dgm:prSet presAssocID="{FCE5EE65-FEF8-6D4D-836E-922BADBA21B7}" presName="parTrans" presStyleLbl="bgSibTrans2D1" presStyleIdx="5" presStyleCnt="9"/>
      <dgm:spPr/>
    </dgm:pt>
    <dgm:pt modelId="{7BE0EB82-37E8-C04E-B0C0-E6E20FF4FA14}" type="pres">
      <dgm:prSet presAssocID="{FFD4D0C2-E1D6-0345-BCF5-D2F2DFDA5DDD}" presName="node" presStyleLbl="node1" presStyleIdx="5" presStyleCnt="9">
        <dgm:presLayoutVars>
          <dgm:bulletEnabled val="1"/>
        </dgm:presLayoutVars>
      </dgm:prSet>
      <dgm:spPr/>
    </dgm:pt>
    <dgm:pt modelId="{31574E81-D90C-034B-AC92-8BAD511D1ED1}" type="pres">
      <dgm:prSet presAssocID="{40CCF358-B556-9F41-8BCE-6D5A69FC0941}" presName="parTrans" presStyleLbl="bgSibTrans2D1" presStyleIdx="6" presStyleCnt="9"/>
      <dgm:spPr/>
    </dgm:pt>
    <dgm:pt modelId="{3271B5A3-A685-2B4F-8308-AB496A890932}" type="pres">
      <dgm:prSet presAssocID="{EF0A3147-5862-C345-A0FB-9A2BB9E757E4}" presName="node" presStyleLbl="node1" presStyleIdx="6" presStyleCnt="9" custScaleX="125197" custRadScaleRad="100844" custRadScaleInc="3190">
        <dgm:presLayoutVars>
          <dgm:bulletEnabled val="1"/>
        </dgm:presLayoutVars>
      </dgm:prSet>
      <dgm:spPr/>
    </dgm:pt>
    <dgm:pt modelId="{FE55D810-F225-9D47-91ED-54A63E7F3838}" type="pres">
      <dgm:prSet presAssocID="{A55D6D86-4723-9149-8EAF-2C9FE8942A3D}" presName="parTrans" presStyleLbl="bgSibTrans2D1" presStyleIdx="7" presStyleCnt="9"/>
      <dgm:spPr/>
    </dgm:pt>
    <dgm:pt modelId="{0C2B1DDD-950A-0348-A188-1557909CBEF5}" type="pres">
      <dgm:prSet presAssocID="{DC450A53-D6BC-BB46-9760-833F31E4C465}" presName="node" presStyleLbl="node1" presStyleIdx="7" presStyleCnt="9" custScaleX="146194" custRadScaleRad="93618" custRadScaleInc="113986">
        <dgm:presLayoutVars>
          <dgm:bulletEnabled val="1"/>
        </dgm:presLayoutVars>
      </dgm:prSet>
      <dgm:spPr/>
    </dgm:pt>
    <dgm:pt modelId="{38485761-4C41-0144-9BBA-D060EB26B92D}" type="pres">
      <dgm:prSet presAssocID="{C25F20E4-AF23-734A-B94B-85B604EE09C2}" presName="parTrans" presStyleLbl="bgSibTrans2D1" presStyleIdx="8" presStyleCnt="9"/>
      <dgm:spPr/>
    </dgm:pt>
    <dgm:pt modelId="{4A21CF62-D16A-FB4F-8E71-315BD907076D}" type="pres">
      <dgm:prSet presAssocID="{9FEBA7F7-9418-6746-91CB-62A01004FC6E}" presName="node" presStyleLbl="node1" presStyleIdx="8" presStyleCnt="9" custScaleX="125197" custRadScaleRad="104124" custRadScaleInc="-110749">
        <dgm:presLayoutVars>
          <dgm:bulletEnabled val="1"/>
        </dgm:presLayoutVars>
      </dgm:prSet>
      <dgm:spPr/>
    </dgm:pt>
  </dgm:ptLst>
  <dgm:cxnLst>
    <dgm:cxn modelId="{36DBE000-BC6F-D445-A19B-698D3B7AF3BB}" type="presOf" srcId="{A55D6D86-4723-9149-8EAF-2C9FE8942A3D}" destId="{FE55D810-F225-9D47-91ED-54A63E7F3838}" srcOrd="0" destOrd="0" presId="urn:microsoft.com/office/officeart/2005/8/layout/radial4"/>
    <dgm:cxn modelId="{3472FA04-1283-A940-AC07-A49AC5F99166}" type="presOf" srcId="{E5FCD5ED-92AB-A547-A81D-9F351F4625A6}" destId="{7945AB67-3EDB-C340-A9CB-3187AE9FB48C}" srcOrd="0" destOrd="0" presId="urn:microsoft.com/office/officeart/2005/8/layout/radial4"/>
    <dgm:cxn modelId="{60557012-72CB-4348-8090-112F65003325}" type="presOf" srcId="{8092A737-68F8-A548-ABC6-2D6BDE9891D8}" destId="{44DF005C-961B-BA44-863F-30C20C2C739A}" srcOrd="0" destOrd="0" presId="urn:microsoft.com/office/officeart/2005/8/layout/radial4"/>
    <dgm:cxn modelId="{DC5BE320-D0EC-D642-83B7-60DDD44FABA4}" type="presOf" srcId="{9200A35E-B232-414A-838A-D01EAF762AE0}" destId="{BE44B29A-DC8E-C24E-B52A-BAC07BE27DC4}" srcOrd="0" destOrd="0" presId="urn:microsoft.com/office/officeart/2005/8/layout/radial4"/>
    <dgm:cxn modelId="{73976026-A6CD-C340-9B06-DE5989820E56}" type="presOf" srcId="{9A57A076-05DB-2144-89F8-3B74AE8A54E8}" destId="{ABD8ED87-1C7D-BE4A-9358-F92E723BCB86}" srcOrd="0" destOrd="0" presId="urn:microsoft.com/office/officeart/2005/8/layout/radial4"/>
    <dgm:cxn modelId="{69C1B53A-0DAF-B94B-8D46-67A37A25469B}" type="presOf" srcId="{FCE5EE65-FEF8-6D4D-836E-922BADBA21B7}" destId="{AF9EB6A4-7D3A-8A4B-AB9A-81E609275AFE}" srcOrd="0" destOrd="0" presId="urn:microsoft.com/office/officeart/2005/8/layout/radial4"/>
    <dgm:cxn modelId="{B9AA6F46-C08B-8F4C-B244-8D38A37B5166}" type="presOf" srcId="{FFD4D0C2-E1D6-0345-BCF5-D2F2DFDA5DDD}" destId="{7BE0EB82-37E8-C04E-B0C0-E6E20FF4FA14}" srcOrd="0" destOrd="0" presId="urn:microsoft.com/office/officeart/2005/8/layout/radial4"/>
    <dgm:cxn modelId="{1C03CA4B-75DF-5448-947F-A3DB623EF3A7}" srcId="{9A57A076-05DB-2144-89F8-3B74AE8A54E8}" destId="{FFD4D0C2-E1D6-0345-BCF5-D2F2DFDA5DDD}" srcOrd="5" destOrd="0" parTransId="{FCE5EE65-FEF8-6D4D-836E-922BADBA21B7}" sibTransId="{C19723A7-D105-024E-8C08-6DEA8D33482D}"/>
    <dgm:cxn modelId="{D106B651-E8B4-0E4A-B24C-3459A24B65AB}" srcId="{9A57A076-05DB-2144-89F8-3B74AE8A54E8}" destId="{8092A737-68F8-A548-ABC6-2D6BDE9891D8}" srcOrd="1" destOrd="0" parTransId="{53BC9D93-1FA3-4E4F-B363-9D35D2E50F05}" sibTransId="{D529EE3A-D760-474F-8408-D43935BE6D3D}"/>
    <dgm:cxn modelId="{6B0C2559-222F-654F-886B-D4FBBB2EC38A}" type="presOf" srcId="{9FEBA7F7-9418-6746-91CB-62A01004FC6E}" destId="{4A21CF62-D16A-FB4F-8E71-315BD907076D}" srcOrd="0" destOrd="0" presId="urn:microsoft.com/office/officeart/2005/8/layout/radial4"/>
    <dgm:cxn modelId="{3825035E-2C57-314F-B7E9-15B8156EF348}" srcId="{9A57A076-05DB-2144-89F8-3B74AE8A54E8}" destId="{DC450A53-D6BC-BB46-9760-833F31E4C465}" srcOrd="7" destOrd="0" parTransId="{A55D6D86-4723-9149-8EAF-2C9FE8942A3D}" sibTransId="{C41695E7-AA80-5641-9F36-92E2B03A6423}"/>
    <dgm:cxn modelId="{A5C94266-ED9D-204E-AD00-A32BD3F81CA3}" type="presOf" srcId="{642F15AF-A662-FF40-B0A2-0BC932FC07AF}" destId="{BED99AAE-5193-9548-B55A-B0E3B5ED53E5}" srcOrd="0" destOrd="0" presId="urn:microsoft.com/office/officeart/2005/8/layout/radial4"/>
    <dgm:cxn modelId="{A1FA256E-EBB2-AD47-934B-59474B946763}" type="presOf" srcId="{182B74F2-87FF-2247-9FB8-525287361B13}" destId="{00482B9D-D72E-E844-BB0D-4EED39F3A67B}" srcOrd="0" destOrd="0" presId="urn:microsoft.com/office/officeart/2005/8/layout/radial4"/>
    <dgm:cxn modelId="{0454016F-AC85-D648-A5C6-77913797690F}" type="presOf" srcId="{17737051-CD00-8847-9752-2DFD7CEFBE71}" destId="{DEFA5618-5A5A-5640-AD4E-D04E10B296E8}" srcOrd="0" destOrd="0" presId="urn:microsoft.com/office/officeart/2005/8/layout/radial4"/>
    <dgm:cxn modelId="{2D40276F-8CDB-A645-AB59-9F967D0B74C0}" type="presOf" srcId="{DC450A53-D6BC-BB46-9760-833F31E4C465}" destId="{0C2B1DDD-950A-0348-A188-1557909CBEF5}" srcOrd="0" destOrd="0" presId="urn:microsoft.com/office/officeart/2005/8/layout/radial4"/>
    <dgm:cxn modelId="{B71D8F75-FC34-AA4E-BDDE-C26441BB291C}" type="presOf" srcId="{ECFB68CA-3B54-4D48-8CFD-6CCF39D9E79F}" destId="{0578DB2D-E946-9543-B889-7FBF0303D8AC}" srcOrd="0" destOrd="0" presId="urn:microsoft.com/office/officeart/2005/8/layout/radial4"/>
    <dgm:cxn modelId="{46F4107A-A84C-484C-BD58-858FEECEFE9B}" type="presOf" srcId="{53BC9D93-1FA3-4E4F-B363-9D35D2E50F05}" destId="{8EA4D9DD-EE11-CA4B-8998-A1F20804FF44}" srcOrd="0" destOrd="0" presId="urn:microsoft.com/office/officeart/2005/8/layout/radial4"/>
    <dgm:cxn modelId="{2C456A7B-1D86-E04B-BBCD-E55CE9AEC95A}" type="presOf" srcId="{97034D5C-5C31-6544-BA61-5D501685B868}" destId="{F924D33A-857E-BA48-92EC-183E5744059D}" srcOrd="0" destOrd="0" presId="urn:microsoft.com/office/officeart/2005/8/layout/radial4"/>
    <dgm:cxn modelId="{BF5EF591-A9F9-8F4E-B32D-CC46484D829C}" srcId="{9A57A076-05DB-2144-89F8-3B74AE8A54E8}" destId="{97034D5C-5C31-6544-BA61-5D501685B868}" srcOrd="0" destOrd="0" parTransId="{0EBCF095-9DA0-AF46-BC7F-C045BD9AB875}" sibTransId="{3785F909-D9BA-DA42-A0DD-1ADFF101AC90}"/>
    <dgm:cxn modelId="{D703CE9C-5F95-B84B-81CC-B14C79F8A30F}" type="presOf" srcId="{EF0A3147-5862-C345-A0FB-9A2BB9E757E4}" destId="{3271B5A3-A685-2B4F-8308-AB496A890932}" srcOrd="0" destOrd="0" presId="urn:microsoft.com/office/officeart/2005/8/layout/radial4"/>
    <dgm:cxn modelId="{7DB882B1-7B60-CA49-B2C8-38E46E11D6E2}" type="presOf" srcId="{C25F20E4-AF23-734A-B94B-85B604EE09C2}" destId="{38485761-4C41-0144-9BBA-D060EB26B92D}" srcOrd="0" destOrd="0" presId="urn:microsoft.com/office/officeart/2005/8/layout/radial4"/>
    <dgm:cxn modelId="{F2FC9EBB-DC2B-884E-99F6-789817E4F489}" srcId="{9A57A076-05DB-2144-89F8-3B74AE8A54E8}" destId="{ECFB68CA-3B54-4D48-8CFD-6CCF39D9E79F}" srcOrd="3" destOrd="0" parTransId="{9200A35E-B232-414A-838A-D01EAF762AE0}" sibTransId="{A04CF795-9139-D84C-9F5F-B9C4228CE78A}"/>
    <dgm:cxn modelId="{DA2432BD-7772-5045-9769-8FF529712A9A}" srcId="{9A57A076-05DB-2144-89F8-3B74AE8A54E8}" destId="{EF0A3147-5862-C345-A0FB-9A2BB9E757E4}" srcOrd="6" destOrd="0" parTransId="{40CCF358-B556-9F41-8BCE-6D5A69FC0941}" sibTransId="{6B93A89F-45FC-AA43-894A-FF52A1CCAE62}"/>
    <dgm:cxn modelId="{9D6E5ABD-06F4-7D4F-BA4B-9622E91B37B2}" srcId="{642F15AF-A662-FF40-B0A2-0BC932FC07AF}" destId="{9A57A076-05DB-2144-89F8-3B74AE8A54E8}" srcOrd="0" destOrd="0" parTransId="{457F842B-4C8B-0040-B95F-9518B5BF868B}" sibTransId="{3428A97F-51BD-4445-95BD-A8A803E6C6E2}"/>
    <dgm:cxn modelId="{A85AEBD2-F68C-E246-ACC2-58F4CBC852ED}" type="presOf" srcId="{7034DC92-A82B-DA42-9D97-51C6AC96AE18}" destId="{F292E27C-4917-E345-A8A5-5B56F451997A}" srcOrd="0" destOrd="0" presId="urn:microsoft.com/office/officeart/2005/8/layout/radial4"/>
    <dgm:cxn modelId="{469D8DD3-593C-594D-93BE-63E18094E98B}" srcId="{9A57A076-05DB-2144-89F8-3B74AE8A54E8}" destId="{E5FCD5ED-92AB-A547-A81D-9F351F4625A6}" srcOrd="2" destOrd="0" parTransId="{17737051-CD00-8847-9752-2DFD7CEFBE71}" sibTransId="{97762427-52BF-3E48-B7E0-37175AC39BB9}"/>
    <dgm:cxn modelId="{973E11DE-EED9-CE4C-87F2-01449653A9F0}" srcId="{9A57A076-05DB-2144-89F8-3B74AE8A54E8}" destId="{9FEBA7F7-9418-6746-91CB-62A01004FC6E}" srcOrd="8" destOrd="0" parTransId="{C25F20E4-AF23-734A-B94B-85B604EE09C2}" sibTransId="{0CE75A87-B064-2341-AAFD-2A2A03759DB1}"/>
    <dgm:cxn modelId="{3730D0E6-36D8-8446-80BE-7E36E025D6C0}" type="presOf" srcId="{40CCF358-B556-9F41-8BCE-6D5A69FC0941}" destId="{31574E81-D90C-034B-AC92-8BAD511D1ED1}" srcOrd="0" destOrd="0" presId="urn:microsoft.com/office/officeart/2005/8/layout/radial4"/>
    <dgm:cxn modelId="{E10FF9EF-755F-274B-BC89-B2B541BB7FE6}" type="presOf" srcId="{0EBCF095-9DA0-AF46-BC7F-C045BD9AB875}" destId="{8A2DB259-71A9-D247-A4C9-9917724F083F}" srcOrd="0" destOrd="0" presId="urn:microsoft.com/office/officeart/2005/8/layout/radial4"/>
    <dgm:cxn modelId="{18DF1AFF-418B-344F-B84D-D2BA8EA32596}" srcId="{9A57A076-05DB-2144-89F8-3B74AE8A54E8}" destId="{182B74F2-87FF-2247-9FB8-525287361B13}" srcOrd="4" destOrd="0" parTransId="{7034DC92-A82B-DA42-9D97-51C6AC96AE18}" sibTransId="{CC278737-10E8-E44F-9922-D2A19AD4D272}"/>
    <dgm:cxn modelId="{5A060CB4-2080-DE41-B108-3408B69CE55D}" type="presParOf" srcId="{BED99AAE-5193-9548-B55A-B0E3B5ED53E5}" destId="{ABD8ED87-1C7D-BE4A-9358-F92E723BCB86}" srcOrd="0" destOrd="0" presId="urn:microsoft.com/office/officeart/2005/8/layout/radial4"/>
    <dgm:cxn modelId="{22527BBA-7B46-1549-8216-9F0E283716D3}" type="presParOf" srcId="{BED99AAE-5193-9548-B55A-B0E3B5ED53E5}" destId="{8A2DB259-71A9-D247-A4C9-9917724F083F}" srcOrd="1" destOrd="0" presId="urn:microsoft.com/office/officeart/2005/8/layout/radial4"/>
    <dgm:cxn modelId="{F6FED693-279D-E945-AA1E-43E136D74D31}" type="presParOf" srcId="{BED99AAE-5193-9548-B55A-B0E3B5ED53E5}" destId="{F924D33A-857E-BA48-92EC-183E5744059D}" srcOrd="2" destOrd="0" presId="urn:microsoft.com/office/officeart/2005/8/layout/radial4"/>
    <dgm:cxn modelId="{5BB3D1C1-95F7-004F-BEBC-19237955C413}" type="presParOf" srcId="{BED99AAE-5193-9548-B55A-B0E3B5ED53E5}" destId="{8EA4D9DD-EE11-CA4B-8998-A1F20804FF44}" srcOrd="3" destOrd="0" presId="urn:microsoft.com/office/officeart/2005/8/layout/radial4"/>
    <dgm:cxn modelId="{D775073E-C3E1-F84A-84E3-CAE7E36C180E}" type="presParOf" srcId="{BED99AAE-5193-9548-B55A-B0E3B5ED53E5}" destId="{44DF005C-961B-BA44-863F-30C20C2C739A}" srcOrd="4" destOrd="0" presId="urn:microsoft.com/office/officeart/2005/8/layout/radial4"/>
    <dgm:cxn modelId="{49CF1C4B-642D-9845-B04A-41CF119FDA87}" type="presParOf" srcId="{BED99AAE-5193-9548-B55A-B0E3B5ED53E5}" destId="{DEFA5618-5A5A-5640-AD4E-D04E10B296E8}" srcOrd="5" destOrd="0" presId="urn:microsoft.com/office/officeart/2005/8/layout/radial4"/>
    <dgm:cxn modelId="{34BC1BF0-E26B-6549-AD5B-8CE2F2C70C0B}" type="presParOf" srcId="{BED99AAE-5193-9548-B55A-B0E3B5ED53E5}" destId="{7945AB67-3EDB-C340-A9CB-3187AE9FB48C}" srcOrd="6" destOrd="0" presId="urn:microsoft.com/office/officeart/2005/8/layout/radial4"/>
    <dgm:cxn modelId="{128D366C-1A8E-A44A-998E-C5EBBC509CAB}" type="presParOf" srcId="{BED99AAE-5193-9548-B55A-B0E3B5ED53E5}" destId="{BE44B29A-DC8E-C24E-B52A-BAC07BE27DC4}" srcOrd="7" destOrd="0" presId="urn:microsoft.com/office/officeart/2005/8/layout/radial4"/>
    <dgm:cxn modelId="{1E0F6B88-0BCD-4D4D-B5B3-59045C30C260}" type="presParOf" srcId="{BED99AAE-5193-9548-B55A-B0E3B5ED53E5}" destId="{0578DB2D-E946-9543-B889-7FBF0303D8AC}" srcOrd="8" destOrd="0" presId="urn:microsoft.com/office/officeart/2005/8/layout/radial4"/>
    <dgm:cxn modelId="{B50E2761-2267-B542-907E-483507810AC9}" type="presParOf" srcId="{BED99AAE-5193-9548-B55A-B0E3B5ED53E5}" destId="{F292E27C-4917-E345-A8A5-5B56F451997A}" srcOrd="9" destOrd="0" presId="urn:microsoft.com/office/officeart/2005/8/layout/radial4"/>
    <dgm:cxn modelId="{C693DBE4-5915-D141-BF51-F1FCD6AB2BFD}" type="presParOf" srcId="{BED99AAE-5193-9548-B55A-B0E3B5ED53E5}" destId="{00482B9D-D72E-E844-BB0D-4EED39F3A67B}" srcOrd="10" destOrd="0" presId="urn:microsoft.com/office/officeart/2005/8/layout/radial4"/>
    <dgm:cxn modelId="{3EE07D38-CC32-5947-AEA5-62276064E004}" type="presParOf" srcId="{BED99AAE-5193-9548-B55A-B0E3B5ED53E5}" destId="{AF9EB6A4-7D3A-8A4B-AB9A-81E609275AFE}" srcOrd="11" destOrd="0" presId="urn:microsoft.com/office/officeart/2005/8/layout/radial4"/>
    <dgm:cxn modelId="{94231FD6-0AC2-7542-92BC-863B3E5CE4B7}" type="presParOf" srcId="{BED99AAE-5193-9548-B55A-B0E3B5ED53E5}" destId="{7BE0EB82-37E8-C04E-B0C0-E6E20FF4FA14}" srcOrd="12" destOrd="0" presId="urn:microsoft.com/office/officeart/2005/8/layout/radial4"/>
    <dgm:cxn modelId="{FD5F6EAD-CC6F-6544-B0C1-7DF7DC302E77}" type="presParOf" srcId="{BED99AAE-5193-9548-B55A-B0E3B5ED53E5}" destId="{31574E81-D90C-034B-AC92-8BAD511D1ED1}" srcOrd="13" destOrd="0" presId="urn:microsoft.com/office/officeart/2005/8/layout/radial4"/>
    <dgm:cxn modelId="{67D0B998-6190-8E42-976E-57981F66A86A}" type="presParOf" srcId="{BED99AAE-5193-9548-B55A-B0E3B5ED53E5}" destId="{3271B5A3-A685-2B4F-8308-AB496A890932}" srcOrd="14" destOrd="0" presId="urn:microsoft.com/office/officeart/2005/8/layout/radial4"/>
    <dgm:cxn modelId="{EAD3701F-44C8-6049-BD9F-903B27BFCB79}" type="presParOf" srcId="{BED99AAE-5193-9548-B55A-B0E3B5ED53E5}" destId="{FE55D810-F225-9D47-91ED-54A63E7F3838}" srcOrd="15" destOrd="0" presId="urn:microsoft.com/office/officeart/2005/8/layout/radial4"/>
    <dgm:cxn modelId="{F75AAF61-0DCA-0C44-95F3-8438C07278C1}" type="presParOf" srcId="{BED99AAE-5193-9548-B55A-B0E3B5ED53E5}" destId="{0C2B1DDD-950A-0348-A188-1557909CBEF5}" srcOrd="16" destOrd="0" presId="urn:microsoft.com/office/officeart/2005/8/layout/radial4"/>
    <dgm:cxn modelId="{6DBDDB27-A3A3-4241-9EFE-ED72432BF63D}" type="presParOf" srcId="{BED99AAE-5193-9548-B55A-B0E3B5ED53E5}" destId="{38485761-4C41-0144-9BBA-D060EB26B92D}" srcOrd="17" destOrd="0" presId="urn:microsoft.com/office/officeart/2005/8/layout/radial4"/>
    <dgm:cxn modelId="{25810FB3-B765-794B-A531-47DA4024662F}" type="presParOf" srcId="{BED99AAE-5193-9548-B55A-B0E3B5ED53E5}" destId="{4A21CF62-D16A-FB4F-8E71-315BD907076D}"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8ED87-1C7D-BE4A-9358-F92E723BCB86}">
      <dsp:nvSpPr>
        <dsp:cNvPr id="0" name=""/>
        <dsp:cNvSpPr/>
      </dsp:nvSpPr>
      <dsp:spPr>
        <a:xfrm>
          <a:off x="3592101" y="3660018"/>
          <a:ext cx="1637534" cy="1637534"/>
        </a:xfrm>
        <a:prstGeom prst="ellipse">
          <a:avLst/>
        </a:prstGeom>
        <a:solidFill>
          <a:srgbClr val="B9D62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CRS</a:t>
          </a:r>
          <a:endParaRPr lang="en-US" sz="1900" kern="1200" dirty="0">
            <a:solidFill>
              <a:srgbClr val="010F97"/>
            </a:solidFill>
          </a:endParaRPr>
        </a:p>
      </dsp:txBody>
      <dsp:txXfrm>
        <a:off x="3831912" y="3899829"/>
        <a:ext cx="1157912" cy="1157912"/>
      </dsp:txXfrm>
    </dsp:sp>
    <dsp:sp modelId="{8A2DB259-71A9-D247-A4C9-9917724F083F}">
      <dsp:nvSpPr>
        <dsp:cNvPr id="0" name=""/>
        <dsp:cNvSpPr/>
      </dsp:nvSpPr>
      <dsp:spPr>
        <a:xfrm rot="10800000">
          <a:off x="730262" y="4245436"/>
          <a:ext cx="2704437"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4D33A-857E-BA48-92EC-183E5744059D}">
      <dsp:nvSpPr>
        <dsp:cNvPr id="0" name=""/>
        <dsp:cNvSpPr/>
      </dsp:nvSpPr>
      <dsp:spPr>
        <a:xfrm>
          <a:off x="12711" y="4020275"/>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High fevers</a:t>
          </a:r>
        </a:p>
      </dsp:txBody>
      <dsp:txXfrm>
        <a:off x="39570" y="4047134"/>
        <a:ext cx="1381383" cy="863301"/>
      </dsp:txXfrm>
    </dsp:sp>
    <dsp:sp modelId="{8EA4D9DD-EE11-CA4B-8998-A1F20804FF44}">
      <dsp:nvSpPr>
        <dsp:cNvPr id="0" name=""/>
        <dsp:cNvSpPr/>
      </dsp:nvSpPr>
      <dsp:spPr>
        <a:xfrm rot="12150000">
          <a:off x="759686" y="3323314"/>
          <a:ext cx="284996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DF005C-961B-BA44-863F-30C20C2C739A}">
      <dsp:nvSpPr>
        <dsp:cNvPr id="0" name=""/>
        <dsp:cNvSpPr/>
      </dsp:nvSpPr>
      <dsp:spPr>
        <a:xfrm>
          <a:off x="150605" y="2552836"/>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Rigors</a:t>
          </a:r>
        </a:p>
      </dsp:txBody>
      <dsp:txXfrm>
        <a:off x="177464" y="2579695"/>
        <a:ext cx="1381383" cy="863301"/>
      </dsp:txXfrm>
    </dsp:sp>
    <dsp:sp modelId="{DEFA5618-5A5A-5640-AD4E-D04E10B296E8}">
      <dsp:nvSpPr>
        <dsp:cNvPr id="0" name=""/>
        <dsp:cNvSpPr/>
      </dsp:nvSpPr>
      <dsp:spPr>
        <a:xfrm rot="13446600">
          <a:off x="1217020" y="2551536"/>
          <a:ext cx="2892978"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45AB67-3EDB-C340-A9CB-3187AE9FB48C}">
      <dsp:nvSpPr>
        <dsp:cNvPr id="0" name=""/>
        <dsp:cNvSpPr/>
      </dsp:nvSpPr>
      <dsp:spPr>
        <a:xfrm>
          <a:off x="907372" y="1319563"/>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Myalgia/</a:t>
          </a:r>
        </a:p>
        <a:p>
          <a:pPr marL="0" lvl="0" indent="0" algn="ctr" defTabSz="844550" rtl="0">
            <a:lnSpc>
              <a:spcPct val="90000"/>
            </a:lnSpc>
            <a:spcBef>
              <a:spcPct val="0"/>
            </a:spcBef>
            <a:spcAft>
              <a:spcPct val="35000"/>
            </a:spcAft>
            <a:buNone/>
          </a:pPr>
          <a:r>
            <a:rPr lang="en-US" sz="1900" b="1" kern="1200" dirty="0" err="1">
              <a:solidFill>
                <a:srgbClr val="010F97"/>
              </a:solidFill>
            </a:rPr>
            <a:t>arthralgias</a:t>
          </a:r>
          <a:endParaRPr lang="en-US" sz="1900" b="1" kern="1200" dirty="0">
            <a:solidFill>
              <a:srgbClr val="010F97"/>
            </a:solidFill>
          </a:endParaRPr>
        </a:p>
      </dsp:txBody>
      <dsp:txXfrm>
        <a:off x="934231" y="1346422"/>
        <a:ext cx="1381383" cy="863301"/>
      </dsp:txXfrm>
    </dsp:sp>
    <dsp:sp modelId="{BE44B29A-DC8E-C24E-B52A-BAC07BE27DC4}">
      <dsp:nvSpPr>
        <dsp:cNvPr id="0" name=""/>
        <dsp:cNvSpPr/>
      </dsp:nvSpPr>
      <dsp:spPr>
        <a:xfrm rot="14732448">
          <a:off x="1948559" y="2024519"/>
          <a:ext cx="290417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78DB2D-E946-9543-B889-7FBF0303D8AC}">
      <dsp:nvSpPr>
        <dsp:cNvPr id="0" name=""/>
        <dsp:cNvSpPr/>
      </dsp:nvSpPr>
      <dsp:spPr>
        <a:xfrm>
          <a:off x="1807563" y="623002"/>
          <a:ext cx="1983708" cy="626186"/>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Nausea/vomiting/</a:t>
          </a:r>
          <a:br>
            <a:rPr lang="en-US" sz="1900" b="1" kern="1200" dirty="0">
              <a:solidFill>
                <a:srgbClr val="010F97"/>
              </a:solidFill>
            </a:rPr>
          </a:br>
          <a:r>
            <a:rPr lang="en-US" sz="1900" b="1" kern="1200" dirty="0">
              <a:solidFill>
                <a:srgbClr val="010F97"/>
              </a:solidFill>
            </a:rPr>
            <a:t>anorexia</a:t>
          </a:r>
        </a:p>
      </dsp:txBody>
      <dsp:txXfrm>
        <a:off x="1825903" y="641342"/>
        <a:ext cx="1947028" cy="589506"/>
      </dsp:txXfrm>
    </dsp:sp>
    <dsp:sp modelId="{F292E27C-4917-E345-A8A5-5B56F451997A}">
      <dsp:nvSpPr>
        <dsp:cNvPr id="0" name=""/>
        <dsp:cNvSpPr/>
      </dsp:nvSpPr>
      <dsp:spPr>
        <a:xfrm rot="16200000">
          <a:off x="2985885" y="1835815"/>
          <a:ext cx="284996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482B9D-D72E-E844-BB0D-4EED39F3A67B}">
      <dsp:nvSpPr>
        <dsp:cNvPr id="0" name=""/>
        <dsp:cNvSpPr/>
      </dsp:nvSpPr>
      <dsp:spPr>
        <a:xfrm>
          <a:off x="3837731" y="185671"/>
          <a:ext cx="1146274"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Fatigue</a:t>
          </a:r>
        </a:p>
      </dsp:txBody>
      <dsp:txXfrm>
        <a:off x="3864590" y="212530"/>
        <a:ext cx="1092556" cy="863301"/>
      </dsp:txXfrm>
    </dsp:sp>
    <dsp:sp modelId="{AF9EB6A4-7D3A-8A4B-AB9A-81E609275AFE}">
      <dsp:nvSpPr>
        <dsp:cNvPr id="0" name=""/>
        <dsp:cNvSpPr/>
      </dsp:nvSpPr>
      <dsp:spPr>
        <a:xfrm rot="17550000">
          <a:off x="3908007" y="2019237"/>
          <a:ext cx="284996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E0EB82-37E8-C04E-B0C0-E6E20FF4FA14}">
      <dsp:nvSpPr>
        <dsp:cNvPr id="0" name=""/>
        <dsp:cNvSpPr/>
      </dsp:nvSpPr>
      <dsp:spPr>
        <a:xfrm>
          <a:off x="5305170" y="477563"/>
          <a:ext cx="1146274"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Headache</a:t>
          </a:r>
        </a:p>
      </dsp:txBody>
      <dsp:txXfrm>
        <a:off x="5332029" y="504422"/>
        <a:ext cx="1092556" cy="863301"/>
      </dsp:txXfrm>
    </dsp:sp>
    <dsp:sp modelId="{31574E81-D90C-034B-AC92-8BAD511D1ED1}">
      <dsp:nvSpPr>
        <dsp:cNvPr id="0" name=""/>
        <dsp:cNvSpPr/>
      </dsp:nvSpPr>
      <dsp:spPr>
        <a:xfrm rot="18938280">
          <a:off x="4705525" y="2548718"/>
          <a:ext cx="2880549"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71B5A3-A685-2B4F-8308-AB496A890932}">
      <dsp:nvSpPr>
        <dsp:cNvPr id="0" name=""/>
        <dsp:cNvSpPr/>
      </dsp:nvSpPr>
      <dsp:spPr>
        <a:xfrm>
          <a:off x="6457954" y="1316533"/>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Hypotension</a:t>
          </a:r>
        </a:p>
      </dsp:txBody>
      <dsp:txXfrm>
        <a:off x="6484813" y="1343392"/>
        <a:ext cx="1381383" cy="863301"/>
      </dsp:txXfrm>
    </dsp:sp>
    <dsp:sp modelId="{FE55D810-F225-9D47-91ED-54A63E7F3838}">
      <dsp:nvSpPr>
        <dsp:cNvPr id="0" name=""/>
        <dsp:cNvSpPr/>
      </dsp:nvSpPr>
      <dsp:spPr>
        <a:xfrm rot="17916">
          <a:off x="5381089" y="4257275"/>
          <a:ext cx="2602773"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2B1DDD-950A-0348-A188-1557909CBEF5}">
      <dsp:nvSpPr>
        <dsp:cNvPr id="0" name=""/>
        <dsp:cNvSpPr/>
      </dsp:nvSpPr>
      <dsp:spPr>
        <a:xfrm>
          <a:off x="7145952" y="4038896"/>
          <a:ext cx="1675784"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Escalating fevers</a:t>
          </a:r>
        </a:p>
      </dsp:txBody>
      <dsp:txXfrm>
        <a:off x="7172811" y="4065755"/>
        <a:ext cx="1622066" cy="863301"/>
      </dsp:txXfrm>
    </dsp:sp>
    <dsp:sp modelId="{38485761-4C41-0144-9BBA-D060EB26B92D}">
      <dsp:nvSpPr>
        <dsp:cNvPr id="0" name=""/>
        <dsp:cNvSpPr/>
      </dsp:nvSpPr>
      <dsp:spPr>
        <a:xfrm rot="20271012">
          <a:off x="5220221" y="3305487"/>
          <a:ext cx="2999406"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21CF62-D16A-FB4F-8E71-315BD907076D}">
      <dsp:nvSpPr>
        <dsp:cNvPr id="0" name=""/>
        <dsp:cNvSpPr/>
      </dsp:nvSpPr>
      <dsp:spPr>
        <a:xfrm>
          <a:off x="7391401" y="2514894"/>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Dyspnea/ tachypnea/ hypoxia</a:t>
          </a:r>
        </a:p>
      </dsp:txBody>
      <dsp:txXfrm>
        <a:off x="7418260" y="2541753"/>
        <a:ext cx="1381383" cy="86330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9/14/22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0435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531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3481983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943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5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031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423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0617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5500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632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2268668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5808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293752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0377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31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444B1-158A-4BF6-99BF-61DE2EB2E352}" type="slidenum">
              <a:rPr lang="en-US" smtClean="0"/>
              <a:t>91</a:t>
            </a:fld>
            <a:endParaRPr lang="en-US" dirty="0"/>
          </a:p>
        </p:txBody>
      </p:sp>
    </p:spTree>
    <p:extLst>
      <p:ext uri="{BB962C8B-B14F-4D97-AF65-F5344CB8AC3E}">
        <p14:creationId xmlns:p14="http://schemas.microsoft.com/office/powerpoint/2010/main" val="3397881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7478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034D2C-A286-4BF4-AA1C-EB45A1B807F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a:endParaRPr>
          </a:p>
        </p:txBody>
      </p:sp>
    </p:spTree>
    <p:extLst>
      <p:ext uri="{BB962C8B-B14F-4D97-AF65-F5344CB8AC3E}">
        <p14:creationId xmlns:p14="http://schemas.microsoft.com/office/powerpoint/2010/main" val="3463950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0466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2239651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705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3552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183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A3DAA-0021-413A-90FE-8661E283DD55}" type="slidenum">
              <a:rPr kumimoji="0" lang="en-GB" sz="1200" b="0" i="0" u="none" strike="noStrike" kern="1200" cap="none" spc="0" normalizeH="0" baseline="0" noProof="0" smtClean="0">
                <a:ln>
                  <a:noFill/>
                </a:ln>
                <a:solidFill>
                  <a:srgbClr val="000000"/>
                </a:solidFill>
                <a:effectLst/>
                <a:uLnTx/>
                <a:uFillTx/>
                <a:latin typeface="Arial" charset="0"/>
                <a:ea typeface="MS PGothic"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4049854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A3DAA-0021-413A-90FE-8661E283DD55}" type="slidenum">
              <a:rPr kumimoji="0" lang="en-GB" sz="1200" b="0" i="0" u="none" strike="noStrike" kern="1200" cap="none" spc="0" normalizeH="0" baseline="0" noProof="0">
                <a:ln>
                  <a:noFill/>
                </a:ln>
                <a:solidFill>
                  <a:prstClr val="black"/>
                </a:solidFill>
                <a:effectLst/>
                <a:uLnTx/>
                <a:uFillTx/>
                <a:latin typeface="Arial" charset="0"/>
                <a:ea typeface="MS PGothic"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GB" sz="1200" b="0" i="0" u="none" strike="noStrike" kern="1200" cap="none" spc="0" normalizeH="0" baseline="0" noProof="0" dirty="0">
              <a:ln>
                <a:noFill/>
              </a:ln>
              <a:solidFill>
                <a:prstClr val="black"/>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1997944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A3DAA-0021-413A-90FE-8661E283DD55}" type="slidenum">
              <a:rPr kumimoji="0" lang="en-GB" sz="1200" b="0" i="0" u="none" strike="noStrike" kern="1200" cap="none" spc="0" normalizeH="0" baseline="0" noProof="0">
                <a:ln>
                  <a:noFill/>
                </a:ln>
                <a:solidFill>
                  <a:prstClr val="black"/>
                </a:solidFill>
                <a:effectLst/>
                <a:uLnTx/>
                <a:uFillTx/>
                <a:latin typeface="Arial" charset="0"/>
                <a:ea typeface="MS PGothic"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dirty="0">
              <a:ln>
                <a:noFill/>
              </a:ln>
              <a:solidFill>
                <a:prstClr val="black"/>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79638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967" lvl="1"/>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A3DAA-0021-413A-90FE-8661E283DD55}" type="slidenum">
              <a:rPr kumimoji="0" lang="en-GB" sz="1200" b="0" i="0" u="none" strike="noStrike" kern="1200" cap="none" spc="0" normalizeH="0" baseline="0" noProof="0">
                <a:ln>
                  <a:noFill/>
                </a:ln>
                <a:solidFill>
                  <a:prstClr val="black"/>
                </a:solidFill>
                <a:effectLst/>
                <a:uLnTx/>
                <a:uFillTx/>
                <a:latin typeface="Arial" charset="0"/>
                <a:ea typeface="MS PGothic"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dirty="0">
              <a:ln>
                <a:noFill/>
              </a:ln>
              <a:solidFill>
                <a:prstClr val="black"/>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89965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480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255109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extLst>
      <p:ext uri="{BB962C8B-B14F-4D97-AF65-F5344CB8AC3E}">
        <p14:creationId xmlns:p14="http://schemas.microsoft.com/office/powerpoint/2010/main" val="880894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8959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1942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9271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
        <p:nvSpPr>
          <p:cNvPr id="8" name="Title 1">
            <a:extLst>
              <a:ext uri="{FF2B5EF4-FFF2-40B4-BE49-F238E27FC236}">
                <a16:creationId xmlns:a16="http://schemas.microsoft.com/office/drawing/2014/main" id="{877C72C0-906E-B546-B9CE-B691EA22A137}"/>
              </a:ext>
            </a:extLst>
          </p:cNvPr>
          <p:cNvSpPr>
            <a:spLocks noGrp="1"/>
          </p:cNvSpPr>
          <p:nvPr>
            <p:ph type="ctrTitle"/>
          </p:nvPr>
        </p:nvSpPr>
        <p:spPr>
          <a:xfrm>
            <a:off x="0" y="287603"/>
            <a:ext cx="11736288" cy="837141"/>
          </a:xfrm>
        </p:spPr>
        <p:txBody>
          <a:bodyPr/>
          <a:lstStyle>
            <a:lvl1pPr>
              <a:defRPr sz="4267" b="1">
                <a:solidFill>
                  <a:srgbClr val="0F3769"/>
                </a:solidFill>
              </a:defRPr>
            </a:lvl1pPr>
          </a:lstStyle>
          <a:p>
            <a:r>
              <a:rPr lang="en-US" dirty="0"/>
              <a:t>Click to edit Master title style</a:t>
            </a:r>
          </a:p>
        </p:txBody>
      </p:sp>
    </p:spTree>
    <p:extLst>
      <p:ext uri="{BB962C8B-B14F-4D97-AF65-F5344CB8AC3E}">
        <p14:creationId xmlns:p14="http://schemas.microsoft.com/office/powerpoint/2010/main" val="914216074"/>
      </p:ext>
    </p:extLst>
  </p:cSld>
  <p:clrMapOvr>
    <a:masterClrMapping/>
  </p:clrMapOvr>
  <p:extLst>
    <p:ext uri="{DCECCB84-F9BA-43D5-87BE-67443E8EF086}">
      <p15:sldGuideLst xmlns:p15="http://schemas.microsoft.com/office/powerpoint/2012/main">
        <p15:guide id="1" orient="horz" pos="3612">
          <p15:clr>
            <a:srgbClr val="FBAE40"/>
          </p15:clr>
        </p15:guide>
        <p15:guide id="2" pos="5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50" y="6259600"/>
            <a:ext cx="4800000" cy="360000"/>
          </a:xfrm>
          <a:prstGeom prst="rect">
            <a:avLst/>
          </a:prstGeom>
        </p:spPr>
        <p:txBody>
          <a:bodyPr lIns="0" tIns="0" rIns="0" bIns="0" anchor="b"/>
          <a:lstStyle>
            <a:lvl1pPr marL="0" indent="0">
              <a:buNone/>
              <a:defRPr sz="840">
                <a:solidFill>
                  <a:schemeClr val="tx1"/>
                </a:solidFill>
                <a:latin typeface="+mn-lt"/>
                <a:cs typeface="Arial" panose="020B0604020202020204" pitchFamily="34" charset="0"/>
              </a:defRPr>
            </a:lvl1pPr>
          </a:lstStyle>
          <a:p>
            <a:pPr lvl="0"/>
            <a:r>
              <a:rPr lang="en-US" dirty="0"/>
              <a:t>Footnote</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0" y="6259600"/>
            <a:ext cx="4800000" cy="360000"/>
          </a:xfrm>
          <a:prstGeom prst="rect">
            <a:avLst/>
          </a:prstGeom>
        </p:spPr>
        <p:txBody>
          <a:bodyPr lIns="0" tIns="0" rIns="0" bIns="0" anchor="b"/>
          <a:lstStyle>
            <a:lvl1pPr marL="211613" indent="-211613" algn="r">
              <a:buNone/>
              <a:defRPr lang="en-GB" sz="840" dirty="0">
                <a:solidFill>
                  <a:schemeClr val="tx1"/>
                </a:solidFill>
                <a:latin typeface="+mn-lt"/>
              </a:defRPr>
            </a:lvl1pPr>
          </a:lstStyle>
          <a:p>
            <a:pPr marL="0" lvl="0" indent="0"/>
            <a:r>
              <a:rPr lang="en-GB" dirty="0"/>
              <a:t>Reference</a:t>
            </a:r>
          </a:p>
        </p:txBody>
      </p:sp>
      <p:sp>
        <p:nvSpPr>
          <p:cNvPr id="8" name="Title 1">
            <a:extLst>
              <a:ext uri="{FF2B5EF4-FFF2-40B4-BE49-F238E27FC236}">
                <a16:creationId xmlns:a16="http://schemas.microsoft.com/office/drawing/2014/main" id="{6C39A08F-A491-4837-9345-429077C53CC4}"/>
              </a:ext>
            </a:extLst>
          </p:cNvPr>
          <p:cNvSpPr>
            <a:spLocks noGrp="1"/>
          </p:cNvSpPr>
          <p:nvPr>
            <p:ph type="title"/>
          </p:nvPr>
        </p:nvSpPr>
        <p:spPr>
          <a:xfrm>
            <a:off x="527056" y="242006"/>
            <a:ext cx="11146784" cy="907252"/>
          </a:xfrm>
        </p:spPr>
        <p:txBody>
          <a:bodyPr/>
          <a:lstStyle>
            <a:lvl1pPr>
              <a:lnSpc>
                <a:spcPts val="2996"/>
              </a:lnSpc>
              <a:defRPr sz="2880" b="1">
                <a:solidFill>
                  <a:schemeClr val="tx2"/>
                </a:solidFill>
                <a:latin typeface="+mj-lt"/>
              </a:defRPr>
            </a:lvl1pPr>
          </a:lstStyle>
          <a:p>
            <a:r>
              <a:rPr lang="en-US" dirty="0"/>
              <a:t>Click to edit Master title style</a:t>
            </a:r>
            <a:endParaRPr lang="en-GB" dirty="0"/>
          </a:p>
        </p:txBody>
      </p:sp>
    </p:spTree>
    <p:extLst>
      <p:ext uri="{BB962C8B-B14F-4D97-AF65-F5344CB8AC3E}">
        <p14:creationId xmlns:p14="http://schemas.microsoft.com/office/powerpoint/2010/main" val="1532303044"/>
      </p:ext>
    </p:extLst>
  </p:cSld>
  <p:clrMapOvr>
    <a:masterClrMapping/>
  </p:clrMapOvr>
  <p:hf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5125" y="6096157"/>
            <a:ext cx="11461750" cy="262943"/>
          </a:xfrm>
        </p:spPr>
        <p:txBody>
          <a:bodyPr bIns="108000" anchor="b">
            <a:spAutoFit/>
          </a:bodyPr>
          <a:lstStyle>
            <a:lvl1pPr marL="0" indent="0" algn="l">
              <a:spcBef>
                <a:spcPts val="0"/>
              </a:spcBef>
              <a:spcAft>
                <a:spcPts val="300"/>
              </a:spcAft>
              <a:buNone/>
              <a:defRPr sz="800"/>
            </a:lvl1pPr>
          </a:lstStyle>
          <a:p>
            <a:pPr lvl="0"/>
            <a:r>
              <a:rPr lang="en-US" sz="1000" dirty="0"/>
              <a:t>References and abbreviations here.</a:t>
            </a:r>
            <a:endParaRPr lang="en-GB" dirty="0"/>
          </a:p>
        </p:txBody>
      </p:sp>
    </p:spTree>
    <p:extLst>
      <p:ext uri="{BB962C8B-B14F-4D97-AF65-F5344CB8AC3E}">
        <p14:creationId xmlns:p14="http://schemas.microsoft.com/office/powerpoint/2010/main" val="1679496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C903DAF9-9411-4944-8139-4DCDD62E6654}"/>
              </a:ext>
            </a:extLst>
          </p:cNvPr>
          <p:cNvSpPr>
            <a:spLocks noGrp="1"/>
          </p:cNvSpPr>
          <p:nvPr>
            <p:ph type="pic" sz="quarter" idx="16"/>
          </p:nvPr>
        </p:nvSpPr>
        <p:spPr>
          <a:xfrm>
            <a:off x="942110" y="1606550"/>
            <a:ext cx="10411690" cy="4295486"/>
          </a:xfrm>
          <a:prstGeom prst="rect">
            <a:avLst/>
          </a:prstGeom>
        </p:spPr>
        <p:txBody>
          <a:bodyPr/>
          <a:lstStyle/>
          <a:p>
            <a:r>
              <a:rPr lang="en-US"/>
              <a:t>Click icon to add picture</a:t>
            </a:r>
          </a:p>
        </p:txBody>
      </p:sp>
      <p:sp>
        <p:nvSpPr>
          <p:cNvPr id="6" name="Text Placeholder 10">
            <a:extLst>
              <a:ext uri="{FF2B5EF4-FFF2-40B4-BE49-F238E27FC236}">
                <a16:creationId xmlns:a16="http://schemas.microsoft.com/office/drawing/2014/main" id="{34C1C6C8-17B7-5F42-9712-E50384856449}"/>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729049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x Diagram">
    <p:spTree>
      <p:nvGrpSpPr>
        <p:cNvPr id="1" name=""/>
        <p:cNvGrpSpPr/>
        <p:nvPr/>
      </p:nvGrpSpPr>
      <p:grpSpPr>
        <a:xfrm>
          <a:off x="0" y="0"/>
          <a:ext cx="0" cy="0"/>
          <a:chOff x="0" y="0"/>
          <a:chExt cx="0" cy="0"/>
        </a:xfrm>
      </p:grpSpPr>
      <p:sp>
        <p:nvSpPr>
          <p:cNvPr id="17" name="Textplatzhalter 16"/>
          <p:cNvSpPr>
            <a:spLocks noGrp="1"/>
          </p:cNvSpPr>
          <p:nvPr>
            <p:ph type="body" sz="quarter" idx="25" hasCustomPrompt="1"/>
          </p:nvPr>
        </p:nvSpPr>
        <p:spPr>
          <a:xfrm>
            <a:off x="530492" y="6187733"/>
            <a:ext cx="11129386" cy="169277"/>
          </a:xfrm>
        </p:spPr>
        <p:txBody>
          <a:bodyPr wrap="square" anchor="b">
            <a:spAutoFit/>
          </a:bodyPr>
          <a:lstStyle>
            <a:lvl1pPr>
              <a:defRPr sz="1080" b="0">
                <a:solidFill>
                  <a:schemeClr val="tx2"/>
                </a:solidFill>
              </a:defRPr>
            </a:lvl1pPr>
          </a:lstStyle>
          <a:p>
            <a:pPr lvl="0"/>
            <a:r>
              <a:rPr lang="en-US" dirty="0"/>
              <a:t>Source: 10 </a:t>
            </a:r>
            <a:r>
              <a:rPr lang="en-US" dirty="0" err="1"/>
              <a:t>pt</a:t>
            </a:r>
            <a:endParaRPr lang="en-US" dirty="0"/>
          </a:p>
        </p:txBody>
      </p:sp>
      <p:graphicFrame>
        <p:nvGraphicFramePr>
          <p:cNvPr id="4" name="Objekt 3" hidden="1"/>
          <p:cNvGraphicFramePr>
            <a:graphicFrameLocks noChangeAspect="1"/>
          </p:cNvGraphicFramePr>
          <p:nvPr userDrawn="1">
            <p:custDataLst>
              <p:tags r:id="rId3"/>
            </p:custDataLst>
            <p:extLst>
              <p:ext uri="{D42A27DB-BD31-4B8C-83A1-F6EECF244321}">
                <p14:modId xmlns:p14="http://schemas.microsoft.com/office/powerpoint/2010/main" val="89508729"/>
              </p:ext>
            </p:extLst>
          </p:nvPr>
        </p:nvGraphicFramePr>
        <p:xfrm>
          <a:off x="1904" y="1441"/>
          <a:ext cx="1810" cy="1440"/>
        </p:xfrm>
        <a:graphic>
          <a:graphicData uri="http://schemas.openxmlformats.org/presentationml/2006/ole">
            <mc:AlternateContent xmlns:mc="http://schemas.openxmlformats.org/markup-compatibility/2006">
              <mc:Choice xmlns:v="urn:schemas-microsoft-com:vml" Requires="v">
                <p:oleObj spid="_x0000_s1032" name="think-cell Slide" r:id="rId5" imgW="6350000" imgH="6350000" progId="">
                  <p:embed/>
                </p:oleObj>
              </mc:Choice>
              <mc:Fallback>
                <p:oleObj name="think-cell Slide" r:id="rId5" imgW="6350000" imgH="6350000" progId="">
                  <p:embed/>
                  <p:pic>
                    <p:nvPicPr>
                      <p:cNvPr id="4" name="Objek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4" y="1441"/>
                        <a:ext cx="1810" cy="144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Text Placeholder 7"/>
          <p:cNvSpPr>
            <a:spLocks noGrp="1"/>
          </p:cNvSpPr>
          <p:nvPr>
            <p:ph type="body" sz="quarter" idx="13" hasCustomPrompt="1"/>
          </p:nvPr>
        </p:nvSpPr>
        <p:spPr bwMode="gray">
          <a:xfrm>
            <a:off x="530401" y="719427"/>
            <a:ext cx="8973384" cy="295465"/>
          </a:xfrm>
          <a:prstGeom prst="rect">
            <a:avLst/>
          </a:prstGeom>
        </p:spPr>
        <p:txBody>
          <a:bodyPr>
            <a:spAutoFit/>
          </a:bodyPr>
          <a:lstStyle>
            <a:lvl1pPr>
              <a:defRPr sz="1920" b="0" cap="none" spc="0" baseline="0">
                <a:solidFill>
                  <a:schemeClr val="accent1"/>
                </a:solidFill>
              </a:defRPr>
            </a:lvl1pPr>
          </a:lstStyle>
          <a:p>
            <a:pPr lvl="0"/>
            <a:r>
              <a:rPr lang="en-US" dirty="0" err="1"/>
              <a:t>Subheadline</a:t>
            </a:r>
            <a:r>
              <a:rPr lang="en-US" dirty="0"/>
              <a:t>, 18 </a:t>
            </a:r>
            <a:r>
              <a:rPr lang="en-US" dirty="0" err="1"/>
              <a:t>pt</a:t>
            </a:r>
            <a:r>
              <a:rPr lang="en-US" dirty="0"/>
              <a:t>, </a:t>
            </a:r>
            <a:r>
              <a:rPr lang="en-US" dirty="0" err="1"/>
              <a:t>MOR</a:t>
            </a:r>
            <a:r>
              <a:rPr lang="en-US" dirty="0"/>
              <a:t>-Blue</a:t>
            </a:r>
          </a:p>
        </p:txBody>
      </p:sp>
      <p:sp>
        <p:nvSpPr>
          <p:cNvPr id="18" name="Textplatzhalter 4"/>
          <p:cNvSpPr>
            <a:spLocks noGrp="1"/>
          </p:cNvSpPr>
          <p:nvPr>
            <p:ph type="body" sz="quarter" idx="20" hasCustomPrompt="1"/>
          </p:nvPr>
        </p:nvSpPr>
        <p:spPr>
          <a:xfrm>
            <a:off x="530534" y="1346616"/>
            <a:ext cx="5419873" cy="266738"/>
          </a:xfrm>
        </p:spPr>
        <p:txBody>
          <a:bodyPr>
            <a:spAutoFit/>
          </a:bodyPr>
          <a:lstStyle/>
          <a:p>
            <a:pPr lvl="0"/>
            <a:r>
              <a:rPr lang="en-US" dirty="0"/>
              <a:t>Edit Master text styles, 16 </a:t>
            </a:r>
            <a:r>
              <a:rPr lang="en-US" dirty="0" err="1"/>
              <a:t>pt</a:t>
            </a:r>
            <a:r>
              <a:rPr lang="en-US" dirty="0"/>
              <a:t>, </a:t>
            </a:r>
            <a:r>
              <a:rPr lang="en-US" dirty="0" err="1"/>
              <a:t>MOR</a:t>
            </a:r>
            <a:r>
              <a:rPr lang="en-US" dirty="0"/>
              <a:t>-Blue</a:t>
            </a:r>
          </a:p>
        </p:txBody>
      </p:sp>
      <p:sp>
        <p:nvSpPr>
          <p:cNvPr id="7" name="Textplatzhalter 6"/>
          <p:cNvSpPr>
            <a:spLocks noGrp="1"/>
          </p:cNvSpPr>
          <p:nvPr>
            <p:ph type="body" sz="quarter" idx="22" hasCustomPrompt="1"/>
          </p:nvPr>
        </p:nvSpPr>
        <p:spPr>
          <a:xfrm>
            <a:off x="6240038" y="1346616"/>
            <a:ext cx="5419873" cy="266738"/>
          </a:xfrm>
        </p:spPr>
        <p:txBody>
          <a:bodyPr>
            <a:spAutoFit/>
          </a:bodyPr>
          <a:lstStyle/>
          <a:p>
            <a:pPr lvl="0"/>
            <a:r>
              <a:rPr lang="en-US" dirty="0"/>
              <a:t>Edit Master text styles, 16 </a:t>
            </a:r>
            <a:r>
              <a:rPr lang="en-US" dirty="0" err="1"/>
              <a:t>pt</a:t>
            </a:r>
            <a:r>
              <a:rPr lang="en-US" dirty="0"/>
              <a:t>, </a:t>
            </a:r>
            <a:r>
              <a:rPr lang="en-US" dirty="0" err="1"/>
              <a:t>MOR</a:t>
            </a:r>
            <a:r>
              <a:rPr lang="en-US" dirty="0"/>
              <a:t>-Blue</a:t>
            </a:r>
          </a:p>
        </p:txBody>
      </p:sp>
      <p:sp>
        <p:nvSpPr>
          <p:cNvPr id="9" name="Inhaltsplatzhalter 8"/>
          <p:cNvSpPr>
            <a:spLocks noGrp="1"/>
          </p:cNvSpPr>
          <p:nvPr>
            <p:ph sz="quarter" idx="23" hasCustomPrompt="1"/>
          </p:nvPr>
        </p:nvSpPr>
        <p:spPr>
          <a:xfrm>
            <a:off x="530534" y="1732508"/>
            <a:ext cx="5419873" cy="4402541"/>
          </a:xfrm>
        </p:spPr>
        <p:txBody>
          <a:bodyPr/>
          <a:lstStyle/>
          <a:p>
            <a:pPr lvl="0"/>
            <a:r>
              <a:rPr lang="en-US" dirty="0"/>
              <a:t>Edit Master text styles, 16 </a:t>
            </a:r>
            <a:r>
              <a:rPr lang="en-US" dirty="0" err="1"/>
              <a:t>pt</a:t>
            </a:r>
            <a:r>
              <a:rPr lang="en-US" dirty="0"/>
              <a:t>, </a:t>
            </a:r>
            <a:r>
              <a:rPr lang="en-US" dirty="0" err="1"/>
              <a:t>MOR</a:t>
            </a:r>
            <a:r>
              <a:rPr lang="en-US" dirty="0"/>
              <a:t>-Blue</a:t>
            </a:r>
          </a:p>
          <a:p>
            <a:pPr lvl="1"/>
            <a:r>
              <a:rPr lang="en-US" dirty="0"/>
              <a:t>Second level, 16 </a:t>
            </a:r>
            <a:r>
              <a:rPr lang="en-US" dirty="0" err="1"/>
              <a:t>pt</a:t>
            </a:r>
            <a:r>
              <a:rPr lang="en-US" dirty="0"/>
              <a:t>, Black</a:t>
            </a:r>
          </a:p>
          <a:p>
            <a:pPr lvl="2"/>
            <a:r>
              <a:rPr lang="en-US" dirty="0"/>
              <a:t>Third level</a:t>
            </a:r>
          </a:p>
          <a:p>
            <a:pPr lvl="3"/>
            <a:r>
              <a:rPr lang="en-US" dirty="0"/>
              <a:t>Fourth level</a:t>
            </a:r>
          </a:p>
          <a:p>
            <a:pPr lvl="4"/>
            <a:r>
              <a:rPr lang="en-US" dirty="0"/>
              <a:t>Fifth level</a:t>
            </a:r>
          </a:p>
        </p:txBody>
      </p:sp>
      <p:sp>
        <p:nvSpPr>
          <p:cNvPr id="13" name="Inhaltsplatzhalter 12"/>
          <p:cNvSpPr>
            <a:spLocks noGrp="1"/>
          </p:cNvSpPr>
          <p:nvPr>
            <p:ph sz="quarter" idx="24" hasCustomPrompt="1"/>
          </p:nvPr>
        </p:nvSpPr>
        <p:spPr>
          <a:xfrm>
            <a:off x="6240038" y="1732508"/>
            <a:ext cx="5419873" cy="4402541"/>
          </a:xfrm>
        </p:spPr>
        <p:txBody>
          <a:bodyPr/>
          <a:lstStyle/>
          <a:p>
            <a:pPr lvl="0"/>
            <a:r>
              <a:rPr lang="en-US" dirty="0"/>
              <a:t>Edit Master text styles, 16 </a:t>
            </a:r>
            <a:r>
              <a:rPr lang="en-US" dirty="0" err="1"/>
              <a:t>pt</a:t>
            </a:r>
            <a:r>
              <a:rPr lang="en-US" dirty="0"/>
              <a:t>, </a:t>
            </a:r>
            <a:r>
              <a:rPr lang="en-US" dirty="0" err="1"/>
              <a:t>MOR</a:t>
            </a:r>
            <a:r>
              <a:rPr lang="en-US" dirty="0"/>
              <a:t>-Blue</a:t>
            </a:r>
          </a:p>
          <a:p>
            <a:pPr lvl="1"/>
            <a:r>
              <a:rPr lang="en-US" dirty="0"/>
              <a:t>Second level, 16 </a:t>
            </a:r>
            <a:r>
              <a:rPr lang="en-US" dirty="0" err="1"/>
              <a:t>pt</a:t>
            </a:r>
            <a:r>
              <a:rPr lang="en-US" dirty="0"/>
              <a:t>, Black</a:t>
            </a:r>
          </a:p>
          <a:p>
            <a:pPr lvl="2"/>
            <a:r>
              <a:rPr lang="en-US" dirty="0"/>
              <a:t>Third level</a:t>
            </a:r>
          </a:p>
          <a:p>
            <a:pPr lvl="3"/>
            <a:r>
              <a:rPr lang="en-US" dirty="0"/>
              <a:t>Fourth level</a:t>
            </a:r>
          </a:p>
          <a:p>
            <a:pPr lvl="4"/>
            <a:r>
              <a:rPr lang="en-US" dirty="0"/>
              <a:t>Fifth level</a:t>
            </a:r>
          </a:p>
        </p:txBody>
      </p:sp>
      <p:sp>
        <p:nvSpPr>
          <p:cNvPr id="2" name="Fußzeilenplatzhalter 1"/>
          <p:cNvSpPr>
            <a:spLocks noGrp="1"/>
          </p:cNvSpPr>
          <p:nvPr>
            <p:ph type="ftr" sz="quarter" idx="26"/>
          </p:nvPr>
        </p:nvSpPr>
        <p:spPr/>
        <p:txBody>
          <a:bodyPr/>
          <a:lstStyle/>
          <a:p>
            <a:r>
              <a:rPr lang="fr-FR">
                <a:solidFill>
                  <a:prstClr val="black"/>
                </a:solidFill>
                <a:latin typeface="Trebuchet MS"/>
              </a:rPr>
              <a:t>ICML 2019  #124, Salles et al, L-MIND – June 22, 2019</a:t>
            </a:r>
            <a:endParaRPr lang="en-US">
              <a:solidFill>
                <a:prstClr val="black"/>
              </a:solidFill>
              <a:latin typeface="Trebuchet MS"/>
            </a:endParaRPr>
          </a:p>
        </p:txBody>
      </p:sp>
      <p:sp>
        <p:nvSpPr>
          <p:cNvPr id="3" name="Titel 2"/>
          <p:cNvSpPr>
            <a:spLocks noGrp="1"/>
          </p:cNvSpPr>
          <p:nvPr>
            <p:ph type="title" hasCustomPrompt="1"/>
          </p:nvPr>
        </p:nvSpPr>
        <p:spPr>
          <a:xfrm>
            <a:off x="530401" y="327506"/>
            <a:ext cx="8973384" cy="389851"/>
          </a:xfrm>
        </p:spPr>
        <p:txBody>
          <a:bodyPr/>
          <a:lstStyle/>
          <a:p>
            <a:r>
              <a:rPr lang="en-US" noProof="0" dirty="0"/>
              <a:t>Click to edit Master title style, 24 </a:t>
            </a:r>
            <a:r>
              <a:rPr lang="en-US" noProof="0" dirty="0" err="1"/>
              <a:t>pt</a:t>
            </a:r>
            <a:r>
              <a:rPr lang="en-US" noProof="0" dirty="0"/>
              <a:t>, Black</a:t>
            </a:r>
            <a:endParaRPr lang="en-GB" dirty="0"/>
          </a:p>
        </p:txBody>
      </p:sp>
    </p:spTree>
    <p:custDataLst>
      <p:tags r:id="rId2"/>
    </p:custDataLst>
    <p:extLst>
      <p:ext uri="{BB962C8B-B14F-4D97-AF65-F5344CB8AC3E}">
        <p14:creationId xmlns:p14="http://schemas.microsoft.com/office/powerpoint/2010/main" val="3234896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5966135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781258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920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109465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697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946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76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76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64103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31026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809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856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73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521734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17853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7779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670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96095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88327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83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85685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744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62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4022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45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99611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59609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724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050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304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47704155"/>
      </p:ext>
    </p:extLst>
  </p:cSld>
  <p:clrMapOvr>
    <a:masterClrMapping/>
  </p:clrMapOvr>
  <p:transitio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55445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35144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8065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1340768"/>
          </a:xfrm>
        </p:spPr>
        <p:txBody>
          <a:bodyPr/>
          <a:lstStyle>
            <a:lvl1pPr algn="l">
              <a:defRPr/>
            </a:lvl1pPr>
          </a:lstStyle>
          <a:p>
            <a:r>
              <a:rPr lang="en-US" dirty="0"/>
              <a:t>Click to edit Master title style</a:t>
            </a:r>
          </a:p>
        </p:txBody>
      </p:sp>
      <p:sp>
        <p:nvSpPr>
          <p:cNvPr id="44" name="Content Placeholder 2">
            <a:extLst>
              <a:ext uri="{FF2B5EF4-FFF2-40B4-BE49-F238E27FC236}">
                <a16:creationId xmlns:a16="http://schemas.microsoft.com/office/drawing/2014/main" id="{AA4C41D5-888F-A14F-859F-9FB80272A6D8}"/>
              </a:ext>
            </a:extLst>
          </p:cNvPr>
          <p:cNvSpPr>
            <a:spLocks noGrp="1"/>
          </p:cNvSpPr>
          <p:nvPr>
            <p:ph idx="34" hasCustomPrompt="1"/>
          </p:nvPr>
        </p:nvSpPr>
        <p:spPr>
          <a:xfrm>
            <a:off x="8472264" y="162880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2960752" y="384961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9CE023FF-78E2-B84C-84BE-01178BF3743E}"/>
              </a:ext>
            </a:extLst>
          </p:cNvPr>
          <p:cNvSpPr>
            <a:spLocks noGrp="1"/>
          </p:cNvSpPr>
          <p:nvPr>
            <p:ph idx="37" hasCustomPrompt="1"/>
          </p:nvPr>
        </p:nvSpPr>
        <p:spPr>
          <a:xfrm>
            <a:off x="2960752" y="270950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72264" y="270950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67B694A3-FB96-C445-BAFA-3634D602DA3C}"/>
              </a:ext>
            </a:extLst>
          </p:cNvPr>
          <p:cNvSpPr>
            <a:spLocks noGrp="1"/>
          </p:cNvSpPr>
          <p:nvPr>
            <p:ph idx="43" hasCustomPrompt="1"/>
          </p:nvPr>
        </p:nvSpPr>
        <p:spPr>
          <a:xfrm>
            <a:off x="2960752" y="4949809"/>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8472264" y="4949809"/>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8472264" y="3829654"/>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60752" y="162880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915158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75610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bwMode="gray">
          <a:xfrm>
            <a:off x="0" y="0"/>
            <a:ext cx="12204192" cy="3779520"/>
          </a:xfrm>
          <a:solidFill>
            <a:schemeClr val="accent6"/>
          </a:solidFill>
          <a:effectLst/>
        </p:spPr>
        <p:txBody>
          <a:bodyPr anchor="ctr" anchorCtr="1">
            <a:noAutofit/>
          </a:bodyPr>
          <a:lstStyle>
            <a:lvl1pPr>
              <a:defRPr>
                <a:solidFill>
                  <a:schemeClr val="bg1"/>
                </a:solidFill>
              </a:defRPr>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667">
              <a:latin typeface="+mj-lt"/>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26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2400" b="1">
                <a:solidFill>
                  <a:schemeClr val="tx1"/>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60"/>
            <a:ext cx="7620000" cy="853440"/>
          </a:xfrm>
          <a:prstGeom prst="rect">
            <a:avLst/>
          </a:prstGeom>
          <a:effectLst/>
        </p:spPr>
        <p:txBody>
          <a:bodyPr lIns="0" tIns="0" rIns="0" bIns="0" anchor="t" anchorCtr="0">
            <a:noAutofit/>
          </a:bodyPr>
          <a:lstStyle>
            <a:lvl1pPr algn="l">
              <a:lnSpc>
                <a:spcPct val="90000"/>
              </a:lnSpc>
              <a:defRPr sz="4267" b="1">
                <a:latin typeface="+mj-lt"/>
                <a:cs typeface="Arial" pitchFamily="34" charset="0"/>
              </a:defRPr>
            </a:lvl1pPr>
          </a:lstStyle>
          <a:p>
            <a:r>
              <a:rPr lang="en-US" dirty="0"/>
              <a:t>Click to edit Master title style</a:t>
            </a:r>
          </a:p>
        </p:txBody>
      </p: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0021" y="4040176"/>
            <a:ext cx="3703321" cy="17951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1029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335280"/>
            <a:ext cx="11094271" cy="853440"/>
          </a:xfrm>
          <a:prstGeom prst="rect">
            <a:avLst/>
          </a:prstGeom>
        </p:spPr>
        <p:txBody>
          <a:bodyPr anchor="b" anchorCtr="0"/>
          <a:lstStyle>
            <a:lvl1pPr>
              <a:defRPr sz="5333">
                <a:latin typeface="+mj-lt"/>
              </a:defRPr>
            </a:lvl1pPr>
          </a:lstStyle>
          <a:p>
            <a:r>
              <a:rPr lang="en-US" dirty="0"/>
              <a:t>Click to edit Master title style</a:t>
            </a:r>
          </a:p>
        </p:txBody>
      </p:sp>
      <p:sp>
        <p:nvSpPr>
          <p:cNvPr id="4" name="Slide Number Placeholder 3"/>
          <p:cNvSpPr>
            <a:spLocks noGrp="1"/>
          </p:cNvSpPr>
          <p:nvPr>
            <p:ph type="sldNum" sz="quarter" idx="11"/>
          </p:nvPr>
        </p:nvSpPr>
        <p:spPr>
          <a:xfrm>
            <a:off x="11248253" y="6596837"/>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dirty="0">
              <a:solidFill>
                <a:srgbClr val="63666A"/>
              </a:solidFill>
            </a:endParaRPr>
          </a:p>
        </p:txBody>
      </p:sp>
      <p:sp>
        <p:nvSpPr>
          <p:cNvPr id="6" name="Text Placeholder 5"/>
          <p:cNvSpPr>
            <a:spLocks noGrp="1"/>
          </p:cNvSpPr>
          <p:nvPr>
            <p:ph type="body" sz="quarter" idx="12"/>
          </p:nvPr>
        </p:nvSpPr>
        <p:spPr bwMode="gray">
          <a:xfrm>
            <a:off x="548639" y="167640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vl5pPr marL="1828754" indent="0">
              <a:buNone/>
              <a:defRPr/>
            </a:lvl5pPr>
          </a:lstStyle>
          <a:p>
            <a:pPr lvl="0"/>
            <a:r>
              <a:rPr lang="en-US"/>
              <a:t>Edit Master text styles</a:t>
            </a:r>
          </a:p>
          <a:p>
            <a:pPr lvl="1"/>
            <a:r>
              <a:rPr lang="en-US"/>
              <a:t>Second level</a:t>
            </a:r>
          </a:p>
        </p:txBody>
      </p:sp>
      <p:sp>
        <p:nvSpPr>
          <p:cNvPr id="9" name="Text Placeholder 8"/>
          <p:cNvSpPr>
            <a:spLocks noGrp="1"/>
          </p:cNvSpPr>
          <p:nvPr>
            <p:ph type="body" sz="quarter" idx="13"/>
          </p:nvPr>
        </p:nvSpPr>
        <p:spPr bwMode="gray">
          <a:xfrm>
            <a:off x="4367643" y="167640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stStyle>
          <a:p>
            <a:pPr lvl="0"/>
            <a:r>
              <a:rPr lang="en-US"/>
              <a:t>Edit Master text styles</a:t>
            </a:r>
          </a:p>
          <a:p>
            <a:pPr lvl="1"/>
            <a:r>
              <a:rPr lang="en-US"/>
              <a:t>Second level</a:t>
            </a:r>
          </a:p>
        </p:txBody>
      </p:sp>
      <p:sp>
        <p:nvSpPr>
          <p:cNvPr id="11" name="Text Placeholder 10"/>
          <p:cNvSpPr>
            <a:spLocks noGrp="1"/>
          </p:cNvSpPr>
          <p:nvPr>
            <p:ph type="body" sz="quarter" idx="14"/>
          </p:nvPr>
        </p:nvSpPr>
        <p:spPr bwMode="gray">
          <a:xfrm>
            <a:off x="8178433" y="167640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070387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p:cNvSpPr>
            <a:spLocks noGrp="1"/>
          </p:cNvSpPr>
          <p:nvPr>
            <p:ph type="sldNum" sz="quarter" idx="11"/>
          </p:nvPr>
        </p:nvSpPr>
        <p:spPr>
          <a:xfrm>
            <a:off x="11248253" y="6596837"/>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dirty="0">
              <a:solidFill>
                <a:srgbClr val="63666A"/>
              </a:solidFill>
            </a:endParaRPr>
          </a:p>
        </p:txBody>
      </p:sp>
      <p:sp>
        <p:nvSpPr>
          <p:cNvPr id="6" name="Title Placeholder 1">
            <a:extLst>
              <a:ext uri="{FF2B5EF4-FFF2-40B4-BE49-F238E27FC236}">
                <a16:creationId xmlns:a16="http://schemas.microsoft.com/office/drawing/2014/main" id="{48F33BBF-2815-479D-A71B-95F7E220D46C}"/>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254857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1248253" y="6596837"/>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dirty="0">
              <a:solidFill>
                <a:srgbClr val="63666A"/>
              </a:solidFill>
            </a:endParaRP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Placeholder 1">
            <a:extLst>
              <a:ext uri="{FF2B5EF4-FFF2-40B4-BE49-F238E27FC236}">
                <a16:creationId xmlns:a16="http://schemas.microsoft.com/office/drawing/2014/main" id="{435DCA8B-4C9D-47B5-9382-E29FB31D37B5}"/>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3173860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248253" y="6596837"/>
            <a:ext cx="395111" cy="215444"/>
          </a:xfrm>
          <a:prstGeom prst="rect">
            <a:avLst/>
          </a:prstGeom>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7" name="Footer Placeholder 6"/>
          <p:cNvSpPr>
            <a:spLocks noGrp="1"/>
          </p:cNvSpPr>
          <p:nvPr>
            <p:ph type="ftr" sz="quarter" idx="11"/>
          </p:nvPr>
        </p:nvSpPr>
        <p:spPr>
          <a:xfrm>
            <a:off x="1889760" y="6596837"/>
            <a:ext cx="8534400" cy="215444"/>
          </a:xfrm>
          <a:prstGeom prst="rect">
            <a:avLst/>
          </a:prstGeom>
        </p:spPr>
        <p:txBody>
          <a:bodyPr/>
          <a:lstStyle/>
          <a:p>
            <a:r>
              <a:rPr lang="en-US" dirty="0">
                <a:solidFill>
                  <a:srgbClr val="63666A"/>
                </a:solidFill>
              </a:rPr>
              <a:t>Department of Lymphoma/Myeloma</a:t>
            </a:r>
          </a:p>
        </p:txBody>
      </p:sp>
      <p:sp>
        <p:nvSpPr>
          <p:cNvPr id="5" name="Title Placeholder 1">
            <a:extLst>
              <a:ext uri="{FF2B5EF4-FFF2-40B4-BE49-F238E27FC236}">
                <a16:creationId xmlns:a16="http://schemas.microsoft.com/office/drawing/2014/main" id="{4CAB1669-2A65-4277-88F3-3951036D607D}"/>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27219623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248253" y="6596837"/>
            <a:ext cx="395111" cy="215444"/>
          </a:xfrm>
          <a:prstGeom prst="rect">
            <a:avLst/>
          </a:prstGeom>
        </p:spPr>
        <p:txBody>
          <a:bodyPr/>
          <a:lstStyle/>
          <a:p>
            <a:fld id="{CC041753-90EA-4E44-9BB8-633978F3CCC4}" type="slidenum">
              <a:rPr lang="en-US" smtClean="0">
                <a:solidFill>
                  <a:srgbClr val="63666A"/>
                </a:solidFill>
              </a:rPr>
              <a:pPr/>
              <a:t>‹#›</a:t>
            </a:fld>
            <a:endParaRPr lang="en-US" dirty="0">
              <a:solidFill>
                <a:srgbClr val="63666A"/>
              </a:solidFill>
            </a:endParaRPr>
          </a:p>
        </p:txBody>
      </p:sp>
    </p:spTree>
    <p:extLst>
      <p:ext uri="{BB962C8B-B14F-4D97-AF65-F5344CB8AC3E}">
        <p14:creationId xmlns:p14="http://schemas.microsoft.com/office/powerpoint/2010/main" val="2157349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a:prstGeom prst="rect">
            <a:avLst/>
          </a:prstGeom>
        </p:spPr>
        <p:txBody>
          <a:bodyPr anchor="t"/>
          <a:lstStyle>
            <a:lvl1pPr algn="l">
              <a:defRPr sz="4800" b="1" cap="none">
                <a:solidFill>
                  <a:schemeClr val="bg1"/>
                </a:solidFill>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248253" y="291273"/>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2" name="Footer Placeholder 11"/>
          <p:cNvSpPr>
            <a:spLocks noGrp="1"/>
          </p:cNvSpPr>
          <p:nvPr>
            <p:ph type="ftr" sz="quarter" idx="11"/>
          </p:nvPr>
        </p:nvSpPr>
        <p:spPr bwMode="gray">
          <a:xfrm>
            <a:off x="1889760" y="291273"/>
            <a:ext cx="8534400" cy="215444"/>
          </a:xfrm>
          <a:prstGeom prst="rect">
            <a:avLst/>
          </a:prstGeom>
        </p:spPr>
        <p:txBody>
          <a:bodyPr/>
          <a:lstStyle>
            <a:lvl1pPr>
              <a:defRPr>
                <a:solidFill>
                  <a:schemeClr val="bg1"/>
                </a:solidFill>
              </a:defRPr>
            </a:lvl1pPr>
          </a:lstStyle>
          <a:p>
            <a:r>
              <a:rPr lang="en-US" dirty="0">
                <a:solidFill>
                  <a:srgbClr val="FFFFFF"/>
                </a:solidFill>
              </a:rPr>
              <a:t>Department of Lymphoma/Myeloma</a:t>
            </a: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3733" b="1">
                <a:solidFill>
                  <a:schemeClr val="bg1"/>
                </a:solidFill>
                <a:latin typeface="+mj-lt"/>
                <a:cs typeface="Arial" pitchFamily="34" charset="0"/>
              </a:defRPr>
            </a:lvl1pPr>
            <a:lvl2pPr marL="0" indent="0">
              <a:lnSpc>
                <a:spcPct val="100000"/>
              </a:lnSpc>
              <a:spcBef>
                <a:spcPts val="400"/>
              </a:spcBef>
              <a:spcAft>
                <a:spcPts val="0"/>
              </a:spcAft>
              <a:buNone/>
              <a:defRPr sz="3733">
                <a:solidFill>
                  <a:schemeClr val="bg1"/>
                </a:solidFill>
              </a:defRPr>
            </a:lvl2pPr>
            <a:lvl3pPr marL="0" indent="0">
              <a:lnSpc>
                <a:spcPct val="90000"/>
              </a:lnSpc>
              <a:spcAft>
                <a:spcPts val="300"/>
              </a:spcAft>
              <a:buNone/>
              <a:defRPr>
                <a:solidFill>
                  <a:schemeClr val="bg1"/>
                </a:solidFill>
              </a:defRPr>
            </a:lvl3pPr>
          </a:lstStyle>
          <a:p>
            <a:pPr lvl="0"/>
            <a:r>
              <a:rPr lang="en-US"/>
              <a:t>Edit Master text styles</a:t>
            </a:r>
          </a:p>
          <a:p>
            <a:pPr lvl="1"/>
            <a:r>
              <a:rPr lang="en-US"/>
              <a:t>Second level</a:t>
            </a:r>
          </a:p>
        </p:txBody>
      </p:sp>
      <p:cxnSp>
        <p:nvCxnSpPr>
          <p:cNvPr id="13" name="Straight Connector 12"/>
          <p:cNvCxnSpPr/>
          <p:nvPr userDrawn="1"/>
        </p:nvCxnSpPr>
        <p:spPr bwMode="gray">
          <a:xfrm>
            <a:off x="2"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553147" y="291273"/>
            <a:ext cx="1097280" cy="215444"/>
          </a:xfrm>
          <a:prstGeom prst="rect">
            <a:avLst/>
          </a:prstGeom>
          <a:noFill/>
        </p:spPr>
        <p:txBody>
          <a:bodyPr wrap="square" lIns="0" tIns="0" rIns="0" bIns="0" rtlCol="0" anchor="ctr" anchorCtr="0">
            <a:spAutoFit/>
          </a:bodyPr>
          <a:lstStyle/>
          <a:p>
            <a:r>
              <a:rPr lang="en-US" sz="1400" dirty="0">
                <a:solidFill>
                  <a:srgbClr val="FFFFFF"/>
                </a:solidFill>
                <a:latin typeface="Arial"/>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473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auto">
      <p:bgPr>
        <a:solidFill>
          <a:schemeClr val="accent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2" y="1621536"/>
            <a:ext cx="11090137" cy="3535680"/>
          </a:xfrm>
        </p:spPr>
        <p:txBody>
          <a:bodyPr>
            <a:noAutofit/>
          </a:bodyPr>
          <a:lstStyle>
            <a:lvl1pPr>
              <a:lnSpc>
                <a:spcPct val="120000"/>
              </a:lnSpc>
              <a:spcBef>
                <a:spcPts val="1600"/>
              </a:spcBef>
              <a:defRPr sz="4800" b="1">
                <a:solidFill>
                  <a:schemeClr val="bg1"/>
                </a:solidFill>
                <a:latin typeface="+mj-lt"/>
                <a:cs typeface="Arial"/>
              </a:defRPr>
            </a:lvl1pPr>
            <a:lvl2pPr>
              <a:spcBef>
                <a:spcPts val="800"/>
              </a:spcBef>
              <a:defRPr sz="3733">
                <a:solidFill>
                  <a:srgbClr val="FFFFFF"/>
                </a:solidFill>
              </a:defRPr>
            </a:lvl2pPr>
          </a:lstStyle>
          <a:p>
            <a:pPr lvl="0"/>
            <a:r>
              <a:rPr lang="en-US"/>
              <a:t>Edit Master text styles</a:t>
            </a:r>
          </a:p>
          <a:p>
            <a:pPr lvl="1"/>
            <a:r>
              <a:rPr lang="en-US"/>
              <a:t>Second level</a:t>
            </a:r>
          </a:p>
        </p:txBody>
      </p:sp>
      <p:sp>
        <p:nvSpPr>
          <p:cNvPr id="13" name="Slide Number Placeholder 12"/>
          <p:cNvSpPr>
            <a:spLocks noGrp="1"/>
          </p:cNvSpPr>
          <p:nvPr>
            <p:ph type="sldNum" sz="quarter" idx="10"/>
          </p:nvPr>
        </p:nvSpPr>
        <p:spPr bwMode="gray">
          <a:xfrm>
            <a:off x="11248253" y="291273"/>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1"/>
          </p:nvPr>
        </p:nvSpPr>
        <p:spPr bwMode="gray">
          <a:xfrm>
            <a:off x="1889760" y="291273"/>
            <a:ext cx="8534400" cy="215444"/>
          </a:xfrm>
          <a:prstGeom prst="rect">
            <a:avLst/>
          </a:prstGeom>
        </p:spPr>
        <p:txBody>
          <a:bodyPr/>
          <a:lstStyle>
            <a:lvl1pPr>
              <a:defRPr>
                <a:solidFill>
                  <a:schemeClr val="bg1"/>
                </a:solidFill>
              </a:defRPr>
            </a:lvl1pPr>
          </a:lstStyle>
          <a:p>
            <a:r>
              <a:rPr lang="en-US" dirty="0">
                <a:solidFill>
                  <a:srgbClr val="FFFFFF"/>
                </a:solidFill>
              </a:rPr>
              <a:t>Department of Lymphoma/Myeloma</a:t>
            </a:r>
          </a:p>
        </p:txBody>
      </p:sp>
      <p:cxnSp>
        <p:nvCxnSpPr>
          <p:cNvPr id="10" name="Straight Connector 9"/>
          <p:cNvCxnSpPr/>
          <p:nvPr userDrawn="1"/>
        </p:nvCxnSpPr>
        <p:spPr bwMode="gray">
          <a:xfrm>
            <a:off x="2"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gray">
          <a:xfrm>
            <a:off x="553147" y="291273"/>
            <a:ext cx="1097280" cy="215444"/>
          </a:xfrm>
          <a:prstGeom prst="rect">
            <a:avLst/>
          </a:prstGeom>
          <a:noFill/>
        </p:spPr>
        <p:txBody>
          <a:bodyPr wrap="square" lIns="0" tIns="0" rIns="0" bIns="0" rtlCol="0" anchor="ctr" anchorCtr="0">
            <a:spAutoFit/>
          </a:bodyPr>
          <a:lstStyle/>
          <a:p>
            <a:r>
              <a:rPr lang="en-US" sz="1400" dirty="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2342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Al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36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26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2400" b="1">
                <a:solidFill>
                  <a:srgbClr val="413C38"/>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59"/>
            <a:ext cx="7620000" cy="853440"/>
          </a:xfrm>
          <a:prstGeom prst="rect">
            <a:avLst/>
          </a:prstGeom>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0820" y="4047761"/>
            <a:ext cx="3420507" cy="16580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843273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7CFB02-F4DB-42CC-9049-BF105477DDA1}" type="datetimeFigureOut">
              <a:rPr lang="en-US" smtClean="0"/>
              <a:t>9/14/22</a:t>
            </a:fld>
            <a:endParaRPr lang="en-US"/>
          </a:p>
        </p:txBody>
      </p:sp>
      <p:sp>
        <p:nvSpPr>
          <p:cNvPr id="5" name="Footer Placeholder 4"/>
          <p:cNvSpPr>
            <a:spLocks noGrp="1"/>
          </p:cNvSpPr>
          <p:nvPr>
            <p:ph type="ftr" sz="quarter" idx="11"/>
          </p:nvPr>
        </p:nvSpPr>
        <p:spPr>
          <a:xfrm>
            <a:off x="1889760" y="6596837"/>
            <a:ext cx="8534400" cy="215444"/>
          </a:xfrm>
          <a:prstGeom prst="rect">
            <a:avLst/>
          </a:prstGeom>
        </p:spPr>
        <p:txBody>
          <a:bodyPr/>
          <a:lstStyle/>
          <a:p>
            <a:r>
              <a:rPr lang="en-US" dirty="0">
                <a:solidFill>
                  <a:srgbClr val="63666A"/>
                </a:solidFill>
              </a:rPr>
              <a:t>Department of Lymphoma/Myeloma</a:t>
            </a:r>
          </a:p>
        </p:txBody>
      </p:sp>
      <p:sp>
        <p:nvSpPr>
          <p:cNvPr id="6" name="Slide Number Placeholder 5"/>
          <p:cNvSpPr>
            <a:spLocks noGrp="1"/>
          </p:cNvSpPr>
          <p:nvPr>
            <p:ph type="sldNum" sz="quarter" idx="12"/>
          </p:nvPr>
        </p:nvSpPr>
        <p:spPr/>
        <p:txBody>
          <a:bodyPr/>
          <a:lstStyle/>
          <a:p>
            <a:fld id="{361FE150-2F59-414D-B471-953E697A5196}" type="slidenum">
              <a:rPr lang="en-US" smtClean="0"/>
              <a:t>‹#›</a:t>
            </a:fld>
            <a:endParaRPr lang="en-US"/>
          </a:p>
        </p:txBody>
      </p:sp>
    </p:spTree>
    <p:extLst>
      <p:ext uri="{BB962C8B-B14F-4D97-AF65-F5344CB8AC3E}">
        <p14:creationId xmlns:p14="http://schemas.microsoft.com/office/powerpoint/2010/main" val="1639901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p:cNvSpPr>
            <a:spLocks noGrp="1"/>
          </p:cNvSpPr>
          <p:nvPr>
            <p:ph type="ftr" sz="quarter" idx="3"/>
          </p:nvPr>
        </p:nvSpPr>
        <p:spPr>
          <a:xfrm>
            <a:off x="6768075" y="6165305"/>
            <a:ext cx="5204949" cy="556171"/>
          </a:xfrm>
          <a:prstGeom prst="rect">
            <a:avLst/>
          </a:prstGeom>
        </p:spPr>
        <p:txBody>
          <a:bodyPr vert="horz" lIns="91440" tIns="45720" rIns="91440" bIns="45720" rtlCol="0" anchor="ctr"/>
          <a:lstStyle>
            <a:lvl1pPr algn="ctr">
              <a:defRPr sz="1600">
                <a:solidFill>
                  <a:srgbClr val="002054"/>
                </a:solidFill>
              </a:defRPr>
            </a:lvl1pPr>
          </a:lstStyle>
          <a:p>
            <a:endParaRPr lang="en-US" dirty="0"/>
          </a:p>
        </p:txBody>
      </p:sp>
      <p:sp>
        <p:nvSpPr>
          <p:cNvPr id="8" name="Title 1">
            <a:extLst>
              <a:ext uri="{FF2B5EF4-FFF2-40B4-BE49-F238E27FC236}">
                <a16:creationId xmlns:a16="http://schemas.microsoft.com/office/drawing/2014/main" id="{877C72C0-906E-B546-B9CE-B691EA22A137}"/>
              </a:ext>
            </a:extLst>
          </p:cNvPr>
          <p:cNvSpPr>
            <a:spLocks noGrp="1"/>
          </p:cNvSpPr>
          <p:nvPr>
            <p:ph type="ctrTitle"/>
          </p:nvPr>
        </p:nvSpPr>
        <p:spPr>
          <a:xfrm>
            <a:off x="0" y="287603"/>
            <a:ext cx="11736288" cy="837141"/>
          </a:xfrm>
        </p:spPr>
        <p:txBody>
          <a:bodyPr/>
          <a:lstStyle>
            <a:lvl1pPr>
              <a:defRPr sz="4267" b="1">
                <a:solidFill>
                  <a:srgbClr val="0F3769"/>
                </a:solidFill>
              </a:defRPr>
            </a:lvl1pPr>
          </a:lstStyle>
          <a:p>
            <a:r>
              <a:rPr lang="en-US" dirty="0"/>
              <a:t>Click to edit Master title style</a:t>
            </a:r>
          </a:p>
        </p:txBody>
      </p:sp>
    </p:spTree>
    <p:extLst>
      <p:ext uri="{BB962C8B-B14F-4D97-AF65-F5344CB8AC3E}">
        <p14:creationId xmlns:p14="http://schemas.microsoft.com/office/powerpoint/2010/main" val="1397081390"/>
      </p:ext>
    </p:extLst>
  </p:cSld>
  <p:clrMapOvr>
    <a:masterClrMapping/>
  </p:clrMapOvr>
  <p:extLst>
    <p:ext uri="{DCECCB84-F9BA-43D5-87BE-67443E8EF086}">
      <p15:sldGuideLst xmlns:p15="http://schemas.microsoft.com/office/powerpoint/2012/main">
        <p15:guide id="1" orient="horz" pos="3612">
          <p15:clr>
            <a:srgbClr val="FBAE40"/>
          </p15:clr>
        </p15:guide>
        <p15:guide id="2" pos="57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32884"/>
            <a:ext cx="10363200" cy="1300163"/>
          </a:xfrm>
        </p:spPr>
        <p:txBody>
          <a:bodyPr/>
          <a:lstStyle>
            <a:lvl1pPr algn="ctr">
              <a:defRPr sz="4320" spc="0" baseline="0">
                <a:solidFill>
                  <a:schemeClr val="tx2"/>
                </a:solidFill>
                <a:latin typeface="+mn-lt"/>
              </a:defRPr>
            </a:lvl1pPr>
          </a:lstStyle>
          <a:p>
            <a:r>
              <a:rPr lang="en-US" dirty="0"/>
              <a:t>Click to edit Master title style</a:t>
            </a:r>
            <a:endParaRPr lang="en-GB" dirty="0"/>
          </a:p>
        </p:txBody>
      </p:sp>
      <p:cxnSp>
        <p:nvCxnSpPr>
          <p:cNvPr id="5" name="Straight Connector 4"/>
          <p:cNvCxnSpPr/>
          <p:nvPr userDrawn="1"/>
        </p:nvCxnSpPr>
        <p:spPr>
          <a:xfrm flipV="1">
            <a:off x="528323" y="3325460"/>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CB92EBC5-026D-4287-AF7F-3A7743A12C26}"/>
              </a:ext>
            </a:extLst>
          </p:cNvPr>
          <p:cNvSpPr>
            <a:spLocks noGrp="1"/>
          </p:cNvSpPr>
          <p:nvPr>
            <p:ph type="subTitle" idx="1"/>
          </p:nvPr>
        </p:nvSpPr>
        <p:spPr>
          <a:xfrm>
            <a:off x="914400" y="3624956"/>
            <a:ext cx="10363200" cy="693057"/>
          </a:xfrm>
          <a:prstGeom prst="rect">
            <a:avLst/>
          </a:prstGeom>
        </p:spPr>
        <p:txBody>
          <a:bodyPr/>
          <a:lstStyle>
            <a:lvl1pPr marL="0" indent="0">
              <a:buNone/>
              <a:defRPr sz="2160">
                <a:solidFill>
                  <a:schemeClr val="tx1"/>
                </a:solidFill>
                <a:latin typeface="+mn-lt"/>
              </a:defRPr>
            </a:lvl1pPr>
          </a:lstStyle>
          <a:p>
            <a:r>
              <a:rPr lang="en-GB" sz="2160" dirty="0"/>
              <a:t>Author names</a:t>
            </a:r>
            <a:r>
              <a:rPr lang="en-GB" sz="2160" baseline="30000" dirty="0"/>
              <a:t>1,2 </a:t>
            </a:r>
            <a:r>
              <a:rPr lang="en-GB" sz="2160" dirty="0"/>
              <a:t>(Arial 18 </a:t>
            </a:r>
            <a:r>
              <a:rPr lang="en-GB" sz="2160" dirty="0" err="1"/>
              <a:t>pt</a:t>
            </a:r>
            <a:r>
              <a:rPr lang="en-GB" sz="2160" dirty="0"/>
              <a:t>)</a:t>
            </a:r>
          </a:p>
        </p:txBody>
      </p:sp>
      <p:sp>
        <p:nvSpPr>
          <p:cNvPr id="12" name="Text Placeholder 3">
            <a:extLst>
              <a:ext uri="{FF2B5EF4-FFF2-40B4-BE49-F238E27FC236}">
                <a16:creationId xmlns:a16="http://schemas.microsoft.com/office/drawing/2014/main" id="{1E894BEA-76D2-43AC-BECE-7FE25863A859}"/>
              </a:ext>
            </a:extLst>
          </p:cNvPr>
          <p:cNvSpPr>
            <a:spLocks noGrp="1"/>
          </p:cNvSpPr>
          <p:nvPr>
            <p:ph type="body" sz="quarter" idx="10"/>
          </p:nvPr>
        </p:nvSpPr>
        <p:spPr>
          <a:xfrm>
            <a:off x="914400" y="5063065"/>
            <a:ext cx="10363200" cy="571500"/>
          </a:xfrm>
          <a:prstGeom prst="rect">
            <a:avLst/>
          </a:prstGeom>
        </p:spPr>
        <p:txBody>
          <a:bodyPr/>
          <a:lstStyle>
            <a:lvl1pPr marL="0" indent="0">
              <a:buNone/>
              <a:defRPr sz="1320" i="1">
                <a:solidFill>
                  <a:schemeClr val="tx1"/>
                </a:solidFill>
                <a:latin typeface="+mn-lt"/>
              </a:defRPr>
            </a:lvl1pPr>
          </a:lstStyle>
          <a:p>
            <a:r>
              <a:rPr lang="en-GB" sz="1440" baseline="30000" dirty="0"/>
              <a:t>1</a:t>
            </a:r>
            <a:r>
              <a:rPr lang="en-GB" sz="1440" dirty="0"/>
              <a:t>Affiliations (Arial 11 </a:t>
            </a:r>
            <a:r>
              <a:rPr lang="en-GB" sz="1440" dirty="0" err="1"/>
              <a:t>pt</a:t>
            </a:r>
            <a:r>
              <a:rPr lang="en-GB" sz="1440" dirty="0"/>
              <a:t> </a:t>
            </a:r>
            <a:r>
              <a:rPr lang="en-GB" sz="1440" dirty="0" err="1"/>
              <a:t>itals</a:t>
            </a:r>
            <a:r>
              <a:rPr lang="en-GB" sz="1440" dirty="0"/>
              <a:t>)</a:t>
            </a:r>
          </a:p>
        </p:txBody>
      </p:sp>
      <p:cxnSp>
        <p:nvCxnSpPr>
          <p:cNvPr id="13" name="Straight Connector 12">
            <a:extLst>
              <a:ext uri="{FF2B5EF4-FFF2-40B4-BE49-F238E27FC236}">
                <a16:creationId xmlns:a16="http://schemas.microsoft.com/office/drawing/2014/main" id="{2EF12FC8-6320-4F30-BC04-DA9B9FFDAA1B}"/>
              </a:ext>
            </a:extLst>
          </p:cNvPr>
          <p:cNvCxnSpPr>
            <a:cxnSpLocks/>
          </p:cNvCxnSpPr>
          <p:nvPr userDrawn="1"/>
        </p:nvCxnSpPr>
        <p:spPr>
          <a:xfrm>
            <a:off x="910590" y="3515410"/>
            <a:ext cx="3811" cy="112332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4A27C4D8-49BE-4F9F-8201-7490DEA848F6}"/>
              </a:ext>
            </a:extLst>
          </p:cNvPr>
          <p:cNvSpPr>
            <a:spLocks noGrp="1"/>
          </p:cNvSpPr>
          <p:nvPr>
            <p:ph type="body" sz="quarter" idx="13" hasCustomPrompt="1"/>
          </p:nvPr>
        </p:nvSpPr>
        <p:spPr>
          <a:xfrm>
            <a:off x="8853164" y="61447"/>
            <a:ext cx="2810515" cy="1554708"/>
          </a:xfrm>
          <a:prstGeom prst="rect">
            <a:avLst/>
          </a:prstGeom>
          <a:noFill/>
        </p:spPr>
        <p:txBody>
          <a:bodyPr anchor="ctr"/>
          <a:lstStyle>
            <a:lvl1pPr marL="0" indent="0">
              <a:buNone/>
              <a:defRPr/>
            </a:lvl1pPr>
          </a:lstStyle>
          <a:p>
            <a:pPr algn="ctr"/>
            <a:r>
              <a:rPr lang="en-GB" sz="2400" i="1" dirty="0">
                <a:solidFill>
                  <a:schemeClr val="tx2"/>
                </a:solidFill>
              </a:rPr>
              <a:t>Zoom video location</a:t>
            </a:r>
          </a:p>
        </p:txBody>
      </p:sp>
    </p:spTree>
    <p:extLst>
      <p:ext uri="{BB962C8B-B14F-4D97-AF65-F5344CB8AC3E}">
        <p14:creationId xmlns:p14="http://schemas.microsoft.com/office/powerpoint/2010/main" val="67624709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7" y="241934"/>
            <a:ext cx="8247641" cy="907252"/>
          </a:xfrm>
        </p:spPr>
        <p:txBody>
          <a:bodyPr/>
          <a:lstStyle>
            <a:lvl1pPr>
              <a:lnSpc>
                <a:spcPts val="3840"/>
              </a:lnSpc>
              <a:defRPr sz="3840">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defRPr sz="960">
                <a:solidFill>
                  <a:schemeClr val="tx1"/>
                </a:solidFill>
                <a:latin typeface="+mn-lt"/>
                <a:cs typeface="Arial" panose="020B0604020202020204" pitchFamily="34" charset="0"/>
              </a:defRPr>
            </a:lvl1pPr>
          </a:lstStyle>
          <a:p>
            <a:pPr lvl="0"/>
            <a:r>
              <a:rPr lang="en-US" dirty="0"/>
              <a:t>Footnotes</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337" indent="-212337" algn="r">
              <a:buNone/>
              <a:defRPr lang="en-GB" sz="960" dirty="0">
                <a:solidFill>
                  <a:schemeClr val="tx1"/>
                </a:solidFill>
                <a:latin typeface="+mn-lt"/>
              </a:defRPr>
            </a:lvl1pPr>
          </a:lstStyle>
          <a:p>
            <a:pPr marL="0" lvl="0" indent="0"/>
            <a:r>
              <a:rPr lang="en-GB" dirty="0"/>
              <a:t>References</a:t>
            </a:r>
          </a:p>
        </p:txBody>
      </p:sp>
      <p:sp>
        <p:nvSpPr>
          <p:cNvPr id="8" name="Text Placeholder 3">
            <a:extLst>
              <a:ext uri="{FF2B5EF4-FFF2-40B4-BE49-F238E27FC236}">
                <a16:creationId xmlns:a16="http://schemas.microsoft.com/office/drawing/2014/main" id="{A8D61146-BEBD-4D85-8FF5-0615F15509F8}"/>
              </a:ext>
            </a:extLst>
          </p:cNvPr>
          <p:cNvSpPr>
            <a:spLocks noGrp="1"/>
          </p:cNvSpPr>
          <p:nvPr>
            <p:ph type="body" sz="quarter" idx="13" hasCustomPrompt="1"/>
          </p:nvPr>
        </p:nvSpPr>
        <p:spPr>
          <a:xfrm>
            <a:off x="8853164" y="61447"/>
            <a:ext cx="2810515" cy="1554708"/>
          </a:xfrm>
          <a:prstGeom prst="rect">
            <a:avLst/>
          </a:prstGeom>
          <a:noFill/>
        </p:spPr>
        <p:txBody>
          <a:bodyPr anchor="ctr"/>
          <a:lstStyle>
            <a:lvl1pPr marL="0" indent="0">
              <a:buNone/>
              <a:defRPr/>
            </a:lvl1pPr>
          </a:lstStyle>
          <a:p>
            <a:pPr algn="ctr"/>
            <a:r>
              <a:rPr lang="en-GB" sz="2400" i="1" dirty="0">
                <a:solidFill>
                  <a:schemeClr val="tx2"/>
                </a:solidFill>
              </a:rPr>
              <a:t>Zoom video location</a:t>
            </a:r>
          </a:p>
        </p:txBody>
      </p:sp>
    </p:spTree>
    <p:extLst>
      <p:ext uri="{BB962C8B-B14F-4D97-AF65-F5344CB8AC3E}">
        <p14:creationId xmlns:p14="http://schemas.microsoft.com/office/powerpoint/2010/main" val="3448962296"/>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8321" y="241925"/>
            <a:ext cx="8246376" cy="907252"/>
          </a:xfrm>
        </p:spPr>
        <p:txBody>
          <a:bodyPr/>
          <a:lstStyle>
            <a:lvl1pPr>
              <a:lnSpc>
                <a:spcPts val="3840"/>
              </a:lnSpc>
              <a:defRPr sz="3840" b="1">
                <a:solidFill>
                  <a:schemeClr val="tx2"/>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528323" y="1268964"/>
            <a:ext cx="11135360" cy="95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1" hasCustomPrompt="1"/>
          </p:nvPr>
        </p:nvSpPr>
        <p:spPr>
          <a:xfrm>
            <a:off x="527049" y="6259600"/>
            <a:ext cx="4800000" cy="360000"/>
          </a:xfrm>
          <a:prstGeom prst="rect">
            <a:avLst/>
          </a:prstGeom>
        </p:spPr>
        <p:txBody>
          <a:bodyPr lIns="0" tIns="0" rIns="0" bIns="0" anchor="b"/>
          <a:lstStyle>
            <a:lvl1pPr marL="0" indent="0">
              <a:buNone/>
              <a:tabLst/>
              <a:defRPr sz="960">
                <a:solidFill>
                  <a:schemeClr val="tx1"/>
                </a:solidFill>
                <a:latin typeface="+mn-lt"/>
                <a:cs typeface="Arial" panose="020B0604020202020204" pitchFamily="34" charset="0"/>
              </a:defRPr>
            </a:lvl1pPr>
          </a:lstStyle>
          <a:p>
            <a:pPr lvl="0"/>
            <a:r>
              <a:rPr lang="en-US" dirty="0"/>
              <a:t>Footnotes</a:t>
            </a:r>
          </a:p>
        </p:txBody>
      </p:sp>
      <p:sp>
        <p:nvSpPr>
          <p:cNvPr id="18" name="Text Placeholder 17"/>
          <p:cNvSpPr>
            <a:spLocks noGrp="1"/>
          </p:cNvSpPr>
          <p:nvPr>
            <p:ph type="body" sz="quarter" idx="12" hasCustomPrompt="1"/>
          </p:nvPr>
        </p:nvSpPr>
        <p:spPr>
          <a:xfrm>
            <a:off x="6864951" y="6259600"/>
            <a:ext cx="4800000" cy="360000"/>
          </a:xfrm>
          <a:prstGeom prst="rect">
            <a:avLst/>
          </a:prstGeom>
        </p:spPr>
        <p:txBody>
          <a:bodyPr lIns="0" tIns="0" rIns="0" bIns="0" anchor="b"/>
          <a:lstStyle>
            <a:lvl1pPr marL="212337" indent="-212337" algn="r">
              <a:buNone/>
              <a:defRPr lang="en-GB" sz="960" dirty="0">
                <a:solidFill>
                  <a:schemeClr val="tx1"/>
                </a:solidFill>
                <a:latin typeface="+mn-lt"/>
              </a:defRPr>
            </a:lvl1pPr>
          </a:lstStyle>
          <a:p>
            <a:pPr marL="0" lvl="0" indent="0"/>
            <a:r>
              <a:rPr lang="en-GB" dirty="0"/>
              <a:t>References</a:t>
            </a:r>
          </a:p>
        </p:txBody>
      </p:sp>
      <p:sp>
        <p:nvSpPr>
          <p:cNvPr id="7" name="Text Placeholder 3">
            <a:extLst>
              <a:ext uri="{FF2B5EF4-FFF2-40B4-BE49-F238E27FC236}">
                <a16:creationId xmlns:a16="http://schemas.microsoft.com/office/drawing/2014/main" id="{CA9898A9-9A13-49ED-AB91-E1277119FA32}"/>
              </a:ext>
            </a:extLst>
          </p:cNvPr>
          <p:cNvSpPr>
            <a:spLocks noGrp="1"/>
          </p:cNvSpPr>
          <p:nvPr>
            <p:ph type="body" sz="quarter" idx="13" hasCustomPrompt="1"/>
          </p:nvPr>
        </p:nvSpPr>
        <p:spPr>
          <a:xfrm>
            <a:off x="8853164" y="61447"/>
            <a:ext cx="2810515" cy="1554708"/>
          </a:xfrm>
          <a:prstGeom prst="rect">
            <a:avLst/>
          </a:prstGeom>
          <a:noFill/>
        </p:spPr>
        <p:txBody>
          <a:bodyPr anchor="ctr"/>
          <a:lstStyle>
            <a:lvl1pPr marL="0" indent="0">
              <a:buNone/>
              <a:defRPr/>
            </a:lvl1pPr>
          </a:lstStyle>
          <a:p>
            <a:pPr algn="ctr"/>
            <a:r>
              <a:rPr lang="en-GB" sz="2400" i="1" dirty="0">
                <a:solidFill>
                  <a:schemeClr val="tx2"/>
                </a:solidFill>
              </a:rPr>
              <a:t>Zoom video location</a:t>
            </a:r>
          </a:p>
        </p:txBody>
      </p:sp>
      <p:sp>
        <p:nvSpPr>
          <p:cNvPr id="8" name="Text Placeholder 13">
            <a:extLst>
              <a:ext uri="{FF2B5EF4-FFF2-40B4-BE49-F238E27FC236}">
                <a16:creationId xmlns:a16="http://schemas.microsoft.com/office/drawing/2014/main" id="{47745C21-9B99-486C-9373-656E692F4534}"/>
              </a:ext>
            </a:extLst>
          </p:cNvPr>
          <p:cNvSpPr>
            <a:spLocks noGrp="1"/>
          </p:cNvSpPr>
          <p:nvPr>
            <p:ph type="body" sz="quarter" idx="10"/>
          </p:nvPr>
        </p:nvSpPr>
        <p:spPr>
          <a:xfrm>
            <a:off x="527057" y="1735944"/>
            <a:ext cx="11137900" cy="4155315"/>
          </a:xfrm>
          <a:prstGeom prst="rect">
            <a:avLst/>
          </a:prstGeom>
        </p:spPr>
        <p:txBody>
          <a:bodyPr lIns="0" tIns="0" rIns="0" bIns="0"/>
          <a:lstStyle>
            <a:lvl1pPr>
              <a:spcAft>
                <a:spcPts val="720"/>
              </a:spcAft>
              <a:buClr>
                <a:schemeClr val="accent6"/>
              </a:buClr>
              <a:defRPr sz="2160">
                <a:solidFill>
                  <a:schemeClr val="tx1"/>
                </a:solidFill>
                <a:latin typeface="+mn-lt"/>
              </a:defRPr>
            </a:lvl1pPr>
            <a:lvl2pPr>
              <a:spcAft>
                <a:spcPts val="720"/>
              </a:spcAft>
              <a:buClr>
                <a:schemeClr val="accent6"/>
              </a:buClr>
              <a:defRPr sz="1920">
                <a:solidFill>
                  <a:schemeClr val="tx1"/>
                </a:solidFill>
                <a:latin typeface="+mn-lt"/>
              </a:defRPr>
            </a:lvl2pPr>
            <a:lvl3pPr>
              <a:spcAft>
                <a:spcPts val="720"/>
              </a:spcAft>
              <a:buClr>
                <a:schemeClr val="accent6"/>
              </a:buClr>
              <a:defRPr sz="1680">
                <a:solidFill>
                  <a:schemeClr val="tx1"/>
                </a:solidFill>
                <a:latin typeface="+mn-lt"/>
              </a:defRPr>
            </a:lvl3pPr>
            <a:lvl4pPr>
              <a:spcAft>
                <a:spcPts val="720"/>
              </a:spcAft>
              <a:buClr>
                <a:schemeClr val="accent6"/>
              </a:buClr>
              <a:defRPr sz="168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2108704"/>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1.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206" r:id="rId18"/>
    <p:sldLayoutId id="2147485207" r:id="rId19"/>
    <p:sldLayoutId id="2147485208" r:id="rId20"/>
    <p:sldLayoutId id="2147485209" r:id="rId21"/>
    <p:sldLayoutId id="2147485210" r:id="rId22"/>
    <p:sldLayoutId id="2147485211" r:id="rId23"/>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032251171"/>
      </p:ext>
    </p:extLst>
  </p:cSld>
  <p:clrMap bg1="lt1" tx1="dk1" bg2="lt2" tx2="dk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 id="2147485200" r:id="rId12"/>
    <p:sldLayoutId id="2147485201" r:id="rId13"/>
    <p:sldLayoutId id="2147485202" r:id="rId14"/>
    <p:sldLayoutId id="2147485203" r:id="rId15"/>
    <p:sldLayoutId id="2147485204" r:id="rId16"/>
    <p:sldLayoutId id="2147485205" r:id="rId17"/>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858660591"/>
      </p:ext>
    </p:extLst>
  </p:cSld>
  <p:clrMap bg1="lt1" tx1="dk1" bg2="lt2" tx2="dk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 id="2147485224" r:id="rId12"/>
    <p:sldLayoutId id="2147485225" r:id="rId13"/>
    <p:sldLayoutId id="2147485226" r:id="rId14"/>
    <p:sldLayoutId id="2147485227" r:id="rId15"/>
    <p:sldLayoutId id="2147485228" r:id="rId16"/>
    <p:sldLayoutId id="2147485229" r:id="rId17"/>
    <p:sldLayoutId id="2147485230" r:id="rId18"/>
    <p:sldLayoutId id="2147485231"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385797"/>
            <a:ext cx="11094720" cy="4511040"/>
          </a:xfrm>
          <a:prstGeom prst="rect">
            <a:avLst/>
          </a:prstGeom>
        </p:spPr>
        <p:txBody>
          <a:bodyPr vert="horz" lIns="0" tIns="0" rIns="0" bIns="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cxnSp>
        <p:nvCxnSpPr>
          <p:cNvPr id="16" name="Straight Connector 15"/>
          <p:cNvCxnSpPr/>
          <p:nvPr userDrawn="1"/>
        </p:nvCxnSpPr>
        <p:spPr bwMode="gray">
          <a:xfrm>
            <a:off x="1" y="6704557"/>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gray">
          <a:xfrm>
            <a:off x="553146" y="6596836"/>
            <a:ext cx="8507948" cy="215444"/>
          </a:xfrm>
          <a:prstGeom prst="rect">
            <a:avLst/>
          </a:prstGeom>
          <a:noFill/>
        </p:spPr>
        <p:txBody>
          <a:bodyPr wrap="square" lIns="0" tIns="0" rIns="0" bIns="0" rtlCol="0" anchor="ctr" anchorCtr="0">
            <a:spAutoFit/>
          </a:bodyPr>
          <a:lstStyle/>
          <a:p>
            <a:r>
              <a:rPr lang="en-US" sz="1400" dirty="0">
                <a:solidFill>
                  <a:srgbClr val="63666A"/>
                </a:solidFill>
                <a:latin typeface="+mj-lt"/>
                <a:cs typeface="Arial" pitchFamily="34" charset="0"/>
              </a:rPr>
              <a:t>MD Anderson    Department of Lymphoma/Myeloma </a:t>
            </a:r>
          </a:p>
        </p:txBody>
      </p:sp>
      <p:cxnSp>
        <p:nvCxnSpPr>
          <p:cNvPr id="11" name="Straight Connector 10"/>
          <p:cNvCxnSpPr/>
          <p:nvPr userDrawn="1"/>
        </p:nvCxnSpPr>
        <p:spPr bwMode="gray">
          <a:xfrm>
            <a:off x="1755225" y="6596836"/>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E6F8707C-CE0E-4424-B427-3ED4AFBBE4C2}"/>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dirty="0"/>
              <a:t>Click to edit Master title style</a:t>
            </a:r>
          </a:p>
        </p:txBody>
      </p:sp>
    </p:spTree>
    <p:extLst>
      <p:ext uri="{BB962C8B-B14F-4D97-AF65-F5344CB8AC3E}">
        <p14:creationId xmlns:p14="http://schemas.microsoft.com/office/powerpoint/2010/main" val="46671883"/>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8" r:id="rId14"/>
  </p:sldLayoutIdLst>
  <p:hf hdr="0" dt="0"/>
  <p:txStyles>
    <p:titleStyle>
      <a:lvl1pPr algn="l" defTabSz="914377" rtl="0" eaLnBrk="1" latinLnBrk="0" hangingPunct="1">
        <a:lnSpc>
          <a:spcPct val="100000"/>
        </a:lnSpc>
        <a:spcBef>
          <a:spcPct val="0"/>
        </a:spcBef>
        <a:buNone/>
        <a:defRPr sz="5333" b="1" kern="1200">
          <a:solidFill>
            <a:schemeClr val="tx1"/>
          </a:solidFill>
          <a:latin typeface="+mj-lt"/>
          <a:ea typeface="+mj-ea"/>
          <a:cs typeface="Arial" pitchFamily="34" charset="0"/>
        </a:defRPr>
      </a:lvl1pPr>
    </p:titleStyle>
    <p:bodyStyle>
      <a:lvl1pPr marL="0" indent="0" algn="l" defTabSz="914377" rtl="0" eaLnBrk="1" latinLnBrk="0" hangingPunct="1">
        <a:lnSpc>
          <a:spcPct val="100000"/>
        </a:lnSpc>
        <a:spcBef>
          <a:spcPts val="1867"/>
        </a:spcBef>
        <a:spcAft>
          <a:spcPts val="0"/>
        </a:spcAft>
        <a:buFont typeface="Arial" pitchFamily="34" charset="0"/>
        <a:buNone/>
        <a:defRPr sz="4267" kern="1200">
          <a:solidFill>
            <a:schemeClr val="tx1"/>
          </a:solidFill>
          <a:latin typeface="+mj-lt"/>
          <a:ea typeface="+mn-ea"/>
          <a:cs typeface="Times New Roman" pitchFamily="18" charset="0"/>
        </a:defRPr>
      </a:lvl1pPr>
      <a:lvl2pPr marL="173034" indent="-341367" algn="l" defTabSz="914377" rtl="0" eaLnBrk="1" latinLnBrk="0" hangingPunct="1">
        <a:lnSpc>
          <a:spcPct val="100000"/>
        </a:lnSpc>
        <a:spcBef>
          <a:spcPts val="1067"/>
        </a:spcBef>
        <a:spcAft>
          <a:spcPts val="1067"/>
        </a:spcAft>
        <a:buSzPct val="120000"/>
        <a:buFont typeface="Arial" pitchFamily="34" charset="0"/>
        <a:buChar char="•"/>
        <a:defRPr sz="4267" kern="1200">
          <a:solidFill>
            <a:schemeClr val="tx1"/>
          </a:solidFill>
          <a:latin typeface="+mj-lt"/>
          <a:ea typeface="+mn-ea"/>
          <a:cs typeface="Times New Roman" pitchFamily="18" charset="0"/>
        </a:defRPr>
      </a:lvl2pPr>
      <a:lvl3pPr marL="585201" indent="-292601" algn="l" defTabSz="914377"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3pPr>
      <a:lvl4pPr marL="834496" indent="-292601" algn="l" defTabSz="914377"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75.png"/><Relationship Id="rId4" Type="http://schemas.openxmlformats.org/officeDocument/2006/relationships/image" Target="../media/image74.emf"/></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2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499706"/>
            <a:ext cx="12192000" cy="1143000"/>
          </a:xfrm>
        </p:spPr>
        <p:txBody>
          <a:bodyPr wrap="square" anchor="ctr">
            <a:noAutofit/>
          </a:bodyPr>
          <a:lstStyle/>
          <a:p>
            <a:r>
              <a:rPr lang="en-US" sz="4000" dirty="0"/>
              <a:t>Challenging Cases from the Community: </a:t>
            </a:r>
            <a:br>
              <a:rPr lang="en-US" sz="4000" dirty="0"/>
            </a:br>
            <a:r>
              <a:rPr lang="en-US" sz="4000" dirty="0"/>
              <a:t>Investigators Provide Perspectives on the Optimal Management of Diffuse Large B-Cell Lymphoma </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4483398"/>
            <a:ext cx="12192000" cy="114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Jeremy Abramson, MD</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Sonali</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 Smith, MD</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Jason Westin, MD, MS</a:t>
            </a:r>
            <a:endParaRPr kumimoji="0" lang="en-US" sz="3200" b="0" i="1"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836774"/>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6819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September 13, 2022</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Box 1">
            <a:extLst>
              <a:ext uri="{FF2B5EF4-FFF2-40B4-BE49-F238E27FC236}">
                <a16:creationId xmlns:a16="http://schemas.microsoft.com/office/drawing/2014/main" id="{83282D02-B87F-A11E-66A3-F984C2456269}"/>
              </a:ext>
            </a:extLst>
          </p:cNvPr>
          <p:cNvSpPr txBox="1"/>
          <p:nvPr/>
        </p:nvSpPr>
        <p:spPr>
          <a:xfrm>
            <a:off x="-4572" y="1917235"/>
            <a:ext cx="12196571" cy="502702"/>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Virtual Event</a:t>
            </a:r>
          </a:p>
        </p:txBody>
      </p:sp>
    </p:spTree>
    <p:custDataLst>
      <p:tags r:id="rId1"/>
    </p:custDataLst>
    <p:extLst>
      <p:ext uri="{BB962C8B-B14F-4D97-AF65-F5344CB8AC3E}">
        <p14:creationId xmlns:p14="http://schemas.microsoft.com/office/powerpoint/2010/main" val="3992707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186F-368B-B84E-8FB6-CC550C804842}"/>
              </a:ext>
            </a:extLst>
          </p:cNvPr>
          <p:cNvSpPr>
            <a:spLocks noGrp="1"/>
          </p:cNvSpPr>
          <p:nvPr>
            <p:ph type="title"/>
          </p:nvPr>
        </p:nvSpPr>
        <p:spPr>
          <a:xfrm>
            <a:off x="912285" y="0"/>
            <a:ext cx="10358967" cy="1143000"/>
          </a:xfrm>
        </p:spPr>
        <p:txBody>
          <a:bodyPr/>
          <a:lstStyle/>
          <a:p>
            <a:r>
              <a:rPr lang="en-US" dirty="0"/>
              <a:t>Planning Committee and Content/Peer Reviewers</a:t>
            </a:r>
          </a:p>
        </p:txBody>
      </p:sp>
      <p:sp>
        <p:nvSpPr>
          <p:cNvPr id="3" name="Content Placeholder 2">
            <a:extLst>
              <a:ext uri="{FF2B5EF4-FFF2-40B4-BE49-F238E27FC236}">
                <a16:creationId xmlns:a16="http://schemas.microsoft.com/office/drawing/2014/main" id="{B4AA2433-CF88-BA48-853C-0F14D526CAF3}"/>
              </a:ext>
            </a:extLst>
          </p:cNvPr>
          <p:cNvSpPr>
            <a:spLocks noGrp="1"/>
          </p:cNvSpPr>
          <p:nvPr>
            <p:ph idx="1"/>
          </p:nvPr>
        </p:nvSpPr>
        <p:spPr>
          <a:xfrm>
            <a:off x="1055440" y="1412776"/>
            <a:ext cx="9704980" cy="4385221"/>
          </a:xfrm>
        </p:spPr>
        <p:txBody>
          <a:bodyPr/>
          <a:lstStyle/>
          <a:p>
            <a:pPr marL="98425" indent="0">
              <a:lnSpc>
                <a:spcPct val="100000"/>
              </a:lnSpc>
              <a:buNone/>
            </a:pPr>
            <a:r>
              <a:rPr lang="en-US" sz="2600" b="0" dirty="0"/>
              <a:t>The planners and content/peer reviewers from Medical Learning Institute, Inc., the accredited provider, and Research To Practice, our educational partner, do not have any relevant financial relationship(s) to disclose with ineligible companies.</a:t>
            </a:r>
          </a:p>
        </p:txBody>
      </p:sp>
    </p:spTree>
    <p:extLst>
      <p:ext uri="{BB962C8B-B14F-4D97-AF65-F5344CB8AC3E}">
        <p14:creationId xmlns:p14="http://schemas.microsoft.com/office/powerpoint/2010/main" val="22046500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F40D13-337D-46A3-870B-EA3644083E73}"/>
              </a:ext>
            </a:extLst>
          </p:cNvPr>
          <p:cNvSpPr>
            <a:spLocks noGrp="1"/>
          </p:cNvSpPr>
          <p:nvPr>
            <p:ph type="ctrTitle"/>
          </p:nvPr>
        </p:nvSpPr>
        <p:spPr>
          <a:xfrm>
            <a:off x="234462" y="287604"/>
            <a:ext cx="11957538" cy="837141"/>
          </a:xfrm>
        </p:spPr>
        <p:txBody>
          <a:bodyPr/>
          <a:lstStyle/>
          <a:p>
            <a:r>
              <a:rPr lang="en-US" sz="3200" dirty="0">
                <a:solidFill>
                  <a:srgbClr val="0432FF"/>
                </a:solidFill>
              </a:rPr>
              <a:t>DLBCL Is the Most Common Non-Hodgkin </a:t>
            </a:r>
            <a:br>
              <a:rPr lang="en-US" sz="3200" dirty="0">
                <a:solidFill>
                  <a:srgbClr val="0432FF"/>
                </a:solidFill>
              </a:rPr>
            </a:br>
            <a:r>
              <a:rPr lang="en-US" sz="3200" dirty="0">
                <a:solidFill>
                  <a:srgbClr val="0432FF"/>
                </a:solidFill>
              </a:rPr>
              <a:t>Lymphoma (NHL) Subtype</a:t>
            </a:r>
          </a:p>
        </p:txBody>
      </p:sp>
      <p:graphicFrame>
        <p:nvGraphicFramePr>
          <p:cNvPr id="16" name="Chart 15">
            <a:extLst>
              <a:ext uri="{FF2B5EF4-FFF2-40B4-BE49-F238E27FC236}">
                <a16:creationId xmlns:a16="http://schemas.microsoft.com/office/drawing/2014/main" id="{0E4FB04B-3638-4013-A3AF-258F0295E51D}"/>
              </a:ext>
            </a:extLst>
          </p:cNvPr>
          <p:cNvGraphicFramePr/>
          <p:nvPr/>
        </p:nvGraphicFramePr>
        <p:xfrm>
          <a:off x="7242569" y="1825947"/>
          <a:ext cx="3938848" cy="2625900"/>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Box 32">
            <a:extLst>
              <a:ext uri="{FF2B5EF4-FFF2-40B4-BE49-F238E27FC236}">
                <a16:creationId xmlns:a16="http://schemas.microsoft.com/office/drawing/2014/main" id="{CAE66884-547B-4478-ADEF-7BC1DFF88881}"/>
              </a:ext>
            </a:extLst>
          </p:cNvPr>
          <p:cNvSpPr txBox="1"/>
          <p:nvPr/>
        </p:nvSpPr>
        <p:spPr>
          <a:xfrm>
            <a:off x="7442213" y="1494480"/>
            <a:ext cx="3633827" cy="400110"/>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NHL prevalence in the US</a:t>
            </a:r>
            <a:endPar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34" name="TextBox 33">
            <a:extLst>
              <a:ext uri="{FF2B5EF4-FFF2-40B4-BE49-F238E27FC236}">
                <a16:creationId xmlns:a16="http://schemas.microsoft.com/office/drawing/2014/main" id="{A0492A28-3DFE-4E68-A8F0-7588527D4A99}"/>
              </a:ext>
            </a:extLst>
          </p:cNvPr>
          <p:cNvSpPr txBox="1"/>
          <p:nvPr/>
        </p:nvSpPr>
        <p:spPr>
          <a:xfrm>
            <a:off x="598513" y="1987639"/>
            <a:ext cx="6227999" cy="1685846"/>
          </a:xfrm>
          <a:prstGeom prst="rect">
            <a:avLst/>
          </a:prstGeom>
          <a:noFill/>
        </p:spPr>
        <p:txBody>
          <a:bodyPr wrap="square" rtlCol="0">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United States patients with DLBCL</a:t>
            </a:r>
            <a:endPar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a:p>
            <a:pPr marL="342882" marR="0" lvl="0" indent="-342882" algn="l" defTabSz="914354" rtl="0" eaLnBrk="1" fontAlgn="auto" latinLnBrk="0" hangingPunct="1">
              <a:lnSpc>
                <a:spcPct val="150000"/>
              </a:lnSpc>
              <a:spcBef>
                <a:spcPts val="0"/>
              </a:spcBef>
              <a:spcAft>
                <a:spcPts val="0"/>
              </a:spcAft>
              <a:buClrTx/>
              <a:buSzTx/>
              <a:buFont typeface="Arial" panose="020B0604020202020204" pitchFamily="34" charset="0"/>
              <a:buChar char="•"/>
              <a:tabLst>
                <a:tab pos="3312948" algn="l"/>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Newly diagnosed	~28,000 per year</a:t>
            </a:r>
          </a:p>
          <a:p>
            <a:pPr marL="342882" marR="0" lvl="0" indent="-342882" algn="l" defTabSz="914354" rtl="0" eaLnBrk="1" fontAlgn="auto" latinLnBrk="0" hangingPunct="1">
              <a:lnSpc>
                <a:spcPct val="150000"/>
              </a:lnSpc>
              <a:spcBef>
                <a:spcPts val="0"/>
              </a:spcBef>
              <a:spcAft>
                <a:spcPts val="0"/>
              </a:spcAft>
              <a:buClrTx/>
              <a:buSzTx/>
              <a:buFont typeface="Arial" panose="020B0604020202020204" pitchFamily="34" charset="0"/>
              <a:buChar char="•"/>
              <a:tabLst>
                <a:tab pos="3312948" algn="l"/>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Relapsed/refractory	~11,000 per year</a:t>
            </a:r>
          </a:p>
        </p:txBody>
      </p:sp>
      <p:graphicFrame>
        <p:nvGraphicFramePr>
          <p:cNvPr id="27" name="Chart 26">
            <a:extLst>
              <a:ext uri="{FF2B5EF4-FFF2-40B4-BE49-F238E27FC236}">
                <a16:creationId xmlns:a16="http://schemas.microsoft.com/office/drawing/2014/main" id="{438F044F-FB75-4480-AE00-5442BE2B4A7E}"/>
              </a:ext>
            </a:extLst>
          </p:cNvPr>
          <p:cNvGraphicFramePr/>
          <p:nvPr/>
        </p:nvGraphicFramePr>
        <p:xfrm>
          <a:off x="7242569" y="1825947"/>
          <a:ext cx="3938848" cy="2625900"/>
        </p:xfrm>
        <a:graphic>
          <a:graphicData uri="http://schemas.openxmlformats.org/drawingml/2006/chart">
            <c:chart xmlns:c="http://schemas.openxmlformats.org/drawingml/2006/chart" xmlns:r="http://schemas.openxmlformats.org/officeDocument/2006/relationships" r:id="rId3"/>
          </a:graphicData>
        </a:graphic>
      </p:graphicFrame>
      <p:grpSp>
        <p:nvGrpSpPr>
          <p:cNvPr id="35" name="Group 34">
            <a:extLst>
              <a:ext uri="{FF2B5EF4-FFF2-40B4-BE49-F238E27FC236}">
                <a16:creationId xmlns:a16="http://schemas.microsoft.com/office/drawing/2014/main" id="{677A5DF9-5E99-4333-8053-FDB5F36399E8}"/>
              </a:ext>
            </a:extLst>
          </p:cNvPr>
          <p:cNvGrpSpPr/>
          <p:nvPr/>
        </p:nvGrpSpPr>
        <p:grpSpPr>
          <a:xfrm>
            <a:off x="8074636" y="4517954"/>
            <a:ext cx="2449801" cy="1089283"/>
            <a:chOff x="8012788" y="4656494"/>
            <a:chExt cx="2449801" cy="1089284"/>
          </a:xfrm>
        </p:grpSpPr>
        <p:sp>
          <p:nvSpPr>
            <p:cNvPr id="36" name="TextBox 35">
              <a:extLst>
                <a:ext uri="{FF2B5EF4-FFF2-40B4-BE49-F238E27FC236}">
                  <a16:creationId xmlns:a16="http://schemas.microsoft.com/office/drawing/2014/main" id="{E434DDBC-E1AD-48E7-8A54-08A032877BE2}"/>
                </a:ext>
              </a:extLst>
            </p:cNvPr>
            <p:cNvSpPr txBox="1"/>
            <p:nvPr/>
          </p:nvSpPr>
          <p:spPr>
            <a:xfrm>
              <a:off x="8160356" y="5001081"/>
              <a:ext cx="2302233" cy="400110"/>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Follicular lymphoma</a:t>
              </a:r>
            </a:p>
          </p:txBody>
        </p:sp>
        <p:sp>
          <p:nvSpPr>
            <p:cNvPr id="37" name="TextBox 36">
              <a:extLst>
                <a:ext uri="{FF2B5EF4-FFF2-40B4-BE49-F238E27FC236}">
                  <a16:creationId xmlns:a16="http://schemas.microsoft.com/office/drawing/2014/main" id="{3973473A-5B3E-409D-9657-4EE2DAA6A35B}"/>
                </a:ext>
              </a:extLst>
            </p:cNvPr>
            <p:cNvSpPr txBox="1"/>
            <p:nvPr/>
          </p:nvSpPr>
          <p:spPr>
            <a:xfrm>
              <a:off x="8160356" y="4656494"/>
              <a:ext cx="832279" cy="400110"/>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DLBCL</a:t>
              </a:r>
            </a:p>
          </p:txBody>
        </p:sp>
        <p:sp>
          <p:nvSpPr>
            <p:cNvPr id="38" name="TextBox 37">
              <a:extLst>
                <a:ext uri="{FF2B5EF4-FFF2-40B4-BE49-F238E27FC236}">
                  <a16:creationId xmlns:a16="http://schemas.microsoft.com/office/drawing/2014/main" id="{296325D7-BEF9-41B1-85C4-32B5B924AB97}"/>
                </a:ext>
              </a:extLst>
            </p:cNvPr>
            <p:cNvSpPr txBox="1"/>
            <p:nvPr/>
          </p:nvSpPr>
          <p:spPr>
            <a:xfrm>
              <a:off x="8160356" y="5345668"/>
              <a:ext cx="2077813" cy="400110"/>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All other subtypes</a:t>
              </a:r>
            </a:p>
          </p:txBody>
        </p:sp>
        <p:sp>
          <p:nvSpPr>
            <p:cNvPr id="39" name="Rectangle 38">
              <a:extLst>
                <a:ext uri="{FF2B5EF4-FFF2-40B4-BE49-F238E27FC236}">
                  <a16:creationId xmlns:a16="http://schemas.microsoft.com/office/drawing/2014/main" id="{4E558026-1B7B-4FE2-9380-0267AE41E857}"/>
                </a:ext>
              </a:extLst>
            </p:cNvPr>
            <p:cNvSpPr/>
            <p:nvPr/>
          </p:nvSpPr>
          <p:spPr>
            <a:xfrm>
              <a:off x="8012788" y="5126399"/>
              <a:ext cx="169333" cy="169333"/>
            </a:xfrm>
            <a:prstGeom prst="rect">
              <a:avLst/>
            </a:prstGeom>
            <a:solidFill>
              <a:srgbClr val="0046AD"/>
            </a:solidFill>
            <a:ln w="19050" cap="flat" cmpd="sng" algn="ctr">
              <a:no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40" name="Rectangle 39">
              <a:extLst>
                <a:ext uri="{FF2B5EF4-FFF2-40B4-BE49-F238E27FC236}">
                  <a16:creationId xmlns:a16="http://schemas.microsoft.com/office/drawing/2014/main" id="{28743C55-BC1D-49F4-87B1-927D19957C17}"/>
                </a:ext>
              </a:extLst>
            </p:cNvPr>
            <p:cNvSpPr/>
            <p:nvPr/>
          </p:nvSpPr>
          <p:spPr>
            <a:xfrm>
              <a:off x="8012788" y="4771883"/>
              <a:ext cx="169333" cy="169333"/>
            </a:xfrm>
            <a:prstGeom prst="rect">
              <a:avLst/>
            </a:prstGeom>
            <a:solidFill>
              <a:srgbClr val="FF5A76"/>
            </a:solidFill>
            <a:ln w="19050" cap="flat" cmpd="sng" algn="ctr">
              <a:no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41" name="Rectangle 40">
              <a:extLst>
                <a:ext uri="{FF2B5EF4-FFF2-40B4-BE49-F238E27FC236}">
                  <a16:creationId xmlns:a16="http://schemas.microsoft.com/office/drawing/2014/main" id="{2F2B7CB7-A8C3-42BF-A143-5EC7BB24E09C}"/>
                </a:ext>
              </a:extLst>
            </p:cNvPr>
            <p:cNvSpPr/>
            <p:nvPr/>
          </p:nvSpPr>
          <p:spPr>
            <a:xfrm>
              <a:off x="8012788" y="5461380"/>
              <a:ext cx="169333" cy="169333"/>
            </a:xfrm>
            <a:prstGeom prst="rect">
              <a:avLst/>
            </a:prstGeom>
            <a:solidFill>
              <a:srgbClr val="15A8E5"/>
            </a:solidFill>
            <a:ln w="19050" cap="flat" cmpd="sng" algn="ctr">
              <a:no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grpSp>
      <p:sp>
        <p:nvSpPr>
          <p:cNvPr id="42" name="Footer Placeholder 1">
            <a:extLst>
              <a:ext uri="{FF2B5EF4-FFF2-40B4-BE49-F238E27FC236}">
                <a16:creationId xmlns:a16="http://schemas.microsoft.com/office/drawing/2014/main" id="{60677D2D-3CEF-4EDE-8060-C931C287DBE6}"/>
              </a:ext>
            </a:extLst>
          </p:cNvPr>
          <p:cNvSpPr>
            <a:spLocks noGrp="1"/>
          </p:cNvSpPr>
          <p:nvPr>
            <p:ph type="ftr" sz="quarter" idx="3"/>
          </p:nvPr>
        </p:nvSpPr>
        <p:spPr>
          <a:xfrm>
            <a:off x="47328" y="6370340"/>
            <a:ext cx="3888432" cy="400111"/>
          </a:xfrm>
          <a:prstGeom prst="rect">
            <a:avLst/>
          </a:prstGeom>
        </p:spPr>
        <p:txBody>
          <a:bodyPr vert="horz" lIns="91440" tIns="45720" rIns="91440" bIns="45720" rtlCol="0" anchor="ctr"/>
          <a:lstStyle>
            <a:defPPr>
              <a:defRPr lang="en-US"/>
            </a:defPPr>
            <a:lvl1pPr marL="0" algn="l" defTabSz="914377" rtl="0" eaLnBrk="1" latinLnBrk="0" hangingPunct="1">
              <a:defRPr sz="1600" kern="1200">
                <a:solidFill>
                  <a:srgbClr val="002054"/>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Teras et al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CA Cancer J Clin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2016;66(6):443-59. </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Tree>
    <p:extLst>
      <p:ext uri="{BB962C8B-B14F-4D97-AF65-F5344CB8AC3E}">
        <p14:creationId xmlns:p14="http://schemas.microsoft.com/office/powerpoint/2010/main" val="11291928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6615B74-2336-4C94-8C05-81E3FFD2B3E8}"/>
              </a:ext>
            </a:extLst>
          </p:cNvPr>
          <p:cNvSpPr>
            <a:spLocks noGrp="1"/>
          </p:cNvSpPr>
          <p:nvPr>
            <p:ph idx="1"/>
          </p:nvPr>
        </p:nvSpPr>
        <p:spPr>
          <a:xfrm>
            <a:off x="914400" y="1080162"/>
            <a:ext cx="10363200" cy="4192488"/>
          </a:xfrm>
        </p:spPr>
        <p:txBody>
          <a:bodyPr/>
          <a:lstStyle/>
          <a:p>
            <a:r>
              <a:rPr lang="en-US" sz="2000" dirty="0"/>
              <a:t>Average patient at diagnosis is 60-65 years of age (median age = 69 years), and most are not fit for high-dose chemotherapy/autologous stem cell transplant</a:t>
            </a:r>
            <a:r>
              <a:rPr lang="en-US" sz="2000" baseline="30000" dirty="0"/>
              <a:t>1-4</a:t>
            </a:r>
          </a:p>
        </p:txBody>
      </p:sp>
      <p:sp>
        <p:nvSpPr>
          <p:cNvPr id="4" name="Title 3">
            <a:extLst>
              <a:ext uri="{FF2B5EF4-FFF2-40B4-BE49-F238E27FC236}">
                <a16:creationId xmlns:a16="http://schemas.microsoft.com/office/drawing/2014/main" id="{03F40D13-337D-46A3-870B-EA3644083E73}"/>
              </a:ext>
            </a:extLst>
          </p:cNvPr>
          <p:cNvSpPr>
            <a:spLocks noGrp="1"/>
          </p:cNvSpPr>
          <p:nvPr>
            <p:ph type="ctrTitle"/>
          </p:nvPr>
        </p:nvSpPr>
        <p:spPr>
          <a:xfrm>
            <a:off x="363414" y="116153"/>
            <a:ext cx="11372873" cy="837141"/>
          </a:xfrm>
        </p:spPr>
        <p:txBody>
          <a:bodyPr/>
          <a:lstStyle/>
          <a:p>
            <a:r>
              <a:rPr lang="en-US" sz="3200" dirty="0">
                <a:solidFill>
                  <a:srgbClr val="0432FF"/>
                </a:solidFill>
              </a:rPr>
              <a:t>DLBCL Incidence Increases with Age</a:t>
            </a:r>
          </a:p>
        </p:txBody>
      </p:sp>
      <p:graphicFrame>
        <p:nvGraphicFramePr>
          <p:cNvPr id="6" name="Chart 5">
            <a:extLst>
              <a:ext uri="{FF2B5EF4-FFF2-40B4-BE49-F238E27FC236}">
                <a16:creationId xmlns:a16="http://schemas.microsoft.com/office/drawing/2014/main" id="{B9ED7A46-A8A9-480C-AEBF-7B9A5EB75BDE}"/>
              </a:ext>
            </a:extLst>
          </p:cNvPr>
          <p:cNvGraphicFramePr/>
          <p:nvPr/>
        </p:nvGraphicFramePr>
        <p:xfrm>
          <a:off x="623392" y="1654477"/>
          <a:ext cx="10845797" cy="4387383"/>
        </p:xfrm>
        <a:graphic>
          <a:graphicData uri="http://schemas.openxmlformats.org/drawingml/2006/chart">
            <c:chart xmlns:c="http://schemas.openxmlformats.org/drawingml/2006/chart" xmlns:r="http://schemas.openxmlformats.org/officeDocument/2006/relationships" r:id="rId3"/>
          </a:graphicData>
        </a:graphic>
      </p:graphicFrame>
      <p:sp>
        <p:nvSpPr>
          <p:cNvPr id="8" name="Footer Placeholder 1">
            <a:extLst>
              <a:ext uri="{FF2B5EF4-FFF2-40B4-BE49-F238E27FC236}">
                <a16:creationId xmlns:a16="http://schemas.microsoft.com/office/drawing/2014/main" id="{5CBD9745-C4DE-4563-A5C7-CB33953739D6}"/>
              </a:ext>
            </a:extLst>
          </p:cNvPr>
          <p:cNvSpPr txBox="1">
            <a:spLocks/>
          </p:cNvSpPr>
          <p:nvPr/>
        </p:nvSpPr>
        <p:spPr>
          <a:xfrm>
            <a:off x="35297" y="6097157"/>
            <a:ext cx="10629130" cy="644692"/>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00205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fontAlgn="auto">
              <a:spcBef>
                <a:spcPts val="0"/>
              </a:spcBef>
              <a:spcAft>
                <a:spcPts val="0"/>
              </a:spcAft>
              <a:defRPr/>
            </a:pPr>
            <a:r>
              <a:rPr kumimoji="0" lang="fr-FR" sz="1400" b="0" i="0" u="none" strike="noStrike" kern="1200" cap="none" spc="0" normalizeH="0" baseline="0" noProof="0" dirty="0">
                <a:ln>
                  <a:noFill/>
                </a:ln>
                <a:solidFill>
                  <a:srgbClr val="000000"/>
                </a:solidFill>
                <a:effectLst/>
                <a:uLnTx/>
                <a:uFillTx/>
                <a:ea typeface="ＭＳ Ｐゴシック"/>
                <a:cs typeface="+mn-cs"/>
              </a:rPr>
              <a:t>1. https://seer.cancer.gov/statfacts/html/dlbcl.html; </a:t>
            </a:r>
            <a:r>
              <a:rPr lang="fr-FR" sz="1400" b="0" dirty="0">
                <a:solidFill>
                  <a:srgbClr val="000000"/>
                </a:solidFill>
                <a:ea typeface="ＭＳ Ｐゴシック"/>
              </a:rPr>
              <a:t>2. https://</a:t>
            </a:r>
            <a:r>
              <a:rPr lang="fr-FR" sz="1400" b="0" dirty="0" err="1">
                <a:solidFill>
                  <a:srgbClr val="000000"/>
                </a:solidFill>
                <a:ea typeface="ＭＳ Ｐゴシック"/>
              </a:rPr>
              <a:t>www.leukaemia.org.au</a:t>
            </a:r>
            <a:r>
              <a:rPr lang="fr-FR" sz="1400" b="0" dirty="0">
                <a:solidFill>
                  <a:srgbClr val="000000"/>
                </a:solidFill>
                <a:ea typeface="ＭＳ Ｐゴシック"/>
              </a:rPr>
              <a:t>/</a:t>
            </a:r>
            <a:r>
              <a:rPr lang="fr-FR" sz="1400" b="0" dirty="0" err="1">
                <a:solidFill>
                  <a:srgbClr val="000000"/>
                </a:solidFill>
                <a:ea typeface="ＭＳ Ｐゴシック"/>
              </a:rPr>
              <a:t>wp</a:t>
            </a:r>
            <a:r>
              <a:rPr lang="fr-FR" sz="1400" b="0" dirty="0">
                <a:solidFill>
                  <a:srgbClr val="000000"/>
                </a:solidFill>
                <a:ea typeface="ＭＳ Ｐゴシック"/>
              </a:rPr>
              <a:t>-content/</a:t>
            </a:r>
            <a:r>
              <a:rPr lang="fr-FR" sz="1400" b="0" dirty="0" err="1">
                <a:solidFill>
                  <a:srgbClr val="000000"/>
                </a:solidFill>
                <a:ea typeface="ＭＳ Ｐゴシック"/>
              </a:rPr>
              <a:t>uploads</a:t>
            </a:r>
            <a:r>
              <a:rPr lang="fr-FR" sz="1400" b="0" dirty="0">
                <a:solidFill>
                  <a:srgbClr val="000000"/>
                </a:solidFill>
                <a:ea typeface="ＭＳ Ｐゴシック"/>
              </a:rPr>
              <a:t>/2011/11/</a:t>
            </a:r>
            <a:r>
              <a:rPr lang="fr-FR" sz="1400" b="0" dirty="0" err="1">
                <a:solidFill>
                  <a:srgbClr val="000000"/>
                </a:solidFill>
                <a:ea typeface="ＭＳ Ｐゴシック"/>
              </a:rPr>
              <a:t>Factsheet-Lymphoma</a:t>
            </a:r>
            <a:r>
              <a:rPr lang="fr-FR" sz="1400" b="0" dirty="0">
                <a:solidFill>
                  <a:srgbClr val="000000"/>
                </a:solidFill>
                <a:ea typeface="ＭＳ Ｐゴシック"/>
              </a:rPr>
              <a:t>-</a:t>
            </a:r>
          </a:p>
          <a:p>
            <a:pPr defTabSz="914354" fontAlgn="auto">
              <a:spcBef>
                <a:spcPts val="0"/>
              </a:spcBef>
              <a:spcAft>
                <a:spcPts val="0"/>
              </a:spcAft>
              <a:defRPr/>
            </a:pPr>
            <a:r>
              <a:rPr lang="fr-FR" sz="1400" b="0" dirty="0" err="1">
                <a:solidFill>
                  <a:srgbClr val="000000"/>
                </a:solidFill>
                <a:ea typeface="ＭＳ Ｐゴシック"/>
              </a:rPr>
              <a:t>DLBCL.pdf</a:t>
            </a:r>
            <a:r>
              <a:rPr kumimoji="0" lang="en-US" sz="1400" b="0" i="0" u="none" strike="noStrike" kern="1200" cap="none" spc="0" normalizeH="0" baseline="0" noProof="0" dirty="0">
                <a:ln>
                  <a:noFill/>
                </a:ln>
                <a:solidFill>
                  <a:srgbClr val="000000"/>
                </a:solidFill>
                <a:effectLst/>
                <a:uLnTx/>
                <a:uFillTx/>
                <a:ea typeface="ＭＳ Ｐゴシック"/>
                <a:cs typeface="+mn-cs"/>
              </a:rPr>
              <a:t>; 3. </a:t>
            </a:r>
            <a:r>
              <a:rPr kumimoji="0" lang="it-IT" sz="1400" b="0" i="0" u="none" strike="noStrike" kern="1200" cap="none" spc="0" normalizeH="0" baseline="0" noProof="0" dirty="0">
                <a:ln>
                  <a:noFill/>
                </a:ln>
                <a:solidFill>
                  <a:srgbClr val="000000"/>
                </a:solidFill>
                <a:effectLst/>
                <a:uLnTx/>
                <a:uFillTx/>
                <a:ea typeface="ＭＳ Ｐゴシック"/>
                <a:cs typeface="+mn-cs"/>
              </a:rPr>
              <a:t>Martelli M et al. </a:t>
            </a:r>
            <a:r>
              <a:rPr kumimoji="0" lang="it-IT" sz="1400" b="0" i="1" u="none" strike="noStrike" kern="1200" cap="none" spc="0" normalizeH="0" baseline="0" noProof="0" dirty="0">
                <a:ln>
                  <a:noFill/>
                </a:ln>
                <a:solidFill>
                  <a:srgbClr val="000000"/>
                </a:solidFill>
                <a:effectLst/>
                <a:uLnTx/>
                <a:uFillTx/>
                <a:ea typeface="ＭＳ Ｐゴシック"/>
                <a:cs typeface="+mn-cs"/>
              </a:rPr>
              <a:t>Crit Rev </a:t>
            </a:r>
            <a:r>
              <a:rPr kumimoji="0" lang="it-IT" sz="1400" b="0" i="1" u="none" strike="noStrike" kern="1200" cap="none" spc="0" normalizeH="0" baseline="0" noProof="0" dirty="0" err="1">
                <a:ln>
                  <a:noFill/>
                </a:ln>
                <a:solidFill>
                  <a:srgbClr val="000000"/>
                </a:solidFill>
                <a:effectLst/>
                <a:uLnTx/>
                <a:uFillTx/>
                <a:ea typeface="ＭＳ Ｐゴシック"/>
                <a:cs typeface="+mn-cs"/>
              </a:rPr>
              <a:t>Oncol</a:t>
            </a:r>
            <a:r>
              <a:rPr kumimoji="0" lang="it-IT" sz="1400" b="0" i="1" u="none" strike="noStrike" kern="1200" cap="none" spc="0" normalizeH="0" baseline="0" noProof="0" dirty="0">
                <a:ln>
                  <a:noFill/>
                </a:ln>
                <a:solidFill>
                  <a:srgbClr val="000000"/>
                </a:solidFill>
                <a:effectLst/>
                <a:uLnTx/>
                <a:uFillTx/>
                <a:ea typeface="ＭＳ Ｐゴシック"/>
                <a:cs typeface="+mn-cs"/>
              </a:rPr>
              <a:t> </a:t>
            </a:r>
            <a:r>
              <a:rPr kumimoji="0" lang="it-IT" sz="1400" b="0" i="1" u="none" strike="noStrike" kern="1200" cap="none" spc="0" normalizeH="0" baseline="0" noProof="0" dirty="0" err="1">
                <a:ln>
                  <a:noFill/>
                </a:ln>
                <a:solidFill>
                  <a:srgbClr val="000000"/>
                </a:solidFill>
                <a:effectLst/>
                <a:uLnTx/>
                <a:uFillTx/>
                <a:ea typeface="ＭＳ Ｐゴシック"/>
                <a:cs typeface="+mn-cs"/>
              </a:rPr>
              <a:t>Hematol</a:t>
            </a:r>
            <a:r>
              <a:rPr lang="it-IT" sz="1400" b="0" dirty="0">
                <a:solidFill>
                  <a:srgbClr val="000000"/>
                </a:solidFill>
                <a:ea typeface="ＭＳ Ｐゴシック"/>
              </a:rPr>
              <a:t> </a:t>
            </a:r>
            <a:r>
              <a:rPr kumimoji="0" lang="it-IT" sz="1400" b="0" i="0" u="none" strike="noStrike" kern="1200" cap="none" spc="0" normalizeH="0" baseline="0" noProof="0" dirty="0">
                <a:ln>
                  <a:noFill/>
                </a:ln>
                <a:solidFill>
                  <a:srgbClr val="000000"/>
                </a:solidFill>
                <a:effectLst/>
                <a:uLnTx/>
                <a:uFillTx/>
                <a:ea typeface="ＭＳ Ｐゴシック"/>
                <a:cs typeface="+mn-cs"/>
              </a:rPr>
              <a:t>2013;87(2):146-71; </a:t>
            </a:r>
            <a:r>
              <a:rPr kumimoji="0" lang="fr-FR" sz="1400" b="0" i="0" u="none" strike="noStrike" kern="1200" cap="none" spc="0" normalizeH="0" baseline="0" noProof="0" dirty="0">
                <a:ln>
                  <a:noFill/>
                </a:ln>
                <a:solidFill>
                  <a:srgbClr val="000000"/>
                </a:solidFill>
                <a:effectLst/>
                <a:uLnTx/>
                <a:uFillTx/>
                <a:ea typeface="ＭＳ Ｐゴシック"/>
                <a:cs typeface="+mn-cs"/>
              </a:rPr>
              <a:t>4. </a:t>
            </a:r>
            <a:r>
              <a:rPr kumimoji="0" lang="fr-FR" sz="1400" b="0" i="0" u="none" strike="noStrike" kern="1200" cap="none" spc="0" normalizeH="0" baseline="0" noProof="0" dirty="0" err="1">
                <a:ln>
                  <a:noFill/>
                </a:ln>
                <a:solidFill>
                  <a:srgbClr val="000000"/>
                </a:solidFill>
                <a:effectLst/>
                <a:uLnTx/>
                <a:uFillTx/>
                <a:ea typeface="ＭＳ Ｐゴシック"/>
                <a:cs typeface="+mn-cs"/>
              </a:rPr>
              <a:t>Broccoli</a:t>
            </a:r>
            <a:r>
              <a:rPr kumimoji="0" lang="fr-FR" sz="1400" b="0" i="0" u="none" strike="noStrike" kern="1200" cap="none" spc="0" normalizeH="0" baseline="0" noProof="0" dirty="0">
                <a:ln>
                  <a:noFill/>
                </a:ln>
                <a:solidFill>
                  <a:srgbClr val="000000"/>
                </a:solidFill>
                <a:effectLst/>
                <a:uLnTx/>
                <a:uFillTx/>
                <a:ea typeface="ＭＳ Ｐゴシック"/>
                <a:cs typeface="+mn-cs"/>
              </a:rPr>
              <a:t> A et al. </a:t>
            </a:r>
            <a:r>
              <a:rPr kumimoji="0" lang="fr-FR" sz="1400" b="0" i="1" u="none" strike="noStrike" kern="1200" cap="none" spc="0" normalizeH="0" baseline="0" noProof="0" dirty="0" err="1">
                <a:ln>
                  <a:noFill/>
                </a:ln>
                <a:solidFill>
                  <a:srgbClr val="000000"/>
                </a:solidFill>
                <a:effectLst/>
                <a:uLnTx/>
                <a:uFillTx/>
                <a:ea typeface="ＭＳ Ｐゴシック"/>
                <a:cs typeface="+mn-cs"/>
              </a:rPr>
              <a:t>Oncologist</a:t>
            </a:r>
            <a:r>
              <a:rPr kumimoji="0" lang="fr-FR" sz="1400" b="0" i="0" u="none" strike="noStrike" kern="1200" cap="none" spc="0" normalizeH="0" baseline="0" noProof="0" dirty="0">
                <a:ln>
                  <a:noFill/>
                </a:ln>
                <a:solidFill>
                  <a:srgbClr val="000000"/>
                </a:solidFill>
                <a:effectLst/>
                <a:uLnTx/>
                <a:uFillTx/>
                <a:ea typeface="ＭＳ Ｐゴシック"/>
                <a:cs typeface="+mn-cs"/>
              </a:rPr>
              <a:t> 2019;24(9):1246-52.</a:t>
            </a:r>
            <a:endParaRPr kumimoji="0" lang="en-US" sz="1400" b="0" i="0" u="none" strike="noStrike" kern="1200" cap="none" spc="0" normalizeH="0" baseline="0" noProof="0" dirty="0">
              <a:ln>
                <a:noFill/>
              </a:ln>
              <a:solidFill>
                <a:srgbClr val="000000"/>
              </a:solidFill>
              <a:effectLst/>
              <a:uLnTx/>
              <a:uFillTx/>
              <a:ea typeface="ＭＳ Ｐゴシック"/>
              <a:cs typeface="+mn-cs"/>
            </a:endParaRPr>
          </a:p>
        </p:txBody>
      </p:sp>
    </p:spTree>
    <p:extLst>
      <p:ext uri="{BB962C8B-B14F-4D97-AF65-F5344CB8AC3E}">
        <p14:creationId xmlns:p14="http://schemas.microsoft.com/office/powerpoint/2010/main" val="20870448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D78390-6A34-7D4A-9B2E-567509344059}"/>
              </a:ext>
            </a:extLst>
          </p:cNvPr>
          <p:cNvSpPr/>
          <p:nvPr/>
        </p:nvSpPr>
        <p:spPr bwMode="auto">
          <a:xfrm>
            <a:off x="4308934" y="3976276"/>
            <a:ext cx="3301999" cy="22136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27" y="3980146"/>
            <a:ext cx="33020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Title 1"/>
          <p:cNvSpPr>
            <a:spLocks noGrp="1"/>
          </p:cNvSpPr>
          <p:nvPr>
            <p:ph type="title"/>
          </p:nvPr>
        </p:nvSpPr>
        <p:spPr>
          <a:xfrm>
            <a:off x="609600" y="186387"/>
            <a:ext cx="3980835" cy="492443"/>
          </a:xfrm>
        </p:spPr>
        <p:txBody>
          <a:bodyPr/>
          <a:lstStyle/>
          <a:p>
            <a:r>
              <a:rPr lang="en-US" altLang="en-US" sz="3600" dirty="0">
                <a:solidFill>
                  <a:srgbClr val="0432FF"/>
                </a:solidFill>
              </a:rPr>
              <a:t>DLBCL: Prognosis</a:t>
            </a:r>
          </a:p>
        </p:txBody>
      </p:sp>
      <p:sp>
        <p:nvSpPr>
          <p:cNvPr id="31748" name="Content Placeholder 2"/>
          <p:cNvSpPr>
            <a:spLocks noGrp="1"/>
          </p:cNvSpPr>
          <p:nvPr>
            <p:ph idx="1"/>
          </p:nvPr>
        </p:nvSpPr>
        <p:spPr>
          <a:xfrm>
            <a:off x="573851" y="802310"/>
            <a:ext cx="8229600" cy="3801064"/>
          </a:xfrm>
        </p:spPr>
        <p:txBody>
          <a:bodyPr/>
          <a:lstStyle/>
          <a:p>
            <a:r>
              <a:rPr lang="en-US" altLang="en-US" sz="2000" dirty="0"/>
              <a:t>5-year overall survival</a:t>
            </a:r>
          </a:p>
          <a:p>
            <a:pPr lvl="1"/>
            <a:r>
              <a:rPr lang="en-US" altLang="en-US" sz="2000" b="0" dirty="0"/>
              <a:t>Germinal center: 76%</a:t>
            </a:r>
          </a:p>
          <a:p>
            <a:pPr lvl="1"/>
            <a:r>
              <a:rPr lang="en-US" altLang="en-US" sz="2000" b="0" dirty="0"/>
              <a:t>Nongerminal center: 56%</a:t>
            </a:r>
          </a:p>
          <a:p>
            <a:pPr lvl="1"/>
            <a:r>
              <a:rPr lang="en-US" altLang="en-US" sz="2000" b="0" dirty="0"/>
              <a:t>“Double expressor”: 54%</a:t>
            </a:r>
          </a:p>
          <a:p>
            <a:pPr lvl="2"/>
            <a:r>
              <a:rPr lang="en-US" altLang="en-US" sz="2000" b="0" dirty="0"/>
              <a:t>Overexpression of c-MYC and BCL2 or BCL6</a:t>
            </a:r>
          </a:p>
          <a:p>
            <a:pPr lvl="1"/>
            <a:r>
              <a:rPr lang="en-US" altLang="en-US" sz="2000" b="0" dirty="0"/>
              <a:t>Double hit: ~35%</a:t>
            </a:r>
          </a:p>
          <a:p>
            <a:pPr lvl="2"/>
            <a:r>
              <a:rPr lang="en-US" altLang="en-US" sz="2000" b="0" dirty="0"/>
              <a:t>Translocation of c-MYC and BCL2</a:t>
            </a:r>
          </a:p>
          <a:p>
            <a:pPr lvl="2"/>
            <a:endParaRPr lang="en-US" altLang="en-US" sz="2267" dirty="0"/>
          </a:p>
        </p:txBody>
      </p:sp>
      <p:pic>
        <p:nvPicPr>
          <p:cNvPr id="317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935" y="3947431"/>
            <a:ext cx="3302000" cy="221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5"/>
          <p:cNvPicPr>
            <a:picLocks noChangeAspect="1" noChangeArrowheads="1"/>
          </p:cNvPicPr>
          <p:nvPr/>
        </p:nvPicPr>
        <p:blipFill>
          <a:blip r:embed="rId5">
            <a:extLst>
              <a:ext uri="{28A0092B-C50C-407E-A947-70E740481C1C}">
                <a14:useLocalDpi xmlns:a14="http://schemas.microsoft.com/office/drawing/2010/main" val="0"/>
              </a:ext>
            </a:extLst>
          </a:blip>
          <a:srcRect r="50000"/>
          <a:stretch>
            <a:fillRect/>
          </a:stretch>
        </p:blipFill>
        <p:spPr bwMode="auto">
          <a:xfrm>
            <a:off x="7868812" y="3950442"/>
            <a:ext cx="340836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52" name="TextBox 6"/>
          <p:cNvSpPr txBox="1">
            <a:spLocks noChangeArrowheads="1"/>
          </p:cNvSpPr>
          <p:nvPr/>
        </p:nvSpPr>
        <p:spPr bwMode="auto">
          <a:xfrm>
            <a:off x="1679614" y="3642665"/>
            <a:ext cx="166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2000">
                <a:solidFill>
                  <a:srgbClr val="131313"/>
                </a:solidFill>
                <a:latin typeface="Verdana" panose="020B0604030504040204" pitchFamily="34" charset="0"/>
                <a:ea typeface="Osaka" charset="-128"/>
              </a:defRPr>
            </a:lvl1pPr>
            <a:lvl2pPr marL="742950" indent="-28575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2pPr>
            <a:lvl3pPr marL="1143000" indent="-22860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3pPr>
            <a:lvl4pPr marL="1600200" indent="-22860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4pPr>
            <a:lvl5pPr marL="2057400" indent="-22860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5pPr>
            <a:lvl6pPr marL="25146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6pPr>
            <a:lvl7pPr marL="29718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7pPr>
            <a:lvl8pPr marL="34290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8pPr>
            <a:lvl9pPr marL="38862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9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chemeClr val="tx1"/>
                </a:solidFill>
                <a:effectLst/>
                <a:uLnTx/>
                <a:uFillTx/>
                <a:latin typeface="Arial" panose="020B0604020202020204" pitchFamily="34" charset="0"/>
                <a:ea typeface="Osaka" charset="-128"/>
                <a:cs typeface="Arial" panose="020B0604020202020204" pitchFamily="34" charset="0"/>
              </a:rPr>
              <a:t>GCB vs non-GCB</a:t>
            </a:r>
          </a:p>
        </p:txBody>
      </p:sp>
      <p:sp>
        <p:nvSpPr>
          <p:cNvPr id="31753" name="TextBox 11"/>
          <p:cNvSpPr txBox="1">
            <a:spLocks noChangeArrowheads="1"/>
          </p:cNvSpPr>
          <p:nvPr/>
        </p:nvSpPr>
        <p:spPr bwMode="auto">
          <a:xfrm>
            <a:off x="4991741" y="3639654"/>
            <a:ext cx="17171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2000">
                <a:solidFill>
                  <a:srgbClr val="131313"/>
                </a:solidFill>
                <a:latin typeface="Verdana" panose="020B0604030504040204" pitchFamily="34" charset="0"/>
                <a:ea typeface="Osaka" charset="-128"/>
              </a:defRPr>
            </a:lvl1pPr>
            <a:lvl2pPr marL="742950" indent="-28575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2pPr>
            <a:lvl3pPr marL="1143000" indent="-22860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3pPr>
            <a:lvl4pPr marL="1600200" indent="-22860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4pPr>
            <a:lvl5pPr marL="2057400" indent="-22860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5pPr>
            <a:lvl6pPr marL="25146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6pPr>
            <a:lvl7pPr marL="29718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7pPr>
            <a:lvl8pPr marL="34290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8pPr>
            <a:lvl9pPr marL="38862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9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chemeClr val="tx1"/>
                </a:solidFill>
                <a:effectLst/>
                <a:uLnTx/>
                <a:uFillTx/>
                <a:latin typeface="Arial" panose="020B0604020202020204" pitchFamily="34" charset="0"/>
                <a:ea typeface="Osaka" charset="-128"/>
                <a:cs typeface="Arial" panose="020B0604020202020204" pitchFamily="34" charset="0"/>
              </a:rPr>
              <a:t>Double expressor</a:t>
            </a:r>
          </a:p>
        </p:txBody>
      </p:sp>
      <p:sp>
        <p:nvSpPr>
          <p:cNvPr id="31754" name="TextBox 12"/>
          <p:cNvSpPr txBox="1">
            <a:spLocks noChangeArrowheads="1"/>
          </p:cNvSpPr>
          <p:nvPr/>
        </p:nvSpPr>
        <p:spPr bwMode="auto">
          <a:xfrm>
            <a:off x="8814820" y="3607095"/>
            <a:ext cx="10791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2000">
                <a:solidFill>
                  <a:srgbClr val="131313"/>
                </a:solidFill>
                <a:latin typeface="Verdana" panose="020B0604030504040204" pitchFamily="34" charset="0"/>
                <a:ea typeface="Osaka" charset="-128"/>
              </a:defRPr>
            </a:lvl1pPr>
            <a:lvl2pPr marL="742950" indent="-28575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2pPr>
            <a:lvl3pPr marL="1143000" indent="-22860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3pPr>
            <a:lvl4pPr marL="1600200" indent="-22860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4pPr>
            <a:lvl5pPr marL="2057400" indent="-228600">
              <a:spcBef>
                <a:spcPct val="20000"/>
              </a:spcBef>
              <a:buFont typeface="Times" panose="02020603050405020304" pitchFamily="18" charset="0"/>
              <a:buChar char="•"/>
              <a:defRPr sz="1600">
                <a:solidFill>
                  <a:srgbClr val="131313"/>
                </a:solidFill>
                <a:latin typeface="Verdana" panose="020B0604030504040204" pitchFamily="34" charset="0"/>
                <a:ea typeface="Osaka" charset="-128"/>
              </a:defRPr>
            </a:lvl5pPr>
            <a:lvl6pPr marL="25146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6pPr>
            <a:lvl7pPr marL="29718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7pPr>
            <a:lvl8pPr marL="34290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8pPr>
            <a:lvl9pPr marL="3886200" indent="-228600" eaLnBrk="0" fontAlgn="base" hangingPunct="0">
              <a:spcBef>
                <a:spcPct val="20000"/>
              </a:spcBef>
              <a:spcAft>
                <a:spcPct val="0"/>
              </a:spcAft>
              <a:buFont typeface="Times" panose="02020603050405020304" pitchFamily="18" charset="0"/>
              <a:buChar char="•"/>
              <a:defRPr sz="1600">
                <a:solidFill>
                  <a:srgbClr val="131313"/>
                </a:solidFill>
                <a:latin typeface="Verdana" panose="020B0604030504040204" pitchFamily="34" charset="0"/>
                <a:ea typeface="Osaka" charset="-128"/>
              </a:defRPr>
            </a:lvl9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chemeClr val="tx1"/>
                </a:solidFill>
                <a:effectLst/>
                <a:uLnTx/>
                <a:uFillTx/>
                <a:latin typeface="Arial" panose="020B0604020202020204" pitchFamily="34" charset="0"/>
                <a:ea typeface="Osaka" charset="-128"/>
                <a:cs typeface="Arial" panose="020B0604020202020204" pitchFamily="34" charset="0"/>
              </a:rPr>
              <a:t>Double hit</a:t>
            </a:r>
          </a:p>
        </p:txBody>
      </p:sp>
      <p:sp>
        <p:nvSpPr>
          <p:cNvPr id="5" name="Rectangle 4"/>
          <p:cNvSpPr/>
          <p:nvPr/>
        </p:nvSpPr>
        <p:spPr>
          <a:xfrm>
            <a:off x="802911" y="3980146"/>
            <a:ext cx="223828" cy="4264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p:cNvSpPr/>
          <p:nvPr/>
        </p:nvSpPr>
        <p:spPr>
          <a:xfrm>
            <a:off x="4321044" y="3947431"/>
            <a:ext cx="239712" cy="4025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p:cNvSpPr/>
          <p:nvPr/>
        </p:nvSpPr>
        <p:spPr>
          <a:xfrm>
            <a:off x="7868812" y="3980146"/>
            <a:ext cx="239712" cy="4025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 Box 4"/>
          <p:cNvSpPr txBox="1">
            <a:spLocks noChangeArrowheads="1"/>
          </p:cNvSpPr>
          <p:nvPr/>
        </p:nvSpPr>
        <p:spPr bwMode="auto">
          <a:xfrm>
            <a:off x="191344" y="6487368"/>
            <a:ext cx="6232525"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spcBef>
                <a:spcPct val="20000"/>
              </a:spcBef>
              <a:buFont typeface="Times" panose="02020603050405020304" pitchFamily="18" charset="0"/>
              <a:buChar char="•"/>
              <a:tabLst>
                <a:tab pos="723900" algn="l"/>
                <a:tab pos="1447800" algn="l"/>
                <a:tab pos="2171700" algn="l"/>
                <a:tab pos="2895600" algn="l"/>
                <a:tab pos="3619500" algn="l"/>
              </a:tabLst>
              <a:defRPr sz="2000">
                <a:solidFill>
                  <a:srgbClr val="131313"/>
                </a:solidFill>
                <a:latin typeface="Verdana" panose="020B0604030504040204" pitchFamily="34" charset="0"/>
                <a:ea typeface="Osaka" charset="-128"/>
              </a:defRPr>
            </a:lvl1pPr>
            <a:lvl2pPr marL="742950" indent="-285750">
              <a:spcBef>
                <a:spcPct val="20000"/>
              </a:spcBef>
              <a:buFont typeface="Times" panose="02020603050405020304" pitchFamily="18" charset="0"/>
              <a:buChar char="•"/>
              <a:tabLst>
                <a:tab pos="723900" algn="l"/>
                <a:tab pos="1447800" algn="l"/>
                <a:tab pos="2171700" algn="l"/>
                <a:tab pos="2895600" algn="l"/>
                <a:tab pos="3619500" algn="l"/>
              </a:tabLst>
              <a:defRPr sz="1600">
                <a:solidFill>
                  <a:srgbClr val="131313"/>
                </a:solidFill>
                <a:latin typeface="Verdana" panose="020B0604030504040204" pitchFamily="34" charset="0"/>
                <a:ea typeface="Osaka" charset="-128"/>
              </a:defRPr>
            </a:lvl2pPr>
            <a:lvl3pPr marL="1143000" indent="-228600">
              <a:spcBef>
                <a:spcPct val="20000"/>
              </a:spcBef>
              <a:buFont typeface="Times" panose="02020603050405020304" pitchFamily="18" charset="0"/>
              <a:buChar char="•"/>
              <a:tabLst>
                <a:tab pos="723900" algn="l"/>
                <a:tab pos="1447800" algn="l"/>
                <a:tab pos="2171700" algn="l"/>
                <a:tab pos="2895600" algn="l"/>
                <a:tab pos="3619500" algn="l"/>
              </a:tabLst>
              <a:defRPr sz="1600">
                <a:solidFill>
                  <a:srgbClr val="131313"/>
                </a:solidFill>
                <a:latin typeface="Verdana" panose="020B0604030504040204" pitchFamily="34" charset="0"/>
                <a:ea typeface="Osaka" charset="-128"/>
              </a:defRPr>
            </a:lvl3pPr>
            <a:lvl4pPr marL="1600200" indent="-228600">
              <a:spcBef>
                <a:spcPct val="20000"/>
              </a:spcBef>
              <a:buFont typeface="Times" panose="02020603050405020304" pitchFamily="18" charset="0"/>
              <a:buChar char="•"/>
              <a:tabLst>
                <a:tab pos="723900" algn="l"/>
                <a:tab pos="1447800" algn="l"/>
                <a:tab pos="2171700" algn="l"/>
                <a:tab pos="2895600" algn="l"/>
                <a:tab pos="3619500" algn="l"/>
              </a:tabLst>
              <a:defRPr sz="1600">
                <a:solidFill>
                  <a:srgbClr val="131313"/>
                </a:solidFill>
                <a:latin typeface="Verdana" panose="020B0604030504040204" pitchFamily="34" charset="0"/>
                <a:ea typeface="Osaka" charset="-128"/>
              </a:defRPr>
            </a:lvl4pPr>
            <a:lvl5pPr marL="2057400" indent="-228600">
              <a:spcBef>
                <a:spcPct val="20000"/>
              </a:spcBef>
              <a:buFont typeface="Times" panose="02020603050405020304" pitchFamily="18" charset="0"/>
              <a:buChar char="•"/>
              <a:tabLst>
                <a:tab pos="723900" algn="l"/>
                <a:tab pos="1447800" algn="l"/>
                <a:tab pos="2171700" algn="l"/>
                <a:tab pos="2895600" algn="l"/>
                <a:tab pos="3619500" algn="l"/>
              </a:tabLst>
              <a:defRPr sz="1600">
                <a:solidFill>
                  <a:srgbClr val="131313"/>
                </a:solidFill>
                <a:latin typeface="Verdana" panose="020B0604030504040204" pitchFamily="34" charset="0"/>
                <a:ea typeface="Osaka" charset="-128"/>
              </a:defRPr>
            </a:lvl5pPr>
            <a:lvl6pPr marL="2514600" indent="-228600" eaLnBrk="0" fontAlgn="base" hangingPunct="0">
              <a:spcBef>
                <a:spcPct val="20000"/>
              </a:spcBef>
              <a:spcAft>
                <a:spcPct val="0"/>
              </a:spcAft>
              <a:buFont typeface="Times" panose="02020603050405020304" pitchFamily="18" charset="0"/>
              <a:buChar char="•"/>
              <a:tabLst>
                <a:tab pos="723900" algn="l"/>
                <a:tab pos="1447800" algn="l"/>
                <a:tab pos="2171700" algn="l"/>
                <a:tab pos="2895600" algn="l"/>
                <a:tab pos="3619500" algn="l"/>
              </a:tabLst>
              <a:defRPr sz="1600">
                <a:solidFill>
                  <a:srgbClr val="131313"/>
                </a:solidFill>
                <a:latin typeface="Verdana" panose="020B0604030504040204" pitchFamily="34" charset="0"/>
                <a:ea typeface="Osaka" charset="-128"/>
              </a:defRPr>
            </a:lvl6pPr>
            <a:lvl7pPr marL="2971800" indent="-228600" eaLnBrk="0" fontAlgn="base" hangingPunct="0">
              <a:spcBef>
                <a:spcPct val="20000"/>
              </a:spcBef>
              <a:spcAft>
                <a:spcPct val="0"/>
              </a:spcAft>
              <a:buFont typeface="Times" panose="02020603050405020304" pitchFamily="18" charset="0"/>
              <a:buChar char="•"/>
              <a:tabLst>
                <a:tab pos="723900" algn="l"/>
                <a:tab pos="1447800" algn="l"/>
                <a:tab pos="2171700" algn="l"/>
                <a:tab pos="2895600" algn="l"/>
                <a:tab pos="3619500" algn="l"/>
              </a:tabLst>
              <a:defRPr sz="1600">
                <a:solidFill>
                  <a:srgbClr val="131313"/>
                </a:solidFill>
                <a:latin typeface="Verdana" panose="020B0604030504040204" pitchFamily="34" charset="0"/>
                <a:ea typeface="Osaka" charset="-128"/>
              </a:defRPr>
            </a:lvl7pPr>
            <a:lvl8pPr marL="3429000" indent="-228600" eaLnBrk="0" fontAlgn="base" hangingPunct="0">
              <a:spcBef>
                <a:spcPct val="20000"/>
              </a:spcBef>
              <a:spcAft>
                <a:spcPct val="0"/>
              </a:spcAft>
              <a:buFont typeface="Times" panose="02020603050405020304" pitchFamily="18" charset="0"/>
              <a:buChar char="•"/>
              <a:tabLst>
                <a:tab pos="723900" algn="l"/>
                <a:tab pos="1447800" algn="l"/>
                <a:tab pos="2171700" algn="l"/>
                <a:tab pos="2895600" algn="l"/>
                <a:tab pos="3619500" algn="l"/>
              </a:tabLst>
              <a:defRPr sz="1600">
                <a:solidFill>
                  <a:srgbClr val="131313"/>
                </a:solidFill>
                <a:latin typeface="Verdana" panose="020B0604030504040204" pitchFamily="34" charset="0"/>
                <a:ea typeface="Osaka" charset="-128"/>
              </a:defRPr>
            </a:lvl8pPr>
            <a:lvl9pPr marL="3886200" indent="-228600" eaLnBrk="0" fontAlgn="base" hangingPunct="0">
              <a:spcBef>
                <a:spcPct val="20000"/>
              </a:spcBef>
              <a:spcAft>
                <a:spcPct val="0"/>
              </a:spcAft>
              <a:buFont typeface="Times" panose="02020603050405020304" pitchFamily="18" charset="0"/>
              <a:buChar char="•"/>
              <a:tabLst>
                <a:tab pos="723900" algn="l"/>
                <a:tab pos="1447800" algn="l"/>
                <a:tab pos="2171700" algn="l"/>
                <a:tab pos="2895600" algn="l"/>
                <a:tab pos="3619500" algn="l"/>
              </a:tabLst>
              <a:defRPr sz="1600">
                <a:solidFill>
                  <a:srgbClr val="131313"/>
                </a:solidFill>
                <a:latin typeface="Verdana" panose="020B0604030504040204" pitchFamily="34" charset="0"/>
                <a:ea typeface="Osaka" charset="-128"/>
              </a:defRPr>
            </a:lvl9pPr>
          </a:lstStyle>
          <a:p>
            <a:pPr marL="0" marR="0" lvl="0" indent="0" algn="l" defTabSz="609585"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Lst>
              <a:defRPr/>
            </a:pPr>
            <a:r>
              <a:rPr kumimoji="0" lang="en-GB" altLang="en-US" sz="1500" b="0" i="0" u="none" strike="noStrike" kern="1200" cap="none" spc="0" normalizeH="0" baseline="0" noProof="0" dirty="0">
                <a:ln>
                  <a:noFill/>
                </a:ln>
                <a:solidFill>
                  <a:srgbClr val="000000"/>
                </a:solidFill>
                <a:effectLst/>
                <a:uLnTx/>
                <a:uFillTx/>
                <a:latin typeface="+mn-lt"/>
                <a:ea typeface="msgothic"/>
                <a:cs typeface="msgothic"/>
              </a:rPr>
              <a:t>Hans et al. </a:t>
            </a:r>
            <a:r>
              <a:rPr kumimoji="0" lang="en-GB" altLang="en-US" sz="1500" b="0" i="1" u="none" strike="noStrike" kern="1200" cap="none" spc="0" normalizeH="0" baseline="0" noProof="0" dirty="0">
                <a:ln>
                  <a:noFill/>
                </a:ln>
                <a:solidFill>
                  <a:srgbClr val="000000"/>
                </a:solidFill>
                <a:effectLst/>
                <a:uLnTx/>
                <a:uFillTx/>
                <a:latin typeface="+mn-lt"/>
                <a:ea typeface="msgothic"/>
                <a:cs typeface="msgothic"/>
              </a:rPr>
              <a:t>Blood </a:t>
            </a:r>
            <a:r>
              <a:rPr kumimoji="0" lang="en-GB" altLang="en-US" sz="1500" b="0" i="0" u="none" strike="noStrike" kern="1200" cap="none" spc="0" normalizeH="0" baseline="0" noProof="0" dirty="0">
                <a:ln>
                  <a:noFill/>
                </a:ln>
                <a:solidFill>
                  <a:srgbClr val="000000"/>
                </a:solidFill>
                <a:effectLst/>
                <a:uLnTx/>
                <a:uFillTx/>
                <a:latin typeface="+mn-lt"/>
                <a:ea typeface="msgothic"/>
                <a:cs typeface="msgothic"/>
              </a:rPr>
              <a:t>2004;103:275-82; Scott et al. </a:t>
            </a:r>
            <a:r>
              <a:rPr kumimoji="0" lang="en-GB" altLang="en-US" sz="1500" b="0" i="1" u="none" strike="noStrike" kern="1200" cap="none" spc="0" normalizeH="0" baseline="0" noProof="0" dirty="0">
                <a:ln>
                  <a:noFill/>
                </a:ln>
                <a:solidFill>
                  <a:srgbClr val="000000"/>
                </a:solidFill>
                <a:effectLst/>
                <a:uLnTx/>
                <a:uFillTx/>
                <a:latin typeface="+mn-lt"/>
                <a:ea typeface="msgothic"/>
                <a:cs typeface="msgothic"/>
              </a:rPr>
              <a:t>JCO </a:t>
            </a:r>
            <a:r>
              <a:rPr kumimoji="0" lang="en-GB" altLang="en-US" sz="1500" b="0" i="0" u="none" strike="noStrike" kern="1200" cap="none" spc="0" normalizeH="0" baseline="0" noProof="0" dirty="0">
                <a:ln>
                  <a:noFill/>
                </a:ln>
                <a:solidFill>
                  <a:srgbClr val="000000"/>
                </a:solidFill>
                <a:effectLst/>
                <a:uLnTx/>
                <a:uFillTx/>
                <a:latin typeface="+mn-lt"/>
                <a:ea typeface="msgothic"/>
                <a:cs typeface="msgothic"/>
              </a:rPr>
              <a:t>2015; Green et al. </a:t>
            </a:r>
            <a:r>
              <a:rPr kumimoji="0" lang="en-GB" altLang="en-US" sz="1500" b="0" i="1" u="none" strike="noStrike" kern="1200" cap="none" spc="0" normalizeH="0" baseline="0" noProof="0" dirty="0">
                <a:ln>
                  <a:noFill/>
                </a:ln>
                <a:solidFill>
                  <a:srgbClr val="000000"/>
                </a:solidFill>
                <a:effectLst/>
                <a:uLnTx/>
                <a:uFillTx/>
                <a:latin typeface="+mn-lt"/>
                <a:ea typeface="msgothic"/>
                <a:cs typeface="msgothic"/>
              </a:rPr>
              <a:t>JCO </a:t>
            </a:r>
            <a:r>
              <a:rPr kumimoji="0" lang="en-GB" altLang="en-US" sz="1500" b="0" i="0" u="none" strike="noStrike" kern="1200" cap="none" spc="0" normalizeH="0" baseline="0" noProof="0" dirty="0">
                <a:ln>
                  <a:noFill/>
                </a:ln>
                <a:solidFill>
                  <a:srgbClr val="000000"/>
                </a:solidFill>
                <a:effectLst/>
                <a:uLnTx/>
                <a:uFillTx/>
                <a:latin typeface="+mn-lt"/>
                <a:ea typeface="msgothic"/>
                <a:cs typeface="msgothic"/>
              </a:rPr>
              <a:t>2012. </a:t>
            </a:r>
          </a:p>
        </p:txBody>
      </p:sp>
      <p:sp>
        <p:nvSpPr>
          <p:cNvPr id="2" name="Rectangle 1">
            <a:extLst>
              <a:ext uri="{FF2B5EF4-FFF2-40B4-BE49-F238E27FC236}">
                <a16:creationId xmlns:a16="http://schemas.microsoft.com/office/drawing/2014/main" id="{613F31D6-DF2C-BF4B-ADE6-47F5B89A3BFA}"/>
              </a:ext>
            </a:extLst>
          </p:cNvPr>
          <p:cNvSpPr/>
          <p:nvPr/>
        </p:nvSpPr>
        <p:spPr bwMode="auto">
          <a:xfrm>
            <a:off x="4308935" y="6085394"/>
            <a:ext cx="478812" cy="1045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7" name="Rectangle 16">
            <a:extLst>
              <a:ext uri="{FF2B5EF4-FFF2-40B4-BE49-F238E27FC236}">
                <a16:creationId xmlns:a16="http://schemas.microsoft.com/office/drawing/2014/main" id="{67B65F9E-39C9-B04B-AD07-892728D6FD9E}"/>
              </a:ext>
            </a:extLst>
          </p:cNvPr>
          <p:cNvSpPr/>
          <p:nvPr/>
        </p:nvSpPr>
        <p:spPr bwMode="auto">
          <a:xfrm>
            <a:off x="843359" y="6085394"/>
            <a:ext cx="478812" cy="1045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7137226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13BBB280-964D-2718-8FEB-5052F1A71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836712"/>
            <a:ext cx="11017224" cy="4609790"/>
          </a:xfrm>
          <a:prstGeom prst="rect">
            <a:avLst/>
          </a:prstGeom>
        </p:spPr>
      </p:pic>
      <p:sp>
        <p:nvSpPr>
          <p:cNvPr id="5" name="TextBox 4">
            <a:extLst>
              <a:ext uri="{FF2B5EF4-FFF2-40B4-BE49-F238E27FC236}">
                <a16:creationId xmlns:a16="http://schemas.microsoft.com/office/drawing/2014/main" id="{EB16CCBF-CEB8-8FF3-14BA-B627ABB6461D}"/>
              </a:ext>
            </a:extLst>
          </p:cNvPr>
          <p:cNvSpPr txBox="1"/>
          <p:nvPr/>
        </p:nvSpPr>
        <p:spPr>
          <a:xfrm>
            <a:off x="11352584" y="4365104"/>
            <a:ext cx="288032" cy="1081398"/>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AE38A833-1A57-6743-90E3-1C412A2E9C89}"/>
              </a:ext>
            </a:extLst>
          </p:cNvPr>
          <p:cNvSpPr txBox="1"/>
          <p:nvPr/>
        </p:nvSpPr>
        <p:spPr>
          <a:xfrm>
            <a:off x="1199456" y="5046392"/>
            <a:ext cx="3135795" cy="338554"/>
          </a:xfrm>
          <a:prstGeom prst="rect">
            <a:avLst/>
          </a:prstGeom>
          <a:noFill/>
        </p:spPr>
        <p:txBody>
          <a:bodyPr wrap="none" rtlCol="0">
            <a:spAutoFit/>
          </a:bodyPr>
          <a:lstStyle/>
          <a:p>
            <a:pPr>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ASH 2021 Education Program.</a:t>
            </a:r>
            <a:endParaRPr kumimoji="0" lang="en-US" sz="16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2316312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B052-F5C4-EF0F-BF55-091914B10294}"/>
              </a:ext>
            </a:extLst>
          </p:cNvPr>
          <p:cNvSpPr txBox="1">
            <a:spLocks/>
          </p:cNvSpPr>
          <p:nvPr/>
        </p:nvSpPr>
        <p:spPr>
          <a:xfrm>
            <a:off x="407368" y="103260"/>
            <a:ext cx="1159242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Outline for Workup and Management of Aggressive B-Cell Lymphomas</a:t>
            </a:r>
          </a:p>
        </p:txBody>
      </p:sp>
      <p:pic>
        <p:nvPicPr>
          <p:cNvPr id="5" name="Picture 4" descr="A picture containing text, screenshot, sign, several&#10;&#10;Description automatically generated">
            <a:extLst>
              <a:ext uri="{FF2B5EF4-FFF2-40B4-BE49-F238E27FC236}">
                <a16:creationId xmlns:a16="http://schemas.microsoft.com/office/drawing/2014/main" id="{CAA212BF-09CD-6BC7-80B5-C780BFE91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006" y="674760"/>
            <a:ext cx="7503988" cy="5681591"/>
          </a:xfrm>
          <a:prstGeom prst="rect">
            <a:avLst/>
          </a:prstGeom>
        </p:spPr>
      </p:pic>
      <p:sp>
        <p:nvSpPr>
          <p:cNvPr id="6" name="TextBox 5">
            <a:extLst>
              <a:ext uri="{FF2B5EF4-FFF2-40B4-BE49-F238E27FC236}">
                <a16:creationId xmlns:a16="http://schemas.microsoft.com/office/drawing/2014/main" id="{8F25B71A-17FB-7C4A-94C5-CB439E6D0C09}"/>
              </a:ext>
            </a:extLst>
          </p:cNvPr>
          <p:cNvSpPr txBox="1"/>
          <p:nvPr/>
        </p:nvSpPr>
        <p:spPr>
          <a:xfrm>
            <a:off x="119336" y="6508669"/>
            <a:ext cx="3468322" cy="323165"/>
          </a:xfrm>
          <a:prstGeom prst="rect">
            <a:avLst/>
          </a:prstGeom>
          <a:noFill/>
        </p:spPr>
        <p:txBody>
          <a:bodyPr wrap="non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Dunleavy K. ASH 2021 Education Program.</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351449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B1945B-B8B6-3A74-2FE4-63F52C29C3F6}"/>
              </a:ext>
            </a:extLst>
          </p:cNvPr>
          <p:cNvSpPr txBox="1"/>
          <p:nvPr/>
        </p:nvSpPr>
        <p:spPr>
          <a:xfrm>
            <a:off x="191344" y="6469404"/>
            <a:ext cx="406265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Content Courtesy of Neha Mehta-Shah, MD, MSCI</a:t>
            </a:r>
          </a:p>
        </p:txBody>
      </p:sp>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p:txBody>
          <a:bodyPr/>
          <a:lstStyle/>
          <a:p>
            <a:r>
              <a:rPr lang="en-US" dirty="0"/>
              <a:t>R-CHOP Became the Standard Treatment &gt;20 Years Ago</a:t>
            </a:r>
          </a:p>
        </p:txBody>
      </p:sp>
      <p:sp>
        <p:nvSpPr>
          <p:cNvPr id="7" name="Content Placeholder 3">
            <a:extLst>
              <a:ext uri="{FF2B5EF4-FFF2-40B4-BE49-F238E27FC236}">
                <a16:creationId xmlns:a16="http://schemas.microsoft.com/office/drawing/2014/main" id="{4A2D5232-BB6C-B38B-8994-C0363F2CA39C}"/>
              </a:ext>
            </a:extLst>
          </p:cNvPr>
          <p:cNvSpPr txBox="1">
            <a:spLocks/>
          </p:cNvSpPr>
          <p:nvPr/>
        </p:nvSpPr>
        <p:spPr>
          <a:xfrm>
            <a:off x="605369" y="1528468"/>
            <a:ext cx="10972800" cy="4420812"/>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sz="2400" kern="0" dirty="0"/>
              <a:t>Three large randomized trials (n ≈ 2,000) in advanced-stage DLBCL for patients </a:t>
            </a:r>
            <a:br>
              <a:rPr lang="en-US" sz="2400" kern="0" dirty="0"/>
            </a:br>
            <a:r>
              <a:rPr lang="en-US" sz="2400" kern="0" dirty="0"/>
              <a:t>≥60 years old show improved OS with R-CHOP versus CHOP: </a:t>
            </a:r>
          </a:p>
          <a:p>
            <a:pPr lvl="1"/>
            <a:r>
              <a:rPr lang="en-US" sz="2400" b="0" kern="0" dirty="0"/>
              <a:t>At 3 years: 70% versus 57% </a:t>
            </a:r>
          </a:p>
          <a:p>
            <a:pPr lvl="1"/>
            <a:r>
              <a:rPr lang="en-US" sz="2400" b="0" kern="0" dirty="0"/>
              <a:t>At 5 years: 58% versus 45% </a:t>
            </a:r>
          </a:p>
          <a:p>
            <a:pPr lvl="1"/>
            <a:r>
              <a:rPr lang="en-US" sz="2400" b="0" kern="0" dirty="0"/>
              <a:t>At 10 years: 44% versus 28%</a:t>
            </a:r>
          </a:p>
          <a:p>
            <a:r>
              <a:rPr lang="en-US" sz="2400" kern="0" dirty="0"/>
              <a:t>Similar trial in advanced-stage DLBCL for patients &lt;60 years old showed improved OS with R-CHOP versus CHOP (n = 824):</a:t>
            </a:r>
          </a:p>
          <a:p>
            <a:pPr lvl="1"/>
            <a:r>
              <a:rPr lang="en-US" sz="2400" b="0" kern="0" dirty="0"/>
              <a:t>At 3 years: 93% versus 84%</a:t>
            </a:r>
          </a:p>
          <a:p>
            <a:pPr lvl="1"/>
            <a:r>
              <a:rPr lang="en-US" sz="2400" b="0" kern="0" dirty="0"/>
              <a:t>At 5 years: 90% versus 80%</a:t>
            </a:r>
          </a:p>
          <a:p>
            <a:endParaRPr lang="en-US" kern="0" dirty="0"/>
          </a:p>
        </p:txBody>
      </p:sp>
    </p:spTree>
    <p:extLst>
      <p:ext uri="{BB962C8B-B14F-4D97-AF65-F5344CB8AC3E}">
        <p14:creationId xmlns:p14="http://schemas.microsoft.com/office/powerpoint/2010/main" val="2881571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50D7-5730-CBFC-B4D3-3AC315DBFF6E}"/>
              </a:ext>
            </a:extLst>
          </p:cNvPr>
          <p:cNvSpPr>
            <a:spLocks noGrp="1"/>
          </p:cNvSpPr>
          <p:nvPr>
            <p:ph type="title"/>
          </p:nvPr>
        </p:nvSpPr>
        <p:spPr>
          <a:xfrm>
            <a:off x="912286" y="2286000"/>
            <a:ext cx="10358967" cy="1143000"/>
          </a:xfrm>
        </p:spPr>
        <p:txBody>
          <a:bodyPr/>
          <a:lstStyle/>
          <a:p>
            <a:r>
              <a:rPr lang="en-US" dirty="0"/>
              <a:t>Bispecific Antibodies</a:t>
            </a:r>
          </a:p>
        </p:txBody>
      </p:sp>
    </p:spTree>
    <p:extLst>
      <p:ext uri="{BB962C8B-B14F-4D97-AF65-F5344CB8AC3E}">
        <p14:creationId xmlns:p14="http://schemas.microsoft.com/office/powerpoint/2010/main" val="906757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plant&#10;&#10;Description automatically generated">
            <a:extLst>
              <a:ext uri="{FF2B5EF4-FFF2-40B4-BE49-F238E27FC236}">
                <a16:creationId xmlns:a16="http://schemas.microsoft.com/office/drawing/2014/main" id="{5D4EF326-7832-D833-96C1-7F7F8799F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12" y="764704"/>
            <a:ext cx="10778775" cy="5040560"/>
          </a:xfrm>
          <a:prstGeom prst="rect">
            <a:avLst/>
          </a:prstGeom>
        </p:spPr>
      </p:pic>
      <p:sp>
        <p:nvSpPr>
          <p:cNvPr id="3" name="TextBox 2">
            <a:extLst>
              <a:ext uri="{FF2B5EF4-FFF2-40B4-BE49-F238E27FC236}">
                <a16:creationId xmlns:a16="http://schemas.microsoft.com/office/drawing/2014/main" id="{AE38A833-1A57-6743-90E3-1C412A2E9C89}"/>
              </a:ext>
            </a:extLst>
          </p:cNvPr>
          <p:cNvSpPr txBox="1"/>
          <p:nvPr/>
        </p:nvSpPr>
        <p:spPr>
          <a:xfrm>
            <a:off x="839416" y="5466710"/>
            <a:ext cx="3135795" cy="338554"/>
          </a:xfrm>
          <a:prstGeom prst="rect">
            <a:avLst/>
          </a:prstGeom>
          <a:noFill/>
        </p:spPr>
        <p:txBody>
          <a:bodyPr wrap="none" rtlCol="0">
            <a:spAutoFit/>
          </a:bodyPr>
          <a:lstStyle/>
          <a:p>
            <a:pPr>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ASH </a:t>
            </a:r>
            <a:r>
              <a:rPr lang="en-US" sz="1600" dirty="0">
                <a:solidFill>
                  <a:srgbClr val="000000"/>
                </a:solidFill>
                <a:latin typeface="Arial" panose="020B0604020202020204" pitchFamily="34" charset="0"/>
                <a:cs typeface="Arial" panose="020B0604020202020204" pitchFamily="34" charset="0"/>
              </a:rPr>
              <a:t>2021 Education Program</a:t>
            </a:r>
            <a:r>
              <a:rPr lang="en-US" sz="1600" dirty="0">
                <a:solidFill>
                  <a:srgbClr val="000000"/>
                </a:solidFill>
                <a:cs typeface="Arial" panose="020B0604020202020204" pitchFamily="34" charset="0"/>
              </a:rPr>
              <a:t>.</a:t>
            </a:r>
            <a:endParaRPr 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9489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38A833-1A57-6743-90E3-1C412A2E9C89}"/>
              </a:ext>
            </a:extLst>
          </p:cNvPr>
          <p:cNvSpPr txBox="1"/>
          <p:nvPr/>
        </p:nvSpPr>
        <p:spPr>
          <a:xfrm>
            <a:off x="191344" y="6508669"/>
            <a:ext cx="3339889"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Arial" panose="020B0604020202020204" pitchFamily="34" charset="0"/>
              </a:rPr>
              <a:t>Karmali</a:t>
            </a: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 R. </a:t>
            </a:r>
            <a:r>
              <a:rPr lang="en-US" sz="1500" b="0" dirty="0">
                <a:solidFill>
                  <a:srgbClr val="000000"/>
                </a:solidFill>
                <a:latin typeface="Calibri"/>
                <a:cs typeface="Arial" panose="020B0604020202020204" pitchFamily="34" charset="0"/>
              </a:rPr>
              <a:t>ASH 2021 Education Program.</a:t>
            </a:r>
          </a:p>
        </p:txBody>
      </p:sp>
      <p:sp>
        <p:nvSpPr>
          <p:cNvPr id="2" name="Title 1">
            <a:extLst>
              <a:ext uri="{FF2B5EF4-FFF2-40B4-BE49-F238E27FC236}">
                <a16:creationId xmlns:a16="http://schemas.microsoft.com/office/drawing/2014/main" id="{2A46B052-F5C4-EF0F-BF55-091914B10294}"/>
              </a:ext>
            </a:extLst>
          </p:cNvPr>
          <p:cNvSpPr txBox="1">
            <a:spLocks/>
          </p:cNvSpPr>
          <p:nvPr/>
        </p:nvSpPr>
        <p:spPr>
          <a:xfrm>
            <a:off x="912285" y="227013"/>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Algorithm for Preferred and Alternative Treatment Options for R/R DLBCL</a:t>
            </a:r>
          </a:p>
        </p:txBody>
      </p:sp>
      <p:pic>
        <p:nvPicPr>
          <p:cNvPr id="5" name="Picture 4" descr="Graphical user interface, text, application, email&#10;&#10;Description automatically generated">
            <a:extLst>
              <a:ext uri="{FF2B5EF4-FFF2-40B4-BE49-F238E27FC236}">
                <a16:creationId xmlns:a16="http://schemas.microsoft.com/office/drawing/2014/main" id="{61D6C27F-C280-0DF7-2636-8C3A81E63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147" y="1196752"/>
            <a:ext cx="9145016" cy="5178000"/>
          </a:xfrm>
          <a:prstGeom prst="rect">
            <a:avLst/>
          </a:prstGeom>
        </p:spPr>
      </p:pic>
    </p:spTree>
    <p:extLst>
      <p:ext uri="{BB962C8B-B14F-4D97-AF65-F5344CB8AC3E}">
        <p14:creationId xmlns:p14="http://schemas.microsoft.com/office/powerpoint/2010/main" val="3123128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3C2AAB-D752-6DE7-A8F5-A1759700E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669" y="316767"/>
            <a:ext cx="7718661" cy="6006702"/>
          </a:xfrm>
          <a:prstGeom prst="rect">
            <a:avLst/>
          </a:prstGeom>
        </p:spPr>
      </p:pic>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8328248" y="439797"/>
            <a:ext cx="1982688" cy="576064"/>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ASCO 2022</a:t>
            </a: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4211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186F-368B-B84E-8FB6-CC550C804842}"/>
              </a:ext>
            </a:extLst>
          </p:cNvPr>
          <p:cNvSpPr>
            <a:spLocks noGrp="1"/>
          </p:cNvSpPr>
          <p:nvPr>
            <p:ph type="title"/>
          </p:nvPr>
        </p:nvSpPr>
        <p:spPr>
          <a:xfrm>
            <a:off x="912285" y="0"/>
            <a:ext cx="10358967" cy="1143000"/>
          </a:xfrm>
        </p:spPr>
        <p:txBody>
          <a:bodyPr/>
          <a:lstStyle/>
          <a:p>
            <a:r>
              <a:rPr lang="en-US" dirty="0"/>
              <a:t>Disclosure and Conflict of Interest Policy</a:t>
            </a:r>
          </a:p>
        </p:txBody>
      </p:sp>
      <p:sp>
        <p:nvSpPr>
          <p:cNvPr id="3" name="Content Placeholder 2">
            <a:extLst>
              <a:ext uri="{FF2B5EF4-FFF2-40B4-BE49-F238E27FC236}">
                <a16:creationId xmlns:a16="http://schemas.microsoft.com/office/drawing/2014/main" id="{B4AA2433-CF88-BA48-853C-0F14D526CAF3}"/>
              </a:ext>
            </a:extLst>
          </p:cNvPr>
          <p:cNvSpPr>
            <a:spLocks noGrp="1"/>
          </p:cNvSpPr>
          <p:nvPr>
            <p:ph idx="1"/>
          </p:nvPr>
        </p:nvSpPr>
        <p:spPr>
          <a:xfrm>
            <a:off x="783509" y="1236389"/>
            <a:ext cx="10624982" cy="4385221"/>
          </a:xfrm>
        </p:spPr>
        <p:txBody>
          <a:bodyPr/>
          <a:lstStyle/>
          <a:p>
            <a:pPr marL="98425" indent="0">
              <a:lnSpc>
                <a:spcPct val="100000"/>
              </a:lnSpc>
              <a:buNone/>
            </a:pPr>
            <a:r>
              <a:rPr lang="en-US" sz="2400" b="0" dirty="0">
                <a:solidFill>
                  <a:schemeClr val="tx1"/>
                </a:solidFill>
                <a:ea typeface="Times New Roman" panose="02020603050405020304" pitchFamily="18" charset="0"/>
                <a:cs typeface="Times New Roman" panose="02020603050405020304" pitchFamily="18" charset="0"/>
              </a:rPr>
              <a:t>Medical Learning Institute, Inc., is committed to providing high quality continuing education to healthcare professionals, as individuals and teams, with a protected space to learn, teach, and engage in scientific discourse free from influence from ineligible companies that may have an incentive to insert commercial bias into education</a:t>
            </a:r>
            <a:r>
              <a:rPr lang="en-US" sz="2400" b="0">
                <a:solidFill>
                  <a:schemeClr val="tx1"/>
                </a:solidFill>
                <a:ea typeface="Times New Roman" panose="02020603050405020304" pitchFamily="18" charset="0"/>
                <a:cs typeface="Times New Roman" panose="02020603050405020304" pitchFamily="18" charset="0"/>
              </a:rPr>
              <a:t>. To </a:t>
            </a:r>
            <a:r>
              <a:rPr lang="en-US" sz="2400" b="0" dirty="0">
                <a:solidFill>
                  <a:schemeClr val="tx1"/>
                </a:solidFill>
                <a:ea typeface="Times New Roman" panose="02020603050405020304" pitchFamily="18" charset="0"/>
                <a:cs typeface="Times New Roman" panose="02020603050405020304" pitchFamily="18" charset="0"/>
              </a:rPr>
              <a:t>that end, MLI requires faculty, presenters, planners, staff, and other individuals who are in a position to control the content of this CE activity to disclose all financial relationships they have had in the past 24 months with ineligible companies as defined by the ACCME, as related to the content of this CE activity, regardless of the amount or their view of the relevance to the education. All identified COI will be thoroughly vetted and mitigated according to MLI policy. These disclosures will be provided to learners prior to the start of the CE activity. </a:t>
            </a:r>
            <a:endParaRPr lang="en-US" sz="2400" b="0" dirty="0">
              <a:solidFill>
                <a:schemeClr val="tx1"/>
              </a:solidFill>
            </a:endParaRPr>
          </a:p>
        </p:txBody>
      </p:sp>
    </p:spTree>
    <p:extLst>
      <p:ext uri="{BB962C8B-B14F-4D97-AF65-F5344CB8AC3E}">
        <p14:creationId xmlns:p14="http://schemas.microsoft.com/office/powerpoint/2010/main" val="8067901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01105" y="163180"/>
            <a:ext cx="10366201"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kern="0" dirty="0">
                <a:latin typeface="+mn-lt"/>
              </a:rPr>
              <a:t>EPCORE NHL-2 Ar</a:t>
            </a:r>
            <a:r>
              <a:rPr lang="en-US" sz="3200" dirty="0">
                <a:latin typeface="+mn-lt"/>
              </a:rPr>
              <a:t>m 1 Study Design</a:t>
            </a:r>
            <a:endParaRPr lang="en-US" sz="34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67680" y="6402175"/>
            <a:ext cx="3744416" cy="327358"/>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Falchi</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 et al.</a:t>
            </a:r>
            <a:r>
              <a:rPr kumimoji="0" lang="en-US" sz="15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500" b="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a:t>
            </a:r>
            <a:r>
              <a:rPr kumimoji="0" lang="en-US" sz="15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a:t>
            </a:r>
            <a:r>
              <a:rPr lang="en-US" sz="1500" b="0" kern="0" dirty="0">
                <a:solidFill>
                  <a:srgbClr val="000000"/>
                </a:solidFill>
                <a:latin typeface="Calibri" panose="020F0502020204030204" pitchFamily="34" charset="0"/>
                <a:cs typeface="Calibri" panose="020F0502020204030204" pitchFamily="34" charset="0"/>
              </a:rPr>
              <a:t>7523.</a:t>
            </a:r>
            <a:endPar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96CCD52A-8250-9B78-E3B5-883983975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80" y="1196752"/>
            <a:ext cx="11856640" cy="4104456"/>
          </a:xfrm>
          <a:prstGeom prst="rect">
            <a:avLst/>
          </a:prstGeom>
        </p:spPr>
      </p:pic>
    </p:spTree>
    <p:extLst>
      <p:ext uri="{BB962C8B-B14F-4D97-AF65-F5344CB8AC3E}">
        <p14:creationId xmlns:p14="http://schemas.microsoft.com/office/powerpoint/2010/main" val="2714497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01105" y="163180"/>
            <a:ext cx="10366201"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kern="0" dirty="0">
                <a:latin typeface="+mn-lt"/>
              </a:rPr>
              <a:t>EPCORE NHL-2: Treatment-Emergent Adverse Events</a:t>
            </a:r>
            <a:endParaRPr lang="en-US" sz="34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9336" y="6460689"/>
            <a:ext cx="3744416" cy="241548"/>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Falchi</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 et al. </a:t>
            </a:r>
            <a:r>
              <a:rPr kumimoji="0" lang="en-US" sz="1500" b="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2022;Abstract </a:t>
            </a:r>
            <a:r>
              <a:rPr lang="en-US" sz="1500" b="0" kern="0" dirty="0">
                <a:solidFill>
                  <a:srgbClr val="000000"/>
                </a:solidFill>
                <a:latin typeface="Calibri" panose="020F0502020204030204" pitchFamily="34" charset="0"/>
                <a:cs typeface="Calibri" panose="020F0502020204030204" pitchFamily="34" charset="0"/>
              </a:rPr>
              <a:t>7523.</a:t>
            </a:r>
            <a:endPar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descr="Chart&#10;&#10;Description automatically generated">
            <a:extLst>
              <a:ext uri="{FF2B5EF4-FFF2-40B4-BE49-F238E27FC236}">
                <a16:creationId xmlns:a16="http://schemas.microsoft.com/office/drawing/2014/main" id="{93501AFF-DD3B-C2EE-ABF1-69096EC2E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138" y="864592"/>
            <a:ext cx="9760134" cy="5588680"/>
          </a:xfrm>
          <a:prstGeom prst="rect">
            <a:avLst/>
          </a:prstGeom>
        </p:spPr>
      </p:pic>
    </p:spTree>
    <p:extLst>
      <p:ext uri="{BB962C8B-B14F-4D97-AF65-F5344CB8AC3E}">
        <p14:creationId xmlns:p14="http://schemas.microsoft.com/office/powerpoint/2010/main" val="4285168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50D7-5730-CBFC-B4D3-3AC315DBFF6E}"/>
              </a:ext>
            </a:extLst>
          </p:cNvPr>
          <p:cNvSpPr>
            <a:spLocks noGrp="1"/>
          </p:cNvSpPr>
          <p:nvPr>
            <p:ph type="title"/>
          </p:nvPr>
        </p:nvSpPr>
        <p:spPr>
          <a:xfrm>
            <a:off x="916516" y="2780928"/>
            <a:ext cx="10358967" cy="1143000"/>
          </a:xfrm>
        </p:spPr>
        <p:txBody>
          <a:bodyPr/>
          <a:lstStyle/>
          <a:p>
            <a:r>
              <a:rPr lang="en-US" dirty="0"/>
              <a:t>CAR T-Cell Therapy</a:t>
            </a:r>
          </a:p>
        </p:txBody>
      </p:sp>
    </p:spTree>
    <p:extLst>
      <p:ext uri="{BB962C8B-B14F-4D97-AF65-F5344CB8AC3E}">
        <p14:creationId xmlns:p14="http://schemas.microsoft.com/office/powerpoint/2010/main" val="2964930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DDE4794-0C68-3BCA-FACE-A3F51D9C3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96" y="620688"/>
            <a:ext cx="11568608" cy="4391483"/>
          </a:xfrm>
          <a:prstGeom prst="rect">
            <a:avLst/>
          </a:prstGeom>
        </p:spPr>
      </p:pic>
      <p:sp>
        <p:nvSpPr>
          <p:cNvPr id="5" name="TextBox 4">
            <a:extLst>
              <a:ext uri="{FF2B5EF4-FFF2-40B4-BE49-F238E27FC236}">
                <a16:creationId xmlns:a16="http://schemas.microsoft.com/office/drawing/2014/main" id="{B553ECEC-5FAB-F549-1376-0E3DABDE73A8}"/>
              </a:ext>
            </a:extLst>
          </p:cNvPr>
          <p:cNvSpPr txBox="1"/>
          <p:nvPr/>
        </p:nvSpPr>
        <p:spPr>
          <a:xfrm>
            <a:off x="311696" y="5012171"/>
            <a:ext cx="11568608" cy="577069"/>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pic>
        <p:nvPicPr>
          <p:cNvPr id="8" name="Picture 7">
            <a:extLst>
              <a:ext uri="{FF2B5EF4-FFF2-40B4-BE49-F238E27FC236}">
                <a16:creationId xmlns:a16="http://schemas.microsoft.com/office/drawing/2014/main" id="{EF652AD5-0445-595D-85B6-7D0F28856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92" y="5150428"/>
            <a:ext cx="3215754" cy="421004"/>
          </a:xfrm>
          <a:prstGeom prst="rect">
            <a:avLst/>
          </a:prstGeom>
        </p:spPr>
      </p:pic>
    </p:spTree>
    <p:extLst>
      <p:ext uri="{BB962C8B-B14F-4D97-AF65-F5344CB8AC3E}">
        <p14:creationId xmlns:p14="http://schemas.microsoft.com/office/powerpoint/2010/main" val="109674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a:xfrm>
            <a:off x="659827" y="57736"/>
            <a:ext cx="10872346" cy="922991"/>
          </a:xfrm>
        </p:spPr>
        <p:txBody>
          <a:bodyPr/>
          <a:lstStyle/>
          <a:p>
            <a:pPr algn="l"/>
            <a:r>
              <a:rPr lang="en-US" dirty="0"/>
              <a:t>TRANSFORM: Summary of Primary and Key Secondary Endpoints</a:t>
            </a:r>
          </a:p>
        </p:txBody>
      </p:sp>
      <p:sp>
        <p:nvSpPr>
          <p:cNvPr id="3" name="Rectangle 2">
            <a:extLst>
              <a:ext uri="{FF2B5EF4-FFF2-40B4-BE49-F238E27FC236}">
                <a16:creationId xmlns:a16="http://schemas.microsoft.com/office/drawing/2014/main" id="{C1A9D4FC-877B-254A-B773-EE1F3E4A13A9}"/>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Kamdar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Lancet</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2022;399:2294-308</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pic>
        <p:nvPicPr>
          <p:cNvPr id="7" name="Picture 6" descr="Table&#10;&#10;Description automatically generated">
            <a:extLst>
              <a:ext uri="{FF2B5EF4-FFF2-40B4-BE49-F238E27FC236}">
                <a16:creationId xmlns:a16="http://schemas.microsoft.com/office/drawing/2014/main" id="{035D1D19-898C-6843-DC35-E7CBDE80B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980728"/>
            <a:ext cx="9793088" cy="5266870"/>
          </a:xfrm>
          <a:prstGeom prst="rect">
            <a:avLst/>
          </a:prstGeom>
        </p:spPr>
      </p:pic>
    </p:spTree>
    <p:extLst>
      <p:ext uri="{BB962C8B-B14F-4D97-AF65-F5344CB8AC3E}">
        <p14:creationId xmlns:p14="http://schemas.microsoft.com/office/powerpoint/2010/main" val="3107651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a:xfrm>
            <a:off x="659827" y="-162272"/>
            <a:ext cx="10872346" cy="1143000"/>
          </a:xfrm>
        </p:spPr>
        <p:txBody>
          <a:bodyPr/>
          <a:lstStyle/>
          <a:p>
            <a:pPr algn="l"/>
            <a:r>
              <a:rPr lang="en-US" dirty="0"/>
              <a:t>TRANSFORM: Select Adverse Events</a:t>
            </a:r>
          </a:p>
        </p:txBody>
      </p:sp>
      <p:sp>
        <p:nvSpPr>
          <p:cNvPr id="3" name="Rectangle 2">
            <a:extLst>
              <a:ext uri="{FF2B5EF4-FFF2-40B4-BE49-F238E27FC236}">
                <a16:creationId xmlns:a16="http://schemas.microsoft.com/office/drawing/2014/main" id="{C1A9D4FC-877B-254A-B773-EE1F3E4A13A9}"/>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Kamdar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Lancet</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2022;399:2294-308</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grpSp>
        <p:nvGrpSpPr>
          <p:cNvPr id="9" name="Group 8">
            <a:extLst>
              <a:ext uri="{FF2B5EF4-FFF2-40B4-BE49-F238E27FC236}">
                <a16:creationId xmlns:a16="http://schemas.microsoft.com/office/drawing/2014/main" id="{B37A7829-7CD2-C26C-DE58-BBFC981A0C7D}"/>
              </a:ext>
            </a:extLst>
          </p:cNvPr>
          <p:cNvGrpSpPr/>
          <p:nvPr/>
        </p:nvGrpSpPr>
        <p:grpSpPr>
          <a:xfrm>
            <a:off x="329913" y="692696"/>
            <a:ext cx="11532173" cy="5164032"/>
            <a:chOff x="329913" y="641232"/>
            <a:chExt cx="11532173" cy="5164032"/>
          </a:xfrm>
        </p:grpSpPr>
        <p:pic>
          <p:nvPicPr>
            <p:cNvPr id="5" name="Picture 4" descr="Table&#10;&#10;Description automatically generated">
              <a:extLst>
                <a:ext uri="{FF2B5EF4-FFF2-40B4-BE49-F238E27FC236}">
                  <a16:creationId xmlns:a16="http://schemas.microsoft.com/office/drawing/2014/main" id="{082694C1-C537-F1FF-B444-0E39803D4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13" y="641232"/>
              <a:ext cx="11532173" cy="4979312"/>
            </a:xfrm>
            <a:prstGeom prst="rect">
              <a:avLst/>
            </a:prstGeom>
          </p:spPr>
        </p:pic>
        <p:sp>
          <p:nvSpPr>
            <p:cNvPr id="6" name="TextBox 5">
              <a:extLst>
                <a:ext uri="{FF2B5EF4-FFF2-40B4-BE49-F238E27FC236}">
                  <a16:creationId xmlns:a16="http://schemas.microsoft.com/office/drawing/2014/main" id="{EAF79C90-C946-8FCD-7893-3760E4709C2D}"/>
                </a:ext>
              </a:extLst>
            </p:cNvPr>
            <p:cNvSpPr txBox="1"/>
            <p:nvPr/>
          </p:nvSpPr>
          <p:spPr>
            <a:xfrm>
              <a:off x="329913" y="5620544"/>
              <a:ext cx="11532173" cy="184720"/>
            </a:xfrm>
            <a:prstGeom prst="rect">
              <a:avLst/>
            </a:prstGeom>
            <a:solidFill>
              <a:srgbClr val="F7E3E0"/>
            </a:solidFill>
          </p:spPr>
          <p:txBody>
            <a:bodyPr wrap="square" rtlCol="0">
              <a:spAutoFit/>
            </a:bodyPr>
            <a:lstStyle/>
            <a:p>
              <a:endParaRPr lang="en-US" dirty="0"/>
            </a:p>
          </p:txBody>
        </p:sp>
      </p:grpSp>
    </p:spTree>
    <p:extLst>
      <p:ext uri="{BB962C8B-B14F-4D97-AF65-F5344CB8AC3E}">
        <p14:creationId xmlns:p14="http://schemas.microsoft.com/office/powerpoint/2010/main" val="1517146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E0888C3-7B77-234D-BD9B-E0B276A4B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451212"/>
            <a:ext cx="9373042" cy="5882062"/>
          </a:xfrm>
          <a:prstGeom prst="rect">
            <a:avLst/>
          </a:prstGeom>
        </p:spPr>
      </p:pic>
      <p:sp>
        <p:nvSpPr>
          <p:cNvPr id="5" name="TextBox 4">
            <a:extLst>
              <a:ext uri="{FF2B5EF4-FFF2-40B4-BE49-F238E27FC236}">
                <a16:creationId xmlns:a16="http://schemas.microsoft.com/office/drawing/2014/main" id="{EEFBCD25-5A0B-064C-8271-CB17373808BD}"/>
              </a:ext>
            </a:extLst>
          </p:cNvPr>
          <p:cNvSpPr txBox="1"/>
          <p:nvPr/>
        </p:nvSpPr>
        <p:spPr>
          <a:xfrm>
            <a:off x="3647728" y="505166"/>
            <a:ext cx="463139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F5515F"/>
                </a:solidFill>
                <a:effectLst/>
                <a:uLnTx/>
                <a:uFillTx/>
                <a:latin typeface="Arial" pitchFamily="-72" charset="0"/>
                <a:ea typeface="MS PGothic" charset="0"/>
              </a:rPr>
              <a:t>N </a:t>
            </a:r>
            <a:r>
              <a:rPr kumimoji="0" lang="en-US" sz="2200" b="1" i="1" u="none" strike="noStrike" kern="1200" cap="none" spc="0" normalizeH="0" baseline="0" noProof="0" dirty="0" err="1">
                <a:ln>
                  <a:noFill/>
                </a:ln>
                <a:solidFill>
                  <a:srgbClr val="F5515F"/>
                </a:solidFill>
                <a:effectLst/>
                <a:uLnTx/>
                <a:uFillTx/>
                <a:latin typeface="Arial" pitchFamily="-72" charset="0"/>
                <a:ea typeface="MS PGothic" charset="0"/>
              </a:rPr>
              <a:t>Engl</a:t>
            </a:r>
            <a:r>
              <a:rPr kumimoji="0" lang="en-US" sz="2200" b="1" i="1" u="none" strike="noStrike" kern="1200" cap="none" spc="0" normalizeH="0" baseline="0" noProof="0" dirty="0">
                <a:ln>
                  <a:noFill/>
                </a:ln>
                <a:solidFill>
                  <a:srgbClr val="F5515F"/>
                </a:solidFill>
                <a:effectLst/>
                <a:uLnTx/>
                <a:uFillTx/>
                <a:latin typeface="Arial" pitchFamily="-72" charset="0"/>
                <a:ea typeface="MS PGothic" charset="0"/>
              </a:rPr>
              <a:t> J Med </a:t>
            </a:r>
            <a:r>
              <a:rPr kumimoji="0" lang="en-US" sz="2200" b="1" i="0" u="none" strike="noStrike" kern="1200" cap="none" spc="0" normalizeH="0" baseline="0" noProof="0" dirty="0">
                <a:ln>
                  <a:noFill/>
                </a:ln>
                <a:solidFill>
                  <a:srgbClr val="F5515F"/>
                </a:solidFill>
                <a:effectLst/>
                <a:uLnTx/>
                <a:uFillTx/>
                <a:latin typeface="Arial" panose="020B0604020202020204" pitchFamily="34" charset="0"/>
                <a:ea typeface="MS PGothic" charset="0"/>
                <a:cs typeface="Arial" panose="020B0604020202020204" pitchFamily="34" charset="0"/>
              </a:rPr>
              <a:t>2022;386(7):629-39.</a:t>
            </a:r>
          </a:p>
        </p:txBody>
      </p:sp>
    </p:spTree>
    <p:extLst>
      <p:ext uri="{BB962C8B-B14F-4D97-AF65-F5344CB8AC3E}">
        <p14:creationId xmlns:p14="http://schemas.microsoft.com/office/powerpoint/2010/main" val="2791687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8C93-56AA-324E-9821-4FC3DDA12C66}"/>
              </a:ext>
            </a:extLst>
          </p:cNvPr>
          <p:cNvSpPr>
            <a:spLocks noGrp="1"/>
          </p:cNvSpPr>
          <p:nvPr>
            <p:ph type="title"/>
          </p:nvPr>
        </p:nvSpPr>
        <p:spPr>
          <a:xfrm>
            <a:off x="912287" y="227013"/>
            <a:ext cx="10008250" cy="1143000"/>
          </a:xfrm>
        </p:spPr>
        <p:txBody>
          <a:bodyPr/>
          <a:lstStyle/>
          <a:p>
            <a:pPr algn="l"/>
            <a:r>
              <a:rPr lang="en-US" dirty="0"/>
              <a:t>BELINDA: Select Grade ≥3 Adverse Events</a:t>
            </a:r>
          </a:p>
        </p:txBody>
      </p:sp>
      <p:graphicFrame>
        <p:nvGraphicFramePr>
          <p:cNvPr id="5" name="Table 5">
            <a:extLst>
              <a:ext uri="{FF2B5EF4-FFF2-40B4-BE49-F238E27FC236}">
                <a16:creationId xmlns:a16="http://schemas.microsoft.com/office/drawing/2014/main" id="{C8A5788A-13A9-3B48-A3B8-EC39A8666F04}"/>
              </a:ext>
            </a:extLst>
          </p:cNvPr>
          <p:cNvGraphicFramePr>
            <a:graphicFrameLocks noGrp="1"/>
          </p:cNvGraphicFramePr>
          <p:nvPr>
            <p:ph idx="1"/>
            <p:extLst>
              <p:ext uri="{D42A27DB-BD31-4B8C-83A1-F6EECF244321}">
                <p14:modId xmlns:p14="http://schemas.microsoft.com/office/powerpoint/2010/main" val="493656806"/>
              </p:ext>
            </p:extLst>
          </p:nvPr>
        </p:nvGraphicFramePr>
        <p:xfrm>
          <a:off x="929217" y="1513585"/>
          <a:ext cx="10358437" cy="4330245"/>
        </p:xfrm>
        <a:graphic>
          <a:graphicData uri="http://schemas.openxmlformats.org/drawingml/2006/table">
            <a:tbl>
              <a:tblPr firstRow="1" bandRow="1">
                <a:tableStyleId>{21E4AEA4-8DFA-4A89-87EB-49C32662AFE0}</a:tableStyleId>
              </a:tblPr>
              <a:tblGrid>
                <a:gridCol w="3294575">
                  <a:extLst>
                    <a:ext uri="{9D8B030D-6E8A-4147-A177-3AD203B41FA5}">
                      <a16:colId xmlns:a16="http://schemas.microsoft.com/office/drawing/2014/main" val="2050421177"/>
                    </a:ext>
                  </a:extLst>
                </a:gridCol>
                <a:gridCol w="3816424">
                  <a:extLst>
                    <a:ext uri="{9D8B030D-6E8A-4147-A177-3AD203B41FA5}">
                      <a16:colId xmlns:a16="http://schemas.microsoft.com/office/drawing/2014/main" val="1235077904"/>
                    </a:ext>
                  </a:extLst>
                </a:gridCol>
                <a:gridCol w="3247438">
                  <a:extLst>
                    <a:ext uri="{9D8B030D-6E8A-4147-A177-3AD203B41FA5}">
                      <a16:colId xmlns:a16="http://schemas.microsoft.com/office/drawing/2014/main" val="173152105"/>
                    </a:ext>
                  </a:extLst>
                </a:gridCol>
              </a:tblGrid>
              <a:tr h="403245">
                <a:tc>
                  <a:txBody>
                    <a:bodyPr/>
                    <a:lstStyle/>
                    <a:p>
                      <a:r>
                        <a:rPr lang="en-US" sz="2000" dirty="0"/>
                        <a:t>Adverse event</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a:t>Tisagenlecleucel </a:t>
                      </a:r>
                      <a:br>
                        <a:rPr lang="en-US" sz="2000"/>
                      </a:br>
                      <a:r>
                        <a:rPr lang="en-US" sz="2000"/>
                        <a:t>(N = 162)</a:t>
                      </a:r>
                      <a:endParaRPr lang="en-US"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SOC</a:t>
                      </a:r>
                      <a:br>
                        <a:rPr lang="en-US" sz="2000" dirty="0"/>
                      </a:br>
                      <a:r>
                        <a:rPr lang="en-US" sz="2000" dirty="0"/>
                        <a:t>(N = 160)</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2828587577"/>
                  </a:ext>
                </a:extLst>
              </a:tr>
              <a:tr h="403245">
                <a:tc>
                  <a:txBody>
                    <a:bodyPr/>
                    <a:lstStyle/>
                    <a:p>
                      <a:r>
                        <a:rPr lang="en-US" sz="2000" dirty="0"/>
                        <a:t>Anemia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281245898"/>
                  </a:ext>
                </a:extLst>
              </a:tr>
              <a:tr h="403245">
                <a:tc>
                  <a:txBody>
                    <a:bodyPr/>
                    <a:lstStyle/>
                    <a:p>
                      <a:r>
                        <a:rPr lang="en-US" sz="2000" dirty="0"/>
                        <a:t>Nausea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014879"/>
                  </a:ext>
                </a:extLst>
              </a:tr>
              <a:tr h="403245">
                <a:tc>
                  <a:txBody>
                    <a:bodyPr/>
                    <a:lstStyle/>
                    <a:p>
                      <a:r>
                        <a:rPr lang="en-US" sz="2000" dirty="0"/>
                        <a:t>Thrombocytopenia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47.5%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157652334"/>
                  </a:ext>
                </a:extLst>
              </a:tr>
              <a:tr h="403245">
                <a:tc>
                  <a:txBody>
                    <a:bodyPr/>
                    <a:lstStyle/>
                    <a:p>
                      <a:r>
                        <a:rPr lang="en-US" sz="2000" dirty="0"/>
                        <a:t>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911951"/>
                  </a:ext>
                </a:extLst>
              </a:tr>
              <a:tr h="403245">
                <a:tc>
                  <a:txBody>
                    <a:bodyPr/>
                    <a:lstStyle/>
                    <a:p>
                      <a:r>
                        <a:rPr lang="en-US" sz="2000" dirty="0"/>
                        <a:t>Cytokine release syndrome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207106681"/>
                  </a:ext>
                </a:extLst>
              </a:tr>
              <a:tr h="403245">
                <a:tc>
                  <a:txBody>
                    <a:bodyPr/>
                    <a:lstStyle/>
                    <a:p>
                      <a:r>
                        <a:rPr lang="en-US" sz="2000" dirty="0"/>
                        <a:t>Hypokalemia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2542995"/>
                  </a:ext>
                </a:extLst>
              </a:tr>
              <a:tr h="403245">
                <a:tc>
                  <a:txBody>
                    <a:bodyPr/>
                    <a:lstStyle/>
                    <a:p>
                      <a:r>
                        <a:rPr lang="en-US" sz="2000" dirty="0"/>
                        <a:t>Diarrhea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307430934"/>
                  </a:ext>
                </a:extLst>
              </a:tr>
              <a:tr h="403245">
                <a:tc>
                  <a:txBody>
                    <a:bodyPr/>
                    <a:lstStyle/>
                    <a:p>
                      <a:r>
                        <a:rPr lang="en-US" sz="2000" dirty="0"/>
                        <a:t>Pyrexia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4540740"/>
                  </a:ext>
                </a:extLst>
              </a:tr>
              <a:tr h="403245">
                <a:tc>
                  <a:txBody>
                    <a:bodyPr/>
                    <a:lstStyle/>
                    <a:p>
                      <a:r>
                        <a:rPr lang="en-US" sz="2000" dirty="0"/>
                        <a:t>Vomiting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424416099"/>
                  </a:ext>
                </a:extLst>
              </a:tr>
            </a:tbl>
          </a:graphicData>
        </a:graphic>
      </p:graphicFrame>
      <p:sp>
        <p:nvSpPr>
          <p:cNvPr id="6" name="TextBox 5">
            <a:extLst>
              <a:ext uri="{FF2B5EF4-FFF2-40B4-BE49-F238E27FC236}">
                <a16:creationId xmlns:a16="http://schemas.microsoft.com/office/drawing/2014/main" id="{7E25861F-CF24-5FEB-90A0-BB77B0AE6DF1}"/>
              </a:ext>
            </a:extLst>
          </p:cNvPr>
          <p:cNvSpPr txBox="1"/>
          <p:nvPr/>
        </p:nvSpPr>
        <p:spPr>
          <a:xfrm>
            <a:off x="335360" y="6456165"/>
            <a:ext cx="414466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Bishop MR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2022;386(7):629-39.</a:t>
            </a:r>
          </a:p>
        </p:txBody>
      </p:sp>
    </p:spTree>
    <p:extLst>
      <p:ext uri="{BB962C8B-B14F-4D97-AF65-F5344CB8AC3E}">
        <p14:creationId xmlns:p14="http://schemas.microsoft.com/office/powerpoint/2010/main" val="546417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D25B3-6421-4542-A229-2EA4994BE61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CAR T-Cell Therapy-Associated Cytokine Release Syndrome (CRS)</a:t>
            </a:r>
          </a:p>
        </p:txBody>
      </p:sp>
      <p:sp>
        <p:nvSpPr>
          <p:cNvPr id="3" name="Content Placeholder 2">
            <a:extLst>
              <a:ext uri="{FF2B5EF4-FFF2-40B4-BE49-F238E27FC236}">
                <a16:creationId xmlns:a16="http://schemas.microsoft.com/office/drawing/2014/main" id="{3DC3DE8E-3614-BC4E-875C-2D70A6C1A99D}"/>
              </a:ext>
            </a:extLst>
          </p:cNvPr>
          <p:cNvSpPr>
            <a:spLocks noGrp="1"/>
          </p:cNvSpPr>
          <p:nvPr>
            <p:ph idx="1"/>
          </p:nvPr>
        </p:nvSpPr>
        <p:spPr/>
        <p:txBody>
          <a:bodyPr/>
          <a:lstStyle/>
          <a:p>
            <a:pPr marL="0" indent="0" defTabSz="685800" fontAlgn="auto">
              <a:spcBef>
                <a:spcPts val="2100"/>
              </a:spcBef>
              <a:spcAft>
                <a:spcPts val="0"/>
              </a:spcAft>
              <a:buNone/>
              <a:defRPr/>
            </a:pPr>
            <a:r>
              <a:rPr lang="en-US" sz="2400" b="1" dirty="0">
                <a:solidFill>
                  <a:srgbClr val="0432FF"/>
                </a:solidFill>
                <a:latin typeface="Calibri" panose="020F0502020204030204" pitchFamily="34" charset="0"/>
                <a:cs typeface="Calibri" panose="020F0502020204030204" pitchFamily="34" charset="0"/>
              </a:rPr>
              <a:t>CRS — May be mild or life-threatening</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Occurs with CART19 activation and expansion</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Dramatic cytokine elevations (IL-6, IL10, </a:t>
            </a:r>
            <a:r>
              <a:rPr lang="en-US" sz="2400" b="0" dirty="0" err="1">
                <a:latin typeface="Calibri" panose="020F0502020204030204" pitchFamily="34" charset="0"/>
                <a:cs typeface="Calibri" panose="020F0502020204030204" pitchFamily="34" charset="0"/>
              </a:rPr>
              <a:t>IFNɤ</a:t>
            </a:r>
            <a:r>
              <a:rPr lang="en-US" sz="2400" b="0" dirty="0">
                <a:latin typeface="Calibri" panose="020F0502020204030204" pitchFamily="34" charset="0"/>
                <a:cs typeface="Calibri" panose="020F0502020204030204" pitchFamily="34" charset="0"/>
              </a:rPr>
              <a:t>, CRP, ferritin)</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Fevers initially (can be quite high: 105˚F)</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Myalgias, fatigue, nausea/anorexia</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Capillary leak, headache, hypoxia and hypotension</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CRS-related mortality 3% to 10%</a:t>
            </a:r>
          </a:p>
        </p:txBody>
      </p:sp>
      <p:sp>
        <p:nvSpPr>
          <p:cNvPr id="4" name="TextBox 3">
            <a:extLst>
              <a:ext uri="{FF2B5EF4-FFF2-40B4-BE49-F238E27FC236}">
                <a16:creationId xmlns:a16="http://schemas.microsoft.com/office/drawing/2014/main" id="{996F7532-C091-C443-B61A-3E21D5BCAA2C}"/>
              </a:ext>
            </a:extLst>
          </p:cNvPr>
          <p:cNvSpPr txBox="1"/>
          <p:nvPr/>
        </p:nvSpPr>
        <p:spPr>
          <a:xfrm>
            <a:off x="228600" y="6214556"/>
            <a:ext cx="415639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Varadarajan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 Lee DW.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J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2019;25(3):223‐30.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Abramson JS et al. ASCO 2019 Education Book.</a:t>
            </a:r>
          </a:p>
        </p:txBody>
      </p:sp>
    </p:spTree>
    <p:custDataLst>
      <p:tags r:id="rId1"/>
    </p:custDataLst>
    <p:extLst>
      <p:ext uri="{BB962C8B-B14F-4D97-AF65-F5344CB8AC3E}">
        <p14:creationId xmlns:p14="http://schemas.microsoft.com/office/powerpoint/2010/main" val="2727681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0638"/>
            <a:ext cx="10358967" cy="1143000"/>
          </a:xfrm>
        </p:spPr>
        <p:txBody>
          <a:bodyPr/>
          <a:lstStyle/>
          <a:p>
            <a:r>
              <a:rPr lang="en-US" dirty="0">
                <a:latin typeface="Calibri" panose="020F0502020204030204" pitchFamily="34" charset="0"/>
                <a:cs typeface="Calibri" panose="020F0502020204030204" pitchFamily="34" charset="0"/>
              </a:rPr>
              <a:t>Cytokine Release Syndrome (CRS): Common Symptoms </a:t>
            </a:r>
          </a:p>
        </p:txBody>
      </p:sp>
      <p:graphicFrame>
        <p:nvGraphicFramePr>
          <p:cNvPr id="4" name="Diagramm 13"/>
          <p:cNvGraphicFramePr>
            <a:graphicFrameLocks noGrp="1"/>
          </p:cNvGraphicFramePr>
          <p:nvPr>
            <p:ph idx="4294967295"/>
          </p:nvPr>
        </p:nvGraphicFramePr>
        <p:xfrm>
          <a:off x="1768164" y="955675"/>
          <a:ext cx="8821737" cy="5483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hteck 14"/>
          <p:cNvSpPr/>
          <p:nvPr/>
        </p:nvSpPr>
        <p:spPr>
          <a:xfrm>
            <a:off x="2199764" y="6252446"/>
            <a:ext cx="8382869" cy="461653"/>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lIns="91428" tIns="45714" rIns="91428" bIns="4571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Diagnosis based on </a:t>
            </a: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clinical</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symptoms and events</a:t>
            </a:r>
          </a:p>
        </p:txBody>
      </p:sp>
      <p:sp>
        <p:nvSpPr>
          <p:cNvPr id="6" name="TextBox 5"/>
          <p:cNvSpPr txBox="1"/>
          <p:nvPr/>
        </p:nvSpPr>
        <p:spPr>
          <a:xfrm>
            <a:off x="685800" y="1371600"/>
            <a:ext cx="1600200" cy="923318"/>
          </a:xfrm>
          <a:prstGeom prst="rect">
            <a:avLst/>
          </a:prstGeom>
          <a:noFill/>
        </p:spPr>
        <p:txBody>
          <a:bodyPr wrap="square" lIns="91428" tIns="45714" rIns="91428" bIns="4571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Based on CAR T-cell experience</a:t>
            </a:r>
          </a:p>
        </p:txBody>
      </p:sp>
    </p:spTree>
    <p:extLst>
      <p:ext uri="{BB962C8B-B14F-4D97-AF65-F5344CB8AC3E}">
        <p14:creationId xmlns:p14="http://schemas.microsoft.com/office/powerpoint/2010/main" val="2884093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186F-368B-B84E-8FB6-CC550C804842}"/>
              </a:ext>
            </a:extLst>
          </p:cNvPr>
          <p:cNvSpPr>
            <a:spLocks noGrp="1"/>
          </p:cNvSpPr>
          <p:nvPr>
            <p:ph type="title"/>
          </p:nvPr>
        </p:nvSpPr>
        <p:spPr>
          <a:xfrm>
            <a:off x="912285" y="0"/>
            <a:ext cx="10358967" cy="980728"/>
          </a:xfrm>
        </p:spPr>
        <p:txBody>
          <a:bodyPr/>
          <a:lstStyle/>
          <a:p>
            <a:pPr>
              <a:spcAft>
                <a:spcPts val="300"/>
              </a:spcAft>
            </a:pPr>
            <a:r>
              <a:rPr lang="en-US" sz="3200" dirty="0"/>
              <a:t>Disclosure of Unlabeled Use </a:t>
            </a:r>
          </a:p>
        </p:txBody>
      </p:sp>
      <p:sp>
        <p:nvSpPr>
          <p:cNvPr id="3" name="Content Placeholder 2">
            <a:extLst>
              <a:ext uri="{FF2B5EF4-FFF2-40B4-BE49-F238E27FC236}">
                <a16:creationId xmlns:a16="http://schemas.microsoft.com/office/drawing/2014/main" id="{B4AA2433-CF88-BA48-853C-0F14D526CAF3}"/>
              </a:ext>
            </a:extLst>
          </p:cNvPr>
          <p:cNvSpPr>
            <a:spLocks noGrp="1"/>
          </p:cNvSpPr>
          <p:nvPr>
            <p:ph idx="1"/>
          </p:nvPr>
        </p:nvSpPr>
        <p:spPr>
          <a:xfrm>
            <a:off x="783508" y="836712"/>
            <a:ext cx="11073131" cy="2299854"/>
          </a:xfrm>
        </p:spPr>
        <p:txBody>
          <a:bodyPr/>
          <a:lstStyle/>
          <a:p>
            <a:pPr marL="98425" indent="0">
              <a:lnSpc>
                <a:spcPct val="100000"/>
              </a:lnSpc>
              <a:spcAft>
                <a:spcPts val="300"/>
              </a:spcAft>
              <a:buNone/>
            </a:pPr>
            <a:r>
              <a:rPr lang="en-US" sz="2300" b="0" dirty="0"/>
              <a:t>This educational activity may contain discussions of published and/or investigational uses of agents that are not indicated by the FDA. The planners of this CE activity do not recommend the use of any agent outside of the labeled indications. The opinions expressed in the CE activity are those of the presenters and do not necessarily represent the views of the planners. Please refer to the official prescribing information for each product for discussion of approved indications, contraindications, and warnings.</a:t>
            </a:r>
          </a:p>
        </p:txBody>
      </p:sp>
      <p:sp>
        <p:nvSpPr>
          <p:cNvPr id="4" name="Title 1">
            <a:extLst>
              <a:ext uri="{FF2B5EF4-FFF2-40B4-BE49-F238E27FC236}">
                <a16:creationId xmlns:a16="http://schemas.microsoft.com/office/drawing/2014/main" id="{C8F44141-4828-354E-8555-E1CB0861CBC5}"/>
              </a:ext>
            </a:extLst>
          </p:cNvPr>
          <p:cNvSpPr txBox="1">
            <a:spLocks/>
          </p:cNvSpPr>
          <p:nvPr/>
        </p:nvSpPr>
        <p:spPr bwMode="auto">
          <a:xfrm>
            <a:off x="912285" y="3219903"/>
            <a:ext cx="10358967" cy="64114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ts val="30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3333FF"/>
                </a:solidFill>
                <a:effectLst/>
                <a:uLnTx/>
                <a:uFillTx/>
                <a:latin typeface="Calibri"/>
                <a:ea typeface="MS PGothic" pitchFamily="34" charset="-128"/>
                <a:cs typeface="Calibri"/>
              </a:rPr>
              <a:t>Disclaimer</a:t>
            </a:r>
            <a:endPar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5" name="Content Placeholder 2">
            <a:extLst>
              <a:ext uri="{FF2B5EF4-FFF2-40B4-BE49-F238E27FC236}">
                <a16:creationId xmlns:a16="http://schemas.microsoft.com/office/drawing/2014/main" id="{E9C42BAF-1990-604D-BCEC-1F6C1EC27AF6}"/>
              </a:ext>
            </a:extLst>
          </p:cNvPr>
          <p:cNvSpPr txBox="1">
            <a:spLocks/>
          </p:cNvSpPr>
          <p:nvPr/>
        </p:nvSpPr>
        <p:spPr bwMode="auto">
          <a:xfrm>
            <a:off x="783509" y="3782113"/>
            <a:ext cx="10713092" cy="27180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300"/>
              </a:spcAft>
              <a:buClr>
                <a:srgbClr val="000000"/>
              </a:buClr>
              <a:buSzPct val="100000"/>
              <a:buFont typeface="Arial" pitchFamily="-72" charset="0"/>
              <a:buNone/>
              <a:tabLst/>
              <a:defRPr/>
            </a:pPr>
            <a:r>
              <a:rPr kumimoji="0" lang="en-US" sz="2300" b="0" i="0" u="none" strike="noStrike" kern="1200" cap="none" spc="0" normalizeH="0" baseline="0" noProof="0" dirty="0">
                <a:ln>
                  <a:noFill/>
                </a:ln>
                <a:solidFill>
                  <a:srgbClr val="000000"/>
                </a:solidFill>
                <a:effectLst/>
                <a:uLnTx/>
                <a:uFillTx/>
                <a:latin typeface="Calibri" charset="0"/>
                <a:ea typeface="MS PGothic" pitchFamily="34" charset="-128"/>
              </a:rPr>
              <a:t>Participants have an implied responsibility to use the newly acquired information to enhance patient outcomes and their own professional development. The information presented in this CE activity is not meant to serve as a guideline for patient management. Any procedures, medications, or other courses of diagnosis or treatment discussed or suggested in this CE activity should not be used by clinicians without evaluation of their patient’s conditions and possible contraindications and/or dangers in use, review of any applicable manufacturer’s product information, and comparison with recommendations of other authorities.</a:t>
            </a:r>
          </a:p>
        </p:txBody>
      </p:sp>
    </p:spTree>
    <p:extLst>
      <p:ext uri="{BB962C8B-B14F-4D97-AF65-F5344CB8AC3E}">
        <p14:creationId xmlns:p14="http://schemas.microsoft.com/office/powerpoint/2010/main" val="14266331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D25B3-6421-4542-A229-2EA4994BE616}"/>
              </a:ext>
            </a:extLst>
          </p:cNvPr>
          <p:cNvSpPr>
            <a:spLocks noGrp="1"/>
          </p:cNvSpPr>
          <p:nvPr>
            <p:ph type="title"/>
          </p:nvPr>
        </p:nvSpPr>
        <p:spPr/>
        <p:txBody>
          <a:bodyPr/>
          <a:lstStyle/>
          <a:p>
            <a:pPr algn="l"/>
            <a:r>
              <a:rPr lang="en-US" dirty="0">
                <a:latin typeface="Calibri" panose="020F0502020204030204" pitchFamily="34" charset="0"/>
                <a:cs typeface="Calibri" panose="020F0502020204030204" pitchFamily="34" charset="0"/>
              </a:rPr>
              <a:t>CAR T-Cell Therapy-Associated Neurologic Toxicity</a:t>
            </a:r>
          </a:p>
        </p:txBody>
      </p:sp>
      <p:sp>
        <p:nvSpPr>
          <p:cNvPr id="3" name="Content Placeholder 2">
            <a:extLst>
              <a:ext uri="{FF2B5EF4-FFF2-40B4-BE49-F238E27FC236}">
                <a16:creationId xmlns:a16="http://schemas.microsoft.com/office/drawing/2014/main" id="{3DC3DE8E-3614-BC4E-875C-2D70A6C1A99D}"/>
              </a:ext>
            </a:extLst>
          </p:cNvPr>
          <p:cNvSpPr>
            <a:spLocks noGrp="1"/>
          </p:cNvSpPr>
          <p:nvPr>
            <p:ph idx="1"/>
          </p:nvPr>
        </p:nvSpPr>
        <p:spPr/>
        <p:txBody>
          <a:bodyPr/>
          <a:lstStyle/>
          <a:p>
            <a:pPr marL="0" indent="0" defTabSz="685800" fontAlgn="auto">
              <a:spcBef>
                <a:spcPts val="2100"/>
              </a:spcBef>
              <a:spcAft>
                <a:spcPts val="0"/>
              </a:spcAft>
              <a:buNone/>
              <a:defRPr/>
            </a:pPr>
            <a:r>
              <a:rPr lang="en-US" sz="2400" b="1" dirty="0">
                <a:solidFill>
                  <a:srgbClr val="0432FF"/>
                </a:solidFill>
                <a:latin typeface="Calibri" panose="020F0502020204030204" pitchFamily="34" charset="0"/>
                <a:cs typeface="Calibri" panose="020F0502020204030204" pitchFamily="34" charset="0"/>
              </a:rPr>
              <a:t>Neurologic toxicity — May be mild or life-threatening</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Mechanism unclear, referred to as immune effector cell-associated neurotoxicity syndrome (ICANS)</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Encephalopathy</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Seizures</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Delirium, confusion, aphasia, agitation, sedation, coma</a:t>
            </a:r>
          </a:p>
        </p:txBody>
      </p:sp>
      <p:sp>
        <p:nvSpPr>
          <p:cNvPr id="4" name="TextBox 3">
            <a:extLst>
              <a:ext uri="{FF2B5EF4-FFF2-40B4-BE49-F238E27FC236}">
                <a16:creationId xmlns:a16="http://schemas.microsoft.com/office/drawing/2014/main" id="{996F7532-C091-C443-B61A-3E21D5BCAA2C}"/>
              </a:ext>
            </a:extLst>
          </p:cNvPr>
          <p:cNvSpPr txBox="1"/>
          <p:nvPr/>
        </p:nvSpPr>
        <p:spPr>
          <a:xfrm>
            <a:off x="228600" y="6214556"/>
            <a:ext cx="415639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Varadarajan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 Lee DW.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J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2019;25(3):223‐30.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Abramson JS et al. ASCO 2019 Education Book.</a:t>
            </a:r>
          </a:p>
        </p:txBody>
      </p:sp>
    </p:spTree>
    <p:custDataLst>
      <p:tags r:id="rId1"/>
    </p:custDataLst>
    <p:extLst>
      <p:ext uri="{BB962C8B-B14F-4D97-AF65-F5344CB8AC3E}">
        <p14:creationId xmlns:p14="http://schemas.microsoft.com/office/powerpoint/2010/main" val="941687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037FC3-BE4F-AC41-9168-AAFEBE154936}"/>
              </a:ext>
            </a:extLst>
          </p:cNvPr>
          <p:cNvSpPr>
            <a:spLocks noGrp="1"/>
          </p:cNvSpPr>
          <p:nvPr>
            <p:ph type="title"/>
          </p:nvPr>
        </p:nvSpPr>
        <p:spPr>
          <a:xfrm>
            <a:off x="912285" y="0"/>
            <a:ext cx="10358967" cy="980728"/>
          </a:xfrm>
        </p:spPr>
        <p:txBody>
          <a:bodyPr/>
          <a:lstStyle/>
          <a:p>
            <a:pPr algn="l"/>
            <a:r>
              <a:rPr lang="en-US" dirty="0"/>
              <a:t>Example of Handwriting Deterioration Associated with Neurotoxicity from CAR T-Cell Therapy</a:t>
            </a:r>
          </a:p>
        </p:txBody>
      </p:sp>
      <p:pic>
        <p:nvPicPr>
          <p:cNvPr id="6" name="Picture 5" descr="Text, letter&#10;&#10;Description automatically generated">
            <a:extLst>
              <a:ext uri="{FF2B5EF4-FFF2-40B4-BE49-F238E27FC236}">
                <a16:creationId xmlns:a16="http://schemas.microsoft.com/office/drawing/2014/main" id="{7715154C-D030-754F-B847-3ECBA4E51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750" y="988368"/>
            <a:ext cx="8318500" cy="5638800"/>
          </a:xfrm>
          <a:prstGeom prst="rect">
            <a:avLst/>
          </a:prstGeom>
        </p:spPr>
      </p:pic>
    </p:spTree>
    <p:extLst>
      <p:ext uri="{BB962C8B-B14F-4D97-AF65-F5344CB8AC3E}">
        <p14:creationId xmlns:p14="http://schemas.microsoft.com/office/powerpoint/2010/main" val="1702293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50D7-5730-CBFC-B4D3-3AC315DBFF6E}"/>
              </a:ext>
            </a:extLst>
          </p:cNvPr>
          <p:cNvSpPr>
            <a:spLocks noGrp="1"/>
          </p:cNvSpPr>
          <p:nvPr>
            <p:ph type="title"/>
          </p:nvPr>
        </p:nvSpPr>
        <p:spPr>
          <a:xfrm>
            <a:off x="916516" y="2857500"/>
            <a:ext cx="10358967" cy="1143000"/>
          </a:xfrm>
        </p:spPr>
        <p:txBody>
          <a:bodyPr/>
          <a:lstStyle/>
          <a:p>
            <a:r>
              <a:rPr lang="en-US" dirty="0"/>
              <a:t>Sequencing of Novel Agents</a:t>
            </a:r>
          </a:p>
        </p:txBody>
      </p:sp>
    </p:spTree>
    <p:extLst>
      <p:ext uri="{BB962C8B-B14F-4D97-AF65-F5344CB8AC3E}">
        <p14:creationId xmlns:p14="http://schemas.microsoft.com/office/powerpoint/2010/main" val="40951462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23"/>
          <p:cNvSpPr>
            <a:spLocks noGrp="1"/>
          </p:cNvSpPr>
          <p:nvPr>
            <p:ph sz="quarter" idx="24"/>
          </p:nvPr>
        </p:nvSpPr>
        <p:spPr>
          <a:xfrm>
            <a:off x="508827" y="4470988"/>
            <a:ext cx="8244968" cy="1436594"/>
          </a:xfrm>
        </p:spPr>
        <p:txBody>
          <a:bodyPr/>
          <a:lstStyle/>
          <a:p>
            <a:pPr lvl="1">
              <a:spcBef>
                <a:spcPts val="0"/>
              </a:spcBef>
            </a:pPr>
            <a:r>
              <a:rPr lang="en-US" sz="2000" b="0" dirty="0"/>
              <a:t>Sample size suitable to detect ≥15% absolute increase in ORR for </a:t>
            </a:r>
            <a:r>
              <a:rPr lang="en-US" sz="2000" b="0" dirty="0" err="1"/>
              <a:t>tafasitamab</a:t>
            </a:r>
            <a:r>
              <a:rPr lang="en-US" sz="2000" b="0" dirty="0"/>
              <a:t>/LEN combination versus LEN monotherapy at 85% power, </a:t>
            </a:r>
            <a:br>
              <a:rPr lang="en-US" sz="2000" b="0" dirty="0"/>
            </a:br>
            <a:r>
              <a:rPr lang="en-US" sz="2000" b="0" dirty="0"/>
              <a:t>2-sided alpha of 5%</a:t>
            </a:r>
            <a:endParaRPr lang="de-DE" sz="2000" b="0" dirty="0"/>
          </a:p>
          <a:p>
            <a:pPr lvl="1">
              <a:spcBef>
                <a:spcPts val="0"/>
              </a:spcBef>
            </a:pPr>
            <a:r>
              <a:rPr lang="en-US" sz="2000" b="0" dirty="0"/>
              <a:t>Mature data: Primary endpoint analysis with data cutoff 30 Nov 2018; minimum follow-up 12 months, median follow-up 17.3 months</a:t>
            </a:r>
          </a:p>
        </p:txBody>
      </p:sp>
      <p:pic>
        <p:nvPicPr>
          <p:cNvPr id="20482" name="B3E0A709-D6D8-428E-B895-DF3ADCAF12EE" descr="417EE353-E522-463D-AF6C-CD8EE55462B7@propublis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403" y="1185186"/>
            <a:ext cx="11089640" cy="308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DC31FC8B-FA36-8B48-B3AE-90E7D5698086}"/>
              </a:ext>
            </a:extLst>
          </p:cNvPr>
          <p:cNvPicPr>
            <a:picLocks noChangeAspect="1"/>
          </p:cNvPicPr>
          <p:nvPr/>
        </p:nvPicPr>
        <p:blipFill>
          <a:blip r:embed="rId3"/>
          <a:stretch>
            <a:fillRect/>
          </a:stretch>
        </p:blipFill>
        <p:spPr>
          <a:xfrm>
            <a:off x="8912776" y="3556567"/>
            <a:ext cx="2298700" cy="2336800"/>
          </a:xfrm>
          <a:prstGeom prst="rect">
            <a:avLst/>
          </a:prstGeom>
        </p:spPr>
      </p:pic>
      <p:sp>
        <p:nvSpPr>
          <p:cNvPr id="14" name="Titel 8"/>
          <p:cNvSpPr txBox="1">
            <a:spLocks/>
          </p:cNvSpPr>
          <p:nvPr/>
        </p:nvSpPr>
        <p:spPr bwMode="gray">
          <a:xfrm>
            <a:off x="839416" y="463588"/>
            <a:ext cx="8973384" cy="492443"/>
          </a:xfrm>
          <a:prstGeom prst="rect">
            <a:avLst/>
          </a:prstGeom>
        </p:spPr>
        <p:txBody>
          <a:bodyPr vert="horz" lIns="0" tIns="0" rIns="0" bIns="0" rtlCol="0" anchor="ctr">
            <a:spAutoFit/>
          </a:bodyPr>
          <a:lstStyle>
            <a:lvl1pPr algn="l" defTabSz="789018" rtl="0" eaLnBrk="1" latinLnBrk="0" hangingPunct="1">
              <a:lnSpc>
                <a:spcPct val="100000"/>
              </a:lnSpc>
              <a:spcBef>
                <a:spcPct val="0"/>
              </a:spcBef>
              <a:buNone/>
              <a:defRPr sz="1900" kern="1200">
                <a:solidFill>
                  <a:schemeClr val="tx1"/>
                </a:solidFill>
                <a:latin typeface="+mj-lt"/>
                <a:ea typeface="+mj-ea"/>
                <a:cs typeface="+mj-cs"/>
              </a:defRPr>
            </a:lvl1pPr>
          </a:lstStyle>
          <a:p>
            <a:pPr marL="0" marR="0" lvl="0" indent="0" algn="l" defTabSz="789018" rtl="0" eaLnBrk="1" fontAlgn="base" latinLnBrk="0" hangingPunct="1">
              <a:lnSpc>
                <a:spcPct val="100000"/>
              </a:lnSpc>
              <a:spcBef>
                <a:spcPct val="0"/>
              </a:spcBef>
              <a:spcAft>
                <a:spcPct val="0"/>
              </a:spcAft>
              <a:buClrTx/>
              <a:buSzTx/>
              <a:buFontTx/>
              <a:buNone/>
              <a:tabLst/>
              <a:defRPr/>
            </a:pPr>
            <a:r>
              <a:rPr kumimoji="0" lang="de-DE" sz="3200" b="1" i="0" u="none" strike="noStrike" kern="1200" cap="none" spc="0" normalizeH="0" baseline="0" noProof="0" dirty="0">
                <a:ln>
                  <a:noFill/>
                </a:ln>
                <a:solidFill>
                  <a:srgbClr val="0432FF"/>
                </a:solidFill>
                <a:effectLst/>
                <a:uLnTx/>
                <a:uFillTx/>
                <a:latin typeface="Calibri"/>
                <a:ea typeface="+mj-ea"/>
                <a:cs typeface="+mj-cs"/>
              </a:rPr>
              <a:t>L-MIND: Phase II Study Design</a:t>
            </a:r>
          </a:p>
        </p:txBody>
      </p:sp>
      <p:sp>
        <p:nvSpPr>
          <p:cNvPr id="15" name="Oval 14"/>
          <p:cNvSpPr/>
          <p:nvPr/>
        </p:nvSpPr>
        <p:spPr>
          <a:xfrm>
            <a:off x="304800" y="1971611"/>
            <a:ext cx="2133600" cy="609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630" tIns="47790" rIns="95630" bIns="4779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6" name="Oval 15"/>
          <p:cNvSpPr/>
          <p:nvPr/>
        </p:nvSpPr>
        <p:spPr>
          <a:xfrm>
            <a:off x="304800" y="2987607"/>
            <a:ext cx="2133600" cy="9144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630" tIns="47790" rIns="95630" bIns="4779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0C7F66C3-2FA6-89E9-E772-22432A606ECF}"/>
              </a:ext>
            </a:extLst>
          </p:cNvPr>
          <p:cNvSpPr txBox="1"/>
          <p:nvPr/>
        </p:nvSpPr>
        <p:spPr>
          <a:xfrm>
            <a:off x="47328" y="6453336"/>
            <a:ext cx="410445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Salles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2020;21(7):978-88.</a:t>
            </a:r>
          </a:p>
        </p:txBody>
      </p:sp>
      <p:sp>
        <p:nvSpPr>
          <p:cNvPr id="10" name="TextBox 9">
            <a:extLst>
              <a:ext uri="{FF2B5EF4-FFF2-40B4-BE49-F238E27FC236}">
                <a16:creationId xmlns:a16="http://schemas.microsoft.com/office/drawing/2014/main" id="{2DA082BE-A8B6-724A-B7D6-5E0C240DE9B1}"/>
              </a:ext>
            </a:extLst>
          </p:cNvPr>
          <p:cNvSpPr txBox="1"/>
          <p:nvPr/>
        </p:nvSpPr>
        <p:spPr>
          <a:xfrm>
            <a:off x="119336" y="6046730"/>
            <a:ext cx="9505980"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objective response rate; PFS = progression-free survival;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DoR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duration of response; OS = overall survival</a:t>
            </a:r>
          </a:p>
        </p:txBody>
      </p:sp>
    </p:spTree>
    <p:extLst>
      <p:ext uri="{BB962C8B-B14F-4D97-AF65-F5344CB8AC3E}">
        <p14:creationId xmlns:p14="http://schemas.microsoft.com/office/powerpoint/2010/main" val="4218111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51186"/>
            <a:ext cx="12192000" cy="3955627"/>
          </a:xfrm>
          <a:prstGeom prst="rect">
            <a:avLst/>
          </a:prstGeom>
        </p:spPr>
      </p:pic>
      <p:sp>
        <p:nvSpPr>
          <p:cNvPr id="6" name="Text Box 5"/>
          <p:cNvSpPr txBox="1">
            <a:spLocks noChangeArrowheads="1"/>
          </p:cNvSpPr>
          <p:nvPr/>
        </p:nvSpPr>
        <p:spPr bwMode="auto">
          <a:xfrm>
            <a:off x="191344" y="6524699"/>
            <a:ext cx="98552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lstStyle>
            <a:lvl1pPr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2pPr>
            <a:lvl3pPr marL="11430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3pPr>
            <a:lvl4pPr marL="16002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4pPr>
            <a:lvl5pPr marL="20574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9pPr>
          </a:lstStyle>
          <a:p>
            <a:pPr marL="0" marR="0" lvl="0" indent="0" algn="l" defTabSz="414338" rtl="0" eaLnBrk="1" fontAlgn="base" latinLnBrk="0" hangingPunct="0">
              <a:lnSpc>
                <a:spcPct val="93000"/>
              </a:lnSpc>
              <a:spcBef>
                <a:spcPct val="0"/>
              </a:spcBef>
              <a:spcAft>
                <a:spcPct val="0"/>
              </a:spcAft>
              <a:buClr>
                <a:srgbClr val="000000"/>
              </a:buClr>
              <a:buSzPct val="45000"/>
              <a:buFontTx/>
              <a:buNone/>
              <a:tabLst>
                <a:tab pos="657225" algn="l"/>
                <a:tab pos="1312863" algn="l"/>
                <a:tab pos="1970088" algn="l"/>
                <a:tab pos="2627313" algn="l"/>
                <a:tab pos="3282950" algn="l"/>
              </a:tabLst>
              <a:defRPr/>
            </a:pPr>
            <a:r>
              <a:rPr kumimoji="0" lang="en-GB" sz="1500" b="0" i="0" u="none" strike="noStrike" kern="1200" cap="none" spc="0" normalizeH="0" baseline="0" noProof="0" dirty="0" err="1">
                <a:ln>
                  <a:noFill/>
                </a:ln>
                <a:solidFill>
                  <a:srgbClr val="000000"/>
                </a:solidFill>
                <a:effectLst/>
                <a:uLnTx/>
                <a:uFillTx/>
                <a:latin typeface="Calibri"/>
                <a:ea typeface="ＭＳ Ｐゴシック" charset="0"/>
              </a:rPr>
              <a:t>Caimi</a:t>
            </a: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 PF et al. </a:t>
            </a:r>
            <a:r>
              <a:rPr kumimoji="0" lang="en-GB" sz="1500" b="0" i="1" u="none" strike="noStrike" kern="1200" cap="none" spc="0" normalizeH="0" baseline="0" noProof="0" dirty="0">
                <a:ln>
                  <a:noFill/>
                </a:ln>
                <a:solidFill>
                  <a:srgbClr val="000000"/>
                </a:solidFill>
                <a:effectLst/>
                <a:uLnTx/>
                <a:uFillTx/>
                <a:latin typeface="Calibri"/>
                <a:ea typeface="ＭＳ Ｐゴシック" charset="0"/>
              </a:rPr>
              <a:t>Lancet Oncol </a:t>
            </a: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2021;22(6):790-800.</a:t>
            </a:r>
          </a:p>
          <a:p>
            <a:pPr marL="0" marR="0" lvl="0" indent="0" algn="r" defTabSz="414338" rtl="0" eaLnBrk="1" fontAlgn="base" latinLnBrk="0" hangingPunct="0">
              <a:lnSpc>
                <a:spcPct val="93000"/>
              </a:lnSpc>
              <a:spcBef>
                <a:spcPct val="0"/>
              </a:spcBef>
              <a:spcAft>
                <a:spcPct val="0"/>
              </a:spcAft>
              <a:buClr>
                <a:srgbClr val="000000"/>
              </a:buClr>
              <a:buSzPct val="45000"/>
              <a:buFontTx/>
              <a:buNone/>
              <a:tabLst>
                <a:tab pos="657225" algn="l"/>
                <a:tab pos="1312863" algn="l"/>
                <a:tab pos="1970088" algn="l"/>
                <a:tab pos="2627313" algn="l"/>
                <a:tab pos="3282950" algn="l"/>
              </a:tabLst>
              <a:defRPr/>
            </a:pPr>
            <a:r>
              <a:rPr kumimoji="0" lang="en-GB" sz="1500" b="0" i="1" u="none" strike="noStrike" kern="1200" cap="none" spc="0" normalizeH="0" baseline="0" noProof="0" dirty="0">
                <a:ln>
                  <a:noFill/>
                </a:ln>
                <a:solidFill>
                  <a:srgbClr val="000000"/>
                </a:solidFill>
                <a:effectLst/>
                <a:uLnTx/>
                <a:uFillTx/>
                <a:latin typeface="Arial" charset="0"/>
                <a:ea typeface="ＭＳ Ｐゴシック" charset="0"/>
              </a:rPr>
              <a:t> </a:t>
            </a:r>
          </a:p>
        </p:txBody>
      </p:sp>
      <p:sp>
        <p:nvSpPr>
          <p:cNvPr id="4" name="Title 3">
            <a:extLst>
              <a:ext uri="{FF2B5EF4-FFF2-40B4-BE49-F238E27FC236}">
                <a16:creationId xmlns:a16="http://schemas.microsoft.com/office/drawing/2014/main" id="{5A1C71F3-0A3F-D04B-A372-A159C2C2D9C3}"/>
              </a:ext>
            </a:extLst>
          </p:cNvPr>
          <p:cNvSpPr>
            <a:spLocks noGrp="1"/>
          </p:cNvSpPr>
          <p:nvPr>
            <p:ph type="title"/>
          </p:nvPr>
        </p:nvSpPr>
        <p:spPr/>
        <p:txBody>
          <a:bodyPr/>
          <a:lstStyle/>
          <a:p>
            <a:pPr algn="l"/>
            <a:r>
              <a:rPr lang="en-US" dirty="0"/>
              <a:t>LOTIS-2: Phase II Trial Design </a:t>
            </a:r>
          </a:p>
        </p:txBody>
      </p:sp>
      <p:sp>
        <p:nvSpPr>
          <p:cNvPr id="7" name="Text Box 5">
            <a:extLst>
              <a:ext uri="{FF2B5EF4-FFF2-40B4-BE49-F238E27FC236}">
                <a16:creationId xmlns:a16="http://schemas.microsoft.com/office/drawing/2014/main" id="{35CCD57A-AB5E-DA4C-AC9D-87225B24DCE3}"/>
              </a:ext>
            </a:extLst>
          </p:cNvPr>
          <p:cNvSpPr txBox="1">
            <a:spLocks noChangeArrowheads="1"/>
          </p:cNvSpPr>
          <p:nvPr/>
        </p:nvSpPr>
        <p:spPr bwMode="auto">
          <a:xfrm>
            <a:off x="228414" y="5622656"/>
            <a:ext cx="98552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lstStyle>
            <a:lvl1pPr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2pPr>
            <a:lvl3pPr marL="11430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3pPr>
            <a:lvl4pPr marL="16002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4pPr>
            <a:lvl5pPr marL="20574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9pPr>
          </a:lstStyle>
          <a:p>
            <a:pPr marL="0" marR="0" lvl="0" indent="0" algn="l" defTabSz="414338" rtl="0" eaLnBrk="1" fontAlgn="base" latinLnBrk="0" hangingPunct="0">
              <a:lnSpc>
                <a:spcPct val="93000"/>
              </a:lnSpc>
              <a:spcBef>
                <a:spcPct val="0"/>
              </a:spcBef>
              <a:spcAft>
                <a:spcPct val="0"/>
              </a:spcAft>
              <a:buClr>
                <a:srgbClr val="000000"/>
              </a:buClr>
              <a:buSzPct val="45000"/>
              <a:buFontTx/>
              <a:buNone/>
              <a:tabLst>
                <a:tab pos="657225" algn="l"/>
                <a:tab pos="1312863" algn="l"/>
                <a:tab pos="1970088" algn="l"/>
                <a:tab pos="2627313" algn="l"/>
                <a:tab pos="3282950" algn="l"/>
              </a:tabLst>
              <a:defRPr/>
            </a:pP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ORR = overall response rate; </a:t>
            </a:r>
            <a:r>
              <a:rPr kumimoji="0" lang="en-GB" sz="1500" b="0" i="0" u="none" strike="noStrike" kern="1200" cap="none" spc="0" normalizeH="0" baseline="0" noProof="0" dirty="0" err="1">
                <a:ln>
                  <a:noFill/>
                </a:ln>
                <a:solidFill>
                  <a:srgbClr val="000000"/>
                </a:solidFill>
                <a:effectLst/>
                <a:uLnTx/>
                <a:uFillTx/>
                <a:latin typeface="Calibri"/>
                <a:ea typeface="ＭＳ Ｐゴシック" charset="0"/>
              </a:rPr>
              <a:t>Lonca</a:t>
            </a: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 = </a:t>
            </a:r>
            <a:r>
              <a:rPr kumimoji="0" lang="en-GB" sz="1500" b="0" i="0" u="none" strike="noStrike" kern="1200" cap="none" spc="0" normalizeH="0" baseline="0" noProof="0" dirty="0" err="1">
                <a:ln>
                  <a:noFill/>
                </a:ln>
                <a:solidFill>
                  <a:srgbClr val="000000"/>
                </a:solidFill>
                <a:effectLst/>
                <a:uLnTx/>
                <a:uFillTx/>
                <a:latin typeface="Calibri"/>
                <a:ea typeface="ＭＳ Ｐゴシック" charset="0"/>
              </a:rPr>
              <a:t>loncastuximab</a:t>
            </a: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 </a:t>
            </a:r>
            <a:r>
              <a:rPr kumimoji="0" lang="en-GB" sz="1500" b="0" i="0" u="none" strike="noStrike" kern="1200" cap="none" spc="0" normalizeH="0" baseline="0" noProof="0" dirty="0" err="1">
                <a:ln>
                  <a:noFill/>
                </a:ln>
                <a:solidFill>
                  <a:srgbClr val="000000"/>
                </a:solidFill>
                <a:effectLst/>
                <a:uLnTx/>
                <a:uFillTx/>
                <a:latin typeface="Calibri"/>
                <a:ea typeface="ＭＳ Ｐゴシック" charset="0"/>
              </a:rPr>
              <a:t>tesirine</a:t>
            </a:r>
            <a:endParaRPr kumimoji="0" lang="en-GB" sz="1500" b="0" i="0" u="none" strike="noStrike" kern="1200" cap="none" spc="0" normalizeH="0" baseline="0" noProof="0" dirty="0">
              <a:ln>
                <a:noFill/>
              </a:ln>
              <a:solidFill>
                <a:srgbClr val="000000"/>
              </a:solidFill>
              <a:effectLst/>
              <a:uLnTx/>
              <a:uFillTx/>
              <a:latin typeface="Calibri"/>
              <a:ea typeface="ＭＳ Ｐゴシック" charset="0"/>
            </a:endParaRPr>
          </a:p>
        </p:txBody>
      </p:sp>
    </p:spTree>
    <p:extLst>
      <p:ext uri="{BB962C8B-B14F-4D97-AF65-F5344CB8AC3E}">
        <p14:creationId xmlns:p14="http://schemas.microsoft.com/office/powerpoint/2010/main" val="2437089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2364" y="294845"/>
            <a:ext cx="11146784" cy="907252"/>
          </a:xfrm>
        </p:spPr>
        <p:txBody>
          <a:bodyPr/>
          <a:lstStyle/>
          <a:p>
            <a:pPr algn="l"/>
            <a:r>
              <a:rPr lang="en-US" sz="3200" dirty="0">
                <a:solidFill>
                  <a:srgbClr val="0432FF"/>
                </a:solidFill>
              </a:rPr>
              <a:t>GO29365: Phase </a:t>
            </a:r>
            <a:r>
              <a:rPr lang="en-US" sz="3200" dirty="0" err="1">
                <a:solidFill>
                  <a:srgbClr val="0432FF"/>
                </a:solidFill>
              </a:rPr>
              <a:t>Ib</a:t>
            </a:r>
            <a:r>
              <a:rPr lang="en-US" sz="3200" dirty="0">
                <a:solidFill>
                  <a:srgbClr val="0432FF"/>
                </a:solidFill>
              </a:rPr>
              <a:t>/II Study Design</a:t>
            </a:r>
          </a:p>
        </p:txBody>
      </p:sp>
      <p:sp>
        <p:nvSpPr>
          <p:cNvPr id="58" name="Rectangle 57">
            <a:extLst>
              <a:ext uri="{FF2B5EF4-FFF2-40B4-BE49-F238E27FC236}">
                <a16:creationId xmlns:a16="http://schemas.microsoft.com/office/drawing/2014/main" id="{8FDCD7AB-852F-4D63-A6CB-DAFC0A83E386}"/>
              </a:ext>
            </a:extLst>
          </p:cNvPr>
          <p:cNvSpPr/>
          <p:nvPr/>
        </p:nvSpPr>
        <p:spPr>
          <a:xfrm>
            <a:off x="533952" y="1356311"/>
            <a:ext cx="11202811" cy="749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2220" tIns="0" rIns="258324"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Inclusion: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transplant-ineligible DLBCL, ≥1 line of therapy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2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Exclusion: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prior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allo</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-SCT, history of transformation, current Grade &gt;1 peripheral neuropathy</a:t>
            </a:r>
          </a:p>
        </p:txBody>
      </p:sp>
      <p:grpSp>
        <p:nvGrpSpPr>
          <p:cNvPr id="3" name="Group 2">
            <a:extLst>
              <a:ext uri="{FF2B5EF4-FFF2-40B4-BE49-F238E27FC236}">
                <a16:creationId xmlns:a16="http://schemas.microsoft.com/office/drawing/2014/main" id="{C8FEAC92-F002-604A-9130-AA6A9B6F1D8F}"/>
              </a:ext>
            </a:extLst>
          </p:cNvPr>
          <p:cNvGrpSpPr/>
          <p:nvPr/>
        </p:nvGrpSpPr>
        <p:grpSpPr>
          <a:xfrm>
            <a:off x="662364" y="2530925"/>
            <a:ext cx="11223245" cy="2524981"/>
            <a:chOff x="662364" y="2530925"/>
            <a:chExt cx="11223245" cy="2524981"/>
          </a:xfrm>
        </p:grpSpPr>
        <p:sp>
          <p:nvSpPr>
            <p:cNvPr id="50" name="Rectangle 49">
              <a:extLst>
                <a:ext uri="{FF2B5EF4-FFF2-40B4-BE49-F238E27FC236}">
                  <a16:creationId xmlns:a16="http://schemas.microsoft.com/office/drawing/2014/main" id="{D3895D0F-BAA2-458A-97CD-B43C6348B959}"/>
                </a:ext>
              </a:extLst>
            </p:cNvPr>
            <p:cNvSpPr/>
            <p:nvPr/>
          </p:nvSpPr>
          <p:spPr>
            <a:xfrm>
              <a:off x="2011355" y="4430711"/>
              <a:ext cx="7685304" cy="625115"/>
            </a:xfrm>
            <a:prstGeom prst="rect">
              <a:avLst/>
            </a:prstGeom>
            <a:solidFill>
              <a:schemeClr val="bg2">
                <a:lumMod val="20000"/>
                <a:lumOff val="80000"/>
              </a:schemeClr>
            </a:solidFill>
            <a:ln w="25400" cap="flat" cmpd="sng" algn="ctr">
              <a:noFill/>
              <a:prstDash val="solid"/>
            </a:ln>
            <a:effectLst/>
          </p:spPr>
          <p:txBody>
            <a:bodyPr lIns="109380" tIns="54701" rIns="109380" bIns="54701" rtlCol="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endParaRPr kumimoji="0" lang="en-GB" sz="1320" b="0" i="0" u="none" strike="noStrike" kern="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sym typeface="Arial"/>
              </a:endParaRPr>
            </a:p>
          </p:txBody>
        </p:sp>
        <p:grpSp>
          <p:nvGrpSpPr>
            <p:cNvPr id="53" name="Group 52"/>
            <p:cNvGrpSpPr/>
            <p:nvPr/>
          </p:nvGrpSpPr>
          <p:grpSpPr>
            <a:xfrm>
              <a:off x="5179975" y="3938192"/>
              <a:ext cx="2718754" cy="1072261"/>
              <a:chOff x="3532952" y="3390070"/>
              <a:chExt cx="2087175" cy="707032"/>
            </a:xfrm>
            <a:noFill/>
          </p:grpSpPr>
          <p:sp>
            <p:nvSpPr>
              <p:cNvPr id="54" name="TextBox 53">
                <a:extLst>
                  <a:ext uri="{FF2B5EF4-FFF2-40B4-BE49-F238E27FC236}">
                    <a16:creationId xmlns:a16="http://schemas.microsoft.com/office/drawing/2014/main" id="{ACBF7B23-BB05-414F-B7B5-76F345B07408}"/>
                  </a:ext>
                </a:extLst>
              </p:cNvPr>
              <p:cNvSpPr txBox="1"/>
              <p:nvPr/>
            </p:nvSpPr>
            <p:spPr>
              <a:xfrm>
                <a:off x="3766946" y="3390070"/>
                <a:ext cx="1678473" cy="164710"/>
              </a:xfrm>
              <a:prstGeom prst="roundRect">
                <a:avLst/>
              </a:prstGeom>
              <a:grpFill/>
              <a:ln w="6350">
                <a:noFill/>
              </a:ln>
              <a:effectLst/>
            </p:spPr>
            <p:txBody>
              <a:bodyPr wrap="non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2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follow-up: 48.9 months </a:t>
                </a:r>
              </a:p>
            </p:txBody>
          </p:sp>
          <p:sp>
            <p:nvSpPr>
              <p:cNvPr id="57" name="TextBox 56">
                <a:extLst>
                  <a:ext uri="{FF2B5EF4-FFF2-40B4-BE49-F238E27FC236}">
                    <a16:creationId xmlns:a16="http://schemas.microsoft.com/office/drawing/2014/main" id="{228E1641-38BD-4F08-98EB-54CB769AC938}"/>
                  </a:ext>
                </a:extLst>
              </p:cNvPr>
              <p:cNvSpPr txBox="1"/>
              <p:nvPr/>
            </p:nvSpPr>
            <p:spPr>
              <a:xfrm>
                <a:off x="3532952" y="3907775"/>
                <a:ext cx="2087175" cy="189327"/>
              </a:xfrm>
              <a:prstGeom prst="roundRect">
                <a:avLst/>
              </a:prstGeom>
              <a:grpFill/>
              <a:ln w="6350">
                <a:noFill/>
              </a:ln>
              <a:effectLst/>
            </p:spPr>
            <p:txBody>
              <a:bodyPr wrap="none" rtlCol="0">
                <a:noAutofit/>
              </a:bodyPr>
              <a:lstStyle>
                <a:defPPr>
                  <a:defRPr lang="en-US"/>
                </a:defPPr>
                <a:lvl1pPr algn="ctr">
                  <a:defRPr sz="800" b="1">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2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follow-up: 15.2 months </a:t>
                </a:r>
              </a:p>
            </p:txBody>
          </p:sp>
        </p:grpSp>
        <p:sp>
          <p:nvSpPr>
            <p:cNvPr id="59" name="Rounded Rectangle 138">
              <a:extLst>
                <a:ext uri="{FF2B5EF4-FFF2-40B4-BE49-F238E27FC236}">
                  <a16:creationId xmlns:a16="http://schemas.microsoft.com/office/drawing/2014/main" id="{2F1B2E42-C3D8-4984-BDBB-E89556B0172D}"/>
                </a:ext>
              </a:extLst>
            </p:cNvPr>
            <p:cNvSpPr>
              <a:spLocks noChangeArrowheads="1"/>
            </p:cNvSpPr>
            <p:nvPr/>
          </p:nvSpPr>
          <p:spPr bwMode="auto">
            <a:xfrm>
              <a:off x="662364" y="4435713"/>
              <a:ext cx="1536643" cy="620075"/>
            </a:xfrm>
            <a:prstGeom prst="roundRect">
              <a:avLst>
                <a:gd name="adj" fmla="val 0"/>
              </a:avLst>
            </a:prstGeom>
            <a:solidFill>
              <a:schemeClr val="tx2"/>
            </a:solidFill>
            <a:ln w="25400">
              <a:solidFill>
                <a:schemeClr val="tx2"/>
              </a:solid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56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Extension </a:t>
              </a:r>
              <a:br>
                <a:rPr kumimoji="0" lang="en-GB" sz="156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br>
              <a:r>
                <a:rPr kumimoji="0" lang="en-GB" sz="156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cohort</a:t>
              </a:r>
            </a:p>
          </p:txBody>
        </p:sp>
        <p:sp>
          <p:nvSpPr>
            <p:cNvPr id="60" name="Rectangle 59">
              <a:extLst>
                <a:ext uri="{FF2B5EF4-FFF2-40B4-BE49-F238E27FC236}">
                  <a16:creationId xmlns:a16="http://schemas.microsoft.com/office/drawing/2014/main" id="{6C2F9D3B-2570-484B-979B-FCED3977642E}"/>
                </a:ext>
              </a:extLst>
            </p:cNvPr>
            <p:cNvSpPr/>
            <p:nvPr/>
          </p:nvSpPr>
          <p:spPr>
            <a:xfrm>
              <a:off x="2011358" y="2531345"/>
              <a:ext cx="7685302" cy="888986"/>
            </a:xfrm>
            <a:prstGeom prst="rect">
              <a:avLst/>
            </a:prstGeom>
            <a:solidFill>
              <a:schemeClr val="bg2">
                <a:lumMod val="20000"/>
                <a:lumOff val="80000"/>
              </a:schemeClr>
            </a:solidFill>
            <a:ln w="25400" cap="flat" cmpd="sng" algn="ctr">
              <a:noFill/>
              <a:prstDash val="solid"/>
            </a:ln>
            <a:effectLst/>
          </p:spPr>
          <p:txBody>
            <a:bodyPr lIns="109380" tIns="54701" rIns="109380" bIns="54701" rtlCol="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endParaRPr kumimoji="0" lang="en-GB" sz="1320" b="0" i="0" u="none" strike="noStrike" kern="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sym typeface="Arial"/>
              </a:endParaRPr>
            </a:p>
          </p:txBody>
        </p:sp>
        <p:sp>
          <p:nvSpPr>
            <p:cNvPr id="61" name="Rectangle 5">
              <a:extLst>
                <a:ext uri="{FF2B5EF4-FFF2-40B4-BE49-F238E27FC236}">
                  <a16:creationId xmlns:a16="http://schemas.microsoft.com/office/drawing/2014/main" id="{4768ECA6-BE0A-4E57-8273-C2709C63C312}"/>
                </a:ext>
              </a:extLst>
            </p:cNvPr>
            <p:cNvSpPr/>
            <p:nvPr/>
          </p:nvSpPr>
          <p:spPr>
            <a:xfrm>
              <a:off x="2203569" y="4515528"/>
              <a:ext cx="1938535" cy="443393"/>
            </a:xfrm>
            <a:prstGeom prst="rect">
              <a:avLst/>
            </a:prstGeom>
          </p:spPr>
          <p:txBody>
            <a:bodyPr wrap="square" lIns="107652" tIns="54701" rIns="109380" bIns="54701" anchor="ctr">
              <a:noAutofit/>
            </a:bodyPr>
            <a:lstStyle/>
            <a:p>
              <a:pPr marL="0" marR="0" lvl="0" indent="0" algn="l" defTabSz="820120" rtl="0" eaLnBrk="1" fontAlgn="base" latinLnBrk="0" hangingPunct="1">
                <a:lnSpc>
                  <a:spcPts val="144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Phase II: Extension Pola + BR</a:t>
              </a:r>
              <a:endParaRPr kumimoji="0" lang="en-GB" sz="144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endParaRPr>
            </a:p>
          </p:txBody>
        </p:sp>
        <p:sp>
          <p:nvSpPr>
            <p:cNvPr id="62" name="Rounded Rectangle 138">
              <a:extLst>
                <a:ext uri="{FF2B5EF4-FFF2-40B4-BE49-F238E27FC236}">
                  <a16:creationId xmlns:a16="http://schemas.microsoft.com/office/drawing/2014/main" id="{FA2D5BC3-07E2-4FB7-811E-D4F1ACED4C73}"/>
                </a:ext>
              </a:extLst>
            </p:cNvPr>
            <p:cNvSpPr>
              <a:spLocks noChangeArrowheads="1"/>
            </p:cNvSpPr>
            <p:nvPr/>
          </p:nvSpPr>
          <p:spPr bwMode="auto">
            <a:xfrm>
              <a:off x="7910102" y="4585220"/>
              <a:ext cx="1628860" cy="324989"/>
            </a:xfrm>
            <a:prstGeom prst="roundRect">
              <a:avLst>
                <a:gd name="adj" fmla="val 16667"/>
              </a:avLst>
            </a:prstGeom>
            <a:solidFill>
              <a:schemeClr val="tx2"/>
            </a:solidFill>
            <a:ln w="12700">
              <a:no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Pola + BR (n = 106)</a:t>
              </a:r>
            </a:p>
          </p:txBody>
        </p:sp>
        <p:sp>
          <p:nvSpPr>
            <p:cNvPr id="63" name="Rectangle 98">
              <a:extLst>
                <a:ext uri="{FF2B5EF4-FFF2-40B4-BE49-F238E27FC236}">
                  <a16:creationId xmlns:a16="http://schemas.microsoft.com/office/drawing/2014/main" id="{ACB83325-F035-4214-A7B1-64D24E3AAAF3}"/>
                </a:ext>
              </a:extLst>
            </p:cNvPr>
            <p:cNvSpPr/>
            <p:nvPr/>
          </p:nvSpPr>
          <p:spPr>
            <a:xfrm>
              <a:off x="2203567" y="2743467"/>
              <a:ext cx="2243986" cy="469543"/>
            </a:xfrm>
            <a:prstGeom prst="rect">
              <a:avLst/>
            </a:prstGeom>
          </p:spPr>
          <p:txBody>
            <a:bodyPr wrap="square" lIns="107652" tIns="54701" rIns="109380" bIns="54701">
              <a:spAutoFit/>
            </a:bodyPr>
            <a:lstStyle/>
            <a:p>
              <a:pPr marL="0" marR="0" lvl="0" indent="0" algn="l" defTabSz="820120" rtl="0" eaLnBrk="1" fontAlgn="base" latinLnBrk="0" hangingPunct="1">
                <a:lnSpc>
                  <a:spcPts val="144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Phase Ib: Safety run-in Pola + BR</a:t>
              </a:r>
            </a:p>
          </p:txBody>
        </p:sp>
        <p:cxnSp>
          <p:nvCxnSpPr>
            <p:cNvPr id="64" name="Straight Arrow Connector 8">
              <a:extLst>
                <a:ext uri="{FF2B5EF4-FFF2-40B4-BE49-F238E27FC236}">
                  <a16:creationId xmlns:a16="http://schemas.microsoft.com/office/drawing/2014/main" id="{A2DDD2DA-9D8B-4522-B9F4-84D1CA30E1B3}"/>
                </a:ext>
              </a:extLst>
            </p:cNvPr>
            <p:cNvCxnSpPr>
              <a:cxnSpLocks/>
            </p:cNvCxnSpPr>
            <p:nvPr/>
          </p:nvCxnSpPr>
          <p:spPr>
            <a:xfrm>
              <a:off x="5728458" y="4649387"/>
              <a:ext cx="2110212" cy="0"/>
            </a:xfrm>
            <a:prstGeom prst="straightConnector1">
              <a:avLst/>
            </a:prstGeom>
            <a:noFill/>
            <a:ln w="12700" cap="flat" cmpd="sng" algn="ctr">
              <a:solidFill>
                <a:srgbClr val="787878"/>
              </a:solidFill>
              <a:prstDash val="solid"/>
              <a:tailEnd type="triangle" w="med" len="med"/>
            </a:ln>
            <a:effectLst/>
          </p:spPr>
        </p:cxnSp>
        <p:sp>
          <p:nvSpPr>
            <p:cNvPr id="65" name="Rectangle 112">
              <a:extLst>
                <a:ext uri="{FF2B5EF4-FFF2-40B4-BE49-F238E27FC236}">
                  <a16:creationId xmlns:a16="http://schemas.microsoft.com/office/drawing/2014/main" id="{889314E7-8C0F-4514-9E64-B930646C428B}"/>
                </a:ext>
              </a:extLst>
            </p:cNvPr>
            <p:cNvSpPr/>
            <p:nvPr/>
          </p:nvSpPr>
          <p:spPr>
            <a:xfrm>
              <a:off x="2203606" y="3463518"/>
              <a:ext cx="2052652" cy="756384"/>
            </a:xfrm>
            <a:prstGeom prst="rect">
              <a:avLst/>
            </a:prstGeom>
            <a:noFill/>
            <a:ln w="63500">
              <a:noFill/>
            </a:ln>
          </p:spPr>
          <p:txBody>
            <a:bodyPr wrap="none" lIns="107652" tIns="123056" rIns="123056" bIns="123056" anchor="ctr" anchorCtr="0">
              <a:noAutofit/>
            </a:bodyPr>
            <a:lstStyle/>
            <a:p>
              <a:pPr marL="0" marR="0" lvl="0" indent="0" algn="l" defTabSz="820120" rtl="0" eaLnBrk="1" fontAlgn="base" latinLnBrk="0" hangingPunct="1">
                <a:lnSpc>
                  <a:spcPts val="144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Phase II: Randomization </a:t>
              </a:r>
              <a:b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br>
              <a: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Pola + BR vs BR</a:t>
              </a:r>
            </a:p>
          </p:txBody>
        </p:sp>
        <p:sp>
          <p:nvSpPr>
            <p:cNvPr id="66" name="Rounded Rectangle 138">
              <a:extLst>
                <a:ext uri="{FF2B5EF4-FFF2-40B4-BE49-F238E27FC236}">
                  <a16:creationId xmlns:a16="http://schemas.microsoft.com/office/drawing/2014/main" id="{DC6D052C-C341-4E3F-B571-C714DA68F4D3}"/>
                </a:ext>
              </a:extLst>
            </p:cNvPr>
            <p:cNvSpPr>
              <a:spLocks noChangeArrowheads="1"/>
            </p:cNvSpPr>
            <p:nvPr/>
          </p:nvSpPr>
          <p:spPr bwMode="auto">
            <a:xfrm>
              <a:off x="6414755" y="3723584"/>
              <a:ext cx="1287409" cy="217946"/>
            </a:xfrm>
            <a:prstGeom prst="roundRect">
              <a:avLst>
                <a:gd name="adj" fmla="val 16667"/>
              </a:avLst>
            </a:prstGeom>
            <a:noFill/>
            <a:ln w="38100">
              <a:no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320" b="1" i="1" u="none" strike="noStrike" kern="0" cap="none" spc="0" normalizeH="0" baseline="0" noProof="0" dirty="0">
                  <a:ln>
                    <a:noFill/>
                  </a:ln>
                  <a:solidFill>
                    <a:srgbClr val="000000"/>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Randomized</a:t>
              </a:r>
            </a:p>
          </p:txBody>
        </p:sp>
        <p:sp>
          <p:nvSpPr>
            <p:cNvPr id="67" name="Rectangle 66"/>
            <p:cNvSpPr/>
            <p:nvPr/>
          </p:nvSpPr>
          <p:spPr>
            <a:xfrm>
              <a:off x="2011355" y="2531384"/>
              <a:ext cx="7685304" cy="173175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380" tIns="54701" rIns="109380" bIns="54701"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2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8" name="Rectangle 67"/>
            <p:cNvSpPr/>
            <p:nvPr/>
          </p:nvSpPr>
          <p:spPr>
            <a:xfrm>
              <a:off x="2011355" y="4435073"/>
              <a:ext cx="7685304" cy="62083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380" tIns="54701" rIns="109380" bIns="54701"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2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9" name="Rounded Rectangle 138">
              <a:extLst>
                <a:ext uri="{FF2B5EF4-FFF2-40B4-BE49-F238E27FC236}">
                  <a16:creationId xmlns:a16="http://schemas.microsoft.com/office/drawing/2014/main" id="{749B164D-866F-4B9B-96A7-3088C702EAB3}"/>
                </a:ext>
              </a:extLst>
            </p:cNvPr>
            <p:cNvSpPr>
              <a:spLocks noChangeArrowheads="1"/>
            </p:cNvSpPr>
            <p:nvPr/>
          </p:nvSpPr>
          <p:spPr bwMode="auto">
            <a:xfrm>
              <a:off x="663057" y="2530925"/>
              <a:ext cx="1547251" cy="1732214"/>
            </a:xfrm>
            <a:prstGeom prst="roundRect">
              <a:avLst>
                <a:gd name="adj" fmla="val 0"/>
              </a:avLst>
            </a:prstGeom>
            <a:solidFill>
              <a:schemeClr val="tx2"/>
            </a:solidFill>
            <a:ln w="25400">
              <a:solidFill>
                <a:schemeClr val="tx2"/>
              </a:solid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56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Main study</a:t>
              </a:r>
            </a:p>
          </p:txBody>
        </p:sp>
        <p:sp>
          <p:nvSpPr>
            <p:cNvPr id="70" name="Rounded Rectangle 138">
              <a:extLst>
                <a:ext uri="{FF2B5EF4-FFF2-40B4-BE49-F238E27FC236}">
                  <a16:creationId xmlns:a16="http://schemas.microsoft.com/office/drawing/2014/main" id="{6B747879-1EB5-474B-9D57-9874748CA512}"/>
                </a:ext>
              </a:extLst>
            </p:cNvPr>
            <p:cNvSpPr>
              <a:spLocks noChangeArrowheads="1"/>
            </p:cNvSpPr>
            <p:nvPr/>
          </p:nvSpPr>
          <p:spPr bwMode="auto">
            <a:xfrm>
              <a:off x="4558083" y="4547797"/>
              <a:ext cx="1170373" cy="198132"/>
            </a:xfrm>
            <a:prstGeom prst="roundRect">
              <a:avLst>
                <a:gd name="adj" fmla="val 16667"/>
              </a:avLst>
            </a:prstGeom>
            <a:solidFill>
              <a:srgbClr val="FFFFFF"/>
            </a:solidFill>
            <a:ln w="12700">
              <a:solidFill>
                <a:srgbClr val="787878"/>
              </a:solidFill>
              <a:round/>
              <a:headEnd/>
              <a:tailEnd/>
            </a:ln>
            <a:effectLst/>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320" b="1" i="0" u="none" strike="noStrike" kern="0" cap="none" spc="0" normalizeH="0" baseline="0" noProof="0" dirty="0">
                  <a:ln>
                    <a:noFill/>
                  </a:ln>
                  <a:solidFill>
                    <a:srgbClr val="000000"/>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R/R DLBCL</a:t>
              </a:r>
            </a:p>
          </p:txBody>
        </p:sp>
        <p:grpSp>
          <p:nvGrpSpPr>
            <p:cNvPr id="71" name="Group 70">
              <a:extLst>
                <a:ext uri="{FF2B5EF4-FFF2-40B4-BE49-F238E27FC236}">
                  <a16:creationId xmlns:a16="http://schemas.microsoft.com/office/drawing/2014/main" id="{4A279ECE-AB8E-43AA-B3CB-E722CF27DE27}"/>
                </a:ext>
              </a:extLst>
            </p:cNvPr>
            <p:cNvGrpSpPr/>
            <p:nvPr/>
          </p:nvGrpSpPr>
          <p:grpSpPr>
            <a:xfrm>
              <a:off x="4558125" y="3511556"/>
              <a:ext cx="4980796" cy="683935"/>
              <a:chOff x="3884456" y="3154058"/>
              <a:chExt cx="4150663" cy="569946"/>
            </a:xfrm>
          </p:grpSpPr>
          <p:sp>
            <p:nvSpPr>
              <p:cNvPr id="72" name="Rounded Rectangle 138">
                <a:extLst>
                  <a:ext uri="{FF2B5EF4-FFF2-40B4-BE49-F238E27FC236}">
                    <a16:creationId xmlns:a16="http://schemas.microsoft.com/office/drawing/2014/main" id="{DE31D730-3F74-45D9-AB3F-336A4A8DD5E4}"/>
                  </a:ext>
                </a:extLst>
              </p:cNvPr>
              <p:cNvSpPr>
                <a:spLocks noChangeArrowheads="1"/>
              </p:cNvSpPr>
              <p:nvPr/>
            </p:nvSpPr>
            <p:spPr bwMode="auto">
              <a:xfrm>
                <a:off x="6677736" y="3454004"/>
                <a:ext cx="1357383" cy="270000"/>
              </a:xfrm>
              <a:prstGeom prst="roundRect">
                <a:avLst>
                  <a:gd name="adj" fmla="val 16667"/>
                </a:avLst>
              </a:prstGeom>
              <a:solidFill>
                <a:schemeClr val="tx2"/>
              </a:solidFill>
              <a:ln w="12700">
                <a:noFill/>
                <a:round/>
                <a:headEnd/>
                <a:tailEnd/>
              </a:ln>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44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Pola + BR (n = 40)</a:t>
                </a:r>
              </a:p>
            </p:txBody>
          </p:sp>
          <p:sp>
            <p:nvSpPr>
              <p:cNvPr id="73" name="Rounded Rectangle 138">
                <a:extLst>
                  <a:ext uri="{FF2B5EF4-FFF2-40B4-BE49-F238E27FC236}">
                    <a16:creationId xmlns:a16="http://schemas.microsoft.com/office/drawing/2014/main" id="{7CBD67FE-78B3-4419-97C6-2D507636AAA3}"/>
                  </a:ext>
                </a:extLst>
              </p:cNvPr>
              <p:cNvSpPr>
                <a:spLocks noChangeArrowheads="1"/>
              </p:cNvSpPr>
              <p:nvPr/>
            </p:nvSpPr>
            <p:spPr bwMode="auto">
              <a:xfrm>
                <a:off x="6677736" y="3154058"/>
                <a:ext cx="1357383" cy="270000"/>
              </a:xfrm>
              <a:prstGeom prst="roundRect">
                <a:avLst>
                  <a:gd name="adj" fmla="val 16667"/>
                </a:avLst>
              </a:prstGeom>
              <a:solidFill>
                <a:schemeClr val="tx2">
                  <a:lumMod val="50000"/>
                </a:schemeClr>
              </a:solidFill>
              <a:ln w="12700">
                <a:noFill/>
                <a:round/>
                <a:headEnd/>
                <a:tailEnd/>
              </a:ln>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440" b="1" i="0" u="none" strike="noStrike" kern="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sym typeface="Trebuchet MS" panose="020B0603020202020204" pitchFamily="34" charset="0"/>
                    <a:rtl val="0"/>
                  </a:rPr>
                  <a:t>BR (n = 40)</a:t>
                </a:r>
              </a:p>
            </p:txBody>
          </p:sp>
          <p:cxnSp>
            <p:nvCxnSpPr>
              <p:cNvPr id="74" name="Elbow Connector 105">
                <a:extLst>
                  <a:ext uri="{FF2B5EF4-FFF2-40B4-BE49-F238E27FC236}">
                    <a16:creationId xmlns:a16="http://schemas.microsoft.com/office/drawing/2014/main" id="{BC0B9A88-FB8E-4CD0-92DA-F9305D10BBD2}"/>
                  </a:ext>
                </a:extLst>
              </p:cNvPr>
              <p:cNvCxnSpPr>
                <a:cxnSpLocks/>
              </p:cNvCxnSpPr>
              <p:nvPr/>
            </p:nvCxnSpPr>
            <p:spPr>
              <a:xfrm flipV="1">
                <a:off x="4840227" y="3327428"/>
                <a:ext cx="1778049" cy="91387"/>
              </a:xfrm>
              <a:prstGeom prst="bentConnector3">
                <a:avLst>
                  <a:gd name="adj1" fmla="val 33864"/>
                </a:avLst>
              </a:prstGeom>
              <a:noFill/>
              <a:ln w="12700" cap="flat" cmpd="sng" algn="ctr">
                <a:solidFill>
                  <a:srgbClr val="787878"/>
                </a:solidFill>
                <a:prstDash val="solid"/>
                <a:tailEnd type="triangle"/>
              </a:ln>
              <a:effectLst/>
            </p:spPr>
          </p:cxnSp>
          <p:cxnSp>
            <p:nvCxnSpPr>
              <p:cNvPr id="75" name="Elbow Connector 106">
                <a:extLst>
                  <a:ext uri="{FF2B5EF4-FFF2-40B4-BE49-F238E27FC236}">
                    <a16:creationId xmlns:a16="http://schemas.microsoft.com/office/drawing/2014/main" id="{3C88DFA3-E489-4EA3-B196-17B231FD47C2}"/>
                  </a:ext>
                </a:extLst>
              </p:cNvPr>
              <p:cNvCxnSpPr>
                <a:cxnSpLocks/>
              </p:cNvCxnSpPr>
              <p:nvPr/>
            </p:nvCxnSpPr>
            <p:spPr>
              <a:xfrm>
                <a:off x="4859766" y="3422556"/>
                <a:ext cx="1758510" cy="100630"/>
              </a:xfrm>
              <a:prstGeom prst="bentConnector3">
                <a:avLst>
                  <a:gd name="adj1" fmla="val 33058"/>
                </a:avLst>
              </a:prstGeom>
              <a:noFill/>
              <a:ln w="12700" cap="flat" cmpd="sng" algn="ctr">
                <a:solidFill>
                  <a:srgbClr val="787878"/>
                </a:solidFill>
                <a:prstDash val="solid"/>
                <a:tailEnd type="triangle"/>
              </a:ln>
              <a:effectLst/>
            </p:spPr>
          </p:cxnSp>
          <p:sp>
            <p:nvSpPr>
              <p:cNvPr id="76" name="Rounded Rectangle 138">
                <a:extLst>
                  <a:ext uri="{FF2B5EF4-FFF2-40B4-BE49-F238E27FC236}">
                    <a16:creationId xmlns:a16="http://schemas.microsoft.com/office/drawing/2014/main" id="{5379AEEB-D90F-497F-A572-FD4BEC168629}"/>
                  </a:ext>
                </a:extLst>
              </p:cNvPr>
              <p:cNvSpPr>
                <a:spLocks noChangeArrowheads="1"/>
              </p:cNvSpPr>
              <p:nvPr/>
            </p:nvSpPr>
            <p:spPr bwMode="auto">
              <a:xfrm>
                <a:off x="3884456" y="3330094"/>
                <a:ext cx="975311" cy="181622"/>
              </a:xfrm>
              <a:prstGeom prst="roundRect">
                <a:avLst>
                  <a:gd name="adj" fmla="val 16667"/>
                </a:avLst>
              </a:prstGeom>
              <a:solidFill>
                <a:srgbClr val="FFFFFF"/>
              </a:solidFill>
              <a:ln w="12700">
                <a:solidFill>
                  <a:srgbClr val="787878"/>
                </a:solidFill>
                <a:round/>
                <a:headEnd/>
                <a:tailEnd/>
              </a:ln>
              <a:effectLst/>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320" b="1" i="0" u="none" strike="noStrike" kern="0" cap="none" spc="0" normalizeH="0" baseline="0" noProof="0" dirty="0">
                    <a:ln>
                      <a:noFill/>
                    </a:ln>
                    <a:solidFill>
                      <a:srgbClr val="000000"/>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R/R DLBCL</a:t>
                </a:r>
              </a:p>
            </p:txBody>
          </p:sp>
        </p:grpSp>
        <p:sp>
          <p:nvSpPr>
            <p:cNvPr id="77" name="Rounded Rectangle 138">
              <a:extLst>
                <a:ext uri="{FF2B5EF4-FFF2-40B4-BE49-F238E27FC236}">
                  <a16:creationId xmlns:a16="http://schemas.microsoft.com/office/drawing/2014/main" id="{D3B1C25F-469F-48F6-883C-F14F9054F5DC}"/>
                </a:ext>
              </a:extLst>
            </p:cNvPr>
            <p:cNvSpPr>
              <a:spLocks noChangeArrowheads="1"/>
            </p:cNvSpPr>
            <p:nvPr/>
          </p:nvSpPr>
          <p:spPr bwMode="auto">
            <a:xfrm>
              <a:off x="4558083" y="2886569"/>
              <a:ext cx="1170373" cy="198132"/>
            </a:xfrm>
            <a:prstGeom prst="roundRect">
              <a:avLst>
                <a:gd name="adj" fmla="val 16667"/>
              </a:avLst>
            </a:prstGeom>
            <a:solidFill>
              <a:schemeClr val="bg1"/>
            </a:solidFill>
            <a:ln w="12700">
              <a:solidFill>
                <a:srgbClr val="787878"/>
              </a:solidFill>
              <a:round/>
              <a:headEnd/>
              <a:tailEnd/>
            </a:ln>
            <a:effectLst/>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320" b="1" i="0" u="none" strike="noStrike" kern="0" cap="none" spc="0" normalizeH="0" baseline="0" noProof="0" dirty="0">
                  <a:ln>
                    <a:noFill/>
                  </a:ln>
                  <a:solidFill>
                    <a:srgbClr val="000000"/>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R/R DLBCL</a:t>
              </a:r>
            </a:p>
          </p:txBody>
        </p:sp>
        <p:cxnSp>
          <p:nvCxnSpPr>
            <p:cNvPr id="78" name="Straight Arrow Connector 8">
              <a:extLst>
                <a:ext uri="{FF2B5EF4-FFF2-40B4-BE49-F238E27FC236}">
                  <a16:creationId xmlns:a16="http://schemas.microsoft.com/office/drawing/2014/main" id="{A2DDD2DA-9D8B-4522-B9F4-84D1CA30E1B3}"/>
                </a:ext>
              </a:extLst>
            </p:cNvPr>
            <p:cNvCxnSpPr>
              <a:cxnSpLocks/>
            </p:cNvCxnSpPr>
            <p:nvPr/>
          </p:nvCxnSpPr>
          <p:spPr>
            <a:xfrm>
              <a:off x="5728458" y="2985631"/>
              <a:ext cx="2110212" cy="0"/>
            </a:xfrm>
            <a:prstGeom prst="straightConnector1">
              <a:avLst/>
            </a:prstGeom>
            <a:noFill/>
            <a:ln w="12700" cap="flat" cmpd="sng" algn="ctr">
              <a:solidFill>
                <a:srgbClr val="787878"/>
              </a:solidFill>
              <a:prstDash val="solid"/>
              <a:tailEnd type="triangle" w="med" len="med"/>
            </a:ln>
            <a:effectLst/>
          </p:spPr>
        </p:cxnSp>
        <p:sp>
          <p:nvSpPr>
            <p:cNvPr id="79" name="Rounded Rectangle 138">
              <a:extLst>
                <a:ext uri="{FF2B5EF4-FFF2-40B4-BE49-F238E27FC236}">
                  <a16:creationId xmlns:a16="http://schemas.microsoft.com/office/drawing/2014/main" id="{FA2D5BC3-07E2-4FB7-811E-D4F1ACED4C73}"/>
                </a:ext>
              </a:extLst>
            </p:cNvPr>
            <p:cNvSpPr>
              <a:spLocks noChangeArrowheads="1"/>
            </p:cNvSpPr>
            <p:nvPr/>
          </p:nvSpPr>
          <p:spPr bwMode="auto">
            <a:xfrm>
              <a:off x="7910102" y="2823140"/>
              <a:ext cx="1628860" cy="324989"/>
            </a:xfrm>
            <a:prstGeom prst="roundRect">
              <a:avLst>
                <a:gd name="adj" fmla="val 16667"/>
              </a:avLst>
            </a:prstGeom>
            <a:solidFill>
              <a:schemeClr val="tx2"/>
            </a:solidFill>
            <a:ln w="12700">
              <a:no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Pola + BR (n = 6)</a:t>
              </a:r>
            </a:p>
          </p:txBody>
        </p:sp>
        <p:sp>
          <p:nvSpPr>
            <p:cNvPr id="80" name="Right Brace 79"/>
            <p:cNvSpPr/>
            <p:nvPr/>
          </p:nvSpPr>
          <p:spPr>
            <a:xfrm>
              <a:off x="9807272" y="2999396"/>
              <a:ext cx="636826" cy="1766711"/>
            </a:xfrm>
            <a:prstGeom prst="rightBrace">
              <a:avLst>
                <a:gd name="adj1" fmla="val 38498"/>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lIns="109380" tIns="54701" rIns="109380" bIns="54701"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TextBox 82">
              <a:extLst>
                <a:ext uri="{FF2B5EF4-FFF2-40B4-BE49-F238E27FC236}">
                  <a16:creationId xmlns:a16="http://schemas.microsoft.com/office/drawing/2014/main" id="{ACBF7B23-BB05-414F-B7B5-76F345B07408}"/>
                </a:ext>
              </a:extLst>
            </p:cNvPr>
            <p:cNvSpPr txBox="1"/>
            <p:nvPr/>
          </p:nvSpPr>
          <p:spPr>
            <a:xfrm>
              <a:off x="10585965" y="3226988"/>
              <a:ext cx="1299644" cy="1413986"/>
            </a:xfrm>
            <a:prstGeom prst="roundRect">
              <a:avLst/>
            </a:prstGeom>
            <a:solidFill>
              <a:schemeClr val="tx2"/>
            </a:solidFill>
            <a:ln w="12700">
              <a:noFill/>
              <a:round/>
              <a:headEnd/>
              <a:tailEnd/>
            </a:ln>
          </p:spPr>
          <p:txBody>
            <a:bodyPr lIns="0" tIns="0" rIns="0" bIns="0" anchor="ctr"/>
            <a:lstStyle>
              <a:defPPr>
                <a:defRPr lang="en-US"/>
              </a:defPPr>
              <a:lvl1pPr marL="0" marR="0" lvl="0" indent="0" algn="ctr" defTabSz="685783" eaLnBrk="1" fontAlgn="auto" latinLnBrk="0" hangingPunct="1">
                <a:lnSpc>
                  <a:spcPct val="100000"/>
                </a:lnSpc>
                <a:spcBef>
                  <a:spcPts val="0"/>
                </a:spcBef>
                <a:spcAft>
                  <a:spcPts val="0"/>
                </a:spcAft>
                <a:buClr>
                  <a:srgbClr val="000000"/>
                </a:buClr>
                <a:buSzTx/>
                <a:buFont typeface="Arial"/>
                <a:buNone/>
                <a:tabLst/>
                <a:defRPr kumimoji="0" sz="1100" b="0" i="0" u="none" strike="noStrike" kern="0" cap="none" spc="0" normalizeH="0" baseline="0">
                  <a:ln>
                    <a:noFill/>
                  </a:ln>
                  <a:solidFill>
                    <a:srgbClr val="000000"/>
                  </a:solidFill>
                  <a:effectLst/>
                  <a:uLnTx/>
                  <a:uFillTx/>
                  <a:latin typeface="+mn-lt"/>
                  <a:ea typeface="Imago" charset="0"/>
                  <a:cs typeface="Imago" charset="0"/>
                  <a:rtl val="0"/>
                </a:defRPr>
              </a:lvl1p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t>Pooled </a:t>
              </a:r>
              <a:b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br>
              <a:r>
                <a:rPr kumimoji="0" lang="en-GB" sz="192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rtl val="0"/>
                </a:rPr>
                <a:t>pola</a:t>
              </a:r>
              <a: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t> + BR</a:t>
              </a:r>
            </a:p>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t>cohorts</a:t>
              </a:r>
              <a:b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br>
              <a:r>
                <a:rPr kumimoji="0" lang="en-GB" sz="192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t>(N = 152)</a:t>
              </a:r>
            </a:p>
          </p:txBody>
        </p:sp>
      </p:grpSp>
      <p:sp>
        <p:nvSpPr>
          <p:cNvPr id="2" name="TextBox 1"/>
          <p:cNvSpPr txBox="1"/>
          <p:nvPr/>
        </p:nvSpPr>
        <p:spPr>
          <a:xfrm>
            <a:off x="662364" y="5137616"/>
            <a:ext cx="10972800" cy="399782"/>
          </a:xfrm>
          <a:prstGeom prst="rect">
            <a:avLst/>
          </a:prstGeom>
          <a:noFill/>
        </p:spPr>
        <p:txBody>
          <a:bodyPr wrap="square" lIns="121602" tIns="60798" rIns="121602" bIns="6079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Pola = </a:t>
            </a:r>
            <a:r>
              <a:rPr kumimoji="0" lang="en-US" sz="1800" b="0" i="0" u="none" strike="noStrike" kern="1200" cap="none" spc="0" normalizeH="0" baseline="0" noProof="0" dirty="0" err="1">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polatuzumab</a:t>
            </a: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 </a:t>
            </a:r>
            <a:r>
              <a:rPr kumimoji="0" lang="en-US" sz="1800" b="0" i="0" u="none" strike="noStrike" kern="1200" cap="none" spc="0" normalizeH="0" baseline="0" noProof="0" dirty="0" err="1">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vedotin</a:t>
            </a: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 BR = </a:t>
            </a:r>
            <a:r>
              <a:rPr kumimoji="0" lang="en-US" sz="1800" b="0" i="0" u="none" strike="noStrike" kern="1200" cap="none" spc="0" normalizeH="0" baseline="0" noProof="0" dirty="0" err="1">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bendamustine</a:t>
            </a: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/rituximab; R/R = relapsed/refractory</a:t>
            </a:r>
          </a:p>
        </p:txBody>
      </p:sp>
      <p:sp>
        <p:nvSpPr>
          <p:cNvPr id="7" name="Rectangle 6">
            <a:extLst>
              <a:ext uri="{FF2B5EF4-FFF2-40B4-BE49-F238E27FC236}">
                <a16:creationId xmlns:a16="http://schemas.microsoft.com/office/drawing/2014/main" id="{B30430B6-4DF4-17DC-8BCC-B4E881BBDFB1}"/>
              </a:ext>
            </a:extLst>
          </p:cNvPr>
          <p:cNvSpPr/>
          <p:nvPr/>
        </p:nvSpPr>
        <p:spPr>
          <a:xfrm>
            <a:off x="191344" y="6437684"/>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Sehn</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LH et al. </a:t>
            </a:r>
            <a:r>
              <a:rPr kumimoji="0" lang="en-US" sz="1500" b="0" i="1"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Blood Adv </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2022;6(2):533-43.</a:t>
            </a:r>
            <a:r>
              <a:rPr kumimoji="0" lang="en-US" sz="1500" b="0" i="0" u="none" strike="noStrike" kern="1200" cap="none" spc="0" normalizeH="0" baseline="0" noProof="0" dirty="0">
                <a:ln>
                  <a:noFill/>
                </a:ln>
                <a:solidFill>
                  <a:srgbClr val="000000"/>
                </a:solidFill>
                <a:effectLst/>
                <a:uLnTx/>
                <a:uFillTx/>
                <a:latin typeface="Calibri"/>
                <a:ea typeface="MS PGothic" charset="0"/>
              </a:rPr>
              <a:t> </a:t>
            </a:r>
          </a:p>
        </p:txBody>
      </p:sp>
      <p:sp>
        <p:nvSpPr>
          <p:cNvPr id="35" name="TextBox 34">
            <a:extLst>
              <a:ext uri="{FF2B5EF4-FFF2-40B4-BE49-F238E27FC236}">
                <a16:creationId xmlns:a16="http://schemas.microsoft.com/office/drawing/2014/main" id="{6F755499-2AB6-864C-9FFC-A3DDF1EB5B18}"/>
              </a:ext>
            </a:extLst>
          </p:cNvPr>
          <p:cNvSpPr txBox="1"/>
          <p:nvPr/>
        </p:nvSpPr>
        <p:spPr>
          <a:xfrm>
            <a:off x="662364" y="5803571"/>
            <a:ext cx="10972800" cy="399782"/>
          </a:xfrm>
          <a:prstGeom prst="rect">
            <a:avLst/>
          </a:prstGeom>
          <a:noFill/>
        </p:spPr>
        <p:txBody>
          <a:bodyPr wrap="square" lIns="121602" tIns="60798" rIns="121602" bIns="6079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Pola 1.8 mg/kg on day 1 of each cycle of BR; up to 6 cycles at 3-weekly interval</a:t>
            </a:r>
          </a:p>
        </p:txBody>
      </p:sp>
    </p:spTree>
    <p:extLst>
      <p:ext uri="{BB962C8B-B14F-4D97-AF65-F5344CB8AC3E}">
        <p14:creationId xmlns:p14="http://schemas.microsoft.com/office/powerpoint/2010/main" val="37306679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B0C5-71AC-40C0-BA57-58AECE9F993A}"/>
              </a:ext>
            </a:extLst>
          </p:cNvPr>
          <p:cNvSpPr>
            <a:spLocks noGrp="1"/>
          </p:cNvSpPr>
          <p:nvPr>
            <p:ph type="title"/>
          </p:nvPr>
        </p:nvSpPr>
        <p:spPr>
          <a:xfrm>
            <a:off x="902850" y="259300"/>
            <a:ext cx="10770990" cy="696607"/>
          </a:xfrm>
        </p:spPr>
        <p:txBody>
          <a:bodyPr/>
          <a:lstStyle/>
          <a:p>
            <a:pPr algn="l"/>
            <a:r>
              <a:rPr lang="en-US" sz="3200" dirty="0">
                <a:solidFill>
                  <a:srgbClr val="0432FF"/>
                </a:solidFill>
                <a:latin typeface="Calibri" panose="020F0502020204030204" pitchFamily="34" charset="0"/>
                <a:cs typeface="Calibri" panose="020F0502020204030204" pitchFamily="34" charset="0"/>
              </a:rPr>
              <a:t>GO29365: </a:t>
            </a:r>
            <a:r>
              <a:rPr lang="en-GB" sz="3200" dirty="0">
                <a:solidFill>
                  <a:srgbClr val="0432FF"/>
                </a:solidFill>
                <a:latin typeface="Calibri" panose="020F0502020204030204" pitchFamily="34" charset="0"/>
                <a:cs typeface="Calibri" panose="020F0502020204030204" pitchFamily="34" charset="0"/>
              </a:rPr>
              <a:t>PFS and OS in Randomized and Extension Cohorts</a:t>
            </a:r>
          </a:p>
        </p:txBody>
      </p:sp>
      <p:sp>
        <p:nvSpPr>
          <p:cNvPr id="828" name="Text Placeholder 16">
            <a:extLst>
              <a:ext uri="{FF2B5EF4-FFF2-40B4-BE49-F238E27FC236}">
                <a16:creationId xmlns:a16="http://schemas.microsoft.com/office/drawing/2014/main" id="{62DFA4F4-4617-4B3A-B119-2F2BD333991E}"/>
              </a:ext>
            </a:extLst>
          </p:cNvPr>
          <p:cNvSpPr txBox="1">
            <a:spLocks/>
          </p:cNvSpPr>
          <p:nvPr/>
        </p:nvSpPr>
        <p:spPr>
          <a:xfrm>
            <a:off x="527730" y="5972115"/>
            <a:ext cx="5600630" cy="360046"/>
          </a:xfrm>
          <a:prstGeom prst="rect">
            <a:avLst/>
          </a:prstGeom>
        </p:spPr>
        <p:txBody>
          <a:bodyPr lIns="0" tIns="0" rIns="0" bIns="0" anchor="b"/>
          <a:lstStyle>
            <a:lvl1pPr marL="0" indent="0" algn="l" rtl="0" eaLnBrk="1" fontAlgn="base" hangingPunct="1">
              <a:spcBef>
                <a:spcPts val="0"/>
              </a:spcBef>
              <a:spcAft>
                <a:spcPts val="250"/>
              </a:spcAft>
              <a:buClr>
                <a:schemeClr val="accent6">
                  <a:lumMod val="40000"/>
                  <a:lumOff val="60000"/>
                </a:schemeClr>
              </a:buClr>
              <a:buFont typeface="Arial" pitchFamily="34" charset="0"/>
              <a:buNone/>
              <a:tabLst>
                <a:tab pos="171671" algn="l"/>
              </a:tabLst>
              <a:defRPr sz="700" kern="1200">
                <a:solidFill>
                  <a:schemeClr val="tx1"/>
                </a:solidFill>
                <a:latin typeface="+mn-lt"/>
                <a:ea typeface="+mn-ea"/>
                <a:cs typeface="Arial" panose="020B0604020202020204" pitchFamily="34" charset="0"/>
              </a:defRPr>
            </a:lvl1pPr>
            <a:lvl2pPr marL="422567" indent="-23109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2pPr>
            <a:lvl3pPr marL="608761" indent="-182230"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3pPr>
            <a:lvl4pPr marL="789674" indent="-17563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4pPr>
            <a:lvl5pPr marL="1711401" indent="-190156" algn="l" rtl="0" eaLnBrk="1" fontAlgn="base" hangingPunct="1">
              <a:spcBef>
                <a:spcPct val="20000"/>
              </a:spcBef>
              <a:spcAft>
                <a:spcPct val="0"/>
              </a:spcAft>
              <a:buFont typeface="Arial" charset="0"/>
              <a:buChar char="»"/>
              <a:defRPr sz="1667" kern="1200">
                <a:solidFill>
                  <a:schemeClr val="tx1"/>
                </a:solidFill>
                <a:latin typeface="Arial" pitchFamily="34" charset="0"/>
                <a:ea typeface="+mn-ea"/>
                <a:cs typeface="Arial" pitchFamily="34" charset="0"/>
              </a:defRPr>
            </a:lvl5pPr>
            <a:lvl6pPr marL="2091711"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2023"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2336"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2645"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250"/>
              </a:spcAft>
              <a:buClr>
                <a:srgbClr val="1070B5">
                  <a:lumMod val="40000"/>
                  <a:lumOff val="60000"/>
                </a:srgbClr>
              </a:buClr>
              <a:buSzTx/>
              <a:buFont typeface="Arial" pitchFamily="34" charset="0"/>
              <a:buNone/>
              <a:tabLst>
                <a:tab pos="171671" algn="l"/>
              </a:tabLst>
              <a:defRPr/>
            </a:pPr>
            <a:endParaRPr kumimoji="0" lang="en-GB" sz="108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1" name="Rectangle 830">
            <a:extLst>
              <a:ext uri="{FF2B5EF4-FFF2-40B4-BE49-F238E27FC236}">
                <a16:creationId xmlns:a16="http://schemas.microsoft.com/office/drawing/2014/main" id="{90DEF385-7A05-48C7-A7EE-5EAE4084FFEC}"/>
              </a:ext>
            </a:extLst>
          </p:cNvPr>
          <p:cNvSpPr/>
          <p:nvPr/>
        </p:nvSpPr>
        <p:spPr>
          <a:xfrm>
            <a:off x="658054" y="5316961"/>
            <a:ext cx="5190420" cy="977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2220" tIns="0" rIns="43097" bIns="0" rtlCol="0" anchor="ctr"/>
          <a:lstStyle/>
          <a:p>
            <a:pPr marL="0" marR="0" lvl="0" indent="0" algn="l" defTabSz="2118956"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Randomized cohort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205079" marR="0" lvl="0" indent="-205079"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marR="0" lvl="0" indent="-179388"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Survival benefit persists with longer follow-up </a:t>
            </a:r>
          </a:p>
          <a:p>
            <a:pPr marL="179388" marR="0" lvl="0" indent="-179388"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marR="0" lvl="0" indent="-179388"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2-y PFS 28.4%, 2-y OS 38.2%</a:t>
            </a:r>
          </a:p>
        </p:txBody>
      </p:sp>
      <p:sp>
        <p:nvSpPr>
          <p:cNvPr id="651" name="Text Placeholder 16">
            <a:extLst>
              <a:ext uri="{FF2B5EF4-FFF2-40B4-BE49-F238E27FC236}">
                <a16:creationId xmlns:a16="http://schemas.microsoft.com/office/drawing/2014/main" id="{62DFA4F4-4617-4B3A-B119-2F2BD333991E}"/>
              </a:ext>
            </a:extLst>
          </p:cNvPr>
          <p:cNvSpPr txBox="1">
            <a:spLocks/>
          </p:cNvSpPr>
          <p:nvPr/>
        </p:nvSpPr>
        <p:spPr>
          <a:xfrm>
            <a:off x="6623730" y="5951899"/>
            <a:ext cx="5600630" cy="360046"/>
          </a:xfrm>
          <a:prstGeom prst="rect">
            <a:avLst/>
          </a:prstGeom>
        </p:spPr>
        <p:txBody>
          <a:bodyPr lIns="0" tIns="0" rIns="0" bIns="0" anchor="b"/>
          <a:lstStyle>
            <a:lvl1pPr marL="0" indent="0" algn="l" rtl="0" eaLnBrk="1" fontAlgn="base" hangingPunct="1">
              <a:spcBef>
                <a:spcPts val="0"/>
              </a:spcBef>
              <a:spcAft>
                <a:spcPts val="250"/>
              </a:spcAft>
              <a:buClr>
                <a:schemeClr val="accent6">
                  <a:lumMod val="40000"/>
                  <a:lumOff val="60000"/>
                </a:schemeClr>
              </a:buClr>
              <a:buFont typeface="Arial" pitchFamily="34" charset="0"/>
              <a:buNone/>
              <a:tabLst>
                <a:tab pos="171671" algn="l"/>
              </a:tabLst>
              <a:defRPr sz="700" kern="1200">
                <a:solidFill>
                  <a:schemeClr val="tx1"/>
                </a:solidFill>
                <a:latin typeface="+mn-lt"/>
                <a:ea typeface="+mn-ea"/>
                <a:cs typeface="Arial" panose="020B0604020202020204" pitchFamily="34" charset="0"/>
              </a:defRPr>
            </a:lvl1pPr>
            <a:lvl2pPr marL="422567" indent="-23109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2pPr>
            <a:lvl3pPr marL="608761" indent="-182230"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3pPr>
            <a:lvl4pPr marL="789674" indent="-17563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4pPr>
            <a:lvl5pPr marL="1711401" indent="-190156" algn="l" rtl="0" eaLnBrk="1" fontAlgn="base" hangingPunct="1">
              <a:spcBef>
                <a:spcPct val="20000"/>
              </a:spcBef>
              <a:spcAft>
                <a:spcPct val="0"/>
              </a:spcAft>
              <a:buFont typeface="Arial" charset="0"/>
              <a:buChar char="»"/>
              <a:defRPr sz="1667" kern="1200">
                <a:solidFill>
                  <a:schemeClr val="tx1"/>
                </a:solidFill>
                <a:latin typeface="Arial" pitchFamily="34" charset="0"/>
                <a:ea typeface="+mn-ea"/>
                <a:cs typeface="Arial" pitchFamily="34" charset="0"/>
              </a:defRPr>
            </a:lvl5pPr>
            <a:lvl6pPr marL="2091711"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2023"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2336"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2645"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250"/>
              </a:spcAft>
              <a:buClr>
                <a:srgbClr val="1070B5">
                  <a:lumMod val="40000"/>
                  <a:lumOff val="60000"/>
                </a:srgbClr>
              </a:buClr>
              <a:buSzTx/>
              <a:buFont typeface="Arial" pitchFamily="34" charset="0"/>
              <a:buNone/>
              <a:tabLst>
                <a:tab pos="171671" algn="l"/>
              </a:tabLst>
              <a:defRPr/>
            </a:pPr>
            <a:endParaRPr kumimoji="0" lang="en-GB" sz="108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7" name="Rectangle 746">
            <a:extLst>
              <a:ext uri="{FF2B5EF4-FFF2-40B4-BE49-F238E27FC236}">
                <a16:creationId xmlns:a16="http://schemas.microsoft.com/office/drawing/2014/main" id="{90DEF385-7A05-48C7-A7EE-5EAE4084FFEC}"/>
              </a:ext>
            </a:extLst>
          </p:cNvPr>
          <p:cNvSpPr/>
          <p:nvPr/>
        </p:nvSpPr>
        <p:spPr>
          <a:xfrm>
            <a:off x="6698244" y="5401844"/>
            <a:ext cx="4222292" cy="977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2220" tIns="0" rIns="43097" bIns="0" rtlCol="0" anchor="ctr"/>
          <a:lstStyle/>
          <a:p>
            <a:pPr marL="0" marR="0" lvl="0" indent="0" algn="l" defTabSz="2118956"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Pooled cohort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05079" marR="0" lvl="0" indent="-205079"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marR="0" lvl="0" indent="-179388"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Non-primary refractory:</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edian</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PFS 13.4 </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median OS 32 </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F6CD6DF-BCCB-A66D-3FE9-8D0A2E6FA1B0}"/>
              </a:ext>
            </a:extLst>
          </p:cNvPr>
          <p:cNvGrpSpPr/>
          <p:nvPr/>
        </p:nvGrpSpPr>
        <p:grpSpPr>
          <a:xfrm>
            <a:off x="327062" y="950702"/>
            <a:ext cx="11704947" cy="4220329"/>
            <a:chOff x="508398" y="1239016"/>
            <a:chExt cx="11351505" cy="3847306"/>
          </a:xfrm>
        </p:grpSpPr>
        <p:sp>
          <p:nvSpPr>
            <p:cNvPr id="829" name="Rectangle 828"/>
            <p:cNvSpPr/>
            <p:nvPr/>
          </p:nvSpPr>
          <p:spPr>
            <a:xfrm>
              <a:off x="527683" y="1239016"/>
              <a:ext cx="5490720" cy="243457"/>
            </a:xfrm>
            <a:prstGeom prst="rect">
              <a:avLst/>
            </a:prstGeom>
            <a:solidFill>
              <a:schemeClr val="tx2"/>
            </a:solidFill>
          </p:spPr>
          <p:txBody>
            <a:bodyPr wrap="none" lIns="109380" tIns="54701" rIns="109380" bIns="54701"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6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Randomized</a:t>
              </a:r>
            </a:p>
          </p:txBody>
        </p:sp>
        <p:sp>
          <p:nvSpPr>
            <p:cNvPr id="830" name="Rectangle 829"/>
            <p:cNvSpPr/>
            <p:nvPr/>
          </p:nvSpPr>
          <p:spPr>
            <a:xfrm>
              <a:off x="6183766" y="1239016"/>
              <a:ext cx="5490127" cy="243457"/>
            </a:xfrm>
            <a:prstGeom prst="rect">
              <a:avLst/>
            </a:prstGeom>
            <a:solidFill>
              <a:schemeClr val="tx2"/>
            </a:solidFill>
          </p:spPr>
          <p:txBody>
            <a:bodyPr wrap="none" lIns="109380" tIns="54701" rIns="109380" bIns="54701"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6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Extension cohort</a:t>
              </a:r>
            </a:p>
          </p:txBody>
        </p:sp>
        <p:grpSp>
          <p:nvGrpSpPr>
            <p:cNvPr id="596" name="Group 595">
              <a:extLst>
                <a:ext uri="{FF2B5EF4-FFF2-40B4-BE49-F238E27FC236}">
                  <a16:creationId xmlns:a16="http://schemas.microsoft.com/office/drawing/2014/main" id="{CD8C5DC8-695A-4FD6-81D1-B8BB105CDB95}"/>
                </a:ext>
              </a:extLst>
            </p:cNvPr>
            <p:cNvGrpSpPr/>
            <p:nvPr/>
          </p:nvGrpSpPr>
          <p:grpSpPr>
            <a:xfrm>
              <a:off x="956976" y="4751303"/>
              <a:ext cx="5086495" cy="117842"/>
              <a:chOff x="797478" y="4083274"/>
              <a:chExt cx="4238746" cy="98197"/>
            </a:xfrm>
          </p:grpSpPr>
          <p:sp>
            <p:nvSpPr>
              <p:cNvPr id="609" name="TextBox 608">
                <a:extLst>
                  <a:ext uri="{FF2B5EF4-FFF2-40B4-BE49-F238E27FC236}">
                    <a16:creationId xmlns:a16="http://schemas.microsoft.com/office/drawing/2014/main" id="{7E93822A-41B1-4059-A40D-5E516A922F1F}"/>
                  </a:ext>
                </a:extLst>
              </p:cNvPr>
              <p:cNvSpPr txBox="1"/>
              <p:nvPr/>
            </p:nvSpPr>
            <p:spPr>
              <a:xfrm>
                <a:off x="797478" y="4083274"/>
                <a:ext cx="183038" cy="98197"/>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0" name="TextBox 609">
                <a:extLst>
                  <a:ext uri="{FF2B5EF4-FFF2-40B4-BE49-F238E27FC236}">
                    <a16:creationId xmlns:a16="http://schemas.microsoft.com/office/drawing/2014/main" id="{A9D015B6-5146-44F8-BB28-465D99CA11FE}"/>
                  </a:ext>
                </a:extLst>
              </p:cNvPr>
              <p:cNvSpPr txBox="1"/>
              <p:nvPr/>
            </p:nvSpPr>
            <p:spPr>
              <a:xfrm>
                <a:off x="947685"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1" name="TextBox 610">
                <a:extLst>
                  <a:ext uri="{FF2B5EF4-FFF2-40B4-BE49-F238E27FC236}">
                    <a16:creationId xmlns:a16="http://schemas.microsoft.com/office/drawing/2014/main" id="{CB92ED13-FEC5-4EC1-B0D0-D182FF85EEBB}"/>
                  </a:ext>
                </a:extLst>
              </p:cNvPr>
              <p:cNvSpPr txBox="1"/>
              <p:nvPr/>
            </p:nvSpPr>
            <p:spPr>
              <a:xfrm>
                <a:off x="1097892"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2" name="TextBox 611">
                <a:extLst>
                  <a:ext uri="{FF2B5EF4-FFF2-40B4-BE49-F238E27FC236}">
                    <a16:creationId xmlns:a16="http://schemas.microsoft.com/office/drawing/2014/main" id="{4B0998F9-D70C-4A1F-9DBB-1B570750C893}"/>
                  </a:ext>
                </a:extLst>
              </p:cNvPr>
              <p:cNvSpPr txBox="1"/>
              <p:nvPr/>
            </p:nvSpPr>
            <p:spPr>
              <a:xfrm>
                <a:off x="1248099"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3" name="TextBox 612">
                <a:extLst>
                  <a:ext uri="{FF2B5EF4-FFF2-40B4-BE49-F238E27FC236}">
                    <a16:creationId xmlns:a16="http://schemas.microsoft.com/office/drawing/2014/main" id="{D22C171D-6BE3-4FE3-A308-A6F974CD3BAB}"/>
                  </a:ext>
                </a:extLst>
              </p:cNvPr>
              <p:cNvSpPr txBox="1"/>
              <p:nvPr/>
            </p:nvSpPr>
            <p:spPr>
              <a:xfrm>
                <a:off x="1398306"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4" name="TextBox 613">
                <a:extLst>
                  <a:ext uri="{FF2B5EF4-FFF2-40B4-BE49-F238E27FC236}">
                    <a16:creationId xmlns:a16="http://schemas.microsoft.com/office/drawing/2014/main" id="{0AE055D1-8F09-4A90-A7C2-F2F838E8A661}"/>
                  </a:ext>
                </a:extLst>
              </p:cNvPr>
              <p:cNvSpPr txBox="1"/>
              <p:nvPr/>
            </p:nvSpPr>
            <p:spPr>
              <a:xfrm>
                <a:off x="1548514"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5" name="TextBox 614">
                <a:extLst>
                  <a:ext uri="{FF2B5EF4-FFF2-40B4-BE49-F238E27FC236}">
                    <a16:creationId xmlns:a16="http://schemas.microsoft.com/office/drawing/2014/main" id="{400048A1-65BA-4F55-BAF9-910AA7666ABB}"/>
                  </a:ext>
                </a:extLst>
              </p:cNvPr>
              <p:cNvSpPr txBox="1"/>
              <p:nvPr/>
            </p:nvSpPr>
            <p:spPr>
              <a:xfrm>
                <a:off x="169872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6" name="TextBox 615">
                <a:extLst>
                  <a:ext uri="{FF2B5EF4-FFF2-40B4-BE49-F238E27FC236}">
                    <a16:creationId xmlns:a16="http://schemas.microsoft.com/office/drawing/2014/main" id="{4081874C-EDDA-4697-BA98-0834B67E162C}"/>
                  </a:ext>
                </a:extLst>
              </p:cNvPr>
              <p:cNvSpPr txBox="1"/>
              <p:nvPr/>
            </p:nvSpPr>
            <p:spPr>
              <a:xfrm>
                <a:off x="1848487"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7" name="TextBox 616">
                <a:extLst>
                  <a:ext uri="{FF2B5EF4-FFF2-40B4-BE49-F238E27FC236}">
                    <a16:creationId xmlns:a16="http://schemas.microsoft.com/office/drawing/2014/main" id="{B453F29B-E79E-4487-AF71-811DC688DB40}"/>
                  </a:ext>
                </a:extLst>
              </p:cNvPr>
              <p:cNvSpPr txBox="1"/>
              <p:nvPr/>
            </p:nvSpPr>
            <p:spPr>
              <a:xfrm>
                <a:off x="1998694"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8" name="TextBox 617">
                <a:extLst>
                  <a:ext uri="{FF2B5EF4-FFF2-40B4-BE49-F238E27FC236}">
                    <a16:creationId xmlns:a16="http://schemas.microsoft.com/office/drawing/2014/main" id="{62B141B5-AA4E-4566-8A78-0DB5A0CE5C9D}"/>
                  </a:ext>
                </a:extLst>
              </p:cNvPr>
              <p:cNvSpPr txBox="1"/>
              <p:nvPr/>
            </p:nvSpPr>
            <p:spPr>
              <a:xfrm>
                <a:off x="214846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9" name="TextBox 618">
                <a:extLst>
                  <a:ext uri="{FF2B5EF4-FFF2-40B4-BE49-F238E27FC236}">
                    <a16:creationId xmlns:a16="http://schemas.microsoft.com/office/drawing/2014/main" id="{8B5167E3-FD19-4ACA-9B18-AA066B5DB91C}"/>
                  </a:ext>
                </a:extLst>
              </p:cNvPr>
              <p:cNvSpPr txBox="1"/>
              <p:nvPr/>
            </p:nvSpPr>
            <p:spPr>
              <a:xfrm>
                <a:off x="2300209"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0" name="TextBox 619">
                <a:extLst>
                  <a:ext uri="{FF2B5EF4-FFF2-40B4-BE49-F238E27FC236}">
                    <a16:creationId xmlns:a16="http://schemas.microsoft.com/office/drawing/2014/main" id="{A7F3603C-FEDB-4421-8DA4-E173EBE1F3FC}"/>
                  </a:ext>
                </a:extLst>
              </p:cNvPr>
              <p:cNvSpPr txBox="1"/>
              <p:nvPr/>
            </p:nvSpPr>
            <p:spPr>
              <a:xfrm>
                <a:off x="2452802"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1" name="TextBox 620">
                <a:extLst>
                  <a:ext uri="{FF2B5EF4-FFF2-40B4-BE49-F238E27FC236}">
                    <a16:creationId xmlns:a16="http://schemas.microsoft.com/office/drawing/2014/main" id="{2FE84FCF-D280-484C-A420-3CB8F094987C}"/>
                  </a:ext>
                </a:extLst>
              </p:cNvPr>
              <p:cNvSpPr txBox="1"/>
              <p:nvPr/>
            </p:nvSpPr>
            <p:spPr>
              <a:xfrm>
                <a:off x="2601724"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2" name="TextBox 621">
                <a:extLst>
                  <a:ext uri="{FF2B5EF4-FFF2-40B4-BE49-F238E27FC236}">
                    <a16:creationId xmlns:a16="http://schemas.microsoft.com/office/drawing/2014/main" id="{5BE0FAB6-C720-4A18-8EC7-413AB0A1D42E}"/>
                  </a:ext>
                </a:extLst>
              </p:cNvPr>
              <p:cNvSpPr txBox="1"/>
              <p:nvPr/>
            </p:nvSpPr>
            <p:spPr>
              <a:xfrm>
                <a:off x="2750172"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3" name="TextBox 622">
                <a:extLst>
                  <a:ext uri="{FF2B5EF4-FFF2-40B4-BE49-F238E27FC236}">
                    <a16:creationId xmlns:a16="http://schemas.microsoft.com/office/drawing/2014/main" id="{3BABF201-A70B-4CBC-BCF3-01DCEBFFF7CC}"/>
                  </a:ext>
                </a:extLst>
              </p:cNvPr>
              <p:cNvSpPr txBox="1"/>
              <p:nvPr/>
            </p:nvSpPr>
            <p:spPr>
              <a:xfrm>
                <a:off x="2900378"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4" name="TextBox 623">
                <a:extLst>
                  <a:ext uri="{FF2B5EF4-FFF2-40B4-BE49-F238E27FC236}">
                    <a16:creationId xmlns:a16="http://schemas.microsoft.com/office/drawing/2014/main" id="{AA29C95E-6733-4608-9F1D-8D83570FA6EB}"/>
                  </a:ext>
                </a:extLst>
              </p:cNvPr>
              <p:cNvSpPr txBox="1"/>
              <p:nvPr/>
            </p:nvSpPr>
            <p:spPr>
              <a:xfrm>
                <a:off x="3052978"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6" name="TextBox 625">
                <a:extLst>
                  <a:ext uri="{FF2B5EF4-FFF2-40B4-BE49-F238E27FC236}">
                    <a16:creationId xmlns:a16="http://schemas.microsoft.com/office/drawing/2014/main" id="{4BA2215E-B1A6-4841-9E3B-F2AB14A94CBC}"/>
                  </a:ext>
                </a:extLst>
              </p:cNvPr>
              <p:cNvSpPr txBox="1"/>
              <p:nvPr/>
            </p:nvSpPr>
            <p:spPr>
              <a:xfrm>
                <a:off x="3200793"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7" name="TextBox 626">
                <a:extLst>
                  <a:ext uri="{FF2B5EF4-FFF2-40B4-BE49-F238E27FC236}">
                    <a16:creationId xmlns:a16="http://schemas.microsoft.com/office/drawing/2014/main" id="{3F2D6B1B-DD77-4F9D-B2FB-32A2D7C2B86A}"/>
                  </a:ext>
                </a:extLst>
              </p:cNvPr>
              <p:cNvSpPr txBox="1"/>
              <p:nvPr/>
            </p:nvSpPr>
            <p:spPr>
              <a:xfrm>
                <a:off x="3351000"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8" name="TextBox 627">
                <a:extLst>
                  <a:ext uri="{FF2B5EF4-FFF2-40B4-BE49-F238E27FC236}">
                    <a16:creationId xmlns:a16="http://schemas.microsoft.com/office/drawing/2014/main" id="{F11B5D4D-538B-4DE2-BD92-B8F3E5788117}"/>
                  </a:ext>
                </a:extLst>
              </p:cNvPr>
              <p:cNvSpPr txBox="1"/>
              <p:nvPr/>
            </p:nvSpPr>
            <p:spPr>
              <a:xfrm>
                <a:off x="3501206"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9" name="TextBox 628">
                <a:extLst>
                  <a:ext uri="{FF2B5EF4-FFF2-40B4-BE49-F238E27FC236}">
                    <a16:creationId xmlns:a16="http://schemas.microsoft.com/office/drawing/2014/main" id="{16BA811E-5BCE-47B7-BBE8-D52A50580455}"/>
                  </a:ext>
                </a:extLst>
              </p:cNvPr>
              <p:cNvSpPr txBox="1"/>
              <p:nvPr/>
            </p:nvSpPr>
            <p:spPr>
              <a:xfrm>
                <a:off x="364902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0" name="TextBox 629">
                <a:extLst>
                  <a:ext uri="{FF2B5EF4-FFF2-40B4-BE49-F238E27FC236}">
                    <a16:creationId xmlns:a16="http://schemas.microsoft.com/office/drawing/2014/main" id="{269DA055-F1B5-472D-9DFB-2EC2BB24502D}"/>
                  </a:ext>
                </a:extLst>
              </p:cNvPr>
              <p:cNvSpPr txBox="1"/>
              <p:nvPr/>
            </p:nvSpPr>
            <p:spPr>
              <a:xfrm>
                <a:off x="3798408"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1" name="TextBox 630">
                <a:extLst>
                  <a:ext uri="{FF2B5EF4-FFF2-40B4-BE49-F238E27FC236}">
                    <a16:creationId xmlns:a16="http://schemas.microsoft.com/office/drawing/2014/main" id="{C1A84052-FA2A-4B04-B024-7F9A49C4365A}"/>
                  </a:ext>
                </a:extLst>
              </p:cNvPr>
              <p:cNvSpPr txBox="1"/>
              <p:nvPr/>
            </p:nvSpPr>
            <p:spPr>
              <a:xfrm>
                <a:off x="394525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2" name="TextBox 631">
                <a:extLst>
                  <a:ext uri="{FF2B5EF4-FFF2-40B4-BE49-F238E27FC236}">
                    <a16:creationId xmlns:a16="http://schemas.microsoft.com/office/drawing/2014/main" id="{F22C8376-C549-48E3-A8B7-76F7B4D6D8CF}"/>
                  </a:ext>
                </a:extLst>
              </p:cNvPr>
              <p:cNvSpPr txBox="1"/>
              <p:nvPr/>
            </p:nvSpPr>
            <p:spPr>
              <a:xfrm>
                <a:off x="4096199"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3" name="TextBox 632">
                <a:extLst>
                  <a:ext uri="{FF2B5EF4-FFF2-40B4-BE49-F238E27FC236}">
                    <a16:creationId xmlns:a16="http://schemas.microsoft.com/office/drawing/2014/main" id="{AD726006-819A-4EAA-922E-0550BB7E5346}"/>
                  </a:ext>
                </a:extLst>
              </p:cNvPr>
              <p:cNvSpPr txBox="1"/>
              <p:nvPr/>
            </p:nvSpPr>
            <p:spPr>
              <a:xfrm>
                <a:off x="425043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4" name="TextBox 633">
                <a:extLst>
                  <a:ext uri="{FF2B5EF4-FFF2-40B4-BE49-F238E27FC236}">
                    <a16:creationId xmlns:a16="http://schemas.microsoft.com/office/drawing/2014/main" id="{25999D85-2D78-4772-97D5-51BE08359858}"/>
                  </a:ext>
                </a:extLst>
              </p:cNvPr>
              <p:cNvSpPr txBox="1"/>
              <p:nvPr/>
            </p:nvSpPr>
            <p:spPr>
              <a:xfrm>
                <a:off x="4401378"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5" name="TextBox 634">
                <a:extLst>
                  <a:ext uri="{FF2B5EF4-FFF2-40B4-BE49-F238E27FC236}">
                    <a16:creationId xmlns:a16="http://schemas.microsoft.com/office/drawing/2014/main" id="{DE1C80D5-2BE3-40FD-9096-68181C79C7B1}"/>
                  </a:ext>
                </a:extLst>
              </p:cNvPr>
              <p:cNvSpPr txBox="1"/>
              <p:nvPr/>
            </p:nvSpPr>
            <p:spPr>
              <a:xfrm>
                <a:off x="4549062"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6" name="TextBox 635">
                <a:extLst>
                  <a:ext uri="{FF2B5EF4-FFF2-40B4-BE49-F238E27FC236}">
                    <a16:creationId xmlns:a16="http://schemas.microsoft.com/office/drawing/2014/main" id="{41C5C1DA-B8E1-424B-A69C-71C50339614F}"/>
                  </a:ext>
                </a:extLst>
              </p:cNvPr>
              <p:cNvSpPr txBox="1"/>
              <p:nvPr/>
            </p:nvSpPr>
            <p:spPr>
              <a:xfrm>
                <a:off x="4702864"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7" name="TextBox 636">
                <a:extLst>
                  <a:ext uri="{FF2B5EF4-FFF2-40B4-BE49-F238E27FC236}">
                    <a16:creationId xmlns:a16="http://schemas.microsoft.com/office/drawing/2014/main" id="{39D13B71-DC16-4FA5-A351-C5F2801DA19C}"/>
                  </a:ext>
                </a:extLst>
              </p:cNvPr>
              <p:cNvSpPr txBox="1"/>
              <p:nvPr/>
            </p:nvSpPr>
            <p:spPr>
              <a:xfrm>
                <a:off x="4853186"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638" name="TextBox 637">
              <a:extLst>
                <a:ext uri="{FF2B5EF4-FFF2-40B4-BE49-F238E27FC236}">
                  <a16:creationId xmlns:a16="http://schemas.microsoft.com/office/drawing/2014/main" id="{06915A9F-3263-421B-A270-4C8D8A99696E}"/>
                </a:ext>
              </a:extLst>
            </p:cNvPr>
            <p:cNvSpPr txBox="1"/>
            <p:nvPr/>
          </p:nvSpPr>
          <p:spPr>
            <a:xfrm>
              <a:off x="1066887" y="4875647"/>
              <a:ext cx="4866716" cy="151509"/>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Time (months)</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698" name="Group 697">
              <a:extLst>
                <a:ext uri="{FF2B5EF4-FFF2-40B4-BE49-F238E27FC236}">
                  <a16:creationId xmlns:a16="http://schemas.microsoft.com/office/drawing/2014/main" id="{46866C98-1BA5-47CE-8DB7-AAD2B8DE67C7}"/>
                </a:ext>
              </a:extLst>
            </p:cNvPr>
            <p:cNvGrpSpPr/>
            <p:nvPr/>
          </p:nvGrpSpPr>
          <p:grpSpPr>
            <a:xfrm>
              <a:off x="666903" y="3486720"/>
              <a:ext cx="219646" cy="1217423"/>
              <a:chOff x="555753" y="3028771"/>
              <a:chExt cx="183038" cy="1014526"/>
            </a:xfrm>
          </p:grpSpPr>
          <p:sp>
            <p:nvSpPr>
              <p:cNvPr id="699" name="TextBox 698">
                <a:extLst>
                  <a:ext uri="{FF2B5EF4-FFF2-40B4-BE49-F238E27FC236}">
                    <a16:creationId xmlns:a16="http://schemas.microsoft.com/office/drawing/2014/main" id="{6AD5B451-A71C-49B8-9909-9F7A1A43A5A7}"/>
                  </a:ext>
                </a:extLst>
              </p:cNvPr>
              <p:cNvSpPr txBox="1"/>
              <p:nvPr/>
            </p:nvSpPr>
            <p:spPr>
              <a:xfrm>
                <a:off x="555753" y="3028771"/>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0" name="TextBox 699">
                <a:extLst>
                  <a:ext uri="{FF2B5EF4-FFF2-40B4-BE49-F238E27FC236}">
                    <a16:creationId xmlns:a16="http://schemas.microsoft.com/office/drawing/2014/main" id="{FB2E8194-92F0-4FA1-94B6-45F335BC9639}"/>
                  </a:ext>
                </a:extLst>
              </p:cNvPr>
              <p:cNvSpPr txBox="1"/>
              <p:nvPr/>
            </p:nvSpPr>
            <p:spPr>
              <a:xfrm>
                <a:off x="555753" y="321203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1" name="TextBox 700">
                <a:extLst>
                  <a:ext uri="{FF2B5EF4-FFF2-40B4-BE49-F238E27FC236}">
                    <a16:creationId xmlns:a16="http://schemas.microsoft.com/office/drawing/2014/main" id="{02A152DA-295A-420F-8D51-80BD80AC2405}"/>
                  </a:ext>
                </a:extLst>
              </p:cNvPr>
              <p:cNvSpPr txBox="1"/>
              <p:nvPr/>
            </p:nvSpPr>
            <p:spPr>
              <a:xfrm>
                <a:off x="555753" y="3395304"/>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2" name="TextBox 701">
                <a:extLst>
                  <a:ext uri="{FF2B5EF4-FFF2-40B4-BE49-F238E27FC236}">
                    <a16:creationId xmlns:a16="http://schemas.microsoft.com/office/drawing/2014/main" id="{B00A2925-DB97-47C3-B3E5-F2D185EBDD90}"/>
                  </a:ext>
                </a:extLst>
              </p:cNvPr>
              <p:cNvSpPr txBox="1"/>
              <p:nvPr/>
            </p:nvSpPr>
            <p:spPr>
              <a:xfrm>
                <a:off x="555753" y="3578565"/>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3" name="TextBox 702">
                <a:extLst>
                  <a:ext uri="{FF2B5EF4-FFF2-40B4-BE49-F238E27FC236}">
                    <a16:creationId xmlns:a16="http://schemas.microsoft.com/office/drawing/2014/main" id="{8056AA15-A4BD-4920-834B-C1088B1298A1}"/>
                  </a:ext>
                </a:extLst>
              </p:cNvPr>
              <p:cNvSpPr txBox="1"/>
              <p:nvPr/>
            </p:nvSpPr>
            <p:spPr>
              <a:xfrm>
                <a:off x="555753" y="376183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4" name="TextBox 703">
                <a:extLst>
                  <a:ext uri="{FF2B5EF4-FFF2-40B4-BE49-F238E27FC236}">
                    <a16:creationId xmlns:a16="http://schemas.microsoft.com/office/drawing/2014/main" id="{9FFA1842-A537-4EBF-ABBC-4447927EC17D}"/>
                  </a:ext>
                </a:extLst>
              </p:cNvPr>
              <p:cNvSpPr txBox="1"/>
              <p:nvPr/>
            </p:nvSpPr>
            <p:spPr>
              <a:xfrm>
                <a:off x="555753" y="394509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705" name="TextBox 704">
              <a:extLst>
                <a:ext uri="{FF2B5EF4-FFF2-40B4-BE49-F238E27FC236}">
                  <a16:creationId xmlns:a16="http://schemas.microsoft.com/office/drawing/2014/main" id="{25F568FB-60AC-46C8-9769-5E2C9F4C2036}"/>
                </a:ext>
              </a:extLst>
            </p:cNvPr>
            <p:cNvSpPr txBox="1"/>
            <p:nvPr/>
          </p:nvSpPr>
          <p:spPr>
            <a:xfrm rot="16200000">
              <a:off x="48142" y="3974403"/>
              <a:ext cx="1105178"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OS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6" name="Freeform 5">
              <a:extLst>
                <a:ext uri="{FF2B5EF4-FFF2-40B4-BE49-F238E27FC236}">
                  <a16:creationId xmlns:a16="http://schemas.microsoft.com/office/drawing/2014/main" id="{66A875B8-6863-4D88-97C3-E0CBB42EED5A}"/>
                </a:ext>
              </a:extLst>
            </p:cNvPr>
            <p:cNvSpPr>
              <a:spLocks/>
            </p:cNvSpPr>
            <p:nvPr/>
          </p:nvSpPr>
          <p:spPr bwMode="auto">
            <a:xfrm>
              <a:off x="1066821" y="3539051"/>
              <a:ext cx="4735615" cy="795883"/>
            </a:xfrm>
            <a:custGeom>
              <a:avLst/>
              <a:gdLst>
                <a:gd name="T0" fmla="*/ 0 w 2557"/>
                <a:gd name="T1" fmla="*/ 0 h 573"/>
                <a:gd name="T2" fmla="*/ 47 w 2557"/>
                <a:gd name="T3" fmla="*/ 0 h 573"/>
                <a:gd name="T4" fmla="*/ 47 w 2557"/>
                <a:gd name="T5" fmla="*/ 22 h 573"/>
                <a:gd name="T6" fmla="*/ 69 w 2557"/>
                <a:gd name="T7" fmla="*/ 22 h 573"/>
                <a:gd name="T8" fmla="*/ 69 w 2557"/>
                <a:gd name="T9" fmla="*/ 43 h 573"/>
                <a:gd name="T10" fmla="*/ 123 w 2557"/>
                <a:gd name="T11" fmla="*/ 43 h 573"/>
                <a:gd name="T12" fmla="*/ 123 w 2557"/>
                <a:gd name="T13" fmla="*/ 84 h 573"/>
                <a:gd name="T14" fmla="*/ 145 w 2557"/>
                <a:gd name="T15" fmla="*/ 84 h 573"/>
                <a:gd name="T16" fmla="*/ 145 w 2557"/>
                <a:gd name="T17" fmla="*/ 103 h 573"/>
                <a:gd name="T18" fmla="*/ 199 w 2557"/>
                <a:gd name="T19" fmla="*/ 103 h 573"/>
                <a:gd name="T20" fmla="*/ 199 w 2557"/>
                <a:gd name="T21" fmla="*/ 122 h 573"/>
                <a:gd name="T22" fmla="*/ 214 w 2557"/>
                <a:gd name="T23" fmla="*/ 122 h 573"/>
                <a:gd name="T24" fmla="*/ 214 w 2557"/>
                <a:gd name="T25" fmla="*/ 168 h 573"/>
                <a:gd name="T26" fmla="*/ 302 w 2557"/>
                <a:gd name="T27" fmla="*/ 168 h 573"/>
                <a:gd name="T28" fmla="*/ 302 w 2557"/>
                <a:gd name="T29" fmla="*/ 209 h 573"/>
                <a:gd name="T30" fmla="*/ 351 w 2557"/>
                <a:gd name="T31" fmla="*/ 209 h 573"/>
                <a:gd name="T32" fmla="*/ 351 w 2557"/>
                <a:gd name="T33" fmla="*/ 233 h 573"/>
                <a:gd name="T34" fmla="*/ 375 w 2557"/>
                <a:gd name="T35" fmla="*/ 233 h 573"/>
                <a:gd name="T36" fmla="*/ 375 w 2557"/>
                <a:gd name="T37" fmla="*/ 254 h 573"/>
                <a:gd name="T38" fmla="*/ 432 w 2557"/>
                <a:gd name="T39" fmla="*/ 254 h 573"/>
                <a:gd name="T40" fmla="*/ 432 w 2557"/>
                <a:gd name="T41" fmla="*/ 297 h 573"/>
                <a:gd name="T42" fmla="*/ 458 w 2557"/>
                <a:gd name="T43" fmla="*/ 297 h 573"/>
                <a:gd name="T44" fmla="*/ 458 w 2557"/>
                <a:gd name="T45" fmla="*/ 319 h 573"/>
                <a:gd name="T46" fmla="*/ 508 w 2557"/>
                <a:gd name="T47" fmla="*/ 319 h 573"/>
                <a:gd name="T48" fmla="*/ 508 w 2557"/>
                <a:gd name="T49" fmla="*/ 338 h 573"/>
                <a:gd name="T50" fmla="*/ 561 w 2557"/>
                <a:gd name="T51" fmla="*/ 338 h 573"/>
                <a:gd name="T52" fmla="*/ 561 w 2557"/>
                <a:gd name="T53" fmla="*/ 357 h 573"/>
                <a:gd name="T54" fmla="*/ 573 w 2557"/>
                <a:gd name="T55" fmla="*/ 357 h 573"/>
                <a:gd name="T56" fmla="*/ 573 w 2557"/>
                <a:gd name="T57" fmla="*/ 376 h 573"/>
                <a:gd name="T58" fmla="*/ 603 w 2557"/>
                <a:gd name="T59" fmla="*/ 376 h 573"/>
                <a:gd name="T60" fmla="*/ 603 w 2557"/>
                <a:gd name="T61" fmla="*/ 407 h 573"/>
                <a:gd name="T62" fmla="*/ 618 w 2557"/>
                <a:gd name="T63" fmla="*/ 407 h 573"/>
                <a:gd name="T64" fmla="*/ 618 w 2557"/>
                <a:gd name="T65" fmla="*/ 427 h 573"/>
                <a:gd name="T66" fmla="*/ 680 w 2557"/>
                <a:gd name="T67" fmla="*/ 427 h 573"/>
                <a:gd name="T68" fmla="*/ 680 w 2557"/>
                <a:gd name="T69" fmla="*/ 448 h 573"/>
                <a:gd name="T70" fmla="*/ 817 w 2557"/>
                <a:gd name="T71" fmla="*/ 448 h 573"/>
                <a:gd name="T72" fmla="*/ 817 w 2557"/>
                <a:gd name="T73" fmla="*/ 470 h 573"/>
                <a:gd name="T74" fmla="*/ 893 w 2557"/>
                <a:gd name="T75" fmla="*/ 470 h 573"/>
                <a:gd name="T76" fmla="*/ 893 w 2557"/>
                <a:gd name="T77" fmla="*/ 489 h 573"/>
                <a:gd name="T78" fmla="*/ 1364 w 2557"/>
                <a:gd name="T79" fmla="*/ 489 h 573"/>
                <a:gd name="T80" fmla="*/ 1364 w 2557"/>
                <a:gd name="T81" fmla="*/ 510 h 573"/>
                <a:gd name="T82" fmla="*/ 1364 w 2557"/>
                <a:gd name="T83" fmla="*/ 518 h 573"/>
                <a:gd name="T84" fmla="*/ 1561 w 2557"/>
                <a:gd name="T85" fmla="*/ 518 h 573"/>
                <a:gd name="T86" fmla="*/ 1561 w 2557"/>
                <a:gd name="T87" fmla="*/ 544 h 573"/>
                <a:gd name="T88" fmla="*/ 2089 w 2557"/>
                <a:gd name="T89" fmla="*/ 544 h 573"/>
                <a:gd name="T90" fmla="*/ 2089 w 2557"/>
                <a:gd name="T91" fmla="*/ 573 h 573"/>
                <a:gd name="T92" fmla="*/ 2557 w 2557"/>
                <a:gd name="T93" fmla="*/ 5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7" h="573">
                  <a:moveTo>
                    <a:pt x="0" y="0"/>
                  </a:moveTo>
                  <a:lnTo>
                    <a:pt x="47" y="0"/>
                  </a:lnTo>
                  <a:lnTo>
                    <a:pt x="47" y="22"/>
                  </a:lnTo>
                  <a:lnTo>
                    <a:pt x="69" y="22"/>
                  </a:lnTo>
                  <a:lnTo>
                    <a:pt x="69" y="43"/>
                  </a:lnTo>
                  <a:lnTo>
                    <a:pt x="123" y="43"/>
                  </a:lnTo>
                  <a:lnTo>
                    <a:pt x="123" y="84"/>
                  </a:lnTo>
                  <a:lnTo>
                    <a:pt x="145" y="84"/>
                  </a:lnTo>
                  <a:lnTo>
                    <a:pt x="145" y="103"/>
                  </a:lnTo>
                  <a:lnTo>
                    <a:pt x="199" y="103"/>
                  </a:lnTo>
                  <a:lnTo>
                    <a:pt x="199" y="122"/>
                  </a:lnTo>
                  <a:lnTo>
                    <a:pt x="214" y="122"/>
                  </a:lnTo>
                  <a:lnTo>
                    <a:pt x="214" y="168"/>
                  </a:lnTo>
                  <a:lnTo>
                    <a:pt x="302" y="168"/>
                  </a:lnTo>
                  <a:lnTo>
                    <a:pt x="302" y="209"/>
                  </a:lnTo>
                  <a:lnTo>
                    <a:pt x="351" y="209"/>
                  </a:lnTo>
                  <a:lnTo>
                    <a:pt x="351" y="233"/>
                  </a:lnTo>
                  <a:lnTo>
                    <a:pt x="375" y="233"/>
                  </a:lnTo>
                  <a:lnTo>
                    <a:pt x="375" y="254"/>
                  </a:lnTo>
                  <a:lnTo>
                    <a:pt x="432" y="254"/>
                  </a:lnTo>
                  <a:lnTo>
                    <a:pt x="432" y="297"/>
                  </a:lnTo>
                  <a:lnTo>
                    <a:pt x="458" y="297"/>
                  </a:lnTo>
                  <a:lnTo>
                    <a:pt x="458" y="319"/>
                  </a:lnTo>
                  <a:lnTo>
                    <a:pt x="508" y="319"/>
                  </a:lnTo>
                  <a:lnTo>
                    <a:pt x="508" y="338"/>
                  </a:lnTo>
                  <a:lnTo>
                    <a:pt x="561" y="338"/>
                  </a:lnTo>
                  <a:lnTo>
                    <a:pt x="561" y="357"/>
                  </a:lnTo>
                  <a:lnTo>
                    <a:pt x="573" y="357"/>
                  </a:lnTo>
                  <a:lnTo>
                    <a:pt x="573" y="376"/>
                  </a:lnTo>
                  <a:lnTo>
                    <a:pt x="603" y="376"/>
                  </a:lnTo>
                  <a:lnTo>
                    <a:pt x="603" y="407"/>
                  </a:lnTo>
                  <a:lnTo>
                    <a:pt x="618" y="407"/>
                  </a:lnTo>
                  <a:lnTo>
                    <a:pt x="618" y="427"/>
                  </a:lnTo>
                  <a:lnTo>
                    <a:pt x="680" y="427"/>
                  </a:lnTo>
                  <a:lnTo>
                    <a:pt x="680" y="448"/>
                  </a:lnTo>
                  <a:lnTo>
                    <a:pt x="817" y="448"/>
                  </a:lnTo>
                  <a:lnTo>
                    <a:pt x="817" y="470"/>
                  </a:lnTo>
                  <a:lnTo>
                    <a:pt x="893" y="470"/>
                  </a:lnTo>
                  <a:lnTo>
                    <a:pt x="893" y="489"/>
                  </a:lnTo>
                  <a:lnTo>
                    <a:pt x="1364" y="489"/>
                  </a:lnTo>
                  <a:lnTo>
                    <a:pt x="1364" y="510"/>
                  </a:lnTo>
                  <a:lnTo>
                    <a:pt x="1364" y="518"/>
                  </a:lnTo>
                  <a:lnTo>
                    <a:pt x="1561" y="518"/>
                  </a:lnTo>
                  <a:lnTo>
                    <a:pt x="1561" y="544"/>
                  </a:lnTo>
                  <a:lnTo>
                    <a:pt x="2089" y="544"/>
                  </a:lnTo>
                  <a:lnTo>
                    <a:pt x="2089" y="573"/>
                  </a:lnTo>
                  <a:lnTo>
                    <a:pt x="2557" y="573"/>
                  </a:lnTo>
                </a:path>
              </a:pathLst>
            </a:custGeom>
            <a:noFill/>
            <a:ln w="12700"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380" tIns="54701" rIns="109380" bIns="54701"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7" name="Freeform 6">
              <a:extLst>
                <a:ext uri="{FF2B5EF4-FFF2-40B4-BE49-F238E27FC236}">
                  <a16:creationId xmlns:a16="http://schemas.microsoft.com/office/drawing/2014/main" id="{22CF1F62-CFE4-477B-A629-339DD2CFDFE5}"/>
                </a:ext>
              </a:extLst>
            </p:cNvPr>
            <p:cNvSpPr>
              <a:spLocks/>
            </p:cNvSpPr>
            <p:nvPr/>
          </p:nvSpPr>
          <p:spPr bwMode="auto">
            <a:xfrm>
              <a:off x="1066810" y="3539042"/>
              <a:ext cx="4537039" cy="1006560"/>
            </a:xfrm>
            <a:custGeom>
              <a:avLst/>
              <a:gdLst>
                <a:gd name="T0" fmla="*/ 0 w 2453"/>
                <a:gd name="T1" fmla="*/ 0 h 721"/>
                <a:gd name="T2" fmla="*/ 15 w 2453"/>
                <a:gd name="T3" fmla="*/ 0 h 721"/>
                <a:gd name="T4" fmla="*/ 15 w 2453"/>
                <a:gd name="T5" fmla="*/ 19 h 721"/>
                <a:gd name="T6" fmla="*/ 19 w 2453"/>
                <a:gd name="T7" fmla="*/ 19 h 721"/>
                <a:gd name="T8" fmla="*/ 19 w 2453"/>
                <a:gd name="T9" fmla="*/ 43 h 721"/>
                <a:gd name="T10" fmla="*/ 34 w 2453"/>
                <a:gd name="T11" fmla="*/ 43 h 721"/>
                <a:gd name="T12" fmla="*/ 34 w 2453"/>
                <a:gd name="T13" fmla="*/ 63 h 721"/>
                <a:gd name="T14" fmla="*/ 41 w 2453"/>
                <a:gd name="T15" fmla="*/ 63 h 721"/>
                <a:gd name="T16" fmla="*/ 41 w 2453"/>
                <a:gd name="T17" fmla="*/ 82 h 721"/>
                <a:gd name="T18" fmla="*/ 45 w 2453"/>
                <a:gd name="T19" fmla="*/ 82 h 721"/>
                <a:gd name="T20" fmla="*/ 45 w 2453"/>
                <a:gd name="T21" fmla="*/ 103 h 721"/>
                <a:gd name="T22" fmla="*/ 74 w 2453"/>
                <a:gd name="T23" fmla="*/ 103 h 721"/>
                <a:gd name="T24" fmla="*/ 74 w 2453"/>
                <a:gd name="T25" fmla="*/ 127 h 721"/>
                <a:gd name="T26" fmla="*/ 93 w 2453"/>
                <a:gd name="T27" fmla="*/ 127 h 721"/>
                <a:gd name="T28" fmla="*/ 93 w 2453"/>
                <a:gd name="T29" fmla="*/ 151 h 721"/>
                <a:gd name="T30" fmla="*/ 119 w 2453"/>
                <a:gd name="T31" fmla="*/ 151 h 721"/>
                <a:gd name="T32" fmla="*/ 119 w 2453"/>
                <a:gd name="T33" fmla="*/ 197 h 721"/>
                <a:gd name="T34" fmla="*/ 155 w 2453"/>
                <a:gd name="T35" fmla="*/ 197 h 721"/>
                <a:gd name="T36" fmla="*/ 155 w 2453"/>
                <a:gd name="T37" fmla="*/ 221 h 721"/>
                <a:gd name="T38" fmla="*/ 169 w 2453"/>
                <a:gd name="T39" fmla="*/ 221 h 721"/>
                <a:gd name="T40" fmla="*/ 169 w 2453"/>
                <a:gd name="T41" fmla="*/ 247 h 721"/>
                <a:gd name="T42" fmla="*/ 181 w 2453"/>
                <a:gd name="T43" fmla="*/ 247 h 721"/>
                <a:gd name="T44" fmla="*/ 181 w 2453"/>
                <a:gd name="T45" fmla="*/ 295 h 721"/>
                <a:gd name="T46" fmla="*/ 188 w 2453"/>
                <a:gd name="T47" fmla="*/ 295 h 721"/>
                <a:gd name="T48" fmla="*/ 188 w 2453"/>
                <a:gd name="T49" fmla="*/ 321 h 721"/>
                <a:gd name="T50" fmla="*/ 193 w 2453"/>
                <a:gd name="T51" fmla="*/ 321 h 721"/>
                <a:gd name="T52" fmla="*/ 193 w 2453"/>
                <a:gd name="T53" fmla="*/ 369 h 721"/>
                <a:gd name="T54" fmla="*/ 224 w 2453"/>
                <a:gd name="T55" fmla="*/ 369 h 721"/>
                <a:gd name="T56" fmla="*/ 224 w 2453"/>
                <a:gd name="T57" fmla="*/ 395 h 721"/>
                <a:gd name="T58" fmla="*/ 233 w 2453"/>
                <a:gd name="T59" fmla="*/ 395 h 721"/>
                <a:gd name="T60" fmla="*/ 233 w 2453"/>
                <a:gd name="T61" fmla="*/ 405 h 721"/>
                <a:gd name="T62" fmla="*/ 233 w 2453"/>
                <a:gd name="T63" fmla="*/ 422 h 721"/>
                <a:gd name="T64" fmla="*/ 247 w 2453"/>
                <a:gd name="T65" fmla="*/ 422 h 721"/>
                <a:gd name="T66" fmla="*/ 247 w 2453"/>
                <a:gd name="T67" fmla="*/ 443 h 721"/>
                <a:gd name="T68" fmla="*/ 259 w 2453"/>
                <a:gd name="T69" fmla="*/ 443 h 721"/>
                <a:gd name="T70" fmla="*/ 259 w 2453"/>
                <a:gd name="T71" fmla="*/ 470 h 721"/>
                <a:gd name="T72" fmla="*/ 290 w 2453"/>
                <a:gd name="T73" fmla="*/ 470 h 721"/>
                <a:gd name="T74" fmla="*/ 290 w 2453"/>
                <a:gd name="T75" fmla="*/ 496 h 721"/>
                <a:gd name="T76" fmla="*/ 297 w 2453"/>
                <a:gd name="T77" fmla="*/ 496 h 721"/>
                <a:gd name="T78" fmla="*/ 297 w 2453"/>
                <a:gd name="T79" fmla="*/ 522 h 721"/>
                <a:gd name="T80" fmla="*/ 407 w 2453"/>
                <a:gd name="T81" fmla="*/ 522 h 721"/>
                <a:gd name="T82" fmla="*/ 407 w 2453"/>
                <a:gd name="T83" fmla="*/ 577 h 721"/>
                <a:gd name="T84" fmla="*/ 433 w 2453"/>
                <a:gd name="T85" fmla="*/ 577 h 721"/>
                <a:gd name="T86" fmla="*/ 433 w 2453"/>
                <a:gd name="T87" fmla="*/ 606 h 721"/>
                <a:gd name="T88" fmla="*/ 732 w 2453"/>
                <a:gd name="T89" fmla="*/ 606 h 721"/>
                <a:gd name="T90" fmla="*/ 732 w 2453"/>
                <a:gd name="T91" fmla="*/ 633 h 721"/>
                <a:gd name="T92" fmla="*/ 894 w 2453"/>
                <a:gd name="T93" fmla="*/ 633 h 721"/>
                <a:gd name="T94" fmla="*/ 894 w 2453"/>
                <a:gd name="T95" fmla="*/ 659 h 721"/>
                <a:gd name="T96" fmla="*/ 1222 w 2453"/>
                <a:gd name="T97" fmla="*/ 659 h 721"/>
                <a:gd name="T98" fmla="*/ 1222 w 2453"/>
                <a:gd name="T99" fmla="*/ 685 h 721"/>
                <a:gd name="T100" fmla="*/ 1562 w 2453"/>
                <a:gd name="T101" fmla="*/ 685 h 721"/>
                <a:gd name="T102" fmla="*/ 1562 w 2453"/>
                <a:gd name="T103" fmla="*/ 721 h 721"/>
                <a:gd name="T104" fmla="*/ 2453 w 2453"/>
                <a:gd name="T10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53" h="721">
                  <a:moveTo>
                    <a:pt x="0" y="0"/>
                  </a:moveTo>
                  <a:lnTo>
                    <a:pt x="15" y="0"/>
                  </a:lnTo>
                  <a:lnTo>
                    <a:pt x="15" y="19"/>
                  </a:lnTo>
                  <a:lnTo>
                    <a:pt x="19" y="19"/>
                  </a:lnTo>
                  <a:lnTo>
                    <a:pt x="19" y="43"/>
                  </a:lnTo>
                  <a:lnTo>
                    <a:pt x="34" y="43"/>
                  </a:lnTo>
                  <a:lnTo>
                    <a:pt x="34" y="63"/>
                  </a:lnTo>
                  <a:lnTo>
                    <a:pt x="41" y="63"/>
                  </a:lnTo>
                  <a:lnTo>
                    <a:pt x="41" y="82"/>
                  </a:lnTo>
                  <a:lnTo>
                    <a:pt x="45" y="82"/>
                  </a:lnTo>
                  <a:lnTo>
                    <a:pt x="45" y="103"/>
                  </a:lnTo>
                  <a:lnTo>
                    <a:pt x="74" y="103"/>
                  </a:lnTo>
                  <a:lnTo>
                    <a:pt x="74" y="127"/>
                  </a:lnTo>
                  <a:lnTo>
                    <a:pt x="93" y="127"/>
                  </a:lnTo>
                  <a:lnTo>
                    <a:pt x="93" y="151"/>
                  </a:lnTo>
                  <a:lnTo>
                    <a:pt x="119" y="151"/>
                  </a:lnTo>
                  <a:lnTo>
                    <a:pt x="119" y="197"/>
                  </a:lnTo>
                  <a:lnTo>
                    <a:pt x="155" y="197"/>
                  </a:lnTo>
                  <a:lnTo>
                    <a:pt x="155" y="221"/>
                  </a:lnTo>
                  <a:lnTo>
                    <a:pt x="169" y="221"/>
                  </a:lnTo>
                  <a:lnTo>
                    <a:pt x="169" y="247"/>
                  </a:lnTo>
                  <a:lnTo>
                    <a:pt x="181" y="247"/>
                  </a:lnTo>
                  <a:lnTo>
                    <a:pt x="181" y="295"/>
                  </a:lnTo>
                  <a:lnTo>
                    <a:pt x="188" y="295"/>
                  </a:lnTo>
                  <a:lnTo>
                    <a:pt x="188" y="321"/>
                  </a:lnTo>
                  <a:lnTo>
                    <a:pt x="193" y="321"/>
                  </a:lnTo>
                  <a:lnTo>
                    <a:pt x="193" y="369"/>
                  </a:lnTo>
                  <a:lnTo>
                    <a:pt x="224" y="369"/>
                  </a:lnTo>
                  <a:lnTo>
                    <a:pt x="224" y="395"/>
                  </a:lnTo>
                  <a:lnTo>
                    <a:pt x="233" y="395"/>
                  </a:lnTo>
                  <a:lnTo>
                    <a:pt x="233" y="405"/>
                  </a:lnTo>
                  <a:lnTo>
                    <a:pt x="233" y="422"/>
                  </a:lnTo>
                  <a:lnTo>
                    <a:pt x="247" y="422"/>
                  </a:lnTo>
                  <a:lnTo>
                    <a:pt x="247" y="443"/>
                  </a:lnTo>
                  <a:lnTo>
                    <a:pt x="259" y="443"/>
                  </a:lnTo>
                  <a:lnTo>
                    <a:pt x="259" y="470"/>
                  </a:lnTo>
                  <a:lnTo>
                    <a:pt x="290" y="470"/>
                  </a:lnTo>
                  <a:lnTo>
                    <a:pt x="290" y="496"/>
                  </a:lnTo>
                  <a:lnTo>
                    <a:pt x="297" y="496"/>
                  </a:lnTo>
                  <a:lnTo>
                    <a:pt x="297" y="522"/>
                  </a:lnTo>
                  <a:lnTo>
                    <a:pt x="407" y="522"/>
                  </a:lnTo>
                  <a:lnTo>
                    <a:pt x="407" y="577"/>
                  </a:lnTo>
                  <a:lnTo>
                    <a:pt x="433" y="577"/>
                  </a:lnTo>
                  <a:lnTo>
                    <a:pt x="433" y="606"/>
                  </a:lnTo>
                  <a:lnTo>
                    <a:pt x="732" y="606"/>
                  </a:lnTo>
                  <a:lnTo>
                    <a:pt x="732" y="633"/>
                  </a:lnTo>
                  <a:lnTo>
                    <a:pt x="894" y="633"/>
                  </a:lnTo>
                  <a:lnTo>
                    <a:pt x="894" y="659"/>
                  </a:lnTo>
                  <a:lnTo>
                    <a:pt x="1222" y="659"/>
                  </a:lnTo>
                  <a:lnTo>
                    <a:pt x="1222" y="685"/>
                  </a:lnTo>
                  <a:lnTo>
                    <a:pt x="1562" y="685"/>
                  </a:lnTo>
                  <a:lnTo>
                    <a:pt x="1562" y="721"/>
                  </a:lnTo>
                  <a:lnTo>
                    <a:pt x="2453" y="721"/>
                  </a:lnTo>
                </a:path>
              </a:pathLst>
            </a:custGeom>
            <a:noFill/>
            <a:ln w="12700" cap="flat">
              <a:solidFill>
                <a:srgbClr val="7030A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380" tIns="54701" rIns="109380" bIns="54701"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708" name="Group 707">
              <a:extLst>
                <a:ext uri="{FF2B5EF4-FFF2-40B4-BE49-F238E27FC236}">
                  <a16:creationId xmlns:a16="http://schemas.microsoft.com/office/drawing/2014/main" id="{A04A3F54-AA65-4084-A932-71F62953D90E}"/>
                </a:ext>
              </a:extLst>
            </p:cNvPr>
            <p:cNvGrpSpPr/>
            <p:nvPr/>
          </p:nvGrpSpPr>
          <p:grpSpPr>
            <a:xfrm>
              <a:off x="967146" y="3540154"/>
              <a:ext cx="4966370" cy="1195679"/>
              <a:chOff x="805953" y="3073271"/>
              <a:chExt cx="4138642" cy="996399"/>
            </a:xfrm>
          </p:grpSpPr>
          <p:cxnSp>
            <p:nvCxnSpPr>
              <p:cNvPr id="709" name="Straight Connector 708">
                <a:extLst>
                  <a:ext uri="{FF2B5EF4-FFF2-40B4-BE49-F238E27FC236}">
                    <a16:creationId xmlns:a16="http://schemas.microsoft.com/office/drawing/2014/main" id="{D109F58B-10AC-4990-A057-1AADA1FC8EA3}"/>
                  </a:ext>
                </a:extLst>
              </p:cNvPr>
              <p:cNvCxnSpPr>
                <a:cxnSpLocks/>
              </p:cNvCxnSpPr>
              <p:nvPr/>
            </p:nvCxnSpPr>
            <p:spPr>
              <a:xfrm>
                <a:off x="888998"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19BEC3D7-D473-4664-BA00-163E15724F87}"/>
                  </a:ext>
                </a:extLst>
              </p:cNvPr>
              <p:cNvCxnSpPr>
                <a:cxnSpLocks/>
              </p:cNvCxnSpPr>
              <p:nvPr/>
            </p:nvCxnSpPr>
            <p:spPr>
              <a:xfrm>
                <a:off x="1039205"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8A8AF488-7299-40DA-8254-C64DEEDD4323}"/>
                  </a:ext>
                </a:extLst>
              </p:cNvPr>
              <p:cNvCxnSpPr>
                <a:cxnSpLocks/>
              </p:cNvCxnSpPr>
              <p:nvPr/>
            </p:nvCxnSpPr>
            <p:spPr>
              <a:xfrm>
                <a:off x="1189413"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A7A247E2-7B80-4980-9B6F-AB9A5F5E99E4}"/>
                  </a:ext>
                </a:extLst>
              </p:cNvPr>
              <p:cNvCxnSpPr>
                <a:cxnSpLocks/>
              </p:cNvCxnSpPr>
              <p:nvPr/>
            </p:nvCxnSpPr>
            <p:spPr>
              <a:xfrm>
                <a:off x="1339620"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59192451-433C-4FE3-948B-DC6FB3EA27C6}"/>
                  </a:ext>
                </a:extLst>
              </p:cNvPr>
              <p:cNvCxnSpPr>
                <a:cxnSpLocks/>
              </p:cNvCxnSpPr>
              <p:nvPr/>
            </p:nvCxnSpPr>
            <p:spPr>
              <a:xfrm>
                <a:off x="1489827"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26A4C5F5-4EDE-4C52-91B2-FE56FAC3ECB3}"/>
                  </a:ext>
                </a:extLst>
              </p:cNvPr>
              <p:cNvCxnSpPr>
                <a:cxnSpLocks/>
              </p:cNvCxnSpPr>
              <p:nvPr/>
            </p:nvCxnSpPr>
            <p:spPr>
              <a:xfrm>
                <a:off x="1640034"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DEC3651A-A8F2-488B-8F3E-D1FFE4381A83}"/>
                  </a:ext>
                </a:extLst>
              </p:cNvPr>
              <p:cNvCxnSpPr>
                <a:cxnSpLocks/>
              </p:cNvCxnSpPr>
              <p:nvPr/>
            </p:nvCxnSpPr>
            <p:spPr>
              <a:xfrm>
                <a:off x="1790241"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4EDDC979-8D69-4DF4-9FBE-4D5410599B8B}"/>
                  </a:ext>
                </a:extLst>
              </p:cNvPr>
              <p:cNvCxnSpPr>
                <a:cxnSpLocks/>
              </p:cNvCxnSpPr>
              <p:nvPr/>
            </p:nvCxnSpPr>
            <p:spPr>
              <a:xfrm>
                <a:off x="1940448"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EDF95EAF-8F73-41CE-9EAE-D992182AD2F5}"/>
                  </a:ext>
                </a:extLst>
              </p:cNvPr>
              <p:cNvCxnSpPr>
                <a:cxnSpLocks/>
              </p:cNvCxnSpPr>
              <p:nvPr/>
            </p:nvCxnSpPr>
            <p:spPr>
              <a:xfrm>
                <a:off x="2090656"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66FA5EAF-717E-4FF5-8F77-BC00519EC2C4}"/>
                  </a:ext>
                </a:extLst>
              </p:cNvPr>
              <p:cNvCxnSpPr>
                <a:cxnSpLocks/>
              </p:cNvCxnSpPr>
              <p:nvPr/>
            </p:nvCxnSpPr>
            <p:spPr>
              <a:xfrm>
                <a:off x="2240863"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4C6556B3-15C4-4E1B-B358-0BC52F072368}"/>
                  </a:ext>
                </a:extLst>
              </p:cNvPr>
              <p:cNvCxnSpPr>
                <a:cxnSpLocks/>
              </p:cNvCxnSpPr>
              <p:nvPr/>
            </p:nvCxnSpPr>
            <p:spPr>
              <a:xfrm>
                <a:off x="2391069"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0CBB0DD3-2E66-4DCA-9ACA-7B496FF172E5}"/>
                  </a:ext>
                </a:extLst>
              </p:cNvPr>
              <p:cNvCxnSpPr>
                <a:cxnSpLocks/>
              </p:cNvCxnSpPr>
              <p:nvPr/>
            </p:nvCxnSpPr>
            <p:spPr>
              <a:xfrm>
                <a:off x="2541277"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id="{420D6C3E-AD40-423E-9907-DDBFA98E74C0}"/>
                  </a:ext>
                </a:extLst>
              </p:cNvPr>
              <p:cNvCxnSpPr>
                <a:cxnSpLocks/>
              </p:cNvCxnSpPr>
              <p:nvPr/>
            </p:nvCxnSpPr>
            <p:spPr>
              <a:xfrm>
                <a:off x="2691484"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4ED79229-F709-458F-A13D-5EBA5A231F26}"/>
                  </a:ext>
                </a:extLst>
              </p:cNvPr>
              <p:cNvCxnSpPr>
                <a:cxnSpLocks/>
              </p:cNvCxnSpPr>
              <p:nvPr/>
            </p:nvCxnSpPr>
            <p:spPr>
              <a:xfrm>
                <a:off x="2841691"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4BFBF31D-CB20-4A2C-9B34-E1AFD5272D7B}"/>
                  </a:ext>
                </a:extLst>
              </p:cNvPr>
              <p:cNvCxnSpPr>
                <a:cxnSpLocks/>
              </p:cNvCxnSpPr>
              <p:nvPr/>
            </p:nvCxnSpPr>
            <p:spPr>
              <a:xfrm>
                <a:off x="2991899"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5F2DB89C-F893-4001-BBD4-48FD9020EC17}"/>
                  </a:ext>
                </a:extLst>
              </p:cNvPr>
              <p:cNvCxnSpPr>
                <a:cxnSpLocks/>
              </p:cNvCxnSpPr>
              <p:nvPr/>
            </p:nvCxnSpPr>
            <p:spPr>
              <a:xfrm>
                <a:off x="3142106"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B329565B-0B17-41D8-B5FB-02A2E7B9550A}"/>
                  </a:ext>
                </a:extLst>
              </p:cNvPr>
              <p:cNvCxnSpPr>
                <a:cxnSpLocks/>
              </p:cNvCxnSpPr>
              <p:nvPr/>
            </p:nvCxnSpPr>
            <p:spPr>
              <a:xfrm>
                <a:off x="3292312"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480CD75F-AC3F-4F75-A9E5-268AAF07CAAF}"/>
                  </a:ext>
                </a:extLst>
              </p:cNvPr>
              <p:cNvCxnSpPr>
                <a:cxnSpLocks/>
              </p:cNvCxnSpPr>
              <p:nvPr/>
            </p:nvCxnSpPr>
            <p:spPr>
              <a:xfrm>
                <a:off x="3442520"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A6CA50C0-F763-48B9-A38F-21267CC8B06B}"/>
                  </a:ext>
                </a:extLst>
              </p:cNvPr>
              <p:cNvCxnSpPr>
                <a:cxnSpLocks/>
              </p:cNvCxnSpPr>
              <p:nvPr/>
            </p:nvCxnSpPr>
            <p:spPr>
              <a:xfrm>
                <a:off x="3592727"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DB322CBC-4D09-4B81-917C-7A17D4F6659D}"/>
                  </a:ext>
                </a:extLst>
              </p:cNvPr>
              <p:cNvCxnSpPr>
                <a:cxnSpLocks/>
              </p:cNvCxnSpPr>
              <p:nvPr/>
            </p:nvCxnSpPr>
            <p:spPr>
              <a:xfrm>
                <a:off x="3742934"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B000E6DF-FC84-4746-B764-BE17EF83B715}"/>
                  </a:ext>
                </a:extLst>
              </p:cNvPr>
              <p:cNvCxnSpPr>
                <a:cxnSpLocks/>
              </p:cNvCxnSpPr>
              <p:nvPr/>
            </p:nvCxnSpPr>
            <p:spPr>
              <a:xfrm>
                <a:off x="3893142"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42CD5F32-9D5D-40DB-AE85-777690549784}"/>
                  </a:ext>
                </a:extLst>
              </p:cNvPr>
              <p:cNvCxnSpPr>
                <a:cxnSpLocks/>
              </p:cNvCxnSpPr>
              <p:nvPr/>
            </p:nvCxnSpPr>
            <p:spPr>
              <a:xfrm>
                <a:off x="4043348"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1BACBD14-0FB2-49CD-9899-BD049465D6F6}"/>
                  </a:ext>
                </a:extLst>
              </p:cNvPr>
              <p:cNvCxnSpPr>
                <a:cxnSpLocks/>
              </p:cNvCxnSpPr>
              <p:nvPr/>
            </p:nvCxnSpPr>
            <p:spPr>
              <a:xfrm>
                <a:off x="4193555"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C0641DF-E93A-437D-B0DC-E9D1BADD7641}"/>
                  </a:ext>
                </a:extLst>
              </p:cNvPr>
              <p:cNvCxnSpPr>
                <a:cxnSpLocks/>
              </p:cNvCxnSpPr>
              <p:nvPr/>
            </p:nvCxnSpPr>
            <p:spPr>
              <a:xfrm>
                <a:off x="4343763"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D223602E-EDDB-45BC-B70A-C4BBA9FF9337}"/>
                  </a:ext>
                </a:extLst>
              </p:cNvPr>
              <p:cNvCxnSpPr>
                <a:cxnSpLocks/>
              </p:cNvCxnSpPr>
              <p:nvPr/>
            </p:nvCxnSpPr>
            <p:spPr>
              <a:xfrm>
                <a:off x="4493970"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DA51C7F6-6F94-4350-9F9C-FAC482AF4CE6}"/>
                  </a:ext>
                </a:extLst>
              </p:cNvPr>
              <p:cNvCxnSpPr>
                <a:cxnSpLocks/>
              </p:cNvCxnSpPr>
              <p:nvPr/>
            </p:nvCxnSpPr>
            <p:spPr>
              <a:xfrm>
                <a:off x="4644177"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403BA22A-A8FB-4AC8-BEEF-9B79A46E349A}"/>
                  </a:ext>
                </a:extLst>
              </p:cNvPr>
              <p:cNvCxnSpPr>
                <a:cxnSpLocks/>
              </p:cNvCxnSpPr>
              <p:nvPr/>
            </p:nvCxnSpPr>
            <p:spPr>
              <a:xfrm>
                <a:off x="4794385"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31522E54-168B-410D-8D96-6A4BACD55C62}"/>
                  </a:ext>
                </a:extLst>
              </p:cNvPr>
              <p:cNvCxnSpPr>
                <a:cxnSpLocks/>
              </p:cNvCxnSpPr>
              <p:nvPr/>
            </p:nvCxnSpPr>
            <p:spPr>
              <a:xfrm>
                <a:off x="4944594"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723E5BFE-470B-423C-B569-671096ED16F3}"/>
                  </a:ext>
                </a:extLst>
              </p:cNvPr>
              <p:cNvCxnSpPr>
                <a:cxnSpLocks/>
              </p:cNvCxnSpPr>
              <p:nvPr/>
            </p:nvCxnSpPr>
            <p:spPr>
              <a:xfrm>
                <a:off x="888998" y="3073271"/>
                <a:ext cx="0" cy="920983"/>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1C8289DA-7FB7-47B5-8455-800B79257D8B}"/>
                  </a:ext>
                </a:extLst>
              </p:cNvPr>
              <p:cNvCxnSpPr>
                <a:cxnSpLocks/>
              </p:cNvCxnSpPr>
              <p:nvPr/>
            </p:nvCxnSpPr>
            <p:spPr>
              <a:xfrm>
                <a:off x="888998" y="3994253"/>
                <a:ext cx="4055597"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4C83207F-DBC1-4494-A3D1-0DFAA964791E}"/>
                  </a:ext>
                </a:extLst>
              </p:cNvPr>
              <p:cNvCxnSpPr>
                <a:cxnSpLocks/>
              </p:cNvCxnSpPr>
              <p:nvPr/>
            </p:nvCxnSpPr>
            <p:spPr>
              <a:xfrm rot="16200000">
                <a:off x="847476" y="3952732"/>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DB2FDD82-65DF-44F7-AD96-0C70BFEED2D5}"/>
                  </a:ext>
                </a:extLst>
              </p:cNvPr>
              <p:cNvCxnSpPr>
                <a:cxnSpLocks/>
              </p:cNvCxnSpPr>
              <p:nvPr/>
            </p:nvCxnSpPr>
            <p:spPr>
              <a:xfrm rot="16200000">
                <a:off x="847476" y="376853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3DEBB4D3-7493-4E44-9795-F55F7310B9B9}"/>
                  </a:ext>
                </a:extLst>
              </p:cNvPr>
              <p:cNvCxnSpPr>
                <a:cxnSpLocks/>
              </p:cNvCxnSpPr>
              <p:nvPr/>
            </p:nvCxnSpPr>
            <p:spPr>
              <a:xfrm rot="16200000">
                <a:off x="847476" y="358433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A848A108-0BF6-4528-8A36-210674706750}"/>
                  </a:ext>
                </a:extLst>
              </p:cNvPr>
              <p:cNvCxnSpPr>
                <a:cxnSpLocks/>
              </p:cNvCxnSpPr>
              <p:nvPr/>
            </p:nvCxnSpPr>
            <p:spPr>
              <a:xfrm rot="16200000">
                <a:off x="847476" y="3400143"/>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55FE3C4B-A896-4A2A-A841-0ED2441106B2}"/>
                  </a:ext>
                </a:extLst>
              </p:cNvPr>
              <p:cNvCxnSpPr>
                <a:cxnSpLocks/>
              </p:cNvCxnSpPr>
              <p:nvPr/>
            </p:nvCxnSpPr>
            <p:spPr>
              <a:xfrm rot="16200000">
                <a:off x="847476" y="321594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6E9045A7-DDBE-46C2-8EEA-DEDF2877CDE3}"/>
                  </a:ext>
                </a:extLst>
              </p:cNvPr>
              <p:cNvCxnSpPr>
                <a:cxnSpLocks/>
              </p:cNvCxnSpPr>
              <p:nvPr/>
            </p:nvCxnSpPr>
            <p:spPr>
              <a:xfrm rot="16200000">
                <a:off x="847476" y="303174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5" name="Group 744">
              <a:extLst>
                <a:ext uri="{FF2B5EF4-FFF2-40B4-BE49-F238E27FC236}">
                  <a16:creationId xmlns:a16="http://schemas.microsoft.com/office/drawing/2014/main" id="{B102BD91-5B57-4033-AAE1-22DB2B0634E5}"/>
                </a:ext>
              </a:extLst>
            </p:cNvPr>
            <p:cNvGrpSpPr/>
            <p:nvPr/>
          </p:nvGrpSpPr>
          <p:grpSpPr>
            <a:xfrm>
              <a:off x="1120969" y="3577884"/>
              <a:ext cx="4508749" cy="990854"/>
              <a:chOff x="934140" y="3104742"/>
              <a:chExt cx="3757291" cy="825712"/>
            </a:xfrm>
          </p:grpSpPr>
          <p:cxnSp>
            <p:nvCxnSpPr>
              <p:cNvPr id="746" name="Straight Connector 745">
                <a:extLst>
                  <a:ext uri="{FF2B5EF4-FFF2-40B4-BE49-F238E27FC236}">
                    <a16:creationId xmlns:a16="http://schemas.microsoft.com/office/drawing/2014/main" id="{3966A633-BF63-44C6-A936-53ED1E8C7769}"/>
                  </a:ext>
                </a:extLst>
              </p:cNvPr>
              <p:cNvCxnSpPr/>
              <p:nvPr/>
            </p:nvCxnSpPr>
            <p:spPr>
              <a:xfrm>
                <a:off x="934140" y="3104742"/>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3" name="Straight Connector 1322">
                <a:extLst>
                  <a:ext uri="{FF2B5EF4-FFF2-40B4-BE49-F238E27FC236}">
                    <a16:creationId xmlns:a16="http://schemas.microsoft.com/office/drawing/2014/main" id="{288EDED1-9EF3-48D5-993B-254489C219AE}"/>
                  </a:ext>
                </a:extLst>
              </p:cNvPr>
              <p:cNvCxnSpPr/>
              <p:nvPr/>
            </p:nvCxnSpPr>
            <p:spPr>
              <a:xfrm>
                <a:off x="979883" y="3172330"/>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4" name="Straight Connector 1323">
                <a:extLst>
                  <a:ext uri="{FF2B5EF4-FFF2-40B4-BE49-F238E27FC236}">
                    <a16:creationId xmlns:a16="http://schemas.microsoft.com/office/drawing/2014/main" id="{71848E18-A829-40B1-83EA-F3CDCD7A826B}"/>
                  </a:ext>
                </a:extLst>
              </p:cNvPr>
              <p:cNvCxnSpPr/>
              <p:nvPr/>
            </p:nvCxnSpPr>
            <p:spPr>
              <a:xfrm>
                <a:off x="1001855" y="3185034"/>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5" name="Straight Connector 1324">
                <a:extLst>
                  <a:ext uri="{FF2B5EF4-FFF2-40B4-BE49-F238E27FC236}">
                    <a16:creationId xmlns:a16="http://schemas.microsoft.com/office/drawing/2014/main" id="{A7D19C57-8A42-4054-8F6D-A46ECF3C19D8}"/>
                  </a:ext>
                </a:extLst>
              </p:cNvPr>
              <p:cNvCxnSpPr/>
              <p:nvPr/>
            </p:nvCxnSpPr>
            <p:spPr>
              <a:xfrm>
                <a:off x="1141708" y="3307713"/>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6" name="Straight Connector 1325">
                <a:extLst>
                  <a:ext uri="{FF2B5EF4-FFF2-40B4-BE49-F238E27FC236}">
                    <a16:creationId xmlns:a16="http://schemas.microsoft.com/office/drawing/2014/main" id="{34EB8AD0-6E4E-4B3E-B4C8-8E88E6602B9E}"/>
                  </a:ext>
                </a:extLst>
              </p:cNvPr>
              <p:cNvCxnSpPr/>
              <p:nvPr/>
            </p:nvCxnSpPr>
            <p:spPr>
              <a:xfrm>
                <a:off x="1006249" y="3200938"/>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7" name="Straight Connector 1326">
                <a:extLst>
                  <a:ext uri="{FF2B5EF4-FFF2-40B4-BE49-F238E27FC236}">
                    <a16:creationId xmlns:a16="http://schemas.microsoft.com/office/drawing/2014/main" id="{47DBCC2F-D47F-4EC4-A1A8-5BF4BB353750}"/>
                  </a:ext>
                </a:extLst>
              </p:cNvPr>
              <p:cNvCxnSpPr/>
              <p:nvPr/>
            </p:nvCxnSpPr>
            <p:spPr>
              <a:xfrm>
                <a:off x="1294663" y="3596935"/>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8" name="Straight Connector 1327">
                <a:extLst>
                  <a:ext uri="{FF2B5EF4-FFF2-40B4-BE49-F238E27FC236}">
                    <a16:creationId xmlns:a16="http://schemas.microsoft.com/office/drawing/2014/main" id="{B96CC536-A9BD-4CF2-8940-187CF16A1C37}"/>
                  </a:ext>
                </a:extLst>
              </p:cNvPr>
              <p:cNvCxnSpPr/>
              <p:nvPr/>
            </p:nvCxnSpPr>
            <p:spPr>
              <a:xfrm>
                <a:off x="2868882" y="3850965"/>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9" name="Straight Connector 1328">
                <a:extLst>
                  <a:ext uri="{FF2B5EF4-FFF2-40B4-BE49-F238E27FC236}">
                    <a16:creationId xmlns:a16="http://schemas.microsoft.com/office/drawing/2014/main" id="{FBD343F4-0DF3-4D71-9ED9-BF1F5C09D7C1}"/>
                  </a:ext>
                </a:extLst>
              </p:cNvPr>
              <p:cNvCxnSpPr/>
              <p:nvPr/>
            </p:nvCxnSpPr>
            <p:spPr>
              <a:xfrm>
                <a:off x="4522646" y="3893297"/>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30" name="Straight Connector 1329">
                <a:extLst>
                  <a:ext uri="{FF2B5EF4-FFF2-40B4-BE49-F238E27FC236}">
                    <a16:creationId xmlns:a16="http://schemas.microsoft.com/office/drawing/2014/main" id="{2D7156AF-6B47-4287-B026-044312F0233F}"/>
                  </a:ext>
                </a:extLst>
              </p:cNvPr>
              <p:cNvCxnSpPr/>
              <p:nvPr/>
            </p:nvCxnSpPr>
            <p:spPr>
              <a:xfrm>
                <a:off x="4669865" y="3892934"/>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31" name="Straight Connector 1330">
                <a:extLst>
                  <a:ext uri="{FF2B5EF4-FFF2-40B4-BE49-F238E27FC236}">
                    <a16:creationId xmlns:a16="http://schemas.microsoft.com/office/drawing/2014/main" id="{B29235AF-C9CB-4C43-94C0-781F59C513DC}"/>
                  </a:ext>
                </a:extLst>
              </p:cNvPr>
              <p:cNvCxnSpPr>
                <a:cxnSpLocks/>
              </p:cNvCxnSpPr>
              <p:nvPr/>
            </p:nvCxnSpPr>
            <p:spPr>
              <a:xfrm rot="5400000">
                <a:off x="4672853" y="3892935"/>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32" name="Group 1331">
              <a:extLst>
                <a:ext uri="{FF2B5EF4-FFF2-40B4-BE49-F238E27FC236}">
                  <a16:creationId xmlns:a16="http://schemas.microsoft.com/office/drawing/2014/main" id="{73CE4C68-5AAD-4D35-A6DF-C765D3B11363}"/>
                </a:ext>
              </a:extLst>
            </p:cNvPr>
            <p:cNvGrpSpPr/>
            <p:nvPr/>
          </p:nvGrpSpPr>
          <p:grpSpPr>
            <a:xfrm>
              <a:off x="1141797" y="3516670"/>
              <a:ext cx="4684687" cy="840652"/>
              <a:chOff x="951477" y="3053715"/>
              <a:chExt cx="3903905" cy="700543"/>
            </a:xfrm>
          </p:grpSpPr>
          <p:cxnSp>
            <p:nvCxnSpPr>
              <p:cNvPr id="1333" name="Straight Connector 1332">
                <a:extLst>
                  <a:ext uri="{FF2B5EF4-FFF2-40B4-BE49-F238E27FC236}">
                    <a16:creationId xmlns:a16="http://schemas.microsoft.com/office/drawing/2014/main" id="{77DA76DA-9574-4ED4-ABFB-D425EC31125B}"/>
                  </a:ext>
                </a:extLst>
              </p:cNvPr>
              <p:cNvCxnSpPr/>
              <p:nvPr/>
            </p:nvCxnSpPr>
            <p:spPr>
              <a:xfrm>
                <a:off x="4835345"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4" name="Straight Connector 1333">
                <a:extLst>
                  <a:ext uri="{FF2B5EF4-FFF2-40B4-BE49-F238E27FC236}">
                    <a16:creationId xmlns:a16="http://schemas.microsoft.com/office/drawing/2014/main" id="{B777ABA1-C254-4DD9-92FA-B57E6A5B1937}"/>
                  </a:ext>
                </a:extLst>
              </p:cNvPr>
              <p:cNvCxnSpPr/>
              <p:nvPr/>
            </p:nvCxnSpPr>
            <p:spPr>
              <a:xfrm>
                <a:off x="4794385"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5" name="Straight Connector 1334">
                <a:extLst>
                  <a:ext uri="{FF2B5EF4-FFF2-40B4-BE49-F238E27FC236}">
                    <a16:creationId xmlns:a16="http://schemas.microsoft.com/office/drawing/2014/main" id="{5D8CFDCE-0DB1-4333-8146-E9412A5FD4D7}"/>
                  </a:ext>
                </a:extLst>
              </p:cNvPr>
              <p:cNvCxnSpPr/>
              <p:nvPr/>
            </p:nvCxnSpPr>
            <p:spPr>
              <a:xfrm>
                <a:off x="4764172"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6" name="Straight Connector 1335">
                <a:extLst>
                  <a:ext uri="{FF2B5EF4-FFF2-40B4-BE49-F238E27FC236}">
                    <a16:creationId xmlns:a16="http://schemas.microsoft.com/office/drawing/2014/main" id="{09FE387C-97A8-457B-9649-2839549FA400}"/>
                  </a:ext>
                </a:extLst>
              </p:cNvPr>
              <p:cNvCxnSpPr/>
              <p:nvPr/>
            </p:nvCxnSpPr>
            <p:spPr>
              <a:xfrm>
                <a:off x="4654120"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7" name="Straight Connector 1336">
                <a:extLst>
                  <a:ext uri="{FF2B5EF4-FFF2-40B4-BE49-F238E27FC236}">
                    <a16:creationId xmlns:a16="http://schemas.microsoft.com/office/drawing/2014/main" id="{CEC199BD-648D-42A6-A5D9-7169F0E57F39}"/>
                  </a:ext>
                </a:extLst>
              </p:cNvPr>
              <p:cNvCxnSpPr/>
              <p:nvPr/>
            </p:nvCxnSpPr>
            <p:spPr>
              <a:xfrm>
                <a:off x="4560591"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a:extLst>
                  <a:ext uri="{FF2B5EF4-FFF2-40B4-BE49-F238E27FC236}">
                    <a16:creationId xmlns:a16="http://schemas.microsoft.com/office/drawing/2014/main" id="{CC8362DB-7E45-4778-AA1B-F997D0A17009}"/>
                  </a:ext>
                </a:extLst>
              </p:cNvPr>
              <p:cNvCxnSpPr/>
              <p:nvPr/>
            </p:nvCxnSpPr>
            <p:spPr>
              <a:xfrm>
                <a:off x="4534026"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9" name="Straight Connector 1338">
                <a:extLst>
                  <a:ext uri="{FF2B5EF4-FFF2-40B4-BE49-F238E27FC236}">
                    <a16:creationId xmlns:a16="http://schemas.microsoft.com/office/drawing/2014/main" id="{CEEFF2AF-D4E5-4640-8EBA-75C105A1F7F6}"/>
                  </a:ext>
                </a:extLst>
              </p:cNvPr>
              <p:cNvCxnSpPr/>
              <p:nvPr/>
            </p:nvCxnSpPr>
            <p:spPr>
              <a:xfrm>
                <a:off x="4465362"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a:extLst>
                  <a:ext uri="{FF2B5EF4-FFF2-40B4-BE49-F238E27FC236}">
                    <a16:creationId xmlns:a16="http://schemas.microsoft.com/office/drawing/2014/main" id="{E8B94E79-C944-4E33-A003-243BF66FDE5C}"/>
                  </a:ext>
                </a:extLst>
              </p:cNvPr>
              <p:cNvCxnSpPr/>
              <p:nvPr/>
            </p:nvCxnSpPr>
            <p:spPr>
              <a:xfrm>
                <a:off x="2394795" y="3618874"/>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1" name="Straight Connector 1340">
                <a:extLst>
                  <a:ext uri="{FF2B5EF4-FFF2-40B4-BE49-F238E27FC236}">
                    <a16:creationId xmlns:a16="http://schemas.microsoft.com/office/drawing/2014/main" id="{B9BFCBEF-8E3C-4D6A-8236-86360ED81160}"/>
                  </a:ext>
                </a:extLst>
              </p:cNvPr>
              <p:cNvCxnSpPr/>
              <p:nvPr/>
            </p:nvCxnSpPr>
            <p:spPr>
              <a:xfrm>
                <a:off x="2363425" y="3618874"/>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2" name="Straight Connector 1341">
                <a:extLst>
                  <a:ext uri="{FF2B5EF4-FFF2-40B4-BE49-F238E27FC236}">
                    <a16:creationId xmlns:a16="http://schemas.microsoft.com/office/drawing/2014/main" id="{DE1B3289-A424-4641-8A1E-E259FDE6CAFC}"/>
                  </a:ext>
                </a:extLst>
              </p:cNvPr>
              <p:cNvCxnSpPr/>
              <p:nvPr/>
            </p:nvCxnSpPr>
            <p:spPr>
              <a:xfrm>
                <a:off x="2309529" y="3618874"/>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3" name="Straight Connector 1342">
                <a:extLst>
                  <a:ext uri="{FF2B5EF4-FFF2-40B4-BE49-F238E27FC236}">
                    <a16:creationId xmlns:a16="http://schemas.microsoft.com/office/drawing/2014/main" id="{F8296E2F-64C7-4151-ACD1-547EF6D8B85F}"/>
                  </a:ext>
                </a:extLst>
              </p:cNvPr>
              <p:cNvCxnSpPr/>
              <p:nvPr/>
            </p:nvCxnSpPr>
            <p:spPr>
              <a:xfrm>
                <a:off x="1374986" y="32951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4" name="Straight Connector 1343">
                <a:extLst>
                  <a:ext uri="{FF2B5EF4-FFF2-40B4-BE49-F238E27FC236}">
                    <a16:creationId xmlns:a16="http://schemas.microsoft.com/office/drawing/2014/main" id="{E6598EA2-17B7-4E9A-B228-C3CAD0BF56CA}"/>
                  </a:ext>
                </a:extLst>
              </p:cNvPr>
              <p:cNvCxnSpPr/>
              <p:nvPr/>
            </p:nvCxnSpPr>
            <p:spPr>
              <a:xfrm>
                <a:off x="951477" y="3053715"/>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5" name="Straight Connector 1344">
                <a:extLst>
                  <a:ext uri="{FF2B5EF4-FFF2-40B4-BE49-F238E27FC236}">
                    <a16:creationId xmlns:a16="http://schemas.microsoft.com/office/drawing/2014/main" id="{85BE043A-CF26-487B-A7F6-9BBAA61AD2DE}"/>
                  </a:ext>
                </a:extLst>
              </p:cNvPr>
              <p:cNvCxnSpPr>
                <a:cxnSpLocks/>
              </p:cNvCxnSpPr>
              <p:nvPr/>
            </p:nvCxnSpPr>
            <p:spPr>
              <a:xfrm rot="5400000">
                <a:off x="4836804" y="371710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46" name="Straight Connector 1345">
              <a:extLst>
                <a:ext uri="{FF2B5EF4-FFF2-40B4-BE49-F238E27FC236}">
                  <a16:creationId xmlns:a16="http://schemas.microsoft.com/office/drawing/2014/main" id="{FA960064-0F33-4CAC-B4C0-D2FE1C0A8A54}"/>
                </a:ext>
              </a:extLst>
            </p:cNvPr>
            <p:cNvCxnSpPr>
              <a:cxnSpLocks/>
            </p:cNvCxnSpPr>
            <p:nvPr/>
          </p:nvCxnSpPr>
          <p:spPr>
            <a:xfrm>
              <a:off x="2960334" y="3942275"/>
              <a:ext cx="22850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47" name="Straight Connector 1346">
              <a:extLst>
                <a:ext uri="{FF2B5EF4-FFF2-40B4-BE49-F238E27FC236}">
                  <a16:creationId xmlns:a16="http://schemas.microsoft.com/office/drawing/2014/main" id="{8F677208-A813-42A3-83E8-F56CFF9AC8F5}"/>
                </a:ext>
              </a:extLst>
            </p:cNvPr>
            <p:cNvCxnSpPr>
              <a:cxnSpLocks/>
            </p:cNvCxnSpPr>
            <p:nvPr/>
          </p:nvCxnSpPr>
          <p:spPr>
            <a:xfrm>
              <a:off x="2957662" y="3775634"/>
              <a:ext cx="22850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48" name="TextBox 1347">
              <a:extLst>
                <a:ext uri="{FF2B5EF4-FFF2-40B4-BE49-F238E27FC236}">
                  <a16:creationId xmlns:a16="http://schemas.microsoft.com/office/drawing/2014/main" id="{BE0ADC7F-6FAC-4177-AEE4-7AFDF8284019}"/>
                </a:ext>
              </a:extLst>
            </p:cNvPr>
            <p:cNvSpPr txBox="1"/>
            <p:nvPr/>
          </p:nvSpPr>
          <p:spPr>
            <a:xfrm>
              <a:off x="3281006" y="3460520"/>
              <a:ext cx="2505371" cy="168344"/>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OS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49" name="TextBox 1348">
              <a:extLst>
                <a:ext uri="{FF2B5EF4-FFF2-40B4-BE49-F238E27FC236}">
                  <a16:creationId xmlns:a16="http://schemas.microsoft.com/office/drawing/2014/main" id="{3AF23A18-4990-4878-8BA6-6A75B252BBEA}"/>
                </a:ext>
              </a:extLst>
            </p:cNvPr>
            <p:cNvSpPr txBox="1"/>
            <p:nvPr/>
          </p:nvSpPr>
          <p:spPr>
            <a:xfrm>
              <a:off x="3281006" y="3865714"/>
              <a:ext cx="2505371" cy="151509"/>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BR (N = 40): </a:t>
              </a: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4.7 months </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50" name="TextBox 1349">
              <a:extLst>
                <a:ext uri="{FF2B5EF4-FFF2-40B4-BE49-F238E27FC236}">
                  <a16:creationId xmlns:a16="http://schemas.microsoft.com/office/drawing/2014/main" id="{AB74D492-3B39-4AFE-B01F-0BA86FE3D527}"/>
                </a:ext>
              </a:extLst>
            </p:cNvPr>
            <p:cNvSpPr txBox="1"/>
            <p:nvPr/>
          </p:nvSpPr>
          <p:spPr>
            <a:xfrm>
              <a:off x="3281050" y="3692866"/>
              <a:ext cx="2831047" cy="151509"/>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 + BR (N = 40): </a:t>
              </a:r>
              <a:r>
                <a:rPr kumimoji="0" lang="en-US" sz="10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rPr>
                <a:t>12.4 months </a:t>
              </a:r>
              <a:endParaRPr kumimoji="0" lang="x-none" sz="16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endParaRPr>
            </a:p>
          </p:txBody>
        </p:sp>
        <p:sp>
          <p:nvSpPr>
            <p:cNvPr id="1351" name="TextBox 1350">
              <a:extLst>
                <a:ext uri="{FF2B5EF4-FFF2-40B4-BE49-F238E27FC236}">
                  <a16:creationId xmlns:a16="http://schemas.microsoft.com/office/drawing/2014/main" id="{1CDE1FC8-B836-4A02-A4E2-C4069BBADB3A}"/>
                </a:ext>
              </a:extLst>
            </p:cNvPr>
            <p:cNvSpPr txBox="1"/>
            <p:nvPr/>
          </p:nvSpPr>
          <p:spPr>
            <a:xfrm>
              <a:off x="6773084" y="4934813"/>
              <a:ext cx="4866715" cy="151509"/>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Time (months)</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69" name="TextBox 1368">
              <a:extLst>
                <a:ext uri="{FF2B5EF4-FFF2-40B4-BE49-F238E27FC236}">
                  <a16:creationId xmlns:a16="http://schemas.microsoft.com/office/drawing/2014/main" id="{0CB3176E-CB3B-4782-842C-5FCDF3F90A7C}"/>
                </a:ext>
              </a:extLst>
            </p:cNvPr>
            <p:cNvSpPr txBox="1"/>
            <p:nvPr/>
          </p:nvSpPr>
          <p:spPr>
            <a:xfrm>
              <a:off x="8889718" y="3460520"/>
              <a:ext cx="2180551" cy="168344"/>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OS</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0" name="TextBox 1369">
              <a:extLst>
                <a:ext uri="{FF2B5EF4-FFF2-40B4-BE49-F238E27FC236}">
                  <a16:creationId xmlns:a16="http://schemas.microsoft.com/office/drawing/2014/main" id="{B54897BA-E186-47D6-BB51-AB7A75F1B289}"/>
                </a:ext>
              </a:extLst>
            </p:cNvPr>
            <p:cNvSpPr txBox="1"/>
            <p:nvPr/>
          </p:nvSpPr>
          <p:spPr>
            <a:xfrm>
              <a:off x="8889661" y="3634070"/>
              <a:ext cx="2970242" cy="271121"/>
            </a:xfrm>
            <a:prstGeom prst="rect">
              <a:avLst/>
            </a:prstGeom>
            <a:no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 + BR (N = 106): </a:t>
              </a:r>
              <a:r>
                <a:rPr kumimoji="0" lang="en-US" sz="10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rPr>
                <a:t>12.5 months </a:t>
              </a:r>
              <a:endParaRPr kumimoji="0" lang="x-none" sz="16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endParaRPr>
            </a:p>
          </p:txBody>
        </p:sp>
        <p:cxnSp>
          <p:nvCxnSpPr>
            <p:cNvPr id="1371" name="Straight Connector 1370">
              <a:extLst>
                <a:ext uri="{FF2B5EF4-FFF2-40B4-BE49-F238E27FC236}">
                  <a16:creationId xmlns:a16="http://schemas.microsoft.com/office/drawing/2014/main" id="{8F677208-A813-42A3-83E8-F56CFF9AC8F5}"/>
                </a:ext>
              </a:extLst>
            </p:cNvPr>
            <p:cNvCxnSpPr>
              <a:cxnSpLocks/>
            </p:cNvCxnSpPr>
            <p:nvPr/>
          </p:nvCxnSpPr>
          <p:spPr>
            <a:xfrm>
              <a:off x="8619161" y="3775475"/>
              <a:ext cx="19888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72" name="TextBox 1371">
              <a:extLst>
                <a:ext uri="{FF2B5EF4-FFF2-40B4-BE49-F238E27FC236}">
                  <a16:creationId xmlns:a16="http://schemas.microsoft.com/office/drawing/2014/main" id="{1BE6621C-FCB9-4ACB-992A-0781E5B988B8}"/>
                </a:ext>
              </a:extLst>
            </p:cNvPr>
            <p:cNvSpPr txBox="1"/>
            <p:nvPr/>
          </p:nvSpPr>
          <p:spPr>
            <a:xfrm>
              <a:off x="956975"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3" name="TextBox 1372">
              <a:extLst>
                <a:ext uri="{FF2B5EF4-FFF2-40B4-BE49-F238E27FC236}">
                  <a16:creationId xmlns:a16="http://schemas.microsoft.com/office/drawing/2014/main" id="{2D7BB508-4847-4F44-B6BA-6491E186FDFB}"/>
                </a:ext>
              </a:extLst>
            </p:cNvPr>
            <p:cNvSpPr txBox="1"/>
            <p:nvPr/>
          </p:nvSpPr>
          <p:spPr>
            <a:xfrm>
              <a:off x="1137224"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4" name="TextBox 1373">
              <a:extLst>
                <a:ext uri="{FF2B5EF4-FFF2-40B4-BE49-F238E27FC236}">
                  <a16:creationId xmlns:a16="http://schemas.microsoft.com/office/drawing/2014/main" id="{E5DE25AF-97A4-49D0-9B46-7192D4FF50EA}"/>
                </a:ext>
              </a:extLst>
            </p:cNvPr>
            <p:cNvSpPr txBox="1"/>
            <p:nvPr/>
          </p:nvSpPr>
          <p:spPr>
            <a:xfrm>
              <a:off x="1317471"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5" name="TextBox 1374">
              <a:extLst>
                <a:ext uri="{FF2B5EF4-FFF2-40B4-BE49-F238E27FC236}">
                  <a16:creationId xmlns:a16="http://schemas.microsoft.com/office/drawing/2014/main" id="{57A14AF4-6951-4C29-B95E-2E402DA1F7C0}"/>
                </a:ext>
              </a:extLst>
            </p:cNvPr>
            <p:cNvSpPr txBox="1"/>
            <p:nvPr/>
          </p:nvSpPr>
          <p:spPr>
            <a:xfrm>
              <a:off x="1497720"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6" name="TextBox 1375">
              <a:extLst>
                <a:ext uri="{FF2B5EF4-FFF2-40B4-BE49-F238E27FC236}">
                  <a16:creationId xmlns:a16="http://schemas.microsoft.com/office/drawing/2014/main" id="{BCFA249E-98D9-4E15-ADCC-26D2B300AFEB}"/>
                </a:ext>
              </a:extLst>
            </p:cNvPr>
            <p:cNvSpPr txBox="1"/>
            <p:nvPr/>
          </p:nvSpPr>
          <p:spPr>
            <a:xfrm>
              <a:off x="1677968"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7" name="TextBox 1376">
              <a:extLst>
                <a:ext uri="{FF2B5EF4-FFF2-40B4-BE49-F238E27FC236}">
                  <a16:creationId xmlns:a16="http://schemas.microsoft.com/office/drawing/2014/main" id="{F2DE852D-7633-4087-BCCD-3BFE06F3738B}"/>
                </a:ext>
              </a:extLst>
            </p:cNvPr>
            <p:cNvSpPr txBox="1"/>
            <p:nvPr/>
          </p:nvSpPr>
          <p:spPr>
            <a:xfrm>
              <a:off x="1858217"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8" name="TextBox 1377">
              <a:extLst>
                <a:ext uri="{FF2B5EF4-FFF2-40B4-BE49-F238E27FC236}">
                  <a16:creationId xmlns:a16="http://schemas.microsoft.com/office/drawing/2014/main" id="{B5817E78-06EE-4A59-8A9D-D10BEDA80427}"/>
                </a:ext>
              </a:extLst>
            </p:cNvPr>
            <p:cNvSpPr txBox="1"/>
            <p:nvPr/>
          </p:nvSpPr>
          <p:spPr>
            <a:xfrm>
              <a:off x="2038467"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9" name="TextBox 1378">
              <a:extLst>
                <a:ext uri="{FF2B5EF4-FFF2-40B4-BE49-F238E27FC236}">
                  <a16:creationId xmlns:a16="http://schemas.microsoft.com/office/drawing/2014/main" id="{810049EF-20A6-412A-9332-B777D4A7D508}"/>
                </a:ext>
              </a:extLst>
            </p:cNvPr>
            <p:cNvSpPr txBox="1"/>
            <p:nvPr/>
          </p:nvSpPr>
          <p:spPr>
            <a:xfrm>
              <a:off x="2218184"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0" name="TextBox 1379">
              <a:extLst>
                <a:ext uri="{FF2B5EF4-FFF2-40B4-BE49-F238E27FC236}">
                  <a16:creationId xmlns:a16="http://schemas.microsoft.com/office/drawing/2014/main" id="{F6DF1581-EAA9-4667-BB14-76D1D36F3612}"/>
                </a:ext>
              </a:extLst>
            </p:cNvPr>
            <p:cNvSpPr txBox="1"/>
            <p:nvPr/>
          </p:nvSpPr>
          <p:spPr>
            <a:xfrm>
              <a:off x="2398436"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1" name="TextBox 1380">
              <a:extLst>
                <a:ext uri="{FF2B5EF4-FFF2-40B4-BE49-F238E27FC236}">
                  <a16:creationId xmlns:a16="http://schemas.microsoft.com/office/drawing/2014/main" id="{ACD0C282-EA37-48CF-BF4C-169A512ECB25}"/>
                </a:ext>
              </a:extLst>
            </p:cNvPr>
            <p:cNvSpPr txBox="1"/>
            <p:nvPr/>
          </p:nvSpPr>
          <p:spPr>
            <a:xfrm>
              <a:off x="2578155"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2" name="TextBox 1381">
              <a:extLst>
                <a:ext uri="{FF2B5EF4-FFF2-40B4-BE49-F238E27FC236}">
                  <a16:creationId xmlns:a16="http://schemas.microsoft.com/office/drawing/2014/main" id="{AF7CCDCC-8612-4F75-BC5E-172297047445}"/>
                </a:ext>
              </a:extLst>
            </p:cNvPr>
            <p:cNvSpPr txBox="1"/>
            <p:nvPr/>
          </p:nvSpPr>
          <p:spPr>
            <a:xfrm>
              <a:off x="2760252"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3" name="TextBox 1382">
              <a:extLst>
                <a:ext uri="{FF2B5EF4-FFF2-40B4-BE49-F238E27FC236}">
                  <a16:creationId xmlns:a16="http://schemas.microsoft.com/office/drawing/2014/main" id="{79C0C107-6256-426C-8A73-951CDBAC1970}"/>
                </a:ext>
              </a:extLst>
            </p:cNvPr>
            <p:cNvSpPr txBox="1"/>
            <p:nvPr/>
          </p:nvSpPr>
          <p:spPr>
            <a:xfrm>
              <a:off x="2943363"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4" name="TextBox 1383">
              <a:extLst>
                <a:ext uri="{FF2B5EF4-FFF2-40B4-BE49-F238E27FC236}">
                  <a16:creationId xmlns:a16="http://schemas.microsoft.com/office/drawing/2014/main" id="{691EC14E-5F1B-43E6-8185-35D65AD90108}"/>
                </a:ext>
              </a:extLst>
            </p:cNvPr>
            <p:cNvSpPr txBox="1"/>
            <p:nvPr/>
          </p:nvSpPr>
          <p:spPr>
            <a:xfrm>
              <a:off x="3122069"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5" name="TextBox 1384">
              <a:extLst>
                <a:ext uri="{FF2B5EF4-FFF2-40B4-BE49-F238E27FC236}">
                  <a16:creationId xmlns:a16="http://schemas.microsoft.com/office/drawing/2014/main" id="{B493A420-7A7B-499E-B9B2-B92D868E80B5}"/>
                </a:ext>
              </a:extLst>
            </p:cNvPr>
            <p:cNvSpPr txBox="1"/>
            <p:nvPr/>
          </p:nvSpPr>
          <p:spPr>
            <a:xfrm>
              <a:off x="3300207"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6" name="TextBox 1385">
              <a:extLst>
                <a:ext uri="{FF2B5EF4-FFF2-40B4-BE49-F238E27FC236}">
                  <a16:creationId xmlns:a16="http://schemas.microsoft.com/office/drawing/2014/main" id="{CDD0A26B-6E13-46E3-9EAD-EE58ABD886D8}"/>
                </a:ext>
              </a:extLst>
            </p:cNvPr>
            <p:cNvSpPr txBox="1"/>
            <p:nvPr/>
          </p:nvSpPr>
          <p:spPr>
            <a:xfrm>
              <a:off x="3480456"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7" name="TextBox 1386">
              <a:extLst>
                <a:ext uri="{FF2B5EF4-FFF2-40B4-BE49-F238E27FC236}">
                  <a16:creationId xmlns:a16="http://schemas.microsoft.com/office/drawing/2014/main" id="{B3771F8E-0B5C-4A09-8107-EE4D301134F2}"/>
                </a:ext>
              </a:extLst>
            </p:cNvPr>
            <p:cNvSpPr txBox="1"/>
            <p:nvPr/>
          </p:nvSpPr>
          <p:spPr>
            <a:xfrm>
              <a:off x="3663576"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8" name="TextBox 1387">
              <a:extLst>
                <a:ext uri="{FF2B5EF4-FFF2-40B4-BE49-F238E27FC236}">
                  <a16:creationId xmlns:a16="http://schemas.microsoft.com/office/drawing/2014/main" id="{9EABFE84-ECCA-4E9D-9E18-9128B96F0E54}"/>
                </a:ext>
              </a:extLst>
            </p:cNvPr>
            <p:cNvSpPr txBox="1"/>
            <p:nvPr/>
          </p:nvSpPr>
          <p:spPr>
            <a:xfrm>
              <a:off x="3840951"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9" name="TextBox 1388">
              <a:extLst>
                <a:ext uri="{FF2B5EF4-FFF2-40B4-BE49-F238E27FC236}">
                  <a16:creationId xmlns:a16="http://schemas.microsoft.com/office/drawing/2014/main" id="{7FEB7284-3CF2-4D01-9192-7DA1D51B9117}"/>
                </a:ext>
              </a:extLst>
            </p:cNvPr>
            <p:cNvSpPr txBox="1"/>
            <p:nvPr/>
          </p:nvSpPr>
          <p:spPr>
            <a:xfrm>
              <a:off x="4021200"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0" name="TextBox 1389">
              <a:extLst>
                <a:ext uri="{FF2B5EF4-FFF2-40B4-BE49-F238E27FC236}">
                  <a16:creationId xmlns:a16="http://schemas.microsoft.com/office/drawing/2014/main" id="{A3EEBF26-67BA-4E0E-8B7B-EF8D8EF4A098}"/>
                </a:ext>
              </a:extLst>
            </p:cNvPr>
            <p:cNvSpPr txBox="1"/>
            <p:nvPr/>
          </p:nvSpPr>
          <p:spPr>
            <a:xfrm>
              <a:off x="4201448"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1" name="TextBox 1390">
              <a:extLst>
                <a:ext uri="{FF2B5EF4-FFF2-40B4-BE49-F238E27FC236}">
                  <a16:creationId xmlns:a16="http://schemas.microsoft.com/office/drawing/2014/main" id="{7642F8A5-8DBC-4454-AB65-D20029F03813}"/>
                </a:ext>
              </a:extLst>
            </p:cNvPr>
            <p:cNvSpPr txBox="1"/>
            <p:nvPr/>
          </p:nvSpPr>
          <p:spPr>
            <a:xfrm>
              <a:off x="4378827"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2" name="TextBox 1391">
              <a:extLst>
                <a:ext uri="{FF2B5EF4-FFF2-40B4-BE49-F238E27FC236}">
                  <a16:creationId xmlns:a16="http://schemas.microsoft.com/office/drawing/2014/main" id="{41BD3D99-B265-4277-9ED0-4881D16B7A06}"/>
                </a:ext>
              </a:extLst>
            </p:cNvPr>
            <p:cNvSpPr txBox="1"/>
            <p:nvPr/>
          </p:nvSpPr>
          <p:spPr>
            <a:xfrm>
              <a:off x="4558092"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3" name="TextBox 1392">
              <a:extLst>
                <a:ext uri="{FF2B5EF4-FFF2-40B4-BE49-F238E27FC236}">
                  <a16:creationId xmlns:a16="http://schemas.microsoft.com/office/drawing/2014/main" id="{34F79C50-4409-4EA7-A385-8462FA6D7588}"/>
                </a:ext>
              </a:extLst>
            </p:cNvPr>
            <p:cNvSpPr txBox="1"/>
            <p:nvPr/>
          </p:nvSpPr>
          <p:spPr>
            <a:xfrm>
              <a:off x="4734303"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4" name="TextBox 1393">
              <a:extLst>
                <a:ext uri="{FF2B5EF4-FFF2-40B4-BE49-F238E27FC236}">
                  <a16:creationId xmlns:a16="http://schemas.microsoft.com/office/drawing/2014/main" id="{6C2436AB-8D66-42AC-8027-CD2283FC861B}"/>
                </a:ext>
              </a:extLst>
            </p:cNvPr>
            <p:cNvSpPr txBox="1"/>
            <p:nvPr/>
          </p:nvSpPr>
          <p:spPr>
            <a:xfrm>
              <a:off x="4915440"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5" name="TextBox 1394">
              <a:extLst>
                <a:ext uri="{FF2B5EF4-FFF2-40B4-BE49-F238E27FC236}">
                  <a16:creationId xmlns:a16="http://schemas.microsoft.com/office/drawing/2014/main" id="{FEBF9E30-11BD-43E2-BF52-FE996856C4A6}"/>
                </a:ext>
              </a:extLst>
            </p:cNvPr>
            <p:cNvSpPr txBox="1"/>
            <p:nvPr/>
          </p:nvSpPr>
          <p:spPr>
            <a:xfrm>
              <a:off x="5100519"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6" name="TextBox 1395">
              <a:extLst>
                <a:ext uri="{FF2B5EF4-FFF2-40B4-BE49-F238E27FC236}">
                  <a16:creationId xmlns:a16="http://schemas.microsoft.com/office/drawing/2014/main" id="{93193567-5E27-4C6B-A2AC-F385B96FD03E}"/>
                </a:ext>
              </a:extLst>
            </p:cNvPr>
            <p:cNvSpPr txBox="1"/>
            <p:nvPr/>
          </p:nvSpPr>
          <p:spPr>
            <a:xfrm>
              <a:off x="5281656"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7" name="TextBox 1396">
              <a:extLst>
                <a:ext uri="{FF2B5EF4-FFF2-40B4-BE49-F238E27FC236}">
                  <a16:creationId xmlns:a16="http://schemas.microsoft.com/office/drawing/2014/main" id="{3FD3401C-B640-44DC-AACB-ACF30E53A4E0}"/>
                </a:ext>
              </a:extLst>
            </p:cNvPr>
            <p:cNvSpPr txBox="1"/>
            <p:nvPr/>
          </p:nvSpPr>
          <p:spPr>
            <a:xfrm>
              <a:off x="5458875"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8" name="TextBox 1397">
              <a:extLst>
                <a:ext uri="{FF2B5EF4-FFF2-40B4-BE49-F238E27FC236}">
                  <a16:creationId xmlns:a16="http://schemas.microsoft.com/office/drawing/2014/main" id="{A319B2F4-76EE-459E-98CC-F671479810DD}"/>
                </a:ext>
              </a:extLst>
            </p:cNvPr>
            <p:cNvSpPr txBox="1"/>
            <p:nvPr/>
          </p:nvSpPr>
          <p:spPr>
            <a:xfrm>
              <a:off x="5643440"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9" name="TextBox 1398">
              <a:extLst>
                <a:ext uri="{FF2B5EF4-FFF2-40B4-BE49-F238E27FC236}">
                  <a16:creationId xmlns:a16="http://schemas.microsoft.com/office/drawing/2014/main" id="{991BB8C4-A4FA-4E0C-8FDA-3F0F6C0E595B}"/>
                </a:ext>
              </a:extLst>
            </p:cNvPr>
            <p:cNvSpPr txBox="1"/>
            <p:nvPr/>
          </p:nvSpPr>
          <p:spPr>
            <a:xfrm>
              <a:off x="5823824"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00" name="TextBox 1399">
              <a:extLst>
                <a:ext uri="{FF2B5EF4-FFF2-40B4-BE49-F238E27FC236}">
                  <a16:creationId xmlns:a16="http://schemas.microsoft.com/office/drawing/2014/main" id="{A6FED10E-2EA0-47D9-BD4A-143D5A850397}"/>
                </a:ext>
              </a:extLst>
            </p:cNvPr>
            <p:cNvSpPr txBox="1"/>
            <p:nvPr/>
          </p:nvSpPr>
          <p:spPr>
            <a:xfrm>
              <a:off x="1066887" y="2950661"/>
              <a:ext cx="4866716" cy="151509"/>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Time (months)</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446" name="Group 1445">
              <a:extLst>
                <a:ext uri="{FF2B5EF4-FFF2-40B4-BE49-F238E27FC236}">
                  <a16:creationId xmlns:a16="http://schemas.microsoft.com/office/drawing/2014/main" id="{AA4757F5-6A67-487C-A05E-C2775A2F338F}"/>
                </a:ext>
              </a:extLst>
            </p:cNvPr>
            <p:cNvGrpSpPr/>
            <p:nvPr/>
          </p:nvGrpSpPr>
          <p:grpSpPr>
            <a:xfrm>
              <a:off x="666903" y="1561732"/>
              <a:ext cx="219646" cy="1217423"/>
              <a:chOff x="555753" y="1424614"/>
              <a:chExt cx="183038" cy="1014526"/>
            </a:xfrm>
          </p:grpSpPr>
          <p:sp>
            <p:nvSpPr>
              <p:cNvPr id="1447" name="TextBox 1446">
                <a:extLst>
                  <a:ext uri="{FF2B5EF4-FFF2-40B4-BE49-F238E27FC236}">
                    <a16:creationId xmlns:a16="http://schemas.microsoft.com/office/drawing/2014/main" id="{568AEBAD-F9DF-4BF1-BBD3-86F2E281E3E7}"/>
                  </a:ext>
                </a:extLst>
              </p:cNvPr>
              <p:cNvSpPr txBox="1"/>
              <p:nvPr/>
            </p:nvSpPr>
            <p:spPr>
              <a:xfrm>
                <a:off x="555753" y="1424614"/>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48" name="TextBox 1447">
                <a:extLst>
                  <a:ext uri="{FF2B5EF4-FFF2-40B4-BE49-F238E27FC236}">
                    <a16:creationId xmlns:a16="http://schemas.microsoft.com/office/drawing/2014/main" id="{28766DC7-6D75-4BED-975E-B5B806B5CCA2}"/>
                  </a:ext>
                </a:extLst>
              </p:cNvPr>
              <p:cNvSpPr txBox="1"/>
              <p:nvPr/>
            </p:nvSpPr>
            <p:spPr>
              <a:xfrm>
                <a:off x="555753" y="1607881"/>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49" name="TextBox 1448">
                <a:extLst>
                  <a:ext uri="{FF2B5EF4-FFF2-40B4-BE49-F238E27FC236}">
                    <a16:creationId xmlns:a16="http://schemas.microsoft.com/office/drawing/2014/main" id="{E80DD2E4-9F63-4EC0-8969-18A8FAF2E21A}"/>
                  </a:ext>
                </a:extLst>
              </p:cNvPr>
              <p:cNvSpPr txBox="1"/>
              <p:nvPr/>
            </p:nvSpPr>
            <p:spPr>
              <a:xfrm>
                <a:off x="555753" y="179114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0" name="TextBox 1449">
                <a:extLst>
                  <a:ext uri="{FF2B5EF4-FFF2-40B4-BE49-F238E27FC236}">
                    <a16:creationId xmlns:a16="http://schemas.microsoft.com/office/drawing/2014/main" id="{2AF01FF3-1286-4879-99B5-31C5E418DACF}"/>
                  </a:ext>
                </a:extLst>
              </p:cNvPr>
              <p:cNvSpPr txBox="1"/>
              <p:nvPr/>
            </p:nvSpPr>
            <p:spPr>
              <a:xfrm>
                <a:off x="555753" y="1974412"/>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1" name="TextBox 1450">
                <a:extLst>
                  <a:ext uri="{FF2B5EF4-FFF2-40B4-BE49-F238E27FC236}">
                    <a16:creationId xmlns:a16="http://schemas.microsoft.com/office/drawing/2014/main" id="{6AF22A7A-C4C6-4A2A-9622-91B15AB09D55}"/>
                  </a:ext>
                </a:extLst>
              </p:cNvPr>
              <p:cNvSpPr txBox="1"/>
              <p:nvPr/>
            </p:nvSpPr>
            <p:spPr>
              <a:xfrm>
                <a:off x="555753" y="2157679"/>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2" name="TextBox 1451">
                <a:extLst>
                  <a:ext uri="{FF2B5EF4-FFF2-40B4-BE49-F238E27FC236}">
                    <a16:creationId xmlns:a16="http://schemas.microsoft.com/office/drawing/2014/main" id="{A98EED88-D9A2-4194-B549-E2FE27C24D87}"/>
                  </a:ext>
                </a:extLst>
              </p:cNvPr>
              <p:cNvSpPr txBox="1"/>
              <p:nvPr/>
            </p:nvSpPr>
            <p:spPr>
              <a:xfrm>
                <a:off x="555753" y="2340939"/>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453" name="TextBox 1452">
              <a:extLst>
                <a:ext uri="{FF2B5EF4-FFF2-40B4-BE49-F238E27FC236}">
                  <a16:creationId xmlns:a16="http://schemas.microsoft.com/office/drawing/2014/main" id="{266C3870-6FDB-4795-B30D-111AA98430A7}"/>
                </a:ext>
              </a:extLst>
            </p:cNvPr>
            <p:cNvSpPr txBox="1"/>
            <p:nvPr/>
          </p:nvSpPr>
          <p:spPr>
            <a:xfrm rot="16200000">
              <a:off x="48142" y="2049427"/>
              <a:ext cx="1105178"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PFS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cxnSp>
          <p:nvCxnSpPr>
            <p:cNvPr id="1454" name="Straight Connector 1453">
              <a:extLst>
                <a:ext uri="{FF2B5EF4-FFF2-40B4-BE49-F238E27FC236}">
                  <a16:creationId xmlns:a16="http://schemas.microsoft.com/office/drawing/2014/main" id="{C37139B7-1AAF-4FD3-87C4-0E86D07C27F1}"/>
                </a:ext>
              </a:extLst>
            </p:cNvPr>
            <p:cNvCxnSpPr>
              <a:cxnSpLocks/>
            </p:cNvCxnSpPr>
            <p:nvPr/>
          </p:nvCxnSpPr>
          <p:spPr>
            <a:xfrm>
              <a:off x="2960334" y="2030668"/>
              <a:ext cx="22850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55" name="Straight Connector 1454">
              <a:extLst>
                <a:ext uri="{FF2B5EF4-FFF2-40B4-BE49-F238E27FC236}">
                  <a16:creationId xmlns:a16="http://schemas.microsoft.com/office/drawing/2014/main" id="{7CF31FC8-CA3E-4FB0-A572-ACA718045A8B}"/>
                </a:ext>
              </a:extLst>
            </p:cNvPr>
            <p:cNvCxnSpPr>
              <a:cxnSpLocks/>
            </p:cNvCxnSpPr>
            <p:nvPr/>
          </p:nvCxnSpPr>
          <p:spPr>
            <a:xfrm>
              <a:off x="2957662" y="1850645"/>
              <a:ext cx="22850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56" name="TextBox 1455">
              <a:extLst>
                <a:ext uri="{FF2B5EF4-FFF2-40B4-BE49-F238E27FC236}">
                  <a16:creationId xmlns:a16="http://schemas.microsoft.com/office/drawing/2014/main" id="{A75C6E06-53B4-45FC-8B28-6CF5E615F189}"/>
                </a:ext>
              </a:extLst>
            </p:cNvPr>
            <p:cNvSpPr txBox="1"/>
            <p:nvPr/>
          </p:nvSpPr>
          <p:spPr>
            <a:xfrm>
              <a:off x="3281006" y="1535552"/>
              <a:ext cx="2505371" cy="168344"/>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PFS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7" name="TextBox 1456">
              <a:extLst>
                <a:ext uri="{FF2B5EF4-FFF2-40B4-BE49-F238E27FC236}">
                  <a16:creationId xmlns:a16="http://schemas.microsoft.com/office/drawing/2014/main" id="{8D8AB610-A5C4-4A5F-9133-8123FADBDCA5}"/>
                </a:ext>
              </a:extLst>
            </p:cNvPr>
            <p:cNvSpPr txBox="1"/>
            <p:nvPr/>
          </p:nvSpPr>
          <p:spPr>
            <a:xfrm>
              <a:off x="3281132" y="1964926"/>
              <a:ext cx="2707943" cy="151509"/>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BR (N = 40): </a:t>
              </a: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3.7 months </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8" name="TextBox 1457">
              <a:extLst>
                <a:ext uri="{FF2B5EF4-FFF2-40B4-BE49-F238E27FC236}">
                  <a16:creationId xmlns:a16="http://schemas.microsoft.com/office/drawing/2014/main" id="{BBB97461-0041-47A4-840C-95AB4B23626B}"/>
                </a:ext>
              </a:extLst>
            </p:cNvPr>
            <p:cNvSpPr txBox="1"/>
            <p:nvPr/>
          </p:nvSpPr>
          <p:spPr>
            <a:xfrm>
              <a:off x="3281091" y="1767865"/>
              <a:ext cx="2796028" cy="151509"/>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 + BR (N = 40): </a:t>
              </a:r>
              <a:r>
                <a:rPr kumimoji="0" lang="en-US" sz="10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rPr>
                <a:t>9.2 months </a:t>
              </a:r>
              <a:endParaRPr kumimoji="0" lang="x-none" sz="16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endParaRPr>
            </a:p>
          </p:txBody>
        </p:sp>
        <p:grpSp>
          <p:nvGrpSpPr>
            <p:cNvPr id="1459" name="Group 1458">
              <a:extLst>
                <a:ext uri="{FF2B5EF4-FFF2-40B4-BE49-F238E27FC236}">
                  <a16:creationId xmlns:a16="http://schemas.microsoft.com/office/drawing/2014/main" id="{1511D07A-7C5F-4AB8-80D5-035F1F6306E8}"/>
                </a:ext>
              </a:extLst>
            </p:cNvPr>
            <p:cNvGrpSpPr/>
            <p:nvPr/>
          </p:nvGrpSpPr>
          <p:grpSpPr>
            <a:xfrm>
              <a:off x="6663265" y="2826048"/>
              <a:ext cx="5089789" cy="117842"/>
              <a:chOff x="5552716" y="2491308"/>
              <a:chExt cx="4241491" cy="98197"/>
            </a:xfrm>
          </p:grpSpPr>
          <p:sp>
            <p:nvSpPr>
              <p:cNvPr id="1460" name="TextBox 1459">
                <a:extLst>
                  <a:ext uri="{FF2B5EF4-FFF2-40B4-BE49-F238E27FC236}">
                    <a16:creationId xmlns:a16="http://schemas.microsoft.com/office/drawing/2014/main" id="{B78F22EB-3247-4410-96FE-8D972EEAB2AF}"/>
                  </a:ext>
                </a:extLst>
              </p:cNvPr>
              <p:cNvSpPr txBox="1"/>
              <p:nvPr/>
            </p:nvSpPr>
            <p:spPr>
              <a:xfrm>
                <a:off x="5552716" y="2491308"/>
                <a:ext cx="183038" cy="98197"/>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1" name="TextBox 1460">
                <a:extLst>
                  <a:ext uri="{FF2B5EF4-FFF2-40B4-BE49-F238E27FC236}">
                    <a16:creationId xmlns:a16="http://schemas.microsoft.com/office/drawing/2014/main" id="{5ED9FEAB-4813-4B7A-B5C0-67F37239C09B}"/>
                  </a:ext>
                </a:extLst>
              </p:cNvPr>
              <p:cNvSpPr txBox="1"/>
              <p:nvPr/>
            </p:nvSpPr>
            <p:spPr>
              <a:xfrm>
                <a:off x="5842606"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2" name="TextBox 1461">
                <a:extLst>
                  <a:ext uri="{FF2B5EF4-FFF2-40B4-BE49-F238E27FC236}">
                    <a16:creationId xmlns:a16="http://schemas.microsoft.com/office/drawing/2014/main" id="{84F09FAF-87A0-4E37-A721-861D17EC5DE7}"/>
                  </a:ext>
                </a:extLst>
              </p:cNvPr>
              <p:cNvSpPr txBox="1"/>
              <p:nvPr/>
            </p:nvSpPr>
            <p:spPr>
              <a:xfrm>
                <a:off x="6132495"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3" name="TextBox 1462">
                <a:extLst>
                  <a:ext uri="{FF2B5EF4-FFF2-40B4-BE49-F238E27FC236}">
                    <a16:creationId xmlns:a16="http://schemas.microsoft.com/office/drawing/2014/main" id="{A0C64895-DDD4-427C-AE15-41B467BAFCF4}"/>
                  </a:ext>
                </a:extLst>
              </p:cNvPr>
              <p:cNvSpPr txBox="1"/>
              <p:nvPr/>
            </p:nvSpPr>
            <p:spPr>
              <a:xfrm>
                <a:off x="6422384"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4" name="TextBox 1463">
                <a:extLst>
                  <a:ext uri="{FF2B5EF4-FFF2-40B4-BE49-F238E27FC236}">
                    <a16:creationId xmlns:a16="http://schemas.microsoft.com/office/drawing/2014/main" id="{ABC3CCEF-A19D-4060-86DE-A6193E5D5A9C}"/>
                  </a:ext>
                </a:extLst>
              </p:cNvPr>
              <p:cNvSpPr txBox="1"/>
              <p:nvPr/>
            </p:nvSpPr>
            <p:spPr>
              <a:xfrm>
                <a:off x="6712274"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5" name="TextBox 1464">
                <a:extLst>
                  <a:ext uri="{FF2B5EF4-FFF2-40B4-BE49-F238E27FC236}">
                    <a16:creationId xmlns:a16="http://schemas.microsoft.com/office/drawing/2014/main" id="{9FDDCE2F-843E-4981-AD56-BCA112EFD153}"/>
                  </a:ext>
                </a:extLst>
              </p:cNvPr>
              <p:cNvSpPr txBox="1"/>
              <p:nvPr/>
            </p:nvSpPr>
            <p:spPr>
              <a:xfrm>
                <a:off x="7002164"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6" name="TextBox 1465">
                <a:extLst>
                  <a:ext uri="{FF2B5EF4-FFF2-40B4-BE49-F238E27FC236}">
                    <a16:creationId xmlns:a16="http://schemas.microsoft.com/office/drawing/2014/main" id="{5A2771AB-125D-4D85-BFA3-36DAEEE6762D}"/>
                  </a:ext>
                </a:extLst>
              </p:cNvPr>
              <p:cNvSpPr txBox="1"/>
              <p:nvPr/>
            </p:nvSpPr>
            <p:spPr>
              <a:xfrm>
                <a:off x="7292053"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7" name="TextBox 1466">
                <a:extLst>
                  <a:ext uri="{FF2B5EF4-FFF2-40B4-BE49-F238E27FC236}">
                    <a16:creationId xmlns:a16="http://schemas.microsoft.com/office/drawing/2014/main" id="{4F3697F7-A2AD-439D-AF73-91129DCC6BE0}"/>
                  </a:ext>
                </a:extLst>
              </p:cNvPr>
              <p:cNvSpPr txBox="1"/>
              <p:nvPr/>
            </p:nvSpPr>
            <p:spPr>
              <a:xfrm>
                <a:off x="7581942"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8" name="TextBox 1467">
                <a:extLst>
                  <a:ext uri="{FF2B5EF4-FFF2-40B4-BE49-F238E27FC236}">
                    <a16:creationId xmlns:a16="http://schemas.microsoft.com/office/drawing/2014/main" id="{8D963BB1-10E5-4CFD-B63D-8E173276C58E}"/>
                  </a:ext>
                </a:extLst>
              </p:cNvPr>
              <p:cNvSpPr txBox="1"/>
              <p:nvPr/>
            </p:nvSpPr>
            <p:spPr>
              <a:xfrm>
                <a:off x="7871831"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9" name="TextBox 1468">
                <a:extLst>
                  <a:ext uri="{FF2B5EF4-FFF2-40B4-BE49-F238E27FC236}">
                    <a16:creationId xmlns:a16="http://schemas.microsoft.com/office/drawing/2014/main" id="{4D3CA42A-0540-49C2-9000-036623033138}"/>
                  </a:ext>
                </a:extLst>
              </p:cNvPr>
              <p:cNvSpPr txBox="1"/>
              <p:nvPr/>
            </p:nvSpPr>
            <p:spPr>
              <a:xfrm>
                <a:off x="8161721"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0" name="TextBox 1469">
                <a:extLst>
                  <a:ext uri="{FF2B5EF4-FFF2-40B4-BE49-F238E27FC236}">
                    <a16:creationId xmlns:a16="http://schemas.microsoft.com/office/drawing/2014/main" id="{A5E8C89F-3BBE-47B6-908E-CDF1159CC645}"/>
                  </a:ext>
                </a:extLst>
              </p:cNvPr>
              <p:cNvSpPr txBox="1"/>
              <p:nvPr/>
            </p:nvSpPr>
            <p:spPr>
              <a:xfrm>
                <a:off x="8451611"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1" name="TextBox 1470">
                <a:extLst>
                  <a:ext uri="{FF2B5EF4-FFF2-40B4-BE49-F238E27FC236}">
                    <a16:creationId xmlns:a16="http://schemas.microsoft.com/office/drawing/2014/main" id="{D3973526-3513-4D87-9B75-56D9B8F29A7F}"/>
                  </a:ext>
                </a:extLst>
              </p:cNvPr>
              <p:cNvSpPr txBox="1"/>
              <p:nvPr/>
            </p:nvSpPr>
            <p:spPr>
              <a:xfrm>
                <a:off x="8741501"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2" name="TextBox 1471">
                <a:extLst>
                  <a:ext uri="{FF2B5EF4-FFF2-40B4-BE49-F238E27FC236}">
                    <a16:creationId xmlns:a16="http://schemas.microsoft.com/office/drawing/2014/main" id="{870C16B0-B330-4DFD-857D-D08BAFED006D}"/>
                  </a:ext>
                </a:extLst>
              </p:cNvPr>
              <p:cNvSpPr txBox="1"/>
              <p:nvPr/>
            </p:nvSpPr>
            <p:spPr>
              <a:xfrm>
                <a:off x="9031389"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3" name="TextBox 1472">
                <a:extLst>
                  <a:ext uri="{FF2B5EF4-FFF2-40B4-BE49-F238E27FC236}">
                    <a16:creationId xmlns:a16="http://schemas.microsoft.com/office/drawing/2014/main" id="{52A8C7B0-9749-4B10-9D2E-544D662966D3}"/>
                  </a:ext>
                </a:extLst>
              </p:cNvPr>
              <p:cNvSpPr txBox="1"/>
              <p:nvPr/>
            </p:nvSpPr>
            <p:spPr>
              <a:xfrm>
                <a:off x="9321280"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4" name="TextBox 1473">
                <a:extLst>
                  <a:ext uri="{FF2B5EF4-FFF2-40B4-BE49-F238E27FC236}">
                    <a16:creationId xmlns:a16="http://schemas.microsoft.com/office/drawing/2014/main" id="{681D954B-DFDB-470F-8449-FA1958B3ADE3}"/>
                  </a:ext>
                </a:extLst>
              </p:cNvPr>
              <p:cNvSpPr txBox="1"/>
              <p:nvPr/>
            </p:nvSpPr>
            <p:spPr>
              <a:xfrm>
                <a:off x="9611169"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475" name="TextBox 1474">
              <a:extLst>
                <a:ext uri="{FF2B5EF4-FFF2-40B4-BE49-F238E27FC236}">
                  <a16:creationId xmlns:a16="http://schemas.microsoft.com/office/drawing/2014/main" id="{DCAA64E6-1C84-4AEA-84F0-E4B39C0E60C1}"/>
                </a:ext>
              </a:extLst>
            </p:cNvPr>
            <p:cNvSpPr txBox="1"/>
            <p:nvPr/>
          </p:nvSpPr>
          <p:spPr>
            <a:xfrm>
              <a:off x="6773086" y="2949790"/>
              <a:ext cx="4866715" cy="151509"/>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Time (months)</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6" name="TextBox 1475">
              <a:extLst>
                <a:ext uri="{FF2B5EF4-FFF2-40B4-BE49-F238E27FC236}">
                  <a16:creationId xmlns:a16="http://schemas.microsoft.com/office/drawing/2014/main" id="{FC54C44E-AA4A-4A04-B1D9-8066D8628A77}"/>
                </a:ext>
              </a:extLst>
            </p:cNvPr>
            <p:cNvSpPr txBox="1"/>
            <p:nvPr/>
          </p:nvSpPr>
          <p:spPr>
            <a:xfrm>
              <a:off x="5909159" y="3147647"/>
              <a:ext cx="674512" cy="11784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Pola+BR</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491" name="Graphic 4">
              <a:extLst>
                <a:ext uri="{FF2B5EF4-FFF2-40B4-BE49-F238E27FC236}">
                  <a16:creationId xmlns:a16="http://schemas.microsoft.com/office/drawing/2014/main" id="{6B0BE2A5-290A-411F-B0A1-F351800FD6BE}"/>
                </a:ext>
              </a:extLst>
            </p:cNvPr>
            <p:cNvGrpSpPr/>
            <p:nvPr/>
          </p:nvGrpSpPr>
          <p:grpSpPr>
            <a:xfrm>
              <a:off x="6760901" y="1595228"/>
              <a:ext cx="3963353" cy="982980"/>
              <a:chOff x="5627687" y="1469231"/>
              <a:chExt cx="3302794" cy="819150"/>
            </a:xfrm>
          </p:grpSpPr>
          <p:grpSp>
            <p:nvGrpSpPr>
              <p:cNvPr id="1492" name="Graphic 4">
                <a:extLst>
                  <a:ext uri="{FF2B5EF4-FFF2-40B4-BE49-F238E27FC236}">
                    <a16:creationId xmlns:a16="http://schemas.microsoft.com/office/drawing/2014/main" id="{BCA865B5-5F0D-42A2-A1EF-2BF3A0BD0572}"/>
                  </a:ext>
                </a:extLst>
              </p:cNvPr>
              <p:cNvGrpSpPr/>
              <p:nvPr/>
            </p:nvGrpSpPr>
            <p:grpSpPr>
              <a:xfrm>
                <a:off x="5627687" y="1469231"/>
                <a:ext cx="37306" cy="36512"/>
                <a:chOff x="5627687" y="1469231"/>
                <a:chExt cx="37306" cy="36512"/>
              </a:xfrm>
            </p:grpSpPr>
            <p:sp>
              <p:nvSpPr>
                <p:cNvPr id="1583" name="Freeform: Shape 743">
                  <a:extLst>
                    <a:ext uri="{FF2B5EF4-FFF2-40B4-BE49-F238E27FC236}">
                      <a16:creationId xmlns:a16="http://schemas.microsoft.com/office/drawing/2014/main" id="{0AE76360-BD79-4FC4-A528-A6C8BBC56E78}"/>
                    </a:ext>
                  </a:extLst>
                </p:cNvPr>
                <p:cNvSpPr/>
                <p:nvPr/>
              </p:nvSpPr>
              <p:spPr>
                <a:xfrm>
                  <a:off x="5646737" y="1469231"/>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84" name="Freeform: Shape 744">
                  <a:extLst>
                    <a:ext uri="{FF2B5EF4-FFF2-40B4-BE49-F238E27FC236}">
                      <a16:creationId xmlns:a16="http://schemas.microsoft.com/office/drawing/2014/main" id="{4CE076C8-9739-4177-B4D1-1FCA874B365A}"/>
                    </a:ext>
                  </a:extLst>
                </p:cNvPr>
                <p:cNvSpPr/>
                <p:nvPr/>
              </p:nvSpPr>
              <p:spPr>
                <a:xfrm>
                  <a:off x="5627687" y="1487487"/>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3" name="Graphic 4">
                <a:extLst>
                  <a:ext uri="{FF2B5EF4-FFF2-40B4-BE49-F238E27FC236}">
                    <a16:creationId xmlns:a16="http://schemas.microsoft.com/office/drawing/2014/main" id="{6371BA4B-B562-494C-8BBE-794877964789}"/>
                  </a:ext>
                </a:extLst>
              </p:cNvPr>
              <p:cNvGrpSpPr/>
              <p:nvPr/>
            </p:nvGrpSpPr>
            <p:grpSpPr>
              <a:xfrm>
                <a:off x="5886450" y="1618456"/>
                <a:ext cx="36512" cy="37306"/>
                <a:chOff x="5886450" y="1618456"/>
                <a:chExt cx="36512" cy="37306"/>
              </a:xfrm>
            </p:grpSpPr>
            <p:sp>
              <p:nvSpPr>
                <p:cNvPr id="1581" name="Freeform: Shape 741">
                  <a:extLst>
                    <a:ext uri="{FF2B5EF4-FFF2-40B4-BE49-F238E27FC236}">
                      <a16:creationId xmlns:a16="http://schemas.microsoft.com/office/drawing/2014/main" id="{B2650A44-2984-4C2B-A7F0-33EABB83BE43}"/>
                    </a:ext>
                  </a:extLst>
                </p:cNvPr>
                <p:cNvSpPr/>
                <p:nvPr/>
              </p:nvSpPr>
              <p:spPr>
                <a:xfrm>
                  <a:off x="5904706" y="1618456"/>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82" name="Freeform: Shape 742">
                  <a:extLst>
                    <a:ext uri="{FF2B5EF4-FFF2-40B4-BE49-F238E27FC236}">
                      <a16:creationId xmlns:a16="http://schemas.microsoft.com/office/drawing/2014/main" id="{A7B64AD6-F47D-436F-BD05-F5D0CCABDB3B}"/>
                    </a:ext>
                  </a:extLst>
                </p:cNvPr>
                <p:cNvSpPr/>
                <p:nvPr/>
              </p:nvSpPr>
              <p:spPr>
                <a:xfrm>
                  <a:off x="5886450" y="1636712"/>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4" name="Graphic 4">
                <a:extLst>
                  <a:ext uri="{FF2B5EF4-FFF2-40B4-BE49-F238E27FC236}">
                    <a16:creationId xmlns:a16="http://schemas.microsoft.com/office/drawing/2014/main" id="{F9D99420-6814-4BFA-A649-4D67C08BFE41}"/>
                  </a:ext>
                </a:extLst>
              </p:cNvPr>
              <p:cNvGrpSpPr/>
              <p:nvPr/>
            </p:nvGrpSpPr>
            <p:grpSpPr>
              <a:xfrm>
                <a:off x="5904706" y="1643062"/>
                <a:ext cx="37306" cy="37306"/>
                <a:chOff x="5904706" y="1643062"/>
                <a:chExt cx="37306" cy="37306"/>
              </a:xfrm>
            </p:grpSpPr>
            <p:sp>
              <p:nvSpPr>
                <p:cNvPr id="1579" name="Freeform: Shape 739">
                  <a:extLst>
                    <a:ext uri="{FF2B5EF4-FFF2-40B4-BE49-F238E27FC236}">
                      <a16:creationId xmlns:a16="http://schemas.microsoft.com/office/drawing/2014/main" id="{5D9D1C8F-C9F1-4700-8658-960CEC78E3F9}"/>
                    </a:ext>
                  </a:extLst>
                </p:cNvPr>
                <p:cNvSpPr/>
                <p:nvPr/>
              </p:nvSpPr>
              <p:spPr>
                <a:xfrm>
                  <a:off x="5922962" y="1643062"/>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80" name="Freeform: Shape 740">
                  <a:extLst>
                    <a:ext uri="{FF2B5EF4-FFF2-40B4-BE49-F238E27FC236}">
                      <a16:creationId xmlns:a16="http://schemas.microsoft.com/office/drawing/2014/main" id="{8D454A34-60D2-4430-84F5-0CEB846C8F41}"/>
                    </a:ext>
                  </a:extLst>
                </p:cNvPr>
                <p:cNvSpPr/>
                <p:nvPr/>
              </p:nvSpPr>
              <p:spPr>
                <a:xfrm>
                  <a:off x="5904706" y="1662112"/>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5" name="Graphic 4">
                <a:extLst>
                  <a:ext uri="{FF2B5EF4-FFF2-40B4-BE49-F238E27FC236}">
                    <a16:creationId xmlns:a16="http://schemas.microsoft.com/office/drawing/2014/main" id="{F00834D0-7F94-4614-B0CD-97EE41630ED7}"/>
                  </a:ext>
                </a:extLst>
              </p:cNvPr>
              <p:cNvGrpSpPr/>
              <p:nvPr/>
            </p:nvGrpSpPr>
            <p:grpSpPr>
              <a:xfrm>
                <a:off x="6187281" y="1762125"/>
                <a:ext cx="36512" cy="36512"/>
                <a:chOff x="6187281" y="1762125"/>
                <a:chExt cx="36512" cy="36512"/>
              </a:xfrm>
            </p:grpSpPr>
            <p:sp>
              <p:nvSpPr>
                <p:cNvPr id="1577" name="Freeform: Shape 737">
                  <a:extLst>
                    <a:ext uri="{FF2B5EF4-FFF2-40B4-BE49-F238E27FC236}">
                      <a16:creationId xmlns:a16="http://schemas.microsoft.com/office/drawing/2014/main" id="{3C0D7A52-F064-4FAE-A6BC-651C61926B86}"/>
                    </a:ext>
                  </a:extLst>
                </p:cNvPr>
                <p:cNvSpPr/>
                <p:nvPr/>
              </p:nvSpPr>
              <p:spPr>
                <a:xfrm>
                  <a:off x="6205537" y="1762125"/>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8" name="Freeform: Shape 738">
                  <a:extLst>
                    <a:ext uri="{FF2B5EF4-FFF2-40B4-BE49-F238E27FC236}">
                      <a16:creationId xmlns:a16="http://schemas.microsoft.com/office/drawing/2014/main" id="{FCDBED1A-A316-4A8D-87A7-8C7B9FFCB00B}"/>
                    </a:ext>
                  </a:extLst>
                </p:cNvPr>
                <p:cNvSpPr/>
                <p:nvPr/>
              </p:nvSpPr>
              <p:spPr>
                <a:xfrm>
                  <a:off x="6187281" y="1780381"/>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6" name="Graphic 4">
                <a:extLst>
                  <a:ext uri="{FF2B5EF4-FFF2-40B4-BE49-F238E27FC236}">
                    <a16:creationId xmlns:a16="http://schemas.microsoft.com/office/drawing/2014/main" id="{C67FB832-C1D4-487B-BC26-ABD94AC872B7}"/>
                  </a:ext>
                </a:extLst>
              </p:cNvPr>
              <p:cNvGrpSpPr/>
              <p:nvPr/>
            </p:nvGrpSpPr>
            <p:grpSpPr>
              <a:xfrm>
                <a:off x="6264275" y="1808162"/>
                <a:ext cx="37306" cy="36512"/>
                <a:chOff x="6264275" y="1808162"/>
                <a:chExt cx="37306" cy="36512"/>
              </a:xfrm>
            </p:grpSpPr>
            <p:sp>
              <p:nvSpPr>
                <p:cNvPr id="1575" name="Freeform: Shape 735">
                  <a:extLst>
                    <a:ext uri="{FF2B5EF4-FFF2-40B4-BE49-F238E27FC236}">
                      <a16:creationId xmlns:a16="http://schemas.microsoft.com/office/drawing/2014/main" id="{671D1C24-8477-438B-B73C-021B1890A673}"/>
                    </a:ext>
                  </a:extLst>
                </p:cNvPr>
                <p:cNvSpPr/>
                <p:nvPr/>
              </p:nvSpPr>
              <p:spPr>
                <a:xfrm>
                  <a:off x="6282531" y="1808162"/>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6" name="Freeform: Shape 736">
                  <a:extLst>
                    <a:ext uri="{FF2B5EF4-FFF2-40B4-BE49-F238E27FC236}">
                      <a16:creationId xmlns:a16="http://schemas.microsoft.com/office/drawing/2014/main" id="{2F1E3A37-20A1-4811-B7A7-CA89A193E240}"/>
                    </a:ext>
                  </a:extLst>
                </p:cNvPr>
                <p:cNvSpPr/>
                <p:nvPr/>
              </p:nvSpPr>
              <p:spPr>
                <a:xfrm>
                  <a:off x="6264275" y="1826418"/>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7" name="Graphic 4">
                <a:extLst>
                  <a:ext uri="{FF2B5EF4-FFF2-40B4-BE49-F238E27FC236}">
                    <a16:creationId xmlns:a16="http://schemas.microsoft.com/office/drawing/2014/main" id="{9D71EAF1-38DA-46A4-A54C-C3D36E71BEA8}"/>
                  </a:ext>
                </a:extLst>
              </p:cNvPr>
              <p:cNvGrpSpPr/>
              <p:nvPr/>
            </p:nvGrpSpPr>
            <p:grpSpPr>
              <a:xfrm>
                <a:off x="6290468" y="1808162"/>
                <a:ext cx="36512" cy="36512"/>
                <a:chOff x="6290468" y="1808162"/>
                <a:chExt cx="36512" cy="36512"/>
              </a:xfrm>
            </p:grpSpPr>
            <p:sp>
              <p:nvSpPr>
                <p:cNvPr id="1573" name="Freeform: Shape 733">
                  <a:extLst>
                    <a:ext uri="{FF2B5EF4-FFF2-40B4-BE49-F238E27FC236}">
                      <a16:creationId xmlns:a16="http://schemas.microsoft.com/office/drawing/2014/main" id="{F3D29D42-375F-4462-AEDE-8D21A86E5F54}"/>
                    </a:ext>
                  </a:extLst>
                </p:cNvPr>
                <p:cNvSpPr/>
                <p:nvPr/>
              </p:nvSpPr>
              <p:spPr>
                <a:xfrm>
                  <a:off x="6308725" y="1808162"/>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4" name="Freeform: Shape 734">
                  <a:extLst>
                    <a:ext uri="{FF2B5EF4-FFF2-40B4-BE49-F238E27FC236}">
                      <a16:creationId xmlns:a16="http://schemas.microsoft.com/office/drawing/2014/main" id="{D17EBE1D-C5F4-4E9A-BB3F-C5987EBF5C1D}"/>
                    </a:ext>
                  </a:extLst>
                </p:cNvPr>
                <p:cNvSpPr/>
                <p:nvPr/>
              </p:nvSpPr>
              <p:spPr>
                <a:xfrm>
                  <a:off x="6290468" y="1826418"/>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8" name="Graphic 4">
                <a:extLst>
                  <a:ext uri="{FF2B5EF4-FFF2-40B4-BE49-F238E27FC236}">
                    <a16:creationId xmlns:a16="http://schemas.microsoft.com/office/drawing/2014/main" id="{E1157E72-713B-4528-952F-44F23FC032B0}"/>
                  </a:ext>
                </a:extLst>
              </p:cNvPr>
              <p:cNvGrpSpPr/>
              <p:nvPr/>
            </p:nvGrpSpPr>
            <p:grpSpPr>
              <a:xfrm>
                <a:off x="6369843" y="1844675"/>
                <a:ext cx="36512" cy="37306"/>
                <a:chOff x="6369843" y="1844675"/>
                <a:chExt cx="36512" cy="37306"/>
              </a:xfrm>
            </p:grpSpPr>
            <p:sp>
              <p:nvSpPr>
                <p:cNvPr id="1571" name="Freeform: Shape 731">
                  <a:extLst>
                    <a:ext uri="{FF2B5EF4-FFF2-40B4-BE49-F238E27FC236}">
                      <a16:creationId xmlns:a16="http://schemas.microsoft.com/office/drawing/2014/main" id="{251884BA-D636-4FA3-B040-CE3FF9809B89}"/>
                    </a:ext>
                  </a:extLst>
                </p:cNvPr>
                <p:cNvSpPr/>
                <p:nvPr/>
              </p:nvSpPr>
              <p:spPr>
                <a:xfrm>
                  <a:off x="6388100" y="18446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2" name="Freeform: Shape 732">
                  <a:extLst>
                    <a:ext uri="{FF2B5EF4-FFF2-40B4-BE49-F238E27FC236}">
                      <a16:creationId xmlns:a16="http://schemas.microsoft.com/office/drawing/2014/main" id="{0ACAB46A-3478-4A66-A689-C03C483D806E}"/>
                    </a:ext>
                  </a:extLst>
                </p:cNvPr>
                <p:cNvSpPr/>
                <p:nvPr/>
              </p:nvSpPr>
              <p:spPr>
                <a:xfrm>
                  <a:off x="6369843" y="1863725"/>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9" name="Graphic 4">
                <a:extLst>
                  <a:ext uri="{FF2B5EF4-FFF2-40B4-BE49-F238E27FC236}">
                    <a16:creationId xmlns:a16="http://schemas.microsoft.com/office/drawing/2014/main" id="{68515CB0-6F1D-46B7-BD12-EC7EFBB38B33}"/>
                  </a:ext>
                </a:extLst>
              </p:cNvPr>
              <p:cNvGrpSpPr/>
              <p:nvPr/>
            </p:nvGrpSpPr>
            <p:grpSpPr>
              <a:xfrm>
                <a:off x="6378575" y="1844675"/>
                <a:ext cx="37306" cy="37306"/>
                <a:chOff x="6378575" y="1844675"/>
                <a:chExt cx="37306" cy="37306"/>
              </a:xfrm>
            </p:grpSpPr>
            <p:sp>
              <p:nvSpPr>
                <p:cNvPr id="1569" name="Freeform: Shape 729">
                  <a:extLst>
                    <a:ext uri="{FF2B5EF4-FFF2-40B4-BE49-F238E27FC236}">
                      <a16:creationId xmlns:a16="http://schemas.microsoft.com/office/drawing/2014/main" id="{AFF51C56-6264-46ED-AA3F-D10EB895F6FB}"/>
                    </a:ext>
                  </a:extLst>
                </p:cNvPr>
                <p:cNvSpPr/>
                <p:nvPr/>
              </p:nvSpPr>
              <p:spPr>
                <a:xfrm>
                  <a:off x="6397625" y="18446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0" name="Freeform: Shape 730">
                  <a:extLst>
                    <a:ext uri="{FF2B5EF4-FFF2-40B4-BE49-F238E27FC236}">
                      <a16:creationId xmlns:a16="http://schemas.microsoft.com/office/drawing/2014/main" id="{D1E02379-22B7-4671-8BA2-42E2D93A9035}"/>
                    </a:ext>
                  </a:extLst>
                </p:cNvPr>
                <p:cNvSpPr/>
                <p:nvPr/>
              </p:nvSpPr>
              <p:spPr>
                <a:xfrm>
                  <a:off x="6378575" y="186372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0" name="Graphic 4">
                <a:extLst>
                  <a:ext uri="{FF2B5EF4-FFF2-40B4-BE49-F238E27FC236}">
                    <a16:creationId xmlns:a16="http://schemas.microsoft.com/office/drawing/2014/main" id="{46A92748-EF14-42D6-890A-9A776176934F}"/>
                  </a:ext>
                </a:extLst>
              </p:cNvPr>
              <p:cNvGrpSpPr/>
              <p:nvPr/>
            </p:nvGrpSpPr>
            <p:grpSpPr>
              <a:xfrm>
                <a:off x="6388100" y="1844675"/>
                <a:ext cx="36512" cy="37306"/>
                <a:chOff x="6388100" y="1844675"/>
                <a:chExt cx="36512" cy="37306"/>
              </a:xfrm>
            </p:grpSpPr>
            <p:sp>
              <p:nvSpPr>
                <p:cNvPr id="1567" name="Freeform: Shape 727">
                  <a:extLst>
                    <a:ext uri="{FF2B5EF4-FFF2-40B4-BE49-F238E27FC236}">
                      <a16:creationId xmlns:a16="http://schemas.microsoft.com/office/drawing/2014/main" id="{AB8B84EB-9463-4378-A855-FA1DC2EAE45D}"/>
                    </a:ext>
                  </a:extLst>
                </p:cNvPr>
                <p:cNvSpPr/>
                <p:nvPr/>
              </p:nvSpPr>
              <p:spPr>
                <a:xfrm>
                  <a:off x="6406356" y="18446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8" name="Freeform: Shape 728">
                  <a:extLst>
                    <a:ext uri="{FF2B5EF4-FFF2-40B4-BE49-F238E27FC236}">
                      <a16:creationId xmlns:a16="http://schemas.microsoft.com/office/drawing/2014/main" id="{499D8985-FE0B-4AB2-8DF9-F06F79BD2219}"/>
                    </a:ext>
                  </a:extLst>
                </p:cNvPr>
                <p:cNvSpPr/>
                <p:nvPr/>
              </p:nvSpPr>
              <p:spPr>
                <a:xfrm>
                  <a:off x="6388100" y="1863725"/>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1" name="Graphic 4">
                <a:extLst>
                  <a:ext uri="{FF2B5EF4-FFF2-40B4-BE49-F238E27FC236}">
                    <a16:creationId xmlns:a16="http://schemas.microsoft.com/office/drawing/2014/main" id="{53F77A3C-9819-4567-8878-71C9E12F90AE}"/>
                  </a:ext>
                </a:extLst>
              </p:cNvPr>
              <p:cNvGrpSpPr/>
              <p:nvPr/>
            </p:nvGrpSpPr>
            <p:grpSpPr>
              <a:xfrm>
                <a:off x="6458743" y="1885950"/>
                <a:ext cx="37306" cy="37306"/>
                <a:chOff x="6458743" y="1885950"/>
                <a:chExt cx="37306" cy="37306"/>
              </a:xfrm>
            </p:grpSpPr>
            <p:sp>
              <p:nvSpPr>
                <p:cNvPr id="1565" name="Freeform: Shape 725">
                  <a:extLst>
                    <a:ext uri="{FF2B5EF4-FFF2-40B4-BE49-F238E27FC236}">
                      <a16:creationId xmlns:a16="http://schemas.microsoft.com/office/drawing/2014/main" id="{41FBEE41-11DD-423E-AFEE-ADB743B901A4}"/>
                    </a:ext>
                  </a:extLst>
                </p:cNvPr>
                <p:cNvSpPr/>
                <p:nvPr/>
              </p:nvSpPr>
              <p:spPr>
                <a:xfrm>
                  <a:off x="6477000" y="1885950"/>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6" name="Freeform: Shape 726">
                  <a:extLst>
                    <a:ext uri="{FF2B5EF4-FFF2-40B4-BE49-F238E27FC236}">
                      <a16:creationId xmlns:a16="http://schemas.microsoft.com/office/drawing/2014/main" id="{CFB20936-BBF3-4866-9569-B44EE35F6DC2}"/>
                    </a:ext>
                  </a:extLst>
                </p:cNvPr>
                <p:cNvSpPr/>
                <p:nvPr/>
              </p:nvSpPr>
              <p:spPr>
                <a:xfrm>
                  <a:off x="6458743" y="190420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2" name="Graphic 4">
                <a:extLst>
                  <a:ext uri="{FF2B5EF4-FFF2-40B4-BE49-F238E27FC236}">
                    <a16:creationId xmlns:a16="http://schemas.microsoft.com/office/drawing/2014/main" id="{44F2D408-B462-4C25-9BD2-5B421A5E24E8}"/>
                  </a:ext>
                </a:extLst>
              </p:cNvPr>
              <p:cNvGrpSpPr/>
              <p:nvPr/>
            </p:nvGrpSpPr>
            <p:grpSpPr>
              <a:xfrm>
                <a:off x="6695281" y="1946275"/>
                <a:ext cx="37306" cy="37306"/>
                <a:chOff x="6695281" y="1946275"/>
                <a:chExt cx="37306" cy="37306"/>
              </a:xfrm>
            </p:grpSpPr>
            <p:sp>
              <p:nvSpPr>
                <p:cNvPr id="1563" name="Freeform: Shape 723">
                  <a:extLst>
                    <a:ext uri="{FF2B5EF4-FFF2-40B4-BE49-F238E27FC236}">
                      <a16:creationId xmlns:a16="http://schemas.microsoft.com/office/drawing/2014/main" id="{3ECBF89D-9988-41C9-A530-BC8C2D170D15}"/>
                    </a:ext>
                  </a:extLst>
                </p:cNvPr>
                <p:cNvSpPr/>
                <p:nvPr/>
              </p:nvSpPr>
              <p:spPr>
                <a:xfrm>
                  <a:off x="6713537" y="19462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4" name="Freeform: Shape 724">
                  <a:extLst>
                    <a:ext uri="{FF2B5EF4-FFF2-40B4-BE49-F238E27FC236}">
                      <a16:creationId xmlns:a16="http://schemas.microsoft.com/office/drawing/2014/main" id="{FDE10877-FC36-436A-934C-E0BD821DBEE5}"/>
                    </a:ext>
                  </a:extLst>
                </p:cNvPr>
                <p:cNvSpPr/>
                <p:nvPr/>
              </p:nvSpPr>
              <p:spPr>
                <a:xfrm>
                  <a:off x="6695281" y="19645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3" name="Graphic 4">
                <a:extLst>
                  <a:ext uri="{FF2B5EF4-FFF2-40B4-BE49-F238E27FC236}">
                    <a16:creationId xmlns:a16="http://schemas.microsoft.com/office/drawing/2014/main" id="{27FE8B5F-7966-465D-95B5-08C2D6958AA5}"/>
                  </a:ext>
                </a:extLst>
              </p:cNvPr>
              <p:cNvGrpSpPr/>
              <p:nvPr/>
            </p:nvGrpSpPr>
            <p:grpSpPr>
              <a:xfrm>
                <a:off x="6723062" y="1955006"/>
                <a:ext cx="37306" cy="37306"/>
                <a:chOff x="6723062" y="1955006"/>
                <a:chExt cx="37306" cy="37306"/>
              </a:xfrm>
            </p:grpSpPr>
            <p:sp>
              <p:nvSpPr>
                <p:cNvPr id="1561" name="Freeform: Shape 721">
                  <a:extLst>
                    <a:ext uri="{FF2B5EF4-FFF2-40B4-BE49-F238E27FC236}">
                      <a16:creationId xmlns:a16="http://schemas.microsoft.com/office/drawing/2014/main" id="{863DDB1A-E59A-4FB9-99E7-6B5B2782CC62}"/>
                    </a:ext>
                  </a:extLst>
                </p:cNvPr>
                <p:cNvSpPr/>
                <p:nvPr/>
              </p:nvSpPr>
              <p:spPr>
                <a:xfrm>
                  <a:off x="6742112" y="1955006"/>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2" name="Freeform: Shape 722">
                  <a:extLst>
                    <a:ext uri="{FF2B5EF4-FFF2-40B4-BE49-F238E27FC236}">
                      <a16:creationId xmlns:a16="http://schemas.microsoft.com/office/drawing/2014/main" id="{9093A0D2-787A-41B5-8BFE-6701A330C2ED}"/>
                    </a:ext>
                  </a:extLst>
                </p:cNvPr>
                <p:cNvSpPr/>
                <p:nvPr/>
              </p:nvSpPr>
              <p:spPr>
                <a:xfrm>
                  <a:off x="6723062" y="197405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4" name="Graphic 4">
                <a:extLst>
                  <a:ext uri="{FF2B5EF4-FFF2-40B4-BE49-F238E27FC236}">
                    <a16:creationId xmlns:a16="http://schemas.microsoft.com/office/drawing/2014/main" id="{C1E65B84-4E1D-4D41-85FF-AEE90DA85CAA}"/>
                  </a:ext>
                </a:extLst>
              </p:cNvPr>
              <p:cNvGrpSpPr/>
              <p:nvPr/>
            </p:nvGrpSpPr>
            <p:grpSpPr>
              <a:xfrm>
                <a:off x="6760368" y="1964531"/>
                <a:ext cx="37306" cy="37306"/>
                <a:chOff x="6760368" y="1964531"/>
                <a:chExt cx="37306" cy="37306"/>
              </a:xfrm>
            </p:grpSpPr>
            <p:sp>
              <p:nvSpPr>
                <p:cNvPr id="1559" name="Freeform: Shape 719">
                  <a:extLst>
                    <a:ext uri="{FF2B5EF4-FFF2-40B4-BE49-F238E27FC236}">
                      <a16:creationId xmlns:a16="http://schemas.microsoft.com/office/drawing/2014/main" id="{E0D32EDD-40EF-4C68-A501-981AF8668B7C}"/>
                    </a:ext>
                  </a:extLst>
                </p:cNvPr>
                <p:cNvSpPr/>
                <p:nvPr/>
              </p:nvSpPr>
              <p:spPr>
                <a:xfrm>
                  <a:off x="6778625" y="1964531"/>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0" name="Freeform: Shape 720">
                  <a:extLst>
                    <a:ext uri="{FF2B5EF4-FFF2-40B4-BE49-F238E27FC236}">
                      <a16:creationId xmlns:a16="http://schemas.microsoft.com/office/drawing/2014/main" id="{3E063826-2C96-4A9D-ABA4-E9236424D2FE}"/>
                    </a:ext>
                  </a:extLst>
                </p:cNvPr>
                <p:cNvSpPr/>
                <p:nvPr/>
              </p:nvSpPr>
              <p:spPr>
                <a:xfrm>
                  <a:off x="6760368" y="198358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5" name="Graphic 4">
                <a:extLst>
                  <a:ext uri="{FF2B5EF4-FFF2-40B4-BE49-F238E27FC236}">
                    <a16:creationId xmlns:a16="http://schemas.microsoft.com/office/drawing/2014/main" id="{EEDEA2AC-6E20-4758-B090-9A211CE03323}"/>
                  </a:ext>
                </a:extLst>
              </p:cNvPr>
              <p:cNvGrpSpPr/>
              <p:nvPr/>
            </p:nvGrpSpPr>
            <p:grpSpPr>
              <a:xfrm>
                <a:off x="6812756" y="1987550"/>
                <a:ext cx="37306" cy="36512"/>
                <a:chOff x="6812756" y="1987550"/>
                <a:chExt cx="37306" cy="36512"/>
              </a:xfrm>
            </p:grpSpPr>
            <p:sp>
              <p:nvSpPr>
                <p:cNvPr id="1557" name="Freeform: Shape 717">
                  <a:extLst>
                    <a:ext uri="{FF2B5EF4-FFF2-40B4-BE49-F238E27FC236}">
                      <a16:creationId xmlns:a16="http://schemas.microsoft.com/office/drawing/2014/main" id="{45EF8610-9FB9-413A-823F-00544381F5E9}"/>
                    </a:ext>
                  </a:extLst>
                </p:cNvPr>
                <p:cNvSpPr/>
                <p:nvPr/>
              </p:nvSpPr>
              <p:spPr>
                <a:xfrm>
                  <a:off x="6831012" y="1987550"/>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8" name="Freeform: Shape 718">
                  <a:extLst>
                    <a:ext uri="{FF2B5EF4-FFF2-40B4-BE49-F238E27FC236}">
                      <a16:creationId xmlns:a16="http://schemas.microsoft.com/office/drawing/2014/main" id="{27C5F861-57C5-4AFA-87F0-42D9D22DE236}"/>
                    </a:ext>
                  </a:extLst>
                </p:cNvPr>
                <p:cNvSpPr/>
                <p:nvPr/>
              </p:nvSpPr>
              <p:spPr>
                <a:xfrm>
                  <a:off x="6812756" y="200580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6" name="Graphic 4">
                <a:extLst>
                  <a:ext uri="{FF2B5EF4-FFF2-40B4-BE49-F238E27FC236}">
                    <a16:creationId xmlns:a16="http://schemas.microsoft.com/office/drawing/2014/main" id="{920242FC-86C2-4251-8E35-25FD6DD5C761}"/>
                  </a:ext>
                </a:extLst>
              </p:cNvPr>
              <p:cNvGrpSpPr/>
              <p:nvPr/>
            </p:nvGrpSpPr>
            <p:grpSpPr>
              <a:xfrm>
                <a:off x="7027862" y="2034381"/>
                <a:ext cx="37306" cy="37306"/>
                <a:chOff x="7027862" y="2034381"/>
                <a:chExt cx="37306" cy="37306"/>
              </a:xfrm>
            </p:grpSpPr>
            <p:sp>
              <p:nvSpPr>
                <p:cNvPr id="1555" name="Freeform: Shape 715">
                  <a:extLst>
                    <a:ext uri="{FF2B5EF4-FFF2-40B4-BE49-F238E27FC236}">
                      <a16:creationId xmlns:a16="http://schemas.microsoft.com/office/drawing/2014/main" id="{FB7020D7-B07F-453E-93EC-3276FC06C775}"/>
                    </a:ext>
                  </a:extLst>
                </p:cNvPr>
                <p:cNvSpPr/>
                <p:nvPr/>
              </p:nvSpPr>
              <p:spPr>
                <a:xfrm>
                  <a:off x="7046912" y="2034381"/>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6" name="Freeform: Shape 716">
                  <a:extLst>
                    <a:ext uri="{FF2B5EF4-FFF2-40B4-BE49-F238E27FC236}">
                      <a16:creationId xmlns:a16="http://schemas.microsoft.com/office/drawing/2014/main" id="{E7F635C4-0D66-46E7-8B2A-CBC7929B23D0}"/>
                    </a:ext>
                  </a:extLst>
                </p:cNvPr>
                <p:cNvSpPr/>
                <p:nvPr/>
              </p:nvSpPr>
              <p:spPr>
                <a:xfrm>
                  <a:off x="7027862" y="2052637"/>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7" name="Graphic 4">
                <a:extLst>
                  <a:ext uri="{FF2B5EF4-FFF2-40B4-BE49-F238E27FC236}">
                    <a16:creationId xmlns:a16="http://schemas.microsoft.com/office/drawing/2014/main" id="{E064F4E3-916B-415E-BD71-B66657FE221F}"/>
                  </a:ext>
                </a:extLst>
              </p:cNvPr>
              <p:cNvGrpSpPr/>
              <p:nvPr/>
            </p:nvGrpSpPr>
            <p:grpSpPr>
              <a:xfrm>
                <a:off x="7046912" y="2046287"/>
                <a:ext cx="36512" cy="37306"/>
                <a:chOff x="7046912" y="2046287"/>
                <a:chExt cx="36512" cy="37306"/>
              </a:xfrm>
            </p:grpSpPr>
            <p:sp>
              <p:nvSpPr>
                <p:cNvPr id="1553" name="Freeform: Shape 713">
                  <a:extLst>
                    <a:ext uri="{FF2B5EF4-FFF2-40B4-BE49-F238E27FC236}">
                      <a16:creationId xmlns:a16="http://schemas.microsoft.com/office/drawing/2014/main" id="{4F35C3F7-B11D-42B0-821F-7CE283A1B284}"/>
                    </a:ext>
                  </a:extLst>
                </p:cNvPr>
                <p:cNvSpPr/>
                <p:nvPr/>
              </p:nvSpPr>
              <p:spPr>
                <a:xfrm>
                  <a:off x="7065168" y="2046287"/>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4" name="Freeform: Shape 714">
                  <a:extLst>
                    <a:ext uri="{FF2B5EF4-FFF2-40B4-BE49-F238E27FC236}">
                      <a16:creationId xmlns:a16="http://schemas.microsoft.com/office/drawing/2014/main" id="{F21AA96F-83D6-40CB-BE0E-2B889AC608F6}"/>
                    </a:ext>
                  </a:extLst>
                </p:cNvPr>
                <p:cNvSpPr/>
                <p:nvPr/>
              </p:nvSpPr>
              <p:spPr>
                <a:xfrm>
                  <a:off x="7046912" y="2065337"/>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8" name="Graphic 4">
                <a:extLst>
                  <a:ext uri="{FF2B5EF4-FFF2-40B4-BE49-F238E27FC236}">
                    <a16:creationId xmlns:a16="http://schemas.microsoft.com/office/drawing/2014/main" id="{882CD1B2-DCB0-4D3E-985D-50B77FB8DB4C}"/>
                  </a:ext>
                </a:extLst>
              </p:cNvPr>
              <p:cNvGrpSpPr/>
              <p:nvPr/>
            </p:nvGrpSpPr>
            <p:grpSpPr>
              <a:xfrm>
                <a:off x="7159625" y="2071687"/>
                <a:ext cx="37306" cy="36512"/>
                <a:chOff x="7159625" y="2071687"/>
                <a:chExt cx="37306" cy="36512"/>
              </a:xfrm>
            </p:grpSpPr>
            <p:sp>
              <p:nvSpPr>
                <p:cNvPr id="1551" name="Freeform: Shape 711">
                  <a:extLst>
                    <a:ext uri="{FF2B5EF4-FFF2-40B4-BE49-F238E27FC236}">
                      <a16:creationId xmlns:a16="http://schemas.microsoft.com/office/drawing/2014/main" id="{BC5C2484-CF87-4AEF-B578-95D87B050710}"/>
                    </a:ext>
                  </a:extLst>
                </p:cNvPr>
                <p:cNvSpPr/>
                <p:nvPr/>
              </p:nvSpPr>
              <p:spPr>
                <a:xfrm>
                  <a:off x="7177881" y="2071687"/>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2" name="Freeform: Shape 712">
                  <a:extLst>
                    <a:ext uri="{FF2B5EF4-FFF2-40B4-BE49-F238E27FC236}">
                      <a16:creationId xmlns:a16="http://schemas.microsoft.com/office/drawing/2014/main" id="{66F7CAE1-2168-4A79-BDFB-DB6392DA3526}"/>
                    </a:ext>
                  </a:extLst>
                </p:cNvPr>
                <p:cNvSpPr/>
                <p:nvPr/>
              </p:nvSpPr>
              <p:spPr>
                <a:xfrm>
                  <a:off x="7159625" y="2089943"/>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9" name="Graphic 4">
                <a:extLst>
                  <a:ext uri="{FF2B5EF4-FFF2-40B4-BE49-F238E27FC236}">
                    <a16:creationId xmlns:a16="http://schemas.microsoft.com/office/drawing/2014/main" id="{B91AA489-91D2-4FCD-B520-1C071EBA4781}"/>
                  </a:ext>
                </a:extLst>
              </p:cNvPr>
              <p:cNvGrpSpPr/>
              <p:nvPr/>
            </p:nvGrpSpPr>
            <p:grpSpPr>
              <a:xfrm>
                <a:off x="7177881" y="2085975"/>
                <a:ext cx="37306" cy="36512"/>
                <a:chOff x="7177881" y="2085975"/>
                <a:chExt cx="37306" cy="36512"/>
              </a:xfrm>
            </p:grpSpPr>
            <p:sp>
              <p:nvSpPr>
                <p:cNvPr id="1549" name="Freeform: Shape 709">
                  <a:extLst>
                    <a:ext uri="{FF2B5EF4-FFF2-40B4-BE49-F238E27FC236}">
                      <a16:creationId xmlns:a16="http://schemas.microsoft.com/office/drawing/2014/main" id="{3F680BA3-FFD6-4BEB-95CA-1D634DED1E79}"/>
                    </a:ext>
                  </a:extLst>
                </p:cNvPr>
                <p:cNvSpPr/>
                <p:nvPr/>
              </p:nvSpPr>
              <p:spPr>
                <a:xfrm>
                  <a:off x="7196931" y="2085975"/>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0" name="Freeform: Shape 710">
                  <a:extLst>
                    <a:ext uri="{FF2B5EF4-FFF2-40B4-BE49-F238E27FC236}">
                      <a16:creationId xmlns:a16="http://schemas.microsoft.com/office/drawing/2014/main" id="{A3E28C5A-354B-4EA5-B56A-FEF854064177}"/>
                    </a:ext>
                  </a:extLst>
                </p:cNvPr>
                <p:cNvSpPr/>
                <p:nvPr/>
              </p:nvSpPr>
              <p:spPr>
                <a:xfrm>
                  <a:off x="7177881" y="21042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0" name="Graphic 4">
                <a:extLst>
                  <a:ext uri="{FF2B5EF4-FFF2-40B4-BE49-F238E27FC236}">
                    <a16:creationId xmlns:a16="http://schemas.microsoft.com/office/drawing/2014/main" id="{9CDDEA6D-6A9A-4A24-BD75-3AFC54FA8016}"/>
                  </a:ext>
                </a:extLst>
              </p:cNvPr>
              <p:cNvGrpSpPr/>
              <p:nvPr/>
            </p:nvGrpSpPr>
            <p:grpSpPr>
              <a:xfrm>
                <a:off x="7189787" y="2085975"/>
                <a:ext cx="36512" cy="36512"/>
                <a:chOff x="7189787" y="2085975"/>
                <a:chExt cx="36512" cy="36512"/>
              </a:xfrm>
            </p:grpSpPr>
            <p:sp>
              <p:nvSpPr>
                <p:cNvPr id="1547" name="Freeform: Shape 707">
                  <a:extLst>
                    <a:ext uri="{FF2B5EF4-FFF2-40B4-BE49-F238E27FC236}">
                      <a16:creationId xmlns:a16="http://schemas.microsoft.com/office/drawing/2014/main" id="{45D8FB0E-9C1A-4D21-8624-94D699DCFC6B}"/>
                    </a:ext>
                  </a:extLst>
                </p:cNvPr>
                <p:cNvSpPr/>
                <p:nvPr/>
              </p:nvSpPr>
              <p:spPr>
                <a:xfrm>
                  <a:off x="7208043" y="2085975"/>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8" name="Freeform: Shape 708">
                  <a:extLst>
                    <a:ext uri="{FF2B5EF4-FFF2-40B4-BE49-F238E27FC236}">
                      <a16:creationId xmlns:a16="http://schemas.microsoft.com/office/drawing/2014/main" id="{880ACF4A-1A38-4442-B7E5-1F8B364B6D8F}"/>
                    </a:ext>
                  </a:extLst>
                </p:cNvPr>
                <p:cNvSpPr/>
                <p:nvPr/>
              </p:nvSpPr>
              <p:spPr>
                <a:xfrm>
                  <a:off x="7189787" y="2104231"/>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1" name="Graphic 4">
                <a:extLst>
                  <a:ext uri="{FF2B5EF4-FFF2-40B4-BE49-F238E27FC236}">
                    <a16:creationId xmlns:a16="http://schemas.microsoft.com/office/drawing/2014/main" id="{9D011B7C-742A-4FD8-A985-C691F15BA7E7}"/>
                  </a:ext>
                </a:extLst>
              </p:cNvPr>
              <p:cNvGrpSpPr/>
              <p:nvPr/>
            </p:nvGrpSpPr>
            <p:grpSpPr>
              <a:xfrm>
                <a:off x="7226300" y="2098675"/>
                <a:ext cx="37306" cy="37306"/>
                <a:chOff x="7226300" y="2098675"/>
                <a:chExt cx="37306" cy="37306"/>
              </a:xfrm>
            </p:grpSpPr>
            <p:sp>
              <p:nvSpPr>
                <p:cNvPr id="1545" name="Freeform: Shape 705">
                  <a:extLst>
                    <a:ext uri="{FF2B5EF4-FFF2-40B4-BE49-F238E27FC236}">
                      <a16:creationId xmlns:a16="http://schemas.microsoft.com/office/drawing/2014/main" id="{276343C7-92D6-40EE-9976-81A872CE4715}"/>
                    </a:ext>
                  </a:extLst>
                </p:cNvPr>
                <p:cNvSpPr/>
                <p:nvPr/>
              </p:nvSpPr>
              <p:spPr>
                <a:xfrm>
                  <a:off x="7245350" y="20986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6" name="Freeform: Shape 706">
                  <a:extLst>
                    <a:ext uri="{FF2B5EF4-FFF2-40B4-BE49-F238E27FC236}">
                      <a16:creationId xmlns:a16="http://schemas.microsoft.com/office/drawing/2014/main" id="{7A10CDF3-59CA-4549-A3FD-979C5AEF51A9}"/>
                    </a:ext>
                  </a:extLst>
                </p:cNvPr>
                <p:cNvSpPr/>
                <p:nvPr/>
              </p:nvSpPr>
              <p:spPr>
                <a:xfrm>
                  <a:off x="7226300" y="21169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2" name="Graphic 4">
                <a:extLst>
                  <a:ext uri="{FF2B5EF4-FFF2-40B4-BE49-F238E27FC236}">
                    <a16:creationId xmlns:a16="http://schemas.microsoft.com/office/drawing/2014/main" id="{9241399B-D870-4431-88B0-99A00EA7820A}"/>
                  </a:ext>
                </a:extLst>
              </p:cNvPr>
              <p:cNvGrpSpPr/>
              <p:nvPr/>
            </p:nvGrpSpPr>
            <p:grpSpPr>
              <a:xfrm>
                <a:off x="7419975" y="2128837"/>
                <a:ext cx="37306" cy="36512"/>
                <a:chOff x="7419975" y="2128837"/>
                <a:chExt cx="37306" cy="36512"/>
              </a:xfrm>
            </p:grpSpPr>
            <p:sp>
              <p:nvSpPr>
                <p:cNvPr id="1543" name="Freeform: Shape 703">
                  <a:extLst>
                    <a:ext uri="{FF2B5EF4-FFF2-40B4-BE49-F238E27FC236}">
                      <a16:creationId xmlns:a16="http://schemas.microsoft.com/office/drawing/2014/main" id="{ED2795FE-517B-4C8F-8286-3013D5B992B7}"/>
                    </a:ext>
                  </a:extLst>
                </p:cNvPr>
                <p:cNvSpPr/>
                <p:nvPr/>
              </p:nvSpPr>
              <p:spPr>
                <a:xfrm>
                  <a:off x="7439025" y="2128837"/>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4" name="Freeform: Shape 704">
                  <a:extLst>
                    <a:ext uri="{FF2B5EF4-FFF2-40B4-BE49-F238E27FC236}">
                      <a16:creationId xmlns:a16="http://schemas.microsoft.com/office/drawing/2014/main" id="{B0952A46-D71E-44E1-BC70-311D257E1126}"/>
                    </a:ext>
                  </a:extLst>
                </p:cNvPr>
                <p:cNvSpPr/>
                <p:nvPr/>
              </p:nvSpPr>
              <p:spPr>
                <a:xfrm>
                  <a:off x="7419975" y="2147093"/>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3" name="Graphic 4">
                <a:extLst>
                  <a:ext uri="{FF2B5EF4-FFF2-40B4-BE49-F238E27FC236}">
                    <a16:creationId xmlns:a16="http://schemas.microsoft.com/office/drawing/2014/main" id="{B43EF0B7-FD93-45ED-BF45-8E0786111C4E}"/>
                  </a:ext>
                </a:extLst>
              </p:cNvPr>
              <p:cNvGrpSpPr/>
              <p:nvPr/>
            </p:nvGrpSpPr>
            <p:grpSpPr>
              <a:xfrm>
                <a:off x="7442993" y="2128837"/>
                <a:ext cx="37306" cy="36512"/>
                <a:chOff x="7442993" y="2128837"/>
                <a:chExt cx="37306" cy="36512"/>
              </a:xfrm>
            </p:grpSpPr>
            <p:sp>
              <p:nvSpPr>
                <p:cNvPr id="1541" name="Freeform: Shape 701">
                  <a:extLst>
                    <a:ext uri="{FF2B5EF4-FFF2-40B4-BE49-F238E27FC236}">
                      <a16:creationId xmlns:a16="http://schemas.microsoft.com/office/drawing/2014/main" id="{CE69874B-CF5C-4CAD-8E3A-7C5D7F548D55}"/>
                    </a:ext>
                  </a:extLst>
                </p:cNvPr>
                <p:cNvSpPr/>
                <p:nvPr/>
              </p:nvSpPr>
              <p:spPr>
                <a:xfrm>
                  <a:off x="7462043" y="2128837"/>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2" name="Freeform: Shape 702">
                  <a:extLst>
                    <a:ext uri="{FF2B5EF4-FFF2-40B4-BE49-F238E27FC236}">
                      <a16:creationId xmlns:a16="http://schemas.microsoft.com/office/drawing/2014/main" id="{3833D423-DEBC-4B09-B3A4-B479733613D1}"/>
                    </a:ext>
                  </a:extLst>
                </p:cNvPr>
                <p:cNvSpPr/>
                <p:nvPr/>
              </p:nvSpPr>
              <p:spPr>
                <a:xfrm>
                  <a:off x="7442993" y="2147093"/>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4" name="Graphic 4">
                <a:extLst>
                  <a:ext uri="{FF2B5EF4-FFF2-40B4-BE49-F238E27FC236}">
                    <a16:creationId xmlns:a16="http://schemas.microsoft.com/office/drawing/2014/main" id="{989837FA-93A9-499E-A1D7-B2E9B45BF174}"/>
                  </a:ext>
                </a:extLst>
              </p:cNvPr>
              <p:cNvGrpSpPr/>
              <p:nvPr/>
            </p:nvGrpSpPr>
            <p:grpSpPr>
              <a:xfrm>
                <a:off x="7529512" y="2128837"/>
                <a:ext cx="37306" cy="36512"/>
                <a:chOff x="7529512" y="2128837"/>
                <a:chExt cx="37306" cy="36512"/>
              </a:xfrm>
            </p:grpSpPr>
            <p:sp>
              <p:nvSpPr>
                <p:cNvPr id="1539" name="Freeform: Shape 699">
                  <a:extLst>
                    <a:ext uri="{FF2B5EF4-FFF2-40B4-BE49-F238E27FC236}">
                      <a16:creationId xmlns:a16="http://schemas.microsoft.com/office/drawing/2014/main" id="{A9A3A579-7870-42C8-A7B7-9EE3987D1FE1}"/>
                    </a:ext>
                  </a:extLst>
                </p:cNvPr>
                <p:cNvSpPr/>
                <p:nvPr/>
              </p:nvSpPr>
              <p:spPr>
                <a:xfrm>
                  <a:off x="7547768" y="2128837"/>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0" name="Freeform: Shape 700">
                  <a:extLst>
                    <a:ext uri="{FF2B5EF4-FFF2-40B4-BE49-F238E27FC236}">
                      <a16:creationId xmlns:a16="http://schemas.microsoft.com/office/drawing/2014/main" id="{77E3D3F8-F65F-405B-B076-38BC957AA1F0}"/>
                    </a:ext>
                  </a:extLst>
                </p:cNvPr>
                <p:cNvSpPr/>
                <p:nvPr/>
              </p:nvSpPr>
              <p:spPr>
                <a:xfrm>
                  <a:off x="7529512" y="2147093"/>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5" name="Graphic 4">
                <a:extLst>
                  <a:ext uri="{FF2B5EF4-FFF2-40B4-BE49-F238E27FC236}">
                    <a16:creationId xmlns:a16="http://schemas.microsoft.com/office/drawing/2014/main" id="{791104A5-C799-45A9-9FC6-3918FE236BC0}"/>
                  </a:ext>
                </a:extLst>
              </p:cNvPr>
              <p:cNvGrpSpPr/>
              <p:nvPr/>
            </p:nvGrpSpPr>
            <p:grpSpPr>
              <a:xfrm>
                <a:off x="7872412" y="2204243"/>
                <a:ext cx="37306" cy="36512"/>
                <a:chOff x="7872412" y="2204243"/>
                <a:chExt cx="37306" cy="36512"/>
              </a:xfrm>
            </p:grpSpPr>
            <p:sp>
              <p:nvSpPr>
                <p:cNvPr id="1537" name="Freeform: Shape 697">
                  <a:extLst>
                    <a:ext uri="{FF2B5EF4-FFF2-40B4-BE49-F238E27FC236}">
                      <a16:creationId xmlns:a16="http://schemas.microsoft.com/office/drawing/2014/main" id="{A8E82F30-4337-4D45-91A2-5BD249CC1BA3}"/>
                    </a:ext>
                  </a:extLst>
                </p:cNvPr>
                <p:cNvSpPr/>
                <p:nvPr/>
              </p:nvSpPr>
              <p:spPr>
                <a:xfrm>
                  <a:off x="7890668" y="2204243"/>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8" name="Freeform: Shape 698">
                  <a:extLst>
                    <a:ext uri="{FF2B5EF4-FFF2-40B4-BE49-F238E27FC236}">
                      <a16:creationId xmlns:a16="http://schemas.microsoft.com/office/drawing/2014/main" id="{DAD98F97-3A42-4BC5-BB6E-90D78995120F}"/>
                    </a:ext>
                  </a:extLst>
                </p:cNvPr>
                <p:cNvSpPr/>
                <p:nvPr/>
              </p:nvSpPr>
              <p:spPr>
                <a:xfrm>
                  <a:off x="7872412" y="2222500"/>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6" name="Graphic 4">
                <a:extLst>
                  <a:ext uri="{FF2B5EF4-FFF2-40B4-BE49-F238E27FC236}">
                    <a16:creationId xmlns:a16="http://schemas.microsoft.com/office/drawing/2014/main" id="{DA755E90-DEE9-4F7E-A727-AAABB5BA6D8D}"/>
                  </a:ext>
                </a:extLst>
              </p:cNvPr>
              <p:cNvGrpSpPr/>
              <p:nvPr/>
            </p:nvGrpSpPr>
            <p:grpSpPr>
              <a:xfrm>
                <a:off x="7961312" y="2222500"/>
                <a:ext cx="37306" cy="36512"/>
                <a:chOff x="7961312" y="2222500"/>
                <a:chExt cx="37306" cy="36512"/>
              </a:xfrm>
            </p:grpSpPr>
            <p:sp>
              <p:nvSpPr>
                <p:cNvPr id="1535" name="Freeform: Shape 695">
                  <a:extLst>
                    <a:ext uri="{FF2B5EF4-FFF2-40B4-BE49-F238E27FC236}">
                      <a16:creationId xmlns:a16="http://schemas.microsoft.com/office/drawing/2014/main" id="{28FA693D-6035-413F-873C-59047DA713EB}"/>
                    </a:ext>
                  </a:extLst>
                </p:cNvPr>
                <p:cNvSpPr/>
                <p:nvPr/>
              </p:nvSpPr>
              <p:spPr>
                <a:xfrm>
                  <a:off x="7980362" y="2222500"/>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6" name="Freeform: Shape 696">
                  <a:extLst>
                    <a:ext uri="{FF2B5EF4-FFF2-40B4-BE49-F238E27FC236}">
                      <a16:creationId xmlns:a16="http://schemas.microsoft.com/office/drawing/2014/main" id="{C2695573-F8CD-47C2-97F5-CADD41BC421B}"/>
                    </a:ext>
                  </a:extLst>
                </p:cNvPr>
                <p:cNvSpPr/>
                <p:nvPr/>
              </p:nvSpPr>
              <p:spPr>
                <a:xfrm>
                  <a:off x="7961312" y="224075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7" name="Graphic 4">
                <a:extLst>
                  <a:ext uri="{FF2B5EF4-FFF2-40B4-BE49-F238E27FC236}">
                    <a16:creationId xmlns:a16="http://schemas.microsoft.com/office/drawing/2014/main" id="{3A47DA76-7EFA-43A7-BE57-AD2B522CAFF0}"/>
                  </a:ext>
                </a:extLst>
              </p:cNvPr>
              <p:cNvGrpSpPr/>
              <p:nvPr/>
            </p:nvGrpSpPr>
            <p:grpSpPr>
              <a:xfrm>
                <a:off x="7989887" y="2222500"/>
                <a:ext cx="36512" cy="36512"/>
                <a:chOff x="7989887" y="2222500"/>
                <a:chExt cx="36512" cy="36512"/>
              </a:xfrm>
            </p:grpSpPr>
            <p:sp>
              <p:nvSpPr>
                <p:cNvPr id="1533" name="Freeform: Shape 693">
                  <a:extLst>
                    <a:ext uri="{FF2B5EF4-FFF2-40B4-BE49-F238E27FC236}">
                      <a16:creationId xmlns:a16="http://schemas.microsoft.com/office/drawing/2014/main" id="{32412C00-0892-4B34-B172-F904D274BE42}"/>
                    </a:ext>
                  </a:extLst>
                </p:cNvPr>
                <p:cNvSpPr/>
                <p:nvPr/>
              </p:nvSpPr>
              <p:spPr>
                <a:xfrm>
                  <a:off x="8008143" y="2222500"/>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4" name="Freeform: Shape 694">
                  <a:extLst>
                    <a:ext uri="{FF2B5EF4-FFF2-40B4-BE49-F238E27FC236}">
                      <a16:creationId xmlns:a16="http://schemas.microsoft.com/office/drawing/2014/main" id="{E84E4EDC-8EE8-4AD3-9466-32AD71A4BEB8}"/>
                    </a:ext>
                  </a:extLst>
                </p:cNvPr>
                <p:cNvSpPr/>
                <p:nvPr/>
              </p:nvSpPr>
              <p:spPr>
                <a:xfrm>
                  <a:off x="7989887" y="2240756"/>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8" name="Graphic 4">
                <a:extLst>
                  <a:ext uri="{FF2B5EF4-FFF2-40B4-BE49-F238E27FC236}">
                    <a16:creationId xmlns:a16="http://schemas.microsoft.com/office/drawing/2014/main" id="{4D402188-241C-4B86-9673-324902821621}"/>
                  </a:ext>
                </a:extLst>
              </p:cNvPr>
              <p:cNvGrpSpPr/>
              <p:nvPr/>
            </p:nvGrpSpPr>
            <p:grpSpPr>
              <a:xfrm>
                <a:off x="8115300" y="2251075"/>
                <a:ext cx="36512" cy="37306"/>
                <a:chOff x="8115300" y="2251075"/>
                <a:chExt cx="36512" cy="37306"/>
              </a:xfrm>
            </p:grpSpPr>
            <p:sp>
              <p:nvSpPr>
                <p:cNvPr id="1531" name="Freeform: Shape 691">
                  <a:extLst>
                    <a:ext uri="{FF2B5EF4-FFF2-40B4-BE49-F238E27FC236}">
                      <a16:creationId xmlns:a16="http://schemas.microsoft.com/office/drawing/2014/main" id="{44DDABAE-AE3B-4260-9D6E-118ED88FE519}"/>
                    </a:ext>
                  </a:extLst>
                </p:cNvPr>
                <p:cNvSpPr/>
                <p:nvPr/>
              </p:nvSpPr>
              <p:spPr>
                <a:xfrm>
                  <a:off x="8133556"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2" name="Freeform: Shape 692">
                  <a:extLst>
                    <a:ext uri="{FF2B5EF4-FFF2-40B4-BE49-F238E27FC236}">
                      <a16:creationId xmlns:a16="http://schemas.microsoft.com/office/drawing/2014/main" id="{526AEA95-B4A7-46C6-8F25-872E3F60D30E}"/>
                    </a:ext>
                  </a:extLst>
                </p:cNvPr>
                <p:cNvSpPr/>
                <p:nvPr/>
              </p:nvSpPr>
              <p:spPr>
                <a:xfrm>
                  <a:off x="8115300" y="2269331"/>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9" name="Graphic 4">
                <a:extLst>
                  <a:ext uri="{FF2B5EF4-FFF2-40B4-BE49-F238E27FC236}">
                    <a16:creationId xmlns:a16="http://schemas.microsoft.com/office/drawing/2014/main" id="{FE057ADE-988B-4D90-ACC1-6CB00347FC72}"/>
                  </a:ext>
                </a:extLst>
              </p:cNvPr>
              <p:cNvGrpSpPr/>
              <p:nvPr/>
            </p:nvGrpSpPr>
            <p:grpSpPr>
              <a:xfrm>
                <a:off x="8245475" y="2251075"/>
                <a:ext cx="37306" cy="37306"/>
                <a:chOff x="8245475" y="2251075"/>
                <a:chExt cx="37306" cy="37306"/>
              </a:xfrm>
            </p:grpSpPr>
            <p:sp>
              <p:nvSpPr>
                <p:cNvPr id="1529" name="Freeform: Shape 689">
                  <a:extLst>
                    <a:ext uri="{FF2B5EF4-FFF2-40B4-BE49-F238E27FC236}">
                      <a16:creationId xmlns:a16="http://schemas.microsoft.com/office/drawing/2014/main" id="{868C0BFD-627A-4099-9298-9200A2EBBB18}"/>
                    </a:ext>
                  </a:extLst>
                </p:cNvPr>
                <p:cNvSpPr/>
                <p:nvPr/>
              </p:nvSpPr>
              <p:spPr>
                <a:xfrm>
                  <a:off x="8263731"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0" name="Freeform: Shape 690">
                  <a:extLst>
                    <a:ext uri="{FF2B5EF4-FFF2-40B4-BE49-F238E27FC236}">
                      <a16:creationId xmlns:a16="http://schemas.microsoft.com/office/drawing/2014/main" id="{B8CDD350-4648-4B12-8D1B-B12F00B3D5D4}"/>
                    </a:ext>
                  </a:extLst>
                </p:cNvPr>
                <p:cNvSpPr/>
                <p:nvPr/>
              </p:nvSpPr>
              <p:spPr>
                <a:xfrm>
                  <a:off x="8245475" y="22693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20" name="Graphic 4">
                <a:extLst>
                  <a:ext uri="{FF2B5EF4-FFF2-40B4-BE49-F238E27FC236}">
                    <a16:creationId xmlns:a16="http://schemas.microsoft.com/office/drawing/2014/main" id="{DDB10087-6997-4F78-956C-09D35071658C}"/>
                  </a:ext>
                </a:extLst>
              </p:cNvPr>
              <p:cNvGrpSpPr/>
              <p:nvPr/>
            </p:nvGrpSpPr>
            <p:grpSpPr>
              <a:xfrm>
                <a:off x="8560593" y="2251075"/>
                <a:ext cx="36512" cy="37306"/>
                <a:chOff x="8560593" y="2251075"/>
                <a:chExt cx="36512" cy="37306"/>
              </a:xfrm>
            </p:grpSpPr>
            <p:sp>
              <p:nvSpPr>
                <p:cNvPr id="1527" name="Freeform: Shape 687">
                  <a:extLst>
                    <a:ext uri="{FF2B5EF4-FFF2-40B4-BE49-F238E27FC236}">
                      <a16:creationId xmlns:a16="http://schemas.microsoft.com/office/drawing/2014/main" id="{7CC3382B-78E5-451E-B210-512264217A03}"/>
                    </a:ext>
                  </a:extLst>
                </p:cNvPr>
                <p:cNvSpPr/>
                <p:nvPr/>
              </p:nvSpPr>
              <p:spPr>
                <a:xfrm>
                  <a:off x="8578850"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28" name="Freeform: Shape 688">
                  <a:extLst>
                    <a:ext uri="{FF2B5EF4-FFF2-40B4-BE49-F238E27FC236}">
                      <a16:creationId xmlns:a16="http://schemas.microsoft.com/office/drawing/2014/main" id="{B4BA8535-B173-4CDF-BEAA-E12B778C4F3F}"/>
                    </a:ext>
                  </a:extLst>
                </p:cNvPr>
                <p:cNvSpPr/>
                <p:nvPr/>
              </p:nvSpPr>
              <p:spPr>
                <a:xfrm>
                  <a:off x="8560593" y="2269331"/>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21" name="Graphic 4">
                <a:extLst>
                  <a:ext uri="{FF2B5EF4-FFF2-40B4-BE49-F238E27FC236}">
                    <a16:creationId xmlns:a16="http://schemas.microsoft.com/office/drawing/2014/main" id="{CAF4E287-3C9B-4763-9A4B-0FA18ECCF188}"/>
                  </a:ext>
                </a:extLst>
              </p:cNvPr>
              <p:cNvGrpSpPr/>
              <p:nvPr/>
            </p:nvGrpSpPr>
            <p:grpSpPr>
              <a:xfrm>
                <a:off x="8862218" y="2251075"/>
                <a:ext cx="36512" cy="37306"/>
                <a:chOff x="8862218" y="2251075"/>
                <a:chExt cx="36512" cy="37306"/>
              </a:xfrm>
            </p:grpSpPr>
            <p:sp>
              <p:nvSpPr>
                <p:cNvPr id="1525" name="Freeform: Shape 685">
                  <a:extLst>
                    <a:ext uri="{FF2B5EF4-FFF2-40B4-BE49-F238E27FC236}">
                      <a16:creationId xmlns:a16="http://schemas.microsoft.com/office/drawing/2014/main" id="{39F3A517-9083-423C-8CF9-62394450BDC5}"/>
                    </a:ext>
                  </a:extLst>
                </p:cNvPr>
                <p:cNvSpPr/>
                <p:nvPr/>
              </p:nvSpPr>
              <p:spPr>
                <a:xfrm>
                  <a:off x="8880475"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26" name="Freeform: Shape 686">
                  <a:extLst>
                    <a:ext uri="{FF2B5EF4-FFF2-40B4-BE49-F238E27FC236}">
                      <a16:creationId xmlns:a16="http://schemas.microsoft.com/office/drawing/2014/main" id="{9636B8BC-4C0F-4884-B980-DC86CBE9255F}"/>
                    </a:ext>
                  </a:extLst>
                </p:cNvPr>
                <p:cNvSpPr/>
                <p:nvPr/>
              </p:nvSpPr>
              <p:spPr>
                <a:xfrm>
                  <a:off x="8862218" y="2269331"/>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22" name="Graphic 4">
                <a:extLst>
                  <a:ext uri="{FF2B5EF4-FFF2-40B4-BE49-F238E27FC236}">
                    <a16:creationId xmlns:a16="http://schemas.microsoft.com/office/drawing/2014/main" id="{94A23618-A10C-4EDF-9EEA-E131AF4650BA}"/>
                  </a:ext>
                </a:extLst>
              </p:cNvPr>
              <p:cNvGrpSpPr/>
              <p:nvPr/>
            </p:nvGrpSpPr>
            <p:grpSpPr>
              <a:xfrm>
                <a:off x="8893175" y="2251075"/>
                <a:ext cx="37306" cy="37306"/>
                <a:chOff x="8893175" y="2251075"/>
                <a:chExt cx="37306" cy="37306"/>
              </a:xfrm>
            </p:grpSpPr>
            <p:sp>
              <p:nvSpPr>
                <p:cNvPr id="1523" name="Freeform: Shape 683">
                  <a:extLst>
                    <a:ext uri="{FF2B5EF4-FFF2-40B4-BE49-F238E27FC236}">
                      <a16:creationId xmlns:a16="http://schemas.microsoft.com/office/drawing/2014/main" id="{2484FB1B-EFC6-4DE1-908D-8449E4835FE9}"/>
                    </a:ext>
                  </a:extLst>
                </p:cNvPr>
                <p:cNvSpPr/>
                <p:nvPr/>
              </p:nvSpPr>
              <p:spPr>
                <a:xfrm>
                  <a:off x="8911431"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24" name="Freeform: Shape 684">
                  <a:extLst>
                    <a:ext uri="{FF2B5EF4-FFF2-40B4-BE49-F238E27FC236}">
                      <a16:creationId xmlns:a16="http://schemas.microsoft.com/office/drawing/2014/main" id="{4A0F3331-0176-451B-96C1-F3F16DA67FC5}"/>
                    </a:ext>
                  </a:extLst>
                </p:cNvPr>
                <p:cNvSpPr/>
                <p:nvPr/>
              </p:nvSpPr>
              <p:spPr>
                <a:xfrm>
                  <a:off x="8893175" y="22693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sp>
          <p:nvSpPr>
            <p:cNvPr id="1585" name="Freeform: Shape 610">
              <a:extLst>
                <a:ext uri="{FF2B5EF4-FFF2-40B4-BE49-F238E27FC236}">
                  <a16:creationId xmlns:a16="http://schemas.microsoft.com/office/drawing/2014/main" id="{F59ED91C-A0AB-4512-B856-A7BE6571808F}"/>
                </a:ext>
              </a:extLst>
            </p:cNvPr>
            <p:cNvSpPr/>
            <p:nvPr/>
          </p:nvSpPr>
          <p:spPr>
            <a:xfrm>
              <a:off x="6777822" y="1619994"/>
              <a:ext cx="3914990" cy="934600"/>
            </a:xfrm>
            <a:custGeom>
              <a:avLst/>
              <a:gdLst>
                <a:gd name="connsiteX0" fmla="*/ 0 w 3268662"/>
                <a:gd name="connsiteY0" fmla="*/ 0 h 780256"/>
                <a:gd name="connsiteX1" fmla="*/ 72231 w 3268662"/>
                <a:gd name="connsiteY1" fmla="*/ 0 h 780256"/>
                <a:gd name="connsiteX2" fmla="*/ 72231 w 3268662"/>
                <a:gd name="connsiteY2" fmla="*/ 10319 h 780256"/>
                <a:gd name="connsiteX3" fmla="*/ 82550 w 3268662"/>
                <a:gd name="connsiteY3" fmla="*/ 10319 h 780256"/>
                <a:gd name="connsiteX4" fmla="*/ 82550 w 3268662"/>
                <a:gd name="connsiteY4" fmla="*/ 20638 h 780256"/>
                <a:gd name="connsiteX5" fmla="*/ 129381 w 3268662"/>
                <a:gd name="connsiteY5" fmla="*/ 20638 h 780256"/>
                <a:gd name="connsiteX6" fmla="*/ 129381 w 3268662"/>
                <a:gd name="connsiteY6" fmla="*/ 47625 h 780256"/>
                <a:gd name="connsiteX7" fmla="*/ 154781 w 3268662"/>
                <a:gd name="connsiteY7" fmla="*/ 47625 h 780256"/>
                <a:gd name="connsiteX8" fmla="*/ 154781 w 3268662"/>
                <a:gd name="connsiteY8" fmla="*/ 62706 h 780256"/>
                <a:gd name="connsiteX9" fmla="*/ 173037 w 3268662"/>
                <a:gd name="connsiteY9" fmla="*/ 62706 h 780256"/>
                <a:gd name="connsiteX10" fmla="*/ 173037 w 3268662"/>
                <a:gd name="connsiteY10" fmla="*/ 84931 h 780256"/>
                <a:gd name="connsiteX11" fmla="*/ 208756 w 3268662"/>
                <a:gd name="connsiteY11" fmla="*/ 84931 h 780256"/>
                <a:gd name="connsiteX12" fmla="*/ 208756 w 3268662"/>
                <a:gd name="connsiteY12" fmla="*/ 97631 h 780256"/>
                <a:gd name="connsiteX13" fmla="*/ 221456 w 3268662"/>
                <a:gd name="connsiteY13" fmla="*/ 97631 h 780256"/>
                <a:gd name="connsiteX14" fmla="*/ 221456 w 3268662"/>
                <a:gd name="connsiteY14" fmla="*/ 118269 h 780256"/>
                <a:gd name="connsiteX15" fmla="*/ 234950 w 3268662"/>
                <a:gd name="connsiteY15" fmla="*/ 118269 h 780256"/>
                <a:gd name="connsiteX16" fmla="*/ 234950 w 3268662"/>
                <a:gd name="connsiteY16" fmla="*/ 126206 h 780256"/>
                <a:gd name="connsiteX17" fmla="*/ 258762 w 3268662"/>
                <a:gd name="connsiteY17" fmla="*/ 126206 h 780256"/>
                <a:gd name="connsiteX18" fmla="*/ 258762 w 3268662"/>
                <a:gd name="connsiteY18" fmla="*/ 154781 h 780256"/>
                <a:gd name="connsiteX19" fmla="*/ 273844 w 3268662"/>
                <a:gd name="connsiteY19" fmla="*/ 154781 h 780256"/>
                <a:gd name="connsiteX20" fmla="*/ 273844 w 3268662"/>
                <a:gd name="connsiteY20" fmla="*/ 172244 h 780256"/>
                <a:gd name="connsiteX21" fmla="*/ 288925 w 3268662"/>
                <a:gd name="connsiteY21" fmla="*/ 172244 h 780256"/>
                <a:gd name="connsiteX22" fmla="*/ 288925 w 3268662"/>
                <a:gd name="connsiteY22" fmla="*/ 196850 h 780256"/>
                <a:gd name="connsiteX23" fmla="*/ 299244 w 3268662"/>
                <a:gd name="connsiteY23" fmla="*/ 196850 h 780256"/>
                <a:gd name="connsiteX24" fmla="*/ 299244 w 3268662"/>
                <a:gd name="connsiteY24" fmla="*/ 207169 h 780256"/>
                <a:gd name="connsiteX25" fmla="*/ 357981 w 3268662"/>
                <a:gd name="connsiteY25" fmla="*/ 207169 h 780256"/>
                <a:gd name="connsiteX26" fmla="*/ 357981 w 3268662"/>
                <a:gd name="connsiteY26" fmla="*/ 225425 h 780256"/>
                <a:gd name="connsiteX27" fmla="*/ 400050 w 3268662"/>
                <a:gd name="connsiteY27" fmla="*/ 225425 h 780256"/>
                <a:gd name="connsiteX28" fmla="*/ 400050 w 3268662"/>
                <a:gd name="connsiteY28" fmla="*/ 242888 h 780256"/>
                <a:gd name="connsiteX29" fmla="*/ 411956 w 3268662"/>
                <a:gd name="connsiteY29" fmla="*/ 242888 h 780256"/>
                <a:gd name="connsiteX30" fmla="*/ 411956 w 3268662"/>
                <a:gd name="connsiteY30" fmla="*/ 259556 h 780256"/>
                <a:gd name="connsiteX31" fmla="*/ 455613 w 3268662"/>
                <a:gd name="connsiteY31" fmla="*/ 259556 h 780256"/>
                <a:gd name="connsiteX32" fmla="*/ 455613 w 3268662"/>
                <a:gd name="connsiteY32" fmla="*/ 277813 h 780256"/>
                <a:gd name="connsiteX33" fmla="*/ 512762 w 3268662"/>
                <a:gd name="connsiteY33" fmla="*/ 277813 h 780256"/>
                <a:gd name="connsiteX34" fmla="*/ 512762 w 3268662"/>
                <a:gd name="connsiteY34" fmla="*/ 292894 h 780256"/>
                <a:gd name="connsiteX35" fmla="*/ 630238 w 3268662"/>
                <a:gd name="connsiteY35" fmla="*/ 292894 h 780256"/>
                <a:gd name="connsiteX36" fmla="*/ 630238 w 3268662"/>
                <a:gd name="connsiteY36" fmla="*/ 301625 h 780256"/>
                <a:gd name="connsiteX37" fmla="*/ 637381 w 3268662"/>
                <a:gd name="connsiteY37" fmla="*/ 301625 h 780256"/>
                <a:gd name="connsiteX38" fmla="*/ 637381 w 3268662"/>
                <a:gd name="connsiteY38" fmla="*/ 323056 h 780256"/>
                <a:gd name="connsiteX39" fmla="*/ 645319 w 3268662"/>
                <a:gd name="connsiteY39" fmla="*/ 323056 h 780256"/>
                <a:gd name="connsiteX40" fmla="*/ 645319 w 3268662"/>
                <a:gd name="connsiteY40" fmla="*/ 338138 h 780256"/>
                <a:gd name="connsiteX41" fmla="*/ 700881 w 3268662"/>
                <a:gd name="connsiteY41" fmla="*/ 338138 h 780256"/>
                <a:gd name="connsiteX42" fmla="*/ 700881 w 3268662"/>
                <a:gd name="connsiteY42" fmla="*/ 355600 h 780256"/>
                <a:gd name="connsiteX43" fmla="*/ 736600 w 3268662"/>
                <a:gd name="connsiteY43" fmla="*/ 355600 h 780256"/>
                <a:gd name="connsiteX44" fmla="*/ 736600 w 3268662"/>
                <a:gd name="connsiteY44" fmla="*/ 377031 h 780256"/>
                <a:gd name="connsiteX45" fmla="*/ 776287 w 3268662"/>
                <a:gd name="connsiteY45" fmla="*/ 377031 h 780256"/>
                <a:gd name="connsiteX46" fmla="*/ 776287 w 3268662"/>
                <a:gd name="connsiteY46" fmla="*/ 397669 h 780256"/>
                <a:gd name="connsiteX47" fmla="*/ 791369 w 3268662"/>
                <a:gd name="connsiteY47" fmla="*/ 397669 h 780256"/>
                <a:gd name="connsiteX48" fmla="*/ 800100 w 3268662"/>
                <a:gd name="connsiteY48" fmla="*/ 397669 h 780256"/>
                <a:gd name="connsiteX49" fmla="*/ 800100 w 3268662"/>
                <a:gd name="connsiteY49" fmla="*/ 415925 h 780256"/>
                <a:gd name="connsiteX50" fmla="*/ 858838 w 3268662"/>
                <a:gd name="connsiteY50" fmla="*/ 415925 h 780256"/>
                <a:gd name="connsiteX51" fmla="*/ 858838 w 3268662"/>
                <a:gd name="connsiteY51" fmla="*/ 429419 h 780256"/>
                <a:gd name="connsiteX52" fmla="*/ 877094 w 3268662"/>
                <a:gd name="connsiteY52" fmla="*/ 429419 h 780256"/>
                <a:gd name="connsiteX53" fmla="*/ 877094 w 3268662"/>
                <a:gd name="connsiteY53" fmla="*/ 444500 h 780256"/>
                <a:gd name="connsiteX54" fmla="*/ 959644 w 3268662"/>
                <a:gd name="connsiteY54" fmla="*/ 444500 h 780256"/>
                <a:gd name="connsiteX55" fmla="*/ 959644 w 3268662"/>
                <a:gd name="connsiteY55" fmla="*/ 458788 h 780256"/>
                <a:gd name="connsiteX56" fmla="*/ 977900 w 3268662"/>
                <a:gd name="connsiteY56" fmla="*/ 458788 h 780256"/>
                <a:gd name="connsiteX57" fmla="*/ 977900 w 3268662"/>
                <a:gd name="connsiteY57" fmla="*/ 469106 h 780256"/>
                <a:gd name="connsiteX58" fmla="*/ 1010444 w 3268662"/>
                <a:gd name="connsiteY58" fmla="*/ 469106 h 780256"/>
                <a:gd name="connsiteX59" fmla="*/ 1010444 w 3268662"/>
                <a:gd name="connsiteY59" fmla="*/ 479425 h 780256"/>
                <a:gd name="connsiteX60" fmla="*/ 1087438 w 3268662"/>
                <a:gd name="connsiteY60" fmla="*/ 479425 h 780256"/>
                <a:gd name="connsiteX61" fmla="*/ 1087438 w 3268662"/>
                <a:gd name="connsiteY61" fmla="*/ 487363 h 780256"/>
                <a:gd name="connsiteX62" fmla="*/ 1122363 w 3268662"/>
                <a:gd name="connsiteY62" fmla="*/ 487363 h 780256"/>
                <a:gd name="connsiteX63" fmla="*/ 1122363 w 3268662"/>
                <a:gd name="connsiteY63" fmla="*/ 498475 h 780256"/>
                <a:gd name="connsiteX64" fmla="*/ 1153319 w 3268662"/>
                <a:gd name="connsiteY64" fmla="*/ 498475 h 780256"/>
                <a:gd name="connsiteX65" fmla="*/ 1153319 w 3268662"/>
                <a:gd name="connsiteY65" fmla="*/ 508794 h 780256"/>
                <a:gd name="connsiteX66" fmla="*/ 1171575 w 3268662"/>
                <a:gd name="connsiteY66" fmla="*/ 508794 h 780256"/>
                <a:gd name="connsiteX67" fmla="*/ 1171575 w 3268662"/>
                <a:gd name="connsiteY67" fmla="*/ 519906 h 780256"/>
                <a:gd name="connsiteX68" fmla="*/ 1197769 w 3268662"/>
                <a:gd name="connsiteY68" fmla="*/ 519906 h 780256"/>
                <a:gd name="connsiteX69" fmla="*/ 1197769 w 3268662"/>
                <a:gd name="connsiteY69" fmla="*/ 531019 h 780256"/>
                <a:gd name="connsiteX70" fmla="*/ 1222375 w 3268662"/>
                <a:gd name="connsiteY70" fmla="*/ 531019 h 780256"/>
                <a:gd name="connsiteX71" fmla="*/ 1222375 w 3268662"/>
                <a:gd name="connsiteY71" fmla="*/ 543719 h 780256"/>
                <a:gd name="connsiteX72" fmla="*/ 1332707 w 3268662"/>
                <a:gd name="connsiteY72" fmla="*/ 543719 h 780256"/>
                <a:gd name="connsiteX73" fmla="*/ 1332707 w 3268662"/>
                <a:gd name="connsiteY73" fmla="*/ 550069 h 780256"/>
                <a:gd name="connsiteX74" fmla="*/ 1349375 w 3268662"/>
                <a:gd name="connsiteY74" fmla="*/ 550069 h 780256"/>
                <a:gd name="connsiteX75" fmla="*/ 1349375 w 3268662"/>
                <a:gd name="connsiteY75" fmla="*/ 556419 h 780256"/>
                <a:gd name="connsiteX76" fmla="*/ 1388269 w 3268662"/>
                <a:gd name="connsiteY76" fmla="*/ 556419 h 780256"/>
                <a:gd name="connsiteX77" fmla="*/ 1388269 w 3268662"/>
                <a:gd name="connsiteY77" fmla="*/ 562769 h 780256"/>
                <a:gd name="connsiteX78" fmla="*/ 1422400 w 3268662"/>
                <a:gd name="connsiteY78" fmla="*/ 562769 h 780256"/>
                <a:gd name="connsiteX79" fmla="*/ 1422400 w 3268662"/>
                <a:gd name="connsiteY79" fmla="*/ 577056 h 780256"/>
                <a:gd name="connsiteX80" fmla="*/ 1431925 w 3268662"/>
                <a:gd name="connsiteY80" fmla="*/ 577056 h 780256"/>
                <a:gd name="connsiteX81" fmla="*/ 1431925 w 3268662"/>
                <a:gd name="connsiteY81" fmla="*/ 590550 h 780256"/>
                <a:gd name="connsiteX82" fmla="*/ 1524000 w 3268662"/>
                <a:gd name="connsiteY82" fmla="*/ 590550 h 780256"/>
                <a:gd name="connsiteX83" fmla="*/ 1524000 w 3268662"/>
                <a:gd name="connsiteY83" fmla="*/ 602456 h 780256"/>
                <a:gd name="connsiteX84" fmla="*/ 1549400 w 3268662"/>
                <a:gd name="connsiteY84" fmla="*/ 602456 h 780256"/>
                <a:gd name="connsiteX85" fmla="*/ 1549400 w 3268662"/>
                <a:gd name="connsiteY85" fmla="*/ 614362 h 780256"/>
                <a:gd name="connsiteX86" fmla="*/ 1590675 w 3268662"/>
                <a:gd name="connsiteY86" fmla="*/ 614362 h 780256"/>
                <a:gd name="connsiteX87" fmla="*/ 1590675 w 3268662"/>
                <a:gd name="connsiteY87" fmla="*/ 628650 h 780256"/>
                <a:gd name="connsiteX88" fmla="*/ 1615281 w 3268662"/>
                <a:gd name="connsiteY88" fmla="*/ 628650 h 780256"/>
                <a:gd name="connsiteX89" fmla="*/ 1615281 w 3268662"/>
                <a:gd name="connsiteY89" fmla="*/ 642938 h 780256"/>
                <a:gd name="connsiteX90" fmla="*/ 1658938 w 3268662"/>
                <a:gd name="connsiteY90" fmla="*/ 642938 h 780256"/>
                <a:gd name="connsiteX91" fmla="*/ 1658938 w 3268662"/>
                <a:gd name="connsiteY91" fmla="*/ 660400 h 780256"/>
                <a:gd name="connsiteX92" fmla="*/ 1925637 w 3268662"/>
                <a:gd name="connsiteY92" fmla="*/ 660400 h 780256"/>
                <a:gd name="connsiteX93" fmla="*/ 1925637 w 3268662"/>
                <a:gd name="connsiteY93" fmla="*/ 680244 h 780256"/>
                <a:gd name="connsiteX94" fmla="*/ 2020094 w 3268662"/>
                <a:gd name="connsiteY94" fmla="*/ 680244 h 780256"/>
                <a:gd name="connsiteX95" fmla="*/ 2020094 w 3268662"/>
                <a:gd name="connsiteY95" fmla="*/ 696119 h 780256"/>
                <a:gd name="connsiteX96" fmla="*/ 2044700 w 3268662"/>
                <a:gd name="connsiteY96" fmla="*/ 696119 h 780256"/>
                <a:gd name="connsiteX97" fmla="*/ 2044700 w 3268662"/>
                <a:gd name="connsiteY97" fmla="*/ 715169 h 780256"/>
                <a:gd name="connsiteX98" fmla="*/ 2054225 w 3268662"/>
                <a:gd name="connsiteY98" fmla="*/ 715169 h 780256"/>
                <a:gd name="connsiteX99" fmla="*/ 2054225 w 3268662"/>
                <a:gd name="connsiteY99" fmla="*/ 734219 h 780256"/>
                <a:gd name="connsiteX100" fmla="*/ 2334419 w 3268662"/>
                <a:gd name="connsiteY100" fmla="*/ 734219 h 780256"/>
                <a:gd name="connsiteX101" fmla="*/ 2334419 w 3268662"/>
                <a:gd name="connsiteY101" fmla="*/ 756444 h 780256"/>
                <a:gd name="connsiteX102" fmla="*/ 2382838 w 3268662"/>
                <a:gd name="connsiteY102" fmla="*/ 756444 h 780256"/>
                <a:gd name="connsiteX103" fmla="*/ 2382838 w 3268662"/>
                <a:gd name="connsiteY103" fmla="*/ 780256 h 780256"/>
                <a:gd name="connsiteX104" fmla="*/ 3268663 w 3268662"/>
                <a:gd name="connsiteY104" fmla="*/ 780256 h 78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268662" h="780256">
                  <a:moveTo>
                    <a:pt x="0" y="0"/>
                  </a:moveTo>
                  <a:lnTo>
                    <a:pt x="72231" y="0"/>
                  </a:lnTo>
                  <a:lnTo>
                    <a:pt x="72231" y="10319"/>
                  </a:lnTo>
                  <a:lnTo>
                    <a:pt x="82550" y="10319"/>
                  </a:lnTo>
                  <a:lnTo>
                    <a:pt x="82550" y="20638"/>
                  </a:lnTo>
                  <a:lnTo>
                    <a:pt x="129381" y="20638"/>
                  </a:lnTo>
                  <a:lnTo>
                    <a:pt x="129381" y="47625"/>
                  </a:lnTo>
                  <a:lnTo>
                    <a:pt x="154781" y="47625"/>
                  </a:lnTo>
                  <a:lnTo>
                    <a:pt x="154781" y="62706"/>
                  </a:lnTo>
                  <a:lnTo>
                    <a:pt x="173037" y="62706"/>
                  </a:lnTo>
                  <a:lnTo>
                    <a:pt x="173037" y="84931"/>
                  </a:lnTo>
                  <a:lnTo>
                    <a:pt x="208756" y="84931"/>
                  </a:lnTo>
                  <a:lnTo>
                    <a:pt x="208756" y="97631"/>
                  </a:lnTo>
                  <a:lnTo>
                    <a:pt x="221456" y="97631"/>
                  </a:lnTo>
                  <a:lnTo>
                    <a:pt x="221456" y="118269"/>
                  </a:lnTo>
                  <a:lnTo>
                    <a:pt x="234950" y="118269"/>
                  </a:lnTo>
                  <a:lnTo>
                    <a:pt x="234950" y="126206"/>
                  </a:lnTo>
                  <a:lnTo>
                    <a:pt x="258762" y="126206"/>
                  </a:lnTo>
                  <a:lnTo>
                    <a:pt x="258762" y="154781"/>
                  </a:lnTo>
                  <a:lnTo>
                    <a:pt x="273844" y="154781"/>
                  </a:lnTo>
                  <a:lnTo>
                    <a:pt x="273844" y="172244"/>
                  </a:lnTo>
                  <a:lnTo>
                    <a:pt x="288925" y="172244"/>
                  </a:lnTo>
                  <a:lnTo>
                    <a:pt x="288925" y="196850"/>
                  </a:lnTo>
                  <a:lnTo>
                    <a:pt x="299244" y="196850"/>
                  </a:lnTo>
                  <a:lnTo>
                    <a:pt x="299244" y="207169"/>
                  </a:lnTo>
                  <a:lnTo>
                    <a:pt x="357981" y="207169"/>
                  </a:lnTo>
                  <a:lnTo>
                    <a:pt x="357981" y="225425"/>
                  </a:lnTo>
                  <a:lnTo>
                    <a:pt x="400050" y="225425"/>
                  </a:lnTo>
                  <a:lnTo>
                    <a:pt x="400050" y="242888"/>
                  </a:lnTo>
                  <a:lnTo>
                    <a:pt x="411956" y="242888"/>
                  </a:lnTo>
                  <a:lnTo>
                    <a:pt x="411956" y="259556"/>
                  </a:lnTo>
                  <a:lnTo>
                    <a:pt x="455613" y="259556"/>
                  </a:lnTo>
                  <a:lnTo>
                    <a:pt x="455613" y="277813"/>
                  </a:lnTo>
                  <a:lnTo>
                    <a:pt x="512762" y="277813"/>
                  </a:lnTo>
                  <a:lnTo>
                    <a:pt x="512762" y="292894"/>
                  </a:lnTo>
                  <a:lnTo>
                    <a:pt x="630238" y="292894"/>
                  </a:lnTo>
                  <a:lnTo>
                    <a:pt x="630238" y="301625"/>
                  </a:lnTo>
                  <a:lnTo>
                    <a:pt x="637381" y="301625"/>
                  </a:lnTo>
                  <a:lnTo>
                    <a:pt x="637381" y="323056"/>
                  </a:lnTo>
                  <a:lnTo>
                    <a:pt x="645319" y="323056"/>
                  </a:lnTo>
                  <a:lnTo>
                    <a:pt x="645319" y="338138"/>
                  </a:lnTo>
                  <a:lnTo>
                    <a:pt x="700881" y="338138"/>
                  </a:lnTo>
                  <a:lnTo>
                    <a:pt x="700881" y="355600"/>
                  </a:lnTo>
                  <a:lnTo>
                    <a:pt x="736600" y="355600"/>
                  </a:lnTo>
                  <a:lnTo>
                    <a:pt x="736600" y="377031"/>
                  </a:lnTo>
                  <a:lnTo>
                    <a:pt x="776287" y="377031"/>
                  </a:lnTo>
                  <a:lnTo>
                    <a:pt x="776287" y="397669"/>
                  </a:lnTo>
                  <a:lnTo>
                    <a:pt x="791369" y="397669"/>
                  </a:lnTo>
                  <a:lnTo>
                    <a:pt x="800100" y="397669"/>
                  </a:lnTo>
                  <a:lnTo>
                    <a:pt x="800100" y="415925"/>
                  </a:lnTo>
                  <a:lnTo>
                    <a:pt x="858838" y="415925"/>
                  </a:lnTo>
                  <a:lnTo>
                    <a:pt x="858838" y="429419"/>
                  </a:lnTo>
                  <a:lnTo>
                    <a:pt x="877094" y="429419"/>
                  </a:lnTo>
                  <a:lnTo>
                    <a:pt x="877094" y="444500"/>
                  </a:lnTo>
                  <a:lnTo>
                    <a:pt x="959644" y="444500"/>
                  </a:lnTo>
                  <a:lnTo>
                    <a:pt x="959644" y="458788"/>
                  </a:lnTo>
                  <a:lnTo>
                    <a:pt x="977900" y="458788"/>
                  </a:lnTo>
                  <a:lnTo>
                    <a:pt x="977900" y="469106"/>
                  </a:lnTo>
                  <a:lnTo>
                    <a:pt x="1010444" y="469106"/>
                  </a:lnTo>
                  <a:lnTo>
                    <a:pt x="1010444" y="479425"/>
                  </a:lnTo>
                  <a:lnTo>
                    <a:pt x="1087438" y="479425"/>
                  </a:lnTo>
                  <a:lnTo>
                    <a:pt x="1087438" y="487363"/>
                  </a:lnTo>
                  <a:lnTo>
                    <a:pt x="1122363" y="487363"/>
                  </a:lnTo>
                  <a:lnTo>
                    <a:pt x="1122363" y="498475"/>
                  </a:lnTo>
                  <a:lnTo>
                    <a:pt x="1153319" y="498475"/>
                  </a:lnTo>
                  <a:lnTo>
                    <a:pt x="1153319" y="508794"/>
                  </a:lnTo>
                  <a:lnTo>
                    <a:pt x="1171575" y="508794"/>
                  </a:lnTo>
                  <a:lnTo>
                    <a:pt x="1171575" y="519906"/>
                  </a:lnTo>
                  <a:lnTo>
                    <a:pt x="1197769" y="519906"/>
                  </a:lnTo>
                  <a:lnTo>
                    <a:pt x="1197769" y="531019"/>
                  </a:lnTo>
                  <a:lnTo>
                    <a:pt x="1222375" y="531019"/>
                  </a:lnTo>
                  <a:lnTo>
                    <a:pt x="1222375" y="543719"/>
                  </a:lnTo>
                  <a:lnTo>
                    <a:pt x="1332707" y="543719"/>
                  </a:lnTo>
                  <a:lnTo>
                    <a:pt x="1332707" y="550069"/>
                  </a:lnTo>
                  <a:lnTo>
                    <a:pt x="1349375" y="550069"/>
                  </a:lnTo>
                  <a:lnTo>
                    <a:pt x="1349375" y="556419"/>
                  </a:lnTo>
                  <a:lnTo>
                    <a:pt x="1388269" y="556419"/>
                  </a:lnTo>
                  <a:lnTo>
                    <a:pt x="1388269" y="562769"/>
                  </a:lnTo>
                  <a:lnTo>
                    <a:pt x="1422400" y="562769"/>
                  </a:lnTo>
                  <a:lnTo>
                    <a:pt x="1422400" y="577056"/>
                  </a:lnTo>
                  <a:lnTo>
                    <a:pt x="1431925" y="577056"/>
                  </a:lnTo>
                  <a:lnTo>
                    <a:pt x="1431925" y="590550"/>
                  </a:lnTo>
                  <a:lnTo>
                    <a:pt x="1524000" y="590550"/>
                  </a:lnTo>
                  <a:lnTo>
                    <a:pt x="1524000" y="602456"/>
                  </a:lnTo>
                  <a:lnTo>
                    <a:pt x="1549400" y="602456"/>
                  </a:lnTo>
                  <a:lnTo>
                    <a:pt x="1549400" y="614362"/>
                  </a:lnTo>
                  <a:lnTo>
                    <a:pt x="1590675" y="614362"/>
                  </a:lnTo>
                  <a:lnTo>
                    <a:pt x="1590675" y="628650"/>
                  </a:lnTo>
                  <a:lnTo>
                    <a:pt x="1615281" y="628650"/>
                  </a:lnTo>
                  <a:lnTo>
                    <a:pt x="1615281" y="642938"/>
                  </a:lnTo>
                  <a:lnTo>
                    <a:pt x="1658938" y="642938"/>
                  </a:lnTo>
                  <a:lnTo>
                    <a:pt x="1658938" y="660400"/>
                  </a:lnTo>
                  <a:lnTo>
                    <a:pt x="1925637" y="660400"/>
                  </a:lnTo>
                  <a:lnTo>
                    <a:pt x="1925637" y="680244"/>
                  </a:lnTo>
                  <a:lnTo>
                    <a:pt x="2020094" y="680244"/>
                  </a:lnTo>
                  <a:lnTo>
                    <a:pt x="2020094" y="696119"/>
                  </a:lnTo>
                  <a:lnTo>
                    <a:pt x="2044700" y="696119"/>
                  </a:lnTo>
                  <a:lnTo>
                    <a:pt x="2044700" y="715169"/>
                  </a:lnTo>
                  <a:lnTo>
                    <a:pt x="2054225" y="715169"/>
                  </a:lnTo>
                  <a:lnTo>
                    <a:pt x="2054225" y="734219"/>
                  </a:lnTo>
                  <a:lnTo>
                    <a:pt x="2334419" y="734219"/>
                  </a:lnTo>
                  <a:lnTo>
                    <a:pt x="2334419" y="756444"/>
                  </a:lnTo>
                  <a:lnTo>
                    <a:pt x="2382838" y="756444"/>
                  </a:lnTo>
                  <a:lnTo>
                    <a:pt x="2382838" y="780256"/>
                  </a:lnTo>
                  <a:lnTo>
                    <a:pt x="3268663" y="780256"/>
                  </a:lnTo>
                </a:path>
              </a:pathLst>
            </a:custGeom>
            <a:noFill/>
            <a:ln w="12700" cap="flat">
              <a:solidFill>
                <a:schemeClr val="tx2"/>
              </a:solidFill>
              <a:prstDash val="solid"/>
              <a:miter/>
            </a:ln>
          </p:spPr>
          <p:txBody>
            <a:bodyPr lIns="109380" tIns="54701" rIns="109380" bIns="54701"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586" name="Group 1585">
              <a:extLst>
                <a:ext uri="{FF2B5EF4-FFF2-40B4-BE49-F238E27FC236}">
                  <a16:creationId xmlns:a16="http://schemas.microsoft.com/office/drawing/2014/main" id="{90A440DF-3A41-4112-ACA7-2FA0BD439B8A}"/>
                </a:ext>
              </a:extLst>
            </p:cNvPr>
            <p:cNvGrpSpPr/>
            <p:nvPr/>
          </p:nvGrpSpPr>
          <p:grpSpPr>
            <a:xfrm>
              <a:off x="6673429" y="1616432"/>
              <a:ext cx="4966370" cy="1195679"/>
              <a:chOff x="5561190" y="1481304"/>
              <a:chExt cx="4138642" cy="996399"/>
            </a:xfrm>
          </p:grpSpPr>
          <p:cxnSp>
            <p:nvCxnSpPr>
              <p:cNvPr id="1587" name="Straight Connector 1586">
                <a:extLst>
                  <a:ext uri="{FF2B5EF4-FFF2-40B4-BE49-F238E27FC236}">
                    <a16:creationId xmlns:a16="http://schemas.microsoft.com/office/drawing/2014/main" id="{3282C588-04AD-4F2C-B2B4-9A49C2CADEF4}"/>
                  </a:ext>
                </a:extLst>
              </p:cNvPr>
              <p:cNvCxnSpPr>
                <a:cxnSpLocks/>
              </p:cNvCxnSpPr>
              <p:nvPr/>
            </p:nvCxnSpPr>
            <p:spPr>
              <a:xfrm>
                <a:off x="5644236"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8" name="Straight Connector 1587">
                <a:extLst>
                  <a:ext uri="{FF2B5EF4-FFF2-40B4-BE49-F238E27FC236}">
                    <a16:creationId xmlns:a16="http://schemas.microsoft.com/office/drawing/2014/main" id="{5255D5FB-E324-47C5-B56B-24683AB4F49F}"/>
                  </a:ext>
                </a:extLst>
              </p:cNvPr>
              <p:cNvCxnSpPr>
                <a:cxnSpLocks/>
              </p:cNvCxnSpPr>
              <p:nvPr/>
            </p:nvCxnSpPr>
            <p:spPr>
              <a:xfrm>
                <a:off x="5933921"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9" name="Straight Connector 1588">
                <a:extLst>
                  <a:ext uri="{FF2B5EF4-FFF2-40B4-BE49-F238E27FC236}">
                    <a16:creationId xmlns:a16="http://schemas.microsoft.com/office/drawing/2014/main" id="{BDC0F727-AD9D-4447-B9BD-C21856D2712C}"/>
                  </a:ext>
                </a:extLst>
              </p:cNvPr>
              <p:cNvCxnSpPr>
                <a:cxnSpLocks/>
              </p:cNvCxnSpPr>
              <p:nvPr/>
            </p:nvCxnSpPr>
            <p:spPr>
              <a:xfrm>
                <a:off x="6223606"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0" name="Straight Connector 1589">
                <a:extLst>
                  <a:ext uri="{FF2B5EF4-FFF2-40B4-BE49-F238E27FC236}">
                    <a16:creationId xmlns:a16="http://schemas.microsoft.com/office/drawing/2014/main" id="{4C6F8006-2B3D-46FA-9279-E79B3F8F3423}"/>
                  </a:ext>
                </a:extLst>
              </p:cNvPr>
              <p:cNvCxnSpPr>
                <a:cxnSpLocks/>
              </p:cNvCxnSpPr>
              <p:nvPr/>
            </p:nvCxnSpPr>
            <p:spPr>
              <a:xfrm>
                <a:off x="6513292"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1" name="Straight Connector 1590">
                <a:extLst>
                  <a:ext uri="{FF2B5EF4-FFF2-40B4-BE49-F238E27FC236}">
                    <a16:creationId xmlns:a16="http://schemas.microsoft.com/office/drawing/2014/main" id="{7B2A0346-29E5-4465-93EA-72541B863E1D}"/>
                  </a:ext>
                </a:extLst>
              </p:cNvPr>
              <p:cNvCxnSpPr>
                <a:cxnSpLocks/>
              </p:cNvCxnSpPr>
              <p:nvPr/>
            </p:nvCxnSpPr>
            <p:spPr>
              <a:xfrm>
                <a:off x="6802977"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2" name="Straight Connector 1591">
                <a:extLst>
                  <a:ext uri="{FF2B5EF4-FFF2-40B4-BE49-F238E27FC236}">
                    <a16:creationId xmlns:a16="http://schemas.microsoft.com/office/drawing/2014/main" id="{97050368-F0B6-4BED-9136-1AD35389992D}"/>
                  </a:ext>
                </a:extLst>
              </p:cNvPr>
              <p:cNvCxnSpPr>
                <a:cxnSpLocks/>
              </p:cNvCxnSpPr>
              <p:nvPr/>
            </p:nvCxnSpPr>
            <p:spPr>
              <a:xfrm>
                <a:off x="7092662"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3" name="Straight Connector 1592">
                <a:extLst>
                  <a:ext uri="{FF2B5EF4-FFF2-40B4-BE49-F238E27FC236}">
                    <a16:creationId xmlns:a16="http://schemas.microsoft.com/office/drawing/2014/main" id="{32EBE590-72FF-40B9-8820-BE907471F646}"/>
                  </a:ext>
                </a:extLst>
              </p:cNvPr>
              <p:cNvCxnSpPr>
                <a:cxnSpLocks/>
              </p:cNvCxnSpPr>
              <p:nvPr/>
            </p:nvCxnSpPr>
            <p:spPr>
              <a:xfrm>
                <a:off x="7382349"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4" name="Straight Connector 1593">
                <a:extLst>
                  <a:ext uri="{FF2B5EF4-FFF2-40B4-BE49-F238E27FC236}">
                    <a16:creationId xmlns:a16="http://schemas.microsoft.com/office/drawing/2014/main" id="{4DA98877-A8A6-4565-AC18-39911385602A}"/>
                  </a:ext>
                </a:extLst>
              </p:cNvPr>
              <p:cNvCxnSpPr>
                <a:cxnSpLocks/>
              </p:cNvCxnSpPr>
              <p:nvPr/>
            </p:nvCxnSpPr>
            <p:spPr>
              <a:xfrm>
                <a:off x="7672034"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5" name="Straight Connector 1594">
                <a:extLst>
                  <a:ext uri="{FF2B5EF4-FFF2-40B4-BE49-F238E27FC236}">
                    <a16:creationId xmlns:a16="http://schemas.microsoft.com/office/drawing/2014/main" id="{D0CF018E-8769-4A01-A3AA-CF1AA4E1AFF6}"/>
                  </a:ext>
                </a:extLst>
              </p:cNvPr>
              <p:cNvCxnSpPr>
                <a:cxnSpLocks/>
              </p:cNvCxnSpPr>
              <p:nvPr/>
            </p:nvCxnSpPr>
            <p:spPr>
              <a:xfrm>
                <a:off x="7961719"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6" name="Straight Connector 1595">
                <a:extLst>
                  <a:ext uri="{FF2B5EF4-FFF2-40B4-BE49-F238E27FC236}">
                    <a16:creationId xmlns:a16="http://schemas.microsoft.com/office/drawing/2014/main" id="{4D37B8A4-B712-47F9-9AA1-D3F7C96CFA64}"/>
                  </a:ext>
                </a:extLst>
              </p:cNvPr>
              <p:cNvCxnSpPr>
                <a:cxnSpLocks/>
              </p:cNvCxnSpPr>
              <p:nvPr/>
            </p:nvCxnSpPr>
            <p:spPr>
              <a:xfrm>
                <a:off x="8251405"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7" name="Straight Connector 1596">
                <a:extLst>
                  <a:ext uri="{FF2B5EF4-FFF2-40B4-BE49-F238E27FC236}">
                    <a16:creationId xmlns:a16="http://schemas.microsoft.com/office/drawing/2014/main" id="{F5F7AAF6-A81D-4681-83F4-DF67504BF294}"/>
                  </a:ext>
                </a:extLst>
              </p:cNvPr>
              <p:cNvCxnSpPr>
                <a:cxnSpLocks/>
              </p:cNvCxnSpPr>
              <p:nvPr/>
            </p:nvCxnSpPr>
            <p:spPr>
              <a:xfrm>
                <a:off x="8541090"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8" name="Straight Connector 1597">
                <a:extLst>
                  <a:ext uri="{FF2B5EF4-FFF2-40B4-BE49-F238E27FC236}">
                    <a16:creationId xmlns:a16="http://schemas.microsoft.com/office/drawing/2014/main" id="{D4EABDF6-E203-4272-A206-ECB1938BC2C1}"/>
                  </a:ext>
                </a:extLst>
              </p:cNvPr>
              <p:cNvCxnSpPr>
                <a:cxnSpLocks/>
              </p:cNvCxnSpPr>
              <p:nvPr/>
            </p:nvCxnSpPr>
            <p:spPr>
              <a:xfrm>
                <a:off x="8830775"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9" name="Straight Connector 1598">
                <a:extLst>
                  <a:ext uri="{FF2B5EF4-FFF2-40B4-BE49-F238E27FC236}">
                    <a16:creationId xmlns:a16="http://schemas.microsoft.com/office/drawing/2014/main" id="{F766BC7D-73FE-4F56-B11D-B9CE3A3C600D}"/>
                  </a:ext>
                </a:extLst>
              </p:cNvPr>
              <p:cNvCxnSpPr>
                <a:cxnSpLocks/>
              </p:cNvCxnSpPr>
              <p:nvPr/>
            </p:nvCxnSpPr>
            <p:spPr>
              <a:xfrm>
                <a:off x="9120460"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0" name="Straight Connector 1599">
                <a:extLst>
                  <a:ext uri="{FF2B5EF4-FFF2-40B4-BE49-F238E27FC236}">
                    <a16:creationId xmlns:a16="http://schemas.microsoft.com/office/drawing/2014/main" id="{E9EDB8E3-A7DD-4050-B0A1-2F0238397257}"/>
                  </a:ext>
                </a:extLst>
              </p:cNvPr>
              <p:cNvCxnSpPr>
                <a:cxnSpLocks/>
              </p:cNvCxnSpPr>
              <p:nvPr/>
            </p:nvCxnSpPr>
            <p:spPr>
              <a:xfrm>
                <a:off x="9410145"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1" name="Straight Connector 1600">
                <a:extLst>
                  <a:ext uri="{FF2B5EF4-FFF2-40B4-BE49-F238E27FC236}">
                    <a16:creationId xmlns:a16="http://schemas.microsoft.com/office/drawing/2014/main" id="{801848C1-AF46-460E-B3E4-8080ECEEA9FE}"/>
                  </a:ext>
                </a:extLst>
              </p:cNvPr>
              <p:cNvCxnSpPr>
                <a:cxnSpLocks/>
              </p:cNvCxnSpPr>
              <p:nvPr/>
            </p:nvCxnSpPr>
            <p:spPr>
              <a:xfrm>
                <a:off x="9699832"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2" name="Straight Connector 1601">
                <a:extLst>
                  <a:ext uri="{FF2B5EF4-FFF2-40B4-BE49-F238E27FC236}">
                    <a16:creationId xmlns:a16="http://schemas.microsoft.com/office/drawing/2014/main" id="{AD81CEE5-21CF-4C3B-80F5-240007C07C0F}"/>
                  </a:ext>
                </a:extLst>
              </p:cNvPr>
              <p:cNvCxnSpPr>
                <a:cxnSpLocks/>
              </p:cNvCxnSpPr>
              <p:nvPr/>
            </p:nvCxnSpPr>
            <p:spPr>
              <a:xfrm>
                <a:off x="5644236" y="1481304"/>
                <a:ext cx="0" cy="920982"/>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3" name="Straight Connector 1602">
                <a:extLst>
                  <a:ext uri="{FF2B5EF4-FFF2-40B4-BE49-F238E27FC236}">
                    <a16:creationId xmlns:a16="http://schemas.microsoft.com/office/drawing/2014/main" id="{0F2A1FE2-79DE-4DDB-AB69-DADC58F3A9C1}"/>
                  </a:ext>
                </a:extLst>
              </p:cNvPr>
              <p:cNvCxnSpPr>
                <a:cxnSpLocks/>
              </p:cNvCxnSpPr>
              <p:nvPr/>
            </p:nvCxnSpPr>
            <p:spPr>
              <a:xfrm>
                <a:off x="5644236" y="2402287"/>
                <a:ext cx="4055596"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4" name="Straight Connector 1603">
                <a:extLst>
                  <a:ext uri="{FF2B5EF4-FFF2-40B4-BE49-F238E27FC236}">
                    <a16:creationId xmlns:a16="http://schemas.microsoft.com/office/drawing/2014/main" id="{B44CDE86-EF0F-4394-8F82-0F3BE29C1632}"/>
                  </a:ext>
                </a:extLst>
              </p:cNvPr>
              <p:cNvCxnSpPr>
                <a:cxnSpLocks/>
              </p:cNvCxnSpPr>
              <p:nvPr/>
            </p:nvCxnSpPr>
            <p:spPr>
              <a:xfrm rot="16200000">
                <a:off x="5602713" y="236076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5" name="Straight Connector 1604">
                <a:extLst>
                  <a:ext uri="{FF2B5EF4-FFF2-40B4-BE49-F238E27FC236}">
                    <a16:creationId xmlns:a16="http://schemas.microsoft.com/office/drawing/2014/main" id="{6CEEF19D-0476-4A6E-9E35-C370384CA781}"/>
                  </a:ext>
                </a:extLst>
              </p:cNvPr>
              <p:cNvCxnSpPr>
                <a:cxnSpLocks/>
              </p:cNvCxnSpPr>
              <p:nvPr/>
            </p:nvCxnSpPr>
            <p:spPr>
              <a:xfrm rot="16200000">
                <a:off x="5602713" y="217656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6" name="Straight Connector 1605">
                <a:extLst>
                  <a:ext uri="{FF2B5EF4-FFF2-40B4-BE49-F238E27FC236}">
                    <a16:creationId xmlns:a16="http://schemas.microsoft.com/office/drawing/2014/main" id="{4A83D85F-116C-4C3B-8027-3D2F442DFB64}"/>
                  </a:ext>
                </a:extLst>
              </p:cNvPr>
              <p:cNvCxnSpPr>
                <a:cxnSpLocks/>
              </p:cNvCxnSpPr>
              <p:nvPr/>
            </p:nvCxnSpPr>
            <p:spPr>
              <a:xfrm rot="16200000">
                <a:off x="5602713" y="1992372"/>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7" name="Straight Connector 1606">
                <a:extLst>
                  <a:ext uri="{FF2B5EF4-FFF2-40B4-BE49-F238E27FC236}">
                    <a16:creationId xmlns:a16="http://schemas.microsoft.com/office/drawing/2014/main" id="{62CB5E30-379E-4C86-A00E-65C5860A2C32}"/>
                  </a:ext>
                </a:extLst>
              </p:cNvPr>
              <p:cNvCxnSpPr>
                <a:cxnSpLocks/>
              </p:cNvCxnSpPr>
              <p:nvPr/>
            </p:nvCxnSpPr>
            <p:spPr>
              <a:xfrm rot="16200000">
                <a:off x="5602713" y="1808176"/>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8" name="Straight Connector 1607">
                <a:extLst>
                  <a:ext uri="{FF2B5EF4-FFF2-40B4-BE49-F238E27FC236}">
                    <a16:creationId xmlns:a16="http://schemas.microsoft.com/office/drawing/2014/main" id="{34352DC1-380D-43E7-B9E9-7F9A0E36F8CF}"/>
                  </a:ext>
                </a:extLst>
              </p:cNvPr>
              <p:cNvCxnSpPr>
                <a:cxnSpLocks/>
              </p:cNvCxnSpPr>
              <p:nvPr/>
            </p:nvCxnSpPr>
            <p:spPr>
              <a:xfrm rot="16200000">
                <a:off x="5602713" y="162397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9" name="Straight Connector 1608">
                <a:extLst>
                  <a:ext uri="{FF2B5EF4-FFF2-40B4-BE49-F238E27FC236}">
                    <a16:creationId xmlns:a16="http://schemas.microsoft.com/office/drawing/2014/main" id="{F49FC535-030A-4C01-8D87-2B28560F903D}"/>
                  </a:ext>
                </a:extLst>
              </p:cNvPr>
              <p:cNvCxnSpPr>
                <a:cxnSpLocks/>
              </p:cNvCxnSpPr>
              <p:nvPr/>
            </p:nvCxnSpPr>
            <p:spPr>
              <a:xfrm rot="16200000">
                <a:off x="5602713" y="1439782"/>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10" name="Group 1609">
              <a:extLst>
                <a:ext uri="{FF2B5EF4-FFF2-40B4-BE49-F238E27FC236}">
                  <a16:creationId xmlns:a16="http://schemas.microsoft.com/office/drawing/2014/main" id="{ADC0528E-6928-4C3B-878E-CD29418BF18F}"/>
                </a:ext>
              </a:extLst>
            </p:cNvPr>
            <p:cNvGrpSpPr/>
            <p:nvPr/>
          </p:nvGrpSpPr>
          <p:grpSpPr>
            <a:xfrm>
              <a:off x="6373191" y="1562970"/>
              <a:ext cx="219646" cy="1217422"/>
              <a:chOff x="5310991" y="1436805"/>
              <a:chExt cx="183038" cy="1014525"/>
            </a:xfrm>
          </p:grpSpPr>
          <p:sp>
            <p:nvSpPr>
              <p:cNvPr id="1611" name="TextBox 1610">
                <a:extLst>
                  <a:ext uri="{FF2B5EF4-FFF2-40B4-BE49-F238E27FC236}">
                    <a16:creationId xmlns:a16="http://schemas.microsoft.com/office/drawing/2014/main" id="{51264080-2C81-4441-A5B9-DEBDF5706938}"/>
                  </a:ext>
                </a:extLst>
              </p:cNvPr>
              <p:cNvSpPr txBox="1"/>
              <p:nvPr/>
            </p:nvSpPr>
            <p:spPr>
              <a:xfrm>
                <a:off x="5310991" y="2353129"/>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2" name="TextBox 1611">
                <a:extLst>
                  <a:ext uri="{FF2B5EF4-FFF2-40B4-BE49-F238E27FC236}">
                    <a16:creationId xmlns:a16="http://schemas.microsoft.com/office/drawing/2014/main" id="{5091EF5D-0B51-4D08-A3EB-646DFCCD4D1F}"/>
                  </a:ext>
                </a:extLst>
              </p:cNvPr>
              <p:cNvSpPr txBox="1"/>
              <p:nvPr/>
            </p:nvSpPr>
            <p:spPr>
              <a:xfrm>
                <a:off x="5310991" y="1436805"/>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3" name="TextBox 1612">
                <a:extLst>
                  <a:ext uri="{FF2B5EF4-FFF2-40B4-BE49-F238E27FC236}">
                    <a16:creationId xmlns:a16="http://schemas.microsoft.com/office/drawing/2014/main" id="{6F6171FA-94F4-49CB-B9F8-DA2248456BF5}"/>
                  </a:ext>
                </a:extLst>
              </p:cNvPr>
              <p:cNvSpPr txBox="1"/>
              <p:nvPr/>
            </p:nvSpPr>
            <p:spPr>
              <a:xfrm>
                <a:off x="5310991" y="1620070"/>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4" name="TextBox 1613">
                <a:extLst>
                  <a:ext uri="{FF2B5EF4-FFF2-40B4-BE49-F238E27FC236}">
                    <a16:creationId xmlns:a16="http://schemas.microsoft.com/office/drawing/2014/main" id="{B5772EAC-D5D8-4655-8557-0614DA8134BE}"/>
                  </a:ext>
                </a:extLst>
              </p:cNvPr>
              <p:cNvSpPr txBox="1"/>
              <p:nvPr/>
            </p:nvSpPr>
            <p:spPr>
              <a:xfrm>
                <a:off x="5310991" y="1803342"/>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5" name="TextBox 1614">
                <a:extLst>
                  <a:ext uri="{FF2B5EF4-FFF2-40B4-BE49-F238E27FC236}">
                    <a16:creationId xmlns:a16="http://schemas.microsoft.com/office/drawing/2014/main" id="{18B8BDC2-25AB-4C7A-8C8B-DC85EC36E42C}"/>
                  </a:ext>
                </a:extLst>
              </p:cNvPr>
              <p:cNvSpPr txBox="1"/>
              <p:nvPr/>
            </p:nvSpPr>
            <p:spPr>
              <a:xfrm>
                <a:off x="5310991" y="1986598"/>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6" name="TextBox 1615">
                <a:extLst>
                  <a:ext uri="{FF2B5EF4-FFF2-40B4-BE49-F238E27FC236}">
                    <a16:creationId xmlns:a16="http://schemas.microsoft.com/office/drawing/2014/main" id="{1F9F2648-0163-4C23-B574-823670D8035B}"/>
                  </a:ext>
                </a:extLst>
              </p:cNvPr>
              <p:cNvSpPr txBox="1"/>
              <p:nvPr/>
            </p:nvSpPr>
            <p:spPr>
              <a:xfrm>
                <a:off x="5310991" y="2169872"/>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617" name="TextBox 1616">
              <a:extLst>
                <a:ext uri="{FF2B5EF4-FFF2-40B4-BE49-F238E27FC236}">
                  <a16:creationId xmlns:a16="http://schemas.microsoft.com/office/drawing/2014/main" id="{246964F0-90AF-43AC-9AB2-FBCBAE0ACC0A}"/>
                </a:ext>
              </a:extLst>
            </p:cNvPr>
            <p:cNvSpPr txBox="1"/>
            <p:nvPr/>
          </p:nvSpPr>
          <p:spPr>
            <a:xfrm rot="16200000">
              <a:off x="5738305" y="2049427"/>
              <a:ext cx="1105178"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PFS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8" name="TextBox 1617">
              <a:extLst>
                <a:ext uri="{FF2B5EF4-FFF2-40B4-BE49-F238E27FC236}">
                  <a16:creationId xmlns:a16="http://schemas.microsoft.com/office/drawing/2014/main" id="{38FC2DC9-D578-440E-85EE-DD04E384A169}"/>
                </a:ext>
              </a:extLst>
            </p:cNvPr>
            <p:cNvSpPr txBox="1"/>
            <p:nvPr/>
          </p:nvSpPr>
          <p:spPr>
            <a:xfrm>
              <a:off x="8889718" y="1535552"/>
              <a:ext cx="2180551" cy="168344"/>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PFS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9" name="TextBox 1618">
              <a:extLst>
                <a:ext uri="{FF2B5EF4-FFF2-40B4-BE49-F238E27FC236}">
                  <a16:creationId xmlns:a16="http://schemas.microsoft.com/office/drawing/2014/main" id="{52A24521-4B80-495C-9F95-0C201439CE47}"/>
                </a:ext>
              </a:extLst>
            </p:cNvPr>
            <p:cNvSpPr txBox="1"/>
            <p:nvPr/>
          </p:nvSpPr>
          <p:spPr>
            <a:xfrm>
              <a:off x="8889660" y="1742523"/>
              <a:ext cx="2742670" cy="208751"/>
            </a:xfrm>
            <a:prstGeom prst="rect">
              <a:avLst/>
            </a:prstGeom>
            <a:no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 + BR (N = 106): </a:t>
              </a:r>
              <a:r>
                <a:rPr kumimoji="0" lang="en-US" sz="10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rPr>
                <a:t>6.6 months </a:t>
              </a:r>
              <a:endParaRPr kumimoji="0" lang="x-none" sz="16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endParaRPr>
            </a:p>
          </p:txBody>
        </p:sp>
        <p:cxnSp>
          <p:nvCxnSpPr>
            <p:cNvPr id="1620" name="Straight Connector 1619">
              <a:extLst>
                <a:ext uri="{FF2B5EF4-FFF2-40B4-BE49-F238E27FC236}">
                  <a16:creationId xmlns:a16="http://schemas.microsoft.com/office/drawing/2014/main" id="{12C5BCF9-7A76-4926-9AE1-D8ECAC379B84}"/>
                </a:ext>
              </a:extLst>
            </p:cNvPr>
            <p:cNvCxnSpPr>
              <a:cxnSpLocks/>
            </p:cNvCxnSpPr>
            <p:nvPr/>
          </p:nvCxnSpPr>
          <p:spPr>
            <a:xfrm>
              <a:off x="8619161" y="1850486"/>
              <a:ext cx="19888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621" name="Freeform: Shape 609">
              <a:extLst>
                <a:ext uri="{FF2B5EF4-FFF2-40B4-BE49-F238E27FC236}">
                  <a16:creationId xmlns:a16="http://schemas.microsoft.com/office/drawing/2014/main" id="{F054E2D4-942D-439C-85C6-942B51559E5C}"/>
                </a:ext>
              </a:extLst>
            </p:cNvPr>
            <p:cNvSpPr/>
            <p:nvPr/>
          </p:nvSpPr>
          <p:spPr>
            <a:xfrm>
              <a:off x="1066800" y="1619074"/>
              <a:ext cx="4648200" cy="930592"/>
            </a:xfrm>
            <a:custGeom>
              <a:avLst/>
              <a:gdLst>
                <a:gd name="connsiteX0" fmla="*/ 0 w 3862387"/>
                <a:gd name="connsiteY0" fmla="*/ 0 h 775493"/>
                <a:gd name="connsiteX1" fmla="*/ 79375 w 3862387"/>
                <a:gd name="connsiteY1" fmla="*/ 0 h 775493"/>
                <a:gd name="connsiteX2" fmla="*/ 79375 w 3862387"/>
                <a:gd name="connsiteY2" fmla="*/ 23813 h 775493"/>
                <a:gd name="connsiteX3" fmla="*/ 109537 w 3862387"/>
                <a:gd name="connsiteY3" fmla="*/ 23813 h 775493"/>
                <a:gd name="connsiteX4" fmla="*/ 109537 w 3862387"/>
                <a:gd name="connsiteY4" fmla="*/ 95250 h 775493"/>
                <a:gd name="connsiteX5" fmla="*/ 146050 w 3862387"/>
                <a:gd name="connsiteY5" fmla="*/ 95250 h 775493"/>
                <a:gd name="connsiteX6" fmla="*/ 146050 w 3862387"/>
                <a:gd name="connsiteY6" fmla="*/ 140494 h 775493"/>
                <a:gd name="connsiteX7" fmla="*/ 171450 w 3862387"/>
                <a:gd name="connsiteY7" fmla="*/ 140494 h 775493"/>
                <a:gd name="connsiteX8" fmla="*/ 171450 w 3862387"/>
                <a:gd name="connsiteY8" fmla="*/ 166688 h 775493"/>
                <a:gd name="connsiteX9" fmla="*/ 191294 w 3862387"/>
                <a:gd name="connsiteY9" fmla="*/ 166688 h 775493"/>
                <a:gd name="connsiteX10" fmla="*/ 191294 w 3862387"/>
                <a:gd name="connsiteY10" fmla="*/ 239713 h 775493"/>
                <a:gd name="connsiteX11" fmla="*/ 339725 w 3862387"/>
                <a:gd name="connsiteY11" fmla="*/ 239713 h 775493"/>
                <a:gd name="connsiteX12" fmla="*/ 339725 w 3862387"/>
                <a:gd name="connsiteY12" fmla="*/ 268288 h 775493"/>
                <a:gd name="connsiteX13" fmla="*/ 353219 w 3862387"/>
                <a:gd name="connsiteY13" fmla="*/ 268288 h 775493"/>
                <a:gd name="connsiteX14" fmla="*/ 353219 w 3862387"/>
                <a:gd name="connsiteY14" fmla="*/ 291306 h 775493"/>
                <a:gd name="connsiteX15" fmla="*/ 373062 w 3862387"/>
                <a:gd name="connsiteY15" fmla="*/ 291306 h 775493"/>
                <a:gd name="connsiteX16" fmla="*/ 373062 w 3862387"/>
                <a:gd name="connsiteY16" fmla="*/ 311944 h 775493"/>
                <a:gd name="connsiteX17" fmla="*/ 454025 w 3862387"/>
                <a:gd name="connsiteY17" fmla="*/ 311944 h 775493"/>
                <a:gd name="connsiteX18" fmla="*/ 454025 w 3862387"/>
                <a:gd name="connsiteY18" fmla="*/ 338931 h 775493"/>
                <a:gd name="connsiteX19" fmla="*/ 472281 w 3862387"/>
                <a:gd name="connsiteY19" fmla="*/ 338931 h 775493"/>
                <a:gd name="connsiteX20" fmla="*/ 472281 w 3862387"/>
                <a:gd name="connsiteY20" fmla="*/ 366713 h 775493"/>
                <a:gd name="connsiteX21" fmla="*/ 505619 w 3862387"/>
                <a:gd name="connsiteY21" fmla="*/ 366713 h 775493"/>
                <a:gd name="connsiteX22" fmla="*/ 505619 w 3862387"/>
                <a:gd name="connsiteY22" fmla="*/ 387350 h 775493"/>
                <a:gd name="connsiteX23" fmla="*/ 553244 w 3862387"/>
                <a:gd name="connsiteY23" fmla="*/ 387350 h 775493"/>
                <a:gd name="connsiteX24" fmla="*/ 553244 w 3862387"/>
                <a:gd name="connsiteY24" fmla="*/ 412750 h 775493"/>
                <a:gd name="connsiteX25" fmla="*/ 571500 w 3862387"/>
                <a:gd name="connsiteY25" fmla="*/ 412750 h 775493"/>
                <a:gd name="connsiteX26" fmla="*/ 571500 w 3862387"/>
                <a:gd name="connsiteY26" fmla="*/ 435769 h 775493"/>
                <a:gd name="connsiteX27" fmla="*/ 681037 w 3862387"/>
                <a:gd name="connsiteY27" fmla="*/ 435769 h 775493"/>
                <a:gd name="connsiteX28" fmla="*/ 681037 w 3862387"/>
                <a:gd name="connsiteY28" fmla="*/ 464344 h 775493"/>
                <a:gd name="connsiteX29" fmla="*/ 711200 w 3862387"/>
                <a:gd name="connsiteY29" fmla="*/ 464344 h 775493"/>
                <a:gd name="connsiteX30" fmla="*/ 711200 w 3862387"/>
                <a:gd name="connsiteY30" fmla="*/ 481806 h 775493"/>
                <a:gd name="connsiteX31" fmla="*/ 786606 w 3862387"/>
                <a:gd name="connsiteY31" fmla="*/ 481806 h 775493"/>
                <a:gd name="connsiteX32" fmla="*/ 786606 w 3862387"/>
                <a:gd name="connsiteY32" fmla="*/ 508000 h 775493"/>
                <a:gd name="connsiteX33" fmla="*/ 830263 w 3862387"/>
                <a:gd name="connsiteY33" fmla="*/ 508000 h 775493"/>
                <a:gd name="connsiteX34" fmla="*/ 830263 w 3862387"/>
                <a:gd name="connsiteY34" fmla="*/ 531813 h 775493"/>
                <a:gd name="connsiteX35" fmla="*/ 951706 w 3862387"/>
                <a:gd name="connsiteY35" fmla="*/ 531813 h 775493"/>
                <a:gd name="connsiteX36" fmla="*/ 951706 w 3862387"/>
                <a:gd name="connsiteY36" fmla="*/ 552450 h 775493"/>
                <a:gd name="connsiteX37" fmla="*/ 1006475 w 3862387"/>
                <a:gd name="connsiteY37" fmla="*/ 552450 h 775493"/>
                <a:gd name="connsiteX38" fmla="*/ 1006475 w 3862387"/>
                <a:gd name="connsiteY38" fmla="*/ 582612 h 775493"/>
                <a:gd name="connsiteX39" fmla="*/ 1048544 w 3862387"/>
                <a:gd name="connsiteY39" fmla="*/ 582612 h 775493"/>
                <a:gd name="connsiteX40" fmla="*/ 1048544 w 3862387"/>
                <a:gd name="connsiteY40" fmla="*/ 604044 h 775493"/>
                <a:gd name="connsiteX41" fmla="*/ 1090613 w 3862387"/>
                <a:gd name="connsiteY41" fmla="*/ 604044 h 775493"/>
                <a:gd name="connsiteX42" fmla="*/ 1090613 w 3862387"/>
                <a:gd name="connsiteY42" fmla="*/ 627856 h 775493"/>
                <a:gd name="connsiteX43" fmla="*/ 1430338 w 3862387"/>
                <a:gd name="connsiteY43" fmla="*/ 627856 h 775493"/>
                <a:gd name="connsiteX44" fmla="*/ 1430338 w 3862387"/>
                <a:gd name="connsiteY44" fmla="*/ 658019 h 775493"/>
                <a:gd name="connsiteX45" fmla="*/ 2102644 w 3862387"/>
                <a:gd name="connsiteY45" fmla="*/ 658019 h 775493"/>
                <a:gd name="connsiteX46" fmla="*/ 2102644 w 3862387"/>
                <a:gd name="connsiteY46" fmla="*/ 689769 h 775493"/>
                <a:gd name="connsiteX47" fmla="*/ 2403475 w 3862387"/>
                <a:gd name="connsiteY47" fmla="*/ 689769 h 775493"/>
                <a:gd name="connsiteX48" fmla="*/ 2403475 w 3862387"/>
                <a:gd name="connsiteY48" fmla="*/ 725487 h 775493"/>
                <a:gd name="connsiteX49" fmla="*/ 3228975 w 3862387"/>
                <a:gd name="connsiteY49" fmla="*/ 725487 h 775493"/>
                <a:gd name="connsiteX50" fmla="*/ 3228975 w 3862387"/>
                <a:gd name="connsiteY50" fmla="*/ 775494 h 775493"/>
                <a:gd name="connsiteX51" fmla="*/ 3862388 w 3862387"/>
                <a:gd name="connsiteY51" fmla="*/ 775494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62387" h="775493">
                  <a:moveTo>
                    <a:pt x="0" y="0"/>
                  </a:moveTo>
                  <a:lnTo>
                    <a:pt x="79375" y="0"/>
                  </a:lnTo>
                  <a:lnTo>
                    <a:pt x="79375" y="23813"/>
                  </a:lnTo>
                  <a:lnTo>
                    <a:pt x="109537" y="23813"/>
                  </a:lnTo>
                  <a:lnTo>
                    <a:pt x="109537" y="95250"/>
                  </a:lnTo>
                  <a:lnTo>
                    <a:pt x="146050" y="95250"/>
                  </a:lnTo>
                  <a:lnTo>
                    <a:pt x="146050" y="140494"/>
                  </a:lnTo>
                  <a:lnTo>
                    <a:pt x="171450" y="140494"/>
                  </a:lnTo>
                  <a:lnTo>
                    <a:pt x="171450" y="166688"/>
                  </a:lnTo>
                  <a:lnTo>
                    <a:pt x="191294" y="166688"/>
                  </a:lnTo>
                  <a:lnTo>
                    <a:pt x="191294" y="239713"/>
                  </a:lnTo>
                  <a:lnTo>
                    <a:pt x="339725" y="239713"/>
                  </a:lnTo>
                  <a:lnTo>
                    <a:pt x="339725" y="268288"/>
                  </a:lnTo>
                  <a:lnTo>
                    <a:pt x="353219" y="268288"/>
                  </a:lnTo>
                  <a:lnTo>
                    <a:pt x="353219" y="291306"/>
                  </a:lnTo>
                  <a:lnTo>
                    <a:pt x="373062" y="291306"/>
                  </a:lnTo>
                  <a:lnTo>
                    <a:pt x="373062" y="311944"/>
                  </a:lnTo>
                  <a:lnTo>
                    <a:pt x="454025" y="311944"/>
                  </a:lnTo>
                  <a:lnTo>
                    <a:pt x="454025" y="338931"/>
                  </a:lnTo>
                  <a:lnTo>
                    <a:pt x="472281" y="338931"/>
                  </a:lnTo>
                  <a:lnTo>
                    <a:pt x="472281" y="366713"/>
                  </a:lnTo>
                  <a:lnTo>
                    <a:pt x="505619" y="366713"/>
                  </a:lnTo>
                  <a:lnTo>
                    <a:pt x="505619" y="387350"/>
                  </a:lnTo>
                  <a:lnTo>
                    <a:pt x="553244" y="387350"/>
                  </a:lnTo>
                  <a:lnTo>
                    <a:pt x="553244" y="412750"/>
                  </a:lnTo>
                  <a:lnTo>
                    <a:pt x="571500" y="412750"/>
                  </a:lnTo>
                  <a:lnTo>
                    <a:pt x="571500" y="435769"/>
                  </a:lnTo>
                  <a:lnTo>
                    <a:pt x="681037" y="435769"/>
                  </a:lnTo>
                  <a:lnTo>
                    <a:pt x="681037" y="464344"/>
                  </a:lnTo>
                  <a:lnTo>
                    <a:pt x="711200" y="464344"/>
                  </a:lnTo>
                  <a:lnTo>
                    <a:pt x="711200" y="481806"/>
                  </a:lnTo>
                  <a:lnTo>
                    <a:pt x="786606" y="481806"/>
                  </a:lnTo>
                  <a:lnTo>
                    <a:pt x="786606" y="508000"/>
                  </a:lnTo>
                  <a:lnTo>
                    <a:pt x="830263" y="508000"/>
                  </a:lnTo>
                  <a:lnTo>
                    <a:pt x="830263" y="531813"/>
                  </a:lnTo>
                  <a:lnTo>
                    <a:pt x="951706" y="531813"/>
                  </a:lnTo>
                  <a:lnTo>
                    <a:pt x="951706" y="552450"/>
                  </a:lnTo>
                  <a:lnTo>
                    <a:pt x="1006475" y="552450"/>
                  </a:lnTo>
                  <a:lnTo>
                    <a:pt x="1006475" y="582612"/>
                  </a:lnTo>
                  <a:lnTo>
                    <a:pt x="1048544" y="582612"/>
                  </a:lnTo>
                  <a:lnTo>
                    <a:pt x="1048544" y="604044"/>
                  </a:lnTo>
                  <a:lnTo>
                    <a:pt x="1090613" y="604044"/>
                  </a:lnTo>
                  <a:lnTo>
                    <a:pt x="1090613" y="627856"/>
                  </a:lnTo>
                  <a:lnTo>
                    <a:pt x="1430338" y="627856"/>
                  </a:lnTo>
                  <a:lnTo>
                    <a:pt x="1430338" y="658019"/>
                  </a:lnTo>
                  <a:lnTo>
                    <a:pt x="2102644" y="658019"/>
                  </a:lnTo>
                  <a:lnTo>
                    <a:pt x="2102644" y="689769"/>
                  </a:lnTo>
                  <a:lnTo>
                    <a:pt x="2403475" y="689769"/>
                  </a:lnTo>
                  <a:lnTo>
                    <a:pt x="2403475" y="725487"/>
                  </a:lnTo>
                  <a:lnTo>
                    <a:pt x="3228975" y="725487"/>
                  </a:lnTo>
                  <a:lnTo>
                    <a:pt x="3228975" y="775494"/>
                  </a:lnTo>
                  <a:lnTo>
                    <a:pt x="3862388" y="775494"/>
                  </a:lnTo>
                </a:path>
              </a:pathLst>
            </a:custGeom>
            <a:noFill/>
            <a:ln w="12700" cap="flat">
              <a:solidFill>
                <a:schemeClr val="tx2"/>
              </a:solidFill>
              <a:prstDash val="solid"/>
              <a:miter/>
            </a:ln>
          </p:spPr>
          <p:txBody>
            <a:bodyPr lIns="109380" tIns="54701" rIns="109380" bIns="54701"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622" name="Group 1621">
              <a:extLst>
                <a:ext uri="{FF2B5EF4-FFF2-40B4-BE49-F238E27FC236}">
                  <a16:creationId xmlns:a16="http://schemas.microsoft.com/office/drawing/2014/main" id="{B9CE26C7-1829-4838-9F20-EFEDCD571C26}"/>
                </a:ext>
              </a:extLst>
            </p:cNvPr>
            <p:cNvGrpSpPr/>
            <p:nvPr/>
          </p:nvGrpSpPr>
          <p:grpSpPr>
            <a:xfrm>
              <a:off x="1237386" y="1936215"/>
              <a:ext cx="2218372" cy="759142"/>
              <a:chOff x="1031081" y="1736725"/>
              <a:chExt cx="1848643" cy="632618"/>
            </a:xfrm>
          </p:grpSpPr>
          <p:grpSp>
            <p:nvGrpSpPr>
              <p:cNvPr id="1623" name="Graphic 4">
                <a:extLst>
                  <a:ext uri="{FF2B5EF4-FFF2-40B4-BE49-F238E27FC236}">
                    <a16:creationId xmlns:a16="http://schemas.microsoft.com/office/drawing/2014/main" id="{ACE45F89-D6E9-4DB4-9419-2F4F1043AA33}"/>
                  </a:ext>
                </a:extLst>
              </p:cNvPr>
              <p:cNvGrpSpPr/>
              <p:nvPr/>
            </p:nvGrpSpPr>
            <p:grpSpPr>
              <a:xfrm>
                <a:off x="1031081" y="1736725"/>
                <a:ext cx="37306" cy="37306"/>
                <a:chOff x="1031081" y="1736725"/>
                <a:chExt cx="37306" cy="37306"/>
              </a:xfrm>
            </p:grpSpPr>
            <p:sp>
              <p:nvSpPr>
                <p:cNvPr id="1634" name="Freeform: Shape 612">
                  <a:extLst>
                    <a:ext uri="{FF2B5EF4-FFF2-40B4-BE49-F238E27FC236}">
                      <a16:creationId xmlns:a16="http://schemas.microsoft.com/office/drawing/2014/main" id="{58F7F6CA-0A85-4CAD-8F59-CD2758C708A3}"/>
                    </a:ext>
                  </a:extLst>
                </p:cNvPr>
                <p:cNvSpPr/>
                <p:nvPr/>
              </p:nvSpPr>
              <p:spPr>
                <a:xfrm>
                  <a:off x="1050131" y="173672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35" name="Freeform: Shape 613">
                  <a:extLst>
                    <a:ext uri="{FF2B5EF4-FFF2-40B4-BE49-F238E27FC236}">
                      <a16:creationId xmlns:a16="http://schemas.microsoft.com/office/drawing/2014/main" id="{4953B5AA-7FD0-41D4-BFD4-5E0508BF9275}"/>
                    </a:ext>
                  </a:extLst>
                </p:cNvPr>
                <p:cNvSpPr/>
                <p:nvPr/>
              </p:nvSpPr>
              <p:spPr>
                <a:xfrm>
                  <a:off x="1031081" y="175577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24" name="Group 1623">
                <a:extLst>
                  <a:ext uri="{FF2B5EF4-FFF2-40B4-BE49-F238E27FC236}">
                    <a16:creationId xmlns:a16="http://schemas.microsoft.com/office/drawing/2014/main" id="{C81F2A2B-DC9B-45FF-BFAB-0F86592A4E81}"/>
                  </a:ext>
                </a:extLst>
              </p:cNvPr>
              <p:cNvGrpSpPr/>
              <p:nvPr/>
            </p:nvGrpSpPr>
            <p:grpSpPr>
              <a:xfrm>
                <a:off x="1031081" y="1758950"/>
                <a:ext cx="1848643" cy="610393"/>
                <a:chOff x="1031081" y="1762125"/>
                <a:chExt cx="1848643" cy="610393"/>
              </a:xfrm>
            </p:grpSpPr>
            <p:grpSp>
              <p:nvGrpSpPr>
                <p:cNvPr id="1625" name="Graphic 4">
                  <a:extLst>
                    <a:ext uri="{FF2B5EF4-FFF2-40B4-BE49-F238E27FC236}">
                      <a16:creationId xmlns:a16="http://schemas.microsoft.com/office/drawing/2014/main" id="{4B69A201-C88D-4BBE-A575-FCDDF161D2AC}"/>
                    </a:ext>
                  </a:extLst>
                </p:cNvPr>
                <p:cNvGrpSpPr/>
                <p:nvPr/>
              </p:nvGrpSpPr>
              <p:grpSpPr>
                <a:xfrm>
                  <a:off x="1031081" y="1762125"/>
                  <a:ext cx="37306" cy="37306"/>
                  <a:chOff x="1031081" y="1762125"/>
                  <a:chExt cx="37306" cy="37306"/>
                </a:xfrm>
              </p:grpSpPr>
              <p:sp>
                <p:nvSpPr>
                  <p:cNvPr id="1632" name="Freeform: Shape 615">
                    <a:extLst>
                      <a:ext uri="{FF2B5EF4-FFF2-40B4-BE49-F238E27FC236}">
                        <a16:creationId xmlns:a16="http://schemas.microsoft.com/office/drawing/2014/main" id="{8BEBA2E9-D082-4F05-BEC4-990317B30A9D}"/>
                      </a:ext>
                    </a:extLst>
                  </p:cNvPr>
                  <p:cNvSpPr/>
                  <p:nvPr/>
                </p:nvSpPr>
                <p:spPr>
                  <a:xfrm>
                    <a:off x="1050131" y="176212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33" name="Freeform: Shape 616">
                    <a:extLst>
                      <a:ext uri="{FF2B5EF4-FFF2-40B4-BE49-F238E27FC236}">
                        <a16:creationId xmlns:a16="http://schemas.microsoft.com/office/drawing/2014/main" id="{4F199539-6787-413E-BC03-52C16EA2C5FD}"/>
                      </a:ext>
                    </a:extLst>
                  </p:cNvPr>
                  <p:cNvSpPr/>
                  <p:nvPr/>
                </p:nvSpPr>
                <p:spPr>
                  <a:xfrm>
                    <a:off x="1031081" y="178117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26" name="Graphic 4">
                  <a:extLst>
                    <a:ext uri="{FF2B5EF4-FFF2-40B4-BE49-F238E27FC236}">
                      <a16:creationId xmlns:a16="http://schemas.microsoft.com/office/drawing/2014/main" id="{F08C0CEB-1111-4422-9FE6-9B2614A6B2EA}"/>
                    </a:ext>
                  </a:extLst>
                </p:cNvPr>
                <p:cNvGrpSpPr/>
                <p:nvPr/>
              </p:nvGrpSpPr>
              <p:grpSpPr>
                <a:xfrm>
                  <a:off x="2527300" y="2293143"/>
                  <a:ext cx="36512" cy="37306"/>
                  <a:chOff x="2527300" y="2293143"/>
                  <a:chExt cx="36512" cy="37306"/>
                </a:xfrm>
              </p:grpSpPr>
              <p:sp>
                <p:nvSpPr>
                  <p:cNvPr id="1630" name="Freeform: Shape 618">
                    <a:extLst>
                      <a:ext uri="{FF2B5EF4-FFF2-40B4-BE49-F238E27FC236}">
                        <a16:creationId xmlns:a16="http://schemas.microsoft.com/office/drawing/2014/main" id="{B2EEB3BA-05C3-49C6-8B25-16DBF4C57D4F}"/>
                      </a:ext>
                    </a:extLst>
                  </p:cNvPr>
                  <p:cNvSpPr/>
                  <p:nvPr/>
                </p:nvSpPr>
                <p:spPr>
                  <a:xfrm>
                    <a:off x="2545556" y="2293143"/>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31" name="Freeform: Shape 619">
                    <a:extLst>
                      <a:ext uri="{FF2B5EF4-FFF2-40B4-BE49-F238E27FC236}">
                        <a16:creationId xmlns:a16="http://schemas.microsoft.com/office/drawing/2014/main" id="{AB342E8F-7F03-4BA2-B6A7-56F03949B12E}"/>
                      </a:ext>
                    </a:extLst>
                  </p:cNvPr>
                  <p:cNvSpPr/>
                  <p:nvPr/>
                </p:nvSpPr>
                <p:spPr>
                  <a:xfrm>
                    <a:off x="2527300" y="2312193"/>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27" name="Graphic 4">
                  <a:extLst>
                    <a:ext uri="{FF2B5EF4-FFF2-40B4-BE49-F238E27FC236}">
                      <a16:creationId xmlns:a16="http://schemas.microsoft.com/office/drawing/2014/main" id="{AFC53A2F-5483-4AE9-BF25-4D7FCC1FA835}"/>
                    </a:ext>
                  </a:extLst>
                </p:cNvPr>
                <p:cNvGrpSpPr/>
                <p:nvPr/>
              </p:nvGrpSpPr>
              <p:grpSpPr>
                <a:xfrm>
                  <a:off x="2842418" y="2335212"/>
                  <a:ext cx="37306" cy="37306"/>
                  <a:chOff x="2842418" y="2335212"/>
                  <a:chExt cx="37306" cy="37306"/>
                </a:xfrm>
              </p:grpSpPr>
              <p:sp>
                <p:nvSpPr>
                  <p:cNvPr id="1628" name="Freeform: Shape 621">
                    <a:extLst>
                      <a:ext uri="{FF2B5EF4-FFF2-40B4-BE49-F238E27FC236}">
                        <a16:creationId xmlns:a16="http://schemas.microsoft.com/office/drawing/2014/main" id="{F6B4A982-7814-45C8-B50A-DAD8C22432C4}"/>
                      </a:ext>
                    </a:extLst>
                  </p:cNvPr>
                  <p:cNvSpPr/>
                  <p:nvPr/>
                </p:nvSpPr>
                <p:spPr>
                  <a:xfrm>
                    <a:off x="2861468" y="2335212"/>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29" name="Freeform: Shape 622">
                    <a:extLst>
                      <a:ext uri="{FF2B5EF4-FFF2-40B4-BE49-F238E27FC236}">
                        <a16:creationId xmlns:a16="http://schemas.microsoft.com/office/drawing/2014/main" id="{1D79B81A-6023-4EB7-9B0A-F954BF349998}"/>
                      </a:ext>
                    </a:extLst>
                  </p:cNvPr>
                  <p:cNvSpPr/>
                  <p:nvPr/>
                </p:nvSpPr>
                <p:spPr>
                  <a:xfrm>
                    <a:off x="2842418" y="2352674"/>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grpSp>
        <p:grpSp>
          <p:nvGrpSpPr>
            <p:cNvPr id="1636" name="Graphic 4">
              <a:extLst>
                <a:ext uri="{FF2B5EF4-FFF2-40B4-BE49-F238E27FC236}">
                  <a16:creationId xmlns:a16="http://schemas.microsoft.com/office/drawing/2014/main" id="{EA0890FF-2EC0-47C2-AC84-758CD662FF2E}"/>
                </a:ext>
              </a:extLst>
            </p:cNvPr>
            <p:cNvGrpSpPr/>
            <p:nvPr/>
          </p:nvGrpSpPr>
          <p:grpSpPr>
            <a:xfrm>
              <a:off x="1084899" y="1595211"/>
              <a:ext cx="4645342" cy="976314"/>
              <a:chOff x="904081" y="1474962"/>
              <a:chExt cx="3871118" cy="787429"/>
            </a:xfrm>
          </p:grpSpPr>
          <p:sp>
            <p:nvSpPr>
              <p:cNvPr id="1637" name="Freeform: Shape 649">
                <a:extLst>
                  <a:ext uri="{FF2B5EF4-FFF2-40B4-BE49-F238E27FC236}">
                    <a16:creationId xmlns:a16="http://schemas.microsoft.com/office/drawing/2014/main" id="{2C0ECF18-2381-4611-83D2-BFB9AC4FF7BD}"/>
                  </a:ext>
                </a:extLst>
              </p:cNvPr>
              <p:cNvSpPr/>
              <p:nvPr/>
            </p:nvSpPr>
            <p:spPr>
              <a:xfrm>
                <a:off x="904081" y="1474962"/>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638" name="Graphic 4">
                <a:extLst>
                  <a:ext uri="{FF2B5EF4-FFF2-40B4-BE49-F238E27FC236}">
                    <a16:creationId xmlns:a16="http://schemas.microsoft.com/office/drawing/2014/main" id="{B600308E-1C23-41D5-8430-89446FF32B94}"/>
                  </a:ext>
                </a:extLst>
              </p:cNvPr>
              <p:cNvGrpSpPr/>
              <p:nvPr/>
            </p:nvGrpSpPr>
            <p:grpSpPr>
              <a:xfrm>
                <a:off x="2107406" y="2082877"/>
                <a:ext cx="37306" cy="37306"/>
                <a:chOff x="2107406" y="2082877"/>
                <a:chExt cx="37306" cy="37306"/>
              </a:xfrm>
            </p:grpSpPr>
            <p:sp>
              <p:nvSpPr>
                <p:cNvPr id="1660" name="Freeform: Shape 647">
                  <a:extLst>
                    <a:ext uri="{FF2B5EF4-FFF2-40B4-BE49-F238E27FC236}">
                      <a16:creationId xmlns:a16="http://schemas.microsoft.com/office/drawing/2014/main" id="{666F1199-AF0E-406B-AD43-99D622F96F97}"/>
                    </a:ext>
                  </a:extLst>
                </p:cNvPr>
                <p:cNvSpPr/>
                <p:nvPr/>
              </p:nvSpPr>
              <p:spPr>
                <a:xfrm>
                  <a:off x="2125662" y="2082877"/>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61" name="Freeform: Shape 648">
                  <a:extLst>
                    <a:ext uri="{FF2B5EF4-FFF2-40B4-BE49-F238E27FC236}">
                      <a16:creationId xmlns:a16="http://schemas.microsoft.com/office/drawing/2014/main" id="{3CAD4622-8836-4E7E-9188-1098F20D4BF3}"/>
                    </a:ext>
                  </a:extLst>
                </p:cNvPr>
                <p:cNvSpPr/>
                <p:nvPr/>
              </p:nvSpPr>
              <p:spPr>
                <a:xfrm>
                  <a:off x="2107406" y="210192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39" name="Graphic 4">
                <a:extLst>
                  <a:ext uri="{FF2B5EF4-FFF2-40B4-BE49-F238E27FC236}">
                    <a16:creationId xmlns:a16="http://schemas.microsoft.com/office/drawing/2014/main" id="{7159A515-D149-4D60-8A38-D6AD1D4FDCC7}"/>
                  </a:ext>
                </a:extLst>
              </p:cNvPr>
              <p:cNvGrpSpPr/>
              <p:nvPr/>
            </p:nvGrpSpPr>
            <p:grpSpPr>
              <a:xfrm>
                <a:off x="2163762" y="2082877"/>
                <a:ext cx="36512" cy="37306"/>
                <a:chOff x="2163762" y="2082877"/>
                <a:chExt cx="36512" cy="37306"/>
              </a:xfrm>
            </p:grpSpPr>
            <p:sp>
              <p:nvSpPr>
                <p:cNvPr id="1658" name="Freeform: Shape 645">
                  <a:extLst>
                    <a:ext uri="{FF2B5EF4-FFF2-40B4-BE49-F238E27FC236}">
                      <a16:creationId xmlns:a16="http://schemas.microsoft.com/office/drawing/2014/main" id="{187BAA3F-A09B-41F2-A9AE-0E4D7F872B6A}"/>
                    </a:ext>
                  </a:extLst>
                </p:cNvPr>
                <p:cNvSpPr/>
                <p:nvPr/>
              </p:nvSpPr>
              <p:spPr>
                <a:xfrm>
                  <a:off x="2182018" y="2082877"/>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9" name="Freeform: Shape 646">
                  <a:extLst>
                    <a:ext uri="{FF2B5EF4-FFF2-40B4-BE49-F238E27FC236}">
                      <a16:creationId xmlns:a16="http://schemas.microsoft.com/office/drawing/2014/main" id="{2563A461-B1FA-4875-AFAF-F2934873D14D}"/>
                    </a:ext>
                  </a:extLst>
                </p:cNvPr>
                <p:cNvSpPr/>
                <p:nvPr/>
              </p:nvSpPr>
              <p:spPr>
                <a:xfrm>
                  <a:off x="2163762" y="2101926"/>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0" name="Graphic 4">
                <a:extLst>
                  <a:ext uri="{FF2B5EF4-FFF2-40B4-BE49-F238E27FC236}">
                    <a16:creationId xmlns:a16="http://schemas.microsoft.com/office/drawing/2014/main" id="{42B18A44-356C-441B-B2F1-6748403F8BE0}"/>
                  </a:ext>
                </a:extLst>
              </p:cNvPr>
              <p:cNvGrpSpPr/>
              <p:nvPr/>
            </p:nvGrpSpPr>
            <p:grpSpPr>
              <a:xfrm>
                <a:off x="3026568" y="2143918"/>
                <a:ext cx="37306" cy="37306"/>
                <a:chOff x="3026568" y="2143918"/>
                <a:chExt cx="37306" cy="37306"/>
              </a:xfrm>
            </p:grpSpPr>
            <p:sp>
              <p:nvSpPr>
                <p:cNvPr id="1656" name="Freeform: Shape 643">
                  <a:extLst>
                    <a:ext uri="{FF2B5EF4-FFF2-40B4-BE49-F238E27FC236}">
                      <a16:creationId xmlns:a16="http://schemas.microsoft.com/office/drawing/2014/main" id="{6D73A10B-72BA-4500-81A7-EA272700D94D}"/>
                    </a:ext>
                  </a:extLst>
                </p:cNvPr>
                <p:cNvSpPr/>
                <p:nvPr/>
              </p:nvSpPr>
              <p:spPr>
                <a:xfrm>
                  <a:off x="3044825" y="2143918"/>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7" name="Freeform: Shape 644">
                  <a:extLst>
                    <a:ext uri="{FF2B5EF4-FFF2-40B4-BE49-F238E27FC236}">
                      <a16:creationId xmlns:a16="http://schemas.microsoft.com/office/drawing/2014/main" id="{D7CB857E-7EB5-4CF9-8553-A926D2ABD254}"/>
                    </a:ext>
                  </a:extLst>
                </p:cNvPr>
                <p:cNvSpPr/>
                <p:nvPr/>
              </p:nvSpPr>
              <p:spPr>
                <a:xfrm>
                  <a:off x="3026568" y="216217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1" name="Graphic 4">
                <a:extLst>
                  <a:ext uri="{FF2B5EF4-FFF2-40B4-BE49-F238E27FC236}">
                    <a16:creationId xmlns:a16="http://schemas.microsoft.com/office/drawing/2014/main" id="{CA0B919F-EFB2-4660-AC9B-423AD8AAE274}"/>
                  </a:ext>
                </a:extLst>
              </p:cNvPr>
              <p:cNvGrpSpPr/>
              <p:nvPr/>
            </p:nvGrpSpPr>
            <p:grpSpPr>
              <a:xfrm>
                <a:off x="3098006" y="2143918"/>
                <a:ext cx="37306" cy="37306"/>
                <a:chOff x="3098006" y="2143918"/>
                <a:chExt cx="37306" cy="37306"/>
              </a:xfrm>
            </p:grpSpPr>
            <p:sp>
              <p:nvSpPr>
                <p:cNvPr id="1654" name="Freeform: Shape 641">
                  <a:extLst>
                    <a:ext uri="{FF2B5EF4-FFF2-40B4-BE49-F238E27FC236}">
                      <a16:creationId xmlns:a16="http://schemas.microsoft.com/office/drawing/2014/main" id="{62654953-B86A-47E2-8EFD-929BA937BBD1}"/>
                    </a:ext>
                  </a:extLst>
                </p:cNvPr>
                <p:cNvSpPr/>
                <p:nvPr/>
              </p:nvSpPr>
              <p:spPr>
                <a:xfrm>
                  <a:off x="3117056" y="2143918"/>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5" name="Freeform: Shape 642">
                  <a:extLst>
                    <a:ext uri="{FF2B5EF4-FFF2-40B4-BE49-F238E27FC236}">
                      <a16:creationId xmlns:a16="http://schemas.microsoft.com/office/drawing/2014/main" id="{A0401A74-FB96-46CD-93F9-B1D7A8D0D666}"/>
                    </a:ext>
                  </a:extLst>
                </p:cNvPr>
                <p:cNvSpPr/>
                <p:nvPr/>
              </p:nvSpPr>
              <p:spPr>
                <a:xfrm>
                  <a:off x="3098006" y="216217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2" name="Graphic 4">
                <a:extLst>
                  <a:ext uri="{FF2B5EF4-FFF2-40B4-BE49-F238E27FC236}">
                    <a16:creationId xmlns:a16="http://schemas.microsoft.com/office/drawing/2014/main" id="{481F86F5-9B83-46A0-BFD0-27D085347108}"/>
                  </a:ext>
                </a:extLst>
              </p:cNvPr>
              <p:cNvGrpSpPr/>
              <p:nvPr/>
            </p:nvGrpSpPr>
            <p:grpSpPr>
              <a:xfrm>
                <a:off x="3515518" y="2178921"/>
                <a:ext cx="37306" cy="36512"/>
                <a:chOff x="3515518" y="2178921"/>
                <a:chExt cx="37306" cy="36512"/>
              </a:xfrm>
            </p:grpSpPr>
            <p:sp>
              <p:nvSpPr>
                <p:cNvPr id="1652" name="Freeform: Shape 639">
                  <a:extLst>
                    <a:ext uri="{FF2B5EF4-FFF2-40B4-BE49-F238E27FC236}">
                      <a16:creationId xmlns:a16="http://schemas.microsoft.com/office/drawing/2014/main" id="{2B1D9D3D-47F4-41BD-863A-4B86D23AE9C0}"/>
                    </a:ext>
                  </a:extLst>
                </p:cNvPr>
                <p:cNvSpPr/>
                <p:nvPr/>
              </p:nvSpPr>
              <p:spPr>
                <a:xfrm>
                  <a:off x="3534568" y="2178921"/>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3" name="Freeform: Shape 640">
                  <a:extLst>
                    <a:ext uri="{FF2B5EF4-FFF2-40B4-BE49-F238E27FC236}">
                      <a16:creationId xmlns:a16="http://schemas.microsoft.com/office/drawing/2014/main" id="{511EF464-C556-4CD7-BD2E-A37B931AE90A}"/>
                    </a:ext>
                  </a:extLst>
                </p:cNvPr>
                <p:cNvSpPr/>
                <p:nvPr/>
              </p:nvSpPr>
              <p:spPr>
                <a:xfrm>
                  <a:off x="3515518" y="219410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3" name="Graphic 4">
                <a:extLst>
                  <a:ext uri="{FF2B5EF4-FFF2-40B4-BE49-F238E27FC236}">
                    <a16:creationId xmlns:a16="http://schemas.microsoft.com/office/drawing/2014/main" id="{DF2E921B-C194-4876-AE3D-859637BB64E9}"/>
                  </a:ext>
                </a:extLst>
              </p:cNvPr>
              <p:cNvGrpSpPr/>
              <p:nvPr/>
            </p:nvGrpSpPr>
            <p:grpSpPr>
              <a:xfrm>
                <a:off x="4373562" y="2225085"/>
                <a:ext cx="37306" cy="37306"/>
                <a:chOff x="4373562" y="2225085"/>
                <a:chExt cx="37306" cy="37306"/>
              </a:xfrm>
            </p:grpSpPr>
            <p:sp>
              <p:nvSpPr>
                <p:cNvPr id="1650" name="Freeform: Shape 637">
                  <a:extLst>
                    <a:ext uri="{FF2B5EF4-FFF2-40B4-BE49-F238E27FC236}">
                      <a16:creationId xmlns:a16="http://schemas.microsoft.com/office/drawing/2014/main" id="{775FBB13-36EB-4B30-BED2-858EA51B3DE9}"/>
                    </a:ext>
                  </a:extLst>
                </p:cNvPr>
                <p:cNvSpPr/>
                <p:nvPr/>
              </p:nvSpPr>
              <p:spPr>
                <a:xfrm>
                  <a:off x="4391818" y="222508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1" name="Freeform: Shape 638">
                  <a:extLst>
                    <a:ext uri="{FF2B5EF4-FFF2-40B4-BE49-F238E27FC236}">
                      <a16:creationId xmlns:a16="http://schemas.microsoft.com/office/drawing/2014/main" id="{05BFA5C7-4589-4AFE-8A8E-D3053BBE008A}"/>
                    </a:ext>
                  </a:extLst>
                </p:cNvPr>
                <p:cNvSpPr/>
                <p:nvPr/>
              </p:nvSpPr>
              <p:spPr>
                <a:xfrm>
                  <a:off x="4373562" y="224413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4" name="Graphic 4">
                <a:extLst>
                  <a:ext uri="{FF2B5EF4-FFF2-40B4-BE49-F238E27FC236}">
                    <a16:creationId xmlns:a16="http://schemas.microsoft.com/office/drawing/2014/main" id="{9B82A87D-20BF-4217-B9F2-79CF344CB320}"/>
                  </a:ext>
                </a:extLst>
              </p:cNvPr>
              <p:cNvGrpSpPr/>
              <p:nvPr/>
            </p:nvGrpSpPr>
            <p:grpSpPr>
              <a:xfrm>
                <a:off x="4427537" y="2225085"/>
                <a:ext cx="36512" cy="37306"/>
                <a:chOff x="4427537" y="2225085"/>
                <a:chExt cx="36512" cy="37306"/>
              </a:xfrm>
            </p:grpSpPr>
            <p:sp>
              <p:nvSpPr>
                <p:cNvPr id="1648" name="Freeform: Shape 635">
                  <a:extLst>
                    <a:ext uri="{FF2B5EF4-FFF2-40B4-BE49-F238E27FC236}">
                      <a16:creationId xmlns:a16="http://schemas.microsoft.com/office/drawing/2014/main" id="{A3940CE2-101F-4052-BAC1-7EF59E58A4B9}"/>
                    </a:ext>
                  </a:extLst>
                </p:cNvPr>
                <p:cNvSpPr/>
                <p:nvPr/>
              </p:nvSpPr>
              <p:spPr>
                <a:xfrm>
                  <a:off x="4445793" y="222508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49" name="Freeform: Shape 636">
                  <a:extLst>
                    <a:ext uri="{FF2B5EF4-FFF2-40B4-BE49-F238E27FC236}">
                      <a16:creationId xmlns:a16="http://schemas.microsoft.com/office/drawing/2014/main" id="{1FE83E2D-4CC6-45FD-A109-A7EE8F0F64DF}"/>
                    </a:ext>
                  </a:extLst>
                </p:cNvPr>
                <p:cNvSpPr/>
                <p:nvPr/>
              </p:nvSpPr>
              <p:spPr>
                <a:xfrm>
                  <a:off x="4427537" y="2244135"/>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5" name="Graphic 4">
                <a:extLst>
                  <a:ext uri="{FF2B5EF4-FFF2-40B4-BE49-F238E27FC236}">
                    <a16:creationId xmlns:a16="http://schemas.microsoft.com/office/drawing/2014/main" id="{63E33412-5434-4128-8A48-1EB3AC70C09D}"/>
                  </a:ext>
                </a:extLst>
              </p:cNvPr>
              <p:cNvGrpSpPr/>
              <p:nvPr/>
            </p:nvGrpSpPr>
            <p:grpSpPr>
              <a:xfrm>
                <a:off x="4737893" y="2225085"/>
                <a:ext cx="37306" cy="37306"/>
                <a:chOff x="4737893" y="2225085"/>
                <a:chExt cx="37306" cy="37306"/>
              </a:xfrm>
            </p:grpSpPr>
            <p:sp>
              <p:nvSpPr>
                <p:cNvPr id="1646" name="Freeform: Shape 633">
                  <a:extLst>
                    <a:ext uri="{FF2B5EF4-FFF2-40B4-BE49-F238E27FC236}">
                      <a16:creationId xmlns:a16="http://schemas.microsoft.com/office/drawing/2014/main" id="{68D35D17-2B59-44CD-BE98-3213B5262542}"/>
                    </a:ext>
                  </a:extLst>
                </p:cNvPr>
                <p:cNvSpPr/>
                <p:nvPr/>
              </p:nvSpPr>
              <p:spPr>
                <a:xfrm>
                  <a:off x="4756150" y="222508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47" name="Freeform: Shape 634">
                  <a:extLst>
                    <a:ext uri="{FF2B5EF4-FFF2-40B4-BE49-F238E27FC236}">
                      <a16:creationId xmlns:a16="http://schemas.microsoft.com/office/drawing/2014/main" id="{A6198306-D43F-45CE-868D-EFF995728FDC}"/>
                    </a:ext>
                  </a:extLst>
                </p:cNvPr>
                <p:cNvSpPr/>
                <p:nvPr/>
              </p:nvSpPr>
              <p:spPr>
                <a:xfrm>
                  <a:off x="4737893" y="224413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sp>
          <p:nvSpPr>
            <p:cNvPr id="1662" name="Freeform: Shape 745">
              <a:extLst>
                <a:ext uri="{FF2B5EF4-FFF2-40B4-BE49-F238E27FC236}">
                  <a16:creationId xmlns:a16="http://schemas.microsoft.com/office/drawing/2014/main" id="{8A6A8F09-4D1F-45FD-8716-0FDD6FB1BD33}"/>
                </a:ext>
              </a:extLst>
            </p:cNvPr>
            <p:cNvSpPr/>
            <p:nvPr/>
          </p:nvSpPr>
          <p:spPr>
            <a:xfrm>
              <a:off x="1078296" y="1619041"/>
              <a:ext cx="2349817" cy="1053464"/>
            </a:xfrm>
            <a:custGeom>
              <a:avLst/>
              <a:gdLst>
                <a:gd name="connsiteX0" fmla="*/ 0 w 1955799"/>
                <a:gd name="connsiteY0" fmla="*/ 0 h 877887"/>
                <a:gd name="connsiteX1" fmla="*/ 16669 w 1955799"/>
                <a:gd name="connsiteY1" fmla="*/ 0 h 877887"/>
                <a:gd name="connsiteX2" fmla="*/ 16669 w 1955799"/>
                <a:gd name="connsiteY2" fmla="*/ 24606 h 877887"/>
                <a:gd name="connsiteX3" fmla="*/ 26194 w 1955799"/>
                <a:gd name="connsiteY3" fmla="*/ 24606 h 877887"/>
                <a:gd name="connsiteX4" fmla="*/ 26194 w 1955799"/>
                <a:gd name="connsiteY4" fmla="*/ 49213 h 877887"/>
                <a:gd name="connsiteX5" fmla="*/ 46037 w 1955799"/>
                <a:gd name="connsiteY5" fmla="*/ 49213 h 877887"/>
                <a:gd name="connsiteX6" fmla="*/ 46037 w 1955799"/>
                <a:gd name="connsiteY6" fmla="*/ 102394 h 877887"/>
                <a:gd name="connsiteX7" fmla="*/ 54769 w 1955799"/>
                <a:gd name="connsiteY7" fmla="*/ 102394 h 877887"/>
                <a:gd name="connsiteX8" fmla="*/ 54769 w 1955799"/>
                <a:gd name="connsiteY8" fmla="*/ 129381 h 877887"/>
                <a:gd name="connsiteX9" fmla="*/ 60325 w 1955799"/>
                <a:gd name="connsiteY9" fmla="*/ 129381 h 877887"/>
                <a:gd name="connsiteX10" fmla="*/ 60325 w 1955799"/>
                <a:gd name="connsiteY10" fmla="*/ 177800 h 877887"/>
                <a:gd name="connsiteX11" fmla="*/ 68262 w 1955799"/>
                <a:gd name="connsiteY11" fmla="*/ 177800 h 877887"/>
                <a:gd name="connsiteX12" fmla="*/ 68262 w 1955799"/>
                <a:gd name="connsiteY12" fmla="*/ 203994 h 877887"/>
                <a:gd name="connsiteX13" fmla="*/ 106363 w 1955799"/>
                <a:gd name="connsiteY13" fmla="*/ 203994 h 877887"/>
                <a:gd name="connsiteX14" fmla="*/ 106363 w 1955799"/>
                <a:gd name="connsiteY14" fmla="*/ 226219 h 877887"/>
                <a:gd name="connsiteX15" fmla="*/ 136525 w 1955799"/>
                <a:gd name="connsiteY15" fmla="*/ 226219 h 877887"/>
                <a:gd name="connsiteX16" fmla="*/ 136525 w 1955799"/>
                <a:gd name="connsiteY16" fmla="*/ 281781 h 877887"/>
                <a:gd name="connsiteX17" fmla="*/ 150019 w 1955799"/>
                <a:gd name="connsiteY17" fmla="*/ 281781 h 877887"/>
                <a:gd name="connsiteX18" fmla="*/ 150019 w 1955799"/>
                <a:gd name="connsiteY18" fmla="*/ 334963 h 877887"/>
                <a:gd name="connsiteX19" fmla="*/ 178594 w 1955799"/>
                <a:gd name="connsiteY19" fmla="*/ 334963 h 877887"/>
                <a:gd name="connsiteX20" fmla="*/ 178594 w 1955799"/>
                <a:gd name="connsiteY20" fmla="*/ 362744 h 877887"/>
                <a:gd name="connsiteX21" fmla="*/ 205581 w 1955799"/>
                <a:gd name="connsiteY21" fmla="*/ 362744 h 877887"/>
                <a:gd name="connsiteX22" fmla="*/ 205581 w 1955799"/>
                <a:gd name="connsiteY22" fmla="*/ 392113 h 877887"/>
                <a:gd name="connsiteX23" fmla="*/ 233363 w 1955799"/>
                <a:gd name="connsiteY23" fmla="*/ 392113 h 877887"/>
                <a:gd name="connsiteX24" fmla="*/ 233363 w 1955799"/>
                <a:gd name="connsiteY24" fmla="*/ 418306 h 877887"/>
                <a:gd name="connsiteX25" fmla="*/ 275431 w 1955799"/>
                <a:gd name="connsiteY25" fmla="*/ 418306 h 877887"/>
                <a:gd name="connsiteX26" fmla="*/ 275431 w 1955799"/>
                <a:gd name="connsiteY26" fmla="*/ 475456 h 877887"/>
                <a:gd name="connsiteX27" fmla="*/ 282575 w 1955799"/>
                <a:gd name="connsiteY27" fmla="*/ 475456 h 877887"/>
                <a:gd name="connsiteX28" fmla="*/ 282575 w 1955799"/>
                <a:gd name="connsiteY28" fmla="*/ 503238 h 877887"/>
                <a:gd name="connsiteX29" fmla="*/ 288131 w 1955799"/>
                <a:gd name="connsiteY29" fmla="*/ 503238 h 877887"/>
                <a:gd name="connsiteX30" fmla="*/ 288131 w 1955799"/>
                <a:gd name="connsiteY30" fmla="*/ 559594 h 877887"/>
                <a:gd name="connsiteX31" fmla="*/ 308769 w 1955799"/>
                <a:gd name="connsiteY31" fmla="*/ 559594 h 877887"/>
                <a:gd name="connsiteX32" fmla="*/ 308769 w 1955799"/>
                <a:gd name="connsiteY32" fmla="*/ 585788 h 877887"/>
                <a:gd name="connsiteX33" fmla="*/ 335756 w 1955799"/>
                <a:gd name="connsiteY33" fmla="*/ 585788 h 877887"/>
                <a:gd name="connsiteX34" fmla="*/ 335756 w 1955799"/>
                <a:gd name="connsiteY34" fmla="*/ 614362 h 877887"/>
                <a:gd name="connsiteX35" fmla="*/ 345281 w 1955799"/>
                <a:gd name="connsiteY35" fmla="*/ 614362 h 877887"/>
                <a:gd name="connsiteX36" fmla="*/ 345281 w 1955799"/>
                <a:gd name="connsiteY36" fmla="*/ 623888 h 877887"/>
                <a:gd name="connsiteX37" fmla="*/ 350838 w 1955799"/>
                <a:gd name="connsiteY37" fmla="*/ 623888 h 877887"/>
                <a:gd name="connsiteX38" fmla="*/ 350838 w 1955799"/>
                <a:gd name="connsiteY38" fmla="*/ 669131 h 877887"/>
                <a:gd name="connsiteX39" fmla="*/ 376238 w 1955799"/>
                <a:gd name="connsiteY39" fmla="*/ 669131 h 877887"/>
                <a:gd name="connsiteX40" fmla="*/ 376238 w 1955799"/>
                <a:gd name="connsiteY40" fmla="*/ 695325 h 877887"/>
                <a:gd name="connsiteX41" fmla="*/ 434181 w 1955799"/>
                <a:gd name="connsiteY41" fmla="*/ 695325 h 877887"/>
                <a:gd name="connsiteX42" fmla="*/ 434181 w 1955799"/>
                <a:gd name="connsiteY42" fmla="*/ 726281 h 877887"/>
                <a:gd name="connsiteX43" fmla="*/ 440531 w 1955799"/>
                <a:gd name="connsiteY43" fmla="*/ 726281 h 877887"/>
                <a:gd name="connsiteX44" fmla="*/ 440531 w 1955799"/>
                <a:gd name="connsiteY44" fmla="*/ 751681 h 877887"/>
                <a:gd name="connsiteX45" fmla="*/ 815975 w 1955799"/>
                <a:gd name="connsiteY45" fmla="*/ 751681 h 877887"/>
                <a:gd name="connsiteX46" fmla="*/ 815975 w 1955799"/>
                <a:gd name="connsiteY46" fmla="*/ 781844 h 877887"/>
                <a:gd name="connsiteX47" fmla="*/ 1117600 w 1955799"/>
                <a:gd name="connsiteY47" fmla="*/ 781844 h 877887"/>
                <a:gd name="connsiteX48" fmla="*/ 1117600 w 1955799"/>
                <a:gd name="connsiteY48" fmla="*/ 808038 h 877887"/>
                <a:gd name="connsiteX49" fmla="*/ 1563688 w 1955799"/>
                <a:gd name="connsiteY49" fmla="*/ 808038 h 877887"/>
                <a:gd name="connsiteX50" fmla="*/ 1563688 w 1955799"/>
                <a:gd name="connsiteY50" fmla="*/ 835819 h 877887"/>
                <a:gd name="connsiteX51" fmla="*/ 1875631 w 1955799"/>
                <a:gd name="connsiteY51" fmla="*/ 835819 h 877887"/>
                <a:gd name="connsiteX52" fmla="*/ 1875631 w 1955799"/>
                <a:gd name="connsiteY52" fmla="*/ 877888 h 877887"/>
                <a:gd name="connsiteX53" fmla="*/ 1955800 w 1955799"/>
                <a:gd name="connsiteY53" fmla="*/ 877888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55799" h="877887">
                  <a:moveTo>
                    <a:pt x="0" y="0"/>
                  </a:moveTo>
                  <a:lnTo>
                    <a:pt x="16669" y="0"/>
                  </a:lnTo>
                  <a:lnTo>
                    <a:pt x="16669" y="24606"/>
                  </a:lnTo>
                  <a:lnTo>
                    <a:pt x="26194" y="24606"/>
                  </a:lnTo>
                  <a:lnTo>
                    <a:pt x="26194" y="49213"/>
                  </a:lnTo>
                  <a:lnTo>
                    <a:pt x="46037" y="49213"/>
                  </a:lnTo>
                  <a:lnTo>
                    <a:pt x="46037" y="102394"/>
                  </a:lnTo>
                  <a:lnTo>
                    <a:pt x="54769" y="102394"/>
                  </a:lnTo>
                  <a:lnTo>
                    <a:pt x="54769" y="129381"/>
                  </a:lnTo>
                  <a:lnTo>
                    <a:pt x="60325" y="129381"/>
                  </a:lnTo>
                  <a:lnTo>
                    <a:pt x="60325" y="177800"/>
                  </a:lnTo>
                  <a:lnTo>
                    <a:pt x="68262" y="177800"/>
                  </a:lnTo>
                  <a:lnTo>
                    <a:pt x="68262" y="203994"/>
                  </a:lnTo>
                  <a:lnTo>
                    <a:pt x="106363" y="203994"/>
                  </a:lnTo>
                  <a:lnTo>
                    <a:pt x="106363" y="226219"/>
                  </a:lnTo>
                  <a:lnTo>
                    <a:pt x="136525" y="226219"/>
                  </a:lnTo>
                  <a:lnTo>
                    <a:pt x="136525" y="281781"/>
                  </a:lnTo>
                  <a:lnTo>
                    <a:pt x="150019" y="281781"/>
                  </a:lnTo>
                  <a:lnTo>
                    <a:pt x="150019" y="334963"/>
                  </a:lnTo>
                  <a:lnTo>
                    <a:pt x="178594" y="334963"/>
                  </a:lnTo>
                  <a:lnTo>
                    <a:pt x="178594" y="362744"/>
                  </a:lnTo>
                  <a:lnTo>
                    <a:pt x="205581" y="362744"/>
                  </a:lnTo>
                  <a:lnTo>
                    <a:pt x="205581" y="392113"/>
                  </a:lnTo>
                  <a:lnTo>
                    <a:pt x="233363" y="392113"/>
                  </a:lnTo>
                  <a:lnTo>
                    <a:pt x="233363" y="418306"/>
                  </a:lnTo>
                  <a:lnTo>
                    <a:pt x="275431" y="418306"/>
                  </a:lnTo>
                  <a:lnTo>
                    <a:pt x="275431" y="475456"/>
                  </a:lnTo>
                  <a:lnTo>
                    <a:pt x="282575" y="475456"/>
                  </a:lnTo>
                  <a:lnTo>
                    <a:pt x="282575" y="503238"/>
                  </a:lnTo>
                  <a:lnTo>
                    <a:pt x="288131" y="503238"/>
                  </a:lnTo>
                  <a:lnTo>
                    <a:pt x="288131" y="559594"/>
                  </a:lnTo>
                  <a:lnTo>
                    <a:pt x="308769" y="559594"/>
                  </a:lnTo>
                  <a:lnTo>
                    <a:pt x="308769" y="585788"/>
                  </a:lnTo>
                  <a:lnTo>
                    <a:pt x="335756" y="585788"/>
                  </a:lnTo>
                  <a:lnTo>
                    <a:pt x="335756" y="614362"/>
                  </a:lnTo>
                  <a:lnTo>
                    <a:pt x="345281" y="614362"/>
                  </a:lnTo>
                  <a:lnTo>
                    <a:pt x="345281" y="623888"/>
                  </a:lnTo>
                  <a:lnTo>
                    <a:pt x="350838" y="623888"/>
                  </a:lnTo>
                  <a:lnTo>
                    <a:pt x="350838" y="669131"/>
                  </a:lnTo>
                  <a:lnTo>
                    <a:pt x="376238" y="669131"/>
                  </a:lnTo>
                  <a:lnTo>
                    <a:pt x="376238" y="695325"/>
                  </a:lnTo>
                  <a:lnTo>
                    <a:pt x="434181" y="695325"/>
                  </a:lnTo>
                  <a:lnTo>
                    <a:pt x="434181" y="726281"/>
                  </a:lnTo>
                  <a:lnTo>
                    <a:pt x="440531" y="726281"/>
                  </a:lnTo>
                  <a:lnTo>
                    <a:pt x="440531" y="751681"/>
                  </a:lnTo>
                  <a:lnTo>
                    <a:pt x="815975" y="751681"/>
                  </a:lnTo>
                  <a:lnTo>
                    <a:pt x="815975" y="781844"/>
                  </a:lnTo>
                  <a:lnTo>
                    <a:pt x="1117600" y="781844"/>
                  </a:lnTo>
                  <a:lnTo>
                    <a:pt x="1117600" y="808038"/>
                  </a:lnTo>
                  <a:lnTo>
                    <a:pt x="1563688" y="808038"/>
                  </a:lnTo>
                  <a:lnTo>
                    <a:pt x="1563688" y="835819"/>
                  </a:lnTo>
                  <a:lnTo>
                    <a:pt x="1875631" y="835819"/>
                  </a:lnTo>
                  <a:lnTo>
                    <a:pt x="1875631" y="877888"/>
                  </a:lnTo>
                  <a:lnTo>
                    <a:pt x="1955800" y="877888"/>
                  </a:lnTo>
                </a:path>
              </a:pathLst>
            </a:custGeom>
            <a:noFill/>
            <a:ln w="12700" cap="flat">
              <a:solidFill>
                <a:srgbClr val="7030A0"/>
              </a:solidFill>
              <a:prstDash val="solid"/>
              <a:miter/>
            </a:ln>
          </p:spPr>
          <p:txBody>
            <a:bodyPr lIns="109380" tIns="54701" rIns="109380" bIns="54701"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663" name="Group 1662">
              <a:extLst>
                <a:ext uri="{FF2B5EF4-FFF2-40B4-BE49-F238E27FC236}">
                  <a16:creationId xmlns:a16="http://schemas.microsoft.com/office/drawing/2014/main" id="{CB19AD82-E11D-4CAF-8633-F9F3D0A68072}"/>
                </a:ext>
              </a:extLst>
            </p:cNvPr>
            <p:cNvGrpSpPr/>
            <p:nvPr/>
          </p:nvGrpSpPr>
          <p:grpSpPr>
            <a:xfrm>
              <a:off x="967146" y="1615086"/>
              <a:ext cx="4966370" cy="1195680"/>
              <a:chOff x="805953" y="1469113"/>
              <a:chExt cx="4138642" cy="996400"/>
            </a:xfrm>
          </p:grpSpPr>
          <p:cxnSp>
            <p:nvCxnSpPr>
              <p:cNvPr id="1664" name="Straight Connector 1663">
                <a:extLst>
                  <a:ext uri="{FF2B5EF4-FFF2-40B4-BE49-F238E27FC236}">
                    <a16:creationId xmlns:a16="http://schemas.microsoft.com/office/drawing/2014/main" id="{699AAB44-7B6A-4D48-A412-E8CDA3C2991F}"/>
                  </a:ext>
                </a:extLst>
              </p:cNvPr>
              <p:cNvCxnSpPr>
                <a:cxnSpLocks/>
              </p:cNvCxnSpPr>
              <p:nvPr/>
            </p:nvCxnSpPr>
            <p:spPr>
              <a:xfrm>
                <a:off x="888998"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5" name="Straight Connector 1664">
                <a:extLst>
                  <a:ext uri="{FF2B5EF4-FFF2-40B4-BE49-F238E27FC236}">
                    <a16:creationId xmlns:a16="http://schemas.microsoft.com/office/drawing/2014/main" id="{77EDD791-06EA-4B46-A7F4-B5AEA733957C}"/>
                  </a:ext>
                </a:extLst>
              </p:cNvPr>
              <p:cNvCxnSpPr>
                <a:cxnSpLocks/>
              </p:cNvCxnSpPr>
              <p:nvPr/>
            </p:nvCxnSpPr>
            <p:spPr>
              <a:xfrm>
                <a:off x="1039205"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6" name="Straight Connector 1665">
                <a:extLst>
                  <a:ext uri="{FF2B5EF4-FFF2-40B4-BE49-F238E27FC236}">
                    <a16:creationId xmlns:a16="http://schemas.microsoft.com/office/drawing/2014/main" id="{20261C16-9A88-4871-955C-54E80AB86875}"/>
                  </a:ext>
                </a:extLst>
              </p:cNvPr>
              <p:cNvCxnSpPr>
                <a:cxnSpLocks/>
              </p:cNvCxnSpPr>
              <p:nvPr/>
            </p:nvCxnSpPr>
            <p:spPr>
              <a:xfrm>
                <a:off x="1189413"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7" name="Straight Connector 1666">
                <a:extLst>
                  <a:ext uri="{FF2B5EF4-FFF2-40B4-BE49-F238E27FC236}">
                    <a16:creationId xmlns:a16="http://schemas.microsoft.com/office/drawing/2014/main" id="{0ADCB1F5-EE5D-4928-B860-6B3CA1103387}"/>
                  </a:ext>
                </a:extLst>
              </p:cNvPr>
              <p:cNvCxnSpPr>
                <a:cxnSpLocks/>
              </p:cNvCxnSpPr>
              <p:nvPr/>
            </p:nvCxnSpPr>
            <p:spPr>
              <a:xfrm>
                <a:off x="1339620"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8" name="Straight Connector 1667">
                <a:extLst>
                  <a:ext uri="{FF2B5EF4-FFF2-40B4-BE49-F238E27FC236}">
                    <a16:creationId xmlns:a16="http://schemas.microsoft.com/office/drawing/2014/main" id="{75A323C8-50DF-4DEF-9BE0-B5B86A0CCC12}"/>
                  </a:ext>
                </a:extLst>
              </p:cNvPr>
              <p:cNvCxnSpPr>
                <a:cxnSpLocks/>
              </p:cNvCxnSpPr>
              <p:nvPr/>
            </p:nvCxnSpPr>
            <p:spPr>
              <a:xfrm>
                <a:off x="1489827"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9" name="Straight Connector 1668">
                <a:extLst>
                  <a:ext uri="{FF2B5EF4-FFF2-40B4-BE49-F238E27FC236}">
                    <a16:creationId xmlns:a16="http://schemas.microsoft.com/office/drawing/2014/main" id="{4186FCEA-CCB7-4E32-80ED-C7AB4ECD1556}"/>
                  </a:ext>
                </a:extLst>
              </p:cNvPr>
              <p:cNvCxnSpPr>
                <a:cxnSpLocks/>
              </p:cNvCxnSpPr>
              <p:nvPr/>
            </p:nvCxnSpPr>
            <p:spPr>
              <a:xfrm>
                <a:off x="1640034"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0" name="Straight Connector 1669">
                <a:extLst>
                  <a:ext uri="{FF2B5EF4-FFF2-40B4-BE49-F238E27FC236}">
                    <a16:creationId xmlns:a16="http://schemas.microsoft.com/office/drawing/2014/main" id="{1DFEDAB0-7901-438D-823C-E7ABB9E909DA}"/>
                  </a:ext>
                </a:extLst>
              </p:cNvPr>
              <p:cNvCxnSpPr>
                <a:cxnSpLocks/>
              </p:cNvCxnSpPr>
              <p:nvPr/>
            </p:nvCxnSpPr>
            <p:spPr>
              <a:xfrm>
                <a:off x="1790241"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1" name="Straight Connector 1670">
                <a:extLst>
                  <a:ext uri="{FF2B5EF4-FFF2-40B4-BE49-F238E27FC236}">
                    <a16:creationId xmlns:a16="http://schemas.microsoft.com/office/drawing/2014/main" id="{83AFEC9F-1353-4CC9-B092-92A71E6B579B}"/>
                  </a:ext>
                </a:extLst>
              </p:cNvPr>
              <p:cNvCxnSpPr>
                <a:cxnSpLocks/>
              </p:cNvCxnSpPr>
              <p:nvPr/>
            </p:nvCxnSpPr>
            <p:spPr>
              <a:xfrm>
                <a:off x="1940448"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2" name="Straight Connector 1671">
                <a:extLst>
                  <a:ext uri="{FF2B5EF4-FFF2-40B4-BE49-F238E27FC236}">
                    <a16:creationId xmlns:a16="http://schemas.microsoft.com/office/drawing/2014/main" id="{1FD439ED-588D-4CB9-B68E-282594206960}"/>
                  </a:ext>
                </a:extLst>
              </p:cNvPr>
              <p:cNvCxnSpPr>
                <a:cxnSpLocks/>
              </p:cNvCxnSpPr>
              <p:nvPr/>
            </p:nvCxnSpPr>
            <p:spPr>
              <a:xfrm>
                <a:off x="2090656"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3" name="Straight Connector 1672">
                <a:extLst>
                  <a:ext uri="{FF2B5EF4-FFF2-40B4-BE49-F238E27FC236}">
                    <a16:creationId xmlns:a16="http://schemas.microsoft.com/office/drawing/2014/main" id="{361A738B-1064-457A-804B-EEF26CB8D63D}"/>
                  </a:ext>
                </a:extLst>
              </p:cNvPr>
              <p:cNvCxnSpPr>
                <a:cxnSpLocks/>
              </p:cNvCxnSpPr>
              <p:nvPr/>
            </p:nvCxnSpPr>
            <p:spPr>
              <a:xfrm>
                <a:off x="2240863"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4" name="Straight Connector 1673">
                <a:extLst>
                  <a:ext uri="{FF2B5EF4-FFF2-40B4-BE49-F238E27FC236}">
                    <a16:creationId xmlns:a16="http://schemas.microsoft.com/office/drawing/2014/main" id="{9064327F-9376-4C58-AD89-E6D42E3B9D75}"/>
                  </a:ext>
                </a:extLst>
              </p:cNvPr>
              <p:cNvCxnSpPr>
                <a:cxnSpLocks/>
              </p:cNvCxnSpPr>
              <p:nvPr/>
            </p:nvCxnSpPr>
            <p:spPr>
              <a:xfrm>
                <a:off x="2391069"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5" name="Straight Connector 1674">
                <a:extLst>
                  <a:ext uri="{FF2B5EF4-FFF2-40B4-BE49-F238E27FC236}">
                    <a16:creationId xmlns:a16="http://schemas.microsoft.com/office/drawing/2014/main" id="{D285A50A-1D9A-4599-A879-B0B638C90FF4}"/>
                  </a:ext>
                </a:extLst>
              </p:cNvPr>
              <p:cNvCxnSpPr>
                <a:cxnSpLocks/>
              </p:cNvCxnSpPr>
              <p:nvPr/>
            </p:nvCxnSpPr>
            <p:spPr>
              <a:xfrm>
                <a:off x="2541277"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6" name="Straight Connector 1675">
                <a:extLst>
                  <a:ext uri="{FF2B5EF4-FFF2-40B4-BE49-F238E27FC236}">
                    <a16:creationId xmlns:a16="http://schemas.microsoft.com/office/drawing/2014/main" id="{B70EB69D-FCEF-4C36-94E9-8D35ED512F5E}"/>
                  </a:ext>
                </a:extLst>
              </p:cNvPr>
              <p:cNvCxnSpPr>
                <a:cxnSpLocks/>
              </p:cNvCxnSpPr>
              <p:nvPr/>
            </p:nvCxnSpPr>
            <p:spPr>
              <a:xfrm>
                <a:off x="2691484"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7" name="Straight Connector 1676">
                <a:extLst>
                  <a:ext uri="{FF2B5EF4-FFF2-40B4-BE49-F238E27FC236}">
                    <a16:creationId xmlns:a16="http://schemas.microsoft.com/office/drawing/2014/main" id="{98C7F35E-7C6E-4BCB-9F60-A1A5E1D990F8}"/>
                  </a:ext>
                </a:extLst>
              </p:cNvPr>
              <p:cNvCxnSpPr>
                <a:cxnSpLocks/>
              </p:cNvCxnSpPr>
              <p:nvPr/>
            </p:nvCxnSpPr>
            <p:spPr>
              <a:xfrm>
                <a:off x="2841691"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8" name="Straight Connector 1677">
                <a:extLst>
                  <a:ext uri="{FF2B5EF4-FFF2-40B4-BE49-F238E27FC236}">
                    <a16:creationId xmlns:a16="http://schemas.microsoft.com/office/drawing/2014/main" id="{6EFC993A-F3F4-4619-8C04-514FB060E555}"/>
                  </a:ext>
                </a:extLst>
              </p:cNvPr>
              <p:cNvCxnSpPr>
                <a:cxnSpLocks/>
              </p:cNvCxnSpPr>
              <p:nvPr/>
            </p:nvCxnSpPr>
            <p:spPr>
              <a:xfrm>
                <a:off x="2991899"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9" name="Straight Connector 1678">
                <a:extLst>
                  <a:ext uri="{FF2B5EF4-FFF2-40B4-BE49-F238E27FC236}">
                    <a16:creationId xmlns:a16="http://schemas.microsoft.com/office/drawing/2014/main" id="{01588681-148C-4611-A141-80DADB9329AB}"/>
                  </a:ext>
                </a:extLst>
              </p:cNvPr>
              <p:cNvCxnSpPr>
                <a:cxnSpLocks/>
              </p:cNvCxnSpPr>
              <p:nvPr/>
            </p:nvCxnSpPr>
            <p:spPr>
              <a:xfrm>
                <a:off x="3142106"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0" name="Straight Connector 1679">
                <a:extLst>
                  <a:ext uri="{FF2B5EF4-FFF2-40B4-BE49-F238E27FC236}">
                    <a16:creationId xmlns:a16="http://schemas.microsoft.com/office/drawing/2014/main" id="{ADAC1841-B935-4562-BE31-940D79173B2F}"/>
                  </a:ext>
                </a:extLst>
              </p:cNvPr>
              <p:cNvCxnSpPr>
                <a:cxnSpLocks/>
              </p:cNvCxnSpPr>
              <p:nvPr/>
            </p:nvCxnSpPr>
            <p:spPr>
              <a:xfrm>
                <a:off x="3292312"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1" name="Straight Connector 1680">
                <a:extLst>
                  <a:ext uri="{FF2B5EF4-FFF2-40B4-BE49-F238E27FC236}">
                    <a16:creationId xmlns:a16="http://schemas.microsoft.com/office/drawing/2014/main" id="{A84B5F08-559E-466D-AB36-C8DC973213F1}"/>
                  </a:ext>
                </a:extLst>
              </p:cNvPr>
              <p:cNvCxnSpPr>
                <a:cxnSpLocks/>
              </p:cNvCxnSpPr>
              <p:nvPr/>
            </p:nvCxnSpPr>
            <p:spPr>
              <a:xfrm>
                <a:off x="3442520"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2" name="Straight Connector 1681">
                <a:extLst>
                  <a:ext uri="{FF2B5EF4-FFF2-40B4-BE49-F238E27FC236}">
                    <a16:creationId xmlns:a16="http://schemas.microsoft.com/office/drawing/2014/main" id="{8C7B2E7E-FB4F-4FC9-8BE6-EC69BF635600}"/>
                  </a:ext>
                </a:extLst>
              </p:cNvPr>
              <p:cNvCxnSpPr>
                <a:cxnSpLocks/>
              </p:cNvCxnSpPr>
              <p:nvPr/>
            </p:nvCxnSpPr>
            <p:spPr>
              <a:xfrm>
                <a:off x="3592727"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3" name="Straight Connector 1682">
                <a:extLst>
                  <a:ext uri="{FF2B5EF4-FFF2-40B4-BE49-F238E27FC236}">
                    <a16:creationId xmlns:a16="http://schemas.microsoft.com/office/drawing/2014/main" id="{C23517CE-9288-47DE-95ED-B305F4E91E41}"/>
                  </a:ext>
                </a:extLst>
              </p:cNvPr>
              <p:cNvCxnSpPr>
                <a:cxnSpLocks/>
              </p:cNvCxnSpPr>
              <p:nvPr/>
            </p:nvCxnSpPr>
            <p:spPr>
              <a:xfrm>
                <a:off x="3742934"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4" name="Straight Connector 1683">
                <a:extLst>
                  <a:ext uri="{FF2B5EF4-FFF2-40B4-BE49-F238E27FC236}">
                    <a16:creationId xmlns:a16="http://schemas.microsoft.com/office/drawing/2014/main" id="{62C11F7B-3630-49EF-89AD-D42DCFA257BE}"/>
                  </a:ext>
                </a:extLst>
              </p:cNvPr>
              <p:cNvCxnSpPr>
                <a:cxnSpLocks/>
              </p:cNvCxnSpPr>
              <p:nvPr/>
            </p:nvCxnSpPr>
            <p:spPr>
              <a:xfrm>
                <a:off x="3893142"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5" name="Straight Connector 1684">
                <a:extLst>
                  <a:ext uri="{FF2B5EF4-FFF2-40B4-BE49-F238E27FC236}">
                    <a16:creationId xmlns:a16="http://schemas.microsoft.com/office/drawing/2014/main" id="{92CBA52D-F6EC-4A94-93E9-3A98F59E8974}"/>
                  </a:ext>
                </a:extLst>
              </p:cNvPr>
              <p:cNvCxnSpPr>
                <a:cxnSpLocks/>
              </p:cNvCxnSpPr>
              <p:nvPr/>
            </p:nvCxnSpPr>
            <p:spPr>
              <a:xfrm>
                <a:off x="4043348"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6" name="Straight Connector 1685">
                <a:extLst>
                  <a:ext uri="{FF2B5EF4-FFF2-40B4-BE49-F238E27FC236}">
                    <a16:creationId xmlns:a16="http://schemas.microsoft.com/office/drawing/2014/main" id="{731BAC58-EE7E-4574-BDF4-4F5CB7E631EE}"/>
                  </a:ext>
                </a:extLst>
              </p:cNvPr>
              <p:cNvCxnSpPr>
                <a:cxnSpLocks/>
              </p:cNvCxnSpPr>
              <p:nvPr/>
            </p:nvCxnSpPr>
            <p:spPr>
              <a:xfrm>
                <a:off x="4193555"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7" name="Straight Connector 1686">
                <a:extLst>
                  <a:ext uri="{FF2B5EF4-FFF2-40B4-BE49-F238E27FC236}">
                    <a16:creationId xmlns:a16="http://schemas.microsoft.com/office/drawing/2014/main" id="{44E1BDF7-7F97-418E-A788-76E23D567BE3}"/>
                  </a:ext>
                </a:extLst>
              </p:cNvPr>
              <p:cNvCxnSpPr>
                <a:cxnSpLocks/>
              </p:cNvCxnSpPr>
              <p:nvPr/>
            </p:nvCxnSpPr>
            <p:spPr>
              <a:xfrm>
                <a:off x="4343763"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8" name="Straight Connector 1687">
                <a:extLst>
                  <a:ext uri="{FF2B5EF4-FFF2-40B4-BE49-F238E27FC236}">
                    <a16:creationId xmlns:a16="http://schemas.microsoft.com/office/drawing/2014/main" id="{A80AE666-F548-4B40-A2AC-53BAE1AF3141}"/>
                  </a:ext>
                </a:extLst>
              </p:cNvPr>
              <p:cNvCxnSpPr>
                <a:cxnSpLocks/>
              </p:cNvCxnSpPr>
              <p:nvPr/>
            </p:nvCxnSpPr>
            <p:spPr>
              <a:xfrm>
                <a:off x="4493970"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9" name="Straight Connector 1688">
                <a:extLst>
                  <a:ext uri="{FF2B5EF4-FFF2-40B4-BE49-F238E27FC236}">
                    <a16:creationId xmlns:a16="http://schemas.microsoft.com/office/drawing/2014/main" id="{36BAED36-3415-4708-9583-AFDD2AE12019}"/>
                  </a:ext>
                </a:extLst>
              </p:cNvPr>
              <p:cNvCxnSpPr>
                <a:cxnSpLocks/>
              </p:cNvCxnSpPr>
              <p:nvPr/>
            </p:nvCxnSpPr>
            <p:spPr>
              <a:xfrm>
                <a:off x="4644177"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0" name="Straight Connector 1689">
                <a:extLst>
                  <a:ext uri="{FF2B5EF4-FFF2-40B4-BE49-F238E27FC236}">
                    <a16:creationId xmlns:a16="http://schemas.microsoft.com/office/drawing/2014/main" id="{1D64B772-80F5-4904-A582-91758EA8B459}"/>
                  </a:ext>
                </a:extLst>
              </p:cNvPr>
              <p:cNvCxnSpPr>
                <a:cxnSpLocks/>
              </p:cNvCxnSpPr>
              <p:nvPr/>
            </p:nvCxnSpPr>
            <p:spPr>
              <a:xfrm>
                <a:off x="4794385"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1" name="Straight Connector 1690">
                <a:extLst>
                  <a:ext uri="{FF2B5EF4-FFF2-40B4-BE49-F238E27FC236}">
                    <a16:creationId xmlns:a16="http://schemas.microsoft.com/office/drawing/2014/main" id="{495BE34A-1119-4153-9745-7D7F23E6770B}"/>
                  </a:ext>
                </a:extLst>
              </p:cNvPr>
              <p:cNvCxnSpPr>
                <a:cxnSpLocks/>
              </p:cNvCxnSpPr>
              <p:nvPr/>
            </p:nvCxnSpPr>
            <p:spPr>
              <a:xfrm>
                <a:off x="4944594"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2" name="Straight Connector 1691">
                <a:extLst>
                  <a:ext uri="{FF2B5EF4-FFF2-40B4-BE49-F238E27FC236}">
                    <a16:creationId xmlns:a16="http://schemas.microsoft.com/office/drawing/2014/main" id="{76039CF8-CFAD-4A5A-B118-A3C596FEB437}"/>
                  </a:ext>
                </a:extLst>
              </p:cNvPr>
              <p:cNvCxnSpPr>
                <a:cxnSpLocks/>
              </p:cNvCxnSpPr>
              <p:nvPr/>
            </p:nvCxnSpPr>
            <p:spPr>
              <a:xfrm>
                <a:off x="888998" y="2390096"/>
                <a:ext cx="4055597"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3" name="Straight Connector 1692">
                <a:extLst>
                  <a:ext uri="{FF2B5EF4-FFF2-40B4-BE49-F238E27FC236}">
                    <a16:creationId xmlns:a16="http://schemas.microsoft.com/office/drawing/2014/main" id="{644E1223-E4A9-4FC7-A05B-87982894FD8C}"/>
                  </a:ext>
                </a:extLst>
              </p:cNvPr>
              <p:cNvCxnSpPr>
                <a:cxnSpLocks/>
              </p:cNvCxnSpPr>
              <p:nvPr/>
            </p:nvCxnSpPr>
            <p:spPr>
              <a:xfrm rot="16200000">
                <a:off x="847476" y="234857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4" name="Straight Connector 1693">
                <a:extLst>
                  <a:ext uri="{FF2B5EF4-FFF2-40B4-BE49-F238E27FC236}">
                    <a16:creationId xmlns:a16="http://schemas.microsoft.com/office/drawing/2014/main" id="{E3F21BD8-4D83-4B0A-B351-22E7F4032949}"/>
                  </a:ext>
                </a:extLst>
              </p:cNvPr>
              <p:cNvCxnSpPr>
                <a:cxnSpLocks/>
              </p:cNvCxnSpPr>
              <p:nvPr/>
            </p:nvCxnSpPr>
            <p:spPr>
              <a:xfrm rot="16200000">
                <a:off x="847476" y="216437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5" name="Straight Connector 1694">
                <a:extLst>
                  <a:ext uri="{FF2B5EF4-FFF2-40B4-BE49-F238E27FC236}">
                    <a16:creationId xmlns:a16="http://schemas.microsoft.com/office/drawing/2014/main" id="{7A19759A-7EF9-4B99-BE7E-6C974D969282}"/>
                  </a:ext>
                </a:extLst>
              </p:cNvPr>
              <p:cNvCxnSpPr>
                <a:cxnSpLocks/>
              </p:cNvCxnSpPr>
              <p:nvPr/>
            </p:nvCxnSpPr>
            <p:spPr>
              <a:xfrm rot="16200000">
                <a:off x="847476" y="1980182"/>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6" name="Straight Connector 1695">
                <a:extLst>
                  <a:ext uri="{FF2B5EF4-FFF2-40B4-BE49-F238E27FC236}">
                    <a16:creationId xmlns:a16="http://schemas.microsoft.com/office/drawing/2014/main" id="{51C11059-43F9-4550-A08C-96BA312420F2}"/>
                  </a:ext>
                </a:extLst>
              </p:cNvPr>
              <p:cNvCxnSpPr>
                <a:cxnSpLocks/>
              </p:cNvCxnSpPr>
              <p:nvPr/>
            </p:nvCxnSpPr>
            <p:spPr>
              <a:xfrm rot="16200000">
                <a:off x="847476" y="179598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7" name="Straight Connector 1696">
                <a:extLst>
                  <a:ext uri="{FF2B5EF4-FFF2-40B4-BE49-F238E27FC236}">
                    <a16:creationId xmlns:a16="http://schemas.microsoft.com/office/drawing/2014/main" id="{5B50B1B8-1985-4983-A1B3-FBF4EEADBF60}"/>
                  </a:ext>
                </a:extLst>
              </p:cNvPr>
              <p:cNvCxnSpPr>
                <a:cxnSpLocks/>
              </p:cNvCxnSpPr>
              <p:nvPr/>
            </p:nvCxnSpPr>
            <p:spPr>
              <a:xfrm rot="16200000">
                <a:off x="847476" y="1611788"/>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8" name="Straight Connector 1697">
                <a:extLst>
                  <a:ext uri="{FF2B5EF4-FFF2-40B4-BE49-F238E27FC236}">
                    <a16:creationId xmlns:a16="http://schemas.microsoft.com/office/drawing/2014/main" id="{2CA8E00D-2863-40DE-83CC-DF5DCCE70247}"/>
                  </a:ext>
                </a:extLst>
              </p:cNvPr>
              <p:cNvCxnSpPr>
                <a:cxnSpLocks/>
              </p:cNvCxnSpPr>
              <p:nvPr/>
            </p:nvCxnSpPr>
            <p:spPr>
              <a:xfrm rot="16200000">
                <a:off x="847476" y="1427591"/>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9" name="Straight Connector 1698">
                <a:extLst>
                  <a:ext uri="{FF2B5EF4-FFF2-40B4-BE49-F238E27FC236}">
                    <a16:creationId xmlns:a16="http://schemas.microsoft.com/office/drawing/2014/main" id="{30CEEF3E-88B5-43E4-9879-F90DCEDF21B1}"/>
                  </a:ext>
                </a:extLst>
              </p:cNvPr>
              <p:cNvCxnSpPr>
                <a:cxnSpLocks/>
              </p:cNvCxnSpPr>
              <p:nvPr/>
            </p:nvCxnSpPr>
            <p:spPr>
              <a:xfrm>
                <a:off x="888998" y="1469113"/>
                <a:ext cx="0" cy="920983"/>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0" name="Group 1699">
              <a:extLst>
                <a:ext uri="{FF2B5EF4-FFF2-40B4-BE49-F238E27FC236}">
                  <a16:creationId xmlns:a16="http://schemas.microsoft.com/office/drawing/2014/main" id="{C435219E-04C2-4C47-8085-90C66931B2A0}"/>
                </a:ext>
              </a:extLst>
            </p:cNvPr>
            <p:cNvGrpSpPr/>
            <p:nvPr/>
          </p:nvGrpSpPr>
          <p:grpSpPr>
            <a:xfrm>
              <a:off x="6663265" y="4752598"/>
              <a:ext cx="5089789" cy="117848"/>
              <a:chOff x="5552716" y="4084354"/>
              <a:chExt cx="4241491" cy="98202"/>
            </a:xfrm>
          </p:grpSpPr>
          <p:sp>
            <p:nvSpPr>
              <p:cNvPr id="1701" name="TextBox 1700">
                <a:extLst>
                  <a:ext uri="{FF2B5EF4-FFF2-40B4-BE49-F238E27FC236}">
                    <a16:creationId xmlns:a16="http://schemas.microsoft.com/office/drawing/2014/main" id="{E3920AC7-B78E-4B8F-A3C1-8A985E95D664}"/>
                  </a:ext>
                </a:extLst>
              </p:cNvPr>
              <p:cNvSpPr txBox="1"/>
              <p:nvPr/>
            </p:nvSpPr>
            <p:spPr>
              <a:xfrm>
                <a:off x="5552716" y="408435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2" name="TextBox 1701">
                <a:extLst>
                  <a:ext uri="{FF2B5EF4-FFF2-40B4-BE49-F238E27FC236}">
                    <a16:creationId xmlns:a16="http://schemas.microsoft.com/office/drawing/2014/main" id="{3A3570B0-01B0-4CE7-A09D-FEC170167356}"/>
                  </a:ext>
                </a:extLst>
              </p:cNvPr>
              <p:cNvSpPr txBox="1"/>
              <p:nvPr/>
            </p:nvSpPr>
            <p:spPr>
              <a:xfrm>
                <a:off x="5842606"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3" name="TextBox 1702">
                <a:extLst>
                  <a:ext uri="{FF2B5EF4-FFF2-40B4-BE49-F238E27FC236}">
                    <a16:creationId xmlns:a16="http://schemas.microsoft.com/office/drawing/2014/main" id="{E5A25E5D-D958-4A72-A2A1-3DC07B3892BD}"/>
                  </a:ext>
                </a:extLst>
              </p:cNvPr>
              <p:cNvSpPr txBox="1"/>
              <p:nvPr/>
            </p:nvSpPr>
            <p:spPr>
              <a:xfrm>
                <a:off x="6132495"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4" name="TextBox 1703">
                <a:extLst>
                  <a:ext uri="{FF2B5EF4-FFF2-40B4-BE49-F238E27FC236}">
                    <a16:creationId xmlns:a16="http://schemas.microsoft.com/office/drawing/2014/main" id="{4162E5C1-116E-4526-A5AB-10DD1C57BB6A}"/>
                  </a:ext>
                </a:extLst>
              </p:cNvPr>
              <p:cNvSpPr txBox="1"/>
              <p:nvPr/>
            </p:nvSpPr>
            <p:spPr>
              <a:xfrm>
                <a:off x="6422384"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5" name="TextBox 1704">
                <a:extLst>
                  <a:ext uri="{FF2B5EF4-FFF2-40B4-BE49-F238E27FC236}">
                    <a16:creationId xmlns:a16="http://schemas.microsoft.com/office/drawing/2014/main" id="{D992EB24-2A19-48E2-906B-B21B7B2FCFAA}"/>
                  </a:ext>
                </a:extLst>
              </p:cNvPr>
              <p:cNvSpPr txBox="1"/>
              <p:nvPr/>
            </p:nvSpPr>
            <p:spPr>
              <a:xfrm>
                <a:off x="6712274"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6" name="TextBox 1705">
                <a:extLst>
                  <a:ext uri="{FF2B5EF4-FFF2-40B4-BE49-F238E27FC236}">
                    <a16:creationId xmlns:a16="http://schemas.microsoft.com/office/drawing/2014/main" id="{69630AB0-F398-4BC5-B651-D203CB738852}"/>
                  </a:ext>
                </a:extLst>
              </p:cNvPr>
              <p:cNvSpPr txBox="1"/>
              <p:nvPr/>
            </p:nvSpPr>
            <p:spPr>
              <a:xfrm>
                <a:off x="7002164"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7" name="TextBox 1706">
                <a:extLst>
                  <a:ext uri="{FF2B5EF4-FFF2-40B4-BE49-F238E27FC236}">
                    <a16:creationId xmlns:a16="http://schemas.microsoft.com/office/drawing/2014/main" id="{3A81CDA7-B5F8-4E3B-A936-E2DD202C0362}"/>
                  </a:ext>
                </a:extLst>
              </p:cNvPr>
              <p:cNvSpPr txBox="1"/>
              <p:nvPr/>
            </p:nvSpPr>
            <p:spPr>
              <a:xfrm>
                <a:off x="7292053"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8" name="TextBox 1707">
                <a:extLst>
                  <a:ext uri="{FF2B5EF4-FFF2-40B4-BE49-F238E27FC236}">
                    <a16:creationId xmlns:a16="http://schemas.microsoft.com/office/drawing/2014/main" id="{D7C97C96-13DE-4692-B0A2-D014606BB667}"/>
                  </a:ext>
                </a:extLst>
              </p:cNvPr>
              <p:cNvSpPr txBox="1"/>
              <p:nvPr/>
            </p:nvSpPr>
            <p:spPr>
              <a:xfrm>
                <a:off x="7581942" y="4084354"/>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9" name="TextBox 1708">
                <a:extLst>
                  <a:ext uri="{FF2B5EF4-FFF2-40B4-BE49-F238E27FC236}">
                    <a16:creationId xmlns:a16="http://schemas.microsoft.com/office/drawing/2014/main" id="{0FF5C678-F900-48A1-8574-4FCB1DA450CF}"/>
                  </a:ext>
                </a:extLst>
              </p:cNvPr>
              <p:cNvSpPr txBox="1"/>
              <p:nvPr/>
            </p:nvSpPr>
            <p:spPr>
              <a:xfrm>
                <a:off x="7871831"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0" name="TextBox 1709">
                <a:extLst>
                  <a:ext uri="{FF2B5EF4-FFF2-40B4-BE49-F238E27FC236}">
                    <a16:creationId xmlns:a16="http://schemas.microsoft.com/office/drawing/2014/main" id="{AE6AA22E-E2FE-420F-8A0A-4C0AB3ABABA9}"/>
                  </a:ext>
                </a:extLst>
              </p:cNvPr>
              <p:cNvSpPr txBox="1"/>
              <p:nvPr/>
            </p:nvSpPr>
            <p:spPr>
              <a:xfrm>
                <a:off x="8161721"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1" name="TextBox 1710">
                <a:extLst>
                  <a:ext uri="{FF2B5EF4-FFF2-40B4-BE49-F238E27FC236}">
                    <a16:creationId xmlns:a16="http://schemas.microsoft.com/office/drawing/2014/main" id="{840D30DF-9EBA-49DC-A644-E3D777A8FE89}"/>
                  </a:ext>
                </a:extLst>
              </p:cNvPr>
              <p:cNvSpPr txBox="1"/>
              <p:nvPr/>
            </p:nvSpPr>
            <p:spPr>
              <a:xfrm>
                <a:off x="8451611"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2" name="TextBox 1711">
                <a:extLst>
                  <a:ext uri="{FF2B5EF4-FFF2-40B4-BE49-F238E27FC236}">
                    <a16:creationId xmlns:a16="http://schemas.microsoft.com/office/drawing/2014/main" id="{9B747571-BDFA-46F7-B7AA-B76D2CDAA186}"/>
                  </a:ext>
                </a:extLst>
              </p:cNvPr>
              <p:cNvSpPr txBox="1"/>
              <p:nvPr/>
            </p:nvSpPr>
            <p:spPr>
              <a:xfrm>
                <a:off x="8741501"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3" name="TextBox 1712">
                <a:extLst>
                  <a:ext uri="{FF2B5EF4-FFF2-40B4-BE49-F238E27FC236}">
                    <a16:creationId xmlns:a16="http://schemas.microsoft.com/office/drawing/2014/main" id="{CAA35EED-D72E-4A3A-846A-5800CE3AAA4C}"/>
                  </a:ext>
                </a:extLst>
              </p:cNvPr>
              <p:cNvSpPr txBox="1"/>
              <p:nvPr/>
            </p:nvSpPr>
            <p:spPr>
              <a:xfrm>
                <a:off x="9031389"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4" name="TextBox 1713">
                <a:extLst>
                  <a:ext uri="{FF2B5EF4-FFF2-40B4-BE49-F238E27FC236}">
                    <a16:creationId xmlns:a16="http://schemas.microsoft.com/office/drawing/2014/main" id="{AEAC1E4E-36FC-4B74-A372-A4021412F26C}"/>
                  </a:ext>
                </a:extLst>
              </p:cNvPr>
              <p:cNvSpPr txBox="1"/>
              <p:nvPr/>
            </p:nvSpPr>
            <p:spPr>
              <a:xfrm>
                <a:off x="9321280"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5" name="TextBox 1714">
                <a:extLst>
                  <a:ext uri="{FF2B5EF4-FFF2-40B4-BE49-F238E27FC236}">
                    <a16:creationId xmlns:a16="http://schemas.microsoft.com/office/drawing/2014/main" id="{16D49D4A-2066-40FE-B1BD-ACF1E9D9C587}"/>
                  </a:ext>
                </a:extLst>
              </p:cNvPr>
              <p:cNvSpPr txBox="1"/>
              <p:nvPr/>
            </p:nvSpPr>
            <p:spPr>
              <a:xfrm>
                <a:off x="9611169"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716" name="Freeform 10">
              <a:extLst>
                <a:ext uri="{FF2B5EF4-FFF2-40B4-BE49-F238E27FC236}">
                  <a16:creationId xmlns:a16="http://schemas.microsoft.com/office/drawing/2014/main" id="{1A3D7522-2DB3-4D5B-BEEA-3D11B3946857}"/>
                </a:ext>
              </a:extLst>
            </p:cNvPr>
            <p:cNvSpPr>
              <a:spLocks/>
            </p:cNvSpPr>
            <p:nvPr/>
          </p:nvSpPr>
          <p:spPr bwMode="auto">
            <a:xfrm>
              <a:off x="6779734" y="3541378"/>
              <a:ext cx="4814119" cy="712723"/>
            </a:xfrm>
            <a:custGeom>
              <a:avLst/>
              <a:gdLst>
                <a:gd name="T0" fmla="*/ 76 w 2610"/>
                <a:gd name="T1" fmla="*/ 0 h 517"/>
                <a:gd name="T2" fmla="*/ 97 w 2610"/>
                <a:gd name="T3" fmla="*/ 14 h 517"/>
                <a:gd name="T4" fmla="*/ 112 w 2610"/>
                <a:gd name="T5" fmla="*/ 29 h 517"/>
                <a:gd name="T6" fmla="*/ 136 w 2610"/>
                <a:gd name="T7" fmla="*/ 43 h 517"/>
                <a:gd name="T8" fmla="*/ 157 w 2610"/>
                <a:gd name="T9" fmla="*/ 58 h 517"/>
                <a:gd name="T10" fmla="*/ 169 w 2610"/>
                <a:gd name="T11" fmla="*/ 77 h 517"/>
                <a:gd name="T12" fmla="*/ 202 w 2610"/>
                <a:gd name="T13" fmla="*/ 82 h 517"/>
                <a:gd name="T14" fmla="*/ 233 w 2610"/>
                <a:gd name="T15" fmla="*/ 91 h 517"/>
                <a:gd name="T16" fmla="*/ 266 w 2610"/>
                <a:gd name="T17" fmla="*/ 96 h 517"/>
                <a:gd name="T18" fmla="*/ 285 w 2610"/>
                <a:gd name="T19" fmla="*/ 113 h 517"/>
                <a:gd name="T20" fmla="*/ 330 w 2610"/>
                <a:gd name="T21" fmla="*/ 127 h 517"/>
                <a:gd name="T22" fmla="*/ 359 w 2610"/>
                <a:gd name="T23" fmla="*/ 144 h 517"/>
                <a:gd name="T24" fmla="*/ 383 w 2610"/>
                <a:gd name="T25" fmla="*/ 156 h 517"/>
                <a:gd name="T26" fmla="*/ 416 w 2610"/>
                <a:gd name="T27" fmla="*/ 163 h 517"/>
                <a:gd name="T28" fmla="*/ 471 w 2610"/>
                <a:gd name="T29" fmla="*/ 197 h 517"/>
                <a:gd name="T30" fmla="*/ 473 w 2610"/>
                <a:gd name="T31" fmla="*/ 216 h 517"/>
                <a:gd name="T32" fmla="*/ 492 w 2610"/>
                <a:gd name="T33" fmla="*/ 224 h 517"/>
                <a:gd name="T34" fmla="*/ 509 w 2610"/>
                <a:gd name="T35" fmla="*/ 236 h 517"/>
                <a:gd name="T36" fmla="*/ 568 w 2610"/>
                <a:gd name="T37" fmla="*/ 240 h 517"/>
                <a:gd name="T38" fmla="*/ 623 w 2610"/>
                <a:gd name="T39" fmla="*/ 257 h 517"/>
                <a:gd name="T40" fmla="*/ 649 w 2610"/>
                <a:gd name="T41" fmla="*/ 274 h 517"/>
                <a:gd name="T42" fmla="*/ 701 w 2610"/>
                <a:gd name="T43" fmla="*/ 286 h 517"/>
                <a:gd name="T44" fmla="*/ 711 w 2610"/>
                <a:gd name="T45" fmla="*/ 293 h 517"/>
                <a:gd name="T46" fmla="*/ 730 w 2610"/>
                <a:gd name="T47" fmla="*/ 303 h 517"/>
                <a:gd name="T48" fmla="*/ 742 w 2610"/>
                <a:gd name="T49" fmla="*/ 310 h 517"/>
                <a:gd name="T50" fmla="*/ 749 w 2610"/>
                <a:gd name="T51" fmla="*/ 325 h 517"/>
                <a:gd name="T52" fmla="*/ 780 w 2610"/>
                <a:gd name="T53" fmla="*/ 337 h 517"/>
                <a:gd name="T54" fmla="*/ 851 w 2610"/>
                <a:gd name="T55" fmla="*/ 337 h 517"/>
                <a:gd name="T56" fmla="*/ 861 w 2610"/>
                <a:gd name="T57" fmla="*/ 346 h 517"/>
                <a:gd name="T58" fmla="*/ 901 w 2610"/>
                <a:gd name="T59" fmla="*/ 358 h 517"/>
                <a:gd name="T60" fmla="*/ 915 w 2610"/>
                <a:gd name="T61" fmla="*/ 368 h 517"/>
                <a:gd name="T62" fmla="*/ 1034 w 2610"/>
                <a:gd name="T63" fmla="*/ 375 h 517"/>
                <a:gd name="T64" fmla="*/ 1070 w 2610"/>
                <a:gd name="T65" fmla="*/ 385 h 517"/>
                <a:gd name="T66" fmla="*/ 1079 w 2610"/>
                <a:gd name="T67" fmla="*/ 394 h 517"/>
                <a:gd name="T68" fmla="*/ 1129 w 2610"/>
                <a:gd name="T69" fmla="*/ 404 h 517"/>
                <a:gd name="T70" fmla="*/ 1177 w 2610"/>
                <a:gd name="T71" fmla="*/ 414 h 517"/>
                <a:gd name="T72" fmla="*/ 1253 w 2610"/>
                <a:gd name="T73" fmla="*/ 423 h 517"/>
                <a:gd name="T74" fmla="*/ 1317 w 2610"/>
                <a:gd name="T75" fmla="*/ 433 h 517"/>
                <a:gd name="T76" fmla="*/ 1331 w 2610"/>
                <a:gd name="T77" fmla="*/ 452 h 517"/>
                <a:gd name="T78" fmla="*/ 1550 w 2610"/>
                <a:gd name="T79" fmla="*/ 452 h 517"/>
                <a:gd name="T80" fmla="*/ 2177 w 2610"/>
                <a:gd name="T81" fmla="*/ 476 h 517"/>
                <a:gd name="T82" fmla="*/ 2610 w 2610"/>
                <a:gd name="T83"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10" h="517">
                  <a:moveTo>
                    <a:pt x="0" y="0"/>
                  </a:moveTo>
                  <a:lnTo>
                    <a:pt x="76" y="0"/>
                  </a:lnTo>
                  <a:lnTo>
                    <a:pt x="76" y="14"/>
                  </a:lnTo>
                  <a:lnTo>
                    <a:pt x="97" y="14"/>
                  </a:lnTo>
                  <a:lnTo>
                    <a:pt x="97" y="29"/>
                  </a:lnTo>
                  <a:lnTo>
                    <a:pt x="112" y="29"/>
                  </a:lnTo>
                  <a:lnTo>
                    <a:pt x="112" y="43"/>
                  </a:lnTo>
                  <a:lnTo>
                    <a:pt x="136" y="43"/>
                  </a:lnTo>
                  <a:lnTo>
                    <a:pt x="136" y="58"/>
                  </a:lnTo>
                  <a:lnTo>
                    <a:pt x="157" y="58"/>
                  </a:lnTo>
                  <a:lnTo>
                    <a:pt x="157" y="77"/>
                  </a:lnTo>
                  <a:lnTo>
                    <a:pt x="169" y="77"/>
                  </a:lnTo>
                  <a:lnTo>
                    <a:pt x="169" y="82"/>
                  </a:lnTo>
                  <a:lnTo>
                    <a:pt x="202" y="82"/>
                  </a:lnTo>
                  <a:lnTo>
                    <a:pt x="202" y="91"/>
                  </a:lnTo>
                  <a:lnTo>
                    <a:pt x="233" y="91"/>
                  </a:lnTo>
                  <a:lnTo>
                    <a:pt x="233" y="96"/>
                  </a:lnTo>
                  <a:lnTo>
                    <a:pt x="266" y="96"/>
                  </a:lnTo>
                  <a:lnTo>
                    <a:pt x="266" y="113"/>
                  </a:lnTo>
                  <a:lnTo>
                    <a:pt x="285" y="113"/>
                  </a:lnTo>
                  <a:lnTo>
                    <a:pt x="285" y="127"/>
                  </a:lnTo>
                  <a:lnTo>
                    <a:pt x="330" y="127"/>
                  </a:lnTo>
                  <a:lnTo>
                    <a:pt x="330" y="144"/>
                  </a:lnTo>
                  <a:lnTo>
                    <a:pt x="359" y="144"/>
                  </a:lnTo>
                  <a:lnTo>
                    <a:pt x="359" y="156"/>
                  </a:lnTo>
                  <a:lnTo>
                    <a:pt x="383" y="156"/>
                  </a:lnTo>
                  <a:lnTo>
                    <a:pt x="383" y="163"/>
                  </a:lnTo>
                  <a:lnTo>
                    <a:pt x="416" y="163"/>
                  </a:lnTo>
                  <a:lnTo>
                    <a:pt x="416" y="197"/>
                  </a:lnTo>
                  <a:lnTo>
                    <a:pt x="471" y="197"/>
                  </a:lnTo>
                  <a:lnTo>
                    <a:pt x="473" y="197"/>
                  </a:lnTo>
                  <a:lnTo>
                    <a:pt x="473" y="216"/>
                  </a:lnTo>
                  <a:lnTo>
                    <a:pt x="492" y="216"/>
                  </a:lnTo>
                  <a:lnTo>
                    <a:pt x="492" y="224"/>
                  </a:lnTo>
                  <a:lnTo>
                    <a:pt x="509" y="224"/>
                  </a:lnTo>
                  <a:lnTo>
                    <a:pt x="509" y="236"/>
                  </a:lnTo>
                  <a:lnTo>
                    <a:pt x="509" y="240"/>
                  </a:lnTo>
                  <a:lnTo>
                    <a:pt x="568" y="240"/>
                  </a:lnTo>
                  <a:lnTo>
                    <a:pt x="568" y="257"/>
                  </a:lnTo>
                  <a:lnTo>
                    <a:pt x="623" y="257"/>
                  </a:lnTo>
                  <a:lnTo>
                    <a:pt x="623" y="274"/>
                  </a:lnTo>
                  <a:lnTo>
                    <a:pt x="649" y="274"/>
                  </a:lnTo>
                  <a:lnTo>
                    <a:pt x="649" y="286"/>
                  </a:lnTo>
                  <a:lnTo>
                    <a:pt x="701" y="286"/>
                  </a:lnTo>
                  <a:lnTo>
                    <a:pt x="701" y="293"/>
                  </a:lnTo>
                  <a:lnTo>
                    <a:pt x="711" y="293"/>
                  </a:lnTo>
                  <a:lnTo>
                    <a:pt x="711" y="303"/>
                  </a:lnTo>
                  <a:lnTo>
                    <a:pt x="730" y="303"/>
                  </a:lnTo>
                  <a:lnTo>
                    <a:pt x="730" y="310"/>
                  </a:lnTo>
                  <a:lnTo>
                    <a:pt x="742" y="310"/>
                  </a:lnTo>
                  <a:lnTo>
                    <a:pt x="749" y="310"/>
                  </a:lnTo>
                  <a:lnTo>
                    <a:pt x="749" y="325"/>
                  </a:lnTo>
                  <a:lnTo>
                    <a:pt x="780" y="325"/>
                  </a:lnTo>
                  <a:lnTo>
                    <a:pt x="780" y="337"/>
                  </a:lnTo>
                  <a:lnTo>
                    <a:pt x="834" y="337"/>
                  </a:lnTo>
                  <a:lnTo>
                    <a:pt x="851" y="337"/>
                  </a:lnTo>
                  <a:lnTo>
                    <a:pt x="851" y="346"/>
                  </a:lnTo>
                  <a:lnTo>
                    <a:pt x="861" y="346"/>
                  </a:lnTo>
                  <a:lnTo>
                    <a:pt x="861" y="358"/>
                  </a:lnTo>
                  <a:lnTo>
                    <a:pt x="901" y="358"/>
                  </a:lnTo>
                  <a:lnTo>
                    <a:pt x="901" y="368"/>
                  </a:lnTo>
                  <a:lnTo>
                    <a:pt x="915" y="368"/>
                  </a:lnTo>
                  <a:lnTo>
                    <a:pt x="915" y="375"/>
                  </a:lnTo>
                  <a:lnTo>
                    <a:pt x="1034" y="375"/>
                  </a:lnTo>
                  <a:lnTo>
                    <a:pt x="1034" y="385"/>
                  </a:lnTo>
                  <a:lnTo>
                    <a:pt x="1070" y="385"/>
                  </a:lnTo>
                  <a:lnTo>
                    <a:pt x="1070" y="394"/>
                  </a:lnTo>
                  <a:lnTo>
                    <a:pt x="1079" y="394"/>
                  </a:lnTo>
                  <a:lnTo>
                    <a:pt x="1079" y="404"/>
                  </a:lnTo>
                  <a:lnTo>
                    <a:pt x="1129" y="404"/>
                  </a:lnTo>
                  <a:lnTo>
                    <a:pt x="1177" y="404"/>
                  </a:lnTo>
                  <a:lnTo>
                    <a:pt x="1177" y="414"/>
                  </a:lnTo>
                  <a:lnTo>
                    <a:pt x="1253" y="414"/>
                  </a:lnTo>
                  <a:lnTo>
                    <a:pt x="1253" y="423"/>
                  </a:lnTo>
                  <a:lnTo>
                    <a:pt x="1317" y="423"/>
                  </a:lnTo>
                  <a:lnTo>
                    <a:pt x="1317" y="433"/>
                  </a:lnTo>
                  <a:lnTo>
                    <a:pt x="1331" y="433"/>
                  </a:lnTo>
                  <a:lnTo>
                    <a:pt x="1331" y="452"/>
                  </a:lnTo>
                  <a:lnTo>
                    <a:pt x="1443" y="452"/>
                  </a:lnTo>
                  <a:lnTo>
                    <a:pt x="1550" y="452"/>
                  </a:lnTo>
                  <a:lnTo>
                    <a:pt x="1550" y="476"/>
                  </a:lnTo>
                  <a:lnTo>
                    <a:pt x="2177" y="476"/>
                  </a:lnTo>
                  <a:lnTo>
                    <a:pt x="2177" y="517"/>
                  </a:lnTo>
                  <a:lnTo>
                    <a:pt x="2610" y="517"/>
                  </a:lnTo>
                </a:path>
              </a:pathLst>
            </a:custGeom>
            <a:noFill/>
            <a:ln w="12700"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380" tIns="54701" rIns="109380" bIns="54701"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717" name="Group 1716">
              <a:extLst>
                <a:ext uri="{FF2B5EF4-FFF2-40B4-BE49-F238E27FC236}">
                  <a16:creationId xmlns:a16="http://schemas.microsoft.com/office/drawing/2014/main" id="{49148160-BAE6-4A31-93A8-8C45DBE5A981}"/>
                </a:ext>
              </a:extLst>
            </p:cNvPr>
            <p:cNvGrpSpPr/>
            <p:nvPr/>
          </p:nvGrpSpPr>
          <p:grpSpPr>
            <a:xfrm>
              <a:off x="6673429" y="3541375"/>
              <a:ext cx="4966370" cy="1195678"/>
              <a:chOff x="5561190" y="3074356"/>
              <a:chExt cx="4138642" cy="996398"/>
            </a:xfrm>
          </p:grpSpPr>
          <p:cxnSp>
            <p:nvCxnSpPr>
              <p:cNvPr id="1718" name="Straight Connector 1717">
                <a:extLst>
                  <a:ext uri="{FF2B5EF4-FFF2-40B4-BE49-F238E27FC236}">
                    <a16:creationId xmlns:a16="http://schemas.microsoft.com/office/drawing/2014/main" id="{41A9E648-F39D-4567-B757-358AD01D1BF3}"/>
                  </a:ext>
                </a:extLst>
              </p:cNvPr>
              <p:cNvCxnSpPr>
                <a:cxnSpLocks/>
              </p:cNvCxnSpPr>
              <p:nvPr/>
            </p:nvCxnSpPr>
            <p:spPr>
              <a:xfrm>
                <a:off x="5644236"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9" name="Straight Connector 1718">
                <a:extLst>
                  <a:ext uri="{FF2B5EF4-FFF2-40B4-BE49-F238E27FC236}">
                    <a16:creationId xmlns:a16="http://schemas.microsoft.com/office/drawing/2014/main" id="{C890567E-620C-42EF-A6AB-A7105D49A185}"/>
                  </a:ext>
                </a:extLst>
              </p:cNvPr>
              <p:cNvCxnSpPr>
                <a:cxnSpLocks/>
              </p:cNvCxnSpPr>
              <p:nvPr/>
            </p:nvCxnSpPr>
            <p:spPr>
              <a:xfrm>
                <a:off x="5933921"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0" name="Straight Connector 1719">
                <a:extLst>
                  <a:ext uri="{FF2B5EF4-FFF2-40B4-BE49-F238E27FC236}">
                    <a16:creationId xmlns:a16="http://schemas.microsoft.com/office/drawing/2014/main" id="{F508ABEB-34B7-464A-B4DC-7BCD8075AD49}"/>
                  </a:ext>
                </a:extLst>
              </p:cNvPr>
              <p:cNvCxnSpPr>
                <a:cxnSpLocks/>
              </p:cNvCxnSpPr>
              <p:nvPr/>
            </p:nvCxnSpPr>
            <p:spPr>
              <a:xfrm>
                <a:off x="6223606"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1" name="Straight Connector 1720">
                <a:extLst>
                  <a:ext uri="{FF2B5EF4-FFF2-40B4-BE49-F238E27FC236}">
                    <a16:creationId xmlns:a16="http://schemas.microsoft.com/office/drawing/2014/main" id="{7A74F70B-797D-4E32-8499-4BE875FE0598}"/>
                  </a:ext>
                </a:extLst>
              </p:cNvPr>
              <p:cNvCxnSpPr>
                <a:cxnSpLocks/>
              </p:cNvCxnSpPr>
              <p:nvPr/>
            </p:nvCxnSpPr>
            <p:spPr>
              <a:xfrm>
                <a:off x="6513292"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2" name="Straight Connector 1721">
                <a:extLst>
                  <a:ext uri="{FF2B5EF4-FFF2-40B4-BE49-F238E27FC236}">
                    <a16:creationId xmlns:a16="http://schemas.microsoft.com/office/drawing/2014/main" id="{1831B0FD-8100-4933-84E1-64428B8A2148}"/>
                  </a:ext>
                </a:extLst>
              </p:cNvPr>
              <p:cNvCxnSpPr>
                <a:cxnSpLocks/>
              </p:cNvCxnSpPr>
              <p:nvPr/>
            </p:nvCxnSpPr>
            <p:spPr>
              <a:xfrm>
                <a:off x="6802977"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3" name="Straight Connector 1722">
                <a:extLst>
                  <a:ext uri="{FF2B5EF4-FFF2-40B4-BE49-F238E27FC236}">
                    <a16:creationId xmlns:a16="http://schemas.microsoft.com/office/drawing/2014/main" id="{F9F7DDA6-01A2-4456-81F4-ED5E019CA675}"/>
                  </a:ext>
                </a:extLst>
              </p:cNvPr>
              <p:cNvCxnSpPr>
                <a:cxnSpLocks/>
              </p:cNvCxnSpPr>
              <p:nvPr/>
            </p:nvCxnSpPr>
            <p:spPr>
              <a:xfrm>
                <a:off x="7092662"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4" name="Straight Connector 1723">
                <a:extLst>
                  <a:ext uri="{FF2B5EF4-FFF2-40B4-BE49-F238E27FC236}">
                    <a16:creationId xmlns:a16="http://schemas.microsoft.com/office/drawing/2014/main" id="{E7464E04-BF3E-46E4-A1DC-4F5E0B76CA22}"/>
                  </a:ext>
                </a:extLst>
              </p:cNvPr>
              <p:cNvCxnSpPr>
                <a:cxnSpLocks/>
              </p:cNvCxnSpPr>
              <p:nvPr/>
            </p:nvCxnSpPr>
            <p:spPr>
              <a:xfrm>
                <a:off x="7382349"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5" name="Straight Connector 1724">
                <a:extLst>
                  <a:ext uri="{FF2B5EF4-FFF2-40B4-BE49-F238E27FC236}">
                    <a16:creationId xmlns:a16="http://schemas.microsoft.com/office/drawing/2014/main" id="{CD813194-33D7-4E3E-9BA1-CCDFDE8A6AD0}"/>
                  </a:ext>
                </a:extLst>
              </p:cNvPr>
              <p:cNvCxnSpPr>
                <a:cxnSpLocks/>
              </p:cNvCxnSpPr>
              <p:nvPr/>
            </p:nvCxnSpPr>
            <p:spPr>
              <a:xfrm>
                <a:off x="7672034"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6" name="Straight Connector 1725">
                <a:extLst>
                  <a:ext uri="{FF2B5EF4-FFF2-40B4-BE49-F238E27FC236}">
                    <a16:creationId xmlns:a16="http://schemas.microsoft.com/office/drawing/2014/main" id="{BD96B5CF-4526-4F70-9A45-2D33BFC2722D}"/>
                  </a:ext>
                </a:extLst>
              </p:cNvPr>
              <p:cNvCxnSpPr>
                <a:cxnSpLocks/>
              </p:cNvCxnSpPr>
              <p:nvPr/>
            </p:nvCxnSpPr>
            <p:spPr>
              <a:xfrm>
                <a:off x="7961719"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7" name="Straight Connector 1726">
                <a:extLst>
                  <a:ext uri="{FF2B5EF4-FFF2-40B4-BE49-F238E27FC236}">
                    <a16:creationId xmlns:a16="http://schemas.microsoft.com/office/drawing/2014/main" id="{3DE7547C-2F6F-43D3-912A-504C60876A1D}"/>
                  </a:ext>
                </a:extLst>
              </p:cNvPr>
              <p:cNvCxnSpPr>
                <a:cxnSpLocks/>
              </p:cNvCxnSpPr>
              <p:nvPr/>
            </p:nvCxnSpPr>
            <p:spPr>
              <a:xfrm>
                <a:off x="8251405"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8" name="Straight Connector 1727">
                <a:extLst>
                  <a:ext uri="{FF2B5EF4-FFF2-40B4-BE49-F238E27FC236}">
                    <a16:creationId xmlns:a16="http://schemas.microsoft.com/office/drawing/2014/main" id="{F646E936-CBFA-4000-B0D8-0F84794AABF7}"/>
                  </a:ext>
                </a:extLst>
              </p:cNvPr>
              <p:cNvCxnSpPr>
                <a:cxnSpLocks/>
              </p:cNvCxnSpPr>
              <p:nvPr/>
            </p:nvCxnSpPr>
            <p:spPr>
              <a:xfrm>
                <a:off x="8541090"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9" name="Straight Connector 1728">
                <a:extLst>
                  <a:ext uri="{FF2B5EF4-FFF2-40B4-BE49-F238E27FC236}">
                    <a16:creationId xmlns:a16="http://schemas.microsoft.com/office/drawing/2014/main" id="{D45489FF-6C42-4B84-A23C-852FA93DBA13}"/>
                  </a:ext>
                </a:extLst>
              </p:cNvPr>
              <p:cNvCxnSpPr>
                <a:cxnSpLocks/>
              </p:cNvCxnSpPr>
              <p:nvPr/>
            </p:nvCxnSpPr>
            <p:spPr>
              <a:xfrm>
                <a:off x="8830775"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0" name="Straight Connector 1729">
                <a:extLst>
                  <a:ext uri="{FF2B5EF4-FFF2-40B4-BE49-F238E27FC236}">
                    <a16:creationId xmlns:a16="http://schemas.microsoft.com/office/drawing/2014/main" id="{B4CDF812-0D89-4004-AFE3-059743A91E1F}"/>
                  </a:ext>
                </a:extLst>
              </p:cNvPr>
              <p:cNvCxnSpPr>
                <a:cxnSpLocks/>
              </p:cNvCxnSpPr>
              <p:nvPr/>
            </p:nvCxnSpPr>
            <p:spPr>
              <a:xfrm>
                <a:off x="9120460"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1" name="Straight Connector 1730">
                <a:extLst>
                  <a:ext uri="{FF2B5EF4-FFF2-40B4-BE49-F238E27FC236}">
                    <a16:creationId xmlns:a16="http://schemas.microsoft.com/office/drawing/2014/main" id="{73EAEB4B-A1B7-457C-BA07-0E13B6F8C413}"/>
                  </a:ext>
                </a:extLst>
              </p:cNvPr>
              <p:cNvCxnSpPr>
                <a:cxnSpLocks/>
              </p:cNvCxnSpPr>
              <p:nvPr/>
            </p:nvCxnSpPr>
            <p:spPr>
              <a:xfrm>
                <a:off x="9410145"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2" name="Straight Connector 1731">
                <a:extLst>
                  <a:ext uri="{FF2B5EF4-FFF2-40B4-BE49-F238E27FC236}">
                    <a16:creationId xmlns:a16="http://schemas.microsoft.com/office/drawing/2014/main" id="{B362BF6A-3464-422E-8567-71D26AFFE6DD}"/>
                  </a:ext>
                </a:extLst>
              </p:cNvPr>
              <p:cNvCxnSpPr>
                <a:cxnSpLocks/>
              </p:cNvCxnSpPr>
              <p:nvPr/>
            </p:nvCxnSpPr>
            <p:spPr>
              <a:xfrm>
                <a:off x="9699832"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3" name="Straight Connector 1732">
                <a:extLst>
                  <a:ext uri="{FF2B5EF4-FFF2-40B4-BE49-F238E27FC236}">
                    <a16:creationId xmlns:a16="http://schemas.microsoft.com/office/drawing/2014/main" id="{A304F888-6D24-4FA2-ADB3-3EFB7B0111FB}"/>
                  </a:ext>
                </a:extLst>
              </p:cNvPr>
              <p:cNvCxnSpPr>
                <a:cxnSpLocks/>
              </p:cNvCxnSpPr>
              <p:nvPr/>
            </p:nvCxnSpPr>
            <p:spPr>
              <a:xfrm>
                <a:off x="5644236" y="3074356"/>
                <a:ext cx="0" cy="920982"/>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4" name="Straight Connector 1733">
                <a:extLst>
                  <a:ext uri="{FF2B5EF4-FFF2-40B4-BE49-F238E27FC236}">
                    <a16:creationId xmlns:a16="http://schemas.microsoft.com/office/drawing/2014/main" id="{9DB19F5C-8EBB-4AC3-B683-19D6C5D8DACD}"/>
                  </a:ext>
                </a:extLst>
              </p:cNvPr>
              <p:cNvCxnSpPr>
                <a:cxnSpLocks/>
              </p:cNvCxnSpPr>
              <p:nvPr/>
            </p:nvCxnSpPr>
            <p:spPr>
              <a:xfrm>
                <a:off x="5644236" y="3995338"/>
                <a:ext cx="4055596"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5" name="Straight Connector 1734">
                <a:extLst>
                  <a:ext uri="{FF2B5EF4-FFF2-40B4-BE49-F238E27FC236}">
                    <a16:creationId xmlns:a16="http://schemas.microsoft.com/office/drawing/2014/main" id="{EFE56869-DE6E-4F67-902D-07DDFAB07244}"/>
                  </a:ext>
                </a:extLst>
              </p:cNvPr>
              <p:cNvCxnSpPr>
                <a:cxnSpLocks/>
              </p:cNvCxnSpPr>
              <p:nvPr/>
            </p:nvCxnSpPr>
            <p:spPr>
              <a:xfrm rot="16200000">
                <a:off x="5602713" y="3953816"/>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6" name="Straight Connector 1735">
                <a:extLst>
                  <a:ext uri="{FF2B5EF4-FFF2-40B4-BE49-F238E27FC236}">
                    <a16:creationId xmlns:a16="http://schemas.microsoft.com/office/drawing/2014/main" id="{ECE7DEBE-599D-468B-AA9D-1177306174CA}"/>
                  </a:ext>
                </a:extLst>
              </p:cNvPr>
              <p:cNvCxnSpPr>
                <a:cxnSpLocks/>
              </p:cNvCxnSpPr>
              <p:nvPr/>
            </p:nvCxnSpPr>
            <p:spPr>
              <a:xfrm rot="16200000">
                <a:off x="5602713" y="3769620"/>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7" name="Straight Connector 1736">
                <a:extLst>
                  <a:ext uri="{FF2B5EF4-FFF2-40B4-BE49-F238E27FC236}">
                    <a16:creationId xmlns:a16="http://schemas.microsoft.com/office/drawing/2014/main" id="{818A09A1-9128-4134-B1E9-84A00F6DC27A}"/>
                  </a:ext>
                </a:extLst>
              </p:cNvPr>
              <p:cNvCxnSpPr>
                <a:cxnSpLocks/>
              </p:cNvCxnSpPr>
              <p:nvPr/>
            </p:nvCxnSpPr>
            <p:spPr>
              <a:xfrm rot="16200000">
                <a:off x="5602713" y="3585423"/>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8" name="Straight Connector 1737">
                <a:extLst>
                  <a:ext uri="{FF2B5EF4-FFF2-40B4-BE49-F238E27FC236}">
                    <a16:creationId xmlns:a16="http://schemas.microsoft.com/office/drawing/2014/main" id="{A0E4EBF7-DD45-4383-B6A1-F895BA629CE1}"/>
                  </a:ext>
                </a:extLst>
              </p:cNvPr>
              <p:cNvCxnSpPr>
                <a:cxnSpLocks/>
              </p:cNvCxnSpPr>
              <p:nvPr/>
            </p:nvCxnSpPr>
            <p:spPr>
              <a:xfrm rot="16200000">
                <a:off x="5602713" y="3401228"/>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9" name="Straight Connector 1738">
                <a:extLst>
                  <a:ext uri="{FF2B5EF4-FFF2-40B4-BE49-F238E27FC236}">
                    <a16:creationId xmlns:a16="http://schemas.microsoft.com/office/drawing/2014/main" id="{11F7FB3B-1D84-4CBE-8C05-6E694CDE1B84}"/>
                  </a:ext>
                </a:extLst>
              </p:cNvPr>
              <p:cNvCxnSpPr>
                <a:cxnSpLocks/>
              </p:cNvCxnSpPr>
              <p:nvPr/>
            </p:nvCxnSpPr>
            <p:spPr>
              <a:xfrm rot="16200000">
                <a:off x="5602713" y="3217030"/>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0" name="Straight Connector 1739">
                <a:extLst>
                  <a:ext uri="{FF2B5EF4-FFF2-40B4-BE49-F238E27FC236}">
                    <a16:creationId xmlns:a16="http://schemas.microsoft.com/office/drawing/2014/main" id="{1132225B-5330-40C9-8611-1C1CB030037F}"/>
                  </a:ext>
                </a:extLst>
              </p:cNvPr>
              <p:cNvCxnSpPr>
                <a:cxnSpLocks/>
              </p:cNvCxnSpPr>
              <p:nvPr/>
            </p:nvCxnSpPr>
            <p:spPr>
              <a:xfrm rot="16200000">
                <a:off x="5602713" y="3032834"/>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1" name="Group 1740">
              <a:extLst>
                <a:ext uri="{FF2B5EF4-FFF2-40B4-BE49-F238E27FC236}">
                  <a16:creationId xmlns:a16="http://schemas.microsoft.com/office/drawing/2014/main" id="{C634702E-B8C2-4121-B099-306BEC4FC6ED}"/>
                </a:ext>
              </a:extLst>
            </p:cNvPr>
            <p:cNvGrpSpPr/>
            <p:nvPr/>
          </p:nvGrpSpPr>
          <p:grpSpPr>
            <a:xfrm>
              <a:off x="6373191" y="3487942"/>
              <a:ext cx="219646" cy="1217422"/>
              <a:chOff x="5310991" y="3029856"/>
              <a:chExt cx="183038" cy="1014525"/>
            </a:xfrm>
          </p:grpSpPr>
          <p:sp>
            <p:nvSpPr>
              <p:cNvPr id="1742" name="TextBox 1741">
                <a:extLst>
                  <a:ext uri="{FF2B5EF4-FFF2-40B4-BE49-F238E27FC236}">
                    <a16:creationId xmlns:a16="http://schemas.microsoft.com/office/drawing/2014/main" id="{6A7B120A-AD6F-4B92-BCD1-6E735519CD86}"/>
                  </a:ext>
                </a:extLst>
              </p:cNvPr>
              <p:cNvSpPr txBox="1"/>
              <p:nvPr/>
            </p:nvSpPr>
            <p:spPr>
              <a:xfrm>
                <a:off x="5310991" y="3946180"/>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3" name="TextBox 1742">
                <a:extLst>
                  <a:ext uri="{FF2B5EF4-FFF2-40B4-BE49-F238E27FC236}">
                    <a16:creationId xmlns:a16="http://schemas.microsoft.com/office/drawing/2014/main" id="{BC979BAE-CD56-4CB2-9FB3-96184F52068C}"/>
                  </a:ext>
                </a:extLst>
              </p:cNvPr>
              <p:cNvSpPr txBox="1"/>
              <p:nvPr/>
            </p:nvSpPr>
            <p:spPr>
              <a:xfrm>
                <a:off x="5310991" y="302985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4" name="TextBox 1743">
                <a:extLst>
                  <a:ext uri="{FF2B5EF4-FFF2-40B4-BE49-F238E27FC236}">
                    <a16:creationId xmlns:a16="http://schemas.microsoft.com/office/drawing/2014/main" id="{573DA8B4-AD26-4D36-9874-5DE854E7DFF8}"/>
                  </a:ext>
                </a:extLst>
              </p:cNvPr>
              <p:cNvSpPr txBox="1"/>
              <p:nvPr/>
            </p:nvSpPr>
            <p:spPr>
              <a:xfrm>
                <a:off x="5310991" y="3213121"/>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5" name="TextBox 1744">
                <a:extLst>
                  <a:ext uri="{FF2B5EF4-FFF2-40B4-BE49-F238E27FC236}">
                    <a16:creationId xmlns:a16="http://schemas.microsoft.com/office/drawing/2014/main" id="{DAA48364-2715-4033-938F-685C393CE948}"/>
                  </a:ext>
                </a:extLst>
              </p:cNvPr>
              <p:cNvSpPr txBox="1"/>
              <p:nvPr/>
            </p:nvSpPr>
            <p:spPr>
              <a:xfrm>
                <a:off x="5310991" y="3396393"/>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6" name="TextBox 1745">
                <a:extLst>
                  <a:ext uri="{FF2B5EF4-FFF2-40B4-BE49-F238E27FC236}">
                    <a16:creationId xmlns:a16="http://schemas.microsoft.com/office/drawing/2014/main" id="{D4D43855-8B48-46A7-A90F-10B1889BE7AF}"/>
                  </a:ext>
                </a:extLst>
              </p:cNvPr>
              <p:cNvSpPr txBox="1"/>
              <p:nvPr/>
            </p:nvSpPr>
            <p:spPr>
              <a:xfrm>
                <a:off x="5310991" y="3579649"/>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7" name="TextBox 1746">
                <a:extLst>
                  <a:ext uri="{FF2B5EF4-FFF2-40B4-BE49-F238E27FC236}">
                    <a16:creationId xmlns:a16="http://schemas.microsoft.com/office/drawing/2014/main" id="{BB981DE2-DEA7-4D63-A4C8-11381F1686E4}"/>
                  </a:ext>
                </a:extLst>
              </p:cNvPr>
              <p:cNvSpPr txBox="1"/>
              <p:nvPr/>
            </p:nvSpPr>
            <p:spPr>
              <a:xfrm>
                <a:off x="5310991" y="3762923"/>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748" name="TextBox 1747">
              <a:extLst>
                <a:ext uri="{FF2B5EF4-FFF2-40B4-BE49-F238E27FC236}">
                  <a16:creationId xmlns:a16="http://schemas.microsoft.com/office/drawing/2014/main" id="{1814D04A-FAFF-4358-B08F-188B96FDB9E9}"/>
                </a:ext>
              </a:extLst>
            </p:cNvPr>
            <p:cNvSpPr txBox="1"/>
            <p:nvPr/>
          </p:nvSpPr>
          <p:spPr>
            <a:xfrm rot="16200000">
              <a:off x="5738430" y="3974403"/>
              <a:ext cx="1105177"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OS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749" name="Group 1748">
              <a:extLst>
                <a:ext uri="{FF2B5EF4-FFF2-40B4-BE49-F238E27FC236}">
                  <a16:creationId xmlns:a16="http://schemas.microsoft.com/office/drawing/2014/main" id="{62AF5502-1935-4310-B3E5-54F1A208FAEF}"/>
                </a:ext>
              </a:extLst>
            </p:cNvPr>
            <p:cNvGrpSpPr/>
            <p:nvPr/>
          </p:nvGrpSpPr>
          <p:grpSpPr>
            <a:xfrm>
              <a:off x="7219037" y="3648652"/>
              <a:ext cx="4400753" cy="628046"/>
              <a:chOff x="6015818" y="3163721"/>
              <a:chExt cx="3667294" cy="523372"/>
            </a:xfrm>
          </p:grpSpPr>
          <p:cxnSp>
            <p:nvCxnSpPr>
              <p:cNvPr id="1750" name="Straight Connector 1749">
                <a:extLst>
                  <a:ext uri="{FF2B5EF4-FFF2-40B4-BE49-F238E27FC236}">
                    <a16:creationId xmlns:a16="http://schemas.microsoft.com/office/drawing/2014/main" id="{7B36106B-F1AA-4B24-A30A-729AC8DEDD30}"/>
                  </a:ext>
                </a:extLst>
              </p:cNvPr>
              <p:cNvCxnSpPr/>
              <p:nvPr/>
            </p:nvCxnSpPr>
            <p:spPr>
              <a:xfrm>
                <a:off x="9661497"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1" name="Straight Connector 1750">
                <a:extLst>
                  <a:ext uri="{FF2B5EF4-FFF2-40B4-BE49-F238E27FC236}">
                    <a16:creationId xmlns:a16="http://schemas.microsoft.com/office/drawing/2014/main" id="{550623C3-4F0B-4A0C-BC30-DF32B79BFE80}"/>
                  </a:ext>
                </a:extLst>
              </p:cNvPr>
              <p:cNvCxnSpPr/>
              <p:nvPr/>
            </p:nvCxnSpPr>
            <p:spPr>
              <a:xfrm>
                <a:off x="9620137"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2" name="Straight Connector 1751">
                <a:extLst>
                  <a:ext uri="{FF2B5EF4-FFF2-40B4-BE49-F238E27FC236}">
                    <a16:creationId xmlns:a16="http://schemas.microsoft.com/office/drawing/2014/main" id="{0CF54669-C804-4563-A7F0-23764354B9A1}"/>
                  </a:ext>
                </a:extLst>
              </p:cNvPr>
              <p:cNvCxnSpPr/>
              <p:nvPr/>
            </p:nvCxnSpPr>
            <p:spPr>
              <a:xfrm>
                <a:off x="9591941"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3" name="Straight Connector 1752">
                <a:extLst>
                  <a:ext uri="{FF2B5EF4-FFF2-40B4-BE49-F238E27FC236}">
                    <a16:creationId xmlns:a16="http://schemas.microsoft.com/office/drawing/2014/main" id="{75991767-3788-4BC1-AD73-0C56F999FA2C}"/>
                  </a:ext>
                </a:extLst>
              </p:cNvPr>
              <p:cNvCxnSpPr/>
              <p:nvPr/>
            </p:nvCxnSpPr>
            <p:spPr>
              <a:xfrm>
                <a:off x="9390329"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4" name="Straight Connector 1753">
                <a:extLst>
                  <a:ext uri="{FF2B5EF4-FFF2-40B4-BE49-F238E27FC236}">
                    <a16:creationId xmlns:a16="http://schemas.microsoft.com/office/drawing/2014/main" id="{AE1CD2CA-7F99-4088-BBED-69EEA752B0F3}"/>
                  </a:ext>
                </a:extLst>
              </p:cNvPr>
              <p:cNvCxnSpPr/>
              <p:nvPr/>
            </p:nvCxnSpPr>
            <p:spPr>
              <a:xfrm>
                <a:off x="9307856"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5" name="Straight Connector 1754">
                <a:extLst>
                  <a:ext uri="{FF2B5EF4-FFF2-40B4-BE49-F238E27FC236}">
                    <a16:creationId xmlns:a16="http://schemas.microsoft.com/office/drawing/2014/main" id="{3FEE10AF-C86E-4CB0-B568-691DA335A9BC}"/>
                  </a:ext>
                </a:extLst>
              </p:cNvPr>
              <p:cNvCxnSpPr/>
              <p:nvPr/>
            </p:nvCxnSpPr>
            <p:spPr>
              <a:xfrm>
                <a:off x="8889225"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6" name="Straight Connector 1755">
                <a:extLst>
                  <a:ext uri="{FF2B5EF4-FFF2-40B4-BE49-F238E27FC236}">
                    <a16:creationId xmlns:a16="http://schemas.microsoft.com/office/drawing/2014/main" id="{FE323F4E-A3AD-4FA7-BC92-AE0E2C085DF7}"/>
                  </a:ext>
                </a:extLst>
              </p:cNvPr>
              <p:cNvCxnSpPr/>
              <p:nvPr/>
            </p:nvCxnSpPr>
            <p:spPr>
              <a:xfrm>
                <a:off x="9371885"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7" name="Straight Connector 1756">
                <a:extLst>
                  <a:ext uri="{FF2B5EF4-FFF2-40B4-BE49-F238E27FC236}">
                    <a16:creationId xmlns:a16="http://schemas.microsoft.com/office/drawing/2014/main" id="{9E6BF46E-05F7-4495-9964-B751097A00FD}"/>
                  </a:ext>
                </a:extLst>
              </p:cNvPr>
              <p:cNvCxnSpPr/>
              <p:nvPr/>
            </p:nvCxnSpPr>
            <p:spPr>
              <a:xfrm>
                <a:off x="8587538"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8" name="Straight Connector 1757">
                <a:extLst>
                  <a:ext uri="{FF2B5EF4-FFF2-40B4-BE49-F238E27FC236}">
                    <a16:creationId xmlns:a16="http://schemas.microsoft.com/office/drawing/2014/main" id="{F82003FD-A301-4052-B5D7-ABAA8F6F1C7A}"/>
                  </a:ext>
                </a:extLst>
              </p:cNvPr>
              <p:cNvCxnSpPr/>
              <p:nvPr/>
            </p:nvCxnSpPr>
            <p:spPr>
              <a:xfrm>
                <a:off x="8183798"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9" name="Straight Connector 1758">
                <a:extLst>
                  <a:ext uri="{FF2B5EF4-FFF2-40B4-BE49-F238E27FC236}">
                    <a16:creationId xmlns:a16="http://schemas.microsoft.com/office/drawing/2014/main" id="{67219626-83CF-4BDB-A935-BF8C5E2ABBAC}"/>
                  </a:ext>
                </a:extLst>
              </p:cNvPr>
              <p:cNvCxnSpPr/>
              <p:nvPr/>
            </p:nvCxnSpPr>
            <p:spPr>
              <a:xfrm>
                <a:off x="8088829"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0" name="Straight Connector 1759">
                <a:extLst>
                  <a:ext uri="{FF2B5EF4-FFF2-40B4-BE49-F238E27FC236}">
                    <a16:creationId xmlns:a16="http://schemas.microsoft.com/office/drawing/2014/main" id="{71EB2978-3C2D-41BC-B2FF-376BA768DA34}"/>
                  </a:ext>
                </a:extLst>
              </p:cNvPr>
              <p:cNvCxnSpPr/>
              <p:nvPr/>
            </p:nvCxnSpPr>
            <p:spPr>
              <a:xfrm>
                <a:off x="8142797"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1" name="Straight Connector 1760">
                <a:extLst>
                  <a:ext uri="{FF2B5EF4-FFF2-40B4-BE49-F238E27FC236}">
                    <a16:creationId xmlns:a16="http://schemas.microsoft.com/office/drawing/2014/main" id="{4BB940BF-C13C-4C6E-8902-7251057C9570}"/>
                  </a:ext>
                </a:extLst>
              </p:cNvPr>
              <p:cNvCxnSpPr/>
              <p:nvPr/>
            </p:nvCxnSpPr>
            <p:spPr>
              <a:xfrm>
                <a:off x="8016990"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2" name="Straight Connector 1761">
                <a:extLst>
                  <a:ext uri="{FF2B5EF4-FFF2-40B4-BE49-F238E27FC236}">
                    <a16:creationId xmlns:a16="http://schemas.microsoft.com/office/drawing/2014/main" id="{D181A3D0-CEB2-4915-90CD-A0DC0C5512E1}"/>
                  </a:ext>
                </a:extLst>
              </p:cNvPr>
              <p:cNvCxnSpPr/>
              <p:nvPr/>
            </p:nvCxnSpPr>
            <p:spPr>
              <a:xfrm>
                <a:off x="7992701"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3" name="Straight Connector 1762">
                <a:extLst>
                  <a:ext uri="{FF2B5EF4-FFF2-40B4-BE49-F238E27FC236}">
                    <a16:creationId xmlns:a16="http://schemas.microsoft.com/office/drawing/2014/main" id="{34038D3E-B286-4A63-A113-B393C12928AB}"/>
                  </a:ext>
                </a:extLst>
              </p:cNvPr>
              <p:cNvCxnSpPr/>
              <p:nvPr/>
            </p:nvCxnSpPr>
            <p:spPr>
              <a:xfrm>
                <a:off x="7972639"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4" name="Straight Connector 1763">
                <a:extLst>
                  <a:ext uri="{FF2B5EF4-FFF2-40B4-BE49-F238E27FC236}">
                    <a16:creationId xmlns:a16="http://schemas.microsoft.com/office/drawing/2014/main" id="{8ADA5BA4-9194-4A1F-9257-19237138DF07}"/>
                  </a:ext>
                </a:extLst>
              </p:cNvPr>
              <p:cNvCxnSpPr/>
              <p:nvPr/>
            </p:nvCxnSpPr>
            <p:spPr>
              <a:xfrm>
                <a:off x="7948717"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5" name="Straight Connector 1764">
                <a:extLst>
                  <a:ext uri="{FF2B5EF4-FFF2-40B4-BE49-F238E27FC236}">
                    <a16:creationId xmlns:a16="http://schemas.microsoft.com/office/drawing/2014/main" id="{07D266EA-015B-4D0D-9F49-3A4BBDE3D80E}"/>
                  </a:ext>
                </a:extLst>
              </p:cNvPr>
              <p:cNvCxnSpPr/>
              <p:nvPr/>
            </p:nvCxnSpPr>
            <p:spPr>
              <a:xfrm>
                <a:off x="7927174"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6" name="Straight Connector 1765">
                <a:extLst>
                  <a:ext uri="{FF2B5EF4-FFF2-40B4-BE49-F238E27FC236}">
                    <a16:creationId xmlns:a16="http://schemas.microsoft.com/office/drawing/2014/main" id="{AC9F0BA0-C32F-40BF-95D8-B2A89CB512AA}"/>
                  </a:ext>
                </a:extLst>
              </p:cNvPr>
              <p:cNvCxnSpPr/>
              <p:nvPr/>
            </p:nvCxnSpPr>
            <p:spPr>
              <a:xfrm>
                <a:off x="7865807"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7" name="Straight Connector 1766">
                <a:extLst>
                  <a:ext uri="{FF2B5EF4-FFF2-40B4-BE49-F238E27FC236}">
                    <a16:creationId xmlns:a16="http://schemas.microsoft.com/office/drawing/2014/main" id="{6AB32DB6-D2FA-4B6B-876F-C17463E52E42}"/>
                  </a:ext>
                </a:extLst>
              </p:cNvPr>
              <p:cNvCxnSpPr/>
              <p:nvPr/>
            </p:nvCxnSpPr>
            <p:spPr>
              <a:xfrm>
                <a:off x="7828943"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8" name="Straight Connector 1767">
                <a:extLst>
                  <a:ext uri="{FF2B5EF4-FFF2-40B4-BE49-F238E27FC236}">
                    <a16:creationId xmlns:a16="http://schemas.microsoft.com/office/drawing/2014/main" id="{5C986283-AE73-4ED5-B727-AB963235C96B}"/>
                  </a:ext>
                </a:extLst>
              </p:cNvPr>
              <p:cNvCxnSpPr/>
              <p:nvPr/>
            </p:nvCxnSpPr>
            <p:spPr>
              <a:xfrm>
                <a:off x="7810147"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9" name="Straight Connector 1768">
                <a:extLst>
                  <a:ext uri="{FF2B5EF4-FFF2-40B4-BE49-F238E27FC236}">
                    <a16:creationId xmlns:a16="http://schemas.microsoft.com/office/drawing/2014/main" id="{97D86F7C-74E2-404C-B3BB-9822373B8980}"/>
                  </a:ext>
                </a:extLst>
              </p:cNvPr>
              <p:cNvCxnSpPr/>
              <p:nvPr/>
            </p:nvCxnSpPr>
            <p:spPr>
              <a:xfrm>
                <a:off x="7783420"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0" name="Straight Connector 1769">
                <a:extLst>
                  <a:ext uri="{FF2B5EF4-FFF2-40B4-BE49-F238E27FC236}">
                    <a16:creationId xmlns:a16="http://schemas.microsoft.com/office/drawing/2014/main" id="{CEB12588-4B4F-4F34-96AB-930F761C9078}"/>
                  </a:ext>
                </a:extLst>
              </p:cNvPr>
              <p:cNvCxnSpPr/>
              <p:nvPr/>
            </p:nvCxnSpPr>
            <p:spPr>
              <a:xfrm>
                <a:off x="7755518"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1" name="Straight Connector 1770">
                <a:extLst>
                  <a:ext uri="{FF2B5EF4-FFF2-40B4-BE49-F238E27FC236}">
                    <a16:creationId xmlns:a16="http://schemas.microsoft.com/office/drawing/2014/main" id="{7F1D2478-ED46-4C34-8901-87572D253F84}"/>
                  </a:ext>
                </a:extLst>
              </p:cNvPr>
              <p:cNvCxnSpPr/>
              <p:nvPr/>
            </p:nvCxnSpPr>
            <p:spPr>
              <a:xfrm>
                <a:off x="7720111"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2" name="Straight Connector 1771">
                <a:extLst>
                  <a:ext uri="{FF2B5EF4-FFF2-40B4-BE49-F238E27FC236}">
                    <a16:creationId xmlns:a16="http://schemas.microsoft.com/office/drawing/2014/main" id="{7BD89787-7887-4331-A6CC-403695845376}"/>
                  </a:ext>
                </a:extLst>
              </p:cNvPr>
              <p:cNvCxnSpPr>
                <a:cxnSpLocks/>
              </p:cNvCxnSpPr>
              <p:nvPr/>
            </p:nvCxnSpPr>
            <p:spPr>
              <a:xfrm>
                <a:off x="7703187" y="3553989"/>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3" name="Straight Connector 1772">
                <a:extLst>
                  <a:ext uri="{FF2B5EF4-FFF2-40B4-BE49-F238E27FC236}">
                    <a16:creationId xmlns:a16="http://schemas.microsoft.com/office/drawing/2014/main" id="{CD765EFC-67BF-4F7C-A898-C416B0D40AA6}"/>
                  </a:ext>
                </a:extLst>
              </p:cNvPr>
              <p:cNvCxnSpPr>
                <a:cxnSpLocks/>
              </p:cNvCxnSpPr>
              <p:nvPr/>
            </p:nvCxnSpPr>
            <p:spPr>
              <a:xfrm>
                <a:off x="7677494" y="35407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4" name="Straight Connector 1773">
                <a:extLst>
                  <a:ext uri="{FF2B5EF4-FFF2-40B4-BE49-F238E27FC236}">
                    <a16:creationId xmlns:a16="http://schemas.microsoft.com/office/drawing/2014/main" id="{B9FD8350-2B9F-4A0C-8924-33309DFD5CC9}"/>
                  </a:ext>
                </a:extLst>
              </p:cNvPr>
              <p:cNvCxnSpPr>
                <a:cxnSpLocks/>
              </p:cNvCxnSpPr>
              <p:nvPr/>
            </p:nvCxnSpPr>
            <p:spPr>
              <a:xfrm>
                <a:off x="7650028" y="35407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5" name="Straight Connector 1774">
                <a:extLst>
                  <a:ext uri="{FF2B5EF4-FFF2-40B4-BE49-F238E27FC236}">
                    <a16:creationId xmlns:a16="http://schemas.microsoft.com/office/drawing/2014/main" id="{93E480AB-62DC-4A16-B168-A2552DE4CAE0}"/>
                  </a:ext>
                </a:extLst>
              </p:cNvPr>
              <p:cNvCxnSpPr>
                <a:cxnSpLocks/>
              </p:cNvCxnSpPr>
              <p:nvPr/>
            </p:nvCxnSpPr>
            <p:spPr>
              <a:xfrm>
                <a:off x="7622863" y="35407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6" name="Straight Connector 1775">
                <a:extLst>
                  <a:ext uri="{FF2B5EF4-FFF2-40B4-BE49-F238E27FC236}">
                    <a16:creationId xmlns:a16="http://schemas.microsoft.com/office/drawing/2014/main" id="{F7B09169-C533-4A29-8DCE-06988326242A}"/>
                  </a:ext>
                </a:extLst>
              </p:cNvPr>
              <p:cNvCxnSpPr>
                <a:cxnSpLocks/>
              </p:cNvCxnSpPr>
              <p:nvPr/>
            </p:nvCxnSpPr>
            <p:spPr>
              <a:xfrm>
                <a:off x="7605654" y="35407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7" name="Straight Connector 1776">
                <a:extLst>
                  <a:ext uri="{FF2B5EF4-FFF2-40B4-BE49-F238E27FC236}">
                    <a16:creationId xmlns:a16="http://schemas.microsoft.com/office/drawing/2014/main" id="{77B688F1-78EA-4468-8ECF-23C3E01EF8A0}"/>
                  </a:ext>
                </a:extLst>
              </p:cNvPr>
              <p:cNvCxnSpPr>
                <a:cxnSpLocks/>
              </p:cNvCxnSpPr>
              <p:nvPr/>
            </p:nvCxnSpPr>
            <p:spPr>
              <a:xfrm>
                <a:off x="7573170" y="353912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8" name="Straight Connector 1777">
                <a:extLst>
                  <a:ext uri="{FF2B5EF4-FFF2-40B4-BE49-F238E27FC236}">
                    <a16:creationId xmlns:a16="http://schemas.microsoft.com/office/drawing/2014/main" id="{5000371B-09E4-4CB3-8FAE-6DA642CB595E}"/>
                  </a:ext>
                </a:extLst>
              </p:cNvPr>
              <p:cNvCxnSpPr>
                <a:cxnSpLocks/>
              </p:cNvCxnSpPr>
              <p:nvPr/>
            </p:nvCxnSpPr>
            <p:spPr>
              <a:xfrm>
                <a:off x="7380052" y="351917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9" name="Straight Connector 1778">
                <a:extLst>
                  <a:ext uri="{FF2B5EF4-FFF2-40B4-BE49-F238E27FC236}">
                    <a16:creationId xmlns:a16="http://schemas.microsoft.com/office/drawing/2014/main" id="{4A101CBA-96D0-447D-91BB-365998C5492B}"/>
                  </a:ext>
                </a:extLst>
              </p:cNvPr>
              <p:cNvCxnSpPr>
                <a:cxnSpLocks/>
              </p:cNvCxnSpPr>
              <p:nvPr/>
            </p:nvCxnSpPr>
            <p:spPr>
              <a:xfrm>
                <a:off x="7177262" y="348845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0" name="Straight Connector 1779">
                <a:extLst>
                  <a:ext uri="{FF2B5EF4-FFF2-40B4-BE49-F238E27FC236}">
                    <a16:creationId xmlns:a16="http://schemas.microsoft.com/office/drawing/2014/main" id="{1A7627F8-7EB5-4F4F-A106-356CACB52FD0}"/>
                  </a:ext>
                </a:extLst>
              </p:cNvPr>
              <p:cNvCxnSpPr>
                <a:cxnSpLocks/>
              </p:cNvCxnSpPr>
              <p:nvPr/>
            </p:nvCxnSpPr>
            <p:spPr>
              <a:xfrm>
                <a:off x="7095626" y="348845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1" name="Straight Connector 1780">
                <a:extLst>
                  <a:ext uri="{FF2B5EF4-FFF2-40B4-BE49-F238E27FC236}">
                    <a16:creationId xmlns:a16="http://schemas.microsoft.com/office/drawing/2014/main" id="{10808FFE-391E-4AD4-A63F-6CEEB8057DD0}"/>
                  </a:ext>
                </a:extLst>
              </p:cNvPr>
              <p:cNvCxnSpPr>
                <a:cxnSpLocks/>
              </p:cNvCxnSpPr>
              <p:nvPr/>
            </p:nvCxnSpPr>
            <p:spPr>
              <a:xfrm>
                <a:off x="7012289" y="346797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2" name="Straight Connector 1781">
                <a:extLst>
                  <a:ext uri="{FF2B5EF4-FFF2-40B4-BE49-F238E27FC236}">
                    <a16:creationId xmlns:a16="http://schemas.microsoft.com/office/drawing/2014/main" id="{52FD53C9-01D7-4771-8DF5-2CA08F4AC922}"/>
                  </a:ext>
                </a:extLst>
              </p:cNvPr>
              <p:cNvCxnSpPr>
                <a:cxnSpLocks/>
              </p:cNvCxnSpPr>
              <p:nvPr/>
            </p:nvCxnSpPr>
            <p:spPr>
              <a:xfrm>
                <a:off x="6494797" y="33302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3" name="Straight Connector 1782">
                <a:extLst>
                  <a:ext uri="{FF2B5EF4-FFF2-40B4-BE49-F238E27FC236}">
                    <a16:creationId xmlns:a16="http://schemas.microsoft.com/office/drawing/2014/main" id="{824C5DDC-8B82-46B5-8A94-A8127CDE1153}"/>
                  </a:ext>
                </a:extLst>
              </p:cNvPr>
              <p:cNvCxnSpPr>
                <a:cxnSpLocks/>
              </p:cNvCxnSpPr>
              <p:nvPr/>
            </p:nvCxnSpPr>
            <p:spPr>
              <a:xfrm>
                <a:off x="6460251" y="33302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4" name="Straight Connector 1783">
                <a:extLst>
                  <a:ext uri="{FF2B5EF4-FFF2-40B4-BE49-F238E27FC236}">
                    <a16:creationId xmlns:a16="http://schemas.microsoft.com/office/drawing/2014/main" id="{47CBF3A9-F59E-4E05-8B52-A9949738A70D}"/>
                  </a:ext>
                </a:extLst>
              </p:cNvPr>
              <p:cNvCxnSpPr>
                <a:cxnSpLocks/>
              </p:cNvCxnSpPr>
              <p:nvPr/>
            </p:nvCxnSpPr>
            <p:spPr>
              <a:xfrm>
                <a:off x="6355616" y="3282050"/>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5" name="Straight Connector 1784">
                <a:extLst>
                  <a:ext uri="{FF2B5EF4-FFF2-40B4-BE49-F238E27FC236}">
                    <a16:creationId xmlns:a16="http://schemas.microsoft.com/office/drawing/2014/main" id="{D61C1A06-DE9E-44DB-863F-D232DABD6809}"/>
                  </a:ext>
                </a:extLst>
              </p:cNvPr>
              <p:cNvCxnSpPr>
                <a:cxnSpLocks/>
              </p:cNvCxnSpPr>
              <p:nvPr/>
            </p:nvCxnSpPr>
            <p:spPr>
              <a:xfrm>
                <a:off x="6015818" y="316372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6" name="Straight Connector 1785">
                <a:extLst>
                  <a:ext uri="{FF2B5EF4-FFF2-40B4-BE49-F238E27FC236}">
                    <a16:creationId xmlns:a16="http://schemas.microsoft.com/office/drawing/2014/main" id="{BFDB4DA7-AD18-4F00-ADEF-B8F0ABFB2211}"/>
                  </a:ext>
                </a:extLst>
              </p:cNvPr>
              <p:cNvCxnSpPr/>
              <p:nvPr/>
            </p:nvCxnSpPr>
            <p:spPr>
              <a:xfrm>
                <a:off x="7855676"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7" name="Straight Connector 1786">
                <a:extLst>
                  <a:ext uri="{FF2B5EF4-FFF2-40B4-BE49-F238E27FC236}">
                    <a16:creationId xmlns:a16="http://schemas.microsoft.com/office/drawing/2014/main" id="{567F1ACD-8398-42E7-A3BC-5A770847AA94}"/>
                  </a:ext>
                </a:extLst>
              </p:cNvPr>
              <p:cNvCxnSpPr/>
              <p:nvPr/>
            </p:nvCxnSpPr>
            <p:spPr>
              <a:xfrm>
                <a:off x="7819065"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8" name="Straight Connector 1787">
                <a:extLst>
                  <a:ext uri="{FF2B5EF4-FFF2-40B4-BE49-F238E27FC236}">
                    <a16:creationId xmlns:a16="http://schemas.microsoft.com/office/drawing/2014/main" id="{01E15D7B-C968-4841-A519-9EABAFE4E33F}"/>
                  </a:ext>
                </a:extLst>
              </p:cNvPr>
              <p:cNvCxnSpPr/>
              <p:nvPr/>
            </p:nvCxnSpPr>
            <p:spPr>
              <a:xfrm>
                <a:off x="7800269"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9" name="Straight Connector 1788">
                <a:extLst>
                  <a:ext uri="{FF2B5EF4-FFF2-40B4-BE49-F238E27FC236}">
                    <a16:creationId xmlns:a16="http://schemas.microsoft.com/office/drawing/2014/main" id="{2F0D1B16-DF82-4D75-94B8-91DA04AE20E7}"/>
                  </a:ext>
                </a:extLst>
              </p:cNvPr>
              <p:cNvCxnSpPr/>
              <p:nvPr/>
            </p:nvCxnSpPr>
            <p:spPr>
              <a:xfrm>
                <a:off x="7980002"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a:extLst>
                  <a:ext uri="{FF2B5EF4-FFF2-40B4-BE49-F238E27FC236}">
                    <a16:creationId xmlns:a16="http://schemas.microsoft.com/office/drawing/2014/main" id="{E861A633-5203-449C-B349-048897171933}"/>
                  </a:ext>
                </a:extLst>
              </p:cNvPr>
              <p:cNvCxnSpPr>
                <a:cxnSpLocks/>
              </p:cNvCxnSpPr>
              <p:nvPr/>
            </p:nvCxnSpPr>
            <p:spPr>
              <a:xfrm rot="5400000">
                <a:off x="9664534" y="3649937"/>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7CEFC61C-B2F4-355B-A3E7-B5BF3F3DB095}"/>
              </a:ext>
            </a:extLst>
          </p:cNvPr>
          <p:cNvSpPr/>
          <p:nvPr/>
        </p:nvSpPr>
        <p:spPr>
          <a:xfrm>
            <a:off x="48930" y="6451325"/>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Blood Adv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2022;6(2):533-43.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p>
        </p:txBody>
      </p:sp>
    </p:spTree>
    <p:extLst>
      <p:ext uri="{BB962C8B-B14F-4D97-AF65-F5344CB8AC3E}">
        <p14:creationId xmlns:p14="http://schemas.microsoft.com/office/powerpoint/2010/main" val="26753059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95" y="1443900"/>
            <a:ext cx="11390810" cy="4511508"/>
          </a:xfrm>
          <a:prstGeom prst="rect">
            <a:avLst/>
          </a:prstGeom>
        </p:spPr>
      </p:pic>
      <p:sp>
        <p:nvSpPr>
          <p:cNvPr id="2" name="Title 1">
            <a:extLst>
              <a:ext uri="{FF2B5EF4-FFF2-40B4-BE49-F238E27FC236}">
                <a16:creationId xmlns:a16="http://schemas.microsoft.com/office/drawing/2014/main" id="{99BCB0C5-71AC-40C0-BA57-58AECE9F993A}"/>
              </a:ext>
            </a:extLst>
          </p:cNvPr>
          <p:cNvSpPr>
            <a:spLocks noGrp="1"/>
          </p:cNvSpPr>
          <p:nvPr>
            <p:ph type="title"/>
          </p:nvPr>
        </p:nvSpPr>
        <p:spPr>
          <a:xfrm>
            <a:off x="911424" y="241973"/>
            <a:ext cx="10762416" cy="907252"/>
          </a:xfrm>
        </p:spPr>
        <p:txBody>
          <a:bodyPr/>
          <a:lstStyle/>
          <a:p>
            <a:pPr algn="l"/>
            <a:r>
              <a:rPr lang="en-US" sz="2800" dirty="0">
                <a:solidFill>
                  <a:srgbClr val="0432FF"/>
                </a:solidFill>
              </a:rPr>
              <a:t>GO29365: </a:t>
            </a:r>
            <a:r>
              <a:rPr lang="en-GB" dirty="0">
                <a:solidFill>
                  <a:srgbClr val="0432FF"/>
                </a:solidFill>
              </a:rPr>
              <a:t>Median PFS and OS in the Pooled Pola + BR Cohort </a:t>
            </a:r>
            <a:br>
              <a:rPr lang="en-GB" dirty="0">
                <a:solidFill>
                  <a:srgbClr val="0432FF"/>
                </a:solidFill>
              </a:rPr>
            </a:br>
            <a:r>
              <a:rPr lang="en-GB" dirty="0">
                <a:solidFill>
                  <a:srgbClr val="0432FF"/>
                </a:solidFill>
              </a:rPr>
              <a:t>According to Line of Therapy and Refractory Status</a:t>
            </a:r>
          </a:p>
        </p:txBody>
      </p:sp>
      <p:sp>
        <p:nvSpPr>
          <p:cNvPr id="6" name="Rectangle 5">
            <a:extLst>
              <a:ext uri="{FF2B5EF4-FFF2-40B4-BE49-F238E27FC236}">
                <a16:creationId xmlns:a16="http://schemas.microsoft.com/office/drawing/2014/main" id="{E10E282C-4025-A244-9050-40610F2E4764}"/>
              </a:ext>
            </a:extLst>
          </p:cNvPr>
          <p:cNvSpPr/>
          <p:nvPr/>
        </p:nvSpPr>
        <p:spPr>
          <a:xfrm>
            <a:off x="48930" y="6451325"/>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Blood Adv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2022;6(2):533-43.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p>
        </p:txBody>
      </p:sp>
    </p:spTree>
    <p:extLst>
      <p:ext uri="{BB962C8B-B14F-4D97-AF65-F5344CB8AC3E}">
        <p14:creationId xmlns:p14="http://schemas.microsoft.com/office/powerpoint/2010/main" val="1669031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3277F47-62FF-7915-9B57-808AF32BB100}"/>
              </a:ext>
            </a:extLst>
          </p:cNvPr>
          <p:cNvSpPr txBox="1"/>
          <p:nvPr/>
        </p:nvSpPr>
        <p:spPr>
          <a:xfrm>
            <a:off x="2875571" y="1896979"/>
            <a:ext cx="2447986" cy="78483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err="1">
                <a:ln>
                  <a:noFill/>
                </a:ln>
                <a:solidFill>
                  <a:srgbClr val="111111"/>
                </a:solidFill>
                <a:effectLst/>
                <a:uLnTx/>
                <a:uFillTx/>
                <a:latin typeface="Calibri" panose="020F0502020204030204" pitchFamily="34" charset="0"/>
                <a:ea typeface="MS PGothic" charset="0"/>
                <a:cs typeface="Calibri" panose="020F0502020204030204" pitchFamily="34" charset="0"/>
              </a:rPr>
              <a:t>Shaachi</a:t>
            </a:r>
            <a:r>
              <a:rPr kumimoji="0" lang="en-US" sz="1500" b="1" i="0" u="none" strike="noStrike" kern="1200" cap="none" spc="0" normalizeH="0" baseline="0" noProof="0" dirty="0">
                <a:ln>
                  <a:noFill/>
                </a:ln>
                <a:solidFill>
                  <a:srgbClr val="111111"/>
                </a:solidFill>
                <a:effectLst/>
                <a:uLnTx/>
                <a:uFillTx/>
                <a:latin typeface="Calibri" panose="020F0502020204030204" pitchFamily="34" charset="0"/>
                <a:ea typeface="MS PGothic" charset="0"/>
                <a:cs typeface="Calibri" panose="020F0502020204030204" pitchFamily="34" charset="0"/>
              </a:rPr>
              <a:t> Gupta,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111111"/>
                </a:solidFill>
                <a:effectLst/>
                <a:uLnTx/>
                <a:uFillTx/>
                <a:latin typeface="Calibri" panose="020F0502020204030204" pitchFamily="34" charset="0"/>
                <a:ea typeface="MS PGothic" charset="0"/>
                <a:cs typeface="Calibri" panose="020F0502020204030204" pitchFamily="34" charset="0"/>
              </a:rPr>
              <a:t>Florida Cancer Specialists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111111"/>
                </a:solidFill>
                <a:effectLst/>
                <a:uLnTx/>
                <a:uFillTx/>
                <a:latin typeface="Calibri" panose="020F0502020204030204" pitchFamily="34" charset="0"/>
                <a:ea typeface="MS PGothic" charset="0"/>
                <a:cs typeface="Calibri" panose="020F0502020204030204" pitchFamily="34" charset="0"/>
              </a:rPr>
              <a:t>Lake Worth, Florida</a:t>
            </a:r>
            <a:endParaRPr kumimoji="0" lang="en-US" sz="1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8" name="TextBox 17">
            <a:extLst>
              <a:ext uri="{FF2B5EF4-FFF2-40B4-BE49-F238E27FC236}">
                <a16:creationId xmlns:a16="http://schemas.microsoft.com/office/drawing/2014/main" id="{D02982D3-2B3A-7327-769D-A3DC9BC9BCE8}"/>
              </a:ext>
            </a:extLst>
          </p:cNvPr>
          <p:cNvSpPr txBox="1"/>
          <p:nvPr/>
        </p:nvSpPr>
        <p:spPr>
          <a:xfrm>
            <a:off x="8857368" y="260646"/>
            <a:ext cx="2225403" cy="78483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111111"/>
                </a:solidFill>
                <a:effectLst/>
                <a:uLnTx/>
                <a:uFillTx/>
                <a:latin typeface="Calibri" panose="020F0502020204030204" pitchFamily="34" charset="0"/>
                <a:ea typeface="MS PGothic" charset="0"/>
                <a:cs typeface="Calibri" panose="020F0502020204030204" pitchFamily="34" charset="0"/>
              </a:rPr>
              <a:t>Rao Mushtaq,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111111"/>
                </a:solidFill>
                <a:effectLst/>
                <a:uLnTx/>
                <a:uFillTx/>
                <a:latin typeface="Calibri" panose="020F0502020204030204" pitchFamily="34" charset="0"/>
                <a:ea typeface="MS PGothic" charset="0"/>
                <a:cs typeface="Calibri" panose="020F0502020204030204" pitchFamily="34" charset="0"/>
              </a:rPr>
              <a:t>National Jewish Health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111111"/>
                </a:solidFill>
                <a:effectLst/>
                <a:uLnTx/>
                <a:uFillTx/>
                <a:latin typeface="Calibri" panose="020F0502020204030204" pitchFamily="34" charset="0"/>
                <a:ea typeface="MS PGothic" charset="0"/>
                <a:cs typeface="Calibri" panose="020F0502020204030204" pitchFamily="34" charset="0"/>
              </a:rPr>
              <a:t>Thornton, Colorado</a:t>
            </a:r>
          </a:p>
        </p:txBody>
      </p:sp>
      <p:pic>
        <p:nvPicPr>
          <p:cNvPr id="22" name="Picture 21" descr="A person smiling for the camera&#10;&#10;Description automatically generated with medium confidence">
            <a:extLst>
              <a:ext uri="{FF2B5EF4-FFF2-40B4-BE49-F238E27FC236}">
                <a16:creationId xmlns:a16="http://schemas.microsoft.com/office/drawing/2014/main" id="{AB687E63-25E1-5057-50D7-92AC2495E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41" y="1896979"/>
            <a:ext cx="2560320" cy="1440180"/>
          </a:xfrm>
          <a:prstGeom prst="rect">
            <a:avLst/>
          </a:prstGeom>
          <a:effectLst>
            <a:outerShdw blurRad="50800" dist="38100" dir="2700000" algn="tl" rotWithShape="0">
              <a:prstClr val="black">
                <a:alpha val="40000"/>
              </a:prstClr>
            </a:outerShdw>
          </a:effectLst>
        </p:spPr>
      </p:pic>
      <p:pic>
        <p:nvPicPr>
          <p:cNvPr id="24" name="Picture 23" descr="A person wearing headphones&#10;&#10;Description automatically generated with medium confidence">
            <a:extLst>
              <a:ext uri="{FF2B5EF4-FFF2-40B4-BE49-F238E27FC236}">
                <a16:creationId xmlns:a16="http://schemas.microsoft.com/office/drawing/2014/main" id="{857451DF-154A-7F23-E37B-F67AAFB0720D}"/>
              </a:ext>
            </a:extLst>
          </p:cNvPr>
          <p:cNvPicPr>
            <a:picLocks noChangeAspect="1"/>
          </p:cNvPicPr>
          <p:nvPr/>
        </p:nvPicPr>
        <p:blipFill rotWithShape="1">
          <a:blip r:embed="rId3">
            <a:extLst>
              <a:ext uri="{28A0092B-C50C-407E-A947-70E740481C1C}">
                <a14:useLocalDpi xmlns:a14="http://schemas.microsoft.com/office/drawing/2010/main" val="0"/>
              </a:ext>
            </a:extLst>
          </a:blip>
          <a:srcRect l="16150" t="13325" r="10499" b="13325"/>
          <a:stretch/>
        </p:blipFill>
        <p:spPr>
          <a:xfrm>
            <a:off x="6264794" y="260646"/>
            <a:ext cx="2560321" cy="1440181"/>
          </a:xfrm>
          <a:prstGeom prst="rect">
            <a:avLst/>
          </a:prstGeom>
          <a:effectLst>
            <a:outerShdw blurRad="50800" dist="38100" dir="2700000" algn="tl" rotWithShape="0">
              <a:prstClr val="black">
                <a:alpha val="40000"/>
              </a:prstClr>
            </a:outerShdw>
          </a:effectLst>
        </p:spPr>
      </p:pic>
      <p:pic>
        <p:nvPicPr>
          <p:cNvPr id="6" name="Picture 5" descr="A person in a blue shirt&#10;&#10;Description automatically generated with medium confidence">
            <a:extLst>
              <a:ext uri="{FF2B5EF4-FFF2-40B4-BE49-F238E27FC236}">
                <a16:creationId xmlns:a16="http://schemas.microsoft.com/office/drawing/2014/main" id="{74D04214-5C81-CA5B-4810-CA5F7A2B0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141" y="260647"/>
            <a:ext cx="2560320" cy="144018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D86290C-A138-684A-BE15-099DF342FBE5}"/>
              </a:ext>
            </a:extLst>
          </p:cNvPr>
          <p:cNvSpPr txBox="1"/>
          <p:nvPr/>
        </p:nvSpPr>
        <p:spPr>
          <a:xfrm>
            <a:off x="2865715" y="260647"/>
            <a:ext cx="2560320" cy="78483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Mamta</a:t>
            </a: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Choksi,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Florida Cancer Specialists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 Port Richey, Florida</a:t>
            </a:r>
          </a:p>
        </p:txBody>
      </p:sp>
      <p:pic>
        <p:nvPicPr>
          <p:cNvPr id="19" name="Picture 18" descr="A person wearing glasses and headphones&#10;&#10;Description automatically generated with medium confidence">
            <a:extLst>
              <a:ext uri="{FF2B5EF4-FFF2-40B4-BE49-F238E27FC236}">
                <a16:creationId xmlns:a16="http://schemas.microsoft.com/office/drawing/2014/main" id="{9FF838FE-9D6E-2AF5-E7D6-3FAFB4C58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141" y="3533311"/>
            <a:ext cx="2560320" cy="1440180"/>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432F41EB-8253-8333-2BBF-86E67B2AE854}"/>
              </a:ext>
            </a:extLst>
          </p:cNvPr>
          <p:cNvSpPr txBox="1"/>
          <p:nvPr/>
        </p:nvSpPr>
        <p:spPr>
          <a:xfrm>
            <a:off x="2865715" y="3533311"/>
            <a:ext cx="2328911"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Kimberly Ku,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Bloomington, Illinois</a:t>
            </a:r>
          </a:p>
        </p:txBody>
      </p:sp>
      <p:pic>
        <p:nvPicPr>
          <p:cNvPr id="2" name="Picture 1" descr="A person wearing headphones&#10;&#10;Description automatically generated">
            <a:extLst>
              <a:ext uri="{FF2B5EF4-FFF2-40B4-BE49-F238E27FC236}">
                <a16:creationId xmlns:a16="http://schemas.microsoft.com/office/drawing/2014/main" id="{1C3B38FF-25BA-3FC8-CD3D-C291624805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4794" y="1896979"/>
            <a:ext cx="2560319" cy="144018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2A4A3A2-7578-6091-0647-6DFE87494D7B}"/>
              </a:ext>
            </a:extLst>
          </p:cNvPr>
          <p:cNvSpPr txBox="1"/>
          <p:nvPr/>
        </p:nvSpPr>
        <p:spPr>
          <a:xfrm>
            <a:off x="8857368" y="1896979"/>
            <a:ext cx="2765180" cy="78483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Benjamin Parsons, DO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Gundersen Health System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Madison, Wisconsin</a:t>
            </a:r>
          </a:p>
        </p:txBody>
      </p:sp>
      <p:pic>
        <p:nvPicPr>
          <p:cNvPr id="8" name="Picture 7" descr="A person wearing headphones&#10;&#10;Description automatically generated">
            <a:extLst>
              <a:ext uri="{FF2B5EF4-FFF2-40B4-BE49-F238E27FC236}">
                <a16:creationId xmlns:a16="http://schemas.microsoft.com/office/drawing/2014/main" id="{6828C52F-D7B4-4E16-5CE5-DFECECA627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141" y="5224772"/>
            <a:ext cx="2560320" cy="144018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A03746E-4769-AFF0-B21E-486334DA629C}"/>
              </a:ext>
            </a:extLst>
          </p:cNvPr>
          <p:cNvSpPr txBox="1"/>
          <p:nvPr/>
        </p:nvSpPr>
        <p:spPr>
          <a:xfrm>
            <a:off x="2865715" y="5224772"/>
            <a:ext cx="2560320" cy="78483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a:t>
            </a:r>
            <a:r>
              <a:rPr kumimoji="0" lang="en-US" sz="15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Morganstein</a:t>
            </a: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Atlantic Health System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Summit, New Jersey</a:t>
            </a:r>
          </a:p>
        </p:txBody>
      </p:sp>
      <p:sp>
        <p:nvSpPr>
          <p:cNvPr id="17" name="TextBox 16">
            <a:extLst>
              <a:ext uri="{FF2B5EF4-FFF2-40B4-BE49-F238E27FC236}">
                <a16:creationId xmlns:a16="http://schemas.microsoft.com/office/drawing/2014/main" id="{9C14E03C-19FD-294E-9B1F-A62441E9FCED}"/>
              </a:ext>
            </a:extLst>
          </p:cNvPr>
          <p:cNvSpPr txBox="1"/>
          <p:nvPr/>
        </p:nvSpPr>
        <p:spPr>
          <a:xfrm>
            <a:off x="8825113" y="3533311"/>
            <a:ext cx="2567918"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 Yang,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Fall River, Massachusetts</a:t>
            </a:r>
          </a:p>
        </p:txBody>
      </p:sp>
      <p:pic>
        <p:nvPicPr>
          <p:cNvPr id="23" name="Picture 22" descr="A person wearing glasses and headphones&#10;&#10;Description automatically generated with medium confidence">
            <a:extLst>
              <a:ext uri="{FF2B5EF4-FFF2-40B4-BE49-F238E27FC236}">
                <a16:creationId xmlns:a16="http://schemas.microsoft.com/office/drawing/2014/main" id="{3F78E144-C614-5445-B596-B62D964EC038}"/>
              </a:ext>
            </a:extLst>
          </p:cNvPr>
          <p:cNvPicPr>
            <a:picLocks noChangeAspect="1"/>
          </p:cNvPicPr>
          <p:nvPr/>
        </p:nvPicPr>
        <p:blipFill>
          <a:blip r:embed="rId8"/>
          <a:stretch>
            <a:fillRect/>
          </a:stretch>
        </p:blipFill>
        <p:spPr>
          <a:xfrm>
            <a:off x="6264793" y="3533311"/>
            <a:ext cx="2560320" cy="14401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2708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0AB7C-548E-0305-620D-CD74E006C213}"/>
              </a:ext>
            </a:extLst>
          </p:cNvPr>
          <p:cNvSpPr/>
          <p:nvPr/>
        </p:nvSpPr>
        <p:spPr bwMode="auto">
          <a:xfrm>
            <a:off x="767408" y="1368192"/>
            <a:ext cx="10796004" cy="5486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Management of DLBCL</a:t>
            </a:r>
            <a:br>
              <a:rPr lang="en-US" dirty="0">
                <a:solidFill>
                  <a:srgbClr val="0432FF"/>
                </a:solidFill>
              </a:rPr>
            </a:br>
            <a:r>
              <a:rPr lang="en-US" dirty="0">
                <a:solidFill>
                  <a:srgbClr val="0432FF"/>
                </a:solidFill>
              </a:rPr>
              <a:t>Where We Are, Where We’re Headed</a:t>
            </a:r>
            <a:endParaRPr lang="en-US" sz="2800" dirty="0">
              <a:solidFill>
                <a:srgbClr val="0432FF"/>
              </a:solidFill>
            </a:endParaRPr>
          </a:p>
        </p:txBody>
      </p:sp>
      <p:sp>
        <p:nvSpPr>
          <p:cNvPr id="6" name="Content Placeholder 5"/>
          <p:cNvSpPr>
            <a:spLocks noGrp="1"/>
          </p:cNvSpPr>
          <p:nvPr>
            <p:ph idx="1"/>
          </p:nvPr>
        </p:nvSpPr>
        <p:spPr>
          <a:xfrm>
            <a:off x="1127448" y="1484784"/>
            <a:ext cx="10297144" cy="4968552"/>
          </a:xfrm>
        </p:spPr>
        <p:txBody>
          <a:bodyPr/>
          <a:lstStyle/>
          <a:p>
            <a:pPr marL="98425" indent="0">
              <a:lnSpc>
                <a:spcPct val="100000"/>
              </a:lnSpc>
              <a:spcBef>
                <a:spcPts val="2800"/>
              </a:spcBef>
              <a:spcAft>
                <a:spcPts val="0"/>
              </a:spcAft>
              <a:buNone/>
            </a:pPr>
            <a:r>
              <a:rPr lang="en-US" sz="2200" dirty="0">
                <a:solidFill>
                  <a:schemeClr val="bg1"/>
                </a:solidFill>
              </a:rPr>
              <a:t>PROLOGUE</a:t>
            </a:r>
          </a:p>
          <a:p>
            <a:pPr marL="98425" indent="0">
              <a:lnSpc>
                <a:spcPct val="100000"/>
              </a:lnSpc>
              <a:spcBef>
                <a:spcPts val="2800"/>
              </a:spcBef>
              <a:spcAft>
                <a:spcPts val="0"/>
              </a:spcAft>
              <a:buNone/>
            </a:pPr>
            <a:r>
              <a:rPr lang="en-US" sz="2200" dirty="0">
                <a:solidFill>
                  <a:schemeClr val="tx1"/>
                </a:solidFill>
              </a:rPr>
              <a:t>MODULE 1: </a:t>
            </a:r>
            <a:r>
              <a:rPr lang="en-US" sz="2200" dirty="0">
                <a:solidFill>
                  <a:schemeClr val="tx1"/>
                </a:solidFill>
                <a:ea typeface="Calibri" panose="020F0502020204030204" pitchFamily="34" charset="0"/>
              </a:rPr>
              <a:t>First-Line Treatment </a:t>
            </a:r>
          </a:p>
          <a:p>
            <a:pPr marL="98425" indent="0">
              <a:lnSpc>
                <a:spcPct val="100000"/>
              </a:lnSpc>
              <a:spcBef>
                <a:spcPts val="2800"/>
              </a:spcBef>
              <a:spcAft>
                <a:spcPts val="0"/>
              </a:spcAft>
              <a:buNone/>
            </a:pPr>
            <a:r>
              <a:rPr lang="en-US" sz="2200" dirty="0">
                <a:solidFill>
                  <a:schemeClr val="tx1"/>
                </a:solidFill>
                <a:ea typeface="Calibri" panose="020F0502020204030204" pitchFamily="34" charset="0"/>
              </a:rPr>
              <a:t>MODULE 2: Bispecific Antibodies </a:t>
            </a:r>
          </a:p>
          <a:p>
            <a:pPr marL="98425" indent="0">
              <a:lnSpc>
                <a:spcPct val="100000"/>
              </a:lnSpc>
              <a:spcBef>
                <a:spcPts val="2800"/>
              </a:spcBef>
              <a:spcAft>
                <a:spcPts val="0"/>
              </a:spcAft>
              <a:buNone/>
            </a:pPr>
            <a:r>
              <a:rPr lang="en-US" sz="2200" dirty="0">
                <a:solidFill>
                  <a:schemeClr val="tx1"/>
                </a:solidFill>
              </a:rPr>
              <a:t>MODULE 3: </a:t>
            </a:r>
            <a:r>
              <a:rPr lang="en-US" sz="2200" dirty="0">
                <a:solidFill>
                  <a:schemeClr val="tx1"/>
                </a:solidFill>
                <a:ea typeface="Calibri" panose="020F0502020204030204" pitchFamily="34" charset="0"/>
              </a:rPr>
              <a:t>CAR T-Cell Therapy</a:t>
            </a:r>
          </a:p>
          <a:p>
            <a:pPr marL="98425" indent="0">
              <a:lnSpc>
                <a:spcPct val="100000"/>
              </a:lnSpc>
              <a:spcBef>
                <a:spcPts val="2800"/>
              </a:spcBef>
              <a:spcAft>
                <a:spcPts val="0"/>
              </a:spcAft>
              <a:buNone/>
            </a:pPr>
            <a:r>
              <a:rPr lang="en-US" sz="2200" dirty="0">
                <a:solidFill>
                  <a:schemeClr val="tx1"/>
                </a:solidFill>
                <a:ea typeface="Calibri" panose="020F0502020204030204" pitchFamily="34" charset="0"/>
              </a:rPr>
              <a:t>MODULE 4: Sequencing of Novel Agents</a:t>
            </a:r>
          </a:p>
          <a:p>
            <a:pPr marL="98425" indent="0">
              <a:lnSpc>
                <a:spcPct val="100000"/>
              </a:lnSpc>
              <a:spcBef>
                <a:spcPts val="2800"/>
              </a:spcBef>
              <a:spcAft>
                <a:spcPts val="0"/>
              </a:spcAft>
              <a:buNone/>
            </a:pPr>
            <a:r>
              <a:rPr lang="en-US" sz="2200" dirty="0">
                <a:solidFill>
                  <a:schemeClr val="tx1"/>
                </a:solidFill>
                <a:ea typeface="Calibri" panose="020F0502020204030204" pitchFamily="34" charset="0"/>
              </a:rPr>
              <a:t>MODULE 5: Appendix</a:t>
            </a:r>
          </a:p>
        </p:txBody>
      </p:sp>
    </p:spTree>
    <p:custDataLst>
      <p:tags r:id="rId1"/>
    </p:custDataLst>
    <p:extLst>
      <p:ext uri="{BB962C8B-B14F-4D97-AF65-F5344CB8AC3E}">
        <p14:creationId xmlns:p14="http://schemas.microsoft.com/office/powerpoint/2010/main" val="3591084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B1945B-B8B6-3A74-2FE4-63F52C29C3F6}"/>
              </a:ext>
            </a:extLst>
          </p:cNvPr>
          <p:cNvSpPr txBox="1"/>
          <p:nvPr/>
        </p:nvSpPr>
        <p:spPr>
          <a:xfrm>
            <a:off x="191344" y="6469404"/>
            <a:ext cx="406265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Content Courtesy of Neha Mehta-Shah, MD, MSCI</a:t>
            </a:r>
          </a:p>
        </p:txBody>
      </p:sp>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p:txBody>
          <a:bodyPr/>
          <a:lstStyle/>
          <a:p>
            <a:r>
              <a:rPr lang="en-US" dirty="0"/>
              <a:t>Randomized Phase III Trials Against R-CHOP for DLBCL</a:t>
            </a:r>
          </a:p>
        </p:txBody>
      </p:sp>
      <p:graphicFrame>
        <p:nvGraphicFramePr>
          <p:cNvPr id="4" name="Content Placeholder 3">
            <a:extLst>
              <a:ext uri="{FF2B5EF4-FFF2-40B4-BE49-F238E27FC236}">
                <a16:creationId xmlns:a16="http://schemas.microsoft.com/office/drawing/2014/main" id="{E1991DAD-CF39-6A08-C4C0-A0193059DBB5}"/>
              </a:ext>
            </a:extLst>
          </p:cNvPr>
          <p:cNvGraphicFramePr>
            <a:graphicFrameLocks/>
          </p:cNvGraphicFramePr>
          <p:nvPr>
            <p:extLst>
              <p:ext uri="{D42A27DB-BD31-4B8C-83A1-F6EECF244321}">
                <p14:modId xmlns:p14="http://schemas.microsoft.com/office/powerpoint/2010/main" val="3531564134"/>
              </p:ext>
            </p:extLst>
          </p:nvPr>
        </p:nvGraphicFramePr>
        <p:xfrm>
          <a:off x="550114" y="1359288"/>
          <a:ext cx="11083309" cy="4336242"/>
        </p:xfrm>
        <a:graphic>
          <a:graphicData uri="http://schemas.openxmlformats.org/drawingml/2006/table">
            <a:tbl>
              <a:tblPr firstRow="1" bandRow="1">
                <a:tableStyleId>{5C22544A-7EE6-4342-B048-85BDC9FD1C3A}</a:tableStyleId>
              </a:tblPr>
              <a:tblGrid>
                <a:gridCol w="1801470">
                  <a:extLst>
                    <a:ext uri="{9D8B030D-6E8A-4147-A177-3AD203B41FA5}">
                      <a16:colId xmlns:a16="http://schemas.microsoft.com/office/drawing/2014/main" val="1642425102"/>
                    </a:ext>
                  </a:extLst>
                </a:gridCol>
                <a:gridCol w="2592288">
                  <a:extLst>
                    <a:ext uri="{9D8B030D-6E8A-4147-A177-3AD203B41FA5}">
                      <a16:colId xmlns:a16="http://schemas.microsoft.com/office/drawing/2014/main" val="642262533"/>
                    </a:ext>
                  </a:extLst>
                </a:gridCol>
                <a:gridCol w="1008112">
                  <a:extLst>
                    <a:ext uri="{9D8B030D-6E8A-4147-A177-3AD203B41FA5}">
                      <a16:colId xmlns:a16="http://schemas.microsoft.com/office/drawing/2014/main" val="3580433089"/>
                    </a:ext>
                  </a:extLst>
                </a:gridCol>
                <a:gridCol w="2592288">
                  <a:extLst>
                    <a:ext uri="{9D8B030D-6E8A-4147-A177-3AD203B41FA5}">
                      <a16:colId xmlns:a16="http://schemas.microsoft.com/office/drawing/2014/main" val="3698810719"/>
                    </a:ext>
                  </a:extLst>
                </a:gridCol>
                <a:gridCol w="3089151">
                  <a:extLst>
                    <a:ext uri="{9D8B030D-6E8A-4147-A177-3AD203B41FA5}">
                      <a16:colId xmlns:a16="http://schemas.microsoft.com/office/drawing/2014/main" val="2210357959"/>
                    </a:ext>
                  </a:extLst>
                </a:gridCol>
              </a:tblGrid>
              <a:tr h="936104">
                <a:tc>
                  <a:txBody>
                    <a:bodyPr/>
                    <a:lstStyle/>
                    <a:p>
                      <a:pPr algn="ctr"/>
                      <a:r>
                        <a:rPr lang="en-US" sz="2400" dirty="0"/>
                        <a:t>Trial</a:t>
                      </a:r>
                    </a:p>
                  </a:txBody>
                  <a:tcPr marL="121920" marR="121920" marT="60960" marB="6096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a:txBody>
                    <a:bodyPr/>
                    <a:lstStyle/>
                    <a:p>
                      <a:pPr algn="ctr"/>
                      <a:r>
                        <a:rPr lang="en-US" sz="2400" dirty="0"/>
                        <a:t>Comparator arm </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a:txBody>
                    <a:bodyPr/>
                    <a:lstStyle/>
                    <a:p>
                      <a:pPr algn="ctr"/>
                      <a:r>
                        <a:rPr lang="en-US" sz="2400" dirty="0"/>
                        <a:t>N</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a:txBody>
                    <a:bodyPr/>
                    <a:lstStyle/>
                    <a:p>
                      <a:pPr algn="ctr"/>
                      <a:r>
                        <a:rPr lang="en-US" sz="2400" dirty="0"/>
                        <a:t>Study population</a:t>
                      </a: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tc>
                  <a:txBody>
                    <a:bodyPr/>
                    <a:lstStyle/>
                    <a:p>
                      <a:pPr algn="ctr"/>
                      <a:r>
                        <a:rPr lang="en-US" sz="2400" dirty="0"/>
                        <a:t>PFS</a:t>
                      </a:r>
                      <a:r>
                        <a:rPr lang="en-US" sz="2400" baseline="0" dirty="0"/>
                        <a:t> (experimental </a:t>
                      </a:r>
                      <a:br>
                        <a:rPr lang="en-US" sz="2400" baseline="0" dirty="0"/>
                      </a:br>
                      <a:r>
                        <a:rPr lang="en-US" sz="2400" baseline="0" dirty="0"/>
                        <a:t>vs standard) </a:t>
                      </a:r>
                      <a:endParaRPr lang="en-US" sz="2400" dirty="0"/>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1F60"/>
                    </a:solidFill>
                  </a:tcPr>
                </a:tc>
                <a:extLst>
                  <a:ext uri="{0D108BD9-81ED-4DB2-BD59-A6C34878D82A}">
                    <a16:rowId xmlns:a16="http://schemas.microsoft.com/office/drawing/2014/main" val="3649620640"/>
                  </a:ext>
                </a:extLst>
              </a:tr>
              <a:tr h="477327">
                <a:tc>
                  <a:txBody>
                    <a:bodyPr/>
                    <a:lstStyle/>
                    <a:p>
                      <a:r>
                        <a:rPr lang="en-US" sz="2000" dirty="0"/>
                        <a:t>R-CHOP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R-CHOP14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602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60-80 y, aaIPI≥1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60% vs 62% (3y)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4198713"/>
                  </a:ext>
                </a:extLst>
              </a:tr>
              <a:tr h="477327">
                <a:tc>
                  <a:txBody>
                    <a:bodyPr/>
                    <a:lstStyle/>
                    <a:p>
                      <a:r>
                        <a:rPr lang="en-US" sz="2000" dirty="0"/>
                        <a:t>GOYA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G-CHOP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1,418</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≥18 y, Stage II-IV</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70%</a:t>
                      </a:r>
                      <a:r>
                        <a:rPr lang="en-US" sz="2000" baseline="0" dirty="0"/>
                        <a:t> vs 67% (3y)</a:t>
                      </a:r>
                      <a:endParaRPr lang="en-US" sz="20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368465518"/>
                  </a:ext>
                </a:extLst>
              </a:tr>
              <a:tr h="745415">
                <a:tc>
                  <a:txBody>
                    <a:bodyPr/>
                    <a:lstStyle/>
                    <a:p>
                      <a:r>
                        <a:rPr lang="en-US" sz="2000" dirty="0"/>
                        <a:t>PHOENIX</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R-CHOP + ibrutinib</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838</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≥18 y, Stage II-IV</a:t>
                      </a:r>
                      <a:r>
                        <a:rPr lang="en-US" sz="2000" kern="1200" dirty="0">
                          <a:solidFill>
                            <a:schemeClr val="dk1"/>
                          </a:solidFill>
                          <a:latin typeface="+mn-lt"/>
                          <a:ea typeface="+mn-ea"/>
                          <a:cs typeface="+mn-cs"/>
                        </a:rPr>
                        <a:t>,</a:t>
                      </a:r>
                      <a:r>
                        <a:rPr lang="en-US" sz="2000" kern="1200" baseline="0" dirty="0">
                          <a:solidFill>
                            <a:schemeClr val="dk1"/>
                          </a:solidFill>
                          <a:latin typeface="+mn-lt"/>
                          <a:ea typeface="+mn-ea"/>
                          <a:cs typeface="+mn-cs"/>
                        </a:rPr>
                        <a:t> </a:t>
                      </a:r>
                      <a:br>
                        <a:rPr lang="en-US" sz="2000" kern="1200" baseline="0" dirty="0">
                          <a:solidFill>
                            <a:schemeClr val="dk1"/>
                          </a:solidFill>
                          <a:latin typeface="+mn-lt"/>
                          <a:ea typeface="+mn-ea"/>
                          <a:cs typeface="+mn-cs"/>
                        </a:rPr>
                      </a:br>
                      <a:r>
                        <a:rPr lang="en-US" sz="2000" kern="1200" baseline="0" dirty="0">
                          <a:solidFill>
                            <a:schemeClr val="dk1"/>
                          </a:solidFill>
                          <a:latin typeface="+mn-lt"/>
                          <a:ea typeface="+mn-ea"/>
                          <a:cs typeface="+mn-cs"/>
                        </a:rPr>
                        <a:t>non-GCB, IPI ≥2</a:t>
                      </a:r>
                      <a:endParaRPr lang="en-US" sz="20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71% vs 68% (3</a:t>
                      </a:r>
                      <a:r>
                        <a:rPr lang="en-US" sz="2000" baseline="0" dirty="0"/>
                        <a:t>y)</a:t>
                      </a:r>
                      <a:endParaRPr lang="en-US" sz="20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3528303"/>
                  </a:ext>
                </a:extLst>
              </a:tr>
              <a:tr h="745415">
                <a:tc>
                  <a:txBody>
                    <a:bodyPr/>
                    <a:lstStyle/>
                    <a:p>
                      <a:r>
                        <a:rPr lang="en-US" sz="2000" dirty="0"/>
                        <a:t>ROBUST</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R-CHOP + lenalidomide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570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≥18 y, Stage II-IV, </a:t>
                      </a:r>
                      <a:br>
                        <a:rPr lang="en-US" sz="2000" dirty="0"/>
                      </a:br>
                      <a:r>
                        <a:rPr lang="en-US" sz="2000" dirty="0"/>
                        <a:t>non-GCB, IPI ≥2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67% vs 64% (3y)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2314233700"/>
                  </a:ext>
                </a:extLst>
              </a:tr>
              <a:tr h="477327">
                <a:tc>
                  <a:txBody>
                    <a:bodyPr/>
                    <a:lstStyle/>
                    <a:p>
                      <a:r>
                        <a:rPr lang="en-US" sz="2000" dirty="0"/>
                        <a:t>CALGB-50203</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DA-EPOCH-R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524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t>≥18 y, Stage II-IV</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79% vs 76% (2y)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0071876"/>
                  </a:ext>
                </a:extLst>
              </a:tr>
              <a:tr h="477327">
                <a:tc>
                  <a:txBody>
                    <a:bodyPr/>
                    <a:lstStyle/>
                    <a:p>
                      <a:r>
                        <a:rPr lang="en-US" sz="2000" dirty="0" err="1"/>
                        <a:t>REMoDL</a:t>
                      </a:r>
                      <a:r>
                        <a:rPr lang="en-US" sz="2000" dirty="0"/>
                        <a:t>-B</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R-CHOP + bortezomib</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918</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≥18 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000" dirty="0"/>
                        <a:t>75% vs 71% (2y)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3132262172"/>
                  </a:ext>
                </a:extLst>
              </a:tr>
            </a:tbl>
          </a:graphicData>
        </a:graphic>
      </p:graphicFrame>
    </p:spTree>
    <p:extLst>
      <p:ext uri="{BB962C8B-B14F-4D97-AF65-F5344CB8AC3E}">
        <p14:creationId xmlns:p14="http://schemas.microsoft.com/office/powerpoint/2010/main" val="782493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38A833-1A57-6743-90E3-1C412A2E9C89}"/>
              </a:ext>
            </a:extLst>
          </p:cNvPr>
          <p:cNvSpPr txBox="1"/>
          <p:nvPr/>
        </p:nvSpPr>
        <p:spPr>
          <a:xfrm>
            <a:off x="191344" y="6508669"/>
            <a:ext cx="333988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Arial" panose="020B0604020202020204" pitchFamily="34" charset="0"/>
              </a:rPr>
              <a:t>Karmali</a:t>
            </a: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 R. ASH 2021 Education Program.</a:t>
            </a:r>
          </a:p>
        </p:txBody>
      </p:sp>
      <p:sp>
        <p:nvSpPr>
          <p:cNvPr id="2" name="Title 1">
            <a:extLst>
              <a:ext uri="{FF2B5EF4-FFF2-40B4-BE49-F238E27FC236}">
                <a16:creationId xmlns:a16="http://schemas.microsoft.com/office/drawing/2014/main" id="{2A46B052-F5C4-EF0F-BF55-091914B10294}"/>
              </a:ext>
            </a:extLst>
          </p:cNvPr>
          <p:cNvSpPr txBox="1">
            <a:spLocks/>
          </p:cNvSpPr>
          <p:nvPr/>
        </p:nvSpPr>
        <p:spPr>
          <a:xfrm>
            <a:off x="767408" y="227013"/>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Evolving Landscape of Customized Engineered and Off-the-Shelf Immunotherapies for Aggressive B-Cell Non-Hodgkin Lymphoma</a:t>
            </a:r>
          </a:p>
        </p:txBody>
      </p:sp>
      <p:pic>
        <p:nvPicPr>
          <p:cNvPr id="5" name="Picture 4" descr="Diagram&#10;&#10;Description automatically generated">
            <a:extLst>
              <a:ext uri="{FF2B5EF4-FFF2-40B4-BE49-F238E27FC236}">
                <a16:creationId xmlns:a16="http://schemas.microsoft.com/office/drawing/2014/main" id="{C31507D7-67DE-07AF-1E5A-4322CA34E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185504"/>
            <a:ext cx="8024343" cy="5140287"/>
          </a:xfrm>
          <a:prstGeom prst="rect">
            <a:avLst/>
          </a:prstGeom>
        </p:spPr>
      </p:pic>
      <p:sp>
        <p:nvSpPr>
          <p:cNvPr id="9" name="TextBox 8">
            <a:extLst>
              <a:ext uri="{FF2B5EF4-FFF2-40B4-BE49-F238E27FC236}">
                <a16:creationId xmlns:a16="http://schemas.microsoft.com/office/drawing/2014/main" id="{ABEA3ACD-1E07-D6D8-E75A-D9F0F12DEF12}"/>
              </a:ext>
            </a:extLst>
          </p:cNvPr>
          <p:cNvSpPr txBox="1"/>
          <p:nvPr/>
        </p:nvSpPr>
        <p:spPr>
          <a:xfrm>
            <a:off x="9264352" y="1988840"/>
            <a:ext cx="2552563" cy="3539430"/>
          </a:xfrm>
          <a:prstGeom prst="rect">
            <a:avLst/>
          </a:prstGeom>
          <a:noFill/>
          <a:ln>
            <a:solidFill>
              <a:schemeClr val="tx1"/>
            </a:solidFill>
          </a:ln>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ADCC = </a:t>
            </a:r>
            <a:r>
              <a:rPr kumimoji="0" lang="en-US" sz="1600" b="0" i="0" u="none" strike="noStrike" kern="1200" cap="none" spc="0" normalizeH="0" baseline="0" noProof="0" dirty="0">
                <a:ln>
                  <a:noFill/>
                </a:ln>
                <a:solidFill>
                  <a:srgbClr val="000000"/>
                </a:solidFill>
                <a:effectLst/>
                <a:uLnTx/>
                <a:uFillTx/>
                <a:latin typeface="Calibri"/>
                <a:ea typeface="MS PGothic" charset="0"/>
              </a:rPr>
              <a:t>antibody-dependent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cell cytotoxicity</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ADCP = </a:t>
            </a:r>
            <a:r>
              <a:rPr kumimoji="0" lang="en-US" sz="1600" b="0" i="0" u="none" strike="noStrike" kern="1200" cap="none" spc="0" normalizeH="0" baseline="0" noProof="0" dirty="0">
                <a:ln>
                  <a:noFill/>
                </a:ln>
                <a:solidFill>
                  <a:srgbClr val="000000"/>
                </a:solidFill>
                <a:effectLst/>
                <a:uLnTx/>
                <a:uFillTx/>
                <a:latin typeface="Calibri"/>
                <a:ea typeface="MS PGothic" charset="0"/>
              </a:rPr>
              <a:t>antibody-dependent cellular phagocytosis</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BiTE</a:t>
            </a:r>
            <a:r>
              <a:rPr kumimoji="0" lang="en-US" sz="1600" b="1" i="0" u="none" strike="noStrike" kern="1200" cap="none" spc="0" normalizeH="0" baseline="0" noProof="0" dirty="0">
                <a:ln>
                  <a:noFill/>
                </a:ln>
                <a:solidFill>
                  <a:srgbClr val="000000"/>
                </a:solidFill>
                <a:effectLst/>
                <a:uLnTx/>
                <a:uFillTx/>
                <a:latin typeface="Calibri"/>
                <a:ea typeface="MS PGothic" charset="0"/>
              </a:rPr>
              <a:t> = </a:t>
            </a:r>
            <a:r>
              <a:rPr kumimoji="0" lang="en-US" sz="1600" b="0" i="0" u="none" strike="noStrike" kern="1200" cap="none" spc="0" normalizeH="0" baseline="0" noProof="0" dirty="0">
                <a:ln>
                  <a:noFill/>
                </a:ln>
                <a:solidFill>
                  <a:srgbClr val="000000"/>
                </a:solidFill>
                <a:effectLst/>
                <a:uLnTx/>
                <a:uFillTx/>
                <a:latin typeface="Calibri"/>
                <a:ea typeface="MS PGothic" charset="0"/>
              </a:rPr>
              <a:t>bispecific T-cell engager</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PD-1 = </a:t>
            </a:r>
            <a:r>
              <a:rPr kumimoji="0" lang="en-US" sz="1600" b="0" i="0" u="none" strike="noStrike" kern="1200" cap="none" spc="0" normalizeH="0" baseline="0" noProof="0" dirty="0">
                <a:ln>
                  <a:noFill/>
                </a:ln>
                <a:solidFill>
                  <a:srgbClr val="000000"/>
                </a:solidFill>
                <a:effectLst/>
                <a:uLnTx/>
                <a:uFillTx/>
                <a:latin typeface="Calibri"/>
                <a:ea typeface="MS PGothic" charset="0"/>
              </a:rPr>
              <a:t>programmed cell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death 1</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PD-L1 = </a:t>
            </a:r>
            <a:r>
              <a:rPr kumimoji="0" lang="en-US" sz="1600" b="0" i="0" u="none" strike="noStrike" kern="1200" cap="none" spc="0" normalizeH="0" baseline="0" noProof="0" dirty="0">
                <a:ln>
                  <a:noFill/>
                </a:ln>
                <a:solidFill>
                  <a:srgbClr val="000000"/>
                </a:solidFill>
                <a:effectLst/>
                <a:uLnTx/>
                <a:uFillTx/>
                <a:latin typeface="Calibri"/>
                <a:ea typeface="MS PGothic" charset="0"/>
              </a:rPr>
              <a:t>programmed cell death ligand 1</a:t>
            </a:r>
          </a:p>
        </p:txBody>
      </p:sp>
    </p:spTree>
    <p:extLst>
      <p:ext uri="{BB962C8B-B14F-4D97-AF65-F5344CB8AC3E}">
        <p14:creationId xmlns:p14="http://schemas.microsoft.com/office/powerpoint/2010/main" val="201650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p:txBody>
          <a:bodyPr/>
          <a:lstStyle/>
          <a:p>
            <a:r>
              <a:rPr lang="en-US" dirty="0"/>
              <a:t>Important Recent Developments in DLBCL</a:t>
            </a:r>
          </a:p>
        </p:txBody>
      </p:sp>
      <p:sp>
        <p:nvSpPr>
          <p:cNvPr id="7" name="Content Placeholder 3">
            <a:extLst>
              <a:ext uri="{FF2B5EF4-FFF2-40B4-BE49-F238E27FC236}">
                <a16:creationId xmlns:a16="http://schemas.microsoft.com/office/drawing/2014/main" id="{4A2D5232-BB6C-B38B-8994-C0363F2CA39C}"/>
              </a:ext>
            </a:extLst>
          </p:cNvPr>
          <p:cNvSpPr txBox="1">
            <a:spLocks/>
          </p:cNvSpPr>
          <p:nvPr/>
        </p:nvSpPr>
        <p:spPr>
          <a:xfrm>
            <a:off x="605369" y="1528468"/>
            <a:ext cx="10972800" cy="4420812"/>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600"/>
              </a:spcBef>
              <a:spcAft>
                <a:spcPts val="0"/>
              </a:spcAft>
              <a:buClr>
                <a:srgbClr val="000000"/>
              </a:buClr>
              <a:buSzPct val="100000"/>
              <a:buFont typeface="Arial" pitchFamily="-72" charset="0"/>
              <a:buChar char="•"/>
              <a:tabLst/>
              <a:defRPr/>
            </a:pPr>
            <a:r>
              <a:rPr kumimoji="0" lang="en-US" sz="2400" b="1" i="0" u="none" strike="noStrike" kern="0" cap="none" spc="0" normalizeH="0" baseline="0" noProof="0" dirty="0">
                <a:ln>
                  <a:noFill/>
                </a:ln>
                <a:solidFill>
                  <a:srgbClr val="000000"/>
                </a:solidFill>
                <a:effectLst/>
                <a:uLnTx/>
                <a:uFillTx/>
                <a:latin typeface="Calibri" charset="0"/>
                <a:ea typeface="MS PGothic" pitchFamily="34" charset="-128"/>
              </a:rPr>
              <a:t>POLARIX Phase III Trial</a:t>
            </a:r>
          </a:p>
          <a:p>
            <a:pPr marL="782638" marR="0" lvl="1" indent="-260350" algn="l" defTabSz="412750" rtl="0" eaLnBrk="0" fontAlgn="base" latinLnBrk="0" hangingPunct="0">
              <a:lnSpc>
                <a:spcPct val="90000"/>
              </a:lnSpc>
              <a:spcBef>
                <a:spcPts val="600"/>
              </a:spcBef>
              <a:spcAft>
                <a:spcPts val="0"/>
              </a:spcAft>
              <a:buClr>
                <a:srgbClr val="000000"/>
              </a:buClr>
              <a:buSzPct val="75000"/>
              <a:buFont typeface="Symbol" pitchFamily="-72" charset="2"/>
              <a:buChar char=""/>
              <a:tabLst/>
              <a:defRPr/>
            </a:pPr>
            <a:r>
              <a:rPr lang="en-US" sz="2200" b="0" kern="0" dirty="0" err="1"/>
              <a:t>Polatuzumab</a:t>
            </a:r>
            <a:r>
              <a:rPr lang="en-US" sz="2200" b="0" kern="0" dirty="0"/>
              <a:t> vedotin</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ts val="1800"/>
              </a:spcBef>
              <a:spcAft>
                <a:spcPts val="0"/>
              </a:spcAft>
              <a:buClr>
                <a:srgbClr val="000000"/>
              </a:buClr>
              <a:buSzPct val="100000"/>
              <a:buFont typeface="Arial" pitchFamily="-72" charset="0"/>
              <a:buChar char="•"/>
              <a:tabLst/>
              <a:defRPr/>
            </a:pPr>
            <a:r>
              <a:rPr kumimoji="0" lang="en-US" sz="2400" b="1" i="0" u="none" strike="noStrike" kern="0" cap="none" spc="0" normalizeH="0" baseline="0" noProof="0" dirty="0">
                <a:ln>
                  <a:noFill/>
                </a:ln>
                <a:solidFill>
                  <a:srgbClr val="000000"/>
                </a:solidFill>
                <a:effectLst/>
                <a:uLnTx/>
                <a:uFillTx/>
                <a:latin typeface="Calibri" charset="0"/>
                <a:ea typeface="MS PGothic" pitchFamily="34" charset="-128"/>
              </a:rPr>
              <a:t>CAR T-Cell Therapy in the Second-Line Setting</a:t>
            </a:r>
          </a:p>
          <a:p>
            <a:pPr lvl="1">
              <a:spcBef>
                <a:spcPts val="600"/>
              </a:spcBef>
              <a:spcAft>
                <a:spcPts val="0"/>
              </a:spcAft>
            </a:pPr>
            <a:r>
              <a:rPr lang="en-US" sz="2200" b="0" kern="0" dirty="0" err="1"/>
              <a:t>Axicabtagene</a:t>
            </a:r>
            <a:r>
              <a:rPr lang="en-US" sz="2200" b="0" kern="0" dirty="0"/>
              <a:t> </a:t>
            </a:r>
            <a:r>
              <a:rPr lang="en-US" sz="2200" b="0" kern="0" dirty="0" err="1"/>
              <a:t>ciloleucel</a:t>
            </a:r>
            <a:endParaRPr lang="en-US" sz="2200" b="0" kern="0" dirty="0"/>
          </a:p>
          <a:p>
            <a:pPr lvl="1">
              <a:spcBef>
                <a:spcPts val="600"/>
              </a:spcBef>
              <a:spcAft>
                <a:spcPts val="0"/>
              </a:spcAft>
            </a:pPr>
            <a:r>
              <a:rPr lang="en-US" sz="2200" b="0" kern="0" dirty="0" err="1"/>
              <a:t>Lisocabtagene</a:t>
            </a:r>
            <a:r>
              <a:rPr lang="en-US" sz="2200" b="0" kern="0" dirty="0"/>
              <a:t> </a:t>
            </a:r>
            <a:r>
              <a:rPr lang="en-US" sz="2200" b="0" kern="0" dirty="0" err="1"/>
              <a:t>maraleucel</a:t>
            </a:r>
            <a:endParaRPr lang="en-US" sz="2200" b="0" kern="0" dirty="0"/>
          </a:p>
          <a:p>
            <a:pPr lvl="1">
              <a:spcBef>
                <a:spcPts val="600"/>
              </a:spcBef>
              <a:spcAft>
                <a:spcPts val="0"/>
              </a:spcAft>
            </a:pPr>
            <a:r>
              <a:rPr lang="en-US" sz="2200" b="0" dirty="0" err="1">
                <a:solidFill>
                  <a:schemeClr val="tx1"/>
                </a:solidFill>
              </a:rPr>
              <a:t>Tisagenlecleucel</a:t>
            </a:r>
            <a:endParaRPr lang="en-US" sz="2200" b="0" kern="0" dirty="0"/>
          </a:p>
          <a:p>
            <a:pPr lvl="0">
              <a:spcBef>
                <a:spcPts val="1800"/>
              </a:spcBef>
              <a:spcAft>
                <a:spcPts val="0"/>
              </a:spcAft>
              <a:defRPr/>
            </a:pPr>
            <a:r>
              <a:rPr lang="en-US" sz="2400" kern="0" dirty="0"/>
              <a:t>Bispecific Antibodies</a:t>
            </a:r>
          </a:p>
          <a:p>
            <a:pPr lvl="1">
              <a:spcBef>
                <a:spcPts val="600"/>
              </a:spcBef>
              <a:spcAft>
                <a:spcPts val="0"/>
              </a:spcAft>
              <a:defRPr/>
            </a:pPr>
            <a:r>
              <a:rPr lang="en-US" sz="2200" b="0" kern="0" dirty="0" err="1"/>
              <a:t>Glofitamab</a:t>
            </a:r>
            <a:endParaRPr lang="en-US" sz="2200" b="0" kern="0" dirty="0"/>
          </a:p>
          <a:p>
            <a:pPr lvl="1">
              <a:spcBef>
                <a:spcPts val="600"/>
              </a:spcBef>
              <a:spcAft>
                <a:spcPts val="0"/>
              </a:spcAft>
              <a:defRPr/>
            </a:pPr>
            <a:r>
              <a:rPr lang="en-US" sz="2200" b="0" kern="0" dirty="0" err="1"/>
              <a:t>Mosunetuzumab</a:t>
            </a:r>
            <a:endParaRPr lang="en-US" sz="2200" b="0" kern="0" dirty="0"/>
          </a:p>
          <a:p>
            <a:pPr lvl="1">
              <a:spcBef>
                <a:spcPts val="600"/>
              </a:spcBef>
              <a:spcAft>
                <a:spcPts val="0"/>
              </a:spcAft>
              <a:defRPr/>
            </a:pPr>
            <a:r>
              <a:rPr lang="en-US" sz="2200" b="0" kern="0" dirty="0" err="1"/>
              <a:t>Epcoritamab</a:t>
            </a:r>
            <a:endParaRPr lang="en-US" sz="2200" b="0" kern="0" dirty="0"/>
          </a:p>
          <a:p>
            <a:pPr lvl="1">
              <a:spcBef>
                <a:spcPts val="600"/>
              </a:spcBef>
              <a:spcAft>
                <a:spcPts val="0"/>
              </a:spcAft>
              <a:defRPr/>
            </a:pPr>
            <a:r>
              <a:rPr lang="en-US" sz="2200" b="0" kern="0" dirty="0" err="1"/>
              <a:t>Odronextamab</a:t>
            </a:r>
            <a:endParaRPr lang="en-US" sz="2200" b="0" kern="0" dirty="0"/>
          </a:p>
          <a:p>
            <a:pPr marL="390525" marR="0" lvl="0" indent="-292100" algn="l" defTabSz="412750" rtl="0" eaLnBrk="0" fontAlgn="base" latinLnBrk="0" hangingPunct="0">
              <a:lnSpc>
                <a:spcPct val="105000"/>
              </a:lnSpc>
              <a:spcBef>
                <a:spcPts val="600"/>
              </a:spcBef>
              <a:spcAft>
                <a:spcPts val="0"/>
              </a:spcAft>
              <a:buClr>
                <a:srgbClr val="000000"/>
              </a:buClr>
              <a:buSzPct val="100000"/>
              <a:buFont typeface="Arial" pitchFamily="-72" charset="0"/>
              <a:buChar char="•"/>
              <a:tabLst/>
              <a:defRPr/>
            </a:pPr>
            <a:endPar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3577926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0AB7C-548E-0305-620D-CD74E006C213}"/>
              </a:ext>
            </a:extLst>
          </p:cNvPr>
          <p:cNvSpPr/>
          <p:nvPr/>
        </p:nvSpPr>
        <p:spPr bwMode="auto">
          <a:xfrm>
            <a:off x="768096" y="1956816"/>
            <a:ext cx="10796004"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Management of DLBCL</a:t>
            </a:r>
            <a:br>
              <a:rPr lang="en-US" dirty="0">
                <a:solidFill>
                  <a:srgbClr val="0432FF"/>
                </a:solidFill>
              </a:rPr>
            </a:br>
            <a:r>
              <a:rPr lang="en-US" dirty="0">
                <a:solidFill>
                  <a:srgbClr val="0432FF"/>
                </a:solidFill>
              </a:rPr>
              <a:t>Where We Are, Where We’re Headed</a:t>
            </a:r>
            <a:endParaRPr lang="en-US" sz="2800" dirty="0">
              <a:solidFill>
                <a:srgbClr val="0432FF"/>
              </a:solidFill>
            </a:endParaRPr>
          </a:p>
        </p:txBody>
      </p:sp>
      <p:sp>
        <p:nvSpPr>
          <p:cNvPr id="6" name="Content Placeholder 5"/>
          <p:cNvSpPr>
            <a:spLocks noGrp="1"/>
          </p:cNvSpPr>
          <p:nvPr>
            <p:ph idx="1"/>
          </p:nvPr>
        </p:nvSpPr>
        <p:spPr>
          <a:xfrm>
            <a:off x="1127448" y="1484784"/>
            <a:ext cx="10297144" cy="4968552"/>
          </a:xfrm>
        </p:spPr>
        <p:txBody>
          <a:bodyPr/>
          <a:lstStyle/>
          <a:p>
            <a:pPr marL="98425" indent="0">
              <a:lnSpc>
                <a:spcPct val="100000"/>
              </a:lnSpc>
              <a:spcBef>
                <a:spcPts val="1600"/>
              </a:spcBef>
              <a:spcAft>
                <a:spcPts val="0"/>
              </a:spcAft>
              <a:buNone/>
            </a:pPr>
            <a:r>
              <a:rPr lang="en-US" sz="2200" dirty="0">
                <a:solidFill>
                  <a:schemeClr val="tx1"/>
                </a:solidFill>
              </a:rPr>
              <a:t>PROLOGUE</a:t>
            </a:r>
          </a:p>
          <a:p>
            <a:pPr marL="98425" indent="0">
              <a:lnSpc>
                <a:spcPct val="100000"/>
              </a:lnSpc>
              <a:spcBef>
                <a:spcPts val="1600"/>
              </a:spcBef>
              <a:spcAft>
                <a:spcPts val="0"/>
              </a:spcAft>
              <a:buNone/>
            </a:pPr>
            <a:r>
              <a:rPr lang="en-US" sz="2200" dirty="0">
                <a:solidFill>
                  <a:schemeClr val="bg1"/>
                </a:solidFill>
              </a:rPr>
              <a:t>MODULE 1: </a:t>
            </a:r>
            <a:r>
              <a:rPr lang="en-US" sz="2200" dirty="0">
                <a:solidFill>
                  <a:schemeClr val="bg1"/>
                </a:solidFill>
                <a:ea typeface="Calibri" panose="020F0502020204030204" pitchFamily="34" charset="0"/>
              </a:rPr>
              <a:t>First-Line Treatment </a:t>
            </a:r>
          </a:p>
          <a:p>
            <a:pPr marL="98425" indent="0">
              <a:lnSpc>
                <a:spcPct val="100000"/>
              </a:lnSpc>
              <a:spcBef>
                <a:spcPts val="1600"/>
              </a:spcBef>
              <a:spcAft>
                <a:spcPts val="0"/>
              </a:spcAft>
              <a:buNone/>
            </a:pPr>
            <a:r>
              <a:rPr lang="en-US" sz="1900" dirty="0">
                <a:solidFill>
                  <a:schemeClr val="tx1"/>
                </a:solidFill>
              </a:rPr>
              <a:t>Dr </a:t>
            </a:r>
            <a:r>
              <a:rPr lang="en-US" sz="1900" dirty="0" err="1">
                <a:solidFill>
                  <a:schemeClr val="tx1"/>
                </a:solidFill>
              </a:rPr>
              <a:t>Morganstein</a:t>
            </a:r>
            <a:r>
              <a:rPr lang="en-US" sz="1900" dirty="0">
                <a:solidFill>
                  <a:schemeClr val="tx1"/>
                </a:solidFill>
              </a:rPr>
              <a:t>: </a:t>
            </a:r>
            <a:r>
              <a:rPr lang="en-US" sz="1900" b="0" dirty="0">
                <a:solidFill>
                  <a:schemeClr val="tx1"/>
                </a:solidFill>
              </a:rPr>
              <a:t>43-year-old man with newly diagnosed GCB-subtype Stage III DLBCL</a:t>
            </a:r>
          </a:p>
          <a:p>
            <a:pPr marL="98425" indent="0">
              <a:lnSpc>
                <a:spcPct val="100000"/>
              </a:lnSpc>
              <a:spcBef>
                <a:spcPts val="400"/>
              </a:spcBef>
              <a:spcAft>
                <a:spcPts val="0"/>
              </a:spcAft>
              <a:buNone/>
            </a:pPr>
            <a:r>
              <a:rPr lang="en-US" sz="1900" dirty="0">
                <a:solidFill>
                  <a:schemeClr val="tx1"/>
                </a:solidFill>
              </a:rPr>
              <a:t>Dr Parsons: </a:t>
            </a:r>
            <a:r>
              <a:rPr lang="en-US" sz="1900" b="0" dirty="0"/>
              <a:t>59-year-old woman with Stage IV double-hit DLBCL and extensive bone involvement</a:t>
            </a:r>
          </a:p>
          <a:p>
            <a:pPr marL="98425" indent="0">
              <a:lnSpc>
                <a:spcPct val="100000"/>
              </a:lnSpc>
              <a:spcBef>
                <a:spcPts val="400"/>
              </a:spcBef>
              <a:spcAft>
                <a:spcPts val="0"/>
              </a:spcAft>
              <a:buNone/>
            </a:pPr>
            <a:r>
              <a:rPr lang="en-US" sz="1900" dirty="0">
                <a:solidFill>
                  <a:schemeClr val="tx1"/>
                </a:solidFill>
              </a:rPr>
              <a:t>Dr Choksi:</a:t>
            </a:r>
            <a:r>
              <a:rPr lang="en-US" sz="1900" b="0" dirty="0">
                <a:solidFill>
                  <a:schemeClr val="tx1"/>
                </a:solidFill>
              </a:rPr>
              <a:t> </a:t>
            </a:r>
            <a:r>
              <a:rPr lang="en-US" sz="1900" b="0" dirty="0"/>
              <a:t>77-year-old symptomatic man with longstanding CLL and Richter’s transformation</a:t>
            </a:r>
          </a:p>
          <a:p>
            <a:pPr marL="98425" indent="0">
              <a:lnSpc>
                <a:spcPct val="100000"/>
              </a:lnSpc>
              <a:spcBef>
                <a:spcPts val="400"/>
              </a:spcBef>
              <a:spcAft>
                <a:spcPts val="0"/>
              </a:spcAft>
              <a:buNone/>
            </a:pPr>
            <a:r>
              <a:rPr lang="en-US" sz="1900" dirty="0">
                <a:solidFill>
                  <a:schemeClr val="tx1"/>
                </a:solidFill>
              </a:rPr>
              <a:t>Dr Ku: </a:t>
            </a:r>
            <a:r>
              <a:rPr lang="en-US" sz="1900" b="0" dirty="0"/>
              <a:t>66-year-old woman with newly diagnosed </a:t>
            </a:r>
            <a:r>
              <a:rPr lang="en-US" sz="1900" b="0" dirty="0" err="1"/>
              <a:t>nonbulky</a:t>
            </a:r>
            <a:r>
              <a:rPr lang="en-US" sz="1900" b="0" dirty="0"/>
              <a:t> Stage II DLBCL</a:t>
            </a:r>
          </a:p>
          <a:p>
            <a:pPr marL="98425" indent="0">
              <a:lnSpc>
                <a:spcPct val="100000"/>
              </a:lnSpc>
              <a:spcBef>
                <a:spcPts val="1600"/>
              </a:spcBef>
              <a:spcAft>
                <a:spcPts val="0"/>
              </a:spcAft>
              <a:buNone/>
            </a:pPr>
            <a:r>
              <a:rPr lang="en-US" sz="2200" dirty="0">
                <a:solidFill>
                  <a:schemeClr val="tx1"/>
                </a:solidFill>
                <a:ea typeface="Calibri" panose="020F0502020204030204" pitchFamily="34" charset="0"/>
              </a:rPr>
              <a:t>MODULE 2: Bispecific Antibodies </a:t>
            </a:r>
          </a:p>
          <a:p>
            <a:pPr marL="98425" indent="0">
              <a:lnSpc>
                <a:spcPct val="100000"/>
              </a:lnSpc>
              <a:spcBef>
                <a:spcPts val="1600"/>
              </a:spcBef>
              <a:spcAft>
                <a:spcPts val="0"/>
              </a:spcAft>
              <a:buNone/>
            </a:pPr>
            <a:r>
              <a:rPr lang="en-US" sz="2200" dirty="0">
                <a:solidFill>
                  <a:schemeClr val="tx1"/>
                </a:solidFill>
              </a:rPr>
              <a:t>MODULE 3: </a:t>
            </a:r>
            <a:r>
              <a:rPr lang="en-US" sz="2200" dirty="0">
                <a:solidFill>
                  <a:schemeClr val="tx1"/>
                </a:solidFill>
                <a:ea typeface="Calibri" panose="020F0502020204030204" pitchFamily="34" charset="0"/>
              </a:rPr>
              <a:t>CAR T-Cell Therapy </a:t>
            </a:r>
          </a:p>
          <a:p>
            <a:pPr marL="98425" indent="0">
              <a:lnSpc>
                <a:spcPct val="100000"/>
              </a:lnSpc>
              <a:spcBef>
                <a:spcPts val="1600"/>
              </a:spcBef>
              <a:spcAft>
                <a:spcPts val="0"/>
              </a:spcAft>
              <a:buNone/>
            </a:pPr>
            <a:r>
              <a:rPr lang="en-US" sz="2200" dirty="0">
                <a:solidFill>
                  <a:schemeClr val="tx1"/>
                </a:solidFill>
                <a:ea typeface="Calibri" panose="020F0502020204030204" pitchFamily="34" charset="0"/>
              </a:rPr>
              <a:t>MODULE 4: Sequencing of Novel Agents</a:t>
            </a:r>
          </a:p>
          <a:p>
            <a:pPr marL="98425" indent="0">
              <a:lnSpc>
                <a:spcPct val="100000"/>
              </a:lnSpc>
              <a:spcBef>
                <a:spcPts val="1600"/>
              </a:spcBef>
              <a:spcAft>
                <a:spcPts val="0"/>
              </a:spcAft>
              <a:buNone/>
            </a:pPr>
            <a:r>
              <a:rPr lang="en-US" sz="2200" dirty="0">
                <a:solidFill>
                  <a:schemeClr val="tx1"/>
                </a:solidFill>
                <a:ea typeface="Calibri" panose="020F0502020204030204" pitchFamily="34" charset="0"/>
              </a:rPr>
              <a:t>MODULE 5: Appendix</a:t>
            </a:r>
          </a:p>
        </p:txBody>
      </p:sp>
    </p:spTree>
    <p:custDataLst>
      <p:tags r:id="rId1"/>
    </p:custDataLst>
    <p:extLst>
      <p:ext uri="{BB962C8B-B14F-4D97-AF65-F5344CB8AC3E}">
        <p14:creationId xmlns:p14="http://schemas.microsoft.com/office/powerpoint/2010/main" val="1778898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6"/>
            <a:ext cx="10177559" cy="131254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493077"/>
            <a:ext cx="10062756" cy="1095726"/>
          </a:xfrm>
        </p:spPr>
        <p:txBody>
          <a:bodyPr lIns="91440" tIns="91440" rIns="91440" bIns="182880"/>
          <a:lstStyle/>
          <a:p>
            <a:pPr algn="l"/>
            <a:r>
              <a:rPr lang="en-US" dirty="0">
                <a:solidFill>
                  <a:schemeClr val="bg1"/>
                </a:solidFill>
              </a:rPr>
              <a:t>Case Presentation: 43-year-old man with newly diagnosed GCB-subtype Stage III DLBCL</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73450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a:solidFill>
                  <a:srgbClr val="051F60"/>
                </a:solidFill>
              </a:rPr>
              <a:t>Neil </a:t>
            </a:r>
            <a:r>
              <a:rPr lang="en-US" sz="2800" dirty="0" err="1">
                <a:solidFill>
                  <a:srgbClr val="051F60"/>
                </a:solidFill>
              </a:rPr>
              <a:t>Morganstein</a:t>
            </a:r>
            <a:r>
              <a:rPr lang="en-US" sz="2800" dirty="0">
                <a:solidFill>
                  <a:srgbClr val="051F60"/>
                </a:solidFill>
              </a:rPr>
              <a:t> (Summit, New Jersey)</a:t>
            </a:r>
          </a:p>
        </p:txBody>
      </p:sp>
      <p:pic>
        <p:nvPicPr>
          <p:cNvPr id="6" name="Picture 5" descr="A person wearing headphones&#10;&#10;Description automatically generated">
            <a:extLst>
              <a:ext uri="{FF2B5EF4-FFF2-40B4-BE49-F238E27FC236}">
                <a16:creationId xmlns:a16="http://schemas.microsoft.com/office/drawing/2014/main" id="{9C6D2034-3654-1C6A-6015-C347AB088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220" y="1969255"/>
            <a:ext cx="6691557" cy="3764001"/>
          </a:xfrm>
          <a:prstGeom prst="rect">
            <a:avLst/>
          </a:prstGeom>
        </p:spPr>
      </p:pic>
    </p:spTree>
    <p:extLst>
      <p:ext uri="{BB962C8B-B14F-4D97-AF65-F5344CB8AC3E}">
        <p14:creationId xmlns:p14="http://schemas.microsoft.com/office/powerpoint/2010/main" val="2973397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1"/>
            <a:ext cx="10358967" cy="1142999"/>
          </a:xfrm>
        </p:spPr>
        <p:txBody>
          <a:bodyPr/>
          <a:lstStyle/>
          <a:p>
            <a:r>
              <a:rPr lang="en-US" dirty="0">
                <a:solidFill>
                  <a:schemeClr val="accent2"/>
                </a:solidFill>
              </a:rPr>
              <a:t>Faculty</a:t>
            </a:r>
            <a:endParaRPr lang="en-US" dirty="0"/>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847528" y="1344227"/>
            <a:ext cx="511256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Jeremy Abramson,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Lymphoma</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5360" y="1344227"/>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4070283"/>
            <a:ext cx="298719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32104" y="4070283"/>
            <a:ext cx="1443490" cy="1443490"/>
          </a:xfrm>
          <a:prstGeom prst="rect">
            <a:avLst/>
          </a:prstGeom>
        </p:spPr>
      </p:pic>
      <p:sp>
        <p:nvSpPr>
          <p:cNvPr id="9" name="Text Box 7">
            <a:extLst>
              <a:ext uri="{FF2B5EF4-FFF2-40B4-BE49-F238E27FC236}">
                <a16:creationId xmlns:a16="http://schemas.microsoft.com/office/drawing/2014/main" id="{49AFF456-FAD7-BC4D-8309-A0B03186BBDE}"/>
              </a:ext>
            </a:extLst>
          </p:cNvPr>
          <p:cNvSpPr txBox="1">
            <a:spLocks noChangeArrowheads="1"/>
          </p:cNvSpPr>
          <p:nvPr/>
        </p:nvSpPr>
        <p:spPr bwMode="auto">
          <a:xfrm>
            <a:off x="8544272" y="1344227"/>
            <a:ext cx="353172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Jason Westin, MD, MS</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Lymphoma Clinical Research</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Aggressive Lymphoma</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Lymphoma and Myeloma</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MD Anderson Cancer Center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10" name="Picture 9">
            <a:extLst>
              <a:ext uri="{FF2B5EF4-FFF2-40B4-BE49-F238E27FC236}">
                <a16:creationId xmlns:a16="http://schemas.microsoft.com/office/drawing/2014/main" id="{42B1D383-0873-0145-A56B-89C9C51DC5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344227"/>
            <a:ext cx="1443490" cy="1443490"/>
          </a:xfrm>
          <a:prstGeom prst="rect">
            <a:avLst/>
          </a:prstGeom>
        </p:spPr>
      </p:pic>
      <p:sp>
        <p:nvSpPr>
          <p:cNvPr id="14" name="Text Box 7">
            <a:extLst>
              <a:ext uri="{FF2B5EF4-FFF2-40B4-BE49-F238E27FC236}">
                <a16:creationId xmlns:a16="http://schemas.microsoft.com/office/drawing/2014/main" id="{4CA73504-50AB-D34F-82C0-11F7CB1A581E}"/>
              </a:ext>
            </a:extLst>
          </p:cNvPr>
          <p:cNvSpPr txBox="1">
            <a:spLocks noChangeArrowheads="1"/>
          </p:cNvSpPr>
          <p:nvPr/>
        </p:nvSpPr>
        <p:spPr bwMode="auto">
          <a:xfrm>
            <a:off x="1847528" y="4070283"/>
            <a:ext cx="511256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Sonali</a:t>
            </a:r>
            <a:r>
              <a:rPr kumimoji="0" lang="en-US" sz="1600" b="1" i="0" u="none" strike="noStrike" kern="1200" cap="none" spc="0" normalizeH="0" baseline="0" noProof="0" dirty="0">
                <a:ln>
                  <a:noFill/>
                </a:ln>
                <a:solidFill>
                  <a:srgbClr val="000000"/>
                </a:solidFill>
                <a:effectLst/>
                <a:uLnTx/>
                <a:uFillTx/>
                <a:latin typeface="Calibri"/>
                <a:ea typeface="MS PGothic" charset="0"/>
              </a:rPr>
              <a:t> M Smith,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Elwood V Jensen 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Chief, Section of Hematology/Oncology</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Co-Leader, Cancer Service Line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Co-Director, Lymphoma Program</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Chicago</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Chicago, Illinois</a:t>
            </a:r>
          </a:p>
        </p:txBody>
      </p:sp>
      <p:pic>
        <p:nvPicPr>
          <p:cNvPr id="16" name="Picture 15">
            <a:extLst>
              <a:ext uri="{FF2B5EF4-FFF2-40B4-BE49-F238E27FC236}">
                <a16:creationId xmlns:a16="http://schemas.microsoft.com/office/drawing/2014/main" id="{B5A210A8-E7F5-BA46-9B5A-47B1A37229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5360" y="4070283"/>
            <a:ext cx="1443490" cy="1443490"/>
          </a:xfrm>
          <a:prstGeom prst="rect">
            <a:avLst/>
          </a:prstGeom>
        </p:spPr>
      </p:pic>
    </p:spTree>
    <p:extLst>
      <p:ext uri="{BB962C8B-B14F-4D97-AF65-F5344CB8AC3E}">
        <p14:creationId xmlns:p14="http://schemas.microsoft.com/office/powerpoint/2010/main" val="3616587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ifferent&#10;&#10;Description automatically generated">
            <a:extLst>
              <a:ext uri="{FF2B5EF4-FFF2-40B4-BE49-F238E27FC236}">
                <a16:creationId xmlns:a16="http://schemas.microsoft.com/office/drawing/2014/main" id="{C48EB5EC-9A30-8746-27D1-7D3B70FF8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043" y="211021"/>
            <a:ext cx="9643913" cy="6435958"/>
          </a:xfrm>
          <a:prstGeom prst="rect">
            <a:avLst/>
          </a:prstGeom>
        </p:spPr>
      </p:pic>
      <p:sp>
        <p:nvSpPr>
          <p:cNvPr id="7" name="Rectangle 6">
            <a:extLst>
              <a:ext uri="{FF2B5EF4-FFF2-40B4-BE49-F238E27FC236}">
                <a16:creationId xmlns:a16="http://schemas.microsoft.com/office/drawing/2014/main" id="{4C27E581-852F-EEAF-AE07-EC8E1CF69098}"/>
              </a:ext>
            </a:extLst>
          </p:cNvPr>
          <p:cNvSpPr/>
          <p:nvPr/>
        </p:nvSpPr>
        <p:spPr bwMode="auto">
          <a:xfrm>
            <a:off x="6672064" y="211021"/>
            <a:ext cx="2952328" cy="550979"/>
          </a:xfrm>
          <a:prstGeom prst="rect">
            <a:avLst/>
          </a:prstGeom>
          <a:solidFill>
            <a:srgbClr val="D2CDC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8" name="Rectangle 7">
            <a:extLst>
              <a:ext uri="{FF2B5EF4-FFF2-40B4-BE49-F238E27FC236}">
                <a16:creationId xmlns:a16="http://schemas.microsoft.com/office/drawing/2014/main" id="{DF4197A1-79F3-89D1-C330-A9D3D2B83D4B}"/>
              </a:ext>
            </a:extLst>
          </p:cNvPr>
          <p:cNvSpPr/>
          <p:nvPr/>
        </p:nvSpPr>
        <p:spPr bwMode="auto">
          <a:xfrm>
            <a:off x="4583832" y="211021"/>
            <a:ext cx="2088232" cy="550979"/>
          </a:xfrm>
          <a:prstGeom prst="rect">
            <a:avLst/>
          </a:prstGeom>
          <a:solidFill>
            <a:srgbClr val="3224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4" name="Right Arrow 3"/>
          <p:cNvSpPr/>
          <p:nvPr/>
        </p:nvSpPr>
        <p:spPr bwMode="auto">
          <a:xfrm>
            <a:off x="2924432" y="762000"/>
            <a:ext cx="741406" cy="14416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ight Arrow 5"/>
          <p:cNvSpPr/>
          <p:nvPr/>
        </p:nvSpPr>
        <p:spPr bwMode="auto">
          <a:xfrm>
            <a:off x="2537255" y="4341341"/>
            <a:ext cx="815546" cy="26361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46706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2FFA-BA01-296C-0855-63B4D5EEF8F5}"/>
              </a:ext>
            </a:extLst>
          </p:cNvPr>
          <p:cNvSpPr>
            <a:spLocks noGrp="1"/>
          </p:cNvSpPr>
          <p:nvPr>
            <p:ph type="title"/>
          </p:nvPr>
        </p:nvSpPr>
        <p:spPr>
          <a:xfrm>
            <a:off x="912286" y="131974"/>
            <a:ext cx="10358967" cy="751741"/>
          </a:xfrm>
        </p:spPr>
        <p:txBody>
          <a:bodyPr/>
          <a:lstStyle/>
          <a:p>
            <a:r>
              <a:rPr lang="en-US" dirty="0"/>
              <a:t>Antibody-Drug Conjugate Mechanism of Action in DLBCL </a:t>
            </a:r>
          </a:p>
        </p:txBody>
      </p:sp>
      <p:sp>
        <p:nvSpPr>
          <p:cNvPr id="3" name="TextBox 2">
            <a:extLst>
              <a:ext uri="{FF2B5EF4-FFF2-40B4-BE49-F238E27FC236}">
                <a16:creationId xmlns:a16="http://schemas.microsoft.com/office/drawing/2014/main" id="{40C2D562-24A8-8E87-E144-5083F12B6120}"/>
              </a:ext>
            </a:extLst>
          </p:cNvPr>
          <p:cNvSpPr txBox="1"/>
          <p:nvPr/>
        </p:nvSpPr>
        <p:spPr>
          <a:xfrm>
            <a:off x="120326" y="6485705"/>
            <a:ext cx="533165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Alderuccio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JP, Sharman JP.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Rev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pic>
        <p:nvPicPr>
          <p:cNvPr id="5" name="Picture 4" descr="Diagram&#10;&#10;Description automatically generated">
            <a:extLst>
              <a:ext uri="{FF2B5EF4-FFF2-40B4-BE49-F238E27FC236}">
                <a16:creationId xmlns:a16="http://schemas.microsoft.com/office/drawing/2014/main" id="{7826E031-5CA5-8558-B284-0FFB102C7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181" y="858540"/>
            <a:ext cx="8811175" cy="5494558"/>
          </a:xfrm>
          <a:prstGeom prst="rect">
            <a:avLst/>
          </a:prstGeom>
        </p:spPr>
      </p:pic>
    </p:spTree>
    <p:extLst>
      <p:ext uri="{BB962C8B-B14F-4D97-AF65-F5344CB8AC3E}">
        <p14:creationId xmlns:p14="http://schemas.microsoft.com/office/powerpoint/2010/main" val="2936489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ACBDF62-70A7-FD44-9EF2-C48E36001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343572"/>
            <a:ext cx="10513168" cy="5965748"/>
          </a:xfrm>
          <a:prstGeom prst="rect">
            <a:avLst/>
          </a:prstGeom>
        </p:spPr>
      </p:pic>
      <p:sp>
        <p:nvSpPr>
          <p:cNvPr id="6" name="TextBox 5">
            <a:extLst>
              <a:ext uri="{FF2B5EF4-FFF2-40B4-BE49-F238E27FC236}">
                <a16:creationId xmlns:a16="http://schemas.microsoft.com/office/drawing/2014/main" id="{3A0E738E-EEE9-5245-8FEA-09C1387EE780}"/>
              </a:ext>
            </a:extLst>
          </p:cNvPr>
          <p:cNvSpPr txBox="1"/>
          <p:nvPr/>
        </p:nvSpPr>
        <p:spPr>
          <a:xfrm>
            <a:off x="3582331" y="544670"/>
            <a:ext cx="5027338"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ED1B23"/>
                </a:solidFill>
                <a:effectLst/>
                <a:uLnTx/>
                <a:uFillTx/>
                <a:latin typeface="Arial" pitchFamily="-72" charset="0"/>
                <a:ea typeface="MS PGothic" charset="0"/>
              </a:rPr>
              <a:t>N </a:t>
            </a:r>
            <a:r>
              <a:rPr kumimoji="0" lang="en-US" sz="2400" b="1" i="1" u="none" strike="noStrike" kern="1200" cap="none" spc="0" normalizeH="0" baseline="0" noProof="0" dirty="0" err="1">
                <a:ln>
                  <a:noFill/>
                </a:ln>
                <a:solidFill>
                  <a:srgbClr val="ED1B23"/>
                </a:solidFill>
                <a:effectLst/>
                <a:uLnTx/>
                <a:uFillTx/>
                <a:latin typeface="Arial" pitchFamily="-72" charset="0"/>
                <a:ea typeface="MS PGothic" charset="0"/>
              </a:rPr>
              <a:t>Engl</a:t>
            </a:r>
            <a:r>
              <a:rPr kumimoji="0" lang="en-US" sz="2400" b="1" i="1" u="none" strike="noStrike" kern="1200" cap="none" spc="0" normalizeH="0" baseline="0" noProof="0" dirty="0">
                <a:ln>
                  <a:noFill/>
                </a:ln>
                <a:solidFill>
                  <a:srgbClr val="ED1B23"/>
                </a:solidFill>
                <a:effectLst/>
                <a:uLnTx/>
                <a:uFillTx/>
                <a:latin typeface="Arial" pitchFamily="-72" charset="0"/>
                <a:ea typeface="MS PGothic" charset="0"/>
              </a:rPr>
              <a:t> J Med</a:t>
            </a:r>
            <a:r>
              <a:rPr kumimoji="0" lang="en-US" sz="2400" b="1" i="0" u="none" strike="noStrike" kern="1200" cap="none" spc="0" normalizeH="0" baseline="0" noProof="0" dirty="0">
                <a:ln>
                  <a:noFill/>
                </a:ln>
                <a:solidFill>
                  <a:srgbClr val="ED1B23"/>
                </a:solidFill>
                <a:effectLst/>
                <a:uLnTx/>
                <a:uFillTx/>
                <a:latin typeface="Arial" pitchFamily="-72" charset="0"/>
                <a:ea typeface="MS PGothic" charset="0"/>
              </a:rPr>
              <a:t> 2022;386(4):351-63.</a:t>
            </a:r>
            <a:endParaRPr kumimoji="0" lang="en-US" sz="2200" b="1" i="0" u="none" strike="noStrike" kern="1200" cap="none" spc="0" normalizeH="0" baseline="0" noProof="0" dirty="0">
              <a:ln>
                <a:noFill/>
              </a:ln>
              <a:solidFill>
                <a:srgbClr val="ED1B23"/>
              </a:solidFill>
              <a:effectLst/>
              <a:uLnTx/>
              <a:uFillTx/>
              <a:latin typeface="Arial" pitchFamily="-72" charset="0"/>
              <a:ea typeface="MS PGothic" charset="0"/>
            </a:endParaRPr>
          </a:p>
        </p:txBody>
      </p:sp>
    </p:spTree>
    <p:extLst>
      <p:ext uri="{BB962C8B-B14F-4D97-AF65-F5344CB8AC3E}">
        <p14:creationId xmlns:p14="http://schemas.microsoft.com/office/powerpoint/2010/main" val="224656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BABCAD-137A-086E-52A0-59E6F252FDCE}"/>
              </a:ext>
            </a:extLst>
          </p:cNvPr>
          <p:cNvSpPr txBox="1">
            <a:spLocks/>
          </p:cNvSpPr>
          <p:nvPr/>
        </p:nvSpPr>
        <p:spPr>
          <a:xfrm>
            <a:off x="912286" y="110681"/>
            <a:ext cx="10358967" cy="472133"/>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r>
              <a:rPr lang="en-US" kern="0" dirty="0"/>
              <a:t>POLARIX: Subgroup Analysis</a:t>
            </a:r>
          </a:p>
        </p:txBody>
      </p:sp>
      <p:sp>
        <p:nvSpPr>
          <p:cNvPr id="14" name="TextBox 13">
            <a:extLst>
              <a:ext uri="{FF2B5EF4-FFF2-40B4-BE49-F238E27FC236}">
                <a16:creationId xmlns:a16="http://schemas.microsoft.com/office/drawing/2014/main" id="{70A4812E-C592-C376-B4BB-979BC0A4E7D0}"/>
              </a:ext>
            </a:extLst>
          </p:cNvPr>
          <p:cNvSpPr txBox="1"/>
          <p:nvPr/>
        </p:nvSpPr>
        <p:spPr>
          <a:xfrm>
            <a:off x="-24680" y="6525344"/>
            <a:ext cx="3782382" cy="3231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Tilly H et al. </a:t>
            </a:r>
            <a:r>
              <a:rPr kumimoji="0" lang="en-US" sz="1500" b="0" i="1"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Engl</a:t>
            </a:r>
            <a:r>
              <a:rPr kumimoji="0" lang="en-US" sz="1500" b="0" i="1"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J Med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2022;386(4):351-63.</a:t>
            </a:r>
          </a:p>
        </p:txBody>
      </p:sp>
      <p:sp>
        <p:nvSpPr>
          <p:cNvPr id="89" name="Rectangle 88">
            <a:extLst>
              <a:ext uri="{FF2B5EF4-FFF2-40B4-BE49-F238E27FC236}">
                <a16:creationId xmlns:a16="http://schemas.microsoft.com/office/drawing/2014/main" id="{06C8E4D3-40DB-A24B-B930-F049B094D677}"/>
              </a:ext>
            </a:extLst>
          </p:cNvPr>
          <p:cNvSpPr/>
          <p:nvPr/>
        </p:nvSpPr>
        <p:spPr bwMode="auto">
          <a:xfrm>
            <a:off x="479375" y="609586"/>
            <a:ext cx="10791877" cy="59502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88" name="Picture 87" descr="A picture containing table&#10;&#10;Description automatically generated">
            <a:extLst>
              <a:ext uri="{FF2B5EF4-FFF2-40B4-BE49-F238E27FC236}">
                <a16:creationId xmlns:a16="http://schemas.microsoft.com/office/drawing/2014/main" id="{9F51EA49-28EB-1943-A0DB-40A4FF0A1711}"/>
              </a:ext>
            </a:extLst>
          </p:cNvPr>
          <p:cNvPicPr>
            <a:picLocks noChangeAspect="1"/>
          </p:cNvPicPr>
          <p:nvPr/>
        </p:nvPicPr>
        <p:blipFill rotWithShape="1">
          <a:blip r:embed="rId2">
            <a:extLst>
              <a:ext uri="{28A0092B-C50C-407E-A947-70E740481C1C}">
                <a14:useLocalDpi xmlns:a14="http://schemas.microsoft.com/office/drawing/2010/main" val="0"/>
              </a:ext>
            </a:extLst>
          </a:blip>
          <a:srcRect l="5120" t="3953" r="4460" b="6259"/>
          <a:stretch/>
        </p:blipFill>
        <p:spPr>
          <a:xfrm>
            <a:off x="983433" y="821572"/>
            <a:ext cx="10225136" cy="5598774"/>
          </a:xfrm>
          <a:prstGeom prst="rect">
            <a:avLst/>
          </a:prstGeom>
        </p:spPr>
      </p:pic>
      <p:sp>
        <p:nvSpPr>
          <p:cNvPr id="11" name="TextBox 10">
            <a:extLst>
              <a:ext uri="{FF2B5EF4-FFF2-40B4-BE49-F238E27FC236}">
                <a16:creationId xmlns:a16="http://schemas.microsoft.com/office/drawing/2014/main" id="{66CEA958-C574-F6C1-EA61-0C8F6265C4F3}"/>
              </a:ext>
            </a:extLst>
          </p:cNvPr>
          <p:cNvSpPr txBox="1"/>
          <p:nvPr/>
        </p:nvSpPr>
        <p:spPr>
          <a:xfrm>
            <a:off x="983432" y="4178808"/>
            <a:ext cx="9928756" cy="310896"/>
          </a:xfrm>
          <a:prstGeom prst="rect">
            <a:avLst/>
          </a:prstGeom>
          <a:noFill/>
          <a:ln w="19050">
            <a:solidFill>
              <a:srgbClr val="FF0000"/>
            </a:solidFill>
          </a:ln>
        </p:spPr>
        <p:txBody>
          <a:bodyPr wrap="square" rtlCol="0">
            <a:noAutofit/>
          </a:bodyPr>
          <a:lstStyle/>
          <a:p>
            <a:endParaRPr lang="en-US" dirty="0"/>
          </a:p>
        </p:txBody>
      </p:sp>
      <p:sp>
        <p:nvSpPr>
          <p:cNvPr id="4" name="TextBox 3">
            <a:extLst>
              <a:ext uri="{FF2B5EF4-FFF2-40B4-BE49-F238E27FC236}">
                <a16:creationId xmlns:a16="http://schemas.microsoft.com/office/drawing/2014/main" id="{AA662739-E7AB-B944-ACD8-82C215FE17E3}"/>
              </a:ext>
            </a:extLst>
          </p:cNvPr>
          <p:cNvSpPr txBox="1"/>
          <p:nvPr/>
        </p:nvSpPr>
        <p:spPr>
          <a:xfrm>
            <a:off x="4251179" y="621027"/>
            <a:ext cx="1021433" cy="491600"/>
          </a:xfrm>
          <a:prstGeom prst="rect">
            <a:avLst/>
          </a:prstGeom>
          <a:noFill/>
        </p:spPr>
        <p:txBody>
          <a:bodyPr wrap="none" rtlCol="0">
            <a:spAutoFit/>
          </a:bodyPr>
          <a:lstStyle/>
          <a:p>
            <a:pPr algn="ctr">
              <a:lnSpc>
                <a:spcPts val="1520"/>
              </a:lnSpc>
            </a:pPr>
            <a:r>
              <a:rPr lang="en-US" sz="1400" dirty="0">
                <a:solidFill>
                  <a:schemeClr val="tx1"/>
                </a:solidFill>
                <a:latin typeface="Calibri" panose="020F0502020204030204" pitchFamily="34" charset="0"/>
                <a:cs typeface="Calibri" panose="020F0502020204030204" pitchFamily="34" charset="0"/>
              </a:rPr>
              <a:t>Pola-R-CHP</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(N=440)</a:t>
            </a:r>
          </a:p>
        </p:txBody>
      </p:sp>
      <p:sp>
        <p:nvSpPr>
          <p:cNvPr id="10" name="TextBox 9">
            <a:extLst>
              <a:ext uri="{FF2B5EF4-FFF2-40B4-BE49-F238E27FC236}">
                <a16:creationId xmlns:a16="http://schemas.microsoft.com/office/drawing/2014/main" id="{D3EA60B5-3EA7-074F-A713-25DF88F36064}"/>
              </a:ext>
            </a:extLst>
          </p:cNvPr>
          <p:cNvSpPr txBox="1"/>
          <p:nvPr/>
        </p:nvSpPr>
        <p:spPr>
          <a:xfrm>
            <a:off x="5532643" y="621027"/>
            <a:ext cx="779381" cy="491600"/>
          </a:xfrm>
          <a:prstGeom prst="rect">
            <a:avLst/>
          </a:prstGeom>
          <a:noFill/>
        </p:spPr>
        <p:txBody>
          <a:bodyPr wrap="none" rtlCol="0">
            <a:spAutoFit/>
          </a:bodyPr>
          <a:lstStyle/>
          <a:p>
            <a:pPr algn="ctr">
              <a:lnSpc>
                <a:spcPts val="1520"/>
              </a:lnSpc>
            </a:pPr>
            <a:r>
              <a:rPr lang="en-US" sz="1400" dirty="0">
                <a:solidFill>
                  <a:schemeClr val="tx1"/>
                </a:solidFill>
                <a:latin typeface="Calibri" panose="020F0502020204030204" pitchFamily="34" charset="0"/>
                <a:cs typeface="Calibri" panose="020F0502020204030204" pitchFamily="34" charset="0"/>
              </a:rPr>
              <a:t>R-CHOP</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(N=439)</a:t>
            </a:r>
          </a:p>
        </p:txBody>
      </p:sp>
      <p:sp>
        <p:nvSpPr>
          <p:cNvPr id="12" name="TextBox 11">
            <a:extLst>
              <a:ext uri="{FF2B5EF4-FFF2-40B4-BE49-F238E27FC236}">
                <a16:creationId xmlns:a16="http://schemas.microsoft.com/office/drawing/2014/main" id="{1DB0D471-9CB3-E64E-8172-B03E30CE085F}"/>
              </a:ext>
            </a:extLst>
          </p:cNvPr>
          <p:cNvSpPr txBox="1"/>
          <p:nvPr/>
        </p:nvSpPr>
        <p:spPr>
          <a:xfrm>
            <a:off x="3571415" y="1062348"/>
            <a:ext cx="547329" cy="444554"/>
          </a:xfrm>
          <a:prstGeom prst="rect">
            <a:avLst/>
          </a:prstGeom>
          <a:noFill/>
        </p:spPr>
        <p:txBody>
          <a:bodyPr wrap="none" rtlCol="0">
            <a:spAutoFit/>
          </a:bodyPr>
          <a:lstStyle/>
          <a:p>
            <a:pPr algn="ctr">
              <a:lnSpc>
                <a:spcPts val="1320"/>
              </a:lnSpc>
            </a:pPr>
            <a:r>
              <a:rPr lang="en-US" sz="1400" dirty="0">
                <a:solidFill>
                  <a:schemeClr val="tx1"/>
                </a:solidFill>
                <a:latin typeface="Calibri" panose="020F0502020204030204" pitchFamily="34" charset="0"/>
                <a:cs typeface="Calibri" panose="020F0502020204030204" pitchFamily="34" charset="0"/>
              </a:rPr>
              <a:t>Total</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N</a:t>
            </a:r>
          </a:p>
        </p:txBody>
      </p:sp>
      <p:sp>
        <p:nvSpPr>
          <p:cNvPr id="15" name="TextBox 14">
            <a:extLst>
              <a:ext uri="{FF2B5EF4-FFF2-40B4-BE49-F238E27FC236}">
                <a16:creationId xmlns:a16="http://schemas.microsoft.com/office/drawing/2014/main" id="{F63D978A-356B-174C-934E-77F256C3206D}"/>
              </a:ext>
            </a:extLst>
          </p:cNvPr>
          <p:cNvSpPr txBox="1"/>
          <p:nvPr/>
        </p:nvSpPr>
        <p:spPr>
          <a:xfrm>
            <a:off x="4230978" y="1220123"/>
            <a:ext cx="280846" cy="272759"/>
          </a:xfrm>
          <a:prstGeom prst="rect">
            <a:avLst/>
          </a:prstGeom>
          <a:noFill/>
        </p:spPr>
        <p:txBody>
          <a:bodyPr wrap="none" rtlCol="0">
            <a:spAutoFit/>
          </a:bodyPr>
          <a:lstStyle/>
          <a:p>
            <a:pPr algn="ctr">
              <a:lnSpc>
                <a:spcPts val="1320"/>
              </a:lnSpc>
            </a:pPr>
            <a:r>
              <a:rPr lang="en-US" sz="1400" dirty="0">
                <a:solidFill>
                  <a:schemeClr val="tx1"/>
                </a:solidFill>
                <a:latin typeface="Calibri" panose="020F0502020204030204" pitchFamily="34" charset="0"/>
                <a:cs typeface="Calibri" panose="020F0502020204030204" pitchFamily="34" charset="0"/>
              </a:rPr>
              <a:t>n</a:t>
            </a:r>
          </a:p>
        </p:txBody>
      </p:sp>
      <p:sp>
        <p:nvSpPr>
          <p:cNvPr id="16" name="TextBox 15">
            <a:extLst>
              <a:ext uri="{FF2B5EF4-FFF2-40B4-BE49-F238E27FC236}">
                <a16:creationId xmlns:a16="http://schemas.microsoft.com/office/drawing/2014/main" id="{C55491FF-2C23-A84C-BBAA-DE7BE6C76BC4}"/>
              </a:ext>
            </a:extLst>
          </p:cNvPr>
          <p:cNvSpPr txBox="1"/>
          <p:nvPr/>
        </p:nvSpPr>
        <p:spPr>
          <a:xfrm>
            <a:off x="4499001" y="1062348"/>
            <a:ext cx="653832" cy="444554"/>
          </a:xfrm>
          <a:prstGeom prst="rect">
            <a:avLst/>
          </a:prstGeom>
          <a:noFill/>
        </p:spPr>
        <p:txBody>
          <a:bodyPr wrap="none" rtlCol="0">
            <a:spAutoFit/>
          </a:bodyPr>
          <a:lstStyle/>
          <a:p>
            <a:pPr algn="ctr">
              <a:lnSpc>
                <a:spcPts val="1320"/>
              </a:lnSpc>
            </a:pPr>
            <a:r>
              <a:rPr lang="en-US" sz="1400" dirty="0">
                <a:solidFill>
                  <a:schemeClr val="tx1"/>
                </a:solidFill>
                <a:latin typeface="Calibri" panose="020F0502020204030204" pitchFamily="34" charset="0"/>
                <a:cs typeface="Calibri" panose="020F0502020204030204" pitchFamily="34" charset="0"/>
              </a:rPr>
              <a:t>2-year</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Rate</a:t>
            </a:r>
          </a:p>
        </p:txBody>
      </p:sp>
      <p:sp>
        <p:nvSpPr>
          <p:cNvPr id="17" name="TextBox 16">
            <a:extLst>
              <a:ext uri="{FF2B5EF4-FFF2-40B4-BE49-F238E27FC236}">
                <a16:creationId xmlns:a16="http://schemas.microsoft.com/office/drawing/2014/main" id="{E8FDDA33-AFEA-2E4A-A4F6-5134FFF2B10E}"/>
              </a:ext>
            </a:extLst>
          </p:cNvPr>
          <p:cNvSpPr txBox="1"/>
          <p:nvPr/>
        </p:nvSpPr>
        <p:spPr>
          <a:xfrm>
            <a:off x="5361278" y="1220123"/>
            <a:ext cx="280846" cy="272759"/>
          </a:xfrm>
          <a:prstGeom prst="rect">
            <a:avLst/>
          </a:prstGeom>
          <a:noFill/>
        </p:spPr>
        <p:txBody>
          <a:bodyPr wrap="none" rtlCol="0">
            <a:spAutoFit/>
          </a:bodyPr>
          <a:lstStyle/>
          <a:p>
            <a:pPr algn="ctr">
              <a:lnSpc>
                <a:spcPts val="1320"/>
              </a:lnSpc>
            </a:pPr>
            <a:r>
              <a:rPr lang="en-US" sz="1400" dirty="0">
                <a:solidFill>
                  <a:schemeClr val="tx1"/>
                </a:solidFill>
                <a:latin typeface="Calibri" panose="020F0502020204030204" pitchFamily="34" charset="0"/>
                <a:cs typeface="Calibri" panose="020F0502020204030204" pitchFamily="34" charset="0"/>
              </a:rPr>
              <a:t>n</a:t>
            </a:r>
          </a:p>
        </p:txBody>
      </p:sp>
      <p:sp>
        <p:nvSpPr>
          <p:cNvPr id="18" name="TextBox 17">
            <a:extLst>
              <a:ext uri="{FF2B5EF4-FFF2-40B4-BE49-F238E27FC236}">
                <a16:creationId xmlns:a16="http://schemas.microsoft.com/office/drawing/2014/main" id="{698C3EC6-34ED-114D-8667-DAE7334CF299}"/>
              </a:ext>
            </a:extLst>
          </p:cNvPr>
          <p:cNvSpPr txBox="1"/>
          <p:nvPr/>
        </p:nvSpPr>
        <p:spPr>
          <a:xfrm>
            <a:off x="5629301" y="1062348"/>
            <a:ext cx="653832" cy="444554"/>
          </a:xfrm>
          <a:prstGeom prst="rect">
            <a:avLst/>
          </a:prstGeom>
          <a:noFill/>
        </p:spPr>
        <p:txBody>
          <a:bodyPr wrap="none" rtlCol="0">
            <a:spAutoFit/>
          </a:bodyPr>
          <a:lstStyle/>
          <a:p>
            <a:pPr algn="ctr">
              <a:lnSpc>
                <a:spcPts val="1320"/>
              </a:lnSpc>
            </a:pPr>
            <a:r>
              <a:rPr lang="en-US" sz="1400" dirty="0">
                <a:solidFill>
                  <a:schemeClr val="tx1"/>
                </a:solidFill>
                <a:latin typeface="Calibri" panose="020F0502020204030204" pitchFamily="34" charset="0"/>
                <a:cs typeface="Calibri" panose="020F0502020204030204" pitchFamily="34" charset="0"/>
              </a:rPr>
              <a:t>2-year</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Rate</a:t>
            </a:r>
          </a:p>
        </p:txBody>
      </p:sp>
      <p:sp>
        <p:nvSpPr>
          <p:cNvPr id="19" name="TextBox 18">
            <a:extLst>
              <a:ext uri="{FF2B5EF4-FFF2-40B4-BE49-F238E27FC236}">
                <a16:creationId xmlns:a16="http://schemas.microsoft.com/office/drawing/2014/main" id="{610595CA-2691-E246-B6BE-D5647861893D}"/>
              </a:ext>
            </a:extLst>
          </p:cNvPr>
          <p:cNvSpPr txBox="1"/>
          <p:nvPr/>
        </p:nvSpPr>
        <p:spPr>
          <a:xfrm>
            <a:off x="6366841" y="1062348"/>
            <a:ext cx="702756" cy="444554"/>
          </a:xfrm>
          <a:prstGeom prst="rect">
            <a:avLst/>
          </a:prstGeom>
          <a:noFill/>
        </p:spPr>
        <p:txBody>
          <a:bodyPr wrap="none" rtlCol="0">
            <a:spAutoFit/>
          </a:bodyPr>
          <a:lstStyle/>
          <a:p>
            <a:pPr algn="ctr">
              <a:lnSpc>
                <a:spcPts val="1320"/>
              </a:lnSpc>
            </a:pPr>
            <a:r>
              <a:rPr lang="en-US" sz="1400" dirty="0">
                <a:solidFill>
                  <a:schemeClr val="tx1"/>
                </a:solidFill>
                <a:latin typeface="Calibri" panose="020F0502020204030204" pitchFamily="34" charset="0"/>
                <a:cs typeface="Calibri" panose="020F0502020204030204" pitchFamily="34" charset="0"/>
              </a:rPr>
              <a:t>Hazard</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Ratio</a:t>
            </a:r>
          </a:p>
        </p:txBody>
      </p:sp>
      <p:sp>
        <p:nvSpPr>
          <p:cNvPr id="20" name="TextBox 19">
            <a:extLst>
              <a:ext uri="{FF2B5EF4-FFF2-40B4-BE49-F238E27FC236}">
                <a16:creationId xmlns:a16="http://schemas.microsoft.com/office/drawing/2014/main" id="{D89B1432-D521-D645-9E3E-89186D14E960}"/>
              </a:ext>
            </a:extLst>
          </p:cNvPr>
          <p:cNvSpPr txBox="1"/>
          <p:nvPr/>
        </p:nvSpPr>
        <p:spPr>
          <a:xfrm>
            <a:off x="7083663" y="1062348"/>
            <a:ext cx="925189" cy="444554"/>
          </a:xfrm>
          <a:prstGeom prst="rect">
            <a:avLst/>
          </a:prstGeom>
          <a:noFill/>
        </p:spPr>
        <p:txBody>
          <a:bodyPr wrap="none" rtlCol="0">
            <a:spAutoFit/>
          </a:bodyPr>
          <a:lstStyle/>
          <a:p>
            <a:pPr algn="ctr">
              <a:lnSpc>
                <a:spcPts val="1320"/>
              </a:lnSpc>
            </a:pPr>
            <a:r>
              <a:rPr lang="en-US" sz="1400" dirty="0">
                <a:solidFill>
                  <a:schemeClr val="tx1"/>
                </a:solidFill>
                <a:latin typeface="Calibri" panose="020F0502020204030204" pitchFamily="34" charset="0"/>
                <a:cs typeface="Calibri" panose="020F0502020204030204" pitchFamily="34" charset="0"/>
              </a:rPr>
              <a:t>95% Wald</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CI</a:t>
            </a:r>
          </a:p>
        </p:txBody>
      </p:sp>
      <p:sp>
        <p:nvSpPr>
          <p:cNvPr id="21" name="TextBox 20">
            <a:extLst>
              <a:ext uri="{FF2B5EF4-FFF2-40B4-BE49-F238E27FC236}">
                <a16:creationId xmlns:a16="http://schemas.microsoft.com/office/drawing/2014/main" id="{699E66A1-FFD7-AB4F-B089-86A19117CF25}"/>
              </a:ext>
            </a:extLst>
          </p:cNvPr>
          <p:cNvSpPr txBox="1"/>
          <p:nvPr/>
        </p:nvSpPr>
        <p:spPr>
          <a:xfrm>
            <a:off x="8427387" y="1062348"/>
            <a:ext cx="1021433" cy="444554"/>
          </a:xfrm>
          <a:prstGeom prst="rect">
            <a:avLst/>
          </a:prstGeom>
          <a:noFill/>
        </p:spPr>
        <p:txBody>
          <a:bodyPr wrap="none" rtlCol="0">
            <a:spAutoFit/>
          </a:bodyPr>
          <a:lstStyle/>
          <a:p>
            <a:pPr algn="r">
              <a:lnSpc>
                <a:spcPts val="1320"/>
              </a:lnSpc>
            </a:pPr>
            <a:r>
              <a:rPr lang="en-US" sz="1400" dirty="0">
                <a:solidFill>
                  <a:schemeClr val="tx1"/>
                </a:solidFill>
                <a:latin typeface="Calibri" panose="020F0502020204030204" pitchFamily="34" charset="0"/>
                <a:cs typeface="Calibri" panose="020F0502020204030204" pitchFamily="34" charset="0"/>
              </a:rPr>
              <a:t>Pola-R-CHP</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Better</a:t>
            </a:r>
          </a:p>
        </p:txBody>
      </p:sp>
      <p:sp>
        <p:nvSpPr>
          <p:cNvPr id="22" name="TextBox 21">
            <a:extLst>
              <a:ext uri="{FF2B5EF4-FFF2-40B4-BE49-F238E27FC236}">
                <a16:creationId xmlns:a16="http://schemas.microsoft.com/office/drawing/2014/main" id="{9C73476A-389C-E745-B849-D25E783ECC9D}"/>
              </a:ext>
            </a:extLst>
          </p:cNvPr>
          <p:cNvSpPr txBox="1"/>
          <p:nvPr/>
        </p:nvSpPr>
        <p:spPr>
          <a:xfrm>
            <a:off x="9484076" y="1062348"/>
            <a:ext cx="766557" cy="444554"/>
          </a:xfrm>
          <a:prstGeom prst="rect">
            <a:avLst/>
          </a:prstGeom>
          <a:noFill/>
        </p:spPr>
        <p:txBody>
          <a:bodyPr wrap="none" rtlCol="0">
            <a:spAutoFit/>
          </a:bodyPr>
          <a:lstStyle/>
          <a:p>
            <a:pPr>
              <a:lnSpc>
                <a:spcPts val="1320"/>
              </a:lnSpc>
            </a:pPr>
            <a:r>
              <a:rPr lang="en-US" sz="1400" dirty="0">
                <a:solidFill>
                  <a:schemeClr val="tx1"/>
                </a:solidFill>
                <a:latin typeface="Calibri" panose="020F0502020204030204" pitchFamily="34" charset="0"/>
                <a:cs typeface="Calibri" panose="020F0502020204030204" pitchFamily="34" charset="0"/>
              </a:rPr>
              <a:t>R-CHOP</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Better</a:t>
            </a:r>
          </a:p>
        </p:txBody>
      </p:sp>
      <p:sp>
        <p:nvSpPr>
          <p:cNvPr id="23" name="TextBox 22">
            <a:extLst>
              <a:ext uri="{FF2B5EF4-FFF2-40B4-BE49-F238E27FC236}">
                <a16:creationId xmlns:a16="http://schemas.microsoft.com/office/drawing/2014/main" id="{3FF008CB-EEA5-674C-9049-1B061D6B7B61}"/>
              </a:ext>
            </a:extLst>
          </p:cNvPr>
          <p:cNvSpPr txBox="1"/>
          <p:nvPr/>
        </p:nvSpPr>
        <p:spPr>
          <a:xfrm>
            <a:off x="1122204" y="1220123"/>
            <a:ext cx="1727524" cy="272759"/>
          </a:xfrm>
          <a:prstGeom prst="rect">
            <a:avLst/>
          </a:prstGeom>
          <a:noFill/>
        </p:spPr>
        <p:txBody>
          <a:bodyPr wrap="none" rtlCol="0">
            <a:spAutoFit/>
          </a:bodyPr>
          <a:lstStyle/>
          <a:p>
            <a:pPr>
              <a:lnSpc>
                <a:spcPts val="1320"/>
              </a:lnSpc>
            </a:pPr>
            <a:r>
              <a:rPr lang="en-US" sz="1400" dirty="0">
                <a:solidFill>
                  <a:schemeClr val="tx1"/>
                </a:solidFill>
                <a:latin typeface="Calibri" panose="020F0502020204030204" pitchFamily="34" charset="0"/>
                <a:cs typeface="Calibri" panose="020F0502020204030204" pitchFamily="34" charset="0"/>
              </a:rPr>
              <a:t>Baseline Risk Factors</a:t>
            </a:r>
          </a:p>
        </p:txBody>
      </p:sp>
      <p:sp>
        <p:nvSpPr>
          <p:cNvPr id="24" name="TextBox 23">
            <a:extLst>
              <a:ext uri="{FF2B5EF4-FFF2-40B4-BE49-F238E27FC236}">
                <a16:creationId xmlns:a16="http://schemas.microsoft.com/office/drawing/2014/main" id="{8B4F4F01-BEDC-9542-8111-4BF93FBC342C}"/>
              </a:ext>
            </a:extLst>
          </p:cNvPr>
          <p:cNvSpPr txBox="1"/>
          <p:nvPr/>
        </p:nvSpPr>
        <p:spPr>
          <a:xfrm>
            <a:off x="1279812" y="1539914"/>
            <a:ext cx="549766" cy="394082"/>
          </a:xfrm>
          <a:prstGeom prst="rect">
            <a:avLst/>
          </a:prstGeom>
          <a:noFill/>
        </p:spPr>
        <p:txBody>
          <a:bodyPr wrap="none" lIns="0" tIns="0" rIns="0" bIns="0" rtlCol="0">
            <a:spAutoFit/>
          </a:bodyPr>
          <a:lstStyle/>
          <a:p>
            <a:pPr>
              <a:lnSpc>
                <a:spcPts val="1020"/>
              </a:lnSpc>
            </a:pPr>
            <a:r>
              <a:rPr lang="en-US" sz="1225" b="0" dirty="0">
                <a:solidFill>
                  <a:schemeClr val="tx1"/>
                </a:solidFill>
                <a:latin typeface="Calibri" panose="020F0502020204030204" pitchFamily="34" charset="0"/>
                <a:cs typeface="Calibri" panose="020F0502020204030204" pitchFamily="34" charset="0"/>
              </a:rPr>
              <a:t>ECOG PS</a:t>
            </a:r>
          </a:p>
          <a:p>
            <a:pPr>
              <a:lnSpc>
                <a:spcPts val="1020"/>
              </a:lnSpc>
            </a:pPr>
            <a:r>
              <a:rPr lang="en-US" sz="1225" b="0" dirty="0">
                <a:solidFill>
                  <a:schemeClr val="tx1"/>
                </a:solidFill>
                <a:latin typeface="Calibri" panose="020F0502020204030204" pitchFamily="34" charset="0"/>
                <a:cs typeface="Calibri" panose="020F0502020204030204" pitchFamily="34" charset="0"/>
              </a:rPr>
              <a:t>   0-1</a:t>
            </a:r>
          </a:p>
          <a:p>
            <a:pPr>
              <a:lnSpc>
                <a:spcPts val="1020"/>
              </a:lnSpc>
            </a:pPr>
            <a:r>
              <a:rPr lang="en-US" sz="1225" b="0" dirty="0">
                <a:solidFill>
                  <a:schemeClr val="tx1"/>
                </a:solidFill>
                <a:latin typeface="Calibri" panose="020F0502020204030204" pitchFamily="34" charset="0"/>
                <a:cs typeface="Calibri" panose="020F0502020204030204" pitchFamily="34" charset="0"/>
              </a:rPr>
              <a:t>   2</a:t>
            </a:r>
          </a:p>
        </p:txBody>
      </p:sp>
      <p:sp>
        <p:nvSpPr>
          <p:cNvPr id="25" name="TextBox 24">
            <a:extLst>
              <a:ext uri="{FF2B5EF4-FFF2-40B4-BE49-F238E27FC236}">
                <a16:creationId xmlns:a16="http://schemas.microsoft.com/office/drawing/2014/main" id="{AD623986-42B5-394A-B7AB-E80F4DE68A9D}"/>
              </a:ext>
            </a:extLst>
          </p:cNvPr>
          <p:cNvSpPr txBox="1"/>
          <p:nvPr/>
        </p:nvSpPr>
        <p:spPr>
          <a:xfrm>
            <a:off x="3724854" y="1670907"/>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737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141</a:t>
            </a:r>
          </a:p>
        </p:txBody>
      </p:sp>
      <p:sp>
        <p:nvSpPr>
          <p:cNvPr id="26" name="TextBox 25">
            <a:extLst>
              <a:ext uri="{FF2B5EF4-FFF2-40B4-BE49-F238E27FC236}">
                <a16:creationId xmlns:a16="http://schemas.microsoft.com/office/drawing/2014/main" id="{431AC233-BB26-FB45-A151-5C53656F18DB}"/>
              </a:ext>
            </a:extLst>
          </p:cNvPr>
          <p:cNvSpPr txBox="1"/>
          <p:nvPr/>
        </p:nvSpPr>
        <p:spPr>
          <a:xfrm>
            <a:off x="4236580" y="1670907"/>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374</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66</a:t>
            </a:r>
          </a:p>
        </p:txBody>
      </p:sp>
      <p:sp>
        <p:nvSpPr>
          <p:cNvPr id="27" name="TextBox 26">
            <a:extLst>
              <a:ext uri="{FF2B5EF4-FFF2-40B4-BE49-F238E27FC236}">
                <a16:creationId xmlns:a16="http://schemas.microsoft.com/office/drawing/2014/main" id="{37E7A766-6CF9-8B4B-B385-5C660E53A2C5}"/>
              </a:ext>
            </a:extLst>
          </p:cNvPr>
          <p:cNvSpPr txBox="1"/>
          <p:nvPr/>
        </p:nvSpPr>
        <p:spPr>
          <a:xfrm>
            <a:off x="4685654" y="1670907"/>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78.4</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67.2</a:t>
            </a:r>
          </a:p>
        </p:txBody>
      </p:sp>
      <p:sp>
        <p:nvSpPr>
          <p:cNvPr id="28" name="TextBox 27">
            <a:extLst>
              <a:ext uri="{FF2B5EF4-FFF2-40B4-BE49-F238E27FC236}">
                <a16:creationId xmlns:a16="http://schemas.microsoft.com/office/drawing/2014/main" id="{8632C639-D7F4-2A44-8376-213C63C16CD9}"/>
              </a:ext>
            </a:extLst>
          </p:cNvPr>
          <p:cNvSpPr txBox="1"/>
          <p:nvPr/>
        </p:nvSpPr>
        <p:spPr>
          <a:xfrm>
            <a:off x="5416288" y="1670907"/>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363</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75</a:t>
            </a:r>
          </a:p>
        </p:txBody>
      </p:sp>
      <p:sp>
        <p:nvSpPr>
          <p:cNvPr id="29" name="TextBox 28">
            <a:extLst>
              <a:ext uri="{FF2B5EF4-FFF2-40B4-BE49-F238E27FC236}">
                <a16:creationId xmlns:a16="http://schemas.microsoft.com/office/drawing/2014/main" id="{4CABA052-1DE8-BE42-90EF-C6D3EDF54F76}"/>
              </a:ext>
            </a:extLst>
          </p:cNvPr>
          <p:cNvSpPr txBox="1"/>
          <p:nvPr/>
        </p:nvSpPr>
        <p:spPr>
          <a:xfrm>
            <a:off x="5877529" y="1670907"/>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71.2</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65.0</a:t>
            </a:r>
          </a:p>
        </p:txBody>
      </p:sp>
      <p:sp>
        <p:nvSpPr>
          <p:cNvPr id="30" name="TextBox 29">
            <a:extLst>
              <a:ext uri="{FF2B5EF4-FFF2-40B4-BE49-F238E27FC236}">
                <a16:creationId xmlns:a16="http://schemas.microsoft.com/office/drawing/2014/main" id="{CAB2DEF1-E79B-2847-839D-B20A2558D818}"/>
              </a:ext>
            </a:extLst>
          </p:cNvPr>
          <p:cNvSpPr txBox="1"/>
          <p:nvPr/>
        </p:nvSpPr>
        <p:spPr>
          <a:xfrm>
            <a:off x="6643369" y="1670907"/>
            <a:ext cx="20037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0.8</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0.8</a:t>
            </a:r>
          </a:p>
        </p:txBody>
      </p:sp>
      <p:sp>
        <p:nvSpPr>
          <p:cNvPr id="31" name="TextBox 30">
            <a:extLst>
              <a:ext uri="{FF2B5EF4-FFF2-40B4-BE49-F238E27FC236}">
                <a16:creationId xmlns:a16="http://schemas.microsoft.com/office/drawing/2014/main" id="{0F374825-8890-E24B-8F43-831FF88517B3}"/>
              </a:ext>
            </a:extLst>
          </p:cNvPr>
          <p:cNvSpPr txBox="1"/>
          <p:nvPr/>
        </p:nvSpPr>
        <p:spPr>
          <a:xfrm>
            <a:off x="7195167" y="1670907"/>
            <a:ext cx="702179"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(0.6 to 1.0)</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(0.5 to 1.4)</a:t>
            </a:r>
          </a:p>
        </p:txBody>
      </p:sp>
      <p:sp>
        <p:nvSpPr>
          <p:cNvPr id="32" name="TextBox 31">
            <a:extLst>
              <a:ext uri="{FF2B5EF4-FFF2-40B4-BE49-F238E27FC236}">
                <a16:creationId xmlns:a16="http://schemas.microsoft.com/office/drawing/2014/main" id="{455DCFEB-E3AB-7144-BB55-5B99982284BB}"/>
              </a:ext>
            </a:extLst>
          </p:cNvPr>
          <p:cNvSpPr txBox="1"/>
          <p:nvPr/>
        </p:nvSpPr>
        <p:spPr>
          <a:xfrm>
            <a:off x="1279812" y="2051877"/>
            <a:ext cx="776964" cy="394082"/>
          </a:xfrm>
          <a:prstGeom prst="rect">
            <a:avLst/>
          </a:prstGeom>
          <a:noFill/>
        </p:spPr>
        <p:txBody>
          <a:bodyPr wrap="square" lIns="0" tIns="0" rIns="0" bIns="0" rtlCol="0">
            <a:spAutoFit/>
          </a:bodyPr>
          <a:lstStyle/>
          <a:p>
            <a:pPr>
              <a:lnSpc>
                <a:spcPts val="1020"/>
              </a:lnSpc>
            </a:pPr>
            <a:r>
              <a:rPr lang="en-US" sz="1225" b="0" dirty="0">
                <a:solidFill>
                  <a:schemeClr val="tx1"/>
                </a:solidFill>
                <a:latin typeface="Calibri" panose="020F0502020204030204" pitchFamily="34" charset="0"/>
                <a:cs typeface="Calibri" panose="020F0502020204030204" pitchFamily="34" charset="0"/>
              </a:rPr>
              <a:t>IPI score</a:t>
            </a:r>
          </a:p>
          <a:p>
            <a:pPr>
              <a:lnSpc>
                <a:spcPts val="1020"/>
              </a:lnSpc>
            </a:pPr>
            <a:r>
              <a:rPr lang="en-US" sz="1225" b="0" dirty="0">
                <a:solidFill>
                  <a:schemeClr val="tx1"/>
                </a:solidFill>
                <a:latin typeface="Calibri" panose="020F0502020204030204" pitchFamily="34" charset="0"/>
                <a:cs typeface="Calibri" panose="020F0502020204030204" pitchFamily="34" charset="0"/>
              </a:rPr>
              <a:t>   IPI 2</a:t>
            </a:r>
          </a:p>
          <a:p>
            <a:pPr>
              <a:lnSpc>
                <a:spcPts val="1020"/>
              </a:lnSpc>
            </a:pPr>
            <a:r>
              <a:rPr lang="en-US" sz="1225" b="0" dirty="0">
                <a:solidFill>
                  <a:schemeClr val="tx1"/>
                </a:solidFill>
                <a:latin typeface="Calibri" panose="020F0502020204030204" pitchFamily="34" charset="0"/>
                <a:cs typeface="Calibri" panose="020F0502020204030204" pitchFamily="34" charset="0"/>
              </a:rPr>
              <a:t>   IPI 3-5</a:t>
            </a:r>
          </a:p>
        </p:txBody>
      </p:sp>
      <p:sp>
        <p:nvSpPr>
          <p:cNvPr id="33" name="TextBox 32">
            <a:extLst>
              <a:ext uri="{FF2B5EF4-FFF2-40B4-BE49-F238E27FC236}">
                <a16:creationId xmlns:a16="http://schemas.microsoft.com/office/drawing/2014/main" id="{59340305-7B96-764C-9E0C-3F2A60633711}"/>
              </a:ext>
            </a:extLst>
          </p:cNvPr>
          <p:cNvSpPr txBox="1"/>
          <p:nvPr/>
        </p:nvSpPr>
        <p:spPr>
          <a:xfrm>
            <a:off x="3724854" y="2182870"/>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334</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545</a:t>
            </a:r>
          </a:p>
        </p:txBody>
      </p:sp>
      <p:sp>
        <p:nvSpPr>
          <p:cNvPr id="34" name="TextBox 33">
            <a:extLst>
              <a:ext uri="{FF2B5EF4-FFF2-40B4-BE49-F238E27FC236}">
                <a16:creationId xmlns:a16="http://schemas.microsoft.com/office/drawing/2014/main" id="{2CDB786B-41C2-014A-B700-8E89626D0DB6}"/>
              </a:ext>
            </a:extLst>
          </p:cNvPr>
          <p:cNvSpPr txBox="1"/>
          <p:nvPr/>
        </p:nvSpPr>
        <p:spPr>
          <a:xfrm>
            <a:off x="4236580" y="2182870"/>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167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273</a:t>
            </a:r>
          </a:p>
        </p:txBody>
      </p:sp>
      <p:sp>
        <p:nvSpPr>
          <p:cNvPr id="35" name="TextBox 34">
            <a:extLst>
              <a:ext uri="{FF2B5EF4-FFF2-40B4-BE49-F238E27FC236}">
                <a16:creationId xmlns:a16="http://schemas.microsoft.com/office/drawing/2014/main" id="{1B9189BD-F9F7-EB4C-8190-898677190907}"/>
              </a:ext>
            </a:extLst>
          </p:cNvPr>
          <p:cNvSpPr txBox="1"/>
          <p:nvPr/>
        </p:nvSpPr>
        <p:spPr>
          <a:xfrm>
            <a:off x="4685654" y="2182870"/>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79.3</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75.2</a:t>
            </a:r>
          </a:p>
        </p:txBody>
      </p:sp>
      <p:sp>
        <p:nvSpPr>
          <p:cNvPr id="36" name="TextBox 35">
            <a:extLst>
              <a:ext uri="{FF2B5EF4-FFF2-40B4-BE49-F238E27FC236}">
                <a16:creationId xmlns:a16="http://schemas.microsoft.com/office/drawing/2014/main" id="{AFE01E48-E08D-CB48-AD3D-DDF49B7717BB}"/>
              </a:ext>
            </a:extLst>
          </p:cNvPr>
          <p:cNvSpPr txBox="1"/>
          <p:nvPr/>
        </p:nvSpPr>
        <p:spPr>
          <a:xfrm>
            <a:off x="5416288" y="2182870"/>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167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272</a:t>
            </a:r>
          </a:p>
        </p:txBody>
      </p:sp>
      <p:sp>
        <p:nvSpPr>
          <p:cNvPr id="37" name="TextBox 36">
            <a:extLst>
              <a:ext uri="{FF2B5EF4-FFF2-40B4-BE49-F238E27FC236}">
                <a16:creationId xmlns:a16="http://schemas.microsoft.com/office/drawing/2014/main" id="{E474CBD6-FF98-5C49-9E37-B6B24C5333C7}"/>
              </a:ext>
            </a:extLst>
          </p:cNvPr>
          <p:cNvSpPr txBox="1"/>
          <p:nvPr/>
        </p:nvSpPr>
        <p:spPr>
          <a:xfrm>
            <a:off x="5877529" y="2182870"/>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78.5</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65.1</a:t>
            </a:r>
          </a:p>
        </p:txBody>
      </p:sp>
      <p:sp>
        <p:nvSpPr>
          <p:cNvPr id="38" name="TextBox 37">
            <a:extLst>
              <a:ext uri="{FF2B5EF4-FFF2-40B4-BE49-F238E27FC236}">
                <a16:creationId xmlns:a16="http://schemas.microsoft.com/office/drawing/2014/main" id="{783F8D1F-C29D-974D-8066-2A9C0959778A}"/>
              </a:ext>
            </a:extLst>
          </p:cNvPr>
          <p:cNvSpPr txBox="1"/>
          <p:nvPr/>
        </p:nvSpPr>
        <p:spPr>
          <a:xfrm>
            <a:off x="6643369" y="2182870"/>
            <a:ext cx="20037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1.0</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0.7</a:t>
            </a:r>
          </a:p>
        </p:txBody>
      </p:sp>
      <p:sp>
        <p:nvSpPr>
          <p:cNvPr id="39" name="TextBox 38">
            <a:extLst>
              <a:ext uri="{FF2B5EF4-FFF2-40B4-BE49-F238E27FC236}">
                <a16:creationId xmlns:a16="http://schemas.microsoft.com/office/drawing/2014/main" id="{E5DA9D8A-727A-9D4B-8FD6-9DA5A1A6905D}"/>
              </a:ext>
            </a:extLst>
          </p:cNvPr>
          <p:cNvSpPr txBox="1"/>
          <p:nvPr/>
        </p:nvSpPr>
        <p:spPr>
          <a:xfrm>
            <a:off x="7195167" y="2182870"/>
            <a:ext cx="702179"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(0.6 to 1.6)</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(0.5 to 0.9)</a:t>
            </a:r>
          </a:p>
        </p:txBody>
      </p:sp>
      <p:sp>
        <p:nvSpPr>
          <p:cNvPr id="40" name="TextBox 39">
            <a:extLst>
              <a:ext uri="{FF2B5EF4-FFF2-40B4-BE49-F238E27FC236}">
                <a16:creationId xmlns:a16="http://schemas.microsoft.com/office/drawing/2014/main" id="{A85F6676-EF13-8540-931C-E4721359C02E}"/>
              </a:ext>
            </a:extLst>
          </p:cNvPr>
          <p:cNvSpPr txBox="1"/>
          <p:nvPr/>
        </p:nvSpPr>
        <p:spPr>
          <a:xfrm>
            <a:off x="1279812" y="2522000"/>
            <a:ext cx="1359804" cy="394082"/>
          </a:xfrm>
          <a:prstGeom prst="rect">
            <a:avLst/>
          </a:prstGeom>
          <a:noFill/>
        </p:spPr>
        <p:txBody>
          <a:bodyPr wrap="square" lIns="0" tIns="0" rIns="0" bIns="0" rtlCol="0">
            <a:spAutoFit/>
          </a:bodyPr>
          <a:lstStyle/>
          <a:p>
            <a:pPr>
              <a:lnSpc>
                <a:spcPts val="1020"/>
              </a:lnSpc>
            </a:pPr>
            <a:r>
              <a:rPr lang="en-US" sz="1225" b="0" dirty="0">
                <a:solidFill>
                  <a:schemeClr val="tx1"/>
                </a:solidFill>
                <a:latin typeface="Calibri" panose="020F0502020204030204" pitchFamily="34" charset="0"/>
                <a:cs typeface="Calibri" panose="020F0502020204030204" pitchFamily="34" charset="0"/>
              </a:rPr>
              <a:t>Bulky disease</a:t>
            </a:r>
          </a:p>
          <a:p>
            <a:pPr>
              <a:lnSpc>
                <a:spcPts val="1020"/>
              </a:lnSpc>
            </a:pPr>
            <a:r>
              <a:rPr lang="en-US" sz="1225" b="0" dirty="0">
                <a:solidFill>
                  <a:schemeClr val="tx1"/>
                </a:solidFill>
                <a:latin typeface="Calibri" panose="020F0502020204030204" pitchFamily="34" charset="0"/>
                <a:cs typeface="Calibri" panose="020F0502020204030204" pitchFamily="34" charset="0"/>
              </a:rPr>
              <a:t>   Absent</a:t>
            </a:r>
          </a:p>
          <a:p>
            <a:pPr>
              <a:lnSpc>
                <a:spcPts val="1020"/>
              </a:lnSpc>
            </a:pPr>
            <a:r>
              <a:rPr lang="en-US" sz="1225" b="0" dirty="0">
                <a:solidFill>
                  <a:schemeClr val="tx1"/>
                </a:solidFill>
                <a:latin typeface="Calibri" panose="020F0502020204030204" pitchFamily="34" charset="0"/>
                <a:cs typeface="Calibri" panose="020F0502020204030204" pitchFamily="34" charset="0"/>
              </a:rPr>
              <a:t>   Present</a:t>
            </a:r>
          </a:p>
        </p:txBody>
      </p:sp>
      <p:sp>
        <p:nvSpPr>
          <p:cNvPr id="41" name="TextBox 40">
            <a:extLst>
              <a:ext uri="{FF2B5EF4-FFF2-40B4-BE49-F238E27FC236}">
                <a16:creationId xmlns:a16="http://schemas.microsoft.com/office/drawing/2014/main" id="{C8CD4C5A-5361-2E44-A8F4-A56FB146F0B1}"/>
              </a:ext>
            </a:extLst>
          </p:cNvPr>
          <p:cNvSpPr txBox="1"/>
          <p:nvPr/>
        </p:nvSpPr>
        <p:spPr>
          <a:xfrm>
            <a:off x="3724854" y="2652993"/>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494</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385</a:t>
            </a:r>
          </a:p>
        </p:txBody>
      </p:sp>
      <p:sp>
        <p:nvSpPr>
          <p:cNvPr id="42" name="TextBox 41">
            <a:extLst>
              <a:ext uri="{FF2B5EF4-FFF2-40B4-BE49-F238E27FC236}">
                <a16:creationId xmlns:a16="http://schemas.microsoft.com/office/drawing/2014/main" id="{1C9000DA-250B-9C4D-94E2-18438F64A24C}"/>
              </a:ext>
            </a:extLst>
          </p:cNvPr>
          <p:cNvSpPr txBox="1"/>
          <p:nvPr/>
        </p:nvSpPr>
        <p:spPr>
          <a:xfrm>
            <a:off x="4236580" y="2652993"/>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247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193</a:t>
            </a:r>
          </a:p>
        </p:txBody>
      </p:sp>
      <p:sp>
        <p:nvSpPr>
          <p:cNvPr id="43" name="TextBox 42">
            <a:extLst>
              <a:ext uri="{FF2B5EF4-FFF2-40B4-BE49-F238E27FC236}">
                <a16:creationId xmlns:a16="http://schemas.microsoft.com/office/drawing/2014/main" id="{C1F4293C-5BF9-DF4C-B24A-46BB02ACC250}"/>
              </a:ext>
            </a:extLst>
          </p:cNvPr>
          <p:cNvSpPr txBox="1"/>
          <p:nvPr/>
        </p:nvSpPr>
        <p:spPr>
          <a:xfrm>
            <a:off x="4685654" y="2652993"/>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82.7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69.0</a:t>
            </a:r>
          </a:p>
        </p:txBody>
      </p:sp>
      <p:sp>
        <p:nvSpPr>
          <p:cNvPr id="44" name="TextBox 43">
            <a:extLst>
              <a:ext uri="{FF2B5EF4-FFF2-40B4-BE49-F238E27FC236}">
                <a16:creationId xmlns:a16="http://schemas.microsoft.com/office/drawing/2014/main" id="{85325720-88D9-6947-8784-F94F501AF1F1}"/>
              </a:ext>
            </a:extLst>
          </p:cNvPr>
          <p:cNvSpPr txBox="1"/>
          <p:nvPr/>
        </p:nvSpPr>
        <p:spPr>
          <a:xfrm>
            <a:off x="5416288" y="2652993"/>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247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192</a:t>
            </a:r>
          </a:p>
        </p:txBody>
      </p:sp>
      <p:sp>
        <p:nvSpPr>
          <p:cNvPr id="45" name="TextBox 44">
            <a:extLst>
              <a:ext uri="{FF2B5EF4-FFF2-40B4-BE49-F238E27FC236}">
                <a16:creationId xmlns:a16="http://schemas.microsoft.com/office/drawing/2014/main" id="{6247C92B-D715-9A47-A56D-155511EC91B2}"/>
              </a:ext>
            </a:extLst>
          </p:cNvPr>
          <p:cNvSpPr txBox="1"/>
          <p:nvPr/>
        </p:nvSpPr>
        <p:spPr>
          <a:xfrm>
            <a:off x="5877529" y="2652993"/>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70.7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69.7</a:t>
            </a:r>
          </a:p>
        </p:txBody>
      </p:sp>
      <p:sp>
        <p:nvSpPr>
          <p:cNvPr id="46" name="TextBox 45">
            <a:extLst>
              <a:ext uri="{FF2B5EF4-FFF2-40B4-BE49-F238E27FC236}">
                <a16:creationId xmlns:a16="http://schemas.microsoft.com/office/drawing/2014/main" id="{D471E1BC-219B-EB46-BB35-39A35F2E9070}"/>
              </a:ext>
            </a:extLst>
          </p:cNvPr>
          <p:cNvSpPr txBox="1"/>
          <p:nvPr/>
        </p:nvSpPr>
        <p:spPr>
          <a:xfrm>
            <a:off x="6643369" y="2652993"/>
            <a:ext cx="20037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0.6</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1.0</a:t>
            </a:r>
          </a:p>
        </p:txBody>
      </p:sp>
      <p:sp>
        <p:nvSpPr>
          <p:cNvPr id="47" name="TextBox 46">
            <a:extLst>
              <a:ext uri="{FF2B5EF4-FFF2-40B4-BE49-F238E27FC236}">
                <a16:creationId xmlns:a16="http://schemas.microsoft.com/office/drawing/2014/main" id="{AB9F3E30-F79F-374D-9CFF-284C4BC38D66}"/>
              </a:ext>
            </a:extLst>
          </p:cNvPr>
          <p:cNvSpPr txBox="1"/>
          <p:nvPr/>
        </p:nvSpPr>
        <p:spPr>
          <a:xfrm>
            <a:off x="7195167" y="2652993"/>
            <a:ext cx="702179"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(0.4 to 0.8)</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(0.7 to 1.5)</a:t>
            </a:r>
          </a:p>
        </p:txBody>
      </p:sp>
      <p:sp>
        <p:nvSpPr>
          <p:cNvPr id="48" name="TextBox 47">
            <a:extLst>
              <a:ext uri="{FF2B5EF4-FFF2-40B4-BE49-F238E27FC236}">
                <a16:creationId xmlns:a16="http://schemas.microsoft.com/office/drawing/2014/main" id="{3B7B009F-865E-8D4C-9B90-BC676B00CAF3}"/>
              </a:ext>
            </a:extLst>
          </p:cNvPr>
          <p:cNvSpPr txBox="1"/>
          <p:nvPr/>
        </p:nvSpPr>
        <p:spPr>
          <a:xfrm>
            <a:off x="1279812" y="3047424"/>
            <a:ext cx="1359804" cy="394082"/>
          </a:xfrm>
          <a:prstGeom prst="rect">
            <a:avLst/>
          </a:prstGeom>
          <a:noFill/>
        </p:spPr>
        <p:txBody>
          <a:bodyPr wrap="square" lIns="0" tIns="0" rIns="0" bIns="0" rtlCol="0">
            <a:spAutoFit/>
          </a:bodyPr>
          <a:lstStyle/>
          <a:p>
            <a:pPr>
              <a:lnSpc>
                <a:spcPts val="1020"/>
              </a:lnSpc>
            </a:pPr>
            <a:r>
              <a:rPr lang="en-US" sz="1225" b="0" dirty="0">
                <a:solidFill>
                  <a:schemeClr val="tx1"/>
                </a:solidFill>
                <a:latin typeface="Calibri" panose="020F0502020204030204" pitchFamily="34" charset="0"/>
                <a:cs typeface="Calibri" panose="020F0502020204030204" pitchFamily="34" charset="0"/>
              </a:rPr>
              <a:t>Baseline LDH</a:t>
            </a:r>
          </a:p>
          <a:p>
            <a:pPr>
              <a:lnSpc>
                <a:spcPts val="1020"/>
              </a:lnSpc>
            </a:pPr>
            <a:r>
              <a:rPr lang="en-US" sz="1225" b="0" dirty="0">
                <a:solidFill>
                  <a:schemeClr val="tx1"/>
                </a:solidFill>
                <a:latin typeface="Calibri" panose="020F0502020204030204" pitchFamily="34" charset="0"/>
                <a:cs typeface="Calibri" panose="020F0502020204030204" pitchFamily="34" charset="0"/>
              </a:rPr>
              <a:t>   ≤ULN</a:t>
            </a:r>
          </a:p>
          <a:p>
            <a:pPr>
              <a:lnSpc>
                <a:spcPts val="1020"/>
              </a:lnSpc>
            </a:pPr>
            <a:r>
              <a:rPr lang="en-US" sz="1225" b="0" dirty="0">
                <a:solidFill>
                  <a:schemeClr val="tx1"/>
                </a:solidFill>
                <a:latin typeface="Calibri" panose="020F0502020204030204" pitchFamily="34" charset="0"/>
                <a:cs typeface="Calibri" panose="020F0502020204030204" pitchFamily="34" charset="0"/>
              </a:rPr>
              <a:t>   &gt;ULN</a:t>
            </a:r>
          </a:p>
        </p:txBody>
      </p:sp>
      <p:sp>
        <p:nvSpPr>
          <p:cNvPr id="49" name="TextBox 48">
            <a:extLst>
              <a:ext uri="{FF2B5EF4-FFF2-40B4-BE49-F238E27FC236}">
                <a16:creationId xmlns:a16="http://schemas.microsoft.com/office/drawing/2014/main" id="{D0F344FA-0112-2C42-B42D-9FCCBE791053}"/>
              </a:ext>
            </a:extLst>
          </p:cNvPr>
          <p:cNvSpPr txBox="1"/>
          <p:nvPr/>
        </p:nvSpPr>
        <p:spPr>
          <a:xfrm>
            <a:off x="3724854" y="3178417"/>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300</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575</a:t>
            </a:r>
          </a:p>
        </p:txBody>
      </p:sp>
      <p:sp>
        <p:nvSpPr>
          <p:cNvPr id="50" name="TextBox 49">
            <a:extLst>
              <a:ext uri="{FF2B5EF4-FFF2-40B4-BE49-F238E27FC236}">
                <a16:creationId xmlns:a16="http://schemas.microsoft.com/office/drawing/2014/main" id="{EEEE4061-9321-E74D-850B-FB05679E0CA5}"/>
              </a:ext>
            </a:extLst>
          </p:cNvPr>
          <p:cNvSpPr txBox="1"/>
          <p:nvPr/>
        </p:nvSpPr>
        <p:spPr>
          <a:xfrm>
            <a:off x="4236580" y="3178417"/>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146</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291</a:t>
            </a:r>
          </a:p>
        </p:txBody>
      </p:sp>
      <p:sp>
        <p:nvSpPr>
          <p:cNvPr id="51" name="TextBox 50">
            <a:extLst>
              <a:ext uri="{FF2B5EF4-FFF2-40B4-BE49-F238E27FC236}">
                <a16:creationId xmlns:a16="http://schemas.microsoft.com/office/drawing/2014/main" id="{29A7DFB8-4141-FA49-BBE9-7D6F3D66C969}"/>
              </a:ext>
            </a:extLst>
          </p:cNvPr>
          <p:cNvSpPr txBox="1"/>
          <p:nvPr/>
        </p:nvSpPr>
        <p:spPr>
          <a:xfrm>
            <a:off x="4685654" y="3178417"/>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78.9</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75.4</a:t>
            </a:r>
          </a:p>
        </p:txBody>
      </p:sp>
      <p:sp>
        <p:nvSpPr>
          <p:cNvPr id="52" name="TextBox 51">
            <a:extLst>
              <a:ext uri="{FF2B5EF4-FFF2-40B4-BE49-F238E27FC236}">
                <a16:creationId xmlns:a16="http://schemas.microsoft.com/office/drawing/2014/main" id="{5B04CA12-189A-6F4D-835F-D080FC0D4144}"/>
              </a:ext>
            </a:extLst>
          </p:cNvPr>
          <p:cNvSpPr txBox="1"/>
          <p:nvPr/>
        </p:nvSpPr>
        <p:spPr>
          <a:xfrm>
            <a:off x="5416288" y="3178417"/>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154</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284</a:t>
            </a:r>
          </a:p>
        </p:txBody>
      </p:sp>
      <p:sp>
        <p:nvSpPr>
          <p:cNvPr id="53" name="TextBox 52">
            <a:extLst>
              <a:ext uri="{FF2B5EF4-FFF2-40B4-BE49-F238E27FC236}">
                <a16:creationId xmlns:a16="http://schemas.microsoft.com/office/drawing/2014/main" id="{4FC022A7-4708-4544-AF78-9EB90D959BA9}"/>
              </a:ext>
            </a:extLst>
          </p:cNvPr>
          <p:cNvSpPr txBox="1"/>
          <p:nvPr/>
        </p:nvSpPr>
        <p:spPr>
          <a:xfrm>
            <a:off x="5877529" y="3178417"/>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75.6</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67.2</a:t>
            </a:r>
          </a:p>
        </p:txBody>
      </p:sp>
      <p:sp>
        <p:nvSpPr>
          <p:cNvPr id="54" name="TextBox 53">
            <a:extLst>
              <a:ext uri="{FF2B5EF4-FFF2-40B4-BE49-F238E27FC236}">
                <a16:creationId xmlns:a16="http://schemas.microsoft.com/office/drawing/2014/main" id="{22F4177A-4AA8-5743-9DD5-EC4368B55CDC}"/>
              </a:ext>
            </a:extLst>
          </p:cNvPr>
          <p:cNvSpPr txBox="1"/>
          <p:nvPr/>
        </p:nvSpPr>
        <p:spPr>
          <a:xfrm>
            <a:off x="6643369" y="3178417"/>
            <a:ext cx="20037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0.8</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0.7</a:t>
            </a:r>
          </a:p>
        </p:txBody>
      </p:sp>
      <p:sp>
        <p:nvSpPr>
          <p:cNvPr id="55" name="TextBox 54">
            <a:extLst>
              <a:ext uri="{FF2B5EF4-FFF2-40B4-BE49-F238E27FC236}">
                <a16:creationId xmlns:a16="http://schemas.microsoft.com/office/drawing/2014/main" id="{B4F3F832-06E7-F34B-8249-8F6F63D9FA6B}"/>
              </a:ext>
            </a:extLst>
          </p:cNvPr>
          <p:cNvSpPr txBox="1"/>
          <p:nvPr/>
        </p:nvSpPr>
        <p:spPr>
          <a:xfrm>
            <a:off x="7195167" y="3178417"/>
            <a:ext cx="702179"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(0.5 to 1.3)</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(0.5 to 1.0)</a:t>
            </a:r>
          </a:p>
        </p:txBody>
      </p:sp>
      <p:sp>
        <p:nvSpPr>
          <p:cNvPr id="56" name="TextBox 55">
            <a:extLst>
              <a:ext uri="{FF2B5EF4-FFF2-40B4-BE49-F238E27FC236}">
                <a16:creationId xmlns:a16="http://schemas.microsoft.com/office/drawing/2014/main" id="{DB609877-AAD0-6A4A-9360-85E6674C7039}"/>
              </a:ext>
            </a:extLst>
          </p:cNvPr>
          <p:cNvSpPr txBox="1"/>
          <p:nvPr/>
        </p:nvSpPr>
        <p:spPr>
          <a:xfrm>
            <a:off x="1279812" y="3556893"/>
            <a:ext cx="1719844" cy="394082"/>
          </a:xfrm>
          <a:prstGeom prst="rect">
            <a:avLst/>
          </a:prstGeom>
          <a:noFill/>
        </p:spPr>
        <p:txBody>
          <a:bodyPr wrap="square" lIns="0" tIns="0" rIns="0" bIns="0" rtlCol="0">
            <a:spAutoFit/>
          </a:bodyPr>
          <a:lstStyle/>
          <a:p>
            <a:pPr>
              <a:lnSpc>
                <a:spcPts val="1020"/>
              </a:lnSpc>
            </a:pPr>
            <a:r>
              <a:rPr lang="en-US" sz="1225" b="0" dirty="0">
                <a:solidFill>
                  <a:schemeClr val="tx1"/>
                </a:solidFill>
                <a:latin typeface="Calibri" panose="020F0502020204030204" pitchFamily="34" charset="0"/>
                <a:cs typeface="Calibri" panose="020F0502020204030204" pitchFamily="34" charset="0"/>
              </a:rPr>
              <a:t>No. of </a:t>
            </a:r>
            <a:r>
              <a:rPr lang="en-US" sz="1225" b="0" dirty="0" err="1">
                <a:solidFill>
                  <a:schemeClr val="tx1"/>
                </a:solidFill>
                <a:latin typeface="Calibri" panose="020F0502020204030204" pitchFamily="34" charset="0"/>
                <a:cs typeface="Calibri" panose="020F0502020204030204" pitchFamily="34" charset="0"/>
              </a:rPr>
              <a:t>extranodal</a:t>
            </a:r>
            <a:r>
              <a:rPr lang="en-US" sz="1225" b="0" dirty="0">
                <a:solidFill>
                  <a:schemeClr val="tx1"/>
                </a:solidFill>
                <a:latin typeface="Calibri" panose="020F0502020204030204" pitchFamily="34" charset="0"/>
                <a:cs typeface="Calibri" panose="020F0502020204030204" pitchFamily="34" charset="0"/>
              </a:rPr>
              <a:t> sites</a:t>
            </a:r>
          </a:p>
          <a:p>
            <a:pPr>
              <a:lnSpc>
                <a:spcPts val="1020"/>
              </a:lnSpc>
            </a:pPr>
            <a:r>
              <a:rPr lang="en-US" sz="1225" b="0" dirty="0">
                <a:solidFill>
                  <a:schemeClr val="tx1"/>
                </a:solidFill>
                <a:latin typeface="Calibri" panose="020F0502020204030204" pitchFamily="34" charset="0"/>
                <a:cs typeface="Calibri" panose="020F0502020204030204" pitchFamily="34" charset="0"/>
              </a:rPr>
              <a:t>   0-1</a:t>
            </a:r>
          </a:p>
          <a:p>
            <a:pPr>
              <a:lnSpc>
                <a:spcPts val="1020"/>
              </a:lnSpc>
            </a:pPr>
            <a:r>
              <a:rPr lang="en-US" sz="1225" b="0" dirty="0">
                <a:solidFill>
                  <a:schemeClr val="tx1"/>
                </a:solidFill>
                <a:latin typeface="Calibri" panose="020F0502020204030204" pitchFamily="34" charset="0"/>
                <a:cs typeface="Calibri" panose="020F0502020204030204" pitchFamily="34" charset="0"/>
              </a:rPr>
              <a:t>   ≥2</a:t>
            </a:r>
          </a:p>
        </p:txBody>
      </p:sp>
      <p:sp>
        <p:nvSpPr>
          <p:cNvPr id="57" name="TextBox 56">
            <a:extLst>
              <a:ext uri="{FF2B5EF4-FFF2-40B4-BE49-F238E27FC236}">
                <a16:creationId xmlns:a16="http://schemas.microsoft.com/office/drawing/2014/main" id="{87342245-6C24-5545-813C-C425A009DFDC}"/>
              </a:ext>
            </a:extLst>
          </p:cNvPr>
          <p:cNvSpPr txBox="1"/>
          <p:nvPr/>
        </p:nvSpPr>
        <p:spPr>
          <a:xfrm>
            <a:off x="3724854" y="3687886"/>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453</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426</a:t>
            </a:r>
          </a:p>
        </p:txBody>
      </p:sp>
      <p:sp>
        <p:nvSpPr>
          <p:cNvPr id="58" name="TextBox 57">
            <a:extLst>
              <a:ext uri="{FF2B5EF4-FFF2-40B4-BE49-F238E27FC236}">
                <a16:creationId xmlns:a16="http://schemas.microsoft.com/office/drawing/2014/main" id="{055485F0-08F5-EC44-B3F2-D175BE75E70B}"/>
              </a:ext>
            </a:extLst>
          </p:cNvPr>
          <p:cNvSpPr txBox="1"/>
          <p:nvPr/>
        </p:nvSpPr>
        <p:spPr>
          <a:xfrm>
            <a:off x="4236580" y="3687886"/>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227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213</a:t>
            </a:r>
          </a:p>
        </p:txBody>
      </p:sp>
      <p:sp>
        <p:nvSpPr>
          <p:cNvPr id="59" name="TextBox 58">
            <a:extLst>
              <a:ext uri="{FF2B5EF4-FFF2-40B4-BE49-F238E27FC236}">
                <a16:creationId xmlns:a16="http://schemas.microsoft.com/office/drawing/2014/main" id="{08A6C10D-A50E-F347-8BD8-E32E2BE7FB4C}"/>
              </a:ext>
            </a:extLst>
          </p:cNvPr>
          <p:cNvSpPr txBox="1"/>
          <p:nvPr/>
        </p:nvSpPr>
        <p:spPr>
          <a:xfrm>
            <a:off x="4685654" y="3687886"/>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80.2</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73.0</a:t>
            </a:r>
          </a:p>
        </p:txBody>
      </p:sp>
      <p:sp>
        <p:nvSpPr>
          <p:cNvPr id="60" name="TextBox 59">
            <a:extLst>
              <a:ext uri="{FF2B5EF4-FFF2-40B4-BE49-F238E27FC236}">
                <a16:creationId xmlns:a16="http://schemas.microsoft.com/office/drawing/2014/main" id="{D7FB2A02-0D2D-1E49-9244-E1268CC49462}"/>
              </a:ext>
            </a:extLst>
          </p:cNvPr>
          <p:cNvSpPr txBox="1"/>
          <p:nvPr/>
        </p:nvSpPr>
        <p:spPr>
          <a:xfrm>
            <a:off x="5416288" y="3687886"/>
            <a:ext cx="240450"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226</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213</a:t>
            </a:r>
          </a:p>
        </p:txBody>
      </p:sp>
      <p:sp>
        <p:nvSpPr>
          <p:cNvPr id="61" name="TextBox 60">
            <a:extLst>
              <a:ext uri="{FF2B5EF4-FFF2-40B4-BE49-F238E27FC236}">
                <a16:creationId xmlns:a16="http://schemas.microsoft.com/office/drawing/2014/main" id="{A49C0729-25F3-D442-8DD4-2A3F42A5F8F8}"/>
              </a:ext>
            </a:extLst>
          </p:cNvPr>
          <p:cNvSpPr txBox="1"/>
          <p:nvPr/>
        </p:nvSpPr>
        <p:spPr>
          <a:xfrm>
            <a:off x="5877529" y="3687886"/>
            <a:ext cx="28052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74.5</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65.8</a:t>
            </a:r>
          </a:p>
        </p:txBody>
      </p:sp>
      <p:sp>
        <p:nvSpPr>
          <p:cNvPr id="62" name="TextBox 61">
            <a:extLst>
              <a:ext uri="{FF2B5EF4-FFF2-40B4-BE49-F238E27FC236}">
                <a16:creationId xmlns:a16="http://schemas.microsoft.com/office/drawing/2014/main" id="{2FDB8B47-3B25-D843-A9D8-3CB1C4A19152}"/>
              </a:ext>
            </a:extLst>
          </p:cNvPr>
          <p:cNvSpPr txBox="1"/>
          <p:nvPr/>
        </p:nvSpPr>
        <p:spPr>
          <a:xfrm>
            <a:off x="6643369" y="3687886"/>
            <a:ext cx="200376"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0.8</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0.7</a:t>
            </a:r>
          </a:p>
        </p:txBody>
      </p:sp>
      <p:sp>
        <p:nvSpPr>
          <p:cNvPr id="63" name="TextBox 62">
            <a:extLst>
              <a:ext uri="{FF2B5EF4-FFF2-40B4-BE49-F238E27FC236}">
                <a16:creationId xmlns:a16="http://schemas.microsoft.com/office/drawing/2014/main" id="{5332FFC2-8B5E-FB4D-9C34-D98137285322}"/>
              </a:ext>
            </a:extLst>
          </p:cNvPr>
          <p:cNvSpPr txBox="1"/>
          <p:nvPr/>
        </p:nvSpPr>
        <p:spPr>
          <a:xfrm>
            <a:off x="7195167" y="3687886"/>
            <a:ext cx="702179" cy="26584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(0.5 to 1.1)</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(0.5 to 1.0)</a:t>
            </a:r>
          </a:p>
        </p:txBody>
      </p:sp>
      <p:sp>
        <p:nvSpPr>
          <p:cNvPr id="64" name="TextBox 63">
            <a:extLst>
              <a:ext uri="{FF2B5EF4-FFF2-40B4-BE49-F238E27FC236}">
                <a16:creationId xmlns:a16="http://schemas.microsoft.com/office/drawing/2014/main" id="{6E896425-D72B-0E4B-BEE8-A018F11A6BF9}"/>
              </a:ext>
            </a:extLst>
          </p:cNvPr>
          <p:cNvSpPr txBox="1"/>
          <p:nvPr/>
        </p:nvSpPr>
        <p:spPr>
          <a:xfrm>
            <a:off x="1279812" y="4044638"/>
            <a:ext cx="1719844" cy="749949"/>
          </a:xfrm>
          <a:prstGeom prst="rect">
            <a:avLst/>
          </a:prstGeom>
          <a:noFill/>
        </p:spPr>
        <p:txBody>
          <a:bodyPr wrap="square" lIns="0" tIns="0" rIns="0" bIns="0" rtlCol="0">
            <a:spAutoFit/>
          </a:bodyPr>
          <a:lstStyle/>
          <a:p>
            <a:pPr>
              <a:lnSpc>
                <a:spcPts val="1120"/>
              </a:lnSpc>
            </a:pPr>
            <a:r>
              <a:rPr lang="en-US" sz="1225" b="0" dirty="0">
                <a:solidFill>
                  <a:schemeClr val="tx1"/>
                </a:solidFill>
                <a:latin typeface="Calibri" panose="020F0502020204030204" pitchFamily="34" charset="0"/>
                <a:cs typeface="Calibri" panose="020F0502020204030204" pitchFamily="34" charset="0"/>
              </a:rPr>
              <a:t>Cell-of-origin</a:t>
            </a:r>
          </a:p>
          <a:p>
            <a:pPr>
              <a:lnSpc>
                <a:spcPts val="1120"/>
              </a:lnSpc>
              <a:spcBef>
                <a:spcPts val="300"/>
              </a:spcBef>
            </a:pPr>
            <a:r>
              <a:rPr lang="en-US" sz="1225" b="0" dirty="0">
                <a:solidFill>
                  <a:schemeClr val="tx1"/>
                </a:solidFill>
                <a:latin typeface="Calibri" panose="020F0502020204030204" pitchFamily="34" charset="0"/>
                <a:cs typeface="Calibri" panose="020F0502020204030204" pitchFamily="34" charset="0"/>
              </a:rPr>
              <a:t>   GCB</a:t>
            </a:r>
          </a:p>
          <a:p>
            <a:pPr>
              <a:lnSpc>
                <a:spcPts val="1120"/>
              </a:lnSpc>
            </a:pPr>
            <a:r>
              <a:rPr lang="en-US" sz="1225" b="0" dirty="0">
                <a:solidFill>
                  <a:schemeClr val="tx1"/>
                </a:solidFill>
                <a:latin typeface="Calibri" panose="020F0502020204030204" pitchFamily="34" charset="0"/>
                <a:cs typeface="Calibri" panose="020F0502020204030204" pitchFamily="34" charset="0"/>
              </a:rPr>
              <a:t>   ABC</a:t>
            </a:r>
          </a:p>
          <a:p>
            <a:pPr>
              <a:lnSpc>
                <a:spcPts val="1120"/>
              </a:lnSpc>
            </a:pPr>
            <a:r>
              <a:rPr lang="en-US" sz="1225" b="0" dirty="0">
                <a:solidFill>
                  <a:schemeClr val="tx1"/>
                </a:solidFill>
                <a:latin typeface="Calibri" panose="020F0502020204030204" pitchFamily="34" charset="0"/>
                <a:cs typeface="Calibri" panose="020F0502020204030204" pitchFamily="34" charset="0"/>
              </a:rPr>
              <a:t>   Unclassified</a:t>
            </a:r>
          </a:p>
          <a:p>
            <a:pPr>
              <a:lnSpc>
                <a:spcPts val="1120"/>
              </a:lnSpc>
            </a:pPr>
            <a:r>
              <a:rPr lang="en-US" sz="1225" b="0" dirty="0">
                <a:solidFill>
                  <a:schemeClr val="tx1"/>
                </a:solidFill>
                <a:latin typeface="Calibri" panose="020F0502020204030204" pitchFamily="34" charset="0"/>
                <a:cs typeface="Calibri" panose="020F0502020204030204" pitchFamily="34" charset="0"/>
              </a:rPr>
              <a:t>   </a:t>
            </a:r>
            <a:r>
              <a:rPr lang="en-US" sz="1225" b="0" dirty="0" err="1">
                <a:solidFill>
                  <a:schemeClr val="tx1"/>
                </a:solidFill>
                <a:latin typeface="Calibri" panose="020F0502020204030204" pitchFamily="34" charset="0"/>
                <a:cs typeface="Calibri" panose="020F0502020204030204" pitchFamily="34" charset="0"/>
              </a:rPr>
              <a:t>Unkown</a:t>
            </a:r>
            <a:endParaRPr lang="en-US" sz="1225" b="0" dirty="0">
              <a:solidFill>
                <a:schemeClr val="tx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FAC11278-C39C-614F-A722-E98E86F7943E}"/>
              </a:ext>
            </a:extLst>
          </p:cNvPr>
          <p:cNvSpPr txBox="1"/>
          <p:nvPr/>
        </p:nvSpPr>
        <p:spPr>
          <a:xfrm>
            <a:off x="3724854" y="4213345"/>
            <a:ext cx="240450" cy="570413"/>
          </a:xfrm>
          <a:prstGeom prst="rect">
            <a:avLst/>
          </a:prstGeom>
          <a:noFill/>
        </p:spPr>
        <p:txBody>
          <a:bodyPr wrap="none" lIns="0" tIns="0" rIns="0" bIns="0" rtlCol="0">
            <a:spAutoFit/>
          </a:bodyPr>
          <a:lstStyle/>
          <a:p>
            <a:pPr algn="ctr">
              <a:lnSpc>
                <a:spcPts val="1120"/>
              </a:lnSpc>
            </a:pPr>
            <a:r>
              <a:rPr lang="en-US" sz="1225" b="0" dirty="0">
                <a:solidFill>
                  <a:schemeClr val="tx1"/>
                </a:solidFill>
                <a:latin typeface="Calibri" panose="020F0502020204030204" pitchFamily="34" charset="0"/>
                <a:cs typeface="Calibri" panose="020F0502020204030204" pitchFamily="34" charset="0"/>
              </a:rPr>
              <a:t>352</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221</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95</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211</a:t>
            </a:r>
          </a:p>
        </p:txBody>
      </p:sp>
      <p:sp>
        <p:nvSpPr>
          <p:cNvPr id="66" name="TextBox 65">
            <a:extLst>
              <a:ext uri="{FF2B5EF4-FFF2-40B4-BE49-F238E27FC236}">
                <a16:creationId xmlns:a16="http://schemas.microsoft.com/office/drawing/2014/main" id="{A2893E4E-4A00-3247-8D29-86D772C3911C}"/>
              </a:ext>
            </a:extLst>
          </p:cNvPr>
          <p:cNvSpPr txBox="1"/>
          <p:nvPr/>
        </p:nvSpPr>
        <p:spPr>
          <a:xfrm>
            <a:off x="4236580" y="4213345"/>
            <a:ext cx="240450" cy="570413"/>
          </a:xfrm>
          <a:prstGeom prst="rect">
            <a:avLst/>
          </a:prstGeom>
          <a:noFill/>
        </p:spPr>
        <p:txBody>
          <a:bodyPr wrap="none" lIns="0" tIns="0" rIns="0" bIns="0" rtlCol="0">
            <a:spAutoFit/>
          </a:bodyPr>
          <a:lstStyle/>
          <a:p>
            <a:pPr algn="ctr">
              <a:lnSpc>
                <a:spcPts val="1120"/>
              </a:lnSpc>
            </a:pPr>
            <a:r>
              <a:rPr lang="en-US" sz="1225" b="0" dirty="0">
                <a:solidFill>
                  <a:schemeClr val="tx1"/>
                </a:solidFill>
                <a:latin typeface="Calibri" panose="020F0502020204030204" pitchFamily="34" charset="0"/>
                <a:cs typeface="Calibri" panose="020F0502020204030204" pitchFamily="34" charset="0"/>
              </a:rPr>
              <a:t>184</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102</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44</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110</a:t>
            </a:r>
          </a:p>
        </p:txBody>
      </p:sp>
      <p:sp>
        <p:nvSpPr>
          <p:cNvPr id="67" name="TextBox 66">
            <a:extLst>
              <a:ext uri="{FF2B5EF4-FFF2-40B4-BE49-F238E27FC236}">
                <a16:creationId xmlns:a16="http://schemas.microsoft.com/office/drawing/2014/main" id="{70D074A1-18A1-D74A-8884-717E744EFF08}"/>
              </a:ext>
            </a:extLst>
          </p:cNvPr>
          <p:cNvSpPr txBox="1"/>
          <p:nvPr/>
        </p:nvSpPr>
        <p:spPr>
          <a:xfrm>
            <a:off x="4685654" y="4213345"/>
            <a:ext cx="280526" cy="570413"/>
          </a:xfrm>
          <a:prstGeom prst="rect">
            <a:avLst/>
          </a:prstGeom>
          <a:noFill/>
        </p:spPr>
        <p:txBody>
          <a:bodyPr wrap="none" lIns="0" tIns="0" rIns="0" bIns="0" rtlCol="0">
            <a:spAutoFit/>
          </a:bodyPr>
          <a:lstStyle/>
          <a:p>
            <a:pPr algn="ctr">
              <a:lnSpc>
                <a:spcPts val="1120"/>
              </a:lnSpc>
            </a:pPr>
            <a:r>
              <a:rPr lang="en-US" sz="1225" b="0" dirty="0">
                <a:solidFill>
                  <a:schemeClr val="tx1"/>
                </a:solidFill>
                <a:latin typeface="Calibri" panose="020F0502020204030204" pitchFamily="34" charset="0"/>
                <a:cs typeface="Calibri" panose="020F0502020204030204" pitchFamily="34" charset="0"/>
              </a:rPr>
              <a:t>75.1</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83.9</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73.0</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73.8</a:t>
            </a:r>
          </a:p>
        </p:txBody>
      </p:sp>
      <p:sp>
        <p:nvSpPr>
          <p:cNvPr id="68" name="TextBox 67">
            <a:extLst>
              <a:ext uri="{FF2B5EF4-FFF2-40B4-BE49-F238E27FC236}">
                <a16:creationId xmlns:a16="http://schemas.microsoft.com/office/drawing/2014/main" id="{9A88DC33-FAA7-4941-A5AA-5AADC8EB22E3}"/>
              </a:ext>
            </a:extLst>
          </p:cNvPr>
          <p:cNvSpPr txBox="1"/>
          <p:nvPr/>
        </p:nvSpPr>
        <p:spPr>
          <a:xfrm>
            <a:off x="5416288" y="4213345"/>
            <a:ext cx="240450" cy="570413"/>
          </a:xfrm>
          <a:prstGeom prst="rect">
            <a:avLst/>
          </a:prstGeom>
          <a:noFill/>
        </p:spPr>
        <p:txBody>
          <a:bodyPr wrap="none" lIns="0" tIns="0" rIns="0" bIns="0" rtlCol="0">
            <a:spAutoFit/>
          </a:bodyPr>
          <a:lstStyle/>
          <a:p>
            <a:pPr algn="ctr">
              <a:lnSpc>
                <a:spcPts val="1120"/>
              </a:lnSpc>
            </a:pPr>
            <a:r>
              <a:rPr lang="en-US" sz="1225" b="0" dirty="0">
                <a:solidFill>
                  <a:schemeClr val="tx1"/>
                </a:solidFill>
                <a:latin typeface="Calibri" panose="020F0502020204030204" pitchFamily="34" charset="0"/>
                <a:cs typeface="Calibri" panose="020F0502020204030204" pitchFamily="34" charset="0"/>
              </a:rPr>
              <a:t>168</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119</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51</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101</a:t>
            </a:r>
          </a:p>
        </p:txBody>
      </p:sp>
      <p:sp>
        <p:nvSpPr>
          <p:cNvPr id="69" name="TextBox 68">
            <a:extLst>
              <a:ext uri="{FF2B5EF4-FFF2-40B4-BE49-F238E27FC236}">
                <a16:creationId xmlns:a16="http://schemas.microsoft.com/office/drawing/2014/main" id="{A244BCEB-17F1-B043-9E61-8B11A40EF071}"/>
              </a:ext>
            </a:extLst>
          </p:cNvPr>
          <p:cNvSpPr txBox="1"/>
          <p:nvPr/>
        </p:nvSpPr>
        <p:spPr>
          <a:xfrm>
            <a:off x="5877529" y="4213345"/>
            <a:ext cx="280526" cy="570413"/>
          </a:xfrm>
          <a:prstGeom prst="rect">
            <a:avLst/>
          </a:prstGeom>
          <a:noFill/>
        </p:spPr>
        <p:txBody>
          <a:bodyPr wrap="none" lIns="0" tIns="0" rIns="0" bIns="0" rtlCol="0">
            <a:spAutoFit/>
          </a:bodyPr>
          <a:lstStyle/>
          <a:p>
            <a:pPr algn="ctr">
              <a:lnSpc>
                <a:spcPts val="1120"/>
              </a:lnSpc>
            </a:pPr>
            <a:r>
              <a:rPr lang="en-US" sz="1225" b="0" dirty="0">
                <a:solidFill>
                  <a:schemeClr val="tx1"/>
                </a:solidFill>
                <a:latin typeface="Calibri" panose="020F0502020204030204" pitchFamily="34" charset="0"/>
                <a:cs typeface="Calibri" panose="020F0502020204030204" pitchFamily="34" charset="0"/>
              </a:rPr>
              <a:t>76.9</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58.8</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86.2</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64.3</a:t>
            </a:r>
          </a:p>
        </p:txBody>
      </p:sp>
      <p:sp>
        <p:nvSpPr>
          <p:cNvPr id="70" name="TextBox 69">
            <a:extLst>
              <a:ext uri="{FF2B5EF4-FFF2-40B4-BE49-F238E27FC236}">
                <a16:creationId xmlns:a16="http://schemas.microsoft.com/office/drawing/2014/main" id="{B944A335-EF4D-4B4A-89C8-D82C8CDF135E}"/>
              </a:ext>
            </a:extLst>
          </p:cNvPr>
          <p:cNvSpPr txBox="1"/>
          <p:nvPr/>
        </p:nvSpPr>
        <p:spPr>
          <a:xfrm>
            <a:off x="6643369" y="4213345"/>
            <a:ext cx="200376" cy="570413"/>
          </a:xfrm>
          <a:prstGeom prst="rect">
            <a:avLst/>
          </a:prstGeom>
          <a:noFill/>
        </p:spPr>
        <p:txBody>
          <a:bodyPr wrap="none" lIns="0" tIns="0" rIns="0" bIns="0" rtlCol="0">
            <a:spAutoFit/>
          </a:bodyPr>
          <a:lstStyle/>
          <a:p>
            <a:pPr algn="ctr">
              <a:lnSpc>
                <a:spcPts val="1120"/>
              </a:lnSpc>
            </a:pPr>
            <a:r>
              <a:rPr lang="en-US" sz="1225" b="0" dirty="0">
                <a:solidFill>
                  <a:schemeClr val="tx1"/>
                </a:solidFill>
                <a:latin typeface="Calibri" panose="020F0502020204030204" pitchFamily="34" charset="0"/>
                <a:cs typeface="Calibri" panose="020F0502020204030204" pitchFamily="34" charset="0"/>
              </a:rPr>
              <a:t>1.0</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0.4</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1.9</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0.7</a:t>
            </a:r>
          </a:p>
        </p:txBody>
      </p:sp>
      <p:sp>
        <p:nvSpPr>
          <p:cNvPr id="71" name="TextBox 70">
            <a:extLst>
              <a:ext uri="{FF2B5EF4-FFF2-40B4-BE49-F238E27FC236}">
                <a16:creationId xmlns:a16="http://schemas.microsoft.com/office/drawing/2014/main" id="{56734384-D5A2-0F42-9458-3379AC17FB83}"/>
              </a:ext>
            </a:extLst>
          </p:cNvPr>
          <p:cNvSpPr txBox="1"/>
          <p:nvPr/>
        </p:nvSpPr>
        <p:spPr>
          <a:xfrm>
            <a:off x="7195167" y="4213345"/>
            <a:ext cx="702179" cy="570413"/>
          </a:xfrm>
          <a:prstGeom prst="rect">
            <a:avLst/>
          </a:prstGeom>
          <a:noFill/>
        </p:spPr>
        <p:txBody>
          <a:bodyPr wrap="none" lIns="0" tIns="0" rIns="0" bIns="0" rtlCol="0">
            <a:spAutoFit/>
          </a:bodyPr>
          <a:lstStyle/>
          <a:p>
            <a:pPr algn="ctr">
              <a:lnSpc>
                <a:spcPts val="1120"/>
              </a:lnSpc>
            </a:pPr>
            <a:r>
              <a:rPr lang="en-US" sz="1225" b="0" dirty="0">
                <a:solidFill>
                  <a:schemeClr val="tx1"/>
                </a:solidFill>
                <a:latin typeface="Calibri" panose="020F0502020204030204" pitchFamily="34" charset="0"/>
                <a:cs typeface="Calibri" panose="020F0502020204030204" pitchFamily="34" charset="0"/>
              </a:rPr>
              <a:t>(0.7 to 1.5)</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(0.2 to 0.6)</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(0.8 to 4.5)</a:t>
            </a:r>
          </a:p>
          <a:p>
            <a:pPr algn="ctr">
              <a:lnSpc>
                <a:spcPts val="1120"/>
              </a:lnSpc>
            </a:pPr>
            <a:r>
              <a:rPr lang="en-US" sz="1225" b="0" dirty="0">
                <a:solidFill>
                  <a:schemeClr val="tx1"/>
                </a:solidFill>
                <a:latin typeface="Calibri" panose="020F0502020204030204" pitchFamily="34" charset="0"/>
                <a:cs typeface="Calibri" panose="020F0502020204030204" pitchFamily="34" charset="0"/>
              </a:rPr>
              <a:t>(0.4 to 1.2)</a:t>
            </a:r>
          </a:p>
        </p:txBody>
      </p:sp>
      <p:sp>
        <p:nvSpPr>
          <p:cNvPr id="72" name="TextBox 71">
            <a:extLst>
              <a:ext uri="{FF2B5EF4-FFF2-40B4-BE49-F238E27FC236}">
                <a16:creationId xmlns:a16="http://schemas.microsoft.com/office/drawing/2014/main" id="{6D5158F5-8CD4-D240-B9C0-60B32467DA25}"/>
              </a:ext>
            </a:extLst>
          </p:cNvPr>
          <p:cNvSpPr txBox="1"/>
          <p:nvPr/>
        </p:nvSpPr>
        <p:spPr>
          <a:xfrm>
            <a:off x="1279812" y="4869160"/>
            <a:ext cx="1719844" cy="522322"/>
          </a:xfrm>
          <a:prstGeom prst="rect">
            <a:avLst/>
          </a:prstGeom>
          <a:noFill/>
        </p:spPr>
        <p:txBody>
          <a:bodyPr wrap="square" lIns="0" tIns="0" rIns="0" bIns="0" rtlCol="0">
            <a:spAutoFit/>
          </a:bodyPr>
          <a:lstStyle/>
          <a:p>
            <a:pPr>
              <a:lnSpc>
                <a:spcPts val="1020"/>
              </a:lnSpc>
            </a:pPr>
            <a:r>
              <a:rPr lang="en-US" sz="1225" b="0" dirty="0">
                <a:solidFill>
                  <a:schemeClr val="tx1"/>
                </a:solidFill>
                <a:latin typeface="Calibri" panose="020F0502020204030204" pitchFamily="34" charset="0"/>
                <a:cs typeface="Calibri" panose="020F0502020204030204" pitchFamily="34" charset="0"/>
              </a:rPr>
              <a:t>Double expressor by IHC</a:t>
            </a:r>
          </a:p>
          <a:p>
            <a:pPr>
              <a:lnSpc>
                <a:spcPts val="1020"/>
              </a:lnSpc>
            </a:pPr>
            <a:r>
              <a:rPr lang="en-US" sz="1225" b="0" dirty="0">
                <a:solidFill>
                  <a:schemeClr val="tx1"/>
                </a:solidFill>
                <a:latin typeface="Calibri" panose="020F0502020204030204" pitchFamily="34" charset="0"/>
                <a:cs typeface="Calibri" panose="020F0502020204030204" pitchFamily="34" charset="0"/>
              </a:rPr>
              <a:t>   DEL</a:t>
            </a:r>
          </a:p>
          <a:p>
            <a:pPr>
              <a:lnSpc>
                <a:spcPts val="1020"/>
              </a:lnSpc>
            </a:pPr>
            <a:r>
              <a:rPr lang="en-US" sz="1225" b="0" dirty="0">
                <a:solidFill>
                  <a:schemeClr val="tx1"/>
                </a:solidFill>
                <a:latin typeface="Calibri" panose="020F0502020204030204" pitchFamily="34" charset="0"/>
                <a:cs typeface="Calibri" panose="020F0502020204030204" pitchFamily="34" charset="0"/>
              </a:rPr>
              <a:t>   Non DEL</a:t>
            </a:r>
          </a:p>
          <a:p>
            <a:pPr>
              <a:lnSpc>
                <a:spcPts val="1020"/>
              </a:lnSpc>
            </a:pPr>
            <a:r>
              <a:rPr lang="en-US" sz="1225" b="0" dirty="0">
                <a:solidFill>
                  <a:schemeClr val="tx1"/>
                </a:solidFill>
                <a:latin typeface="Calibri" panose="020F0502020204030204" pitchFamily="34" charset="0"/>
                <a:cs typeface="Calibri" panose="020F0502020204030204" pitchFamily="34" charset="0"/>
              </a:rPr>
              <a:t>   Unknown</a:t>
            </a:r>
          </a:p>
        </p:txBody>
      </p:sp>
      <p:sp>
        <p:nvSpPr>
          <p:cNvPr id="73" name="TextBox 72">
            <a:extLst>
              <a:ext uri="{FF2B5EF4-FFF2-40B4-BE49-F238E27FC236}">
                <a16:creationId xmlns:a16="http://schemas.microsoft.com/office/drawing/2014/main" id="{7825797F-1485-714E-A895-D2FBBF527A2E}"/>
              </a:ext>
            </a:extLst>
          </p:cNvPr>
          <p:cNvSpPr txBox="1"/>
          <p:nvPr/>
        </p:nvSpPr>
        <p:spPr>
          <a:xfrm>
            <a:off x="3724854" y="5000154"/>
            <a:ext cx="240450"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290</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438</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151</a:t>
            </a:r>
          </a:p>
        </p:txBody>
      </p:sp>
      <p:sp>
        <p:nvSpPr>
          <p:cNvPr id="74" name="TextBox 73">
            <a:extLst>
              <a:ext uri="{FF2B5EF4-FFF2-40B4-BE49-F238E27FC236}">
                <a16:creationId xmlns:a16="http://schemas.microsoft.com/office/drawing/2014/main" id="{BA92B198-2EE2-C34F-93E4-37FF9C56323F}"/>
              </a:ext>
            </a:extLst>
          </p:cNvPr>
          <p:cNvSpPr txBox="1"/>
          <p:nvPr/>
        </p:nvSpPr>
        <p:spPr>
          <a:xfrm>
            <a:off x="4236580" y="5000154"/>
            <a:ext cx="240450"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139</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223</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78</a:t>
            </a:r>
          </a:p>
        </p:txBody>
      </p:sp>
      <p:sp>
        <p:nvSpPr>
          <p:cNvPr id="75" name="TextBox 74">
            <a:extLst>
              <a:ext uri="{FF2B5EF4-FFF2-40B4-BE49-F238E27FC236}">
                <a16:creationId xmlns:a16="http://schemas.microsoft.com/office/drawing/2014/main" id="{D7A86A3E-5A11-AC4A-A75D-38A462B22462}"/>
              </a:ext>
            </a:extLst>
          </p:cNvPr>
          <p:cNvSpPr txBox="1"/>
          <p:nvPr/>
        </p:nvSpPr>
        <p:spPr>
          <a:xfrm>
            <a:off x="4685654" y="5000154"/>
            <a:ext cx="280526"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75.5</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77.7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76.0</a:t>
            </a:r>
          </a:p>
        </p:txBody>
      </p:sp>
      <p:sp>
        <p:nvSpPr>
          <p:cNvPr id="76" name="TextBox 75">
            <a:extLst>
              <a:ext uri="{FF2B5EF4-FFF2-40B4-BE49-F238E27FC236}">
                <a16:creationId xmlns:a16="http://schemas.microsoft.com/office/drawing/2014/main" id="{5B929E37-E367-6D4F-836C-A58765A78289}"/>
              </a:ext>
            </a:extLst>
          </p:cNvPr>
          <p:cNvSpPr txBox="1"/>
          <p:nvPr/>
        </p:nvSpPr>
        <p:spPr>
          <a:xfrm>
            <a:off x="5416288" y="5000154"/>
            <a:ext cx="240450"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151</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215</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73</a:t>
            </a:r>
          </a:p>
        </p:txBody>
      </p:sp>
      <p:sp>
        <p:nvSpPr>
          <p:cNvPr id="77" name="TextBox 76">
            <a:extLst>
              <a:ext uri="{FF2B5EF4-FFF2-40B4-BE49-F238E27FC236}">
                <a16:creationId xmlns:a16="http://schemas.microsoft.com/office/drawing/2014/main" id="{7A6B44CD-5DCF-A649-828E-5A27A22AD26D}"/>
              </a:ext>
            </a:extLst>
          </p:cNvPr>
          <p:cNvSpPr txBox="1"/>
          <p:nvPr/>
        </p:nvSpPr>
        <p:spPr>
          <a:xfrm>
            <a:off x="5877529" y="5000154"/>
            <a:ext cx="280526"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63.1</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75.7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69.8</a:t>
            </a:r>
          </a:p>
        </p:txBody>
      </p:sp>
      <p:sp>
        <p:nvSpPr>
          <p:cNvPr id="78" name="TextBox 77">
            <a:extLst>
              <a:ext uri="{FF2B5EF4-FFF2-40B4-BE49-F238E27FC236}">
                <a16:creationId xmlns:a16="http://schemas.microsoft.com/office/drawing/2014/main" id="{7F557BC2-7605-6C4D-8803-9ABDEE04B93B}"/>
              </a:ext>
            </a:extLst>
          </p:cNvPr>
          <p:cNvSpPr txBox="1"/>
          <p:nvPr/>
        </p:nvSpPr>
        <p:spPr>
          <a:xfrm>
            <a:off x="6643369" y="5000154"/>
            <a:ext cx="200376"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0.6</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0.9</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0.8</a:t>
            </a:r>
          </a:p>
        </p:txBody>
      </p:sp>
      <p:sp>
        <p:nvSpPr>
          <p:cNvPr id="79" name="TextBox 78">
            <a:extLst>
              <a:ext uri="{FF2B5EF4-FFF2-40B4-BE49-F238E27FC236}">
                <a16:creationId xmlns:a16="http://schemas.microsoft.com/office/drawing/2014/main" id="{420AF656-F8F0-604B-96AF-D106C9BC88B1}"/>
              </a:ext>
            </a:extLst>
          </p:cNvPr>
          <p:cNvSpPr txBox="1"/>
          <p:nvPr/>
        </p:nvSpPr>
        <p:spPr>
          <a:xfrm>
            <a:off x="7195167" y="5000154"/>
            <a:ext cx="702179"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(0.4 to 1.0)</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(0.6 to 1.3)</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(0.4 to 1.5)</a:t>
            </a:r>
          </a:p>
        </p:txBody>
      </p:sp>
      <p:sp>
        <p:nvSpPr>
          <p:cNvPr id="80" name="TextBox 79">
            <a:extLst>
              <a:ext uri="{FF2B5EF4-FFF2-40B4-BE49-F238E27FC236}">
                <a16:creationId xmlns:a16="http://schemas.microsoft.com/office/drawing/2014/main" id="{A5F8F8C7-E59B-1744-BB1E-5E07ABCCF3A5}"/>
              </a:ext>
            </a:extLst>
          </p:cNvPr>
          <p:cNvSpPr txBox="1"/>
          <p:nvPr/>
        </p:nvSpPr>
        <p:spPr>
          <a:xfrm>
            <a:off x="1279811" y="5517232"/>
            <a:ext cx="2113625" cy="522322"/>
          </a:xfrm>
          <a:prstGeom prst="rect">
            <a:avLst/>
          </a:prstGeom>
          <a:noFill/>
        </p:spPr>
        <p:txBody>
          <a:bodyPr wrap="square" lIns="0" tIns="0" rIns="0" bIns="0" rtlCol="0">
            <a:spAutoFit/>
          </a:bodyPr>
          <a:lstStyle/>
          <a:p>
            <a:pPr>
              <a:lnSpc>
                <a:spcPts val="1020"/>
              </a:lnSpc>
            </a:pPr>
            <a:r>
              <a:rPr lang="en-US" sz="1225" b="0" dirty="0">
                <a:solidFill>
                  <a:schemeClr val="tx1"/>
                </a:solidFill>
                <a:latin typeface="Calibri" panose="020F0502020204030204" pitchFamily="34" charset="0"/>
                <a:cs typeface="Calibri" panose="020F0502020204030204" pitchFamily="34" charset="0"/>
              </a:rPr>
              <a:t>Double- or triple-hit lymphoma</a:t>
            </a:r>
          </a:p>
          <a:p>
            <a:pPr>
              <a:lnSpc>
                <a:spcPts val="1020"/>
              </a:lnSpc>
            </a:pPr>
            <a:r>
              <a:rPr lang="en-US" sz="1225" b="0" dirty="0">
                <a:solidFill>
                  <a:schemeClr val="tx1"/>
                </a:solidFill>
                <a:latin typeface="Calibri" panose="020F0502020204030204" pitchFamily="34" charset="0"/>
                <a:cs typeface="Calibri" panose="020F0502020204030204" pitchFamily="34" charset="0"/>
              </a:rPr>
              <a:t>   Yes</a:t>
            </a:r>
          </a:p>
          <a:p>
            <a:pPr>
              <a:lnSpc>
                <a:spcPts val="1020"/>
              </a:lnSpc>
            </a:pPr>
            <a:r>
              <a:rPr lang="en-US" sz="1225" b="0" dirty="0">
                <a:solidFill>
                  <a:schemeClr val="tx1"/>
                </a:solidFill>
                <a:latin typeface="Calibri" panose="020F0502020204030204" pitchFamily="34" charset="0"/>
                <a:cs typeface="Calibri" panose="020F0502020204030204" pitchFamily="34" charset="0"/>
              </a:rPr>
              <a:t>   No</a:t>
            </a:r>
          </a:p>
          <a:p>
            <a:pPr>
              <a:lnSpc>
                <a:spcPts val="1020"/>
              </a:lnSpc>
            </a:pPr>
            <a:r>
              <a:rPr lang="en-US" sz="1225" b="0" dirty="0">
                <a:solidFill>
                  <a:schemeClr val="tx1"/>
                </a:solidFill>
                <a:latin typeface="Calibri" panose="020F0502020204030204" pitchFamily="34" charset="0"/>
                <a:cs typeface="Calibri" panose="020F0502020204030204" pitchFamily="34" charset="0"/>
              </a:rPr>
              <a:t>   Unknown</a:t>
            </a:r>
          </a:p>
        </p:txBody>
      </p:sp>
      <p:sp>
        <p:nvSpPr>
          <p:cNvPr id="81" name="TextBox 80">
            <a:extLst>
              <a:ext uri="{FF2B5EF4-FFF2-40B4-BE49-F238E27FC236}">
                <a16:creationId xmlns:a16="http://schemas.microsoft.com/office/drawing/2014/main" id="{46928942-21BE-1749-B3D6-39707A9083DC}"/>
              </a:ext>
            </a:extLst>
          </p:cNvPr>
          <p:cNvSpPr txBox="1"/>
          <p:nvPr/>
        </p:nvSpPr>
        <p:spPr>
          <a:xfrm>
            <a:off x="3724854" y="5648225"/>
            <a:ext cx="240450"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45</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620</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214</a:t>
            </a:r>
          </a:p>
        </p:txBody>
      </p:sp>
      <p:sp>
        <p:nvSpPr>
          <p:cNvPr id="82" name="TextBox 81">
            <a:extLst>
              <a:ext uri="{FF2B5EF4-FFF2-40B4-BE49-F238E27FC236}">
                <a16:creationId xmlns:a16="http://schemas.microsoft.com/office/drawing/2014/main" id="{34B267FE-C3C9-624D-AAA9-B4E75D6370FD}"/>
              </a:ext>
            </a:extLst>
          </p:cNvPr>
          <p:cNvSpPr txBox="1"/>
          <p:nvPr/>
        </p:nvSpPr>
        <p:spPr>
          <a:xfrm>
            <a:off x="4236580" y="5648225"/>
            <a:ext cx="240450"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26</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305</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109</a:t>
            </a:r>
          </a:p>
        </p:txBody>
      </p:sp>
      <p:sp>
        <p:nvSpPr>
          <p:cNvPr id="83" name="TextBox 82">
            <a:extLst>
              <a:ext uri="{FF2B5EF4-FFF2-40B4-BE49-F238E27FC236}">
                <a16:creationId xmlns:a16="http://schemas.microsoft.com/office/drawing/2014/main" id="{D36AB718-4131-AA43-8E93-73EC225B2E78}"/>
              </a:ext>
            </a:extLst>
          </p:cNvPr>
          <p:cNvSpPr txBox="1"/>
          <p:nvPr/>
        </p:nvSpPr>
        <p:spPr>
          <a:xfrm>
            <a:off x="4685654" y="5648225"/>
            <a:ext cx="280526"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69.0</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76.8</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78.5</a:t>
            </a:r>
          </a:p>
        </p:txBody>
      </p:sp>
      <p:sp>
        <p:nvSpPr>
          <p:cNvPr id="84" name="TextBox 83">
            <a:extLst>
              <a:ext uri="{FF2B5EF4-FFF2-40B4-BE49-F238E27FC236}">
                <a16:creationId xmlns:a16="http://schemas.microsoft.com/office/drawing/2014/main" id="{7E68F6C3-87E5-8140-9FB0-C8AD0788C562}"/>
              </a:ext>
            </a:extLst>
          </p:cNvPr>
          <p:cNvSpPr txBox="1"/>
          <p:nvPr/>
        </p:nvSpPr>
        <p:spPr>
          <a:xfrm>
            <a:off x="5416288" y="5648225"/>
            <a:ext cx="240450"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19</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315</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105</a:t>
            </a:r>
          </a:p>
        </p:txBody>
      </p:sp>
      <p:sp>
        <p:nvSpPr>
          <p:cNvPr id="85" name="TextBox 84">
            <a:extLst>
              <a:ext uri="{FF2B5EF4-FFF2-40B4-BE49-F238E27FC236}">
                <a16:creationId xmlns:a16="http://schemas.microsoft.com/office/drawing/2014/main" id="{849EA97C-F98D-0C45-8B47-E58BE4B5787B}"/>
              </a:ext>
            </a:extLst>
          </p:cNvPr>
          <p:cNvSpPr txBox="1"/>
          <p:nvPr/>
        </p:nvSpPr>
        <p:spPr>
          <a:xfrm>
            <a:off x="5877529" y="5648225"/>
            <a:ext cx="280526"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889</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70.3</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66.4</a:t>
            </a:r>
          </a:p>
        </p:txBody>
      </p:sp>
      <p:sp>
        <p:nvSpPr>
          <p:cNvPr id="86" name="TextBox 85">
            <a:extLst>
              <a:ext uri="{FF2B5EF4-FFF2-40B4-BE49-F238E27FC236}">
                <a16:creationId xmlns:a16="http://schemas.microsoft.com/office/drawing/2014/main" id="{83F68528-B35E-F441-B3B6-72BD784DADF4}"/>
              </a:ext>
            </a:extLst>
          </p:cNvPr>
          <p:cNvSpPr txBox="1"/>
          <p:nvPr/>
        </p:nvSpPr>
        <p:spPr>
          <a:xfrm>
            <a:off x="6643369" y="5648225"/>
            <a:ext cx="200376"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3.8</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0.7</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0.6</a:t>
            </a:r>
          </a:p>
        </p:txBody>
      </p:sp>
      <p:sp>
        <p:nvSpPr>
          <p:cNvPr id="87" name="TextBox 86">
            <a:extLst>
              <a:ext uri="{FF2B5EF4-FFF2-40B4-BE49-F238E27FC236}">
                <a16:creationId xmlns:a16="http://schemas.microsoft.com/office/drawing/2014/main" id="{BAA19EFB-2488-4E46-BCAE-EE19B45FEAE0}"/>
              </a:ext>
            </a:extLst>
          </p:cNvPr>
          <p:cNvSpPr txBox="1"/>
          <p:nvPr/>
        </p:nvSpPr>
        <p:spPr>
          <a:xfrm>
            <a:off x="7155092" y="5648225"/>
            <a:ext cx="782329" cy="394082"/>
          </a:xfrm>
          <a:prstGeom prst="rect">
            <a:avLst/>
          </a:prstGeom>
          <a:noFill/>
        </p:spPr>
        <p:txBody>
          <a:bodyPr wrap="none" lIns="0" tIns="0" rIns="0" bIns="0" rtlCol="0">
            <a:spAutoFit/>
          </a:bodyPr>
          <a:lstStyle/>
          <a:p>
            <a:pPr algn="ctr">
              <a:lnSpc>
                <a:spcPts val="1020"/>
              </a:lnSpc>
            </a:pPr>
            <a:r>
              <a:rPr lang="en-US" sz="1225" b="0" dirty="0">
                <a:solidFill>
                  <a:schemeClr val="tx1"/>
                </a:solidFill>
                <a:latin typeface="Calibri" panose="020F0502020204030204" pitchFamily="34" charset="0"/>
                <a:cs typeface="Calibri" panose="020F0502020204030204" pitchFamily="34" charset="0"/>
              </a:rPr>
              <a:t>(0.8 to 17.6)</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(0.5 to 1.0)</a:t>
            </a:r>
          </a:p>
          <a:p>
            <a:pPr algn="ctr">
              <a:lnSpc>
                <a:spcPts val="1020"/>
              </a:lnSpc>
            </a:pPr>
            <a:r>
              <a:rPr lang="en-US" sz="1225" b="0" dirty="0">
                <a:solidFill>
                  <a:schemeClr val="tx1"/>
                </a:solidFill>
                <a:latin typeface="Calibri" panose="020F0502020204030204" pitchFamily="34" charset="0"/>
                <a:cs typeface="Calibri" panose="020F0502020204030204" pitchFamily="34" charset="0"/>
              </a:rPr>
              <a:t>(0.4 to 1.1)</a:t>
            </a:r>
          </a:p>
        </p:txBody>
      </p:sp>
      <p:sp>
        <p:nvSpPr>
          <p:cNvPr id="90" name="TextBox 89">
            <a:extLst>
              <a:ext uri="{FF2B5EF4-FFF2-40B4-BE49-F238E27FC236}">
                <a16:creationId xmlns:a16="http://schemas.microsoft.com/office/drawing/2014/main" id="{EDEA25EB-37A4-804A-AF26-089C475BDB93}"/>
              </a:ext>
            </a:extLst>
          </p:cNvPr>
          <p:cNvSpPr txBox="1"/>
          <p:nvPr/>
        </p:nvSpPr>
        <p:spPr>
          <a:xfrm>
            <a:off x="7821378" y="6280191"/>
            <a:ext cx="506870" cy="317161"/>
          </a:xfrm>
          <a:prstGeom prst="rect">
            <a:avLst/>
          </a:prstGeom>
          <a:noFill/>
        </p:spPr>
        <p:txBody>
          <a:bodyPr wrap="none" rtlCol="0">
            <a:spAutoFit/>
          </a:bodyPr>
          <a:lstStyle/>
          <a:p>
            <a:r>
              <a:rPr lang="en-US" sz="1400" dirty="0">
                <a:solidFill>
                  <a:schemeClr val="tx1"/>
                </a:solidFill>
                <a:latin typeface="Calibri" panose="020F0502020204030204" pitchFamily="34" charset="0"/>
                <a:cs typeface="Calibri" panose="020F0502020204030204" pitchFamily="34" charset="0"/>
              </a:rPr>
              <a:t>0.25</a:t>
            </a:r>
          </a:p>
        </p:txBody>
      </p:sp>
      <p:sp>
        <p:nvSpPr>
          <p:cNvPr id="91" name="TextBox 90">
            <a:extLst>
              <a:ext uri="{FF2B5EF4-FFF2-40B4-BE49-F238E27FC236}">
                <a16:creationId xmlns:a16="http://schemas.microsoft.com/office/drawing/2014/main" id="{17AD3B88-C7AD-4A49-AB60-3A9582A84B3D}"/>
              </a:ext>
            </a:extLst>
          </p:cNvPr>
          <p:cNvSpPr txBox="1"/>
          <p:nvPr/>
        </p:nvSpPr>
        <p:spPr>
          <a:xfrm>
            <a:off x="9276346" y="6280191"/>
            <a:ext cx="276038" cy="317161"/>
          </a:xfrm>
          <a:prstGeom prst="rect">
            <a:avLst/>
          </a:prstGeom>
          <a:noFill/>
        </p:spPr>
        <p:txBody>
          <a:bodyPr wrap="none" rtlCol="0">
            <a:spAutoFit/>
          </a:bodyPr>
          <a:lstStyle/>
          <a:p>
            <a:r>
              <a:rPr lang="en-US" sz="1400" dirty="0">
                <a:solidFill>
                  <a:schemeClr val="tx1"/>
                </a:solidFill>
                <a:latin typeface="Calibri" panose="020F0502020204030204" pitchFamily="34" charset="0"/>
                <a:cs typeface="Calibri" panose="020F0502020204030204" pitchFamily="34" charset="0"/>
              </a:rPr>
              <a:t>1</a:t>
            </a:r>
          </a:p>
        </p:txBody>
      </p:sp>
      <p:sp>
        <p:nvSpPr>
          <p:cNvPr id="92" name="TextBox 91">
            <a:extLst>
              <a:ext uri="{FF2B5EF4-FFF2-40B4-BE49-F238E27FC236}">
                <a16:creationId xmlns:a16="http://schemas.microsoft.com/office/drawing/2014/main" id="{56537467-2C39-F740-B813-5BB0213E490C}"/>
              </a:ext>
            </a:extLst>
          </p:cNvPr>
          <p:cNvSpPr txBox="1"/>
          <p:nvPr/>
        </p:nvSpPr>
        <p:spPr>
          <a:xfrm>
            <a:off x="10860522" y="6280191"/>
            <a:ext cx="276038" cy="317161"/>
          </a:xfrm>
          <a:prstGeom prst="rect">
            <a:avLst/>
          </a:prstGeom>
          <a:noFill/>
        </p:spPr>
        <p:txBody>
          <a:bodyPr wrap="none" rtlCol="0">
            <a:spAutoFit/>
          </a:bodyPr>
          <a:lstStyle/>
          <a:p>
            <a:r>
              <a:rPr lang="en-US" sz="1400" dirty="0">
                <a:solidFill>
                  <a:schemeClr val="tx1"/>
                </a:solidFill>
                <a:latin typeface="Calibri" panose="020F0502020204030204" pitchFamily="34" charset="0"/>
                <a:cs typeface="Calibri" panose="020F0502020204030204" pitchFamily="34" charset="0"/>
              </a:rPr>
              <a:t>5</a:t>
            </a:r>
          </a:p>
        </p:txBody>
      </p:sp>
      <p:cxnSp>
        <p:nvCxnSpPr>
          <p:cNvPr id="94" name="Straight Connector 93">
            <a:extLst>
              <a:ext uri="{FF2B5EF4-FFF2-40B4-BE49-F238E27FC236}">
                <a16:creationId xmlns:a16="http://schemas.microsoft.com/office/drawing/2014/main" id="{565EBEC7-959A-CD4E-AA5A-C39E89DE5906}"/>
              </a:ext>
            </a:extLst>
          </p:cNvPr>
          <p:cNvCxnSpPr>
            <a:cxnSpLocks/>
          </p:cNvCxnSpPr>
          <p:nvPr/>
        </p:nvCxnSpPr>
        <p:spPr bwMode="auto">
          <a:xfrm>
            <a:off x="4302863" y="1066248"/>
            <a:ext cx="929041" cy="0"/>
          </a:xfrm>
          <a:prstGeom prst="line">
            <a:avLst/>
          </a:prstGeom>
          <a:solidFill>
            <a:srgbClr val="FFFF00"/>
          </a:solidFill>
          <a:ln w="19050" cap="flat" cmpd="sng" algn="ctr">
            <a:solidFill>
              <a:schemeClr val="tx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38F12B6C-64B8-3648-AAC0-F0E937F44A40}"/>
              </a:ext>
            </a:extLst>
          </p:cNvPr>
          <p:cNvCxnSpPr>
            <a:cxnSpLocks/>
          </p:cNvCxnSpPr>
          <p:nvPr/>
        </p:nvCxnSpPr>
        <p:spPr bwMode="auto">
          <a:xfrm>
            <a:off x="5409074" y="1066248"/>
            <a:ext cx="943658" cy="0"/>
          </a:xfrm>
          <a:prstGeom prst="line">
            <a:avLst/>
          </a:prstGeom>
          <a:solidFill>
            <a:srgbClr val="FFFF00"/>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822951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0E738E-EEE9-5245-8FEA-09C1387EE780}"/>
              </a:ext>
            </a:extLst>
          </p:cNvPr>
          <p:cNvSpPr txBox="1"/>
          <p:nvPr/>
        </p:nvSpPr>
        <p:spPr>
          <a:xfrm>
            <a:off x="3050230" y="5921377"/>
            <a:ext cx="6091539"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261CF"/>
                </a:solidFill>
                <a:effectLst/>
                <a:uLnTx/>
                <a:uFillTx/>
                <a:latin typeface="Arial" pitchFamily="-72" charset="0"/>
                <a:ea typeface="MS PGothic" charset="0"/>
              </a:rPr>
              <a:t>Pan Pacific Lymphoma Conference 2022</a:t>
            </a:r>
            <a:endParaRPr kumimoji="0" lang="en-US" sz="2200" b="1" i="0" u="none" strike="noStrike" kern="1200" cap="none" spc="0" normalizeH="0" baseline="0" noProof="0" dirty="0">
              <a:ln>
                <a:noFill/>
              </a:ln>
              <a:solidFill>
                <a:srgbClr val="2261CF"/>
              </a:solidFill>
              <a:effectLst/>
              <a:uLnTx/>
              <a:uFillTx/>
              <a:latin typeface="Arial" pitchFamily="-72" charset="0"/>
              <a:ea typeface="MS PGothic" charset="0"/>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6D5206A3-7E6D-550C-3B58-58A3B873B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950" y="476672"/>
            <a:ext cx="7150100" cy="5422900"/>
          </a:xfrm>
          <a:prstGeom prst="rect">
            <a:avLst/>
          </a:prstGeom>
        </p:spPr>
      </p:pic>
    </p:spTree>
    <p:extLst>
      <p:ext uri="{BB962C8B-B14F-4D97-AF65-F5344CB8AC3E}">
        <p14:creationId xmlns:p14="http://schemas.microsoft.com/office/powerpoint/2010/main" val="2936376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2213-4724-0B4B-AAA8-D1379A963D1C}"/>
              </a:ext>
            </a:extLst>
          </p:cNvPr>
          <p:cNvSpPr>
            <a:spLocks noGrp="1"/>
          </p:cNvSpPr>
          <p:nvPr>
            <p:ph type="title"/>
          </p:nvPr>
        </p:nvSpPr>
        <p:spPr>
          <a:xfrm>
            <a:off x="912286" y="12700"/>
            <a:ext cx="10358967" cy="1143000"/>
          </a:xfrm>
        </p:spPr>
        <p:txBody>
          <a:bodyPr/>
          <a:lstStyle/>
          <a:p>
            <a:pPr algn="l"/>
            <a:r>
              <a:rPr lang="en-US" dirty="0"/>
              <a:t>POLARIX: Investigator-Assessed Progression-Free Survival (PFS) — Primary Endpoint</a:t>
            </a:r>
          </a:p>
        </p:txBody>
      </p:sp>
      <p:sp>
        <p:nvSpPr>
          <p:cNvPr id="8" name="TextBox 7">
            <a:extLst>
              <a:ext uri="{FF2B5EF4-FFF2-40B4-BE49-F238E27FC236}">
                <a16:creationId xmlns:a16="http://schemas.microsoft.com/office/drawing/2014/main" id="{14D5ECBC-C53A-5A4D-A27F-BD31C661A10C}"/>
              </a:ext>
            </a:extLst>
          </p:cNvPr>
          <p:cNvSpPr txBox="1"/>
          <p:nvPr/>
        </p:nvSpPr>
        <p:spPr>
          <a:xfrm>
            <a:off x="7764" y="6522135"/>
            <a:ext cx="492654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Mehta-Shah N et al. Pan Pacific Lymphoma Conference 2022.</a:t>
            </a:r>
          </a:p>
        </p:txBody>
      </p:sp>
      <p:pic>
        <p:nvPicPr>
          <p:cNvPr id="4" name="Picture 3" descr="Chart, line chart&#10;&#10;Description automatically generated">
            <a:extLst>
              <a:ext uri="{FF2B5EF4-FFF2-40B4-BE49-F238E27FC236}">
                <a16:creationId xmlns:a16="http://schemas.microsoft.com/office/drawing/2014/main" id="{F6A649A7-C543-DF1F-DD14-67E873E9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138" y="1456972"/>
            <a:ext cx="9429689" cy="4331524"/>
          </a:xfrm>
          <a:prstGeom prst="rect">
            <a:avLst/>
          </a:prstGeom>
        </p:spPr>
      </p:pic>
      <p:sp>
        <p:nvSpPr>
          <p:cNvPr id="6" name="TextBox 5">
            <a:extLst>
              <a:ext uri="{FF2B5EF4-FFF2-40B4-BE49-F238E27FC236}">
                <a16:creationId xmlns:a16="http://schemas.microsoft.com/office/drawing/2014/main" id="{FDF06E09-C823-A14C-BF0E-D89AC3F26766}"/>
              </a:ext>
            </a:extLst>
          </p:cNvPr>
          <p:cNvSpPr txBox="1"/>
          <p:nvPr/>
        </p:nvSpPr>
        <p:spPr>
          <a:xfrm>
            <a:off x="3935569" y="3238752"/>
            <a:ext cx="4312399"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Estimated 2-y PFS: 76.7% vs 70.2%</a:t>
            </a:r>
          </a:p>
        </p:txBody>
      </p:sp>
      <p:sp>
        <p:nvSpPr>
          <p:cNvPr id="7" name="Rectangle 6">
            <a:extLst>
              <a:ext uri="{FF2B5EF4-FFF2-40B4-BE49-F238E27FC236}">
                <a16:creationId xmlns:a16="http://schemas.microsoft.com/office/drawing/2014/main" id="{3E90E544-55C8-4419-A240-A7235E5D99EE}"/>
              </a:ext>
            </a:extLst>
          </p:cNvPr>
          <p:cNvSpPr/>
          <p:nvPr/>
        </p:nvSpPr>
        <p:spPr bwMode="auto">
          <a:xfrm>
            <a:off x="1703512" y="5589240"/>
            <a:ext cx="1656184" cy="1992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570438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2213-4724-0B4B-AAA8-D1379A963D1C}"/>
              </a:ext>
            </a:extLst>
          </p:cNvPr>
          <p:cNvSpPr>
            <a:spLocks noGrp="1"/>
          </p:cNvSpPr>
          <p:nvPr>
            <p:ph type="title"/>
          </p:nvPr>
        </p:nvSpPr>
        <p:spPr>
          <a:xfrm>
            <a:off x="912286" y="12700"/>
            <a:ext cx="10358967" cy="1143000"/>
          </a:xfrm>
        </p:spPr>
        <p:txBody>
          <a:bodyPr/>
          <a:lstStyle/>
          <a:p>
            <a:pPr algn="l"/>
            <a:r>
              <a:rPr lang="en-US" dirty="0"/>
              <a:t>POLARIX: Key Secondary Endpoints</a:t>
            </a:r>
          </a:p>
        </p:txBody>
      </p:sp>
      <p:sp>
        <p:nvSpPr>
          <p:cNvPr id="8" name="TextBox 7">
            <a:extLst>
              <a:ext uri="{FF2B5EF4-FFF2-40B4-BE49-F238E27FC236}">
                <a16:creationId xmlns:a16="http://schemas.microsoft.com/office/drawing/2014/main" id="{14D5ECBC-C53A-5A4D-A27F-BD31C661A10C}"/>
              </a:ext>
            </a:extLst>
          </p:cNvPr>
          <p:cNvSpPr txBox="1"/>
          <p:nvPr/>
        </p:nvSpPr>
        <p:spPr>
          <a:xfrm>
            <a:off x="7764" y="6522135"/>
            <a:ext cx="492654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Mehta-Shah N et al. Pan Pacific Lymphoma Conference 2022.</a:t>
            </a:r>
          </a:p>
        </p:txBody>
      </p:sp>
      <p:sp>
        <p:nvSpPr>
          <p:cNvPr id="6" name="TextBox 5">
            <a:extLst>
              <a:ext uri="{FF2B5EF4-FFF2-40B4-BE49-F238E27FC236}">
                <a16:creationId xmlns:a16="http://schemas.microsoft.com/office/drawing/2014/main" id="{FDF06E09-C823-A14C-BF0E-D89AC3F26766}"/>
              </a:ext>
            </a:extLst>
          </p:cNvPr>
          <p:cNvSpPr txBox="1"/>
          <p:nvPr/>
        </p:nvSpPr>
        <p:spPr>
          <a:xfrm>
            <a:off x="909565" y="5567600"/>
            <a:ext cx="9436766" cy="400110"/>
          </a:xfrm>
          <a:prstGeom prst="rect">
            <a:avLst/>
          </a:prstGeom>
          <a:noFill/>
        </p:spPr>
        <p:txBody>
          <a:bodyPr wrap="square" rtlCol="0">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There was no difference in overall survival between treatment arms</a:t>
            </a:r>
          </a:p>
        </p:txBody>
      </p:sp>
      <p:pic>
        <p:nvPicPr>
          <p:cNvPr id="9" name="Picture 8" descr="Graphical user interface&#10;&#10;Description automatically generated">
            <a:extLst>
              <a:ext uri="{FF2B5EF4-FFF2-40B4-BE49-F238E27FC236}">
                <a16:creationId xmlns:a16="http://schemas.microsoft.com/office/drawing/2014/main" id="{ACAB4C1F-EDE7-8D4C-D99D-1B1BAAEAC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44" y="1305634"/>
            <a:ext cx="11591650" cy="3707541"/>
          </a:xfrm>
          <a:prstGeom prst="rect">
            <a:avLst/>
          </a:prstGeom>
        </p:spPr>
      </p:pic>
      <p:sp>
        <p:nvSpPr>
          <p:cNvPr id="10" name="Rectangle 9">
            <a:extLst>
              <a:ext uri="{FF2B5EF4-FFF2-40B4-BE49-F238E27FC236}">
                <a16:creationId xmlns:a16="http://schemas.microsoft.com/office/drawing/2014/main" id="{9B5FF4C4-95A1-AE60-3118-100F16267FAA}"/>
              </a:ext>
            </a:extLst>
          </p:cNvPr>
          <p:cNvSpPr/>
          <p:nvPr/>
        </p:nvSpPr>
        <p:spPr bwMode="auto">
          <a:xfrm>
            <a:off x="4655840" y="4725144"/>
            <a:ext cx="1944216" cy="2880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Rectangle 10">
            <a:extLst>
              <a:ext uri="{FF2B5EF4-FFF2-40B4-BE49-F238E27FC236}">
                <a16:creationId xmlns:a16="http://schemas.microsoft.com/office/drawing/2014/main" id="{CB0CFD92-688D-EFC6-5E6E-FCA39BDB4FC5}"/>
              </a:ext>
            </a:extLst>
          </p:cNvPr>
          <p:cNvSpPr/>
          <p:nvPr/>
        </p:nvSpPr>
        <p:spPr bwMode="auto">
          <a:xfrm>
            <a:off x="9696400" y="1305634"/>
            <a:ext cx="72008" cy="1791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TextBox 11">
            <a:extLst>
              <a:ext uri="{FF2B5EF4-FFF2-40B4-BE49-F238E27FC236}">
                <a16:creationId xmlns:a16="http://schemas.microsoft.com/office/drawing/2014/main" id="{2CE8D28E-4196-A14D-8488-7C56D8599C12}"/>
              </a:ext>
            </a:extLst>
          </p:cNvPr>
          <p:cNvSpPr txBox="1"/>
          <p:nvPr/>
        </p:nvSpPr>
        <p:spPr>
          <a:xfrm>
            <a:off x="359225" y="5022278"/>
            <a:ext cx="380245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 = partial response; CR = complete response</a:t>
            </a:r>
          </a:p>
        </p:txBody>
      </p:sp>
    </p:spTree>
    <p:extLst>
      <p:ext uri="{BB962C8B-B14F-4D97-AF65-F5344CB8AC3E}">
        <p14:creationId xmlns:p14="http://schemas.microsoft.com/office/powerpoint/2010/main" val="2750827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application&#10;&#10;Description automatically generated">
            <a:extLst>
              <a:ext uri="{FF2B5EF4-FFF2-40B4-BE49-F238E27FC236}">
                <a16:creationId xmlns:a16="http://schemas.microsoft.com/office/drawing/2014/main" id="{22DE24B3-D723-574B-1AA6-2AED3355B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355873"/>
            <a:ext cx="9190767" cy="6146254"/>
          </a:xfrm>
          <a:prstGeom prst="rect">
            <a:avLst/>
          </a:prstGeom>
        </p:spPr>
      </p:pic>
      <p:sp>
        <p:nvSpPr>
          <p:cNvPr id="5" name="TextBox 4">
            <a:extLst>
              <a:ext uri="{FF2B5EF4-FFF2-40B4-BE49-F238E27FC236}">
                <a16:creationId xmlns:a16="http://schemas.microsoft.com/office/drawing/2014/main" id="{F6A0F65D-39EF-6564-F043-DFB78C90FD89}"/>
              </a:ext>
            </a:extLst>
          </p:cNvPr>
          <p:cNvSpPr txBox="1"/>
          <p:nvPr/>
        </p:nvSpPr>
        <p:spPr>
          <a:xfrm>
            <a:off x="5879976" y="476672"/>
            <a:ext cx="170591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itchFamily="-72" charset="0"/>
                <a:ea typeface="MS PGothic" charset="0"/>
              </a:rPr>
              <a:t>ASCO 2022</a:t>
            </a:r>
          </a:p>
        </p:txBody>
      </p:sp>
    </p:spTree>
    <p:extLst>
      <p:ext uri="{BB962C8B-B14F-4D97-AF65-F5344CB8AC3E}">
        <p14:creationId xmlns:p14="http://schemas.microsoft.com/office/powerpoint/2010/main" val="79179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F98495-DEC9-B806-5AF7-75E932FA673D}"/>
              </a:ext>
            </a:extLst>
          </p:cNvPr>
          <p:cNvSpPr txBox="1"/>
          <p:nvPr/>
        </p:nvSpPr>
        <p:spPr>
          <a:xfrm>
            <a:off x="0" y="6547000"/>
            <a:ext cx="399635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Morschhauser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 et al. ASCO 2022;Abstract 7517.</a:t>
            </a:r>
          </a:p>
        </p:txBody>
      </p:sp>
      <p:sp>
        <p:nvSpPr>
          <p:cNvPr id="3" name="Title 2">
            <a:extLst>
              <a:ext uri="{FF2B5EF4-FFF2-40B4-BE49-F238E27FC236}">
                <a16:creationId xmlns:a16="http://schemas.microsoft.com/office/drawing/2014/main" id="{724AA779-E443-B7DF-4CE1-C8A5228DF39F}"/>
              </a:ext>
            </a:extLst>
          </p:cNvPr>
          <p:cNvSpPr>
            <a:spLocks noGrp="1"/>
          </p:cNvSpPr>
          <p:nvPr>
            <p:ph type="title"/>
          </p:nvPr>
        </p:nvSpPr>
        <p:spPr>
          <a:xfrm>
            <a:off x="916516" y="3223"/>
            <a:ext cx="10358967" cy="761481"/>
          </a:xfrm>
        </p:spPr>
        <p:txBody>
          <a:bodyPr/>
          <a:lstStyle/>
          <a:p>
            <a:r>
              <a:rPr lang="en-US" dirty="0"/>
              <a:t>Summary</a:t>
            </a:r>
          </a:p>
        </p:txBody>
      </p:sp>
      <p:pic>
        <p:nvPicPr>
          <p:cNvPr id="5" name="Picture 4" descr="Table, timeline&#10;&#10;Description automatically generated">
            <a:extLst>
              <a:ext uri="{FF2B5EF4-FFF2-40B4-BE49-F238E27FC236}">
                <a16:creationId xmlns:a16="http://schemas.microsoft.com/office/drawing/2014/main" id="{D7EF4F5E-59E0-F82A-A809-BF06A26B0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933" y="764704"/>
            <a:ext cx="5560395" cy="5728892"/>
          </a:xfrm>
          <a:prstGeom prst="rect">
            <a:avLst/>
          </a:prstGeom>
        </p:spPr>
      </p:pic>
      <p:sp>
        <p:nvSpPr>
          <p:cNvPr id="6" name="TextBox 5">
            <a:extLst>
              <a:ext uri="{FF2B5EF4-FFF2-40B4-BE49-F238E27FC236}">
                <a16:creationId xmlns:a16="http://schemas.microsoft.com/office/drawing/2014/main" id="{A8125460-9619-054E-3884-F32D8D696174}"/>
              </a:ext>
            </a:extLst>
          </p:cNvPr>
          <p:cNvSpPr txBox="1"/>
          <p:nvPr/>
        </p:nvSpPr>
        <p:spPr>
          <a:xfrm>
            <a:off x="3637282" y="5862655"/>
            <a:ext cx="2470548" cy="492443"/>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itchFamily="-72" charset="0"/>
                <a:ea typeface="MS PGothic" charset="0"/>
              </a:rPr>
              <a:t>DEL,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itchFamily="-72" charset="0"/>
                <a:ea typeface="MS PGothic" charset="0"/>
              </a:rPr>
              <a:t>double-expressor lymphoma</a:t>
            </a:r>
          </a:p>
        </p:txBody>
      </p:sp>
    </p:spTree>
    <p:extLst>
      <p:ext uri="{BB962C8B-B14F-4D97-AF65-F5344CB8AC3E}">
        <p14:creationId xmlns:p14="http://schemas.microsoft.com/office/powerpoint/2010/main" val="4110649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3"/>
          </p:nvPr>
        </p:nvSpPr>
        <p:spPr>
          <a:xfrm>
            <a:off x="119336" y="6448251"/>
            <a:ext cx="10048207" cy="365125"/>
          </a:xfrm>
        </p:spPr>
        <p:txBody>
          <a:bodyPr/>
          <a:lstStyle/>
          <a:p>
            <a:r>
              <a:rPr lang="en-US" sz="1500" b="0" dirty="0" err="1">
                <a:solidFill>
                  <a:schemeClr val="tx1"/>
                </a:solidFill>
                <a:latin typeface="+mn-lt"/>
              </a:rPr>
              <a:t>www.clinicaltrials.gov</a:t>
            </a:r>
            <a:r>
              <a:rPr lang="en-US" sz="1500" b="0" dirty="0">
                <a:solidFill>
                  <a:schemeClr val="tx1"/>
                </a:solidFill>
                <a:latin typeface="+mn-lt"/>
              </a:rPr>
              <a:t>. NCT04332822. Accessed August 2022.</a:t>
            </a:r>
            <a:endParaRPr lang="en-US" sz="1500" b="0" dirty="0">
              <a:solidFill>
                <a:schemeClr val="tx1"/>
              </a:solidFill>
              <a:latin typeface="+mn-lt"/>
              <a:cs typeface="Arial"/>
            </a:endParaRPr>
          </a:p>
        </p:txBody>
      </p:sp>
      <p:sp>
        <p:nvSpPr>
          <p:cNvPr id="29" name="Rounded Rectangle 28"/>
          <p:cNvSpPr/>
          <p:nvPr/>
        </p:nvSpPr>
        <p:spPr>
          <a:xfrm>
            <a:off x="344025" y="2421066"/>
            <a:ext cx="2849484" cy="2103293"/>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4513" indent="-154513">
              <a:buFont typeface="Arial" panose="020B0604020202020204" pitchFamily="34" charset="0"/>
              <a:buChar char="•"/>
            </a:pPr>
            <a:r>
              <a:rPr lang="en-US" sz="1600" dirty="0"/>
              <a:t>Previously untreated DLBCL</a:t>
            </a:r>
          </a:p>
          <a:p>
            <a:pPr marL="154513" indent="-154513">
              <a:buFont typeface="Arial" panose="020B0604020202020204" pitchFamily="34" charset="0"/>
              <a:buChar char="•"/>
            </a:pPr>
            <a:r>
              <a:rPr lang="en-US" sz="1600" dirty="0"/>
              <a:t>≥80 years, or frail ≥75 years </a:t>
            </a:r>
            <a:endParaRPr lang="en-US" sz="1050" dirty="0"/>
          </a:p>
          <a:p>
            <a:pPr marL="154513" indent="-154513">
              <a:buFont typeface="Arial" panose="020B0604020202020204" pitchFamily="34" charset="0"/>
              <a:buChar char="•"/>
            </a:pPr>
            <a:r>
              <a:rPr lang="en-US" sz="1600" dirty="0">
                <a:solidFill>
                  <a:schemeClr val="bg1"/>
                </a:solidFill>
              </a:rPr>
              <a:t>ECOG PS 0-3</a:t>
            </a:r>
          </a:p>
          <a:p>
            <a:pPr marL="154513" indent="-154513">
              <a:buFont typeface="Arial" panose="020B0604020202020204" pitchFamily="34" charset="0"/>
              <a:buChar char="•"/>
            </a:pPr>
            <a:endParaRPr lang="en-US" sz="1600" dirty="0">
              <a:solidFill>
                <a:schemeClr val="bg1"/>
              </a:solidFill>
            </a:endParaRPr>
          </a:p>
          <a:p>
            <a:pPr algn="ctr"/>
            <a:r>
              <a:rPr lang="en-US" sz="1600" dirty="0"/>
              <a:t>N = 200</a:t>
            </a:r>
          </a:p>
        </p:txBody>
      </p:sp>
      <p:sp>
        <p:nvSpPr>
          <p:cNvPr id="31" name="Rounded Rectangle 30"/>
          <p:cNvSpPr/>
          <p:nvPr/>
        </p:nvSpPr>
        <p:spPr>
          <a:xfrm>
            <a:off x="4876802" y="2409561"/>
            <a:ext cx="4096325" cy="10194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Arm A</a:t>
            </a:r>
          </a:p>
          <a:p>
            <a:pPr algn="ctr"/>
            <a:r>
              <a:rPr lang="en-US" sz="1600" b="1" dirty="0"/>
              <a:t>Pola </a:t>
            </a:r>
            <a:r>
              <a:rPr lang="en-US" sz="1600" dirty="0"/>
              <a:t>1.8 mg/kg</a:t>
            </a:r>
          </a:p>
          <a:p>
            <a:pPr algn="ctr"/>
            <a:r>
              <a:rPr lang="en-US" sz="1600" dirty="0"/>
              <a:t>R-mini-CHP </a:t>
            </a:r>
            <a:r>
              <a:rPr lang="en-US" sz="1600" b="1" dirty="0"/>
              <a:t>+ vincristine placebo</a:t>
            </a:r>
          </a:p>
          <a:p>
            <a:pPr algn="ctr"/>
            <a:r>
              <a:rPr lang="en-US" sz="1600" dirty="0"/>
              <a:t>Q21D x 6 cycles</a:t>
            </a:r>
          </a:p>
        </p:txBody>
      </p:sp>
      <p:sp>
        <p:nvSpPr>
          <p:cNvPr id="32" name="Rounded Rectangle 31"/>
          <p:cNvSpPr/>
          <p:nvPr/>
        </p:nvSpPr>
        <p:spPr>
          <a:xfrm>
            <a:off x="4876802" y="3485563"/>
            <a:ext cx="4096325" cy="101943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Arm B</a:t>
            </a:r>
          </a:p>
          <a:p>
            <a:pPr algn="ctr"/>
            <a:r>
              <a:rPr lang="en-US" sz="1600" dirty="0"/>
              <a:t>R-mini-CHOP</a:t>
            </a:r>
            <a:r>
              <a:rPr lang="en-US" sz="1600" b="1" dirty="0"/>
              <a:t> + pola placebo</a:t>
            </a:r>
          </a:p>
          <a:p>
            <a:pPr algn="ctr"/>
            <a:r>
              <a:rPr lang="en-US" sz="1600" dirty="0"/>
              <a:t>Q21D x 6 cycles</a:t>
            </a:r>
          </a:p>
        </p:txBody>
      </p:sp>
      <p:cxnSp>
        <p:nvCxnSpPr>
          <p:cNvPr id="35" name="Elbow Connector 34"/>
          <p:cNvCxnSpPr>
            <a:stCxn id="29" idx="3"/>
          </p:cNvCxnSpPr>
          <p:nvPr/>
        </p:nvCxnSpPr>
        <p:spPr>
          <a:xfrm flipV="1">
            <a:off x="3193508" y="2934716"/>
            <a:ext cx="1683293" cy="537997"/>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29" idx="3"/>
          </p:cNvCxnSpPr>
          <p:nvPr/>
        </p:nvCxnSpPr>
        <p:spPr>
          <a:xfrm>
            <a:off x="3193508" y="3472714"/>
            <a:ext cx="1683293" cy="538001"/>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AutoShape 17">
            <a:extLst>
              <a:ext uri="{FF2B5EF4-FFF2-40B4-BE49-F238E27FC236}">
                <a16:creationId xmlns:a16="http://schemas.microsoft.com/office/drawing/2014/main" id="{4FD1BA24-9866-8941-9600-0D3331AD7D34}"/>
              </a:ext>
            </a:extLst>
          </p:cNvPr>
          <p:cNvSpPr>
            <a:spLocks noChangeArrowheads="1"/>
          </p:cNvSpPr>
          <p:nvPr/>
        </p:nvSpPr>
        <p:spPr bwMode="auto">
          <a:xfrm>
            <a:off x="3364094" y="3181173"/>
            <a:ext cx="507111" cy="495652"/>
          </a:xfrm>
          <a:prstGeom prst="ellipse">
            <a:avLst/>
          </a:prstGeom>
          <a:solidFill>
            <a:schemeClr val="tx2"/>
          </a:solidFill>
          <a:ln>
            <a:solidFill>
              <a:schemeClr val="tx2"/>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none" lIns="80131" tIns="40067" rIns="80131" bIns="40067" anchor="ctr"/>
          <a:lstStyle/>
          <a:p>
            <a:pPr algn="ctr" defTabSz="858817">
              <a:spcBef>
                <a:spcPts val="300"/>
              </a:spcBef>
              <a:defRPr/>
            </a:pPr>
            <a:r>
              <a:rPr lang="en-US" sz="2133" b="1" dirty="0">
                <a:ea typeface="ヒラギノ角ゴ Pro W3"/>
                <a:cs typeface="Arial" pitchFamily="34" charset="0"/>
              </a:rPr>
              <a:t>R</a:t>
            </a:r>
          </a:p>
        </p:txBody>
      </p:sp>
      <p:sp>
        <p:nvSpPr>
          <p:cNvPr id="2064" name="Rectangle 2063"/>
          <p:cNvSpPr/>
          <p:nvPr/>
        </p:nvSpPr>
        <p:spPr>
          <a:xfrm>
            <a:off x="9120336" y="3239171"/>
            <a:ext cx="2762295" cy="379656"/>
          </a:xfrm>
          <a:prstGeom prst="rect">
            <a:avLst/>
          </a:prstGeom>
        </p:spPr>
        <p:txBody>
          <a:bodyPr wrap="none">
            <a:spAutoFit/>
          </a:bodyPr>
          <a:lstStyle/>
          <a:p>
            <a:r>
              <a:rPr lang="en-US" sz="1867" b="1" dirty="0">
                <a:solidFill>
                  <a:srgbClr val="000000"/>
                </a:solidFill>
                <a:latin typeface="Arial" panose="020B0604020202020204" pitchFamily="34" charset="0"/>
              </a:rPr>
              <a:t>Primary endpoint: PFS</a:t>
            </a:r>
            <a:r>
              <a:rPr lang="en-US" sz="1867" dirty="0">
                <a:solidFill>
                  <a:srgbClr val="000000"/>
                </a:solidFill>
                <a:latin typeface="Arial" panose="020B0604020202020204" pitchFamily="34" charset="0"/>
              </a:rPr>
              <a:t>​</a:t>
            </a:r>
            <a:endParaRPr lang="en-US" sz="1867" dirty="0"/>
          </a:p>
        </p:txBody>
      </p:sp>
      <p:sp>
        <p:nvSpPr>
          <p:cNvPr id="3" name="TextBox 2">
            <a:extLst>
              <a:ext uri="{FF2B5EF4-FFF2-40B4-BE49-F238E27FC236}">
                <a16:creationId xmlns:a16="http://schemas.microsoft.com/office/drawing/2014/main" id="{3E58C4F5-426E-1AB4-4B5A-F63105FB3F76}"/>
              </a:ext>
            </a:extLst>
          </p:cNvPr>
          <p:cNvSpPr txBox="1"/>
          <p:nvPr/>
        </p:nvSpPr>
        <p:spPr>
          <a:xfrm>
            <a:off x="0" y="1026387"/>
            <a:ext cx="12192000" cy="170365"/>
          </a:xfrm>
          <a:prstGeom prst="rect">
            <a:avLst/>
          </a:prstGeom>
          <a:solidFill>
            <a:srgbClr val="E2ECF2"/>
          </a:solidFill>
        </p:spPr>
        <p:txBody>
          <a:bodyPr wrap="square" rtlCol="0">
            <a:spAutoFit/>
          </a:bodyPr>
          <a:lstStyle/>
          <a:p>
            <a:endParaRPr lang="en-US" dirty="0"/>
          </a:p>
        </p:txBody>
      </p:sp>
      <p:sp>
        <p:nvSpPr>
          <p:cNvPr id="2" name="Title 1"/>
          <p:cNvSpPr>
            <a:spLocks noGrp="1"/>
          </p:cNvSpPr>
          <p:nvPr>
            <p:ph type="title"/>
          </p:nvPr>
        </p:nvSpPr>
        <p:spPr>
          <a:xfrm>
            <a:off x="695400" y="365477"/>
            <a:ext cx="10992348" cy="990600"/>
          </a:xfrm>
        </p:spPr>
        <p:txBody>
          <a:bodyPr/>
          <a:lstStyle/>
          <a:p>
            <a:r>
              <a:rPr lang="en-US" dirty="0">
                <a:solidFill>
                  <a:srgbClr val="0432FF"/>
                </a:solidFill>
              </a:rPr>
              <a:t>POLAR BEAR Study Design: Adding Polatuzumab Vedotin to </a:t>
            </a:r>
            <a:br>
              <a:rPr lang="en-US" dirty="0">
                <a:solidFill>
                  <a:srgbClr val="0432FF"/>
                </a:solidFill>
              </a:rPr>
            </a:br>
            <a:r>
              <a:rPr lang="en-US" dirty="0">
                <a:solidFill>
                  <a:srgbClr val="0432FF"/>
                </a:solidFill>
              </a:rPr>
              <a:t>R-Mini-CHOP as Initial Therapy for Older Patients with DLBCL</a:t>
            </a:r>
          </a:p>
        </p:txBody>
      </p:sp>
    </p:spTree>
    <p:extLst>
      <p:ext uri="{BB962C8B-B14F-4D97-AF65-F5344CB8AC3E}">
        <p14:creationId xmlns:p14="http://schemas.microsoft.com/office/powerpoint/2010/main" val="2492446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Management of DLBCL</a:t>
            </a:r>
            <a:br>
              <a:rPr lang="en-US" dirty="0">
                <a:solidFill>
                  <a:srgbClr val="0432FF"/>
                </a:solidFill>
              </a:rPr>
            </a:br>
            <a:r>
              <a:rPr lang="en-US" dirty="0">
                <a:solidFill>
                  <a:srgbClr val="0432FF"/>
                </a:solidFill>
              </a:rPr>
              <a:t>Where We Are, Where We’re Headed</a:t>
            </a:r>
            <a:endParaRPr lang="en-US" sz="2800" dirty="0">
              <a:solidFill>
                <a:srgbClr val="0432FF"/>
              </a:solidFill>
            </a:endParaRPr>
          </a:p>
        </p:txBody>
      </p:sp>
      <p:sp>
        <p:nvSpPr>
          <p:cNvPr id="6" name="Content Placeholder 5"/>
          <p:cNvSpPr>
            <a:spLocks noGrp="1"/>
          </p:cNvSpPr>
          <p:nvPr>
            <p:ph idx="1"/>
          </p:nvPr>
        </p:nvSpPr>
        <p:spPr>
          <a:xfrm>
            <a:off x="1127448" y="1484784"/>
            <a:ext cx="10297144" cy="4968552"/>
          </a:xfrm>
        </p:spPr>
        <p:txBody>
          <a:bodyPr/>
          <a:lstStyle/>
          <a:p>
            <a:pPr marL="98425" indent="0">
              <a:lnSpc>
                <a:spcPct val="100000"/>
              </a:lnSpc>
              <a:spcBef>
                <a:spcPts val="2800"/>
              </a:spcBef>
              <a:spcAft>
                <a:spcPts val="0"/>
              </a:spcAft>
              <a:buNone/>
            </a:pPr>
            <a:r>
              <a:rPr lang="en-US" sz="2200" dirty="0">
                <a:solidFill>
                  <a:schemeClr val="tx1"/>
                </a:solidFill>
              </a:rPr>
              <a:t>PROLOGUE</a:t>
            </a:r>
          </a:p>
          <a:p>
            <a:pPr marL="98425" indent="0">
              <a:lnSpc>
                <a:spcPct val="100000"/>
              </a:lnSpc>
              <a:spcBef>
                <a:spcPts val="2800"/>
              </a:spcBef>
              <a:spcAft>
                <a:spcPts val="0"/>
              </a:spcAft>
              <a:buNone/>
            </a:pPr>
            <a:r>
              <a:rPr lang="en-US" sz="2200" dirty="0">
                <a:solidFill>
                  <a:schemeClr val="tx1"/>
                </a:solidFill>
              </a:rPr>
              <a:t>MODULE 1: </a:t>
            </a:r>
            <a:r>
              <a:rPr lang="en-US" sz="2200" dirty="0">
                <a:solidFill>
                  <a:schemeClr val="tx1"/>
                </a:solidFill>
                <a:ea typeface="Calibri" panose="020F0502020204030204" pitchFamily="34" charset="0"/>
              </a:rPr>
              <a:t>First-Line Treatment </a:t>
            </a:r>
          </a:p>
          <a:p>
            <a:pPr marL="98425" indent="0">
              <a:lnSpc>
                <a:spcPct val="100000"/>
              </a:lnSpc>
              <a:spcBef>
                <a:spcPts val="2800"/>
              </a:spcBef>
              <a:spcAft>
                <a:spcPts val="0"/>
              </a:spcAft>
              <a:buNone/>
            </a:pPr>
            <a:r>
              <a:rPr lang="en-US" sz="2200" dirty="0">
                <a:solidFill>
                  <a:schemeClr val="tx1"/>
                </a:solidFill>
                <a:ea typeface="Calibri" panose="020F0502020204030204" pitchFamily="34" charset="0"/>
              </a:rPr>
              <a:t>MODULE 2: Bispecific Antibodies </a:t>
            </a:r>
          </a:p>
          <a:p>
            <a:pPr marL="98425" indent="0">
              <a:lnSpc>
                <a:spcPct val="100000"/>
              </a:lnSpc>
              <a:spcBef>
                <a:spcPts val="2800"/>
              </a:spcBef>
              <a:spcAft>
                <a:spcPts val="0"/>
              </a:spcAft>
              <a:buNone/>
            </a:pPr>
            <a:r>
              <a:rPr lang="en-US" sz="2200" dirty="0">
                <a:solidFill>
                  <a:schemeClr val="tx1"/>
                </a:solidFill>
              </a:rPr>
              <a:t>MODULE 3: </a:t>
            </a:r>
            <a:r>
              <a:rPr lang="en-US" sz="2200" dirty="0">
                <a:solidFill>
                  <a:schemeClr val="tx1"/>
                </a:solidFill>
                <a:ea typeface="Calibri" panose="020F0502020204030204" pitchFamily="34" charset="0"/>
              </a:rPr>
              <a:t>CAR T-Cell Therapy</a:t>
            </a:r>
          </a:p>
          <a:p>
            <a:pPr marL="98425" indent="0">
              <a:lnSpc>
                <a:spcPct val="100000"/>
              </a:lnSpc>
              <a:spcBef>
                <a:spcPts val="2800"/>
              </a:spcBef>
              <a:spcAft>
                <a:spcPts val="0"/>
              </a:spcAft>
              <a:buNone/>
            </a:pPr>
            <a:r>
              <a:rPr lang="en-US" sz="2200" dirty="0">
                <a:solidFill>
                  <a:schemeClr val="tx1"/>
                </a:solidFill>
                <a:ea typeface="Calibri" panose="020F0502020204030204" pitchFamily="34" charset="0"/>
              </a:rPr>
              <a:t>MODULE 4: Sequencing of Novel Agents</a:t>
            </a:r>
          </a:p>
          <a:p>
            <a:pPr marL="98425" indent="0">
              <a:lnSpc>
                <a:spcPct val="100000"/>
              </a:lnSpc>
              <a:spcBef>
                <a:spcPts val="2800"/>
              </a:spcBef>
              <a:spcAft>
                <a:spcPts val="0"/>
              </a:spcAft>
              <a:buNone/>
            </a:pPr>
            <a:r>
              <a:rPr lang="en-US" sz="2200" dirty="0">
                <a:solidFill>
                  <a:schemeClr val="tx1"/>
                </a:solidFill>
                <a:ea typeface="Calibri" panose="020F0502020204030204" pitchFamily="34" charset="0"/>
              </a:rPr>
              <a:t>MODULE 5: Appendix</a:t>
            </a:r>
          </a:p>
        </p:txBody>
      </p:sp>
    </p:spTree>
    <p:custDataLst>
      <p:tags r:id="rId1"/>
    </p:custDataLst>
    <p:extLst>
      <p:ext uri="{BB962C8B-B14F-4D97-AF65-F5344CB8AC3E}">
        <p14:creationId xmlns:p14="http://schemas.microsoft.com/office/powerpoint/2010/main" val="295877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7"/>
            <a:ext cx="10177559" cy="144016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5" y="568678"/>
            <a:ext cx="9617316" cy="1095726"/>
          </a:xfrm>
        </p:spPr>
        <p:txBody>
          <a:bodyPr lIns="91440" tIns="91440" rIns="91440" bIns="182880"/>
          <a:lstStyle/>
          <a:p>
            <a:pPr algn="l"/>
            <a:r>
              <a:rPr lang="en-US" dirty="0">
                <a:solidFill>
                  <a:schemeClr val="bg1"/>
                </a:solidFill>
              </a:rPr>
              <a:t>Case Presentation: 59-year-old woman with Stage IV double-hit DLBCL and extensive bone involvement</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83"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a:solidFill>
                  <a:srgbClr val="051F60"/>
                </a:solidFill>
              </a:rPr>
              <a:t>Benjamin Parsons (Madison, Wisconsin)</a:t>
            </a:r>
          </a:p>
        </p:txBody>
      </p:sp>
      <p:pic>
        <p:nvPicPr>
          <p:cNvPr id="2" name="Picture 1" descr="A person wearing headphones&#10;&#10;Description automatically generated">
            <a:extLst>
              <a:ext uri="{FF2B5EF4-FFF2-40B4-BE49-F238E27FC236}">
                <a16:creationId xmlns:a16="http://schemas.microsoft.com/office/drawing/2014/main" id="{5168DB08-BB88-F19F-3042-AEF59DF4E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772" y="2044651"/>
            <a:ext cx="6843110" cy="3849251"/>
          </a:xfrm>
          <a:prstGeom prst="rect">
            <a:avLst/>
          </a:prstGeom>
        </p:spPr>
      </p:pic>
    </p:spTree>
    <p:extLst>
      <p:ext uri="{BB962C8B-B14F-4D97-AF65-F5344CB8AC3E}">
        <p14:creationId xmlns:p14="http://schemas.microsoft.com/office/powerpoint/2010/main" val="3263960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38A833-1A57-6743-90E3-1C412A2E9C89}"/>
              </a:ext>
            </a:extLst>
          </p:cNvPr>
          <p:cNvSpPr txBox="1"/>
          <p:nvPr/>
        </p:nvSpPr>
        <p:spPr>
          <a:xfrm>
            <a:off x="119336" y="6508669"/>
            <a:ext cx="3468322" cy="323165"/>
          </a:xfrm>
          <a:prstGeom prst="rect">
            <a:avLst/>
          </a:prstGeom>
          <a:noFill/>
        </p:spPr>
        <p:txBody>
          <a:bodyPr wrap="non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Dunleavy K. ASH 2021 Education Program.</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sp>
        <p:nvSpPr>
          <p:cNvPr id="2" name="Title 1">
            <a:extLst>
              <a:ext uri="{FF2B5EF4-FFF2-40B4-BE49-F238E27FC236}">
                <a16:creationId xmlns:a16="http://schemas.microsoft.com/office/drawing/2014/main" id="{2A46B052-F5C4-EF0F-BF55-091914B10294}"/>
              </a:ext>
            </a:extLst>
          </p:cNvPr>
          <p:cNvSpPr txBox="1">
            <a:spLocks/>
          </p:cNvSpPr>
          <p:nvPr/>
        </p:nvSpPr>
        <p:spPr>
          <a:xfrm>
            <a:off x="912285" y="227013"/>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Categories of Aggressive B-Cell Lymphomas</a:t>
            </a:r>
          </a:p>
        </p:txBody>
      </p:sp>
      <p:pic>
        <p:nvPicPr>
          <p:cNvPr id="5" name="Picture 4" descr="Diagram&#10;&#10;Description automatically generated">
            <a:extLst>
              <a:ext uri="{FF2B5EF4-FFF2-40B4-BE49-F238E27FC236}">
                <a16:creationId xmlns:a16="http://schemas.microsoft.com/office/drawing/2014/main" id="{E0EDACD9-9C03-7E21-B868-E62987D0E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147" y="914323"/>
            <a:ext cx="9289032" cy="5277860"/>
          </a:xfrm>
          <a:prstGeom prst="rect">
            <a:avLst/>
          </a:prstGeom>
        </p:spPr>
      </p:pic>
    </p:spTree>
    <p:extLst>
      <p:ext uri="{BB962C8B-B14F-4D97-AF65-F5344CB8AC3E}">
        <p14:creationId xmlns:p14="http://schemas.microsoft.com/office/powerpoint/2010/main" val="354269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B052-F5C4-EF0F-BF55-091914B10294}"/>
              </a:ext>
            </a:extLst>
          </p:cNvPr>
          <p:cNvSpPr txBox="1">
            <a:spLocks/>
          </p:cNvSpPr>
          <p:nvPr/>
        </p:nvSpPr>
        <p:spPr>
          <a:xfrm>
            <a:off x="912285" y="227013"/>
            <a:ext cx="10358967" cy="604219"/>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Categories of </a:t>
            </a:r>
            <a:r>
              <a:rPr lang="en-US" kern="0" dirty="0"/>
              <a:t>Double-Expressor </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Lymphomas</a:t>
            </a:r>
          </a:p>
        </p:txBody>
      </p:sp>
      <p:pic>
        <p:nvPicPr>
          <p:cNvPr id="6" name="Picture 5" descr="Diagram&#10;&#10;Description automatically generated">
            <a:extLst>
              <a:ext uri="{FF2B5EF4-FFF2-40B4-BE49-F238E27FC236}">
                <a16:creationId xmlns:a16="http://schemas.microsoft.com/office/drawing/2014/main" id="{A8716EB4-C102-60B1-9F57-E24F12270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831232"/>
            <a:ext cx="8280920" cy="5557915"/>
          </a:xfrm>
          <a:prstGeom prst="rect">
            <a:avLst/>
          </a:prstGeom>
        </p:spPr>
      </p:pic>
      <p:sp>
        <p:nvSpPr>
          <p:cNvPr id="7" name="TextBox 6">
            <a:extLst>
              <a:ext uri="{FF2B5EF4-FFF2-40B4-BE49-F238E27FC236}">
                <a16:creationId xmlns:a16="http://schemas.microsoft.com/office/drawing/2014/main" id="{06E2B2D7-4988-8F4D-9DA0-7BC9EDCD33B7}"/>
              </a:ext>
            </a:extLst>
          </p:cNvPr>
          <p:cNvSpPr txBox="1"/>
          <p:nvPr/>
        </p:nvSpPr>
        <p:spPr>
          <a:xfrm>
            <a:off x="119336" y="6508669"/>
            <a:ext cx="3468322" cy="323165"/>
          </a:xfrm>
          <a:prstGeom prst="rect">
            <a:avLst/>
          </a:prstGeom>
          <a:noFill/>
        </p:spPr>
        <p:txBody>
          <a:bodyPr wrap="non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Dunleavy K. ASH 2021 Education Program.</a:t>
            </a:r>
            <a:endParaRPr kumimoji="0" lang="en-US" sz="1500" b="0"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2580075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E1B547-F5A9-0F54-01A0-D89FD3A48EA3}"/>
              </a:ext>
            </a:extLst>
          </p:cNvPr>
          <p:cNvSpPr txBox="1"/>
          <p:nvPr/>
        </p:nvSpPr>
        <p:spPr>
          <a:xfrm>
            <a:off x="839416" y="5197262"/>
            <a:ext cx="10153132" cy="400110"/>
          </a:xfrm>
          <a:prstGeom prst="rect">
            <a:avLst/>
          </a:prstGeom>
          <a:solidFill>
            <a:schemeClr val="bg1"/>
          </a:solidFill>
          <a:ln>
            <a:noFill/>
          </a:ln>
        </p:spPr>
        <p:txBody>
          <a:bodyPr wrap="square" rtlCol="0">
            <a:spAutoFit/>
          </a:bodyPr>
          <a:lstStyle/>
          <a:p>
            <a:pPr algn="r">
              <a:defRPr/>
            </a:pPr>
            <a:r>
              <a:rPr lang="en-US" sz="2000" i="1" dirty="0">
                <a:solidFill>
                  <a:srgbClr val="FFFFFF">
                    <a:lumMod val="50000"/>
                  </a:srgbClr>
                </a:solidFill>
              </a:rPr>
              <a:t>Clin Lymphoma Myeloma </a:t>
            </a:r>
            <a:r>
              <a:rPr lang="en-US" sz="2000" i="1" dirty="0" err="1">
                <a:solidFill>
                  <a:srgbClr val="FFFFFF">
                    <a:lumMod val="50000"/>
                  </a:srgbClr>
                </a:solidFill>
              </a:rPr>
              <a:t>Leuk</a:t>
            </a:r>
            <a:r>
              <a:rPr lang="en-US" sz="2000" i="1" dirty="0">
                <a:solidFill>
                  <a:srgbClr val="FFFFFF">
                    <a:lumMod val="50000"/>
                  </a:srgbClr>
                </a:solidFill>
              </a:rPr>
              <a:t> </a:t>
            </a:r>
            <a:r>
              <a:rPr lang="en-US" sz="2000" dirty="0">
                <a:solidFill>
                  <a:srgbClr val="FFFFFF">
                    <a:lumMod val="50000"/>
                  </a:srgbClr>
                </a:solidFill>
              </a:rPr>
              <a:t>2022;[Online ahead of print].</a:t>
            </a:r>
            <a:r>
              <a:rPr kumimoji="0" lang="en-US" sz="2000" b="1" i="0" u="none" strike="noStrike" kern="1200" cap="none" spc="0" normalizeH="0" baseline="0" noProof="0" dirty="0">
                <a:ln>
                  <a:noFill/>
                </a:ln>
                <a:solidFill>
                  <a:srgbClr val="FFFFFF">
                    <a:lumMod val="50000"/>
                  </a:srgbClr>
                </a:solidFill>
                <a:effectLst/>
                <a:uLnTx/>
                <a:uFillTx/>
                <a:latin typeface="Arial" pitchFamily="-72" charset="0"/>
                <a:ea typeface="MS PGothic" charset="0"/>
              </a:rPr>
              <a:t> </a:t>
            </a:r>
          </a:p>
        </p:txBody>
      </p:sp>
      <p:pic>
        <p:nvPicPr>
          <p:cNvPr id="3" name="Picture 2" descr="Text&#10;&#10;Description automatically generated">
            <a:extLst>
              <a:ext uri="{FF2B5EF4-FFF2-40B4-BE49-F238E27FC236}">
                <a16:creationId xmlns:a16="http://schemas.microsoft.com/office/drawing/2014/main" id="{EB000DAA-735E-93F9-9E3C-C803B3F4A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787629"/>
            <a:ext cx="10153132" cy="3409633"/>
          </a:xfrm>
          <a:prstGeom prst="rect">
            <a:avLst/>
          </a:prstGeom>
        </p:spPr>
      </p:pic>
      <p:sp>
        <p:nvSpPr>
          <p:cNvPr id="5" name="Rectangle 4">
            <a:extLst>
              <a:ext uri="{FF2B5EF4-FFF2-40B4-BE49-F238E27FC236}">
                <a16:creationId xmlns:a16="http://schemas.microsoft.com/office/drawing/2014/main" id="{8D162EEC-5DEB-F2B4-F407-24FE602E39D5}"/>
              </a:ext>
            </a:extLst>
          </p:cNvPr>
          <p:cNvSpPr/>
          <p:nvPr/>
        </p:nvSpPr>
        <p:spPr bwMode="auto">
          <a:xfrm>
            <a:off x="839416" y="1412776"/>
            <a:ext cx="10153132"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50267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09FE09-6B2C-B0C6-F5EF-0843DEFD104C}"/>
              </a:ext>
            </a:extLst>
          </p:cNvPr>
          <p:cNvSpPr txBox="1"/>
          <p:nvPr/>
        </p:nvSpPr>
        <p:spPr>
          <a:xfrm>
            <a:off x="1037438" y="2397948"/>
            <a:ext cx="10117124" cy="2062103"/>
          </a:xfrm>
          <a:prstGeom prst="rect">
            <a:avLst/>
          </a:prstGeom>
          <a:noFill/>
        </p:spPr>
        <p:txBody>
          <a:bodyPr wrap="square">
            <a:spAutoFit/>
          </a:bodyPr>
          <a:lstStyle/>
          <a:p>
            <a:pPr>
              <a:spcBef>
                <a:spcPts val="0"/>
              </a:spcBef>
              <a:spcAft>
                <a:spcPts val="0"/>
              </a:spcAft>
            </a:pPr>
            <a:r>
              <a:rPr lang="en-US" sz="3200" b="0" dirty="0">
                <a:solidFill>
                  <a:srgbClr val="000000"/>
                </a:solidFill>
                <a:latin typeface="Calibri"/>
              </a:rPr>
              <a:t>“The prevention of SCNSL remains an unmet clinical need and the standard approaches of delivering MTX either as intrathecal therapy or as HD-MTX during frontline therapy are largely ineffective.”</a:t>
            </a:r>
            <a:endParaRPr kumimoji="0" lang="en-US" sz="3200" b="0" i="0" u="none" strike="noStrike" kern="1200" cap="none" spc="0" normalizeH="0" baseline="0" noProof="0" dirty="0">
              <a:ln>
                <a:noFill/>
              </a:ln>
              <a:solidFill>
                <a:srgbClr val="000000"/>
              </a:solidFill>
              <a:effectLst/>
              <a:uLnTx/>
              <a:uFillTx/>
              <a:latin typeface="Calibri"/>
              <a:ea typeface="MS PGothic" charset="0"/>
            </a:endParaRPr>
          </a:p>
        </p:txBody>
      </p:sp>
      <p:sp>
        <p:nvSpPr>
          <p:cNvPr id="3" name="TextBox 2">
            <a:extLst>
              <a:ext uri="{FF2B5EF4-FFF2-40B4-BE49-F238E27FC236}">
                <a16:creationId xmlns:a16="http://schemas.microsoft.com/office/drawing/2014/main" id="{02C0D295-3869-3353-146C-3EBDBD67FF31}"/>
              </a:ext>
            </a:extLst>
          </p:cNvPr>
          <p:cNvSpPr txBox="1"/>
          <p:nvPr/>
        </p:nvSpPr>
        <p:spPr>
          <a:xfrm>
            <a:off x="191344" y="6526525"/>
            <a:ext cx="7105535" cy="323165"/>
          </a:xfrm>
          <a:prstGeom prst="rect">
            <a:avLst/>
          </a:prstGeom>
          <a:noFill/>
        </p:spPr>
        <p:txBody>
          <a:bodyPr wrap="non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Simard J and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Roschewski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a:t>
            </a:r>
            <a:r>
              <a:rPr lang="en-US" sz="1500" b="0" i="1" dirty="0">
                <a:solidFill>
                  <a:srgbClr val="000000"/>
                </a:solidFill>
                <a:latin typeface="Calibri" panose="020F0502020204030204" pitchFamily="34" charset="0"/>
                <a:cs typeface="Calibri" panose="020F0502020204030204" pitchFamily="34" charset="0"/>
              </a:rPr>
              <a:t>Clin Lymphoma Myeloma </a:t>
            </a:r>
            <a:r>
              <a:rPr lang="en-US" sz="1500" b="0" i="1" dirty="0" err="1">
                <a:solidFill>
                  <a:srgbClr val="000000"/>
                </a:solidFill>
                <a:latin typeface="Calibri" panose="020F0502020204030204" pitchFamily="34" charset="0"/>
                <a:cs typeface="Calibri" panose="020F0502020204030204" pitchFamily="34" charset="0"/>
              </a:rPr>
              <a:t>Leuk</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spTree>
    <p:extLst>
      <p:ext uri="{BB962C8B-B14F-4D97-AF65-F5344CB8AC3E}">
        <p14:creationId xmlns:p14="http://schemas.microsoft.com/office/powerpoint/2010/main" val="2267104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B6EC6576-B8DF-3B49-B03E-EE9852594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770" y="1268760"/>
            <a:ext cx="10058798" cy="4392488"/>
          </a:xfrm>
          <a:prstGeom prst="rect">
            <a:avLst/>
          </a:prstGeom>
        </p:spPr>
      </p:pic>
      <p:sp>
        <p:nvSpPr>
          <p:cNvPr id="7" name="Rectangle 6">
            <a:extLst>
              <a:ext uri="{FF2B5EF4-FFF2-40B4-BE49-F238E27FC236}">
                <a16:creationId xmlns:a16="http://schemas.microsoft.com/office/drawing/2014/main" id="{DCBC4EE3-CBAF-5B47-AC82-B4F9AD12407A}"/>
              </a:ext>
            </a:extLst>
          </p:cNvPr>
          <p:cNvSpPr/>
          <p:nvPr/>
        </p:nvSpPr>
        <p:spPr bwMode="auto">
          <a:xfrm>
            <a:off x="9505813" y="2060848"/>
            <a:ext cx="1368152"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39E2BCDE-2E89-0646-AA15-11CA3806C2A8}"/>
              </a:ext>
            </a:extLst>
          </p:cNvPr>
          <p:cNvSpPr txBox="1"/>
          <p:nvPr/>
        </p:nvSpPr>
        <p:spPr>
          <a:xfrm>
            <a:off x="6911037" y="5189130"/>
            <a:ext cx="4137799"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891AA"/>
                </a:solidFill>
                <a:effectLst/>
                <a:uLnTx/>
                <a:uFillTx/>
                <a:latin typeface="Arial" pitchFamily="-72" charset="0"/>
                <a:ea typeface="MS PGothic" charset="0"/>
              </a:rPr>
              <a:t>Nat Med </a:t>
            </a:r>
            <a:r>
              <a:rPr lang="en-US" sz="1100" b="0" i="0" u="none" strike="noStrike" dirty="0">
                <a:solidFill>
                  <a:srgbClr val="0071BC"/>
                </a:solidFill>
                <a:effectLst/>
                <a:latin typeface="BlinkMacSystemFont"/>
              </a:rPr>
              <a:t> </a:t>
            </a:r>
            <a:r>
              <a:rPr lang="en-US" sz="2000" i="0" u="none" strike="noStrike" dirty="0">
                <a:solidFill>
                  <a:srgbClr val="6891AA"/>
                </a:solidFill>
                <a:effectLst/>
                <a:latin typeface="Arial" panose="020B0604020202020204" pitchFamily="34" charset="0"/>
                <a:cs typeface="Arial" panose="020B0604020202020204" pitchFamily="34" charset="0"/>
              </a:rPr>
              <a:t>2022 April;28(4):735-42.</a:t>
            </a:r>
            <a:endParaRPr kumimoji="0" lang="en-US" sz="2000" i="0" u="none" strike="noStrike" kern="1200" cap="none" spc="0" normalizeH="0" baseline="0" noProof="0" dirty="0">
              <a:ln>
                <a:noFill/>
              </a:ln>
              <a:solidFill>
                <a:srgbClr val="6891A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0602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6F842F-F4EB-40E3-B960-ACFC31AF5204}"/>
              </a:ext>
            </a:extLst>
          </p:cNvPr>
          <p:cNvSpPr txBox="1"/>
          <p:nvPr/>
        </p:nvSpPr>
        <p:spPr>
          <a:xfrm>
            <a:off x="242537" y="1916832"/>
            <a:ext cx="3378240" cy="3183739"/>
          </a:xfrm>
          <a:prstGeom prst="rect">
            <a:avLst/>
          </a:prstGeom>
          <a:solidFill>
            <a:schemeClr val="accent5">
              <a:lumMod val="20000"/>
              <a:lumOff val="80000"/>
            </a:schemeClr>
          </a:solidFill>
          <a:ln>
            <a:noFill/>
          </a:ln>
        </p:spPr>
        <p:txBody>
          <a:bodyPr wrap="square" lIns="91440" tIns="91440" rIns="91440" bIns="91440" rtlCol="0">
            <a:noAutofit/>
          </a:bodyPr>
          <a:lstStyle/>
          <a:p>
            <a:pPr marL="0" marR="0" lvl="0" indent="0" algn="l" defTabSz="914400" rtl="0" eaLnBrk="1" fontAlgn="auto" latinLnBrk="0" hangingPunct="1">
              <a:lnSpc>
                <a:spcPct val="100000"/>
              </a:lnSpc>
              <a:spcBef>
                <a:spcPts val="300"/>
              </a:spcBef>
              <a:spcAft>
                <a:spcPts val="0"/>
              </a:spcAft>
              <a:buClrTx/>
              <a:buSzPct val="100000"/>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Eligibility criteria</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Age ≥ 18 years</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High-risk LBCL</a:t>
            </a:r>
          </a:p>
          <a:p>
            <a:pPr marL="447675" marR="0" lvl="1" indent="-180975" algn="l" defTabSz="914400" rtl="0" eaLnBrk="1" fontAlgn="auto" latinLnBrk="0" hangingPunct="1">
              <a:lnSpc>
                <a:spcPct val="100000"/>
              </a:lnSpc>
              <a:spcBef>
                <a:spcPts val="300"/>
              </a:spcBef>
              <a:spcAft>
                <a:spcPts val="0"/>
              </a:spcAft>
              <a:buClrTx/>
              <a:buSzPct val="100000"/>
              <a:buFont typeface="Trebuchet MS" panose="020B0603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HGBCL, with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MYC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BLCL2</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and/or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BCL6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translocations, or</a:t>
            </a:r>
          </a:p>
          <a:p>
            <a:pPr marL="447675" marR="0" lvl="1" indent="-180975" algn="l" defTabSz="914400" rtl="0" eaLnBrk="1" fontAlgn="auto" latinLnBrk="0" hangingPunct="1">
              <a:lnSpc>
                <a:spcPct val="100000"/>
              </a:lnSpc>
              <a:spcBef>
                <a:spcPts val="300"/>
              </a:spcBef>
              <a:spcAft>
                <a:spcPts val="0"/>
              </a:spcAft>
              <a:buClrTx/>
              <a:buSzPct val="100000"/>
              <a:buFont typeface="Trebuchet MS" panose="020B0603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LBCL with IPI score ≥ 3 any time before enrollment</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 cycles of anti-CD20 plus anthracycline-containing regimen</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Positive interim PET (DS 4 or 5)</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ECOG PS score 0 or 1</a:t>
            </a:r>
          </a:p>
        </p:txBody>
      </p:sp>
      <p:sp>
        <p:nvSpPr>
          <p:cNvPr id="10" name="Rectangle: Rounded Corners 9">
            <a:extLst>
              <a:ext uri="{FF2B5EF4-FFF2-40B4-BE49-F238E27FC236}">
                <a16:creationId xmlns:a16="http://schemas.microsoft.com/office/drawing/2014/main" id="{D4951A43-BCB7-4D2A-9DC1-DBBCD7064FA1}"/>
              </a:ext>
            </a:extLst>
          </p:cNvPr>
          <p:cNvSpPr/>
          <p:nvPr/>
        </p:nvSpPr>
        <p:spPr>
          <a:xfrm>
            <a:off x="3814628" y="2180050"/>
            <a:ext cx="244266" cy="2657305"/>
          </a:xfrm>
          <a:prstGeom prst="round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Enrollment/leukapheresis</a:t>
            </a:r>
          </a:p>
        </p:txBody>
      </p:sp>
      <p:sp>
        <p:nvSpPr>
          <p:cNvPr id="12" name="Rectangle: Rounded Corners 11">
            <a:extLst>
              <a:ext uri="{FF2B5EF4-FFF2-40B4-BE49-F238E27FC236}">
                <a16:creationId xmlns:a16="http://schemas.microsoft.com/office/drawing/2014/main" id="{131A1AD8-C69F-47FA-89CF-DA03AF7D57EB}"/>
              </a:ext>
            </a:extLst>
          </p:cNvPr>
          <p:cNvSpPr/>
          <p:nvPr/>
        </p:nvSpPr>
        <p:spPr>
          <a:xfrm>
            <a:off x="4262302" y="2180050"/>
            <a:ext cx="510965" cy="2657304"/>
          </a:xfrm>
          <a:prstGeom prst="round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Optional nonchemotherapy bridging therapy</a:t>
            </a:r>
            <a:endParaRPr kumimoji="0" lang="en-US" sz="14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13" name="Straight Arrow Connector 12">
            <a:extLst>
              <a:ext uri="{FF2B5EF4-FFF2-40B4-BE49-F238E27FC236}">
                <a16:creationId xmlns:a16="http://schemas.microsoft.com/office/drawing/2014/main" id="{E1AC387C-FDB7-4A57-AB8E-CE4627437BAC}"/>
              </a:ext>
            </a:extLst>
          </p:cNvPr>
          <p:cNvCxnSpPr>
            <a:cxnSpLocks/>
          </p:cNvCxnSpPr>
          <p:nvPr/>
        </p:nvCxnSpPr>
        <p:spPr>
          <a:xfrm>
            <a:off x="4069863" y="3508702"/>
            <a:ext cx="182880" cy="0"/>
          </a:xfrm>
          <a:prstGeom prst="straightConnector1">
            <a:avLst/>
          </a:prstGeom>
          <a:ln w="28575" cap="sq">
            <a:tailEnd type="triangle"/>
          </a:ln>
        </p:spPr>
        <p:style>
          <a:lnRef idx="1">
            <a:schemeClr val="accent1"/>
          </a:lnRef>
          <a:fillRef idx="0">
            <a:schemeClr val="accent1"/>
          </a:fillRef>
          <a:effectRef idx="0">
            <a:srgbClr val="000000"/>
          </a:effectRef>
          <a:fontRef idx="minor">
            <a:schemeClr val="lt1"/>
          </a:fontRef>
        </p:style>
      </p:cxnSp>
      <p:grpSp>
        <p:nvGrpSpPr>
          <p:cNvPr id="14" name="Group 13">
            <a:extLst>
              <a:ext uri="{FF2B5EF4-FFF2-40B4-BE49-F238E27FC236}">
                <a16:creationId xmlns:a16="http://schemas.microsoft.com/office/drawing/2014/main" id="{83966DF6-3B00-48B7-9CB9-68C062CDEEB5}"/>
              </a:ext>
            </a:extLst>
          </p:cNvPr>
          <p:cNvGrpSpPr/>
          <p:nvPr/>
        </p:nvGrpSpPr>
        <p:grpSpPr>
          <a:xfrm>
            <a:off x="4964473" y="2345444"/>
            <a:ext cx="4037864" cy="2335839"/>
            <a:chOff x="4963230" y="2409525"/>
            <a:chExt cx="3510184" cy="2335839"/>
          </a:xfrm>
        </p:grpSpPr>
        <p:sp>
          <p:nvSpPr>
            <p:cNvPr id="16" name="Rectangle: Rounded Corners 15">
              <a:extLst>
                <a:ext uri="{FF2B5EF4-FFF2-40B4-BE49-F238E27FC236}">
                  <a16:creationId xmlns:a16="http://schemas.microsoft.com/office/drawing/2014/main" id="{F9BC26B7-AA2A-436D-B66F-967A55E07669}"/>
                </a:ext>
              </a:extLst>
            </p:cNvPr>
            <p:cNvSpPr/>
            <p:nvPr/>
          </p:nvSpPr>
          <p:spPr>
            <a:xfrm>
              <a:off x="4963230" y="2409525"/>
              <a:ext cx="3507538" cy="550815"/>
            </a:xfrm>
            <a:prstGeom prst="roundRect">
              <a:avLst/>
            </a:prstGeom>
            <a:solidFill>
              <a:srgbClr val="FEDCCA"/>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Conditioning chemotherapy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axi-cel infusion</a:t>
              </a:r>
            </a:p>
          </p:txBody>
        </p:sp>
        <p:sp>
          <p:nvSpPr>
            <p:cNvPr id="17" name="Rectangle: Rounded Corners 16">
              <a:extLst>
                <a:ext uri="{FF2B5EF4-FFF2-40B4-BE49-F238E27FC236}">
                  <a16:creationId xmlns:a16="http://schemas.microsoft.com/office/drawing/2014/main" id="{ED8C1E09-8FE4-420E-B408-99D274555551}"/>
                </a:ext>
              </a:extLst>
            </p:cNvPr>
            <p:cNvSpPr/>
            <p:nvPr/>
          </p:nvSpPr>
          <p:spPr>
            <a:xfrm>
              <a:off x="4965875" y="3030616"/>
              <a:ext cx="3507539" cy="1714748"/>
            </a:xfrm>
            <a:prstGeom prst="roundRect">
              <a:avLst/>
            </a:prstGeom>
            <a:solidFill>
              <a:srgbClr val="FEDCCA"/>
            </a:solidFill>
            <a:ln>
              <a:noFill/>
            </a:ln>
          </p:spPr>
          <p:style>
            <a:lnRef idx="0">
              <a:schemeClr val="accent1"/>
            </a:lnRef>
            <a:fillRef idx="1">
              <a:schemeClr val="accent1"/>
            </a:fillRef>
            <a:effectRef idx="0">
              <a:srgbClr val="000000"/>
            </a:effectRef>
            <a:fontRef idx="minor">
              <a:schemeClr val="lt1"/>
            </a:fontRef>
          </p:style>
          <p:txBody>
            <a:bodyPr lIns="36000" rtlCol="0" anchor="ct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Conditioning</a:t>
              </a:r>
            </a:p>
            <a:p>
              <a:pPr marL="447675" marR="0" lvl="0" indent="-180975"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Flu 30 mg/m</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i.v. and Cy 500 mg/m</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i.v. on Days −5, −4, and −3</a:t>
              </a:r>
              <a:endPar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Axi-cel</a:t>
              </a:r>
            </a:p>
            <a:p>
              <a:pPr marL="446088" marR="0" lvl="1" indent="-17780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Single i.v. infusion of 2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10</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6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 T cells/kg on Day 0</a:t>
              </a:r>
            </a:p>
          </p:txBody>
        </p:sp>
      </p:grpSp>
      <p:cxnSp>
        <p:nvCxnSpPr>
          <p:cNvPr id="18" name="Straight Arrow Connector 17">
            <a:extLst>
              <a:ext uri="{FF2B5EF4-FFF2-40B4-BE49-F238E27FC236}">
                <a16:creationId xmlns:a16="http://schemas.microsoft.com/office/drawing/2014/main" id="{7C57EE46-89F3-4762-8F74-EF0E5ADE38E4}"/>
              </a:ext>
            </a:extLst>
          </p:cNvPr>
          <p:cNvCxnSpPr>
            <a:cxnSpLocks/>
          </p:cNvCxnSpPr>
          <p:nvPr/>
        </p:nvCxnSpPr>
        <p:spPr>
          <a:xfrm>
            <a:off x="4784238" y="3508702"/>
            <a:ext cx="182880" cy="0"/>
          </a:xfrm>
          <a:prstGeom prst="straightConnector1">
            <a:avLst/>
          </a:prstGeom>
          <a:ln w="28575" cap="sq">
            <a:tailEnd type="triangle"/>
          </a:ln>
        </p:spPr>
        <p:style>
          <a:lnRef idx="1">
            <a:schemeClr val="accent1"/>
          </a:lnRef>
          <a:fillRef idx="0">
            <a:schemeClr val="accent1"/>
          </a:fillRef>
          <a:effectRef idx="0">
            <a:srgbClr val="000000"/>
          </a:effectRef>
          <a:fontRef idx="minor">
            <a:schemeClr val="lt1"/>
          </a:fontRef>
        </p:style>
      </p:cxnSp>
      <p:sp>
        <p:nvSpPr>
          <p:cNvPr id="19" name="Rectangle: Rounded Corners 18">
            <a:extLst>
              <a:ext uri="{FF2B5EF4-FFF2-40B4-BE49-F238E27FC236}">
                <a16:creationId xmlns:a16="http://schemas.microsoft.com/office/drawing/2014/main" id="{B275BB26-65B1-4467-BB4E-D28396EF8DEA}"/>
              </a:ext>
            </a:extLst>
          </p:cNvPr>
          <p:cNvSpPr/>
          <p:nvPr/>
        </p:nvSpPr>
        <p:spPr>
          <a:xfrm>
            <a:off x="9190499" y="2102096"/>
            <a:ext cx="2882165" cy="2813209"/>
          </a:xfrm>
          <a:prstGeom prst="roundRect">
            <a:avLst>
              <a:gd name="adj" fmla="val 7322"/>
            </a:avLst>
          </a:prstGeom>
          <a:noFill/>
          <a:ln>
            <a:solidFill>
              <a:schemeClr val="tx1"/>
            </a:solidFill>
          </a:ln>
        </p:spPr>
        <p:style>
          <a:lnRef idx="0">
            <a:schemeClr val="accent1"/>
          </a:lnRef>
          <a:fillRef idx="1">
            <a:schemeClr val="accent1"/>
          </a:fillRef>
          <a:effectRef idx="0">
            <a:srgbClr val="000000"/>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endpoint</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 (complete response)</a:t>
            </a:r>
            <a:endPar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Key secondary endpoints</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ORR (objective response rate)</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DOR (duration of response)</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EFS (event-free survival)</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PFS</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Safety</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 T cells in blood and cytokine levels in serum</a:t>
            </a:r>
          </a:p>
        </p:txBody>
      </p:sp>
      <p:sp>
        <p:nvSpPr>
          <p:cNvPr id="5" name="Title 4">
            <a:extLst>
              <a:ext uri="{FF2B5EF4-FFF2-40B4-BE49-F238E27FC236}">
                <a16:creationId xmlns:a16="http://schemas.microsoft.com/office/drawing/2014/main" id="{E527F5FA-448B-854A-BF9F-266C1DDF5467}"/>
              </a:ext>
            </a:extLst>
          </p:cNvPr>
          <p:cNvSpPr>
            <a:spLocks noGrp="1"/>
          </p:cNvSpPr>
          <p:nvPr>
            <p:ph type="title"/>
          </p:nvPr>
        </p:nvSpPr>
        <p:spPr>
          <a:xfrm>
            <a:off x="952089" y="180252"/>
            <a:ext cx="10287821" cy="1143000"/>
          </a:xfrm>
        </p:spPr>
        <p:txBody>
          <a:bodyPr/>
          <a:lstStyle/>
          <a:p>
            <a:pPr algn="l"/>
            <a:r>
              <a:rPr lang="en-US" dirty="0">
                <a:solidFill>
                  <a:srgbClr val="0432FF"/>
                </a:solidFill>
              </a:rPr>
              <a:t>Multicenter Phase II ZUMA-12 Schema: First-Line Therapy</a:t>
            </a:r>
            <a:endParaRPr lang="en-US" dirty="0"/>
          </a:p>
        </p:txBody>
      </p:sp>
      <p:sp>
        <p:nvSpPr>
          <p:cNvPr id="20" name="TextBox 19">
            <a:extLst>
              <a:ext uri="{FF2B5EF4-FFF2-40B4-BE49-F238E27FC236}">
                <a16:creationId xmlns:a16="http://schemas.microsoft.com/office/drawing/2014/main" id="{70035CE4-ABF5-9448-9001-91B16BB9C4A8}"/>
              </a:ext>
            </a:extLst>
          </p:cNvPr>
          <p:cNvSpPr txBox="1"/>
          <p:nvPr/>
        </p:nvSpPr>
        <p:spPr>
          <a:xfrm>
            <a:off x="94091" y="6476890"/>
            <a:ext cx="341298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2020;Abstract 405.</a:t>
            </a:r>
          </a:p>
        </p:txBody>
      </p:sp>
      <p:sp>
        <p:nvSpPr>
          <p:cNvPr id="15" name="TextBox 14">
            <a:extLst>
              <a:ext uri="{FF2B5EF4-FFF2-40B4-BE49-F238E27FC236}">
                <a16:creationId xmlns:a16="http://schemas.microsoft.com/office/drawing/2014/main" id="{6022571F-EFD1-1C40-A31A-E964495ADA7D}"/>
              </a:ext>
            </a:extLst>
          </p:cNvPr>
          <p:cNvSpPr txBox="1"/>
          <p:nvPr/>
        </p:nvSpPr>
        <p:spPr>
          <a:xfrm>
            <a:off x="314808" y="5231415"/>
            <a:ext cx="5466368"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LBCL = large B-cell lymphoma; HGBCL = high-grade B-cell lymphoma</a:t>
            </a:r>
          </a:p>
        </p:txBody>
      </p:sp>
    </p:spTree>
    <p:extLst>
      <p:ext uri="{BB962C8B-B14F-4D97-AF65-F5344CB8AC3E}">
        <p14:creationId xmlns:p14="http://schemas.microsoft.com/office/powerpoint/2010/main" val="1414721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D8FB-AAC9-4BAF-9A80-EC9C8FC6485A}"/>
              </a:ext>
            </a:extLst>
          </p:cNvPr>
          <p:cNvSpPr>
            <a:spLocks noGrp="1"/>
          </p:cNvSpPr>
          <p:nvPr>
            <p:ph type="title"/>
          </p:nvPr>
        </p:nvSpPr>
        <p:spPr>
          <a:xfrm>
            <a:off x="912286" y="33924"/>
            <a:ext cx="10358967" cy="1143000"/>
          </a:xfrm>
        </p:spPr>
        <p:txBody>
          <a:bodyPr/>
          <a:lstStyle/>
          <a:p>
            <a:pPr algn="l"/>
            <a:r>
              <a:rPr lang="en-US" sz="2800" dirty="0">
                <a:latin typeface="Calibri" panose="020F0502020204030204" pitchFamily="34" charset="0"/>
                <a:cs typeface="Calibri" panose="020F0502020204030204" pitchFamily="34" charset="0"/>
              </a:rPr>
              <a:t>ZUMA-12: Efficacy Results with </a:t>
            </a:r>
            <a:r>
              <a:rPr lang="en-US" sz="2800" dirty="0" err="1">
                <a:latin typeface="Calibri" panose="020F0502020204030204" pitchFamily="34" charset="0"/>
                <a:cs typeface="Calibri" panose="020F0502020204030204" pitchFamily="34" charset="0"/>
              </a:rPr>
              <a:t>Axi-Cel</a:t>
            </a:r>
            <a:r>
              <a:rPr lang="en-US" sz="2800" dirty="0">
                <a:latin typeface="Calibri" panose="020F0502020204030204" pitchFamily="34" charset="0"/>
                <a:cs typeface="Calibri" panose="020F0502020204030204" pitchFamily="34" charset="0"/>
              </a:rPr>
              <a:t> as First-Line Treatment</a:t>
            </a:r>
          </a:p>
        </p:txBody>
      </p:sp>
      <p:sp>
        <p:nvSpPr>
          <p:cNvPr id="13" name="TextBox 12">
            <a:extLst>
              <a:ext uri="{FF2B5EF4-FFF2-40B4-BE49-F238E27FC236}">
                <a16:creationId xmlns:a16="http://schemas.microsoft.com/office/drawing/2014/main" id="{91D17B9E-850F-4E40-8BA9-10845710EE85}"/>
              </a:ext>
            </a:extLst>
          </p:cNvPr>
          <p:cNvSpPr txBox="1"/>
          <p:nvPr/>
        </p:nvSpPr>
        <p:spPr>
          <a:xfrm>
            <a:off x="2999656" y="1052736"/>
            <a:ext cx="569594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and CR in efficacy-evaluable patients (N = 37)</a:t>
            </a:r>
          </a:p>
        </p:txBody>
      </p:sp>
      <p:sp>
        <p:nvSpPr>
          <p:cNvPr id="9" name="TextBox 8">
            <a:extLst>
              <a:ext uri="{FF2B5EF4-FFF2-40B4-BE49-F238E27FC236}">
                <a16:creationId xmlns:a16="http://schemas.microsoft.com/office/drawing/2014/main" id="{5B0629CD-FB28-A944-8C4C-741023608FE5}"/>
              </a:ext>
            </a:extLst>
          </p:cNvPr>
          <p:cNvSpPr txBox="1"/>
          <p:nvPr/>
        </p:nvSpPr>
        <p:spPr>
          <a:xfrm>
            <a:off x="94091" y="6476890"/>
            <a:ext cx="417191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 Med </a:t>
            </a:r>
            <a:r>
              <a:rPr lang="en-US" sz="1500" b="0" i="0" u="none" strike="noStrike" dirty="0">
                <a:solidFill>
                  <a:schemeClr val="tx1"/>
                </a:solidFill>
                <a:effectLst/>
                <a:latin typeface="+mn-lt"/>
                <a:cs typeface="Arial" panose="020B0604020202020204" pitchFamily="34" charset="0"/>
              </a:rPr>
              <a:t>2022 April;28(4):735-42.</a:t>
            </a:r>
            <a:endParaRPr kumimoji="0" lang="en-US" sz="1500" b="0" i="0" u="none" strike="noStrike" kern="1200" cap="none" spc="0" normalizeH="0" baseline="0" noProof="0" dirty="0">
              <a:ln>
                <a:noFill/>
              </a:ln>
              <a:solidFill>
                <a:schemeClr val="tx1"/>
              </a:solidFill>
              <a:effectLst/>
              <a:uLnTx/>
              <a:uFillTx/>
              <a:latin typeface="+mn-lt"/>
              <a:ea typeface="MS PGothic" charset="0"/>
              <a:cs typeface="Calibri" panose="020F0502020204030204" pitchFamily="34" charset="0"/>
            </a:endParaRPr>
          </a:p>
        </p:txBody>
      </p:sp>
      <p:pic>
        <p:nvPicPr>
          <p:cNvPr id="4" name="Picture 3" descr="Chart, waterfall chart&#10;&#10;Description automatically generated">
            <a:extLst>
              <a:ext uri="{FF2B5EF4-FFF2-40B4-BE49-F238E27FC236}">
                <a16:creationId xmlns:a16="http://schemas.microsoft.com/office/drawing/2014/main" id="{F082C8CC-E4A7-8841-8EE5-E84256BC4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228" y="1446984"/>
            <a:ext cx="9457543" cy="3684939"/>
          </a:xfrm>
          <a:prstGeom prst="rect">
            <a:avLst/>
          </a:prstGeom>
        </p:spPr>
      </p:pic>
      <p:sp>
        <p:nvSpPr>
          <p:cNvPr id="5" name="Rectangle 4">
            <a:extLst>
              <a:ext uri="{FF2B5EF4-FFF2-40B4-BE49-F238E27FC236}">
                <a16:creationId xmlns:a16="http://schemas.microsoft.com/office/drawing/2014/main" id="{74FF016C-96BB-7C48-96CA-976994F64175}"/>
              </a:ext>
            </a:extLst>
          </p:cNvPr>
          <p:cNvSpPr/>
          <p:nvPr/>
        </p:nvSpPr>
        <p:spPr>
          <a:xfrm>
            <a:off x="1367228" y="5189214"/>
            <a:ext cx="9721080" cy="707886"/>
          </a:xfrm>
          <a:prstGeom prst="rect">
            <a:avLst/>
          </a:prstGeom>
        </p:spPr>
        <p:txBody>
          <a:bodyPr wrap="square">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At median follow-up of 15.9 months, 73% of patients remained in objective response  </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Median DOR, EFS and PFS were not reached</a:t>
            </a:r>
          </a:p>
        </p:txBody>
      </p:sp>
      <p:sp>
        <p:nvSpPr>
          <p:cNvPr id="7" name="TextBox 6">
            <a:extLst>
              <a:ext uri="{FF2B5EF4-FFF2-40B4-BE49-F238E27FC236}">
                <a16:creationId xmlns:a16="http://schemas.microsoft.com/office/drawing/2014/main" id="{76672CF8-3E5A-C44D-A385-9AA5C91DEA57}"/>
              </a:ext>
            </a:extLst>
          </p:cNvPr>
          <p:cNvSpPr txBox="1"/>
          <p:nvPr/>
        </p:nvSpPr>
        <p:spPr>
          <a:xfrm>
            <a:off x="1319153" y="5897100"/>
            <a:ext cx="9948895"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ORR = objective response rate; CR = complete response; PR = partial response; SD = stable disease; PD = progressive disease; DOR = duration of response; EFS = event-free survival; PFS = progression-free survival</a:t>
            </a:r>
          </a:p>
        </p:txBody>
      </p:sp>
    </p:spTree>
    <p:extLst>
      <p:ext uri="{BB962C8B-B14F-4D97-AF65-F5344CB8AC3E}">
        <p14:creationId xmlns:p14="http://schemas.microsoft.com/office/powerpoint/2010/main" val="2491115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2A44ED-CA00-644C-AD50-C0074EBAD522}"/>
              </a:ext>
            </a:extLst>
          </p:cNvPr>
          <p:cNvSpPr/>
          <p:nvPr/>
        </p:nvSpPr>
        <p:spPr bwMode="auto">
          <a:xfrm>
            <a:off x="2999655" y="1196752"/>
            <a:ext cx="6465895" cy="51125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D7ED8FB-AAC9-4BAF-9A80-EC9C8FC6485A}"/>
              </a:ext>
            </a:extLst>
          </p:cNvPr>
          <p:cNvSpPr>
            <a:spLocks noGrp="1"/>
          </p:cNvSpPr>
          <p:nvPr>
            <p:ph type="title"/>
          </p:nvPr>
        </p:nvSpPr>
        <p:spPr>
          <a:xfrm>
            <a:off x="912286" y="175674"/>
            <a:ext cx="10358967" cy="1143000"/>
          </a:xfrm>
        </p:spPr>
        <p:txBody>
          <a:bodyPr/>
          <a:lstStyle/>
          <a:p>
            <a:pPr algn="l"/>
            <a:r>
              <a:rPr lang="en-US" sz="2800" dirty="0">
                <a:latin typeface="Calibri" panose="020F0502020204030204" pitchFamily="34" charset="0"/>
                <a:cs typeface="Calibri" panose="020F0502020204030204" pitchFamily="34" charset="0"/>
              </a:rPr>
              <a:t>ZUMA-12: Adverse Events of Interest in ≥15% of Patients Receiving Treatment</a:t>
            </a:r>
          </a:p>
        </p:txBody>
      </p:sp>
      <p:pic>
        <p:nvPicPr>
          <p:cNvPr id="4" name="Picture 3" descr="Table&#10;&#10;Description automatically generated">
            <a:extLst>
              <a:ext uri="{FF2B5EF4-FFF2-40B4-BE49-F238E27FC236}">
                <a16:creationId xmlns:a16="http://schemas.microsoft.com/office/drawing/2014/main" id="{8E66AAC6-A294-1C45-B14C-C2374749E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69" y="1390161"/>
            <a:ext cx="6046694" cy="4720665"/>
          </a:xfrm>
          <a:prstGeom prst="rect">
            <a:avLst/>
          </a:prstGeom>
        </p:spPr>
      </p:pic>
      <p:sp>
        <p:nvSpPr>
          <p:cNvPr id="7" name="TextBox 6">
            <a:extLst>
              <a:ext uri="{FF2B5EF4-FFF2-40B4-BE49-F238E27FC236}">
                <a16:creationId xmlns:a16="http://schemas.microsoft.com/office/drawing/2014/main" id="{D186A974-2584-564E-9E71-FA5F8E26677D}"/>
              </a:ext>
            </a:extLst>
          </p:cNvPr>
          <p:cNvSpPr txBox="1"/>
          <p:nvPr/>
        </p:nvSpPr>
        <p:spPr>
          <a:xfrm>
            <a:off x="94091" y="6476890"/>
            <a:ext cx="417191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 Med </a:t>
            </a:r>
            <a:r>
              <a:rPr lang="en-US" sz="1500" b="0" i="0" u="none" strike="noStrike" dirty="0">
                <a:solidFill>
                  <a:schemeClr val="tx1"/>
                </a:solidFill>
                <a:effectLst/>
                <a:latin typeface="+mn-lt"/>
                <a:cs typeface="Arial" panose="020B0604020202020204" pitchFamily="34" charset="0"/>
              </a:rPr>
              <a:t>2022 April;28(4):735-42.</a:t>
            </a:r>
            <a:endParaRPr kumimoji="0" lang="en-US" sz="1500" b="0" i="0" u="none" strike="noStrike" kern="1200" cap="none" spc="0" normalizeH="0" baseline="0" noProof="0" dirty="0">
              <a:ln>
                <a:noFill/>
              </a:ln>
              <a:solidFill>
                <a:schemeClr val="tx1"/>
              </a:solidFill>
              <a:effectLst/>
              <a:uLnTx/>
              <a:uFillTx/>
              <a:latin typeface="+mn-lt"/>
              <a:ea typeface="MS PGothic" charset="0"/>
              <a:cs typeface="Calibri" panose="020F0502020204030204" pitchFamily="34" charset="0"/>
            </a:endParaRPr>
          </a:p>
        </p:txBody>
      </p:sp>
    </p:spTree>
    <p:extLst>
      <p:ext uri="{BB962C8B-B14F-4D97-AF65-F5344CB8AC3E}">
        <p14:creationId xmlns:p14="http://schemas.microsoft.com/office/powerpoint/2010/main" val="913028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6"/>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71523" y="549479"/>
            <a:ext cx="10062756" cy="1095726"/>
          </a:xfrm>
        </p:spPr>
        <p:txBody>
          <a:bodyPr lIns="91440" tIns="91440" rIns="91440" bIns="182880"/>
          <a:lstStyle/>
          <a:p>
            <a:pPr algn="l"/>
            <a:r>
              <a:rPr lang="en-US" dirty="0">
                <a:solidFill>
                  <a:schemeClr val="bg1"/>
                </a:solidFill>
              </a:rPr>
              <a:t>Case Presentation: 77-year-old symptomatic man with longstanding CLL and Richter’s transformation</a:t>
            </a:r>
            <a:br>
              <a:rPr lang="en-US" dirty="0">
                <a:solidFill>
                  <a:schemeClr val="bg1"/>
                </a:solidFill>
              </a:rPr>
            </a:b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err="1">
                <a:solidFill>
                  <a:srgbClr val="051F60"/>
                </a:solidFill>
              </a:rPr>
              <a:t>Mamta</a:t>
            </a:r>
            <a:r>
              <a:rPr lang="en-US" sz="2800" dirty="0">
                <a:solidFill>
                  <a:srgbClr val="051F60"/>
                </a:solidFill>
              </a:rPr>
              <a:t> Choksi (New Port Richey, Florida)</a:t>
            </a:r>
          </a:p>
        </p:txBody>
      </p:sp>
      <p:pic>
        <p:nvPicPr>
          <p:cNvPr id="3" name="Picture 2" descr="A person in a blue shirt&#10;&#10;Description automatically generated with medium confidence">
            <a:extLst>
              <a:ext uri="{FF2B5EF4-FFF2-40B4-BE49-F238E27FC236}">
                <a16:creationId xmlns:a16="http://schemas.microsoft.com/office/drawing/2014/main" id="{404CDFB3-E9D9-514E-02A4-6E749C401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426" y="1937200"/>
            <a:ext cx="6554950" cy="3687160"/>
          </a:xfrm>
          <a:prstGeom prst="rect">
            <a:avLst/>
          </a:prstGeom>
        </p:spPr>
      </p:pic>
    </p:spTree>
    <p:extLst>
      <p:ext uri="{BB962C8B-B14F-4D97-AF65-F5344CB8AC3E}">
        <p14:creationId xmlns:p14="http://schemas.microsoft.com/office/powerpoint/2010/main" val="4111363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454" y="116632"/>
            <a:ext cx="9829092" cy="1268760"/>
          </a:xfrm>
        </p:spPr>
        <p:txBody>
          <a:bodyPr>
            <a:noAutofit/>
          </a:bodyPr>
          <a:lstStyle/>
          <a:p>
            <a:r>
              <a:rPr lang="en-US" dirty="0">
                <a:solidFill>
                  <a:srgbClr val="0432FF"/>
                </a:solidFill>
              </a:rPr>
              <a:t>Management of DLBCL</a:t>
            </a:r>
            <a:br>
              <a:rPr lang="en-US" dirty="0">
                <a:solidFill>
                  <a:srgbClr val="0432FF"/>
                </a:solidFill>
              </a:rPr>
            </a:br>
            <a:r>
              <a:rPr lang="en-US" dirty="0">
                <a:solidFill>
                  <a:srgbClr val="0432FF"/>
                </a:solidFill>
              </a:rPr>
              <a:t>Where We Are, Where We’re Headed</a:t>
            </a:r>
            <a:br>
              <a:rPr lang="en-US" dirty="0">
                <a:solidFill>
                  <a:srgbClr val="0432FF"/>
                </a:solidFill>
              </a:rPr>
            </a:br>
            <a:r>
              <a:rPr lang="en-US" dirty="0">
                <a:solidFill>
                  <a:srgbClr val="0432FF"/>
                </a:solidFill>
              </a:rPr>
              <a:t>Clinical Cases</a:t>
            </a:r>
          </a:p>
        </p:txBody>
      </p:sp>
      <p:sp>
        <p:nvSpPr>
          <p:cNvPr id="6" name="Content Placeholder 5"/>
          <p:cNvSpPr>
            <a:spLocks noGrp="1"/>
          </p:cNvSpPr>
          <p:nvPr>
            <p:ph idx="1"/>
          </p:nvPr>
        </p:nvSpPr>
        <p:spPr>
          <a:xfrm>
            <a:off x="479376" y="1484784"/>
            <a:ext cx="11089232" cy="3960440"/>
          </a:xfrm>
        </p:spPr>
        <p:txBody>
          <a:bodyPr/>
          <a:lstStyle/>
          <a:p>
            <a:pPr marL="98425" indent="0">
              <a:spcBef>
                <a:spcPts val="1000"/>
              </a:spcBef>
              <a:spcAft>
                <a:spcPts val="0"/>
              </a:spcAft>
              <a:buNone/>
            </a:pPr>
            <a:r>
              <a:rPr lang="en-US" sz="1900" dirty="0">
                <a:solidFill>
                  <a:schemeClr val="tx1"/>
                </a:solidFill>
                <a:latin typeface="+mn-lt"/>
              </a:rPr>
              <a:t>Dr </a:t>
            </a:r>
            <a:r>
              <a:rPr lang="en-US" sz="1900" dirty="0" err="1">
                <a:solidFill>
                  <a:schemeClr val="tx1"/>
                </a:solidFill>
                <a:latin typeface="+mn-lt"/>
              </a:rPr>
              <a:t>Morganstein</a:t>
            </a:r>
            <a:r>
              <a:rPr lang="en-US" sz="1900" dirty="0">
                <a:solidFill>
                  <a:schemeClr val="tx1"/>
                </a:solidFill>
                <a:latin typeface="+mn-lt"/>
              </a:rPr>
              <a:t>: </a:t>
            </a:r>
            <a:r>
              <a:rPr lang="en-US" sz="1900" b="0" dirty="0">
                <a:solidFill>
                  <a:schemeClr val="tx1"/>
                </a:solidFill>
                <a:latin typeface="+mn-lt"/>
              </a:rPr>
              <a:t>43-year-old man with newly diagnosed GCB-subtype Stage III DLBCL</a:t>
            </a:r>
          </a:p>
          <a:p>
            <a:pPr marL="98425" indent="0">
              <a:spcBef>
                <a:spcPts val="1000"/>
              </a:spcBef>
              <a:spcAft>
                <a:spcPts val="0"/>
              </a:spcAft>
              <a:buNone/>
            </a:pPr>
            <a:r>
              <a:rPr lang="en-US" sz="1900" dirty="0">
                <a:solidFill>
                  <a:schemeClr val="tx1"/>
                </a:solidFill>
                <a:latin typeface="+mn-lt"/>
              </a:rPr>
              <a:t>Dr Parsons: </a:t>
            </a:r>
            <a:r>
              <a:rPr lang="en-US" sz="1900" b="0" dirty="0"/>
              <a:t>59-year-old woman with Stage IV double-hit DLBCL and extensive bone involvement</a:t>
            </a:r>
          </a:p>
          <a:p>
            <a:pPr marL="98425" indent="0">
              <a:spcBef>
                <a:spcPts val="1000"/>
              </a:spcBef>
              <a:spcAft>
                <a:spcPts val="0"/>
              </a:spcAft>
              <a:buNone/>
            </a:pPr>
            <a:r>
              <a:rPr lang="en-US" sz="1900" dirty="0">
                <a:solidFill>
                  <a:schemeClr val="tx1"/>
                </a:solidFill>
              </a:rPr>
              <a:t>Dr Choksi:</a:t>
            </a:r>
            <a:r>
              <a:rPr lang="en-US" sz="1900" b="0" dirty="0">
                <a:solidFill>
                  <a:schemeClr val="tx1"/>
                </a:solidFill>
              </a:rPr>
              <a:t> </a:t>
            </a:r>
            <a:r>
              <a:rPr lang="en-US" sz="1900" b="0" dirty="0"/>
              <a:t>77-year-old symptomatic man with longstanding CLL and Richter’s transformation</a:t>
            </a:r>
          </a:p>
          <a:p>
            <a:pPr marL="98425" indent="0">
              <a:spcBef>
                <a:spcPts val="1000"/>
              </a:spcBef>
              <a:spcAft>
                <a:spcPts val="0"/>
              </a:spcAft>
              <a:buNone/>
            </a:pPr>
            <a:r>
              <a:rPr lang="en-US" sz="1900" dirty="0">
                <a:solidFill>
                  <a:schemeClr val="tx1"/>
                </a:solidFill>
              </a:rPr>
              <a:t>Dr Ku: </a:t>
            </a:r>
            <a:r>
              <a:rPr lang="en-US" sz="1900" b="0" dirty="0"/>
              <a:t>66-year-old woman with newly diagnosed </a:t>
            </a:r>
            <a:r>
              <a:rPr lang="en-US" sz="1900" b="0" dirty="0" err="1"/>
              <a:t>nonbulky</a:t>
            </a:r>
            <a:r>
              <a:rPr lang="en-US" sz="1900" b="0" dirty="0"/>
              <a:t> Stage II DLBCL</a:t>
            </a:r>
          </a:p>
          <a:p>
            <a:pPr marL="98425" indent="0">
              <a:spcBef>
                <a:spcPts val="1000"/>
              </a:spcBef>
              <a:spcAft>
                <a:spcPts val="0"/>
              </a:spcAft>
              <a:buNone/>
            </a:pPr>
            <a:r>
              <a:rPr lang="en-US" sz="1900" dirty="0">
                <a:solidFill>
                  <a:schemeClr val="tx1"/>
                </a:solidFill>
              </a:rPr>
              <a:t>Dr </a:t>
            </a:r>
            <a:r>
              <a:rPr lang="en-US" sz="1900" dirty="0" err="1">
                <a:solidFill>
                  <a:schemeClr val="tx1"/>
                </a:solidFill>
              </a:rPr>
              <a:t>Morganstein</a:t>
            </a:r>
            <a:r>
              <a:rPr lang="en-US" sz="1900" dirty="0">
                <a:solidFill>
                  <a:schemeClr val="tx1"/>
                </a:solidFill>
              </a:rPr>
              <a:t>: </a:t>
            </a:r>
            <a:r>
              <a:rPr lang="en-US" sz="1900" b="0" dirty="0"/>
              <a:t>75-year-old man with a history of severe CHF with a pulmonary nodule and regional adenopathy that on biopsy is proven to be DLBCL</a:t>
            </a:r>
          </a:p>
          <a:p>
            <a:pPr marL="98425" indent="0">
              <a:spcBef>
                <a:spcPts val="1000"/>
              </a:spcBef>
              <a:spcAft>
                <a:spcPts val="0"/>
              </a:spcAft>
              <a:buNone/>
            </a:pPr>
            <a:r>
              <a:rPr lang="en-US" sz="1900" dirty="0">
                <a:solidFill>
                  <a:schemeClr val="tx1"/>
                </a:solidFill>
              </a:rPr>
              <a:t>Dr Yang: </a:t>
            </a:r>
            <a:r>
              <a:rPr lang="en-US" sz="1900" b="0" dirty="0">
                <a:solidFill>
                  <a:schemeClr val="tx1"/>
                </a:solidFill>
              </a:rPr>
              <a:t>73-year-old woman with rapid relapse after R-CHOP then R-ICE/ASCT achieves a CR with CAR T-cell therapy but experiences severe pancytopenia </a:t>
            </a:r>
          </a:p>
          <a:p>
            <a:pPr marL="98425" indent="0">
              <a:spcBef>
                <a:spcPts val="1000"/>
              </a:spcBef>
              <a:spcAft>
                <a:spcPts val="0"/>
              </a:spcAft>
              <a:buNone/>
            </a:pPr>
            <a:r>
              <a:rPr lang="en-US" sz="1900" dirty="0">
                <a:solidFill>
                  <a:schemeClr val="tx1"/>
                </a:solidFill>
              </a:rPr>
              <a:t>Dr Mushtaq: </a:t>
            </a:r>
            <a:r>
              <a:rPr lang="en-US" sz="1900" b="0" dirty="0">
                <a:solidFill>
                  <a:schemeClr val="tx1"/>
                </a:solidFill>
              </a:rPr>
              <a:t>45-year-old man with R-CHOP-refractory DLBCL receives </a:t>
            </a:r>
            <a:r>
              <a:rPr lang="en-US" sz="1900" b="0" dirty="0" err="1">
                <a:solidFill>
                  <a:schemeClr val="tx1"/>
                </a:solidFill>
              </a:rPr>
              <a:t>polatuzumab</a:t>
            </a:r>
            <a:r>
              <a:rPr lang="en-US" sz="1900" b="0" dirty="0">
                <a:solidFill>
                  <a:schemeClr val="tx1"/>
                </a:solidFill>
              </a:rPr>
              <a:t> vedotin as bridging therapy </a:t>
            </a:r>
            <a:r>
              <a:rPr lang="en-US" sz="1900" b="0" dirty="0">
                <a:solidFill>
                  <a:schemeClr val="tx1"/>
                </a:solidFill>
                <a:sym typeface="Wingdings" pitchFamily="2" charset="2"/>
              </a:rPr>
              <a:t></a:t>
            </a:r>
            <a:r>
              <a:rPr lang="en-US" sz="1900" b="0" dirty="0">
                <a:solidFill>
                  <a:schemeClr val="tx1"/>
                </a:solidFill>
              </a:rPr>
              <a:t> CAR T-cell therapy on protocol </a:t>
            </a:r>
          </a:p>
          <a:p>
            <a:pPr marL="98425" indent="0">
              <a:spcBef>
                <a:spcPts val="1000"/>
              </a:spcBef>
              <a:spcAft>
                <a:spcPts val="0"/>
              </a:spcAft>
              <a:buNone/>
            </a:pPr>
            <a:r>
              <a:rPr lang="en-US" sz="1900" dirty="0">
                <a:solidFill>
                  <a:schemeClr val="tx1"/>
                </a:solidFill>
              </a:rPr>
              <a:t>Dr Gupta: </a:t>
            </a:r>
            <a:r>
              <a:rPr lang="en-US" sz="1900" b="0" dirty="0">
                <a:solidFill>
                  <a:schemeClr val="tx1"/>
                </a:solidFill>
              </a:rPr>
              <a:t>68-year-old man with cardiac comorbidities and relapsed DLBCL while on R-CHOP receives </a:t>
            </a:r>
            <a:br>
              <a:rPr lang="en-US" sz="1900" b="0" dirty="0">
                <a:solidFill>
                  <a:schemeClr val="tx1"/>
                </a:solidFill>
              </a:rPr>
            </a:br>
            <a:r>
              <a:rPr lang="en-US" sz="1900" b="0" dirty="0">
                <a:solidFill>
                  <a:schemeClr val="tx1"/>
                </a:solidFill>
              </a:rPr>
              <a:t>second-line </a:t>
            </a:r>
            <a:r>
              <a:rPr lang="en-US" sz="1900" b="0" dirty="0" err="1">
                <a:solidFill>
                  <a:schemeClr val="tx1"/>
                </a:solidFill>
              </a:rPr>
              <a:t>polatuzumab</a:t>
            </a:r>
            <a:r>
              <a:rPr lang="en-US" sz="1900" b="0" dirty="0">
                <a:solidFill>
                  <a:schemeClr val="tx1"/>
                </a:solidFill>
              </a:rPr>
              <a:t> vedotin/BR</a:t>
            </a:r>
            <a:endParaRPr lang="en-US" sz="1900" b="0" dirty="0"/>
          </a:p>
        </p:txBody>
      </p:sp>
    </p:spTree>
    <p:custDataLst>
      <p:tags r:id="rId1"/>
    </p:custDataLst>
    <p:extLst>
      <p:ext uri="{BB962C8B-B14F-4D97-AF65-F5344CB8AC3E}">
        <p14:creationId xmlns:p14="http://schemas.microsoft.com/office/powerpoint/2010/main" val="1443393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7"/>
            <a:ext cx="10177559" cy="144016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568678"/>
            <a:ext cx="9798513" cy="1095726"/>
          </a:xfrm>
        </p:spPr>
        <p:txBody>
          <a:bodyPr lIns="91440" tIns="91440" rIns="91440" bIns="182880"/>
          <a:lstStyle/>
          <a:p>
            <a:pPr algn="l"/>
            <a:r>
              <a:rPr lang="en-US" dirty="0">
                <a:solidFill>
                  <a:schemeClr val="bg1"/>
                </a:solidFill>
              </a:rPr>
              <a:t>Case Presentation: 66-year-old woman with newly diagnosed </a:t>
            </a:r>
            <a:r>
              <a:rPr lang="en-US" dirty="0" err="1">
                <a:solidFill>
                  <a:schemeClr val="bg1"/>
                </a:solidFill>
              </a:rPr>
              <a:t>nonbulky</a:t>
            </a:r>
            <a:r>
              <a:rPr lang="en-US" dirty="0">
                <a:solidFill>
                  <a:schemeClr val="bg1"/>
                </a:solidFill>
              </a:rPr>
              <a:t> Stage II DLBCL</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37540"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 (Bloomington, Illinois)</a:t>
            </a:r>
          </a:p>
        </p:txBody>
      </p:sp>
      <p:pic>
        <p:nvPicPr>
          <p:cNvPr id="2" name="Picture 1" descr="A person wearing glasses and headphones&#10;&#10;Description automatically generated with medium confidence">
            <a:extLst>
              <a:ext uri="{FF2B5EF4-FFF2-40B4-BE49-F238E27FC236}">
                <a16:creationId xmlns:a16="http://schemas.microsoft.com/office/drawing/2014/main" id="{7FC4B489-130D-253C-966E-1F35F78BC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504" y="2044649"/>
            <a:ext cx="6920911" cy="3893013"/>
          </a:xfrm>
          <a:prstGeom prst="rect">
            <a:avLst/>
          </a:prstGeom>
        </p:spPr>
      </p:pic>
    </p:spTree>
    <p:extLst>
      <p:ext uri="{BB962C8B-B14F-4D97-AF65-F5344CB8AC3E}">
        <p14:creationId xmlns:p14="http://schemas.microsoft.com/office/powerpoint/2010/main" val="3772602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0AB7C-548E-0305-620D-CD74E006C213}"/>
              </a:ext>
            </a:extLst>
          </p:cNvPr>
          <p:cNvSpPr/>
          <p:nvPr/>
        </p:nvSpPr>
        <p:spPr bwMode="auto">
          <a:xfrm>
            <a:off x="767408" y="2564904"/>
            <a:ext cx="10796004"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Management of DLBCL</a:t>
            </a:r>
            <a:br>
              <a:rPr lang="en-US" dirty="0">
                <a:solidFill>
                  <a:srgbClr val="0432FF"/>
                </a:solidFill>
              </a:rPr>
            </a:br>
            <a:r>
              <a:rPr lang="en-US" dirty="0">
                <a:solidFill>
                  <a:srgbClr val="0432FF"/>
                </a:solidFill>
              </a:rPr>
              <a:t>Where We Are, Where We’re Headed</a:t>
            </a:r>
            <a:endParaRPr lang="en-US" sz="2800" dirty="0">
              <a:solidFill>
                <a:srgbClr val="0432FF"/>
              </a:solidFill>
            </a:endParaRPr>
          </a:p>
        </p:txBody>
      </p:sp>
      <p:sp>
        <p:nvSpPr>
          <p:cNvPr id="6" name="Content Placeholder 5"/>
          <p:cNvSpPr>
            <a:spLocks noGrp="1"/>
          </p:cNvSpPr>
          <p:nvPr>
            <p:ph idx="1"/>
          </p:nvPr>
        </p:nvSpPr>
        <p:spPr>
          <a:xfrm>
            <a:off x="1127448" y="1484784"/>
            <a:ext cx="10297144" cy="4968552"/>
          </a:xfrm>
        </p:spPr>
        <p:txBody>
          <a:bodyPr/>
          <a:lstStyle/>
          <a:p>
            <a:pPr marL="98425" indent="0">
              <a:lnSpc>
                <a:spcPct val="100000"/>
              </a:lnSpc>
              <a:spcBef>
                <a:spcPts val="1800"/>
              </a:spcBef>
              <a:spcAft>
                <a:spcPts val="0"/>
              </a:spcAft>
              <a:buNone/>
            </a:pPr>
            <a:r>
              <a:rPr lang="en-US" sz="2200" dirty="0">
                <a:solidFill>
                  <a:schemeClr val="tx1"/>
                </a:solidFill>
              </a:rPr>
              <a:t>PROLOGUE</a:t>
            </a:r>
          </a:p>
          <a:p>
            <a:pPr marL="98425" indent="0">
              <a:lnSpc>
                <a:spcPct val="100000"/>
              </a:lnSpc>
              <a:spcBef>
                <a:spcPts val="1800"/>
              </a:spcBef>
              <a:spcAft>
                <a:spcPts val="0"/>
              </a:spcAft>
              <a:buNone/>
            </a:pPr>
            <a:r>
              <a:rPr lang="en-US" sz="2200" dirty="0">
                <a:solidFill>
                  <a:schemeClr val="tx1"/>
                </a:solidFill>
              </a:rPr>
              <a:t>MODULE 1: </a:t>
            </a:r>
            <a:r>
              <a:rPr lang="en-US" sz="2200" dirty="0">
                <a:solidFill>
                  <a:schemeClr val="tx1"/>
                </a:solidFill>
                <a:ea typeface="Calibri" panose="020F0502020204030204" pitchFamily="34" charset="0"/>
              </a:rPr>
              <a:t>First-Line Treatment </a:t>
            </a:r>
          </a:p>
          <a:p>
            <a:pPr marL="98425" indent="0">
              <a:lnSpc>
                <a:spcPct val="100000"/>
              </a:lnSpc>
              <a:spcBef>
                <a:spcPts val="1800"/>
              </a:spcBef>
              <a:spcAft>
                <a:spcPts val="0"/>
              </a:spcAft>
              <a:buNone/>
            </a:pPr>
            <a:r>
              <a:rPr lang="en-US" sz="2200" dirty="0">
                <a:solidFill>
                  <a:schemeClr val="bg1"/>
                </a:solidFill>
                <a:ea typeface="Calibri" panose="020F0502020204030204" pitchFamily="34" charset="0"/>
              </a:rPr>
              <a:t>MODULE 2: Bispecific Antibodies </a:t>
            </a:r>
          </a:p>
          <a:p>
            <a:pPr marL="98425" indent="0">
              <a:lnSpc>
                <a:spcPct val="100000"/>
              </a:lnSpc>
              <a:spcBef>
                <a:spcPts val="1800"/>
              </a:spcBef>
              <a:spcAft>
                <a:spcPts val="0"/>
              </a:spcAft>
              <a:buNone/>
            </a:pPr>
            <a:r>
              <a:rPr lang="en-US" sz="1900" dirty="0">
                <a:solidFill>
                  <a:schemeClr val="tx1"/>
                </a:solidFill>
              </a:rPr>
              <a:t>Dr </a:t>
            </a:r>
            <a:r>
              <a:rPr lang="en-US" sz="1900" dirty="0" err="1">
                <a:solidFill>
                  <a:schemeClr val="tx1"/>
                </a:solidFill>
              </a:rPr>
              <a:t>Morganstein</a:t>
            </a:r>
            <a:r>
              <a:rPr lang="en-US" sz="1900" dirty="0">
                <a:solidFill>
                  <a:schemeClr val="tx1"/>
                </a:solidFill>
              </a:rPr>
              <a:t>: </a:t>
            </a:r>
            <a:r>
              <a:rPr lang="en-US" sz="1900" b="0" dirty="0"/>
              <a:t>75-year-old man with a history of severe CHF with a pulmonary nodule and regional adenopathy that on biopsy is proven to be DLBCL</a:t>
            </a:r>
          </a:p>
          <a:p>
            <a:pPr marL="98425" indent="0">
              <a:lnSpc>
                <a:spcPct val="100000"/>
              </a:lnSpc>
              <a:spcBef>
                <a:spcPts val="1800"/>
              </a:spcBef>
              <a:spcAft>
                <a:spcPts val="0"/>
              </a:spcAft>
              <a:buNone/>
            </a:pPr>
            <a:r>
              <a:rPr lang="en-US" sz="2200" dirty="0">
                <a:solidFill>
                  <a:schemeClr val="tx1"/>
                </a:solidFill>
              </a:rPr>
              <a:t>MODULE 3: </a:t>
            </a:r>
            <a:r>
              <a:rPr lang="en-US" sz="2200" dirty="0">
                <a:solidFill>
                  <a:schemeClr val="tx1"/>
                </a:solidFill>
                <a:ea typeface="Calibri" panose="020F0502020204030204" pitchFamily="34" charset="0"/>
              </a:rPr>
              <a:t>CAR T-Cell Therapy </a:t>
            </a:r>
          </a:p>
          <a:p>
            <a:pPr marL="98425" indent="0">
              <a:lnSpc>
                <a:spcPct val="100000"/>
              </a:lnSpc>
              <a:spcBef>
                <a:spcPts val="1800"/>
              </a:spcBef>
              <a:spcAft>
                <a:spcPts val="0"/>
              </a:spcAft>
              <a:buNone/>
            </a:pPr>
            <a:r>
              <a:rPr lang="en-US" sz="2200" dirty="0">
                <a:solidFill>
                  <a:schemeClr val="tx1"/>
                </a:solidFill>
                <a:ea typeface="Calibri" panose="020F0502020204030204" pitchFamily="34" charset="0"/>
              </a:rPr>
              <a:t>MODULE 4: Sequencing of Novel Agents</a:t>
            </a:r>
          </a:p>
          <a:p>
            <a:pPr marL="98425" indent="0">
              <a:lnSpc>
                <a:spcPct val="100000"/>
              </a:lnSpc>
              <a:spcBef>
                <a:spcPts val="1800"/>
              </a:spcBef>
              <a:spcAft>
                <a:spcPts val="0"/>
              </a:spcAft>
              <a:buNone/>
            </a:pPr>
            <a:r>
              <a:rPr lang="en-US" sz="2200" dirty="0">
                <a:solidFill>
                  <a:schemeClr val="tx1"/>
                </a:solidFill>
                <a:ea typeface="Calibri" panose="020F0502020204030204" pitchFamily="34" charset="0"/>
              </a:rPr>
              <a:t>MODULE 5: Appendix</a:t>
            </a:r>
          </a:p>
        </p:txBody>
      </p:sp>
    </p:spTree>
    <p:custDataLst>
      <p:tags r:id="rId1"/>
    </p:custDataLst>
    <p:extLst>
      <p:ext uri="{BB962C8B-B14F-4D97-AF65-F5344CB8AC3E}">
        <p14:creationId xmlns:p14="http://schemas.microsoft.com/office/powerpoint/2010/main" val="2400361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260648"/>
            <a:ext cx="10177559" cy="1663125"/>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544347"/>
            <a:ext cx="10062756" cy="1095726"/>
          </a:xfrm>
        </p:spPr>
        <p:txBody>
          <a:bodyPr lIns="91440" tIns="91440" rIns="91440" bIns="182880"/>
          <a:lstStyle/>
          <a:p>
            <a:pPr algn="l"/>
            <a:r>
              <a:rPr lang="en-US" dirty="0">
                <a:solidFill>
                  <a:schemeClr val="bg1"/>
                </a:solidFill>
              </a:rPr>
              <a:t>Case Presentation: 75-year-old man with a history of severe CHF with a pulmonary nodule and regional adenopathy that</a:t>
            </a:r>
            <a:br>
              <a:rPr lang="en-US" dirty="0">
                <a:solidFill>
                  <a:schemeClr val="bg1"/>
                </a:solidFill>
              </a:rPr>
            </a:br>
            <a:r>
              <a:rPr lang="en-US" dirty="0">
                <a:solidFill>
                  <a:schemeClr val="bg1"/>
                </a:solidFill>
              </a:rPr>
              <a:t>on biopsy is proven to be DLBCL</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950530"/>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Neil </a:t>
            </a:r>
            <a:r>
              <a:rPr kumimoji="0" lang="en-US" sz="2800" b="1" i="0" u="none" strike="noStrike" kern="1200" cap="none" spc="0" normalizeH="0" baseline="0" noProof="0" dirty="0" err="1">
                <a:ln>
                  <a:noFill/>
                </a:ln>
                <a:solidFill>
                  <a:srgbClr val="051F60"/>
                </a:solidFill>
                <a:effectLst/>
                <a:uLnTx/>
                <a:uFillTx/>
                <a:latin typeface="Calibri"/>
                <a:ea typeface="MS PGothic" pitchFamily="34" charset="-128"/>
                <a:cs typeface="Calibri"/>
              </a:rPr>
              <a:t>Morganstein</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(Summit, New Jersey)</a:t>
            </a:r>
          </a:p>
        </p:txBody>
      </p:sp>
      <p:pic>
        <p:nvPicPr>
          <p:cNvPr id="6" name="Picture 5" descr="A person wearing headphones&#10;&#10;Description automatically generated">
            <a:extLst>
              <a:ext uri="{FF2B5EF4-FFF2-40B4-BE49-F238E27FC236}">
                <a16:creationId xmlns:a16="http://schemas.microsoft.com/office/drawing/2014/main" id="{9C6D2034-3654-1C6A-6015-C347AB088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220" y="2185279"/>
            <a:ext cx="6691557" cy="3764001"/>
          </a:xfrm>
          <a:prstGeom prst="rect">
            <a:avLst/>
          </a:prstGeom>
        </p:spPr>
      </p:pic>
    </p:spTree>
    <p:extLst>
      <p:ext uri="{BB962C8B-B14F-4D97-AF65-F5344CB8AC3E}">
        <p14:creationId xmlns:p14="http://schemas.microsoft.com/office/powerpoint/2010/main" val="2292275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38A833-1A57-6743-90E3-1C412A2E9C89}"/>
              </a:ext>
            </a:extLst>
          </p:cNvPr>
          <p:cNvSpPr txBox="1"/>
          <p:nvPr/>
        </p:nvSpPr>
        <p:spPr>
          <a:xfrm>
            <a:off x="191344" y="6508669"/>
            <a:ext cx="3339889"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Arial" panose="020B0604020202020204" pitchFamily="34" charset="0"/>
              </a:rPr>
              <a:t>Karmali</a:t>
            </a: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 R. ASH </a:t>
            </a:r>
            <a:r>
              <a:rPr lang="en-US" sz="1500" b="0" dirty="0">
                <a:solidFill>
                  <a:srgbClr val="000000"/>
                </a:solidFill>
                <a:latin typeface="Calibri"/>
                <a:cs typeface="Arial" panose="020B0604020202020204" pitchFamily="34" charset="0"/>
              </a:rPr>
              <a:t>2021 Education Program.</a:t>
            </a:r>
          </a:p>
        </p:txBody>
      </p:sp>
      <p:sp>
        <p:nvSpPr>
          <p:cNvPr id="2" name="Title 1">
            <a:extLst>
              <a:ext uri="{FF2B5EF4-FFF2-40B4-BE49-F238E27FC236}">
                <a16:creationId xmlns:a16="http://schemas.microsoft.com/office/drawing/2014/main" id="{2A46B052-F5C4-EF0F-BF55-091914B10294}"/>
              </a:ext>
            </a:extLst>
          </p:cNvPr>
          <p:cNvSpPr txBox="1">
            <a:spLocks/>
          </p:cNvSpPr>
          <p:nvPr/>
        </p:nvSpPr>
        <p:spPr>
          <a:xfrm>
            <a:off x="767408" y="227013"/>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Evolving Landscape of Customized Engineered and Off-the-Shelf Immunotherapies for Aggressive B-Cell </a:t>
            </a:r>
            <a:r>
              <a:rPr lang="en-US" kern="0" dirty="0"/>
              <a:t>Non-Hodgkin Lymphoma</a:t>
            </a:r>
          </a:p>
        </p:txBody>
      </p:sp>
      <p:pic>
        <p:nvPicPr>
          <p:cNvPr id="5" name="Picture 4" descr="Diagram&#10;&#10;Description automatically generated">
            <a:extLst>
              <a:ext uri="{FF2B5EF4-FFF2-40B4-BE49-F238E27FC236}">
                <a16:creationId xmlns:a16="http://schemas.microsoft.com/office/drawing/2014/main" id="{C31507D7-67DE-07AF-1E5A-4322CA34E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185504"/>
            <a:ext cx="8024343" cy="5140287"/>
          </a:xfrm>
          <a:prstGeom prst="rect">
            <a:avLst/>
          </a:prstGeom>
        </p:spPr>
      </p:pic>
      <p:sp>
        <p:nvSpPr>
          <p:cNvPr id="9" name="TextBox 8">
            <a:extLst>
              <a:ext uri="{FF2B5EF4-FFF2-40B4-BE49-F238E27FC236}">
                <a16:creationId xmlns:a16="http://schemas.microsoft.com/office/drawing/2014/main" id="{ABEA3ACD-1E07-D6D8-E75A-D9F0F12DEF12}"/>
              </a:ext>
            </a:extLst>
          </p:cNvPr>
          <p:cNvSpPr txBox="1"/>
          <p:nvPr/>
        </p:nvSpPr>
        <p:spPr>
          <a:xfrm>
            <a:off x="9264352" y="1988840"/>
            <a:ext cx="2552563" cy="3539430"/>
          </a:xfrm>
          <a:prstGeom prst="rect">
            <a:avLst/>
          </a:prstGeom>
          <a:noFill/>
          <a:ln>
            <a:solidFill>
              <a:schemeClr val="tx1"/>
            </a:solidFill>
          </a:ln>
        </p:spPr>
        <p:txBody>
          <a:bodyPr wrap="square">
            <a:spAutoFit/>
          </a:bodyPr>
          <a:lstStyle/>
          <a:p>
            <a:r>
              <a:rPr lang="en-US" sz="1600" dirty="0">
                <a:solidFill>
                  <a:schemeClr val="tx1"/>
                </a:solidFill>
                <a:effectLst/>
                <a:latin typeface="+mn-lt"/>
              </a:rPr>
              <a:t>ADCC</a:t>
            </a:r>
            <a:r>
              <a:rPr lang="en-US" sz="1600" dirty="0">
                <a:solidFill>
                  <a:schemeClr val="tx1"/>
                </a:solidFill>
                <a:latin typeface="+mn-lt"/>
              </a:rPr>
              <a:t> = </a:t>
            </a:r>
            <a:r>
              <a:rPr lang="en-US" sz="1600" b="0" dirty="0">
                <a:solidFill>
                  <a:schemeClr val="tx1"/>
                </a:solidFill>
                <a:effectLst/>
                <a:latin typeface="+mn-lt"/>
              </a:rPr>
              <a:t>antibody-dependent</a:t>
            </a:r>
          </a:p>
          <a:p>
            <a:r>
              <a:rPr lang="en-US" sz="1600" b="0" dirty="0">
                <a:solidFill>
                  <a:schemeClr val="tx1"/>
                </a:solidFill>
                <a:effectLst/>
                <a:latin typeface="+mn-lt"/>
              </a:rPr>
              <a:t>cell cytotoxicity</a:t>
            </a:r>
          </a:p>
          <a:p>
            <a:endParaRPr lang="en-US" sz="1600" b="0" dirty="0">
              <a:solidFill>
                <a:schemeClr val="tx1"/>
              </a:solidFill>
              <a:effectLst/>
              <a:latin typeface="+mn-lt"/>
            </a:endParaRPr>
          </a:p>
          <a:p>
            <a:r>
              <a:rPr lang="en-US" sz="1600" dirty="0">
                <a:solidFill>
                  <a:schemeClr val="tx1"/>
                </a:solidFill>
                <a:effectLst/>
                <a:latin typeface="+mn-lt"/>
              </a:rPr>
              <a:t>ADCP = </a:t>
            </a:r>
            <a:r>
              <a:rPr lang="en-US" sz="1600" b="0" dirty="0">
                <a:solidFill>
                  <a:schemeClr val="tx1"/>
                </a:solidFill>
                <a:effectLst/>
                <a:latin typeface="+mn-lt"/>
              </a:rPr>
              <a:t>antibody-dependent cellular phagocytosis</a:t>
            </a:r>
          </a:p>
          <a:p>
            <a:endParaRPr lang="en-US" sz="1600" b="0" dirty="0">
              <a:solidFill>
                <a:schemeClr val="tx1"/>
              </a:solidFill>
              <a:latin typeface="+mn-lt"/>
            </a:endParaRPr>
          </a:p>
          <a:p>
            <a:r>
              <a:rPr lang="en-US" sz="1600" dirty="0" err="1">
                <a:solidFill>
                  <a:schemeClr val="tx1"/>
                </a:solidFill>
                <a:effectLst/>
                <a:latin typeface="+mn-lt"/>
              </a:rPr>
              <a:t>BiTE</a:t>
            </a:r>
            <a:r>
              <a:rPr lang="en-US" sz="1600" dirty="0">
                <a:solidFill>
                  <a:schemeClr val="tx1"/>
                </a:solidFill>
                <a:latin typeface="+mn-lt"/>
              </a:rPr>
              <a:t> = </a:t>
            </a:r>
            <a:r>
              <a:rPr lang="en-US" sz="1600" b="0" dirty="0">
                <a:solidFill>
                  <a:schemeClr val="tx1"/>
                </a:solidFill>
                <a:effectLst/>
                <a:latin typeface="+mn-lt"/>
              </a:rPr>
              <a:t>bispecific T-cell engager</a:t>
            </a:r>
          </a:p>
          <a:p>
            <a:endParaRPr lang="en-US" sz="1600" b="0" dirty="0">
              <a:solidFill>
                <a:schemeClr val="tx1"/>
              </a:solidFill>
              <a:latin typeface="+mn-lt"/>
            </a:endParaRPr>
          </a:p>
          <a:p>
            <a:r>
              <a:rPr lang="en-US" sz="1600" dirty="0">
                <a:solidFill>
                  <a:schemeClr val="tx1"/>
                </a:solidFill>
                <a:effectLst/>
                <a:latin typeface="+mn-lt"/>
              </a:rPr>
              <a:t>PD-1 = </a:t>
            </a:r>
            <a:r>
              <a:rPr lang="en-US" sz="1600" b="0" dirty="0">
                <a:solidFill>
                  <a:schemeClr val="tx1"/>
                </a:solidFill>
                <a:effectLst/>
                <a:latin typeface="+mn-lt"/>
              </a:rPr>
              <a:t>programmed cell</a:t>
            </a:r>
          </a:p>
          <a:p>
            <a:r>
              <a:rPr lang="en-US" sz="1600" b="0" dirty="0">
                <a:solidFill>
                  <a:schemeClr val="tx1"/>
                </a:solidFill>
                <a:effectLst/>
                <a:latin typeface="+mn-lt"/>
              </a:rPr>
              <a:t>death 1</a:t>
            </a:r>
          </a:p>
          <a:p>
            <a:endParaRPr lang="en-US" sz="1600" b="0" dirty="0">
              <a:solidFill>
                <a:schemeClr val="tx1"/>
              </a:solidFill>
              <a:latin typeface="+mn-lt"/>
            </a:endParaRPr>
          </a:p>
          <a:p>
            <a:r>
              <a:rPr lang="en-US" sz="1600" dirty="0">
                <a:solidFill>
                  <a:schemeClr val="tx1"/>
                </a:solidFill>
                <a:effectLst/>
                <a:latin typeface="+mn-lt"/>
              </a:rPr>
              <a:t>PD-L1 = </a:t>
            </a:r>
            <a:r>
              <a:rPr lang="en-US" sz="1600" b="0" dirty="0">
                <a:solidFill>
                  <a:schemeClr val="tx1"/>
                </a:solidFill>
                <a:effectLst/>
                <a:latin typeface="+mn-lt"/>
              </a:rPr>
              <a:t>programmed cell death ligand 1</a:t>
            </a:r>
          </a:p>
        </p:txBody>
      </p:sp>
    </p:spTree>
    <p:extLst>
      <p:ext uri="{BB962C8B-B14F-4D97-AF65-F5344CB8AC3E}">
        <p14:creationId xmlns:p14="http://schemas.microsoft.com/office/powerpoint/2010/main" val="3056175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38A833-1A57-6743-90E3-1C412A2E9C89}"/>
              </a:ext>
            </a:extLst>
          </p:cNvPr>
          <p:cNvSpPr txBox="1"/>
          <p:nvPr/>
        </p:nvSpPr>
        <p:spPr>
          <a:xfrm>
            <a:off x="119336" y="6508669"/>
            <a:ext cx="3339889"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Arial" panose="020B0604020202020204" pitchFamily="34" charset="0"/>
              </a:rPr>
              <a:t>Karmali</a:t>
            </a: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 R. ASH </a:t>
            </a:r>
            <a:r>
              <a:rPr lang="en-US" sz="1500" b="0" dirty="0">
                <a:solidFill>
                  <a:srgbClr val="000000"/>
                </a:solidFill>
                <a:latin typeface="Calibri"/>
                <a:cs typeface="Arial" panose="020B0604020202020204" pitchFamily="34" charset="0"/>
              </a:rPr>
              <a:t>2021 Education Program.</a:t>
            </a:r>
          </a:p>
        </p:txBody>
      </p:sp>
      <p:sp>
        <p:nvSpPr>
          <p:cNvPr id="2" name="Title 1">
            <a:extLst>
              <a:ext uri="{FF2B5EF4-FFF2-40B4-BE49-F238E27FC236}">
                <a16:creationId xmlns:a16="http://schemas.microsoft.com/office/drawing/2014/main" id="{2A46B052-F5C4-EF0F-BF55-091914B10294}"/>
              </a:ext>
            </a:extLst>
          </p:cNvPr>
          <p:cNvSpPr txBox="1">
            <a:spLocks/>
          </p:cNvSpPr>
          <p:nvPr/>
        </p:nvSpPr>
        <p:spPr>
          <a:xfrm>
            <a:off x="912285" y="227013"/>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CAR T or Bispecific T-Cell-Engaging </a:t>
            </a:r>
            <a:r>
              <a:rPr lang="en-US" kern="0" dirty="0"/>
              <a:t>A</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ntibody</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Treatment-Related </a:t>
            </a:r>
            <a:r>
              <a:rPr lang="en-US" kern="0" dirty="0"/>
              <a:t>A</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dverse</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Effects of Interest with an Incidence of ≥10% or ≥5%</a:t>
            </a:r>
          </a:p>
        </p:txBody>
      </p:sp>
      <p:pic>
        <p:nvPicPr>
          <p:cNvPr id="6" name="Picture 5" descr="Diagram&#10;&#10;Description automatically generated">
            <a:extLst>
              <a:ext uri="{FF2B5EF4-FFF2-40B4-BE49-F238E27FC236}">
                <a16:creationId xmlns:a16="http://schemas.microsoft.com/office/drawing/2014/main" id="{5EA837B9-3F45-A1E2-75A5-FEB8B7F34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216" y="1491142"/>
            <a:ext cx="9937104" cy="4124223"/>
          </a:xfrm>
          <a:prstGeom prst="rect">
            <a:avLst/>
          </a:prstGeom>
        </p:spPr>
      </p:pic>
      <p:sp>
        <p:nvSpPr>
          <p:cNvPr id="10" name="TextBox 9">
            <a:extLst>
              <a:ext uri="{FF2B5EF4-FFF2-40B4-BE49-F238E27FC236}">
                <a16:creationId xmlns:a16="http://schemas.microsoft.com/office/drawing/2014/main" id="{F2D33C7C-7420-E53B-4547-E392DC603AE0}"/>
              </a:ext>
            </a:extLst>
          </p:cNvPr>
          <p:cNvSpPr txBox="1"/>
          <p:nvPr/>
        </p:nvSpPr>
        <p:spPr>
          <a:xfrm>
            <a:off x="882451" y="5920096"/>
            <a:ext cx="6183922" cy="338554"/>
          </a:xfrm>
          <a:prstGeom prst="rect">
            <a:avLst/>
          </a:prstGeom>
          <a:noFill/>
        </p:spPr>
        <p:txBody>
          <a:bodyPr wrap="square">
            <a:spAutoFit/>
          </a:bodyPr>
          <a:lstStyle/>
          <a:p>
            <a:r>
              <a:rPr kumimoji="0" lang="en-US" sz="1600" b="0" i="0" u="none" strike="noStrike" kern="0" cap="none" spc="0" normalizeH="0" baseline="0" noProof="0" dirty="0" err="1">
                <a:ln>
                  <a:noFill/>
                </a:ln>
                <a:solidFill>
                  <a:schemeClr val="tx1"/>
                </a:solidFill>
                <a:effectLst/>
                <a:uLnTx/>
                <a:uFillTx/>
                <a:latin typeface="+mn-lt"/>
                <a:ea typeface="MS PGothic" pitchFamily="34" charset="-128"/>
                <a:cs typeface="Calibri"/>
              </a:rPr>
              <a:t>BsAb</a:t>
            </a:r>
            <a:r>
              <a:rPr kumimoji="0" lang="en-US" sz="1600" b="0" i="0" u="none" strike="noStrike" kern="0" cap="none" spc="0" normalizeH="0" baseline="0" noProof="0" dirty="0">
                <a:ln>
                  <a:noFill/>
                </a:ln>
                <a:solidFill>
                  <a:schemeClr val="tx1"/>
                </a:solidFill>
                <a:effectLst/>
                <a:uLnTx/>
                <a:uFillTx/>
                <a:latin typeface="+mn-lt"/>
                <a:ea typeface="MS PGothic" pitchFamily="34" charset="-128"/>
                <a:cs typeface="Calibri"/>
              </a:rPr>
              <a:t> = Bispecific T-cell-engaging antibody </a:t>
            </a:r>
            <a:endParaRPr lang="en-US" sz="1600" b="0" dirty="0">
              <a:solidFill>
                <a:schemeClr val="tx1"/>
              </a:solidFill>
              <a:latin typeface="+mn-lt"/>
            </a:endParaRPr>
          </a:p>
        </p:txBody>
      </p:sp>
    </p:spTree>
    <p:extLst>
      <p:ext uri="{BB962C8B-B14F-4D97-AF65-F5344CB8AC3E}">
        <p14:creationId xmlns:p14="http://schemas.microsoft.com/office/powerpoint/2010/main" val="365167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p:txBody>
          <a:bodyPr/>
          <a:lstStyle/>
          <a:p>
            <a:r>
              <a:rPr lang="en-US" dirty="0"/>
              <a:t>Emerging Bispecific Antibodies for DLBCL</a:t>
            </a:r>
          </a:p>
        </p:txBody>
      </p:sp>
      <p:sp>
        <p:nvSpPr>
          <p:cNvPr id="7" name="Content Placeholder 3">
            <a:extLst>
              <a:ext uri="{FF2B5EF4-FFF2-40B4-BE49-F238E27FC236}">
                <a16:creationId xmlns:a16="http://schemas.microsoft.com/office/drawing/2014/main" id="{4A2D5232-BB6C-B38B-8994-C0363F2CA39C}"/>
              </a:ext>
            </a:extLst>
          </p:cNvPr>
          <p:cNvSpPr txBox="1">
            <a:spLocks/>
          </p:cNvSpPr>
          <p:nvPr/>
        </p:nvSpPr>
        <p:spPr>
          <a:xfrm>
            <a:off x="605369" y="1384452"/>
            <a:ext cx="10972800" cy="4852860"/>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None/>
              <a:tabLst/>
              <a:defRPr/>
            </a:pPr>
            <a:endPar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endParaRPr>
          </a:p>
        </p:txBody>
      </p:sp>
      <p:graphicFrame>
        <p:nvGraphicFramePr>
          <p:cNvPr id="4" name="Table 5">
            <a:extLst>
              <a:ext uri="{FF2B5EF4-FFF2-40B4-BE49-F238E27FC236}">
                <a16:creationId xmlns:a16="http://schemas.microsoft.com/office/drawing/2014/main" id="{72783626-FE8C-5459-75E2-C6A8DADD57E5}"/>
              </a:ext>
            </a:extLst>
          </p:cNvPr>
          <p:cNvGraphicFramePr>
            <a:graphicFrameLocks noGrp="1"/>
          </p:cNvGraphicFramePr>
          <p:nvPr>
            <p:extLst>
              <p:ext uri="{D42A27DB-BD31-4B8C-83A1-F6EECF244321}">
                <p14:modId xmlns:p14="http://schemas.microsoft.com/office/powerpoint/2010/main" val="4287824938"/>
              </p:ext>
            </p:extLst>
          </p:nvPr>
        </p:nvGraphicFramePr>
        <p:xfrm>
          <a:off x="799181" y="1925835"/>
          <a:ext cx="10585176" cy="3006330"/>
        </p:xfrm>
        <a:graphic>
          <a:graphicData uri="http://schemas.openxmlformats.org/drawingml/2006/table">
            <a:tbl>
              <a:tblPr firstRow="1" bandRow="1">
                <a:tableStyleId>{93296810-A885-4BE3-A3E7-6D5BEEA58F35}</a:tableStyleId>
              </a:tblPr>
              <a:tblGrid>
                <a:gridCol w="3168352">
                  <a:extLst>
                    <a:ext uri="{9D8B030D-6E8A-4147-A177-3AD203B41FA5}">
                      <a16:colId xmlns:a16="http://schemas.microsoft.com/office/drawing/2014/main" val="3264579438"/>
                    </a:ext>
                  </a:extLst>
                </a:gridCol>
                <a:gridCol w="3888432">
                  <a:extLst>
                    <a:ext uri="{9D8B030D-6E8A-4147-A177-3AD203B41FA5}">
                      <a16:colId xmlns:a16="http://schemas.microsoft.com/office/drawing/2014/main" val="1087809771"/>
                    </a:ext>
                  </a:extLst>
                </a:gridCol>
                <a:gridCol w="3528392">
                  <a:extLst>
                    <a:ext uri="{9D8B030D-6E8A-4147-A177-3AD203B41FA5}">
                      <a16:colId xmlns:a16="http://schemas.microsoft.com/office/drawing/2014/main" val="2396135812"/>
                    </a:ext>
                  </a:extLst>
                </a:gridCol>
              </a:tblGrid>
              <a:tr h="601266">
                <a:tc>
                  <a:txBody>
                    <a:bodyPr/>
                    <a:lstStyle/>
                    <a:p>
                      <a:pPr algn="ctr"/>
                      <a:r>
                        <a:rPr lang="en-US" sz="2200" dirty="0"/>
                        <a:t>Bispecific antibody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200" dirty="0"/>
                        <a:t>Construct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200" dirty="0"/>
                        <a:t>Administration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998516398"/>
                  </a:ext>
                </a:extLst>
              </a:tr>
              <a:tr h="601266">
                <a:tc>
                  <a:txBody>
                    <a:bodyPr/>
                    <a:lstStyle/>
                    <a:p>
                      <a:r>
                        <a:rPr lang="en-US" sz="2200" b="1" dirty="0" err="1"/>
                        <a:t>Glofitamab</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CD3 (Fab) x CD20 (Fab x 2) Fc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3917637541"/>
                  </a:ext>
                </a:extLst>
              </a:tr>
              <a:tr h="601266">
                <a:tc>
                  <a:txBody>
                    <a:bodyPr/>
                    <a:lstStyle/>
                    <a:p>
                      <a:pPr marL="14288" marR="0" lvl="0" indent="0" algn="l" defTabSz="412750" rtl="0" eaLnBrk="0" fontAlgn="base" latinLnBrk="0" hangingPunct="0">
                        <a:lnSpc>
                          <a:spcPct val="105000"/>
                        </a:lnSpc>
                        <a:spcBef>
                          <a:spcPct val="30000"/>
                        </a:spcBef>
                        <a:spcAft>
                          <a:spcPts val="800"/>
                        </a:spcAft>
                        <a:buClr>
                          <a:srgbClr val="000000"/>
                        </a:buClr>
                        <a:buSzPct val="100000"/>
                        <a:buFontTx/>
                        <a:buNone/>
                        <a:tabLst/>
                        <a:defRPr/>
                      </a:pPr>
                      <a:r>
                        <a:rPr kumimoji="0" lang="en-US" sz="2200" b="1" i="0" u="none" strike="noStrike" kern="0" cap="none" spc="0" normalizeH="0" baseline="0" noProof="0" dirty="0" err="1">
                          <a:ln>
                            <a:noFill/>
                          </a:ln>
                          <a:solidFill>
                            <a:srgbClr val="000000"/>
                          </a:solidFill>
                          <a:effectLst/>
                          <a:uLnTx/>
                          <a:uFillTx/>
                          <a:latin typeface="Calibri" charset="0"/>
                          <a:ea typeface="MS PGothic" pitchFamily="34" charset="-128"/>
                        </a:rPr>
                        <a:t>Mosunetuzumab</a:t>
                      </a:r>
                      <a:endPar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endParaRPr>
                    </a:p>
                  </a:txBody>
                  <a:tcPr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CD3 x CD20 Knobs-into-holes Fc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IV, SC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902700"/>
                  </a:ext>
                </a:extLst>
              </a:tr>
              <a:tr h="601266">
                <a:tc>
                  <a:txBody>
                    <a:bodyPr/>
                    <a:lstStyle/>
                    <a:p>
                      <a:r>
                        <a:rPr lang="en-US" sz="2200" b="1" dirty="0" err="1"/>
                        <a:t>Epcoritamab</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DuoBody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®-CD3 x CD20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2200" dirty="0"/>
                        <a:t>SC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4192516649"/>
                  </a:ext>
                </a:extLst>
              </a:tr>
              <a:tr h="601266">
                <a:tc>
                  <a:txBody>
                    <a:bodyPr/>
                    <a:lstStyle/>
                    <a:p>
                      <a:r>
                        <a:rPr lang="en-US" sz="2200" b="1" dirty="0" err="1"/>
                        <a:t>Odronextamab</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200" b="0" kern="0" dirty="0"/>
                        <a:t>CD3 x CD20 common LC Fc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166931"/>
                  </a:ext>
                </a:extLst>
              </a:tr>
            </a:tbl>
          </a:graphicData>
        </a:graphic>
      </p:graphicFrame>
      <p:sp>
        <p:nvSpPr>
          <p:cNvPr id="3" name="TextBox 2">
            <a:extLst>
              <a:ext uri="{FF2B5EF4-FFF2-40B4-BE49-F238E27FC236}">
                <a16:creationId xmlns:a16="http://schemas.microsoft.com/office/drawing/2014/main" id="{C4D0897A-7BC4-CAE7-0716-A4F84D8BB5F6}"/>
              </a:ext>
            </a:extLst>
          </p:cNvPr>
          <p:cNvSpPr txBox="1"/>
          <p:nvPr/>
        </p:nvSpPr>
        <p:spPr>
          <a:xfrm>
            <a:off x="191344" y="6469404"/>
            <a:ext cx="434753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Content Courtesy of Jeremy Abramson, MD - adapted</a:t>
            </a:r>
          </a:p>
        </p:txBody>
      </p:sp>
      <p:sp>
        <p:nvSpPr>
          <p:cNvPr id="8" name="TextBox 7">
            <a:extLst>
              <a:ext uri="{FF2B5EF4-FFF2-40B4-BE49-F238E27FC236}">
                <a16:creationId xmlns:a16="http://schemas.microsoft.com/office/drawing/2014/main" id="{9636516E-A666-C847-B64E-140715593DB5}"/>
              </a:ext>
            </a:extLst>
          </p:cNvPr>
          <p:cNvSpPr txBox="1"/>
          <p:nvPr/>
        </p:nvSpPr>
        <p:spPr>
          <a:xfrm>
            <a:off x="780280" y="4997065"/>
            <a:ext cx="434753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IV = intravenous; SC = subcutaneous; LC = light chain</a:t>
            </a:r>
          </a:p>
        </p:txBody>
      </p:sp>
    </p:spTree>
    <p:extLst>
      <p:ext uri="{BB962C8B-B14F-4D97-AF65-F5344CB8AC3E}">
        <p14:creationId xmlns:p14="http://schemas.microsoft.com/office/powerpoint/2010/main" val="3020494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147916" y="1772816"/>
            <a:ext cx="9412580" cy="2452414"/>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err="1">
                <a:effectLst/>
                <a:latin typeface="+mn-lt"/>
              </a:rPr>
              <a:t>Glofitamab</a:t>
            </a:r>
            <a:r>
              <a:rPr lang="en-US" sz="3600" dirty="0">
                <a:effectLst/>
                <a:latin typeface="+mn-lt"/>
              </a:rPr>
              <a:t> in Patients with Relapsed/Refractory (R/R) </a:t>
            </a:r>
            <a:r>
              <a:rPr lang="en-US" sz="3600" dirty="0">
                <a:latin typeface="+mn-lt"/>
              </a:rPr>
              <a:t>D</a:t>
            </a:r>
            <a:r>
              <a:rPr lang="en-US" sz="3600" dirty="0">
                <a:effectLst/>
                <a:latin typeface="+mn-lt"/>
              </a:rPr>
              <a:t>iffuse</a:t>
            </a:r>
            <a:r>
              <a:rPr lang="en-US" sz="3600" dirty="0">
                <a:latin typeface="+mn-lt"/>
              </a:rPr>
              <a:t> L</a:t>
            </a:r>
            <a:r>
              <a:rPr lang="en-US" sz="3600" dirty="0">
                <a:effectLst/>
                <a:latin typeface="+mn-lt"/>
              </a:rPr>
              <a:t>arge B-Cell </a:t>
            </a:r>
            <a:r>
              <a:rPr lang="en-US" sz="3600" dirty="0">
                <a:latin typeface="+mn-lt"/>
              </a:rPr>
              <a:t>L</a:t>
            </a:r>
            <a:r>
              <a:rPr lang="en-US" sz="3600" dirty="0">
                <a:effectLst/>
                <a:latin typeface="+mn-lt"/>
              </a:rPr>
              <a:t>ymphoma </a:t>
            </a:r>
            <a:r>
              <a:rPr lang="en-US" sz="3600" dirty="0">
                <a:latin typeface="+mn-lt"/>
              </a:rPr>
              <a:t>(</a:t>
            </a:r>
            <a:r>
              <a:rPr lang="en-US" sz="3600" dirty="0">
                <a:effectLst/>
                <a:latin typeface="+mn-lt"/>
              </a:rPr>
              <a:t>DLBCL) </a:t>
            </a:r>
            <a:br>
              <a:rPr lang="en-US" sz="3600" dirty="0">
                <a:effectLst/>
                <a:latin typeface="+mn-lt"/>
              </a:rPr>
            </a:br>
            <a:r>
              <a:rPr lang="en-US" sz="3600" dirty="0">
                <a:effectLst/>
                <a:latin typeface="+mn-lt"/>
              </a:rPr>
              <a:t>and ≥ 2 Prior </a:t>
            </a:r>
            <a:r>
              <a:rPr lang="en-US" sz="3600" dirty="0">
                <a:latin typeface="+mn-lt"/>
              </a:rPr>
              <a:t>T</a:t>
            </a:r>
            <a:r>
              <a:rPr lang="en-US" sz="3600" dirty="0">
                <a:effectLst/>
                <a:latin typeface="+mn-lt"/>
              </a:rPr>
              <a:t>herapies: Pivotal Phase II Expansion </a:t>
            </a:r>
            <a:r>
              <a:rPr lang="en-US" sz="3600" dirty="0">
                <a:latin typeface="+mn-lt"/>
              </a:rPr>
              <a:t>R</a:t>
            </a:r>
            <a:r>
              <a:rPr lang="en-US" sz="3600" dirty="0">
                <a:effectLst/>
                <a:latin typeface="+mn-lt"/>
              </a:rPr>
              <a:t>esults</a:t>
            </a:r>
            <a:endParaRPr lang="en-US" sz="36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43000" y="4256652"/>
            <a:ext cx="7924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Dickinson M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 2022;Abstract </a:t>
            </a:r>
            <a:r>
              <a:rPr lang="en-US" sz="2900" b="0" kern="0" dirty="0">
                <a:solidFill>
                  <a:srgbClr val="000000"/>
                </a:solidFill>
                <a:latin typeface="Calibri" panose="020F0502020204030204" pitchFamily="34" charset="0"/>
                <a:cs typeface="Calibri" panose="020F0502020204030204" pitchFamily="34" charset="0"/>
              </a:rPr>
              <a:t>7500</a:t>
            </a: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071418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83432" y="296255"/>
            <a:ext cx="9628604"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dirty="0" err="1">
                <a:effectLst/>
                <a:latin typeface="+mn-lt"/>
              </a:rPr>
              <a:t>Glofitamab</a:t>
            </a:r>
            <a:r>
              <a:rPr lang="en-US" sz="3200" dirty="0">
                <a:effectLst/>
                <a:latin typeface="+mn-lt"/>
              </a:rPr>
              <a:t>: Background and Mechanism of Action</a:t>
            </a:r>
            <a:endParaRPr lang="en-US" sz="32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5416" y="6511478"/>
            <a:ext cx="7924800" cy="22989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indent="0" defTabSz="914400">
              <a:buNone/>
              <a:defRPr/>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Dickinson M et al</a:t>
            </a:r>
            <a:r>
              <a:rPr kumimoji="0" lang="en-US" sz="1500" b="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ASCO </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a:t>
            </a:r>
            <a:r>
              <a:rPr lang="en-US" sz="1500" b="0" kern="0" dirty="0">
                <a:solidFill>
                  <a:srgbClr val="000000"/>
                </a:solidFill>
                <a:latin typeface="Calibri" panose="020F0502020204030204" pitchFamily="34" charset="0"/>
                <a:cs typeface="Calibri" panose="020F0502020204030204" pitchFamily="34" charset="0"/>
              </a:rPr>
              <a:t>7500. Dickinson M et al. EHA 2022;Abstract S220</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3" name="Picture 2" descr="Text&#10;&#10;Description automatically generated">
            <a:extLst>
              <a:ext uri="{FF2B5EF4-FFF2-40B4-BE49-F238E27FC236}">
                <a16:creationId xmlns:a16="http://schemas.microsoft.com/office/drawing/2014/main" id="{9ECDE5FC-6B67-7DB0-5440-1AB01E246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441450"/>
            <a:ext cx="10752692" cy="4219798"/>
          </a:xfrm>
          <a:prstGeom prst="rect">
            <a:avLst/>
          </a:prstGeom>
        </p:spPr>
      </p:pic>
    </p:spTree>
    <p:extLst>
      <p:ext uri="{BB962C8B-B14F-4D97-AF65-F5344CB8AC3E}">
        <p14:creationId xmlns:p14="http://schemas.microsoft.com/office/powerpoint/2010/main" val="1853726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281698" y="162353"/>
            <a:ext cx="9628604"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dirty="0">
                <a:effectLst/>
                <a:latin typeface="+mn-lt"/>
              </a:rPr>
              <a:t>Response Rates with </a:t>
            </a:r>
            <a:r>
              <a:rPr lang="en-US" sz="3200" dirty="0" err="1">
                <a:effectLst/>
                <a:latin typeface="+mn-lt"/>
              </a:rPr>
              <a:t>Glofitamab</a:t>
            </a:r>
            <a:r>
              <a:rPr lang="en-US" sz="3200" dirty="0">
                <a:effectLst/>
                <a:latin typeface="+mn-lt"/>
              </a:rPr>
              <a:t> in Patients with R/R DLBCL (≥2 Prior </a:t>
            </a:r>
            <a:r>
              <a:rPr lang="en-US" sz="3200" dirty="0">
                <a:latin typeface="+mn-lt"/>
              </a:rPr>
              <a:t>T</a:t>
            </a:r>
            <a:r>
              <a:rPr lang="en-US" sz="3200" dirty="0">
                <a:effectLst/>
                <a:latin typeface="+mn-lt"/>
              </a:rPr>
              <a:t>herapies)</a:t>
            </a:r>
            <a:endParaRPr lang="en-US" sz="3200" kern="0" dirty="0"/>
          </a:p>
        </p:txBody>
      </p:sp>
      <p:pic>
        <p:nvPicPr>
          <p:cNvPr id="7" name="Picture 6" descr="Graphical user interface, application&#10;&#10;Description automatically generated">
            <a:extLst>
              <a:ext uri="{FF2B5EF4-FFF2-40B4-BE49-F238E27FC236}">
                <a16:creationId xmlns:a16="http://schemas.microsoft.com/office/drawing/2014/main" id="{5F564F3F-7CFC-4327-B1F3-0AF94F024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011346"/>
            <a:ext cx="11353800" cy="4991100"/>
          </a:xfrm>
          <a:prstGeom prst="rect">
            <a:avLst/>
          </a:prstGeom>
        </p:spPr>
      </p:pic>
      <p:sp>
        <p:nvSpPr>
          <p:cNvPr id="6" name="Content Placeholder 3">
            <a:extLst>
              <a:ext uri="{FF2B5EF4-FFF2-40B4-BE49-F238E27FC236}">
                <a16:creationId xmlns:a16="http://schemas.microsoft.com/office/drawing/2014/main" id="{51555633-2D97-AB47-8DA9-9FA2305B591C}"/>
              </a:ext>
            </a:extLst>
          </p:cNvPr>
          <p:cNvSpPr txBox="1">
            <a:spLocks/>
          </p:cNvSpPr>
          <p:nvPr/>
        </p:nvSpPr>
        <p:spPr>
          <a:xfrm>
            <a:off x="115416" y="6511478"/>
            <a:ext cx="7924800" cy="22989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indent="0" defTabSz="914400">
              <a:buNone/>
              <a:defRPr/>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Dickinson M et al</a:t>
            </a:r>
            <a:r>
              <a:rPr kumimoji="0" lang="en-US" sz="1500" b="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ASCO </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2022;Abstract </a:t>
            </a:r>
            <a:r>
              <a:rPr lang="en-US" sz="1500" b="0" kern="0" dirty="0">
                <a:solidFill>
                  <a:srgbClr val="000000"/>
                </a:solidFill>
                <a:latin typeface="Calibri" panose="020F0502020204030204" pitchFamily="34" charset="0"/>
                <a:cs typeface="Calibri" panose="020F0502020204030204" pitchFamily="34" charset="0"/>
              </a:rPr>
              <a:t>7500. Dickinson M et al. EHA 2022;Abstract S220</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6BFD0B1D-577A-F446-ABD8-493E91D0EEC3}"/>
              </a:ext>
            </a:extLst>
          </p:cNvPr>
          <p:cNvSpPr txBox="1"/>
          <p:nvPr/>
        </p:nvSpPr>
        <p:spPr>
          <a:xfrm>
            <a:off x="623392" y="1391465"/>
            <a:ext cx="2132507" cy="400110"/>
          </a:xfrm>
          <a:prstGeom prst="rect">
            <a:avLst/>
          </a:prstGeom>
          <a:solidFill>
            <a:srgbClr val="0C41CE"/>
          </a:solidFill>
        </p:spPr>
        <p:txBody>
          <a:bodyPr wrap="none" rtlCol="0">
            <a:spAutoFit/>
          </a:bodyPr>
          <a:lstStyle/>
          <a:p>
            <a:r>
              <a:rPr lang="en-US" sz="2000" b="0" dirty="0">
                <a:solidFill>
                  <a:schemeClr val="bg1"/>
                </a:solidFill>
              </a:rPr>
              <a:t>Efficacy endpoint</a:t>
            </a:r>
          </a:p>
        </p:txBody>
      </p:sp>
      <p:sp>
        <p:nvSpPr>
          <p:cNvPr id="8" name="TextBox 7">
            <a:extLst>
              <a:ext uri="{FF2B5EF4-FFF2-40B4-BE49-F238E27FC236}">
                <a16:creationId xmlns:a16="http://schemas.microsoft.com/office/drawing/2014/main" id="{1CE547FE-8146-C147-8FF8-19F179F1E12F}"/>
              </a:ext>
            </a:extLst>
          </p:cNvPr>
          <p:cNvSpPr txBox="1"/>
          <p:nvPr/>
        </p:nvSpPr>
        <p:spPr>
          <a:xfrm>
            <a:off x="592870" y="2184626"/>
            <a:ext cx="1096775" cy="400110"/>
          </a:xfrm>
          <a:prstGeom prst="rect">
            <a:avLst/>
          </a:prstGeom>
          <a:solidFill>
            <a:schemeClr val="bg1"/>
          </a:solidFill>
        </p:spPr>
        <p:txBody>
          <a:bodyPr wrap="none" rtlCol="0">
            <a:spAutoFit/>
          </a:bodyPr>
          <a:lstStyle/>
          <a:p>
            <a:r>
              <a:rPr lang="en-US" sz="2000" dirty="0">
                <a:solidFill>
                  <a:schemeClr val="tx1"/>
                </a:solidFill>
              </a:rPr>
              <a:t>CR rate</a:t>
            </a:r>
          </a:p>
        </p:txBody>
      </p:sp>
      <p:sp>
        <p:nvSpPr>
          <p:cNvPr id="9" name="TextBox 8">
            <a:extLst>
              <a:ext uri="{FF2B5EF4-FFF2-40B4-BE49-F238E27FC236}">
                <a16:creationId xmlns:a16="http://schemas.microsoft.com/office/drawing/2014/main" id="{9CFD0897-EEFF-044A-AFF5-630FD88E7305}"/>
              </a:ext>
            </a:extLst>
          </p:cNvPr>
          <p:cNvSpPr txBox="1"/>
          <p:nvPr/>
        </p:nvSpPr>
        <p:spPr>
          <a:xfrm>
            <a:off x="592870" y="3196008"/>
            <a:ext cx="755335" cy="400110"/>
          </a:xfrm>
          <a:prstGeom prst="rect">
            <a:avLst/>
          </a:prstGeom>
          <a:solidFill>
            <a:srgbClr val="FBFAFF"/>
          </a:solidFill>
        </p:spPr>
        <p:txBody>
          <a:bodyPr wrap="none" rtlCol="0">
            <a:spAutoFit/>
          </a:bodyPr>
          <a:lstStyle/>
          <a:p>
            <a:r>
              <a:rPr lang="en-US" sz="2000" dirty="0">
                <a:solidFill>
                  <a:schemeClr val="tx1"/>
                </a:solidFill>
              </a:rPr>
              <a:t>ORR</a:t>
            </a:r>
          </a:p>
        </p:txBody>
      </p:sp>
      <p:sp>
        <p:nvSpPr>
          <p:cNvPr id="10" name="TextBox 9">
            <a:extLst>
              <a:ext uri="{FF2B5EF4-FFF2-40B4-BE49-F238E27FC236}">
                <a16:creationId xmlns:a16="http://schemas.microsoft.com/office/drawing/2014/main" id="{DC6B25FC-F581-7A4B-B68B-72763FCA6858}"/>
              </a:ext>
            </a:extLst>
          </p:cNvPr>
          <p:cNvSpPr txBox="1"/>
          <p:nvPr/>
        </p:nvSpPr>
        <p:spPr>
          <a:xfrm>
            <a:off x="839416" y="4820948"/>
            <a:ext cx="10657184" cy="646331"/>
          </a:xfrm>
          <a:prstGeom prst="rect">
            <a:avLst/>
          </a:prstGeom>
          <a:solidFill>
            <a:schemeClr val="bg1"/>
          </a:solidFill>
        </p:spPr>
        <p:txBody>
          <a:bodyPr wrap="square" rtlCol="0">
            <a:spAutoFit/>
          </a:bodyPr>
          <a:lstStyle/>
          <a:p>
            <a:r>
              <a:rPr lang="en-US" sz="1800" b="0" dirty="0">
                <a:solidFill>
                  <a:schemeClr val="tx1"/>
                </a:solidFill>
              </a:rPr>
              <a:t>At time of primary analysis, primary endpoint met in the primary efficacy population (n=108; 35.2%</a:t>
            </a:r>
            <a:br>
              <a:rPr lang="en-US" sz="1800" b="0" dirty="0">
                <a:solidFill>
                  <a:schemeClr val="tx1"/>
                </a:solidFill>
              </a:rPr>
            </a:br>
            <a:r>
              <a:rPr lang="en-US" sz="1800" b="0" dirty="0">
                <a:solidFill>
                  <a:schemeClr val="tx1"/>
                </a:solidFill>
              </a:rPr>
              <a:t>CR rate by IRC significantly greater (p&lt;0.0001) than 20% historical control CR rate</a:t>
            </a:r>
          </a:p>
        </p:txBody>
      </p:sp>
    </p:spTree>
    <p:extLst>
      <p:ext uri="{BB962C8B-B14F-4D97-AF65-F5344CB8AC3E}">
        <p14:creationId xmlns:p14="http://schemas.microsoft.com/office/powerpoint/2010/main" val="3771721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281698" y="162353"/>
            <a:ext cx="9628604"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dirty="0">
                <a:latin typeface="+mn-lt"/>
              </a:rPr>
              <a:t>Safety Profile of </a:t>
            </a:r>
            <a:r>
              <a:rPr lang="en-US" sz="3200" dirty="0" err="1">
                <a:effectLst/>
                <a:latin typeface="+mn-lt"/>
              </a:rPr>
              <a:t>Glofitamab</a:t>
            </a:r>
            <a:r>
              <a:rPr lang="en-US" sz="3200" dirty="0">
                <a:effectLst/>
                <a:latin typeface="+mn-lt"/>
              </a:rPr>
              <a:t> in Patients with R/R DLBCL (≥2 Prior </a:t>
            </a:r>
            <a:r>
              <a:rPr lang="en-US" sz="3200" dirty="0">
                <a:latin typeface="+mn-lt"/>
              </a:rPr>
              <a:t>T</a:t>
            </a:r>
            <a:r>
              <a:rPr lang="en-US" sz="3200" dirty="0">
                <a:effectLst/>
                <a:latin typeface="+mn-lt"/>
              </a:rPr>
              <a:t>herapies)</a:t>
            </a:r>
            <a:endParaRPr lang="en-US" sz="3200" kern="0" dirty="0"/>
          </a:p>
        </p:txBody>
      </p:sp>
      <p:pic>
        <p:nvPicPr>
          <p:cNvPr id="6" name="Picture 5" descr="Table&#10;&#10;Description automatically generated">
            <a:extLst>
              <a:ext uri="{FF2B5EF4-FFF2-40B4-BE49-F238E27FC236}">
                <a16:creationId xmlns:a16="http://schemas.microsoft.com/office/drawing/2014/main" id="{9A8C7F42-EE32-F747-D02C-DDA45D1B6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40" y="1085317"/>
            <a:ext cx="11060608" cy="5002411"/>
          </a:xfrm>
          <a:prstGeom prst="rect">
            <a:avLst/>
          </a:prstGeom>
        </p:spPr>
      </p:pic>
      <p:sp>
        <p:nvSpPr>
          <p:cNvPr id="8" name="TextBox 7">
            <a:extLst>
              <a:ext uri="{FF2B5EF4-FFF2-40B4-BE49-F238E27FC236}">
                <a16:creationId xmlns:a16="http://schemas.microsoft.com/office/drawing/2014/main" id="{852C934F-E735-3662-D5FD-732647329E24}"/>
              </a:ext>
            </a:extLst>
          </p:cNvPr>
          <p:cNvSpPr txBox="1"/>
          <p:nvPr/>
        </p:nvSpPr>
        <p:spPr>
          <a:xfrm>
            <a:off x="479376" y="6042009"/>
            <a:ext cx="11060608" cy="45719"/>
          </a:xfrm>
          <a:prstGeom prst="rect">
            <a:avLst/>
          </a:prstGeom>
          <a:solidFill>
            <a:schemeClr val="bg1"/>
          </a:solidFill>
        </p:spPr>
        <p:txBody>
          <a:bodyPr wrap="square" rtlCol="0">
            <a:spAutoFit/>
          </a:bodyPr>
          <a:lstStyle/>
          <a:p>
            <a:endParaRPr lang="en-US" dirty="0"/>
          </a:p>
        </p:txBody>
      </p:sp>
      <p:sp>
        <p:nvSpPr>
          <p:cNvPr id="7" name="Content Placeholder 3">
            <a:extLst>
              <a:ext uri="{FF2B5EF4-FFF2-40B4-BE49-F238E27FC236}">
                <a16:creationId xmlns:a16="http://schemas.microsoft.com/office/drawing/2014/main" id="{F3792A7A-2BC1-5747-8D62-884F129AC1FF}"/>
              </a:ext>
            </a:extLst>
          </p:cNvPr>
          <p:cNvSpPr txBox="1">
            <a:spLocks/>
          </p:cNvSpPr>
          <p:nvPr/>
        </p:nvSpPr>
        <p:spPr>
          <a:xfrm>
            <a:off x="115416" y="6511478"/>
            <a:ext cx="7924800" cy="22989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indent="0" defTabSz="914400">
              <a:buNone/>
              <a:defRPr/>
            </a:pPr>
            <a:r>
              <a:rPr lang="en-US" sz="1500" b="0" kern="0" dirty="0">
                <a:solidFill>
                  <a:srgbClr val="000000"/>
                </a:solidFill>
                <a:latin typeface="Calibri" panose="020F0502020204030204" pitchFamily="34" charset="0"/>
                <a:cs typeface="Calibri" panose="020F0502020204030204" pitchFamily="34" charset="0"/>
              </a:rPr>
              <a:t>Dickinson M et al. ASCO 2022;Abstract 7500. Dickinson M et al. EHA 2022;Abstract S220.</a:t>
            </a:r>
          </a:p>
        </p:txBody>
      </p:sp>
      <p:sp>
        <p:nvSpPr>
          <p:cNvPr id="9" name="TextBox 8">
            <a:extLst>
              <a:ext uri="{FF2B5EF4-FFF2-40B4-BE49-F238E27FC236}">
                <a16:creationId xmlns:a16="http://schemas.microsoft.com/office/drawing/2014/main" id="{6E1F8888-B6F5-5B48-B7BE-85CFA36264CC}"/>
              </a:ext>
            </a:extLst>
          </p:cNvPr>
          <p:cNvSpPr txBox="1"/>
          <p:nvPr/>
        </p:nvSpPr>
        <p:spPr>
          <a:xfrm>
            <a:off x="576789" y="1165313"/>
            <a:ext cx="838691" cy="281740"/>
          </a:xfrm>
          <a:prstGeom prst="rect">
            <a:avLst/>
          </a:prstGeom>
          <a:solidFill>
            <a:srgbClr val="0B41CF"/>
          </a:solidFill>
        </p:spPr>
        <p:txBody>
          <a:bodyPr wrap="none" lIns="0" tIns="0" rIns="0" bIns="0" rtlCol="0" anchor="ctr">
            <a:noAutofit/>
          </a:bodyPr>
          <a:lstStyle/>
          <a:p>
            <a:r>
              <a:rPr lang="en-US" sz="1800" b="0" dirty="0">
                <a:solidFill>
                  <a:schemeClr val="bg1"/>
                </a:solidFill>
              </a:rPr>
              <a:t>n (%)</a:t>
            </a:r>
          </a:p>
        </p:txBody>
      </p:sp>
      <p:sp>
        <p:nvSpPr>
          <p:cNvPr id="10" name="TextBox 9">
            <a:extLst>
              <a:ext uri="{FF2B5EF4-FFF2-40B4-BE49-F238E27FC236}">
                <a16:creationId xmlns:a16="http://schemas.microsoft.com/office/drawing/2014/main" id="{9AC72B04-9B62-3243-B209-AF288A7DEA26}"/>
              </a:ext>
            </a:extLst>
          </p:cNvPr>
          <p:cNvSpPr txBox="1"/>
          <p:nvPr/>
        </p:nvSpPr>
        <p:spPr>
          <a:xfrm>
            <a:off x="4583832" y="4293096"/>
            <a:ext cx="838691" cy="281740"/>
          </a:xfrm>
          <a:prstGeom prst="rect">
            <a:avLst/>
          </a:prstGeom>
          <a:solidFill>
            <a:schemeClr val="bg1"/>
          </a:solidFill>
        </p:spPr>
        <p:txBody>
          <a:bodyPr wrap="none" lIns="0" tIns="0" rIns="0" bIns="0" rtlCol="0" anchor="ctr">
            <a:noAutofit/>
          </a:bodyPr>
          <a:lstStyle/>
          <a:p>
            <a:pPr algn="ctr"/>
            <a:r>
              <a:rPr lang="en-US" sz="1600" b="0" dirty="0">
                <a:solidFill>
                  <a:schemeClr val="tx1"/>
                </a:solidFill>
              </a:rPr>
              <a:t>8 (5.2)</a:t>
            </a:r>
          </a:p>
        </p:txBody>
      </p:sp>
      <p:sp>
        <p:nvSpPr>
          <p:cNvPr id="11" name="TextBox 10">
            <a:extLst>
              <a:ext uri="{FF2B5EF4-FFF2-40B4-BE49-F238E27FC236}">
                <a16:creationId xmlns:a16="http://schemas.microsoft.com/office/drawing/2014/main" id="{9F9745CD-3303-7C4D-B435-3A1D4A422D4B}"/>
              </a:ext>
            </a:extLst>
          </p:cNvPr>
          <p:cNvSpPr txBox="1"/>
          <p:nvPr/>
        </p:nvSpPr>
        <p:spPr>
          <a:xfrm>
            <a:off x="6317213" y="2564904"/>
            <a:ext cx="1290955" cy="315389"/>
          </a:xfrm>
          <a:prstGeom prst="rect">
            <a:avLst/>
          </a:prstGeom>
          <a:solidFill>
            <a:schemeClr val="bg1"/>
          </a:solidFill>
        </p:spPr>
        <p:txBody>
          <a:bodyPr wrap="none" lIns="0" tIns="0" rIns="0" bIns="0" rtlCol="0" anchor="ctr">
            <a:noAutofit/>
          </a:bodyPr>
          <a:lstStyle/>
          <a:p>
            <a:pPr algn="r"/>
            <a:r>
              <a:rPr lang="en-US" sz="1500" b="0" dirty="0">
                <a:solidFill>
                  <a:schemeClr val="tx1"/>
                </a:solidFill>
              </a:rPr>
              <a:t>Neutropenia  </a:t>
            </a:r>
          </a:p>
        </p:txBody>
      </p:sp>
      <p:sp>
        <p:nvSpPr>
          <p:cNvPr id="12" name="TextBox 11">
            <a:extLst>
              <a:ext uri="{FF2B5EF4-FFF2-40B4-BE49-F238E27FC236}">
                <a16:creationId xmlns:a16="http://schemas.microsoft.com/office/drawing/2014/main" id="{E140E0E1-835F-494B-BEAD-FBA3DEA8C4AB}"/>
              </a:ext>
            </a:extLst>
          </p:cNvPr>
          <p:cNvSpPr txBox="1"/>
          <p:nvPr/>
        </p:nvSpPr>
        <p:spPr>
          <a:xfrm>
            <a:off x="5957173" y="3571215"/>
            <a:ext cx="1650995" cy="315389"/>
          </a:xfrm>
          <a:prstGeom prst="rect">
            <a:avLst/>
          </a:prstGeom>
          <a:solidFill>
            <a:schemeClr val="bg1"/>
          </a:solidFill>
        </p:spPr>
        <p:txBody>
          <a:bodyPr wrap="none" lIns="0" tIns="0" rIns="0" bIns="0" rtlCol="0" anchor="ctr">
            <a:noAutofit/>
          </a:bodyPr>
          <a:lstStyle/>
          <a:p>
            <a:pPr algn="r"/>
            <a:r>
              <a:rPr lang="en-US" sz="1500" b="0" dirty="0">
                <a:solidFill>
                  <a:schemeClr val="tx1"/>
                </a:solidFill>
              </a:rPr>
              <a:t>Thrombocytopenia  </a:t>
            </a:r>
          </a:p>
        </p:txBody>
      </p:sp>
      <p:sp>
        <p:nvSpPr>
          <p:cNvPr id="13" name="TextBox 12">
            <a:extLst>
              <a:ext uri="{FF2B5EF4-FFF2-40B4-BE49-F238E27FC236}">
                <a16:creationId xmlns:a16="http://schemas.microsoft.com/office/drawing/2014/main" id="{7F002F52-5B91-1944-8114-D990F6414DE6}"/>
              </a:ext>
            </a:extLst>
          </p:cNvPr>
          <p:cNvSpPr txBox="1"/>
          <p:nvPr/>
        </p:nvSpPr>
        <p:spPr>
          <a:xfrm>
            <a:off x="5957173" y="3994965"/>
            <a:ext cx="1650995" cy="315389"/>
          </a:xfrm>
          <a:prstGeom prst="rect">
            <a:avLst/>
          </a:prstGeom>
          <a:solidFill>
            <a:schemeClr val="bg1"/>
          </a:solidFill>
        </p:spPr>
        <p:txBody>
          <a:bodyPr wrap="none" lIns="0" tIns="0" rIns="0" bIns="0" rtlCol="0" anchor="ctr">
            <a:noAutofit/>
          </a:bodyPr>
          <a:lstStyle/>
          <a:p>
            <a:pPr algn="r"/>
            <a:r>
              <a:rPr lang="en-US" sz="1500" b="0" dirty="0">
                <a:solidFill>
                  <a:schemeClr val="tx1"/>
                </a:solidFill>
              </a:rPr>
              <a:t>Pyrexia  </a:t>
            </a:r>
          </a:p>
        </p:txBody>
      </p:sp>
    </p:spTree>
    <p:extLst>
      <p:ext uri="{BB962C8B-B14F-4D97-AF65-F5344CB8AC3E}">
        <p14:creationId xmlns:p14="http://schemas.microsoft.com/office/powerpoint/2010/main" val="1495387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186F-368B-B84E-8FB6-CC550C804842}"/>
              </a:ext>
            </a:extLst>
          </p:cNvPr>
          <p:cNvSpPr>
            <a:spLocks noGrp="1"/>
          </p:cNvSpPr>
          <p:nvPr>
            <p:ph type="title"/>
          </p:nvPr>
        </p:nvSpPr>
        <p:spPr>
          <a:xfrm>
            <a:off x="912285" y="0"/>
            <a:ext cx="10358967" cy="1143000"/>
          </a:xfrm>
        </p:spPr>
        <p:txBody>
          <a:bodyPr/>
          <a:lstStyle/>
          <a:p>
            <a:r>
              <a:rPr lang="en-US" dirty="0"/>
              <a:t>Accreditation Information</a:t>
            </a:r>
          </a:p>
        </p:txBody>
      </p:sp>
      <p:sp>
        <p:nvSpPr>
          <p:cNvPr id="3" name="Content Placeholder 2">
            <a:extLst>
              <a:ext uri="{FF2B5EF4-FFF2-40B4-BE49-F238E27FC236}">
                <a16:creationId xmlns:a16="http://schemas.microsoft.com/office/drawing/2014/main" id="{B4AA2433-CF88-BA48-853C-0F14D526CAF3}"/>
              </a:ext>
            </a:extLst>
          </p:cNvPr>
          <p:cNvSpPr>
            <a:spLocks noGrp="1"/>
          </p:cNvSpPr>
          <p:nvPr>
            <p:ph idx="1"/>
          </p:nvPr>
        </p:nvSpPr>
        <p:spPr>
          <a:xfrm>
            <a:off x="783509" y="908720"/>
            <a:ext cx="10624982" cy="4889277"/>
          </a:xfrm>
        </p:spPr>
        <p:txBody>
          <a:bodyPr/>
          <a:lstStyle/>
          <a:p>
            <a:pPr marL="98425" indent="0">
              <a:lnSpc>
                <a:spcPct val="100000"/>
              </a:lnSpc>
              <a:spcBef>
                <a:spcPts val="1848"/>
              </a:spcBef>
              <a:spcAft>
                <a:spcPts val="0"/>
              </a:spcAft>
              <a:buNone/>
            </a:pPr>
            <a:r>
              <a:rPr lang="en-US" sz="1700" dirty="0"/>
              <a:t>Target Audience</a:t>
            </a:r>
            <a:br>
              <a:rPr lang="en-US" sz="1700" dirty="0"/>
            </a:br>
            <a:r>
              <a:rPr lang="en-US" sz="1700" b="0" dirty="0"/>
              <a:t>This activity is intended for hematologists, hematology-oncology fellows, medical oncologists, radiation oncologists and other healthcare providers involved in the treatment of diffuse large B-cell lymphoma.</a:t>
            </a:r>
          </a:p>
          <a:p>
            <a:pPr marL="98425" indent="0">
              <a:lnSpc>
                <a:spcPct val="100000"/>
              </a:lnSpc>
              <a:spcBef>
                <a:spcPts val="300"/>
              </a:spcBef>
              <a:spcAft>
                <a:spcPts val="0"/>
              </a:spcAft>
              <a:buNone/>
            </a:pPr>
            <a:r>
              <a:rPr lang="en-US" sz="1700" dirty="0"/>
              <a:t>Educational Objectives</a:t>
            </a:r>
            <a:br>
              <a:rPr lang="en-US" sz="1700" dirty="0"/>
            </a:br>
            <a:r>
              <a:rPr lang="en-US" sz="1700" b="0" dirty="0"/>
              <a:t>Upon completion of this activity, participants should be able to </a:t>
            </a:r>
          </a:p>
          <a:p>
            <a:pPr>
              <a:lnSpc>
                <a:spcPct val="100000"/>
              </a:lnSpc>
              <a:spcBef>
                <a:spcPts val="300"/>
              </a:spcBef>
              <a:spcAft>
                <a:spcPts val="0"/>
              </a:spcAft>
            </a:pPr>
            <a:r>
              <a:rPr lang="en-US" sz="1700" b="0" dirty="0"/>
              <a:t>Apply available clinical research findings in the formulation of evidence-based therapeutic approaches for the treatment of newly diagnosed and relapsed/refractory (R/R) diffuse large B-cell lymphoma (DLBCL).</a:t>
            </a:r>
          </a:p>
          <a:p>
            <a:pPr>
              <a:lnSpc>
                <a:spcPct val="100000"/>
              </a:lnSpc>
              <a:spcBef>
                <a:spcPts val="300"/>
              </a:spcBef>
              <a:spcAft>
                <a:spcPts val="0"/>
              </a:spcAft>
            </a:pPr>
            <a:r>
              <a:rPr lang="en-US" sz="1700" b="0" dirty="0"/>
              <a:t>Appraise published Phase III clinical trial data documenting the benefit of CD79b-targeted therapy as a component of first-line treatment for patients with DLBCL, and consider the implications of these findings for current clinical management algorithms.</a:t>
            </a:r>
          </a:p>
          <a:p>
            <a:pPr>
              <a:lnSpc>
                <a:spcPct val="100000"/>
              </a:lnSpc>
              <a:spcBef>
                <a:spcPts val="300"/>
              </a:spcBef>
              <a:spcAft>
                <a:spcPts val="0"/>
              </a:spcAft>
            </a:pPr>
            <a:r>
              <a:rPr lang="en-US" sz="1700" b="0" dirty="0"/>
              <a:t>Appreciate long-term efficacy and safety data with FDA-approved chimeric antigen receptor (CAR) T-cell therapies directed at CD19, and identify patients with R/R DLBCL for whom this approach may be warranted.</a:t>
            </a:r>
          </a:p>
          <a:p>
            <a:pPr>
              <a:lnSpc>
                <a:spcPct val="100000"/>
              </a:lnSpc>
              <a:spcBef>
                <a:spcPts val="300"/>
              </a:spcBef>
              <a:spcAft>
                <a:spcPts val="0"/>
              </a:spcAft>
            </a:pPr>
            <a:r>
              <a:rPr lang="en-US" sz="1700" b="0" dirty="0"/>
              <a:t>Assess Phase III clinical trial data documenting the benefit of various CAR T-cell platforms as second-line therapy for patients with R/R DLBCL, and consider the potential application of these findings in routine clinical decision-making.</a:t>
            </a:r>
          </a:p>
          <a:p>
            <a:pPr>
              <a:lnSpc>
                <a:spcPct val="100000"/>
              </a:lnSpc>
              <a:spcBef>
                <a:spcPts val="300"/>
              </a:spcBef>
              <a:spcAft>
                <a:spcPts val="0"/>
              </a:spcAft>
            </a:pPr>
            <a:r>
              <a:rPr lang="en-US" sz="1700" b="0" dirty="0"/>
              <a:t>Review pivotal clinical trial findings leading to the FDA approval of other novel compounds with unique mechanisms of action for R/R DLBCL, and identify patients for whom treatment with these approaches would be appropriate.</a:t>
            </a:r>
          </a:p>
          <a:p>
            <a:pPr>
              <a:lnSpc>
                <a:spcPct val="100000"/>
              </a:lnSpc>
              <a:spcBef>
                <a:spcPts val="300"/>
              </a:spcBef>
              <a:spcAft>
                <a:spcPts val="0"/>
              </a:spcAft>
            </a:pPr>
            <a:r>
              <a:rPr lang="en-US" sz="1700" b="0" dirty="0"/>
              <a:t>Compare and contrast the side effects associated with available and emerging therapeutic strategies for DLBCL, and formulate supportive care plans to minimize and manage these toxicities.</a:t>
            </a:r>
          </a:p>
          <a:p>
            <a:pPr>
              <a:lnSpc>
                <a:spcPct val="100000"/>
              </a:lnSpc>
              <a:spcBef>
                <a:spcPts val="300"/>
              </a:spcBef>
              <a:spcAft>
                <a:spcPts val="0"/>
              </a:spcAft>
            </a:pPr>
            <a:r>
              <a:rPr lang="en-US" sz="1700" b="0" dirty="0"/>
              <a:t>Recall ongoing clinical research evaluating novel agents and strategies for DLBCL, and counsel appropriate patients regarding the potential benefits of trial participation.</a:t>
            </a:r>
          </a:p>
        </p:txBody>
      </p:sp>
    </p:spTree>
    <p:extLst>
      <p:ext uri="{BB962C8B-B14F-4D97-AF65-F5344CB8AC3E}">
        <p14:creationId xmlns:p14="http://schemas.microsoft.com/office/powerpoint/2010/main" val="793949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281698" y="162353"/>
            <a:ext cx="9628604"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dirty="0">
                <a:latin typeface="+mn-lt"/>
              </a:rPr>
              <a:t>Safety Profile of </a:t>
            </a:r>
            <a:r>
              <a:rPr lang="en-US" sz="3200" dirty="0" err="1">
                <a:effectLst/>
                <a:latin typeface="+mn-lt"/>
              </a:rPr>
              <a:t>Glofitamab</a:t>
            </a:r>
            <a:r>
              <a:rPr lang="en-US" sz="3200" dirty="0">
                <a:effectLst/>
                <a:latin typeface="+mn-lt"/>
              </a:rPr>
              <a:t> in Patients with R/R DLBCL (≥2 Prior </a:t>
            </a:r>
            <a:r>
              <a:rPr lang="en-US" sz="3200" dirty="0">
                <a:latin typeface="+mn-lt"/>
              </a:rPr>
              <a:t>T</a:t>
            </a:r>
            <a:r>
              <a:rPr lang="en-US" sz="3200" dirty="0">
                <a:effectLst/>
                <a:latin typeface="+mn-lt"/>
              </a:rPr>
              <a:t>herapies) </a:t>
            </a:r>
            <a:r>
              <a:rPr lang="en-US" sz="3200" dirty="0">
                <a:latin typeface="+mn-lt"/>
              </a:rPr>
              <a:t>— Continued</a:t>
            </a:r>
            <a:endParaRPr lang="en-US" sz="3200" kern="0" dirty="0"/>
          </a:p>
        </p:txBody>
      </p:sp>
      <p:pic>
        <p:nvPicPr>
          <p:cNvPr id="7" name="Picture 6" descr="Table&#10;&#10;Description automatically generated">
            <a:extLst>
              <a:ext uri="{FF2B5EF4-FFF2-40B4-BE49-F238E27FC236}">
                <a16:creationId xmlns:a16="http://schemas.microsoft.com/office/drawing/2014/main" id="{424004F6-5C56-62CE-861A-5BD97B400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123736"/>
            <a:ext cx="11328400" cy="4800600"/>
          </a:xfrm>
          <a:prstGeom prst="rect">
            <a:avLst/>
          </a:prstGeom>
        </p:spPr>
      </p:pic>
      <p:sp>
        <p:nvSpPr>
          <p:cNvPr id="6" name="Content Placeholder 3">
            <a:extLst>
              <a:ext uri="{FF2B5EF4-FFF2-40B4-BE49-F238E27FC236}">
                <a16:creationId xmlns:a16="http://schemas.microsoft.com/office/drawing/2014/main" id="{75E595E0-28A2-0147-A5E9-A9A7E52128E4}"/>
              </a:ext>
            </a:extLst>
          </p:cNvPr>
          <p:cNvSpPr txBox="1">
            <a:spLocks/>
          </p:cNvSpPr>
          <p:nvPr/>
        </p:nvSpPr>
        <p:spPr>
          <a:xfrm>
            <a:off x="115416" y="6511478"/>
            <a:ext cx="7924800" cy="22989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indent="0" defTabSz="914400">
              <a:buNone/>
              <a:defRPr/>
            </a:pPr>
            <a:r>
              <a:rPr lang="en-US" sz="1500" b="0" kern="0" dirty="0">
                <a:solidFill>
                  <a:srgbClr val="000000"/>
                </a:solidFill>
                <a:latin typeface="Calibri" panose="020F0502020204030204" pitchFamily="34" charset="0"/>
                <a:cs typeface="Calibri" panose="020F0502020204030204" pitchFamily="34" charset="0"/>
              </a:rPr>
              <a:t>Dickinson M et al. ASCO 2022;Abstract 7500. Dickinson M et al. EHA 2022;Abstract S220.</a:t>
            </a:r>
          </a:p>
        </p:txBody>
      </p:sp>
      <p:sp>
        <p:nvSpPr>
          <p:cNvPr id="8" name="TextBox 7">
            <a:extLst>
              <a:ext uri="{FF2B5EF4-FFF2-40B4-BE49-F238E27FC236}">
                <a16:creationId xmlns:a16="http://schemas.microsoft.com/office/drawing/2014/main" id="{0EF72802-CA5E-6442-B8FE-347BF025F171}"/>
              </a:ext>
            </a:extLst>
          </p:cNvPr>
          <p:cNvSpPr txBox="1"/>
          <p:nvPr/>
        </p:nvSpPr>
        <p:spPr>
          <a:xfrm>
            <a:off x="467715" y="2132856"/>
            <a:ext cx="2448272" cy="288032"/>
          </a:xfrm>
          <a:prstGeom prst="rect">
            <a:avLst/>
          </a:prstGeom>
          <a:solidFill>
            <a:srgbClr val="FBFAFF"/>
          </a:solidFill>
        </p:spPr>
        <p:txBody>
          <a:bodyPr wrap="none" lIns="0" tIns="0" rIns="0" bIns="0" rtlCol="0" anchor="ctr">
            <a:noAutofit/>
          </a:bodyPr>
          <a:lstStyle/>
          <a:p>
            <a:pPr algn="ctr"/>
            <a:r>
              <a:rPr lang="en-US" sz="1600" b="0" dirty="0">
                <a:solidFill>
                  <a:schemeClr val="tx1"/>
                </a:solidFill>
              </a:rPr>
              <a:t>Neutropenia (all grades)</a:t>
            </a:r>
          </a:p>
        </p:txBody>
      </p:sp>
      <p:sp>
        <p:nvSpPr>
          <p:cNvPr id="9" name="TextBox 8">
            <a:extLst>
              <a:ext uri="{FF2B5EF4-FFF2-40B4-BE49-F238E27FC236}">
                <a16:creationId xmlns:a16="http://schemas.microsoft.com/office/drawing/2014/main" id="{EE64D57B-7869-5C45-8C77-6B2F9461D439}"/>
              </a:ext>
            </a:extLst>
          </p:cNvPr>
          <p:cNvSpPr txBox="1"/>
          <p:nvPr/>
        </p:nvSpPr>
        <p:spPr>
          <a:xfrm>
            <a:off x="489713" y="3933056"/>
            <a:ext cx="2891981" cy="288032"/>
          </a:xfrm>
          <a:prstGeom prst="rect">
            <a:avLst/>
          </a:prstGeom>
          <a:solidFill>
            <a:srgbClr val="FBFAFF"/>
          </a:solidFill>
        </p:spPr>
        <p:txBody>
          <a:bodyPr wrap="none" lIns="0" tIns="0" rIns="0" bIns="0" rtlCol="0" anchor="ctr">
            <a:noAutofit/>
          </a:bodyPr>
          <a:lstStyle/>
          <a:p>
            <a:r>
              <a:rPr lang="en-US" sz="1600" b="0" dirty="0">
                <a:solidFill>
                  <a:schemeClr val="tx1"/>
                </a:solidFill>
              </a:rPr>
              <a:t> Neurologic AEs (all grades)</a:t>
            </a:r>
          </a:p>
        </p:txBody>
      </p:sp>
      <p:sp>
        <p:nvSpPr>
          <p:cNvPr id="10" name="TextBox 9">
            <a:extLst>
              <a:ext uri="{FF2B5EF4-FFF2-40B4-BE49-F238E27FC236}">
                <a16:creationId xmlns:a16="http://schemas.microsoft.com/office/drawing/2014/main" id="{E9673B2E-76F2-1743-AC2B-3F316B4202FF}"/>
              </a:ext>
            </a:extLst>
          </p:cNvPr>
          <p:cNvSpPr txBox="1"/>
          <p:nvPr/>
        </p:nvSpPr>
        <p:spPr>
          <a:xfrm>
            <a:off x="4367808" y="5157192"/>
            <a:ext cx="792088" cy="288032"/>
          </a:xfrm>
          <a:prstGeom prst="rect">
            <a:avLst/>
          </a:prstGeom>
          <a:solidFill>
            <a:srgbClr val="FBFAFF"/>
          </a:solidFill>
        </p:spPr>
        <p:txBody>
          <a:bodyPr wrap="none" lIns="0" tIns="0" rIns="0" bIns="0" rtlCol="0" anchor="ctr">
            <a:noAutofit/>
          </a:bodyPr>
          <a:lstStyle/>
          <a:p>
            <a:pPr algn="ctr"/>
            <a:r>
              <a:rPr lang="en-US" sz="1600" b="0" dirty="0">
                <a:solidFill>
                  <a:schemeClr val="tx1"/>
                </a:solidFill>
              </a:rPr>
              <a:t>4 (2.6)</a:t>
            </a:r>
          </a:p>
        </p:txBody>
      </p:sp>
      <p:sp>
        <p:nvSpPr>
          <p:cNvPr id="11" name="TextBox 10">
            <a:extLst>
              <a:ext uri="{FF2B5EF4-FFF2-40B4-BE49-F238E27FC236}">
                <a16:creationId xmlns:a16="http://schemas.microsoft.com/office/drawing/2014/main" id="{87E23EE8-3A8B-904A-A7A3-AF36847FFDE5}"/>
              </a:ext>
            </a:extLst>
          </p:cNvPr>
          <p:cNvSpPr txBox="1"/>
          <p:nvPr/>
        </p:nvSpPr>
        <p:spPr>
          <a:xfrm>
            <a:off x="6240016" y="1772816"/>
            <a:ext cx="2891981" cy="288032"/>
          </a:xfrm>
          <a:prstGeom prst="rect">
            <a:avLst/>
          </a:prstGeom>
          <a:solidFill>
            <a:srgbClr val="FBFAFF"/>
          </a:solidFill>
        </p:spPr>
        <p:txBody>
          <a:bodyPr wrap="none" lIns="0" tIns="0" rIns="0" bIns="0" rtlCol="0" anchor="ctr">
            <a:noAutofit/>
          </a:bodyPr>
          <a:lstStyle/>
          <a:p>
            <a:r>
              <a:rPr lang="en-US" sz="1600" b="0" dirty="0">
                <a:solidFill>
                  <a:schemeClr val="tx1"/>
                </a:solidFill>
              </a:rPr>
              <a:t>Infections and infestations</a:t>
            </a:r>
          </a:p>
        </p:txBody>
      </p:sp>
      <p:sp>
        <p:nvSpPr>
          <p:cNvPr id="12" name="TextBox 11">
            <a:extLst>
              <a:ext uri="{FF2B5EF4-FFF2-40B4-BE49-F238E27FC236}">
                <a16:creationId xmlns:a16="http://schemas.microsoft.com/office/drawing/2014/main" id="{9B8AE37B-51AF-D94B-A93E-DEA712534753}"/>
              </a:ext>
            </a:extLst>
          </p:cNvPr>
          <p:cNvSpPr txBox="1"/>
          <p:nvPr/>
        </p:nvSpPr>
        <p:spPr>
          <a:xfrm>
            <a:off x="6240016" y="2359958"/>
            <a:ext cx="2891981" cy="288032"/>
          </a:xfrm>
          <a:prstGeom prst="rect">
            <a:avLst/>
          </a:prstGeom>
          <a:solidFill>
            <a:srgbClr val="FBFAFF"/>
          </a:solidFill>
        </p:spPr>
        <p:txBody>
          <a:bodyPr wrap="none" lIns="0" tIns="0" rIns="0" bIns="0" rtlCol="0" anchor="ctr">
            <a:noAutofit/>
          </a:bodyPr>
          <a:lstStyle/>
          <a:p>
            <a:r>
              <a:rPr lang="en-US" sz="1600" b="0" dirty="0">
                <a:solidFill>
                  <a:schemeClr val="tx1"/>
                </a:solidFill>
              </a:rPr>
              <a:t>Neutropenia</a:t>
            </a:r>
          </a:p>
        </p:txBody>
      </p:sp>
      <p:sp>
        <p:nvSpPr>
          <p:cNvPr id="13" name="TextBox 12">
            <a:extLst>
              <a:ext uri="{FF2B5EF4-FFF2-40B4-BE49-F238E27FC236}">
                <a16:creationId xmlns:a16="http://schemas.microsoft.com/office/drawing/2014/main" id="{1A73153A-E3E6-2242-9129-A07DF6F0598E}"/>
              </a:ext>
            </a:extLst>
          </p:cNvPr>
          <p:cNvSpPr txBox="1"/>
          <p:nvPr/>
        </p:nvSpPr>
        <p:spPr>
          <a:xfrm>
            <a:off x="6240016" y="2653529"/>
            <a:ext cx="2891981" cy="288032"/>
          </a:xfrm>
          <a:prstGeom prst="rect">
            <a:avLst/>
          </a:prstGeom>
          <a:solidFill>
            <a:srgbClr val="FBFAFF"/>
          </a:solidFill>
        </p:spPr>
        <p:txBody>
          <a:bodyPr wrap="none" lIns="0" tIns="0" rIns="0" bIns="0" rtlCol="0" anchor="ctr">
            <a:noAutofit/>
          </a:bodyPr>
          <a:lstStyle/>
          <a:p>
            <a:r>
              <a:rPr lang="en-US" sz="1600" b="0" dirty="0">
                <a:solidFill>
                  <a:schemeClr val="tx1"/>
                </a:solidFill>
              </a:rPr>
              <a:t>Hepatobiliary disorders</a:t>
            </a:r>
          </a:p>
        </p:txBody>
      </p:sp>
      <p:sp>
        <p:nvSpPr>
          <p:cNvPr id="14" name="TextBox 13">
            <a:extLst>
              <a:ext uri="{FF2B5EF4-FFF2-40B4-BE49-F238E27FC236}">
                <a16:creationId xmlns:a16="http://schemas.microsoft.com/office/drawing/2014/main" id="{E1279603-7A6A-F849-B4BF-CAB39F3EEE98}"/>
              </a:ext>
            </a:extLst>
          </p:cNvPr>
          <p:cNvSpPr txBox="1"/>
          <p:nvPr/>
        </p:nvSpPr>
        <p:spPr>
          <a:xfrm>
            <a:off x="6240016" y="3219603"/>
            <a:ext cx="2891981" cy="288032"/>
          </a:xfrm>
          <a:prstGeom prst="rect">
            <a:avLst/>
          </a:prstGeom>
          <a:solidFill>
            <a:srgbClr val="FBFAFF"/>
          </a:solidFill>
        </p:spPr>
        <p:txBody>
          <a:bodyPr wrap="none" lIns="0" tIns="0" rIns="0" bIns="0" rtlCol="0" anchor="ctr">
            <a:noAutofit/>
          </a:bodyPr>
          <a:lstStyle/>
          <a:p>
            <a:r>
              <a:rPr lang="en-US" sz="1600" b="0" dirty="0">
                <a:solidFill>
                  <a:schemeClr val="tx1"/>
                </a:solidFill>
              </a:rPr>
              <a:t>CRS</a:t>
            </a:r>
          </a:p>
        </p:txBody>
      </p:sp>
      <p:sp>
        <p:nvSpPr>
          <p:cNvPr id="15" name="TextBox 14">
            <a:extLst>
              <a:ext uri="{FF2B5EF4-FFF2-40B4-BE49-F238E27FC236}">
                <a16:creationId xmlns:a16="http://schemas.microsoft.com/office/drawing/2014/main" id="{9CF067AB-3770-B841-88B5-6A3415114976}"/>
              </a:ext>
            </a:extLst>
          </p:cNvPr>
          <p:cNvSpPr txBox="1"/>
          <p:nvPr/>
        </p:nvSpPr>
        <p:spPr>
          <a:xfrm>
            <a:off x="6240016" y="2944475"/>
            <a:ext cx="2891981" cy="288032"/>
          </a:xfrm>
          <a:prstGeom prst="rect">
            <a:avLst/>
          </a:prstGeom>
          <a:solidFill>
            <a:srgbClr val="FBFAFF"/>
          </a:solidFill>
        </p:spPr>
        <p:txBody>
          <a:bodyPr wrap="none" lIns="0" tIns="0" rIns="0" bIns="0" rtlCol="0" anchor="ctr">
            <a:noAutofit/>
          </a:bodyPr>
          <a:lstStyle/>
          <a:p>
            <a:r>
              <a:rPr lang="en-US" sz="1600" b="0" dirty="0">
                <a:solidFill>
                  <a:schemeClr val="tx1"/>
                </a:solidFill>
              </a:rPr>
              <a:t>Gastrointestinal hemorrhage</a:t>
            </a:r>
          </a:p>
        </p:txBody>
      </p:sp>
      <p:sp>
        <p:nvSpPr>
          <p:cNvPr id="16" name="TextBox 15">
            <a:extLst>
              <a:ext uri="{FF2B5EF4-FFF2-40B4-BE49-F238E27FC236}">
                <a16:creationId xmlns:a16="http://schemas.microsoft.com/office/drawing/2014/main" id="{79BA6377-5937-1A47-AED4-C61049AA71ED}"/>
              </a:ext>
            </a:extLst>
          </p:cNvPr>
          <p:cNvSpPr txBox="1"/>
          <p:nvPr/>
        </p:nvSpPr>
        <p:spPr>
          <a:xfrm>
            <a:off x="489713" y="4545696"/>
            <a:ext cx="2891981" cy="288032"/>
          </a:xfrm>
          <a:prstGeom prst="rect">
            <a:avLst/>
          </a:prstGeom>
          <a:solidFill>
            <a:srgbClr val="FBFAFF"/>
          </a:solidFill>
        </p:spPr>
        <p:txBody>
          <a:bodyPr wrap="none" lIns="0" tIns="0" rIns="0" bIns="0" rtlCol="0" anchor="ctr">
            <a:noAutofit/>
          </a:bodyPr>
          <a:lstStyle/>
          <a:p>
            <a:r>
              <a:rPr lang="en-US" sz="1600" b="0" dirty="0">
                <a:solidFill>
                  <a:schemeClr val="tx1"/>
                </a:solidFill>
              </a:rPr>
              <a:t>ICANS (derived)</a:t>
            </a:r>
          </a:p>
        </p:txBody>
      </p:sp>
    </p:spTree>
    <p:extLst>
      <p:ext uri="{BB962C8B-B14F-4D97-AF65-F5344CB8AC3E}">
        <p14:creationId xmlns:p14="http://schemas.microsoft.com/office/powerpoint/2010/main" val="3609068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01105" y="163180"/>
            <a:ext cx="10366201"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dirty="0">
                <a:latin typeface="+mn-lt"/>
              </a:rPr>
              <a:t>Incidence of Cytokine Release Syndrome with </a:t>
            </a:r>
            <a:r>
              <a:rPr lang="en-US" sz="3200" dirty="0" err="1">
                <a:effectLst/>
                <a:latin typeface="+mn-lt"/>
              </a:rPr>
              <a:t>Glofitamab</a:t>
            </a:r>
            <a:r>
              <a:rPr lang="en-US" sz="3200" dirty="0">
                <a:effectLst/>
                <a:latin typeface="+mn-lt"/>
              </a:rPr>
              <a:t> in Patients with R/R DLBCL (≥2 Prior </a:t>
            </a:r>
            <a:r>
              <a:rPr lang="en-US" sz="3200" dirty="0">
                <a:latin typeface="+mn-lt"/>
              </a:rPr>
              <a:t>T</a:t>
            </a:r>
            <a:r>
              <a:rPr lang="en-US" sz="3200" dirty="0">
                <a:effectLst/>
                <a:latin typeface="+mn-lt"/>
              </a:rPr>
              <a:t>herapies) </a:t>
            </a:r>
            <a:endParaRPr lang="en-US" sz="3200" kern="0" dirty="0"/>
          </a:p>
        </p:txBody>
      </p:sp>
      <p:pic>
        <p:nvPicPr>
          <p:cNvPr id="6" name="Picture 5" descr="A picture containing graphical user interface&#10;&#10;Description automatically generated">
            <a:extLst>
              <a:ext uri="{FF2B5EF4-FFF2-40B4-BE49-F238E27FC236}">
                <a16:creationId xmlns:a16="http://schemas.microsoft.com/office/drawing/2014/main" id="{3BF24696-6E5A-B52A-5B1F-A2E95D571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00" y="1044786"/>
            <a:ext cx="11103799" cy="4962872"/>
          </a:xfrm>
          <a:prstGeom prst="rect">
            <a:avLst/>
          </a:prstGeom>
        </p:spPr>
      </p:pic>
      <p:sp>
        <p:nvSpPr>
          <p:cNvPr id="7" name="TextBox 6">
            <a:extLst>
              <a:ext uri="{FF2B5EF4-FFF2-40B4-BE49-F238E27FC236}">
                <a16:creationId xmlns:a16="http://schemas.microsoft.com/office/drawing/2014/main" id="{0B37CF3B-50C8-264D-AF17-4AB9648939AA}"/>
              </a:ext>
            </a:extLst>
          </p:cNvPr>
          <p:cNvSpPr txBox="1"/>
          <p:nvPr/>
        </p:nvSpPr>
        <p:spPr>
          <a:xfrm>
            <a:off x="7392144" y="1124744"/>
            <a:ext cx="2808312" cy="280082"/>
          </a:xfrm>
          <a:prstGeom prst="rect">
            <a:avLst/>
          </a:prstGeom>
          <a:solidFill>
            <a:srgbClr val="0B41CF"/>
          </a:solidFill>
        </p:spPr>
        <p:txBody>
          <a:bodyPr wrap="none" lIns="0" tIns="0" rIns="0" bIns="0" rtlCol="0" anchor="ctr">
            <a:noAutofit/>
          </a:bodyPr>
          <a:lstStyle/>
          <a:p>
            <a:pPr algn="ctr"/>
            <a:r>
              <a:rPr lang="en-US" sz="1600" b="0" dirty="0">
                <a:solidFill>
                  <a:schemeClr val="bg1"/>
                </a:solidFill>
              </a:rPr>
              <a:t>CRS by cycle and grade</a:t>
            </a:r>
          </a:p>
        </p:txBody>
      </p:sp>
      <p:sp>
        <p:nvSpPr>
          <p:cNvPr id="8" name="TextBox 7">
            <a:extLst>
              <a:ext uri="{FF2B5EF4-FFF2-40B4-BE49-F238E27FC236}">
                <a16:creationId xmlns:a16="http://schemas.microsoft.com/office/drawing/2014/main" id="{4B259ACE-E28E-6248-BFB8-A8FCEA57A677}"/>
              </a:ext>
            </a:extLst>
          </p:cNvPr>
          <p:cNvSpPr txBox="1"/>
          <p:nvPr/>
        </p:nvSpPr>
        <p:spPr>
          <a:xfrm>
            <a:off x="623392" y="1484784"/>
            <a:ext cx="2448272" cy="288032"/>
          </a:xfrm>
          <a:prstGeom prst="rect">
            <a:avLst/>
          </a:prstGeom>
          <a:solidFill>
            <a:srgbClr val="FBFAFF"/>
          </a:solidFill>
        </p:spPr>
        <p:txBody>
          <a:bodyPr wrap="none" lIns="0" tIns="0" rIns="0" bIns="0" rtlCol="0" anchor="ctr">
            <a:noAutofit/>
          </a:bodyPr>
          <a:lstStyle/>
          <a:p>
            <a:r>
              <a:rPr lang="en-US" sz="1600" b="0" dirty="0">
                <a:solidFill>
                  <a:schemeClr val="tx1"/>
                </a:solidFill>
              </a:rPr>
              <a:t> CRS (any grade)</a:t>
            </a:r>
          </a:p>
        </p:txBody>
      </p:sp>
      <p:sp>
        <p:nvSpPr>
          <p:cNvPr id="9" name="Content Placeholder 3">
            <a:extLst>
              <a:ext uri="{FF2B5EF4-FFF2-40B4-BE49-F238E27FC236}">
                <a16:creationId xmlns:a16="http://schemas.microsoft.com/office/drawing/2014/main" id="{87E321EB-0E6F-8F4C-914C-BE9782952FB9}"/>
              </a:ext>
            </a:extLst>
          </p:cNvPr>
          <p:cNvSpPr txBox="1">
            <a:spLocks/>
          </p:cNvSpPr>
          <p:nvPr/>
        </p:nvSpPr>
        <p:spPr>
          <a:xfrm>
            <a:off x="115416" y="6511478"/>
            <a:ext cx="7924800" cy="22989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indent="0" defTabSz="914400">
              <a:buNone/>
              <a:defRPr/>
            </a:pPr>
            <a:r>
              <a:rPr lang="en-US" sz="1500" b="0" kern="0" dirty="0">
                <a:solidFill>
                  <a:srgbClr val="000000"/>
                </a:solidFill>
                <a:latin typeface="Calibri" panose="020F0502020204030204" pitchFamily="34" charset="0"/>
                <a:cs typeface="Calibri" panose="020F0502020204030204" pitchFamily="34" charset="0"/>
              </a:rPr>
              <a:t>Dickinson M et al. ASCO 2022;Abstract 7500. Dickinson M et al. EHA 2022;Abstract S220.</a:t>
            </a:r>
          </a:p>
        </p:txBody>
      </p:sp>
    </p:spTree>
    <p:extLst>
      <p:ext uri="{BB962C8B-B14F-4D97-AF65-F5344CB8AC3E}">
        <p14:creationId xmlns:p14="http://schemas.microsoft.com/office/powerpoint/2010/main" val="3776977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8B8C049-40E4-D716-26C1-7E58521FA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764704"/>
            <a:ext cx="11157366" cy="4824536"/>
          </a:xfrm>
          <a:prstGeom prst="rect">
            <a:avLst/>
          </a:prstGeom>
        </p:spPr>
      </p:pic>
      <p:sp>
        <p:nvSpPr>
          <p:cNvPr id="3" name="TextBox 2">
            <a:extLst>
              <a:ext uri="{FF2B5EF4-FFF2-40B4-BE49-F238E27FC236}">
                <a16:creationId xmlns:a16="http://schemas.microsoft.com/office/drawing/2014/main" id="{AE38A833-1A57-6743-90E3-1C412A2E9C89}"/>
              </a:ext>
            </a:extLst>
          </p:cNvPr>
          <p:cNvSpPr txBox="1"/>
          <p:nvPr/>
        </p:nvSpPr>
        <p:spPr>
          <a:xfrm>
            <a:off x="6672064" y="5157192"/>
            <a:ext cx="4955203" cy="369332"/>
          </a:xfrm>
          <a:prstGeom prst="rect">
            <a:avLst/>
          </a:prstGeom>
          <a:noFill/>
        </p:spPr>
        <p:txBody>
          <a:bodyPr wrap="none" rtlCol="0">
            <a:spAutoFit/>
          </a:bodyPr>
          <a:lstStyle/>
          <a:p>
            <a:pPr algn="l"/>
            <a:r>
              <a:rPr lang="en-US" sz="1800" i="1" u="none" strike="noStrike" dirty="0">
                <a:solidFill>
                  <a:srgbClr val="1174A9"/>
                </a:solidFill>
                <a:effectLst/>
                <a:latin typeface="Arial" panose="020B0604020202020204" pitchFamily="34" charset="0"/>
                <a:cs typeface="Arial" panose="020B0604020202020204" pitchFamily="34" charset="0"/>
              </a:rPr>
              <a:t>J Clin Oncol </a:t>
            </a:r>
            <a:r>
              <a:rPr lang="en-US" sz="1800" i="0" u="none" strike="noStrike" dirty="0">
                <a:solidFill>
                  <a:srgbClr val="1174A9"/>
                </a:solidFill>
                <a:effectLst/>
                <a:latin typeface="Arial" panose="020B0604020202020204" pitchFamily="34" charset="0"/>
                <a:cs typeface="Arial" panose="020B0604020202020204" pitchFamily="34" charset="0"/>
              </a:rPr>
              <a:t>2022 February 10;40(5):481-91.</a:t>
            </a:r>
          </a:p>
        </p:txBody>
      </p:sp>
    </p:spTree>
    <p:extLst>
      <p:ext uri="{BB962C8B-B14F-4D97-AF65-F5344CB8AC3E}">
        <p14:creationId xmlns:p14="http://schemas.microsoft.com/office/powerpoint/2010/main" val="2623280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38A833-1A57-6743-90E3-1C412A2E9C89}"/>
              </a:ext>
            </a:extLst>
          </p:cNvPr>
          <p:cNvSpPr txBox="1"/>
          <p:nvPr/>
        </p:nvSpPr>
        <p:spPr>
          <a:xfrm>
            <a:off x="119336" y="6508669"/>
            <a:ext cx="4787208"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Arial" panose="020B0604020202020204" pitchFamily="34" charset="0"/>
              </a:rPr>
              <a:t>Budde</a:t>
            </a: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 LE et al. </a:t>
            </a:r>
            <a:r>
              <a:rPr lang="en-US" sz="1500" b="0" i="1" u="none" strike="noStrike" dirty="0">
                <a:solidFill>
                  <a:schemeClr val="tx1"/>
                </a:solidFill>
                <a:effectLst/>
                <a:latin typeface="+mn-lt"/>
                <a:cs typeface="Arial" panose="020B0604020202020204" pitchFamily="34" charset="0"/>
              </a:rPr>
              <a:t>J Clin Oncol </a:t>
            </a:r>
            <a:r>
              <a:rPr lang="en-US" sz="1500" b="0" i="0" u="none" strike="noStrike" dirty="0">
                <a:solidFill>
                  <a:schemeClr val="tx1"/>
                </a:solidFill>
                <a:effectLst/>
                <a:latin typeface="+mn-lt"/>
                <a:cs typeface="Arial" panose="020B0604020202020204" pitchFamily="34" charset="0"/>
              </a:rPr>
              <a:t>2022 February 10;40(5):481-91.</a:t>
            </a:r>
          </a:p>
        </p:txBody>
      </p:sp>
      <p:sp>
        <p:nvSpPr>
          <p:cNvPr id="2" name="Title 1">
            <a:extLst>
              <a:ext uri="{FF2B5EF4-FFF2-40B4-BE49-F238E27FC236}">
                <a16:creationId xmlns:a16="http://schemas.microsoft.com/office/drawing/2014/main" id="{2A46B052-F5C4-EF0F-BF55-091914B10294}"/>
              </a:ext>
            </a:extLst>
          </p:cNvPr>
          <p:cNvSpPr txBox="1">
            <a:spLocks/>
          </p:cNvSpPr>
          <p:nvPr/>
        </p:nvSpPr>
        <p:spPr>
          <a:xfrm>
            <a:off x="912285" y="227013"/>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dirty="0">
                <a:effectLst/>
                <a:latin typeface="+mn-lt"/>
              </a:rPr>
              <a:t>Efficacy of Singl</a:t>
            </a:r>
            <a:r>
              <a:rPr lang="en-US" dirty="0">
                <a:latin typeface="+mn-lt"/>
              </a:rPr>
              <a:t>e-Agent </a:t>
            </a:r>
            <a:r>
              <a:rPr lang="en-US" dirty="0" err="1">
                <a:latin typeface="+mn-lt"/>
              </a:rPr>
              <a:t>Mosunetuzumab</a:t>
            </a:r>
            <a:r>
              <a:rPr lang="en-US" dirty="0">
                <a:latin typeface="+mn-lt"/>
              </a:rPr>
              <a:t> for Relapsed/Refractory B-Cell Lymphomas</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12" name="Picture 11" descr="Table&#10;&#10;Description automatically generated">
            <a:extLst>
              <a:ext uri="{FF2B5EF4-FFF2-40B4-BE49-F238E27FC236}">
                <a16:creationId xmlns:a16="http://schemas.microsoft.com/office/drawing/2014/main" id="{0F01CDE4-574F-B5DB-9FB6-3B2BBDD46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28" y="1387197"/>
            <a:ext cx="10987144" cy="3177875"/>
          </a:xfrm>
          <a:prstGeom prst="rect">
            <a:avLst/>
          </a:prstGeom>
        </p:spPr>
      </p:pic>
      <p:sp>
        <p:nvSpPr>
          <p:cNvPr id="14" name="TextBox 13">
            <a:extLst>
              <a:ext uri="{FF2B5EF4-FFF2-40B4-BE49-F238E27FC236}">
                <a16:creationId xmlns:a16="http://schemas.microsoft.com/office/drawing/2014/main" id="{96ECA3E3-7B30-DD71-5F6B-EC2BED4E5AD5}"/>
              </a:ext>
            </a:extLst>
          </p:cNvPr>
          <p:cNvSpPr txBox="1"/>
          <p:nvPr/>
        </p:nvSpPr>
        <p:spPr>
          <a:xfrm>
            <a:off x="582149" y="4757787"/>
            <a:ext cx="11218065" cy="1426031"/>
          </a:xfrm>
          <a:prstGeom prst="rect">
            <a:avLst/>
          </a:prstGeom>
          <a:noFill/>
        </p:spPr>
        <p:txBody>
          <a:bodyPr wrap="square">
            <a:spAutoFit/>
          </a:bodyPr>
          <a:lstStyle/>
          <a:p>
            <a:pPr>
              <a:spcBef>
                <a:spcPts val="200"/>
              </a:spcBef>
              <a:spcAft>
                <a:spcPts val="200"/>
              </a:spcAft>
            </a:pPr>
            <a:r>
              <a:rPr lang="en-US" sz="1600" b="0" baseline="30000" dirty="0">
                <a:solidFill>
                  <a:schemeClr val="tx1"/>
                </a:solidFill>
                <a:effectLst/>
                <a:latin typeface="+mn-lt"/>
              </a:rPr>
              <a:t>a </a:t>
            </a:r>
            <a:r>
              <a:rPr lang="en-US" sz="1600" b="0" dirty="0">
                <a:solidFill>
                  <a:schemeClr val="tx1"/>
                </a:solidFill>
                <a:effectLst/>
                <a:latin typeface="+mn-lt"/>
              </a:rPr>
              <a:t>Response by computed tomography with or without ﬂuorodeoxyglucose positron emission tomography. At data cutoff, among patients who had at least one tumor assessment, 86% had at least one positron emission tomography scan performed.</a:t>
            </a:r>
          </a:p>
          <a:p>
            <a:pPr>
              <a:spcBef>
                <a:spcPts val="200"/>
              </a:spcBef>
              <a:spcAft>
                <a:spcPts val="200"/>
              </a:spcAft>
            </a:pPr>
            <a:r>
              <a:rPr lang="en-US" sz="1600" b="0" baseline="30000" dirty="0">
                <a:solidFill>
                  <a:schemeClr val="tx1"/>
                </a:solidFill>
                <a:effectLst/>
                <a:latin typeface="+mn-lt"/>
              </a:rPr>
              <a:t>b </a:t>
            </a:r>
            <a:r>
              <a:rPr lang="en-US" sz="1600" b="0" dirty="0">
                <a:solidFill>
                  <a:schemeClr val="tx1"/>
                </a:solidFill>
                <a:effectLst/>
                <a:latin typeface="+mn-lt"/>
              </a:rPr>
              <a:t>Includes patients with DLBCL (n = 82), transformed </a:t>
            </a:r>
            <a:r>
              <a:rPr lang="en-US" sz="1600" b="0" dirty="0">
                <a:solidFill>
                  <a:schemeClr val="tx1"/>
                </a:solidFill>
                <a:latin typeface="+mn-lt"/>
              </a:rPr>
              <a:t>follicular lymphoma (FL; </a:t>
            </a:r>
            <a:r>
              <a:rPr lang="en-US" sz="1600" b="0" dirty="0">
                <a:solidFill>
                  <a:schemeClr val="tx1"/>
                </a:solidFill>
                <a:effectLst/>
                <a:latin typeface="+mn-lt"/>
              </a:rPr>
              <a:t>n = 26), </a:t>
            </a:r>
            <a:r>
              <a:rPr lang="en-US" sz="1600" b="0" dirty="0">
                <a:solidFill>
                  <a:schemeClr val="tx1"/>
                </a:solidFill>
                <a:latin typeface="+mn-lt"/>
              </a:rPr>
              <a:t>mantle cell lymphoma (MCL; </a:t>
            </a:r>
            <a:r>
              <a:rPr lang="en-US" sz="1600" b="0" dirty="0">
                <a:solidFill>
                  <a:schemeClr val="tx1"/>
                </a:solidFill>
                <a:effectLst/>
                <a:latin typeface="+mn-lt"/>
              </a:rPr>
              <a:t>n = 13), Richter’s transformation (n = 5), FL </a:t>
            </a:r>
            <a:r>
              <a:rPr lang="en-US" sz="1600" b="0" dirty="0">
                <a:solidFill>
                  <a:schemeClr val="tx1"/>
                </a:solidFill>
                <a:latin typeface="+mn-lt"/>
              </a:rPr>
              <a:t>Grade </a:t>
            </a:r>
            <a:r>
              <a:rPr lang="en-US" sz="1600" b="0" dirty="0" err="1">
                <a:solidFill>
                  <a:schemeClr val="tx1"/>
                </a:solidFill>
                <a:latin typeface="+mn-lt"/>
              </a:rPr>
              <a:t>IIIb</a:t>
            </a:r>
            <a:r>
              <a:rPr lang="en-US" sz="1600" b="0" dirty="0">
                <a:solidFill>
                  <a:schemeClr val="tx1"/>
                </a:solidFill>
                <a:effectLst/>
                <a:latin typeface="+mn-lt"/>
              </a:rPr>
              <a:t> (n = 1), transformed </a:t>
            </a:r>
            <a:r>
              <a:rPr lang="en-US" sz="1600" b="0" dirty="0">
                <a:solidFill>
                  <a:schemeClr val="tx1"/>
                </a:solidFill>
                <a:latin typeface="+mn-lt"/>
              </a:rPr>
              <a:t>marginal zone lymphoma (MZL; </a:t>
            </a:r>
            <a:r>
              <a:rPr lang="en-US" sz="1600" b="0" dirty="0">
                <a:solidFill>
                  <a:schemeClr val="tx1"/>
                </a:solidFill>
                <a:effectLst/>
                <a:latin typeface="+mn-lt"/>
              </a:rPr>
              <a:t>n = 1) and mixed DLBCL and MCL (n = 1).</a:t>
            </a:r>
          </a:p>
          <a:p>
            <a:pPr>
              <a:spcBef>
                <a:spcPts val="200"/>
              </a:spcBef>
              <a:spcAft>
                <a:spcPts val="200"/>
              </a:spcAft>
            </a:pPr>
            <a:r>
              <a:rPr lang="en-US" sz="1600" b="0" baseline="30000" dirty="0">
                <a:solidFill>
                  <a:schemeClr val="tx1"/>
                </a:solidFill>
                <a:effectLst/>
                <a:latin typeface="+mn-lt"/>
              </a:rPr>
              <a:t>c </a:t>
            </a:r>
            <a:r>
              <a:rPr lang="en-US" sz="1600" b="0" dirty="0">
                <a:solidFill>
                  <a:schemeClr val="tx1"/>
                </a:solidFill>
                <a:effectLst/>
                <a:latin typeface="+mn-lt"/>
              </a:rPr>
              <a:t>Includes patients with FL (</a:t>
            </a:r>
            <a:r>
              <a:rPr lang="en-US" sz="1600" b="0" dirty="0">
                <a:solidFill>
                  <a:schemeClr val="tx1"/>
                </a:solidFill>
                <a:latin typeface="+mn-lt"/>
              </a:rPr>
              <a:t>Grade I-IIIa</a:t>
            </a:r>
            <a:r>
              <a:rPr lang="en-US" sz="1600" b="0" dirty="0">
                <a:solidFill>
                  <a:schemeClr val="tx1"/>
                </a:solidFill>
                <a:effectLst/>
                <a:latin typeface="+mn-lt"/>
              </a:rPr>
              <a:t>; n = 68), MZL (n = 2) and small lymphocytic lymphoma (n = 1).</a:t>
            </a:r>
          </a:p>
        </p:txBody>
      </p:sp>
    </p:spTree>
    <p:extLst>
      <p:ext uri="{BB962C8B-B14F-4D97-AF65-F5344CB8AC3E}">
        <p14:creationId xmlns:p14="http://schemas.microsoft.com/office/powerpoint/2010/main" val="1380218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B052-F5C4-EF0F-BF55-091914B10294}"/>
              </a:ext>
            </a:extLst>
          </p:cNvPr>
          <p:cNvSpPr txBox="1">
            <a:spLocks/>
          </p:cNvSpPr>
          <p:nvPr/>
        </p:nvSpPr>
        <p:spPr>
          <a:xfrm>
            <a:off x="547582" y="303507"/>
            <a:ext cx="11088371"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dirty="0">
                <a:latin typeface="+mn-lt"/>
              </a:rPr>
              <a:t>Adverse Events (AEs)</a:t>
            </a:r>
            <a:r>
              <a:rPr lang="en-US" dirty="0">
                <a:effectLst/>
                <a:latin typeface="+mn-lt"/>
              </a:rPr>
              <a:t> with </a:t>
            </a:r>
            <a:r>
              <a:rPr lang="en-US" dirty="0">
                <a:latin typeface="+mn-lt"/>
              </a:rPr>
              <a:t>I</a:t>
            </a:r>
            <a:r>
              <a:rPr lang="en-US" dirty="0">
                <a:effectLst/>
                <a:latin typeface="+mn-lt"/>
              </a:rPr>
              <a:t>ncidence of Greater than 10% or National Cancer Institute-Common Terminology Criteria for AEs Grade</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6" name="Picture 5" descr="Chart&#10;&#10;Description automatically generated">
            <a:extLst>
              <a:ext uri="{FF2B5EF4-FFF2-40B4-BE49-F238E27FC236}">
                <a16:creationId xmlns:a16="http://schemas.microsoft.com/office/drawing/2014/main" id="{46A8FE47-C1F6-B8D2-89B2-C919F47B0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568" y="1277104"/>
            <a:ext cx="7772400" cy="5172280"/>
          </a:xfrm>
          <a:prstGeom prst="rect">
            <a:avLst/>
          </a:prstGeom>
        </p:spPr>
      </p:pic>
      <p:sp>
        <p:nvSpPr>
          <p:cNvPr id="7" name="TextBox 6">
            <a:extLst>
              <a:ext uri="{FF2B5EF4-FFF2-40B4-BE49-F238E27FC236}">
                <a16:creationId xmlns:a16="http://schemas.microsoft.com/office/drawing/2014/main" id="{6E28A298-2754-F455-B8BE-C61A787CC3AD}"/>
              </a:ext>
            </a:extLst>
          </p:cNvPr>
          <p:cNvSpPr txBox="1"/>
          <p:nvPr/>
        </p:nvSpPr>
        <p:spPr>
          <a:xfrm>
            <a:off x="2995424" y="1277104"/>
            <a:ext cx="6192688" cy="432048"/>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BA64C3C5-85D8-1B68-8FD3-74F7A287A7A8}"/>
              </a:ext>
            </a:extLst>
          </p:cNvPr>
          <p:cNvSpPr txBox="1"/>
          <p:nvPr/>
        </p:nvSpPr>
        <p:spPr>
          <a:xfrm>
            <a:off x="5540896" y="1203983"/>
            <a:ext cx="5226928" cy="646331"/>
          </a:xfrm>
          <a:prstGeom prst="rect">
            <a:avLst/>
          </a:prstGeom>
          <a:noFill/>
        </p:spPr>
        <p:txBody>
          <a:bodyPr wrap="square">
            <a:spAutoFit/>
          </a:bodyPr>
          <a:lstStyle/>
          <a:p>
            <a:r>
              <a:rPr lang="en-US" sz="1800" dirty="0">
                <a:solidFill>
                  <a:srgbClr val="0432FF"/>
                </a:solidFill>
                <a:latin typeface="+mn-lt"/>
              </a:rPr>
              <a:t>A</a:t>
            </a:r>
            <a:r>
              <a:rPr lang="en-US" sz="1800" dirty="0">
                <a:solidFill>
                  <a:srgbClr val="0432FF"/>
                </a:solidFill>
                <a:effectLst/>
                <a:latin typeface="+mn-lt"/>
              </a:rPr>
              <a:t>ll AEs 			AEs related to </a:t>
            </a:r>
          </a:p>
          <a:p>
            <a:r>
              <a:rPr lang="en-US" sz="1800" dirty="0">
                <a:solidFill>
                  <a:srgbClr val="0432FF"/>
                </a:solidFill>
                <a:latin typeface="+mn-lt"/>
              </a:rPr>
              <a:t>				</a:t>
            </a:r>
            <a:r>
              <a:rPr lang="en-US" sz="1800" dirty="0" err="1">
                <a:solidFill>
                  <a:srgbClr val="0432FF"/>
                </a:solidFill>
                <a:effectLst/>
                <a:latin typeface="+mn-lt"/>
              </a:rPr>
              <a:t>mosunetuzumab</a:t>
            </a:r>
            <a:endParaRPr lang="en-US" sz="1800" dirty="0">
              <a:solidFill>
                <a:srgbClr val="0432FF"/>
              </a:solidFill>
              <a:effectLst/>
              <a:latin typeface="+mn-lt"/>
            </a:endParaRPr>
          </a:p>
        </p:txBody>
      </p:sp>
      <p:sp>
        <p:nvSpPr>
          <p:cNvPr id="9" name="TextBox 8">
            <a:extLst>
              <a:ext uri="{FF2B5EF4-FFF2-40B4-BE49-F238E27FC236}">
                <a16:creationId xmlns:a16="http://schemas.microsoft.com/office/drawing/2014/main" id="{BE9A88AD-72C3-B04F-98D9-A1B55C756D01}"/>
              </a:ext>
            </a:extLst>
          </p:cNvPr>
          <p:cNvSpPr txBox="1"/>
          <p:nvPr/>
        </p:nvSpPr>
        <p:spPr>
          <a:xfrm>
            <a:off x="119336" y="6508669"/>
            <a:ext cx="4787208"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Arial" panose="020B0604020202020204" pitchFamily="34" charset="0"/>
              </a:rPr>
              <a:t>Budde</a:t>
            </a:r>
            <a:r>
              <a:rPr kumimoji="0" 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 LE et al. </a:t>
            </a:r>
            <a:r>
              <a:rPr lang="en-US" sz="1500" b="0" i="1" u="none" strike="noStrike" dirty="0">
                <a:solidFill>
                  <a:schemeClr val="tx1"/>
                </a:solidFill>
                <a:effectLst/>
                <a:latin typeface="+mn-lt"/>
                <a:cs typeface="Arial" panose="020B0604020202020204" pitchFamily="34" charset="0"/>
              </a:rPr>
              <a:t>J Clin Oncol </a:t>
            </a:r>
            <a:r>
              <a:rPr lang="en-US" sz="1500" b="0" i="0" u="none" strike="noStrike" dirty="0">
                <a:solidFill>
                  <a:schemeClr val="tx1"/>
                </a:solidFill>
                <a:effectLst/>
                <a:latin typeface="+mn-lt"/>
                <a:cs typeface="Arial" panose="020B0604020202020204" pitchFamily="34" charset="0"/>
              </a:rPr>
              <a:t>2022 February 10;40(5):481-91.</a:t>
            </a:r>
          </a:p>
        </p:txBody>
      </p:sp>
    </p:spTree>
    <p:extLst>
      <p:ext uri="{BB962C8B-B14F-4D97-AF65-F5344CB8AC3E}">
        <p14:creationId xmlns:p14="http://schemas.microsoft.com/office/powerpoint/2010/main" val="35216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3C2AAB-D752-6DE7-A8F5-A1759700E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669" y="316767"/>
            <a:ext cx="7718661" cy="6006702"/>
          </a:xfrm>
          <a:prstGeom prst="rect">
            <a:avLst/>
          </a:prstGeom>
        </p:spPr>
      </p:pic>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8328248" y="439797"/>
            <a:ext cx="1982688" cy="576064"/>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ASCO 2022</a:t>
            </a: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375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01105" y="163180"/>
            <a:ext cx="10366201"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dirty="0" err="1">
                <a:latin typeface="+mn-lt"/>
              </a:rPr>
              <a:t>Epcorit</a:t>
            </a:r>
            <a:r>
              <a:rPr lang="en-US" sz="3200" dirty="0" err="1">
                <a:effectLst/>
                <a:latin typeface="+mn-lt"/>
              </a:rPr>
              <a:t>amab</a:t>
            </a:r>
            <a:r>
              <a:rPr lang="en-US" sz="3200" dirty="0">
                <a:effectLst/>
                <a:latin typeface="+mn-lt"/>
              </a:rPr>
              <a:t>: Background and Mechanism of Action</a:t>
            </a:r>
            <a:endParaRPr lang="en-US" sz="34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203684" y="6367462"/>
            <a:ext cx="3744416" cy="327358"/>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Falchi</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 et al. </a:t>
            </a:r>
            <a:r>
              <a:rPr kumimoji="0" lang="en-US" sz="1500" b="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2022;Abstract </a:t>
            </a:r>
            <a:r>
              <a:rPr lang="en-US" sz="1500" b="0" kern="0" dirty="0">
                <a:solidFill>
                  <a:srgbClr val="000000"/>
                </a:solidFill>
                <a:latin typeface="Calibri" panose="020F0502020204030204" pitchFamily="34" charset="0"/>
                <a:cs typeface="Calibri" panose="020F0502020204030204" pitchFamily="34" charset="0"/>
              </a:rPr>
              <a:t>7523.</a:t>
            </a:r>
            <a:endPar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EC54AC2E-1255-B44F-A29E-F87E46ABE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84" y="1340768"/>
            <a:ext cx="11784632" cy="4363879"/>
          </a:xfrm>
          <a:prstGeom prst="rect">
            <a:avLst/>
          </a:prstGeom>
        </p:spPr>
      </p:pic>
      <p:sp>
        <p:nvSpPr>
          <p:cNvPr id="3" name="Rectangle 2">
            <a:extLst>
              <a:ext uri="{FF2B5EF4-FFF2-40B4-BE49-F238E27FC236}">
                <a16:creationId xmlns:a16="http://schemas.microsoft.com/office/drawing/2014/main" id="{658F8207-AD51-5D46-814E-B83D2A83AF06}"/>
              </a:ext>
            </a:extLst>
          </p:cNvPr>
          <p:cNvSpPr/>
          <p:nvPr/>
        </p:nvSpPr>
        <p:spPr bwMode="auto">
          <a:xfrm>
            <a:off x="6600056" y="2852936"/>
            <a:ext cx="2088232" cy="288032"/>
          </a:xfrm>
          <a:prstGeom prst="rect">
            <a:avLst/>
          </a:prstGeom>
          <a:solidFill>
            <a:srgbClr val="FBFA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72884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01105" y="163180"/>
            <a:ext cx="10366201"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kern="0" dirty="0">
                <a:latin typeface="+mn-lt"/>
              </a:rPr>
              <a:t>EPCORE NHL-2: Response Profile</a:t>
            </a:r>
            <a:endParaRPr lang="en-US" sz="34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9336" y="6433393"/>
            <a:ext cx="3744416" cy="241548"/>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Falchi</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 et al. </a:t>
            </a:r>
            <a:r>
              <a:rPr kumimoji="0" lang="en-US" sz="1500" b="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2022;Abstract </a:t>
            </a:r>
            <a:r>
              <a:rPr lang="en-US" sz="1500" b="0" kern="0" dirty="0">
                <a:solidFill>
                  <a:srgbClr val="000000"/>
                </a:solidFill>
                <a:latin typeface="Calibri" panose="020F0502020204030204" pitchFamily="34" charset="0"/>
                <a:cs typeface="Calibri" panose="020F0502020204030204" pitchFamily="34" charset="0"/>
              </a:rPr>
              <a:t>7523.</a:t>
            </a:r>
            <a:endPar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Chart&#10;&#10;Description automatically generated">
            <a:extLst>
              <a:ext uri="{FF2B5EF4-FFF2-40B4-BE49-F238E27FC236}">
                <a16:creationId xmlns:a16="http://schemas.microsoft.com/office/drawing/2014/main" id="{F3D61967-055F-5CC8-8BDA-343797190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778222"/>
            <a:ext cx="8614857" cy="5589240"/>
          </a:xfrm>
          <a:prstGeom prst="rect">
            <a:avLst/>
          </a:prstGeom>
        </p:spPr>
      </p:pic>
      <p:sp>
        <p:nvSpPr>
          <p:cNvPr id="8" name="TextBox 7">
            <a:extLst>
              <a:ext uri="{FF2B5EF4-FFF2-40B4-BE49-F238E27FC236}">
                <a16:creationId xmlns:a16="http://schemas.microsoft.com/office/drawing/2014/main" id="{562E7B67-DE38-E858-E192-C7DC27376B8B}"/>
              </a:ext>
            </a:extLst>
          </p:cNvPr>
          <p:cNvSpPr txBox="1"/>
          <p:nvPr/>
        </p:nvSpPr>
        <p:spPr>
          <a:xfrm>
            <a:off x="7176120" y="3455729"/>
            <a:ext cx="2304256" cy="461665"/>
          </a:xfrm>
          <a:prstGeom prst="rect">
            <a:avLst/>
          </a:prstGeom>
          <a:noFill/>
        </p:spPr>
        <p:txBody>
          <a:bodyPr wrap="square" rtlCol="0">
            <a:spAutoFit/>
          </a:bodyPr>
          <a:lstStyle/>
          <a:p>
            <a:r>
              <a:rPr lang="en-US" sz="2400" dirty="0">
                <a:solidFill>
                  <a:schemeClr val="tx1"/>
                </a:solidFill>
                <a:latin typeface="+mn-lt"/>
              </a:rPr>
              <a:t>ORR = 100%</a:t>
            </a:r>
          </a:p>
        </p:txBody>
      </p:sp>
    </p:spTree>
    <p:extLst>
      <p:ext uri="{BB962C8B-B14F-4D97-AF65-F5344CB8AC3E}">
        <p14:creationId xmlns:p14="http://schemas.microsoft.com/office/powerpoint/2010/main" val="3749732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01105" y="163180"/>
            <a:ext cx="10366201"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kern="0" dirty="0">
                <a:latin typeface="+mn-lt"/>
              </a:rPr>
              <a:t>EPCORE NHL-2: Cytokine Release Syndrome (CRS)</a:t>
            </a:r>
            <a:endParaRPr lang="en-US" sz="34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9336" y="6453272"/>
            <a:ext cx="3744416" cy="29343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Falchi</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 et al. </a:t>
            </a:r>
            <a:r>
              <a:rPr kumimoji="0" lang="en-US" sz="1500" b="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2022;Abstract </a:t>
            </a:r>
            <a:r>
              <a:rPr lang="en-US" sz="1500" b="0" kern="0" dirty="0">
                <a:solidFill>
                  <a:srgbClr val="000000"/>
                </a:solidFill>
                <a:latin typeface="Calibri" panose="020F0502020204030204" pitchFamily="34" charset="0"/>
                <a:cs typeface="Calibri" panose="020F0502020204030204" pitchFamily="34" charset="0"/>
              </a:rPr>
              <a:t>7523.</a:t>
            </a:r>
            <a:endPar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chart&#10;&#10;Description automatically generated">
            <a:extLst>
              <a:ext uri="{FF2B5EF4-FFF2-40B4-BE49-F238E27FC236}">
                <a16:creationId xmlns:a16="http://schemas.microsoft.com/office/drawing/2014/main" id="{D4F7EB9B-CA5D-110B-7E8F-A37DA6AD6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840341"/>
            <a:ext cx="8591176" cy="5589240"/>
          </a:xfrm>
          <a:prstGeom prst="rect">
            <a:avLst/>
          </a:prstGeom>
        </p:spPr>
      </p:pic>
    </p:spTree>
    <p:extLst>
      <p:ext uri="{BB962C8B-B14F-4D97-AF65-F5344CB8AC3E}">
        <p14:creationId xmlns:p14="http://schemas.microsoft.com/office/powerpoint/2010/main" val="2902036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01105" y="163180"/>
            <a:ext cx="10366201" cy="72008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200" kern="0" dirty="0">
                <a:latin typeface="+mn-lt"/>
              </a:rPr>
              <a:t>EPCORE DLBCL-1: Phase III </a:t>
            </a:r>
            <a:r>
              <a:rPr lang="en-US" sz="3200" dirty="0">
                <a:latin typeface="+mn-lt"/>
              </a:rPr>
              <a:t>Study Design</a:t>
            </a:r>
            <a:endParaRPr lang="en-US" sz="34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81435" y="6414010"/>
            <a:ext cx="5112568" cy="327358"/>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Thieblemont</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 et al. </a:t>
            </a:r>
            <a:r>
              <a:rPr kumimoji="0" lang="en-US" sz="1500" b="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2021;Abstract TPS7569.</a:t>
            </a:r>
          </a:p>
        </p:txBody>
      </p:sp>
      <p:pic>
        <p:nvPicPr>
          <p:cNvPr id="7" name="Picture 6" descr="Diagram&#10;&#10;Description automatically generated">
            <a:extLst>
              <a:ext uri="{FF2B5EF4-FFF2-40B4-BE49-F238E27FC236}">
                <a16:creationId xmlns:a16="http://schemas.microsoft.com/office/drawing/2014/main" id="{E3EABDEF-9C40-988C-C122-D38161539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84" y="1340768"/>
            <a:ext cx="11843272" cy="3744416"/>
          </a:xfrm>
          <a:prstGeom prst="rect">
            <a:avLst/>
          </a:prstGeom>
        </p:spPr>
      </p:pic>
    </p:spTree>
    <p:extLst>
      <p:ext uri="{BB962C8B-B14F-4D97-AF65-F5344CB8AC3E}">
        <p14:creationId xmlns:p14="http://schemas.microsoft.com/office/powerpoint/2010/main" val="3712882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186F-368B-B84E-8FB6-CC550C804842}"/>
              </a:ext>
            </a:extLst>
          </p:cNvPr>
          <p:cNvSpPr>
            <a:spLocks noGrp="1"/>
          </p:cNvSpPr>
          <p:nvPr>
            <p:ph type="title"/>
          </p:nvPr>
        </p:nvSpPr>
        <p:spPr>
          <a:xfrm>
            <a:off x="912285" y="0"/>
            <a:ext cx="10358967" cy="1143000"/>
          </a:xfrm>
        </p:spPr>
        <p:txBody>
          <a:bodyPr/>
          <a:lstStyle/>
          <a:p>
            <a:r>
              <a:rPr lang="en-US" dirty="0"/>
              <a:t>Accreditation Information</a:t>
            </a:r>
          </a:p>
        </p:txBody>
      </p:sp>
      <p:sp>
        <p:nvSpPr>
          <p:cNvPr id="3" name="Content Placeholder 2">
            <a:extLst>
              <a:ext uri="{FF2B5EF4-FFF2-40B4-BE49-F238E27FC236}">
                <a16:creationId xmlns:a16="http://schemas.microsoft.com/office/drawing/2014/main" id="{B4AA2433-CF88-BA48-853C-0F14D526CAF3}"/>
              </a:ext>
            </a:extLst>
          </p:cNvPr>
          <p:cNvSpPr>
            <a:spLocks noGrp="1"/>
          </p:cNvSpPr>
          <p:nvPr>
            <p:ph idx="1"/>
          </p:nvPr>
        </p:nvSpPr>
        <p:spPr>
          <a:xfrm>
            <a:off x="783508" y="908720"/>
            <a:ext cx="10929116" cy="4889277"/>
          </a:xfrm>
        </p:spPr>
        <p:txBody>
          <a:bodyPr/>
          <a:lstStyle/>
          <a:p>
            <a:pPr marL="1779588" lvl="2" indent="0">
              <a:lnSpc>
                <a:spcPct val="100000"/>
              </a:lnSpc>
              <a:spcBef>
                <a:spcPts val="600"/>
              </a:spcBef>
              <a:spcAft>
                <a:spcPts val="0"/>
              </a:spcAft>
              <a:buNone/>
            </a:pPr>
            <a:r>
              <a:rPr lang="en-US" sz="1800" b="0" dirty="0">
                <a:solidFill>
                  <a:schemeClr val="tx1"/>
                </a:solidFill>
                <a:ea typeface="Times New Roman" panose="02020603050405020304" pitchFamily="18" charset="0"/>
                <a:cs typeface="Calibri" panose="020F0502020204030204" pitchFamily="34" charset="0"/>
              </a:rPr>
              <a:t>In support of improving patient care, this activity has been planned and implemented by Medical Learning Institute, Inc. and Research To Practice. Medical Learning Institute, Inc. is jointly accredited by the Accreditation Council for Continuing Medical Education (ACCME), the Accreditation Council for Pharmacy Education (ACPE), and the American Nurses Credentialing Center (ANCC), to provide continuing education for the healthcare team.</a:t>
            </a:r>
          </a:p>
          <a:p>
            <a:pPr marL="12700" lvl="2" indent="0">
              <a:lnSpc>
                <a:spcPct val="100000"/>
              </a:lnSpc>
              <a:spcBef>
                <a:spcPts val="600"/>
              </a:spcBef>
              <a:spcAft>
                <a:spcPts val="0"/>
              </a:spcAft>
              <a:buNone/>
            </a:pPr>
            <a:r>
              <a:rPr lang="en-US" sz="1800" u="sng" dirty="0">
                <a:solidFill>
                  <a:schemeClr val="tx1"/>
                </a:solidFill>
                <a:ea typeface="Times New Roman" panose="02020603050405020304" pitchFamily="18" charset="0"/>
                <a:cs typeface="Calibri" panose="020F0502020204030204" pitchFamily="34" charset="0"/>
              </a:rPr>
              <a:t>Physician Continuing Medical Education</a:t>
            </a:r>
            <a:endParaRPr lang="en-US" sz="1800" u="sng" dirty="0">
              <a:solidFill>
                <a:schemeClr val="tx1"/>
              </a:solidFill>
              <a:ea typeface="Times New Roman" panose="02020603050405020304" pitchFamily="18" charset="0"/>
              <a:cs typeface="Times New Roman" panose="02020603050405020304" pitchFamily="18" charset="0"/>
            </a:endParaRPr>
          </a:p>
          <a:p>
            <a:pPr marL="0" marR="0" indent="0">
              <a:lnSpc>
                <a:spcPct val="100000"/>
              </a:lnSpc>
              <a:spcBef>
                <a:spcPts val="600"/>
              </a:spcBef>
              <a:spcAft>
                <a:spcPts val="0"/>
              </a:spcAft>
              <a:buNone/>
            </a:pPr>
            <a:r>
              <a:rPr lang="en-US" sz="1800" b="0" dirty="0">
                <a:solidFill>
                  <a:schemeClr val="tx1"/>
                </a:solidFill>
                <a:ea typeface="Times New Roman" panose="02020603050405020304" pitchFamily="18" charset="0"/>
                <a:cs typeface="Calibri" panose="020F0502020204030204" pitchFamily="34" charset="0"/>
              </a:rPr>
              <a:t>Medical Learning Institute, Inc. (MLI) designates this live activity for a maximum of 1.0 </a:t>
            </a:r>
            <a:r>
              <a:rPr lang="en-US" sz="1800" b="0" i="1" dirty="0">
                <a:solidFill>
                  <a:schemeClr val="tx1"/>
                </a:solidFill>
                <a:ea typeface="Times New Roman" panose="02020603050405020304" pitchFamily="18" charset="0"/>
                <a:cs typeface="Calibri" panose="020F0502020204030204" pitchFamily="34" charset="0"/>
              </a:rPr>
              <a:t>AMA PRA Category 1 </a:t>
            </a:r>
            <a:r>
              <a:rPr lang="en-US" sz="1800" b="0" i="1" dirty="0" err="1">
                <a:solidFill>
                  <a:schemeClr val="tx1"/>
                </a:solidFill>
                <a:ea typeface="Times New Roman" panose="02020603050405020304" pitchFamily="18" charset="0"/>
                <a:cs typeface="Calibri" panose="020F0502020204030204" pitchFamily="34" charset="0"/>
              </a:rPr>
              <a:t>Credit</a:t>
            </a:r>
            <a:r>
              <a:rPr lang="en-US" sz="1800" b="0" i="1" baseline="30000" dirty="0" err="1">
                <a:solidFill>
                  <a:schemeClr val="tx1"/>
                </a:solidFill>
                <a:ea typeface="Times New Roman" panose="02020603050405020304" pitchFamily="18" charset="0"/>
                <a:cs typeface="Calibri" panose="020F0502020204030204" pitchFamily="34" charset="0"/>
              </a:rPr>
              <a:t>TM</a:t>
            </a:r>
            <a:r>
              <a:rPr lang="en-US" sz="1800" b="0" dirty="0">
                <a:solidFill>
                  <a:schemeClr val="tx1"/>
                </a:solidFill>
                <a:ea typeface="Times New Roman" panose="02020603050405020304" pitchFamily="18" charset="0"/>
                <a:cs typeface="Calibri" panose="020F0502020204030204" pitchFamily="34" charset="0"/>
              </a:rPr>
              <a:t>. Physicians should claim only the credit commensurate with the extent of their participation in the activity.</a:t>
            </a:r>
            <a:endParaRPr lang="en-US" sz="1800" b="0" dirty="0">
              <a:solidFill>
                <a:schemeClr val="tx1"/>
              </a:solidFill>
              <a:ea typeface="Times New Roman" panose="02020603050405020304" pitchFamily="18" charset="0"/>
              <a:cs typeface="Times New Roman" panose="02020603050405020304" pitchFamily="18" charset="0"/>
            </a:endParaRPr>
          </a:p>
          <a:p>
            <a:pPr marL="0" marR="0" indent="0">
              <a:lnSpc>
                <a:spcPct val="100000"/>
              </a:lnSpc>
              <a:spcBef>
                <a:spcPts val="1200"/>
              </a:spcBef>
              <a:spcAft>
                <a:spcPts val="0"/>
              </a:spcAft>
              <a:buNone/>
            </a:pPr>
            <a:r>
              <a:rPr lang="en-US" sz="1800" u="sng" dirty="0">
                <a:solidFill>
                  <a:schemeClr val="tx1"/>
                </a:solidFill>
                <a:ea typeface="Times New Roman" panose="02020603050405020304" pitchFamily="18" charset="0"/>
                <a:cs typeface="Calibri" panose="020F0502020204030204" pitchFamily="34" charset="0"/>
              </a:rPr>
              <a:t>MOC Statement</a:t>
            </a:r>
            <a:endParaRPr lang="en-US" sz="1800" u="sng" dirty="0">
              <a:solidFill>
                <a:schemeClr val="tx1"/>
              </a:solidFill>
              <a:ea typeface="Times New Roman" panose="02020603050405020304" pitchFamily="18" charset="0"/>
              <a:cs typeface="Times New Roman" panose="02020603050405020304" pitchFamily="18" charset="0"/>
            </a:endParaRPr>
          </a:p>
          <a:p>
            <a:pPr marL="12700" marR="0" indent="1422400">
              <a:lnSpc>
                <a:spcPct val="100000"/>
              </a:lnSpc>
              <a:spcBef>
                <a:spcPts val="600"/>
              </a:spcBef>
              <a:spcAft>
                <a:spcPts val="0"/>
              </a:spcAft>
              <a:buNone/>
            </a:pPr>
            <a:r>
              <a:rPr lang="en-US" sz="1800" b="0" dirty="0">
                <a:solidFill>
                  <a:schemeClr val="tx1"/>
                </a:solidFill>
                <a:ea typeface="Times New Roman" panose="02020603050405020304" pitchFamily="18" charset="0"/>
                <a:cs typeface="Calibri" panose="020F0502020204030204" pitchFamily="34" charset="0"/>
              </a:rPr>
              <a:t>Successful completion of this CME activity, which includes participation in the evaluation component,</a:t>
            </a:r>
            <a:br>
              <a:rPr lang="en-US" sz="1800" b="0" dirty="0">
                <a:solidFill>
                  <a:schemeClr val="tx1"/>
                </a:solidFill>
                <a:ea typeface="Times New Roman" panose="02020603050405020304" pitchFamily="18" charset="0"/>
                <a:cs typeface="Calibri" panose="020F0502020204030204" pitchFamily="34" charset="0"/>
              </a:rPr>
            </a:br>
            <a:r>
              <a:rPr lang="en-US" sz="1800" b="0" dirty="0">
                <a:solidFill>
                  <a:schemeClr val="tx1"/>
                </a:solidFill>
                <a:ea typeface="Times New Roman" panose="02020603050405020304" pitchFamily="18" charset="0"/>
                <a:cs typeface="Calibri" panose="020F0502020204030204" pitchFamily="34" charset="0"/>
              </a:rPr>
              <a:t>			   enables the participant to earn up to </a:t>
            </a:r>
            <a:r>
              <a:rPr lang="en-US" sz="1800" b="0" dirty="0">
                <a:solidFill>
                  <a:schemeClr val="tx1"/>
                </a:solidFill>
                <a:ea typeface="Calibri" panose="020F0502020204030204" pitchFamily="34" charset="0"/>
                <a:cs typeface="Times New Roman" panose="02020603050405020304" pitchFamily="18" charset="0"/>
              </a:rPr>
              <a:t>1.0 </a:t>
            </a:r>
            <a:r>
              <a:rPr lang="en-US" sz="1800" b="0" dirty="0">
                <a:solidFill>
                  <a:schemeClr val="tx1"/>
                </a:solidFill>
                <a:ea typeface="Times New Roman" panose="02020603050405020304" pitchFamily="18" charset="0"/>
                <a:cs typeface="Calibri" panose="020F0502020204030204" pitchFamily="34" charset="0"/>
              </a:rPr>
              <a:t>MOC point in the American Board of Internal Medicine’s (ABIM) Maintenance of Certification (MOC) program. It is the CME activity provider’s responsibility to submit participant completion information to ACCME for the purpose of granting ABIM MOC credit.</a:t>
            </a:r>
          </a:p>
          <a:p>
            <a:pPr marL="12700" marR="0" indent="0">
              <a:lnSpc>
                <a:spcPct val="100000"/>
              </a:lnSpc>
              <a:spcBef>
                <a:spcPts val="1200"/>
              </a:spcBef>
              <a:spcAft>
                <a:spcPts val="0"/>
              </a:spcAft>
              <a:buNone/>
            </a:pPr>
            <a:r>
              <a:rPr lang="en-US" sz="1800" b="0" dirty="0">
                <a:solidFill>
                  <a:schemeClr val="tx1"/>
                </a:solidFill>
                <a:ea typeface="Cambria" panose="02040503050406030204" pitchFamily="18" charset="0"/>
                <a:cs typeface="Cambria" panose="02040503050406030204" pitchFamily="18" charset="0"/>
              </a:rPr>
              <a:t>Participation information will be </a:t>
            </a:r>
            <a:r>
              <a:rPr lang="en-US" sz="1800" b="0" dirty="0">
                <a:solidFill>
                  <a:schemeClr val="tx1"/>
                </a:solidFill>
                <a:ea typeface="Times New Roman" panose="02020603050405020304" pitchFamily="18" charset="0"/>
                <a:cs typeface="Calibri" panose="020F0502020204030204" pitchFamily="34" charset="0"/>
              </a:rPr>
              <a:t>shared through the ACCME’s Program and Activity Reporting System (PARS).</a:t>
            </a:r>
            <a:endParaRPr lang="en-US" sz="1800" u="sng" dirty="0">
              <a:solidFill>
                <a:schemeClr val="tx1"/>
              </a:solidFill>
              <a:ea typeface="Cambria" panose="02040503050406030204" pitchFamily="18" charset="0"/>
              <a:cs typeface="Cambria" panose="02040503050406030204" pitchFamily="18" charset="0"/>
            </a:endParaRPr>
          </a:p>
          <a:p>
            <a:pPr marL="0" marR="0" indent="0">
              <a:lnSpc>
                <a:spcPct val="100000"/>
              </a:lnSpc>
              <a:spcBef>
                <a:spcPts val="1200"/>
              </a:spcBef>
              <a:spcAft>
                <a:spcPts val="0"/>
              </a:spcAft>
              <a:buNone/>
            </a:pPr>
            <a:r>
              <a:rPr lang="en-US" sz="1800" u="sng" dirty="0">
                <a:solidFill>
                  <a:schemeClr val="tx1"/>
                </a:solidFill>
                <a:ea typeface="Cambria" panose="02040503050406030204" pitchFamily="18" charset="0"/>
                <a:cs typeface="Cambria" panose="02040503050406030204" pitchFamily="18" charset="0"/>
              </a:rPr>
              <a:t>Support Statement</a:t>
            </a:r>
            <a:endParaRPr lang="en-US" sz="1800" dirty="0">
              <a:solidFill>
                <a:schemeClr val="tx1"/>
              </a:solidFill>
              <a:ea typeface="Times New Roman" panose="02020603050405020304" pitchFamily="18" charset="0"/>
              <a:cs typeface="Times New Roman" panose="02020603050405020304" pitchFamily="18" charset="0"/>
            </a:endParaRPr>
          </a:p>
          <a:p>
            <a:pPr marL="0" indent="0">
              <a:lnSpc>
                <a:spcPct val="100000"/>
              </a:lnSpc>
              <a:spcBef>
                <a:spcPts val="600"/>
              </a:spcBef>
              <a:spcAft>
                <a:spcPts val="0"/>
              </a:spcAft>
              <a:buNone/>
            </a:pPr>
            <a:r>
              <a:rPr lang="en-US" sz="1800" b="0" dirty="0">
                <a:solidFill>
                  <a:schemeClr val="tx1"/>
                </a:solidFill>
                <a:ea typeface="Times New Roman" panose="02020603050405020304" pitchFamily="18" charset="0"/>
                <a:cs typeface="Arial" panose="020B0604020202020204" pitchFamily="34" charset="0"/>
              </a:rPr>
              <a:t>This CE activity is supported through educational grants from Genentech, a member of the Roche Group, </a:t>
            </a:r>
            <a:br>
              <a:rPr lang="en-US" sz="1800" b="0" dirty="0">
                <a:solidFill>
                  <a:schemeClr val="tx1"/>
                </a:solidFill>
                <a:ea typeface="Times New Roman" panose="02020603050405020304" pitchFamily="18" charset="0"/>
                <a:cs typeface="Arial" panose="020B0604020202020204" pitchFamily="34" charset="0"/>
              </a:rPr>
            </a:br>
            <a:r>
              <a:rPr lang="en-US" sz="1800" b="0" dirty="0">
                <a:solidFill>
                  <a:schemeClr val="tx1"/>
                </a:solidFill>
                <a:ea typeface="Times New Roman" panose="02020603050405020304" pitchFamily="18" charset="0"/>
                <a:cs typeface="Arial" panose="020B0604020202020204" pitchFamily="34" charset="0"/>
              </a:rPr>
              <a:t>and Kite, A </a:t>
            </a:r>
            <a:r>
              <a:rPr lang="en-US" sz="1800" b="0">
                <a:solidFill>
                  <a:schemeClr val="tx1"/>
                </a:solidFill>
                <a:ea typeface="Times New Roman" panose="02020603050405020304" pitchFamily="18" charset="0"/>
                <a:cs typeface="Arial" panose="020B0604020202020204" pitchFamily="34" charset="0"/>
              </a:rPr>
              <a:t>Gilead Company.</a:t>
            </a:r>
            <a:endParaRPr lang="en-US" sz="1800" b="0" dirty="0">
              <a:solidFill>
                <a:schemeClr val="tx1"/>
              </a:solidFill>
              <a:ea typeface="Times New Roman" panose="02020603050405020304" pitchFamily="18"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F1E011CB-E640-E847-8914-F8E31D740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792516"/>
            <a:ext cx="1774645" cy="1556364"/>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4F680AE4-0587-0147-8793-6A91E2E0A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3789040"/>
            <a:ext cx="1393723" cy="474304"/>
          </a:xfrm>
          <a:prstGeom prst="rect">
            <a:avLst/>
          </a:prstGeom>
        </p:spPr>
      </p:pic>
    </p:spTree>
    <p:extLst>
      <p:ext uri="{BB962C8B-B14F-4D97-AF65-F5344CB8AC3E}">
        <p14:creationId xmlns:p14="http://schemas.microsoft.com/office/powerpoint/2010/main" val="3713639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0AB7C-548E-0305-620D-CD74E006C213}"/>
              </a:ext>
            </a:extLst>
          </p:cNvPr>
          <p:cNvSpPr/>
          <p:nvPr/>
        </p:nvSpPr>
        <p:spPr bwMode="auto">
          <a:xfrm>
            <a:off x="767408" y="3140968"/>
            <a:ext cx="10796004" cy="40462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Management of DLBCL</a:t>
            </a:r>
            <a:br>
              <a:rPr lang="en-US" dirty="0">
                <a:solidFill>
                  <a:srgbClr val="0432FF"/>
                </a:solidFill>
              </a:rPr>
            </a:br>
            <a:r>
              <a:rPr lang="en-US" dirty="0">
                <a:solidFill>
                  <a:srgbClr val="0432FF"/>
                </a:solidFill>
              </a:rPr>
              <a:t>Where We Are, Where We’re Headed</a:t>
            </a:r>
            <a:endParaRPr lang="en-US" sz="2800" dirty="0">
              <a:solidFill>
                <a:srgbClr val="0432FF"/>
              </a:solidFill>
            </a:endParaRPr>
          </a:p>
        </p:txBody>
      </p:sp>
      <p:sp>
        <p:nvSpPr>
          <p:cNvPr id="6" name="Content Placeholder 5"/>
          <p:cNvSpPr>
            <a:spLocks noGrp="1"/>
          </p:cNvSpPr>
          <p:nvPr>
            <p:ph idx="1"/>
          </p:nvPr>
        </p:nvSpPr>
        <p:spPr>
          <a:xfrm>
            <a:off x="1127448" y="1484784"/>
            <a:ext cx="10297144" cy="4968552"/>
          </a:xfrm>
        </p:spPr>
        <p:txBody>
          <a:bodyPr/>
          <a:lstStyle/>
          <a:p>
            <a:pPr marL="98425" indent="0">
              <a:lnSpc>
                <a:spcPct val="100000"/>
              </a:lnSpc>
              <a:spcBef>
                <a:spcPts val="1800"/>
              </a:spcBef>
              <a:spcAft>
                <a:spcPts val="0"/>
              </a:spcAft>
              <a:buNone/>
            </a:pPr>
            <a:r>
              <a:rPr lang="en-US" sz="2200" dirty="0">
                <a:solidFill>
                  <a:schemeClr val="tx1"/>
                </a:solidFill>
              </a:rPr>
              <a:t>PROLOGUE</a:t>
            </a:r>
          </a:p>
          <a:p>
            <a:pPr marL="98425" indent="0">
              <a:lnSpc>
                <a:spcPct val="100000"/>
              </a:lnSpc>
              <a:spcBef>
                <a:spcPts val="1800"/>
              </a:spcBef>
              <a:spcAft>
                <a:spcPts val="0"/>
              </a:spcAft>
              <a:buNone/>
            </a:pPr>
            <a:r>
              <a:rPr lang="en-US" sz="2200" dirty="0">
                <a:solidFill>
                  <a:schemeClr val="tx1"/>
                </a:solidFill>
              </a:rPr>
              <a:t>MODULE 1: </a:t>
            </a:r>
            <a:r>
              <a:rPr lang="en-US" sz="2200" dirty="0">
                <a:solidFill>
                  <a:schemeClr val="tx1"/>
                </a:solidFill>
                <a:ea typeface="Calibri" panose="020F0502020204030204" pitchFamily="34" charset="0"/>
              </a:rPr>
              <a:t>First-Line Treatment </a:t>
            </a:r>
          </a:p>
          <a:p>
            <a:pPr marL="98425" indent="0">
              <a:lnSpc>
                <a:spcPct val="100000"/>
              </a:lnSpc>
              <a:spcBef>
                <a:spcPts val="1800"/>
              </a:spcBef>
              <a:spcAft>
                <a:spcPts val="0"/>
              </a:spcAft>
              <a:buNone/>
            </a:pPr>
            <a:r>
              <a:rPr lang="en-US" sz="2200" dirty="0">
                <a:solidFill>
                  <a:schemeClr val="tx1"/>
                </a:solidFill>
                <a:ea typeface="Calibri" panose="020F0502020204030204" pitchFamily="34" charset="0"/>
              </a:rPr>
              <a:t>MODULE 2: Bispecific Antibodies </a:t>
            </a:r>
          </a:p>
          <a:p>
            <a:pPr marL="98425" indent="0">
              <a:lnSpc>
                <a:spcPct val="100000"/>
              </a:lnSpc>
              <a:spcBef>
                <a:spcPts val="1800"/>
              </a:spcBef>
              <a:spcAft>
                <a:spcPts val="0"/>
              </a:spcAft>
              <a:buNone/>
            </a:pPr>
            <a:r>
              <a:rPr lang="en-US" sz="2200" dirty="0">
                <a:solidFill>
                  <a:schemeClr val="bg1"/>
                </a:solidFill>
              </a:rPr>
              <a:t>MODULE 3: </a:t>
            </a:r>
            <a:r>
              <a:rPr lang="en-US" sz="2200" dirty="0">
                <a:solidFill>
                  <a:schemeClr val="bg1"/>
                </a:solidFill>
                <a:ea typeface="Calibri" panose="020F0502020204030204" pitchFamily="34" charset="0"/>
              </a:rPr>
              <a:t>CAR T-Cell Therapy</a:t>
            </a:r>
          </a:p>
          <a:p>
            <a:pPr marL="98425" indent="0">
              <a:lnSpc>
                <a:spcPct val="100000"/>
              </a:lnSpc>
              <a:spcBef>
                <a:spcPts val="400"/>
              </a:spcBef>
              <a:spcAft>
                <a:spcPts val="0"/>
              </a:spcAft>
              <a:buNone/>
            </a:pPr>
            <a:r>
              <a:rPr lang="en-US" sz="1900" dirty="0">
                <a:solidFill>
                  <a:schemeClr val="tx1"/>
                </a:solidFill>
              </a:rPr>
              <a:t>Dr Yang: </a:t>
            </a:r>
            <a:r>
              <a:rPr lang="en-US" sz="1900" b="0" dirty="0">
                <a:solidFill>
                  <a:schemeClr val="tx1"/>
                </a:solidFill>
              </a:rPr>
              <a:t>73-year-old woman with rapid relapse after R-CHOP then R-ICE/ASCT achieves a CR with </a:t>
            </a:r>
            <a:br>
              <a:rPr lang="en-US" sz="1900" b="0" dirty="0">
                <a:solidFill>
                  <a:schemeClr val="tx1"/>
                </a:solidFill>
              </a:rPr>
            </a:br>
            <a:r>
              <a:rPr lang="en-US" sz="1900" b="0" dirty="0">
                <a:solidFill>
                  <a:schemeClr val="tx1"/>
                </a:solidFill>
              </a:rPr>
              <a:t>CAR T-cell therapy but experiences severe pancytopenia </a:t>
            </a:r>
          </a:p>
          <a:p>
            <a:pPr marL="98425" indent="0">
              <a:lnSpc>
                <a:spcPct val="100000"/>
              </a:lnSpc>
              <a:spcBef>
                <a:spcPts val="400"/>
              </a:spcBef>
              <a:spcAft>
                <a:spcPts val="0"/>
              </a:spcAft>
              <a:buNone/>
            </a:pPr>
            <a:r>
              <a:rPr lang="en-US" sz="1900" dirty="0">
                <a:solidFill>
                  <a:schemeClr val="tx1"/>
                </a:solidFill>
              </a:rPr>
              <a:t>Dr Mushtaq: </a:t>
            </a:r>
            <a:r>
              <a:rPr lang="en-US" sz="1900" b="0" dirty="0">
                <a:solidFill>
                  <a:schemeClr val="tx1"/>
                </a:solidFill>
              </a:rPr>
              <a:t>45-year-old man with R-CHOP-refractory DLBCL receives </a:t>
            </a:r>
            <a:r>
              <a:rPr lang="en-US" sz="1900" b="0" dirty="0" err="1">
                <a:solidFill>
                  <a:schemeClr val="tx1"/>
                </a:solidFill>
              </a:rPr>
              <a:t>polatuzumab</a:t>
            </a:r>
            <a:r>
              <a:rPr lang="en-US" sz="1900" b="0" dirty="0">
                <a:solidFill>
                  <a:schemeClr val="tx1"/>
                </a:solidFill>
              </a:rPr>
              <a:t> vedotin as bridging therapy </a:t>
            </a:r>
            <a:r>
              <a:rPr lang="en-US" sz="1900" b="0" dirty="0">
                <a:solidFill>
                  <a:schemeClr val="tx1"/>
                </a:solidFill>
                <a:sym typeface="Wingdings" pitchFamily="2" charset="2"/>
              </a:rPr>
              <a:t></a:t>
            </a:r>
            <a:r>
              <a:rPr lang="en-US" sz="1900" b="0" dirty="0">
                <a:solidFill>
                  <a:schemeClr val="tx1"/>
                </a:solidFill>
              </a:rPr>
              <a:t> CAR T-cell therapy on protocol </a:t>
            </a:r>
          </a:p>
          <a:p>
            <a:pPr marL="98425" indent="0">
              <a:lnSpc>
                <a:spcPct val="100000"/>
              </a:lnSpc>
              <a:spcBef>
                <a:spcPts val="1800"/>
              </a:spcBef>
              <a:spcAft>
                <a:spcPts val="0"/>
              </a:spcAft>
              <a:buNone/>
            </a:pPr>
            <a:r>
              <a:rPr lang="en-US" sz="2200" dirty="0">
                <a:solidFill>
                  <a:schemeClr val="tx1"/>
                </a:solidFill>
                <a:ea typeface="Calibri" panose="020F0502020204030204" pitchFamily="34" charset="0"/>
              </a:rPr>
              <a:t>MODULE 4: Sequencing of Novel Agents</a:t>
            </a:r>
          </a:p>
          <a:p>
            <a:pPr marL="98425" indent="0">
              <a:lnSpc>
                <a:spcPct val="100000"/>
              </a:lnSpc>
              <a:spcBef>
                <a:spcPts val="1800"/>
              </a:spcBef>
              <a:spcAft>
                <a:spcPts val="0"/>
              </a:spcAft>
              <a:buNone/>
            </a:pPr>
            <a:r>
              <a:rPr lang="en-US" sz="2200" dirty="0">
                <a:solidFill>
                  <a:schemeClr val="tx1"/>
                </a:solidFill>
                <a:ea typeface="Calibri" panose="020F0502020204030204" pitchFamily="34" charset="0"/>
              </a:rPr>
              <a:t>MODULE 5: Appendix</a:t>
            </a:r>
          </a:p>
        </p:txBody>
      </p:sp>
    </p:spTree>
    <p:custDataLst>
      <p:tags r:id="rId1"/>
    </p:custDataLst>
    <p:extLst>
      <p:ext uri="{BB962C8B-B14F-4D97-AF65-F5344CB8AC3E}">
        <p14:creationId xmlns:p14="http://schemas.microsoft.com/office/powerpoint/2010/main" val="2955559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803216" y="188640"/>
            <a:ext cx="10333343" cy="129614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2551003" y="5619779"/>
            <a:ext cx="72008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Dr John Yang (Fall River, Massachusetts)</a:t>
            </a:r>
          </a:p>
        </p:txBody>
      </p:sp>
      <p:sp>
        <p:nvSpPr>
          <p:cNvPr id="12" name="Title 1">
            <a:extLst>
              <a:ext uri="{FF2B5EF4-FFF2-40B4-BE49-F238E27FC236}">
                <a16:creationId xmlns:a16="http://schemas.microsoft.com/office/drawing/2014/main" id="{64FA6223-5552-F89E-2D8F-41347516BEFB}"/>
              </a:ext>
            </a:extLst>
          </p:cNvPr>
          <p:cNvSpPr txBox="1">
            <a:spLocks/>
          </p:cNvSpPr>
          <p:nvPr/>
        </p:nvSpPr>
        <p:spPr bwMode="auto">
          <a:xfrm>
            <a:off x="803216" y="493746"/>
            <a:ext cx="10117498" cy="744474"/>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1200" cap="none" spc="0" normalizeH="0" baseline="0" noProof="0" dirty="0">
                <a:ln>
                  <a:noFill/>
                </a:ln>
                <a:solidFill>
                  <a:srgbClr val="FFFFFF"/>
                </a:solidFill>
                <a:effectLst/>
                <a:uLnTx/>
                <a:uFillTx/>
                <a:latin typeface="Calibri"/>
                <a:ea typeface="MS PGothic" pitchFamily="34" charset="-128"/>
                <a:cs typeface="Calibri"/>
              </a:rPr>
              <a:t>Case Presentation: 73-year-old woman with rapid relapse after R-CHOP then R-ICE/ASCT achieves a CR with CAR T-cell therapy but experiences severe pancytopenia</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pic>
        <p:nvPicPr>
          <p:cNvPr id="9" name="Picture 8" descr="A person wearing glasses and headphones&#10;&#10;Description automatically generated with medium confidence">
            <a:extLst>
              <a:ext uri="{FF2B5EF4-FFF2-40B4-BE49-F238E27FC236}">
                <a16:creationId xmlns:a16="http://schemas.microsoft.com/office/drawing/2014/main" id="{4DA7574A-E07C-D2D9-1C28-40A19888C431}"/>
              </a:ext>
            </a:extLst>
          </p:cNvPr>
          <p:cNvPicPr>
            <a:picLocks noChangeAspect="1"/>
          </p:cNvPicPr>
          <p:nvPr/>
        </p:nvPicPr>
        <p:blipFill>
          <a:blip r:embed="rId2"/>
          <a:stretch>
            <a:fillRect/>
          </a:stretch>
        </p:blipFill>
        <p:spPr>
          <a:xfrm>
            <a:off x="2768750" y="1643224"/>
            <a:ext cx="7069433" cy="3976556"/>
          </a:xfrm>
          <a:prstGeom prst="rect">
            <a:avLst/>
          </a:prstGeom>
        </p:spPr>
      </p:pic>
    </p:spTree>
    <p:extLst>
      <p:ext uri="{BB962C8B-B14F-4D97-AF65-F5344CB8AC3E}">
        <p14:creationId xmlns:p14="http://schemas.microsoft.com/office/powerpoint/2010/main" val="270411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p:txBody>
          <a:bodyPr/>
          <a:lstStyle/>
          <a:p>
            <a:r>
              <a:rPr lang="en-US" dirty="0"/>
              <a:t>Notable CAR T-Cell Therapy-Associated Toxicities</a:t>
            </a:r>
          </a:p>
        </p:txBody>
      </p:sp>
      <p:sp>
        <p:nvSpPr>
          <p:cNvPr id="7" name="Content Placeholder 3">
            <a:extLst>
              <a:ext uri="{FF2B5EF4-FFF2-40B4-BE49-F238E27FC236}">
                <a16:creationId xmlns:a16="http://schemas.microsoft.com/office/drawing/2014/main" id="{4A2D5232-BB6C-B38B-8994-C0363F2CA39C}"/>
              </a:ext>
            </a:extLst>
          </p:cNvPr>
          <p:cNvSpPr txBox="1">
            <a:spLocks/>
          </p:cNvSpPr>
          <p:nvPr/>
        </p:nvSpPr>
        <p:spPr>
          <a:xfrm>
            <a:off x="605369" y="1672484"/>
            <a:ext cx="10972800" cy="4852860"/>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1800"/>
              </a:spcBef>
              <a:spcAft>
                <a:spcPts val="0"/>
              </a:spcAft>
              <a:buClr>
                <a:srgbClr val="000000"/>
              </a:buClr>
              <a:buSzPct val="100000"/>
              <a:buFont typeface="Arial" pitchFamily="-72" charset="0"/>
              <a:buChar char="•"/>
              <a:tabLst/>
              <a:defRPr/>
            </a:pPr>
            <a:r>
              <a:rPr kumimoji="0" lang="en-US" sz="2300" b="1" i="0" u="none" strike="noStrike" kern="0" cap="none" spc="0" normalizeH="0" baseline="0" noProof="0" dirty="0">
                <a:ln>
                  <a:noFill/>
                </a:ln>
                <a:solidFill>
                  <a:srgbClr val="000000"/>
                </a:solidFill>
                <a:effectLst/>
                <a:uLnTx/>
                <a:uFillTx/>
                <a:latin typeface="Calibri" charset="0"/>
                <a:ea typeface="MS PGothic" pitchFamily="34" charset="-128"/>
              </a:rPr>
              <a:t>Cytokine Release Syndrome</a:t>
            </a:r>
          </a:p>
          <a:p>
            <a:pPr marL="390525" marR="0" lvl="0" indent="-292100" algn="l" defTabSz="412750" rtl="0" eaLnBrk="0" fontAlgn="base" latinLnBrk="0" hangingPunct="0">
              <a:lnSpc>
                <a:spcPct val="105000"/>
              </a:lnSpc>
              <a:spcBef>
                <a:spcPts val="1800"/>
              </a:spcBef>
              <a:spcAft>
                <a:spcPts val="0"/>
              </a:spcAft>
              <a:buClr>
                <a:srgbClr val="000000"/>
              </a:buClr>
              <a:buSzPct val="100000"/>
              <a:buFont typeface="Arial" pitchFamily="-72" charset="0"/>
              <a:buChar char="•"/>
              <a:tabLst/>
              <a:defRPr/>
            </a:pPr>
            <a:r>
              <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rPr>
              <a:t>Neurologic Toxicity</a:t>
            </a:r>
          </a:p>
          <a:p>
            <a:pPr marL="782638" marR="0" lvl="1" indent="-260350" algn="l" defTabSz="412750" rtl="0" eaLnBrk="0" fontAlgn="base" latinLnBrk="0" hangingPunct="0">
              <a:lnSpc>
                <a:spcPct val="90000"/>
              </a:lnSpc>
              <a:spcBef>
                <a:spcPts val="600"/>
              </a:spcBef>
              <a:spcAft>
                <a:spcPts val="0"/>
              </a:spcAft>
              <a:buClr>
                <a:srgbClr val="000000"/>
              </a:buClr>
              <a:buSzPct val="75000"/>
              <a:buFont typeface="Symbol" pitchFamily="-72" charset="2"/>
              <a:buChar char=""/>
              <a:tabLst/>
              <a:defRPr/>
            </a:pPr>
            <a:r>
              <a:rPr kumimoji="0" lang="en-US" sz="2100" b="0" i="0" u="none" strike="noStrike" kern="0" cap="none" spc="0" normalizeH="0" baseline="0" noProof="0" dirty="0">
                <a:ln>
                  <a:noFill/>
                </a:ln>
                <a:solidFill>
                  <a:srgbClr val="000000"/>
                </a:solidFill>
                <a:effectLst/>
                <a:uLnTx/>
                <a:uFillTx/>
                <a:latin typeface="Calibri" charset="0"/>
                <a:ea typeface="MS PGothic" pitchFamily="34" charset="-128"/>
              </a:rPr>
              <a:t>CAR T-cell associated encephalopathy syndrome</a:t>
            </a:r>
          </a:p>
          <a:p>
            <a:pPr lvl="1">
              <a:spcBef>
                <a:spcPts val="600"/>
              </a:spcBef>
              <a:spcAft>
                <a:spcPts val="0"/>
              </a:spcAft>
              <a:defRPr/>
            </a:pPr>
            <a:r>
              <a:rPr lang="en-US" sz="2100" b="0" kern="0" dirty="0"/>
              <a:t>ICANS (</a:t>
            </a:r>
            <a:r>
              <a:rPr lang="en-US" sz="2100" b="0" kern="0" dirty="0" err="1"/>
              <a:t>i</a:t>
            </a:r>
            <a:r>
              <a:rPr kumimoji="0" lang="en-US" sz="2100" b="0" i="0" u="none" strike="noStrike" kern="0" cap="none" spc="0" normalizeH="0" baseline="0" noProof="0" dirty="0" err="1">
                <a:ln>
                  <a:noFill/>
                </a:ln>
                <a:solidFill>
                  <a:srgbClr val="000000"/>
                </a:solidFill>
                <a:effectLst/>
                <a:uLnTx/>
                <a:uFillTx/>
                <a:latin typeface="Calibri" charset="0"/>
                <a:ea typeface="MS PGothic" pitchFamily="34" charset="-128"/>
              </a:rPr>
              <a:t>mmune</a:t>
            </a:r>
            <a:r>
              <a:rPr kumimoji="0" lang="en-US" sz="2100" b="0" i="0" u="none" strike="noStrike" kern="0" cap="none" spc="0" normalizeH="0" baseline="0" noProof="0" dirty="0">
                <a:ln>
                  <a:noFill/>
                </a:ln>
                <a:solidFill>
                  <a:srgbClr val="000000"/>
                </a:solidFill>
                <a:effectLst/>
                <a:uLnTx/>
                <a:uFillTx/>
                <a:latin typeface="Calibri" charset="0"/>
                <a:ea typeface="MS PGothic" pitchFamily="34" charset="-128"/>
              </a:rPr>
              <a:t> effector cell associated neurotoxicity syndrome</a:t>
            </a:r>
          </a:p>
          <a:p>
            <a:pPr marL="390525" marR="0" lvl="0" indent="-292100" algn="l" defTabSz="412750" rtl="0" eaLnBrk="0" fontAlgn="base" latinLnBrk="0" hangingPunct="0">
              <a:lnSpc>
                <a:spcPct val="105000"/>
              </a:lnSpc>
              <a:spcBef>
                <a:spcPts val="1800"/>
              </a:spcBef>
              <a:spcAft>
                <a:spcPts val="0"/>
              </a:spcAft>
              <a:buClr>
                <a:srgbClr val="000000"/>
              </a:buClr>
              <a:buSzPct val="100000"/>
              <a:buFont typeface="Arial" pitchFamily="-72" charset="0"/>
              <a:buChar char="•"/>
              <a:tabLst/>
              <a:defRPr/>
            </a:pPr>
            <a:r>
              <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rPr>
              <a:t>Prolonged </a:t>
            </a:r>
            <a:r>
              <a:rPr kumimoji="0" lang="en-US" sz="2200" b="1" i="0" u="none" strike="noStrike" kern="0" cap="none" spc="0" normalizeH="0" baseline="0" noProof="0" dirty="0" err="1">
                <a:ln>
                  <a:noFill/>
                </a:ln>
                <a:solidFill>
                  <a:srgbClr val="000000"/>
                </a:solidFill>
                <a:effectLst/>
                <a:uLnTx/>
                <a:uFillTx/>
                <a:latin typeface="Calibri" charset="0"/>
                <a:ea typeface="MS PGothic" pitchFamily="34" charset="-128"/>
              </a:rPr>
              <a:t>Cytopenias</a:t>
            </a:r>
            <a:endPar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ts val="1800"/>
              </a:spcBef>
              <a:spcAft>
                <a:spcPts val="0"/>
              </a:spcAft>
              <a:buClr>
                <a:srgbClr val="000000"/>
              </a:buClr>
              <a:buSzPct val="100000"/>
              <a:buFont typeface="Arial" pitchFamily="-72" charset="0"/>
              <a:buChar char="•"/>
              <a:tabLst/>
              <a:defRPr/>
            </a:pPr>
            <a:r>
              <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rPr>
              <a:t>B-Cell Aplasia</a:t>
            </a:r>
          </a:p>
          <a:p>
            <a:pPr marL="390525" marR="0" lvl="0" indent="-292100" algn="l" defTabSz="412750" rtl="0" eaLnBrk="0" fontAlgn="base" latinLnBrk="0" hangingPunct="0">
              <a:lnSpc>
                <a:spcPct val="105000"/>
              </a:lnSpc>
              <a:spcBef>
                <a:spcPts val="1800"/>
              </a:spcBef>
              <a:spcAft>
                <a:spcPts val="0"/>
              </a:spcAft>
              <a:buClr>
                <a:srgbClr val="000000"/>
              </a:buClr>
              <a:buSzPct val="100000"/>
              <a:buFont typeface="Arial" pitchFamily="-72" charset="0"/>
              <a:buChar char="•"/>
              <a:tabLst/>
              <a:defRPr/>
            </a:pPr>
            <a:r>
              <a:rPr lang="en-US" sz="2200" kern="0" dirty="0"/>
              <a:t>Hypogammaglobulinemia </a:t>
            </a:r>
            <a:endPar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ts val="1800"/>
              </a:spcBef>
              <a:spcAft>
                <a:spcPts val="0"/>
              </a:spcAft>
              <a:buClr>
                <a:srgbClr val="000000"/>
              </a:buClr>
              <a:buSzPct val="100000"/>
              <a:buFont typeface="Arial" pitchFamily="-72" charset="0"/>
              <a:buNone/>
              <a:tabLst/>
              <a:defRPr/>
            </a:pPr>
            <a:endPar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3" name="TextBox 2">
            <a:extLst>
              <a:ext uri="{FF2B5EF4-FFF2-40B4-BE49-F238E27FC236}">
                <a16:creationId xmlns:a16="http://schemas.microsoft.com/office/drawing/2014/main" id="{A6A9890F-8B72-7A56-F8FF-68BA69650AFF}"/>
              </a:ext>
            </a:extLst>
          </p:cNvPr>
          <p:cNvSpPr txBox="1"/>
          <p:nvPr/>
        </p:nvSpPr>
        <p:spPr>
          <a:xfrm>
            <a:off x="191344" y="6469404"/>
            <a:ext cx="434753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Content Courtesy of Jeremy Abramson, MD - adapted</a:t>
            </a:r>
          </a:p>
        </p:txBody>
      </p:sp>
    </p:spTree>
    <p:extLst>
      <p:ext uri="{BB962C8B-B14F-4D97-AF65-F5344CB8AC3E}">
        <p14:creationId xmlns:p14="http://schemas.microsoft.com/office/powerpoint/2010/main" val="1831272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7"/>
            <a:ext cx="10177559" cy="144016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568678"/>
            <a:ext cx="9798513" cy="1095726"/>
          </a:xfrm>
        </p:spPr>
        <p:txBody>
          <a:bodyPr lIns="91440" tIns="91440" rIns="91440" bIns="182880"/>
          <a:lstStyle/>
          <a:p>
            <a:pPr algn="l"/>
            <a:r>
              <a:rPr lang="en-US" dirty="0">
                <a:solidFill>
                  <a:schemeClr val="bg1"/>
                </a:solidFill>
              </a:rPr>
              <a:t>Case Presentation: 45-year-old man with R-CHOP-refractory DLBCL receives </a:t>
            </a:r>
            <a:r>
              <a:rPr lang="en-US" dirty="0" err="1">
                <a:solidFill>
                  <a:schemeClr val="bg1"/>
                </a:solidFill>
              </a:rPr>
              <a:t>polatuzumab</a:t>
            </a:r>
            <a:r>
              <a:rPr lang="en-US" dirty="0">
                <a:solidFill>
                  <a:schemeClr val="bg1"/>
                </a:solidFill>
              </a:rPr>
              <a:t> vedotin as bridging therapy </a:t>
            </a:r>
            <a:r>
              <a:rPr lang="en-US" dirty="0">
                <a:solidFill>
                  <a:schemeClr val="bg1"/>
                </a:solidFill>
                <a:sym typeface="Wingdings" pitchFamily="2" charset="2"/>
              </a:rPr>
              <a:t> CAR T-cell therapy on protocol</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37540" y="5661248"/>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Rao Mushtaq (Thornton, Colorado)</a:t>
            </a:r>
          </a:p>
        </p:txBody>
      </p:sp>
      <p:pic>
        <p:nvPicPr>
          <p:cNvPr id="6" name="Picture 5" descr="A person wearing headphones&#10;&#10;Description automatically generated with medium confidence">
            <a:extLst>
              <a:ext uri="{FF2B5EF4-FFF2-40B4-BE49-F238E27FC236}">
                <a16:creationId xmlns:a16="http://schemas.microsoft.com/office/drawing/2014/main" id="{6871679E-0D41-B9DF-621B-BF40EB362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506" y="2044652"/>
            <a:ext cx="6416853" cy="3609479"/>
          </a:xfrm>
          <a:prstGeom prst="rect">
            <a:avLst/>
          </a:prstGeom>
        </p:spPr>
      </p:pic>
    </p:spTree>
    <p:extLst>
      <p:ext uri="{BB962C8B-B14F-4D97-AF65-F5344CB8AC3E}">
        <p14:creationId xmlns:p14="http://schemas.microsoft.com/office/powerpoint/2010/main" val="1808245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p:txBody>
          <a:bodyPr/>
          <a:lstStyle/>
          <a:p>
            <a:r>
              <a:rPr lang="en-US" dirty="0"/>
              <a:t>Key Issues in CAR T-Cell Therapy Selection</a:t>
            </a:r>
          </a:p>
        </p:txBody>
      </p:sp>
      <p:sp>
        <p:nvSpPr>
          <p:cNvPr id="7" name="Content Placeholder 3">
            <a:extLst>
              <a:ext uri="{FF2B5EF4-FFF2-40B4-BE49-F238E27FC236}">
                <a16:creationId xmlns:a16="http://schemas.microsoft.com/office/drawing/2014/main" id="{4A2D5232-BB6C-B38B-8994-C0363F2CA39C}"/>
              </a:ext>
            </a:extLst>
          </p:cNvPr>
          <p:cNvSpPr txBox="1">
            <a:spLocks/>
          </p:cNvSpPr>
          <p:nvPr/>
        </p:nvSpPr>
        <p:spPr>
          <a:xfrm>
            <a:off x="605369" y="1600476"/>
            <a:ext cx="10972800" cy="4852860"/>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2400"/>
              </a:spcBef>
              <a:spcAft>
                <a:spcPts val="0"/>
              </a:spcAft>
              <a:buClr>
                <a:srgbClr val="000000"/>
              </a:buClr>
              <a:buSzPct val="100000"/>
              <a:buFont typeface="Arial" pitchFamily="-72" charset="0"/>
              <a:buChar char="•"/>
              <a:tabLst/>
              <a:defRPr/>
            </a:pPr>
            <a:r>
              <a:rPr kumimoji="0" lang="en-US" sz="2300" b="1" i="0" u="none" strike="noStrike" kern="0" cap="none" spc="0" normalizeH="0" baseline="0" noProof="0" dirty="0">
                <a:ln>
                  <a:noFill/>
                </a:ln>
                <a:solidFill>
                  <a:srgbClr val="000000"/>
                </a:solidFill>
                <a:effectLst/>
                <a:uLnTx/>
                <a:uFillTx/>
                <a:latin typeface="Calibri" charset="0"/>
                <a:ea typeface="MS PGothic" pitchFamily="34" charset="-128"/>
              </a:rPr>
              <a:t>Turnaround Time for Manufacturing</a:t>
            </a:r>
          </a:p>
          <a:p>
            <a:pPr marL="390525" marR="0" lvl="0" indent="-292100" algn="l" defTabSz="412750" rtl="0" eaLnBrk="0" fontAlgn="base" latinLnBrk="0" hangingPunct="0">
              <a:lnSpc>
                <a:spcPct val="105000"/>
              </a:lnSpc>
              <a:spcBef>
                <a:spcPts val="2400"/>
              </a:spcBef>
              <a:spcAft>
                <a:spcPts val="0"/>
              </a:spcAft>
              <a:buClr>
                <a:srgbClr val="000000"/>
              </a:buClr>
              <a:buSzPct val="100000"/>
              <a:buFont typeface="Arial" pitchFamily="-72" charset="0"/>
              <a:buChar char="•"/>
              <a:tabLst/>
              <a:defRPr/>
            </a:pPr>
            <a:r>
              <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rPr>
              <a:t>Bridging for Symptomatic or Progressive Disease</a:t>
            </a:r>
          </a:p>
          <a:p>
            <a:pPr marL="782638" marR="0" lvl="1" indent="-260350" algn="l" defTabSz="412750" rtl="0" eaLnBrk="0" fontAlgn="base" latinLnBrk="0" hangingPunct="0">
              <a:lnSpc>
                <a:spcPct val="90000"/>
              </a:lnSpc>
              <a:spcBef>
                <a:spcPts val="1200"/>
              </a:spcBef>
              <a:spcAft>
                <a:spcPts val="0"/>
              </a:spcAft>
              <a:buClr>
                <a:srgbClr val="000000"/>
              </a:buClr>
              <a:buSzPct val="75000"/>
              <a:buFont typeface="Symbol" pitchFamily="-72" charset="2"/>
              <a:buChar char=""/>
              <a:tabLst/>
              <a:defRPr/>
            </a:pPr>
            <a:r>
              <a:rPr kumimoji="0" lang="en-US" sz="2100" b="0" i="0" u="none" strike="noStrike" kern="0" cap="none" spc="0" normalizeH="0" baseline="0" noProof="0" dirty="0">
                <a:ln>
                  <a:noFill/>
                </a:ln>
                <a:solidFill>
                  <a:srgbClr val="000000"/>
                </a:solidFill>
                <a:effectLst/>
                <a:uLnTx/>
                <a:uFillTx/>
                <a:latin typeface="Calibri" charset="0"/>
                <a:ea typeface="MS PGothic" pitchFamily="34" charset="-128"/>
              </a:rPr>
              <a:t>Radiation therapy</a:t>
            </a:r>
          </a:p>
          <a:p>
            <a:pPr marL="782638" marR="0" lvl="1" indent="-260350" algn="l" defTabSz="412750" rtl="0" eaLnBrk="0" fontAlgn="base" latinLnBrk="0" hangingPunct="0">
              <a:lnSpc>
                <a:spcPct val="90000"/>
              </a:lnSpc>
              <a:spcBef>
                <a:spcPts val="1200"/>
              </a:spcBef>
              <a:spcAft>
                <a:spcPts val="0"/>
              </a:spcAft>
              <a:buClr>
                <a:srgbClr val="000000"/>
              </a:buClr>
              <a:buSzPct val="75000"/>
              <a:buFont typeface="Symbol" pitchFamily="-72" charset="2"/>
              <a:buChar char=""/>
              <a:tabLst/>
              <a:defRPr/>
            </a:pPr>
            <a:r>
              <a:rPr kumimoji="0" lang="en-US" sz="2100" b="0" i="0" u="none" strike="noStrike" kern="0" cap="none" spc="0" normalizeH="0" baseline="0" noProof="0" dirty="0" err="1">
                <a:ln>
                  <a:noFill/>
                </a:ln>
                <a:solidFill>
                  <a:srgbClr val="000000"/>
                </a:solidFill>
                <a:effectLst/>
                <a:uLnTx/>
                <a:uFillTx/>
                <a:latin typeface="Calibri" charset="0"/>
                <a:ea typeface="MS PGothic" pitchFamily="34" charset="-128"/>
              </a:rPr>
              <a:t>Polatuzumab</a:t>
            </a:r>
            <a:r>
              <a:rPr kumimoji="0" lang="en-US" sz="2100" b="0" i="0" u="none" strike="noStrike" kern="0" cap="none" spc="0" normalizeH="0" baseline="0" noProof="0" dirty="0">
                <a:ln>
                  <a:noFill/>
                </a:ln>
                <a:solidFill>
                  <a:srgbClr val="000000"/>
                </a:solidFill>
                <a:effectLst/>
                <a:uLnTx/>
                <a:uFillTx/>
                <a:latin typeface="Calibri" charset="0"/>
                <a:ea typeface="MS PGothic" pitchFamily="34" charset="-128"/>
              </a:rPr>
              <a:t> vedotin</a:t>
            </a:r>
          </a:p>
          <a:p>
            <a:pPr marL="390525" marR="0" lvl="0" indent="-292100" algn="l" defTabSz="412750" rtl="0" eaLnBrk="0" fontAlgn="base" latinLnBrk="0" hangingPunct="0">
              <a:lnSpc>
                <a:spcPct val="105000"/>
              </a:lnSpc>
              <a:spcBef>
                <a:spcPts val="2400"/>
              </a:spcBef>
              <a:spcAft>
                <a:spcPts val="0"/>
              </a:spcAft>
              <a:buClr>
                <a:srgbClr val="000000"/>
              </a:buClr>
              <a:buSzPct val="100000"/>
              <a:buFont typeface="Arial" pitchFamily="-72" charset="0"/>
              <a:buChar char="•"/>
              <a:tabLst/>
              <a:defRPr/>
            </a:pPr>
            <a:r>
              <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rPr>
              <a:t>Referral to Center for CAR T-Cell Therapy </a:t>
            </a:r>
          </a:p>
          <a:p>
            <a:pPr lvl="1">
              <a:spcBef>
                <a:spcPts val="1200"/>
              </a:spcBef>
              <a:spcAft>
                <a:spcPts val="0"/>
              </a:spcAft>
              <a:defRPr/>
            </a:pPr>
            <a:r>
              <a:rPr lang="en-US" sz="2100" b="0" kern="0" dirty="0"/>
              <a:t>Early referral is optimal – after first treatment failure before initiating salvage therapy</a:t>
            </a:r>
          </a:p>
          <a:p>
            <a:pPr marL="390525" marR="0" lvl="0" indent="-292100" algn="l" defTabSz="412750" rtl="0" eaLnBrk="0" fontAlgn="base" latinLnBrk="0" hangingPunct="0">
              <a:lnSpc>
                <a:spcPct val="105000"/>
              </a:lnSpc>
              <a:spcBef>
                <a:spcPts val="2400"/>
              </a:spcBef>
              <a:spcAft>
                <a:spcPts val="0"/>
              </a:spcAft>
              <a:buClr>
                <a:srgbClr val="000000"/>
              </a:buClr>
              <a:buSzPct val="100000"/>
              <a:buFont typeface="Arial" pitchFamily="-72" charset="0"/>
              <a:buChar char="•"/>
              <a:tabLst/>
              <a:defRPr/>
            </a:pPr>
            <a:endPar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3" name="TextBox 2">
            <a:extLst>
              <a:ext uri="{FF2B5EF4-FFF2-40B4-BE49-F238E27FC236}">
                <a16:creationId xmlns:a16="http://schemas.microsoft.com/office/drawing/2014/main" id="{CD5F6141-F149-A407-DF69-A1C1AE413180}"/>
              </a:ext>
            </a:extLst>
          </p:cNvPr>
          <p:cNvSpPr txBox="1"/>
          <p:nvPr/>
        </p:nvSpPr>
        <p:spPr>
          <a:xfrm>
            <a:off x="191344" y="6469404"/>
            <a:ext cx="434753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Content Courtesy of Jeremy Abramson, MD - adapted</a:t>
            </a:r>
          </a:p>
        </p:txBody>
      </p:sp>
    </p:spTree>
    <p:extLst>
      <p:ext uri="{BB962C8B-B14F-4D97-AF65-F5344CB8AC3E}">
        <p14:creationId xmlns:p14="http://schemas.microsoft.com/office/powerpoint/2010/main" val="223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149F-5232-7E4A-8315-1331FCD02A5B}"/>
              </a:ext>
            </a:extLst>
          </p:cNvPr>
          <p:cNvSpPr>
            <a:spLocks noGrp="1"/>
          </p:cNvSpPr>
          <p:nvPr>
            <p:ph type="title"/>
          </p:nvPr>
        </p:nvSpPr>
        <p:spPr>
          <a:xfrm>
            <a:off x="841962" y="116632"/>
            <a:ext cx="10508075" cy="576064"/>
          </a:xfrm>
        </p:spPr>
        <p:txBody>
          <a:bodyPr/>
          <a:lstStyle/>
          <a:p>
            <a:pPr algn="l"/>
            <a:r>
              <a:rPr lang="en-US" sz="3200" dirty="0"/>
              <a:t>Characteristics of Pivotal Trials of </a:t>
            </a:r>
            <a:r>
              <a:rPr lang="en-US" sz="3200"/>
              <a:t>Axi-cel</a:t>
            </a:r>
            <a:r>
              <a:rPr lang="en-US" sz="3200" dirty="0"/>
              <a:t> and </a:t>
            </a:r>
            <a:r>
              <a:rPr lang="en-US" sz="3200" dirty="0" err="1"/>
              <a:t>Tisagenlecleucel</a:t>
            </a:r>
            <a:endParaRPr lang="en-US" sz="3200" dirty="0"/>
          </a:p>
        </p:txBody>
      </p:sp>
      <p:sp>
        <p:nvSpPr>
          <p:cNvPr id="3" name="Content Placeholder 2">
            <a:extLst>
              <a:ext uri="{FF2B5EF4-FFF2-40B4-BE49-F238E27FC236}">
                <a16:creationId xmlns:a16="http://schemas.microsoft.com/office/drawing/2014/main" id="{3460EBE9-DFA8-6048-BE5A-147E3E81C87A}"/>
              </a:ext>
            </a:extLst>
          </p:cNvPr>
          <p:cNvSpPr>
            <a:spLocks noGrp="1"/>
          </p:cNvSpPr>
          <p:nvPr>
            <p:ph idx="1"/>
          </p:nvPr>
        </p:nvSpPr>
        <p:spPr>
          <a:xfrm>
            <a:off x="29991" y="6525344"/>
            <a:ext cx="5201913" cy="288032"/>
          </a:xfrm>
        </p:spPr>
        <p:txBody>
          <a:bodyPr/>
          <a:lstStyle/>
          <a:p>
            <a:pPr marL="98425" indent="0">
              <a:spcBef>
                <a:spcPts val="0"/>
              </a:spcBef>
              <a:spcAft>
                <a:spcPts val="0"/>
              </a:spcAft>
              <a:buNone/>
            </a:pPr>
            <a:r>
              <a:rPr lang="en-US" sz="1500" b="0" dirty="0" err="1">
                <a:solidFill>
                  <a:schemeClr val="tx1"/>
                </a:solidFill>
              </a:rPr>
              <a:t>Roschewski</a:t>
            </a:r>
            <a:r>
              <a:rPr lang="en-US" sz="1500" b="0" dirty="0">
                <a:solidFill>
                  <a:schemeClr val="tx1"/>
                </a:solidFill>
              </a:rPr>
              <a:t> M et al. </a:t>
            </a:r>
            <a:r>
              <a:rPr lang="en-US" sz="1500" b="0" i="1" dirty="0">
                <a:solidFill>
                  <a:schemeClr val="tx1"/>
                </a:solidFill>
              </a:rPr>
              <a:t>N </a:t>
            </a:r>
            <a:r>
              <a:rPr lang="en-US" sz="1500" b="0" i="1" dirty="0" err="1">
                <a:solidFill>
                  <a:schemeClr val="tx1"/>
                </a:solidFill>
              </a:rPr>
              <a:t>Engl</a:t>
            </a:r>
            <a:r>
              <a:rPr lang="en-US" sz="1500" b="0" i="1" dirty="0">
                <a:solidFill>
                  <a:schemeClr val="tx1"/>
                </a:solidFill>
              </a:rPr>
              <a:t> J Med </a:t>
            </a:r>
            <a:r>
              <a:rPr lang="en-US" sz="1500" b="0" dirty="0">
                <a:solidFill>
                  <a:schemeClr val="tx1"/>
                </a:solidFill>
              </a:rPr>
              <a:t>2022;386(7):692-96.</a:t>
            </a:r>
          </a:p>
        </p:txBody>
      </p:sp>
      <p:grpSp>
        <p:nvGrpSpPr>
          <p:cNvPr id="12" name="Group 11">
            <a:extLst>
              <a:ext uri="{FF2B5EF4-FFF2-40B4-BE49-F238E27FC236}">
                <a16:creationId xmlns:a16="http://schemas.microsoft.com/office/drawing/2014/main" id="{72E69F0B-5BAE-35C5-ADF6-C28CAE895BCC}"/>
              </a:ext>
            </a:extLst>
          </p:cNvPr>
          <p:cNvGrpSpPr/>
          <p:nvPr/>
        </p:nvGrpSpPr>
        <p:grpSpPr>
          <a:xfrm>
            <a:off x="499998" y="692696"/>
            <a:ext cx="11216546" cy="5400600"/>
            <a:chOff x="697924" y="908720"/>
            <a:chExt cx="11216546" cy="5485252"/>
          </a:xfrm>
        </p:grpSpPr>
        <p:pic>
          <p:nvPicPr>
            <p:cNvPr id="5" name="Picture 4">
              <a:extLst>
                <a:ext uri="{FF2B5EF4-FFF2-40B4-BE49-F238E27FC236}">
                  <a16:creationId xmlns:a16="http://schemas.microsoft.com/office/drawing/2014/main" id="{818AF219-BE58-3CCB-239D-9034CFBFC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24" y="908720"/>
              <a:ext cx="11208568" cy="937995"/>
            </a:xfrm>
            <a:prstGeom prst="rect">
              <a:avLst/>
            </a:prstGeom>
          </p:spPr>
        </p:pic>
        <p:pic>
          <p:nvPicPr>
            <p:cNvPr id="9" name="Picture 8" descr="Table&#10;&#10;Description automatically generated">
              <a:extLst>
                <a:ext uri="{FF2B5EF4-FFF2-40B4-BE49-F238E27FC236}">
                  <a16:creationId xmlns:a16="http://schemas.microsoft.com/office/drawing/2014/main" id="{C22A93CF-856F-FF13-65F3-86F70CE3B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24" y="1817622"/>
              <a:ext cx="11208568" cy="2321581"/>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98CCED22-9A2E-57A1-5B5C-883F2A1E3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02" y="4084983"/>
              <a:ext cx="11208568" cy="2308989"/>
            </a:xfrm>
            <a:prstGeom prst="rect">
              <a:avLst/>
            </a:prstGeom>
          </p:spPr>
        </p:pic>
      </p:grpSp>
    </p:spTree>
    <p:extLst>
      <p:ext uri="{BB962C8B-B14F-4D97-AF65-F5344CB8AC3E}">
        <p14:creationId xmlns:p14="http://schemas.microsoft.com/office/powerpoint/2010/main" val="7227099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C50018-0239-7B86-7C9F-BA864BA1CDCD}"/>
              </a:ext>
            </a:extLst>
          </p:cNvPr>
          <p:cNvSpPr>
            <a:spLocks noGrp="1"/>
          </p:cNvSpPr>
          <p:nvPr>
            <p:ph type="title"/>
          </p:nvPr>
        </p:nvSpPr>
        <p:spPr/>
        <p:txBody>
          <a:bodyPr/>
          <a:lstStyle/>
          <a:p>
            <a:pPr algn="l"/>
            <a:r>
              <a:rPr lang="en-US" dirty="0"/>
              <a:t>Recent FDA Approvals of CAR (Chimeric Antigen Receptor) T-Cell Therapy as Second-Line Treatment for Large B-Cell Lymphoma</a:t>
            </a:r>
          </a:p>
        </p:txBody>
      </p:sp>
      <p:sp>
        <p:nvSpPr>
          <p:cNvPr id="4" name="Content Placeholder 3">
            <a:extLst>
              <a:ext uri="{FF2B5EF4-FFF2-40B4-BE49-F238E27FC236}">
                <a16:creationId xmlns:a16="http://schemas.microsoft.com/office/drawing/2014/main" id="{8EE4A64C-EB74-F02B-321E-13C3814763B4}"/>
              </a:ext>
            </a:extLst>
          </p:cNvPr>
          <p:cNvSpPr>
            <a:spLocks noGrp="1"/>
          </p:cNvSpPr>
          <p:nvPr>
            <p:ph idx="1"/>
          </p:nvPr>
        </p:nvSpPr>
        <p:spPr>
          <a:xfrm>
            <a:off x="912286" y="1416053"/>
            <a:ext cx="10358967" cy="4245195"/>
          </a:xfrm>
        </p:spPr>
        <p:txBody>
          <a:bodyPr/>
          <a:lstStyle/>
          <a:p>
            <a:pPr marL="98425" indent="0">
              <a:buNone/>
            </a:pPr>
            <a:r>
              <a:rPr lang="en-US" sz="2000" dirty="0">
                <a:solidFill>
                  <a:srgbClr val="0432FF"/>
                </a:solidFill>
              </a:rPr>
              <a:t>June 24, 2022: </a:t>
            </a:r>
            <a:r>
              <a:rPr lang="en-US" sz="2000" dirty="0">
                <a:solidFill>
                  <a:schemeClr val="tx1"/>
                </a:solidFill>
              </a:rPr>
              <a:t>“The </a:t>
            </a:r>
            <a:r>
              <a:rPr lang="en-US" sz="2000" dirty="0"/>
              <a:t>FDA approved </a:t>
            </a:r>
            <a:r>
              <a:rPr lang="en-US" sz="2000" dirty="0" err="1"/>
              <a:t>lisocabtagene</a:t>
            </a:r>
            <a:r>
              <a:rPr lang="en-US" sz="2000" dirty="0"/>
              <a:t> </a:t>
            </a:r>
            <a:r>
              <a:rPr lang="en-US" sz="2000" dirty="0" err="1"/>
              <a:t>maraleucel</a:t>
            </a:r>
            <a:r>
              <a:rPr lang="en-US" sz="2000" dirty="0"/>
              <a:t> for adult patients with large B-cell lymphoma (LBCL) who have refractory disease to first-line chemoimmunotherapy or relapse within 12 months of first-line chemoimmunotherapy; or refractory disease to first-line chemoimmunotherapy or relapse after first-line chemoimmunotherapy and are not eligible for hematopoietic stem cell transplantation (HSCT) due to comorbidities or age. It is not indicated for the treatment of patients with primary central nervous system lymphoma.” Based on the TRANSFORM study</a:t>
            </a:r>
          </a:p>
          <a:p>
            <a:pPr marL="98425" indent="0">
              <a:buNone/>
            </a:pPr>
            <a:r>
              <a:rPr lang="en-US" sz="2000" dirty="0">
                <a:solidFill>
                  <a:srgbClr val="0432FF"/>
                </a:solidFill>
              </a:rPr>
              <a:t>April 1, 2022:</a:t>
            </a:r>
            <a:r>
              <a:rPr lang="en-US" sz="2000" dirty="0"/>
              <a:t> “The FDA approved </a:t>
            </a:r>
            <a:r>
              <a:rPr lang="en-US" sz="2000" dirty="0" err="1"/>
              <a:t>axicabtagene</a:t>
            </a:r>
            <a:r>
              <a:rPr lang="en-US" sz="2000" dirty="0"/>
              <a:t> </a:t>
            </a:r>
            <a:r>
              <a:rPr lang="en-US" sz="2000" dirty="0" err="1"/>
              <a:t>ciloleucel</a:t>
            </a:r>
            <a:r>
              <a:rPr lang="en-US" sz="2000" dirty="0"/>
              <a:t> for adult patients with large B-cell lymphoma (LBCL) that is refractory to first-line chemoimmunotherapy or relapses within 12 months of first-line chemoimmunotherapy. It is not indicated for the treatment of patients with primary central nervous system lymphoma.” Based on the ZUMA-7 study</a:t>
            </a:r>
          </a:p>
          <a:p>
            <a:pPr marL="98425" indent="0">
              <a:buNone/>
            </a:pPr>
            <a:endParaRPr lang="en-US" sz="2000" dirty="0"/>
          </a:p>
        </p:txBody>
      </p:sp>
      <p:sp>
        <p:nvSpPr>
          <p:cNvPr id="5" name="TextBox 4">
            <a:extLst>
              <a:ext uri="{FF2B5EF4-FFF2-40B4-BE49-F238E27FC236}">
                <a16:creationId xmlns:a16="http://schemas.microsoft.com/office/drawing/2014/main" id="{93EC064D-2AA6-4AA0-6D3B-C62755DC86A0}"/>
              </a:ext>
            </a:extLst>
          </p:cNvPr>
          <p:cNvSpPr txBox="1"/>
          <p:nvPr/>
        </p:nvSpPr>
        <p:spPr>
          <a:xfrm>
            <a:off x="119336" y="5869721"/>
            <a:ext cx="11171195" cy="1015663"/>
          </a:xfrm>
          <a:prstGeom prst="rect">
            <a:avLst/>
          </a:prstGeom>
          <a:noFill/>
        </p:spPr>
        <p:txBody>
          <a:bodyPr wrap="square" rtlCol="0">
            <a:spAutoFit/>
          </a:bodyPr>
          <a:lstStyle/>
          <a:p>
            <a:pPr marL="98425" indent="0">
              <a:spcBef>
                <a:spcPts val="0"/>
              </a:spcBef>
              <a:spcAft>
                <a:spcPts val="0"/>
              </a:spcAft>
              <a:buNone/>
            </a:pP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/drugs/resources-information-approved-drugs/fda-approves-lisocabtagene-maraleucel-second-line-treatment-large-b-cell-lymphoma</a:t>
            </a:r>
          </a:p>
          <a:p>
            <a:pPr marL="98425" indent="0">
              <a:spcBef>
                <a:spcPts val="0"/>
              </a:spcBef>
              <a:spcAft>
                <a:spcPts val="0"/>
              </a:spcAft>
              <a:buNone/>
            </a:pP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/drugs/resources-information-approved-drugs/fda-approves-axicabtagene-ciloleucel-second-line-treatment-large-b-cell-lymphoma</a:t>
            </a:r>
          </a:p>
        </p:txBody>
      </p:sp>
    </p:spTree>
    <p:extLst>
      <p:ext uri="{BB962C8B-B14F-4D97-AF65-F5344CB8AC3E}">
        <p14:creationId xmlns:p14="http://schemas.microsoft.com/office/powerpoint/2010/main" val="224047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78E6553-6A0A-A3AD-37C0-AE976D06C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461" y="103262"/>
            <a:ext cx="5502656" cy="3384377"/>
          </a:xfrm>
          <a:prstGeom prst="rect">
            <a:avLst/>
          </a:prstGeom>
        </p:spPr>
      </p:pic>
      <p:sp>
        <p:nvSpPr>
          <p:cNvPr id="4" name="TextBox 3">
            <a:extLst>
              <a:ext uri="{FF2B5EF4-FFF2-40B4-BE49-F238E27FC236}">
                <a16:creationId xmlns:a16="http://schemas.microsoft.com/office/drawing/2014/main" id="{93CA3E18-FE38-E180-BB21-C747F2CBDF20}"/>
              </a:ext>
            </a:extLst>
          </p:cNvPr>
          <p:cNvSpPr txBox="1"/>
          <p:nvPr/>
        </p:nvSpPr>
        <p:spPr>
          <a:xfrm>
            <a:off x="970193" y="103262"/>
            <a:ext cx="3469219" cy="338554"/>
          </a:xfrm>
          <a:prstGeom prst="rect">
            <a:avLst/>
          </a:prstGeom>
          <a:noFill/>
        </p:spPr>
        <p:txBody>
          <a:bodyPr wrap="none" rtlCol="0">
            <a:spAutoFit/>
          </a:bodyPr>
          <a:lstStyle/>
          <a:p>
            <a:pPr lvl="0">
              <a:defRPr/>
            </a:pPr>
            <a:r>
              <a:rPr lang="en-US" sz="1600" i="1" dirty="0">
                <a:solidFill>
                  <a:srgbClr val="F93127"/>
                </a:solidFill>
              </a:rPr>
              <a:t>N </a:t>
            </a:r>
            <a:r>
              <a:rPr lang="en-US" sz="1600" i="1" dirty="0" err="1">
                <a:solidFill>
                  <a:srgbClr val="F93127"/>
                </a:solidFill>
              </a:rPr>
              <a:t>Engl</a:t>
            </a:r>
            <a:r>
              <a:rPr lang="en-US" sz="1600" i="1" dirty="0">
                <a:solidFill>
                  <a:srgbClr val="F93127"/>
                </a:solidFill>
              </a:rPr>
              <a:t> J Med </a:t>
            </a:r>
            <a:r>
              <a:rPr lang="en-US" sz="1600" dirty="0">
                <a:solidFill>
                  <a:srgbClr val="F93127"/>
                </a:solidFill>
              </a:rPr>
              <a:t>2022;386(7):640-54.</a:t>
            </a:r>
            <a:endParaRPr kumimoji="0" lang="en-US" sz="1600" b="1" i="0" u="none" strike="noStrike" kern="1200" cap="none" spc="0" normalizeH="0" baseline="0" noProof="0" dirty="0">
              <a:ln>
                <a:noFill/>
              </a:ln>
              <a:solidFill>
                <a:srgbClr val="F93127"/>
              </a:solidFill>
              <a:effectLst/>
              <a:uLnTx/>
              <a:uFillTx/>
              <a:latin typeface="Arial" pitchFamily="-72" charset="0"/>
              <a:ea typeface="MS PGothic" charset="0"/>
            </a:endParaRPr>
          </a:p>
        </p:txBody>
      </p:sp>
      <p:pic>
        <p:nvPicPr>
          <p:cNvPr id="5" name="Picture 4" descr="Text&#10;&#10;Description automatically generated">
            <a:extLst>
              <a:ext uri="{FF2B5EF4-FFF2-40B4-BE49-F238E27FC236}">
                <a16:creationId xmlns:a16="http://schemas.microsoft.com/office/drawing/2014/main" id="{33046940-9DCD-4A55-F758-F6498E797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152" y="3487639"/>
            <a:ext cx="4972182" cy="3120298"/>
          </a:xfrm>
          <a:prstGeom prst="rect">
            <a:avLst/>
          </a:prstGeom>
        </p:spPr>
      </p:pic>
      <p:sp>
        <p:nvSpPr>
          <p:cNvPr id="7" name="TextBox 6">
            <a:extLst>
              <a:ext uri="{FF2B5EF4-FFF2-40B4-BE49-F238E27FC236}">
                <a16:creationId xmlns:a16="http://schemas.microsoft.com/office/drawing/2014/main" id="{AB781CD8-394E-C00C-2F49-7F2A5E524843}"/>
              </a:ext>
            </a:extLst>
          </p:cNvPr>
          <p:cNvSpPr txBox="1"/>
          <p:nvPr/>
        </p:nvSpPr>
        <p:spPr>
          <a:xfrm>
            <a:off x="3444686" y="3454423"/>
            <a:ext cx="3413114" cy="338554"/>
          </a:xfrm>
          <a:prstGeom prst="rect">
            <a:avLst/>
          </a:prstGeom>
          <a:noFill/>
        </p:spPr>
        <p:txBody>
          <a:bodyPr wrap="none" rtlCol="0">
            <a:spAutoFit/>
          </a:bodyPr>
          <a:lstStyle/>
          <a:p>
            <a:pPr lvl="0">
              <a:defRPr/>
            </a:pPr>
            <a:r>
              <a:rPr lang="en-US" sz="1600" i="1" dirty="0">
                <a:solidFill>
                  <a:srgbClr val="F93127"/>
                </a:solidFill>
              </a:rPr>
              <a:t>N </a:t>
            </a:r>
            <a:r>
              <a:rPr lang="en-US" sz="1600" i="1" dirty="0" err="1">
                <a:solidFill>
                  <a:srgbClr val="F93127"/>
                </a:solidFill>
              </a:rPr>
              <a:t>Engl</a:t>
            </a:r>
            <a:r>
              <a:rPr lang="en-US" sz="1600" i="1" dirty="0">
                <a:solidFill>
                  <a:srgbClr val="F93127"/>
                </a:solidFill>
              </a:rPr>
              <a:t> J Med </a:t>
            </a:r>
            <a:r>
              <a:rPr lang="en-US" sz="1600" dirty="0">
                <a:solidFill>
                  <a:srgbClr val="F93127"/>
                </a:solidFill>
              </a:rPr>
              <a:t>2022;386(7):629-39.</a:t>
            </a:r>
            <a:endParaRPr kumimoji="0" lang="en-US" sz="1600" b="1" i="0" u="none" strike="noStrike" kern="1200" cap="none" spc="0" normalizeH="0" baseline="0" noProof="0" dirty="0">
              <a:ln>
                <a:noFill/>
              </a:ln>
              <a:solidFill>
                <a:srgbClr val="F93127"/>
              </a:solidFill>
              <a:effectLst/>
              <a:uLnTx/>
              <a:uFillTx/>
              <a:latin typeface="Arial" pitchFamily="-72" charset="0"/>
              <a:ea typeface="MS PGothic" charset="0"/>
            </a:endParaRPr>
          </a:p>
        </p:txBody>
      </p:sp>
      <p:pic>
        <p:nvPicPr>
          <p:cNvPr id="9" name="Picture 8" descr="Graphical user interface, text, application&#10;&#10;Description automatically generated">
            <a:extLst>
              <a:ext uri="{FF2B5EF4-FFF2-40B4-BE49-F238E27FC236}">
                <a16:creationId xmlns:a16="http://schemas.microsoft.com/office/drawing/2014/main" id="{46BB1AF4-0269-F22A-E843-A99521C5A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197" y="663092"/>
            <a:ext cx="6041719" cy="2747392"/>
          </a:xfrm>
          <a:prstGeom prst="rect">
            <a:avLst/>
          </a:prstGeom>
        </p:spPr>
      </p:pic>
      <p:sp>
        <p:nvSpPr>
          <p:cNvPr id="10" name="TextBox 9">
            <a:extLst>
              <a:ext uri="{FF2B5EF4-FFF2-40B4-BE49-F238E27FC236}">
                <a16:creationId xmlns:a16="http://schemas.microsoft.com/office/drawing/2014/main" id="{00BBE273-B17E-71F2-E96B-7C68A1800561}"/>
              </a:ext>
            </a:extLst>
          </p:cNvPr>
          <p:cNvSpPr txBox="1"/>
          <p:nvPr/>
        </p:nvSpPr>
        <p:spPr>
          <a:xfrm>
            <a:off x="7451371" y="663092"/>
            <a:ext cx="2818400" cy="338554"/>
          </a:xfrm>
          <a:prstGeom prst="rect">
            <a:avLst/>
          </a:prstGeom>
          <a:noFill/>
        </p:spPr>
        <p:txBody>
          <a:bodyPr wrap="none" rtlCol="0">
            <a:spAutoFit/>
          </a:bodyPr>
          <a:lstStyle/>
          <a:p>
            <a:r>
              <a:rPr lang="en-US" sz="1600" i="1" dirty="0">
                <a:solidFill>
                  <a:srgbClr val="F93127"/>
                </a:solidFill>
              </a:rPr>
              <a:t>Lancet </a:t>
            </a:r>
            <a:r>
              <a:rPr lang="en-US" sz="1600" dirty="0">
                <a:solidFill>
                  <a:srgbClr val="F93127"/>
                </a:solidFill>
              </a:rPr>
              <a:t>2022;399:2294-308. </a:t>
            </a:r>
          </a:p>
        </p:txBody>
      </p:sp>
    </p:spTree>
    <p:extLst>
      <p:ext uri="{BB962C8B-B14F-4D97-AF65-F5344CB8AC3E}">
        <p14:creationId xmlns:p14="http://schemas.microsoft.com/office/powerpoint/2010/main" val="1310154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78197-0BD1-41A1-BD72-45AFF9A2A577}"/>
              </a:ext>
            </a:extLst>
          </p:cNvPr>
          <p:cNvSpPr>
            <a:spLocks noGrp="1"/>
          </p:cNvSpPr>
          <p:nvPr>
            <p:ph type="title"/>
          </p:nvPr>
        </p:nvSpPr>
        <p:spPr>
          <a:xfrm>
            <a:off x="650800" y="227013"/>
            <a:ext cx="10845800" cy="1143000"/>
          </a:xfrm>
        </p:spPr>
        <p:txBody>
          <a:bodyPr/>
          <a:lstStyle/>
          <a:p>
            <a:pPr algn="l"/>
            <a:r>
              <a:rPr lang="en-US" dirty="0"/>
              <a:t>Randomized Trials Comparing Second-Line CAR T-Cell to Standard Therapy for Patients with Transplant-Eligible DLBCL with Primary Refractory Disease or Relapse within 1 Year of First-Line Therapy</a:t>
            </a:r>
          </a:p>
        </p:txBody>
      </p:sp>
      <p:graphicFrame>
        <p:nvGraphicFramePr>
          <p:cNvPr id="4" name="Content Placeholder 3">
            <a:extLst>
              <a:ext uri="{FF2B5EF4-FFF2-40B4-BE49-F238E27FC236}">
                <a16:creationId xmlns:a16="http://schemas.microsoft.com/office/drawing/2014/main" id="{FDCFF1CC-46E5-4587-AF3B-3FFC12AB0DCA}"/>
              </a:ext>
            </a:extLst>
          </p:cNvPr>
          <p:cNvGraphicFramePr>
            <a:graphicFrameLocks/>
          </p:cNvGraphicFramePr>
          <p:nvPr>
            <p:extLst>
              <p:ext uri="{D42A27DB-BD31-4B8C-83A1-F6EECF244321}">
                <p14:modId xmlns:p14="http://schemas.microsoft.com/office/powerpoint/2010/main" val="2621086380"/>
              </p:ext>
            </p:extLst>
          </p:nvPr>
        </p:nvGraphicFramePr>
        <p:xfrm>
          <a:off x="551384" y="1594020"/>
          <a:ext cx="10967516" cy="4427268"/>
        </p:xfrm>
        <a:graphic>
          <a:graphicData uri="http://schemas.openxmlformats.org/drawingml/2006/table">
            <a:tbl>
              <a:tblPr firstRow="1" bandRow="1">
                <a:tableStyleId>{93296810-A885-4BE3-A3E7-6D5BEEA58F35}</a:tableStyleId>
              </a:tblPr>
              <a:tblGrid>
                <a:gridCol w="3096344">
                  <a:extLst>
                    <a:ext uri="{9D8B030D-6E8A-4147-A177-3AD203B41FA5}">
                      <a16:colId xmlns:a16="http://schemas.microsoft.com/office/drawing/2014/main" val="1361055744"/>
                    </a:ext>
                  </a:extLst>
                </a:gridCol>
                <a:gridCol w="2239205">
                  <a:extLst>
                    <a:ext uri="{9D8B030D-6E8A-4147-A177-3AD203B41FA5}">
                      <a16:colId xmlns:a16="http://schemas.microsoft.com/office/drawing/2014/main" val="2713589861"/>
                    </a:ext>
                  </a:extLst>
                </a:gridCol>
                <a:gridCol w="2964192">
                  <a:extLst>
                    <a:ext uri="{9D8B030D-6E8A-4147-A177-3AD203B41FA5}">
                      <a16:colId xmlns:a16="http://schemas.microsoft.com/office/drawing/2014/main" val="3726041742"/>
                    </a:ext>
                  </a:extLst>
                </a:gridCol>
                <a:gridCol w="2667775">
                  <a:extLst>
                    <a:ext uri="{9D8B030D-6E8A-4147-A177-3AD203B41FA5}">
                      <a16:colId xmlns:a16="http://schemas.microsoft.com/office/drawing/2014/main" val="1239299162"/>
                    </a:ext>
                  </a:extLst>
                </a:gridCol>
              </a:tblGrid>
              <a:tr h="434388">
                <a:tc>
                  <a:txBody>
                    <a:bodyPr/>
                    <a:lstStyle/>
                    <a:p>
                      <a:endParaRPr lang="en-US"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solidFill>
                            <a:schemeClr val="bg1"/>
                          </a:solidFill>
                        </a:rPr>
                        <a:t>ZUMA-7</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TRANSFORM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solidFill>
                            <a:schemeClr val="bg1"/>
                          </a:solidFill>
                        </a:rPr>
                        <a:t>BELINDA</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987787854"/>
                  </a:ext>
                </a:extLst>
              </a:tr>
              <a:tr h="623349">
                <a:tc>
                  <a:txBody>
                    <a:bodyPr/>
                    <a:lstStyle/>
                    <a:p>
                      <a:pPr marL="0" marR="0" lvl="0" indent="0" algn="l" defTabSz="914115" rtl="0" eaLnBrk="1" fontAlgn="auto" latinLnBrk="0" hangingPunct="1">
                        <a:lnSpc>
                          <a:spcPct val="100000"/>
                        </a:lnSpc>
                        <a:spcBef>
                          <a:spcPts val="0"/>
                        </a:spcBef>
                        <a:spcAft>
                          <a:spcPts val="0"/>
                        </a:spcAft>
                        <a:buClr>
                          <a:srgbClr val="000000"/>
                        </a:buClr>
                        <a:buSzTx/>
                        <a:buFontTx/>
                        <a:buNone/>
                        <a:tabLst/>
                        <a:defRPr/>
                      </a:pPr>
                      <a:r>
                        <a:rPr lang="en-US" sz="2000" b="1" dirty="0">
                          <a:solidFill>
                            <a:schemeClr val="tx1"/>
                          </a:solidFill>
                        </a:rPr>
                        <a:t>CAR T-cell therapy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tx1"/>
                          </a:solidFill>
                        </a:rPr>
                        <a:t>Axicabtagene</a:t>
                      </a:r>
                      <a:r>
                        <a:rPr lang="en-US" sz="2000" dirty="0">
                          <a:solidFill>
                            <a:schemeClr val="tx1"/>
                          </a:solidFill>
                        </a:rPr>
                        <a:t> </a:t>
                      </a:r>
                      <a:r>
                        <a:rPr lang="en-US" sz="2000" dirty="0" err="1">
                          <a:solidFill>
                            <a:schemeClr val="tx1"/>
                          </a:solidFill>
                        </a:rPr>
                        <a:t>ciloleucel</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tx1"/>
                          </a:solidFill>
                        </a:rPr>
                        <a:t>Lisocabtagene</a:t>
                      </a:r>
                      <a:r>
                        <a:rPr lang="en-US" sz="2000" dirty="0">
                          <a:solidFill>
                            <a:schemeClr val="tx1"/>
                          </a:solidFill>
                        </a:rPr>
                        <a:t> </a:t>
                      </a:r>
                      <a:r>
                        <a:rPr lang="en-US" sz="2000" dirty="0" err="1">
                          <a:solidFill>
                            <a:schemeClr val="tx1"/>
                          </a:solidFill>
                        </a:rPr>
                        <a:t>maraleucel</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Tisagenlecleucel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7544042"/>
                  </a:ext>
                </a:extLst>
              </a:tr>
              <a:tr h="352328">
                <a:tc>
                  <a:txBody>
                    <a:bodyPr/>
                    <a:lstStyle/>
                    <a:p>
                      <a:pPr>
                        <a:buClr>
                          <a:srgbClr val="000000"/>
                        </a:buClr>
                      </a:pPr>
                      <a:r>
                        <a:rPr lang="en-US" sz="2000" b="1" dirty="0">
                          <a:solidFill>
                            <a:schemeClr val="tx1"/>
                          </a:solidFill>
                        </a:rPr>
                        <a:t>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479174655"/>
                  </a:ext>
                </a:extLst>
              </a:tr>
              <a:tr h="352328">
                <a:tc>
                  <a:txBody>
                    <a:bodyPr/>
                    <a:lstStyle/>
                    <a:p>
                      <a:pPr marL="0" marR="0" lvl="0" indent="0" algn="l" defTabSz="914115" rtl="0" eaLnBrk="1" fontAlgn="auto" latinLnBrk="0" hangingPunct="1">
                        <a:lnSpc>
                          <a:spcPct val="100000"/>
                        </a:lnSpc>
                        <a:spcBef>
                          <a:spcPts val="0"/>
                        </a:spcBef>
                        <a:spcAft>
                          <a:spcPts val="0"/>
                        </a:spcAft>
                        <a:buClr>
                          <a:srgbClr val="000000"/>
                        </a:buClr>
                        <a:buSzTx/>
                        <a:buFontTx/>
                        <a:buNone/>
                        <a:tabLst/>
                        <a:defRPr/>
                      </a:pPr>
                      <a:r>
                        <a:rPr lang="en-US" sz="2000" b="1" dirty="0">
                          <a:solidFill>
                            <a:schemeClr val="tx1"/>
                          </a:solidFill>
                        </a:rPr>
                        <a:t>Patients infused in CAR arm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0123192"/>
                  </a:ext>
                </a:extLst>
              </a:tr>
              <a:tr h="352328">
                <a:tc>
                  <a:txBody>
                    <a:bodyPr/>
                    <a:lstStyle/>
                    <a:p>
                      <a:pPr>
                        <a:buClr>
                          <a:srgbClr val="000000"/>
                        </a:buClr>
                      </a:pPr>
                      <a:r>
                        <a:rPr lang="en-US" sz="2000" b="1" dirty="0">
                          <a:solidFill>
                            <a:schemeClr val="tx1"/>
                          </a:solidFill>
                        </a:rPr>
                        <a:t>Median EFS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it-IT" sz="2000" b="0" i="0" kern="1200" dirty="0">
                          <a:solidFill>
                            <a:schemeClr val="dk1"/>
                          </a:solidFill>
                          <a:effectLst/>
                          <a:latin typeface="+mn-lt"/>
                          <a:ea typeface="+mn-ea"/>
                          <a:cs typeface="+mn-cs"/>
                        </a:rPr>
                        <a:t>8.3 </a:t>
                      </a:r>
                      <a:r>
                        <a:rPr lang="it-IT" sz="2000" b="0" i="0" kern="1200" dirty="0" err="1">
                          <a:solidFill>
                            <a:schemeClr val="dk1"/>
                          </a:solidFill>
                          <a:effectLst/>
                          <a:latin typeface="+mn-lt"/>
                          <a:ea typeface="+mn-ea"/>
                          <a:cs typeface="+mn-cs"/>
                        </a:rPr>
                        <a:t>mo</a:t>
                      </a:r>
                      <a:r>
                        <a:rPr lang="it-IT" sz="2000" b="0" i="0" kern="1200" dirty="0">
                          <a:solidFill>
                            <a:schemeClr val="dk1"/>
                          </a:solidFill>
                          <a:effectLst/>
                          <a:latin typeface="+mn-lt"/>
                          <a:ea typeface="+mn-ea"/>
                          <a:cs typeface="+mn-cs"/>
                        </a:rPr>
                        <a:t> vs 2 mo</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b="0" i="0" kern="1200" dirty="0">
                          <a:solidFill>
                            <a:schemeClr val="dk1"/>
                          </a:solidFill>
                          <a:effectLst/>
                          <a:latin typeface="+mn-lt"/>
                          <a:ea typeface="+mn-ea"/>
                          <a:cs typeface="+mn-cs"/>
                        </a:rPr>
                        <a:t>10.1 </a:t>
                      </a:r>
                      <a:r>
                        <a:rPr lang="en-US" sz="2000" b="0" i="0" kern="1200" dirty="0" err="1">
                          <a:solidFill>
                            <a:schemeClr val="dk1"/>
                          </a:solidFill>
                          <a:effectLst/>
                          <a:latin typeface="+mn-lt"/>
                          <a:ea typeface="+mn-ea"/>
                          <a:cs typeface="+mn-cs"/>
                        </a:rPr>
                        <a:t>mo</a:t>
                      </a:r>
                      <a:r>
                        <a:rPr lang="en-US" sz="2000" b="0" i="0" kern="1200" dirty="0">
                          <a:solidFill>
                            <a:schemeClr val="dk1"/>
                          </a:solidFill>
                          <a:effectLst/>
                          <a:latin typeface="+mn-lt"/>
                          <a:ea typeface="+mn-ea"/>
                          <a:cs typeface="+mn-cs"/>
                        </a:rPr>
                        <a:t> vs 2.3 </a:t>
                      </a:r>
                      <a:r>
                        <a:rPr lang="en-US" sz="2000" b="0" i="0" kern="1200" dirty="0" err="1">
                          <a:solidFill>
                            <a:schemeClr val="dk1"/>
                          </a:solidFill>
                          <a:effectLst/>
                          <a:latin typeface="+mn-lt"/>
                          <a:ea typeface="+mn-ea"/>
                          <a:cs typeface="+mn-cs"/>
                        </a:rPr>
                        <a:t>mo</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solidFill>
                            <a:schemeClr val="tx1"/>
                          </a:solidFill>
                        </a:rPr>
                        <a:t>3 </a:t>
                      </a:r>
                      <a:r>
                        <a:rPr lang="en-US" sz="2000" dirty="0" err="1">
                          <a:solidFill>
                            <a:schemeClr val="tx1"/>
                          </a:solidFill>
                        </a:rPr>
                        <a:t>mo</a:t>
                      </a:r>
                      <a:r>
                        <a:rPr lang="en-US" sz="2000" dirty="0">
                          <a:solidFill>
                            <a:schemeClr val="tx1"/>
                          </a:solidFill>
                        </a:rPr>
                        <a:t> vs 3 </a:t>
                      </a:r>
                      <a:r>
                        <a:rPr lang="en-US" sz="2000" dirty="0" err="1">
                          <a:solidFill>
                            <a:schemeClr val="tx1"/>
                          </a:solidFill>
                        </a:rPr>
                        <a:t>mo</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517910159"/>
                  </a:ext>
                </a:extLst>
              </a:tr>
              <a:tr h="352328">
                <a:tc>
                  <a:txBody>
                    <a:bodyPr/>
                    <a:lstStyle/>
                    <a:p>
                      <a:pPr>
                        <a:buClr>
                          <a:srgbClr val="000000"/>
                        </a:buClr>
                      </a:pPr>
                      <a:r>
                        <a:rPr lang="en-US" sz="2000" b="1" dirty="0">
                          <a:solidFill>
                            <a:schemeClr val="tx1"/>
                          </a:solidFill>
                        </a:rPr>
                        <a:t>Hazard ratio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i="0" kern="1200" dirty="0">
                          <a:solidFill>
                            <a:schemeClr val="dk1"/>
                          </a:solidFill>
                          <a:effectLst/>
                          <a:latin typeface="+mn-lt"/>
                          <a:ea typeface="+mn-ea"/>
                          <a:cs typeface="+mn-cs"/>
                        </a:rPr>
                        <a:t>0.398 (</a:t>
                      </a:r>
                      <a:r>
                        <a:rPr lang="en-US" sz="2000" b="0" i="1" kern="1200" dirty="0">
                          <a:solidFill>
                            <a:schemeClr val="dk1"/>
                          </a:solidFill>
                          <a:effectLst/>
                          <a:latin typeface="+mn-lt"/>
                          <a:ea typeface="+mn-ea"/>
                          <a:cs typeface="+mn-cs"/>
                        </a:rPr>
                        <a:t>p &lt; 0</a:t>
                      </a:r>
                      <a:r>
                        <a:rPr lang="en-US" sz="2000" b="0" i="0" kern="1200" dirty="0">
                          <a:solidFill>
                            <a:schemeClr val="dk1"/>
                          </a:solidFill>
                          <a:effectLst/>
                          <a:latin typeface="+mn-lt"/>
                          <a:ea typeface="+mn-ea"/>
                          <a:cs typeface="+mn-cs"/>
                        </a:rPr>
                        <a:t>.0001)</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i="0" kern="1200" dirty="0">
                          <a:solidFill>
                            <a:schemeClr val="dk1"/>
                          </a:solidFill>
                          <a:effectLst/>
                          <a:latin typeface="+mn-lt"/>
                          <a:ea typeface="+mn-ea"/>
                          <a:cs typeface="+mn-cs"/>
                        </a:rPr>
                        <a:t>0.349 (</a:t>
                      </a:r>
                      <a:r>
                        <a:rPr lang="en-US" sz="2000" b="0" i="1" kern="1200" dirty="0">
                          <a:solidFill>
                            <a:schemeClr val="dk1"/>
                          </a:solidFill>
                          <a:effectLst/>
                          <a:latin typeface="+mn-lt"/>
                          <a:ea typeface="+mn-ea"/>
                          <a:cs typeface="+mn-cs"/>
                        </a:rPr>
                        <a:t>p </a:t>
                      </a:r>
                      <a:r>
                        <a:rPr lang="en-US" sz="2000" b="0" i="0" kern="1200" dirty="0">
                          <a:solidFill>
                            <a:schemeClr val="dk1"/>
                          </a:solidFill>
                          <a:effectLst/>
                          <a:latin typeface="+mn-lt"/>
                          <a:ea typeface="+mn-ea"/>
                          <a:cs typeface="+mn-cs"/>
                        </a:rPr>
                        <a:t>&lt; 0.0001)</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b="0" i="0" kern="1200" dirty="0">
                          <a:solidFill>
                            <a:schemeClr val="dk1"/>
                          </a:solidFill>
                          <a:effectLst/>
                          <a:latin typeface="+mn-lt"/>
                          <a:ea typeface="+mn-ea"/>
                          <a:cs typeface="+mn-cs"/>
                        </a:rPr>
                        <a:t>1.07 (</a:t>
                      </a:r>
                      <a:r>
                        <a:rPr lang="it-IT" sz="2000" b="0" i="1" kern="1200" dirty="0" err="1">
                          <a:solidFill>
                            <a:schemeClr val="dk1"/>
                          </a:solidFill>
                          <a:effectLst/>
                          <a:latin typeface="+mn-lt"/>
                          <a:ea typeface="+mn-ea"/>
                          <a:cs typeface="+mn-cs"/>
                        </a:rPr>
                        <a:t>p</a:t>
                      </a:r>
                      <a:r>
                        <a:rPr lang="it-IT" sz="2000" b="0" i="1" kern="1200" dirty="0">
                          <a:solidFill>
                            <a:schemeClr val="dk1"/>
                          </a:solidFill>
                          <a:effectLst/>
                          <a:latin typeface="+mn-lt"/>
                          <a:ea typeface="+mn-ea"/>
                          <a:cs typeface="+mn-cs"/>
                        </a:rPr>
                        <a:t> </a:t>
                      </a:r>
                      <a:r>
                        <a:rPr lang="it-IT" sz="2000" b="0" i="0" kern="1200" dirty="0">
                          <a:solidFill>
                            <a:schemeClr val="dk1"/>
                          </a:solidFill>
                          <a:effectLst/>
                          <a:latin typeface="+mn-lt"/>
                          <a:ea typeface="+mn-ea"/>
                          <a:cs typeface="+mn-cs"/>
                        </a:rPr>
                        <a:t>= 0.69)</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3662980"/>
                  </a:ext>
                </a:extLst>
              </a:tr>
              <a:tr h="352328">
                <a:tc>
                  <a:txBody>
                    <a:bodyPr/>
                    <a:lstStyle/>
                    <a:p>
                      <a:pPr>
                        <a:buClr>
                          <a:srgbClr val="000000"/>
                        </a:buClr>
                      </a:pPr>
                      <a:r>
                        <a:rPr lang="en-US" sz="2000" b="1" dirty="0">
                          <a:solidFill>
                            <a:schemeClr val="tx1"/>
                          </a:solidFill>
                        </a:rPr>
                        <a:t>Median follow-up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25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10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267848334"/>
                  </a:ext>
                </a:extLst>
              </a:tr>
              <a:tr h="352328">
                <a:tc>
                  <a:txBody>
                    <a:bodyPr/>
                    <a:lstStyle/>
                    <a:p>
                      <a:pPr algn="l">
                        <a:buClr>
                          <a:srgbClr val="000000"/>
                        </a:buClr>
                      </a:pPr>
                      <a:r>
                        <a:rPr lang="en-US" sz="2000" b="1" dirty="0">
                          <a:solidFill>
                            <a:schemeClr val="tx1"/>
                          </a:solidFill>
                        </a:rPr>
                        <a:t>CR rate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i="0" kern="1200" dirty="0">
                          <a:solidFill>
                            <a:schemeClr val="dk1"/>
                          </a:solidFill>
                          <a:effectLst/>
                          <a:latin typeface="+mn-lt"/>
                          <a:ea typeface="+mn-ea"/>
                          <a:cs typeface="+mn-cs"/>
                        </a:rPr>
                        <a:t>65% vs 32%</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66% vs 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28% vs 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1609488"/>
                  </a:ext>
                </a:extLst>
              </a:tr>
              <a:tr h="352328">
                <a:tc>
                  <a:txBody>
                    <a:bodyPr/>
                    <a:lstStyle/>
                    <a:p>
                      <a:pPr algn="l">
                        <a:buClr>
                          <a:srgbClr val="000000"/>
                        </a:buClr>
                      </a:pPr>
                      <a:r>
                        <a:rPr lang="en-US" sz="2000" b="1" dirty="0">
                          <a:solidFill>
                            <a:schemeClr val="tx1"/>
                          </a:solidFill>
                        </a:rPr>
                        <a:t>Grade </a:t>
                      </a:r>
                      <a:r>
                        <a:rPr lang="en-US" sz="2000" b="0" i="0" kern="1200" dirty="0">
                          <a:solidFill>
                            <a:schemeClr val="dk1"/>
                          </a:solidFill>
                          <a:effectLst/>
                          <a:latin typeface="+mn-lt"/>
                          <a:ea typeface="+mn-ea"/>
                          <a:cs typeface="+mn-cs"/>
                        </a:rPr>
                        <a:t>≥</a:t>
                      </a:r>
                      <a:r>
                        <a:rPr lang="en-US" sz="2000" b="1" dirty="0">
                          <a:solidFill>
                            <a:schemeClr val="tx1"/>
                          </a:solidFill>
                        </a:rPr>
                        <a:t>3 CRS/NT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dk1"/>
                          </a:solidFill>
                          <a:effectLst/>
                          <a:latin typeface="+mn-lt"/>
                          <a:ea typeface="+mn-ea"/>
                          <a:cs typeface="+mn-cs"/>
                        </a:rPr>
                        <a:t>5%/3%</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3216845413"/>
                  </a:ext>
                </a:extLst>
              </a:tr>
              <a:tr h="460737">
                <a:tc>
                  <a:txBody>
                    <a:bodyPr/>
                    <a:lstStyle/>
                    <a:p>
                      <a:pPr algn="l">
                        <a:buClr>
                          <a:srgbClr val="000000"/>
                        </a:buClr>
                      </a:pPr>
                      <a:endParaRPr lang="en-US" sz="12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Locke</a:t>
                      </a:r>
                      <a:r>
                        <a:rPr lang="en-US" sz="1400" baseline="0" dirty="0"/>
                        <a:t> et al. </a:t>
                      </a:r>
                    </a:p>
                    <a:p>
                      <a:pPr algn="ctr"/>
                      <a:r>
                        <a:rPr lang="en-US" sz="1400" baseline="0" dirty="0"/>
                        <a:t>ASH 2021;Abstract 2.</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t>Kamdar</a:t>
                      </a:r>
                      <a:r>
                        <a:rPr lang="en-US" sz="1400" baseline="0" dirty="0"/>
                        <a:t> et 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ASH 2021;Abstract 91.</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Bishop</a:t>
                      </a:r>
                      <a:r>
                        <a:rPr lang="en-US" sz="1400" baseline="0" dirty="0"/>
                        <a:t> et 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ASH 2021;Abstract LBA-6.</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3714586"/>
                  </a:ext>
                </a:extLst>
              </a:tr>
            </a:tbl>
          </a:graphicData>
        </a:graphic>
      </p:graphicFrame>
      <p:sp>
        <p:nvSpPr>
          <p:cNvPr id="5" name="TextBox 4">
            <a:extLst>
              <a:ext uri="{FF2B5EF4-FFF2-40B4-BE49-F238E27FC236}">
                <a16:creationId xmlns:a16="http://schemas.microsoft.com/office/drawing/2014/main" id="{2EAC08A6-57FF-D627-93B7-A98F482BB9E8}"/>
              </a:ext>
            </a:extLst>
          </p:cNvPr>
          <p:cNvSpPr txBox="1"/>
          <p:nvPr/>
        </p:nvSpPr>
        <p:spPr>
          <a:xfrm>
            <a:off x="1487" y="6469404"/>
            <a:ext cx="35585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Content Courtesy of Jeremy Abramson, MD</a:t>
            </a:r>
          </a:p>
        </p:txBody>
      </p:sp>
    </p:spTree>
    <p:extLst>
      <p:ext uri="{BB962C8B-B14F-4D97-AF65-F5344CB8AC3E}">
        <p14:creationId xmlns:p14="http://schemas.microsoft.com/office/powerpoint/2010/main" val="3795323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8133718B-B3C7-F548-B9EA-8E2422DDC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812" y="476671"/>
            <a:ext cx="9552716" cy="5875343"/>
          </a:xfrm>
          <a:prstGeom prst="rect">
            <a:avLst/>
          </a:prstGeom>
        </p:spPr>
      </p:pic>
      <p:sp>
        <p:nvSpPr>
          <p:cNvPr id="5" name="TextBox 4">
            <a:extLst>
              <a:ext uri="{FF2B5EF4-FFF2-40B4-BE49-F238E27FC236}">
                <a16:creationId xmlns:a16="http://schemas.microsoft.com/office/drawing/2014/main" id="{FF17099C-6ACE-554A-9372-E624639DD892}"/>
              </a:ext>
            </a:extLst>
          </p:cNvPr>
          <p:cNvSpPr txBox="1"/>
          <p:nvPr/>
        </p:nvSpPr>
        <p:spPr>
          <a:xfrm>
            <a:off x="3719736" y="567340"/>
            <a:ext cx="4599336" cy="430887"/>
          </a:xfrm>
          <a:prstGeom prst="rect">
            <a:avLst/>
          </a:prstGeom>
          <a:noFill/>
        </p:spPr>
        <p:txBody>
          <a:bodyPr wrap="none" rtlCol="0">
            <a:spAutoFit/>
          </a:bodyPr>
          <a:lstStyle/>
          <a:p>
            <a:r>
              <a:rPr lang="en-US" sz="2200" i="1" dirty="0">
                <a:solidFill>
                  <a:srgbClr val="F5515F"/>
                </a:solidFill>
              </a:rPr>
              <a:t>N </a:t>
            </a:r>
            <a:r>
              <a:rPr lang="en-US" sz="2200" i="1" dirty="0" err="1">
                <a:solidFill>
                  <a:srgbClr val="F5515F"/>
                </a:solidFill>
              </a:rPr>
              <a:t>Engl</a:t>
            </a:r>
            <a:r>
              <a:rPr lang="en-US" sz="2200" i="1" dirty="0">
                <a:solidFill>
                  <a:srgbClr val="F5515F"/>
                </a:solidFill>
              </a:rPr>
              <a:t> J Med </a:t>
            </a:r>
            <a:r>
              <a:rPr lang="en-US" sz="2200" i="0" u="none" strike="noStrike" dirty="0">
                <a:solidFill>
                  <a:srgbClr val="F5505F"/>
                </a:solidFill>
                <a:effectLst/>
                <a:latin typeface="Arial" panose="020B0604020202020204" pitchFamily="34" charset="0"/>
                <a:cs typeface="Arial" panose="020B0604020202020204" pitchFamily="34" charset="0"/>
              </a:rPr>
              <a:t>2022;386(7):640-54.</a:t>
            </a:r>
            <a:endParaRPr lang="en-US" sz="2200" dirty="0">
              <a:solidFill>
                <a:srgbClr val="F550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523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Abramson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499036" y="1903140"/>
          <a:ext cx="9185466" cy="3051720"/>
        </p:xfrm>
        <a:graphic>
          <a:graphicData uri="http://schemas.openxmlformats.org/drawingml/2006/table">
            <a:tbl>
              <a:tblPr firstRow="1" bandRow="1">
                <a:tableStyleId>{F2DE63D5-997A-4646-A377-4702673A728D}</a:tableStyleId>
              </a:tblPr>
              <a:tblGrid>
                <a:gridCol w="2652748">
                  <a:extLst>
                    <a:ext uri="{9D8B030D-6E8A-4147-A177-3AD203B41FA5}">
                      <a16:colId xmlns:a16="http://schemas.microsoft.com/office/drawing/2014/main" val="20000"/>
                    </a:ext>
                  </a:extLst>
                </a:gridCol>
                <a:gridCol w="6532718">
                  <a:extLst>
                    <a:ext uri="{9D8B030D-6E8A-4147-A177-3AD203B41FA5}">
                      <a16:colId xmlns:a16="http://schemas.microsoft.com/office/drawing/2014/main" val="3833924404"/>
                    </a:ext>
                  </a:extLst>
                </a:gridCol>
              </a:tblGrid>
              <a:tr h="197160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AstraZeneca Pharmaceuticals LP, </a:t>
                      </a:r>
                      <a:r>
                        <a:rPr lang="en-US" b="0" dirty="0" err="1">
                          <a:solidFill>
                            <a:schemeClr val="tx1"/>
                          </a:solidFill>
                        </a:rPr>
                        <a:t>BeiGene</a:t>
                      </a:r>
                      <a:r>
                        <a:rPr lang="en-US" b="0" dirty="0">
                          <a:solidFill>
                            <a:schemeClr val="tx1"/>
                          </a:solidFill>
                        </a:rPr>
                        <a:t> Ltd, bluebird bio, Bristol-Myers Squibb Company, Caribou Biosciences Inc, Century Therapeutics, </a:t>
                      </a:r>
                      <a:r>
                        <a:rPr lang="en-US" b="0" dirty="0" err="1">
                          <a:solidFill>
                            <a:schemeClr val="tx1"/>
                          </a:solidFill>
                        </a:rPr>
                        <a:t>Epizyme</a:t>
                      </a:r>
                      <a:r>
                        <a:rPr lang="en-US" b="0" dirty="0">
                          <a:solidFill>
                            <a:schemeClr val="tx1"/>
                          </a:solidFill>
                        </a:rPr>
                        <a:t> Inc, Genentech, a member of the Roche Group, Genmab, Incyte Corporation, Janssen Biotech Inc, Kite, A Gilead Company, </a:t>
                      </a:r>
                      <a:r>
                        <a:rPr lang="en-US" b="0" dirty="0" err="1">
                          <a:solidFill>
                            <a:schemeClr val="tx1"/>
                          </a:solidFill>
                        </a:rPr>
                        <a:t>Kymera</a:t>
                      </a:r>
                      <a:r>
                        <a:rPr lang="en-US" b="0" dirty="0">
                          <a:solidFill>
                            <a:schemeClr val="tx1"/>
                          </a:solidFill>
                        </a:rPr>
                        <a:t> Therapeutics, Lilly, </a:t>
                      </a:r>
                      <a:r>
                        <a:rPr lang="en-US" b="0" dirty="0" err="1">
                          <a:solidFill>
                            <a:schemeClr val="tx1"/>
                          </a:solidFill>
                        </a:rPr>
                        <a:t>MorphoSys</a:t>
                      </a:r>
                      <a:r>
                        <a:rPr lang="en-US" b="0" dirty="0">
                          <a:solidFill>
                            <a:schemeClr val="tx1"/>
                          </a:solidFill>
                        </a:rPr>
                        <a:t>, Regeneron Pharmaceuticals Inc, Takeda Pharmaceuticals USA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801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solidFill>
                            <a:schemeClr val="tx1"/>
                          </a:solidFill>
                        </a:rPr>
                        <a:t>AbbVie Inc, Bristol-Myers Squibb Company, Genentech, a member of the Roche Group, </a:t>
                      </a:r>
                      <a:r>
                        <a:rPr lang="en-US" dirty="0" err="1">
                          <a:solidFill>
                            <a:schemeClr val="tx1"/>
                          </a:solidFill>
                        </a:rPr>
                        <a:t>Seagen</a:t>
                      </a:r>
                      <a:r>
                        <a:rPr lang="en-US"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0937179"/>
                  </a:ext>
                </a:extLst>
              </a:tr>
            </a:tbl>
          </a:graphicData>
        </a:graphic>
      </p:graphicFrame>
    </p:spTree>
    <p:custDataLst>
      <p:tags r:id="rId1"/>
    </p:custDataLst>
    <p:extLst>
      <p:ext uri="{BB962C8B-B14F-4D97-AF65-F5344CB8AC3E}">
        <p14:creationId xmlns:p14="http://schemas.microsoft.com/office/powerpoint/2010/main" val="4909391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A1A6E00-27FF-814E-98D7-470691670DF0}"/>
              </a:ext>
            </a:extLst>
          </p:cNvPr>
          <p:cNvSpPr txBox="1">
            <a:spLocks/>
          </p:cNvSpPr>
          <p:nvPr/>
        </p:nvSpPr>
        <p:spPr bwMode="auto">
          <a:xfrm>
            <a:off x="120198" y="6519203"/>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indent="0">
              <a:spcBef>
                <a:spcPts val="400"/>
              </a:spcBef>
              <a:spcAft>
                <a:spcPts val="400"/>
              </a:spcAft>
              <a:buNone/>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Locke FL et al. </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N </a:t>
            </a:r>
            <a:r>
              <a:rPr kumimoji="0" lang="en-US" sz="1500" b="0" i="1" u="none" strike="noStrike" kern="0" cap="none" spc="0" normalizeH="0" baseline="0" noProof="0" dirty="0" err="1">
                <a:ln>
                  <a:noFill/>
                </a:ln>
                <a:solidFill>
                  <a:srgbClr val="000000"/>
                </a:solidFill>
                <a:effectLst/>
                <a:uLnTx/>
                <a:uFillTx/>
                <a:latin typeface="Calibri" charset="0"/>
                <a:ea typeface="MS PGothic" pitchFamily="34" charset="-128"/>
              </a:rPr>
              <a:t>Engl</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 J Med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2022;386(7):640-54.</a:t>
            </a:r>
          </a:p>
        </p:txBody>
      </p:sp>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1199456" y="67174"/>
            <a:ext cx="10081120" cy="703207"/>
          </a:xfrm>
        </p:spPr>
        <p:txBody>
          <a:bodyPr/>
          <a:lstStyle/>
          <a:p>
            <a:pPr algn="l"/>
            <a:r>
              <a:rPr lang="en-US" altLang="en-US" sz="2924" dirty="0">
                <a:latin typeface="Calibri" panose="020F0502020204030204" pitchFamily="34" charset="0"/>
                <a:cs typeface="Calibri" panose="020F0502020204030204" pitchFamily="34" charset="0"/>
              </a:rPr>
              <a:t>ZUMA-7: Overall and Progression-Free Survival</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3" name="Picture 2" descr="Graphical user interface, chart, line chart&#10;&#10;Description automatically generated">
            <a:extLst>
              <a:ext uri="{FF2B5EF4-FFF2-40B4-BE49-F238E27FC236}">
                <a16:creationId xmlns:a16="http://schemas.microsoft.com/office/drawing/2014/main" id="{3E35DF55-CF57-7F8B-5709-798D9DBC7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835" y="590394"/>
            <a:ext cx="9060329" cy="5828889"/>
          </a:xfrm>
          <a:prstGeom prst="rect">
            <a:avLst/>
          </a:prstGeom>
        </p:spPr>
      </p:pic>
      <p:sp>
        <p:nvSpPr>
          <p:cNvPr id="4" name="TextBox 3">
            <a:extLst>
              <a:ext uri="{FF2B5EF4-FFF2-40B4-BE49-F238E27FC236}">
                <a16:creationId xmlns:a16="http://schemas.microsoft.com/office/drawing/2014/main" id="{D60625AB-5E85-F482-CC6A-D98C558DA36E}"/>
              </a:ext>
            </a:extLst>
          </p:cNvPr>
          <p:cNvSpPr txBox="1"/>
          <p:nvPr/>
        </p:nvSpPr>
        <p:spPr>
          <a:xfrm>
            <a:off x="1565835" y="640354"/>
            <a:ext cx="243306" cy="229947"/>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19F824E8-F6DF-D46E-5074-B2FEBD4941FD}"/>
              </a:ext>
            </a:extLst>
          </p:cNvPr>
          <p:cNvSpPr txBox="1"/>
          <p:nvPr/>
        </p:nvSpPr>
        <p:spPr>
          <a:xfrm>
            <a:off x="1565835" y="3557451"/>
            <a:ext cx="243306" cy="22994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55055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1F468A3-B10E-47A7-B353-49536DAB6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08" y="404664"/>
            <a:ext cx="11064552" cy="5658547"/>
          </a:xfrm>
          <a:prstGeom prst="rect">
            <a:avLst/>
          </a:prstGeom>
        </p:spPr>
      </p:pic>
      <p:sp>
        <p:nvSpPr>
          <p:cNvPr id="4" name="TextBox 3">
            <a:extLst>
              <a:ext uri="{FF2B5EF4-FFF2-40B4-BE49-F238E27FC236}">
                <a16:creationId xmlns:a16="http://schemas.microsoft.com/office/drawing/2014/main" id="{70AE067C-0413-EEEF-C8E1-60F9C7411BA0}"/>
              </a:ext>
            </a:extLst>
          </p:cNvPr>
          <p:cNvSpPr txBox="1"/>
          <p:nvPr/>
        </p:nvSpPr>
        <p:spPr>
          <a:xfrm>
            <a:off x="10038901" y="4783051"/>
            <a:ext cx="1445358" cy="1280160"/>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FF17099C-6ACE-554A-9372-E624639DD892}"/>
              </a:ext>
            </a:extLst>
          </p:cNvPr>
          <p:cNvSpPr txBox="1"/>
          <p:nvPr/>
        </p:nvSpPr>
        <p:spPr>
          <a:xfrm>
            <a:off x="9183507" y="4832709"/>
            <a:ext cx="1710789" cy="369332"/>
          </a:xfrm>
          <a:prstGeom prst="rect">
            <a:avLst/>
          </a:prstGeom>
          <a:noFill/>
        </p:spPr>
        <p:txBody>
          <a:bodyPr wrap="none" rtlCol="0">
            <a:spAutoFit/>
          </a:bodyPr>
          <a:lstStyle/>
          <a:p>
            <a:r>
              <a:rPr lang="en-US" sz="1800" dirty="0">
                <a:solidFill>
                  <a:schemeClr val="tx1"/>
                </a:solidFill>
              </a:rPr>
              <a:t>Abstract S211</a:t>
            </a:r>
            <a:endParaRPr 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618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A1A6E00-27FF-814E-98D7-470691670DF0}"/>
              </a:ext>
            </a:extLst>
          </p:cNvPr>
          <p:cNvSpPr txBox="1">
            <a:spLocks/>
          </p:cNvSpPr>
          <p:nvPr/>
        </p:nvSpPr>
        <p:spPr bwMode="auto">
          <a:xfrm>
            <a:off x="120198" y="6519203"/>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indent="0">
              <a:spcBef>
                <a:spcPts val="400"/>
              </a:spcBef>
              <a:spcAft>
                <a:spcPts val="400"/>
              </a:spcAft>
              <a:buNone/>
              <a:defRPr/>
            </a:pPr>
            <a:r>
              <a:rPr kumimoji="0" lang="en-US" sz="1500" b="0" i="0" u="none" strike="noStrike" kern="0" cap="none" spc="0" normalizeH="0" baseline="0" noProof="0" dirty="0" err="1">
                <a:ln>
                  <a:noFill/>
                </a:ln>
                <a:solidFill>
                  <a:srgbClr val="000000"/>
                </a:solidFill>
                <a:effectLst/>
                <a:uLnTx/>
                <a:uFillTx/>
                <a:latin typeface="Calibri" charset="0"/>
                <a:ea typeface="MS PGothic" pitchFamily="34" charset="-128"/>
              </a:rPr>
              <a:t>Sureda</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 A et al. </a:t>
            </a:r>
            <a:r>
              <a:rPr kumimoji="0" lang="en-US" sz="1500" b="0" u="none" strike="noStrike" kern="0" cap="none" spc="0" normalizeH="0" baseline="0" noProof="0" dirty="0">
                <a:ln>
                  <a:noFill/>
                </a:ln>
                <a:solidFill>
                  <a:srgbClr val="000000"/>
                </a:solidFill>
                <a:effectLst/>
                <a:uLnTx/>
                <a:uFillTx/>
                <a:latin typeface="Calibri" charset="0"/>
                <a:ea typeface="MS PGothic" pitchFamily="34" charset="-128"/>
              </a:rPr>
              <a:t>EHA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2022;Abstract S211.</a:t>
            </a:r>
          </a:p>
        </p:txBody>
      </p:sp>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1127448" y="548680"/>
            <a:ext cx="10081120" cy="703207"/>
          </a:xfrm>
        </p:spPr>
        <p:txBody>
          <a:bodyPr/>
          <a:lstStyle/>
          <a:p>
            <a:pPr algn="l"/>
            <a:r>
              <a:rPr lang="en-US" altLang="en-US" sz="2924" dirty="0">
                <a:latin typeface="Calibri" panose="020F0502020204030204" pitchFamily="34" charset="0"/>
                <a:cs typeface="Calibri" panose="020F0502020204030204" pitchFamily="34" charset="0"/>
              </a:rPr>
              <a:t>ZUMA-7: Event-Free Survival per Blinded Central Review in Patients Aged ≥65 Years  </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8" name="Picture 7" descr="Graphical user interface&#10;&#10;Description automatically generated">
            <a:extLst>
              <a:ext uri="{FF2B5EF4-FFF2-40B4-BE49-F238E27FC236}">
                <a16:creationId xmlns:a16="http://schemas.microsoft.com/office/drawing/2014/main" id="{34497432-90FC-8E0B-2590-D2404B1D1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4" y="1700220"/>
            <a:ext cx="11784632" cy="3713899"/>
          </a:xfrm>
          <a:prstGeom prst="rect">
            <a:avLst/>
          </a:prstGeom>
        </p:spPr>
      </p:pic>
    </p:spTree>
    <p:extLst>
      <p:ext uri="{BB962C8B-B14F-4D97-AF65-F5344CB8AC3E}">
        <p14:creationId xmlns:p14="http://schemas.microsoft.com/office/powerpoint/2010/main" val="675461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8C93-56AA-324E-9821-4FC3DDA12C66}"/>
              </a:ext>
            </a:extLst>
          </p:cNvPr>
          <p:cNvSpPr>
            <a:spLocks noGrp="1"/>
          </p:cNvSpPr>
          <p:nvPr>
            <p:ph type="title"/>
          </p:nvPr>
        </p:nvSpPr>
        <p:spPr>
          <a:xfrm>
            <a:off x="912287" y="227013"/>
            <a:ext cx="10008250" cy="1143000"/>
          </a:xfrm>
        </p:spPr>
        <p:txBody>
          <a:bodyPr/>
          <a:lstStyle/>
          <a:p>
            <a:pPr algn="l"/>
            <a:r>
              <a:rPr lang="en-US" dirty="0"/>
              <a:t>ZUMA-7: Select Grade ≥3 Adverse Events</a:t>
            </a:r>
          </a:p>
        </p:txBody>
      </p:sp>
      <p:graphicFrame>
        <p:nvGraphicFramePr>
          <p:cNvPr id="5" name="Table 5">
            <a:extLst>
              <a:ext uri="{FF2B5EF4-FFF2-40B4-BE49-F238E27FC236}">
                <a16:creationId xmlns:a16="http://schemas.microsoft.com/office/drawing/2014/main" id="{C8A5788A-13A9-3B48-A3B8-EC39A8666F04}"/>
              </a:ext>
            </a:extLst>
          </p:cNvPr>
          <p:cNvGraphicFramePr>
            <a:graphicFrameLocks noGrp="1"/>
          </p:cNvGraphicFramePr>
          <p:nvPr>
            <p:ph idx="1"/>
            <p:extLst>
              <p:ext uri="{D42A27DB-BD31-4B8C-83A1-F6EECF244321}">
                <p14:modId xmlns:p14="http://schemas.microsoft.com/office/powerpoint/2010/main" val="1284056153"/>
              </p:ext>
            </p:extLst>
          </p:nvPr>
        </p:nvGraphicFramePr>
        <p:xfrm>
          <a:off x="929217" y="1513585"/>
          <a:ext cx="10358437" cy="4330245"/>
        </p:xfrm>
        <a:graphic>
          <a:graphicData uri="http://schemas.openxmlformats.org/drawingml/2006/table">
            <a:tbl>
              <a:tblPr firstRow="1" bandRow="1">
                <a:tableStyleId>{21E4AEA4-8DFA-4A89-87EB-49C32662AFE0}</a:tableStyleId>
              </a:tblPr>
              <a:tblGrid>
                <a:gridCol w="4014655">
                  <a:extLst>
                    <a:ext uri="{9D8B030D-6E8A-4147-A177-3AD203B41FA5}">
                      <a16:colId xmlns:a16="http://schemas.microsoft.com/office/drawing/2014/main" val="2050421177"/>
                    </a:ext>
                  </a:extLst>
                </a:gridCol>
                <a:gridCol w="3312368">
                  <a:extLst>
                    <a:ext uri="{9D8B030D-6E8A-4147-A177-3AD203B41FA5}">
                      <a16:colId xmlns:a16="http://schemas.microsoft.com/office/drawing/2014/main" val="1235077904"/>
                    </a:ext>
                  </a:extLst>
                </a:gridCol>
                <a:gridCol w="3031414">
                  <a:extLst>
                    <a:ext uri="{9D8B030D-6E8A-4147-A177-3AD203B41FA5}">
                      <a16:colId xmlns:a16="http://schemas.microsoft.com/office/drawing/2014/main" val="173152105"/>
                    </a:ext>
                  </a:extLst>
                </a:gridCol>
              </a:tblGrid>
              <a:tr h="403245">
                <a:tc>
                  <a:txBody>
                    <a:bodyPr/>
                    <a:lstStyle/>
                    <a:p>
                      <a:r>
                        <a:rPr lang="en-US" sz="2000" dirty="0"/>
                        <a:t>Adverse event</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dirty="0" err="1"/>
                        <a:t>Axi-cel</a:t>
                      </a:r>
                      <a:r>
                        <a:rPr lang="en-US" sz="2000" dirty="0"/>
                        <a:t> (N = 170)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SOC</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 (N = 168)</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2828587577"/>
                  </a:ext>
                </a:extLst>
              </a:tr>
              <a:tr h="403245">
                <a:tc>
                  <a:txBody>
                    <a:bodyPr/>
                    <a:lstStyle/>
                    <a:p>
                      <a:r>
                        <a:rPr lang="en-US" sz="2000" dirty="0"/>
                        <a:t>Pyrexia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281245898"/>
                  </a:ext>
                </a:extLst>
              </a:tr>
              <a:tr h="403245">
                <a:tc>
                  <a:txBody>
                    <a:bodyPr/>
                    <a:lstStyle/>
                    <a:p>
                      <a:r>
                        <a:rPr lang="en-US" sz="2000" dirty="0"/>
                        <a:t>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014879"/>
                  </a:ext>
                </a:extLst>
              </a:tr>
              <a:tr h="403245">
                <a:tc>
                  <a:txBody>
                    <a:bodyPr/>
                    <a:lstStyle/>
                    <a:p>
                      <a:r>
                        <a:rPr lang="en-US" sz="2000" dirty="0"/>
                        <a:t>Fatigue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157652334"/>
                  </a:ext>
                </a:extLst>
              </a:tr>
              <a:tr h="403245">
                <a:tc>
                  <a:txBody>
                    <a:bodyPr/>
                    <a:lstStyle/>
                    <a:p>
                      <a:r>
                        <a:rPr lang="en-US" sz="2000" dirty="0"/>
                        <a:t>Anemia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911951"/>
                  </a:ext>
                </a:extLst>
              </a:tr>
              <a:tr h="403245">
                <a:tc>
                  <a:txBody>
                    <a:bodyPr/>
                    <a:lstStyle/>
                    <a:p>
                      <a:r>
                        <a:rPr lang="en-US" sz="2000" dirty="0"/>
                        <a:t>Thrombocytopenia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207106681"/>
                  </a:ext>
                </a:extLst>
              </a:tr>
              <a:tr h="403245">
                <a:tc>
                  <a:txBody>
                    <a:bodyPr/>
                    <a:lstStyle/>
                    <a:p>
                      <a:r>
                        <a:rPr lang="en-US" sz="2000" dirty="0"/>
                        <a:t>Febrile 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2542995"/>
                  </a:ext>
                </a:extLst>
              </a:tr>
              <a:tr h="403245">
                <a:tc>
                  <a:txBody>
                    <a:bodyPr/>
                    <a:lstStyle/>
                    <a:p>
                      <a:r>
                        <a:rPr lang="en-US" sz="2000" dirty="0"/>
                        <a:t>Cytokine release syndrome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307430934"/>
                  </a:ext>
                </a:extLst>
              </a:tr>
              <a:tr h="403245">
                <a:tc>
                  <a:txBody>
                    <a:bodyPr/>
                    <a:lstStyle/>
                    <a:p>
                      <a:r>
                        <a:rPr lang="en-US" sz="2000" dirty="0"/>
                        <a:t>Neurologic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4540740"/>
                  </a:ext>
                </a:extLst>
              </a:tr>
              <a:tr h="403245">
                <a:tc>
                  <a:txBody>
                    <a:bodyPr/>
                    <a:lstStyle/>
                    <a:p>
                      <a:r>
                        <a:rPr lang="en-US" sz="2000" dirty="0"/>
                        <a:t>Vomiting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424416099"/>
                  </a:ext>
                </a:extLst>
              </a:tr>
            </a:tbl>
          </a:graphicData>
        </a:graphic>
      </p:graphicFrame>
      <p:sp>
        <p:nvSpPr>
          <p:cNvPr id="7" name="Content Placeholder 3">
            <a:extLst>
              <a:ext uri="{FF2B5EF4-FFF2-40B4-BE49-F238E27FC236}">
                <a16:creationId xmlns:a16="http://schemas.microsoft.com/office/drawing/2014/main" id="{EACF9D3A-BCE4-00E4-2FEA-6B03B8439060}"/>
              </a:ext>
            </a:extLst>
          </p:cNvPr>
          <p:cNvSpPr txBox="1">
            <a:spLocks/>
          </p:cNvSpPr>
          <p:nvPr/>
        </p:nvSpPr>
        <p:spPr bwMode="auto">
          <a:xfrm>
            <a:off x="120198" y="6519203"/>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indent="0">
              <a:spcBef>
                <a:spcPts val="400"/>
              </a:spcBef>
              <a:spcAft>
                <a:spcPts val="400"/>
              </a:spcAft>
              <a:buNone/>
              <a:defRPr/>
            </a:pPr>
            <a:r>
              <a:rPr kumimoji="0" lang="en-US" sz="1500" b="0" i="0" u="none" strike="noStrike" kern="0" cap="none" spc="0" normalizeH="0" baseline="0" noProof="0" dirty="0" err="1">
                <a:ln>
                  <a:noFill/>
                </a:ln>
                <a:solidFill>
                  <a:srgbClr val="000000"/>
                </a:solidFill>
                <a:effectLst/>
                <a:uLnTx/>
                <a:uFillTx/>
                <a:latin typeface="Calibri" charset="0"/>
                <a:ea typeface="MS PGothic" pitchFamily="34" charset="-128"/>
              </a:rPr>
              <a:t>Sureda</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 A et al. </a:t>
            </a:r>
            <a:r>
              <a:rPr kumimoji="0" lang="en-US" sz="1500" b="0" u="none" strike="noStrike" kern="0" cap="none" spc="0" normalizeH="0" baseline="0" noProof="0" dirty="0">
                <a:ln>
                  <a:noFill/>
                </a:ln>
                <a:solidFill>
                  <a:srgbClr val="000000"/>
                </a:solidFill>
                <a:effectLst/>
                <a:uLnTx/>
                <a:uFillTx/>
                <a:latin typeface="Calibri" charset="0"/>
                <a:ea typeface="MS PGothic" pitchFamily="34" charset="-128"/>
              </a:rPr>
              <a:t>EHA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2022;Abstract S211.</a:t>
            </a:r>
          </a:p>
        </p:txBody>
      </p:sp>
      <p:sp>
        <p:nvSpPr>
          <p:cNvPr id="6" name="Content Placeholder 3">
            <a:extLst>
              <a:ext uri="{FF2B5EF4-FFF2-40B4-BE49-F238E27FC236}">
                <a16:creationId xmlns:a16="http://schemas.microsoft.com/office/drawing/2014/main" id="{80E82424-70CA-4F42-AB6F-10CDCD4309A3}"/>
              </a:ext>
            </a:extLst>
          </p:cNvPr>
          <p:cNvSpPr txBox="1">
            <a:spLocks/>
          </p:cNvSpPr>
          <p:nvPr/>
        </p:nvSpPr>
        <p:spPr bwMode="auto">
          <a:xfrm>
            <a:off x="964260" y="5949280"/>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indent="0">
              <a:spcBef>
                <a:spcPts val="400"/>
              </a:spcBef>
              <a:spcAft>
                <a:spcPts val="400"/>
              </a:spcAft>
              <a:buNone/>
              <a:defRPr/>
            </a:pPr>
            <a:r>
              <a:rPr lang="en-US" sz="1600" b="0" kern="0" dirty="0"/>
              <a:t>SOC = standard of care</a:t>
            </a:r>
          </a:p>
        </p:txBody>
      </p:sp>
    </p:spTree>
    <p:extLst>
      <p:ext uri="{BB962C8B-B14F-4D97-AF65-F5344CB8AC3E}">
        <p14:creationId xmlns:p14="http://schemas.microsoft.com/office/powerpoint/2010/main" val="1909316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DDE4794-0C68-3BCA-FACE-A3F51D9C3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96" y="620688"/>
            <a:ext cx="11568608" cy="4391483"/>
          </a:xfrm>
          <a:prstGeom prst="rect">
            <a:avLst/>
          </a:prstGeom>
        </p:spPr>
      </p:pic>
      <p:sp>
        <p:nvSpPr>
          <p:cNvPr id="5" name="TextBox 4">
            <a:extLst>
              <a:ext uri="{FF2B5EF4-FFF2-40B4-BE49-F238E27FC236}">
                <a16:creationId xmlns:a16="http://schemas.microsoft.com/office/drawing/2014/main" id="{B553ECEC-5FAB-F549-1376-0E3DABDE73A8}"/>
              </a:ext>
            </a:extLst>
          </p:cNvPr>
          <p:cNvSpPr txBox="1"/>
          <p:nvPr/>
        </p:nvSpPr>
        <p:spPr>
          <a:xfrm>
            <a:off x="311696" y="5012171"/>
            <a:ext cx="11568608" cy="577069"/>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EF652AD5-0445-595D-85B6-7D0F28856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92" y="5150428"/>
            <a:ext cx="3215754" cy="421004"/>
          </a:xfrm>
          <a:prstGeom prst="rect">
            <a:avLst/>
          </a:prstGeom>
        </p:spPr>
      </p:pic>
    </p:spTree>
    <p:extLst>
      <p:ext uri="{BB962C8B-B14F-4D97-AF65-F5344CB8AC3E}">
        <p14:creationId xmlns:p14="http://schemas.microsoft.com/office/powerpoint/2010/main" val="203412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a:xfrm>
            <a:off x="659827" y="84165"/>
            <a:ext cx="10872346" cy="1143000"/>
          </a:xfrm>
        </p:spPr>
        <p:txBody>
          <a:bodyPr/>
          <a:lstStyle/>
          <a:p>
            <a:pPr algn="l"/>
            <a:r>
              <a:rPr lang="en-US" dirty="0"/>
              <a:t>TRANSFORM: Event-Free Survival (ITT Population, Primary Endpoint)</a:t>
            </a:r>
          </a:p>
        </p:txBody>
      </p:sp>
      <p:sp>
        <p:nvSpPr>
          <p:cNvPr id="3" name="Rectangle 2">
            <a:extLst>
              <a:ext uri="{FF2B5EF4-FFF2-40B4-BE49-F238E27FC236}">
                <a16:creationId xmlns:a16="http://schemas.microsoft.com/office/drawing/2014/main" id="{C1A9D4FC-877B-254A-B773-EE1F3E4A13A9}"/>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Kamdar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Lancet</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2022;399:2294-308</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pic>
        <p:nvPicPr>
          <p:cNvPr id="5" name="Picture 4" descr="Chart, line chart&#10;&#10;Description automatically generated">
            <a:extLst>
              <a:ext uri="{FF2B5EF4-FFF2-40B4-BE49-F238E27FC236}">
                <a16:creationId xmlns:a16="http://schemas.microsoft.com/office/drawing/2014/main" id="{C8DDA63F-E9BA-6344-9F52-0C5901643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88" y="1134687"/>
            <a:ext cx="11712624" cy="4855883"/>
          </a:xfrm>
          <a:prstGeom prst="rect">
            <a:avLst/>
          </a:prstGeom>
        </p:spPr>
      </p:pic>
      <p:sp>
        <p:nvSpPr>
          <p:cNvPr id="6" name="TextBox 5">
            <a:extLst>
              <a:ext uri="{FF2B5EF4-FFF2-40B4-BE49-F238E27FC236}">
                <a16:creationId xmlns:a16="http://schemas.microsoft.com/office/drawing/2014/main" id="{7D2732F9-D1F8-1FD4-1DFE-B314129DEEEB}"/>
              </a:ext>
            </a:extLst>
          </p:cNvPr>
          <p:cNvSpPr txBox="1"/>
          <p:nvPr/>
        </p:nvSpPr>
        <p:spPr>
          <a:xfrm>
            <a:off x="239688" y="5733256"/>
            <a:ext cx="815752" cy="25731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58964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E0888C3-7B77-234D-BD9B-E0B276A4B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451212"/>
            <a:ext cx="9373042" cy="5882062"/>
          </a:xfrm>
          <a:prstGeom prst="rect">
            <a:avLst/>
          </a:prstGeom>
        </p:spPr>
      </p:pic>
      <p:sp>
        <p:nvSpPr>
          <p:cNvPr id="5" name="TextBox 4">
            <a:extLst>
              <a:ext uri="{FF2B5EF4-FFF2-40B4-BE49-F238E27FC236}">
                <a16:creationId xmlns:a16="http://schemas.microsoft.com/office/drawing/2014/main" id="{EEFBCD25-5A0B-064C-8271-CB17373808BD}"/>
              </a:ext>
            </a:extLst>
          </p:cNvPr>
          <p:cNvSpPr txBox="1"/>
          <p:nvPr/>
        </p:nvSpPr>
        <p:spPr>
          <a:xfrm>
            <a:off x="3647728" y="505166"/>
            <a:ext cx="4631396" cy="430887"/>
          </a:xfrm>
          <a:prstGeom prst="rect">
            <a:avLst/>
          </a:prstGeom>
          <a:noFill/>
        </p:spPr>
        <p:txBody>
          <a:bodyPr wrap="none" rtlCol="0">
            <a:spAutoFit/>
          </a:bodyPr>
          <a:lstStyle/>
          <a:p>
            <a:r>
              <a:rPr lang="en-US" sz="2200" i="1" dirty="0">
                <a:solidFill>
                  <a:srgbClr val="F5515F"/>
                </a:solidFill>
              </a:rPr>
              <a:t>N </a:t>
            </a:r>
            <a:r>
              <a:rPr lang="en-US" sz="2200" i="1" dirty="0" err="1">
                <a:solidFill>
                  <a:srgbClr val="F5515F"/>
                </a:solidFill>
              </a:rPr>
              <a:t>Engl</a:t>
            </a:r>
            <a:r>
              <a:rPr lang="en-US" sz="2200" i="1" dirty="0">
                <a:solidFill>
                  <a:srgbClr val="F5515F"/>
                </a:solidFill>
              </a:rPr>
              <a:t> J Med </a:t>
            </a:r>
            <a:r>
              <a:rPr lang="en-US" sz="2200" i="0" u="none" strike="noStrike" dirty="0">
                <a:solidFill>
                  <a:srgbClr val="F5515F"/>
                </a:solidFill>
                <a:effectLst/>
                <a:latin typeface="Arial" panose="020B0604020202020204" pitchFamily="34" charset="0"/>
                <a:cs typeface="Arial" panose="020B0604020202020204" pitchFamily="34" charset="0"/>
              </a:rPr>
              <a:t>2022;386(7):629-39.</a:t>
            </a:r>
            <a:endParaRPr lang="en-US" sz="2200" dirty="0">
              <a:solidFill>
                <a:srgbClr val="F551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5023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D6E1-BBC7-584E-980A-E15CE515F3FD}"/>
              </a:ext>
            </a:extLst>
          </p:cNvPr>
          <p:cNvSpPr>
            <a:spLocks noGrp="1"/>
          </p:cNvSpPr>
          <p:nvPr>
            <p:ph type="title"/>
          </p:nvPr>
        </p:nvSpPr>
        <p:spPr>
          <a:xfrm>
            <a:off x="1127448" y="84876"/>
            <a:ext cx="10143805" cy="969739"/>
          </a:xfrm>
        </p:spPr>
        <p:txBody>
          <a:bodyPr/>
          <a:lstStyle/>
          <a:p>
            <a:pPr algn="l"/>
            <a:r>
              <a:rPr lang="en-US" dirty="0"/>
              <a:t>BELINDA: Event-Free Survival (Primary Endpoint) </a:t>
            </a:r>
          </a:p>
        </p:txBody>
      </p:sp>
      <p:sp>
        <p:nvSpPr>
          <p:cNvPr id="3" name="TextBox 2">
            <a:extLst>
              <a:ext uri="{FF2B5EF4-FFF2-40B4-BE49-F238E27FC236}">
                <a16:creationId xmlns:a16="http://schemas.microsoft.com/office/drawing/2014/main" id="{69503FAC-8F73-3C45-AEBD-3DFC36F6EC6E}"/>
              </a:ext>
            </a:extLst>
          </p:cNvPr>
          <p:cNvSpPr txBox="1"/>
          <p:nvPr/>
        </p:nvSpPr>
        <p:spPr>
          <a:xfrm>
            <a:off x="119336" y="6477098"/>
            <a:ext cx="414466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Bishop MR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2022;386(7):629-39.</a:t>
            </a:r>
          </a:p>
        </p:txBody>
      </p:sp>
      <p:pic>
        <p:nvPicPr>
          <p:cNvPr id="5" name="Picture 4" descr="Chart&#10;&#10;Description automatically generated">
            <a:extLst>
              <a:ext uri="{FF2B5EF4-FFF2-40B4-BE49-F238E27FC236}">
                <a16:creationId xmlns:a16="http://schemas.microsoft.com/office/drawing/2014/main" id="{D55955C9-D0ED-8E47-AEF4-10253E3D0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69" y="1107599"/>
            <a:ext cx="11226800" cy="4914900"/>
          </a:xfrm>
          <a:prstGeom prst="rect">
            <a:avLst/>
          </a:prstGeom>
        </p:spPr>
      </p:pic>
    </p:spTree>
    <p:extLst>
      <p:ext uri="{BB962C8B-B14F-4D97-AF65-F5344CB8AC3E}">
        <p14:creationId xmlns:p14="http://schemas.microsoft.com/office/powerpoint/2010/main" val="1015567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4F98E9-7D08-A457-7158-F851876057E8}"/>
              </a:ext>
            </a:extLst>
          </p:cNvPr>
          <p:cNvSpPr txBox="1"/>
          <p:nvPr/>
        </p:nvSpPr>
        <p:spPr>
          <a:xfrm>
            <a:off x="0" y="6519446"/>
            <a:ext cx="3748527" cy="323165"/>
          </a:xfrm>
          <a:prstGeom prst="rect">
            <a:avLst/>
          </a:prstGeom>
          <a:noFill/>
        </p:spPr>
        <p:txBody>
          <a:bodyPr wrap="none" rtlCol="0">
            <a:spAutoFit/>
          </a:bodyPr>
          <a:lstStyle/>
          <a:p>
            <a:pPr>
              <a:defRPr/>
            </a:pPr>
            <a:r>
              <a:rPr lang="en-US" sz="1500" b="0" i="1" dirty="0">
                <a:solidFill>
                  <a:schemeClr val="tx1"/>
                </a:solidFill>
                <a:latin typeface="+mn-lt"/>
              </a:rPr>
              <a:t>Lancet Oncology </a:t>
            </a:r>
            <a:r>
              <a:rPr lang="en-US" sz="1500" b="0" dirty="0">
                <a:solidFill>
                  <a:schemeClr val="tx1"/>
                </a:solidFill>
                <a:latin typeface="+mn-lt"/>
              </a:rPr>
              <a:t>2022;August;23(8):1066-77.</a:t>
            </a:r>
            <a:endParaRPr kumimoji="0" lang="en-US" sz="1500" b="0" i="0" u="none" strike="noStrike" kern="1200" cap="none" spc="0" normalizeH="0" baseline="0" noProof="0" dirty="0">
              <a:ln>
                <a:noFill/>
              </a:ln>
              <a:solidFill>
                <a:schemeClr val="tx1"/>
              </a:solidFill>
              <a:effectLst/>
              <a:uLnTx/>
              <a:uFillTx/>
              <a:latin typeface="+mn-lt"/>
              <a:ea typeface="MS PGothic" charset="0"/>
              <a:cs typeface="Calibri" panose="020F0502020204030204" pitchFamily="34"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C756E090-3F34-F262-064C-836F58C3F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58" y="1671720"/>
            <a:ext cx="11573483" cy="3514559"/>
          </a:xfrm>
          <a:prstGeom prst="rect">
            <a:avLst/>
          </a:prstGeom>
        </p:spPr>
      </p:pic>
    </p:spTree>
    <p:extLst>
      <p:ext uri="{BB962C8B-B14F-4D97-AF65-F5344CB8AC3E}">
        <p14:creationId xmlns:p14="http://schemas.microsoft.com/office/powerpoint/2010/main" val="3993450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4E53EE-C949-FD4E-B2EA-3D70FEB534BC}"/>
              </a:ext>
            </a:extLst>
          </p:cNvPr>
          <p:cNvSpPr>
            <a:spLocks noGrp="1"/>
          </p:cNvSpPr>
          <p:nvPr>
            <p:ph type="title"/>
          </p:nvPr>
        </p:nvSpPr>
        <p:spPr>
          <a:xfrm>
            <a:off x="912285" y="136971"/>
            <a:ext cx="10358967" cy="987773"/>
          </a:xfrm>
        </p:spPr>
        <p:txBody>
          <a:bodyPr/>
          <a:lstStyle/>
          <a:p>
            <a:r>
              <a:rPr lang="en-US" dirty="0"/>
              <a:t>PILOT: Progression-Free and Overall Survival</a:t>
            </a:r>
          </a:p>
        </p:txBody>
      </p:sp>
      <p:sp>
        <p:nvSpPr>
          <p:cNvPr id="5" name="TextBox 4">
            <a:extLst>
              <a:ext uri="{FF2B5EF4-FFF2-40B4-BE49-F238E27FC236}">
                <a16:creationId xmlns:a16="http://schemas.microsoft.com/office/drawing/2014/main" id="{DBFB7847-9F07-2C47-B0C1-26F605CE2A40}"/>
              </a:ext>
            </a:extLst>
          </p:cNvPr>
          <p:cNvSpPr txBox="1"/>
          <p:nvPr/>
        </p:nvSpPr>
        <p:spPr>
          <a:xfrm>
            <a:off x="0" y="6519446"/>
            <a:ext cx="4797082" cy="323165"/>
          </a:xfrm>
          <a:prstGeom prst="rect">
            <a:avLst/>
          </a:prstGeom>
          <a:noFill/>
        </p:spPr>
        <p:txBody>
          <a:bodyPr wrap="none" rtlCol="0">
            <a:spAutoFit/>
          </a:bodyPr>
          <a:lstStyle/>
          <a:p>
            <a:pPr>
              <a:defRPr/>
            </a:pPr>
            <a:r>
              <a:rPr lang="en-US" sz="1500" b="0" dirty="0">
                <a:solidFill>
                  <a:schemeClr val="tx1"/>
                </a:solidFill>
                <a:latin typeface="+mn-lt"/>
              </a:rPr>
              <a:t>Sehgal A et al.</a:t>
            </a:r>
            <a:r>
              <a:rPr lang="en-US" sz="1500" b="0" i="1" dirty="0">
                <a:solidFill>
                  <a:schemeClr val="tx1"/>
                </a:solidFill>
                <a:latin typeface="+mn-lt"/>
              </a:rPr>
              <a:t> Lancet Oncology </a:t>
            </a:r>
            <a:r>
              <a:rPr lang="en-US" sz="1500" b="0" dirty="0">
                <a:solidFill>
                  <a:schemeClr val="tx1"/>
                </a:solidFill>
                <a:latin typeface="+mn-lt"/>
              </a:rPr>
              <a:t>2022;August;23(8):1066-77.</a:t>
            </a:r>
            <a:endParaRPr kumimoji="0" lang="en-US" sz="1500" b="0" i="0" u="none" strike="noStrike" kern="1200" cap="none" spc="0" normalizeH="0" baseline="0" noProof="0" dirty="0">
              <a:ln>
                <a:noFill/>
              </a:ln>
              <a:solidFill>
                <a:schemeClr val="tx1"/>
              </a:solidFill>
              <a:effectLst/>
              <a:uLnTx/>
              <a:uFillTx/>
              <a:latin typeface="+mn-lt"/>
              <a:ea typeface="MS PGothic" charset="0"/>
              <a:cs typeface="Calibri" panose="020F0502020204030204" pitchFamily="34" charset="0"/>
            </a:endParaRPr>
          </a:p>
        </p:txBody>
      </p:sp>
      <p:pic>
        <p:nvPicPr>
          <p:cNvPr id="6" name="Picture 5" descr="Chart, line chart&#10;&#10;Description automatically generated">
            <a:extLst>
              <a:ext uri="{FF2B5EF4-FFF2-40B4-BE49-F238E27FC236}">
                <a16:creationId xmlns:a16="http://schemas.microsoft.com/office/drawing/2014/main" id="{06DAB281-33E0-DF80-2472-780DE4C2025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6251"/>
          <a:stretch/>
        </p:blipFill>
        <p:spPr>
          <a:xfrm>
            <a:off x="123800" y="1855694"/>
            <a:ext cx="5986169" cy="2653426"/>
          </a:xfrm>
          <a:prstGeom prst="rect">
            <a:avLst/>
          </a:prstGeom>
        </p:spPr>
      </p:pic>
      <p:pic>
        <p:nvPicPr>
          <p:cNvPr id="9" name="Picture 8" descr="Chart, line chart&#10;&#10;Description automatically generated">
            <a:extLst>
              <a:ext uri="{FF2B5EF4-FFF2-40B4-BE49-F238E27FC236}">
                <a16:creationId xmlns:a16="http://schemas.microsoft.com/office/drawing/2014/main" id="{70B52B8C-1948-28C3-E03E-6D9C887E332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9752"/>
          <a:stretch/>
        </p:blipFill>
        <p:spPr>
          <a:xfrm>
            <a:off x="6312024" y="1855694"/>
            <a:ext cx="5756176" cy="2653426"/>
          </a:xfrm>
          <a:prstGeom prst="rect">
            <a:avLst/>
          </a:prstGeom>
        </p:spPr>
      </p:pic>
    </p:spTree>
    <p:extLst>
      <p:ext uri="{BB962C8B-B14F-4D97-AF65-F5344CB8AC3E}">
        <p14:creationId xmlns:p14="http://schemas.microsoft.com/office/powerpoint/2010/main" val="470661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9000"/>
            <a:ext cx="10358967" cy="1143000"/>
          </a:xfrm>
        </p:spPr>
        <p:txBody>
          <a:bodyPr/>
          <a:lstStyle/>
          <a:p>
            <a:r>
              <a:rPr lang="en-US" sz="3200" dirty="0"/>
              <a:t>Dr Smith </a:t>
            </a:r>
            <a:r>
              <a:rPr lang="en-US" sz="3200" dirty="0">
                <a:solidFill>
                  <a:srgbClr val="0432FF"/>
                </a:solidFill>
              </a:rPr>
              <a:t>— Disclosures</a:t>
            </a:r>
          </a:p>
        </p:txBody>
      </p:sp>
      <p:graphicFrame>
        <p:nvGraphicFramePr>
          <p:cNvPr id="5" name="Content Placeholder 3">
            <a:extLst>
              <a:ext uri="{FF2B5EF4-FFF2-40B4-BE49-F238E27FC236}">
                <a16:creationId xmlns:a16="http://schemas.microsoft.com/office/drawing/2014/main" id="{0DB53281-6A8B-C440-8F5D-E4989851F90D}"/>
              </a:ext>
            </a:extLst>
          </p:cNvPr>
          <p:cNvGraphicFramePr>
            <a:graphicFrameLocks/>
          </p:cNvGraphicFramePr>
          <p:nvPr/>
        </p:nvGraphicFramePr>
        <p:xfrm>
          <a:off x="912286" y="1616782"/>
          <a:ext cx="10201094" cy="2960703"/>
        </p:xfrm>
        <a:graphic>
          <a:graphicData uri="http://schemas.openxmlformats.org/drawingml/2006/table">
            <a:tbl>
              <a:tblPr firstRow="1" bandRow="1">
                <a:tableStyleId>{F2DE63D5-997A-4646-A377-4702673A728D}</a:tableStyleId>
              </a:tblPr>
              <a:tblGrid>
                <a:gridCol w="2643466">
                  <a:extLst>
                    <a:ext uri="{9D8B030D-6E8A-4147-A177-3AD203B41FA5}">
                      <a16:colId xmlns:a16="http://schemas.microsoft.com/office/drawing/2014/main" val="20000"/>
                    </a:ext>
                  </a:extLst>
                </a:gridCol>
                <a:gridCol w="7557628">
                  <a:extLst>
                    <a:ext uri="{9D8B030D-6E8A-4147-A177-3AD203B41FA5}">
                      <a16:colId xmlns:a16="http://schemas.microsoft.com/office/drawing/2014/main" val="762323566"/>
                    </a:ext>
                  </a:extLst>
                </a:gridCol>
              </a:tblGrid>
              <a:tr h="1020130">
                <a:tc>
                  <a:txBody>
                    <a:bodyPr/>
                    <a:lstStyle/>
                    <a:p>
                      <a:pPr algn="l"/>
                      <a:r>
                        <a:rPr lang="en-US" sz="1600" b="1" dirty="0">
                          <a:solidFill>
                            <a:schemeClr val="tx1"/>
                          </a:solidFill>
                        </a:rPr>
                        <a:t>Consulting Agreements</a:t>
                      </a:r>
                      <a:endParaRPr lang="en-US" sz="17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Adaptive Biotechnologies Corporation, ADC Therapeutics, Bantam, Bristol-Myers Squibb Company, </a:t>
                      </a:r>
                      <a:r>
                        <a:rPr lang="en-US" sz="1600" b="0" dirty="0" err="1">
                          <a:solidFill>
                            <a:schemeClr val="tx1"/>
                          </a:solidFill>
                        </a:rPr>
                        <a:t>Gamida</a:t>
                      </a:r>
                      <a:r>
                        <a:rPr lang="en-US" sz="1600" b="0" dirty="0">
                          <a:solidFill>
                            <a:schemeClr val="tx1"/>
                          </a:solidFill>
                        </a:rPr>
                        <a:t> Cell, Gilead Sciences Inc, Janssen Biotech Inc, </a:t>
                      </a:r>
                      <a:r>
                        <a:rPr lang="en-US" sz="1600" b="0" dirty="0" err="1">
                          <a:solidFill>
                            <a:schemeClr val="tx1"/>
                          </a:solidFill>
                        </a:rPr>
                        <a:t>Karyopharm</a:t>
                      </a:r>
                      <a:r>
                        <a:rPr lang="en-US" sz="1600" b="0" dirty="0">
                          <a:solidFill>
                            <a:schemeClr val="tx1"/>
                          </a:solidFill>
                        </a:rPr>
                        <a:t> Therapeutics, </a:t>
                      </a:r>
                      <a:r>
                        <a:rPr lang="en-US" sz="1600" b="0" dirty="0" err="1">
                          <a:solidFill>
                            <a:schemeClr val="tx1"/>
                          </a:solidFill>
                        </a:rPr>
                        <a:t>MorphoSys</a:t>
                      </a:r>
                      <a:endParaRPr lang="en-US" sz="17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049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Contracted Research</a:t>
                      </a:r>
                      <a:endParaRPr lang="en-US" sz="17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err="1">
                          <a:solidFill>
                            <a:schemeClr val="tx1"/>
                          </a:solidFill>
                        </a:rPr>
                        <a:t>Acerta</a:t>
                      </a:r>
                      <a:r>
                        <a:rPr lang="en-US" sz="1600" dirty="0">
                          <a:solidFill>
                            <a:schemeClr val="tx1"/>
                          </a:solidFill>
                        </a:rPr>
                        <a:t> Pharma — A member of the AstraZeneca Group, Bristol-Myers Squibb Company, Celgene Corporation, </a:t>
                      </a:r>
                      <a:r>
                        <a:rPr lang="en-US" sz="1600" dirty="0" err="1">
                          <a:solidFill>
                            <a:schemeClr val="tx1"/>
                          </a:solidFill>
                        </a:rPr>
                        <a:t>Epizyme</a:t>
                      </a:r>
                      <a:r>
                        <a:rPr lang="en-US" sz="1600" dirty="0">
                          <a:solidFill>
                            <a:schemeClr val="tx1"/>
                          </a:solidFill>
                        </a:rPr>
                        <a:t> Inc, Forty Seven Inc, Genentech, a member of the Roche Group, </a:t>
                      </a:r>
                      <a:r>
                        <a:rPr lang="en-US" sz="1600" dirty="0" err="1">
                          <a:solidFill>
                            <a:schemeClr val="tx1"/>
                          </a:solidFill>
                        </a:rPr>
                        <a:t>Karyopharm</a:t>
                      </a:r>
                      <a:r>
                        <a:rPr lang="en-US" sz="1600" dirty="0">
                          <a:solidFill>
                            <a:schemeClr val="tx1"/>
                          </a:solidFill>
                        </a:rPr>
                        <a:t> Therapeutics, Pharmacyclics LLC, an AbbVie Company, Portola Pharmaceuticals Inc, TG Therapeutics Inc</a:t>
                      </a:r>
                      <a:endParaRPr lang="en-US" sz="170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193793"/>
                  </a:ext>
                </a:extLst>
              </a:tr>
              <a:tr h="7200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Speaking Engagement</a:t>
                      </a:r>
                      <a:endParaRPr lang="en-US" sz="17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ADC Therapeutics ICML</a:t>
                      </a:r>
                      <a:endParaRPr lang="en-US" sz="170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8843315"/>
                  </a:ext>
                </a:extLst>
              </a:tr>
            </a:tbl>
          </a:graphicData>
        </a:graphic>
      </p:graphicFrame>
    </p:spTree>
    <p:custDataLst>
      <p:tags r:id="rId1"/>
    </p:custDataLst>
    <p:extLst>
      <p:ext uri="{BB962C8B-B14F-4D97-AF65-F5344CB8AC3E}">
        <p14:creationId xmlns:p14="http://schemas.microsoft.com/office/powerpoint/2010/main" val="934174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50D0-1A05-1E62-B35D-C8DFB2D67CC2}"/>
              </a:ext>
            </a:extLst>
          </p:cNvPr>
          <p:cNvSpPr>
            <a:spLocks noGrp="1"/>
          </p:cNvSpPr>
          <p:nvPr>
            <p:ph type="title"/>
          </p:nvPr>
        </p:nvSpPr>
        <p:spPr/>
        <p:txBody>
          <a:bodyPr/>
          <a:lstStyle/>
          <a:p>
            <a:r>
              <a:rPr lang="en-US" dirty="0">
                <a:solidFill>
                  <a:srgbClr val="0432FF"/>
                </a:solidFill>
              </a:rPr>
              <a:t>PILOT: Best Response by Independent Review Committee Assessment in the Efficacy Analysis Set </a:t>
            </a:r>
          </a:p>
        </p:txBody>
      </p:sp>
      <p:sp>
        <p:nvSpPr>
          <p:cNvPr id="4" name="TextBox 3">
            <a:extLst>
              <a:ext uri="{FF2B5EF4-FFF2-40B4-BE49-F238E27FC236}">
                <a16:creationId xmlns:a16="http://schemas.microsoft.com/office/drawing/2014/main" id="{3391702B-3F84-1D3B-6B24-5B1D47913ED6}"/>
              </a:ext>
            </a:extLst>
          </p:cNvPr>
          <p:cNvSpPr txBox="1"/>
          <p:nvPr/>
        </p:nvSpPr>
        <p:spPr>
          <a:xfrm>
            <a:off x="1926077" y="4974476"/>
            <a:ext cx="184731" cy="48218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800" b="1" i="0" u="none" strike="noStrike" kern="1200" cap="none" spc="0" normalizeH="0" baseline="-25000" noProof="0" dirty="0">
              <a:ln>
                <a:noFill/>
              </a:ln>
              <a:solidFill>
                <a:srgbClr val="002556"/>
              </a:solidFill>
              <a:effectLst/>
              <a:uLnTx/>
              <a:uFillTx/>
              <a:latin typeface="Verdana" pitchFamily="34" charset="0"/>
              <a:ea typeface="ＭＳ Ｐゴシック" pitchFamily="34" charset="-128"/>
              <a:cs typeface="+mn-cs"/>
            </a:endParaRPr>
          </a:p>
        </p:txBody>
      </p:sp>
      <p:graphicFrame>
        <p:nvGraphicFramePr>
          <p:cNvPr id="6" name="Chart 5">
            <a:extLst>
              <a:ext uri="{FF2B5EF4-FFF2-40B4-BE49-F238E27FC236}">
                <a16:creationId xmlns:a16="http://schemas.microsoft.com/office/drawing/2014/main" id="{F4A666E1-401D-79E8-6E78-FE1887E921BD}"/>
              </a:ext>
            </a:extLst>
          </p:cNvPr>
          <p:cNvGraphicFramePr/>
          <p:nvPr/>
        </p:nvGraphicFramePr>
        <p:xfrm>
          <a:off x="457200" y="1972829"/>
          <a:ext cx="11175999" cy="445124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44B5FBD-3983-B19E-5450-7ECA1CB34621}"/>
              </a:ext>
            </a:extLst>
          </p:cNvPr>
          <p:cNvSpPr txBox="1"/>
          <p:nvPr/>
        </p:nvSpPr>
        <p:spPr>
          <a:xfrm>
            <a:off x="2267970" y="1783490"/>
            <a:ext cx="3304155" cy="738664"/>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Overall response rate 80%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(95% CI 68–89);</a:t>
            </a:r>
            <a:r>
              <a:rPr kumimoji="0" lang="en-US" sz="1600" b="0" i="1" u="none" strike="noStrike" kern="1200" cap="none" spc="0" normalizeH="0" baseline="0" noProof="0" dirty="0">
                <a:ln>
                  <a:noFill/>
                </a:ln>
                <a:solidFill>
                  <a:srgbClr val="000000"/>
                </a:solidFill>
                <a:effectLst/>
                <a:uLnTx/>
                <a:uFillTx/>
                <a:latin typeface="Calibri"/>
                <a:ea typeface="ＭＳ Ｐゴシック" pitchFamily="34" charset="-128"/>
                <a:cs typeface="+mn-cs"/>
              </a:rPr>
              <a:t> p </a:t>
            </a: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&lt;0.0001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(n = 49)</a:t>
            </a:r>
          </a:p>
        </p:txBody>
      </p:sp>
      <p:sp>
        <p:nvSpPr>
          <p:cNvPr id="8" name="TextBox 7">
            <a:extLst>
              <a:ext uri="{FF2B5EF4-FFF2-40B4-BE49-F238E27FC236}">
                <a16:creationId xmlns:a16="http://schemas.microsoft.com/office/drawing/2014/main" id="{B126A426-BB6A-2252-1ECE-01A403F0F402}"/>
              </a:ext>
            </a:extLst>
          </p:cNvPr>
          <p:cNvSpPr txBox="1"/>
          <p:nvPr/>
        </p:nvSpPr>
        <p:spPr>
          <a:xfrm>
            <a:off x="1839335" y="2931376"/>
            <a:ext cx="1646805" cy="738664"/>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Complete response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rate 54%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(95% CI 41–67)</a:t>
            </a:r>
          </a:p>
        </p:txBody>
      </p:sp>
      <p:sp>
        <p:nvSpPr>
          <p:cNvPr id="9" name="TextBox 8">
            <a:extLst>
              <a:ext uri="{FF2B5EF4-FFF2-40B4-BE49-F238E27FC236}">
                <a16:creationId xmlns:a16="http://schemas.microsoft.com/office/drawing/2014/main" id="{A5A665CB-259C-DC7F-EC7E-5A7F2113C5F9}"/>
              </a:ext>
            </a:extLst>
          </p:cNvPr>
          <p:cNvSpPr txBox="1"/>
          <p:nvPr/>
        </p:nvSpPr>
        <p:spPr>
          <a:xfrm>
            <a:off x="1839335" y="4377748"/>
            <a:ext cx="1646805" cy="24622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(n = 33)</a:t>
            </a:r>
          </a:p>
        </p:txBody>
      </p:sp>
      <p:sp>
        <p:nvSpPr>
          <p:cNvPr id="10" name="TextBox 9">
            <a:extLst>
              <a:ext uri="{FF2B5EF4-FFF2-40B4-BE49-F238E27FC236}">
                <a16:creationId xmlns:a16="http://schemas.microsoft.com/office/drawing/2014/main" id="{6BDF4711-C319-AFEC-7E88-92994DED8AD3}"/>
              </a:ext>
            </a:extLst>
          </p:cNvPr>
          <p:cNvSpPr txBox="1"/>
          <p:nvPr/>
        </p:nvSpPr>
        <p:spPr>
          <a:xfrm>
            <a:off x="4353937" y="3702911"/>
            <a:ext cx="1646805" cy="738664"/>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Partial response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rate 26%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(95% CI 16–39)</a:t>
            </a:r>
          </a:p>
        </p:txBody>
      </p:sp>
      <p:sp>
        <p:nvSpPr>
          <p:cNvPr id="11" name="TextBox 10">
            <a:extLst>
              <a:ext uri="{FF2B5EF4-FFF2-40B4-BE49-F238E27FC236}">
                <a16:creationId xmlns:a16="http://schemas.microsoft.com/office/drawing/2014/main" id="{1FE63076-70B1-42D9-6C51-4D2DCDF4683D}"/>
              </a:ext>
            </a:extLst>
          </p:cNvPr>
          <p:cNvSpPr txBox="1"/>
          <p:nvPr/>
        </p:nvSpPr>
        <p:spPr>
          <a:xfrm>
            <a:off x="4353937" y="4777800"/>
            <a:ext cx="1646805" cy="24622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(n = 16)</a:t>
            </a:r>
          </a:p>
        </p:txBody>
      </p:sp>
      <p:sp>
        <p:nvSpPr>
          <p:cNvPr id="12" name="TextBox 11">
            <a:extLst>
              <a:ext uri="{FF2B5EF4-FFF2-40B4-BE49-F238E27FC236}">
                <a16:creationId xmlns:a16="http://schemas.microsoft.com/office/drawing/2014/main" id="{62764990-96D3-4B4C-F1FA-10AC07930AD8}"/>
              </a:ext>
            </a:extLst>
          </p:cNvPr>
          <p:cNvSpPr txBox="1"/>
          <p:nvPr/>
        </p:nvSpPr>
        <p:spPr>
          <a:xfrm>
            <a:off x="9411713" y="4268944"/>
            <a:ext cx="1646805" cy="492443"/>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(n = 9)</a:t>
            </a:r>
          </a:p>
        </p:txBody>
      </p:sp>
      <p:sp>
        <p:nvSpPr>
          <p:cNvPr id="15" name="TextBox 14">
            <a:extLst>
              <a:ext uri="{FF2B5EF4-FFF2-40B4-BE49-F238E27FC236}">
                <a16:creationId xmlns:a16="http://schemas.microsoft.com/office/drawing/2014/main" id="{CEC94BC3-4B5D-3BA0-70B8-A48095E39449}"/>
              </a:ext>
            </a:extLst>
          </p:cNvPr>
          <p:cNvSpPr txBox="1"/>
          <p:nvPr/>
        </p:nvSpPr>
        <p:spPr>
          <a:xfrm>
            <a:off x="6854248" y="4583265"/>
            <a:ext cx="1646805" cy="492443"/>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(n = 3)</a:t>
            </a:r>
          </a:p>
        </p:txBody>
      </p:sp>
      <p:grpSp>
        <p:nvGrpSpPr>
          <p:cNvPr id="22" name="Group 21">
            <a:extLst>
              <a:ext uri="{FF2B5EF4-FFF2-40B4-BE49-F238E27FC236}">
                <a16:creationId xmlns:a16="http://schemas.microsoft.com/office/drawing/2014/main" id="{1E5E4C1C-0892-C9AA-AFCC-6E9C8D193279}"/>
              </a:ext>
            </a:extLst>
          </p:cNvPr>
          <p:cNvGrpSpPr/>
          <p:nvPr/>
        </p:nvGrpSpPr>
        <p:grpSpPr>
          <a:xfrm>
            <a:off x="2643427" y="2605811"/>
            <a:ext cx="2560320" cy="211016"/>
            <a:chOff x="8370277" y="2160396"/>
            <a:chExt cx="3034602" cy="211016"/>
          </a:xfrm>
        </p:grpSpPr>
        <p:cxnSp>
          <p:nvCxnSpPr>
            <p:cNvPr id="18" name="Straight Connector 17">
              <a:extLst>
                <a:ext uri="{FF2B5EF4-FFF2-40B4-BE49-F238E27FC236}">
                  <a16:creationId xmlns:a16="http://schemas.microsoft.com/office/drawing/2014/main" id="{E7BBB26B-C096-768B-8C0E-EFA2A1F1022D}"/>
                </a:ext>
              </a:extLst>
            </p:cNvPr>
            <p:cNvCxnSpPr>
              <a:cxnSpLocks/>
            </p:cNvCxnSpPr>
            <p:nvPr/>
          </p:nvCxnSpPr>
          <p:spPr bwMode="auto">
            <a:xfrm flipH="1">
              <a:off x="8370277" y="2160396"/>
              <a:ext cx="3034602" cy="0"/>
            </a:xfrm>
            <a:prstGeom prst="line">
              <a:avLst/>
            </a:prstGeom>
            <a:solidFill>
              <a:srgbClr val="FFFF00"/>
            </a:solidFill>
            <a:ln w="1270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5ECAB033-802B-C5A7-786D-D584F3EA0234}"/>
                </a:ext>
              </a:extLst>
            </p:cNvPr>
            <p:cNvCxnSpPr>
              <a:cxnSpLocks/>
            </p:cNvCxnSpPr>
            <p:nvPr/>
          </p:nvCxnSpPr>
          <p:spPr bwMode="auto">
            <a:xfrm>
              <a:off x="8370277" y="2160396"/>
              <a:ext cx="0" cy="211016"/>
            </a:xfrm>
            <a:prstGeom prst="line">
              <a:avLst/>
            </a:prstGeom>
            <a:solidFill>
              <a:srgbClr val="FFFF00"/>
            </a:solidFill>
            <a:ln w="1270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082F9CF-352E-71C1-2ADE-779A0A39E92A}"/>
                </a:ext>
              </a:extLst>
            </p:cNvPr>
            <p:cNvCxnSpPr>
              <a:cxnSpLocks/>
            </p:cNvCxnSpPr>
            <p:nvPr/>
          </p:nvCxnSpPr>
          <p:spPr bwMode="auto">
            <a:xfrm>
              <a:off x="11404879" y="2160396"/>
              <a:ext cx="0" cy="211016"/>
            </a:xfrm>
            <a:prstGeom prst="line">
              <a:avLst/>
            </a:prstGeom>
            <a:solidFill>
              <a:srgbClr val="FFFF00"/>
            </a:solidFill>
            <a:ln w="12700" cap="flat" cmpd="sng" algn="ctr">
              <a:solidFill>
                <a:schemeClr val="tx1"/>
              </a:solidFill>
              <a:prstDash val="solid"/>
              <a:round/>
              <a:headEnd type="none" w="med" len="med"/>
              <a:tailEnd type="none" w="med" len="med"/>
            </a:ln>
            <a:effectLst/>
          </p:spPr>
        </p:cxnSp>
      </p:grpSp>
      <p:sp>
        <p:nvSpPr>
          <p:cNvPr id="17" name="TextBox 16">
            <a:extLst>
              <a:ext uri="{FF2B5EF4-FFF2-40B4-BE49-F238E27FC236}">
                <a16:creationId xmlns:a16="http://schemas.microsoft.com/office/drawing/2014/main" id="{FDC1E7C3-43CA-DF4D-9241-23A323933442}"/>
              </a:ext>
            </a:extLst>
          </p:cNvPr>
          <p:cNvSpPr txBox="1"/>
          <p:nvPr/>
        </p:nvSpPr>
        <p:spPr>
          <a:xfrm>
            <a:off x="0" y="6519446"/>
            <a:ext cx="4797082" cy="323165"/>
          </a:xfrm>
          <a:prstGeom prst="rect">
            <a:avLst/>
          </a:prstGeom>
          <a:noFill/>
        </p:spPr>
        <p:txBody>
          <a:bodyPr wrap="none" rtlCol="0">
            <a:spAutoFit/>
          </a:bodyPr>
          <a:lstStyle/>
          <a:p>
            <a:pPr>
              <a:defRPr/>
            </a:pPr>
            <a:r>
              <a:rPr lang="en-US" sz="1500" b="0" dirty="0">
                <a:solidFill>
                  <a:schemeClr val="tx1"/>
                </a:solidFill>
                <a:latin typeface="+mn-lt"/>
              </a:rPr>
              <a:t>Sehgal A et al.</a:t>
            </a:r>
            <a:r>
              <a:rPr lang="en-US" sz="1500" b="0" i="1" dirty="0">
                <a:solidFill>
                  <a:schemeClr val="tx1"/>
                </a:solidFill>
                <a:latin typeface="+mn-lt"/>
              </a:rPr>
              <a:t> Lancet Oncology </a:t>
            </a:r>
            <a:r>
              <a:rPr lang="en-US" sz="1500" b="0" dirty="0">
                <a:solidFill>
                  <a:schemeClr val="tx1"/>
                </a:solidFill>
                <a:latin typeface="+mn-lt"/>
              </a:rPr>
              <a:t>2022;August;23(8):1066-77.</a:t>
            </a:r>
            <a:endParaRPr kumimoji="0" lang="en-US" sz="1500" b="0" i="0" u="none" strike="noStrike" kern="1200" cap="none" spc="0" normalizeH="0" baseline="0" noProof="0" dirty="0">
              <a:ln>
                <a:noFill/>
              </a:ln>
              <a:solidFill>
                <a:schemeClr val="tx1"/>
              </a:solidFill>
              <a:effectLst/>
              <a:uLnTx/>
              <a:uFillTx/>
              <a:latin typeface="+mn-lt"/>
              <a:ea typeface="MS PGothic" charset="0"/>
              <a:cs typeface="Calibri" panose="020F0502020204030204" pitchFamily="34" charset="0"/>
            </a:endParaRPr>
          </a:p>
        </p:txBody>
      </p:sp>
    </p:spTree>
    <p:extLst>
      <p:ext uri="{BB962C8B-B14F-4D97-AF65-F5344CB8AC3E}">
        <p14:creationId xmlns:p14="http://schemas.microsoft.com/office/powerpoint/2010/main" val="2400896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F628-4337-B5F5-95CB-510F6C8603E8}"/>
              </a:ext>
            </a:extLst>
          </p:cNvPr>
          <p:cNvSpPr>
            <a:spLocks noGrp="1"/>
          </p:cNvSpPr>
          <p:nvPr>
            <p:ph type="title"/>
          </p:nvPr>
        </p:nvSpPr>
        <p:spPr>
          <a:xfrm>
            <a:off x="472440" y="56099"/>
            <a:ext cx="11247120" cy="1143000"/>
          </a:xfrm>
        </p:spPr>
        <p:txBody>
          <a:bodyPr/>
          <a:lstStyle/>
          <a:p>
            <a:r>
              <a:rPr lang="en-US" dirty="0">
                <a:solidFill>
                  <a:srgbClr val="0432FF"/>
                </a:solidFill>
              </a:rPr>
              <a:t>PILOT: Patients Who Received </a:t>
            </a:r>
            <a:r>
              <a:rPr lang="en-US" dirty="0" err="1">
                <a:solidFill>
                  <a:srgbClr val="0432FF"/>
                </a:solidFill>
              </a:rPr>
              <a:t>Lisocabtagene</a:t>
            </a:r>
            <a:r>
              <a:rPr lang="en-US" dirty="0">
                <a:solidFill>
                  <a:srgbClr val="0432FF"/>
                </a:solidFill>
              </a:rPr>
              <a:t> </a:t>
            </a:r>
            <a:r>
              <a:rPr lang="en-US" dirty="0" err="1">
                <a:solidFill>
                  <a:srgbClr val="0432FF"/>
                </a:solidFill>
              </a:rPr>
              <a:t>Maraleucel</a:t>
            </a:r>
            <a:r>
              <a:rPr lang="en-US" dirty="0">
                <a:solidFill>
                  <a:srgbClr val="0432FF"/>
                </a:solidFill>
              </a:rPr>
              <a:t> (n = 61)</a:t>
            </a:r>
          </a:p>
        </p:txBody>
      </p:sp>
      <p:sp>
        <p:nvSpPr>
          <p:cNvPr id="4" name="Rectangle 33">
            <a:extLst>
              <a:ext uri="{FF2B5EF4-FFF2-40B4-BE49-F238E27FC236}">
                <a16:creationId xmlns:a16="http://schemas.microsoft.com/office/drawing/2014/main" id="{2193770E-CABF-7F66-C91D-755DF3FC13EA}"/>
              </a:ext>
            </a:extLst>
          </p:cNvPr>
          <p:cNvSpPr>
            <a:spLocks noChangeArrowheads="1"/>
          </p:cNvSpPr>
          <p:nvPr/>
        </p:nvSpPr>
        <p:spPr bwMode="auto">
          <a:xfrm>
            <a:off x="1188192" y="1001769"/>
            <a:ext cx="9116951" cy="4257370"/>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1" u="none" strike="noStrike" kern="1200" cap="none" spc="0" normalizeH="0" baseline="0" noProof="0" dirty="0">
              <a:ln>
                <a:noFill/>
              </a:ln>
              <a:solidFill>
                <a:srgbClr val="FFFFFF"/>
              </a:solidFill>
              <a:effectLst/>
              <a:uLnTx/>
              <a:uFillTx/>
              <a:latin typeface="Arial"/>
              <a:ea typeface="ヒラギノ角ゴ Pro W3" charset="-128"/>
              <a:cs typeface="+mn-cs"/>
            </a:endParaRPr>
          </a:p>
        </p:txBody>
      </p:sp>
      <p:graphicFrame>
        <p:nvGraphicFramePr>
          <p:cNvPr id="5" name="Group 31">
            <a:extLst>
              <a:ext uri="{FF2B5EF4-FFF2-40B4-BE49-F238E27FC236}">
                <a16:creationId xmlns:a16="http://schemas.microsoft.com/office/drawing/2014/main" id="{62061532-947D-73A3-4290-17E94BAF695D}"/>
              </a:ext>
            </a:extLst>
          </p:cNvPr>
          <p:cNvGraphicFramePr>
            <a:graphicFrameLocks noGrp="1"/>
          </p:cNvGraphicFramePr>
          <p:nvPr>
            <p:extLst>
              <p:ext uri="{D42A27DB-BD31-4B8C-83A1-F6EECF244321}">
                <p14:modId xmlns:p14="http://schemas.microsoft.com/office/powerpoint/2010/main" val="503275214"/>
              </p:ext>
            </p:extLst>
          </p:nvPr>
        </p:nvGraphicFramePr>
        <p:xfrm>
          <a:off x="1285337" y="1100324"/>
          <a:ext cx="8922660" cy="4060260"/>
        </p:xfrm>
        <a:graphic>
          <a:graphicData uri="http://schemas.openxmlformats.org/drawingml/2006/table">
            <a:tbl>
              <a:tblPr/>
              <a:tblGrid>
                <a:gridCol w="6890660">
                  <a:extLst>
                    <a:ext uri="{9D8B030D-6E8A-4147-A177-3AD203B41FA5}">
                      <a16:colId xmlns:a16="http://schemas.microsoft.com/office/drawing/2014/main" val="20000"/>
                    </a:ext>
                  </a:extLst>
                </a:gridCol>
                <a:gridCol w="2032000">
                  <a:extLst>
                    <a:ext uri="{9D8B030D-6E8A-4147-A177-3AD203B41FA5}">
                      <a16:colId xmlns:a16="http://schemas.microsoft.com/office/drawing/2014/main" val="3508471739"/>
                    </a:ext>
                  </a:extLst>
                </a:gridCol>
              </a:tblGrid>
              <a:tr h="390792">
                <a:tc gridSpan="2">
                  <a:txBody>
                    <a:bodyPr/>
                    <a:lstStyle/>
                    <a:p>
                      <a:pPr marL="0" marR="0" lvl="0" indent="0" algn="l" defTabSz="914400" rtl="0" eaLnBrk="1" fontAlgn="b" latinLnBrk="0" hangingPunct="1">
                        <a:lnSpc>
                          <a:spcPct val="95000"/>
                        </a:lnSpc>
                        <a:spcBef>
                          <a:spcPct val="0"/>
                        </a:spcBef>
                        <a:spcAft>
                          <a:spcPct val="0"/>
                        </a:spcAft>
                        <a:buClrTx/>
                        <a:buSzTx/>
                        <a:buFontTx/>
                        <a:buNone/>
                        <a:tabLst/>
                        <a:defRPr/>
                      </a:pPr>
                      <a:r>
                        <a:rPr kumimoji="0" lang="en-US" sz="2000" b="1" i="0" u="none" strike="noStrike" cap="none" normalizeH="0" baseline="0" dirty="0">
                          <a:ln>
                            <a:noFill/>
                          </a:ln>
                          <a:solidFill>
                            <a:srgbClr val="FF9900"/>
                          </a:solidFill>
                          <a:effectLst/>
                          <a:latin typeface="+mn-lt"/>
                          <a:ea typeface="ＭＳ Ｐゴシック" charset="-128"/>
                          <a:cs typeface="ＭＳ Ｐゴシック" charset="-128"/>
                        </a:rPr>
                        <a:t>Transplantation not intended criteria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B51"/>
                    </a:solidFill>
                  </a:tcPr>
                </a:tc>
                <a:tc hMerge="1">
                  <a:txBody>
                    <a:bodyPr/>
                    <a:lstStyle/>
                    <a:p>
                      <a:pPr algn="ctr"/>
                      <a:endParaRPr lang="en-US" sz="3200" dirty="0">
                        <a:solidFill>
                          <a:srgbClr val="FF9902"/>
                        </a:solidFill>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10000"/>
                  </a:ext>
                </a:extLst>
              </a:tr>
              <a:tr h="305789">
                <a:tc>
                  <a:txBody>
                    <a:bodyPr/>
                    <a:lstStyle/>
                    <a:p>
                      <a:pPr marL="0" marR="0">
                        <a:spcBef>
                          <a:spcPts val="0"/>
                        </a:spcBef>
                        <a:spcAft>
                          <a:spcPts val="0"/>
                        </a:spcAft>
                      </a:pPr>
                      <a:r>
                        <a:rPr lang="en-US"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Cytokine release syndrome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algn="ctr">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30 (49%)</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0002"/>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Any grade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23 (38%)</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875495230"/>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Grade 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algn="ctr">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11 (18%)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151046506"/>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Grade 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11 (18%)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775601171"/>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Grade 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(2%)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2272693194"/>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Grade 4 or 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1900847304"/>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Time to onset,</a:t>
                      </a:r>
                      <a:r>
                        <a:rPr lang="en-US" sz="1800" baseline="30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days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(3-7)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2849587470"/>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Time to resolution,</a:t>
                      </a:r>
                      <a:r>
                        <a:rPr lang="en-US" sz="1800" baseline="30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days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(2-5)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2097108193"/>
                  </a:ext>
                </a:extLst>
              </a:tr>
              <a:tr h="30578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Tocilizumab, corticosteroids, or both for cytokine release syndrome</a:t>
                      </a:r>
                      <a:endParaRPr lang="en-US" sz="1800" b="1" baseline="30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algn="ctr">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16 (26%)</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4219235437"/>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Tocilizumab only</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algn="ctr">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6 (10%)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52962906"/>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Tocilizumab and corticosteroids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algn="ctr">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10 (16%)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3904352500"/>
                  </a:ext>
                </a:extLst>
              </a:tr>
              <a:tr h="305789">
                <a:tc>
                  <a:txBody>
                    <a:bodyPr/>
                    <a:lstStyle/>
                    <a:p>
                      <a:pPr marL="0" marR="0">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Corticosteroids only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tc>
                  <a:txBody>
                    <a:bodyPr/>
                    <a:lstStyle/>
                    <a:p>
                      <a:pPr marL="0" marR="0" algn="ctr">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796"/>
                    </a:solidFill>
                  </a:tcPr>
                </a:tc>
                <a:extLst>
                  <a:ext uri="{0D108BD9-81ED-4DB2-BD59-A6C34878D82A}">
                    <a16:rowId xmlns:a16="http://schemas.microsoft.com/office/drawing/2014/main" val="4180199395"/>
                  </a:ext>
                </a:extLst>
              </a:tr>
            </a:tbl>
          </a:graphicData>
        </a:graphic>
      </p:graphicFrame>
      <p:sp>
        <p:nvSpPr>
          <p:cNvPr id="3" name="TextBox 2">
            <a:extLst>
              <a:ext uri="{FF2B5EF4-FFF2-40B4-BE49-F238E27FC236}">
                <a16:creationId xmlns:a16="http://schemas.microsoft.com/office/drawing/2014/main" id="{B7AF1CDA-DDCD-FC2A-A376-CFE73F5DBCF8}"/>
              </a:ext>
            </a:extLst>
          </p:cNvPr>
          <p:cNvSpPr txBox="1"/>
          <p:nvPr/>
        </p:nvSpPr>
        <p:spPr>
          <a:xfrm>
            <a:off x="158667" y="5517232"/>
            <a:ext cx="11176000" cy="777136"/>
          </a:xfrm>
          <a:prstGeom prst="rect">
            <a:avLst/>
          </a:prstGeom>
          <a:noFill/>
        </p:spPr>
        <p:txBody>
          <a:bodyPr wrap="square" lIns="0" tIns="0" rIns="0" bIns="0" rtlCol="0" anchor="b">
            <a:sp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Calibri"/>
                <a:ea typeface="ＭＳ Ｐゴシック" pitchFamily="34" charset="-128"/>
                <a:cs typeface="+mn-cs"/>
              </a:rPr>
              <a:t>* </a:t>
            </a: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Time to onset was calculated from the </a:t>
            </a:r>
            <a:r>
              <a:rPr kumimoji="0" lang="en-US" sz="1200" b="0" i="0" u="none" strike="noStrike" kern="1200" cap="none" spc="0" normalizeH="0" baseline="0" noProof="0" dirty="0" err="1">
                <a:ln>
                  <a:noFill/>
                </a:ln>
                <a:solidFill>
                  <a:srgbClr val="000000"/>
                </a:solidFill>
                <a:effectLst/>
                <a:uLnTx/>
                <a:uFillTx/>
                <a:latin typeface="Calibri"/>
                <a:ea typeface="ＭＳ Ｐゴシック" pitchFamily="34" charset="-128"/>
                <a:cs typeface="+mn-cs"/>
              </a:rPr>
              <a:t>lisocabtagene</a:t>
            </a: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 </a:t>
            </a:r>
            <a:r>
              <a:rPr kumimoji="0" lang="en-US" sz="1200" b="0" i="0" u="none" strike="noStrike" kern="1200" cap="none" spc="0" normalizeH="0" baseline="0" noProof="0" dirty="0" err="1">
                <a:ln>
                  <a:noFill/>
                </a:ln>
                <a:solidFill>
                  <a:srgbClr val="000000"/>
                </a:solidFill>
                <a:effectLst/>
                <a:uLnTx/>
                <a:uFillTx/>
                <a:latin typeface="Calibri"/>
                <a:ea typeface="ＭＳ Ｐゴシック" pitchFamily="34" charset="-128"/>
                <a:cs typeface="+mn-cs"/>
              </a:rPr>
              <a:t>maraleucel</a:t>
            </a: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 infusion date to the first onset of cytokine release syndrome or a neurological event. Any cytokine release syndrome or a neurological event that started and stopped within 7 days was considered as a single episode. </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Calibri"/>
                <a:ea typeface="ＭＳ Ｐゴシック" pitchFamily="34" charset="-128"/>
                <a:cs typeface="+mn-cs"/>
              </a:rPr>
              <a:t>† </a:t>
            </a:r>
            <a:r>
              <a:rPr kumimoji="0" lang="en-US" sz="1200" b="0" i="0" u="none" strike="noStrike" kern="1200" cap="none" spc="0" normalizeH="0" baseline="0" noProof="0" dirty="0">
                <a:ln>
                  <a:noFill/>
                </a:ln>
                <a:solidFill>
                  <a:srgbClr val="000000"/>
                </a:solidFill>
                <a:effectLst/>
                <a:uLnTx/>
                <a:uFillTx/>
                <a:latin typeface="Calibri"/>
                <a:ea typeface="ＭＳ Ｐゴシック" pitchFamily="34" charset="-128"/>
                <a:cs typeface="+mn-cs"/>
              </a:rPr>
              <a:t>Time to resolution of cytokine release syndrome or a neurological event was defined as the number of days from onset to when the last event of the first episode ended. Patients with an unresolved event in the first episode were excluded from the summary. </a:t>
            </a:r>
          </a:p>
        </p:txBody>
      </p:sp>
      <p:sp>
        <p:nvSpPr>
          <p:cNvPr id="8" name="TextBox 7">
            <a:extLst>
              <a:ext uri="{FF2B5EF4-FFF2-40B4-BE49-F238E27FC236}">
                <a16:creationId xmlns:a16="http://schemas.microsoft.com/office/drawing/2014/main" id="{C415B2BE-1411-2348-9D11-1DD612BFAE3A}"/>
              </a:ext>
            </a:extLst>
          </p:cNvPr>
          <p:cNvSpPr txBox="1"/>
          <p:nvPr/>
        </p:nvSpPr>
        <p:spPr>
          <a:xfrm>
            <a:off x="0" y="6519446"/>
            <a:ext cx="4797082" cy="323165"/>
          </a:xfrm>
          <a:prstGeom prst="rect">
            <a:avLst/>
          </a:prstGeom>
          <a:noFill/>
        </p:spPr>
        <p:txBody>
          <a:bodyPr wrap="none" rtlCol="0">
            <a:spAutoFit/>
          </a:bodyPr>
          <a:lstStyle/>
          <a:p>
            <a:pPr>
              <a:defRPr/>
            </a:pPr>
            <a:r>
              <a:rPr lang="en-US" sz="1500" b="0" dirty="0">
                <a:solidFill>
                  <a:schemeClr val="tx1"/>
                </a:solidFill>
                <a:latin typeface="+mn-lt"/>
              </a:rPr>
              <a:t>Sehgal A et al.</a:t>
            </a:r>
            <a:r>
              <a:rPr lang="en-US" sz="1500" b="0" i="1" dirty="0">
                <a:solidFill>
                  <a:schemeClr val="tx1"/>
                </a:solidFill>
                <a:latin typeface="+mn-lt"/>
              </a:rPr>
              <a:t> Lancet Oncology </a:t>
            </a:r>
            <a:r>
              <a:rPr lang="en-US" sz="1500" b="0" dirty="0">
                <a:solidFill>
                  <a:schemeClr val="tx1"/>
                </a:solidFill>
                <a:latin typeface="+mn-lt"/>
              </a:rPr>
              <a:t>2022;August;23(8):1066-77.</a:t>
            </a:r>
            <a:endParaRPr kumimoji="0" lang="en-US" sz="1500" b="0" i="0" u="none" strike="noStrike" kern="1200" cap="none" spc="0" normalizeH="0" baseline="0" noProof="0" dirty="0">
              <a:ln>
                <a:noFill/>
              </a:ln>
              <a:solidFill>
                <a:schemeClr val="tx1"/>
              </a:solidFill>
              <a:effectLst/>
              <a:uLnTx/>
              <a:uFillTx/>
              <a:latin typeface="+mn-lt"/>
              <a:ea typeface="MS PGothic" charset="0"/>
              <a:cs typeface="Calibri" panose="020F0502020204030204" pitchFamily="34" charset="0"/>
            </a:endParaRPr>
          </a:p>
        </p:txBody>
      </p:sp>
    </p:spTree>
    <p:extLst>
      <p:ext uri="{BB962C8B-B14F-4D97-AF65-F5344CB8AC3E}">
        <p14:creationId xmlns:p14="http://schemas.microsoft.com/office/powerpoint/2010/main" val="2835982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147916" y="2146126"/>
            <a:ext cx="9628604"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t>Long-Term (4- and 5-Year) Overall Survival in ZUMA-1, the Pivotal Study of </a:t>
            </a:r>
            <a:r>
              <a:rPr lang="en-US" sz="3600" dirty="0" err="1"/>
              <a:t>Axicabtagene</a:t>
            </a:r>
            <a:r>
              <a:rPr lang="en-US" sz="3600" dirty="0"/>
              <a:t> </a:t>
            </a:r>
            <a:r>
              <a:rPr lang="en-US" sz="3600" dirty="0" err="1"/>
              <a:t>Ciloleucel</a:t>
            </a:r>
            <a:r>
              <a:rPr lang="en-US" sz="3600" dirty="0"/>
              <a:t> (</a:t>
            </a:r>
            <a:r>
              <a:rPr lang="en-US" sz="3600" dirty="0" err="1"/>
              <a:t>Axi-Cel</a:t>
            </a:r>
            <a:r>
              <a:rPr lang="en-US" sz="3600" dirty="0"/>
              <a:t>) in Patients with Refractory Large B-Cell Lymphoma (LBCL) </a:t>
            </a:r>
            <a:br>
              <a:rPr lang="en-US" sz="3600" dirty="0"/>
            </a:br>
            <a:endParaRPr lang="en-US" sz="36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43000" y="3810000"/>
            <a:ext cx="7924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Jacobson C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ASH 2021;Abstract 1764.</a:t>
            </a:r>
          </a:p>
        </p:txBody>
      </p:sp>
    </p:spTree>
    <p:extLst>
      <p:ext uri="{BB962C8B-B14F-4D97-AF65-F5344CB8AC3E}">
        <p14:creationId xmlns:p14="http://schemas.microsoft.com/office/powerpoint/2010/main" val="2224362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A1A6E00-27FF-814E-98D7-470691670DF0}"/>
              </a:ext>
            </a:extLst>
          </p:cNvPr>
          <p:cNvSpPr txBox="1">
            <a:spLocks/>
          </p:cNvSpPr>
          <p:nvPr/>
        </p:nvSpPr>
        <p:spPr bwMode="auto">
          <a:xfrm>
            <a:off x="114518" y="6525344"/>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Jacobson C et al. ASH 2021;Abstract 1764.</a:t>
            </a:r>
          </a:p>
        </p:txBody>
      </p:sp>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1024270" y="167128"/>
            <a:ext cx="10184298" cy="703207"/>
          </a:xfrm>
        </p:spPr>
        <p:txBody>
          <a:bodyPr/>
          <a:lstStyle/>
          <a:p>
            <a:pPr algn="l"/>
            <a:r>
              <a:rPr lang="en-US" altLang="en-US" sz="2924" dirty="0">
                <a:latin typeface="Calibri" panose="020F0502020204030204" pitchFamily="34" charset="0"/>
                <a:cs typeface="Calibri" panose="020F0502020204030204" pitchFamily="34" charset="0"/>
              </a:rPr>
              <a:t>ZUMA-1: Five-Year Update</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3" name="Picture 2" descr="Chart, line chart&#10;&#10;Description automatically generated">
            <a:extLst>
              <a:ext uri="{FF2B5EF4-FFF2-40B4-BE49-F238E27FC236}">
                <a16:creationId xmlns:a16="http://schemas.microsoft.com/office/drawing/2014/main" id="{6AC20CE0-9C7B-D34B-9D81-7B5030686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784" y="870335"/>
            <a:ext cx="9151622" cy="4485837"/>
          </a:xfrm>
          <a:prstGeom prst="rect">
            <a:avLst/>
          </a:prstGeom>
        </p:spPr>
      </p:pic>
      <p:sp>
        <p:nvSpPr>
          <p:cNvPr id="6" name="TextBox 5">
            <a:extLst>
              <a:ext uri="{FF2B5EF4-FFF2-40B4-BE49-F238E27FC236}">
                <a16:creationId xmlns:a16="http://schemas.microsoft.com/office/drawing/2014/main" id="{1E884F81-0132-744E-B93C-94E762582281}"/>
              </a:ext>
            </a:extLst>
          </p:cNvPr>
          <p:cNvSpPr txBox="1"/>
          <p:nvPr/>
        </p:nvSpPr>
        <p:spPr>
          <a:xfrm>
            <a:off x="5951984" y="1002659"/>
            <a:ext cx="4403578"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5-y OS rate: 42.6%</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5-y OS rate in complete responders: 64.4% </a:t>
            </a:r>
          </a:p>
        </p:txBody>
      </p:sp>
      <p:sp>
        <p:nvSpPr>
          <p:cNvPr id="8" name="Content Placeholder 10">
            <a:extLst>
              <a:ext uri="{FF2B5EF4-FFF2-40B4-BE49-F238E27FC236}">
                <a16:creationId xmlns:a16="http://schemas.microsoft.com/office/drawing/2014/main" id="{FA218FDE-46F2-8F4D-838C-658FEEDAC3BD}"/>
              </a:ext>
            </a:extLst>
          </p:cNvPr>
          <p:cNvSpPr txBox="1">
            <a:spLocks/>
          </p:cNvSpPr>
          <p:nvPr/>
        </p:nvSpPr>
        <p:spPr bwMode="auto">
          <a:xfrm>
            <a:off x="1326342" y="5523337"/>
            <a:ext cx="10184298" cy="7032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Median time to next cancer therapy: 8.7 months</a:t>
            </a:r>
          </a:p>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Safety findings were similar to those in previous reports</a:t>
            </a:r>
          </a:p>
        </p:txBody>
      </p:sp>
    </p:spTree>
    <p:extLst>
      <p:ext uri="{BB962C8B-B14F-4D97-AF65-F5344CB8AC3E}">
        <p14:creationId xmlns:p14="http://schemas.microsoft.com/office/powerpoint/2010/main" val="2427820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0AB7C-548E-0305-620D-CD74E006C213}"/>
              </a:ext>
            </a:extLst>
          </p:cNvPr>
          <p:cNvSpPr/>
          <p:nvPr/>
        </p:nvSpPr>
        <p:spPr bwMode="auto">
          <a:xfrm>
            <a:off x="767408" y="3717032"/>
            <a:ext cx="10796004"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Management of DLBCL</a:t>
            </a:r>
            <a:br>
              <a:rPr lang="en-US" dirty="0">
                <a:solidFill>
                  <a:srgbClr val="0432FF"/>
                </a:solidFill>
              </a:rPr>
            </a:br>
            <a:r>
              <a:rPr lang="en-US" dirty="0">
                <a:solidFill>
                  <a:srgbClr val="0432FF"/>
                </a:solidFill>
              </a:rPr>
              <a:t>Where We Are, Where We’re Headed</a:t>
            </a:r>
            <a:endParaRPr lang="en-US" sz="2800" dirty="0">
              <a:solidFill>
                <a:srgbClr val="0432FF"/>
              </a:solidFill>
            </a:endParaRPr>
          </a:p>
        </p:txBody>
      </p:sp>
      <p:sp>
        <p:nvSpPr>
          <p:cNvPr id="6" name="Content Placeholder 5"/>
          <p:cNvSpPr>
            <a:spLocks noGrp="1"/>
          </p:cNvSpPr>
          <p:nvPr>
            <p:ph idx="1"/>
          </p:nvPr>
        </p:nvSpPr>
        <p:spPr>
          <a:xfrm>
            <a:off x="1127448" y="1484784"/>
            <a:ext cx="10297144" cy="4968552"/>
          </a:xfrm>
        </p:spPr>
        <p:txBody>
          <a:bodyPr/>
          <a:lstStyle/>
          <a:p>
            <a:pPr marL="98425" indent="0">
              <a:lnSpc>
                <a:spcPct val="100000"/>
              </a:lnSpc>
              <a:spcBef>
                <a:spcPts val="1800"/>
              </a:spcBef>
              <a:spcAft>
                <a:spcPts val="0"/>
              </a:spcAft>
              <a:buNone/>
            </a:pPr>
            <a:r>
              <a:rPr lang="en-US" sz="2200" dirty="0">
                <a:solidFill>
                  <a:schemeClr val="tx1"/>
                </a:solidFill>
              </a:rPr>
              <a:t>PROLOGUE</a:t>
            </a:r>
          </a:p>
          <a:p>
            <a:pPr marL="98425" indent="0">
              <a:lnSpc>
                <a:spcPct val="100000"/>
              </a:lnSpc>
              <a:spcBef>
                <a:spcPts val="1800"/>
              </a:spcBef>
              <a:spcAft>
                <a:spcPts val="0"/>
              </a:spcAft>
              <a:buNone/>
            </a:pPr>
            <a:r>
              <a:rPr lang="en-US" sz="2200" dirty="0">
                <a:solidFill>
                  <a:schemeClr val="tx1"/>
                </a:solidFill>
              </a:rPr>
              <a:t>MODULE 1: </a:t>
            </a:r>
            <a:r>
              <a:rPr lang="en-US" sz="2200" dirty="0">
                <a:solidFill>
                  <a:schemeClr val="tx1"/>
                </a:solidFill>
                <a:ea typeface="Calibri" panose="020F0502020204030204" pitchFamily="34" charset="0"/>
              </a:rPr>
              <a:t>First-Line Treatment </a:t>
            </a:r>
          </a:p>
          <a:p>
            <a:pPr marL="98425" indent="0">
              <a:lnSpc>
                <a:spcPct val="100000"/>
              </a:lnSpc>
              <a:spcBef>
                <a:spcPts val="1800"/>
              </a:spcBef>
              <a:spcAft>
                <a:spcPts val="0"/>
              </a:spcAft>
              <a:buNone/>
            </a:pPr>
            <a:r>
              <a:rPr lang="en-US" sz="2200" dirty="0">
                <a:solidFill>
                  <a:schemeClr val="tx1"/>
                </a:solidFill>
                <a:ea typeface="Calibri" panose="020F0502020204030204" pitchFamily="34" charset="0"/>
              </a:rPr>
              <a:t>MODULE 2: Bispecific Antibodies </a:t>
            </a:r>
          </a:p>
          <a:p>
            <a:pPr marL="98425" indent="0">
              <a:lnSpc>
                <a:spcPct val="100000"/>
              </a:lnSpc>
              <a:spcBef>
                <a:spcPts val="1800"/>
              </a:spcBef>
              <a:spcAft>
                <a:spcPts val="0"/>
              </a:spcAft>
              <a:buNone/>
            </a:pPr>
            <a:r>
              <a:rPr lang="en-US" sz="2200" dirty="0">
                <a:solidFill>
                  <a:schemeClr val="tx1"/>
                </a:solidFill>
              </a:rPr>
              <a:t>MODULE 3: </a:t>
            </a:r>
            <a:r>
              <a:rPr lang="en-US" sz="2200" dirty="0">
                <a:solidFill>
                  <a:schemeClr val="tx1"/>
                </a:solidFill>
                <a:ea typeface="Calibri" panose="020F0502020204030204" pitchFamily="34" charset="0"/>
              </a:rPr>
              <a:t>CAR T-Cell Therapy</a:t>
            </a:r>
          </a:p>
          <a:p>
            <a:pPr marL="98425" indent="0">
              <a:lnSpc>
                <a:spcPct val="100000"/>
              </a:lnSpc>
              <a:spcBef>
                <a:spcPts val="1800"/>
              </a:spcBef>
              <a:spcAft>
                <a:spcPts val="0"/>
              </a:spcAft>
              <a:buNone/>
            </a:pPr>
            <a:r>
              <a:rPr lang="en-US" sz="2200" dirty="0">
                <a:solidFill>
                  <a:schemeClr val="bg1"/>
                </a:solidFill>
                <a:ea typeface="Calibri" panose="020F0502020204030204" pitchFamily="34" charset="0"/>
              </a:rPr>
              <a:t>MODULE 4: Sequencing of Novel Agents</a:t>
            </a:r>
          </a:p>
          <a:p>
            <a:pPr marL="98425" indent="0">
              <a:lnSpc>
                <a:spcPct val="100000"/>
              </a:lnSpc>
              <a:spcBef>
                <a:spcPts val="400"/>
              </a:spcBef>
              <a:spcAft>
                <a:spcPts val="0"/>
              </a:spcAft>
              <a:buNone/>
            </a:pPr>
            <a:r>
              <a:rPr lang="en-US" sz="1900" dirty="0">
                <a:solidFill>
                  <a:schemeClr val="tx1"/>
                </a:solidFill>
              </a:rPr>
              <a:t>Dr Gupta: </a:t>
            </a:r>
            <a:r>
              <a:rPr lang="en-US" sz="1900" b="0" dirty="0">
                <a:solidFill>
                  <a:schemeClr val="tx1"/>
                </a:solidFill>
              </a:rPr>
              <a:t>68-year-old man with cardiac comorbidities and relapsed DLBCL while on R-CHOP receives second-line </a:t>
            </a:r>
            <a:r>
              <a:rPr lang="en-US" sz="1900" b="0" dirty="0" err="1">
                <a:solidFill>
                  <a:schemeClr val="tx1"/>
                </a:solidFill>
              </a:rPr>
              <a:t>polatuzumab</a:t>
            </a:r>
            <a:r>
              <a:rPr lang="en-US" sz="1900" b="0" dirty="0">
                <a:solidFill>
                  <a:schemeClr val="tx1"/>
                </a:solidFill>
              </a:rPr>
              <a:t> vedotin/BR</a:t>
            </a:r>
            <a:endParaRPr lang="en-US" sz="1900" b="0" dirty="0"/>
          </a:p>
          <a:p>
            <a:pPr marL="98425" indent="0">
              <a:lnSpc>
                <a:spcPct val="100000"/>
              </a:lnSpc>
              <a:spcBef>
                <a:spcPts val="1800"/>
              </a:spcBef>
              <a:spcAft>
                <a:spcPts val="0"/>
              </a:spcAft>
              <a:buNone/>
            </a:pPr>
            <a:r>
              <a:rPr lang="en-US" sz="2200" dirty="0">
                <a:solidFill>
                  <a:schemeClr val="tx1"/>
                </a:solidFill>
                <a:ea typeface="Calibri" panose="020F0502020204030204" pitchFamily="34" charset="0"/>
              </a:rPr>
              <a:t>MODULE 5: Appendix</a:t>
            </a:r>
          </a:p>
        </p:txBody>
      </p:sp>
    </p:spTree>
    <p:custDataLst>
      <p:tags r:id="rId1"/>
    </p:custDataLst>
    <p:extLst>
      <p:ext uri="{BB962C8B-B14F-4D97-AF65-F5344CB8AC3E}">
        <p14:creationId xmlns:p14="http://schemas.microsoft.com/office/powerpoint/2010/main" val="2317100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68-year-old man with cardiac comorbidities and relapsed DLBCL while on R-CHOP receives second-line </a:t>
            </a:r>
            <a:r>
              <a:rPr lang="en-US" dirty="0" err="1">
                <a:solidFill>
                  <a:schemeClr val="bg1"/>
                </a:solidFill>
              </a:rPr>
              <a:t>polatuzumab</a:t>
            </a:r>
            <a:r>
              <a:rPr lang="en-US" dirty="0">
                <a:solidFill>
                  <a:schemeClr val="bg1"/>
                </a:solidFill>
              </a:rPr>
              <a:t> </a:t>
            </a:r>
            <a:r>
              <a:rPr lang="en-US" dirty="0" err="1">
                <a:solidFill>
                  <a:schemeClr val="bg1"/>
                </a:solidFill>
              </a:rPr>
              <a:t>vedotin</a:t>
            </a:r>
            <a:r>
              <a:rPr lang="en-US" dirty="0">
                <a:solidFill>
                  <a:schemeClr val="bg1"/>
                </a:solidFill>
              </a:rPr>
              <a:t>/BR</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51F60"/>
                </a:solidFill>
                <a:effectLst/>
                <a:uLnTx/>
                <a:uFillTx/>
                <a:latin typeface="Calibri"/>
                <a:ea typeface="MS PGothic" pitchFamily="34" charset="-128"/>
                <a:cs typeface="Calibri"/>
              </a:rPr>
              <a:t>Shaachi</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 Gupta (Lake Worth, Florida)</a:t>
            </a:r>
          </a:p>
        </p:txBody>
      </p:sp>
      <p:pic>
        <p:nvPicPr>
          <p:cNvPr id="2" name="Picture 1" descr="A person smiling for the camera&#10;&#10;Description automatically generated with medium confidence">
            <a:extLst>
              <a:ext uri="{FF2B5EF4-FFF2-40B4-BE49-F238E27FC236}">
                <a16:creationId xmlns:a16="http://schemas.microsoft.com/office/drawing/2014/main" id="{AB19F3E3-AF38-5AAC-2083-5328F0DF7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1989639"/>
            <a:ext cx="6524910" cy="3670262"/>
          </a:xfrm>
          <a:prstGeom prst="rect">
            <a:avLst/>
          </a:prstGeom>
        </p:spPr>
      </p:pic>
    </p:spTree>
    <p:extLst>
      <p:ext uri="{BB962C8B-B14F-4D97-AF65-F5344CB8AC3E}">
        <p14:creationId xmlns:p14="http://schemas.microsoft.com/office/powerpoint/2010/main" val="3879359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086" name="Group 38"/>
          <p:cNvGraphicFramePr>
            <a:graphicFrameLocks noGrp="1"/>
          </p:cNvGraphicFramePr>
          <p:nvPr>
            <p:ph sz="half" idx="4294967295"/>
            <p:extLst>
              <p:ext uri="{D42A27DB-BD31-4B8C-83A1-F6EECF244321}">
                <p14:modId xmlns:p14="http://schemas.microsoft.com/office/powerpoint/2010/main" val="257199903"/>
              </p:ext>
            </p:extLst>
          </p:nvPr>
        </p:nvGraphicFramePr>
        <p:xfrm>
          <a:off x="680764" y="1844824"/>
          <a:ext cx="10575854" cy="3425776"/>
        </p:xfrm>
        <a:graphic>
          <a:graphicData uri="http://schemas.openxmlformats.org/drawingml/2006/table">
            <a:tbl>
              <a:tblPr/>
              <a:tblGrid>
                <a:gridCol w="1841263">
                  <a:extLst>
                    <a:ext uri="{9D8B030D-6E8A-4147-A177-3AD203B41FA5}">
                      <a16:colId xmlns:a16="http://schemas.microsoft.com/office/drawing/2014/main" val="20000"/>
                    </a:ext>
                  </a:extLst>
                </a:gridCol>
                <a:gridCol w="1903153">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690055">
                  <a:extLst>
                    <a:ext uri="{9D8B030D-6E8A-4147-A177-3AD203B41FA5}">
                      <a16:colId xmlns:a16="http://schemas.microsoft.com/office/drawing/2014/main" val="20003"/>
                    </a:ext>
                  </a:extLst>
                </a:gridCol>
                <a:gridCol w="2053151">
                  <a:extLst>
                    <a:ext uri="{9D8B030D-6E8A-4147-A177-3AD203B41FA5}">
                      <a16:colId xmlns:a16="http://schemas.microsoft.com/office/drawing/2014/main" val="20004"/>
                    </a:ext>
                  </a:extLst>
                </a:gridCol>
              </a:tblGrid>
              <a:tr h="755273">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endParaRPr kumimoji="0" lang="en-US" sz="2000" b="0"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b"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Pola</a:t>
                      </a:r>
                      <a: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-BR</a:t>
                      </a:r>
                    </a:p>
                  </a:txBody>
                  <a:tcPr marL="121920" marR="121920" marT="45725" marB="45725"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Selinexor</a:t>
                      </a:r>
                      <a:endPar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Tafasitamab</a:t>
                      </a:r>
                      <a: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a:t>
                      </a:r>
                      <a:b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br>
                      <a: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lenalidomide</a:t>
                      </a:r>
                    </a:p>
                  </a:txBody>
                  <a:tcPr marL="121920" marR="121920" marT="45725" marB="45725"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Loncastuximab</a:t>
                      </a:r>
                      <a: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 </a:t>
                      </a: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tesirine</a:t>
                      </a:r>
                      <a:endPar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b" anchorCtr="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750632">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Mechanism of action</a:t>
                      </a:r>
                    </a:p>
                  </a:txBody>
                  <a:tcPr marR="12192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Anti-CD79b ADC</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XPO-1 inhibitor</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Anti-CD19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MAb</a:t>
                      </a: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/immunomodulator</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Anti-CD19 ADC</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74079">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ORR</a:t>
                      </a:r>
                    </a:p>
                  </a:txBody>
                  <a:tcPr marR="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45%</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28%</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58%</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48%</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extLst>
                  <a:ext uri="{0D108BD9-81ED-4DB2-BD59-A6C34878D82A}">
                    <a16:rowId xmlns:a16="http://schemas.microsoft.com/office/drawing/2014/main" val="10002"/>
                  </a:ext>
                </a:extLst>
              </a:tr>
              <a:tr h="374079">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CR rate</a:t>
                      </a:r>
                    </a:p>
                  </a:txBody>
                  <a:tcPr marR="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40%</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10%</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40%</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24%</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76706">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PFS</a:t>
                      </a:r>
                    </a:p>
                  </a:txBody>
                  <a:tcPr marR="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9.2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2.6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algn="ctr" rtl="0"/>
                      <a:r>
                        <a:rPr lang="en-CA" sz="1900" b="0" i="0" u="none" strike="noStrike" kern="1200" baseline="0" dirty="0">
                          <a:solidFill>
                            <a:schemeClr val="tx1"/>
                          </a:solidFill>
                          <a:latin typeface="Calibri" panose="020F0502020204030204" pitchFamily="34" charset="0"/>
                          <a:ea typeface="+mn-ea"/>
                          <a:cs typeface="Calibri" panose="020F0502020204030204" pitchFamily="34" charset="0"/>
                        </a:rPr>
                        <a:t>11.6 </a:t>
                      </a:r>
                      <a:r>
                        <a:rPr lang="en-CA" sz="1900" b="0" i="0" u="none" strike="noStrike" kern="1200" baseline="0" dirty="0" err="1">
                          <a:solidFill>
                            <a:schemeClr val="tx1"/>
                          </a:solidFill>
                          <a:latin typeface="Calibri" panose="020F0502020204030204" pitchFamily="34" charset="0"/>
                          <a:ea typeface="+mn-ea"/>
                          <a:cs typeface="Calibri" panose="020F0502020204030204" pitchFamily="34" charset="0"/>
                        </a:rPr>
                        <a:t>mo</a:t>
                      </a:r>
                      <a:endParaRPr lang="tr-TR" sz="1900" b="0" i="0" u="none" strike="noStrike" kern="1200" baseline="0" dirty="0">
                        <a:solidFill>
                          <a:schemeClr val="tx1"/>
                        </a:solidFill>
                        <a:latin typeface="Calibri" panose="020F0502020204030204" pitchFamily="34" charset="0"/>
                        <a:ea typeface="+mn-ea"/>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algn="ctr" rtl="0"/>
                      <a:r>
                        <a:rPr lang="tr-TR" sz="1900" b="0" i="0" u="none" strike="noStrike" kern="1200" baseline="0" dirty="0">
                          <a:solidFill>
                            <a:schemeClr val="tx1"/>
                          </a:solidFill>
                          <a:latin typeface="Calibri" panose="020F0502020204030204" pitchFamily="34" charset="0"/>
                          <a:ea typeface="+mn-ea"/>
                          <a:cs typeface="Calibri" panose="020F0502020204030204" pitchFamily="34" charset="0"/>
                        </a:rPr>
                        <a:t>4.9 </a:t>
                      </a:r>
                      <a:r>
                        <a:rPr lang="tr-TR" sz="1900" b="0" i="0" u="none" strike="noStrike" kern="1200" baseline="0" dirty="0" err="1">
                          <a:solidFill>
                            <a:schemeClr val="tx1"/>
                          </a:solidFill>
                          <a:latin typeface="Calibri" panose="020F0502020204030204" pitchFamily="34" charset="0"/>
                          <a:ea typeface="+mn-ea"/>
                          <a:cs typeface="Calibri" panose="020F0502020204030204" pitchFamily="34" charset="0"/>
                        </a:rPr>
                        <a:t>mo</a:t>
                      </a:r>
                      <a:endParaRPr lang="tr-TR" sz="1900" b="0" i="0" u="none" strike="noStrike" kern="1200" baseline="0" dirty="0">
                        <a:solidFill>
                          <a:schemeClr val="tx1"/>
                        </a:solidFill>
                        <a:latin typeface="Calibri" panose="020F0502020204030204" pitchFamily="34" charset="0"/>
                        <a:ea typeface="+mn-ea"/>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extLst>
                  <a:ext uri="{0D108BD9-81ED-4DB2-BD59-A6C34878D82A}">
                    <a16:rowId xmlns:a16="http://schemas.microsoft.com/office/drawing/2014/main" val="10004"/>
                  </a:ext>
                </a:extLst>
              </a:tr>
              <a:tr h="395841">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defRPr/>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DOR</a:t>
                      </a:r>
                    </a:p>
                  </a:txBody>
                  <a:tcPr marR="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defRPr/>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12.6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9.3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43.9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10.3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74069">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OS</a:t>
                      </a:r>
                    </a:p>
                  </a:txBody>
                  <a:tcPr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12.4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128"/>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121920" marR="1219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NR</a:t>
                      </a:r>
                    </a:p>
                  </a:txBody>
                  <a:tcPr marL="121920" marR="1219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33.5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128"/>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121920" marR="1219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9.9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128"/>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121920" marR="1219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4EB1945B-B8B6-3A74-2FE4-63F52C29C3F6}"/>
              </a:ext>
            </a:extLst>
          </p:cNvPr>
          <p:cNvSpPr txBox="1"/>
          <p:nvPr/>
        </p:nvSpPr>
        <p:spPr>
          <a:xfrm>
            <a:off x="191344" y="6469404"/>
            <a:ext cx="365965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Content Courtesy of Laurie H </a:t>
            </a:r>
            <a:r>
              <a:rPr lang="en-US" sz="1500" b="0" dirty="0" err="1">
                <a:solidFill>
                  <a:schemeClr val="tx1"/>
                </a:solidFill>
                <a:latin typeface="Calibri" panose="020F0502020204030204" pitchFamily="34" charset="0"/>
                <a:cs typeface="Calibri" panose="020F0502020204030204" pitchFamily="34" charset="0"/>
              </a:rPr>
              <a:t>Sehn</a:t>
            </a:r>
            <a:r>
              <a:rPr lang="en-US" sz="1500" b="0" dirty="0">
                <a:solidFill>
                  <a:schemeClr val="tx1"/>
                </a:solidFill>
                <a:latin typeface="Calibri" panose="020F0502020204030204" pitchFamily="34" charset="0"/>
                <a:cs typeface="Calibri" panose="020F0502020204030204" pitchFamily="34" charset="0"/>
              </a:rPr>
              <a:t> MD, MPH</a:t>
            </a:r>
          </a:p>
        </p:txBody>
      </p:sp>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p:txBody>
          <a:bodyPr/>
          <a:lstStyle/>
          <a:p>
            <a:r>
              <a:rPr lang="en-US" dirty="0"/>
              <a:t>Novel Agents Recently Approved for Relapsed/Refractory DLBCL</a:t>
            </a:r>
          </a:p>
        </p:txBody>
      </p:sp>
      <p:sp>
        <p:nvSpPr>
          <p:cNvPr id="6" name="TextBox 5">
            <a:extLst>
              <a:ext uri="{FF2B5EF4-FFF2-40B4-BE49-F238E27FC236}">
                <a16:creationId xmlns:a16="http://schemas.microsoft.com/office/drawing/2014/main" id="{E7F808B8-4A96-3445-AA33-CC1FB8D3E932}"/>
              </a:ext>
            </a:extLst>
          </p:cNvPr>
          <p:cNvSpPr txBox="1"/>
          <p:nvPr/>
        </p:nvSpPr>
        <p:spPr>
          <a:xfrm>
            <a:off x="707674" y="5379798"/>
            <a:ext cx="4917500"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MAb</a:t>
            </a:r>
            <a:r>
              <a:rPr lang="en-US" sz="1500" b="0" dirty="0">
                <a:solidFill>
                  <a:schemeClr val="tx1"/>
                </a:solidFill>
                <a:latin typeface="Calibri" panose="020F0502020204030204" pitchFamily="34" charset="0"/>
                <a:cs typeface="Calibri" panose="020F0502020204030204" pitchFamily="34" charset="0"/>
              </a:rPr>
              <a:t> = monoclonal antibody; ADC = antibody-drug conjugate</a:t>
            </a:r>
          </a:p>
        </p:txBody>
      </p:sp>
    </p:spTree>
    <p:extLst>
      <p:ext uri="{BB962C8B-B14F-4D97-AF65-F5344CB8AC3E}">
        <p14:creationId xmlns:p14="http://schemas.microsoft.com/office/powerpoint/2010/main" val="2347185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501891-8B35-7544-BEE5-FC28C2E1A490}"/>
              </a:ext>
            </a:extLst>
          </p:cNvPr>
          <p:cNvSpPr txBox="1"/>
          <p:nvPr/>
        </p:nvSpPr>
        <p:spPr>
          <a:xfrm>
            <a:off x="207724" y="6459738"/>
            <a:ext cx="40491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S PGothic" charset="0"/>
                <a:cs typeface="+mn-cs"/>
              </a:rPr>
              <a:t>Salles G et al.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lang="en-US" sz="1600" b="0" dirty="0">
                <a:solidFill>
                  <a:srgbClr val="000000"/>
                </a:solidFill>
                <a:latin typeface="Calibri" panose="020F0502020204030204" pitchFamily="34" charset="0"/>
                <a:cs typeface="Calibri" panose="020F0502020204030204" pitchFamily="34" charset="0"/>
              </a:rPr>
              <a:t>2020;21(7)</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:978-88.</a:t>
            </a:r>
            <a:endParaRPr kumimoji="0" lang="en-US" sz="16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12" name="Rectangle 11">
            <a:extLst>
              <a:ext uri="{FF2B5EF4-FFF2-40B4-BE49-F238E27FC236}">
                <a16:creationId xmlns:a16="http://schemas.microsoft.com/office/drawing/2014/main" id="{35E64358-E20F-47FC-81CA-3010B1AA4988}"/>
              </a:ext>
            </a:extLst>
          </p:cNvPr>
          <p:cNvSpPr/>
          <p:nvPr/>
        </p:nvSpPr>
        <p:spPr>
          <a:xfrm>
            <a:off x="8852625" y="3206400"/>
            <a:ext cx="2753221" cy="136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Lenalidomide enhances NK function with enhanced ADCC in vitro </a:t>
            </a:r>
          </a:p>
        </p:txBody>
      </p:sp>
      <p:sp>
        <p:nvSpPr>
          <p:cNvPr id="4" name="Text Placeholder 2">
            <a:extLst>
              <a:ext uri="{FF2B5EF4-FFF2-40B4-BE49-F238E27FC236}">
                <a16:creationId xmlns:a16="http://schemas.microsoft.com/office/drawing/2014/main" id="{6D4A601A-9CC9-7B44-9607-0D842E04EDAE}"/>
              </a:ext>
            </a:extLst>
          </p:cNvPr>
          <p:cNvSpPr>
            <a:spLocks noGrp="1"/>
          </p:cNvSpPr>
          <p:nvPr>
            <p:ph type="body" sz="quarter" idx="20"/>
          </p:nvPr>
        </p:nvSpPr>
        <p:spPr>
          <a:xfrm>
            <a:off x="328612" y="131454"/>
            <a:ext cx="11615737" cy="477148"/>
          </a:xfrm>
        </p:spPr>
        <p:txBody>
          <a:bodyPr>
            <a:noAutofit/>
          </a:bodyPr>
          <a:lstStyle/>
          <a:p>
            <a:r>
              <a:rPr lang="en-US" sz="3200" dirty="0" err="1">
                <a:solidFill>
                  <a:srgbClr val="3333FF"/>
                </a:solidFill>
                <a:latin typeface="Calibri"/>
                <a:cs typeface="Calibri"/>
              </a:rPr>
              <a:t>Tafasitamab</a:t>
            </a:r>
            <a:r>
              <a:rPr lang="en-US" sz="3200" dirty="0">
                <a:solidFill>
                  <a:srgbClr val="3333FF"/>
                </a:solidFill>
                <a:latin typeface="Calibri"/>
                <a:cs typeface="Calibri"/>
              </a:rPr>
              <a:t> (MOR208)</a:t>
            </a:r>
          </a:p>
        </p:txBody>
      </p:sp>
      <p:grpSp>
        <p:nvGrpSpPr>
          <p:cNvPr id="3" name="Group 2">
            <a:extLst>
              <a:ext uri="{FF2B5EF4-FFF2-40B4-BE49-F238E27FC236}">
                <a16:creationId xmlns:a16="http://schemas.microsoft.com/office/drawing/2014/main" id="{6100C9E3-7AFC-DB41-853B-D34733BE4059}"/>
              </a:ext>
            </a:extLst>
          </p:cNvPr>
          <p:cNvGrpSpPr/>
          <p:nvPr/>
        </p:nvGrpSpPr>
        <p:grpSpPr>
          <a:xfrm>
            <a:off x="3566544" y="664874"/>
            <a:ext cx="4946369" cy="5471979"/>
            <a:chOff x="76995" y="1047953"/>
            <a:chExt cx="3551035" cy="3928374"/>
          </a:xfrm>
        </p:grpSpPr>
        <p:pic>
          <p:nvPicPr>
            <p:cNvPr id="10" name="Picture 9">
              <a:extLst>
                <a:ext uri="{FF2B5EF4-FFF2-40B4-BE49-F238E27FC236}">
                  <a16:creationId xmlns:a16="http://schemas.microsoft.com/office/drawing/2014/main" id="{4E8F60D4-C8DC-0847-95E3-ADB65925283B}"/>
                </a:ext>
              </a:extLst>
            </p:cNvPr>
            <p:cNvPicPr>
              <a:picLocks noChangeAspect="1"/>
            </p:cNvPicPr>
            <p:nvPr/>
          </p:nvPicPr>
          <p:blipFill>
            <a:blip r:embed="rId2"/>
            <a:stretch>
              <a:fillRect/>
            </a:stretch>
          </p:blipFill>
          <p:spPr>
            <a:xfrm>
              <a:off x="76995" y="1047953"/>
              <a:ext cx="3551035" cy="3928374"/>
            </a:xfrm>
            <a:prstGeom prst="rect">
              <a:avLst/>
            </a:prstGeom>
          </p:spPr>
        </p:pic>
        <p:sp>
          <p:nvSpPr>
            <p:cNvPr id="2" name="Rectangle 1">
              <a:extLst>
                <a:ext uri="{FF2B5EF4-FFF2-40B4-BE49-F238E27FC236}">
                  <a16:creationId xmlns:a16="http://schemas.microsoft.com/office/drawing/2014/main" id="{E473B5FE-C269-094B-9CED-19559AF217A7}"/>
                </a:ext>
              </a:extLst>
            </p:cNvPr>
            <p:cNvSpPr/>
            <p:nvPr/>
          </p:nvSpPr>
          <p:spPr>
            <a:xfrm>
              <a:off x="583110" y="1997323"/>
              <a:ext cx="1030218" cy="215444"/>
            </a:xfrm>
            <a:prstGeom prst="rect">
              <a:avLst/>
            </a:prstGeom>
            <a:solidFill>
              <a:schemeClr val="bg1"/>
            </a:solid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Arial" panose="020B0604020202020204" pitchFamily="34" charset="0"/>
                  <a:ea typeface="MS PGothic" charset="0"/>
                  <a:cs typeface="Arial" panose="020B0604020202020204" pitchFamily="34" charset="0"/>
                </a:rPr>
                <a:t>Tafasitamab</a:t>
              </a:r>
              <a:endPar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S PGothic" charset="0"/>
                <a:cs typeface="Arial" panose="020B0604020202020204" pitchFamily="34" charset="0"/>
              </a:endParaRPr>
            </a:p>
          </p:txBody>
        </p:sp>
        <p:sp>
          <p:nvSpPr>
            <p:cNvPr id="13" name="Rectangle 12">
              <a:extLst>
                <a:ext uri="{FF2B5EF4-FFF2-40B4-BE49-F238E27FC236}">
                  <a16:creationId xmlns:a16="http://schemas.microsoft.com/office/drawing/2014/main" id="{D847D3C8-2C4D-4547-B6D4-B9EA10139083}"/>
                </a:ext>
              </a:extLst>
            </p:cNvPr>
            <p:cNvSpPr/>
            <p:nvPr/>
          </p:nvSpPr>
          <p:spPr>
            <a:xfrm>
              <a:off x="974995" y="3987662"/>
              <a:ext cx="1030218" cy="215444"/>
            </a:xfrm>
            <a:prstGeom prst="rect">
              <a:avLst/>
            </a:prstGeom>
            <a:solidFill>
              <a:schemeClr val="bg1"/>
            </a:solid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Arial" panose="020B0604020202020204" pitchFamily="34" charset="0"/>
                  <a:ea typeface="MS PGothic" charset="0"/>
                  <a:cs typeface="Arial" panose="020B0604020202020204" pitchFamily="34" charset="0"/>
                </a:rPr>
                <a:t>Tafasitamab</a:t>
              </a:r>
              <a:endPar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S PGothic" charset="0"/>
                <a:cs typeface="Arial" panose="020B0604020202020204" pitchFamily="34" charset="0"/>
              </a:endParaRPr>
            </a:p>
          </p:txBody>
        </p:sp>
      </p:grpSp>
    </p:spTree>
    <p:extLst>
      <p:ext uri="{BB962C8B-B14F-4D97-AF65-F5344CB8AC3E}">
        <p14:creationId xmlns:p14="http://schemas.microsoft.com/office/powerpoint/2010/main" val="486625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14D684B4-4E02-EE4A-B78D-1D8AD2F02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50" y="598413"/>
            <a:ext cx="11693500" cy="3775174"/>
          </a:xfrm>
          <a:prstGeom prst="rect">
            <a:avLst/>
          </a:prstGeom>
        </p:spPr>
      </p:pic>
      <p:sp>
        <p:nvSpPr>
          <p:cNvPr id="4" name="TextBox 3">
            <a:extLst>
              <a:ext uri="{FF2B5EF4-FFF2-40B4-BE49-F238E27FC236}">
                <a16:creationId xmlns:a16="http://schemas.microsoft.com/office/drawing/2014/main" id="{48A5AB49-7BE2-FA46-8DD0-664CEC40E6F8}"/>
              </a:ext>
            </a:extLst>
          </p:cNvPr>
          <p:cNvSpPr txBox="1"/>
          <p:nvPr/>
        </p:nvSpPr>
        <p:spPr>
          <a:xfrm>
            <a:off x="288250" y="882005"/>
            <a:ext cx="11655026" cy="430887"/>
          </a:xfrm>
          <a:prstGeom prst="rect">
            <a:avLst/>
          </a:prstGeom>
          <a:noFill/>
        </p:spPr>
        <p:txBody>
          <a:bodyPr wrap="square" rtlCol="0">
            <a:spAutoFit/>
          </a:bodyPr>
          <a:lstStyle/>
          <a:p>
            <a:pPr algn="ctr">
              <a:defRPr/>
            </a:pPr>
            <a:r>
              <a:rPr kumimoji="0" lang="en-US" sz="2200" b="1" i="1" u="none" strike="noStrike" kern="1200" cap="none" spc="0" normalizeH="0" baseline="0" noProof="0" dirty="0">
                <a:ln>
                  <a:noFill/>
                </a:ln>
                <a:solidFill>
                  <a:srgbClr val="C50036"/>
                </a:solidFill>
                <a:effectLst/>
                <a:uLnTx/>
                <a:uFillTx/>
                <a:latin typeface="Arial" pitchFamily="-72" charset="0"/>
                <a:ea typeface="MS PGothic" charset="0"/>
              </a:rPr>
              <a:t>Lancet Oncol </a:t>
            </a:r>
            <a:r>
              <a:rPr lang="en-US" sz="2200" dirty="0">
                <a:solidFill>
                  <a:srgbClr val="C50036"/>
                </a:solidFill>
              </a:rPr>
              <a:t>2020;21(7)</a:t>
            </a:r>
            <a:r>
              <a:rPr kumimoji="0" lang="en-US" sz="2200" b="1" i="0" u="none" strike="noStrike" kern="1200" cap="none" spc="0" normalizeH="0" baseline="0" noProof="0" dirty="0">
                <a:ln>
                  <a:noFill/>
                </a:ln>
                <a:solidFill>
                  <a:srgbClr val="C50036"/>
                </a:solidFill>
                <a:effectLst/>
                <a:uLnTx/>
                <a:uFillTx/>
                <a:latin typeface="Arial" pitchFamily="-72" charset="0"/>
                <a:ea typeface="MS PGothic" charset="0"/>
              </a:rPr>
              <a:t>:978-88.</a:t>
            </a:r>
          </a:p>
        </p:txBody>
      </p:sp>
      <p:sp>
        <p:nvSpPr>
          <p:cNvPr id="2" name="TextBox 1">
            <a:extLst>
              <a:ext uri="{FF2B5EF4-FFF2-40B4-BE49-F238E27FC236}">
                <a16:creationId xmlns:a16="http://schemas.microsoft.com/office/drawing/2014/main" id="{4E80653C-C082-93C8-7D01-6A8C96545024}"/>
              </a:ext>
            </a:extLst>
          </p:cNvPr>
          <p:cNvSpPr txBox="1"/>
          <p:nvPr/>
        </p:nvSpPr>
        <p:spPr>
          <a:xfrm>
            <a:off x="983432" y="4657179"/>
            <a:ext cx="10225136" cy="1015663"/>
          </a:xfrm>
          <a:prstGeom prst="rect">
            <a:avLst/>
          </a:prstGeom>
          <a:noFill/>
          <a:ln>
            <a:solidFill>
              <a:schemeClr val="tx1"/>
            </a:solidFill>
          </a:ln>
        </p:spPr>
        <p:txBody>
          <a:bodyPr wrap="square" rtlCol="0">
            <a:spAutoFit/>
          </a:bodyPr>
          <a:lstStyle/>
          <a:p>
            <a:pPr algn="ctr">
              <a:defRPr/>
            </a:pP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As a result of the L-MIND </a:t>
            </a:r>
            <a:r>
              <a:rPr lang="en-US" sz="2000" b="0" dirty="0">
                <a:solidFill>
                  <a:schemeClr val="tx1"/>
                </a:solidFill>
                <a:latin typeface="Calibri" panose="020F0502020204030204" pitchFamily="34" charset="0"/>
                <a:cs typeface="Calibri" panose="020F0502020204030204" pitchFamily="34" charset="0"/>
              </a:rPr>
              <a:t>trial, </a:t>
            </a:r>
            <a:r>
              <a:rPr kumimoji="0" lang="en-US" sz="2000" b="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tafasitamab</a:t>
            </a: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in combination with lenalidomide </a:t>
            </a:r>
            <a:r>
              <a:rPr lang="en-US" sz="2000" b="0" dirty="0">
                <a:solidFill>
                  <a:schemeClr val="tx1"/>
                </a:solidFill>
                <a:latin typeface="Calibri" panose="020F0502020204030204" pitchFamily="34" charset="0"/>
                <a:cs typeface="Calibri" panose="020F0502020204030204" pitchFamily="34" charset="0"/>
              </a:rPr>
              <a:t>was FDA approved f</a:t>
            </a: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or patients with relapsed or refractory </a:t>
            </a:r>
            <a:r>
              <a:rPr lang="en-US" sz="2000" b="0" dirty="0">
                <a:solidFill>
                  <a:schemeClr val="tx1"/>
                </a:solidFill>
                <a:latin typeface="Calibri" panose="020F0502020204030204" pitchFamily="34" charset="0"/>
                <a:cs typeface="Calibri" panose="020F0502020204030204" pitchFamily="34" charset="0"/>
              </a:rPr>
              <a:t>DLBCL </a:t>
            </a: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not otherwise specified, including DLBCL arising from low-grade lymphoma, who are not eligible for autologous stem cell transplant.</a:t>
            </a:r>
          </a:p>
        </p:txBody>
      </p:sp>
    </p:spTree>
    <p:extLst>
      <p:ext uri="{BB962C8B-B14F-4D97-AF65-F5344CB8AC3E}">
        <p14:creationId xmlns:p14="http://schemas.microsoft.com/office/powerpoint/2010/main" val="1203066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914D-BFCA-7448-B949-BE2C8A7D865E}"/>
              </a:ext>
            </a:extLst>
          </p:cNvPr>
          <p:cNvSpPr>
            <a:spLocks noGrp="1"/>
          </p:cNvSpPr>
          <p:nvPr>
            <p:ph type="title"/>
          </p:nvPr>
        </p:nvSpPr>
        <p:spPr>
          <a:xfrm>
            <a:off x="912286" y="53752"/>
            <a:ext cx="10358967" cy="1143000"/>
          </a:xfrm>
        </p:spPr>
        <p:txBody>
          <a:bodyPr/>
          <a:lstStyle/>
          <a:p>
            <a:pPr algn="l"/>
            <a:r>
              <a:rPr lang="en-US" dirty="0"/>
              <a:t>L-MIND: Best Objective Response According to Independent Radiology Committee or Clinical Review Committee</a:t>
            </a:r>
          </a:p>
        </p:txBody>
      </p:sp>
      <p:sp>
        <p:nvSpPr>
          <p:cNvPr id="3" name="TextBox 2">
            <a:extLst>
              <a:ext uri="{FF2B5EF4-FFF2-40B4-BE49-F238E27FC236}">
                <a16:creationId xmlns:a16="http://schemas.microsoft.com/office/drawing/2014/main" id="{905663EC-8176-4B4A-B211-5D61833F68F9}"/>
              </a:ext>
            </a:extLst>
          </p:cNvPr>
          <p:cNvSpPr txBox="1"/>
          <p:nvPr/>
        </p:nvSpPr>
        <p:spPr>
          <a:xfrm>
            <a:off x="47328" y="6453336"/>
            <a:ext cx="4104456"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Salles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lang="en-US" sz="1500" b="0" dirty="0">
                <a:solidFill>
                  <a:srgbClr val="000000"/>
                </a:solidFill>
                <a:latin typeface="Calibri" panose="020F0502020204030204" pitchFamily="34" charset="0"/>
                <a:cs typeface="Calibri" panose="020F0502020204030204" pitchFamily="34" charset="0"/>
              </a:rPr>
              <a:t>2020;21(7)</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:978-88.</a:t>
            </a:r>
          </a:p>
        </p:txBody>
      </p:sp>
      <p:pic>
        <p:nvPicPr>
          <p:cNvPr id="5" name="Picture 4" descr="Table&#10;&#10;Description automatically generated">
            <a:extLst>
              <a:ext uri="{FF2B5EF4-FFF2-40B4-BE49-F238E27FC236}">
                <a16:creationId xmlns:a16="http://schemas.microsoft.com/office/drawing/2014/main" id="{4E553152-175A-4B4E-8716-ED515FD33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075" y="1196752"/>
            <a:ext cx="6471388" cy="5139827"/>
          </a:xfrm>
          <a:prstGeom prst="rect">
            <a:avLst/>
          </a:prstGeom>
        </p:spPr>
      </p:pic>
    </p:spTree>
    <p:extLst>
      <p:ext uri="{BB962C8B-B14F-4D97-AF65-F5344CB8AC3E}">
        <p14:creationId xmlns:p14="http://schemas.microsoft.com/office/powerpoint/2010/main" val="3922331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Westin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499036" y="1700808"/>
          <a:ext cx="9185466" cy="3105819"/>
        </p:xfrm>
        <a:graphic>
          <a:graphicData uri="http://schemas.openxmlformats.org/drawingml/2006/table">
            <a:tbl>
              <a:tblPr firstRow="1" bandRow="1">
                <a:tableStyleId>{F2DE63D5-997A-4646-A377-4702673A728D}</a:tableStyleId>
              </a:tblPr>
              <a:tblGrid>
                <a:gridCol w="2954272">
                  <a:extLst>
                    <a:ext uri="{9D8B030D-6E8A-4147-A177-3AD203B41FA5}">
                      <a16:colId xmlns:a16="http://schemas.microsoft.com/office/drawing/2014/main" val="20000"/>
                    </a:ext>
                  </a:extLst>
                </a:gridCol>
                <a:gridCol w="6231194">
                  <a:extLst>
                    <a:ext uri="{9D8B030D-6E8A-4147-A177-3AD203B41FA5}">
                      <a16:colId xmlns:a16="http://schemas.microsoft.com/office/drawing/2014/main" val="3833924404"/>
                    </a:ext>
                  </a:extLst>
                </a:gridCol>
              </a:tblGrid>
              <a:tr h="165618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ADC Therapeutics, AstraZeneca Pharmaceuticals LP, Bristol-Myers Squibb Company, </a:t>
                      </a:r>
                      <a:r>
                        <a:rPr lang="en-US" b="0" dirty="0" err="1">
                          <a:solidFill>
                            <a:schemeClr val="tx1"/>
                          </a:solidFill>
                        </a:rPr>
                        <a:t>Calithera</a:t>
                      </a:r>
                      <a:r>
                        <a:rPr lang="en-US" b="0" dirty="0">
                          <a:solidFill>
                            <a:schemeClr val="tx1"/>
                          </a:solidFill>
                        </a:rPr>
                        <a:t> Biosciences, Genentech, a member of the Roche Group, Genmab, Incyte Corporation, Kite, A Gilead Company, Merck, Monte Rosa Therapeutics, </a:t>
                      </a:r>
                      <a:r>
                        <a:rPr lang="en-US" b="0" dirty="0" err="1">
                          <a:solidFill>
                            <a:schemeClr val="tx1"/>
                          </a:solidFill>
                        </a:rPr>
                        <a:t>MorphoSys</a:t>
                      </a:r>
                      <a:r>
                        <a:rPr lang="en-US" b="0" dirty="0">
                          <a:solidFill>
                            <a:schemeClr val="tx1"/>
                          </a:solidFill>
                        </a:rPr>
                        <a:t>, Novartis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4963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solidFill>
                            <a:schemeClr val="tx1"/>
                          </a:solidFill>
                        </a:rPr>
                        <a:t>ADC Therapeutics, AstraZeneca Pharmaceuticals LP, Bristol-Myers Squibb Company, </a:t>
                      </a:r>
                      <a:r>
                        <a:rPr lang="en-US" dirty="0" err="1">
                          <a:solidFill>
                            <a:schemeClr val="tx1"/>
                          </a:solidFill>
                        </a:rPr>
                        <a:t>Calithera</a:t>
                      </a:r>
                      <a:r>
                        <a:rPr lang="en-US" dirty="0">
                          <a:solidFill>
                            <a:schemeClr val="tx1"/>
                          </a:solidFill>
                        </a:rPr>
                        <a:t> Biosciences, Genentech, a member of the Roche Group, Incyte Corporation, Kite, A Gilead Company, </a:t>
                      </a:r>
                      <a:r>
                        <a:rPr lang="en-US" dirty="0" err="1">
                          <a:solidFill>
                            <a:schemeClr val="tx1"/>
                          </a:solidFill>
                        </a:rPr>
                        <a:t>MorphoSys</a:t>
                      </a:r>
                      <a:r>
                        <a:rPr lang="en-US" dirty="0">
                          <a:solidFill>
                            <a:schemeClr val="tx1"/>
                          </a:solidFill>
                        </a:rPr>
                        <a:t>, Novartis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0937179"/>
                  </a:ext>
                </a:extLst>
              </a:tr>
            </a:tbl>
          </a:graphicData>
        </a:graphic>
      </p:graphicFrame>
    </p:spTree>
    <p:custDataLst>
      <p:tags r:id="rId1"/>
    </p:custDataLst>
    <p:extLst>
      <p:ext uri="{BB962C8B-B14F-4D97-AF65-F5344CB8AC3E}">
        <p14:creationId xmlns:p14="http://schemas.microsoft.com/office/powerpoint/2010/main" val="12090477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914D-BFCA-7448-B949-BE2C8A7D865E}"/>
              </a:ext>
            </a:extLst>
          </p:cNvPr>
          <p:cNvSpPr>
            <a:spLocks noGrp="1"/>
          </p:cNvSpPr>
          <p:nvPr>
            <p:ph type="title"/>
          </p:nvPr>
        </p:nvSpPr>
        <p:spPr>
          <a:xfrm>
            <a:off x="1123637" y="81499"/>
            <a:ext cx="10358967" cy="1143000"/>
          </a:xfrm>
        </p:spPr>
        <p:txBody>
          <a:bodyPr/>
          <a:lstStyle/>
          <a:p>
            <a:pPr algn="l"/>
            <a:r>
              <a:rPr lang="en-US" dirty="0"/>
              <a:t>L-MIND: Select Adverse Events and Incidence of Infusion-Related Reactions</a:t>
            </a:r>
          </a:p>
        </p:txBody>
      </p:sp>
      <p:sp>
        <p:nvSpPr>
          <p:cNvPr id="3" name="TextBox 2">
            <a:extLst>
              <a:ext uri="{FF2B5EF4-FFF2-40B4-BE49-F238E27FC236}">
                <a16:creationId xmlns:a16="http://schemas.microsoft.com/office/drawing/2014/main" id="{905663EC-8176-4B4A-B211-5D61833F68F9}"/>
              </a:ext>
            </a:extLst>
          </p:cNvPr>
          <p:cNvSpPr txBox="1"/>
          <p:nvPr/>
        </p:nvSpPr>
        <p:spPr>
          <a:xfrm>
            <a:off x="47328" y="6453336"/>
            <a:ext cx="4104456"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Salles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lang="en-US" sz="1500" b="0" dirty="0">
                <a:solidFill>
                  <a:srgbClr val="000000"/>
                </a:solidFill>
                <a:latin typeface="Calibri" panose="020F0502020204030204" pitchFamily="34" charset="0"/>
                <a:cs typeface="Calibri" panose="020F0502020204030204" pitchFamily="34" charset="0"/>
              </a:rPr>
              <a:t>2020;21(7)</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:978-88.</a:t>
            </a:r>
          </a:p>
        </p:txBody>
      </p:sp>
      <p:sp>
        <p:nvSpPr>
          <p:cNvPr id="7" name="TextBox 6">
            <a:extLst>
              <a:ext uri="{FF2B5EF4-FFF2-40B4-BE49-F238E27FC236}">
                <a16:creationId xmlns:a16="http://schemas.microsoft.com/office/drawing/2014/main" id="{E426013E-3A92-62AE-1542-C26E7AED48CD}"/>
              </a:ext>
            </a:extLst>
          </p:cNvPr>
          <p:cNvSpPr txBox="1"/>
          <p:nvPr/>
        </p:nvSpPr>
        <p:spPr>
          <a:xfrm>
            <a:off x="702907" y="4482907"/>
            <a:ext cx="10358966" cy="1785104"/>
          </a:xfrm>
          <a:prstGeom prst="rect">
            <a:avLst/>
          </a:prstGeom>
          <a:noFill/>
        </p:spPr>
        <p:txBody>
          <a:bodyPr wrap="square">
            <a:spAutoFit/>
          </a:bodyPr>
          <a:lstStyle/>
          <a:p>
            <a:pPr marL="342900" indent="-342900">
              <a:buFont typeface="Arial" panose="020B0604020202020204" pitchFamily="34" charset="0"/>
              <a:buChar char="•"/>
            </a:pPr>
            <a:r>
              <a:rPr lang="en-US" sz="2200" b="0" dirty="0">
                <a:solidFill>
                  <a:schemeClr val="tx1"/>
                </a:solidFill>
                <a:latin typeface="+mn-lt"/>
              </a:rPr>
              <a:t>Treatment-emergent adverse events that led to discontinuation of </a:t>
            </a:r>
            <a:r>
              <a:rPr lang="en-US" sz="2200" b="0" dirty="0" err="1">
                <a:solidFill>
                  <a:schemeClr val="tx1"/>
                </a:solidFill>
                <a:latin typeface="+mn-lt"/>
              </a:rPr>
              <a:t>tafasitamab</a:t>
            </a:r>
            <a:r>
              <a:rPr lang="en-US" sz="2200" b="0" dirty="0">
                <a:solidFill>
                  <a:schemeClr val="tx1"/>
                </a:solidFill>
                <a:latin typeface="+mn-lt"/>
              </a:rPr>
              <a:t> included pneumonia, bronchitis, deep vein thrombosis and allergic dermatitis.</a:t>
            </a:r>
          </a:p>
          <a:p>
            <a:endParaRPr lang="en-US" sz="2200" b="0" dirty="0">
              <a:solidFill>
                <a:schemeClr val="tx1"/>
              </a:solidFill>
              <a:latin typeface="+mn-lt"/>
            </a:endParaRPr>
          </a:p>
          <a:p>
            <a:pPr marL="342900" indent="-342900">
              <a:buFont typeface="Arial" panose="020B0604020202020204" pitchFamily="34" charset="0"/>
              <a:buChar char="•"/>
            </a:pPr>
            <a:r>
              <a:rPr lang="en-US" sz="2200" b="0" dirty="0">
                <a:solidFill>
                  <a:schemeClr val="tx1"/>
                </a:solidFill>
                <a:latin typeface="+mn-lt"/>
              </a:rPr>
              <a:t>Infusion-related reactions (all Grade 1) were observed in 5 (6%) patients. All occurred once during the first infusion and no discontinuation of infusion was required.</a:t>
            </a:r>
          </a:p>
        </p:txBody>
      </p:sp>
      <p:graphicFrame>
        <p:nvGraphicFramePr>
          <p:cNvPr id="8" name="Table 5">
            <a:extLst>
              <a:ext uri="{FF2B5EF4-FFF2-40B4-BE49-F238E27FC236}">
                <a16:creationId xmlns:a16="http://schemas.microsoft.com/office/drawing/2014/main" id="{6AF3D2FC-8835-8A25-6844-F8C7D50748C4}"/>
              </a:ext>
            </a:extLst>
          </p:cNvPr>
          <p:cNvGraphicFramePr>
            <a:graphicFrameLocks/>
          </p:cNvGraphicFramePr>
          <p:nvPr/>
        </p:nvGraphicFramePr>
        <p:xfrm>
          <a:off x="1130126" y="1357934"/>
          <a:ext cx="9931747" cy="2917908"/>
        </p:xfrm>
        <a:graphic>
          <a:graphicData uri="http://schemas.openxmlformats.org/drawingml/2006/table">
            <a:tbl>
              <a:tblPr firstRow="1" bandRow="1">
                <a:tableStyleId>{21E4AEA4-8DFA-4A89-87EB-49C32662AFE0}</a:tableStyleId>
              </a:tblPr>
              <a:tblGrid>
                <a:gridCol w="4747171">
                  <a:extLst>
                    <a:ext uri="{9D8B030D-6E8A-4147-A177-3AD203B41FA5}">
                      <a16:colId xmlns:a16="http://schemas.microsoft.com/office/drawing/2014/main" val="2050421177"/>
                    </a:ext>
                  </a:extLst>
                </a:gridCol>
                <a:gridCol w="2592288">
                  <a:extLst>
                    <a:ext uri="{9D8B030D-6E8A-4147-A177-3AD203B41FA5}">
                      <a16:colId xmlns:a16="http://schemas.microsoft.com/office/drawing/2014/main" val="1235077904"/>
                    </a:ext>
                  </a:extLst>
                </a:gridCol>
                <a:gridCol w="2592288">
                  <a:extLst>
                    <a:ext uri="{9D8B030D-6E8A-4147-A177-3AD203B41FA5}">
                      <a16:colId xmlns:a16="http://schemas.microsoft.com/office/drawing/2014/main" val="173152105"/>
                    </a:ext>
                  </a:extLst>
                </a:gridCol>
              </a:tblGrid>
              <a:tr h="416844">
                <a:tc>
                  <a:txBody>
                    <a:bodyPr/>
                    <a:lstStyle/>
                    <a:p>
                      <a:endParaRPr lang="en-US" sz="2000" dirty="0"/>
                    </a:p>
                  </a:txBody>
                  <a:tcPr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dirty="0"/>
                        <a:t>Grade 1-2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dirty="0"/>
                        <a:t>Grade 3-4</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2828587577"/>
                  </a:ext>
                </a:extLst>
              </a:tr>
              <a:tr h="416844">
                <a:tc>
                  <a:txBody>
                    <a:bodyPr/>
                    <a:lstStyle/>
                    <a:p>
                      <a:r>
                        <a:rPr lang="en-US" sz="2000" dirty="0"/>
                        <a:t>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39 (49%)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281245898"/>
                  </a:ext>
                </a:extLst>
              </a:tr>
              <a:tr h="416844">
                <a:tc>
                  <a:txBody>
                    <a:bodyPr/>
                    <a:lstStyle/>
                    <a:p>
                      <a:r>
                        <a:rPr lang="en-US" sz="2000" dirty="0"/>
                        <a:t>Anemia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22 (27%)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014879"/>
                  </a:ext>
                </a:extLst>
              </a:tr>
              <a:tr h="416844">
                <a:tc>
                  <a:txBody>
                    <a:bodyPr/>
                    <a:lstStyle/>
                    <a:p>
                      <a:r>
                        <a:rPr lang="en-US" sz="2000" dirty="0"/>
                        <a:t>Thrombocytopenia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11 (14%)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14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157652334"/>
                  </a:ext>
                </a:extLst>
              </a:tr>
              <a:tr h="416844">
                <a:tc>
                  <a:txBody>
                    <a:bodyPr/>
                    <a:lstStyle/>
                    <a:p>
                      <a:r>
                        <a:rPr lang="en-US" sz="2000" dirty="0"/>
                        <a:t>Febrile 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10 (13%)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911951"/>
                  </a:ext>
                </a:extLst>
              </a:tr>
              <a:tr h="416844">
                <a:tc>
                  <a:txBody>
                    <a:bodyPr/>
                    <a:lstStyle/>
                    <a:p>
                      <a:r>
                        <a:rPr lang="en-US" sz="2000" dirty="0"/>
                        <a:t>Pneumonia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5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967440426"/>
                  </a:ext>
                </a:extLst>
              </a:tr>
              <a:tr h="416844">
                <a:tc>
                  <a:txBody>
                    <a:bodyPr/>
                    <a:lstStyle/>
                    <a:p>
                      <a:r>
                        <a:rPr lang="en-US" sz="2000" dirty="0"/>
                        <a:t>Pulmonary embolism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3428694"/>
                  </a:ext>
                </a:extLst>
              </a:tr>
            </a:tbl>
          </a:graphicData>
        </a:graphic>
      </p:graphicFrame>
    </p:spTree>
    <p:extLst>
      <p:ext uri="{BB962C8B-B14F-4D97-AF65-F5344CB8AC3E}">
        <p14:creationId xmlns:p14="http://schemas.microsoft.com/office/powerpoint/2010/main" val="4049498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9434"/>
          </a:xfrm>
        </p:spPr>
        <p:txBody>
          <a:bodyPr>
            <a:normAutofit/>
          </a:bodyPr>
          <a:lstStyle/>
          <a:p>
            <a:r>
              <a:rPr lang="en-US" dirty="0" err="1"/>
              <a:t>frontMIND</a:t>
            </a:r>
            <a:r>
              <a:rPr lang="en-US" dirty="0"/>
              <a:t>: Phase III Trial Design for Newly Diagnosed DLBCL</a:t>
            </a:r>
            <a:endParaRPr lang="en-US" baseline="30000" dirty="0"/>
          </a:p>
        </p:txBody>
      </p:sp>
      <p:pic>
        <p:nvPicPr>
          <p:cNvPr id="3074" name="Picture 2" descr="https://library.ehaweb.org/image/abstracts/eha_2021/EHA-21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8299" y="1312622"/>
            <a:ext cx="9316028" cy="517971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304800" y="2784982"/>
            <a:ext cx="2765365" cy="3138412"/>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60960" rtlCol="0" anchor="ctr"/>
          <a:lstStyle/>
          <a:p>
            <a:pPr marL="154513" indent="-154513">
              <a:buFont typeface="Arial" panose="020B0604020202020204" pitchFamily="34" charset="0"/>
              <a:buChar char="•"/>
            </a:pPr>
            <a:r>
              <a:rPr lang="en-US" sz="1867" dirty="0"/>
              <a:t>Previously untreated DLBCL and HGBL</a:t>
            </a:r>
          </a:p>
          <a:p>
            <a:pPr marL="154513" indent="-154513">
              <a:buFont typeface="Arial" panose="020B0604020202020204" pitchFamily="34" charset="0"/>
              <a:buChar char="•"/>
            </a:pPr>
            <a:r>
              <a:rPr lang="en-US" sz="1867" dirty="0"/>
              <a:t>Aged 18-80 y</a:t>
            </a:r>
          </a:p>
          <a:p>
            <a:pPr marL="154513" indent="-154513">
              <a:buFont typeface="Arial" panose="020B0604020202020204" pitchFamily="34" charset="0"/>
              <a:buChar char="•"/>
            </a:pPr>
            <a:r>
              <a:rPr lang="en-US" sz="1867" dirty="0"/>
              <a:t>IPI 3-5 + aaIPI 2-3</a:t>
            </a:r>
          </a:p>
          <a:p>
            <a:pPr marL="154513" indent="-154513">
              <a:buFont typeface="Arial" panose="020B0604020202020204" pitchFamily="34" charset="0"/>
              <a:buChar char="•"/>
            </a:pPr>
            <a:r>
              <a:rPr lang="en-US" sz="1867" dirty="0"/>
              <a:t>ECOG PS 3-5</a:t>
            </a:r>
          </a:p>
          <a:p>
            <a:pPr marL="154513" indent="-154513">
              <a:buFont typeface="Arial" panose="020B0604020202020204" pitchFamily="34" charset="0"/>
              <a:buChar char="•"/>
            </a:pPr>
            <a:r>
              <a:rPr lang="en-US" sz="1867" dirty="0"/>
              <a:t>Diagnosis to treatment interval ≤28 days</a:t>
            </a:r>
          </a:p>
          <a:p>
            <a:pPr marL="154513" indent="-154513">
              <a:buFont typeface="Arial" panose="020B0604020202020204" pitchFamily="34" charset="0"/>
              <a:buChar char="•"/>
            </a:pPr>
            <a:r>
              <a:rPr lang="en-US" sz="1867" dirty="0"/>
              <a:t>Candidate for </a:t>
            </a:r>
            <a:br>
              <a:rPr lang="en-US" sz="1867" dirty="0"/>
            </a:br>
            <a:r>
              <a:rPr lang="en-US" sz="1867" dirty="0"/>
              <a:t>R-CHOP </a:t>
            </a:r>
          </a:p>
        </p:txBody>
      </p:sp>
      <p:sp>
        <p:nvSpPr>
          <p:cNvPr id="22" name="Rounded Rectangle 21"/>
          <p:cNvSpPr/>
          <p:nvPr/>
        </p:nvSpPr>
        <p:spPr>
          <a:xfrm>
            <a:off x="5036589" y="2579058"/>
            <a:ext cx="4617257" cy="1601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733" b="1" dirty="0"/>
              <a:t>Experimental arm</a:t>
            </a:r>
          </a:p>
          <a:p>
            <a:pPr algn="ctr"/>
            <a:r>
              <a:rPr lang="en-US" sz="1733" b="1" dirty="0"/>
              <a:t>Tafa </a:t>
            </a:r>
            <a:r>
              <a:rPr lang="en-US" sz="1733" dirty="0"/>
              <a:t>12 mg/kg d 1, 8, and 15 of each cycle + </a:t>
            </a:r>
            <a:br>
              <a:rPr lang="en-US" sz="1733" dirty="0"/>
            </a:br>
            <a:r>
              <a:rPr lang="en-US" sz="1733" b="1" dirty="0"/>
              <a:t>Len </a:t>
            </a:r>
            <a:r>
              <a:rPr lang="en-US" sz="1733" dirty="0"/>
              <a:t>25 mg/d (d1-d10) +</a:t>
            </a:r>
            <a:br>
              <a:rPr lang="en-US" sz="1733" dirty="0"/>
            </a:br>
            <a:r>
              <a:rPr lang="en-US" sz="1733" b="1" dirty="0"/>
              <a:t>R-CHOP </a:t>
            </a:r>
            <a:r>
              <a:rPr lang="en-US" sz="1733" dirty="0"/>
              <a:t>x 6 cycles</a:t>
            </a:r>
            <a:br>
              <a:rPr lang="en-US" sz="1733" dirty="0"/>
            </a:br>
            <a:r>
              <a:rPr lang="en-US" sz="1733" dirty="0"/>
              <a:t>Q21D (n = 440)</a:t>
            </a:r>
          </a:p>
        </p:txBody>
      </p:sp>
      <p:sp>
        <p:nvSpPr>
          <p:cNvPr id="23" name="Rounded Rectangle 22"/>
          <p:cNvSpPr/>
          <p:nvPr/>
        </p:nvSpPr>
        <p:spPr>
          <a:xfrm>
            <a:off x="5036589" y="4477790"/>
            <a:ext cx="4617257" cy="16017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733" b="1" dirty="0"/>
              <a:t>Control arm</a:t>
            </a:r>
          </a:p>
          <a:p>
            <a:pPr algn="ctr"/>
            <a:r>
              <a:rPr lang="en-US" sz="1733" b="1" dirty="0"/>
              <a:t>Tafa placebo </a:t>
            </a:r>
            <a:r>
              <a:rPr lang="en-US" sz="1733" dirty="0"/>
              <a:t>d 1, 8, and 15 of each cycle + </a:t>
            </a:r>
            <a:br>
              <a:rPr lang="en-US" sz="1733" dirty="0"/>
            </a:br>
            <a:r>
              <a:rPr lang="en-US" sz="1733" b="1" dirty="0"/>
              <a:t>Len placebo </a:t>
            </a:r>
            <a:r>
              <a:rPr lang="en-US" sz="1733" dirty="0"/>
              <a:t>(d1-d10) +</a:t>
            </a:r>
            <a:br>
              <a:rPr lang="en-US" sz="1733" dirty="0"/>
            </a:br>
            <a:r>
              <a:rPr lang="en-US" sz="1733" b="1" dirty="0"/>
              <a:t>R-CHOP </a:t>
            </a:r>
            <a:r>
              <a:rPr lang="en-US" sz="1733" dirty="0"/>
              <a:t>x 6 cycles</a:t>
            </a:r>
            <a:br>
              <a:rPr lang="en-US" sz="1733" dirty="0"/>
            </a:br>
            <a:r>
              <a:rPr lang="en-US" sz="1733" dirty="0"/>
              <a:t>Q21D (n = 440)</a:t>
            </a:r>
          </a:p>
        </p:txBody>
      </p:sp>
      <p:cxnSp>
        <p:nvCxnSpPr>
          <p:cNvPr id="26" name="Elbow Connector 25"/>
          <p:cNvCxnSpPr>
            <a:stCxn id="34" idx="3"/>
            <a:endCxn id="22" idx="1"/>
          </p:cNvCxnSpPr>
          <p:nvPr/>
        </p:nvCxnSpPr>
        <p:spPr>
          <a:xfrm flipV="1">
            <a:off x="3802422" y="3379909"/>
            <a:ext cx="1234167" cy="975089"/>
          </a:xfrm>
          <a:prstGeom prst="bentConnector3">
            <a:avLst>
              <a:gd name="adj1" fmla="val 7726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Elbow Connector 26"/>
          <p:cNvCxnSpPr>
            <a:cxnSpLocks/>
            <a:stCxn id="34" idx="3"/>
            <a:endCxn id="23" idx="1"/>
          </p:cNvCxnSpPr>
          <p:nvPr/>
        </p:nvCxnSpPr>
        <p:spPr>
          <a:xfrm>
            <a:off x="3802422" y="4354997"/>
            <a:ext cx="1234167" cy="923643"/>
          </a:xfrm>
          <a:prstGeom prst="bentConnector3">
            <a:avLst>
              <a:gd name="adj1" fmla="val 7727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35" idx="3"/>
            <a:endCxn id="36" idx="1"/>
          </p:cNvCxnSpPr>
          <p:nvPr/>
        </p:nvCxnSpPr>
        <p:spPr>
          <a:xfrm>
            <a:off x="10519677" y="4354997"/>
            <a:ext cx="192807"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AutoShape 17">
            <a:extLst>
              <a:ext uri="{FF2B5EF4-FFF2-40B4-BE49-F238E27FC236}">
                <a16:creationId xmlns:a16="http://schemas.microsoft.com/office/drawing/2014/main" id="{4FD1BA24-9866-8941-9600-0D3331AD7D34}"/>
              </a:ext>
            </a:extLst>
          </p:cNvPr>
          <p:cNvSpPr>
            <a:spLocks noChangeArrowheads="1"/>
          </p:cNvSpPr>
          <p:nvPr/>
        </p:nvSpPr>
        <p:spPr bwMode="auto">
          <a:xfrm>
            <a:off x="4068134" y="4107173"/>
            <a:ext cx="507111" cy="495652"/>
          </a:xfrm>
          <a:prstGeom prst="ellipse">
            <a:avLst/>
          </a:prstGeom>
          <a:solidFill>
            <a:schemeClr val="tx2"/>
          </a:solidFill>
          <a:ln>
            <a:solidFill>
              <a:schemeClr val="tx2"/>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none" lIns="80131" tIns="40067" rIns="80131" bIns="40067" anchor="ctr"/>
          <a:lstStyle/>
          <a:p>
            <a:pPr algn="ctr" defTabSz="858817">
              <a:spcBef>
                <a:spcPts val="300"/>
              </a:spcBef>
              <a:defRPr/>
            </a:pPr>
            <a:r>
              <a:rPr lang="en-US" sz="2133" b="1" dirty="0">
                <a:ea typeface="ヒラギノ角ゴ Pro W3"/>
                <a:cs typeface="Arial" pitchFamily="34" charset="0"/>
              </a:rPr>
              <a:t>R</a:t>
            </a:r>
          </a:p>
        </p:txBody>
      </p:sp>
      <p:sp>
        <p:nvSpPr>
          <p:cNvPr id="34" name="Rounded Rectangle 33"/>
          <p:cNvSpPr/>
          <p:nvPr/>
        </p:nvSpPr>
        <p:spPr>
          <a:xfrm>
            <a:off x="3295741" y="3318677"/>
            <a:ext cx="506681" cy="2072640"/>
          </a:xfrm>
          <a:prstGeom prst="roundRect">
            <a:avLst/>
          </a:prstGeom>
          <a:solidFill>
            <a:schemeClr val="bg2"/>
          </a:solidFill>
          <a:ln w="19050">
            <a:solidFill>
              <a:schemeClr val="tx2"/>
            </a:solidFill>
          </a:ln>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en-US" sz="1733" b="1" dirty="0">
                <a:solidFill>
                  <a:schemeClr val="tx1"/>
                </a:solidFill>
              </a:rPr>
              <a:t>Screening</a:t>
            </a:r>
          </a:p>
        </p:txBody>
      </p:sp>
      <p:sp>
        <p:nvSpPr>
          <p:cNvPr id="35" name="Rounded Rectangle 34"/>
          <p:cNvSpPr/>
          <p:nvPr/>
        </p:nvSpPr>
        <p:spPr>
          <a:xfrm>
            <a:off x="10012996" y="3318677"/>
            <a:ext cx="506681" cy="2072640"/>
          </a:xfrm>
          <a:prstGeom prst="roundRect">
            <a:avLst/>
          </a:prstGeom>
          <a:solidFill>
            <a:schemeClr val="bg2"/>
          </a:solidFill>
          <a:ln w="19050">
            <a:solidFill>
              <a:schemeClr val="tx2"/>
            </a:solidFill>
          </a:ln>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en-US" sz="1733" b="1" dirty="0">
                <a:solidFill>
                  <a:schemeClr val="tx1"/>
                </a:solidFill>
              </a:rPr>
              <a:t>End of treatment</a:t>
            </a:r>
          </a:p>
        </p:txBody>
      </p:sp>
      <p:sp>
        <p:nvSpPr>
          <p:cNvPr id="36" name="Rounded Rectangle 35"/>
          <p:cNvSpPr/>
          <p:nvPr/>
        </p:nvSpPr>
        <p:spPr>
          <a:xfrm>
            <a:off x="10712484" y="3318677"/>
            <a:ext cx="506681" cy="2072640"/>
          </a:xfrm>
          <a:prstGeom prst="roundRect">
            <a:avLst/>
          </a:prstGeom>
          <a:solidFill>
            <a:schemeClr val="bg2"/>
          </a:solidFill>
          <a:ln w="19050">
            <a:solidFill>
              <a:schemeClr val="tx2"/>
            </a:solidFill>
          </a:ln>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en-US" sz="1733" b="1" dirty="0">
                <a:solidFill>
                  <a:schemeClr val="tx1"/>
                </a:solidFill>
              </a:rPr>
              <a:t>Follow-up</a:t>
            </a:r>
          </a:p>
        </p:txBody>
      </p:sp>
      <p:sp>
        <p:nvSpPr>
          <p:cNvPr id="37" name="Rounded Rectangle 36"/>
          <p:cNvSpPr/>
          <p:nvPr/>
        </p:nvSpPr>
        <p:spPr>
          <a:xfrm>
            <a:off x="11380520" y="3318677"/>
            <a:ext cx="506681" cy="2072640"/>
          </a:xfrm>
          <a:prstGeom prst="roundRect">
            <a:avLst/>
          </a:prstGeom>
          <a:solidFill>
            <a:schemeClr val="bg2"/>
          </a:solidFill>
          <a:ln w="19050">
            <a:solidFill>
              <a:schemeClr val="tx2"/>
            </a:solidFill>
          </a:ln>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en-US" sz="1733" b="1" dirty="0">
                <a:solidFill>
                  <a:schemeClr val="tx1"/>
                </a:solidFill>
              </a:rPr>
              <a:t>End of study</a:t>
            </a:r>
          </a:p>
        </p:txBody>
      </p:sp>
      <p:cxnSp>
        <p:nvCxnSpPr>
          <p:cNvPr id="53" name="Straight Arrow Connector 52"/>
          <p:cNvCxnSpPr>
            <a:stCxn id="36" idx="3"/>
          </p:cNvCxnSpPr>
          <p:nvPr/>
        </p:nvCxnSpPr>
        <p:spPr>
          <a:xfrm>
            <a:off x="11219165" y="4354998"/>
            <a:ext cx="159783" cy="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88" name="Elbow Connector 3087"/>
          <p:cNvCxnSpPr>
            <a:stCxn id="22" idx="3"/>
            <a:endCxn id="35" idx="1"/>
          </p:cNvCxnSpPr>
          <p:nvPr/>
        </p:nvCxnSpPr>
        <p:spPr>
          <a:xfrm>
            <a:off x="9653846" y="3379909"/>
            <a:ext cx="359149" cy="97508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p:nvPr/>
        </p:nvCxnSpPr>
        <p:spPr>
          <a:xfrm flipV="1">
            <a:off x="9655142" y="4354998"/>
            <a:ext cx="353677" cy="97508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1524875" y="1783963"/>
            <a:ext cx="3270415" cy="701132"/>
          </a:xfrm>
          <a:prstGeom prst="roundRect">
            <a:avLst/>
          </a:prstGeom>
          <a:solidFill>
            <a:schemeClr val="tx2">
              <a:lumMod val="10000"/>
              <a:lumOff val="90000"/>
            </a:schemeClr>
          </a:solidFill>
        </p:spPr>
        <p:style>
          <a:lnRef idx="2">
            <a:schemeClr val="accent1"/>
          </a:lnRef>
          <a:fillRef idx="1">
            <a:schemeClr val="lt1"/>
          </a:fillRef>
          <a:effectRef idx="0">
            <a:schemeClr val="accent1"/>
          </a:effectRef>
          <a:fontRef idx="minor">
            <a:schemeClr val="dk1"/>
          </a:fontRef>
        </p:style>
        <p:txBody>
          <a:bodyPr lIns="0" rIns="60960" rtlCol="0" anchor="ctr"/>
          <a:lstStyle/>
          <a:p>
            <a:pPr algn="ctr"/>
            <a:r>
              <a:rPr lang="en-US" sz="1867" b="1" dirty="0"/>
              <a:t>Stratification: IPI 3/aaIPI 2 vs IPI 4-5/aaIPI 3, region</a:t>
            </a:r>
          </a:p>
        </p:txBody>
      </p:sp>
      <p:sp>
        <p:nvSpPr>
          <p:cNvPr id="3090" name="Rectangle 3089"/>
          <p:cNvSpPr/>
          <p:nvPr/>
        </p:nvSpPr>
        <p:spPr>
          <a:xfrm>
            <a:off x="4053672" y="4613398"/>
            <a:ext cx="468398" cy="359009"/>
          </a:xfrm>
          <a:prstGeom prst="rect">
            <a:avLst/>
          </a:prstGeom>
        </p:spPr>
        <p:txBody>
          <a:bodyPr wrap="none">
            <a:spAutoFit/>
          </a:bodyPr>
          <a:lstStyle/>
          <a:p>
            <a:r>
              <a:rPr lang="en-US" sz="1733" dirty="0"/>
              <a:t>1:1</a:t>
            </a:r>
          </a:p>
        </p:txBody>
      </p:sp>
      <p:cxnSp>
        <p:nvCxnSpPr>
          <p:cNvPr id="3092" name="Straight Arrow Connector 3091"/>
          <p:cNvCxnSpPr>
            <a:stCxn id="30" idx="0"/>
          </p:cNvCxnSpPr>
          <p:nvPr/>
        </p:nvCxnSpPr>
        <p:spPr>
          <a:xfrm flipH="1" flipV="1">
            <a:off x="3403659" y="2490969"/>
            <a:ext cx="918031" cy="161620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21" idx="3"/>
            <a:endCxn id="34" idx="1"/>
          </p:cNvCxnSpPr>
          <p:nvPr/>
        </p:nvCxnSpPr>
        <p:spPr>
          <a:xfrm>
            <a:off x="3070166" y="4354189"/>
            <a:ext cx="225575" cy="80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Footer Placeholder 2">
            <a:extLst>
              <a:ext uri="{FF2B5EF4-FFF2-40B4-BE49-F238E27FC236}">
                <a16:creationId xmlns:a16="http://schemas.microsoft.com/office/drawing/2014/main" id="{5D6A599C-AEEB-F842-9C3F-F1EA115D85E4}"/>
              </a:ext>
            </a:extLst>
          </p:cNvPr>
          <p:cNvSpPr txBox="1">
            <a:spLocks/>
          </p:cNvSpPr>
          <p:nvPr/>
        </p:nvSpPr>
        <p:spPr>
          <a:xfrm>
            <a:off x="119336" y="6539532"/>
            <a:ext cx="7699248"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0" dirty="0" err="1">
                <a:solidFill>
                  <a:srgbClr val="000000"/>
                </a:solidFill>
              </a:rPr>
              <a:t>www.clinicaltrials.gov</a:t>
            </a:r>
            <a:r>
              <a:rPr lang="en-US" sz="1500" b="0" dirty="0">
                <a:solidFill>
                  <a:srgbClr val="000000"/>
                </a:solidFill>
              </a:rPr>
              <a:t>. NCT04824092. Accessed August 2022.</a:t>
            </a:r>
          </a:p>
        </p:txBody>
      </p:sp>
    </p:spTree>
    <p:extLst>
      <p:ext uri="{BB962C8B-B14F-4D97-AF65-F5344CB8AC3E}">
        <p14:creationId xmlns:p14="http://schemas.microsoft.com/office/powerpoint/2010/main" val="41011447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E5FFB6BA-E8D1-3146-ADDF-C804E84A7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764704"/>
            <a:ext cx="11311999" cy="3528392"/>
          </a:xfrm>
          <a:prstGeom prst="rect">
            <a:avLst/>
          </a:prstGeom>
        </p:spPr>
      </p:pic>
      <p:sp>
        <p:nvSpPr>
          <p:cNvPr id="4" name="TextBox 3">
            <a:extLst>
              <a:ext uri="{FF2B5EF4-FFF2-40B4-BE49-F238E27FC236}">
                <a16:creationId xmlns:a16="http://schemas.microsoft.com/office/drawing/2014/main" id="{632A5FE8-C9D0-F949-AE64-1EB92A47D06D}"/>
              </a:ext>
            </a:extLst>
          </p:cNvPr>
          <p:cNvSpPr txBox="1"/>
          <p:nvPr/>
        </p:nvSpPr>
        <p:spPr>
          <a:xfrm>
            <a:off x="263352" y="1088740"/>
            <a:ext cx="11246734" cy="430887"/>
          </a:xfrm>
          <a:prstGeom prst="rect">
            <a:avLst/>
          </a:prstGeom>
          <a:noFill/>
        </p:spPr>
        <p:txBody>
          <a:bodyPr wrap="square" rtlCol="0">
            <a:spAutoFit/>
          </a:bodyPr>
          <a:lstStyle/>
          <a:p>
            <a:pPr algn="ctr">
              <a:defRPr/>
            </a:pPr>
            <a:r>
              <a:rPr kumimoji="0" lang="en-US" sz="2200" b="1" i="1" u="none" strike="noStrike" kern="1200" cap="none" spc="0" normalizeH="0" baseline="0" noProof="0" dirty="0">
                <a:ln>
                  <a:noFill/>
                </a:ln>
                <a:solidFill>
                  <a:srgbClr val="B30138"/>
                </a:solidFill>
                <a:effectLst/>
                <a:uLnTx/>
                <a:uFillTx/>
                <a:latin typeface="Arial" pitchFamily="-72" charset="0"/>
                <a:ea typeface="MS PGothic" charset="0"/>
              </a:rPr>
              <a:t>Lancet Oncol </a:t>
            </a:r>
            <a:r>
              <a:rPr lang="en-US" sz="2200" dirty="0">
                <a:solidFill>
                  <a:srgbClr val="B30138"/>
                </a:solidFill>
              </a:rPr>
              <a:t>2021;22(6)</a:t>
            </a:r>
            <a:r>
              <a:rPr kumimoji="0" lang="en-US" sz="2200" b="1" i="0" u="none" strike="noStrike" kern="1200" cap="none" spc="0" normalizeH="0" baseline="0" noProof="0" dirty="0">
                <a:ln>
                  <a:noFill/>
                </a:ln>
                <a:solidFill>
                  <a:srgbClr val="B30138"/>
                </a:solidFill>
                <a:effectLst/>
                <a:uLnTx/>
                <a:uFillTx/>
                <a:latin typeface="Arial" pitchFamily="-72" charset="0"/>
                <a:ea typeface="MS PGothic" charset="0"/>
              </a:rPr>
              <a:t>:790-800. </a:t>
            </a:r>
          </a:p>
        </p:txBody>
      </p:sp>
      <p:sp>
        <p:nvSpPr>
          <p:cNvPr id="2" name="TextBox 1">
            <a:extLst>
              <a:ext uri="{FF2B5EF4-FFF2-40B4-BE49-F238E27FC236}">
                <a16:creationId xmlns:a16="http://schemas.microsoft.com/office/drawing/2014/main" id="{F0819388-6E7D-08F3-5592-BEFB4305D477}"/>
              </a:ext>
            </a:extLst>
          </p:cNvPr>
          <p:cNvSpPr txBox="1"/>
          <p:nvPr/>
        </p:nvSpPr>
        <p:spPr>
          <a:xfrm>
            <a:off x="630135" y="4761148"/>
            <a:ext cx="10513168" cy="1015663"/>
          </a:xfrm>
          <a:prstGeom prst="rect">
            <a:avLst/>
          </a:prstGeom>
          <a:noFill/>
          <a:ln>
            <a:solidFill>
              <a:schemeClr val="tx1"/>
            </a:solidFill>
          </a:ln>
        </p:spPr>
        <p:txBody>
          <a:bodyPr wrap="square" rtlCol="0">
            <a:spAutoFit/>
          </a:bodyPr>
          <a:lstStyle/>
          <a:p>
            <a:pPr algn="ctr">
              <a:defRPr/>
            </a:pP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As a result of the LOTIS-2 </a:t>
            </a:r>
            <a:r>
              <a:rPr lang="en-US" sz="2000" b="0" dirty="0">
                <a:solidFill>
                  <a:schemeClr val="tx1"/>
                </a:solidFill>
                <a:latin typeface="Calibri" panose="020F0502020204030204" pitchFamily="34" charset="0"/>
                <a:cs typeface="Calibri" panose="020F0502020204030204" pitchFamily="34" charset="0"/>
              </a:rPr>
              <a:t>trial, </a:t>
            </a:r>
            <a:r>
              <a:rPr lang="en-US" sz="2000" b="0" dirty="0" err="1">
                <a:solidFill>
                  <a:schemeClr val="tx1"/>
                </a:solidFill>
                <a:latin typeface="Calibri" panose="020F0502020204030204" pitchFamily="34" charset="0"/>
                <a:cs typeface="Calibri" panose="020F0502020204030204" pitchFamily="34" charset="0"/>
              </a:rPr>
              <a:t>loncastuximab</a:t>
            </a:r>
            <a:r>
              <a:rPr lang="en-US" sz="2000" b="0" dirty="0">
                <a:solidFill>
                  <a:schemeClr val="tx1"/>
                </a:solidFill>
                <a:latin typeface="Calibri" panose="020F0502020204030204" pitchFamily="34" charset="0"/>
                <a:cs typeface="Calibri" panose="020F0502020204030204" pitchFamily="34" charset="0"/>
              </a:rPr>
              <a:t> </a:t>
            </a:r>
            <a:r>
              <a:rPr lang="en-US" sz="2000" b="0" dirty="0" err="1">
                <a:solidFill>
                  <a:schemeClr val="tx1"/>
                </a:solidFill>
                <a:latin typeface="Calibri" panose="020F0502020204030204" pitchFamily="34" charset="0"/>
                <a:cs typeface="Calibri" panose="020F0502020204030204" pitchFamily="34" charset="0"/>
              </a:rPr>
              <a:t>tesirine</a:t>
            </a:r>
            <a:r>
              <a:rPr lang="en-US" sz="2000" b="0" dirty="0">
                <a:solidFill>
                  <a:schemeClr val="tx1"/>
                </a:solidFill>
                <a:latin typeface="Calibri" panose="020F0502020204030204" pitchFamily="34" charset="0"/>
                <a:cs typeface="Calibri" panose="020F0502020204030204" pitchFamily="34" charset="0"/>
              </a:rPr>
              <a:t> was FDA approved for </a:t>
            </a: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patients with relapsed or refractory large B-cell lymphoma after 2 or more lines of systemic therapy, including DLBCL not otherwise specified, DLBCL arising from low-grade lymphoma and high-grade B-cell lymphoma.</a:t>
            </a:r>
          </a:p>
        </p:txBody>
      </p:sp>
    </p:spTree>
    <p:extLst>
      <p:ext uri="{BB962C8B-B14F-4D97-AF65-F5344CB8AC3E}">
        <p14:creationId xmlns:p14="http://schemas.microsoft.com/office/powerpoint/2010/main" val="1591198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728-465E-644B-AA90-4CFC54467352}"/>
              </a:ext>
            </a:extLst>
          </p:cNvPr>
          <p:cNvSpPr>
            <a:spLocks noGrp="1"/>
          </p:cNvSpPr>
          <p:nvPr>
            <p:ph type="title"/>
          </p:nvPr>
        </p:nvSpPr>
        <p:spPr>
          <a:xfrm>
            <a:off x="912286" y="16070"/>
            <a:ext cx="10358967" cy="1143000"/>
          </a:xfrm>
        </p:spPr>
        <p:txBody>
          <a:bodyPr/>
          <a:lstStyle/>
          <a:p>
            <a:pPr algn="l"/>
            <a:r>
              <a:rPr lang="en-US" dirty="0"/>
              <a:t>Mechanism of Action of </a:t>
            </a:r>
            <a:r>
              <a:rPr lang="en-US" dirty="0" err="1"/>
              <a:t>Loncastuximab</a:t>
            </a:r>
            <a:r>
              <a:rPr lang="en-US" dirty="0"/>
              <a:t> </a:t>
            </a:r>
            <a:r>
              <a:rPr lang="en-US" dirty="0" err="1"/>
              <a:t>Tesirine</a:t>
            </a:r>
            <a:endParaRPr lang="en-US" dirty="0"/>
          </a:p>
        </p:txBody>
      </p:sp>
      <p:pic>
        <p:nvPicPr>
          <p:cNvPr id="4" name="Picture 3" descr="Diagram&#10;&#10;Description automatically generated">
            <a:extLst>
              <a:ext uri="{FF2B5EF4-FFF2-40B4-BE49-F238E27FC236}">
                <a16:creationId xmlns:a16="http://schemas.microsoft.com/office/drawing/2014/main" id="{3478C9E6-3451-4447-B5E9-ED454D04E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8" y="945521"/>
            <a:ext cx="5904136" cy="5623876"/>
          </a:xfrm>
          <a:prstGeom prst="rect">
            <a:avLst/>
          </a:prstGeom>
        </p:spPr>
      </p:pic>
      <p:sp>
        <p:nvSpPr>
          <p:cNvPr id="5" name="TextBox 4">
            <a:extLst>
              <a:ext uri="{FF2B5EF4-FFF2-40B4-BE49-F238E27FC236}">
                <a16:creationId xmlns:a16="http://schemas.microsoft.com/office/drawing/2014/main" id="{7A12C565-EFC7-4A48-ADFD-5BD84762C8D5}"/>
              </a:ext>
            </a:extLst>
          </p:cNvPr>
          <p:cNvSpPr txBox="1"/>
          <p:nvPr/>
        </p:nvSpPr>
        <p:spPr>
          <a:xfrm>
            <a:off x="6700555" y="6031894"/>
            <a:ext cx="2459969"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Hamadani</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 et al. ASCO 2021;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Abstract TPS7574.</a:t>
            </a:r>
          </a:p>
        </p:txBody>
      </p:sp>
    </p:spTree>
    <p:extLst>
      <p:ext uri="{BB962C8B-B14F-4D97-AF65-F5344CB8AC3E}">
        <p14:creationId xmlns:p14="http://schemas.microsoft.com/office/powerpoint/2010/main" val="381066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8C93-56AA-324E-9821-4FC3DDA12C66}"/>
              </a:ext>
            </a:extLst>
          </p:cNvPr>
          <p:cNvSpPr>
            <a:spLocks noGrp="1"/>
          </p:cNvSpPr>
          <p:nvPr>
            <p:ph type="title"/>
          </p:nvPr>
        </p:nvSpPr>
        <p:spPr>
          <a:xfrm>
            <a:off x="912287" y="227013"/>
            <a:ext cx="10008250" cy="1143000"/>
          </a:xfrm>
        </p:spPr>
        <p:txBody>
          <a:bodyPr/>
          <a:lstStyle/>
          <a:p>
            <a:pPr algn="l"/>
            <a:r>
              <a:rPr lang="en-US" dirty="0"/>
              <a:t>LOTIS-2: Response and Survival with </a:t>
            </a:r>
            <a:r>
              <a:rPr lang="en-US" dirty="0" err="1"/>
              <a:t>Loncastuximab</a:t>
            </a:r>
            <a:r>
              <a:rPr lang="en-US" dirty="0"/>
              <a:t> </a:t>
            </a:r>
            <a:r>
              <a:rPr lang="en-US" dirty="0" err="1"/>
              <a:t>Tesirine</a:t>
            </a:r>
            <a:r>
              <a:rPr lang="en-US" dirty="0"/>
              <a:t> for R/R DLBCL</a:t>
            </a:r>
          </a:p>
        </p:txBody>
      </p:sp>
      <p:graphicFrame>
        <p:nvGraphicFramePr>
          <p:cNvPr id="5" name="Table 5">
            <a:extLst>
              <a:ext uri="{FF2B5EF4-FFF2-40B4-BE49-F238E27FC236}">
                <a16:creationId xmlns:a16="http://schemas.microsoft.com/office/drawing/2014/main" id="{C8A5788A-13A9-3B48-A3B8-EC39A8666F04}"/>
              </a:ext>
            </a:extLst>
          </p:cNvPr>
          <p:cNvGraphicFramePr>
            <a:graphicFrameLocks noGrp="1"/>
          </p:cNvGraphicFramePr>
          <p:nvPr>
            <p:ph idx="1"/>
          </p:nvPr>
        </p:nvGraphicFramePr>
        <p:xfrm>
          <a:off x="929217" y="1513585"/>
          <a:ext cx="10358436" cy="4435695"/>
        </p:xfrm>
        <a:graphic>
          <a:graphicData uri="http://schemas.openxmlformats.org/drawingml/2006/table">
            <a:tbl>
              <a:tblPr firstRow="1" bandRow="1">
                <a:tableStyleId>{21E4AEA4-8DFA-4A89-87EB-49C32662AFE0}</a:tableStyleId>
              </a:tblPr>
              <a:tblGrid>
                <a:gridCol w="4230679">
                  <a:extLst>
                    <a:ext uri="{9D8B030D-6E8A-4147-A177-3AD203B41FA5}">
                      <a16:colId xmlns:a16="http://schemas.microsoft.com/office/drawing/2014/main" val="2050421177"/>
                    </a:ext>
                  </a:extLst>
                </a:gridCol>
                <a:gridCol w="6127757">
                  <a:extLst>
                    <a:ext uri="{9D8B030D-6E8A-4147-A177-3AD203B41FA5}">
                      <a16:colId xmlns:a16="http://schemas.microsoft.com/office/drawing/2014/main" val="1235077904"/>
                    </a:ext>
                  </a:extLst>
                </a:gridCol>
              </a:tblGrid>
              <a:tr h="403245">
                <a:tc>
                  <a:txBody>
                    <a:bodyPr/>
                    <a:lstStyle/>
                    <a:p>
                      <a:r>
                        <a:rPr lang="en-US" sz="2000" dirty="0"/>
                        <a:t>Response</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dirty="0"/>
                        <a:t>As-treated population (N = 145)</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2828587577"/>
                  </a:ext>
                </a:extLst>
              </a:tr>
              <a:tr h="403245">
                <a:tc>
                  <a:txBody>
                    <a:bodyPr/>
                    <a:lstStyle/>
                    <a:p>
                      <a:r>
                        <a:rPr lang="en-US" sz="2000" dirty="0"/>
                        <a:t>Overall response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70/145 (48.3%)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281245898"/>
                  </a:ext>
                </a:extLst>
              </a:tr>
              <a:tr h="403245">
                <a:tc>
                  <a:txBody>
                    <a:bodyPr/>
                    <a:lstStyle/>
                    <a:p>
                      <a:r>
                        <a:rPr lang="en-US" sz="2000" dirty="0"/>
                        <a:t>Complete response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35/145 (24.1%)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014879"/>
                  </a:ext>
                </a:extLst>
              </a:tr>
              <a:tr h="403245">
                <a:tc>
                  <a:txBody>
                    <a:bodyPr/>
                    <a:lstStyle/>
                    <a:p>
                      <a:r>
                        <a:rPr lang="en-US" sz="2000" dirty="0"/>
                        <a:t>Complete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35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157652334"/>
                  </a:ext>
                </a:extLst>
              </a:tr>
              <a:tr h="403245">
                <a:tc>
                  <a:txBody>
                    <a:bodyPr/>
                    <a:lstStyle/>
                    <a:p>
                      <a:r>
                        <a:rPr lang="en-US" sz="2000" dirty="0"/>
                        <a:t>Partial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35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911951"/>
                  </a:ext>
                </a:extLst>
              </a:tr>
              <a:tr h="403245">
                <a:tc>
                  <a:txBody>
                    <a:bodyPr/>
                    <a:lstStyle/>
                    <a:p>
                      <a:r>
                        <a:rPr lang="en-US" sz="2000" dirty="0"/>
                        <a:t>Stable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22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207106681"/>
                  </a:ext>
                </a:extLst>
              </a:tr>
              <a:tr h="403245">
                <a:tc>
                  <a:txBody>
                    <a:bodyPr/>
                    <a:lstStyle/>
                    <a:p>
                      <a:r>
                        <a:rPr lang="en-US" sz="2000" dirty="0"/>
                        <a:t>Progressive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30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2542995"/>
                  </a:ext>
                </a:extLst>
              </a:tr>
              <a:tr h="403245">
                <a:tc>
                  <a:txBody>
                    <a:bodyPr/>
                    <a:lstStyle/>
                    <a:p>
                      <a:r>
                        <a:rPr lang="en-US" sz="2000" dirty="0"/>
                        <a:t>Not evaluable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23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307430934"/>
                  </a:ext>
                </a:extLst>
              </a:tr>
              <a:tr h="403245">
                <a:tc>
                  <a:txBody>
                    <a:bodyPr/>
                    <a:lstStyle/>
                    <a:p>
                      <a:r>
                        <a:rPr lang="en-US" sz="2000" b="1" dirty="0">
                          <a:solidFill>
                            <a:schemeClr val="bg1"/>
                          </a:solidFill>
                        </a:rPr>
                        <a:t>Survival</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As-treated population (N = 145)</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76081048"/>
                  </a:ext>
                </a:extLst>
              </a:tr>
              <a:tr h="403245">
                <a:tc>
                  <a:txBody>
                    <a:bodyPr/>
                    <a:lstStyle/>
                    <a:p>
                      <a:r>
                        <a:rPr lang="en-US" sz="2000" dirty="0"/>
                        <a:t>Median progression-free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4.9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4540740"/>
                  </a:ext>
                </a:extLst>
              </a:tr>
              <a:tr h="403245">
                <a:tc>
                  <a:txBody>
                    <a:bodyPr/>
                    <a:lstStyle/>
                    <a:p>
                      <a:r>
                        <a:rPr lang="en-US" sz="2000" dirty="0"/>
                        <a:t>Median overall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9.9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424416099"/>
                  </a:ext>
                </a:extLst>
              </a:tr>
            </a:tbl>
          </a:graphicData>
        </a:graphic>
      </p:graphicFrame>
      <p:sp>
        <p:nvSpPr>
          <p:cNvPr id="3" name="TextBox 2">
            <a:extLst>
              <a:ext uri="{FF2B5EF4-FFF2-40B4-BE49-F238E27FC236}">
                <a16:creationId xmlns:a16="http://schemas.microsoft.com/office/drawing/2014/main" id="{E836516A-EA86-8946-81DB-FDDE7B134B74}"/>
              </a:ext>
            </a:extLst>
          </p:cNvPr>
          <p:cNvSpPr txBox="1"/>
          <p:nvPr/>
        </p:nvSpPr>
        <p:spPr>
          <a:xfrm>
            <a:off x="0" y="6523350"/>
            <a:ext cx="3970895"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Caimi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lang="en-US" sz="1500" b="0" dirty="0">
                <a:solidFill>
                  <a:srgbClr val="000000"/>
                </a:solidFill>
                <a:latin typeface="Calibri" panose="020F0502020204030204" pitchFamily="34" charset="0"/>
                <a:cs typeface="Calibri" panose="020F0502020204030204" pitchFamily="34" charset="0"/>
              </a:rPr>
              <a:t>2021;22(6)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:790-800.</a:t>
            </a:r>
          </a:p>
        </p:txBody>
      </p:sp>
    </p:spTree>
    <p:extLst>
      <p:ext uri="{BB962C8B-B14F-4D97-AF65-F5344CB8AC3E}">
        <p14:creationId xmlns:p14="http://schemas.microsoft.com/office/powerpoint/2010/main" val="4024988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25A9-1732-C34D-A5BD-681EB97739A6}"/>
              </a:ext>
            </a:extLst>
          </p:cNvPr>
          <p:cNvSpPr>
            <a:spLocks noGrp="1"/>
          </p:cNvSpPr>
          <p:nvPr>
            <p:ph type="title"/>
          </p:nvPr>
        </p:nvSpPr>
        <p:spPr>
          <a:xfrm>
            <a:off x="916516" y="216194"/>
            <a:ext cx="10358967" cy="1143000"/>
          </a:xfrm>
        </p:spPr>
        <p:txBody>
          <a:bodyPr/>
          <a:lstStyle/>
          <a:p>
            <a:pPr algn="l"/>
            <a:r>
              <a:rPr lang="en-US" dirty="0"/>
              <a:t>LOTIS-2: Select Treatment-Emergent Adverse Events (AEs)</a:t>
            </a:r>
          </a:p>
        </p:txBody>
      </p:sp>
      <p:graphicFrame>
        <p:nvGraphicFramePr>
          <p:cNvPr id="4" name="Table 4">
            <a:extLst>
              <a:ext uri="{FF2B5EF4-FFF2-40B4-BE49-F238E27FC236}">
                <a16:creationId xmlns:a16="http://schemas.microsoft.com/office/drawing/2014/main" id="{4B23DB46-7918-FC43-96DC-F9A3294F46A3}"/>
              </a:ext>
            </a:extLst>
          </p:cNvPr>
          <p:cNvGraphicFramePr>
            <a:graphicFrameLocks noGrp="1"/>
          </p:cNvGraphicFramePr>
          <p:nvPr>
            <p:ph idx="1"/>
          </p:nvPr>
        </p:nvGraphicFramePr>
        <p:xfrm>
          <a:off x="942362" y="1170112"/>
          <a:ext cx="10358436" cy="4128677"/>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1735368177"/>
                    </a:ext>
                  </a:extLst>
                </a:gridCol>
                <a:gridCol w="3452812">
                  <a:extLst>
                    <a:ext uri="{9D8B030D-6E8A-4147-A177-3AD203B41FA5}">
                      <a16:colId xmlns:a16="http://schemas.microsoft.com/office/drawing/2014/main" val="2827095899"/>
                    </a:ext>
                  </a:extLst>
                </a:gridCol>
                <a:gridCol w="3452812">
                  <a:extLst>
                    <a:ext uri="{9D8B030D-6E8A-4147-A177-3AD203B41FA5}">
                      <a16:colId xmlns:a16="http://schemas.microsoft.com/office/drawing/2014/main" val="1521601998"/>
                    </a:ext>
                  </a:extLst>
                </a:gridCol>
              </a:tblGrid>
              <a:tr h="589811">
                <a:tc>
                  <a:txBody>
                    <a:bodyPr/>
                    <a:lstStyle/>
                    <a:p>
                      <a:r>
                        <a:rPr lang="en-US" sz="2000" dirty="0"/>
                        <a:t>Treatment-emergent AEs</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sz="2000" dirty="0"/>
                        <a:t>Grade 1-2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sz="2000" dirty="0"/>
                        <a:t>Grade 3-4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extLst>
                  <a:ext uri="{0D108BD9-81ED-4DB2-BD59-A6C34878D82A}">
                    <a16:rowId xmlns:a16="http://schemas.microsoft.com/office/drawing/2014/main" val="2781678967"/>
                  </a:ext>
                </a:extLst>
              </a:tr>
              <a:tr h="589811">
                <a:tc>
                  <a:txBody>
                    <a:bodyPr/>
                    <a:lstStyle/>
                    <a:p>
                      <a:r>
                        <a:rPr lang="en-US" sz="2000" dirty="0"/>
                        <a:t>Peripheral edema*</a:t>
                      </a:r>
                    </a:p>
                  </a:txBody>
                  <a:tcPr anchor="ctr">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sz="2000" dirty="0"/>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sz="2000" dirty="0"/>
                        <a:t>1%</a:t>
                      </a:r>
                    </a:p>
                  </a:txBody>
                  <a:tcPr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945733865"/>
                  </a:ext>
                </a:extLst>
              </a:tr>
              <a:tr h="589811">
                <a:tc>
                  <a:txBody>
                    <a:bodyPr/>
                    <a:lstStyle/>
                    <a:p>
                      <a:r>
                        <a:rPr lang="en-US" sz="2000" dirty="0"/>
                        <a:t>Anemia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567997016"/>
                  </a:ext>
                </a:extLst>
              </a:tr>
              <a:tr h="589811">
                <a:tc>
                  <a:txBody>
                    <a:bodyPr/>
                    <a:lstStyle/>
                    <a:p>
                      <a:r>
                        <a:rPr lang="en-US" sz="2000" dirty="0"/>
                        <a:t>Thrombocytopenia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5013451"/>
                  </a:ext>
                </a:extLst>
              </a:tr>
              <a:tr h="589811">
                <a:tc>
                  <a:txBody>
                    <a:bodyPr/>
                    <a:lstStyle/>
                    <a:p>
                      <a:r>
                        <a:rPr lang="en-US" sz="2000"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DE5EF"/>
                    </a:solidFill>
                  </a:tcPr>
                </a:tc>
                <a:tc>
                  <a:txBody>
                    <a:bodyPr/>
                    <a:lstStyle/>
                    <a:p>
                      <a:pPr algn="ctr"/>
                      <a:r>
                        <a:rPr lang="en-US" sz="200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DE5EF"/>
                    </a:solidFill>
                  </a:tcPr>
                </a:tc>
                <a:tc>
                  <a:txBody>
                    <a:bodyPr/>
                    <a:lstStyle/>
                    <a:p>
                      <a:pPr algn="ctr"/>
                      <a:r>
                        <a:rPr lang="en-US" sz="2000" dirty="0"/>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DE5EF"/>
                    </a:solidFill>
                  </a:tcPr>
                </a:tc>
                <a:extLst>
                  <a:ext uri="{0D108BD9-81ED-4DB2-BD59-A6C34878D82A}">
                    <a16:rowId xmlns:a16="http://schemas.microsoft.com/office/drawing/2014/main" val="4218528204"/>
                  </a:ext>
                </a:extLst>
              </a:tr>
              <a:tr h="589811">
                <a:tc>
                  <a:txBody>
                    <a:bodyPr/>
                    <a:lstStyle/>
                    <a:p>
                      <a:r>
                        <a:rPr lang="en-US" sz="2000" dirty="0"/>
                        <a:t>Pleural effusion*</a:t>
                      </a:r>
                    </a:p>
                  </a:txBody>
                  <a:tcPr anchor="ctr">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sz="20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294769718"/>
                  </a:ext>
                </a:extLst>
              </a:tr>
              <a:tr h="589811">
                <a:tc>
                  <a:txBody>
                    <a:bodyPr/>
                    <a:lstStyle/>
                    <a:p>
                      <a:r>
                        <a:rPr lang="en-US" sz="2000" dirty="0"/>
                        <a:t>Leukopenia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543443420"/>
                  </a:ext>
                </a:extLst>
              </a:tr>
            </a:tbl>
          </a:graphicData>
        </a:graphic>
      </p:graphicFrame>
      <p:sp>
        <p:nvSpPr>
          <p:cNvPr id="6" name="TextBox 5">
            <a:extLst>
              <a:ext uri="{FF2B5EF4-FFF2-40B4-BE49-F238E27FC236}">
                <a16:creationId xmlns:a16="http://schemas.microsoft.com/office/drawing/2014/main" id="{590D9AEE-7B08-F841-87B3-4DCD19F4B6BC}"/>
              </a:ext>
            </a:extLst>
          </p:cNvPr>
          <p:cNvSpPr txBox="1"/>
          <p:nvPr/>
        </p:nvSpPr>
        <p:spPr>
          <a:xfrm>
            <a:off x="191344" y="6461710"/>
            <a:ext cx="3970895" cy="323165"/>
          </a:xfrm>
          <a:prstGeom prst="rect">
            <a:avLst/>
          </a:prstGeom>
          <a:noFill/>
        </p:spPr>
        <p:txBody>
          <a:bodyPr wrap="none" rtlCol="0">
            <a:spAutoFit/>
          </a:bodyPr>
          <a:lstStyle/>
          <a:p>
            <a:pPr>
              <a:defRPr/>
            </a:pPr>
            <a:r>
              <a:rPr lang="en-US" sz="1500" b="0" dirty="0" err="1">
                <a:solidFill>
                  <a:srgbClr val="000000"/>
                </a:solidFill>
                <a:latin typeface="Calibri" panose="020F0502020204030204" pitchFamily="34" charset="0"/>
                <a:cs typeface="Calibri" panose="020F0502020204030204" pitchFamily="34" charset="0"/>
              </a:rPr>
              <a:t>Caimi</a:t>
            </a:r>
            <a:r>
              <a:rPr lang="en-US" sz="1500" b="0" dirty="0">
                <a:solidFill>
                  <a:srgbClr val="000000"/>
                </a:solidFill>
                <a:latin typeface="Calibri" panose="020F0502020204030204" pitchFamily="34" charset="0"/>
                <a:cs typeface="Calibri" panose="020F0502020204030204" pitchFamily="34" charset="0"/>
              </a:rPr>
              <a:t> PF et al. </a:t>
            </a:r>
            <a:r>
              <a:rPr lang="en-US" sz="1500" b="0" i="1" dirty="0">
                <a:solidFill>
                  <a:srgbClr val="000000"/>
                </a:solidFill>
                <a:latin typeface="Calibri" panose="020F0502020204030204" pitchFamily="34" charset="0"/>
                <a:cs typeface="Calibri" panose="020F0502020204030204" pitchFamily="34" charset="0"/>
              </a:rPr>
              <a:t>Lancet Oncol </a:t>
            </a:r>
            <a:r>
              <a:rPr lang="en-US" sz="1500" b="0" dirty="0">
                <a:solidFill>
                  <a:srgbClr val="000000"/>
                </a:solidFill>
                <a:latin typeface="Calibri" panose="020F0502020204030204" pitchFamily="34" charset="0"/>
                <a:cs typeface="Calibri" panose="020F0502020204030204" pitchFamily="34" charset="0"/>
              </a:rPr>
              <a:t>2021;22(6):790-800.</a:t>
            </a:r>
          </a:p>
        </p:txBody>
      </p:sp>
      <p:sp>
        <p:nvSpPr>
          <p:cNvPr id="8" name="TextBox 7">
            <a:extLst>
              <a:ext uri="{FF2B5EF4-FFF2-40B4-BE49-F238E27FC236}">
                <a16:creationId xmlns:a16="http://schemas.microsoft.com/office/drawing/2014/main" id="{C3AB8A14-40F7-F78A-5426-97E717B9D6FC}"/>
              </a:ext>
            </a:extLst>
          </p:cNvPr>
          <p:cNvSpPr txBox="1"/>
          <p:nvPr/>
        </p:nvSpPr>
        <p:spPr>
          <a:xfrm>
            <a:off x="767407" y="5470986"/>
            <a:ext cx="10657184" cy="646331"/>
          </a:xfrm>
          <a:prstGeom prst="rect">
            <a:avLst/>
          </a:prstGeom>
          <a:noFill/>
        </p:spPr>
        <p:txBody>
          <a:bodyPr wrap="square">
            <a:spAutoFit/>
          </a:bodyPr>
          <a:lstStyle/>
          <a:p>
            <a:pPr algn="just"/>
            <a:r>
              <a:rPr lang="en-US" sz="1800" b="0" dirty="0">
                <a:solidFill>
                  <a:srgbClr val="211D1E"/>
                </a:solidFill>
                <a:effectLst/>
                <a:latin typeface="+mn-lt"/>
              </a:rPr>
              <a:t>*</a:t>
            </a:r>
            <a:r>
              <a:rPr lang="en-US" sz="1800" b="0" baseline="30000" dirty="0">
                <a:solidFill>
                  <a:srgbClr val="211D1E"/>
                </a:solidFill>
                <a:effectLst/>
                <a:latin typeface="+mn-lt"/>
              </a:rPr>
              <a:t> </a:t>
            </a:r>
            <a:r>
              <a:rPr lang="en-US" sz="1800" b="0" dirty="0">
                <a:solidFill>
                  <a:srgbClr val="211D1E"/>
                </a:solidFill>
                <a:effectLst/>
                <a:latin typeface="+mn-lt"/>
              </a:rPr>
              <a:t>Treatment-emergent </a:t>
            </a:r>
            <a:r>
              <a:rPr lang="en-US" sz="1800" b="0" dirty="0">
                <a:solidFill>
                  <a:srgbClr val="211D1E"/>
                </a:solidFill>
                <a:latin typeface="+mn-lt"/>
              </a:rPr>
              <a:t>AEs </a:t>
            </a:r>
            <a:r>
              <a:rPr lang="en-US" sz="1800" b="0" dirty="0">
                <a:solidFill>
                  <a:srgbClr val="211D1E"/>
                </a:solidFill>
                <a:effectLst/>
                <a:latin typeface="+mn-lt"/>
              </a:rPr>
              <a:t>considered likely to be related to the </a:t>
            </a:r>
            <a:r>
              <a:rPr lang="en-US" sz="1800" b="0" dirty="0">
                <a:solidFill>
                  <a:srgbClr val="211D1E"/>
                </a:solidFill>
                <a:latin typeface="+mn-lt"/>
              </a:rPr>
              <a:t>the agent’s </a:t>
            </a:r>
            <a:r>
              <a:rPr lang="en-US" sz="1800" b="0" dirty="0">
                <a:solidFill>
                  <a:srgbClr val="211D1E"/>
                </a:solidFill>
                <a:effectLst/>
                <a:latin typeface="+mn-lt"/>
              </a:rPr>
              <a:t>payload included edema or effusion, </a:t>
            </a:r>
            <a:r>
              <a:rPr lang="en-US" sz="1800" b="0" dirty="0">
                <a:solidFill>
                  <a:srgbClr val="211D1E"/>
                </a:solidFill>
                <a:latin typeface="+mn-lt"/>
              </a:rPr>
              <a:t>symptoms in the </a:t>
            </a:r>
            <a:r>
              <a:rPr lang="en-US" sz="1800" b="0" dirty="0">
                <a:solidFill>
                  <a:srgbClr val="211D1E"/>
                </a:solidFill>
                <a:effectLst/>
                <a:latin typeface="+mn-lt"/>
              </a:rPr>
              <a:t>skin or nails and liver enzyme abnormalities </a:t>
            </a:r>
          </a:p>
        </p:txBody>
      </p:sp>
    </p:spTree>
    <p:extLst>
      <p:ext uri="{BB962C8B-B14F-4D97-AF65-F5344CB8AC3E}">
        <p14:creationId xmlns:p14="http://schemas.microsoft.com/office/powerpoint/2010/main" val="120862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EFEF3BF5-F3CA-0B74-D7E4-3CDB7444E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663" y="1400718"/>
            <a:ext cx="11308674" cy="2532338"/>
          </a:xfrm>
          <a:prstGeom prst="rect">
            <a:avLst/>
          </a:prstGeom>
        </p:spPr>
      </p:pic>
      <p:sp>
        <p:nvSpPr>
          <p:cNvPr id="6" name="TextBox 5">
            <a:extLst>
              <a:ext uri="{FF2B5EF4-FFF2-40B4-BE49-F238E27FC236}">
                <a16:creationId xmlns:a16="http://schemas.microsoft.com/office/drawing/2014/main" id="{99535FD6-B951-A605-DF10-3C93B083DBD0}"/>
              </a:ext>
            </a:extLst>
          </p:cNvPr>
          <p:cNvSpPr txBox="1"/>
          <p:nvPr/>
        </p:nvSpPr>
        <p:spPr>
          <a:xfrm>
            <a:off x="441663" y="3933056"/>
            <a:ext cx="11308674" cy="792088"/>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3" name="Rectangle 2">
            <a:extLst>
              <a:ext uri="{FF2B5EF4-FFF2-40B4-BE49-F238E27FC236}">
                <a16:creationId xmlns:a16="http://schemas.microsoft.com/office/drawing/2014/main" id="{E94D105E-D126-444E-8E4E-8673F7A212EC}"/>
              </a:ext>
            </a:extLst>
          </p:cNvPr>
          <p:cNvSpPr/>
          <p:nvPr/>
        </p:nvSpPr>
        <p:spPr>
          <a:xfrm>
            <a:off x="6744072" y="4113656"/>
            <a:ext cx="4680520" cy="430887"/>
          </a:xfrm>
          <a:prstGeom prst="rect">
            <a:avLst/>
          </a:prstGeom>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Blood Adv </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2022;6(2):533-43.</a:t>
            </a: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 </a:t>
            </a:r>
          </a:p>
        </p:txBody>
      </p:sp>
    </p:spTree>
    <p:extLst>
      <p:ext uri="{BB962C8B-B14F-4D97-AF65-F5344CB8AC3E}">
        <p14:creationId xmlns:p14="http://schemas.microsoft.com/office/powerpoint/2010/main" val="4250981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a:xfrm>
            <a:off x="1055440" y="79035"/>
            <a:ext cx="10358967" cy="1143000"/>
          </a:xfrm>
        </p:spPr>
        <p:txBody>
          <a:bodyPr/>
          <a:lstStyle/>
          <a:p>
            <a:pPr algn="l"/>
            <a:r>
              <a:rPr lang="en-US" dirty="0" err="1"/>
              <a:t>Polatuzumab</a:t>
            </a:r>
            <a:r>
              <a:rPr lang="en-US" dirty="0"/>
              <a:t> Vedotin with BR for Transplant-Ineligible R/R DLBCL: Overall Survival</a:t>
            </a:r>
          </a:p>
        </p:txBody>
      </p:sp>
      <p:pic>
        <p:nvPicPr>
          <p:cNvPr id="6" name="Picture 5" descr="Chart, line chart&#10;&#10;Description automatically generated">
            <a:extLst>
              <a:ext uri="{FF2B5EF4-FFF2-40B4-BE49-F238E27FC236}">
                <a16:creationId xmlns:a16="http://schemas.microsoft.com/office/drawing/2014/main" id="{FEB8E058-B91D-2D4B-B9A7-37BDF51A1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1290560"/>
            <a:ext cx="6311652" cy="5194335"/>
          </a:xfrm>
          <a:prstGeom prst="rect">
            <a:avLst/>
          </a:prstGeom>
        </p:spPr>
      </p:pic>
      <p:sp>
        <p:nvSpPr>
          <p:cNvPr id="7" name="Rectangle 6">
            <a:extLst>
              <a:ext uri="{FF2B5EF4-FFF2-40B4-BE49-F238E27FC236}">
                <a16:creationId xmlns:a16="http://schemas.microsoft.com/office/drawing/2014/main" id="{FA99FD87-539F-E948-A959-1A073C51F742}"/>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Sehn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2020;38(2):155-65.</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spTree>
    <p:extLst>
      <p:ext uri="{BB962C8B-B14F-4D97-AF65-F5344CB8AC3E}">
        <p14:creationId xmlns:p14="http://schemas.microsoft.com/office/powerpoint/2010/main" val="1094685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0AB7C-548E-0305-620D-CD74E006C213}"/>
              </a:ext>
            </a:extLst>
          </p:cNvPr>
          <p:cNvSpPr/>
          <p:nvPr/>
        </p:nvSpPr>
        <p:spPr bwMode="auto">
          <a:xfrm>
            <a:off x="767408" y="4824576"/>
            <a:ext cx="10796004" cy="5486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Management of DLBCL</a:t>
            </a:r>
            <a:br>
              <a:rPr lang="en-US" dirty="0">
                <a:solidFill>
                  <a:srgbClr val="0432FF"/>
                </a:solidFill>
              </a:rPr>
            </a:br>
            <a:r>
              <a:rPr lang="en-US" dirty="0">
                <a:solidFill>
                  <a:srgbClr val="0432FF"/>
                </a:solidFill>
              </a:rPr>
              <a:t>Where We Are, Where We’re Headed</a:t>
            </a:r>
            <a:endParaRPr lang="en-US" sz="2800" dirty="0">
              <a:solidFill>
                <a:srgbClr val="0432FF"/>
              </a:solidFill>
            </a:endParaRPr>
          </a:p>
        </p:txBody>
      </p:sp>
      <p:sp>
        <p:nvSpPr>
          <p:cNvPr id="6" name="Content Placeholder 5"/>
          <p:cNvSpPr>
            <a:spLocks noGrp="1"/>
          </p:cNvSpPr>
          <p:nvPr>
            <p:ph idx="1"/>
          </p:nvPr>
        </p:nvSpPr>
        <p:spPr>
          <a:xfrm>
            <a:off x="1127448" y="1484784"/>
            <a:ext cx="10297144" cy="4968552"/>
          </a:xfrm>
        </p:spPr>
        <p:txBody>
          <a:bodyPr/>
          <a:lstStyle/>
          <a:p>
            <a:pPr marL="98425" indent="0">
              <a:lnSpc>
                <a:spcPct val="100000"/>
              </a:lnSpc>
              <a:spcBef>
                <a:spcPts val="2800"/>
              </a:spcBef>
              <a:spcAft>
                <a:spcPts val="0"/>
              </a:spcAft>
              <a:buNone/>
            </a:pPr>
            <a:r>
              <a:rPr lang="en-US" sz="2200" dirty="0">
                <a:solidFill>
                  <a:schemeClr val="tx1"/>
                </a:solidFill>
              </a:rPr>
              <a:t>PROLOGUE</a:t>
            </a:r>
          </a:p>
          <a:p>
            <a:pPr marL="98425" indent="0">
              <a:lnSpc>
                <a:spcPct val="100000"/>
              </a:lnSpc>
              <a:spcBef>
                <a:spcPts val="2800"/>
              </a:spcBef>
              <a:spcAft>
                <a:spcPts val="0"/>
              </a:spcAft>
              <a:buNone/>
            </a:pPr>
            <a:r>
              <a:rPr lang="en-US" sz="2200" dirty="0">
                <a:solidFill>
                  <a:schemeClr val="tx1"/>
                </a:solidFill>
              </a:rPr>
              <a:t>MODULE 1: </a:t>
            </a:r>
            <a:r>
              <a:rPr lang="en-US" sz="2200" dirty="0">
                <a:solidFill>
                  <a:schemeClr val="tx1"/>
                </a:solidFill>
                <a:ea typeface="Calibri" panose="020F0502020204030204" pitchFamily="34" charset="0"/>
              </a:rPr>
              <a:t>First-Line Treatment </a:t>
            </a:r>
          </a:p>
          <a:p>
            <a:pPr marL="98425" indent="0">
              <a:lnSpc>
                <a:spcPct val="100000"/>
              </a:lnSpc>
              <a:spcBef>
                <a:spcPts val="2800"/>
              </a:spcBef>
              <a:spcAft>
                <a:spcPts val="0"/>
              </a:spcAft>
              <a:buNone/>
            </a:pPr>
            <a:r>
              <a:rPr lang="en-US" sz="2200" dirty="0">
                <a:solidFill>
                  <a:schemeClr val="tx1"/>
                </a:solidFill>
                <a:ea typeface="Calibri" panose="020F0502020204030204" pitchFamily="34" charset="0"/>
              </a:rPr>
              <a:t>MODULE 2: Bispecific Antibodies </a:t>
            </a:r>
          </a:p>
          <a:p>
            <a:pPr marL="98425" indent="0">
              <a:lnSpc>
                <a:spcPct val="100000"/>
              </a:lnSpc>
              <a:spcBef>
                <a:spcPts val="2800"/>
              </a:spcBef>
              <a:spcAft>
                <a:spcPts val="0"/>
              </a:spcAft>
              <a:buNone/>
            </a:pPr>
            <a:r>
              <a:rPr lang="en-US" sz="2200" dirty="0">
                <a:solidFill>
                  <a:schemeClr val="tx1"/>
                </a:solidFill>
              </a:rPr>
              <a:t>MODULE 3: </a:t>
            </a:r>
            <a:r>
              <a:rPr lang="en-US" sz="2200" dirty="0">
                <a:solidFill>
                  <a:schemeClr val="tx1"/>
                </a:solidFill>
                <a:ea typeface="Calibri" panose="020F0502020204030204" pitchFamily="34" charset="0"/>
              </a:rPr>
              <a:t>CAR T-Cell Therapy</a:t>
            </a:r>
          </a:p>
          <a:p>
            <a:pPr marL="98425" indent="0">
              <a:lnSpc>
                <a:spcPct val="100000"/>
              </a:lnSpc>
              <a:spcBef>
                <a:spcPts val="2800"/>
              </a:spcBef>
              <a:spcAft>
                <a:spcPts val="0"/>
              </a:spcAft>
              <a:buNone/>
            </a:pPr>
            <a:r>
              <a:rPr lang="en-US" sz="2200" dirty="0">
                <a:solidFill>
                  <a:schemeClr val="tx1"/>
                </a:solidFill>
                <a:ea typeface="Calibri" panose="020F0502020204030204" pitchFamily="34" charset="0"/>
              </a:rPr>
              <a:t>MODULE 4: Sequencing of Novel Agents</a:t>
            </a:r>
          </a:p>
          <a:p>
            <a:pPr marL="98425" indent="0">
              <a:lnSpc>
                <a:spcPct val="100000"/>
              </a:lnSpc>
              <a:spcBef>
                <a:spcPts val="2800"/>
              </a:spcBef>
              <a:spcAft>
                <a:spcPts val="0"/>
              </a:spcAft>
              <a:buNone/>
            </a:pPr>
            <a:r>
              <a:rPr lang="en-US" sz="2200" dirty="0">
                <a:solidFill>
                  <a:schemeClr val="bg1"/>
                </a:solidFill>
                <a:ea typeface="Calibri" panose="020F0502020204030204" pitchFamily="34" charset="0"/>
              </a:rPr>
              <a:t>MODULE 5: Appendix</a:t>
            </a:r>
          </a:p>
        </p:txBody>
      </p:sp>
    </p:spTree>
    <p:custDataLst>
      <p:tags r:id="rId1"/>
    </p:custDataLst>
    <p:extLst>
      <p:ext uri="{BB962C8B-B14F-4D97-AF65-F5344CB8AC3E}">
        <p14:creationId xmlns:p14="http://schemas.microsoft.com/office/powerpoint/2010/main" val="1702523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50D7-5730-CBFC-B4D3-3AC315DBFF6E}"/>
              </a:ext>
            </a:extLst>
          </p:cNvPr>
          <p:cNvSpPr>
            <a:spLocks noGrp="1"/>
          </p:cNvSpPr>
          <p:nvPr>
            <p:ph type="title"/>
          </p:nvPr>
        </p:nvSpPr>
        <p:spPr>
          <a:xfrm>
            <a:off x="912286" y="2286000"/>
            <a:ext cx="10358967" cy="1143000"/>
          </a:xfrm>
        </p:spPr>
        <p:txBody>
          <a:bodyPr/>
          <a:lstStyle/>
          <a:p>
            <a:r>
              <a:rPr lang="en-US" dirty="0"/>
              <a:t>Overview of DLBCL</a:t>
            </a:r>
          </a:p>
        </p:txBody>
      </p:sp>
    </p:spTree>
    <p:extLst>
      <p:ext uri="{BB962C8B-B14F-4D97-AF65-F5344CB8AC3E}">
        <p14:creationId xmlns:p14="http://schemas.microsoft.com/office/powerpoint/2010/main" val="2420856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D Anderson Visual Widescreen">
  <a:themeElements>
    <a:clrScheme name="MD Anderson Visual">
      <a:dk1>
        <a:srgbClr val="413C38"/>
      </a:dk1>
      <a:lt1>
        <a:srgbClr val="FFFFFF"/>
      </a:lt1>
      <a:dk2>
        <a:srgbClr val="EE3124"/>
      </a:dk2>
      <a:lt2>
        <a:srgbClr val="FFFFFF"/>
      </a:lt2>
      <a:accent1>
        <a:srgbClr val="000000"/>
      </a:accent1>
      <a:accent2>
        <a:srgbClr val="614B79"/>
      </a:accent2>
      <a:accent3>
        <a:srgbClr val="407EC9"/>
      </a:accent3>
      <a:accent4>
        <a:srgbClr val="789D4A"/>
      </a:accent4>
      <a:accent5>
        <a:srgbClr val="CB6015"/>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nderson_16x9_Visual" id="{1D2E73E1-81F5-4876-98EC-537CAEA4CB78}" vid="{21E8631E-C70B-4194-98CB-8552C1625295}"/>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4">
    <a:dk1>
      <a:sysClr val="windowText" lastClr="000000"/>
    </a:dk1>
    <a:lt1>
      <a:sysClr val="window" lastClr="FFFFFF"/>
    </a:lt1>
    <a:dk2>
      <a:srgbClr val="0046AD"/>
    </a:dk2>
    <a:lt2>
      <a:srgbClr val="BDD7FF"/>
    </a:lt2>
    <a:accent1>
      <a:srgbClr val="0046AD"/>
    </a:accent1>
    <a:accent2>
      <a:srgbClr val="FF5A76"/>
    </a:accent2>
    <a:accent3>
      <a:srgbClr val="15A8E5"/>
    </a:accent3>
    <a:accent4>
      <a:srgbClr val="3F9800"/>
    </a:accent4>
    <a:accent5>
      <a:srgbClr val="9F58FE"/>
    </a:accent5>
    <a:accent6>
      <a:srgbClr val="B44D00"/>
    </a:accent6>
    <a:hlink>
      <a:srgbClr val="006699"/>
    </a:hlink>
    <a:folHlink>
      <a:srgbClr val="969696"/>
    </a:folHlink>
  </a:clrScheme>
  <a:fontScheme name="mc-white">
    <a:majorFont>
      <a:latin typeface="Arial"/>
      <a:ea typeface=""/>
      <a:cs typeface=""/>
    </a:majorFont>
    <a:minorFont>
      <a:latin typeface="Arial"/>
      <a:ea typeface=""/>
      <a:cs typeface=""/>
    </a:minorFont>
  </a:fontScheme>
  <a:fmtScheme name="m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32169F-0E3C-4576-9CDB-6A50706560E4}"/>
</file>

<file path=customXml/itemProps2.xml><?xml version="1.0" encoding="utf-8"?>
<ds:datastoreItem xmlns:ds="http://schemas.openxmlformats.org/officeDocument/2006/customXml" ds:itemID="{9E7908A8-73EE-456F-800D-C9876B76DE19}"/>
</file>

<file path=docProps/app.xml><?xml version="1.0" encoding="utf-8"?>
<Properties xmlns="http://schemas.openxmlformats.org/officeDocument/2006/extended-properties" xmlns:vt="http://schemas.openxmlformats.org/officeDocument/2006/docPropsVTypes">
  <TotalTime>12433</TotalTime>
  <Words>7418</Words>
  <Application>Microsoft Macintosh PowerPoint</Application>
  <PresentationFormat>Widescreen</PresentationFormat>
  <Paragraphs>1197</Paragraphs>
  <Slides>127</Slides>
  <Notes>34</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127</vt:i4>
      </vt:variant>
    </vt:vector>
  </HeadingPairs>
  <TitlesOfParts>
    <vt:vector size="140" baseType="lpstr">
      <vt:lpstr>Arial</vt:lpstr>
      <vt:lpstr>BlinkMacSystemFont</vt:lpstr>
      <vt:lpstr>Calibri</vt:lpstr>
      <vt:lpstr>Symbol</vt:lpstr>
      <vt:lpstr>Times New Roman</vt:lpstr>
      <vt:lpstr>Trebuchet MS</vt:lpstr>
      <vt:lpstr>Verdana</vt:lpstr>
      <vt:lpstr>Wingdings</vt:lpstr>
      <vt:lpstr>3_Default Design</vt:lpstr>
      <vt:lpstr>Default Design</vt:lpstr>
      <vt:lpstr>6_Default Design</vt:lpstr>
      <vt:lpstr>MD Anderson Visual Widescreen</vt:lpstr>
      <vt:lpstr>think-cell Slide</vt:lpstr>
      <vt:lpstr>Challenging Cases from the Community:  Investigators Provide Perspectives on the Optimal Management of Diffuse Large B-Cell Lymphoma </vt:lpstr>
      <vt:lpstr>Faculty</vt:lpstr>
      <vt:lpstr>Management of DLBCL Where We Are, Where We’re Headed</vt:lpstr>
      <vt:lpstr>Management of DLBCL Where We Are, Where We’re Headed Clinical Cases</vt:lpstr>
      <vt:lpstr>Accreditation Information</vt:lpstr>
      <vt:lpstr>Accreditation Information</vt:lpstr>
      <vt:lpstr>Dr Abramson — Disclosures</vt:lpstr>
      <vt:lpstr>Dr Smith — Disclosures</vt:lpstr>
      <vt:lpstr>Dr Westin — Disclosures</vt:lpstr>
      <vt:lpstr>Planning Committee and Content/Peer Reviewers</vt:lpstr>
      <vt:lpstr>Disclosure and Conflict of Interest Policy</vt:lpstr>
      <vt:lpstr>Disclosure of Unlabeled Use </vt:lpstr>
      <vt:lpstr>PowerPoint Presentation</vt:lpstr>
      <vt:lpstr>Management of DLBCL Where We Are, Where We’re Headed</vt:lpstr>
      <vt:lpstr>Randomized Phase III Trials Against R-CHOP for DLBCL</vt:lpstr>
      <vt:lpstr>PowerPoint Presentation</vt:lpstr>
      <vt:lpstr>Important Recent Developments in DLBCL</vt:lpstr>
      <vt:lpstr>Management of DLBCL Where We Are, Where We’re Headed</vt:lpstr>
      <vt:lpstr>Case Presentation: 43-year-old man with newly diagnosed GCB-subtype Stage III DLBCL</vt:lpstr>
      <vt:lpstr>PowerPoint Presentation</vt:lpstr>
      <vt:lpstr>Antibody-Drug Conjugate Mechanism of Action in DLBCL </vt:lpstr>
      <vt:lpstr>PowerPoint Presentation</vt:lpstr>
      <vt:lpstr>PowerPoint Presentation</vt:lpstr>
      <vt:lpstr>PowerPoint Presentation</vt:lpstr>
      <vt:lpstr>POLARIX: Investigator-Assessed Progression-Free Survival (PFS) — Primary Endpoint</vt:lpstr>
      <vt:lpstr>POLARIX: Key Secondary Endpoints</vt:lpstr>
      <vt:lpstr>PowerPoint Presentation</vt:lpstr>
      <vt:lpstr>Summary</vt:lpstr>
      <vt:lpstr>POLAR BEAR Study Design: Adding Polatuzumab Vedotin to  R-Mini-CHOP as Initial Therapy for Older Patients with DLBCL</vt:lpstr>
      <vt:lpstr>Case Presentation: 59-year-old woman with Stage IV double-hit DLBCL and extensive bone involvement</vt:lpstr>
      <vt:lpstr>PowerPoint Presentation</vt:lpstr>
      <vt:lpstr>PowerPoint Presentation</vt:lpstr>
      <vt:lpstr>PowerPoint Presentation</vt:lpstr>
      <vt:lpstr>PowerPoint Presentation</vt:lpstr>
      <vt:lpstr>PowerPoint Presentation</vt:lpstr>
      <vt:lpstr>Multicenter Phase II ZUMA-12 Schema: First-Line Therapy</vt:lpstr>
      <vt:lpstr>ZUMA-12: Efficacy Results with Axi-Cel as First-Line Treatment</vt:lpstr>
      <vt:lpstr>ZUMA-12: Adverse Events of Interest in ≥15% of Patients Receiving Treatment</vt:lpstr>
      <vt:lpstr>Case Presentation: 77-year-old symptomatic man with longstanding CLL and Richter’s transformation </vt:lpstr>
      <vt:lpstr>Case Presentation: 66-year-old woman with newly diagnosed nonbulky Stage II DLBCL</vt:lpstr>
      <vt:lpstr>Management of DLBCL Where We Are, Where We’re Headed</vt:lpstr>
      <vt:lpstr>Case Presentation: 75-year-old man with a history of severe CHF with a pulmonary nodule and regional adenopathy that on biopsy is proven to be DLBCL</vt:lpstr>
      <vt:lpstr>PowerPoint Presentation</vt:lpstr>
      <vt:lpstr>PowerPoint Presentation</vt:lpstr>
      <vt:lpstr>Emerging Bispecific Antibodies for DLBCL</vt:lpstr>
      <vt:lpstr>Glofitamab in Patients with Relapsed/Refractory (R/R) Diffuse Large B-Cell Lymphoma (DLBCL)  and ≥ 2 Prior Therapies: Pivotal Phase II Expansion Results</vt:lpstr>
      <vt:lpstr>Glofitamab: Background and Mechanism of Action</vt:lpstr>
      <vt:lpstr>Response Rates with Glofitamab in Patients with R/R DLBCL (≥2 Prior Therapies)</vt:lpstr>
      <vt:lpstr>Safety Profile of Glofitamab in Patients with R/R DLBCL (≥2 Prior Therapies)</vt:lpstr>
      <vt:lpstr>Safety Profile of Glofitamab in Patients with R/R DLBCL (≥2 Prior Therapies) — Continued</vt:lpstr>
      <vt:lpstr>Incidence of Cytokine Release Syndrome with Glofitamab in Patients with R/R DLBCL (≥2 Prior Therapies) </vt:lpstr>
      <vt:lpstr>PowerPoint Presentation</vt:lpstr>
      <vt:lpstr>PowerPoint Presentation</vt:lpstr>
      <vt:lpstr>PowerPoint Presentation</vt:lpstr>
      <vt:lpstr>PowerPoint Presentation</vt:lpstr>
      <vt:lpstr>Epcoritamab: Background and Mechanism of Action</vt:lpstr>
      <vt:lpstr>EPCORE NHL-2: Response Profile</vt:lpstr>
      <vt:lpstr>EPCORE NHL-2: Cytokine Release Syndrome (CRS)</vt:lpstr>
      <vt:lpstr>EPCORE DLBCL-1: Phase III Study Design</vt:lpstr>
      <vt:lpstr>Management of DLBCL Where We Are, Where We’re Headed</vt:lpstr>
      <vt:lpstr>PowerPoint Presentation</vt:lpstr>
      <vt:lpstr>Notable CAR T-Cell Therapy-Associated Toxicities</vt:lpstr>
      <vt:lpstr>Case Presentation: 45-year-old man with R-CHOP-refractory DLBCL receives polatuzumab vedotin as bridging therapy  CAR T-cell therapy on protocol</vt:lpstr>
      <vt:lpstr>Key Issues in CAR T-Cell Therapy Selection</vt:lpstr>
      <vt:lpstr>Characteristics of Pivotal Trials of Axi-cel and Tisagenlecleucel</vt:lpstr>
      <vt:lpstr>Recent FDA Approvals of CAR (Chimeric Antigen Receptor) T-Cell Therapy as Second-Line Treatment for Large B-Cell Lymphoma</vt:lpstr>
      <vt:lpstr>PowerPoint Presentation</vt:lpstr>
      <vt:lpstr>Randomized Trials Comparing Second-Line CAR T-Cell to Standard Therapy for Patients with Transplant-Eligible DLBCL with Primary Refractory Disease or Relapse within 1 Year of First-Line Therapy</vt:lpstr>
      <vt:lpstr>PowerPoint Presentation</vt:lpstr>
      <vt:lpstr>ZUMA-7: Overall and Progression-Free Survival</vt:lpstr>
      <vt:lpstr>PowerPoint Presentation</vt:lpstr>
      <vt:lpstr>ZUMA-7: Event-Free Survival per Blinded Central Review in Patients Aged ≥65 Years  </vt:lpstr>
      <vt:lpstr>ZUMA-7: Select Grade ≥3 Adverse Events</vt:lpstr>
      <vt:lpstr>PowerPoint Presentation</vt:lpstr>
      <vt:lpstr>TRANSFORM: Event-Free Survival (ITT Population, Primary Endpoint)</vt:lpstr>
      <vt:lpstr>PowerPoint Presentation</vt:lpstr>
      <vt:lpstr>BELINDA: Event-Free Survival (Primary Endpoint) </vt:lpstr>
      <vt:lpstr>PowerPoint Presentation</vt:lpstr>
      <vt:lpstr>PILOT: Progression-Free and Overall Survival</vt:lpstr>
      <vt:lpstr>PILOT: Best Response by Independent Review Committee Assessment in the Efficacy Analysis Set </vt:lpstr>
      <vt:lpstr>PILOT: Patients Who Received Lisocabtagene Maraleucel (n = 61)</vt:lpstr>
      <vt:lpstr>Long-Term (4- and 5-Year) Overall Survival in ZUMA-1, the Pivotal Study of Axicabtagene Ciloleucel (Axi-Cel) in Patients with Refractory Large B-Cell Lymphoma (LBCL)  </vt:lpstr>
      <vt:lpstr>ZUMA-1: Five-Year Update</vt:lpstr>
      <vt:lpstr>Management of DLBCL Where We Are, Where We’re Headed</vt:lpstr>
      <vt:lpstr>Case Presentation: 68-year-old man with cardiac comorbidities and relapsed DLBCL while on R-CHOP receives second-line polatuzumab vedotin/BR</vt:lpstr>
      <vt:lpstr>Novel Agents Recently Approved for Relapsed/Refractory DLBCL</vt:lpstr>
      <vt:lpstr>PowerPoint Presentation</vt:lpstr>
      <vt:lpstr>PowerPoint Presentation</vt:lpstr>
      <vt:lpstr>L-MIND: Best Objective Response According to Independent Radiology Committee or Clinical Review Committee</vt:lpstr>
      <vt:lpstr>L-MIND: Select Adverse Events and Incidence of Infusion-Related Reactions</vt:lpstr>
      <vt:lpstr>frontMIND: Phase III Trial Design for Newly Diagnosed DLBCL</vt:lpstr>
      <vt:lpstr>PowerPoint Presentation</vt:lpstr>
      <vt:lpstr>Mechanism of Action of Loncastuximab Tesirine</vt:lpstr>
      <vt:lpstr>LOTIS-2: Response and Survival with Loncastuximab Tesirine for R/R DLBCL</vt:lpstr>
      <vt:lpstr>LOTIS-2: Select Treatment-Emergent Adverse Events (AEs)</vt:lpstr>
      <vt:lpstr>PowerPoint Presentation</vt:lpstr>
      <vt:lpstr>Polatuzumab Vedotin with BR for Transplant-Ineligible R/R DLBCL: Overall Survival</vt:lpstr>
      <vt:lpstr>Management of DLBCL Where We Are, Where We’re Headed</vt:lpstr>
      <vt:lpstr>Overview of DLBCL</vt:lpstr>
      <vt:lpstr>DLBCL Is the Most Common Non-Hodgkin  Lymphoma (NHL) Subtype</vt:lpstr>
      <vt:lpstr>DLBCL Incidence Increases with Age</vt:lpstr>
      <vt:lpstr>DLBCL: Prognosis</vt:lpstr>
      <vt:lpstr>PowerPoint Presentation</vt:lpstr>
      <vt:lpstr>PowerPoint Presentation</vt:lpstr>
      <vt:lpstr>R-CHOP Became the Standard Treatment &gt;20 Years Ago</vt:lpstr>
      <vt:lpstr>Bispecific Antibodies</vt:lpstr>
      <vt:lpstr>PowerPoint Presentation</vt:lpstr>
      <vt:lpstr>PowerPoint Presentation</vt:lpstr>
      <vt:lpstr>PowerPoint Presentation</vt:lpstr>
      <vt:lpstr>EPCORE NHL-2 Arm 1 Study Design</vt:lpstr>
      <vt:lpstr>EPCORE NHL-2: Treatment-Emergent Adverse Events</vt:lpstr>
      <vt:lpstr>CAR T-Cell Therapy</vt:lpstr>
      <vt:lpstr>PowerPoint Presentation</vt:lpstr>
      <vt:lpstr>TRANSFORM: Summary of Primary and Key Secondary Endpoints</vt:lpstr>
      <vt:lpstr>TRANSFORM: Select Adverse Events</vt:lpstr>
      <vt:lpstr>PowerPoint Presentation</vt:lpstr>
      <vt:lpstr>BELINDA: Select Grade ≥3 Adverse Events</vt:lpstr>
      <vt:lpstr>CAR T-Cell Therapy-Associated Cytokine Release Syndrome (CRS)</vt:lpstr>
      <vt:lpstr>Cytokine Release Syndrome (CRS): Common Symptoms </vt:lpstr>
      <vt:lpstr>CAR T-Cell Therapy-Associated Neurologic Toxicity</vt:lpstr>
      <vt:lpstr>Example of Handwriting Deterioration Associated with Neurotoxicity from CAR T-Cell Therapy</vt:lpstr>
      <vt:lpstr>Sequencing of Novel Agents</vt:lpstr>
      <vt:lpstr>PowerPoint Presentation</vt:lpstr>
      <vt:lpstr>LOTIS-2: Phase II Trial Design </vt:lpstr>
      <vt:lpstr>GO29365: Phase Ib/II Study Design</vt:lpstr>
      <vt:lpstr>GO29365: PFS and OS in Randomized and Extension Cohorts</vt:lpstr>
      <vt:lpstr>GO29365: Median PFS and OS in the Pooled Pola + BR Cohort  According to Line of Therapy and Refractory Status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1291</cp:revision>
  <cp:lastPrinted>2020-12-08T02:40:56Z</cp:lastPrinted>
  <dcterms:created xsi:type="dcterms:W3CDTF">2020-11-13T19:02:13Z</dcterms:created>
  <dcterms:modified xsi:type="dcterms:W3CDTF">2022-09-14T13:02:27Z</dcterms:modified>
</cp:coreProperties>
</file>