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0.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3.xml" ContentType="application/vnd.openxmlformats-officedocument.presentationml.slideMaster+xml"/>
  <Override PartName="/ppt/slideMasters/slideMaster22.xml" ContentType="application/vnd.openxmlformats-officedocument.presentationml.slideMaster+xml"/>
  <Override PartName="/ppt/slideMasters/slideMaster21.xml" ContentType="application/vnd.openxmlformats-officedocument.presentationml.slideMaster+xml"/>
  <Override PartName="/ppt/slideMasters/slideMaster20.xml" ContentType="application/vnd.openxmlformats-officedocument.presentationml.slideMaster+xml"/>
  <Override PartName="/ppt/slideMasters/slideMaster19.xml" ContentType="application/vnd.openxmlformats-officedocument.presentationml.slideMaster+xml"/>
  <Override PartName="/ppt/slideMasters/slideMaster18.xml" ContentType="application/vnd.openxmlformats-officedocument.presentationml.slideMaster+xml"/>
  <Override PartName="/ppt/slideMasters/slideMaster17.xml" ContentType="application/vnd.openxmlformats-officedocument.presentationml.slideMaster+xml"/>
  <Override PartName="/ppt/slideMasters/slideMaster16.xml" ContentType="application/vnd.openxmlformats-officedocument.presentationml.slideMaster+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media/image52.jpg" ContentType="image/jpg"/>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3.xml" ContentType="application/vnd.ms-office.chartcolorstyle+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5.xml" ContentType="application/vnd.openxmlformats-officedocument.theme+xml"/>
  <Override PartName="/ppt/theme/theme24.xml" ContentType="application/vnd.openxmlformats-officedocument.theme+xml"/>
  <Override PartName="/ppt/theme/theme23.xml" ContentType="application/vnd.openxmlformats-officedocument.theme+xml"/>
  <Override PartName="/ppt/theme/theme22.xml" ContentType="application/vnd.openxmlformats-officedocument.theme+xml"/>
  <Override PartName="/ppt/theme/theme21.xml" ContentType="application/vnd.openxmlformats-officedocument.theme+xml"/>
  <Override PartName="/ppt/theme/theme20.xml" ContentType="application/vnd.openxmlformats-officedocument.theme+xml"/>
  <Override PartName="/ppt/theme/theme19.xml" ContentType="application/vnd.openxmlformats-officedocument.theme+xml"/>
  <Override PartName="/ppt/theme/theme18.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7678" r:id="rId1"/>
    <p:sldMasterId id="2147488284" r:id="rId2"/>
    <p:sldMasterId id="2147488401" r:id="rId3"/>
    <p:sldMasterId id="2147488454" r:id="rId4"/>
    <p:sldMasterId id="2147488463" r:id="rId5"/>
    <p:sldMasterId id="2147488594" r:id="rId6"/>
    <p:sldMasterId id="2147488618" r:id="rId7"/>
    <p:sldMasterId id="2147488628" r:id="rId8"/>
    <p:sldMasterId id="2147488660" r:id="rId9"/>
    <p:sldMasterId id="2147488669" r:id="rId10"/>
    <p:sldMasterId id="2147488700" r:id="rId11"/>
    <p:sldMasterId id="2147488849" r:id="rId12"/>
    <p:sldMasterId id="2147488991" r:id="rId13"/>
    <p:sldMasterId id="2147489034" r:id="rId14"/>
    <p:sldMasterId id="2147489044" r:id="rId15"/>
    <p:sldMasterId id="2147489058" r:id="rId16"/>
    <p:sldMasterId id="2147489071" r:id="rId17"/>
    <p:sldMasterId id="2147489094" r:id="rId18"/>
    <p:sldMasterId id="2147489121" r:id="rId19"/>
    <p:sldMasterId id="2147489131" r:id="rId20"/>
    <p:sldMasterId id="2147489153" r:id="rId21"/>
    <p:sldMasterId id="2147489164" r:id="rId22"/>
    <p:sldMasterId id="2147489194" r:id="rId23"/>
  </p:sldMasterIdLst>
  <p:notesMasterIdLst>
    <p:notesMasterId r:id="rId65"/>
  </p:notesMasterIdLst>
  <p:handoutMasterIdLst>
    <p:handoutMasterId r:id="rId66"/>
  </p:handoutMasterIdLst>
  <p:sldIdLst>
    <p:sldId id="4508" r:id="rId24"/>
    <p:sldId id="5579" r:id="rId25"/>
    <p:sldId id="5574" r:id="rId26"/>
    <p:sldId id="5594" r:id="rId27"/>
    <p:sldId id="5577" r:id="rId28"/>
    <p:sldId id="5580" r:id="rId29"/>
    <p:sldId id="5578" r:id="rId30"/>
    <p:sldId id="5595" r:id="rId31"/>
    <p:sldId id="5575" r:id="rId32"/>
    <p:sldId id="5569" r:id="rId33"/>
    <p:sldId id="5570" r:id="rId34"/>
    <p:sldId id="5572" r:id="rId35"/>
    <p:sldId id="5576" r:id="rId36"/>
    <p:sldId id="5582" r:id="rId37"/>
    <p:sldId id="5593" r:id="rId38"/>
    <p:sldId id="5586" r:id="rId39"/>
    <p:sldId id="5585" r:id="rId40"/>
    <p:sldId id="5583" r:id="rId41"/>
    <p:sldId id="5584" r:id="rId42"/>
    <p:sldId id="5597" r:id="rId43"/>
    <p:sldId id="5598" r:id="rId44"/>
    <p:sldId id="5587" r:id="rId45"/>
    <p:sldId id="5453" r:id="rId46"/>
    <p:sldId id="5554" r:id="rId47"/>
    <p:sldId id="5475" r:id="rId48"/>
    <p:sldId id="5476" r:id="rId49"/>
    <p:sldId id="5581" r:id="rId50"/>
    <p:sldId id="5477" r:id="rId51"/>
    <p:sldId id="5589" r:id="rId52"/>
    <p:sldId id="5590" r:id="rId53"/>
    <p:sldId id="5588" r:id="rId54"/>
    <p:sldId id="5480" r:id="rId55"/>
    <p:sldId id="5565" r:id="rId56"/>
    <p:sldId id="5566" r:id="rId57"/>
    <p:sldId id="5544" r:id="rId58"/>
    <p:sldId id="5546" r:id="rId59"/>
    <p:sldId id="5562" r:id="rId60"/>
    <p:sldId id="5482" r:id="rId61"/>
    <p:sldId id="5549" r:id="rId62"/>
    <p:sldId id="5568" r:id="rId63"/>
    <p:sldId id="5542" r:id="rId64"/>
  </p:sldIdLst>
  <p:sldSz cx="12192000" cy="6858000"/>
  <p:notesSz cx="7077075" cy="9363075"/>
  <p:custDataLst>
    <p:tags r:id="rId67"/>
  </p:custDataLst>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4224" userDrawn="1">
          <p15:clr>
            <a:srgbClr val="A4A3A4"/>
          </p15:clr>
        </p15:guide>
        <p15:guide id="2" orient="horz" pos="538" userDrawn="1">
          <p15:clr>
            <a:srgbClr val="A4A3A4"/>
          </p15:clr>
        </p15:guide>
        <p15:guide id="3" orient="horz" pos="69" userDrawn="1">
          <p15:clr>
            <a:srgbClr val="A4A3A4"/>
          </p15:clr>
        </p15:guide>
        <p15:guide id="4" orient="horz" pos="495" userDrawn="1">
          <p15:clr>
            <a:srgbClr val="A4A3A4"/>
          </p15:clr>
        </p15:guide>
        <p15:guide id="5" pos="224" userDrawn="1">
          <p15:clr>
            <a:srgbClr val="A4A3A4"/>
          </p15:clr>
        </p15:guide>
        <p15:guide id="6" pos="7679" userDrawn="1">
          <p15:clr>
            <a:srgbClr val="A4A3A4"/>
          </p15:clr>
        </p15:guide>
        <p15:guide id="7" pos="7085" userDrawn="1">
          <p15:clr>
            <a:srgbClr val="A4A3A4"/>
          </p15:clr>
        </p15:guide>
        <p15:guide id="8" orient="horz" pos="408" userDrawn="1">
          <p15:clr>
            <a:srgbClr val="A4A3A4"/>
          </p15:clr>
        </p15:guide>
        <p15:guide id="9" orient="horz" pos="1872" userDrawn="1">
          <p15:clr>
            <a:srgbClr val="A4A3A4"/>
          </p15:clr>
        </p15:guide>
        <p15:guide id="10" pos="3840" userDrawn="1">
          <p15:clr>
            <a:srgbClr val="A4A3A4"/>
          </p15:clr>
        </p15:guide>
        <p15:guide id="11" orient="horz" pos="2088" userDrawn="1">
          <p15:clr>
            <a:srgbClr val="A4A3A4"/>
          </p15:clr>
        </p15:guide>
        <p15:guide id="12" pos="64" userDrawn="1">
          <p15:clr>
            <a:srgbClr val="A4A3A4"/>
          </p15:clr>
        </p15:guide>
        <p15:guide id="13" orient="horz" pos="2616" userDrawn="1">
          <p15:clr>
            <a:srgbClr val="A4A3A4"/>
          </p15:clr>
        </p15:guide>
        <p15:guide id="14" pos="384" userDrawn="1">
          <p15:clr>
            <a:srgbClr val="A4A3A4"/>
          </p15:clr>
        </p15:guide>
        <p15:guide id="15" pos="288" userDrawn="1">
          <p15:clr>
            <a:srgbClr val="A4A3A4"/>
          </p15:clr>
        </p15:guide>
        <p15:guide id="16" orient="horz" pos="624" userDrawn="1">
          <p15:clr>
            <a:srgbClr val="A4A3A4"/>
          </p15:clr>
        </p15:guide>
        <p15:guide id="17" pos="7456" userDrawn="1">
          <p15:clr>
            <a:srgbClr val="A4A3A4"/>
          </p15:clr>
        </p15:guide>
        <p15:guide id="18" orient="horz" pos="539" userDrawn="1">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le Calabretta" initials="MKC" lastIdx="11" clrIdx="0"/>
  <p:cmAuthor id="1" name="Sara Fagerlie" initials="SF" lastIdx="7" clrIdx="18">
    <p:extLst>
      <p:ext uri="{19B8F6BF-5375-455C-9EA6-DF929625EA0E}">
        <p15:presenceInfo xmlns:p15="http://schemas.microsoft.com/office/powerpoint/2012/main" userId="c9cdaa632b7053a8" providerId="Windows Live"/>
      </p:ext>
    </p:extLst>
  </p:cmAuthor>
  <p:cmAuthor id="2" name="Beth A Krewson" initials="bak" lastIdx="1" clrIdx="2"/>
  <p:cmAuthor id="3" name="Rich Leff" initials="RL" lastIdx="2" clrIdx="3"/>
  <p:cmAuthor id="4" name="Erin Flynt" initials="EF" lastIdx="89" clrIdx="4"/>
  <p:cmAuthor id="5" name="Leslie Moody" initials="LM" lastIdx="60" clrIdx="5"/>
  <p:cmAuthor id="6" name="Tam Nguyen-Cao" initials="TN" lastIdx="24" clrIdx="6"/>
  <p:cmAuthor id="7" name="Admin" initials="A" lastIdx="2" clrIdx="7"/>
  <p:cmAuthor id="8" name="MB" initials="MB" lastIdx="8" clrIdx="8"/>
  <p:cmAuthor id="9" name="Daniel Sinsimer" initials="DS" lastIdx="12" clrIdx="9"/>
  <p:cmAuthor id="10" name="Nicola Hanson" initials="NH" lastIdx="4" clrIdx="10"/>
  <p:cmAuthor id="11" name="Excerpta Medica" initials="EM" lastIdx="4" clrIdx="11"/>
  <p:cmAuthor id="12" name="Bethany Walton" initials="BW" lastIdx="20" clrIdx="12"/>
  <p:cmAuthor id="13" name="Stephen Wilkins" initials="SW" lastIdx="17" clrIdx="13"/>
  <p:cmAuthor id="14" name="Katie Spayd" initials="KS" lastIdx="5" clrIdx="14"/>
  <p:cmAuthor id="15" name="AC" initials="AC" lastIdx="4" clrIdx="15"/>
  <p:cmAuthor id="16" name="Kim Farina-Graham" initials="KF" lastIdx="23" clrIdx="16"/>
  <p:cmAuthor id="17" name="Kristen Rosenthal" initials="KR" lastIdx="165" clrIdx="1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E7F2FC"/>
    <a:srgbClr val="CBE3F9"/>
    <a:srgbClr val="00B8F1"/>
    <a:srgbClr val="C7C8C7"/>
    <a:srgbClr val="FF9443"/>
    <a:srgbClr val="385D8A"/>
    <a:srgbClr val="DCE6F2"/>
    <a:srgbClr val="103473"/>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93" autoAdjust="0"/>
    <p:restoredTop sz="95075" autoAdjust="0"/>
  </p:normalViewPr>
  <p:slideViewPr>
    <p:cSldViewPr snapToGrid="0" snapToObjects="1">
      <p:cViewPr varScale="1">
        <p:scale>
          <a:sx n="100" d="100"/>
          <a:sy n="100" d="100"/>
        </p:scale>
        <p:origin x="176" y="288"/>
      </p:cViewPr>
      <p:guideLst>
        <p:guide orient="horz" pos="4224"/>
        <p:guide orient="horz" pos="538"/>
        <p:guide orient="horz" pos="69"/>
        <p:guide orient="horz" pos="495"/>
        <p:guide pos="224"/>
        <p:guide pos="7679"/>
        <p:guide pos="7085"/>
        <p:guide orient="horz" pos="408"/>
        <p:guide orient="horz" pos="1872"/>
        <p:guide pos="3840"/>
        <p:guide orient="horz" pos="2088"/>
        <p:guide pos="64"/>
        <p:guide orient="horz" pos="2616"/>
        <p:guide pos="384"/>
        <p:guide pos="288"/>
        <p:guide orient="horz" pos="624"/>
        <p:guide pos="7456"/>
        <p:guide orient="horz" pos="539"/>
      </p:guideLst>
    </p:cSldViewPr>
  </p:slideViewPr>
  <p:outlineViewPr>
    <p:cViewPr>
      <p:scale>
        <a:sx n="33" d="100"/>
        <a:sy n="33" d="100"/>
      </p:scale>
      <p:origin x="0" y="4314"/>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p:scale>
          <a:sx n="90" d="100"/>
          <a:sy n="90" d="100"/>
        </p:scale>
        <p:origin x="1533" y="29"/>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handoutMaster" Target="handoutMasters/handoutMaster1.xml"/><Relationship Id="rId74" Type="http://schemas.openxmlformats.org/officeDocument/2006/relationships/customXml" Target="../customXml/item2.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tags" Target="tags/tag1.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viewProps" Target="viewProps.xml"/><Relationship Id="rId7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notesMaster" Target="notesMasters/notesMaster1.xml"/><Relationship Id="rId73"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 Type="http://schemas.openxmlformats.org/officeDocument/2006/relationships/slideMaster" Target="slideMasters/slideMaster7.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solidFill>
                <a:schemeClr val="accent1"/>
              </a:solidFill>
            </a:ln>
            <a:effectLst/>
          </c:spPr>
          <c:invertIfNegative val="0"/>
          <c:dPt>
            <c:idx val="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4-2883-458A-991A-4B25BAE1078F}"/>
              </c:ext>
            </c:extLst>
          </c:dPt>
          <c:dPt>
            <c:idx val="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2883-458A-991A-4B25BAE1078F}"/>
              </c:ext>
            </c:extLst>
          </c:dPt>
          <c:cat>
            <c:strRef>
              <c:f>Sheet1!$A$2:$A$7</c:f>
              <c:strCache>
                <c:ptCount val="5"/>
                <c:pt idx="0">
                  <c:v>SWOG 777</c:v>
                </c:pt>
                <c:pt idx="1">
                  <c:v>RVd-lite</c:v>
                </c:pt>
                <c:pt idx="2">
                  <c:v>ALYCONE</c:v>
                </c:pt>
                <c:pt idx="3">
                  <c:v>MAIA</c:v>
                </c:pt>
                <c:pt idx="4">
                  <c:v>MM3</c:v>
                </c:pt>
              </c:strCache>
            </c:strRef>
          </c:cat>
          <c:val>
            <c:numRef>
              <c:f>Sheet1!$B$2:$B$7</c:f>
              <c:numCache>
                <c:formatCode>General</c:formatCode>
                <c:ptCount val="6"/>
                <c:pt idx="0">
                  <c:v>41</c:v>
                </c:pt>
                <c:pt idx="1">
                  <c:v>35.1</c:v>
                </c:pt>
                <c:pt idx="2">
                  <c:v>36</c:v>
                </c:pt>
                <c:pt idx="3">
                  <c:v>56</c:v>
                </c:pt>
                <c:pt idx="4">
                  <c:v>35.299999999999997</c:v>
                </c:pt>
              </c:numCache>
            </c:numRef>
          </c:val>
          <c:extLst>
            <c:ext xmlns:c16="http://schemas.microsoft.com/office/drawing/2014/chart" uri="{C3380CC4-5D6E-409C-BE32-E72D297353CC}">
              <c16:uniqueId val="{00000000-AB04-4364-968B-9DDA27390A62}"/>
            </c:ext>
          </c:extLst>
        </c:ser>
        <c:ser>
          <c:idx val="1"/>
          <c:order val="1"/>
          <c:tx>
            <c:strRef>
              <c:f>Sheet1!$C$1</c:f>
              <c:strCache>
                <c:ptCount val="1"/>
                <c:pt idx="0">
                  <c:v>Series 2</c:v>
                </c:pt>
              </c:strCache>
            </c:strRef>
          </c:tx>
          <c:spPr>
            <a:solidFill>
              <a:schemeClr val="accent2"/>
            </a:solidFill>
            <a:ln>
              <a:solidFill>
                <a:schemeClr val="accent2"/>
              </a:solidFill>
            </a:ln>
            <a:effectLst/>
          </c:spPr>
          <c:invertIfNegative val="0"/>
          <c:dPt>
            <c:idx val="4"/>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6-2883-458A-991A-4B25BAE1078F}"/>
              </c:ext>
            </c:extLst>
          </c:dPt>
          <c:dPt>
            <c:idx val="5"/>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1-FFD7-488E-8F2F-87DC6BEB8032}"/>
              </c:ext>
            </c:extLst>
          </c:dPt>
          <c:dPt>
            <c:idx val="6"/>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0-FFD7-488E-8F2F-87DC6BEB8032}"/>
              </c:ext>
            </c:extLst>
          </c:dPt>
          <c:cat>
            <c:strRef>
              <c:f>Sheet1!$A$2:$A$7</c:f>
              <c:strCache>
                <c:ptCount val="5"/>
                <c:pt idx="0">
                  <c:v>SWOG 777</c:v>
                </c:pt>
                <c:pt idx="1">
                  <c:v>RVd-lite</c:v>
                </c:pt>
                <c:pt idx="2">
                  <c:v>ALYCONE</c:v>
                </c:pt>
                <c:pt idx="3">
                  <c:v>MAIA</c:v>
                </c:pt>
                <c:pt idx="4">
                  <c:v>MM3</c:v>
                </c:pt>
              </c:strCache>
            </c:strRef>
          </c:cat>
          <c:val>
            <c:numRef>
              <c:f>Sheet1!$C$2:$C$7</c:f>
              <c:numCache>
                <c:formatCode>General</c:formatCode>
                <c:ptCount val="6"/>
                <c:pt idx="0">
                  <c:v>29</c:v>
                </c:pt>
                <c:pt idx="1">
                  <c:v>0</c:v>
                </c:pt>
                <c:pt idx="2">
                  <c:v>19</c:v>
                </c:pt>
                <c:pt idx="3">
                  <c:v>34</c:v>
                </c:pt>
                <c:pt idx="4">
                  <c:v>21.8</c:v>
                </c:pt>
              </c:numCache>
            </c:numRef>
          </c:val>
          <c:extLst>
            <c:ext xmlns:c16="http://schemas.microsoft.com/office/drawing/2014/chart" uri="{C3380CC4-5D6E-409C-BE32-E72D297353CC}">
              <c16:uniqueId val="{00000001-AB04-4364-968B-9DDA27390A62}"/>
            </c:ext>
          </c:extLst>
        </c:ser>
        <c:dLbls>
          <c:showLegendKey val="0"/>
          <c:showVal val="0"/>
          <c:showCatName val="0"/>
          <c:showSerName val="0"/>
          <c:showPercent val="0"/>
          <c:showBubbleSize val="0"/>
        </c:dLbls>
        <c:gapWidth val="150"/>
        <c:axId val="231239776"/>
        <c:axId val="225032168"/>
      </c:barChart>
      <c:catAx>
        <c:axId val="231239776"/>
        <c:scaling>
          <c:orientation val="minMax"/>
        </c:scaling>
        <c:delete val="1"/>
        <c:axPos val="b"/>
        <c:title>
          <c:overlay val="0"/>
          <c:spPr>
            <a:noFill/>
            <a:ln>
              <a:noFill/>
            </a:ln>
            <a:effectLst/>
          </c:spPr>
          <c:txPr>
            <a:bodyPr rot="0" spcFirstLastPara="1" vertOverflow="ellipsis" vert="horz" wrap="square" anchor="ctr" anchorCtr="1"/>
            <a:lstStyle/>
            <a:p>
              <a:pPr>
                <a:defRPr sz="1330" b="0" i="0" u="none" strike="noStrike" kern="1200" baseline="3000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25032168"/>
        <c:crosses val="autoZero"/>
        <c:auto val="1"/>
        <c:lblAlgn val="ctr"/>
        <c:lblOffset val="100"/>
        <c:noMultiLvlLbl val="0"/>
      </c:catAx>
      <c:valAx>
        <c:axId val="225032168"/>
        <c:scaling>
          <c:orientation val="minMax"/>
          <c:max val="50"/>
        </c:scaling>
        <c:delete val="1"/>
        <c:axPos val="l"/>
        <c:majorGridlines>
          <c:spPr>
            <a:ln w="9525" cap="flat" cmpd="sng" algn="ctr">
              <a:noFill/>
              <a:round/>
            </a:ln>
            <a:effectLst/>
          </c:spPr>
        </c:majorGridlines>
        <c:numFmt formatCode="General" sourceLinked="1"/>
        <c:majorTickMark val="none"/>
        <c:minorTickMark val="none"/>
        <c:tickLblPos val="nextTo"/>
        <c:crossAx val="231239776"/>
        <c:crosses val="autoZero"/>
        <c:crossBetween val="between"/>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30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Sheet1!$C$1</c:f>
              <c:strCache>
                <c:ptCount val="1"/>
                <c:pt idx="0">
                  <c:v>% Patients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Sheet1!$C$2:$C$6</c:f>
              <c:numCache>
                <c:formatCode>General</c:formatCode>
                <c:ptCount val="5"/>
                <c:pt idx="0">
                  <c:v>95</c:v>
                </c:pt>
                <c:pt idx="1">
                  <c:v>61</c:v>
                </c:pt>
                <c:pt idx="2">
                  <c:v>38</c:v>
                </c:pt>
                <c:pt idx="3">
                  <c:v>15</c:v>
                </c:pt>
                <c:pt idx="4">
                  <c:v>1</c:v>
                </c:pt>
              </c:numCache>
            </c:numRef>
          </c:val>
          <c:extLst>
            <c:ext xmlns:c16="http://schemas.microsoft.com/office/drawing/2014/chart" uri="{C3380CC4-5D6E-409C-BE32-E72D297353CC}">
              <c16:uniqueId val="{00000000-AD65-4207-AEAD-0A5887F46151}"/>
            </c:ext>
          </c:extLst>
        </c:ser>
        <c:dLbls>
          <c:showLegendKey val="0"/>
          <c:showVal val="0"/>
          <c:showCatName val="0"/>
          <c:showSerName val="0"/>
          <c:showPercent val="0"/>
          <c:showBubbleSize val="0"/>
        </c:dLbls>
        <c:gapWidth val="77"/>
        <c:overlap val="-27"/>
        <c:axId val="669157968"/>
        <c:axId val="669156328"/>
      </c:barChart>
      <c:catAx>
        <c:axId val="66915796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9156328"/>
        <c:crosses val="autoZero"/>
        <c:auto val="1"/>
        <c:lblAlgn val="ctr"/>
        <c:lblOffset val="100"/>
        <c:noMultiLvlLbl val="0"/>
      </c:catAx>
      <c:valAx>
        <c:axId val="6691563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915796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DOT</c:v>
                </c:pt>
              </c:strCache>
            </c:strRef>
          </c:tx>
          <c:spPr>
            <a:solidFill>
              <a:srgbClr val="92D050"/>
            </a:solidFill>
            <a:ln>
              <a:solidFill>
                <a:srgbClr val="92D05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Sheet1!$B$2:$B$6</c:f>
              <c:numCache>
                <c:formatCode>General</c:formatCode>
                <c:ptCount val="5"/>
                <c:pt idx="0">
                  <c:v>13</c:v>
                </c:pt>
                <c:pt idx="1">
                  <c:v>7</c:v>
                </c:pt>
                <c:pt idx="2">
                  <c:v>6</c:v>
                </c:pt>
                <c:pt idx="3">
                  <c:v>5</c:v>
                </c:pt>
                <c:pt idx="4">
                  <c:v>4</c:v>
                </c:pt>
              </c:numCache>
            </c:numRef>
          </c:val>
          <c:extLst>
            <c:ext xmlns:c16="http://schemas.microsoft.com/office/drawing/2014/chart" uri="{C3380CC4-5D6E-409C-BE32-E72D297353CC}">
              <c16:uniqueId val="{00000000-7460-403C-8D76-DDB4ED6EAF29}"/>
            </c:ext>
          </c:extLst>
        </c:ser>
        <c:dLbls>
          <c:showLegendKey val="0"/>
          <c:showVal val="0"/>
          <c:showCatName val="0"/>
          <c:showSerName val="0"/>
          <c:showPercent val="0"/>
          <c:showBubbleSize val="0"/>
        </c:dLbls>
        <c:gapWidth val="89"/>
        <c:overlap val="-27"/>
        <c:axId val="502272032"/>
        <c:axId val="502262520"/>
      </c:barChart>
      <c:catAx>
        <c:axId val="5022720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2262520"/>
        <c:crosses val="autoZero"/>
        <c:auto val="1"/>
        <c:lblAlgn val="ctr"/>
        <c:lblOffset val="100"/>
        <c:noMultiLvlLbl val="0"/>
      </c:catAx>
      <c:valAx>
        <c:axId val="5022625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227203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335860135996156E-3"/>
          <c:y val="0"/>
          <c:w val="0.97389240587646997"/>
          <c:h val="0.81332816262769136"/>
        </c:manualLayout>
      </c:layout>
      <c:barChart>
        <c:barDir val="col"/>
        <c:grouping val="clustered"/>
        <c:varyColors val="0"/>
        <c:ser>
          <c:idx val="0"/>
          <c:order val="0"/>
          <c:tx>
            <c:strRef>
              <c:f>Sheet1!$B$1</c:f>
              <c:strCache>
                <c:ptCount val="1"/>
                <c:pt idx="0">
                  <c:v>Column1</c:v>
                </c:pt>
              </c:strCache>
            </c:strRef>
          </c:tx>
          <c:spPr>
            <a:solidFill>
              <a:schemeClr val="accent1"/>
            </a:solidFill>
            <a:ln>
              <a:solidFill>
                <a:schemeClr val="accent1"/>
              </a:solidFill>
            </a:ln>
            <a:effectLst/>
          </c:spPr>
          <c:invertIfNegative val="0"/>
          <c:dPt>
            <c:idx val="4"/>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4-2883-458A-991A-4B25BAE1078F}"/>
              </c:ext>
            </c:extLst>
          </c:dPt>
          <c:dPt>
            <c:idx val="5"/>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5-2883-458A-991A-4B25BAE1078F}"/>
              </c:ext>
            </c:extLst>
          </c:dPt>
          <c:cat>
            <c:strRef>
              <c:f>Sheet1!$A$2:$A$7</c:f>
              <c:strCache>
                <c:ptCount val="6"/>
                <c:pt idx="0">
                  <c:v>IFM 2009 RVd-SCT vs RVd
</c:v>
                </c:pt>
                <c:pt idx="1">
                  <c:v>FORTE
KRd-SCT vs KRd
</c:v>
                </c:pt>
                <c:pt idx="2">
                  <c:v>Cassiopeia
SCT
Dara VTd vs VTd
</c:v>
                </c:pt>
                <c:pt idx="3">
                  <c:v>Griffin
SCT
DaraVRd vs VRd
</c:v>
                </c:pt>
                <c:pt idx="4">
                  <c:v>MASTER DKRd</c:v>
                </c:pt>
                <c:pt idx="5">
                  <c:v>GMMG _HD7</c:v>
                </c:pt>
              </c:strCache>
            </c:strRef>
          </c:cat>
          <c:val>
            <c:numRef>
              <c:f>Sheet1!$B$2:$B$7</c:f>
              <c:numCache>
                <c:formatCode>General</c:formatCode>
                <c:ptCount val="6"/>
                <c:pt idx="0">
                  <c:v>50</c:v>
                </c:pt>
                <c:pt idx="1">
                  <c:v>57</c:v>
                </c:pt>
                <c:pt idx="2">
                  <c:v>60</c:v>
                </c:pt>
                <c:pt idx="3">
                  <c:v>36</c:v>
                </c:pt>
                <c:pt idx="4">
                  <c:v>24</c:v>
                </c:pt>
                <c:pt idx="5">
                  <c:v>4.5</c:v>
                </c:pt>
              </c:numCache>
            </c:numRef>
          </c:val>
          <c:extLst>
            <c:ext xmlns:c16="http://schemas.microsoft.com/office/drawing/2014/chart" uri="{C3380CC4-5D6E-409C-BE32-E72D297353CC}">
              <c16:uniqueId val="{00000000-AB04-4364-968B-9DDA27390A62}"/>
            </c:ext>
          </c:extLst>
        </c:ser>
        <c:ser>
          <c:idx val="1"/>
          <c:order val="1"/>
          <c:tx>
            <c:strRef>
              <c:f>Sheet1!$C$1</c:f>
              <c:strCache>
                <c:ptCount val="1"/>
                <c:pt idx="0">
                  <c:v>Series 2</c:v>
                </c:pt>
              </c:strCache>
            </c:strRef>
          </c:tx>
          <c:spPr>
            <a:solidFill>
              <a:schemeClr val="accent2"/>
            </a:solidFill>
            <a:ln>
              <a:solidFill>
                <a:schemeClr val="accent2"/>
              </a:solidFill>
            </a:ln>
            <a:effectLst/>
          </c:spPr>
          <c:invertIfNegative val="0"/>
          <c:dPt>
            <c:idx val="4"/>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6-2883-458A-991A-4B25BAE1078F}"/>
              </c:ext>
            </c:extLst>
          </c:dPt>
          <c:dPt>
            <c:idx val="5"/>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1-FFD7-488E-8F2F-87DC6BEB8032}"/>
              </c:ext>
            </c:extLst>
          </c:dPt>
          <c:dPt>
            <c:idx val="6"/>
            <c:invertIfNegative val="0"/>
            <c:bubble3D val="0"/>
            <c:spPr>
              <a:solidFill>
                <a:schemeClr val="accent2"/>
              </a:solidFill>
              <a:ln>
                <a:solidFill>
                  <a:schemeClr val="accent2"/>
                </a:solidFill>
              </a:ln>
              <a:effectLst/>
            </c:spPr>
            <c:extLst>
              <c:ext xmlns:c16="http://schemas.microsoft.com/office/drawing/2014/chart" uri="{C3380CC4-5D6E-409C-BE32-E72D297353CC}">
                <c16:uniqueId val="{00000000-FFD7-488E-8F2F-87DC6BEB8032}"/>
              </c:ext>
            </c:extLst>
          </c:dPt>
          <c:cat>
            <c:strRef>
              <c:f>Sheet1!$A$2:$A$7</c:f>
              <c:strCache>
                <c:ptCount val="6"/>
                <c:pt idx="0">
                  <c:v>IFM 2009 RVd-SCT vs RVd
</c:v>
                </c:pt>
                <c:pt idx="1">
                  <c:v>FORTE
KRd-SCT vs KRd
</c:v>
                </c:pt>
                <c:pt idx="2">
                  <c:v>Cassiopeia
SCT
Dara VTd vs VTd
</c:v>
                </c:pt>
                <c:pt idx="3">
                  <c:v>Griffin
SCT
DaraVRd vs VRd
</c:v>
                </c:pt>
                <c:pt idx="4">
                  <c:v>MASTER DKRd</c:v>
                </c:pt>
                <c:pt idx="5">
                  <c:v>GMMG _HD7</c:v>
                </c:pt>
              </c:strCache>
            </c:strRef>
          </c:cat>
          <c:val>
            <c:numRef>
              <c:f>Sheet1!$C$2:$C$7</c:f>
              <c:numCache>
                <c:formatCode>General</c:formatCode>
                <c:ptCount val="6"/>
                <c:pt idx="0">
                  <c:v>36</c:v>
                </c:pt>
                <c:pt idx="1">
                  <c:v>57</c:v>
                </c:pt>
                <c:pt idx="2">
                  <c:v>52</c:v>
                </c:pt>
                <c:pt idx="3">
                  <c:v>36</c:v>
                </c:pt>
                <c:pt idx="4">
                  <c:v>0</c:v>
                </c:pt>
                <c:pt idx="5">
                  <c:v>4.5</c:v>
                </c:pt>
              </c:numCache>
            </c:numRef>
          </c:val>
          <c:extLst>
            <c:ext xmlns:c16="http://schemas.microsoft.com/office/drawing/2014/chart" uri="{C3380CC4-5D6E-409C-BE32-E72D297353CC}">
              <c16:uniqueId val="{00000001-AB04-4364-968B-9DDA27390A62}"/>
            </c:ext>
          </c:extLst>
        </c:ser>
        <c:dLbls>
          <c:showLegendKey val="0"/>
          <c:showVal val="0"/>
          <c:showCatName val="0"/>
          <c:showSerName val="0"/>
          <c:showPercent val="0"/>
          <c:showBubbleSize val="0"/>
        </c:dLbls>
        <c:gapWidth val="150"/>
        <c:axId val="231239776"/>
        <c:axId val="225032168"/>
      </c:barChart>
      <c:catAx>
        <c:axId val="231239776"/>
        <c:scaling>
          <c:orientation val="minMax"/>
        </c:scaling>
        <c:delete val="1"/>
        <c:axPos val="b"/>
        <c:title>
          <c:overlay val="0"/>
          <c:spPr>
            <a:noFill/>
            <a:ln>
              <a:noFill/>
            </a:ln>
            <a:effectLst/>
          </c:spPr>
          <c:txPr>
            <a:bodyPr rot="0" spcFirstLastPara="1" vertOverflow="ellipsis" vert="horz" wrap="square" anchor="ctr" anchorCtr="1"/>
            <a:lstStyle/>
            <a:p>
              <a:pPr>
                <a:defRPr sz="1330" b="0" i="0" u="none" strike="noStrike" kern="1200" baseline="3000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25032168"/>
        <c:crosses val="autoZero"/>
        <c:auto val="1"/>
        <c:lblAlgn val="ctr"/>
        <c:lblOffset val="100"/>
        <c:noMultiLvlLbl val="0"/>
      </c:catAx>
      <c:valAx>
        <c:axId val="22503216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231239776"/>
        <c:crosses val="autoZero"/>
        <c:crossBetween val="between"/>
        <c:min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30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285024154589372E-2"/>
          <c:y val="9.8769523126811143E-2"/>
          <c:w val="0.97342995169082125"/>
          <c:h val="0.62394611464838934"/>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Sheet1!$A$2:$A$8</c:f>
              <c:strCache>
                <c:ptCount val="7"/>
                <c:pt idx="0">
                  <c:v>OPTIMISMM1
PVd vs Vd</c:v>
                </c:pt>
                <c:pt idx="1">
                  <c:v>BOSTON2
SVd vs Vd</c:v>
                </c:pt>
                <c:pt idx="2">
                  <c:v>CASTOR3
DVd vs Vd</c:v>
                </c:pt>
                <c:pt idx="3">
                  <c:v>ENDEAVOR4
Kd vs Vd</c:v>
                </c:pt>
                <c:pt idx="4">
                  <c:v>BELLINI
VenVd vs Vd</c:v>
                </c:pt>
                <c:pt idx="6">
                  <c:v>ICARIA-MM6
IsaKd vs Kd</c:v>
                </c:pt>
              </c:strCache>
            </c:strRef>
          </c:cat>
          <c:val>
            <c:numRef>
              <c:f>Sheet1!$B$2:$B$8</c:f>
              <c:numCache>
                <c:formatCode>General</c:formatCode>
                <c:ptCount val="7"/>
                <c:pt idx="0">
                  <c:v>11.2</c:v>
                </c:pt>
                <c:pt idx="1">
                  <c:v>13.9</c:v>
                </c:pt>
                <c:pt idx="2">
                  <c:v>16.7</c:v>
                </c:pt>
                <c:pt idx="3">
                  <c:v>18.7</c:v>
                </c:pt>
                <c:pt idx="4">
                  <c:v>23.2</c:v>
                </c:pt>
                <c:pt idx="5">
                  <c:v>0</c:v>
                </c:pt>
                <c:pt idx="6">
                  <c:v>0</c:v>
                </c:pt>
              </c:numCache>
            </c:numRef>
          </c:val>
          <c:extLst>
            <c:ext xmlns:c16="http://schemas.microsoft.com/office/drawing/2014/chart" uri="{C3380CC4-5D6E-409C-BE32-E72D297353CC}">
              <c16:uniqueId val="{00000000-AB04-4364-968B-9DDA27390A62}"/>
            </c:ext>
          </c:extLst>
        </c:ser>
        <c:ser>
          <c:idx val="1"/>
          <c:order val="1"/>
          <c:tx>
            <c:strRef>
              <c:f>Sheet1!$C$1</c:f>
              <c:strCache>
                <c:ptCount val="1"/>
                <c:pt idx="0">
                  <c:v>Series 2</c:v>
                </c:pt>
              </c:strCache>
            </c:strRef>
          </c:tx>
          <c:spPr>
            <a:solidFill>
              <a:schemeClr val="accent2"/>
            </a:solidFill>
            <a:ln>
              <a:noFill/>
            </a:ln>
            <a:effectLst/>
          </c:spPr>
          <c:invertIfNegative val="0"/>
          <c:dPt>
            <c:idx val="5"/>
            <c:invertIfNegative val="0"/>
            <c:bubble3D val="0"/>
            <c:spPr>
              <a:solidFill>
                <a:schemeClr val="accent4"/>
              </a:solidFill>
              <a:ln>
                <a:noFill/>
              </a:ln>
              <a:effectLst/>
            </c:spPr>
            <c:extLst>
              <c:ext xmlns:c16="http://schemas.microsoft.com/office/drawing/2014/chart" uri="{C3380CC4-5D6E-409C-BE32-E72D297353CC}">
                <c16:uniqueId val="{00000001-FFD7-488E-8F2F-87DC6BEB8032}"/>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0-FFD7-488E-8F2F-87DC6BEB8032}"/>
              </c:ext>
            </c:extLst>
          </c:dPt>
          <c:cat>
            <c:strRef>
              <c:f>Sheet1!$A$2:$A$8</c:f>
              <c:strCache>
                <c:ptCount val="7"/>
                <c:pt idx="0">
                  <c:v>OPTIMISMM1
PVd vs Vd</c:v>
                </c:pt>
                <c:pt idx="1">
                  <c:v>BOSTON2
SVd vs Vd</c:v>
                </c:pt>
                <c:pt idx="2">
                  <c:v>CASTOR3
DVd vs Vd</c:v>
                </c:pt>
                <c:pt idx="3">
                  <c:v>ENDEAVOR4
Kd vs Vd</c:v>
                </c:pt>
                <c:pt idx="4">
                  <c:v>BELLINI
VenVd vs Vd</c:v>
                </c:pt>
                <c:pt idx="6">
                  <c:v>ICARIA-MM6
IsaKd vs Kd</c:v>
                </c:pt>
              </c:strCache>
            </c:strRef>
          </c:cat>
          <c:val>
            <c:numRef>
              <c:f>Sheet1!$C$2:$C$8</c:f>
              <c:numCache>
                <c:formatCode>General</c:formatCode>
                <c:ptCount val="7"/>
                <c:pt idx="0">
                  <c:v>7.1</c:v>
                </c:pt>
                <c:pt idx="1">
                  <c:v>9.5</c:v>
                </c:pt>
                <c:pt idx="2">
                  <c:v>7.1</c:v>
                </c:pt>
                <c:pt idx="3">
                  <c:v>9.4</c:v>
                </c:pt>
                <c:pt idx="4">
                  <c:v>11.4</c:v>
                </c:pt>
                <c:pt idx="5">
                  <c:v>0</c:v>
                </c:pt>
                <c:pt idx="6">
                  <c:v>0</c:v>
                </c:pt>
              </c:numCache>
            </c:numRef>
          </c:val>
          <c:extLst>
            <c:ext xmlns:c16="http://schemas.microsoft.com/office/drawing/2014/chart" uri="{C3380CC4-5D6E-409C-BE32-E72D297353CC}">
              <c16:uniqueId val="{00000001-AB04-4364-968B-9DDA27390A62}"/>
            </c:ext>
          </c:extLst>
        </c:ser>
        <c:dLbls>
          <c:showLegendKey val="0"/>
          <c:showVal val="0"/>
          <c:showCatName val="0"/>
          <c:showSerName val="0"/>
          <c:showPercent val="0"/>
          <c:showBubbleSize val="0"/>
        </c:dLbls>
        <c:gapWidth val="219"/>
        <c:overlap val="-27"/>
        <c:axId val="231239776"/>
        <c:axId val="225032168"/>
      </c:barChart>
      <c:catAx>
        <c:axId val="231239776"/>
        <c:scaling>
          <c:orientation val="minMax"/>
        </c:scaling>
        <c:delete val="1"/>
        <c:axPos val="b"/>
        <c:numFmt formatCode="General" sourceLinked="1"/>
        <c:majorTickMark val="none"/>
        <c:minorTickMark val="none"/>
        <c:tickLblPos val="nextTo"/>
        <c:crossAx val="225032168"/>
        <c:crosses val="autoZero"/>
        <c:auto val="1"/>
        <c:lblAlgn val="ctr"/>
        <c:lblOffset val="100"/>
        <c:noMultiLvlLbl val="0"/>
      </c:catAx>
      <c:valAx>
        <c:axId val="225032168"/>
        <c:scaling>
          <c:orientation val="minMax"/>
          <c:max val="20"/>
        </c:scaling>
        <c:delete val="1"/>
        <c:axPos val="l"/>
        <c:majorGridlines>
          <c:spPr>
            <a:ln w="9525" cap="flat" cmpd="sng" algn="ctr">
              <a:noFill/>
              <a:round/>
            </a:ln>
            <a:effectLst/>
          </c:spPr>
        </c:majorGridlines>
        <c:numFmt formatCode="General" sourceLinked="1"/>
        <c:majorTickMark val="none"/>
        <c:minorTickMark val="none"/>
        <c:tickLblPos val="nextTo"/>
        <c:crossAx val="231239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30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040" cy="467534"/>
          </a:xfrm>
          <a:prstGeom prst="rect">
            <a:avLst/>
          </a:prstGeom>
        </p:spPr>
        <p:txBody>
          <a:bodyPr vert="horz" lIns="88861" tIns="44431" rIns="88861" bIns="44431" rtlCol="0"/>
          <a:lstStyle>
            <a:lvl1pPr algn="l">
              <a:defRPr sz="1200"/>
            </a:lvl1pPr>
          </a:lstStyle>
          <a:p>
            <a:endParaRPr lang="en-US" dirty="0"/>
          </a:p>
        </p:txBody>
      </p:sp>
      <p:sp>
        <p:nvSpPr>
          <p:cNvPr id="3" name="Date Placeholder 2"/>
          <p:cNvSpPr>
            <a:spLocks noGrp="1"/>
          </p:cNvSpPr>
          <p:nvPr>
            <p:ph type="dt" sz="quarter" idx="1"/>
          </p:nvPr>
        </p:nvSpPr>
        <p:spPr>
          <a:xfrm>
            <a:off x="4008500" y="1"/>
            <a:ext cx="3067040" cy="467534"/>
          </a:xfrm>
          <a:prstGeom prst="rect">
            <a:avLst/>
          </a:prstGeom>
        </p:spPr>
        <p:txBody>
          <a:bodyPr vert="horz" lIns="88861" tIns="44431" rIns="88861" bIns="44431" rtlCol="0"/>
          <a:lstStyle>
            <a:lvl1pPr algn="r">
              <a:defRPr sz="1200"/>
            </a:lvl1pPr>
          </a:lstStyle>
          <a:p>
            <a:fld id="{DAE26ADF-D259-4CE2-9556-4123C7159ACF}" type="datetimeFigureOut">
              <a:rPr lang="en-US" smtClean="0"/>
              <a:pPr/>
              <a:t>2/15/22</a:t>
            </a:fld>
            <a:endParaRPr lang="en-US" dirty="0"/>
          </a:p>
        </p:txBody>
      </p:sp>
      <p:sp>
        <p:nvSpPr>
          <p:cNvPr id="4" name="Footer Placeholder 3"/>
          <p:cNvSpPr>
            <a:spLocks noGrp="1"/>
          </p:cNvSpPr>
          <p:nvPr>
            <p:ph type="ftr" sz="quarter" idx="2"/>
          </p:nvPr>
        </p:nvSpPr>
        <p:spPr>
          <a:xfrm>
            <a:off x="0" y="8893994"/>
            <a:ext cx="3067040" cy="467534"/>
          </a:xfrm>
          <a:prstGeom prst="rect">
            <a:avLst/>
          </a:prstGeom>
        </p:spPr>
        <p:txBody>
          <a:bodyPr vert="horz" lIns="88861" tIns="44431" rIns="88861" bIns="44431"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500" y="8893994"/>
            <a:ext cx="3067040" cy="467534"/>
          </a:xfrm>
          <a:prstGeom prst="rect">
            <a:avLst/>
          </a:prstGeom>
        </p:spPr>
        <p:txBody>
          <a:bodyPr vert="horz" lIns="88861" tIns="44431" rIns="88861" bIns="44431" rtlCol="0" anchor="b"/>
          <a:lstStyle>
            <a:lvl1pPr algn="r">
              <a:defRPr sz="1200"/>
            </a:lvl1pPr>
          </a:lstStyle>
          <a:p>
            <a:fld id="{D29CFED0-DFA3-4231-866B-A0DE19C9566D}" type="slidenum">
              <a:rPr lang="en-US" smtClean="0"/>
              <a:pPr/>
              <a:t>‹#›</a:t>
            </a:fld>
            <a:endParaRPr lang="en-US" dirty="0"/>
          </a:p>
        </p:txBody>
      </p:sp>
    </p:spTree>
    <p:extLst>
      <p:ext uri="{BB962C8B-B14F-4D97-AF65-F5344CB8AC3E}">
        <p14:creationId xmlns:p14="http://schemas.microsoft.com/office/powerpoint/2010/main" val="4274261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7040" cy="467534"/>
          </a:xfrm>
          <a:prstGeom prst="rect">
            <a:avLst/>
          </a:prstGeom>
        </p:spPr>
        <p:txBody>
          <a:bodyPr vert="horz" lIns="93935" tIns="46968" rIns="93935" bIns="46968" rtlCol="0"/>
          <a:lstStyle>
            <a:lvl1pPr algn="l">
              <a:defRPr sz="1300">
                <a:latin typeface="Arial" charset="0"/>
                <a:cs typeface="+mn-cs"/>
              </a:defRPr>
            </a:lvl1pPr>
          </a:lstStyle>
          <a:p>
            <a:pPr>
              <a:defRPr/>
            </a:pPr>
            <a:endParaRPr lang="en-US" dirty="0"/>
          </a:p>
        </p:txBody>
      </p:sp>
      <p:sp>
        <p:nvSpPr>
          <p:cNvPr id="3" name="Date Placeholder 2"/>
          <p:cNvSpPr>
            <a:spLocks noGrp="1"/>
          </p:cNvSpPr>
          <p:nvPr>
            <p:ph type="dt" idx="1"/>
          </p:nvPr>
        </p:nvSpPr>
        <p:spPr>
          <a:xfrm>
            <a:off x="4008500" y="1"/>
            <a:ext cx="3067040" cy="467534"/>
          </a:xfrm>
          <a:prstGeom prst="rect">
            <a:avLst/>
          </a:prstGeom>
        </p:spPr>
        <p:txBody>
          <a:bodyPr vert="horz" lIns="93935" tIns="46968" rIns="93935" bIns="46968" rtlCol="0"/>
          <a:lstStyle>
            <a:lvl1pPr algn="r">
              <a:defRPr sz="1300">
                <a:latin typeface="Arial" charset="0"/>
                <a:cs typeface="+mn-cs"/>
              </a:defRPr>
            </a:lvl1pPr>
          </a:lstStyle>
          <a:p>
            <a:pPr>
              <a:defRPr/>
            </a:pPr>
            <a:fld id="{91F0A521-818B-4495-BCC0-E294D6E45B2D}" type="datetimeFigureOut">
              <a:rPr lang="en-US"/>
              <a:pPr>
                <a:defRPr/>
              </a:pPr>
              <a:t>2/15/22</a:t>
            </a:fld>
            <a:endParaRPr lang="en-US" dirty="0"/>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35" tIns="46968" rIns="93935" bIns="46968" rtlCol="0" anchor="ctr"/>
          <a:lstStyle/>
          <a:p>
            <a:pPr lvl="0"/>
            <a:endParaRPr lang="en-US" noProof="0" dirty="0"/>
          </a:p>
        </p:txBody>
      </p:sp>
      <p:sp>
        <p:nvSpPr>
          <p:cNvPr id="5" name="Notes Placeholder 4"/>
          <p:cNvSpPr>
            <a:spLocks noGrp="1"/>
          </p:cNvSpPr>
          <p:nvPr>
            <p:ph type="body" sz="quarter" idx="3"/>
          </p:nvPr>
        </p:nvSpPr>
        <p:spPr>
          <a:xfrm>
            <a:off x="708015" y="4447771"/>
            <a:ext cx="5661046" cy="4212454"/>
          </a:xfrm>
          <a:prstGeom prst="rect">
            <a:avLst/>
          </a:prstGeom>
        </p:spPr>
        <p:txBody>
          <a:bodyPr vert="horz" lIns="93935" tIns="46968" rIns="93935"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3994"/>
            <a:ext cx="3067040" cy="467534"/>
          </a:xfrm>
          <a:prstGeom prst="rect">
            <a:avLst/>
          </a:prstGeom>
        </p:spPr>
        <p:txBody>
          <a:bodyPr vert="horz" lIns="93935" tIns="46968" rIns="93935" bIns="46968" rtlCol="0" anchor="b"/>
          <a:lstStyle>
            <a:lvl1pPr algn="l">
              <a:defRPr sz="1300">
                <a:latin typeface="Arial" charset="0"/>
                <a:cs typeface="+mn-cs"/>
              </a:defRPr>
            </a:lvl1pPr>
          </a:lstStyle>
          <a:p>
            <a:pPr>
              <a:defRPr/>
            </a:pPr>
            <a:endParaRPr lang="en-US" dirty="0"/>
          </a:p>
        </p:txBody>
      </p:sp>
      <p:sp>
        <p:nvSpPr>
          <p:cNvPr id="7" name="Slide Number Placeholder 6"/>
          <p:cNvSpPr>
            <a:spLocks noGrp="1"/>
          </p:cNvSpPr>
          <p:nvPr>
            <p:ph type="sldNum" sz="quarter" idx="5"/>
          </p:nvPr>
        </p:nvSpPr>
        <p:spPr>
          <a:xfrm>
            <a:off x="4008500" y="8893994"/>
            <a:ext cx="3067040" cy="467534"/>
          </a:xfrm>
          <a:prstGeom prst="rect">
            <a:avLst/>
          </a:prstGeom>
        </p:spPr>
        <p:txBody>
          <a:bodyPr vert="horz" lIns="93935" tIns="46968" rIns="93935" bIns="46968" rtlCol="0" anchor="b"/>
          <a:lstStyle>
            <a:lvl1pPr algn="r">
              <a:defRPr sz="1300">
                <a:latin typeface="Arial" charset="0"/>
                <a:cs typeface="+mn-cs"/>
              </a:defRPr>
            </a:lvl1pPr>
          </a:lstStyle>
          <a:p>
            <a:pPr>
              <a:defRPr/>
            </a:pPr>
            <a:fld id="{7C6950BF-F22C-4955-9571-687B4034D638}" type="slidenum">
              <a:rPr lang="en-US"/>
              <a:pPr>
                <a:defRPr/>
              </a:pPr>
              <a:t>‹#›</a:t>
            </a:fld>
            <a:endParaRPr lang="en-US" dirty="0"/>
          </a:p>
        </p:txBody>
      </p:sp>
    </p:spTree>
    <p:extLst>
      <p:ext uri="{BB962C8B-B14F-4D97-AF65-F5344CB8AC3E}">
        <p14:creationId xmlns:p14="http://schemas.microsoft.com/office/powerpoint/2010/main" val="18448326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Fonseca R et al. First-Line Use of Daratumumab,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and Dexamethasone Confers Survival Benefit Compared with Second-Line Use of Daratumumab-Based Regimens in Transplant-Ineligible Patients with Multiple Myeloma: Analysis of Different Clinical Scenarios. ASH 2021;Abstract 118.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Goldschmidt H et al. Addition of </a:t>
            </a:r>
            <a:r>
              <a:rPr lang="en-US" sz="1200" kern="1200" dirty="0" err="1">
                <a:solidFill>
                  <a:schemeClr val="tx1"/>
                </a:solidFill>
                <a:effectLst/>
                <a:latin typeface="+mn-lt"/>
                <a:ea typeface="+mn-ea"/>
                <a:cs typeface="+mn-cs"/>
              </a:rPr>
              <a:t>Isatuximab</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Bortezomib</a:t>
            </a:r>
            <a:r>
              <a:rPr lang="en-US" sz="1200" kern="1200" dirty="0">
                <a:solidFill>
                  <a:schemeClr val="tx1"/>
                </a:solidFill>
                <a:effectLst/>
                <a:latin typeface="+mn-lt"/>
                <a:ea typeface="+mn-ea"/>
                <a:cs typeface="+mn-cs"/>
              </a:rPr>
              <a:t> and Dexamethasone As Induction Therapy for Newly-Diagnosed, Transplant-Eligible Multiple Myeloma Patients: The Phase III GMMG-HD7 Trial. ASH 2021;Abstract 463. </a:t>
            </a:r>
          </a:p>
          <a:p>
            <a:endParaRPr lang="en-US" dirty="0"/>
          </a:p>
        </p:txBody>
      </p:sp>
      <p:sp>
        <p:nvSpPr>
          <p:cNvPr id="4" name="Slide Number Placeholder 3"/>
          <p:cNvSpPr>
            <a:spLocks noGrp="1"/>
          </p:cNvSpPr>
          <p:nvPr>
            <p:ph type="sldNum" sz="quarter" idx="10"/>
          </p:nvPr>
        </p:nvSpPr>
        <p:spPr/>
        <p:txBody>
          <a:bodyPr/>
          <a:lstStyle/>
          <a:p>
            <a:pPr>
              <a:defRPr/>
            </a:pPr>
            <a:fld id="{7C6950BF-F22C-4955-9571-687B4034D638}" type="slidenum">
              <a:rPr lang="en-US" smtClean="0"/>
              <a:pPr>
                <a:defRPr/>
              </a:pPr>
              <a:t>3</a:t>
            </a:fld>
            <a:endParaRPr lang="en-US" dirty="0"/>
          </a:p>
        </p:txBody>
      </p:sp>
    </p:spTree>
    <p:extLst>
      <p:ext uri="{BB962C8B-B14F-4D97-AF65-F5344CB8AC3E}">
        <p14:creationId xmlns:p14="http://schemas.microsoft.com/office/powerpoint/2010/main" val="95631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Fonseca R et al. First-Line Use of Daratumumab,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and Dexamethasone Confers Survival Benefit Compared with Second-Line Use of Daratumumab-Based Regimens in Transplant-Ineligible Patients with Multiple Myeloma: Analysis of Different Clinical Scenarios. ASH 2021;Abstract 118.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Goldschmidt H et al. Addition of </a:t>
            </a:r>
            <a:r>
              <a:rPr lang="en-US" sz="1200" kern="1200" dirty="0" err="1">
                <a:solidFill>
                  <a:schemeClr val="tx1"/>
                </a:solidFill>
                <a:effectLst/>
                <a:latin typeface="+mn-lt"/>
                <a:ea typeface="+mn-ea"/>
                <a:cs typeface="+mn-cs"/>
              </a:rPr>
              <a:t>Isatuximab</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Bortezomib</a:t>
            </a:r>
            <a:r>
              <a:rPr lang="en-US" sz="1200" kern="1200" dirty="0">
                <a:solidFill>
                  <a:schemeClr val="tx1"/>
                </a:solidFill>
                <a:effectLst/>
                <a:latin typeface="+mn-lt"/>
                <a:ea typeface="+mn-ea"/>
                <a:cs typeface="+mn-cs"/>
              </a:rPr>
              <a:t> and Dexamethasone As Induction Therapy for Newly-Diagnosed, Transplant-Eligible Multiple Myeloma Patients: The Phase III GMMG-HD7 Trial. ASH 2021;Abstract 463. </a:t>
            </a:r>
          </a:p>
          <a:p>
            <a:endParaRPr lang="en-US" dirty="0"/>
          </a:p>
        </p:txBody>
      </p:sp>
      <p:sp>
        <p:nvSpPr>
          <p:cNvPr id="4" name="Slide Number Placeholder 3"/>
          <p:cNvSpPr>
            <a:spLocks noGrp="1"/>
          </p:cNvSpPr>
          <p:nvPr>
            <p:ph type="sldNum" sz="quarter" idx="10"/>
          </p:nvPr>
        </p:nvSpPr>
        <p:spPr/>
        <p:txBody>
          <a:bodyPr/>
          <a:lstStyle/>
          <a:p>
            <a:pPr>
              <a:defRPr/>
            </a:pPr>
            <a:fld id="{7C6950BF-F22C-4955-9571-687B4034D638}" type="slidenum">
              <a:rPr lang="en-US" smtClean="0"/>
              <a:pPr>
                <a:defRPr/>
              </a:pPr>
              <a:t>22</a:t>
            </a:fld>
            <a:endParaRPr lang="en-US" dirty="0"/>
          </a:p>
        </p:txBody>
      </p:sp>
    </p:spTree>
    <p:extLst>
      <p:ext uri="{BB962C8B-B14F-4D97-AF65-F5344CB8AC3E}">
        <p14:creationId xmlns:p14="http://schemas.microsoft.com/office/powerpoint/2010/main" val="268758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RedMedEd Fact-Check</a:t>
            </a:r>
            <a:r>
              <a:rPr lang="en-US" sz="1200" b="1" dirty="0"/>
              <a:t>:</a:t>
            </a:r>
            <a:br>
              <a:rPr lang="en-US" sz="1200" dirty="0"/>
            </a:br>
            <a:r>
              <a:rPr lang="en-US" sz="1200" dirty="0"/>
              <a:t>Bullet 1: OK per abstract, </a:t>
            </a:r>
            <a:r>
              <a:rPr lang="en-US" sz="1200" dirty="0" err="1"/>
              <a:t>Kortuem</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Bullet 2: OK per abstract, </a:t>
            </a:r>
            <a:r>
              <a:rPr lang="en-US" sz="1200" dirty="0" err="1"/>
              <a:t>Kortuem</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Bullet 3 and 4: </a:t>
            </a:r>
            <a:r>
              <a:rPr lang="en-US" sz="1200" dirty="0" err="1"/>
              <a:t>Kortuem</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taken directly from Gandhi et al Figure 1A, page 10 (of PDF version); med OS from page 4,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**Permission Required** </a:t>
            </a:r>
            <a:r>
              <a:rPr lang="en-US" b="1" i="1" dirty="0"/>
              <a:t>$2995 cost; convert to table for enduring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6BB102-B363-4F60-97F5-550296A24F3D}"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56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Terminal effector =- destined to die</a:t>
            </a:r>
          </a:p>
          <a:p>
            <a:r>
              <a:rPr lang="en-US" sz="1200" b="0" i="0" u="none" strike="noStrike" kern="1200" baseline="0" dirty="0">
                <a:solidFill>
                  <a:schemeClr val="tx1"/>
                </a:solidFill>
                <a:latin typeface="+mn-lt"/>
                <a:ea typeface="+mn-ea"/>
                <a:cs typeface="+mn-cs"/>
              </a:rPr>
              <a:t>T </a:t>
            </a:r>
            <a:r>
              <a:rPr lang="en-US" sz="1200" b="0" i="0" u="none" strike="noStrike" kern="1200" baseline="0" dirty="0" err="1">
                <a:solidFill>
                  <a:schemeClr val="tx1"/>
                </a:solidFill>
                <a:latin typeface="+mn-lt"/>
                <a:ea typeface="+mn-ea"/>
                <a:cs typeface="+mn-cs"/>
              </a:rPr>
              <a:t>reg</a:t>
            </a:r>
            <a:r>
              <a:rPr lang="en-US" sz="1200" b="0" i="0" u="none" strike="noStrike" kern="1200" baseline="0" dirty="0">
                <a:solidFill>
                  <a:schemeClr val="tx1"/>
                </a:solidFill>
                <a:latin typeface="+mn-lt"/>
                <a:ea typeface="+mn-ea"/>
                <a:cs typeface="+mn-cs"/>
              </a:rPr>
              <a:t> suppress immune response </a:t>
            </a:r>
          </a:p>
          <a:p>
            <a:r>
              <a:rPr lang="en-US" sz="1200" b="0" i="0" u="none" strike="noStrike" kern="1200" baseline="0" dirty="0">
                <a:solidFill>
                  <a:schemeClr val="tx1"/>
                </a:solidFill>
                <a:latin typeface="+mn-lt"/>
                <a:ea typeface="+mn-ea"/>
                <a:cs typeface="+mn-cs"/>
              </a:rPr>
              <a:t>Th17 pro inflammatory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473EBB-91E2-4077-BE33-195733B6294D}" type="slidenum">
              <a:rPr kumimoji="0" lang="pt-B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pt-B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02597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BD9F45-C4EA-4F75-BA45-8ABBD10A509F}" type="slidenum">
              <a:rPr lang="en-US" smtClean="0"/>
              <a:t>27</a:t>
            </a:fld>
            <a:endParaRPr lang="en-US"/>
          </a:p>
        </p:txBody>
      </p:sp>
    </p:spTree>
    <p:extLst>
      <p:ext uri="{BB962C8B-B14F-4D97-AF65-F5344CB8AC3E}">
        <p14:creationId xmlns:p14="http://schemas.microsoft.com/office/powerpoint/2010/main" val="3973505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79</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5</a:t>
            </a:r>
          </a:p>
          <a:p>
            <a:pPr rtl="0" eaLnBrk="1" fontAlgn="t" latinLnBrk="0" hangingPunct="1"/>
            <a:r>
              <a:rPr lang="en-US" sz="1200" b="0" i="0" u="none" strike="noStrike" kern="1200" dirty="0">
                <a:solidFill>
                  <a:schemeClr val="tx1"/>
                </a:solidFill>
                <a:effectLst/>
                <a:latin typeface="+mn-lt"/>
                <a:ea typeface="+mn-ea"/>
                <a:cs typeface="+mn-cs"/>
              </a:rPr>
              <a:t>16.5%</a:t>
            </a:r>
          </a:p>
          <a:p>
            <a:pPr rtl="0" eaLnBrk="1" fontAlgn="t" latinLnBrk="0" hangingPunct="1"/>
            <a:r>
              <a:rPr lang="en-US" sz="1200" b="0" i="0" u="none" strike="noStrike" kern="1200" dirty="0">
                <a:solidFill>
                  <a:schemeClr val="tx1"/>
                </a:solidFill>
                <a:effectLst/>
                <a:latin typeface="+mn-lt"/>
                <a:ea typeface="+mn-ea"/>
                <a:cs typeface="+mn-cs"/>
              </a:rPr>
              <a:t>RP2D 1.0x10</a:t>
            </a:r>
            <a:r>
              <a:rPr lang="en-US" sz="1200" b="0" i="0" u="none" strike="noStrike" kern="1200" baseline="30000" dirty="0">
                <a:solidFill>
                  <a:schemeClr val="tx1"/>
                </a:solidFill>
                <a:effectLst/>
                <a:latin typeface="+mn-lt"/>
                <a:ea typeface="+mn-ea"/>
                <a:cs typeface="+mn-cs"/>
              </a:rPr>
              <a:t>6</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95%, 58%</a:t>
            </a:r>
          </a:p>
          <a:p>
            <a:pPr rtl="0" eaLnBrk="1" fontAlgn="t" latinLnBrk="0" hangingPunct="1"/>
            <a:r>
              <a:rPr lang="en-US" sz="1200" b="0" i="0" u="none" strike="noStrike" kern="1200" baseline="0" dirty="0">
                <a:solidFill>
                  <a:schemeClr val="tx1"/>
                </a:solidFill>
                <a:effectLst/>
                <a:latin typeface="+mn-lt"/>
                <a:ea typeface="+mn-ea"/>
                <a:cs typeface="+mn-cs"/>
              </a:rPr>
              <a:t>NR</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25.3 </a:t>
            </a:r>
          </a:p>
          <a:p>
            <a:pPr rtl="0" eaLnBrk="1" fontAlgn="t" latinLnBrk="0" hangingPunct="1"/>
            <a:r>
              <a:rPr lang="en-US" sz="1200" b="0" i="0" u="none" strike="noStrike" kern="1200" dirty="0">
                <a:solidFill>
                  <a:schemeClr val="tx1"/>
                </a:solidFill>
                <a:effectLst/>
                <a:latin typeface="+mn-lt"/>
                <a:ea typeface="+mn-ea"/>
                <a:cs typeface="+mn-cs"/>
              </a:rPr>
              <a:t>at </a:t>
            </a:r>
            <a:r>
              <a:rPr lang="en-US" sz="1200" b="0" i="0" u="none" strike="noStrike" kern="1200" dirty="0" err="1">
                <a:solidFill>
                  <a:schemeClr val="tx1"/>
                </a:solidFill>
                <a:effectLst/>
                <a:latin typeface="+mn-lt"/>
                <a:ea typeface="+mn-ea"/>
                <a:cs typeface="+mn-cs"/>
              </a:rPr>
              <a:t>mFUP</a:t>
            </a:r>
            <a:r>
              <a:rPr lang="en-US" sz="1200" b="0" i="0" u="none" strike="noStrike" kern="1200" dirty="0">
                <a:solidFill>
                  <a:schemeClr val="tx1"/>
                </a:solidFill>
                <a:effectLst/>
                <a:latin typeface="+mn-lt"/>
                <a:ea typeface="+mn-ea"/>
                <a:cs typeface="+mn-cs"/>
              </a:rPr>
              <a:t> of 25.3 </a:t>
            </a:r>
            <a:r>
              <a:rPr lang="en-US" sz="1200" b="0" i="0" u="none" strike="noStrike" kern="1200" dirty="0" err="1">
                <a:solidFill>
                  <a:schemeClr val="tx1"/>
                </a:solidFill>
                <a:effectLst/>
                <a:latin typeface="+mn-lt"/>
                <a:ea typeface="+mn-ea"/>
                <a:cs typeface="+mn-cs"/>
              </a:rPr>
              <a:t>mo</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0" i="0" u="none" strike="noStrike" kern="1200" dirty="0">
                <a:solidFill>
                  <a:schemeClr val="tx1"/>
                </a:solidFill>
                <a:effectLst/>
                <a:latin typeface="+mn-lt"/>
                <a:ea typeface="+mn-ea"/>
                <a:cs typeface="+mn-cs"/>
              </a:rPr>
              <a:t>NR</a:t>
            </a:r>
          </a:p>
          <a:p>
            <a:pPr rtl="0" eaLnBrk="1" fontAlgn="t" latinLnBrk="0" hangingPunct="1"/>
            <a:r>
              <a:rPr lang="en-US" sz="1200" b="0" i="0" u="none" strike="noStrike" kern="1200" dirty="0">
                <a:solidFill>
                  <a:schemeClr val="tx1"/>
                </a:solidFill>
                <a:effectLst/>
                <a:latin typeface="+mn-lt"/>
                <a:ea typeface="+mn-ea"/>
                <a:cs typeface="+mn-cs"/>
              </a:rPr>
              <a:t>95%/2%</a:t>
            </a:r>
          </a:p>
          <a:p>
            <a:pPr rtl="0" eaLnBrk="1" fontAlgn="t" latinLnBrk="0" hangingPunct="1"/>
            <a:r>
              <a:rPr lang="en-US" sz="1200" b="0" i="0" u="none" strike="noStrike" kern="1200" dirty="0">
                <a:solidFill>
                  <a:schemeClr val="tx1"/>
                </a:solidFill>
                <a:effectLst/>
                <a:latin typeface="+mn-lt"/>
                <a:ea typeface="+mn-ea"/>
                <a:cs typeface="+mn-cs"/>
              </a:rPr>
              <a:t>1%/0%</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257010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A3B4DF-526B-D344-B08E-39E8C85938C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753452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Fonseca R et al. First-Line Use of Daratumumab,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and Dexamethasone Confers Survival Benefit Compared with Second-Line Use of Daratumumab-Based Regimens in Transplant-Ineligible Patients with Multiple Myeloma: Analysis of Different Clinical Scenarios. ASH 2021;Abstract 118.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Goldschmidt H et al. Addition of </a:t>
            </a:r>
            <a:r>
              <a:rPr lang="en-US" sz="1200" kern="1200" dirty="0" err="1">
                <a:solidFill>
                  <a:schemeClr val="tx1"/>
                </a:solidFill>
                <a:effectLst/>
                <a:latin typeface="+mn-lt"/>
                <a:ea typeface="+mn-ea"/>
                <a:cs typeface="+mn-cs"/>
              </a:rPr>
              <a:t>Isatuximab</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Bortezomib</a:t>
            </a:r>
            <a:r>
              <a:rPr lang="en-US" sz="1200" kern="1200" dirty="0">
                <a:solidFill>
                  <a:schemeClr val="tx1"/>
                </a:solidFill>
                <a:effectLst/>
                <a:latin typeface="+mn-lt"/>
                <a:ea typeface="+mn-ea"/>
                <a:cs typeface="+mn-cs"/>
              </a:rPr>
              <a:t> and Dexamethasone As Induction Therapy for Newly-Diagnosed, Transplant-Eligible Multiple Myeloma Patients: The Phase III GMMG-HD7 Trial. ASH 2021;Abstract 463. </a:t>
            </a:r>
          </a:p>
          <a:p>
            <a:endParaRPr lang="en-US" dirty="0"/>
          </a:p>
        </p:txBody>
      </p:sp>
      <p:sp>
        <p:nvSpPr>
          <p:cNvPr id="4" name="Slide Number Placeholder 3"/>
          <p:cNvSpPr>
            <a:spLocks noGrp="1"/>
          </p:cNvSpPr>
          <p:nvPr>
            <p:ph type="sldNum" sz="quarter" idx="10"/>
          </p:nvPr>
        </p:nvSpPr>
        <p:spPr/>
        <p:txBody>
          <a:bodyPr/>
          <a:lstStyle/>
          <a:p>
            <a:pPr>
              <a:defRPr/>
            </a:pPr>
            <a:fld id="{7C6950BF-F22C-4955-9571-687B4034D638}" type="slidenum">
              <a:rPr lang="en-US" smtClean="0"/>
              <a:pPr>
                <a:defRPr/>
              </a:pPr>
              <a:t>31</a:t>
            </a:fld>
            <a:endParaRPr lang="en-US" dirty="0"/>
          </a:p>
        </p:txBody>
      </p:sp>
    </p:spTree>
    <p:extLst>
      <p:ext uri="{BB962C8B-B14F-4D97-AF65-F5344CB8AC3E}">
        <p14:creationId xmlns:p14="http://schemas.microsoft.com/office/powerpoint/2010/main" val="136496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2477870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277277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404010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kern="1200" dirty="0">
                <a:solidFill>
                  <a:schemeClr val="tx1"/>
                </a:solidFill>
                <a:effectLst/>
                <a:latin typeface="+mn-lt"/>
                <a:ea typeface="+mn-ea"/>
                <a:cs typeface="+mn-cs"/>
              </a:rPr>
              <a:t>Results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737 patients (D-Rd, 368; Rd, 369) were enrolled in this study. Baseline characteristics were well balanced between arms. The median age was 73 (range, 45-90) years. After a median follow-up of almost 5 years (56.2 months), a significant 32% reduction in the risk of death was observed with D-Rd versus Rd; median OS was not reached (NR) in either arm (hazard ratio [HR], 0.68; 95% confidence interval [CI], 0.53-0.86;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=0.0013 [crossing the </a:t>
            </a:r>
            <a:r>
              <a:rPr lang="en-US" sz="1200" kern="1200" dirty="0" err="1">
                <a:solidFill>
                  <a:schemeClr val="tx1"/>
                </a:solidFill>
                <a:effectLst/>
                <a:latin typeface="+mn-lt"/>
                <a:ea typeface="+mn-ea"/>
                <a:cs typeface="+mn-cs"/>
              </a:rPr>
              <a:t>prespecified</a:t>
            </a:r>
            <a:r>
              <a:rPr lang="en-US" sz="1200" kern="1200" dirty="0">
                <a:solidFill>
                  <a:schemeClr val="tx1"/>
                </a:solidFill>
                <a:effectLst/>
                <a:latin typeface="+mn-lt"/>
                <a:ea typeface="+mn-ea"/>
                <a:cs typeface="+mn-cs"/>
              </a:rPr>
              <a:t> stopping boundary of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=0.0414]). The estimated 5-year OS rate was 66.3% with D-Rd and 53.1% with Rd (</a:t>
            </a:r>
            <a:r>
              <a:rPr lang="en-US" sz="1200" b="1" kern="1200" dirty="0">
                <a:solidFill>
                  <a:schemeClr val="tx1"/>
                </a:solidFill>
                <a:effectLst/>
                <a:latin typeface="+mn-lt"/>
                <a:ea typeface="+mn-ea"/>
                <a:cs typeface="+mn-cs"/>
              </a:rPr>
              <a:t>Figure A</a:t>
            </a:r>
            <a:r>
              <a:rPr lang="en-US" sz="1200" kern="1200" dirty="0">
                <a:solidFill>
                  <a:schemeClr val="tx1"/>
                </a:solidFill>
                <a:effectLst/>
                <a:latin typeface="+mn-lt"/>
                <a:ea typeface="+mn-ea"/>
                <a:cs typeface="+mn-cs"/>
              </a:rPr>
              <a:t>). The updated median PFS was NR with D-Rd versus 34.4 months with Rd (HR, 0.53; 95% CI, 0.43-0.66;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&lt;0.0001; </a:t>
            </a:r>
            <a:r>
              <a:rPr lang="en-US" sz="1200" b="1" kern="1200" dirty="0">
                <a:solidFill>
                  <a:schemeClr val="tx1"/>
                </a:solidFill>
                <a:effectLst/>
                <a:latin typeface="+mn-lt"/>
                <a:ea typeface="+mn-ea"/>
                <a:cs typeface="+mn-cs"/>
              </a:rPr>
              <a:t>Figure B</a:t>
            </a:r>
            <a:r>
              <a:rPr lang="en-US" sz="1200" kern="1200" dirty="0">
                <a:solidFill>
                  <a:schemeClr val="tx1"/>
                </a:solidFill>
                <a:effectLst/>
                <a:latin typeface="+mn-lt"/>
                <a:ea typeface="+mn-ea"/>
                <a:cs typeface="+mn-cs"/>
              </a:rPr>
              <a:t>). The estimated 5-year PFS rate was 52.5% with D-Rd and 28.7% with Rd. The updated ORR was 92.9% with D-Rd versus 81.6% with Rd (</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&lt;0.0001). No new safety signals were identified with longer follow-up. The most common (in &gt;15% of patients in either arm) grade 3/4 treatment-emergent adverse events for the D-Rd/Rd arms were neutropenia (54.1%/37.0%, respectively), pneumonia (19.2%/10.7%), anemia (16.8%/21.6%), and </a:t>
            </a:r>
            <a:r>
              <a:rPr lang="en-US" sz="1200" kern="1200" dirty="0" err="1">
                <a:solidFill>
                  <a:schemeClr val="tx1"/>
                </a:solidFill>
                <a:effectLst/>
                <a:latin typeface="+mn-lt"/>
                <a:ea typeface="+mn-ea"/>
                <a:cs typeface="+mn-cs"/>
              </a:rPr>
              <a:t>lymphopenia</a:t>
            </a:r>
            <a:r>
              <a:rPr lang="en-US" sz="1200" kern="1200" dirty="0">
                <a:solidFill>
                  <a:schemeClr val="tx1"/>
                </a:solidFill>
                <a:effectLst/>
                <a:latin typeface="+mn-lt"/>
                <a:ea typeface="+mn-ea"/>
                <a:cs typeface="+mn-cs"/>
              </a:rPr>
              <a:t> (16.5%/11.2%). </a:t>
            </a:r>
          </a:p>
          <a:p>
            <a:r>
              <a:rPr lang="en-US" sz="1200" b="1" kern="1200" dirty="0">
                <a:solidFill>
                  <a:schemeClr val="tx1"/>
                </a:solidFill>
                <a:effectLst/>
                <a:latin typeface="+mn-lt"/>
                <a:ea typeface="+mn-ea"/>
                <a:cs typeface="+mn-cs"/>
              </a:rPr>
              <a:t>Conclusion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After almost 5 years of follow-up, a significant and clinically meaningful OS improvement was demonstrated with the use of D-Rd versus Rd in patients with NDMM who are transplant ineligible, representing a 32% reduction in the risk of death. The significant PFS benefit of D-Rd versus Rd from the primary analysis (median follow-up, 28 months) was maintained, with a 47% reduction in risk of disease progression or death and a median PFS for D-Rd NR. The favorable benefit-risk profile observed supports the use of D-Rd in transplant-ineligible patients with NDMM. These results, together with the OS benefit observed in ALCYONE, support the use of frontline DARA-based combination regimens to maximize PFS for optimal long-term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a:r>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0BDB1-F79D-40E9-96E1-331992C85C30}" type="slidenum">
              <a:rPr kumimoji="0" lang="en-US" sz="13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543618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sz="1200" b="1" i="0" kern="1200" dirty="0">
                <a:solidFill>
                  <a:schemeClr val="tx1"/>
                </a:solidFill>
                <a:effectLst/>
                <a:latin typeface="+mn-lt"/>
                <a:ea typeface="+mn-ea"/>
                <a:cs typeface="+mn-cs"/>
              </a:rPr>
              <a:t>GPRC5D is selectively expressed on the surface of MM cells.</a:t>
            </a:r>
            <a:r>
              <a:rPr lang="en-US" sz="1200" b="0" i="0" kern="1200" dirty="0">
                <a:solidFill>
                  <a:schemeClr val="tx1"/>
                </a:solidFill>
                <a:effectLst/>
                <a:latin typeface="+mn-lt"/>
                <a:ea typeface="+mn-ea"/>
                <a:cs typeface="+mn-cs"/>
              </a:rPr>
              <a:t> (A-B) A bioinformatic analysis of 2 NCI public data sets shows upregulation of GPRC5D mRNA expression on MM patient CD138</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cells as well as SMM and plasma-cell leukemia samples (PCL). mRNA expression was plotted on log2 scale on the y-axis. (C) GPRC5D cell-surface protein expression on MM cells (AMO-1, EJM, H929, MM.1R, MOLP-8, and OPM2), B cells (Daudi), and myeloid cells (KG-1 and MOLM-13) was labeled using an anti-GPRC5D antibody (red line; 571961 clone; R&amp;D Systems) or an isotype control antibody (gray line; IC0041A clone; R&amp;D Systems) for 30 minutes at 4°C and analyzed by flow cytometry.</a:t>
            </a:r>
            <a:endParaRPr lang="en-US" dirty="0"/>
          </a:p>
        </p:txBody>
      </p:sp>
      <p:sp>
        <p:nvSpPr>
          <p:cNvPr id="4" name="Slide Number Placeholder 3"/>
          <p:cNvSpPr>
            <a:spLocks noGrp="1"/>
          </p:cNvSpPr>
          <p:nvPr>
            <p:ph type="sldNum" sz="quarter" idx="10"/>
          </p:nvPr>
        </p:nvSpPr>
        <p:spPr/>
        <p:txBody>
          <a:bodyPr/>
          <a:lstStyle/>
          <a:p>
            <a:fld id="{46473EBB-91E2-4077-BE33-195733B6294D}" type="slidenum">
              <a:rPr lang="pt-BR" smtClean="0"/>
              <a:t>35</a:t>
            </a:fld>
            <a:endParaRPr lang="pt-BR" dirty="0"/>
          </a:p>
        </p:txBody>
      </p:sp>
    </p:spTree>
    <p:extLst>
      <p:ext uri="{BB962C8B-B14F-4D97-AF65-F5344CB8AC3E}">
        <p14:creationId xmlns:p14="http://schemas.microsoft.com/office/powerpoint/2010/main" val="1565391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 FcRH5 protein expression in primary multiple myeloma tumor cells and healthy donor peripheral B cells and bone marrow plasma cells. FcRH5 expression was analyzed by flow cytometry normalized to expression in MOLP-2 internal and assay control. Data are represented as the mean ± SEM.</a:t>
            </a:r>
          </a:p>
          <a:p>
            <a:r>
              <a:rPr lang="en-US" sz="1200" b="0" i="0" kern="1200" dirty="0">
                <a:solidFill>
                  <a:schemeClr val="tx1"/>
                </a:solidFill>
                <a:effectLst/>
                <a:latin typeface="+mn-lt"/>
                <a:ea typeface="+mn-ea"/>
                <a:cs typeface="+mn-cs"/>
              </a:rPr>
              <a:t>(D) FcRH5 mRNA expression in anti-CD138 purified plasma cells from newly diagnosed non-treated multiple myeloma patients measured using Affymetrix GeneChip Human Exon 1.0 ST.</a:t>
            </a:r>
          </a:p>
          <a:p>
            <a:r>
              <a:rPr lang="en-US" sz="1200" b="0" i="0" kern="1200" dirty="0">
                <a:solidFill>
                  <a:schemeClr val="tx1"/>
                </a:solidFill>
                <a:effectLst/>
                <a:latin typeface="+mn-lt"/>
                <a:ea typeface="+mn-ea"/>
                <a:cs typeface="+mn-cs"/>
              </a:rPr>
              <a:t>(E) qRT-PCR analysis of FcRH5 mRNA level in bone marrow biopsies from patient myeloma samples with or without 1q21 gain. mRNA expression level was calculated by the delta Ct (dCt) method. Statistical analysis was performed using a Mann-Whitney U test. The box represents the 25th to 75th percentiles and median. Whiskers represent the range of minimum and maximum values.</a:t>
            </a:r>
          </a:p>
          <a:p>
            <a:endParaRPr lang="en-US" dirty="0"/>
          </a:p>
        </p:txBody>
      </p:sp>
      <p:sp>
        <p:nvSpPr>
          <p:cNvPr id="4" name="Slide Number Placeholder 3"/>
          <p:cNvSpPr>
            <a:spLocks noGrp="1"/>
          </p:cNvSpPr>
          <p:nvPr>
            <p:ph type="sldNum" sz="quarter" idx="10"/>
          </p:nvPr>
        </p:nvSpPr>
        <p:spPr/>
        <p:txBody>
          <a:bodyPr/>
          <a:lstStyle/>
          <a:p>
            <a:fld id="{46473EBB-91E2-4077-BE33-195733B6294D}" type="slidenum">
              <a:rPr lang="pt-BR" smtClean="0"/>
              <a:t>36</a:t>
            </a:fld>
            <a:endParaRPr lang="pt-BR" dirty="0"/>
          </a:p>
        </p:txBody>
      </p:sp>
    </p:spTree>
    <p:extLst>
      <p:ext uri="{BB962C8B-B14F-4D97-AF65-F5344CB8AC3E}">
        <p14:creationId xmlns:p14="http://schemas.microsoft.com/office/powerpoint/2010/main" val="19445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407716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6950BF-F22C-4955-9571-687B4034D63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9164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28608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LOT</a:t>
            </a:r>
            <a:r>
              <a:rPr lang="en-US" dirty="0"/>
              <a:t> </a:t>
            </a:r>
            <a:r>
              <a:rPr lang="en-US" sz="1200" b="0" i="0" u="none" strike="noStrike" kern="1200" dirty="0">
                <a:solidFill>
                  <a:schemeClr val="tx1"/>
                </a:solidFill>
                <a:effectLst/>
                <a:latin typeface="+mn-lt"/>
                <a:ea typeface="+mn-ea"/>
                <a:cs typeface="+mn-cs"/>
              </a:rPr>
              <a:t>DOT</a:t>
            </a:r>
            <a:r>
              <a:rPr lang="en-US" dirty="0"/>
              <a:t> </a:t>
            </a:r>
            <a:r>
              <a:rPr lang="en-US" sz="1200" b="0" i="0" u="none" strike="noStrike" kern="1200" dirty="0">
                <a:solidFill>
                  <a:schemeClr val="tx1"/>
                </a:solidFill>
                <a:effectLst/>
                <a:latin typeface="+mn-lt"/>
                <a:ea typeface="+mn-ea"/>
                <a:cs typeface="+mn-cs"/>
              </a:rPr>
              <a:t>% Patients</a:t>
            </a:r>
            <a:r>
              <a:rPr lang="en-US" dirty="0"/>
              <a:t> </a:t>
            </a:r>
            <a:r>
              <a:rPr lang="en-US" sz="1200" b="0" i="0" u="none" strike="noStrike" kern="1200" dirty="0">
                <a:solidFill>
                  <a:schemeClr val="tx1"/>
                </a:solidFill>
                <a:effectLst/>
                <a:latin typeface="+mn-lt"/>
                <a:ea typeface="+mn-ea"/>
                <a:cs typeface="+mn-cs"/>
              </a:rPr>
              <a:t>1</a:t>
            </a:r>
            <a:r>
              <a:rPr lang="en-US" dirty="0"/>
              <a:t> </a:t>
            </a:r>
            <a:r>
              <a:rPr lang="en-US" sz="1200" b="0" i="0" u="none" strike="noStrike" kern="1200" dirty="0">
                <a:solidFill>
                  <a:schemeClr val="tx1"/>
                </a:solidFill>
                <a:effectLst/>
                <a:latin typeface="+mn-lt"/>
                <a:ea typeface="+mn-ea"/>
                <a:cs typeface="+mn-cs"/>
              </a:rPr>
              <a:t>13</a:t>
            </a:r>
            <a:r>
              <a:rPr lang="en-US" dirty="0"/>
              <a:t> </a:t>
            </a:r>
            <a:r>
              <a:rPr lang="en-US" sz="1200" b="0" i="0" u="none" strike="noStrike" kern="1200" dirty="0">
                <a:solidFill>
                  <a:schemeClr val="tx1"/>
                </a:solidFill>
                <a:effectLst/>
                <a:latin typeface="+mn-lt"/>
                <a:ea typeface="+mn-ea"/>
                <a:cs typeface="+mn-cs"/>
              </a:rPr>
              <a:t>95</a:t>
            </a:r>
            <a:r>
              <a:rPr lang="en-US" dirty="0"/>
              <a:t> </a:t>
            </a:r>
            <a:r>
              <a:rPr lang="en-US" sz="1200" b="0" i="0" u="none" strike="noStrike" kern="1200" dirty="0">
                <a:solidFill>
                  <a:schemeClr val="tx1"/>
                </a:solidFill>
                <a:effectLst/>
                <a:latin typeface="+mn-lt"/>
                <a:ea typeface="+mn-ea"/>
                <a:cs typeface="+mn-cs"/>
              </a:rPr>
              <a:t>2</a:t>
            </a:r>
            <a:r>
              <a:rPr lang="en-US" dirty="0"/>
              <a:t> </a:t>
            </a:r>
            <a:r>
              <a:rPr lang="en-US" sz="1200" b="0" i="0" u="none" strike="noStrike" kern="1200" dirty="0">
                <a:solidFill>
                  <a:schemeClr val="tx1"/>
                </a:solidFill>
                <a:effectLst/>
                <a:latin typeface="+mn-lt"/>
                <a:ea typeface="+mn-ea"/>
                <a:cs typeface="+mn-cs"/>
              </a:rPr>
              <a:t>7</a:t>
            </a:r>
            <a:r>
              <a:rPr lang="en-US" dirty="0"/>
              <a:t> </a:t>
            </a:r>
            <a:r>
              <a:rPr lang="en-US" sz="1200" b="0" i="0" u="none" strike="noStrike" kern="1200" dirty="0">
                <a:solidFill>
                  <a:schemeClr val="tx1"/>
                </a:solidFill>
                <a:effectLst/>
                <a:latin typeface="+mn-lt"/>
                <a:ea typeface="+mn-ea"/>
                <a:cs typeface="+mn-cs"/>
              </a:rPr>
              <a:t>61</a:t>
            </a:r>
            <a:r>
              <a:rPr lang="en-US" dirty="0"/>
              <a:t> </a:t>
            </a:r>
            <a:r>
              <a:rPr lang="en-US" sz="1200" b="0" i="0" u="none" strike="noStrike" kern="1200" dirty="0">
                <a:solidFill>
                  <a:schemeClr val="tx1"/>
                </a:solidFill>
                <a:effectLst/>
                <a:latin typeface="+mn-lt"/>
                <a:ea typeface="+mn-ea"/>
                <a:cs typeface="+mn-cs"/>
              </a:rPr>
              <a:t>3</a:t>
            </a:r>
            <a:r>
              <a:rPr lang="en-US" dirty="0"/>
              <a:t> </a:t>
            </a:r>
            <a:r>
              <a:rPr lang="en-US" sz="1200" b="0" i="0" u="none" strike="noStrike" kern="1200" dirty="0">
                <a:solidFill>
                  <a:schemeClr val="tx1"/>
                </a:solidFill>
                <a:effectLst/>
                <a:latin typeface="+mn-lt"/>
                <a:ea typeface="+mn-ea"/>
                <a:cs typeface="+mn-cs"/>
              </a:rPr>
              <a:t>6</a:t>
            </a:r>
            <a:r>
              <a:rPr lang="en-US" dirty="0"/>
              <a:t> </a:t>
            </a:r>
            <a:r>
              <a:rPr lang="en-US" sz="1200" b="0" i="0" u="none" strike="noStrike" kern="1200" dirty="0">
                <a:solidFill>
                  <a:schemeClr val="tx1"/>
                </a:solidFill>
                <a:effectLst/>
                <a:latin typeface="+mn-lt"/>
                <a:ea typeface="+mn-ea"/>
                <a:cs typeface="+mn-cs"/>
              </a:rPr>
              <a:t>38</a:t>
            </a:r>
            <a:r>
              <a:rPr lang="en-US" dirty="0"/>
              <a:t> </a:t>
            </a:r>
            <a:r>
              <a:rPr lang="en-US" sz="1200" b="0" i="0" u="none" strike="noStrike" kern="1200" dirty="0">
                <a:solidFill>
                  <a:schemeClr val="tx1"/>
                </a:solidFill>
                <a:effectLst/>
                <a:latin typeface="+mn-lt"/>
                <a:ea typeface="+mn-ea"/>
                <a:cs typeface="+mn-cs"/>
              </a:rPr>
              <a:t>4</a:t>
            </a:r>
            <a:r>
              <a:rPr lang="en-US" dirty="0"/>
              <a:t> </a:t>
            </a:r>
            <a:r>
              <a:rPr lang="en-US" sz="1200" b="0" i="0" u="none" strike="noStrike" kern="1200" dirty="0">
                <a:solidFill>
                  <a:schemeClr val="tx1"/>
                </a:solidFill>
                <a:effectLst/>
                <a:latin typeface="+mn-lt"/>
                <a:ea typeface="+mn-ea"/>
                <a:cs typeface="+mn-cs"/>
              </a:rPr>
              <a:t>5</a:t>
            </a:r>
            <a:r>
              <a:rPr lang="en-US" dirty="0"/>
              <a:t> </a:t>
            </a:r>
            <a:r>
              <a:rPr lang="en-US" sz="1200" b="0" i="0" u="none" strike="noStrike" kern="1200" dirty="0">
                <a:solidFill>
                  <a:schemeClr val="tx1"/>
                </a:solidFill>
                <a:effectLst/>
                <a:latin typeface="+mn-lt"/>
                <a:ea typeface="+mn-ea"/>
                <a:cs typeface="+mn-cs"/>
              </a:rPr>
              <a:t>15</a:t>
            </a:r>
            <a:r>
              <a:rPr lang="en-US" dirty="0"/>
              <a:t> </a:t>
            </a:r>
            <a:r>
              <a:rPr lang="en-US" sz="1200" b="0" i="0" u="none" strike="noStrike" kern="1200" dirty="0">
                <a:solidFill>
                  <a:schemeClr val="tx1"/>
                </a:solidFill>
                <a:effectLst/>
                <a:latin typeface="+mn-lt"/>
                <a:ea typeface="+mn-ea"/>
                <a:cs typeface="+mn-cs"/>
              </a:rPr>
              <a:t>5</a:t>
            </a:r>
            <a:r>
              <a:rPr lang="en-US" dirty="0"/>
              <a:t> </a:t>
            </a:r>
            <a:r>
              <a:rPr lang="en-US" sz="1200" b="0" i="0" u="none" strike="noStrike" kern="1200" dirty="0">
                <a:solidFill>
                  <a:schemeClr val="tx1"/>
                </a:solidFill>
                <a:effectLst/>
                <a:latin typeface="+mn-lt"/>
                <a:ea typeface="+mn-ea"/>
                <a:cs typeface="+mn-cs"/>
              </a:rPr>
              <a:t>4</a:t>
            </a:r>
            <a:r>
              <a:rPr lang="en-US" dirty="0"/>
              <a:t> </a:t>
            </a:r>
            <a:r>
              <a:rPr lang="en-US" sz="1200" b="0" i="0" u="none" strike="noStrike" kern="1200" dirty="0">
                <a:solidFill>
                  <a:schemeClr val="tx1"/>
                </a:solidFill>
                <a:effectLst/>
                <a:latin typeface="+mn-lt"/>
                <a:ea typeface="+mn-ea"/>
                <a:cs typeface="+mn-cs"/>
              </a:rPr>
              <a:t>10</a:t>
            </a:r>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6950BF-F22C-4955-9571-687B4034D63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94434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0BDB1-F79D-40E9-96E1-331992C85C30}" type="slidenum">
              <a:rPr kumimoji="0" lang="en-US" sz="13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390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Fonseca R et al. First-Line Use of Daratumumab,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and Dexamethasone Confers Survival Benefit Compared with Second-Line Use of Daratumumab-Based Regimens in Transplant-Ineligible Patients with Multiple Myeloma: Analysis of Different Clinical Scenarios. ASH 2021;Abstract 118.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Goldschmidt H et al. Addition of </a:t>
            </a:r>
            <a:r>
              <a:rPr lang="en-US" sz="1200" kern="1200" dirty="0" err="1">
                <a:solidFill>
                  <a:schemeClr val="tx1"/>
                </a:solidFill>
                <a:effectLst/>
                <a:latin typeface="+mn-lt"/>
                <a:ea typeface="+mn-ea"/>
                <a:cs typeface="+mn-cs"/>
              </a:rPr>
              <a:t>Isatuximab</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Lenalidomide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Bortezomib</a:t>
            </a:r>
            <a:r>
              <a:rPr lang="en-US" sz="1200" kern="1200" dirty="0">
                <a:solidFill>
                  <a:schemeClr val="tx1"/>
                </a:solidFill>
                <a:effectLst/>
                <a:latin typeface="+mn-lt"/>
                <a:ea typeface="+mn-ea"/>
                <a:cs typeface="+mn-cs"/>
              </a:rPr>
              <a:t> and Dexamethasone As Induction Therapy for Newly-Diagnosed, Transplant-Eligible Multiple Myeloma Patients: The Phase III GMMG-HD7 Trial. ASH 2021;Abstract 463. </a:t>
            </a:r>
          </a:p>
          <a:p>
            <a:endParaRPr lang="en-US" dirty="0"/>
          </a:p>
        </p:txBody>
      </p:sp>
      <p:sp>
        <p:nvSpPr>
          <p:cNvPr id="4" name="Slide Number Placeholder 3"/>
          <p:cNvSpPr>
            <a:spLocks noGrp="1"/>
          </p:cNvSpPr>
          <p:nvPr>
            <p:ph type="sldNum" sz="quarter" idx="10"/>
          </p:nvPr>
        </p:nvSpPr>
        <p:spPr/>
        <p:txBody>
          <a:bodyPr/>
          <a:lstStyle/>
          <a:p>
            <a:pPr>
              <a:defRPr/>
            </a:pPr>
            <a:fld id="{7C6950BF-F22C-4955-9571-687B4034D638}" type="slidenum">
              <a:rPr lang="en-US" smtClean="0"/>
              <a:pPr>
                <a:defRPr/>
              </a:pPr>
              <a:t>14</a:t>
            </a:fld>
            <a:endParaRPr lang="en-US" dirty="0"/>
          </a:p>
        </p:txBody>
      </p:sp>
    </p:spTree>
    <p:extLst>
      <p:ext uri="{BB962C8B-B14F-4D97-AF65-F5344CB8AC3E}">
        <p14:creationId xmlns:p14="http://schemas.microsoft.com/office/powerpoint/2010/main" val="2447223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03263"/>
            <a:ext cx="6238875" cy="35099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248C4B-652F-457D-9565-1BB0993FD72E}"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82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PFS benefit can translate into OS benefit with adequate follow up though toxicity (</a:t>
            </a:r>
            <a:r>
              <a:rPr lang="en-US" dirty="0" err="1"/>
              <a:t>eg</a:t>
            </a:r>
            <a:r>
              <a:rPr lang="en-US" dirty="0"/>
              <a:t> in high risk/low Bcl2 with </a:t>
            </a:r>
            <a:r>
              <a:rPr lang="en-US" dirty="0" err="1"/>
              <a:t>venetoclax</a:t>
            </a:r>
            <a:r>
              <a:rPr lang="en-US" dirty="0"/>
              <a:t>) and drug access at relapse confounding Issues.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50BDB1-F79D-40E9-96E1-331992C85C30}" type="slidenum">
              <a:rPr kumimoji="0" lang="en-US" sz="13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033516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a:t>Usually </a:t>
            </a:r>
            <a:r>
              <a:rPr lang="en-US" dirty="0" err="1"/>
              <a:t>pt</a:t>
            </a:r>
            <a:r>
              <a:rPr lang="en-US" dirty="0"/>
              <a:t> reports blurred vision, dry eyes, or decline in visual acuity, but not always symptomatic- requires regular </a:t>
            </a:r>
            <a:r>
              <a:rPr lang="en-US" dirty="0" err="1"/>
              <a:t>optho</a:t>
            </a:r>
            <a:r>
              <a:rPr lang="en-US" dirty="0"/>
              <a:t> exam</a:t>
            </a:r>
          </a:p>
          <a:p>
            <a:pPr>
              <a:buFont typeface="Arial"/>
              <a:buChar char="•"/>
            </a:pPr>
            <a:endParaRPr lang="en-US" dirty="0"/>
          </a:p>
          <a:p>
            <a:pPr>
              <a:buFont typeface="Arial"/>
              <a:buChar char="•"/>
            </a:pPr>
            <a:r>
              <a:rPr lang="en-US" dirty="0"/>
              <a:t>Predominant </a:t>
            </a:r>
            <a:r>
              <a:rPr lang="en-US" dirty="0" err="1"/>
              <a:t>optho</a:t>
            </a:r>
            <a:r>
              <a:rPr lang="en-US" dirty="0"/>
              <a:t> finding is </a:t>
            </a:r>
            <a:r>
              <a:rPr lang="en-US" dirty="0" err="1"/>
              <a:t>microcyst</a:t>
            </a:r>
            <a:r>
              <a:rPr lang="en-US" dirty="0"/>
              <a:t>-like epithelial changes (MECs) seen on slit lamp exam;</a:t>
            </a:r>
          </a:p>
          <a:p>
            <a:pPr lvl="1">
              <a:buFont typeface="Arial"/>
              <a:buChar char="•"/>
            </a:pPr>
            <a:r>
              <a:rPr lang="en-US" dirty="0"/>
              <a:t>72% in DREAMM-2 (49% grade 3/4 on KVA- keratopathy and visual acuity scale)</a:t>
            </a:r>
          </a:p>
          <a:p>
            <a:pPr lvl="1">
              <a:buFont typeface="Arial"/>
              <a:buChar char="•"/>
            </a:pPr>
            <a:endParaRPr lang="en-US" dirty="0"/>
          </a:p>
          <a:p>
            <a:pPr>
              <a:buFont typeface="Arial"/>
              <a:buChar char="•"/>
            </a:pPr>
            <a:r>
              <a:rPr lang="en-US" dirty="0"/>
              <a:t>Median onset 37 days (most within 4 doses); median time to resolution 86 days</a:t>
            </a:r>
          </a:p>
          <a:p>
            <a:pPr>
              <a:buFont typeface="Arial"/>
              <a:buChar char="•"/>
            </a:pPr>
            <a:endParaRPr lang="en-US" dirty="0"/>
          </a:p>
          <a:p>
            <a:pPr>
              <a:buFont typeface="Arial"/>
              <a:buChar char="•"/>
            </a:pPr>
            <a:r>
              <a:rPr lang="en-US" dirty="0"/>
              <a:t>Accounted for 47% of dose delays and 25% of dose reductions in DREAMM-2</a:t>
            </a:r>
          </a:p>
          <a:p>
            <a:pPr>
              <a:buFont typeface="Arial"/>
              <a:buChar char="•"/>
            </a:pPr>
            <a:endParaRPr lang="en-US" dirty="0"/>
          </a:p>
          <a:p>
            <a:pPr>
              <a:buFont typeface="Arial"/>
              <a:buChar char="•"/>
            </a:pPr>
            <a:r>
              <a:rPr lang="en-US" dirty="0"/>
              <a:t>Majority (~80%) resolve with dose modifications and time</a:t>
            </a:r>
          </a:p>
          <a:p>
            <a:pPr>
              <a:buFont typeface="Arial"/>
              <a:buChar char="•"/>
            </a:pPr>
            <a:endParaRPr lang="en-US" dirty="0"/>
          </a:p>
          <a:p>
            <a:pPr>
              <a:buFont typeface="Arial"/>
              <a:buChar char="•"/>
            </a:pPr>
            <a:r>
              <a:rPr lang="en-US" sz="2000" dirty="0"/>
              <a:t>REMS program: </a:t>
            </a:r>
            <a:r>
              <a:rPr lang="en-US" sz="2000" dirty="0" err="1"/>
              <a:t>belamaf</a:t>
            </a:r>
            <a:r>
              <a:rPr lang="en-US" sz="2000" dirty="0"/>
              <a:t> dose modifications based on eye examination findings per the KVA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715829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dirty="0"/>
              <a:t>Usually </a:t>
            </a:r>
            <a:r>
              <a:rPr lang="en-US" dirty="0" err="1"/>
              <a:t>pt</a:t>
            </a:r>
            <a:r>
              <a:rPr lang="en-US" dirty="0"/>
              <a:t> reports blurred vision, dry eyes, or decline in visual acuity, but not always symptomatic- requires regular </a:t>
            </a:r>
            <a:r>
              <a:rPr lang="en-US" dirty="0" err="1"/>
              <a:t>optho</a:t>
            </a:r>
            <a:r>
              <a:rPr lang="en-US" dirty="0"/>
              <a:t> exam</a:t>
            </a:r>
          </a:p>
          <a:p>
            <a:pPr>
              <a:buFont typeface="Arial"/>
              <a:buChar char="•"/>
            </a:pPr>
            <a:endParaRPr lang="en-US" dirty="0"/>
          </a:p>
          <a:p>
            <a:pPr>
              <a:buFont typeface="Arial"/>
              <a:buChar char="•"/>
            </a:pPr>
            <a:r>
              <a:rPr lang="en-US" dirty="0"/>
              <a:t>Predominant </a:t>
            </a:r>
            <a:r>
              <a:rPr lang="en-US" dirty="0" err="1"/>
              <a:t>optho</a:t>
            </a:r>
            <a:r>
              <a:rPr lang="en-US" dirty="0"/>
              <a:t> finding is </a:t>
            </a:r>
            <a:r>
              <a:rPr lang="en-US" dirty="0" err="1"/>
              <a:t>microcyst</a:t>
            </a:r>
            <a:r>
              <a:rPr lang="en-US" dirty="0"/>
              <a:t>-like epithelial changes (MECs) seen on slit lamp exam;</a:t>
            </a:r>
          </a:p>
          <a:p>
            <a:pPr lvl="1">
              <a:buFont typeface="Arial"/>
              <a:buChar char="•"/>
            </a:pPr>
            <a:r>
              <a:rPr lang="en-US" dirty="0"/>
              <a:t>72% in DREAMM-2 (49% grade 3/4 on KVA- keratopathy and visual acuity scale)</a:t>
            </a:r>
          </a:p>
          <a:p>
            <a:pPr lvl="1">
              <a:buFont typeface="Arial"/>
              <a:buChar char="•"/>
            </a:pPr>
            <a:endParaRPr lang="en-US" dirty="0"/>
          </a:p>
          <a:p>
            <a:pPr>
              <a:buFont typeface="Arial"/>
              <a:buChar char="•"/>
            </a:pPr>
            <a:r>
              <a:rPr lang="en-US" dirty="0"/>
              <a:t>Median onset 37 days (most within 4 doses); median time to resolution 86 days</a:t>
            </a:r>
          </a:p>
          <a:p>
            <a:pPr>
              <a:buFont typeface="Arial"/>
              <a:buChar char="•"/>
            </a:pPr>
            <a:endParaRPr lang="en-US" dirty="0"/>
          </a:p>
          <a:p>
            <a:pPr>
              <a:buFont typeface="Arial"/>
              <a:buChar char="•"/>
            </a:pPr>
            <a:r>
              <a:rPr lang="en-US" dirty="0"/>
              <a:t>Accounted for 47% of dose delays and 25% of dose reductions in DREAMM-2</a:t>
            </a:r>
          </a:p>
          <a:p>
            <a:pPr>
              <a:buFont typeface="Arial"/>
              <a:buChar char="•"/>
            </a:pPr>
            <a:endParaRPr lang="en-US" dirty="0"/>
          </a:p>
          <a:p>
            <a:pPr>
              <a:buFont typeface="Arial"/>
              <a:buChar char="•"/>
            </a:pPr>
            <a:r>
              <a:rPr lang="en-US" dirty="0"/>
              <a:t>Majority (~80%) resolve with dose modifications and time</a:t>
            </a:r>
          </a:p>
          <a:p>
            <a:pPr>
              <a:buFont typeface="Arial"/>
              <a:buChar char="•"/>
            </a:pPr>
            <a:endParaRPr lang="en-US" dirty="0"/>
          </a:p>
          <a:p>
            <a:pPr>
              <a:buFont typeface="Arial"/>
              <a:buChar char="•"/>
            </a:pPr>
            <a:r>
              <a:rPr lang="en-US" sz="2000" dirty="0"/>
              <a:t>REMS program: </a:t>
            </a:r>
            <a:r>
              <a:rPr lang="en-US" sz="2000" dirty="0" err="1"/>
              <a:t>belamaf</a:t>
            </a:r>
            <a:r>
              <a:rPr lang="en-US" sz="2000" dirty="0"/>
              <a:t> dose modifications based on eye examination findings per the KVA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ABD9F45-C4EA-4F75-BA45-8ABBD10A509F}"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charset="0"/>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1622186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14.emf"/><Relationship Id="rId4" Type="http://schemas.openxmlformats.org/officeDocument/2006/relationships/oleObject" Target="../embeddings/oleObject2.bin"/></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2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3.png"/><Relationship Id="rId5" Type="http://schemas.openxmlformats.org/officeDocument/2006/relationships/image" Target="../media/image14.emf"/><Relationship Id="rId4" Type="http://schemas.openxmlformats.org/officeDocument/2006/relationships/oleObject" Target="../embeddings/oleObject3.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ags" Target="../tags/tag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11.gif"/></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1.gi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4.emf"/><Relationship Id="rId4" Type="http://schemas.openxmlformats.org/officeDocument/2006/relationships/oleObject" Target="../embeddings/oleObject1.bin"/></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2.xml"/><Relationship Id="rId4" Type="http://schemas.openxmlformats.org/officeDocument/2006/relationships/image" Target="../media/image1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2.xml"/><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68" y="1435338"/>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dirty="0"/>
              <a:t>Click to edit Master title style</a:t>
            </a:r>
          </a:p>
        </p:txBody>
      </p:sp>
      <p:sp>
        <p:nvSpPr>
          <p:cNvPr id="3" name="Subtitle 2"/>
          <p:cNvSpPr>
            <a:spLocks noGrp="1"/>
          </p:cNvSpPr>
          <p:nvPr>
            <p:ph type="subTitle" idx="1"/>
          </p:nvPr>
        </p:nvSpPr>
        <p:spPr>
          <a:xfrm>
            <a:off x="914400" y="3705787"/>
            <a:ext cx="6241333" cy="1791975"/>
          </a:xfrm>
        </p:spPr>
        <p:txBody>
          <a:bodyPr>
            <a:normAutofit/>
          </a:bodyPr>
          <a:lstStyle>
            <a:lvl1pPr marL="0" indent="0" algn="l">
              <a:lnSpc>
                <a:spcPts val="2700"/>
              </a:lnSpc>
              <a:buNone/>
              <a:defRPr sz="23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7501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914400" y="2130436"/>
            <a:ext cx="10363200" cy="1470025"/>
          </a:xfrm>
        </p:spPr>
        <p:txBody>
          <a:bodyPr/>
          <a:lstStyle>
            <a:lvl1pPr algn="ctr">
              <a:defRPr sz="4000"/>
            </a:lvl1pPr>
          </a:lstStyle>
          <a:p>
            <a:pPr lvl="0"/>
            <a:r>
              <a:rPr lang="en-US" noProof="0"/>
              <a:t>Click to edit Master title style</a:t>
            </a:r>
          </a:p>
        </p:txBody>
      </p:sp>
      <p:sp>
        <p:nvSpPr>
          <p:cNvPr id="18435" name="Rectangle 3"/>
          <p:cNvSpPr>
            <a:spLocks noGrp="1" noChangeArrowheads="1"/>
          </p:cNvSpPr>
          <p:nvPr>
            <p:ph type="subTitle" idx="1"/>
          </p:nvPr>
        </p:nvSpPr>
        <p:spPr>
          <a:xfrm>
            <a:off x="1828800" y="3886200"/>
            <a:ext cx="8534400" cy="1752600"/>
          </a:xfrm>
        </p:spPr>
        <p:txBody>
          <a:bodyPr/>
          <a:lstStyle>
            <a:lvl1pPr marL="0" indent="0" algn="ctr">
              <a:buFontTx/>
              <a:buNone/>
              <a:defRPr sz="2800"/>
            </a:lvl1pPr>
          </a:lstStyle>
          <a:p>
            <a:pPr lvl="0"/>
            <a:r>
              <a:rPr lang="en-US" noProof="0"/>
              <a:t>Click to edit Master subtitle style</a:t>
            </a:r>
          </a:p>
        </p:txBody>
      </p:sp>
    </p:spTree>
    <p:extLst>
      <p:ext uri="{BB962C8B-B14F-4D97-AF65-F5344CB8AC3E}">
        <p14:creationId xmlns:p14="http://schemas.microsoft.com/office/powerpoint/2010/main" val="30153357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H Section Title-Faculty_HemOnc">
    <p:spTree>
      <p:nvGrpSpPr>
        <p:cNvPr id="1" name=""/>
        <p:cNvGrpSpPr/>
        <p:nvPr/>
      </p:nvGrpSpPr>
      <p:grpSpPr>
        <a:xfrm>
          <a:off x="0" y="0"/>
          <a:ext cx="0" cy="0"/>
          <a:chOff x="0" y="0"/>
          <a:chExt cx="0" cy="0"/>
        </a:xfrm>
      </p:grpSpPr>
      <p:sp>
        <p:nvSpPr>
          <p:cNvPr id="40" name="Rectangle 39" hidden="1"/>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a:extLst>
              <a:ext uri="{FF2B5EF4-FFF2-40B4-BE49-F238E27FC236}">
                <a16:creationId xmlns:a16="http://schemas.microsoft.com/office/drawing/2014/main" id="{7AA18C54-D2CE-754D-9872-8482E84C4822}"/>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51"/>
            <a:ext cx="12192000" cy="5899355"/>
          </a:xfrm>
          <a:prstGeom prst="rect">
            <a:avLst/>
          </a:prstGeom>
        </p:spPr>
      </p:pic>
      <p:sp>
        <p:nvSpPr>
          <p:cNvPr id="12" name="Rectangle 11">
            <a:extLst>
              <a:ext uri="{FF2B5EF4-FFF2-40B4-BE49-F238E27FC236}">
                <a16:creationId xmlns:a16="http://schemas.microsoft.com/office/drawing/2014/main" id="{166455C2-3EEB-9D42-A0A2-10956E66D8A0}"/>
              </a:ext>
            </a:extLst>
          </p:cNvPr>
          <p:cNvSpPr/>
          <p:nvPr userDrawn="1"/>
        </p:nvSpPr>
        <p:spPr>
          <a:xfrm>
            <a:off x="6096" y="0"/>
            <a:ext cx="12204192" cy="6153758"/>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pic>
        <p:nvPicPr>
          <p:cNvPr id="47" name="Picture 4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59" name="Text Placeholder 11"/>
          <p:cNvSpPr>
            <a:spLocks noGrp="1"/>
          </p:cNvSpPr>
          <p:nvPr>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6" name="2AAF0B0F-229C-4C10-AC40-2086B59DC6D5" descr="85F6AE12-E54F-4782-8B53-6DCFDBC25877@verizon"/>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36152" y="6188907"/>
            <a:ext cx="2470152"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4929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H Sub-Divider Slide">
    <p:spTree>
      <p:nvGrpSpPr>
        <p:cNvPr id="1" name=""/>
        <p:cNvGrpSpPr/>
        <p:nvPr/>
      </p:nvGrpSpPr>
      <p:grpSpPr>
        <a:xfrm>
          <a:off x="0" y="0"/>
          <a:ext cx="0" cy="0"/>
          <a:chOff x="0" y="0"/>
          <a:chExt cx="0" cy="0"/>
        </a:xfrm>
      </p:grpSpPr>
      <p:sp>
        <p:nvSpPr>
          <p:cNvPr id="82" name="Rectangle 81"/>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sp>
        <p:nvSpPr>
          <p:cNvPr id="85" name="Rectangle 84">
            <a:extLst>
              <a:ext uri="{FF2B5EF4-FFF2-40B4-BE49-F238E27FC236}">
                <a16:creationId xmlns:a16="http://schemas.microsoft.com/office/drawing/2014/main" id="{047B96D2-C415-2D48-9580-296D3643DEFD}"/>
              </a:ext>
            </a:extLst>
          </p:cNvPr>
          <p:cNvSpPr/>
          <p:nvPr userDrawn="1"/>
        </p:nvSpPr>
        <p:spPr>
          <a:xfrm>
            <a:off x="-6096" y="6153760"/>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E4EEBEF5-1820-1747-A4A6-61A049E73D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13849" y="6251280"/>
            <a:ext cx="1703947" cy="338328"/>
          </a:xfrm>
          <a:prstGeom prst="rect">
            <a:avLst/>
          </a:prstGeom>
        </p:spPr>
      </p:pic>
      <p:pic>
        <p:nvPicPr>
          <p:cNvPr id="91" name="Picture 9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Tree>
    <p:extLst>
      <p:ext uri="{BB962C8B-B14F-4D97-AF65-F5344CB8AC3E}">
        <p14:creationId xmlns:p14="http://schemas.microsoft.com/office/powerpoint/2010/main" val="22744566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H Sub-Divider Slide_THO">
    <p:spTree>
      <p:nvGrpSpPr>
        <p:cNvPr id="1" name=""/>
        <p:cNvGrpSpPr/>
        <p:nvPr/>
      </p:nvGrpSpPr>
      <p:grpSpPr>
        <a:xfrm>
          <a:off x="0" y="0"/>
          <a:ext cx="0" cy="0"/>
          <a:chOff x="0" y="0"/>
          <a:chExt cx="0" cy="0"/>
        </a:xfrm>
      </p:grpSpPr>
      <p:sp>
        <p:nvSpPr>
          <p:cNvPr id="67" name="Rectangle 66"/>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pic>
        <p:nvPicPr>
          <p:cNvPr id="74" name="Picture 7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pic>
        <p:nvPicPr>
          <p:cNvPr id="16" name="Picture 15">
            <a:extLst>
              <a:ext uri="{FF2B5EF4-FFF2-40B4-BE49-F238E27FC236}">
                <a16:creationId xmlns:a16="http://schemas.microsoft.com/office/drawing/2014/main" id="{E4EEBEF5-1820-1747-A4A6-61A049E73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66939" y="6210080"/>
            <a:ext cx="1288059" cy="338154"/>
          </a:xfrm>
          <a:prstGeom prst="rect">
            <a:avLst/>
          </a:prstGeom>
        </p:spPr>
      </p:pic>
      <p:pic>
        <p:nvPicPr>
          <p:cNvPr id="17" name="Picture 16">
            <a:extLst>
              <a:ext uri="{FF2B5EF4-FFF2-40B4-BE49-F238E27FC236}">
                <a16:creationId xmlns:a16="http://schemas.microsoft.com/office/drawing/2014/main" id="{7737D04B-D59B-4845-B69E-DFE2D5D347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4997" y="6205091"/>
            <a:ext cx="981307" cy="343142"/>
          </a:xfrm>
          <a:prstGeom prst="rect">
            <a:avLst/>
          </a:prstGeom>
        </p:spPr>
      </p:pic>
    </p:spTree>
    <p:extLst>
      <p:ext uri="{BB962C8B-B14F-4D97-AF65-F5344CB8AC3E}">
        <p14:creationId xmlns:p14="http://schemas.microsoft.com/office/powerpoint/2010/main" val="2949307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H Sub-Divider Slide_HemOnc">
    <p:spTree>
      <p:nvGrpSpPr>
        <p:cNvPr id="1" name=""/>
        <p:cNvGrpSpPr/>
        <p:nvPr/>
      </p:nvGrpSpPr>
      <p:grpSpPr>
        <a:xfrm>
          <a:off x="0" y="0"/>
          <a:ext cx="0" cy="0"/>
          <a:chOff x="0" y="0"/>
          <a:chExt cx="0" cy="0"/>
        </a:xfrm>
      </p:grpSpPr>
      <p:sp>
        <p:nvSpPr>
          <p:cNvPr id="67" name="Rectangle 66" hidden="1"/>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2" name="Picture 11">
            <a:extLst>
              <a:ext uri="{FF2B5EF4-FFF2-40B4-BE49-F238E27FC236}">
                <a16:creationId xmlns:a16="http://schemas.microsoft.com/office/drawing/2014/main" id="{DCAE5B3B-2ADA-C149-AAD1-D8FD429A791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51"/>
            <a:ext cx="12192000" cy="5899355"/>
          </a:xfrm>
          <a:prstGeom prst="rect">
            <a:avLst/>
          </a:prstGeom>
        </p:spPr>
      </p:pic>
      <p:sp>
        <p:nvSpPr>
          <p:cNvPr id="11" name="Rectangle 10">
            <a:extLst>
              <a:ext uri="{FF2B5EF4-FFF2-40B4-BE49-F238E27FC236}">
                <a16:creationId xmlns:a16="http://schemas.microsoft.com/office/drawing/2014/main" id="{57D4B215-D6E3-1040-9D35-F3C90729D32B}"/>
              </a:ext>
            </a:extLst>
          </p:cNvPr>
          <p:cNvSpPr/>
          <p:nvPr userDrawn="1"/>
        </p:nvSpPr>
        <p:spPr>
          <a:xfrm>
            <a:off x="6096" y="0"/>
            <a:ext cx="12204192" cy="6153758"/>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pic>
        <p:nvPicPr>
          <p:cNvPr id="74" name="Picture 7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pic>
        <p:nvPicPr>
          <p:cNvPr id="78" name="2AAF0B0F-229C-4C10-AC40-2086B59DC6D5" descr="85F6AE12-E54F-4782-8B53-6DCFDBC25877@verizon"/>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36152" y="6188907"/>
            <a:ext cx="2470152"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31533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H Thank You Slide">
    <p:spTree>
      <p:nvGrpSpPr>
        <p:cNvPr id="1" name=""/>
        <p:cNvGrpSpPr/>
        <p:nvPr/>
      </p:nvGrpSpPr>
      <p:grpSpPr>
        <a:xfrm>
          <a:off x="0" y="0"/>
          <a:ext cx="0" cy="0"/>
          <a:chOff x="0" y="0"/>
          <a:chExt cx="0" cy="0"/>
        </a:xfrm>
      </p:grpSpPr>
      <p:sp>
        <p:nvSpPr>
          <p:cNvPr id="120" name="Rectangle 119"/>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047B96D2-C415-2D48-9580-296D3643DEFD}"/>
              </a:ext>
            </a:extLst>
          </p:cNvPr>
          <p:cNvSpPr/>
          <p:nvPr userDrawn="1"/>
        </p:nvSpPr>
        <p:spPr>
          <a:xfrm>
            <a:off x="-6096" y="6153760"/>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6" name="Picture 125">
            <a:extLst>
              <a:ext uri="{FF2B5EF4-FFF2-40B4-BE49-F238E27FC236}">
                <a16:creationId xmlns:a16="http://schemas.microsoft.com/office/drawing/2014/main" id="{E4EEBEF5-1820-1747-A4A6-61A049E73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18245" y="6210080"/>
            <a:ext cx="1288059" cy="338154"/>
          </a:xfrm>
          <a:prstGeom prst="rect">
            <a:avLst/>
          </a:prstGeom>
        </p:spPr>
      </p:pic>
      <p:sp>
        <p:nvSpPr>
          <p:cNvPr id="144" name="Title 1"/>
          <p:cNvSpPr>
            <a:spLocks noGrp="1"/>
          </p:cNvSpPr>
          <p:nvPr>
            <p:ph type="ctrTitle" hasCustomPrompt="1"/>
          </p:nvPr>
        </p:nvSpPr>
        <p:spPr>
          <a:xfrm>
            <a:off x="1277112" y="594360"/>
            <a:ext cx="9637776" cy="822960"/>
          </a:xfrm>
        </p:spPr>
        <p:txBody>
          <a:bodyPr anchor="t">
            <a:noAutofit/>
          </a:bodyPr>
          <a:lstStyle>
            <a:lvl1pPr algn="ctr">
              <a:lnSpc>
                <a:spcPct val="100000"/>
              </a:lnSpc>
              <a:spcBef>
                <a:spcPts val="0"/>
              </a:spcBef>
              <a:defRPr sz="3000" cap="none" baseline="0">
                <a:solidFill>
                  <a:schemeClr val="bg1"/>
                </a:solidFill>
                <a:latin typeface="Franklin Gothic Medium" panose="020B0603020102020204" pitchFamily="34" charset="0"/>
              </a:defRPr>
            </a:lvl1pPr>
          </a:lstStyle>
          <a:p>
            <a:r>
              <a:rPr lang="en-US" dirty="0"/>
              <a:t>CLICK TO EDIT MASTER TITLE STYLE</a:t>
            </a:r>
          </a:p>
        </p:txBody>
      </p:sp>
      <p:sp>
        <p:nvSpPr>
          <p:cNvPr id="145" name="Text Placeholder 11"/>
          <p:cNvSpPr>
            <a:spLocks noGrp="1"/>
          </p:cNvSpPr>
          <p:nvPr>
            <p:ph type="body" sz="quarter" idx="18" hasCustomPrompt="1"/>
          </p:nvPr>
        </p:nvSpPr>
        <p:spPr>
          <a:xfrm>
            <a:off x="2377440" y="5000507"/>
            <a:ext cx="7616952" cy="1097280"/>
          </a:xfrm>
        </p:spPr>
        <p:txBody>
          <a:bodyPr/>
          <a:lstStyle>
            <a:lvl1pPr algn="ctr">
              <a:spcBef>
                <a:spcPts val="450"/>
              </a:spcBef>
              <a:defRPr sz="2100" b="0">
                <a:solidFill>
                  <a:schemeClr val="tx1"/>
                </a:solidFill>
                <a:latin typeface="Franklin Gothic Book" panose="020B0503020102020204" pitchFamily="34" charset="0"/>
              </a:defRPr>
            </a:lvl1pPr>
            <a:lvl2pPr marL="0" indent="0">
              <a:buNone/>
              <a:defRPr sz="1500" b="1">
                <a:solidFill>
                  <a:schemeClr val="bg1"/>
                </a:solidFill>
              </a:defRPr>
            </a:lvl2pPr>
            <a:lvl3pPr marL="0" indent="0">
              <a:buNone/>
              <a:defRPr sz="1350">
                <a:solidFill>
                  <a:schemeClr val="bg1"/>
                </a:solidFill>
              </a:defRPr>
            </a:lvl3pPr>
          </a:lstStyle>
          <a:p>
            <a:pPr lvl="0"/>
            <a:r>
              <a:rPr lang="en-US" dirty="0"/>
              <a:t>Edit master text styles</a:t>
            </a:r>
          </a:p>
        </p:txBody>
      </p:sp>
      <p:pic>
        <p:nvPicPr>
          <p:cNvPr id="164" name="Picture 16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Tree>
    <p:extLst>
      <p:ext uri="{BB962C8B-B14F-4D97-AF65-F5344CB8AC3E}">
        <p14:creationId xmlns:p14="http://schemas.microsoft.com/office/powerpoint/2010/main" val="16007872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TH Thank You Slide">
    <p:spTree>
      <p:nvGrpSpPr>
        <p:cNvPr id="1" name=""/>
        <p:cNvGrpSpPr/>
        <p:nvPr/>
      </p:nvGrpSpPr>
      <p:grpSpPr>
        <a:xfrm>
          <a:off x="0" y="0"/>
          <a:ext cx="0" cy="0"/>
          <a:chOff x="0" y="0"/>
          <a:chExt cx="0" cy="0"/>
        </a:xfrm>
      </p:grpSpPr>
      <p:sp>
        <p:nvSpPr>
          <p:cNvPr id="120" name="Rectangle 119"/>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047B96D2-C415-2D48-9580-296D3643DEFD}"/>
              </a:ext>
            </a:extLst>
          </p:cNvPr>
          <p:cNvSpPr/>
          <p:nvPr userDrawn="1"/>
        </p:nvSpPr>
        <p:spPr>
          <a:xfrm>
            <a:off x="-6096" y="6153760"/>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6" name="Picture 125">
            <a:extLst>
              <a:ext uri="{FF2B5EF4-FFF2-40B4-BE49-F238E27FC236}">
                <a16:creationId xmlns:a16="http://schemas.microsoft.com/office/drawing/2014/main" id="{E4EEBEF5-1820-1747-A4A6-61A049E73D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13849" y="6251280"/>
            <a:ext cx="1703947" cy="338328"/>
          </a:xfrm>
          <a:prstGeom prst="rect">
            <a:avLst/>
          </a:prstGeom>
        </p:spPr>
      </p:pic>
      <p:sp>
        <p:nvSpPr>
          <p:cNvPr id="144" name="Title 1"/>
          <p:cNvSpPr>
            <a:spLocks noGrp="1"/>
          </p:cNvSpPr>
          <p:nvPr>
            <p:ph type="ctrTitle" hasCustomPrompt="1"/>
          </p:nvPr>
        </p:nvSpPr>
        <p:spPr>
          <a:xfrm>
            <a:off x="1277112" y="594360"/>
            <a:ext cx="9637776" cy="822960"/>
          </a:xfrm>
        </p:spPr>
        <p:txBody>
          <a:bodyPr anchor="t">
            <a:noAutofit/>
          </a:bodyPr>
          <a:lstStyle>
            <a:lvl1pPr algn="ctr">
              <a:lnSpc>
                <a:spcPct val="100000"/>
              </a:lnSpc>
              <a:spcBef>
                <a:spcPts val="0"/>
              </a:spcBef>
              <a:defRPr sz="3000" cap="none" baseline="0">
                <a:solidFill>
                  <a:schemeClr val="bg1"/>
                </a:solidFill>
                <a:latin typeface="Franklin Gothic Medium" panose="020B0603020102020204" pitchFamily="34" charset="0"/>
              </a:defRPr>
            </a:lvl1pPr>
          </a:lstStyle>
          <a:p>
            <a:r>
              <a:rPr lang="en-US" dirty="0"/>
              <a:t>CLICK TO EDIT MASTER TITLE STYLE</a:t>
            </a:r>
          </a:p>
        </p:txBody>
      </p:sp>
      <p:sp>
        <p:nvSpPr>
          <p:cNvPr id="145" name="Text Placeholder 11"/>
          <p:cNvSpPr>
            <a:spLocks noGrp="1"/>
          </p:cNvSpPr>
          <p:nvPr>
            <p:ph type="body" sz="quarter" idx="18" hasCustomPrompt="1"/>
          </p:nvPr>
        </p:nvSpPr>
        <p:spPr>
          <a:xfrm>
            <a:off x="2377440" y="5000507"/>
            <a:ext cx="7616952" cy="1097280"/>
          </a:xfrm>
        </p:spPr>
        <p:txBody>
          <a:bodyPr/>
          <a:lstStyle>
            <a:lvl1pPr algn="ctr">
              <a:spcBef>
                <a:spcPts val="450"/>
              </a:spcBef>
              <a:defRPr sz="2100" b="0">
                <a:solidFill>
                  <a:schemeClr val="tx1"/>
                </a:solidFill>
                <a:latin typeface="Franklin Gothic Book" panose="020B0503020102020204" pitchFamily="34" charset="0"/>
              </a:defRPr>
            </a:lvl1pPr>
            <a:lvl2pPr marL="0" indent="0">
              <a:buNone/>
              <a:defRPr sz="1500" b="1">
                <a:solidFill>
                  <a:schemeClr val="bg1"/>
                </a:solidFill>
              </a:defRPr>
            </a:lvl2pPr>
            <a:lvl3pPr marL="0" indent="0">
              <a:buNone/>
              <a:defRPr sz="1350">
                <a:solidFill>
                  <a:schemeClr val="bg1"/>
                </a:solidFill>
              </a:defRPr>
            </a:lvl3pPr>
          </a:lstStyle>
          <a:p>
            <a:pPr lvl="0"/>
            <a:r>
              <a:rPr lang="en-US" dirty="0"/>
              <a:t>Edit master text styles</a:t>
            </a:r>
          </a:p>
        </p:txBody>
      </p:sp>
      <p:pic>
        <p:nvPicPr>
          <p:cNvPr id="164" name="Picture 16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Tree>
    <p:extLst>
      <p:ext uri="{BB962C8B-B14F-4D97-AF65-F5344CB8AC3E}">
        <p14:creationId xmlns:p14="http://schemas.microsoft.com/office/powerpoint/2010/main" val="456272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H Thank You Slide_THO">
    <p:spTree>
      <p:nvGrpSpPr>
        <p:cNvPr id="1" name=""/>
        <p:cNvGrpSpPr/>
        <p:nvPr/>
      </p:nvGrpSpPr>
      <p:grpSpPr>
        <a:xfrm>
          <a:off x="0" y="0"/>
          <a:ext cx="0" cy="0"/>
          <a:chOff x="0" y="0"/>
          <a:chExt cx="0" cy="0"/>
        </a:xfrm>
      </p:grpSpPr>
      <p:sp>
        <p:nvSpPr>
          <p:cNvPr id="220" name="Rectangle 219"/>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itle 1"/>
          <p:cNvSpPr>
            <a:spLocks noGrp="1"/>
          </p:cNvSpPr>
          <p:nvPr>
            <p:ph type="ctrTitle" hasCustomPrompt="1"/>
          </p:nvPr>
        </p:nvSpPr>
        <p:spPr>
          <a:xfrm>
            <a:off x="1277112" y="594360"/>
            <a:ext cx="9637776" cy="822960"/>
          </a:xfrm>
        </p:spPr>
        <p:txBody>
          <a:bodyPr anchor="t">
            <a:noAutofit/>
          </a:bodyPr>
          <a:lstStyle>
            <a:lvl1pPr algn="ctr">
              <a:lnSpc>
                <a:spcPct val="100000"/>
              </a:lnSpc>
              <a:spcBef>
                <a:spcPts val="0"/>
              </a:spcBef>
              <a:defRPr sz="3000" cap="none" baseline="0">
                <a:solidFill>
                  <a:schemeClr val="bg1"/>
                </a:solidFill>
                <a:latin typeface="Franklin Gothic Medium" panose="020B0603020102020204" pitchFamily="34" charset="0"/>
              </a:defRPr>
            </a:lvl1pPr>
          </a:lstStyle>
          <a:p>
            <a:r>
              <a:rPr lang="en-US" dirty="0"/>
              <a:t>CLICK TO EDIT MASTER TITLE STYLE</a:t>
            </a:r>
          </a:p>
        </p:txBody>
      </p:sp>
      <p:pic>
        <p:nvPicPr>
          <p:cNvPr id="228" name="Picture 22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262" name="Text Placeholder 11"/>
          <p:cNvSpPr>
            <a:spLocks noGrp="1"/>
          </p:cNvSpPr>
          <p:nvPr>
            <p:ph type="body" sz="quarter" idx="18" hasCustomPrompt="1"/>
          </p:nvPr>
        </p:nvSpPr>
        <p:spPr>
          <a:xfrm>
            <a:off x="2377440" y="5001768"/>
            <a:ext cx="7616952" cy="1097280"/>
          </a:xfrm>
        </p:spPr>
        <p:txBody>
          <a:bodyPr/>
          <a:lstStyle>
            <a:lvl1pPr algn="ctr">
              <a:spcBef>
                <a:spcPts val="450"/>
              </a:spcBef>
              <a:defRPr sz="2100" b="0">
                <a:solidFill>
                  <a:schemeClr val="tx1"/>
                </a:solidFill>
                <a:latin typeface="Franklin Gothic Book" panose="020B0503020102020204" pitchFamily="34" charset="0"/>
              </a:defRPr>
            </a:lvl1pPr>
            <a:lvl2pPr marL="0" indent="0">
              <a:buNone/>
              <a:defRPr sz="1500" b="1">
                <a:solidFill>
                  <a:schemeClr val="bg1"/>
                </a:solidFill>
              </a:defRPr>
            </a:lvl2pPr>
            <a:lvl3pPr marL="0" indent="0">
              <a:buNone/>
              <a:defRPr sz="1350">
                <a:solidFill>
                  <a:schemeClr val="bg1"/>
                </a:solidFill>
              </a:defRPr>
            </a:lvl3pPr>
          </a:lstStyle>
          <a:p>
            <a:pPr lvl="0"/>
            <a:r>
              <a:rPr lang="en-US" dirty="0"/>
              <a:t>Edit master text styles</a:t>
            </a:r>
          </a:p>
        </p:txBody>
      </p:sp>
      <p:pic>
        <p:nvPicPr>
          <p:cNvPr id="25" name="Picture 24">
            <a:extLst>
              <a:ext uri="{FF2B5EF4-FFF2-40B4-BE49-F238E27FC236}">
                <a16:creationId xmlns:a16="http://schemas.microsoft.com/office/drawing/2014/main" id="{E4EEBEF5-1820-1747-A4A6-61A049E73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66939" y="6210080"/>
            <a:ext cx="1288059" cy="338154"/>
          </a:xfrm>
          <a:prstGeom prst="rect">
            <a:avLst/>
          </a:prstGeom>
        </p:spPr>
      </p:pic>
      <p:pic>
        <p:nvPicPr>
          <p:cNvPr id="26" name="Picture 25">
            <a:extLst>
              <a:ext uri="{FF2B5EF4-FFF2-40B4-BE49-F238E27FC236}">
                <a16:creationId xmlns:a16="http://schemas.microsoft.com/office/drawing/2014/main" id="{7737D04B-D59B-4845-B69E-DFE2D5D347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4997" y="6205091"/>
            <a:ext cx="981307" cy="343142"/>
          </a:xfrm>
          <a:prstGeom prst="rect">
            <a:avLst/>
          </a:prstGeom>
        </p:spPr>
      </p:pic>
    </p:spTree>
    <p:extLst>
      <p:ext uri="{BB962C8B-B14F-4D97-AF65-F5344CB8AC3E}">
        <p14:creationId xmlns:p14="http://schemas.microsoft.com/office/powerpoint/2010/main" val="20112628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H Thank You Slide_HemOnc">
    <p:spTree>
      <p:nvGrpSpPr>
        <p:cNvPr id="1" name=""/>
        <p:cNvGrpSpPr/>
        <p:nvPr/>
      </p:nvGrpSpPr>
      <p:grpSpPr>
        <a:xfrm>
          <a:off x="0" y="0"/>
          <a:ext cx="0" cy="0"/>
          <a:chOff x="0" y="0"/>
          <a:chExt cx="0" cy="0"/>
        </a:xfrm>
      </p:grpSpPr>
      <p:sp>
        <p:nvSpPr>
          <p:cNvPr id="220" name="Rectangle 219" hidden="1"/>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3" name="Picture 12">
            <a:extLst>
              <a:ext uri="{FF2B5EF4-FFF2-40B4-BE49-F238E27FC236}">
                <a16:creationId xmlns:a16="http://schemas.microsoft.com/office/drawing/2014/main" id="{A9A7CE58-B712-4643-A354-E168DAFF4FCB}"/>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51"/>
            <a:ext cx="12192000" cy="5899355"/>
          </a:xfrm>
          <a:prstGeom prst="rect">
            <a:avLst/>
          </a:prstGeom>
        </p:spPr>
      </p:pic>
      <p:sp>
        <p:nvSpPr>
          <p:cNvPr id="12" name="Rectangle 11">
            <a:extLst>
              <a:ext uri="{FF2B5EF4-FFF2-40B4-BE49-F238E27FC236}">
                <a16:creationId xmlns:a16="http://schemas.microsoft.com/office/drawing/2014/main" id="{48573225-622D-354D-B9B8-6CDDEE2DFBAC}"/>
              </a:ext>
            </a:extLst>
          </p:cNvPr>
          <p:cNvSpPr/>
          <p:nvPr userDrawn="1"/>
        </p:nvSpPr>
        <p:spPr>
          <a:xfrm>
            <a:off x="6096" y="0"/>
            <a:ext cx="12204192" cy="6153758"/>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Title 1"/>
          <p:cNvSpPr>
            <a:spLocks noGrp="1"/>
          </p:cNvSpPr>
          <p:nvPr>
            <p:ph type="ctrTitle" hasCustomPrompt="1"/>
          </p:nvPr>
        </p:nvSpPr>
        <p:spPr>
          <a:xfrm>
            <a:off x="1277112" y="594360"/>
            <a:ext cx="9637776" cy="822960"/>
          </a:xfrm>
        </p:spPr>
        <p:txBody>
          <a:bodyPr anchor="t">
            <a:noAutofit/>
          </a:bodyPr>
          <a:lstStyle>
            <a:lvl1pPr algn="ctr">
              <a:lnSpc>
                <a:spcPct val="100000"/>
              </a:lnSpc>
              <a:spcBef>
                <a:spcPts val="0"/>
              </a:spcBef>
              <a:defRPr sz="3000" cap="none" baseline="0">
                <a:solidFill>
                  <a:schemeClr val="bg1"/>
                </a:solidFill>
                <a:latin typeface="Franklin Gothic Medium" panose="020B0603020102020204" pitchFamily="34" charset="0"/>
              </a:defRPr>
            </a:lvl1pPr>
          </a:lstStyle>
          <a:p>
            <a:r>
              <a:rPr lang="en-US" dirty="0"/>
              <a:t>CLICK TO EDIT MASTER TITLE STYLE</a:t>
            </a:r>
          </a:p>
        </p:txBody>
      </p:sp>
      <p:pic>
        <p:nvPicPr>
          <p:cNvPr id="228" name="Picture 22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pic>
        <p:nvPicPr>
          <p:cNvPr id="248" name="2AAF0B0F-229C-4C10-AC40-2086B59DC6D5" descr="85F6AE12-E54F-4782-8B53-6DCFDBC25877@verizon"/>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36152" y="6188907"/>
            <a:ext cx="2470152"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 name="Text Placeholder 11"/>
          <p:cNvSpPr>
            <a:spLocks noGrp="1"/>
          </p:cNvSpPr>
          <p:nvPr>
            <p:ph type="body" sz="quarter" idx="18" hasCustomPrompt="1"/>
          </p:nvPr>
        </p:nvSpPr>
        <p:spPr>
          <a:xfrm>
            <a:off x="2377440" y="5001768"/>
            <a:ext cx="7616952" cy="1097280"/>
          </a:xfrm>
        </p:spPr>
        <p:txBody>
          <a:bodyPr/>
          <a:lstStyle>
            <a:lvl1pPr algn="ctr">
              <a:spcBef>
                <a:spcPts val="450"/>
              </a:spcBef>
              <a:defRPr sz="2100" b="0">
                <a:solidFill>
                  <a:schemeClr val="tx1"/>
                </a:solidFill>
                <a:latin typeface="Franklin Gothic Book" panose="020B0503020102020204" pitchFamily="34" charset="0"/>
              </a:defRPr>
            </a:lvl1pPr>
            <a:lvl2pPr marL="0" indent="0">
              <a:buNone/>
              <a:defRPr sz="1500" b="1">
                <a:solidFill>
                  <a:schemeClr val="bg1"/>
                </a:solidFill>
              </a:defRPr>
            </a:lvl2pPr>
            <a:lvl3pPr marL="0" indent="0">
              <a:buNone/>
              <a:defRPr sz="1350">
                <a:solidFill>
                  <a:schemeClr val="bg1"/>
                </a:solidFill>
              </a:defRPr>
            </a:lvl3pPr>
          </a:lstStyle>
          <a:p>
            <a:pPr lvl="0"/>
            <a:r>
              <a:rPr lang="en-US" dirty="0"/>
              <a:t>Edit master text styles</a:t>
            </a:r>
          </a:p>
        </p:txBody>
      </p:sp>
    </p:spTree>
    <p:extLst>
      <p:ext uri="{BB962C8B-B14F-4D97-AF65-F5344CB8AC3E}">
        <p14:creationId xmlns:p14="http://schemas.microsoft.com/office/powerpoint/2010/main" val="42591946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hasCustomPrompt="1"/>
          </p:nvPr>
        </p:nvSpPr>
        <p:spPr>
          <a:xfrm>
            <a:off x="256032" y="1691642"/>
            <a:ext cx="11329416" cy="4382505"/>
          </a:xfrm>
        </p:spPr>
        <p:txBody>
          <a:bodyPr/>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10"/>
          </p:nvPr>
        </p:nvSpPr>
        <p:spPr>
          <a:xfrm>
            <a:off x="256032" y="6163056"/>
            <a:ext cx="11420856" cy="475488"/>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3" cy="4493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3" y="6642556"/>
            <a:ext cx="10863276"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7180835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 2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hasCustomPrompt="1"/>
          </p:nvPr>
        </p:nvSpPr>
        <p:spPr>
          <a:xfrm>
            <a:off x="256032" y="1691640"/>
            <a:ext cx="5376672" cy="4379976"/>
          </a:xfrm>
        </p:spPr>
        <p:txBody>
          <a:bodyPr/>
          <a:lstStyle>
            <a:lvl1pPr>
              <a:defRPr/>
            </a:lvl1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Content Placeholder 4"/>
          <p:cNvSpPr>
            <a:spLocks noGrp="1"/>
          </p:cNvSpPr>
          <p:nvPr>
            <p:ph sz="quarter" idx="11"/>
          </p:nvPr>
        </p:nvSpPr>
        <p:spPr>
          <a:xfrm>
            <a:off x="6199632" y="1691640"/>
            <a:ext cx="5376672" cy="43799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2"/>
          <p:cNvSpPr>
            <a:spLocks noGrp="1"/>
          </p:cNvSpPr>
          <p:nvPr>
            <p:ph type="body" sz="quarter" idx="10"/>
          </p:nvPr>
        </p:nvSpPr>
        <p:spPr>
          <a:xfrm>
            <a:off x="256032" y="6163056"/>
            <a:ext cx="11420856" cy="475488"/>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
        <p:nvSpPr>
          <p:cNvPr id="8"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3" y="6642556"/>
            <a:ext cx="10863276" cy="196208"/>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altLang="en-US" sz="675" b="0" i="0" u="none" strike="noStrike" kern="1200" cap="none" normalizeH="0" baseline="0" dirty="0">
                <a:ln>
                  <a:noFill/>
                </a:ln>
                <a:solidFill>
                  <a:schemeClr val="accent6"/>
                </a:solidFill>
                <a:effectLst/>
                <a:latin typeface="+mj-lt"/>
                <a:ea typeface="+mn-ea"/>
                <a:cs typeface="Segoe UI" panose="020B0502040204020203" pitchFamily="34" charset="0"/>
              </a:rPr>
              <a:t>These materials are provided to you solely as an educational resource for your personal use. Any commercial use or distribution of these materials or any portion thereof is strictly prohibited.</a:t>
            </a:r>
            <a:endParaRPr kumimoji="0" lang="en-US" altLang="en-US" sz="675" b="0" i="0" u="none" strike="noStrike" kern="1200" cap="none" normalizeH="0" baseline="0" dirty="0">
              <a:ln>
                <a:noFill/>
              </a:ln>
              <a:solidFill>
                <a:schemeClr val="accent6"/>
              </a:solidFill>
              <a:effectLst/>
              <a:latin typeface="+mj-lt"/>
              <a:ea typeface="+mn-ea"/>
              <a:cs typeface="+mn-cs"/>
            </a:endParaRPr>
          </a:p>
        </p:txBody>
      </p:sp>
    </p:spTree>
    <p:extLst>
      <p:ext uri="{BB962C8B-B14F-4D97-AF65-F5344CB8AC3E}">
        <p14:creationId xmlns:p14="http://schemas.microsoft.com/office/powerpoint/2010/main" val="1199047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38438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 Content Slide (1-2 line title + sub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hasCustomPrompt="1"/>
          </p:nvPr>
        </p:nvSpPr>
        <p:spPr>
          <a:xfrm>
            <a:off x="256032" y="1938528"/>
            <a:ext cx="11329416" cy="4215384"/>
          </a:xfrm>
        </p:spPr>
        <p:txBody>
          <a:bodyPr/>
          <a:lstStyle>
            <a:lvl1pPr>
              <a:defRPr/>
            </a:lvl1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1"/>
          </p:nvPr>
        </p:nvSpPr>
        <p:spPr>
          <a:xfrm>
            <a:off x="246888" y="1554480"/>
            <a:ext cx="11082528" cy="374904"/>
          </a:xfrm>
        </p:spPr>
        <p:txBody>
          <a:bodyPr/>
          <a:lstStyle>
            <a:lvl1pPr>
              <a:spcBef>
                <a:spcPts val="450"/>
              </a:spcBef>
              <a:defRPr>
                <a:solidFill>
                  <a:srgbClr val="003854"/>
                </a:solidFill>
              </a:defRPr>
            </a:lvl1pPr>
          </a:lstStyle>
          <a:p>
            <a:pPr lvl="0"/>
            <a:r>
              <a:rPr lang="en-US" dirty="0"/>
              <a:t>Edit Master text styles</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
        <p:nvSpPr>
          <p:cNvPr id="8"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 name="TextBox 6"/>
          <p:cNvSpPr txBox="1"/>
          <p:nvPr userDrawn="1"/>
        </p:nvSpPr>
        <p:spPr>
          <a:xfrm>
            <a:off x="664363" y="6642556"/>
            <a:ext cx="10863276"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0371897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 Content Slide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hasCustomPrompt="1"/>
          </p:nvPr>
        </p:nvSpPr>
        <p:spPr>
          <a:xfrm>
            <a:off x="256032" y="1938528"/>
            <a:ext cx="5376672" cy="4178808"/>
          </a:xfrm>
        </p:spPr>
        <p:txBody>
          <a:bodyPr/>
          <a:lstStyle>
            <a:lvl1pPr>
              <a:defRPr/>
            </a:lvl1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Content Placeholder 4"/>
          <p:cNvSpPr>
            <a:spLocks noGrp="1"/>
          </p:cNvSpPr>
          <p:nvPr>
            <p:ph sz="quarter" idx="11"/>
          </p:nvPr>
        </p:nvSpPr>
        <p:spPr>
          <a:xfrm>
            <a:off x="6199632" y="1938528"/>
            <a:ext cx="5376672" cy="4178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p:cNvSpPr>
            <a:spLocks noGrp="1"/>
          </p:cNvSpPr>
          <p:nvPr>
            <p:ph type="body" sz="quarter" idx="12"/>
          </p:nvPr>
        </p:nvSpPr>
        <p:spPr>
          <a:xfrm>
            <a:off x="246888" y="1554480"/>
            <a:ext cx="5376672" cy="374904"/>
          </a:xfrm>
        </p:spPr>
        <p:txBody>
          <a:bodyPr/>
          <a:lstStyle>
            <a:lvl1pPr>
              <a:spcBef>
                <a:spcPts val="450"/>
              </a:spcBef>
              <a:defRPr>
                <a:solidFill>
                  <a:srgbClr val="003854"/>
                </a:solidFill>
              </a:defRPr>
            </a:lvl1pPr>
          </a:lstStyle>
          <a:p>
            <a:pPr lvl="0"/>
            <a:r>
              <a:rPr lang="en-US" dirty="0"/>
              <a:t>Edit Master text styles</a:t>
            </a:r>
          </a:p>
        </p:txBody>
      </p:sp>
      <p:sp>
        <p:nvSpPr>
          <p:cNvPr id="14" name="Text Placeholder 4"/>
          <p:cNvSpPr>
            <a:spLocks noGrp="1"/>
          </p:cNvSpPr>
          <p:nvPr>
            <p:ph type="body" sz="quarter" idx="13"/>
          </p:nvPr>
        </p:nvSpPr>
        <p:spPr>
          <a:xfrm>
            <a:off x="6199632" y="1554480"/>
            <a:ext cx="5376672" cy="374904"/>
          </a:xfrm>
        </p:spPr>
        <p:txBody>
          <a:bodyPr/>
          <a:lstStyle>
            <a:lvl1pPr>
              <a:spcBef>
                <a:spcPts val="450"/>
              </a:spcBef>
              <a:defRPr>
                <a:solidFill>
                  <a:srgbClr val="003854"/>
                </a:solidFill>
              </a:defRPr>
            </a:lvl1pPr>
          </a:lstStyle>
          <a:p>
            <a:pPr lvl="0"/>
            <a:r>
              <a:rPr lang="en-US" dirty="0"/>
              <a:t>Edit Master text styles</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
        <p:nvSpPr>
          <p:cNvPr id="15"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9" name="TextBox 8"/>
          <p:cNvSpPr txBox="1"/>
          <p:nvPr userDrawn="1"/>
        </p:nvSpPr>
        <p:spPr>
          <a:xfrm>
            <a:off x="664363" y="6642556"/>
            <a:ext cx="10863276"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20449601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H 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5" name="TextBox 4"/>
          <p:cNvSpPr txBox="1"/>
          <p:nvPr userDrawn="1"/>
        </p:nvSpPr>
        <p:spPr>
          <a:xfrm>
            <a:off x="664363" y="6642556"/>
            <a:ext cx="10863276"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974187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 DO NOT USE CAR Symb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TO CAR SYMBOL ONLY</a:t>
            </a:r>
          </a:p>
        </p:txBody>
      </p:sp>
      <p:pic>
        <p:nvPicPr>
          <p:cNvPr id="12" name="Picture 11"/>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976" y="6627436"/>
            <a:ext cx="766527" cy="766526"/>
          </a:xfrm>
          <a:prstGeom prst="rect">
            <a:avLst/>
          </a:prstGeom>
        </p:spPr>
      </p:pic>
      <p:sp>
        <p:nvSpPr>
          <p:cNvPr id="27" name="Text Placeholder 12"/>
          <p:cNvSpPr>
            <a:spLocks noGrp="1"/>
          </p:cNvSpPr>
          <p:nvPr>
            <p:ph type="body" sz="quarter" idx="10"/>
          </p:nvPr>
        </p:nvSpPr>
        <p:spPr>
          <a:xfrm>
            <a:off x="256032" y="6163056"/>
            <a:ext cx="11420856" cy="694944"/>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Tree>
    <p:extLst>
      <p:ext uri="{BB962C8B-B14F-4D97-AF65-F5344CB8AC3E}">
        <p14:creationId xmlns:p14="http://schemas.microsoft.com/office/powerpoint/2010/main" val="414904216"/>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RADIENT_DO NOT USE THI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6" name="Text Placeholder 12"/>
          <p:cNvSpPr>
            <a:spLocks noGrp="1"/>
          </p:cNvSpPr>
          <p:nvPr>
            <p:ph type="body" sz="quarter" idx="10"/>
          </p:nvPr>
        </p:nvSpPr>
        <p:spPr>
          <a:xfrm>
            <a:off x="256032" y="6163056"/>
            <a:ext cx="11420856" cy="694944"/>
          </a:xfrm>
        </p:spPr>
        <p:txBody>
          <a:bodyPr anchor="b"/>
          <a:lstStyle>
            <a:lvl1pPr>
              <a:spcBef>
                <a:spcPts val="0"/>
              </a:spcBef>
              <a:defRPr sz="1050" b="0">
                <a:latin typeface="Franklin Gothic Book" panose="020B0503020102020204" pitchFamily="34" charset="0"/>
              </a:defRPr>
            </a:lvl1pPr>
          </a:lstStyle>
          <a:p>
            <a:pPr lvl="0"/>
            <a:r>
              <a:rPr lang="en-US" dirty="0"/>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13" name="Rectangle 12">
            <a:extLst>
              <a:ext uri="{FF2B5EF4-FFF2-40B4-BE49-F238E27FC236}">
                <a16:creationId xmlns:a16="http://schemas.microsoft.com/office/drawing/2014/main" id="{3A2D4164-6D1B-084B-84CB-BD750CA3D6B3}"/>
              </a:ext>
            </a:extLst>
          </p:cNvPr>
          <p:cNvSpPr/>
          <p:nvPr userDrawn="1"/>
        </p:nvSpPr>
        <p:spPr>
          <a:xfrm>
            <a:off x="0" y="0"/>
            <a:ext cx="12192000" cy="6858000"/>
          </a:xfrm>
          <a:prstGeom prst="rect">
            <a:avLst/>
          </a:prstGeom>
          <a:gradFill flip="none" rotWithShape="1">
            <a:gsLst>
              <a:gs pos="0">
                <a:schemeClr val="bg1">
                  <a:alpha val="0"/>
                </a:schemeClr>
              </a:gs>
              <a:gs pos="67000">
                <a:schemeClr val="tx1">
                  <a:alpha val="31000"/>
                </a:schemeClr>
              </a:gs>
              <a:gs pos="100000">
                <a:schemeClr val="tx1">
                  <a:alpha val="4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7616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0" y="1435315"/>
            <a:ext cx="7702633" cy="2148634"/>
          </a:xfrm>
        </p:spPr>
        <p:txBody>
          <a:bodyPr anchor="t">
            <a:normAutofit/>
          </a:bodyPr>
          <a:lstStyle>
            <a:lvl1pPr algn="l">
              <a:lnSpc>
                <a:spcPts val="4800"/>
              </a:lnSpc>
              <a:defRPr sz="4500" b="1">
                <a:solidFill>
                  <a:srgbClr val="FFFFFF"/>
                </a:solidFill>
                <a:latin typeface="Times New Roman"/>
                <a:cs typeface="Times New Roman"/>
              </a:defRPr>
            </a:lvl1pPr>
          </a:lstStyle>
          <a:p>
            <a:r>
              <a:rPr lang="en-US" dirty="0"/>
              <a:t>Click to edit Master title style</a:t>
            </a:r>
          </a:p>
        </p:txBody>
      </p:sp>
      <p:sp>
        <p:nvSpPr>
          <p:cNvPr id="3" name="Subtitle 2"/>
          <p:cNvSpPr>
            <a:spLocks noGrp="1"/>
          </p:cNvSpPr>
          <p:nvPr>
            <p:ph type="subTitle" idx="1"/>
          </p:nvPr>
        </p:nvSpPr>
        <p:spPr>
          <a:xfrm>
            <a:off x="914400" y="3705734"/>
            <a:ext cx="6241333" cy="1791975"/>
          </a:xfrm>
        </p:spPr>
        <p:txBody>
          <a:bodyPr>
            <a:normAutofit/>
          </a:bodyPr>
          <a:lstStyle>
            <a:lvl1pPr marL="0" indent="0" algn="l">
              <a:lnSpc>
                <a:spcPts val="2700"/>
              </a:lnSpc>
              <a:buNone/>
              <a:defRPr sz="23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5384307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6"/>
            <a:ext cx="10972800" cy="4688266"/>
          </a:xfrm>
        </p:spPr>
        <p:txBody>
          <a:bodyPr>
            <a:normAutofit/>
          </a:bodyPr>
          <a:lstStyle>
            <a:lvl1pPr marL="457200" indent="-457200">
              <a:lnSpc>
                <a:spcPct val="150000"/>
              </a:lnSpc>
              <a:buSzPct val="100000"/>
              <a:buFont typeface="+mj-lt"/>
              <a:buAutoNum type="arabicPeriod"/>
              <a:defRPr sz="2300">
                <a:solidFill>
                  <a:schemeClr val="bg1"/>
                </a:solidFill>
              </a:defRPr>
            </a:lvl1pPr>
            <a:lvl2pPr marL="800100" indent="-342900">
              <a:buFont typeface="+mj-lt"/>
              <a:buAutoNum type="arabicPeriod"/>
              <a:defRPr>
                <a:solidFill>
                  <a:schemeClr val="bg1"/>
                </a:solidFill>
              </a:defRPr>
            </a:lvl2pPr>
            <a:lvl3pPr marL="1257300" indent="-342900">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7699916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3"/>
            <a:ext cx="10363200" cy="2700106"/>
          </a:xfrm>
        </p:spPr>
        <p:txBody>
          <a:bodyPr anchor="t">
            <a:noAutofit/>
          </a:bodyPr>
          <a:lstStyle>
            <a:lvl1pPr algn="l">
              <a:lnSpc>
                <a:spcPts val="4800"/>
              </a:lnSpc>
              <a:defRPr sz="45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83304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4" name="Footer Placeholder 3"/>
          <p:cNvSpPr>
            <a:spLocks noGrp="1"/>
          </p:cNvSpPr>
          <p:nvPr>
            <p:ph type="ftr" sz="quarter" idx="11"/>
          </p:nvPr>
        </p:nvSpPr>
        <p:spPr>
          <a:xfrm>
            <a:off x="609600" y="6356351"/>
            <a:ext cx="3860800" cy="365125"/>
          </a:xfrm>
          <a:prstGeom prst="rect">
            <a:avLst/>
          </a:prstGeom>
        </p:spPr>
        <p:txBody>
          <a:bodyPr/>
          <a:lstStyle/>
          <a:p>
            <a:r>
              <a:rPr lang="en-US"/>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pPr/>
              <a:t>‹#›</a:t>
            </a:fld>
            <a:endParaRPr lang="en-US"/>
          </a:p>
        </p:txBody>
      </p:sp>
      <p:sp>
        <p:nvSpPr>
          <p:cNvPr id="7" name="Text Placeholder 2"/>
          <p:cNvSpPr>
            <a:spLocks noGrp="1"/>
          </p:cNvSpPr>
          <p:nvPr>
            <p:ph type="body" idx="1"/>
          </p:nvPr>
        </p:nvSpPr>
        <p:spPr>
          <a:xfrm>
            <a:off x="609600" y="1739781"/>
            <a:ext cx="109728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697004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493087"/>
            <a:ext cx="10972800" cy="4525963"/>
          </a:xfrm>
        </p:spPr>
        <p:txBody>
          <a:bodyPr/>
          <a:lstStyle>
            <a:lvl1pPr>
              <a:lnSpc>
                <a:spcPts val="2300"/>
              </a:lnSpc>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356351"/>
            <a:ext cx="3860800" cy="365125"/>
          </a:xfrm>
          <a:prstGeom prst="rect">
            <a:avLst/>
          </a:prstGeom>
        </p:spPr>
        <p:txBody>
          <a:bodyPr/>
          <a:lstStyle/>
          <a:p>
            <a:r>
              <a:rPr lang="en-US"/>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pPr/>
              <a:t>‹#›</a:t>
            </a:fld>
            <a:endParaRPr lang="en-US"/>
          </a:p>
        </p:txBody>
      </p:sp>
    </p:spTree>
    <p:extLst>
      <p:ext uri="{BB962C8B-B14F-4D97-AF65-F5344CB8AC3E}">
        <p14:creationId xmlns:p14="http://schemas.microsoft.com/office/powerpoint/2010/main" val="1007265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50456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39963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76" y="1435345"/>
            <a:ext cx="7702633"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801"/>
            <a:ext cx="6241333" cy="1791975"/>
          </a:xfrm>
        </p:spPr>
        <p:txBody>
          <a:bodyPr>
            <a:normAutofit/>
          </a:bodyPr>
          <a:lstStyle>
            <a:lvl1pPr marL="0" indent="0" algn="l">
              <a:lnSpc>
                <a:spcPts val="2025"/>
              </a:lnSpc>
              <a:buNone/>
              <a:defRPr sz="1725">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772240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9"/>
            <a:ext cx="10972800" cy="4688267"/>
          </a:xfrm>
        </p:spPr>
        <p:txBody>
          <a:bodyPr>
            <a:normAutofit/>
          </a:bodyPr>
          <a:lstStyle>
            <a:lvl1pPr marL="342892" indent="-342892">
              <a:lnSpc>
                <a:spcPct val="150000"/>
              </a:lnSpc>
              <a:buSzPct val="100000"/>
              <a:buFont typeface="+mj-lt"/>
              <a:buAutoNum type="arabicPeriod"/>
              <a:defRPr sz="1725">
                <a:solidFill>
                  <a:schemeClr val="bg1"/>
                </a:solidFill>
              </a:defRPr>
            </a:lvl1pPr>
            <a:lvl2pPr marL="600060" indent="-257168">
              <a:buFont typeface="+mj-lt"/>
              <a:buAutoNum type="arabicPeriod"/>
              <a:defRPr>
                <a:solidFill>
                  <a:schemeClr val="bg1"/>
                </a:solidFill>
              </a:defRPr>
            </a:lvl2pPr>
            <a:lvl3pPr marL="942952" indent="-257168">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7750132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609600" y="1493094"/>
            <a:ext cx="10972800" cy="4525963"/>
          </a:xfrm>
        </p:spPr>
        <p:txBody>
          <a:bodyPr/>
          <a:lstStyle>
            <a:lvl1pPr>
              <a:lnSpc>
                <a:spcPts val="1725"/>
              </a:lnSpc>
              <a:defRPr>
                <a:solidFill>
                  <a:srgbClr val="333333"/>
                </a:solidFill>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54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E1B5138-E4AB-4D46-BE27-7C7397254250}" type="slidenum">
              <a:rPr lang="en-US" smtClean="0"/>
              <a:t>‹#›</a:t>
            </a:fld>
            <a:endParaRPr lang="en-US"/>
          </a:p>
        </p:txBody>
      </p:sp>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3091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9" y="1604"/>
          <a:ext cx="1587" cy="1587"/>
        </p:xfrm>
        <a:graphic>
          <a:graphicData uri="http://schemas.openxmlformats.org/presentationml/2006/ole">
            <mc:AlternateContent xmlns:mc="http://schemas.openxmlformats.org/markup-compatibility/2006">
              <mc:Choice xmlns:v="urn:schemas-microsoft-com:vml" Requires="v">
                <p:oleObj spid="_x0000_s8315"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9" y="1604"/>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664489" y="6638688"/>
            <a:ext cx="526815" cy="184177"/>
          </a:xfrm>
          <a:prstGeom prst="rect">
            <a:avLst/>
          </a:prstGeom>
        </p:spPr>
        <p:txBody>
          <a:bodyPr vert="horz" lIns="91440" tIns="45720" rIns="91440" bIns="45720" rtlCol="0" anchor="ctr"/>
          <a:lstStyle>
            <a:lvl1pPr algn="r">
              <a:defRPr sz="900">
                <a:solidFill>
                  <a:schemeClr val="bg1"/>
                </a:solidFill>
              </a:defRPr>
            </a:lvl1pPr>
          </a:lstStyle>
          <a:p>
            <a:fld id="{3E1B5138-E4AB-4D46-BE27-7C7397254250}" type="slidenum">
              <a:rPr lang="en-US" smtClean="0"/>
              <a:t>‹#›</a:t>
            </a:fld>
            <a:endParaRPr lang="en-US"/>
          </a:p>
        </p:txBody>
      </p:sp>
      <p:pic>
        <p:nvPicPr>
          <p:cNvPr id="6"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38177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Empty Content">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736980" y="81888"/>
            <a:ext cx="10727141" cy="1143000"/>
          </a:xfrm>
          <a:prstGeom prst="rect">
            <a:avLst/>
          </a:prstGeom>
        </p:spPr>
        <p:txBody>
          <a:bodyPr vert="horz" lIns="91440" tIns="45720" rIns="91440" bIns="45720" rtlCol="0" anchor="b">
            <a:normAutofit/>
          </a:bodyPr>
          <a:lstStyle/>
          <a:p>
            <a:r>
              <a:rPr lang="en-US"/>
              <a:t>Click to edit Master title style</a:t>
            </a:r>
            <a:endParaRPr lang="en-US"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04180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BE82ED9-4630-4858-9AD3-81D167DA4F95}" type="datetimeFigureOut">
              <a:rPr lang="en-US" smtClean="0"/>
              <a:t>2/15/22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1B5138-E4AB-4D46-BE27-7C7397254250}" type="slidenum">
              <a:rPr lang="en-US" smtClean="0"/>
              <a:t>‹#›</a:t>
            </a:fld>
            <a:endParaRPr lang="en-US"/>
          </a:p>
        </p:txBody>
      </p:sp>
      <p:pic>
        <p:nvPicPr>
          <p:cNvPr id="8"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6497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9" y="1435319"/>
            <a:ext cx="7702633"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7"/>
            <a:ext cx="6241333" cy="1791975"/>
          </a:xfrm>
        </p:spPr>
        <p:txBody>
          <a:bodyPr>
            <a:normAutofit/>
          </a:bodyPr>
          <a:lstStyle>
            <a:lvl1pPr marL="0" indent="0" algn="l">
              <a:lnSpc>
                <a:spcPts val="2025"/>
              </a:lnSpc>
              <a:buNone/>
              <a:defRPr sz="1725">
                <a:solidFill>
                  <a:srgbClr val="FFFFFF"/>
                </a:solidFill>
              </a:defRPr>
            </a:lvl1pPr>
            <a:lvl2pPr marL="342875" indent="0" algn="ctr">
              <a:buNone/>
              <a:defRPr>
                <a:solidFill>
                  <a:schemeClr val="tx1">
                    <a:tint val="75000"/>
                  </a:schemeClr>
                </a:solidFill>
              </a:defRPr>
            </a:lvl2pPr>
            <a:lvl3pPr marL="685749" indent="0" algn="ctr">
              <a:buNone/>
              <a:defRPr>
                <a:solidFill>
                  <a:schemeClr val="tx1">
                    <a:tint val="75000"/>
                  </a:schemeClr>
                </a:solidFill>
              </a:defRPr>
            </a:lvl3pPr>
            <a:lvl4pPr marL="1028624" indent="0" algn="ctr">
              <a:buNone/>
              <a:defRPr>
                <a:solidFill>
                  <a:schemeClr val="tx1">
                    <a:tint val="75000"/>
                  </a:schemeClr>
                </a:solidFill>
              </a:defRPr>
            </a:lvl4pPr>
            <a:lvl5pPr marL="1371498" indent="0" algn="ctr">
              <a:buNone/>
              <a:defRPr>
                <a:solidFill>
                  <a:schemeClr val="tx1">
                    <a:tint val="75000"/>
                  </a:schemeClr>
                </a:solidFill>
              </a:defRPr>
            </a:lvl5pPr>
            <a:lvl6pPr marL="1714373" indent="0" algn="ctr">
              <a:buNone/>
              <a:defRPr>
                <a:solidFill>
                  <a:schemeClr val="tx1">
                    <a:tint val="75000"/>
                  </a:schemeClr>
                </a:solidFill>
              </a:defRPr>
            </a:lvl6pPr>
            <a:lvl7pPr marL="2057246" indent="0" algn="ctr">
              <a:buNone/>
              <a:defRPr>
                <a:solidFill>
                  <a:schemeClr val="tx1">
                    <a:tint val="75000"/>
                  </a:schemeClr>
                </a:solidFill>
              </a:defRPr>
            </a:lvl7pPr>
            <a:lvl8pPr marL="2400120" indent="0" algn="ctr">
              <a:buNone/>
              <a:defRPr>
                <a:solidFill>
                  <a:schemeClr val="tx1">
                    <a:tint val="75000"/>
                  </a:schemeClr>
                </a:solidFill>
              </a:defRPr>
            </a:lvl8pPr>
            <a:lvl9pPr marL="2742995"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878150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7"/>
            <a:ext cx="10972800" cy="4688267"/>
          </a:xfrm>
        </p:spPr>
        <p:txBody>
          <a:bodyPr>
            <a:normAutofit/>
          </a:bodyPr>
          <a:lstStyle>
            <a:lvl1pPr marL="342875" indent="-342875">
              <a:lnSpc>
                <a:spcPct val="150000"/>
              </a:lnSpc>
              <a:buSzPct val="100000"/>
              <a:buFont typeface="+mj-lt"/>
              <a:buAutoNum type="arabicPeriod"/>
              <a:defRPr sz="1725">
                <a:solidFill>
                  <a:schemeClr val="bg1"/>
                </a:solidFill>
              </a:defRPr>
            </a:lvl1pPr>
            <a:lvl2pPr marL="600030" indent="-257156">
              <a:buFont typeface="+mj-lt"/>
              <a:buAutoNum type="arabicPeriod"/>
              <a:defRPr>
                <a:solidFill>
                  <a:schemeClr val="bg1"/>
                </a:solidFill>
              </a:defRPr>
            </a:lvl2pPr>
            <a:lvl3pPr marL="942905" indent="-257156">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9144579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7"/>
            <a:ext cx="10363200" cy="2700107"/>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31867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1221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4"/>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875" indent="0">
              <a:buNone/>
              <a:defRPr sz="1350">
                <a:solidFill>
                  <a:schemeClr val="tx1">
                    <a:tint val="75000"/>
                  </a:schemeClr>
                </a:solidFill>
              </a:defRPr>
            </a:lvl2pPr>
            <a:lvl3pPr marL="685749" indent="0">
              <a:buNone/>
              <a:defRPr sz="1200">
                <a:solidFill>
                  <a:schemeClr val="tx1">
                    <a:tint val="75000"/>
                  </a:schemeClr>
                </a:solidFill>
              </a:defRPr>
            </a:lvl3pPr>
            <a:lvl4pPr marL="1028624" indent="0">
              <a:buNone/>
              <a:defRPr sz="1050">
                <a:solidFill>
                  <a:schemeClr val="tx1">
                    <a:tint val="75000"/>
                  </a:schemeClr>
                </a:solidFill>
              </a:defRPr>
            </a:lvl4pPr>
            <a:lvl5pPr marL="1371498" indent="0">
              <a:buNone/>
              <a:defRPr sz="1050">
                <a:solidFill>
                  <a:schemeClr val="tx1">
                    <a:tint val="75000"/>
                  </a:schemeClr>
                </a:solidFill>
              </a:defRPr>
            </a:lvl5pPr>
            <a:lvl6pPr marL="1714373" indent="0">
              <a:buNone/>
              <a:defRPr sz="1050">
                <a:solidFill>
                  <a:schemeClr val="tx1">
                    <a:tint val="75000"/>
                  </a:schemeClr>
                </a:solidFill>
              </a:defRPr>
            </a:lvl6pPr>
            <a:lvl7pPr marL="2057246" indent="0">
              <a:buNone/>
              <a:defRPr sz="1050">
                <a:solidFill>
                  <a:schemeClr val="tx1">
                    <a:tint val="75000"/>
                  </a:schemeClr>
                </a:solidFill>
              </a:defRPr>
            </a:lvl7pPr>
            <a:lvl8pPr marL="2400120" indent="0">
              <a:buNone/>
              <a:defRPr sz="1050">
                <a:solidFill>
                  <a:schemeClr val="tx1">
                    <a:tint val="75000"/>
                  </a:schemeClr>
                </a:solidFill>
              </a:defRPr>
            </a:lvl8pPr>
            <a:lvl9pPr marL="2742995"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622205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609600" y="1493091"/>
            <a:ext cx="10972800" cy="4525963"/>
          </a:xfrm>
        </p:spPr>
        <p:txBody>
          <a:bodyPr/>
          <a:lstStyle>
            <a:lvl1pPr>
              <a:lnSpc>
                <a:spcPts val="1725"/>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4"/>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739535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5936474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46778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9714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Tree>
    <p:extLst>
      <p:ext uri="{BB962C8B-B14F-4D97-AF65-F5344CB8AC3E}">
        <p14:creationId xmlns:p14="http://schemas.microsoft.com/office/powerpoint/2010/main" val="106182124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EBC3-272A-447F-86AC-2C3DD61B189A}" type="datetimeFigureOut">
              <a:rPr lang="en-US" smtClean="0">
                <a:solidFill>
                  <a:prstClr val="black">
                    <a:tint val="75000"/>
                  </a:prstClr>
                </a:solidFill>
              </a:rPr>
              <a:pPr/>
              <a:t>2/15/22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E0163-25E4-415D-97F2-90672F2D7CB8}"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350">
              <a:solidFill>
                <a:prstClr val="white"/>
              </a:solidFill>
            </a:endParaRPr>
          </a:p>
        </p:txBody>
      </p:sp>
      <p:sp>
        <p:nvSpPr>
          <p:cNvPr id="9" name="Title 8"/>
          <p:cNvSpPr>
            <a:spLocks noGrp="1"/>
          </p:cNvSpPr>
          <p:nvPr>
            <p:ph type="title"/>
          </p:nvPr>
        </p:nvSpPr>
        <p:spPr>
          <a:xfrm>
            <a:off x="0" y="15217"/>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35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21529195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0EEBC3-272A-447F-86AC-2C3DD61B189A}" type="datetimeFigureOut">
              <a:rPr lang="en-US" sz="900" smtClean="0">
                <a:solidFill>
                  <a:prstClr val="black">
                    <a:tint val="75000"/>
                  </a:prstClr>
                </a:solidFill>
                <a:latin typeface="Arial" pitchFamily="34" charset="0"/>
                <a:cs typeface="Arial" pitchFamily="34" charset="0"/>
              </a:rPr>
              <a:pPr fontAlgn="base">
                <a:spcBef>
                  <a:spcPct val="0"/>
                </a:spcBef>
                <a:spcAft>
                  <a:spcPct val="0"/>
                </a:spcAft>
                <a:defRPr/>
              </a:pPr>
              <a:t>2/15/22</a:t>
            </a:fld>
            <a:endParaRPr lang="en-US" sz="900">
              <a:solidFill>
                <a:prstClr val="black">
                  <a:tint val="75000"/>
                </a:prstClr>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lgn="ctr" fontAlgn="base">
              <a:spcBef>
                <a:spcPct val="0"/>
              </a:spcBef>
              <a:spcAft>
                <a:spcPct val="0"/>
              </a:spcAft>
              <a:defRPr/>
            </a:pPr>
            <a:endParaRPr lang="en-US" sz="900">
              <a:solidFill>
                <a:prstClr val="black">
                  <a:tint val="75000"/>
                </a:prst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AEE0163-25E4-415D-97F2-90672F2D7CB8}" type="slidenum">
              <a:rPr lang="en-US" sz="900"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en-US" sz="900">
              <a:solidFill>
                <a:prstClr val="black">
                  <a:tint val="75000"/>
                </a:prstClr>
              </a:solidFill>
              <a:latin typeface="Arial" pitchFamily="34" charset="0"/>
              <a:cs typeface="Arial" pitchFamily="34" charset="0"/>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title"/>
          </p:nvPr>
        </p:nvSpPr>
        <p:spPr>
          <a:xfrm>
            <a:off x="0" y="15217"/>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35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9753335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9"/>
            <a:ext cx="10972800" cy="4688267"/>
          </a:xfrm>
        </p:spPr>
        <p:txBody>
          <a:bodyPr>
            <a:normAutofit/>
          </a:bodyPr>
          <a:lstStyle>
            <a:lvl1pPr marL="342875" indent="-342875">
              <a:lnSpc>
                <a:spcPct val="150000"/>
              </a:lnSpc>
              <a:buSzPct val="100000"/>
              <a:buFont typeface="+mj-lt"/>
              <a:buAutoNum type="arabicPeriod"/>
              <a:defRPr sz="1725">
                <a:solidFill>
                  <a:schemeClr val="bg1"/>
                </a:solidFill>
              </a:defRPr>
            </a:lvl1pPr>
            <a:lvl2pPr marL="600030" indent="-257156">
              <a:buFont typeface="+mj-lt"/>
              <a:buAutoNum type="arabicPeriod"/>
              <a:defRPr>
                <a:solidFill>
                  <a:schemeClr val="bg1"/>
                </a:solidFill>
              </a:defRPr>
            </a:lvl2pPr>
            <a:lvl3pPr marL="942905" indent="-257156">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6399102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6" y="1435318"/>
            <a:ext cx="7702633" cy="2148635"/>
          </a:xfrm>
        </p:spPr>
        <p:txBody>
          <a:bodyPr anchor="t">
            <a:normAutofit/>
          </a:bodyPr>
          <a:lstStyle>
            <a:lvl1pPr algn="l">
              <a:lnSpc>
                <a:spcPts val="2700"/>
              </a:lnSpc>
              <a:defRPr sz="2531"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4"/>
            <a:ext cx="6241333" cy="1791975"/>
          </a:xfrm>
        </p:spPr>
        <p:txBody>
          <a:bodyPr>
            <a:normAutofit/>
          </a:bodyPr>
          <a:lstStyle>
            <a:lvl1pPr marL="0" indent="0" algn="l">
              <a:lnSpc>
                <a:spcPts val="1519"/>
              </a:lnSpc>
              <a:buNone/>
              <a:defRPr sz="1294">
                <a:solidFill>
                  <a:srgbClr val="FFFFFF"/>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123647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30816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1631">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6"/>
            <a:ext cx="10972800" cy="4688267"/>
          </a:xfrm>
        </p:spPr>
        <p:txBody>
          <a:bodyPr>
            <a:normAutofit/>
          </a:bodyPr>
          <a:lstStyle>
            <a:lvl1pPr marL="257175" indent="-257175">
              <a:lnSpc>
                <a:spcPct val="150000"/>
              </a:lnSpc>
              <a:buSzPct val="100000"/>
              <a:buFont typeface="+mj-lt"/>
              <a:buAutoNum type="arabicPeriod"/>
              <a:defRPr sz="1294">
                <a:solidFill>
                  <a:schemeClr val="bg1"/>
                </a:solidFill>
              </a:defRPr>
            </a:lvl1pPr>
            <a:lvl2pPr marL="450056" indent="-192881">
              <a:buFont typeface="+mj-lt"/>
              <a:buAutoNum type="arabicPeriod"/>
              <a:defRPr>
                <a:solidFill>
                  <a:schemeClr val="bg1"/>
                </a:solidFill>
              </a:defRPr>
            </a:lvl2pPr>
            <a:lvl3pPr marL="707231" indent="-192881">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4436466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6"/>
            <a:ext cx="10363200" cy="2700107"/>
          </a:xfrm>
        </p:spPr>
        <p:txBody>
          <a:bodyPr anchor="t">
            <a:noAutofit/>
          </a:bodyPr>
          <a:lstStyle>
            <a:lvl1pPr algn="l">
              <a:lnSpc>
                <a:spcPts val="2700"/>
              </a:lnSpc>
              <a:defRPr sz="2531"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6082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3"/>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2925"/>
              </a:lnSpc>
              <a:buNone/>
              <a:defRPr sz="2869" b="1">
                <a:solidFill>
                  <a:srgbClr val="666666"/>
                </a:solidFill>
                <a:latin typeface="Times New Roman"/>
                <a:cs typeface="Times New Roman"/>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98559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3" name="Content Placeholder 2"/>
          <p:cNvSpPr>
            <a:spLocks noGrp="1"/>
          </p:cNvSpPr>
          <p:nvPr>
            <p:ph idx="1"/>
          </p:nvPr>
        </p:nvSpPr>
        <p:spPr>
          <a:xfrm>
            <a:off x="609600" y="1493090"/>
            <a:ext cx="10972800" cy="4525963"/>
          </a:xfrm>
        </p:spPr>
        <p:txBody>
          <a:bodyPr/>
          <a:lstStyle>
            <a:lvl1pPr>
              <a:lnSpc>
                <a:spcPts val="1294"/>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3"/>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5256090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6398653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4973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13"/>
              </a:spcAft>
              <a:defRPr sz="1350"/>
            </a:lvl1pPr>
            <a:lvl2pPr>
              <a:spcAft>
                <a:spcPts val="113"/>
              </a:spcAft>
              <a:defRPr sz="1125"/>
            </a:lvl2pPr>
            <a:lvl3pPr>
              <a:spcAft>
                <a:spcPts val="113"/>
              </a:spcAft>
              <a:defRPr sz="1013"/>
            </a:lvl3pPr>
            <a:lvl4pPr>
              <a:spcAft>
                <a:spcPts val="113"/>
              </a:spcAft>
              <a:defRPr sz="900"/>
            </a:lvl4pPr>
            <a:lvl5pPr>
              <a:spcAft>
                <a:spcPts val="113"/>
              </a:spcAft>
              <a:defRPr sz="9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13"/>
              </a:spcAft>
              <a:defRPr sz="1350"/>
            </a:lvl1pPr>
            <a:lvl2pPr>
              <a:spcAft>
                <a:spcPts val="113"/>
              </a:spcAft>
              <a:defRPr sz="1125"/>
            </a:lvl2pPr>
            <a:lvl3pPr>
              <a:spcAft>
                <a:spcPts val="113"/>
              </a:spcAft>
              <a:defRPr sz="1013"/>
            </a:lvl3pPr>
            <a:lvl4pPr>
              <a:spcAft>
                <a:spcPts val="113"/>
              </a:spcAft>
              <a:defRPr sz="900"/>
            </a:lvl4pPr>
            <a:lvl5pPr>
              <a:spcAft>
                <a:spcPts val="113"/>
              </a:spcAft>
              <a:defRPr sz="9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19207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Tree>
    <p:extLst>
      <p:ext uri="{BB962C8B-B14F-4D97-AF65-F5344CB8AC3E}">
        <p14:creationId xmlns:p14="http://schemas.microsoft.com/office/powerpoint/2010/main" val="1556287499"/>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White_Title + Body 201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EFE8-CC76-564F-9370-09177D637AE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1922174-1328-464D-989B-372D50AF34F6}"/>
              </a:ext>
            </a:extLst>
          </p:cNvPr>
          <p:cNvSpPr>
            <a:spLocks noGrp="1"/>
          </p:cNvSpPr>
          <p:nvPr>
            <p:ph type="ftr" sz="quarter" idx="10"/>
          </p:nvPr>
        </p:nvSpPr>
        <p:spPr/>
        <p:txBody>
          <a:bodyPr lIns="91440"/>
          <a:lstStyle/>
          <a:p>
            <a:r>
              <a:rPr lang="en-US"/>
              <a:t>Confidential &amp; Proprietary – For internal training and informational purposes only. Use in promotion, as well as further copying is strictly prohibited.
©Karyopharm Therapeutics Inc. All rights reserved. | Document Number: US-XPOV-07/19-00016</a:t>
            </a:r>
            <a:endParaRPr lang="en-US" dirty="0"/>
          </a:p>
        </p:txBody>
      </p:sp>
      <p:sp>
        <p:nvSpPr>
          <p:cNvPr id="5" name="TextBox 4">
            <a:extLst>
              <a:ext uri="{FF2B5EF4-FFF2-40B4-BE49-F238E27FC236}">
                <a16:creationId xmlns:a16="http://schemas.microsoft.com/office/drawing/2014/main" id="{F6B3E931-02E4-3D47-9D6A-DF5405CEF788}"/>
              </a:ext>
            </a:extLst>
          </p:cNvPr>
          <p:cNvSpPr txBox="1"/>
          <p:nvPr/>
        </p:nvSpPr>
        <p:spPr>
          <a:xfrm>
            <a:off x="8463425" y="6388106"/>
            <a:ext cx="3004675" cy="355601"/>
          </a:xfrm>
          <a:prstGeom prst="rect">
            <a:avLst/>
          </a:prstGeom>
          <a:noFill/>
        </p:spPr>
        <p:txBody>
          <a:bodyPr wrap="square" lIns="25718" rIns="25718" rtlCol="0" anchor="ctr">
            <a:noAutofit/>
          </a:bodyPr>
          <a:lstStyle/>
          <a:p>
            <a:pPr marL="0" algn="r" defTabSz="514350" rtl="0" eaLnBrk="1" latinLnBrk="0" hangingPunct="1"/>
            <a:fld id="{CDB1A658-7F1F-3240-AD75-7B7D0B745ECE}" type="slidenum">
              <a:rPr lang="en-US" sz="591" b="1" kern="1200" smtClean="0">
                <a:solidFill>
                  <a:schemeClr val="tx1"/>
                </a:solidFill>
                <a:latin typeface="Arial" charset="0"/>
                <a:ea typeface="Arial" charset="0"/>
                <a:cs typeface="Arial" charset="0"/>
              </a:rPr>
              <a:pPr marL="0" algn="r" defTabSz="514350" rtl="0" eaLnBrk="1" latinLnBrk="0" hangingPunct="1"/>
              <a:t>‹#›</a:t>
            </a:fld>
            <a:endParaRPr lang="en-US" sz="591" b="1" kern="1200" dirty="0">
              <a:solidFill>
                <a:schemeClr val="tx1"/>
              </a:solidFill>
              <a:latin typeface="Arial" charset="0"/>
              <a:ea typeface="Arial" charset="0"/>
              <a:cs typeface="Arial" charset="0"/>
            </a:endParaRPr>
          </a:p>
        </p:txBody>
      </p:sp>
      <p:sp>
        <p:nvSpPr>
          <p:cNvPr id="6" name="Content Placeholder 5">
            <a:extLst>
              <a:ext uri="{FF2B5EF4-FFF2-40B4-BE49-F238E27FC236}">
                <a16:creationId xmlns:a16="http://schemas.microsoft.com/office/drawing/2014/main" id="{9C33B3E8-02C9-C845-AF23-D021EC0C5788}"/>
              </a:ext>
            </a:extLst>
          </p:cNvPr>
          <p:cNvSpPr>
            <a:spLocks noGrp="1"/>
          </p:cNvSpPr>
          <p:nvPr>
            <p:ph sz="quarter" idx="11"/>
          </p:nvPr>
        </p:nvSpPr>
        <p:spPr>
          <a:xfrm>
            <a:off x="685805" y="1104901"/>
            <a:ext cx="10782300" cy="5067300"/>
          </a:xfrm>
        </p:spPr>
        <p:txBody>
          <a:bodyPr/>
          <a:lstStyle>
            <a:lvl1pPr>
              <a:spcBef>
                <a:spcPts val="675"/>
              </a:spcBef>
              <a:defRPr/>
            </a:lvl1pPr>
            <a:lvl2pPr>
              <a:spcBef>
                <a:spcPts val="338"/>
              </a:spcBef>
              <a:defRPr/>
            </a:lvl2pPr>
            <a:lvl3pPr>
              <a:spcBef>
                <a:spcPts val="338"/>
              </a:spcBef>
              <a:defRPr/>
            </a:lvl3pPr>
            <a:lvl4pPr>
              <a:spcBef>
                <a:spcPts val="338"/>
              </a:spcBef>
              <a:defRPr/>
            </a:lvl4pPr>
            <a:lvl5pPr>
              <a:spcBef>
                <a:spcPts val="338"/>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347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2/15/22</a:t>
            </a:fld>
            <a:endParaRPr lang="en-US" dirty="0"/>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dirty="0"/>
          </a:p>
        </p:txBody>
      </p:sp>
    </p:spTree>
    <p:extLst>
      <p:ext uri="{BB962C8B-B14F-4D97-AF65-F5344CB8AC3E}">
        <p14:creationId xmlns:p14="http://schemas.microsoft.com/office/powerpoint/2010/main" val="3082421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4357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dirty="0"/>
          </a:p>
        </p:txBody>
      </p:sp>
      <p:sp>
        <p:nvSpPr>
          <p:cNvPr id="8" name="Title 1"/>
          <p:cNvSpPr>
            <a:spLocks noGrp="1"/>
          </p:cNvSpPr>
          <p:nvPr>
            <p:ph type="title"/>
          </p:nvPr>
        </p:nvSpPr>
        <p:spPr>
          <a:xfrm>
            <a:off x="609600" y="490454"/>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24617393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8" y="1435319"/>
            <a:ext cx="7702633"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5"/>
            <a:ext cx="6241333" cy="1791975"/>
          </a:xfrm>
        </p:spPr>
        <p:txBody>
          <a:bodyPr>
            <a:normAutofit/>
          </a:bodyPr>
          <a:lstStyle>
            <a:lvl1pPr marL="0" indent="0" algn="l">
              <a:lnSpc>
                <a:spcPts val="2025"/>
              </a:lnSpc>
              <a:buNone/>
              <a:defRPr sz="1725">
                <a:solidFill>
                  <a:srgbClr val="FFFFFF"/>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571894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7"/>
            <a:ext cx="10972800" cy="4688267"/>
          </a:xfrm>
        </p:spPr>
        <p:txBody>
          <a:bodyPr>
            <a:normAutofit/>
          </a:bodyPr>
          <a:lstStyle>
            <a:lvl1pPr marL="342884" indent="-342884">
              <a:lnSpc>
                <a:spcPct val="150000"/>
              </a:lnSpc>
              <a:buSzPct val="100000"/>
              <a:buFont typeface="+mj-lt"/>
              <a:buAutoNum type="arabicPeriod"/>
              <a:defRPr sz="1725">
                <a:solidFill>
                  <a:schemeClr val="bg1"/>
                </a:solidFill>
              </a:defRPr>
            </a:lvl1pPr>
            <a:lvl2pPr marL="600045" indent="-257162">
              <a:buFont typeface="+mj-lt"/>
              <a:buAutoNum type="arabicPeriod"/>
              <a:defRPr>
                <a:solidFill>
                  <a:schemeClr val="bg1"/>
                </a:solidFill>
              </a:defRPr>
            </a:lvl2pPr>
            <a:lvl3pPr marL="942929" indent="-257162">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87452213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7"/>
            <a:ext cx="10363200" cy="2700107"/>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197506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4"/>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395573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609600" y="1493091"/>
            <a:ext cx="10972800" cy="4525963"/>
          </a:xfrm>
        </p:spPr>
        <p:txBody>
          <a:bodyPr/>
          <a:lstStyle>
            <a:lvl1pPr>
              <a:lnSpc>
                <a:spcPts val="1725"/>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4"/>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6773420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36457149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77166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9164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Tree>
    <p:extLst>
      <p:ext uri="{BB962C8B-B14F-4D97-AF65-F5344CB8AC3E}">
        <p14:creationId xmlns:p14="http://schemas.microsoft.com/office/powerpoint/2010/main" val="42637569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DB68DB1-7F5A-44AA-B83A-F4CF10E3CFE0}"/>
              </a:ext>
            </a:extLst>
          </p:cNvPr>
          <p:cNvCxnSpPr/>
          <p:nvPr userDrawn="1"/>
        </p:nvCxnSpPr>
        <p:spPr bwMode="auto">
          <a:xfrm>
            <a:off x="-14291" y="1620838"/>
            <a:ext cx="12214232"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5" name="Picture 4" descr="CCO_ONC_ForPPT.gif">
            <a:extLst>
              <a:ext uri="{FF2B5EF4-FFF2-40B4-BE49-F238E27FC236}">
                <a16:creationId xmlns:a16="http://schemas.microsoft.com/office/drawing/2014/main" id="{70FE78ED-2916-4B2E-83A8-1103D07AA8A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054284" y="328613"/>
            <a:ext cx="2672459"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01297DDE-DA20-4BC9-9DDD-F2FAC2C044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13468" y="3662363"/>
            <a:ext cx="607853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FF43858-E42C-4C5B-9A91-4D49C3A684F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03941" y="3657600"/>
            <a:ext cx="608806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7B7C60FF-C0C1-45DC-810F-0B4F87CF26F0}"/>
              </a:ext>
            </a:extLst>
          </p:cNvPr>
          <p:cNvCxnSpPr/>
          <p:nvPr userDrawn="1"/>
        </p:nvCxnSpPr>
        <p:spPr bwMode="auto">
          <a:xfrm>
            <a:off x="-14291" y="3662363"/>
            <a:ext cx="12214232" cy="0"/>
          </a:xfrm>
          <a:prstGeom prst="line">
            <a:avLst/>
          </a:prstGeom>
          <a:ln w="28575">
            <a:solidFill>
              <a:srgbClr val="8B3D9A"/>
            </a:solidFill>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500" b="1">
                <a:solidFill>
                  <a:schemeClr val="tx1"/>
                </a:solidFill>
              </a:defRPr>
            </a:lvl1pPr>
          </a:lstStyle>
          <a:p>
            <a:r>
              <a:rPr lang="en-US" dirty="0"/>
              <a:t>Click to edit Master subtitle style</a:t>
            </a:r>
          </a:p>
        </p:txBody>
      </p:sp>
      <p:sp>
        <p:nvSpPr>
          <p:cNvPr id="11" name="Rectangle 55"/>
          <p:cNvSpPr>
            <a:spLocks noGrp="1" noChangeArrowheads="1"/>
          </p:cNvSpPr>
          <p:nvPr>
            <p:ph type="ctrTitle"/>
          </p:nvPr>
        </p:nvSpPr>
        <p:spPr bwMode="invGray">
          <a:xfrm>
            <a:off x="596901" y="1600200"/>
            <a:ext cx="11277600" cy="2057400"/>
          </a:xfrm>
        </p:spPr>
        <p:txBody>
          <a:bodyPr/>
          <a:lstStyle>
            <a:lvl1pPr>
              <a:defRPr sz="2925">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369173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EBC3-272A-447F-86AC-2C3DD61B189A}" type="datetimeFigureOut">
              <a:rPr lang="en-US" smtClean="0">
                <a:solidFill>
                  <a:prstClr val="black">
                    <a:tint val="75000"/>
                  </a:prstClr>
                </a:solidFill>
              </a:rPr>
              <a:pPr/>
              <a:t>2/15/22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E0163-25E4-415D-97F2-90672F2D7CB8}"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350">
              <a:solidFill>
                <a:prstClr val="white"/>
              </a:solidFill>
            </a:endParaRPr>
          </a:p>
        </p:txBody>
      </p:sp>
      <p:sp>
        <p:nvSpPr>
          <p:cNvPr id="9" name="Title 8"/>
          <p:cNvSpPr>
            <a:spLocks noGrp="1"/>
          </p:cNvSpPr>
          <p:nvPr>
            <p:ph type="title"/>
          </p:nvPr>
        </p:nvSpPr>
        <p:spPr>
          <a:xfrm>
            <a:off x="0" y="15216"/>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35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21623840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0EEBC3-272A-447F-86AC-2C3DD61B189A}" type="datetimeFigureOut">
              <a:rPr lang="en-US" sz="900" smtClean="0">
                <a:solidFill>
                  <a:prstClr val="black">
                    <a:tint val="75000"/>
                  </a:prstClr>
                </a:solidFill>
                <a:latin typeface="Arial" pitchFamily="34" charset="0"/>
                <a:cs typeface="Arial" pitchFamily="34" charset="0"/>
              </a:rPr>
              <a:pPr fontAlgn="base">
                <a:spcBef>
                  <a:spcPct val="0"/>
                </a:spcBef>
                <a:spcAft>
                  <a:spcPct val="0"/>
                </a:spcAft>
                <a:defRPr/>
              </a:pPr>
              <a:t>2/15/22</a:t>
            </a:fld>
            <a:endParaRPr lang="en-US" sz="900">
              <a:solidFill>
                <a:prstClr val="black">
                  <a:tint val="75000"/>
                </a:prstClr>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lgn="ctr" fontAlgn="base">
              <a:spcBef>
                <a:spcPct val="0"/>
              </a:spcBef>
              <a:spcAft>
                <a:spcPct val="0"/>
              </a:spcAft>
              <a:defRPr/>
            </a:pPr>
            <a:endParaRPr lang="en-US" sz="900">
              <a:solidFill>
                <a:prstClr val="black">
                  <a:tint val="75000"/>
                </a:prst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AEE0163-25E4-415D-97F2-90672F2D7CB8}" type="slidenum">
              <a:rPr lang="en-US" sz="900"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en-US" sz="900">
              <a:solidFill>
                <a:prstClr val="black">
                  <a:tint val="75000"/>
                </a:prstClr>
              </a:solidFill>
              <a:latin typeface="Arial" pitchFamily="34" charset="0"/>
              <a:cs typeface="Arial" pitchFamily="34" charset="0"/>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title"/>
          </p:nvPr>
        </p:nvSpPr>
        <p:spPr>
          <a:xfrm>
            <a:off x="0" y="15216"/>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35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335635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9"/>
            <a:ext cx="10972800" cy="4688267"/>
          </a:xfrm>
        </p:spPr>
        <p:txBody>
          <a:bodyPr>
            <a:normAutofit/>
          </a:bodyPr>
          <a:lstStyle>
            <a:lvl1pPr marL="342884" indent="-342884">
              <a:lnSpc>
                <a:spcPct val="150000"/>
              </a:lnSpc>
              <a:buSzPct val="100000"/>
              <a:buFont typeface="+mj-lt"/>
              <a:buAutoNum type="arabicPeriod"/>
              <a:defRPr sz="1725">
                <a:solidFill>
                  <a:schemeClr val="bg1"/>
                </a:solidFill>
              </a:defRPr>
            </a:lvl1pPr>
            <a:lvl2pPr marL="600045" indent="-257162">
              <a:buFont typeface="+mj-lt"/>
              <a:buAutoNum type="arabicPeriod"/>
              <a:defRPr>
                <a:solidFill>
                  <a:schemeClr val="bg1"/>
                </a:solidFill>
              </a:defRPr>
            </a:lvl2pPr>
            <a:lvl3pPr marL="942929" indent="-257162">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5946410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2/15/22</a:t>
            </a:fld>
            <a:endParaRPr lang="en-US" dirty="0"/>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dirty="0"/>
          </a:p>
        </p:txBody>
      </p:sp>
      <p:sp>
        <p:nvSpPr>
          <p:cNvPr id="7" name="Title 1"/>
          <p:cNvSpPr>
            <a:spLocks noGrp="1"/>
          </p:cNvSpPr>
          <p:nvPr>
            <p:ph type="title"/>
          </p:nvPr>
        </p:nvSpPr>
        <p:spPr>
          <a:xfrm>
            <a:off x="609600" y="490455"/>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4"/>
            <a:ext cx="10972800" cy="4947903"/>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9623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10" y="1435321"/>
            <a:ext cx="7702633" cy="2148635"/>
          </a:xfrm>
        </p:spPr>
        <p:txBody>
          <a:bodyPr anchor="t">
            <a:normAutofit/>
          </a:bodyPr>
          <a:lstStyle>
            <a:lvl1pPr algn="l">
              <a:lnSpc>
                <a:spcPts val="2700"/>
              </a:lnSpc>
              <a:defRPr sz="2531"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9"/>
            <a:ext cx="6241333" cy="1791975"/>
          </a:xfrm>
        </p:spPr>
        <p:txBody>
          <a:bodyPr>
            <a:normAutofit/>
          </a:bodyPr>
          <a:lstStyle>
            <a:lvl1pPr marL="0" indent="0" algn="l">
              <a:lnSpc>
                <a:spcPts val="1519"/>
              </a:lnSpc>
              <a:buNone/>
              <a:defRPr sz="1294">
                <a:solidFill>
                  <a:srgbClr val="FFFFFF"/>
                </a:solidFill>
              </a:defRPr>
            </a:lvl1pPr>
            <a:lvl2pPr marL="257156" indent="0" algn="ctr">
              <a:buNone/>
              <a:defRPr>
                <a:solidFill>
                  <a:schemeClr val="tx1">
                    <a:tint val="75000"/>
                  </a:schemeClr>
                </a:solidFill>
              </a:defRPr>
            </a:lvl2pPr>
            <a:lvl3pPr marL="514312" indent="0" algn="ctr">
              <a:buNone/>
              <a:defRPr>
                <a:solidFill>
                  <a:schemeClr val="tx1">
                    <a:tint val="75000"/>
                  </a:schemeClr>
                </a:solidFill>
              </a:defRPr>
            </a:lvl3pPr>
            <a:lvl4pPr marL="771468" indent="0" algn="ctr">
              <a:buNone/>
              <a:defRPr>
                <a:solidFill>
                  <a:schemeClr val="tx1">
                    <a:tint val="75000"/>
                  </a:schemeClr>
                </a:solidFill>
              </a:defRPr>
            </a:lvl4pPr>
            <a:lvl5pPr marL="1028624" indent="0" algn="ctr">
              <a:buNone/>
              <a:defRPr>
                <a:solidFill>
                  <a:schemeClr val="tx1">
                    <a:tint val="75000"/>
                  </a:schemeClr>
                </a:solidFill>
              </a:defRPr>
            </a:lvl5pPr>
            <a:lvl6pPr marL="1285780" indent="0" algn="ctr">
              <a:buNone/>
              <a:defRPr>
                <a:solidFill>
                  <a:schemeClr val="tx1">
                    <a:tint val="75000"/>
                  </a:schemeClr>
                </a:solidFill>
              </a:defRPr>
            </a:lvl6pPr>
            <a:lvl7pPr marL="1542935" indent="0" algn="ctr">
              <a:buNone/>
              <a:defRPr>
                <a:solidFill>
                  <a:schemeClr val="tx1">
                    <a:tint val="75000"/>
                  </a:schemeClr>
                </a:solidFill>
              </a:defRPr>
            </a:lvl7pPr>
            <a:lvl8pPr marL="1800090" indent="0" algn="ctr">
              <a:buNone/>
              <a:defRPr>
                <a:solidFill>
                  <a:schemeClr val="tx1">
                    <a:tint val="75000"/>
                  </a:schemeClr>
                </a:solidFill>
              </a:defRPr>
            </a:lvl8pPr>
            <a:lvl9pPr marL="2057246"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4778605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1631">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9"/>
            <a:ext cx="10972800" cy="4688267"/>
          </a:xfrm>
        </p:spPr>
        <p:txBody>
          <a:bodyPr>
            <a:normAutofit/>
          </a:bodyPr>
          <a:lstStyle>
            <a:lvl1pPr marL="257156" indent="-257156">
              <a:lnSpc>
                <a:spcPct val="150000"/>
              </a:lnSpc>
              <a:buSzPct val="100000"/>
              <a:buFont typeface="+mj-lt"/>
              <a:buAutoNum type="arabicPeriod"/>
              <a:defRPr sz="1294">
                <a:solidFill>
                  <a:schemeClr val="bg1"/>
                </a:solidFill>
              </a:defRPr>
            </a:lvl1pPr>
            <a:lvl2pPr marL="450023" indent="-192867">
              <a:buFont typeface="+mj-lt"/>
              <a:buAutoNum type="arabicPeriod"/>
              <a:defRPr>
                <a:solidFill>
                  <a:schemeClr val="bg1"/>
                </a:solidFill>
              </a:defRPr>
            </a:lvl2pPr>
            <a:lvl3pPr marL="707179" indent="-192867">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5146732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9"/>
            <a:ext cx="10363200" cy="2700107"/>
          </a:xfrm>
        </p:spPr>
        <p:txBody>
          <a:bodyPr anchor="t">
            <a:noAutofit/>
          </a:bodyPr>
          <a:lstStyle>
            <a:lvl1pPr algn="l">
              <a:lnSpc>
                <a:spcPts val="2700"/>
              </a:lnSpc>
              <a:defRPr sz="2531"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4681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6"/>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2925"/>
              </a:lnSpc>
              <a:buNone/>
              <a:defRPr sz="2869" b="1">
                <a:solidFill>
                  <a:srgbClr val="666666"/>
                </a:solidFill>
                <a:latin typeface="Times New Roman"/>
                <a:cs typeface="Times New Roman"/>
              </a:defRPr>
            </a:lvl1pPr>
            <a:lvl2pPr marL="257156" indent="0">
              <a:buNone/>
              <a:defRPr sz="1013">
                <a:solidFill>
                  <a:schemeClr val="tx1">
                    <a:tint val="75000"/>
                  </a:schemeClr>
                </a:solidFill>
              </a:defRPr>
            </a:lvl2pPr>
            <a:lvl3pPr marL="514312" indent="0">
              <a:buNone/>
              <a:defRPr sz="900">
                <a:solidFill>
                  <a:schemeClr val="tx1">
                    <a:tint val="75000"/>
                  </a:schemeClr>
                </a:solidFill>
              </a:defRPr>
            </a:lvl3pPr>
            <a:lvl4pPr marL="771468" indent="0">
              <a:buNone/>
              <a:defRPr sz="788">
                <a:solidFill>
                  <a:schemeClr val="tx1">
                    <a:tint val="75000"/>
                  </a:schemeClr>
                </a:solidFill>
              </a:defRPr>
            </a:lvl4pPr>
            <a:lvl5pPr marL="1028624" indent="0">
              <a:buNone/>
              <a:defRPr sz="788">
                <a:solidFill>
                  <a:schemeClr val="tx1">
                    <a:tint val="75000"/>
                  </a:schemeClr>
                </a:solidFill>
              </a:defRPr>
            </a:lvl5pPr>
            <a:lvl6pPr marL="1285780" indent="0">
              <a:buNone/>
              <a:defRPr sz="788">
                <a:solidFill>
                  <a:schemeClr val="tx1">
                    <a:tint val="75000"/>
                  </a:schemeClr>
                </a:solidFill>
              </a:defRPr>
            </a:lvl6pPr>
            <a:lvl7pPr marL="1542935" indent="0">
              <a:buNone/>
              <a:defRPr sz="788">
                <a:solidFill>
                  <a:schemeClr val="tx1">
                    <a:tint val="75000"/>
                  </a:schemeClr>
                </a:solidFill>
              </a:defRPr>
            </a:lvl7pPr>
            <a:lvl8pPr marL="1800090" indent="0">
              <a:buNone/>
              <a:defRPr sz="788">
                <a:solidFill>
                  <a:schemeClr val="tx1">
                    <a:tint val="75000"/>
                  </a:schemeClr>
                </a:solidFill>
              </a:defRPr>
            </a:lvl8pPr>
            <a:lvl9pPr marL="2057246" indent="0">
              <a:buNone/>
              <a:defRPr sz="788">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308469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125"/>
            </a:lvl1pPr>
          </a:lstStyle>
          <a:p>
            <a:r>
              <a:rPr lang="en-US"/>
              <a:t>Click to edit Master title style</a:t>
            </a:r>
            <a:endParaRPr lang="en-US" dirty="0"/>
          </a:p>
        </p:txBody>
      </p:sp>
      <p:sp>
        <p:nvSpPr>
          <p:cNvPr id="3" name="Content Placeholder 2"/>
          <p:cNvSpPr>
            <a:spLocks noGrp="1"/>
          </p:cNvSpPr>
          <p:nvPr>
            <p:ph idx="1"/>
          </p:nvPr>
        </p:nvSpPr>
        <p:spPr>
          <a:xfrm>
            <a:off x="609600" y="1493093"/>
            <a:ext cx="10972800" cy="4525963"/>
          </a:xfrm>
        </p:spPr>
        <p:txBody>
          <a:bodyPr/>
          <a:lstStyle>
            <a:lvl1pPr>
              <a:lnSpc>
                <a:spcPts val="1294"/>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6"/>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5917996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956105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38815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94582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18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13"/>
              </a:spcAft>
              <a:defRPr sz="1350"/>
            </a:lvl1pPr>
            <a:lvl2pPr>
              <a:spcAft>
                <a:spcPts val="113"/>
              </a:spcAft>
              <a:defRPr sz="1125"/>
            </a:lvl2pPr>
            <a:lvl3pPr>
              <a:spcAft>
                <a:spcPts val="113"/>
              </a:spcAft>
              <a:defRPr sz="1013"/>
            </a:lvl3pPr>
            <a:lvl4pPr>
              <a:spcAft>
                <a:spcPts val="113"/>
              </a:spcAft>
              <a:defRPr sz="900"/>
            </a:lvl4pPr>
            <a:lvl5pPr>
              <a:spcAft>
                <a:spcPts val="113"/>
              </a:spcAft>
              <a:defRPr sz="9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13"/>
              </a:spcAft>
              <a:defRPr sz="1350"/>
            </a:lvl1pPr>
            <a:lvl2pPr>
              <a:spcAft>
                <a:spcPts val="113"/>
              </a:spcAft>
              <a:defRPr sz="1125"/>
            </a:lvl2pPr>
            <a:lvl3pPr>
              <a:spcAft>
                <a:spcPts val="113"/>
              </a:spcAft>
              <a:defRPr sz="1013"/>
            </a:lvl3pPr>
            <a:lvl4pPr>
              <a:spcAft>
                <a:spcPts val="113"/>
              </a:spcAft>
              <a:defRPr sz="900"/>
            </a:lvl4pPr>
            <a:lvl5pPr>
              <a:spcAft>
                <a:spcPts val="113"/>
              </a:spcAft>
              <a:defRPr sz="900"/>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2427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Tree>
    <p:extLst>
      <p:ext uri="{BB962C8B-B14F-4D97-AF65-F5344CB8AC3E}">
        <p14:creationId xmlns:p14="http://schemas.microsoft.com/office/powerpoint/2010/main" val="1410706895"/>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EBC3-272A-447F-86AC-2C3DD61B189A}" type="datetimeFigureOut">
              <a:rPr lang="en-US" smtClean="0">
                <a:solidFill>
                  <a:prstClr val="black">
                    <a:tint val="75000"/>
                  </a:prstClr>
                </a:solidFill>
              </a:rPr>
              <a:pPr/>
              <a:t>2/15/22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E0163-25E4-415D-97F2-90672F2D7CB8}"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013">
              <a:solidFill>
                <a:prstClr val="white"/>
              </a:solidFill>
            </a:endParaRPr>
          </a:p>
        </p:txBody>
      </p:sp>
      <p:sp>
        <p:nvSpPr>
          <p:cNvPr id="9" name="Title 8"/>
          <p:cNvSpPr>
            <a:spLocks noGrp="1"/>
          </p:cNvSpPr>
          <p:nvPr>
            <p:ph type="title"/>
          </p:nvPr>
        </p:nvSpPr>
        <p:spPr>
          <a:xfrm>
            <a:off x="0" y="15219"/>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013"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247048159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0EEBC3-272A-447F-86AC-2C3DD61B189A}" type="datetimeFigureOut">
              <a:rPr lang="en-US" sz="675" smtClean="0">
                <a:solidFill>
                  <a:prstClr val="black">
                    <a:tint val="75000"/>
                  </a:prstClr>
                </a:solidFill>
                <a:latin typeface="Arial" pitchFamily="34" charset="0"/>
                <a:cs typeface="Arial" pitchFamily="34" charset="0"/>
              </a:rPr>
              <a:pPr fontAlgn="base">
                <a:spcBef>
                  <a:spcPct val="0"/>
                </a:spcBef>
                <a:spcAft>
                  <a:spcPct val="0"/>
                </a:spcAft>
                <a:defRPr/>
              </a:pPr>
              <a:t>2/15/22</a:t>
            </a:fld>
            <a:endParaRPr lang="en-US" sz="675">
              <a:solidFill>
                <a:prstClr val="black">
                  <a:tint val="75000"/>
                </a:prstClr>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lgn="ctr" fontAlgn="base">
              <a:spcBef>
                <a:spcPct val="0"/>
              </a:spcBef>
              <a:spcAft>
                <a:spcPct val="0"/>
              </a:spcAft>
              <a:defRPr/>
            </a:pPr>
            <a:endParaRPr lang="en-US" sz="675">
              <a:solidFill>
                <a:prstClr val="black">
                  <a:tint val="75000"/>
                </a:prst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AEE0163-25E4-415D-97F2-90672F2D7CB8}" type="slidenum">
              <a:rPr lang="en-US" sz="675"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en-US" sz="675">
              <a:solidFill>
                <a:prstClr val="black">
                  <a:tint val="75000"/>
                </a:prstClr>
              </a:solidFill>
              <a:latin typeface="Arial" pitchFamily="34" charset="0"/>
              <a:cs typeface="Arial" pitchFamily="34" charset="0"/>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25"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title"/>
          </p:nvPr>
        </p:nvSpPr>
        <p:spPr>
          <a:xfrm>
            <a:off x="0" y="15219"/>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013"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35613744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1631">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9"/>
            <a:ext cx="10972800" cy="4688267"/>
          </a:xfrm>
        </p:spPr>
        <p:txBody>
          <a:bodyPr>
            <a:normAutofit/>
          </a:bodyPr>
          <a:lstStyle>
            <a:lvl1pPr marL="257156" indent="-257156">
              <a:lnSpc>
                <a:spcPct val="150000"/>
              </a:lnSpc>
              <a:buSzPct val="100000"/>
              <a:buFont typeface="+mj-lt"/>
              <a:buAutoNum type="arabicPeriod"/>
              <a:defRPr sz="1294">
                <a:solidFill>
                  <a:schemeClr val="bg1"/>
                </a:solidFill>
              </a:defRPr>
            </a:lvl1pPr>
            <a:lvl2pPr marL="450023" indent="-192867">
              <a:buFont typeface="+mj-lt"/>
              <a:buAutoNum type="arabicPeriod"/>
              <a:defRPr>
                <a:solidFill>
                  <a:schemeClr val="bg1"/>
                </a:solidFill>
              </a:defRPr>
            </a:lvl2pPr>
            <a:lvl3pPr marL="707179" indent="-192867">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7294119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6" y="1435317"/>
            <a:ext cx="7702633"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3"/>
            <a:ext cx="6241333" cy="1791975"/>
          </a:xfrm>
        </p:spPr>
        <p:txBody>
          <a:bodyPr>
            <a:normAutofit/>
          </a:bodyPr>
          <a:lstStyle>
            <a:lvl1pPr marL="0" indent="0" algn="l">
              <a:lnSpc>
                <a:spcPts val="2025"/>
              </a:lnSpc>
              <a:buNone/>
              <a:defRPr sz="1725">
                <a:solidFill>
                  <a:srgbClr val="FFFFFF"/>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8386112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5"/>
            <a:ext cx="10972800" cy="4688267"/>
          </a:xfrm>
        </p:spPr>
        <p:txBody>
          <a:bodyPr>
            <a:normAutofit/>
          </a:bodyPr>
          <a:lstStyle>
            <a:lvl1pPr marL="342891" indent="-342891">
              <a:lnSpc>
                <a:spcPct val="150000"/>
              </a:lnSpc>
              <a:buSzPct val="100000"/>
              <a:buFont typeface="+mj-lt"/>
              <a:buAutoNum type="arabicPeriod"/>
              <a:defRPr sz="1725">
                <a:solidFill>
                  <a:schemeClr val="bg1"/>
                </a:solidFill>
              </a:defRPr>
            </a:lvl1pPr>
            <a:lvl2pPr marL="600060" indent="-257168">
              <a:buFont typeface="+mj-lt"/>
              <a:buAutoNum type="arabicPeriod"/>
              <a:defRPr>
                <a:solidFill>
                  <a:schemeClr val="bg1"/>
                </a:solidFill>
              </a:defRPr>
            </a:lvl2pPr>
            <a:lvl3pPr marL="942951" indent="-257168">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7142297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5"/>
            <a:ext cx="10363200" cy="2700107"/>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518570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2"/>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26347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96E10ED-59F3-48B7-9146-EA3065EB07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2664493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609600" y="1493089"/>
            <a:ext cx="10972800" cy="4525963"/>
          </a:xfrm>
        </p:spPr>
        <p:txBody>
          <a:bodyPr/>
          <a:lstStyle>
            <a:lvl1pPr>
              <a:lnSpc>
                <a:spcPts val="1725"/>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0506940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26340653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05896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51"/>
              </a:spcAft>
              <a:defRPr sz="1800"/>
            </a:lvl1pPr>
            <a:lvl2pPr>
              <a:spcAft>
                <a:spcPts val="151"/>
              </a:spcAft>
              <a:defRPr sz="1500"/>
            </a:lvl2pPr>
            <a:lvl3pPr>
              <a:spcAft>
                <a:spcPts val="151"/>
              </a:spcAft>
              <a:defRPr sz="1351"/>
            </a:lvl3pPr>
            <a:lvl4pPr>
              <a:spcAft>
                <a:spcPts val="151"/>
              </a:spcAft>
              <a:defRPr sz="1200"/>
            </a:lvl4pPr>
            <a:lvl5pPr>
              <a:spcAft>
                <a:spcPts val="151"/>
              </a:spcAft>
              <a:defRPr sz="120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51"/>
              </a:spcAft>
              <a:defRPr sz="1800"/>
            </a:lvl1pPr>
            <a:lvl2pPr>
              <a:spcAft>
                <a:spcPts val="151"/>
              </a:spcAft>
              <a:defRPr sz="1500"/>
            </a:lvl2pPr>
            <a:lvl3pPr>
              <a:spcAft>
                <a:spcPts val="151"/>
              </a:spcAft>
              <a:defRPr sz="1351"/>
            </a:lvl3pPr>
            <a:lvl4pPr>
              <a:spcAft>
                <a:spcPts val="151"/>
              </a:spcAft>
              <a:defRPr sz="1200"/>
            </a:lvl4pPr>
            <a:lvl5pPr>
              <a:spcAft>
                <a:spcPts val="151"/>
              </a:spcAft>
              <a:defRPr sz="1200"/>
            </a:lvl5pPr>
            <a:lvl6pPr>
              <a:defRPr sz="1351"/>
            </a:lvl6pPr>
            <a:lvl7pPr>
              <a:defRPr sz="1351"/>
            </a:lvl7pPr>
            <a:lvl8pPr>
              <a:defRPr sz="1351"/>
            </a:lvl8pPr>
            <a:lvl9pPr>
              <a:defRPr sz="1351"/>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2923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751487626"/>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1875758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2896927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 y="1081909"/>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279645732"/>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 y="1081909"/>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636536000"/>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6" name="Content Placeholder 4"/>
          <p:cNvSpPr>
            <a:spLocks noGrp="1"/>
          </p:cNvSpPr>
          <p:nvPr>
            <p:ph sz="quarter" idx="11"/>
          </p:nvPr>
        </p:nvSpPr>
        <p:spPr>
          <a:xfrm>
            <a:off x="719669" y="1274618"/>
            <a:ext cx="10752667" cy="5065223"/>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27234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25487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2" y="1081909"/>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69" y="1828800"/>
            <a:ext cx="10752667" cy="4511040"/>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130139"/>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8" name="Text Placeholder 3"/>
          <p:cNvSpPr>
            <a:spLocks noGrp="1"/>
          </p:cNvSpPr>
          <p:nvPr>
            <p:ph type="body" sz="quarter" idx="11" hasCustomPrompt="1"/>
          </p:nvPr>
        </p:nvSpPr>
        <p:spPr>
          <a:xfrm>
            <a:off x="2" y="1081909"/>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69" y="1828800"/>
            <a:ext cx="10752667" cy="4511040"/>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972026"/>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8808722"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20608376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3340743599"/>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535090"/>
            <a:ext cx="3383279" cy="5322911"/>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2" y="1081909"/>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083262513"/>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8808722"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6" name="Content Placeholder 4"/>
          <p:cNvSpPr>
            <a:spLocks noGrp="1"/>
          </p:cNvSpPr>
          <p:nvPr>
            <p:ph sz="quarter" idx="12"/>
          </p:nvPr>
        </p:nvSpPr>
        <p:spPr>
          <a:xfrm>
            <a:off x="719670" y="1274618"/>
            <a:ext cx="7906172" cy="5288743"/>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446152"/>
      </p:ext>
    </p:extLst>
  </p:cSld>
  <p:clrMapOvr>
    <a:masterClrMapping/>
  </p:clrMapOvr>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2" y="6579669"/>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Content Placeholder 4"/>
          <p:cNvSpPr>
            <a:spLocks noGrp="1"/>
          </p:cNvSpPr>
          <p:nvPr>
            <p:ph sz="quarter" idx="12"/>
          </p:nvPr>
        </p:nvSpPr>
        <p:spPr>
          <a:xfrm>
            <a:off x="719670" y="1817226"/>
            <a:ext cx="7906172" cy="4746135"/>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080492"/>
      </p:ext>
    </p:extLst>
  </p:cSld>
  <p:clrMapOvr>
    <a:masterClrMapping/>
  </p:clrMapOvr>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2" y="6579669"/>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8808722" y="1535090"/>
            <a:ext cx="3383279" cy="5322911"/>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2" y="1081909"/>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9" name="Content Placeholder 4"/>
          <p:cNvSpPr>
            <a:spLocks noGrp="1"/>
          </p:cNvSpPr>
          <p:nvPr>
            <p:ph sz="quarter" idx="12"/>
          </p:nvPr>
        </p:nvSpPr>
        <p:spPr>
          <a:xfrm>
            <a:off x="719670" y="1817226"/>
            <a:ext cx="7906172" cy="4746135"/>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159607"/>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3"/>
          <p:cNvSpPr>
            <a:spLocks noGrp="1"/>
          </p:cNvSpPr>
          <p:nvPr>
            <p:ph type="body" sz="quarter" idx="13" hasCustomPrompt="1"/>
          </p:nvPr>
        </p:nvSpPr>
        <p:spPr>
          <a:xfrm>
            <a:off x="2"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5497619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338328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3383280"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237274940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9"/>
            <a:ext cx="10972800" cy="4688267"/>
          </a:xfrm>
        </p:spPr>
        <p:txBody>
          <a:bodyPr>
            <a:normAutofit/>
          </a:bodyPr>
          <a:lstStyle>
            <a:lvl1pPr marL="457189" indent="-457189">
              <a:lnSpc>
                <a:spcPct val="150000"/>
              </a:lnSpc>
              <a:buSzPct val="100000"/>
              <a:buFont typeface="+mj-lt"/>
              <a:buAutoNum type="arabicPeriod"/>
              <a:defRPr sz="2300">
                <a:solidFill>
                  <a:schemeClr val="bg1"/>
                </a:solidFill>
              </a:defRPr>
            </a:lvl1pPr>
            <a:lvl2pPr marL="800080" indent="-342891">
              <a:buFont typeface="+mj-lt"/>
              <a:buAutoNum type="arabicPeriod"/>
              <a:defRPr>
                <a:solidFill>
                  <a:schemeClr val="bg1"/>
                </a:solidFill>
              </a:defRPr>
            </a:lvl2pPr>
            <a:lvl3pPr marL="1257269" indent="-342891">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344368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dirty="0"/>
              <a:t>Click to 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dirty="0"/>
              <a:t>Click to edit Master title style</a:t>
            </a:r>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31691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2" y="1535090"/>
            <a:ext cx="3383279" cy="5322911"/>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5" name="Text Placeholder 3"/>
          <p:cNvSpPr>
            <a:spLocks noGrp="1"/>
          </p:cNvSpPr>
          <p:nvPr>
            <p:ph type="body" sz="quarter" idx="11" hasCustomPrompt="1"/>
          </p:nvPr>
        </p:nvSpPr>
        <p:spPr>
          <a:xfrm>
            <a:off x="2" y="1081909"/>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7" name="Text Placeholder 3"/>
          <p:cNvSpPr>
            <a:spLocks noGrp="1"/>
          </p:cNvSpPr>
          <p:nvPr>
            <p:ph type="body" sz="quarter" idx="14" hasCustomPrompt="1"/>
          </p:nvPr>
        </p:nvSpPr>
        <p:spPr>
          <a:xfrm>
            <a:off x="338328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4236504978"/>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4" hasCustomPrompt="1"/>
          </p:nvPr>
        </p:nvSpPr>
        <p:spPr>
          <a:xfrm>
            <a:off x="3383282" y="6579669"/>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0" name="Text Placeholder 3"/>
          <p:cNvSpPr>
            <a:spLocks noGrp="1"/>
          </p:cNvSpPr>
          <p:nvPr>
            <p:ph type="body" sz="quarter" idx="13" hasCustomPrompt="1"/>
          </p:nvPr>
        </p:nvSpPr>
        <p:spPr>
          <a:xfrm>
            <a:off x="2" y="1082040"/>
            <a:ext cx="3383279" cy="5775960"/>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Content Placeholder 4"/>
          <p:cNvSpPr>
            <a:spLocks noGrp="1"/>
          </p:cNvSpPr>
          <p:nvPr>
            <p:ph sz="quarter" idx="12"/>
          </p:nvPr>
        </p:nvSpPr>
        <p:spPr>
          <a:xfrm>
            <a:off x="3786961" y="1274618"/>
            <a:ext cx="7906172" cy="5288743"/>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86099"/>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2" y="6579669"/>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9" name="Text Placeholder 3"/>
          <p:cNvSpPr>
            <a:spLocks noGrp="1"/>
          </p:cNvSpPr>
          <p:nvPr>
            <p:ph type="body" sz="quarter" idx="11" hasCustomPrompt="1"/>
          </p:nvPr>
        </p:nvSpPr>
        <p:spPr>
          <a:xfrm>
            <a:off x="3383280"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2" name="Content Placeholder 4"/>
          <p:cNvSpPr>
            <a:spLocks noGrp="1"/>
          </p:cNvSpPr>
          <p:nvPr>
            <p:ph sz="quarter" idx="12"/>
          </p:nvPr>
        </p:nvSpPr>
        <p:spPr>
          <a:xfrm>
            <a:off x="3786961" y="1797909"/>
            <a:ext cx="7906172" cy="4765452"/>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07711"/>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allout and Content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1" y="6579669"/>
            <a:ext cx="862583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11" name="Text Placeholder 3"/>
          <p:cNvSpPr>
            <a:spLocks noGrp="1"/>
          </p:cNvSpPr>
          <p:nvPr>
            <p:ph type="body" sz="quarter" idx="13" hasCustomPrompt="1"/>
          </p:nvPr>
        </p:nvSpPr>
        <p:spPr>
          <a:xfrm>
            <a:off x="2" y="1535090"/>
            <a:ext cx="3383279" cy="5322911"/>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8" name="Text Placeholder 3"/>
          <p:cNvSpPr>
            <a:spLocks noGrp="1"/>
          </p:cNvSpPr>
          <p:nvPr>
            <p:ph type="body" sz="quarter" idx="11" hasCustomPrompt="1"/>
          </p:nvPr>
        </p:nvSpPr>
        <p:spPr>
          <a:xfrm>
            <a:off x="2" y="1081909"/>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1" cap="none" baseline="0">
                <a:solidFill>
                  <a:schemeClr val="bg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12" name="Content Placeholder 4"/>
          <p:cNvSpPr>
            <a:spLocks noGrp="1"/>
          </p:cNvSpPr>
          <p:nvPr>
            <p:ph sz="quarter" idx="12"/>
          </p:nvPr>
        </p:nvSpPr>
        <p:spPr>
          <a:xfrm>
            <a:off x="3786961" y="1797909"/>
            <a:ext cx="7906172" cy="4765452"/>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97772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7" name="Text Placeholder 3"/>
          <p:cNvSpPr>
            <a:spLocks noGrp="1"/>
          </p:cNvSpPr>
          <p:nvPr>
            <p:ph type="body" sz="quarter" idx="13" hasCustomPrompt="1"/>
          </p:nvPr>
        </p:nvSpPr>
        <p:spPr>
          <a:xfrm>
            <a:off x="2" y="1097280"/>
            <a:ext cx="12191999" cy="1414427"/>
          </a:xfrm>
          <a:solidFill>
            <a:schemeClr val="bg1">
              <a:lumMod val="95000"/>
            </a:schemeClr>
          </a:solidFill>
        </p:spPr>
        <p:txBody>
          <a:bodyPr wrap="square" lIns="720000" tIns="72000" rIns="720000" bIns="72000" anchor="ctr" anchorCtr="0">
            <a:normAutofit/>
          </a:bodyPr>
          <a:lstStyle>
            <a:lvl1pPr>
              <a:defRPr sz="1600" b="0" i="0"/>
            </a:lvl1pPr>
          </a:lstStyle>
          <a:p>
            <a:pPr lvl="0"/>
            <a:r>
              <a:rPr lang="en-US"/>
              <a:t>Notes comes here</a:t>
            </a:r>
          </a:p>
        </p:txBody>
      </p:sp>
    </p:spTree>
    <p:extLst>
      <p:ext uri="{BB962C8B-B14F-4D97-AF65-F5344CB8AC3E}">
        <p14:creationId xmlns:p14="http://schemas.microsoft.com/office/powerpoint/2010/main" val="25382672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2" y="1097280"/>
            <a:ext cx="12191999" cy="1414427"/>
          </a:xfrm>
          <a:solidFill>
            <a:schemeClr val="bg1">
              <a:lumMod val="95000"/>
            </a:schemeClr>
          </a:solidFill>
        </p:spPr>
        <p:txBody>
          <a:bodyPr wrap="square" lIns="720000" tIns="72000" rIns="648000" bIns="72000" anchor="ctr" anchorCtr="0">
            <a:normAutofit/>
          </a:bodyPr>
          <a:lstStyle>
            <a:lvl1pPr>
              <a:defRPr sz="1600" b="0" i="0"/>
            </a:lvl1pPr>
          </a:lstStyle>
          <a:p>
            <a:pPr lvl="0"/>
            <a:r>
              <a:rPr lang="en-US"/>
              <a:t>Notes comes here</a:t>
            </a:r>
          </a:p>
        </p:txBody>
      </p:sp>
      <p:sp>
        <p:nvSpPr>
          <p:cNvPr id="6" name="Text Placeholder 3"/>
          <p:cNvSpPr>
            <a:spLocks noGrp="1"/>
          </p:cNvSpPr>
          <p:nvPr>
            <p:ph type="body" sz="quarter" idx="14" hasCustomPrompt="1"/>
          </p:nvPr>
        </p:nvSpPr>
        <p:spPr>
          <a:xfrm>
            <a:off x="2" y="6579669"/>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Content Placeholder 4"/>
          <p:cNvSpPr>
            <a:spLocks noGrp="1"/>
          </p:cNvSpPr>
          <p:nvPr>
            <p:ph sz="quarter" idx="12"/>
          </p:nvPr>
        </p:nvSpPr>
        <p:spPr>
          <a:xfrm>
            <a:off x="719669" y="2647797"/>
            <a:ext cx="10752667" cy="3765361"/>
          </a:xfrm>
          <a:prstGeom prst="rect">
            <a:avLst/>
          </a:prstGeom>
        </p:spPr>
        <p:txBody>
          <a:bodyPr/>
          <a:lstStyle>
            <a:lvl1pPr>
              <a:spcBef>
                <a:spcPts val="1200"/>
              </a:spcBef>
              <a:spcAft>
                <a:spcPts val="1200"/>
              </a:spcAft>
              <a:defRPr/>
            </a:lvl1pPr>
            <a:lvl2pPr marL="251994" indent="-251994">
              <a:defRPr/>
            </a:lvl2pPr>
            <a:lvl3pPr marL="503987" indent="-251994">
              <a:defRPr/>
            </a:lvl3pPr>
            <a:lvl4pPr marL="755981" indent="-251994">
              <a:defRPr/>
            </a:lvl4pPr>
            <a:lvl5pPr marL="1007975" indent="-25199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14869"/>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76" y="1435344"/>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801"/>
            <a:ext cx="6241333" cy="1791975"/>
          </a:xfrm>
        </p:spPr>
        <p:txBody>
          <a:bodyPr>
            <a:normAutofit/>
          </a:bodyPr>
          <a:lstStyle>
            <a:lvl1pPr marL="0" indent="0" algn="l">
              <a:lnSpc>
                <a:spcPts val="2700"/>
              </a:lnSpc>
              <a:buNone/>
              <a:defRPr sz="2300">
                <a:solidFill>
                  <a:srgbClr val="FFFFFF"/>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259088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9"/>
            <a:ext cx="10972800" cy="4688267"/>
          </a:xfrm>
        </p:spPr>
        <p:txBody>
          <a:bodyPr>
            <a:normAutofit/>
          </a:bodyPr>
          <a:lstStyle>
            <a:lvl1pPr marL="457178" indent="-457178">
              <a:lnSpc>
                <a:spcPct val="150000"/>
              </a:lnSpc>
              <a:buSzPct val="100000"/>
              <a:buFont typeface="+mj-lt"/>
              <a:buAutoNum type="arabicPeriod"/>
              <a:defRPr sz="2300">
                <a:solidFill>
                  <a:schemeClr val="bg1"/>
                </a:solidFill>
              </a:defRPr>
            </a:lvl1pPr>
            <a:lvl2pPr marL="800060" indent="-342882">
              <a:buFont typeface="+mj-lt"/>
              <a:buAutoNum type="arabicPeriod"/>
              <a:defRPr>
                <a:solidFill>
                  <a:schemeClr val="bg1"/>
                </a:solidFill>
              </a:defRPr>
            </a:lvl2pPr>
            <a:lvl3pPr marL="1257238" indent="-342882">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5750310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609600" y="1493094"/>
            <a:ext cx="10972800" cy="4525963"/>
          </a:xfrm>
        </p:spPr>
        <p:txBody>
          <a:bodyPr/>
          <a:lstStyle>
            <a:lvl1pPr>
              <a:lnSpc>
                <a:spcPts val="2300"/>
              </a:lnSpc>
              <a:defRPr>
                <a:solidFill>
                  <a:srgbClr val="333333"/>
                </a:solidFill>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54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E1B5138-E4AB-4D46-BE27-7C7397254250}" type="slidenum">
              <a:rPr lang="en-US" smtClean="0"/>
              <a:t>‹#›</a:t>
            </a:fld>
            <a:endParaRPr lang="en-US"/>
          </a:p>
        </p:txBody>
      </p:sp>
      <p:pic>
        <p:nvPicPr>
          <p:cNvPr id="7"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65149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9" y="1603"/>
          <a:ext cx="1587" cy="1587"/>
        </p:xfrm>
        <a:graphic>
          <a:graphicData uri="http://schemas.openxmlformats.org/presentationml/2006/ole">
            <mc:AlternateContent xmlns:mc="http://schemas.openxmlformats.org/markup-compatibility/2006">
              <mc:Choice xmlns:v="urn:schemas-microsoft-com:vml" Requires="v">
                <p:oleObj spid="_x0000_s9283"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9" y="1603"/>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664489" y="6638688"/>
            <a:ext cx="526815" cy="184177"/>
          </a:xfrm>
          <a:prstGeom prst="rect">
            <a:avLst/>
          </a:prstGeom>
        </p:spPr>
        <p:txBody>
          <a:bodyPr vert="horz" lIns="91440" tIns="45720" rIns="91440" bIns="45720" rtlCol="0" anchor="ctr"/>
          <a:lstStyle>
            <a:lvl1pPr algn="r">
              <a:defRPr sz="1200">
                <a:solidFill>
                  <a:schemeClr val="bg1"/>
                </a:solidFill>
              </a:defRPr>
            </a:lvl1pPr>
          </a:lstStyle>
          <a:p>
            <a:fld id="{3E1B5138-E4AB-4D46-BE27-7C7397254250}" type="slidenum">
              <a:rPr lang="en-US" smtClean="0"/>
              <a:t>‹#›</a:t>
            </a:fld>
            <a:endParaRPr lang="en-US"/>
          </a:p>
        </p:txBody>
      </p:sp>
      <p:pic>
        <p:nvPicPr>
          <p:cNvPr id="6"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520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785240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Empty Content">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736980" y="81888"/>
            <a:ext cx="10727141" cy="1143000"/>
          </a:xfrm>
          <a:prstGeom prst="rect">
            <a:avLst/>
          </a:prstGeom>
        </p:spPr>
        <p:txBody>
          <a:bodyPr vert="horz" lIns="91440" tIns="45720" rIns="91440" bIns="45720" rtlCol="0" anchor="b">
            <a:normAutofit/>
          </a:bodyPr>
          <a:lstStyle/>
          <a:p>
            <a:r>
              <a:rPr lang="en-US"/>
              <a:t>Click to edit Master title style</a:t>
            </a:r>
            <a:endParaRPr lang="en-US" dirty="0"/>
          </a:p>
        </p:txBody>
      </p:sp>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503166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224818631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1" y="319923"/>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4"/>
            <a:ext cx="10025063" cy="4004495"/>
          </a:xfrm>
          <a:prstGeom prst="rect">
            <a:avLst/>
          </a:prstGeom>
        </p:spPr>
        <p:txBody>
          <a:bodyPr anchor="t">
            <a:normAutofit/>
          </a:bodyPr>
          <a:lstStyle>
            <a:lvl1pPr marL="761981" marR="0" indent="-761981" algn="l" defTabSz="914377"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34612573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57966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421778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2F88-F1CA-40F2-BD81-B841F0563B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7E6B9B19-D1F7-4E48-99B9-54F0475E6C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673D97D-BAD8-41F5-920E-28065C9044F3}"/>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5" name="Footer Placeholder 4">
            <a:extLst>
              <a:ext uri="{FF2B5EF4-FFF2-40B4-BE49-F238E27FC236}">
                <a16:creationId xmlns:a16="http://schemas.microsoft.com/office/drawing/2014/main" id="{A92F6671-3E2E-41EE-AD87-01050589431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997C9412-D946-4176-92C5-012408E7B044}"/>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7725951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088BE-BCA3-43E1-A7DD-AC3635B5EE9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2340AA27-4172-476C-8E16-DDB023ACE4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1AC435C2-D98B-4B6B-8425-6ABE8427CEB1}"/>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5" name="Footer Placeholder 4">
            <a:extLst>
              <a:ext uri="{FF2B5EF4-FFF2-40B4-BE49-F238E27FC236}">
                <a16:creationId xmlns:a16="http://schemas.microsoft.com/office/drawing/2014/main" id="{793FB77C-1A20-4797-AC0C-E91BEE930FD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0BDF92D-AAC5-41C2-8485-474F59F41319}"/>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23182876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EBC07-8CAF-490D-B2BE-574F5608393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9DE080EC-C0D9-45B0-95E3-B57C8CB695B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16689-2A3C-4DA3-AD88-23805D2C8075}"/>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5" name="Footer Placeholder 4">
            <a:extLst>
              <a:ext uri="{FF2B5EF4-FFF2-40B4-BE49-F238E27FC236}">
                <a16:creationId xmlns:a16="http://schemas.microsoft.com/office/drawing/2014/main" id="{6B562C1A-5D5F-40E6-93D1-6AFC7545935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CBD6854-A288-46BF-9901-C3DFF39EF58B}"/>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412470389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80ED-C5EB-4759-A9B0-2487F94CF98F}"/>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B0D325C-DE9B-46FC-B4AB-8C2CBC2AB65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0D9A7196-6D6A-4BDF-9E1C-700A392693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4B108C8D-5D7A-4228-8A6D-D6D572D75F38}"/>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6" name="Footer Placeholder 5">
            <a:extLst>
              <a:ext uri="{FF2B5EF4-FFF2-40B4-BE49-F238E27FC236}">
                <a16:creationId xmlns:a16="http://schemas.microsoft.com/office/drawing/2014/main" id="{26A94F4C-FADC-4E04-ABC5-6EB87D1002B6}"/>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06E84E3D-550A-4726-ABDF-5CE43232E3D6}"/>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26611645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3D6B-EFCD-4759-A710-925877F50AF3}"/>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001A0E0-F134-4206-940E-0D6D96719F4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6C1A3F-29AA-437D-B41E-4773E2D3214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F696A5E9-F344-49DE-AA0A-1BECA8A1AFD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BBC3B3-1FA1-4470-836B-58D3AB195AD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39A6749D-9EA7-432B-9420-86965FA6AA91}"/>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8" name="Footer Placeholder 7">
            <a:extLst>
              <a:ext uri="{FF2B5EF4-FFF2-40B4-BE49-F238E27FC236}">
                <a16:creationId xmlns:a16="http://schemas.microsoft.com/office/drawing/2014/main" id="{8C1CB2E4-7913-4B80-9378-0BEC3E36D866}"/>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7FCA16A4-D86B-4CCF-976D-3BA0CC7C503D}"/>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317994642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D08A-8238-4184-B449-9179E85F379F}"/>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4EAE9667-D795-412E-8A86-F9E19EF297A2}"/>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4" name="Footer Placeholder 3">
            <a:extLst>
              <a:ext uri="{FF2B5EF4-FFF2-40B4-BE49-F238E27FC236}">
                <a16:creationId xmlns:a16="http://schemas.microsoft.com/office/drawing/2014/main" id="{5449A8E5-CFFA-4FE3-AD32-7E3171D1C175}"/>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C7DCD1D4-8999-428F-92D2-A10DCD4BA7D1}"/>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3244721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011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CDA2-B9FB-4DFD-94E2-0980E2C137E1}"/>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3" name="Footer Placeholder 2">
            <a:extLst>
              <a:ext uri="{FF2B5EF4-FFF2-40B4-BE49-F238E27FC236}">
                <a16:creationId xmlns:a16="http://schemas.microsoft.com/office/drawing/2014/main" id="{62F29961-B6E0-4DD3-B92D-798AF299528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F0068A2E-1028-4A03-9FE2-8ED97ADFED18}"/>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3854459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0174E-80E5-4609-A732-C8BA52590A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4E640234-A540-4660-A081-62C6004A11F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293ED12F-9AF6-4849-BFDA-337A81FC05C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D3B4BD-E238-4A9C-89C6-99DB42AFC868}"/>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6" name="Footer Placeholder 5">
            <a:extLst>
              <a:ext uri="{FF2B5EF4-FFF2-40B4-BE49-F238E27FC236}">
                <a16:creationId xmlns:a16="http://schemas.microsoft.com/office/drawing/2014/main" id="{F0B17B5C-225B-44E2-8DF5-B7DD73E2EFF0}"/>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B1EF0D74-4101-4406-9633-5D64D0D34544}"/>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40733838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095A-DA86-4D66-8A55-6C2A2113E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1DBFA8A1-5450-4F27-AB37-06A7ED01371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pt-BR"/>
          </a:p>
        </p:txBody>
      </p:sp>
      <p:sp>
        <p:nvSpPr>
          <p:cNvPr id="4" name="Text Placeholder 3">
            <a:extLst>
              <a:ext uri="{FF2B5EF4-FFF2-40B4-BE49-F238E27FC236}">
                <a16:creationId xmlns:a16="http://schemas.microsoft.com/office/drawing/2014/main" id="{B81AEA94-2859-48B8-A0C4-4E33959C048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827E1-59E6-4097-93BC-E066A70C4354}"/>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6" name="Footer Placeholder 5">
            <a:extLst>
              <a:ext uri="{FF2B5EF4-FFF2-40B4-BE49-F238E27FC236}">
                <a16:creationId xmlns:a16="http://schemas.microsoft.com/office/drawing/2014/main" id="{26C25412-18F2-4D01-8BF2-52727F49EC39}"/>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2C839A-E0A9-4AE2-9A70-034FCCE8C09E}"/>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25641745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CA16-8B75-4371-A1DF-634CCBFC007F}"/>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F7717F7C-D0D4-47A3-A71D-E49BB64C61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3CDBD6A1-F158-4515-A1BE-6411394FB16D}"/>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5" name="Footer Placeholder 4">
            <a:extLst>
              <a:ext uri="{FF2B5EF4-FFF2-40B4-BE49-F238E27FC236}">
                <a16:creationId xmlns:a16="http://schemas.microsoft.com/office/drawing/2014/main" id="{98FF902C-266B-4405-8669-91585998DB86}"/>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F271175A-3C93-4E2E-BF57-F32775C830FA}"/>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227134494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ACD1AA-3A4C-4011-A40F-72EFE3D6253C}"/>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A48E3084-7145-41DF-BDBE-7EF9560D1904}"/>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65A0BDD-602F-4BC0-9ED1-4B1C3FF04682}"/>
              </a:ext>
            </a:extLst>
          </p:cNvPr>
          <p:cNvSpPr>
            <a:spLocks noGrp="1"/>
          </p:cNvSpPr>
          <p:nvPr>
            <p:ph type="dt" sz="half" idx="10"/>
          </p:nvPr>
        </p:nvSpPr>
        <p:spPr/>
        <p:txBody>
          <a:bodyPr/>
          <a:lstStyle/>
          <a:p>
            <a:fld id="{FB583D00-CFDF-42FE-ACCD-BEECAC99A3AA}" type="datetimeFigureOut">
              <a:rPr lang="pt-BR" smtClean="0"/>
              <a:t>15/02/2022</a:t>
            </a:fld>
            <a:endParaRPr lang="pt-BR"/>
          </a:p>
        </p:txBody>
      </p:sp>
      <p:sp>
        <p:nvSpPr>
          <p:cNvPr id="5" name="Footer Placeholder 4">
            <a:extLst>
              <a:ext uri="{FF2B5EF4-FFF2-40B4-BE49-F238E27FC236}">
                <a16:creationId xmlns:a16="http://schemas.microsoft.com/office/drawing/2014/main" id="{A3BF2196-89A9-4CC0-A2F6-4561535373B7}"/>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A033B06E-3901-4B98-962E-9288CA34050F}"/>
              </a:ext>
            </a:extLst>
          </p:cNvPr>
          <p:cNvSpPr>
            <a:spLocks noGrp="1"/>
          </p:cNvSpPr>
          <p:nvPr>
            <p:ph type="sldNum" sz="quarter" idx="12"/>
          </p:nvPr>
        </p:nvSpPr>
        <p:spPr/>
        <p:txBody>
          <a:bodyPr/>
          <a:lstStyle/>
          <a:p>
            <a:fld id="{77B21E0E-D592-45E9-B3C1-DE0E7241F3D9}" type="slidenum">
              <a:rPr lang="pt-BR" smtClean="0"/>
              <a:t>‹#›</a:t>
            </a:fld>
            <a:endParaRPr lang="pt-BR"/>
          </a:p>
        </p:txBody>
      </p:sp>
    </p:spTree>
    <p:extLst>
      <p:ext uri="{BB962C8B-B14F-4D97-AF65-F5344CB8AC3E}">
        <p14:creationId xmlns:p14="http://schemas.microsoft.com/office/powerpoint/2010/main" val="84556223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785F480-C82F-40FD-A49D-09334F478C86}" type="datetime1">
              <a:rPr lang="en-US" smtClean="0"/>
              <a:t>2/15/22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BD6BB77-A148-414D-A315-E4B5013816EA}" type="slidenum">
              <a:rPr lang="en-US" smtClean="0"/>
              <a:pPr/>
              <a:t>‹#›</a:t>
            </a:fld>
            <a:endParaRPr lang="en-US" dirty="0"/>
          </a:p>
        </p:txBody>
      </p:sp>
      <p:sp>
        <p:nvSpPr>
          <p:cNvPr id="7" name="Title 1"/>
          <p:cNvSpPr>
            <a:spLocks noGrp="1"/>
          </p:cNvSpPr>
          <p:nvPr>
            <p:ph type="title"/>
          </p:nvPr>
        </p:nvSpPr>
        <p:spPr>
          <a:xfrm>
            <a:off x="838200" y="365125"/>
            <a:ext cx="10515600" cy="1325563"/>
          </a:xfrm>
        </p:spPr>
        <p:txBody>
          <a:bodyPr/>
          <a:lstStyle/>
          <a:p>
            <a:r>
              <a:rPr lang="en-US"/>
              <a:t>Click to edit Master title style</a:t>
            </a:r>
          </a:p>
        </p:txBody>
      </p:sp>
    </p:spTree>
    <p:custDataLst>
      <p:tags r:id="rId1"/>
    </p:custDataLst>
    <p:extLst>
      <p:ext uri="{BB962C8B-B14F-4D97-AF65-F5344CB8AC3E}">
        <p14:creationId xmlns:p14="http://schemas.microsoft.com/office/powerpoint/2010/main" val="29908970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sub, bullets">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601928" y="1713178"/>
            <a:ext cx="10984707" cy="4169411"/>
          </a:xfrm>
        </p:spPr>
        <p:txBody>
          <a:bodyPr/>
          <a:lstStyle>
            <a:lvl1pPr marL="234141" marR="0" indent="-234141" algn="l" defTabSz="761952" rtl="0" eaLnBrk="1" fontAlgn="base" latinLnBrk="0" hangingPunct="1">
              <a:lnSpc>
                <a:spcPct val="100000"/>
              </a:lnSpc>
              <a:spcBef>
                <a:spcPts val="1800"/>
              </a:spcBef>
              <a:spcAft>
                <a:spcPct val="0"/>
              </a:spcAft>
              <a:buClr>
                <a:srgbClr val="212121"/>
              </a:buClr>
              <a:buSzPct val="100000"/>
              <a:buFont typeface="Arial" pitchFamily="-65" charset="0"/>
              <a:buChar char="•"/>
              <a:tabLst/>
              <a:defRPr>
                <a:solidFill>
                  <a:schemeClr val="tx1"/>
                </a:solidFill>
              </a:defRPr>
            </a:lvl1pPr>
            <a:lvl2pPr marL="534424" marR="0" indent="-234141"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2pPr>
            <a:lvl3pPr marL="731472" marR="0" indent="-201155"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3pPr>
            <a:lvl4pPr marL="1097209" marR="0" indent="-201155"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4pPr>
            <a:lvl5pPr marL="1487868" marR="0" indent="-191122"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defRPr>
            </a:lvl5pPr>
          </a:lstStyle>
          <a:p>
            <a:pPr marL="234141" marR="0" lvl="0" indent="-234141" algn="l" defTabSz="761952" rtl="0" eaLnBrk="1" fontAlgn="base" latinLnBrk="0" hangingPunct="1">
              <a:lnSpc>
                <a:spcPct val="100000"/>
              </a:lnSpc>
              <a:spcBef>
                <a:spcPts val="1800"/>
              </a:spcBef>
              <a:spcAft>
                <a:spcPct val="0"/>
              </a:spcAft>
              <a:buClr>
                <a:srgbClr val="212121"/>
              </a:buClr>
              <a:buSzPct val="100000"/>
              <a:buFont typeface="Arial" pitchFamily="-65" charset="0"/>
              <a:buChar char="•"/>
              <a:tabLst/>
              <a:defRPr/>
            </a:pPr>
            <a:r>
              <a:rPr kumimoji="0" lang="en-US" sz="2333"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Edit Master text styles</a:t>
            </a:r>
          </a:p>
          <a:p>
            <a:pPr marL="534424" marR="0" lvl="1" indent="-234141"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20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Second level</a:t>
            </a:r>
          </a:p>
          <a:p>
            <a:pPr marL="731472" marR="0" lvl="2" indent="-201155"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8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Third level</a:t>
            </a:r>
          </a:p>
          <a:p>
            <a:pPr marL="1097209" marR="0" lvl="3" indent="-201155"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5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Fourth level</a:t>
            </a:r>
          </a:p>
          <a:p>
            <a:pPr marL="1487868" marR="0" lvl="4" indent="-191122" algn="l" defTabSz="761952"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300" b="0" i="0" u="none" strike="noStrike" kern="0" cap="none" spc="0" normalizeH="0" baseline="0" noProof="0" dirty="0">
                <a:ln>
                  <a:noFill/>
                </a:ln>
                <a:solidFill>
                  <a:srgbClr val="212121"/>
                </a:solidFill>
                <a:effectLst/>
                <a:uLnTx/>
                <a:uFillTx/>
                <a:latin typeface="Verdana" charset="0"/>
                <a:ea typeface="Verdana" charset="0"/>
                <a:cs typeface="Verdana" charset="0"/>
                <a:sym typeface="Arial" pitchFamily="-65" charset="0"/>
              </a:rPr>
              <a:t>Fifth level</a:t>
            </a:r>
          </a:p>
        </p:txBody>
      </p:sp>
      <p:sp>
        <p:nvSpPr>
          <p:cNvPr id="14" name="Title 1"/>
          <p:cNvSpPr>
            <a:spLocks noGrp="1"/>
          </p:cNvSpPr>
          <p:nvPr>
            <p:ph type="title"/>
          </p:nvPr>
        </p:nvSpPr>
        <p:spPr>
          <a:xfrm>
            <a:off x="605368" y="378460"/>
            <a:ext cx="10981267" cy="577081"/>
          </a:xfrm>
        </p:spPr>
        <p:txBody>
          <a:bodyPr/>
          <a:lstStyle>
            <a:lvl1pPr>
              <a:defRPr>
                <a:solidFill>
                  <a:schemeClr val="tx1"/>
                </a:solidFill>
              </a:defRPr>
            </a:lvl1pPr>
          </a:lstStyle>
          <a:p>
            <a:r>
              <a:rPr lang="en-US"/>
              <a:t>Click to edit Master title style</a:t>
            </a:r>
            <a:endParaRPr lang="en-US" dirty="0"/>
          </a:p>
        </p:txBody>
      </p:sp>
      <p:sp>
        <p:nvSpPr>
          <p:cNvPr id="15" name="Text Placeholder 4"/>
          <p:cNvSpPr>
            <a:spLocks noGrp="1"/>
          </p:cNvSpPr>
          <p:nvPr>
            <p:ph type="body" sz="quarter" idx="10"/>
          </p:nvPr>
        </p:nvSpPr>
        <p:spPr>
          <a:xfrm>
            <a:off x="605368" y="974215"/>
            <a:ext cx="10981267" cy="323102"/>
          </a:xfrm>
          <a:noFill/>
          <a:ln w="12700">
            <a:noFill/>
            <a:miter lim="800000"/>
            <a:headEnd/>
            <a:tailEnd/>
          </a:ln>
        </p:spPr>
        <p:txBody>
          <a:bodyPr vert="horz" wrap="square" lIns="0" tIns="0" rIns="0" bIns="0" numCol="1" anchor="t" anchorCtr="0" compatLnSpc="1">
            <a:prstTxWarp prst="textNoShape">
              <a:avLst/>
            </a:prstTxWarp>
            <a:spAutoFit/>
          </a:bodyPr>
          <a:lstStyle>
            <a:lvl1pPr marL="0" indent="0">
              <a:buNone/>
              <a:defRPr lang="en-US" sz="2333" dirty="0">
                <a:solidFill>
                  <a:schemeClr val="accent3"/>
                </a:solidFill>
                <a:latin typeface="Verdana" charset="0"/>
                <a:ea typeface="Verdana" charset="0"/>
                <a:cs typeface="Verdana" charset="0"/>
                <a:sym typeface="Arial" pitchFamily="-65"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Pct val="100000"/>
              <a:buFont typeface="Arial" pitchFamily="-65" charset="0"/>
              <a:buNone/>
            </a:pPr>
            <a:r>
              <a:rPr lang="en-US"/>
              <a:t>Click to edit Master text styles</a:t>
            </a:r>
          </a:p>
        </p:txBody>
      </p:sp>
      <p:sp>
        <p:nvSpPr>
          <p:cNvPr id="8" name="Slide Number Placeholder 5">
            <a:extLst>
              <a:ext uri="{FF2B5EF4-FFF2-40B4-BE49-F238E27FC236}">
                <a16:creationId xmlns:a16="http://schemas.microsoft.com/office/drawing/2014/main" id="{CD2F08FA-1E8F-464B-8CF2-AA480329BCCB}"/>
              </a:ext>
            </a:extLst>
          </p:cNvPr>
          <p:cNvSpPr>
            <a:spLocks noGrp="1"/>
          </p:cNvSpPr>
          <p:nvPr>
            <p:ph type="sldNum" sz="quarter" idx="4"/>
          </p:nvPr>
        </p:nvSpPr>
        <p:spPr>
          <a:xfrm>
            <a:off x="11640710" y="6297785"/>
            <a:ext cx="379679"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pPr/>
              <a:t>‹#›</a:t>
            </a:fld>
            <a:endParaRPr lang="en-US" dirty="0"/>
          </a:p>
        </p:txBody>
      </p:sp>
      <p:sp>
        <p:nvSpPr>
          <p:cNvPr id="9" name="Text Placeholder 4"/>
          <p:cNvSpPr>
            <a:spLocks noGrp="1"/>
          </p:cNvSpPr>
          <p:nvPr>
            <p:ph type="body" sz="quarter" idx="17" hasCustomPrompt="1"/>
          </p:nvPr>
        </p:nvSpPr>
        <p:spPr>
          <a:xfrm>
            <a:off x="601928" y="6279365"/>
            <a:ext cx="8382000" cy="275167"/>
          </a:xfrm>
        </p:spPr>
        <p:txBody>
          <a:bodyPr anchor="b"/>
          <a:lstStyle>
            <a:lvl1pPr marL="0" indent="0">
              <a:spcBef>
                <a:spcPts val="167"/>
              </a:spcBef>
              <a:buNone/>
              <a:defRPr sz="751">
                <a:solidFill>
                  <a:schemeClr val="tx1"/>
                </a:solidFill>
              </a:defRPr>
            </a:lvl1pPr>
          </a:lstStyle>
          <a:p>
            <a:pPr lvl="0"/>
            <a:r>
              <a:rPr lang="en-US" dirty="0"/>
              <a:t>Footnotes and Sources</a:t>
            </a:r>
          </a:p>
        </p:txBody>
      </p:sp>
    </p:spTree>
    <p:extLst>
      <p:ext uri="{BB962C8B-B14F-4D97-AF65-F5344CB8AC3E}">
        <p14:creationId xmlns:p14="http://schemas.microsoft.com/office/powerpoint/2010/main" val="222823580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5"/>
            <a:ext cx="10972800" cy="4688267"/>
          </a:xfrm>
        </p:spPr>
        <p:txBody>
          <a:bodyPr>
            <a:normAutofit/>
          </a:bodyPr>
          <a:lstStyle>
            <a:lvl1pPr marL="342882" indent="-342882">
              <a:lnSpc>
                <a:spcPct val="150000"/>
              </a:lnSpc>
              <a:buSzPct val="100000"/>
              <a:buFont typeface="+mj-lt"/>
              <a:buAutoNum type="arabicPeriod"/>
              <a:defRPr sz="1725">
                <a:solidFill>
                  <a:schemeClr val="bg1"/>
                </a:solidFill>
              </a:defRPr>
            </a:lvl1pPr>
            <a:lvl2pPr marL="600045" indent="-257162">
              <a:buFont typeface="+mj-lt"/>
              <a:buAutoNum type="arabicPeriod"/>
              <a:defRPr>
                <a:solidFill>
                  <a:schemeClr val="bg1"/>
                </a:solidFill>
              </a:defRPr>
            </a:lvl2pPr>
            <a:lvl3pPr marL="942927" indent="-257162">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29298537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9"/>
            <a:ext cx="10972800" cy="4688267"/>
          </a:xfrm>
        </p:spPr>
        <p:txBody>
          <a:bodyPr>
            <a:normAutofit/>
          </a:bodyPr>
          <a:lstStyle>
            <a:lvl1pPr marL="457189" indent="-457189">
              <a:lnSpc>
                <a:spcPct val="150000"/>
              </a:lnSpc>
              <a:buSzPct val="100000"/>
              <a:buFont typeface="+mj-lt"/>
              <a:buAutoNum type="arabicPeriod"/>
              <a:defRPr sz="2300">
                <a:solidFill>
                  <a:schemeClr val="bg1"/>
                </a:solidFill>
              </a:defRPr>
            </a:lvl1pPr>
            <a:lvl2pPr marL="800080" indent="-342891">
              <a:buFont typeface="+mj-lt"/>
              <a:buAutoNum type="arabicPeriod"/>
              <a:defRPr>
                <a:solidFill>
                  <a:schemeClr val="bg1"/>
                </a:solidFill>
              </a:defRPr>
            </a:lvl2pPr>
            <a:lvl3pPr marL="1257269" indent="-342891">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6345786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5" y="1435317"/>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2"/>
            <a:ext cx="6241333" cy="1791975"/>
          </a:xfrm>
        </p:spPr>
        <p:txBody>
          <a:bodyPr>
            <a:normAutofit/>
          </a:bodyPr>
          <a:lstStyle>
            <a:lvl1pPr marL="0" indent="0" algn="l">
              <a:lnSpc>
                <a:spcPts val="2700"/>
              </a:lnSpc>
              <a:buNone/>
              <a:defRPr sz="23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70425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210355A-7F9C-4019-979D-B3092D95A4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2" y="-4763"/>
            <a:ext cx="12214231" cy="454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E8D76518-FE2A-4D90-8458-3810BBD654CC}"/>
              </a:ext>
            </a:extLst>
          </p:cNvPr>
          <p:cNvCxnSpPr/>
          <p:nvPr userDrawn="1"/>
        </p:nvCxnSpPr>
        <p:spPr bwMode="auto">
          <a:xfrm>
            <a:off x="-14290" y="4519613"/>
            <a:ext cx="12206292" cy="0"/>
          </a:xfrm>
          <a:prstGeom prst="line">
            <a:avLst/>
          </a:prstGeom>
          <a:ln w="28575">
            <a:headEnd type="none" w="med" len="med"/>
            <a:tailEnd type="none" w="med" len="med"/>
          </a:ln>
        </p:spPr>
        <p:style>
          <a:lnRef idx="2">
            <a:schemeClr val="accent6"/>
          </a:lnRef>
          <a:fillRef idx="0">
            <a:schemeClr val="accent6"/>
          </a:fillRef>
          <a:effectRef idx="1">
            <a:schemeClr val="accent6"/>
          </a:effectRef>
          <a:fontRef idx="minor">
            <a:schemeClr val="tx1"/>
          </a:fontRef>
        </p:style>
      </p:cxnSp>
      <p:pic>
        <p:nvPicPr>
          <p:cNvPr id="7" name="Picture 5" descr="CCO_ONC_RGB.jpg">
            <a:extLst>
              <a:ext uri="{FF2B5EF4-FFF2-40B4-BE49-F238E27FC236}">
                <a16:creationId xmlns:a16="http://schemas.microsoft.com/office/drawing/2014/main" id="{D5DC7876-1C95-41F8-9AB2-DCEF44020FA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761" y="5876925"/>
            <a:ext cx="367284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9"/>
          <p:cNvSpPr>
            <a:spLocks noGrp="1"/>
          </p:cNvSpPr>
          <p:nvPr>
            <p:ph sz="quarter" idx="11"/>
          </p:nvPr>
        </p:nvSpPr>
        <p:spPr>
          <a:xfrm>
            <a:off x="514351" y="4856676"/>
            <a:ext cx="11283951" cy="1155939"/>
          </a:xfrm>
          <a:prstGeom prst="rect">
            <a:avLst/>
          </a:prstGeom>
        </p:spPr>
        <p:txBody>
          <a:bodyPr/>
          <a:lstStyle>
            <a:lvl1pPr>
              <a:buFontTx/>
              <a:buNone/>
              <a:defRPr sz="1800" b="1">
                <a:solidFill>
                  <a:schemeClr val="accent6"/>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Click to edit Master text styles</a:t>
            </a:r>
          </a:p>
        </p:txBody>
      </p:sp>
      <p:sp>
        <p:nvSpPr>
          <p:cNvPr id="2" name="Title 1"/>
          <p:cNvSpPr>
            <a:spLocks noGrp="1"/>
          </p:cNvSpPr>
          <p:nvPr>
            <p:ph type="title"/>
          </p:nvPr>
        </p:nvSpPr>
        <p:spPr>
          <a:xfrm>
            <a:off x="514484" y="239717"/>
            <a:ext cx="11244016" cy="1674813"/>
          </a:xfrm>
          <a:prstGeom prst="rect">
            <a:avLst/>
          </a:prstGeom>
        </p:spPr>
        <p:txBody>
          <a:bodyPr/>
          <a:lstStyle>
            <a:lvl1pPr algn="ctr">
              <a:defRPr sz="2925">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5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Tree>
    <p:extLst>
      <p:ext uri="{BB962C8B-B14F-4D97-AF65-F5344CB8AC3E}">
        <p14:creationId xmlns:p14="http://schemas.microsoft.com/office/powerpoint/2010/main" val="26220167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5"/>
            <a:ext cx="10972800" cy="4688267"/>
          </a:xfrm>
        </p:spPr>
        <p:txBody>
          <a:bodyPr>
            <a:normAutofit/>
          </a:bodyPr>
          <a:lstStyle>
            <a:lvl1pPr marL="457189" indent="-457189">
              <a:lnSpc>
                <a:spcPct val="150000"/>
              </a:lnSpc>
              <a:buSzPct val="100000"/>
              <a:buFont typeface="+mj-lt"/>
              <a:buAutoNum type="arabicPeriod"/>
              <a:defRPr sz="2300">
                <a:solidFill>
                  <a:schemeClr val="bg1"/>
                </a:solidFill>
              </a:defRPr>
            </a:lvl1pPr>
            <a:lvl2pPr marL="800080" indent="-342891">
              <a:buFont typeface="+mj-lt"/>
              <a:buAutoNum type="arabicPeriod"/>
              <a:defRPr>
                <a:solidFill>
                  <a:schemeClr val="bg1"/>
                </a:solidFill>
              </a:defRPr>
            </a:lvl2pPr>
            <a:lvl3pPr marL="1257269" indent="-342891">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144881087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5"/>
            <a:ext cx="10363200" cy="2700107"/>
          </a:xfrm>
        </p:spPr>
        <p:txBody>
          <a:bodyPr anchor="t">
            <a:noAutofit/>
          </a:bodyPr>
          <a:lstStyle>
            <a:lvl1pPr algn="l">
              <a:lnSpc>
                <a:spcPts val="4800"/>
              </a:lnSpc>
              <a:defRPr sz="45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595173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2"/>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7061412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609600" y="1493089"/>
            <a:ext cx="10972800" cy="4525963"/>
          </a:xfrm>
        </p:spPr>
        <p:txBody>
          <a:bodyPr/>
          <a:lstStyle>
            <a:lvl1pPr>
              <a:lnSpc>
                <a:spcPts val="2300"/>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2"/>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905780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30482654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31387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32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200"/>
              </a:spcAft>
              <a:defRPr sz="2400"/>
            </a:lvl1pPr>
            <a:lvl2pPr>
              <a:spcAft>
                <a:spcPts val="200"/>
              </a:spcAft>
              <a:defRPr sz="2000"/>
            </a:lvl2pPr>
            <a:lvl3pPr>
              <a:spcAft>
                <a:spcPts val="200"/>
              </a:spcAft>
              <a:defRPr sz="1800"/>
            </a:lvl3pPr>
            <a:lvl4pPr>
              <a:spcAft>
                <a:spcPts val="200"/>
              </a:spcAft>
              <a:defRPr sz="1600"/>
            </a:lvl4pPr>
            <a:lvl5pPr>
              <a:spcAft>
                <a:spcPts val="200"/>
              </a:spcAft>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200"/>
              </a:spcAft>
              <a:defRPr sz="2400"/>
            </a:lvl1pPr>
            <a:lvl2pPr>
              <a:spcAft>
                <a:spcPts val="200"/>
              </a:spcAft>
              <a:defRPr sz="2000"/>
            </a:lvl2pPr>
            <a:lvl3pPr>
              <a:spcAft>
                <a:spcPts val="200"/>
              </a:spcAft>
              <a:defRPr sz="1800"/>
            </a:lvl3pPr>
            <a:lvl4pPr>
              <a:spcAft>
                <a:spcPts val="200"/>
              </a:spcAft>
              <a:defRPr sz="1600"/>
            </a:lvl4pPr>
            <a:lvl5pPr>
              <a:spcAft>
                <a:spcPts val="200"/>
              </a:spcAft>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4422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357890838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EBC3-272A-447F-86AC-2C3DD61B189A}" type="datetimeFigureOut">
              <a:rPr lang="en-US" smtClean="0">
                <a:solidFill>
                  <a:prstClr val="black">
                    <a:tint val="75000"/>
                  </a:prstClr>
                </a:solidFill>
              </a:rPr>
              <a:pPr/>
              <a:t>2/15/22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E0163-25E4-415D-97F2-90672F2D7CB8}"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2"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800">
              <a:solidFill>
                <a:prstClr val="white"/>
              </a:solidFill>
            </a:endParaRPr>
          </a:p>
        </p:txBody>
      </p:sp>
      <p:sp>
        <p:nvSpPr>
          <p:cNvPr id="9" name="Title 8"/>
          <p:cNvSpPr>
            <a:spLocks noGrp="1"/>
          </p:cNvSpPr>
          <p:nvPr>
            <p:ph type="title"/>
          </p:nvPr>
        </p:nvSpPr>
        <p:spPr>
          <a:xfrm>
            <a:off x="0" y="15213"/>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80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9241130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0EEBC3-272A-447F-86AC-2C3DD61B189A}" type="datetimeFigureOut">
              <a:rPr lang="en-US" sz="1200" smtClean="0">
                <a:solidFill>
                  <a:prstClr val="black">
                    <a:tint val="75000"/>
                  </a:prstClr>
                </a:solidFill>
                <a:latin typeface="Arial" pitchFamily="34" charset="0"/>
                <a:cs typeface="Arial" pitchFamily="34" charset="0"/>
              </a:rPr>
              <a:pPr fontAlgn="base">
                <a:spcBef>
                  <a:spcPct val="0"/>
                </a:spcBef>
                <a:spcAft>
                  <a:spcPct val="0"/>
                </a:spcAft>
                <a:defRPr/>
              </a:pPr>
              <a:t>2/15/22</a:t>
            </a:fld>
            <a:endParaRPr lang="en-US" sz="1200">
              <a:solidFill>
                <a:prstClr val="black">
                  <a:tint val="75000"/>
                </a:prstClr>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lgn="ctr" fontAlgn="base">
              <a:spcBef>
                <a:spcPct val="0"/>
              </a:spcBef>
              <a:spcAft>
                <a:spcPct val="0"/>
              </a:spcAft>
              <a:defRPr/>
            </a:pPr>
            <a:endParaRPr lang="en-US" sz="1200">
              <a:solidFill>
                <a:prstClr val="black">
                  <a:tint val="75000"/>
                </a:prst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AEE0163-25E4-415D-97F2-90672F2D7CB8}" type="slidenum">
              <a:rPr lang="en-US" sz="1200"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en-US" sz="1200">
              <a:solidFill>
                <a:prstClr val="black">
                  <a:tint val="75000"/>
                </a:prstClr>
              </a:solidFill>
              <a:latin typeface="Arial" pitchFamily="34" charset="0"/>
              <a:cs typeface="Arial" pitchFamily="34" charset="0"/>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2"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title"/>
          </p:nvPr>
        </p:nvSpPr>
        <p:spPr>
          <a:xfrm>
            <a:off x="0" y="15213"/>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80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1352221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80"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erson, ground, red, wooden&#10;&#10;Description generated with very high confidence">
            <a:extLst>
              <a:ext uri="{FF2B5EF4-FFF2-40B4-BE49-F238E27FC236}">
                <a16:creationId xmlns:a16="http://schemas.microsoft.com/office/drawing/2014/main" id="{C6DA85B2-B245-4462-9BA5-BFBB26BFA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1657" y="3670300"/>
            <a:ext cx="6086475" cy="3200400"/>
          </a:xfrm>
          <a:prstGeom prst="rect">
            <a:avLst/>
          </a:prstGeom>
        </p:spPr>
      </p:pic>
      <p:sp>
        <p:nvSpPr>
          <p:cNvPr id="10" name="Rectangle 54"/>
          <p:cNvSpPr>
            <a:spLocks noGrp="1" noChangeArrowheads="1"/>
          </p:cNvSpPr>
          <p:nvPr>
            <p:ph type="subTitle" idx="1"/>
          </p:nvPr>
        </p:nvSpPr>
        <p:spPr>
          <a:xfrm>
            <a:off x="609600" y="4041663"/>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7"/>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b="1">
              <a:solidFill>
                <a:srgbClr val="FFFFFF"/>
              </a:solidFill>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9"/>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C9595C9F-F22D-4BED-A356-5C998A620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302" y="328626"/>
            <a:ext cx="1740839" cy="938609"/>
          </a:xfrm>
          <a:prstGeom prst="rect">
            <a:avLst/>
          </a:prstGeom>
        </p:spPr>
      </p:pic>
    </p:spTree>
    <p:extLst>
      <p:ext uri="{BB962C8B-B14F-4D97-AF65-F5344CB8AC3E}">
        <p14:creationId xmlns:p14="http://schemas.microsoft.com/office/powerpoint/2010/main" val="9576561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96962"/>
          </a:xfrm>
        </p:spPr>
        <p:txBody>
          <a:bodyPr/>
          <a:lstStyle>
            <a:lvl1pPr algn="l">
              <a:defRPr sz="2400" b="1">
                <a:solidFill>
                  <a:srgbClr val="002060"/>
                </a:solidFill>
              </a:defRPr>
            </a:lvl1pPr>
          </a:lstStyle>
          <a:p>
            <a:r>
              <a:rPr lang="en-US" dirty="0"/>
              <a:t>Click to edit Master title style</a:t>
            </a:r>
          </a:p>
        </p:txBody>
      </p:sp>
    </p:spTree>
    <p:extLst>
      <p:ext uri="{BB962C8B-B14F-4D97-AF65-F5344CB8AC3E}">
        <p14:creationId xmlns:p14="http://schemas.microsoft.com/office/powerpoint/2010/main" val="1136822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96962"/>
          </a:xfrm>
        </p:spPr>
        <p:txBody>
          <a:bodyPr/>
          <a:lstStyle>
            <a:lvl1pPr algn="l">
              <a:defRPr sz="2400" b="1">
                <a:solidFill>
                  <a:srgbClr val="002060"/>
                </a:solidFill>
              </a:defRPr>
            </a:lvl1pPr>
          </a:lstStyle>
          <a:p>
            <a:r>
              <a:rPr lang="en-US" dirty="0"/>
              <a:t>Click to edit Master title style</a:t>
            </a:r>
          </a:p>
        </p:txBody>
      </p:sp>
      <p:sp>
        <p:nvSpPr>
          <p:cNvPr id="3" name="Content Placeholder 2"/>
          <p:cNvSpPr>
            <a:spLocks noGrp="1"/>
          </p:cNvSpPr>
          <p:nvPr>
            <p:ph idx="1"/>
          </p:nvPr>
        </p:nvSpPr>
        <p:spPr>
          <a:xfrm>
            <a:off x="609600" y="1371601"/>
            <a:ext cx="10972800" cy="4754563"/>
          </a:xfrm>
        </p:spPr>
        <p:txBody>
          <a:bodyPr/>
          <a:lstStyle>
            <a:lvl1pPr>
              <a:defRPr sz="2400"/>
            </a:lvl1pPr>
            <a:lvl2pPr>
              <a:defRPr sz="2200"/>
            </a:lvl2pPr>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5044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B927-3932-8B42-8958-59E17F7FC3E2}"/>
              </a:ext>
            </a:extLst>
          </p:cNvPr>
          <p:cNvSpPr>
            <a:spLocks noGrp="1"/>
          </p:cNvSpPr>
          <p:nvPr>
            <p:ph type="title"/>
          </p:nvPr>
        </p:nvSpPr>
        <p:spPr>
          <a:xfrm>
            <a:off x="523875" y="192024"/>
            <a:ext cx="11141075" cy="804672"/>
          </a:xfrm>
        </p:spPr>
        <p:txBody>
          <a:bodyPr/>
          <a:lstStyle/>
          <a:p>
            <a:r>
              <a:rPr lang="en-US"/>
              <a:t>Click to edit Master title style</a:t>
            </a:r>
          </a:p>
        </p:txBody>
      </p:sp>
    </p:spTree>
    <p:extLst>
      <p:ext uri="{BB962C8B-B14F-4D97-AF65-F5344CB8AC3E}">
        <p14:creationId xmlns:p14="http://schemas.microsoft.com/office/powerpoint/2010/main" val="365826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41"/>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81" y="1513048"/>
            <a:ext cx="10877529" cy="465068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12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1"/>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1"/>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348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41"/>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3"/>
            <a:ext cx="5229571" cy="4679463"/>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7244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7"/>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41"/>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9" cy="4678739"/>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8431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5" y="238141"/>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6064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62"/>
            <a:ext cx="10363200" cy="2700107"/>
          </a:xfrm>
        </p:spPr>
        <p:txBody>
          <a:bodyPr anchor="t">
            <a:noAutofit/>
          </a:bodyPr>
          <a:lstStyle>
            <a:lvl1pPr algn="l">
              <a:lnSpc>
                <a:spcPts val="4800"/>
              </a:lnSpc>
              <a:defRPr sz="4500"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87102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867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8" y="4856682"/>
            <a:ext cx="11283951"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24"/>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85"/>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9" y="3355526"/>
            <a:ext cx="3827419" cy="1247411"/>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28"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31"/>
            <a:ext cx="36734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7946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811F168-5851-4164-A476-942919F07F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5"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icture containing person, ground, red, wooden&#10;&#10;Description generated with very high confidence">
            <a:extLst>
              <a:ext uri="{FF2B5EF4-FFF2-40B4-BE49-F238E27FC236}">
                <a16:creationId xmlns:a16="http://schemas.microsoft.com/office/drawing/2014/main" id="{C6DA85B2-B245-4462-9BA5-BFBB26BFA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1655" y="3670300"/>
            <a:ext cx="6086475" cy="3200400"/>
          </a:xfrm>
          <a:prstGeom prst="rect">
            <a:avLst/>
          </a:prstGeom>
        </p:spPr>
      </p:pic>
      <p:sp>
        <p:nvSpPr>
          <p:cNvPr id="10" name="Rectangle 54"/>
          <p:cNvSpPr>
            <a:spLocks noGrp="1" noChangeArrowheads="1"/>
          </p:cNvSpPr>
          <p:nvPr>
            <p:ph type="subTitle" idx="1"/>
          </p:nvPr>
        </p:nvSpPr>
        <p:spPr>
          <a:xfrm>
            <a:off x="609600" y="4041652"/>
            <a:ext cx="5181600" cy="1120775"/>
          </a:xfrm>
        </p:spPr>
        <p:txBody>
          <a:bodyPr/>
          <a:lstStyle>
            <a:lvl1pPr marL="0" indent="0">
              <a:lnSpc>
                <a:spcPct val="100000"/>
              </a:lnSpc>
              <a:buFont typeface="Wingdings" pitchFamily="2" charset="2"/>
              <a:buNone/>
              <a:defRPr sz="15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2925">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6" name="Picture 15">
            <a:extLst>
              <a:ext uri="{FF2B5EF4-FFF2-40B4-BE49-F238E27FC236}">
                <a16:creationId xmlns:a16="http://schemas.microsoft.com/office/drawing/2014/main" id="{C9595C9F-F22D-4BED-A356-5C998A620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81290" y="328615"/>
            <a:ext cx="1740839" cy="938609"/>
          </a:xfrm>
          <a:prstGeom prst="rect">
            <a:avLst/>
          </a:prstGeom>
        </p:spPr>
      </p:pic>
    </p:spTree>
    <p:extLst>
      <p:ext uri="{BB962C8B-B14F-4D97-AF65-F5344CB8AC3E}">
        <p14:creationId xmlns:p14="http://schemas.microsoft.com/office/powerpoint/2010/main" val="3805374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5378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3146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0509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9107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299891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080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6"/>
            <a:ext cx="11283951" cy="1155939"/>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514484" y="239717"/>
            <a:ext cx="11244016" cy="167481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33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4" name="Footer Placeholder 3"/>
          <p:cNvSpPr>
            <a:spLocks noGrp="1"/>
          </p:cNvSpPr>
          <p:nvPr>
            <p:ph type="ftr" sz="quarter" idx="11"/>
          </p:nvPr>
        </p:nvSpPr>
        <p:spPr>
          <a:xfrm>
            <a:off x="609600" y="6356497"/>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189" indent="0">
              <a:buNone/>
              <a:defRPr sz="1900">
                <a:solidFill>
                  <a:schemeClr val="tx1">
                    <a:tint val="75000"/>
                  </a:schemeClr>
                </a:solidFill>
              </a:defRPr>
            </a:lvl2pPr>
            <a:lvl3pPr marL="914377" indent="0">
              <a:buNone/>
              <a:defRPr sz="1600">
                <a:solidFill>
                  <a:schemeClr val="tx1">
                    <a:tint val="75000"/>
                  </a:schemeClr>
                </a:solidFill>
              </a:defRPr>
            </a:lvl3pPr>
            <a:lvl4pPr marL="1371566" indent="0">
              <a:buNone/>
              <a:defRPr sz="1500">
                <a:solidFill>
                  <a:schemeClr val="tx1">
                    <a:tint val="75000"/>
                  </a:schemeClr>
                </a:solidFill>
              </a:defRPr>
            </a:lvl4pPr>
            <a:lvl5pPr marL="1828754" indent="0">
              <a:buNone/>
              <a:defRPr sz="1500">
                <a:solidFill>
                  <a:schemeClr val="tx1">
                    <a:tint val="75000"/>
                  </a:schemeClr>
                </a:solidFill>
              </a:defRPr>
            </a:lvl5pPr>
            <a:lvl6pPr marL="2285943" indent="0">
              <a:buNone/>
              <a:defRPr sz="1500">
                <a:solidFill>
                  <a:schemeClr val="tx1">
                    <a:tint val="75000"/>
                  </a:schemeClr>
                </a:solidFill>
              </a:defRPr>
            </a:lvl6pPr>
            <a:lvl7pPr marL="2743131" indent="0">
              <a:buNone/>
              <a:defRPr sz="1500">
                <a:solidFill>
                  <a:schemeClr val="tx1">
                    <a:tint val="75000"/>
                  </a:schemeClr>
                </a:solidFill>
              </a:defRPr>
            </a:lvl7pPr>
            <a:lvl8pPr marL="3200320" indent="0">
              <a:buNone/>
              <a:defRPr sz="1500">
                <a:solidFill>
                  <a:schemeClr val="tx1">
                    <a:tint val="75000"/>
                  </a:schemeClr>
                </a:solidFill>
              </a:defRPr>
            </a:lvl8pPr>
            <a:lvl9pPr marL="3657509" indent="0">
              <a:buNone/>
              <a:defRPr sz="15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5498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8" y="409576"/>
            <a:ext cx="11032823" cy="2882265"/>
          </a:xfrm>
        </p:spPr>
        <p:txBody>
          <a:bodyPr/>
          <a:lstStyle>
            <a:lvl1pPr>
              <a:defRPr sz="2925">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52104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2656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46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007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9181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0044818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624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6"/>
            <a:ext cx="11283951" cy="1155939"/>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514484" y="239717"/>
            <a:ext cx="11244016" cy="167481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493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6" y="1435318"/>
            <a:ext cx="7702633"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3"/>
            <a:ext cx="6241333" cy="1791975"/>
          </a:xfrm>
        </p:spPr>
        <p:txBody>
          <a:bodyPr>
            <a:normAutofit/>
          </a:bodyPr>
          <a:lstStyle>
            <a:lvl1pPr marL="0" indent="0" algn="l">
              <a:lnSpc>
                <a:spcPts val="2025"/>
              </a:lnSpc>
              <a:buNone/>
              <a:defRPr sz="1725">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235507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6"/>
            <a:ext cx="10972800" cy="4688267"/>
          </a:xfrm>
        </p:spPr>
        <p:txBody>
          <a:bodyPr>
            <a:normAutofit/>
          </a:bodyPr>
          <a:lstStyle>
            <a:lvl1pPr marL="342900" indent="-342900">
              <a:lnSpc>
                <a:spcPct val="150000"/>
              </a:lnSpc>
              <a:buSzPct val="100000"/>
              <a:buFont typeface="+mj-lt"/>
              <a:buAutoNum type="arabicPeriod"/>
              <a:defRPr sz="1725">
                <a:solidFill>
                  <a:schemeClr val="bg1"/>
                </a:solidFill>
              </a:defRPr>
            </a:lvl1pPr>
            <a:lvl2pPr marL="600075" indent="-257175">
              <a:buFont typeface="+mj-lt"/>
              <a:buAutoNum type="arabicPeriod"/>
              <a:defRPr>
                <a:solidFill>
                  <a:schemeClr val="bg1"/>
                </a:solidFill>
              </a:defRPr>
            </a:lvl2pPr>
            <a:lvl3pPr marL="942975" indent="-257175">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98206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493094"/>
            <a:ext cx="10972800" cy="4525963"/>
          </a:xfrm>
        </p:spPr>
        <p:txBody>
          <a:bodyPr/>
          <a:lstStyle>
            <a:lvl1pPr>
              <a:lnSpc>
                <a:spcPts val="2300"/>
              </a:lnSpc>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356497"/>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7588448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6"/>
            <a:ext cx="10363200" cy="2700107"/>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73651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3"/>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630647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609600" y="1493090"/>
            <a:ext cx="10972800" cy="4525963"/>
          </a:xfrm>
        </p:spPr>
        <p:txBody>
          <a:bodyPr/>
          <a:lstStyle>
            <a:lvl1pPr>
              <a:lnSpc>
                <a:spcPts val="1725"/>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3"/>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40642829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838575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3248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427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2"/>
            <a:ext cx="10972800" cy="4525963"/>
          </a:xfrm>
        </p:spPr>
        <p:txBody>
          <a:bodyPr/>
          <a:lstStyle/>
          <a:p>
            <a:pPr lvl="0"/>
            <a:endParaRPr lang="en-US" noProof="0"/>
          </a:p>
        </p:txBody>
      </p:sp>
    </p:spTree>
    <p:extLst>
      <p:ext uri="{BB962C8B-B14F-4D97-AF65-F5344CB8AC3E}">
        <p14:creationId xmlns:p14="http://schemas.microsoft.com/office/powerpoint/2010/main" val="143829633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userDrawn="1"/>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76" y="1435345"/>
            <a:ext cx="7702633" cy="2148635"/>
          </a:xfrm>
        </p:spPr>
        <p:txBody>
          <a:bodyPr anchor="t">
            <a:normAutofit/>
          </a:bodyPr>
          <a:lstStyle>
            <a:lvl1pPr algn="l">
              <a:lnSpc>
                <a:spcPts val="4800"/>
              </a:lnSpc>
              <a:defRPr sz="4500" b="1">
                <a:solidFill>
                  <a:srgbClr val="FFFFFF"/>
                </a:solidFill>
                <a:latin typeface="Times New Roman"/>
                <a:cs typeface="Times New Roman"/>
              </a:defRPr>
            </a:lvl1pPr>
          </a:lstStyle>
          <a:p>
            <a:r>
              <a:rPr lang="en-US" dirty="0"/>
              <a:t>Click to edit Master title style</a:t>
            </a:r>
          </a:p>
        </p:txBody>
      </p:sp>
      <p:sp>
        <p:nvSpPr>
          <p:cNvPr id="3" name="Subtitle 2"/>
          <p:cNvSpPr>
            <a:spLocks noGrp="1"/>
          </p:cNvSpPr>
          <p:nvPr>
            <p:ph type="subTitle" idx="1"/>
          </p:nvPr>
        </p:nvSpPr>
        <p:spPr>
          <a:xfrm>
            <a:off x="914400" y="3705801"/>
            <a:ext cx="6241333" cy="1791975"/>
          </a:xfrm>
        </p:spPr>
        <p:txBody>
          <a:bodyPr>
            <a:normAutofit/>
          </a:bodyPr>
          <a:lstStyle>
            <a:lvl1pPr marL="0" indent="0" algn="l">
              <a:lnSpc>
                <a:spcPts val="2700"/>
              </a:lnSpc>
              <a:buNone/>
              <a:defRPr sz="2300">
                <a:solidFill>
                  <a:srgbClr val="FFFFFF"/>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43442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5" name="Picture 4" descr="pptbacktoc-02.jpg"/>
          <p:cNvPicPr>
            <a:picLocks noChangeAspect="1"/>
          </p:cNvPicPr>
          <p:nvPr userDrawn="1"/>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900">
                <a:solidFill>
                  <a:srgbClr val="FFFFFF"/>
                </a:solidFill>
              </a:defRPr>
            </a:lvl1pPr>
          </a:lstStyle>
          <a:p>
            <a:r>
              <a:rPr lang="en-US" dirty="0"/>
              <a:t>Click to edit Master title style</a:t>
            </a:r>
          </a:p>
        </p:txBody>
      </p:sp>
      <p:sp>
        <p:nvSpPr>
          <p:cNvPr id="8" name="Content Placeholder 7"/>
          <p:cNvSpPr>
            <a:spLocks noGrp="1"/>
          </p:cNvSpPr>
          <p:nvPr>
            <p:ph sz="quarter" idx="10"/>
          </p:nvPr>
        </p:nvSpPr>
        <p:spPr>
          <a:xfrm>
            <a:off x="609600" y="1493589"/>
            <a:ext cx="10972800" cy="4688267"/>
          </a:xfrm>
        </p:spPr>
        <p:txBody>
          <a:bodyPr>
            <a:normAutofit/>
          </a:bodyPr>
          <a:lstStyle>
            <a:lvl1pPr marL="457189" indent="-457189">
              <a:lnSpc>
                <a:spcPct val="150000"/>
              </a:lnSpc>
              <a:buSzPct val="100000"/>
              <a:buFont typeface="+mj-lt"/>
              <a:buAutoNum type="arabicPeriod"/>
              <a:defRPr sz="2300">
                <a:solidFill>
                  <a:schemeClr val="bg1"/>
                </a:solidFill>
              </a:defRPr>
            </a:lvl1pPr>
            <a:lvl2pPr marL="800080" indent="-342891">
              <a:buFont typeface="+mj-lt"/>
              <a:buAutoNum type="arabicPeriod"/>
              <a:defRPr>
                <a:solidFill>
                  <a:schemeClr val="bg1"/>
                </a:solidFill>
              </a:defRPr>
            </a:lvl2pPr>
            <a:lvl3pPr marL="1257269" indent="-342891">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036341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493094"/>
            <a:ext cx="10972800" cy="4525963"/>
          </a:xfrm>
        </p:spPr>
        <p:txBody>
          <a:bodyPr/>
          <a:lstStyle>
            <a:lvl1pPr>
              <a:lnSpc>
                <a:spcPts val="2300"/>
              </a:lnSpc>
              <a:defRPr>
                <a:solidFill>
                  <a:srgbClr val="333333"/>
                </a:solidFill>
              </a:defRPr>
            </a:lvl1pPr>
            <a:lvl4pPr>
              <a:defRPr>
                <a:latin typeface="Arial"/>
                <a:cs typeface="Aria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09600" y="6356543"/>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pic>
        <p:nvPicPr>
          <p:cNvPr id="7" name="Picture 6"/>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01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Tree>
    <p:extLst>
      <p:ext uri="{BB962C8B-B14F-4D97-AF65-F5344CB8AC3E}">
        <p14:creationId xmlns:p14="http://schemas.microsoft.com/office/powerpoint/2010/main" val="872095799"/>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cSld name="6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9" y="1604"/>
          <a:ext cx="1587" cy="1587"/>
        </p:xfrm>
        <a:graphic>
          <a:graphicData uri="http://schemas.openxmlformats.org/presentationml/2006/ole">
            <mc:AlternateContent xmlns:mc="http://schemas.openxmlformats.org/markup-compatibility/2006">
              <mc:Choice xmlns:v="urn:schemas-microsoft-com:vml" Requires="v">
                <p:oleObj spid="_x0000_s3246" name="think-cell Slide" r:id="rId4" imgW="360" imgH="360" progId="TCLayout.ActiveDocument.1">
                  <p:embed/>
                </p:oleObj>
              </mc:Choice>
              <mc:Fallback>
                <p:oleObj name="think-cell Slide" r:id="rId4" imgW="360" imgH="360" progId="TCLayout.ActiveDocument.1">
                  <p:embed/>
                  <p:pic>
                    <p:nvPicPr>
                      <p:cNvPr id="4" name="Object 3" hidden="1"/>
                      <p:cNvPicPr/>
                      <p:nvPr/>
                    </p:nvPicPr>
                    <p:blipFill>
                      <a:blip r:embed="rId5"/>
                      <a:stretch>
                        <a:fillRect/>
                      </a:stretch>
                    </p:blipFill>
                    <p:spPr>
                      <a:xfrm>
                        <a:off x="1589" y="1604"/>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4"/>
          </p:nvPr>
        </p:nvSpPr>
        <p:spPr>
          <a:xfrm>
            <a:off x="11664489" y="6638688"/>
            <a:ext cx="526815" cy="184177"/>
          </a:xfrm>
          <a:prstGeom prst="rect">
            <a:avLst/>
          </a:prstGeom>
        </p:spPr>
        <p:txBody>
          <a:bodyPr vert="horz" lIns="91440" tIns="45720" rIns="91440" bIns="45720" rtlCol="0" anchor="ctr"/>
          <a:lstStyle>
            <a:lvl1pPr algn="r">
              <a:defRPr sz="1200">
                <a:solidFill>
                  <a:schemeClr val="bg1"/>
                </a:solidFill>
              </a:defRPr>
            </a:lvl1pPr>
          </a:lstStyle>
          <a:p>
            <a:pPr defTabSz="342900"/>
            <a:fld id="{6B312CD2-6EA9-46B2-893C-73296E2B74A8}" type="slidenum">
              <a:rPr lang="en-US" smtClean="0">
                <a:solidFill>
                  <a:prstClr val="white"/>
                </a:solidFill>
              </a:rPr>
              <a:pPr defTabSz="342900"/>
              <a:t>‹#›</a:t>
            </a:fld>
            <a:endParaRPr lang="en-US">
              <a:solidFill>
                <a:prstClr val="white"/>
              </a:solidFill>
            </a:endParaRPr>
          </a:p>
        </p:txBody>
      </p:sp>
      <p:pic>
        <p:nvPicPr>
          <p:cNvPr id="6" name="Picture 5"/>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03891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Empty Content">
    <p:spTree>
      <p:nvGrpSpPr>
        <p:cNvPr id="1" name=""/>
        <p:cNvGrpSpPr/>
        <p:nvPr/>
      </p:nvGrpSpPr>
      <p:grpSpPr>
        <a:xfrm>
          <a:off x="0" y="0"/>
          <a:ext cx="0" cy="0"/>
          <a:chOff x="0" y="0"/>
          <a:chExt cx="0" cy="0"/>
        </a:xfrm>
      </p:grpSpPr>
      <p:sp>
        <p:nvSpPr>
          <p:cNvPr id="5" name="Title Placeholder 15"/>
          <p:cNvSpPr>
            <a:spLocks noGrp="1"/>
          </p:cNvSpPr>
          <p:nvPr>
            <p:ph type="title"/>
          </p:nvPr>
        </p:nvSpPr>
        <p:spPr>
          <a:xfrm>
            <a:off x="736980" y="81888"/>
            <a:ext cx="10727141" cy="1143000"/>
          </a:xfrm>
          <a:prstGeom prst="rect">
            <a:avLst/>
          </a:prstGeom>
        </p:spPr>
        <p:txBody>
          <a:bodyPr vert="horz" lIns="91440" tIns="45720" rIns="91440" bIns="45720" rtlCol="0" anchor="b">
            <a:normAutofit/>
          </a:bodyPr>
          <a:lstStyle/>
          <a:p>
            <a:r>
              <a:rPr lang="en-US" dirty="0"/>
              <a:t>Click to edit Master title style</a:t>
            </a:r>
          </a:p>
        </p:txBody>
      </p:sp>
      <p:pic>
        <p:nvPicPr>
          <p:cNvPr id="3"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0936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4" name="Footer Placeholder 3"/>
          <p:cNvSpPr>
            <a:spLocks noGrp="1"/>
          </p:cNvSpPr>
          <p:nvPr>
            <p:ph type="ftr" sz="quarter" idx="11"/>
          </p:nvPr>
        </p:nvSpPr>
        <p:spPr>
          <a:xfrm>
            <a:off x="609600" y="6356355"/>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5200"/>
              </a:lnSpc>
              <a:buNone/>
              <a:defRPr sz="5100" b="1">
                <a:solidFill>
                  <a:srgbClr val="666666"/>
                </a:solidFill>
                <a:latin typeface="Times New Roman"/>
                <a:cs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497505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white_Title Only 201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743C1-D66C-3B47-A3B7-917945FB05A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F3135A0-C584-F345-95C3-DD3C8C0DDA19}"/>
              </a:ext>
            </a:extLst>
          </p:cNvPr>
          <p:cNvSpPr>
            <a:spLocks noGrp="1"/>
          </p:cNvSpPr>
          <p:nvPr>
            <p:ph type="ftr" sz="quarter" idx="10"/>
          </p:nvPr>
        </p:nvSpPr>
        <p:spPr>
          <a:xfrm>
            <a:off x="685800" y="6457291"/>
            <a:ext cx="10002520" cy="347370"/>
          </a:xfrm>
        </p:spPr>
        <p:txBody>
          <a:bodyPr lIns="91440"/>
          <a:lstStyle/>
          <a:p>
            <a:r>
              <a:rPr lang="en-US" dirty="0"/>
              <a:t>Confidential &amp; Proprietary – For internal training and informational purposes only. Use in promotion, as well as further copying is strictly prohibited.
©Karyopharm Therapeutics Inc. All rights reserved. | Document Number: US-XPOV-07/19-00016</a:t>
            </a:r>
          </a:p>
        </p:txBody>
      </p:sp>
      <p:sp>
        <p:nvSpPr>
          <p:cNvPr id="6" name="TextBox 5">
            <a:extLst>
              <a:ext uri="{FF2B5EF4-FFF2-40B4-BE49-F238E27FC236}">
                <a16:creationId xmlns:a16="http://schemas.microsoft.com/office/drawing/2014/main" id="{4DC79DE6-883B-CE47-AB8F-CE769F54F972}"/>
              </a:ext>
            </a:extLst>
          </p:cNvPr>
          <p:cNvSpPr txBox="1"/>
          <p:nvPr/>
        </p:nvSpPr>
        <p:spPr>
          <a:xfrm>
            <a:off x="8463425" y="6388104"/>
            <a:ext cx="3004675" cy="355601"/>
          </a:xfrm>
          <a:prstGeom prst="rect">
            <a:avLst/>
          </a:prstGeom>
          <a:noFill/>
        </p:spPr>
        <p:txBody>
          <a:bodyPr wrap="square" lIns="34290" rIns="34290" rtlCol="0" anchor="ctr">
            <a:noAutofit/>
          </a:bodyPr>
          <a:lstStyle/>
          <a:p>
            <a:pPr marL="0" algn="r" defTabSz="685800" rtl="0" eaLnBrk="1" latinLnBrk="0" hangingPunct="1"/>
            <a:fld id="{CDB1A658-7F1F-3240-AD75-7B7D0B745ECE}" type="slidenum">
              <a:rPr lang="en-US" sz="788" b="1" kern="1200" smtClean="0">
                <a:solidFill>
                  <a:schemeClr val="tx1"/>
                </a:solidFill>
                <a:latin typeface="Arial" charset="0"/>
                <a:ea typeface="Arial" charset="0"/>
                <a:cs typeface="Arial" charset="0"/>
              </a:rPr>
              <a:pPr marL="0" algn="r" defTabSz="685800" rtl="0" eaLnBrk="1" latinLnBrk="0" hangingPunct="1"/>
              <a:t>‹#›</a:t>
            </a:fld>
            <a:endParaRPr lang="en-US" sz="788" b="1" kern="12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6747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cSld name="Section Title 2">
    <p:bg>
      <p:bgPr>
        <a:gradFill>
          <a:gsLst>
            <a:gs pos="80000">
              <a:schemeClr val="accent5">
                <a:lumMod val="50000"/>
              </a:schemeClr>
            </a:gs>
            <a:gs pos="43000">
              <a:schemeClr val="accent5">
                <a:lumMod val="50000"/>
                <a:alpha val="92000"/>
              </a:schemeClr>
            </a:gs>
            <a:gs pos="15000">
              <a:schemeClr val="accent5"/>
            </a:gs>
            <a:gs pos="0">
              <a:schemeClr val="accent5">
                <a:lumMod val="60000"/>
                <a:lumOff val="40000"/>
              </a:schemeClr>
            </a:gs>
          </a:gsLst>
          <a:lin ang="42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87914-5F66-004B-8459-7D1C27011E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10">
            <a:extLst>
              <a:ext uri="{FF2B5EF4-FFF2-40B4-BE49-F238E27FC236}">
                <a16:creationId xmlns:a16="http://schemas.microsoft.com/office/drawing/2014/main" id="{C7640407-34D6-2D4E-8536-AC9C752E3244}"/>
              </a:ext>
            </a:extLst>
          </p:cNvPr>
          <p:cNvSpPr>
            <a:spLocks noGrp="1"/>
          </p:cNvSpPr>
          <p:nvPr>
            <p:ph type="body" sz="quarter" idx="10"/>
          </p:nvPr>
        </p:nvSpPr>
        <p:spPr>
          <a:xfrm>
            <a:off x="709298" y="3429000"/>
            <a:ext cx="4411663" cy="697230"/>
          </a:xfrm>
        </p:spPr>
        <p:txBody>
          <a:bodyPr lIns="0" rIns="0" anchor="b">
            <a:noAutofit/>
          </a:bodyPr>
          <a:lstStyle>
            <a:lvl1pPr marL="0" indent="0">
              <a:buNone/>
              <a:defRPr b="1">
                <a:solidFill>
                  <a:schemeClr val="accent1"/>
                </a:solidFill>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a:t>Edit Master text styles</a:t>
            </a:r>
          </a:p>
        </p:txBody>
      </p:sp>
      <p:sp>
        <p:nvSpPr>
          <p:cNvPr id="6" name="Text Placeholder 10">
            <a:extLst>
              <a:ext uri="{FF2B5EF4-FFF2-40B4-BE49-F238E27FC236}">
                <a16:creationId xmlns:a16="http://schemas.microsoft.com/office/drawing/2014/main" id="{61284AB0-D040-D448-8ABE-650867FFF731}"/>
              </a:ext>
            </a:extLst>
          </p:cNvPr>
          <p:cNvSpPr>
            <a:spLocks noGrp="1"/>
          </p:cNvSpPr>
          <p:nvPr>
            <p:ph type="body" sz="quarter" idx="11"/>
          </p:nvPr>
        </p:nvSpPr>
        <p:spPr>
          <a:xfrm>
            <a:off x="709297" y="4232910"/>
            <a:ext cx="4411663" cy="697230"/>
          </a:xfrm>
        </p:spPr>
        <p:txBody>
          <a:bodyPr lIns="0" rIns="0" anchor="t">
            <a:noAutofit/>
          </a:bodyPr>
          <a:lstStyle>
            <a:lvl1pPr marL="0" indent="0">
              <a:buNone/>
              <a:defRPr sz="1500" b="0">
                <a:solidFill>
                  <a:schemeClr val="bg1"/>
                </a:solidFill>
              </a:defRPr>
            </a:lvl1pPr>
            <a:lvl2pPr marL="342900" indent="0">
              <a:buNone/>
              <a:defRPr b="1">
                <a:solidFill>
                  <a:schemeClr val="accent1"/>
                </a:solidFill>
              </a:defRPr>
            </a:lvl2pPr>
            <a:lvl3pPr marL="685800" indent="0">
              <a:buNone/>
              <a:defRPr b="1">
                <a:solidFill>
                  <a:schemeClr val="accent1"/>
                </a:solidFill>
              </a:defRPr>
            </a:lvl3pPr>
            <a:lvl4pPr marL="1028700" indent="0">
              <a:buNone/>
              <a:defRPr b="1">
                <a:solidFill>
                  <a:schemeClr val="accent1"/>
                </a:solidFill>
              </a:defRPr>
            </a:lvl4pPr>
            <a:lvl5pPr marL="1371600" indent="0">
              <a:buNone/>
              <a:defRPr b="1">
                <a:solidFill>
                  <a:schemeClr val="accent1"/>
                </a:solidFill>
              </a:defRPr>
            </a:lvl5pPr>
          </a:lstStyle>
          <a:p>
            <a:pPr lvl="0"/>
            <a:r>
              <a:rPr lang="en-US"/>
              <a:t>Edit Master text styles</a:t>
            </a:r>
          </a:p>
        </p:txBody>
      </p:sp>
      <p:pic>
        <p:nvPicPr>
          <p:cNvPr id="7" name="Picture 6">
            <a:extLst>
              <a:ext uri="{FF2B5EF4-FFF2-40B4-BE49-F238E27FC236}">
                <a16:creationId xmlns:a16="http://schemas.microsoft.com/office/drawing/2014/main" id="{A05B2DEF-2C06-934E-9EE5-A4A2D008C1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297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1" y="-16330"/>
            <a:ext cx="12192000" cy="4629151"/>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725678" y="409576"/>
            <a:ext cx="11032823" cy="2882265"/>
          </a:xfrm>
        </p:spPr>
        <p:txBody>
          <a:bodyPr/>
          <a:lstStyle>
            <a:lvl1pPr>
              <a:defRPr sz="2925">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937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9"/>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7"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26433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3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3674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60" y="238129"/>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3" y="1510730"/>
            <a:ext cx="5229571"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18629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3" y="1510730"/>
            <a:ext cx="5229571"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609759" y="238129"/>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367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60939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61" y="238129"/>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354137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658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6"/>
            <a:ext cx="11283951" cy="1155939"/>
          </a:xfrm>
          <a:prstGeom prst="rect">
            <a:avLst/>
          </a:prstGeom>
        </p:spPr>
        <p:txBody>
          <a:bodyPr/>
          <a:lstStyle>
            <a:lvl1pPr>
              <a:buFontTx/>
              <a:buNone/>
              <a:defRPr sz="1800" b="1">
                <a:solidFill>
                  <a:srgbClr val="8B3D9A"/>
                </a:solidFill>
              </a:defRPr>
            </a:lvl1pPr>
            <a:lvl2pPr>
              <a:buFontTx/>
              <a:buNone/>
              <a:defRPr sz="1800"/>
            </a:lvl2pPr>
            <a:lvl3pPr>
              <a:buFontTx/>
              <a:buNone/>
              <a:defRPr sz="1800"/>
            </a:lvl3pPr>
            <a:lvl4pPr>
              <a:buFontTx/>
              <a:buNone/>
              <a:defRPr sz="1800"/>
            </a:lvl4pPr>
            <a:lvl5pPr>
              <a:buFontTx/>
              <a:buNone/>
              <a:defRPr sz="1800"/>
            </a:lvl5pPr>
          </a:lstStyle>
          <a:p>
            <a:pPr lvl="0"/>
            <a:r>
              <a:rPr lang="en-US" dirty="0"/>
              <a:t>Edit Master text styles</a:t>
            </a:r>
          </a:p>
        </p:txBody>
      </p:sp>
      <p:sp>
        <p:nvSpPr>
          <p:cNvPr id="2" name="Title 1"/>
          <p:cNvSpPr>
            <a:spLocks noGrp="1"/>
          </p:cNvSpPr>
          <p:nvPr>
            <p:ph type="title"/>
          </p:nvPr>
        </p:nvSpPr>
        <p:spPr>
          <a:xfrm>
            <a:off x="514484" y="239717"/>
            <a:ext cx="11244016" cy="1674813"/>
          </a:xfrm>
          <a:prstGeom prst="rect">
            <a:avLst/>
          </a:prstGeom>
        </p:spPr>
        <p:txBody>
          <a:bodyPr/>
          <a:lstStyle>
            <a:lvl1pPr algn="ctr">
              <a:defRPr sz="2925">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9"/>
            <a:ext cx="10872444" cy="2605717"/>
          </a:xfrm>
          <a:prstGeom prst="rect">
            <a:avLst/>
          </a:prstGeom>
        </p:spPr>
        <p:txBody>
          <a:bodyPr/>
          <a:lstStyle>
            <a:lvl1pPr marL="0" indent="0">
              <a:buFontTx/>
              <a:buNone/>
              <a:defRPr sz="15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7"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0"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871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78606" indent="0" algn="ctr">
              <a:buNone/>
              <a:defRPr/>
            </a:lvl2pPr>
            <a:lvl3pPr marL="557213" indent="0" algn="ctr">
              <a:buNone/>
              <a:defRPr/>
            </a:lvl3pPr>
            <a:lvl4pPr marL="835819" indent="0" algn="ctr">
              <a:buNone/>
              <a:defRPr/>
            </a:lvl4pPr>
            <a:lvl5pPr marL="1114425" indent="0" algn="ctr">
              <a:buNone/>
              <a:defRPr/>
            </a:lvl5pPr>
            <a:lvl6pPr marL="1393031" indent="0" algn="ctr">
              <a:buNone/>
              <a:defRPr/>
            </a:lvl6pPr>
            <a:lvl7pPr marL="1671638" indent="0" algn="ctr">
              <a:buNone/>
              <a:defRPr/>
            </a:lvl7pPr>
            <a:lvl8pPr marL="1950244" indent="0" algn="ctr">
              <a:buNone/>
              <a:defRPr/>
            </a:lvl8pPr>
            <a:lvl9pPr marL="2228850" indent="0" algn="ctr">
              <a:buNone/>
              <a:defRPr/>
            </a:lvl9pPr>
          </a:lstStyle>
          <a:p>
            <a:r>
              <a:rPr lang="en-US"/>
              <a:t>Click to edit Master subtitle style</a:t>
            </a:r>
          </a:p>
        </p:txBody>
      </p:sp>
    </p:spTree>
    <p:extLst>
      <p:ext uri="{BB962C8B-B14F-4D97-AF65-F5344CB8AC3E}">
        <p14:creationId xmlns:p14="http://schemas.microsoft.com/office/powerpoint/2010/main" val="4272481098"/>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Holder 6">
            <a:extLst>
              <a:ext uri="{FF2B5EF4-FFF2-40B4-BE49-F238E27FC236}">
                <a16:creationId xmlns:a16="http://schemas.microsoft.com/office/drawing/2014/main" id="{4985592D-4D49-47E5-B9C2-83060E6BF66C}"/>
              </a:ext>
            </a:extLst>
          </p:cNvPr>
          <p:cNvSpPr>
            <a:spLocks noGrp="1"/>
          </p:cNvSpPr>
          <p:nvPr>
            <p:ph type="sldNum" sz="quarter" idx="4"/>
          </p:nvPr>
        </p:nvSpPr>
        <p:spPr>
          <a:xfrm>
            <a:off x="8778240" y="6605424"/>
            <a:ext cx="2804160" cy="115416"/>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7" name="TextBox 6">
            <a:extLst>
              <a:ext uri="{FF2B5EF4-FFF2-40B4-BE49-F238E27FC236}">
                <a16:creationId xmlns:a16="http://schemas.microsoft.com/office/drawing/2014/main" id="{C4638DEF-685E-487C-AE19-9DD64EC5325F}"/>
              </a:ext>
            </a:extLst>
          </p:cNvPr>
          <p:cNvSpPr txBox="1"/>
          <p:nvPr userDrawn="1"/>
        </p:nvSpPr>
        <p:spPr>
          <a:xfrm>
            <a:off x="3917832" y="6498329"/>
            <a:ext cx="4356339" cy="213585"/>
          </a:xfrm>
          <a:prstGeom prst="rect">
            <a:avLst/>
          </a:prstGeom>
          <a:noFill/>
        </p:spPr>
        <p:txBody>
          <a:bodyPr wrap="square" rtlCol="0">
            <a:spAutoFit/>
          </a:bodyPr>
          <a:lstStyle/>
          <a:p>
            <a:pPr algn="ctr"/>
            <a:r>
              <a:rPr lang="fr-FR" sz="788" b="1">
                <a:solidFill>
                  <a:schemeClr val="tx2"/>
                </a:solidFill>
              </a:rPr>
              <a:t>Richardson PG, et al        EHA 2019        #S1605</a:t>
            </a:r>
          </a:p>
        </p:txBody>
      </p:sp>
    </p:spTree>
    <p:extLst>
      <p:ext uri="{BB962C8B-B14F-4D97-AF65-F5344CB8AC3E}">
        <p14:creationId xmlns:p14="http://schemas.microsoft.com/office/powerpoint/2010/main" val="1181715209"/>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2067" y="1628775"/>
            <a:ext cx="5334000" cy="4800600"/>
          </a:xfrm>
        </p:spPr>
        <p:txBody>
          <a:bodyPr/>
          <a:lstStyle>
            <a:lvl1pPr>
              <a:defRPr sz="1706"/>
            </a:lvl1pPr>
            <a:lvl2pPr>
              <a:defRPr sz="1463"/>
            </a:lvl2pPr>
            <a:lvl3pPr>
              <a:defRPr sz="1219"/>
            </a:lvl3pPr>
            <a:lvl4pPr>
              <a:defRPr sz="1097"/>
            </a:lvl4pPr>
            <a:lvl5pPr>
              <a:defRPr sz="1097"/>
            </a:lvl5pPr>
            <a:lvl6pPr>
              <a:defRPr sz="1097"/>
            </a:lvl6pPr>
            <a:lvl7pPr>
              <a:defRPr sz="1097"/>
            </a:lvl7pPr>
            <a:lvl8pPr>
              <a:defRPr sz="1097"/>
            </a:lvl8pPr>
            <a:lvl9pPr>
              <a:defRPr sz="10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9267" y="1628775"/>
            <a:ext cx="5334000" cy="4800600"/>
          </a:xfrm>
        </p:spPr>
        <p:txBody>
          <a:bodyPr/>
          <a:lstStyle>
            <a:lvl1pPr>
              <a:defRPr sz="1706"/>
            </a:lvl1pPr>
            <a:lvl2pPr>
              <a:defRPr sz="1463"/>
            </a:lvl2pPr>
            <a:lvl3pPr>
              <a:defRPr sz="1219"/>
            </a:lvl3pPr>
            <a:lvl4pPr>
              <a:defRPr sz="1097"/>
            </a:lvl4pPr>
            <a:lvl5pPr>
              <a:defRPr sz="1097"/>
            </a:lvl5pPr>
            <a:lvl6pPr>
              <a:defRPr sz="1097"/>
            </a:lvl6pPr>
            <a:lvl7pPr>
              <a:defRPr sz="1097"/>
            </a:lvl7pPr>
            <a:lvl8pPr>
              <a:defRPr sz="1097"/>
            </a:lvl8pPr>
            <a:lvl9pPr>
              <a:defRPr sz="109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Holder 6">
            <a:extLst>
              <a:ext uri="{FF2B5EF4-FFF2-40B4-BE49-F238E27FC236}">
                <a16:creationId xmlns:a16="http://schemas.microsoft.com/office/drawing/2014/main" id="{4D8EF6BB-2317-402F-B34A-42F3D7F97802}"/>
              </a:ext>
            </a:extLst>
          </p:cNvPr>
          <p:cNvSpPr>
            <a:spLocks noGrp="1"/>
          </p:cNvSpPr>
          <p:nvPr>
            <p:ph type="sldNum" sz="quarter" idx="4"/>
          </p:nvPr>
        </p:nvSpPr>
        <p:spPr>
          <a:xfrm>
            <a:off x="8778240" y="6605424"/>
            <a:ext cx="2804160" cy="115416"/>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9" name="TextBox 8">
            <a:extLst>
              <a:ext uri="{FF2B5EF4-FFF2-40B4-BE49-F238E27FC236}">
                <a16:creationId xmlns:a16="http://schemas.microsoft.com/office/drawing/2014/main" id="{F832A4F9-5D16-4B39-82C0-37F334BF59E6}"/>
              </a:ext>
            </a:extLst>
          </p:cNvPr>
          <p:cNvSpPr txBox="1"/>
          <p:nvPr userDrawn="1"/>
        </p:nvSpPr>
        <p:spPr>
          <a:xfrm>
            <a:off x="3917832" y="6498329"/>
            <a:ext cx="4356339" cy="213585"/>
          </a:xfrm>
          <a:prstGeom prst="rect">
            <a:avLst/>
          </a:prstGeom>
          <a:noFill/>
        </p:spPr>
        <p:txBody>
          <a:bodyPr wrap="square" rtlCol="0">
            <a:spAutoFit/>
          </a:bodyPr>
          <a:lstStyle/>
          <a:p>
            <a:pPr algn="ctr"/>
            <a:r>
              <a:rPr lang="fr-FR" sz="788" b="1">
                <a:solidFill>
                  <a:schemeClr val="tx2"/>
                </a:solidFill>
              </a:rPr>
              <a:t>Richardson PG, et al        EHA 2019        #S1605</a:t>
            </a:r>
          </a:p>
        </p:txBody>
      </p:sp>
    </p:spTree>
    <p:extLst>
      <p:ext uri="{BB962C8B-B14F-4D97-AF65-F5344CB8AC3E}">
        <p14:creationId xmlns:p14="http://schemas.microsoft.com/office/powerpoint/2010/main" val="1895707403"/>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Holder 6">
            <a:extLst>
              <a:ext uri="{FF2B5EF4-FFF2-40B4-BE49-F238E27FC236}">
                <a16:creationId xmlns:a16="http://schemas.microsoft.com/office/drawing/2014/main" id="{A8C2087D-57E8-4E90-9BF3-4C6DAF5DDDFD}"/>
              </a:ext>
            </a:extLst>
          </p:cNvPr>
          <p:cNvSpPr>
            <a:spLocks noGrp="1"/>
          </p:cNvSpPr>
          <p:nvPr>
            <p:ph type="sldNum" sz="quarter" idx="4"/>
          </p:nvPr>
        </p:nvSpPr>
        <p:spPr>
          <a:xfrm>
            <a:off x="8778240" y="6605424"/>
            <a:ext cx="2804160" cy="115416"/>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6" name="TextBox 5">
            <a:extLst>
              <a:ext uri="{FF2B5EF4-FFF2-40B4-BE49-F238E27FC236}">
                <a16:creationId xmlns:a16="http://schemas.microsoft.com/office/drawing/2014/main" id="{870147A1-B77D-47D9-AB9E-CC0D16963E36}"/>
              </a:ext>
            </a:extLst>
          </p:cNvPr>
          <p:cNvSpPr txBox="1"/>
          <p:nvPr userDrawn="1"/>
        </p:nvSpPr>
        <p:spPr>
          <a:xfrm>
            <a:off x="3917832" y="6498329"/>
            <a:ext cx="4356339" cy="213585"/>
          </a:xfrm>
          <a:prstGeom prst="rect">
            <a:avLst/>
          </a:prstGeom>
          <a:noFill/>
        </p:spPr>
        <p:txBody>
          <a:bodyPr wrap="square" rtlCol="0">
            <a:spAutoFit/>
          </a:bodyPr>
          <a:lstStyle/>
          <a:p>
            <a:pPr algn="ctr"/>
            <a:r>
              <a:rPr lang="fr-FR" sz="788" b="1">
                <a:solidFill>
                  <a:schemeClr val="tx2"/>
                </a:solidFill>
              </a:rPr>
              <a:t>Richardson PG, et al        EHA 2019        #S1605</a:t>
            </a:r>
          </a:p>
        </p:txBody>
      </p:sp>
    </p:spTree>
    <p:extLst>
      <p:ext uri="{BB962C8B-B14F-4D97-AF65-F5344CB8AC3E}">
        <p14:creationId xmlns:p14="http://schemas.microsoft.com/office/powerpoint/2010/main" val="3841883883"/>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C561732E-2421-4AAA-B8A2-EB81EB59F0B3}"/>
              </a:ext>
            </a:extLst>
          </p:cNvPr>
          <p:cNvSpPr>
            <a:spLocks noGrp="1"/>
          </p:cNvSpPr>
          <p:nvPr>
            <p:ph type="sldNum" sz="quarter" idx="4"/>
          </p:nvPr>
        </p:nvSpPr>
        <p:spPr>
          <a:xfrm>
            <a:off x="8778240" y="6605424"/>
            <a:ext cx="2804160" cy="115416"/>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4" name="TextBox 3">
            <a:extLst>
              <a:ext uri="{FF2B5EF4-FFF2-40B4-BE49-F238E27FC236}">
                <a16:creationId xmlns:a16="http://schemas.microsoft.com/office/drawing/2014/main" id="{C579D02B-35C2-4C8C-817C-6242700981F4}"/>
              </a:ext>
            </a:extLst>
          </p:cNvPr>
          <p:cNvSpPr txBox="1"/>
          <p:nvPr userDrawn="1"/>
        </p:nvSpPr>
        <p:spPr>
          <a:xfrm>
            <a:off x="3917832" y="6498329"/>
            <a:ext cx="4356339" cy="213585"/>
          </a:xfrm>
          <a:prstGeom prst="rect">
            <a:avLst/>
          </a:prstGeom>
          <a:noFill/>
        </p:spPr>
        <p:txBody>
          <a:bodyPr wrap="square" rtlCol="0">
            <a:spAutoFit/>
          </a:bodyPr>
          <a:lstStyle/>
          <a:p>
            <a:pPr algn="ctr"/>
            <a:r>
              <a:rPr lang="fr-FR" sz="788" b="1">
                <a:solidFill>
                  <a:schemeClr val="tx2"/>
                </a:solidFill>
              </a:rPr>
              <a:t>Richardson PG, et al        EHA 2019        #S1605</a:t>
            </a:r>
          </a:p>
        </p:txBody>
      </p:sp>
    </p:spTree>
    <p:extLst>
      <p:ext uri="{BB962C8B-B14F-4D97-AF65-F5344CB8AC3E}">
        <p14:creationId xmlns:p14="http://schemas.microsoft.com/office/powerpoint/2010/main" val="2164288896"/>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ptback-01.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ctrTitle"/>
          </p:nvPr>
        </p:nvSpPr>
        <p:spPr>
          <a:xfrm>
            <a:off x="914406" y="1435319"/>
            <a:ext cx="7702633" cy="2148635"/>
          </a:xfrm>
        </p:spPr>
        <p:txBody>
          <a:bodyPr anchor="t">
            <a:normAutofit/>
          </a:bodyPr>
          <a:lstStyle>
            <a:lvl1pPr algn="l">
              <a:lnSpc>
                <a:spcPts val="3600"/>
              </a:lnSpc>
              <a:defRPr sz="3375" b="1">
                <a:solidFill>
                  <a:srgbClr val="FFFFFF"/>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914400" y="3705744"/>
            <a:ext cx="6241333" cy="1791975"/>
          </a:xfrm>
        </p:spPr>
        <p:txBody>
          <a:bodyPr>
            <a:normAutofit/>
          </a:bodyPr>
          <a:lstStyle>
            <a:lvl1pPr marL="0" indent="0" algn="l">
              <a:lnSpc>
                <a:spcPts val="2025"/>
              </a:lnSpc>
              <a:buNone/>
              <a:defRPr sz="1725">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265763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5" name="Picture 4" descr="pptbacktoc-02.jpg"/>
          <p:cNvPicPr>
            <a:picLocks noChangeAspect="1"/>
          </p:cNvPicPr>
          <p:nvPr/>
        </p:nvPicPr>
        <p:blipFill>
          <a:blip r:embed="rId2"/>
          <a:stretch>
            <a:fillRect/>
          </a:stretch>
        </p:blipFill>
        <p:spPr>
          <a:xfrm>
            <a:off x="0" y="0"/>
            <a:ext cx="12208256" cy="6867144"/>
          </a:xfrm>
          <a:prstGeom prst="rect">
            <a:avLst/>
          </a:prstGeom>
        </p:spPr>
      </p:pic>
      <p:sp>
        <p:nvSpPr>
          <p:cNvPr id="6" name="Title 5"/>
          <p:cNvSpPr>
            <a:spLocks noGrp="1"/>
          </p:cNvSpPr>
          <p:nvPr>
            <p:ph type="title"/>
          </p:nvPr>
        </p:nvSpPr>
        <p:spPr/>
        <p:txBody>
          <a:bodyPr>
            <a:normAutofit/>
          </a:bodyPr>
          <a:lstStyle>
            <a:lvl1pPr>
              <a:defRPr sz="2175">
                <a:solidFill>
                  <a:srgbClr val="FFFFFF"/>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600" y="1493587"/>
            <a:ext cx="10972800" cy="4688267"/>
          </a:xfrm>
        </p:spPr>
        <p:txBody>
          <a:bodyPr>
            <a:normAutofit/>
          </a:bodyPr>
          <a:lstStyle>
            <a:lvl1pPr marL="342892" indent="-342892">
              <a:lnSpc>
                <a:spcPct val="150000"/>
              </a:lnSpc>
              <a:buSzPct val="100000"/>
              <a:buFont typeface="+mj-lt"/>
              <a:buAutoNum type="arabicPeriod"/>
              <a:defRPr sz="1725">
                <a:solidFill>
                  <a:schemeClr val="bg1"/>
                </a:solidFill>
              </a:defRPr>
            </a:lvl1pPr>
            <a:lvl2pPr marL="600060" indent="-257168">
              <a:buFont typeface="+mj-lt"/>
              <a:buAutoNum type="arabicPeriod"/>
              <a:defRPr>
                <a:solidFill>
                  <a:schemeClr val="bg1"/>
                </a:solidFill>
              </a:defRPr>
            </a:lvl2pPr>
            <a:lvl3pPr marL="942952" indent="-257168">
              <a:buFont typeface="+mj-lt"/>
              <a:buAutoNum type="arabicPeriod"/>
              <a:defRPr>
                <a:solidFill>
                  <a:schemeClr val="bg1"/>
                </a:solidFill>
              </a:defRPr>
            </a:lvl3pPr>
            <a:lvl4pPr>
              <a:buFont typeface="+mj-lt"/>
              <a:buAutoNum type="arabicPeriod"/>
              <a:defRPr>
                <a:solidFill>
                  <a:schemeClr val="bg1"/>
                </a:solidFill>
              </a:defRPr>
            </a:lvl4pPr>
            <a:lvl5pPr>
              <a:buFont typeface="+mj-lt"/>
              <a:buAutoNum type="arabicPeriod"/>
              <a:defRPr>
                <a:solidFill>
                  <a:schemeClr val="bg1"/>
                </a:solidFill>
              </a:defRPr>
            </a:lvl5pPr>
          </a:lstStyle>
          <a:p>
            <a:pPr lvl="0"/>
            <a:r>
              <a:rPr lang="en-US"/>
              <a:t>Edit Master text styles</a:t>
            </a:r>
          </a:p>
        </p:txBody>
      </p:sp>
    </p:spTree>
    <p:extLst>
      <p:ext uri="{BB962C8B-B14F-4D97-AF65-F5344CB8AC3E}">
        <p14:creationId xmlns:p14="http://schemas.microsoft.com/office/powerpoint/2010/main" val="315656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1547333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pptbacktoc-02.jpg"/>
          <p:cNvPicPr>
            <a:picLocks noChangeAspect="1"/>
          </p:cNvPicPr>
          <p:nvPr/>
        </p:nvPicPr>
        <p:blipFill>
          <a:blip r:embed="rId2"/>
          <a:stretch>
            <a:fillRect/>
          </a:stretch>
        </p:blipFill>
        <p:spPr>
          <a:xfrm>
            <a:off x="0" y="0"/>
            <a:ext cx="12208256" cy="6867144"/>
          </a:xfrm>
          <a:prstGeom prst="rect">
            <a:avLst/>
          </a:prstGeom>
        </p:spPr>
      </p:pic>
      <p:sp>
        <p:nvSpPr>
          <p:cNvPr id="2" name="Title 1"/>
          <p:cNvSpPr>
            <a:spLocks noGrp="1"/>
          </p:cNvSpPr>
          <p:nvPr>
            <p:ph type="title" hasCustomPrompt="1"/>
          </p:nvPr>
        </p:nvSpPr>
        <p:spPr>
          <a:xfrm>
            <a:off x="963084" y="1684147"/>
            <a:ext cx="10363200" cy="2700107"/>
          </a:xfrm>
        </p:spPr>
        <p:txBody>
          <a:bodyPr anchor="t">
            <a:noAutofit/>
          </a:bodyPr>
          <a:lstStyle>
            <a:lvl1pPr algn="l">
              <a:lnSpc>
                <a:spcPts val="3600"/>
              </a:lnSpc>
              <a:defRPr sz="3375" b="1" cap="none">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2597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4" name="Footer Placeholder 3"/>
          <p:cNvSpPr>
            <a:spLocks noGrp="1"/>
          </p:cNvSpPr>
          <p:nvPr>
            <p:ph type="ftr" sz="quarter" idx="11"/>
          </p:nvPr>
        </p:nvSpPr>
        <p:spPr>
          <a:xfrm>
            <a:off x="609600" y="6356354"/>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5" name="Slide Number Placeholder 4"/>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
        <p:nvSpPr>
          <p:cNvPr id="7" name="Text Placeholder 2"/>
          <p:cNvSpPr>
            <a:spLocks noGrp="1"/>
          </p:cNvSpPr>
          <p:nvPr>
            <p:ph type="body" idx="1"/>
          </p:nvPr>
        </p:nvSpPr>
        <p:spPr>
          <a:xfrm>
            <a:off x="609600" y="1739783"/>
            <a:ext cx="10972800" cy="4197252"/>
          </a:xfrm>
        </p:spPr>
        <p:txBody>
          <a:bodyPr anchor="t">
            <a:normAutofit/>
          </a:bodyPr>
          <a:lstStyle>
            <a:lvl1pPr marL="0" indent="0">
              <a:lnSpc>
                <a:spcPts val="3900"/>
              </a:lnSpc>
              <a:buNone/>
              <a:defRPr sz="3825" b="1">
                <a:solidFill>
                  <a:srgbClr val="666666"/>
                </a:solidFill>
                <a:latin typeface="Times New Roman"/>
                <a:cs typeface="Times New Roman"/>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90359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609600" y="1493091"/>
            <a:ext cx="10972800" cy="4525963"/>
          </a:xfrm>
        </p:spPr>
        <p:txBody>
          <a:bodyPr/>
          <a:lstStyle>
            <a:lvl1pPr>
              <a:lnSpc>
                <a:spcPts val="1725"/>
              </a:lnSpc>
              <a:defRPr/>
            </a:lvl1pPr>
            <a:lvl4pPr>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09600" y="6356354"/>
            <a:ext cx="3860800" cy="365125"/>
          </a:xfrm>
          <a:prstGeom prst="rect">
            <a:avLst/>
          </a:prstGeom>
        </p:spPr>
        <p:txBody>
          <a:bodyPr/>
          <a:lstStyle/>
          <a:p>
            <a:r>
              <a:rPr lang="en-US">
                <a:solidFill>
                  <a:srgbClr val="000000">
                    <a:tint val="75000"/>
                  </a:srgbClr>
                </a:solidFill>
              </a:rPr>
              <a:t>Mount Sinai / Presentation Slide / December 5, 2012</a:t>
            </a:r>
          </a:p>
        </p:txBody>
      </p:sp>
      <p:sp>
        <p:nvSpPr>
          <p:cNvPr id="6" name="Slide Number Placeholder 5"/>
          <p:cNvSpPr>
            <a:spLocks noGrp="1"/>
          </p:cNvSpPr>
          <p:nvPr>
            <p:ph type="sldNum" sz="quarter" idx="12"/>
          </p:nvPr>
        </p:nvSpPr>
        <p:spPr/>
        <p:txBody>
          <a:bodyPr/>
          <a:lstStyle/>
          <a:p>
            <a:fld id="{9F8FBD0B-D5BA-AC4A-B182-CCF391B5588A}"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382664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000000">
                  <a:tint val="75000"/>
                </a:srgbClr>
              </a:solidFill>
            </a:endParaRPr>
          </a:p>
        </p:txBody>
      </p:sp>
    </p:spTree>
    <p:extLst>
      <p:ext uri="{BB962C8B-B14F-4D97-AF65-F5344CB8AC3E}">
        <p14:creationId xmlns:p14="http://schemas.microsoft.com/office/powerpoint/2010/main" val="10082800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399CFBF-DEBF-4540-A8A7-0262CEBD8CAA}" type="datetimeFigureOut">
              <a:rPr lang="en-US" smtClean="0">
                <a:solidFill>
                  <a:prstClr val="black"/>
                </a:solidFill>
              </a:rPr>
              <a:pPr/>
              <a:t>2/15/22</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400C15-9294-4C2D-9232-1CDAA0EDCD3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12073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7765"/>
            <a:ext cx="10972800" cy="1143000"/>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609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04432"/>
            <a:ext cx="5384800" cy="4525963"/>
          </a:xfrm>
        </p:spPr>
        <p:txBody>
          <a:bodyPr>
            <a:normAutofit/>
          </a:bodyPr>
          <a:lstStyle>
            <a:lvl1pPr>
              <a:spcAft>
                <a:spcPts val="150"/>
              </a:spcAft>
              <a:defRPr sz="1800"/>
            </a:lvl1pPr>
            <a:lvl2pPr>
              <a:spcAft>
                <a:spcPts val="150"/>
              </a:spcAft>
              <a:defRPr sz="1500"/>
            </a:lvl2pPr>
            <a:lvl3pPr>
              <a:spcAft>
                <a:spcPts val="150"/>
              </a:spcAft>
              <a:defRPr sz="1350"/>
            </a:lvl3pPr>
            <a:lvl4pPr>
              <a:spcAft>
                <a:spcPts val="150"/>
              </a:spcAft>
              <a:defRPr sz="1200"/>
            </a:lvl4pPr>
            <a:lvl5pPr>
              <a:spcAft>
                <a:spcPts val="150"/>
              </a:spcAft>
              <a:defRPr sz="12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p:nvCxnSpPr>
        <p:spPr>
          <a:xfrm>
            <a:off x="0" y="1278691"/>
            <a:ext cx="12192000"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7235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3"/>
            <a:ext cx="10972800" cy="4525963"/>
          </a:xfrm>
        </p:spPr>
        <p:txBody>
          <a:bodyPr/>
          <a:lstStyle/>
          <a:p>
            <a:pPr lvl="0"/>
            <a:endParaRPr lang="en-US" noProof="0"/>
          </a:p>
        </p:txBody>
      </p:sp>
    </p:spTree>
    <p:extLst>
      <p:ext uri="{BB962C8B-B14F-4D97-AF65-F5344CB8AC3E}">
        <p14:creationId xmlns:p14="http://schemas.microsoft.com/office/powerpoint/2010/main" val="233905558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EBC3-272A-447F-86AC-2C3DD61B189A}" type="datetimeFigureOut">
              <a:rPr lang="en-US" smtClean="0">
                <a:solidFill>
                  <a:prstClr val="black">
                    <a:tint val="75000"/>
                  </a:prstClr>
                </a:solidFill>
              </a:rPr>
              <a:pPr/>
              <a:t>2/15/22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AEE0163-25E4-415D-97F2-90672F2D7CB8}" type="slidenum">
              <a:rPr lang="en-US" smtClean="0">
                <a:solidFill>
                  <a:prstClr val="black">
                    <a:tint val="75000"/>
                  </a:prstClr>
                </a:solidFill>
              </a:rPr>
              <a:pPr/>
              <a:t>‹#›</a:t>
            </a:fld>
            <a:endParaRPr lang="en-US">
              <a:solidFill>
                <a:prstClr val="black">
                  <a:tint val="75000"/>
                </a:prstClr>
              </a:solidFill>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sz="1350">
              <a:solidFill>
                <a:prstClr val="white"/>
              </a:solidFill>
            </a:endParaRPr>
          </a:p>
        </p:txBody>
      </p:sp>
      <p:sp>
        <p:nvSpPr>
          <p:cNvPr id="9" name="Title 8"/>
          <p:cNvSpPr>
            <a:spLocks noGrp="1"/>
          </p:cNvSpPr>
          <p:nvPr>
            <p:ph type="title"/>
          </p:nvPr>
        </p:nvSpPr>
        <p:spPr>
          <a:xfrm>
            <a:off x="0" y="15215"/>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35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34720635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E10EEBC3-272A-447F-86AC-2C3DD61B189A}" type="datetimeFigureOut">
              <a:rPr lang="en-US" sz="900" smtClean="0">
                <a:solidFill>
                  <a:prstClr val="black">
                    <a:tint val="75000"/>
                  </a:prstClr>
                </a:solidFill>
                <a:latin typeface="Arial" pitchFamily="34" charset="0"/>
                <a:cs typeface="Arial" pitchFamily="34" charset="0"/>
              </a:rPr>
              <a:pPr fontAlgn="base">
                <a:spcBef>
                  <a:spcPct val="0"/>
                </a:spcBef>
                <a:spcAft>
                  <a:spcPct val="0"/>
                </a:spcAft>
                <a:defRPr/>
              </a:pPr>
              <a:t>2/15/22</a:t>
            </a:fld>
            <a:endParaRPr lang="en-US" sz="900">
              <a:solidFill>
                <a:prstClr val="black">
                  <a:tint val="75000"/>
                </a:prstClr>
              </a:solidFill>
              <a:latin typeface="Arial" pitchFamily="34" charset="0"/>
              <a:cs typeface="Arial" pitchFamily="34" charset="0"/>
            </a:endParaRPr>
          </a:p>
        </p:txBody>
      </p:sp>
      <p:sp>
        <p:nvSpPr>
          <p:cNvPr id="3" name="Footer Placeholder 2"/>
          <p:cNvSpPr>
            <a:spLocks noGrp="1"/>
          </p:cNvSpPr>
          <p:nvPr>
            <p:ph type="ftr" sz="quarter" idx="11"/>
          </p:nvPr>
        </p:nvSpPr>
        <p:spPr/>
        <p:txBody>
          <a:bodyPr/>
          <a:lstStyle/>
          <a:p>
            <a:pPr algn="ctr" fontAlgn="base">
              <a:spcBef>
                <a:spcPct val="0"/>
              </a:spcBef>
              <a:spcAft>
                <a:spcPct val="0"/>
              </a:spcAft>
              <a:defRPr/>
            </a:pPr>
            <a:endParaRPr lang="en-US" sz="900">
              <a:solidFill>
                <a:prstClr val="black">
                  <a:tint val="75000"/>
                </a:prstClr>
              </a:solidFill>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2AEE0163-25E4-415D-97F2-90672F2D7CB8}" type="slidenum">
              <a:rPr lang="en-US" sz="900" smtClean="0">
                <a:solidFill>
                  <a:prstClr val="black">
                    <a:tint val="75000"/>
                  </a:prstClr>
                </a:solidFill>
                <a:latin typeface="Arial" pitchFamily="34" charset="0"/>
                <a:cs typeface="Arial" pitchFamily="34" charset="0"/>
              </a:rPr>
              <a:pPr fontAlgn="base">
                <a:spcBef>
                  <a:spcPct val="0"/>
                </a:spcBef>
                <a:spcAft>
                  <a:spcPct val="0"/>
                </a:spcAft>
                <a:defRPr/>
              </a:pPr>
              <a:t>‹#›</a:t>
            </a:fld>
            <a:endParaRPr lang="en-US" sz="900">
              <a:solidFill>
                <a:prstClr val="black">
                  <a:tint val="75000"/>
                </a:prstClr>
              </a:solidFill>
              <a:latin typeface="Arial" pitchFamily="34" charset="0"/>
              <a:cs typeface="Arial" pitchFamily="34" charset="0"/>
            </a:endParaRPr>
          </a:p>
        </p:txBody>
      </p:sp>
      <p:pic>
        <p:nvPicPr>
          <p:cNvPr id="5"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1045203" y="1"/>
            <a:ext cx="1146812"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userDrawn="1"/>
        </p:nvSpPr>
        <p:spPr>
          <a:xfrm>
            <a:off x="0" y="548641"/>
            <a:ext cx="12192000" cy="76200"/>
          </a:xfrm>
          <a:prstGeom prst="rect">
            <a:avLst/>
          </a:prstGeom>
          <a:gradFill>
            <a:gsLst>
              <a:gs pos="0">
                <a:srgbClr val="0066CC"/>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title"/>
          </p:nvPr>
        </p:nvSpPr>
        <p:spPr>
          <a:xfrm>
            <a:off x="0" y="15215"/>
            <a:ext cx="10972800" cy="536335"/>
          </a:xfrm>
          <a:noFill/>
          <a:ln>
            <a:noFill/>
          </a:ln>
        </p:spPr>
        <p:txBody>
          <a:bodyPr vert="horz" wrap="square" lIns="91440" tIns="45720" rIns="91440" bIns="45720" numCol="1" rtlCol="0" anchor="ctr" anchorCtr="0" compatLnSpc="1">
            <a:prstTxWarp prst="textNoShape">
              <a:avLst/>
            </a:prstTxWarp>
            <a:noAutofit/>
          </a:bodyPr>
          <a:lstStyle>
            <a:lvl1pPr>
              <a:defRPr lang="en-US" sz="1350" i="1">
                <a:solidFill>
                  <a:srgbClr val="002060"/>
                </a:solidFill>
                <a:latin typeface="Arial" pitchFamily="34" charset="0"/>
                <a:ea typeface="ＭＳ Ｐゴシック" charset="0"/>
                <a:cs typeface="Arial" pitchFamily="34" charset="0"/>
              </a:defRPr>
            </a:lvl1pPr>
          </a:lstStyle>
          <a:p>
            <a:pPr lvl="0" eaLnBrk="0" fontAlgn="base" hangingPunct="0">
              <a:spcAft>
                <a:spcPct val="0"/>
              </a:spcAft>
            </a:pPr>
            <a:r>
              <a:rPr lang="en-US" dirty="0"/>
              <a:t>Click to edit Master title style</a:t>
            </a:r>
          </a:p>
        </p:txBody>
      </p:sp>
    </p:spTree>
    <p:extLst>
      <p:ext uri="{BB962C8B-B14F-4D97-AF65-F5344CB8AC3E}">
        <p14:creationId xmlns:p14="http://schemas.microsoft.com/office/powerpoint/2010/main" val="3415247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H Program Title-Moderator">
    <p:spTree>
      <p:nvGrpSpPr>
        <p:cNvPr id="1" name=""/>
        <p:cNvGrpSpPr/>
        <p:nvPr/>
      </p:nvGrpSpPr>
      <p:grpSpPr>
        <a:xfrm>
          <a:off x="0" y="0"/>
          <a:ext cx="0" cy="0"/>
          <a:chOff x="0" y="0"/>
          <a:chExt cx="0" cy="0"/>
        </a:xfrm>
      </p:grpSpPr>
      <p:sp>
        <p:nvSpPr>
          <p:cNvPr id="7" name="Rectangle 6"/>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1" name="Rectangle 4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p:cNvSpPr>
            <a:spLocks noGrp="1"/>
          </p:cNvSpPr>
          <p:nvPr>
            <p:ph type="body" sz="quarter" idx="17" hasCustomPrompt="1"/>
          </p:nvPr>
        </p:nvSpPr>
        <p:spPr>
          <a:xfrm>
            <a:off x="932688" y="2587752"/>
            <a:ext cx="10332720" cy="521208"/>
          </a:xfrm>
        </p:spPr>
        <p:txBody>
          <a:bodyPr lIns="91440" rIns="91440"/>
          <a:lstStyle>
            <a:lvl1pPr algn="ctr">
              <a:defRPr sz="2100" b="0" cap="all" baseline="0">
                <a:solidFill>
                  <a:schemeClr val="bg1"/>
                </a:solidFill>
                <a:latin typeface="Franklin Gothic Medium" panose="020B0603020102020204" pitchFamily="34" charset="0"/>
              </a:defRPr>
            </a:lvl1pPr>
          </a:lstStyle>
          <a:p>
            <a:r>
              <a:rPr lang="en-US" dirty="0"/>
              <a:t>Date</a:t>
            </a:r>
          </a:p>
        </p:txBody>
      </p:sp>
      <p:sp>
        <p:nvSpPr>
          <p:cNvPr id="22" name="Rectangle 21">
            <a:extLst>
              <a:ext uri="{FF2B5EF4-FFF2-40B4-BE49-F238E27FC236}">
                <a16:creationId xmlns:a16="http://schemas.microsoft.com/office/drawing/2014/main" id="{047B96D2-C415-2D48-9580-296D3643DEFD}"/>
              </a:ext>
            </a:extLst>
          </p:cNvPr>
          <p:cNvSpPr/>
          <p:nvPr userDrawn="1"/>
        </p:nvSpPr>
        <p:spPr>
          <a:xfrm>
            <a:off x="-6096" y="6111892"/>
            <a:ext cx="12210288" cy="7461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userDrawn="1">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E4EEBEF5-1820-1747-A4A6-61A049E73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18245" y="6210080"/>
            <a:ext cx="1288059" cy="338154"/>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19" name="Title 1"/>
          <p:cNvSpPr>
            <a:spLocks noGrp="1"/>
          </p:cNvSpPr>
          <p:nvPr>
            <p:ph type="ctrTitle" hasCustomPrompt="1"/>
          </p:nvPr>
        </p:nvSpPr>
        <p:spPr>
          <a:xfrm>
            <a:off x="932688" y="411480"/>
            <a:ext cx="10332720" cy="1170432"/>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sp>
        <p:nvSpPr>
          <p:cNvPr id="35" name="Text Placeholder 2"/>
          <p:cNvSpPr>
            <a:spLocks noGrp="1"/>
          </p:cNvSpPr>
          <p:nvPr>
            <p:ph type="body" sz="quarter" idx="19"/>
          </p:nvPr>
        </p:nvSpPr>
        <p:spPr>
          <a:xfrm>
            <a:off x="932688" y="1700784"/>
            <a:ext cx="10332720" cy="649224"/>
          </a:xfrm>
        </p:spPr>
        <p:txBody>
          <a:bodyPr anchor="b" anchorCtr="0"/>
          <a:lstStyle>
            <a:lvl1pPr algn="ctr" defTabSz="685800" rtl="0" eaLnBrk="1" fontAlgn="auto" latinLnBrk="0" hangingPunct="1">
              <a:lnSpc>
                <a:spcPct val="100000"/>
              </a:lnSpc>
              <a:spcBef>
                <a:spcPts val="0"/>
              </a:spcBef>
              <a:spcAft>
                <a:spcPts val="0"/>
              </a:spcAft>
              <a:buNone/>
              <a:defRPr lang="en-US" sz="2400" b="1" kern="1200" cap="none" baseline="0" dirty="0" smtClean="0">
                <a:solidFill>
                  <a:schemeClr val="bg1"/>
                </a:solidFill>
                <a:latin typeface="Franklin Gothic Book" panose="020B0503020102020204" pitchFamily="34" charset="0"/>
                <a:ea typeface="+mj-ea"/>
                <a:cs typeface="+mj-cs"/>
              </a:defRPr>
            </a:lvl1pPr>
          </a:lstStyle>
          <a:p>
            <a:pPr lvl="0"/>
            <a:r>
              <a:rPr lang="en-US" dirty="0"/>
              <a:t>Edit Master text styles</a:t>
            </a:r>
          </a:p>
        </p:txBody>
      </p:sp>
    </p:spTree>
    <p:extLst>
      <p:ext uri="{BB962C8B-B14F-4D97-AF65-F5344CB8AC3E}">
        <p14:creationId xmlns:p14="http://schemas.microsoft.com/office/powerpoint/2010/main" val="285708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hite_Title + Body 2018">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1EFE8-CC76-564F-9370-09177D637AE6}"/>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1922174-1328-464D-989B-372D50AF34F6}"/>
              </a:ext>
            </a:extLst>
          </p:cNvPr>
          <p:cNvSpPr>
            <a:spLocks noGrp="1"/>
          </p:cNvSpPr>
          <p:nvPr>
            <p:ph type="ftr" sz="quarter" idx="10"/>
          </p:nvPr>
        </p:nvSpPr>
        <p:spPr/>
        <p:txBody>
          <a:bodyPr lIns="91440"/>
          <a:lstStyle/>
          <a:p>
            <a:r>
              <a:rPr lang="en-US"/>
              <a:t>Confidential &amp; Proprietary – For internal training and informational purposes only. Use in promotion, as well as further copying is strictly prohibited.
©Karyopharm Therapeutics Inc. All rights reserved. | Document Number: US-XPOV-07/19-00016</a:t>
            </a:r>
            <a:endParaRPr lang="en-US" dirty="0"/>
          </a:p>
        </p:txBody>
      </p:sp>
      <p:sp>
        <p:nvSpPr>
          <p:cNvPr id="6" name="Content Placeholder 5">
            <a:extLst>
              <a:ext uri="{FF2B5EF4-FFF2-40B4-BE49-F238E27FC236}">
                <a16:creationId xmlns:a16="http://schemas.microsoft.com/office/drawing/2014/main" id="{9C33B3E8-02C9-C845-AF23-D021EC0C5788}"/>
              </a:ext>
            </a:extLst>
          </p:cNvPr>
          <p:cNvSpPr>
            <a:spLocks noGrp="1"/>
          </p:cNvSpPr>
          <p:nvPr>
            <p:ph sz="quarter" idx="11"/>
          </p:nvPr>
        </p:nvSpPr>
        <p:spPr>
          <a:xfrm>
            <a:off x="685802" y="1104900"/>
            <a:ext cx="10782300" cy="5067300"/>
          </a:xfrm>
        </p:spPr>
        <p:txBody>
          <a:bodyPr/>
          <a:lstStyle>
            <a:lvl1pPr>
              <a:spcBef>
                <a:spcPts val="90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3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 Program Title-Moderator_THO">
    <p:spTree>
      <p:nvGrpSpPr>
        <p:cNvPr id="1" name=""/>
        <p:cNvGrpSpPr/>
        <p:nvPr/>
      </p:nvGrpSpPr>
      <p:grpSpPr>
        <a:xfrm>
          <a:off x="0" y="0"/>
          <a:ext cx="0" cy="0"/>
          <a:chOff x="0" y="0"/>
          <a:chExt cx="0" cy="0"/>
        </a:xfrm>
      </p:grpSpPr>
      <p:sp>
        <p:nvSpPr>
          <p:cNvPr id="7" name="Rectangle 6"/>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Freeform 22"/>
          <p:cNvSpPr/>
          <p:nvPr userDrawn="1"/>
        </p:nvSpPr>
        <p:spPr>
          <a:xfrm>
            <a:off x="0" y="3996125"/>
            <a:ext cx="12204192"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p:cNvSpPr>
            <a:spLocks noGrp="1"/>
          </p:cNvSpPr>
          <p:nvPr>
            <p:ph type="body" sz="quarter" idx="17" hasCustomPrompt="1"/>
          </p:nvPr>
        </p:nvSpPr>
        <p:spPr>
          <a:xfrm>
            <a:off x="932688" y="2587752"/>
            <a:ext cx="10332720" cy="521208"/>
          </a:xfrm>
        </p:spPr>
        <p:txBody>
          <a:bodyPr lIns="91440" rIns="91440"/>
          <a:lstStyle>
            <a:lvl1pPr algn="ctr">
              <a:defRPr sz="2100" b="0" cap="all" baseline="0">
                <a:solidFill>
                  <a:schemeClr val="bg1"/>
                </a:solidFill>
                <a:latin typeface="Franklin Gothic Medium" panose="020B0603020102020204" pitchFamily="34" charset="0"/>
              </a:defRPr>
            </a:lvl1pPr>
          </a:lstStyle>
          <a:p>
            <a:r>
              <a:rPr lang="en-US" dirty="0"/>
              <a:t>Date</a:t>
            </a:r>
          </a:p>
        </p:txBody>
      </p:sp>
      <p:sp>
        <p:nvSpPr>
          <p:cNvPr id="22" name="Rectangle 21">
            <a:extLst>
              <a:ext uri="{FF2B5EF4-FFF2-40B4-BE49-F238E27FC236}">
                <a16:creationId xmlns:a16="http://schemas.microsoft.com/office/drawing/2014/main" id="{047B96D2-C415-2D48-9580-296D3643DEFD}"/>
              </a:ext>
            </a:extLst>
          </p:cNvPr>
          <p:cNvSpPr/>
          <p:nvPr userDrawn="1"/>
        </p:nvSpPr>
        <p:spPr>
          <a:xfrm>
            <a:off x="0" y="6153758"/>
            <a:ext cx="12204192" cy="7042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userDrawn="1">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E4EEBEF5-1820-1747-A4A6-61A049E73D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66939" y="6210080"/>
            <a:ext cx="1288059" cy="338154"/>
          </a:xfrm>
          <a:prstGeom prst="rect">
            <a:avLst/>
          </a:prstGeom>
        </p:spPr>
      </p:pic>
      <p:pic>
        <p:nvPicPr>
          <p:cNvPr id="20" name="Picture 19">
            <a:extLst>
              <a:ext uri="{FF2B5EF4-FFF2-40B4-BE49-F238E27FC236}">
                <a16:creationId xmlns:a16="http://schemas.microsoft.com/office/drawing/2014/main" id="{7737D04B-D59B-4845-B69E-DFE2D5D3472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24997" y="6205091"/>
            <a:ext cx="981307" cy="343142"/>
          </a:xfrm>
          <a:prstGeom prst="rect">
            <a:avLst/>
          </a:prstGeom>
        </p:spPr>
      </p:pic>
      <p:pic>
        <p:nvPicPr>
          <p:cNvPr id="27" name="Picture 2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19" name="Title 1"/>
          <p:cNvSpPr>
            <a:spLocks noGrp="1"/>
          </p:cNvSpPr>
          <p:nvPr>
            <p:ph type="ctrTitle" hasCustomPrompt="1"/>
          </p:nvPr>
        </p:nvSpPr>
        <p:spPr>
          <a:xfrm>
            <a:off x="932688" y="411480"/>
            <a:ext cx="10332720" cy="1170432"/>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sp>
        <p:nvSpPr>
          <p:cNvPr id="32" name="Text Placeholder 2"/>
          <p:cNvSpPr>
            <a:spLocks noGrp="1"/>
          </p:cNvSpPr>
          <p:nvPr>
            <p:ph type="body" sz="quarter" idx="19"/>
          </p:nvPr>
        </p:nvSpPr>
        <p:spPr>
          <a:xfrm>
            <a:off x="932688" y="1700784"/>
            <a:ext cx="10332720" cy="649224"/>
          </a:xfrm>
        </p:spPr>
        <p:txBody>
          <a:bodyPr anchor="b" anchorCtr="0"/>
          <a:lstStyle>
            <a:lvl1pPr algn="ctr" defTabSz="685800" rtl="0" eaLnBrk="1" fontAlgn="auto" latinLnBrk="0" hangingPunct="1">
              <a:lnSpc>
                <a:spcPct val="100000"/>
              </a:lnSpc>
              <a:spcBef>
                <a:spcPts val="0"/>
              </a:spcBef>
              <a:spcAft>
                <a:spcPts val="0"/>
              </a:spcAft>
              <a:buNone/>
              <a:defRPr lang="en-US" sz="2400" b="1" kern="1200" cap="none" baseline="0" dirty="0" smtClean="0">
                <a:solidFill>
                  <a:schemeClr val="bg1"/>
                </a:solidFill>
                <a:latin typeface="Franklin Gothic Book" panose="020B0503020102020204" pitchFamily="34" charset="0"/>
                <a:ea typeface="+mj-ea"/>
                <a:cs typeface="+mj-cs"/>
              </a:defRPr>
            </a:lvl1pPr>
          </a:lstStyle>
          <a:p>
            <a:pPr lvl="0"/>
            <a:r>
              <a:rPr lang="en-US" dirty="0"/>
              <a:t>Edit Master text styles</a:t>
            </a:r>
          </a:p>
        </p:txBody>
      </p:sp>
    </p:spTree>
    <p:extLst>
      <p:ext uri="{BB962C8B-B14F-4D97-AF65-F5344CB8AC3E}">
        <p14:creationId xmlns:p14="http://schemas.microsoft.com/office/powerpoint/2010/main" val="526854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H Program Title-Moderator_HemOnc">
    <p:spTree>
      <p:nvGrpSpPr>
        <p:cNvPr id="1" name=""/>
        <p:cNvGrpSpPr/>
        <p:nvPr/>
      </p:nvGrpSpPr>
      <p:grpSpPr>
        <a:xfrm>
          <a:off x="0" y="0"/>
          <a:ext cx="0" cy="0"/>
          <a:chOff x="0" y="0"/>
          <a:chExt cx="0" cy="0"/>
        </a:xfrm>
      </p:grpSpPr>
      <p:sp>
        <p:nvSpPr>
          <p:cNvPr id="63" name="Rectangle 62"/>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15" name="Picture 14">
            <a:extLst>
              <a:ext uri="{FF2B5EF4-FFF2-40B4-BE49-F238E27FC236}">
                <a16:creationId xmlns:a16="http://schemas.microsoft.com/office/drawing/2014/main" id="{579BC42B-31D6-E346-A0CA-53C092C8D8A0}"/>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51"/>
            <a:ext cx="12192000" cy="5899355"/>
          </a:xfrm>
          <a:prstGeom prst="rect">
            <a:avLst/>
          </a:prstGeom>
        </p:spPr>
      </p:pic>
      <p:sp>
        <p:nvSpPr>
          <p:cNvPr id="13" name="Rectangle 12">
            <a:extLst>
              <a:ext uri="{FF2B5EF4-FFF2-40B4-BE49-F238E27FC236}">
                <a16:creationId xmlns:a16="http://schemas.microsoft.com/office/drawing/2014/main" id="{20F2EAC0-54EF-1247-9653-91A5921CCBF4}"/>
              </a:ext>
            </a:extLst>
          </p:cNvPr>
          <p:cNvSpPr/>
          <p:nvPr userDrawn="1"/>
        </p:nvSpPr>
        <p:spPr>
          <a:xfrm>
            <a:off x="6096" y="0"/>
            <a:ext cx="12204192" cy="6153758"/>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itle 1"/>
          <p:cNvSpPr>
            <a:spLocks noGrp="1"/>
          </p:cNvSpPr>
          <p:nvPr>
            <p:ph type="ctrTitle" hasCustomPrompt="1"/>
          </p:nvPr>
        </p:nvSpPr>
        <p:spPr>
          <a:xfrm>
            <a:off x="932688" y="411480"/>
            <a:ext cx="10332720" cy="1170432"/>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sp>
        <p:nvSpPr>
          <p:cNvPr id="65" name="Text Placeholder 5"/>
          <p:cNvSpPr>
            <a:spLocks noGrp="1"/>
          </p:cNvSpPr>
          <p:nvPr>
            <p:ph type="body" sz="quarter" idx="17" hasCustomPrompt="1"/>
          </p:nvPr>
        </p:nvSpPr>
        <p:spPr>
          <a:xfrm>
            <a:off x="932688" y="2587752"/>
            <a:ext cx="10332720" cy="521208"/>
          </a:xfrm>
        </p:spPr>
        <p:txBody>
          <a:bodyPr lIns="91440" rIns="91440"/>
          <a:lstStyle>
            <a:lvl1pPr algn="ctr">
              <a:defRPr sz="2100" b="0" cap="all" baseline="0">
                <a:solidFill>
                  <a:schemeClr val="bg1"/>
                </a:solidFill>
                <a:latin typeface="Franklin Gothic Medium" panose="020B0603020102020204" pitchFamily="34" charset="0"/>
              </a:defRPr>
            </a:lvl1pPr>
          </a:lstStyle>
          <a:p>
            <a:r>
              <a:rPr lang="en-US" dirty="0"/>
              <a:t>Date</a:t>
            </a:r>
          </a:p>
        </p:txBody>
      </p:sp>
      <p:pic>
        <p:nvPicPr>
          <p:cNvPr id="72" name="Picture 7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84" name="Text Placeholder 11"/>
          <p:cNvSpPr>
            <a:spLocks noGrp="1"/>
          </p:cNvSpPr>
          <p:nvPr>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sp>
        <p:nvSpPr>
          <p:cNvPr id="3" name="Text Placeholder 2"/>
          <p:cNvSpPr>
            <a:spLocks noGrp="1"/>
          </p:cNvSpPr>
          <p:nvPr>
            <p:ph type="body" sz="quarter" idx="19"/>
          </p:nvPr>
        </p:nvSpPr>
        <p:spPr>
          <a:xfrm>
            <a:off x="932688" y="1700784"/>
            <a:ext cx="10332720" cy="649224"/>
          </a:xfrm>
        </p:spPr>
        <p:txBody>
          <a:bodyPr anchor="b" anchorCtr="0"/>
          <a:lstStyle>
            <a:lvl1pPr algn="ctr" defTabSz="685800" rtl="0" eaLnBrk="1" fontAlgn="auto" latinLnBrk="0" hangingPunct="1">
              <a:lnSpc>
                <a:spcPct val="100000"/>
              </a:lnSpc>
              <a:spcBef>
                <a:spcPts val="0"/>
              </a:spcBef>
              <a:spcAft>
                <a:spcPts val="0"/>
              </a:spcAft>
              <a:buNone/>
              <a:defRPr lang="en-US" sz="2400" b="1" kern="1200" cap="none" baseline="0" dirty="0" smtClean="0">
                <a:solidFill>
                  <a:schemeClr val="bg1"/>
                </a:solidFill>
                <a:latin typeface="Franklin Gothic Book" panose="020B0503020102020204" pitchFamily="34" charset="0"/>
                <a:ea typeface="+mj-ea"/>
                <a:cs typeface="+mj-cs"/>
              </a:defRPr>
            </a:lvl1pPr>
          </a:lstStyle>
          <a:p>
            <a:pPr lvl="0"/>
            <a:r>
              <a:rPr lang="en-US" dirty="0"/>
              <a:t>Edit Master text styles</a:t>
            </a:r>
          </a:p>
        </p:txBody>
      </p:sp>
      <p:pic>
        <p:nvPicPr>
          <p:cNvPr id="76" name="2AAF0B0F-229C-4C10-AC40-2086B59DC6D5" descr="85F6AE12-E54F-4782-8B53-6DCFDBC25877@verizon"/>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36152" y="6188907"/>
            <a:ext cx="2470152"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2696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TH Program Title-Moderator">
    <p:spTree>
      <p:nvGrpSpPr>
        <p:cNvPr id="1" name=""/>
        <p:cNvGrpSpPr/>
        <p:nvPr/>
      </p:nvGrpSpPr>
      <p:grpSpPr>
        <a:xfrm>
          <a:off x="0" y="0"/>
          <a:ext cx="0" cy="0"/>
          <a:chOff x="0" y="0"/>
          <a:chExt cx="0" cy="0"/>
        </a:xfrm>
      </p:grpSpPr>
      <p:sp>
        <p:nvSpPr>
          <p:cNvPr id="7" name="Rectangle 6"/>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1" name="Rectangle 40"/>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5"/>
          <p:cNvSpPr>
            <a:spLocks noGrp="1"/>
          </p:cNvSpPr>
          <p:nvPr>
            <p:ph type="body" sz="quarter" idx="17" hasCustomPrompt="1"/>
          </p:nvPr>
        </p:nvSpPr>
        <p:spPr>
          <a:xfrm>
            <a:off x="932688" y="2587752"/>
            <a:ext cx="10332720" cy="521208"/>
          </a:xfrm>
        </p:spPr>
        <p:txBody>
          <a:bodyPr lIns="91440" rIns="91440"/>
          <a:lstStyle>
            <a:lvl1pPr algn="ctr">
              <a:defRPr sz="2100" b="0" cap="all" baseline="0">
                <a:solidFill>
                  <a:schemeClr val="bg1"/>
                </a:solidFill>
                <a:latin typeface="Franklin Gothic Medium" panose="020B0603020102020204" pitchFamily="34" charset="0"/>
              </a:defRPr>
            </a:lvl1pPr>
          </a:lstStyle>
          <a:p>
            <a:r>
              <a:rPr lang="en-US" dirty="0"/>
              <a:t>Date</a:t>
            </a:r>
          </a:p>
        </p:txBody>
      </p:sp>
      <p:sp>
        <p:nvSpPr>
          <p:cNvPr id="22" name="Rectangle 21">
            <a:extLst>
              <a:ext uri="{FF2B5EF4-FFF2-40B4-BE49-F238E27FC236}">
                <a16:creationId xmlns:a16="http://schemas.microsoft.com/office/drawing/2014/main" id="{047B96D2-C415-2D48-9580-296D3643DEFD}"/>
              </a:ext>
            </a:extLst>
          </p:cNvPr>
          <p:cNvSpPr/>
          <p:nvPr userDrawn="1"/>
        </p:nvSpPr>
        <p:spPr>
          <a:xfrm>
            <a:off x="-6096" y="6111892"/>
            <a:ext cx="12210288" cy="7461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p:cNvSpPr>
            <a:spLocks noGrp="1"/>
          </p:cNvSpPr>
          <p:nvPr userDrawn="1">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8" name="Picture 17">
            <a:extLst>
              <a:ext uri="{FF2B5EF4-FFF2-40B4-BE49-F238E27FC236}">
                <a16:creationId xmlns:a16="http://schemas.microsoft.com/office/drawing/2014/main" id="{E4EEBEF5-1820-1747-A4A6-61A049E73D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13849" y="6251280"/>
            <a:ext cx="1703947" cy="338328"/>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19" name="Title 1"/>
          <p:cNvSpPr>
            <a:spLocks noGrp="1"/>
          </p:cNvSpPr>
          <p:nvPr>
            <p:ph type="ctrTitle" hasCustomPrompt="1"/>
          </p:nvPr>
        </p:nvSpPr>
        <p:spPr>
          <a:xfrm>
            <a:off x="932688" y="411480"/>
            <a:ext cx="10332720" cy="1170432"/>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sp>
        <p:nvSpPr>
          <p:cNvPr id="35" name="Text Placeholder 2"/>
          <p:cNvSpPr>
            <a:spLocks noGrp="1"/>
          </p:cNvSpPr>
          <p:nvPr>
            <p:ph type="body" sz="quarter" idx="19"/>
          </p:nvPr>
        </p:nvSpPr>
        <p:spPr>
          <a:xfrm>
            <a:off x="932688" y="1700784"/>
            <a:ext cx="10332720" cy="649224"/>
          </a:xfrm>
        </p:spPr>
        <p:txBody>
          <a:bodyPr anchor="b" anchorCtr="0"/>
          <a:lstStyle>
            <a:lvl1pPr algn="ctr" defTabSz="685800" rtl="0" eaLnBrk="1" fontAlgn="auto" latinLnBrk="0" hangingPunct="1">
              <a:lnSpc>
                <a:spcPct val="100000"/>
              </a:lnSpc>
              <a:spcBef>
                <a:spcPts val="0"/>
              </a:spcBef>
              <a:spcAft>
                <a:spcPts val="0"/>
              </a:spcAft>
              <a:buNone/>
              <a:defRPr lang="en-US" sz="2400" b="1" kern="1200" cap="none" baseline="0" dirty="0" smtClean="0">
                <a:solidFill>
                  <a:schemeClr val="bg1"/>
                </a:solidFill>
                <a:latin typeface="Franklin Gothic Book" panose="020B0503020102020204" pitchFamily="34" charset="0"/>
                <a:ea typeface="+mj-ea"/>
                <a:cs typeface="+mj-cs"/>
              </a:defRPr>
            </a:lvl1pPr>
          </a:lstStyle>
          <a:p>
            <a:pPr lvl="0"/>
            <a:r>
              <a:rPr lang="en-US" dirty="0"/>
              <a:t>Edit Master text styles</a:t>
            </a:r>
          </a:p>
        </p:txBody>
      </p:sp>
    </p:spTree>
    <p:extLst>
      <p:ext uri="{BB962C8B-B14F-4D97-AF65-F5344CB8AC3E}">
        <p14:creationId xmlns:p14="http://schemas.microsoft.com/office/powerpoint/2010/main" val="943537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 Program-Agenda">
    <p:spTree>
      <p:nvGrpSpPr>
        <p:cNvPr id="1" name=""/>
        <p:cNvGrpSpPr/>
        <p:nvPr/>
      </p:nvGrpSpPr>
      <p:grpSpPr>
        <a:xfrm>
          <a:off x="0" y="0"/>
          <a:ext cx="0" cy="0"/>
          <a:chOff x="0" y="0"/>
          <a:chExt cx="0" cy="0"/>
        </a:xfrm>
      </p:grpSpPr>
      <p:sp>
        <p:nvSpPr>
          <p:cNvPr id="8" name="Rectangle 7"/>
          <p:cNvSpPr/>
          <p:nvPr userDrawn="1"/>
        </p:nvSpPr>
        <p:spPr>
          <a:xfrm>
            <a:off x="0" y="0"/>
            <a:ext cx="12192000" cy="5900468"/>
          </a:xfrm>
          <a:prstGeom prst="rect">
            <a:avLst/>
          </a:prstGeom>
          <a:solidFill>
            <a:srgbClr val="00385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56032" y="1554480"/>
            <a:ext cx="7223760" cy="530352"/>
          </a:xfrm>
        </p:spPr>
        <p:txBody>
          <a:bodyPr anchor="b">
            <a:noAutofit/>
          </a:bodyPr>
          <a:lstStyle>
            <a:lvl1pPr algn="l">
              <a:lnSpc>
                <a:spcPct val="100000"/>
              </a:lnSpc>
              <a:spcBef>
                <a:spcPts val="0"/>
              </a:spcBef>
              <a:defRPr sz="2100" b="1" cap="none" baseline="0">
                <a:solidFill>
                  <a:schemeClr val="tx1"/>
                </a:solidFill>
                <a:latin typeface="Franklin Gothic Medium" panose="020B0603020102020204" pitchFamily="34" charset="0"/>
              </a:defRPr>
            </a:lvl1pPr>
          </a:lstStyle>
          <a:p>
            <a:r>
              <a:rPr lang="en-US" dirty="0"/>
              <a:t>AGENDA</a:t>
            </a:r>
          </a:p>
        </p:txBody>
      </p:sp>
      <p:sp>
        <p:nvSpPr>
          <p:cNvPr id="12" name="Text Placeholder 11"/>
          <p:cNvSpPr>
            <a:spLocks noGrp="1"/>
          </p:cNvSpPr>
          <p:nvPr>
            <p:ph type="body" sz="quarter" idx="18" hasCustomPrompt="1"/>
          </p:nvPr>
        </p:nvSpPr>
        <p:spPr>
          <a:xfrm>
            <a:off x="256032" y="2212848"/>
            <a:ext cx="9400032" cy="3520440"/>
          </a:xfrm>
        </p:spPr>
        <p:txBody>
          <a:bodyPr/>
          <a:lstStyle>
            <a:lvl1pPr>
              <a:spcBef>
                <a:spcPts val="900"/>
              </a:spcBef>
              <a:defRPr sz="1500">
                <a:solidFill>
                  <a:schemeClr val="tx1"/>
                </a:solidFill>
                <a:latin typeface="Franklin Gothic Book" panose="020B0503020102020204" pitchFamily="34" charset="0"/>
              </a:defRPr>
            </a:lvl1pPr>
            <a:lvl2pPr marL="0" indent="0">
              <a:lnSpc>
                <a:spcPct val="80000"/>
              </a:lnSpc>
              <a:spcBef>
                <a:spcPts val="0"/>
              </a:spcBef>
              <a:buNone/>
              <a:defRPr sz="1350" b="0" i="1">
                <a:solidFill>
                  <a:schemeClr val="tx1"/>
                </a:solidFill>
                <a:latin typeface="Franklin Gothic Book" panose="020B0503020102020204" pitchFamily="34" charset="0"/>
              </a:defRPr>
            </a:lvl2pPr>
            <a:lvl3pPr marL="0" indent="0">
              <a:lnSpc>
                <a:spcPct val="80000"/>
              </a:lnSpc>
              <a:spcBef>
                <a:spcPts val="0"/>
              </a:spcBef>
              <a:buNone/>
              <a:defRPr sz="1350">
                <a:solidFill>
                  <a:srgbClr val="003854"/>
                </a:solidFill>
              </a:defRPr>
            </a:lvl3pPr>
          </a:lstStyle>
          <a:p>
            <a:pPr lvl="0"/>
            <a:r>
              <a:rPr lang="en-US" dirty="0"/>
              <a:t>Edit Master Text Styles</a:t>
            </a:r>
          </a:p>
          <a:p>
            <a:pPr lvl="1"/>
            <a:r>
              <a:rPr lang="en-US" dirty="0"/>
              <a:t>Second level</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213519"/>
            <a:ext cx="2034919" cy="1356612"/>
          </a:xfrm>
          <a:prstGeom prst="rect">
            <a:avLst/>
          </a:prstGeom>
        </p:spPr>
      </p:pic>
      <p:pic>
        <p:nvPicPr>
          <p:cNvPr id="10" name="Picture 9">
            <a:extLst>
              <a:ext uri="{FF2B5EF4-FFF2-40B4-BE49-F238E27FC236}">
                <a16:creationId xmlns:a16="http://schemas.microsoft.com/office/drawing/2014/main" id="{E4EEBEF5-1820-1747-A4A6-61A049E73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8245" y="6210080"/>
            <a:ext cx="1288059" cy="338154"/>
          </a:xfrm>
          <a:prstGeom prst="rect">
            <a:avLst/>
          </a:prstGeom>
        </p:spPr>
      </p:pic>
    </p:spTree>
    <p:extLst>
      <p:ext uri="{BB962C8B-B14F-4D97-AF65-F5344CB8AC3E}">
        <p14:creationId xmlns:p14="http://schemas.microsoft.com/office/powerpoint/2010/main" val="17281270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TH Program-Agenda">
    <p:spTree>
      <p:nvGrpSpPr>
        <p:cNvPr id="1" name=""/>
        <p:cNvGrpSpPr/>
        <p:nvPr/>
      </p:nvGrpSpPr>
      <p:grpSpPr>
        <a:xfrm>
          <a:off x="0" y="0"/>
          <a:ext cx="0" cy="0"/>
          <a:chOff x="0" y="0"/>
          <a:chExt cx="0" cy="0"/>
        </a:xfrm>
      </p:grpSpPr>
      <p:sp>
        <p:nvSpPr>
          <p:cNvPr id="8" name="Rectangle 7"/>
          <p:cNvSpPr/>
          <p:nvPr userDrawn="1"/>
        </p:nvSpPr>
        <p:spPr>
          <a:xfrm>
            <a:off x="0" y="0"/>
            <a:ext cx="12192000" cy="5900468"/>
          </a:xfrm>
          <a:prstGeom prst="rect">
            <a:avLst/>
          </a:prstGeom>
          <a:solidFill>
            <a:srgbClr val="00385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56032" y="1554480"/>
            <a:ext cx="7223760" cy="530352"/>
          </a:xfrm>
        </p:spPr>
        <p:txBody>
          <a:bodyPr anchor="b">
            <a:noAutofit/>
          </a:bodyPr>
          <a:lstStyle>
            <a:lvl1pPr algn="l">
              <a:lnSpc>
                <a:spcPct val="100000"/>
              </a:lnSpc>
              <a:spcBef>
                <a:spcPts val="0"/>
              </a:spcBef>
              <a:defRPr sz="2100" b="1" cap="none" baseline="0">
                <a:solidFill>
                  <a:schemeClr val="tx1"/>
                </a:solidFill>
                <a:latin typeface="Franklin Gothic Medium" panose="020B0603020102020204" pitchFamily="34" charset="0"/>
              </a:defRPr>
            </a:lvl1pPr>
          </a:lstStyle>
          <a:p>
            <a:r>
              <a:rPr lang="en-US" dirty="0"/>
              <a:t>AGENDA</a:t>
            </a:r>
          </a:p>
        </p:txBody>
      </p:sp>
      <p:sp>
        <p:nvSpPr>
          <p:cNvPr id="12" name="Text Placeholder 11"/>
          <p:cNvSpPr>
            <a:spLocks noGrp="1"/>
          </p:cNvSpPr>
          <p:nvPr>
            <p:ph type="body" sz="quarter" idx="18" hasCustomPrompt="1"/>
          </p:nvPr>
        </p:nvSpPr>
        <p:spPr>
          <a:xfrm>
            <a:off x="256032" y="2212848"/>
            <a:ext cx="9400032" cy="3520440"/>
          </a:xfrm>
        </p:spPr>
        <p:txBody>
          <a:bodyPr/>
          <a:lstStyle>
            <a:lvl1pPr>
              <a:spcBef>
                <a:spcPts val="900"/>
              </a:spcBef>
              <a:defRPr sz="1500">
                <a:solidFill>
                  <a:schemeClr val="tx1"/>
                </a:solidFill>
                <a:latin typeface="Franklin Gothic Book" panose="020B0503020102020204" pitchFamily="34" charset="0"/>
              </a:defRPr>
            </a:lvl1pPr>
            <a:lvl2pPr marL="0" indent="0">
              <a:lnSpc>
                <a:spcPct val="80000"/>
              </a:lnSpc>
              <a:spcBef>
                <a:spcPts val="0"/>
              </a:spcBef>
              <a:buNone/>
              <a:defRPr sz="1350" b="0" i="1">
                <a:solidFill>
                  <a:schemeClr val="tx1"/>
                </a:solidFill>
                <a:latin typeface="Franklin Gothic Book" panose="020B0503020102020204" pitchFamily="34" charset="0"/>
              </a:defRPr>
            </a:lvl2pPr>
            <a:lvl3pPr marL="0" indent="0">
              <a:lnSpc>
                <a:spcPct val="80000"/>
              </a:lnSpc>
              <a:spcBef>
                <a:spcPts val="0"/>
              </a:spcBef>
              <a:buNone/>
              <a:defRPr sz="1350">
                <a:solidFill>
                  <a:srgbClr val="003854"/>
                </a:solidFill>
              </a:defRPr>
            </a:lvl3pPr>
          </a:lstStyle>
          <a:p>
            <a:pPr lvl="0"/>
            <a:r>
              <a:rPr lang="en-US" dirty="0"/>
              <a:t>Edit Master Text Styles</a:t>
            </a:r>
          </a:p>
          <a:p>
            <a:pPr lvl="1"/>
            <a:r>
              <a:rPr lang="en-US" dirty="0"/>
              <a:t>Second level</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213519"/>
            <a:ext cx="2034919" cy="1356612"/>
          </a:xfrm>
          <a:prstGeom prst="rect">
            <a:avLst/>
          </a:prstGeom>
        </p:spPr>
      </p:pic>
      <p:pic>
        <p:nvPicPr>
          <p:cNvPr id="10" name="Picture 9">
            <a:extLst>
              <a:ext uri="{FF2B5EF4-FFF2-40B4-BE49-F238E27FC236}">
                <a16:creationId xmlns:a16="http://schemas.microsoft.com/office/drawing/2014/main" id="{E4EEBEF5-1820-1747-A4A6-61A049E73D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13849" y="6251280"/>
            <a:ext cx="1703947" cy="338328"/>
          </a:xfrm>
          <a:prstGeom prst="rect">
            <a:avLst/>
          </a:prstGeom>
        </p:spPr>
      </p:pic>
    </p:spTree>
    <p:extLst>
      <p:ext uri="{BB962C8B-B14F-4D97-AF65-F5344CB8AC3E}">
        <p14:creationId xmlns:p14="http://schemas.microsoft.com/office/powerpoint/2010/main" val="41078400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 Program-Agenda_THO">
    <p:spTree>
      <p:nvGrpSpPr>
        <p:cNvPr id="1" name=""/>
        <p:cNvGrpSpPr/>
        <p:nvPr/>
      </p:nvGrpSpPr>
      <p:grpSpPr>
        <a:xfrm>
          <a:off x="0" y="0"/>
          <a:ext cx="0" cy="0"/>
          <a:chOff x="0" y="0"/>
          <a:chExt cx="0" cy="0"/>
        </a:xfrm>
      </p:grpSpPr>
      <p:sp>
        <p:nvSpPr>
          <p:cNvPr id="22" name="Rectangle 21"/>
          <p:cNvSpPr/>
          <p:nvPr userDrawn="1"/>
        </p:nvSpPr>
        <p:spPr>
          <a:xfrm>
            <a:off x="0" y="0"/>
            <a:ext cx="12192000" cy="5900468"/>
          </a:xfrm>
          <a:prstGeom prst="rect">
            <a:avLst/>
          </a:prstGeom>
          <a:solidFill>
            <a:srgbClr val="00385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56032" y="1554480"/>
            <a:ext cx="7223760" cy="530352"/>
          </a:xfrm>
        </p:spPr>
        <p:txBody>
          <a:bodyPr anchor="b">
            <a:noAutofit/>
          </a:bodyPr>
          <a:lstStyle>
            <a:lvl1pPr algn="l">
              <a:lnSpc>
                <a:spcPct val="100000"/>
              </a:lnSpc>
              <a:spcBef>
                <a:spcPts val="0"/>
              </a:spcBef>
              <a:defRPr sz="2100" b="1" cap="none" baseline="0">
                <a:solidFill>
                  <a:schemeClr val="tx1"/>
                </a:solidFill>
                <a:latin typeface="Franklin Gothic Medium" panose="020B0603020102020204" pitchFamily="34" charset="0"/>
              </a:defRPr>
            </a:lvl1pPr>
          </a:lstStyle>
          <a:p>
            <a:r>
              <a:rPr lang="en-US" dirty="0"/>
              <a:t>AGENDA</a:t>
            </a:r>
          </a:p>
        </p:txBody>
      </p:sp>
      <p:sp>
        <p:nvSpPr>
          <p:cNvPr id="12" name="Text Placeholder 11"/>
          <p:cNvSpPr>
            <a:spLocks noGrp="1"/>
          </p:cNvSpPr>
          <p:nvPr>
            <p:ph type="body" sz="quarter" idx="18" hasCustomPrompt="1"/>
          </p:nvPr>
        </p:nvSpPr>
        <p:spPr>
          <a:xfrm>
            <a:off x="256032" y="2212848"/>
            <a:ext cx="9400032" cy="3520440"/>
          </a:xfrm>
        </p:spPr>
        <p:txBody>
          <a:bodyPr/>
          <a:lstStyle>
            <a:lvl1pPr>
              <a:spcBef>
                <a:spcPts val="900"/>
              </a:spcBef>
              <a:defRPr sz="1500">
                <a:solidFill>
                  <a:schemeClr val="tx1"/>
                </a:solidFill>
                <a:latin typeface="Franklin Gothic Book" panose="020B0503020102020204" pitchFamily="34" charset="0"/>
              </a:defRPr>
            </a:lvl1pPr>
            <a:lvl2pPr marL="0" indent="0">
              <a:lnSpc>
                <a:spcPct val="80000"/>
              </a:lnSpc>
              <a:spcBef>
                <a:spcPts val="0"/>
              </a:spcBef>
              <a:buNone/>
              <a:defRPr sz="1350" b="0" i="1">
                <a:solidFill>
                  <a:schemeClr val="tx1"/>
                </a:solidFill>
                <a:latin typeface="Franklin Gothic Book" panose="020B0503020102020204" pitchFamily="34" charset="0"/>
              </a:defRPr>
            </a:lvl2pPr>
            <a:lvl3pPr marL="0" indent="0">
              <a:lnSpc>
                <a:spcPct val="80000"/>
              </a:lnSpc>
              <a:spcBef>
                <a:spcPts val="0"/>
              </a:spcBef>
              <a:buNone/>
              <a:defRPr sz="1350">
                <a:solidFill>
                  <a:srgbClr val="003854"/>
                </a:solidFill>
              </a:defRPr>
            </a:lvl3pPr>
          </a:lstStyle>
          <a:p>
            <a:pPr lvl="0"/>
            <a:r>
              <a:rPr lang="en-US" dirty="0"/>
              <a:t>Edit Master Text Styles</a:t>
            </a:r>
          </a:p>
          <a:p>
            <a:pPr lvl="1"/>
            <a:r>
              <a:rPr lang="en-US" dirty="0"/>
              <a:t>Second level</a:t>
            </a:r>
          </a:p>
        </p:txBody>
      </p:sp>
      <p:pic>
        <p:nvPicPr>
          <p:cNvPr id="24" name="Picture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213519"/>
            <a:ext cx="2034919" cy="1356612"/>
          </a:xfrm>
          <a:prstGeom prst="rect">
            <a:avLst/>
          </a:prstGeom>
        </p:spPr>
      </p:pic>
      <p:pic>
        <p:nvPicPr>
          <p:cNvPr id="11" name="Picture 10">
            <a:extLst>
              <a:ext uri="{FF2B5EF4-FFF2-40B4-BE49-F238E27FC236}">
                <a16:creationId xmlns:a16="http://schemas.microsoft.com/office/drawing/2014/main" id="{E4EEBEF5-1820-1747-A4A6-61A049E73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66939" y="6210080"/>
            <a:ext cx="1288059" cy="338154"/>
          </a:xfrm>
          <a:prstGeom prst="rect">
            <a:avLst/>
          </a:prstGeom>
        </p:spPr>
      </p:pic>
      <p:pic>
        <p:nvPicPr>
          <p:cNvPr id="14" name="Picture 13">
            <a:extLst>
              <a:ext uri="{FF2B5EF4-FFF2-40B4-BE49-F238E27FC236}">
                <a16:creationId xmlns:a16="http://schemas.microsoft.com/office/drawing/2014/main" id="{7737D04B-D59B-4845-B69E-DFE2D5D347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4997" y="6205091"/>
            <a:ext cx="981307" cy="343142"/>
          </a:xfrm>
          <a:prstGeom prst="rect">
            <a:avLst/>
          </a:prstGeom>
        </p:spPr>
      </p:pic>
    </p:spTree>
    <p:extLst>
      <p:ext uri="{BB962C8B-B14F-4D97-AF65-F5344CB8AC3E}">
        <p14:creationId xmlns:p14="http://schemas.microsoft.com/office/powerpoint/2010/main" val="23792213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 Program-Agenda_HemOnc">
    <p:spTree>
      <p:nvGrpSpPr>
        <p:cNvPr id="1" name=""/>
        <p:cNvGrpSpPr/>
        <p:nvPr/>
      </p:nvGrpSpPr>
      <p:grpSpPr>
        <a:xfrm>
          <a:off x="0" y="0"/>
          <a:ext cx="0" cy="0"/>
          <a:chOff x="0" y="0"/>
          <a:chExt cx="0" cy="0"/>
        </a:xfrm>
      </p:grpSpPr>
      <p:sp>
        <p:nvSpPr>
          <p:cNvPr id="68" name="Rectangle 67"/>
          <p:cNvSpPr/>
          <p:nvPr userDrawn="1"/>
        </p:nvSpPr>
        <p:spPr>
          <a:xfrm>
            <a:off x="0" y="0"/>
            <a:ext cx="12192000" cy="5900468"/>
          </a:xfrm>
          <a:prstGeom prst="rect">
            <a:avLst/>
          </a:prstGeom>
          <a:solidFill>
            <a:srgbClr val="00385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7029BA5-3971-8B4B-AC3F-BFA09D43EE52}"/>
              </a:ext>
            </a:extLst>
          </p:cNvPr>
          <p:cNvPicPr>
            <a:picLocks noChangeAspect="1"/>
          </p:cNvPicPr>
          <p:nvPr userDrawn="1"/>
        </p:nvPicPr>
        <p:blipFill rotWithShape="1">
          <a:blip r:embed="rId2" cstate="screen">
            <a:alphaModFix amt="29000"/>
            <a:extLst>
              <a:ext uri="{28A0092B-C50C-407E-A947-70E740481C1C}">
                <a14:useLocalDpi xmlns:a14="http://schemas.microsoft.com/office/drawing/2010/main"/>
              </a:ext>
            </a:extLst>
          </a:blip>
          <a:srcRect/>
          <a:stretch/>
        </p:blipFill>
        <p:spPr>
          <a:xfrm>
            <a:off x="0" y="1115"/>
            <a:ext cx="12192000" cy="5899355"/>
          </a:xfrm>
          <a:prstGeom prst="rect">
            <a:avLst/>
          </a:prstGeom>
        </p:spPr>
      </p:pic>
      <p:sp>
        <p:nvSpPr>
          <p:cNvPr id="69" name="Title 1"/>
          <p:cNvSpPr>
            <a:spLocks noGrp="1"/>
          </p:cNvSpPr>
          <p:nvPr>
            <p:ph type="ctrTitle" hasCustomPrompt="1"/>
          </p:nvPr>
        </p:nvSpPr>
        <p:spPr>
          <a:xfrm>
            <a:off x="256032" y="1554480"/>
            <a:ext cx="7223760" cy="530352"/>
          </a:xfrm>
        </p:spPr>
        <p:txBody>
          <a:bodyPr anchor="b">
            <a:noAutofit/>
          </a:bodyPr>
          <a:lstStyle>
            <a:lvl1pPr algn="l">
              <a:lnSpc>
                <a:spcPct val="100000"/>
              </a:lnSpc>
              <a:spcBef>
                <a:spcPts val="0"/>
              </a:spcBef>
              <a:defRPr sz="2100" b="1" cap="none" baseline="0">
                <a:solidFill>
                  <a:schemeClr val="tx1"/>
                </a:solidFill>
                <a:latin typeface="Franklin Gothic Medium" panose="020B0603020102020204" pitchFamily="34" charset="0"/>
              </a:defRPr>
            </a:lvl1pPr>
          </a:lstStyle>
          <a:p>
            <a:r>
              <a:rPr lang="en-US" dirty="0"/>
              <a:t>AGENDA</a:t>
            </a:r>
          </a:p>
        </p:txBody>
      </p:sp>
      <p:sp>
        <p:nvSpPr>
          <p:cNvPr id="70" name="Text Placeholder 11"/>
          <p:cNvSpPr>
            <a:spLocks noGrp="1"/>
          </p:cNvSpPr>
          <p:nvPr>
            <p:ph type="body" sz="quarter" idx="18" hasCustomPrompt="1"/>
          </p:nvPr>
        </p:nvSpPr>
        <p:spPr>
          <a:xfrm>
            <a:off x="256032" y="2212848"/>
            <a:ext cx="9400032" cy="3520440"/>
          </a:xfrm>
        </p:spPr>
        <p:txBody>
          <a:bodyPr/>
          <a:lstStyle>
            <a:lvl1pPr>
              <a:spcBef>
                <a:spcPts val="900"/>
              </a:spcBef>
              <a:defRPr sz="1500">
                <a:solidFill>
                  <a:schemeClr val="tx1"/>
                </a:solidFill>
                <a:latin typeface="Franklin Gothic Book" panose="020B0503020102020204" pitchFamily="34" charset="0"/>
              </a:defRPr>
            </a:lvl1pPr>
            <a:lvl2pPr marL="0" indent="0">
              <a:lnSpc>
                <a:spcPct val="80000"/>
              </a:lnSpc>
              <a:spcBef>
                <a:spcPts val="0"/>
              </a:spcBef>
              <a:buNone/>
              <a:defRPr sz="1350" b="0" i="1">
                <a:solidFill>
                  <a:schemeClr val="tx1"/>
                </a:solidFill>
                <a:latin typeface="Franklin Gothic Book" panose="020B0503020102020204" pitchFamily="34" charset="0"/>
              </a:defRPr>
            </a:lvl2pPr>
            <a:lvl3pPr marL="0" indent="0">
              <a:lnSpc>
                <a:spcPct val="80000"/>
              </a:lnSpc>
              <a:spcBef>
                <a:spcPts val="0"/>
              </a:spcBef>
              <a:buNone/>
              <a:defRPr sz="1350">
                <a:solidFill>
                  <a:srgbClr val="003854"/>
                </a:solidFill>
              </a:defRPr>
            </a:lvl3pPr>
          </a:lstStyle>
          <a:p>
            <a:pPr lvl="0"/>
            <a:r>
              <a:rPr lang="en-US" dirty="0"/>
              <a:t>Edit Master Text Styles</a:t>
            </a:r>
          </a:p>
          <a:p>
            <a:pPr lvl="1"/>
            <a:r>
              <a:rPr lang="en-US" dirty="0"/>
              <a:t>Second level</a:t>
            </a:r>
          </a:p>
        </p:txBody>
      </p:sp>
      <p:pic>
        <p:nvPicPr>
          <p:cNvPr id="75" name="Picture 7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78542" y="213519"/>
            <a:ext cx="2034919" cy="1356612"/>
          </a:xfrm>
          <a:prstGeom prst="rect">
            <a:avLst/>
          </a:prstGeom>
        </p:spPr>
      </p:pic>
      <p:pic>
        <p:nvPicPr>
          <p:cNvPr id="10" name="2AAF0B0F-229C-4C10-AC40-2086B59DC6D5" descr="85F6AE12-E54F-4782-8B53-6DCFDBC25877@verizon"/>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436152" y="6188907"/>
            <a:ext cx="2470152" cy="31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0928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 Section Title-Faculty">
    <p:spTree>
      <p:nvGrpSpPr>
        <p:cNvPr id="1" name=""/>
        <p:cNvGrpSpPr/>
        <p:nvPr/>
      </p:nvGrpSpPr>
      <p:grpSpPr>
        <a:xfrm>
          <a:off x="0" y="0"/>
          <a:ext cx="0" cy="0"/>
          <a:chOff x="0" y="0"/>
          <a:chExt cx="0" cy="0"/>
        </a:xfrm>
      </p:grpSpPr>
      <p:sp>
        <p:nvSpPr>
          <p:cNvPr id="83" name="Rectangle 82"/>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047B96D2-C415-2D48-9580-296D3643DEFD}"/>
              </a:ext>
            </a:extLst>
          </p:cNvPr>
          <p:cNvSpPr/>
          <p:nvPr userDrawn="1"/>
        </p:nvSpPr>
        <p:spPr>
          <a:xfrm>
            <a:off x="-6096" y="6153760"/>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pic>
        <p:nvPicPr>
          <p:cNvPr id="92" name="Picture 9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100" name="Text Placeholder 11"/>
          <p:cNvSpPr>
            <a:spLocks noGrp="1"/>
          </p:cNvSpPr>
          <p:nvPr>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4" name="Picture 13">
            <a:extLst>
              <a:ext uri="{FF2B5EF4-FFF2-40B4-BE49-F238E27FC236}">
                <a16:creationId xmlns:a16="http://schemas.microsoft.com/office/drawing/2014/main" id="{E4EEBEF5-1820-1747-A4A6-61A049E73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18245" y="6210080"/>
            <a:ext cx="1288059" cy="338154"/>
          </a:xfrm>
          <a:prstGeom prst="rect">
            <a:avLst/>
          </a:prstGeom>
        </p:spPr>
      </p:pic>
    </p:spTree>
    <p:extLst>
      <p:ext uri="{BB962C8B-B14F-4D97-AF65-F5344CB8AC3E}">
        <p14:creationId xmlns:p14="http://schemas.microsoft.com/office/powerpoint/2010/main" val="11090235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H Section Title-Faculty">
    <p:spTree>
      <p:nvGrpSpPr>
        <p:cNvPr id="1" name=""/>
        <p:cNvGrpSpPr/>
        <p:nvPr/>
      </p:nvGrpSpPr>
      <p:grpSpPr>
        <a:xfrm>
          <a:off x="0" y="0"/>
          <a:ext cx="0" cy="0"/>
          <a:chOff x="0" y="0"/>
          <a:chExt cx="0" cy="0"/>
        </a:xfrm>
      </p:grpSpPr>
      <p:sp>
        <p:nvSpPr>
          <p:cNvPr id="83" name="Rectangle 82"/>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047B96D2-C415-2D48-9580-296D3643DEFD}"/>
              </a:ext>
            </a:extLst>
          </p:cNvPr>
          <p:cNvSpPr/>
          <p:nvPr userDrawn="1"/>
        </p:nvSpPr>
        <p:spPr>
          <a:xfrm>
            <a:off x="-6096" y="6153760"/>
            <a:ext cx="12192000"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pic>
        <p:nvPicPr>
          <p:cNvPr id="92" name="Picture 9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100" name="Text Placeholder 11"/>
          <p:cNvSpPr>
            <a:spLocks noGrp="1"/>
          </p:cNvSpPr>
          <p:nvPr>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4" name="Picture 13">
            <a:extLst>
              <a:ext uri="{FF2B5EF4-FFF2-40B4-BE49-F238E27FC236}">
                <a16:creationId xmlns:a16="http://schemas.microsoft.com/office/drawing/2014/main" id="{E4EEBEF5-1820-1747-A4A6-61A049E73D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13849" y="6251280"/>
            <a:ext cx="1703947" cy="338328"/>
          </a:xfrm>
          <a:prstGeom prst="rect">
            <a:avLst/>
          </a:prstGeom>
        </p:spPr>
      </p:pic>
    </p:spTree>
    <p:extLst>
      <p:ext uri="{BB962C8B-B14F-4D97-AF65-F5344CB8AC3E}">
        <p14:creationId xmlns:p14="http://schemas.microsoft.com/office/powerpoint/2010/main" val="34536553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H Section Title-Faculty_THO">
    <p:spTree>
      <p:nvGrpSpPr>
        <p:cNvPr id="1" name=""/>
        <p:cNvGrpSpPr/>
        <p:nvPr/>
      </p:nvGrpSpPr>
      <p:grpSpPr>
        <a:xfrm>
          <a:off x="0" y="0"/>
          <a:ext cx="0" cy="0"/>
          <a:chOff x="0" y="0"/>
          <a:chExt cx="0" cy="0"/>
        </a:xfrm>
      </p:grpSpPr>
      <p:sp>
        <p:nvSpPr>
          <p:cNvPr id="83" name="Rectangle 82"/>
          <p:cNvSpPr/>
          <p:nvPr userDrawn="1"/>
        </p:nvSpPr>
        <p:spPr>
          <a:xfrm>
            <a:off x="0" y="0"/>
            <a:ext cx="12204192" cy="6153758"/>
          </a:xfrm>
          <a:prstGeom prst="rect">
            <a:avLst/>
          </a:prstGeom>
          <a:solidFill>
            <a:srgbClr val="0038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047B96D2-C415-2D48-9580-296D3643DEFD}"/>
              </a:ext>
            </a:extLst>
          </p:cNvPr>
          <p:cNvSpPr/>
          <p:nvPr userDrawn="1"/>
        </p:nvSpPr>
        <p:spPr>
          <a:xfrm>
            <a:off x="-6096" y="6153760"/>
            <a:ext cx="12210288" cy="70424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userDrawn="1"/>
        </p:nvSpPr>
        <p:spPr>
          <a:xfrm>
            <a:off x="-6096" y="3996125"/>
            <a:ext cx="12210288" cy="2157984"/>
          </a:xfrm>
          <a:custGeom>
            <a:avLst/>
            <a:gdLst>
              <a:gd name="connsiteX0" fmla="*/ 0 w 12192000"/>
              <a:gd name="connsiteY0" fmla="*/ 0 h 2157984"/>
              <a:gd name="connsiteX1" fmla="*/ 6096000 w 12192000"/>
              <a:gd name="connsiteY1" fmla="*/ 896112 h 2157984"/>
              <a:gd name="connsiteX2" fmla="*/ 12192000 w 12192000"/>
              <a:gd name="connsiteY2" fmla="*/ 0 h 2157984"/>
              <a:gd name="connsiteX3" fmla="*/ 12192000 w 12192000"/>
              <a:gd name="connsiteY3" fmla="*/ 2157984 h 2157984"/>
              <a:gd name="connsiteX4" fmla="*/ 0 w 12192000"/>
              <a:gd name="connsiteY4" fmla="*/ 2157984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157984">
                <a:moveTo>
                  <a:pt x="0" y="0"/>
                </a:moveTo>
                <a:lnTo>
                  <a:pt x="6096000" y="896112"/>
                </a:lnTo>
                <a:lnTo>
                  <a:pt x="12192000" y="0"/>
                </a:lnTo>
                <a:lnTo>
                  <a:pt x="12192000" y="2157984"/>
                </a:lnTo>
                <a:lnTo>
                  <a:pt x="0" y="21579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itle 1"/>
          <p:cNvSpPr>
            <a:spLocks noGrp="1"/>
          </p:cNvSpPr>
          <p:nvPr>
            <p:ph type="ctrTitle" hasCustomPrompt="1"/>
          </p:nvPr>
        </p:nvSpPr>
        <p:spPr>
          <a:xfrm>
            <a:off x="932688" y="411480"/>
            <a:ext cx="10332720" cy="1938528"/>
          </a:xfrm>
        </p:spPr>
        <p:txBody>
          <a:bodyPr anchor="ctr">
            <a:noAutofit/>
          </a:bodyPr>
          <a:lstStyle>
            <a:lvl1pPr algn="ctr">
              <a:lnSpc>
                <a:spcPct val="100000"/>
              </a:lnSpc>
              <a:spcBef>
                <a:spcPts val="0"/>
              </a:spcBef>
              <a:defRPr sz="3000" cap="none" baseline="0">
                <a:latin typeface="Franklin Gothic Medium" panose="020B0603020102020204" pitchFamily="34" charset="0"/>
              </a:defRPr>
            </a:lvl1pPr>
          </a:lstStyle>
          <a:p>
            <a:r>
              <a:rPr lang="en-US" dirty="0"/>
              <a:t>CLICK TO EDIT MASTER TITLE STYLE</a:t>
            </a:r>
          </a:p>
        </p:txBody>
      </p:sp>
      <p:pic>
        <p:nvPicPr>
          <p:cNvPr id="92" name="Picture 9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78542" y="3250017"/>
            <a:ext cx="2034919" cy="1356612"/>
          </a:xfrm>
          <a:prstGeom prst="rect">
            <a:avLst/>
          </a:prstGeom>
        </p:spPr>
      </p:pic>
      <p:sp>
        <p:nvSpPr>
          <p:cNvPr id="100" name="Text Placeholder 11"/>
          <p:cNvSpPr>
            <a:spLocks noGrp="1"/>
          </p:cNvSpPr>
          <p:nvPr>
            <p:ph type="body" sz="quarter" idx="18" hasCustomPrompt="1"/>
          </p:nvPr>
        </p:nvSpPr>
        <p:spPr>
          <a:xfrm>
            <a:off x="155448" y="4553712"/>
            <a:ext cx="6830568" cy="2167128"/>
          </a:xfrm>
        </p:spPr>
        <p:txBody>
          <a:bodyPr/>
          <a:lstStyle>
            <a:lvl1pPr>
              <a:spcBef>
                <a:spcPts val="450"/>
              </a:spcBef>
              <a:defRPr sz="1500">
                <a:solidFill>
                  <a:schemeClr val="tx1"/>
                </a:solidFill>
              </a:defRPr>
            </a:lvl1pPr>
            <a:lvl2pPr marL="0" indent="0">
              <a:lnSpc>
                <a:spcPct val="100000"/>
              </a:lnSpc>
              <a:spcBef>
                <a:spcPts val="0"/>
              </a:spcBef>
              <a:buNone/>
              <a:defRPr sz="1500" b="0">
                <a:solidFill>
                  <a:schemeClr val="tx1"/>
                </a:solidFill>
                <a:latin typeface="Franklin Gothic Medium" panose="020B0603020102020204" pitchFamily="34" charset="0"/>
              </a:defRPr>
            </a:lvl2pPr>
            <a:lvl3pPr marL="0" indent="0">
              <a:lnSpc>
                <a:spcPct val="100000"/>
              </a:lnSpc>
              <a:spcBef>
                <a:spcPts val="0"/>
              </a:spcBef>
              <a:buNone/>
              <a:defRPr sz="1200">
                <a:solidFill>
                  <a:schemeClr val="tx1"/>
                </a:solidFill>
                <a:latin typeface="Franklin Gothic Book" panose="020B0503020102020204" pitchFamily="34" charset="0"/>
              </a:defRPr>
            </a:lvl3pPr>
          </a:lstStyle>
          <a:p>
            <a:pPr lvl="1"/>
            <a:r>
              <a:rPr lang="en-US" dirty="0"/>
              <a:t>Second level</a:t>
            </a:r>
          </a:p>
          <a:p>
            <a:pPr lvl="2"/>
            <a:r>
              <a:rPr lang="en-US" dirty="0"/>
              <a:t>Third level</a:t>
            </a:r>
          </a:p>
        </p:txBody>
      </p:sp>
      <p:pic>
        <p:nvPicPr>
          <p:cNvPr id="16" name="Picture 15">
            <a:extLst>
              <a:ext uri="{FF2B5EF4-FFF2-40B4-BE49-F238E27FC236}">
                <a16:creationId xmlns:a16="http://schemas.microsoft.com/office/drawing/2014/main" id="{E4EEBEF5-1820-1747-A4A6-61A049E73D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66939" y="6210080"/>
            <a:ext cx="1288059" cy="338154"/>
          </a:xfrm>
          <a:prstGeom prst="rect">
            <a:avLst/>
          </a:prstGeom>
        </p:spPr>
      </p:pic>
      <p:pic>
        <p:nvPicPr>
          <p:cNvPr id="17" name="Picture 16">
            <a:extLst>
              <a:ext uri="{FF2B5EF4-FFF2-40B4-BE49-F238E27FC236}">
                <a16:creationId xmlns:a16="http://schemas.microsoft.com/office/drawing/2014/main" id="{7737D04B-D59B-4845-B69E-DFE2D5D3472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24997" y="6205091"/>
            <a:ext cx="981307" cy="343142"/>
          </a:xfrm>
          <a:prstGeom prst="rect">
            <a:avLst/>
          </a:prstGeom>
        </p:spPr>
      </p:pic>
    </p:spTree>
    <p:extLst>
      <p:ext uri="{BB962C8B-B14F-4D97-AF65-F5344CB8AC3E}">
        <p14:creationId xmlns:p14="http://schemas.microsoft.com/office/powerpoint/2010/main" val="434733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16.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heme" Target="../theme/theme10.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image" Target="../media/image17.jpeg"/><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17.xml"/><Relationship Id="rId7" Type="http://schemas.openxmlformats.org/officeDocument/2006/relationships/theme" Target="../theme/theme13.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23.xml"/><Relationship Id="rId7" Type="http://schemas.openxmlformats.org/officeDocument/2006/relationships/theme" Target="../theme/theme14.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5.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1.jpe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8.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1.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image" Target="../media/image1.jpeg"/><Relationship Id="rId5" Type="http://schemas.openxmlformats.org/officeDocument/2006/relationships/slideLayout" Target="../slideLayouts/slideLayout180.xml"/><Relationship Id="rId10" Type="http://schemas.openxmlformats.org/officeDocument/2006/relationships/theme" Target="../theme/theme19.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5" Type="http://schemas.openxmlformats.org/officeDocument/2006/relationships/slideLayout" Target="../slideLayouts/slideLayout210.xml"/><Relationship Id="rId10" Type="http://schemas.openxmlformats.org/officeDocument/2006/relationships/image" Target="../media/image1.jpeg"/><Relationship Id="rId4" Type="http://schemas.openxmlformats.org/officeDocument/2006/relationships/slideLayout" Target="../slideLayouts/slideLayout209.xml"/><Relationship Id="rId9"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6" Type="http://schemas.openxmlformats.org/officeDocument/2006/relationships/theme" Target="../theme/theme22.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6" Type="http://schemas.openxmlformats.org/officeDocument/2006/relationships/image" Target="../media/image1.jpeg"/><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theme" Target="../theme/theme2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jpeg"/><Relationship Id="rId5" Type="http://schemas.openxmlformats.org/officeDocument/2006/relationships/slideLayout" Target="../slideLayouts/slideLayout52.xml"/><Relationship Id="rId10" Type="http://schemas.openxmlformats.org/officeDocument/2006/relationships/theme" Target="../theme/theme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10" Type="http://schemas.openxmlformats.org/officeDocument/2006/relationships/image" Target="../media/image1.jpeg"/><Relationship Id="rId4" Type="http://schemas.openxmlformats.org/officeDocument/2006/relationships/slideLayout" Target="../slideLayouts/slideLayout6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22"/>
            <a:ext cx="10972800" cy="625171"/>
          </a:xfrm>
          <a:prstGeom prst="rect">
            <a:avLst/>
          </a:prstGeom>
        </p:spPr>
        <p:txBody>
          <a:bodyPr vert="horz" lIns="91438" tIns="45719" rIns="91438" bIns="45719"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38" tIns="45719" rIns="91438"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152295" y="6356497"/>
            <a:ext cx="2844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pPr defTabSz="457189" fontAlgn="auto">
              <a:spcBef>
                <a:spcPts val="0"/>
              </a:spcBef>
              <a:spcAft>
                <a:spcPts val="0"/>
              </a:spcAft>
            </a:pPr>
            <a:fld id="{E7D63523-73D7-614F-B62C-31315533CF74}" type="datetime1">
              <a:rPr lang="en-US" smtClean="0">
                <a:solidFill>
                  <a:srgbClr val="000000">
                    <a:tint val="75000"/>
                  </a:srgbClr>
                </a:solidFill>
              </a:rPr>
              <a:pPr defTabSz="457189" fontAlgn="auto">
                <a:spcBef>
                  <a:spcPts val="0"/>
                </a:spcBef>
                <a:spcAft>
                  <a:spcPts val="0"/>
                </a:spcAft>
              </a:pPr>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497"/>
            <a:ext cx="2844800" cy="365125"/>
          </a:xfrm>
          <a:prstGeom prst="rect">
            <a:avLst/>
          </a:prstGeom>
        </p:spPr>
        <p:txBody>
          <a:bodyPr vert="horz" lIns="91438" tIns="45719" rIns="91438" bIns="45719" rtlCol="0" anchor="ctr"/>
          <a:lstStyle>
            <a:lvl1pPr algn="r">
              <a:defRPr sz="800">
                <a:solidFill>
                  <a:schemeClr val="tx1">
                    <a:tint val="75000"/>
                  </a:schemeClr>
                </a:solidFill>
                <a:latin typeface="Arial"/>
                <a:cs typeface="Arial"/>
              </a:defRPr>
            </a:lvl1pPr>
          </a:lstStyle>
          <a:p>
            <a:pPr defTabSz="457189" fontAlgn="auto">
              <a:spcBef>
                <a:spcPts val="0"/>
              </a:spcBef>
              <a:spcAft>
                <a:spcPts val="0"/>
              </a:spcAft>
            </a:pPr>
            <a:fld id="{9F8FBD0B-D5BA-AC4A-B182-CCF391B5588A}" type="slidenum">
              <a:rPr lang="en-US" smtClean="0">
                <a:solidFill>
                  <a:srgbClr val="000000">
                    <a:tint val="75000"/>
                  </a:srgbClr>
                </a:solidFill>
              </a:rPr>
              <a:pPr defTabSz="457189" fontAlgn="auto">
                <a:spcBef>
                  <a:spcPts val="0"/>
                </a:spcBef>
                <a:spcAft>
                  <a:spcPts val="0"/>
                </a:spcAft>
              </a:pPr>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497"/>
            <a:ext cx="3860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pPr defTabSz="457189" fontAlgn="auto">
              <a:spcBef>
                <a:spcPts val="0"/>
              </a:spcBef>
              <a:spcAft>
                <a:spcPts val="0"/>
              </a:spcAft>
            </a:pPr>
            <a:r>
              <a:rPr lang="en-US">
                <a:solidFill>
                  <a:srgbClr val="000000">
                    <a:tint val="75000"/>
                  </a:srgbClr>
                </a:solidFill>
              </a:rPr>
              <a:t>Mount Sinai / Presentation Slide / December 5, 2012</a:t>
            </a:r>
          </a:p>
        </p:txBody>
      </p:sp>
      <p:pic>
        <p:nvPicPr>
          <p:cNvPr id="9" name="Picture 8" descr="pptback-02.jpg"/>
          <p:cNvPicPr>
            <a:picLocks noChangeAspect="1"/>
          </p:cNvPicPr>
          <p:nvPr userDrawn="1"/>
        </p:nvPicPr>
        <p:blipFill>
          <a:blip r:embed="rId11"/>
          <a:stretch>
            <a:fillRect/>
          </a:stretch>
        </p:blipFill>
        <p:spPr>
          <a:xfrm>
            <a:off x="-6096" y="6721590"/>
            <a:ext cx="12204192" cy="146451"/>
          </a:xfrm>
          <a:prstGeom prst="rect">
            <a:avLst/>
          </a:prstGeom>
        </p:spPr>
      </p:pic>
    </p:spTree>
    <p:extLst>
      <p:ext uri="{BB962C8B-B14F-4D97-AF65-F5344CB8AC3E}">
        <p14:creationId xmlns:p14="http://schemas.microsoft.com/office/powerpoint/2010/main" val="1981772307"/>
      </p:ext>
    </p:extLst>
  </p:cSld>
  <p:clrMap bg1="lt1" tx1="dk1" bg2="lt2" tx2="dk2" accent1="accent1" accent2="accent2" accent3="accent3" accent4="accent4" accent5="accent5" accent6="accent6" hlink="hlink" folHlink="folHlink"/>
  <p:sldLayoutIdLst>
    <p:sldLayoutId id="2147487679" r:id="rId1"/>
    <p:sldLayoutId id="2147487680" r:id="rId2"/>
    <p:sldLayoutId id="2147487681" r:id="rId3"/>
    <p:sldLayoutId id="2147487682" r:id="rId4"/>
    <p:sldLayoutId id="2147487683" r:id="rId5"/>
    <p:sldLayoutId id="2147488568" r:id="rId6"/>
    <p:sldLayoutId id="2147489215" r:id="rId7"/>
    <p:sldLayoutId id="2147489216" r:id="rId8"/>
    <p:sldLayoutId id="2147489217" r:id="rId9"/>
  </p:sldLayoutIdLst>
  <p:hf hdr="0" dt="0"/>
  <p:txStyles>
    <p:titleStyle>
      <a:lvl1pPr algn="l" defTabSz="457189"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891" indent="-342891" algn="l" defTabSz="457189" rtl="0" eaLnBrk="1" latinLnBrk="0" hangingPunct="1">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167" y="149225"/>
            <a:ext cx="12192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872067" y="1628777"/>
            <a:ext cx="10871200" cy="47491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Holder 6">
            <a:extLst>
              <a:ext uri="{FF2B5EF4-FFF2-40B4-BE49-F238E27FC236}">
                <a16:creationId xmlns:a16="http://schemas.microsoft.com/office/drawing/2014/main" id="{E417F6E9-5AA9-4B2E-A31A-774C28234DD3}"/>
              </a:ext>
            </a:extLst>
          </p:cNvPr>
          <p:cNvSpPr>
            <a:spLocks noGrp="1"/>
          </p:cNvSpPr>
          <p:nvPr>
            <p:ph type="sldNum" sz="quarter" idx="4"/>
          </p:nvPr>
        </p:nvSpPr>
        <p:spPr>
          <a:xfrm>
            <a:off x="8778240" y="6605424"/>
            <a:ext cx="2804160" cy="115416"/>
          </a:xfrm>
          <a:prstGeom prst="rect">
            <a:avLst/>
          </a:prstGeom>
        </p:spPr>
        <p:txBody>
          <a:bodyPr wrap="square" lIns="0" tIns="0" rIns="0" bIns="0" anchor="b">
            <a:spAutoFit/>
          </a:bodyPr>
          <a:lstStyle>
            <a:lvl1pPr algn="r">
              <a:defRPr sz="750">
                <a:solidFill>
                  <a:schemeClr val="tx1">
                    <a:tint val="75000"/>
                  </a:schemeClr>
                </a:solidFill>
              </a:defRPr>
            </a:lvl1pPr>
          </a:lstStyle>
          <a:p>
            <a:fld id="{B6F15528-21DE-4FAA-801E-634DDDAF4B2B}" type="slidenum">
              <a:rPr lang="en-US" smtClean="0"/>
              <a:pPr/>
              <a:t>‹#›</a:t>
            </a:fld>
            <a:endParaRPr lang="en-US"/>
          </a:p>
        </p:txBody>
      </p:sp>
      <p:sp>
        <p:nvSpPr>
          <p:cNvPr id="6" name="object 6">
            <a:extLst>
              <a:ext uri="{FF2B5EF4-FFF2-40B4-BE49-F238E27FC236}">
                <a16:creationId xmlns:a16="http://schemas.microsoft.com/office/drawing/2014/main" id="{4EC9E743-20B0-47ED-AF85-0E96F5949588}"/>
              </a:ext>
            </a:extLst>
          </p:cNvPr>
          <p:cNvSpPr/>
          <p:nvPr userDrawn="1"/>
        </p:nvSpPr>
        <p:spPr>
          <a:xfrm>
            <a:off x="10715245" y="111254"/>
            <a:ext cx="1328927" cy="568451"/>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93374572"/>
      </p:ext>
    </p:extLst>
  </p:cSld>
  <p:clrMap bg1="dk2" tx1="lt1" bg2="dk1" tx2="lt2" accent1="accent1" accent2="accent2" accent3="accent3" accent4="accent4" accent5="accent5" accent6="accent6" hlink="hlink" folHlink="folHlink"/>
  <p:sldLayoutIdLst>
    <p:sldLayoutId id="2147488670" r:id="rId1"/>
    <p:sldLayoutId id="2147488671" r:id="rId2"/>
    <p:sldLayoutId id="2147488672" r:id="rId3"/>
    <p:sldLayoutId id="2147488673" r:id="rId4"/>
    <p:sldLayoutId id="2147488674" r:id="rId5"/>
  </p:sldLayoutIdLst>
  <p:transition spd="slow"/>
  <p:hf hdr="0" ftr="0" dt="0"/>
  <p:txStyles>
    <p:titleStyle>
      <a:lvl1pPr algn="ctr" rtl="0" eaLnBrk="1" fontAlgn="base" hangingPunct="1">
        <a:spcBef>
          <a:spcPct val="0"/>
        </a:spcBef>
        <a:spcAft>
          <a:spcPct val="0"/>
        </a:spcAft>
        <a:defRPr sz="2400" b="1">
          <a:solidFill>
            <a:schemeClr val="tx2"/>
          </a:solidFill>
          <a:latin typeface="+mj-lt"/>
          <a:ea typeface="+mj-ea"/>
          <a:cs typeface="+mj-cs"/>
        </a:defRPr>
      </a:lvl1pPr>
      <a:lvl2pPr algn="ctr" rtl="0" eaLnBrk="1" fontAlgn="base" hangingPunct="1">
        <a:spcBef>
          <a:spcPct val="0"/>
        </a:spcBef>
        <a:spcAft>
          <a:spcPct val="0"/>
        </a:spcAft>
        <a:defRPr sz="1706" b="1">
          <a:solidFill>
            <a:schemeClr val="tx2"/>
          </a:solidFill>
          <a:latin typeface="Arial" pitchFamily="34" charset="0"/>
        </a:defRPr>
      </a:lvl2pPr>
      <a:lvl3pPr algn="ctr" rtl="0" eaLnBrk="1" fontAlgn="base" hangingPunct="1">
        <a:spcBef>
          <a:spcPct val="0"/>
        </a:spcBef>
        <a:spcAft>
          <a:spcPct val="0"/>
        </a:spcAft>
        <a:defRPr sz="1706" b="1">
          <a:solidFill>
            <a:schemeClr val="tx2"/>
          </a:solidFill>
          <a:latin typeface="Arial" pitchFamily="34" charset="0"/>
        </a:defRPr>
      </a:lvl3pPr>
      <a:lvl4pPr algn="ctr" rtl="0" eaLnBrk="1" fontAlgn="base" hangingPunct="1">
        <a:spcBef>
          <a:spcPct val="0"/>
        </a:spcBef>
        <a:spcAft>
          <a:spcPct val="0"/>
        </a:spcAft>
        <a:defRPr sz="1706" b="1">
          <a:solidFill>
            <a:schemeClr val="tx2"/>
          </a:solidFill>
          <a:latin typeface="Arial" pitchFamily="34" charset="0"/>
        </a:defRPr>
      </a:lvl4pPr>
      <a:lvl5pPr algn="ctr" rtl="0" eaLnBrk="1" fontAlgn="base" hangingPunct="1">
        <a:spcBef>
          <a:spcPct val="0"/>
        </a:spcBef>
        <a:spcAft>
          <a:spcPct val="0"/>
        </a:spcAft>
        <a:defRPr sz="1706" b="1">
          <a:solidFill>
            <a:schemeClr val="tx2"/>
          </a:solidFill>
          <a:latin typeface="Arial" pitchFamily="34" charset="0"/>
        </a:defRPr>
      </a:lvl5pPr>
      <a:lvl6pPr marL="278606" algn="ctr" rtl="0" eaLnBrk="1" fontAlgn="base" hangingPunct="1">
        <a:spcBef>
          <a:spcPct val="0"/>
        </a:spcBef>
        <a:spcAft>
          <a:spcPct val="0"/>
        </a:spcAft>
        <a:defRPr sz="2194" b="1">
          <a:solidFill>
            <a:schemeClr val="tx2"/>
          </a:solidFill>
          <a:latin typeface="Arial" pitchFamily="34" charset="0"/>
        </a:defRPr>
      </a:lvl6pPr>
      <a:lvl7pPr marL="557213" algn="ctr" rtl="0" eaLnBrk="1" fontAlgn="base" hangingPunct="1">
        <a:spcBef>
          <a:spcPct val="0"/>
        </a:spcBef>
        <a:spcAft>
          <a:spcPct val="0"/>
        </a:spcAft>
        <a:defRPr sz="2194" b="1">
          <a:solidFill>
            <a:schemeClr val="tx2"/>
          </a:solidFill>
          <a:latin typeface="Arial" pitchFamily="34" charset="0"/>
        </a:defRPr>
      </a:lvl7pPr>
      <a:lvl8pPr marL="835819" algn="ctr" rtl="0" eaLnBrk="1" fontAlgn="base" hangingPunct="1">
        <a:spcBef>
          <a:spcPct val="0"/>
        </a:spcBef>
        <a:spcAft>
          <a:spcPct val="0"/>
        </a:spcAft>
        <a:defRPr sz="2194" b="1">
          <a:solidFill>
            <a:schemeClr val="tx2"/>
          </a:solidFill>
          <a:latin typeface="Arial" pitchFamily="34" charset="0"/>
        </a:defRPr>
      </a:lvl8pPr>
      <a:lvl9pPr marL="1114425" algn="ctr" rtl="0" eaLnBrk="1" fontAlgn="base" hangingPunct="1">
        <a:spcBef>
          <a:spcPct val="0"/>
        </a:spcBef>
        <a:spcAft>
          <a:spcPct val="0"/>
        </a:spcAft>
        <a:defRPr sz="2194" b="1">
          <a:solidFill>
            <a:schemeClr val="tx2"/>
          </a:solidFill>
          <a:latin typeface="Arial" pitchFamily="34" charset="0"/>
        </a:defRPr>
      </a:lvl9pPr>
    </p:titleStyle>
    <p:bodyStyle>
      <a:lvl1pPr marL="208955" indent="-208955" algn="l" rtl="0" eaLnBrk="1" fontAlgn="base" hangingPunct="1">
        <a:spcBef>
          <a:spcPct val="20000"/>
        </a:spcBef>
        <a:spcAft>
          <a:spcPct val="0"/>
        </a:spcAft>
        <a:buClr>
          <a:schemeClr val="tx2"/>
        </a:buClr>
        <a:buChar char="•"/>
        <a:defRPr sz="1706">
          <a:solidFill>
            <a:schemeClr val="tx1"/>
          </a:solidFill>
          <a:latin typeface="+mn-lt"/>
          <a:ea typeface="+mn-ea"/>
          <a:cs typeface="+mn-cs"/>
        </a:defRPr>
      </a:lvl1pPr>
      <a:lvl2pPr marL="452735" indent="-174129" algn="l" rtl="0" eaLnBrk="1" fontAlgn="base" hangingPunct="1">
        <a:spcBef>
          <a:spcPct val="20000"/>
        </a:spcBef>
        <a:spcAft>
          <a:spcPct val="0"/>
        </a:spcAft>
        <a:buClr>
          <a:schemeClr val="tx2"/>
        </a:buClr>
        <a:buChar char="–"/>
        <a:defRPr sz="1463">
          <a:solidFill>
            <a:schemeClr val="tx1"/>
          </a:solidFill>
          <a:latin typeface="+mn-lt"/>
        </a:defRPr>
      </a:lvl2pPr>
      <a:lvl3pPr marL="696516" indent="-139304" algn="l" rtl="0" eaLnBrk="1" fontAlgn="base" hangingPunct="1">
        <a:spcBef>
          <a:spcPct val="20000"/>
        </a:spcBef>
        <a:spcAft>
          <a:spcPct val="0"/>
        </a:spcAft>
        <a:buClr>
          <a:schemeClr val="tx2"/>
        </a:buClr>
        <a:buChar char="•"/>
        <a:defRPr sz="1219">
          <a:solidFill>
            <a:schemeClr val="tx1"/>
          </a:solidFill>
          <a:latin typeface="+mn-lt"/>
        </a:defRPr>
      </a:lvl3pPr>
      <a:lvl4pPr marL="975122" indent="-139304" algn="l" rtl="0" eaLnBrk="1" fontAlgn="base" hangingPunct="1">
        <a:spcBef>
          <a:spcPct val="20000"/>
        </a:spcBef>
        <a:spcAft>
          <a:spcPct val="0"/>
        </a:spcAft>
        <a:buClr>
          <a:schemeClr val="tx2"/>
        </a:buClr>
        <a:buChar char="–"/>
        <a:defRPr sz="1219">
          <a:solidFill>
            <a:schemeClr val="tx1"/>
          </a:solidFill>
          <a:latin typeface="+mn-lt"/>
        </a:defRPr>
      </a:lvl4pPr>
      <a:lvl5pPr marL="1253729" indent="-139304" algn="l" rtl="0" eaLnBrk="1" fontAlgn="base" hangingPunct="1">
        <a:spcBef>
          <a:spcPct val="20000"/>
        </a:spcBef>
        <a:spcAft>
          <a:spcPct val="0"/>
        </a:spcAft>
        <a:buClr>
          <a:schemeClr val="tx2"/>
        </a:buClr>
        <a:buChar char="»"/>
        <a:defRPr sz="975">
          <a:solidFill>
            <a:schemeClr val="tx1"/>
          </a:solidFill>
          <a:latin typeface="+mn-lt"/>
        </a:defRPr>
      </a:lvl5pPr>
      <a:lvl6pPr marL="1532335" indent="-139304" algn="l" rtl="0" eaLnBrk="1" fontAlgn="base" hangingPunct="1">
        <a:spcBef>
          <a:spcPct val="20000"/>
        </a:spcBef>
        <a:spcAft>
          <a:spcPct val="0"/>
        </a:spcAft>
        <a:buClr>
          <a:schemeClr val="tx2"/>
        </a:buClr>
        <a:buChar char="»"/>
        <a:defRPr sz="975">
          <a:solidFill>
            <a:schemeClr val="tx1"/>
          </a:solidFill>
          <a:latin typeface="+mn-lt"/>
        </a:defRPr>
      </a:lvl6pPr>
      <a:lvl7pPr marL="1810941" indent="-139304" algn="l" rtl="0" eaLnBrk="1" fontAlgn="base" hangingPunct="1">
        <a:spcBef>
          <a:spcPct val="20000"/>
        </a:spcBef>
        <a:spcAft>
          <a:spcPct val="0"/>
        </a:spcAft>
        <a:buClr>
          <a:schemeClr val="tx2"/>
        </a:buClr>
        <a:buChar char="»"/>
        <a:defRPr sz="975">
          <a:solidFill>
            <a:schemeClr val="tx1"/>
          </a:solidFill>
          <a:latin typeface="+mn-lt"/>
        </a:defRPr>
      </a:lvl7pPr>
      <a:lvl8pPr marL="2089547" indent="-139304" algn="l" rtl="0" eaLnBrk="1" fontAlgn="base" hangingPunct="1">
        <a:spcBef>
          <a:spcPct val="20000"/>
        </a:spcBef>
        <a:spcAft>
          <a:spcPct val="0"/>
        </a:spcAft>
        <a:buClr>
          <a:schemeClr val="tx2"/>
        </a:buClr>
        <a:buChar char="»"/>
        <a:defRPr sz="975">
          <a:solidFill>
            <a:schemeClr val="tx1"/>
          </a:solidFill>
          <a:latin typeface="+mn-lt"/>
        </a:defRPr>
      </a:lvl8pPr>
      <a:lvl9pPr marL="2368154" indent="-139304" algn="l" rtl="0" eaLnBrk="1" fontAlgn="base" hangingPunct="1">
        <a:spcBef>
          <a:spcPct val="20000"/>
        </a:spcBef>
        <a:spcAft>
          <a:spcPct val="0"/>
        </a:spcAft>
        <a:buClr>
          <a:schemeClr val="tx2"/>
        </a:buClr>
        <a:buChar char="»"/>
        <a:defRPr sz="975">
          <a:solidFill>
            <a:schemeClr val="tx1"/>
          </a:solidFill>
          <a:latin typeface="+mn-lt"/>
        </a:defRPr>
      </a:lvl9pPr>
    </p:bodyStyle>
    <p:otherStyle>
      <a:defPPr>
        <a:defRPr lang="en-US"/>
      </a:defPPr>
      <a:lvl1pPr marL="0" algn="l" defTabSz="557213" rtl="0" eaLnBrk="1" latinLnBrk="0" hangingPunct="1">
        <a:defRPr sz="1097" kern="1200">
          <a:solidFill>
            <a:schemeClr val="tx1"/>
          </a:solidFill>
          <a:latin typeface="+mn-lt"/>
          <a:ea typeface="+mn-ea"/>
          <a:cs typeface="+mn-cs"/>
        </a:defRPr>
      </a:lvl1pPr>
      <a:lvl2pPr marL="278606" algn="l" defTabSz="557213" rtl="0" eaLnBrk="1" latinLnBrk="0" hangingPunct="1">
        <a:defRPr sz="1097" kern="1200">
          <a:solidFill>
            <a:schemeClr val="tx1"/>
          </a:solidFill>
          <a:latin typeface="+mn-lt"/>
          <a:ea typeface="+mn-ea"/>
          <a:cs typeface="+mn-cs"/>
        </a:defRPr>
      </a:lvl2pPr>
      <a:lvl3pPr marL="557213" algn="l" defTabSz="557213" rtl="0" eaLnBrk="1" latinLnBrk="0" hangingPunct="1">
        <a:defRPr sz="1097" kern="1200">
          <a:solidFill>
            <a:schemeClr val="tx1"/>
          </a:solidFill>
          <a:latin typeface="+mn-lt"/>
          <a:ea typeface="+mn-ea"/>
          <a:cs typeface="+mn-cs"/>
        </a:defRPr>
      </a:lvl3pPr>
      <a:lvl4pPr marL="835819" algn="l" defTabSz="557213" rtl="0" eaLnBrk="1" latinLnBrk="0" hangingPunct="1">
        <a:defRPr sz="1097" kern="1200">
          <a:solidFill>
            <a:schemeClr val="tx1"/>
          </a:solidFill>
          <a:latin typeface="+mn-lt"/>
          <a:ea typeface="+mn-ea"/>
          <a:cs typeface="+mn-cs"/>
        </a:defRPr>
      </a:lvl4pPr>
      <a:lvl5pPr marL="1114425" algn="l" defTabSz="557213" rtl="0" eaLnBrk="1" latinLnBrk="0" hangingPunct="1">
        <a:defRPr sz="1097" kern="1200">
          <a:solidFill>
            <a:schemeClr val="tx1"/>
          </a:solidFill>
          <a:latin typeface="+mn-lt"/>
          <a:ea typeface="+mn-ea"/>
          <a:cs typeface="+mn-cs"/>
        </a:defRPr>
      </a:lvl5pPr>
      <a:lvl6pPr marL="1393031" algn="l" defTabSz="557213" rtl="0" eaLnBrk="1" latinLnBrk="0" hangingPunct="1">
        <a:defRPr sz="1097" kern="1200">
          <a:solidFill>
            <a:schemeClr val="tx1"/>
          </a:solidFill>
          <a:latin typeface="+mn-lt"/>
          <a:ea typeface="+mn-ea"/>
          <a:cs typeface="+mn-cs"/>
        </a:defRPr>
      </a:lvl6pPr>
      <a:lvl7pPr marL="1671638" algn="l" defTabSz="557213" rtl="0" eaLnBrk="1" latinLnBrk="0" hangingPunct="1">
        <a:defRPr sz="1097" kern="1200">
          <a:solidFill>
            <a:schemeClr val="tx1"/>
          </a:solidFill>
          <a:latin typeface="+mn-lt"/>
          <a:ea typeface="+mn-ea"/>
          <a:cs typeface="+mn-cs"/>
        </a:defRPr>
      </a:lvl7pPr>
      <a:lvl8pPr marL="1950244" algn="l" defTabSz="557213" rtl="0" eaLnBrk="1" latinLnBrk="0" hangingPunct="1">
        <a:defRPr sz="1097" kern="1200">
          <a:solidFill>
            <a:schemeClr val="tx1"/>
          </a:solidFill>
          <a:latin typeface="+mn-lt"/>
          <a:ea typeface="+mn-ea"/>
          <a:cs typeface="+mn-cs"/>
        </a:defRPr>
      </a:lvl8pPr>
      <a:lvl9pPr marL="2228850" algn="l" defTabSz="557213" rtl="0" eaLnBrk="1" latinLnBrk="0" hangingPunct="1">
        <a:defRPr sz="109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3"/>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4"/>
            <a:ext cx="2844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92"/>
            <a:fld id="{E7D63523-73D7-614F-B62C-31315533CF74}" type="datetime1">
              <a:rPr lang="en-US" smtClean="0">
                <a:solidFill>
                  <a:srgbClr val="000000">
                    <a:tint val="75000"/>
                  </a:srgbClr>
                </a:solidFill>
              </a:rPr>
              <a:pPr defTabSz="342892"/>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pPr defTabSz="342892"/>
            <a:fld id="{9F8FBD0B-D5BA-AC4A-B182-CCF391B5588A}" type="slidenum">
              <a:rPr lang="en-US" smtClean="0">
                <a:solidFill>
                  <a:srgbClr val="000000">
                    <a:tint val="75000"/>
                  </a:srgbClr>
                </a:solidFill>
              </a:rPr>
              <a:pPr defTabSz="342892"/>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4"/>
            <a:ext cx="3860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92"/>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3"/>
          <a:stretch>
            <a:fillRect/>
          </a:stretch>
        </p:blipFill>
        <p:spPr>
          <a:xfrm>
            <a:off x="-6096" y="6721479"/>
            <a:ext cx="12204192" cy="146451"/>
          </a:xfrm>
          <a:prstGeom prst="rect">
            <a:avLst/>
          </a:prstGeom>
        </p:spPr>
      </p:pic>
    </p:spTree>
    <p:extLst>
      <p:ext uri="{BB962C8B-B14F-4D97-AF65-F5344CB8AC3E}">
        <p14:creationId xmlns:p14="http://schemas.microsoft.com/office/powerpoint/2010/main" val="3242240284"/>
      </p:ext>
    </p:extLst>
  </p:cSld>
  <p:clrMap bg1="lt1" tx1="dk1" bg2="lt2" tx2="dk2" accent1="accent1" accent2="accent2" accent3="accent3" accent4="accent4" accent5="accent5" accent6="accent6" hlink="hlink" folHlink="folHlink"/>
  <p:sldLayoutIdLst>
    <p:sldLayoutId id="2147488701" r:id="rId1"/>
    <p:sldLayoutId id="2147488702" r:id="rId2"/>
    <p:sldLayoutId id="2147488703" r:id="rId3"/>
    <p:sldLayoutId id="2147488704" r:id="rId4"/>
    <p:sldLayoutId id="2147488705" r:id="rId5"/>
    <p:sldLayoutId id="2147488706" r:id="rId6"/>
    <p:sldLayoutId id="2147488707" r:id="rId7"/>
    <p:sldLayoutId id="2147488708" r:id="rId8"/>
    <p:sldLayoutId id="2147488709" r:id="rId9"/>
    <p:sldLayoutId id="2147488710" r:id="rId10"/>
    <p:sldLayoutId id="2147488711" r:id="rId11"/>
  </p:sldLayoutIdLst>
  <p:hf hdr="0" dt="0"/>
  <p:txStyles>
    <p:titleStyle>
      <a:lvl1pPr algn="l" defTabSz="342892" rtl="0" eaLnBrk="1" latinLnBrk="0" hangingPunct="1">
        <a:spcBef>
          <a:spcPct val="0"/>
        </a:spcBef>
        <a:buNone/>
        <a:defRPr sz="1500" b="1" kern="1200">
          <a:solidFill>
            <a:schemeClr val="accent1"/>
          </a:solidFill>
          <a:latin typeface="Times New Roman"/>
          <a:ea typeface="+mj-ea"/>
          <a:cs typeface="Times New Roman"/>
        </a:defRPr>
      </a:lvl1pPr>
    </p:titleStyle>
    <p:bodyStyle>
      <a:lvl1pPr marL="257168" indent="-257168" algn="l" defTabSz="342892" rtl="0" eaLnBrk="1" latinLnBrk="0" hangingPunct="1">
        <a:spcBef>
          <a:spcPct val="20000"/>
        </a:spcBef>
        <a:buSzPct val="70000"/>
        <a:buFont typeface="Lucida Grande"/>
        <a:buChar char="▶"/>
        <a:defRPr sz="1350" kern="1200">
          <a:solidFill>
            <a:srgbClr val="333333"/>
          </a:solidFill>
          <a:latin typeface="Arial"/>
          <a:ea typeface="+mn-ea"/>
          <a:cs typeface="Arial"/>
        </a:defRPr>
      </a:lvl1pPr>
      <a:lvl2pPr marL="557199" indent="-214308" algn="l" defTabSz="342892" rtl="0" eaLnBrk="1" latinLnBrk="0" hangingPunct="1">
        <a:spcBef>
          <a:spcPct val="20000"/>
        </a:spcBef>
        <a:buFont typeface="Arial"/>
        <a:buChar char="–"/>
        <a:defRPr sz="1200" kern="1200">
          <a:solidFill>
            <a:srgbClr val="333333"/>
          </a:solidFill>
          <a:latin typeface="Arial"/>
          <a:ea typeface="+mn-ea"/>
          <a:cs typeface="Arial"/>
        </a:defRPr>
      </a:lvl2pPr>
      <a:lvl3pPr marL="857228" indent="-171446" algn="l" defTabSz="342892" rtl="0" eaLnBrk="1" latinLnBrk="0" hangingPunct="1">
        <a:spcBef>
          <a:spcPct val="20000"/>
        </a:spcBef>
        <a:buFont typeface="Arial"/>
        <a:buChar char="•"/>
        <a:defRPr sz="1050" kern="1200">
          <a:solidFill>
            <a:srgbClr val="333333"/>
          </a:solidFill>
          <a:latin typeface="Arial"/>
          <a:ea typeface="+mn-ea"/>
          <a:cs typeface="Arial"/>
        </a:defRPr>
      </a:lvl3pPr>
      <a:lvl4pPr marL="1200120" indent="-171446" algn="l" defTabSz="342892" rtl="0" eaLnBrk="1" latinLnBrk="0" hangingPunct="1">
        <a:spcBef>
          <a:spcPct val="20000"/>
        </a:spcBef>
        <a:buFont typeface="Arial"/>
        <a:buChar char="–"/>
        <a:defRPr sz="900" kern="1200">
          <a:solidFill>
            <a:srgbClr val="333333"/>
          </a:solidFill>
          <a:latin typeface="Arial"/>
          <a:ea typeface="+mn-ea"/>
          <a:cs typeface="Arial"/>
        </a:defRPr>
      </a:lvl4pPr>
      <a:lvl5pPr marL="1543012" indent="-171446" algn="l" defTabSz="342892" rtl="0" eaLnBrk="1" latinLnBrk="0" hangingPunct="1">
        <a:spcBef>
          <a:spcPct val="20000"/>
        </a:spcBef>
        <a:buFont typeface="Arial"/>
        <a:buChar char="»"/>
        <a:defRPr sz="750" kern="1200">
          <a:solidFill>
            <a:srgbClr val="333333"/>
          </a:solidFill>
          <a:latin typeface="Arial"/>
          <a:ea typeface="+mn-ea"/>
          <a:cs typeface="Arial"/>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1D726F-E9AA-9945-A86E-2C9A232D017D}"/>
              </a:ext>
            </a:extLst>
          </p:cNvPr>
          <p:cNvSpPr/>
          <p:nvPr userDrawn="1"/>
        </p:nvSpPr>
        <p:spPr>
          <a:xfrm>
            <a:off x="0" y="0"/>
            <a:ext cx="12192000" cy="1463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5230BC32-09D4-114B-A748-BBC22682144D}"/>
              </a:ext>
            </a:extLst>
          </p:cNvPr>
          <p:cNvPicPr>
            <a:picLocks noChangeAspect="1"/>
          </p:cNvPicPr>
          <p:nvPr userDrawn="1"/>
        </p:nvPicPr>
        <p:blipFill rotWithShape="1">
          <a:blip r:embed="rId28" cstate="screen">
            <a:alphaModFix/>
            <a:extLst>
              <a:ext uri="{28A0092B-C50C-407E-A947-70E740481C1C}">
                <a14:useLocalDpi xmlns:a14="http://schemas.microsoft.com/office/drawing/2010/main"/>
              </a:ext>
            </a:extLst>
          </a:blip>
          <a:srcRect/>
          <a:stretch/>
        </p:blipFill>
        <p:spPr>
          <a:xfrm>
            <a:off x="0" y="-351"/>
            <a:ext cx="12192000" cy="1480198"/>
          </a:xfrm>
          <a:prstGeom prst="rect">
            <a:avLst/>
          </a:prstGeom>
        </p:spPr>
      </p:pic>
      <p:sp>
        <p:nvSpPr>
          <p:cNvPr id="9" name="Rectangle 8">
            <a:extLst>
              <a:ext uri="{FF2B5EF4-FFF2-40B4-BE49-F238E27FC236}">
                <a16:creationId xmlns:a16="http://schemas.microsoft.com/office/drawing/2014/main" id="{B21BB00E-D084-0E4F-B161-09B8A50342BB}"/>
              </a:ext>
            </a:extLst>
          </p:cNvPr>
          <p:cNvSpPr/>
          <p:nvPr userDrawn="1"/>
        </p:nvSpPr>
        <p:spPr>
          <a:xfrm>
            <a:off x="6096" y="0"/>
            <a:ext cx="12204192" cy="1463040"/>
          </a:xfrm>
          <a:prstGeom prst="rect">
            <a:avLst/>
          </a:prstGeom>
          <a:solidFill>
            <a:schemeClr val="tx1">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flipV="1">
            <a:off x="-6096" y="1463042"/>
            <a:ext cx="12192000" cy="16807"/>
          </a:xfrm>
          <a:prstGeom prst="line">
            <a:avLst/>
          </a:prstGeom>
          <a:ln w="63500">
            <a:solidFill>
              <a:srgbClr val="569517"/>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6032" y="182880"/>
            <a:ext cx="11676888" cy="109728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6032" y="1694153"/>
            <a:ext cx="11329416" cy="4379976"/>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Oval 15">
            <a:extLst>
              <a:ext uri="{FF2B5EF4-FFF2-40B4-BE49-F238E27FC236}">
                <a16:creationId xmlns:a16="http://schemas.microsoft.com/office/drawing/2014/main" id="{CB4EAA9C-DC0A-0048-A2D8-74BB19787D68}"/>
              </a:ext>
            </a:extLst>
          </p:cNvPr>
          <p:cNvSpPr/>
          <p:nvPr userDrawn="1"/>
        </p:nvSpPr>
        <p:spPr>
          <a:xfrm>
            <a:off x="11559260" y="6260293"/>
            <a:ext cx="449323" cy="44932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9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Tree>
    <p:extLst>
      <p:ext uri="{BB962C8B-B14F-4D97-AF65-F5344CB8AC3E}">
        <p14:creationId xmlns:p14="http://schemas.microsoft.com/office/powerpoint/2010/main" val="205176668"/>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 id="2147488862" r:id="rId13"/>
    <p:sldLayoutId id="2147488863" r:id="rId14"/>
    <p:sldLayoutId id="2147488864" r:id="rId15"/>
    <p:sldLayoutId id="2147488865" r:id="rId16"/>
    <p:sldLayoutId id="2147488866" r:id="rId17"/>
    <p:sldLayoutId id="2147488867" r:id="rId18"/>
    <p:sldLayoutId id="2147488868" r:id="rId19"/>
    <p:sldLayoutId id="2147488869" r:id="rId20"/>
    <p:sldLayoutId id="2147488870" r:id="rId21"/>
    <p:sldLayoutId id="2147488871" r:id="rId22"/>
    <p:sldLayoutId id="2147488872" r:id="rId23"/>
    <p:sldLayoutId id="2147488873" r:id="rId24"/>
    <p:sldLayoutId id="2147488874" r:id="rId25"/>
    <p:sldLayoutId id="2147488875" r:id="rId26"/>
  </p:sldLayoutIdLst>
  <p:hf hdr="0" ftr="0" dt="0"/>
  <p:txStyles>
    <p:titleStyle>
      <a:lvl1pPr algn="ctr" defTabSz="685800" rtl="0" eaLnBrk="1" latinLnBrk="0" hangingPunct="1">
        <a:lnSpc>
          <a:spcPct val="90000"/>
        </a:lnSpc>
        <a:spcBef>
          <a:spcPts val="450"/>
        </a:spcBef>
        <a:buNone/>
        <a:defRPr sz="2700" b="1" kern="1200">
          <a:solidFill>
            <a:schemeClr val="bg1"/>
          </a:solidFill>
          <a:latin typeface="Franklin Gothic Book" panose="020B0503020102020204" pitchFamily="34" charset="0"/>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b="1" kern="1200">
          <a:solidFill>
            <a:schemeClr val="tx1"/>
          </a:solidFill>
          <a:latin typeface="+mj-lt"/>
          <a:ea typeface="+mn-ea"/>
          <a:cs typeface="+mn-cs"/>
        </a:defRPr>
      </a:lvl1pPr>
      <a:lvl2pPr marL="171450" indent="-171450" algn="l" defTabSz="685800" rtl="0" eaLnBrk="1" latinLnBrk="0" hangingPunct="1">
        <a:lnSpc>
          <a:spcPct val="90000"/>
        </a:lnSpc>
        <a:spcBef>
          <a:spcPts val="450"/>
        </a:spcBef>
        <a:buClr>
          <a:srgbClr val="7F7F7F"/>
        </a:buClr>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2pPr>
      <a:lvl3pPr marL="600075" indent="-257175" algn="l" defTabSz="685800" rtl="0" eaLnBrk="1" latinLnBrk="0" hangingPunct="1">
        <a:lnSpc>
          <a:spcPct val="90000"/>
        </a:lnSpc>
        <a:spcBef>
          <a:spcPts val="450"/>
        </a:spcBef>
        <a:buClr>
          <a:srgbClr val="7F7F7F"/>
        </a:buClr>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3pPr>
      <a:lvl4pPr marL="942975" indent="-171450" algn="l" defTabSz="685800" rtl="0" eaLnBrk="1" latinLnBrk="0" hangingPunct="1">
        <a:lnSpc>
          <a:spcPct val="90000"/>
        </a:lnSpc>
        <a:spcBef>
          <a:spcPts val="450"/>
        </a:spcBef>
        <a:buClr>
          <a:srgbClr val="7F7F7F"/>
        </a:buClr>
        <a:buFont typeface="Wingdings" panose="05000000000000000000" pitchFamily="2" charset="2"/>
        <a:buChar char="§"/>
        <a:defRPr sz="150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097"/>
            <a:ext cx="10972800" cy="625171"/>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152295" y="6356351"/>
            <a:ext cx="2844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fld id="{E7D63523-73D7-614F-B62C-31315533CF74}" type="datetime1">
              <a:rPr lang="en-US" smtClean="0"/>
              <a:pPr/>
              <a:t>2/15/22</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820">
                <a:solidFill>
                  <a:schemeClr val="tx1">
                    <a:tint val="75000"/>
                  </a:schemeClr>
                </a:solidFill>
                <a:latin typeface="Arial"/>
                <a:cs typeface="Arial"/>
              </a:defRPr>
            </a:lvl1pPr>
          </a:lstStyle>
          <a:p>
            <a:fld id="{9F8FBD0B-D5BA-AC4A-B182-CCF391B5588A}" type="slidenum">
              <a:rPr lang="en-US" smtClean="0"/>
              <a:pPr/>
              <a:t>‹#›</a:t>
            </a:fld>
            <a:endParaRPr lang="en-US"/>
          </a:p>
        </p:txBody>
      </p:sp>
      <p:sp>
        <p:nvSpPr>
          <p:cNvPr id="7" name="Footer Placeholder 4"/>
          <p:cNvSpPr>
            <a:spLocks noGrp="1"/>
          </p:cNvSpPr>
          <p:nvPr>
            <p:ph type="ftr" sz="quarter" idx="3"/>
          </p:nvPr>
        </p:nvSpPr>
        <p:spPr>
          <a:xfrm>
            <a:off x="609600" y="6356351"/>
            <a:ext cx="3860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r>
              <a:rPr lang="en-US"/>
              <a:t>Mount Sinai / Presentation Slide / December 5, 2012</a:t>
            </a:r>
          </a:p>
        </p:txBody>
      </p:sp>
      <p:pic>
        <p:nvPicPr>
          <p:cNvPr id="9" name="Picture 8" descr="pptback-02.jpg"/>
          <p:cNvPicPr>
            <a:picLocks noChangeAspect="1"/>
          </p:cNvPicPr>
          <p:nvPr userDrawn="1"/>
        </p:nvPicPr>
        <p:blipFill>
          <a:blip r:embed="rId8"/>
          <a:stretch>
            <a:fillRect/>
          </a:stretch>
        </p:blipFill>
        <p:spPr>
          <a:xfrm>
            <a:off x="-6096" y="6721475"/>
            <a:ext cx="12204192" cy="146450"/>
          </a:xfrm>
          <a:prstGeom prst="rect">
            <a:avLst/>
          </a:prstGeom>
        </p:spPr>
      </p:pic>
    </p:spTree>
    <p:extLst>
      <p:ext uri="{BB962C8B-B14F-4D97-AF65-F5344CB8AC3E}">
        <p14:creationId xmlns:p14="http://schemas.microsoft.com/office/powerpoint/2010/main" val="2999992391"/>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Lst>
  <p:hf hdr="0" dt="0"/>
  <p:txStyles>
    <p:titleStyle>
      <a:lvl1pPr algn="l" defTabSz="457200"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32"/>
            <a:ext cx="10972800" cy="625171"/>
          </a:xfrm>
          <a:prstGeom prst="rect">
            <a:avLst/>
          </a:prstGeom>
        </p:spPr>
        <p:txBody>
          <a:bodyPr vert="horz" lIns="91438" tIns="45719" rIns="91438" bIns="45719"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543"/>
            <a:ext cx="2844800" cy="365125"/>
          </a:xfrm>
          <a:prstGeom prst="rect">
            <a:avLst/>
          </a:prstGeom>
        </p:spPr>
        <p:txBody>
          <a:bodyPr vert="horz" lIns="91438" tIns="45719" rIns="91438" bIns="45719" rtlCol="0" anchor="ctr"/>
          <a:lstStyle>
            <a:lvl1pPr algn="l">
              <a:defRPr sz="600">
                <a:solidFill>
                  <a:schemeClr val="tx1">
                    <a:tint val="75000"/>
                  </a:schemeClr>
                </a:solidFill>
                <a:latin typeface="Arial"/>
                <a:cs typeface="Arial"/>
              </a:defRPr>
            </a:lvl1pPr>
          </a:lstStyle>
          <a:p>
            <a:fld id="{6BE82ED9-4630-4858-9AD3-81D167DA4F95}" type="datetimeFigureOut">
              <a:rPr lang="en-US" smtClean="0"/>
              <a:t>2/15/22</a:t>
            </a:fld>
            <a:endParaRPr lang="en-US"/>
          </a:p>
        </p:txBody>
      </p:sp>
      <p:sp>
        <p:nvSpPr>
          <p:cNvPr id="6" name="Slide Number Placeholder 5"/>
          <p:cNvSpPr>
            <a:spLocks noGrp="1"/>
          </p:cNvSpPr>
          <p:nvPr>
            <p:ph type="sldNum" sz="quarter" idx="4"/>
          </p:nvPr>
        </p:nvSpPr>
        <p:spPr>
          <a:xfrm>
            <a:off x="8737600" y="6356543"/>
            <a:ext cx="2844800" cy="365125"/>
          </a:xfrm>
          <a:prstGeom prst="rect">
            <a:avLst/>
          </a:prstGeom>
        </p:spPr>
        <p:txBody>
          <a:bodyPr vert="horz" lIns="91438" tIns="45719" rIns="91438" bIns="45719" rtlCol="0" anchor="ctr"/>
          <a:lstStyle>
            <a:lvl1pPr algn="r">
              <a:defRPr sz="600">
                <a:solidFill>
                  <a:schemeClr val="tx1">
                    <a:tint val="75000"/>
                  </a:schemeClr>
                </a:solidFill>
                <a:latin typeface="Arial"/>
                <a:cs typeface="Arial"/>
              </a:defRPr>
            </a:lvl1pPr>
          </a:lstStyle>
          <a:p>
            <a:fld id="{3E1B5138-E4AB-4D46-BE27-7C7397254250}" type="slidenum">
              <a:rPr lang="en-US" smtClean="0"/>
              <a:t>‹#›</a:t>
            </a:fld>
            <a:endParaRPr lang="en-US"/>
          </a:p>
        </p:txBody>
      </p:sp>
      <p:sp>
        <p:nvSpPr>
          <p:cNvPr id="7" name="Footer Placeholder 4"/>
          <p:cNvSpPr>
            <a:spLocks noGrp="1"/>
          </p:cNvSpPr>
          <p:nvPr>
            <p:ph type="ftr" sz="quarter" idx="3"/>
          </p:nvPr>
        </p:nvSpPr>
        <p:spPr>
          <a:xfrm>
            <a:off x="609600" y="6356543"/>
            <a:ext cx="3860800" cy="365125"/>
          </a:xfrm>
          <a:prstGeom prst="rect">
            <a:avLst/>
          </a:prstGeom>
        </p:spPr>
        <p:txBody>
          <a:bodyPr vert="horz" lIns="91438" tIns="45719" rIns="91438" bIns="45719" rtlCol="0" anchor="ctr"/>
          <a:lstStyle>
            <a:lvl1pPr algn="l">
              <a:defRPr sz="600">
                <a:solidFill>
                  <a:schemeClr val="tx1">
                    <a:tint val="75000"/>
                  </a:schemeClr>
                </a:solidFill>
                <a:latin typeface="Arial"/>
                <a:cs typeface="Arial"/>
              </a:defRPr>
            </a:lvl1pPr>
          </a:lstStyle>
          <a:p>
            <a:endParaRPr lang="en-US"/>
          </a:p>
        </p:txBody>
      </p:sp>
      <p:pic>
        <p:nvPicPr>
          <p:cNvPr id="9" name="Picture 8" descr="pptback-02.jpg"/>
          <p:cNvPicPr>
            <a:picLocks noChangeAspect="1"/>
          </p:cNvPicPr>
          <p:nvPr/>
        </p:nvPicPr>
        <p:blipFill>
          <a:blip r:embed="rId8"/>
          <a:stretch>
            <a:fillRect/>
          </a:stretch>
        </p:blipFill>
        <p:spPr>
          <a:xfrm>
            <a:off x="-6096" y="6721636"/>
            <a:ext cx="12204192" cy="146451"/>
          </a:xfrm>
          <a:prstGeom prst="rect">
            <a:avLst/>
          </a:prstGeom>
        </p:spPr>
      </p:pic>
    </p:spTree>
    <p:extLst>
      <p:ext uri="{BB962C8B-B14F-4D97-AF65-F5344CB8AC3E}">
        <p14:creationId xmlns:p14="http://schemas.microsoft.com/office/powerpoint/2010/main" val="3697955422"/>
      </p:ext>
    </p:extLst>
  </p:cSld>
  <p:clrMap bg1="lt1" tx1="dk1" bg2="lt2" tx2="dk2" accent1="accent1" accent2="accent2" accent3="accent3" accent4="accent4" accent5="accent5" accent6="accent6" hlink="hlink" folHlink="folHlink"/>
  <p:sldLayoutIdLst>
    <p:sldLayoutId id="2147489035" r:id="rId1"/>
    <p:sldLayoutId id="2147489036" r:id="rId2"/>
    <p:sldLayoutId id="2147489037" r:id="rId3"/>
    <p:sldLayoutId id="2147489038" r:id="rId4"/>
    <p:sldLayoutId id="2147489039" r:id="rId5"/>
    <p:sldLayoutId id="2147489040" r:id="rId6"/>
  </p:sldLayoutIdLst>
  <p:txStyles>
    <p:titleStyle>
      <a:lvl1pPr algn="l" defTabSz="342892" rtl="0" eaLnBrk="1" latinLnBrk="0" hangingPunct="1">
        <a:spcBef>
          <a:spcPct val="0"/>
        </a:spcBef>
        <a:buNone/>
        <a:defRPr sz="1500" b="1" kern="1200">
          <a:solidFill>
            <a:schemeClr val="accent1"/>
          </a:solidFill>
          <a:latin typeface="Times New Roman"/>
          <a:ea typeface="+mj-ea"/>
          <a:cs typeface="Times New Roman"/>
        </a:defRPr>
      </a:lvl1pPr>
    </p:titleStyle>
    <p:bodyStyle>
      <a:lvl1pPr marL="257168" indent="-257168" algn="l" defTabSz="342892" rtl="0" eaLnBrk="1" latinLnBrk="0" hangingPunct="1">
        <a:spcBef>
          <a:spcPct val="20000"/>
        </a:spcBef>
        <a:buSzPct val="70000"/>
        <a:buFont typeface="Lucida Grande"/>
        <a:buChar char="▶"/>
        <a:defRPr sz="1425" kern="1200">
          <a:solidFill>
            <a:srgbClr val="333333"/>
          </a:solidFill>
          <a:latin typeface="Arial"/>
          <a:ea typeface="+mn-ea"/>
          <a:cs typeface="Arial"/>
        </a:defRPr>
      </a:lvl1pPr>
      <a:lvl2pPr marL="557199" indent="-214308" algn="l" defTabSz="342892" rtl="0" eaLnBrk="1" latinLnBrk="0" hangingPunct="1">
        <a:spcBef>
          <a:spcPct val="20000"/>
        </a:spcBef>
        <a:buFont typeface="Arial"/>
        <a:buChar char="–"/>
        <a:defRPr sz="1200" kern="1200">
          <a:solidFill>
            <a:srgbClr val="333333"/>
          </a:solidFill>
          <a:latin typeface="Arial"/>
          <a:ea typeface="+mn-ea"/>
          <a:cs typeface="Arial"/>
        </a:defRPr>
      </a:lvl2pPr>
      <a:lvl3pPr marL="857228" indent="-171446" algn="l" defTabSz="342892" rtl="0" eaLnBrk="1" latinLnBrk="0" hangingPunct="1">
        <a:spcBef>
          <a:spcPct val="20000"/>
        </a:spcBef>
        <a:buFont typeface="Arial"/>
        <a:buChar char="•"/>
        <a:defRPr sz="1125" kern="1200">
          <a:solidFill>
            <a:srgbClr val="333333"/>
          </a:solidFill>
          <a:latin typeface="Arial"/>
          <a:ea typeface="+mn-ea"/>
          <a:cs typeface="Arial"/>
        </a:defRPr>
      </a:lvl3pPr>
      <a:lvl4pPr marL="1200120" indent="-171446" algn="l" defTabSz="342892" rtl="0" eaLnBrk="1" latinLnBrk="0" hangingPunct="1">
        <a:spcBef>
          <a:spcPct val="20000"/>
        </a:spcBef>
        <a:buFont typeface="Arial"/>
        <a:buChar char="–"/>
        <a:defRPr sz="900" kern="1200">
          <a:solidFill>
            <a:srgbClr val="333333"/>
          </a:solidFill>
          <a:latin typeface="Arial"/>
          <a:ea typeface="+mn-ea"/>
          <a:cs typeface="Arial"/>
        </a:defRPr>
      </a:lvl4pPr>
      <a:lvl5pPr marL="1543012" indent="-171446" algn="l" defTabSz="342892" rtl="0" eaLnBrk="1" latinLnBrk="0" hangingPunct="1">
        <a:spcBef>
          <a:spcPct val="20000"/>
        </a:spcBef>
        <a:buFont typeface="Arial"/>
        <a:buChar char="»"/>
        <a:defRPr sz="825" kern="1200">
          <a:solidFill>
            <a:srgbClr val="333333"/>
          </a:solidFill>
          <a:latin typeface="Arial"/>
          <a:ea typeface="+mn-ea"/>
          <a:cs typeface="Arial"/>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425" kern="1200">
          <a:solidFill>
            <a:schemeClr val="tx1"/>
          </a:solidFill>
          <a:latin typeface="+mn-lt"/>
          <a:ea typeface="+mn-ea"/>
          <a:cs typeface="+mn-cs"/>
        </a:defRPr>
      </a:lvl1pPr>
      <a:lvl2pPr marL="342892" algn="l" defTabSz="342892" rtl="0" eaLnBrk="1" latinLnBrk="0" hangingPunct="1">
        <a:defRPr sz="1425" kern="1200">
          <a:solidFill>
            <a:schemeClr val="tx1"/>
          </a:solidFill>
          <a:latin typeface="+mn-lt"/>
          <a:ea typeface="+mn-ea"/>
          <a:cs typeface="+mn-cs"/>
        </a:defRPr>
      </a:lvl2pPr>
      <a:lvl3pPr marL="685783" algn="l" defTabSz="342892" rtl="0" eaLnBrk="1" latinLnBrk="0" hangingPunct="1">
        <a:defRPr sz="1425" kern="1200">
          <a:solidFill>
            <a:schemeClr val="tx1"/>
          </a:solidFill>
          <a:latin typeface="+mn-lt"/>
          <a:ea typeface="+mn-ea"/>
          <a:cs typeface="+mn-cs"/>
        </a:defRPr>
      </a:lvl3pPr>
      <a:lvl4pPr marL="1028675" algn="l" defTabSz="342892" rtl="0" eaLnBrk="1" latinLnBrk="0" hangingPunct="1">
        <a:defRPr sz="1425" kern="1200">
          <a:solidFill>
            <a:schemeClr val="tx1"/>
          </a:solidFill>
          <a:latin typeface="+mn-lt"/>
          <a:ea typeface="+mn-ea"/>
          <a:cs typeface="+mn-cs"/>
        </a:defRPr>
      </a:lvl4pPr>
      <a:lvl5pPr marL="1371566" algn="l" defTabSz="342892" rtl="0" eaLnBrk="1" latinLnBrk="0" hangingPunct="1">
        <a:defRPr sz="1425" kern="1200">
          <a:solidFill>
            <a:schemeClr val="tx1"/>
          </a:solidFill>
          <a:latin typeface="+mn-lt"/>
          <a:ea typeface="+mn-ea"/>
          <a:cs typeface="+mn-cs"/>
        </a:defRPr>
      </a:lvl5pPr>
      <a:lvl6pPr marL="1714457" algn="l" defTabSz="342892" rtl="0" eaLnBrk="1" latinLnBrk="0" hangingPunct="1">
        <a:defRPr sz="1425" kern="1200">
          <a:solidFill>
            <a:schemeClr val="tx1"/>
          </a:solidFill>
          <a:latin typeface="+mn-lt"/>
          <a:ea typeface="+mn-ea"/>
          <a:cs typeface="+mn-cs"/>
        </a:defRPr>
      </a:lvl6pPr>
      <a:lvl7pPr marL="2057348" algn="l" defTabSz="342892" rtl="0" eaLnBrk="1" latinLnBrk="0" hangingPunct="1">
        <a:defRPr sz="1425" kern="1200">
          <a:solidFill>
            <a:schemeClr val="tx1"/>
          </a:solidFill>
          <a:latin typeface="+mn-lt"/>
          <a:ea typeface="+mn-ea"/>
          <a:cs typeface="+mn-cs"/>
        </a:defRPr>
      </a:lvl7pPr>
      <a:lvl8pPr marL="2400240" algn="l" defTabSz="342892" rtl="0" eaLnBrk="1" latinLnBrk="0" hangingPunct="1">
        <a:defRPr sz="1425" kern="1200">
          <a:solidFill>
            <a:schemeClr val="tx1"/>
          </a:solidFill>
          <a:latin typeface="+mn-lt"/>
          <a:ea typeface="+mn-ea"/>
          <a:cs typeface="+mn-cs"/>
        </a:defRPr>
      </a:lvl8pPr>
      <a:lvl9pPr marL="2743132" algn="l" defTabSz="342892" rtl="0" eaLnBrk="1" latinLnBrk="0" hangingPunct="1">
        <a:defRPr sz="142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3"/>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4"/>
            <a:ext cx="2844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75"/>
            <a:fld id="{E7D63523-73D7-614F-B62C-31315533CF74}" type="datetime1">
              <a:rPr lang="en-US" smtClean="0">
                <a:solidFill>
                  <a:srgbClr val="000000">
                    <a:tint val="75000"/>
                  </a:srgbClr>
                </a:solidFill>
              </a:rPr>
              <a:pPr defTabSz="342875"/>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pPr defTabSz="342875"/>
            <a:fld id="{9F8FBD0B-D5BA-AC4A-B182-CCF391B5588A}" type="slidenum">
              <a:rPr lang="en-US" smtClean="0">
                <a:solidFill>
                  <a:srgbClr val="000000">
                    <a:tint val="75000"/>
                  </a:srgbClr>
                </a:solidFill>
              </a:rPr>
              <a:pPr defTabSz="342875"/>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4"/>
            <a:ext cx="3860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75"/>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4"/>
          <a:stretch>
            <a:fillRect/>
          </a:stretch>
        </p:blipFill>
        <p:spPr>
          <a:xfrm>
            <a:off x="-6096" y="6721479"/>
            <a:ext cx="12204192" cy="146451"/>
          </a:xfrm>
          <a:prstGeom prst="rect">
            <a:avLst/>
          </a:prstGeom>
        </p:spPr>
      </p:pic>
    </p:spTree>
    <p:extLst>
      <p:ext uri="{BB962C8B-B14F-4D97-AF65-F5344CB8AC3E}">
        <p14:creationId xmlns:p14="http://schemas.microsoft.com/office/powerpoint/2010/main" val="3445707789"/>
      </p:ext>
    </p:extLst>
  </p:cSld>
  <p:clrMap bg1="lt1" tx1="dk1" bg2="lt2" tx2="dk2" accent1="accent1" accent2="accent2" accent3="accent3" accent4="accent4" accent5="accent5" accent6="accent6" hlink="hlink" folHlink="folHlink"/>
  <p:sldLayoutIdLst>
    <p:sldLayoutId id="2147489045" r:id="rId1"/>
    <p:sldLayoutId id="2147489046" r:id="rId2"/>
    <p:sldLayoutId id="2147489047" r:id="rId3"/>
    <p:sldLayoutId id="2147489048" r:id="rId4"/>
    <p:sldLayoutId id="2147489049" r:id="rId5"/>
    <p:sldLayoutId id="2147489050" r:id="rId6"/>
    <p:sldLayoutId id="2147489051" r:id="rId7"/>
    <p:sldLayoutId id="2147489052" r:id="rId8"/>
    <p:sldLayoutId id="2147489053" r:id="rId9"/>
    <p:sldLayoutId id="2147489054" r:id="rId10"/>
    <p:sldLayoutId id="2147489055" r:id="rId11"/>
    <p:sldLayoutId id="2147489056" r:id="rId12"/>
  </p:sldLayoutIdLst>
  <p:hf hdr="0" dt="0"/>
  <p:txStyles>
    <p:titleStyle>
      <a:lvl1pPr algn="l" defTabSz="342875" rtl="0" eaLnBrk="1" latinLnBrk="0" hangingPunct="1">
        <a:spcBef>
          <a:spcPct val="0"/>
        </a:spcBef>
        <a:buNone/>
        <a:defRPr sz="1500" b="1" kern="1200">
          <a:solidFill>
            <a:schemeClr val="accent1"/>
          </a:solidFill>
          <a:latin typeface="Times New Roman"/>
          <a:ea typeface="+mj-ea"/>
          <a:cs typeface="Times New Roman"/>
        </a:defRPr>
      </a:lvl1pPr>
    </p:titleStyle>
    <p:bodyStyle>
      <a:lvl1pPr marL="257156" indent="-257156" algn="l" defTabSz="342875" rtl="0" eaLnBrk="1" latinLnBrk="0" hangingPunct="1">
        <a:spcBef>
          <a:spcPct val="20000"/>
        </a:spcBef>
        <a:buSzPct val="70000"/>
        <a:buFont typeface="Lucida Grande"/>
        <a:buChar char="▶"/>
        <a:defRPr sz="1350" kern="1200">
          <a:solidFill>
            <a:srgbClr val="333333"/>
          </a:solidFill>
          <a:latin typeface="Arial"/>
          <a:ea typeface="+mn-ea"/>
          <a:cs typeface="Arial"/>
        </a:defRPr>
      </a:lvl1pPr>
      <a:lvl2pPr marL="557171" indent="-214298" algn="l" defTabSz="342875" rtl="0" eaLnBrk="1" latinLnBrk="0" hangingPunct="1">
        <a:spcBef>
          <a:spcPct val="20000"/>
        </a:spcBef>
        <a:buFont typeface="Arial"/>
        <a:buChar char="–"/>
        <a:defRPr sz="1200" kern="1200">
          <a:solidFill>
            <a:srgbClr val="333333"/>
          </a:solidFill>
          <a:latin typeface="Arial"/>
          <a:ea typeface="+mn-ea"/>
          <a:cs typeface="Arial"/>
        </a:defRPr>
      </a:lvl2pPr>
      <a:lvl3pPr marL="857186" indent="-171438" algn="l" defTabSz="342875" rtl="0" eaLnBrk="1" latinLnBrk="0" hangingPunct="1">
        <a:spcBef>
          <a:spcPct val="20000"/>
        </a:spcBef>
        <a:buFont typeface="Arial"/>
        <a:buChar char="•"/>
        <a:defRPr sz="1050" kern="1200">
          <a:solidFill>
            <a:srgbClr val="333333"/>
          </a:solidFill>
          <a:latin typeface="Arial"/>
          <a:ea typeface="+mn-ea"/>
          <a:cs typeface="Arial"/>
        </a:defRPr>
      </a:lvl3pPr>
      <a:lvl4pPr marL="1200060" indent="-171438" algn="l" defTabSz="342875" rtl="0" eaLnBrk="1" latinLnBrk="0" hangingPunct="1">
        <a:spcBef>
          <a:spcPct val="20000"/>
        </a:spcBef>
        <a:buFont typeface="Arial"/>
        <a:buChar char="–"/>
        <a:defRPr sz="900" kern="1200">
          <a:solidFill>
            <a:srgbClr val="333333"/>
          </a:solidFill>
          <a:latin typeface="Arial"/>
          <a:ea typeface="+mn-ea"/>
          <a:cs typeface="Arial"/>
        </a:defRPr>
      </a:lvl4pPr>
      <a:lvl5pPr marL="1542935" indent="-171438" algn="l" defTabSz="342875" rtl="0" eaLnBrk="1" latinLnBrk="0" hangingPunct="1">
        <a:spcBef>
          <a:spcPct val="20000"/>
        </a:spcBef>
        <a:buFont typeface="Arial"/>
        <a:buChar char="»"/>
        <a:defRPr sz="750" kern="1200">
          <a:solidFill>
            <a:srgbClr val="333333"/>
          </a:solidFill>
          <a:latin typeface="Arial"/>
          <a:ea typeface="+mn-ea"/>
          <a:cs typeface="Arial"/>
        </a:defRPr>
      </a:lvl5pPr>
      <a:lvl6pPr marL="1885809" indent="-171438" algn="l" defTabSz="342875" rtl="0" eaLnBrk="1" latinLnBrk="0" hangingPunct="1">
        <a:spcBef>
          <a:spcPct val="20000"/>
        </a:spcBef>
        <a:buFont typeface="Arial"/>
        <a:buChar char="•"/>
        <a:defRPr sz="1500" kern="1200">
          <a:solidFill>
            <a:schemeClr val="tx1"/>
          </a:solidFill>
          <a:latin typeface="+mn-lt"/>
          <a:ea typeface="+mn-ea"/>
          <a:cs typeface="+mn-cs"/>
        </a:defRPr>
      </a:lvl6pPr>
      <a:lvl7pPr marL="2228684" indent="-171438" algn="l" defTabSz="342875" rtl="0" eaLnBrk="1" latinLnBrk="0" hangingPunct="1">
        <a:spcBef>
          <a:spcPct val="20000"/>
        </a:spcBef>
        <a:buFont typeface="Arial"/>
        <a:buChar char="•"/>
        <a:defRPr sz="1500" kern="1200">
          <a:solidFill>
            <a:schemeClr val="tx1"/>
          </a:solidFill>
          <a:latin typeface="+mn-lt"/>
          <a:ea typeface="+mn-ea"/>
          <a:cs typeface="+mn-cs"/>
        </a:defRPr>
      </a:lvl7pPr>
      <a:lvl8pPr marL="2571558" indent="-171438" algn="l" defTabSz="342875" rtl="0" eaLnBrk="1" latinLnBrk="0" hangingPunct="1">
        <a:spcBef>
          <a:spcPct val="20000"/>
        </a:spcBef>
        <a:buFont typeface="Arial"/>
        <a:buChar char="•"/>
        <a:defRPr sz="1500" kern="1200">
          <a:solidFill>
            <a:schemeClr val="tx1"/>
          </a:solidFill>
          <a:latin typeface="+mn-lt"/>
          <a:ea typeface="+mn-ea"/>
          <a:cs typeface="+mn-cs"/>
        </a:defRPr>
      </a:lvl8pPr>
      <a:lvl9pPr marL="2914433" indent="-171438" algn="l" defTabSz="342875"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75" rtl="0" eaLnBrk="1" latinLnBrk="0" hangingPunct="1">
        <a:defRPr sz="1350" kern="1200">
          <a:solidFill>
            <a:schemeClr val="tx1"/>
          </a:solidFill>
          <a:latin typeface="+mn-lt"/>
          <a:ea typeface="+mn-ea"/>
          <a:cs typeface="+mn-cs"/>
        </a:defRPr>
      </a:lvl1pPr>
      <a:lvl2pPr marL="342875" algn="l" defTabSz="342875" rtl="0" eaLnBrk="1" latinLnBrk="0" hangingPunct="1">
        <a:defRPr sz="1350" kern="1200">
          <a:solidFill>
            <a:schemeClr val="tx1"/>
          </a:solidFill>
          <a:latin typeface="+mn-lt"/>
          <a:ea typeface="+mn-ea"/>
          <a:cs typeface="+mn-cs"/>
        </a:defRPr>
      </a:lvl2pPr>
      <a:lvl3pPr marL="685749" algn="l" defTabSz="342875" rtl="0" eaLnBrk="1" latinLnBrk="0" hangingPunct="1">
        <a:defRPr sz="1350" kern="1200">
          <a:solidFill>
            <a:schemeClr val="tx1"/>
          </a:solidFill>
          <a:latin typeface="+mn-lt"/>
          <a:ea typeface="+mn-ea"/>
          <a:cs typeface="+mn-cs"/>
        </a:defRPr>
      </a:lvl3pPr>
      <a:lvl4pPr marL="1028624" algn="l" defTabSz="342875" rtl="0" eaLnBrk="1" latinLnBrk="0" hangingPunct="1">
        <a:defRPr sz="1350" kern="1200">
          <a:solidFill>
            <a:schemeClr val="tx1"/>
          </a:solidFill>
          <a:latin typeface="+mn-lt"/>
          <a:ea typeface="+mn-ea"/>
          <a:cs typeface="+mn-cs"/>
        </a:defRPr>
      </a:lvl4pPr>
      <a:lvl5pPr marL="1371498" algn="l" defTabSz="342875" rtl="0" eaLnBrk="1" latinLnBrk="0" hangingPunct="1">
        <a:defRPr sz="1350" kern="1200">
          <a:solidFill>
            <a:schemeClr val="tx1"/>
          </a:solidFill>
          <a:latin typeface="+mn-lt"/>
          <a:ea typeface="+mn-ea"/>
          <a:cs typeface="+mn-cs"/>
        </a:defRPr>
      </a:lvl5pPr>
      <a:lvl6pPr marL="1714373" algn="l" defTabSz="342875" rtl="0" eaLnBrk="1" latinLnBrk="0" hangingPunct="1">
        <a:defRPr sz="1350" kern="1200">
          <a:solidFill>
            <a:schemeClr val="tx1"/>
          </a:solidFill>
          <a:latin typeface="+mn-lt"/>
          <a:ea typeface="+mn-ea"/>
          <a:cs typeface="+mn-cs"/>
        </a:defRPr>
      </a:lvl6pPr>
      <a:lvl7pPr marL="2057246" algn="l" defTabSz="342875" rtl="0" eaLnBrk="1" latinLnBrk="0" hangingPunct="1">
        <a:defRPr sz="1350" kern="1200">
          <a:solidFill>
            <a:schemeClr val="tx1"/>
          </a:solidFill>
          <a:latin typeface="+mn-lt"/>
          <a:ea typeface="+mn-ea"/>
          <a:cs typeface="+mn-cs"/>
        </a:defRPr>
      </a:lvl7pPr>
      <a:lvl8pPr marL="2400120" algn="l" defTabSz="342875" rtl="0" eaLnBrk="1" latinLnBrk="0" hangingPunct="1">
        <a:defRPr sz="1350" kern="1200">
          <a:solidFill>
            <a:schemeClr val="tx1"/>
          </a:solidFill>
          <a:latin typeface="+mn-lt"/>
          <a:ea typeface="+mn-ea"/>
          <a:cs typeface="+mn-cs"/>
        </a:defRPr>
      </a:lvl8pPr>
      <a:lvl9pPr marL="2742995" algn="l" defTabSz="342875"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2"/>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3"/>
            <a:ext cx="2844800" cy="365125"/>
          </a:xfrm>
          <a:prstGeom prst="rect">
            <a:avLst/>
          </a:prstGeom>
        </p:spPr>
        <p:txBody>
          <a:bodyPr vert="horz" lIns="91440" tIns="45720" rIns="91440" bIns="45720" rtlCol="0" anchor="ctr"/>
          <a:lstStyle>
            <a:lvl1pPr algn="l">
              <a:defRPr sz="461">
                <a:solidFill>
                  <a:schemeClr val="tx1">
                    <a:tint val="75000"/>
                  </a:schemeClr>
                </a:solidFill>
                <a:latin typeface="Arial"/>
                <a:cs typeface="Arial"/>
              </a:defRPr>
            </a:lvl1pPr>
          </a:lstStyle>
          <a:p>
            <a:pPr defTabSz="257175"/>
            <a:fld id="{E7D63523-73D7-614F-B62C-31315533CF74}" type="datetime1">
              <a:rPr lang="en-US" smtClean="0">
                <a:solidFill>
                  <a:srgbClr val="000000">
                    <a:tint val="75000"/>
                  </a:srgbClr>
                </a:solidFill>
              </a:rPr>
              <a:pPr defTabSz="257175"/>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461">
                <a:solidFill>
                  <a:schemeClr val="tx1">
                    <a:tint val="75000"/>
                  </a:schemeClr>
                </a:solidFill>
                <a:latin typeface="Arial"/>
                <a:cs typeface="Arial"/>
              </a:defRPr>
            </a:lvl1pPr>
          </a:lstStyle>
          <a:p>
            <a:pPr defTabSz="257175"/>
            <a:fld id="{9F8FBD0B-D5BA-AC4A-B182-CCF391B5588A}" type="slidenum">
              <a:rPr lang="en-US" smtClean="0">
                <a:solidFill>
                  <a:srgbClr val="000000">
                    <a:tint val="75000"/>
                  </a:srgbClr>
                </a:solidFill>
              </a:rPr>
              <a:pPr defTabSz="257175"/>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3"/>
            <a:ext cx="3860800" cy="365125"/>
          </a:xfrm>
          <a:prstGeom prst="rect">
            <a:avLst/>
          </a:prstGeom>
        </p:spPr>
        <p:txBody>
          <a:bodyPr vert="horz" lIns="91440" tIns="45720" rIns="91440" bIns="45720" rtlCol="0" anchor="ctr"/>
          <a:lstStyle>
            <a:lvl1pPr algn="l">
              <a:defRPr sz="461">
                <a:solidFill>
                  <a:schemeClr val="tx1">
                    <a:tint val="75000"/>
                  </a:schemeClr>
                </a:solidFill>
                <a:latin typeface="Arial"/>
                <a:cs typeface="Arial"/>
              </a:defRPr>
            </a:lvl1pPr>
          </a:lstStyle>
          <a:p>
            <a:pPr defTabSz="257175"/>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4"/>
          <a:stretch>
            <a:fillRect/>
          </a:stretch>
        </p:blipFill>
        <p:spPr>
          <a:xfrm>
            <a:off x="-6096" y="6721478"/>
            <a:ext cx="12204192" cy="146451"/>
          </a:xfrm>
          <a:prstGeom prst="rect">
            <a:avLst/>
          </a:prstGeom>
        </p:spPr>
      </p:pic>
    </p:spTree>
    <p:extLst>
      <p:ext uri="{BB962C8B-B14F-4D97-AF65-F5344CB8AC3E}">
        <p14:creationId xmlns:p14="http://schemas.microsoft.com/office/powerpoint/2010/main" val="795692515"/>
      </p:ext>
    </p:extLst>
  </p:cSld>
  <p:clrMap bg1="lt1" tx1="dk1" bg2="lt2" tx2="dk2" accent1="accent1" accent2="accent2" accent3="accent3" accent4="accent4" accent5="accent5" accent6="accent6" hlink="hlink" folHlink="folHlink"/>
  <p:sldLayoutIdLst>
    <p:sldLayoutId id="2147489059" r:id="rId1"/>
    <p:sldLayoutId id="2147489060" r:id="rId2"/>
    <p:sldLayoutId id="2147489061" r:id="rId3"/>
    <p:sldLayoutId id="2147489062" r:id="rId4"/>
    <p:sldLayoutId id="2147489063" r:id="rId5"/>
    <p:sldLayoutId id="2147489064" r:id="rId6"/>
    <p:sldLayoutId id="2147489065" r:id="rId7"/>
    <p:sldLayoutId id="2147489066" r:id="rId8"/>
    <p:sldLayoutId id="2147489067" r:id="rId9"/>
    <p:sldLayoutId id="2147489068" r:id="rId10"/>
    <p:sldLayoutId id="2147489069" r:id="rId11"/>
    <p:sldLayoutId id="2147489070" r:id="rId12"/>
  </p:sldLayoutIdLst>
  <p:hf hdr="0" dt="0"/>
  <p:txStyles>
    <p:titleStyle>
      <a:lvl1pPr algn="l" defTabSz="257175" rtl="0" eaLnBrk="1" latinLnBrk="0" hangingPunct="1">
        <a:spcBef>
          <a:spcPct val="0"/>
        </a:spcBef>
        <a:buNone/>
        <a:defRPr sz="1125" b="1" kern="1200">
          <a:solidFill>
            <a:schemeClr val="accent1"/>
          </a:solidFill>
          <a:latin typeface="Times New Roman"/>
          <a:ea typeface="+mj-ea"/>
          <a:cs typeface="Times New Roman"/>
        </a:defRPr>
      </a:lvl1pPr>
    </p:titleStyle>
    <p:bodyStyle>
      <a:lvl1pPr marL="192881" indent="-192881" algn="l" defTabSz="257175" rtl="0" eaLnBrk="1" latinLnBrk="0" hangingPunct="1">
        <a:spcBef>
          <a:spcPct val="20000"/>
        </a:spcBef>
        <a:buSzPct val="70000"/>
        <a:buFont typeface="Lucida Grande"/>
        <a:buChar char="▶"/>
        <a:defRPr sz="1013" kern="1200">
          <a:solidFill>
            <a:srgbClr val="333333"/>
          </a:solidFill>
          <a:latin typeface="Arial"/>
          <a:ea typeface="+mn-ea"/>
          <a:cs typeface="Arial"/>
        </a:defRPr>
      </a:lvl1pPr>
      <a:lvl2pPr marL="417910" indent="-160735" algn="l" defTabSz="257175" rtl="0" eaLnBrk="1" latinLnBrk="0" hangingPunct="1">
        <a:spcBef>
          <a:spcPct val="20000"/>
        </a:spcBef>
        <a:buFont typeface="Arial"/>
        <a:buChar char="–"/>
        <a:defRPr sz="900" kern="1200">
          <a:solidFill>
            <a:srgbClr val="333333"/>
          </a:solidFill>
          <a:latin typeface="Arial"/>
          <a:ea typeface="+mn-ea"/>
          <a:cs typeface="Arial"/>
        </a:defRPr>
      </a:lvl2pPr>
      <a:lvl3pPr marL="642938" indent="-128588" algn="l" defTabSz="257175" rtl="0" eaLnBrk="1" latinLnBrk="0" hangingPunct="1">
        <a:spcBef>
          <a:spcPct val="20000"/>
        </a:spcBef>
        <a:buFont typeface="Arial"/>
        <a:buChar char="•"/>
        <a:defRPr sz="788" kern="1200">
          <a:solidFill>
            <a:srgbClr val="333333"/>
          </a:solidFill>
          <a:latin typeface="Arial"/>
          <a:ea typeface="+mn-ea"/>
          <a:cs typeface="Arial"/>
        </a:defRPr>
      </a:lvl3pPr>
      <a:lvl4pPr marL="900113" indent="-128588" algn="l" defTabSz="257175" rtl="0" eaLnBrk="1" latinLnBrk="0" hangingPunct="1">
        <a:spcBef>
          <a:spcPct val="20000"/>
        </a:spcBef>
        <a:buFont typeface="Arial"/>
        <a:buChar char="–"/>
        <a:defRPr sz="675" kern="1200">
          <a:solidFill>
            <a:srgbClr val="333333"/>
          </a:solidFill>
          <a:latin typeface="Arial"/>
          <a:ea typeface="+mn-ea"/>
          <a:cs typeface="Arial"/>
        </a:defRPr>
      </a:lvl4pPr>
      <a:lvl5pPr marL="1157288" indent="-128588" algn="l" defTabSz="257175" rtl="0" eaLnBrk="1" latinLnBrk="0" hangingPunct="1">
        <a:spcBef>
          <a:spcPct val="20000"/>
        </a:spcBef>
        <a:buFont typeface="Arial"/>
        <a:buChar char="»"/>
        <a:defRPr sz="563" kern="1200">
          <a:solidFill>
            <a:srgbClr val="333333"/>
          </a:solidFill>
          <a:latin typeface="Arial"/>
          <a:ea typeface="+mn-ea"/>
          <a:cs typeface="Arial"/>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3"/>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4"/>
            <a:ext cx="2844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84"/>
            <a:fld id="{E7D63523-73D7-614F-B62C-31315533CF74}" type="datetime1">
              <a:rPr lang="en-US" smtClean="0">
                <a:solidFill>
                  <a:srgbClr val="000000">
                    <a:tint val="75000"/>
                  </a:srgbClr>
                </a:solidFill>
              </a:rPr>
              <a:pPr defTabSz="342884"/>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pPr defTabSz="342884"/>
            <a:fld id="{9F8FBD0B-D5BA-AC4A-B182-CCF391B5588A}" type="slidenum">
              <a:rPr lang="en-US" smtClean="0">
                <a:solidFill>
                  <a:srgbClr val="000000">
                    <a:tint val="75000"/>
                  </a:srgbClr>
                </a:solidFill>
              </a:rPr>
              <a:pPr defTabSz="342884"/>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4"/>
            <a:ext cx="3860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84"/>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5"/>
          <a:stretch>
            <a:fillRect/>
          </a:stretch>
        </p:blipFill>
        <p:spPr>
          <a:xfrm>
            <a:off x="-6096" y="6721479"/>
            <a:ext cx="12204192" cy="146451"/>
          </a:xfrm>
          <a:prstGeom prst="rect">
            <a:avLst/>
          </a:prstGeom>
        </p:spPr>
      </p:pic>
    </p:spTree>
    <p:extLst>
      <p:ext uri="{BB962C8B-B14F-4D97-AF65-F5344CB8AC3E}">
        <p14:creationId xmlns:p14="http://schemas.microsoft.com/office/powerpoint/2010/main" val="3182800830"/>
      </p:ext>
    </p:extLst>
  </p:cSld>
  <p:clrMap bg1="lt1" tx1="dk1" bg2="lt2" tx2="dk2" accent1="accent1" accent2="accent2" accent3="accent3" accent4="accent4" accent5="accent5" accent6="accent6" hlink="hlink" folHlink="folHlink"/>
  <p:sldLayoutIdLst>
    <p:sldLayoutId id="2147489072" r:id="rId1"/>
    <p:sldLayoutId id="2147489073" r:id="rId2"/>
    <p:sldLayoutId id="2147489074" r:id="rId3"/>
    <p:sldLayoutId id="2147489075" r:id="rId4"/>
    <p:sldLayoutId id="2147489076" r:id="rId5"/>
    <p:sldLayoutId id="2147489077" r:id="rId6"/>
    <p:sldLayoutId id="2147489078" r:id="rId7"/>
    <p:sldLayoutId id="2147489079" r:id="rId8"/>
    <p:sldLayoutId id="2147489080" r:id="rId9"/>
    <p:sldLayoutId id="2147489081" r:id="rId10"/>
    <p:sldLayoutId id="2147489082" r:id="rId11"/>
    <p:sldLayoutId id="2147489083" r:id="rId12"/>
    <p:sldLayoutId id="2147489084" r:id="rId13"/>
  </p:sldLayoutIdLst>
  <p:hf hdr="0" dt="0"/>
  <p:txStyles>
    <p:titleStyle>
      <a:lvl1pPr algn="l" defTabSz="342884" rtl="0" eaLnBrk="1" latinLnBrk="0" hangingPunct="1">
        <a:spcBef>
          <a:spcPct val="0"/>
        </a:spcBef>
        <a:buNone/>
        <a:defRPr sz="1500" b="1" kern="1200">
          <a:solidFill>
            <a:schemeClr val="accent1"/>
          </a:solidFill>
          <a:latin typeface="Times New Roman"/>
          <a:ea typeface="+mj-ea"/>
          <a:cs typeface="Times New Roman"/>
        </a:defRPr>
      </a:lvl1pPr>
    </p:titleStyle>
    <p:bodyStyle>
      <a:lvl1pPr marL="257162" indent="-257162" algn="l" defTabSz="342884" rtl="0" eaLnBrk="1" latinLnBrk="0" hangingPunct="1">
        <a:spcBef>
          <a:spcPct val="20000"/>
        </a:spcBef>
        <a:buSzPct val="70000"/>
        <a:buFont typeface="Lucida Grande"/>
        <a:buChar char="▶"/>
        <a:defRPr sz="1350" kern="1200">
          <a:solidFill>
            <a:srgbClr val="333333"/>
          </a:solidFill>
          <a:latin typeface="Arial"/>
          <a:ea typeface="+mn-ea"/>
          <a:cs typeface="Arial"/>
        </a:defRPr>
      </a:lvl1pPr>
      <a:lvl2pPr marL="557185" indent="-214303" algn="l" defTabSz="342884" rtl="0" eaLnBrk="1" latinLnBrk="0" hangingPunct="1">
        <a:spcBef>
          <a:spcPct val="20000"/>
        </a:spcBef>
        <a:buFont typeface="Arial"/>
        <a:buChar char="–"/>
        <a:defRPr sz="1200" kern="1200">
          <a:solidFill>
            <a:srgbClr val="333333"/>
          </a:solidFill>
          <a:latin typeface="Arial"/>
          <a:ea typeface="+mn-ea"/>
          <a:cs typeface="Arial"/>
        </a:defRPr>
      </a:lvl2pPr>
      <a:lvl3pPr marL="857207" indent="-171442" algn="l" defTabSz="342884" rtl="0" eaLnBrk="1" latinLnBrk="0" hangingPunct="1">
        <a:spcBef>
          <a:spcPct val="20000"/>
        </a:spcBef>
        <a:buFont typeface="Arial"/>
        <a:buChar char="•"/>
        <a:defRPr sz="1050" kern="1200">
          <a:solidFill>
            <a:srgbClr val="333333"/>
          </a:solidFill>
          <a:latin typeface="Arial"/>
          <a:ea typeface="+mn-ea"/>
          <a:cs typeface="Arial"/>
        </a:defRPr>
      </a:lvl3pPr>
      <a:lvl4pPr marL="1200090" indent="-171442" algn="l" defTabSz="342884" rtl="0" eaLnBrk="1" latinLnBrk="0" hangingPunct="1">
        <a:spcBef>
          <a:spcPct val="20000"/>
        </a:spcBef>
        <a:buFont typeface="Arial"/>
        <a:buChar char="–"/>
        <a:defRPr sz="900" kern="1200">
          <a:solidFill>
            <a:srgbClr val="333333"/>
          </a:solidFill>
          <a:latin typeface="Arial"/>
          <a:ea typeface="+mn-ea"/>
          <a:cs typeface="Arial"/>
        </a:defRPr>
      </a:lvl4pPr>
      <a:lvl5pPr marL="1542974" indent="-171442" algn="l" defTabSz="342884" rtl="0" eaLnBrk="1" latinLnBrk="0" hangingPunct="1">
        <a:spcBef>
          <a:spcPct val="20000"/>
        </a:spcBef>
        <a:buFont typeface="Arial"/>
        <a:buChar char="»"/>
        <a:defRPr sz="750" kern="1200">
          <a:solidFill>
            <a:srgbClr val="333333"/>
          </a:solidFill>
          <a:latin typeface="Arial"/>
          <a:ea typeface="+mn-ea"/>
          <a:cs typeface="Arial"/>
        </a:defRPr>
      </a:lvl5pPr>
      <a:lvl6pPr marL="1885856" indent="-171442" algn="l" defTabSz="342884"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4"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4" rtl="0" eaLnBrk="1" latinLnBrk="0" hangingPunct="1">
        <a:spcBef>
          <a:spcPct val="20000"/>
        </a:spcBef>
        <a:buFont typeface="Arial"/>
        <a:buChar char="•"/>
        <a:defRPr sz="1500" kern="1200">
          <a:solidFill>
            <a:schemeClr val="tx1"/>
          </a:solidFill>
          <a:latin typeface="+mn-lt"/>
          <a:ea typeface="+mn-ea"/>
          <a:cs typeface="+mn-cs"/>
        </a:defRPr>
      </a:lvl8pPr>
      <a:lvl9pPr marL="2914505" indent="-171442" algn="l" defTabSz="342884"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4" rtl="0" eaLnBrk="1" latinLnBrk="0" hangingPunct="1">
        <a:defRPr sz="1350" kern="1200">
          <a:solidFill>
            <a:schemeClr val="tx1"/>
          </a:solidFill>
          <a:latin typeface="+mn-lt"/>
          <a:ea typeface="+mn-ea"/>
          <a:cs typeface="+mn-cs"/>
        </a:defRPr>
      </a:lvl1pPr>
      <a:lvl2pPr marL="342884" algn="l" defTabSz="342884" rtl="0" eaLnBrk="1" latinLnBrk="0" hangingPunct="1">
        <a:defRPr sz="1350" kern="1200">
          <a:solidFill>
            <a:schemeClr val="tx1"/>
          </a:solidFill>
          <a:latin typeface="+mn-lt"/>
          <a:ea typeface="+mn-ea"/>
          <a:cs typeface="+mn-cs"/>
        </a:defRPr>
      </a:lvl2pPr>
      <a:lvl3pPr marL="685766" algn="l" defTabSz="342884" rtl="0" eaLnBrk="1" latinLnBrk="0" hangingPunct="1">
        <a:defRPr sz="1350" kern="1200">
          <a:solidFill>
            <a:schemeClr val="tx1"/>
          </a:solidFill>
          <a:latin typeface="+mn-lt"/>
          <a:ea typeface="+mn-ea"/>
          <a:cs typeface="+mn-cs"/>
        </a:defRPr>
      </a:lvl3pPr>
      <a:lvl4pPr marL="1028649" algn="l" defTabSz="342884" rtl="0" eaLnBrk="1" latinLnBrk="0" hangingPunct="1">
        <a:defRPr sz="1350" kern="1200">
          <a:solidFill>
            <a:schemeClr val="tx1"/>
          </a:solidFill>
          <a:latin typeface="+mn-lt"/>
          <a:ea typeface="+mn-ea"/>
          <a:cs typeface="+mn-cs"/>
        </a:defRPr>
      </a:lvl4pPr>
      <a:lvl5pPr marL="1371532" algn="l" defTabSz="342884" rtl="0" eaLnBrk="1" latinLnBrk="0" hangingPunct="1">
        <a:defRPr sz="1350" kern="1200">
          <a:solidFill>
            <a:schemeClr val="tx1"/>
          </a:solidFill>
          <a:latin typeface="+mn-lt"/>
          <a:ea typeface="+mn-ea"/>
          <a:cs typeface="+mn-cs"/>
        </a:defRPr>
      </a:lvl5pPr>
      <a:lvl6pPr marL="1714415" algn="l" defTabSz="342884" rtl="0" eaLnBrk="1" latinLnBrk="0" hangingPunct="1">
        <a:defRPr sz="1350" kern="1200">
          <a:solidFill>
            <a:schemeClr val="tx1"/>
          </a:solidFill>
          <a:latin typeface="+mn-lt"/>
          <a:ea typeface="+mn-ea"/>
          <a:cs typeface="+mn-cs"/>
        </a:defRPr>
      </a:lvl6pPr>
      <a:lvl7pPr marL="2057297" algn="l" defTabSz="342884" rtl="0" eaLnBrk="1" latinLnBrk="0" hangingPunct="1">
        <a:defRPr sz="1350" kern="1200">
          <a:solidFill>
            <a:schemeClr val="tx1"/>
          </a:solidFill>
          <a:latin typeface="+mn-lt"/>
          <a:ea typeface="+mn-ea"/>
          <a:cs typeface="+mn-cs"/>
        </a:defRPr>
      </a:lvl7pPr>
      <a:lvl8pPr marL="2400180" algn="l" defTabSz="342884" rtl="0" eaLnBrk="1" latinLnBrk="0" hangingPunct="1">
        <a:defRPr sz="1350" kern="1200">
          <a:solidFill>
            <a:schemeClr val="tx1"/>
          </a:solidFill>
          <a:latin typeface="+mn-lt"/>
          <a:ea typeface="+mn-ea"/>
          <a:cs typeface="+mn-cs"/>
        </a:defRPr>
      </a:lvl8pPr>
      <a:lvl9pPr marL="2743064" algn="l" defTabSz="342884"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5"/>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6"/>
            <a:ext cx="2844800" cy="365125"/>
          </a:xfrm>
          <a:prstGeom prst="rect">
            <a:avLst/>
          </a:prstGeom>
        </p:spPr>
        <p:txBody>
          <a:bodyPr vert="horz" lIns="91440" tIns="45720" rIns="91440" bIns="45720" rtlCol="0" anchor="ctr"/>
          <a:lstStyle>
            <a:lvl1pPr algn="l">
              <a:defRPr sz="461">
                <a:solidFill>
                  <a:schemeClr val="tx1">
                    <a:tint val="75000"/>
                  </a:schemeClr>
                </a:solidFill>
                <a:latin typeface="Arial"/>
                <a:cs typeface="Arial"/>
              </a:defRPr>
            </a:lvl1pPr>
          </a:lstStyle>
          <a:p>
            <a:pPr defTabSz="257156"/>
            <a:fld id="{E7D63523-73D7-614F-B62C-31315533CF74}" type="datetime1">
              <a:rPr lang="en-US" smtClean="0">
                <a:solidFill>
                  <a:srgbClr val="000000">
                    <a:tint val="75000"/>
                  </a:srgbClr>
                </a:solidFill>
              </a:rPr>
              <a:pPr defTabSz="257156"/>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461">
                <a:solidFill>
                  <a:schemeClr val="tx1">
                    <a:tint val="75000"/>
                  </a:schemeClr>
                </a:solidFill>
                <a:latin typeface="Arial"/>
                <a:cs typeface="Arial"/>
              </a:defRPr>
            </a:lvl1pPr>
          </a:lstStyle>
          <a:p>
            <a:pPr defTabSz="257156"/>
            <a:fld id="{9F8FBD0B-D5BA-AC4A-B182-CCF391B5588A}" type="slidenum">
              <a:rPr lang="en-US" smtClean="0">
                <a:solidFill>
                  <a:srgbClr val="000000">
                    <a:tint val="75000"/>
                  </a:srgbClr>
                </a:solidFill>
              </a:rPr>
              <a:pPr defTabSz="257156"/>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6"/>
            <a:ext cx="3860800" cy="365125"/>
          </a:xfrm>
          <a:prstGeom prst="rect">
            <a:avLst/>
          </a:prstGeom>
        </p:spPr>
        <p:txBody>
          <a:bodyPr vert="horz" lIns="91440" tIns="45720" rIns="91440" bIns="45720" rtlCol="0" anchor="ctr"/>
          <a:lstStyle>
            <a:lvl1pPr algn="l">
              <a:defRPr sz="461">
                <a:solidFill>
                  <a:schemeClr val="tx1">
                    <a:tint val="75000"/>
                  </a:schemeClr>
                </a:solidFill>
                <a:latin typeface="Arial"/>
                <a:cs typeface="Arial"/>
              </a:defRPr>
            </a:lvl1pPr>
          </a:lstStyle>
          <a:p>
            <a:pPr defTabSz="257156"/>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4"/>
          <a:stretch>
            <a:fillRect/>
          </a:stretch>
        </p:blipFill>
        <p:spPr>
          <a:xfrm>
            <a:off x="-6096" y="6721481"/>
            <a:ext cx="12204192" cy="146451"/>
          </a:xfrm>
          <a:prstGeom prst="rect">
            <a:avLst/>
          </a:prstGeom>
        </p:spPr>
      </p:pic>
    </p:spTree>
    <p:extLst>
      <p:ext uri="{BB962C8B-B14F-4D97-AF65-F5344CB8AC3E}">
        <p14:creationId xmlns:p14="http://schemas.microsoft.com/office/powerpoint/2010/main" val="665825134"/>
      </p:ext>
    </p:extLst>
  </p:cSld>
  <p:clrMap bg1="lt1" tx1="dk1" bg2="lt2" tx2="dk2" accent1="accent1" accent2="accent2" accent3="accent3" accent4="accent4" accent5="accent5" accent6="accent6" hlink="hlink" folHlink="folHlink"/>
  <p:sldLayoutIdLst>
    <p:sldLayoutId id="2147489095" r:id="rId1"/>
    <p:sldLayoutId id="2147489096" r:id="rId2"/>
    <p:sldLayoutId id="2147489097" r:id="rId3"/>
    <p:sldLayoutId id="2147489098" r:id="rId4"/>
    <p:sldLayoutId id="2147489099" r:id="rId5"/>
    <p:sldLayoutId id="2147489100" r:id="rId6"/>
    <p:sldLayoutId id="2147489101" r:id="rId7"/>
    <p:sldLayoutId id="2147489102" r:id="rId8"/>
    <p:sldLayoutId id="2147489103" r:id="rId9"/>
    <p:sldLayoutId id="2147489104" r:id="rId10"/>
    <p:sldLayoutId id="2147489105" r:id="rId11"/>
    <p:sldLayoutId id="2147489106" r:id="rId12"/>
  </p:sldLayoutIdLst>
  <p:hf hdr="0" dt="0"/>
  <p:txStyles>
    <p:titleStyle>
      <a:lvl1pPr algn="l" defTabSz="257156" rtl="0" eaLnBrk="1" latinLnBrk="0" hangingPunct="1">
        <a:spcBef>
          <a:spcPct val="0"/>
        </a:spcBef>
        <a:buNone/>
        <a:defRPr sz="1125" b="1" kern="1200">
          <a:solidFill>
            <a:schemeClr val="accent1"/>
          </a:solidFill>
          <a:latin typeface="Times New Roman"/>
          <a:ea typeface="+mj-ea"/>
          <a:cs typeface="Times New Roman"/>
        </a:defRPr>
      </a:lvl1pPr>
    </p:titleStyle>
    <p:bodyStyle>
      <a:lvl1pPr marL="192867" indent="-192867" algn="l" defTabSz="257156" rtl="0" eaLnBrk="1" latinLnBrk="0" hangingPunct="1">
        <a:spcBef>
          <a:spcPct val="20000"/>
        </a:spcBef>
        <a:buSzPct val="70000"/>
        <a:buFont typeface="Lucida Grande"/>
        <a:buChar char="▶"/>
        <a:defRPr sz="1013" kern="1200">
          <a:solidFill>
            <a:srgbClr val="333333"/>
          </a:solidFill>
          <a:latin typeface="Arial"/>
          <a:ea typeface="+mn-ea"/>
          <a:cs typeface="Arial"/>
        </a:defRPr>
      </a:lvl1pPr>
      <a:lvl2pPr marL="417878" indent="-160724" algn="l" defTabSz="257156" rtl="0" eaLnBrk="1" latinLnBrk="0" hangingPunct="1">
        <a:spcBef>
          <a:spcPct val="20000"/>
        </a:spcBef>
        <a:buFont typeface="Arial"/>
        <a:buChar char="–"/>
        <a:defRPr sz="900" kern="1200">
          <a:solidFill>
            <a:srgbClr val="333333"/>
          </a:solidFill>
          <a:latin typeface="Arial"/>
          <a:ea typeface="+mn-ea"/>
          <a:cs typeface="Arial"/>
        </a:defRPr>
      </a:lvl2pPr>
      <a:lvl3pPr marL="642890" indent="-128579" algn="l" defTabSz="257156" rtl="0" eaLnBrk="1" latinLnBrk="0" hangingPunct="1">
        <a:spcBef>
          <a:spcPct val="20000"/>
        </a:spcBef>
        <a:buFont typeface="Arial"/>
        <a:buChar char="•"/>
        <a:defRPr sz="788" kern="1200">
          <a:solidFill>
            <a:srgbClr val="333333"/>
          </a:solidFill>
          <a:latin typeface="Arial"/>
          <a:ea typeface="+mn-ea"/>
          <a:cs typeface="Arial"/>
        </a:defRPr>
      </a:lvl3pPr>
      <a:lvl4pPr marL="900045" indent="-128579" algn="l" defTabSz="257156" rtl="0" eaLnBrk="1" latinLnBrk="0" hangingPunct="1">
        <a:spcBef>
          <a:spcPct val="20000"/>
        </a:spcBef>
        <a:buFont typeface="Arial"/>
        <a:buChar char="–"/>
        <a:defRPr sz="675" kern="1200">
          <a:solidFill>
            <a:srgbClr val="333333"/>
          </a:solidFill>
          <a:latin typeface="Arial"/>
          <a:ea typeface="+mn-ea"/>
          <a:cs typeface="Arial"/>
        </a:defRPr>
      </a:lvl4pPr>
      <a:lvl5pPr marL="1157201" indent="-128579" algn="l" defTabSz="257156" rtl="0" eaLnBrk="1" latinLnBrk="0" hangingPunct="1">
        <a:spcBef>
          <a:spcPct val="20000"/>
        </a:spcBef>
        <a:buFont typeface="Arial"/>
        <a:buChar char="»"/>
        <a:defRPr sz="563" kern="1200">
          <a:solidFill>
            <a:srgbClr val="333333"/>
          </a:solidFill>
          <a:latin typeface="Arial"/>
          <a:ea typeface="+mn-ea"/>
          <a:cs typeface="Arial"/>
        </a:defRPr>
      </a:lvl5pPr>
      <a:lvl6pPr marL="1414357" indent="-128579" algn="l" defTabSz="257156" rtl="0" eaLnBrk="1" latinLnBrk="0" hangingPunct="1">
        <a:spcBef>
          <a:spcPct val="20000"/>
        </a:spcBef>
        <a:buFont typeface="Arial"/>
        <a:buChar char="•"/>
        <a:defRPr sz="1125" kern="1200">
          <a:solidFill>
            <a:schemeClr val="tx1"/>
          </a:solidFill>
          <a:latin typeface="+mn-lt"/>
          <a:ea typeface="+mn-ea"/>
          <a:cs typeface="+mn-cs"/>
        </a:defRPr>
      </a:lvl6pPr>
      <a:lvl7pPr marL="1671513" indent="-128579" algn="l" defTabSz="257156" rtl="0" eaLnBrk="1" latinLnBrk="0" hangingPunct="1">
        <a:spcBef>
          <a:spcPct val="20000"/>
        </a:spcBef>
        <a:buFont typeface="Arial"/>
        <a:buChar char="•"/>
        <a:defRPr sz="1125" kern="1200">
          <a:solidFill>
            <a:schemeClr val="tx1"/>
          </a:solidFill>
          <a:latin typeface="+mn-lt"/>
          <a:ea typeface="+mn-ea"/>
          <a:cs typeface="+mn-cs"/>
        </a:defRPr>
      </a:lvl7pPr>
      <a:lvl8pPr marL="1928669" indent="-128579" algn="l" defTabSz="257156" rtl="0" eaLnBrk="1" latinLnBrk="0" hangingPunct="1">
        <a:spcBef>
          <a:spcPct val="20000"/>
        </a:spcBef>
        <a:buFont typeface="Arial"/>
        <a:buChar char="•"/>
        <a:defRPr sz="1125" kern="1200">
          <a:solidFill>
            <a:schemeClr val="tx1"/>
          </a:solidFill>
          <a:latin typeface="+mn-lt"/>
          <a:ea typeface="+mn-ea"/>
          <a:cs typeface="+mn-cs"/>
        </a:defRPr>
      </a:lvl8pPr>
      <a:lvl9pPr marL="2185825" indent="-128579" algn="l" defTabSz="257156"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56" rtl="0" eaLnBrk="1" latinLnBrk="0" hangingPunct="1">
        <a:defRPr sz="1013" kern="1200">
          <a:solidFill>
            <a:schemeClr val="tx1"/>
          </a:solidFill>
          <a:latin typeface="+mn-lt"/>
          <a:ea typeface="+mn-ea"/>
          <a:cs typeface="+mn-cs"/>
        </a:defRPr>
      </a:lvl1pPr>
      <a:lvl2pPr marL="257156" algn="l" defTabSz="257156" rtl="0" eaLnBrk="1" latinLnBrk="0" hangingPunct="1">
        <a:defRPr sz="1013" kern="1200">
          <a:solidFill>
            <a:schemeClr val="tx1"/>
          </a:solidFill>
          <a:latin typeface="+mn-lt"/>
          <a:ea typeface="+mn-ea"/>
          <a:cs typeface="+mn-cs"/>
        </a:defRPr>
      </a:lvl2pPr>
      <a:lvl3pPr marL="514312" algn="l" defTabSz="257156" rtl="0" eaLnBrk="1" latinLnBrk="0" hangingPunct="1">
        <a:defRPr sz="1013" kern="1200">
          <a:solidFill>
            <a:schemeClr val="tx1"/>
          </a:solidFill>
          <a:latin typeface="+mn-lt"/>
          <a:ea typeface="+mn-ea"/>
          <a:cs typeface="+mn-cs"/>
        </a:defRPr>
      </a:lvl3pPr>
      <a:lvl4pPr marL="771468" algn="l" defTabSz="257156" rtl="0" eaLnBrk="1" latinLnBrk="0" hangingPunct="1">
        <a:defRPr sz="1013" kern="1200">
          <a:solidFill>
            <a:schemeClr val="tx1"/>
          </a:solidFill>
          <a:latin typeface="+mn-lt"/>
          <a:ea typeface="+mn-ea"/>
          <a:cs typeface="+mn-cs"/>
        </a:defRPr>
      </a:lvl4pPr>
      <a:lvl5pPr marL="1028624" algn="l" defTabSz="257156" rtl="0" eaLnBrk="1" latinLnBrk="0" hangingPunct="1">
        <a:defRPr sz="1013" kern="1200">
          <a:solidFill>
            <a:schemeClr val="tx1"/>
          </a:solidFill>
          <a:latin typeface="+mn-lt"/>
          <a:ea typeface="+mn-ea"/>
          <a:cs typeface="+mn-cs"/>
        </a:defRPr>
      </a:lvl5pPr>
      <a:lvl6pPr marL="1285780" algn="l" defTabSz="257156" rtl="0" eaLnBrk="1" latinLnBrk="0" hangingPunct="1">
        <a:defRPr sz="1013" kern="1200">
          <a:solidFill>
            <a:schemeClr val="tx1"/>
          </a:solidFill>
          <a:latin typeface="+mn-lt"/>
          <a:ea typeface="+mn-ea"/>
          <a:cs typeface="+mn-cs"/>
        </a:defRPr>
      </a:lvl6pPr>
      <a:lvl7pPr marL="1542935" algn="l" defTabSz="257156" rtl="0" eaLnBrk="1" latinLnBrk="0" hangingPunct="1">
        <a:defRPr sz="1013" kern="1200">
          <a:solidFill>
            <a:schemeClr val="tx1"/>
          </a:solidFill>
          <a:latin typeface="+mn-lt"/>
          <a:ea typeface="+mn-ea"/>
          <a:cs typeface="+mn-cs"/>
        </a:defRPr>
      </a:lvl7pPr>
      <a:lvl8pPr marL="1800090" algn="l" defTabSz="257156" rtl="0" eaLnBrk="1" latinLnBrk="0" hangingPunct="1">
        <a:defRPr sz="1013" kern="1200">
          <a:solidFill>
            <a:schemeClr val="tx1"/>
          </a:solidFill>
          <a:latin typeface="+mn-lt"/>
          <a:ea typeface="+mn-ea"/>
          <a:cs typeface="+mn-cs"/>
        </a:defRPr>
      </a:lvl8pPr>
      <a:lvl9pPr marL="2057246" algn="l" defTabSz="257156"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1"/>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2"/>
            <a:ext cx="2844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91"/>
            <a:fld id="{E7D63523-73D7-614F-B62C-31315533CF74}" type="datetime1">
              <a:rPr lang="en-US" smtClean="0">
                <a:solidFill>
                  <a:srgbClr val="000000">
                    <a:tint val="75000"/>
                  </a:srgbClr>
                </a:solidFill>
              </a:rPr>
              <a:pPr defTabSz="342891"/>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pPr defTabSz="342891"/>
            <a:fld id="{9F8FBD0B-D5BA-AC4A-B182-CCF391B5588A}" type="slidenum">
              <a:rPr lang="en-US" smtClean="0">
                <a:solidFill>
                  <a:srgbClr val="000000">
                    <a:tint val="75000"/>
                  </a:srgbClr>
                </a:solidFill>
              </a:rPr>
              <a:pPr defTabSz="342891"/>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2"/>
            <a:ext cx="3860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891"/>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1"/>
          <a:stretch>
            <a:fillRect/>
          </a:stretch>
        </p:blipFill>
        <p:spPr>
          <a:xfrm>
            <a:off x="-6096" y="6721477"/>
            <a:ext cx="12204192" cy="146451"/>
          </a:xfrm>
          <a:prstGeom prst="rect">
            <a:avLst/>
          </a:prstGeom>
        </p:spPr>
      </p:pic>
    </p:spTree>
    <p:extLst>
      <p:ext uri="{BB962C8B-B14F-4D97-AF65-F5344CB8AC3E}">
        <p14:creationId xmlns:p14="http://schemas.microsoft.com/office/powerpoint/2010/main" val="914835633"/>
      </p:ext>
    </p:extLst>
  </p:cSld>
  <p:clrMap bg1="lt1" tx1="dk1" bg2="lt2" tx2="dk2" accent1="accent1" accent2="accent2" accent3="accent3" accent4="accent4" accent5="accent5" accent6="accent6" hlink="hlink" folHlink="folHlink"/>
  <p:sldLayoutIdLst>
    <p:sldLayoutId id="2147489122" r:id="rId1"/>
    <p:sldLayoutId id="2147489123" r:id="rId2"/>
    <p:sldLayoutId id="2147489124" r:id="rId3"/>
    <p:sldLayoutId id="2147489125" r:id="rId4"/>
    <p:sldLayoutId id="2147489126" r:id="rId5"/>
    <p:sldLayoutId id="2147489127" r:id="rId6"/>
    <p:sldLayoutId id="2147489128" r:id="rId7"/>
    <p:sldLayoutId id="2147489129" r:id="rId8"/>
    <p:sldLayoutId id="2147489130" r:id="rId9"/>
  </p:sldLayoutIdLst>
  <p:hf hdr="0" dt="0"/>
  <p:txStyles>
    <p:titleStyle>
      <a:lvl1pPr algn="l" defTabSz="342891" rtl="0" eaLnBrk="1" latinLnBrk="0" hangingPunct="1">
        <a:spcBef>
          <a:spcPct val="0"/>
        </a:spcBef>
        <a:buNone/>
        <a:defRPr sz="1500" b="1" kern="1200">
          <a:solidFill>
            <a:schemeClr val="accent1"/>
          </a:solidFill>
          <a:latin typeface="Times New Roman"/>
          <a:ea typeface="+mj-ea"/>
          <a:cs typeface="Times New Roman"/>
        </a:defRPr>
      </a:lvl1pPr>
    </p:titleStyle>
    <p:bodyStyle>
      <a:lvl1pPr marL="257168" indent="-257168" algn="l" defTabSz="342891" rtl="0" eaLnBrk="1" latinLnBrk="0" hangingPunct="1">
        <a:spcBef>
          <a:spcPct val="20000"/>
        </a:spcBef>
        <a:buSzPct val="70000"/>
        <a:buFont typeface="Lucida Grande"/>
        <a:buChar char="▶"/>
        <a:defRPr sz="1351" kern="1200">
          <a:solidFill>
            <a:srgbClr val="333333"/>
          </a:solidFill>
          <a:latin typeface="Arial"/>
          <a:ea typeface="+mn-ea"/>
          <a:cs typeface="Arial"/>
        </a:defRPr>
      </a:lvl1pPr>
      <a:lvl2pPr marL="557199" indent="-214308" algn="l" defTabSz="342891" rtl="0" eaLnBrk="1" latinLnBrk="0" hangingPunct="1">
        <a:spcBef>
          <a:spcPct val="20000"/>
        </a:spcBef>
        <a:buFont typeface="Arial"/>
        <a:buChar char="–"/>
        <a:defRPr sz="1200" kern="1200">
          <a:solidFill>
            <a:srgbClr val="333333"/>
          </a:solidFill>
          <a:latin typeface="Arial"/>
          <a:ea typeface="+mn-ea"/>
          <a:cs typeface="Arial"/>
        </a:defRPr>
      </a:lvl2pPr>
      <a:lvl3pPr marL="857229" indent="-171446" algn="l" defTabSz="342891" rtl="0" eaLnBrk="1" latinLnBrk="0" hangingPunct="1">
        <a:spcBef>
          <a:spcPct val="20000"/>
        </a:spcBef>
        <a:buFont typeface="Arial"/>
        <a:buChar char="•"/>
        <a:defRPr sz="1051" kern="1200">
          <a:solidFill>
            <a:srgbClr val="333333"/>
          </a:solidFill>
          <a:latin typeface="Arial"/>
          <a:ea typeface="+mn-ea"/>
          <a:cs typeface="Arial"/>
        </a:defRPr>
      </a:lvl3pPr>
      <a:lvl4pPr marL="1200121" indent="-171446" algn="l" defTabSz="342891" rtl="0" eaLnBrk="1" latinLnBrk="0" hangingPunct="1">
        <a:spcBef>
          <a:spcPct val="20000"/>
        </a:spcBef>
        <a:buFont typeface="Arial"/>
        <a:buChar char="–"/>
        <a:defRPr sz="900" kern="1200">
          <a:solidFill>
            <a:srgbClr val="333333"/>
          </a:solidFill>
          <a:latin typeface="Arial"/>
          <a:ea typeface="+mn-ea"/>
          <a:cs typeface="Arial"/>
        </a:defRPr>
      </a:lvl4pPr>
      <a:lvl5pPr marL="1543012" indent="-171446" algn="l" defTabSz="342891" rtl="0" eaLnBrk="1" latinLnBrk="0" hangingPunct="1">
        <a:spcBef>
          <a:spcPct val="20000"/>
        </a:spcBef>
        <a:buFont typeface="Arial"/>
        <a:buChar char="»"/>
        <a:defRPr sz="751" kern="1200">
          <a:solidFill>
            <a:srgbClr val="333333"/>
          </a:solidFill>
          <a:latin typeface="Arial"/>
          <a:ea typeface="+mn-ea"/>
          <a:cs typeface="Arial"/>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47"/>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183" y="123828"/>
            <a:ext cx="11487715" cy="96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title style</a:t>
            </a:r>
          </a:p>
        </p:txBody>
      </p:sp>
      <p:sp>
        <p:nvSpPr>
          <p:cNvPr id="1027" name="Rectangle 3"/>
          <p:cNvSpPr>
            <a:spLocks noGrp="1" noChangeArrowheads="1"/>
          </p:cNvSpPr>
          <p:nvPr>
            <p:ph type="body" idx="1"/>
          </p:nvPr>
        </p:nvSpPr>
        <p:spPr bwMode="auto">
          <a:xfrm>
            <a:off x="349183" y="1351620"/>
            <a:ext cx="11487715" cy="485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453160"/>
      </p:ext>
    </p:extLst>
  </p:cSld>
  <p:clrMap bg1="dk2" tx1="lt1" bg2="dk1" tx2="lt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Lst>
  <p:txStyles>
    <p:titleStyle>
      <a:lvl1pPr algn="l" rtl="0" eaLnBrk="0" fontAlgn="base" hangingPunct="0">
        <a:spcBef>
          <a:spcPct val="0"/>
        </a:spcBef>
        <a:spcAft>
          <a:spcPct val="0"/>
        </a:spcAft>
        <a:defRPr sz="2800" b="1">
          <a:solidFill>
            <a:srgbClr val="FFEC3B"/>
          </a:solidFill>
          <a:latin typeface="+mj-lt"/>
          <a:ea typeface="+mj-ea"/>
          <a:cs typeface="+mj-cs"/>
        </a:defRPr>
      </a:lvl1pPr>
      <a:lvl2pPr algn="l" rtl="0" eaLnBrk="0" fontAlgn="base" hangingPunct="0">
        <a:spcBef>
          <a:spcPct val="0"/>
        </a:spcBef>
        <a:spcAft>
          <a:spcPct val="0"/>
        </a:spcAft>
        <a:defRPr sz="3200" b="1">
          <a:solidFill>
            <a:srgbClr val="FFEC3B"/>
          </a:solidFill>
          <a:latin typeface="Arial" charset="0"/>
        </a:defRPr>
      </a:lvl2pPr>
      <a:lvl3pPr algn="l" rtl="0" eaLnBrk="0" fontAlgn="base" hangingPunct="0">
        <a:spcBef>
          <a:spcPct val="0"/>
        </a:spcBef>
        <a:spcAft>
          <a:spcPct val="0"/>
        </a:spcAft>
        <a:defRPr sz="3200" b="1">
          <a:solidFill>
            <a:srgbClr val="FFEC3B"/>
          </a:solidFill>
          <a:latin typeface="Arial" charset="0"/>
        </a:defRPr>
      </a:lvl3pPr>
      <a:lvl4pPr algn="l" rtl="0" eaLnBrk="0" fontAlgn="base" hangingPunct="0">
        <a:spcBef>
          <a:spcPct val="0"/>
        </a:spcBef>
        <a:spcAft>
          <a:spcPct val="0"/>
        </a:spcAft>
        <a:defRPr sz="3200" b="1">
          <a:solidFill>
            <a:srgbClr val="FFEC3B"/>
          </a:solidFill>
          <a:latin typeface="Arial" charset="0"/>
        </a:defRPr>
      </a:lvl4pPr>
      <a:lvl5pPr algn="l" rtl="0" eaLnBrk="0" fontAlgn="base" hangingPunct="0">
        <a:spcBef>
          <a:spcPct val="0"/>
        </a:spcBef>
        <a:spcAft>
          <a:spcPct val="0"/>
        </a:spcAft>
        <a:defRPr sz="3200" b="1">
          <a:solidFill>
            <a:srgbClr val="FFEC3B"/>
          </a:solidFill>
          <a:latin typeface="Arial" charset="0"/>
        </a:defRPr>
      </a:lvl5pPr>
      <a:lvl6pPr marL="457200" algn="l" rtl="0" eaLnBrk="0" fontAlgn="base" hangingPunct="0">
        <a:spcBef>
          <a:spcPct val="0"/>
        </a:spcBef>
        <a:spcAft>
          <a:spcPct val="0"/>
        </a:spcAft>
        <a:defRPr sz="3200" b="1">
          <a:solidFill>
            <a:srgbClr val="FFEC3B"/>
          </a:solidFill>
          <a:latin typeface="Arial" charset="0"/>
        </a:defRPr>
      </a:lvl6pPr>
      <a:lvl7pPr marL="914400" algn="l" rtl="0" eaLnBrk="0" fontAlgn="base" hangingPunct="0">
        <a:spcBef>
          <a:spcPct val="0"/>
        </a:spcBef>
        <a:spcAft>
          <a:spcPct val="0"/>
        </a:spcAft>
        <a:defRPr sz="3200" b="1">
          <a:solidFill>
            <a:srgbClr val="FFEC3B"/>
          </a:solidFill>
          <a:latin typeface="Arial" charset="0"/>
        </a:defRPr>
      </a:lvl7pPr>
      <a:lvl8pPr marL="1371600" algn="l" rtl="0" eaLnBrk="0" fontAlgn="base" hangingPunct="0">
        <a:spcBef>
          <a:spcPct val="0"/>
        </a:spcBef>
        <a:spcAft>
          <a:spcPct val="0"/>
        </a:spcAft>
        <a:defRPr sz="3200" b="1">
          <a:solidFill>
            <a:srgbClr val="FFEC3B"/>
          </a:solidFill>
          <a:latin typeface="Arial" charset="0"/>
        </a:defRPr>
      </a:lvl8pPr>
      <a:lvl9pPr marL="1828800" algn="l" rtl="0" eaLnBrk="0" fontAlgn="base" hangingPunct="0">
        <a:spcBef>
          <a:spcPct val="0"/>
        </a:spcBef>
        <a:spcAft>
          <a:spcPct val="0"/>
        </a:spcAft>
        <a:defRPr sz="3200" b="1">
          <a:solidFill>
            <a:srgbClr val="FFEC3B"/>
          </a:solidFill>
          <a:latin typeface="Arial" charset="0"/>
        </a:defRPr>
      </a:lvl9pPr>
    </p:titleStyle>
    <p:bodyStyle>
      <a:lvl1pPr marL="342900" indent="-342900" algn="l" rtl="0" eaLnBrk="0" fontAlgn="base" hangingPunct="0">
        <a:spcBef>
          <a:spcPts val="600"/>
        </a:spcBef>
        <a:spcAft>
          <a:spcPct val="0"/>
        </a:spcAft>
        <a:buChar char="•"/>
        <a:defRPr sz="2400" b="0">
          <a:solidFill>
            <a:schemeClr val="tx1"/>
          </a:solidFill>
          <a:latin typeface="+mn-lt"/>
          <a:ea typeface="+mn-ea"/>
          <a:cs typeface="+mn-cs"/>
        </a:defRPr>
      </a:lvl1pPr>
      <a:lvl2pPr marL="742950" indent="-285750" algn="l" rtl="0" eaLnBrk="0" fontAlgn="base" hangingPunct="0">
        <a:spcBef>
          <a:spcPts val="600"/>
        </a:spcBef>
        <a:spcAft>
          <a:spcPct val="0"/>
        </a:spcAft>
        <a:buChar char="–"/>
        <a:defRPr sz="2200" b="0">
          <a:solidFill>
            <a:schemeClr val="tx1"/>
          </a:solidFill>
          <a:latin typeface="+mn-lt"/>
        </a:defRPr>
      </a:lvl2pPr>
      <a:lvl3pPr marL="1143000" indent="-228600" algn="l" rtl="0" eaLnBrk="0" fontAlgn="base" hangingPunct="0">
        <a:spcBef>
          <a:spcPts val="600"/>
        </a:spcBef>
        <a:spcAft>
          <a:spcPct val="0"/>
        </a:spcAft>
        <a:buChar char="•"/>
        <a:defRPr sz="2000" b="0">
          <a:solidFill>
            <a:schemeClr val="tx1"/>
          </a:solidFill>
          <a:latin typeface="+mn-lt"/>
        </a:defRPr>
      </a:lvl3pPr>
      <a:lvl4pPr marL="1600200" indent="-228600" algn="l" rtl="0" eaLnBrk="0" fontAlgn="base" hangingPunct="0">
        <a:spcBef>
          <a:spcPts val="600"/>
        </a:spcBef>
        <a:spcAft>
          <a:spcPct val="0"/>
        </a:spcAft>
        <a:buChar char="–"/>
        <a:defRPr sz="2000" b="0">
          <a:solidFill>
            <a:schemeClr val="tx1"/>
          </a:solidFill>
          <a:latin typeface="+mn-lt"/>
        </a:defRPr>
      </a:lvl4pPr>
      <a:lvl5pPr marL="2057400" indent="-228600" algn="l" rtl="0" eaLnBrk="0" fontAlgn="base" hangingPunct="0">
        <a:spcBef>
          <a:spcPts val="600"/>
        </a:spcBef>
        <a:spcAft>
          <a:spcPct val="0"/>
        </a:spcAft>
        <a:buChar char="»"/>
        <a:defRPr sz="2000" b="0">
          <a:solidFill>
            <a:schemeClr val="tx1"/>
          </a:solidFill>
          <a:latin typeface="+mn-lt"/>
        </a:defRPr>
      </a:lvl5pPr>
      <a:lvl6pPr marL="2514600" indent="-228600" algn="l" rtl="0" eaLnBrk="0" fontAlgn="base" hangingPunct="0">
        <a:spcBef>
          <a:spcPct val="20000"/>
        </a:spcBef>
        <a:spcAft>
          <a:spcPct val="0"/>
        </a:spcAft>
        <a:buChar char="»"/>
        <a:defRPr sz="2000" b="1">
          <a:solidFill>
            <a:schemeClr val="tx1"/>
          </a:solidFill>
          <a:latin typeface="+mn-lt"/>
        </a:defRPr>
      </a:lvl6pPr>
      <a:lvl7pPr marL="2971800" indent="-228600" algn="l" rtl="0" eaLnBrk="0" fontAlgn="base" hangingPunct="0">
        <a:spcBef>
          <a:spcPct val="20000"/>
        </a:spcBef>
        <a:spcAft>
          <a:spcPct val="0"/>
        </a:spcAft>
        <a:buChar char="»"/>
        <a:defRPr sz="2000" b="1">
          <a:solidFill>
            <a:schemeClr val="tx1"/>
          </a:solidFill>
          <a:latin typeface="+mn-lt"/>
        </a:defRPr>
      </a:lvl7pPr>
      <a:lvl8pPr marL="3429000" indent="-228600" algn="l" rtl="0" eaLnBrk="0" fontAlgn="base" hangingPunct="0">
        <a:spcBef>
          <a:spcPct val="20000"/>
        </a:spcBef>
        <a:spcAft>
          <a:spcPct val="0"/>
        </a:spcAft>
        <a:buChar char="»"/>
        <a:defRPr sz="2000" b="1">
          <a:solidFill>
            <a:schemeClr val="tx1"/>
          </a:solidFill>
          <a:latin typeface="+mn-lt"/>
        </a:defRPr>
      </a:lvl8pPr>
      <a:lvl9pPr marL="3886200" indent="-228600" algn="l" rtl="0" eaLnBrk="0" fontAlgn="base" hangingPunct="0">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gradFill>
            <a:gsLst>
              <a:gs pos="16000">
                <a:srgbClr val="232C3D"/>
              </a:gs>
              <a:gs pos="100000">
                <a:srgbClr val="525F7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542937"/>
      </p:ext>
    </p:extLst>
  </p:cSld>
  <p:clrMap bg1="lt1" tx1="dk1" bg2="lt2" tx2="dk2" accent1="accent1" accent2="accent2" accent3="accent3" accent4="accent4" accent5="accent5" accent6="accent6" hlink="hlink" folHlink="folHlink"/>
  <p:sldLayoutIdLst>
    <p:sldLayoutId id="2147489132" r:id="rId1"/>
    <p:sldLayoutId id="2147489133" r:id="rId2"/>
    <p:sldLayoutId id="2147489134" r:id="rId3"/>
    <p:sldLayoutId id="2147489135" r:id="rId4"/>
    <p:sldLayoutId id="2147489136" r:id="rId5"/>
    <p:sldLayoutId id="2147489137" r:id="rId6"/>
    <p:sldLayoutId id="2147489138" r:id="rId7"/>
    <p:sldLayoutId id="2147489139" r:id="rId8"/>
    <p:sldLayoutId id="2147489140" r:id="rId9"/>
    <p:sldLayoutId id="2147489141" r:id="rId10"/>
    <p:sldLayoutId id="2147489142" r:id="rId11"/>
    <p:sldLayoutId id="2147489143" r:id="rId12"/>
    <p:sldLayoutId id="2147489144" r:id="rId13"/>
    <p:sldLayoutId id="2147489145" r:id="rId14"/>
    <p:sldLayoutId id="2147489146" r:id="rId15"/>
    <p:sldLayoutId id="2147489147" r:id="rId16"/>
    <p:sldLayoutId id="2147489148" r:id="rId17"/>
    <p:sldLayoutId id="2147489149" r:id="rId18"/>
    <p:sldLayoutId id="2147489150" r:id="rId19"/>
    <p:sldLayoutId id="2147489151" r:id="rId20"/>
    <p:sldLayoutId id="2147489152" r:id="rId21"/>
  </p:sldLayoutIdLst>
  <p:txStyles>
    <p:titleStyle>
      <a:lvl1pPr algn="l" defTabSz="914377"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377"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59991" indent="-179996" algn="l" defTabSz="914377"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39987" indent="-179996" algn="l" defTabSz="914377"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19982" indent="-179996" algn="l" defTabSz="914377"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899978" indent="-179996" algn="l" defTabSz="914377"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31"/>
            <a:ext cx="10972800" cy="625171"/>
          </a:xfrm>
          <a:prstGeom prst="rect">
            <a:avLst/>
          </a:prstGeom>
        </p:spPr>
        <p:txBody>
          <a:bodyPr vert="horz" lIns="91438" tIns="45719" rIns="91438" bIns="45719"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542"/>
            <a:ext cx="2844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fld id="{6BE82ED9-4630-4858-9AD3-81D167DA4F95}" type="datetimeFigureOut">
              <a:rPr lang="en-US" smtClean="0"/>
              <a:t>2/15/22</a:t>
            </a:fld>
            <a:endParaRPr lang="en-US"/>
          </a:p>
        </p:txBody>
      </p:sp>
      <p:sp>
        <p:nvSpPr>
          <p:cNvPr id="6" name="Slide Number Placeholder 5"/>
          <p:cNvSpPr>
            <a:spLocks noGrp="1"/>
          </p:cNvSpPr>
          <p:nvPr>
            <p:ph type="sldNum" sz="quarter" idx="4"/>
          </p:nvPr>
        </p:nvSpPr>
        <p:spPr>
          <a:xfrm>
            <a:off x="8737600" y="6356542"/>
            <a:ext cx="2844800" cy="365125"/>
          </a:xfrm>
          <a:prstGeom prst="rect">
            <a:avLst/>
          </a:prstGeom>
        </p:spPr>
        <p:txBody>
          <a:bodyPr vert="horz" lIns="91438" tIns="45719" rIns="91438" bIns="45719" rtlCol="0" anchor="ctr"/>
          <a:lstStyle>
            <a:lvl1pPr algn="r">
              <a:defRPr sz="800">
                <a:solidFill>
                  <a:schemeClr val="tx1">
                    <a:tint val="75000"/>
                  </a:schemeClr>
                </a:solidFill>
                <a:latin typeface="Arial"/>
                <a:cs typeface="Arial"/>
              </a:defRPr>
            </a:lvl1pPr>
          </a:lstStyle>
          <a:p>
            <a:fld id="{3E1B5138-E4AB-4D46-BE27-7C7397254250}" type="slidenum">
              <a:rPr lang="en-US" smtClean="0"/>
              <a:t>‹#›</a:t>
            </a:fld>
            <a:endParaRPr lang="en-US"/>
          </a:p>
        </p:txBody>
      </p:sp>
      <p:sp>
        <p:nvSpPr>
          <p:cNvPr id="7" name="Footer Placeholder 4"/>
          <p:cNvSpPr>
            <a:spLocks noGrp="1"/>
          </p:cNvSpPr>
          <p:nvPr>
            <p:ph type="ftr" sz="quarter" idx="3"/>
          </p:nvPr>
        </p:nvSpPr>
        <p:spPr>
          <a:xfrm>
            <a:off x="609600" y="6356542"/>
            <a:ext cx="3860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endParaRPr lang="en-US"/>
          </a:p>
        </p:txBody>
      </p:sp>
      <p:pic>
        <p:nvPicPr>
          <p:cNvPr id="9" name="Picture 8" descr="pptback-02.jpg"/>
          <p:cNvPicPr>
            <a:picLocks noChangeAspect="1"/>
          </p:cNvPicPr>
          <p:nvPr/>
        </p:nvPicPr>
        <p:blipFill>
          <a:blip r:embed="rId10"/>
          <a:stretch>
            <a:fillRect/>
          </a:stretch>
        </p:blipFill>
        <p:spPr>
          <a:xfrm>
            <a:off x="-6096" y="6721635"/>
            <a:ext cx="12204192" cy="146451"/>
          </a:xfrm>
          <a:prstGeom prst="rect">
            <a:avLst/>
          </a:prstGeom>
        </p:spPr>
      </p:pic>
    </p:spTree>
    <p:extLst>
      <p:ext uri="{BB962C8B-B14F-4D97-AF65-F5344CB8AC3E}">
        <p14:creationId xmlns:p14="http://schemas.microsoft.com/office/powerpoint/2010/main" val="1014776571"/>
      </p:ext>
    </p:extLst>
  </p:cSld>
  <p:clrMap bg1="lt1" tx1="dk1" bg2="lt2" tx2="dk2" accent1="accent1" accent2="accent2" accent3="accent3" accent4="accent4" accent5="accent5" accent6="accent6" hlink="hlink" folHlink="folHlink"/>
  <p:sldLayoutIdLst>
    <p:sldLayoutId id="2147489154" r:id="rId1"/>
    <p:sldLayoutId id="2147489155" r:id="rId2"/>
    <p:sldLayoutId id="2147489156" r:id="rId3"/>
    <p:sldLayoutId id="2147489157" r:id="rId4"/>
    <p:sldLayoutId id="2147489158" r:id="rId5"/>
    <p:sldLayoutId id="2147489160" r:id="rId6"/>
    <p:sldLayoutId id="2147489161" r:id="rId7"/>
    <p:sldLayoutId id="2147489213" r:id="rId8"/>
  </p:sldLayoutIdLst>
  <p:txStyles>
    <p:titleStyle>
      <a:lvl1pPr algn="l" defTabSz="457178"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882" indent="-342882" algn="l" defTabSz="457178" rtl="0" eaLnBrk="1" latinLnBrk="0" hangingPunct="1">
        <a:spcBef>
          <a:spcPct val="20000"/>
        </a:spcBef>
        <a:buSzPct val="70000"/>
        <a:buFont typeface="Lucida Grande"/>
        <a:buChar char="▶"/>
        <a:defRPr sz="1900" kern="1200">
          <a:solidFill>
            <a:srgbClr val="333333"/>
          </a:solidFill>
          <a:latin typeface="Arial"/>
          <a:ea typeface="+mn-ea"/>
          <a:cs typeface="Arial"/>
        </a:defRPr>
      </a:lvl1pPr>
      <a:lvl2pPr marL="742913" indent="-285737" algn="l" defTabSz="457178" rtl="0" eaLnBrk="1" latinLnBrk="0" hangingPunct="1">
        <a:spcBef>
          <a:spcPct val="20000"/>
        </a:spcBef>
        <a:buFont typeface="Arial"/>
        <a:buChar char="–"/>
        <a:defRPr sz="1600" kern="1200">
          <a:solidFill>
            <a:srgbClr val="333333"/>
          </a:solidFill>
          <a:latin typeface="Arial"/>
          <a:ea typeface="+mn-ea"/>
          <a:cs typeface="Arial"/>
        </a:defRPr>
      </a:lvl2pPr>
      <a:lvl3pPr marL="1142942" indent="-228589" algn="l" defTabSz="457178" rtl="0" eaLnBrk="1" latinLnBrk="0" hangingPunct="1">
        <a:spcBef>
          <a:spcPct val="20000"/>
        </a:spcBef>
        <a:buFont typeface="Arial"/>
        <a:buChar char="•"/>
        <a:defRPr sz="1500" kern="1200">
          <a:solidFill>
            <a:srgbClr val="333333"/>
          </a:solidFill>
          <a:latin typeface="Arial"/>
          <a:ea typeface="+mn-ea"/>
          <a:cs typeface="Arial"/>
        </a:defRPr>
      </a:lvl3pPr>
      <a:lvl4pPr marL="1600120" indent="-228589" algn="l" defTabSz="457178" rtl="0" eaLnBrk="1" latinLnBrk="0" hangingPunct="1">
        <a:spcBef>
          <a:spcPct val="20000"/>
        </a:spcBef>
        <a:buFont typeface="Arial"/>
        <a:buChar char="–"/>
        <a:defRPr sz="1200" kern="1200">
          <a:solidFill>
            <a:srgbClr val="333333"/>
          </a:solidFill>
          <a:latin typeface="Arial"/>
          <a:ea typeface="+mn-ea"/>
          <a:cs typeface="Arial"/>
        </a:defRPr>
      </a:lvl4pPr>
      <a:lvl5pPr marL="2057298" indent="-228589" algn="l" defTabSz="457178" rtl="0" eaLnBrk="1" latinLnBrk="0" hangingPunct="1">
        <a:spcBef>
          <a:spcPct val="20000"/>
        </a:spcBef>
        <a:buFont typeface="Arial"/>
        <a:buChar char="»"/>
        <a:defRPr sz="1100" kern="1200">
          <a:solidFill>
            <a:srgbClr val="333333"/>
          </a:solidFill>
          <a:latin typeface="Arial"/>
          <a:ea typeface="+mn-ea"/>
          <a:cs typeface="Arial"/>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900" kern="1200">
          <a:solidFill>
            <a:schemeClr val="tx1"/>
          </a:solidFill>
          <a:latin typeface="+mn-lt"/>
          <a:ea typeface="+mn-ea"/>
          <a:cs typeface="+mn-cs"/>
        </a:defRPr>
      </a:lvl1pPr>
      <a:lvl2pPr marL="457178" algn="l" defTabSz="457178" rtl="0" eaLnBrk="1" latinLnBrk="0" hangingPunct="1">
        <a:defRPr sz="1900" kern="1200">
          <a:solidFill>
            <a:schemeClr val="tx1"/>
          </a:solidFill>
          <a:latin typeface="+mn-lt"/>
          <a:ea typeface="+mn-ea"/>
          <a:cs typeface="+mn-cs"/>
        </a:defRPr>
      </a:lvl2pPr>
      <a:lvl3pPr marL="914354" algn="l" defTabSz="457178" rtl="0" eaLnBrk="1" latinLnBrk="0" hangingPunct="1">
        <a:defRPr sz="1900" kern="1200">
          <a:solidFill>
            <a:schemeClr val="tx1"/>
          </a:solidFill>
          <a:latin typeface="+mn-lt"/>
          <a:ea typeface="+mn-ea"/>
          <a:cs typeface="+mn-cs"/>
        </a:defRPr>
      </a:lvl3pPr>
      <a:lvl4pPr marL="1371532" algn="l" defTabSz="457178" rtl="0" eaLnBrk="1" latinLnBrk="0" hangingPunct="1">
        <a:defRPr sz="1900" kern="1200">
          <a:solidFill>
            <a:schemeClr val="tx1"/>
          </a:solidFill>
          <a:latin typeface="+mn-lt"/>
          <a:ea typeface="+mn-ea"/>
          <a:cs typeface="+mn-cs"/>
        </a:defRPr>
      </a:lvl4pPr>
      <a:lvl5pPr marL="1828709" algn="l" defTabSz="457178" rtl="0" eaLnBrk="1" latinLnBrk="0" hangingPunct="1">
        <a:defRPr sz="1900" kern="1200">
          <a:solidFill>
            <a:schemeClr val="tx1"/>
          </a:solidFill>
          <a:latin typeface="+mn-lt"/>
          <a:ea typeface="+mn-ea"/>
          <a:cs typeface="+mn-cs"/>
        </a:defRPr>
      </a:lvl5pPr>
      <a:lvl6pPr marL="2285886" algn="l" defTabSz="457178" rtl="0" eaLnBrk="1" latinLnBrk="0" hangingPunct="1">
        <a:defRPr sz="1900" kern="1200">
          <a:solidFill>
            <a:schemeClr val="tx1"/>
          </a:solidFill>
          <a:latin typeface="+mn-lt"/>
          <a:ea typeface="+mn-ea"/>
          <a:cs typeface="+mn-cs"/>
        </a:defRPr>
      </a:lvl6pPr>
      <a:lvl7pPr marL="2743062" algn="l" defTabSz="457178" rtl="0" eaLnBrk="1" latinLnBrk="0" hangingPunct="1">
        <a:defRPr sz="1900" kern="1200">
          <a:solidFill>
            <a:schemeClr val="tx1"/>
          </a:solidFill>
          <a:latin typeface="+mn-lt"/>
          <a:ea typeface="+mn-ea"/>
          <a:cs typeface="+mn-cs"/>
        </a:defRPr>
      </a:lvl7pPr>
      <a:lvl8pPr marL="3200240" algn="l" defTabSz="457178" rtl="0" eaLnBrk="1" latinLnBrk="0" hangingPunct="1">
        <a:defRPr sz="1900" kern="1200">
          <a:solidFill>
            <a:schemeClr val="tx1"/>
          </a:solidFill>
          <a:latin typeface="+mn-lt"/>
          <a:ea typeface="+mn-ea"/>
          <a:cs typeface="+mn-cs"/>
        </a:defRPr>
      </a:lvl8pPr>
      <a:lvl9pPr marL="3657418" algn="l" defTabSz="457178" rtl="0" eaLnBrk="1" latinLnBrk="0" hangingPunct="1">
        <a:defRPr sz="19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BAC96-92D6-4940-9E82-41C36768E9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8D8BBBC-8C64-4640-9C85-1A4DC2FA16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17F44F20-64F1-4E32-ADE1-A39AE20285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83D00-CFDF-42FE-ACCD-BEECAC99A3AA}" type="datetimeFigureOut">
              <a:rPr lang="pt-BR" smtClean="0"/>
              <a:t>15/02/2022</a:t>
            </a:fld>
            <a:endParaRPr lang="pt-BR"/>
          </a:p>
        </p:txBody>
      </p:sp>
      <p:sp>
        <p:nvSpPr>
          <p:cNvPr id="5" name="Footer Placeholder 4">
            <a:extLst>
              <a:ext uri="{FF2B5EF4-FFF2-40B4-BE49-F238E27FC236}">
                <a16:creationId xmlns:a16="http://schemas.microsoft.com/office/drawing/2014/main" id="{37D78D62-914F-4643-A7D5-0A414482491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C1115AE6-B26F-4B2C-9631-F530570C04E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21E0E-D592-45E9-B3C1-DE0E7241F3D9}" type="slidenum">
              <a:rPr lang="pt-BR" smtClean="0"/>
              <a:t>‹#›</a:t>
            </a:fld>
            <a:endParaRPr lang="pt-BR"/>
          </a:p>
        </p:txBody>
      </p:sp>
    </p:spTree>
    <p:extLst>
      <p:ext uri="{BB962C8B-B14F-4D97-AF65-F5344CB8AC3E}">
        <p14:creationId xmlns:p14="http://schemas.microsoft.com/office/powerpoint/2010/main" val="791696486"/>
      </p:ext>
    </p:extLst>
  </p:cSld>
  <p:clrMap bg1="lt1" tx1="dk1" bg2="lt2" tx2="dk2" accent1="accent1" accent2="accent2" accent3="accent3" accent4="accent4" accent5="accent5" accent6="accent6" hlink="hlink" folHlink="folHlink"/>
  <p:sldLayoutIdLst>
    <p:sldLayoutId id="2147489165" r:id="rId1"/>
    <p:sldLayoutId id="2147489166" r:id="rId2"/>
    <p:sldLayoutId id="2147489167" r:id="rId3"/>
    <p:sldLayoutId id="2147489168" r:id="rId4"/>
    <p:sldLayoutId id="2147489169" r:id="rId5"/>
    <p:sldLayoutId id="2147489170" r:id="rId6"/>
    <p:sldLayoutId id="2147489171" r:id="rId7"/>
    <p:sldLayoutId id="2147489172" r:id="rId8"/>
    <p:sldLayoutId id="2147489173" r:id="rId9"/>
    <p:sldLayoutId id="2147489174" r:id="rId10"/>
    <p:sldLayoutId id="2147489175" r:id="rId11"/>
    <p:sldLayoutId id="2147489176" r:id="rId12"/>
    <p:sldLayoutId id="2147489177" r:id="rId13"/>
    <p:sldLayoutId id="2147489179" r:id="rId14"/>
    <p:sldLayoutId id="2147489218"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1"/>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2"/>
            <a:ext cx="2844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pPr defTabSz="457189"/>
            <a:fld id="{E7D63523-73D7-614F-B62C-31315533CF74}" type="datetime1">
              <a:rPr lang="en-US" smtClean="0">
                <a:solidFill>
                  <a:srgbClr val="000000">
                    <a:tint val="75000"/>
                  </a:srgbClr>
                </a:solidFill>
              </a:rPr>
              <a:pPr defTabSz="457189"/>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820">
                <a:solidFill>
                  <a:schemeClr val="tx1">
                    <a:tint val="75000"/>
                  </a:schemeClr>
                </a:solidFill>
                <a:latin typeface="Arial"/>
                <a:cs typeface="Arial"/>
              </a:defRPr>
            </a:lvl1pPr>
          </a:lstStyle>
          <a:p>
            <a:pPr defTabSz="457189"/>
            <a:fld id="{9F8FBD0B-D5BA-AC4A-B182-CCF391B5588A}" type="slidenum">
              <a:rPr lang="en-US" smtClean="0">
                <a:solidFill>
                  <a:srgbClr val="000000">
                    <a:tint val="75000"/>
                  </a:srgbClr>
                </a:solidFill>
              </a:rPr>
              <a:pPr defTabSz="457189"/>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2"/>
            <a:ext cx="3860800" cy="365125"/>
          </a:xfrm>
          <a:prstGeom prst="rect">
            <a:avLst/>
          </a:prstGeom>
        </p:spPr>
        <p:txBody>
          <a:bodyPr vert="horz" lIns="91440" tIns="45720" rIns="91440" bIns="45720" rtlCol="0" anchor="ctr"/>
          <a:lstStyle>
            <a:lvl1pPr algn="l">
              <a:defRPr sz="820">
                <a:solidFill>
                  <a:schemeClr val="tx1">
                    <a:tint val="75000"/>
                  </a:schemeClr>
                </a:solidFill>
                <a:latin typeface="Arial"/>
                <a:cs typeface="Arial"/>
              </a:defRPr>
            </a:lvl1pPr>
          </a:lstStyle>
          <a:p>
            <a:pPr defTabSz="457189"/>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6"/>
          <a:stretch>
            <a:fillRect/>
          </a:stretch>
        </p:blipFill>
        <p:spPr>
          <a:xfrm>
            <a:off x="-6096" y="6721477"/>
            <a:ext cx="12204192" cy="146451"/>
          </a:xfrm>
          <a:prstGeom prst="rect">
            <a:avLst/>
          </a:prstGeom>
        </p:spPr>
      </p:pic>
    </p:spTree>
    <p:extLst>
      <p:ext uri="{BB962C8B-B14F-4D97-AF65-F5344CB8AC3E}">
        <p14:creationId xmlns:p14="http://schemas.microsoft.com/office/powerpoint/2010/main" val="3286284241"/>
      </p:ext>
    </p:extLst>
  </p:cSld>
  <p:clrMap bg1="lt1" tx1="dk1" bg2="lt2" tx2="dk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 id="2147489206" r:id="rId12"/>
    <p:sldLayoutId id="2147489207" r:id="rId13"/>
    <p:sldLayoutId id="2147489208" r:id="rId14"/>
  </p:sldLayoutIdLst>
  <p:hf hdr="0" dt="0"/>
  <p:txStyles>
    <p:titleStyle>
      <a:lvl1pPr algn="l" defTabSz="457189"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891" indent="-342891" algn="l" defTabSz="457189"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4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0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4B"/>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C1D6FDAD-E28D-4C54-B266-49E03CB36DDB}"/>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2E8DCB16-2560-490F-BB08-129F7FDC69E0}"/>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039247781"/>
      </p:ext>
    </p:extLst>
  </p:cSld>
  <p:clrMap bg1="dk2" tx1="lt1" bg2="dk1" tx2="lt2" accent1="accent1" accent2="accent2" accent3="accent3" accent4="accent4" accent5="accent5" accent6="accent6" hlink="hlink" folHlink="folHlink"/>
  <p:sldLayoutIdLst>
    <p:sldLayoutId id="2147488402" r:id="rId1"/>
    <p:sldLayoutId id="2147488403" r:id="rId2"/>
    <p:sldLayoutId id="2147488404" r:id="rId3"/>
    <p:sldLayoutId id="2147488405" r:id="rId4"/>
    <p:sldLayoutId id="2147488406" r:id="rId5"/>
    <p:sldLayoutId id="2147488407" r:id="rId6"/>
    <p:sldLayoutId id="2147488408" r:id="rId7"/>
    <p:sldLayoutId id="2147488409" r:id="rId8"/>
  </p:sldLayoutIdLst>
  <p:txStyles>
    <p:titleStyle>
      <a:lvl1pPr algn="l" rtl="0" eaLnBrk="0" fontAlgn="base" hangingPunct="0">
        <a:spcBef>
          <a:spcPct val="0"/>
        </a:spcBef>
        <a:spcAft>
          <a:spcPct val="0"/>
        </a:spcAft>
        <a:defRPr sz="2700" b="1">
          <a:solidFill>
            <a:schemeClr val="tx2"/>
          </a:solidFill>
          <a:latin typeface="+mj-lt"/>
          <a:ea typeface="+mj-ea"/>
          <a:cs typeface="+mj-cs"/>
        </a:defRPr>
      </a:lvl1pPr>
      <a:lvl2pPr algn="l" rtl="0" eaLnBrk="0" fontAlgn="base" hangingPunct="0">
        <a:spcBef>
          <a:spcPct val="0"/>
        </a:spcBef>
        <a:spcAft>
          <a:spcPct val="0"/>
        </a:spcAft>
        <a:defRPr sz="2700" b="1">
          <a:solidFill>
            <a:schemeClr val="tx2"/>
          </a:solidFill>
          <a:latin typeface="Arial" charset="0"/>
        </a:defRPr>
      </a:lvl2pPr>
      <a:lvl3pPr algn="l" rtl="0" eaLnBrk="0" fontAlgn="base" hangingPunct="0">
        <a:spcBef>
          <a:spcPct val="0"/>
        </a:spcBef>
        <a:spcAft>
          <a:spcPct val="0"/>
        </a:spcAft>
        <a:defRPr sz="2700" b="1">
          <a:solidFill>
            <a:schemeClr val="tx2"/>
          </a:solidFill>
          <a:latin typeface="Arial" charset="0"/>
        </a:defRPr>
      </a:lvl3pPr>
      <a:lvl4pPr algn="l" rtl="0" eaLnBrk="0" fontAlgn="base" hangingPunct="0">
        <a:spcBef>
          <a:spcPct val="0"/>
        </a:spcBef>
        <a:spcAft>
          <a:spcPct val="0"/>
        </a:spcAft>
        <a:defRPr sz="2700" b="1">
          <a:solidFill>
            <a:schemeClr val="tx2"/>
          </a:solidFill>
          <a:latin typeface="Arial" charset="0"/>
        </a:defRPr>
      </a:lvl4pPr>
      <a:lvl5pPr algn="l" rtl="0" eaLnBrk="0" fontAlgn="base" hangingPunct="0">
        <a:spcBef>
          <a:spcPct val="0"/>
        </a:spcBef>
        <a:spcAft>
          <a:spcPct val="0"/>
        </a:spcAft>
        <a:defRPr sz="2700" b="1">
          <a:solidFill>
            <a:schemeClr val="tx2"/>
          </a:solidFill>
          <a:latin typeface="Arial" charset="0"/>
        </a:defRPr>
      </a:lvl5pPr>
      <a:lvl6pPr marL="342900" algn="l" rtl="0" fontAlgn="base">
        <a:spcBef>
          <a:spcPct val="0"/>
        </a:spcBef>
        <a:spcAft>
          <a:spcPct val="0"/>
        </a:spcAft>
        <a:defRPr sz="2625" b="1">
          <a:solidFill>
            <a:schemeClr val="tx2"/>
          </a:solidFill>
          <a:latin typeface="Arial" charset="0"/>
        </a:defRPr>
      </a:lvl6pPr>
      <a:lvl7pPr marL="685800" algn="l" rtl="0" fontAlgn="base">
        <a:spcBef>
          <a:spcPct val="0"/>
        </a:spcBef>
        <a:spcAft>
          <a:spcPct val="0"/>
        </a:spcAft>
        <a:defRPr sz="2625" b="1">
          <a:solidFill>
            <a:schemeClr val="tx2"/>
          </a:solidFill>
          <a:latin typeface="Arial" charset="0"/>
        </a:defRPr>
      </a:lvl7pPr>
      <a:lvl8pPr marL="1028700" algn="l" rtl="0" fontAlgn="base">
        <a:spcBef>
          <a:spcPct val="0"/>
        </a:spcBef>
        <a:spcAft>
          <a:spcPct val="0"/>
        </a:spcAft>
        <a:defRPr sz="2625" b="1">
          <a:solidFill>
            <a:schemeClr val="tx2"/>
          </a:solidFill>
          <a:latin typeface="Arial" charset="0"/>
        </a:defRPr>
      </a:lvl8pPr>
      <a:lvl9pPr marL="1371600" algn="l" rtl="0" fontAlgn="base">
        <a:spcBef>
          <a:spcPct val="0"/>
        </a:spcBef>
        <a:spcAft>
          <a:spcPct val="0"/>
        </a:spcAft>
        <a:defRPr sz="2625" b="1">
          <a:solidFill>
            <a:schemeClr val="tx2"/>
          </a:solidFill>
          <a:latin typeface="Arial" charset="0"/>
        </a:defRPr>
      </a:lvl9pPr>
    </p:titleStyle>
    <p:bodyStyle>
      <a:lvl1pPr marL="257175" indent="-257175" algn="l" rtl="0" eaLnBrk="0" fontAlgn="base" hangingPunct="0">
        <a:lnSpc>
          <a:spcPct val="90000"/>
        </a:lnSpc>
        <a:spcBef>
          <a:spcPts val="750"/>
        </a:spcBef>
        <a:spcAft>
          <a:spcPts val="525"/>
        </a:spcAft>
        <a:buClr>
          <a:srgbClr val="FEFDDE"/>
        </a:buClr>
        <a:buFont typeface="Wingdings" panose="05000000000000000000" pitchFamily="2" charset="2"/>
        <a:buChar char="§"/>
        <a:defRPr sz="2100">
          <a:solidFill>
            <a:srgbClr val="FEFDDE"/>
          </a:solidFill>
          <a:latin typeface="+mn-lt"/>
          <a:ea typeface="+mn-ea"/>
          <a:cs typeface="+mn-cs"/>
        </a:defRPr>
      </a:lvl1pPr>
      <a:lvl2pPr marL="557213" indent="-214313" algn="l" rtl="0" eaLnBrk="0" fontAlgn="base" hangingPunct="0">
        <a:lnSpc>
          <a:spcPct val="90000"/>
        </a:lnSpc>
        <a:spcBef>
          <a:spcPts val="750"/>
        </a:spcBef>
        <a:spcAft>
          <a:spcPts val="525"/>
        </a:spcAft>
        <a:buClr>
          <a:srgbClr val="FEFDDE"/>
        </a:buClr>
        <a:buFont typeface="Arial" panose="020B0604020202020204" pitchFamily="34" charset="0"/>
        <a:buChar char="–"/>
        <a:defRPr sz="1950">
          <a:solidFill>
            <a:srgbClr val="FEFDDE"/>
          </a:solidFill>
          <a:latin typeface="+mn-lt"/>
        </a:defRPr>
      </a:lvl2pPr>
      <a:lvl3pPr marL="857250" indent="-171450" algn="l" rtl="0" eaLnBrk="0" fontAlgn="base" hangingPunct="0">
        <a:lnSpc>
          <a:spcPct val="90000"/>
        </a:lnSpc>
        <a:spcBef>
          <a:spcPts val="750"/>
        </a:spcBef>
        <a:spcAft>
          <a:spcPts val="525"/>
        </a:spcAft>
        <a:buClr>
          <a:srgbClr val="FEFDDE"/>
        </a:buClr>
        <a:buFont typeface="Arial" panose="020B0604020202020204" pitchFamily="34" charset="0"/>
        <a:buChar char="–"/>
        <a:defRPr sz="1800">
          <a:solidFill>
            <a:srgbClr val="FEFDDE"/>
          </a:solidFill>
          <a:latin typeface="+mn-lt"/>
        </a:defRPr>
      </a:lvl3pPr>
      <a:lvl4pPr marL="1200150" indent="-171450" algn="l" rtl="0" eaLnBrk="0" fontAlgn="base" hangingPunct="0">
        <a:lnSpc>
          <a:spcPct val="90000"/>
        </a:lnSpc>
        <a:spcBef>
          <a:spcPts val="750"/>
        </a:spcBef>
        <a:spcAft>
          <a:spcPts val="525"/>
        </a:spcAft>
        <a:buClr>
          <a:srgbClr val="FEFDDE"/>
        </a:buClr>
        <a:buFont typeface="Arial" panose="020B0604020202020204" pitchFamily="34" charset="0"/>
        <a:buChar char="–"/>
        <a:defRPr sz="1650">
          <a:solidFill>
            <a:srgbClr val="FEFDDE"/>
          </a:solidFill>
          <a:latin typeface="+mn-lt"/>
        </a:defRPr>
      </a:lvl4pPr>
      <a:lvl5pPr marL="1543050" indent="-171450" algn="l" rtl="0" eaLnBrk="0" fontAlgn="base" hangingPunct="0">
        <a:lnSpc>
          <a:spcPct val="90000"/>
        </a:lnSpc>
        <a:spcBef>
          <a:spcPts val="750"/>
        </a:spcBef>
        <a:spcAft>
          <a:spcPts val="525"/>
        </a:spcAft>
        <a:buClr>
          <a:srgbClr val="FEFDDE"/>
        </a:buClr>
        <a:buFont typeface="Arial" panose="020B0604020202020204" pitchFamily="34" charset="0"/>
        <a:buChar char="–"/>
        <a:defRPr sz="1500">
          <a:solidFill>
            <a:srgbClr val="FEFDDE"/>
          </a:solidFill>
          <a:latin typeface="+mn-lt"/>
        </a:defRPr>
      </a:lvl5pPr>
      <a:lvl6pPr marL="1885950" indent="-171450" algn="l" rtl="0" fontAlgn="base">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fontAlgn="base">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fontAlgn="base">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fontAlgn="base">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5"/>
            <a:ext cx="10881972" cy="465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9"/>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9"/>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solidFill>
                <a:srgbClr val="FFFFFF"/>
              </a:solidFill>
            </a:endParaRPr>
          </a:p>
        </p:txBody>
      </p:sp>
    </p:spTree>
    <p:extLst>
      <p:ext uri="{BB962C8B-B14F-4D97-AF65-F5344CB8AC3E}">
        <p14:creationId xmlns:p14="http://schemas.microsoft.com/office/powerpoint/2010/main" val="2018965013"/>
      </p:ext>
    </p:extLst>
  </p:cSld>
  <p:clrMap bg1="dk2" tx1="lt1" bg2="dk1" tx2="lt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07347494"/>
      </p:ext>
    </p:extLst>
  </p:cSld>
  <p:clrMap bg1="dk2" tx1="lt1" bg2="dk1" tx2="lt2" accent1="accent1" accent2="accent2" accent3="accent3" accent4="accent4" accent5="accent5" accent6="accent6" hlink="hlink" folHlink="folHlink"/>
  <p:sldLayoutIdLst>
    <p:sldLayoutId id="2147488464" r:id="rId1"/>
    <p:sldLayoutId id="2147488465" r:id="rId2"/>
    <p:sldLayoutId id="2147488466" r:id="rId3"/>
    <p:sldLayoutId id="2147488467" r:id="rId4"/>
    <p:sldLayoutId id="2147488468" r:id="rId5"/>
    <p:sldLayoutId id="2147488469" r:id="rId6"/>
    <p:sldLayoutId id="2147488470" r:id="rId7"/>
    <p:sldLayoutId id="2147488471"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990223081"/>
      </p:ext>
    </p:extLst>
  </p:cSld>
  <p:clrMap bg1="dk2" tx1="lt1" bg2="dk1" tx2="lt2" accent1="accent1" accent2="accent2" accent3="accent3" accent4="accent4" accent5="accent5" accent6="accent6" hlink="hlink" folHlink="folHlink"/>
  <p:sldLayoutIdLst>
    <p:sldLayoutId id="2147488595" r:id="rId1"/>
    <p:sldLayoutId id="2147488596" r:id="rId2"/>
    <p:sldLayoutId id="2147488597" r:id="rId3"/>
    <p:sldLayoutId id="2147488598" r:id="rId4"/>
    <p:sldLayoutId id="2147488599" r:id="rId5"/>
    <p:sldLayoutId id="2147488600" r:id="rId6"/>
    <p:sldLayoutId id="2147488601" r:id="rId7"/>
    <p:sldLayoutId id="2147488602"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02"/>
            <a:ext cx="10972800" cy="62517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52295" y="6356353"/>
            <a:ext cx="2844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900"/>
            <a:fld id="{E7D63523-73D7-614F-B62C-31315533CF74}" type="datetime1">
              <a:rPr lang="en-US" smtClean="0">
                <a:solidFill>
                  <a:srgbClr val="000000">
                    <a:tint val="75000"/>
                  </a:srgbClr>
                </a:solidFill>
              </a:rPr>
              <a:pPr defTabSz="342900"/>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615">
                <a:solidFill>
                  <a:schemeClr val="tx1">
                    <a:tint val="75000"/>
                  </a:schemeClr>
                </a:solidFill>
                <a:latin typeface="Arial"/>
                <a:cs typeface="Arial"/>
              </a:defRPr>
            </a:lvl1pPr>
          </a:lstStyle>
          <a:p>
            <a:pPr defTabSz="342900"/>
            <a:fld id="{9F8FBD0B-D5BA-AC4A-B182-CCF391B5588A}" type="slidenum">
              <a:rPr lang="en-US" smtClean="0">
                <a:solidFill>
                  <a:srgbClr val="000000">
                    <a:tint val="75000"/>
                  </a:srgbClr>
                </a:solidFill>
              </a:rPr>
              <a:pPr defTabSz="342900"/>
              <a:t>‹#›</a:t>
            </a:fld>
            <a:endParaRPr lang="en-US">
              <a:solidFill>
                <a:srgbClr val="000000">
                  <a:tint val="75000"/>
                </a:srgbClr>
              </a:solidFill>
            </a:endParaRPr>
          </a:p>
        </p:txBody>
      </p:sp>
      <p:sp>
        <p:nvSpPr>
          <p:cNvPr id="7" name="Footer Placeholder 4"/>
          <p:cNvSpPr>
            <a:spLocks noGrp="1"/>
          </p:cNvSpPr>
          <p:nvPr>
            <p:ph type="ftr" sz="quarter" idx="3"/>
          </p:nvPr>
        </p:nvSpPr>
        <p:spPr>
          <a:xfrm>
            <a:off x="609600" y="6356353"/>
            <a:ext cx="3860800" cy="365125"/>
          </a:xfrm>
          <a:prstGeom prst="rect">
            <a:avLst/>
          </a:prstGeom>
        </p:spPr>
        <p:txBody>
          <a:bodyPr vert="horz" lIns="91440" tIns="45720" rIns="91440" bIns="45720" rtlCol="0" anchor="ctr"/>
          <a:lstStyle>
            <a:lvl1pPr algn="l">
              <a:defRPr sz="615">
                <a:solidFill>
                  <a:schemeClr val="tx1">
                    <a:tint val="75000"/>
                  </a:schemeClr>
                </a:solidFill>
                <a:latin typeface="Arial"/>
                <a:cs typeface="Arial"/>
              </a:defRPr>
            </a:lvl1pPr>
          </a:lstStyle>
          <a:p>
            <a:pPr defTabSz="342900"/>
            <a:r>
              <a:rPr lang="en-US">
                <a:solidFill>
                  <a:srgbClr val="000000">
                    <a:tint val="75000"/>
                  </a:srgbClr>
                </a:solidFill>
              </a:rPr>
              <a:t>Mount Sinai / Presentation Slide / December 5, 2012</a:t>
            </a:r>
          </a:p>
        </p:txBody>
      </p:sp>
      <p:pic>
        <p:nvPicPr>
          <p:cNvPr id="9" name="Picture 8" descr="pptback-02.jpg"/>
          <p:cNvPicPr>
            <a:picLocks noChangeAspect="1"/>
          </p:cNvPicPr>
          <p:nvPr/>
        </p:nvPicPr>
        <p:blipFill>
          <a:blip r:embed="rId11"/>
          <a:stretch>
            <a:fillRect/>
          </a:stretch>
        </p:blipFill>
        <p:spPr>
          <a:xfrm>
            <a:off x="-6096" y="6721478"/>
            <a:ext cx="12204192" cy="146451"/>
          </a:xfrm>
          <a:prstGeom prst="rect">
            <a:avLst/>
          </a:prstGeom>
        </p:spPr>
      </p:pic>
    </p:spTree>
    <p:extLst>
      <p:ext uri="{BB962C8B-B14F-4D97-AF65-F5344CB8AC3E}">
        <p14:creationId xmlns:p14="http://schemas.microsoft.com/office/powerpoint/2010/main" val="1931292168"/>
      </p:ext>
    </p:extLst>
  </p:cSld>
  <p:clrMap bg1="lt1" tx1="dk1" bg2="lt2" tx2="dk2" accent1="accent1" accent2="accent2" accent3="accent3" accent4="accent4" accent5="accent5" accent6="accent6" hlink="hlink" folHlink="folHlink"/>
  <p:sldLayoutIdLst>
    <p:sldLayoutId id="2147488619" r:id="rId1"/>
    <p:sldLayoutId id="2147488620" r:id="rId2"/>
    <p:sldLayoutId id="2147488621" r:id="rId3"/>
    <p:sldLayoutId id="2147488622" r:id="rId4"/>
    <p:sldLayoutId id="2147488623" r:id="rId5"/>
    <p:sldLayoutId id="2147488624" r:id="rId6"/>
    <p:sldLayoutId id="2147488625" r:id="rId7"/>
    <p:sldLayoutId id="2147488626" r:id="rId8"/>
    <p:sldLayoutId id="2147488627" r:id="rId9"/>
  </p:sldLayoutIdLst>
  <p:hf hdr="0" dt="0"/>
  <p:txStyles>
    <p:titleStyle>
      <a:lvl1pPr algn="l" defTabSz="342900" rtl="0" eaLnBrk="1" latinLnBrk="0" hangingPunct="1">
        <a:spcBef>
          <a:spcPct val="0"/>
        </a:spcBef>
        <a:buNone/>
        <a:defRPr sz="1500" b="1" kern="1200">
          <a:solidFill>
            <a:schemeClr val="accent1"/>
          </a:solidFill>
          <a:latin typeface="Times New Roman"/>
          <a:ea typeface="+mj-ea"/>
          <a:cs typeface="Times New Roman"/>
        </a:defRPr>
      </a:lvl1pPr>
    </p:titleStyle>
    <p:bodyStyle>
      <a:lvl1pPr marL="257175" indent="-257175" algn="l" defTabSz="342900" rtl="0" eaLnBrk="1" latinLnBrk="0" hangingPunct="1">
        <a:spcBef>
          <a:spcPct val="20000"/>
        </a:spcBef>
        <a:buSzPct val="70000"/>
        <a:buFont typeface="Lucida Grande"/>
        <a:buChar char="▶"/>
        <a:defRPr sz="1350" kern="1200">
          <a:solidFill>
            <a:srgbClr val="333333"/>
          </a:solidFill>
          <a:latin typeface="Arial"/>
          <a:ea typeface="+mn-ea"/>
          <a:cs typeface="Arial"/>
        </a:defRPr>
      </a:lvl1pPr>
      <a:lvl2pPr marL="557213" indent="-214313" algn="l" defTabSz="342900" rtl="0" eaLnBrk="1" latinLnBrk="0" hangingPunct="1">
        <a:spcBef>
          <a:spcPct val="20000"/>
        </a:spcBef>
        <a:buFont typeface="Arial"/>
        <a:buChar char="–"/>
        <a:defRPr sz="1200" kern="1200">
          <a:solidFill>
            <a:srgbClr val="333333"/>
          </a:solidFill>
          <a:latin typeface="Arial"/>
          <a:ea typeface="+mn-ea"/>
          <a:cs typeface="Arial"/>
        </a:defRPr>
      </a:lvl2pPr>
      <a:lvl3pPr marL="857250" indent="-171450" algn="l" defTabSz="342900" rtl="0" eaLnBrk="1" latinLnBrk="0" hangingPunct="1">
        <a:spcBef>
          <a:spcPct val="20000"/>
        </a:spcBef>
        <a:buFont typeface="Arial"/>
        <a:buChar char="•"/>
        <a:defRPr sz="1050" kern="1200">
          <a:solidFill>
            <a:srgbClr val="333333"/>
          </a:solidFill>
          <a:latin typeface="Arial"/>
          <a:ea typeface="+mn-ea"/>
          <a:cs typeface="Arial"/>
        </a:defRPr>
      </a:lvl3pPr>
      <a:lvl4pPr marL="1200150" indent="-171450" algn="l" defTabSz="342900" rtl="0" eaLnBrk="1" latinLnBrk="0" hangingPunct="1">
        <a:spcBef>
          <a:spcPct val="20000"/>
        </a:spcBef>
        <a:buFont typeface="Arial"/>
        <a:buChar char="–"/>
        <a:defRPr sz="900" kern="1200">
          <a:solidFill>
            <a:srgbClr val="333333"/>
          </a:solidFill>
          <a:latin typeface="Arial"/>
          <a:ea typeface="+mn-ea"/>
          <a:cs typeface="Arial"/>
        </a:defRPr>
      </a:lvl4pPr>
      <a:lvl5pPr marL="1543050" indent="-171450" algn="l" defTabSz="342900" rtl="0" eaLnBrk="1" latinLnBrk="0" hangingPunct="1">
        <a:spcBef>
          <a:spcPct val="20000"/>
        </a:spcBef>
        <a:buFont typeface="Arial"/>
        <a:buChar char="»"/>
        <a:defRPr sz="7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36132"/>
            <a:ext cx="10972800" cy="625171"/>
          </a:xfrm>
          <a:prstGeom prst="rect">
            <a:avLst/>
          </a:prstGeom>
        </p:spPr>
        <p:txBody>
          <a:bodyPr vert="horz" lIns="91438" tIns="45719" rIns="91438" bIns="45719" rtlCol="0" anchor="t">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38" tIns="45719" rIns="91438"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152295" y="6356543"/>
            <a:ext cx="2844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pPr defTabSz="457189" fontAlgn="auto">
              <a:spcBef>
                <a:spcPts val="0"/>
              </a:spcBef>
              <a:spcAft>
                <a:spcPts val="0"/>
              </a:spcAft>
            </a:pPr>
            <a:fld id="{E7D63523-73D7-614F-B62C-31315533CF74}" type="datetime1">
              <a:rPr lang="en-US" smtClean="0">
                <a:solidFill>
                  <a:srgbClr val="000000">
                    <a:tint val="75000"/>
                  </a:srgbClr>
                </a:solidFill>
              </a:rPr>
              <a:pPr defTabSz="457189" fontAlgn="auto">
                <a:spcBef>
                  <a:spcPts val="0"/>
                </a:spcBef>
                <a:spcAft>
                  <a:spcPts val="0"/>
                </a:spcAft>
              </a:pPr>
              <a:t>2/15/22</a:t>
            </a:fld>
            <a:endParaRPr lang="en-US" dirty="0">
              <a:solidFill>
                <a:srgbClr val="000000">
                  <a:tint val="75000"/>
                </a:srgbClr>
              </a:solidFill>
            </a:endParaRPr>
          </a:p>
        </p:txBody>
      </p:sp>
      <p:sp>
        <p:nvSpPr>
          <p:cNvPr id="6" name="Slide Number Placeholder 5"/>
          <p:cNvSpPr>
            <a:spLocks noGrp="1"/>
          </p:cNvSpPr>
          <p:nvPr>
            <p:ph type="sldNum" sz="quarter" idx="4"/>
          </p:nvPr>
        </p:nvSpPr>
        <p:spPr>
          <a:xfrm>
            <a:off x="8737600" y="6356543"/>
            <a:ext cx="2844800" cy="365125"/>
          </a:xfrm>
          <a:prstGeom prst="rect">
            <a:avLst/>
          </a:prstGeom>
        </p:spPr>
        <p:txBody>
          <a:bodyPr vert="horz" lIns="91438" tIns="45719" rIns="91438" bIns="45719" rtlCol="0" anchor="ctr"/>
          <a:lstStyle>
            <a:lvl1pPr algn="r">
              <a:defRPr sz="800">
                <a:solidFill>
                  <a:schemeClr val="tx1">
                    <a:tint val="75000"/>
                  </a:schemeClr>
                </a:solidFill>
                <a:latin typeface="Arial"/>
                <a:cs typeface="Arial"/>
              </a:defRPr>
            </a:lvl1pPr>
          </a:lstStyle>
          <a:p>
            <a:pPr defTabSz="457189" fontAlgn="auto">
              <a:spcBef>
                <a:spcPts val="0"/>
              </a:spcBef>
              <a:spcAft>
                <a:spcPts val="0"/>
              </a:spcAft>
            </a:pPr>
            <a:fld id="{9F8FBD0B-D5BA-AC4A-B182-CCF391B5588A}" type="slidenum">
              <a:rPr lang="en-US" smtClean="0">
                <a:solidFill>
                  <a:srgbClr val="000000">
                    <a:tint val="75000"/>
                  </a:srgbClr>
                </a:solidFill>
              </a:rPr>
              <a:pPr defTabSz="457189" fontAlgn="auto">
                <a:spcBef>
                  <a:spcPts val="0"/>
                </a:spcBef>
                <a:spcAft>
                  <a:spcPts val="0"/>
                </a:spcAft>
              </a:pPr>
              <a:t>‹#›</a:t>
            </a:fld>
            <a:endParaRPr lang="en-US" dirty="0">
              <a:solidFill>
                <a:srgbClr val="000000">
                  <a:tint val="75000"/>
                </a:srgbClr>
              </a:solidFill>
            </a:endParaRPr>
          </a:p>
        </p:txBody>
      </p:sp>
      <p:sp>
        <p:nvSpPr>
          <p:cNvPr id="7" name="Footer Placeholder 4"/>
          <p:cNvSpPr>
            <a:spLocks noGrp="1"/>
          </p:cNvSpPr>
          <p:nvPr>
            <p:ph type="ftr" sz="quarter" idx="3"/>
          </p:nvPr>
        </p:nvSpPr>
        <p:spPr>
          <a:xfrm>
            <a:off x="609600" y="6356543"/>
            <a:ext cx="3860800" cy="365125"/>
          </a:xfrm>
          <a:prstGeom prst="rect">
            <a:avLst/>
          </a:prstGeom>
        </p:spPr>
        <p:txBody>
          <a:bodyPr vert="horz" lIns="91438" tIns="45719" rIns="91438" bIns="45719" rtlCol="0" anchor="ctr"/>
          <a:lstStyle>
            <a:lvl1pPr algn="l">
              <a:defRPr sz="800">
                <a:solidFill>
                  <a:schemeClr val="tx1">
                    <a:tint val="75000"/>
                  </a:schemeClr>
                </a:solidFill>
                <a:latin typeface="Arial"/>
                <a:cs typeface="Arial"/>
              </a:defRPr>
            </a:lvl1pPr>
          </a:lstStyle>
          <a:p>
            <a:pPr defTabSz="457189" fontAlgn="auto">
              <a:spcBef>
                <a:spcPts val="0"/>
              </a:spcBef>
              <a:spcAft>
                <a:spcPts val="0"/>
              </a:spcAft>
            </a:pPr>
            <a:r>
              <a:rPr lang="en-US">
                <a:solidFill>
                  <a:srgbClr val="000000">
                    <a:tint val="75000"/>
                  </a:srgbClr>
                </a:solidFill>
              </a:rPr>
              <a:t>Mount Sinai / Presentation Slide / December 5, 2012</a:t>
            </a:r>
            <a:endParaRPr lang="en-US" dirty="0">
              <a:solidFill>
                <a:srgbClr val="000000">
                  <a:tint val="75000"/>
                </a:srgbClr>
              </a:solidFill>
            </a:endParaRPr>
          </a:p>
        </p:txBody>
      </p:sp>
      <p:pic>
        <p:nvPicPr>
          <p:cNvPr id="9" name="Picture 8" descr="pptback-02.jpg"/>
          <p:cNvPicPr>
            <a:picLocks noChangeAspect="1"/>
          </p:cNvPicPr>
          <p:nvPr userDrawn="1"/>
        </p:nvPicPr>
        <p:blipFill>
          <a:blip r:embed="rId10"/>
          <a:stretch>
            <a:fillRect/>
          </a:stretch>
        </p:blipFill>
        <p:spPr>
          <a:xfrm>
            <a:off x="-6096" y="6721636"/>
            <a:ext cx="12204192" cy="146451"/>
          </a:xfrm>
          <a:prstGeom prst="rect">
            <a:avLst/>
          </a:prstGeom>
        </p:spPr>
      </p:pic>
    </p:spTree>
    <p:extLst>
      <p:ext uri="{BB962C8B-B14F-4D97-AF65-F5344CB8AC3E}">
        <p14:creationId xmlns:p14="http://schemas.microsoft.com/office/powerpoint/2010/main" val="3204391399"/>
      </p:ext>
    </p:extLst>
  </p:cSld>
  <p:clrMap bg1="lt1" tx1="dk1" bg2="lt2" tx2="dk2" accent1="accent1" accent2="accent2" accent3="accent3" accent4="accent4" accent5="accent5" accent6="accent6" hlink="hlink" folHlink="folHlink"/>
  <p:sldLayoutIdLst>
    <p:sldLayoutId id="2147488629" r:id="rId1"/>
    <p:sldLayoutId id="2147488630" r:id="rId2"/>
    <p:sldLayoutId id="2147488631" r:id="rId3"/>
    <p:sldLayoutId id="2147488632" r:id="rId4"/>
    <p:sldLayoutId id="2147488633" r:id="rId5"/>
    <p:sldLayoutId id="2147488635" r:id="rId6"/>
    <p:sldLayoutId id="2147488637" r:id="rId7"/>
    <p:sldLayoutId id="2147488640" r:id="rId8"/>
  </p:sldLayoutIdLst>
  <p:hf hdr="0" dt="0"/>
  <p:txStyles>
    <p:titleStyle>
      <a:lvl1pPr algn="l" defTabSz="457189" rtl="0" eaLnBrk="1" latinLnBrk="0" hangingPunct="1">
        <a:spcBef>
          <a:spcPct val="0"/>
        </a:spcBef>
        <a:buNone/>
        <a:defRPr sz="2000" b="1" kern="1200">
          <a:solidFill>
            <a:schemeClr val="accent1"/>
          </a:solidFill>
          <a:latin typeface="Times New Roman"/>
          <a:ea typeface="+mj-ea"/>
          <a:cs typeface="Times New Roman"/>
        </a:defRPr>
      </a:lvl1pPr>
    </p:titleStyle>
    <p:bodyStyle>
      <a:lvl1pPr marL="342891" indent="-342891" algn="l" defTabSz="457189" rtl="0" eaLnBrk="1" latinLnBrk="0" hangingPunct="1">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900" kern="1200">
          <a:solidFill>
            <a:schemeClr val="tx1"/>
          </a:solidFill>
          <a:latin typeface="+mn-lt"/>
          <a:ea typeface="+mn-ea"/>
          <a:cs typeface="+mn-cs"/>
        </a:defRPr>
      </a:lvl1pPr>
      <a:lvl2pPr marL="457189" algn="l" defTabSz="457189" rtl="0" eaLnBrk="1" latinLnBrk="0" hangingPunct="1">
        <a:defRPr sz="1900" kern="1200">
          <a:solidFill>
            <a:schemeClr val="tx1"/>
          </a:solidFill>
          <a:latin typeface="+mn-lt"/>
          <a:ea typeface="+mn-ea"/>
          <a:cs typeface="+mn-cs"/>
        </a:defRPr>
      </a:lvl2pPr>
      <a:lvl3pPr marL="914377" algn="l" defTabSz="457189" rtl="0" eaLnBrk="1" latinLnBrk="0" hangingPunct="1">
        <a:defRPr sz="1900" kern="1200">
          <a:solidFill>
            <a:schemeClr val="tx1"/>
          </a:solidFill>
          <a:latin typeface="+mn-lt"/>
          <a:ea typeface="+mn-ea"/>
          <a:cs typeface="+mn-cs"/>
        </a:defRPr>
      </a:lvl3pPr>
      <a:lvl4pPr marL="1371566" algn="l" defTabSz="457189" rtl="0" eaLnBrk="1" latinLnBrk="0" hangingPunct="1">
        <a:defRPr sz="1900" kern="1200">
          <a:solidFill>
            <a:schemeClr val="tx1"/>
          </a:solidFill>
          <a:latin typeface="+mn-lt"/>
          <a:ea typeface="+mn-ea"/>
          <a:cs typeface="+mn-cs"/>
        </a:defRPr>
      </a:lvl4pPr>
      <a:lvl5pPr marL="1828754" algn="l" defTabSz="457189" rtl="0" eaLnBrk="1" latinLnBrk="0" hangingPunct="1">
        <a:defRPr sz="1900" kern="1200">
          <a:solidFill>
            <a:schemeClr val="tx1"/>
          </a:solidFill>
          <a:latin typeface="+mn-lt"/>
          <a:ea typeface="+mn-ea"/>
          <a:cs typeface="+mn-cs"/>
        </a:defRPr>
      </a:lvl5pPr>
      <a:lvl6pPr marL="2285943" algn="l" defTabSz="457189" rtl="0" eaLnBrk="1" latinLnBrk="0" hangingPunct="1">
        <a:defRPr sz="1900" kern="1200">
          <a:solidFill>
            <a:schemeClr val="tx1"/>
          </a:solidFill>
          <a:latin typeface="+mn-lt"/>
          <a:ea typeface="+mn-ea"/>
          <a:cs typeface="+mn-cs"/>
        </a:defRPr>
      </a:lvl6pPr>
      <a:lvl7pPr marL="2743131" algn="l" defTabSz="457189" rtl="0" eaLnBrk="1" latinLnBrk="0" hangingPunct="1">
        <a:defRPr sz="1900" kern="1200">
          <a:solidFill>
            <a:schemeClr val="tx1"/>
          </a:solidFill>
          <a:latin typeface="+mn-lt"/>
          <a:ea typeface="+mn-ea"/>
          <a:cs typeface="+mn-cs"/>
        </a:defRPr>
      </a:lvl7pPr>
      <a:lvl8pPr marL="3200320" algn="l" defTabSz="457189" rtl="0" eaLnBrk="1" latinLnBrk="0" hangingPunct="1">
        <a:defRPr sz="1900" kern="1200">
          <a:solidFill>
            <a:schemeClr val="tx1"/>
          </a:solidFill>
          <a:latin typeface="+mn-lt"/>
          <a:ea typeface="+mn-ea"/>
          <a:cs typeface="+mn-cs"/>
        </a:defRPr>
      </a:lvl8pPr>
      <a:lvl9pPr marL="3657509" algn="l" defTabSz="457189"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3"/>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3"/>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83060368"/>
      </p:ext>
    </p:extLst>
  </p:cSld>
  <p:clrMap bg1="dk2" tx1="lt1" bg2="dk1" tx2="lt2" accent1="accent1" accent2="accent2" accent3="accent3" accent4="accent4" accent5="accent5" accent6="accent6" hlink="hlink" folHlink="folHlink"/>
  <p:sldLayoutIdLst>
    <p:sldLayoutId id="2147488661" r:id="rId1"/>
    <p:sldLayoutId id="2147488662" r:id="rId2"/>
    <p:sldLayoutId id="2147488663" r:id="rId3"/>
    <p:sldLayoutId id="2147488664" r:id="rId4"/>
    <p:sldLayoutId id="2147488665" r:id="rId5"/>
    <p:sldLayoutId id="2147488666" r:id="rId6"/>
    <p:sldLayoutId id="2147488667" r:id="rId7"/>
    <p:sldLayoutId id="2147488668" r:id="rId8"/>
  </p:sldLayoutIdLst>
  <p:txStyles>
    <p:titleStyle>
      <a:lvl1pPr algn="l" rtl="0" eaLnBrk="1" fontAlgn="base" hangingPunct="1">
        <a:spcBef>
          <a:spcPct val="0"/>
        </a:spcBef>
        <a:spcAft>
          <a:spcPct val="0"/>
        </a:spcAft>
        <a:defRPr sz="27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2700" b="1">
          <a:solidFill>
            <a:schemeClr val="tx2"/>
          </a:solidFill>
          <a:latin typeface="Arial" charset="0"/>
        </a:defRPr>
      </a:lvl2pPr>
      <a:lvl3pPr algn="l" rtl="0" eaLnBrk="1" fontAlgn="base" hangingPunct="1">
        <a:spcBef>
          <a:spcPct val="0"/>
        </a:spcBef>
        <a:spcAft>
          <a:spcPct val="0"/>
        </a:spcAft>
        <a:defRPr sz="2700" b="1">
          <a:solidFill>
            <a:schemeClr val="tx2"/>
          </a:solidFill>
          <a:latin typeface="Arial" charset="0"/>
        </a:defRPr>
      </a:lvl3pPr>
      <a:lvl4pPr algn="l" rtl="0" eaLnBrk="1" fontAlgn="base" hangingPunct="1">
        <a:spcBef>
          <a:spcPct val="0"/>
        </a:spcBef>
        <a:spcAft>
          <a:spcPct val="0"/>
        </a:spcAft>
        <a:defRPr sz="2700" b="1">
          <a:solidFill>
            <a:schemeClr val="tx2"/>
          </a:solidFill>
          <a:latin typeface="Arial" charset="0"/>
        </a:defRPr>
      </a:lvl4pPr>
      <a:lvl5pPr algn="l" rtl="0" eaLnBrk="1" fontAlgn="base" hangingPunct="1">
        <a:spcBef>
          <a:spcPct val="0"/>
        </a:spcBef>
        <a:spcAft>
          <a:spcPct val="0"/>
        </a:spcAft>
        <a:defRPr sz="2700" b="1">
          <a:solidFill>
            <a:schemeClr val="tx2"/>
          </a:solidFill>
          <a:latin typeface="Arial" charset="0"/>
        </a:defRPr>
      </a:lvl5pPr>
      <a:lvl6pPr marL="342900" algn="l" rtl="0" eaLnBrk="1" fontAlgn="base" hangingPunct="1">
        <a:spcBef>
          <a:spcPct val="0"/>
        </a:spcBef>
        <a:spcAft>
          <a:spcPct val="0"/>
        </a:spcAft>
        <a:defRPr sz="2625" b="1">
          <a:solidFill>
            <a:schemeClr val="tx2"/>
          </a:solidFill>
          <a:latin typeface="Arial" charset="0"/>
        </a:defRPr>
      </a:lvl6pPr>
      <a:lvl7pPr marL="685800" algn="l" rtl="0" eaLnBrk="1" fontAlgn="base" hangingPunct="1">
        <a:spcBef>
          <a:spcPct val="0"/>
        </a:spcBef>
        <a:spcAft>
          <a:spcPct val="0"/>
        </a:spcAft>
        <a:defRPr sz="2625" b="1">
          <a:solidFill>
            <a:schemeClr val="tx2"/>
          </a:solidFill>
          <a:latin typeface="Arial" charset="0"/>
        </a:defRPr>
      </a:lvl7pPr>
      <a:lvl8pPr marL="1028700" algn="l" rtl="0" eaLnBrk="1" fontAlgn="base" hangingPunct="1">
        <a:spcBef>
          <a:spcPct val="0"/>
        </a:spcBef>
        <a:spcAft>
          <a:spcPct val="0"/>
        </a:spcAft>
        <a:defRPr sz="2625" b="1">
          <a:solidFill>
            <a:schemeClr val="tx2"/>
          </a:solidFill>
          <a:latin typeface="Arial" charset="0"/>
        </a:defRPr>
      </a:lvl8pPr>
      <a:lvl9pPr marL="1371600" algn="l" rtl="0" eaLnBrk="1" fontAlgn="base" hangingPunct="1">
        <a:spcBef>
          <a:spcPct val="0"/>
        </a:spcBef>
        <a:spcAft>
          <a:spcPct val="0"/>
        </a:spcAft>
        <a:defRPr sz="2625" b="1">
          <a:solidFill>
            <a:schemeClr val="tx2"/>
          </a:solidFill>
          <a:latin typeface="Arial" charset="0"/>
        </a:defRPr>
      </a:lvl9pPr>
    </p:titleStyle>
    <p:bodyStyle>
      <a:lvl1pPr marL="257175" indent="-257175" algn="l" rtl="0" eaLnBrk="1" fontAlgn="base" hangingPunct="1">
        <a:lnSpc>
          <a:spcPct val="90000"/>
        </a:lnSpc>
        <a:spcBef>
          <a:spcPts val="750"/>
        </a:spcBef>
        <a:spcAft>
          <a:spcPts val="525"/>
        </a:spcAft>
        <a:buClr>
          <a:schemeClr val="bg1"/>
        </a:buClr>
        <a:buFont typeface="Wingdings" panose="05000000000000000000" pitchFamily="2" charset="2"/>
        <a:buChar char="§"/>
        <a:defRPr sz="2100">
          <a:solidFill>
            <a:schemeClr val="bg1"/>
          </a:solidFill>
          <a:latin typeface="Calibri" panose="020F0502020204030204" pitchFamily="34" charset="0"/>
          <a:ea typeface="+mn-ea"/>
          <a:cs typeface="+mn-cs"/>
        </a:defRPr>
      </a:lvl1pPr>
      <a:lvl2pPr marL="557213" indent="-214313" algn="l" rtl="0" eaLnBrk="1" fontAlgn="base" hangingPunct="1">
        <a:lnSpc>
          <a:spcPct val="90000"/>
        </a:lnSpc>
        <a:spcBef>
          <a:spcPts val="750"/>
        </a:spcBef>
        <a:spcAft>
          <a:spcPts val="525"/>
        </a:spcAft>
        <a:buClr>
          <a:schemeClr val="bg1"/>
        </a:buClr>
        <a:buFont typeface="Arial" panose="020B0604020202020204" pitchFamily="34" charset="0"/>
        <a:buChar char="‒"/>
        <a:defRPr sz="1950">
          <a:solidFill>
            <a:schemeClr val="bg1"/>
          </a:solidFill>
          <a:latin typeface="Calibri" panose="020F0502020204030204" pitchFamily="34" charset="0"/>
        </a:defRPr>
      </a:lvl2pPr>
      <a:lvl3pPr marL="8572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800">
          <a:solidFill>
            <a:schemeClr val="bg1"/>
          </a:solidFill>
          <a:latin typeface="Calibri" panose="020F0502020204030204" pitchFamily="34" charset="0"/>
        </a:defRPr>
      </a:lvl3pPr>
      <a:lvl4pPr marL="12001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650">
          <a:solidFill>
            <a:schemeClr val="bg1"/>
          </a:solidFill>
          <a:latin typeface="Calibri" panose="020F0502020204030204" pitchFamily="34" charset="0"/>
        </a:defRPr>
      </a:lvl4pPr>
      <a:lvl5pPr marL="1543050" indent="-171450" algn="l" rtl="0" eaLnBrk="1" fontAlgn="base" hangingPunct="1">
        <a:lnSpc>
          <a:spcPct val="90000"/>
        </a:lnSpc>
        <a:spcBef>
          <a:spcPts val="750"/>
        </a:spcBef>
        <a:spcAft>
          <a:spcPts val="525"/>
        </a:spcAft>
        <a:buClr>
          <a:schemeClr val="bg1"/>
        </a:buClr>
        <a:buFont typeface="Arial" panose="020B0604020202020204" pitchFamily="34" charset="0"/>
        <a:buChar char="‒"/>
        <a:defRPr sz="1500">
          <a:solidFill>
            <a:schemeClr val="bg1"/>
          </a:solidFill>
          <a:latin typeface="Calibri" panose="020F0502020204030204" pitchFamily="34" charset="0"/>
        </a:defRPr>
      </a:lvl5pPr>
      <a:lvl6pPr marL="18859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6pPr>
      <a:lvl7pPr marL="22288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7pPr>
      <a:lvl8pPr marL="25717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8pPr>
      <a:lvl9pPr marL="2914650" indent="-171450" algn="l" rtl="0" eaLnBrk="1" fontAlgn="base" hangingPunct="1">
        <a:lnSpc>
          <a:spcPct val="90000"/>
        </a:lnSpc>
        <a:spcBef>
          <a:spcPct val="35000"/>
        </a:spcBef>
        <a:spcAft>
          <a:spcPct val="25000"/>
        </a:spcAft>
        <a:buClr>
          <a:schemeClr val="accent2"/>
        </a:buClr>
        <a:buFont typeface="Arial" charset="0"/>
        <a:buChar char="–"/>
        <a:defRPr sz="105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notesSlide" Target="../notesSlides/notesSlide6.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emf"/><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10.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8.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208.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5.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8.xml"/></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0.xml"/><Relationship Id="rId1" Type="http://schemas.openxmlformats.org/officeDocument/2006/relationships/slideLayout" Target="../slideLayouts/slideLayout59.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59.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177.xml"/><Relationship Id="rId4" Type="http://schemas.openxmlformats.org/officeDocument/2006/relationships/image" Target="../media/image6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5059" y="1104578"/>
            <a:ext cx="9269505" cy="2148635"/>
          </a:xfrm>
        </p:spPr>
        <p:txBody>
          <a:bodyPr>
            <a:normAutofit/>
          </a:bodyPr>
          <a:lstStyle/>
          <a:p>
            <a:pPr algn="ctr"/>
            <a:r>
              <a:rPr lang="en-US" dirty="0"/>
              <a:t>American Society of Hematology December 2021 Annual Meeting: Multiple Myeloma Updates </a:t>
            </a:r>
          </a:p>
        </p:txBody>
      </p:sp>
      <p:sp>
        <p:nvSpPr>
          <p:cNvPr id="3" name="Subtitle 2"/>
          <p:cNvSpPr>
            <a:spLocks noGrp="1"/>
          </p:cNvSpPr>
          <p:nvPr>
            <p:ph type="subTitle" idx="1"/>
          </p:nvPr>
        </p:nvSpPr>
        <p:spPr>
          <a:xfrm>
            <a:off x="196948" y="3705787"/>
            <a:ext cx="6958786" cy="1791975"/>
          </a:xfrm>
        </p:spPr>
        <p:txBody>
          <a:bodyPr>
            <a:noAutofit/>
          </a:bodyPr>
          <a:lstStyle/>
          <a:p>
            <a:pPr algn="ctr" defTabSz="914377" eaLnBrk="0" fontAlgn="base" hangingPunct="0">
              <a:lnSpc>
                <a:spcPct val="100000"/>
              </a:lnSpc>
              <a:spcBef>
                <a:spcPct val="0"/>
              </a:spcBef>
              <a:spcAft>
                <a:spcPct val="0"/>
              </a:spcAft>
              <a:buSzTx/>
              <a:defRPr/>
            </a:pPr>
            <a:r>
              <a:rPr lang="en-US" sz="2200" b="1" dirty="0">
                <a:solidFill>
                  <a:schemeClr val="bg2"/>
                </a:solidFill>
                <a:latin typeface="Times New Roman" pitchFamily="18" charset="0"/>
                <a:ea typeface="ＭＳ Ｐゴシック" charset="0"/>
                <a:cs typeface="+mn-cs"/>
              </a:rPr>
              <a:t>Ajai Chari, MD</a:t>
            </a:r>
          </a:p>
          <a:p>
            <a:pPr algn="ctr" defTabSz="914377" eaLnBrk="0" fontAlgn="base" hangingPunct="0">
              <a:lnSpc>
                <a:spcPct val="100000"/>
              </a:lnSpc>
              <a:spcBef>
                <a:spcPct val="0"/>
              </a:spcBef>
              <a:spcAft>
                <a:spcPct val="0"/>
              </a:spcAft>
              <a:buSzTx/>
              <a:defRPr/>
            </a:pPr>
            <a:endParaRPr lang="en-US" sz="2200" b="1" dirty="0">
              <a:solidFill>
                <a:schemeClr val="bg2"/>
              </a:solidFill>
              <a:effectLst>
                <a:outerShdw blurRad="38100" dist="38100" dir="2700000" algn="tl">
                  <a:srgbClr val="000000"/>
                </a:outerShdw>
              </a:effectLst>
              <a:latin typeface="Times New Roman" pitchFamily="18" charset="0"/>
              <a:ea typeface="ＭＳ Ｐゴシック" charset="0"/>
              <a:cs typeface="+mn-cs"/>
            </a:endParaRPr>
          </a:p>
          <a:p>
            <a:pPr algn="ctr" defTabSz="914377" eaLnBrk="0" fontAlgn="base" hangingPunct="0">
              <a:lnSpc>
                <a:spcPct val="100000"/>
              </a:lnSpc>
              <a:spcBef>
                <a:spcPct val="0"/>
              </a:spcBef>
              <a:spcAft>
                <a:spcPct val="0"/>
              </a:spcAft>
              <a:buSzTx/>
              <a:defRPr/>
            </a:pPr>
            <a:r>
              <a:rPr lang="en-US" sz="2200" dirty="0">
                <a:solidFill>
                  <a:schemeClr val="bg2"/>
                </a:solidFill>
                <a:latin typeface="Times New Roman" pitchFamily="18" charset="0"/>
                <a:ea typeface="ＭＳ Ｐゴシック" charset="0"/>
                <a:cs typeface="+mn-cs"/>
              </a:rPr>
              <a:t>Professor of Medicine</a:t>
            </a:r>
          </a:p>
          <a:p>
            <a:pPr algn="ctr" defTabSz="914377" eaLnBrk="0" fontAlgn="base" hangingPunct="0">
              <a:lnSpc>
                <a:spcPct val="100000"/>
              </a:lnSpc>
              <a:spcBef>
                <a:spcPct val="0"/>
              </a:spcBef>
              <a:spcAft>
                <a:spcPct val="0"/>
              </a:spcAft>
              <a:buSzTx/>
              <a:defRPr/>
            </a:pPr>
            <a:r>
              <a:rPr lang="en-US" sz="2200" dirty="0">
                <a:solidFill>
                  <a:schemeClr val="bg2"/>
                </a:solidFill>
                <a:latin typeface="Times New Roman" pitchFamily="18" charset="0"/>
                <a:ea typeface="ＭＳ Ｐゴシック" charset="0"/>
                <a:cs typeface="+mn-cs"/>
              </a:rPr>
              <a:t>Director of Clinical Research, Multiple Myeloma Program </a:t>
            </a:r>
          </a:p>
          <a:p>
            <a:pPr algn="ctr" defTabSz="914377" eaLnBrk="0" fontAlgn="base" hangingPunct="0">
              <a:lnSpc>
                <a:spcPct val="100000"/>
              </a:lnSpc>
              <a:spcBef>
                <a:spcPct val="0"/>
              </a:spcBef>
              <a:spcAft>
                <a:spcPct val="0"/>
              </a:spcAft>
              <a:buSzTx/>
              <a:defRPr/>
            </a:pPr>
            <a:r>
              <a:rPr lang="en-US" sz="2200" dirty="0">
                <a:solidFill>
                  <a:schemeClr val="bg2"/>
                </a:solidFill>
                <a:latin typeface="Times New Roman" pitchFamily="18" charset="0"/>
                <a:ea typeface="ＭＳ Ｐゴシック" charset="0"/>
                <a:cs typeface="+mn-cs"/>
              </a:rPr>
              <a:t>Icahn School of Medicine at Mount Sinai</a:t>
            </a:r>
          </a:p>
          <a:p>
            <a:pPr algn="ctr" defTabSz="914377" eaLnBrk="0" fontAlgn="base" hangingPunct="0">
              <a:lnSpc>
                <a:spcPct val="100000"/>
              </a:lnSpc>
              <a:spcBef>
                <a:spcPct val="0"/>
              </a:spcBef>
              <a:spcAft>
                <a:spcPct val="0"/>
              </a:spcAft>
              <a:buSzTx/>
              <a:defRPr/>
            </a:pPr>
            <a:endParaRPr lang="en-US" sz="2200" dirty="0">
              <a:solidFill>
                <a:schemeClr val="bg2"/>
              </a:solidFill>
            </a:endParaRPr>
          </a:p>
        </p:txBody>
      </p:sp>
    </p:spTree>
    <p:extLst>
      <p:ext uri="{BB962C8B-B14F-4D97-AF65-F5344CB8AC3E}">
        <p14:creationId xmlns:p14="http://schemas.microsoft.com/office/powerpoint/2010/main" val="166329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ble Placeholder 2"/>
          <p:cNvSpPr>
            <a:spLocks noGrp="1"/>
          </p:cNvSpPr>
          <p:nvPr>
            <p:ph type="tbl" idx="1"/>
          </p:nvPr>
        </p:nvSpPr>
        <p:spPr/>
      </p:sp>
      <p:pic>
        <p:nvPicPr>
          <p:cNvPr id="4" name="Picture 3"/>
          <p:cNvPicPr>
            <a:picLocks noChangeAspect="1"/>
          </p:cNvPicPr>
          <p:nvPr/>
        </p:nvPicPr>
        <p:blipFill>
          <a:blip r:embed="rId2"/>
          <a:stretch>
            <a:fillRect/>
          </a:stretch>
        </p:blipFill>
        <p:spPr>
          <a:xfrm>
            <a:off x="240736" y="0"/>
            <a:ext cx="11572875" cy="6315075"/>
          </a:xfrm>
          <a:prstGeom prst="rect">
            <a:avLst/>
          </a:prstGeom>
        </p:spPr>
      </p:pic>
      <p:sp>
        <p:nvSpPr>
          <p:cNvPr id="2" name="Rectangle 1"/>
          <p:cNvSpPr/>
          <p:nvPr/>
        </p:nvSpPr>
        <p:spPr>
          <a:xfrm>
            <a:off x="8393986" y="6337238"/>
            <a:ext cx="2746393" cy="338554"/>
          </a:xfrm>
          <a:prstGeom prst="rect">
            <a:avLst/>
          </a:prstGeom>
        </p:spPr>
        <p:txBody>
          <a:bodyPr wrap="none">
            <a:spAutoFit/>
          </a:bodyPr>
          <a:lstStyle/>
          <a:p>
            <a:pPr defTabSz="1219140">
              <a:defRPr/>
            </a:pPr>
            <a:r>
              <a:rPr lang="en-US" altLang="en-US" sz="1600" dirty="0">
                <a:solidFill>
                  <a:srgbClr val="000000"/>
                </a:solidFill>
                <a:latin typeface="Calibri" panose="020F0502020204030204" pitchFamily="34" charset="0"/>
                <a:ea typeface="ＭＳ Ｐゴシック" charset="0"/>
              </a:rPr>
              <a:t>Avet Loiseau ASH 2021, Abs 82</a:t>
            </a:r>
          </a:p>
        </p:txBody>
      </p:sp>
    </p:spTree>
    <p:extLst>
      <p:ext uri="{BB962C8B-B14F-4D97-AF65-F5344CB8AC3E}">
        <p14:creationId xmlns:p14="http://schemas.microsoft.com/office/powerpoint/2010/main" val="315899344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53961"/>
            <a:ext cx="10972800" cy="1143000"/>
          </a:xfrm>
        </p:spPr>
        <p:txBody>
          <a:bodyPr>
            <a:normAutofit/>
          </a:bodyPr>
          <a:lstStyle/>
          <a:p>
            <a:pPr algn="ctr"/>
            <a:r>
              <a:rPr lang="en-US" sz="3600" dirty="0"/>
              <a:t>CASSIOPEIA: Rates of ≥ CR + MRD Negativity </a:t>
            </a:r>
          </a:p>
        </p:txBody>
      </p:sp>
      <p:pic>
        <p:nvPicPr>
          <p:cNvPr id="4" name="Picture 3"/>
          <p:cNvPicPr>
            <a:picLocks noChangeAspect="1"/>
          </p:cNvPicPr>
          <p:nvPr/>
        </p:nvPicPr>
        <p:blipFill>
          <a:blip r:embed="rId2"/>
          <a:stretch>
            <a:fillRect/>
          </a:stretch>
        </p:blipFill>
        <p:spPr>
          <a:xfrm>
            <a:off x="151480" y="2192595"/>
            <a:ext cx="4288852" cy="2449440"/>
          </a:xfrm>
          <a:prstGeom prst="rect">
            <a:avLst/>
          </a:prstGeom>
        </p:spPr>
      </p:pic>
      <p:pic>
        <p:nvPicPr>
          <p:cNvPr id="5" name="Picture 4"/>
          <p:cNvPicPr>
            <a:picLocks noChangeAspect="1"/>
          </p:cNvPicPr>
          <p:nvPr/>
        </p:nvPicPr>
        <p:blipFill rotWithShape="1">
          <a:blip r:embed="rId3"/>
          <a:srcRect l="19922" t="-3334"/>
          <a:stretch/>
        </p:blipFill>
        <p:spPr>
          <a:xfrm>
            <a:off x="4519981" y="2083229"/>
            <a:ext cx="3316329" cy="2558806"/>
          </a:xfrm>
          <a:prstGeom prst="rect">
            <a:avLst/>
          </a:prstGeom>
        </p:spPr>
      </p:pic>
      <p:pic>
        <p:nvPicPr>
          <p:cNvPr id="6" name="Picture 5"/>
          <p:cNvPicPr>
            <a:picLocks noChangeAspect="1"/>
          </p:cNvPicPr>
          <p:nvPr/>
        </p:nvPicPr>
        <p:blipFill rotWithShape="1">
          <a:blip r:embed="rId4"/>
          <a:srcRect l="22224" t="-2764"/>
          <a:stretch/>
        </p:blipFill>
        <p:spPr>
          <a:xfrm>
            <a:off x="8003458" y="2083229"/>
            <a:ext cx="4188542" cy="2558806"/>
          </a:xfrm>
          <a:prstGeom prst="rect">
            <a:avLst/>
          </a:prstGeom>
        </p:spPr>
      </p:pic>
      <p:sp>
        <p:nvSpPr>
          <p:cNvPr id="3" name="Rectangle 2"/>
          <p:cNvSpPr/>
          <p:nvPr/>
        </p:nvSpPr>
        <p:spPr>
          <a:xfrm>
            <a:off x="8785871" y="6368534"/>
            <a:ext cx="3067571" cy="369332"/>
          </a:xfrm>
          <a:prstGeom prst="rect">
            <a:avLst/>
          </a:prstGeom>
        </p:spPr>
        <p:txBody>
          <a:bodyPr wrap="none">
            <a:spAutoFit/>
          </a:bodyPr>
          <a:lstStyle/>
          <a:p>
            <a:pPr defTabSz="1219140">
              <a:defRPr/>
            </a:pPr>
            <a:r>
              <a:rPr lang="en-US" altLang="en-US" dirty="0">
                <a:solidFill>
                  <a:srgbClr val="000000"/>
                </a:solidFill>
                <a:latin typeface="Calibri" panose="020F0502020204030204" pitchFamily="34" charset="0"/>
                <a:ea typeface="ＭＳ Ｐゴシック" charset="0"/>
              </a:rPr>
              <a:t>Avet Loiseau ASH 2021, Abs 82</a:t>
            </a:r>
          </a:p>
        </p:txBody>
      </p:sp>
    </p:spTree>
    <p:extLst>
      <p:ext uri="{BB962C8B-B14F-4D97-AF65-F5344CB8AC3E}">
        <p14:creationId xmlns:p14="http://schemas.microsoft.com/office/powerpoint/2010/main" val="35585893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dirty="0"/>
              <a:t>MASTER (</a:t>
            </a:r>
            <a:r>
              <a:rPr lang="en-US" sz="2800" dirty="0" err="1"/>
              <a:t>DKRd</a:t>
            </a:r>
            <a:r>
              <a:rPr lang="en-US" sz="2800" dirty="0"/>
              <a:t>-SCT- MRD guided  </a:t>
            </a:r>
            <a:r>
              <a:rPr lang="en-US" sz="2800" dirty="0" err="1"/>
              <a:t>DKRd</a:t>
            </a:r>
            <a:r>
              <a:rPr lang="en-US" sz="2800" dirty="0"/>
              <a:t> consolidation):  </a:t>
            </a:r>
            <a:br>
              <a:rPr lang="en-US" sz="2800" dirty="0"/>
            </a:br>
            <a:r>
              <a:rPr lang="en-US" sz="2800" dirty="0"/>
              <a:t>MRD negativity and PFS/OS</a:t>
            </a:r>
          </a:p>
        </p:txBody>
      </p:sp>
      <p:pic>
        <p:nvPicPr>
          <p:cNvPr id="8" name="Picture 7" descr="https://ash.confex.com/data/abstract/ash/2021/4/9/Paper_145494_abstract_269072_0.jpg"/>
          <p:cNvPicPr/>
          <p:nvPr/>
        </p:nvPicPr>
        <p:blipFill rotWithShape="1">
          <a:blip r:embed="rId2" cstate="print">
            <a:extLst>
              <a:ext uri="{28A0092B-C50C-407E-A947-70E740481C1C}">
                <a14:useLocalDpi xmlns:a14="http://schemas.microsoft.com/office/drawing/2010/main" val="0"/>
              </a:ext>
            </a:extLst>
          </a:blip>
          <a:srcRect r="-5392" b="47826"/>
          <a:stretch/>
        </p:blipFill>
        <p:spPr bwMode="auto">
          <a:xfrm>
            <a:off x="481779" y="1828800"/>
            <a:ext cx="6027175" cy="35297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a:ext>
          </a:extLst>
        </p:spPr>
      </p:pic>
      <p:pic>
        <p:nvPicPr>
          <p:cNvPr id="9" name="Picture 8" descr="https://ash.confex.com/data/abstract/ash/2021/4/9/Paper_145494_abstract_269072_0.jpg"/>
          <p:cNvPicPr/>
          <p:nvPr/>
        </p:nvPicPr>
        <p:blipFill rotWithShape="1">
          <a:blip r:embed="rId3" cstate="print">
            <a:extLst>
              <a:ext uri="{28A0092B-C50C-407E-A947-70E740481C1C}">
                <a14:useLocalDpi xmlns:a14="http://schemas.microsoft.com/office/drawing/2010/main" val="0"/>
              </a:ext>
            </a:extLst>
          </a:blip>
          <a:srcRect l="-1" t="54957" r="-1217"/>
          <a:stretch/>
        </p:blipFill>
        <p:spPr bwMode="auto">
          <a:xfrm>
            <a:off x="6420464" y="1809505"/>
            <a:ext cx="5417575" cy="35490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a:ext>
          </a:extLst>
        </p:spPr>
      </p:pic>
      <p:sp>
        <p:nvSpPr>
          <p:cNvPr id="4" name="Rectangle 3"/>
          <p:cNvSpPr/>
          <p:nvPr/>
        </p:nvSpPr>
        <p:spPr>
          <a:xfrm>
            <a:off x="7881700" y="6304002"/>
            <a:ext cx="3956339" cy="369332"/>
          </a:xfrm>
          <a:prstGeom prst="rect">
            <a:avLst/>
          </a:prstGeom>
        </p:spPr>
        <p:txBody>
          <a:bodyPr wrap="none">
            <a:spAutoFit/>
          </a:bodyPr>
          <a:lstStyle/>
          <a:p>
            <a:pPr defTabSz="1219140">
              <a:defRPr/>
            </a:pPr>
            <a:r>
              <a:rPr lang="en-US" altLang="en-US" dirty="0">
                <a:solidFill>
                  <a:srgbClr val="000000"/>
                </a:solidFill>
                <a:latin typeface="Calibri" panose="020F0502020204030204" pitchFamily="34" charset="0"/>
                <a:ea typeface="ＭＳ Ｐゴシック" pitchFamily="34" charset="-128"/>
                <a:cs typeface="Calibri" panose="020F0502020204030204" pitchFamily="34" charset="0"/>
              </a:rPr>
              <a:t>Costa et al JCO 2021, ASH 2021. Abs 481</a:t>
            </a:r>
          </a:p>
        </p:txBody>
      </p:sp>
    </p:spTree>
    <p:extLst>
      <p:ext uri="{BB962C8B-B14F-4D97-AF65-F5344CB8AC3E}">
        <p14:creationId xmlns:p14="http://schemas.microsoft.com/office/powerpoint/2010/main" val="123241018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GMMG-HD7 (</a:t>
            </a:r>
            <a:r>
              <a:rPr lang="en-US" dirty="0" err="1"/>
              <a:t>IsaVRd</a:t>
            </a:r>
            <a:r>
              <a:rPr lang="en-US" dirty="0"/>
              <a:t> vs </a:t>
            </a:r>
            <a:r>
              <a:rPr lang="en-US" dirty="0" err="1"/>
              <a:t>VRd</a:t>
            </a:r>
            <a:r>
              <a:rPr lang="en-US" dirty="0"/>
              <a:t>): MRD negativity </a:t>
            </a:r>
          </a:p>
        </p:txBody>
      </p:sp>
      <p:pic>
        <p:nvPicPr>
          <p:cNvPr id="4" name="Picture 3"/>
          <p:cNvPicPr>
            <a:picLocks noChangeAspect="1"/>
          </p:cNvPicPr>
          <p:nvPr/>
        </p:nvPicPr>
        <p:blipFill>
          <a:blip r:embed="rId2"/>
          <a:stretch>
            <a:fillRect/>
          </a:stretch>
        </p:blipFill>
        <p:spPr>
          <a:xfrm>
            <a:off x="215474" y="826584"/>
            <a:ext cx="11515725" cy="3086100"/>
          </a:xfrm>
          <a:prstGeom prst="rect">
            <a:avLst/>
          </a:prstGeom>
        </p:spPr>
      </p:pic>
      <p:pic>
        <p:nvPicPr>
          <p:cNvPr id="5" name="Picture 4"/>
          <p:cNvPicPr>
            <a:picLocks noChangeAspect="1"/>
          </p:cNvPicPr>
          <p:nvPr/>
        </p:nvPicPr>
        <p:blipFill>
          <a:blip r:embed="rId3"/>
          <a:stretch>
            <a:fillRect/>
          </a:stretch>
        </p:blipFill>
        <p:spPr>
          <a:xfrm>
            <a:off x="3066587" y="3912684"/>
            <a:ext cx="4739268" cy="2563194"/>
          </a:xfrm>
          <a:prstGeom prst="rect">
            <a:avLst/>
          </a:prstGeom>
        </p:spPr>
      </p:pic>
      <p:sp>
        <p:nvSpPr>
          <p:cNvPr id="6" name="Rectangle 5"/>
          <p:cNvSpPr/>
          <p:nvPr/>
        </p:nvSpPr>
        <p:spPr>
          <a:xfrm>
            <a:off x="8212987" y="6291212"/>
            <a:ext cx="3705694" cy="369332"/>
          </a:xfrm>
          <a:prstGeom prst="rect">
            <a:avLst/>
          </a:prstGeom>
        </p:spPr>
        <p:txBody>
          <a:bodyPr wrap="none">
            <a:spAutoFit/>
          </a:bodyPr>
          <a:lstStyle/>
          <a:p>
            <a:pPr defTabSz="1219140">
              <a:defRPr/>
            </a:pPr>
            <a:r>
              <a:rPr lang="en-US" altLang="en-US" dirty="0">
                <a:solidFill>
                  <a:srgbClr val="000000"/>
                </a:solidFill>
                <a:latin typeface="Calibri" panose="020F0502020204030204" pitchFamily="34" charset="0"/>
                <a:ea typeface="ＭＳ Ｐゴシック" pitchFamily="34" charset="-128"/>
                <a:cs typeface="Calibri" panose="020F0502020204030204" pitchFamily="34" charset="0"/>
              </a:rPr>
              <a:t>Goldschmidt et al, ASH 2021, Abs 463</a:t>
            </a:r>
            <a:endParaRPr lang="en-US" altLang="en-US" dirty="0">
              <a:solidFill>
                <a:srgbClr val="000000"/>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37600244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 2021 : Multiple Myeloma Updates </a:t>
            </a:r>
          </a:p>
        </p:txBody>
      </p:sp>
      <p:sp>
        <p:nvSpPr>
          <p:cNvPr id="3" name="Content Placeholder 2"/>
          <p:cNvSpPr>
            <a:spLocks noGrp="1"/>
          </p:cNvSpPr>
          <p:nvPr>
            <p:ph sz="quarter" idx="10"/>
          </p:nvPr>
        </p:nvSpPr>
        <p:spPr>
          <a:xfrm>
            <a:off x="1336109" y="1568741"/>
            <a:ext cx="7031277" cy="4688267"/>
          </a:xfrm>
        </p:spPr>
        <p:txBody>
          <a:bodyPr/>
          <a:lstStyle/>
          <a:p>
            <a:r>
              <a:rPr lang="en-US" dirty="0"/>
              <a:t>Newly Diagnosed MM</a:t>
            </a:r>
          </a:p>
          <a:p>
            <a:r>
              <a:rPr lang="en-US" dirty="0">
                <a:solidFill>
                  <a:srgbClr val="FFFF00"/>
                </a:solidFill>
              </a:rPr>
              <a:t>Relapsed MM </a:t>
            </a:r>
          </a:p>
          <a:p>
            <a:pPr lvl="1"/>
            <a:r>
              <a:rPr lang="en-US" dirty="0" err="1">
                <a:solidFill>
                  <a:srgbClr val="FFFF00"/>
                </a:solidFill>
              </a:rPr>
              <a:t>Selinexor</a:t>
            </a:r>
            <a:r>
              <a:rPr lang="en-US" dirty="0">
                <a:solidFill>
                  <a:srgbClr val="FFFF00"/>
                </a:solidFill>
              </a:rPr>
              <a:t> post </a:t>
            </a:r>
            <a:r>
              <a:rPr lang="en-US" dirty="0" err="1">
                <a:solidFill>
                  <a:srgbClr val="FFFF00"/>
                </a:solidFill>
              </a:rPr>
              <a:t>dara</a:t>
            </a:r>
            <a:endParaRPr lang="en-US" dirty="0">
              <a:solidFill>
                <a:srgbClr val="FFFF00"/>
              </a:solidFill>
            </a:endParaRPr>
          </a:p>
          <a:p>
            <a:pPr lvl="1"/>
            <a:r>
              <a:rPr lang="en-US" dirty="0">
                <a:solidFill>
                  <a:srgbClr val="FFFF00"/>
                </a:solidFill>
              </a:rPr>
              <a:t>Bellini – </a:t>
            </a:r>
            <a:r>
              <a:rPr lang="en-US" dirty="0" err="1">
                <a:solidFill>
                  <a:srgbClr val="FFFF00"/>
                </a:solidFill>
              </a:rPr>
              <a:t>Bortezomib</a:t>
            </a:r>
            <a:r>
              <a:rPr lang="en-US" dirty="0">
                <a:solidFill>
                  <a:srgbClr val="FFFF00"/>
                </a:solidFill>
              </a:rPr>
              <a:t> Dex +/- </a:t>
            </a:r>
            <a:r>
              <a:rPr lang="en-US" dirty="0" err="1">
                <a:solidFill>
                  <a:srgbClr val="FFFF00"/>
                </a:solidFill>
              </a:rPr>
              <a:t>Venetoclax</a:t>
            </a:r>
            <a:r>
              <a:rPr lang="en-US" dirty="0">
                <a:solidFill>
                  <a:srgbClr val="FFFF00"/>
                </a:solidFill>
              </a:rPr>
              <a:t> </a:t>
            </a:r>
          </a:p>
          <a:p>
            <a:r>
              <a:rPr lang="en-US" dirty="0"/>
              <a:t>CAR-T</a:t>
            </a:r>
          </a:p>
          <a:p>
            <a:r>
              <a:rPr lang="en-US" dirty="0"/>
              <a:t>Bispecifics </a:t>
            </a:r>
          </a:p>
        </p:txBody>
      </p:sp>
    </p:spTree>
    <p:extLst>
      <p:ext uri="{BB962C8B-B14F-4D97-AF65-F5344CB8AC3E}">
        <p14:creationId xmlns:p14="http://schemas.microsoft.com/office/powerpoint/2010/main" val="304650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7797" y="674400"/>
            <a:ext cx="11354937" cy="5509200"/>
          </a:xfrm>
          <a:prstGeom prst="rect">
            <a:avLst/>
          </a:prstGeom>
        </p:spPr>
        <p:txBody>
          <a:bodyPr wrap="square">
            <a:spAutoFit/>
          </a:bodyPr>
          <a:lstStyle/>
          <a:p>
            <a:r>
              <a:rPr lang="en-US" sz="2200" dirty="0">
                <a:solidFill>
                  <a:schemeClr val="bg1"/>
                </a:solidFill>
              </a:rPr>
              <a:t>A 63 year old female presents with hypercalcemia, anemia, FDG avid lytic lesions</a:t>
            </a:r>
          </a:p>
          <a:p>
            <a:r>
              <a:rPr lang="en-US" sz="2200" dirty="0">
                <a:solidFill>
                  <a:schemeClr val="bg1"/>
                </a:solidFill>
              </a:rPr>
              <a:t>with soft tissue extension, IgG m spike 5.4 g/dl, kappa FLC 1320 mg/L, bone marrow </a:t>
            </a:r>
          </a:p>
          <a:p>
            <a:r>
              <a:rPr lang="en-US" sz="2200" dirty="0">
                <a:solidFill>
                  <a:schemeClr val="bg1"/>
                </a:solidFill>
              </a:rPr>
              <a:t>biopsy with 65% kappa restricted plasma cells, FISH -17p 65%, +1q. ISS3, LDH </a:t>
            </a:r>
            <a:r>
              <a:rPr lang="en-US" sz="2200" dirty="0" err="1">
                <a:solidFill>
                  <a:schemeClr val="bg1"/>
                </a:solidFill>
              </a:rPr>
              <a:t>inc.</a:t>
            </a:r>
            <a:endParaRPr lang="en-US" sz="2200" dirty="0">
              <a:solidFill>
                <a:schemeClr val="bg1"/>
              </a:solidFill>
            </a:endParaRPr>
          </a:p>
          <a:p>
            <a:r>
              <a:rPr lang="en-US" sz="2200" dirty="0">
                <a:solidFill>
                  <a:schemeClr val="bg1"/>
                </a:solidFill>
              </a:rPr>
              <a:t>Treatment course</a:t>
            </a:r>
          </a:p>
          <a:p>
            <a:pPr marL="342900" indent="-342900">
              <a:buAutoNum type="arabicPeriod"/>
            </a:pPr>
            <a:r>
              <a:rPr lang="en-US" sz="2200" dirty="0">
                <a:solidFill>
                  <a:schemeClr val="bg1"/>
                </a:solidFill>
              </a:rPr>
              <a:t>Dara </a:t>
            </a:r>
            <a:r>
              <a:rPr lang="en-US" sz="2200" dirty="0" err="1">
                <a:solidFill>
                  <a:schemeClr val="bg1"/>
                </a:solidFill>
              </a:rPr>
              <a:t>VRd</a:t>
            </a:r>
            <a:r>
              <a:rPr lang="en-US" sz="2200" dirty="0">
                <a:solidFill>
                  <a:schemeClr val="bg1"/>
                </a:solidFill>
              </a:rPr>
              <a:t> induction, </a:t>
            </a:r>
            <a:r>
              <a:rPr lang="en-US" sz="2200" dirty="0" err="1">
                <a:solidFill>
                  <a:schemeClr val="bg1"/>
                </a:solidFill>
              </a:rPr>
              <a:t>mel</a:t>
            </a:r>
            <a:r>
              <a:rPr lang="en-US" sz="2200" dirty="0">
                <a:solidFill>
                  <a:schemeClr val="bg1"/>
                </a:solidFill>
              </a:rPr>
              <a:t> 200 mg/m2 SCT, </a:t>
            </a:r>
            <a:r>
              <a:rPr lang="en-US" sz="2200" dirty="0" err="1">
                <a:solidFill>
                  <a:schemeClr val="bg1"/>
                </a:solidFill>
              </a:rPr>
              <a:t>dara-len</a:t>
            </a:r>
            <a:r>
              <a:rPr lang="en-US" sz="2200" dirty="0">
                <a:solidFill>
                  <a:schemeClr val="bg1"/>
                </a:solidFill>
              </a:rPr>
              <a:t> maintenance with PD after 1.5 years. </a:t>
            </a:r>
          </a:p>
          <a:p>
            <a:pPr marL="342900" indent="-342900">
              <a:buAutoNum type="arabicPeriod"/>
            </a:pPr>
            <a:r>
              <a:rPr lang="en-US" sz="2200" dirty="0" err="1">
                <a:solidFill>
                  <a:schemeClr val="bg1"/>
                </a:solidFill>
              </a:rPr>
              <a:t>Carfilzomib</a:t>
            </a:r>
            <a:r>
              <a:rPr lang="en-US" sz="2200" dirty="0">
                <a:solidFill>
                  <a:schemeClr val="bg1"/>
                </a:solidFill>
              </a:rPr>
              <a:t> </a:t>
            </a:r>
            <a:r>
              <a:rPr lang="en-US" sz="2200" dirty="0" err="1">
                <a:solidFill>
                  <a:schemeClr val="bg1"/>
                </a:solidFill>
              </a:rPr>
              <a:t>Pom</a:t>
            </a:r>
            <a:r>
              <a:rPr lang="en-US" sz="2200" dirty="0">
                <a:solidFill>
                  <a:schemeClr val="bg1"/>
                </a:solidFill>
              </a:rPr>
              <a:t> </a:t>
            </a:r>
            <a:r>
              <a:rPr lang="en-US" sz="2200" dirty="0" err="1">
                <a:solidFill>
                  <a:schemeClr val="bg1"/>
                </a:solidFill>
              </a:rPr>
              <a:t>dex</a:t>
            </a:r>
            <a:r>
              <a:rPr lang="en-US" sz="2200" dirty="0">
                <a:solidFill>
                  <a:schemeClr val="bg1"/>
                </a:solidFill>
              </a:rPr>
              <a:t> with rapid PD after 4 mos. Severe back pain with multifocal </a:t>
            </a:r>
          </a:p>
          <a:p>
            <a:r>
              <a:rPr lang="en-US" sz="2200" dirty="0">
                <a:solidFill>
                  <a:schemeClr val="bg1"/>
                </a:solidFill>
              </a:rPr>
              <a:t>disease on PET-CT ANC 1.2 Hg 8.3 </a:t>
            </a:r>
            <a:r>
              <a:rPr lang="en-US" sz="2200" dirty="0" err="1">
                <a:solidFill>
                  <a:schemeClr val="bg1"/>
                </a:solidFill>
              </a:rPr>
              <a:t>plt</a:t>
            </a:r>
            <a:r>
              <a:rPr lang="en-US" sz="2200" dirty="0">
                <a:solidFill>
                  <a:schemeClr val="bg1"/>
                </a:solidFill>
              </a:rPr>
              <a:t> 78k, Cr 1.5</a:t>
            </a:r>
          </a:p>
          <a:p>
            <a:pPr marL="342900" indent="-342900">
              <a:buAutoNum type="arabicPeriod"/>
            </a:pPr>
            <a:endParaRPr lang="en-US" sz="2200" dirty="0">
              <a:solidFill>
                <a:schemeClr val="bg1"/>
              </a:solidFill>
            </a:endParaRPr>
          </a:p>
          <a:p>
            <a:r>
              <a:rPr lang="en-US" sz="2200" dirty="0">
                <a:solidFill>
                  <a:schemeClr val="bg1"/>
                </a:solidFill>
              </a:rPr>
              <a:t>Assuming all these options available, all of the following would be reasonable options </a:t>
            </a:r>
            <a:r>
              <a:rPr lang="en-US" sz="2200" i="1" dirty="0">
                <a:solidFill>
                  <a:schemeClr val="bg1"/>
                </a:solidFill>
              </a:rPr>
              <a:t>except </a:t>
            </a:r>
          </a:p>
          <a:p>
            <a:pPr marL="342900" indent="-342900">
              <a:buAutoNum type="arabicPeriod"/>
            </a:pPr>
            <a:r>
              <a:rPr lang="en-US" sz="2200" dirty="0" err="1">
                <a:solidFill>
                  <a:schemeClr val="bg1"/>
                </a:solidFill>
              </a:rPr>
              <a:t>Selinexor</a:t>
            </a:r>
            <a:r>
              <a:rPr lang="en-US" sz="2200" dirty="0">
                <a:solidFill>
                  <a:schemeClr val="bg1"/>
                </a:solidFill>
              </a:rPr>
              <a:t>, </a:t>
            </a:r>
            <a:r>
              <a:rPr lang="en-US" sz="2200" dirty="0" err="1">
                <a:solidFill>
                  <a:schemeClr val="bg1"/>
                </a:solidFill>
              </a:rPr>
              <a:t>belantamab</a:t>
            </a:r>
            <a:r>
              <a:rPr lang="en-US" sz="2200" dirty="0">
                <a:solidFill>
                  <a:schemeClr val="bg1"/>
                </a:solidFill>
              </a:rPr>
              <a:t>, or </a:t>
            </a:r>
            <a:r>
              <a:rPr lang="en-US" sz="2200" dirty="0" err="1">
                <a:solidFill>
                  <a:schemeClr val="bg1"/>
                </a:solidFill>
              </a:rPr>
              <a:t>iberdomide</a:t>
            </a:r>
            <a:r>
              <a:rPr lang="en-US" sz="2200" dirty="0">
                <a:solidFill>
                  <a:schemeClr val="bg1"/>
                </a:solidFill>
              </a:rPr>
              <a:t> based triplet </a:t>
            </a:r>
          </a:p>
          <a:p>
            <a:pPr marL="342900" indent="-342900">
              <a:buAutoNum type="arabicPeriod"/>
            </a:pPr>
            <a:r>
              <a:rPr lang="en-US" sz="2200" dirty="0">
                <a:solidFill>
                  <a:schemeClr val="bg1"/>
                </a:solidFill>
              </a:rPr>
              <a:t>96 hour </a:t>
            </a:r>
            <a:r>
              <a:rPr lang="en-US" sz="2200" dirty="0" err="1">
                <a:solidFill>
                  <a:schemeClr val="bg1"/>
                </a:solidFill>
              </a:rPr>
              <a:t>infusional</a:t>
            </a:r>
            <a:r>
              <a:rPr lang="en-US" sz="2200" dirty="0">
                <a:solidFill>
                  <a:schemeClr val="bg1"/>
                </a:solidFill>
              </a:rPr>
              <a:t> chemo</a:t>
            </a:r>
          </a:p>
          <a:p>
            <a:pPr marL="342900" indent="-342900">
              <a:buAutoNum type="arabicPeriod"/>
            </a:pPr>
            <a:r>
              <a:rPr lang="en-US" sz="2200" dirty="0">
                <a:solidFill>
                  <a:schemeClr val="bg1"/>
                </a:solidFill>
              </a:rPr>
              <a:t>2</a:t>
            </a:r>
            <a:r>
              <a:rPr lang="en-US" sz="2200" baseline="30000" dirty="0">
                <a:solidFill>
                  <a:schemeClr val="bg1"/>
                </a:solidFill>
              </a:rPr>
              <a:t>nd</a:t>
            </a:r>
            <a:r>
              <a:rPr lang="en-US" sz="2200" dirty="0">
                <a:solidFill>
                  <a:schemeClr val="bg1"/>
                </a:solidFill>
              </a:rPr>
              <a:t> autologous stem cell transplant</a:t>
            </a:r>
          </a:p>
          <a:p>
            <a:pPr marL="342900" indent="-342900">
              <a:buAutoNum type="arabicPeriod"/>
            </a:pPr>
            <a:r>
              <a:rPr lang="en-US" sz="2200" dirty="0">
                <a:solidFill>
                  <a:schemeClr val="bg1"/>
                </a:solidFill>
              </a:rPr>
              <a:t>Bispecific clinical trial</a:t>
            </a:r>
          </a:p>
          <a:p>
            <a:pPr marL="342900" indent="-342900">
              <a:buAutoNum type="arabicPeriod"/>
            </a:pPr>
            <a:r>
              <a:rPr lang="en-US" sz="2200" dirty="0">
                <a:solidFill>
                  <a:schemeClr val="bg1"/>
                </a:solidFill>
              </a:rPr>
              <a:t>Anti-BCMA CART </a:t>
            </a:r>
          </a:p>
        </p:txBody>
      </p:sp>
    </p:spTree>
    <p:extLst>
      <p:ext uri="{BB962C8B-B14F-4D97-AF65-F5344CB8AC3E}">
        <p14:creationId xmlns:p14="http://schemas.microsoft.com/office/powerpoint/2010/main" val="1510622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38353" y="287400"/>
            <a:ext cx="8086725" cy="600074"/>
          </a:xfrm>
        </p:spPr>
        <p:txBody>
          <a:bodyPr>
            <a:noAutofit/>
          </a:bodyPr>
          <a:lstStyle/>
          <a:p>
            <a:pPr algn="ctr"/>
            <a:r>
              <a:rPr lang="en-US" sz="2400" dirty="0"/>
              <a:t>Selinexor: A First-in-Class, Oral Selective Inhibitor of Nuclear Export (SINE) Compound: Mechanism of Action</a:t>
            </a:r>
          </a:p>
        </p:txBody>
      </p:sp>
      <p:sp>
        <p:nvSpPr>
          <p:cNvPr id="5" name="Content Placeholder 1">
            <a:extLst>
              <a:ext uri="{FF2B5EF4-FFF2-40B4-BE49-F238E27FC236}">
                <a16:creationId xmlns:a16="http://schemas.microsoft.com/office/drawing/2014/main" id="{16A2B5AF-05B3-FB43-9DF1-5EA8EC5B3F35}"/>
              </a:ext>
            </a:extLst>
          </p:cNvPr>
          <p:cNvSpPr txBox="1">
            <a:spLocks/>
          </p:cNvSpPr>
          <p:nvPr/>
        </p:nvSpPr>
        <p:spPr bwMode="auto">
          <a:xfrm>
            <a:off x="8453424" y="1462199"/>
            <a:ext cx="3063905" cy="4681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defTabSz="457200">
              <a:spcBef>
                <a:spcPct val="20000"/>
              </a:spcBef>
              <a:buFont typeface="Arial" charset="0"/>
              <a:buChar char="•"/>
              <a:defRPr sz="3200">
                <a:solidFill>
                  <a:schemeClr val="tx1"/>
                </a:solidFill>
                <a:latin typeface="Calibri" charset="0"/>
              </a:defRPr>
            </a:lvl1pPr>
            <a:lvl2pPr marL="576263" indent="-282575" defTabSz="457200">
              <a:spcBef>
                <a:spcPct val="20000"/>
              </a:spcBef>
              <a:buFont typeface="Arial" charset="0"/>
              <a:buChar char="–"/>
              <a:defRPr sz="2800">
                <a:solidFill>
                  <a:schemeClr val="tx1"/>
                </a:solidFill>
                <a:latin typeface="Calibri" charset="0"/>
              </a:defRPr>
            </a:lvl2pPr>
            <a:lvl3pPr marL="1143000" indent="-228600" defTabSz="457200">
              <a:spcBef>
                <a:spcPct val="20000"/>
              </a:spcBef>
              <a:buFont typeface="Arial" charset="0"/>
              <a:buChar char="•"/>
              <a:defRPr sz="2400">
                <a:solidFill>
                  <a:schemeClr val="tx1"/>
                </a:solidFill>
                <a:latin typeface="Calibri" charset="0"/>
              </a:defRPr>
            </a:lvl3pPr>
            <a:lvl4pPr marL="1600200" indent="-228600" defTabSz="457200">
              <a:spcBef>
                <a:spcPct val="20000"/>
              </a:spcBef>
              <a:buFont typeface="Arial" charset="0"/>
              <a:buChar char="–"/>
              <a:defRPr sz="2000">
                <a:solidFill>
                  <a:schemeClr val="tx1"/>
                </a:solidFill>
                <a:latin typeface="Calibri" charset="0"/>
              </a:defRPr>
            </a:lvl4pPr>
            <a:lvl5pPr marL="2057400" indent="-228600" defTabSz="4572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buNone/>
              <a:defRPr/>
            </a:pPr>
            <a:r>
              <a:rPr lang="en-US" sz="1600" b="1" dirty="0" err="1">
                <a:solidFill>
                  <a:srgbClr val="000000"/>
                </a:solidFill>
                <a:latin typeface="Times New Roman"/>
              </a:rPr>
              <a:t>Selinexor</a:t>
            </a:r>
            <a:r>
              <a:rPr lang="en-US" sz="1600" b="1" dirty="0">
                <a:solidFill>
                  <a:srgbClr val="000000"/>
                </a:solidFill>
                <a:latin typeface="Times New Roman"/>
              </a:rPr>
              <a:t> </a:t>
            </a:r>
          </a:p>
          <a:p>
            <a:pPr marL="111122" lvl="1" indent="-111122">
              <a:buClr>
                <a:srgbClr val="000000"/>
              </a:buClr>
              <a:buFont typeface="Arial" pitchFamily="34" charset="0"/>
              <a:buChar char="•"/>
              <a:defRPr/>
            </a:pPr>
            <a:r>
              <a:rPr lang="en-US" sz="1600" dirty="0">
                <a:solidFill>
                  <a:srgbClr val="000000"/>
                </a:solidFill>
                <a:latin typeface="Times New Roman"/>
              </a:rPr>
              <a:t>Inhibits XPO1 through reversible covalent modification</a:t>
            </a:r>
          </a:p>
          <a:p>
            <a:pPr>
              <a:buNone/>
              <a:defRPr/>
            </a:pPr>
            <a:r>
              <a:rPr lang="en-US" sz="1600" b="1" dirty="0">
                <a:solidFill>
                  <a:srgbClr val="000000"/>
                </a:solidFill>
                <a:latin typeface="Times New Roman"/>
              </a:rPr>
              <a:t>Selinexor Mechanisms of Action</a:t>
            </a:r>
          </a:p>
          <a:p>
            <a:pPr marL="171446" indent="-171446">
              <a:buClr>
                <a:srgbClr val="000000"/>
              </a:buClr>
              <a:buFont typeface="+mj-lt"/>
              <a:buAutoNum type="arabicPeriod"/>
              <a:defRPr/>
            </a:pPr>
            <a:r>
              <a:rPr lang="en-US" sz="1600" dirty="0">
                <a:solidFill>
                  <a:srgbClr val="000000"/>
                </a:solidFill>
                <a:latin typeface="Times New Roman"/>
              </a:rPr>
              <a:t>Nuclear retention/activation of </a:t>
            </a:r>
            <a:r>
              <a:rPr lang="en-US" sz="1600" b="1" dirty="0">
                <a:solidFill>
                  <a:srgbClr val="000000"/>
                </a:solidFill>
                <a:latin typeface="Times New Roman"/>
              </a:rPr>
              <a:t>tumor suppressor proteins</a:t>
            </a:r>
            <a:r>
              <a:rPr lang="en-US" sz="1600" dirty="0">
                <a:solidFill>
                  <a:srgbClr val="000000"/>
                </a:solidFill>
                <a:latin typeface="Times New Roman"/>
              </a:rPr>
              <a:t> and </a:t>
            </a:r>
            <a:r>
              <a:rPr lang="en-US" sz="1600" b="1" dirty="0">
                <a:solidFill>
                  <a:srgbClr val="000000"/>
                </a:solidFill>
                <a:latin typeface="Times New Roman"/>
              </a:rPr>
              <a:t>glucocorticoid receptor</a:t>
            </a:r>
          </a:p>
          <a:p>
            <a:pPr marL="171446" indent="-171446">
              <a:buClr>
                <a:srgbClr val="000000"/>
              </a:buClr>
              <a:buFont typeface="+mj-lt"/>
              <a:buAutoNum type="arabicPeriod"/>
              <a:defRPr/>
            </a:pPr>
            <a:r>
              <a:rPr lang="en-US" sz="1600" dirty="0">
                <a:solidFill>
                  <a:srgbClr val="000000"/>
                </a:solidFill>
                <a:latin typeface="Times New Roman"/>
              </a:rPr>
              <a:t>Reduction of oncoproteins through nuclear retention of their </a:t>
            </a:r>
            <a:r>
              <a:rPr lang="en-US" sz="1600" b="1" dirty="0">
                <a:solidFill>
                  <a:srgbClr val="000000"/>
                </a:solidFill>
                <a:latin typeface="Times New Roman"/>
              </a:rPr>
              <a:t>mRNAs</a:t>
            </a:r>
          </a:p>
        </p:txBody>
      </p:sp>
      <p:pic>
        <p:nvPicPr>
          <p:cNvPr id="57" name="Picture 56">
            <a:extLst>
              <a:ext uri="{FF2B5EF4-FFF2-40B4-BE49-F238E27FC236}">
                <a16:creationId xmlns:a16="http://schemas.microsoft.com/office/drawing/2014/main" id="{0D228834-59D0-9345-9332-E2E8DF5D980E}"/>
              </a:ext>
            </a:extLst>
          </p:cNvPr>
          <p:cNvPicPr>
            <a:picLocks noChangeAspect="1"/>
          </p:cNvPicPr>
          <p:nvPr/>
        </p:nvPicPr>
        <p:blipFill>
          <a:blip r:embed="rId4" cstate="print"/>
          <a:stretch>
            <a:fillRect/>
          </a:stretch>
        </p:blipFill>
        <p:spPr>
          <a:xfrm>
            <a:off x="1607019" y="1515745"/>
            <a:ext cx="6765544" cy="3870224"/>
          </a:xfrm>
          <a:prstGeom prst="rect">
            <a:avLst/>
          </a:prstGeom>
          <a:effectLst>
            <a:outerShdw blurRad="38100" dist="25400" dir="2700000" algn="ctr" rotWithShape="0">
              <a:srgbClr val="000000">
                <a:alpha val="35000"/>
              </a:srgbClr>
            </a:outerShdw>
          </a:effectLst>
        </p:spPr>
      </p:pic>
      <p:pic>
        <p:nvPicPr>
          <p:cNvPr id="58" name="Picture 57">
            <a:extLst>
              <a:ext uri="{FF2B5EF4-FFF2-40B4-BE49-F238E27FC236}">
                <a16:creationId xmlns:a16="http://schemas.microsoft.com/office/drawing/2014/main" id="{D51F6F33-A32F-EB47-8E88-30DA35685A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5305" y="2417541"/>
            <a:ext cx="2124877" cy="2036179"/>
          </a:xfrm>
          <a:prstGeom prst="rect">
            <a:avLst/>
          </a:prstGeom>
        </p:spPr>
      </p:pic>
      <p:pic>
        <p:nvPicPr>
          <p:cNvPr id="59" name="Picture 58">
            <a:extLst>
              <a:ext uri="{FF2B5EF4-FFF2-40B4-BE49-F238E27FC236}">
                <a16:creationId xmlns:a16="http://schemas.microsoft.com/office/drawing/2014/main" id="{E03ADA52-BDDD-9E4E-BAC9-C550C29AA21A}"/>
              </a:ext>
            </a:extLst>
          </p:cNvPr>
          <p:cNvPicPr>
            <a:picLocks noChangeAspect="1"/>
          </p:cNvPicPr>
          <p:nvPr/>
        </p:nvPicPr>
        <p:blipFill>
          <a:blip r:embed="rId6" cstate="print"/>
          <a:stretch>
            <a:fillRect/>
          </a:stretch>
        </p:blipFill>
        <p:spPr>
          <a:xfrm>
            <a:off x="1603096" y="1520209"/>
            <a:ext cx="6769466" cy="3872468"/>
          </a:xfrm>
          <a:prstGeom prst="rect">
            <a:avLst/>
          </a:prstGeom>
        </p:spPr>
      </p:pic>
      <p:pic>
        <p:nvPicPr>
          <p:cNvPr id="60" name="Picture 59">
            <a:extLst>
              <a:ext uri="{FF2B5EF4-FFF2-40B4-BE49-F238E27FC236}">
                <a16:creationId xmlns:a16="http://schemas.microsoft.com/office/drawing/2014/main" id="{E5828041-26B2-A44F-91A3-B792BAAF0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5305" y="2412774"/>
            <a:ext cx="2124877" cy="2036179"/>
          </a:xfrm>
          <a:prstGeom prst="rect">
            <a:avLst/>
          </a:prstGeom>
        </p:spPr>
      </p:pic>
      <p:grpSp>
        <p:nvGrpSpPr>
          <p:cNvPr id="61" name="Group 60">
            <a:extLst>
              <a:ext uri="{FF2B5EF4-FFF2-40B4-BE49-F238E27FC236}">
                <a16:creationId xmlns:a16="http://schemas.microsoft.com/office/drawing/2014/main" id="{E60C105F-B792-5F49-9D80-D7031657A04B}"/>
              </a:ext>
            </a:extLst>
          </p:cNvPr>
          <p:cNvGrpSpPr/>
          <p:nvPr/>
        </p:nvGrpSpPr>
        <p:grpSpPr>
          <a:xfrm>
            <a:off x="2791331" y="1529471"/>
            <a:ext cx="2726994" cy="1187309"/>
            <a:chOff x="3175591" y="1001471"/>
            <a:chExt cx="3635992" cy="1583078"/>
          </a:xfrm>
        </p:grpSpPr>
        <p:grpSp>
          <p:nvGrpSpPr>
            <p:cNvPr id="62" name="Group 61">
              <a:extLst>
                <a:ext uri="{FF2B5EF4-FFF2-40B4-BE49-F238E27FC236}">
                  <a16:creationId xmlns:a16="http://schemas.microsoft.com/office/drawing/2014/main" id="{6B929504-1736-0F4F-A27E-64FBD05F3348}"/>
                </a:ext>
              </a:extLst>
            </p:cNvPr>
            <p:cNvGrpSpPr/>
            <p:nvPr/>
          </p:nvGrpSpPr>
          <p:grpSpPr>
            <a:xfrm>
              <a:off x="3642213" y="1298511"/>
              <a:ext cx="2694792" cy="1286038"/>
              <a:chOff x="3642213" y="1298511"/>
              <a:chExt cx="2694792" cy="1286038"/>
            </a:xfrm>
          </p:grpSpPr>
          <p:pic>
            <p:nvPicPr>
              <p:cNvPr id="68" name="Picture 67">
                <a:extLst>
                  <a:ext uri="{FF2B5EF4-FFF2-40B4-BE49-F238E27FC236}">
                    <a16:creationId xmlns:a16="http://schemas.microsoft.com/office/drawing/2014/main" id="{A45A3FA4-1EAE-014F-8096-FFDEEA67E4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8174" y="1298511"/>
                <a:ext cx="408831" cy="426851"/>
              </a:xfrm>
              <a:prstGeom prst="rect">
                <a:avLst/>
              </a:prstGeom>
            </p:spPr>
          </p:pic>
          <p:pic>
            <p:nvPicPr>
              <p:cNvPr id="69" name="Picture 68">
                <a:extLst>
                  <a:ext uri="{FF2B5EF4-FFF2-40B4-BE49-F238E27FC236}">
                    <a16:creationId xmlns:a16="http://schemas.microsoft.com/office/drawing/2014/main" id="{1DDDE177-40A1-D644-A23E-D8A6558F70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40241">
                <a:off x="3651223" y="2166708"/>
                <a:ext cx="408831" cy="426851"/>
              </a:xfrm>
              <a:prstGeom prst="rect">
                <a:avLst/>
              </a:prstGeom>
            </p:spPr>
          </p:pic>
          <p:pic>
            <p:nvPicPr>
              <p:cNvPr id="70" name="Picture 69">
                <a:extLst>
                  <a:ext uri="{FF2B5EF4-FFF2-40B4-BE49-F238E27FC236}">
                    <a16:creationId xmlns:a16="http://schemas.microsoft.com/office/drawing/2014/main" id="{955674BC-500F-DD43-B9AA-C1A8CC08FC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40241">
                <a:off x="4549864" y="1724791"/>
                <a:ext cx="408831" cy="426851"/>
              </a:xfrm>
              <a:prstGeom prst="rect">
                <a:avLst/>
              </a:prstGeom>
            </p:spPr>
          </p:pic>
        </p:grpSp>
        <p:grpSp>
          <p:nvGrpSpPr>
            <p:cNvPr id="63" name="Group 62">
              <a:extLst>
                <a:ext uri="{FF2B5EF4-FFF2-40B4-BE49-F238E27FC236}">
                  <a16:creationId xmlns:a16="http://schemas.microsoft.com/office/drawing/2014/main" id="{30D58688-A630-8646-AA31-715BEC9E7B57}"/>
                </a:ext>
              </a:extLst>
            </p:cNvPr>
            <p:cNvGrpSpPr/>
            <p:nvPr/>
          </p:nvGrpSpPr>
          <p:grpSpPr>
            <a:xfrm>
              <a:off x="3175591" y="1560776"/>
              <a:ext cx="3038375" cy="894463"/>
              <a:chOff x="3175591" y="1560776"/>
              <a:chExt cx="3038375" cy="894463"/>
            </a:xfrm>
          </p:grpSpPr>
          <p:pic>
            <p:nvPicPr>
              <p:cNvPr id="65" name="Picture 64">
                <a:extLst>
                  <a:ext uri="{FF2B5EF4-FFF2-40B4-BE49-F238E27FC236}">
                    <a16:creationId xmlns:a16="http://schemas.microsoft.com/office/drawing/2014/main" id="{76E28ACD-61B5-8842-AB57-2FAD3113B1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99974" y="1602114"/>
                <a:ext cx="513992" cy="536648"/>
              </a:xfrm>
              <a:prstGeom prst="rect">
                <a:avLst/>
              </a:prstGeom>
            </p:spPr>
          </p:pic>
          <p:pic>
            <p:nvPicPr>
              <p:cNvPr id="66" name="Picture 65">
                <a:extLst>
                  <a:ext uri="{FF2B5EF4-FFF2-40B4-BE49-F238E27FC236}">
                    <a16:creationId xmlns:a16="http://schemas.microsoft.com/office/drawing/2014/main" id="{7D2AA522-9E1C-B54B-9740-502BD065CB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5591" y="1560776"/>
                <a:ext cx="420436" cy="438968"/>
              </a:xfrm>
              <a:prstGeom prst="rect">
                <a:avLst/>
              </a:prstGeom>
            </p:spPr>
          </p:pic>
          <p:pic>
            <p:nvPicPr>
              <p:cNvPr id="67" name="Picture 66">
                <a:extLst>
                  <a:ext uri="{FF2B5EF4-FFF2-40B4-BE49-F238E27FC236}">
                    <a16:creationId xmlns:a16="http://schemas.microsoft.com/office/drawing/2014/main" id="{F560198C-7FDE-E544-AE14-85D39E154BC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9566" y="2016271"/>
                <a:ext cx="420436" cy="438968"/>
              </a:xfrm>
              <a:prstGeom prst="rect">
                <a:avLst/>
              </a:prstGeom>
            </p:spPr>
          </p:pic>
        </p:grpSp>
        <p:pic>
          <p:nvPicPr>
            <p:cNvPr id="64" name="Picture 63">
              <a:extLst>
                <a:ext uri="{FF2B5EF4-FFF2-40B4-BE49-F238E27FC236}">
                  <a16:creationId xmlns:a16="http://schemas.microsoft.com/office/drawing/2014/main" id="{49F2A1F3-2696-B64D-8CC0-DCACF8E251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68557" y="1001471"/>
              <a:ext cx="1643026" cy="850934"/>
            </a:xfrm>
            <a:prstGeom prst="rect">
              <a:avLst/>
            </a:prstGeom>
          </p:spPr>
        </p:pic>
      </p:grpSp>
      <p:pic>
        <p:nvPicPr>
          <p:cNvPr id="71" name="Picture 70">
            <a:extLst>
              <a:ext uri="{FF2B5EF4-FFF2-40B4-BE49-F238E27FC236}">
                <a16:creationId xmlns:a16="http://schemas.microsoft.com/office/drawing/2014/main" id="{EB66E928-9C9C-6C4F-BAFF-1A82BA414522}"/>
              </a:ext>
            </a:extLst>
          </p:cNvPr>
          <p:cNvPicPr>
            <a:picLocks noChangeAspect="1"/>
          </p:cNvPicPr>
          <p:nvPr/>
        </p:nvPicPr>
        <p:blipFill>
          <a:blip r:embed="rId12" cstate="print"/>
          <a:stretch>
            <a:fillRect/>
          </a:stretch>
        </p:blipFill>
        <p:spPr>
          <a:xfrm>
            <a:off x="1603100" y="1512232"/>
            <a:ext cx="6769467" cy="3872468"/>
          </a:xfrm>
          <a:prstGeom prst="rect">
            <a:avLst/>
          </a:prstGeom>
        </p:spPr>
      </p:pic>
      <p:pic>
        <p:nvPicPr>
          <p:cNvPr id="72" name="Picture 71">
            <a:extLst>
              <a:ext uri="{FF2B5EF4-FFF2-40B4-BE49-F238E27FC236}">
                <a16:creationId xmlns:a16="http://schemas.microsoft.com/office/drawing/2014/main" id="{48A464AD-70D0-5249-9CE5-EF367BB7CB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7744" y="2397546"/>
            <a:ext cx="2125385" cy="2054119"/>
          </a:xfrm>
          <a:prstGeom prst="rect">
            <a:avLst/>
          </a:prstGeom>
        </p:spPr>
      </p:pic>
      <p:grpSp>
        <p:nvGrpSpPr>
          <p:cNvPr id="73" name="Group 72">
            <a:extLst>
              <a:ext uri="{FF2B5EF4-FFF2-40B4-BE49-F238E27FC236}">
                <a16:creationId xmlns:a16="http://schemas.microsoft.com/office/drawing/2014/main" id="{526701B6-F227-B246-8A0D-910B784854C4}"/>
              </a:ext>
            </a:extLst>
          </p:cNvPr>
          <p:cNvGrpSpPr/>
          <p:nvPr/>
        </p:nvGrpSpPr>
        <p:grpSpPr>
          <a:xfrm>
            <a:off x="3474799" y="4628563"/>
            <a:ext cx="2621901" cy="670847"/>
            <a:chOff x="4272056" y="5339065"/>
            <a:chExt cx="3495868" cy="894463"/>
          </a:xfrm>
        </p:grpSpPr>
        <p:pic>
          <p:nvPicPr>
            <p:cNvPr id="74" name="Picture 73">
              <a:extLst>
                <a:ext uri="{FF2B5EF4-FFF2-40B4-BE49-F238E27FC236}">
                  <a16:creationId xmlns:a16="http://schemas.microsoft.com/office/drawing/2014/main" id="{6AD68ABC-83DD-914D-8F04-6D59E49610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231" t="146" b="-146"/>
            <a:stretch/>
          </p:blipFill>
          <p:spPr>
            <a:xfrm>
              <a:off x="6523018" y="5378555"/>
              <a:ext cx="1244906" cy="850934"/>
            </a:xfrm>
            <a:prstGeom prst="rect">
              <a:avLst/>
            </a:prstGeom>
          </p:spPr>
        </p:pic>
        <p:grpSp>
          <p:nvGrpSpPr>
            <p:cNvPr id="75" name="Group 74">
              <a:extLst>
                <a:ext uri="{FF2B5EF4-FFF2-40B4-BE49-F238E27FC236}">
                  <a16:creationId xmlns:a16="http://schemas.microsoft.com/office/drawing/2014/main" id="{CF35D5EE-CF97-9A4F-B378-A48293269851}"/>
                </a:ext>
              </a:extLst>
            </p:cNvPr>
            <p:cNvGrpSpPr/>
            <p:nvPr/>
          </p:nvGrpSpPr>
          <p:grpSpPr>
            <a:xfrm rot="11776262">
              <a:off x="4284933" y="5350575"/>
              <a:ext cx="1453927" cy="861371"/>
              <a:chOff x="4366910" y="1308931"/>
              <a:chExt cx="1453927" cy="861371"/>
            </a:xfrm>
          </p:grpSpPr>
          <p:pic>
            <p:nvPicPr>
              <p:cNvPr id="80" name="Picture 79">
                <a:extLst>
                  <a:ext uri="{FF2B5EF4-FFF2-40B4-BE49-F238E27FC236}">
                    <a16:creationId xmlns:a16="http://schemas.microsoft.com/office/drawing/2014/main" id="{372D82A4-D60E-9949-AE32-1B2A0F2494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2006" y="1308931"/>
                <a:ext cx="408831" cy="426851"/>
              </a:xfrm>
              <a:prstGeom prst="rect">
                <a:avLst/>
              </a:prstGeom>
            </p:spPr>
          </p:pic>
          <p:pic>
            <p:nvPicPr>
              <p:cNvPr id="81" name="Picture 80">
                <a:extLst>
                  <a:ext uri="{FF2B5EF4-FFF2-40B4-BE49-F238E27FC236}">
                    <a16:creationId xmlns:a16="http://schemas.microsoft.com/office/drawing/2014/main" id="{1B9D7C1C-ACE8-D54D-91BD-FB14B45C6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40241">
                <a:off x="5376914" y="1752461"/>
                <a:ext cx="408831" cy="426851"/>
              </a:xfrm>
              <a:prstGeom prst="rect">
                <a:avLst/>
              </a:prstGeom>
            </p:spPr>
          </p:pic>
          <p:pic>
            <p:nvPicPr>
              <p:cNvPr id="82" name="Picture 81">
                <a:extLst>
                  <a:ext uri="{FF2B5EF4-FFF2-40B4-BE49-F238E27FC236}">
                    <a16:creationId xmlns:a16="http://schemas.microsoft.com/office/drawing/2014/main" id="{1462B484-7701-B748-B924-D7F844A3A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5540241">
                <a:off x="4375920" y="1611235"/>
                <a:ext cx="408831" cy="426851"/>
              </a:xfrm>
              <a:prstGeom prst="rect">
                <a:avLst/>
              </a:prstGeom>
            </p:spPr>
          </p:pic>
        </p:grpSp>
        <p:grpSp>
          <p:nvGrpSpPr>
            <p:cNvPr id="76" name="Group 75">
              <a:extLst>
                <a:ext uri="{FF2B5EF4-FFF2-40B4-BE49-F238E27FC236}">
                  <a16:creationId xmlns:a16="http://schemas.microsoft.com/office/drawing/2014/main" id="{35F68F0B-1867-974A-925D-77C650F14091}"/>
                </a:ext>
              </a:extLst>
            </p:cNvPr>
            <p:cNvGrpSpPr/>
            <p:nvPr/>
          </p:nvGrpSpPr>
          <p:grpSpPr>
            <a:xfrm>
              <a:off x="4272056" y="5339065"/>
              <a:ext cx="3225629" cy="894463"/>
              <a:chOff x="3175591" y="1560776"/>
              <a:chExt cx="3225629" cy="894463"/>
            </a:xfrm>
          </p:grpSpPr>
          <p:pic>
            <p:nvPicPr>
              <p:cNvPr id="77" name="Picture 76">
                <a:extLst>
                  <a:ext uri="{FF2B5EF4-FFF2-40B4-BE49-F238E27FC236}">
                    <a16:creationId xmlns:a16="http://schemas.microsoft.com/office/drawing/2014/main" id="{E4AA3D51-612E-FB4F-A951-F701F91A4C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7228" y="1790625"/>
                <a:ext cx="513992" cy="536648"/>
              </a:xfrm>
              <a:prstGeom prst="rect">
                <a:avLst/>
              </a:prstGeom>
            </p:spPr>
          </p:pic>
          <p:pic>
            <p:nvPicPr>
              <p:cNvPr id="78" name="Picture 77">
                <a:extLst>
                  <a:ext uri="{FF2B5EF4-FFF2-40B4-BE49-F238E27FC236}">
                    <a16:creationId xmlns:a16="http://schemas.microsoft.com/office/drawing/2014/main" id="{1AA5A727-D778-2640-BF25-8AA896E5B67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75591" y="1560776"/>
                <a:ext cx="420436" cy="438968"/>
              </a:xfrm>
              <a:prstGeom prst="rect">
                <a:avLst/>
              </a:prstGeom>
            </p:spPr>
          </p:pic>
          <p:pic>
            <p:nvPicPr>
              <p:cNvPr id="79" name="Picture 78">
                <a:extLst>
                  <a:ext uri="{FF2B5EF4-FFF2-40B4-BE49-F238E27FC236}">
                    <a16:creationId xmlns:a16="http://schemas.microsoft.com/office/drawing/2014/main" id="{7CC6F2D2-274B-5C41-87EE-90A253651B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19566" y="2016271"/>
                <a:ext cx="420436" cy="438968"/>
              </a:xfrm>
              <a:prstGeom prst="rect">
                <a:avLst/>
              </a:prstGeom>
            </p:spPr>
          </p:pic>
        </p:grpSp>
      </p:grpSp>
      <p:pic>
        <p:nvPicPr>
          <p:cNvPr id="4" name="Picture 3">
            <a:extLst>
              <a:ext uri="{FF2B5EF4-FFF2-40B4-BE49-F238E27FC236}">
                <a16:creationId xmlns:a16="http://schemas.microsoft.com/office/drawing/2014/main" id="{6A9A5A4E-AE7B-D345-9C09-61A62AC95AA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22410" y="2408737"/>
            <a:ext cx="1216479" cy="2939083"/>
          </a:xfrm>
          <a:prstGeom prst="rect">
            <a:avLst/>
          </a:prstGeom>
        </p:spPr>
      </p:pic>
      <p:sp>
        <p:nvSpPr>
          <p:cNvPr id="6" name="TextBox 5">
            <a:extLst>
              <a:ext uri="{FF2B5EF4-FFF2-40B4-BE49-F238E27FC236}">
                <a16:creationId xmlns:a16="http://schemas.microsoft.com/office/drawing/2014/main" id="{063A8583-3134-D74B-9E8B-836FA6612023}"/>
              </a:ext>
            </a:extLst>
          </p:cNvPr>
          <p:cNvSpPr txBox="1"/>
          <p:nvPr/>
        </p:nvSpPr>
        <p:spPr>
          <a:xfrm>
            <a:off x="1919835" y="1749117"/>
            <a:ext cx="1442946" cy="523220"/>
          </a:xfrm>
          <a:prstGeom prst="rect">
            <a:avLst/>
          </a:prstGeom>
          <a:solidFill>
            <a:schemeClr val="accent3">
              <a:alpha val="65000"/>
            </a:schemeClr>
          </a:solidFill>
          <a:ln>
            <a:solidFill>
              <a:srgbClr val="0070C0"/>
            </a:solidFill>
          </a:ln>
        </p:spPr>
        <p:txBody>
          <a:bodyPr wrap="square" rtlCol="0">
            <a:spAutoFit/>
          </a:bodyPr>
          <a:lstStyle>
            <a:defPPr>
              <a:defRPr lang="en-US"/>
            </a:defPPr>
            <a:lvl1pPr algn="ctr">
              <a:defRPr sz="1400" b="1">
                <a:solidFill>
                  <a:schemeClr val="bg1"/>
                </a:solidFill>
              </a:defRPr>
            </a:lvl1pPr>
          </a:lstStyle>
          <a:p>
            <a:pPr>
              <a:defRPr/>
            </a:pPr>
            <a:r>
              <a:rPr lang="en-US" dirty="0">
                <a:solidFill>
                  <a:prstClr val="black"/>
                </a:solidFill>
                <a:latin typeface="Calibri" panose="020F0502020204030204" pitchFamily="34" charset="0"/>
              </a:rPr>
              <a:t>Without Selinexor</a:t>
            </a:r>
          </a:p>
        </p:txBody>
      </p:sp>
      <p:sp>
        <p:nvSpPr>
          <p:cNvPr id="33" name="TextBox 32">
            <a:extLst>
              <a:ext uri="{FF2B5EF4-FFF2-40B4-BE49-F238E27FC236}">
                <a16:creationId xmlns:a16="http://schemas.microsoft.com/office/drawing/2014/main" id="{6F3D209C-2A6B-CC4D-909A-7BFAF93BAB69}"/>
              </a:ext>
            </a:extLst>
          </p:cNvPr>
          <p:cNvSpPr txBox="1"/>
          <p:nvPr/>
        </p:nvSpPr>
        <p:spPr>
          <a:xfrm>
            <a:off x="1919837" y="1700717"/>
            <a:ext cx="1441761" cy="307777"/>
          </a:xfrm>
          <a:prstGeom prst="rect">
            <a:avLst/>
          </a:prstGeom>
          <a:solidFill>
            <a:schemeClr val="accent4"/>
          </a:solidFill>
          <a:ln>
            <a:solidFill>
              <a:srgbClr val="0070C0"/>
            </a:solidFill>
          </a:ln>
        </p:spPr>
        <p:txBody>
          <a:bodyPr wrap="square" rtlCol="0">
            <a:spAutoFit/>
          </a:bodyPr>
          <a:lstStyle>
            <a:defPPr>
              <a:defRPr lang="en-US"/>
            </a:defPPr>
            <a:lvl1pPr algn="ctr">
              <a:defRPr sz="1400" b="1">
                <a:solidFill>
                  <a:schemeClr val="bg1"/>
                </a:solidFill>
              </a:defRPr>
            </a:lvl1pPr>
          </a:lstStyle>
          <a:p>
            <a:pPr>
              <a:defRPr/>
            </a:pPr>
            <a:r>
              <a:rPr lang="en-US" dirty="0">
                <a:solidFill>
                  <a:prstClr val="white"/>
                </a:solidFill>
                <a:latin typeface="Calibri" panose="020F0502020204030204" pitchFamily="34" charset="0"/>
              </a:rPr>
              <a:t>With</a:t>
            </a:r>
          </a:p>
        </p:txBody>
      </p:sp>
      <p:sp>
        <p:nvSpPr>
          <p:cNvPr id="35" name="Rectangle 34">
            <a:extLst>
              <a:ext uri="{FF2B5EF4-FFF2-40B4-BE49-F238E27FC236}">
                <a16:creationId xmlns:a16="http://schemas.microsoft.com/office/drawing/2014/main" id="{13F064A4-6AFF-442D-AAF9-180202FF2D2C}"/>
              </a:ext>
            </a:extLst>
          </p:cNvPr>
          <p:cNvSpPr/>
          <p:nvPr/>
        </p:nvSpPr>
        <p:spPr>
          <a:xfrm>
            <a:off x="7850383" y="6442488"/>
            <a:ext cx="2465971" cy="256224"/>
          </a:xfrm>
          <a:prstGeom prst="rect">
            <a:avLst/>
          </a:prstGeom>
        </p:spPr>
        <p:txBody>
          <a:bodyPr vert="horz" lIns="68580" tIns="34290" rIns="68580" bIns="34290" rtlCol="0" anchor="b">
            <a:noAutofit/>
          </a:bodyPr>
          <a:lstStyle/>
          <a:p>
            <a:pPr>
              <a:lnSpc>
                <a:spcPct val="90000"/>
              </a:lnSpc>
              <a:spcBef>
                <a:spcPts val="0"/>
              </a:spcBef>
              <a:buClr>
                <a:srgbClr val="D80B8C"/>
              </a:buClr>
              <a:defRPr/>
            </a:pPr>
            <a:r>
              <a:rPr lang="en-US" sz="1050" dirty="0">
                <a:solidFill>
                  <a:srgbClr val="000000"/>
                </a:solidFill>
                <a:latin typeface="Times New Roman"/>
              </a:rPr>
              <a:t>Tai et al </a:t>
            </a:r>
            <a:r>
              <a:rPr lang="en-US" sz="1050" i="1" dirty="0">
                <a:solidFill>
                  <a:srgbClr val="000000"/>
                </a:solidFill>
                <a:latin typeface="Times New Roman"/>
              </a:rPr>
              <a:t>Leukemia</a:t>
            </a:r>
            <a:r>
              <a:rPr lang="en-US" sz="1050" dirty="0">
                <a:solidFill>
                  <a:srgbClr val="000000"/>
                </a:solidFill>
                <a:latin typeface="Times New Roman"/>
              </a:rPr>
              <a:t> 2014.     </a:t>
            </a:r>
          </a:p>
          <a:p>
            <a:pPr>
              <a:lnSpc>
                <a:spcPct val="90000"/>
              </a:lnSpc>
              <a:spcBef>
                <a:spcPts val="0"/>
              </a:spcBef>
              <a:buClr>
                <a:srgbClr val="D80B8C"/>
              </a:buClr>
              <a:defRPr/>
            </a:pPr>
            <a:r>
              <a:rPr lang="da-DK" sz="1050" dirty="0">
                <a:solidFill>
                  <a:srgbClr val="000000"/>
                </a:solidFill>
                <a:latin typeface="Times New Roman"/>
              </a:rPr>
              <a:t>Schmidt  et al </a:t>
            </a:r>
            <a:r>
              <a:rPr lang="en-US" sz="1050" i="1" dirty="0">
                <a:solidFill>
                  <a:srgbClr val="000000"/>
                </a:solidFill>
                <a:latin typeface="Times New Roman"/>
              </a:rPr>
              <a:t>Leukemia</a:t>
            </a:r>
            <a:r>
              <a:rPr lang="en-US" sz="1050" dirty="0">
                <a:solidFill>
                  <a:srgbClr val="000000"/>
                </a:solidFill>
                <a:latin typeface="Times New Roman"/>
              </a:rPr>
              <a:t> 2013.</a:t>
            </a:r>
          </a:p>
        </p:txBody>
      </p:sp>
      <p:sp>
        <p:nvSpPr>
          <p:cNvPr id="36" name="TextBox 35">
            <a:extLst>
              <a:ext uri="{FF2B5EF4-FFF2-40B4-BE49-F238E27FC236}">
                <a16:creationId xmlns:a16="http://schemas.microsoft.com/office/drawing/2014/main" id="{F9A0D3BE-F1B7-4EA4-BCBE-4D27D0227771}"/>
              </a:ext>
            </a:extLst>
          </p:cNvPr>
          <p:cNvSpPr txBox="1"/>
          <p:nvPr/>
        </p:nvSpPr>
        <p:spPr>
          <a:xfrm>
            <a:off x="8673724" y="5183128"/>
            <a:ext cx="819293" cy="219291"/>
          </a:xfrm>
          <a:prstGeom prst="rect">
            <a:avLst/>
          </a:prstGeom>
          <a:noFill/>
        </p:spPr>
        <p:txBody>
          <a:bodyPr wrap="square" rtlCol="0">
            <a:spAutoFit/>
          </a:bodyPr>
          <a:lstStyle/>
          <a:p>
            <a:pPr algn="ctr" defTabSz="342900" fontAlgn="auto">
              <a:spcBef>
                <a:spcPts val="0"/>
              </a:spcBef>
              <a:spcAft>
                <a:spcPts val="0"/>
              </a:spcAft>
              <a:defRPr/>
            </a:pPr>
            <a:r>
              <a:rPr lang="en-US" sz="825" b="1" dirty="0">
                <a:solidFill>
                  <a:srgbClr val="DD6C3E"/>
                </a:solidFill>
              </a:rPr>
              <a:t>Control</a:t>
            </a:r>
          </a:p>
        </p:txBody>
      </p:sp>
      <p:sp>
        <p:nvSpPr>
          <p:cNvPr id="37" name="Rounded Rectangle 6">
            <a:extLst>
              <a:ext uri="{FF2B5EF4-FFF2-40B4-BE49-F238E27FC236}">
                <a16:creationId xmlns:a16="http://schemas.microsoft.com/office/drawing/2014/main" id="{EDA4C121-B32F-40D7-940A-6D5F1ED6C214}"/>
              </a:ext>
            </a:extLst>
          </p:cNvPr>
          <p:cNvSpPr/>
          <p:nvPr/>
        </p:nvSpPr>
        <p:spPr>
          <a:xfrm>
            <a:off x="8644502" y="4349970"/>
            <a:ext cx="1722606" cy="271982"/>
          </a:xfrm>
          <a:prstGeom prst="roundRect">
            <a:avLst/>
          </a:prstGeom>
          <a:solidFill>
            <a:schemeClr val="accent2"/>
          </a:solidFill>
          <a:ln w="9525">
            <a:solidFill>
              <a:srgbClr val="D05F44"/>
            </a:solidFill>
            <a:round/>
            <a:headEnd/>
            <a:tailEnd/>
          </a:ln>
          <a:effectLst>
            <a:outerShdw blurRad="40000" dist="23000" dir="5400000" rotWithShape="0">
              <a:srgbClr val="000000">
                <a:alpha val="34998"/>
              </a:srgbClr>
            </a:outerShdw>
          </a:effectLst>
        </p:spPr>
        <p:txBody>
          <a:bodyPr anchor="ctr"/>
          <a:lstStyle/>
          <a:p>
            <a:pPr algn="ctr" defTabSz="342900" fontAlgn="auto">
              <a:spcBef>
                <a:spcPts val="0"/>
              </a:spcBef>
              <a:spcAft>
                <a:spcPts val="0"/>
              </a:spcAft>
              <a:defRPr/>
            </a:pPr>
            <a:r>
              <a:rPr lang="en-US" sz="1200" b="1" dirty="0">
                <a:solidFill>
                  <a:prstClr val="white"/>
                </a:solidFill>
              </a:rPr>
              <a:t>p53 Localization</a:t>
            </a:r>
          </a:p>
        </p:txBody>
      </p:sp>
      <p:pic>
        <p:nvPicPr>
          <p:cNvPr id="38" name="Picture 37">
            <a:extLst>
              <a:ext uri="{FF2B5EF4-FFF2-40B4-BE49-F238E27FC236}">
                <a16:creationId xmlns:a16="http://schemas.microsoft.com/office/drawing/2014/main" id="{F49E7EC2-1809-4341-93C3-1C3023CF4390}"/>
              </a:ext>
            </a:extLst>
          </p:cNvPr>
          <p:cNvPicPr>
            <a:picLocks noChangeAspect="1"/>
          </p:cNvPicPr>
          <p:nvPr/>
        </p:nvPicPr>
        <p:blipFill rotWithShape="1">
          <a:blip r:embed="rId15">
            <a:lum bright="40000" contrast="40000"/>
          </a:blip>
          <a:srcRect t="4089" r="85395" b="50089"/>
          <a:stretch/>
        </p:blipFill>
        <p:spPr>
          <a:xfrm>
            <a:off x="8673723" y="4702871"/>
            <a:ext cx="819292" cy="497054"/>
          </a:xfrm>
          <a:prstGeom prst="rect">
            <a:avLst/>
          </a:prstGeom>
        </p:spPr>
      </p:pic>
      <p:pic>
        <p:nvPicPr>
          <p:cNvPr id="39" name="Picture 38">
            <a:extLst>
              <a:ext uri="{FF2B5EF4-FFF2-40B4-BE49-F238E27FC236}">
                <a16:creationId xmlns:a16="http://schemas.microsoft.com/office/drawing/2014/main" id="{094246FC-83C2-48AC-8452-4725B4C2989F}"/>
              </a:ext>
            </a:extLst>
          </p:cNvPr>
          <p:cNvPicPr>
            <a:picLocks noChangeAspect="1"/>
          </p:cNvPicPr>
          <p:nvPr/>
        </p:nvPicPr>
        <p:blipFill rotWithShape="1">
          <a:blip r:embed="rId15">
            <a:lum bright="40000" contrast="40000"/>
          </a:blip>
          <a:srcRect t="50606" r="85395" b="5040"/>
          <a:stretch/>
        </p:blipFill>
        <p:spPr>
          <a:xfrm>
            <a:off x="9561228" y="4711466"/>
            <a:ext cx="819293" cy="481138"/>
          </a:xfrm>
          <a:prstGeom prst="rect">
            <a:avLst/>
          </a:prstGeom>
        </p:spPr>
      </p:pic>
      <p:sp>
        <p:nvSpPr>
          <p:cNvPr id="40" name="TextBox 39">
            <a:extLst>
              <a:ext uri="{FF2B5EF4-FFF2-40B4-BE49-F238E27FC236}">
                <a16:creationId xmlns:a16="http://schemas.microsoft.com/office/drawing/2014/main" id="{FF5B55C7-8D28-4CF5-98A6-58F97EF6B2BB}"/>
              </a:ext>
            </a:extLst>
          </p:cNvPr>
          <p:cNvSpPr txBox="1"/>
          <p:nvPr/>
        </p:nvSpPr>
        <p:spPr>
          <a:xfrm>
            <a:off x="9463069" y="5180749"/>
            <a:ext cx="1048325" cy="346249"/>
          </a:xfrm>
          <a:prstGeom prst="rect">
            <a:avLst/>
          </a:prstGeom>
          <a:noFill/>
        </p:spPr>
        <p:txBody>
          <a:bodyPr wrap="square" rtlCol="0">
            <a:spAutoFit/>
          </a:bodyPr>
          <a:lstStyle/>
          <a:p>
            <a:pPr defTabSz="342900" fontAlgn="auto">
              <a:spcBef>
                <a:spcPts val="0"/>
              </a:spcBef>
              <a:spcAft>
                <a:spcPts val="0"/>
              </a:spcAft>
              <a:defRPr/>
            </a:pPr>
            <a:r>
              <a:rPr lang="en-US" sz="825" b="1" dirty="0">
                <a:solidFill>
                  <a:srgbClr val="DD6C3E"/>
                </a:solidFill>
              </a:rPr>
              <a:t>Selinexor-Treated</a:t>
            </a:r>
          </a:p>
        </p:txBody>
      </p:sp>
      <p:sp>
        <p:nvSpPr>
          <p:cNvPr id="2" name="Rectangle 1"/>
          <p:cNvSpPr/>
          <p:nvPr/>
        </p:nvSpPr>
        <p:spPr>
          <a:xfrm>
            <a:off x="969054" y="5640329"/>
            <a:ext cx="6896446" cy="892552"/>
          </a:xfrm>
          <a:prstGeom prst="rect">
            <a:avLst/>
          </a:prstGeom>
        </p:spPr>
        <p:txBody>
          <a:bodyPr wrap="square">
            <a:spAutoFit/>
          </a:bodyPr>
          <a:lstStyle/>
          <a:p>
            <a:pPr marL="285750" indent="-285750">
              <a:buFont typeface="Arial" panose="020B0604020202020204" pitchFamily="34" charset="0"/>
              <a:buChar char="•"/>
              <a:defRPr/>
            </a:pPr>
            <a:r>
              <a:rPr lang="en-US" sz="1600" dirty="0">
                <a:solidFill>
                  <a:srgbClr val="000000"/>
                </a:solidFill>
              </a:rPr>
              <a:t>XPO expression increased in MM vs normal plasma cells /MGUS/SMM</a:t>
            </a:r>
          </a:p>
          <a:p>
            <a:pPr marL="285750" indent="-285750">
              <a:buFont typeface="Arial" panose="020B0604020202020204" pitchFamily="34" charset="0"/>
              <a:buChar char="•"/>
              <a:defRPr/>
            </a:pPr>
            <a:r>
              <a:rPr lang="en-US" sz="1600" dirty="0">
                <a:solidFill>
                  <a:srgbClr val="000000"/>
                </a:solidFill>
              </a:rPr>
              <a:t>also, increased with </a:t>
            </a:r>
            <a:r>
              <a:rPr lang="en-US" sz="1600" dirty="0" err="1">
                <a:solidFill>
                  <a:srgbClr val="000000"/>
                </a:solidFill>
              </a:rPr>
              <a:t>bortezomib</a:t>
            </a:r>
            <a:r>
              <a:rPr lang="en-US" sz="1600" dirty="0">
                <a:solidFill>
                  <a:srgbClr val="000000"/>
                </a:solidFill>
              </a:rPr>
              <a:t> resistance</a:t>
            </a:r>
          </a:p>
          <a:p>
            <a:pPr marL="285750" indent="-285750">
              <a:buFont typeface="Arial" panose="020B0604020202020204" pitchFamily="34" charset="0"/>
              <a:buChar char="•"/>
              <a:defRPr/>
            </a:pPr>
            <a:r>
              <a:rPr lang="en-US" sz="1600" dirty="0">
                <a:solidFill>
                  <a:srgbClr val="000000"/>
                </a:solidFill>
              </a:rPr>
              <a:t>correlates with increased lytic bone and shorter survival</a:t>
            </a:r>
            <a:r>
              <a:rPr lang="en-US" dirty="0">
                <a:solidFill>
                  <a:srgbClr val="000000"/>
                </a:solidFill>
              </a:rPr>
              <a:t>.</a:t>
            </a:r>
          </a:p>
        </p:txBody>
      </p:sp>
    </p:spTree>
    <p:custDataLst>
      <p:tags r:id="rId1"/>
    </p:custDataLst>
    <p:extLst>
      <p:ext uri="{BB962C8B-B14F-4D97-AF65-F5344CB8AC3E}">
        <p14:creationId xmlns:p14="http://schemas.microsoft.com/office/powerpoint/2010/main" val="2288756354"/>
      </p:ext>
    </p:extLst>
  </p:cSld>
  <p:clrMapOvr>
    <a:masterClrMapping/>
  </p:clrMapOvr>
  <mc:AlternateContent xmlns:mc="http://schemas.openxmlformats.org/markup-compatibility/2006" xmlns:p14="http://schemas.microsoft.com/office/powerpoint/2010/main">
    <mc:Choice Requires="p14">
      <p:transition spd="slow" p14:dur="2000" advTm="41528"/>
    </mc:Choice>
    <mc:Fallback xmlns="">
      <p:transition spd="slow" advTm="41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0"/>
                                        </p:tgtEl>
                                        <p:attrNameLst>
                                          <p:attrName>r</p:attrName>
                                        </p:attrNameLst>
                                      </p:cBhvr>
                                    </p:animRo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par>
                          <p:cTn id="9" fill="hold">
                            <p:stCondLst>
                              <p:cond delay="2000"/>
                            </p:stCondLst>
                            <p:childTnLst>
                              <p:par>
                                <p:cTn id="10" presetID="9" presetClass="entr" presetSubtype="0" fill="hold" nodeType="afterEffect">
                                  <p:stCondLst>
                                    <p:cond delay="500"/>
                                  </p:stCondLst>
                                  <p:childTnLst>
                                    <p:set>
                                      <p:cBhvr>
                                        <p:cTn id="11" dur="1" fill="hold">
                                          <p:stCondLst>
                                            <p:cond delay="0"/>
                                          </p:stCondLst>
                                        </p:cTn>
                                        <p:tgtEl>
                                          <p:spTgt spid="59"/>
                                        </p:tgtEl>
                                        <p:attrNameLst>
                                          <p:attrName>style.visibility</p:attrName>
                                        </p:attrNameLst>
                                      </p:cBhvr>
                                      <p:to>
                                        <p:strVal val="visible"/>
                                      </p:to>
                                    </p:set>
                                    <p:animEffect transition="in" filter="dissolve">
                                      <p:cBhvr>
                                        <p:cTn id="12" dur="1000"/>
                                        <p:tgtEl>
                                          <p:spTgt spid="59"/>
                                        </p:tgtEl>
                                      </p:cBhvr>
                                    </p:animEffect>
                                  </p:childTnLst>
                                </p:cTn>
                              </p:par>
                            </p:childTnLst>
                          </p:cTn>
                        </p:par>
                        <p:par>
                          <p:cTn id="13" fill="hold">
                            <p:stCondLst>
                              <p:cond delay="3500"/>
                            </p:stCondLst>
                            <p:childTnLst>
                              <p:par>
                                <p:cTn id="14" presetID="9" presetClass="entr" presetSubtype="0" fill="hold" nodeType="afterEffect">
                                  <p:stCondLst>
                                    <p:cond delay="500"/>
                                  </p:stCondLst>
                                  <p:childTnLst>
                                    <p:set>
                                      <p:cBhvr>
                                        <p:cTn id="15" dur="1" fill="hold">
                                          <p:stCondLst>
                                            <p:cond delay="0"/>
                                          </p:stCondLst>
                                        </p:cTn>
                                        <p:tgtEl>
                                          <p:spTgt spid="61"/>
                                        </p:tgtEl>
                                        <p:attrNameLst>
                                          <p:attrName>style.visibility</p:attrName>
                                        </p:attrNameLst>
                                      </p:cBhvr>
                                      <p:to>
                                        <p:strVal val="visible"/>
                                      </p:to>
                                    </p:set>
                                    <p:animEffect transition="in" filter="dissolve">
                                      <p:cBhvr>
                                        <p:cTn id="16" dur="10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dissolve">
                                      <p:cBhvr>
                                        <p:cTn id="21" dur="1000"/>
                                        <p:tgtEl>
                                          <p:spTgt spid="71"/>
                                        </p:tgtEl>
                                      </p:cBhvr>
                                    </p:animEffect>
                                  </p:childTnLst>
                                </p:cTn>
                              </p:par>
                              <p:par>
                                <p:cTn id="22" presetID="1" presetClass="entr" presetSubtype="0" fill="hold" grpId="0" nodeType="withEffect">
                                  <p:stCondLst>
                                    <p:cond delay="500"/>
                                  </p:stCondLst>
                                  <p:childTnLst>
                                    <p:set>
                                      <p:cBhvr>
                                        <p:cTn id="23" dur="1" fill="hold">
                                          <p:stCondLst>
                                            <p:cond delay="0"/>
                                          </p:stCondLst>
                                        </p:cTn>
                                        <p:tgtEl>
                                          <p:spTgt spid="33"/>
                                        </p:tgtEl>
                                        <p:attrNameLst>
                                          <p:attrName>style.visibility</p:attrName>
                                        </p:attrNameLst>
                                      </p:cBhvr>
                                      <p:to>
                                        <p:strVal val="visible"/>
                                      </p:to>
                                    </p:set>
                                  </p:childTnLst>
                                </p:cTn>
                              </p:par>
                            </p:childTnLst>
                          </p:cTn>
                        </p:par>
                        <p:par>
                          <p:cTn id="24" fill="hold">
                            <p:stCondLst>
                              <p:cond delay="1000"/>
                            </p:stCondLst>
                            <p:childTnLst>
                              <p:par>
                                <p:cTn id="25" presetID="8" presetClass="emph" presetSubtype="0" fill="hold" nodeType="afterEffect">
                                  <p:stCondLst>
                                    <p:cond delay="500"/>
                                  </p:stCondLst>
                                  <p:childTnLst>
                                    <p:animRot by="21600000">
                                      <p:cBhvr>
                                        <p:cTn id="26" dur="2000" fill="hold"/>
                                        <p:tgtEl>
                                          <p:spTgt spid="72"/>
                                        </p:tgtEl>
                                        <p:attrNameLst>
                                          <p:attrName>r</p:attrName>
                                        </p:attrNameLst>
                                      </p:cBhvr>
                                    </p:animRot>
                                  </p:childTnLst>
                                </p:cTn>
                              </p:par>
                            </p:childTnLst>
                          </p:cTn>
                        </p:par>
                        <p:par>
                          <p:cTn id="27" fill="hold">
                            <p:stCondLst>
                              <p:cond delay="3500"/>
                            </p:stCondLst>
                            <p:childTnLst>
                              <p:par>
                                <p:cTn id="28" presetID="9" presetClass="entr" presetSubtype="0" fill="hold" nodeType="afterEffect">
                                  <p:stCondLst>
                                    <p:cond delay="500"/>
                                  </p:stCondLst>
                                  <p:childTnLst>
                                    <p:set>
                                      <p:cBhvr>
                                        <p:cTn id="29" dur="1" fill="hold">
                                          <p:stCondLst>
                                            <p:cond delay="0"/>
                                          </p:stCondLst>
                                        </p:cTn>
                                        <p:tgtEl>
                                          <p:spTgt spid="73"/>
                                        </p:tgtEl>
                                        <p:attrNameLst>
                                          <p:attrName>style.visibility</p:attrName>
                                        </p:attrNameLst>
                                      </p:cBhvr>
                                      <p:to>
                                        <p:strVal val="visible"/>
                                      </p:to>
                                    </p:set>
                                    <p:animEffect transition="in" filter="dissolve">
                                      <p:cBhvr>
                                        <p:cTn id="30"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46" y="181686"/>
            <a:ext cx="10972800" cy="625171"/>
          </a:xfrm>
        </p:spPr>
        <p:txBody>
          <a:bodyPr>
            <a:normAutofit fontScale="90000"/>
          </a:bodyPr>
          <a:lstStyle/>
          <a:p>
            <a:r>
              <a:rPr lang="en-US" dirty="0"/>
              <a:t>Rationale for Selinexor Treatment in Daratumumab-Refractory Multiple Myeloma Patients Identified by Paired Ex Vivo Drug Sensitivity and RNA-Seq. </a:t>
            </a:r>
          </a:p>
        </p:txBody>
      </p:sp>
      <p:sp>
        <p:nvSpPr>
          <p:cNvPr id="3" name="Footer Placeholder 2"/>
          <p:cNvSpPr>
            <a:spLocks noGrp="1"/>
          </p:cNvSpPr>
          <p:nvPr>
            <p:ph type="ftr" sz="quarter" idx="11"/>
          </p:nvPr>
        </p:nvSpPr>
        <p:spPr/>
        <p:txBody>
          <a:bodyPr/>
          <a:lstStyle/>
          <a:p>
            <a:endParaRPr lang="en-US">
              <a:solidFill>
                <a:prstClr val="black"/>
              </a:solidFill>
            </a:endParaRPr>
          </a:p>
        </p:txBody>
      </p:sp>
      <p:pic>
        <p:nvPicPr>
          <p:cNvPr id="6" name="Picture 5" descr="https://ash.confex.com/data/abstract/ash/2021/7/6/Paper_150667_abstract_275633_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1063" y="991523"/>
            <a:ext cx="7086602" cy="5153685"/>
          </a:xfrm>
          <a:prstGeom prst="rect">
            <a:avLst/>
          </a:prstGeom>
          <a:noFill/>
          <a:ln>
            <a:noFill/>
          </a:ln>
        </p:spPr>
      </p:pic>
      <p:sp>
        <p:nvSpPr>
          <p:cNvPr id="7" name="Rectangle 6"/>
          <p:cNvSpPr/>
          <p:nvPr/>
        </p:nvSpPr>
        <p:spPr>
          <a:xfrm>
            <a:off x="7929284" y="6306982"/>
            <a:ext cx="4173065" cy="369332"/>
          </a:xfrm>
          <a:prstGeom prst="rect">
            <a:avLst/>
          </a:prstGeom>
        </p:spPr>
        <p:txBody>
          <a:bodyPr wrap="none">
            <a:spAutoFit/>
          </a:bodyPr>
          <a:lstStyle/>
          <a:p>
            <a:pPr lvl="0">
              <a:defRPr/>
            </a:pPr>
            <a:r>
              <a:rPr lang="en-US" dirty="0">
                <a:solidFill>
                  <a:srgbClr val="000000"/>
                </a:solidFill>
              </a:rPr>
              <a:t> </a:t>
            </a:r>
            <a:r>
              <a:rPr lang="en-US" dirty="0" err="1"/>
              <a:t>Sudalagunta</a:t>
            </a:r>
            <a:r>
              <a:rPr lang="en-US" dirty="0"/>
              <a:t> et al,</a:t>
            </a:r>
            <a:r>
              <a:rPr lang="en-US" dirty="0">
                <a:solidFill>
                  <a:srgbClr val="000000"/>
                </a:solidFill>
              </a:rPr>
              <a:t> ASH 2021, Abs 893</a:t>
            </a:r>
            <a:endParaRPr lang="en-US" sz="800" dirty="0">
              <a:solidFill>
                <a:srgbClr val="000000"/>
              </a:solidFill>
            </a:endParaRPr>
          </a:p>
        </p:txBody>
      </p:sp>
    </p:spTree>
    <p:extLst>
      <p:ext uri="{BB962C8B-B14F-4D97-AF65-F5344CB8AC3E}">
        <p14:creationId xmlns:p14="http://schemas.microsoft.com/office/powerpoint/2010/main" val="372186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CF54D4BB-9072-4642-A929-4910E99BCBEF}"/>
              </a:ext>
            </a:extLst>
          </p:cNvPr>
          <p:cNvCxnSpPr>
            <a:cxnSpLocks/>
          </p:cNvCxnSpPr>
          <p:nvPr/>
        </p:nvCxnSpPr>
        <p:spPr>
          <a:xfrm>
            <a:off x="9013863" y="1702499"/>
            <a:ext cx="0" cy="414000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7A9E4E1-C2F0-4FB3-8888-207825DFEADB}"/>
              </a:ext>
            </a:extLst>
          </p:cNvPr>
          <p:cNvSpPr>
            <a:spLocks noGrp="1"/>
          </p:cNvSpPr>
          <p:nvPr>
            <p:ph type="title"/>
          </p:nvPr>
        </p:nvSpPr>
        <p:spPr>
          <a:xfrm>
            <a:off x="629250" y="424703"/>
            <a:ext cx="11520260" cy="625171"/>
          </a:xfrm>
        </p:spPr>
        <p:txBody>
          <a:bodyPr vert="horz" lIns="121920" tIns="60960" rIns="121920" bIns="60960" rtlCol="0" anchor="b">
            <a:noAutofit/>
          </a:bodyPr>
          <a:lstStyle/>
          <a:p>
            <a:r>
              <a:rPr lang="en-US" sz="3467" dirty="0"/>
              <a:t>Proteasome Inhibitor Backbone Phase 3 Trials in RRMM</a:t>
            </a:r>
          </a:p>
        </p:txBody>
      </p:sp>
      <p:graphicFrame>
        <p:nvGraphicFramePr>
          <p:cNvPr id="8" name="Content Placeholder 7">
            <a:extLst>
              <a:ext uri="{FF2B5EF4-FFF2-40B4-BE49-F238E27FC236}">
                <a16:creationId xmlns:a16="http://schemas.microsoft.com/office/drawing/2014/main" id="{4212603D-9048-4405-8B02-199A0641E8C3}"/>
              </a:ext>
            </a:extLst>
          </p:cNvPr>
          <p:cNvGraphicFramePr>
            <a:graphicFrameLocks noGrp="1"/>
          </p:cNvGraphicFramePr>
          <p:nvPr>
            <p:ph idx="4294967295"/>
          </p:nvPr>
        </p:nvGraphicFramePr>
        <p:xfrm>
          <a:off x="1676400" y="2250017"/>
          <a:ext cx="105156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9">
            <a:extLst>
              <a:ext uri="{FF2B5EF4-FFF2-40B4-BE49-F238E27FC236}">
                <a16:creationId xmlns:a16="http://schemas.microsoft.com/office/drawing/2014/main" id="{FA07BBF8-B200-4873-84C8-FFC6857B0016}"/>
              </a:ext>
            </a:extLst>
          </p:cNvPr>
          <p:cNvGraphicFramePr>
            <a:graphicFrameLocks noGrp="1"/>
          </p:cNvGraphicFramePr>
          <p:nvPr/>
        </p:nvGraphicFramePr>
        <p:xfrm>
          <a:off x="440575" y="1589239"/>
          <a:ext cx="8475789" cy="585216"/>
        </p:xfrm>
        <a:graphic>
          <a:graphicData uri="http://schemas.openxmlformats.org/drawingml/2006/table">
            <a:tbl>
              <a:tblPr firstRow="1" bandRow="1">
                <a:tableStyleId>{5940675A-B579-460E-94D1-54222C63F5DA}</a:tableStyleId>
              </a:tblPr>
              <a:tblGrid>
                <a:gridCol w="1233160">
                  <a:extLst>
                    <a:ext uri="{9D8B030D-6E8A-4147-A177-3AD203B41FA5}">
                      <a16:colId xmlns:a16="http://schemas.microsoft.com/office/drawing/2014/main" val="1540619188"/>
                    </a:ext>
                  </a:extLst>
                </a:gridCol>
                <a:gridCol w="1553029">
                  <a:extLst>
                    <a:ext uri="{9D8B030D-6E8A-4147-A177-3AD203B41FA5}">
                      <a16:colId xmlns:a16="http://schemas.microsoft.com/office/drawing/2014/main" val="2767061275"/>
                    </a:ext>
                  </a:extLst>
                </a:gridCol>
                <a:gridCol w="1393371">
                  <a:extLst>
                    <a:ext uri="{9D8B030D-6E8A-4147-A177-3AD203B41FA5}">
                      <a16:colId xmlns:a16="http://schemas.microsoft.com/office/drawing/2014/main" val="3713491399"/>
                    </a:ext>
                  </a:extLst>
                </a:gridCol>
                <a:gridCol w="1390264">
                  <a:extLst>
                    <a:ext uri="{9D8B030D-6E8A-4147-A177-3AD203B41FA5}">
                      <a16:colId xmlns:a16="http://schemas.microsoft.com/office/drawing/2014/main" val="285724742"/>
                    </a:ext>
                  </a:extLst>
                </a:gridCol>
                <a:gridCol w="1550072">
                  <a:extLst>
                    <a:ext uri="{9D8B030D-6E8A-4147-A177-3AD203B41FA5}">
                      <a16:colId xmlns:a16="http://schemas.microsoft.com/office/drawing/2014/main" val="1640973987"/>
                    </a:ext>
                  </a:extLst>
                </a:gridCol>
                <a:gridCol w="1355893">
                  <a:extLst>
                    <a:ext uri="{9D8B030D-6E8A-4147-A177-3AD203B41FA5}">
                      <a16:colId xmlns:a16="http://schemas.microsoft.com/office/drawing/2014/main" val="273222897"/>
                    </a:ext>
                  </a:extLst>
                </a:gridCol>
              </a:tblGrid>
              <a:tr h="585216">
                <a:tc>
                  <a:txBody>
                    <a:bodyPr/>
                    <a:lstStyle/>
                    <a:p>
                      <a:pPr algn="r">
                        <a:lnSpc>
                          <a:spcPct val="90000"/>
                        </a:lnSpc>
                      </a:pPr>
                      <a:r>
                        <a:rPr lang="en-US" sz="1200" b="1" dirty="0">
                          <a:solidFill>
                            <a:schemeClr val="tx1"/>
                          </a:solidFill>
                          <a:latin typeface="Arial" panose="020B0604020202020204" pitchFamily="34" charset="0"/>
                          <a:cs typeface="Arial" panose="020B0604020202020204" pitchFamily="34" charset="0"/>
                        </a:rPr>
                        <a:t>HR (95% CI)</a:t>
                      </a:r>
                      <a:br>
                        <a:rPr lang="en-US" sz="1200" b="1" dirty="0">
                          <a:solidFill>
                            <a:schemeClr val="tx1"/>
                          </a:solidFill>
                          <a:latin typeface="Arial" panose="020B0604020202020204" pitchFamily="34" charset="0"/>
                          <a:cs typeface="Arial" panose="020B0604020202020204" pitchFamily="34" charset="0"/>
                        </a:rPr>
                      </a:br>
                      <a:r>
                        <a:rPr lang="en-US" sz="1200" b="1" i="1" dirty="0">
                          <a:solidFill>
                            <a:schemeClr val="tx1"/>
                          </a:solidFill>
                          <a:latin typeface="Arial" panose="020B0604020202020204" pitchFamily="34" charset="0"/>
                          <a:cs typeface="Arial" panose="020B0604020202020204" pitchFamily="34" charset="0"/>
                        </a:rPr>
                        <a:t>P</a:t>
                      </a:r>
                      <a:r>
                        <a:rPr lang="en-US" sz="1200" b="1" dirty="0">
                          <a:solidFill>
                            <a:schemeClr val="tx1"/>
                          </a:solidFill>
                          <a:latin typeface="Arial" panose="020B0604020202020204" pitchFamily="34" charset="0"/>
                          <a:cs typeface="Arial" panose="020B0604020202020204" pitchFamily="34" charset="0"/>
                        </a:rPr>
                        <a:t> value</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chemeClr val="tx1"/>
                          </a:solidFill>
                          <a:latin typeface="Arial" panose="020B0604020202020204" pitchFamily="34" charset="0"/>
                          <a:cs typeface="Arial" panose="020B0604020202020204" pitchFamily="34" charset="0"/>
                        </a:rPr>
                        <a:t>0.61</a:t>
                      </a:r>
                    </a:p>
                    <a:p>
                      <a:pPr algn="ctr">
                        <a:lnSpc>
                          <a:spcPct val="90000"/>
                        </a:lnSpc>
                      </a:pPr>
                      <a:r>
                        <a:rPr lang="en-US" sz="1200" b="1" dirty="0">
                          <a:solidFill>
                            <a:schemeClr val="tx1"/>
                          </a:solidFill>
                          <a:latin typeface="Arial" panose="020B0604020202020204" pitchFamily="34" charset="0"/>
                          <a:cs typeface="Arial" panose="020B0604020202020204" pitchFamily="34" charset="0"/>
                        </a:rPr>
                        <a:t> (0.49</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0.77) </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chemeClr val="tx1"/>
                          </a:solidFill>
                          <a:latin typeface="Arial" panose="020B0604020202020204" pitchFamily="34" charset="0"/>
                          <a:cs typeface="Arial" panose="020B0604020202020204" pitchFamily="34" charset="0"/>
                        </a:rPr>
                        <a:t>0.70</a:t>
                      </a:r>
                    </a:p>
                    <a:p>
                      <a:pPr algn="ctr">
                        <a:lnSpc>
                          <a:spcPct val="90000"/>
                        </a:lnSpc>
                      </a:pPr>
                      <a:r>
                        <a:rPr lang="en-US" sz="1200" b="1" dirty="0">
                          <a:solidFill>
                            <a:schemeClr val="tx1"/>
                          </a:solidFill>
                          <a:latin typeface="Arial" panose="020B0604020202020204" pitchFamily="34" charset="0"/>
                          <a:cs typeface="Arial" panose="020B0604020202020204" pitchFamily="34" charset="0"/>
                        </a:rPr>
                        <a:t>(NA)</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 </a:t>
                      </a: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chemeClr val="tx1"/>
                          </a:solidFill>
                          <a:latin typeface="Arial" panose="020B0604020202020204" pitchFamily="34" charset="0"/>
                          <a:cs typeface="Arial" panose="020B0604020202020204" pitchFamily="34" charset="0"/>
                        </a:rPr>
                        <a:t>0.31</a:t>
                      </a:r>
                    </a:p>
                    <a:p>
                      <a:pPr algn="ctr">
                        <a:lnSpc>
                          <a:spcPct val="90000"/>
                        </a:lnSpc>
                      </a:pPr>
                      <a:r>
                        <a:rPr lang="en-US" sz="1200" b="1" dirty="0">
                          <a:solidFill>
                            <a:schemeClr val="tx1"/>
                          </a:solidFill>
                          <a:latin typeface="Arial" panose="020B0604020202020204" pitchFamily="34" charset="0"/>
                          <a:cs typeface="Arial" panose="020B0604020202020204" pitchFamily="34" charset="0"/>
                        </a:rPr>
                        <a:t> (0.24</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0.39)</a:t>
                      </a:r>
                      <a:br>
                        <a:rPr lang="en-US" sz="1200" b="1" dirty="0">
                          <a:solidFill>
                            <a:schemeClr val="tx1"/>
                          </a:solidFill>
                          <a:latin typeface="Arial" panose="020B0604020202020204" pitchFamily="34" charset="0"/>
                          <a:cs typeface="Arial" panose="020B0604020202020204" pitchFamily="34" charset="0"/>
                        </a:rPr>
                      </a:br>
                      <a:endParaRPr lang="en-US" sz="1200"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chemeClr val="tx1"/>
                          </a:solidFill>
                          <a:latin typeface="Arial" panose="020B0604020202020204" pitchFamily="34" charset="0"/>
                          <a:cs typeface="Arial" panose="020B0604020202020204" pitchFamily="34" charset="0"/>
                        </a:rPr>
                        <a:t>0.53</a:t>
                      </a:r>
                    </a:p>
                    <a:p>
                      <a:pPr algn="ctr">
                        <a:lnSpc>
                          <a:spcPct val="90000"/>
                        </a:lnSpc>
                      </a:pPr>
                      <a:r>
                        <a:rPr lang="en-US" sz="1200" b="1" dirty="0">
                          <a:solidFill>
                            <a:schemeClr val="tx1"/>
                          </a:solidFill>
                          <a:latin typeface="Arial" panose="020B0604020202020204" pitchFamily="34" charset="0"/>
                          <a:cs typeface="Arial" panose="020B0604020202020204" pitchFamily="34" charset="0"/>
                        </a:rPr>
                        <a:t> (0.44</a:t>
                      </a:r>
                      <a:r>
                        <a:rPr lang="en-US" sz="1200" b="1" dirty="0">
                          <a:solidFill>
                            <a:schemeClr val="tx1"/>
                          </a:solidFill>
                          <a:latin typeface="Arial" panose="020B0604020202020204" pitchFamily="34" charset="0"/>
                          <a:cs typeface="Arial" panose="020B0604020202020204" pitchFamily="34" charset="0"/>
                          <a:sym typeface="Symbol" panose="05050102010706020507" pitchFamily="18" charset="2"/>
                        </a:rPr>
                        <a:t></a:t>
                      </a:r>
                      <a:r>
                        <a:rPr lang="en-US" sz="1200" b="1" dirty="0">
                          <a:solidFill>
                            <a:schemeClr val="tx1"/>
                          </a:solidFill>
                          <a:latin typeface="Arial" panose="020B0604020202020204" pitchFamily="34" charset="0"/>
                          <a:cs typeface="Arial" panose="020B0604020202020204" pitchFamily="34" charset="0"/>
                        </a:rPr>
                        <a:t>0.65)</a:t>
                      </a:r>
                      <a:br>
                        <a:rPr lang="en-US" sz="1200" b="1" dirty="0">
                          <a:solidFill>
                            <a:schemeClr val="tx1"/>
                          </a:solidFill>
                          <a:latin typeface="Arial" panose="020B0604020202020204" pitchFamily="34" charset="0"/>
                          <a:cs typeface="Arial" panose="020B0604020202020204" pitchFamily="34" charset="0"/>
                        </a:rPr>
                      </a:br>
                      <a:endParaRPr lang="en-US" sz="1200"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chemeClr val="tx1"/>
                          </a:solidFill>
                          <a:latin typeface="Arial" panose="020B0604020202020204" pitchFamily="34" charset="0"/>
                          <a:cs typeface="Arial" panose="020B0604020202020204" pitchFamily="34" charset="0"/>
                        </a:rPr>
                        <a:t>0.58</a:t>
                      </a:r>
                    </a:p>
                    <a:p>
                      <a:pPr algn="ctr">
                        <a:lnSpc>
                          <a:spcPct val="90000"/>
                        </a:lnSpc>
                      </a:pPr>
                      <a:r>
                        <a:rPr lang="en-US" sz="1200" b="1" dirty="0">
                          <a:solidFill>
                            <a:schemeClr val="tx1"/>
                          </a:solidFill>
                          <a:latin typeface="Arial" panose="020B0604020202020204" pitchFamily="34" charset="0"/>
                          <a:cs typeface="Arial" panose="020B0604020202020204" pitchFamily="34" charset="0"/>
                        </a:rPr>
                        <a:t> (0.43-0.78)</a:t>
                      </a:r>
                    </a:p>
                    <a:p>
                      <a:pPr algn="ctr">
                        <a:lnSpc>
                          <a:spcPct val="90000"/>
                        </a:lnSpc>
                      </a:pPr>
                      <a:endParaRPr lang="en-US" sz="1200" b="1"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146969"/>
                  </a:ext>
                </a:extLst>
              </a:tr>
            </a:tbl>
          </a:graphicData>
        </a:graphic>
      </p:graphicFrame>
      <p:sp>
        <p:nvSpPr>
          <p:cNvPr id="6" name="TextBox 5">
            <a:extLst>
              <a:ext uri="{FF2B5EF4-FFF2-40B4-BE49-F238E27FC236}">
                <a16:creationId xmlns:a16="http://schemas.microsoft.com/office/drawing/2014/main" id="{116E0BA1-F84C-4A2E-90F7-C2A62F0BD30D}"/>
              </a:ext>
            </a:extLst>
          </p:cNvPr>
          <p:cNvSpPr txBox="1"/>
          <p:nvPr/>
        </p:nvSpPr>
        <p:spPr>
          <a:xfrm>
            <a:off x="335737" y="6352551"/>
            <a:ext cx="11693115" cy="420756"/>
          </a:xfrm>
          <a:prstGeom prst="rect">
            <a:avLst/>
          </a:prstGeom>
          <a:noFill/>
        </p:spPr>
        <p:txBody>
          <a:bodyPr wrap="square" rtlCol="0" anchor="b">
            <a:spAutoFit/>
          </a:bodyPr>
          <a:lstStyle/>
          <a:p>
            <a:pPr lvl="0">
              <a:defRPr/>
            </a:pPr>
            <a:r>
              <a:rPr lang="en-US" sz="1067" b="1" dirty="0">
                <a:latin typeface="Arial" panose="020B0604020202020204" pitchFamily="34" charset="0"/>
                <a:ea typeface="ＭＳ Ｐゴシック" charset="0"/>
                <a:cs typeface="Arial" panose="020B0604020202020204" pitchFamily="34" charset="0"/>
              </a:rPr>
              <a:t>1. Richardson PG et al. </a:t>
            </a:r>
            <a:r>
              <a:rPr lang="en-US" sz="1067" b="1" i="1" dirty="0">
                <a:latin typeface="Arial" panose="020B0604020202020204" pitchFamily="34" charset="0"/>
                <a:ea typeface="ＭＳ Ｐゴシック" charset="0"/>
                <a:cs typeface="Arial" panose="020B0604020202020204" pitchFamily="34" charset="0"/>
              </a:rPr>
              <a:t>Lancet Oncol</a:t>
            </a:r>
            <a:r>
              <a:rPr lang="en-US" sz="1067" b="1" dirty="0">
                <a:latin typeface="Arial" panose="020B0604020202020204" pitchFamily="34" charset="0"/>
                <a:ea typeface="ＭＳ Ｐゴシック" charset="0"/>
                <a:cs typeface="Arial" panose="020B0604020202020204" pitchFamily="34" charset="0"/>
              </a:rPr>
              <a:t>. 2019;20:781; 2. Dimopoulos MA et al. </a:t>
            </a:r>
            <a:r>
              <a:rPr lang="en-US" sz="1067" b="1" i="1" dirty="0">
                <a:latin typeface="Arial" panose="020B0604020202020204" pitchFamily="34" charset="0"/>
                <a:ea typeface="ＭＳ Ｐゴシック" charset="0"/>
                <a:cs typeface="Arial" panose="020B0604020202020204" pitchFamily="34" charset="0"/>
              </a:rPr>
              <a:t>J Clin Oncol</a:t>
            </a:r>
            <a:r>
              <a:rPr lang="en-US" sz="1067" b="1" dirty="0">
                <a:latin typeface="Arial" panose="020B0604020202020204" pitchFamily="34" charset="0"/>
                <a:ea typeface="ＭＳ Ｐゴシック" charset="0"/>
                <a:cs typeface="Arial" panose="020B0604020202020204" pitchFamily="34" charset="0"/>
              </a:rPr>
              <a:t>. 2020;38: Abstract 8501; 3. Weisel K et al. </a:t>
            </a:r>
            <a:r>
              <a:rPr lang="en-US" sz="1067" b="1" i="1" dirty="0">
                <a:latin typeface="Arial" panose="020B0604020202020204" pitchFamily="34" charset="0"/>
                <a:ea typeface="ＭＳ Ｐゴシック" charset="0"/>
                <a:cs typeface="Arial" panose="020B0604020202020204" pitchFamily="34" charset="0"/>
              </a:rPr>
              <a:t>Blood</a:t>
            </a:r>
            <a:r>
              <a:rPr lang="en-US" sz="1067" b="1" dirty="0">
                <a:latin typeface="Arial" panose="020B0604020202020204" pitchFamily="34" charset="0"/>
                <a:ea typeface="ＭＳ Ｐゴシック" charset="0"/>
                <a:cs typeface="Arial" panose="020B0604020202020204" pitchFamily="34" charset="0"/>
              </a:rPr>
              <a:t>. 2019;134: Abstract 3192; 4. Dimopoulos MA et al. </a:t>
            </a:r>
            <a:r>
              <a:rPr lang="en-US" sz="1067" b="1" i="1" dirty="0">
                <a:latin typeface="Arial" panose="020B0604020202020204" pitchFamily="34" charset="0"/>
                <a:ea typeface="ＭＳ Ｐゴシック" charset="0"/>
                <a:cs typeface="Arial" panose="020B0604020202020204" pitchFamily="34" charset="0"/>
              </a:rPr>
              <a:t>Lancet Oncol</a:t>
            </a:r>
            <a:r>
              <a:rPr lang="en-US" sz="1067" b="1" dirty="0">
                <a:latin typeface="Arial" panose="020B0604020202020204" pitchFamily="34" charset="0"/>
                <a:ea typeface="ＭＳ Ｐゴシック" charset="0"/>
                <a:cs typeface="Arial" panose="020B0604020202020204" pitchFamily="34" charset="0"/>
              </a:rPr>
              <a:t>. 2016;17:27; 5  Kumar et al. Lancet </a:t>
            </a:r>
            <a:r>
              <a:rPr lang="en-US" sz="1067" b="1" dirty="0" err="1">
                <a:latin typeface="Arial" panose="020B0604020202020204" pitchFamily="34" charset="0"/>
                <a:ea typeface="ＭＳ Ｐゴシック" charset="0"/>
                <a:cs typeface="Arial" panose="020B0604020202020204" pitchFamily="34" charset="0"/>
              </a:rPr>
              <a:t>Oncol</a:t>
            </a:r>
            <a:r>
              <a:rPr lang="en-US" sz="1067" b="1" dirty="0">
                <a:latin typeface="Arial" panose="020B0604020202020204" pitchFamily="34" charset="0"/>
                <a:ea typeface="ＭＳ Ｐゴシック" charset="0"/>
                <a:cs typeface="Arial" panose="020B0604020202020204" pitchFamily="34" charset="0"/>
              </a:rPr>
              <a:t>. 2020;21:1630-1642). </a:t>
            </a:r>
            <a:r>
              <a:rPr lang="en-US" sz="1067" dirty="0">
                <a:solidFill>
                  <a:srgbClr val="000000"/>
                </a:solidFill>
              </a:rPr>
              <a:t>Kumar SK et al ASH 2021, Abs 84</a:t>
            </a:r>
            <a:endParaRPr lang="en-US" sz="667" dirty="0">
              <a:solidFill>
                <a:srgbClr val="000000"/>
              </a:solidFill>
            </a:endParaRPr>
          </a:p>
        </p:txBody>
      </p:sp>
      <p:sp>
        <p:nvSpPr>
          <p:cNvPr id="22" name="TextBox 21">
            <a:extLst>
              <a:ext uri="{FF2B5EF4-FFF2-40B4-BE49-F238E27FC236}">
                <a16:creationId xmlns:a16="http://schemas.microsoft.com/office/drawing/2014/main" id="{52CD9DF6-39B8-4442-940F-B2D985865A5A}"/>
              </a:ext>
            </a:extLst>
          </p:cNvPr>
          <p:cNvSpPr txBox="1"/>
          <p:nvPr/>
        </p:nvSpPr>
        <p:spPr>
          <a:xfrm>
            <a:off x="1996774" y="3005271"/>
            <a:ext cx="474361"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11.2</a:t>
            </a:r>
          </a:p>
        </p:txBody>
      </p:sp>
      <p:sp>
        <p:nvSpPr>
          <p:cNvPr id="23" name="TextBox 22">
            <a:extLst>
              <a:ext uri="{FF2B5EF4-FFF2-40B4-BE49-F238E27FC236}">
                <a16:creationId xmlns:a16="http://schemas.microsoft.com/office/drawing/2014/main" id="{EADD7513-22B2-48D7-AC37-D7B97E09958C}"/>
              </a:ext>
            </a:extLst>
          </p:cNvPr>
          <p:cNvSpPr txBox="1"/>
          <p:nvPr/>
        </p:nvSpPr>
        <p:spPr>
          <a:xfrm>
            <a:off x="2542221" y="3359855"/>
            <a:ext cx="397866"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7.1</a:t>
            </a:r>
          </a:p>
        </p:txBody>
      </p:sp>
      <p:sp>
        <p:nvSpPr>
          <p:cNvPr id="24" name="TextBox 23">
            <a:extLst>
              <a:ext uri="{FF2B5EF4-FFF2-40B4-BE49-F238E27FC236}">
                <a16:creationId xmlns:a16="http://schemas.microsoft.com/office/drawing/2014/main" id="{E58A19B3-A8D4-4BBE-8284-2737D3CF616D}"/>
              </a:ext>
            </a:extLst>
          </p:cNvPr>
          <p:cNvSpPr txBox="1"/>
          <p:nvPr/>
        </p:nvSpPr>
        <p:spPr>
          <a:xfrm>
            <a:off x="3458322" y="2766569"/>
            <a:ext cx="482824"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13.9</a:t>
            </a:r>
          </a:p>
        </p:txBody>
      </p:sp>
      <p:sp>
        <p:nvSpPr>
          <p:cNvPr id="25" name="TextBox 24">
            <a:extLst>
              <a:ext uri="{FF2B5EF4-FFF2-40B4-BE49-F238E27FC236}">
                <a16:creationId xmlns:a16="http://schemas.microsoft.com/office/drawing/2014/main" id="{4718DA01-6A3C-460B-A716-719F21A62C6B}"/>
              </a:ext>
            </a:extLst>
          </p:cNvPr>
          <p:cNvSpPr txBox="1"/>
          <p:nvPr/>
        </p:nvSpPr>
        <p:spPr>
          <a:xfrm>
            <a:off x="3976719" y="3164161"/>
            <a:ext cx="397866"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9.5</a:t>
            </a:r>
          </a:p>
        </p:txBody>
      </p:sp>
      <p:sp>
        <p:nvSpPr>
          <p:cNvPr id="26" name="TextBox 25">
            <a:extLst>
              <a:ext uri="{FF2B5EF4-FFF2-40B4-BE49-F238E27FC236}">
                <a16:creationId xmlns:a16="http://schemas.microsoft.com/office/drawing/2014/main" id="{7C4784CB-C086-49FE-9E8C-9C8E2A48413B}"/>
              </a:ext>
            </a:extLst>
          </p:cNvPr>
          <p:cNvSpPr txBox="1"/>
          <p:nvPr/>
        </p:nvSpPr>
        <p:spPr>
          <a:xfrm>
            <a:off x="4928046" y="2536122"/>
            <a:ext cx="482824"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16.7</a:t>
            </a:r>
          </a:p>
        </p:txBody>
      </p:sp>
      <p:sp>
        <p:nvSpPr>
          <p:cNvPr id="27" name="TextBox 26">
            <a:extLst>
              <a:ext uri="{FF2B5EF4-FFF2-40B4-BE49-F238E27FC236}">
                <a16:creationId xmlns:a16="http://schemas.microsoft.com/office/drawing/2014/main" id="{75C3DEC2-47C7-4CED-9D8B-E860C48F48F2}"/>
              </a:ext>
            </a:extLst>
          </p:cNvPr>
          <p:cNvSpPr txBox="1"/>
          <p:nvPr/>
        </p:nvSpPr>
        <p:spPr>
          <a:xfrm>
            <a:off x="5442076" y="3359855"/>
            <a:ext cx="397866"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7.1</a:t>
            </a:r>
          </a:p>
        </p:txBody>
      </p:sp>
      <p:sp>
        <p:nvSpPr>
          <p:cNvPr id="28" name="TextBox 27">
            <a:extLst>
              <a:ext uri="{FF2B5EF4-FFF2-40B4-BE49-F238E27FC236}">
                <a16:creationId xmlns:a16="http://schemas.microsoft.com/office/drawing/2014/main" id="{17E1837E-32F9-4AE2-A47B-0183F0F44703}"/>
              </a:ext>
            </a:extLst>
          </p:cNvPr>
          <p:cNvSpPr txBox="1"/>
          <p:nvPr/>
        </p:nvSpPr>
        <p:spPr>
          <a:xfrm>
            <a:off x="6389380" y="2351914"/>
            <a:ext cx="482824"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18.7</a:t>
            </a:r>
          </a:p>
        </p:txBody>
      </p:sp>
      <p:sp>
        <p:nvSpPr>
          <p:cNvPr id="29" name="TextBox 28">
            <a:extLst>
              <a:ext uri="{FF2B5EF4-FFF2-40B4-BE49-F238E27FC236}">
                <a16:creationId xmlns:a16="http://schemas.microsoft.com/office/drawing/2014/main" id="{064CCB98-5885-484C-9954-77E56D1BEBB4}"/>
              </a:ext>
            </a:extLst>
          </p:cNvPr>
          <p:cNvSpPr txBox="1"/>
          <p:nvPr/>
        </p:nvSpPr>
        <p:spPr>
          <a:xfrm>
            <a:off x="6886328" y="3138155"/>
            <a:ext cx="397866"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9.4</a:t>
            </a:r>
          </a:p>
        </p:txBody>
      </p:sp>
      <p:sp>
        <p:nvSpPr>
          <p:cNvPr id="3" name="Rectangle 2">
            <a:extLst>
              <a:ext uri="{FF2B5EF4-FFF2-40B4-BE49-F238E27FC236}">
                <a16:creationId xmlns:a16="http://schemas.microsoft.com/office/drawing/2014/main" id="{7102FF80-573E-45E6-BB6E-3502CD366576}"/>
              </a:ext>
            </a:extLst>
          </p:cNvPr>
          <p:cNvSpPr/>
          <p:nvPr/>
        </p:nvSpPr>
        <p:spPr>
          <a:xfrm>
            <a:off x="692225" y="3778018"/>
            <a:ext cx="1197771" cy="424732"/>
          </a:xfrm>
          <a:prstGeom prst="rect">
            <a:avLst/>
          </a:prstGeom>
        </p:spPr>
        <p:txBody>
          <a:bodyPr wrap="square">
            <a:spAutoFit/>
          </a:bodyPr>
          <a:lstStyle/>
          <a:p>
            <a:pPr algn="r" defTabSz="1219170">
              <a:lnSpc>
                <a:spcPct val="90000"/>
              </a:lnSpc>
              <a:defRPr/>
            </a:pPr>
            <a:r>
              <a:rPr lang="en-US" sz="1200" b="1" dirty="0">
                <a:latin typeface="Arial" panose="020B0604020202020204" pitchFamily="34" charset="0"/>
                <a:ea typeface="ＭＳ Ｐゴシック" charset="0"/>
                <a:cs typeface="Arial" panose="020B0604020202020204" pitchFamily="34" charset="0"/>
              </a:rPr>
              <a:t>Median PFS (mos)</a:t>
            </a:r>
          </a:p>
        </p:txBody>
      </p:sp>
      <p:sp>
        <p:nvSpPr>
          <p:cNvPr id="46" name="TextBox 45">
            <a:extLst>
              <a:ext uri="{FF2B5EF4-FFF2-40B4-BE49-F238E27FC236}">
                <a16:creationId xmlns:a16="http://schemas.microsoft.com/office/drawing/2014/main" id="{122F47AA-0BA1-4C24-BC0A-2C35DCAE3B87}"/>
              </a:ext>
            </a:extLst>
          </p:cNvPr>
          <p:cNvSpPr txBox="1"/>
          <p:nvPr/>
        </p:nvSpPr>
        <p:spPr>
          <a:xfrm>
            <a:off x="7907617" y="2240005"/>
            <a:ext cx="482824"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23.4</a:t>
            </a:r>
          </a:p>
        </p:txBody>
      </p:sp>
      <p:sp>
        <p:nvSpPr>
          <p:cNvPr id="47" name="TextBox 46">
            <a:extLst>
              <a:ext uri="{FF2B5EF4-FFF2-40B4-BE49-F238E27FC236}">
                <a16:creationId xmlns:a16="http://schemas.microsoft.com/office/drawing/2014/main" id="{8C85D3D5-1EEB-4F2A-A758-4B31B8D04800}"/>
              </a:ext>
            </a:extLst>
          </p:cNvPr>
          <p:cNvSpPr txBox="1"/>
          <p:nvPr/>
        </p:nvSpPr>
        <p:spPr>
          <a:xfrm>
            <a:off x="8330458" y="2984267"/>
            <a:ext cx="474361" cy="276999"/>
          </a:xfrm>
          <a:prstGeom prst="rect">
            <a:avLst/>
          </a:prstGeom>
          <a:noFill/>
        </p:spPr>
        <p:txBody>
          <a:bodyPr wrap="none" rtlCol="0">
            <a:spAutoFit/>
          </a:bodyPr>
          <a:lstStyle/>
          <a:p>
            <a:pPr defTabSz="1219170">
              <a:defRPr/>
            </a:pPr>
            <a:r>
              <a:rPr lang="en-US" sz="1200" b="1" dirty="0">
                <a:latin typeface="Arial" panose="020B0604020202020204" pitchFamily="34" charset="0"/>
                <a:ea typeface="ＭＳ Ｐゴシック" charset="0"/>
                <a:cs typeface="Arial" panose="020B0604020202020204" pitchFamily="34" charset="0"/>
              </a:rPr>
              <a:t>11.4</a:t>
            </a:r>
          </a:p>
        </p:txBody>
      </p:sp>
      <p:graphicFrame>
        <p:nvGraphicFramePr>
          <p:cNvPr id="9" name="Table 9">
            <a:extLst>
              <a:ext uri="{FF2B5EF4-FFF2-40B4-BE49-F238E27FC236}">
                <a16:creationId xmlns:a16="http://schemas.microsoft.com/office/drawing/2014/main" id="{C89FE31B-9F4B-4AED-AED0-D344C5725CA7}"/>
              </a:ext>
            </a:extLst>
          </p:cNvPr>
          <p:cNvGraphicFramePr>
            <a:graphicFrameLocks noGrp="1"/>
          </p:cNvGraphicFramePr>
          <p:nvPr/>
        </p:nvGraphicFramePr>
        <p:xfrm>
          <a:off x="335738" y="4224172"/>
          <a:ext cx="8493541" cy="1380744"/>
        </p:xfrm>
        <a:graphic>
          <a:graphicData uri="http://schemas.openxmlformats.org/drawingml/2006/table">
            <a:tbl>
              <a:tblPr firstRow="1" bandRow="1">
                <a:tableStyleId>{5940675A-B579-460E-94D1-54222C63F5DA}</a:tableStyleId>
              </a:tblPr>
              <a:tblGrid>
                <a:gridCol w="1555712">
                  <a:extLst>
                    <a:ext uri="{9D8B030D-6E8A-4147-A177-3AD203B41FA5}">
                      <a16:colId xmlns:a16="http://schemas.microsoft.com/office/drawing/2014/main" val="1540619188"/>
                    </a:ext>
                  </a:extLst>
                </a:gridCol>
                <a:gridCol w="1291772">
                  <a:extLst>
                    <a:ext uri="{9D8B030D-6E8A-4147-A177-3AD203B41FA5}">
                      <a16:colId xmlns:a16="http://schemas.microsoft.com/office/drawing/2014/main" val="2767061275"/>
                    </a:ext>
                  </a:extLst>
                </a:gridCol>
                <a:gridCol w="1349828">
                  <a:extLst>
                    <a:ext uri="{9D8B030D-6E8A-4147-A177-3AD203B41FA5}">
                      <a16:colId xmlns:a16="http://schemas.microsoft.com/office/drawing/2014/main" val="3713491399"/>
                    </a:ext>
                  </a:extLst>
                </a:gridCol>
                <a:gridCol w="1524000">
                  <a:extLst>
                    <a:ext uri="{9D8B030D-6E8A-4147-A177-3AD203B41FA5}">
                      <a16:colId xmlns:a16="http://schemas.microsoft.com/office/drawing/2014/main" val="285724742"/>
                    </a:ext>
                  </a:extLst>
                </a:gridCol>
                <a:gridCol w="1494972">
                  <a:extLst>
                    <a:ext uri="{9D8B030D-6E8A-4147-A177-3AD203B41FA5}">
                      <a16:colId xmlns:a16="http://schemas.microsoft.com/office/drawing/2014/main" val="1640973987"/>
                    </a:ext>
                  </a:extLst>
                </a:gridCol>
                <a:gridCol w="1277257">
                  <a:extLst>
                    <a:ext uri="{9D8B030D-6E8A-4147-A177-3AD203B41FA5}">
                      <a16:colId xmlns:a16="http://schemas.microsoft.com/office/drawing/2014/main" val="1049317650"/>
                    </a:ext>
                  </a:extLst>
                </a:gridCol>
              </a:tblGrid>
              <a:tr h="359664">
                <a:tc>
                  <a:txBody>
                    <a:bodyPr/>
                    <a:lstStyle/>
                    <a:p>
                      <a:pPr algn="r">
                        <a:lnSpc>
                          <a:spcPct val="85000"/>
                        </a:lnSpc>
                      </a:pP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OPTIMISMM</a:t>
                      </a:r>
                      <a:r>
                        <a:rPr lang="en-US" sz="1200" b="1" baseline="30000" dirty="0">
                          <a:solidFill>
                            <a:schemeClr val="tx1"/>
                          </a:solidFill>
                          <a:latin typeface="Arial" panose="020B0604020202020204" pitchFamily="34" charset="0"/>
                          <a:cs typeface="Arial" panose="020B0604020202020204" pitchFamily="34" charset="0"/>
                        </a:rPr>
                        <a:t>1</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PVd vs Vd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BOSTON</a:t>
                      </a:r>
                      <a:r>
                        <a:rPr lang="en-US" sz="1200" b="1" kern="1200" baseline="30000" dirty="0">
                          <a:solidFill>
                            <a:schemeClr val="tx1"/>
                          </a:solidFill>
                          <a:latin typeface="Arial" panose="020B0604020202020204" pitchFamily="34" charset="0"/>
                          <a:ea typeface="+mn-ea"/>
                          <a:cs typeface="Arial" panose="020B0604020202020204" pitchFamily="34" charset="0"/>
                        </a:rPr>
                        <a:t>2</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SVd vs Vd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CASTOR</a:t>
                      </a:r>
                      <a:r>
                        <a:rPr lang="en-US" sz="1200" b="1" kern="1200" baseline="30000" dirty="0">
                          <a:solidFill>
                            <a:schemeClr val="tx1"/>
                          </a:solidFill>
                          <a:latin typeface="Arial" panose="020B0604020202020204" pitchFamily="34" charset="0"/>
                          <a:ea typeface="+mn-ea"/>
                          <a:cs typeface="Arial" panose="020B0604020202020204" pitchFamily="34" charset="0"/>
                        </a:rPr>
                        <a:t>3</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DVd vs Vd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ENDEAVOR</a:t>
                      </a:r>
                      <a:r>
                        <a:rPr lang="en-US" sz="1200" b="1" kern="1200" baseline="30000" dirty="0">
                          <a:solidFill>
                            <a:schemeClr val="tx1"/>
                          </a:solidFill>
                          <a:latin typeface="Arial" panose="020B0604020202020204" pitchFamily="34" charset="0"/>
                          <a:ea typeface="+mn-ea"/>
                          <a:cs typeface="Arial" panose="020B0604020202020204" pitchFamily="34" charset="0"/>
                        </a:rPr>
                        <a:t>4</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Kd vs Vd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BELLINI</a:t>
                      </a:r>
                      <a:r>
                        <a:rPr lang="en-US" sz="1200" b="1" baseline="30000" dirty="0">
                          <a:solidFill>
                            <a:schemeClr val="tx1"/>
                          </a:solidFill>
                          <a:latin typeface="Arial" panose="020B0604020202020204" pitchFamily="34" charset="0"/>
                          <a:cs typeface="Arial" panose="020B0604020202020204" pitchFamily="34" charset="0"/>
                        </a:rPr>
                        <a:t>5</a:t>
                      </a:r>
                      <a:br>
                        <a:rPr lang="en-US" sz="1200" b="1" dirty="0">
                          <a:solidFill>
                            <a:schemeClr val="tx1"/>
                          </a:solidFill>
                          <a:latin typeface="Arial" panose="020B0604020202020204" pitchFamily="34" charset="0"/>
                          <a:cs typeface="Arial" panose="020B0604020202020204" pitchFamily="34" charset="0"/>
                        </a:rPr>
                      </a:br>
                      <a:r>
                        <a:rPr lang="en-US" sz="1200" b="1" dirty="0">
                          <a:solidFill>
                            <a:schemeClr val="tx1"/>
                          </a:solidFill>
                          <a:latin typeface="Arial" panose="020B0604020202020204" pitchFamily="34" charset="0"/>
                          <a:cs typeface="Arial" panose="020B0604020202020204" pitchFamily="34" charset="0"/>
                        </a:rPr>
                        <a:t>VenVd vs Vd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046130505"/>
                  </a:ext>
                </a:extLst>
              </a:tr>
              <a:tr h="204216">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N</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281 vs 278</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195 vs 207</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251 vs 247</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464 vs 465</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194 vs 97</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3146696526"/>
                  </a:ext>
                </a:extLst>
              </a:tr>
              <a:tr h="204216">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No. prior lines </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NA</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a:t>
                      </a:r>
                      <a:endParaRPr lang="en-US" sz="1200" b="1" baseline="30000"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1-2</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19052740"/>
                  </a:ext>
                </a:extLst>
              </a:tr>
              <a:tr h="204216">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Len refractory (%)</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71.2 vs 68.7</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NA</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23.9 vs 32.8</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24.4 vs 26.2</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20 vs 28</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2923010580"/>
                  </a:ext>
                </a:extLst>
              </a:tr>
              <a:tr h="204216">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mFU (months)</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15.9</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13.2 vs 16.5</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50.2</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11.9 vs 11.1</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45.6</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578134104"/>
                  </a:ext>
                </a:extLst>
              </a:tr>
              <a:tr h="204216">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≥CR (%)</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           4.0</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            10.5</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             9.8</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         6</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            7</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2288793047"/>
                  </a:ext>
                </a:extLst>
              </a:tr>
            </a:tbl>
          </a:graphicData>
        </a:graphic>
      </p:graphicFrame>
      <p:cxnSp>
        <p:nvCxnSpPr>
          <p:cNvPr id="21" name="Straight Connector 20"/>
          <p:cNvCxnSpPr/>
          <p:nvPr/>
        </p:nvCxnSpPr>
        <p:spPr>
          <a:xfrm>
            <a:off x="440575" y="2174455"/>
            <a:ext cx="8184992"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996774" y="5341839"/>
            <a:ext cx="845485" cy="276999"/>
          </a:xfrm>
          <a:prstGeom prst="rect">
            <a:avLst/>
          </a:prstGeom>
          <a:noFill/>
        </p:spPr>
        <p:txBody>
          <a:bodyPr wrap="square" rtlCol="0">
            <a:spAutoFit/>
          </a:bodyPr>
          <a:lstStyle/>
          <a:p>
            <a:r>
              <a:rPr lang="en-US" sz="1200" b="1" dirty="0"/>
              <a:t>15.6 vs</a:t>
            </a:r>
          </a:p>
        </p:txBody>
      </p:sp>
      <p:sp>
        <p:nvSpPr>
          <p:cNvPr id="32" name="TextBox 31"/>
          <p:cNvSpPr txBox="1"/>
          <p:nvPr/>
        </p:nvSpPr>
        <p:spPr>
          <a:xfrm>
            <a:off x="3308303" y="5341839"/>
            <a:ext cx="845485" cy="276999"/>
          </a:xfrm>
          <a:prstGeom prst="rect">
            <a:avLst/>
          </a:prstGeom>
          <a:noFill/>
        </p:spPr>
        <p:txBody>
          <a:bodyPr wrap="square" rtlCol="0">
            <a:spAutoFit/>
          </a:bodyPr>
          <a:lstStyle/>
          <a:p>
            <a:r>
              <a:rPr lang="en-US" sz="1200" b="1" dirty="0"/>
              <a:t>16.9 vs</a:t>
            </a:r>
          </a:p>
        </p:txBody>
      </p:sp>
      <p:sp>
        <p:nvSpPr>
          <p:cNvPr id="33" name="TextBox 32"/>
          <p:cNvSpPr txBox="1"/>
          <p:nvPr/>
        </p:nvSpPr>
        <p:spPr>
          <a:xfrm>
            <a:off x="4778027" y="5341839"/>
            <a:ext cx="845485" cy="276999"/>
          </a:xfrm>
          <a:prstGeom prst="rect">
            <a:avLst/>
          </a:prstGeom>
          <a:noFill/>
        </p:spPr>
        <p:txBody>
          <a:bodyPr wrap="square" rtlCol="0">
            <a:spAutoFit/>
          </a:bodyPr>
          <a:lstStyle/>
          <a:p>
            <a:r>
              <a:rPr lang="en-US" sz="1200" b="1" dirty="0"/>
              <a:t>30.0 vs</a:t>
            </a:r>
          </a:p>
        </p:txBody>
      </p:sp>
      <p:sp>
        <p:nvSpPr>
          <p:cNvPr id="34" name="TextBox 33"/>
          <p:cNvSpPr txBox="1"/>
          <p:nvPr/>
        </p:nvSpPr>
        <p:spPr>
          <a:xfrm>
            <a:off x="6380910" y="5341759"/>
            <a:ext cx="845485" cy="276999"/>
          </a:xfrm>
          <a:prstGeom prst="rect">
            <a:avLst/>
          </a:prstGeom>
          <a:noFill/>
        </p:spPr>
        <p:txBody>
          <a:bodyPr wrap="square" rtlCol="0">
            <a:spAutoFit/>
          </a:bodyPr>
          <a:lstStyle/>
          <a:p>
            <a:r>
              <a:rPr lang="en-US" sz="1200" b="1" dirty="0"/>
              <a:t>13 vs</a:t>
            </a:r>
          </a:p>
        </p:txBody>
      </p:sp>
      <p:sp>
        <p:nvSpPr>
          <p:cNvPr id="35" name="TextBox 34"/>
          <p:cNvSpPr txBox="1"/>
          <p:nvPr/>
        </p:nvSpPr>
        <p:spPr>
          <a:xfrm>
            <a:off x="7846678" y="5341759"/>
            <a:ext cx="845485" cy="276999"/>
          </a:xfrm>
          <a:prstGeom prst="rect">
            <a:avLst/>
          </a:prstGeom>
          <a:noFill/>
        </p:spPr>
        <p:txBody>
          <a:bodyPr wrap="square" rtlCol="0">
            <a:spAutoFit/>
          </a:bodyPr>
          <a:lstStyle/>
          <a:p>
            <a:r>
              <a:rPr lang="en-US" sz="1200" b="1" dirty="0"/>
              <a:t>29 vs</a:t>
            </a:r>
          </a:p>
        </p:txBody>
      </p:sp>
      <p:graphicFrame>
        <p:nvGraphicFramePr>
          <p:cNvPr id="7" name="Table 6"/>
          <p:cNvGraphicFramePr>
            <a:graphicFrameLocks noGrp="1"/>
          </p:cNvGraphicFramePr>
          <p:nvPr/>
        </p:nvGraphicFramePr>
        <p:xfrm>
          <a:off x="335738" y="5601416"/>
          <a:ext cx="8493541" cy="204216"/>
        </p:xfrm>
        <a:graphic>
          <a:graphicData uri="http://schemas.openxmlformats.org/drawingml/2006/table">
            <a:tbl>
              <a:tblPr firstRow="1" bandRow="1">
                <a:tableStyleId>{5940675A-B579-460E-94D1-54222C63F5DA}</a:tableStyleId>
              </a:tblPr>
              <a:tblGrid>
                <a:gridCol w="1555712">
                  <a:extLst>
                    <a:ext uri="{9D8B030D-6E8A-4147-A177-3AD203B41FA5}">
                      <a16:colId xmlns:a16="http://schemas.microsoft.com/office/drawing/2014/main" val="3724210838"/>
                    </a:ext>
                  </a:extLst>
                </a:gridCol>
                <a:gridCol w="1291772">
                  <a:extLst>
                    <a:ext uri="{9D8B030D-6E8A-4147-A177-3AD203B41FA5}">
                      <a16:colId xmlns:a16="http://schemas.microsoft.com/office/drawing/2014/main" val="3875231034"/>
                    </a:ext>
                  </a:extLst>
                </a:gridCol>
                <a:gridCol w="1349828">
                  <a:extLst>
                    <a:ext uri="{9D8B030D-6E8A-4147-A177-3AD203B41FA5}">
                      <a16:colId xmlns:a16="http://schemas.microsoft.com/office/drawing/2014/main" val="2198184747"/>
                    </a:ext>
                  </a:extLst>
                </a:gridCol>
                <a:gridCol w="1524000">
                  <a:extLst>
                    <a:ext uri="{9D8B030D-6E8A-4147-A177-3AD203B41FA5}">
                      <a16:colId xmlns:a16="http://schemas.microsoft.com/office/drawing/2014/main" val="849419730"/>
                    </a:ext>
                  </a:extLst>
                </a:gridCol>
                <a:gridCol w="1494972">
                  <a:extLst>
                    <a:ext uri="{9D8B030D-6E8A-4147-A177-3AD203B41FA5}">
                      <a16:colId xmlns:a16="http://schemas.microsoft.com/office/drawing/2014/main" val="3251504622"/>
                    </a:ext>
                  </a:extLst>
                </a:gridCol>
                <a:gridCol w="1277257">
                  <a:extLst>
                    <a:ext uri="{9D8B030D-6E8A-4147-A177-3AD203B41FA5}">
                      <a16:colId xmlns:a16="http://schemas.microsoft.com/office/drawing/2014/main" val="1215639870"/>
                    </a:ext>
                  </a:extLst>
                </a:gridCol>
              </a:tblGrid>
              <a:tr h="204216">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OS HR</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NR</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NR</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NR</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0.79 (0.65-0.96)</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rgbClr val="FF0000"/>
                          </a:solidFill>
                          <a:latin typeface="Arial" panose="020B0604020202020204" pitchFamily="34" charset="0"/>
                          <a:cs typeface="Arial" panose="020B0604020202020204" pitchFamily="34" charset="0"/>
                        </a:rPr>
                        <a:t>1.19 (0.80-1.77)</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32324860"/>
                  </a:ext>
                </a:extLst>
              </a:tr>
            </a:tbl>
          </a:graphicData>
        </a:graphic>
      </p:graphicFrame>
      <p:sp>
        <p:nvSpPr>
          <p:cNvPr id="2" name="Rectangle 1"/>
          <p:cNvSpPr/>
          <p:nvPr/>
        </p:nvSpPr>
        <p:spPr>
          <a:xfrm>
            <a:off x="7623544" y="4224172"/>
            <a:ext cx="1205735" cy="158146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17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chart seriesIdx="0" categoryIdx="-4" bldStep="series"/>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animBg="0"/>
        </p:bldSub>
      </p:bldGraphic>
      <p:bldP spid="22" grpId="0"/>
      <p:bldP spid="24" grpId="0"/>
      <p:bldP spid="26" grpId="0"/>
      <p:bldP spid="28" grpId="0"/>
      <p:bldP spid="46" grpId="0"/>
      <p:bldP spid="31" grpId="0"/>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Bellini Final Overall Survival Analysis </a:t>
            </a:r>
          </a:p>
        </p:txBody>
      </p:sp>
      <p:sp>
        <p:nvSpPr>
          <p:cNvPr id="3" name="Footer Placeholder 2"/>
          <p:cNvSpPr>
            <a:spLocks noGrp="1"/>
          </p:cNvSpPr>
          <p:nvPr>
            <p:ph type="ftr" sz="quarter" idx="11"/>
          </p:nvPr>
        </p:nvSpPr>
        <p:spPr/>
        <p:txBody>
          <a:bodyPr/>
          <a:lstStyle/>
          <a:p>
            <a:endParaRPr lang="en-US">
              <a:solidFill>
                <a:prstClr val="black"/>
              </a:solidFill>
            </a:endParaRPr>
          </a:p>
        </p:txBody>
      </p:sp>
      <p:pic>
        <p:nvPicPr>
          <p:cNvPr id="5" name="Picture 4" descr="https://ash.confex.com/data/abstract/ash/2021/7/5/Paper_145757_abstract_269195_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2121" y="1245960"/>
            <a:ext cx="9091588" cy="4608930"/>
          </a:xfrm>
          <a:prstGeom prst="rect">
            <a:avLst/>
          </a:prstGeom>
          <a:noFill/>
          <a:ln>
            <a:noFill/>
          </a:ln>
        </p:spPr>
      </p:pic>
      <p:sp>
        <p:nvSpPr>
          <p:cNvPr id="6" name="Rectangle 5"/>
          <p:cNvSpPr/>
          <p:nvPr/>
        </p:nvSpPr>
        <p:spPr>
          <a:xfrm>
            <a:off x="7192305" y="6171831"/>
            <a:ext cx="3672929" cy="369332"/>
          </a:xfrm>
          <a:prstGeom prst="rect">
            <a:avLst/>
          </a:prstGeom>
        </p:spPr>
        <p:txBody>
          <a:bodyPr wrap="none">
            <a:spAutoFit/>
          </a:bodyPr>
          <a:lstStyle/>
          <a:p>
            <a:pPr lvl="0">
              <a:defRPr/>
            </a:pPr>
            <a:r>
              <a:rPr lang="en-US" dirty="0">
                <a:solidFill>
                  <a:srgbClr val="000000"/>
                </a:solidFill>
              </a:rPr>
              <a:t>Kumar SK et al ASH 2021, Abs 84</a:t>
            </a:r>
            <a:endParaRPr lang="en-US" sz="800" dirty="0">
              <a:solidFill>
                <a:srgbClr val="000000"/>
              </a:solidFill>
            </a:endParaRPr>
          </a:p>
        </p:txBody>
      </p:sp>
    </p:spTree>
    <p:extLst>
      <p:ext uri="{BB962C8B-B14F-4D97-AF65-F5344CB8AC3E}">
        <p14:creationId xmlns:p14="http://schemas.microsoft.com/office/powerpoint/2010/main" val="3473954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4DEF0-FBC2-408A-BF91-257007922FF1}"/>
              </a:ext>
            </a:extLst>
          </p:cNvPr>
          <p:cNvSpPr>
            <a:spLocks noGrp="1"/>
          </p:cNvSpPr>
          <p:nvPr>
            <p:ph type="title" idx="4294967295"/>
          </p:nvPr>
        </p:nvSpPr>
        <p:spPr>
          <a:xfrm>
            <a:off x="1524000" y="384155"/>
            <a:ext cx="9144000" cy="904876"/>
          </a:xfrm>
        </p:spPr>
        <p:txBody>
          <a:bodyPr>
            <a:normAutofit/>
          </a:bodyPr>
          <a:lstStyle/>
          <a:p>
            <a:pPr algn="ctr"/>
            <a:r>
              <a:rPr lang="en-US" sz="2800" dirty="0"/>
              <a:t>Currently Available Anti-Myeloma Agents in 2022</a:t>
            </a:r>
            <a:endParaRPr lang="en-US" sz="2800" dirty="0">
              <a:solidFill>
                <a:srgbClr val="00AEEF"/>
              </a:solidFill>
            </a:endParaRPr>
          </a:p>
        </p:txBody>
      </p:sp>
      <p:graphicFrame>
        <p:nvGraphicFramePr>
          <p:cNvPr id="8" name="Content Placeholder 6"/>
          <p:cNvGraphicFramePr>
            <a:graphicFrameLocks/>
          </p:cNvGraphicFramePr>
          <p:nvPr>
            <p:extLst>
              <p:ext uri="{D42A27DB-BD31-4B8C-83A1-F6EECF244321}">
                <p14:modId xmlns:p14="http://schemas.microsoft.com/office/powerpoint/2010/main" val="2071616470"/>
              </p:ext>
            </p:extLst>
          </p:nvPr>
        </p:nvGraphicFramePr>
        <p:xfrm>
          <a:off x="996462" y="1510194"/>
          <a:ext cx="9999783" cy="4170191"/>
        </p:xfrm>
        <a:graphic>
          <a:graphicData uri="http://schemas.openxmlformats.org/drawingml/2006/table">
            <a:tbl>
              <a:tblPr firstRow="1" bandRow="1">
                <a:tableStyleId>{5C22544A-7EE6-4342-B048-85BDC9FD1C3A}</a:tableStyleId>
              </a:tblPr>
              <a:tblGrid>
                <a:gridCol w="1616921">
                  <a:extLst>
                    <a:ext uri="{9D8B030D-6E8A-4147-A177-3AD203B41FA5}">
                      <a16:colId xmlns:a16="http://schemas.microsoft.com/office/drawing/2014/main" val="20000"/>
                    </a:ext>
                  </a:extLst>
                </a:gridCol>
                <a:gridCol w="1875080">
                  <a:extLst>
                    <a:ext uri="{9D8B030D-6E8A-4147-A177-3AD203B41FA5}">
                      <a16:colId xmlns:a16="http://schemas.microsoft.com/office/drawing/2014/main" val="20001"/>
                    </a:ext>
                  </a:extLst>
                </a:gridCol>
                <a:gridCol w="1343057">
                  <a:extLst>
                    <a:ext uri="{9D8B030D-6E8A-4147-A177-3AD203B41FA5}">
                      <a16:colId xmlns:a16="http://schemas.microsoft.com/office/drawing/2014/main" val="3499490094"/>
                    </a:ext>
                  </a:extLst>
                </a:gridCol>
                <a:gridCol w="1758203">
                  <a:extLst>
                    <a:ext uri="{9D8B030D-6E8A-4147-A177-3AD203B41FA5}">
                      <a16:colId xmlns:a16="http://schemas.microsoft.com/office/drawing/2014/main" val="2773821292"/>
                    </a:ext>
                  </a:extLst>
                </a:gridCol>
                <a:gridCol w="2144406">
                  <a:extLst>
                    <a:ext uri="{9D8B030D-6E8A-4147-A177-3AD203B41FA5}">
                      <a16:colId xmlns:a16="http://schemas.microsoft.com/office/drawing/2014/main" val="963507581"/>
                    </a:ext>
                  </a:extLst>
                </a:gridCol>
                <a:gridCol w="1262116">
                  <a:extLst>
                    <a:ext uri="{9D8B030D-6E8A-4147-A177-3AD203B41FA5}">
                      <a16:colId xmlns:a16="http://schemas.microsoft.com/office/drawing/2014/main" val="2146892167"/>
                    </a:ext>
                  </a:extLst>
                </a:gridCol>
              </a:tblGrid>
              <a:tr h="564855">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solidFill>
                            <a:schemeClr val="bg1"/>
                          </a:solidFill>
                          <a:latin typeface="+mn-lt"/>
                          <a:cs typeface="Calibri" panose="020F0502020204030204" pitchFamily="34" charset="0"/>
                        </a:rPr>
                        <a:t>Steroids</a:t>
                      </a:r>
                    </a:p>
                  </a:txBody>
                  <a:tcPr marL="51437" marR="51437" marT="25728" marB="25728" anchor="ct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600" dirty="0">
                          <a:solidFill>
                            <a:schemeClr val="bg1"/>
                          </a:solidFill>
                          <a:latin typeface="+mn-lt"/>
                          <a:cs typeface="Calibri" panose="020F0502020204030204" pitchFamily="34" charset="0"/>
                        </a:rPr>
                        <a:t>Conventional</a:t>
                      </a:r>
                      <a:r>
                        <a:rPr lang="en-US" sz="1600" baseline="0" dirty="0">
                          <a:solidFill>
                            <a:schemeClr val="bg1"/>
                          </a:solidFill>
                          <a:latin typeface="+mn-lt"/>
                          <a:cs typeface="Calibri" panose="020F0502020204030204" pitchFamily="34" charset="0"/>
                        </a:rPr>
                        <a:t> Chemo</a:t>
                      </a:r>
                      <a:endParaRPr lang="en-US" sz="1600" dirty="0">
                        <a:solidFill>
                          <a:schemeClr val="bg1"/>
                        </a:solidFill>
                        <a:latin typeface="+mn-lt"/>
                        <a:cs typeface="Calibri" panose="020F0502020204030204" pitchFamily="34" charset="0"/>
                      </a:endParaRPr>
                    </a:p>
                  </a:txBody>
                  <a:tcPr marL="51437" marR="51437" marT="25728" marB="25728" anchor="ctr"/>
                </a:tc>
                <a:tc>
                  <a:txBody>
                    <a:bodyPr/>
                    <a:lstStyle/>
                    <a:p>
                      <a:pPr algn="ctr"/>
                      <a:r>
                        <a:rPr lang="en-US" sz="1600" dirty="0" err="1">
                          <a:solidFill>
                            <a:schemeClr val="bg1"/>
                          </a:solidFill>
                          <a:latin typeface="+mn-lt"/>
                          <a:cs typeface="Calibri" panose="020F0502020204030204" pitchFamily="34" charset="0"/>
                        </a:rPr>
                        <a:t>ImIDs</a:t>
                      </a:r>
                      <a:endParaRPr lang="en-US" sz="1600" dirty="0">
                        <a:solidFill>
                          <a:schemeClr val="bg1"/>
                        </a:solidFill>
                        <a:latin typeface="+mn-lt"/>
                        <a:cs typeface="Calibri" panose="020F0502020204030204" pitchFamily="34" charset="0"/>
                      </a:endParaRPr>
                    </a:p>
                  </a:txBody>
                  <a:tcPr marL="51437" marR="51437" marT="25728" marB="25728" anchor="ctr"/>
                </a:tc>
                <a:tc>
                  <a:txBody>
                    <a:bodyPr/>
                    <a:lstStyle/>
                    <a:p>
                      <a:pPr algn="ctr"/>
                      <a:r>
                        <a:rPr lang="en-US" sz="1600" dirty="0">
                          <a:solidFill>
                            <a:schemeClr val="bg1"/>
                          </a:solidFill>
                          <a:latin typeface="+mn-lt"/>
                          <a:cs typeface="Calibri" panose="020F0502020204030204" pitchFamily="34" charset="0"/>
                        </a:rPr>
                        <a:t>Proteasome</a:t>
                      </a:r>
                      <a:r>
                        <a:rPr lang="en-US" sz="1600" baseline="0" dirty="0">
                          <a:solidFill>
                            <a:schemeClr val="bg1"/>
                          </a:solidFill>
                          <a:latin typeface="+mn-lt"/>
                          <a:cs typeface="Calibri" panose="020F0502020204030204" pitchFamily="34" charset="0"/>
                        </a:rPr>
                        <a:t> Inhibitors</a:t>
                      </a:r>
                      <a:endParaRPr lang="en-US" sz="1600" dirty="0">
                        <a:solidFill>
                          <a:schemeClr val="bg1"/>
                        </a:solidFill>
                        <a:latin typeface="+mn-lt"/>
                        <a:cs typeface="Calibri" panose="020F0502020204030204" pitchFamily="34" charset="0"/>
                      </a:endParaRPr>
                    </a:p>
                  </a:txBody>
                  <a:tcPr marL="51437" marR="51437" marT="25728" marB="25728" anchor="ctr"/>
                </a:tc>
                <a:tc>
                  <a:txBody>
                    <a:bodyPr/>
                    <a:lstStyle/>
                    <a:p>
                      <a:pPr algn="ctr"/>
                      <a:r>
                        <a:rPr lang="en-US" sz="1600" dirty="0">
                          <a:solidFill>
                            <a:schemeClr val="bg1"/>
                          </a:solidFill>
                          <a:latin typeface="+mn-lt"/>
                          <a:cs typeface="Calibri" panose="020F0502020204030204" pitchFamily="34" charset="0"/>
                        </a:rPr>
                        <a:t>Immunologic approaches</a:t>
                      </a:r>
                    </a:p>
                  </a:txBody>
                  <a:tcPr marL="51437" marR="51437" marT="25728" marB="25728" anchor="ctr"/>
                </a:tc>
                <a:tc>
                  <a:txBody>
                    <a:bodyPr/>
                    <a:lstStyle/>
                    <a:p>
                      <a:pPr algn="ctr"/>
                      <a:r>
                        <a:rPr lang="en-US" sz="1600" dirty="0">
                          <a:solidFill>
                            <a:schemeClr val="bg1"/>
                          </a:solidFill>
                          <a:latin typeface="+mn-lt"/>
                          <a:cs typeface="Calibri" panose="020F0502020204030204" pitchFamily="34" charset="0"/>
                        </a:rPr>
                        <a:t>XPO</a:t>
                      </a:r>
                    </a:p>
                    <a:p>
                      <a:pPr algn="ctr"/>
                      <a:r>
                        <a:rPr lang="en-US" sz="1600" dirty="0">
                          <a:solidFill>
                            <a:schemeClr val="bg1"/>
                          </a:solidFill>
                          <a:latin typeface="+mn-lt"/>
                          <a:cs typeface="Calibri" panose="020F0502020204030204" pitchFamily="34" charset="0"/>
                        </a:rPr>
                        <a:t>inhibitor</a:t>
                      </a:r>
                      <a:endParaRPr lang="en-US" sz="1600" b="1" dirty="0">
                        <a:solidFill>
                          <a:schemeClr val="bg1"/>
                        </a:solidFill>
                        <a:latin typeface="+mn-lt"/>
                        <a:cs typeface="Calibri" panose="020F0502020204030204" pitchFamily="34" charset="0"/>
                      </a:endParaRPr>
                    </a:p>
                  </a:txBody>
                  <a:tcPr marL="51437" marR="51437" marT="25728" marB="25728" anchor="ctr"/>
                </a:tc>
                <a:extLst>
                  <a:ext uri="{0D108BD9-81ED-4DB2-BD59-A6C34878D82A}">
                    <a16:rowId xmlns:a16="http://schemas.microsoft.com/office/drawing/2014/main" val="10000"/>
                  </a:ext>
                </a:extLst>
              </a:tr>
              <a:tr h="4898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solidFill>
                            <a:schemeClr val="tx1"/>
                          </a:solidFill>
                          <a:latin typeface="+mn-lt"/>
                          <a:cs typeface="Calibri" panose="020F0502020204030204" pitchFamily="34" charset="0"/>
                        </a:rPr>
                        <a:t>Prednisone</a:t>
                      </a:r>
                    </a:p>
                  </a:txBody>
                  <a:tcPr marL="51437" marR="51437" marT="25728" marB="25728"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err="1">
                          <a:solidFill>
                            <a:schemeClr val="tx1"/>
                          </a:solidFill>
                          <a:latin typeface="+mn-lt"/>
                          <a:cs typeface="Calibri" panose="020F0502020204030204" pitchFamily="34" charset="0"/>
                        </a:rPr>
                        <a:t>Melphalan</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a:solidFill>
                            <a:schemeClr val="tx1"/>
                          </a:solidFill>
                          <a:latin typeface="+mn-lt"/>
                          <a:cs typeface="Calibri" panose="020F0502020204030204" pitchFamily="34" charset="0"/>
                        </a:rPr>
                        <a:t>Thalidomide</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dirty="0" err="1">
                          <a:solidFill>
                            <a:schemeClr val="tx1"/>
                          </a:solidFill>
                          <a:latin typeface="+mn-lt"/>
                          <a:cs typeface="Calibri" panose="020F0502020204030204" pitchFamily="34" charset="0"/>
                        </a:rPr>
                        <a:t>Bortezomib</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dirty="0">
                          <a:solidFill>
                            <a:schemeClr val="tx1"/>
                          </a:solidFill>
                          <a:latin typeface="+mn-lt"/>
                          <a:cs typeface="Calibri" panose="020F0502020204030204" pitchFamily="34" charset="0"/>
                        </a:rPr>
                        <a:t>Daratumumab</a:t>
                      </a:r>
                      <a:r>
                        <a:rPr lang="en-US" sz="1600" baseline="0" dirty="0">
                          <a:solidFill>
                            <a:schemeClr val="tx1"/>
                          </a:solidFill>
                          <a:latin typeface="+mn-lt"/>
                          <a:cs typeface="Calibri" panose="020F0502020204030204" pitchFamily="34" charset="0"/>
                        </a:rPr>
                        <a:t> </a:t>
                      </a:r>
                    </a:p>
                    <a:p>
                      <a:pPr algn="ctr"/>
                      <a:r>
                        <a:rPr lang="en-US" sz="1600" baseline="0" dirty="0">
                          <a:solidFill>
                            <a:schemeClr val="tx1"/>
                          </a:solidFill>
                          <a:latin typeface="+mn-lt"/>
                          <a:cs typeface="Calibri" panose="020F0502020204030204" pitchFamily="34" charset="0"/>
                        </a:rPr>
                        <a:t>(anti-CD38)</a:t>
                      </a:r>
                      <a:endParaRPr lang="en-US" sz="1600" b="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a:solidFill>
                            <a:schemeClr val="tx1"/>
                          </a:solidFill>
                          <a:latin typeface="+mn-lt"/>
                          <a:cs typeface="Calibri" panose="020F0502020204030204" pitchFamily="34" charset="0"/>
                        </a:rPr>
                        <a:t>Selinexor</a:t>
                      </a:r>
                      <a:endParaRPr lang="en-US" sz="1600" b="0" dirty="0">
                        <a:solidFill>
                          <a:schemeClr val="tx1"/>
                        </a:solidFill>
                        <a:latin typeface="+mn-lt"/>
                        <a:cs typeface="Calibri" panose="020F0502020204030204" pitchFamily="34" charset="0"/>
                      </a:endParaRPr>
                    </a:p>
                  </a:txBody>
                  <a:tcPr marL="51437" marR="51437" marT="25728" marB="25728" anchor="ctr"/>
                </a:tc>
                <a:extLst>
                  <a:ext uri="{0D108BD9-81ED-4DB2-BD59-A6C34878D82A}">
                    <a16:rowId xmlns:a16="http://schemas.microsoft.com/office/drawing/2014/main" val="10001"/>
                  </a:ext>
                </a:extLst>
              </a:tr>
              <a:tr h="4898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err="1">
                          <a:solidFill>
                            <a:schemeClr val="tx1"/>
                          </a:solidFill>
                          <a:latin typeface="+mn-lt"/>
                          <a:cs typeface="Calibri" panose="020F0502020204030204" pitchFamily="34" charset="0"/>
                        </a:rPr>
                        <a:t>Dexamethasone</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err="1">
                          <a:solidFill>
                            <a:schemeClr val="tx1"/>
                          </a:solidFill>
                          <a:latin typeface="+mn-lt"/>
                          <a:cs typeface="Calibri" panose="020F0502020204030204" pitchFamily="34" charset="0"/>
                        </a:rPr>
                        <a:t>Cyclophosphamide</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dirty="0">
                          <a:solidFill>
                            <a:schemeClr val="tx1"/>
                          </a:solidFill>
                          <a:latin typeface="+mn-lt"/>
                          <a:cs typeface="Calibri" panose="020F0502020204030204" pitchFamily="34" charset="0"/>
                        </a:rPr>
                        <a:t>Lenalidomide</a:t>
                      </a:r>
                      <a:endParaRPr lang="en-US" sz="1600" b="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dirty="0" err="1">
                          <a:solidFill>
                            <a:schemeClr val="tx1"/>
                          </a:solidFill>
                          <a:latin typeface="+mn-lt"/>
                          <a:cs typeface="Calibri" panose="020F0502020204030204" pitchFamily="34" charset="0"/>
                        </a:rPr>
                        <a:t>Carfilzomib</a:t>
                      </a:r>
                      <a:endParaRPr lang="en-US" sz="1600" b="0" dirty="0">
                        <a:solidFill>
                          <a:schemeClr val="tx1"/>
                        </a:solidFill>
                        <a:latin typeface="+mn-lt"/>
                        <a:cs typeface="Calibri" panose="020F0502020204030204" pitchFamily="34" charset="0"/>
                      </a:endParaRPr>
                    </a:p>
                  </a:txBody>
                  <a:tcPr marL="51437" marR="51437" marT="25728" marB="25728" anchor="ctr"/>
                </a:tc>
                <a:tc>
                  <a:txBody>
                    <a:bodyPr/>
                    <a:lstStyle/>
                    <a:p>
                      <a:pPr algn="ctr"/>
                      <a:r>
                        <a:rPr lang="en-US" sz="1600" dirty="0" err="1">
                          <a:solidFill>
                            <a:schemeClr val="tx1"/>
                          </a:solidFill>
                          <a:latin typeface="+mn-lt"/>
                          <a:cs typeface="Calibri" panose="020F0502020204030204" pitchFamily="34" charset="0"/>
                        </a:rPr>
                        <a:t>Isatuximab</a:t>
                      </a:r>
                      <a:endParaRPr lang="en-US" sz="1600" dirty="0">
                        <a:solidFill>
                          <a:schemeClr val="tx1"/>
                        </a:solidFill>
                        <a:latin typeface="+mn-lt"/>
                        <a:cs typeface="Calibri" panose="020F0502020204030204" pitchFamily="34" charset="0"/>
                      </a:endParaRPr>
                    </a:p>
                    <a:p>
                      <a:pPr algn="ctr"/>
                      <a:r>
                        <a:rPr lang="en-US" sz="1600" dirty="0">
                          <a:solidFill>
                            <a:schemeClr val="tx1"/>
                          </a:solidFill>
                          <a:latin typeface="+mn-lt"/>
                          <a:cs typeface="Calibri" panose="020F0502020204030204" pitchFamily="34" charset="0"/>
                        </a:rPr>
                        <a:t> (anti-CD38)</a:t>
                      </a:r>
                    </a:p>
                  </a:txBody>
                  <a:tcPr marL="51437" marR="51437" marT="25728" marB="25728" anchor="ctr"/>
                </a:tc>
                <a:tc>
                  <a:txBody>
                    <a:bodyPr/>
                    <a:lstStyle/>
                    <a:p>
                      <a:endParaRPr lang="en-US" sz="1600" dirty="0">
                        <a:solidFill>
                          <a:schemeClr val="tx1"/>
                        </a:solidFill>
                      </a:endParaRPr>
                    </a:p>
                  </a:txBody>
                  <a:tcPr marL="51437" marR="51437" marT="25728" marB="25728" anchor="ctr"/>
                </a:tc>
                <a:extLst>
                  <a:ext uri="{0D108BD9-81ED-4DB2-BD59-A6C34878D82A}">
                    <a16:rowId xmlns:a16="http://schemas.microsoft.com/office/drawing/2014/main" val="10002"/>
                  </a:ext>
                </a:extLst>
              </a:tr>
              <a:tr h="4898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solidFill>
                            <a:schemeClr val="tx1"/>
                          </a:solidFill>
                          <a:latin typeface="+mn-lt"/>
                          <a:cs typeface="Calibri" panose="020F0502020204030204" pitchFamily="34" charset="0"/>
                        </a:rPr>
                        <a:t>Doxorubicin</a:t>
                      </a:r>
                    </a:p>
                  </a:txBody>
                  <a:tcPr marL="51437" marR="51437" marT="25728" marB="25728" anchor="ctr"/>
                </a:tc>
                <a:tc>
                  <a:txBody>
                    <a:bodyPr/>
                    <a:lstStyle/>
                    <a:p>
                      <a:pPr algn="ctr"/>
                      <a:r>
                        <a:rPr lang="en-US" sz="1600" dirty="0">
                          <a:solidFill>
                            <a:schemeClr val="tx1"/>
                          </a:solidFill>
                          <a:latin typeface="+mn-lt"/>
                          <a:cs typeface="Calibri" panose="020F0502020204030204" pitchFamily="34" charset="0"/>
                        </a:rPr>
                        <a:t>Pomalidomide</a:t>
                      </a:r>
                      <a:endParaRPr lang="en-US" sz="1600" b="0" dirty="0">
                        <a:solidFill>
                          <a:schemeClr val="tx1"/>
                        </a:solidFill>
                        <a:latin typeface="+mn-lt"/>
                        <a:cs typeface="Calibri" panose="020F0502020204030204" pitchFamily="34" charset="0"/>
                      </a:endParaRPr>
                    </a:p>
                  </a:txBody>
                  <a:tcPr marL="51437" marR="51437" marT="25728" marB="25728"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chemeClr val="tx1"/>
                          </a:solidFill>
                          <a:latin typeface="+mn-lt"/>
                          <a:cs typeface="Calibri" panose="020F0502020204030204" pitchFamily="34" charset="0"/>
                        </a:rPr>
                        <a:t>Ixazomib</a:t>
                      </a:r>
                      <a:r>
                        <a:rPr lang="en-US" sz="1600" dirty="0">
                          <a:solidFill>
                            <a:schemeClr val="tx1"/>
                          </a:solidFill>
                          <a:latin typeface="+mn-lt"/>
                          <a:cs typeface="Calibri" panose="020F0502020204030204" pitchFamily="34" charset="0"/>
                        </a:rPr>
                        <a:t> </a:t>
                      </a:r>
                      <a:endParaRPr lang="en-US" sz="1600" b="1" dirty="0">
                        <a:solidFill>
                          <a:schemeClr val="tx1"/>
                        </a:solidFill>
                        <a:latin typeface="+mn-lt"/>
                        <a:cs typeface="Calibri" panose="020F0502020204030204" pitchFamily="34" charset="0"/>
                      </a:endParaRPr>
                    </a:p>
                  </a:txBody>
                  <a:tcPr marL="51437" marR="51437" marT="25728" marB="25728"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err="1">
                          <a:solidFill>
                            <a:schemeClr val="tx1"/>
                          </a:solidFill>
                          <a:latin typeface="+mn-lt"/>
                          <a:cs typeface="Calibri" panose="020F0502020204030204" pitchFamily="34" charset="0"/>
                        </a:rPr>
                        <a:t>Elotuzumab</a:t>
                      </a:r>
                      <a:br>
                        <a:rPr lang="en-US" sz="1600" baseline="0" dirty="0">
                          <a:solidFill>
                            <a:schemeClr val="tx1"/>
                          </a:solidFill>
                          <a:latin typeface="+mn-lt"/>
                          <a:cs typeface="Calibri" panose="020F0502020204030204" pitchFamily="34" charset="0"/>
                        </a:rPr>
                      </a:br>
                      <a:r>
                        <a:rPr lang="en-US" sz="1600" baseline="0" dirty="0">
                          <a:solidFill>
                            <a:schemeClr val="tx1"/>
                          </a:solidFill>
                          <a:latin typeface="+mn-lt"/>
                          <a:cs typeface="Calibri" panose="020F0502020204030204" pitchFamily="34" charset="0"/>
                        </a:rPr>
                        <a:t>(anti-CS1</a:t>
                      </a:r>
                      <a:r>
                        <a:rPr lang="en-US" sz="1600" dirty="0">
                          <a:solidFill>
                            <a:schemeClr val="tx1"/>
                          </a:solidFill>
                          <a:latin typeface="+mn-lt"/>
                          <a:cs typeface="Calibri" panose="020F0502020204030204" pitchFamily="34" charset="0"/>
                        </a:rPr>
                        <a:t>)</a:t>
                      </a:r>
                      <a:endParaRPr lang="en-US" sz="1600" b="1" dirty="0">
                        <a:solidFill>
                          <a:schemeClr val="tx1"/>
                        </a:solidFill>
                        <a:latin typeface="+mn-lt"/>
                        <a:cs typeface="Calibri" panose="020F0502020204030204" pitchFamily="34" charset="0"/>
                      </a:endParaRPr>
                    </a:p>
                  </a:txBody>
                  <a:tcPr marL="51437" marR="51437" marT="25728" marB="25728" anchor="ctr"/>
                </a:tc>
                <a:tc>
                  <a:txBody>
                    <a:bodyPr/>
                    <a:lstStyle/>
                    <a:p>
                      <a:endParaRPr lang="en-US" sz="1600" dirty="0">
                        <a:solidFill>
                          <a:schemeClr val="tx1"/>
                        </a:solidFill>
                      </a:endParaRPr>
                    </a:p>
                  </a:txBody>
                  <a:tcPr marL="51437" marR="51437" marT="25728" marB="25728" anchor="ctr"/>
                </a:tc>
                <a:extLst>
                  <a:ext uri="{0D108BD9-81ED-4DB2-BD59-A6C34878D82A}">
                    <a16:rowId xmlns:a16="http://schemas.microsoft.com/office/drawing/2014/main" val="10003"/>
                  </a:ext>
                </a:extLst>
              </a:tr>
              <a:tr h="47515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a:latin typeface="+mn-lt"/>
                          <a:cs typeface="Calibri" panose="020F0502020204030204" pitchFamily="34" charset="0"/>
                        </a:rPr>
                        <a:t>DCEP/D-PACE</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p>
                      <a:endParaRPr lang="en-US" sz="1600" dirty="0"/>
                    </a:p>
                  </a:txBody>
                  <a:tcPr marL="51437" marR="51437" marT="25728" marB="25728" anchor="ctr"/>
                </a:tc>
                <a:tc>
                  <a:txBody>
                    <a:bodyPr/>
                    <a:lstStyle/>
                    <a:p>
                      <a:pPr algn="ctr"/>
                      <a:r>
                        <a:rPr lang="en-US" sz="1600" dirty="0">
                          <a:solidFill>
                            <a:schemeClr val="tx1"/>
                          </a:solidFill>
                          <a:latin typeface="+mn-lt"/>
                          <a:cs typeface="Calibri" panose="020F0502020204030204" pitchFamily="34" charset="0"/>
                        </a:rPr>
                        <a:t>Belantamab</a:t>
                      </a:r>
                      <a:r>
                        <a:rPr lang="en-US" sz="1600" baseline="0" dirty="0">
                          <a:solidFill>
                            <a:schemeClr val="tx1"/>
                          </a:solidFill>
                          <a:latin typeface="+mn-lt"/>
                          <a:cs typeface="Calibri" panose="020F0502020204030204" pitchFamily="34" charset="0"/>
                        </a:rPr>
                        <a:t> </a:t>
                      </a:r>
                    </a:p>
                    <a:p>
                      <a:pPr algn="ctr"/>
                      <a:r>
                        <a:rPr lang="en-US" sz="1600" baseline="0" dirty="0">
                          <a:solidFill>
                            <a:schemeClr val="tx1"/>
                          </a:solidFill>
                          <a:latin typeface="+mn-lt"/>
                          <a:cs typeface="Calibri" panose="020F0502020204030204" pitchFamily="34" charset="0"/>
                        </a:rPr>
                        <a:t>(anti-BCMA + MMAF) </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endParaRPr lang="en-US" sz="1600" dirty="0"/>
                    </a:p>
                  </a:txBody>
                  <a:tcPr marL="51437" marR="51437" marT="25728" marB="25728" anchor="ctr"/>
                </a:tc>
                <a:extLst>
                  <a:ext uri="{0D108BD9-81ED-4DB2-BD59-A6C34878D82A}">
                    <a16:rowId xmlns:a16="http://schemas.microsoft.com/office/drawing/2014/main" val="10004"/>
                  </a:ext>
                </a:extLst>
              </a:tr>
              <a:tr h="454828">
                <a:tc>
                  <a:txBody>
                    <a:body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p>
                      <a:pPr algn="ctr"/>
                      <a:r>
                        <a:rPr lang="en-US" sz="1600" dirty="0">
                          <a:latin typeface="+mn-lt"/>
                          <a:cs typeface="Calibri" panose="020F0502020204030204" pitchFamily="34" charset="0"/>
                        </a:rPr>
                        <a:t>METRO28</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p>
                      <a:endParaRPr lang="en-US" sz="1600"/>
                    </a:p>
                  </a:txBody>
                  <a:tcPr marL="51437" marR="51437" marT="25728" marB="25728" anchor="ctr"/>
                </a:tc>
                <a:tc>
                  <a:txBody>
                    <a:bodyPr/>
                    <a:lstStyle/>
                    <a:p>
                      <a:pPr algn="ctr"/>
                      <a:r>
                        <a:rPr lang="en-US" sz="1600" dirty="0" err="1"/>
                        <a:t>idecabtagene</a:t>
                      </a:r>
                      <a:r>
                        <a:rPr lang="en-US" sz="1600" dirty="0"/>
                        <a:t> </a:t>
                      </a:r>
                      <a:r>
                        <a:rPr lang="en-US" sz="1600" dirty="0" err="1"/>
                        <a:t>vicleucel</a:t>
                      </a:r>
                      <a:r>
                        <a:rPr lang="en-US" sz="1600" dirty="0"/>
                        <a:t>: </a:t>
                      </a:r>
                    </a:p>
                    <a:p>
                      <a:pPr algn="ctr"/>
                      <a:r>
                        <a:rPr lang="en-US" sz="1600" dirty="0"/>
                        <a:t>anti-BCMA CART</a:t>
                      </a:r>
                    </a:p>
                  </a:txBody>
                  <a:tcPr marL="51437" marR="51437" marT="25728" marB="25728" anchor="ctr"/>
                </a:tc>
                <a:tc>
                  <a:txBody>
                    <a:bodyPr/>
                    <a:lstStyle/>
                    <a:p>
                      <a:endParaRPr lang="en-US" sz="1600" dirty="0"/>
                    </a:p>
                  </a:txBody>
                  <a:tcPr marL="51437" marR="51437" marT="25728" marB="25728" anchor="ctr"/>
                </a:tc>
                <a:extLst>
                  <a:ext uri="{0D108BD9-81ED-4DB2-BD59-A6C34878D82A}">
                    <a16:rowId xmlns:a16="http://schemas.microsoft.com/office/drawing/2014/main" val="10005"/>
                  </a:ext>
                </a:extLst>
              </a:tr>
              <a:tr h="454828">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600" dirty="0" err="1">
                          <a:solidFill>
                            <a:schemeClr val="tx1"/>
                          </a:solidFill>
                          <a:latin typeface="+mn-lt"/>
                          <a:cs typeface="Calibri" panose="020F0502020204030204" pitchFamily="34" charset="0"/>
                        </a:rPr>
                        <a:t>Carmustine</a:t>
                      </a:r>
                      <a:endParaRPr lang="en-US" sz="1600" dirty="0">
                        <a:solidFill>
                          <a:schemeClr val="tx1"/>
                        </a:solidFill>
                        <a:latin typeface="+mn-lt"/>
                        <a:cs typeface="Calibri" panose="020F0502020204030204" pitchFamily="34" charset="0"/>
                      </a:endParaRPr>
                    </a:p>
                  </a:txBody>
                  <a:tcPr marL="51437" marR="51437" marT="25728" marB="25728" anchor="ctr"/>
                </a:tc>
                <a:tc>
                  <a:txBody>
                    <a:body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p>
                      <a:endParaRPr lang="en-US" sz="1600" dirty="0"/>
                    </a:p>
                  </a:txBody>
                  <a:tcPr marL="51437" marR="51437" marT="25728" marB="25728" anchor="ctr"/>
                </a:tc>
                <a:tc>
                  <a:txBody>
                    <a:bodyPr/>
                    <a:lstStyle/>
                    <a:p>
                      <a:endParaRPr lang="en-US" sz="1600"/>
                    </a:p>
                  </a:txBody>
                  <a:tcPr marL="51437" marR="51437" marT="25728" marB="25728" anchor="ctr"/>
                </a:tc>
                <a:tc>
                  <a:txBody>
                    <a:bodyPr/>
                    <a:lstStyle/>
                    <a:p>
                      <a:endParaRPr lang="en-US" sz="1600" dirty="0"/>
                    </a:p>
                  </a:txBody>
                  <a:tcPr marL="51437" marR="51437" marT="25728" marB="25728" anchor="ctr"/>
                </a:tc>
                <a:extLst>
                  <a:ext uri="{0D108BD9-81ED-4DB2-BD59-A6C34878D82A}">
                    <a16:rowId xmlns:a16="http://schemas.microsoft.com/office/drawing/2014/main" val="10006"/>
                  </a:ext>
                </a:extLst>
              </a:tr>
              <a:tr h="454828">
                <a:tc>
                  <a:txBody>
                    <a:body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mn-lt"/>
                          <a:cs typeface="Calibri" panose="020F0502020204030204" pitchFamily="34" charset="0"/>
                        </a:rPr>
                        <a:t>Bendamustine</a:t>
                      </a:r>
                      <a:endParaRPr lang="en-US" sz="1600" b="0" dirty="0">
                        <a:solidFill>
                          <a:schemeClr val="tx1"/>
                        </a:solidFill>
                        <a:latin typeface="+mn-lt"/>
                        <a:cs typeface="Calibri" panose="020F0502020204030204" pitchFamily="34" charset="0"/>
                      </a:endParaRPr>
                    </a:p>
                  </a:txBody>
                  <a:tcPr marL="51437" marR="51437" marT="25728" marB="25728" anchor="ctr"/>
                </a:tc>
                <a:tc>
                  <a:txBody>
                    <a:bodyPr/>
                    <a:lstStyle/>
                    <a:p>
                      <a:pPr algn="ctr"/>
                      <a:endParaRPr lang="en-US" sz="1600" dirty="0">
                        <a:solidFill>
                          <a:srgbClr val="FF0000"/>
                        </a:solidFill>
                        <a:latin typeface="+mn-lt"/>
                        <a:cs typeface="Calibri" panose="020F0502020204030204" pitchFamily="34" charset="0"/>
                      </a:endParaRPr>
                    </a:p>
                  </a:txBody>
                  <a:tcPr marL="51437" marR="51437" marT="25728" marB="25728" anchor="ctr"/>
                </a:tc>
                <a:tc>
                  <a:txBody>
                    <a:bodyPr/>
                    <a:lstStyle/>
                    <a:p>
                      <a:endParaRPr lang="en-US" sz="1600" dirty="0"/>
                    </a:p>
                  </a:txBody>
                  <a:tcPr marL="51437" marR="51437" marT="25728" marB="25728" anchor="ctr"/>
                </a:tc>
                <a:tc>
                  <a:txBody>
                    <a:bodyPr/>
                    <a:lstStyle/>
                    <a:p>
                      <a:endParaRPr lang="en-US" sz="1600" dirty="0"/>
                    </a:p>
                  </a:txBody>
                  <a:tcPr marL="51437" marR="51437" marT="25728" marB="25728" anchor="ctr"/>
                </a:tc>
                <a:tc>
                  <a:txBody>
                    <a:bodyPr/>
                    <a:lstStyle/>
                    <a:p>
                      <a:endParaRPr lang="en-US" sz="1600" dirty="0"/>
                    </a:p>
                  </a:txBody>
                  <a:tcPr marL="51437" marR="51437" marT="25728" marB="25728" anchor="ctr"/>
                </a:tc>
                <a:extLst>
                  <a:ext uri="{0D108BD9-81ED-4DB2-BD59-A6C34878D82A}">
                    <a16:rowId xmlns:a16="http://schemas.microsoft.com/office/drawing/2014/main" val="1449422842"/>
                  </a:ext>
                </a:extLst>
              </a:tr>
            </a:tbl>
          </a:graphicData>
        </a:graphic>
      </p:graphicFrame>
    </p:spTree>
    <p:extLst>
      <p:ext uri="{BB962C8B-B14F-4D97-AF65-F5344CB8AC3E}">
        <p14:creationId xmlns:p14="http://schemas.microsoft.com/office/powerpoint/2010/main" val="103802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11425" y="625173"/>
          <a:ext cx="9933968" cy="3065381"/>
        </p:xfrm>
        <a:graphic>
          <a:graphicData uri="http://schemas.openxmlformats.org/drawingml/2006/table">
            <a:tbl>
              <a:tblPr firstRow="1" bandRow="1">
                <a:tableStyleId>{5C22544A-7EE6-4342-B048-85BDC9FD1C3A}</a:tableStyleId>
              </a:tblPr>
              <a:tblGrid>
                <a:gridCol w="1581039">
                  <a:extLst>
                    <a:ext uri="{9D8B030D-6E8A-4147-A177-3AD203B41FA5}">
                      <a16:colId xmlns:a16="http://schemas.microsoft.com/office/drawing/2014/main" val="20000"/>
                    </a:ext>
                  </a:extLst>
                </a:gridCol>
                <a:gridCol w="1536171">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536171">
                  <a:extLst>
                    <a:ext uri="{9D8B030D-6E8A-4147-A177-3AD203B41FA5}">
                      <a16:colId xmlns:a16="http://schemas.microsoft.com/office/drawing/2014/main" val="20003"/>
                    </a:ext>
                  </a:extLst>
                </a:gridCol>
                <a:gridCol w="1536171">
                  <a:extLst>
                    <a:ext uri="{9D8B030D-6E8A-4147-A177-3AD203B41FA5}">
                      <a16:colId xmlns:a16="http://schemas.microsoft.com/office/drawing/2014/main" val="20004"/>
                    </a:ext>
                  </a:extLst>
                </a:gridCol>
                <a:gridCol w="1728192">
                  <a:extLst>
                    <a:ext uri="{9D8B030D-6E8A-4147-A177-3AD203B41FA5}">
                      <a16:colId xmlns:a16="http://schemas.microsoft.com/office/drawing/2014/main" val="211386679"/>
                    </a:ext>
                  </a:extLst>
                </a:gridCol>
              </a:tblGrid>
              <a:tr h="322181">
                <a:tc>
                  <a:txBody>
                    <a:bodyPr/>
                    <a:lstStyle/>
                    <a:p>
                      <a:r>
                        <a:rPr lang="en-US" sz="1500" dirty="0"/>
                        <a:t>Study</a:t>
                      </a:r>
                    </a:p>
                  </a:txBody>
                  <a:tcPr>
                    <a:lnR w="12700" cap="flat" cmpd="sng" algn="ctr">
                      <a:solidFill>
                        <a:schemeClr val="tx1"/>
                      </a:solidFill>
                      <a:prstDash val="solid"/>
                      <a:round/>
                      <a:headEnd type="none" w="med" len="med"/>
                      <a:tailEnd type="none" w="med" len="med"/>
                    </a:lnR>
                  </a:tcPr>
                </a:tc>
                <a:tc>
                  <a:txBody>
                    <a:bodyPr/>
                    <a:lstStyle/>
                    <a:p>
                      <a:pPr algn="ctr"/>
                      <a:r>
                        <a:rPr lang="en-US" sz="1500" dirty="0"/>
                        <a:t>DREAMM-1</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bg1"/>
                          </a:solidFill>
                        </a:rPr>
                        <a:t>DREAMM-2</a:t>
                      </a:r>
                    </a:p>
                  </a:txBody>
                  <a:tcPr>
                    <a:solidFill>
                      <a:srgbClr val="D80B8C"/>
                    </a:solidFill>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500" dirty="0"/>
                        <a:t>DREAMM-4</a:t>
                      </a:r>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500" dirty="0"/>
                        <a:t>DREAMM-6</a:t>
                      </a:r>
                    </a:p>
                  </a:txBody>
                  <a:tcPr>
                    <a:lnR w="12700" cap="flat" cmpd="sng" algn="ctr">
                      <a:solidFill>
                        <a:schemeClr val="tx1"/>
                      </a:solidFill>
                      <a:prstDash val="solid"/>
                      <a:round/>
                      <a:headEnd type="none" w="med" len="med"/>
                      <a:tailEnd type="none" w="med" len="med"/>
                    </a:lnR>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500" dirty="0"/>
                        <a:t>ALGONQUIN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305432">
                <a:tc>
                  <a:txBody>
                    <a:bodyPr/>
                    <a:lstStyle/>
                    <a:p>
                      <a:r>
                        <a:rPr lang="en-US" sz="1500" dirty="0"/>
                        <a:t>Phase</a:t>
                      </a:r>
                    </a:p>
                  </a:txBody>
                  <a:tcPr>
                    <a:lnR w="12700" cap="flat" cmpd="sng" algn="ctr">
                      <a:solidFill>
                        <a:schemeClr val="tx1"/>
                      </a:solidFill>
                      <a:prstDash val="solid"/>
                      <a:round/>
                      <a:headEnd type="none" w="med" len="med"/>
                      <a:tailEnd type="none" w="med" len="med"/>
                    </a:lnR>
                  </a:tcPr>
                </a:tc>
                <a:tc>
                  <a:txBody>
                    <a:bodyPr/>
                    <a:lstStyle/>
                    <a:p>
                      <a:pPr algn="ctr"/>
                      <a:r>
                        <a:rPr lang="en-US" sz="1500" dirty="0"/>
                        <a:t>I</a:t>
                      </a:r>
                    </a:p>
                  </a:txBody>
                  <a:tcPr>
                    <a:lnL w="12700" cap="flat" cmpd="sng" algn="ctr">
                      <a:solidFill>
                        <a:schemeClr val="tx1"/>
                      </a:solidFill>
                      <a:prstDash val="solid"/>
                      <a:round/>
                      <a:headEnd type="none" w="med" len="med"/>
                      <a:tailEnd type="none" w="med" len="med"/>
                    </a:lnL>
                  </a:tcPr>
                </a:tc>
                <a:tc>
                  <a:txBody>
                    <a:bodyPr/>
                    <a:lstStyle/>
                    <a:p>
                      <a:pPr algn="ctr"/>
                      <a:r>
                        <a:rPr lang="en-US" sz="1500" b="1" dirty="0">
                          <a:solidFill>
                            <a:schemeClr val="bg1"/>
                          </a:solidFill>
                        </a:rPr>
                        <a:t>II</a:t>
                      </a:r>
                    </a:p>
                  </a:txBody>
                  <a:tcPr>
                    <a:solidFill>
                      <a:srgbClr val="D80B8C"/>
                    </a:solidFill>
                  </a:tcPr>
                </a:tc>
                <a:tc>
                  <a:txBody>
                    <a:bodyPr/>
                    <a:lstStyle/>
                    <a:p>
                      <a:pPr algn="ctr"/>
                      <a:r>
                        <a:rPr lang="en-US" sz="1500" dirty="0"/>
                        <a:t>I/II</a:t>
                      </a:r>
                    </a:p>
                  </a:txBody>
                  <a:tcPr/>
                </a:tc>
                <a:tc>
                  <a:txBody>
                    <a:bodyPr/>
                    <a:lstStyle/>
                    <a:p>
                      <a:pPr algn="ctr"/>
                      <a:r>
                        <a:rPr lang="en-US" sz="1500" dirty="0"/>
                        <a:t>I/II</a:t>
                      </a:r>
                    </a:p>
                  </a:txBody>
                  <a:tcPr>
                    <a:lnR w="12700" cap="flat" cmpd="sng" algn="ctr">
                      <a:solidFill>
                        <a:schemeClr val="tx1"/>
                      </a:solidFill>
                      <a:prstDash val="solid"/>
                      <a:round/>
                      <a:headEnd type="none" w="med" len="med"/>
                      <a:tailEnd type="none" w="med" len="med"/>
                    </a:lnR>
                  </a:tcPr>
                </a:tc>
                <a:tc>
                  <a:txBody>
                    <a:bodyPr/>
                    <a:lstStyle/>
                    <a:p>
                      <a:pPr algn="ctr"/>
                      <a:r>
                        <a:rPr lang="en-US" sz="1500" dirty="0"/>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59930">
                <a:tc>
                  <a:txBody>
                    <a:bodyPr/>
                    <a:lstStyle/>
                    <a:p>
                      <a:r>
                        <a:rPr lang="en-US" sz="1500" dirty="0"/>
                        <a:t>Treatment</a:t>
                      </a:r>
                    </a:p>
                    <a:p>
                      <a:r>
                        <a:rPr lang="en-US" sz="1500" dirty="0"/>
                        <a:t>(All</a:t>
                      </a:r>
                      <a:r>
                        <a:rPr lang="en-US" sz="1500" baseline="0" dirty="0"/>
                        <a:t> IV q 3wk)</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Belamaf</a:t>
                      </a:r>
                      <a:r>
                        <a:rPr lang="en-US" sz="1500" baseline="0" dirty="0"/>
                        <a:t> dose esc/ </a:t>
                      </a:r>
                      <a:r>
                        <a:rPr lang="en-US" sz="1500" baseline="0" dirty="0" err="1"/>
                        <a:t>exp</a:t>
                      </a:r>
                      <a:r>
                        <a:rPr lang="en-US" sz="1500" baseline="0" dirty="0"/>
                        <a:t> 3.4 mg/kg</a:t>
                      </a:r>
                      <a:endParaRPr lang="en-US" sz="1500" dirty="0"/>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bg1"/>
                          </a:solidFill>
                        </a:rPr>
                        <a:t>Belamaf</a:t>
                      </a:r>
                      <a:r>
                        <a:rPr lang="en-US" sz="1500" baseline="0" dirty="0">
                          <a:solidFill>
                            <a:schemeClr val="bg1"/>
                          </a:solidFill>
                        </a:rPr>
                        <a:t> </a:t>
                      </a:r>
                    </a:p>
                    <a:p>
                      <a:pPr algn="ctr"/>
                      <a:r>
                        <a:rPr lang="en-US" sz="1500" baseline="0" dirty="0">
                          <a:solidFill>
                            <a:schemeClr val="bg1"/>
                          </a:solidFill>
                        </a:rPr>
                        <a:t>2.5 or 3.4 mg/kg</a:t>
                      </a:r>
                      <a:endParaRPr lang="en-US" sz="1500" dirty="0">
                        <a:solidFill>
                          <a:schemeClr val="bg1"/>
                        </a:solidFill>
                      </a:endParaRPr>
                    </a:p>
                  </a:txBody>
                  <a:tcPr>
                    <a:solidFill>
                      <a:srgbClr val="D80B8C"/>
                    </a:solidFill>
                  </a:tcPr>
                </a:tc>
                <a:tc>
                  <a:txBody>
                    <a:bodyPr/>
                    <a:lstStyle/>
                    <a:p>
                      <a:pPr algn="ctr"/>
                      <a:r>
                        <a:rPr lang="en-US" sz="1500" dirty="0"/>
                        <a:t>Belamaf</a:t>
                      </a:r>
                      <a:r>
                        <a:rPr lang="en-US" sz="1500" baseline="0" dirty="0"/>
                        <a:t> </a:t>
                      </a:r>
                    </a:p>
                    <a:p>
                      <a:pPr algn="ctr"/>
                      <a:r>
                        <a:rPr lang="en-US" sz="1500" baseline="0" dirty="0"/>
                        <a:t>2.5 or 3.4 mg/kg </a:t>
                      </a:r>
                    </a:p>
                    <a:p>
                      <a:pPr algn="ctr"/>
                      <a:r>
                        <a:rPr lang="en-US" sz="1500" baseline="0" dirty="0"/>
                        <a:t>+ </a:t>
                      </a:r>
                      <a:r>
                        <a:rPr lang="en-US" sz="1500" baseline="0" dirty="0" err="1"/>
                        <a:t>pembro</a:t>
                      </a:r>
                      <a:endParaRPr lang="en-US" sz="1500" dirty="0"/>
                    </a:p>
                  </a:txBody>
                  <a:tcPr/>
                </a:tc>
                <a:tc>
                  <a:txBody>
                    <a:bodyPr/>
                    <a:lstStyle/>
                    <a:p>
                      <a:pPr algn="ctr"/>
                      <a:r>
                        <a:rPr lang="en-US" sz="1500" dirty="0"/>
                        <a:t>Belamaf 2.5 mg/kg + </a:t>
                      </a:r>
                      <a:r>
                        <a:rPr lang="en-US" sz="1500" dirty="0" err="1"/>
                        <a:t>bortezomib-dex</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Bela</a:t>
                      </a:r>
                      <a:r>
                        <a:rPr lang="en-US" sz="1500" baseline="0" dirty="0"/>
                        <a:t> 2.5 mg/kg(split D1/8) q4wk+ </a:t>
                      </a:r>
                      <a:r>
                        <a:rPr lang="en-US" sz="1500" baseline="0" dirty="0" err="1"/>
                        <a:t>pom</a:t>
                      </a:r>
                      <a:r>
                        <a:rPr lang="en-US" sz="1500" baseline="0" dirty="0"/>
                        <a:t> 4/</a:t>
                      </a:r>
                      <a:r>
                        <a:rPr lang="en-US" sz="1500" baseline="0" dirty="0" err="1"/>
                        <a:t>dex</a:t>
                      </a:r>
                      <a:r>
                        <a:rPr lang="en-US" sz="1500" baseline="0" dirty="0"/>
                        <a:t> 40 </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05432">
                <a:tc>
                  <a:txBody>
                    <a:bodyPr/>
                    <a:lstStyle/>
                    <a:p>
                      <a:r>
                        <a:rPr lang="en-US" sz="1500" dirty="0"/>
                        <a:t>Patients</a:t>
                      </a:r>
                    </a:p>
                  </a:txBody>
                  <a:tcPr>
                    <a:lnR w="12700" cap="flat" cmpd="sng" algn="ctr">
                      <a:solidFill>
                        <a:schemeClr val="tx1"/>
                      </a:solidFill>
                      <a:prstDash val="solid"/>
                      <a:round/>
                      <a:headEnd type="none" w="med" len="med"/>
                      <a:tailEnd type="none" w="med" len="med"/>
                    </a:lnR>
                  </a:tcPr>
                </a:tc>
                <a:tc>
                  <a:txBody>
                    <a:bodyPr/>
                    <a:lstStyle/>
                    <a:p>
                      <a:pPr algn="ctr"/>
                      <a:r>
                        <a:rPr lang="en-US" sz="1500" dirty="0"/>
                        <a:t>n=35</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bg1"/>
                          </a:solidFill>
                        </a:rPr>
                        <a:t>n=196</a:t>
                      </a:r>
                    </a:p>
                  </a:txBody>
                  <a:tcPr>
                    <a:solidFill>
                      <a:srgbClr val="D80B8C"/>
                    </a:solidFill>
                  </a:tcPr>
                </a:tc>
                <a:tc>
                  <a:txBody>
                    <a:bodyPr/>
                    <a:lstStyle/>
                    <a:p>
                      <a:pPr algn="ctr"/>
                      <a:r>
                        <a:rPr lang="en-US" sz="1500" dirty="0"/>
                        <a:t>n=13</a:t>
                      </a:r>
                    </a:p>
                  </a:txBody>
                  <a:tcPr/>
                </a:tc>
                <a:tc>
                  <a:txBody>
                    <a:bodyPr/>
                    <a:lstStyle/>
                    <a:p>
                      <a:pPr algn="ctr"/>
                      <a:r>
                        <a:rPr lang="en-US" sz="1500" dirty="0"/>
                        <a:t>n=18</a:t>
                      </a:r>
                    </a:p>
                  </a:txBody>
                  <a:tcPr>
                    <a:lnR w="12700" cap="flat" cmpd="sng" algn="ctr">
                      <a:solidFill>
                        <a:schemeClr val="tx1"/>
                      </a:solidFill>
                      <a:prstDash val="solid"/>
                      <a:round/>
                      <a:headEnd type="none" w="med" len="med"/>
                      <a:tailEnd type="none" w="med" len="med"/>
                    </a:lnR>
                  </a:tcPr>
                </a:tc>
                <a:tc>
                  <a:txBody>
                    <a:bodyPr/>
                    <a:lstStyle/>
                    <a:p>
                      <a:pPr algn="ctr"/>
                      <a:r>
                        <a:rPr lang="en-US" sz="1500" dirty="0"/>
                        <a:t>n=20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23598">
                <a:tc>
                  <a:txBody>
                    <a:bodyPr/>
                    <a:lstStyle/>
                    <a:p>
                      <a:r>
                        <a:rPr lang="en-US" sz="1500" dirty="0"/>
                        <a:t>Median</a:t>
                      </a:r>
                      <a:r>
                        <a:rPr lang="en-US" sz="1500" baseline="0" dirty="0"/>
                        <a:t> prior lines</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5</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bg1"/>
                          </a:solidFill>
                        </a:rPr>
                        <a:t>6-7</a:t>
                      </a:r>
                    </a:p>
                  </a:txBody>
                  <a:tcPr>
                    <a:solidFill>
                      <a:srgbClr val="D80B8C"/>
                    </a:solidFill>
                  </a:tcPr>
                </a:tc>
                <a:tc>
                  <a:txBody>
                    <a:bodyPr/>
                    <a:lstStyle/>
                    <a:p>
                      <a:pPr algn="ctr"/>
                      <a:r>
                        <a:rPr lang="en-US" sz="1500" dirty="0"/>
                        <a:t>8/ 5</a:t>
                      </a:r>
                    </a:p>
                  </a:txBody>
                  <a:tcPr/>
                </a:tc>
                <a:tc>
                  <a:txBody>
                    <a:bodyPr/>
                    <a:lstStyle/>
                    <a:p>
                      <a:pPr algn="ctr"/>
                      <a:r>
                        <a:rPr lang="en-US" sz="1500" dirty="0"/>
                        <a:t>3</a:t>
                      </a:r>
                    </a:p>
                  </a:txBody>
                  <a:tcPr>
                    <a:lnR w="12700" cap="flat" cmpd="sng" algn="ctr">
                      <a:solidFill>
                        <a:schemeClr val="tx1"/>
                      </a:solidFill>
                      <a:prstDash val="solid"/>
                      <a:round/>
                      <a:headEnd type="none" w="med" len="med"/>
                      <a:tailEnd type="none" w="med" len="med"/>
                    </a:lnR>
                  </a:tcPr>
                </a:tc>
                <a:tc>
                  <a:txBody>
                    <a:bodyPr/>
                    <a:lstStyle/>
                    <a:p>
                      <a:pPr algn="ctr"/>
                      <a:r>
                        <a:rPr lang="en-US" sz="15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23598">
                <a:tc>
                  <a:txBody>
                    <a:bodyPr/>
                    <a:lstStyle/>
                    <a:p>
                      <a:r>
                        <a:rPr lang="en-US" sz="1500" dirty="0"/>
                        <a:t>Triple-class</a:t>
                      </a:r>
                      <a:r>
                        <a:rPr lang="en-US" sz="1500" baseline="0" dirty="0"/>
                        <a:t> refractory</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37%</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bg1"/>
                          </a:solidFill>
                        </a:rPr>
                        <a:t>100%</a:t>
                      </a:r>
                    </a:p>
                  </a:txBody>
                  <a:tcPr>
                    <a:solidFill>
                      <a:srgbClr val="D80B8C"/>
                    </a:solidFill>
                  </a:tcPr>
                </a:tc>
                <a:tc>
                  <a:txBody>
                    <a:bodyPr/>
                    <a:lstStyle/>
                    <a:p>
                      <a:pPr algn="ctr"/>
                      <a:r>
                        <a:rPr lang="en-US" sz="1500" dirty="0"/>
                        <a:t>NR</a:t>
                      </a:r>
                    </a:p>
                  </a:txBody>
                  <a:tcPr/>
                </a:tc>
                <a:tc>
                  <a:txBody>
                    <a:bodyPr/>
                    <a:lstStyle/>
                    <a:p>
                      <a:pPr algn="ctr"/>
                      <a:r>
                        <a:rPr lang="en-US" sz="1500" dirty="0"/>
                        <a:t>NR</a:t>
                      </a:r>
                    </a:p>
                  </a:txBody>
                  <a:tcPr>
                    <a:lnR w="12700" cap="flat" cmpd="sng" algn="ctr">
                      <a:solidFill>
                        <a:schemeClr val="tx1"/>
                      </a:solidFill>
                      <a:prstDash val="solid"/>
                      <a:round/>
                      <a:headEnd type="none" w="med" len="med"/>
                      <a:tailEnd type="none" w="med" len="med"/>
                    </a:lnR>
                  </a:tcPr>
                </a:tc>
                <a:tc>
                  <a:txBody>
                    <a:bodyPr/>
                    <a:lstStyle/>
                    <a:p>
                      <a:pPr algn="ctr"/>
                      <a:r>
                        <a:rPr lang="en-US" sz="1500" dirty="0"/>
                        <a:t>~48% (but</a:t>
                      </a:r>
                      <a:r>
                        <a:rPr lang="en-US" sz="1500" baseline="0" dirty="0"/>
                        <a:t> all </a:t>
                      </a:r>
                    </a:p>
                    <a:p>
                      <a:pPr algn="ctr"/>
                      <a:r>
                        <a:rPr lang="en-US" sz="1500" baseline="0" dirty="0" err="1"/>
                        <a:t>pom</a:t>
                      </a:r>
                      <a:r>
                        <a:rPr lang="en-US" sz="1500" baseline="0" dirty="0"/>
                        <a:t> naïve)</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bl>
          </a:graphicData>
        </a:graphic>
      </p:graphicFrame>
      <p:sp>
        <p:nvSpPr>
          <p:cNvPr id="3" name="TextBox 2"/>
          <p:cNvSpPr txBox="1"/>
          <p:nvPr/>
        </p:nvSpPr>
        <p:spPr>
          <a:xfrm>
            <a:off x="47329" y="6445138"/>
            <a:ext cx="12294443" cy="861774"/>
          </a:xfrm>
          <a:prstGeom prst="rect">
            <a:avLst/>
          </a:prstGeom>
          <a:noFill/>
        </p:spPr>
        <p:txBody>
          <a:bodyPr wrap="square" rtlCol="0">
            <a:spAutoFit/>
          </a:bodyPr>
          <a:lstStyle/>
          <a:p>
            <a:pPr defTabSz="914377">
              <a:defRPr/>
            </a:pPr>
            <a:r>
              <a:rPr lang="en-US" sz="1200" dirty="0" err="1">
                <a:solidFill>
                  <a:srgbClr val="000000"/>
                </a:solidFill>
                <a:ea typeface="ＭＳ Ｐゴシック" charset="0"/>
              </a:rPr>
              <a:t>Trudel</a:t>
            </a:r>
            <a:r>
              <a:rPr lang="en-US" sz="1200" dirty="0">
                <a:solidFill>
                  <a:srgbClr val="000000"/>
                </a:solidFill>
                <a:ea typeface="ＭＳ Ｐゴシック" charset="0"/>
              </a:rPr>
              <a:t>, et al. </a:t>
            </a:r>
            <a:r>
              <a:rPr lang="en-US" sz="1200" i="1" dirty="0">
                <a:solidFill>
                  <a:srgbClr val="000000"/>
                </a:solidFill>
                <a:ea typeface="ＭＳ Ｐゴシック" charset="0"/>
              </a:rPr>
              <a:t>Blood Cancer J </a:t>
            </a:r>
            <a:r>
              <a:rPr lang="en-US" sz="1200" dirty="0">
                <a:solidFill>
                  <a:srgbClr val="000000"/>
                </a:solidFill>
                <a:ea typeface="ＭＳ Ｐゴシック" charset="0"/>
              </a:rPr>
              <a:t>2019; </a:t>
            </a:r>
            <a:r>
              <a:rPr lang="en-US" sz="1200" dirty="0" err="1">
                <a:solidFill>
                  <a:srgbClr val="000000"/>
                </a:solidFill>
                <a:ea typeface="ＭＳ Ｐゴシック" charset="0"/>
              </a:rPr>
              <a:t>Lonial</a:t>
            </a:r>
            <a:r>
              <a:rPr lang="en-US" sz="1200" dirty="0">
                <a:solidFill>
                  <a:srgbClr val="000000"/>
                </a:solidFill>
                <a:ea typeface="ＭＳ Ｐゴシック" charset="0"/>
              </a:rPr>
              <a:t>, et al. </a:t>
            </a:r>
            <a:r>
              <a:rPr lang="en-US" sz="1200" i="1" dirty="0">
                <a:solidFill>
                  <a:srgbClr val="000000"/>
                </a:solidFill>
                <a:ea typeface="ＭＳ Ｐゴシック" charset="0"/>
              </a:rPr>
              <a:t>Lancet </a:t>
            </a:r>
            <a:r>
              <a:rPr lang="en-US" sz="1200" i="1" dirty="0" err="1">
                <a:solidFill>
                  <a:srgbClr val="000000"/>
                </a:solidFill>
                <a:ea typeface="ＭＳ Ｐゴシック" charset="0"/>
              </a:rPr>
              <a:t>Oncol</a:t>
            </a:r>
            <a:r>
              <a:rPr lang="en-US" sz="1200" i="1" dirty="0">
                <a:solidFill>
                  <a:srgbClr val="000000"/>
                </a:solidFill>
                <a:ea typeface="ＭＳ Ｐゴシック" charset="0"/>
              </a:rPr>
              <a:t> </a:t>
            </a:r>
            <a:r>
              <a:rPr lang="en-US" sz="1200" dirty="0">
                <a:solidFill>
                  <a:srgbClr val="000000"/>
                </a:solidFill>
                <a:ea typeface="ＭＳ Ｐゴシック" charset="0"/>
              </a:rPr>
              <a:t>2019/ASH 2020; Nooka, et al. </a:t>
            </a:r>
            <a:r>
              <a:rPr lang="en-US" sz="1200" i="1" dirty="0">
                <a:solidFill>
                  <a:srgbClr val="000000"/>
                </a:solidFill>
                <a:ea typeface="ＭＳ Ｐゴシック" charset="0"/>
              </a:rPr>
              <a:t>Hematology Reports </a:t>
            </a:r>
            <a:r>
              <a:rPr lang="en-US" sz="1200" dirty="0">
                <a:solidFill>
                  <a:srgbClr val="000000"/>
                </a:solidFill>
                <a:ea typeface="ＭＳ Ｐゴシック" charset="0"/>
              </a:rPr>
              <a:t>2020;; </a:t>
            </a:r>
            <a:r>
              <a:rPr lang="en-US" sz="1200" dirty="0" err="1">
                <a:solidFill>
                  <a:srgbClr val="000000"/>
                </a:solidFill>
                <a:ea typeface="ＭＳ Ｐゴシック" charset="0"/>
              </a:rPr>
              <a:t>Popat</a:t>
            </a:r>
            <a:r>
              <a:rPr lang="en-US" sz="1200" dirty="0">
                <a:solidFill>
                  <a:srgbClr val="000000"/>
                </a:solidFill>
                <a:ea typeface="ＭＳ Ｐゴシック" charset="0"/>
              </a:rPr>
              <a:t>, et al. ASH</a:t>
            </a:r>
            <a:r>
              <a:rPr lang="en-US" sz="1200" i="1" dirty="0">
                <a:solidFill>
                  <a:srgbClr val="000000"/>
                </a:solidFill>
                <a:ea typeface="ＭＳ Ｐゴシック" charset="0"/>
              </a:rPr>
              <a:t> </a:t>
            </a:r>
            <a:r>
              <a:rPr lang="en-US" sz="1200" dirty="0">
                <a:solidFill>
                  <a:srgbClr val="000000"/>
                </a:solidFill>
                <a:ea typeface="ＭＳ Ｐゴシック" charset="0"/>
              </a:rPr>
              <a:t>2020; Trudel ASH 2021  </a:t>
            </a:r>
          </a:p>
          <a:p>
            <a:pPr defTabSz="914377">
              <a:defRPr/>
            </a:pPr>
            <a:r>
              <a:rPr lang="en-US" sz="800" dirty="0">
                <a:solidFill>
                  <a:srgbClr val="000000"/>
                </a:solidFill>
                <a:ea typeface="ＭＳ Ｐゴシック" charset="0"/>
              </a:rPr>
              <a:t> </a:t>
            </a:r>
          </a:p>
          <a:p>
            <a:pPr defTabSz="914377">
              <a:defRPr/>
            </a:pPr>
            <a:endParaRPr lang="en-US" sz="800" dirty="0">
              <a:solidFill>
                <a:srgbClr val="000000"/>
              </a:solidFill>
              <a:ea typeface="ＭＳ Ｐゴシック" charset="0"/>
            </a:endParaRPr>
          </a:p>
          <a:p>
            <a:pPr defTabSz="914377">
              <a:defRPr/>
            </a:pPr>
            <a:endParaRPr lang="en-US" sz="1000" dirty="0">
              <a:solidFill>
                <a:srgbClr val="000000"/>
              </a:solidFill>
              <a:ea typeface="ＭＳ Ｐゴシック" charset="0"/>
            </a:endParaRPr>
          </a:p>
          <a:p>
            <a:pPr defTabSz="914377">
              <a:defRPr/>
            </a:pPr>
            <a:r>
              <a:rPr lang="en-US" sz="1200" dirty="0">
                <a:solidFill>
                  <a:srgbClr val="000000"/>
                </a:solidFill>
                <a:ea typeface="ＭＳ Ｐゴシック" charset="0"/>
              </a:rPr>
              <a:t> </a:t>
            </a:r>
            <a:endParaRPr lang="en-US" sz="1000" dirty="0">
              <a:solidFill>
                <a:srgbClr val="000000"/>
              </a:solidFill>
              <a:ea typeface="ＭＳ Ｐゴシック" charset="0"/>
            </a:endParaRPr>
          </a:p>
        </p:txBody>
      </p:sp>
      <p:sp>
        <p:nvSpPr>
          <p:cNvPr id="5" name="Title 1"/>
          <p:cNvSpPr>
            <a:spLocks noGrp="1"/>
          </p:cNvSpPr>
          <p:nvPr>
            <p:ph type="title"/>
          </p:nvPr>
        </p:nvSpPr>
        <p:spPr>
          <a:xfrm>
            <a:off x="533089" y="1"/>
            <a:ext cx="10972800" cy="625171"/>
          </a:xfrm>
        </p:spPr>
        <p:txBody>
          <a:bodyPr>
            <a:normAutofit/>
          </a:bodyPr>
          <a:lstStyle/>
          <a:p>
            <a:pPr algn="ctr"/>
            <a:r>
              <a:rPr lang="en-US" sz="3200" dirty="0"/>
              <a:t>BCMA Antibody Drug Conjugates</a:t>
            </a:r>
          </a:p>
        </p:txBody>
      </p:sp>
      <p:sp>
        <p:nvSpPr>
          <p:cNvPr id="6" name="Rectangle 5"/>
          <p:cNvSpPr/>
          <p:nvPr/>
        </p:nvSpPr>
        <p:spPr>
          <a:xfrm>
            <a:off x="4079776" y="4437112"/>
            <a:ext cx="1920213" cy="288032"/>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srgbClr val="FFFFFF"/>
              </a:solidFill>
              <a:latin typeface="Times New Roman"/>
            </a:endParaRPr>
          </a:p>
        </p:txBody>
      </p:sp>
      <p:sp>
        <p:nvSpPr>
          <p:cNvPr id="7" name="Rectangle 6"/>
          <p:cNvSpPr/>
          <p:nvPr/>
        </p:nvSpPr>
        <p:spPr>
          <a:xfrm>
            <a:off x="9144000" y="625172"/>
            <a:ext cx="1701393" cy="306538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9860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49047976"/>
              </p:ext>
            </p:extLst>
          </p:nvPr>
        </p:nvGraphicFramePr>
        <p:xfrm>
          <a:off x="911425" y="625173"/>
          <a:ext cx="9933968" cy="6082901"/>
        </p:xfrm>
        <a:graphic>
          <a:graphicData uri="http://schemas.openxmlformats.org/drawingml/2006/table">
            <a:tbl>
              <a:tblPr firstRow="1" bandRow="1">
                <a:tableStyleId>{5C22544A-7EE6-4342-B048-85BDC9FD1C3A}</a:tableStyleId>
              </a:tblPr>
              <a:tblGrid>
                <a:gridCol w="1581039">
                  <a:extLst>
                    <a:ext uri="{9D8B030D-6E8A-4147-A177-3AD203B41FA5}">
                      <a16:colId xmlns:a16="http://schemas.microsoft.com/office/drawing/2014/main" val="20000"/>
                    </a:ext>
                  </a:extLst>
                </a:gridCol>
                <a:gridCol w="1536171">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1536171">
                  <a:extLst>
                    <a:ext uri="{9D8B030D-6E8A-4147-A177-3AD203B41FA5}">
                      <a16:colId xmlns:a16="http://schemas.microsoft.com/office/drawing/2014/main" val="20003"/>
                    </a:ext>
                  </a:extLst>
                </a:gridCol>
                <a:gridCol w="1536171">
                  <a:extLst>
                    <a:ext uri="{9D8B030D-6E8A-4147-A177-3AD203B41FA5}">
                      <a16:colId xmlns:a16="http://schemas.microsoft.com/office/drawing/2014/main" val="20004"/>
                    </a:ext>
                  </a:extLst>
                </a:gridCol>
                <a:gridCol w="1728192">
                  <a:extLst>
                    <a:ext uri="{9D8B030D-6E8A-4147-A177-3AD203B41FA5}">
                      <a16:colId xmlns:a16="http://schemas.microsoft.com/office/drawing/2014/main" val="211386679"/>
                    </a:ext>
                  </a:extLst>
                </a:gridCol>
              </a:tblGrid>
              <a:tr h="322181">
                <a:tc>
                  <a:txBody>
                    <a:bodyPr/>
                    <a:lstStyle/>
                    <a:p>
                      <a:r>
                        <a:rPr lang="en-US" sz="1500" dirty="0"/>
                        <a:t>Study</a:t>
                      </a:r>
                    </a:p>
                  </a:txBody>
                  <a:tcPr>
                    <a:lnR w="12700" cap="flat" cmpd="sng" algn="ctr">
                      <a:solidFill>
                        <a:schemeClr val="tx1"/>
                      </a:solidFill>
                      <a:prstDash val="solid"/>
                      <a:round/>
                      <a:headEnd type="none" w="med" len="med"/>
                      <a:tailEnd type="none" w="med" len="med"/>
                    </a:lnR>
                  </a:tcPr>
                </a:tc>
                <a:tc>
                  <a:txBody>
                    <a:bodyPr/>
                    <a:lstStyle/>
                    <a:p>
                      <a:pPr algn="ctr"/>
                      <a:r>
                        <a:rPr lang="en-US" sz="1500" dirty="0"/>
                        <a:t>DREAMM-1</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DREAMM-2</a:t>
                      </a:r>
                    </a:p>
                  </a:txBody>
                  <a:tcPr>
                    <a:solidFill>
                      <a:srgbClr val="D80B8C"/>
                    </a:solidFill>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500" dirty="0"/>
                        <a:t>DREAMM-4</a:t>
                      </a:r>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500" dirty="0"/>
                        <a:t>DREAMM-6</a:t>
                      </a:r>
                    </a:p>
                  </a:txBody>
                  <a:tcPr>
                    <a:lnR w="12700" cap="flat" cmpd="sng" algn="ctr">
                      <a:solidFill>
                        <a:schemeClr val="tx1"/>
                      </a:solidFill>
                      <a:prstDash val="solid"/>
                      <a:round/>
                      <a:headEnd type="none" w="med" len="med"/>
                      <a:tailEnd type="none" w="med" len="med"/>
                    </a:lnR>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500" dirty="0"/>
                        <a:t>ALGONQUIN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305432">
                <a:tc>
                  <a:txBody>
                    <a:bodyPr/>
                    <a:lstStyle/>
                    <a:p>
                      <a:r>
                        <a:rPr lang="en-US" sz="1500" dirty="0"/>
                        <a:t>Phase</a:t>
                      </a:r>
                    </a:p>
                  </a:txBody>
                  <a:tcPr>
                    <a:lnR w="12700" cap="flat" cmpd="sng" algn="ctr">
                      <a:solidFill>
                        <a:schemeClr val="tx1"/>
                      </a:solidFill>
                      <a:prstDash val="solid"/>
                      <a:round/>
                      <a:headEnd type="none" w="med" len="med"/>
                      <a:tailEnd type="none" w="med" len="med"/>
                    </a:lnR>
                  </a:tcPr>
                </a:tc>
                <a:tc>
                  <a:txBody>
                    <a:bodyPr/>
                    <a:lstStyle/>
                    <a:p>
                      <a:pPr algn="ctr"/>
                      <a:r>
                        <a:rPr lang="en-US" sz="1500" dirty="0"/>
                        <a:t>I</a:t>
                      </a:r>
                    </a:p>
                  </a:txBody>
                  <a:tcPr>
                    <a:lnL w="12700" cap="flat" cmpd="sng" algn="ctr">
                      <a:solidFill>
                        <a:schemeClr val="tx1"/>
                      </a:solidFill>
                      <a:prstDash val="solid"/>
                      <a:round/>
                      <a:headEnd type="none" w="med" len="med"/>
                      <a:tailEnd type="none" w="med" len="med"/>
                    </a:lnL>
                  </a:tcPr>
                </a:tc>
                <a:tc>
                  <a:txBody>
                    <a:bodyPr/>
                    <a:lstStyle/>
                    <a:p>
                      <a:pPr algn="ctr"/>
                      <a:r>
                        <a:rPr lang="en-US" sz="1500" b="1" dirty="0">
                          <a:solidFill>
                            <a:schemeClr val="tx1"/>
                          </a:solidFill>
                        </a:rPr>
                        <a:t>II</a:t>
                      </a:r>
                    </a:p>
                  </a:txBody>
                  <a:tcPr>
                    <a:solidFill>
                      <a:srgbClr val="D80B8C"/>
                    </a:solidFill>
                  </a:tcPr>
                </a:tc>
                <a:tc>
                  <a:txBody>
                    <a:bodyPr/>
                    <a:lstStyle/>
                    <a:p>
                      <a:pPr algn="ctr"/>
                      <a:r>
                        <a:rPr lang="en-US" sz="1500" dirty="0"/>
                        <a:t>I/II</a:t>
                      </a:r>
                    </a:p>
                  </a:txBody>
                  <a:tcPr/>
                </a:tc>
                <a:tc>
                  <a:txBody>
                    <a:bodyPr/>
                    <a:lstStyle/>
                    <a:p>
                      <a:pPr algn="ctr"/>
                      <a:r>
                        <a:rPr lang="en-US" sz="1500" dirty="0"/>
                        <a:t>I/II</a:t>
                      </a:r>
                    </a:p>
                  </a:txBody>
                  <a:tcPr>
                    <a:lnR w="12700" cap="flat" cmpd="sng" algn="ctr">
                      <a:solidFill>
                        <a:schemeClr val="tx1"/>
                      </a:solidFill>
                      <a:prstDash val="solid"/>
                      <a:round/>
                      <a:headEnd type="none" w="med" len="med"/>
                      <a:tailEnd type="none" w="med" len="med"/>
                    </a:lnR>
                  </a:tcPr>
                </a:tc>
                <a:tc>
                  <a:txBody>
                    <a:bodyPr/>
                    <a:lstStyle/>
                    <a:p>
                      <a:pPr algn="ctr"/>
                      <a:r>
                        <a:rPr lang="en-US" sz="1500" dirty="0"/>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959930">
                <a:tc>
                  <a:txBody>
                    <a:bodyPr/>
                    <a:lstStyle/>
                    <a:p>
                      <a:r>
                        <a:rPr lang="en-US" sz="1500" dirty="0"/>
                        <a:t>Treatment</a:t>
                      </a:r>
                    </a:p>
                    <a:p>
                      <a:r>
                        <a:rPr lang="en-US" sz="1500" dirty="0"/>
                        <a:t>(All</a:t>
                      </a:r>
                      <a:r>
                        <a:rPr lang="en-US" sz="1500" baseline="0" dirty="0"/>
                        <a:t> IV q 3wk)</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Belamaf</a:t>
                      </a:r>
                      <a:r>
                        <a:rPr lang="en-US" sz="1500" baseline="0" dirty="0"/>
                        <a:t> dose esc/ </a:t>
                      </a:r>
                      <a:r>
                        <a:rPr lang="en-US" sz="1500" baseline="0" dirty="0" err="1"/>
                        <a:t>exp</a:t>
                      </a:r>
                      <a:r>
                        <a:rPr lang="en-US" sz="1500" baseline="0" dirty="0"/>
                        <a:t> 3.4 mg/kg</a:t>
                      </a:r>
                      <a:endParaRPr lang="en-US" sz="1500" dirty="0"/>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Belamaf</a:t>
                      </a:r>
                      <a:r>
                        <a:rPr lang="en-US" sz="1500" baseline="0" dirty="0">
                          <a:solidFill>
                            <a:schemeClr val="tx1"/>
                          </a:solidFill>
                        </a:rPr>
                        <a:t> </a:t>
                      </a:r>
                    </a:p>
                    <a:p>
                      <a:pPr algn="ctr"/>
                      <a:r>
                        <a:rPr lang="en-US" sz="1500" baseline="0" dirty="0">
                          <a:solidFill>
                            <a:schemeClr val="tx1"/>
                          </a:solidFill>
                        </a:rPr>
                        <a:t>2.5 or 3.4 mg/kg</a:t>
                      </a:r>
                      <a:endParaRPr lang="en-US" sz="1500" dirty="0">
                        <a:solidFill>
                          <a:schemeClr val="tx1"/>
                        </a:solidFill>
                      </a:endParaRPr>
                    </a:p>
                  </a:txBody>
                  <a:tcPr>
                    <a:solidFill>
                      <a:srgbClr val="D80B8C"/>
                    </a:solidFill>
                  </a:tcPr>
                </a:tc>
                <a:tc>
                  <a:txBody>
                    <a:bodyPr/>
                    <a:lstStyle/>
                    <a:p>
                      <a:pPr algn="ctr"/>
                      <a:r>
                        <a:rPr lang="en-US" sz="1500" dirty="0"/>
                        <a:t>Belamaf</a:t>
                      </a:r>
                      <a:r>
                        <a:rPr lang="en-US" sz="1500" baseline="0" dirty="0"/>
                        <a:t> </a:t>
                      </a:r>
                    </a:p>
                    <a:p>
                      <a:pPr algn="ctr"/>
                      <a:r>
                        <a:rPr lang="en-US" sz="1500" baseline="0" dirty="0"/>
                        <a:t>2.5 or 3.4 mg/kg </a:t>
                      </a:r>
                    </a:p>
                    <a:p>
                      <a:pPr algn="ctr"/>
                      <a:r>
                        <a:rPr lang="en-US" sz="1500" baseline="0" dirty="0"/>
                        <a:t>+ </a:t>
                      </a:r>
                      <a:r>
                        <a:rPr lang="en-US" sz="1500" baseline="0" dirty="0" err="1"/>
                        <a:t>pembro</a:t>
                      </a:r>
                      <a:endParaRPr lang="en-US" sz="1500" dirty="0"/>
                    </a:p>
                  </a:txBody>
                  <a:tcPr/>
                </a:tc>
                <a:tc>
                  <a:txBody>
                    <a:bodyPr/>
                    <a:lstStyle/>
                    <a:p>
                      <a:pPr algn="ctr"/>
                      <a:r>
                        <a:rPr lang="en-US" sz="1500" dirty="0"/>
                        <a:t>Belamaf 2.5 mg/kg + </a:t>
                      </a:r>
                      <a:r>
                        <a:rPr lang="en-US" sz="1500" dirty="0" err="1"/>
                        <a:t>bortezomib-dex</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Bela</a:t>
                      </a:r>
                      <a:r>
                        <a:rPr lang="en-US" sz="1500" baseline="0" dirty="0"/>
                        <a:t> 2.5 mg/kg(split D1/8) q4wk+ </a:t>
                      </a:r>
                      <a:r>
                        <a:rPr lang="en-US" sz="1500" baseline="0" dirty="0" err="1"/>
                        <a:t>pom</a:t>
                      </a:r>
                      <a:r>
                        <a:rPr lang="en-US" sz="1500" baseline="0" dirty="0"/>
                        <a:t> 4/</a:t>
                      </a:r>
                      <a:r>
                        <a:rPr lang="en-US" sz="1500" baseline="0" dirty="0" err="1"/>
                        <a:t>dex</a:t>
                      </a:r>
                      <a:r>
                        <a:rPr lang="en-US" sz="1500" baseline="0" dirty="0"/>
                        <a:t> 40 </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05432">
                <a:tc>
                  <a:txBody>
                    <a:bodyPr/>
                    <a:lstStyle/>
                    <a:p>
                      <a:r>
                        <a:rPr lang="en-US" sz="1500" dirty="0"/>
                        <a:t>Patients</a:t>
                      </a:r>
                    </a:p>
                  </a:txBody>
                  <a:tcPr>
                    <a:lnR w="12700" cap="flat" cmpd="sng" algn="ctr">
                      <a:solidFill>
                        <a:schemeClr val="tx1"/>
                      </a:solidFill>
                      <a:prstDash val="solid"/>
                      <a:round/>
                      <a:headEnd type="none" w="med" len="med"/>
                      <a:tailEnd type="none" w="med" len="med"/>
                    </a:lnR>
                  </a:tcPr>
                </a:tc>
                <a:tc>
                  <a:txBody>
                    <a:bodyPr/>
                    <a:lstStyle/>
                    <a:p>
                      <a:pPr algn="ctr"/>
                      <a:r>
                        <a:rPr lang="en-US" sz="1500" dirty="0"/>
                        <a:t>n=35</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n=196</a:t>
                      </a:r>
                    </a:p>
                  </a:txBody>
                  <a:tcPr>
                    <a:solidFill>
                      <a:srgbClr val="D80B8C"/>
                    </a:solidFill>
                  </a:tcPr>
                </a:tc>
                <a:tc>
                  <a:txBody>
                    <a:bodyPr/>
                    <a:lstStyle/>
                    <a:p>
                      <a:pPr algn="ctr"/>
                      <a:r>
                        <a:rPr lang="en-US" sz="1500" dirty="0"/>
                        <a:t>n=13</a:t>
                      </a:r>
                    </a:p>
                  </a:txBody>
                  <a:tcPr/>
                </a:tc>
                <a:tc>
                  <a:txBody>
                    <a:bodyPr/>
                    <a:lstStyle/>
                    <a:p>
                      <a:pPr algn="ctr"/>
                      <a:r>
                        <a:rPr lang="en-US" sz="1500" dirty="0"/>
                        <a:t>n=18</a:t>
                      </a:r>
                    </a:p>
                  </a:txBody>
                  <a:tcPr>
                    <a:lnR w="12700" cap="flat" cmpd="sng" algn="ctr">
                      <a:solidFill>
                        <a:schemeClr val="tx1"/>
                      </a:solidFill>
                      <a:prstDash val="solid"/>
                      <a:round/>
                      <a:headEnd type="none" w="med" len="med"/>
                      <a:tailEnd type="none" w="med" len="med"/>
                    </a:lnR>
                  </a:tcPr>
                </a:tc>
                <a:tc>
                  <a:txBody>
                    <a:bodyPr/>
                    <a:lstStyle/>
                    <a:p>
                      <a:pPr algn="ctr"/>
                      <a:r>
                        <a:rPr lang="en-US" sz="1500" dirty="0"/>
                        <a:t>n=20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23598">
                <a:tc>
                  <a:txBody>
                    <a:bodyPr/>
                    <a:lstStyle/>
                    <a:p>
                      <a:r>
                        <a:rPr lang="en-US" sz="1500" dirty="0"/>
                        <a:t>Median</a:t>
                      </a:r>
                      <a:r>
                        <a:rPr lang="en-US" sz="1500" baseline="0" dirty="0"/>
                        <a:t> prior lines</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5</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6-7</a:t>
                      </a:r>
                    </a:p>
                  </a:txBody>
                  <a:tcPr>
                    <a:solidFill>
                      <a:srgbClr val="D80B8C"/>
                    </a:solidFill>
                  </a:tcPr>
                </a:tc>
                <a:tc>
                  <a:txBody>
                    <a:bodyPr/>
                    <a:lstStyle/>
                    <a:p>
                      <a:pPr algn="ctr"/>
                      <a:r>
                        <a:rPr lang="en-US" sz="1500" dirty="0"/>
                        <a:t>8/ 5</a:t>
                      </a:r>
                    </a:p>
                  </a:txBody>
                  <a:tcPr/>
                </a:tc>
                <a:tc>
                  <a:txBody>
                    <a:bodyPr/>
                    <a:lstStyle/>
                    <a:p>
                      <a:pPr algn="ctr"/>
                      <a:r>
                        <a:rPr lang="en-US" sz="1500" dirty="0"/>
                        <a:t>3</a:t>
                      </a:r>
                    </a:p>
                  </a:txBody>
                  <a:tcPr>
                    <a:lnR w="12700" cap="flat" cmpd="sng" algn="ctr">
                      <a:solidFill>
                        <a:schemeClr val="tx1"/>
                      </a:solidFill>
                      <a:prstDash val="solid"/>
                      <a:round/>
                      <a:headEnd type="none" w="med" len="med"/>
                      <a:tailEnd type="none" w="med" len="med"/>
                    </a:lnR>
                  </a:tcPr>
                </a:tc>
                <a:tc>
                  <a:txBody>
                    <a:bodyPr/>
                    <a:lstStyle/>
                    <a:p>
                      <a:pPr algn="ctr"/>
                      <a:r>
                        <a:rPr lang="en-US" sz="1500" dirty="0"/>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523598">
                <a:tc>
                  <a:txBody>
                    <a:bodyPr/>
                    <a:lstStyle/>
                    <a:p>
                      <a:r>
                        <a:rPr lang="en-US" sz="1500" dirty="0"/>
                        <a:t>Triple-class</a:t>
                      </a:r>
                      <a:r>
                        <a:rPr lang="en-US" sz="1500" baseline="0" dirty="0"/>
                        <a:t> refractory</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r>
                        <a:rPr lang="en-US" sz="1500" dirty="0"/>
                        <a:t>37%</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100%</a:t>
                      </a:r>
                    </a:p>
                  </a:txBody>
                  <a:tcPr>
                    <a:solidFill>
                      <a:srgbClr val="D80B8C"/>
                    </a:solidFill>
                  </a:tcPr>
                </a:tc>
                <a:tc>
                  <a:txBody>
                    <a:bodyPr/>
                    <a:lstStyle/>
                    <a:p>
                      <a:pPr algn="ctr"/>
                      <a:r>
                        <a:rPr lang="en-US" sz="1500" dirty="0"/>
                        <a:t>NR</a:t>
                      </a:r>
                    </a:p>
                  </a:txBody>
                  <a:tcPr/>
                </a:tc>
                <a:tc>
                  <a:txBody>
                    <a:bodyPr/>
                    <a:lstStyle/>
                    <a:p>
                      <a:pPr algn="ctr"/>
                      <a:r>
                        <a:rPr lang="en-US" sz="1500" dirty="0"/>
                        <a:t>NR</a:t>
                      </a:r>
                    </a:p>
                  </a:txBody>
                  <a:tcPr>
                    <a:lnR w="12700" cap="flat" cmpd="sng" algn="ctr">
                      <a:solidFill>
                        <a:schemeClr val="tx1"/>
                      </a:solidFill>
                      <a:prstDash val="solid"/>
                      <a:round/>
                      <a:headEnd type="none" w="med" len="med"/>
                      <a:tailEnd type="none" w="med" len="med"/>
                    </a:lnR>
                  </a:tcPr>
                </a:tc>
                <a:tc>
                  <a:txBody>
                    <a:bodyPr/>
                    <a:lstStyle/>
                    <a:p>
                      <a:pPr algn="ctr"/>
                      <a:r>
                        <a:rPr lang="en-US" sz="1500" dirty="0"/>
                        <a:t>~48% (but</a:t>
                      </a:r>
                      <a:r>
                        <a:rPr lang="en-US" sz="1500" baseline="0" dirty="0"/>
                        <a:t> all </a:t>
                      </a:r>
                    </a:p>
                    <a:p>
                      <a:pPr algn="ctr"/>
                      <a:r>
                        <a:rPr lang="en-US" sz="1500" baseline="0" dirty="0" err="1"/>
                        <a:t>pom</a:t>
                      </a:r>
                      <a:r>
                        <a:rPr lang="en-US" sz="1500" baseline="0" dirty="0"/>
                        <a:t> naïve)</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741764">
                <a:tc>
                  <a:txBody>
                    <a:bodyPr/>
                    <a:lstStyle/>
                    <a:p>
                      <a:r>
                        <a:rPr lang="en-US" sz="1500" dirty="0"/>
                        <a:t>ORR %</a:t>
                      </a:r>
                    </a:p>
                  </a:txBody>
                  <a:tcPr>
                    <a:lnR w="12700" cap="flat" cmpd="sng" algn="ctr">
                      <a:solidFill>
                        <a:schemeClr val="tx1"/>
                      </a:solidFill>
                      <a:prstDash val="solid"/>
                      <a:round/>
                      <a:headEnd type="none" w="med" len="med"/>
                      <a:tailEnd type="none" w="med" len="med"/>
                    </a:lnR>
                  </a:tcPr>
                </a:tc>
                <a:tc>
                  <a:txBody>
                    <a:bodyPr/>
                    <a:lstStyle/>
                    <a:p>
                      <a:pPr algn="ctr"/>
                      <a:r>
                        <a:rPr lang="en-US" sz="1500" dirty="0"/>
                        <a:t>60% (38.5% if prior </a:t>
                      </a:r>
                      <a:r>
                        <a:rPr lang="en-US" sz="1500" dirty="0" err="1"/>
                        <a:t>dara</a:t>
                      </a:r>
                      <a:r>
                        <a:rPr lang="en-US" sz="1500" dirty="0"/>
                        <a:t> exposure)</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31% / 34%</a:t>
                      </a:r>
                    </a:p>
                  </a:txBody>
                  <a:tcPr>
                    <a:solidFill>
                      <a:srgbClr val="D80B8C"/>
                    </a:solidFill>
                  </a:tcPr>
                </a:tc>
                <a:tc>
                  <a:txBody>
                    <a:bodyPr/>
                    <a:lstStyle/>
                    <a:p>
                      <a:pPr algn="ctr"/>
                      <a:r>
                        <a:rPr lang="en-US" sz="1500" dirty="0"/>
                        <a:t>67% / 14%</a:t>
                      </a:r>
                    </a:p>
                  </a:txBody>
                  <a:tcPr/>
                </a:tc>
                <a:tc>
                  <a:txBody>
                    <a:bodyPr/>
                    <a:lstStyle/>
                    <a:p>
                      <a:pPr algn="ctr"/>
                      <a:r>
                        <a:rPr lang="en-US" sz="1500" dirty="0"/>
                        <a:t>78%</a:t>
                      </a:r>
                    </a:p>
                  </a:txBody>
                  <a:tcPr>
                    <a:lnR w="12700" cap="flat" cmpd="sng" algn="ctr">
                      <a:solidFill>
                        <a:schemeClr val="tx1"/>
                      </a:solidFill>
                      <a:prstDash val="solid"/>
                      <a:round/>
                      <a:headEnd type="none" w="med" len="med"/>
                      <a:tailEnd type="none" w="med" len="med"/>
                    </a:lnR>
                  </a:tcPr>
                </a:tc>
                <a:tc>
                  <a:txBody>
                    <a:bodyPr/>
                    <a:lstStyle/>
                    <a:p>
                      <a:pPr algn="ctr"/>
                      <a:r>
                        <a:rPr lang="en-US" sz="1500" dirty="0"/>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523598">
                <a:tc>
                  <a:txBody>
                    <a:bodyPr/>
                    <a:lstStyle/>
                    <a:p>
                      <a:r>
                        <a:rPr lang="en-US" sz="1500" dirty="0"/>
                        <a:t>PFS</a:t>
                      </a:r>
                    </a:p>
                  </a:txBody>
                  <a:tcPr>
                    <a:lnR w="12700" cap="flat" cmpd="sng" algn="ctr">
                      <a:solidFill>
                        <a:schemeClr val="tx1"/>
                      </a:solidFill>
                      <a:prstDash val="solid"/>
                      <a:round/>
                      <a:headEnd type="none" w="med" len="med"/>
                      <a:tailEnd type="none" w="med" len="med"/>
                    </a:lnR>
                  </a:tcPr>
                </a:tc>
                <a:tc>
                  <a:txBody>
                    <a:bodyPr/>
                    <a:lstStyle/>
                    <a:p>
                      <a:pPr algn="ctr"/>
                      <a:r>
                        <a:rPr lang="en-US" sz="1500" dirty="0"/>
                        <a:t>12 </a:t>
                      </a:r>
                      <a:r>
                        <a:rPr lang="en-US" sz="1500" dirty="0" err="1"/>
                        <a:t>mos</a:t>
                      </a:r>
                      <a:r>
                        <a:rPr lang="en-US" sz="1500" dirty="0"/>
                        <a:t> (6.8 </a:t>
                      </a:r>
                      <a:r>
                        <a:rPr lang="en-US" sz="1500" dirty="0" err="1"/>
                        <a:t>mos</a:t>
                      </a:r>
                      <a:r>
                        <a:rPr lang="en-US" sz="1500" dirty="0"/>
                        <a:t> if prior </a:t>
                      </a:r>
                      <a:r>
                        <a:rPr lang="en-US" sz="1500" dirty="0" err="1"/>
                        <a:t>dara</a:t>
                      </a:r>
                      <a:r>
                        <a:rPr lang="en-US" sz="1500" dirty="0"/>
                        <a:t>)</a:t>
                      </a:r>
                    </a:p>
                  </a:txBody>
                  <a:tcPr>
                    <a:lnL w="12700" cap="flat" cmpd="sng" algn="ctr">
                      <a:solidFill>
                        <a:schemeClr val="tx1"/>
                      </a:solidFill>
                      <a:prstDash val="solid"/>
                      <a:round/>
                      <a:headEnd type="none" w="med" len="med"/>
                      <a:tailEnd type="none" w="med" len="med"/>
                    </a:lnL>
                  </a:tcPr>
                </a:tc>
                <a:tc>
                  <a:txBody>
                    <a:bodyPr/>
                    <a:lstStyle/>
                    <a:p>
                      <a:pPr algn="ctr"/>
                      <a:r>
                        <a:rPr lang="en-US" sz="1500" dirty="0">
                          <a:solidFill>
                            <a:schemeClr val="tx1"/>
                          </a:solidFill>
                        </a:rPr>
                        <a:t>2.8 / 4.9 </a:t>
                      </a:r>
                      <a:r>
                        <a:rPr lang="en-US" sz="1500" dirty="0" err="1">
                          <a:solidFill>
                            <a:schemeClr val="tx1"/>
                          </a:solidFill>
                        </a:rPr>
                        <a:t>mos</a:t>
                      </a:r>
                      <a:endParaRPr lang="en-US" sz="1500" dirty="0">
                        <a:solidFill>
                          <a:schemeClr val="tx1"/>
                        </a:solidFill>
                      </a:endParaRPr>
                    </a:p>
                    <a:p>
                      <a:pPr algn="ctr"/>
                      <a:r>
                        <a:rPr lang="en-US" sz="1500" dirty="0">
                          <a:solidFill>
                            <a:schemeClr val="tx1"/>
                          </a:solidFill>
                        </a:rPr>
                        <a:t>Median</a:t>
                      </a:r>
                      <a:r>
                        <a:rPr lang="en-US" sz="1500" baseline="0" dirty="0">
                          <a:solidFill>
                            <a:schemeClr val="tx1"/>
                          </a:solidFill>
                        </a:rPr>
                        <a:t> DOR 11.0 </a:t>
                      </a:r>
                      <a:r>
                        <a:rPr lang="en-US" sz="1500" baseline="0" dirty="0" err="1">
                          <a:solidFill>
                            <a:schemeClr val="tx1"/>
                          </a:solidFill>
                        </a:rPr>
                        <a:t>mos</a:t>
                      </a:r>
                      <a:endParaRPr lang="en-US" sz="1500" dirty="0">
                        <a:solidFill>
                          <a:schemeClr val="tx1"/>
                        </a:solidFill>
                      </a:endParaRPr>
                    </a:p>
                  </a:txBody>
                  <a:tcPr>
                    <a:solidFill>
                      <a:srgbClr val="D80B8C"/>
                    </a:solidFill>
                  </a:tcPr>
                </a:tc>
                <a:tc>
                  <a:txBody>
                    <a:bodyPr/>
                    <a:lstStyle/>
                    <a:p>
                      <a:pPr algn="ctr"/>
                      <a:r>
                        <a:rPr lang="en-US" sz="1500" dirty="0"/>
                        <a:t>NR</a:t>
                      </a:r>
                    </a:p>
                  </a:txBody>
                  <a:tcPr/>
                </a:tc>
                <a:tc>
                  <a:txBody>
                    <a:bodyPr/>
                    <a:lstStyle/>
                    <a:p>
                      <a:pPr algn="ctr"/>
                      <a:r>
                        <a:rPr lang="en-US" sz="1500" dirty="0"/>
                        <a:t>NR</a:t>
                      </a:r>
                    </a:p>
                  </a:txBody>
                  <a:tcPr>
                    <a:lnR w="12700" cap="flat" cmpd="sng" algn="ctr">
                      <a:solidFill>
                        <a:schemeClr val="tx1"/>
                      </a:solidFill>
                      <a:prstDash val="solid"/>
                      <a:round/>
                      <a:headEnd type="none" w="med" len="med"/>
                      <a:tailEnd type="none" w="med" len="med"/>
                    </a:lnR>
                  </a:tcPr>
                </a:tc>
                <a:tc>
                  <a:txBody>
                    <a:bodyPr/>
                    <a:lstStyle/>
                    <a:p>
                      <a:pPr algn="ctr"/>
                      <a:r>
                        <a:rPr lang="en-US" sz="1500" dirty="0"/>
                        <a:t>25.3</a:t>
                      </a:r>
                      <a:r>
                        <a:rPr lang="en-US" sz="1500" baseline="0" dirty="0"/>
                        <a:t> </a:t>
                      </a:r>
                      <a:r>
                        <a:rPr lang="en-US" sz="1500" baseline="0" dirty="0" err="1"/>
                        <a:t>mos</a:t>
                      </a: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1614429">
                <a:tc>
                  <a:txBody>
                    <a:bodyPr/>
                    <a:lstStyle/>
                    <a:p>
                      <a:r>
                        <a:rPr lang="en-US" sz="1500" b="1" dirty="0"/>
                        <a:t>AEs- All (Gr</a:t>
                      </a:r>
                      <a:r>
                        <a:rPr lang="en-US" sz="1500" b="1" baseline="0" dirty="0"/>
                        <a:t> </a:t>
                      </a:r>
                      <a:r>
                        <a:rPr lang="en-US" sz="1500" b="1" dirty="0"/>
                        <a:t>3+)</a:t>
                      </a:r>
                    </a:p>
                    <a:p>
                      <a:r>
                        <a:rPr lang="en-US" sz="1500" dirty="0" err="1"/>
                        <a:t>Keratopathy</a:t>
                      </a:r>
                      <a:endParaRPr lang="en-US" sz="1500" dirty="0"/>
                    </a:p>
                    <a:p>
                      <a:r>
                        <a:rPr lang="en-US" sz="1500" dirty="0"/>
                        <a:t>Dec </a:t>
                      </a:r>
                      <a:r>
                        <a:rPr lang="en-US" sz="1500" dirty="0" err="1"/>
                        <a:t>plts</a:t>
                      </a:r>
                      <a:r>
                        <a:rPr lang="en-US" sz="1500" dirty="0"/>
                        <a:t> </a:t>
                      </a:r>
                    </a:p>
                    <a:p>
                      <a:r>
                        <a:rPr lang="en-US" sz="1500" dirty="0"/>
                        <a:t>Anemia</a:t>
                      </a:r>
                    </a:p>
                    <a:p>
                      <a:r>
                        <a:rPr lang="en-US" sz="1500" dirty="0"/>
                        <a:t>Infusion</a:t>
                      </a:r>
                      <a:r>
                        <a:rPr lang="en-US" sz="1500" baseline="0" dirty="0"/>
                        <a:t> reaction</a:t>
                      </a:r>
                    </a:p>
                    <a:p>
                      <a:r>
                        <a:rPr lang="en-US" sz="1500" baseline="0" dirty="0"/>
                        <a:t>Other</a:t>
                      </a:r>
                      <a:endParaRPr lang="en-US" sz="1500" dirty="0"/>
                    </a:p>
                    <a:p>
                      <a:endParaRPr lang="en-US" sz="1500" dirty="0"/>
                    </a:p>
                  </a:txBody>
                  <a:tcPr>
                    <a:lnR w="12700" cap="flat" cmpd="sng" algn="ctr">
                      <a:solidFill>
                        <a:schemeClr val="tx1"/>
                      </a:solidFill>
                      <a:prstDash val="solid"/>
                      <a:round/>
                      <a:headEnd type="none" w="med" len="med"/>
                      <a:tailEnd type="none" w="med" len="med"/>
                    </a:lnR>
                  </a:tcPr>
                </a:tc>
                <a:tc>
                  <a:txBody>
                    <a:bodyPr/>
                    <a:lstStyle/>
                    <a:p>
                      <a:pPr algn="ctr"/>
                      <a:endParaRPr lang="en-US" sz="1500" dirty="0"/>
                    </a:p>
                    <a:p>
                      <a:pPr marL="0" marR="0" indent="0" algn="ctr" defTabSz="457189" rtl="0" eaLnBrk="1" fontAlgn="auto" latinLnBrk="0" hangingPunct="1">
                        <a:lnSpc>
                          <a:spcPct val="100000"/>
                        </a:lnSpc>
                        <a:spcBef>
                          <a:spcPts val="0"/>
                        </a:spcBef>
                        <a:spcAft>
                          <a:spcPts val="0"/>
                        </a:spcAft>
                        <a:buClrTx/>
                        <a:buSzTx/>
                        <a:buFontTx/>
                        <a:buNone/>
                        <a:tabLst/>
                        <a:defRPr/>
                      </a:pPr>
                      <a:r>
                        <a:rPr lang="en-US" sz="1500" baseline="0" dirty="0"/>
                        <a:t>52% (3%)</a:t>
                      </a:r>
                    </a:p>
                    <a:p>
                      <a:pPr algn="ctr"/>
                      <a:r>
                        <a:rPr lang="en-US" sz="1500" dirty="0"/>
                        <a:t>63% (35%</a:t>
                      </a:r>
                      <a:r>
                        <a:rPr lang="en-US" sz="1500" baseline="0" dirty="0"/>
                        <a:t>)</a:t>
                      </a:r>
                    </a:p>
                    <a:p>
                      <a:pPr algn="ctr"/>
                      <a:r>
                        <a:rPr lang="en-US" sz="1500" baseline="0" dirty="0"/>
                        <a:t>28% (17%)</a:t>
                      </a:r>
                    </a:p>
                    <a:p>
                      <a:pPr algn="ctr"/>
                      <a:r>
                        <a:rPr lang="en-US" sz="1500" baseline="0" dirty="0"/>
                        <a:t>12% (3%)</a:t>
                      </a:r>
                      <a:endParaRPr lang="en-US" sz="1500" dirty="0"/>
                    </a:p>
                  </a:txBody>
                  <a:tcPr>
                    <a:lnL w="12700" cap="flat" cmpd="sng" algn="ctr">
                      <a:solidFill>
                        <a:schemeClr val="tx1"/>
                      </a:solidFill>
                      <a:prstDash val="solid"/>
                      <a:round/>
                      <a:headEnd type="none" w="med" len="med"/>
                      <a:tailEnd type="none" w="med" len="med"/>
                    </a:lnL>
                  </a:tcPr>
                </a:tc>
                <a:tc>
                  <a:txBody>
                    <a:bodyPr/>
                    <a:lstStyle/>
                    <a:p>
                      <a:pPr algn="ctr"/>
                      <a:endParaRPr lang="en-US" sz="1500" dirty="0">
                        <a:solidFill>
                          <a:schemeClr val="tx1"/>
                        </a:solidFill>
                      </a:endParaRPr>
                    </a:p>
                    <a:p>
                      <a:pPr algn="ctr"/>
                      <a:r>
                        <a:rPr lang="en-US" sz="1500" dirty="0">
                          <a:solidFill>
                            <a:schemeClr val="tx1"/>
                          </a:solidFill>
                        </a:rPr>
                        <a:t>71 </a:t>
                      </a:r>
                      <a:r>
                        <a:rPr lang="en-US" sz="1500" baseline="0" dirty="0">
                          <a:solidFill>
                            <a:schemeClr val="tx1"/>
                          </a:solidFill>
                        </a:rPr>
                        <a:t>(29%)</a:t>
                      </a:r>
                      <a:r>
                        <a:rPr lang="en-US" sz="1500" dirty="0">
                          <a:solidFill>
                            <a:schemeClr val="tx1"/>
                          </a:solidFill>
                        </a:rPr>
                        <a:t>/</a:t>
                      </a:r>
                      <a:r>
                        <a:rPr lang="en-US" sz="1500" baseline="0" dirty="0">
                          <a:solidFill>
                            <a:schemeClr val="tx1"/>
                          </a:solidFill>
                        </a:rPr>
                        <a:t> 75%(21%)</a:t>
                      </a:r>
                    </a:p>
                    <a:p>
                      <a:pPr algn="ctr"/>
                      <a:r>
                        <a:rPr lang="en-US" sz="1500" baseline="0" dirty="0">
                          <a:solidFill>
                            <a:schemeClr val="tx1"/>
                          </a:solidFill>
                        </a:rPr>
                        <a:t>24% (19%)/58% (34%)</a:t>
                      </a:r>
                    </a:p>
                    <a:p>
                      <a:pPr algn="ctr"/>
                      <a:r>
                        <a:rPr lang="en-US" sz="1500" baseline="0" dirty="0">
                          <a:solidFill>
                            <a:schemeClr val="tx1"/>
                          </a:solidFill>
                        </a:rPr>
                        <a:t>27% (21%) /37% (25%)</a:t>
                      </a:r>
                    </a:p>
                    <a:p>
                      <a:pPr algn="ctr"/>
                      <a:r>
                        <a:rPr lang="en-US" sz="1500" baseline="0" dirty="0">
                          <a:solidFill>
                            <a:schemeClr val="tx1"/>
                          </a:solidFill>
                        </a:rPr>
                        <a:t>21% (3%) /16% (1%)</a:t>
                      </a:r>
                      <a:endParaRPr lang="en-US" sz="1500" dirty="0">
                        <a:solidFill>
                          <a:schemeClr val="tx1"/>
                        </a:solidFill>
                      </a:endParaRPr>
                    </a:p>
                  </a:txBody>
                  <a:tcPr>
                    <a:solidFill>
                      <a:srgbClr val="D80B8C"/>
                    </a:solidFill>
                  </a:tcPr>
                </a:tc>
                <a:tc>
                  <a:txBody>
                    <a:bodyPr/>
                    <a:lstStyle/>
                    <a:p>
                      <a:pPr algn="ctr"/>
                      <a:endParaRPr lang="en-US" sz="1500" dirty="0"/>
                    </a:p>
                    <a:p>
                      <a:pPr algn="ctr"/>
                      <a:r>
                        <a:rPr lang="en-US" sz="1500" dirty="0"/>
                        <a:t>67% (33%) / 57% (0%)</a:t>
                      </a:r>
                    </a:p>
                    <a:p>
                      <a:pPr algn="ctr"/>
                      <a:endParaRPr lang="en-US" sz="1500" dirty="0"/>
                    </a:p>
                    <a:p>
                      <a:pPr algn="ctr"/>
                      <a:r>
                        <a:rPr lang="en-US" sz="1500" dirty="0"/>
                        <a:t>50%(0)/14% (0)</a:t>
                      </a:r>
                    </a:p>
                  </a:txBody>
                  <a:tcPr/>
                </a:tc>
                <a:tc>
                  <a:txBody>
                    <a:bodyPr/>
                    <a:lstStyle/>
                    <a:p>
                      <a:pPr algn="ctr"/>
                      <a:endParaRPr lang="en-US" sz="1500" baseline="0" dirty="0"/>
                    </a:p>
                    <a:p>
                      <a:pPr algn="ctr"/>
                      <a:r>
                        <a:rPr lang="en-US" sz="1500" baseline="0" dirty="0"/>
                        <a:t>100% (56%)</a:t>
                      </a:r>
                    </a:p>
                    <a:p>
                      <a:pPr algn="ctr"/>
                      <a:r>
                        <a:rPr lang="en-US" sz="1500" baseline="0" dirty="0"/>
                        <a:t>67% (61%)</a:t>
                      </a:r>
                    </a:p>
                    <a:p>
                      <a:pPr algn="ctr"/>
                      <a:endParaRPr lang="en-US" sz="1500" baseline="0" dirty="0"/>
                    </a:p>
                    <a:p>
                      <a:pPr algn="ctr"/>
                      <a:r>
                        <a:rPr lang="en-US" sz="1500" baseline="0" dirty="0"/>
                        <a:t>17% (0%)</a:t>
                      </a:r>
                      <a:endParaRPr lang="en-US" sz="1500" dirty="0"/>
                    </a:p>
                  </a:txBody>
                  <a:tcPr>
                    <a:lnR w="12700" cap="flat" cmpd="sng" algn="ctr">
                      <a:solidFill>
                        <a:schemeClr val="tx1"/>
                      </a:solidFill>
                      <a:prstDash val="solid"/>
                      <a:round/>
                      <a:headEnd type="none" w="med" len="med"/>
                      <a:tailEnd type="none" w="med" len="med"/>
                    </a:lnR>
                  </a:tcPr>
                </a:tc>
                <a:tc>
                  <a:txBody>
                    <a:bodyPr/>
                    <a:lstStyle/>
                    <a:p>
                      <a:pPr algn="ctr"/>
                      <a:endParaRPr lang="en-US" sz="1500" dirty="0"/>
                    </a:p>
                    <a:p>
                      <a:pPr algn="ctr"/>
                      <a:r>
                        <a:rPr lang="en-US" sz="1500" dirty="0"/>
                        <a:t>100 (75%)</a:t>
                      </a:r>
                    </a:p>
                    <a:p>
                      <a:pPr algn="ctr"/>
                      <a:r>
                        <a:rPr lang="en-US" sz="1500" dirty="0"/>
                        <a:t>45%(25%)</a:t>
                      </a:r>
                    </a:p>
                    <a:p>
                      <a:pPr algn="ctr"/>
                      <a:endParaRPr lang="en-US" sz="1500" dirty="0"/>
                    </a:p>
                    <a:p>
                      <a:pPr algn="ctr"/>
                      <a:r>
                        <a:rPr lang="en-US" sz="15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3" name="TextBox 2"/>
          <p:cNvSpPr txBox="1"/>
          <p:nvPr/>
        </p:nvSpPr>
        <p:spPr>
          <a:xfrm>
            <a:off x="47329" y="6445138"/>
            <a:ext cx="12294443" cy="861774"/>
          </a:xfrm>
          <a:prstGeom prst="rect">
            <a:avLst/>
          </a:prstGeom>
          <a:noFill/>
        </p:spPr>
        <p:txBody>
          <a:bodyPr wrap="square" rtlCol="0">
            <a:spAutoFit/>
          </a:bodyPr>
          <a:lstStyle/>
          <a:p>
            <a:pPr defTabSz="914377">
              <a:defRPr/>
            </a:pPr>
            <a:r>
              <a:rPr lang="en-US" sz="1200" dirty="0" err="1">
                <a:solidFill>
                  <a:srgbClr val="000000"/>
                </a:solidFill>
                <a:ea typeface="ＭＳ Ｐゴシック" charset="0"/>
              </a:rPr>
              <a:t>Trudel</a:t>
            </a:r>
            <a:r>
              <a:rPr lang="en-US" sz="1200" dirty="0">
                <a:solidFill>
                  <a:srgbClr val="000000"/>
                </a:solidFill>
                <a:ea typeface="ＭＳ Ｐゴシック" charset="0"/>
              </a:rPr>
              <a:t>, et al. </a:t>
            </a:r>
            <a:r>
              <a:rPr lang="en-US" sz="1200" i="1" dirty="0">
                <a:solidFill>
                  <a:srgbClr val="000000"/>
                </a:solidFill>
                <a:ea typeface="ＭＳ Ｐゴシック" charset="0"/>
              </a:rPr>
              <a:t>Blood Cancer J </a:t>
            </a:r>
            <a:r>
              <a:rPr lang="en-US" sz="1200" dirty="0">
                <a:solidFill>
                  <a:srgbClr val="000000"/>
                </a:solidFill>
                <a:ea typeface="ＭＳ Ｐゴシック" charset="0"/>
              </a:rPr>
              <a:t>2019; </a:t>
            </a:r>
            <a:r>
              <a:rPr lang="en-US" sz="1200" dirty="0" err="1">
                <a:solidFill>
                  <a:srgbClr val="000000"/>
                </a:solidFill>
                <a:ea typeface="ＭＳ Ｐゴシック" charset="0"/>
              </a:rPr>
              <a:t>Lonial</a:t>
            </a:r>
            <a:r>
              <a:rPr lang="en-US" sz="1200" dirty="0">
                <a:solidFill>
                  <a:srgbClr val="000000"/>
                </a:solidFill>
                <a:ea typeface="ＭＳ Ｐゴシック" charset="0"/>
              </a:rPr>
              <a:t>, et al. </a:t>
            </a:r>
            <a:r>
              <a:rPr lang="en-US" sz="1200" i="1" dirty="0">
                <a:solidFill>
                  <a:srgbClr val="000000"/>
                </a:solidFill>
                <a:ea typeface="ＭＳ Ｐゴシック" charset="0"/>
              </a:rPr>
              <a:t>Lancet </a:t>
            </a:r>
            <a:r>
              <a:rPr lang="en-US" sz="1200" i="1" dirty="0" err="1">
                <a:solidFill>
                  <a:srgbClr val="000000"/>
                </a:solidFill>
                <a:ea typeface="ＭＳ Ｐゴシック" charset="0"/>
              </a:rPr>
              <a:t>Oncol</a:t>
            </a:r>
            <a:r>
              <a:rPr lang="en-US" sz="1200" i="1" dirty="0">
                <a:solidFill>
                  <a:srgbClr val="000000"/>
                </a:solidFill>
                <a:ea typeface="ＭＳ Ｐゴシック" charset="0"/>
              </a:rPr>
              <a:t> </a:t>
            </a:r>
            <a:r>
              <a:rPr lang="en-US" sz="1200" dirty="0">
                <a:solidFill>
                  <a:srgbClr val="000000"/>
                </a:solidFill>
                <a:ea typeface="ＭＳ Ｐゴシック" charset="0"/>
              </a:rPr>
              <a:t>2019/ASH 2020; Nooka, et al. </a:t>
            </a:r>
            <a:r>
              <a:rPr lang="en-US" sz="1200" i="1" dirty="0">
                <a:solidFill>
                  <a:srgbClr val="000000"/>
                </a:solidFill>
                <a:ea typeface="ＭＳ Ｐゴシック" charset="0"/>
              </a:rPr>
              <a:t>Hematology Reports </a:t>
            </a:r>
            <a:r>
              <a:rPr lang="en-US" sz="1200" dirty="0">
                <a:solidFill>
                  <a:srgbClr val="000000"/>
                </a:solidFill>
                <a:ea typeface="ＭＳ Ｐゴシック" charset="0"/>
              </a:rPr>
              <a:t>2020;; </a:t>
            </a:r>
            <a:r>
              <a:rPr lang="en-US" sz="1200" dirty="0" err="1">
                <a:solidFill>
                  <a:srgbClr val="000000"/>
                </a:solidFill>
                <a:ea typeface="ＭＳ Ｐゴシック" charset="0"/>
              </a:rPr>
              <a:t>Popat</a:t>
            </a:r>
            <a:r>
              <a:rPr lang="en-US" sz="1200" dirty="0">
                <a:solidFill>
                  <a:srgbClr val="000000"/>
                </a:solidFill>
                <a:ea typeface="ＭＳ Ｐゴシック" charset="0"/>
              </a:rPr>
              <a:t>, et al. ASH</a:t>
            </a:r>
            <a:r>
              <a:rPr lang="en-US" sz="1200" i="1" dirty="0">
                <a:solidFill>
                  <a:srgbClr val="000000"/>
                </a:solidFill>
                <a:ea typeface="ＭＳ Ｐゴシック" charset="0"/>
              </a:rPr>
              <a:t> </a:t>
            </a:r>
            <a:r>
              <a:rPr lang="en-US" sz="1200" dirty="0">
                <a:solidFill>
                  <a:srgbClr val="000000"/>
                </a:solidFill>
                <a:ea typeface="ＭＳ Ｐゴシック" charset="0"/>
              </a:rPr>
              <a:t>2020; Trudel ASH 2021  </a:t>
            </a:r>
          </a:p>
          <a:p>
            <a:pPr defTabSz="914377">
              <a:defRPr/>
            </a:pPr>
            <a:r>
              <a:rPr lang="en-US" sz="800" dirty="0">
                <a:solidFill>
                  <a:srgbClr val="000000"/>
                </a:solidFill>
                <a:ea typeface="ＭＳ Ｐゴシック" charset="0"/>
              </a:rPr>
              <a:t> </a:t>
            </a:r>
          </a:p>
          <a:p>
            <a:pPr defTabSz="914377">
              <a:defRPr/>
            </a:pPr>
            <a:endParaRPr lang="en-US" sz="800" dirty="0">
              <a:solidFill>
                <a:srgbClr val="000000"/>
              </a:solidFill>
              <a:ea typeface="ＭＳ Ｐゴシック" charset="0"/>
            </a:endParaRPr>
          </a:p>
          <a:p>
            <a:pPr defTabSz="914377">
              <a:defRPr/>
            </a:pPr>
            <a:endParaRPr lang="en-US" sz="1000" dirty="0">
              <a:solidFill>
                <a:srgbClr val="000000"/>
              </a:solidFill>
              <a:ea typeface="ＭＳ Ｐゴシック" charset="0"/>
            </a:endParaRPr>
          </a:p>
          <a:p>
            <a:pPr defTabSz="914377">
              <a:defRPr/>
            </a:pPr>
            <a:r>
              <a:rPr lang="en-US" sz="1200" dirty="0">
                <a:solidFill>
                  <a:srgbClr val="000000"/>
                </a:solidFill>
                <a:ea typeface="ＭＳ Ｐゴシック" charset="0"/>
              </a:rPr>
              <a:t> </a:t>
            </a:r>
            <a:endParaRPr lang="en-US" sz="1000" dirty="0">
              <a:solidFill>
                <a:srgbClr val="000000"/>
              </a:solidFill>
              <a:ea typeface="ＭＳ Ｐゴシック" charset="0"/>
            </a:endParaRPr>
          </a:p>
        </p:txBody>
      </p:sp>
      <p:sp>
        <p:nvSpPr>
          <p:cNvPr id="5" name="Title 1"/>
          <p:cNvSpPr>
            <a:spLocks noGrp="1"/>
          </p:cNvSpPr>
          <p:nvPr>
            <p:ph type="title"/>
          </p:nvPr>
        </p:nvSpPr>
        <p:spPr>
          <a:xfrm>
            <a:off x="533089" y="1"/>
            <a:ext cx="10972800" cy="625171"/>
          </a:xfrm>
        </p:spPr>
        <p:txBody>
          <a:bodyPr>
            <a:normAutofit/>
          </a:bodyPr>
          <a:lstStyle/>
          <a:p>
            <a:pPr algn="ctr"/>
            <a:r>
              <a:rPr lang="en-US" sz="3200" dirty="0"/>
              <a:t>BCMA Antibody Drug Conjugates</a:t>
            </a:r>
          </a:p>
        </p:txBody>
      </p:sp>
      <p:sp>
        <p:nvSpPr>
          <p:cNvPr id="6" name="Rectangle 5"/>
          <p:cNvSpPr/>
          <p:nvPr/>
        </p:nvSpPr>
        <p:spPr>
          <a:xfrm>
            <a:off x="4079776" y="4437112"/>
            <a:ext cx="1920213" cy="288032"/>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srgbClr val="FFFFFF"/>
              </a:solidFill>
              <a:latin typeface="Times New Roman"/>
            </a:endParaRPr>
          </a:p>
        </p:txBody>
      </p:sp>
      <p:sp>
        <p:nvSpPr>
          <p:cNvPr id="2" name="Rectangle 1"/>
          <p:cNvSpPr/>
          <p:nvPr/>
        </p:nvSpPr>
        <p:spPr>
          <a:xfrm>
            <a:off x="11123431" y="4938810"/>
            <a:ext cx="1172116" cy="646331"/>
          </a:xfrm>
          <a:prstGeom prst="rect">
            <a:avLst/>
          </a:prstGeom>
        </p:spPr>
        <p:txBody>
          <a:bodyPr wrap="none">
            <a:spAutoFit/>
          </a:bodyPr>
          <a:lstStyle/>
          <a:p>
            <a:r>
              <a:rPr lang="en-US" dirty="0"/>
              <a:t>REMS</a:t>
            </a:r>
          </a:p>
          <a:p>
            <a:r>
              <a:rPr lang="en-US" dirty="0"/>
              <a:t>program: </a:t>
            </a:r>
          </a:p>
        </p:txBody>
      </p:sp>
      <p:sp>
        <p:nvSpPr>
          <p:cNvPr id="7" name="Rectangle 6"/>
          <p:cNvSpPr/>
          <p:nvPr/>
        </p:nvSpPr>
        <p:spPr>
          <a:xfrm>
            <a:off x="9144000" y="625172"/>
            <a:ext cx="1701393" cy="608290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281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 2021 : Multiple Myeloma Updates </a:t>
            </a:r>
          </a:p>
        </p:txBody>
      </p:sp>
      <p:sp>
        <p:nvSpPr>
          <p:cNvPr id="3" name="Content Placeholder 2"/>
          <p:cNvSpPr>
            <a:spLocks noGrp="1"/>
          </p:cNvSpPr>
          <p:nvPr>
            <p:ph sz="quarter" idx="10"/>
          </p:nvPr>
        </p:nvSpPr>
        <p:spPr>
          <a:xfrm>
            <a:off x="1336109" y="1568741"/>
            <a:ext cx="7031277" cy="4688267"/>
          </a:xfrm>
        </p:spPr>
        <p:txBody>
          <a:bodyPr/>
          <a:lstStyle/>
          <a:p>
            <a:r>
              <a:rPr lang="en-US" dirty="0"/>
              <a:t>Newly Diagnosed MM</a:t>
            </a:r>
          </a:p>
          <a:p>
            <a:r>
              <a:rPr lang="en-US" dirty="0"/>
              <a:t>Relapsed MM </a:t>
            </a:r>
          </a:p>
          <a:p>
            <a:r>
              <a:rPr lang="en-US" dirty="0">
                <a:solidFill>
                  <a:srgbClr val="FFFF00"/>
                </a:solidFill>
              </a:rPr>
              <a:t>CAR-T</a:t>
            </a:r>
          </a:p>
          <a:p>
            <a:r>
              <a:rPr lang="en-US" dirty="0"/>
              <a:t>Bispecifics </a:t>
            </a:r>
          </a:p>
        </p:txBody>
      </p:sp>
    </p:spTree>
    <p:extLst>
      <p:ext uri="{BB962C8B-B14F-4D97-AF65-F5344CB8AC3E}">
        <p14:creationId xmlns:p14="http://schemas.microsoft.com/office/powerpoint/2010/main" val="7532447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a:spLocks noGrp="1"/>
          </p:cNvSpPr>
          <p:nvPr>
            <p:ph type="title" idx="4294967295"/>
          </p:nvPr>
        </p:nvSpPr>
        <p:spPr>
          <a:xfrm>
            <a:off x="374709" y="178564"/>
            <a:ext cx="10972800" cy="1143000"/>
          </a:xfrm>
        </p:spPr>
        <p:txBody>
          <a:bodyPr>
            <a:noAutofit/>
          </a:bodyPr>
          <a:lstStyle/>
          <a:p>
            <a:pPr algn="ctr"/>
            <a:r>
              <a:rPr lang="en-US" sz="3733" dirty="0"/>
              <a:t>Novel Agent Anti-MM Activity </a:t>
            </a:r>
            <a:br>
              <a:rPr lang="en-US" sz="3733" dirty="0"/>
            </a:br>
            <a:r>
              <a:rPr lang="en-US" sz="3733" dirty="0"/>
              <a:t>Needed for Approval/Use  </a:t>
            </a:r>
          </a:p>
        </p:txBody>
      </p:sp>
      <p:sp>
        <p:nvSpPr>
          <p:cNvPr id="2" name="Content Placeholder 1">
            <a:extLst>
              <a:ext uri="{FF2B5EF4-FFF2-40B4-BE49-F238E27FC236}">
                <a16:creationId xmlns:a16="http://schemas.microsoft.com/office/drawing/2014/main" id="{973B57E8-D082-40B4-88B1-A38F9889F9A4}"/>
              </a:ext>
            </a:extLst>
          </p:cNvPr>
          <p:cNvSpPr>
            <a:spLocks noGrp="1"/>
          </p:cNvSpPr>
          <p:nvPr>
            <p:ph sz="half" idx="4294967295"/>
          </p:nvPr>
        </p:nvSpPr>
        <p:spPr>
          <a:xfrm>
            <a:off x="0" y="1600201"/>
            <a:ext cx="5384800" cy="4525433"/>
          </a:xfrm>
        </p:spPr>
        <p:txBody>
          <a:bodyPr>
            <a:noAutofit/>
          </a:bodyPr>
          <a:lstStyle/>
          <a:p>
            <a:pPr>
              <a:spcAft>
                <a:spcPts val="800"/>
              </a:spcAft>
              <a:buFont typeface="Wingdings" panose="05000000000000000000" pitchFamily="2" charset="2"/>
              <a:buChar char="§"/>
            </a:pPr>
            <a:r>
              <a:rPr lang="en-IN" sz="2133" dirty="0"/>
              <a:t>1961-2013: 129 drugs studied in 228 early phase studies with 7,421 pts</a:t>
            </a:r>
          </a:p>
          <a:p>
            <a:pPr>
              <a:spcAft>
                <a:spcPts val="800"/>
              </a:spcAft>
              <a:buFont typeface="Wingdings" panose="05000000000000000000" pitchFamily="2" charset="2"/>
              <a:buChar char="§"/>
            </a:pPr>
            <a:r>
              <a:rPr lang="en-IN" sz="2133" dirty="0"/>
              <a:t>Threshold response rate needed for regulatory approval and widespread clinical use: </a:t>
            </a:r>
            <a:r>
              <a:rPr lang="en-IN" sz="2133" dirty="0">
                <a:solidFill>
                  <a:schemeClr val="accent3"/>
                </a:solidFill>
              </a:rPr>
              <a:t>best ORR &gt; 20%</a:t>
            </a:r>
          </a:p>
          <a:p>
            <a:pPr>
              <a:spcAft>
                <a:spcPts val="800"/>
              </a:spcAft>
              <a:buFont typeface="Wingdings" panose="05000000000000000000" pitchFamily="2" charset="2"/>
              <a:buChar char="§"/>
            </a:pPr>
            <a:r>
              <a:rPr lang="en-IN" sz="2133" dirty="0"/>
              <a:t>Single agent response rates diminish with increasing relapses/refractoriness</a:t>
            </a:r>
          </a:p>
          <a:p>
            <a:pPr>
              <a:spcAft>
                <a:spcPts val="800"/>
              </a:spcAft>
              <a:buFont typeface="Wingdings" panose="05000000000000000000" pitchFamily="2" charset="2"/>
              <a:buChar char="§"/>
            </a:pPr>
            <a:r>
              <a:rPr lang="en-US" altLang="en-US" sz="2133" dirty="0"/>
              <a:t>Attaining ORR 20% in 2021 isn’t easy!</a:t>
            </a:r>
          </a:p>
        </p:txBody>
      </p:sp>
      <p:sp>
        <p:nvSpPr>
          <p:cNvPr id="6" name="TextBox 5">
            <a:extLst>
              <a:ext uri="{FF2B5EF4-FFF2-40B4-BE49-F238E27FC236}">
                <a16:creationId xmlns:a16="http://schemas.microsoft.com/office/drawing/2014/main" id="{055ACBFA-9D7F-47C6-BDA9-C0F9219E861D}"/>
              </a:ext>
            </a:extLst>
          </p:cNvPr>
          <p:cNvSpPr txBox="1"/>
          <p:nvPr/>
        </p:nvSpPr>
        <p:spPr>
          <a:xfrm>
            <a:off x="5506360" y="6320257"/>
            <a:ext cx="4389343" cy="461665"/>
          </a:xfrm>
          <a:prstGeom prst="rect">
            <a:avLst/>
          </a:prstGeom>
          <a:noFill/>
        </p:spPr>
        <p:txBody>
          <a:bodyPr wrap="none" rtlCol="0" anchor="b">
            <a:spAutoFit/>
          </a:bodyPr>
          <a:lstStyle/>
          <a:p>
            <a:pPr defTabSz="914377">
              <a:defRPr/>
            </a:pPr>
            <a:r>
              <a:rPr lang="en-US" sz="1200" b="1" dirty="0"/>
              <a:t>Kortuem KM et al. </a:t>
            </a:r>
            <a:r>
              <a:rPr lang="en-US" sz="1200" b="1" i="1" dirty="0"/>
              <a:t>Clin Lymphoma Myeloma</a:t>
            </a:r>
            <a:r>
              <a:rPr lang="en-US" sz="1200" b="1" dirty="0"/>
              <a:t>. 2014;14:284.</a:t>
            </a:r>
            <a:br>
              <a:rPr lang="en-US" sz="1200" b="1" dirty="0"/>
            </a:br>
            <a:r>
              <a:rPr lang="en-US" sz="1200" b="1" dirty="0"/>
              <a:t>Gandhi UH et al. </a:t>
            </a:r>
            <a:r>
              <a:rPr lang="en-US" sz="1200" b="1" i="1" dirty="0"/>
              <a:t>Leukemia</a:t>
            </a:r>
            <a:r>
              <a:rPr lang="en-US" sz="1200" b="1" dirty="0"/>
              <a:t>. 2019;33:2266.</a:t>
            </a:r>
          </a:p>
        </p:txBody>
      </p:sp>
      <p:sp>
        <p:nvSpPr>
          <p:cNvPr id="7" name="TextBox 6">
            <a:extLst>
              <a:ext uri="{FF2B5EF4-FFF2-40B4-BE49-F238E27FC236}">
                <a16:creationId xmlns:a16="http://schemas.microsoft.com/office/drawing/2014/main" id="{5482BC26-D1D1-4F5B-AA49-23B429E31E04}"/>
              </a:ext>
            </a:extLst>
          </p:cNvPr>
          <p:cNvSpPr txBox="1"/>
          <p:nvPr/>
        </p:nvSpPr>
        <p:spPr>
          <a:xfrm rot="16200000">
            <a:off x="5035404" y="3778942"/>
            <a:ext cx="1877117"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Proportion Surviving</a:t>
            </a:r>
          </a:p>
        </p:txBody>
      </p:sp>
      <p:sp>
        <p:nvSpPr>
          <p:cNvPr id="8" name="TextBox 7">
            <a:extLst>
              <a:ext uri="{FF2B5EF4-FFF2-40B4-BE49-F238E27FC236}">
                <a16:creationId xmlns:a16="http://schemas.microsoft.com/office/drawing/2014/main" id="{C3E14A91-978F-46A1-AE48-D89E1B5FDE20}"/>
              </a:ext>
            </a:extLst>
          </p:cNvPr>
          <p:cNvSpPr txBox="1"/>
          <p:nvPr/>
        </p:nvSpPr>
        <p:spPr>
          <a:xfrm>
            <a:off x="6175005" y="2165298"/>
            <a:ext cx="261290" cy="225767"/>
          </a:xfrm>
          <a:prstGeom prst="rect">
            <a:avLst/>
          </a:prstGeom>
          <a:noFill/>
        </p:spPr>
        <p:txBody>
          <a:bodyPr wrap="none" lIns="0" tIns="0" rIns="0" bIns="0" rtlCol="0">
            <a:spAutoFit/>
          </a:bodyPr>
          <a:lstStyle/>
          <a:p>
            <a:pPr algn="r" defTabSz="1219170" fontAlgn="auto">
              <a:spcBef>
                <a:spcPts val="0"/>
              </a:spcBef>
              <a:spcAft>
                <a:spcPts val="0"/>
              </a:spcAft>
              <a:defRPr/>
            </a:pPr>
            <a:r>
              <a:rPr lang="en-US" sz="1467" b="1" kern="0" dirty="0"/>
              <a:t>1.0</a:t>
            </a:r>
          </a:p>
        </p:txBody>
      </p:sp>
      <p:sp>
        <p:nvSpPr>
          <p:cNvPr id="9" name="TextBox 8">
            <a:extLst>
              <a:ext uri="{FF2B5EF4-FFF2-40B4-BE49-F238E27FC236}">
                <a16:creationId xmlns:a16="http://schemas.microsoft.com/office/drawing/2014/main" id="{26EBA3A4-292B-459D-9A0F-A0E316E605AB}"/>
              </a:ext>
            </a:extLst>
          </p:cNvPr>
          <p:cNvSpPr txBox="1"/>
          <p:nvPr/>
        </p:nvSpPr>
        <p:spPr>
          <a:xfrm>
            <a:off x="6175005" y="2818795"/>
            <a:ext cx="261290" cy="225767"/>
          </a:xfrm>
          <a:prstGeom prst="rect">
            <a:avLst/>
          </a:prstGeom>
          <a:noFill/>
        </p:spPr>
        <p:txBody>
          <a:bodyPr wrap="none" lIns="0" tIns="0" rIns="0" bIns="0" rtlCol="0">
            <a:spAutoFit/>
          </a:bodyPr>
          <a:lstStyle/>
          <a:p>
            <a:pPr algn="r" defTabSz="1219170" fontAlgn="auto">
              <a:spcBef>
                <a:spcPts val="0"/>
              </a:spcBef>
              <a:spcAft>
                <a:spcPts val="0"/>
              </a:spcAft>
              <a:defRPr/>
            </a:pPr>
            <a:r>
              <a:rPr lang="en-US" sz="1467" b="1" kern="0" dirty="0"/>
              <a:t>0.8</a:t>
            </a:r>
          </a:p>
        </p:txBody>
      </p:sp>
      <p:sp>
        <p:nvSpPr>
          <p:cNvPr id="10" name="TextBox 9">
            <a:extLst>
              <a:ext uri="{FF2B5EF4-FFF2-40B4-BE49-F238E27FC236}">
                <a16:creationId xmlns:a16="http://schemas.microsoft.com/office/drawing/2014/main" id="{F712B85F-F61B-425A-B707-62CF8D09CA91}"/>
              </a:ext>
            </a:extLst>
          </p:cNvPr>
          <p:cNvSpPr txBox="1"/>
          <p:nvPr/>
        </p:nvSpPr>
        <p:spPr>
          <a:xfrm>
            <a:off x="6175005" y="3465246"/>
            <a:ext cx="261290" cy="225767"/>
          </a:xfrm>
          <a:prstGeom prst="rect">
            <a:avLst/>
          </a:prstGeom>
          <a:noFill/>
        </p:spPr>
        <p:txBody>
          <a:bodyPr wrap="none" lIns="0" tIns="0" rIns="0" bIns="0" rtlCol="0">
            <a:spAutoFit/>
          </a:bodyPr>
          <a:lstStyle/>
          <a:p>
            <a:pPr algn="r" defTabSz="1219170" fontAlgn="auto">
              <a:spcBef>
                <a:spcPts val="0"/>
              </a:spcBef>
              <a:spcAft>
                <a:spcPts val="0"/>
              </a:spcAft>
              <a:defRPr/>
            </a:pPr>
            <a:r>
              <a:rPr lang="en-US" sz="1467" b="1" kern="0" dirty="0"/>
              <a:t>0.6</a:t>
            </a:r>
          </a:p>
        </p:txBody>
      </p:sp>
      <p:sp>
        <p:nvSpPr>
          <p:cNvPr id="11" name="TextBox 10">
            <a:extLst>
              <a:ext uri="{FF2B5EF4-FFF2-40B4-BE49-F238E27FC236}">
                <a16:creationId xmlns:a16="http://schemas.microsoft.com/office/drawing/2014/main" id="{1A6EDD36-44C0-4F9D-860A-E92541A76D2A}"/>
              </a:ext>
            </a:extLst>
          </p:cNvPr>
          <p:cNvSpPr txBox="1"/>
          <p:nvPr/>
        </p:nvSpPr>
        <p:spPr>
          <a:xfrm>
            <a:off x="6175005" y="4115219"/>
            <a:ext cx="261290" cy="225767"/>
          </a:xfrm>
          <a:prstGeom prst="rect">
            <a:avLst/>
          </a:prstGeom>
          <a:noFill/>
        </p:spPr>
        <p:txBody>
          <a:bodyPr wrap="none" lIns="0" tIns="0" rIns="0" bIns="0" rtlCol="0">
            <a:spAutoFit/>
          </a:bodyPr>
          <a:lstStyle/>
          <a:p>
            <a:pPr algn="r" defTabSz="1219170" fontAlgn="auto">
              <a:spcBef>
                <a:spcPts val="0"/>
              </a:spcBef>
              <a:spcAft>
                <a:spcPts val="0"/>
              </a:spcAft>
              <a:defRPr/>
            </a:pPr>
            <a:r>
              <a:rPr lang="en-US" sz="1467" b="1" kern="0" dirty="0"/>
              <a:t>0.4</a:t>
            </a:r>
          </a:p>
        </p:txBody>
      </p:sp>
      <p:sp>
        <p:nvSpPr>
          <p:cNvPr id="13" name="TextBox 12">
            <a:extLst>
              <a:ext uri="{FF2B5EF4-FFF2-40B4-BE49-F238E27FC236}">
                <a16:creationId xmlns:a16="http://schemas.microsoft.com/office/drawing/2014/main" id="{5B44E8FA-CD3E-4A1D-B15A-D3EC9EC4D1AC}"/>
              </a:ext>
            </a:extLst>
          </p:cNvPr>
          <p:cNvSpPr txBox="1"/>
          <p:nvPr/>
        </p:nvSpPr>
        <p:spPr>
          <a:xfrm>
            <a:off x="6175005" y="4761674"/>
            <a:ext cx="261290" cy="225767"/>
          </a:xfrm>
          <a:prstGeom prst="rect">
            <a:avLst/>
          </a:prstGeom>
          <a:noFill/>
        </p:spPr>
        <p:txBody>
          <a:bodyPr wrap="none" lIns="0" tIns="0" rIns="0" bIns="0" rtlCol="0">
            <a:spAutoFit/>
          </a:bodyPr>
          <a:lstStyle/>
          <a:p>
            <a:pPr algn="r" defTabSz="1219170" fontAlgn="auto">
              <a:spcBef>
                <a:spcPts val="0"/>
              </a:spcBef>
              <a:spcAft>
                <a:spcPts val="0"/>
              </a:spcAft>
              <a:defRPr/>
            </a:pPr>
            <a:r>
              <a:rPr lang="en-US" sz="1467" b="1" kern="0" dirty="0"/>
              <a:t>0.2</a:t>
            </a:r>
          </a:p>
        </p:txBody>
      </p:sp>
      <p:sp>
        <p:nvSpPr>
          <p:cNvPr id="14" name="TextBox 13">
            <a:extLst>
              <a:ext uri="{FF2B5EF4-FFF2-40B4-BE49-F238E27FC236}">
                <a16:creationId xmlns:a16="http://schemas.microsoft.com/office/drawing/2014/main" id="{124E14BC-0E6D-42F8-9705-02BFB6D76D19}"/>
              </a:ext>
            </a:extLst>
          </p:cNvPr>
          <p:cNvSpPr txBox="1"/>
          <p:nvPr/>
        </p:nvSpPr>
        <p:spPr>
          <a:xfrm>
            <a:off x="6175005" y="5415169"/>
            <a:ext cx="261290" cy="225767"/>
          </a:xfrm>
          <a:prstGeom prst="rect">
            <a:avLst/>
          </a:prstGeom>
          <a:noFill/>
        </p:spPr>
        <p:txBody>
          <a:bodyPr wrap="none" lIns="0" tIns="0" rIns="0" bIns="0" rtlCol="0">
            <a:spAutoFit/>
          </a:bodyPr>
          <a:lstStyle/>
          <a:p>
            <a:pPr algn="r" defTabSz="1219170" fontAlgn="auto">
              <a:spcBef>
                <a:spcPts val="0"/>
              </a:spcBef>
              <a:spcAft>
                <a:spcPts val="0"/>
              </a:spcAft>
              <a:defRPr/>
            </a:pPr>
            <a:r>
              <a:rPr lang="en-US" sz="1467" b="1" kern="0" dirty="0"/>
              <a:t>0.0</a:t>
            </a:r>
          </a:p>
        </p:txBody>
      </p:sp>
      <p:sp>
        <p:nvSpPr>
          <p:cNvPr id="15" name="TextBox 14">
            <a:extLst>
              <a:ext uri="{FF2B5EF4-FFF2-40B4-BE49-F238E27FC236}">
                <a16:creationId xmlns:a16="http://schemas.microsoft.com/office/drawing/2014/main" id="{C8D89B94-5A7B-4922-97D0-9283967DAB39}"/>
              </a:ext>
            </a:extLst>
          </p:cNvPr>
          <p:cNvSpPr txBox="1"/>
          <p:nvPr/>
        </p:nvSpPr>
        <p:spPr>
          <a:xfrm>
            <a:off x="6505958" y="5679794"/>
            <a:ext cx="104195"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0</a:t>
            </a:r>
          </a:p>
        </p:txBody>
      </p:sp>
      <p:sp>
        <p:nvSpPr>
          <p:cNvPr id="16" name="TextBox 15">
            <a:extLst>
              <a:ext uri="{FF2B5EF4-FFF2-40B4-BE49-F238E27FC236}">
                <a16:creationId xmlns:a16="http://schemas.microsoft.com/office/drawing/2014/main" id="{19572AC4-5E9D-4636-BC1D-1A86DF92B1E1}"/>
              </a:ext>
            </a:extLst>
          </p:cNvPr>
          <p:cNvSpPr txBox="1"/>
          <p:nvPr/>
        </p:nvSpPr>
        <p:spPr>
          <a:xfrm>
            <a:off x="7483299" y="5679794"/>
            <a:ext cx="208390"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10</a:t>
            </a:r>
          </a:p>
        </p:txBody>
      </p:sp>
      <p:sp>
        <p:nvSpPr>
          <p:cNvPr id="17" name="TextBox 16">
            <a:extLst>
              <a:ext uri="{FF2B5EF4-FFF2-40B4-BE49-F238E27FC236}">
                <a16:creationId xmlns:a16="http://schemas.microsoft.com/office/drawing/2014/main" id="{11FCB104-312E-4FD1-9549-173D33B30666}"/>
              </a:ext>
            </a:extLst>
          </p:cNvPr>
          <p:cNvSpPr txBox="1"/>
          <p:nvPr/>
        </p:nvSpPr>
        <p:spPr>
          <a:xfrm>
            <a:off x="8508039" y="5679794"/>
            <a:ext cx="208390"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20</a:t>
            </a:r>
          </a:p>
        </p:txBody>
      </p:sp>
      <p:sp>
        <p:nvSpPr>
          <p:cNvPr id="18" name="TextBox 17">
            <a:extLst>
              <a:ext uri="{FF2B5EF4-FFF2-40B4-BE49-F238E27FC236}">
                <a16:creationId xmlns:a16="http://schemas.microsoft.com/office/drawing/2014/main" id="{6BD65103-E6D2-4623-B20E-188CE58180EF}"/>
              </a:ext>
            </a:extLst>
          </p:cNvPr>
          <p:cNvSpPr txBox="1"/>
          <p:nvPr/>
        </p:nvSpPr>
        <p:spPr>
          <a:xfrm>
            <a:off x="9537481" y="5679794"/>
            <a:ext cx="208390"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30</a:t>
            </a:r>
          </a:p>
        </p:txBody>
      </p:sp>
      <p:sp>
        <p:nvSpPr>
          <p:cNvPr id="19" name="TextBox 18">
            <a:extLst>
              <a:ext uri="{FF2B5EF4-FFF2-40B4-BE49-F238E27FC236}">
                <a16:creationId xmlns:a16="http://schemas.microsoft.com/office/drawing/2014/main" id="{8BAD6FBA-B7B0-4382-B56E-78FC513CC3C1}"/>
              </a:ext>
            </a:extLst>
          </p:cNvPr>
          <p:cNvSpPr txBox="1"/>
          <p:nvPr/>
        </p:nvSpPr>
        <p:spPr>
          <a:xfrm>
            <a:off x="10557518" y="5679794"/>
            <a:ext cx="208390"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40</a:t>
            </a:r>
          </a:p>
        </p:txBody>
      </p:sp>
      <p:sp>
        <p:nvSpPr>
          <p:cNvPr id="20" name="TextBox 19">
            <a:extLst>
              <a:ext uri="{FF2B5EF4-FFF2-40B4-BE49-F238E27FC236}">
                <a16:creationId xmlns:a16="http://schemas.microsoft.com/office/drawing/2014/main" id="{73BB79F4-3B9B-4186-AF08-CD4A4090E0A7}"/>
              </a:ext>
            </a:extLst>
          </p:cNvPr>
          <p:cNvSpPr txBox="1"/>
          <p:nvPr/>
        </p:nvSpPr>
        <p:spPr>
          <a:xfrm>
            <a:off x="11586959" y="5679794"/>
            <a:ext cx="208390"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50</a:t>
            </a:r>
          </a:p>
        </p:txBody>
      </p:sp>
      <p:sp>
        <p:nvSpPr>
          <p:cNvPr id="21" name="TextBox 20">
            <a:extLst>
              <a:ext uri="{FF2B5EF4-FFF2-40B4-BE49-F238E27FC236}">
                <a16:creationId xmlns:a16="http://schemas.microsoft.com/office/drawing/2014/main" id="{5C968A56-F9A6-4629-8538-DABA602E0120}"/>
              </a:ext>
            </a:extLst>
          </p:cNvPr>
          <p:cNvSpPr txBox="1"/>
          <p:nvPr/>
        </p:nvSpPr>
        <p:spPr>
          <a:xfrm>
            <a:off x="8784985" y="5934130"/>
            <a:ext cx="670055" cy="225767"/>
          </a:xfrm>
          <a:prstGeom prst="rect">
            <a:avLst/>
          </a:prstGeom>
          <a:noFill/>
        </p:spPr>
        <p:txBody>
          <a:bodyPr wrap="none" lIns="0" tIns="0" rIns="0" bIns="0" rtlCol="0">
            <a:spAutoFit/>
          </a:bodyPr>
          <a:lstStyle/>
          <a:p>
            <a:pPr algn="ctr" defTabSz="1219170" fontAlgn="auto">
              <a:spcBef>
                <a:spcPts val="0"/>
              </a:spcBef>
              <a:spcAft>
                <a:spcPts val="0"/>
              </a:spcAft>
              <a:defRPr/>
            </a:pPr>
            <a:r>
              <a:rPr lang="en-US" sz="1467" b="1" kern="0" dirty="0"/>
              <a:t>Months</a:t>
            </a:r>
          </a:p>
        </p:txBody>
      </p:sp>
      <p:grpSp>
        <p:nvGrpSpPr>
          <p:cNvPr id="22" name="Group 21">
            <a:extLst>
              <a:ext uri="{FF2B5EF4-FFF2-40B4-BE49-F238E27FC236}">
                <a16:creationId xmlns:a16="http://schemas.microsoft.com/office/drawing/2014/main" id="{471541C8-4DDB-4BF6-8512-08626F3D55FC}"/>
              </a:ext>
            </a:extLst>
          </p:cNvPr>
          <p:cNvGrpSpPr/>
          <p:nvPr/>
        </p:nvGrpSpPr>
        <p:grpSpPr>
          <a:xfrm>
            <a:off x="6560618" y="2271734"/>
            <a:ext cx="4380185" cy="2756228"/>
            <a:chOff x="7378700" y="2654698"/>
            <a:chExt cx="2958550" cy="2484042"/>
          </a:xfrm>
        </p:grpSpPr>
        <p:sp>
          <p:nvSpPr>
            <p:cNvPr id="23" name="Freeform 9">
              <a:extLst>
                <a:ext uri="{FF2B5EF4-FFF2-40B4-BE49-F238E27FC236}">
                  <a16:creationId xmlns:a16="http://schemas.microsoft.com/office/drawing/2014/main" id="{C2DB218B-23A1-4E25-A6AC-1630040ED870}"/>
                </a:ext>
              </a:extLst>
            </p:cNvPr>
            <p:cNvSpPr>
              <a:spLocks/>
            </p:cNvSpPr>
            <p:nvPr/>
          </p:nvSpPr>
          <p:spPr bwMode="auto">
            <a:xfrm>
              <a:off x="7378700" y="2654698"/>
              <a:ext cx="2955925" cy="2463800"/>
            </a:xfrm>
            <a:custGeom>
              <a:avLst/>
              <a:gdLst>
                <a:gd name="T0" fmla="*/ 22 w 1862"/>
                <a:gd name="T1" fmla="*/ 15 h 1552"/>
                <a:gd name="T2" fmla="*/ 35 w 1862"/>
                <a:gd name="T3" fmla="*/ 49 h 1552"/>
                <a:gd name="T4" fmla="*/ 41 w 1862"/>
                <a:gd name="T5" fmla="*/ 103 h 1552"/>
                <a:gd name="T6" fmla="*/ 56 w 1862"/>
                <a:gd name="T7" fmla="*/ 139 h 1552"/>
                <a:gd name="T8" fmla="*/ 68 w 1862"/>
                <a:gd name="T9" fmla="*/ 177 h 1552"/>
                <a:gd name="T10" fmla="*/ 78 w 1862"/>
                <a:gd name="T11" fmla="*/ 213 h 1552"/>
                <a:gd name="T12" fmla="*/ 86 w 1862"/>
                <a:gd name="T13" fmla="*/ 263 h 1552"/>
                <a:gd name="T14" fmla="*/ 97 w 1862"/>
                <a:gd name="T15" fmla="*/ 289 h 1552"/>
                <a:gd name="T16" fmla="*/ 105 w 1862"/>
                <a:gd name="T17" fmla="*/ 339 h 1552"/>
                <a:gd name="T18" fmla="*/ 121 w 1862"/>
                <a:gd name="T19" fmla="*/ 365 h 1552"/>
                <a:gd name="T20" fmla="*/ 137 w 1862"/>
                <a:gd name="T21" fmla="*/ 454 h 1552"/>
                <a:gd name="T22" fmla="*/ 164 w 1862"/>
                <a:gd name="T23" fmla="*/ 467 h 1552"/>
                <a:gd name="T24" fmla="*/ 170 w 1862"/>
                <a:gd name="T25" fmla="*/ 510 h 1552"/>
                <a:gd name="T26" fmla="*/ 210 w 1862"/>
                <a:gd name="T27" fmla="*/ 520 h 1552"/>
                <a:gd name="T28" fmla="*/ 215 w 1862"/>
                <a:gd name="T29" fmla="*/ 548 h 1552"/>
                <a:gd name="T30" fmla="*/ 229 w 1862"/>
                <a:gd name="T31" fmla="*/ 562 h 1552"/>
                <a:gd name="T32" fmla="*/ 240 w 1862"/>
                <a:gd name="T33" fmla="*/ 603 h 1552"/>
                <a:gd name="T34" fmla="*/ 271 w 1862"/>
                <a:gd name="T35" fmla="*/ 632 h 1552"/>
                <a:gd name="T36" fmla="*/ 275 w 1862"/>
                <a:gd name="T37" fmla="*/ 662 h 1552"/>
                <a:gd name="T38" fmla="*/ 284 w 1862"/>
                <a:gd name="T39" fmla="*/ 676 h 1552"/>
                <a:gd name="T40" fmla="*/ 289 w 1862"/>
                <a:gd name="T41" fmla="*/ 720 h 1552"/>
                <a:gd name="T42" fmla="*/ 301 w 1862"/>
                <a:gd name="T43" fmla="*/ 736 h 1552"/>
                <a:gd name="T44" fmla="*/ 309 w 1862"/>
                <a:gd name="T45" fmla="*/ 764 h 1552"/>
                <a:gd name="T46" fmla="*/ 323 w 1862"/>
                <a:gd name="T47" fmla="*/ 779 h 1552"/>
                <a:gd name="T48" fmla="*/ 333 w 1862"/>
                <a:gd name="T49" fmla="*/ 825 h 1552"/>
                <a:gd name="T50" fmla="*/ 367 w 1862"/>
                <a:gd name="T51" fmla="*/ 841 h 1552"/>
                <a:gd name="T52" fmla="*/ 372 w 1862"/>
                <a:gd name="T53" fmla="*/ 870 h 1552"/>
                <a:gd name="T54" fmla="*/ 392 w 1862"/>
                <a:gd name="T55" fmla="*/ 885 h 1552"/>
                <a:gd name="T56" fmla="*/ 400 w 1862"/>
                <a:gd name="T57" fmla="*/ 930 h 1552"/>
                <a:gd name="T58" fmla="*/ 428 w 1862"/>
                <a:gd name="T59" fmla="*/ 944 h 1552"/>
                <a:gd name="T60" fmla="*/ 436 w 1862"/>
                <a:gd name="T61" fmla="*/ 978 h 1552"/>
                <a:gd name="T62" fmla="*/ 446 w 1862"/>
                <a:gd name="T63" fmla="*/ 1009 h 1552"/>
                <a:gd name="T64" fmla="*/ 450 w 1862"/>
                <a:gd name="T65" fmla="*/ 1044 h 1552"/>
                <a:gd name="T66" fmla="*/ 474 w 1862"/>
                <a:gd name="T67" fmla="*/ 1060 h 1552"/>
                <a:gd name="T68" fmla="*/ 487 w 1862"/>
                <a:gd name="T69" fmla="*/ 1099 h 1552"/>
                <a:gd name="T70" fmla="*/ 514 w 1862"/>
                <a:gd name="T71" fmla="*/ 1117 h 1552"/>
                <a:gd name="T72" fmla="*/ 547 w 1862"/>
                <a:gd name="T73" fmla="*/ 1158 h 1552"/>
                <a:gd name="T74" fmla="*/ 594 w 1862"/>
                <a:gd name="T75" fmla="*/ 1177 h 1552"/>
                <a:gd name="T76" fmla="*/ 627 w 1862"/>
                <a:gd name="T77" fmla="*/ 1229 h 1552"/>
                <a:gd name="T78" fmla="*/ 661 w 1862"/>
                <a:gd name="T79" fmla="*/ 1253 h 1552"/>
                <a:gd name="T80" fmla="*/ 665 w 1862"/>
                <a:gd name="T81" fmla="*/ 1306 h 1552"/>
                <a:gd name="T82" fmla="*/ 722 w 1862"/>
                <a:gd name="T83" fmla="*/ 1333 h 1552"/>
                <a:gd name="T84" fmla="*/ 858 w 1862"/>
                <a:gd name="T85" fmla="*/ 1398 h 1552"/>
                <a:gd name="T86" fmla="*/ 929 w 1862"/>
                <a:gd name="T87" fmla="*/ 1435 h 1552"/>
                <a:gd name="T88" fmla="*/ 1042 w 1862"/>
                <a:gd name="T89" fmla="*/ 1552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62" h="1552">
                  <a:moveTo>
                    <a:pt x="0" y="0"/>
                  </a:moveTo>
                  <a:lnTo>
                    <a:pt x="22" y="0"/>
                  </a:lnTo>
                  <a:lnTo>
                    <a:pt x="22" y="15"/>
                  </a:lnTo>
                  <a:lnTo>
                    <a:pt x="26" y="15"/>
                  </a:lnTo>
                  <a:lnTo>
                    <a:pt x="26" y="49"/>
                  </a:lnTo>
                  <a:lnTo>
                    <a:pt x="35" y="49"/>
                  </a:lnTo>
                  <a:lnTo>
                    <a:pt x="35" y="64"/>
                  </a:lnTo>
                  <a:lnTo>
                    <a:pt x="41" y="64"/>
                  </a:lnTo>
                  <a:lnTo>
                    <a:pt x="41" y="103"/>
                  </a:lnTo>
                  <a:lnTo>
                    <a:pt x="51" y="103"/>
                  </a:lnTo>
                  <a:lnTo>
                    <a:pt x="51" y="139"/>
                  </a:lnTo>
                  <a:lnTo>
                    <a:pt x="56" y="139"/>
                  </a:lnTo>
                  <a:lnTo>
                    <a:pt x="56" y="151"/>
                  </a:lnTo>
                  <a:lnTo>
                    <a:pt x="68" y="151"/>
                  </a:lnTo>
                  <a:lnTo>
                    <a:pt x="68" y="177"/>
                  </a:lnTo>
                  <a:lnTo>
                    <a:pt x="74" y="177"/>
                  </a:lnTo>
                  <a:lnTo>
                    <a:pt x="74" y="213"/>
                  </a:lnTo>
                  <a:lnTo>
                    <a:pt x="78" y="213"/>
                  </a:lnTo>
                  <a:lnTo>
                    <a:pt x="78" y="238"/>
                  </a:lnTo>
                  <a:lnTo>
                    <a:pt x="86" y="238"/>
                  </a:lnTo>
                  <a:lnTo>
                    <a:pt x="86" y="263"/>
                  </a:lnTo>
                  <a:lnTo>
                    <a:pt x="91" y="263"/>
                  </a:lnTo>
                  <a:lnTo>
                    <a:pt x="91" y="289"/>
                  </a:lnTo>
                  <a:lnTo>
                    <a:pt x="97" y="289"/>
                  </a:lnTo>
                  <a:lnTo>
                    <a:pt x="97" y="315"/>
                  </a:lnTo>
                  <a:lnTo>
                    <a:pt x="105" y="315"/>
                  </a:lnTo>
                  <a:lnTo>
                    <a:pt x="105" y="339"/>
                  </a:lnTo>
                  <a:lnTo>
                    <a:pt x="115" y="339"/>
                  </a:lnTo>
                  <a:lnTo>
                    <a:pt x="115" y="365"/>
                  </a:lnTo>
                  <a:lnTo>
                    <a:pt x="121" y="365"/>
                  </a:lnTo>
                  <a:lnTo>
                    <a:pt x="121" y="416"/>
                  </a:lnTo>
                  <a:lnTo>
                    <a:pt x="137" y="416"/>
                  </a:lnTo>
                  <a:lnTo>
                    <a:pt x="137" y="454"/>
                  </a:lnTo>
                  <a:lnTo>
                    <a:pt x="151" y="454"/>
                  </a:lnTo>
                  <a:lnTo>
                    <a:pt x="151" y="467"/>
                  </a:lnTo>
                  <a:lnTo>
                    <a:pt x="164" y="467"/>
                  </a:lnTo>
                  <a:lnTo>
                    <a:pt x="164" y="484"/>
                  </a:lnTo>
                  <a:lnTo>
                    <a:pt x="170" y="484"/>
                  </a:lnTo>
                  <a:lnTo>
                    <a:pt x="170" y="510"/>
                  </a:lnTo>
                  <a:lnTo>
                    <a:pt x="176" y="510"/>
                  </a:lnTo>
                  <a:lnTo>
                    <a:pt x="176" y="520"/>
                  </a:lnTo>
                  <a:lnTo>
                    <a:pt x="210" y="520"/>
                  </a:lnTo>
                  <a:lnTo>
                    <a:pt x="210" y="535"/>
                  </a:lnTo>
                  <a:lnTo>
                    <a:pt x="215" y="535"/>
                  </a:lnTo>
                  <a:lnTo>
                    <a:pt x="215" y="548"/>
                  </a:lnTo>
                  <a:lnTo>
                    <a:pt x="219" y="548"/>
                  </a:lnTo>
                  <a:lnTo>
                    <a:pt x="219" y="562"/>
                  </a:lnTo>
                  <a:lnTo>
                    <a:pt x="229" y="562"/>
                  </a:lnTo>
                  <a:lnTo>
                    <a:pt x="229" y="588"/>
                  </a:lnTo>
                  <a:lnTo>
                    <a:pt x="240" y="588"/>
                  </a:lnTo>
                  <a:lnTo>
                    <a:pt x="240" y="603"/>
                  </a:lnTo>
                  <a:lnTo>
                    <a:pt x="266" y="603"/>
                  </a:lnTo>
                  <a:lnTo>
                    <a:pt x="266" y="632"/>
                  </a:lnTo>
                  <a:lnTo>
                    <a:pt x="271" y="632"/>
                  </a:lnTo>
                  <a:lnTo>
                    <a:pt x="271" y="647"/>
                  </a:lnTo>
                  <a:lnTo>
                    <a:pt x="275" y="647"/>
                  </a:lnTo>
                  <a:lnTo>
                    <a:pt x="275" y="662"/>
                  </a:lnTo>
                  <a:lnTo>
                    <a:pt x="281" y="662"/>
                  </a:lnTo>
                  <a:lnTo>
                    <a:pt x="281" y="676"/>
                  </a:lnTo>
                  <a:lnTo>
                    <a:pt x="284" y="676"/>
                  </a:lnTo>
                  <a:lnTo>
                    <a:pt x="284" y="705"/>
                  </a:lnTo>
                  <a:lnTo>
                    <a:pt x="289" y="705"/>
                  </a:lnTo>
                  <a:lnTo>
                    <a:pt x="289" y="720"/>
                  </a:lnTo>
                  <a:lnTo>
                    <a:pt x="295" y="720"/>
                  </a:lnTo>
                  <a:lnTo>
                    <a:pt x="295" y="736"/>
                  </a:lnTo>
                  <a:lnTo>
                    <a:pt x="301" y="736"/>
                  </a:lnTo>
                  <a:lnTo>
                    <a:pt x="301" y="750"/>
                  </a:lnTo>
                  <a:lnTo>
                    <a:pt x="309" y="750"/>
                  </a:lnTo>
                  <a:lnTo>
                    <a:pt x="309" y="764"/>
                  </a:lnTo>
                  <a:lnTo>
                    <a:pt x="320" y="764"/>
                  </a:lnTo>
                  <a:lnTo>
                    <a:pt x="320" y="779"/>
                  </a:lnTo>
                  <a:lnTo>
                    <a:pt x="323" y="779"/>
                  </a:lnTo>
                  <a:lnTo>
                    <a:pt x="323" y="793"/>
                  </a:lnTo>
                  <a:lnTo>
                    <a:pt x="333" y="793"/>
                  </a:lnTo>
                  <a:lnTo>
                    <a:pt x="333" y="825"/>
                  </a:lnTo>
                  <a:lnTo>
                    <a:pt x="358" y="825"/>
                  </a:lnTo>
                  <a:lnTo>
                    <a:pt x="358" y="841"/>
                  </a:lnTo>
                  <a:lnTo>
                    <a:pt x="367" y="841"/>
                  </a:lnTo>
                  <a:lnTo>
                    <a:pt x="367" y="855"/>
                  </a:lnTo>
                  <a:lnTo>
                    <a:pt x="372" y="855"/>
                  </a:lnTo>
                  <a:lnTo>
                    <a:pt x="372" y="870"/>
                  </a:lnTo>
                  <a:lnTo>
                    <a:pt x="385" y="870"/>
                  </a:lnTo>
                  <a:lnTo>
                    <a:pt x="385" y="885"/>
                  </a:lnTo>
                  <a:lnTo>
                    <a:pt x="392" y="885"/>
                  </a:lnTo>
                  <a:lnTo>
                    <a:pt x="392" y="915"/>
                  </a:lnTo>
                  <a:lnTo>
                    <a:pt x="400" y="915"/>
                  </a:lnTo>
                  <a:lnTo>
                    <a:pt x="400" y="930"/>
                  </a:lnTo>
                  <a:lnTo>
                    <a:pt x="404" y="930"/>
                  </a:lnTo>
                  <a:lnTo>
                    <a:pt x="404" y="944"/>
                  </a:lnTo>
                  <a:lnTo>
                    <a:pt x="428" y="944"/>
                  </a:lnTo>
                  <a:lnTo>
                    <a:pt x="428" y="962"/>
                  </a:lnTo>
                  <a:lnTo>
                    <a:pt x="436" y="962"/>
                  </a:lnTo>
                  <a:lnTo>
                    <a:pt x="436" y="978"/>
                  </a:lnTo>
                  <a:lnTo>
                    <a:pt x="440" y="978"/>
                  </a:lnTo>
                  <a:lnTo>
                    <a:pt x="440" y="1009"/>
                  </a:lnTo>
                  <a:lnTo>
                    <a:pt x="446" y="1009"/>
                  </a:lnTo>
                  <a:lnTo>
                    <a:pt x="446" y="1036"/>
                  </a:lnTo>
                  <a:lnTo>
                    <a:pt x="450" y="1036"/>
                  </a:lnTo>
                  <a:lnTo>
                    <a:pt x="450" y="1044"/>
                  </a:lnTo>
                  <a:lnTo>
                    <a:pt x="456" y="1044"/>
                  </a:lnTo>
                  <a:lnTo>
                    <a:pt x="456" y="1060"/>
                  </a:lnTo>
                  <a:lnTo>
                    <a:pt x="474" y="1060"/>
                  </a:lnTo>
                  <a:lnTo>
                    <a:pt x="474" y="1079"/>
                  </a:lnTo>
                  <a:lnTo>
                    <a:pt x="487" y="1079"/>
                  </a:lnTo>
                  <a:lnTo>
                    <a:pt x="487" y="1099"/>
                  </a:lnTo>
                  <a:lnTo>
                    <a:pt x="496" y="1099"/>
                  </a:lnTo>
                  <a:lnTo>
                    <a:pt x="496" y="1117"/>
                  </a:lnTo>
                  <a:lnTo>
                    <a:pt x="514" y="1117"/>
                  </a:lnTo>
                  <a:lnTo>
                    <a:pt x="514" y="1137"/>
                  </a:lnTo>
                  <a:lnTo>
                    <a:pt x="547" y="1137"/>
                  </a:lnTo>
                  <a:lnTo>
                    <a:pt x="547" y="1158"/>
                  </a:lnTo>
                  <a:lnTo>
                    <a:pt x="551" y="1158"/>
                  </a:lnTo>
                  <a:lnTo>
                    <a:pt x="551" y="1177"/>
                  </a:lnTo>
                  <a:lnTo>
                    <a:pt x="594" y="1177"/>
                  </a:lnTo>
                  <a:lnTo>
                    <a:pt x="594" y="1203"/>
                  </a:lnTo>
                  <a:lnTo>
                    <a:pt x="627" y="1203"/>
                  </a:lnTo>
                  <a:lnTo>
                    <a:pt x="627" y="1229"/>
                  </a:lnTo>
                  <a:lnTo>
                    <a:pt x="648" y="1229"/>
                  </a:lnTo>
                  <a:lnTo>
                    <a:pt x="648" y="1253"/>
                  </a:lnTo>
                  <a:lnTo>
                    <a:pt x="661" y="1253"/>
                  </a:lnTo>
                  <a:lnTo>
                    <a:pt x="661" y="1280"/>
                  </a:lnTo>
                  <a:lnTo>
                    <a:pt x="665" y="1280"/>
                  </a:lnTo>
                  <a:lnTo>
                    <a:pt x="665" y="1306"/>
                  </a:lnTo>
                  <a:lnTo>
                    <a:pt x="680" y="1306"/>
                  </a:lnTo>
                  <a:lnTo>
                    <a:pt x="680" y="1333"/>
                  </a:lnTo>
                  <a:lnTo>
                    <a:pt x="722" y="1333"/>
                  </a:lnTo>
                  <a:lnTo>
                    <a:pt x="722" y="1359"/>
                  </a:lnTo>
                  <a:lnTo>
                    <a:pt x="858" y="1359"/>
                  </a:lnTo>
                  <a:lnTo>
                    <a:pt x="858" y="1398"/>
                  </a:lnTo>
                  <a:lnTo>
                    <a:pt x="863" y="1398"/>
                  </a:lnTo>
                  <a:lnTo>
                    <a:pt x="863" y="1435"/>
                  </a:lnTo>
                  <a:lnTo>
                    <a:pt x="929" y="1435"/>
                  </a:lnTo>
                  <a:lnTo>
                    <a:pt x="929" y="1476"/>
                  </a:lnTo>
                  <a:lnTo>
                    <a:pt x="1042" y="1476"/>
                  </a:lnTo>
                  <a:lnTo>
                    <a:pt x="1042" y="1552"/>
                  </a:lnTo>
                  <a:lnTo>
                    <a:pt x="1862" y="1552"/>
                  </a:lnTo>
                </a:path>
              </a:pathLst>
            </a:cu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defRPr/>
              </a:pPr>
              <a:endParaRPr lang="en-US" sz="1467" kern="0" dirty="0">
                <a:latin typeface="Arial" panose="020B0604020202020204"/>
                <a:cs typeface="+mn-cs"/>
              </a:endParaRPr>
            </a:p>
          </p:txBody>
        </p:sp>
        <p:grpSp>
          <p:nvGrpSpPr>
            <p:cNvPr id="24" name="Group 23">
              <a:extLst>
                <a:ext uri="{FF2B5EF4-FFF2-40B4-BE49-F238E27FC236}">
                  <a16:creationId xmlns:a16="http://schemas.microsoft.com/office/drawing/2014/main" id="{6BFDEB16-7D4A-4A33-B8B1-8A3F0CA1E439}"/>
                </a:ext>
              </a:extLst>
            </p:cNvPr>
            <p:cNvGrpSpPr/>
            <p:nvPr/>
          </p:nvGrpSpPr>
          <p:grpSpPr>
            <a:xfrm>
              <a:off x="7501181" y="3063479"/>
              <a:ext cx="2836069" cy="2075261"/>
              <a:chOff x="7501181" y="3063479"/>
              <a:chExt cx="2836069" cy="2075261"/>
            </a:xfrm>
          </p:grpSpPr>
          <p:grpSp>
            <p:nvGrpSpPr>
              <p:cNvPr id="25" name="Group 24">
                <a:extLst>
                  <a:ext uri="{FF2B5EF4-FFF2-40B4-BE49-F238E27FC236}">
                    <a16:creationId xmlns:a16="http://schemas.microsoft.com/office/drawing/2014/main" id="{74909741-054A-4DB7-8EB8-10B0F777E15A}"/>
                  </a:ext>
                </a:extLst>
              </p:cNvPr>
              <p:cNvGrpSpPr/>
              <p:nvPr/>
            </p:nvGrpSpPr>
            <p:grpSpPr>
              <a:xfrm>
                <a:off x="10289625" y="5091115"/>
                <a:ext cx="47625" cy="47625"/>
                <a:chOff x="9450234" y="3825286"/>
                <a:chExt cx="156164" cy="156164"/>
              </a:xfrm>
            </p:grpSpPr>
            <p:cxnSp>
              <p:nvCxnSpPr>
                <p:cNvPr id="137" name="Straight Connector 136">
                  <a:extLst>
                    <a:ext uri="{FF2B5EF4-FFF2-40B4-BE49-F238E27FC236}">
                      <a16:creationId xmlns:a16="http://schemas.microsoft.com/office/drawing/2014/main" id="{ECDAF271-39BB-4877-8DE8-E6F1375A9700}"/>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38" name="Straight Connector 137">
                  <a:extLst>
                    <a:ext uri="{FF2B5EF4-FFF2-40B4-BE49-F238E27FC236}">
                      <a16:creationId xmlns:a16="http://schemas.microsoft.com/office/drawing/2014/main" id="{3077B6C6-FB62-42B0-A42D-BC72BEABA70A}"/>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6" name="Group 25">
                <a:extLst>
                  <a:ext uri="{FF2B5EF4-FFF2-40B4-BE49-F238E27FC236}">
                    <a16:creationId xmlns:a16="http://schemas.microsoft.com/office/drawing/2014/main" id="{F7614DB9-DC9A-429F-9F3A-0224375E67AB}"/>
                  </a:ext>
                </a:extLst>
              </p:cNvPr>
              <p:cNvGrpSpPr/>
              <p:nvPr/>
            </p:nvGrpSpPr>
            <p:grpSpPr>
              <a:xfrm>
                <a:off x="9157340" y="5091115"/>
                <a:ext cx="47625" cy="47625"/>
                <a:chOff x="9450234" y="3825286"/>
                <a:chExt cx="156164" cy="156164"/>
              </a:xfrm>
            </p:grpSpPr>
            <p:cxnSp>
              <p:nvCxnSpPr>
                <p:cNvPr id="135" name="Straight Connector 134">
                  <a:extLst>
                    <a:ext uri="{FF2B5EF4-FFF2-40B4-BE49-F238E27FC236}">
                      <a16:creationId xmlns:a16="http://schemas.microsoft.com/office/drawing/2014/main" id="{AD9E266A-E3E2-4CF7-9596-DBD9993015DB}"/>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36" name="Straight Connector 135">
                  <a:extLst>
                    <a:ext uri="{FF2B5EF4-FFF2-40B4-BE49-F238E27FC236}">
                      <a16:creationId xmlns:a16="http://schemas.microsoft.com/office/drawing/2014/main" id="{8D78DF46-C460-484D-921E-A26E8495CFE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7" name="Group 26">
                <a:extLst>
                  <a:ext uri="{FF2B5EF4-FFF2-40B4-BE49-F238E27FC236}">
                    <a16:creationId xmlns:a16="http://schemas.microsoft.com/office/drawing/2014/main" id="{3C149AB2-376C-4ACF-BFDF-6A91E45A194A}"/>
                  </a:ext>
                </a:extLst>
              </p:cNvPr>
              <p:cNvGrpSpPr/>
              <p:nvPr/>
            </p:nvGrpSpPr>
            <p:grpSpPr>
              <a:xfrm>
                <a:off x="9010893" y="5091115"/>
                <a:ext cx="47625" cy="47625"/>
                <a:chOff x="9450234" y="3825286"/>
                <a:chExt cx="156164" cy="156164"/>
              </a:xfrm>
            </p:grpSpPr>
            <p:cxnSp>
              <p:nvCxnSpPr>
                <p:cNvPr id="133" name="Straight Connector 132">
                  <a:extLst>
                    <a:ext uri="{FF2B5EF4-FFF2-40B4-BE49-F238E27FC236}">
                      <a16:creationId xmlns:a16="http://schemas.microsoft.com/office/drawing/2014/main" id="{17725407-98E2-4535-8856-6F1EC32D8A83}"/>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34" name="Straight Connector 133">
                  <a:extLst>
                    <a:ext uri="{FF2B5EF4-FFF2-40B4-BE49-F238E27FC236}">
                      <a16:creationId xmlns:a16="http://schemas.microsoft.com/office/drawing/2014/main" id="{AEB9364D-905D-4616-80AA-801DD494D859}"/>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9E78168E-846A-4981-AFFF-17C58C64D970}"/>
                  </a:ext>
                </a:extLst>
              </p:cNvPr>
              <p:cNvGrpSpPr/>
              <p:nvPr/>
            </p:nvGrpSpPr>
            <p:grpSpPr>
              <a:xfrm>
                <a:off x="8946599" y="4970861"/>
                <a:ext cx="47625" cy="47625"/>
                <a:chOff x="9450234" y="3825286"/>
                <a:chExt cx="156164" cy="156164"/>
              </a:xfrm>
            </p:grpSpPr>
            <p:cxnSp>
              <p:nvCxnSpPr>
                <p:cNvPr id="131" name="Straight Connector 130">
                  <a:extLst>
                    <a:ext uri="{FF2B5EF4-FFF2-40B4-BE49-F238E27FC236}">
                      <a16:creationId xmlns:a16="http://schemas.microsoft.com/office/drawing/2014/main" id="{C408669D-FFC8-4973-86FB-B7ADB421C565}"/>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32" name="Straight Connector 131">
                  <a:extLst>
                    <a:ext uri="{FF2B5EF4-FFF2-40B4-BE49-F238E27FC236}">
                      <a16:creationId xmlns:a16="http://schemas.microsoft.com/office/drawing/2014/main" id="{13F5C8F1-A414-425F-B186-3FDA829A5BD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70A90250-2B53-4B5B-B9FA-9BC8A7D166B8}"/>
                  </a:ext>
                </a:extLst>
              </p:cNvPr>
              <p:cNvGrpSpPr/>
              <p:nvPr/>
            </p:nvGrpSpPr>
            <p:grpSpPr>
              <a:xfrm>
                <a:off x="8922786" y="4970861"/>
                <a:ext cx="47625" cy="47625"/>
                <a:chOff x="9450234" y="3825286"/>
                <a:chExt cx="156164" cy="156164"/>
              </a:xfrm>
            </p:grpSpPr>
            <p:cxnSp>
              <p:nvCxnSpPr>
                <p:cNvPr id="129" name="Straight Connector 128">
                  <a:extLst>
                    <a:ext uri="{FF2B5EF4-FFF2-40B4-BE49-F238E27FC236}">
                      <a16:creationId xmlns:a16="http://schemas.microsoft.com/office/drawing/2014/main" id="{F9CF773F-E01C-4D8E-9782-A92BEBEF7721}"/>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30" name="Straight Connector 129">
                  <a:extLst>
                    <a:ext uri="{FF2B5EF4-FFF2-40B4-BE49-F238E27FC236}">
                      <a16:creationId xmlns:a16="http://schemas.microsoft.com/office/drawing/2014/main" id="{844903D5-78C0-4F9F-8F46-6282CC426A87}"/>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0" name="Group 29">
                <a:extLst>
                  <a:ext uri="{FF2B5EF4-FFF2-40B4-BE49-F238E27FC236}">
                    <a16:creationId xmlns:a16="http://schemas.microsoft.com/office/drawing/2014/main" id="{4FD90B43-C793-4D67-A4F7-D46D50E31E59}"/>
                  </a:ext>
                </a:extLst>
              </p:cNvPr>
              <p:cNvGrpSpPr/>
              <p:nvPr/>
            </p:nvGrpSpPr>
            <p:grpSpPr>
              <a:xfrm>
                <a:off x="8898974" y="4970861"/>
                <a:ext cx="47625" cy="47625"/>
                <a:chOff x="9450234" y="3825286"/>
                <a:chExt cx="156164" cy="156164"/>
              </a:xfrm>
            </p:grpSpPr>
            <p:cxnSp>
              <p:nvCxnSpPr>
                <p:cNvPr id="127" name="Straight Connector 126">
                  <a:extLst>
                    <a:ext uri="{FF2B5EF4-FFF2-40B4-BE49-F238E27FC236}">
                      <a16:creationId xmlns:a16="http://schemas.microsoft.com/office/drawing/2014/main" id="{A0838798-49F8-410F-B754-D0D993386653}"/>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28" name="Straight Connector 127">
                  <a:extLst>
                    <a:ext uri="{FF2B5EF4-FFF2-40B4-BE49-F238E27FC236}">
                      <a16:creationId xmlns:a16="http://schemas.microsoft.com/office/drawing/2014/main" id="{97F39433-87C1-44B2-ABE3-250015379C1D}"/>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1" name="Group 30">
                <a:extLst>
                  <a:ext uri="{FF2B5EF4-FFF2-40B4-BE49-F238E27FC236}">
                    <a16:creationId xmlns:a16="http://schemas.microsoft.com/office/drawing/2014/main" id="{708A90ED-96DD-41DC-8BAA-95803276560E}"/>
                  </a:ext>
                </a:extLst>
              </p:cNvPr>
              <p:cNvGrpSpPr/>
              <p:nvPr/>
            </p:nvGrpSpPr>
            <p:grpSpPr>
              <a:xfrm>
                <a:off x="8829918" y="4970861"/>
                <a:ext cx="47625" cy="47625"/>
                <a:chOff x="9450234" y="3825286"/>
                <a:chExt cx="156164" cy="156164"/>
              </a:xfrm>
            </p:grpSpPr>
            <p:cxnSp>
              <p:nvCxnSpPr>
                <p:cNvPr id="125" name="Straight Connector 124">
                  <a:extLst>
                    <a:ext uri="{FF2B5EF4-FFF2-40B4-BE49-F238E27FC236}">
                      <a16:creationId xmlns:a16="http://schemas.microsoft.com/office/drawing/2014/main" id="{927125D1-2C08-40AE-9982-12A0B8B6297F}"/>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26" name="Straight Connector 125">
                  <a:extLst>
                    <a:ext uri="{FF2B5EF4-FFF2-40B4-BE49-F238E27FC236}">
                      <a16:creationId xmlns:a16="http://schemas.microsoft.com/office/drawing/2014/main" id="{65B82D80-310D-4D48-BE2F-ED631031C332}"/>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AD69F2A7-1231-4BE5-B3B3-8BD176AD53BA}"/>
                  </a:ext>
                </a:extLst>
              </p:cNvPr>
              <p:cNvGrpSpPr/>
              <p:nvPr/>
            </p:nvGrpSpPr>
            <p:grpSpPr>
              <a:xfrm>
                <a:off x="8801343" y="4905376"/>
                <a:ext cx="47625" cy="47625"/>
                <a:chOff x="9450234" y="3825286"/>
                <a:chExt cx="156164" cy="156164"/>
              </a:xfrm>
            </p:grpSpPr>
            <p:cxnSp>
              <p:nvCxnSpPr>
                <p:cNvPr id="123" name="Straight Connector 122">
                  <a:extLst>
                    <a:ext uri="{FF2B5EF4-FFF2-40B4-BE49-F238E27FC236}">
                      <a16:creationId xmlns:a16="http://schemas.microsoft.com/office/drawing/2014/main" id="{75950821-D829-46A6-AC28-59FEFFCDFF82}"/>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24" name="Straight Connector 123">
                  <a:extLst>
                    <a:ext uri="{FF2B5EF4-FFF2-40B4-BE49-F238E27FC236}">
                      <a16:creationId xmlns:a16="http://schemas.microsoft.com/office/drawing/2014/main" id="{EB661BEE-D03A-4107-9734-0479CEA634C2}"/>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3" name="Group 32">
                <a:extLst>
                  <a:ext uri="{FF2B5EF4-FFF2-40B4-BE49-F238E27FC236}">
                    <a16:creationId xmlns:a16="http://schemas.microsoft.com/office/drawing/2014/main" id="{B81F77C1-279F-407D-8594-4199919E35E2}"/>
                  </a:ext>
                </a:extLst>
              </p:cNvPr>
              <p:cNvGrpSpPr/>
              <p:nvPr/>
            </p:nvGrpSpPr>
            <p:grpSpPr>
              <a:xfrm>
                <a:off x="8616796" y="4783933"/>
                <a:ext cx="47625" cy="47625"/>
                <a:chOff x="9450234" y="3825286"/>
                <a:chExt cx="156164" cy="156164"/>
              </a:xfrm>
            </p:grpSpPr>
            <p:cxnSp>
              <p:nvCxnSpPr>
                <p:cNvPr id="121" name="Straight Connector 120">
                  <a:extLst>
                    <a:ext uri="{FF2B5EF4-FFF2-40B4-BE49-F238E27FC236}">
                      <a16:creationId xmlns:a16="http://schemas.microsoft.com/office/drawing/2014/main" id="{576F21B1-3C3F-40F2-85A5-EA6ECD45C58F}"/>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22" name="Straight Connector 121">
                  <a:extLst>
                    <a:ext uri="{FF2B5EF4-FFF2-40B4-BE49-F238E27FC236}">
                      <a16:creationId xmlns:a16="http://schemas.microsoft.com/office/drawing/2014/main" id="{D33F68DD-A9A7-4E79-9326-D8EAFD0B767B}"/>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4" name="Group 33">
                <a:extLst>
                  <a:ext uri="{FF2B5EF4-FFF2-40B4-BE49-F238E27FC236}">
                    <a16:creationId xmlns:a16="http://schemas.microsoft.com/office/drawing/2014/main" id="{2F26357E-DBA4-49F7-83B7-55FAD1140248}"/>
                  </a:ext>
                </a:extLst>
              </p:cNvPr>
              <p:cNvGrpSpPr/>
              <p:nvPr/>
            </p:nvGrpSpPr>
            <p:grpSpPr>
              <a:xfrm>
                <a:off x="8570361" y="4783933"/>
                <a:ext cx="47625" cy="47625"/>
                <a:chOff x="9450234" y="3825286"/>
                <a:chExt cx="156164" cy="156164"/>
              </a:xfrm>
            </p:grpSpPr>
            <p:cxnSp>
              <p:nvCxnSpPr>
                <p:cNvPr id="119" name="Straight Connector 118">
                  <a:extLst>
                    <a:ext uri="{FF2B5EF4-FFF2-40B4-BE49-F238E27FC236}">
                      <a16:creationId xmlns:a16="http://schemas.microsoft.com/office/drawing/2014/main" id="{20FC887A-0E65-449B-9546-51E7D0672236}"/>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20" name="Straight Connector 119">
                  <a:extLst>
                    <a:ext uri="{FF2B5EF4-FFF2-40B4-BE49-F238E27FC236}">
                      <a16:creationId xmlns:a16="http://schemas.microsoft.com/office/drawing/2014/main" id="{FFC007F4-FE0F-4D16-88B2-90643B9D3BC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5" name="Group 34">
                <a:extLst>
                  <a:ext uri="{FF2B5EF4-FFF2-40B4-BE49-F238E27FC236}">
                    <a16:creationId xmlns:a16="http://schemas.microsoft.com/office/drawing/2014/main" id="{012C2B11-3688-49A9-98C3-50DDF3497928}"/>
                  </a:ext>
                </a:extLst>
              </p:cNvPr>
              <p:cNvGrpSpPr/>
              <p:nvPr/>
            </p:nvGrpSpPr>
            <p:grpSpPr>
              <a:xfrm>
                <a:off x="8539405" y="4783933"/>
                <a:ext cx="47625" cy="47625"/>
                <a:chOff x="9450234" y="3825286"/>
                <a:chExt cx="156164" cy="156164"/>
              </a:xfrm>
            </p:grpSpPr>
            <p:cxnSp>
              <p:nvCxnSpPr>
                <p:cNvPr id="117" name="Straight Connector 116">
                  <a:extLst>
                    <a:ext uri="{FF2B5EF4-FFF2-40B4-BE49-F238E27FC236}">
                      <a16:creationId xmlns:a16="http://schemas.microsoft.com/office/drawing/2014/main" id="{0889A872-CE1E-4032-9506-6FF882DF24DB}"/>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8" name="Straight Connector 117">
                  <a:extLst>
                    <a:ext uri="{FF2B5EF4-FFF2-40B4-BE49-F238E27FC236}">
                      <a16:creationId xmlns:a16="http://schemas.microsoft.com/office/drawing/2014/main" id="{C83D747F-82F6-4A96-8758-837FF61E8C7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6" name="Group 35">
                <a:extLst>
                  <a:ext uri="{FF2B5EF4-FFF2-40B4-BE49-F238E27FC236}">
                    <a16:creationId xmlns:a16="http://schemas.microsoft.com/office/drawing/2014/main" id="{40F0AF1A-52F3-45B4-B882-649AAA248628}"/>
                  </a:ext>
                </a:extLst>
              </p:cNvPr>
              <p:cNvGrpSpPr/>
              <p:nvPr/>
            </p:nvGrpSpPr>
            <p:grpSpPr>
              <a:xfrm>
                <a:off x="8503686" y="4783933"/>
                <a:ext cx="47625" cy="47625"/>
                <a:chOff x="9450234" y="3825286"/>
                <a:chExt cx="156164" cy="156164"/>
              </a:xfrm>
            </p:grpSpPr>
            <p:cxnSp>
              <p:nvCxnSpPr>
                <p:cNvPr id="115" name="Straight Connector 114">
                  <a:extLst>
                    <a:ext uri="{FF2B5EF4-FFF2-40B4-BE49-F238E27FC236}">
                      <a16:creationId xmlns:a16="http://schemas.microsoft.com/office/drawing/2014/main" id="{9C0EEEB5-A6CA-4FD0-B9F6-B5530C9194D1}"/>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6" name="Straight Connector 115">
                  <a:extLst>
                    <a:ext uri="{FF2B5EF4-FFF2-40B4-BE49-F238E27FC236}">
                      <a16:creationId xmlns:a16="http://schemas.microsoft.com/office/drawing/2014/main" id="{05EED3F1-FB45-484A-BF44-7496B142CCF6}"/>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7" name="Group 36">
                <a:extLst>
                  <a:ext uri="{FF2B5EF4-FFF2-40B4-BE49-F238E27FC236}">
                    <a16:creationId xmlns:a16="http://schemas.microsoft.com/office/drawing/2014/main" id="{CE2DC90B-56BC-4858-BD5C-4E6619D57579}"/>
                  </a:ext>
                </a:extLst>
              </p:cNvPr>
              <p:cNvGrpSpPr/>
              <p:nvPr/>
            </p:nvGrpSpPr>
            <p:grpSpPr>
              <a:xfrm>
                <a:off x="8481064" y="4742261"/>
                <a:ext cx="47625" cy="47625"/>
                <a:chOff x="9450234" y="3825286"/>
                <a:chExt cx="156164" cy="156164"/>
              </a:xfrm>
            </p:grpSpPr>
            <p:cxnSp>
              <p:nvCxnSpPr>
                <p:cNvPr id="113" name="Straight Connector 112">
                  <a:extLst>
                    <a:ext uri="{FF2B5EF4-FFF2-40B4-BE49-F238E27FC236}">
                      <a16:creationId xmlns:a16="http://schemas.microsoft.com/office/drawing/2014/main" id="{43615A6F-EA79-4DB2-98CC-59A543D6FD54}"/>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4" name="Straight Connector 113">
                  <a:extLst>
                    <a:ext uri="{FF2B5EF4-FFF2-40B4-BE49-F238E27FC236}">
                      <a16:creationId xmlns:a16="http://schemas.microsoft.com/office/drawing/2014/main" id="{C6D9B721-2F96-4411-94DF-6ACA76F12695}"/>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8" name="Group 37">
                <a:extLst>
                  <a:ext uri="{FF2B5EF4-FFF2-40B4-BE49-F238E27FC236}">
                    <a16:creationId xmlns:a16="http://schemas.microsoft.com/office/drawing/2014/main" id="{8099EAF4-623A-4301-927F-E35C84A2FE6D}"/>
                  </a:ext>
                </a:extLst>
              </p:cNvPr>
              <p:cNvGrpSpPr/>
              <p:nvPr/>
            </p:nvGrpSpPr>
            <p:grpSpPr>
              <a:xfrm>
                <a:off x="8348905" y="4575573"/>
                <a:ext cx="47625" cy="47625"/>
                <a:chOff x="9450234" y="3825286"/>
                <a:chExt cx="156164" cy="156164"/>
              </a:xfrm>
            </p:grpSpPr>
            <p:cxnSp>
              <p:nvCxnSpPr>
                <p:cNvPr id="111" name="Straight Connector 110">
                  <a:extLst>
                    <a:ext uri="{FF2B5EF4-FFF2-40B4-BE49-F238E27FC236}">
                      <a16:creationId xmlns:a16="http://schemas.microsoft.com/office/drawing/2014/main" id="{9D73C098-01F4-44D6-851B-174EB42B93F5}"/>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2" name="Straight Connector 111">
                  <a:extLst>
                    <a:ext uri="{FF2B5EF4-FFF2-40B4-BE49-F238E27FC236}">
                      <a16:creationId xmlns:a16="http://schemas.microsoft.com/office/drawing/2014/main" id="{AE2637D3-F464-45A0-9D94-20C1C5DA104A}"/>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9" name="Group 38">
                <a:extLst>
                  <a:ext uri="{FF2B5EF4-FFF2-40B4-BE49-F238E27FC236}">
                    <a16:creationId xmlns:a16="http://schemas.microsoft.com/office/drawing/2014/main" id="{7B89D3E6-C2D5-4372-9521-C24404FD6BEA}"/>
                  </a:ext>
                </a:extLst>
              </p:cNvPr>
              <p:cNvGrpSpPr/>
              <p:nvPr/>
            </p:nvGrpSpPr>
            <p:grpSpPr>
              <a:xfrm>
                <a:off x="8331045" y="4537473"/>
                <a:ext cx="47625" cy="47625"/>
                <a:chOff x="9450234" y="3825286"/>
                <a:chExt cx="156164" cy="156164"/>
              </a:xfrm>
            </p:grpSpPr>
            <p:cxnSp>
              <p:nvCxnSpPr>
                <p:cNvPr id="109" name="Straight Connector 108">
                  <a:extLst>
                    <a:ext uri="{FF2B5EF4-FFF2-40B4-BE49-F238E27FC236}">
                      <a16:creationId xmlns:a16="http://schemas.microsoft.com/office/drawing/2014/main" id="{2D07EBBF-A3AF-4567-AD58-475785DDAB98}"/>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10" name="Straight Connector 109">
                  <a:extLst>
                    <a:ext uri="{FF2B5EF4-FFF2-40B4-BE49-F238E27FC236}">
                      <a16:creationId xmlns:a16="http://schemas.microsoft.com/office/drawing/2014/main" id="{DB8447A7-3658-4BEC-B128-931A5696F9F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0" name="Group 39">
                <a:extLst>
                  <a:ext uri="{FF2B5EF4-FFF2-40B4-BE49-F238E27FC236}">
                    <a16:creationId xmlns:a16="http://schemas.microsoft.com/office/drawing/2014/main" id="{66D26064-9A89-4B25-B827-B123BC1B9368}"/>
                  </a:ext>
                </a:extLst>
              </p:cNvPr>
              <p:cNvGrpSpPr/>
              <p:nvPr/>
            </p:nvGrpSpPr>
            <p:grpSpPr>
              <a:xfrm>
                <a:off x="8289373" y="4499373"/>
                <a:ext cx="47625" cy="47625"/>
                <a:chOff x="9450234" y="3825286"/>
                <a:chExt cx="156164" cy="156164"/>
              </a:xfrm>
            </p:grpSpPr>
            <p:cxnSp>
              <p:nvCxnSpPr>
                <p:cNvPr id="107" name="Straight Connector 106">
                  <a:extLst>
                    <a:ext uri="{FF2B5EF4-FFF2-40B4-BE49-F238E27FC236}">
                      <a16:creationId xmlns:a16="http://schemas.microsoft.com/office/drawing/2014/main" id="{95D73A03-385A-4A6A-9D38-9C5F71FE0AE0}"/>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08" name="Straight Connector 107">
                  <a:extLst>
                    <a:ext uri="{FF2B5EF4-FFF2-40B4-BE49-F238E27FC236}">
                      <a16:creationId xmlns:a16="http://schemas.microsoft.com/office/drawing/2014/main" id="{281258DE-149F-46CB-B263-D6A8332C2E95}"/>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1" name="Group 40">
                <a:extLst>
                  <a:ext uri="{FF2B5EF4-FFF2-40B4-BE49-F238E27FC236}">
                    <a16:creationId xmlns:a16="http://schemas.microsoft.com/office/drawing/2014/main" id="{2F974F47-B7E5-47A2-848B-037EF022FA0D}"/>
                  </a:ext>
                </a:extLst>
              </p:cNvPr>
              <p:cNvGrpSpPr/>
              <p:nvPr/>
            </p:nvGrpSpPr>
            <p:grpSpPr>
              <a:xfrm>
                <a:off x="8264370" y="4499373"/>
                <a:ext cx="47625" cy="47625"/>
                <a:chOff x="9450234" y="3825286"/>
                <a:chExt cx="156164" cy="156164"/>
              </a:xfrm>
            </p:grpSpPr>
            <p:cxnSp>
              <p:nvCxnSpPr>
                <p:cNvPr id="105" name="Straight Connector 104">
                  <a:extLst>
                    <a:ext uri="{FF2B5EF4-FFF2-40B4-BE49-F238E27FC236}">
                      <a16:creationId xmlns:a16="http://schemas.microsoft.com/office/drawing/2014/main" id="{82EE3354-E611-45E9-9F56-F684FDE0E8B6}"/>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06" name="Straight Connector 105">
                  <a:extLst>
                    <a:ext uri="{FF2B5EF4-FFF2-40B4-BE49-F238E27FC236}">
                      <a16:creationId xmlns:a16="http://schemas.microsoft.com/office/drawing/2014/main" id="{D8688DA5-0AFD-44FA-9BE5-8D1BF71BCBCE}"/>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2" name="Group 41">
                <a:extLst>
                  <a:ext uri="{FF2B5EF4-FFF2-40B4-BE49-F238E27FC236}">
                    <a16:creationId xmlns:a16="http://schemas.microsoft.com/office/drawing/2014/main" id="{EF6947DE-EB82-43BD-8433-F0C09E511486}"/>
                  </a:ext>
                </a:extLst>
              </p:cNvPr>
              <p:cNvGrpSpPr/>
              <p:nvPr/>
            </p:nvGrpSpPr>
            <p:grpSpPr>
              <a:xfrm>
                <a:off x="8247701" y="4499373"/>
                <a:ext cx="47625" cy="47625"/>
                <a:chOff x="9450234" y="3825286"/>
                <a:chExt cx="156164" cy="156164"/>
              </a:xfrm>
            </p:grpSpPr>
            <p:cxnSp>
              <p:nvCxnSpPr>
                <p:cNvPr id="103" name="Straight Connector 102">
                  <a:extLst>
                    <a:ext uri="{FF2B5EF4-FFF2-40B4-BE49-F238E27FC236}">
                      <a16:creationId xmlns:a16="http://schemas.microsoft.com/office/drawing/2014/main" id="{743F2C6F-253C-46F7-A11A-1324338FF7C8}"/>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04" name="Straight Connector 103">
                  <a:extLst>
                    <a:ext uri="{FF2B5EF4-FFF2-40B4-BE49-F238E27FC236}">
                      <a16:creationId xmlns:a16="http://schemas.microsoft.com/office/drawing/2014/main" id="{E18EB846-094F-4733-9322-A3A081C47F5D}"/>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3" name="Group 42">
                <a:extLst>
                  <a:ext uri="{FF2B5EF4-FFF2-40B4-BE49-F238E27FC236}">
                    <a16:creationId xmlns:a16="http://schemas.microsoft.com/office/drawing/2014/main" id="{9156D3A8-DACF-4DEA-9B6E-4F6DE6AE8DE8}"/>
                  </a:ext>
                </a:extLst>
              </p:cNvPr>
              <p:cNvGrpSpPr/>
              <p:nvPr/>
            </p:nvGrpSpPr>
            <p:grpSpPr>
              <a:xfrm>
                <a:off x="8216745" y="4433888"/>
                <a:ext cx="47625" cy="47625"/>
                <a:chOff x="9450234" y="3825286"/>
                <a:chExt cx="156164" cy="156164"/>
              </a:xfrm>
            </p:grpSpPr>
            <p:cxnSp>
              <p:nvCxnSpPr>
                <p:cNvPr id="101" name="Straight Connector 100">
                  <a:extLst>
                    <a:ext uri="{FF2B5EF4-FFF2-40B4-BE49-F238E27FC236}">
                      <a16:creationId xmlns:a16="http://schemas.microsoft.com/office/drawing/2014/main" id="{BE19EDA7-55A1-48C8-B868-913549FFF767}"/>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02" name="Straight Connector 101">
                  <a:extLst>
                    <a:ext uri="{FF2B5EF4-FFF2-40B4-BE49-F238E27FC236}">
                      <a16:creationId xmlns:a16="http://schemas.microsoft.com/office/drawing/2014/main" id="{6A957BA5-5AD2-4A53-A97B-2D301F0A6287}"/>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4" name="Group 43">
                <a:extLst>
                  <a:ext uri="{FF2B5EF4-FFF2-40B4-BE49-F238E27FC236}">
                    <a16:creationId xmlns:a16="http://schemas.microsoft.com/office/drawing/2014/main" id="{A04BE9CE-E1C9-4C06-A9CD-A33E84639214}"/>
                  </a:ext>
                </a:extLst>
              </p:cNvPr>
              <p:cNvGrpSpPr/>
              <p:nvPr/>
            </p:nvGrpSpPr>
            <p:grpSpPr>
              <a:xfrm>
                <a:off x="8198885" y="4433888"/>
                <a:ext cx="47625" cy="47625"/>
                <a:chOff x="9450234" y="3825286"/>
                <a:chExt cx="156164" cy="156164"/>
              </a:xfrm>
            </p:grpSpPr>
            <p:cxnSp>
              <p:nvCxnSpPr>
                <p:cNvPr id="99" name="Straight Connector 98">
                  <a:extLst>
                    <a:ext uri="{FF2B5EF4-FFF2-40B4-BE49-F238E27FC236}">
                      <a16:creationId xmlns:a16="http://schemas.microsoft.com/office/drawing/2014/main" id="{166BAB10-0D25-4273-8423-23C368BCAF38}"/>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00" name="Straight Connector 99">
                  <a:extLst>
                    <a:ext uri="{FF2B5EF4-FFF2-40B4-BE49-F238E27FC236}">
                      <a16:creationId xmlns:a16="http://schemas.microsoft.com/office/drawing/2014/main" id="{795BAD32-5AAB-459F-BA15-544BBEA65AE5}"/>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5" name="Group 44">
                <a:extLst>
                  <a:ext uri="{FF2B5EF4-FFF2-40B4-BE49-F238E27FC236}">
                    <a16:creationId xmlns:a16="http://schemas.microsoft.com/office/drawing/2014/main" id="{56E90F54-CDCF-4E14-B0B1-DF8269A9B5D2}"/>
                  </a:ext>
                </a:extLst>
              </p:cNvPr>
              <p:cNvGrpSpPr/>
              <p:nvPr/>
            </p:nvGrpSpPr>
            <p:grpSpPr>
              <a:xfrm>
                <a:off x="8172692" y="4433888"/>
                <a:ext cx="47625" cy="47625"/>
                <a:chOff x="9450234" y="3825286"/>
                <a:chExt cx="156164" cy="156164"/>
              </a:xfrm>
            </p:grpSpPr>
            <p:cxnSp>
              <p:nvCxnSpPr>
                <p:cNvPr id="97" name="Straight Connector 96">
                  <a:extLst>
                    <a:ext uri="{FF2B5EF4-FFF2-40B4-BE49-F238E27FC236}">
                      <a16:creationId xmlns:a16="http://schemas.microsoft.com/office/drawing/2014/main" id="{1F4CB5DC-C145-40CD-8A4D-CE35F9CC58B0}"/>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98" name="Straight Connector 97">
                  <a:extLst>
                    <a:ext uri="{FF2B5EF4-FFF2-40B4-BE49-F238E27FC236}">
                      <a16:creationId xmlns:a16="http://schemas.microsoft.com/office/drawing/2014/main" id="{392E21EF-4F22-44D9-95AD-59734F8CB601}"/>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6" name="Group 45">
                <a:extLst>
                  <a:ext uri="{FF2B5EF4-FFF2-40B4-BE49-F238E27FC236}">
                    <a16:creationId xmlns:a16="http://schemas.microsoft.com/office/drawing/2014/main" id="{BB5770F8-2DA4-45A2-82D2-EECC9BE1AD29}"/>
                  </a:ext>
                </a:extLst>
              </p:cNvPr>
              <p:cNvGrpSpPr/>
              <p:nvPr/>
            </p:nvGrpSpPr>
            <p:grpSpPr>
              <a:xfrm>
                <a:off x="8146498" y="4404122"/>
                <a:ext cx="47625" cy="47625"/>
                <a:chOff x="9450234" y="3825286"/>
                <a:chExt cx="156164" cy="156164"/>
              </a:xfrm>
            </p:grpSpPr>
            <p:cxnSp>
              <p:nvCxnSpPr>
                <p:cNvPr id="95" name="Straight Connector 94">
                  <a:extLst>
                    <a:ext uri="{FF2B5EF4-FFF2-40B4-BE49-F238E27FC236}">
                      <a16:creationId xmlns:a16="http://schemas.microsoft.com/office/drawing/2014/main" id="{0C2CBB3C-4AF8-4EEF-8620-F22659B13C8F}"/>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96" name="Straight Connector 95">
                  <a:extLst>
                    <a:ext uri="{FF2B5EF4-FFF2-40B4-BE49-F238E27FC236}">
                      <a16:creationId xmlns:a16="http://schemas.microsoft.com/office/drawing/2014/main" id="{5863687F-4E61-4C87-9F53-8EEF2F09FE09}"/>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7" name="Group 46">
                <a:extLst>
                  <a:ext uri="{FF2B5EF4-FFF2-40B4-BE49-F238E27FC236}">
                    <a16:creationId xmlns:a16="http://schemas.microsoft.com/office/drawing/2014/main" id="{D4E79E8F-A369-419E-82F2-523BAA4ED732}"/>
                  </a:ext>
                </a:extLst>
              </p:cNvPr>
              <p:cNvGrpSpPr/>
              <p:nvPr/>
            </p:nvGrpSpPr>
            <p:grpSpPr>
              <a:xfrm>
                <a:off x="8101254" y="4310063"/>
                <a:ext cx="47625" cy="47625"/>
                <a:chOff x="9450234" y="3825286"/>
                <a:chExt cx="156164" cy="156164"/>
              </a:xfrm>
            </p:grpSpPr>
            <p:cxnSp>
              <p:nvCxnSpPr>
                <p:cNvPr id="93" name="Straight Connector 92">
                  <a:extLst>
                    <a:ext uri="{FF2B5EF4-FFF2-40B4-BE49-F238E27FC236}">
                      <a16:creationId xmlns:a16="http://schemas.microsoft.com/office/drawing/2014/main" id="{E786BDAC-40C0-4966-B501-1099DE352113}"/>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94" name="Straight Connector 93">
                  <a:extLst>
                    <a:ext uri="{FF2B5EF4-FFF2-40B4-BE49-F238E27FC236}">
                      <a16:creationId xmlns:a16="http://schemas.microsoft.com/office/drawing/2014/main" id="{2FF5591E-FBAB-4946-BFD6-F76EF7C4AEA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8" name="Group 47">
                <a:extLst>
                  <a:ext uri="{FF2B5EF4-FFF2-40B4-BE49-F238E27FC236}">
                    <a16:creationId xmlns:a16="http://schemas.microsoft.com/office/drawing/2014/main" id="{97AB4EBA-BB95-49EA-A694-8EDC800A38C0}"/>
                  </a:ext>
                </a:extLst>
              </p:cNvPr>
              <p:cNvGrpSpPr/>
              <p:nvPr/>
            </p:nvGrpSpPr>
            <p:grpSpPr>
              <a:xfrm>
                <a:off x="8085776" y="4310063"/>
                <a:ext cx="47625" cy="47625"/>
                <a:chOff x="9450234" y="3825286"/>
                <a:chExt cx="156164" cy="156164"/>
              </a:xfrm>
            </p:grpSpPr>
            <p:cxnSp>
              <p:nvCxnSpPr>
                <p:cNvPr id="91" name="Straight Connector 90">
                  <a:extLst>
                    <a:ext uri="{FF2B5EF4-FFF2-40B4-BE49-F238E27FC236}">
                      <a16:creationId xmlns:a16="http://schemas.microsoft.com/office/drawing/2014/main" id="{A17C1B8A-DD6F-4B3F-8E5B-5480D687CB14}"/>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92" name="Straight Connector 91">
                  <a:extLst>
                    <a:ext uri="{FF2B5EF4-FFF2-40B4-BE49-F238E27FC236}">
                      <a16:creationId xmlns:a16="http://schemas.microsoft.com/office/drawing/2014/main" id="{4C8ED6D4-BA90-47E1-9130-ADC52B0F0A60}"/>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49" name="Group 48">
                <a:extLst>
                  <a:ext uri="{FF2B5EF4-FFF2-40B4-BE49-F238E27FC236}">
                    <a16:creationId xmlns:a16="http://schemas.microsoft.com/office/drawing/2014/main" id="{9EF85006-09E0-45D8-B7B8-E3A844EA1D40}"/>
                  </a:ext>
                </a:extLst>
              </p:cNvPr>
              <p:cNvGrpSpPr/>
              <p:nvPr/>
            </p:nvGrpSpPr>
            <p:grpSpPr>
              <a:xfrm>
                <a:off x="8064345" y="4254103"/>
                <a:ext cx="47625" cy="47625"/>
                <a:chOff x="9450234" y="3825286"/>
                <a:chExt cx="156164" cy="156164"/>
              </a:xfrm>
            </p:grpSpPr>
            <p:cxnSp>
              <p:nvCxnSpPr>
                <p:cNvPr id="89" name="Straight Connector 88">
                  <a:extLst>
                    <a:ext uri="{FF2B5EF4-FFF2-40B4-BE49-F238E27FC236}">
                      <a16:creationId xmlns:a16="http://schemas.microsoft.com/office/drawing/2014/main" id="{FABCA699-4EA9-4E4C-BCBA-98430C0956A6}"/>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90" name="Straight Connector 89">
                  <a:extLst>
                    <a:ext uri="{FF2B5EF4-FFF2-40B4-BE49-F238E27FC236}">
                      <a16:creationId xmlns:a16="http://schemas.microsoft.com/office/drawing/2014/main" id="{1D807945-53E5-4D04-8623-EE7B356EB172}"/>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0" name="Group 49">
                <a:extLst>
                  <a:ext uri="{FF2B5EF4-FFF2-40B4-BE49-F238E27FC236}">
                    <a16:creationId xmlns:a16="http://schemas.microsoft.com/office/drawing/2014/main" id="{D996BEAB-B002-49A7-8A90-1649C5E9E7DA}"/>
                  </a:ext>
                </a:extLst>
              </p:cNvPr>
              <p:cNvGrpSpPr/>
              <p:nvPr/>
            </p:nvGrpSpPr>
            <p:grpSpPr>
              <a:xfrm>
                <a:off x="8034580" y="4152900"/>
                <a:ext cx="47625" cy="47625"/>
                <a:chOff x="9450234" y="3825286"/>
                <a:chExt cx="156164" cy="156164"/>
              </a:xfrm>
            </p:grpSpPr>
            <p:cxnSp>
              <p:nvCxnSpPr>
                <p:cNvPr id="87" name="Straight Connector 86">
                  <a:extLst>
                    <a:ext uri="{FF2B5EF4-FFF2-40B4-BE49-F238E27FC236}">
                      <a16:creationId xmlns:a16="http://schemas.microsoft.com/office/drawing/2014/main" id="{0D335758-1406-4DF1-AD74-57B494BF147B}"/>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8" name="Straight Connector 87">
                  <a:extLst>
                    <a:ext uri="{FF2B5EF4-FFF2-40B4-BE49-F238E27FC236}">
                      <a16:creationId xmlns:a16="http://schemas.microsoft.com/office/drawing/2014/main" id="{96279E0B-46F0-42EB-B29E-4311E3C1BD86}"/>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1" name="Group 50">
                <a:extLst>
                  <a:ext uri="{FF2B5EF4-FFF2-40B4-BE49-F238E27FC236}">
                    <a16:creationId xmlns:a16="http://schemas.microsoft.com/office/drawing/2014/main" id="{B6F0CFE9-1912-4B70-9566-B6AF53F4F53C}"/>
                  </a:ext>
                </a:extLst>
              </p:cNvPr>
              <p:cNvGrpSpPr/>
              <p:nvPr/>
            </p:nvGrpSpPr>
            <p:grpSpPr>
              <a:xfrm>
                <a:off x="8011958" y="4123134"/>
                <a:ext cx="47625" cy="47625"/>
                <a:chOff x="9450234" y="3825286"/>
                <a:chExt cx="156164" cy="156164"/>
              </a:xfrm>
            </p:grpSpPr>
            <p:cxnSp>
              <p:nvCxnSpPr>
                <p:cNvPr id="85" name="Straight Connector 84">
                  <a:extLst>
                    <a:ext uri="{FF2B5EF4-FFF2-40B4-BE49-F238E27FC236}">
                      <a16:creationId xmlns:a16="http://schemas.microsoft.com/office/drawing/2014/main" id="{9D4E9302-085F-4E69-852C-C061B99B4C2B}"/>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6" name="Straight Connector 85">
                  <a:extLst>
                    <a:ext uri="{FF2B5EF4-FFF2-40B4-BE49-F238E27FC236}">
                      <a16:creationId xmlns:a16="http://schemas.microsoft.com/office/drawing/2014/main" id="{2CEB343E-2375-416A-96A4-4A70DEDCF09C}"/>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2" name="Group 51">
                <a:extLst>
                  <a:ext uri="{FF2B5EF4-FFF2-40B4-BE49-F238E27FC236}">
                    <a16:creationId xmlns:a16="http://schemas.microsoft.com/office/drawing/2014/main" id="{06C3A8CD-70D8-490F-AF3F-C30F9CF84331}"/>
                  </a:ext>
                </a:extLst>
              </p:cNvPr>
              <p:cNvGrpSpPr/>
              <p:nvPr/>
            </p:nvGrpSpPr>
            <p:grpSpPr>
              <a:xfrm>
                <a:off x="8001242" y="4123134"/>
                <a:ext cx="47625" cy="47625"/>
                <a:chOff x="9450234" y="3825286"/>
                <a:chExt cx="156164" cy="156164"/>
              </a:xfrm>
            </p:grpSpPr>
            <p:cxnSp>
              <p:nvCxnSpPr>
                <p:cNvPr id="83" name="Straight Connector 82">
                  <a:extLst>
                    <a:ext uri="{FF2B5EF4-FFF2-40B4-BE49-F238E27FC236}">
                      <a16:creationId xmlns:a16="http://schemas.microsoft.com/office/drawing/2014/main" id="{DAEE0834-1947-4846-882E-971D696DAF9E}"/>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4" name="Straight Connector 83">
                  <a:extLst>
                    <a:ext uri="{FF2B5EF4-FFF2-40B4-BE49-F238E27FC236}">
                      <a16:creationId xmlns:a16="http://schemas.microsoft.com/office/drawing/2014/main" id="{B2E40EE2-58DA-4D70-9607-7C7EDA5EE78B}"/>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3" name="Group 52">
                <a:extLst>
                  <a:ext uri="{FF2B5EF4-FFF2-40B4-BE49-F238E27FC236}">
                    <a16:creationId xmlns:a16="http://schemas.microsoft.com/office/drawing/2014/main" id="{30461C4A-9A95-4E3F-8E3D-8A2E84AB2888}"/>
                  </a:ext>
                </a:extLst>
              </p:cNvPr>
              <p:cNvGrpSpPr/>
              <p:nvPr/>
            </p:nvGrpSpPr>
            <p:grpSpPr>
              <a:xfrm>
                <a:off x="7986955" y="4098131"/>
                <a:ext cx="47625" cy="47625"/>
                <a:chOff x="9450234" y="3825286"/>
                <a:chExt cx="156164" cy="156164"/>
              </a:xfrm>
            </p:grpSpPr>
            <p:cxnSp>
              <p:nvCxnSpPr>
                <p:cNvPr id="81" name="Straight Connector 80">
                  <a:extLst>
                    <a:ext uri="{FF2B5EF4-FFF2-40B4-BE49-F238E27FC236}">
                      <a16:creationId xmlns:a16="http://schemas.microsoft.com/office/drawing/2014/main" id="{47BB1CB5-7970-4625-8D5F-AD0FAF568913}"/>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2" name="Straight Connector 81">
                  <a:extLst>
                    <a:ext uri="{FF2B5EF4-FFF2-40B4-BE49-F238E27FC236}">
                      <a16:creationId xmlns:a16="http://schemas.microsoft.com/office/drawing/2014/main" id="{BA0E6B77-AF89-48B9-93B0-7085E9243D43}"/>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4" name="Group 53">
                <a:extLst>
                  <a:ext uri="{FF2B5EF4-FFF2-40B4-BE49-F238E27FC236}">
                    <a16:creationId xmlns:a16="http://schemas.microsoft.com/office/drawing/2014/main" id="{E6641274-127C-4489-8D88-396EAF0C5EED}"/>
                  </a:ext>
                </a:extLst>
              </p:cNvPr>
              <p:cNvGrpSpPr/>
              <p:nvPr/>
            </p:nvGrpSpPr>
            <p:grpSpPr>
              <a:xfrm>
                <a:off x="7939330" y="3981449"/>
                <a:ext cx="47625" cy="47625"/>
                <a:chOff x="9450234" y="3825286"/>
                <a:chExt cx="156164" cy="156164"/>
              </a:xfrm>
            </p:grpSpPr>
            <p:cxnSp>
              <p:nvCxnSpPr>
                <p:cNvPr id="79" name="Straight Connector 78">
                  <a:extLst>
                    <a:ext uri="{FF2B5EF4-FFF2-40B4-BE49-F238E27FC236}">
                      <a16:creationId xmlns:a16="http://schemas.microsoft.com/office/drawing/2014/main" id="{D1694C51-607A-48AB-83D2-94CDE90B31FE}"/>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80" name="Straight Connector 79">
                  <a:extLst>
                    <a:ext uri="{FF2B5EF4-FFF2-40B4-BE49-F238E27FC236}">
                      <a16:creationId xmlns:a16="http://schemas.microsoft.com/office/drawing/2014/main" id="{80D0ED41-012D-446A-B26E-8EF5152E2AC8}"/>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5" name="Group 54">
                <a:extLst>
                  <a:ext uri="{FF2B5EF4-FFF2-40B4-BE49-F238E27FC236}">
                    <a16:creationId xmlns:a16="http://schemas.microsoft.com/office/drawing/2014/main" id="{3D4D82B3-2DD9-4372-9C95-C00A1AAF0039}"/>
                  </a:ext>
                </a:extLst>
              </p:cNvPr>
              <p:cNvGrpSpPr/>
              <p:nvPr/>
            </p:nvGrpSpPr>
            <p:grpSpPr>
              <a:xfrm>
                <a:off x="7861940" y="3862387"/>
                <a:ext cx="47625" cy="47625"/>
                <a:chOff x="9450234" y="3825286"/>
                <a:chExt cx="156164" cy="156164"/>
              </a:xfrm>
            </p:grpSpPr>
            <p:cxnSp>
              <p:nvCxnSpPr>
                <p:cNvPr id="77" name="Straight Connector 76">
                  <a:extLst>
                    <a:ext uri="{FF2B5EF4-FFF2-40B4-BE49-F238E27FC236}">
                      <a16:creationId xmlns:a16="http://schemas.microsoft.com/office/drawing/2014/main" id="{E26B4CA1-F950-410F-BE3D-DE71A99270A1}"/>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8" name="Straight Connector 77">
                  <a:extLst>
                    <a:ext uri="{FF2B5EF4-FFF2-40B4-BE49-F238E27FC236}">
                      <a16:creationId xmlns:a16="http://schemas.microsoft.com/office/drawing/2014/main" id="{FCEE0A0F-D7B9-4319-A638-30B72B56DA29}"/>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6" name="Group 55">
                <a:extLst>
                  <a:ext uri="{FF2B5EF4-FFF2-40B4-BE49-F238E27FC236}">
                    <a16:creationId xmlns:a16="http://schemas.microsoft.com/office/drawing/2014/main" id="{028FCA56-BB00-404E-BD6E-7EE3E95F67E0}"/>
                  </a:ext>
                </a:extLst>
              </p:cNvPr>
              <p:cNvGrpSpPr/>
              <p:nvPr/>
            </p:nvGrpSpPr>
            <p:grpSpPr>
              <a:xfrm>
                <a:off x="7726209" y="3563540"/>
                <a:ext cx="47625" cy="47625"/>
                <a:chOff x="9450234" y="3825286"/>
                <a:chExt cx="156164" cy="156164"/>
              </a:xfrm>
            </p:grpSpPr>
            <p:cxnSp>
              <p:nvCxnSpPr>
                <p:cNvPr id="75" name="Straight Connector 74">
                  <a:extLst>
                    <a:ext uri="{FF2B5EF4-FFF2-40B4-BE49-F238E27FC236}">
                      <a16:creationId xmlns:a16="http://schemas.microsoft.com/office/drawing/2014/main" id="{E5519390-039D-49B5-BE77-780D30010B55}"/>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6" name="Straight Connector 75">
                  <a:extLst>
                    <a:ext uri="{FF2B5EF4-FFF2-40B4-BE49-F238E27FC236}">
                      <a16:creationId xmlns:a16="http://schemas.microsoft.com/office/drawing/2014/main" id="{A45AA743-634E-454B-9E57-DD4E940B048F}"/>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3CC0A404-40B7-49F7-AFBF-C7C37A3BEB51}"/>
                  </a:ext>
                </a:extLst>
              </p:cNvPr>
              <p:cNvGrpSpPr/>
              <p:nvPr/>
            </p:nvGrpSpPr>
            <p:grpSpPr>
              <a:xfrm>
                <a:off x="7692871" y="3517106"/>
                <a:ext cx="47625" cy="47625"/>
                <a:chOff x="9450234" y="3825286"/>
                <a:chExt cx="156164" cy="156164"/>
              </a:xfrm>
            </p:grpSpPr>
            <p:cxnSp>
              <p:nvCxnSpPr>
                <p:cNvPr id="73" name="Straight Connector 72">
                  <a:extLst>
                    <a:ext uri="{FF2B5EF4-FFF2-40B4-BE49-F238E27FC236}">
                      <a16:creationId xmlns:a16="http://schemas.microsoft.com/office/drawing/2014/main" id="{784AEF98-73CA-40D9-AF02-F215DD4FAB59}"/>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4" name="Straight Connector 73">
                  <a:extLst>
                    <a:ext uri="{FF2B5EF4-FFF2-40B4-BE49-F238E27FC236}">
                      <a16:creationId xmlns:a16="http://schemas.microsoft.com/office/drawing/2014/main" id="{FBD022F7-C76B-412C-8258-5D2F1399012A}"/>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8" name="Group 57">
                <a:extLst>
                  <a:ext uri="{FF2B5EF4-FFF2-40B4-BE49-F238E27FC236}">
                    <a16:creationId xmlns:a16="http://schemas.microsoft.com/office/drawing/2014/main" id="{B275A357-7E17-4934-A39A-8FC3F068ADAC}"/>
                  </a:ext>
                </a:extLst>
              </p:cNvPr>
              <p:cNvGrpSpPr/>
              <p:nvPr/>
            </p:nvGrpSpPr>
            <p:grpSpPr>
              <a:xfrm>
                <a:off x="7678584" y="3455194"/>
                <a:ext cx="47625" cy="47625"/>
                <a:chOff x="9450234" y="3825286"/>
                <a:chExt cx="156164" cy="156164"/>
              </a:xfrm>
            </p:grpSpPr>
            <p:cxnSp>
              <p:nvCxnSpPr>
                <p:cNvPr id="71" name="Straight Connector 70">
                  <a:extLst>
                    <a:ext uri="{FF2B5EF4-FFF2-40B4-BE49-F238E27FC236}">
                      <a16:creationId xmlns:a16="http://schemas.microsoft.com/office/drawing/2014/main" id="{45DDED0F-2713-4396-A62C-B3A6F94D4E43}"/>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2" name="Straight Connector 71">
                  <a:extLst>
                    <a:ext uri="{FF2B5EF4-FFF2-40B4-BE49-F238E27FC236}">
                      <a16:creationId xmlns:a16="http://schemas.microsoft.com/office/drawing/2014/main" id="{4E9B38EF-6ACC-4F9A-8B1A-3662931FEC38}"/>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9" name="Group 58">
                <a:extLst>
                  <a:ext uri="{FF2B5EF4-FFF2-40B4-BE49-F238E27FC236}">
                    <a16:creationId xmlns:a16="http://schemas.microsoft.com/office/drawing/2014/main" id="{1829A13C-B91E-4C39-8161-AFF0F20294A2}"/>
                  </a:ext>
                </a:extLst>
              </p:cNvPr>
              <p:cNvGrpSpPr/>
              <p:nvPr/>
            </p:nvGrpSpPr>
            <p:grpSpPr>
              <a:xfrm>
                <a:off x="7658343" y="3455194"/>
                <a:ext cx="47625" cy="47625"/>
                <a:chOff x="9450234" y="3825286"/>
                <a:chExt cx="156164" cy="156164"/>
              </a:xfrm>
            </p:grpSpPr>
            <p:cxnSp>
              <p:nvCxnSpPr>
                <p:cNvPr id="69" name="Straight Connector 68">
                  <a:extLst>
                    <a:ext uri="{FF2B5EF4-FFF2-40B4-BE49-F238E27FC236}">
                      <a16:creationId xmlns:a16="http://schemas.microsoft.com/office/drawing/2014/main" id="{393E1443-EC25-44B5-B5F3-806127767E31}"/>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70" name="Straight Connector 69">
                  <a:extLst>
                    <a:ext uri="{FF2B5EF4-FFF2-40B4-BE49-F238E27FC236}">
                      <a16:creationId xmlns:a16="http://schemas.microsoft.com/office/drawing/2014/main" id="{0AA6BF36-4A4C-4994-8471-B9FD86AB00E2}"/>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0" name="Group 59">
                <a:extLst>
                  <a:ext uri="{FF2B5EF4-FFF2-40B4-BE49-F238E27FC236}">
                    <a16:creationId xmlns:a16="http://schemas.microsoft.com/office/drawing/2014/main" id="{93CF51FC-1AF6-427E-9AEA-EBD499E0185A}"/>
                  </a:ext>
                </a:extLst>
              </p:cNvPr>
              <p:cNvGrpSpPr/>
              <p:nvPr/>
            </p:nvGrpSpPr>
            <p:grpSpPr>
              <a:xfrm>
                <a:off x="7567856" y="3303985"/>
                <a:ext cx="47625" cy="47625"/>
                <a:chOff x="9450234" y="3825286"/>
                <a:chExt cx="156164" cy="156164"/>
              </a:xfrm>
            </p:grpSpPr>
            <p:cxnSp>
              <p:nvCxnSpPr>
                <p:cNvPr id="67" name="Straight Connector 66">
                  <a:extLst>
                    <a:ext uri="{FF2B5EF4-FFF2-40B4-BE49-F238E27FC236}">
                      <a16:creationId xmlns:a16="http://schemas.microsoft.com/office/drawing/2014/main" id="{467267E7-572F-475D-B866-E548BB499D51}"/>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8" name="Straight Connector 67">
                  <a:extLst>
                    <a:ext uri="{FF2B5EF4-FFF2-40B4-BE49-F238E27FC236}">
                      <a16:creationId xmlns:a16="http://schemas.microsoft.com/office/drawing/2014/main" id="{EE6426BB-FCD0-4CFA-A5E2-07AE1625FF85}"/>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1" name="Group 60">
                <a:extLst>
                  <a:ext uri="{FF2B5EF4-FFF2-40B4-BE49-F238E27FC236}">
                    <a16:creationId xmlns:a16="http://schemas.microsoft.com/office/drawing/2014/main" id="{3A9E7BB7-4454-4FC8-AF0A-8AC00A9FAFA9}"/>
                  </a:ext>
                </a:extLst>
              </p:cNvPr>
              <p:cNvGrpSpPr/>
              <p:nvPr/>
            </p:nvGrpSpPr>
            <p:grpSpPr>
              <a:xfrm>
                <a:off x="7522612" y="3148013"/>
                <a:ext cx="47625" cy="47625"/>
                <a:chOff x="9450234" y="3825286"/>
                <a:chExt cx="156164" cy="156164"/>
              </a:xfrm>
            </p:grpSpPr>
            <p:cxnSp>
              <p:nvCxnSpPr>
                <p:cNvPr id="65" name="Straight Connector 64">
                  <a:extLst>
                    <a:ext uri="{FF2B5EF4-FFF2-40B4-BE49-F238E27FC236}">
                      <a16:creationId xmlns:a16="http://schemas.microsoft.com/office/drawing/2014/main" id="{5394979C-7194-4C8A-8937-1393AF832A43}"/>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6" name="Straight Connector 65">
                  <a:extLst>
                    <a:ext uri="{FF2B5EF4-FFF2-40B4-BE49-F238E27FC236}">
                      <a16:creationId xmlns:a16="http://schemas.microsoft.com/office/drawing/2014/main" id="{81DE5DB5-5176-4067-8554-42ADECF524E2}"/>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2" name="Group 61">
                <a:extLst>
                  <a:ext uri="{FF2B5EF4-FFF2-40B4-BE49-F238E27FC236}">
                    <a16:creationId xmlns:a16="http://schemas.microsoft.com/office/drawing/2014/main" id="{0DED2BB4-CDE4-45F4-B01E-B724851AF329}"/>
                  </a:ext>
                </a:extLst>
              </p:cNvPr>
              <p:cNvGrpSpPr/>
              <p:nvPr/>
            </p:nvGrpSpPr>
            <p:grpSpPr>
              <a:xfrm>
                <a:off x="7501181" y="3063479"/>
                <a:ext cx="47625" cy="47625"/>
                <a:chOff x="9450234" y="3825286"/>
                <a:chExt cx="156164" cy="156164"/>
              </a:xfrm>
            </p:grpSpPr>
            <p:cxnSp>
              <p:nvCxnSpPr>
                <p:cNvPr id="63" name="Straight Connector 62">
                  <a:extLst>
                    <a:ext uri="{FF2B5EF4-FFF2-40B4-BE49-F238E27FC236}">
                      <a16:creationId xmlns:a16="http://schemas.microsoft.com/office/drawing/2014/main" id="{BEC32DAC-F87D-4C0C-9B86-79B2B32C4761}"/>
                    </a:ext>
                  </a:extLst>
                </p:cNvPr>
                <p:cNvCxnSpPr/>
                <p:nvPr/>
              </p:nvCxnSpPr>
              <p:spPr>
                <a:xfrm>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64" name="Straight Connector 63">
                  <a:extLst>
                    <a:ext uri="{FF2B5EF4-FFF2-40B4-BE49-F238E27FC236}">
                      <a16:creationId xmlns:a16="http://schemas.microsoft.com/office/drawing/2014/main" id="{C82E4065-C950-4A3D-80C4-76058C67AF39}"/>
                    </a:ext>
                  </a:extLst>
                </p:cNvPr>
                <p:cNvCxnSpPr>
                  <a:cxnSpLocks/>
                </p:cNvCxnSpPr>
                <p:nvPr/>
              </p:nvCxnSpPr>
              <p:spPr>
                <a:xfrm rot="16200000">
                  <a:off x="9528316" y="3825286"/>
                  <a:ext cx="0" cy="156164"/>
                </a:xfrm>
                <a:prstGeom prst="lin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grpSp>
        <p:nvGrpSpPr>
          <p:cNvPr id="139" name="Group 138">
            <a:extLst>
              <a:ext uri="{FF2B5EF4-FFF2-40B4-BE49-F238E27FC236}">
                <a16:creationId xmlns:a16="http://schemas.microsoft.com/office/drawing/2014/main" id="{06AB1D3B-E453-443B-B7A8-DD98E5050594}"/>
              </a:ext>
            </a:extLst>
          </p:cNvPr>
          <p:cNvGrpSpPr/>
          <p:nvPr/>
        </p:nvGrpSpPr>
        <p:grpSpPr>
          <a:xfrm>
            <a:off x="6928802" y="3339611"/>
            <a:ext cx="70509" cy="52844"/>
            <a:chOff x="9450234" y="3825286"/>
            <a:chExt cx="156164" cy="156164"/>
          </a:xfrm>
        </p:grpSpPr>
        <p:cxnSp>
          <p:nvCxnSpPr>
            <p:cNvPr id="140" name="Straight Connector 139">
              <a:extLst>
                <a:ext uri="{FF2B5EF4-FFF2-40B4-BE49-F238E27FC236}">
                  <a16:creationId xmlns:a16="http://schemas.microsoft.com/office/drawing/2014/main" id="{19316675-EFED-475E-B3D9-9EDDAB1A3317}"/>
                </a:ext>
              </a:extLst>
            </p:cNvPr>
            <p:cNvCxnSpPr/>
            <p:nvPr/>
          </p:nvCxnSpPr>
          <p:spPr>
            <a:xfrm>
              <a:off x="9528316" y="3825286"/>
              <a:ext cx="0" cy="156164"/>
            </a:xfrm>
            <a:prstGeom prst="line">
              <a:avLst/>
            </a:prstGeom>
            <a:noFill/>
            <a:ln w="19050" cap="flat">
              <a:solidFill>
                <a:srgbClr val="F04F23"/>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41" name="Straight Connector 140">
              <a:extLst>
                <a:ext uri="{FF2B5EF4-FFF2-40B4-BE49-F238E27FC236}">
                  <a16:creationId xmlns:a16="http://schemas.microsoft.com/office/drawing/2014/main" id="{BFBF45D9-863A-463E-9618-8700108A70BE}"/>
                </a:ext>
              </a:extLst>
            </p:cNvPr>
            <p:cNvCxnSpPr>
              <a:cxnSpLocks/>
            </p:cNvCxnSpPr>
            <p:nvPr/>
          </p:nvCxnSpPr>
          <p:spPr>
            <a:xfrm rot="16200000">
              <a:off x="9528316" y="3825286"/>
              <a:ext cx="0" cy="156164"/>
            </a:xfrm>
            <a:prstGeom prst="line">
              <a:avLst/>
            </a:prstGeom>
            <a:noFill/>
            <a:ln w="19050" cap="flat">
              <a:solidFill>
                <a:srgbClr val="C8DA43"/>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42" name="Group 141">
            <a:extLst>
              <a:ext uri="{FF2B5EF4-FFF2-40B4-BE49-F238E27FC236}">
                <a16:creationId xmlns:a16="http://schemas.microsoft.com/office/drawing/2014/main" id="{8B2AE957-1829-4009-9BF5-658911CB4063}"/>
              </a:ext>
            </a:extLst>
          </p:cNvPr>
          <p:cNvGrpSpPr/>
          <p:nvPr/>
        </p:nvGrpSpPr>
        <p:grpSpPr>
          <a:xfrm>
            <a:off x="6546515" y="2273054"/>
            <a:ext cx="2202251" cy="3249873"/>
            <a:chOff x="7369176" y="2655888"/>
            <a:chExt cx="1487488" cy="2928938"/>
          </a:xfrm>
        </p:grpSpPr>
        <p:sp>
          <p:nvSpPr>
            <p:cNvPr id="143" name="Freeform 13">
              <a:extLst>
                <a:ext uri="{FF2B5EF4-FFF2-40B4-BE49-F238E27FC236}">
                  <a16:creationId xmlns:a16="http://schemas.microsoft.com/office/drawing/2014/main" id="{D4506817-E2DC-46CE-BAEE-37F5EBBEDFA4}"/>
                </a:ext>
              </a:extLst>
            </p:cNvPr>
            <p:cNvSpPr>
              <a:spLocks/>
            </p:cNvSpPr>
            <p:nvPr/>
          </p:nvSpPr>
          <p:spPr bwMode="auto">
            <a:xfrm>
              <a:off x="7369176" y="2655888"/>
              <a:ext cx="1487488" cy="2928938"/>
            </a:xfrm>
            <a:custGeom>
              <a:avLst/>
              <a:gdLst>
                <a:gd name="T0" fmla="*/ 9 w 937"/>
                <a:gd name="T1" fmla="*/ 0 h 1845"/>
                <a:gd name="T2" fmla="*/ 33 w 937"/>
                <a:gd name="T3" fmla="*/ 28 h 1845"/>
                <a:gd name="T4" fmla="*/ 48 w 937"/>
                <a:gd name="T5" fmla="*/ 79 h 1845"/>
                <a:gd name="T6" fmla="*/ 55 w 937"/>
                <a:gd name="T7" fmla="*/ 105 h 1845"/>
                <a:gd name="T8" fmla="*/ 64 w 937"/>
                <a:gd name="T9" fmla="*/ 158 h 1845"/>
                <a:gd name="T10" fmla="*/ 75 w 937"/>
                <a:gd name="T11" fmla="*/ 185 h 1845"/>
                <a:gd name="T12" fmla="*/ 84 w 937"/>
                <a:gd name="T13" fmla="*/ 210 h 1845"/>
                <a:gd name="T14" fmla="*/ 91 w 937"/>
                <a:gd name="T15" fmla="*/ 237 h 1845"/>
                <a:gd name="T16" fmla="*/ 97 w 937"/>
                <a:gd name="T17" fmla="*/ 263 h 1845"/>
                <a:gd name="T18" fmla="*/ 103 w 937"/>
                <a:gd name="T19" fmla="*/ 343 h 1845"/>
                <a:gd name="T20" fmla="*/ 125 w 937"/>
                <a:gd name="T21" fmla="*/ 369 h 1845"/>
                <a:gd name="T22" fmla="*/ 145 w 937"/>
                <a:gd name="T23" fmla="*/ 423 h 1845"/>
                <a:gd name="T24" fmla="*/ 149 w 937"/>
                <a:gd name="T25" fmla="*/ 478 h 1845"/>
                <a:gd name="T26" fmla="*/ 155 w 937"/>
                <a:gd name="T27" fmla="*/ 506 h 1845"/>
                <a:gd name="T28" fmla="*/ 163 w 937"/>
                <a:gd name="T29" fmla="*/ 535 h 1845"/>
                <a:gd name="T30" fmla="*/ 191 w 937"/>
                <a:gd name="T31" fmla="*/ 621 h 1845"/>
                <a:gd name="T32" fmla="*/ 194 w 937"/>
                <a:gd name="T33" fmla="*/ 680 h 1845"/>
                <a:gd name="T34" fmla="*/ 197 w 937"/>
                <a:gd name="T35" fmla="*/ 736 h 1845"/>
                <a:gd name="T36" fmla="*/ 207 w 937"/>
                <a:gd name="T37" fmla="*/ 767 h 1845"/>
                <a:gd name="T38" fmla="*/ 213 w 937"/>
                <a:gd name="T39" fmla="*/ 825 h 1845"/>
                <a:gd name="T40" fmla="*/ 228 w 937"/>
                <a:gd name="T41" fmla="*/ 853 h 1845"/>
                <a:gd name="T42" fmla="*/ 244 w 937"/>
                <a:gd name="T43" fmla="*/ 883 h 1845"/>
                <a:gd name="T44" fmla="*/ 250 w 937"/>
                <a:gd name="T45" fmla="*/ 915 h 1845"/>
                <a:gd name="T46" fmla="*/ 280 w 937"/>
                <a:gd name="T47" fmla="*/ 946 h 1845"/>
                <a:gd name="T48" fmla="*/ 298 w 937"/>
                <a:gd name="T49" fmla="*/ 977 h 1845"/>
                <a:gd name="T50" fmla="*/ 301 w 937"/>
                <a:gd name="T51" fmla="*/ 1008 h 1845"/>
                <a:gd name="T52" fmla="*/ 313 w 937"/>
                <a:gd name="T53" fmla="*/ 1038 h 1845"/>
                <a:gd name="T54" fmla="*/ 316 w 937"/>
                <a:gd name="T55" fmla="*/ 1071 h 1845"/>
                <a:gd name="T56" fmla="*/ 328 w 937"/>
                <a:gd name="T57" fmla="*/ 1104 h 1845"/>
                <a:gd name="T58" fmla="*/ 341 w 937"/>
                <a:gd name="T59" fmla="*/ 1168 h 1845"/>
                <a:gd name="T60" fmla="*/ 364 w 937"/>
                <a:gd name="T61" fmla="*/ 1232 h 1845"/>
                <a:gd name="T62" fmla="*/ 411 w 937"/>
                <a:gd name="T63" fmla="*/ 1266 h 1845"/>
                <a:gd name="T64" fmla="*/ 417 w 937"/>
                <a:gd name="T65" fmla="*/ 1335 h 1845"/>
                <a:gd name="T66" fmla="*/ 439 w 937"/>
                <a:gd name="T67" fmla="*/ 1369 h 1845"/>
                <a:gd name="T68" fmla="*/ 475 w 937"/>
                <a:gd name="T69" fmla="*/ 1405 h 1845"/>
                <a:gd name="T70" fmla="*/ 502 w 937"/>
                <a:gd name="T71" fmla="*/ 1442 h 1845"/>
                <a:gd name="T72" fmla="*/ 575 w 937"/>
                <a:gd name="T73" fmla="*/ 1479 h 1845"/>
                <a:gd name="T74" fmla="*/ 652 w 937"/>
                <a:gd name="T75" fmla="*/ 1519 h 1845"/>
                <a:gd name="T76" fmla="*/ 779 w 937"/>
                <a:gd name="T77" fmla="*/ 1560 h 1845"/>
                <a:gd name="T78" fmla="*/ 813 w 937"/>
                <a:gd name="T79" fmla="*/ 1617 h 1845"/>
                <a:gd name="T80" fmla="*/ 937 w 937"/>
                <a:gd name="T81" fmla="*/ 1674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7" h="1845">
                  <a:moveTo>
                    <a:pt x="0" y="0"/>
                  </a:moveTo>
                  <a:lnTo>
                    <a:pt x="9" y="0"/>
                  </a:lnTo>
                  <a:lnTo>
                    <a:pt x="9" y="28"/>
                  </a:lnTo>
                  <a:lnTo>
                    <a:pt x="33" y="28"/>
                  </a:lnTo>
                  <a:lnTo>
                    <a:pt x="33" y="79"/>
                  </a:lnTo>
                  <a:lnTo>
                    <a:pt x="48" y="79"/>
                  </a:lnTo>
                  <a:lnTo>
                    <a:pt x="48" y="105"/>
                  </a:lnTo>
                  <a:lnTo>
                    <a:pt x="55" y="105"/>
                  </a:lnTo>
                  <a:lnTo>
                    <a:pt x="55" y="158"/>
                  </a:lnTo>
                  <a:lnTo>
                    <a:pt x="64" y="158"/>
                  </a:lnTo>
                  <a:lnTo>
                    <a:pt x="64" y="185"/>
                  </a:lnTo>
                  <a:lnTo>
                    <a:pt x="75" y="185"/>
                  </a:lnTo>
                  <a:lnTo>
                    <a:pt x="75" y="210"/>
                  </a:lnTo>
                  <a:lnTo>
                    <a:pt x="84" y="210"/>
                  </a:lnTo>
                  <a:lnTo>
                    <a:pt x="84" y="237"/>
                  </a:lnTo>
                  <a:lnTo>
                    <a:pt x="91" y="237"/>
                  </a:lnTo>
                  <a:lnTo>
                    <a:pt x="91" y="263"/>
                  </a:lnTo>
                  <a:lnTo>
                    <a:pt x="97" y="263"/>
                  </a:lnTo>
                  <a:lnTo>
                    <a:pt x="97" y="343"/>
                  </a:lnTo>
                  <a:lnTo>
                    <a:pt x="103" y="343"/>
                  </a:lnTo>
                  <a:lnTo>
                    <a:pt x="103" y="369"/>
                  </a:lnTo>
                  <a:lnTo>
                    <a:pt x="125" y="369"/>
                  </a:lnTo>
                  <a:lnTo>
                    <a:pt x="125" y="423"/>
                  </a:lnTo>
                  <a:lnTo>
                    <a:pt x="145" y="423"/>
                  </a:lnTo>
                  <a:lnTo>
                    <a:pt x="145" y="478"/>
                  </a:lnTo>
                  <a:lnTo>
                    <a:pt x="149" y="478"/>
                  </a:lnTo>
                  <a:lnTo>
                    <a:pt x="149" y="506"/>
                  </a:lnTo>
                  <a:lnTo>
                    <a:pt x="155" y="506"/>
                  </a:lnTo>
                  <a:lnTo>
                    <a:pt x="155" y="535"/>
                  </a:lnTo>
                  <a:lnTo>
                    <a:pt x="163" y="535"/>
                  </a:lnTo>
                  <a:lnTo>
                    <a:pt x="163" y="621"/>
                  </a:lnTo>
                  <a:lnTo>
                    <a:pt x="191" y="621"/>
                  </a:lnTo>
                  <a:lnTo>
                    <a:pt x="191" y="680"/>
                  </a:lnTo>
                  <a:lnTo>
                    <a:pt x="194" y="680"/>
                  </a:lnTo>
                  <a:lnTo>
                    <a:pt x="194" y="736"/>
                  </a:lnTo>
                  <a:lnTo>
                    <a:pt x="197" y="736"/>
                  </a:lnTo>
                  <a:lnTo>
                    <a:pt x="197" y="767"/>
                  </a:lnTo>
                  <a:lnTo>
                    <a:pt x="207" y="767"/>
                  </a:lnTo>
                  <a:lnTo>
                    <a:pt x="207" y="825"/>
                  </a:lnTo>
                  <a:lnTo>
                    <a:pt x="213" y="825"/>
                  </a:lnTo>
                  <a:lnTo>
                    <a:pt x="213" y="853"/>
                  </a:lnTo>
                  <a:lnTo>
                    <a:pt x="228" y="853"/>
                  </a:lnTo>
                  <a:lnTo>
                    <a:pt x="228" y="883"/>
                  </a:lnTo>
                  <a:lnTo>
                    <a:pt x="244" y="883"/>
                  </a:lnTo>
                  <a:lnTo>
                    <a:pt x="244" y="915"/>
                  </a:lnTo>
                  <a:lnTo>
                    <a:pt x="250" y="915"/>
                  </a:lnTo>
                  <a:lnTo>
                    <a:pt x="250" y="946"/>
                  </a:lnTo>
                  <a:lnTo>
                    <a:pt x="280" y="946"/>
                  </a:lnTo>
                  <a:lnTo>
                    <a:pt x="280" y="977"/>
                  </a:lnTo>
                  <a:lnTo>
                    <a:pt x="298" y="977"/>
                  </a:lnTo>
                  <a:lnTo>
                    <a:pt x="298" y="1008"/>
                  </a:lnTo>
                  <a:lnTo>
                    <a:pt x="301" y="1008"/>
                  </a:lnTo>
                  <a:lnTo>
                    <a:pt x="301" y="1038"/>
                  </a:lnTo>
                  <a:lnTo>
                    <a:pt x="313" y="1038"/>
                  </a:lnTo>
                  <a:lnTo>
                    <a:pt x="313" y="1071"/>
                  </a:lnTo>
                  <a:lnTo>
                    <a:pt x="316" y="1071"/>
                  </a:lnTo>
                  <a:lnTo>
                    <a:pt x="316" y="1104"/>
                  </a:lnTo>
                  <a:lnTo>
                    <a:pt x="328" y="1104"/>
                  </a:lnTo>
                  <a:lnTo>
                    <a:pt x="328" y="1168"/>
                  </a:lnTo>
                  <a:lnTo>
                    <a:pt x="341" y="1168"/>
                  </a:lnTo>
                  <a:lnTo>
                    <a:pt x="341" y="1232"/>
                  </a:lnTo>
                  <a:lnTo>
                    <a:pt x="364" y="1232"/>
                  </a:lnTo>
                  <a:lnTo>
                    <a:pt x="364" y="1266"/>
                  </a:lnTo>
                  <a:lnTo>
                    <a:pt x="411" y="1266"/>
                  </a:lnTo>
                  <a:lnTo>
                    <a:pt x="411" y="1335"/>
                  </a:lnTo>
                  <a:lnTo>
                    <a:pt x="417" y="1335"/>
                  </a:lnTo>
                  <a:lnTo>
                    <a:pt x="417" y="1369"/>
                  </a:lnTo>
                  <a:lnTo>
                    <a:pt x="439" y="1369"/>
                  </a:lnTo>
                  <a:lnTo>
                    <a:pt x="439" y="1405"/>
                  </a:lnTo>
                  <a:lnTo>
                    <a:pt x="475" y="1405"/>
                  </a:lnTo>
                  <a:lnTo>
                    <a:pt x="475" y="1442"/>
                  </a:lnTo>
                  <a:lnTo>
                    <a:pt x="502" y="1442"/>
                  </a:lnTo>
                  <a:lnTo>
                    <a:pt x="502" y="1479"/>
                  </a:lnTo>
                  <a:lnTo>
                    <a:pt x="575" y="1479"/>
                  </a:lnTo>
                  <a:lnTo>
                    <a:pt x="575" y="1519"/>
                  </a:lnTo>
                  <a:lnTo>
                    <a:pt x="652" y="1519"/>
                  </a:lnTo>
                  <a:lnTo>
                    <a:pt x="652" y="1560"/>
                  </a:lnTo>
                  <a:lnTo>
                    <a:pt x="779" y="1560"/>
                  </a:lnTo>
                  <a:lnTo>
                    <a:pt x="779" y="1617"/>
                  </a:lnTo>
                  <a:lnTo>
                    <a:pt x="813" y="1617"/>
                  </a:lnTo>
                  <a:lnTo>
                    <a:pt x="813" y="1674"/>
                  </a:lnTo>
                  <a:lnTo>
                    <a:pt x="937" y="1674"/>
                  </a:lnTo>
                  <a:lnTo>
                    <a:pt x="937" y="1845"/>
                  </a:lnTo>
                </a:path>
              </a:pathLst>
            </a:custGeom>
            <a:ln>
              <a:headEnd/>
              <a:tailEnd/>
            </a:ln>
          </p:spPr>
          <p:style>
            <a:lnRef idx="2">
              <a:schemeClr val="accent3"/>
            </a:lnRef>
            <a:fillRef idx="0">
              <a:schemeClr val="accent3"/>
            </a:fillRef>
            <a:effectRef idx="1">
              <a:schemeClr val="accent3"/>
            </a:effectRef>
            <a:fontRef idx="minor">
              <a:schemeClr val="tx1"/>
            </a:fontRef>
          </p:style>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defRPr/>
              </a:pPr>
              <a:endParaRPr lang="en-US" sz="1467" kern="0" dirty="0">
                <a:solidFill>
                  <a:schemeClr val="accent3"/>
                </a:solidFill>
                <a:latin typeface="Arial" panose="020B0604020202020204"/>
              </a:endParaRPr>
            </a:p>
          </p:txBody>
        </p:sp>
        <p:grpSp>
          <p:nvGrpSpPr>
            <p:cNvPr id="144" name="Group 143">
              <a:extLst>
                <a:ext uri="{FF2B5EF4-FFF2-40B4-BE49-F238E27FC236}">
                  <a16:creationId xmlns:a16="http://schemas.microsoft.com/office/drawing/2014/main" id="{EE1C7676-CB61-42CB-9FB1-C609CAF7E434}"/>
                </a:ext>
              </a:extLst>
            </p:cNvPr>
            <p:cNvGrpSpPr/>
            <p:nvPr/>
          </p:nvGrpSpPr>
          <p:grpSpPr>
            <a:xfrm>
              <a:off x="7584525" y="3430191"/>
              <a:ext cx="1213246" cy="1907383"/>
              <a:chOff x="7584525" y="3430191"/>
              <a:chExt cx="1213246" cy="1907383"/>
            </a:xfrm>
          </p:grpSpPr>
          <p:grpSp>
            <p:nvGrpSpPr>
              <p:cNvPr id="145" name="Group 144">
                <a:extLst>
                  <a:ext uri="{FF2B5EF4-FFF2-40B4-BE49-F238E27FC236}">
                    <a16:creationId xmlns:a16="http://schemas.microsoft.com/office/drawing/2014/main" id="{130BB63E-B895-4A57-ACAE-16AD4A074E87}"/>
                  </a:ext>
                </a:extLst>
              </p:cNvPr>
              <p:cNvGrpSpPr/>
              <p:nvPr/>
            </p:nvGrpSpPr>
            <p:grpSpPr>
              <a:xfrm>
                <a:off x="8750146" y="5289949"/>
                <a:ext cx="47625" cy="47625"/>
                <a:chOff x="9450234" y="3825286"/>
                <a:chExt cx="156164" cy="156164"/>
              </a:xfrm>
            </p:grpSpPr>
            <p:cxnSp>
              <p:nvCxnSpPr>
                <p:cNvPr id="173" name="Straight Connector 172">
                  <a:extLst>
                    <a:ext uri="{FF2B5EF4-FFF2-40B4-BE49-F238E27FC236}">
                      <a16:creationId xmlns:a16="http://schemas.microsoft.com/office/drawing/2014/main" id="{A49D1D62-7FE5-4DCF-9EDC-F3C6CBC8D66A}"/>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74" name="Straight Connector 173">
                  <a:extLst>
                    <a:ext uri="{FF2B5EF4-FFF2-40B4-BE49-F238E27FC236}">
                      <a16:creationId xmlns:a16="http://schemas.microsoft.com/office/drawing/2014/main" id="{1C410A94-4D33-4FD1-9988-721FE7C8EB7D}"/>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46" name="Group 145">
                <a:extLst>
                  <a:ext uri="{FF2B5EF4-FFF2-40B4-BE49-F238E27FC236}">
                    <a16:creationId xmlns:a16="http://schemas.microsoft.com/office/drawing/2014/main" id="{A0A10EF7-32CC-41CF-935C-6BF89F1E4C6C}"/>
                  </a:ext>
                </a:extLst>
              </p:cNvPr>
              <p:cNvGrpSpPr/>
              <p:nvPr/>
            </p:nvGrpSpPr>
            <p:grpSpPr>
              <a:xfrm>
                <a:off x="8723952" y="5289949"/>
                <a:ext cx="47625" cy="47625"/>
                <a:chOff x="9450234" y="3825286"/>
                <a:chExt cx="156164" cy="156164"/>
              </a:xfrm>
            </p:grpSpPr>
            <p:cxnSp>
              <p:nvCxnSpPr>
                <p:cNvPr id="171" name="Straight Connector 170">
                  <a:extLst>
                    <a:ext uri="{FF2B5EF4-FFF2-40B4-BE49-F238E27FC236}">
                      <a16:creationId xmlns:a16="http://schemas.microsoft.com/office/drawing/2014/main" id="{9C180465-E7BA-4D2E-8F46-9B914CD57644}"/>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72" name="Straight Connector 171">
                  <a:extLst>
                    <a:ext uri="{FF2B5EF4-FFF2-40B4-BE49-F238E27FC236}">
                      <a16:creationId xmlns:a16="http://schemas.microsoft.com/office/drawing/2014/main" id="{9E56FAA8-E032-49A9-9463-D25AC08C1DE4}"/>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47" name="Group 146">
                <a:extLst>
                  <a:ext uri="{FF2B5EF4-FFF2-40B4-BE49-F238E27FC236}">
                    <a16:creationId xmlns:a16="http://schemas.microsoft.com/office/drawing/2014/main" id="{ABD0A783-1571-43A3-8BE0-B39FBF9CDC6A}"/>
                  </a:ext>
                </a:extLst>
              </p:cNvPr>
              <p:cNvGrpSpPr/>
              <p:nvPr/>
            </p:nvGrpSpPr>
            <p:grpSpPr>
              <a:xfrm>
                <a:off x="8460824" y="5111355"/>
                <a:ext cx="47625" cy="47625"/>
                <a:chOff x="9450237" y="3825286"/>
                <a:chExt cx="156164" cy="156164"/>
              </a:xfrm>
            </p:grpSpPr>
            <p:cxnSp>
              <p:nvCxnSpPr>
                <p:cNvPr id="169" name="Straight Connector 168">
                  <a:extLst>
                    <a:ext uri="{FF2B5EF4-FFF2-40B4-BE49-F238E27FC236}">
                      <a16:creationId xmlns:a16="http://schemas.microsoft.com/office/drawing/2014/main" id="{B6604614-B9B9-4D88-902F-C0C29AEBBEE0}"/>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70" name="Straight Connector 169">
                  <a:extLst>
                    <a:ext uri="{FF2B5EF4-FFF2-40B4-BE49-F238E27FC236}">
                      <a16:creationId xmlns:a16="http://schemas.microsoft.com/office/drawing/2014/main" id="{275E3B78-FC15-40EB-B648-83E1E3C9CFB5}"/>
                    </a:ext>
                  </a:extLst>
                </p:cNvPr>
                <p:cNvCxnSpPr>
                  <a:cxnSpLocks/>
                </p:cNvCxnSpPr>
                <p:nvPr/>
              </p:nvCxnSpPr>
              <p:spPr>
                <a:xfrm rot="16200000">
                  <a:off x="9528319"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48" name="Group 147">
                <a:extLst>
                  <a:ext uri="{FF2B5EF4-FFF2-40B4-BE49-F238E27FC236}">
                    <a16:creationId xmlns:a16="http://schemas.microsoft.com/office/drawing/2014/main" id="{EF101D4B-A04E-45C9-BA9A-BCFBE2FBB5FD}"/>
                  </a:ext>
                </a:extLst>
              </p:cNvPr>
              <p:cNvGrpSpPr/>
              <p:nvPr/>
            </p:nvGrpSpPr>
            <p:grpSpPr>
              <a:xfrm>
                <a:off x="8215555" y="4980386"/>
                <a:ext cx="47625" cy="47625"/>
                <a:chOff x="9450234" y="3825286"/>
                <a:chExt cx="156164" cy="156164"/>
              </a:xfrm>
            </p:grpSpPr>
            <p:cxnSp>
              <p:nvCxnSpPr>
                <p:cNvPr id="167" name="Straight Connector 166">
                  <a:extLst>
                    <a:ext uri="{FF2B5EF4-FFF2-40B4-BE49-F238E27FC236}">
                      <a16:creationId xmlns:a16="http://schemas.microsoft.com/office/drawing/2014/main" id="{262B3C0B-1AF4-4ADC-BB7D-653805A645B5}"/>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68" name="Straight Connector 167">
                  <a:extLst>
                    <a:ext uri="{FF2B5EF4-FFF2-40B4-BE49-F238E27FC236}">
                      <a16:creationId xmlns:a16="http://schemas.microsoft.com/office/drawing/2014/main" id="{FA6A7FDF-0B42-4023-8B38-794D330C84CF}"/>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49" name="Group 148">
                <a:extLst>
                  <a:ext uri="{FF2B5EF4-FFF2-40B4-BE49-F238E27FC236}">
                    <a16:creationId xmlns:a16="http://schemas.microsoft.com/office/drawing/2014/main" id="{A8CCB76F-9FBB-43B1-90DF-1E038A2AACEB}"/>
                  </a:ext>
                </a:extLst>
              </p:cNvPr>
              <p:cNvGrpSpPr/>
              <p:nvPr/>
            </p:nvGrpSpPr>
            <p:grpSpPr>
              <a:xfrm>
                <a:off x="8013149" y="4804174"/>
                <a:ext cx="47625" cy="47625"/>
                <a:chOff x="9450234" y="3825286"/>
                <a:chExt cx="156164" cy="156164"/>
              </a:xfrm>
            </p:grpSpPr>
            <p:cxnSp>
              <p:nvCxnSpPr>
                <p:cNvPr id="165" name="Straight Connector 164">
                  <a:extLst>
                    <a:ext uri="{FF2B5EF4-FFF2-40B4-BE49-F238E27FC236}">
                      <a16:creationId xmlns:a16="http://schemas.microsoft.com/office/drawing/2014/main" id="{818D2F18-D212-437F-BD34-E2DA50FF438C}"/>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66" name="Straight Connector 165">
                  <a:extLst>
                    <a:ext uri="{FF2B5EF4-FFF2-40B4-BE49-F238E27FC236}">
                      <a16:creationId xmlns:a16="http://schemas.microsoft.com/office/drawing/2014/main" id="{147E9061-06B8-4841-823B-63D791957146}"/>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50" name="Group 149">
                <a:extLst>
                  <a:ext uri="{FF2B5EF4-FFF2-40B4-BE49-F238E27FC236}">
                    <a16:creationId xmlns:a16="http://schemas.microsoft.com/office/drawing/2014/main" id="{36F73E7B-A8CE-4FEB-AF81-B02CE3736E83}"/>
                  </a:ext>
                </a:extLst>
              </p:cNvPr>
              <p:cNvGrpSpPr/>
              <p:nvPr/>
            </p:nvGrpSpPr>
            <p:grpSpPr>
              <a:xfrm>
                <a:off x="7896468" y="4588671"/>
                <a:ext cx="47625" cy="47625"/>
                <a:chOff x="9450234" y="3825286"/>
                <a:chExt cx="156164" cy="156164"/>
              </a:xfrm>
            </p:grpSpPr>
            <p:cxnSp>
              <p:nvCxnSpPr>
                <p:cNvPr id="163" name="Straight Connector 162">
                  <a:extLst>
                    <a:ext uri="{FF2B5EF4-FFF2-40B4-BE49-F238E27FC236}">
                      <a16:creationId xmlns:a16="http://schemas.microsoft.com/office/drawing/2014/main" id="{4FC173A3-4640-45D5-9EDF-970E10ACC874}"/>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64" name="Straight Connector 163">
                  <a:extLst>
                    <a:ext uri="{FF2B5EF4-FFF2-40B4-BE49-F238E27FC236}">
                      <a16:creationId xmlns:a16="http://schemas.microsoft.com/office/drawing/2014/main" id="{8DAB5873-425A-4B51-B425-F41065992DA2}"/>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51" name="Group 150">
                <a:extLst>
                  <a:ext uri="{FF2B5EF4-FFF2-40B4-BE49-F238E27FC236}">
                    <a16:creationId xmlns:a16="http://schemas.microsoft.com/office/drawing/2014/main" id="{3CD03540-C871-4B7B-8E7D-ACCC2F00F519}"/>
                  </a:ext>
                </a:extLst>
              </p:cNvPr>
              <p:cNvGrpSpPr/>
              <p:nvPr/>
            </p:nvGrpSpPr>
            <p:grpSpPr>
              <a:xfrm>
                <a:off x="7832174" y="4279108"/>
                <a:ext cx="47625" cy="47625"/>
                <a:chOff x="9450234" y="3825286"/>
                <a:chExt cx="156164" cy="156164"/>
              </a:xfrm>
            </p:grpSpPr>
            <p:cxnSp>
              <p:nvCxnSpPr>
                <p:cNvPr id="161" name="Straight Connector 160">
                  <a:extLst>
                    <a:ext uri="{FF2B5EF4-FFF2-40B4-BE49-F238E27FC236}">
                      <a16:creationId xmlns:a16="http://schemas.microsoft.com/office/drawing/2014/main" id="{E46DB539-4BE8-42E8-9BFB-5EC4D5615932}"/>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62" name="Straight Connector 161">
                  <a:extLst>
                    <a:ext uri="{FF2B5EF4-FFF2-40B4-BE49-F238E27FC236}">
                      <a16:creationId xmlns:a16="http://schemas.microsoft.com/office/drawing/2014/main" id="{CA1C9D6E-86E4-438A-9B5F-A27EB77DE320}"/>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52" name="Group 151">
                <a:extLst>
                  <a:ext uri="{FF2B5EF4-FFF2-40B4-BE49-F238E27FC236}">
                    <a16:creationId xmlns:a16="http://schemas.microsoft.com/office/drawing/2014/main" id="{861DF1B9-7D13-4780-B4DD-03FE58E327CF}"/>
                  </a:ext>
                </a:extLst>
              </p:cNvPr>
              <p:cNvGrpSpPr/>
              <p:nvPr/>
            </p:nvGrpSpPr>
            <p:grpSpPr>
              <a:xfrm>
                <a:off x="7732161" y="4035030"/>
                <a:ext cx="47625" cy="47625"/>
                <a:chOff x="9450234" y="3825286"/>
                <a:chExt cx="156164" cy="156164"/>
              </a:xfrm>
            </p:grpSpPr>
            <p:cxnSp>
              <p:nvCxnSpPr>
                <p:cNvPr id="159" name="Straight Connector 158">
                  <a:extLst>
                    <a:ext uri="{FF2B5EF4-FFF2-40B4-BE49-F238E27FC236}">
                      <a16:creationId xmlns:a16="http://schemas.microsoft.com/office/drawing/2014/main" id="{E557F284-D727-40EF-A522-D908302CEA1A}"/>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60" name="Straight Connector 159">
                  <a:extLst>
                    <a:ext uri="{FF2B5EF4-FFF2-40B4-BE49-F238E27FC236}">
                      <a16:creationId xmlns:a16="http://schemas.microsoft.com/office/drawing/2014/main" id="{9D933EE0-A72F-4C2A-AFA0-C066BAAF8ACD}"/>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53" name="Group 152">
                <a:extLst>
                  <a:ext uri="{FF2B5EF4-FFF2-40B4-BE49-F238E27FC236}">
                    <a16:creationId xmlns:a16="http://schemas.microsoft.com/office/drawing/2014/main" id="{5EE97E9F-D878-4C0C-92E7-5FADC36D3777}"/>
                  </a:ext>
                </a:extLst>
              </p:cNvPr>
              <p:cNvGrpSpPr/>
              <p:nvPr/>
            </p:nvGrpSpPr>
            <p:grpSpPr>
              <a:xfrm>
                <a:off x="7700015" y="3987405"/>
                <a:ext cx="47625" cy="47625"/>
                <a:chOff x="9450234" y="3825286"/>
                <a:chExt cx="156164" cy="156164"/>
              </a:xfrm>
            </p:grpSpPr>
            <p:cxnSp>
              <p:nvCxnSpPr>
                <p:cNvPr id="157" name="Straight Connector 156">
                  <a:extLst>
                    <a:ext uri="{FF2B5EF4-FFF2-40B4-BE49-F238E27FC236}">
                      <a16:creationId xmlns:a16="http://schemas.microsoft.com/office/drawing/2014/main" id="{ECA942E9-E1C9-4505-B7FC-A7CA20737A38}"/>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58" name="Straight Connector 157">
                  <a:extLst>
                    <a:ext uri="{FF2B5EF4-FFF2-40B4-BE49-F238E27FC236}">
                      <a16:creationId xmlns:a16="http://schemas.microsoft.com/office/drawing/2014/main" id="{539BAE19-0460-4340-8ACE-647D0286788B}"/>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nvGrpSpPr>
              <p:cNvPr id="154" name="Group 153">
                <a:extLst>
                  <a:ext uri="{FF2B5EF4-FFF2-40B4-BE49-F238E27FC236}">
                    <a16:creationId xmlns:a16="http://schemas.microsoft.com/office/drawing/2014/main" id="{293326C0-F2F8-4B33-AC5E-0299267DFC6B}"/>
                  </a:ext>
                </a:extLst>
              </p:cNvPr>
              <p:cNvGrpSpPr/>
              <p:nvPr/>
            </p:nvGrpSpPr>
            <p:grpSpPr>
              <a:xfrm>
                <a:off x="7584525" y="3430191"/>
                <a:ext cx="47625" cy="47625"/>
                <a:chOff x="9450234" y="3825286"/>
                <a:chExt cx="156164" cy="156164"/>
              </a:xfrm>
            </p:grpSpPr>
            <p:cxnSp>
              <p:nvCxnSpPr>
                <p:cNvPr id="155" name="Straight Connector 154">
                  <a:extLst>
                    <a:ext uri="{FF2B5EF4-FFF2-40B4-BE49-F238E27FC236}">
                      <a16:creationId xmlns:a16="http://schemas.microsoft.com/office/drawing/2014/main" id="{A69EBC37-1D91-4F4E-BD5F-EEE0DC8E05B0}"/>
                    </a:ext>
                  </a:extLst>
                </p:cNvPr>
                <p:cNvCxnSpPr/>
                <p:nvPr/>
              </p:nvCxnSpPr>
              <p:spPr>
                <a:xfrm>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cxnSp>
              <p:nvCxnSpPr>
                <p:cNvPr id="156" name="Straight Connector 155">
                  <a:extLst>
                    <a:ext uri="{FF2B5EF4-FFF2-40B4-BE49-F238E27FC236}">
                      <a16:creationId xmlns:a16="http://schemas.microsoft.com/office/drawing/2014/main" id="{C1672065-9731-4D09-AA73-53C6E198A8A3}"/>
                    </a:ext>
                  </a:extLst>
                </p:cNvPr>
                <p:cNvCxnSpPr>
                  <a:cxnSpLocks/>
                </p:cNvCxnSpPr>
                <p:nvPr/>
              </p:nvCxnSpPr>
              <p:spPr>
                <a:xfrm rot="16200000">
                  <a:off x="9528316" y="3825286"/>
                  <a:ext cx="0" cy="156164"/>
                </a:xfrm>
                <a:prstGeom prst="line">
                  <a:avLst/>
                </a:prstGeom>
                <a:ln>
                  <a:headEnd/>
                  <a:tailEnd/>
                </a:ln>
              </p:spPr>
              <p:style>
                <a:lnRef idx="2">
                  <a:schemeClr val="accent3"/>
                </a:lnRef>
                <a:fillRef idx="0">
                  <a:schemeClr val="accent3"/>
                </a:fillRef>
                <a:effectRef idx="1">
                  <a:schemeClr val="accent3"/>
                </a:effectRef>
                <a:fontRef idx="minor">
                  <a:schemeClr val="tx1"/>
                </a:fontRef>
              </p:style>
            </p:cxnSp>
          </p:grpSp>
        </p:grpSp>
      </p:grpSp>
      <p:grpSp>
        <p:nvGrpSpPr>
          <p:cNvPr id="175" name="Group 174">
            <a:extLst>
              <a:ext uri="{FF2B5EF4-FFF2-40B4-BE49-F238E27FC236}">
                <a16:creationId xmlns:a16="http://schemas.microsoft.com/office/drawing/2014/main" id="{78C0BFBE-334A-4781-940C-D8A4FE243E31}"/>
              </a:ext>
            </a:extLst>
          </p:cNvPr>
          <p:cNvGrpSpPr/>
          <p:nvPr/>
        </p:nvGrpSpPr>
        <p:grpSpPr>
          <a:xfrm>
            <a:off x="6466602" y="2264246"/>
            <a:ext cx="5476255" cy="3370417"/>
            <a:chOff x="5505335" y="3152732"/>
            <a:chExt cx="2374910" cy="1294158"/>
          </a:xfrm>
        </p:grpSpPr>
        <p:grpSp>
          <p:nvGrpSpPr>
            <p:cNvPr id="176" name="Group 175">
              <a:extLst>
                <a:ext uri="{FF2B5EF4-FFF2-40B4-BE49-F238E27FC236}">
                  <a16:creationId xmlns:a16="http://schemas.microsoft.com/office/drawing/2014/main" id="{DD19705F-114C-4999-BD34-B0AB6017FC94}"/>
                </a:ext>
              </a:extLst>
            </p:cNvPr>
            <p:cNvGrpSpPr/>
            <p:nvPr/>
          </p:nvGrpSpPr>
          <p:grpSpPr>
            <a:xfrm>
              <a:off x="5505335" y="3154679"/>
              <a:ext cx="35227" cy="1247872"/>
              <a:chOff x="7308056" y="2652520"/>
              <a:chExt cx="73152" cy="2928938"/>
            </a:xfrm>
          </p:grpSpPr>
          <p:cxnSp>
            <p:nvCxnSpPr>
              <p:cNvPr id="185" name="Straight Connector 184">
                <a:extLst>
                  <a:ext uri="{FF2B5EF4-FFF2-40B4-BE49-F238E27FC236}">
                    <a16:creationId xmlns:a16="http://schemas.microsoft.com/office/drawing/2014/main" id="{F05EC69E-36A0-4E9F-AA0D-8C1202035C52}"/>
                  </a:ext>
                </a:extLst>
              </p:cNvPr>
              <p:cNvCxnSpPr/>
              <p:nvPr/>
            </p:nvCxnSpPr>
            <p:spPr>
              <a:xfrm>
                <a:off x="7308056" y="2652520"/>
                <a:ext cx="73152" cy="0"/>
              </a:xfrm>
              <a:prstGeom prst="line">
                <a:avLst/>
              </a:prstGeom>
              <a:ln/>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A75FB8E7-C342-467C-8B71-1972C2C87B17}"/>
                  </a:ext>
                </a:extLst>
              </p:cNvPr>
              <p:cNvCxnSpPr/>
              <p:nvPr/>
            </p:nvCxnSpPr>
            <p:spPr>
              <a:xfrm>
                <a:off x="7308056" y="3238308"/>
                <a:ext cx="73152" cy="0"/>
              </a:xfrm>
              <a:prstGeom prst="line">
                <a:avLst/>
              </a:prstGeom>
              <a:ln/>
            </p:spPr>
            <p:style>
              <a:lnRef idx="1">
                <a:schemeClr val="dk1"/>
              </a:lnRef>
              <a:fillRef idx="0">
                <a:schemeClr val="dk1"/>
              </a:fillRef>
              <a:effectRef idx="0">
                <a:schemeClr val="dk1"/>
              </a:effectRef>
              <a:fontRef idx="minor">
                <a:schemeClr val="tx1"/>
              </a:fontRef>
            </p:style>
          </p:cxnSp>
          <p:cxnSp>
            <p:nvCxnSpPr>
              <p:cNvPr id="187" name="Straight Connector 186">
                <a:extLst>
                  <a:ext uri="{FF2B5EF4-FFF2-40B4-BE49-F238E27FC236}">
                    <a16:creationId xmlns:a16="http://schemas.microsoft.com/office/drawing/2014/main" id="{9BBE2BA6-E4AA-48CC-A256-96DA328ABC6C}"/>
                  </a:ext>
                </a:extLst>
              </p:cNvPr>
              <p:cNvCxnSpPr/>
              <p:nvPr/>
            </p:nvCxnSpPr>
            <p:spPr>
              <a:xfrm>
                <a:off x="7308056" y="3825286"/>
                <a:ext cx="73152" cy="0"/>
              </a:xfrm>
              <a:prstGeom prst="line">
                <a:avLst/>
              </a:prstGeom>
              <a:ln/>
            </p:spPr>
            <p:style>
              <a:lnRef idx="1">
                <a:schemeClr val="dk1"/>
              </a:lnRef>
              <a:fillRef idx="0">
                <a:schemeClr val="dk1"/>
              </a:fillRef>
              <a:effectRef idx="0">
                <a:schemeClr val="dk1"/>
              </a:effectRef>
              <a:fontRef idx="minor">
                <a:schemeClr val="tx1"/>
              </a:fontRef>
            </p:style>
          </p:cxnSp>
          <p:cxnSp>
            <p:nvCxnSpPr>
              <p:cNvPr id="188" name="Straight Connector 187">
                <a:extLst>
                  <a:ext uri="{FF2B5EF4-FFF2-40B4-BE49-F238E27FC236}">
                    <a16:creationId xmlns:a16="http://schemas.microsoft.com/office/drawing/2014/main" id="{DF331870-91AD-44B9-B9C1-DDB741A0529C}"/>
                  </a:ext>
                </a:extLst>
              </p:cNvPr>
              <p:cNvCxnSpPr/>
              <p:nvPr/>
            </p:nvCxnSpPr>
            <p:spPr>
              <a:xfrm>
                <a:off x="7308056" y="4411074"/>
                <a:ext cx="73152" cy="0"/>
              </a:xfrm>
              <a:prstGeom prst="line">
                <a:avLst/>
              </a:prstGeom>
              <a:ln/>
            </p:spPr>
            <p:style>
              <a:lnRef idx="1">
                <a:schemeClr val="dk1"/>
              </a:lnRef>
              <a:fillRef idx="0">
                <a:schemeClr val="dk1"/>
              </a:fillRef>
              <a:effectRef idx="0">
                <a:schemeClr val="dk1"/>
              </a:effectRef>
              <a:fontRef idx="minor">
                <a:schemeClr val="tx1"/>
              </a:fontRef>
            </p:style>
          </p:cxnSp>
          <p:cxnSp>
            <p:nvCxnSpPr>
              <p:cNvPr id="189" name="Straight Connector 188">
                <a:extLst>
                  <a:ext uri="{FF2B5EF4-FFF2-40B4-BE49-F238E27FC236}">
                    <a16:creationId xmlns:a16="http://schemas.microsoft.com/office/drawing/2014/main" id="{7D3D7A7F-41D5-4DCF-B958-D22720393F20}"/>
                  </a:ext>
                </a:extLst>
              </p:cNvPr>
              <p:cNvCxnSpPr/>
              <p:nvPr/>
            </p:nvCxnSpPr>
            <p:spPr>
              <a:xfrm>
                <a:off x="7308056" y="4995670"/>
                <a:ext cx="73152" cy="0"/>
              </a:xfrm>
              <a:prstGeom prst="line">
                <a:avLst/>
              </a:prstGeom>
              <a:ln/>
            </p:spPr>
            <p:style>
              <a:lnRef idx="1">
                <a:schemeClr val="dk1"/>
              </a:lnRef>
              <a:fillRef idx="0">
                <a:schemeClr val="dk1"/>
              </a:fillRef>
              <a:effectRef idx="0">
                <a:schemeClr val="dk1"/>
              </a:effectRef>
              <a:fontRef idx="minor">
                <a:schemeClr val="tx1"/>
              </a:fontRef>
            </p:style>
          </p:cxnSp>
          <p:cxnSp>
            <p:nvCxnSpPr>
              <p:cNvPr id="190" name="Straight Connector 189">
                <a:extLst>
                  <a:ext uri="{FF2B5EF4-FFF2-40B4-BE49-F238E27FC236}">
                    <a16:creationId xmlns:a16="http://schemas.microsoft.com/office/drawing/2014/main" id="{B0CB9DA7-C7D9-4402-BF97-015504CEA220}"/>
                  </a:ext>
                </a:extLst>
              </p:cNvPr>
              <p:cNvCxnSpPr/>
              <p:nvPr/>
            </p:nvCxnSpPr>
            <p:spPr>
              <a:xfrm>
                <a:off x="7308056" y="5581458"/>
                <a:ext cx="73152" cy="0"/>
              </a:xfrm>
              <a:prstGeom prst="line">
                <a:avLst/>
              </a:prstGeom>
              <a:ln/>
            </p:spPr>
            <p:style>
              <a:lnRef idx="1">
                <a:schemeClr val="dk1"/>
              </a:lnRef>
              <a:fillRef idx="0">
                <a:schemeClr val="dk1"/>
              </a:fillRef>
              <a:effectRef idx="0">
                <a:schemeClr val="dk1"/>
              </a:effectRef>
              <a:fontRef idx="minor">
                <a:schemeClr val="tx1"/>
              </a:fontRef>
            </p:style>
          </p:cxnSp>
        </p:grpSp>
        <p:grpSp>
          <p:nvGrpSpPr>
            <p:cNvPr id="177" name="Group 176">
              <a:extLst>
                <a:ext uri="{FF2B5EF4-FFF2-40B4-BE49-F238E27FC236}">
                  <a16:creationId xmlns:a16="http://schemas.microsoft.com/office/drawing/2014/main" id="{20CB17CB-0583-489F-9353-B72877C9BF6D}"/>
                </a:ext>
              </a:extLst>
            </p:cNvPr>
            <p:cNvGrpSpPr/>
            <p:nvPr/>
          </p:nvGrpSpPr>
          <p:grpSpPr>
            <a:xfrm>
              <a:off x="5544109" y="4401171"/>
              <a:ext cx="2223800" cy="45719"/>
              <a:chOff x="5544109" y="4401171"/>
              <a:chExt cx="2223800" cy="29601"/>
            </a:xfrm>
          </p:grpSpPr>
          <p:cxnSp>
            <p:nvCxnSpPr>
              <p:cNvPr id="179" name="Straight Connector 178">
                <a:extLst>
                  <a:ext uri="{FF2B5EF4-FFF2-40B4-BE49-F238E27FC236}">
                    <a16:creationId xmlns:a16="http://schemas.microsoft.com/office/drawing/2014/main" id="{40B3DC1A-1A5F-496B-A85C-0895AE5B52C6}"/>
                  </a:ext>
                </a:extLst>
              </p:cNvPr>
              <p:cNvCxnSpPr>
                <a:cxnSpLocks/>
              </p:cNvCxnSpPr>
              <p:nvPr/>
            </p:nvCxnSpPr>
            <p:spPr>
              <a:xfrm rot="5400000">
                <a:off x="5977334" y="4412859"/>
                <a:ext cx="23375" cy="0"/>
              </a:xfrm>
              <a:prstGeom prst="line">
                <a:avLst/>
              </a:prstGeom>
              <a:ln/>
            </p:spPr>
            <p:style>
              <a:lnRef idx="1">
                <a:schemeClr val="dk1"/>
              </a:lnRef>
              <a:fillRef idx="0">
                <a:schemeClr val="dk1"/>
              </a:fillRef>
              <a:effectRef idx="0">
                <a:schemeClr val="dk1"/>
              </a:effectRef>
              <a:fontRef idx="minor">
                <a:schemeClr val="tx1"/>
              </a:fontRef>
            </p:style>
          </p:cxnSp>
          <p:cxnSp>
            <p:nvCxnSpPr>
              <p:cNvPr id="180" name="Straight Connector 179">
                <a:extLst>
                  <a:ext uri="{FF2B5EF4-FFF2-40B4-BE49-F238E27FC236}">
                    <a16:creationId xmlns:a16="http://schemas.microsoft.com/office/drawing/2014/main" id="{6BE46B82-5CB9-4396-81E4-E5AC80322D8E}"/>
                  </a:ext>
                </a:extLst>
              </p:cNvPr>
              <p:cNvCxnSpPr>
                <a:cxnSpLocks/>
              </p:cNvCxnSpPr>
              <p:nvPr/>
            </p:nvCxnSpPr>
            <p:spPr>
              <a:xfrm rot="5400000">
                <a:off x="6424153" y="4419085"/>
                <a:ext cx="23375" cy="0"/>
              </a:xfrm>
              <a:prstGeom prst="line">
                <a:avLst/>
              </a:prstGeom>
              <a:ln/>
            </p:spPr>
            <p:style>
              <a:lnRef idx="1">
                <a:schemeClr val="dk1"/>
              </a:lnRef>
              <a:fillRef idx="0">
                <a:schemeClr val="dk1"/>
              </a:fillRef>
              <a:effectRef idx="0">
                <a:schemeClr val="dk1"/>
              </a:effectRef>
              <a:fontRef idx="minor">
                <a:schemeClr val="tx1"/>
              </a:fontRef>
            </p:style>
          </p:cxnSp>
          <p:cxnSp>
            <p:nvCxnSpPr>
              <p:cNvPr id="181" name="Straight Connector 180">
                <a:extLst>
                  <a:ext uri="{FF2B5EF4-FFF2-40B4-BE49-F238E27FC236}">
                    <a16:creationId xmlns:a16="http://schemas.microsoft.com/office/drawing/2014/main" id="{9D8DFA41-5923-4A04-ABD2-BEE15F1D7A66}"/>
                  </a:ext>
                </a:extLst>
              </p:cNvPr>
              <p:cNvCxnSpPr>
                <a:cxnSpLocks/>
              </p:cNvCxnSpPr>
              <p:nvPr/>
            </p:nvCxnSpPr>
            <p:spPr>
              <a:xfrm rot="5400000">
                <a:off x="6867160" y="4412859"/>
                <a:ext cx="23375" cy="0"/>
              </a:xfrm>
              <a:prstGeom prst="line">
                <a:avLst/>
              </a:prstGeom>
              <a:ln/>
            </p:spPr>
            <p:style>
              <a:lnRef idx="1">
                <a:schemeClr val="dk1"/>
              </a:lnRef>
              <a:fillRef idx="0">
                <a:schemeClr val="dk1"/>
              </a:fillRef>
              <a:effectRef idx="0">
                <a:schemeClr val="dk1"/>
              </a:effectRef>
              <a:fontRef idx="minor">
                <a:schemeClr val="tx1"/>
              </a:fontRef>
            </p:style>
          </p:cxnSp>
          <p:cxnSp>
            <p:nvCxnSpPr>
              <p:cNvPr id="182" name="Straight Connector 181">
                <a:extLst>
                  <a:ext uri="{FF2B5EF4-FFF2-40B4-BE49-F238E27FC236}">
                    <a16:creationId xmlns:a16="http://schemas.microsoft.com/office/drawing/2014/main" id="{017F2C78-34BF-41A7-9AB7-B404C170CCE2}"/>
                  </a:ext>
                </a:extLst>
              </p:cNvPr>
              <p:cNvCxnSpPr>
                <a:cxnSpLocks/>
              </p:cNvCxnSpPr>
              <p:nvPr/>
            </p:nvCxnSpPr>
            <p:spPr>
              <a:xfrm rot="5400000">
                <a:off x="7311308" y="4412859"/>
                <a:ext cx="23375" cy="0"/>
              </a:xfrm>
              <a:prstGeom prst="line">
                <a:avLst/>
              </a:prstGeom>
              <a:ln/>
            </p:spPr>
            <p:style>
              <a:lnRef idx="1">
                <a:schemeClr val="dk1"/>
              </a:lnRef>
              <a:fillRef idx="0">
                <a:schemeClr val="dk1"/>
              </a:fillRef>
              <a:effectRef idx="0">
                <a:schemeClr val="dk1"/>
              </a:effectRef>
              <a:fontRef idx="minor">
                <a:schemeClr val="tx1"/>
              </a:fontRef>
            </p:style>
          </p:cxnSp>
          <p:cxnSp>
            <p:nvCxnSpPr>
              <p:cNvPr id="183" name="Straight Connector 182">
                <a:extLst>
                  <a:ext uri="{FF2B5EF4-FFF2-40B4-BE49-F238E27FC236}">
                    <a16:creationId xmlns:a16="http://schemas.microsoft.com/office/drawing/2014/main" id="{9A36BB91-EF06-494D-964A-9063A65FC135}"/>
                  </a:ext>
                </a:extLst>
              </p:cNvPr>
              <p:cNvCxnSpPr>
                <a:cxnSpLocks/>
              </p:cNvCxnSpPr>
              <p:nvPr/>
            </p:nvCxnSpPr>
            <p:spPr>
              <a:xfrm rot="5400000">
                <a:off x="7756221" y="4412859"/>
                <a:ext cx="23375" cy="0"/>
              </a:xfrm>
              <a:prstGeom prst="line">
                <a:avLst/>
              </a:prstGeom>
              <a:ln/>
            </p:spPr>
            <p:style>
              <a:lnRef idx="1">
                <a:schemeClr val="dk1"/>
              </a:lnRef>
              <a:fillRef idx="0">
                <a:schemeClr val="dk1"/>
              </a:fillRef>
              <a:effectRef idx="0">
                <a:schemeClr val="dk1"/>
              </a:effectRef>
              <a:fontRef idx="minor">
                <a:schemeClr val="tx1"/>
              </a:fontRef>
            </p:style>
          </p:cxnSp>
          <p:cxnSp>
            <p:nvCxnSpPr>
              <p:cNvPr id="184" name="Straight Connector 183">
                <a:extLst>
                  <a:ext uri="{FF2B5EF4-FFF2-40B4-BE49-F238E27FC236}">
                    <a16:creationId xmlns:a16="http://schemas.microsoft.com/office/drawing/2014/main" id="{FF6EC065-0C34-4558-A15D-3587A74810D7}"/>
                  </a:ext>
                </a:extLst>
              </p:cNvPr>
              <p:cNvCxnSpPr>
                <a:cxnSpLocks/>
              </p:cNvCxnSpPr>
              <p:nvPr/>
            </p:nvCxnSpPr>
            <p:spPr>
              <a:xfrm rot="5400000">
                <a:off x="5532421" y="4412859"/>
                <a:ext cx="23375" cy="0"/>
              </a:xfrm>
              <a:prstGeom prst="line">
                <a:avLst/>
              </a:prstGeom>
              <a:ln/>
            </p:spPr>
            <p:style>
              <a:lnRef idx="1">
                <a:schemeClr val="dk1"/>
              </a:lnRef>
              <a:fillRef idx="0">
                <a:schemeClr val="dk1"/>
              </a:fillRef>
              <a:effectRef idx="0">
                <a:schemeClr val="dk1"/>
              </a:effectRef>
              <a:fontRef idx="minor">
                <a:schemeClr val="tx1"/>
              </a:fontRef>
            </p:style>
          </p:cxnSp>
        </p:grpSp>
        <p:sp>
          <p:nvSpPr>
            <p:cNvPr id="178" name="Freeform: Shape 8">
              <a:extLst>
                <a:ext uri="{FF2B5EF4-FFF2-40B4-BE49-F238E27FC236}">
                  <a16:creationId xmlns:a16="http://schemas.microsoft.com/office/drawing/2014/main" id="{D9AD8DE3-A2C5-4040-8A53-AF657D198A4F}"/>
                </a:ext>
              </a:extLst>
            </p:cNvPr>
            <p:cNvSpPr/>
            <p:nvPr/>
          </p:nvSpPr>
          <p:spPr>
            <a:xfrm>
              <a:off x="5544069" y="3152732"/>
              <a:ext cx="2336176" cy="1249901"/>
            </a:xfrm>
            <a:custGeom>
              <a:avLst/>
              <a:gdLst>
                <a:gd name="connsiteX0" fmla="*/ 0 w 3638550"/>
                <a:gd name="connsiteY0" fmla="*/ 0 h 2933700"/>
                <a:gd name="connsiteX1" fmla="*/ 0 w 3638550"/>
                <a:gd name="connsiteY1" fmla="*/ 2933700 h 2933700"/>
                <a:gd name="connsiteX2" fmla="*/ 3638550 w 3638550"/>
                <a:gd name="connsiteY2" fmla="*/ 2933700 h 2933700"/>
              </a:gdLst>
              <a:ahLst/>
              <a:cxnLst>
                <a:cxn ang="0">
                  <a:pos x="connsiteX0" y="connsiteY0"/>
                </a:cxn>
                <a:cxn ang="0">
                  <a:pos x="connsiteX1" y="connsiteY1"/>
                </a:cxn>
                <a:cxn ang="0">
                  <a:pos x="connsiteX2" y="connsiteY2"/>
                </a:cxn>
              </a:cxnLst>
              <a:rect l="l" t="t" r="r" b="b"/>
              <a:pathLst>
                <a:path w="3638550" h="2933700">
                  <a:moveTo>
                    <a:pt x="0" y="0"/>
                  </a:moveTo>
                  <a:lnTo>
                    <a:pt x="0" y="2933700"/>
                  </a:lnTo>
                  <a:lnTo>
                    <a:pt x="3638550" y="29337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defTabSz="1219170" fontAlgn="auto">
                <a:spcBef>
                  <a:spcPts val="0"/>
                </a:spcBef>
                <a:spcAft>
                  <a:spcPts val="0"/>
                </a:spcAft>
                <a:defRPr/>
              </a:pPr>
              <a:endParaRPr lang="en-US" sz="1467" kern="0" dirty="0">
                <a:latin typeface="Arial" panose="020B0604020202020204"/>
              </a:endParaRPr>
            </a:p>
          </p:txBody>
        </p:sp>
      </p:grpSp>
      <p:grpSp>
        <p:nvGrpSpPr>
          <p:cNvPr id="191" name="Group 190">
            <a:extLst>
              <a:ext uri="{FF2B5EF4-FFF2-40B4-BE49-F238E27FC236}">
                <a16:creationId xmlns:a16="http://schemas.microsoft.com/office/drawing/2014/main" id="{45CC144A-119A-4742-9903-6D5651DFCFC9}"/>
              </a:ext>
            </a:extLst>
          </p:cNvPr>
          <p:cNvGrpSpPr/>
          <p:nvPr/>
        </p:nvGrpSpPr>
        <p:grpSpPr>
          <a:xfrm>
            <a:off x="6553568" y="2269532"/>
            <a:ext cx="3558389" cy="2762392"/>
            <a:chOff x="7373938" y="2652713"/>
            <a:chExt cx="2403475" cy="2489599"/>
          </a:xfrm>
        </p:grpSpPr>
        <p:sp>
          <p:nvSpPr>
            <p:cNvPr id="192" name="Freeform 5">
              <a:extLst>
                <a:ext uri="{FF2B5EF4-FFF2-40B4-BE49-F238E27FC236}">
                  <a16:creationId xmlns:a16="http://schemas.microsoft.com/office/drawing/2014/main" id="{B83BB000-0959-4C56-9B2A-55BCF5F5CF53}"/>
                </a:ext>
              </a:extLst>
            </p:cNvPr>
            <p:cNvSpPr>
              <a:spLocks/>
            </p:cNvSpPr>
            <p:nvPr/>
          </p:nvSpPr>
          <p:spPr bwMode="auto">
            <a:xfrm>
              <a:off x="7373938" y="2652713"/>
              <a:ext cx="2403475" cy="2468563"/>
            </a:xfrm>
            <a:custGeom>
              <a:avLst/>
              <a:gdLst>
                <a:gd name="T0" fmla="*/ 0 w 1514"/>
                <a:gd name="T1" fmla="*/ 0 h 1555"/>
                <a:gd name="T2" fmla="*/ 19 w 1514"/>
                <a:gd name="T3" fmla="*/ 0 h 1555"/>
                <a:gd name="T4" fmla="*/ 19 w 1514"/>
                <a:gd name="T5" fmla="*/ 33 h 1555"/>
                <a:gd name="T6" fmla="*/ 30 w 1514"/>
                <a:gd name="T7" fmla="*/ 33 h 1555"/>
                <a:gd name="T8" fmla="*/ 30 w 1514"/>
                <a:gd name="T9" fmla="*/ 66 h 1555"/>
                <a:gd name="T10" fmla="*/ 36 w 1514"/>
                <a:gd name="T11" fmla="*/ 66 h 1555"/>
                <a:gd name="T12" fmla="*/ 36 w 1514"/>
                <a:gd name="T13" fmla="*/ 96 h 1555"/>
                <a:gd name="T14" fmla="*/ 40 w 1514"/>
                <a:gd name="T15" fmla="*/ 96 h 1555"/>
                <a:gd name="T16" fmla="*/ 40 w 1514"/>
                <a:gd name="T17" fmla="*/ 130 h 1555"/>
                <a:gd name="T18" fmla="*/ 67 w 1514"/>
                <a:gd name="T19" fmla="*/ 130 h 1555"/>
                <a:gd name="T20" fmla="*/ 67 w 1514"/>
                <a:gd name="T21" fmla="*/ 196 h 1555"/>
                <a:gd name="T22" fmla="*/ 80 w 1514"/>
                <a:gd name="T23" fmla="*/ 196 h 1555"/>
                <a:gd name="T24" fmla="*/ 80 w 1514"/>
                <a:gd name="T25" fmla="*/ 262 h 1555"/>
                <a:gd name="T26" fmla="*/ 92 w 1514"/>
                <a:gd name="T27" fmla="*/ 262 h 1555"/>
                <a:gd name="T28" fmla="*/ 92 w 1514"/>
                <a:gd name="T29" fmla="*/ 293 h 1555"/>
                <a:gd name="T30" fmla="*/ 109 w 1514"/>
                <a:gd name="T31" fmla="*/ 293 h 1555"/>
                <a:gd name="T32" fmla="*/ 109 w 1514"/>
                <a:gd name="T33" fmla="*/ 326 h 1555"/>
                <a:gd name="T34" fmla="*/ 113 w 1514"/>
                <a:gd name="T35" fmla="*/ 326 h 1555"/>
                <a:gd name="T36" fmla="*/ 113 w 1514"/>
                <a:gd name="T37" fmla="*/ 380 h 1555"/>
                <a:gd name="T38" fmla="*/ 118 w 1514"/>
                <a:gd name="T39" fmla="*/ 380 h 1555"/>
                <a:gd name="T40" fmla="*/ 118 w 1514"/>
                <a:gd name="T41" fmla="*/ 393 h 1555"/>
                <a:gd name="T42" fmla="*/ 162 w 1514"/>
                <a:gd name="T43" fmla="*/ 393 h 1555"/>
                <a:gd name="T44" fmla="*/ 162 w 1514"/>
                <a:gd name="T45" fmla="*/ 500 h 1555"/>
                <a:gd name="T46" fmla="*/ 171 w 1514"/>
                <a:gd name="T47" fmla="*/ 500 h 1555"/>
                <a:gd name="T48" fmla="*/ 171 w 1514"/>
                <a:gd name="T49" fmla="*/ 537 h 1555"/>
                <a:gd name="T50" fmla="*/ 214 w 1514"/>
                <a:gd name="T51" fmla="*/ 537 h 1555"/>
                <a:gd name="T52" fmla="*/ 214 w 1514"/>
                <a:gd name="T53" fmla="*/ 573 h 1555"/>
                <a:gd name="T54" fmla="*/ 253 w 1514"/>
                <a:gd name="T55" fmla="*/ 573 h 1555"/>
                <a:gd name="T56" fmla="*/ 253 w 1514"/>
                <a:gd name="T57" fmla="*/ 610 h 1555"/>
                <a:gd name="T58" fmla="*/ 298 w 1514"/>
                <a:gd name="T59" fmla="*/ 610 h 1555"/>
                <a:gd name="T60" fmla="*/ 298 w 1514"/>
                <a:gd name="T61" fmla="*/ 650 h 1555"/>
                <a:gd name="T62" fmla="*/ 320 w 1514"/>
                <a:gd name="T63" fmla="*/ 650 h 1555"/>
                <a:gd name="T64" fmla="*/ 320 w 1514"/>
                <a:gd name="T65" fmla="*/ 692 h 1555"/>
                <a:gd name="T66" fmla="*/ 383 w 1514"/>
                <a:gd name="T67" fmla="*/ 692 h 1555"/>
                <a:gd name="T68" fmla="*/ 383 w 1514"/>
                <a:gd name="T69" fmla="*/ 734 h 1555"/>
                <a:gd name="T70" fmla="*/ 387 w 1514"/>
                <a:gd name="T71" fmla="*/ 734 h 1555"/>
                <a:gd name="T72" fmla="*/ 387 w 1514"/>
                <a:gd name="T73" fmla="*/ 774 h 1555"/>
                <a:gd name="T74" fmla="*/ 392 w 1514"/>
                <a:gd name="T75" fmla="*/ 774 h 1555"/>
                <a:gd name="T76" fmla="*/ 392 w 1514"/>
                <a:gd name="T77" fmla="*/ 816 h 1555"/>
                <a:gd name="T78" fmla="*/ 439 w 1514"/>
                <a:gd name="T79" fmla="*/ 816 h 1555"/>
                <a:gd name="T80" fmla="*/ 439 w 1514"/>
                <a:gd name="T81" fmla="*/ 859 h 1555"/>
                <a:gd name="T82" fmla="*/ 479 w 1514"/>
                <a:gd name="T83" fmla="*/ 859 h 1555"/>
                <a:gd name="T84" fmla="*/ 479 w 1514"/>
                <a:gd name="T85" fmla="*/ 902 h 1555"/>
                <a:gd name="T86" fmla="*/ 491 w 1514"/>
                <a:gd name="T87" fmla="*/ 902 h 1555"/>
                <a:gd name="T88" fmla="*/ 491 w 1514"/>
                <a:gd name="T89" fmla="*/ 945 h 1555"/>
                <a:gd name="T90" fmla="*/ 531 w 1514"/>
                <a:gd name="T91" fmla="*/ 945 h 1555"/>
                <a:gd name="T92" fmla="*/ 531 w 1514"/>
                <a:gd name="T93" fmla="*/ 988 h 1555"/>
                <a:gd name="T94" fmla="*/ 603 w 1514"/>
                <a:gd name="T95" fmla="*/ 988 h 1555"/>
                <a:gd name="T96" fmla="*/ 603 w 1514"/>
                <a:gd name="T97" fmla="*/ 1033 h 1555"/>
                <a:gd name="T98" fmla="*/ 607 w 1514"/>
                <a:gd name="T99" fmla="*/ 1033 h 1555"/>
                <a:gd name="T100" fmla="*/ 607 w 1514"/>
                <a:gd name="T101" fmla="*/ 1079 h 1555"/>
                <a:gd name="T102" fmla="*/ 692 w 1514"/>
                <a:gd name="T103" fmla="*/ 1079 h 1555"/>
                <a:gd name="T104" fmla="*/ 692 w 1514"/>
                <a:gd name="T105" fmla="*/ 1132 h 1555"/>
                <a:gd name="T106" fmla="*/ 799 w 1514"/>
                <a:gd name="T107" fmla="*/ 1132 h 1555"/>
                <a:gd name="T108" fmla="*/ 799 w 1514"/>
                <a:gd name="T109" fmla="*/ 1186 h 1555"/>
                <a:gd name="T110" fmla="*/ 1035 w 1514"/>
                <a:gd name="T111" fmla="*/ 1186 h 1555"/>
                <a:gd name="T112" fmla="*/ 1035 w 1514"/>
                <a:gd name="T113" fmla="*/ 1259 h 1555"/>
                <a:gd name="T114" fmla="*/ 1292 w 1514"/>
                <a:gd name="T115" fmla="*/ 1259 h 1555"/>
                <a:gd name="T116" fmla="*/ 1292 w 1514"/>
                <a:gd name="T117" fmla="*/ 1555 h 1555"/>
                <a:gd name="T118" fmla="*/ 1514 w 1514"/>
                <a:gd name="T119" fmla="*/ 1555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4" h="1555">
                  <a:moveTo>
                    <a:pt x="0" y="0"/>
                  </a:moveTo>
                  <a:lnTo>
                    <a:pt x="19" y="0"/>
                  </a:lnTo>
                  <a:lnTo>
                    <a:pt x="19" y="33"/>
                  </a:lnTo>
                  <a:lnTo>
                    <a:pt x="30" y="33"/>
                  </a:lnTo>
                  <a:lnTo>
                    <a:pt x="30" y="66"/>
                  </a:lnTo>
                  <a:lnTo>
                    <a:pt x="36" y="66"/>
                  </a:lnTo>
                  <a:lnTo>
                    <a:pt x="36" y="96"/>
                  </a:lnTo>
                  <a:lnTo>
                    <a:pt x="40" y="96"/>
                  </a:lnTo>
                  <a:lnTo>
                    <a:pt x="40" y="130"/>
                  </a:lnTo>
                  <a:lnTo>
                    <a:pt x="67" y="130"/>
                  </a:lnTo>
                  <a:lnTo>
                    <a:pt x="67" y="196"/>
                  </a:lnTo>
                  <a:lnTo>
                    <a:pt x="80" y="196"/>
                  </a:lnTo>
                  <a:lnTo>
                    <a:pt x="80" y="262"/>
                  </a:lnTo>
                  <a:lnTo>
                    <a:pt x="92" y="262"/>
                  </a:lnTo>
                  <a:lnTo>
                    <a:pt x="92" y="293"/>
                  </a:lnTo>
                  <a:lnTo>
                    <a:pt x="109" y="293"/>
                  </a:lnTo>
                  <a:lnTo>
                    <a:pt x="109" y="326"/>
                  </a:lnTo>
                  <a:lnTo>
                    <a:pt x="113" y="326"/>
                  </a:lnTo>
                  <a:lnTo>
                    <a:pt x="113" y="380"/>
                  </a:lnTo>
                  <a:lnTo>
                    <a:pt x="118" y="380"/>
                  </a:lnTo>
                  <a:lnTo>
                    <a:pt x="118" y="393"/>
                  </a:lnTo>
                  <a:lnTo>
                    <a:pt x="162" y="393"/>
                  </a:lnTo>
                  <a:lnTo>
                    <a:pt x="162" y="500"/>
                  </a:lnTo>
                  <a:lnTo>
                    <a:pt x="171" y="500"/>
                  </a:lnTo>
                  <a:lnTo>
                    <a:pt x="171" y="537"/>
                  </a:lnTo>
                  <a:lnTo>
                    <a:pt x="214" y="537"/>
                  </a:lnTo>
                  <a:lnTo>
                    <a:pt x="214" y="573"/>
                  </a:lnTo>
                  <a:lnTo>
                    <a:pt x="253" y="573"/>
                  </a:lnTo>
                  <a:lnTo>
                    <a:pt x="253" y="610"/>
                  </a:lnTo>
                  <a:lnTo>
                    <a:pt x="298" y="610"/>
                  </a:lnTo>
                  <a:lnTo>
                    <a:pt x="298" y="650"/>
                  </a:lnTo>
                  <a:lnTo>
                    <a:pt x="320" y="650"/>
                  </a:lnTo>
                  <a:lnTo>
                    <a:pt x="320" y="692"/>
                  </a:lnTo>
                  <a:lnTo>
                    <a:pt x="383" y="692"/>
                  </a:lnTo>
                  <a:lnTo>
                    <a:pt x="383" y="734"/>
                  </a:lnTo>
                  <a:lnTo>
                    <a:pt x="387" y="734"/>
                  </a:lnTo>
                  <a:lnTo>
                    <a:pt x="387" y="774"/>
                  </a:lnTo>
                  <a:lnTo>
                    <a:pt x="392" y="774"/>
                  </a:lnTo>
                  <a:lnTo>
                    <a:pt x="392" y="816"/>
                  </a:lnTo>
                  <a:lnTo>
                    <a:pt x="439" y="816"/>
                  </a:lnTo>
                  <a:lnTo>
                    <a:pt x="439" y="859"/>
                  </a:lnTo>
                  <a:lnTo>
                    <a:pt x="479" y="859"/>
                  </a:lnTo>
                  <a:lnTo>
                    <a:pt x="479" y="902"/>
                  </a:lnTo>
                  <a:lnTo>
                    <a:pt x="491" y="902"/>
                  </a:lnTo>
                  <a:lnTo>
                    <a:pt x="491" y="945"/>
                  </a:lnTo>
                  <a:lnTo>
                    <a:pt x="531" y="945"/>
                  </a:lnTo>
                  <a:lnTo>
                    <a:pt x="531" y="988"/>
                  </a:lnTo>
                  <a:lnTo>
                    <a:pt x="603" y="988"/>
                  </a:lnTo>
                  <a:lnTo>
                    <a:pt x="603" y="1033"/>
                  </a:lnTo>
                  <a:lnTo>
                    <a:pt x="607" y="1033"/>
                  </a:lnTo>
                  <a:lnTo>
                    <a:pt x="607" y="1079"/>
                  </a:lnTo>
                  <a:lnTo>
                    <a:pt x="692" y="1079"/>
                  </a:lnTo>
                  <a:lnTo>
                    <a:pt x="692" y="1132"/>
                  </a:lnTo>
                  <a:lnTo>
                    <a:pt x="799" y="1132"/>
                  </a:lnTo>
                  <a:lnTo>
                    <a:pt x="799" y="1186"/>
                  </a:lnTo>
                  <a:lnTo>
                    <a:pt x="1035" y="1186"/>
                  </a:lnTo>
                  <a:lnTo>
                    <a:pt x="1035" y="1259"/>
                  </a:lnTo>
                  <a:lnTo>
                    <a:pt x="1292" y="1259"/>
                  </a:lnTo>
                  <a:lnTo>
                    <a:pt x="1292" y="1555"/>
                  </a:lnTo>
                  <a:lnTo>
                    <a:pt x="1514" y="1555"/>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fontAlgn="auto">
                <a:spcBef>
                  <a:spcPts val="0"/>
                </a:spcBef>
                <a:spcAft>
                  <a:spcPts val="0"/>
                </a:spcAft>
                <a:defRPr/>
              </a:pPr>
              <a:endParaRPr lang="en-US" sz="1467" kern="0" dirty="0">
                <a:latin typeface="Arial" panose="020B0604020202020204"/>
                <a:cs typeface="+mn-cs"/>
              </a:endParaRPr>
            </a:p>
          </p:txBody>
        </p:sp>
        <p:grpSp>
          <p:nvGrpSpPr>
            <p:cNvPr id="193" name="Group 192">
              <a:extLst>
                <a:ext uri="{FF2B5EF4-FFF2-40B4-BE49-F238E27FC236}">
                  <a16:creationId xmlns:a16="http://schemas.microsoft.com/office/drawing/2014/main" id="{A4BC0EEC-9676-45D5-8697-16CF40D73FC6}"/>
                </a:ext>
              </a:extLst>
            </p:cNvPr>
            <p:cNvGrpSpPr/>
            <p:nvPr/>
          </p:nvGrpSpPr>
          <p:grpSpPr>
            <a:xfrm>
              <a:off x="7488082" y="2994425"/>
              <a:ext cx="2286001" cy="2147887"/>
              <a:chOff x="7488082" y="2994425"/>
              <a:chExt cx="2286001" cy="2147887"/>
            </a:xfrm>
          </p:grpSpPr>
          <p:grpSp>
            <p:nvGrpSpPr>
              <p:cNvPr id="194" name="Group 193">
                <a:extLst>
                  <a:ext uri="{FF2B5EF4-FFF2-40B4-BE49-F238E27FC236}">
                    <a16:creationId xmlns:a16="http://schemas.microsoft.com/office/drawing/2014/main" id="{B46028BB-340B-4319-B3F2-91D5E5F0DA0C}"/>
                  </a:ext>
                </a:extLst>
              </p:cNvPr>
              <p:cNvGrpSpPr/>
              <p:nvPr/>
            </p:nvGrpSpPr>
            <p:grpSpPr>
              <a:xfrm>
                <a:off x="9726458" y="5094687"/>
                <a:ext cx="47625" cy="47625"/>
                <a:chOff x="9450234" y="3825286"/>
                <a:chExt cx="156164" cy="156164"/>
              </a:xfrm>
            </p:grpSpPr>
            <p:cxnSp>
              <p:nvCxnSpPr>
                <p:cNvPr id="249" name="Straight Connector 248">
                  <a:extLst>
                    <a:ext uri="{FF2B5EF4-FFF2-40B4-BE49-F238E27FC236}">
                      <a16:creationId xmlns:a16="http://schemas.microsoft.com/office/drawing/2014/main" id="{E4F5985C-42A1-41DA-AD63-B31924460E9A}"/>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50" name="Straight Connector 249">
                  <a:extLst>
                    <a:ext uri="{FF2B5EF4-FFF2-40B4-BE49-F238E27FC236}">
                      <a16:creationId xmlns:a16="http://schemas.microsoft.com/office/drawing/2014/main" id="{FDD82299-D86D-4EB9-9C56-C6671E5F94AE}"/>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95" name="Group 194">
                <a:extLst>
                  <a:ext uri="{FF2B5EF4-FFF2-40B4-BE49-F238E27FC236}">
                    <a16:creationId xmlns:a16="http://schemas.microsoft.com/office/drawing/2014/main" id="{F4422F5E-7C30-4306-8311-36A0D36727ED}"/>
                  </a:ext>
                </a:extLst>
              </p:cNvPr>
              <p:cNvGrpSpPr/>
              <p:nvPr/>
            </p:nvGrpSpPr>
            <p:grpSpPr>
              <a:xfrm>
                <a:off x="9207346" y="4626771"/>
                <a:ext cx="47625" cy="47625"/>
                <a:chOff x="9450234" y="3825286"/>
                <a:chExt cx="156164" cy="156164"/>
              </a:xfrm>
            </p:grpSpPr>
            <p:cxnSp>
              <p:nvCxnSpPr>
                <p:cNvPr id="247" name="Straight Connector 246">
                  <a:extLst>
                    <a:ext uri="{FF2B5EF4-FFF2-40B4-BE49-F238E27FC236}">
                      <a16:creationId xmlns:a16="http://schemas.microsoft.com/office/drawing/2014/main" id="{DC70E138-E0D3-44C1-9937-B1CB30C66798}"/>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8" name="Straight Connector 247">
                  <a:extLst>
                    <a:ext uri="{FF2B5EF4-FFF2-40B4-BE49-F238E27FC236}">
                      <a16:creationId xmlns:a16="http://schemas.microsoft.com/office/drawing/2014/main" id="{51C1ADFB-D6DF-491A-858D-3CDED658B555}"/>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96" name="Group 195">
                <a:extLst>
                  <a:ext uri="{FF2B5EF4-FFF2-40B4-BE49-F238E27FC236}">
                    <a16:creationId xmlns:a16="http://schemas.microsoft.com/office/drawing/2014/main" id="{58E74CAB-9935-4229-918E-36636EC150FB}"/>
                  </a:ext>
                </a:extLst>
              </p:cNvPr>
              <p:cNvGrpSpPr/>
              <p:nvPr/>
            </p:nvGrpSpPr>
            <p:grpSpPr>
              <a:xfrm>
                <a:off x="9089475" y="4626771"/>
                <a:ext cx="47625" cy="47625"/>
                <a:chOff x="9450234" y="3825286"/>
                <a:chExt cx="156164" cy="156164"/>
              </a:xfrm>
            </p:grpSpPr>
            <p:cxnSp>
              <p:nvCxnSpPr>
                <p:cNvPr id="245" name="Straight Connector 244">
                  <a:extLst>
                    <a:ext uri="{FF2B5EF4-FFF2-40B4-BE49-F238E27FC236}">
                      <a16:creationId xmlns:a16="http://schemas.microsoft.com/office/drawing/2014/main" id="{25D90418-02A7-43E4-A00A-2A2E0E234675}"/>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6" name="Straight Connector 245">
                  <a:extLst>
                    <a:ext uri="{FF2B5EF4-FFF2-40B4-BE49-F238E27FC236}">
                      <a16:creationId xmlns:a16="http://schemas.microsoft.com/office/drawing/2014/main" id="{FCC1DF1E-54AD-4212-9556-759E3506DCF6}"/>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97" name="Group 196">
                <a:extLst>
                  <a:ext uri="{FF2B5EF4-FFF2-40B4-BE49-F238E27FC236}">
                    <a16:creationId xmlns:a16="http://schemas.microsoft.com/office/drawing/2014/main" id="{AC9971FA-E1D7-4BA8-B885-1102B415111E}"/>
                  </a:ext>
                </a:extLst>
              </p:cNvPr>
              <p:cNvGrpSpPr/>
              <p:nvPr/>
            </p:nvGrpSpPr>
            <p:grpSpPr>
              <a:xfrm>
                <a:off x="9037087" y="4626771"/>
                <a:ext cx="47625" cy="47625"/>
                <a:chOff x="9450234" y="3825286"/>
                <a:chExt cx="156164" cy="156164"/>
              </a:xfrm>
            </p:grpSpPr>
            <p:cxnSp>
              <p:nvCxnSpPr>
                <p:cNvPr id="243" name="Straight Connector 242">
                  <a:extLst>
                    <a:ext uri="{FF2B5EF4-FFF2-40B4-BE49-F238E27FC236}">
                      <a16:creationId xmlns:a16="http://schemas.microsoft.com/office/drawing/2014/main" id="{1249DF3A-A508-4C89-87C6-33E41B785A7C}"/>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4" name="Straight Connector 243">
                  <a:extLst>
                    <a:ext uri="{FF2B5EF4-FFF2-40B4-BE49-F238E27FC236}">
                      <a16:creationId xmlns:a16="http://schemas.microsoft.com/office/drawing/2014/main" id="{20E9A66E-34F7-4B56-A8C5-1BE339A01C37}"/>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98" name="Group 197">
                <a:extLst>
                  <a:ext uri="{FF2B5EF4-FFF2-40B4-BE49-F238E27FC236}">
                    <a16:creationId xmlns:a16="http://schemas.microsoft.com/office/drawing/2014/main" id="{29B89CCA-11C6-4AEF-812B-A64A74712C02}"/>
                  </a:ext>
                </a:extLst>
              </p:cNvPr>
              <p:cNvGrpSpPr/>
              <p:nvPr/>
            </p:nvGrpSpPr>
            <p:grpSpPr>
              <a:xfrm>
                <a:off x="9016846" y="4626771"/>
                <a:ext cx="47625" cy="47625"/>
                <a:chOff x="9450234" y="3825286"/>
                <a:chExt cx="156164" cy="156164"/>
              </a:xfrm>
            </p:grpSpPr>
            <p:cxnSp>
              <p:nvCxnSpPr>
                <p:cNvPr id="241" name="Straight Connector 240">
                  <a:extLst>
                    <a:ext uri="{FF2B5EF4-FFF2-40B4-BE49-F238E27FC236}">
                      <a16:creationId xmlns:a16="http://schemas.microsoft.com/office/drawing/2014/main" id="{9666BE17-B985-430A-B2D9-8870A4E19E60}"/>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2" name="Straight Connector 241">
                  <a:extLst>
                    <a:ext uri="{FF2B5EF4-FFF2-40B4-BE49-F238E27FC236}">
                      <a16:creationId xmlns:a16="http://schemas.microsoft.com/office/drawing/2014/main" id="{4B08E6B5-CA37-4D06-93D8-6ABC2E316165}"/>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199" name="Group 198">
                <a:extLst>
                  <a:ext uri="{FF2B5EF4-FFF2-40B4-BE49-F238E27FC236}">
                    <a16:creationId xmlns:a16="http://schemas.microsoft.com/office/drawing/2014/main" id="{6D22272C-CEB7-4221-9BD4-2807954FF5A7}"/>
                  </a:ext>
                </a:extLst>
              </p:cNvPr>
              <p:cNvGrpSpPr/>
              <p:nvPr/>
            </p:nvGrpSpPr>
            <p:grpSpPr>
              <a:xfrm>
                <a:off x="8901356" y="4511280"/>
                <a:ext cx="47625" cy="47625"/>
                <a:chOff x="9450234" y="3825286"/>
                <a:chExt cx="156164" cy="156164"/>
              </a:xfrm>
            </p:grpSpPr>
            <p:cxnSp>
              <p:nvCxnSpPr>
                <p:cNvPr id="239" name="Straight Connector 238">
                  <a:extLst>
                    <a:ext uri="{FF2B5EF4-FFF2-40B4-BE49-F238E27FC236}">
                      <a16:creationId xmlns:a16="http://schemas.microsoft.com/office/drawing/2014/main" id="{1E925F80-9456-448C-AA4D-2FD23DCDE1B7}"/>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40" name="Straight Connector 239">
                  <a:extLst>
                    <a:ext uri="{FF2B5EF4-FFF2-40B4-BE49-F238E27FC236}">
                      <a16:creationId xmlns:a16="http://schemas.microsoft.com/office/drawing/2014/main" id="{99CFE52D-9002-444F-B5A5-04CFD9915DD2}"/>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0" name="Group 199">
                <a:extLst>
                  <a:ext uri="{FF2B5EF4-FFF2-40B4-BE49-F238E27FC236}">
                    <a16:creationId xmlns:a16="http://schemas.microsoft.com/office/drawing/2014/main" id="{9BA457D5-2E7A-470F-9BBE-C8FD5E56E11B}"/>
                  </a:ext>
                </a:extLst>
              </p:cNvPr>
              <p:cNvGrpSpPr/>
              <p:nvPr/>
            </p:nvGrpSpPr>
            <p:grpSpPr>
              <a:xfrm>
                <a:off x="8757290" y="4511280"/>
                <a:ext cx="47625" cy="47625"/>
                <a:chOff x="9450234" y="3825286"/>
                <a:chExt cx="156164" cy="156164"/>
              </a:xfrm>
            </p:grpSpPr>
            <p:cxnSp>
              <p:nvCxnSpPr>
                <p:cNvPr id="237" name="Straight Connector 236">
                  <a:extLst>
                    <a:ext uri="{FF2B5EF4-FFF2-40B4-BE49-F238E27FC236}">
                      <a16:creationId xmlns:a16="http://schemas.microsoft.com/office/drawing/2014/main" id="{3E59A229-70B5-4A7C-93B4-45EC51983CF1}"/>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38" name="Straight Connector 237">
                  <a:extLst>
                    <a:ext uri="{FF2B5EF4-FFF2-40B4-BE49-F238E27FC236}">
                      <a16:creationId xmlns:a16="http://schemas.microsoft.com/office/drawing/2014/main" id="{73316990-B1AF-4D63-9F23-7EA0BFB8C771}"/>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1" name="Group 200">
                <a:extLst>
                  <a:ext uri="{FF2B5EF4-FFF2-40B4-BE49-F238E27FC236}">
                    <a16:creationId xmlns:a16="http://schemas.microsoft.com/office/drawing/2014/main" id="{DA0F3387-F9AA-4099-8E82-17CC4641B8BE}"/>
                  </a:ext>
                </a:extLst>
              </p:cNvPr>
              <p:cNvGrpSpPr/>
              <p:nvPr/>
            </p:nvGrpSpPr>
            <p:grpSpPr>
              <a:xfrm>
                <a:off x="8734668" y="4511280"/>
                <a:ext cx="47625" cy="47625"/>
                <a:chOff x="9450234" y="3825286"/>
                <a:chExt cx="156164" cy="156164"/>
              </a:xfrm>
            </p:grpSpPr>
            <p:cxnSp>
              <p:nvCxnSpPr>
                <p:cNvPr id="235" name="Straight Connector 234">
                  <a:extLst>
                    <a:ext uri="{FF2B5EF4-FFF2-40B4-BE49-F238E27FC236}">
                      <a16:creationId xmlns:a16="http://schemas.microsoft.com/office/drawing/2014/main" id="{0E36E284-322D-4CB1-B58C-15DD9A5BE43D}"/>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36" name="Straight Connector 235">
                  <a:extLst>
                    <a:ext uri="{FF2B5EF4-FFF2-40B4-BE49-F238E27FC236}">
                      <a16:creationId xmlns:a16="http://schemas.microsoft.com/office/drawing/2014/main" id="{E8DBD3EB-905E-4AB8-A970-268A9DC40AE0}"/>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2" name="Group 201">
                <a:extLst>
                  <a:ext uri="{FF2B5EF4-FFF2-40B4-BE49-F238E27FC236}">
                    <a16:creationId xmlns:a16="http://schemas.microsoft.com/office/drawing/2014/main" id="{7440A710-FEF6-477A-9CB7-0E24ADD8D2EA}"/>
                  </a:ext>
                </a:extLst>
              </p:cNvPr>
              <p:cNvGrpSpPr/>
              <p:nvPr/>
            </p:nvGrpSpPr>
            <p:grpSpPr>
              <a:xfrm>
                <a:off x="8533453" y="4425555"/>
                <a:ext cx="47625" cy="47625"/>
                <a:chOff x="9450234" y="3825286"/>
                <a:chExt cx="156164" cy="156164"/>
              </a:xfrm>
            </p:grpSpPr>
            <p:cxnSp>
              <p:nvCxnSpPr>
                <p:cNvPr id="233" name="Straight Connector 232">
                  <a:extLst>
                    <a:ext uri="{FF2B5EF4-FFF2-40B4-BE49-F238E27FC236}">
                      <a16:creationId xmlns:a16="http://schemas.microsoft.com/office/drawing/2014/main" id="{926ED890-5438-4230-B9AB-5459073301C9}"/>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34" name="Straight Connector 233">
                  <a:extLst>
                    <a:ext uri="{FF2B5EF4-FFF2-40B4-BE49-F238E27FC236}">
                      <a16:creationId xmlns:a16="http://schemas.microsoft.com/office/drawing/2014/main" id="{1881E529-B5DA-4C02-848D-8A4C4F8880A5}"/>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3" name="Group 202">
                <a:extLst>
                  <a:ext uri="{FF2B5EF4-FFF2-40B4-BE49-F238E27FC236}">
                    <a16:creationId xmlns:a16="http://schemas.microsoft.com/office/drawing/2014/main" id="{212AB415-2AF8-4D67-89A8-8AD4E8FE0DCB}"/>
                  </a:ext>
                </a:extLst>
              </p:cNvPr>
              <p:cNvGrpSpPr/>
              <p:nvPr/>
            </p:nvGrpSpPr>
            <p:grpSpPr>
              <a:xfrm>
                <a:off x="8426296" y="4342212"/>
                <a:ext cx="47625" cy="47625"/>
                <a:chOff x="9450234" y="3825286"/>
                <a:chExt cx="156164" cy="156164"/>
              </a:xfrm>
            </p:grpSpPr>
            <p:cxnSp>
              <p:nvCxnSpPr>
                <p:cNvPr id="231" name="Straight Connector 230">
                  <a:extLst>
                    <a:ext uri="{FF2B5EF4-FFF2-40B4-BE49-F238E27FC236}">
                      <a16:creationId xmlns:a16="http://schemas.microsoft.com/office/drawing/2014/main" id="{816AC997-CCF9-4225-99C9-7D8122E5C712}"/>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32" name="Straight Connector 231">
                  <a:extLst>
                    <a:ext uri="{FF2B5EF4-FFF2-40B4-BE49-F238E27FC236}">
                      <a16:creationId xmlns:a16="http://schemas.microsoft.com/office/drawing/2014/main" id="{727BFDFC-F31C-4453-989A-81AA8A36B250}"/>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4" name="Group 203">
                <a:extLst>
                  <a:ext uri="{FF2B5EF4-FFF2-40B4-BE49-F238E27FC236}">
                    <a16:creationId xmlns:a16="http://schemas.microsoft.com/office/drawing/2014/main" id="{A78131B6-BC93-4E4A-BC78-DBB3B6B10178}"/>
                  </a:ext>
                </a:extLst>
              </p:cNvPr>
              <p:cNvGrpSpPr/>
              <p:nvPr/>
            </p:nvGrpSpPr>
            <p:grpSpPr>
              <a:xfrm>
                <a:off x="8406056" y="4342212"/>
                <a:ext cx="47625" cy="47625"/>
                <a:chOff x="9450234" y="3825286"/>
                <a:chExt cx="156164" cy="156164"/>
              </a:xfrm>
            </p:grpSpPr>
            <p:cxnSp>
              <p:nvCxnSpPr>
                <p:cNvPr id="229" name="Straight Connector 228">
                  <a:extLst>
                    <a:ext uri="{FF2B5EF4-FFF2-40B4-BE49-F238E27FC236}">
                      <a16:creationId xmlns:a16="http://schemas.microsoft.com/office/drawing/2014/main" id="{0B2CA06A-A586-48C5-92D4-D1BC9E30A038}"/>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30" name="Straight Connector 229">
                  <a:extLst>
                    <a:ext uri="{FF2B5EF4-FFF2-40B4-BE49-F238E27FC236}">
                      <a16:creationId xmlns:a16="http://schemas.microsoft.com/office/drawing/2014/main" id="{18E345E4-50B8-48BC-9A81-65615B35A66E}"/>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5" name="Group 204">
                <a:extLst>
                  <a:ext uri="{FF2B5EF4-FFF2-40B4-BE49-F238E27FC236}">
                    <a16:creationId xmlns:a16="http://schemas.microsoft.com/office/drawing/2014/main" id="{B34CA25F-5240-43BF-8838-E803B718E94C}"/>
                  </a:ext>
                </a:extLst>
              </p:cNvPr>
              <p:cNvGrpSpPr/>
              <p:nvPr/>
            </p:nvGrpSpPr>
            <p:grpSpPr>
              <a:xfrm>
                <a:off x="8256037" y="4196956"/>
                <a:ext cx="47625" cy="47625"/>
                <a:chOff x="9450234" y="3825286"/>
                <a:chExt cx="156164" cy="156164"/>
              </a:xfrm>
            </p:grpSpPr>
            <p:cxnSp>
              <p:nvCxnSpPr>
                <p:cNvPr id="227" name="Straight Connector 226">
                  <a:extLst>
                    <a:ext uri="{FF2B5EF4-FFF2-40B4-BE49-F238E27FC236}">
                      <a16:creationId xmlns:a16="http://schemas.microsoft.com/office/drawing/2014/main" id="{08EF8470-8C5E-4E43-9DA7-2EBE963058A5}"/>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28" name="Straight Connector 227">
                  <a:extLst>
                    <a:ext uri="{FF2B5EF4-FFF2-40B4-BE49-F238E27FC236}">
                      <a16:creationId xmlns:a16="http://schemas.microsoft.com/office/drawing/2014/main" id="{D7A0A584-9574-4C88-BCA3-72DB38D7FCAA}"/>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6" name="Group 205">
                <a:extLst>
                  <a:ext uri="{FF2B5EF4-FFF2-40B4-BE49-F238E27FC236}">
                    <a16:creationId xmlns:a16="http://schemas.microsoft.com/office/drawing/2014/main" id="{6BC925C0-3EDC-463C-A72A-7C1EE6611DAD}"/>
                  </a:ext>
                </a:extLst>
              </p:cNvPr>
              <p:cNvGrpSpPr/>
              <p:nvPr/>
            </p:nvGrpSpPr>
            <p:grpSpPr>
              <a:xfrm>
                <a:off x="7975049" y="3920731"/>
                <a:ext cx="47625" cy="47625"/>
                <a:chOff x="9450234" y="3825286"/>
                <a:chExt cx="156164" cy="156164"/>
              </a:xfrm>
            </p:grpSpPr>
            <p:cxnSp>
              <p:nvCxnSpPr>
                <p:cNvPr id="225" name="Straight Connector 224">
                  <a:extLst>
                    <a:ext uri="{FF2B5EF4-FFF2-40B4-BE49-F238E27FC236}">
                      <a16:creationId xmlns:a16="http://schemas.microsoft.com/office/drawing/2014/main" id="{569FDF49-A108-45DF-92B9-0F96B89967DA}"/>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26" name="Straight Connector 225">
                  <a:extLst>
                    <a:ext uri="{FF2B5EF4-FFF2-40B4-BE49-F238E27FC236}">
                      <a16:creationId xmlns:a16="http://schemas.microsoft.com/office/drawing/2014/main" id="{8345A628-3CDF-427E-A3F3-961EBA119766}"/>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7" name="Group 206">
                <a:extLst>
                  <a:ext uri="{FF2B5EF4-FFF2-40B4-BE49-F238E27FC236}">
                    <a16:creationId xmlns:a16="http://schemas.microsoft.com/office/drawing/2014/main" id="{2C5BCFB3-22D3-45B2-BEA1-422AA87D8028}"/>
                  </a:ext>
                </a:extLst>
              </p:cNvPr>
              <p:cNvGrpSpPr/>
              <p:nvPr/>
            </p:nvGrpSpPr>
            <p:grpSpPr>
              <a:xfrm>
                <a:off x="7859558" y="3661175"/>
                <a:ext cx="47625" cy="47625"/>
                <a:chOff x="9450234" y="3825286"/>
                <a:chExt cx="156164" cy="156164"/>
              </a:xfrm>
            </p:grpSpPr>
            <p:cxnSp>
              <p:nvCxnSpPr>
                <p:cNvPr id="223" name="Straight Connector 222">
                  <a:extLst>
                    <a:ext uri="{FF2B5EF4-FFF2-40B4-BE49-F238E27FC236}">
                      <a16:creationId xmlns:a16="http://schemas.microsoft.com/office/drawing/2014/main" id="{5BA816E5-24BB-4B6E-B805-C39709F55658}"/>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24" name="Straight Connector 223">
                  <a:extLst>
                    <a:ext uri="{FF2B5EF4-FFF2-40B4-BE49-F238E27FC236}">
                      <a16:creationId xmlns:a16="http://schemas.microsoft.com/office/drawing/2014/main" id="{2D6CC805-D640-4EA1-B507-1E422B0CBCC7}"/>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8" name="Group 207">
                <a:extLst>
                  <a:ext uri="{FF2B5EF4-FFF2-40B4-BE49-F238E27FC236}">
                    <a16:creationId xmlns:a16="http://schemas.microsoft.com/office/drawing/2014/main" id="{14B5F774-9CB3-4921-9E37-7E13EC715522}"/>
                  </a:ext>
                </a:extLst>
              </p:cNvPr>
              <p:cNvGrpSpPr/>
              <p:nvPr/>
            </p:nvGrpSpPr>
            <p:grpSpPr>
              <a:xfrm>
                <a:off x="7800026" y="3595691"/>
                <a:ext cx="47625" cy="47625"/>
                <a:chOff x="9450234" y="3825286"/>
                <a:chExt cx="156164" cy="156164"/>
              </a:xfrm>
            </p:grpSpPr>
            <p:cxnSp>
              <p:nvCxnSpPr>
                <p:cNvPr id="221" name="Straight Connector 220">
                  <a:extLst>
                    <a:ext uri="{FF2B5EF4-FFF2-40B4-BE49-F238E27FC236}">
                      <a16:creationId xmlns:a16="http://schemas.microsoft.com/office/drawing/2014/main" id="{033C30FB-B036-46B4-A474-4E3BB39E61AF}"/>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22" name="Straight Connector 221">
                  <a:extLst>
                    <a:ext uri="{FF2B5EF4-FFF2-40B4-BE49-F238E27FC236}">
                      <a16:creationId xmlns:a16="http://schemas.microsoft.com/office/drawing/2014/main" id="{3C7C133F-23BD-4021-AADB-3F055F4F519C}"/>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09" name="Group 208">
                <a:extLst>
                  <a:ext uri="{FF2B5EF4-FFF2-40B4-BE49-F238E27FC236}">
                    <a16:creationId xmlns:a16="http://schemas.microsoft.com/office/drawing/2014/main" id="{99345060-12CD-4EE3-9251-4FF230304F01}"/>
                  </a:ext>
                </a:extLst>
              </p:cNvPr>
              <p:cNvGrpSpPr/>
              <p:nvPr/>
            </p:nvGrpSpPr>
            <p:grpSpPr>
              <a:xfrm>
                <a:off x="7779786" y="3595691"/>
                <a:ext cx="47625" cy="47625"/>
                <a:chOff x="9450234" y="3825286"/>
                <a:chExt cx="156164" cy="156164"/>
              </a:xfrm>
            </p:grpSpPr>
            <p:cxnSp>
              <p:nvCxnSpPr>
                <p:cNvPr id="219" name="Straight Connector 218">
                  <a:extLst>
                    <a:ext uri="{FF2B5EF4-FFF2-40B4-BE49-F238E27FC236}">
                      <a16:creationId xmlns:a16="http://schemas.microsoft.com/office/drawing/2014/main" id="{5BD568EC-0878-458D-88CE-CBE68F6C2D58}"/>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20" name="Straight Connector 219">
                  <a:extLst>
                    <a:ext uri="{FF2B5EF4-FFF2-40B4-BE49-F238E27FC236}">
                      <a16:creationId xmlns:a16="http://schemas.microsoft.com/office/drawing/2014/main" id="{5B366939-C3C0-4429-8E03-51769DAC7DDD}"/>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10" name="Group 209">
                <a:extLst>
                  <a:ext uri="{FF2B5EF4-FFF2-40B4-BE49-F238E27FC236}">
                    <a16:creationId xmlns:a16="http://schemas.microsoft.com/office/drawing/2014/main" id="{78080D5A-D0DB-4367-9194-3EEBBAF532EA}"/>
                  </a:ext>
                </a:extLst>
              </p:cNvPr>
              <p:cNvGrpSpPr/>
              <p:nvPr/>
            </p:nvGrpSpPr>
            <p:grpSpPr>
              <a:xfrm>
                <a:off x="7617861" y="3420669"/>
                <a:ext cx="47625" cy="47625"/>
                <a:chOff x="9450234" y="3825286"/>
                <a:chExt cx="156164" cy="156164"/>
              </a:xfrm>
            </p:grpSpPr>
            <p:cxnSp>
              <p:nvCxnSpPr>
                <p:cNvPr id="217" name="Straight Connector 216">
                  <a:extLst>
                    <a:ext uri="{FF2B5EF4-FFF2-40B4-BE49-F238E27FC236}">
                      <a16:creationId xmlns:a16="http://schemas.microsoft.com/office/drawing/2014/main" id="{3F0ADCAA-050A-48D1-B567-61EF65B8049B}"/>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18" name="Straight Connector 217">
                  <a:extLst>
                    <a:ext uri="{FF2B5EF4-FFF2-40B4-BE49-F238E27FC236}">
                      <a16:creationId xmlns:a16="http://schemas.microsoft.com/office/drawing/2014/main" id="{B0CCBB07-B10C-46D2-B523-CA51FB4260B1}"/>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11" name="Group 210">
                <a:extLst>
                  <a:ext uri="{FF2B5EF4-FFF2-40B4-BE49-F238E27FC236}">
                    <a16:creationId xmlns:a16="http://schemas.microsoft.com/office/drawing/2014/main" id="{E865CD37-5224-4210-A1D5-C90A32D7FDDF}"/>
                  </a:ext>
                </a:extLst>
              </p:cNvPr>
              <p:cNvGrpSpPr/>
              <p:nvPr/>
            </p:nvGrpSpPr>
            <p:grpSpPr>
              <a:xfrm>
                <a:off x="7603573" y="3255172"/>
                <a:ext cx="47625" cy="47625"/>
                <a:chOff x="9450234" y="3825286"/>
                <a:chExt cx="156164" cy="156164"/>
              </a:xfrm>
            </p:grpSpPr>
            <p:cxnSp>
              <p:nvCxnSpPr>
                <p:cNvPr id="215" name="Straight Connector 214">
                  <a:extLst>
                    <a:ext uri="{FF2B5EF4-FFF2-40B4-BE49-F238E27FC236}">
                      <a16:creationId xmlns:a16="http://schemas.microsoft.com/office/drawing/2014/main" id="{0FCF93A3-CA95-4F4A-985F-1FFFAA96B283}"/>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16" name="Straight Connector 215">
                  <a:extLst>
                    <a:ext uri="{FF2B5EF4-FFF2-40B4-BE49-F238E27FC236}">
                      <a16:creationId xmlns:a16="http://schemas.microsoft.com/office/drawing/2014/main" id="{D625004C-2C82-4341-80BB-38527BB16854}"/>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12" name="Group 211">
                <a:extLst>
                  <a:ext uri="{FF2B5EF4-FFF2-40B4-BE49-F238E27FC236}">
                    <a16:creationId xmlns:a16="http://schemas.microsoft.com/office/drawing/2014/main" id="{D7B6D495-E12F-4E44-9A2E-0F2A517BD4A7}"/>
                  </a:ext>
                </a:extLst>
              </p:cNvPr>
              <p:cNvGrpSpPr/>
              <p:nvPr/>
            </p:nvGrpSpPr>
            <p:grpSpPr>
              <a:xfrm>
                <a:off x="7488082" y="2994425"/>
                <a:ext cx="47625" cy="47625"/>
                <a:chOff x="9450234" y="3825286"/>
                <a:chExt cx="156164" cy="156164"/>
              </a:xfrm>
            </p:grpSpPr>
            <p:cxnSp>
              <p:nvCxnSpPr>
                <p:cNvPr id="213" name="Straight Connector 212">
                  <a:extLst>
                    <a:ext uri="{FF2B5EF4-FFF2-40B4-BE49-F238E27FC236}">
                      <a16:creationId xmlns:a16="http://schemas.microsoft.com/office/drawing/2014/main" id="{CB9E7E86-79CC-49E2-9FFB-AD8525830D62}"/>
                    </a:ext>
                  </a:extLst>
                </p:cNvPr>
                <p:cNvCxnSpPr/>
                <p:nvPr/>
              </p:nvCxnSpPr>
              <p:spPr>
                <a:xfrm>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214" name="Straight Connector 213">
                  <a:extLst>
                    <a:ext uri="{FF2B5EF4-FFF2-40B4-BE49-F238E27FC236}">
                      <a16:creationId xmlns:a16="http://schemas.microsoft.com/office/drawing/2014/main" id="{B99BEA41-3700-4BB5-B43D-351DC2B1F742}"/>
                    </a:ext>
                  </a:extLst>
                </p:cNvPr>
                <p:cNvCxnSpPr>
                  <a:cxnSpLocks/>
                </p:cNvCxnSpPr>
                <p:nvPr/>
              </p:nvCxnSpPr>
              <p:spPr>
                <a:xfrm rot="16200000">
                  <a:off x="9528316" y="3825286"/>
                  <a:ext cx="0" cy="156164"/>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sp>
        <p:nvSpPr>
          <p:cNvPr id="251" name="TextBox 250">
            <a:extLst>
              <a:ext uri="{FF2B5EF4-FFF2-40B4-BE49-F238E27FC236}">
                <a16:creationId xmlns:a16="http://schemas.microsoft.com/office/drawing/2014/main" id="{A6865F32-C61B-4379-9A16-EAAAAF7FFBBE}"/>
              </a:ext>
            </a:extLst>
          </p:cNvPr>
          <p:cNvSpPr txBox="1"/>
          <p:nvPr/>
        </p:nvSpPr>
        <p:spPr>
          <a:xfrm>
            <a:off x="8111770" y="3327829"/>
            <a:ext cx="2580835" cy="767646"/>
          </a:xfrm>
          <a:prstGeom prst="rect">
            <a:avLst/>
          </a:prstGeom>
          <a:noFill/>
        </p:spPr>
        <p:txBody>
          <a:bodyPr wrap="none" lIns="0" tIns="0" rIns="0" bIns="0" rtlCol="0">
            <a:spAutoFit/>
          </a:bodyPr>
          <a:lstStyle/>
          <a:p>
            <a:pPr defTabSz="1219170" fontAlgn="auto">
              <a:lnSpc>
                <a:spcPct val="85000"/>
              </a:lnSpc>
              <a:spcBef>
                <a:spcPts val="0"/>
              </a:spcBef>
              <a:spcAft>
                <a:spcPts val="0"/>
              </a:spcAft>
              <a:defRPr/>
            </a:pPr>
            <a:r>
              <a:rPr lang="en-US" sz="1467" b="1" kern="0" dirty="0">
                <a:solidFill>
                  <a:schemeClr val="accent1"/>
                </a:solidFill>
              </a:rPr>
              <a:t>Not triple-refractory</a:t>
            </a:r>
            <a:br>
              <a:rPr lang="en-US" sz="1467" b="1" kern="0" dirty="0">
                <a:solidFill>
                  <a:schemeClr val="accent1"/>
                </a:solidFill>
              </a:rPr>
            </a:br>
            <a:r>
              <a:rPr lang="en-US" sz="1467" b="1" kern="0" dirty="0">
                <a:solidFill>
                  <a:schemeClr val="accent1"/>
                </a:solidFill>
              </a:rPr>
              <a:t>(ie, double-refractory) (N=57)</a:t>
            </a:r>
            <a:br>
              <a:rPr lang="en-US" sz="1467" b="1" kern="0" dirty="0">
                <a:solidFill>
                  <a:schemeClr val="accent1"/>
                </a:solidFill>
              </a:rPr>
            </a:br>
            <a:r>
              <a:rPr lang="en-GB" sz="1467" b="1" kern="0" dirty="0">
                <a:solidFill>
                  <a:schemeClr val="accent1"/>
                </a:solidFill>
              </a:rPr>
              <a:t>Median OS 11.2 mos</a:t>
            </a:r>
          </a:p>
          <a:p>
            <a:pPr defTabSz="1219170" fontAlgn="auto">
              <a:lnSpc>
                <a:spcPct val="85000"/>
              </a:lnSpc>
              <a:spcBef>
                <a:spcPts val="0"/>
              </a:spcBef>
              <a:spcAft>
                <a:spcPts val="0"/>
              </a:spcAft>
              <a:defRPr/>
            </a:pPr>
            <a:endParaRPr lang="en-US" sz="1467" b="1" kern="0" dirty="0">
              <a:solidFill>
                <a:schemeClr val="accent1"/>
              </a:solidFill>
            </a:endParaRPr>
          </a:p>
        </p:txBody>
      </p:sp>
      <p:sp>
        <p:nvSpPr>
          <p:cNvPr id="252" name="TextBox 251">
            <a:extLst>
              <a:ext uri="{FF2B5EF4-FFF2-40B4-BE49-F238E27FC236}">
                <a16:creationId xmlns:a16="http://schemas.microsoft.com/office/drawing/2014/main" id="{61C9A3FC-6723-4F62-B62F-257246F21F66}"/>
              </a:ext>
            </a:extLst>
          </p:cNvPr>
          <p:cNvSpPr txBox="1"/>
          <p:nvPr/>
        </p:nvSpPr>
        <p:spPr>
          <a:xfrm>
            <a:off x="9888623" y="4348071"/>
            <a:ext cx="2325291" cy="575735"/>
          </a:xfrm>
          <a:prstGeom prst="rect">
            <a:avLst/>
          </a:prstGeom>
          <a:noFill/>
        </p:spPr>
        <p:txBody>
          <a:bodyPr wrap="square" lIns="0" tIns="0" rIns="0" bIns="0" rtlCol="0">
            <a:spAutoFit/>
          </a:bodyPr>
          <a:lstStyle/>
          <a:p>
            <a:pPr defTabSz="1219170" fontAlgn="auto">
              <a:lnSpc>
                <a:spcPct val="85000"/>
              </a:lnSpc>
              <a:spcBef>
                <a:spcPts val="0"/>
              </a:spcBef>
              <a:spcAft>
                <a:spcPts val="0"/>
              </a:spcAft>
              <a:defRPr/>
            </a:pPr>
            <a:r>
              <a:rPr lang="en-US" sz="1467" b="1" kern="0" dirty="0">
                <a:solidFill>
                  <a:schemeClr val="accent2"/>
                </a:solidFill>
              </a:rPr>
              <a:t>Triple-refractory and quad-refractory (N=148)</a:t>
            </a:r>
            <a:br>
              <a:rPr lang="en-US" sz="1467" b="1" kern="0" dirty="0">
                <a:solidFill>
                  <a:schemeClr val="accent2"/>
                </a:solidFill>
              </a:rPr>
            </a:br>
            <a:r>
              <a:rPr lang="en-GB" sz="1467" b="1" kern="0" dirty="0">
                <a:solidFill>
                  <a:schemeClr val="accent2"/>
                </a:solidFill>
              </a:rPr>
              <a:t>Median OS 9.2 mos</a:t>
            </a:r>
          </a:p>
        </p:txBody>
      </p:sp>
      <p:sp>
        <p:nvSpPr>
          <p:cNvPr id="253" name="TextBox 252">
            <a:extLst>
              <a:ext uri="{FF2B5EF4-FFF2-40B4-BE49-F238E27FC236}">
                <a16:creationId xmlns:a16="http://schemas.microsoft.com/office/drawing/2014/main" id="{5E731D5C-EE19-4834-85E4-914BF4B9BE6D}"/>
              </a:ext>
            </a:extLst>
          </p:cNvPr>
          <p:cNvSpPr txBox="1"/>
          <p:nvPr/>
        </p:nvSpPr>
        <p:spPr>
          <a:xfrm>
            <a:off x="8909654" y="5131188"/>
            <a:ext cx="2085507" cy="406393"/>
          </a:xfrm>
          <a:prstGeom prst="rect">
            <a:avLst/>
          </a:prstGeom>
          <a:noFill/>
        </p:spPr>
        <p:txBody>
          <a:bodyPr wrap="none" lIns="0" tIns="0" rIns="0" bIns="0" rtlCol="0">
            <a:spAutoFit/>
          </a:bodyPr>
          <a:lstStyle/>
          <a:p>
            <a:pPr defTabSz="1219170" fontAlgn="auto">
              <a:lnSpc>
                <a:spcPct val="90000"/>
              </a:lnSpc>
              <a:spcBef>
                <a:spcPts val="0"/>
              </a:spcBef>
              <a:spcAft>
                <a:spcPts val="0"/>
              </a:spcAft>
              <a:defRPr/>
            </a:pPr>
            <a:r>
              <a:rPr lang="en-US" sz="1467" b="1" kern="0" dirty="0">
                <a:solidFill>
                  <a:schemeClr val="accent3"/>
                </a:solidFill>
              </a:rPr>
              <a:t>Penta-refractory (N=70)</a:t>
            </a:r>
            <a:br>
              <a:rPr lang="en-US" sz="1467" b="1" kern="0" dirty="0">
                <a:solidFill>
                  <a:schemeClr val="accent3"/>
                </a:solidFill>
              </a:rPr>
            </a:br>
            <a:r>
              <a:rPr lang="en-GB" sz="1467" b="1" kern="0" dirty="0">
                <a:solidFill>
                  <a:schemeClr val="accent3"/>
                </a:solidFill>
              </a:rPr>
              <a:t>Median OS 5.6 mos</a:t>
            </a:r>
          </a:p>
        </p:txBody>
      </p:sp>
      <p:sp>
        <p:nvSpPr>
          <p:cNvPr id="254" name="TextBox 253">
            <a:extLst>
              <a:ext uri="{FF2B5EF4-FFF2-40B4-BE49-F238E27FC236}">
                <a16:creationId xmlns:a16="http://schemas.microsoft.com/office/drawing/2014/main" id="{1D22A4C3-27D3-4C6C-8C07-A374705FF801}"/>
              </a:ext>
            </a:extLst>
          </p:cNvPr>
          <p:cNvSpPr txBox="1"/>
          <p:nvPr/>
        </p:nvSpPr>
        <p:spPr>
          <a:xfrm>
            <a:off x="6773681" y="5035425"/>
            <a:ext cx="705321" cy="225767"/>
          </a:xfrm>
          <a:prstGeom prst="rect">
            <a:avLst/>
          </a:prstGeom>
          <a:noFill/>
        </p:spPr>
        <p:txBody>
          <a:bodyPr wrap="none" lIns="0" tIns="0" rIns="0" bIns="0" rtlCol="0">
            <a:spAutoFit/>
          </a:bodyPr>
          <a:lstStyle/>
          <a:p>
            <a:pPr defTabSz="1219170" fontAlgn="auto">
              <a:spcBef>
                <a:spcPts val="0"/>
              </a:spcBef>
              <a:spcAft>
                <a:spcPts val="0"/>
              </a:spcAft>
              <a:defRPr/>
            </a:pPr>
            <a:r>
              <a:rPr lang="en-US" sz="1467" b="1" i="1" kern="0" dirty="0"/>
              <a:t>P</a:t>
            </a:r>
            <a:r>
              <a:rPr lang="en-US" sz="1467" b="1" kern="0" dirty="0"/>
              <a:t>=0.002</a:t>
            </a:r>
          </a:p>
        </p:txBody>
      </p:sp>
    </p:spTree>
    <p:extLst>
      <p:ext uri="{BB962C8B-B14F-4D97-AF65-F5344CB8AC3E}">
        <p14:creationId xmlns:p14="http://schemas.microsoft.com/office/powerpoint/2010/main" val="3122675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04246" y="6405331"/>
            <a:ext cx="5314121" cy="246221"/>
          </a:xfrm>
          <a:prstGeom prst="rect">
            <a:avLst/>
          </a:prstGeom>
          <a:noFill/>
        </p:spPr>
        <p:txBody>
          <a:bodyPr wrap="square" rtlCol="0">
            <a:spAutoFit/>
          </a:bodyPr>
          <a:lstStyle/>
          <a:p>
            <a:pPr defTabSz="914377"/>
            <a:r>
              <a:rPr lang="en-US" sz="1000" dirty="0">
                <a:solidFill>
                  <a:srgbClr val="000000"/>
                </a:solidFill>
              </a:rPr>
              <a:t>Cohen et al. </a:t>
            </a:r>
            <a:r>
              <a:rPr lang="en-US" sz="1000" dirty="0" err="1">
                <a:solidFill>
                  <a:srgbClr val="000000"/>
                </a:solidFill>
              </a:rPr>
              <a:t>Clin</a:t>
            </a:r>
            <a:r>
              <a:rPr lang="en-US" sz="1000" dirty="0">
                <a:solidFill>
                  <a:srgbClr val="000000"/>
                </a:solidFill>
              </a:rPr>
              <a:t> Cancer Res; 26(7) April 1, 2020.</a:t>
            </a:r>
          </a:p>
        </p:txBody>
      </p:sp>
      <p:pic>
        <p:nvPicPr>
          <p:cNvPr id="5" name="Picture 4"/>
          <p:cNvPicPr>
            <a:picLocks noChangeAspect="1"/>
          </p:cNvPicPr>
          <p:nvPr/>
        </p:nvPicPr>
        <p:blipFill>
          <a:blip r:embed="rId3"/>
          <a:stretch>
            <a:fillRect/>
          </a:stretch>
        </p:blipFill>
        <p:spPr>
          <a:xfrm>
            <a:off x="5231904" y="1199365"/>
            <a:ext cx="6767805" cy="3012433"/>
          </a:xfrm>
          <a:prstGeom prst="rect">
            <a:avLst/>
          </a:prstGeom>
        </p:spPr>
      </p:pic>
      <p:sp>
        <p:nvSpPr>
          <p:cNvPr id="6" name="Rectangle 5"/>
          <p:cNvSpPr/>
          <p:nvPr/>
        </p:nvSpPr>
        <p:spPr>
          <a:xfrm>
            <a:off x="744281" y="352004"/>
            <a:ext cx="10345479" cy="461665"/>
          </a:xfrm>
          <a:prstGeom prst="rect">
            <a:avLst/>
          </a:prstGeom>
        </p:spPr>
        <p:txBody>
          <a:bodyPr wrap="square">
            <a:spAutoFit/>
          </a:bodyPr>
          <a:lstStyle/>
          <a:p>
            <a:pPr algn="ctr" defTabSz="914377"/>
            <a:r>
              <a:rPr lang="en-US" sz="2400" b="1" dirty="0">
                <a:solidFill>
                  <a:srgbClr val="00AEEF"/>
                </a:solidFill>
                <a:latin typeface="Times New Roman"/>
              </a:rPr>
              <a:t>Changes in the T-cell Health in Plasma Cell Neoplasia </a:t>
            </a:r>
          </a:p>
        </p:txBody>
      </p:sp>
      <p:grpSp>
        <p:nvGrpSpPr>
          <p:cNvPr id="7" name="Group 6"/>
          <p:cNvGrpSpPr/>
          <p:nvPr/>
        </p:nvGrpSpPr>
        <p:grpSpPr>
          <a:xfrm>
            <a:off x="239350" y="1462514"/>
            <a:ext cx="4467086" cy="2791313"/>
            <a:chOff x="563525" y="1630393"/>
            <a:chExt cx="3350315" cy="2093485"/>
          </a:xfrm>
        </p:grpSpPr>
        <p:pic>
          <p:nvPicPr>
            <p:cNvPr id="8" name="Picture 2" descr="An external file that holds a picture, illustration, etc.&#10;Object name is advancesADV2019000600f1.jpg"/>
            <p:cNvPicPr>
              <a:picLocks noChangeAspect="1" noChangeArrowheads="1"/>
            </p:cNvPicPr>
            <p:nvPr/>
          </p:nvPicPr>
          <p:blipFill rotWithShape="1">
            <a:blip r:embed="rId4">
              <a:extLst>
                <a:ext uri="{28A0092B-C50C-407E-A947-70E740481C1C}">
                  <a14:useLocalDpi xmlns:a14="http://schemas.microsoft.com/office/drawing/2010/main" val="0"/>
                </a:ext>
              </a:extLst>
            </a:blip>
            <a:srcRect l="2929" t="40145" r="41258" b="38710"/>
            <a:stretch/>
          </p:blipFill>
          <p:spPr bwMode="auto">
            <a:xfrm>
              <a:off x="2267454" y="2206692"/>
              <a:ext cx="1646386" cy="1512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 external file that holds a picture, illustration, etc.&#10;Object name is advancesADV2019000600f1.jpg"/>
            <p:cNvPicPr>
              <a:picLocks noChangeAspect="1" noChangeArrowheads="1"/>
            </p:cNvPicPr>
            <p:nvPr/>
          </p:nvPicPr>
          <p:blipFill rotWithShape="1">
            <a:blip r:embed="rId4">
              <a:extLst>
                <a:ext uri="{28A0092B-C50C-407E-A947-70E740481C1C}">
                  <a14:useLocalDpi xmlns:a14="http://schemas.microsoft.com/office/drawing/2010/main" val="0"/>
                </a:ext>
              </a:extLst>
            </a:blip>
            <a:srcRect l="2929" t="6817" r="36856" b="71030"/>
            <a:stretch/>
          </p:blipFill>
          <p:spPr bwMode="auto">
            <a:xfrm>
              <a:off x="563525" y="2139702"/>
              <a:ext cx="1776227" cy="15841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59038" y="1630393"/>
              <a:ext cx="1219084" cy="484748"/>
            </a:xfrm>
            <a:prstGeom prst="rect">
              <a:avLst/>
            </a:prstGeom>
            <a:noFill/>
          </p:spPr>
          <p:txBody>
            <a:bodyPr wrap="none" rtlCol="0">
              <a:spAutoFit/>
            </a:bodyPr>
            <a:lstStyle/>
            <a:p>
              <a:pPr defTabSz="914377"/>
              <a:r>
                <a:rPr lang="en-US" dirty="0">
                  <a:solidFill>
                    <a:srgbClr val="000000"/>
                  </a:solidFill>
                </a:rPr>
                <a:t>Memory T cell</a:t>
              </a:r>
            </a:p>
            <a:p>
              <a:pPr defTabSz="914377"/>
              <a:r>
                <a:rPr lang="en-US" dirty="0">
                  <a:solidFill>
                    <a:srgbClr val="000000"/>
                  </a:solidFill>
                </a:rPr>
                <a:t> phenotype</a:t>
              </a:r>
            </a:p>
          </p:txBody>
        </p:sp>
        <p:sp>
          <p:nvSpPr>
            <p:cNvPr id="11" name="TextBox 10"/>
            <p:cNvSpPr txBox="1"/>
            <p:nvPr/>
          </p:nvSpPr>
          <p:spPr>
            <a:xfrm>
              <a:off x="2555776" y="1905871"/>
              <a:ext cx="1311898" cy="276999"/>
            </a:xfrm>
            <a:prstGeom prst="rect">
              <a:avLst/>
            </a:prstGeom>
            <a:noFill/>
          </p:spPr>
          <p:txBody>
            <a:bodyPr wrap="none" rtlCol="0">
              <a:spAutoFit/>
            </a:bodyPr>
            <a:lstStyle/>
            <a:p>
              <a:pPr defTabSz="914377"/>
              <a:r>
                <a:rPr lang="en-US" dirty="0">
                  <a:solidFill>
                    <a:srgbClr val="000000"/>
                  </a:solidFill>
                </a:rPr>
                <a:t>CD4:CD8 ratio </a:t>
              </a:r>
            </a:p>
          </p:txBody>
        </p:sp>
      </p:grpSp>
      <p:sp>
        <p:nvSpPr>
          <p:cNvPr id="12" name="TextBox 11">
            <a:extLst>
              <a:ext uri="{FF2B5EF4-FFF2-40B4-BE49-F238E27FC236}">
                <a16:creationId xmlns:a16="http://schemas.microsoft.com/office/drawing/2014/main" id="{2BF39DEA-AC3E-4ADF-A1AA-3E085CEA480B}"/>
              </a:ext>
            </a:extLst>
          </p:cNvPr>
          <p:cNvSpPr txBox="1"/>
          <p:nvPr/>
        </p:nvSpPr>
        <p:spPr>
          <a:xfrm>
            <a:off x="-1872886" y="6364969"/>
            <a:ext cx="6152027" cy="246221"/>
          </a:xfrm>
          <a:prstGeom prst="rect">
            <a:avLst/>
          </a:prstGeom>
          <a:noFill/>
        </p:spPr>
        <p:txBody>
          <a:bodyPr wrap="square" rtlCol="0">
            <a:spAutoFit/>
          </a:bodyPr>
          <a:lstStyle/>
          <a:p>
            <a:pPr algn="r" defTabSz="914377"/>
            <a:r>
              <a:rPr lang="en-US" sz="1000" dirty="0">
                <a:solidFill>
                  <a:srgbClr val="221F72"/>
                </a:solidFill>
              </a:rPr>
              <a:t>Garfall AL </a:t>
            </a:r>
            <a:r>
              <a:rPr lang="nb-NO" altLang="en-US" sz="1000" i="1" dirty="0">
                <a:solidFill>
                  <a:srgbClr val="221F72"/>
                </a:solidFill>
              </a:rPr>
              <a:t>et al. </a:t>
            </a:r>
            <a:r>
              <a:rPr lang="en-GB" altLang="en-US" sz="1000" i="1" dirty="0">
                <a:solidFill>
                  <a:srgbClr val="221F72"/>
                </a:solidFill>
              </a:rPr>
              <a:t>Blood Adv. </a:t>
            </a:r>
            <a:r>
              <a:rPr lang="en-GB" altLang="en-US" sz="1000" dirty="0">
                <a:solidFill>
                  <a:srgbClr val="221F72"/>
                </a:solidFill>
              </a:rPr>
              <a:t>2019;3:2812–2815</a:t>
            </a:r>
            <a:endParaRPr lang="nb-NO" altLang="en-US" sz="1000" dirty="0">
              <a:solidFill>
                <a:srgbClr val="221F72"/>
              </a:solidFill>
            </a:endParaRPr>
          </a:p>
        </p:txBody>
      </p:sp>
    </p:spTree>
    <p:extLst>
      <p:ext uri="{BB962C8B-B14F-4D97-AF65-F5344CB8AC3E}">
        <p14:creationId xmlns:p14="http://schemas.microsoft.com/office/powerpoint/2010/main" val="3871766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597" y="2381790"/>
            <a:ext cx="9750055" cy="2094419"/>
          </a:xfrm>
        </p:spPr>
        <p:txBody>
          <a:bodyPr>
            <a:normAutofit fontScale="90000"/>
          </a:bodyPr>
          <a:lstStyle/>
          <a:p>
            <a:pPr algn="ctr"/>
            <a:r>
              <a:rPr lang="en-US" sz="3200" dirty="0"/>
              <a:t>Yet in </a:t>
            </a:r>
            <a:r>
              <a:rPr lang="en-US" sz="3200" dirty="0">
                <a:solidFill>
                  <a:srgbClr val="00AEEF"/>
                </a:solidFill>
              </a:rPr>
              <a:t>Phase 1</a:t>
            </a:r>
            <a:r>
              <a:rPr lang="en-US" sz="3200" dirty="0">
                <a:solidFill>
                  <a:srgbClr val="FF0000"/>
                </a:solidFill>
              </a:rPr>
              <a:t> </a:t>
            </a:r>
            <a:r>
              <a:rPr lang="en-US" sz="3200" dirty="0"/>
              <a:t>studies of RRMM patients with a median of ~6 lines of therapy, T Cell Engagers are yielding Overall Response Rates ~60-100% with median PFS of 9+ months?</a:t>
            </a:r>
            <a:br>
              <a:rPr lang="en-US" dirty="0"/>
            </a:br>
            <a:endParaRPr lang="en-US" dirty="0"/>
          </a:p>
        </p:txBody>
      </p:sp>
    </p:spTree>
    <p:extLst>
      <p:ext uri="{BB962C8B-B14F-4D97-AF65-F5344CB8AC3E}">
        <p14:creationId xmlns:p14="http://schemas.microsoft.com/office/powerpoint/2010/main" val="2965829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429037"/>
            <a:ext cx="10972800" cy="625171"/>
          </a:xfrm>
        </p:spPr>
        <p:txBody>
          <a:bodyPr>
            <a:noAutofit/>
          </a:bodyPr>
          <a:lstStyle/>
          <a:p>
            <a:pPr algn="ctr"/>
            <a:r>
              <a:rPr lang="en-US" sz="3100" dirty="0"/>
              <a:t>Immunotherapeutic Targets in Multiple Myeloma </a:t>
            </a:r>
            <a:br>
              <a:rPr lang="en-US" sz="3100" dirty="0"/>
            </a:br>
            <a:endParaRPr lang="en-US" sz="3100" dirty="0"/>
          </a:p>
        </p:txBody>
      </p:sp>
      <p:pic>
        <p:nvPicPr>
          <p:cNvPr id="5" name="Picture 4"/>
          <p:cNvPicPr>
            <a:picLocks noChangeAspect="1"/>
          </p:cNvPicPr>
          <p:nvPr/>
        </p:nvPicPr>
        <p:blipFill>
          <a:blip r:embed="rId2"/>
          <a:stretch>
            <a:fillRect/>
          </a:stretch>
        </p:blipFill>
        <p:spPr>
          <a:xfrm>
            <a:off x="352426" y="1163657"/>
            <a:ext cx="11487151" cy="5257800"/>
          </a:xfrm>
          <a:prstGeom prst="rect">
            <a:avLst/>
          </a:prstGeom>
        </p:spPr>
      </p:pic>
      <p:sp>
        <p:nvSpPr>
          <p:cNvPr id="6" name="Footer Placeholder 3"/>
          <p:cNvSpPr>
            <a:spLocks noGrp="1"/>
          </p:cNvSpPr>
          <p:nvPr>
            <p:ph type="ftr" sz="quarter" idx="11"/>
          </p:nvPr>
        </p:nvSpPr>
        <p:spPr>
          <a:xfrm>
            <a:off x="6736933" y="6341251"/>
            <a:ext cx="5918200" cy="365125"/>
          </a:xfrm>
        </p:spPr>
        <p:txBody>
          <a:bodyPr/>
          <a:lstStyle/>
          <a:p>
            <a:pPr defTabSz="1219170"/>
            <a:r>
              <a:rPr lang="en-US" sz="1200" dirty="0">
                <a:solidFill>
                  <a:srgbClr val="000000"/>
                </a:solidFill>
                <a:ea typeface="ＭＳ Ｐゴシック" charset="0"/>
              </a:rPr>
              <a:t> Lancman et al. Hematology ASH </a:t>
            </a:r>
            <a:r>
              <a:rPr lang="en-US" sz="1200" dirty="0" err="1">
                <a:solidFill>
                  <a:srgbClr val="000000"/>
                </a:solidFill>
                <a:ea typeface="ＭＳ Ｐゴシック" charset="0"/>
              </a:rPr>
              <a:t>Educ</a:t>
            </a:r>
            <a:r>
              <a:rPr lang="en-US" sz="1200" dirty="0">
                <a:solidFill>
                  <a:srgbClr val="000000"/>
                </a:solidFill>
                <a:ea typeface="ＭＳ Ｐゴシック" charset="0"/>
              </a:rPr>
              <a:t> Program (2020) 2020 (1): 264–271.</a:t>
            </a:r>
          </a:p>
        </p:txBody>
      </p:sp>
      <p:sp>
        <p:nvSpPr>
          <p:cNvPr id="13" name="Oval 12"/>
          <p:cNvSpPr/>
          <p:nvPr/>
        </p:nvSpPr>
        <p:spPr>
          <a:xfrm>
            <a:off x="469578" y="3955591"/>
            <a:ext cx="398959" cy="1574800"/>
          </a:xfrm>
          <a:prstGeom prst="ellipse">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Times New Roman"/>
            </a:endParaRPr>
          </a:p>
        </p:txBody>
      </p:sp>
      <p:sp>
        <p:nvSpPr>
          <p:cNvPr id="7" name="Oval 6"/>
          <p:cNvSpPr/>
          <p:nvPr/>
        </p:nvSpPr>
        <p:spPr>
          <a:xfrm>
            <a:off x="1967542" y="3792557"/>
            <a:ext cx="398959" cy="1574800"/>
          </a:xfrm>
          <a:prstGeom prst="ellipse">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Times New Roman"/>
            </a:endParaRPr>
          </a:p>
        </p:txBody>
      </p:sp>
      <p:sp>
        <p:nvSpPr>
          <p:cNvPr id="8" name="Oval 7"/>
          <p:cNvSpPr/>
          <p:nvPr/>
        </p:nvSpPr>
        <p:spPr>
          <a:xfrm>
            <a:off x="2356230" y="3732423"/>
            <a:ext cx="398959" cy="1613936"/>
          </a:xfrm>
          <a:prstGeom prst="ellipse">
            <a:avLst/>
          </a:prstGeom>
          <a:noFill/>
          <a:ln w="57150">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2400">
              <a:solidFill>
                <a:srgbClr val="FFFFFF"/>
              </a:solidFill>
              <a:latin typeface="Times New Roman"/>
            </a:endParaRPr>
          </a:p>
        </p:txBody>
      </p:sp>
    </p:spTree>
    <p:extLst>
      <p:ext uri="{BB962C8B-B14F-4D97-AF65-F5344CB8AC3E}">
        <p14:creationId xmlns:p14="http://schemas.microsoft.com/office/powerpoint/2010/main" val="823554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24000" y="673100"/>
            <a:ext cx="9144000" cy="0"/>
          </a:xfrm>
          <a:custGeom>
            <a:avLst/>
            <a:gdLst/>
            <a:ahLst/>
            <a:cxnLst/>
            <a:rect l="l" t="t" r="r" b="b"/>
            <a:pathLst>
              <a:path w="9144000">
                <a:moveTo>
                  <a:pt x="0" y="0"/>
                </a:moveTo>
                <a:lnTo>
                  <a:pt x="9144005" y="1"/>
                </a:lnTo>
              </a:path>
            </a:pathLst>
          </a:custGeom>
          <a:ln w="12700">
            <a:solidFill>
              <a:srgbClr val="969696"/>
            </a:solidFill>
          </a:ln>
        </p:spPr>
        <p:txBody>
          <a:bodyPr wrap="square" lIns="0" tIns="0" rIns="0" bIns="0" rtlCol="0"/>
          <a:lstStyle/>
          <a:p>
            <a:pPr defTabSz="914377" fontAlgn="auto">
              <a:spcBef>
                <a:spcPts val="0"/>
              </a:spcBef>
              <a:spcAft>
                <a:spcPts val="0"/>
              </a:spcAft>
              <a:defRPr/>
            </a:pPr>
            <a:endParaRPr>
              <a:solidFill>
                <a:prstClr val="black"/>
              </a:solidFill>
              <a:latin typeface="Calibri"/>
            </a:endParaRPr>
          </a:p>
        </p:txBody>
      </p:sp>
      <p:sp>
        <p:nvSpPr>
          <p:cNvPr id="6" name="object 6"/>
          <p:cNvSpPr txBox="1">
            <a:spLocks noGrp="1"/>
          </p:cNvSpPr>
          <p:nvPr>
            <p:ph type="title"/>
          </p:nvPr>
        </p:nvSpPr>
        <p:spPr>
          <a:xfrm>
            <a:off x="3278467" y="137629"/>
            <a:ext cx="5881371" cy="459100"/>
          </a:xfrm>
          <a:prstGeom prst="rect">
            <a:avLst/>
          </a:prstGeom>
        </p:spPr>
        <p:txBody>
          <a:bodyPr vert="horz" wrap="square" lIns="0" tIns="12700" rIns="0" bIns="0" rtlCol="0" anchor="t">
            <a:spAutoFit/>
          </a:bodyPr>
          <a:lstStyle/>
          <a:p>
            <a:pPr marL="12700" algn="ctr">
              <a:spcBef>
                <a:spcPts val="100"/>
              </a:spcBef>
            </a:pPr>
            <a:r>
              <a:rPr sz="2900" dirty="0"/>
              <a:t>BCMA </a:t>
            </a:r>
            <a:r>
              <a:rPr sz="2900" spc="-5" dirty="0"/>
              <a:t>(B-cell maturation</a:t>
            </a:r>
            <a:r>
              <a:rPr sz="2900" spc="-185" dirty="0"/>
              <a:t> </a:t>
            </a:r>
            <a:r>
              <a:rPr sz="2900" spc="-5" dirty="0"/>
              <a:t>antigen)</a:t>
            </a:r>
            <a:endParaRPr sz="2900" dirty="0"/>
          </a:p>
        </p:txBody>
      </p:sp>
      <p:sp>
        <p:nvSpPr>
          <p:cNvPr id="9" name="object 9"/>
          <p:cNvSpPr txBox="1"/>
          <p:nvPr/>
        </p:nvSpPr>
        <p:spPr>
          <a:xfrm>
            <a:off x="3278467" y="6501849"/>
            <a:ext cx="5386810" cy="197490"/>
          </a:xfrm>
          <a:prstGeom prst="rect">
            <a:avLst/>
          </a:prstGeom>
        </p:spPr>
        <p:txBody>
          <a:bodyPr vert="horz" wrap="square" lIns="0" tIns="12700" rIns="0" bIns="0" rtlCol="0">
            <a:spAutoFit/>
          </a:bodyPr>
          <a:lstStyle/>
          <a:p>
            <a:pPr marL="12700" defTabSz="914377" fontAlgn="auto">
              <a:spcBef>
                <a:spcPts val="100"/>
              </a:spcBef>
              <a:spcAft>
                <a:spcPts val="0"/>
              </a:spcAft>
              <a:defRPr/>
            </a:pPr>
            <a:r>
              <a:rPr lang="nl-NL" sz="1200" dirty="0"/>
              <a:t>Hengeveld et </a:t>
            </a:r>
            <a:r>
              <a:rPr lang="nl-NL" sz="1200" i="1" dirty="0"/>
              <a:t>al Bl Cancer J</a:t>
            </a:r>
            <a:r>
              <a:rPr lang="nl-NL" sz="1200" dirty="0"/>
              <a:t> 2015  </a:t>
            </a:r>
            <a:r>
              <a:rPr sz="1200" spc="-25" dirty="0">
                <a:latin typeface="Arial"/>
                <a:cs typeface="Arial"/>
              </a:rPr>
              <a:t>; </a:t>
            </a:r>
            <a:r>
              <a:rPr sz="1200" spc="-5" dirty="0">
                <a:latin typeface="Arial"/>
                <a:cs typeface="Arial"/>
              </a:rPr>
              <a:t>Maus, June, </a:t>
            </a:r>
            <a:r>
              <a:rPr sz="1200" i="1" spc="-5" dirty="0">
                <a:latin typeface="Arial"/>
                <a:cs typeface="Arial"/>
              </a:rPr>
              <a:t>Clin Can Res</a:t>
            </a:r>
            <a:r>
              <a:rPr sz="1200" i="1" spc="125" dirty="0">
                <a:latin typeface="Arial"/>
                <a:cs typeface="Arial"/>
              </a:rPr>
              <a:t> </a:t>
            </a:r>
            <a:r>
              <a:rPr sz="1200" spc="-11" dirty="0">
                <a:latin typeface="Arial"/>
                <a:cs typeface="Arial"/>
              </a:rPr>
              <a:t>2013</a:t>
            </a:r>
            <a:endParaRPr sz="1200" dirty="0">
              <a:latin typeface="Arial"/>
              <a:cs typeface="Arial"/>
            </a:endParaRPr>
          </a:p>
        </p:txBody>
      </p:sp>
      <p:sp>
        <p:nvSpPr>
          <p:cNvPr id="12" name="object 12"/>
          <p:cNvSpPr/>
          <p:nvPr/>
        </p:nvSpPr>
        <p:spPr>
          <a:xfrm>
            <a:off x="5509846" y="3833066"/>
            <a:ext cx="6510657" cy="2490417"/>
          </a:xfrm>
          <a:prstGeom prst="rect">
            <a:avLst/>
          </a:prstGeom>
          <a:blipFill>
            <a:blip r:embed="rId3" cstate="print"/>
            <a:stretch>
              <a:fillRect/>
            </a:stretch>
          </a:blipFill>
        </p:spPr>
        <p:txBody>
          <a:bodyPr wrap="square" lIns="0" tIns="0" rIns="0" bIns="0" rtlCol="0"/>
          <a:lstStyle/>
          <a:p>
            <a:pPr defTabSz="914377" fontAlgn="auto">
              <a:spcBef>
                <a:spcPts val="0"/>
              </a:spcBef>
              <a:spcAft>
                <a:spcPts val="0"/>
              </a:spcAft>
              <a:defRPr/>
            </a:pPr>
            <a:endParaRPr>
              <a:solidFill>
                <a:prstClr val="black"/>
              </a:solidFill>
              <a:latin typeface="Calibri"/>
            </a:endParaRPr>
          </a:p>
        </p:txBody>
      </p:sp>
      <p:sp>
        <p:nvSpPr>
          <p:cNvPr id="18" name="Rectangle 17"/>
          <p:cNvSpPr/>
          <p:nvPr/>
        </p:nvSpPr>
        <p:spPr>
          <a:xfrm>
            <a:off x="6194356" y="1032187"/>
            <a:ext cx="5141635" cy="2523768"/>
          </a:xfrm>
          <a:prstGeom prst="rect">
            <a:avLst/>
          </a:prstGeom>
        </p:spPr>
        <p:txBody>
          <a:bodyPr wrap="square">
            <a:spAutoFit/>
          </a:bodyPr>
          <a:lstStyle/>
          <a:p>
            <a:pPr marL="285750" indent="-285750">
              <a:buFont typeface="Arial" panose="020B0604020202020204" pitchFamily="34" charset="0"/>
              <a:buChar char="•"/>
            </a:pPr>
            <a:r>
              <a:rPr lang="en-US" spc="-5" dirty="0">
                <a:solidFill>
                  <a:prstClr val="black"/>
                </a:solidFill>
                <a:latin typeface="Arial"/>
                <a:cs typeface="Arial"/>
              </a:rPr>
              <a:t>Receptor for</a:t>
            </a:r>
            <a:r>
              <a:rPr lang="en-US" spc="-71" dirty="0">
                <a:solidFill>
                  <a:prstClr val="black"/>
                </a:solidFill>
                <a:latin typeface="Arial"/>
                <a:cs typeface="Arial"/>
              </a:rPr>
              <a:t> </a:t>
            </a:r>
            <a:r>
              <a:rPr lang="en-US" dirty="0">
                <a:solidFill>
                  <a:prstClr val="black"/>
                </a:solidFill>
                <a:latin typeface="Arial"/>
                <a:cs typeface="Arial"/>
              </a:rPr>
              <a:t>BAFF and</a:t>
            </a:r>
            <a:r>
              <a:rPr lang="en-US" spc="-120" dirty="0">
                <a:solidFill>
                  <a:prstClr val="black"/>
                </a:solidFill>
                <a:latin typeface="Arial"/>
                <a:cs typeface="Arial"/>
              </a:rPr>
              <a:t> </a:t>
            </a:r>
            <a:r>
              <a:rPr lang="en-US" dirty="0">
                <a:solidFill>
                  <a:prstClr val="black"/>
                </a:solidFill>
                <a:latin typeface="Arial"/>
                <a:cs typeface="Arial"/>
              </a:rPr>
              <a:t>APRIL</a:t>
            </a:r>
          </a:p>
          <a:p>
            <a:pPr marL="285750" indent="-285750">
              <a:buFont typeface="Arial" panose="020B0604020202020204" pitchFamily="34" charset="0"/>
              <a:buChar char="•"/>
            </a:pPr>
            <a:endParaRPr lang="en-US" dirty="0">
              <a:solidFill>
                <a:prstClr val="black"/>
              </a:solidFill>
              <a:latin typeface="Arial"/>
              <a:cs typeface="Arial"/>
            </a:endParaRPr>
          </a:p>
          <a:p>
            <a:pPr marL="285750" indent="-285750">
              <a:buFont typeface="Arial" panose="020B0604020202020204" pitchFamily="34" charset="0"/>
              <a:buChar char="•"/>
            </a:pPr>
            <a:r>
              <a:rPr lang="en-US" dirty="0"/>
              <a:t>Expressed on mature  B cell subsets, PC’s,  and </a:t>
            </a:r>
            <a:r>
              <a:rPr lang="en-US" dirty="0" err="1"/>
              <a:t>plasmacytoid</a:t>
            </a:r>
            <a:r>
              <a:rPr lang="en-US" dirty="0"/>
              <a:t> DC’s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Maintains plasma cell  homeostasis</a:t>
            </a:r>
          </a:p>
          <a:p>
            <a:pPr marL="742950" lvl="1" indent="-285750">
              <a:buFont typeface="Arial" panose="020B0604020202020204" pitchFamily="34" charset="0"/>
              <a:buChar char="•"/>
            </a:pPr>
            <a:r>
              <a:rPr lang="en-US" sz="1600" dirty="0"/>
              <a:t>BCMA-/- mice have  normal B cell #s,  impaired PC survival</a:t>
            </a:r>
          </a:p>
          <a:p>
            <a:endParaRPr lang="en-US" dirty="0"/>
          </a:p>
        </p:txBody>
      </p:sp>
      <p:sp>
        <p:nvSpPr>
          <p:cNvPr id="19" name="object 13"/>
          <p:cNvSpPr/>
          <p:nvPr/>
        </p:nvSpPr>
        <p:spPr>
          <a:xfrm rot="20334167">
            <a:off x="9390287" y="5608281"/>
            <a:ext cx="2083788" cy="638686"/>
          </a:xfrm>
          <a:custGeom>
            <a:avLst/>
            <a:gdLst/>
            <a:ahLst/>
            <a:cxnLst/>
            <a:rect l="l" t="t" r="r" b="b"/>
            <a:pathLst>
              <a:path w="762000" h="1295400">
                <a:moveTo>
                  <a:pt x="0" y="647700"/>
                </a:moveTo>
                <a:lnTo>
                  <a:pt x="1557" y="588746"/>
                </a:lnTo>
                <a:lnTo>
                  <a:pt x="6138" y="531275"/>
                </a:lnTo>
                <a:lnTo>
                  <a:pt x="13609" y="475515"/>
                </a:lnTo>
                <a:lnTo>
                  <a:pt x="23836" y="421696"/>
                </a:lnTo>
                <a:lnTo>
                  <a:pt x="36683" y="370046"/>
                </a:lnTo>
                <a:lnTo>
                  <a:pt x="52017" y="320793"/>
                </a:lnTo>
                <a:lnTo>
                  <a:pt x="69703" y="274166"/>
                </a:lnTo>
                <a:lnTo>
                  <a:pt x="89606" y="230395"/>
                </a:lnTo>
                <a:lnTo>
                  <a:pt x="111592" y="189706"/>
                </a:lnTo>
                <a:lnTo>
                  <a:pt x="135526" y="152330"/>
                </a:lnTo>
                <a:lnTo>
                  <a:pt x="161274" y="118495"/>
                </a:lnTo>
                <a:lnTo>
                  <a:pt x="188701" y="88430"/>
                </a:lnTo>
                <a:lnTo>
                  <a:pt x="217674" y="62362"/>
                </a:lnTo>
                <a:lnTo>
                  <a:pt x="279715" y="23136"/>
                </a:lnTo>
                <a:lnTo>
                  <a:pt x="346321" y="2646"/>
                </a:lnTo>
                <a:lnTo>
                  <a:pt x="381000" y="0"/>
                </a:lnTo>
                <a:lnTo>
                  <a:pt x="415678" y="2646"/>
                </a:lnTo>
                <a:lnTo>
                  <a:pt x="482284" y="23136"/>
                </a:lnTo>
                <a:lnTo>
                  <a:pt x="544325" y="62362"/>
                </a:lnTo>
                <a:lnTo>
                  <a:pt x="573298" y="88430"/>
                </a:lnTo>
                <a:lnTo>
                  <a:pt x="600725" y="118495"/>
                </a:lnTo>
                <a:lnTo>
                  <a:pt x="626473" y="152330"/>
                </a:lnTo>
                <a:lnTo>
                  <a:pt x="650407" y="189706"/>
                </a:lnTo>
                <a:lnTo>
                  <a:pt x="672393" y="230395"/>
                </a:lnTo>
                <a:lnTo>
                  <a:pt x="692296" y="274166"/>
                </a:lnTo>
                <a:lnTo>
                  <a:pt x="709982" y="320793"/>
                </a:lnTo>
                <a:lnTo>
                  <a:pt x="725316" y="370046"/>
                </a:lnTo>
                <a:lnTo>
                  <a:pt x="738164" y="421696"/>
                </a:lnTo>
                <a:lnTo>
                  <a:pt x="748390" y="475515"/>
                </a:lnTo>
                <a:lnTo>
                  <a:pt x="755861" y="531275"/>
                </a:lnTo>
                <a:lnTo>
                  <a:pt x="760443" y="588746"/>
                </a:lnTo>
                <a:lnTo>
                  <a:pt x="762000" y="647700"/>
                </a:lnTo>
                <a:lnTo>
                  <a:pt x="760443" y="706653"/>
                </a:lnTo>
                <a:lnTo>
                  <a:pt x="755861" y="764124"/>
                </a:lnTo>
                <a:lnTo>
                  <a:pt x="748390" y="819883"/>
                </a:lnTo>
                <a:lnTo>
                  <a:pt x="738164" y="873702"/>
                </a:lnTo>
                <a:lnTo>
                  <a:pt x="725316" y="925352"/>
                </a:lnTo>
                <a:lnTo>
                  <a:pt x="709982" y="974604"/>
                </a:lnTo>
                <a:lnTo>
                  <a:pt x="692296" y="1021231"/>
                </a:lnTo>
                <a:lnTo>
                  <a:pt x="672393" y="1065003"/>
                </a:lnTo>
                <a:lnTo>
                  <a:pt x="650407" y="1105691"/>
                </a:lnTo>
                <a:lnTo>
                  <a:pt x="626473" y="1143068"/>
                </a:lnTo>
                <a:lnTo>
                  <a:pt x="600725" y="1176903"/>
                </a:lnTo>
                <a:lnTo>
                  <a:pt x="573298" y="1206969"/>
                </a:lnTo>
                <a:lnTo>
                  <a:pt x="544325" y="1233037"/>
                </a:lnTo>
                <a:lnTo>
                  <a:pt x="482284" y="1272263"/>
                </a:lnTo>
                <a:lnTo>
                  <a:pt x="415678" y="1292753"/>
                </a:lnTo>
                <a:lnTo>
                  <a:pt x="381000" y="1295400"/>
                </a:lnTo>
                <a:lnTo>
                  <a:pt x="346321" y="1292753"/>
                </a:lnTo>
                <a:lnTo>
                  <a:pt x="279715" y="1272263"/>
                </a:lnTo>
                <a:lnTo>
                  <a:pt x="217674" y="1233037"/>
                </a:lnTo>
                <a:lnTo>
                  <a:pt x="188701" y="1206969"/>
                </a:lnTo>
                <a:lnTo>
                  <a:pt x="161274" y="1176903"/>
                </a:lnTo>
                <a:lnTo>
                  <a:pt x="135526" y="1143068"/>
                </a:lnTo>
                <a:lnTo>
                  <a:pt x="111592" y="1105691"/>
                </a:lnTo>
                <a:lnTo>
                  <a:pt x="89606" y="1065003"/>
                </a:lnTo>
                <a:lnTo>
                  <a:pt x="69703" y="1021231"/>
                </a:lnTo>
                <a:lnTo>
                  <a:pt x="52017" y="974604"/>
                </a:lnTo>
                <a:lnTo>
                  <a:pt x="36683" y="925352"/>
                </a:lnTo>
                <a:lnTo>
                  <a:pt x="23836" y="873702"/>
                </a:lnTo>
                <a:lnTo>
                  <a:pt x="13609" y="819883"/>
                </a:lnTo>
                <a:lnTo>
                  <a:pt x="6138" y="764124"/>
                </a:lnTo>
                <a:lnTo>
                  <a:pt x="1557" y="706653"/>
                </a:lnTo>
                <a:lnTo>
                  <a:pt x="0" y="647700"/>
                </a:lnTo>
                <a:close/>
              </a:path>
            </a:pathLst>
          </a:custGeom>
          <a:ln w="38100">
            <a:solidFill>
              <a:srgbClr val="FF0000"/>
            </a:solidFill>
          </a:ln>
        </p:spPr>
        <p:txBody>
          <a:bodyPr wrap="square" lIns="0" tIns="0" rIns="0" bIns="0" rtlCol="0"/>
          <a:lstStyle/>
          <a:p>
            <a:pPr defTabSz="914377" fontAlgn="auto">
              <a:spcBef>
                <a:spcPts val="0"/>
              </a:spcBef>
              <a:spcAft>
                <a:spcPts val="0"/>
              </a:spcAft>
              <a:defRPr/>
            </a:pPr>
            <a:endParaRPr>
              <a:solidFill>
                <a:prstClr val="black"/>
              </a:solidFill>
              <a:latin typeface="Calibri"/>
            </a:endParaRPr>
          </a:p>
        </p:txBody>
      </p:sp>
      <p:pic>
        <p:nvPicPr>
          <p:cNvPr id="8194" name="Picture 2" descr="fig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6404"/>
            <a:ext cx="5178991" cy="337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06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D1A5625C-930A-4914-82CE-93C6986B4BD6}"/>
              </a:ext>
            </a:extLst>
          </p:cNvPr>
          <p:cNvGraphicFramePr>
            <a:graphicFrameLocks noGrp="1"/>
          </p:cNvGraphicFramePr>
          <p:nvPr>
            <p:extLst>
              <p:ext uri="{D42A27DB-BD31-4B8C-83A1-F6EECF244321}">
                <p14:modId xmlns:p14="http://schemas.microsoft.com/office/powerpoint/2010/main" val="2894963921"/>
              </p:ext>
            </p:extLst>
          </p:nvPr>
        </p:nvGraphicFramePr>
        <p:xfrm>
          <a:off x="911424" y="865424"/>
          <a:ext cx="10384573" cy="1610077"/>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1271365957"/>
                    </a:ext>
                  </a:extLst>
                </a:gridCol>
                <a:gridCol w="1248139">
                  <a:extLst>
                    <a:ext uri="{9D8B030D-6E8A-4147-A177-3AD203B41FA5}">
                      <a16:colId xmlns:a16="http://schemas.microsoft.com/office/drawing/2014/main" val="862249134"/>
                    </a:ext>
                  </a:extLst>
                </a:gridCol>
                <a:gridCol w="1344149">
                  <a:extLst>
                    <a:ext uri="{9D8B030D-6E8A-4147-A177-3AD203B41FA5}">
                      <a16:colId xmlns:a16="http://schemas.microsoft.com/office/drawing/2014/main" val="194418362"/>
                    </a:ext>
                  </a:extLst>
                </a:gridCol>
                <a:gridCol w="1632181">
                  <a:extLst>
                    <a:ext uri="{9D8B030D-6E8A-4147-A177-3AD203B41FA5}">
                      <a16:colId xmlns:a16="http://schemas.microsoft.com/office/drawing/2014/main" val="2485092494"/>
                    </a:ext>
                  </a:extLst>
                </a:gridCol>
                <a:gridCol w="1440160">
                  <a:extLst>
                    <a:ext uri="{9D8B030D-6E8A-4147-A177-3AD203B41FA5}">
                      <a16:colId xmlns:a16="http://schemas.microsoft.com/office/drawing/2014/main" val="1343648636"/>
                    </a:ext>
                  </a:extLst>
                </a:gridCol>
                <a:gridCol w="1440160">
                  <a:extLst>
                    <a:ext uri="{9D8B030D-6E8A-4147-A177-3AD203B41FA5}">
                      <a16:colId xmlns:a16="http://schemas.microsoft.com/office/drawing/2014/main" val="1050198521"/>
                    </a:ext>
                  </a:extLst>
                </a:gridCol>
                <a:gridCol w="1359571">
                  <a:extLst>
                    <a:ext uri="{9D8B030D-6E8A-4147-A177-3AD203B41FA5}">
                      <a16:colId xmlns:a16="http://schemas.microsoft.com/office/drawing/2014/main" val="2331088064"/>
                    </a:ext>
                  </a:extLst>
                </a:gridCol>
              </a:tblGrid>
              <a:tr h="701040">
                <a:tc>
                  <a:txBody>
                    <a:bodyPr/>
                    <a:lstStyle/>
                    <a:p>
                      <a:endParaRPr lang="en-US" sz="1300" dirty="0">
                        <a:latin typeface="Arial" panose="020B0604020202020204" pitchFamily="34" charset="0"/>
                        <a:cs typeface="Arial" panose="020B0604020202020204" pitchFamily="34" charset="0"/>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300" dirty="0"/>
                        <a:t> CARTITUDE-1</a:t>
                      </a:r>
                      <a:r>
                        <a:rPr lang="en-US" sz="1300" baseline="30000" dirty="0"/>
                        <a:t>1</a:t>
                      </a:r>
                    </a:p>
                    <a:p>
                      <a:pPr marL="0" marR="0" lvl="0" indent="0" algn="ctr" defTabSz="914354" rtl="0" eaLnBrk="1" fontAlgn="auto" latinLnBrk="0" hangingPunct="1">
                        <a:lnSpc>
                          <a:spcPct val="100000"/>
                        </a:lnSpc>
                        <a:spcBef>
                          <a:spcPts val="0"/>
                        </a:spcBef>
                        <a:spcAft>
                          <a:spcPts val="0"/>
                        </a:spcAft>
                        <a:buClrTx/>
                        <a:buSzTx/>
                        <a:buFontTx/>
                        <a:buNone/>
                        <a:tabLst/>
                        <a:defRPr/>
                      </a:pPr>
                      <a:r>
                        <a:rPr lang="en-US" sz="1300" dirty="0"/>
                        <a:t>Cilta-cel</a:t>
                      </a:r>
                    </a:p>
                    <a:p>
                      <a:pPr algn="ctr"/>
                      <a:r>
                        <a:rPr lang="en-US" sz="1300" dirty="0"/>
                        <a:t>Phase 1</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CRB-401</a:t>
                      </a:r>
                      <a:r>
                        <a:rPr lang="en-US" sz="1300" baseline="30000" dirty="0">
                          <a:solidFill>
                            <a:schemeClr val="tx1"/>
                          </a:solidFill>
                        </a:rPr>
                        <a:t>2</a:t>
                      </a:r>
                    </a:p>
                    <a:p>
                      <a:pPr algn="ctr"/>
                      <a:r>
                        <a:rPr lang="en-US" sz="1300" dirty="0">
                          <a:solidFill>
                            <a:schemeClr val="tx1"/>
                          </a:solidFill>
                        </a:rPr>
                        <a:t>Ide-cel</a:t>
                      </a:r>
                    </a:p>
                    <a:p>
                      <a:pPr algn="ctr"/>
                      <a:r>
                        <a:rPr lang="en-US" sz="1300" dirty="0">
                          <a:solidFill>
                            <a:schemeClr val="tx1"/>
                          </a:solidFill>
                        </a:rPr>
                        <a:t>Phase 1</a:t>
                      </a:r>
                      <a:endParaRPr lang="en-US" sz="1300" dirty="0">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300" dirty="0"/>
                        <a:t>CRB-402</a:t>
                      </a:r>
                      <a:r>
                        <a:rPr lang="en-US" sz="1300" baseline="30000" dirty="0"/>
                        <a:t>3</a:t>
                      </a:r>
                    </a:p>
                    <a:p>
                      <a:pPr algn="ctr"/>
                      <a:r>
                        <a:rPr lang="en-US" sz="1300" dirty="0"/>
                        <a:t>Bb21217</a:t>
                      </a:r>
                    </a:p>
                    <a:p>
                      <a:pPr algn="ctr"/>
                      <a:r>
                        <a:rPr lang="en-US" sz="1300" dirty="0"/>
                        <a:t>Phase 1</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LUMMICAR-2</a:t>
                      </a:r>
                      <a:r>
                        <a:rPr lang="en-US" sz="1300" baseline="30000" dirty="0"/>
                        <a:t>4</a:t>
                      </a:r>
                    </a:p>
                    <a:p>
                      <a:pPr algn="ctr"/>
                      <a:r>
                        <a:rPr lang="en-US" sz="1300" dirty="0"/>
                        <a:t>CT053</a:t>
                      </a:r>
                    </a:p>
                    <a:p>
                      <a:pPr algn="ctr"/>
                      <a:r>
                        <a:rPr lang="en-US" sz="1300" dirty="0"/>
                        <a:t>Phase 1b</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PRIME</a:t>
                      </a:r>
                      <a:r>
                        <a:rPr lang="en-US" sz="1300" baseline="30000" dirty="0"/>
                        <a:t>5</a:t>
                      </a:r>
                    </a:p>
                    <a:p>
                      <a:pPr algn="ctr"/>
                      <a:r>
                        <a:rPr lang="en-US" sz="1300" dirty="0"/>
                        <a:t>BCMA-101</a:t>
                      </a:r>
                    </a:p>
                    <a:p>
                      <a:pPr algn="ctr"/>
                      <a:r>
                        <a:rPr lang="en-US" sz="1300" dirty="0"/>
                        <a:t>Phase 1/2</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CT103A</a:t>
                      </a:r>
                      <a:r>
                        <a:rPr lang="en-US" sz="1300" baseline="30000" dirty="0"/>
                        <a:t>6</a:t>
                      </a:r>
                      <a:endParaRPr lang="en-US" sz="1300" dirty="0"/>
                    </a:p>
                    <a:p>
                      <a:pPr algn="ctr"/>
                      <a:r>
                        <a:rPr lang="en-US" sz="1300" dirty="0"/>
                        <a:t>Phase 1</a:t>
                      </a:r>
                    </a:p>
                    <a:p>
                      <a:pPr algn="ctr"/>
                      <a:r>
                        <a:rPr lang="en-US" sz="1300" dirty="0"/>
                        <a:t> </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18461004"/>
                  </a:ext>
                </a:extLst>
              </a:tr>
              <a:tr h="294640">
                <a:tc>
                  <a:txBody>
                    <a:bodyPr/>
                    <a:lstStyle/>
                    <a:p>
                      <a:r>
                        <a:rPr lang="en-US" sz="1300" dirty="0"/>
                        <a:t>Patients</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97</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128</a:t>
                      </a:r>
                      <a:endParaRPr lang="en-US" sz="1300" dirty="0">
                        <a:solidFill>
                          <a:schemeClr val="tx1"/>
                        </a:solidFill>
                        <a:latin typeface="Arial" panose="020B0604020202020204" pitchFamily="34" charset="0"/>
                        <a:cs typeface="Arial" panose="020B0604020202020204" pitchFamily="34" charset="0"/>
                      </a:endParaRPr>
                    </a:p>
                  </a:txBody>
                  <a:tcPr>
                    <a:solidFill>
                      <a:srgbClr val="DEEBF7"/>
                    </a:solidFill>
                  </a:tcPr>
                </a:tc>
                <a:tc>
                  <a:txBody>
                    <a:bodyPr/>
                    <a:lstStyle/>
                    <a:p>
                      <a:pPr algn="ctr"/>
                      <a:r>
                        <a:rPr lang="en-US" sz="1300" dirty="0"/>
                        <a:t>72</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20</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55</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79</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1635800"/>
                  </a:ext>
                </a:extLst>
              </a:tr>
              <a:tr h="319757">
                <a:tc>
                  <a:txBody>
                    <a:bodyPr/>
                    <a:lstStyle/>
                    <a:p>
                      <a:r>
                        <a:rPr lang="en-US" sz="1300" dirty="0"/>
                        <a:t>Median prior LOT</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6</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6</a:t>
                      </a:r>
                      <a:endParaRPr lang="en-US" sz="1300" dirty="0">
                        <a:solidFill>
                          <a:schemeClr val="tx1"/>
                        </a:solidFill>
                        <a:latin typeface="Arial" panose="020B0604020202020204" pitchFamily="34" charset="0"/>
                        <a:cs typeface="Arial" panose="020B0604020202020204" pitchFamily="34" charset="0"/>
                      </a:endParaRPr>
                    </a:p>
                  </a:txBody>
                  <a:tcPr>
                    <a:noFill/>
                  </a:tcPr>
                </a:tc>
                <a:tc>
                  <a:txBody>
                    <a:bodyPr/>
                    <a:lstStyle/>
                    <a:p>
                      <a:pPr algn="ctr"/>
                      <a:r>
                        <a:rPr lang="en-US" sz="1300" dirty="0"/>
                        <a:t>6</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5</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8</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5</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71475525"/>
                  </a:ext>
                </a:extLst>
              </a:tr>
              <a:tr h="294640">
                <a:tc>
                  <a:txBody>
                    <a:bodyPr/>
                    <a:lstStyle/>
                    <a:p>
                      <a:r>
                        <a:rPr lang="en-US" sz="1300" dirty="0"/>
                        <a:t>Triple refractory, %</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88%</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84%</a:t>
                      </a:r>
                      <a:endParaRPr lang="en-US" sz="1300" dirty="0">
                        <a:solidFill>
                          <a:schemeClr val="tx1"/>
                        </a:solidFill>
                        <a:latin typeface="Arial" panose="020B0604020202020204" pitchFamily="34" charset="0"/>
                        <a:cs typeface="Arial" panose="020B0604020202020204" pitchFamily="34" charset="0"/>
                      </a:endParaRPr>
                    </a:p>
                  </a:txBody>
                  <a:tcPr>
                    <a:solidFill>
                      <a:srgbClr val="DEEBF7"/>
                    </a:solidFill>
                  </a:tcPr>
                </a:tc>
                <a:tc>
                  <a:txBody>
                    <a:bodyPr/>
                    <a:lstStyle/>
                    <a:p>
                      <a:pPr algn="ctr"/>
                      <a:r>
                        <a:rPr lang="en-US" sz="1300" dirty="0"/>
                        <a:t>69%</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85%</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60%</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17%</a:t>
                      </a:r>
                      <a:endParaRPr lang="en-US" sz="13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83334304"/>
                  </a:ext>
                </a:extLst>
              </a:tr>
            </a:tbl>
          </a:graphicData>
        </a:graphic>
      </p:graphicFrame>
      <p:sp>
        <p:nvSpPr>
          <p:cNvPr id="6" name="Text Placeholder 3">
            <a:extLst>
              <a:ext uri="{FF2B5EF4-FFF2-40B4-BE49-F238E27FC236}">
                <a16:creationId xmlns:a16="http://schemas.microsoft.com/office/drawing/2014/main" id="{3777117E-CAF0-4378-8403-8CD02AF950BD}"/>
              </a:ext>
            </a:extLst>
          </p:cNvPr>
          <p:cNvSpPr txBox="1">
            <a:spLocks/>
          </p:cNvSpPr>
          <p:nvPr/>
        </p:nvSpPr>
        <p:spPr>
          <a:xfrm>
            <a:off x="527380" y="6329221"/>
            <a:ext cx="10945216" cy="393439"/>
          </a:xfrm>
          <a:prstGeom prst="rect">
            <a:avLst/>
          </a:prstGeom>
        </p:spPr>
        <p:txBody>
          <a:bodyPr numCol="1"/>
          <a:lst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Arial" panose="020B0604020202020204" pitchFamily="34" charset="0"/>
                <a:ea typeface="+mn-ea"/>
                <a:cs typeface="Arial" panose="020B0604020202020204" pitchFamily="34" charset="0"/>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defTabSz="685750" fontAlgn="auto">
              <a:lnSpc>
                <a:spcPct val="100000"/>
              </a:lnSpc>
              <a:spcAft>
                <a:spcPts val="0"/>
              </a:spcAft>
              <a:buNone/>
              <a:defRPr/>
            </a:pPr>
            <a:r>
              <a:rPr lang="en-GB" altLang="en-US" sz="1051" dirty="0">
                <a:solidFill>
                  <a:prstClr val="black"/>
                </a:solidFill>
                <a:latin typeface="Calibri" panose="020F0502020204030204"/>
              </a:rPr>
              <a:t>1. Martin T, ASH 2021, abstract 549</a:t>
            </a:r>
            <a:r>
              <a:rPr lang="en-US" sz="1067" dirty="0">
                <a:solidFill>
                  <a:prstClr val="black"/>
                </a:solidFill>
                <a:latin typeface="Calibri" panose="020F0502020204030204" pitchFamily="34" charset="0"/>
              </a:rPr>
              <a:t>.</a:t>
            </a:r>
            <a:r>
              <a:rPr lang="en-GB" altLang="en-US" sz="1051" dirty="0">
                <a:solidFill>
                  <a:prstClr val="black"/>
                </a:solidFill>
                <a:latin typeface="Calibri" panose="020F0502020204030204"/>
              </a:rPr>
              <a:t>; 2</a:t>
            </a:r>
            <a:r>
              <a:rPr lang="it-IT" altLang="en-US" sz="1051" dirty="0">
                <a:solidFill>
                  <a:prstClr val="black"/>
                </a:solidFill>
                <a:latin typeface="Calibri" panose="020F0502020204030204"/>
              </a:rPr>
              <a:t>Anderson LD. ASCO 2021. Poster 8016.</a:t>
            </a:r>
            <a:r>
              <a:rPr lang="en-GB" altLang="en-US" sz="1051" dirty="0">
                <a:solidFill>
                  <a:prstClr val="black"/>
                </a:solidFill>
                <a:latin typeface="Calibri" panose="020F0502020204030204"/>
              </a:rPr>
              <a:t> ; 3</a:t>
            </a:r>
            <a:r>
              <a:rPr lang="fr-FR" altLang="en-US" sz="1051" dirty="0">
                <a:solidFill>
                  <a:prstClr val="black"/>
                </a:solidFill>
                <a:latin typeface="Calibri" panose="020F0502020204030204"/>
              </a:rPr>
              <a:t>. Raje NS, et al. ASH 2021, abstract 548</a:t>
            </a:r>
            <a:r>
              <a:rPr lang="en-GB" altLang="en-US" sz="1051" dirty="0">
                <a:solidFill>
                  <a:prstClr val="black"/>
                </a:solidFill>
                <a:latin typeface="Calibri" panose="020F0502020204030204"/>
              </a:rPr>
              <a:t>; 4. Kumar et al., ASH 2020: Abstract 133 ; 5. Costello et al., ASH 2020: Abstract 134 ; 6 </a:t>
            </a:r>
            <a:r>
              <a:rPr lang="fr-FR" altLang="en-US" sz="1051" dirty="0">
                <a:solidFill>
                  <a:prstClr val="black"/>
                </a:solidFill>
                <a:latin typeface="Calibri" panose="020F0502020204030204"/>
              </a:rPr>
              <a:t>L i C, et al. ASH 2021, abstract 547.</a:t>
            </a:r>
          </a:p>
          <a:p>
            <a:pPr marL="171438" indent="-171438" defTabSz="685750" fontAlgn="auto">
              <a:lnSpc>
                <a:spcPct val="100000"/>
              </a:lnSpc>
              <a:spcAft>
                <a:spcPts val="0"/>
              </a:spcAft>
              <a:defRPr/>
            </a:pPr>
            <a:endParaRPr lang="en-GB" altLang="en-US" sz="900" dirty="0">
              <a:solidFill>
                <a:prstClr val="black"/>
              </a:solidFill>
              <a:latin typeface="Calibri Light" panose="020F0302020204030204"/>
            </a:endParaRPr>
          </a:p>
          <a:p>
            <a:pPr marL="171438" indent="-171438" defTabSz="685750" fontAlgn="auto">
              <a:lnSpc>
                <a:spcPct val="100000"/>
              </a:lnSpc>
              <a:spcAft>
                <a:spcPts val="0"/>
              </a:spcAft>
              <a:defRPr/>
            </a:pPr>
            <a:endParaRPr lang="en-US" sz="900" dirty="0">
              <a:solidFill>
                <a:prstClr val="black"/>
              </a:solidFill>
              <a:latin typeface="Calibri Light" panose="020F0302020204030204"/>
            </a:endParaRPr>
          </a:p>
        </p:txBody>
      </p:sp>
      <p:sp>
        <p:nvSpPr>
          <p:cNvPr id="3" name="Rectangle 2"/>
          <p:cNvSpPr/>
          <p:nvPr/>
        </p:nvSpPr>
        <p:spPr>
          <a:xfrm>
            <a:off x="3403447" y="222762"/>
            <a:ext cx="5193084" cy="523220"/>
          </a:xfrm>
          <a:prstGeom prst="rect">
            <a:avLst/>
          </a:prstGeom>
        </p:spPr>
        <p:txBody>
          <a:bodyPr wrap="square">
            <a:spAutoFit/>
          </a:bodyPr>
          <a:lstStyle/>
          <a:p>
            <a:pPr algn="ctr" defTabSz="914377" fontAlgn="auto">
              <a:spcBef>
                <a:spcPts val="0"/>
              </a:spcBef>
              <a:spcAft>
                <a:spcPts val="0"/>
              </a:spcAft>
              <a:defRPr/>
            </a:pPr>
            <a:r>
              <a:rPr lang="en-US" sz="2800" b="1" kern="0" dirty="0">
                <a:solidFill>
                  <a:srgbClr val="00AEEF"/>
                </a:solidFill>
                <a:latin typeface="Times New Roman"/>
                <a:ea typeface="ＭＳ Ｐゴシック" charset="0"/>
                <a:cs typeface="Times New Roman"/>
              </a:rPr>
              <a:t>Anti-BCMA </a:t>
            </a:r>
            <a:r>
              <a:rPr lang="en-US" sz="2800" b="1" kern="0" dirty="0" err="1">
                <a:solidFill>
                  <a:srgbClr val="00AEEF"/>
                </a:solidFill>
                <a:latin typeface="Times New Roman"/>
                <a:ea typeface="ＭＳ Ｐゴシック" charset="0"/>
                <a:cs typeface="Times New Roman"/>
              </a:rPr>
              <a:t>Car-T</a:t>
            </a:r>
            <a:r>
              <a:rPr lang="en-US" sz="2800" b="1" kern="0" dirty="0">
                <a:solidFill>
                  <a:srgbClr val="00AEEF"/>
                </a:solidFill>
                <a:latin typeface="Times New Roman"/>
                <a:ea typeface="ＭＳ Ｐゴシック" charset="0"/>
                <a:cs typeface="Times New Roman"/>
              </a:rPr>
              <a:t> Therapies</a:t>
            </a:r>
            <a:endParaRPr lang="en-US" kern="0" dirty="0">
              <a:solidFill>
                <a:sysClr val="windowText" lastClr="000000"/>
              </a:solidFill>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712786603"/>
              </p:ext>
            </p:extLst>
          </p:nvPr>
        </p:nvGraphicFramePr>
        <p:xfrm>
          <a:off x="911423" y="4019967"/>
          <a:ext cx="10384573" cy="935712"/>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2805142974"/>
                    </a:ext>
                  </a:extLst>
                </a:gridCol>
                <a:gridCol w="1248139">
                  <a:extLst>
                    <a:ext uri="{9D8B030D-6E8A-4147-A177-3AD203B41FA5}">
                      <a16:colId xmlns:a16="http://schemas.microsoft.com/office/drawing/2014/main" val="38737937"/>
                    </a:ext>
                  </a:extLst>
                </a:gridCol>
                <a:gridCol w="1344149">
                  <a:extLst>
                    <a:ext uri="{9D8B030D-6E8A-4147-A177-3AD203B41FA5}">
                      <a16:colId xmlns:a16="http://schemas.microsoft.com/office/drawing/2014/main" val="1653242541"/>
                    </a:ext>
                  </a:extLst>
                </a:gridCol>
                <a:gridCol w="1632181">
                  <a:extLst>
                    <a:ext uri="{9D8B030D-6E8A-4147-A177-3AD203B41FA5}">
                      <a16:colId xmlns:a16="http://schemas.microsoft.com/office/drawing/2014/main" val="2970549119"/>
                    </a:ext>
                  </a:extLst>
                </a:gridCol>
                <a:gridCol w="1440160">
                  <a:extLst>
                    <a:ext uri="{9D8B030D-6E8A-4147-A177-3AD203B41FA5}">
                      <a16:colId xmlns:a16="http://schemas.microsoft.com/office/drawing/2014/main" val="2990289473"/>
                    </a:ext>
                  </a:extLst>
                </a:gridCol>
                <a:gridCol w="1440160">
                  <a:extLst>
                    <a:ext uri="{9D8B030D-6E8A-4147-A177-3AD203B41FA5}">
                      <a16:colId xmlns:a16="http://schemas.microsoft.com/office/drawing/2014/main" val="2625033305"/>
                    </a:ext>
                  </a:extLst>
                </a:gridCol>
                <a:gridCol w="1359571">
                  <a:extLst>
                    <a:ext uri="{9D8B030D-6E8A-4147-A177-3AD203B41FA5}">
                      <a16:colId xmlns:a16="http://schemas.microsoft.com/office/drawing/2014/main" val="3309258213"/>
                    </a:ext>
                  </a:extLst>
                </a:gridCol>
              </a:tblGrid>
              <a:tr h="294640">
                <a:tc>
                  <a:txBody>
                    <a:bodyPr/>
                    <a:lstStyle/>
                    <a:p>
                      <a:r>
                        <a:rPr lang="en-US" sz="1300" b="0" dirty="0"/>
                        <a:t>ORR/ CR</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t>98%/83%</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solidFill>
                            <a:schemeClr val="tx1"/>
                          </a:solidFill>
                        </a:rPr>
                        <a:t>73%/33%</a:t>
                      </a:r>
                      <a:endParaRPr lang="en-US" sz="1300" b="0" dirty="0">
                        <a:solidFill>
                          <a:schemeClr val="tx1"/>
                        </a:solidFill>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300" b="0" dirty="0"/>
                        <a:t>69%/36%</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t>94%/77%</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t>67%</a:t>
                      </a:r>
                      <a:r>
                        <a:rPr lang="en-US" sz="1300" b="0" baseline="30000" dirty="0"/>
                        <a:t>b/</a:t>
                      </a:r>
                      <a:r>
                        <a:rPr lang="en-US" sz="1300" b="0" dirty="0"/>
                        <a:t>NR</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t>95%/58%</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2907824"/>
                  </a:ext>
                </a:extLst>
              </a:tr>
              <a:tr h="346432">
                <a:tc>
                  <a:txBody>
                    <a:bodyPr/>
                    <a:lstStyle/>
                    <a:p>
                      <a:r>
                        <a:rPr lang="en-US" sz="1300" dirty="0">
                          <a:latin typeface="+mn-lt"/>
                          <a:cs typeface="Arial" panose="020B0604020202020204" pitchFamily="34" charset="0"/>
                        </a:rPr>
                        <a:t>Median PFS months</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cs typeface="Arial" panose="020B0604020202020204" pitchFamily="34" charset="0"/>
                        </a:rPr>
                        <a:t>2 </a:t>
                      </a:r>
                      <a:r>
                        <a:rPr lang="en-US" sz="1300" dirty="0" err="1">
                          <a:latin typeface="+mn-lt"/>
                          <a:cs typeface="Arial" panose="020B0604020202020204" pitchFamily="34" charset="0"/>
                        </a:rPr>
                        <a:t>yr</a:t>
                      </a:r>
                      <a:r>
                        <a:rPr lang="en-US" sz="1300" dirty="0">
                          <a:latin typeface="+mn-lt"/>
                          <a:cs typeface="Arial" panose="020B0604020202020204" pitchFamily="34" charset="0"/>
                        </a:rPr>
                        <a:t>-</a:t>
                      </a:r>
                      <a:r>
                        <a:rPr lang="en-US" sz="1300" baseline="0" dirty="0">
                          <a:latin typeface="+mn-lt"/>
                          <a:cs typeface="Arial" panose="020B0604020202020204" pitchFamily="34" charset="0"/>
                        </a:rPr>
                        <a:t> PFS 61%</a:t>
                      </a:r>
                      <a:r>
                        <a:rPr lang="en-US" sz="1300" dirty="0">
                          <a:latin typeface="+mn-lt"/>
                          <a:cs typeface="Arial" panose="020B0604020202020204" pitchFamily="34" charset="0"/>
                        </a:rPr>
                        <a:t> </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solidFill>
                            <a:schemeClr val="tx1"/>
                          </a:solidFill>
                          <a:latin typeface="+mn-lt"/>
                          <a:cs typeface="Arial" panose="020B0604020202020204" pitchFamily="34" charset="0"/>
                        </a:rPr>
                        <a:t>8.6</a:t>
                      </a:r>
                    </a:p>
                  </a:txBody>
                  <a:tcP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algn="ctr"/>
                      <a:r>
                        <a:rPr lang="en-US" sz="1300" dirty="0">
                          <a:latin typeface="+mn-lt"/>
                          <a:cs typeface="Arial" panose="020B0604020202020204" pitchFamily="34" charset="0"/>
                        </a:rPr>
                        <a:t>NR</a:t>
                      </a:r>
                    </a:p>
                  </a:txBody>
                  <a:tcP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cs typeface="Arial" panose="020B0604020202020204" pitchFamily="34" charset="0"/>
                        </a:rPr>
                        <a:t>25.3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54315202"/>
                  </a:ext>
                </a:extLst>
              </a:tr>
              <a:tr h="294640">
                <a:tc>
                  <a:txBody>
                    <a:bodyPr/>
                    <a:lstStyle/>
                    <a:p>
                      <a:r>
                        <a:rPr lang="en-US" sz="1300" dirty="0">
                          <a:latin typeface="+mn-lt"/>
                          <a:cs typeface="Arial" panose="020B0604020202020204" pitchFamily="34" charset="0"/>
                        </a:rPr>
                        <a:t>Median</a:t>
                      </a:r>
                      <a:r>
                        <a:rPr lang="en-US" sz="1300" baseline="0" dirty="0">
                          <a:latin typeface="+mn-lt"/>
                          <a:cs typeface="Arial" panose="020B0604020202020204" pitchFamily="34" charset="0"/>
                        </a:rPr>
                        <a:t> OS months</a:t>
                      </a:r>
                      <a:endParaRPr lang="en-US" sz="1300" dirty="0">
                        <a:latin typeface="+mn-lt"/>
                        <a:cs typeface="Arial" panose="020B0604020202020204" pitchFamily="34" charset="0"/>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mn-lt"/>
                          <a:cs typeface="Arial" panose="020B0604020202020204" pitchFamily="34" charset="0"/>
                        </a:rPr>
                        <a:t>2-yr OS 74%</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tx1"/>
                          </a:solidFill>
                          <a:latin typeface="+mn-lt"/>
                          <a:cs typeface="Arial" panose="020B0604020202020204" pitchFamily="34" charset="0"/>
                        </a:rPr>
                        <a:t>24.8 </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dirty="0">
                          <a:latin typeface="+mn-lt"/>
                          <a:cs typeface="Arial" panose="020B0604020202020204" pitchFamily="34" charset="0"/>
                        </a:rPr>
                        <a:t>NR</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latin typeface="+mn-lt"/>
                        <a:cs typeface="Arial" panose="020B0604020202020204" pitchFamily="34" charset="0"/>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300" dirty="0">
                        <a:latin typeface="+mn-lt"/>
                        <a:cs typeface="Arial" panose="020B0604020202020204" pitchFamily="34" charset="0"/>
                      </a:endParaRP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mn-lt"/>
                          <a:cs typeface="Arial" panose="020B0604020202020204" pitchFamily="34" charset="0"/>
                        </a:rPr>
                        <a:t>NR</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5472241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34169719"/>
              </p:ext>
            </p:extLst>
          </p:nvPr>
        </p:nvGraphicFramePr>
        <p:xfrm>
          <a:off x="911424" y="5044868"/>
          <a:ext cx="10384573" cy="893774"/>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1701487685"/>
                    </a:ext>
                  </a:extLst>
                </a:gridCol>
                <a:gridCol w="1248139">
                  <a:extLst>
                    <a:ext uri="{9D8B030D-6E8A-4147-A177-3AD203B41FA5}">
                      <a16:colId xmlns:a16="http://schemas.microsoft.com/office/drawing/2014/main" val="2820985886"/>
                    </a:ext>
                  </a:extLst>
                </a:gridCol>
                <a:gridCol w="1344149">
                  <a:extLst>
                    <a:ext uri="{9D8B030D-6E8A-4147-A177-3AD203B41FA5}">
                      <a16:colId xmlns:a16="http://schemas.microsoft.com/office/drawing/2014/main" val="3049680850"/>
                    </a:ext>
                  </a:extLst>
                </a:gridCol>
                <a:gridCol w="1567425">
                  <a:extLst>
                    <a:ext uri="{9D8B030D-6E8A-4147-A177-3AD203B41FA5}">
                      <a16:colId xmlns:a16="http://schemas.microsoft.com/office/drawing/2014/main" val="1941455418"/>
                    </a:ext>
                  </a:extLst>
                </a:gridCol>
                <a:gridCol w="1562100">
                  <a:extLst>
                    <a:ext uri="{9D8B030D-6E8A-4147-A177-3AD203B41FA5}">
                      <a16:colId xmlns:a16="http://schemas.microsoft.com/office/drawing/2014/main" val="1663286009"/>
                    </a:ext>
                  </a:extLst>
                </a:gridCol>
                <a:gridCol w="1382976">
                  <a:extLst>
                    <a:ext uri="{9D8B030D-6E8A-4147-A177-3AD203B41FA5}">
                      <a16:colId xmlns:a16="http://schemas.microsoft.com/office/drawing/2014/main" val="3164386258"/>
                    </a:ext>
                  </a:extLst>
                </a:gridCol>
                <a:gridCol w="1359571">
                  <a:extLst>
                    <a:ext uri="{9D8B030D-6E8A-4147-A177-3AD203B41FA5}">
                      <a16:colId xmlns:a16="http://schemas.microsoft.com/office/drawing/2014/main" val="2242340634"/>
                    </a:ext>
                  </a:extLst>
                </a:gridCol>
              </a:tblGrid>
              <a:tr h="446887">
                <a:tc>
                  <a:txBody>
                    <a:bodyPr/>
                    <a:lstStyle/>
                    <a:p>
                      <a:r>
                        <a:rPr lang="en-US" sz="1300" b="0" dirty="0">
                          <a:latin typeface="+mn-lt"/>
                        </a:rPr>
                        <a:t>CRS, all/ Gr 3+</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latin typeface="+mn-lt"/>
                        </a:rPr>
                        <a:t>95%/4%</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solidFill>
                            <a:schemeClr val="tx1"/>
                          </a:solidFill>
                          <a:latin typeface="+mn-lt"/>
                        </a:rPr>
                        <a:t>84%/5.4%</a:t>
                      </a:r>
                      <a:endParaRPr lang="en-US" sz="1300" b="0" dirty="0">
                        <a:solidFill>
                          <a:schemeClr val="tx1"/>
                        </a:solidFill>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300" b="0" dirty="0">
                          <a:latin typeface="+mn-lt"/>
                        </a:rPr>
                        <a:t>75%/4%</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latin typeface="+mn-lt"/>
                        </a:rPr>
                        <a:t>15%,</a:t>
                      </a:r>
                      <a:r>
                        <a:rPr lang="en-US" sz="1300" b="0" baseline="0" dirty="0">
                          <a:latin typeface="+mn-lt"/>
                        </a:rPr>
                        <a:t> </a:t>
                      </a:r>
                      <a:r>
                        <a:rPr lang="en-US" sz="1300" b="0" dirty="0">
                          <a:latin typeface="+mn-lt"/>
                        </a:rPr>
                        <a:t>17%</a:t>
                      </a:r>
                      <a:r>
                        <a:rPr lang="en-US" sz="1300" b="0" baseline="30000" dirty="0">
                          <a:latin typeface="+mn-lt"/>
                        </a:rPr>
                        <a:t>c</a:t>
                      </a:r>
                      <a:r>
                        <a:rPr lang="en-US" sz="1300" b="0" dirty="0">
                          <a:latin typeface="+mn-lt"/>
                        </a:rPr>
                        <a:t>/</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latin typeface="+mn-lt"/>
                        </a:rPr>
                        <a:t>17%/0%</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latin typeface="+mn-lt"/>
                          <a:cs typeface="+mn-cs"/>
                        </a:rPr>
                        <a:t>95%/2%</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94727867"/>
                  </a:ext>
                </a:extLst>
              </a:tr>
              <a:tr h="446887">
                <a:tc>
                  <a:txBody>
                    <a:bodyPr/>
                    <a:lstStyle/>
                    <a:p>
                      <a:r>
                        <a:rPr lang="en-US" sz="1300" dirty="0">
                          <a:latin typeface="+mn-lt"/>
                        </a:rPr>
                        <a:t>Neurotoxicity, all/Gr</a:t>
                      </a:r>
                      <a:r>
                        <a:rPr lang="en-US" sz="1300" baseline="0" dirty="0">
                          <a:latin typeface="+mn-lt"/>
                        </a:rPr>
                        <a:t> 3+</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rPr>
                        <a:t>21%/9%</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solidFill>
                            <a:schemeClr val="tx1"/>
                          </a:solidFill>
                          <a:latin typeface="+mn-lt"/>
                        </a:rPr>
                        <a:t>18%/3%</a:t>
                      </a:r>
                      <a:endParaRPr lang="en-US" sz="1300" dirty="0">
                        <a:solidFill>
                          <a:schemeClr val="tx1"/>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DEEBF7"/>
                    </a:solidFill>
                  </a:tcPr>
                </a:tc>
                <a:tc>
                  <a:txBody>
                    <a:bodyPr/>
                    <a:lstStyle/>
                    <a:p>
                      <a:pPr algn="ctr"/>
                      <a:r>
                        <a:rPr lang="en-US" sz="1300" dirty="0">
                          <a:latin typeface="+mn-lt"/>
                          <a:cs typeface="+mn-cs"/>
                        </a:rPr>
                        <a:t>15%/4%</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0" dirty="0">
                          <a:latin typeface="+mn-lt"/>
                        </a:rPr>
                        <a:t>15%,</a:t>
                      </a:r>
                      <a:r>
                        <a:rPr lang="en-US" sz="1300" b="0" baseline="0" dirty="0">
                          <a:latin typeface="+mn-lt"/>
                        </a:rPr>
                        <a:t> </a:t>
                      </a:r>
                      <a:r>
                        <a:rPr lang="en-US" sz="1300" b="0" dirty="0">
                          <a:latin typeface="+mn-lt"/>
                        </a:rPr>
                        <a:t>17%</a:t>
                      </a:r>
                      <a:r>
                        <a:rPr lang="en-US" sz="1300" b="0" baseline="30000" dirty="0">
                          <a:latin typeface="+mn-lt"/>
                        </a:rPr>
                        <a:t>c</a:t>
                      </a:r>
                      <a:r>
                        <a:rPr lang="en-US" sz="1300" b="0" dirty="0">
                          <a:latin typeface="+mn-lt"/>
                        </a:rPr>
                        <a:t>/</a:t>
                      </a:r>
                      <a:r>
                        <a:rPr lang="en-US" sz="1300" b="0" dirty="0">
                          <a:latin typeface="+mn-lt"/>
                          <a:cs typeface="Arial" panose="020B0604020202020204" pitchFamily="34" charset="0"/>
                        </a:rPr>
                        <a:t>8%,</a:t>
                      </a:r>
                      <a:r>
                        <a:rPr lang="en-US" sz="1300" b="0" baseline="0" dirty="0">
                          <a:latin typeface="+mn-lt"/>
                          <a:cs typeface="Arial" panose="020B0604020202020204" pitchFamily="34" charset="0"/>
                        </a:rPr>
                        <a:t> 0%</a:t>
                      </a:r>
                      <a:endParaRPr lang="en-US" sz="1300" b="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rPr>
                        <a:t>3.8%/3.8%</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rPr>
                        <a:t>1%/0%</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2849126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20728695"/>
              </p:ext>
            </p:extLst>
          </p:nvPr>
        </p:nvGraphicFramePr>
        <p:xfrm>
          <a:off x="911422" y="2622240"/>
          <a:ext cx="10384573" cy="1325880"/>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2055890038"/>
                    </a:ext>
                  </a:extLst>
                </a:gridCol>
                <a:gridCol w="1248139">
                  <a:extLst>
                    <a:ext uri="{9D8B030D-6E8A-4147-A177-3AD203B41FA5}">
                      <a16:colId xmlns:a16="http://schemas.microsoft.com/office/drawing/2014/main" val="946516350"/>
                    </a:ext>
                  </a:extLst>
                </a:gridCol>
                <a:gridCol w="1344149">
                  <a:extLst>
                    <a:ext uri="{9D8B030D-6E8A-4147-A177-3AD203B41FA5}">
                      <a16:colId xmlns:a16="http://schemas.microsoft.com/office/drawing/2014/main" val="968491073"/>
                    </a:ext>
                  </a:extLst>
                </a:gridCol>
                <a:gridCol w="1632181">
                  <a:extLst>
                    <a:ext uri="{9D8B030D-6E8A-4147-A177-3AD203B41FA5}">
                      <a16:colId xmlns:a16="http://schemas.microsoft.com/office/drawing/2014/main" val="2573528047"/>
                    </a:ext>
                  </a:extLst>
                </a:gridCol>
                <a:gridCol w="1440160">
                  <a:extLst>
                    <a:ext uri="{9D8B030D-6E8A-4147-A177-3AD203B41FA5}">
                      <a16:colId xmlns:a16="http://schemas.microsoft.com/office/drawing/2014/main" val="2442184331"/>
                    </a:ext>
                  </a:extLst>
                </a:gridCol>
                <a:gridCol w="1440160">
                  <a:extLst>
                    <a:ext uri="{9D8B030D-6E8A-4147-A177-3AD203B41FA5}">
                      <a16:colId xmlns:a16="http://schemas.microsoft.com/office/drawing/2014/main" val="2469668619"/>
                    </a:ext>
                  </a:extLst>
                </a:gridCol>
                <a:gridCol w="1359571">
                  <a:extLst>
                    <a:ext uri="{9D8B030D-6E8A-4147-A177-3AD203B41FA5}">
                      <a16:colId xmlns:a16="http://schemas.microsoft.com/office/drawing/2014/main" val="1888405490"/>
                    </a:ext>
                  </a:extLst>
                </a:gridCol>
              </a:tblGrid>
              <a:tr h="0">
                <a:tc>
                  <a:txBody>
                    <a:bodyPr/>
                    <a:lstStyle/>
                    <a:p>
                      <a:r>
                        <a:rPr lang="en-US" sz="1300" b="0" dirty="0">
                          <a:latin typeface="+mn-lt"/>
                        </a:rPr>
                        <a:t>CAR-T dose</a:t>
                      </a:r>
                      <a:endParaRPr lang="en-US" sz="1300" b="0" dirty="0">
                        <a:latin typeface="+mn-lt"/>
                        <a:cs typeface="Arial" panose="020B0604020202020204" pitchFamily="34" charset="0"/>
                      </a:endParaRPr>
                    </a:p>
                  </a:txBody>
                  <a:tcPr/>
                </a:tc>
                <a:tc>
                  <a:txBody>
                    <a:bodyPr/>
                    <a:lstStyle/>
                    <a:p>
                      <a:pPr algn="ctr"/>
                      <a:r>
                        <a:rPr lang="en-GB" sz="1300" b="0" dirty="0">
                          <a:latin typeface="+mn-lt"/>
                        </a:rPr>
                        <a:t>0.75×10</a:t>
                      </a:r>
                      <a:r>
                        <a:rPr lang="en-GB" sz="1300" b="0" baseline="30000" dirty="0">
                          <a:latin typeface="+mn-lt"/>
                        </a:rPr>
                        <a:t>6</a:t>
                      </a:r>
                      <a:r>
                        <a:rPr lang="en-GB" sz="1300" b="0" dirty="0">
                          <a:latin typeface="+mn-lt"/>
                        </a:rPr>
                        <a:t> </a:t>
                      </a:r>
                      <a:br>
                        <a:rPr lang="en-GB" sz="1300" b="0" dirty="0">
                          <a:latin typeface="+mn-lt"/>
                        </a:rPr>
                      </a:br>
                      <a:r>
                        <a:rPr lang="en-GB" sz="1300" b="0" dirty="0">
                          <a:latin typeface="+mn-lt"/>
                        </a:rPr>
                        <a:t>(0.5–1.0×10</a:t>
                      </a:r>
                      <a:r>
                        <a:rPr lang="en-GB" sz="1300" b="0" baseline="30000" dirty="0">
                          <a:latin typeface="+mn-lt"/>
                        </a:rPr>
                        <a:t>6</a:t>
                      </a:r>
                      <a:r>
                        <a:rPr lang="en-GB" sz="1300" b="0" dirty="0">
                          <a:latin typeface="+mn-lt"/>
                        </a:rPr>
                        <a:t>) </a:t>
                      </a:r>
                      <a:endParaRPr lang="en-US" sz="1300" b="0" dirty="0">
                        <a:latin typeface="+mn-lt"/>
                        <a:cs typeface="Arial" panose="020B0604020202020204" pitchFamily="34" charset="0"/>
                      </a:endParaRPr>
                    </a:p>
                  </a:txBody>
                  <a:tcPr/>
                </a:tc>
                <a:tc>
                  <a:txBody>
                    <a:bodyPr/>
                    <a:lstStyle/>
                    <a:p>
                      <a:pPr algn="ctr"/>
                      <a:r>
                        <a:rPr lang="en-US" sz="1300" b="0" dirty="0">
                          <a:solidFill>
                            <a:schemeClr val="tx1"/>
                          </a:solidFill>
                          <a:latin typeface="+mn-lt"/>
                        </a:rPr>
                        <a:t>50, 150, 450 and 800 x 10</a:t>
                      </a:r>
                      <a:r>
                        <a:rPr lang="en-US" sz="1300" b="0" baseline="30000" dirty="0">
                          <a:solidFill>
                            <a:schemeClr val="tx1"/>
                          </a:solidFill>
                          <a:latin typeface="+mn-lt"/>
                        </a:rPr>
                        <a:t>6</a:t>
                      </a:r>
                      <a:endParaRPr lang="en-US" sz="1300" b="0" baseline="30000" dirty="0">
                        <a:solidFill>
                          <a:schemeClr val="tx1"/>
                        </a:solidFill>
                        <a:latin typeface="+mn-lt"/>
                        <a:cs typeface="Arial" panose="020B0604020202020204" pitchFamily="34" charset="0"/>
                      </a:endParaRPr>
                    </a:p>
                  </a:txBody>
                  <a:tcPr>
                    <a:solidFill>
                      <a:schemeClr val="bg1"/>
                    </a:solidFill>
                  </a:tcPr>
                </a:tc>
                <a:tc>
                  <a:txBody>
                    <a:bodyPr/>
                    <a:lstStyle/>
                    <a:p>
                      <a:pPr algn="ctr"/>
                      <a:r>
                        <a:rPr lang="en-US" sz="1200" b="0" dirty="0">
                          <a:latin typeface="+mn-lt"/>
                        </a:rPr>
                        <a:t>150, 300, 450 x10</a:t>
                      </a:r>
                      <a:r>
                        <a:rPr lang="en-US" sz="1200" b="0" baseline="30000" dirty="0">
                          <a:latin typeface="+mn-lt"/>
                        </a:rPr>
                        <a:t>6</a:t>
                      </a:r>
                    </a:p>
                    <a:p>
                      <a:pPr algn="ctr"/>
                      <a:r>
                        <a:rPr lang="en-US" sz="900" b="0" baseline="0" dirty="0">
                          <a:latin typeface="+mn-lt"/>
                          <a:cs typeface="Arial" panose="020B0604020202020204" pitchFamily="34" charset="0"/>
                        </a:rPr>
                        <a:t>+ PI3 kinase inhibitor (bb007)</a:t>
                      </a:r>
                    </a:p>
                  </a:txBody>
                  <a:tcPr/>
                </a:tc>
                <a:tc>
                  <a:txBody>
                    <a:bodyPr/>
                    <a:lstStyle/>
                    <a:p>
                      <a:pPr algn="ctr"/>
                      <a:r>
                        <a:rPr lang="en-US" sz="1300" b="0" dirty="0">
                          <a:latin typeface="+mn-lt"/>
                        </a:rPr>
                        <a:t>1.5-1.8/2.5-3.0 x10</a:t>
                      </a:r>
                      <a:r>
                        <a:rPr lang="en-US" sz="1300" b="0" baseline="30000" dirty="0">
                          <a:latin typeface="+mn-lt"/>
                        </a:rPr>
                        <a:t>8</a:t>
                      </a:r>
                      <a:endParaRPr lang="en-US" sz="1300" b="0" baseline="30000" dirty="0">
                        <a:latin typeface="+mn-lt"/>
                        <a:cs typeface="Arial" panose="020B0604020202020204" pitchFamily="34" charset="0"/>
                      </a:endParaRPr>
                    </a:p>
                  </a:txBody>
                  <a:tcPr/>
                </a:tc>
                <a:tc>
                  <a:txBody>
                    <a:bodyPr/>
                    <a:lstStyle/>
                    <a:p>
                      <a:pPr marL="0" marR="0" indent="0" algn="ctr" defTabSz="914354" rtl="0" eaLnBrk="1" fontAlgn="auto" latinLnBrk="0" hangingPunct="1">
                        <a:lnSpc>
                          <a:spcPct val="100000"/>
                        </a:lnSpc>
                        <a:spcBef>
                          <a:spcPts val="0"/>
                        </a:spcBef>
                        <a:spcAft>
                          <a:spcPts val="0"/>
                        </a:spcAft>
                        <a:buClrTx/>
                        <a:buSzTx/>
                        <a:buFontTx/>
                        <a:buNone/>
                        <a:tabLst/>
                        <a:defRPr/>
                      </a:pPr>
                      <a:r>
                        <a:rPr lang="en-GB" sz="1300" b="0" kern="1200" dirty="0">
                          <a:effectLst/>
                          <a:latin typeface="+mn-lt"/>
                        </a:rPr>
                        <a:t>0.75-15 x10</a:t>
                      </a:r>
                      <a:r>
                        <a:rPr lang="en-GB" sz="1300" b="0" kern="1200" baseline="30000" dirty="0">
                          <a:effectLst/>
                          <a:latin typeface="+mn-lt"/>
                        </a:rPr>
                        <a:t>6</a:t>
                      </a:r>
                      <a:r>
                        <a:rPr lang="en-GB" sz="1300" b="0" kern="1200" dirty="0">
                          <a:effectLst/>
                          <a:latin typeface="+mn-lt"/>
                        </a:rPr>
                        <a:t> </a:t>
                      </a:r>
                      <a:endParaRPr lang="en-US" sz="1300" b="0" dirty="0">
                        <a:latin typeface="+mn-lt"/>
                        <a:cs typeface="Arial" panose="020B0604020202020204" pitchFamily="34" charset="0"/>
                      </a:endParaRPr>
                    </a:p>
                  </a:txBody>
                  <a:tcPr/>
                </a:tc>
                <a:tc>
                  <a:txBody>
                    <a:bodyPr/>
                    <a:lstStyle/>
                    <a:p>
                      <a:pPr rtl="0" eaLnBrk="1" fontAlgn="t" latinLnBrk="0" hangingPunct="1"/>
                      <a:r>
                        <a:rPr lang="en-US" sz="1300" b="0" i="0" u="none" strike="noStrike" kern="1200" dirty="0">
                          <a:solidFill>
                            <a:schemeClr val="tx1"/>
                          </a:solidFill>
                          <a:effectLst/>
                          <a:latin typeface="+mn-lt"/>
                          <a:ea typeface="+mn-ea"/>
                          <a:cs typeface="+mn-cs"/>
                        </a:rPr>
                        <a:t>RP2D 1.0x10</a:t>
                      </a:r>
                      <a:r>
                        <a:rPr lang="en-US" sz="1300" b="0" i="0" u="none" strike="noStrike" kern="1200" baseline="30000" dirty="0">
                          <a:solidFill>
                            <a:schemeClr val="tx1"/>
                          </a:solidFill>
                          <a:effectLst/>
                          <a:latin typeface="+mn-lt"/>
                          <a:ea typeface="+mn-ea"/>
                          <a:cs typeface="+mn-cs"/>
                        </a:rPr>
                        <a:t>6</a:t>
                      </a:r>
                      <a:endParaRPr lang="en-US" sz="1300" b="0" i="0" u="none" strike="noStrike" kern="1200" dirty="0">
                        <a:solidFill>
                          <a:schemeClr val="tx1"/>
                        </a:solidFill>
                        <a:effectLst/>
                        <a:latin typeface="+mn-lt"/>
                        <a:ea typeface="+mn-ea"/>
                        <a:cs typeface="+mn-cs"/>
                      </a:endParaRPr>
                    </a:p>
                  </a:txBody>
                  <a:tcPr/>
                </a:tc>
                <a:extLst>
                  <a:ext uri="{0D108BD9-81ED-4DB2-BD59-A6C34878D82A}">
                    <a16:rowId xmlns:a16="http://schemas.microsoft.com/office/drawing/2014/main" val="2675179277"/>
                  </a:ext>
                </a:extLst>
              </a:tr>
              <a:tr h="0">
                <a:tc>
                  <a:txBody>
                    <a:bodyPr/>
                    <a:lstStyle/>
                    <a:p>
                      <a:r>
                        <a:rPr lang="en-US" sz="1300" b="0" dirty="0">
                          <a:latin typeface="+mn-lt"/>
                          <a:cs typeface="Arial" panose="020B0604020202020204" pitchFamily="34" charset="0"/>
                        </a:rPr>
                        <a:t>Vector</a:t>
                      </a:r>
                    </a:p>
                  </a:txBody>
                  <a:tcPr/>
                </a:tc>
                <a:tc>
                  <a:txBody>
                    <a:bodyPr/>
                    <a:lstStyle/>
                    <a:p>
                      <a:pPr algn="ctr"/>
                      <a:r>
                        <a:rPr lang="en-US" sz="1300" b="0" dirty="0" err="1">
                          <a:solidFill>
                            <a:schemeClr val="tx1"/>
                          </a:solidFill>
                          <a:latin typeface="+mn-lt"/>
                          <a:cs typeface="Arial" panose="020B0604020202020204" pitchFamily="34" charset="0"/>
                        </a:rPr>
                        <a:t>lentivirus</a:t>
                      </a:r>
                      <a:endParaRPr lang="en-US" sz="1300" b="0" dirty="0">
                        <a:solidFill>
                          <a:schemeClr val="tx1"/>
                        </a:solidFill>
                        <a:latin typeface="+mn-lt"/>
                        <a:cs typeface="Arial" panose="020B0604020202020204" pitchFamily="34" charset="0"/>
                      </a:endParaRPr>
                    </a:p>
                  </a:txBody>
                  <a:tcPr marL="121920" marR="121920" marT="60960" marB="60960"/>
                </a:tc>
                <a:tc>
                  <a:txBody>
                    <a:bodyPr/>
                    <a:lstStyle/>
                    <a:p>
                      <a:pPr algn="ctr"/>
                      <a:r>
                        <a:rPr lang="en-US" sz="1300" b="0" dirty="0" err="1">
                          <a:solidFill>
                            <a:schemeClr val="tx1"/>
                          </a:solidFill>
                          <a:latin typeface="+mn-lt"/>
                          <a:cs typeface="Arial" panose="020B0604020202020204" pitchFamily="34" charset="0"/>
                        </a:rPr>
                        <a:t>lentivirus</a:t>
                      </a:r>
                      <a:endParaRPr lang="en-US" sz="1300" b="0" dirty="0">
                        <a:solidFill>
                          <a:schemeClr val="tx1"/>
                        </a:solidFill>
                        <a:latin typeface="+mn-lt"/>
                        <a:cs typeface="Arial" panose="020B0604020202020204" pitchFamily="34" charset="0"/>
                      </a:endParaRPr>
                    </a:p>
                  </a:txBody>
                  <a:tcPr marL="121920" marR="121920" marT="60960" marB="60960">
                    <a:solidFill>
                      <a:srgbClr val="DEEBF7"/>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mn-lt"/>
                          <a:cs typeface="Arial" panose="020B0604020202020204" pitchFamily="34" charset="0"/>
                        </a:rPr>
                        <a:t>lentivirus</a:t>
                      </a:r>
                    </a:p>
                  </a:txBody>
                  <a:tcPr/>
                </a:tc>
                <a:tc>
                  <a:txBody>
                    <a:bodyPr/>
                    <a:lstStyle/>
                    <a:p>
                      <a:pPr algn="ctr"/>
                      <a:r>
                        <a:rPr lang="en-US" sz="1300" b="0" dirty="0">
                          <a:solidFill>
                            <a:schemeClr val="tx1"/>
                          </a:solidFill>
                          <a:latin typeface="+mn-lt"/>
                          <a:cs typeface="Arial" panose="020B0604020202020204" pitchFamily="34" charset="0"/>
                        </a:rPr>
                        <a:t>lentivirus </a:t>
                      </a:r>
                    </a:p>
                  </a:txBody>
                  <a:tcPr marL="121920" marR="121920" marT="60960" marB="60960"/>
                </a:tc>
                <a:tc>
                  <a:txBody>
                    <a:bodyPr/>
                    <a:lstStyle/>
                    <a:p>
                      <a:pPr algn="ctr"/>
                      <a:r>
                        <a:rPr lang="en-US" sz="1300" b="0" dirty="0" err="1">
                          <a:solidFill>
                            <a:schemeClr val="tx1"/>
                          </a:solidFill>
                          <a:latin typeface="+mn-lt"/>
                          <a:cs typeface="Arial" panose="020B0604020202020204" pitchFamily="34" charset="0"/>
                        </a:rPr>
                        <a:t>transposome</a:t>
                      </a:r>
                      <a:endParaRPr lang="en-US" sz="1300" b="0" dirty="0">
                        <a:solidFill>
                          <a:schemeClr val="tx1"/>
                        </a:solidFill>
                        <a:latin typeface="+mn-lt"/>
                        <a:cs typeface="Arial" panose="020B0604020202020204" pitchFamily="34" charset="0"/>
                      </a:endParaRPr>
                    </a:p>
                  </a:txBody>
                  <a:tcPr marL="121920" marR="121920" marT="60960" marB="60960"/>
                </a:tc>
                <a:tc>
                  <a:txBody>
                    <a:bodyPr/>
                    <a:lstStyle/>
                    <a:p>
                      <a:pPr algn="ctr"/>
                      <a:r>
                        <a:rPr lang="en-US" sz="1300" b="0" dirty="0" err="1">
                          <a:solidFill>
                            <a:schemeClr val="tx1"/>
                          </a:solidFill>
                          <a:latin typeface="+mn-lt"/>
                          <a:cs typeface="Arial" panose="020B0604020202020204" pitchFamily="34" charset="0"/>
                        </a:rPr>
                        <a:t>lentivirus</a:t>
                      </a:r>
                      <a:endParaRPr lang="en-US" sz="1300" b="0" dirty="0">
                        <a:solidFill>
                          <a:schemeClr val="tx1"/>
                        </a:solidFill>
                        <a:latin typeface="+mn-lt"/>
                        <a:cs typeface="Arial" panose="020B0604020202020204" pitchFamily="34" charset="0"/>
                      </a:endParaRPr>
                    </a:p>
                  </a:txBody>
                  <a:tcPr marL="121920" marR="121920" marT="60960" marB="60960"/>
                </a:tc>
                <a:extLst>
                  <a:ext uri="{0D108BD9-81ED-4DB2-BD59-A6C34878D82A}">
                    <a16:rowId xmlns:a16="http://schemas.microsoft.com/office/drawing/2014/main" val="2299656385"/>
                  </a:ext>
                </a:extLst>
              </a:tr>
              <a:tr h="0">
                <a:tc>
                  <a:txBody>
                    <a:bodyPr/>
                    <a:lstStyle/>
                    <a:p>
                      <a:r>
                        <a:rPr lang="en-US" sz="1300" b="0" dirty="0">
                          <a:latin typeface="+mn-lt"/>
                          <a:cs typeface="Arial" panose="020B0604020202020204" pitchFamily="34" charset="0"/>
                        </a:rPr>
                        <a:t>Binding Domain </a:t>
                      </a:r>
                    </a:p>
                  </a:txBody>
                  <a:tcPr>
                    <a:lnB w="12700" cap="flat" cmpd="sng" algn="ctr">
                      <a:solidFill>
                        <a:schemeClr val="tx1"/>
                      </a:solidFill>
                      <a:prstDash val="solid"/>
                      <a:round/>
                      <a:headEnd type="none" w="med" len="med"/>
                      <a:tailEnd type="none" w="med" len="med"/>
                    </a:lnB>
                  </a:tcPr>
                </a:tc>
                <a:tc>
                  <a:txBody>
                    <a:bodyPr/>
                    <a:lstStyle/>
                    <a:p>
                      <a:pPr algn="ctr"/>
                      <a:r>
                        <a:rPr lang="en-US" sz="1300" b="0" baseline="0" dirty="0">
                          <a:solidFill>
                            <a:schemeClr val="tx1"/>
                          </a:solidFill>
                          <a:latin typeface="+mn-lt"/>
                          <a:cs typeface="Arial" panose="020B0604020202020204" pitchFamily="34" charset="0"/>
                        </a:rPr>
                        <a:t>llama (2 HC Abs)</a:t>
                      </a:r>
                      <a:endParaRPr lang="en-US" sz="1300" b="0" dirty="0">
                        <a:solidFill>
                          <a:schemeClr val="tx1"/>
                        </a:solidFill>
                        <a:latin typeface="+mn-lt"/>
                        <a:cs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ctr"/>
                      <a:r>
                        <a:rPr lang="en-US" sz="1300" b="0" dirty="0">
                          <a:solidFill>
                            <a:schemeClr val="tx1"/>
                          </a:solidFill>
                          <a:latin typeface="+mn-lt"/>
                          <a:cs typeface="Arial" panose="020B0604020202020204" pitchFamily="34" charset="0"/>
                        </a:rPr>
                        <a:t>murine</a:t>
                      </a:r>
                      <a:r>
                        <a:rPr lang="en-US" sz="1300" b="0" baseline="0" dirty="0">
                          <a:solidFill>
                            <a:schemeClr val="tx1"/>
                          </a:solidFill>
                          <a:latin typeface="+mn-lt"/>
                          <a:cs typeface="Arial" panose="020B0604020202020204" pitchFamily="34" charset="0"/>
                        </a:rPr>
                        <a:t> (</a:t>
                      </a:r>
                      <a:r>
                        <a:rPr lang="en-US" sz="1300" b="0" baseline="0" dirty="0" err="1">
                          <a:solidFill>
                            <a:schemeClr val="tx1"/>
                          </a:solidFill>
                          <a:latin typeface="+mn-lt"/>
                          <a:cs typeface="Arial" panose="020B0604020202020204" pitchFamily="34" charset="0"/>
                        </a:rPr>
                        <a:t>scFv</a:t>
                      </a:r>
                      <a:r>
                        <a:rPr lang="en-US" sz="1300" b="0" baseline="0" dirty="0">
                          <a:solidFill>
                            <a:schemeClr val="tx1"/>
                          </a:solidFill>
                          <a:latin typeface="+mn-lt"/>
                          <a:cs typeface="Arial" panose="020B0604020202020204" pitchFamily="34" charset="0"/>
                        </a:rPr>
                        <a:t>)</a:t>
                      </a:r>
                      <a:endParaRPr lang="en-US" sz="1300" b="0" dirty="0">
                        <a:solidFill>
                          <a:schemeClr val="tx1"/>
                        </a:solidFill>
                        <a:latin typeface="+mn-lt"/>
                        <a:cs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mn-lt"/>
                          <a:cs typeface="Arial" panose="020B0604020202020204" pitchFamily="34" charset="0"/>
                        </a:rPr>
                        <a:t>murine</a:t>
                      </a:r>
                      <a:r>
                        <a:rPr lang="en-US" sz="1300" b="0" baseline="0" dirty="0">
                          <a:solidFill>
                            <a:schemeClr val="tx1"/>
                          </a:solidFill>
                          <a:latin typeface="+mn-lt"/>
                          <a:cs typeface="Arial" panose="020B0604020202020204" pitchFamily="34" charset="0"/>
                        </a:rPr>
                        <a:t> (</a:t>
                      </a:r>
                      <a:r>
                        <a:rPr lang="en-US" sz="1300" b="0" baseline="0" dirty="0" err="1">
                          <a:solidFill>
                            <a:schemeClr val="tx1"/>
                          </a:solidFill>
                          <a:latin typeface="+mn-lt"/>
                          <a:cs typeface="Arial" panose="020B0604020202020204" pitchFamily="34" charset="0"/>
                        </a:rPr>
                        <a:t>scFv</a:t>
                      </a:r>
                      <a:r>
                        <a:rPr lang="en-US" sz="1300" b="0" baseline="0" dirty="0">
                          <a:solidFill>
                            <a:schemeClr val="tx1"/>
                          </a:solidFill>
                          <a:latin typeface="+mn-lt"/>
                          <a:cs typeface="Arial" panose="020B0604020202020204" pitchFamily="34" charset="0"/>
                        </a:rPr>
                        <a:t>)</a:t>
                      </a:r>
                      <a:endParaRPr lang="en-US" sz="1300" b="0" dirty="0">
                        <a:solidFill>
                          <a:schemeClr val="tx1"/>
                        </a:solidFill>
                        <a:latin typeface="+mn-lt"/>
                        <a:cs typeface="Arial" panose="020B0604020202020204" pitchFamily="34" charset="0"/>
                      </a:endParaRPr>
                    </a:p>
                    <a:p>
                      <a:pPr algn="ctr"/>
                      <a:endParaRPr lang="en-US" sz="1300" b="0" baseline="30000" dirty="0">
                        <a:latin typeface="+mn-lt"/>
                        <a:cs typeface="Arial" panose="020B06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300" b="0" dirty="0">
                          <a:solidFill>
                            <a:schemeClr val="tx1"/>
                          </a:solidFill>
                          <a:latin typeface="+mn-lt"/>
                          <a:cs typeface="Arial" panose="020B0604020202020204" pitchFamily="34" charset="0"/>
                        </a:rPr>
                        <a:t>human (</a:t>
                      </a:r>
                      <a:r>
                        <a:rPr lang="en-US" sz="1300" b="0" dirty="0" err="1">
                          <a:solidFill>
                            <a:schemeClr val="tx1"/>
                          </a:solidFill>
                          <a:latin typeface="+mn-lt"/>
                          <a:cs typeface="Arial" panose="020B0604020202020204" pitchFamily="34" charset="0"/>
                        </a:rPr>
                        <a:t>scFv</a:t>
                      </a:r>
                      <a:r>
                        <a:rPr lang="en-US" sz="1300" b="0" dirty="0">
                          <a:solidFill>
                            <a:schemeClr val="tx1"/>
                          </a:solidFill>
                          <a:latin typeface="+mn-lt"/>
                          <a:cs typeface="Arial" panose="020B0604020202020204" pitchFamily="34" charset="0"/>
                        </a:rPr>
                        <a:t>)</a:t>
                      </a: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ctr"/>
                      <a:r>
                        <a:rPr lang="en-US" sz="1300" b="0" dirty="0">
                          <a:solidFill>
                            <a:schemeClr val="tx1"/>
                          </a:solidFill>
                          <a:latin typeface="+mn-lt"/>
                          <a:cs typeface="Arial" panose="020B0604020202020204" pitchFamily="34" charset="0"/>
                        </a:rPr>
                        <a:t>human (</a:t>
                      </a:r>
                      <a:r>
                        <a:rPr lang="en-US" sz="1300" b="0" dirty="0" err="1">
                          <a:solidFill>
                            <a:schemeClr val="tx1"/>
                          </a:solidFill>
                          <a:latin typeface="+mn-lt"/>
                          <a:cs typeface="Arial" panose="020B0604020202020204" pitchFamily="34" charset="0"/>
                        </a:rPr>
                        <a:t>centyrin</a:t>
                      </a:r>
                      <a:r>
                        <a:rPr lang="en-US" sz="1300" b="0" dirty="0">
                          <a:solidFill>
                            <a:schemeClr val="tx1"/>
                          </a:solidFill>
                          <a:latin typeface="+mn-lt"/>
                          <a:cs typeface="Arial" panose="020B0604020202020204" pitchFamily="34" charset="0"/>
                        </a:rPr>
                        <a:t>)</a:t>
                      </a: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ctr"/>
                      <a:r>
                        <a:rPr lang="en-US" sz="1300" b="0" dirty="0">
                          <a:solidFill>
                            <a:schemeClr val="tx1"/>
                          </a:solidFill>
                          <a:latin typeface="+mn-lt"/>
                          <a:cs typeface="Arial" panose="020B0604020202020204" pitchFamily="34" charset="0"/>
                        </a:rPr>
                        <a:t>human (</a:t>
                      </a:r>
                      <a:r>
                        <a:rPr lang="en-US" sz="1300" b="0" dirty="0" err="1">
                          <a:solidFill>
                            <a:schemeClr val="tx1"/>
                          </a:solidFill>
                          <a:latin typeface="+mn-lt"/>
                          <a:cs typeface="Arial" panose="020B0604020202020204" pitchFamily="34" charset="0"/>
                        </a:rPr>
                        <a:t>scFv</a:t>
                      </a:r>
                      <a:r>
                        <a:rPr lang="en-US" sz="1300" b="0" dirty="0">
                          <a:solidFill>
                            <a:schemeClr val="tx1"/>
                          </a:solidFill>
                          <a:latin typeface="+mn-lt"/>
                          <a:cs typeface="Arial" panose="020B0604020202020204" pitchFamily="34" charset="0"/>
                        </a:rPr>
                        <a:t>)</a:t>
                      </a: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4703624"/>
                  </a:ext>
                </a:extLst>
              </a:tr>
            </a:tbl>
          </a:graphicData>
        </a:graphic>
      </p:graphicFrame>
      <p:sp>
        <p:nvSpPr>
          <p:cNvPr id="5" name="Rectangle 4"/>
          <p:cNvSpPr/>
          <p:nvPr/>
        </p:nvSpPr>
        <p:spPr>
          <a:xfrm>
            <a:off x="4178595" y="865424"/>
            <a:ext cx="1297172" cy="708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5475767" y="865424"/>
            <a:ext cx="1297172" cy="708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9998823" y="865423"/>
            <a:ext cx="1297172" cy="708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6057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871" y="520518"/>
            <a:ext cx="10322257" cy="625171"/>
          </a:xfrm>
        </p:spPr>
        <p:txBody>
          <a:bodyPr>
            <a:noAutofit/>
          </a:bodyPr>
          <a:lstStyle/>
          <a:p>
            <a:pPr algn="ctr"/>
            <a:r>
              <a:rPr lang="en-US" dirty="0"/>
              <a:t> </a:t>
            </a:r>
            <a:r>
              <a:rPr lang="en-US" dirty="0" err="1"/>
              <a:t>Ciltacabtagene</a:t>
            </a:r>
            <a:r>
              <a:rPr lang="en-US" dirty="0"/>
              <a:t> </a:t>
            </a:r>
            <a:r>
              <a:rPr lang="en-US" dirty="0" err="1"/>
              <a:t>Autoleucel</a:t>
            </a:r>
            <a:r>
              <a:rPr lang="en-US" dirty="0"/>
              <a:t> for Triple-Class Exposed Multiple Myeloma: Adjusted Comparisons of CARTITUDE-1 Patient Outcomes Versus Therapies from Real-World Clinical Practice from the </a:t>
            </a:r>
            <a:r>
              <a:rPr lang="en-US" dirty="0" err="1"/>
              <a:t>LocoMMotion</a:t>
            </a:r>
            <a:r>
              <a:rPr lang="en-US" dirty="0"/>
              <a:t> Prospective Study</a:t>
            </a:r>
          </a:p>
        </p:txBody>
      </p:sp>
      <p:pic>
        <p:nvPicPr>
          <p:cNvPr id="4" name="Picture 3" descr="https://ash.confex.com/data/abstract/ash/2021/0/0/Paper_146200_abstract_278553_0.PNG"/>
          <p:cNvPicPr/>
          <p:nvPr/>
        </p:nvPicPr>
        <p:blipFill>
          <a:blip r:embed="rId2">
            <a:extLst>
              <a:ext uri="{28A0092B-C50C-407E-A947-70E740481C1C}">
                <a14:useLocalDpi xmlns:a14="http://schemas.microsoft.com/office/drawing/2010/main" val="0"/>
              </a:ext>
            </a:extLst>
          </a:blip>
          <a:srcRect/>
          <a:stretch>
            <a:fillRect/>
          </a:stretch>
        </p:blipFill>
        <p:spPr bwMode="auto">
          <a:xfrm>
            <a:off x="1399425" y="1787858"/>
            <a:ext cx="8949026" cy="4549624"/>
          </a:xfrm>
          <a:prstGeom prst="rect">
            <a:avLst/>
          </a:prstGeom>
          <a:noFill/>
          <a:ln>
            <a:noFill/>
          </a:ln>
        </p:spPr>
      </p:pic>
      <p:sp>
        <p:nvSpPr>
          <p:cNvPr id="5" name="Rectangle 4"/>
          <p:cNvSpPr/>
          <p:nvPr/>
        </p:nvSpPr>
        <p:spPr>
          <a:xfrm>
            <a:off x="8594797" y="6337481"/>
            <a:ext cx="3597203" cy="338554"/>
          </a:xfrm>
          <a:prstGeom prst="rect">
            <a:avLst/>
          </a:prstGeom>
        </p:spPr>
        <p:txBody>
          <a:bodyPr wrap="none">
            <a:spAutoFit/>
          </a:bodyPr>
          <a:lstStyle/>
          <a:p>
            <a:r>
              <a:rPr lang="en-US" sz="1600" dirty="0">
                <a:ea typeface="Calibri" panose="020F0502020204030204" pitchFamily="34" charset="0"/>
              </a:rPr>
              <a:t>Mateos et al, ASH 2021; Abstract 550</a:t>
            </a:r>
            <a:endParaRPr lang="en-US" sz="1600" dirty="0"/>
          </a:p>
        </p:txBody>
      </p:sp>
    </p:spTree>
    <p:extLst>
      <p:ext uri="{BB962C8B-B14F-4D97-AF65-F5344CB8AC3E}">
        <p14:creationId xmlns:p14="http://schemas.microsoft.com/office/powerpoint/2010/main" val="148866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 2021 : Multiple Myeloma Updates </a:t>
            </a:r>
          </a:p>
        </p:txBody>
      </p:sp>
      <p:sp>
        <p:nvSpPr>
          <p:cNvPr id="3" name="Content Placeholder 2"/>
          <p:cNvSpPr>
            <a:spLocks noGrp="1"/>
          </p:cNvSpPr>
          <p:nvPr>
            <p:ph sz="quarter" idx="10"/>
          </p:nvPr>
        </p:nvSpPr>
        <p:spPr>
          <a:xfrm>
            <a:off x="1336109" y="1568741"/>
            <a:ext cx="7031277" cy="4688267"/>
          </a:xfrm>
        </p:spPr>
        <p:txBody>
          <a:bodyPr/>
          <a:lstStyle/>
          <a:p>
            <a:r>
              <a:rPr lang="en-US" dirty="0">
                <a:solidFill>
                  <a:srgbClr val="FFFF00"/>
                </a:solidFill>
              </a:rPr>
              <a:t>Newly Diagnosed MM</a:t>
            </a:r>
          </a:p>
          <a:p>
            <a:pPr lvl="1"/>
            <a:r>
              <a:rPr lang="en-US" dirty="0">
                <a:solidFill>
                  <a:srgbClr val="FFFF00"/>
                </a:solidFill>
              </a:rPr>
              <a:t>SCT Ineligible: </a:t>
            </a:r>
          </a:p>
          <a:p>
            <a:pPr lvl="2"/>
            <a:r>
              <a:rPr lang="en-US" dirty="0">
                <a:solidFill>
                  <a:srgbClr val="FFFF00"/>
                </a:solidFill>
              </a:rPr>
              <a:t>Front line vs 2</a:t>
            </a:r>
            <a:r>
              <a:rPr lang="en-US" baseline="30000" dirty="0">
                <a:solidFill>
                  <a:srgbClr val="FFFF00"/>
                </a:solidFill>
              </a:rPr>
              <a:t>nd</a:t>
            </a:r>
            <a:r>
              <a:rPr lang="en-US" dirty="0">
                <a:solidFill>
                  <a:srgbClr val="FFFF00"/>
                </a:solidFill>
              </a:rPr>
              <a:t> Line Dara</a:t>
            </a:r>
          </a:p>
          <a:p>
            <a:pPr lvl="1"/>
            <a:r>
              <a:rPr lang="en-US" dirty="0">
                <a:solidFill>
                  <a:srgbClr val="FFFF00"/>
                </a:solidFill>
              </a:rPr>
              <a:t>SCT eligible</a:t>
            </a:r>
          </a:p>
          <a:p>
            <a:pPr lvl="2"/>
            <a:r>
              <a:rPr lang="en-US" dirty="0">
                <a:solidFill>
                  <a:srgbClr val="FFFF00"/>
                </a:solidFill>
              </a:rPr>
              <a:t>Griffin: </a:t>
            </a:r>
            <a:r>
              <a:rPr lang="en-US" dirty="0" err="1">
                <a:solidFill>
                  <a:srgbClr val="FFFF00"/>
                </a:solidFill>
              </a:rPr>
              <a:t>DVRd</a:t>
            </a:r>
            <a:r>
              <a:rPr lang="en-US" dirty="0">
                <a:solidFill>
                  <a:srgbClr val="FFFF00"/>
                </a:solidFill>
              </a:rPr>
              <a:t> vs </a:t>
            </a:r>
            <a:r>
              <a:rPr lang="en-US" dirty="0" err="1">
                <a:solidFill>
                  <a:srgbClr val="FFFF00"/>
                </a:solidFill>
              </a:rPr>
              <a:t>VRd</a:t>
            </a:r>
            <a:endParaRPr lang="en-US" dirty="0">
              <a:solidFill>
                <a:srgbClr val="FFFF00"/>
              </a:solidFill>
            </a:endParaRPr>
          </a:p>
          <a:p>
            <a:pPr lvl="2"/>
            <a:r>
              <a:rPr lang="en-US" dirty="0">
                <a:solidFill>
                  <a:srgbClr val="FFFF00"/>
                </a:solidFill>
              </a:rPr>
              <a:t>GMMG-HD7: </a:t>
            </a:r>
            <a:r>
              <a:rPr lang="en-US" dirty="0" err="1">
                <a:solidFill>
                  <a:srgbClr val="FFFF00"/>
                </a:solidFill>
              </a:rPr>
              <a:t>IsaVRd</a:t>
            </a:r>
            <a:r>
              <a:rPr lang="en-US" dirty="0">
                <a:solidFill>
                  <a:srgbClr val="FFFF00"/>
                </a:solidFill>
              </a:rPr>
              <a:t> to </a:t>
            </a:r>
            <a:r>
              <a:rPr lang="en-US" dirty="0" err="1">
                <a:solidFill>
                  <a:srgbClr val="FFFF00"/>
                </a:solidFill>
              </a:rPr>
              <a:t>VRd</a:t>
            </a:r>
            <a:r>
              <a:rPr lang="en-US" dirty="0">
                <a:solidFill>
                  <a:srgbClr val="FFFF00"/>
                </a:solidFill>
              </a:rPr>
              <a:t> </a:t>
            </a:r>
          </a:p>
          <a:p>
            <a:pPr lvl="2"/>
            <a:r>
              <a:rPr lang="en-US" dirty="0">
                <a:solidFill>
                  <a:srgbClr val="FFFF00"/>
                </a:solidFill>
              </a:rPr>
              <a:t>Cassiopeia: </a:t>
            </a:r>
            <a:r>
              <a:rPr lang="en-US" dirty="0" err="1">
                <a:solidFill>
                  <a:srgbClr val="FFFF00"/>
                </a:solidFill>
              </a:rPr>
              <a:t>DVTd</a:t>
            </a:r>
            <a:r>
              <a:rPr lang="en-US" dirty="0">
                <a:solidFill>
                  <a:srgbClr val="FFFF00"/>
                </a:solidFill>
              </a:rPr>
              <a:t> vs </a:t>
            </a:r>
            <a:r>
              <a:rPr lang="en-US" dirty="0" err="1">
                <a:solidFill>
                  <a:srgbClr val="FFFF00"/>
                </a:solidFill>
              </a:rPr>
              <a:t>VTd</a:t>
            </a:r>
            <a:r>
              <a:rPr lang="en-US" dirty="0">
                <a:solidFill>
                  <a:srgbClr val="FFFF00"/>
                </a:solidFill>
              </a:rPr>
              <a:t> </a:t>
            </a:r>
          </a:p>
          <a:p>
            <a:pPr lvl="2"/>
            <a:r>
              <a:rPr lang="en-US" dirty="0">
                <a:solidFill>
                  <a:srgbClr val="FFFF00"/>
                </a:solidFill>
              </a:rPr>
              <a:t>Master: </a:t>
            </a:r>
            <a:r>
              <a:rPr lang="en-US" dirty="0" err="1">
                <a:solidFill>
                  <a:srgbClr val="FFFF00"/>
                </a:solidFill>
              </a:rPr>
              <a:t>DKRd</a:t>
            </a:r>
            <a:endParaRPr lang="en-US" dirty="0">
              <a:solidFill>
                <a:srgbClr val="FFFF00"/>
              </a:solidFill>
            </a:endParaRPr>
          </a:p>
          <a:p>
            <a:r>
              <a:rPr lang="en-US" dirty="0"/>
              <a:t>Relapsed MM </a:t>
            </a:r>
          </a:p>
          <a:p>
            <a:r>
              <a:rPr lang="en-US" dirty="0"/>
              <a:t>CAR-T</a:t>
            </a:r>
          </a:p>
          <a:p>
            <a:r>
              <a:rPr lang="en-US" dirty="0"/>
              <a:t>Bispecifics </a:t>
            </a:r>
          </a:p>
        </p:txBody>
      </p:sp>
    </p:spTree>
    <p:extLst>
      <p:ext uri="{BB962C8B-B14F-4D97-AF65-F5344CB8AC3E}">
        <p14:creationId xmlns:p14="http://schemas.microsoft.com/office/powerpoint/2010/main" val="413381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D1A5625C-930A-4914-82CE-93C6986B4BD6}"/>
              </a:ext>
            </a:extLst>
          </p:cNvPr>
          <p:cNvGraphicFramePr>
            <a:graphicFrameLocks noGrp="1"/>
          </p:cNvGraphicFramePr>
          <p:nvPr>
            <p:extLst>
              <p:ext uri="{D42A27DB-BD31-4B8C-83A1-F6EECF244321}">
                <p14:modId xmlns:p14="http://schemas.microsoft.com/office/powerpoint/2010/main" val="4177461785"/>
              </p:ext>
            </p:extLst>
          </p:nvPr>
        </p:nvGraphicFramePr>
        <p:xfrm>
          <a:off x="3856643" y="865424"/>
          <a:ext cx="4512501" cy="1610077"/>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1271365957"/>
                    </a:ext>
                  </a:extLst>
                </a:gridCol>
                <a:gridCol w="1248139">
                  <a:extLst>
                    <a:ext uri="{9D8B030D-6E8A-4147-A177-3AD203B41FA5}">
                      <a16:colId xmlns:a16="http://schemas.microsoft.com/office/drawing/2014/main" val="862249134"/>
                    </a:ext>
                  </a:extLst>
                </a:gridCol>
                <a:gridCol w="1344149">
                  <a:extLst>
                    <a:ext uri="{9D8B030D-6E8A-4147-A177-3AD203B41FA5}">
                      <a16:colId xmlns:a16="http://schemas.microsoft.com/office/drawing/2014/main" val="194418362"/>
                    </a:ext>
                  </a:extLst>
                </a:gridCol>
              </a:tblGrid>
              <a:tr h="701040">
                <a:tc>
                  <a:txBody>
                    <a:bodyPr/>
                    <a:lstStyle/>
                    <a:p>
                      <a:endParaRPr lang="en-US" sz="1300" dirty="0">
                        <a:latin typeface="Arial" panose="020B0604020202020204" pitchFamily="34" charset="0"/>
                        <a:cs typeface="Arial" panose="020B0604020202020204" pitchFamily="34" charset="0"/>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300" dirty="0"/>
                        <a:t> CARTITUDE-1</a:t>
                      </a:r>
                      <a:r>
                        <a:rPr lang="en-US" sz="1300" baseline="30000" dirty="0"/>
                        <a:t>1</a:t>
                      </a:r>
                    </a:p>
                    <a:p>
                      <a:pPr marL="0" marR="0" lvl="0" indent="0" algn="ctr" defTabSz="914354" rtl="0" eaLnBrk="1" fontAlgn="auto" latinLnBrk="0" hangingPunct="1">
                        <a:lnSpc>
                          <a:spcPct val="100000"/>
                        </a:lnSpc>
                        <a:spcBef>
                          <a:spcPts val="0"/>
                        </a:spcBef>
                        <a:spcAft>
                          <a:spcPts val="0"/>
                        </a:spcAft>
                        <a:buClrTx/>
                        <a:buSzTx/>
                        <a:buFontTx/>
                        <a:buNone/>
                        <a:tabLst/>
                        <a:defRPr/>
                      </a:pPr>
                      <a:r>
                        <a:rPr lang="en-US" sz="1300" dirty="0"/>
                        <a:t>Cilta-cel</a:t>
                      </a:r>
                    </a:p>
                    <a:p>
                      <a:pPr algn="ctr"/>
                      <a:r>
                        <a:rPr lang="en-US" sz="1300" dirty="0"/>
                        <a:t>Phase 1</a:t>
                      </a:r>
                      <a:endParaRPr lang="en-US" sz="1300" dirty="0">
                        <a:latin typeface="Arial" panose="020B0604020202020204" pitchFamily="34" charset="0"/>
                        <a:cs typeface="Arial" panose="020B0604020202020204" pitchFamily="34" charset="0"/>
                      </a:endParaRPr>
                    </a:p>
                  </a:txBody>
                  <a:tcPr/>
                </a:tc>
                <a:tc>
                  <a:txBody>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lang="en-US" sz="1300" dirty="0"/>
                        <a:t>CARTITUDE-2</a:t>
                      </a:r>
                      <a:endParaRPr lang="en-US" sz="1300" baseline="30000" dirty="0"/>
                    </a:p>
                    <a:p>
                      <a:pPr marL="0" marR="0" lvl="0" indent="0" algn="ctr" defTabSz="914354" rtl="0" eaLnBrk="1" fontAlgn="auto" latinLnBrk="0" hangingPunct="1">
                        <a:lnSpc>
                          <a:spcPct val="100000"/>
                        </a:lnSpc>
                        <a:spcBef>
                          <a:spcPts val="0"/>
                        </a:spcBef>
                        <a:spcAft>
                          <a:spcPts val="0"/>
                        </a:spcAft>
                        <a:buClrTx/>
                        <a:buSzTx/>
                        <a:buFontTx/>
                        <a:buNone/>
                        <a:tabLst/>
                        <a:defRPr/>
                      </a:pPr>
                      <a:r>
                        <a:rPr lang="en-US" sz="1300" dirty="0" err="1"/>
                        <a:t>Cilta-cel</a:t>
                      </a:r>
                      <a:endParaRPr lang="en-US" sz="1300" dirty="0"/>
                    </a:p>
                    <a:p>
                      <a:pPr algn="ctr"/>
                      <a:r>
                        <a:rPr lang="en-US" sz="1300" dirty="0"/>
                        <a:t>Phase 2</a:t>
                      </a:r>
                      <a:endParaRPr lang="en-US" sz="13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218461004"/>
                  </a:ext>
                </a:extLst>
              </a:tr>
              <a:tr h="294640">
                <a:tc>
                  <a:txBody>
                    <a:bodyPr/>
                    <a:lstStyle/>
                    <a:p>
                      <a:r>
                        <a:rPr lang="en-US" sz="1300" dirty="0"/>
                        <a:t>Patients</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97</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20</a:t>
                      </a:r>
                      <a:endParaRPr lang="en-US" sz="1300" dirty="0">
                        <a:solidFill>
                          <a:schemeClr val="tx1"/>
                        </a:solidFill>
                        <a:latin typeface="Arial" panose="020B0604020202020204" pitchFamily="34" charset="0"/>
                        <a:cs typeface="Arial" panose="020B0604020202020204" pitchFamily="34" charset="0"/>
                      </a:endParaRPr>
                    </a:p>
                  </a:txBody>
                  <a:tcPr>
                    <a:solidFill>
                      <a:srgbClr val="DEEBF7"/>
                    </a:solidFill>
                  </a:tcPr>
                </a:tc>
                <a:extLst>
                  <a:ext uri="{0D108BD9-81ED-4DB2-BD59-A6C34878D82A}">
                    <a16:rowId xmlns:a16="http://schemas.microsoft.com/office/drawing/2014/main" val="121635800"/>
                  </a:ext>
                </a:extLst>
              </a:tr>
              <a:tr h="319757">
                <a:tc>
                  <a:txBody>
                    <a:bodyPr/>
                    <a:lstStyle/>
                    <a:p>
                      <a:r>
                        <a:rPr lang="en-US" sz="1300" dirty="0"/>
                        <a:t>Median prior LOT</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6</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2</a:t>
                      </a:r>
                      <a:endParaRPr lang="en-US" sz="13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571475525"/>
                  </a:ext>
                </a:extLst>
              </a:tr>
              <a:tr h="294640">
                <a:tc>
                  <a:txBody>
                    <a:bodyPr/>
                    <a:lstStyle/>
                    <a:p>
                      <a:r>
                        <a:rPr lang="en-US" sz="1300" dirty="0"/>
                        <a:t>Triple refractory, %</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t>88%</a:t>
                      </a:r>
                      <a:endParaRPr lang="en-US" sz="1300" dirty="0">
                        <a:latin typeface="Arial" panose="020B0604020202020204" pitchFamily="34" charset="0"/>
                        <a:cs typeface="Arial" panose="020B0604020202020204" pitchFamily="34" charset="0"/>
                      </a:endParaRPr>
                    </a:p>
                  </a:txBody>
                  <a:tcPr/>
                </a:tc>
                <a:tc>
                  <a:txBody>
                    <a:bodyPr/>
                    <a:lstStyle/>
                    <a:p>
                      <a:pPr algn="ctr"/>
                      <a:r>
                        <a:rPr lang="en-US" sz="1300" dirty="0">
                          <a:solidFill>
                            <a:schemeClr val="tx1"/>
                          </a:solidFill>
                        </a:rPr>
                        <a:t>40%</a:t>
                      </a:r>
                      <a:endParaRPr lang="en-US" sz="1300" dirty="0">
                        <a:solidFill>
                          <a:schemeClr val="tx1"/>
                        </a:solidFill>
                        <a:latin typeface="Arial" panose="020B0604020202020204" pitchFamily="34" charset="0"/>
                        <a:cs typeface="Arial" panose="020B0604020202020204" pitchFamily="34" charset="0"/>
                      </a:endParaRPr>
                    </a:p>
                  </a:txBody>
                  <a:tcPr>
                    <a:solidFill>
                      <a:srgbClr val="DEEBF7"/>
                    </a:solidFill>
                  </a:tcPr>
                </a:tc>
                <a:extLst>
                  <a:ext uri="{0D108BD9-81ED-4DB2-BD59-A6C34878D82A}">
                    <a16:rowId xmlns:a16="http://schemas.microsoft.com/office/drawing/2014/main" val="3683334304"/>
                  </a:ext>
                </a:extLst>
              </a:tr>
            </a:tbl>
          </a:graphicData>
        </a:graphic>
      </p:graphicFrame>
      <p:sp>
        <p:nvSpPr>
          <p:cNvPr id="6" name="Text Placeholder 3">
            <a:extLst>
              <a:ext uri="{FF2B5EF4-FFF2-40B4-BE49-F238E27FC236}">
                <a16:creationId xmlns:a16="http://schemas.microsoft.com/office/drawing/2014/main" id="{3777117E-CAF0-4378-8403-8CD02AF950BD}"/>
              </a:ext>
            </a:extLst>
          </p:cNvPr>
          <p:cNvSpPr txBox="1">
            <a:spLocks/>
          </p:cNvSpPr>
          <p:nvPr/>
        </p:nvSpPr>
        <p:spPr>
          <a:xfrm>
            <a:off x="4461426" y="6525940"/>
            <a:ext cx="10945216" cy="393439"/>
          </a:xfrm>
          <a:prstGeom prst="rect">
            <a:avLst/>
          </a:prstGeom>
        </p:spPr>
        <p:txBody>
          <a:bodyPr numCol="1"/>
          <a:lstStyle>
            <a:lvl1pPr marL="171442" indent="-171442" algn="l" defTabSz="685766" rtl="0" eaLnBrk="1" latinLnBrk="0" hangingPunct="1">
              <a:lnSpc>
                <a:spcPct val="90000"/>
              </a:lnSpc>
              <a:spcBef>
                <a:spcPts val="751"/>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24"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Arial" panose="020B0604020202020204" pitchFamily="34" charset="0"/>
                <a:ea typeface="+mn-ea"/>
                <a:cs typeface="Arial" panose="020B0604020202020204" pitchFamily="34" charset="0"/>
              </a:defRPr>
            </a:lvl4pPr>
            <a:lvl5pPr marL="1542973"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04" indent="-171442" algn="l" defTabSz="685766"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lvl="0" indent="0" defTabSz="685750" fontAlgn="auto">
              <a:lnSpc>
                <a:spcPct val="100000"/>
              </a:lnSpc>
              <a:spcAft>
                <a:spcPts val="0"/>
              </a:spcAft>
              <a:buNone/>
              <a:defRPr/>
            </a:pPr>
            <a:r>
              <a:rPr kumimoji="0" lang="en-GB" altLang="en-US" sz="10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 Martin T, ASH 2021, abstract 549</a:t>
            </a:r>
            <a:r>
              <a:rPr kumimoji="0" lang="en-US" sz="1067"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GB" altLang="en-US" sz="1051"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Cohen Y,</a:t>
            </a:r>
            <a:r>
              <a:rPr lang="en-GB" altLang="en-US" sz="1000" dirty="0">
                <a:solidFill>
                  <a:prstClr val="black"/>
                </a:solidFill>
                <a:latin typeface="Calibri" panose="020F0502020204030204"/>
              </a:rPr>
              <a:t> ASH 2021, abstract 3866</a:t>
            </a:r>
            <a:endParaRPr kumimoji="0" lang="en-GB" altLang="en-US" sz="9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a:p>
            <a:pPr marL="171438" marR="0" lvl="0" indent="-171438" algn="l" defTabSz="685750" rtl="0" eaLnBrk="1" fontAlgn="auto" latinLnBrk="0" hangingPunct="1">
              <a:lnSpc>
                <a:spcPct val="100000"/>
              </a:lnSpc>
              <a:spcBef>
                <a:spcPts val="751"/>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endParaRPr>
          </a:p>
        </p:txBody>
      </p:sp>
      <p:sp>
        <p:nvSpPr>
          <p:cNvPr id="3" name="Rectangle 2"/>
          <p:cNvSpPr/>
          <p:nvPr/>
        </p:nvSpPr>
        <p:spPr>
          <a:xfrm>
            <a:off x="3403447" y="222762"/>
            <a:ext cx="5193084" cy="523220"/>
          </a:xfrm>
          <a:prstGeom prst="rect">
            <a:avLst/>
          </a:prstGeom>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AEEF"/>
                </a:solidFill>
                <a:effectLst/>
                <a:uLnTx/>
                <a:uFillTx/>
                <a:latin typeface="Times New Roman"/>
                <a:ea typeface="ＭＳ Ｐゴシック" charset="0"/>
                <a:cs typeface="Times New Roman"/>
              </a:rPr>
              <a:t>Anti-BCMA </a:t>
            </a:r>
            <a:r>
              <a:rPr kumimoji="0" lang="en-US" sz="2800" b="1" i="0" u="none" strike="noStrike" kern="0" cap="none" spc="0" normalizeH="0" baseline="0" noProof="0" dirty="0" err="1">
                <a:ln>
                  <a:noFill/>
                </a:ln>
                <a:solidFill>
                  <a:srgbClr val="00AEEF"/>
                </a:solidFill>
                <a:effectLst/>
                <a:uLnTx/>
                <a:uFillTx/>
                <a:latin typeface="Times New Roman"/>
                <a:ea typeface="ＭＳ Ｐゴシック" charset="0"/>
                <a:cs typeface="Times New Roman"/>
              </a:rPr>
              <a:t>Car-T</a:t>
            </a:r>
            <a:r>
              <a:rPr kumimoji="0" lang="en-US" sz="2800" b="1" i="0" u="none" strike="noStrike" kern="0" cap="none" spc="0" normalizeH="0" baseline="0" noProof="0" dirty="0">
                <a:ln>
                  <a:noFill/>
                </a:ln>
                <a:solidFill>
                  <a:srgbClr val="00AEEF"/>
                </a:solidFill>
                <a:effectLst/>
                <a:uLnTx/>
                <a:uFillTx/>
                <a:latin typeface="Times New Roman"/>
                <a:ea typeface="ＭＳ Ｐゴシック" charset="0"/>
                <a:cs typeface="Times New Roman"/>
              </a:rPr>
              <a:t> Therapies</a:t>
            </a:r>
            <a:endParaRPr kumimoji="0" lang="en-US" sz="1800" b="0" i="0" u="none" strike="noStrike" kern="0" cap="none" spc="0" normalizeH="0" baseline="0" noProof="0" dirty="0">
              <a:ln>
                <a:noFill/>
              </a:ln>
              <a:solidFill>
                <a:sysClr val="windowText" lastClr="000000"/>
              </a:solidFill>
              <a:effectLst/>
              <a:uLnTx/>
              <a:uFillTx/>
              <a:latin typeface="Arial" pitchFamily="34" charset="0"/>
              <a:ea typeface="ＭＳ Ｐゴシック"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668909988"/>
              </p:ext>
            </p:extLst>
          </p:nvPr>
        </p:nvGraphicFramePr>
        <p:xfrm>
          <a:off x="3856643" y="4099533"/>
          <a:ext cx="4512501" cy="1230352"/>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2805142974"/>
                    </a:ext>
                  </a:extLst>
                </a:gridCol>
                <a:gridCol w="1248139">
                  <a:extLst>
                    <a:ext uri="{9D8B030D-6E8A-4147-A177-3AD203B41FA5}">
                      <a16:colId xmlns:a16="http://schemas.microsoft.com/office/drawing/2014/main" val="38737937"/>
                    </a:ext>
                  </a:extLst>
                </a:gridCol>
                <a:gridCol w="1344149">
                  <a:extLst>
                    <a:ext uri="{9D8B030D-6E8A-4147-A177-3AD203B41FA5}">
                      <a16:colId xmlns:a16="http://schemas.microsoft.com/office/drawing/2014/main" val="1653242541"/>
                    </a:ext>
                  </a:extLst>
                </a:gridCol>
              </a:tblGrid>
              <a:tr h="294640">
                <a:tc>
                  <a:txBody>
                    <a:bodyPr/>
                    <a:lstStyle/>
                    <a:p>
                      <a:r>
                        <a:rPr lang="en-US" sz="1300" b="0" dirty="0">
                          <a:latin typeface="+mn-lt"/>
                          <a:cs typeface="Arial" panose="020B0604020202020204" pitchFamily="34" charset="0"/>
                        </a:rPr>
                        <a:t>median f/u</a:t>
                      </a: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latin typeface="+mn-lt"/>
                          <a:cs typeface="Arial" panose="020B0604020202020204" pitchFamily="34" charset="0"/>
                        </a:rPr>
                        <a:t>~24</a:t>
                      </a:r>
                      <a:r>
                        <a:rPr lang="en-US" sz="1300" b="0" baseline="0" dirty="0">
                          <a:latin typeface="+mn-lt"/>
                          <a:cs typeface="Arial" panose="020B0604020202020204" pitchFamily="34" charset="0"/>
                        </a:rPr>
                        <a:t> </a:t>
                      </a:r>
                      <a:r>
                        <a:rPr lang="en-US" sz="1300" b="0" baseline="0" dirty="0" err="1">
                          <a:latin typeface="+mn-lt"/>
                          <a:cs typeface="Arial" panose="020B0604020202020204" pitchFamily="34" charset="0"/>
                        </a:rPr>
                        <a:t>mos</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solidFill>
                            <a:schemeClr val="tx1"/>
                          </a:solidFill>
                          <a:latin typeface="+mn-lt"/>
                          <a:cs typeface="Arial" panose="020B0604020202020204" pitchFamily="34" charset="0"/>
                        </a:rPr>
                        <a:t>9.7 </a:t>
                      </a:r>
                      <a:r>
                        <a:rPr lang="en-US" sz="1300" b="0" dirty="0" err="1">
                          <a:solidFill>
                            <a:schemeClr val="tx1"/>
                          </a:solidFill>
                          <a:latin typeface="+mn-lt"/>
                          <a:cs typeface="Arial" panose="020B0604020202020204" pitchFamily="34" charset="0"/>
                        </a:rPr>
                        <a:t>mos</a:t>
                      </a:r>
                      <a:endParaRPr lang="en-US" sz="1300" b="0" dirty="0">
                        <a:solidFill>
                          <a:schemeClr val="tx1"/>
                        </a:solidFill>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2152491"/>
                  </a:ext>
                </a:extLst>
              </a:tr>
              <a:tr h="294640">
                <a:tc>
                  <a:txBody>
                    <a:bodyPr/>
                    <a:lstStyle/>
                    <a:p>
                      <a:r>
                        <a:rPr lang="en-US" sz="1300" b="0" dirty="0"/>
                        <a:t>ORR/ CR</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t>98%/83%</a:t>
                      </a:r>
                      <a:endParaRPr lang="en-US" sz="1300" b="0" dirty="0">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solidFill>
                            <a:schemeClr val="tx1"/>
                          </a:solidFill>
                        </a:rPr>
                        <a:t>95%/85%</a:t>
                      </a:r>
                      <a:endParaRPr lang="en-US" sz="1300" b="0" dirty="0">
                        <a:solidFill>
                          <a:schemeClr val="tx1"/>
                        </a:solidFill>
                        <a:latin typeface="Arial" panose="020B0604020202020204" pitchFamily="34" charset="0"/>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282907824"/>
                  </a:ext>
                </a:extLst>
              </a:tr>
              <a:tr h="346432">
                <a:tc>
                  <a:txBody>
                    <a:bodyPr/>
                    <a:lstStyle/>
                    <a:p>
                      <a:r>
                        <a:rPr lang="en-US" sz="1300" dirty="0">
                          <a:latin typeface="+mn-lt"/>
                          <a:cs typeface="Arial" panose="020B0604020202020204" pitchFamily="34" charset="0"/>
                        </a:rPr>
                        <a:t>PFS</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cs typeface="Arial" panose="020B0604020202020204" pitchFamily="34" charset="0"/>
                        </a:rPr>
                        <a:t>2 </a:t>
                      </a:r>
                      <a:r>
                        <a:rPr lang="en-US" sz="1300" dirty="0" err="1">
                          <a:latin typeface="+mn-lt"/>
                          <a:cs typeface="Arial" panose="020B0604020202020204" pitchFamily="34" charset="0"/>
                        </a:rPr>
                        <a:t>yr</a:t>
                      </a:r>
                      <a:r>
                        <a:rPr lang="en-US" sz="1300" dirty="0">
                          <a:latin typeface="+mn-lt"/>
                          <a:cs typeface="Arial" panose="020B0604020202020204" pitchFamily="34" charset="0"/>
                        </a:rPr>
                        <a:t>-</a:t>
                      </a:r>
                      <a:r>
                        <a:rPr lang="en-US" sz="1300" baseline="0" dirty="0">
                          <a:latin typeface="+mn-lt"/>
                          <a:cs typeface="Arial" panose="020B0604020202020204" pitchFamily="34" charset="0"/>
                        </a:rPr>
                        <a:t> PFS 61%</a:t>
                      </a:r>
                      <a:r>
                        <a:rPr lang="en-US" sz="1300" dirty="0">
                          <a:latin typeface="+mn-lt"/>
                          <a:cs typeface="Arial" panose="020B0604020202020204" pitchFamily="34" charset="0"/>
                        </a:rPr>
                        <a:t> </a:t>
                      </a: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solidFill>
                            <a:schemeClr val="tx1"/>
                          </a:solidFill>
                          <a:latin typeface="+mn-lt"/>
                          <a:cs typeface="Arial" panose="020B0604020202020204" pitchFamily="34" charset="0"/>
                        </a:rPr>
                        <a:t>6 </a:t>
                      </a:r>
                      <a:r>
                        <a:rPr lang="en-US" sz="1300" dirty="0" err="1">
                          <a:solidFill>
                            <a:schemeClr val="tx1"/>
                          </a:solidFill>
                          <a:latin typeface="+mn-lt"/>
                          <a:cs typeface="Arial" panose="020B0604020202020204" pitchFamily="34" charset="0"/>
                        </a:rPr>
                        <a:t>mo</a:t>
                      </a:r>
                      <a:r>
                        <a:rPr lang="en-US" sz="1300" dirty="0">
                          <a:solidFill>
                            <a:schemeClr val="tx1"/>
                          </a:solidFill>
                          <a:latin typeface="+mn-lt"/>
                          <a:cs typeface="Arial" panose="020B0604020202020204" pitchFamily="34" charset="0"/>
                        </a:rPr>
                        <a:t> PFS</a:t>
                      </a:r>
                      <a:r>
                        <a:rPr lang="en-US" sz="1300" baseline="0" dirty="0">
                          <a:solidFill>
                            <a:schemeClr val="tx1"/>
                          </a:solidFill>
                          <a:latin typeface="+mn-lt"/>
                          <a:cs typeface="Arial" panose="020B0604020202020204" pitchFamily="34" charset="0"/>
                        </a:rPr>
                        <a:t> 90%</a:t>
                      </a:r>
                      <a:endParaRPr lang="en-US" sz="1300" dirty="0">
                        <a:solidFill>
                          <a:schemeClr val="tx1"/>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4315202"/>
                  </a:ext>
                </a:extLst>
              </a:tr>
              <a:tr h="294640">
                <a:tc>
                  <a:txBody>
                    <a:bodyPr/>
                    <a:lstStyle/>
                    <a:p>
                      <a:r>
                        <a:rPr lang="en-US" sz="1300" dirty="0">
                          <a:latin typeface="+mn-lt"/>
                          <a:cs typeface="Arial" panose="020B0604020202020204" pitchFamily="34" charset="0"/>
                        </a:rPr>
                        <a:t>OS</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latin typeface="+mn-lt"/>
                          <a:cs typeface="Arial" panose="020B0604020202020204" pitchFamily="34" charset="0"/>
                        </a:rPr>
                        <a:t>2-yr OS 74%</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solidFill>
                            <a:schemeClr val="tx1"/>
                          </a:solidFill>
                          <a:latin typeface="+mn-lt"/>
                          <a:cs typeface="Arial" panose="020B0604020202020204" pitchFamily="34" charset="0"/>
                        </a:rPr>
                        <a:t>24.8 </a:t>
                      </a:r>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75472241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20225697"/>
              </p:ext>
            </p:extLst>
          </p:nvPr>
        </p:nvGraphicFramePr>
        <p:xfrm>
          <a:off x="3856640" y="5387320"/>
          <a:ext cx="4512501" cy="893774"/>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1701487685"/>
                    </a:ext>
                  </a:extLst>
                </a:gridCol>
                <a:gridCol w="1248139">
                  <a:extLst>
                    <a:ext uri="{9D8B030D-6E8A-4147-A177-3AD203B41FA5}">
                      <a16:colId xmlns:a16="http://schemas.microsoft.com/office/drawing/2014/main" val="2820985886"/>
                    </a:ext>
                  </a:extLst>
                </a:gridCol>
                <a:gridCol w="1344149">
                  <a:extLst>
                    <a:ext uri="{9D8B030D-6E8A-4147-A177-3AD203B41FA5}">
                      <a16:colId xmlns:a16="http://schemas.microsoft.com/office/drawing/2014/main" val="3049680850"/>
                    </a:ext>
                  </a:extLst>
                </a:gridCol>
              </a:tblGrid>
              <a:tr h="446887">
                <a:tc>
                  <a:txBody>
                    <a:bodyPr/>
                    <a:lstStyle/>
                    <a:p>
                      <a:r>
                        <a:rPr lang="en-US" sz="1300" b="0" dirty="0">
                          <a:latin typeface="+mn-lt"/>
                        </a:rPr>
                        <a:t>CRS, all/ Gr 3+</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latin typeface="+mn-lt"/>
                        </a:rPr>
                        <a:t>95%/4%</a:t>
                      </a:r>
                      <a:endParaRPr lang="en-US" sz="1300" b="0" dirty="0">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300" b="0" dirty="0">
                          <a:solidFill>
                            <a:schemeClr val="tx1"/>
                          </a:solidFill>
                          <a:latin typeface="+mn-lt"/>
                        </a:rPr>
                        <a:t>95%/10%</a:t>
                      </a:r>
                      <a:endParaRPr lang="en-US" sz="1300" b="0" dirty="0">
                        <a:solidFill>
                          <a:schemeClr val="tx1"/>
                        </a:solidFill>
                        <a:latin typeface="+mn-lt"/>
                        <a:cs typeface="Arial" panose="020B0604020202020204" pitchFamily="34" charset="0"/>
                      </a:endParaRPr>
                    </a:p>
                  </a:txBody>
                  <a:tcPr>
                    <a:lnL>
                      <a:noFill/>
                    </a:lnL>
                    <a:lnR>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94727867"/>
                  </a:ext>
                </a:extLst>
              </a:tr>
              <a:tr h="446887">
                <a:tc>
                  <a:txBody>
                    <a:bodyPr/>
                    <a:lstStyle/>
                    <a:p>
                      <a:r>
                        <a:rPr lang="en-US" sz="1300" dirty="0">
                          <a:latin typeface="+mn-lt"/>
                        </a:rPr>
                        <a:t>Neurotoxicity, all/Gr</a:t>
                      </a:r>
                      <a:r>
                        <a:rPr lang="en-US" sz="1300" baseline="0" dirty="0">
                          <a:latin typeface="+mn-lt"/>
                        </a:rPr>
                        <a:t> 3+</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latin typeface="+mn-lt"/>
                        </a:rPr>
                        <a:t>21%/9%</a:t>
                      </a:r>
                      <a:endParaRPr lang="en-US" sz="13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tcPr>
                </a:tc>
                <a:tc>
                  <a:txBody>
                    <a:bodyPr/>
                    <a:lstStyle/>
                    <a:p>
                      <a:pPr algn="ctr"/>
                      <a:r>
                        <a:rPr lang="en-US" sz="1300" dirty="0">
                          <a:solidFill>
                            <a:schemeClr val="tx1"/>
                          </a:solidFill>
                          <a:latin typeface="+mn-lt"/>
                        </a:rPr>
                        <a:t>20%/0%</a:t>
                      </a:r>
                      <a:endParaRPr lang="en-US" sz="1300" dirty="0">
                        <a:solidFill>
                          <a:schemeClr val="tx1"/>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2849126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89238569"/>
              </p:ext>
            </p:extLst>
          </p:nvPr>
        </p:nvGraphicFramePr>
        <p:xfrm>
          <a:off x="3856641" y="2622240"/>
          <a:ext cx="4512501" cy="1325880"/>
        </p:xfrm>
        <a:graphic>
          <a:graphicData uri="http://schemas.openxmlformats.org/drawingml/2006/table">
            <a:tbl>
              <a:tblPr firstRow="1" bandRow="1">
                <a:tableStyleId>{5FD0F851-EC5A-4D38-B0AD-8093EC10F338}</a:tableStyleId>
              </a:tblPr>
              <a:tblGrid>
                <a:gridCol w="1920213">
                  <a:extLst>
                    <a:ext uri="{9D8B030D-6E8A-4147-A177-3AD203B41FA5}">
                      <a16:colId xmlns:a16="http://schemas.microsoft.com/office/drawing/2014/main" val="2055890038"/>
                    </a:ext>
                  </a:extLst>
                </a:gridCol>
                <a:gridCol w="1248139">
                  <a:extLst>
                    <a:ext uri="{9D8B030D-6E8A-4147-A177-3AD203B41FA5}">
                      <a16:colId xmlns:a16="http://schemas.microsoft.com/office/drawing/2014/main" val="946516350"/>
                    </a:ext>
                  </a:extLst>
                </a:gridCol>
                <a:gridCol w="1344149">
                  <a:extLst>
                    <a:ext uri="{9D8B030D-6E8A-4147-A177-3AD203B41FA5}">
                      <a16:colId xmlns:a16="http://schemas.microsoft.com/office/drawing/2014/main" val="968491073"/>
                    </a:ext>
                  </a:extLst>
                </a:gridCol>
              </a:tblGrid>
              <a:tr h="0">
                <a:tc>
                  <a:txBody>
                    <a:bodyPr/>
                    <a:lstStyle/>
                    <a:p>
                      <a:r>
                        <a:rPr lang="en-US" sz="1300" b="0" dirty="0">
                          <a:latin typeface="+mn-lt"/>
                        </a:rPr>
                        <a:t>CAR-T dose</a:t>
                      </a:r>
                      <a:endParaRPr lang="en-US" sz="1300" b="0" dirty="0">
                        <a:latin typeface="+mn-lt"/>
                        <a:cs typeface="Arial" panose="020B0604020202020204" pitchFamily="34" charset="0"/>
                      </a:endParaRPr>
                    </a:p>
                  </a:txBody>
                  <a:tcPr/>
                </a:tc>
                <a:tc>
                  <a:txBody>
                    <a:bodyPr/>
                    <a:lstStyle/>
                    <a:p>
                      <a:pPr algn="ctr"/>
                      <a:r>
                        <a:rPr lang="en-GB" sz="1300" b="0">
                          <a:latin typeface="+mn-lt"/>
                        </a:rPr>
                        <a:t>0.75×10</a:t>
                      </a:r>
                      <a:r>
                        <a:rPr lang="en-GB" sz="1300" b="0" baseline="30000">
                          <a:latin typeface="+mn-lt"/>
                        </a:rPr>
                        <a:t>6</a:t>
                      </a:r>
                      <a:r>
                        <a:rPr lang="en-GB" sz="1300" b="0">
                          <a:latin typeface="+mn-lt"/>
                        </a:rPr>
                        <a:t> </a:t>
                      </a:r>
                      <a:br>
                        <a:rPr lang="en-GB" sz="1300" b="0">
                          <a:latin typeface="+mn-lt"/>
                        </a:rPr>
                      </a:br>
                      <a:r>
                        <a:rPr lang="en-GB" sz="1300" b="0">
                          <a:latin typeface="+mn-lt"/>
                        </a:rPr>
                        <a:t>(0.5–1.0×10</a:t>
                      </a:r>
                      <a:r>
                        <a:rPr lang="en-GB" sz="1300" b="0" baseline="30000">
                          <a:latin typeface="+mn-lt"/>
                        </a:rPr>
                        <a:t>6</a:t>
                      </a:r>
                      <a:r>
                        <a:rPr lang="en-GB" sz="1300" b="0">
                          <a:latin typeface="+mn-lt"/>
                        </a:rPr>
                        <a:t>) </a:t>
                      </a:r>
                      <a:endParaRPr lang="en-US" sz="1300" b="0" dirty="0">
                        <a:latin typeface="+mn-lt"/>
                        <a:cs typeface="Arial" panose="020B0604020202020204" pitchFamily="34" charset="0"/>
                      </a:endParaRPr>
                    </a:p>
                  </a:txBody>
                  <a:tcPr/>
                </a:tc>
                <a:tc>
                  <a:txBody>
                    <a:bodyPr/>
                    <a:lstStyle/>
                    <a:p>
                      <a:pPr algn="ctr"/>
                      <a:r>
                        <a:rPr lang="en-GB" sz="1300" b="0" dirty="0">
                          <a:latin typeface="+mn-lt"/>
                        </a:rPr>
                        <a:t>0.75×10</a:t>
                      </a:r>
                      <a:r>
                        <a:rPr lang="en-GB" sz="1300" b="0" baseline="30000" dirty="0">
                          <a:latin typeface="+mn-lt"/>
                        </a:rPr>
                        <a:t>6</a:t>
                      </a:r>
                      <a:endParaRPr lang="en-US" sz="1300" b="0" baseline="30000" dirty="0">
                        <a:solidFill>
                          <a:schemeClr val="tx1"/>
                        </a:solidFill>
                        <a:latin typeface="+mn-lt"/>
                        <a:cs typeface="Arial" panose="020B0604020202020204" pitchFamily="34" charset="0"/>
                      </a:endParaRPr>
                    </a:p>
                  </a:txBody>
                  <a:tcPr>
                    <a:solidFill>
                      <a:schemeClr val="bg1"/>
                    </a:solidFill>
                  </a:tcPr>
                </a:tc>
                <a:extLst>
                  <a:ext uri="{0D108BD9-81ED-4DB2-BD59-A6C34878D82A}">
                    <a16:rowId xmlns:a16="http://schemas.microsoft.com/office/drawing/2014/main" val="2675179277"/>
                  </a:ext>
                </a:extLst>
              </a:tr>
              <a:tr h="0">
                <a:tc>
                  <a:txBody>
                    <a:bodyPr/>
                    <a:lstStyle/>
                    <a:p>
                      <a:r>
                        <a:rPr lang="en-US" sz="1300" b="0" dirty="0">
                          <a:latin typeface="+mn-lt"/>
                          <a:cs typeface="Arial" panose="020B0604020202020204" pitchFamily="34" charset="0"/>
                        </a:rPr>
                        <a:t>Vector</a:t>
                      </a:r>
                    </a:p>
                  </a:txBody>
                  <a:tcPr/>
                </a:tc>
                <a:tc>
                  <a:txBody>
                    <a:bodyPr/>
                    <a:lstStyle/>
                    <a:p>
                      <a:pPr algn="ctr"/>
                      <a:r>
                        <a:rPr lang="en-US" sz="1300" b="0" dirty="0" err="1">
                          <a:solidFill>
                            <a:schemeClr val="tx1"/>
                          </a:solidFill>
                          <a:latin typeface="+mn-lt"/>
                          <a:cs typeface="Arial" panose="020B0604020202020204" pitchFamily="34" charset="0"/>
                        </a:rPr>
                        <a:t>lentivirus</a:t>
                      </a:r>
                      <a:endParaRPr lang="en-US" sz="1300" b="0" dirty="0">
                        <a:solidFill>
                          <a:schemeClr val="tx1"/>
                        </a:solidFill>
                        <a:latin typeface="+mn-lt"/>
                        <a:cs typeface="Arial" panose="020B0604020202020204" pitchFamily="34" charset="0"/>
                      </a:endParaRPr>
                    </a:p>
                  </a:txBody>
                  <a:tcPr marL="121920" marR="121920" marT="60960" marB="60960"/>
                </a:tc>
                <a:tc>
                  <a:txBody>
                    <a:bodyPr/>
                    <a:lstStyle/>
                    <a:p>
                      <a:pPr algn="ctr"/>
                      <a:r>
                        <a:rPr lang="en-US" sz="1300" b="0" dirty="0" err="1">
                          <a:solidFill>
                            <a:schemeClr val="tx1"/>
                          </a:solidFill>
                          <a:latin typeface="+mn-lt"/>
                          <a:cs typeface="Arial" panose="020B0604020202020204" pitchFamily="34" charset="0"/>
                        </a:rPr>
                        <a:t>lentivirus</a:t>
                      </a:r>
                      <a:endParaRPr lang="en-US" sz="1300" b="0" dirty="0">
                        <a:solidFill>
                          <a:schemeClr val="tx1"/>
                        </a:solidFill>
                        <a:latin typeface="+mn-lt"/>
                        <a:cs typeface="Arial" panose="020B0604020202020204" pitchFamily="34" charset="0"/>
                      </a:endParaRPr>
                    </a:p>
                  </a:txBody>
                  <a:tcPr marL="121920" marR="121920" marT="60960" marB="60960">
                    <a:solidFill>
                      <a:srgbClr val="DEEBF7"/>
                    </a:solidFill>
                  </a:tcPr>
                </a:tc>
                <a:extLst>
                  <a:ext uri="{0D108BD9-81ED-4DB2-BD59-A6C34878D82A}">
                    <a16:rowId xmlns:a16="http://schemas.microsoft.com/office/drawing/2014/main" val="2299656385"/>
                  </a:ext>
                </a:extLst>
              </a:tr>
              <a:tr h="0">
                <a:tc>
                  <a:txBody>
                    <a:bodyPr/>
                    <a:lstStyle/>
                    <a:p>
                      <a:r>
                        <a:rPr lang="en-US" sz="1300" b="0" dirty="0">
                          <a:latin typeface="+mn-lt"/>
                          <a:cs typeface="Arial" panose="020B0604020202020204" pitchFamily="34" charset="0"/>
                        </a:rPr>
                        <a:t>Binding Domain </a:t>
                      </a:r>
                    </a:p>
                  </a:txBody>
                  <a:tcPr>
                    <a:lnB w="12700" cap="flat" cmpd="sng" algn="ctr">
                      <a:solidFill>
                        <a:schemeClr val="tx1"/>
                      </a:solidFill>
                      <a:prstDash val="solid"/>
                      <a:round/>
                      <a:headEnd type="none" w="med" len="med"/>
                      <a:tailEnd type="none" w="med" len="med"/>
                    </a:lnB>
                  </a:tcPr>
                </a:tc>
                <a:tc>
                  <a:txBody>
                    <a:bodyPr/>
                    <a:lstStyle/>
                    <a:p>
                      <a:pPr algn="ctr"/>
                      <a:r>
                        <a:rPr lang="en-US" sz="1300" b="0" baseline="0" dirty="0">
                          <a:solidFill>
                            <a:schemeClr val="tx1"/>
                          </a:solidFill>
                          <a:latin typeface="+mn-lt"/>
                          <a:cs typeface="Arial" panose="020B0604020202020204" pitchFamily="34" charset="0"/>
                        </a:rPr>
                        <a:t>llama (2 HC Abs)</a:t>
                      </a:r>
                      <a:endParaRPr lang="en-US" sz="1300" b="0" dirty="0">
                        <a:solidFill>
                          <a:schemeClr val="tx1"/>
                        </a:solidFill>
                        <a:latin typeface="+mn-lt"/>
                        <a:cs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tcPr>
                </a:tc>
                <a:tc>
                  <a:txBody>
                    <a:bodyPr/>
                    <a:lstStyle/>
                    <a:p>
                      <a:pPr algn="ctr"/>
                      <a:r>
                        <a:rPr lang="en-US" sz="1300" b="0" baseline="0" dirty="0">
                          <a:solidFill>
                            <a:schemeClr val="tx1"/>
                          </a:solidFill>
                          <a:latin typeface="+mn-lt"/>
                          <a:cs typeface="Arial" panose="020B0604020202020204" pitchFamily="34" charset="0"/>
                        </a:rPr>
                        <a:t>llama (2 HC Abs)</a:t>
                      </a:r>
                      <a:endParaRPr lang="en-US" sz="1300" b="0" dirty="0">
                        <a:solidFill>
                          <a:schemeClr val="tx1"/>
                        </a:solidFill>
                        <a:latin typeface="+mn-lt"/>
                        <a:cs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4703624"/>
                  </a:ext>
                </a:extLst>
              </a:tr>
            </a:tbl>
          </a:graphicData>
        </a:graphic>
      </p:graphicFrame>
      <p:sp>
        <p:nvSpPr>
          <p:cNvPr id="10" name="Rectangle 9"/>
          <p:cNvSpPr/>
          <p:nvPr/>
        </p:nvSpPr>
        <p:spPr>
          <a:xfrm>
            <a:off x="7086600" y="865424"/>
            <a:ext cx="1282541" cy="6803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41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 2021 : Multiple Myeloma Updates </a:t>
            </a:r>
          </a:p>
        </p:txBody>
      </p:sp>
      <p:sp>
        <p:nvSpPr>
          <p:cNvPr id="3" name="Content Placeholder 2"/>
          <p:cNvSpPr>
            <a:spLocks noGrp="1"/>
          </p:cNvSpPr>
          <p:nvPr>
            <p:ph sz="quarter" idx="10"/>
          </p:nvPr>
        </p:nvSpPr>
        <p:spPr>
          <a:xfrm>
            <a:off x="1336109" y="1568741"/>
            <a:ext cx="7031277" cy="4688267"/>
          </a:xfrm>
        </p:spPr>
        <p:txBody>
          <a:bodyPr/>
          <a:lstStyle/>
          <a:p>
            <a:r>
              <a:rPr lang="en-US" dirty="0"/>
              <a:t>Newly Diagnosed MM</a:t>
            </a:r>
          </a:p>
          <a:p>
            <a:r>
              <a:rPr lang="en-US" dirty="0"/>
              <a:t>Relapsed MM </a:t>
            </a:r>
          </a:p>
          <a:p>
            <a:r>
              <a:rPr lang="en-US" dirty="0"/>
              <a:t>CAR-T</a:t>
            </a:r>
          </a:p>
          <a:p>
            <a:r>
              <a:rPr lang="en-US" dirty="0">
                <a:solidFill>
                  <a:srgbClr val="FFFF00"/>
                </a:solidFill>
              </a:rPr>
              <a:t>Bispecifics </a:t>
            </a:r>
          </a:p>
        </p:txBody>
      </p:sp>
    </p:spTree>
    <p:extLst>
      <p:ext uri="{BB962C8B-B14F-4D97-AF65-F5344CB8AC3E}">
        <p14:creationId xmlns:p14="http://schemas.microsoft.com/office/powerpoint/2010/main" val="49208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95538543"/>
              </p:ext>
            </p:extLst>
          </p:nvPr>
        </p:nvGraphicFramePr>
        <p:xfrm>
          <a:off x="1192573" y="517417"/>
          <a:ext cx="9947576" cy="2117513"/>
        </p:xfrm>
        <a:graphic>
          <a:graphicData uri="http://schemas.openxmlformats.org/drawingml/2006/table">
            <a:tbl>
              <a:tblPr firstRow="1" bandRow="1">
                <a:tableStyleId>{5C22544A-7EE6-4342-B048-85BDC9FD1C3A}</a:tableStyleId>
              </a:tblPr>
              <a:tblGrid>
                <a:gridCol w="1561620">
                  <a:extLst>
                    <a:ext uri="{9D8B030D-6E8A-4147-A177-3AD203B41FA5}">
                      <a16:colId xmlns:a16="http://schemas.microsoft.com/office/drawing/2014/main" val="20000"/>
                    </a:ext>
                  </a:extLst>
                </a:gridCol>
                <a:gridCol w="1587551">
                  <a:extLst>
                    <a:ext uri="{9D8B030D-6E8A-4147-A177-3AD203B41FA5}">
                      <a16:colId xmlns:a16="http://schemas.microsoft.com/office/drawing/2014/main" val="20002"/>
                    </a:ext>
                  </a:extLst>
                </a:gridCol>
                <a:gridCol w="1301955">
                  <a:extLst>
                    <a:ext uri="{9D8B030D-6E8A-4147-A177-3AD203B41FA5}">
                      <a16:colId xmlns:a16="http://schemas.microsoft.com/office/drawing/2014/main" val="20003"/>
                    </a:ext>
                  </a:extLst>
                </a:gridCol>
                <a:gridCol w="1458861">
                  <a:extLst>
                    <a:ext uri="{9D8B030D-6E8A-4147-A177-3AD203B41FA5}">
                      <a16:colId xmlns:a16="http://schemas.microsoft.com/office/drawing/2014/main" val="20004"/>
                    </a:ext>
                  </a:extLst>
                </a:gridCol>
                <a:gridCol w="1193903">
                  <a:extLst>
                    <a:ext uri="{9D8B030D-6E8A-4147-A177-3AD203B41FA5}">
                      <a16:colId xmlns:a16="http://schemas.microsoft.com/office/drawing/2014/main" val="20005"/>
                    </a:ext>
                  </a:extLst>
                </a:gridCol>
                <a:gridCol w="1624383">
                  <a:extLst>
                    <a:ext uri="{9D8B030D-6E8A-4147-A177-3AD203B41FA5}">
                      <a16:colId xmlns:a16="http://schemas.microsoft.com/office/drawing/2014/main" val="20006"/>
                    </a:ext>
                  </a:extLst>
                </a:gridCol>
                <a:gridCol w="1219303">
                  <a:extLst>
                    <a:ext uri="{9D8B030D-6E8A-4147-A177-3AD203B41FA5}">
                      <a16:colId xmlns:a16="http://schemas.microsoft.com/office/drawing/2014/main" val="20007"/>
                    </a:ext>
                  </a:extLst>
                </a:gridCol>
              </a:tblGrid>
              <a:tr h="514885">
                <a:tc>
                  <a:txBody>
                    <a:bodyPr/>
                    <a:lstStyle/>
                    <a:p>
                      <a:r>
                        <a:rPr lang="en-US" sz="1400" dirty="0" err="1"/>
                        <a:t>Bispecific</a:t>
                      </a:r>
                      <a:r>
                        <a:rPr lang="en-US" sz="1400" baseline="0" dirty="0"/>
                        <a:t> Antibody</a:t>
                      </a:r>
                      <a:endParaRPr lang="en-US" sz="1400" dirty="0"/>
                    </a:p>
                  </a:txBody>
                  <a:tcPr/>
                </a:tc>
                <a:tc>
                  <a:txBody>
                    <a:bodyPr/>
                    <a:lstStyle/>
                    <a:p>
                      <a:pPr algn="ctr"/>
                      <a:r>
                        <a:rPr lang="en-US" sz="1400" dirty="0"/>
                        <a:t>AMG-701</a:t>
                      </a:r>
                    </a:p>
                  </a:txBody>
                  <a:tcPr/>
                </a:tc>
                <a:tc>
                  <a:txBody>
                    <a:bodyPr/>
                    <a:lstStyle/>
                    <a:p>
                      <a:pPr algn="ctr"/>
                      <a:r>
                        <a:rPr lang="en-US" sz="1400" dirty="0"/>
                        <a:t>CC-93269</a:t>
                      </a:r>
                    </a:p>
                  </a:txBody>
                  <a:tcPr/>
                </a:tc>
                <a:tc>
                  <a:txBody>
                    <a:bodyPr/>
                    <a:lstStyle/>
                    <a:p>
                      <a:pPr algn="ctr"/>
                      <a:r>
                        <a:rPr lang="en-US" sz="1400" dirty="0" err="1"/>
                        <a:t>Elranatamab</a:t>
                      </a: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t>REGN5458</a:t>
                      </a:r>
                    </a:p>
                    <a:p>
                      <a:pPr algn="ct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err="1"/>
                        <a:t>Teclistamab</a:t>
                      </a: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t>TNB-383B</a:t>
                      </a:r>
                    </a:p>
                  </a:txBody>
                  <a:tcPr/>
                </a:tc>
                <a:extLst>
                  <a:ext uri="{0D108BD9-81ED-4DB2-BD59-A6C34878D82A}">
                    <a16:rowId xmlns:a16="http://schemas.microsoft.com/office/drawing/2014/main" val="10000"/>
                  </a:ext>
                </a:extLst>
              </a:tr>
              <a:tr h="471593">
                <a:tc>
                  <a:txBody>
                    <a:bodyPr/>
                    <a:lstStyle/>
                    <a:p>
                      <a:r>
                        <a:rPr lang="en-US" sz="1400" dirty="0"/>
                        <a:t>Treatment</a:t>
                      </a:r>
                    </a:p>
                  </a:txBody>
                  <a:tcPr/>
                </a:tc>
                <a:tc>
                  <a:txBody>
                    <a:bodyPr/>
                    <a:lstStyle/>
                    <a:p>
                      <a:pPr algn="ctr"/>
                      <a:r>
                        <a:rPr lang="en-US" sz="1400" dirty="0"/>
                        <a:t>Weekly IV</a:t>
                      </a:r>
                    </a:p>
                  </a:txBody>
                  <a:tcPr/>
                </a:tc>
                <a:tc>
                  <a:txBody>
                    <a:bodyPr/>
                    <a:lstStyle/>
                    <a:p>
                      <a:pPr algn="ctr"/>
                      <a:r>
                        <a:rPr lang="en-US" sz="1400" dirty="0"/>
                        <a:t>Weekly IV</a:t>
                      </a:r>
                    </a:p>
                  </a:txBody>
                  <a:tcPr/>
                </a:tc>
                <a:tc>
                  <a:txBody>
                    <a:bodyPr/>
                    <a:lstStyle/>
                    <a:p>
                      <a:pPr algn="ctr"/>
                      <a:r>
                        <a:rPr lang="en-US" sz="1400" dirty="0"/>
                        <a:t>Weekly</a:t>
                      </a:r>
                      <a:r>
                        <a:rPr lang="en-US" sz="1400" baseline="0" dirty="0"/>
                        <a:t> SC</a:t>
                      </a:r>
                      <a:endParaRPr lang="en-US" sz="1400" dirty="0"/>
                    </a:p>
                  </a:txBody>
                  <a:tcPr/>
                </a:tc>
                <a:tc>
                  <a:txBody>
                    <a:bodyPr/>
                    <a:lstStyle/>
                    <a:p>
                      <a:pPr algn="ctr"/>
                      <a:r>
                        <a:rPr lang="en-US" sz="1400" dirty="0"/>
                        <a:t>Weekly IV</a:t>
                      </a:r>
                    </a:p>
                  </a:txBody>
                  <a:tcPr/>
                </a:tc>
                <a:tc>
                  <a:txBody>
                    <a:bodyPr/>
                    <a:lstStyle/>
                    <a:p>
                      <a:pPr algn="ctr"/>
                      <a:r>
                        <a:rPr lang="en-US" sz="1400" dirty="0"/>
                        <a:t>Weekly</a:t>
                      </a:r>
                      <a:r>
                        <a:rPr lang="en-US" sz="1400" baseline="0" dirty="0"/>
                        <a:t> SC</a:t>
                      </a:r>
                      <a:endParaRPr lang="en-US" sz="1400" dirty="0"/>
                    </a:p>
                  </a:txBody>
                  <a:tcPr/>
                </a:tc>
                <a:tc>
                  <a:txBody>
                    <a:bodyPr/>
                    <a:lstStyle/>
                    <a:p>
                      <a:pPr algn="ctr"/>
                      <a:r>
                        <a:rPr lang="en-US" sz="1400" dirty="0"/>
                        <a:t>IV q3w</a:t>
                      </a:r>
                    </a:p>
                  </a:txBody>
                  <a:tcPr/>
                </a:tc>
                <a:extLst>
                  <a:ext uri="{0D108BD9-81ED-4DB2-BD59-A6C34878D82A}">
                    <a16:rowId xmlns:a16="http://schemas.microsoft.com/office/drawing/2014/main" val="10001"/>
                  </a:ext>
                </a:extLst>
              </a:tr>
              <a:tr h="291253">
                <a:tc>
                  <a:txBody>
                    <a:bodyPr/>
                    <a:lstStyle/>
                    <a:p>
                      <a:r>
                        <a:rPr lang="en-US" sz="1400" dirty="0"/>
                        <a:t>Patients</a:t>
                      </a:r>
                    </a:p>
                  </a:txBody>
                  <a:tcPr/>
                </a:tc>
                <a:tc>
                  <a:txBody>
                    <a:bodyPr/>
                    <a:lstStyle/>
                    <a:p>
                      <a:pPr algn="ctr"/>
                      <a:r>
                        <a:rPr lang="en-US" sz="1400" dirty="0"/>
                        <a:t>n=</a:t>
                      </a:r>
                      <a:r>
                        <a:rPr lang="en-US" sz="1400" baseline="0" dirty="0"/>
                        <a:t> 85</a:t>
                      </a:r>
                      <a:endParaRPr lang="en-US" sz="1400" dirty="0"/>
                    </a:p>
                  </a:txBody>
                  <a:tcPr/>
                </a:tc>
                <a:tc>
                  <a:txBody>
                    <a:bodyPr/>
                    <a:lstStyle/>
                    <a:p>
                      <a:pPr algn="ctr"/>
                      <a:r>
                        <a:rPr lang="en-US" sz="1400" dirty="0"/>
                        <a:t>n= 19</a:t>
                      </a:r>
                    </a:p>
                  </a:txBody>
                  <a:tcPr/>
                </a:tc>
                <a:tc>
                  <a:txBody>
                    <a:bodyPr/>
                    <a:lstStyle/>
                    <a:p>
                      <a:pPr algn="ctr"/>
                      <a:r>
                        <a:rPr lang="en-US" sz="1400" dirty="0"/>
                        <a:t>n=55</a:t>
                      </a:r>
                    </a:p>
                  </a:txBody>
                  <a:tcPr/>
                </a:tc>
                <a:tc>
                  <a:txBody>
                    <a:bodyPr/>
                    <a:lstStyle/>
                    <a:p>
                      <a:pPr algn="ctr"/>
                      <a:r>
                        <a:rPr lang="en-US" sz="1400" dirty="0"/>
                        <a:t>n=73</a:t>
                      </a:r>
                    </a:p>
                  </a:txBody>
                  <a:tcPr/>
                </a:tc>
                <a:tc>
                  <a:txBody>
                    <a:bodyPr/>
                    <a:lstStyle/>
                    <a:p>
                      <a:pPr algn="ctr"/>
                      <a:r>
                        <a:rPr lang="en-US" sz="1400" dirty="0"/>
                        <a:t>n=</a:t>
                      </a:r>
                      <a:r>
                        <a:rPr lang="en-US" sz="1400" baseline="0" dirty="0"/>
                        <a:t> 165</a:t>
                      </a:r>
                      <a:endParaRPr lang="en-US" sz="1400" dirty="0"/>
                    </a:p>
                  </a:txBody>
                  <a:tcPr/>
                </a:tc>
                <a:tc>
                  <a:txBody>
                    <a:bodyPr/>
                    <a:lstStyle/>
                    <a:p>
                      <a:pPr algn="ctr"/>
                      <a:r>
                        <a:rPr lang="en-US" sz="1400" dirty="0"/>
                        <a:t>n= 118</a:t>
                      </a:r>
                    </a:p>
                  </a:txBody>
                  <a:tcPr/>
                </a:tc>
                <a:extLst>
                  <a:ext uri="{0D108BD9-81ED-4DB2-BD59-A6C34878D82A}">
                    <a16:rowId xmlns:a16="http://schemas.microsoft.com/office/drawing/2014/main" val="10002"/>
                  </a:ext>
                </a:extLst>
              </a:tr>
              <a:tr h="287867">
                <a:tc>
                  <a:txBody>
                    <a:bodyPr/>
                    <a:lstStyle/>
                    <a:p>
                      <a:r>
                        <a:rPr lang="en-US" sz="1400" dirty="0"/>
                        <a:t>Median prior lines</a:t>
                      </a:r>
                    </a:p>
                  </a:txBody>
                  <a:tcPr/>
                </a:tc>
                <a:tc>
                  <a:txBody>
                    <a:bodyPr/>
                    <a:lstStyle/>
                    <a:p>
                      <a:pPr algn="ctr"/>
                      <a:r>
                        <a:rPr lang="en-US" sz="1400" dirty="0"/>
                        <a:t>6</a:t>
                      </a:r>
                    </a:p>
                  </a:txBody>
                  <a:tcPr/>
                </a:tc>
                <a:tc>
                  <a:txBody>
                    <a:bodyPr/>
                    <a:lstStyle/>
                    <a:p>
                      <a:pPr algn="ctr"/>
                      <a:r>
                        <a:rPr lang="en-US" sz="1400" dirty="0"/>
                        <a:t>6</a:t>
                      </a:r>
                    </a:p>
                  </a:txBody>
                  <a:tcPr/>
                </a:tc>
                <a:tc>
                  <a:txBody>
                    <a:bodyPr/>
                    <a:lstStyle/>
                    <a:p>
                      <a:pPr algn="ctr"/>
                      <a:r>
                        <a:rPr lang="en-US" sz="1400" dirty="0"/>
                        <a:t>6</a:t>
                      </a:r>
                    </a:p>
                  </a:txBody>
                  <a:tcPr/>
                </a:tc>
                <a:tc>
                  <a:txBody>
                    <a:bodyPr/>
                    <a:lstStyle/>
                    <a:p>
                      <a:pPr algn="ctr"/>
                      <a:r>
                        <a:rPr lang="en-US" sz="1400" dirty="0"/>
                        <a:t>5</a:t>
                      </a:r>
                    </a:p>
                  </a:txBody>
                  <a:tcPr/>
                </a:tc>
                <a:tc>
                  <a:txBody>
                    <a:bodyPr/>
                    <a:lstStyle/>
                    <a:p>
                      <a:pPr algn="ctr"/>
                      <a:r>
                        <a:rPr lang="en-US" sz="1400" dirty="0"/>
                        <a:t>5</a:t>
                      </a:r>
                    </a:p>
                  </a:txBody>
                  <a:tcPr/>
                </a:tc>
                <a:tc>
                  <a:txBody>
                    <a:bodyPr/>
                    <a:lstStyle/>
                    <a:p>
                      <a:pPr algn="ctr"/>
                      <a:r>
                        <a:rPr lang="en-US" sz="1400" dirty="0"/>
                        <a:t>5</a:t>
                      </a:r>
                    </a:p>
                  </a:txBody>
                  <a:tcPr/>
                </a:tc>
                <a:extLst>
                  <a:ext uri="{0D108BD9-81ED-4DB2-BD59-A6C34878D82A}">
                    <a16:rowId xmlns:a16="http://schemas.microsoft.com/office/drawing/2014/main" val="10003"/>
                  </a:ext>
                </a:extLst>
              </a:tr>
              <a:tr h="503767">
                <a:tc>
                  <a:txBody>
                    <a:bodyPr/>
                    <a:lstStyle/>
                    <a:p>
                      <a:r>
                        <a:rPr lang="en-US" sz="1400" dirty="0"/>
                        <a:t>Triple-class refractory</a:t>
                      </a:r>
                    </a:p>
                  </a:txBody>
                  <a:tcPr>
                    <a:lnB w="12700" cap="flat" cmpd="sng" algn="ctr">
                      <a:solidFill>
                        <a:schemeClr val="tx1"/>
                      </a:solidFill>
                      <a:prstDash val="solid"/>
                      <a:round/>
                      <a:headEnd type="none" w="med" len="med"/>
                      <a:tailEnd type="none" w="med" len="med"/>
                    </a:lnB>
                  </a:tcPr>
                </a:tc>
                <a:tc>
                  <a:txBody>
                    <a:bodyPr/>
                    <a:lstStyle/>
                    <a:p>
                      <a:pPr algn="ctr"/>
                      <a:r>
                        <a:rPr lang="en-US" sz="1400" dirty="0"/>
                        <a:t>62%</a:t>
                      </a:r>
                    </a:p>
                  </a:txBody>
                  <a:tcPr>
                    <a:lnB w="12700" cap="flat" cmpd="sng" algn="ctr">
                      <a:solidFill>
                        <a:schemeClr val="tx1"/>
                      </a:solidFill>
                      <a:prstDash val="solid"/>
                      <a:round/>
                      <a:headEnd type="none" w="med" len="med"/>
                      <a:tailEnd type="none" w="med" len="med"/>
                    </a:lnB>
                  </a:tcPr>
                </a:tc>
                <a:tc>
                  <a:txBody>
                    <a:bodyPr/>
                    <a:lstStyle/>
                    <a:p>
                      <a:pPr algn="ctr"/>
                      <a:r>
                        <a:rPr lang="en-US" sz="1400" dirty="0" err="1"/>
                        <a:t>IMiD</a:t>
                      </a:r>
                      <a:r>
                        <a:rPr lang="en-US" sz="1400" dirty="0"/>
                        <a:t>/PI/Dara</a:t>
                      </a:r>
                      <a:r>
                        <a:rPr lang="en-US" sz="1400" baseline="0" dirty="0"/>
                        <a:t> 84%/90%/89%</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50%;</a:t>
                      </a:r>
                      <a:r>
                        <a:rPr lang="en-US" sz="1400" baseline="0" dirty="0"/>
                        <a:t> </a:t>
                      </a:r>
                      <a:r>
                        <a:rPr lang="en-US" sz="1400" dirty="0"/>
                        <a:t>22% prior</a:t>
                      </a:r>
                      <a:r>
                        <a:rPr lang="en-US" sz="1400" baseline="0" dirty="0"/>
                        <a:t> BCMA-directed</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19%</a:t>
                      </a:r>
                    </a:p>
                  </a:txBody>
                  <a:tcPr>
                    <a:lnB w="12700" cap="flat" cmpd="sng" algn="ctr">
                      <a:solidFill>
                        <a:schemeClr val="tx1"/>
                      </a:solidFill>
                      <a:prstDash val="solid"/>
                      <a:round/>
                      <a:headEnd type="none" w="med" len="med"/>
                      <a:tailEnd type="none" w="med" len="med"/>
                    </a:lnB>
                  </a:tcPr>
                </a:tc>
                <a:tc>
                  <a:txBody>
                    <a:bodyPr/>
                    <a:lstStyle/>
                    <a:p>
                      <a:pPr algn="ctr"/>
                      <a:r>
                        <a:rPr lang="en-US" sz="1400" dirty="0"/>
                        <a:t>78%</a:t>
                      </a:r>
                    </a:p>
                  </a:txBody>
                  <a:tcPr>
                    <a:lnB w="12700" cap="flat" cmpd="sng" algn="ctr">
                      <a:solidFill>
                        <a:schemeClr val="tx1"/>
                      </a:solidFill>
                      <a:prstDash val="solid"/>
                      <a:round/>
                      <a:headEnd type="none" w="med" len="med"/>
                      <a:tailEnd type="none" w="med" len="med"/>
                    </a:lnB>
                  </a:tcPr>
                </a:tc>
                <a:tc>
                  <a:txBody>
                    <a:bodyPr/>
                    <a:lstStyle/>
                    <a:p>
                      <a:pPr algn="ctr"/>
                      <a:r>
                        <a:rPr lang="en-US" sz="1400" dirty="0"/>
                        <a:t>61%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extBox 5"/>
          <p:cNvSpPr txBox="1"/>
          <p:nvPr/>
        </p:nvSpPr>
        <p:spPr>
          <a:xfrm>
            <a:off x="140722" y="6460768"/>
            <a:ext cx="12051279" cy="723275"/>
          </a:xfrm>
          <a:prstGeom prst="rect">
            <a:avLst/>
          </a:prstGeom>
          <a:noFill/>
        </p:spPr>
        <p:txBody>
          <a:bodyPr wrap="square" rtlCol="0">
            <a:spAutoFit/>
          </a:bodyPr>
          <a:lstStyle/>
          <a:p>
            <a:pPr defTabSz="914377"/>
            <a:r>
              <a:rPr lang="en-US" sz="1100" dirty="0">
                <a:solidFill>
                  <a:srgbClr val="000000"/>
                </a:solidFill>
                <a:ea typeface="ＭＳ Ｐゴシック" charset="0"/>
              </a:rPr>
              <a:t>Harrison, et al. ASH 2020; Costa, et al. ASH</a:t>
            </a:r>
            <a:r>
              <a:rPr lang="en-US" sz="1100" i="1" dirty="0">
                <a:solidFill>
                  <a:srgbClr val="000000"/>
                </a:solidFill>
                <a:ea typeface="ＭＳ Ｐゴシック" charset="0"/>
              </a:rPr>
              <a:t> </a:t>
            </a:r>
            <a:r>
              <a:rPr lang="en-US" sz="1100" dirty="0">
                <a:solidFill>
                  <a:srgbClr val="000000"/>
                </a:solidFill>
                <a:ea typeface="ＭＳ Ｐゴシック" charset="0"/>
              </a:rPr>
              <a:t>2019; </a:t>
            </a:r>
            <a:r>
              <a:rPr lang="en-US" sz="1100" dirty="0" err="1">
                <a:ea typeface="ＭＳ Ｐゴシック" charset="0"/>
              </a:rPr>
              <a:t>Sebag</a:t>
            </a:r>
            <a:r>
              <a:rPr lang="en-US" sz="1100" dirty="0">
                <a:ea typeface="ＭＳ Ｐゴシック" charset="0"/>
              </a:rPr>
              <a:t> M, et al. ASH 2021</a:t>
            </a:r>
            <a:r>
              <a:rPr lang="en-US" sz="1100" dirty="0">
                <a:solidFill>
                  <a:srgbClr val="000000"/>
                </a:solidFill>
                <a:ea typeface="ＭＳ Ｐゴシック" charset="0"/>
              </a:rPr>
              <a:t>;Abstract 895; Zonder et al ASH 2021; </a:t>
            </a:r>
            <a:r>
              <a:rPr lang="en-US" sz="1100" dirty="0">
                <a:ea typeface="ＭＳ Ｐゴシック" charset="0"/>
              </a:rPr>
              <a:t>Moreau P, et al. ASH 2021</a:t>
            </a:r>
            <a:r>
              <a:rPr lang="en-US" sz="1100" dirty="0">
                <a:solidFill>
                  <a:srgbClr val="000000"/>
                </a:solidFill>
                <a:ea typeface="ＭＳ Ｐゴシック" charset="0"/>
              </a:rPr>
              <a:t>;Abstract 896</a:t>
            </a:r>
            <a:r>
              <a:rPr lang="en-US" sz="1100" dirty="0">
                <a:ea typeface="ＭＳ Ｐゴシック" charset="0"/>
              </a:rPr>
              <a:t>. Kumar S, et al. ASH 2021</a:t>
            </a:r>
            <a:r>
              <a:rPr lang="en-US" sz="700" dirty="0">
                <a:solidFill>
                  <a:srgbClr val="000000"/>
                </a:solidFill>
                <a:ea typeface="ＭＳ Ｐゴシック" charset="0"/>
              </a:rPr>
              <a:t> </a:t>
            </a:r>
          </a:p>
          <a:p>
            <a:pPr defTabSz="914377"/>
            <a:endParaRPr lang="en-US" sz="800" dirty="0">
              <a:solidFill>
                <a:srgbClr val="000000"/>
              </a:solidFill>
              <a:ea typeface="ＭＳ Ｐゴシック" charset="0"/>
            </a:endParaRPr>
          </a:p>
          <a:p>
            <a:pPr defTabSz="914377"/>
            <a:endParaRPr lang="en-US" sz="1000" dirty="0">
              <a:solidFill>
                <a:srgbClr val="000000"/>
              </a:solidFill>
              <a:ea typeface="ＭＳ Ｐゴシック" charset="0"/>
            </a:endParaRPr>
          </a:p>
          <a:p>
            <a:pPr defTabSz="914377"/>
            <a:r>
              <a:rPr lang="en-US" sz="1200" dirty="0">
                <a:solidFill>
                  <a:srgbClr val="000000"/>
                </a:solidFill>
                <a:ea typeface="ＭＳ Ｐゴシック" charset="0"/>
              </a:rPr>
              <a:t> </a:t>
            </a:r>
            <a:endParaRPr lang="en-US" sz="1000" dirty="0">
              <a:solidFill>
                <a:srgbClr val="000000"/>
              </a:solidFill>
              <a:ea typeface="ＭＳ Ｐゴシック" charset="0"/>
            </a:endParaRPr>
          </a:p>
        </p:txBody>
      </p:sp>
      <p:sp>
        <p:nvSpPr>
          <p:cNvPr id="9" name="Title 1"/>
          <p:cNvSpPr txBox="1">
            <a:spLocks/>
          </p:cNvSpPr>
          <p:nvPr/>
        </p:nvSpPr>
        <p:spPr>
          <a:xfrm>
            <a:off x="533089" y="1"/>
            <a:ext cx="10972800" cy="625171"/>
          </a:xfrm>
          <a:prstGeom prst="rect">
            <a:avLst/>
          </a:prstGeom>
        </p:spPr>
        <p:txBody>
          <a:bodyPr vert="horz" lIns="91439" tIns="45719" rIns="91439" bIns="45719" rtlCol="0" anchor="t">
            <a:normAutofit/>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algn="ctr" defTabSz="457178" fontAlgn="auto">
              <a:spcAft>
                <a:spcPts val="0"/>
              </a:spcAft>
            </a:pPr>
            <a:r>
              <a:rPr lang="en-US" sz="2800" dirty="0">
                <a:solidFill>
                  <a:srgbClr val="00AEEF"/>
                </a:solidFill>
              </a:rPr>
              <a:t>Bispecific Antibodies- BCMAxCD3</a:t>
            </a:r>
          </a:p>
        </p:txBody>
      </p:sp>
      <p:sp>
        <p:nvSpPr>
          <p:cNvPr id="2" name="Rectangle 1"/>
          <p:cNvSpPr/>
          <p:nvPr/>
        </p:nvSpPr>
        <p:spPr>
          <a:xfrm>
            <a:off x="5667153" y="517417"/>
            <a:ext cx="5472996" cy="48204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2544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083280892"/>
              </p:ext>
            </p:extLst>
          </p:nvPr>
        </p:nvGraphicFramePr>
        <p:xfrm>
          <a:off x="1192573" y="517417"/>
          <a:ext cx="9947576" cy="3885353"/>
        </p:xfrm>
        <a:graphic>
          <a:graphicData uri="http://schemas.openxmlformats.org/drawingml/2006/table">
            <a:tbl>
              <a:tblPr firstRow="1" bandRow="1">
                <a:tableStyleId>{5C22544A-7EE6-4342-B048-85BDC9FD1C3A}</a:tableStyleId>
              </a:tblPr>
              <a:tblGrid>
                <a:gridCol w="1561620">
                  <a:extLst>
                    <a:ext uri="{9D8B030D-6E8A-4147-A177-3AD203B41FA5}">
                      <a16:colId xmlns:a16="http://schemas.microsoft.com/office/drawing/2014/main" val="20000"/>
                    </a:ext>
                  </a:extLst>
                </a:gridCol>
                <a:gridCol w="1587551">
                  <a:extLst>
                    <a:ext uri="{9D8B030D-6E8A-4147-A177-3AD203B41FA5}">
                      <a16:colId xmlns:a16="http://schemas.microsoft.com/office/drawing/2014/main" val="20002"/>
                    </a:ext>
                  </a:extLst>
                </a:gridCol>
                <a:gridCol w="1301955">
                  <a:extLst>
                    <a:ext uri="{9D8B030D-6E8A-4147-A177-3AD203B41FA5}">
                      <a16:colId xmlns:a16="http://schemas.microsoft.com/office/drawing/2014/main" val="20003"/>
                    </a:ext>
                  </a:extLst>
                </a:gridCol>
                <a:gridCol w="1458861">
                  <a:extLst>
                    <a:ext uri="{9D8B030D-6E8A-4147-A177-3AD203B41FA5}">
                      <a16:colId xmlns:a16="http://schemas.microsoft.com/office/drawing/2014/main" val="20004"/>
                    </a:ext>
                  </a:extLst>
                </a:gridCol>
                <a:gridCol w="1193903">
                  <a:extLst>
                    <a:ext uri="{9D8B030D-6E8A-4147-A177-3AD203B41FA5}">
                      <a16:colId xmlns:a16="http://schemas.microsoft.com/office/drawing/2014/main" val="20005"/>
                    </a:ext>
                  </a:extLst>
                </a:gridCol>
                <a:gridCol w="1624383">
                  <a:extLst>
                    <a:ext uri="{9D8B030D-6E8A-4147-A177-3AD203B41FA5}">
                      <a16:colId xmlns:a16="http://schemas.microsoft.com/office/drawing/2014/main" val="20006"/>
                    </a:ext>
                  </a:extLst>
                </a:gridCol>
                <a:gridCol w="1219303">
                  <a:extLst>
                    <a:ext uri="{9D8B030D-6E8A-4147-A177-3AD203B41FA5}">
                      <a16:colId xmlns:a16="http://schemas.microsoft.com/office/drawing/2014/main" val="20007"/>
                    </a:ext>
                  </a:extLst>
                </a:gridCol>
              </a:tblGrid>
              <a:tr h="514885">
                <a:tc>
                  <a:txBody>
                    <a:bodyPr/>
                    <a:lstStyle/>
                    <a:p>
                      <a:r>
                        <a:rPr lang="en-US" sz="1400" dirty="0" err="1"/>
                        <a:t>Bispecific</a:t>
                      </a:r>
                      <a:r>
                        <a:rPr lang="en-US" sz="1400" baseline="0" dirty="0"/>
                        <a:t> Antibody</a:t>
                      </a:r>
                      <a:endParaRPr lang="en-US" sz="1400" dirty="0"/>
                    </a:p>
                  </a:txBody>
                  <a:tcPr/>
                </a:tc>
                <a:tc>
                  <a:txBody>
                    <a:bodyPr/>
                    <a:lstStyle/>
                    <a:p>
                      <a:pPr algn="ctr"/>
                      <a:r>
                        <a:rPr lang="en-US" sz="1400" dirty="0"/>
                        <a:t>AMG-701</a:t>
                      </a:r>
                    </a:p>
                  </a:txBody>
                  <a:tcPr/>
                </a:tc>
                <a:tc>
                  <a:txBody>
                    <a:bodyPr/>
                    <a:lstStyle/>
                    <a:p>
                      <a:pPr algn="ctr"/>
                      <a:r>
                        <a:rPr lang="en-US" sz="1400" dirty="0"/>
                        <a:t>CC-93269</a:t>
                      </a:r>
                    </a:p>
                  </a:txBody>
                  <a:tcPr/>
                </a:tc>
                <a:tc>
                  <a:txBody>
                    <a:bodyPr/>
                    <a:lstStyle/>
                    <a:p>
                      <a:pPr algn="ctr"/>
                      <a:r>
                        <a:rPr lang="en-US" sz="1400" dirty="0" err="1"/>
                        <a:t>Elranatamab</a:t>
                      </a: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t>REGN5458</a:t>
                      </a:r>
                    </a:p>
                    <a:p>
                      <a:pPr algn="ct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err="1"/>
                        <a:t>Teclistamab</a:t>
                      </a: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t>TNB-383B</a:t>
                      </a:r>
                    </a:p>
                  </a:txBody>
                  <a:tcPr/>
                </a:tc>
                <a:extLst>
                  <a:ext uri="{0D108BD9-81ED-4DB2-BD59-A6C34878D82A}">
                    <a16:rowId xmlns:a16="http://schemas.microsoft.com/office/drawing/2014/main" val="10000"/>
                  </a:ext>
                </a:extLst>
              </a:tr>
              <a:tr h="471593">
                <a:tc>
                  <a:txBody>
                    <a:bodyPr/>
                    <a:lstStyle/>
                    <a:p>
                      <a:r>
                        <a:rPr lang="en-US" sz="1400" dirty="0"/>
                        <a:t>Treatment</a:t>
                      </a:r>
                    </a:p>
                  </a:txBody>
                  <a:tcPr/>
                </a:tc>
                <a:tc>
                  <a:txBody>
                    <a:bodyPr/>
                    <a:lstStyle/>
                    <a:p>
                      <a:pPr algn="ctr"/>
                      <a:r>
                        <a:rPr lang="en-US" sz="1400" dirty="0"/>
                        <a:t>Weekly IV</a:t>
                      </a:r>
                    </a:p>
                  </a:txBody>
                  <a:tcPr/>
                </a:tc>
                <a:tc>
                  <a:txBody>
                    <a:bodyPr/>
                    <a:lstStyle/>
                    <a:p>
                      <a:pPr algn="ctr"/>
                      <a:r>
                        <a:rPr lang="en-US" sz="1400" dirty="0"/>
                        <a:t>Weekly IV</a:t>
                      </a:r>
                    </a:p>
                  </a:txBody>
                  <a:tcPr/>
                </a:tc>
                <a:tc>
                  <a:txBody>
                    <a:bodyPr/>
                    <a:lstStyle/>
                    <a:p>
                      <a:pPr algn="ctr"/>
                      <a:r>
                        <a:rPr lang="en-US" sz="1400" dirty="0"/>
                        <a:t>Weekly</a:t>
                      </a:r>
                      <a:r>
                        <a:rPr lang="en-US" sz="1400" baseline="0" dirty="0"/>
                        <a:t> SC</a:t>
                      </a:r>
                      <a:endParaRPr lang="en-US" sz="1400" dirty="0"/>
                    </a:p>
                  </a:txBody>
                  <a:tcPr/>
                </a:tc>
                <a:tc>
                  <a:txBody>
                    <a:bodyPr/>
                    <a:lstStyle/>
                    <a:p>
                      <a:pPr algn="ctr"/>
                      <a:r>
                        <a:rPr lang="en-US" sz="1400" dirty="0"/>
                        <a:t>Weekly IV</a:t>
                      </a:r>
                    </a:p>
                  </a:txBody>
                  <a:tcPr/>
                </a:tc>
                <a:tc>
                  <a:txBody>
                    <a:bodyPr/>
                    <a:lstStyle/>
                    <a:p>
                      <a:pPr algn="ctr"/>
                      <a:r>
                        <a:rPr lang="en-US" sz="1400" dirty="0"/>
                        <a:t>Weekly</a:t>
                      </a:r>
                      <a:r>
                        <a:rPr lang="en-US" sz="1400" baseline="0" dirty="0"/>
                        <a:t> SC</a:t>
                      </a:r>
                      <a:endParaRPr lang="en-US" sz="1400" dirty="0"/>
                    </a:p>
                  </a:txBody>
                  <a:tcPr/>
                </a:tc>
                <a:tc>
                  <a:txBody>
                    <a:bodyPr/>
                    <a:lstStyle/>
                    <a:p>
                      <a:pPr algn="ctr"/>
                      <a:r>
                        <a:rPr lang="en-US" sz="1400" dirty="0"/>
                        <a:t>IV q3w</a:t>
                      </a:r>
                    </a:p>
                  </a:txBody>
                  <a:tcPr/>
                </a:tc>
                <a:extLst>
                  <a:ext uri="{0D108BD9-81ED-4DB2-BD59-A6C34878D82A}">
                    <a16:rowId xmlns:a16="http://schemas.microsoft.com/office/drawing/2014/main" val="10001"/>
                  </a:ext>
                </a:extLst>
              </a:tr>
              <a:tr h="291253">
                <a:tc>
                  <a:txBody>
                    <a:bodyPr/>
                    <a:lstStyle/>
                    <a:p>
                      <a:r>
                        <a:rPr lang="en-US" sz="1400" dirty="0"/>
                        <a:t>Patients</a:t>
                      </a:r>
                    </a:p>
                  </a:txBody>
                  <a:tcPr/>
                </a:tc>
                <a:tc>
                  <a:txBody>
                    <a:bodyPr/>
                    <a:lstStyle/>
                    <a:p>
                      <a:pPr algn="ctr"/>
                      <a:r>
                        <a:rPr lang="en-US" sz="1400" dirty="0"/>
                        <a:t>n=</a:t>
                      </a:r>
                      <a:r>
                        <a:rPr lang="en-US" sz="1400" baseline="0" dirty="0"/>
                        <a:t> 85</a:t>
                      </a:r>
                      <a:endParaRPr lang="en-US" sz="1400" dirty="0"/>
                    </a:p>
                  </a:txBody>
                  <a:tcPr/>
                </a:tc>
                <a:tc>
                  <a:txBody>
                    <a:bodyPr/>
                    <a:lstStyle/>
                    <a:p>
                      <a:pPr algn="ctr"/>
                      <a:r>
                        <a:rPr lang="en-US" sz="1400" dirty="0"/>
                        <a:t>n= 19</a:t>
                      </a:r>
                    </a:p>
                  </a:txBody>
                  <a:tcPr/>
                </a:tc>
                <a:tc>
                  <a:txBody>
                    <a:bodyPr/>
                    <a:lstStyle/>
                    <a:p>
                      <a:pPr algn="ctr"/>
                      <a:r>
                        <a:rPr lang="en-US" sz="1400" dirty="0"/>
                        <a:t>n=55</a:t>
                      </a:r>
                    </a:p>
                  </a:txBody>
                  <a:tcPr/>
                </a:tc>
                <a:tc>
                  <a:txBody>
                    <a:bodyPr/>
                    <a:lstStyle/>
                    <a:p>
                      <a:pPr algn="ctr"/>
                      <a:r>
                        <a:rPr lang="en-US" sz="1400" dirty="0"/>
                        <a:t>n=73</a:t>
                      </a:r>
                    </a:p>
                  </a:txBody>
                  <a:tcPr/>
                </a:tc>
                <a:tc>
                  <a:txBody>
                    <a:bodyPr/>
                    <a:lstStyle/>
                    <a:p>
                      <a:pPr algn="ctr"/>
                      <a:r>
                        <a:rPr lang="en-US" sz="1400" dirty="0"/>
                        <a:t>n=</a:t>
                      </a:r>
                      <a:r>
                        <a:rPr lang="en-US" sz="1400" baseline="0" dirty="0"/>
                        <a:t> 165</a:t>
                      </a:r>
                      <a:endParaRPr lang="en-US" sz="1400" dirty="0"/>
                    </a:p>
                  </a:txBody>
                  <a:tcPr/>
                </a:tc>
                <a:tc>
                  <a:txBody>
                    <a:bodyPr/>
                    <a:lstStyle/>
                    <a:p>
                      <a:pPr algn="ctr"/>
                      <a:r>
                        <a:rPr lang="en-US" sz="1400" dirty="0"/>
                        <a:t>n= 118</a:t>
                      </a:r>
                    </a:p>
                  </a:txBody>
                  <a:tcPr/>
                </a:tc>
                <a:extLst>
                  <a:ext uri="{0D108BD9-81ED-4DB2-BD59-A6C34878D82A}">
                    <a16:rowId xmlns:a16="http://schemas.microsoft.com/office/drawing/2014/main" val="10002"/>
                  </a:ext>
                </a:extLst>
              </a:tr>
              <a:tr h="287867">
                <a:tc>
                  <a:txBody>
                    <a:bodyPr/>
                    <a:lstStyle/>
                    <a:p>
                      <a:r>
                        <a:rPr lang="en-US" sz="1400" dirty="0"/>
                        <a:t>Median prior lines</a:t>
                      </a:r>
                    </a:p>
                  </a:txBody>
                  <a:tcPr/>
                </a:tc>
                <a:tc>
                  <a:txBody>
                    <a:bodyPr/>
                    <a:lstStyle/>
                    <a:p>
                      <a:pPr algn="ctr"/>
                      <a:r>
                        <a:rPr lang="en-US" sz="1400" dirty="0"/>
                        <a:t>6</a:t>
                      </a:r>
                    </a:p>
                  </a:txBody>
                  <a:tcPr/>
                </a:tc>
                <a:tc>
                  <a:txBody>
                    <a:bodyPr/>
                    <a:lstStyle/>
                    <a:p>
                      <a:pPr algn="ctr"/>
                      <a:r>
                        <a:rPr lang="en-US" sz="1400" dirty="0"/>
                        <a:t>6</a:t>
                      </a:r>
                    </a:p>
                  </a:txBody>
                  <a:tcPr/>
                </a:tc>
                <a:tc>
                  <a:txBody>
                    <a:bodyPr/>
                    <a:lstStyle/>
                    <a:p>
                      <a:pPr algn="ctr"/>
                      <a:r>
                        <a:rPr lang="en-US" sz="1400" dirty="0"/>
                        <a:t>6</a:t>
                      </a:r>
                    </a:p>
                  </a:txBody>
                  <a:tcPr/>
                </a:tc>
                <a:tc>
                  <a:txBody>
                    <a:bodyPr/>
                    <a:lstStyle/>
                    <a:p>
                      <a:pPr algn="ctr"/>
                      <a:r>
                        <a:rPr lang="en-US" sz="1400" dirty="0"/>
                        <a:t>5</a:t>
                      </a:r>
                    </a:p>
                  </a:txBody>
                  <a:tcPr/>
                </a:tc>
                <a:tc>
                  <a:txBody>
                    <a:bodyPr/>
                    <a:lstStyle/>
                    <a:p>
                      <a:pPr algn="ctr"/>
                      <a:r>
                        <a:rPr lang="en-US" sz="1400" dirty="0"/>
                        <a:t>5</a:t>
                      </a:r>
                    </a:p>
                  </a:txBody>
                  <a:tcPr/>
                </a:tc>
                <a:tc>
                  <a:txBody>
                    <a:bodyPr/>
                    <a:lstStyle/>
                    <a:p>
                      <a:pPr algn="ctr"/>
                      <a:r>
                        <a:rPr lang="en-US" sz="1400" dirty="0"/>
                        <a:t>5</a:t>
                      </a:r>
                    </a:p>
                  </a:txBody>
                  <a:tcPr/>
                </a:tc>
                <a:extLst>
                  <a:ext uri="{0D108BD9-81ED-4DB2-BD59-A6C34878D82A}">
                    <a16:rowId xmlns:a16="http://schemas.microsoft.com/office/drawing/2014/main" val="10003"/>
                  </a:ext>
                </a:extLst>
              </a:tr>
              <a:tr h="503767">
                <a:tc>
                  <a:txBody>
                    <a:bodyPr/>
                    <a:lstStyle/>
                    <a:p>
                      <a:r>
                        <a:rPr lang="en-US" sz="1400" dirty="0"/>
                        <a:t>Triple-class refractory</a:t>
                      </a:r>
                    </a:p>
                  </a:txBody>
                  <a:tcPr>
                    <a:lnB w="12700" cap="flat" cmpd="sng" algn="ctr">
                      <a:solidFill>
                        <a:schemeClr val="tx1"/>
                      </a:solidFill>
                      <a:prstDash val="solid"/>
                      <a:round/>
                      <a:headEnd type="none" w="med" len="med"/>
                      <a:tailEnd type="none" w="med" len="med"/>
                    </a:lnB>
                  </a:tcPr>
                </a:tc>
                <a:tc>
                  <a:txBody>
                    <a:bodyPr/>
                    <a:lstStyle/>
                    <a:p>
                      <a:pPr algn="ctr"/>
                      <a:r>
                        <a:rPr lang="en-US" sz="1400" dirty="0"/>
                        <a:t>62%</a:t>
                      </a:r>
                    </a:p>
                  </a:txBody>
                  <a:tcPr>
                    <a:lnB w="12700" cap="flat" cmpd="sng" algn="ctr">
                      <a:solidFill>
                        <a:schemeClr val="tx1"/>
                      </a:solidFill>
                      <a:prstDash val="solid"/>
                      <a:round/>
                      <a:headEnd type="none" w="med" len="med"/>
                      <a:tailEnd type="none" w="med" len="med"/>
                    </a:lnB>
                  </a:tcPr>
                </a:tc>
                <a:tc>
                  <a:txBody>
                    <a:bodyPr/>
                    <a:lstStyle/>
                    <a:p>
                      <a:pPr algn="ctr"/>
                      <a:r>
                        <a:rPr lang="en-US" sz="1400" dirty="0" err="1"/>
                        <a:t>IMiD</a:t>
                      </a:r>
                      <a:r>
                        <a:rPr lang="en-US" sz="1400" dirty="0"/>
                        <a:t>/PI/Dara</a:t>
                      </a:r>
                      <a:r>
                        <a:rPr lang="en-US" sz="1400" baseline="0" dirty="0"/>
                        <a:t> 84%/90%/89%</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50%;</a:t>
                      </a:r>
                      <a:r>
                        <a:rPr lang="en-US" sz="1400" baseline="0" dirty="0"/>
                        <a:t> </a:t>
                      </a:r>
                      <a:r>
                        <a:rPr lang="en-US" sz="1400" dirty="0"/>
                        <a:t>22% prior</a:t>
                      </a:r>
                      <a:r>
                        <a:rPr lang="en-US" sz="1400" baseline="0" dirty="0"/>
                        <a:t> BCMA-directed</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19%</a:t>
                      </a:r>
                    </a:p>
                  </a:txBody>
                  <a:tcPr>
                    <a:lnB w="12700" cap="flat" cmpd="sng" algn="ctr">
                      <a:solidFill>
                        <a:schemeClr val="tx1"/>
                      </a:solidFill>
                      <a:prstDash val="solid"/>
                      <a:round/>
                      <a:headEnd type="none" w="med" len="med"/>
                      <a:tailEnd type="none" w="med" len="med"/>
                    </a:lnB>
                  </a:tcPr>
                </a:tc>
                <a:tc>
                  <a:txBody>
                    <a:bodyPr/>
                    <a:lstStyle/>
                    <a:p>
                      <a:pPr algn="ctr"/>
                      <a:r>
                        <a:rPr lang="en-US" sz="1400" dirty="0"/>
                        <a:t>78%</a:t>
                      </a:r>
                    </a:p>
                  </a:txBody>
                  <a:tcPr>
                    <a:lnB w="12700" cap="flat" cmpd="sng" algn="ctr">
                      <a:solidFill>
                        <a:schemeClr val="tx1"/>
                      </a:solidFill>
                      <a:prstDash val="solid"/>
                      <a:round/>
                      <a:headEnd type="none" w="med" len="med"/>
                      <a:tailEnd type="none" w="med" len="med"/>
                    </a:lnB>
                  </a:tcPr>
                </a:tc>
                <a:tc>
                  <a:txBody>
                    <a:bodyPr/>
                    <a:lstStyle/>
                    <a:p>
                      <a:pPr algn="ctr"/>
                      <a:r>
                        <a:rPr lang="en-US" sz="1400" dirty="0"/>
                        <a:t>61%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80533">
                <a:tc>
                  <a:txBody>
                    <a:bodyPr/>
                    <a:lstStyle/>
                    <a:p>
                      <a:r>
                        <a:rPr lang="en-US" sz="1400" dirty="0"/>
                        <a:t>ORR @</a:t>
                      </a:r>
                    </a:p>
                    <a:p>
                      <a:r>
                        <a:rPr lang="en-US" sz="1400" dirty="0"/>
                        <a:t>therapeutic</a:t>
                      </a:r>
                      <a:r>
                        <a:rPr lang="en-US" sz="1400" baseline="0" dirty="0"/>
                        <a:t> dose</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sz="1400" b="0" dirty="0"/>
                        <a:t>26% all patients</a:t>
                      </a:r>
                    </a:p>
                    <a:p>
                      <a:pPr algn="ctr"/>
                      <a:endParaRPr lang="en-US" sz="1400" b="0" dirty="0"/>
                    </a:p>
                    <a:p>
                      <a:pPr algn="ctr"/>
                      <a:r>
                        <a:rPr lang="en-US" sz="1400" b="0" dirty="0"/>
                        <a:t>5/6 (83%) </a:t>
                      </a:r>
                    </a:p>
                    <a:p>
                      <a:pPr algn="ctr"/>
                      <a:r>
                        <a:rPr lang="en-US" sz="1400" b="0" dirty="0"/>
                        <a:t>most recent cohort</a:t>
                      </a:r>
                    </a:p>
                  </a:txBody>
                  <a:tcPr>
                    <a:lnT w="12700" cap="flat" cmpd="sng" algn="ctr">
                      <a:solidFill>
                        <a:schemeClr val="tx1"/>
                      </a:solidFill>
                      <a:prstDash val="solid"/>
                      <a:round/>
                      <a:headEnd type="none" w="med" len="med"/>
                      <a:tailEnd type="none" w="med" len="med"/>
                    </a:lnT>
                  </a:tcPr>
                </a:tc>
                <a:tc>
                  <a:txBody>
                    <a:bodyPr/>
                    <a:lstStyle/>
                    <a:p>
                      <a:pPr algn="ctr"/>
                      <a:r>
                        <a:rPr lang="en-US" sz="1400" b="0" baseline="0" dirty="0"/>
                        <a:t>10/12 (</a:t>
                      </a:r>
                      <a:r>
                        <a:rPr lang="en-US" sz="1400" b="0" dirty="0"/>
                        <a:t>83%) </a:t>
                      </a:r>
                    </a:p>
                    <a:p>
                      <a:pPr algn="ctr"/>
                      <a:endParaRPr lang="en-US" sz="1400" b="0" dirty="0"/>
                    </a:p>
                    <a:p>
                      <a:pPr algn="ctr"/>
                      <a:r>
                        <a:rPr lang="en-US" sz="1400" b="0" baseline="0" dirty="0"/>
                        <a:t>≥ 6mg IV</a:t>
                      </a:r>
                      <a:endParaRPr lang="en-US" sz="1400" b="0" dirty="0"/>
                    </a:p>
                  </a:txBody>
                  <a:tcPr>
                    <a:lnT w="12700" cap="flat" cmpd="sng" algn="ctr">
                      <a:solidFill>
                        <a:schemeClr val="tx1"/>
                      </a:solidFill>
                      <a:prstDash val="solid"/>
                      <a:round/>
                      <a:headEnd type="none" w="med" len="med"/>
                      <a:tailEnd type="none" w="med" len="med"/>
                    </a:lnT>
                  </a:tcPr>
                </a:tc>
                <a:tc>
                  <a:txBody>
                    <a:bodyPr/>
                    <a:lstStyle/>
                    <a:p>
                      <a:pPr algn="ctr"/>
                      <a:r>
                        <a:rPr lang="en-US" sz="1400" b="0" dirty="0"/>
                        <a:t>9/13 (69%)</a:t>
                      </a:r>
                    </a:p>
                    <a:p>
                      <a:pPr algn="ctr"/>
                      <a:endParaRPr lang="en-US" sz="1400" b="0" dirty="0"/>
                    </a:p>
                    <a:p>
                      <a:pPr algn="ctr"/>
                      <a:r>
                        <a:rPr lang="en-US" sz="1400" b="0" baseline="0" dirty="0"/>
                        <a:t>1000 </a:t>
                      </a:r>
                      <a:r>
                        <a:rPr lang="el-GR" sz="1400" b="0" dirty="0"/>
                        <a:t>μg/</a:t>
                      </a:r>
                      <a:r>
                        <a:rPr lang="en-US" sz="1400" b="0" dirty="0"/>
                        <a:t>kg SC</a:t>
                      </a:r>
                    </a:p>
                  </a:txBody>
                  <a:tcPr>
                    <a:lnT w="12700" cap="flat" cmpd="sng" algn="ctr">
                      <a:solidFill>
                        <a:schemeClr val="tx1"/>
                      </a:solidFill>
                      <a:prstDash val="solid"/>
                      <a:round/>
                      <a:headEnd type="none" w="med" len="med"/>
                      <a:tailEnd type="none" w="med" len="med"/>
                    </a:lnT>
                  </a:tcPr>
                </a:tc>
                <a:tc>
                  <a:txBody>
                    <a:bodyPr/>
                    <a:lstStyle/>
                    <a:p>
                      <a:pPr algn="ctr"/>
                      <a:r>
                        <a:rPr lang="en-US" sz="1400" b="0" baseline="0" dirty="0"/>
                        <a:t>22/37 (75%)</a:t>
                      </a:r>
                    </a:p>
                    <a:p>
                      <a:pPr algn="ctr"/>
                      <a:endParaRPr lang="en-US" sz="1400" b="0" baseline="0" dirty="0"/>
                    </a:p>
                    <a:p>
                      <a:pPr algn="ctr"/>
                      <a:r>
                        <a:rPr lang="en-US" sz="1400" b="0" baseline="0" dirty="0"/>
                        <a:t>200-800 mg IV</a:t>
                      </a:r>
                    </a:p>
                  </a:txBody>
                  <a:tcPr>
                    <a:lnT w="12700" cap="flat" cmpd="sng" algn="ctr">
                      <a:solidFill>
                        <a:schemeClr val="tx1"/>
                      </a:solidFill>
                      <a:prstDash val="solid"/>
                      <a:round/>
                      <a:headEnd type="none" w="med" len="med"/>
                      <a:tailEnd type="none" w="med" len="med"/>
                    </a:lnT>
                  </a:tcPr>
                </a:tc>
                <a:tc>
                  <a:txBody>
                    <a:bodyPr/>
                    <a:lstStyle/>
                    <a:p>
                      <a:pPr algn="ctr"/>
                      <a:r>
                        <a:rPr lang="en-US" sz="1400" b="0" baseline="0" dirty="0"/>
                        <a:t>93/150 (62%)</a:t>
                      </a:r>
                    </a:p>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0" baseline="0" dirty="0"/>
                        <a:t>1500ug/kg SC</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0" baseline="0" dirty="0"/>
                        <a:t> (RP2D)</a:t>
                      </a:r>
                    </a:p>
                  </a:txBody>
                  <a:tcPr>
                    <a:lnT w="12700" cap="flat" cmpd="sng" algn="ctr">
                      <a:solidFill>
                        <a:schemeClr val="tx1"/>
                      </a:solidFill>
                      <a:prstDash val="solid"/>
                      <a:round/>
                      <a:headEnd type="none" w="med" len="med"/>
                      <a:tailEnd type="none" w="med" len="med"/>
                    </a:lnT>
                  </a:tcPr>
                </a:tc>
                <a:tc>
                  <a:txBody>
                    <a:bodyPr/>
                    <a:lstStyle/>
                    <a:p>
                      <a:pPr algn="ctr"/>
                      <a:r>
                        <a:rPr lang="en-US" sz="1400" b="0" dirty="0"/>
                        <a:t>60% in</a:t>
                      </a:r>
                      <a:r>
                        <a:rPr lang="en-US" sz="1400" b="0" baseline="0" dirty="0"/>
                        <a:t> &gt; 40</a:t>
                      </a:r>
                      <a:endParaRPr lang="en-US" sz="1400" b="0" dirty="0"/>
                    </a:p>
                    <a:p>
                      <a:pPr algn="ctr"/>
                      <a:endParaRPr lang="en-US" sz="1400" b="0" dirty="0"/>
                    </a:p>
                    <a:p>
                      <a:pPr algn="ctr"/>
                      <a:r>
                        <a:rPr lang="en-US" sz="1400" b="0" dirty="0"/>
                        <a:t>40-60 mg IV</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822960">
                <a:tc>
                  <a:txBody>
                    <a:bodyPr/>
                    <a:lstStyle/>
                    <a:p>
                      <a:r>
                        <a:rPr lang="en-US" sz="1400" dirty="0"/>
                        <a:t>Duration of Response</a:t>
                      </a:r>
                    </a:p>
                  </a:txBody>
                  <a:tcPr>
                    <a:lnB w="12700" cap="flat" cmpd="sng" algn="ctr">
                      <a:solidFill>
                        <a:schemeClr val="tx1"/>
                      </a:solidFill>
                      <a:prstDash val="solid"/>
                      <a:round/>
                      <a:headEnd type="none" w="med" len="med"/>
                      <a:tailEnd type="none" w="med" len="med"/>
                    </a:lnB>
                  </a:tcPr>
                </a:tc>
                <a:tc>
                  <a:txBody>
                    <a:bodyPr/>
                    <a:lstStyle/>
                    <a:p>
                      <a:pPr algn="ctr"/>
                      <a:r>
                        <a:rPr lang="en-US" sz="1400" baseline="0" dirty="0"/>
                        <a:t>17/21 (81%) ongoing at median 5.6 months</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NR</a:t>
                      </a:r>
                    </a:p>
                  </a:txBody>
                  <a:tcPr>
                    <a:lnB w="12700" cap="flat" cmpd="sng" algn="ctr">
                      <a:solidFill>
                        <a:schemeClr val="tx1"/>
                      </a:solidFill>
                      <a:prstDash val="solid"/>
                      <a:round/>
                      <a:headEnd type="none" w="med" len="med"/>
                      <a:tailEnd type="none" w="med" len="med"/>
                    </a:lnB>
                  </a:tcPr>
                </a:tc>
                <a:tc>
                  <a:txBody>
                    <a:bodyPr/>
                    <a:lstStyle/>
                    <a:p>
                      <a:pPr algn="ctr"/>
                      <a:r>
                        <a:rPr lang="en-US" sz="1400" dirty="0"/>
                        <a:t>NR</a:t>
                      </a:r>
                    </a:p>
                  </a:txBody>
                  <a:tcPr>
                    <a:lnB w="12700" cap="flat" cmpd="sng" algn="ctr">
                      <a:solidFill>
                        <a:schemeClr val="tx1"/>
                      </a:solidFill>
                      <a:prstDash val="solid"/>
                      <a:round/>
                      <a:headEnd type="none" w="med" len="med"/>
                      <a:tailEnd type="none" w="med" len="med"/>
                    </a:lnB>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t>90% @ median 8 months</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91% </a:t>
                      </a:r>
                      <a:r>
                        <a:rPr lang="en-US" sz="1400" u="sng" dirty="0"/>
                        <a:t>&gt;</a:t>
                      </a:r>
                      <a:r>
                        <a:rPr lang="en-US" sz="1400" dirty="0"/>
                        <a:t> 6 </a:t>
                      </a:r>
                      <a:r>
                        <a:rPr lang="en-US" sz="1400" dirty="0" err="1"/>
                        <a:t>mos</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NR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40722" y="6460768"/>
            <a:ext cx="12051279" cy="723275"/>
          </a:xfrm>
          <a:prstGeom prst="rect">
            <a:avLst/>
          </a:prstGeom>
          <a:noFill/>
        </p:spPr>
        <p:txBody>
          <a:bodyPr wrap="square" rtlCol="0">
            <a:spAutoFit/>
          </a:bodyPr>
          <a:lstStyle/>
          <a:p>
            <a:pPr defTabSz="914377"/>
            <a:r>
              <a:rPr lang="en-US" sz="1100" dirty="0">
                <a:solidFill>
                  <a:srgbClr val="000000"/>
                </a:solidFill>
                <a:ea typeface="ＭＳ Ｐゴシック" charset="0"/>
              </a:rPr>
              <a:t>Harrison, et al. ASH 2020; Costa, et al. ASH</a:t>
            </a:r>
            <a:r>
              <a:rPr lang="en-US" sz="1100" i="1" dirty="0">
                <a:solidFill>
                  <a:srgbClr val="000000"/>
                </a:solidFill>
                <a:ea typeface="ＭＳ Ｐゴシック" charset="0"/>
              </a:rPr>
              <a:t> </a:t>
            </a:r>
            <a:r>
              <a:rPr lang="en-US" sz="1100" dirty="0">
                <a:solidFill>
                  <a:srgbClr val="000000"/>
                </a:solidFill>
                <a:ea typeface="ＭＳ Ｐゴシック" charset="0"/>
              </a:rPr>
              <a:t>2019; </a:t>
            </a:r>
            <a:r>
              <a:rPr lang="en-US" sz="1100" dirty="0" err="1">
                <a:ea typeface="ＭＳ Ｐゴシック" charset="0"/>
              </a:rPr>
              <a:t>Sebag</a:t>
            </a:r>
            <a:r>
              <a:rPr lang="en-US" sz="1100" dirty="0">
                <a:ea typeface="ＭＳ Ｐゴシック" charset="0"/>
              </a:rPr>
              <a:t> M, et al. ASH 2021</a:t>
            </a:r>
            <a:r>
              <a:rPr lang="en-US" sz="1100" dirty="0">
                <a:solidFill>
                  <a:srgbClr val="000000"/>
                </a:solidFill>
                <a:ea typeface="ＭＳ Ｐゴシック" charset="0"/>
              </a:rPr>
              <a:t>;Abstract 895; </a:t>
            </a:r>
            <a:r>
              <a:rPr lang="en-US" sz="1100" dirty="0" err="1">
                <a:solidFill>
                  <a:srgbClr val="000000"/>
                </a:solidFill>
                <a:ea typeface="ＭＳ Ｐゴシック" charset="0"/>
              </a:rPr>
              <a:t>Zonder</a:t>
            </a:r>
            <a:r>
              <a:rPr lang="en-US" sz="1100" dirty="0">
                <a:solidFill>
                  <a:srgbClr val="000000"/>
                </a:solidFill>
                <a:ea typeface="ＭＳ Ｐゴシック" charset="0"/>
              </a:rPr>
              <a:t> et al ASH 2021; </a:t>
            </a:r>
            <a:r>
              <a:rPr lang="en-US" sz="1100" dirty="0">
                <a:ea typeface="ＭＳ Ｐゴシック" charset="0"/>
              </a:rPr>
              <a:t>Moreau P, et al. ASH 2021</a:t>
            </a:r>
            <a:r>
              <a:rPr lang="en-US" sz="1100" dirty="0">
                <a:solidFill>
                  <a:srgbClr val="000000"/>
                </a:solidFill>
                <a:ea typeface="ＭＳ Ｐゴシック" charset="0"/>
              </a:rPr>
              <a:t>;Abstract 896</a:t>
            </a:r>
            <a:r>
              <a:rPr lang="en-US" sz="1100" dirty="0">
                <a:ea typeface="ＭＳ Ｐゴシック" charset="0"/>
              </a:rPr>
              <a:t>. Kumar S, et al. ASH 2021</a:t>
            </a:r>
            <a:r>
              <a:rPr lang="en-US" sz="700" dirty="0">
                <a:solidFill>
                  <a:srgbClr val="000000"/>
                </a:solidFill>
                <a:ea typeface="ＭＳ Ｐゴシック" charset="0"/>
              </a:rPr>
              <a:t> </a:t>
            </a:r>
          </a:p>
          <a:p>
            <a:pPr defTabSz="914377"/>
            <a:endParaRPr lang="en-US" sz="800" dirty="0">
              <a:solidFill>
                <a:srgbClr val="000000"/>
              </a:solidFill>
              <a:ea typeface="ＭＳ Ｐゴシック" charset="0"/>
            </a:endParaRPr>
          </a:p>
          <a:p>
            <a:pPr defTabSz="914377"/>
            <a:endParaRPr lang="en-US" sz="1000" dirty="0">
              <a:solidFill>
                <a:srgbClr val="000000"/>
              </a:solidFill>
              <a:ea typeface="ＭＳ Ｐゴシック" charset="0"/>
            </a:endParaRPr>
          </a:p>
          <a:p>
            <a:pPr defTabSz="914377"/>
            <a:r>
              <a:rPr lang="en-US" sz="1200" dirty="0">
                <a:solidFill>
                  <a:srgbClr val="000000"/>
                </a:solidFill>
                <a:ea typeface="ＭＳ Ｐゴシック" charset="0"/>
              </a:rPr>
              <a:t> </a:t>
            </a:r>
            <a:endParaRPr lang="en-US" sz="1000" dirty="0">
              <a:solidFill>
                <a:srgbClr val="000000"/>
              </a:solidFill>
              <a:ea typeface="ＭＳ Ｐゴシック" charset="0"/>
            </a:endParaRPr>
          </a:p>
        </p:txBody>
      </p:sp>
      <p:sp>
        <p:nvSpPr>
          <p:cNvPr id="9" name="Title 1"/>
          <p:cNvSpPr txBox="1">
            <a:spLocks/>
          </p:cNvSpPr>
          <p:nvPr/>
        </p:nvSpPr>
        <p:spPr>
          <a:xfrm>
            <a:off x="533089" y="1"/>
            <a:ext cx="10972800" cy="625171"/>
          </a:xfrm>
          <a:prstGeom prst="rect">
            <a:avLst/>
          </a:prstGeom>
        </p:spPr>
        <p:txBody>
          <a:bodyPr vert="horz" lIns="91439" tIns="45719" rIns="91439" bIns="45719" rtlCol="0" anchor="t">
            <a:normAutofit/>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algn="ctr" defTabSz="457178" fontAlgn="auto">
              <a:spcAft>
                <a:spcPts val="0"/>
              </a:spcAft>
            </a:pPr>
            <a:r>
              <a:rPr lang="en-US" sz="2800" dirty="0">
                <a:solidFill>
                  <a:srgbClr val="00AEEF"/>
                </a:solidFill>
              </a:rPr>
              <a:t>Bispecific Antibodies- BCMAxCD3</a:t>
            </a:r>
          </a:p>
        </p:txBody>
      </p:sp>
      <p:sp>
        <p:nvSpPr>
          <p:cNvPr id="7" name="Rectangle 6"/>
          <p:cNvSpPr/>
          <p:nvPr/>
        </p:nvSpPr>
        <p:spPr>
          <a:xfrm>
            <a:off x="5667153" y="517417"/>
            <a:ext cx="5472996" cy="48204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625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35736384"/>
              </p:ext>
            </p:extLst>
          </p:nvPr>
        </p:nvGraphicFramePr>
        <p:xfrm>
          <a:off x="1192573" y="517417"/>
          <a:ext cx="9947576" cy="5929858"/>
        </p:xfrm>
        <a:graphic>
          <a:graphicData uri="http://schemas.openxmlformats.org/drawingml/2006/table">
            <a:tbl>
              <a:tblPr firstRow="1" bandRow="1">
                <a:tableStyleId>{5C22544A-7EE6-4342-B048-85BDC9FD1C3A}</a:tableStyleId>
              </a:tblPr>
              <a:tblGrid>
                <a:gridCol w="1561620">
                  <a:extLst>
                    <a:ext uri="{9D8B030D-6E8A-4147-A177-3AD203B41FA5}">
                      <a16:colId xmlns:a16="http://schemas.microsoft.com/office/drawing/2014/main" val="20000"/>
                    </a:ext>
                  </a:extLst>
                </a:gridCol>
                <a:gridCol w="1587551">
                  <a:extLst>
                    <a:ext uri="{9D8B030D-6E8A-4147-A177-3AD203B41FA5}">
                      <a16:colId xmlns:a16="http://schemas.microsoft.com/office/drawing/2014/main" val="20002"/>
                    </a:ext>
                  </a:extLst>
                </a:gridCol>
                <a:gridCol w="1301955">
                  <a:extLst>
                    <a:ext uri="{9D8B030D-6E8A-4147-A177-3AD203B41FA5}">
                      <a16:colId xmlns:a16="http://schemas.microsoft.com/office/drawing/2014/main" val="20003"/>
                    </a:ext>
                  </a:extLst>
                </a:gridCol>
                <a:gridCol w="1458861">
                  <a:extLst>
                    <a:ext uri="{9D8B030D-6E8A-4147-A177-3AD203B41FA5}">
                      <a16:colId xmlns:a16="http://schemas.microsoft.com/office/drawing/2014/main" val="20004"/>
                    </a:ext>
                  </a:extLst>
                </a:gridCol>
                <a:gridCol w="1193903">
                  <a:extLst>
                    <a:ext uri="{9D8B030D-6E8A-4147-A177-3AD203B41FA5}">
                      <a16:colId xmlns:a16="http://schemas.microsoft.com/office/drawing/2014/main" val="20005"/>
                    </a:ext>
                  </a:extLst>
                </a:gridCol>
                <a:gridCol w="1624383">
                  <a:extLst>
                    <a:ext uri="{9D8B030D-6E8A-4147-A177-3AD203B41FA5}">
                      <a16:colId xmlns:a16="http://schemas.microsoft.com/office/drawing/2014/main" val="20006"/>
                    </a:ext>
                  </a:extLst>
                </a:gridCol>
                <a:gridCol w="1219303">
                  <a:extLst>
                    <a:ext uri="{9D8B030D-6E8A-4147-A177-3AD203B41FA5}">
                      <a16:colId xmlns:a16="http://schemas.microsoft.com/office/drawing/2014/main" val="20007"/>
                    </a:ext>
                  </a:extLst>
                </a:gridCol>
              </a:tblGrid>
              <a:tr h="514885">
                <a:tc>
                  <a:txBody>
                    <a:bodyPr/>
                    <a:lstStyle/>
                    <a:p>
                      <a:r>
                        <a:rPr lang="en-US" sz="1400" dirty="0" err="1"/>
                        <a:t>Bispecific</a:t>
                      </a:r>
                      <a:r>
                        <a:rPr lang="en-US" sz="1400" baseline="0" dirty="0"/>
                        <a:t> Antibody</a:t>
                      </a:r>
                      <a:endParaRPr lang="en-US" sz="1400" dirty="0"/>
                    </a:p>
                  </a:txBody>
                  <a:tcPr/>
                </a:tc>
                <a:tc>
                  <a:txBody>
                    <a:bodyPr/>
                    <a:lstStyle/>
                    <a:p>
                      <a:pPr algn="ctr"/>
                      <a:r>
                        <a:rPr lang="en-US" sz="1400" dirty="0"/>
                        <a:t>AMG-701</a:t>
                      </a:r>
                    </a:p>
                  </a:txBody>
                  <a:tcPr/>
                </a:tc>
                <a:tc>
                  <a:txBody>
                    <a:bodyPr/>
                    <a:lstStyle/>
                    <a:p>
                      <a:pPr algn="ctr"/>
                      <a:r>
                        <a:rPr lang="en-US" sz="1400" dirty="0"/>
                        <a:t>CC-93269</a:t>
                      </a:r>
                    </a:p>
                  </a:txBody>
                  <a:tcPr/>
                </a:tc>
                <a:tc>
                  <a:txBody>
                    <a:bodyPr/>
                    <a:lstStyle/>
                    <a:p>
                      <a:pPr algn="ctr"/>
                      <a:r>
                        <a:rPr lang="en-US" sz="1400" dirty="0" err="1"/>
                        <a:t>Elranatamab</a:t>
                      </a: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t>REGN5458</a:t>
                      </a:r>
                    </a:p>
                    <a:p>
                      <a:pPr algn="ct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err="1"/>
                        <a:t>Teclistamab</a:t>
                      </a:r>
                      <a:endParaRPr lang="en-US" sz="1400" dirty="0"/>
                    </a:p>
                  </a:txBody>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t>TNB-383B</a:t>
                      </a:r>
                    </a:p>
                  </a:txBody>
                  <a:tcPr/>
                </a:tc>
                <a:extLst>
                  <a:ext uri="{0D108BD9-81ED-4DB2-BD59-A6C34878D82A}">
                    <a16:rowId xmlns:a16="http://schemas.microsoft.com/office/drawing/2014/main" val="10000"/>
                  </a:ext>
                </a:extLst>
              </a:tr>
              <a:tr h="471593">
                <a:tc>
                  <a:txBody>
                    <a:bodyPr/>
                    <a:lstStyle/>
                    <a:p>
                      <a:r>
                        <a:rPr lang="en-US" sz="1400" dirty="0"/>
                        <a:t>Treatment</a:t>
                      </a:r>
                    </a:p>
                  </a:txBody>
                  <a:tcPr/>
                </a:tc>
                <a:tc>
                  <a:txBody>
                    <a:bodyPr/>
                    <a:lstStyle/>
                    <a:p>
                      <a:pPr algn="ctr"/>
                      <a:r>
                        <a:rPr lang="en-US" sz="1400" dirty="0"/>
                        <a:t>Weekly IV</a:t>
                      </a:r>
                    </a:p>
                  </a:txBody>
                  <a:tcPr/>
                </a:tc>
                <a:tc>
                  <a:txBody>
                    <a:bodyPr/>
                    <a:lstStyle/>
                    <a:p>
                      <a:pPr algn="ctr"/>
                      <a:r>
                        <a:rPr lang="en-US" sz="1400" dirty="0"/>
                        <a:t>Weekly IV</a:t>
                      </a:r>
                    </a:p>
                  </a:txBody>
                  <a:tcPr/>
                </a:tc>
                <a:tc>
                  <a:txBody>
                    <a:bodyPr/>
                    <a:lstStyle/>
                    <a:p>
                      <a:pPr algn="ctr"/>
                      <a:r>
                        <a:rPr lang="en-US" sz="1400" dirty="0"/>
                        <a:t>Weekly</a:t>
                      </a:r>
                      <a:r>
                        <a:rPr lang="en-US" sz="1400" baseline="0" dirty="0"/>
                        <a:t> SC</a:t>
                      </a:r>
                      <a:endParaRPr lang="en-US" sz="1400" dirty="0"/>
                    </a:p>
                  </a:txBody>
                  <a:tcPr/>
                </a:tc>
                <a:tc>
                  <a:txBody>
                    <a:bodyPr/>
                    <a:lstStyle/>
                    <a:p>
                      <a:pPr algn="ctr"/>
                      <a:r>
                        <a:rPr lang="en-US" sz="1400" dirty="0"/>
                        <a:t>Weekly IV</a:t>
                      </a:r>
                    </a:p>
                  </a:txBody>
                  <a:tcPr/>
                </a:tc>
                <a:tc>
                  <a:txBody>
                    <a:bodyPr/>
                    <a:lstStyle/>
                    <a:p>
                      <a:pPr algn="ctr"/>
                      <a:r>
                        <a:rPr lang="en-US" sz="1400" dirty="0"/>
                        <a:t>Weekly</a:t>
                      </a:r>
                      <a:r>
                        <a:rPr lang="en-US" sz="1400" baseline="0" dirty="0"/>
                        <a:t> SC</a:t>
                      </a:r>
                      <a:endParaRPr lang="en-US" sz="1400" dirty="0"/>
                    </a:p>
                  </a:txBody>
                  <a:tcPr/>
                </a:tc>
                <a:tc>
                  <a:txBody>
                    <a:bodyPr/>
                    <a:lstStyle/>
                    <a:p>
                      <a:pPr algn="ctr"/>
                      <a:r>
                        <a:rPr lang="en-US" sz="1400" dirty="0"/>
                        <a:t>IV q3w</a:t>
                      </a:r>
                    </a:p>
                  </a:txBody>
                  <a:tcPr/>
                </a:tc>
                <a:extLst>
                  <a:ext uri="{0D108BD9-81ED-4DB2-BD59-A6C34878D82A}">
                    <a16:rowId xmlns:a16="http://schemas.microsoft.com/office/drawing/2014/main" val="10001"/>
                  </a:ext>
                </a:extLst>
              </a:tr>
              <a:tr h="291253">
                <a:tc>
                  <a:txBody>
                    <a:bodyPr/>
                    <a:lstStyle/>
                    <a:p>
                      <a:r>
                        <a:rPr lang="en-US" sz="1400" dirty="0"/>
                        <a:t>Patients</a:t>
                      </a:r>
                    </a:p>
                  </a:txBody>
                  <a:tcPr/>
                </a:tc>
                <a:tc>
                  <a:txBody>
                    <a:bodyPr/>
                    <a:lstStyle/>
                    <a:p>
                      <a:pPr algn="ctr"/>
                      <a:r>
                        <a:rPr lang="en-US" sz="1400" dirty="0"/>
                        <a:t>n=</a:t>
                      </a:r>
                      <a:r>
                        <a:rPr lang="en-US" sz="1400" baseline="0" dirty="0"/>
                        <a:t> 85</a:t>
                      </a:r>
                      <a:endParaRPr lang="en-US" sz="1400" dirty="0"/>
                    </a:p>
                  </a:txBody>
                  <a:tcPr/>
                </a:tc>
                <a:tc>
                  <a:txBody>
                    <a:bodyPr/>
                    <a:lstStyle/>
                    <a:p>
                      <a:pPr algn="ctr"/>
                      <a:r>
                        <a:rPr lang="en-US" sz="1400" dirty="0"/>
                        <a:t>n= 19</a:t>
                      </a:r>
                    </a:p>
                  </a:txBody>
                  <a:tcPr/>
                </a:tc>
                <a:tc>
                  <a:txBody>
                    <a:bodyPr/>
                    <a:lstStyle/>
                    <a:p>
                      <a:pPr algn="ctr"/>
                      <a:r>
                        <a:rPr lang="en-US" sz="1400" dirty="0"/>
                        <a:t>n=55</a:t>
                      </a:r>
                    </a:p>
                  </a:txBody>
                  <a:tcPr/>
                </a:tc>
                <a:tc>
                  <a:txBody>
                    <a:bodyPr/>
                    <a:lstStyle/>
                    <a:p>
                      <a:pPr algn="ctr"/>
                      <a:r>
                        <a:rPr lang="en-US" sz="1400" dirty="0"/>
                        <a:t>n=73</a:t>
                      </a:r>
                    </a:p>
                  </a:txBody>
                  <a:tcPr/>
                </a:tc>
                <a:tc>
                  <a:txBody>
                    <a:bodyPr/>
                    <a:lstStyle/>
                    <a:p>
                      <a:pPr algn="ctr"/>
                      <a:r>
                        <a:rPr lang="en-US" sz="1400" dirty="0"/>
                        <a:t>n=</a:t>
                      </a:r>
                      <a:r>
                        <a:rPr lang="en-US" sz="1400" baseline="0" dirty="0"/>
                        <a:t> 165</a:t>
                      </a:r>
                      <a:endParaRPr lang="en-US" sz="1400" dirty="0"/>
                    </a:p>
                  </a:txBody>
                  <a:tcPr/>
                </a:tc>
                <a:tc>
                  <a:txBody>
                    <a:bodyPr/>
                    <a:lstStyle/>
                    <a:p>
                      <a:pPr algn="ctr"/>
                      <a:r>
                        <a:rPr lang="en-US" sz="1400" dirty="0"/>
                        <a:t>n= 118</a:t>
                      </a:r>
                    </a:p>
                  </a:txBody>
                  <a:tcPr/>
                </a:tc>
                <a:extLst>
                  <a:ext uri="{0D108BD9-81ED-4DB2-BD59-A6C34878D82A}">
                    <a16:rowId xmlns:a16="http://schemas.microsoft.com/office/drawing/2014/main" val="10002"/>
                  </a:ext>
                </a:extLst>
              </a:tr>
              <a:tr h="287867">
                <a:tc>
                  <a:txBody>
                    <a:bodyPr/>
                    <a:lstStyle/>
                    <a:p>
                      <a:r>
                        <a:rPr lang="en-US" sz="1400" dirty="0"/>
                        <a:t>Median prior lines</a:t>
                      </a:r>
                    </a:p>
                  </a:txBody>
                  <a:tcPr/>
                </a:tc>
                <a:tc>
                  <a:txBody>
                    <a:bodyPr/>
                    <a:lstStyle/>
                    <a:p>
                      <a:pPr algn="ctr"/>
                      <a:r>
                        <a:rPr lang="en-US" sz="1400" dirty="0"/>
                        <a:t>6</a:t>
                      </a:r>
                    </a:p>
                  </a:txBody>
                  <a:tcPr/>
                </a:tc>
                <a:tc>
                  <a:txBody>
                    <a:bodyPr/>
                    <a:lstStyle/>
                    <a:p>
                      <a:pPr algn="ctr"/>
                      <a:r>
                        <a:rPr lang="en-US" sz="1400" dirty="0"/>
                        <a:t>6</a:t>
                      </a:r>
                    </a:p>
                  </a:txBody>
                  <a:tcPr/>
                </a:tc>
                <a:tc>
                  <a:txBody>
                    <a:bodyPr/>
                    <a:lstStyle/>
                    <a:p>
                      <a:pPr algn="ctr"/>
                      <a:r>
                        <a:rPr lang="en-US" sz="1400" dirty="0"/>
                        <a:t>6</a:t>
                      </a:r>
                    </a:p>
                  </a:txBody>
                  <a:tcPr/>
                </a:tc>
                <a:tc>
                  <a:txBody>
                    <a:bodyPr/>
                    <a:lstStyle/>
                    <a:p>
                      <a:pPr algn="ctr"/>
                      <a:r>
                        <a:rPr lang="en-US" sz="1400" dirty="0"/>
                        <a:t>5</a:t>
                      </a:r>
                    </a:p>
                  </a:txBody>
                  <a:tcPr/>
                </a:tc>
                <a:tc>
                  <a:txBody>
                    <a:bodyPr/>
                    <a:lstStyle/>
                    <a:p>
                      <a:pPr algn="ctr"/>
                      <a:r>
                        <a:rPr lang="en-US" sz="1400" dirty="0"/>
                        <a:t>5</a:t>
                      </a:r>
                    </a:p>
                  </a:txBody>
                  <a:tcPr/>
                </a:tc>
                <a:tc>
                  <a:txBody>
                    <a:bodyPr/>
                    <a:lstStyle/>
                    <a:p>
                      <a:pPr algn="ctr"/>
                      <a:r>
                        <a:rPr lang="en-US" sz="1400" dirty="0"/>
                        <a:t>5</a:t>
                      </a:r>
                    </a:p>
                  </a:txBody>
                  <a:tcPr/>
                </a:tc>
                <a:extLst>
                  <a:ext uri="{0D108BD9-81ED-4DB2-BD59-A6C34878D82A}">
                    <a16:rowId xmlns:a16="http://schemas.microsoft.com/office/drawing/2014/main" val="10003"/>
                  </a:ext>
                </a:extLst>
              </a:tr>
              <a:tr h="503767">
                <a:tc>
                  <a:txBody>
                    <a:bodyPr/>
                    <a:lstStyle/>
                    <a:p>
                      <a:r>
                        <a:rPr lang="en-US" sz="1400" dirty="0"/>
                        <a:t>Triple-class refractory</a:t>
                      </a:r>
                    </a:p>
                  </a:txBody>
                  <a:tcPr>
                    <a:lnB w="12700" cap="flat" cmpd="sng" algn="ctr">
                      <a:solidFill>
                        <a:schemeClr val="tx1"/>
                      </a:solidFill>
                      <a:prstDash val="solid"/>
                      <a:round/>
                      <a:headEnd type="none" w="med" len="med"/>
                      <a:tailEnd type="none" w="med" len="med"/>
                    </a:lnB>
                  </a:tcPr>
                </a:tc>
                <a:tc>
                  <a:txBody>
                    <a:bodyPr/>
                    <a:lstStyle/>
                    <a:p>
                      <a:pPr algn="ctr"/>
                      <a:r>
                        <a:rPr lang="en-US" sz="1400" dirty="0"/>
                        <a:t>62%</a:t>
                      </a:r>
                    </a:p>
                  </a:txBody>
                  <a:tcPr>
                    <a:lnB w="12700" cap="flat" cmpd="sng" algn="ctr">
                      <a:solidFill>
                        <a:schemeClr val="tx1"/>
                      </a:solidFill>
                      <a:prstDash val="solid"/>
                      <a:round/>
                      <a:headEnd type="none" w="med" len="med"/>
                      <a:tailEnd type="none" w="med" len="med"/>
                    </a:lnB>
                  </a:tcPr>
                </a:tc>
                <a:tc>
                  <a:txBody>
                    <a:bodyPr/>
                    <a:lstStyle/>
                    <a:p>
                      <a:pPr algn="ctr"/>
                      <a:r>
                        <a:rPr lang="en-US" sz="1400" dirty="0" err="1"/>
                        <a:t>IMiD</a:t>
                      </a:r>
                      <a:r>
                        <a:rPr lang="en-US" sz="1400" dirty="0"/>
                        <a:t>/PI/Dara</a:t>
                      </a:r>
                      <a:r>
                        <a:rPr lang="en-US" sz="1400" baseline="0" dirty="0"/>
                        <a:t> 84%/90%/89%</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50%;</a:t>
                      </a:r>
                      <a:r>
                        <a:rPr lang="en-US" sz="1400" baseline="0" dirty="0"/>
                        <a:t> </a:t>
                      </a:r>
                      <a:r>
                        <a:rPr lang="en-US" sz="1400" dirty="0"/>
                        <a:t>22% prior</a:t>
                      </a:r>
                      <a:r>
                        <a:rPr lang="en-US" sz="1400" baseline="0" dirty="0"/>
                        <a:t> BCMA-directed</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19%</a:t>
                      </a:r>
                    </a:p>
                  </a:txBody>
                  <a:tcPr>
                    <a:lnB w="12700" cap="flat" cmpd="sng" algn="ctr">
                      <a:solidFill>
                        <a:schemeClr val="tx1"/>
                      </a:solidFill>
                      <a:prstDash val="solid"/>
                      <a:round/>
                      <a:headEnd type="none" w="med" len="med"/>
                      <a:tailEnd type="none" w="med" len="med"/>
                    </a:lnB>
                  </a:tcPr>
                </a:tc>
                <a:tc>
                  <a:txBody>
                    <a:bodyPr/>
                    <a:lstStyle/>
                    <a:p>
                      <a:pPr algn="ctr"/>
                      <a:r>
                        <a:rPr lang="en-US" sz="1400" dirty="0"/>
                        <a:t>78%</a:t>
                      </a:r>
                    </a:p>
                  </a:txBody>
                  <a:tcPr>
                    <a:lnB w="12700" cap="flat" cmpd="sng" algn="ctr">
                      <a:solidFill>
                        <a:schemeClr val="tx1"/>
                      </a:solidFill>
                      <a:prstDash val="solid"/>
                      <a:round/>
                      <a:headEnd type="none" w="med" len="med"/>
                      <a:tailEnd type="none" w="med" len="med"/>
                    </a:lnB>
                  </a:tcPr>
                </a:tc>
                <a:tc>
                  <a:txBody>
                    <a:bodyPr/>
                    <a:lstStyle/>
                    <a:p>
                      <a:pPr algn="ctr"/>
                      <a:r>
                        <a:rPr lang="en-US" sz="1400" dirty="0"/>
                        <a:t>61%</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880533">
                <a:tc>
                  <a:txBody>
                    <a:bodyPr/>
                    <a:lstStyle/>
                    <a:p>
                      <a:r>
                        <a:rPr lang="en-US" sz="1400" dirty="0"/>
                        <a:t>ORR @</a:t>
                      </a:r>
                    </a:p>
                    <a:p>
                      <a:r>
                        <a:rPr lang="en-US" sz="1400" dirty="0"/>
                        <a:t>therapeutic</a:t>
                      </a:r>
                      <a:r>
                        <a:rPr lang="en-US" sz="1400" baseline="0" dirty="0"/>
                        <a:t> dose</a:t>
                      </a:r>
                      <a:endParaRPr lang="en-US" sz="1400" dirty="0"/>
                    </a:p>
                  </a:txBody>
                  <a:tcPr>
                    <a:lnT w="12700" cap="flat" cmpd="sng" algn="ctr">
                      <a:solidFill>
                        <a:schemeClr val="tx1"/>
                      </a:solidFill>
                      <a:prstDash val="solid"/>
                      <a:round/>
                      <a:headEnd type="none" w="med" len="med"/>
                      <a:tailEnd type="none" w="med" len="med"/>
                    </a:lnT>
                  </a:tcPr>
                </a:tc>
                <a:tc>
                  <a:txBody>
                    <a:bodyPr/>
                    <a:lstStyle/>
                    <a:p>
                      <a:pPr algn="ctr"/>
                      <a:r>
                        <a:rPr lang="en-US" sz="1400" b="0" dirty="0"/>
                        <a:t>26% all patients</a:t>
                      </a:r>
                    </a:p>
                    <a:p>
                      <a:pPr algn="ctr"/>
                      <a:endParaRPr lang="en-US" sz="1400" b="0" dirty="0"/>
                    </a:p>
                    <a:p>
                      <a:pPr algn="ctr"/>
                      <a:r>
                        <a:rPr lang="en-US" sz="1400" b="0" dirty="0"/>
                        <a:t>5/6 (83%) </a:t>
                      </a:r>
                    </a:p>
                    <a:p>
                      <a:pPr algn="ctr"/>
                      <a:r>
                        <a:rPr lang="en-US" sz="1400" b="0" dirty="0"/>
                        <a:t>most recent cohort</a:t>
                      </a:r>
                    </a:p>
                  </a:txBody>
                  <a:tcPr>
                    <a:lnT w="12700" cap="flat" cmpd="sng" algn="ctr">
                      <a:solidFill>
                        <a:schemeClr val="tx1"/>
                      </a:solidFill>
                      <a:prstDash val="solid"/>
                      <a:round/>
                      <a:headEnd type="none" w="med" len="med"/>
                      <a:tailEnd type="none" w="med" len="med"/>
                    </a:lnT>
                  </a:tcPr>
                </a:tc>
                <a:tc>
                  <a:txBody>
                    <a:bodyPr/>
                    <a:lstStyle/>
                    <a:p>
                      <a:pPr algn="ctr"/>
                      <a:r>
                        <a:rPr lang="en-US" sz="1400" b="0" baseline="0" dirty="0"/>
                        <a:t>10/12 (</a:t>
                      </a:r>
                      <a:r>
                        <a:rPr lang="en-US" sz="1400" b="0" dirty="0"/>
                        <a:t>83%) </a:t>
                      </a:r>
                    </a:p>
                    <a:p>
                      <a:pPr algn="ctr"/>
                      <a:endParaRPr lang="en-US" sz="1400" b="0" dirty="0"/>
                    </a:p>
                    <a:p>
                      <a:pPr algn="ctr"/>
                      <a:r>
                        <a:rPr lang="en-US" sz="1400" b="0" baseline="0" dirty="0"/>
                        <a:t>≥ 6mg IV</a:t>
                      </a:r>
                      <a:endParaRPr lang="en-US" sz="1400" b="0" dirty="0"/>
                    </a:p>
                  </a:txBody>
                  <a:tcPr>
                    <a:lnT w="12700" cap="flat" cmpd="sng" algn="ctr">
                      <a:solidFill>
                        <a:schemeClr val="tx1"/>
                      </a:solidFill>
                      <a:prstDash val="solid"/>
                      <a:round/>
                      <a:headEnd type="none" w="med" len="med"/>
                      <a:tailEnd type="none" w="med" len="med"/>
                    </a:lnT>
                  </a:tcPr>
                </a:tc>
                <a:tc>
                  <a:txBody>
                    <a:bodyPr/>
                    <a:lstStyle/>
                    <a:p>
                      <a:pPr algn="ctr"/>
                      <a:r>
                        <a:rPr lang="en-US" sz="1400" b="0" dirty="0"/>
                        <a:t>9/13 (69%)</a:t>
                      </a:r>
                    </a:p>
                    <a:p>
                      <a:pPr algn="ctr"/>
                      <a:endParaRPr lang="en-US" sz="1400" b="0" dirty="0"/>
                    </a:p>
                    <a:p>
                      <a:pPr algn="ctr"/>
                      <a:r>
                        <a:rPr lang="en-US" sz="1400" b="0" baseline="0" dirty="0"/>
                        <a:t>1000 </a:t>
                      </a:r>
                      <a:r>
                        <a:rPr lang="el-GR" sz="1400" b="0" dirty="0"/>
                        <a:t>μg/</a:t>
                      </a:r>
                      <a:r>
                        <a:rPr lang="en-US" sz="1400" b="0" dirty="0"/>
                        <a:t>kg SC</a:t>
                      </a:r>
                    </a:p>
                  </a:txBody>
                  <a:tcPr>
                    <a:lnT w="12700" cap="flat" cmpd="sng" algn="ctr">
                      <a:solidFill>
                        <a:schemeClr val="tx1"/>
                      </a:solidFill>
                      <a:prstDash val="solid"/>
                      <a:round/>
                      <a:headEnd type="none" w="med" len="med"/>
                      <a:tailEnd type="none" w="med" len="med"/>
                    </a:lnT>
                  </a:tcPr>
                </a:tc>
                <a:tc>
                  <a:txBody>
                    <a:bodyPr/>
                    <a:lstStyle/>
                    <a:p>
                      <a:pPr algn="ctr"/>
                      <a:r>
                        <a:rPr lang="en-US" sz="1400" b="0" baseline="0" dirty="0"/>
                        <a:t>22/37 (75%)</a:t>
                      </a:r>
                    </a:p>
                    <a:p>
                      <a:pPr algn="ctr"/>
                      <a:endParaRPr lang="en-US" sz="1400" b="0" baseline="0" dirty="0"/>
                    </a:p>
                    <a:p>
                      <a:pPr algn="ctr"/>
                      <a:r>
                        <a:rPr lang="en-US" sz="1400" b="0" baseline="0" dirty="0"/>
                        <a:t>200-800 mg IV</a:t>
                      </a:r>
                    </a:p>
                  </a:txBody>
                  <a:tcPr>
                    <a:lnT w="12700" cap="flat" cmpd="sng" algn="ctr">
                      <a:solidFill>
                        <a:schemeClr val="tx1"/>
                      </a:solidFill>
                      <a:prstDash val="solid"/>
                      <a:round/>
                      <a:headEnd type="none" w="med" len="med"/>
                      <a:tailEnd type="none" w="med" len="med"/>
                    </a:lnT>
                  </a:tcPr>
                </a:tc>
                <a:tc>
                  <a:txBody>
                    <a:bodyPr/>
                    <a:lstStyle/>
                    <a:p>
                      <a:pPr algn="ctr"/>
                      <a:r>
                        <a:rPr lang="en-US" sz="1400" b="0" baseline="0" dirty="0"/>
                        <a:t>93/150 (62%)</a:t>
                      </a:r>
                    </a:p>
                    <a:p>
                      <a:pPr marL="0" marR="0" lvl="0" indent="0" algn="ctr" defTabSz="457189" rtl="0" eaLnBrk="1" fontAlgn="auto" latinLnBrk="0" hangingPunct="1">
                        <a:lnSpc>
                          <a:spcPct val="100000"/>
                        </a:lnSpc>
                        <a:spcBef>
                          <a:spcPts val="0"/>
                        </a:spcBef>
                        <a:spcAft>
                          <a:spcPts val="0"/>
                        </a:spcAft>
                        <a:buClrTx/>
                        <a:buSzTx/>
                        <a:buFontTx/>
                        <a:buNone/>
                        <a:tabLst/>
                        <a:defRPr/>
                      </a:pPr>
                      <a:endParaRPr lang="en-US" sz="1400" b="0" baseline="0" dirty="0"/>
                    </a:p>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0" baseline="0" dirty="0"/>
                        <a:t>1500ug/kg SC</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400" b="0" baseline="0" dirty="0"/>
                        <a:t> (RP2D)</a:t>
                      </a:r>
                    </a:p>
                  </a:txBody>
                  <a:tcPr>
                    <a:lnT w="12700" cap="flat" cmpd="sng" algn="ctr">
                      <a:solidFill>
                        <a:schemeClr val="tx1"/>
                      </a:solidFill>
                      <a:prstDash val="solid"/>
                      <a:round/>
                      <a:headEnd type="none" w="med" len="med"/>
                      <a:tailEnd type="none" w="med" len="med"/>
                    </a:lnT>
                  </a:tcPr>
                </a:tc>
                <a:tc>
                  <a:txBody>
                    <a:bodyPr/>
                    <a:lstStyle/>
                    <a:p>
                      <a:pPr algn="ctr"/>
                      <a:r>
                        <a:rPr lang="en-US" sz="1400" b="0" dirty="0"/>
                        <a:t>60% in</a:t>
                      </a:r>
                      <a:r>
                        <a:rPr lang="en-US" sz="1400" b="0" baseline="0" dirty="0"/>
                        <a:t> &gt; 40</a:t>
                      </a:r>
                      <a:endParaRPr lang="en-US" sz="1400" b="0" dirty="0"/>
                    </a:p>
                    <a:p>
                      <a:pPr algn="ctr"/>
                      <a:endParaRPr lang="en-US" sz="1400" b="0" dirty="0"/>
                    </a:p>
                    <a:p>
                      <a:pPr algn="ctr"/>
                      <a:r>
                        <a:rPr lang="en-US" sz="1400" b="0" dirty="0"/>
                        <a:t>40-60 mg IV</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r h="822960">
                <a:tc>
                  <a:txBody>
                    <a:bodyPr/>
                    <a:lstStyle/>
                    <a:p>
                      <a:r>
                        <a:rPr lang="en-US" sz="1400" dirty="0"/>
                        <a:t>Duration of Response</a:t>
                      </a:r>
                    </a:p>
                  </a:txBody>
                  <a:tcPr>
                    <a:lnB w="12700" cap="flat" cmpd="sng" algn="ctr">
                      <a:solidFill>
                        <a:schemeClr val="tx1"/>
                      </a:solidFill>
                      <a:prstDash val="solid"/>
                      <a:round/>
                      <a:headEnd type="none" w="med" len="med"/>
                      <a:tailEnd type="none" w="med" len="med"/>
                    </a:lnB>
                  </a:tcPr>
                </a:tc>
                <a:tc>
                  <a:txBody>
                    <a:bodyPr/>
                    <a:lstStyle/>
                    <a:p>
                      <a:pPr algn="ctr"/>
                      <a:r>
                        <a:rPr lang="en-US" sz="1400" baseline="0" dirty="0"/>
                        <a:t>17/21 (81%) ongoing at median 5.6 months</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NR</a:t>
                      </a:r>
                    </a:p>
                  </a:txBody>
                  <a:tcPr>
                    <a:lnB w="12700" cap="flat" cmpd="sng" algn="ctr">
                      <a:solidFill>
                        <a:schemeClr val="tx1"/>
                      </a:solidFill>
                      <a:prstDash val="solid"/>
                      <a:round/>
                      <a:headEnd type="none" w="med" len="med"/>
                      <a:tailEnd type="none" w="med" len="med"/>
                    </a:lnB>
                  </a:tcPr>
                </a:tc>
                <a:tc>
                  <a:txBody>
                    <a:bodyPr/>
                    <a:lstStyle/>
                    <a:p>
                      <a:pPr algn="ctr"/>
                      <a:r>
                        <a:rPr lang="en-US" sz="1400" dirty="0"/>
                        <a:t>NR</a:t>
                      </a:r>
                    </a:p>
                  </a:txBody>
                  <a:tcPr>
                    <a:lnB w="12700" cap="flat" cmpd="sng" algn="ctr">
                      <a:solidFill>
                        <a:schemeClr val="tx1"/>
                      </a:solidFill>
                      <a:prstDash val="solid"/>
                      <a:round/>
                      <a:headEnd type="none" w="med" len="med"/>
                      <a:tailEnd type="none" w="med" len="med"/>
                    </a:lnB>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t>90% @ median 8 months</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91% </a:t>
                      </a:r>
                      <a:r>
                        <a:rPr lang="en-US" sz="1400" u="sng" dirty="0"/>
                        <a:t>&gt;</a:t>
                      </a:r>
                      <a:r>
                        <a:rPr lang="en-US" sz="1400" dirty="0"/>
                        <a:t> 6 </a:t>
                      </a:r>
                      <a:r>
                        <a:rPr lang="en-US" sz="1400" dirty="0" err="1"/>
                        <a:t>mos</a:t>
                      </a:r>
                      <a:endParaRPr lang="en-US" sz="1400" dirty="0"/>
                    </a:p>
                  </a:txBody>
                  <a:tcPr>
                    <a:lnB w="12700" cap="flat" cmpd="sng" algn="ctr">
                      <a:solidFill>
                        <a:schemeClr val="tx1"/>
                      </a:solidFill>
                      <a:prstDash val="solid"/>
                      <a:round/>
                      <a:headEnd type="none" w="med" len="med"/>
                      <a:tailEnd type="none" w="med" len="med"/>
                    </a:lnB>
                  </a:tcPr>
                </a:tc>
                <a:tc>
                  <a:txBody>
                    <a:bodyPr/>
                    <a:lstStyle/>
                    <a:p>
                      <a:pPr algn="ctr"/>
                      <a:r>
                        <a:rPr lang="en-US" sz="1400" dirty="0"/>
                        <a:t>NR </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044505">
                <a:tc>
                  <a:txBody>
                    <a:bodyPr/>
                    <a:lstStyle/>
                    <a:p>
                      <a:r>
                        <a:rPr lang="en-US" sz="1400" b="1" dirty="0"/>
                        <a:t>AEs,</a:t>
                      </a:r>
                      <a:r>
                        <a:rPr lang="en-US" sz="1400" b="1" baseline="0" dirty="0"/>
                        <a:t>  (All/(Gr 3+)</a:t>
                      </a:r>
                    </a:p>
                    <a:p>
                      <a:pPr algn="l"/>
                      <a:r>
                        <a:rPr lang="en-US" sz="1400" baseline="0" dirty="0"/>
                        <a:t>CRS</a:t>
                      </a:r>
                    </a:p>
                    <a:p>
                      <a:pPr algn="l"/>
                      <a:r>
                        <a:rPr lang="en-US" sz="1400" baseline="0" dirty="0"/>
                        <a:t>Infections</a:t>
                      </a:r>
                    </a:p>
                    <a:p>
                      <a:pPr algn="l"/>
                      <a:r>
                        <a:rPr lang="en-US" sz="1400" baseline="0" dirty="0"/>
                        <a:t>Neutropenia</a:t>
                      </a:r>
                    </a:p>
                    <a:p>
                      <a:pPr algn="l"/>
                      <a:r>
                        <a:rPr lang="en-US" sz="1400" baseline="0" dirty="0"/>
                        <a:t>Anemia   Thrombocytopenia</a:t>
                      </a:r>
                    </a:p>
                    <a:p>
                      <a:pPr algn="l"/>
                      <a:r>
                        <a:rPr lang="en-US" sz="1400" baseline="0" dirty="0"/>
                        <a:t>Deaths</a:t>
                      </a:r>
                    </a:p>
                    <a:p>
                      <a:pPr algn="l"/>
                      <a:r>
                        <a:rPr lang="en-US" sz="1400" baseline="0" dirty="0"/>
                        <a:t>Other</a:t>
                      </a:r>
                    </a:p>
                  </a:txBody>
                  <a:tcPr>
                    <a:lnT w="12700" cap="flat" cmpd="sng" algn="ctr">
                      <a:solidFill>
                        <a:schemeClr val="tx1"/>
                      </a:solidFill>
                      <a:prstDash val="solid"/>
                      <a:round/>
                      <a:headEnd type="none" w="med" len="med"/>
                      <a:tailEnd type="none" w="med" len="med"/>
                    </a:lnT>
                  </a:tcPr>
                </a:tc>
                <a:tc>
                  <a:txBody>
                    <a:bodyPr/>
                    <a:lstStyle/>
                    <a:p>
                      <a:pPr algn="ctr"/>
                      <a:endParaRPr lang="en-US" sz="1400" baseline="0" dirty="0"/>
                    </a:p>
                    <a:p>
                      <a:pPr algn="ctr"/>
                      <a:r>
                        <a:rPr lang="en-US" sz="1400" baseline="0" dirty="0"/>
                        <a:t>64% (9%)</a:t>
                      </a:r>
                    </a:p>
                    <a:p>
                      <a:pPr algn="ctr"/>
                      <a:r>
                        <a:rPr lang="en-US" sz="1400" baseline="0" dirty="0"/>
                        <a:t>(17%)</a:t>
                      </a:r>
                    </a:p>
                    <a:p>
                      <a:pPr algn="ctr"/>
                      <a:r>
                        <a:rPr lang="en-US" sz="1400" baseline="0" dirty="0"/>
                        <a:t>25%</a:t>
                      </a:r>
                    </a:p>
                    <a:p>
                      <a:pPr algn="ctr"/>
                      <a:r>
                        <a:rPr lang="en-US" sz="1400" baseline="0" dirty="0"/>
                        <a:t>42%</a:t>
                      </a:r>
                    </a:p>
                    <a:p>
                      <a:pPr algn="ctr"/>
                      <a:r>
                        <a:rPr lang="en-US" sz="1400" baseline="0" dirty="0"/>
                        <a:t>21%</a:t>
                      </a:r>
                    </a:p>
                    <a:p>
                      <a:pPr algn="ctr"/>
                      <a:r>
                        <a:rPr lang="en-US" sz="1400" baseline="0" dirty="0"/>
                        <a:t>4 (5%)</a:t>
                      </a:r>
                    </a:p>
                    <a:p>
                      <a:pPr algn="ctr"/>
                      <a:r>
                        <a:rPr lang="en-US" sz="1400" baseline="0" dirty="0"/>
                        <a:t>Neurotoxicity 8% (0%)</a:t>
                      </a:r>
                    </a:p>
                  </a:txBody>
                  <a:tcPr>
                    <a:lnT w="12700" cap="flat" cmpd="sng" algn="ctr">
                      <a:solidFill>
                        <a:schemeClr val="tx1"/>
                      </a:solidFill>
                      <a:prstDash val="solid"/>
                      <a:round/>
                      <a:headEnd type="none" w="med" len="med"/>
                      <a:tailEnd type="none" w="med" len="med"/>
                    </a:lnT>
                  </a:tcPr>
                </a:tc>
                <a:tc>
                  <a:txBody>
                    <a:bodyPr/>
                    <a:lstStyle/>
                    <a:p>
                      <a:pPr algn="ctr"/>
                      <a:endParaRPr lang="en-US" sz="1400" dirty="0"/>
                    </a:p>
                    <a:p>
                      <a:pPr algn="ctr"/>
                      <a:r>
                        <a:rPr lang="en-US" sz="1400" dirty="0"/>
                        <a:t>90%</a:t>
                      </a:r>
                      <a:r>
                        <a:rPr lang="en-US" sz="1400" baseline="0" dirty="0"/>
                        <a:t> (5%)</a:t>
                      </a:r>
                    </a:p>
                    <a:p>
                      <a:pPr algn="ctr"/>
                      <a:r>
                        <a:rPr lang="en-US" sz="1400" baseline="0" dirty="0"/>
                        <a:t>NR (26%)</a:t>
                      </a:r>
                    </a:p>
                    <a:p>
                      <a:pPr algn="ctr"/>
                      <a:r>
                        <a:rPr lang="en-US" sz="1400" baseline="0" dirty="0"/>
                        <a:t>NR (53%)</a:t>
                      </a:r>
                    </a:p>
                    <a:p>
                      <a:pPr algn="ctr"/>
                      <a:r>
                        <a:rPr lang="en-US" sz="1400" baseline="0" dirty="0"/>
                        <a:t>NR (42%)</a:t>
                      </a:r>
                    </a:p>
                    <a:p>
                      <a:pPr algn="ctr"/>
                      <a:r>
                        <a:rPr lang="en-US" sz="1400" baseline="0" dirty="0"/>
                        <a:t>NR (21%)</a:t>
                      </a:r>
                    </a:p>
                    <a:p>
                      <a:pPr algn="ctr"/>
                      <a:r>
                        <a:rPr lang="en-US" sz="1400" baseline="0" dirty="0"/>
                        <a:t>1 (5%)</a:t>
                      </a:r>
                    </a:p>
                  </a:txBody>
                  <a:tcPr>
                    <a:lnT w="12700" cap="flat" cmpd="sng" algn="ctr">
                      <a:solidFill>
                        <a:schemeClr val="tx1"/>
                      </a:solidFill>
                      <a:prstDash val="solid"/>
                      <a:round/>
                      <a:headEnd type="none" w="med" len="med"/>
                      <a:tailEnd type="none" w="med" len="med"/>
                    </a:lnT>
                  </a:tcPr>
                </a:tc>
                <a:tc>
                  <a:txBody>
                    <a:bodyPr/>
                    <a:lstStyle/>
                    <a:p>
                      <a:pPr algn="ctr"/>
                      <a:endParaRPr lang="en-US" sz="1400" baseline="0" dirty="0"/>
                    </a:p>
                    <a:p>
                      <a:pPr algn="ctr"/>
                      <a:r>
                        <a:rPr lang="en-US" sz="1400" baseline="0" dirty="0"/>
                        <a:t>87% (0%)</a:t>
                      </a:r>
                    </a:p>
                    <a:p>
                      <a:pPr algn="ctr"/>
                      <a:r>
                        <a:rPr lang="en-US" sz="1400" baseline="0" dirty="0"/>
                        <a:t>NR</a:t>
                      </a:r>
                    </a:p>
                    <a:p>
                      <a:pPr algn="ctr"/>
                      <a:r>
                        <a:rPr lang="en-US" sz="1400" baseline="0" dirty="0"/>
                        <a:t>71% (67%)</a:t>
                      </a:r>
                    </a:p>
                    <a:p>
                      <a:pPr algn="ctr"/>
                      <a:r>
                        <a:rPr lang="en-US" sz="1400" baseline="0" dirty="0"/>
                        <a:t>32% (23%)</a:t>
                      </a:r>
                    </a:p>
                    <a:p>
                      <a:pPr algn="ctr"/>
                      <a:r>
                        <a:rPr lang="en-US" sz="1400" baseline="0" dirty="0"/>
                        <a:t>21% (13%)</a:t>
                      </a:r>
                    </a:p>
                    <a:p>
                      <a:pPr algn="ctr"/>
                      <a:r>
                        <a:rPr lang="en-US" sz="1400" baseline="0" dirty="0"/>
                        <a:t>5 (7%)</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solidFill>
                            <a:schemeClr val="tx1"/>
                          </a:solidFill>
                        </a:rPr>
                        <a:t>ISR 56% (0%) </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solidFill>
                            <a:srgbClr val="FF0000"/>
                          </a:solidFill>
                        </a:rPr>
                        <a:t> </a:t>
                      </a:r>
                    </a:p>
                  </a:txBody>
                  <a:tcPr>
                    <a:lnT w="12700" cap="flat" cmpd="sng" algn="ctr">
                      <a:solidFill>
                        <a:schemeClr val="tx1"/>
                      </a:solidFill>
                      <a:prstDash val="solid"/>
                      <a:round/>
                      <a:headEnd type="none" w="med" len="med"/>
                      <a:tailEnd type="none" w="med" len="med"/>
                    </a:lnT>
                  </a:tcPr>
                </a:tc>
                <a:tc>
                  <a:txBody>
                    <a:bodyPr/>
                    <a:lstStyle/>
                    <a:p>
                      <a:pPr algn="ctr"/>
                      <a:endParaRPr lang="en-US" sz="1400" dirty="0"/>
                    </a:p>
                    <a:p>
                      <a:pPr algn="ctr"/>
                      <a:r>
                        <a:rPr lang="en-US" sz="1400" dirty="0"/>
                        <a:t>38%</a:t>
                      </a:r>
                      <a:r>
                        <a:rPr lang="en-US" sz="1400" baseline="0" dirty="0"/>
                        <a:t> (0%)</a:t>
                      </a:r>
                    </a:p>
                    <a:p>
                      <a:pPr algn="ctr"/>
                      <a:r>
                        <a:rPr lang="en-US" sz="1400" baseline="0" dirty="0"/>
                        <a:t>NR</a:t>
                      </a:r>
                    </a:p>
                    <a:p>
                      <a:pPr algn="ctr"/>
                      <a:r>
                        <a:rPr lang="en-US" sz="1400" baseline="0" dirty="0"/>
                        <a:t>23% (22%)</a:t>
                      </a:r>
                      <a:br>
                        <a:rPr lang="en-US" sz="1400" baseline="0" dirty="0"/>
                      </a:br>
                      <a:r>
                        <a:rPr lang="en-US" sz="1400" baseline="0" dirty="0"/>
                        <a:t>32% (23%)</a:t>
                      </a:r>
                    </a:p>
                    <a:p>
                      <a:pPr algn="ctr"/>
                      <a:r>
                        <a:rPr lang="en-US" sz="1400" baseline="0" dirty="0"/>
                        <a:t>21% (13%)</a:t>
                      </a:r>
                    </a:p>
                    <a:p>
                      <a:pPr algn="ctr"/>
                      <a:r>
                        <a:rPr lang="en-US" sz="1400" baseline="0" dirty="0"/>
                        <a:t>5 (7%)</a:t>
                      </a:r>
                    </a:p>
                  </a:txBody>
                  <a:tcPr>
                    <a:lnT w="12700" cap="flat" cmpd="sng" algn="ctr">
                      <a:solidFill>
                        <a:schemeClr val="tx1"/>
                      </a:solidFill>
                      <a:prstDash val="solid"/>
                      <a:round/>
                      <a:headEnd type="none" w="med" len="med"/>
                      <a:tailEnd type="none" w="med" len="med"/>
                    </a:lnT>
                  </a:tcPr>
                </a:tc>
                <a:tc>
                  <a:txBody>
                    <a:bodyPr/>
                    <a:lstStyle/>
                    <a:p>
                      <a:pPr algn="ctr"/>
                      <a:endParaRPr lang="en-US" sz="1400" dirty="0"/>
                    </a:p>
                    <a:p>
                      <a:pPr algn="ctr"/>
                      <a:r>
                        <a:rPr lang="en-US" sz="1400" dirty="0"/>
                        <a:t>72% (1%)</a:t>
                      </a:r>
                    </a:p>
                    <a:p>
                      <a:pPr algn="ctr"/>
                      <a:r>
                        <a:rPr lang="en-US" sz="1400" baseline="0" dirty="0"/>
                        <a:t>63% (35%)</a:t>
                      </a:r>
                    </a:p>
                    <a:p>
                      <a:pPr algn="ctr"/>
                      <a:r>
                        <a:rPr lang="en-US" sz="1400" baseline="0" dirty="0"/>
                        <a:t>66% (57%)</a:t>
                      </a:r>
                    </a:p>
                    <a:p>
                      <a:pPr algn="ctr"/>
                      <a:r>
                        <a:rPr lang="en-US" sz="1400" baseline="0" dirty="0"/>
                        <a:t>49% (35%)</a:t>
                      </a:r>
                    </a:p>
                    <a:p>
                      <a:pPr algn="ctr"/>
                      <a:r>
                        <a:rPr lang="en-US" sz="1400" baseline="0" dirty="0"/>
                        <a:t>38% (22%)</a:t>
                      </a:r>
                    </a:p>
                    <a:p>
                      <a:pPr algn="ctr"/>
                      <a:r>
                        <a:rPr lang="en-US" sz="1400" baseline="0" dirty="0"/>
                        <a:t>9, 7 COVID</a:t>
                      </a:r>
                    </a:p>
                    <a:p>
                      <a:pPr algn="ctr"/>
                      <a:r>
                        <a:rPr lang="en-US" sz="1400" baseline="0" dirty="0">
                          <a:solidFill>
                            <a:schemeClr val="tx1"/>
                          </a:solidFill>
                        </a:rPr>
                        <a:t>ISR 35% (0%)</a:t>
                      </a:r>
                    </a:p>
                    <a:p>
                      <a:pPr algn="ctr"/>
                      <a:r>
                        <a:rPr lang="en-US" sz="1400" baseline="0" dirty="0" err="1">
                          <a:solidFill>
                            <a:schemeClr val="tx1"/>
                          </a:solidFill>
                        </a:rPr>
                        <a:t>Hypogamma</a:t>
                      </a:r>
                      <a:r>
                        <a:rPr lang="en-US" sz="1400" baseline="0" dirty="0">
                          <a:solidFill>
                            <a:schemeClr val="tx1"/>
                          </a:solidFill>
                        </a:rPr>
                        <a:t> 72%</a:t>
                      </a:r>
                    </a:p>
                  </a:txBody>
                  <a:tcPr>
                    <a:lnT w="12700" cap="flat" cmpd="sng" algn="ctr">
                      <a:solidFill>
                        <a:schemeClr val="tx1"/>
                      </a:solidFill>
                      <a:prstDash val="solid"/>
                      <a:round/>
                      <a:headEnd type="none" w="med" len="med"/>
                      <a:tailEnd type="none" w="med" len="med"/>
                    </a:lnT>
                  </a:tcPr>
                </a:tc>
                <a:tc>
                  <a:txBody>
                    <a:bodyPr/>
                    <a:lstStyle/>
                    <a:p>
                      <a:pPr algn="ctr"/>
                      <a:endParaRPr lang="en-US" sz="1400" dirty="0"/>
                    </a:p>
                    <a:p>
                      <a:pPr algn="ctr"/>
                      <a:r>
                        <a:rPr lang="en-US" sz="1400" dirty="0"/>
                        <a:t>54%</a:t>
                      </a:r>
                      <a:r>
                        <a:rPr lang="en-US" sz="1400" baseline="0" dirty="0"/>
                        <a:t> (3%)</a:t>
                      </a:r>
                    </a:p>
                    <a:p>
                      <a:pPr algn="ctr"/>
                      <a:r>
                        <a:rPr lang="en-US" sz="1400" baseline="0" dirty="0"/>
                        <a:t>32% (17%)</a:t>
                      </a:r>
                    </a:p>
                    <a:p>
                      <a:pPr algn="ctr"/>
                      <a:r>
                        <a:rPr lang="en-US" sz="1400" baseline="0" dirty="0"/>
                        <a:t>27% ( 22%)</a:t>
                      </a:r>
                    </a:p>
                    <a:p>
                      <a:pPr algn="ctr"/>
                      <a:r>
                        <a:rPr lang="en-US" sz="1400" baseline="0" dirty="0"/>
                        <a:t>25% (14%)</a:t>
                      </a:r>
                    </a:p>
                    <a:p>
                      <a:pPr algn="ctr"/>
                      <a:r>
                        <a:rPr lang="en-US" sz="1400" baseline="0" dirty="0"/>
                        <a:t>22% (11%)</a:t>
                      </a:r>
                    </a:p>
                    <a:p>
                      <a:pPr algn="ctr"/>
                      <a:r>
                        <a:rPr lang="en-US" sz="1400" baseline="0" dirty="0"/>
                        <a:t>6, 3 COVID</a:t>
                      </a:r>
                      <a:endParaRPr lang="en-US" sz="1400" dirty="0"/>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6" name="TextBox 5"/>
          <p:cNvSpPr txBox="1"/>
          <p:nvPr/>
        </p:nvSpPr>
        <p:spPr>
          <a:xfrm>
            <a:off x="140722" y="6460768"/>
            <a:ext cx="12051279" cy="723275"/>
          </a:xfrm>
          <a:prstGeom prst="rect">
            <a:avLst/>
          </a:prstGeom>
          <a:noFill/>
        </p:spPr>
        <p:txBody>
          <a:bodyPr wrap="square" rtlCol="0">
            <a:spAutoFit/>
          </a:bodyPr>
          <a:lstStyle/>
          <a:p>
            <a:pPr defTabSz="914377"/>
            <a:r>
              <a:rPr lang="en-US" sz="1100" dirty="0">
                <a:solidFill>
                  <a:srgbClr val="000000"/>
                </a:solidFill>
                <a:ea typeface="ＭＳ Ｐゴシック" charset="0"/>
              </a:rPr>
              <a:t>Harrison, et al. ASH 2020; Costa, et al. ASH</a:t>
            </a:r>
            <a:r>
              <a:rPr lang="en-US" sz="1100" i="1" dirty="0">
                <a:solidFill>
                  <a:srgbClr val="000000"/>
                </a:solidFill>
                <a:ea typeface="ＭＳ Ｐゴシック" charset="0"/>
              </a:rPr>
              <a:t> </a:t>
            </a:r>
            <a:r>
              <a:rPr lang="en-US" sz="1100" dirty="0">
                <a:solidFill>
                  <a:srgbClr val="000000"/>
                </a:solidFill>
                <a:ea typeface="ＭＳ Ｐゴシック" charset="0"/>
              </a:rPr>
              <a:t>2019; </a:t>
            </a:r>
            <a:r>
              <a:rPr lang="en-US" sz="1100" dirty="0" err="1">
                <a:ea typeface="ＭＳ Ｐゴシック" charset="0"/>
              </a:rPr>
              <a:t>Sebag</a:t>
            </a:r>
            <a:r>
              <a:rPr lang="en-US" sz="1100" dirty="0">
                <a:ea typeface="ＭＳ Ｐゴシック" charset="0"/>
              </a:rPr>
              <a:t> M, et al. ASH 2021</a:t>
            </a:r>
            <a:r>
              <a:rPr lang="en-US" sz="1100" dirty="0">
                <a:solidFill>
                  <a:srgbClr val="000000"/>
                </a:solidFill>
                <a:ea typeface="ＭＳ Ｐゴシック" charset="0"/>
              </a:rPr>
              <a:t>;Abstract 895; </a:t>
            </a:r>
            <a:r>
              <a:rPr lang="en-US" sz="1100" dirty="0" err="1">
                <a:solidFill>
                  <a:srgbClr val="000000"/>
                </a:solidFill>
                <a:ea typeface="ＭＳ Ｐゴシック" charset="0"/>
              </a:rPr>
              <a:t>Zonder</a:t>
            </a:r>
            <a:r>
              <a:rPr lang="en-US" sz="1100" dirty="0">
                <a:solidFill>
                  <a:srgbClr val="000000"/>
                </a:solidFill>
                <a:ea typeface="ＭＳ Ｐゴシック" charset="0"/>
              </a:rPr>
              <a:t> et al ASH 2021; </a:t>
            </a:r>
            <a:r>
              <a:rPr lang="en-US" sz="1100" dirty="0">
                <a:ea typeface="ＭＳ Ｐゴシック" charset="0"/>
              </a:rPr>
              <a:t>Moreau P, et al. ASH 2021</a:t>
            </a:r>
            <a:r>
              <a:rPr lang="en-US" sz="1100" dirty="0">
                <a:solidFill>
                  <a:srgbClr val="000000"/>
                </a:solidFill>
                <a:ea typeface="ＭＳ Ｐゴシック" charset="0"/>
              </a:rPr>
              <a:t>;Abstract 896</a:t>
            </a:r>
            <a:r>
              <a:rPr lang="en-US" sz="1100" dirty="0">
                <a:ea typeface="ＭＳ Ｐゴシック" charset="0"/>
              </a:rPr>
              <a:t>. Kumar S, et al. ASH 2021</a:t>
            </a:r>
            <a:r>
              <a:rPr lang="en-US" sz="700" dirty="0">
                <a:solidFill>
                  <a:srgbClr val="000000"/>
                </a:solidFill>
                <a:ea typeface="ＭＳ Ｐゴシック" charset="0"/>
              </a:rPr>
              <a:t> </a:t>
            </a:r>
          </a:p>
          <a:p>
            <a:pPr defTabSz="914377"/>
            <a:endParaRPr lang="en-US" sz="800" dirty="0">
              <a:solidFill>
                <a:srgbClr val="000000"/>
              </a:solidFill>
              <a:ea typeface="ＭＳ Ｐゴシック" charset="0"/>
            </a:endParaRPr>
          </a:p>
          <a:p>
            <a:pPr defTabSz="914377"/>
            <a:endParaRPr lang="en-US" sz="1000" dirty="0">
              <a:solidFill>
                <a:srgbClr val="000000"/>
              </a:solidFill>
              <a:ea typeface="ＭＳ Ｐゴシック" charset="0"/>
            </a:endParaRPr>
          </a:p>
          <a:p>
            <a:pPr defTabSz="914377"/>
            <a:r>
              <a:rPr lang="en-US" sz="1200" dirty="0">
                <a:solidFill>
                  <a:srgbClr val="000000"/>
                </a:solidFill>
                <a:ea typeface="ＭＳ Ｐゴシック" charset="0"/>
              </a:rPr>
              <a:t> </a:t>
            </a:r>
            <a:endParaRPr lang="en-US" sz="1000" dirty="0">
              <a:solidFill>
                <a:srgbClr val="000000"/>
              </a:solidFill>
              <a:ea typeface="ＭＳ Ｐゴシック" charset="0"/>
            </a:endParaRPr>
          </a:p>
        </p:txBody>
      </p:sp>
      <p:sp>
        <p:nvSpPr>
          <p:cNvPr id="9" name="Title 1"/>
          <p:cNvSpPr txBox="1">
            <a:spLocks/>
          </p:cNvSpPr>
          <p:nvPr/>
        </p:nvSpPr>
        <p:spPr>
          <a:xfrm>
            <a:off x="533089" y="1"/>
            <a:ext cx="10972800" cy="625171"/>
          </a:xfrm>
          <a:prstGeom prst="rect">
            <a:avLst/>
          </a:prstGeom>
        </p:spPr>
        <p:txBody>
          <a:bodyPr vert="horz" lIns="91439" tIns="45719" rIns="91439" bIns="45719" rtlCol="0" anchor="t">
            <a:normAutofit/>
          </a:bodyPr>
          <a:lstStyle>
            <a:lvl1pPr algn="l" defTabSz="457189" rtl="0" eaLnBrk="1" latinLnBrk="0" hangingPunct="1">
              <a:spcBef>
                <a:spcPct val="0"/>
              </a:spcBef>
              <a:buNone/>
              <a:defRPr sz="2000" b="1" kern="1200">
                <a:solidFill>
                  <a:schemeClr val="accent1"/>
                </a:solidFill>
                <a:latin typeface="Times New Roman"/>
                <a:ea typeface="+mj-ea"/>
                <a:cs typeface="Times New Roman"/>
              </a:defRPr>
            </a:lvl1pPr>
          </a:lstStyle>
          <a:p>
            <a:pPr algn="ctr" defTabSz="457178" fontAlgn="auto">
              <a:spcAft>
                <a:spcPts val="0"/>
              </a:spcAft>
            </a:pPr>
            <a:r>
              <a:rPr lang="en-US" sz="2800" dirty="0">
                <a:solidFill>
                  <a:srgbClr val="00AEEF"/>
                </a:solidFill>
              </a:rPr>
              <a:t>Bispecific Antibodies- BCMAxCD3</a:t>
            </a:r>
          </a:p>
        </p:txBody>
      </p:sp>
      <p:sp>
        <p:nvSpPr>
          <p:cNvPr id="7" name="Rectangle 6"/>
          <p:cNvSpPr/>
          <p:nvPr/>
        </p:nvSpPr>
        <p:spPr>
          <a:xfrm>
            <a:off x="5667153" y="517417"/>
            <a:ext cx="5472996" cy="48204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311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218" y="108585"/>
            <a:ext cx="7533564" cy="887702"/>
          </a:xfrm>
        </p:spPr>
        <p:txBody>
          <a:bodyPr>
            <a:normAutofit/>
          </a:bodyPr>
          <a:lstStyle/>
          <a:p>
            <a:r>
              <a:rPr lang="en-US" dirty="0"/>
              <a:t>GPRC 5d Expression and Prognosis </a:t>
            </a:r>
          </a:p>
        </p:txBody>
      </p:sp>
      <p:sp>
        <p:nvSpPr>
          <p:cNvPr id="10" name="Content Placeholder 9">
            <a:extLst>
              <a:ext uri="{FF2B5EF4-FFF2-40B4-BE49-F238E27FC236}">
                <a16:creationId xmlns:a16="http://schemas.microsoft.com/office/drawing/2014/main" id="{EEB5F03B-4E46-4B2B-B868-53E5FB4978AE}"/>
              </a:ext>
            </a:extLst>
          </p:cNvPr>
          <p:cNvSpPr>
            <a:spLocks noGrp="1"/>
          </p:cNvSpPr>
          <p:nvPr>
            <p:ph idx="1"/>
          </p:nvPr>
        </p:nvSpPr>
        <p:spPr>
          <a:xfrm>
            <a:off x="895350" y="703037"/>
            <a:ext cx="8229600" cy="4525963"/>
          </a:xfrm>
        </p:spPr>
        <p:txBody>
          <a:bodyPr/>
          <a:lstStyle/>
          <a:p>
            <a:pPr marL="214313" indent="-214313">
              <a:buFont typeface="Arial" panose="020B0604020202020204" pitchFamily="34" charset="0"/>
              <a:buChar char="•"/>
            </a:pPr>
            <a:r>
              <a:rPr lang="en-US" sz="1800" dirty="0">
                <a:latin typeface="+mn-lt"/>
              </a:rPr>
              <a:t>G-protein–coupled receptor </a:t>
            </a:r>
            <a:r>
              <a:rPr lang="en-US" sz="1800">
                <a:latin typeface="+mn-lt"/>
              </a:rPr>
              <a:t>class 5 member D (</a:t>
            </a:r>
            <a:r>
              <a:rPr lang="en-US" sz="1800" dirty="0">
                <a:latin typeface="+mn-lt"/>
              </a:rPr>
              <a:t>GPRC5D) is a type-C 7-pass transmembrane receptor protein </a:t>
            </a:r>
          </a:p>
          <a:p>
            <a:pPr marL="614354" lvl="1" indent="-214313">
              <a:buFont typeface="Arial" panose="020B0604020202020204" pitchFamily="34" charset="0"/>
              <a:buChar char="•"/>
            </a:pPr>
            <a:r>
              <a:rPr lang="en-US" sz="1400" dirty="0"/>
              <a:t>Orphan receptor - ligand and signaling mechanism unknown</a:t>
            </a:r>
          </a:p>
          <a:p>
            <a:pPr marL="614354" lvl="1" indent="-214313">
              <a:buFont typeface="Arial" panose="020B0604020202020204" pitchFamily="34" charset="0"/>
              <a:buChar char="•"/>
            </a:pPr>
            <a:r>
              <a:rPr lang="en-US" sz="1400" dirty="0"/>
              <a:t>No known shed peptides or extracellular domain shedding (reduced risk for sink effect)</a:t>
            </a:r>
          </a:p>
          <a:p>
            <a:pPr marL="214313" indent="-214313">
              <a:buFont typeface="Arial" panose="020B0604020202020204" pitchFamily="34" charset="0"/>
              <a:buChar char="•"/>
            </a:pPr>
            <a:endParaRPr lang="en-US" sz="1800" dirty="0">
              <a:latin typeface="+mn-lt"/>
            </a:endParaRPr>
          </a:p>
          <a:p>
            <a:pPr marL="214313" indent="-214313">
              <a:buFont typeface="Arial" panose="020B0604020202020204" pitchFamily="34" charset="0"/>
              <a:buChar char="•"/>
            </a:pPr>
            <a:r>
              <a:rPr lang="en-US" dirty="0">
                <a:latin typeface="+mn-lt"/>
              </a:rPr>
              <a:t>P</a:t>
            </a:r>
            <a:r>
              <a:rPr lang="en-US" sz="1800" dirty="0">
                <a:latin typeface="+mn-lt"/>
              </a:rPr>
              <a:t>redominantly expressed in cells with a plasma-cell phenotype, including the majority of malignant plasma cells from patients with MM</a:t>
            </a:r>
          </a:p>
          <a:p>
            <a:endParaRPr lang="en-US" sz="1800" dirty="0">
              <a:latin typeface="+mn-lt"/>
            </a:endParaRPr>
          </a:p>
          <a:p>
            <a:pPr marL="214313" indent="-214313">
              <a:buFont typeface="Arial" panose="020B0604020202020204" pitchFamily="34" charset="0"/>
              <a:buChar char="•"/>
            </a:pPr>
            <a:r>
              <a:rPr lang="en-US" sz="1800" dirty="0">
                <a:latin typeface="+mn-lt"/>
              </a:rPr>
              <a:t>High GPRC5D expression associated with poor prognosis</a:t>
            </a:r>
          </a:p>
          <a:p>
            <a:pPr marL="214313" indent="-214313">
              <a:buFont typeface="Arial" panose="020B0604020202020204" pitchFamily="34" charset="0"/>
              <a:buChar char="•"/>
            </a:pPr>
            <a:r>
              <a:rPr lang="en-US" sz="1800" dirty="0">
                <a:latin typeface="+mn-lt"/>
              </a:rPr>
              <a:t> </a:t>
            </a:r>
            <a:endParaRPr lang="en-US" sz="800" dirty="0">
              <a:latin typeface="+mn-lt"/>
              <a:ea typeface="Calibri" panose="020F0502020204030204" pitchFamily="34" charset="0"/>
              <a:cs typeface="Times New Roman" panose="02020603050405020304" pitchFamily="18" charset="0"/>
            </a:endParaRPr>
          </a:p>
          <a:p>
            <a:endParaRPr lang="en-GB" dirty="0">
              <a:latin typeface="+mn-lt"/>
            </a:endParaRPr>
          </a:p>
        </p:txBody>
      </p:sp>
      <p:sp>
        <p:nvSpPr>
          <p:cNvPr id="7" name="TextBox 6"/>
          <p:cNvSpPr txBox="1"/>
          <p:nvPr/>
        </p:nvSpPr>
        <p:spPr>
          <a:xfrm>
            <a:off x="2524791" y="4154641"/>
            <a:ext cx="2958887" cy="369332"/>
          </a:xfrm>
          <a:prstGeom prst="rect">
            <a:avLst/>
          </a:prstGeom>
          <a:noFill/>
        </p:spPr>
        <p:txBody>
          <a:bodyPr wrap="none" rtlCol="0">
            <a:spAutoFit/>
          </a:bodyPr>
          <a:lstStyle/>
          <a:p>
            <a:r>
              <a:rPr lang="en-US" b="1" dirty="0">
                <a:solidFill>
                  <a:srgbClr val="FF0000"/>
                </a:solidFill>
              </a:rPr>
              <a:t>GPRC mRNA expression </a:t>
            </a:r>
          </a:p>
        </p:txBody>
      </p:sp>
      <p:pic>
        <p:nvPicPr>
          <p:cNvPr id="1026" name="Picture 2"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l="1" r="-6080" b="48861"/>
          <a:stretch/>
        </p:blipFill>
        <p:spPr bwMode="auto">
          <a:xfrm>
            <a:off x="7215332" y="3047630"/>
            <a:ext cx="3452668" cy="31571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3">
            <a:extLst>
              <a:ext uri="{FF2B5EF4-FFF2-40B4-BE49-F238E27FC236}">
                <a16:creationId xmlns:a16="http://schemas.microsoft.com/office/drawing/2014/main" id="{0799EEAD-CB53-40F9-B8D1-67F22CE1239B}"/>
              </a:ext>
            </a:extLst>
          </p:cNvPr>
          <p:cNvSpPr txBox="1">
            <a:spLocks/>
          </p:cNvSpPr>
          <p:nvPr/>
        </p:nvSpPr>
        <p:spPr>
          <a:xfrm>
            <a:off x="5467281" y="6450578"/>
            <a:ext cx="5214505" cy="261140"/>
          </a:xfrm>
          <a:prstGeom prst="rect">
            <a:avLst/>
          </a:prstGeom>
        </p:spPr>
        <p:txBody>
          <a:bodyPr vert="horz" lIns="91438" tIns="45719" rIns="91438" bIns="45719" rtlCol="0" anchor="ctr"/>
          <a:lstStyle>
            <a:defPPr>
              <a:defRPr lang="pt-BR"/>
            </a:defPPr>
            <a:lvl1pPr marL="0" algn="l" defTabSz="914400" rtl="0" eaLnBrk="1" latinLnBrk="0" hangingPunct="1">
              <a:defRPr sz="6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err="1">
                <a:solidFill>
                  <a:schemeClr val="tx1"/>
                </a:solidFill>
              </a:rPr>
              <a:t>Atamaniuk</a:t>
            </a:r>
            <a:r>
              <a:rPr lang="en-US" sz="1100" dirty="0">
                <a:solidFill>
                  <a:schemeClr val="tx1"/>
                </a:solidFill>
              </a:rPr>
              <a:t> J et al. Eur J Clinical Invest 2012;42(9):953-60 </a:t>
            </a:r>
          </a:p>
        </p:txBody>
      </p:sp>
      <p:sp>
        <p:nvSpPr>
          <p:cNvPr id="17" name="Footer Placeholder 3">
            <a:extLst>
              <a:ext uri="{FF2B5EF4-FFF2-40B4-BE49-F238E27FC236}">
                <a16:creationId xmlns:a16="http://schemas.microsoft.com/office/drawing/2014/main" id="{A513F47C-2547-4094-A8E8-277D5542E0B3}"/>
              </a:ext>
            </a:extLst>
          </p:cNvPr>
          <p:cNvSpPr txBox="1">
            <a:spLocks/>
          </p:cNvSpPr>
          <p:nvPr/>
        </p:nvSpPr>
        <p:spPr>
          <a:xfrm>
            <a:off x="1551711" y="6450578"/>
            <a:ext cx="5214505" cy="261140"/>
          </a:xfrm>
          <a:prstGeom prst="rect">
            <a:avLst/>
          </a:prstGeom>
        </p:spPr>
        <p:txBody>
          <a:bodyPr vert="horz" lIns="91438" tIns="45719" rIns="91438" bIns="45719" rtlCol="0" anchor="ctr"/>
          <a:lstStyle>
            <a:defPPr>
              <a:defRPr lang="pt-BR"/>
            </a:defPPr>
            <a:lvl1pPr marL="0" algn="l" defTabSz="914400" rtl="0" eaLnBrk="1" latinLnBrk="0" hangingPunct="1">
              <a:defRPr sz="6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100" dirty="0">
                <a:solidFill>
                  <a:schemeClr val="tx1"/>
                </a:solidFill>
              </a:rPr>
              <a:t>Pillarisetti K et al. Blood 2020;135(15):1232-1243 </a:t>
            </a:r>
          </a:p>
        </p:txBody>
      </p:sp>
      <p:pic>
        <p:nvPicPr>
          <p:cNvPr id="12" name="Picture 11">
            <a:extLst>
              <a:ext uri="{FF2B5EF4-FFF2-40B4-BE49-F238E27FC236}">
                <a16:creationId xmlns:a16="http://schemas.microsoft.com/office/drawing/2014/main" id="{994985E8-9D7A-4BD6-B477-34EC7B455406}"/>
              </a:ext>
            </a:extLst>
          </p:cNvPr>
          <p:cNvPicPr>
            <a:picLocks noChangeAspect="1"/>
          </p:cNvPicPr>
          <p:nvPr/>
        </p:nvPicPr>
        <p:blipFill>
          <a:blip r:embed="rId4"/>
          <a:stretch>
            <a:fillRect/>
          </a:stretch>
        </p:blipFill>
        <p:spPr>
          <a:xfrm>
            <a:off x="1317499" y="4626217"/>
            <a:ext cx="5160001" cy="1800000"/>
          </a:xfrm>
          <a:prstGeom prst="rect">
            <a:avLst/>
          </a:prstGeom>
        </p:spPr>
      </p:pic>
      <p:grpSp>
        <p:nvGrpSpPr>
          <p:cNvPr id="9" name="Group 8">
            <a:extLst>
              <a:ext uri="{FF2B5EF4-FFF2-40B4-BE49-F238E27FC236}">
                <a16:creationId xmlns:a16="http://schemas.microsoft.com/office/drawing/2014/main" id="{BA0731F7-8D45-4EFD-A331-2886DA5574BE}"/>
              </a:ext>
            </a:extLst>
          </p:cNvPr>
          <p:cNvGrpSpPr/>
          <p:nvPr/>
        </p:nvGrpSpPr>
        <p:grpSpPr>
          <a:xfrm>
            <a:off x="8706393" y="202006"/>
            <a:ext cx="1701808" cy="3433254"/>
            <a:chOff x="5382436" y="1448380"/>
            <a:chExt cx="2760537" cy="4299287"/>
          </a:xfrm>
        </p:grpSpPr>
        <p:pic>
          <p:nvPicPr>
            <p:cNvPr id="11" name="Picture 10">
              <a:extLst>
                <a:ext uri="{FF2B5EF4-FFF2-40B4-BE49-F238E27FC236}">
                  <a16:creationId xmlns:a16="http://schemas.microsoft.com/office/drawing/2014/main" id="{28AA0819-AA3C-4C11-B833-60883E98EF0B}"/>
                </a:ext>
              </a:extLst>
            </p:cNvPr>
            <p:cNvPicPr>
              <a:picLocks noChangeAspect="1"/>
            </p:cNvPicPr>
            <p:nvPr/>
          </p:nvPicPr>
          <p:blipFill>
            <a:blip r:embed="rId5">
              <a:alphaModFix/>
            </a:blip>
            <a:stretch>
              <a:fillRect/>
            </a:stretch>
          </p:blipFill>
          <p:spPr>
            <a:xfrm>
              <a:off x="5382436" y="1448380"/>
              <a:ext cx="2760537" cy="4299287"/>
            </a:xfrm>
            <a:prstGeom prst="rect">
              <a:avLst/>
            </a:prstGeom>
            <a:ln>
              <a:noFill/>
            </a:ln>
          </p:spPr>
        </p:pic>
        <p:grpSp>
          <p:nvGrpSpPr>
            <p:cNvPr id="13" name="Group 12">
              <a:extLst>
                <a:ext uri="{FF2B5EF4-FFF2-40B4-BE49-F238E27FC236}">
                  <a16:creationId xmlns:a16="http://schemas.microsoft.com/office/drawing/2014/main" id="{B3DB64D5-C256-482D-BE50-BE4AD8148BF6}"/>
                </a:ext>
              </a:extLst>
            </p:cNvPr>
            <p:cNvGrpSpPr/>
            <p:nvPr/>
          </p:nvGrpSpPr>
          <p:grpSpPr>
            <a:xfrm>
              <a:off x="5412154" y="2210383"/>
              <a:ext cx="2552809" cy="2688876"/>
              <a:chOff x="5104975" y="1968095"/>
              <a:chExt cx="2701466" cy="2845455"/>
            </a:xfrm>
          </p:grpSpPr>
          <p:pic>
            <p:nvPicPr>
              <p:cNvPr id="14" name="Picture 13" descr="A picture containing indoor, table, sitting, computer&#10;&#10;Description automatically generated">
                <a:extLst>
                  <a:ext uri="{FF2B5EF4-FFF2-40B4-BE49-F238E27FC236}">
                    <a16:creationId xmlns:a16="http://schemas.microsoft.com/office/drawing/2014/main" id="{37721DDE-EF69-46A2-8502-C2D3E1FE447A}"/>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894545" y="2228699"/>
                <a:ext cx="1703987" cy="2584851"/>
              </a:xfrm>
              <a:prstGeom prst="rect">
                <a:avLst/>
              </a:prstGeom>
              <a:ln>
                <a:noFill/>
              </a:ln>
            </p:spPr>
          </p:pic>
          <p:sp>
            <p:nvSpPr>
              <p:cNvPr id="15" name="TextBox 14">
                <a:extLst>
                  <a:ext uri="{FF2B5EF4-FFF2-40B4-BE49-F238E27FC236}">
                    <a16:creationId xmlns:a16="http://schemas.microsoft.com/office/drawing/2014/main" id="{E961A7B9-854F-474A-BFA2-317C04D5C099}"/>
                  </a:ext>
                </a:extLst>
              </p:cNvPr>
              <p:cNvSpPr txBox="1"/>
              <p:nvPr/>
            </p:nvSpPr>
            <p:spPr>
              <a:xfrm>
                <a:off x="5330389" y="2423961"/>
                <a:ext cx="779381" cy="307777"/>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A22143"/>
                    </a:solidFill>
                    <a:effectLst/>
                    <a:uLnTx/>
                    <a:uFillTx/>
                    <a:latin typeface="Arial" panose="020B0604020202020204" pitchFamily="34" charset="0"/>
                    <a:ea typeface="+mn-ea"/>
                    <a:cs typeface="Arial" panose="020B0604020202020204" pitchFamily="34" charset="0"/>
                  </a:rPr>
                  <a:t>Loop-1</a:t>
                </a:r>
              </a:p>
            </p:txBody>
          </p:sp>
          <p:sp>
            <p:nvSpPr>
              <p:cNvPr id="18" name="TextBox 17">
                <a:extLst>
                  <a:ext uri="{FF2B5EF4-FFF2-40B4-BE49-F238E27FC236}">
                    <a16:creationId xmlns:a16="http://schemas.microsoft.com/office/drawing/2014/main" id="{020BA5C7-204A-4642-81C9-F27FAA25176F}"/>
                  </a:ext>
                </a:extLst>
              </p:cNvPr>
              <p:cNvSpPr txBox="1"/>
              <p:nvPr/>
            </p:nvSpPr>
            <p:spPr>
              <a:xfrm>
                <a:off x="5104975" y="3941838"/>
                <a:ext cx="779381" cy="307777"/>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C80096"/>
                    </a:solidFill>
                    <a:effectLst/>
                    <a:uLnTx/>
                    <a:uFillTx/>
                    <a:latin typeface="Arial" panose="020B0604020202020204" pitchFamily="34" charset="0"/>
                    <a:ea typeface="+mn-ea"/>
                    <a:cs typeface="Arial" panose="020B0604020202020204" pitchFamily="34" charset="0"/>
                  </a:rPr>
                  <a:t>Loop-2</a:t>
                </a:r>
              </a:p>
            </p:txBody>
          </p:sp>
          <p:cxnSp>
            <p:nvCxnSpPr>
              <p:cNvPr id="19" name="Straight Arrow Connector 18">
                <a:extLst>
                  <a:ext uri="{FF2B5EF4-FFF2-40B4-BE49-F238E27FC236}">
                    <a16:creationId xmlns:a16="http://schemas.microsoft.com/office/drawing/2014/main" id="{8CC67FEE-88DE-4F37-91B5-6BC733E5C95C}"/>
                  </a:ext>
                </a:extLst>
              </p:cNvPr>
              <p:cNvCxnSpPr>
                <a:cxnSpLocks/>
                <a:stCxn id="18" idx="3"/>
              </p:cNvCxnSpPr>
              <p:nvPr/>
            </p:nvCxnSpPr>
            <p:spPr>
              <a:xfrm flipV="1">
                <a:off x="5884356" y="3476003"/>
                <a:ext cx="435267" cy="619723"/>
              </a:xfrm>
              <a:prstGeom prst="straightConnector1">
                <a:avLst/>
              </a:prstGeom>
              <a:ln w="28575">
                <a:solidFill>
                  <a:srgbClr val="C60095"/>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6AD888D-5BAC-4D07-880A-BDB17D7F9234}"/>
                  </a:ext>
                </a:extLst>
              </p:cNvPr>
              <p:cNvSpPr txBox="1"/>
              <p:nvPr/>
            </p:nvSpPr>
            <p:spPr>
              <a:xfrm>
                <a:off x="6269336" y="1968095"/>
                <a:ext cx="905021" cy="32569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A287"/>
                    </a:solidFill>
                    <a:effectLst/>
                    <a:uLnTx/>
                    <a:uFillTx/>
                    <a:latin typeface="Arial" panose="020B0604020202020204" pitchFamily="34" charset="0"/>
                    <a:ea typeface="+mn-ea"/>
                    <a:cs typeface="Arial" panose="020B0604020202020204" pitchFamily="34" charset="0"/>
                  </a:rPr>
                  <a:t>Loop-3</a:t>
                </a:r>
              </a:p>
            </p:txBody>
          </p:sp>
          <p:sp>
            <p:nvSpPr>
              <p:cNvPr id="21" name="TextBox 20">
                <a:extLst>
                  <a:ext uri="{FF2B5EF4-FFF2-40B4-BE49-F238E27FC236}">
                    <a16:creationId xmlns:a16="http://schemas.microsoft.com/office/drawing/2014/main" id="{B5755A2C-8AE3-4DD9-BD28-74F46B77CF96}"/>
                  </a:ext>
                </a:extLst>
              </p:cNvPr>
              <p:cNvSpPr txBox="1"/>
              <p:nvPr/>
            </p:nvSpPr>
            <p:spPr>
              <a:xfrm>
                <a:off x="7027061" y="2294897"/>
                <a:ext cx="779380" cy="307777"/>
              </a:xfrm>
              <a:prstGeom prst="rect">
                <a:avLst/>
              </a:prstGeom>
              <a:no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E8821"/>
                    </a:solidFill>
                    <a:effectLst/>
                    <a:uLnTx/>
                    <a:uFillTx/>
                    <a:latin typeface="Arial" panose="020B0604020202020204" pitchFamily="34" charset="0"/>
                    <a:ea typeface="+mn-ea"/>
                    <a:cs typeface="Arial" panose="020B0604020202020204" pitchFamily="34" charset="0"/>
                  </a:rPr>
                  <a:t>Loop-4</a:t>
                </a:r>
              </a:p>
            </p:txBody>
          </p:sp>
        </p:grpSp>
      </p:grpSp>
    </p:spTree>
    <p:extLst>
      <p:ext uri="{BB962C8B-B14F-4D97-AF65-F5344CB8AC3E}">
        <p14:creationId xmlns:p14="http://schemas.microsoft.com/office/powerpoint/2010/main" val="3486074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366239" y="101329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dirty="0"/>
          </a:p>
        </p:txBody>
      </p:sp>
      <p:sp>
        <p:nvSpPr>
          <p:cNvPr id="5" name="Rectangle 4"/>
          <p:cNvSpPr/>
          <p:nvPr/>
        </p:nvSpPr>
        <p:spPr>
          <a:xfrm>
            <a:off x="1462396" y="1365380"/>
            <a:ext cx="9662804" cy="1075166"/>
          </a:xfrm>
          <a:prstGeom prst="rect">
            <a:avLst/>
          </a:prstGeom>
        </p:spPr>
        <p:txBody>
          <a:bodyPr vert="horz" lIns="91438" tIns="45719" rIns="91438" bIns="45719" rtlCol="0">
            <a:noAutofit/>
          </a:bodyPr>
          <a:lstStyle/>
          <a:p>
            <a:pPr marL="214313" indent="-214313" defTabSz="342892">
              <a:lnSpc>
                <a:spcPts val="1725"/>
              </a:lnSpc>
              <a:spcBef>
                <a:spcPct val="20000"/>
              </a:spcBef>
              <a:spcAft>
                <a:spcPts val="600"/>
              </a:spcAft>
              <a:buSzPct val="70000"/>
              <a:buFont typeface="Arial" panose="020B0604020202020204" pitchFamily="34" charset="0"/>
              <a:buChar char="•"/>
            </a:pPr>
            <a:r>
              <a:rPr lang="en-US" dirty="0"/>
              <a:t>Surface protein in immunoglobulin superfamily, closely related to Fc receptors</a:t>
            </a:r>
          </a:p>
          <a:p>
            <a:pPr marL="214313" indent="-214313" defTabSz="342892">
              <a:lnSpc>
                <a:spcPts val="1725"/>
              </a:lnSpc>
              <a:spcBef>
                <a:spcPct val="20000"/>
              </a:spcBef>
              <a:spcAft>
                <a:spcPts val="600"/>
              </a:spcAft>
              <a:buSzPct val="70000"/>
              <a:buFont typeface="Arial" panose="020B0604020202020204" pitchFamily="34" charset="0"/>
              <a:buChar char="•"/>
            </a:pPr>
            <a:r>
              <a:rPr lang="en-US" dirty="0"/>
              <a:t>Ligand(s) for FcRH5 are unknown, but implicated in proliferation and isotype expression in the development of antigen-primed B cells </a:t>
            </a:r>
          </a:p>
          <a:p>
            <a:pPr marL="214313" indent="-214313" defTabSz="342892">
              <a:lnSpc>
                <a:spcPts val="1725"/>
              </a:lnSpc>
              <a:spcBef>
                <a:spcPct val="20000"/>
              </a:spcBef>
              <a:spcAft>
                <a:spcPts val="600"/>
              </a:spcAft>
              <a:buSzPct val="70000"/>
              <a:buFont typeface="Arial" panose="020B0604020202020204" pitchFamily="34" charset="0"/>
              <a:buChar char="•"/>
            </a:pPr>
            <a:r>
              <a:rPr lang="en-US" dirty="0">
                <a:solidFill>
                  <a:srgbClr val="333333"/>
                </a:solidFill>
                <a:cs typeface="Arial"/>
              </a:rPr>
              <a:t>FcRH5 protein and mRNA  over-expressed in malignant plasma cells </a:t>
            </a:r>
          </a:p>
        </p:txBody>
      </p:sp>
      <p:sp>
        <p:nvSpPr>
          <p:cNvPr id="6" name="TextBox 5"/>
          <p:cNvSpPr txBox="1"/>
          <p:nvPr/>
        </p:nvSpPr>
        <p:spPr>
          <a:xfrm>
            <a:off x="1909582" y="3334513"/>
            <a:ext cx="2783134" cy="584775"/>
          </a:xfrm>
          <a:prstGeom prst="rect">
            <a:avLst/>
          </a:prstGeom>
          <a:noFill/>
        </p:spPr>
        <p:txBody>
          <a:bodyPr wrap="none" rtlCol="0">
            <a:spAutoFit/>
          </a:bodyPr>
          <a:lstStyle/>
          <a:p>
            <a:pPr algn="ctr"/>
            <a:r>
              <a:rPr lang="en-US" sz="1600" b="1" dirty="0"/>
              <a:t>FcRH5 protein expression </a:t>
            </a:r>
          </a:p>
          <a:p>
            <a:pPr algn="ctr"/>
            <a:r>
              <a:rPr lang="en-US" sz="1600" b="1" dirty="0"/>
              <a:t>by flow cytometry </a:t>
            </a:r>
          </a:p>
        </p:txBody>
      </p:sp>
      <p:sp>
        <p:nvSpPr>
          <p:cNvPr id="12" name="Title 1"/>
          <p:cNvSpPr>
            <a:spLocks noGrp="1"/>
          </p:cNvSpPr>
          <p:nvPr>
            <p:ph type="title"/>
          </p:nvPr>
        </p:nvSpPr>
        <p:spPr>
          <a:xfrm>
            <a:off x="2329218" y="108585"/>
            <a:ext cx="7533564" cy="887702"/>
          </a:xfrm>
        </p:spPr>
        <p:txBody>
          <a:bodyPr>
            <a:noAutofit/>
          </a:bodyPr>
          <a:lstStyle/>
          <a:p>
            <a:r>
              <a:rPr lang="en-US" dirty="0"/>
              <a:t>Fc receptor-homolog 5 (FcRH5) Protein and mRNA expression  </a:t>
            </a:r>
          </a:p>
        </p:txBody>
      </p:sp>
      <p:sp>
        <p:nvSpPr>
          <p:cNvPr id="20" name="TextBox 19">
            <a:extLst>
              <a:ext uri="{FF2B5EF4-FFF2-40B4-BE49-F238E27FC236}">
                <a16:creationId xmlns:a16="http://schemas.microsoft.com/office/drawing/2014/main" id="{7558B945-629A-1446-BB67-F9C133A3D95E}"/>
              </a:ext>
            </a:extLst>
          </p:cNvPr>
          <p:cNvSpPr txBox="1"/>
          <p:nvPr/>
        </p:nvSpPr>
        <p:spPr>
          <a:xfrm>
            <a:off x="1545254" y="6131867"/>
            <a:ext cx="5281863" cy="205184"/>
          </a:xfrm>
          <a:prstGeom prst="rect">
            <a:avLst/>
          </a:prstGeom>
        </p:spPr>
        <p:txBody>
          <a:bodyPr/>
          <a:lstStyle>
            <a:defPPr>
              <a:defRPr lang="pt-BR"/>
            </a:defPPr>
            <a:lvl1pPr>
              <a:defRPr sz="1100" baseline="30000">
                <a:solidFill>
                  <a:srgbClr val="000000"/>
                </a:solidFill>
                <a:latin typeface="+mj-lt"/>
                <a:ea typeface="Times New Roman" panose="02020603050405020304" pitchFamily="18" charset="0"/>
                <a:cs typeface="Times New Roman" panose="02020603050405020304" pitchFamily="18" charset="0"/>
              </a:defRPr>
            </a:lvl1pPr>
          </a:lstStyle>
          <a:p>
            <a:r>
              <a:rPr lang="en-US" sz="900" baseline="0" dirty="0"/>
              <a:t>MGUS, monoclonal gammopathy of undetermined significance</a:t>
            </a:r>
          </a:p>
        </p:txBody>
      </p:sp>
      <p:sp>
        <p:nvSpPr>
          <p:cNvPr id="19" name="Footer Placeholder 3">
            <a:extLst>
              <a:ext uri="{FF2B5EF4-FFF2-40B4-BE49-F238E27FC236}">
                <a16:creationId xmlns:a16="http://schemas.microsoft.com/office/drawing/2014/main" id="{DBF3E1DF-C3FF-42D8-B1F7-D34443285601}"/>
              </a:ext>
            </a:extLst>
          </p:cNvPr>
          <p:cNvSpPr txBox="1">
            <a:spLocks/>
          </p:cNvSpPr>
          <p:nvPr/>
        </p:nvSpPr>
        <p:spPr>
          <a:xfrm>
            <a:off x="8664387" y="6371435"/>
            <a:ext cx="1997226" cy="261140"/>
          </a:xfrm>
          <a:prstGeom prst="rect">
            <a:avLst/>
          </a:prstGeom>
        </p:spPr>
        <p:txBody>
          <a:bodyPr vert="horz" lIns="91438" tIns="45719" rIns="91438" bIns="45719" rtlCol="0" anchor="ctr"/>
          <a:lstStyle>
            <a:defPPr>
              <a:defRPr lang="pt-BR"/>
            </a:defPPr>
            <a:lvl1pPr marL="0" algn="l" defTabSz="914400" rtl="0" eaLnBrk="1" latinLnBrk="0" hangingPunct="1">
              <a:defRPr sz="6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1100" dirty="0">
                <a:solidFill>
                  <a:schemeClr val="tx1"/>
                </a:solidFill>
              </a:rPr>
              <a:t>Li J et al. Cancer Cell 2017;31(3):383-395 </a:t>
            </a:r>
          </a:p>
        </p:txBody>
      </p:sp>
      <p:sp>
        <p:nvSpPr>
          <p:cNvPr id="21" name="Footer Placeholder 3">
            <a:extLst>
              <a:ext uri="{FF2B5EF4-FFF2-40B4-BE49-F238E27FC236}">
                <a16:creationId xmlns:a16="http://schemas.microsoft.com/office/drawing/2014/main" id="{2D4A6211-FCD7-43BC-B9B0-B7DC86A14782}"/>
              </a:ext>
            </a:extLst>
          </p:cNvPr>
          <p:cNvSpPr txBox="1">
            <a:spLocks/>
          </p:cNvSpPr>
          <p:nvPr/>
        </p:nvSpPr>
        <p:spPr>
          <a:xfrm>
            <a:off x="1551711" y="6371435"/>
            <a:ext cx="2036414" cy="261140"/>
          </a:xfrm>
          <a:prstGeom prst="rect">
            <a:avLst/>
          </a:prstGeom>
        </p:spPr>
        <p:txBody>
          <a:bodyPr vert="horz" lIns="91438" tIns="45719" rIns="91438" bIns="45719" rtlCol="0" anchor="ctr"/>
          <a:lstStyle>
            <a:defPPr>
              <a:defRPr lang="pt-BR"/>
            </a:defPPr>
            <a:lvl1pPr marL="0" algn="l" defTabSz="914400" rtl="0" eaLnBrk="1" latinLnBrk="0" hangingPunct="1">
              <a:defRPr sz="6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it-IT" sz="1100" dirty="0">
                <a:solidFill>
                  <a:srgbClr val="000000"/>
                </a:solidFill>
              </a:rPr>
              <a:t>Li J et al. Cancer Cell 2017;31(3):383-395 </a:t>
            </a:r>
          </a:p>
        </p:txBody>
      </p:sp>
      <p:sp>
        <p:nvSpPr>
          <p:cNvPr id="22" name="Footer Placeholder 3">
            <a:extLst>
              <a:ext uri="{FF2B5EF4-FFF2-40B4-BE49-F238E27FC236}">
                <a16:creationId xmlns:a16="http://schemas.microsoft.com/office/drawing/2014/main" id="{B9817B8F-5191-49D5-BB83-CA41AED06D36}"/>
              </a:ext>
            </a:extLst>
          </p:cNvPr>
          <p:cNvSpPr txBox="1">
            <a:spLocks/>
          </p:cNvSpPr>
          <p:nvPr/>
        </p:nvSpPr>
        <p:spPr>
          <a:xfrm>
            <a:off x="4988274" y="6371435"/>
            <a:ext cx="2775162" cy="261140"/>
          </a:xfrm>
          <a:prstGeom prst="rect">
            <a:avLst/>
          </a:prstGeom>
        </p:spPr>
        <p:txBody>
          <a:bodyPr vert="horz" lIns="91438" tIns="45719" rIns="91438" bIns="45719" rtlCol="0" anchor="ctr"/>
          <a:lstStyle>
            <a:defPPr>
              <a:defRPr lang="pt-BR"/>
            </a:defPPr>
            <a:lvl1pPr marL="0" algn="l" defTabSz="914400" rtl="0" eaLnBrk="1" latinLnBrk="0" hangingPunct="1">
              <a:defRPr sz="600" kern="1200">
                <a:solidFill>
                  <a:schemeClr val="tx1">
                    <a:tint val="75000"/>
                  </a:schemeClr>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GB" sz="1100" dirty="0">
                <a:solidFill>
                  <a:srgbClr val="000000"/>
                </a:solidFill>
              </a:rPr>
              <a:t>Elkins K et al. Mol Cancer </a:t>
            </a:r>
            <a:r>
              <a:rPr lang="en-GB" sz="1100" dirty="0" err="1">
                <a:solidFill>
                  <a:srgbClr val="000000"/>
                </a:solidFill>
              </a:rPr>
              <a:t>Ther</a:t>
            </a:r>
            <a:r>
              <a:rPr lang="en-GB" sz="1100" dirty="0">
                <a:solidFill>
                  <a:srgbClr val="000000"/>
                </a:solidFill>
              </a:rPr>
              <a:t> 2012;11(10):2222-32</a:t>
            </a:r>
          </a:p>
        </p:txBody>
      </p:sp>
      <p:pic>
        <p:nvPicPr>
          <p:cNvPr id="25" name="Picture 24">
            <a:extLst>
              <a:ext uri="{FF2B5EF4-FFF2-40B4-BE49-F238E27FC236}">
                <a16:creationId xmlns:a16="http://schemas.microsoft.com/office/drawing/2014/main" id="{90829866-EA15-4B1F-9AF6-3182CA509FBB}"/>
              </a:ext>
            </a:extLst>
          </p:cNvPr>
          <p:cNvPicPr>
            <a:picLocks noChangeAspect="1"/>
          </p:cNvPicPr>
          <p:nvPr/>
        </p:nvPicPr>
        <p:blipFill>
          <a:blip r:embed="rId3"/>
          <a:stretch>
            <a:fillRect/>
          </a:stretch>
        </p:blipFill>
        <p:spPr>
          <a:xfrm>
            <a:off x="1731094" y="3981495"/>
            <a:ext cx="3103099" cy="2160000"/>
          </a:xfrm>
          <a:prstGeom prst="rect">
            <a:avLst/>
          </a:prstGeom>
        </p:spPr>
      </p:pic>
      <p:sp>
        <p:nvSpPr>
          <p:cNvPr id="26" name="TextBox 25">
            <a:extLst>
              <a:ext uri="{FF2B5EF4-FFF2-40B4-BE49-F238E27FC236}">
                <a16:creationId xmlns:a16="http://schemas.microsoft.com/office/drawing/2014/main" id="{D412CDE5-5114-4F80-A2EE-1A064889257F}"/>
              </a:ext>
            </a:extLst>
          </p:cNvPr>
          <p:cNvSpPr txBox="1"/>
          <p:nvPr/>
        </p:nvSpPr>
        <p:spPr>
          <a:xfrm>
            <a:off x="4829763" y="3334513"/>
            <a:ext cx="2783134" cy="584775"/>
          </a:xfrm>
          <a:prstGeom prst="rect">
            <a:avLst/>
          </a:prstGeom>
          <a:noFill/>
        </p:spPr>
        <p:txBody>
          <a:bodyPr wrap="none" rtlCol="0">
            <a:spAutoFit/>
          </a:bodyPr>
          <a:lstStyle/>
          <a:p>
            <a:pPr algn="ctr"/>
            <a:r>
              <a:rPr lang="en-GB" sz="1600" b="1" dirty="0"/>
              <a:t>FcRH5 protein expression </a:t>
            </a:r>
          </a:p>
          <a:p>
            <a:pPr algn="ctr"/>
            <a:r>
              <a:rPr lang="en-GB" sz="1600" b="1" dirty="0"/>
              <a:t>by flow cytometry </a:t>
            </a:r>
            <a:endParaRPr lang="en-US" sz="1600" b="1" dirty="0"/>
          </a:p>
        </p:txBody>
      </p:sp>
      <p:sp>
        <p:nvSpPr>
          <p:cNvPr id="27" name="TextBox 26">
            <a:extLst>
              <a:ext uri="{FF2B5EF4-FFF2-40B4-BE49-F238E27FC236}">
                <a16:creationId xmlns:a16="http://schemas.microsoft.com/office/drawing/2014/main" id="{E34EF156-2E97-4A3D-93EE-FB3493D14DA7}"/>
              </a:ext>
            </a:extLst>
          </p:cNvPr>
          <p:cNvSpPr txBox="1"/>
          <p:nvPr/>
        </p:nvSpPr>
        <p:spPr>
          <a:xfrm>
            <a:off x="7851105" y="3334513"/>
            <a:ext cx="2704971" cy="584775"/>
          </a:xfrm>
          <a:prstGeom prst="rect">
            <a:avLst/>
          </a:prstGeom>
          <a:noFill/>
        </p:spPr>
        <p:txBody>
          <a:bodyPr wrap="none" rtlCol="0">
            <a:spAutoFit/>
          </a:bodyPr>
          <a:lstStyle/>
          <a:p>
            <a:pPr algn="ctr"/>
            <a:r>
              <a:rPr lang="en-US" sz="1600" b="1" dirty="0"/>
              <a:t>FcRH5 mRNA expression </a:t>
            </a:r>
          </a:p>
          <a:p>
            <a:pPr algn="ctr"/>
            <a:r>
              <a:rPr lang="en-US" sz="1600" b="1" dirty="0"/>
              <a:t>in CD138+ plasma cells</a:t>
            </a:r>
          </a:p>
        </p:txBody>
      </p:sp>
      <p:pic>
        <p:nvPicPr>
          <p:cNvPr id="28" name="Picture 27">
            <a:extLst>
              <a:ext uri="{FF2B5EF4-FFF2-40B4-BE49-F238E27FC236}">
                <a16:creationId xmlns:a16="http://schemas.microsoft.com/office/drawing/2014/main" id="{730D37F0-B882-481C-B791-781F772D5452}"/>
              </a:ext>
            </a:extLst>
          </p:cNvPr>
          <p:cNvPicPr>
            <a:picLocks noChangeAspect="1"/>
          </p:cNvPicPr>
          <p:nvPr/>
        </p:nvPicPr>
        <p:blipFill>
          <a:blip r:embed="rId4"/>
          <a:stretch>
            <a:fillRect/>
          </a:stretch>
        </p:blipFill>
        <p:spPr>
          <a:xfrm>
            <a:off x="7379894" y="3916332"/>
            <a:ext cx="3192857" cy="2160000"/>
          </a:xfrm>
          <a:prstGeom prst="rect">
            <a:avLst/>
          </a:prstGeom>
        </p:spPr>
      </p:pic>
      <p:pic>
        <p:nvPicPr>
          <p:cNvPr id="30" name="Picture 29">
            <a:extLst>
              <a:ext uri="{FF2B5EF4-FFF2-40B4-BE49-F238E27FC236}">
                <a16:creationId xmlns:a16="http://schemas.microsoft.com/office/drawing/2014/main" id="{62327F21-BD47-4722-9C5D-4E64D4BC1CD0}"/>
              </a:ext>
            </a:extLst>
          </p:cNvPr>
          <p:cNvPicPr>
            <a:picLocks noChangeAspect="1"/>
          </p:cNvPicPr>
          <p:nvPr/>
        </p:nvPicPr>
        <p:blipFill>
          <a:blip r:embed="rId5"/>
          <a:stretch>
            <a:fillRect/>
          </a:stretch>
        </p:blipFill>
        <p:spPr>
          <a:xfrm>
            <a:off x="4838589" y="3933150"/>
            <a:ext cx="2525825" cy="2160000"/>
          </a:xfrm>
          <a:prstGeom prst="rect">
            <a:avLst/>
          </a:prstGeom>
        </p:spPr>
      </p:pic>
    </p:spTree>
    <p:extLst>
      <p:ext uri="{BB962C8B-B14F-4D97-AF65-F5344CB8AC3E}">
        <p14:creationId xmlns:p14="http://schemas.microsoft.com/office/powerpoint/2010/main" val="2668227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Non-BCMA-Targeted Bispecific Antibodies</a:t>
            </a:r>
          </a:p>
        </p:txBody>
      </p:sp>
      <p:sp>
        <p:nvSpPr>
          <p:cNvPr id="4" name="Text Placeholder 3">
            <a:extLst>
              <a:ext uri="{FF2B5EF4-FFF2-40B4-BE49-F238E27FC236}">
                <a16:creationId xmlns:a16="http://schemas.microsoft.com/office/drawing/2014/main" id="{FD9222A5-142D-4829-9772-5D0973298884}"/>
              </a:ext>
            </a:extLst>
          </p:cNvPr>
          <p:cNvSpPr>
            <a:spLocks noGrp="1"/>
          </p:cNvSpPr>
          <p:nvPr>
            <p:ph type="body" sz="quarter" idx="14"/>
          </p:nvPr>
        </p:nvSpPr>
        <p:spPr>
          <a:xfrm>
            <a:off x="0" y="6448368"/>
            <a:ext cx="12191999" cy="278332"/>
          </a:xfrm>
        </p:spPr>
        <p:txBody>
          <a:bodyPr/>
          <a:lstStyle/>
          <a:p>
            <a:pPr defTabSz="914377"/>
            <a:r>
              <a:rPr lang="en-US" sz="1100" dirty="0">
                <a:ea typeface="ＭＳ Ｐゴシック" charset="0"/>
              </a:rPr>
              <a:t>a. Krishnan A, et al. ASH 2021, abstract 158; </a:t>
            </a:r>
            <a:r>
              <a:rPr lang="en-US" sz="1100" dirty="0" err="1">
                <a:ea typeface="ＭＳ Ｐゴシック" charset="0"/>
              </a:rPr>
              <a:t>b.Chari</a:t>
            </a:r>
            <a:r>
              <a:rPr lang="en-US" sz="1100" dirty="0">
                <a:ea typeface="ＭＳ Ｐゴシック" charset="0"/>
              </a:rPr>
              <a:t> et al ASH 2021, abstract  161, c Trudel S, et al. ASH 2021, abstract 157. </a:t>
            </a:r>
            <a:endParaRPr lang="en-US" sz="700" dirty="0">
              <a:ea typeface="ＭＳ Ｐゴシック"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86069125"/>
              </p:ext>
            </p:extLst>
          </p:nvPr>
        </p:nvGraphicFramePr>
        <p:xfrm>
          <a:off x="309417" y="806666"/>
          <a:ext cx="11277599" cy="5516880"/>
        </p:xfrm>
        <a:graphic>
          <a:graphicData uri="http://schemas.openxmlformats.org/drawingml/2006/table">
            <a:tbl>
              <a:tblPr firstRow="1" bandRow="1">
                <a:tableStyleId>{5C22544A-7EE6-4342-B048-85BDC9FD1C3A}</a:tableStyleId>
              </a:tblPr>
              <a:tblGrid>
                <a:gridCol w="1986522">
                  <a:extLst>
                    <a:ext uri="{9D8B030D-6E8A-4147-A177-3AD203B41FA5}">
                      <a16:colId xmlns:a16="http://schemas.microsoft.com/office/drawing/2014/main" val="20000"/>
                    </a:ext>
                  </a:extLst>
                </a:gridCol>
                <a:gridCol w="2067339">
                  <a:extLst>
                    <a:ext uri="{9D8B030D-6E8A-4147-A177-3AD203B41FA5}">
                      <a16:colId xmlns:a16="http://schemas.microsoft.com/office/drawing/2014/main" val="20006"/>
                    </a:ext>
                  </a:extLst>
                </a:gridCol>
                <a:gridCol w="2325757">
                  <a:extLst>
                    <a:ext uri="{9D8B030D-6E8A-4147-A177-3AD203B41FA5}">
                      <a16:colId xmlns:a16="http://schemas.microsoft.com/office/drawing/2014/main" val="300536236"/>
                    </a:ext>
                  </a:extLst>
                </a:gridCol>
                <a:gridCol w="2574235">
                  <a:extLst>
                    <a:ext uri="{9D8B030D-6E8A-4147-A177-3AD203B41FA5}">
                      <a16:colId xmlns:a16="http://schemas.microsoft.com/office/drawing/2014/main" val="680633631"/>
                    </a:ext>
                  </a:extLst>
                </a:gridCol>
                <a:gridCol w="2323746">
                  <a:extLst>
                    <a:ext uri="{9D8B030D-6E8A-4147-A177-3AD203B41FA5}">
                      <a16:colId xmlns:a16="http://schemas.microsoft.com/office/drawing/2014/main" val="20007"/>
                    </a:ext>
                  </a:extLst>
                </a:gridCol>
              </a:tblGrid>
              <a:tr h="708554">
                <a:tc>
                  <a:txBody>
                    <a:bodyPr/>
                    <a:lstStyle/>
                    <a:p>
                      <a:pPr marL="0" indent="0" algn="ctr"/>
                      <a:r>
                        <a:rPr lang="en-US" sz="1400" dirty="0">
                          <a:latin typeface="+mj-lt"/>
                        </a:rPr>
                        <a:t>Bispecific</a:t>
                      </a:r>
                      <a:r>
                        <a:rPr lang="en-US" sz="1400" baseline="0" dirty="0">
                          <a:latin typeface="+mj-lt"/>
                        </a:rPr>
                        <a:t> Antibody</a:t>
                      </a:r>
                      <a:endParaRPr lang="en-US" sz="140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8F1"/>
                    </a:solidFill>
                  </a:tcPr>
                </a:tc>
                <a:tc gridSpan="2">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latin typeface="+mj-lt"/>
                        </a:rPr>
                        <a:t>Anti-GPRC5d</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latin typeface="+mj-lt"/>
                        </a:rPr>
                        <a:t>Talquetamab</a:t>
                      </a:r>
                      <a:r>
                        <a:rPr lang="en-US" sz="1400" baseline="30000" dirty="0">
                          <a:latin typeface="+mj-lt"/>
                        </a:rPr>
                        <a:t>[a]</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latin typeface="+mj-lt"/>
                        </a:rPr>
                        <a:t>Phase 1 MonumenTAL-1 Study</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8F1"/>
                    </a:solidFill>
                  </a:tcPr>
                </a:tc>
                <a:tc hMerge="1">
                  <a:txBody>
                    <a:bodyPr/>
                    <a:lstStyle/>
                    <a:p>
                      <a:pPr marL="0" marR="0" indent="0" algn="ctr" defTabSz="457189" rtl="0" eaLnBrk="1" fontAlgn="auto" latinLnBrk="0" hangingPunct="1">
                        <a:lnSpc>
                          <a:spcPct val="100000"/>
                        </a:lnSpc>
                        <a:spcBef>
                          <a:spcPts val="0"/>
                        </a:spcBef>
                        <a:spcAft>
                          <a:spcPts val="0"/>
                        </a:spcAft>
                        <a:buClrTx/>
                        <a:buSzTx/>
                        <a:buFontTx/>
                        <a:buNone/>
                        <a:tabLst/>
                        <a:defRPr/>
                      </a:pPr>
                      <a:endParaRPr lang="en-US" sz="1400" baseline="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853"/>
                    </a:solidFill>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latin typeface="+mj-lt"/>
                        </a:rPr>
                        <a:t>Anti-GPRC5d </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err="1">
                          <a:latin typeface="+mj-lt"/>
                        </a:rPr>
                        <a:t>Talquetamab</a:t>
                      </a:r>
                      <a:r>
                        <a:rPr lang="en-US" sz="1400" baseline="0" dirty="0">
                          <a:latin typeface="+mj-lt"/>
                        </a:rPr>
                        <a:t> + Daratumumab Phase 1b TRIMM 2 Study </a:t>
                      </a:r>
                      <a:r>
                        <a:rPr lang="en-US" sz="1400" b="1" kern="1200" baseline="30000" dirty="0">
                          <a:solidFill>
                            <a:schemeClr val="lt1"/>
                          </a:solidFill>
                          <a:latin typeface="+mn-lt"/>
                          <a:ea typeface="+mn-ea"/>
                          <a:cs typeface="+mn-cs"/>
                        </a:rPr>
                        <a:t>[b]</a:t>
                      </a:r>
                      <a:endParaRPr lang="en-US" sz="1400" baseline="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8F1"/>
                    </a:solidFill>
                  </a:tcPr>
                </a:tc>
                <a:tc>
                  <a:txBody>
                    <a:bodyPr/>
                    <a:lstStyle/>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a:latin typeface="+mj-lt"/>
                        </a:rPr>
                        <a:t>Anti-FcRH5</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dirty="0" err="1">
                          <a:latin typeface="+mj-lt"/>
                        </a:rPr>
                        <a:t>Cevostamab</a:t>
                      </a:r>
                      <a:r>
                        <a:rPr lang="en-US" sz="1400" baseline="30000" dirty="0">
                          <a:latin typeface="+mj-lt"/>
                        </a:rPr>
                        <a:t>[c]</a:t>
                      </a:r>
                    </a:p>
                    <a:p>
                      <a:pPr marL="0" marR="0" indent="0" algn="ctr" defTabSz="457189" rtl="0" eaLnBrk="1" fontAlgn="auto" latinLnBrk="0" hangingPunct="1">
                        <a:lnSpc>
                          <a:spcPct val="100000"/>
                        </a:lnSpc>
                        <a:spcBef>
                          <a:spcPts val="0"/>
                        </a:spcBef>
                        <a:spcAft>
                          <a:spcPts val="0"/>
                        </a:spcAft>
                        <a:buClrTx/>
                        <a:buSzTx/>
                        <a:buFontTx/>
                        <a:buNone/>
                        <a:tabLst/>
                        <a:defRPr/>
                      </a:pPr>
                      <a:r>
                        <a:rPr lang="en-US" sz="1400" baseline="0" dirty="0">
                          <a:latin typeface="+mj-lt"/>
                        </a:rPr>
                        <a:t>Phase 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8F1"/>
                    </a:solidFill>
                  </a:tcPr>
                </a:tc>
                <a:extLst>
                  <a:ext uri="{0D108BD9-81ED-4DB2-BD59-A6C34878D82A}">
                    <a16:rowId xmlns:a16="http://schemas.microsoft.com/office/drawing/2014/main" val="10000"/>
                  </a:ext>
                </a:extLst>
              </a:tr>
              <a:tr h="282047">
                <a:tc>
                  <a:txBody>
                    <a:bodyPr/>
                    <a:lstStyle/>
                    <a:p>
                      <a:r>
                        <a:rPr lang="en-US" sz="1400" dirty="0">
                          <a:latin typeface="+mn-lt"/>
                        </a:rPr>
                        <a:t>Treatment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405 µg/kg SC QW (RP2D)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800 µg/kg SC QW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400 </a:t>
                      </a:r>
                      <a:r>
                        <a:rPr lang="en-US" sz="1400" dirty="0" err="1"/>
                        <a:t>qwk</a:t>
                      </a:r>
                      <a:r>
                        <a:rPr lang="en-US" sz="1400" dirty="0"/>
                        <a:t> &amp; 800 </a:t>
                      </a:r>
                      <a:r>
                        <a:rPr lang="en-US" sz="1400" dirty="0" err="1"/>
                        <a:t>ug</a:t>
                      </a:r>
                      <a:r>
                        <a:rPr lang="en-US" sz="1400" dirty="0"/>
                        <a:t>/kg q2wk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IV q3w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extLst>
                  <a:ext uri="{0D108BD9-81ED-4DB2-BD59-A6C34878D82A}">
                    <a16:rowId xmlns:a16="http://schemas.microsoft.com/office/drawing/2014/main" val="10001"/>
                  </a:ext>
                </a:extLst>
              </a:tr>
              <a:tr h="303666">
                <a:tc>
                  <a:txBody>
                    <a:bodyPr/>
                    <a:lstStyle/>
                    <a:p>
                      <a:r>
                        <a:rPr lang="en-US" sz="1400" dirty="0">
                          <a:latin typeface="+mn-lt"/>
                        </a:rPr>
                        <a:t>Patients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n=30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n=25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n=29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n=161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2"/>
                  </a:ext>
                </a:extLst>
              </a:tr>
              <a:tr h="303666">
                <a:tc>
                  <a:txBody>
                    <a:bodyPr/>
                    <a:lstStyle/>
                    <a:p>
                      <a:r>
                        <a:rPr lang="en-US" sz="1400" dirty="0">
                          <a:latin typeface="+mn-lt"/>
                        </a:rPr>
                        <a:t>Median prior lines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extLst>
                  <a:ext uri="{0D108BD9-81ED-4DB2-BD59-A6C34878D82A}">
                    <a16:rowId xmlns:a16="http://schemas.microsoft.com/office/drawing/2014/main" val="10003"/>
                  </a:ext>
                </a:extLst>
              </a:tr>
              <a:tr h="303666">
                <a:tc>
                  <a:txBody>
                    <a:bodyPr/>
                    <a:lstStyle/>
                    <a:p>
                      <a:r>
                        <a:rPr lang="en-US" sz="1400" dirty="0">
                          <a:latin typeface="+mn-lt"/>
                        </a:rPr>
                        <a:t>Prior BCMA therapy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55%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3338067635"/>
                  </a:ext>
                </a:extLst>
              </a:tr>
              <a:tr h="303666">
                <a:tc>
                  <a:txBody>
                    <a:bodyPr/>
                    <a:lstStyle/>
                    <a:p>
                      <a:r>
                        <a:rPr lang="en-US" sz="1400" dirty="0">
                          <a:latin typeface="+mn-lt"/>
                        </a:rPr>
                        <a:t>Triple-class refractory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100%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92%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79%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85%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extLst>
                  <a:ext uri="{0D108BD9-81ED-4DB2-BD59-A6C34878D82A}">
                    <a16:rowId xmlns:a16="http://schemas.microsoft.com/office/drawing/2014/main" val="10004"/>
                  </a:ext>
                </a:extLst>
              </a:tr>
              <a:tr h="303666">
                <a:tc>
                  <a:txBody>
                    <a:bodyPr/>
                    <a:lstStyle/>
                    <a:p>
                      <a:r>
                        <a:rPr lang="en-US" sz="1400" dirty="0">
                          <a:latin typeface="+mn-lt"/>
                        </a:rPr>
                        <a:t>Penta-drug refractory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80%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66%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r>
                        <a:rPr lang="en-US" sz="1400" dirty="0"/>
                        <a:t>68%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3593190933"/>
                  </a:ext>
                </a:extLst>
              </a:tr>
              <a:tr h="303666">
                <a:tc>
                  <a:txBody>
                    <a:bodyPr/>
                    <a:lstStyle/>
                    <a:p>
                      <a:r>
                        <a:rPr lang="en-US" sz="1400" dirty="0">
                          <a:latin typeface="+mn-lt"/>
                        </a:rPr>
                        <a:t>ORR at therapeutic</a:t>
                      </a:r>
                      <a:r>
                        <a:rPr lang="en-US" sz="1400" baseline="0" dirty="0">
                          <a:latin typeface="+mn-lt"/>
                        </a:rPr>
                        <a:t> dose</a:t>
                      </a:r>
                      <a:endParaRPr lang="en-US" sz="1400" dirty="0">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21/30 (70%)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14/21 (67%)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algn="ctr"/>
                      <a:r>
                        <a:rPr lang="en-US" sz="1400" dirty="0"/>
                        <a:t>17/21</a:t>
                      </a:r>
                      <a:r>
                        <a:rPr lang="en-US" sz="1400" baseline="0" dirty="0"/>
                        <a:t> (81%)</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132-198 mg: (56.7%)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BE3F9"/>
                    </a:solidFill>
                  </a:tcPr>
                </a:tc>
                <a:extLst>
                  <a:ext uri="{0D108BD9-81ED-4DB2-BD59-A6C34878D82A}">
                    <a16:rowId xmlns:a16="http://schemas.microsoft.com/office/drawing/2014/main" val="10005"/>
                  </a:ext>
                </a:extLst>
              </a:tr>
              <a:tr h="2100356">
                <a:tc>
                  <a:txBody>
                    <a:bodyPr/>
                    <a:lstStyle/>
                    <a:p>
                      <a:r>
                        <a:rPr lang="en-US" sz="1400" b="1" dirty="0">
                          <a:latin typeface="+mn-lt"/>
                        </a:rPr>
                        <a:t>AEs,</a:t>
                      </a:r>
                      <a:r>
                        <a:rPr lang="en-US" sz="1400" b="1" baseline="0" dirty="0">
                          <a:latin typeface="+mn-lt"/>
                        </a:rPr>
                        <a:t>  (All/(Gr 3+)</a:t>
                      </a:r>
                    </a:p>
                    <a:p>
                      <a:pPr algn="l"/>
                      <a:r>
                        <a:rPr lang="en-US" sz="1400" baseline="0" dirty="0">
                          <a:latin typeface="+mn-lt"/>
                        </a:rPr>
                        <a:t>CRS</a:t>
                      </a:r>
                    </a:p>
                    <a:p>
                      <a:pPr algn="l"/>
                      <a:r>
                        <a:rPr lang="en-US" sz="1400" baseline="0" dirty="0">
                          <a:latin typeface="+mn-lt"/>
                        </a:rPr>
                        <a:t>Infections</a:t>
                      </a:r>
                    </a:p>
                    <a:p>
                      <a:pPr algn="l"/>
                      <a:r>
                        <a:rPr lang="en-US" sz="1400" baseline="0" dirty="0">
                          <a:latin typeface="+mn-lt"/>
                        </a:rPr>
                        <a:t>Neutropenia</a:t>
                      </a:r>
                    </a:p>
                    <a:p>
                      <a:pPr algn="l"/>
                      <a:r>
                        <a:rPr lang="en-US" sz="1400" baseline="0" dirty="0">
                          <a:latin typeface="+mn-lt"/>
                        </a:rPr>
                        <a:t>Anemia   </a:t>
                      </a:r>
                    </a:p>
                    <a:p>
                      <a:pPr algn="l"/>
                      <a:r>
                        <a:rPr lang="en-US" sz="1400" baseline="0" dirty="0">
                          <a:latin typeface="+mn-lt"/>
                        </a:rPr>
                        <a:t>Thrombocytopenia</a:t>
                      </a:r>
                    </a:p>
                    <a:p>
                      <a:pPr algn="l"/>
                      <a:r>
                        <a:rPr lang="en-US" sz="1400" baseline="0" dirty="0">
                          <a:latin typeface="+mn-lt"/>
                        </a:rPr>
                        <a:t>Deaths</a:t>
                      </a:r>
                    </a:p>
                    <a:p>
                      <a:pPr algn="l"/>
                      <a:r>
                        <a:rPr lang="en-US" sz="1400" baseline="0" dirty="0">
                          <a:latin typeface="+mn-lt"/>
                        </a:rPr>
                        <a:t>Dysgeusia</a:t>
                      </a:r>
                    </a:p>
                    <a:p>
                      <a:pPr algn="l"/>
                      <a:r>
                        <a:rPr lang="en-US" sz="1400" baseline="0" dirty="0">
                          <a:latin typeface="+mn-lt"/>
                        </a:rPr>
                        <a:t>Other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endParaRPr lang="en-US" sz="1400" dirty="0"/>
                    </a:p>
                    <a:p>
                      <a:pPr algn="ctr"/>
                      <a:r>
                        <a:rPr lang="en-US" sz="1400" dirty="0"/>
                        <a:t>77% (3%)</a:t>
                      </a:r>
                    </a:p>
                    <a:p>
                      <a:pPr algn="ctr"/>
                      <a:endParaRPr lang="en-US" sz="1400" dirty="0"/>
                    </a:p>
                    <a:p>
                      <a:pPr algn="ctr"/>
                      <a:r>
                        <a:rPr lang="en-US" sz="1400" dirty="0"/>
                        <a:t>67% (60%)</a:t>
                      </a:r>
                    </a:p>
                    <a:p>
                      <a:pPr algn="ctr"/>
                      <a:r>
                        <a:rPr lang="en-US" sz="1400" dirty="0"/>
                        <a:t>60% (27%)</a:t>
                      </a:r>
                    </a:p>
                    <a:p>
                      <a:pPr algn="ctr"/>
                      <a:r>
                        <a:rPr lang="en-US" sz="1400" dirty="0"/>
                        <a:t>37% (23%)</a:t>
                      </a:r>
                    </a:p>
                    <a:p>
                      <a:pPr algn="ctr"/>
                      <a:endParaRPr lang="en-US" sz="1400" dirty="0"/>
                    </a:p>
                    <a:p>
                      <a:pPr algn="ctr"/>
                      <a:r>
                        <a:rPr lang="en-US" sz="1400" dirty="0"/>
                        <a:t>60% (N/A)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endParaRPr lang="en-US" sz="1400" dirty="0"/>
                    </a:p>
                    <a:p>
                      <a:pPr algn="ctr"/>
                      <a:r>
                        <a:rPr lang="en-US" sz="1400" dirty="0"/>
                        <a:t>72% (0%)</a:t>
                      </a:r>
                    </a:p>
                    <a:p>
                      <a:pPr algn="ctr"/>
                      <a:endParaRPr lang="en-US" sz="1400" dirty="0"/>
                    </a:p>
                    <a:p>
                      <a:pPr algn="ctr"/>
                      <a:r>
                        <a:rPr lang="en-US" sz="1400" dirty="0"/>
                        <a:t>44% (36%)</a:t>
                      </a:r>
                    </a:p>
                    <a:p>
                      <a:pPr algn="ctr"/>
                      <a:r>
                        <a:rPr lang="en-US" sz="1400" dirty="0"/>
                        <a:t>36% (8%)</a:t>
                      </a:r>
                    </a:p>
                    <a:p>
                      <a:pPr algn="ctr"/>
                      <a:r>
                        <a:rPr lang="en-US" sz="1400" dirty="0"/>
                        <a:t>20% (8%)</a:t>
                      </a:r>
                    </a:p>
                    <a:p>
                      <a:pPr algn="ctr"/>
                      <a:endParaRPr lang="en-US" sz="1400" dirty="0"/>
                    </a:p>
                    <a:p>
                      <a:pPr algn="ctr"/>
                      <a:r>
                        <a:rPr lang="en-US" sz="1400" dirty="0"/>
                        <a:t>36% (N/A)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endParaRPr lang="en-US" sz="1400" dirty="0"/>
                    </a:p>
                    <a:p>
                      <a:pPr algn="ctr"/>
                      <a:r>
                        <a:rPr lang="en-US" sz="1400" dirty="0"/>
                        <a:t>55% (0%)</a:t>
                      </a:r>
                    </a:p>
                    <a:p>
                      <a:pPr algn="ctr"/>
                      <a:r>
                        <a:rPr lang="en-US" sz="1400" dirty="0"/>
                        <a:t>35%</a:t>
                      </a:r>
                      <a:r>
                        <a:rPr lang="en-US" sz="1400" baseline="0" dirty="0"/>
                        <a:t> (10%)</a:t>
                      </a:r>
                    </a:p>
                    <a:p>
                      <a:pPr algn="ctr"/>
                      <a:r>
                        <a:rPr lang="en-US" sz="1400" baseline="0" dirty="0"/>
                        <a:t>41% (31%)</a:t>
                      </a:r>
                    </a:p>
                    <a:p>
                      <a:pPr algn="ctr"/>
                      <a:r>
                        <a:rPr lang="en-US" sz="1400" baseline="0" dirty="0"/>
                        <a:t>31% (21%)</a:t>
                      </a:r>
                    </a:p>
                    <a:p>
                      <a:pPr algn="ctr"/>
                      <a:r>
                        <a:rPr lang="en-US" sz="1400" baseline="0" dirty="0"/>
                        <a:t>35% (21%)</a:t>
                      </a:r>
                    </a:p>
                    <a:p>
                      <a:pPr algn="ctr"/>
                      <a:r>
                        <a:rPr lang="en-US" sz="1400" baseline="0" dirty="0"/>
                        <a:t>0</a:t>
                      </a:r>
                    </a:p>
                    <a:p>
                      <a:pPr algn="ctr"/>
                      <a:r>
                        <a:rPr lang="en-US" sz="1400" baseline="0" dirty="0"/>
                        <a:t>48% (N/A)</a:t>
                      </a:r>
                    </a:p>
                    <a:p>
                      <a:pPr algn="ctr"/>
                      <a:r>
                        <a:rPr lang="en-US" sz="1400" baseline="0" dirty="0"/>
                        <a:t>Skin &amp; nail 65%</a:t>
                      </a:r>
                    </a:p>
                    <a:p>
                      <a:pPr algn="ctr"/>
                      <a:r>
                        <a:rPr lang="en-US" sz="1400" baseline="0" dirty="0"/>
                        <a:t>G3 rash 10%</a:t>
                      </a:r>
                      <a:endParaRPr lang="en-US"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tc>
                  <a:txBody>
                    <a:bodyPr/>
                    <a:lstStyle/>
                    <a:p>
                      <a:pPr algn="ctr"/>
                      <a:endParaRPr lang="en-US" sz="1400" dirty="0"/>
                    </a:p>
                    <a:p>
                      <a:pPr algn="ctr"/>
                      <a:r>
                        <a:rPr lang="en-US" sz="1400" dirty="0"/>
                        <a:t>80% (2%)</a:t>
                      </a:r>
                    </a:p>
                    <a:p>
                      <a:pPr algn="ctr"/>
                      <a:r>
                        <a:rPr lang="en-US" sz="1400" dirty="0"/>
                        <a:t>43% (19%)</a:t>
                      </a:r>
                    </a:p>
                    <a:p>
                      <a:pPr algn="ctr"/>
                      <a:r>
                        <a:rPr lang="en-US" sz="1400" dirty="0"/>
                        <a:t>18% (16%)</a:t>
                      </a:r>
                    </a:p>
                    <a:p>
                      <a:pPr algn="ctr"/>
                      <a:r>
                        <a:rPr lang="en-US" sz="1400" dirty="0"/>
                        <a:t>32% (22%)</a:t>
                      </a:r>
                    </a:p>
                    <a:p>
                      <a:pPr algn="ctr"/>
                      <a:r>
                        <a:rPr lang="en-US" sz="1400" dirty="0"/>
                        <a:t>% not reported</a:t>
                      </a:r>
                    </a:p>
                    <a:p>
                      <a:pPr algn="ctr"/>
                      <a:r>
                        <a:rPr lang="en-US" sz="1400" dirty="0"/>
                        <a:t> 6 (3.7%)</a:t>
                      </a:r>
                    </a:p>
                    <a:p>
                      <a:pPr algn="ctr"/>
                      <a:r>
                        <a:rPr lang="en-US" sz="1400" dirty="0"/>
                        <a:t>Diarrhea 26% (1%)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F2FC"/>
                    </a:solidFill>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6C0BC4BB-F43B-43C4-BA3F-A0FA16CA0F25}"/>
              </a:ext>
            </a:extLst>
          </p:cNvPr>
          <p:cNvSpPr txBox="1"/>
          <p:nvPr/>
        </p:nvSpPr>
        <p:spPr>
          <a:xfrm>
            <a:off x="4079796" y="4572171"/>
            <a:ext cx="849745" cy="261610"/>
          </a:xfrm>
          <a:prstGeom prst="rect">
            <a:avLst/>
          </a:prstGeom>
          <a:noFill/>
        </p:spPr>
        <p:txBody>
          <a:bodyPr wrap="square" rtlCol="0">
            <a:spAutoFit/>
          </a:bodyPr>
          <a:lstStyle/>
          <a:p>
            <a:r>
              <a:rPr lang="en-US" sz="1100" dirty="0"/>
              <a:t>33% (5%)</a:t>
            </a:r>
          </a:p>
        </p:txBody>
      </p:sp>
      <p:sp>
        <p:nvSpPr>
          <p:cNvPr id="6" name="TextBox 5">
            <a:extLst>
              <a:ext uri="{FF2B5EF4-FFF2-40B4-BE49-F238E27FC236}">
                <a16:creationId xmlns:a16="http://schemas.microsoft.com/office/drawing/2014/main" id="{1934957B-1E9F-4B76-96A6-3B51FBD03FB6}"/>
              </a:ext>
            </a:extLst>
          </p:cNvPr>
          <p:cNvSpPr txBox="1"/>
          <p:nvPr/>
        </p:nvSpPr>
        <p:spPr>
          <a:xfrm>
            <a:off x="4079796" y="5355529"/>
            <a:ext cx="692727" cy="276999"/>
          </a:xfrm>
          <a:prstGeom prst="rect">
            <a:avLst/>
          </a:prstGeom>
          <a:noFill/>
        </p:spPr>
        <p:txBody>
          <a:bodyPr wrap="square" rtlCol="0">
            <a:spAutoFit/>
          </a:bodyPr>
          <a:lstStyle/>
          <a:p>
            <a:pPr algn="ctr"/>
            <a:r>
              <a:rPr lang="en-US" sz="1200" dirty="0"/>
              <a:t>0%</a:t>
            </a:r>
            <a:endParaRPr lang="en-GB" sz="1200" dirty="0"/>
          </a:p>
        </p:txBody>
      </p:sp>
      <p:sp>
        <p:nvSpPr>
          <p:cNvPr id="7" name="TextBox 6">
            <a:extLst>
              <a:ext uri="{FF2B5EF4-FFF2-40B4-BE49-F238E27FC236}">
                <a16:creationId xmlns:a16="http://schemas.microsoft.com/office/drawing/2014/main" id="{A434E4C9-BA01-40B6-9388-DB7D8C37EFBD}"/>
              </a:ext>
            </a:extLst>
          </p:cNvPr>
          <p:cNvSpPr txBox="1"/>
          <p:nvPr/>
        </p:nvSpPr>
        <p:spPr>
          <a:xfrm>
            <a:off x="3218138" y="5927953"/>
            <a:ext cx="2573060" cy="430887"/>
          </a:xfrm>
          <a:prstGeom prst="rect">
            <a:avLst/>
          </a:prstGeom>
          <a:noFill/>
        </p:spPr>
        <p:txBody>
          <a:bodyPr wrap="square" rtlCol="0">
            <a:spAutoFit/>
          </a:bodyPr>
          <a:lstStyle/>
          <a:p>
            <a:pPr algn="ctr"/>
            <a:r>
              <a:rPr lang="en-US" sz="1100" dirty="0"/>
              <a:t>Skin-related and nail disorders 75%</a:t>
            </a:r>
          </a:p>
          <a:p>
            <a:pPr algn="ctr"/>
            <a:r>
              <a:rPr lang="en-US" sz="1100" dirty="0"/>
              <a:t>G3 rash 7.5%</a:t>
            </a:r>
          </a:p>
        </p:txBody>
      </p:sp>
      <p:sp>
        <p:nvSpPr>
          <p:cNvPr id="8" name="Rectangle 7"/>
          <p:cNvSpPr/>
          <p:nvPr/>
        </p:nvSpPr>
        <p:spPr>
          <a:xfrm>
            <a:off x="2402958" y="844990"/>
            <a:ext cx="9184058" cy="92001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9258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772627" y="596098"/>
            <a:ext cx="4892505" cy="2511028"/>
            <a:chOff x="679853" y="544862"/>
            <a:chExt cx="3669378" cy="1883271"/>
          </a:xfrm>
        </p:grpSpPr>
        <p:grpSp>
          <p:nvGrpSpPr>
            <p:cNvPr id="54" name="Group 53"/>
            <p:cNvGrpSpPr/>
            <p:nvPr/>
          </p:nvGrpSpPr>
          <p:grpSpPr>
            <a:xfrm>
              <a:off x="679853" y="544862"/>
              <a:ext cx="3669378" cy="1883271"/>
              <a:chOff x="753899" y="536923"/>
              <a:chExt cx="3669378" cy="1883271"/>
            </a:xfrm>
          </p:grpSpPr>
          <p:sp>
            <p:nvSpPr>
              <p:cNvPr id="3" name="TextBox 2"/>
              <p:cNvSpPr txBox="1"/>
              <p:nvPr/>
            </p:nvSpPr>
            <p:spPr>
              <a:xfrm>
                <a:off x="753899" y="536923"/>
                <a:ext cx="3360151" cy="438581"/>
              </a:xfrm>
              <a:prstGeom prst="rect">
                <a:avLst/>
              </a:prstGeom>
              <a:noFill/>
              <a:ln w="12700">
                <a:solidFill>
                  <a:schemeClr val="accent6"/>
                </a:solidFill>
              </a:ln>
            </p:spPr>
            <p:txBody>
              <a:bodyPr wrap="none" rtlCol="0">
                <a:spAutoFit/>
              </a:bodyPr>
              <a:lstStyle/>
              <a:p>
                <a:pPr algn="ctr" defTabSz="1219170"/>
                <a:r>
                  <a:rPr lang="en-US" sz="1600" dirty="0">
                    <a:solidFill>
                      <a:srgbClr val="000000"/>
                    </a:solidFill>
                    <a:latin typeface="Arial" charset="0"/>
                    <a:ea typeface="ＭＳ Ｐゴシック" charset="0"/>
                  </a:rPr>
                  <a:t>GOC/Pt preferences</a:t>
                </a:r>
              </a:p>
              <a:p>
                <a:pPr algn="ctr" defTabSz="1219170"/>
                <a:r>
                  <a:rPr lang="en-US" sz="1600" dirty="0">
                    <a:solidFill>
                      <a:srgbClr val="000000"/>
                    </a:solidFill>
                    <a:latin typeface="Arial" charset="0"/>
                    <a:ea typeface="ＭＳ Ｐゴシック" charset="0"/>
                  </a:rPr>
                  <a:t>Previous Rx w/therapies approved for TCR MM</a:t>
                </a:r>
              </a:p>
            </p:txBody>
          </p:sp>
          <p:sp>
            <p:nvSpPr>
              <p:cNvPr id="5" name="TextBox 4"/>
              <p:cNvSpPr txBox="1"/>
              <p:nvPr/>
            </p:nvSpPr>
            <p:spPr>
              <a:xfrm>
                <a:off x="2158407" y="1256527"/>
                <a:ext cx="1857720" cy="438581"/>
              </a:xfrm>
              <a:prstGeom prst="rect">
                <a:avLst/>
              </a:prstGeom>
              <a:noFill/>
              <a:ln w="12700">
                <a:solidFill>
                  <a:schemeClr val="accent6"/>
                </a:solidFill>
              </a:ln>
            </p:spPr>
            <p:txBody>
              <a:bodyPr wrap="none" rtlCol="0">
                <a:spAutoFit/>
              </a:bodyPr>
              <a:lstStyle/>
              <a:p>
                <a:pPr algn="ctr" defTabSz="1219170"/>
                <a:r>
                  <a:rPr lang="en-US" sz="1600" dirty="0">
                    <a:solidFill>
                      <a:srgbClr val="000000"/>
                    </a:solidFill>
                    <a:latin typeface="Arial" charset="0"/>
                    <a:ea typeface="ＭＳ Ｐゴシック" charset="0"/>
                  </a:rPr>
                  <a:t>Adequate organ function </a:t>
                </a:r>
              </a:p>
              <a:p>
                <a:pPr algn="ctr" defTabSz="1219170"/>
                <a:r>
                  <a:rPr lang="en-US" sz="1600" dirty="0">
                    <a:solidFill>
                      <a:srgbClr val="000000"/>
                    </a:solidFill>
                    <a:latin typeface="Arial" charset="0"/>
                    <a:ea typeface="ＭＳ Ｐゴシック" charset="0"/>
                  </a:rPr>
                  <a:t>(CBC, Cr Cl, EF) </a:t>
                </a:r>
              </a:p>
            </p:txBody>
          </p:sp>
          <p:sp>
            <p:nvSpPr>
              <p:cNvPr id="10" name="TextBox 9"/>
              <p:cNvSpPr txBox="1"/>
              <p:nvPr/>
            </p:nvSpPr>
            <p:spPr>
              <a:xfrm>
                <a:off x="2481400" y="1981613"/>
                <a:ext cx="1941877" cy="438581"/>
              </a:xfrm>
              <a:prstGeom prst="rect">
                <a:avLst/>
              </a:prstGeom>
              <a:noFill/>
              <a:ln w="12700">
                <a:solidFill>
                  <a:schemeClr val="accent6"/>
                </a:solidFill>
              </a:ln>
            </p:spPr>
            <p:txBody>
              <a:bodyPr wrap="none" rtlCol="0">
                <a:spAutoFit/>
              </a:bodyPr>
              <a:lstStyle/>
              <a:p>
                <a:pPr defTabSz="1219170"/>
                <a:r>
                  <a:rPr lang="en-US" sz="1600" dirty="0">
                    <a:solidFill>
                      <a:srgbClr val="000000"/>
                    </a:solidFill>
                    <a:latin typeface="Arial" charset="0"/>
                    <a:ea typeface="ＭＳ Ｐゴシック" charset="0"/>
                  </a:rPr>
                  <a:t>Study Eligible &amp; Interested</a:t>
                </a:r>
              </a:p>
              <a:p>
                <a:pPr marL="228594" indent="-228594" defTabSz="1219170">
                  <a:buFont typeface="Arial" panose="020B0604020202020204" pitchFamily="34" charset="0"/>
                  <a:buChar char="•"/>
                </a:pPr>
                <a:r>
                  <a:rPr lang="en-US" sz="1600" dirty="0">
                    <a:solidFill>
                      <a:srgbClr val="000000"/>
                    </a:solidFill>
                    <a:latin typeface="Arial" charset="0"/>
                    <a:ea typeface="ＭＳ Ｐゴシック" charset="0"/>
                  </a:rPr>
                  <a:t>Measureable disease</a:t>
                </a:r>
              </a:p>
            </p:txBody>
          </p:sp>
          <p:cxnSp>
            <p:nvCxnSpPr>
              <p:cNvPr id="29" name="Straight Arrow Connector 28"/>
              <p:cNvCxnSpPr/>
              <p:nvPr/>
            </p:nvCxnSpPr>
            <p:spPr>
              <a:xfrm flipH="1">
                <a:off x="3055875" y="1018590"/>
                <a:ext cx="2099" cy="2160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3036413" y="1746939"/>
                <a:ext cx="2099" cy="2160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2436420" y="1700601"/>
              <a:ext cx="432186" cy="284742"/>
            </a:xfrm>
            <a:prstGeom prst="rect">
              <a:avLst/>
            </a:prstGeom>
            <a:noFill/>
          </p:spPr>
          <p:txBody>
            <a:bodyPr wrap="none" rtlCol="0">
              <a:spAutoFit/>
            </a:bodyPr>
            <a:lstStyle/>
            <a:p>
              <a:pPr defTabSz="1219170"/>
              <a:r>
                <a:rPr lang="en-US" sz="1867" dirty="0">
                  <a:solidFill>
                    <a:srgbClr val="00AEEF"/>
                  </a:solidFill>
                  <a:latin typeface="Arial" charset="0"/>
                  <a:ea typeface="ＭＳ Ｐゴシック" charset="0"/>
                </a:rPr>
                <a:t>Yes</a:t>
              </a:r>
            </a:p>
          </p:txBody>
        </p:sp>
      </p:grpSp>
      <p:grpSp>
        <p:nvGrpSpPr>
          <p:cNvPr id="55" name="Group 54"/>
          <p:cNvGrpSpPr/>
          <p:nvPr/>
        </p:nvGrpSpPr>
        <p:grpSpPr>
          <a:xfrm>
            <a:off x="5224031" y="629114"/>
            <a:ext cx="6699035" cy="2338550"/>
            <a:chOff x="3918023" y="471835"/>
            <a:chExt cx="5024276" cy="1753913"/>
          </a:xfrm>
        </p:grpSpPr>
        <p:sp>
          <p:nvSpPr>
            <p:cNvPr id="6" name="TextBox 5"/>
            <p:cNvSpPr txBox="1"/>
            <p:nvPr/>
          </p:nvSpPr>
          <p:spPr>
            <a:xfrm>
              <a:off x="5004447" y="471835"/>
              <a:ext cx="1643719" cy="438581"/>
            </a:xfrm>
            <a:prstGeom prst="rect">
              <a:avLst/>
            </a:prstGeom>
            <a:noFill/>
            <a:ln w="12700">
              <a:solidFill>
                <a:schemeClr val="accent6"/>
              </a:solidFill>
            </a:ln>
          </p:spPr>
          <p:txBody>
            <a:bodyPr wrap="none" rtlCol="0">
              <a:spAutoFit/>
            </a:bodyPr>
            <a:lstStyle/>
            <a:p>
              <a:pPr defTabSz="1219170"/>
              <a:r>
                <a:rPr lang="en-US" sz="1600" dirty="0">
                  <a:solidFill>
                    <a:srgbClr val="000000"/>
                  </a:solidFill>
                  <a:latin typeface="Arial" charset="0"/>
                  <a:ea typeface="ＭＳ Ｐゴシック" charset="0"/>
                </a:rPr>
                <a:t>Rapid Progression</a:t>
              </a:r>
            </a:p>
            <a:p>
              <a:pPr defTabSz="1219170"/>
              <a:r>
                <a:rPr lang="en-US" sz="1600" dirty="0">
                  <a:solidFill>
                    <a:srgbClr val="000000"/>
                  </a:solidFill>
                  <a:latin typeface="Arial" charset="0"/>
                  <a:ea typeface="ＭＳ Ｐゴシック" charset="0"/>
                </a:rPr>
                <a:t>Near academic center</a:t>
              </a:r>
            </a:p>
          </p:txBody>
        </p:sp>
        <p:sp>
          <p:nvSpPr>
            <p:cNvPr id="7" name="TextBox 6"/>
            <p:cNvSpPr txBox="1"/>
            <p:nvPr/>
          </p:nvSpPr>
          <p:spPr>
            <a:xfrm>
              <a:off x="5010595" y="1100608"/>
              <a:ext cx="2207575" cy="623248"/>
            </a:xfrm>
            <a:prstGeom prst="rect">
              <a:avLst/>
            </a:prstGeom>
            <a:noFill/>
            <a:ln w="12700">
              <a:solidFill>
                <a:schemeClr val="accent6"/>
              </a:solidFill>
            </a:ln>
          </p:spPr>
          <p:txBody>
            <a:bodyPr wrap="none" rtlCol="0">
              <a:spAutoFit/>
            </a:bodyPr>
            <a:lstStyle/>
            <a:p>
              <a:pPr defTabSz="1219170"/>
              <a:r>
                <a:rPr lang="en-US" sz="1600" dirty="0">
                  <a:solidFill>
                    <a:srgbClr val="000000"/>
                  </a:solidFill>
                  <a:latin typeface="Arial" charset="0"/>
                  <a:ea typeface="ＭＳ Ｐゴシック" charset="0"/>
                </a:rPr>
                <a:t>Indolent Progression</a:t>
              </a:r>
            </a:p>
            <a:p>
              <a:pPr defTabSz="1219170"/>
              <a:r>
                <a:rPr lang="en-US" sz="1600" dirty="0">
                  <a:solidFill>
                    <a:srgbClr val="000000"/>
                  </a:solidFill>
                  <a:latin typeface="Arial" charset="0"/>
                  <a:ea typeface="ＭＳ Ｐゴシック" charset="0"/>
                </a:rPr>
                <a:t>Able to tolerate CRS/</a:t>
              </a:r>
              <a:r>
                <a:rPr lang="en-US" sz="1600" dirty="0" err="1">
                  <a:solidFill>
                    <a:srgbClr val="000000"/>
                  </a:solidFill>
                  <a:latin typeface="Arial" charset="0"/>
                  <a:ea typeface="ＭＳ Ｐゴシック" charset="0"/>
                </a:rPr>
                <a:t>Neurotox</a:t>
              </a:r>
              <a:endParaRPr lang="en-US" sz="1600" dirty="0">
                <a:solidFill>
                  <a:srgbClr val="000000"/>
                </a:solidFill>
                <a:latin typeface="Arial" charset="0"/>
                <a:ea typeface="ＭＳ Ｐゴシック" charset="0"/>
              </a:endParaRPr>
            </a:p>
            <a:p>
              <a:pPr defTabSz="1219170"/>
              <a:r>
                <a:rPr lang="en-US" sz="1600" dirty="0">
                  <a:solidFill>
                    <a:srgbClr val="000000"/>
                  </a:solidFill>
                  <a:latin typeface="Arial" charset="0"/>
                  <a:ea typeface="ＭＳ Ｐゴシック" charset="0"/>
                </a:rPr>
                <a:t>Far from academic center</a:t>
              </a:r>
            </a:p>
          </p:txBody>
        </p:sp>
        <p:sp>
          <p:nvSpPr>
            <p:cNvPr id="8" name="TextBox 7"/>
            <p:cNvSpPr txBox="1"/>
            <p:nvPr/>
          </p:nvSpPr>
          <p:spPr>
            <a:xfrm>
              <a:off x="7424656" y="485820"/>
              <a:ext cx="829795" cy="253916"/>
            </a:xfrm>
            <a:prstGeom prst="rect">
              <a:avLst/>
            </a:prstGeom>
            <a:solidFill>
              <a:schemeClr val="accent2">
                <a:lumMod val="20000"/>
                <a:lumOff val="80000"/>
              </a:schemeClr>
            </a:solidFill>
            <a:ln w="12700">
              <a:solidFill>
                <a:srgbClr val="D80B8C"/>
              </a:solidFill>
            </a:ln>
          </p:spPr>
          <p:txBody>
            <a:bodyPr wrap="none" rtlCol="0">
              <a:spAutoFit/>
            </a:bodyPr>
            <a:lstStyle/>
            <a:p>
              <a:pPr defTabSz="1219170"/>
              <a:r>
                <a:rPr lang="en-US" sz="1600" dirty="0">
                  <a:solidFill>
                    <a:srgbClr val="000000"/>
                  </a:solidFill>
                  <a:latin typeface="Arial" charset="0"/>
                  <a:ea typeface="ＭＳ Ｐゴシック" charset="0"/>
                </a:rPr>
                <a:t>Bispecific </a:t>
              </a:r>
            </a:p>
          </p:txBody>
        </p:sp>
        <p:sp>
          <p:nvSpPr>
            <p:cNvPr id="9" name="TextBox 8"/>
            <p:cNvSpPr txBox="1"/>
            <p:nvPr/>
          </p:nvSpPr>
          <p:spPr>
            <a:xfrm>
              <a:off x="7714836" y="1472360"/>
              <a:ext cx="961273" cy="253916"/>
            </a:xfrm>
            <a:prstGeom prst="rect">
              <a:avLst/>
            </a:prstGeom>
            <a:solidFill>
              <a:schemeClr val="accent2">
                <a:lumMod val="20000"/>
                <a:lumOff val="80000"/>
              </a:schemeClr>
            </a:solidFill>
            <a:ln w="12700">
              <a:solidFill>
                <a:srgbClr val="D80B8C"/>
              </a:solidFill>
            </a:ln>
          </p:spPr>
          <p:txBody>
            <a:bodyPr wrap="none" rtlCol="0">
              <a:spAutoFit/>
            </a:bodyPr>
            <a:lstStyle/>
            <a:p>
              <a:pPr defTabSz="1219170"/>
              <a:r>
                <a:rPr lang="en-US" sz="1600" dirty="0">
                  <a:solidFill>
                    <a:srgbClr val="000000"/>
                  </a:solidFill>
                  <a:latin typeface="Arial" charset="0"/>
                  <a:ea typeface="ＭＳ Ｐゴシック" charset="0"/>
                </a:rPr>
                <a:t>CART study</a:t>
              </a:r>
            </a:p>
          </p:txBody>
        </p:sp>
        <p:sp>
          <p:nvSpPr>
            <p:cNvPr id="11" name="TextBox 10"/>
            <p:cNvSpPr txBox="1"/>
            <p:nvPr/>
          </p:nvSpPr>
          <p:spPr>
            <a:xfrm>
              <a:off x="7862436" y="850053"/>
              <a:ext cx="1079863" cy="438581"/>
            </a:xfrm>
            <a:prstGeom prst="rect">
              <a:avLst/>
            </a:prstGeom>
            <a:solidFill>
              <a:schemeClr val="accent2">
                <a:lumMod val="20000"/>
                <a:lumOff val="80000"/>
              </a:schemeClr>
            </a:solidFill>
            <a:ln w="12700">
              <a:solidFill>
                <a:srgbClr val="D80B8C"/>
              </a:solidFill>
            </a:ln>
          </p:spPr>
          <p:txBody>
            <a:bodyPr wrap="none" rtlCol="0">
              <a:spAutoFit/>
            </a:bodyPr>
            <a:lstStyle/>
            <a:p>
              <a:pPr defTabSz="1219170"/>
              <a:r>
                <a:rPr lang="en-US" sz="1600" dirty="0">
                  <a:solidFill>
                    <a:srgbClr val="000000"/>
                  </a:solidFill>
                  <a:latin typeface="Arial" charset="0"/>
                  <a:ea typeface="ＭＳ Ｐゴシック" charset="0"/>
                </a:rPr>
                <a:t>Other Studies</a:t>
              </a:r>
            </a:p>
            <a:p>
              <a:pPr defTabSz="1219170"/>
              <a:r>
                <a:rPr lang="en-US" sz="1600" dirty="0" err="1">
                  <a:solidFill>
                    <a:srgbClr val="000000"/>
                  </a:solidFill>
                  <a:latin typeface="Arial" charset="0"/>
                  <a:ea typeface="ＭＳ Ｐゴシック" charset="0"/>
                </a:rPr>
                <a:t>Eg</a:t>
              </a:r>
              <a:r>
                <a:rPr lang="en-US" sz="1600" dirty="0">
                  <a:solidFill>
                    <a:srgbClr val="000000"/>
                  </a:solidFill>
                  <a:latin typeface="Arial" charset="0"/>
                  <a:ea typeface="ＭＳ Ｐゴシック" charset="0"/>
                </a:rPr>
                <a:t>. </a:t>
              </a:r>
              <a:r>
                <a:rPr lang="en-US" sz="1600" dirty="0" err="1">
                  <a:solidFill>
                    <a:srgbClr val="000000"/>
                  </a:solidFill>
                  <a:latin typeface="Arial" charset="0"/>
                  <a:ea typeface="ＭＳ Ｐゴシック" charset="0"/>
                </a:rPr>
                <a:t>CelMod</a:t>
              </a:r>
              <a:endParaRPr lang="en-US" sz="1600" dirty="0">
                <a:solidFill>
                  <a:srgbClr val="000000"/>
                </a:solidFill>
                <a:latin typeface="Arial" charset="0"/>
                <a:ea typeface="ＭＳ Ｐゴシック" charset="0"/>
              </a:endParaRPr>
            </a:p>
          </p:txBody>
        </p:sp>
        <p:sp>
          <p:nvSpPr>
            <p:cNvPr id="13" name="TextBox 12"/>
            <p:cNvSpPr txBox="1"/>
            <p:nvPr/>
          </p:nvSpPr>
          <p:spPr>
            <a:xfrm>
              <a:off x="5101766" y="1971832"/>
              <a:ext cx="677108" cy="253916"/>
            </a:xfrm>
            <a:prstGeom prst="rect">
              <a:avLst/>
            </a:prstGeom>
            <a:solidFill>
              <a:schemeClr val="accent2">
                <a:lumMod val="20000"/>
                <a:lumOff val="80000"/>
              </a:schemeClr>
            </a:solidFill>
            <a:ln w="12700">
              <a:solidFill>
                <a:srgbClr val="D80B8C"/>
              </a:solidFill>
            </a:ln>
          </p:spPr>
          <p:txBody>
            <a:bodyPr wrap="none" rtlCol="0">
              <a:spAutoFit/>
            </a:bodyPr>
            <a:lstStyle/>
            <a:p>
              <a:pPr defTabSz="1219170"/>
              <a:r>
                <a:rPr lang="en-US" sz="1600" dirty="0">
                  <a:solidFill>
                    <a:srgbClr val="000000"/>
                  </a:solidFill>
                  <a:latin typeface="Arial" charset="0"/>
                  <a:ea typeface="ＭＳ Ｐゴシック" charset="0"/>
                </a:rPr>
                <a:t>Ide-</a:t>
              </a:r>
              <a:r>
                <a:rPr lang="en-US" sz="1600" dirty="0" err="1">
                  <a:solidFill>
                    <a:srgbClr val="000000"/>
                  </a:solidFill>
                  <a:latin typeface="Arial" charset="0"/>
                  <a:ea typeface="ＭＳ Ｐゴシック" charset="0"/>
                </a:rPr>
                <a:t>Cel</a:t>
              </a:r>
              <a:r>
                <a:rPr lang="en-US" sz="1600" dirty="0">
                  <a:solidFill>
                    <a:srgbClr val="000000"/>
                  </a:solidFill>
                  <a:latin typeface="Arial" charset="0"/>
                  <a:ea typeface="ＭＳ Ｐゴシック" charset="0"/>
                </a:rPr>
                <a:t> </a:t>
              </a:r>
            </a:p>
          </p:txBody>
        </p:sp>
        <p:sp>
          <p:nvSpPr>
            <p:cNvPr id="57" name="TextBox 56"/>
            <p:cNvSpPr txBox="1"/>
            <p:nvPr/>
          </p:nvSpPr>
          <p:spPr>
            <a:xfrm>
              <a:off x="4590611" y="1877674"/>
              <a:ext cx="417422" cy="284742"/>
            </a:xfrm>
            <a:prstGeom prst="rect">
              <a:avLst/>
            </a:prstGeom>
            <a:noFill/>
          </p:spPr>
          <p:txBody>
            <a:bodyPr wrap="none" rtlCol="0">
              <a:spAutoFit/>
            </a:bodyPr>
            <a:lstStyle/>
            <a:p>
              <a:pPr defTabSz="1219170"/>
              <a:r>
                <a:rPr lang="en-US" sz="1867" dirty="0">
                  <a:solidFill>
                    <a:srgbClr val="00AEEF"/>
                  </a:solidFill>
                  <a:latin typeface="Arial" charset="0"/>
                  <a:ea typeface="ＭＳ Ｐゴシック" charset="0"/>
                </a:rPr>
                <a:t>No </a:t>
              </a:r>
            </a:p>
          </p:txBody>
        </p:sp>
        <p:cxnSp>
          <p:nvCxnSpPr>
            <p:cNvPr id="66" name="Straight Arrow Connector 65"/>
            <p:cNvCxnSpPr/>
            <p:nvPr/>
          </p:nvCxnSpPr>
          <p:spPr>
            <a:xfrm>
              <a:off x="4519671" y="2115004"/>
              <a:ext cx="463485" cy="104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279337" y="1188708"/>
              <a:ext cx="405227" cy="7446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3918023" y="1615327"/>
              <a:ext cx="524657" cy="284742"/>
            </a:xfrm>
            <a:prstGeom prst="rect">
              <a:avLst/>
            </a:prstGeom>
            <a:noFill/>
          </p:spPr>
          <p:txBody>
            <a:bodyPr wrap="square" rtlCol="0">
              <a:spAutoFit/>
            </a:bodyPr>
            <a:lstStyle/>
            <a:p>
              <a:pPr defTabSz="1219170"/>
              <a:r>
                <a:rPr lang="en-US" sz="1867" dirty="0">
                  <a:solidFill>
                    <a:srgbClr val="00AEEF"/>
                  </a:solidFill>
                  <a:latin typeface="Arial" charset="0"/>
                  <a:ea typeface="ＭＳ Ｐゴシック" charset="0"/>
                </a:rPr>
                <a:t>Yes</a:t>
              </a:r>
            </a:p>
          </p:txBody>
        </p:sp>
        <p:cxnSp>
          <p:nvCxnSpPr>
            <p:cNvPr id="74" name="Straight Arrow Connector 73"/>
            <p:cNvCxnSpPr/>
            <p:nvPr/>
          </p:nvCxnSpPr>
          <p:spPr>
            <a:xfrm>
              <a:off x="6804248" y="624319"/>
              <a:ext cx="52420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7311011" y="1599047"/>
              <a:ext cx="382655" cy="73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a:off x="4714721" y="1095459"/>
              <a:ext cx="268435" cy="951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4712003" y="952244"/>
              <a:ext cx="245239" cy="1518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101" name="Rectangle 100"/>
          <p:cNvSpPr/>
          <p:nvPr/>
        </p:nvSpPr>
        <p:spPr>
          <a:xfrm>
            <a:off x="772627" y="93247"/>
            <a:ext cx="10988535" cy="502766"/>
          </a:xfrm>
          <a:prstGeom prst="rect">
            <a:avLst/>
          </a:prstGeom>
        </p:spPr>
        <p:txBody>
          <a:bodyPr wrap="square">
            <a:spAutoFit/>
          </a:bodyPr>
          <a:lstStyle/>
          <a:p>
            <a:pPr defTabSz="1219140"/>
            <a:r>
              <a:rPr lang="en-US" sz="2667" b="1" dirty="0">
                <a:solidFill>
                  <a:srgbClr val="00AEEF"/>
                </a:solidFill>
                <a:latin typeface="Times New Roman"/>
                <a:ea typeface="ＭＳ Ｐゴシック" charset="0"/>
                <a:cs typeface="Times New Roman"/>
              </a:rPr>
              <a:t>Conclusions: Treatment Selection for Penta-Refractory Multiple Myeloma</a:t>
            </a:r>
            <a:endParaRPr lang="en-US" sz="2667" dirty="0">
              <a:solidFill>
                <a:srgbClr val="000000"/>
              </a:solidFill>
              <a:latin typeface="Arial" charset="0"/>
              <a:ea typeface="ＭＳ Ｐゴシック" charset="0"/>
            </a:endParaRPr>
          </a:p>
        </p:txBody>
      </p:sp>
      <p:grpSp>
        <p:nvGrpSpPr>
          <p:cNvPr id="73" name="Group 72"/>
          <p:cNvGrpSpPr/>
          <p:nvPr/>
        </p:nvGrpSpPr>
        <p:grpSpPr>
          <a:xfrm>
            <a:off x="2425157" y="3349010"/>
            <a:ext cx="9766843" cy="3244721"/>
            <a:chOff x="1754863" y="2586480"/>
            <a:chExt cx="7325132" cy="2433541"/>
          </a:xfrm>
        </p:grpSpPr>
        <p:grpSp>
          <p:nvGrpSpPr>
            <p:cNvPr id="70" name="Group 69"/>
            <p:cNvGrpSpPr/>
            <p:nvPr/>
          </p:nvGrpSpPr>
          <p:grpSpPr>
            <a:xfrm>
              <a:off x="2423956" y="2787774"/>
              <a:ext cx="6656039" cy="2232247"/>
              <a:chOff x="2423956" y="2787774"/>
              <a:chExt cx="6656039" cy="2232247"/>
            </a:xfrm>
          </p:grpSpPr>
          <p:sp>
            <p:nvSpPr>
              <p:cNvPr id="19" name="TextBox 18"/>
              <p:cNvSpPr txBox="1"/>
              <p:nvPr/>
            </p:nvSpPr>
            <p:spPr>
              <a:xfrm>
                <a:off x="2498025" y="3637832"/>
                <a:ext cx="1858182" cy="438581"/>
              </a:xfrm>
              <a:prstGeom prst="rect">
                <a:avLst/>
              </a:prstGeom>
              <a:noFill/>
              <a:ln w="12700">
                <a:solidFill>
                  <a:schemeClr val="accent6"/>
                </a:solidFill>
              </a:ln>
            </p:spPr>
            <p:txBody>
              <a:bodyPr wrap="square" rtlCol="0">
                <a:spAutoFit/>
              </a:bodyPr>
              <a:lstStyle/>
              <a:p>
                <a:pPr algn="ctr" defTabSz="1219170"/>
                <a:r>
                  <a:rPr lang="en-US" sz="1600" dirty="0">
                    <a:solidFill>
                      <a:srgbClr val="000000"/>
                    </a:solidFill>
                    <a:latin typeface="Arial" charset="0"/>
                    <a:ea typeface="ＭＳ Ｐゴシック" charset="0"/>
                  </a:rPr>
                  <a:t>Not cachectic</a:t>
                </a:r>
              </a:p>
              <a:p>
                <a:pPr algn="ctr" defTabSz="1219170"/>
                <a:r>
                  <a:rPr lang="en-US" sz="1600" dirty="0">
                    <a:solidFill>
                      <a:srgbClr val="000000"/>
                    </a:solidFill>
                    <a:latin typeface="Arial" charset="0"/>
                    <a:ea typeface="ＭＳ Ｐゴシック" charset="0"/>
                  </a:rPr>
                  <a:t>17p deletion, </a:t>
                </a:r>
                <a:r>
                  <a:rPr lang="en-US" sz="1600" dirty="0" err="1">
                    <a:solidFill>
                      <a:srgbClr val="000000"/>
                    </a:solidFill>
                    <a:latin typeface="Arial" charset="0"/>
                    <a:ea typeface="ＭＳ Ｐゴシック" charset="0"/>
                  </a:rPr>
                  <a:t>CrCl</a:t>
                </a:r>
                <a:r>
                  <a:rPr lang="en-US" sz="1600" dirty="0">
                    <a:solidFill>
                      <a:srgbClr val="000000"/>
                    </a:solidFill>
                    <a:latin typeface="Arial" charset="0"/>
                    <a:ea typeface="ＭＳ Ｐゴシック" charset="0"/>
                  </a:rPr>
                  <a:t> 20-30 </a:t>
                </a:r>
              </a:p>
            </p:txBody>
          </p:sp>
          <p:sp>
            <p:nvSpPr>
              <p:cNvPr id="21" name="TextBox 20"/>
              <p:cNvSpPr txBox="1"/>
              <p:nvPr/>
            </p:nvSpPr>
            <p:spPr>
              <a:xfrm>
                <a:off x="2901086" y="4455604"/>
                <a:ext cx="1607652" cy="438581"/>
              </a:xfrm>
              <a:prstGeom prst="rect">
                <a:avLst/>
              </a:prstGeom>
              <a:noFill/>
              <a:ln w="12700">
                <a:solidFill>
                  <a:schemeClr val="accent6"/>
                </a:solidFill>
              </a:ln>
            </p:spPr>
            <p:txBody>
              <a:bodyPr wrap="none" rtlCol="0">
                <a:spAutoFit/>
              </a:bodyPr>
              <a:lstStyle/>
              <a:p>
                <a:pPr algn="ctr" defTabSz="1219170"/>
                <a:r>
                  <a:rPr lang="en-US" sz="1600" dirty="0">
                    <a:solidFill>
                      <a:srgbClr val="000000"/>
                    </a:solidFill>
                    <a:latin typeface="Arial" charset="0"/>
                    <a:ea typeface="ＭＳ Ｐゴシック" charset="0"/>
                  </a:rPr>
                  <a:t>Willing and able to do</a:t>
                </a:r>
              </a:p>
              <a:p>
                <a:pPr algn="ctr" defTabSz="1219170"/>
                <a:r>
                  <a:rPr lang="en-US" sz="1600" dirty="0">
                    <a:solidFill>
                      <a:srgbClr val="000000"/>
                    </a:solidFill>
                    <a:latin typeface="Arial" charset="0"/>
                    <a:ea typeface="ＭＳ Ｐゴシック" charset="0"/>
                  </a:rPr>
                  <a:t>ocular monitoring</a:t>
                </a:r>
              </a:p>
            </p:txBody>
          </p:sp>
          <p:sp>
            <p:nvSpPr>
              <p:cNvPr id="22" name="TextBox 21"/>
              <p:cNvSpPr txBox="1"/>
              <p:nvPr/>
            </p:nvSpPr>
            <p:spPr>
              <a:xfrm>
                <a:off x="4765405" y="3730166"/>
                <a:ext cx="4314590" cy="253916"/>
              </a:xfrm>
              <a:prstGeom prst="rect">
                <a:avLst/>
              </a:prstGeom>
              <a:pattFill prst="wdUpDiag">
                <a:fgClr>
                  <a:srgbClr val="FBB7E1"/>
                </a:fgClr>
                <a:bgClr>
                  <a:schemeClr val="bg1"/>
                </a:bgClr>
              </a:pattFill>
              <a:ln w="12700">
                <a:solidFill>
                  <a:srgbClr val="D80B8C"/>
                </a:solidFill>
              </a:ln>
            </p:spPr>
            <p:txBody>
              <a:bodyPr wrap="square" rtlCol="0">
                <a:spAutoFit/>
              </a:bodyPr>
              <a:lstStyle/>
              <a:p>
                <a:pPr defTabSz="1219170"/>
                <a:r>
                  <a:rPr lang="en-US" sz="1600" dirty="0" err="1">
                    <a:solidFill>
                      <a:srgbClr val="000000"/>
                    </a:solidFill>
                    <a:latin typeface="Arial" charset="0"/>
                    <a:ea typeface="ＭＳ Ｐゴシック" charset="0"/>
                  </a:rPr>
                  <a:t>Qwk</a:t>
                </a:r>
                <a:r>
                  <a:rPr lang="en-US" sz="1600" dirty="0">
                    <a:solidFill>
                      <a:srgbClr val="000000"/>
                    </a:solidFill>
                    <a:latin typeface="Arial" charset="0"/>
                    <a:ea typeface="ＭＳ Ｐゴシック" charset="0"/>
                  </a:rPr>
                  <a:t> </a:t>
                </a:r>
                <a:r>
                  <a:rPr lang="en-US" sz="1600" dirty="0" err="1">
                    <a:solidFill>
                      <a:srgbClr val="000000"/>
                    </a:solidFill>
                    <a:latin typeface="Arial" charset="0"/>
                    <a:ea typeface="ＭＳ Ｐゴシック" charset="0"/>
                  </a:rPr>
                  <a:t>selinexor</a:t>
                </a:r>
                <a:r>
                  <a:rPr lang="en-US" sz="1600" dirty="0">
                    <a:solidFill>
                      <a:srgbClr val="000000"/>
                    </a:solidFill>
                    <a:latin typeface="Arial" charset="0"/>
                    <a:ea typeface="ＭＳ Ｐゴシック" charset="0"/>
                  </a:rPr>
                  <a:t> based triplet: </a:t>
                </a:r>
                <a:r>
                  <a:rPr lang="en-US" sz="1467" dirty="0">
                    <a:solidFill>
                      <a:srgbClr val="000000"/>
                    </a:solidFill>
                    <a:latin typeface="Arial" charset="0"/>
                    <a:ea typeface="ＭＳ Ｐゴシック" charset="0"/>
                  </a:rPr>
                  <a:t>(if </a:t>
                </a:r>
                <a:r>
                  <a:rPr lang="en-US" sz="1467" dirty="0" err="1">
                    <a:solidFill>
                      <a:srgbClr val="000000"/>
                    </a:solidFill>
                    <a:latin typeface="Arial" charset="0"/>
                    <a:ea typeface="ＭＳ Ｐゴシック" charset="0"/>
                  </a:rPr>
                  <a:t>cytopenia</a:t>
                </a:r>
                <a:r>
                  <a:rPr lang="en-US" sz="1467" dirty="0">
                    <a:solidFill>
                      <a:srgbClr val="000000"/>
                    </a:solidFill>
                    <a:latin typeface="Arial" charset="0"/>
                    <a:ea typeface="ＭＳ Ｐゴシック" charset="0"/>
                  </a:rPr>
                  <a:t> CD38/PI; all </a:t>
                </a:r>
                <a:r>
                  <a:rPr lang="en-US" sz="1467" dirty="0" err="1">
                    <a:solidFill>
                      <a:srgbClr val="000000"/>
                    </a:solidFill>
                    <a:latin typeface="Arial" charset="0"/>
                    <a:ea typeface="ＭＳ Ｐゴシック" charset="0"/>
                  </a:rPr>
                  <a:t>po</a:t>
                </a:r>
                <a:r>
                  <a:rPr lang="en-US" sz="1467" dirty="0">
                    <a:solidFill>
                      <a:srgbClr val="000000"/>
                    </a:solidFill>
                    <a:latin typeface="Arial" charset="0"/>
                    <a:ea typeface="ＭＳ Ｐゴシック" charset="0"/>
                  </a:rPr>
                  <a:t> - IMID)</a:t>
                </a:r>
                <a:endParaRPr lang="en-US" sz="1600" dirty="0">
                  <a:solidFill>
                    <a:srgbClr val="000000"/>
                  </a:solidFill>
                  <a:latin typeface="Arial" charset="0"/>
                  <a:ea typeface="ＭＳ Ｐゴシック" charset="0"/>
                </a:endParaRPr>
              </a:p>
            </p:txBody>
          </p:sp>
          <p:sp>
            <p:nvSpPr>
              <p:cNvPr id="24" name="TextBox 23"/>
              <p:cNvSpPr txBox="1"/>
              <p:nvPr/>
            </p:nvSpPr>
            <p:spPr>
              <a:xfrm>
                <a:off x="5004447" y="4588052"/>
                <a:ext cx="1001716" cy="253916"/>
              </a:xfrm>
              <a:prstGeom prst="rect">
                <a:avLst/>
              </a:prstGeom>
              <a:pattFill prst="wdUpDiag">
                <a:fgClr>
                  <a:srgbClr val="FBB7E1"/>
                </a:fgClr>
                <a:bgClr>
                  <a:schemeClr val="bg1"/>
                </a:bgClr>
              </a:pattFill>
              <a:ln w="12700">
                <a:solidFill>
                  <a:srgbClr val="D80B8C"/>
                </a:solidFill>
              </a:ln>
            </p:spPr>
            <p:txBody>
              <a:bodyPr wrap="none" rtlCol="0">
                <a:spAutoFit/>
              </a:bodyPr>
              <a:lstStyle/>
              <a:p>
                <a:pPr defTabSz="1219170"/>
                <a:r>
                  <a:rPr lang="en-US" sz="1600" dirty="0">
                    <a:solidFill>
                      <a:srgbClr val="000000"/>
                    </a:solidFill>
                    <a:latin typeface="Arial" charset="0"/>
                    <a:ea typeface="ＭＳ Ｐゴシック" charset="0"/>
                  </a:rPr>
                  <a:t>Belantamab </a:t>
                </a:r>
              </a:p>
            </p:txBody>
          </p:sp>
          <p:cxnSp>
            <p:nvCxnSpPr>
              <p:cNvPr id="63" name="Straight Arrow Connector 62"/>
              <p:cNvCxnSpPr/>
              <p:nvPr/>
            </p:nvCxnSpPr>
            <p:spPr>
              <a:xfrm>
                <a:off x="4396875" y="3868664"/>
                <a:ext cx="327862"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4591739" y="4723082"/>
                <a:ext cx="35126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3259607" y="2934888"/>
                <a:ext cx="745012" cy="253916"/>
              </a:xfrm>
              <a:prstGeom prst="rect">
                <a:avLst/>
              </a:prstGeom>
              <a:noFill/>
              <a:ln w="12700">
                <a:solidFill>
                  <a:schemeClr val="accent6"/>
                </a:solidFill>
              </a:ln>
            </p:spPr>
            <p:txBody>
              <a:bodyPr wrap="none" rtlCol="0">
                <a:spAutoFit/>
              </a:bodyPr>
              <a:lstStyle/>
              <a:p>
                <a:pPr algn="ctr" defTabSz="1219170"/>
                <a:r>
                  <a:rPr lang="en-US" sz="1600" dirty="0">
                    <a:solidFill>
                      <a:srgbClr val="000000"/>
                    </a:solidFill>
                    <a:latin typeface="Arial" charset="0"/>
                    <a:ea typeface="ＭＳ Ｐゴシック" charset="0"/>
                  </a:rPr>
                  <a:t>t (11;14) </a:t>
                </a:r>
              </a:p>
            </p:txBody>
          </p:sp>
          <p:sp>
            <p:nvSpPr>
              <p:cNvPr id="61" name="TextBox 60"/>
              <p:cNvSpPr txBox="1"/>
              <p:nvPr/>
            </p:nvSpPr>
            <p:spPr>
              <a:xfrm>
                <a:off x="4802307" y="2905999"/>
                <a:ext cx="2831448" cy="253916"/>
              </a:xfrm>
              <a:prstGeom prst="rect">
                <a:avLst/>
              </a:prstGeom>
              <a:pattFill prst="wdUpDiag">
                <a:fgClr>
                  <a:srgbClr val="FBB7E1"/>
                </a:fgClr>
                <a:bgClr>
                  <a:schemeClr val="bg1"/>
                </a:bgClr>
              </a:pattFill>
              <a:ln w="12700">
                <a:solidFill>
                  <a:srgbClr val="D80B8C"/>
                </a:solidFill>
              </a:ln>
            </p:spPr>
            <p:txBody>
              <a:bodyPr wrap="none" rtlCol="0">
                <a:spAutoFit/>
              </a:bodyPr>
              <a:lstStyle/>
              <a:p>
                <a:pPr defTabSz="1219170"/>
                <a:r>
                  <a:rPr lang="en-US" sz="1600" dirty="0" err="1">
                    <a:solidFill>
                      <a:srgbClr val="000000"/>
                    </a:solidFill>
                    <a:latin typeface="Arial" charset="0"/>
                    <a:ea typeface="ＭＳ Ｐゴシック" charset="0"/>
                  </a:rPr>
                  <a:t>Venetoclax</a:t>
                </a:r>
                <a:r>
                  <a:rPr lang="en-US" sz="1600" dirty="0">
                    <a:solidFill>
                      <a:srgbClr val="000000"/>
                    </a:solidFill>
                    <a:latin typeface="Arial" charset="0"/>
                    <a:ea typeface="ＭＳ Ｐゴシック" charset="0"/>
                  </a:rPr>
                  <a:t> + </a:t>
                </a:r>
                <a:r>
                  <a:rPr lang="en-US" sz="1600" dirty="0" err="1">
                    <a:solidFill>
                      <a:srgbClr val="000000"/>
                    </a:solidFill>
                    <a:latin typeface="Arial" charset="0"/>
                    <a:ea typeface="ＭＳ Ｐゴシック" charset="0"/>
                  </a:rPr>
                  <a:t>bortezomib</a:t>
                </a:r>
                <a:r>
                  <a:rPr lang="en-US" sz="1600" dirty="0">
                    <a:solidFill>
                      <a:srgbClr val="000000"/>
                    </a:solidFill>
                    <a:latin typeface="Arial" charset="0"/>
                    <a:ea typeface="ＭＳ Ｐゴシック" charset="0"/>
                  </a:rPr>
                  <a:t> + </a:t>
                </a:r>
                <a:r>
                  <a:rPr lang="en-US" sz="1600" dirty="0" err="1">
                    <a:solidFill>
                      <a:srgbClr val="000000"/>
                    </a:solidFill>
                    <a:latin typeface="Arial" charset="0"/>
                    <a:ea typeface="ＭＳ Ｐゴシック" charset="0"/>
                  </a:rPr>
                  <a:t>dex</a:t>
                </a:r>
                <a:r>
                  <a:rPr lang="en-US" sz="1600" dirty="0">
                    <a:solidFill>
                      <a:srgbClr val="000000"/>
                    </a:solidFill>
                    <a:latin typeface="Arial" charset="0"/>
                    <a:ea typeface="ＭＳ Ｐゴシック" charset="0"/>
                  </a:rPr>
                  <a:t> +/- </a:t>
                </a:r>
                <a:r>
                  <a:rPr lang="en-US" sz="1600" dirty="0" err="1">
                    <a:solidFill>
                      <a:srgbClr val="000000"/>
                    </a:solidFill>
                    <a:latin typeface="Arial" charset="0"/>
                    <a:ea typeface="ＭＳ Ｐゴシック" charset="0"/>
                  </a:rPr>
                  <a:t>dara</a:t>
                </a:r>
                <a:endParaRPr lang="en-US" sz="1600" dirty="0">
                  <a:solidFill>
                    <a:srgbClr val="000000"/>
                  </a:solidFill>
                  <a:latin typeface="Arial" charset="0"/>
                  <a:ea typeface="ＭＳ Ｐゴシック" charset="0"/>
                </a:endParaRPr>
              </a:p>
            </p:txBody>
          </p:sp>
          <p:cxnSp>
            <p:nvCxnSpPr>
              <p:cNvPr id="62" name="Straight Arrow Connector 61"/>
              <p:cNvCxnSpPr/>
              <p:nvPr/>
            </p:nvCxnSpPr>
            <p:spPr>
              <a:xfrm flipV="1">
                <a:off x="4099102" y="3073387"/>
                <a:ext cx="608121" cy="1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4" name="Left Brace 43"/>
              <p:cNvSpPr/>
              <p:nvPr/>
            </p:nvSpPr>
            <p:spPr>
              <a:xfrm>
                <a:off x="2423956" y="2787774"/>
                <a:ext cx="76153" cy="223224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1219170"/>
                <a:endParaRPr lang="en-US" sz="3200">
                  <a:solidFill>
                    <a:srgbClr val="000000"/>
                  </a:solidFill>
                  <a:latin typeface="Times New Roman"/>
                </a:endParaRPr>
              </a:p>
            </p:txBody>
          </p:sp>
        </p:grpSp>
        <p:cxnSp>
          <p:nvCxnSpPr>
            <p:cNvPr id="43" name="Straight Arrow Connector 42"/>
            <p:cNvCxnSpPr/>
            <p:nvPr/>
          </p:nvCxnSpPr>
          <p:spPr>
            <a:xfrm>
              <a:off x="1754863" y="2657371"/>
              <a:ext cx="466099" cy="57719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862501" y="2586480"/>
              <a:ext cx="417422" cy="284742"/>
            </a:xfrm>
            <a:prstGeom prst="rect">
              <a:avLst/>
            </a:prstGeom>
            <a:noFill/>
          </p:spPr>
          <p:txBody>
            <a:bodyPr wrap="none" rtlCol="0">
              <a:spAutoFit/>
            </a:bodyPr>
            <a:lstStyle/>
            <a:p>
              <a:pPr defTabSz="1219170"/>
              <a:r>
                <a:rPr lang="en-US" sz="1867" dirty="0">
                  <a:solidFill>
                    <a:srgbClr val="00AEEF"/>
                  </a:solidFill>
                  <a:latin typeface="Arial" charset="0"/>
                  <a:ea typeface="ＭＳ Ｐゴシック" charset="0"/>
                </a:rPr>
                <a:t>No </a:t>
              </a:r>
            </a:p>
          </p:txBody>
        </p:sp>
      </p:grpSp>
      <p:grpSp>
        <p:nvGrpSpPr>
          <p:cNvPr id="75" name="Group 74"/>
          <p:cNvGrpSpPr/>
          <p:nvPr/>
        </p:nvGrpSpPr>
        <p:grpSpPr>
          <a:xfrm>
            <a:off x="35187" y="1750236"/>
            <a:ext cx="2946645" cy="4132368"/>
            <a:chOff x="26390" y="1312676"/>
            <a:chExt cx="2209984" cy="3099276"/>
          </a:xfrm>
        </p:grpSpPr>
        <p:sp>
          <p:nvSpPr>
            <p:cNvPr id="18" name="TextBox 17"/>
            <p:cNvSpPr txBox="1"/>
            <p:nvPr/>
          </p:nvSpPr>
          <p:spPr>
            <a:xfrm>
              <a:off x="1403648" y="3352255"/>
              <a:ext cx="832726" cy="623248"/>
            </a:xfrm>
            <a:prstGeom prst="rect">
              <a:avLst/>
            </a:prstGeom>
            <a:solidFill>
              <a:srgbClr val="FFF3FA"/>
            </a:solidFill>
            <a:ln w="12700">
              <a:solidFill>
                <a:srgbClr val="D80B8C"/>
              </a:solidFill>
            </a:ln>
          </p:spPr>
          <p:txBody>
            <a:bodyPr wrap="square" rtlCol="0">
              <a:spAutoFit/>
            </a:bodyPr>
            <a:lstStyle/>
            <a:p>
              <a:pPr defTabSz="1219170"/>
              <a:r>
                <a:rPr lang="en-US" sz="1600" dirty="0">
                  <a:solidFill>
                    <a:srgbClr val="000000"/>
                  </a:solidFill>
                  <a:latin typeface="Arial" charset="0"/>
                  <a:ea typeface="ＭＳ Ｐゴシック" charset="0"/>
                </a:rPr>
                <a:t>96h </a:t>
              </a:r>
              <a:r>
                <a:rPr lang="en-US" sz="1600" dirty="0" err="1">
                  <a:solidFill>
                    <a:srgbClr val="000000"/>
                  </a:solidFill>
                  <a:latin typeface="Arial" charset="0"/>
                  <a:ea typeface="ＭＳ Ｐゴシック" charset="0"/>
                </a:rPr>
                <a:t>infusional</a:t>
              </a:r>
              <a:endParaRPr lang="en-US" sz="1600" dirty="0">
                <a:solidFill>
                  <a:srgbClr val="000000"/>
                </a:solidFill>
                <a:latin typeface="Arial" charset="0"/>
                <a:ea typeface="ＭＳ Ｐゴシック" charset="0"/>
              </a:endParaRPr>
            </a:p>
            <a:p>
              <a:pPr defTabSz="1219170"/>
              <a:r>
                <a:rPr lang="en-US" sz="1600" dirty="0">
                  <a:solidFill>
                    <a:srgbClr val="000000"/>
                  </a:solidFill>
                  <a:latin typeface="Arial" charset="0"/>
                  <a:ea typeface="ＭＳ Ｐゴシック" charset="0"/>
                </a:rPr>
                <a:t>chemo  </a:t>
              </a:r>
            </a:p>
          </p:txBody>
        </p:sp>
        <p:grpSp>
          <p:nvGrpSpPr>
            <p:cNvPr id="71" name="Group 70"/>
            <p:cNvGrpSpPr/>
            <p:nvPr/>
          </p:nvGrpSpPr>
          <p:grpSpPr>
            <a:xfrm>
              <a:off x="26390" y="1312676"/>
              <a:ext cx="1901582" cy="3099276"/>
              <a:chOff x="6200" y="1325081"/>
              <a:chExt cx="1941961" cy="3074465"/>
            </a:xfrm>
          </p:grpSpPr>
          <p:sp>
            <p:nvSpPr>
              <p:cNvPr id="14" name="TextBox 13"/>
              <p:cNvSpPr txBox="1"/>
              <p:nvPr/>
            </p:nvSpPr>
            <p:spPr>
              <a:xfrm>
                <a:off x="535580" y="2199023"/>
                <a:ext cx="1201016" cy="435070"/>
              </a:xfrm>
              <a:prstGeom prst="rect">
                <a:avLst/>
              </a:prstGeom>
              <a:noFill/>
              <a:ln w="12700">
                <a:solidFill>
                  <a:schemeClr val="accent6"/>
                </a:solidFill>
              </a:ln>
            </p:spPr>
            <p:txBody>
              <a:bodyPr wrap="none" rtlCol="0">
                <a:spAutoFit/>
              </a:bodyPr>
              <a:lstStyle/>
              <a:p>
                <a:pPr algn="ctr" defTabSz="1219170"/>
                <a:r>
                  <a:rPr lang="en-US" sz="1600" dirty="0">
                    <a:solidFill>
                      <a:srgbClr val="000000"/>
                    </a:solidFill>
                    <a:latin typeface="Arial" charset="0"/>
                    <a:ea typeface="ＭＳ Ｐゴシック" charset="0"/>
                  </a:rPr>
                  <a:t>Low ANC/</a:t>
                </a:r>
                <a:r>
                  <a:rPr lang="en-US" sz="1600" dirty="0" err="1">
                    <a:solidFill>
                      <a:srgbClr val="000000"/>
                    </a:solidFill>
                    <a:latin typeface="Arial" charset="0"/>
                    <a:ea typeface="ＭＳ Ｐゴシック" charset="0"/>
                  </a:rPr>
                  <a:t>plts</a:t>
                </a:r>
                <a:r>
                  <a:rPr lang="en-US" sz="1600" dirty="0">
                    <a:solidFill>
                      <a:srgbClr val="000000"/>
                    </a:solidFill>
                    <a:latin typeface="Arial" charset="0"/>
                    <a:ea typeface="ＭＳ Ｐゴシック" charset="0"/>
                  </a:rPr>
                  <a:t> </a:t>
                </a:r>
              </a:p>
              <a:p>
                <a:pPr algn="ctr" defTabSz="1219170"/>
                <a:r>
                  <a:rPr lang="en-US" sz="1600" dirty="0">
                    <a:solidFill>
                      <a:srgbClr val="000000"/>
                    </a:solidFill>
                    <a:latin typeface="Arial" charset="0"/>
                    <a:ea typeface="ＭＳ Ｐゴシック" charset="0"/>
                  </a:rPr>
                  <a:t>due to MM &amp; fit</a:t>
                </a:r>
              </a:p>
            </p:txBody>
          </p:sp>
          <p:sp>
            <p:nvSpPr>
              <p:cNvPr id="15" name="TextBox 14"/>
              <p:cNvSpPr txBox="1"/>
              <p:nvPr/>
            </p:nvSpPr>
            <p:spPr>
              <a:xfrm>
                <a:off x="232894" y="3299733"/>
                <a:ext cx="821632" cy="770867"/>
              </a:xfrm>
              <a:prstGeom prst="rect">
                <a:avLst/>
              </a:prstGeom>
              <a:solidFill>
                <a:srgbClr val="FFF3FA"/>
              </a:solidFill>
              <a:ln w="12700">
                <a:solidFill>
                  <a:srgbClr val="D80B8C"/>
                </a:solidFill>
              </a:ln>
            </p:spPr>
            <p:txBody>
              <a:bodyPr wrap="none" rtlCol="0">
                <a:spAutoFit/>
              </a:bodyPr>
              <a:lstStyle/>
              <a:p>
                <a:pPr defTabSz="1219170"/>
                <a:r>
                  <a:rPr lang="en-US" sz="1600" dirty="0">
                    <a:solidFill>
                      <a:srgbClr val="000000"/>
                    </a:solidFill>
                    <a:latin typeface="Arial" charset="0"/>
                    <a:ea typeface="ＭＳ Ｐゴシック" charset="0"/>
                  </a:rPr>
                  <a:t>Salvage </a:t>
                </a:r>
              </a:p>
              <a:p>
                <a:pPr defTabSz="1219170"/>
                <a:r>
                  <a:rPr lang="en-US" sz="1600" dirty="0">
                    <a:solidFill>
                      <a:srgbClr val="000000"/>
                    </a:solidFill>
                    <a:latin typeface="Arial" charset="0"/>
                    <a:ea typeface="ＭＳ Ｐゴシック" charset="0"/>
                  </a:rPr>
                  <a:t>Auto SCT</a:t>
                </a:r>
              </a:p>
              <a:p>
                <a:pPr defTabSz="1219170"/>
                <a:r>
                  <a:rPr lang="en-US" sz="1333" dirty="0">
                    <a:solidFill>
                      <a:srgbClr val="000000"/>
                    </a:solidFill>
                    <a:latin typeface="Arial" charset="0"/>
                    <a:ea typeface="ＭＳ Ｐゴシック" charset="0"/>
                  </a:rPr>
                  <a:t>(stem cells</a:t>
                </a:r>
              </a:p>
              <a:p>
                <a:pPr defTabSz="1219170"/>
                <a:r>
                  <a:rPr lang="en-US" sz="1333" dirty="0">
                    <a:solidFill>
                      <a:srgbClr val="000000"/>
                    </a:solidFill>
                    <a:latin typeface="Arial" charset="0"/>
                    <a:ea typeface="ＭＳ Ｐゴシック" charset="0"/>
                  </a:rPr>
                  <a:t>remaining</a:t>
                </a:r>
                <a:r>
                  <a:rPr lang="en-US" sz="1400" dirty="0">
                    <a:solidFill>
                      <a:srgbClr val="000000"/>
                    </a:solidFill>
                    <a:latin typeface="Arial" charset="0"/>
                    <a:ea typeface="ＭＳ Ｐゴシック" charset="0"/>
                  </a:rPr>
                  <a:t>)</a:t>
                </a:r>
                <a:r>
                  <a:rPr lang="en-US" sz="1600" dirty="0">
                    <a:solidFill>
                      <a:srgbClr val="000000"/>
                    </a:solidFill>
                    <a:latin typeface="Arial" charset="0"/>
                    <a:ea typeface="ＭＳ Ｐゴシック" charset="0"/>
                  </a:rPr>
                  <a:t> </a:t>
                </a:r>
              </a:p>
            </p:txBody>
          </p:sp>
          <p:cxnSp>
            <p:nvCxnSpPr>
              <p:cNvPr id="35" name="Straight Arrow Connector 34"/>
              <p:cNvCxnSpPr/>
              <p:nvPr/>
            </p:nvCxnSpPr>
            <p:spPr>
              <a:xfrm flipH="1">
                <a:off x="1636553" y="1697531"/>
                <a:ext cx="311608" cy="4445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1136086" y="2657371"/>
                <a:ext cx="1" cy="3330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748672" y="2938534"/>
                <a:ext cx="282826" cy="289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240675" y="2938534"/>
                <a:ext cx="234176" cy="2960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0" name="U-Turn Arrow 89"/>
              <p:cNvSpPr/>
              <p:nvPr/>
            </p:nvSpPr>
            <p:spPr>
              <a:xfrm rot="10800000">
                <a:off x="6200" y="4186899"/>
                <a:ext cx="1234475" cy="212647"/>
              </a:xfrm>
              <a:prstGeom prst="uturnArrow">
                <a:avLst>
                  <a:gd name="adj1" fmla="val 25000"/>
                  <a:gd name="adj2" fmla="val 25000"/>
                  <a:gd name="adj3" fmla="val 25000"/>
                  <a:gd name="adj4" fmla="val 43750"/>
                  <a:gd name="adj5" fmla="val 72899"/>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srgbClr val="000000"/>
                  </a:solidFill>
                  <a:latin typeface="Times New Roman"/>
                </a:endParaRPr>
              </a:p>
            </p:txBody>
          </p:sp>
          <p:sp>
            <p:nvSpPr>
              <p:cNvPr id="92" name="Bent Arrow 91"/>
              <p:cNvSpPr/>
              <p:nvPr/>
            </p:nvSpPr>
            <p:spPr>
              <a:xfrm>
                <a:off x="20012" y="1325081"/>
                <a:ext cx="234473" cy="2968141"/>
              </a:xfrm>
              <a:prstGeom prst="bentArrow">
                <a:avLst>
                  <a:gd name="adj1" fmla="val 18589"/>
                  <a:gd name="adj2" fmla="val 22046"/>
                  <a:gd name="adj3" fmla="val 28178"/>
                  <a:gd name="adj4" fmla="val 5328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srgbClr val="000000"/>
                  </a:solidFill>
                  <a:latin typeface="Times New Roman"/>
                </a:endParaRPr>
              </a:p>
            </p:txBody>
          </p:sp>
          <p:sp>
            <p:nvSpPr>
              <p:cNvPr id="97" name="Right Arrow 96"/>
              <p:cNvSpPr/>
              <p:nvPr/>
            </p:nvSpPr>
            <p:spPr>
              <a:xfrm>
                <a:off x="255560" y="1325081"/>
                <a:ext cx="1614605" cy="11979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1219170"/>
                <a:endParaRPr lang="en-US" sz="3200">
                  <a:solidFill>
                    <a:srgbClr val="FFFFFF"/>
                  </a:solidFill>
                  <a:latin typeface="Times New Roman"/>
                </a:endParaRPr>
              </a:p>
            </p:txBody>
          </p:sp>
          <p:sp>
            <p:nvSpPr>
              <p:cNvPr id="85" name="TextBox 84"/>
              <p:cNvSpPr txBox="1"/>
              <p:nvPr/>
            </p:nvSpPr>
            <p:spPr>
              <a:xfrm>
                <a:off x="634186" y="2716202"/>
                <a:ext cx="441363" cy="282463"/>
              </a:xfrm>
              <a:prstGeom prst="rect">
                <a:avLst/>
              </a:prstGeom>
              <a:noFill/>
            </p:spPr>
            <p:txBody>
              <a:bodyPr wrap="none" rtlCol="0">
                <a:spAutoFit/>
              </a:bodyPr>
              <a:lstStyle/>
              <a:p>
                <a:pPr defTabSz="1219170"/>
                <a:r>
                  <a:rPr lang="en-US" sz="1867" dirty="0">
                    <a:solidFill>
                      <a:srgbClr val="00AEEF"/>
                    </a:solidFill>
                    <a:latin typeface="Arial" charset="0"/>
                    <a:ea typeface="ＭＳ Ｐゴシック" charset="0"/>
                  </a:rPr>
                  <a:t>Yes</a:t>
                </a:r>
              </a:p>
            </p:txBody>
          </p:sp>
        </p:grpSp>
      </p:grpSp>
    </p:spTree>
    <p:extLst>
      <p:ext uri="{BB962C8B-B14F-4D97-AF65-F5344CB8AC3E}">
        <p14:creationId xmlns:p14="http://schemas.microsoft.com/office/powerpoint/2010/main" val="119762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a:spLocks noGrp="1"/>
          </p:cNvSpPr>
          <p:nvPr>
            <p:ph type="title"/>
          </p:nvPr>
        </p:nvSpPr>
        <p:spPr>
          <a:xfrm>
            <a:off x="874643" y="154540"/>
            <a:ext cx="10793575" cy="468879"/>
          </a:xfrm>
        </p:spPr>
        <p:txBody>
          <a:bodyPr>
            <a:noAutofit/>
          </a:bodyPr>
          <a:lstStyle/>
          <a:p>
            <a:r>
              <a:rPr lang="en-US" sz="2800" dirty="0">
                <a:solidFill>
                  <a:schemeClr val="bg1"/>
                </a:solidFill>
                <a:latin typeface="Arial" panose="020B0604020202020204" pitchFamily="34" charset="0"/>
                <a:cs typeface="Arial" panose="020B0604020202020204" pitchFamily="34" charset="0"/>
              </a:rPr>
              <a:t>Acknowledgements: Multiple Myeloma Team at Mount Sinai </a:t>
            </a:r>
          </a:p>
        </p:txBody>
      </p:sp>
      <p:sp>
        <p:nvSpPr>
          <p:cNvPr id="27" name="Content Placeholder 4"/>
          <p:cNvSpPr txBox="1">
            <a:spLocks/>
          </p:cNvSpPr>
          <p:nvPr/>
        </p:nvSpPr>
        <p:spPr>
          <a:xfrm>
            <a:off x="2313853" y="997794"/>
            <a:ext cx="2539448" cy="3959076"/>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NPs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Bell, Frances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Cuccurullo, Carmela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Fetahi, Esmeralda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Giacoia, Leora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Lee Yaw, Shawn</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Lyn, Michelle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Nimo, Gloria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Ray, Chloe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Verina, Daniel</a:t>
            </a:r>
          </a:p>
        </p:txBody>
      </p:sp>
      <p:sp>
        <p:nvSpPr>
          <p:cNvPr id="28" name="Content Placeholder 4"/>
          <p:cNvSpPr txBox="1">
            <a:spLocks/>
          </p:cNvSpPr>
          <p:nvPr/>
        </p:nvSpPr>
        <p:spPr>
          <a:xfrm>
            <a:off x="4463704" y="893086"/>
            <a:ext cx="2766667" cy="4298102"/>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RNs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Ogunfowora Joy, Adedayo</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Divya, Reddy</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err="1">
                <a:ln>
                  <a:noFill/>
                </a:ln>
                <a:solidFill>
                  <a:srgbClr val="FFFFFF"/>
                </a:solidFill>
                <a:effectLst/>
                <a:uLnTx/>
                <a:uFillTx/>
                <a:latin typeface="Arial"/>
                <a:ea typeface="+mn-ea"/>
                <a:cs typeface="Arial"/>
              </a:rPr>
              <a:t>Dlugach</a:t>
            </a:r>
            <a:r>
              <a:rPr kumimoji="0" lang="en-US" sz="1200" b="0" i="0" u="none" strike="noStrike" kern="1200" cap="none" spc="0" normalizeH="0" baseline="0" noProof="0" dirty="0">
                <a:ln>
                  <a:noFill/>
                </a:ln>
                <a:solidFill>
                  <a:srgbClr val="FFFFFF"/>
                </a:solidFill>
                <a:effectLst/>
                <a:uLnTx/>
                <a:uFillTx/>
                <a:latin typeface="Arial"/>
                <a:ea typeface="+mn-ea"/>
                <a:cs typeface="Arial"/>
              </a:rPr>
              <a:t>, Emily</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Kats, Valerie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Lacson, Klara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Onyekelu-eze, Ugoeze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Pantchenko, Kristine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Reddy, Divya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Spencer, Patrick</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Stevens, Nadege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Taylor, Lisa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West, Jeremy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Wong, Tiffany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Yum, Moon-Hee</a:t>
            </a:r>
          </a:p>
          <a:p>
            <a:pPr marL="342894" marR="0" lvl="1" indent="0" algn="l" defTabSz="342894"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9" name="Content Placeholder 4"/>
          <p:cNvSpPr txBox="1">
            <a:spLocks/>
          </p:cNvSpPr>
          <p:nvPr/>
        </p:nvSpPr>
        <p:spPr>
          <a:xfrm>
            <a:off x="241948" y="4739920"/>
            <a:ext cx="2276060" cy="1211124"/>
          </a:xfrm>
          <a:prstGeom prst="rect">
            <a:avLst/>
          </a:prstGeom>
        </p:spPr>
        <p:txBody>
          <a:bodyPr vert="horz" lIns="68579" tIns="34289" rIns="68579" bIns="34289" rtlCol="0">
            <a:normAutofit fontScale="92500"/>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Social Workers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Adams, Rachel</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Hilaire, Sonchelove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err="1">
                <a:ln>
                  <a:noFill/>
                </a:ln>
                <a:solidFill>
                  <a:srgbClr val="FFFFFF"/>
                </a:solidFill>
                <a:effectLst/>
                <a:uLnTx/>
                <a:uFillTx/>
                <a:latin typeface="Arial"/>
                <a:ea typeface="+mn-ea"/>
                <a:cs typeface="Arial"/>
              </a:rPr>
              <a:t>Kreitman</a:t>
            </a:r>
            <a:r>
              <a:rPr kumimoji="0" lang="en-US" sz="1125" b="0" i="0" u="none" strike="noStrike" kern="1200" cap="none" spc="0" normalizeH="0" baseline="0" noProof="0" dirty="0">
                <a:ln>
                  <a:noFill/>
                </a:ln>
                <a:solidFill>
                  <a:srgbClr val="FFFFFF"/>
                </a:solidFill>
                <a:effectLst/>
                <a:uLnTx/>
                <a:uFillTx/>
                <a:latin typeface="Arial"/>
                <a:ea typeface="+mn-ea"/>
                <a:cs typeface="Arial"/>
              </a:rPr>
              <a:t>, Jessica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Song, Yu Mee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Vu, Mary</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125" b="0" i="0" u="none" strike="noStrike" kern="1200" cap="none" spc="0" normalizeH="0" baseline="0" noProof="0" dirty="0">
              <a:ln>
                <a:noFill/>
              </a:ln>
              <a:solidFill>
                <a:srgbClr val="FFFFFF"/>
              </a:solidFill>
              <a:effectLst/>
              <a:uLnTx/>
              <a:uFillTx/>
              <a:latin typeface="Arial"/>
              <a:ea typeface="+mn-ea"/>
              <a:cs typeface="Arial"/>
            </a:endParaRPr>
          </a:p>
        </p:txBody>
      </p:sp>
      <p:sp>
        <p:nvSpPr>
          <p:cNvPr id="30" name="Content Placeholder 4"/>
          <p:cNvSpPr txBox="1">
            <a:spLocks/>
          </p:cNvSpPr>
          <p:nvPr/>
        </p:nvSpPr>
        <p:spPr>
          <a:xfrm>
            <a:off x="2321201" y="4677749"/>
            <a:ext cx="2635555" cy="2011840"/>
          </a:xfrm>
          <a:prstGeom prst="rect">
            <a:avLst/>
          </a:prstGeom>
        </p:spPr>
        <p:txBody>
          <a:bodyPr vert="horz" lIns="68579" tIns="34289" rIns="68579" bIns="34289" rtlCol="0">
            <a:normAutofit fontScale="92500" lnSpcReduction="10000"/>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Administration</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Hughes, Jordan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Chen, Lupita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Davilmar, Sherley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Denmark, Jessica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Harewood, Janelle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err="1">
                <a:ln>
                  <a:noFill/>
                </a:ln>
                <a:solidFill>
                  <a:srgbClr val="FFFFFF"/>
                </a:solidFill>
                <a:effectLst/>
                <a:uLnTx/>
                <a:uFillTx/>
                <a:latin typeface="Arial"/>
                <a:ea typeface="+mn-ea"/>
                <a:cs typeface="Arial"/>
              </a:rPr>
              <a:t>Jaihin</a:t>
            </a:r>
            <a:r>
              <a:rPr kumimoji="0" lang="en-US" sz="1125" b="0" i="0" u="none" strike="noStrike" kern="1200" cap="none" spc="0" normalizeH="0" baseline="0" noProof="0" dirty="0">
                <a:ln>
                  <a:noFill/>
                </a:ln>
                <a:solidFill>
                  <a:srgbClr val="FFFFFF"/>
                </a:solidFill>
                <a:effectLst/>
                <a:uLnTx/>
                <a:uFillTx/>
                <a:latin typeface="Arial"/>
                <a:ea typeface="+mn-ea"/>
                <a:cs typeface="Arial"/>
              </a:rPr>
              <a:t>, Salma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Morales, Chastity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Roman, Rochelle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Rosa, Gladys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Thompson, Jeanette</a:t>
            </a:r>
          </a:p>
          <a:p>
            <a:pPr marL="342893" marR="0" lvl="1" indent="0" algn="l" defTabSz="342894" rtl="0" eaLnBrk="1" fontAlgn="auto" latinLnBrk="0" hangingPunct="1">
              <a:lnSpc>
                <a:spcPct val="100000"/>
              </a:lnSpc>
              <a:spcBef>
                <a:spcPct val="20000"/>
              </a:spcBef>
              <a:spcAft>
                <a:spcPts val="0"/>
              </a:spcAft>
              <a:buClrTx/>
              <a:buSzTx/>
              <a:buFont typeface="Arial"/>
              <a:buNone/>
              <a:tabLst/>
              <a:defRPr/>
            </a:pPr>
            <a:endParaRPr kumimoji="0" lang="en-US" sz="1125" b="0" i="0" u="none" strike="noStrike" kern="1200" cap="none" spc="0" normalizeH="0" baseline="0" noProof="0" dirty="0">
              <a:ln>
                <a:noFill/>
              </a:ln>
              <a:solidFill>
                <a:srgbClr val="FFFFFF"/>
              </a:solidFill>
              <a:effectLst/>
              <a:uLnTx/>
              <a:uFillTx/>
              <a:latin typeface="Arial"/>
              <a:ea typeface="+mn-ea"/>
              <a:cs typeface="Arial"/>
            </a:endParaRPr>
          </a:p>
        </p:txBody>
      </p:sp>
      <p:sp>
        <p:nvSpPr>
          <p:cNvPr id="31" name="Content Placeholder 4"/>
          <p:cNvSpPr txBox="1">
            <a:spLocks/>
          </p:cNvSpPr>
          <p:nvPr/>
        </p:nvSpPr>
        <p:spPr>
          <a:xfrm>
            <a:off x="6976957" y="893085"/>
            <a:ext cx="2632219" cy="5188738"/>
          </a:xfrm>
          <a:prstGeom prst="rect">
            <a:avLst/>
          </a:prstGeom>
        </p:spPr>
        <p:txBody>
          <a:bodyPr vert="horz" lIns="68579" tIns="34289" rIns="68579" bIns="34289" rtlCol="0">
            <a:normAutofit lnSpcReduction="10000"/>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Clinical Research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Williams, Schantel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Catamero, Donna (NP)</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Dhadwal, Amishi</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Aronson, Liz  (NP)</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Aponte, Annel  (RN)</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Corry, Skye</a:t>
            </a:r>
          </a:p>
          <a:p>
            <a:pPr marL="342894" marR="0" lvl="1" indent="0" algn="l" defTabSz="34289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    Myrus, Elizabeth</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Dardac, Alexandra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DeVito, Nicole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Dominguez, Armando</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Escalon, Juliet  (NP)</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Lieberman-Cribbin, Alex</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Lurie, Alaina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Louw, Karen (NP)</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Mancia, Ines Stefania  (NP)</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Myrus, Elizabeth</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err="1">
                <a:ln>
                  <a:noFill/>
                </a:ln>
                <a:solidFill>
                  <a:srgbClr val="FFFFFF"/>
                </a:solidFill>
                <a:effectLst/>
                <a:uLnTx/>
                <a:uFillTx/>
                <a:latin typeface="Arial"/>
                <a:ea typeface="+mn-ea"/>
                <a:cs typeface="Arial"/>
              </a:rPr>
              <a:t>Onatonye</a:t>
            </a:r>
            <a:r>
              <a:rPr kumimoji="0" lang="en-US" sz="1200" b="0" i="0" u="none" strike="noStrike" kern="1200" cap="none" spc="0" normalizeH="0" baseline="0" noProof="0" dirty="0">
                <a:ln>
                  <a:noFill/>
                </a:ln>
                <a:solidFill>
                  <a:srgbClr val="FFFFFF"/>
                </a:solidFill>
                <a:effectLst/>
                <a:uLnTx/>
                <a:uFillTx/>
                <a:latin typeface="Arial"/>
                <a:ea typeface="+mn-ea"/>
                <a:cs typeface="Arial"/>
              </a:rPr>
              <a:t>, </a:t>
            </a:r>
            <a:r>
              <a:rPr kumimoji="0" lang="en-US" sz="1200" b="0" i="0" u="none" strike="noStrike" kern="1200" cap="none" spc="0" normalizeH="0" baseline="0" noProof="0" dirty="0" err="1">
                <a:ln>
                  <a:noFill/>
                </a:ln>
                <a:solidFill>
                  <a:srgbClr val="FFFFFF"/>
                </a:solidFill>
                <a:effectLst/>
                <a:uLnTx/>
                <a:uFillTx/>
                <a:latin typeface="Arial"/>
                <a:ea typeface="+mn-ea"/>
                <a:cs typeface="Arial"/>
              </a:rPr>
              <a:t>Abolade</a:t>
            </a:r>
            <a:r>
              <a:rPr kumimoji="0" lang="en-US" sz="1200" b="0" i="0" u="none" strike="noStrike" kern="1200" cap="none" spc="0" normalizeH="0" baseline="0" noProof="0" dirty="0">
                <a:ln>
                  <a:noFill/>
                </a:ln>
                <a:solidFill>
                  <a:srgbClr val="FFFFFF"/>
                </a:solidFill>
                <a:effectLst/>
                <a:uLnTx/>
                <a:uFillTx/>
                <a:latin typeface="Arial"/>
                <a:ea typeface="+mn-ea"/>
                <a:cs typeface="Arial"/>
              </a:rPr>
              <a:t>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Purcell, Kiah (NP)</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Riley, Jazmine</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Strumolo, Gina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Thomas, Joanne (RN)</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Tamarin, Benjamin</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Zhang, Jianwen</a:t>
            </a:r>
          </a:p>
          <a:p>
            <a:pPr marL="342894" marR="0" lvl="1" indent="0" algn="l" defTabSz="34289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32" name="Content Placeholder 4"/>
          <p:cNvSpPr txBox="1">
            <a:spLocks/>
          </p:cNvSpPr>
          <p:nvPr/>
        </p:nvSpPr>
        <p:spPr>
          <a:xfrm>
            <a:off x="247456" y="951069"/>
            <a:ext cx="2126975" cy="1921555"/>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0000"/>
                </a:solidFill>
                <a:effectLst/>
                <a:uLnTx/>
                <a:uFillTx/>
                <a:latin typeface="Arial"/>
                <a:ea typeface="+mn-ea"/>
                <a:cs typeface="Arial"/>
              </a:rPr>
              <a:t>Patients and Caregivers</a:t>
            </a:r>
            <a:endParaRPr kumimoji="0" lang="en-US" sz="1125" b="1" i="0" u="none" strike="noStrike" kern="1200" cap="none" spc="0" normalizeH="0" baseline="0" noProof="0" dirty="0">
              <a:ln>
                <a:noFill/>
              </a:ln>
              <a:solidFill>
                <a:srgbClr val="FF0000"/>
              </a:solidFill>
              <a:effectLst/>
              <a:uLnTx/>
              <a:uFillTx/>
              <a:latin typeface="Arial"/>
              <a:ea typeface="+mn-ea"/>
              <a:cs typeface="Arial"/>
            </a:endParaRPr>
          </a:p>
        </p:txBody>
      </p:sp>
      <p:sp>
        <p:nvSpPr>
          <p:cNvPr id="33" name="Content Placeholder 4"/>
          <p:cNvSpPr txBox="1">
            <a:spLocks/>
          </p:cNvSpPr>
          <p:nvPr/>
        </p:nvSpPr>
        <p:spPr>
          <a:xfrm>
            <a:off x="247456" y="1477927"/>
            <a:ext cx="2276060" cy="2025986"/>
          </a:xfrm>
          <a:prstGeom prst="rect">
            <a:avLst/>
          </a:prstGeom>
        </p:spPr>
        <p:txBody>
          <a:bodyPr vert="horz" lIns="68579" tIns="34289" rIns="68579" bIns="34289" rtlCol="0">
            <a:normAutofit lnSpcReduction="10000"/>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Physicians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Jagannath, Sundar</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Chari, Ajai</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Cho, Hearn J.</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Parekh, Samir</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Richard, Shambavi</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Richter, Josh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Rodriguez, Cesar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Rossi, Adriana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Sanchez, Larysa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125" b="0" i="0" u="none" strike="noStrike" kern="1200" cap="none" spc="0" normalizeH="0" baseline="0" noProof="0" dirty="0">
              <a:ln>
                <a:noFill/>
              </a:ln>
              <a:solidFill>
                <a:srgbClr val="FFFFFF"/>
              </a:solidFill>
              <a:effectLst/>
              <a:uLnTx/>
              <a:uFillTx/>
              <a:latin typeface="Arial"/>
              <a:ea typeface="+mn-ea"/>
              <a:cs typeface="Arial"/>
            </a:endParaRPr>
          </a:p>
        </p:txBody>
      </p:sp>
      <p:pic>
        <p:nvPicPr>
          <p:cNvPr id="34" name="Picture 33">
            <a:extLst>
              <a:ext uri="{FF2B5EF4-FFF2-40B4-BE49-F238E27FC236}">
                <a16:creationId xmlns:a16="http://schemas.microsoft.com/office/drawing/2014/main" id="{2B075CD3-F65B-6D49-9C14-AA26E40082E7}"/>
              </a:ext>
            </a:extLst>
          </p:cNvPr>
          <p:cNvPicPr>
            <a:picLocks noChangeAspect="1"/>
          </p:cNvPicPr>
          <p:nvPr/>
        </p:nvPicPr>
        <p:blipFill>
          <a:blip r:embed="rId3"/>
          <a:srcRect/>
          <a:stretch/>
        </p:blipFill>
        <p:spPr>
          <a:xfrm>
            <a:off x="46615" y="5921405"/>
            <a:ext cx="2666726" cy="841239"/>
          </a:xfrm>
          <a:prstGeom prst="rect">
            <a:avLst/>
          </a:prstGeom>
        </p:spPr>
      </p:pic>
      <p:pic>
        <p:nvPicPr>
          <p:cNvPr id="35" name="Picture 34">
            <a:extLst>
              <a:ext uri="{FF2B5EF4-FFF2-40B4-BE49-F238E27FC236}">
                <a16:creationId xmlns:a16="http://schemas.microsoft.com/office/drawing/2014/main" id="{5B7DDAFC-BFF8-1040-8653-3CC88BDD2BAA}"/>
              </a:ext>
            </a:extLst>
          </p:cNvPr>
          <p:cNvPicPr>
            <a:picLocks noChangeAspect="1"/>
          </p:cNvPicPr>
          <p:nvPr/>
        </p:nvPicPr>
        <p:blipFill>
          <a:blip r:embed="rId4"/>
          <a:stretch>
            <a:fillRect/>
          </a:stretch>
        </p:blipFill>
        <p:spPr>
          <a:xfrm>
            <a:off x="9944099" y="4228252"/>
            <a:ext cx="2114551" cy="2461337"/>
          </a:xfrm>
          <a:prstGeom prst="rect">
            <a:avLst/>
          </a:prstGeom>
        </p:spPr>
      </p:pic>
      <p:sp>
        <p:nvSpPr>
          <p:cNvPr id="12" name="Content Placeholder 4"/>
          <p:cNvSpPr txBox="1">
            <a:spLocks/>
          </p:cNvSpPr>
          <p:nvPr/>
        </p:nvSpPr>
        <p:spPr>
          <a:xfrm>
            <a:off x="9609176" y="893086"/>
            <a:ext cx="2375807" cy="4955264"/>
          </a:xfrm>
          <a:prstGeom prst="rect">
            <a:avLst/>
          </a:prstGeom>
        </p:spPr>
        <p:txBody>
          <a:bodyPr vert="horz" lIns="68579" tIns="34289" rIns="68579" bIns="34289" rtlCol="0">
            <a:normAutofit fontScale="92500" lnSpcReduction="10000"/>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Laboratory Research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Agte, Sarita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Aleman, Adolfo</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Bekri, Selma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err="1">
                <a:ln>
                  <a:noFill/>
                </a:ln>
                <a:solidFill>
                  <a:srgbClr val="FFFFFF"/>
                </a:solidFill>
                <a:effectLst/>
                <a:uLnTx/>
                <a:uFillTx/>
                <a:latin typeface="Arial"/>
                <a:ea typeface="+mn-ea"/>
                <a:cs typeface="Arial"/>
              </a:rPr>
              <a:t>Elnaggar</a:t>
            </a:r>
            <a:r>
              <a:rPr kumimoji="0" lang="en-US" sz="1200" b="0" i="0" u="none" strike="noStrike" kern="1200" cap="none" spc="0" normalizeH="0" baseline="0" noProof="0" dirty="0">
                <a:ln>
                  <a:noFill/>
                </a:ln>
                <a:solidFill>
                  <a:srgbClr val="FFFFFF"/>
                </a:solidFill>
                <a:effectLst/>
                <a:uLnTx/>
                <a:uFillTx/>
                <a:latin typeface="Arial"/>
                <a:ea typeface="+mn-ea"/>
                <a:cs typeface="Arial"/>
              </a:rPr>
              <a:t>, Muhammad</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Ghodke, Yogita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Huang, </a:t>
            </a:r>
            <a:r>
              <a:rPr kumimoji="0" lang="en-US" sz="1200" b="0" i="0" u="none" strike="noStrike" kern="1200" cap="none" spc="0" normalizeH="0" baseline="0" noProof="0" dirty="0" err="1">
                <a:ln>
                  <a:noFill/>
                </a:ln>
                <a:solidFill>
                  <a:srgbClr val="FFFFFF"/>
                </a:solidFill>
                <a:effectLst/>
                <a:uLnTx/>
                <a:uFillTx/>
                <a:latin typeface="Arial"/>
                <a:ea typeface="+mn-ea"/>
                <a:cs typeface="Arial"/>
              </a:rPr>
              <a:t>Yuanhui</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Kappes, Katerina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Lagana, Alessandro</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Mei, Anna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Melnekoff, David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Restrepo, Paula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err="1">
                <a:ln>
                  <a:noFill/>
                </a:ln>
                <a:solidFill>
                  <a:srgbClr val="FFFFFF"/>
                </a:solidFill>
                <a:effectLst/>
                <a:uLnTx/>
                <a:uFillTx/>
                <a:latin typeface="Arial"/>
                <a:ea typeface="+mn-ea"/>
                <a:cs typeface="Arial"/>
              </a:rPr>
              <a:t>Lenshchenko</a:t>
            </a:r>
            <a:r>
              <a:rPr kumimoji="0" lang="en-US" sz="1200" b="0" i="0" u="none" strike="noStrike" kern="1200" cap="none" spc="0" normalizeH="0" baseline="0" noProof="0" dirty="0">
                <a:ln>
                  <a:noFill/>
                </a:ln>
                <a:solidFill>
                  <a:srgbClr val="FFFFFF"/>
                </a:solidFill>
                <a:effectLst/>
                <a:uLnTx/>
                <a:uFillTx/>
                <a:latin typeface="Arial"/>
                <a:ea typeface="+mn-ea"/>
                <a:cs typeface="Arial"/>
              </a:rPr>
              <a:t>, Violetta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Serebryakova, Kseniya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Upadhyaya, Bhaskar</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Van Oekelen, Oliver</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err="1">
                <a:ln>
                  <a:noFill/>
                </a:ln>
                <a:solidFill>
                  <a:srgbClr val="FFFFFF"/>
                </a:solidFill>
                <a:effectLst/>
                <a:uLnTx/>
                <a:uFillTx/>
                <a:latin typeface="Arial"/>
                <a:ea typeface="+mn-ea"/>
                <a:cs typeface="Arial"/>
              </a:rPr>
              <a:t>Zajdman</a:t>
            </a:r>
            <a:r>
              <a:rPr kumimoji="0" lang="en-US" sz="1200" b="0" i="0" u="none" strike="noStrike" kern="1200" cap="none" spc="0" normalizeH="0" baseline="0" noProof="0" dirty="0">
                <a:ln>
                  <a:noFill/>
                </a:ln>
                <a:solidFill>
                  <a:srgbClr val="FFFFFF"/>
                </a:solidFill>
                <a:effectLst/>
                <a:uLnTx/>
                <a:uFillTx/>
                <a:latin typeface="Arial"/>
                <a:ea typeface="+mn-ea"/>
                <a:cs typeface="Arial"/>
              </a:rPr>
              <a:t>, Ariel </a:t>
            </a:r>
            <a:r>
              <a:rPr kumimoji="0" lang="en-US" sz="1200" b="0" i="0" u="none" strike="noStrike" kern="1200" cap="none" spc="0" normalizeH="0" baseline="0" noProof="0" dirty="0" err="1">
                <a:ln>
                  <a:noFill/>
                </a:ln>
                <a:solidFill>
                  <a:srgbClr val="FFFFFF"/>
                </a:solidFill>
                <a:effectLst/>
                <a:uLnTx/>
                <a:uFillTx/>
                <a:latin typeface="Arial"/>
                <a:ea typeface="+mn-ea"/>
                <a:cs typeface="Arial"/>
              </a:rPr>
              <a:t>Kogan</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342894" marR="0" lvl="1" indent="0" algn="l" defTabSz="342894"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3" name="Content Placeholder 4"/>
          <p:cNvSpPr txBox="1">
            <a:spLocks/>
          </p:cNvSpPr>
          <p:nvPr/>
        </p:nvSpPr>
        <p:spPr>
          <a:xfrm>
            <a:off x="2216122" y="3441742"/>
            <a:ext cx="2539448" cy="3959076"/>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PAs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Heinerich, </a:t>
            </a:r>
            <a:r>
              <a:rPr kumimoji="0" lang="en-US" sz="1200" b="0" i="0" u="none" strike="noStrike" kern="1200" cap="none" spc="0" normalizeH="0" baseline="0" noProof="0" dirty="0" err="1">
                <a:ln>
                  <a:noFill/>
                </a:ln>
                <a:solidFill>
                  <a:srgbClr val="FFFFFF"/>
                </a:solidFill>
                <a:effectLst/>
                <a:uLnTx/>
                <a:uFillTx/>
                <a:latin typeface="Arial"/>
                <a:ea typeface="+mn-ea"/>
                <a:cs typeface="Arial"/>
              </a:rPr>
              <a:t>Jermey</a:t>
            </a: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Patel, Dhara</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Perrault, James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Reinhart, Jennifer  </a:t>
            </a:r>
          </a:p>
        </p:txBody>
      </p:sp>
      <p:sp>
        <p:nvSpPr>
          <p:cNvPr id="15" name="Content Placeholder 4"/>
          <p:cNvSpPr txBox="1">
            <a:spLocks/>
          </p:cNvSpPr>
          <p:nvPr/>
        </p:nvSpPr>
        <p:spPr>
          <a:xfrm>
            <a:off x="4755570" y="5892421"/>
            <a:ext cx="2276060" cy="1425409"/>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Pharmacists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Rattu, Mohammad</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Tam, Lowena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125" b="0"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Content Placeholder 4"/>
          <p:cNvSpPr txBox="1">
            <a:spLocks/>
          </p:cNvSpPr>
          <p:nvPr/>
        </p:nvSpPr>
        <p:spPr>
          <a:xfrm>
            <a:off x="4500537" y="4540538"/>
            <a:ext cx="2766667" cy="4298102"/>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SCT/CART RNs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Castaneda, Ericka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Creutz, Amanda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Steele, Anne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200" b="0" i="0" u="none" strike="noStrike" kern="1200" cap="none" spc="0" normalizeH="0" baseline="0" noProof="0" dirty="0">
                <a:ln>
                  <a:noFill/>
                </a:ln>
                <a:solidFill>
                  <a:srgbClr val="FFFFFF"/>
                </a:solidFill>
                <a:effectLst/>
                <a:uLnTx/>
                <a:uFillTx/>
                <a:latin typeface="Arial"/>
                <a:ea typeface="+mn-ea"/>
                <a:cs typeface="Arial"/>
              </a:rPr>
              <a:t>Williams-Solomon, Cathrine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Content Placeholder 4"/>
          <p:cNvSpPr txBox="1">
            <a:spLocks/>
          </p:cNvSpPr>
          <p:nvPr/>
        </p:nvSpPr>
        <p:spPr>
          <a:xfrm>
            <a:off x="176392" y="3503912"/>
            <a:ext cx="2276060" cy="1327446"/>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Fellows</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Lancman, Guido</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Mouhieddine, Tarek</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Pan, Darren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Thibaud, Santiago</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125" b="0" i="0" u="none" strike="noStrike" kern="1200" cap="none" spc="0" normalizeH="0" baseline="0" noProof="0" dirty="0">
              <a:ln>
                <a:noFill/>
              </a:ln>
              <a:solidFill>
                <a:srgbClr val="FFFFFF"/>
              </a:solidFill>
              <a:effectLst/>
              <a:uLnTx/>
              <a:uFillTx/>
              <a:latin typeface="Arial"/>
              <a:ea typeface="+mn-ea"/>
              <a:cs typeface="Arial"/>
            </a:endParaRP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endParaRPr kumimoji="0" lang="en-US" sz="1125" b="0"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Content Placeholder 4"/>
          <p:cNvSpPr txBox="1">
            <a:spLocks/>
          </p:cNvSpPr>
          <p:nvPr/>
        </p:nvSpPr>
        <p:spPr>
          <a:xfrm>
            <a:off x="7136092" y="5999102"/>
            <a:ext cx="2276060" cy="1425409"/>
          </a:xfrm>
          <a:prstGeom prst="rect">
            <a:avLst/>
          </a:prstGeom>
        </p:spPr>
        <p:txBody>
          <a:bodyPr vert="horz" lIns="68579" tIns="34289" rIns="68579" bIns="34289" rtlCol="0">
            <a:normAutofit/>
          </a:bodyPr>
          <a:lstStyle>
            <a:lvl1pPr marL="342891" indent="-342891" algn="l" defTabSz="457189" rtl="0" eaLnBrk="1" latinLnBrk="0" hangingPunct="1">
              <a:lnSpc>
                <a:spcPts val="2300"/>
              </a:lnSpc>
              <a:spcBef>
                <a:spcPct val="20000"/>
              </a:spcBef>
              <a:buSzPct val="70000"/>
              <a:buFont typeface="Lucida Grande"/>
              <a:buChar char="▶"/>
              <a:defRPr sz="1900" kern="1200">
                <a:solidFill>
                  <a:srgbClr val="333333"/>
                </a:solidFill>
                <a:latin typeface="Arial"/>
                <a:ea typeface="+mn-ea"/>
                <a:cs typeface="Arial"/>
              </a:defRPr>
            </a:lvl1pPr>
            <a:lvl2pPr marL="742932" indent="-285744" algn="l" defTabSz="457189" rtl="0" eaLnBrk="1" latinLnBrk="0" hangingPunct="1">
              <a:spcBef>
                <a:spcPct val="20000"/>
              </a:spcBef>
              <a:buFont typeface="Arial"/>
              <a:buChar char="–"/>
              <a:defRPr sz="1600" kern="1200">
                <a:solidFill>
                  <a:srgbClr val="333333"/>
                </a:solidFill>
                <a:latin typeface="Arial"/>
                <a:ea typeface="+mn-ea"/>
                <a:cs typeface="Arial"/>
              </a:defRPr>
            </a:lvl2pPr>
            <a:lvl3pPr marL="1142971" indent="-228594" algn="l" defTabSz="457189" rtl="0" eaLnBrk="1" latinLnBrk="0" hangingPunct="1">
              <a:spcBef>
                <a:spcPct val="20000"/>
              </a:spcBef>
              <a:buFont typeface="Arial"/>
              <a:buChar char="•"/>
              <a:defRPr sz="1500" kern="1200">
                <a:solidFill>
                  <a:srgbClr val="333333"/>
                </a:solidFill>
                <a:latin typeface="Arial"/>
                <a:ea typeface="+mn-ea"/>
                <a:cs typeface="Arial"/>
              </a:defRPr>
            </a:lvl3pPr>
            <a:lvl4pPr marL="1600160" indent="-228594" algn="l" defTabSz="457189" rtl="0" eaLnBrk="1" latinLnBrk="0" hangingPunct="1">
              <a:spcBef>
                <a:spcPct val="20000"/>
              </a:spcBef>
              <a:buFont typeface="Arial"/>
              <a:buChar char="–"/>
              <a:defRPr sz="1200" kern="1200">
                <a:solidFill>
                  <a:srgbClr val="333333"/>
                </a:solidFill>
                <a:latin typeface="Arial"/>
                <a:ea typeface="+mn-ea"/>
                <a:cs typeface="Arial"/>
              </a:defRPr>
            </a:lvl4pPr>
            <a:lvl5pPr marL="2057349" indent="-228594" algn="l" defTabSz="457189" rtl="0" eaLnBrk="1" latinLnBrk="0" hangingPunct="1">
              <a:spcBef>
                <a:spcPct val="20000"/>
              </a:spcBef>
              <a:buFont typeface="Arial"/>
              <a:buChar char="»"/>
              <a:defRPr sz="1100" kern="1200">
                <a:solidFill>
                  <a:srgbClr val="333333"/>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257170" marR="0" lvl="0" indent="-257170" algn="l" defTabSz="342894" rtl="0" eaLnBrk="1" fontAlgn="auto" latinLnBrk="0" hangingPunct="1">
              <a:lnSpc>
                <a:spcPts val="1725"/>
              </a:lnSpc>
              <a:spcBef>
                <a:spcPct val="20000"/>
              </a:spcBef>
              <a:spcAft>
                <a:spcPts val="0"/>
              </a:spcAft>
              <a:buClrTx/>
              <a:buSzPct val="70000"/>
              <a:buFont typeface="Lucida Grande"/>
              <a:buChar char="▶"/>
              <a:tabLst/>
              <a:defRPr/>
            </a:pPr>
            <a:r>
              <a:rPr kumimoji="0" lang="en-US" sz="1425" b="1" i="0" u="none" strike="noStrike" kern="1200" cap="none" spc="0" normalizeH="0" baseline="0" noProof="0" dirty="0">
                <a:ln>
                  <a:noFill/>
                </a:ln>
                <a:solidFill>
                  <a:srgbClr val="FFFFFF"/>
                </a:solidFill>
                <a:effectLst/>
                <a:uLnTx/>
                <a:uFillTx/>
                <a:latin typeface="Arial"/>
                <a:ea typeface="+mn-ea"/>
                <a:cs typeface="Arial"/>
              </a:rPr>
              <a:t>Dietician </a:t>
            </a:r>
          </a:p>
          <a:p>
            <a:pPr marL="557203" marR="0" lvl="1" indent="-214309" algn="l" defTabSz="342894" rtl="0" eaLnBrk="1" fontAlgn="auto" latinLnBrk="0" hangingPunct="1">
              <a:lnSpc>
                <a:spcPct val="100000"/>
              </a:lnSpc>
              <a:spcBef>
                <a:spcPct val="20000"/>
              </a:spcBef>
              <a:spcAft>
                <a:spcPts val="0"/>
              </a:spcAft>
              <a:buClrTx/>
              <a:buSzTx/>
              <a:buFont typeface="Arial"/>
              <a:buChar char="–"/>
              <a:tabLst/>
              <a:defRPr/>
            </a:pPr>
            <a:r>
              <a:rPr kumimoji="0" lang="en-US" sz="1125" b="0" i="0" u="none" strike="noStrike" kern="1200" cap="none" spc="0" normalizeH="0" baseline="0" noProof="0" dirty="0">
                <a:ln>
                  <a:noFill/>
                </a:ln>
                <a:solidFill>
                  <a:srgbClr val="FFFFFF"/>
                </a:solidFill>
                <a:effectLst/>
                <a:uLnTx/>
                <a:uFillTx/>
                <a:latin typeface="Arial"/>
                <a:ea typeface="+mn-ea"/>
                <a:cs typeface="Arial"/>
              </a:rPr>
              <a:t>Reiser, Abby</a:t>
            </a:r>
          </a:p>
        </p:txBody>
      </p:sp>
    </p:spTree>
    <p:extLst>
      <p:ext uri="{BB962C8B-B14F-4D97-AF65-F5344CB8AC3E}">
        <p14:creationId xmlns:p14="http://schemas.microsoft.com/office/powerpoint/2010/main" val="240949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1228" y="1327408"/>
            <a:ext cx="10312218" cy="3816429"/>
          </a:xfrm>
          <a:prstGeom prst="rect">
            <a:avLst/>
          </a:prstGeom>
        </p:spPr>
        <p:txBody>
          <a:bodyPr wrap="square">
            <a:spAutoFit/>
          </a:bodyPr>
          <a:lstStyle/>
          <a:p>
            <a:r>
              <a:rPr lang="en-US" sz="2200" dirty="0">
                <a:solidFill>
                  <a:schemeClr val="bg1"/>
                </a:solidFill>
              </a:rPr>
              <a:t>An 80 year old male with a history of HTN, DM, stable CAD, </a:t>
            </a:r>
            <a:r>
              <a:rPr lang="en-US" sz="2200" dirty="0" err="1">
                <a:solidFill>
                  <a:schemeClr val="bg1"/>
                </a:solidFill>
              </a:rPr>
              <a:t>CKd</a:t>
            </a:r>
            <a:r>
              <a:rPr lang="en-US" sz="2200" dirty="0">
                <a:solidFill>
                  <a:schemeClr val="bg1"/>
                </a:solidFill>
              </a:rPr>
              <a:t> (Cr Cl 45 ml/min) presents with new anemia (hg 10.5 from baseline 12.5 g/dl) and is found to have an IgA m spike 2.5 g/dl, lambda FLC 200 mg/L, bone marrow biopsy with 40% lambda restricted plasma cells, </a:t>
            </a:r>
            <a:r>
              <a:rPr lang="en-US" sz="2200" dirty="0" err="1">
                <a:solidFill>
                  <a:schemeClr val="bg1"/>
                </a:solidFill>
              </a:rPr>
              <a:t>nl</a:t>
            </a:r>
            <a:r>
              <a:rPr lang="en-US" sz="2200" dirty="0">
                <a:solidFill>
                  <a:schemeClr val="bg1"/>
                </a:solidFill>
              </a:rPr>
              <a:t> FISH,  ISS2, LDH normal. </a:t>
            </a:r>
          </a:p>
          <a:p>
            <a:endParaRPr lang="en-US" sz="2200" dirty="0">
              <a:solidFill>
                <a:schemeClr val="bg1"/>
              </a:solidFill>
            </a:endParaRPr>
          </a:p>
          <a:p>
            <a:r>
              <a:rPr lang="en-US" sz="2200" dirty="0">
                <a:solidFill>
                  <a:schemeClr val="bg1"/>
                </a:solidFill>
              </a:rPr>
              <a:t>What would you treat this patient with? </a:t>
            </a:r>
            <a:br>
              <a:rPr lang="en-US" sz="2200" dirty="0">
                <a:solidFill>
                  <a:schemeClr val="bg1"/>
                </a:solidFill>
              </a:rPr>
            </a:br>
            <a:r>
              <a:rPr lang="en-US" sz="2200" dirty="0">
                <a:solidFill>
                  <a:schemeClr val="bg1"/>
                </a:solidFill>
              </a:rPr>
              <a:t>1. </a:t>
            </a:r>
            <a:r>
              <a:rPr lang="en-US" sz="2200" dirty="0" err="1">
                <a:solidFill>
                  <a:schemeClr val="bg1"/>
                </a:solidFill>
              </a:rPr>
              <a:t>RVd</a:t>
            </a:r>
            <a:endParaRPr lang="en-US" sz="2200" dirty="0">
              <a:solidFill>
                <a:schemeClr val="bg1"/>
              </a:solidFill>
            </a:endParaRPr>
          </a:p>
          <a:p>
            <a:r>
              <a:rPr lang="en-US" sz="2200" dirty="0">
                <a:solidFill>
                  <a:schemeClr val="bg1"/>
                </a:solidFill>
              </a:rPr>
              <a:t>2. </a:t>
            </a:r>
            <a:r>
              <a:rPr lang="en-US" sz="2200" dirty="0" err="1">
                <a:solidFill>
                  <a:schemeClr val="bg1"/>
                </a:solidFill>
              </a:rPr>
              <a:t>RVd</a:t>
            </a:r>
            <a:r>
              <a:rPr lang="en-US" sz="2200" dirty="0">
                <a:solidFill>
                  <a:schemeClr val="bg1"/>
                </a:solidFill>
              </a:rPr>
              <a:t> lite</a:t>
            </a:r>
          </a:p>
          <a:p>
            <a:r>
              <a:rPr lang="en-US" sz="2200" dirty="0">
                <a:solidFill>
                  <a:schemeClr val="bg1"/>
                </a:solidFill>
              </a:rPr>
              <a:t>3. Daratumumab VMP</a:t>
            </a:r>
          </a:p>
          <a:p>
            <a:r>
              <a:rPr lang="en-US" sz="2200" dirty="0">
                <a:solidFill>
                  <a:schemeClr val="bg1"/>
                </a:solidFill>
              </a:rPr>
              <a:t>4. Daratumumab  Rd</a:t>
            </a:r>
          </a:p>
          <a:p>
            <a:r>
              <a:rPr lang="en-US" sz="2200" dirty="0">
                <a:solidFill>
                  <a:schemeClr val="bg1"/>
                </a:solidFill>
              </a:rPr>
              <a:t>5. Ixazomib Rd </a:t>
            </a:r>
          </a:p>
        </p:txBody>
      </p:sp>
    </p:spTree>
    <p:extLst>
      <p:ext uri="{BB962C8B-B14F-4D97-AF65-F5344CB8AC3E}">
        <p14:creationId xmlns:p14="http://schemas.microsoft.com/office/powerpoint/2010/main" val="41662144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Supplemental </a:t>
            </a:r>
          </a:p>
        </p:txBody>
      </p:sp>
    </p:spTree>
    <p:extLst>
      <p:ext uri="{BB962C8B-B14F-4D97-AF65-F5344CB8AC3E}">
        <p14:creationId xmlns:p14="http://schemas.microsoft.com/office/powerpoint/2010/main" val="623879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1055" y="449016"/>
            <a:ext cx="10972800" cy="625171"/>
          </a:xfrm>
        </p:spPr>
        <p:txBody>
          <a:bodyPr>
            <a:normAutofit/>
          </a:bodyPr>
          <a:lstStyle/>
          <a:p>
            <a:r>
              <a:rPr lang="en-US" sz="2800" dirty="0"/>
              <a:t>Hypothetical Randomized Control Trial of CART vs BITE </a:t>
            </a:r>
          </a:p>
        </p:txBody>
      </p:sp>
      <p:sp>
        <p:nvSpPr>
          <p:cNvPr id="6" name="TextBox 5"/>
          <p:cNvSpPr txBox="1"/>
          <p:nvPr/>
        </p:nvSpPr>
        <p:spPr>
          <a:xfrm>
            <a:off x="4418346" y="1712492"/>
            <a:ext cx="1210588" cy="369332"/>
          </a:xfrm>
          <a:prstGeom prst="rect">
            <a:avLst/>
          </a:prstGeom>
          <a:noFill/>
          <a:ln w="28575">
            <a:solidFill>
              <a:srgbClr val="00AEEF"/>
            </a:solidFill>
          </a:ln>
        </p:spPr>
        <p:txBody>
          <a:bodyPr wrap="none" rtlCol="0">
            <a:spAutoFit/>
          </a:bodyPr>
          <a:lstStyle/>
          <a:p>
            <a:pPr defTabSz="914377"/>
            <a:r>
              <a:rPr lang="en-US" dirty="0">
                <a:solidFill>
                  <a:srgbClr val="000000"/>
                </a:solidFill>
              </a:rPr>
              <a:t>Apheresis</a:t>
            </a:r>
          </a:p>
        </p:txBody>
      </p:sp>
      <p:sp>
        <p:nvSpPr>
          <p:cNvPr id="7" name="TextBox 6"/>
          <p:cNvSpPr txBox="1"/>
          <p:nvPr/>
        </p:nvSpPr>
        <p:spPr>
          <a:xfrm>
            <a:off x="5772720" y="1426567"/>
            <a:ext cx="1903085" cy="923330"/>
          </a:xfrm>
          <a:prstGeom prst="rect">
            <a:avLst/>
          </a:prstGeom>
          <a:noFill/>
          <a:ln w="28575">
            <a:solidFill>
              <a:srgbClr val="00AEEF"/>
            </a:solidFill>
          </a:ln>
        </p:spPr>
        <p:txBody>
          <a:bodyPr wrap="none" rtlCol="0">
            <a:spAutoFit/>
          </a:bodyPr>
          <a:lstStyle/>
          <a:p>
            <a:pPr algn="ctr" defTabSz="914377"/>
            <a:r>
              <a:rPr lang="en-US" dirty="0">
                <a:solidFill>
                  <a:srgbClr val="000000"/>
                </a:solidFill>
              </a:rPr>
              <a:t>Manufacturing</a:t>
            </a:r>
          </a:p>
          <a:p>
            <a:pPr algn="ctr" defTabSz="914377"/>
            <a:r>
              <a:rPr lang="en-US" dirty="0">
                <a:solidFill>
                  <a:srgbClr val="000000"/>
                </a:solidFill>
              </a:rPr>
              <a:t>And</a:t>
            </a:r>
          </a:p>
          <a:p>
            <a:pPr algn="ctr" defTabSz="914377"/>
            <a:r>
              <a:rPr lang="en-US" dirty="0">
                <a:solidFill>
                  <a:srgbClr val="000000"/>
                </a:solidFill>
              </a:rPr>
              <a:t>Bridging Chemo </a:t>
            </a:r>
          </a:p>
        </p:txBody>
      </p:sp>
      <p:sp>
        <p:nvSpPr>
          <p:cNvPr id="9" name="TextBox 8"/>
          <p:cNvSpPr txBox="1"/>
          <p:nvPr/>
        </p:nvSpPr>
        <p:spPr>
          <a:xfrm>
            <a:off x="8352832" y="1426567"/>
            <a:ext cx="1745028" cy="923330"/>
          </a:xfrm>
          <a:prstGeom prst="rect">
            <a:avLst/>
          </a:prstGeom>
          <a:noFill/>
          <a:ln w="28575">
            <a:solidFill>
              <a:srgbClr val="00AEEF"/>
            </a:solidFill>
          </a:ln>
        </p:spPr>
        <p:txBody>
          <a:bodyPr wrap="none" rtlCol="0">
            <a:spAutoFit/>
          </a:bodyPr>
          <a:lstStyle/>
          <a:p>
            <a:pPr algn="ctr" defTabSz="914377"/>
            <a:r>
              <a:rPr lang="en-US" dirty="0">
                <a:solidFill>
                  <a:srgbClr val="000000"/>
                </a:solidFill>
              </a:rPr>
              <a:t>Flu-Cy </a:t>
            </a:r>
          </a:p>
          <a:p>
            <a:pPr algn="ctr" defTabSz="914377"/>
            <a:r>
              <a:rPr lang="en-US" dirty="0">
                <a:solidFill>
                  <a:srgbClr val="000000"/>
                </a:solidFill>
              </a:rPr>
              <a:t>&amp; ?  </a:t>
            </a:r>
            <a:r>
              <a:rPr lang="en-US" dirty="0" err="1">
                <a:solidFill>
                  <a:srgbClr val="000000"/>
                </a:solidFill>
              </a:rPr>
              <a:t>Inpt</a:t>
            </a:r>
            <a:endParaRPr lang="en-US" dirty="0">
              <a:solidFill>
                <a:srgbClr val="000000"/>
              </a:solidFill>
            </a:endParaRPr>
          </a:p>
          <a:p>
            <a:pPr algn="ctr" defTabSz="914377"/>
            <a:r>
              <a:rPr lang="en-US" dirty="0">
                <a:solidFill>
                  <a:srgbClr val="000000"/>
                </a:solidFill>
              </a:rPr>
              <a:t>CAR-T infusion</a:t>
            </a:r>
          </a:p>
        </p:txBody>
      </p:sp>
      <p:sp>
        <p:nvSpPr>
          <p:cNvPr id="10" name="TextBox 9"/>
          <p:cNvSpPr txBox="1"/>
          <p:nvPr/>
        </p:nvSpPr>
        <p:spPr>
          <a:xfrm>
            <a:off x="1988656" y="2679231"/>
            <a:ext cx="1043876" cy="369332"/>
          </a:xfrm>
          <a:prstGeom prst="rect">
            <a:avLst/>
          </a:prstGeom>
          <a:noFill/>
          <a:ln w="28575">
            <a:solidFill>
              <a:srgbClr val="00AEEF"/>
            </a:solidFill>
          </a:ln>
        </p:spPr>
        <p:txBody>
          <a:bodyPr wrap="none" rtlCol="0">
            <a:spAutoFit/>
          </a:bodyPr>
          <a:lstStyle/>
          <a:p>
            <a:pPr defTabSz="914377"/>
            <a:r>
              <a:rPr lang="en-US" dirty="0">
                <a:solidFill>
                  <a:srgbClr val="000000"/>
                </a:solidFill>
              </a:rPr>
              <a:t>Consent</a:t>
            </a:r>
          </a:p>
        </p:txBody>
      </p:sp>
      <p:sp>
        <p:nvSpPr>
          <p:cNvPr id="11" name="TextBox 10"/>
          <p:cNvSpPr txBox="1"/>
          <p:nvPr/>
        </p:nvSpPr>
        <p:spPr>
          <a:xfrm>
            <a:off x="3422489" y="2602158"/>
            <a:ext cx="1351652" cy="646331"/>
          </a:xfrm>
          <a:prstGeom prst="rect">
            <a:avLst/>
          </a:prstGeom>
          <a:noFill/>
          <a:ln w="28575">
            <a:solidFill>
              <a:srgbClr val="00AEEF"/>
            </a:solidFill>
          </a:ln>
        </p:spPr>
        <p:txBody>
          <a:bodyPr wrap="none" rtlCol="0">
            <a:spAutoFit/>
          </a:bodyPr>
          <a:lstStyle/>
          <a:p>
            <a:pPr defTabSz="914377"/>
            <a:r>
              <a:rPr lang="en-US" dirty="0">
                <a:solidFill>
                  <a:srgbClr val="000000"/>
                </a:solidFill>
              </a:rPr>
              <a:t>Enroll and </a:t>
            </a:r>
          </a:p>
          <a:p>
            <a:pPr defTabSz="914377"/>
            <a:r>
              <a:rPr lang="en-US" dirty="0">
                <a:solidFill>
                  <a:srgbClr val="000000"/>
                </a:solidFill>
              </a:rPr>
              <a:t>Randomize</a:t>
            </a:r>
          </a:p>
        </p:txBody>
      </p:sp>
      <p:sp>
        <p:nvSpPr>
          <p:cNvPr id="12" name="TextBox 11"/>
          <p:cNvSpPr txBox="1"/>
          <p:nvPr/>
        </p:nvSpPr>
        <p:spPr>
          <a:xfrm>
            <a:off x="10128667" y="1426059"/>
            <a:ext cx="1241144" cy="923330"/>
          </a:xfrm>
          <a:prstGeom prst="rect">
            <a:avLst/>
          </a:prstGeom>
          <a:noFill/>
          <a:ln w="28575">
            <a:solidFill>
              <a:srgbClr val="00AEEF"/>
            </a:solidFill>
          </a:ln>
        </p:spPr>
        <p:txBody>
          <a:bodyPr wrap="square" rtlCol="0">
            <a:spAutoFit/>
          </a:bodyPr>
          <a:lstStyle/>
          <a:p>
            <a:pPr algn="ctr" defTabSz="914377"/>
            <a:r>
              <a:rPr lang="en-US" dirty="0" err="1">
                <a:solidFill>
                  <a:srgbClr val="000000"/>
                </a:solidFill>
              </a:rPr>
              <a:t>Heme</a:t>
            </a:r>
            <a:r>
              <a:rPr lang="en-US" dirty="0">
                <a:solidFill>
                  <a:srgbClr val="000000"/>
                </a:solidFill>
              </a:rPr>
              <a:t>&amp; ID</a:t>
            </a:r>
          </a:p>
          <a:p>
            <a:pPr algn="ctr" defTabSz="914377"/>
            <a:r>
              <a:rPr lang="en-US" dirty="0">
                <a:solidFill>
                  <a:srgbClr val="000000"/>
                </a:solidFill>
              </a:rPr>
              <a:t>supportive care</a:t>
            </a:r>
          </a:p>
        </p:txBody>
      </p:sp>
      <p:sp>
        <p:nvSpPr>
          <p:cNvPr id="13" name="TextBox 12"/>
          <p:cNvSpPr txBox="1"/>
          <p:nvPr/>
        </p:nvSpPr>
        <p:spPr>
          <a:xfrm>
            <a:off x="4536484" y="3688259"/>
            <a:ext cx="1608133" cy="369332"/>
          </a:xfrm>
          <a:prstGeom prst="rect">
            <a:avLst/>
          </a:prstGeom>
          <a:noFill/>
          <a:ln w="28575">
            <a:solidFill>
              <a:srgbClr val="00AEEF"/>
            </a:solidFill>
          </a:ln>
        </p:spPr>
        <p:txBody>
          <a:bodyPr wrap="none" rtlCol="0">
            <a:spAutoFit/>
          </a:bodyPr>
          <a:lstStyle/>
          <a:p>
            <a:pPr algn="ctr" defTabSz="914377"/>
            <a:r>
              <a:rPr lang="en-US" dirty="0">
                <a:solidFill>
                  <a:srgbClr val="000000"/>
                </a:solidFill>
              </a:rPr>
              <a:t>? </a:t>
            </a:r>
            <a:r>
              <a:rPr lang="en-US" dirty="0" err="1">
                <a:solidFill>
                  <a:srgbClr val="000000"/>
                </a:solidFill>
              </a:rPr>
              <a:t>Inpt</a:t>
            </a:r>
            <a:r>
              <a:rPr lang="en-US" dirty="0">
                <a:solidFill>
                  <a:srgbClr val="000000"/>
                </a:solidFill>
              </a:rPr>
              <a:t> Priming</a:t>
            </a:r>
          </a:p>
        </p:txBody>
      </p:sp>
      <p:sp>
        <p:nvSpPr>
          <p:cNvPr id="14" name="TextBox 13"/>
          <p:cNvSpPr txBox="1"/>
          <p:nvPr/>
        </p:nvSpPr>
        <p:spPr>
          <a:xfrm>
            <a:off x="6144617" y="3688259"/>
            <a:ext cx="5965868" cy="369332"/>
          </a:xfrm>
          <a:prstGeom prst="rect">
            <a:avLst/>
          </a:prstGeom>
          <a:noFill/>
          <a:ln w="28575">
            <a:solidFill>
              <a:srgbClr val="00AEEF"/>
            </a:solidFill>
          </a:ln>
        </p:spPr>
        <p:txBody>
          <a:bodyPr wrap="square" rtlCol="0">
            <a:spAutoFit/>
          </a:bodyPr>
          <a:lstStyle/>
          <a:p>
            <a:pPr algn="ctr" defTabSz="914377"/>
            <a:r>
              <a:rPr lang="en-US" dirty="0">
                <a:solidFill>
                  <a:srgbClr val="000000"/>
                </a:solidFill>
              </a:rPr>
              <a:t>Bispecific Treatment to Progression </a:t>
            </a:r>
          </a:p>
        </p:txBody>
      </p:sp>
      <p:sp>
        <p:nvSpPr>
          <p:cNvPr id="15" name="Right Arrow 14"/>
          <p:cNvSpPr/>
          <p:nvPr/>
        </p:nvSpPr>
        <p:spPr>
          <a:xfrm flipV="1">
            <a:off x="3056089" y="2771566"/>
            <a:ext cx="342843" cy="1846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377"/>
            <a:endParaRPr lang="en-US">
              <a:solidFill>
                <a:srgbClr val="FFFFFF"/>
              </a:solidFill>
              <a:latin typeface="Times New Roman"/>
            </a:endParaRPr>
          </a:p>
        </p:txBody>
      </p:sp>
      <p:sp>
        <p:nvSpPr>
          <p:cNvPr id="16" name="Right Arrow 15"/>
          <p:cNvSpPr/>
          <p:nvPr/>
        </p:nvSpPr>
        <p:spPr>
          <a:xfrm rot="18282816" flipV="1">
            <a:off x="4464044" y="2233883"/>
            <a:ext cx="548213" cy="18216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377"/>
            <a:endParaRPr lang="en-US">
              <a:solidFill>
                <a:srgbClr val="FFFFFF"/>
              </a:solidFill>
              <a:latin typeface="Times New Roman"/>
            </a:endParaRPr>
          </a:p>
        </p:txBody>
      </p:sp>
      <p:sp>
        <p:nvSpPr>
          <p:cNvPr id="17" name="Right Arrow 16"/>
          <p:cNvSpPr/>
          <p:nvPr/>
        </p:nvSpPr>
        <p:spPr>
          <a:xfrm rot="2025793" flipV="1">
            <a:off x="4540874" y="3369115"/>
            <a:ext cx="548213" cy="18216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377"/>
            <a:endParaRPr lang="en-US">
              <a:solidFill>
                <a:srgbClr val="FFFFFF"/>
              </a:solidFill>
              <a:latin typeface="Times New Roman"/>
            </a:endParaRPr>
          </a:p>
        </p:txBody>
      </p:sp>
      <p:sp>
        <p:nvSpPr>
          <p:cNvPr id="18" name="Right Arrow 17"/>
          <p:cNvSpPr/>
          <p:nvPr/>
        </p:nvSpPr>
        <p:spPr>
          <a:xfrm flipV="1">
            <a:off x="7701453" y="1779708"/>
            <a:ext cx="619319" cy="195856"/>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377"/>
            <a:endParaRPr lang="en-US">
              <a:solidFill>
                <a:srgbClr val="FFFFFF"/>
              </a:solidFill>
              <a:latin typeface="Times New Roman"/>
            </a:endParaRPr>
          </a:p>
        </p:txBody>
      </p:sp>
      <p:sp>
        <p:nvSpPr>
          <p:cNvPr id="20" name="Right Arrow 19"/>
          <p:cNvSpPr/>
          <p:nvPr/>
        </p:nvSpPr>
        <p:spPr>
          <a:xfrm flipV="1">
            <a:off x="1622257" y="2756569"/>
            <a:ext cx="342843" cy="1846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377"/>
            <a:endParaRPr lang="en-US">
              <a:solidFill>
                <a:srgbClr val="FFFFFF"/>
              </a:solidFill>
              <a:latin typeface="Times New Roman"/>
            </a:endParaRPr>
          </a:p>
        </p:txBody>
      </p:sp>
      <p:sp>
        <p:nvSpPr>
          <p:cNvPr id="21" name="TextBox 20"/>
          <p:cNvSpPr txBox="1"/>
          <p:nvPr/>
        </p:nvSpPr>
        <p:spPr>
          <a:xfrm>
            <a:off x="309077" y="2664233"/>
            <a:ext cx="1313180" cy="369332"/>
          </a:xfrm>
          <a:prstGeom prst="rect">
            <a:avLst/>
          </a:prstGeom>
          <a:noFill/>
          <a:ln w="28575">
            <a:solidFill>
              <a:srgbClr val="00AEEF"/>
            </a:solidFill>
          </a:ln>
        </p:spPr>
        <p:txBody>
          <a:bodyPr wrap="none" rtlCol="0">
            <a:spAutoFit/>
          </a:bodyPr>
          <a:lstStyle/>
          <a:p>
            <a:pPr defTabSz="914377"/>
            <a:r>
              <a:rPr lang="en-US" dirty="0">
                <a:solidFill>
                  <a:srgbClr val="000000"/>
                </a:solidFill>
              </a:rPr>
              <a:t>Pre-screen</a:t>
            </a:r>
          </a:p>
        </p:txBody>
      </p:sp>
      <p:sp>
        <p:nvSpPr>
          <p:cNvPr id="23" name="Right Arrow 22"/>
          <p:cNvSpPr/>
          <p:nvPr/>
        </p:nvSpPr>
        <p:spPr>
          <a:xfrm flipV="1">
            <a:off x="131073" y="4782685"/>
            <a:ext cx="342843" cy="184665"/>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377"/>
            <a:endParaRPr lang="en-US">
              <a:solidFill>
                <a:srgbClr val="FFFFFF"/>
              </a:solidFill>
              <a:latin typeface="Times New Roman"/>
            </a:endParaRPr>
          </a:p>
        </p:txBody>
      </p:sp>
      <p:sp>
        <p:nvSpPr>
          <p:cNvPr id="24" name="TextBox 23"/>
          <p:cNvSpPr txBox="1"/>
          <p:nvPr/>
        </p:nvSpPr>
        <p:spPr>
          <a:xfrm>
            <a:off x="614794" y="4690349"/>
            <a:ext cx="9195787" cy="369332"/>
          </a:xfrm>
          <a:prstGeom prst="rect">
            <a:avLst/>
          </a:prstGeom>
          <a:noFill/>
          <a:ln>
            <a:solidFill>
              <a:srgbClr val="FF0000"/>
            </a:solidFill>
          </a:ln>
        </p:spPr>
        <p:txBody>
          <a:bodyPr wrap="none" rtlCol="0">
            <a:spAutoFit/>
          </a:bodyPr>
          <a:lstStyle/>
          <a:p>
            <a:pPr defTabSz="914377"/>
            <a:r>
              <a:rPr lang="en-US" dirty="0">
                <a:solidFill>
                  <a:srgbClr val="000000"/>
                </a:solidFill>
              </a:rPr>
              <a:t>Potential for throughput failure </a:t>
            </a:r>
            <a:r>
              <a:rPr lang="en-US" dirty="0" err="1">
                <a:solidFill>
                  <a:srgbClr val="000000"/>
                </a:solidFill>
              </a:rPr>
              <a:t>esp</a:t>
            </a:r>
            <a:r>
              <a:rPr lang="en-US" dirty="0">
                <a:solidFill>
                  <a:srgbClr val="000000"/>
                </a:solidFill>
              </a:rPr>
              <a:t> for rapidly progressive MM- impact on ITT analysis?  </a:t>
            </a:r>
          </a:p>
        </p:txBody>
      </p:sp>
      <p:sp>
        <p:nvSpPr>
          <p:cNvPr id="26" name="TextBox 25"/>
          <p:cNvSpPr txBox="1"/>
          <p:nvPr/>
        </p:nvSpPr>
        <p:spPr>
          <a:xfrm>
            <a:off x="131073" y="5341700"/>
            <a:ext cx="1921012" cy="1077218"/>
          </a:xfrm>
          <a:prstGeom prst="rect">
            <a:avLst/>
          </a:prstGeom>
          <a:noFill/>
          <a:ln>
            <a:solidFill>
              <a:srgbClr val="FF0000"/>
            </a:solidFill>
          </a:ln>
        </p:spPr>
        <p:txBody>
          <a:bodyPr wrap="square" rtlCol="0">
            <a:spAutoFit/>
          </a:bodyPr>
          <a:lstStyle/>
          <a:p>
            <a:pPr defTabSz="914377"/>
            <a:r>
              <a:rPr lang="en-US" sz="1600" dirty="0">
                <a:solidFill>
                  <a:srgbClr val="000000"/>
                </a:solidFill>
              </a:rPr>
              <a:t>To date sig </a:t>
            </a:r>
            <a:r>
              <a:rPr lang="en-US" sz="1600" dirty="0" err="1">
                <a:solidFill>
                  <a:srgbClr val="000000"/>
                </a:solidFill>
              </a:rPr>
              <a:t>pt</a:t>
            </a:r>
            <a:r>
              <a:rPr lang="en-US" sz="1600" dirty="0">
                <a:solidFill>
                  <a:srgbClr val="000000"/>
                </a:solidFill>
              </a:rPr>
              <a:t> selection for limited/competitive  CART slots</a:t>
            </a:r>
          </a:p>
        </p:txBody>
      </p:sp>
      <p:sp>
        <p:nvSpPr>
          <p:cNvPr id="28" name="TextBox 27"/>
          <p:cNvSpPr txBox="1"/>
          <p:nvPr/>
        </p:nvSpPr>
        <p:spPr>
          <a:xfrm>
            <a:off x="5780441" y="5261766"/>
            <a:ext cx="1921012" cy="1323439"/>
          </a:xfrm>
          <a:prstGeom prst="rect">
            <a:avLst/>
          </a:prstGeom>
          <a:noFill/>
          <a:ln>
            <a:solidFill>
              <a:srgbClr val="FF0000"/>
            </a:solidFill>
          </a:ln>
        </p:spPr>
        <p:txBody>
          <a:bodyPr wrap="square" rtlCol="0">
            <a:spAutoFit/>
          </a:bodyPr>
          <a:lstStyle/>
          <a:p>
            <a:pPr defTabSz="914377"/>
            <a:r>
              <a:rPr lang="en-US" sz="1600" dirty="0">
                <a:solidFill>
                  <a:srgbClr val="000000"/>
                </a:solidFill>
              </a:rPr>
              <a:t>To date no other</a:t>
            </a:r>
          </a:p>
          <a:p>
            <a:pPr defTabSz="914377"/>
            <a:r>
              <a:rPr lang="en-US" sz="1600" dirty="0">
                <a:solidFill>
                  <a:srgbClr val="000000"/>
                </a:solidFill>
              </a:rPr>
              <a:t>RRMM study allows bridging chemo - ? Impact on PFS  </a:t>
            </a:r>
          </a:p>
        </p:txBody>
      </p:sp>
      <p:sp>
        <p:nvSpPr>
          <p:cNvPr id="29" name="Rectangle 28"/>
          <p:cNvSpPr/>
          <p:nvPr/>
        </p:nvSpPr>
        <p:spPr>
          <a:xfrm>
            <a:off x="7722654" y="5261765"/>
            <a:ext cx="2406013" cy="1077218"/>
          </a:xfrm>
          <a:prstGeom prst="rect">
            <a:avLst/>
          </a:prstGeom>
          <a:ln>
            <a:solidFill>
              <a:srgbClr val="FF0000"/>
            </a:solidFill>
          </a:ln>
        </p:spPr>
        <p:txBody>
          <a:bodyPr wrap="square">
            <a:spAutoFit/>
          </a:bodyPr>
          <a:lstStyle/>
          <a:p>
            <a:pPr defTabSz="914377"/>
            <a:r>
              <a:rPr lang="en-US" sz="1600" dirty="0">
                <a:solidFill>
                  <a:srgbClr val="000000"/>
                </a:solidFill>
              </a:rPr>
              <a:t>Short term OS: CART with deep/durable responses ORR</a:t>
            </a:r>
          </a:p>
          <a:p>
            <a:pPr defTabSz="914377"/>
            <a:r>
              <a:rPr lang="en-US" sz="1600" dirty="0">
                <a:solidFill>
                  <a:srgbClr val="000000"/>
                </a:solidFill>
              </a:rPr>
              <a:t>yet deaths &lt; 1 year? </a:t>
            </a:r>
          </a:p>
        </p:txBody>
      </p:sp>
      <p:sp>
        <p:nvSpPr>
          <p:cNvPr id="30" name="Rectangle 29"/>
          <p:cNvSpPr/>
          <p:nvPr/>
        </p:nvSpPr>
        <p:spPr>
          <a:xfrm>
            <a:off x="10177520" y="5244912"/>
            <a:ext cx="2014480" cy="830997"/>
          </a:xfrm>
          <a:prstGeom prst="rect">
            <a:avLst/>
          </a:prstGeom>
          <a:ln>
            <a:solidFill>
              <a:srgbClr val="FF0000"/>
            </a:solidFill>
          </a:ln>
        </p:spPr>
        <p:txBody>
          <a:bodyPr wrap="square">
            <a:spAutoFit/>
          </a:bodyPr>
          <a:lstStyle/>
          <a:p>
            <a:pPr defTabSz="914377"/>
            <a:r>
              <a:rPr lang="en-US" sz="1600" dirty="0">
                <a:solidFill>
                  <a:srgbClr val="000000"/>
                </a:solidFill>
              </a:rPr>
              <a:t>PFS2/OS- impact of flu cy on salvage with TCE</a:t>
            </a:r>
          </a:p>
        </p:txBody>
      </p:sp>
      <p:sp>
        <p:nvSpPr>
          <p:cNvPr id="31" name="TextBox 30"/>
          <p:cNvSpPr txBox="1"/>
          <p:nvPr/>
        </p:nvSpPr>
        <p:spPr>
          <a:xfrm>
            <a:off x="8320771" y="6418916"/>
            <a:ext cx="184731" cy="369332"/>
          </a:xfrm>
          <a:prstGeom prst="rect">
            <a:avLst/>
          </a:prstGeom>
          <a:noFill/>
        </p:spPr>
        <p:txBody>
          <a:bodyPr wrap="none" rtlCol="0">
            <a:spAutoFit/>
          </a:bodyPr>
          <a:lstStyle/>
          <a:p>
            <a:pPr defTabSz="914377"/>
            <a:endParaRPr lang="en-US" dirty="0">
              <a:solidFill>
                <a:srgbClr val="000000"/>
              </a:solidFill>
            </a:endParaRPr>
          </a:p>
        </p:txBody>
      </p:sp>
      <p:sp>
        <p:nvSpPr>
          <p:cNvPr id="32" name="Rectangle 31"/>
          <p:cNvSpPr/>
          <p:nvPr/>
        </p:nvSpPr>
        <p:spPr>
          <a:xfrm>
            <a:off x="7805471" y="6358837"/>
            <a:ext cx="2323196" cy="338554"/>
          </a:xfrm>
          <a:prstGeom prst="rect">
            <a:avLst/>
          </a:prstGeom>
          <a:ln>
            <a:solidFill>
              <a:srgbClr val="FF0000"/>
            </a:solidFill>
          </a:ln>
        </p:spPr>
        <p:txBody>
          <a:bodyPr wrap="square">
            <a:spAutoFit/>
          </a:bodyPr>
          <a:lstStyle/>
          <a:p>
            <a:pPr defTabSz="914377"/>
            <a:r>
              <a:rPr lang="en-US" sz="1600" dirty="0">
                <a:solidFill>
                  <a:srgbClr val="000000"/>
                </a:solidFill>
              </a:rPr>
              <a:t>AE: </a:t>
            </a:r>
            <a:r>
              <a:rPr lang="en-US" sz="1600" dirty="0" err="1">
                <a:solidFill>
                  <a:srgbClr val="000000"/>
                </a:solidFill>
              </a:rPr>
              <a:t>Neurotox</a:t>
            </a:r>
            <a:r>
              <a:rPr lang="en-US" sz="1600" dirty="0">
                <a:solidFill>
                  <a:srgbClr val="000000"/>
                </a:solidFill>
              </a:rPr>
              <a:t>/infection</a:t>
            </a:r>
          </a:p>
        </p:txBody>
      </p:sp>
      <p:sp>
        <p:nvSpPr>
          <p:cNvPr id="34" name="Rectangle 33"/>
          <p:cNvSpPr/>
          <p:nvPr/>
        </p:nvSpPr>
        <p:spPr>
          <a:xfrm>
            <a:off x="10177520" y="6099154"/>
            <a:ext cx="954768" cy="338554"/>
          </a:xfrm>
          <a:prstGeom prst="rect">
            <a:avLst/>
          </a:prstGeom>
          <a:ln>
            <a:solidFill>
              <a:srgbClr val="FF0000"/>
            </a:solidFill>
          </a:ln>
        </p:spPr>
        <p:txBody>
          <a:bodyPr wrap="square">
            <a:spAutoFit/>
          </a:bodyPr>
          <a:lstStyle/>
          <a:p>
            <a:pPr defTabSz="914377"/>
            <a:r>
              <a:rPr lang="en-US" sz="1600" dirty="0">
                <a:solidFill>
                  <a:srgbClr val="000000"/>
                </a:solidFill>
              </a:rPr>
              <a:t>QOL? </a:t>
            </a:r>
          </a:p>
        </p:txBody>
      </p:sp>
    </p:spTree>
    <p:extLst>
      <p:ext uri="{BB962C8B-B14F-4D97-AF65-F5344CB8AC3E}">
        <p14:creationId xmlns:p14="http://schemas.microsoft.com/office/powerpoint/2010/main" val="3961305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CF54D4BB-9072-4642-A929-4910E99BCBEF}"/>
              </a:ext>
            </a:extLst>
          </p:cNvPr>
          <p:cNvCxnSpPr>
            <a:cxnSpLocks/>
          </p:cNvCxnSpPr>
          <p:nvPr/>
        </p:nvCxnSpPr>
        <p:spPr>
          <a:xfrm>
            <a:off x="8624536" y="1784531"/>
            <a:ext cx="0" cy="442290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7A9E4E1-C2F0-4FB3-8888-207825DFEADB}"/>
              </a:ext>
            </a:extLst>
          </p:cNvPr>
          <p:cNvSpPr>
            <a:spLocks noGrp="1"/>
          </p:cNvSpPr>
          <p:nvPr>
            <p:ph type="title"/>
          </p:nvPr>
        </p:nvSpPr>
        <p:spPr>
          <a:xfrm>
            <a:off x="381465" y="307513"/>
            <a:ext cx="10972800" cy="625171"/>
          </a:xfrm>
        </p:spPr>
        <p:txBody>
          <a:bodyPr vert="horz" lIns="121920" tIns="60960" rIns="121920" bIns="60960" rtlCol="0" anchor="b">
            <a:noAutofit/>
          </a:bodyPr>
          <a:lstStyle/>
          <a:p>
            <a:pPr algn="ctr"/>
            <a:r>
              <a:rPr lang="en-US" sz="3200" dirty="0"/>
              <a:t>Summary: NDMM without SCT</a:t>
            </a:r>
            <a:endParaRPr lang="en-US" sz="3467" dirty="0"/>
          </a:p>
        </p:txBody>
      </p:sp>
      <p:graphicFrame>
        <p:nvGraphicFramePr>
          <p:cNvPr id="8" name="Content Placeholder 7">
            <a:extLst>
              <a:ext uri="{FF2B5EF4-FFF2-40B4-BE49-F238E27FC236}">
                <a16:creationId xmlns:a16="http://schemas.microsoft.com/office/drawing/2014/main" id="{4212603D-9048-4405-8B02-199A0641E8C3}"/>
              </a:ext>
            </a:extLst>
          </p:cNvPr>
          <p:cNvGraphicFramePr>
            <a:graphicFrameLocks noGrp="1"/>
          </p:cNvGraphicFramePr>
          <p:nvPr>
            <p:ph idx="4294967295"/>
          </p:nvPr>
        </p:nvGraphicFramePr>
        <p:xfrm>
          <a:off x="1490133" y="2072217"/>
          <a:ext cx="10701867" cy="27410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9">
            <a:extLst>
              <a:ext uri="{FF2B5EF4-FFF2-40B4-BE49-F238E27FC236}">
                <a16:creationId xmlns:a16="http://schemas.microsoft.com/office/drawing/2014/main" id="{FA07BBF8-B200-4873-84C8-FFC6857B0016}"/>
              </a:ext>
            </a:extLst>
          </p:cNvPr>
          <p:cNvGraphicFramePr>
            <a:graphicFrameLocks noGrp="1"/>
          </p:cNvGraphicFramePr>
          <p:nvPr/>
        </p:nvGraphicFramePr>
        <p:xfrm>
          <a:off x="326773" y="1270545"/>
          <a:ext cx="10138054" cy="457200"/>
        </p:xfrm>
        <a:graphic>
          <a:graphicData uri="http://schemas.openxmlformats.org/drawingml/2006/table">
            <a:tbl>
              <a:tblPr firstRow="1" bandRow="1">
                <a:tableStyleId>{5940675A-B579-460E-94D1-54222C63F5DA}</a:tableStyleId>
              </a:tblPr>
              <a:tblGrid>
                <a:gridCol w="1564163">
                  <a:extLst>
                    <a:ext uri="{9D8B030D-6E8A-4147-A177-3AD203B41FA5}">
                      <a16:colId xmlns:a16="http://schemas.microsoft.com/office/drawing/2014/main" val="1540619188"/>
                    </a:ext>
                  </a:extLst>
                </a:gridCol>
                <a:gridCol w="1530303">
                  <a:extLst>
                    <a:ext uri="{9D8B030D-6E8A-4147-A177-3AD203B41FA5}">
                      <a16:colId xmlns:a16="http://schemas.microsoft.com/office/drawing/2014/main" val="2767061275"/>
                    </a:ext>
                  </a:extLst>
                </a:gridCol>
                <a:gridCol w="1771379">
                  <a:extLst>
                    <a:ext uri="{9D8B030D-6E8A-4147-A177-3AD203B41FA5}">
                      <a16:colId xmlns:a16="http://schemas.microsoft.com/office/drawing/2014/main" val="3713491399"/>
                    </a:ext>
                  </a:extLst>
                </a:gridCol>
                <a:gridCol w="1729451">
                  <a:extLst>
                    <a:ext uri="{9D8B030D-6E8A-4147-A177-3AD203B41FA5}">
                      <a16:colId xmlns:a16="http://schemas.microsoft.com/office/drawing/2014/main" val="285724742"/>
                    </a:ext>
                  </a:extLst>
                </a:gridCol>
                <a:gridCol w="1771379">
                  <a:extLst>
                    <a:ext uri="{9D8B030D-6E8A-4147-A177-3AD203B41FA5}">
                      <a16:colId xmlns:a16="http://schemas.microsoft.com/office/drawing/2014/main" val="1640973987"/>
                    </a:ext>
                  </a:extLst>
                </a:gridCol>
                <a:gridCol w="1771379">
                  <a:extLst>
                    <a:ext uri="{9D8B030D-6E8A-4147-A177-3AD203B41FA5}">
                      <a16:colId xmlns:a16="http://schemas.microsoft.com/office/drawing/2014/main" val="1644631530"/>
                    </a:ext>
                  </a:extLst>
                </a:gridCol>
              </a:tblGrid>
              <a:tr h="457200">
                <a:tc>
                  <a:txBody>
                    <a:bodyPr/>
                    <a:lstStyle/>
                    <a:p>
                      <a:pPr algn="r">
                        <a:lnSpc>
                          <a:spcPct val="90000"/>
                        </a:lnSpc>
                      </a:pPr>
                      <a:r>
                        <a:rPr lang="en-US" sz="1200" b="1" dirty="0">
                          <a:solidFill>
                            <a:schemeClr val="tx1"/>
                          </a:solidFill>
                          <a:latin typeface="Arial" panose="020B0604020202020204" pitchFamily="34" charset="0"/>
                          <a:cs typeface="Arial" panose="020B0604020202020204" pitchFamily="34" charset="0"/>
                        </a:rPr>
                        <a:t>HR </a:t>
                      </a:r>
                    </a:p>
                    <a:p>
                      <a:pPr algn="r">
                        <a:lnSpc>
                          <a:spcPct val="90000"/>
                        </a:lnSpc>
                      </a:pPr>
                      <a:r>
                        <a:rPr lang="en-US" sz="1200" b="1" dirty="0">
                          <a:solidFill>
                            <a:schemeClr val="tx1"/>
                          </a:solidFill>
                          <a:latin typeface="Arial" panose="020B0604020202020204" pitchFamily="34" charset="0"/>
                          <a:cs typeface="Arial" panose="020B0604020202020204" pitchFamily="34" charset="0"/>
                        </a:rPr>
                        <a:t>(95% CI)</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rgbClr val="D80B8C"/>
                          </a:solidFill>
                          <a:latin typeface="Arial" panose="020B0604020202020204" pitchFamily="34" charset="0"/>
                          <a:cs typeface="Arial" panose="020B0604020202020204" pitchFamily="34" charset="0"/>
                        </a:rPr>
                        <a:t>0.74</a:t>
                      </a:r>
                      <a:r>
                        <a:rPr lang="en-US" sz="1200" b="1" baseline="0" dirty="0">
                          <a:solidFill>
                            <a:srgbClr val="D80B8C"/>
                          </a:solidFill>
                          <a:latin typeface="Arial" panose="020B0604020202020204" pitchFamily="34" charset="0"/>
                          <a:cs typeface="Arial" panose="020B0604020202020204" pitchFamily="34" charset="0"/>
                        </a:rPr>
                        <a:t> </a:t>
                      </a:r>
                      <a:r>
                        <a:rPr lang="en-US" sz="1200" b="1" dirty="0">
                          <a:solidFill>
                            <a:srgbClr val="D80B8C"/>
                          </a:solidFill>
                          <a:latin typeface="Arial" panose="020B0604020202020204" pitchFamily="34" charset="0"/>
                          <a:cs typeface="Arial" panose="020B0604020202020204" pitchFamily="34" charset="0"/>
                        </a:rPr>
                        <a:t> (0.59–0.93)</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N/A</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0.42 (0.34 - 0.51)</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0.53 (0.43- 0.66)</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0.83 (0.68–1.02)</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146969"/>
                  </a:ext>
                </a:extLst>
              </a:tr>
            </a:tbl>
          </a:graphicData>
        </a:graphic>
      </p:graphicFrame>
      <p:sp>
        <p:nvSpPr>
          <p:cNvPr id="22" name="TextBox 21">
            <a:extLst>
              <a:ext uri="{FF2B5EF4-FFF2-40B4-BE49-F238E27FC236}">
                <a16:creationId xmlns:a16="http://schemas.microsoft.com/office/drawing/2014/main" id="{52CD9DF6-39B8-4442-940F-B2D985865A5A}"/>
              </a:ext>
            </a:extLst>
          </p:cNvPr>
          <p:cNvSpPr txBox="1"/>
          <p:nvPr/>
        </p:nvSpPr>
        <p:spPr>
          <a:xfrm>
            <a:off x="2063340" y="2624601"/>
            <a:ext cx="354584" cy="276999"/>
          </a:xfrm>
          <a:prstGeom prst="rect">
            <a:avLst/>
          </a:prstGeom>
          <a:noFill/>
        </p:spPr>
        <p:txBody>
          <a:bodyPr wrap="none" rtlCol="0">
            <a:spAutoFit/>
          </a:bodyPr>
          <a:lstStyle/>
          <a:p>
            <a:pPr defTabSz="1219140">
              <a:defRPr/>
            </a:pPr>
            <a:r>
              <a:rPr lang="en-US" sz="1200" b="1" dirty="0">
                <a:latin typeface="Arial" panose="020B0604020202020204" pitchFamily="34" charset="0"/>
                <a:cs typeface="Arial" panose="020B0604020202020204" pitchFamily="34" charset="0"/>
              </a:rPr>
              <a:t>41</a:t>
            </a:r>
          </a:p>
        </p:txBody>
      </p:sp>
      <p:sp>
        <p:nvSpPr>
          <p:cNvPr id="24" name="TextBox 23">
            <a:extLst>
              <a:ext uri="{FF2B5EF4-FFF2-40B4-BE49-F238E27FC236}">
                <a16:creationId xmlns:a16="http://schemas.microsoft.com/office/drawing/2014/main" id="{E58A19B3-A8D4-4BBE-8284-2737D3CF616D}"/>
              </a:ext>
            </a:extLst>
          </p:cNvPr>
          <p:cNvSpPr txBox="1"/>
          <p:nvPr/>
        </p:nvSpPr>
        <p:spPr>
          <a:xfrm>
            <a:off x="2573352" y="3296993"/>
            <a:ext cx="354584" cy="276999"/>
          </a:xfrm>
          <a:prstGeom prst="rect">
            <a:avLst/>
          </a:prstGeom>
          <a:noFill/>
        </p:spPr>
        <p:txBody>
          <a:bodyPr wrap="none" rtlCol="0">
            <a:spAutoFit/>
          </a:bodyPr>
          <a:lstStyle/>
          <a:p>
            <a:pPr defTabSz="1219140">
              <a:defRPr/>
            </a:pPr>
            <a:r>
              <a:rPr lang="en-US" sz="1200" b="1" dirty="0">
                <a:latin typeface="Arial" panose="020B0604020202020204" pitchFamily="34" charset="0"/>
                <a:cs typeface="Arial" panose="020B0604020202020204" pitchFamily="34" charset="0"/>
              </a:rPr>
              <a:t>29</a:t>
            </a:r>
          </a:p>
        </p:txBody>
      </p:sp>
      <p:sp>
        <p:nvSpPr>
          <p:cNvPr id="26" name="TextBox 25">
            <a:extLst>
              <a:ext uri="{FF2B5EF4-FFF2-40B4-BE49-F238E27FC236}">
                <a16:creationId xmlns:a16="http://schemas.microsoft.com/office/drawing/2014/main" id="{7C4784CB-C086-49FE-9E8C-9C8E2A48413B}"/>
              </a:ext>
            </a:extLst>
          </p:cNvPr>
          <p:cNvSpPr txBox="1"/>
          <p:nvPr/>
        </p:nvSpPr>
        <p:spPr>
          <a:xfrm>
            <a:off x="3725874" y="3289977"/>
            <a:ext cx="482824" cy="276999"/>
          </a:xfrm>
          <a:prstGeom prst="rect">
            <a:avLst/>
          </a:prstGeom>
          <a:noFill/>
        </p:spPr>
        <p:txBody>
          <a:bodyPr wrap="none" rtlCol="0">
            <a:spAutoFit/>
          </a:bodyPr>
          <a:lstStyle/>
          <a:p>
            <a:pPr defTabSz="1219140">
              <a:defRPr/>
            </a:pPr>
            <a:r>
              <a:rPr lang="en-US" sz="1200" b="1" dirty="0">
                <a:latin typeface="Arial" panose="020B0604020202020204" pitchFamily="34" charset="0"/>
                <a:cs typeface="Arial" panose="020B0604020202020204" pitchFamily="34" charset="0"/>
              </a:rPr>
              <a:t>35.1</a:t>
            </a:r>
          </a:p>
        </p:txBody>
      </p:sp>
      <p:sp>
        <p:nvSpPr>
          <p:cNvPr id="3" name="Rectangle 2">
            <a:extLst>
              <a:ext uri="{FF2B5EF4-FFF2-40B4-BE49-F238E27FC236}">
                <a16:creationId xmlns:a16="http://schemas.microsoft.com/office/drawing/2014/main" id="{7102FF80-573E-45E6-BB6E-3502CD366576}"/>
              </a:ext>
            </a:extLst>
          </p:cNvPr>
          <p:cNvSpPr/>
          <p:nvPr/>
        </p:nvSpPr>
        <p:spPr>
          <a:xfrm>
            <a:off x="602717" y="3805962"/>
            <a:ext cx="1197771" cy="424732"/>
          </a:xfrm>
          <a:prstGeom prst="rect">
            <a:avLst/>
          </a:prstGeom>
        </p:spPr>
        <p:txBody>
          <a:bodyPr wrap="square">
            <a:spAutoFit/>
          </a:bodyPr>
          <a:lstStyle/>
          <a:p>
            <a:pPr algn="r" defTabSz="1219140">
              <a:lnSpc>
                <a:spcPct val="90000"/>
              </a:lnSpc>
              <a:defRPr/>
            </a:pPr>
            <a:r>
              <a:rPr lang="en-US" sz="1200" b="1" dirty="0">
                <a:latin typeface="Arial" panose="020B0604020202020204" pitchFamily="34" charset="0"/>
                <a:cs typeface="Arial" panose="020B0604020202020204" pitchFamily="34" charset="0"/>
              </a:rPr>
              <a:t>Median PFS (mos)</a:t>
            </a:r>
          </a:p>
        </p:txBody>
      </p:sp>
      <p:sp>
        <p:nvSpPr>
          <p:cNvPr id="46" name="TextBox 45">
            <a:extLst>
              <a:ext uri="{FF2B5EF4-FFF2-40B4-BE49-F238E27FC236}">
                <a16:creationId xmlns:a16="http://schemas.microsoft.com/office/drawing/2014/main" id="{122F47AA-0BA1-4C24-BC0A-2C35DCAE3B87}"/>
              </a:ext>
            </a:extLst>
          </p:cNvPr>
          <p:cNvSpPr txBox="1"/>
          <p:nvPr/>
        </p:nvSpPr>
        <p:spPr>
          <a:xfrm>
            <a:off x="7255760" y="2628001"/>
            <a:ext cx="405880" cy="276999"/>
          </a:xfrm>
          <a:prstGeom prst="rect">
            <a:avLst/>
          </a:prstGeom>
          <a:noFill/>
        </p:spPr>
        <p:txBody>
          <a:bodyPr wrap="none" rtlCol="0">
            <a:spAutoFit/>
          </a:bodyPr>
          <a:lstStyle/>
          <a:p>
            <a:pPr defTabSz="1219140">
              <a:defRPr/>
            </a:pPr>
            <a:r>
              <a:rPr lang="en-US" sz="1200" b="1" dirty="0">
                <a:latin typeface="Arial" panose="020B0604020202020204" pitchFamily="34" charset="0"/>
                <a:cs typeface="Arial" panose="020B0604020202020204" pitchFamily="34" charset="0"/>
              </a:rPr>
              <a:t>NR</a:t>
            </a:r>
          </a:p>
        </p:txBody>
      </p:sp>
      <p:sp>
        <p:nvSpPr>
          <p:cNvPr id="47" name="TextBox 46">
            <a:extLst>
              <a:ext uri="{FF2B5EF4-FFF2-40B4-BE49-F238E27FC236}">
                <a16:creationId xmlns:a16="http://schemas.microsoft.com/office/drawing/2014/main" id="{8C85D3D5-1EEB-4F2A-A758-4B31B8D04800}"/>
              </a:ext>
            </a:extLst>
          </p:cNvPr>
          <p:cNvSpPr txBox="1"/>
          <p:nvPr/>
        </p:nvSpPr>
        <p:spPr>
          <a:xfrm>
            <a:off x="7758015" y="3077657"/>
            <a:ext cx="354584" cy="276999"/>
          </a:xfrm>
          <a:prstGeom prst="rect">
            <a:avLst/>
          </a:prstGeom>
          <a:noFill/>
        </p:spPr>
        <p:txBody>
          <a:bodyPr wrap="none" rtlCol="0">
            <a:spAutoFit/>
          </a:bodyPr>
          <a:lstStyle/>
          <a:p>
            <a:pPr defTabSz="1219140">
              <a:defRPr/>
            </a:pPr>
            <a:r>
              <a:rPr lang="en-US" sz="1200" b="1" dirty="0">
                <a:latin typeface="Arial" panose="020B0604020202020204" pitchFamily="34" charset="0"/>
                <a:cs typeface="Arial" panose="020B0604020202020204" pitchFamily="34" charset="0"/>
              </a:rPr>
              <a:t>34</a:t>
            </a:r>
          </a:p>
        </p:txBody>
      </p:sp>
      <p:graphicFrame>
        <p:nvGraphicFramePr>
          <p:cNvPr id="9" name="Table 9">
            <a:extLst>
              <a:ext uri="{FF2B5EF4-FFF2-40B4-BE49-F238E27FC236}">
                <a16:creationId xmlns:a16="http://schemas.microsoft.com/office/drawing/2014/main" id="{C89FE31B-9F4B-4AED-AED0-D344C5725CA7}"/>
              </a:ext>
            </a:extLst>
          </p:cNvPr>
          <p:cNvGraphicFramePr>
            <a:graphicFrameLocks noGrp="1"/>
          </p:cNvGraphicFramePr>
          <p:nvPr/>
        </p:nvGraphicFramePr>
        <p:xfrm>
          <a:off x="283855" y="4309426"/>
          <a:ext cx="10004208" cy="1003029"/>
        </p:xfrm>
        <a:graphic>
          <a:graphicData uri="http://schemas.openxmlformats.org/drawingml/2006/table">
            <a:tbl>
              <a:tblPr firstRow="1" bandRow="1">
                <a:tableStyleId>{5940675A-B579-460E-94D1-54222C63F5DA}</a:tableStyleId>
              </a:tblPr>
              <a:tblGrid>
                <a:gridCol w="1602718">
                  <a:extLst>
                    <a:ext uri="{9D8B030D-6E8A-4147-A177-3AD203B41FA5}">
                      <a16:colId xmlns:a16="http://schemas.microsoft.com/office/drawing/2014/main" val="1540619188"/>
                    </a:ext>
                  </a:extLst>
                </a:gridCol>
                <a:gridCol w="1689229">
                  <a:extLst>
                    <a:ext uri="{9D8B030D-6E8A-4147-A177-3AD203B41FA5}">
                      <a16:colId xmlns:a16="http://schemas.microsoft.com/office/drawing/2014/main" val="2767061275"/>
                    </a:ext>
                  </a:extLst>
                </a:gridCol>
                <a:gridCol w="1654795">
                  <a:extLst>
                    <a:ext uri="{9D8B030D-6E8A-4147-A177-3AD203B41FA5}">
                      <a16:colId xmlns:a16="http://schemas.microsoft.com/office/drawing/2014/main" val="3713491399"/>
                    </a:ext>
                  </a:extLst>
                </a:gridCol>
                <a:gridCol w="1871988">
                  <a:extLst>
                    <a:ext uri="{9D8B030D-6E8A-4147-A177-3AD203B41FA5}">
                      <a16:colId xmlns:a16="http://schemas.microsoft.com/office/drawing/2014/main" val="285724742"/>
                    </a:ext>
                  </a:extLst>
                </a:gridCol>
                <a:gridCol w="1592739">
                  <a:extLst>
                    <a:ext uri="{9D8B030D-6E8A-4147-A177-3AD203B41FA5}">
                      <a16:colId xmlns:a16="http://schemas.microsoft.com/office/drawing/2014/main" val="1640973987"/>
                    </a:ext>
                  </a:extLst>
                </a:gridCol>
                <a:gridCol w="1592739">
                  <a:extLst>
                    <a:ext uri="{9D8B030D-6E8A-4147-A177-3AD203B41FA5}">
                      <a16:colId xmlns:a16="http://schemas.microsoft.com/office/drawing/2014/main" val="4226362926"/>
                    </a:ext>
                  </a:extLst>
                </a:gridCol>
              </a:tblGrid>
              <a:tr h="384043">
                <a:tc>
                  <a:txBody>
                    <a:bodyPr/>
                    <a:lstStyle/>
                    <a:p>
                      <a:pPr algn="r">
                        <a:lnSpc>
                          <a:spcPct val="85000"/>
                        </a:lnSpc>
                      </a:pP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SWOGG 777</a:t>
                      </a:r>
                    </a:p>
                    <a:p>
                      <a:pPr algn="ctr">
                        <a:lnSpc>
                          <a:spcPct val="85000"/>
                        </a:lnSpc>
                      </a:pPr>
                      <a:r>
                        <a:rPr lang="en-US" sz="1200" b="1" dirty="0" err="1">
                          <a:solidFill>
                            <a:schemeClr val="tx1"/>
                          </a:solidFill>
                          <a:latin typeface="Arial" panose="020B0604020202020204" pitchFamily="34" charset="0"/>
                          <a:cs typeface="Arial" panose="020B0604020202020204" pitchFamily="34" charset="0"/>
                        </a:rPr>
                        <a:t>VRd</a:t>
                      </a:r>
                      <a:r>
                        <a:rPr lang="en-US" sz="1200" b="1" dirty="0">
                          <a:solidFill>
                            <a:schemeClr val="tx1"/>
                          </a:solidFill>
                          <a:latin typeface="Arial" panose="020B0604020202020204" pitchFamily="34" charset="0"/>
                          <a:cs typeface="Arial" panose="020B0604020202020204" pitchFamily="34" charset="0"/>
                        </a:rPr>
                        <a:t> vs Rd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err="1">
                          <a:solidFill>
                            <a:schemeClr val="tx1"/>
                          </a:solidFill>
                          <a:latin typeface="Arial" panose="020B0604020202020204" pitchFamily="34" charset="0"/>
                          <a:cs typeface="Arial" panose="020B0604020202020204" pitchFamily="34" charset="0"/>
                        </a:rPr>
                        <a:t>RVd</a:t>
                      </a:r>
                      <a:r>
                        <a:rPr lang="en-US" sz="1200" b="1" dirty="0">
                          <a:solidFill>
                            <a:schemeClr val="tx1"/>
                          </a:solidFill>
                          <a:latin typeface="Arial" panose="020B0604020202020204" pitchFamily="34" charset="0"/>
                          <a:cs typeface="Arial" panose="020B0604020202020204" pitchFamily="34" charset="0"/>
                        </a:rPr>
                        <a:t>-lite</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pt-BR" sz="1200" b="1" dirty="0">
                          <a:solidFill>
                            <a:schemeClr val="tx1"/>
                          </a:solidFill>
                          <a:latin typeface="Arial" panose="020B0604020202020204" pitchFamily="34" charset="0"/>
                          <a:cs typeface="Arial" panose="020B0604020202020204" pitchFamily="34" charset="0"/>
                        </a:rPr>
                        <a:t>ALYCYONE</a:t>
                      </a:r>
                    </a:p>
                    <a:p>
                      <a:pPr algn="ctr">
                        <a:lnSpc>
                          <a:spcPct val="85000"/>
                        </a:lnSpc>
                      </a:pPr>
                      <a:r>
                        <a:rPr lang="pt-BR" sz="1200" b="1" dirty="0">
                          <a:solidFill>
                            <a:schemeClr val="tx1"/>
                          </a:solidFill>
                          <a:latin typeface="Arial" panose="020B0604020202020204" pitchFamily="34" charset="0"/>
                          <a:cs typeface="Arial" panose="020B0604020202020204" pitchFamily="34" charset="0"/>
                        </a:rPr>
                        <a:t>Dara VMP vs VMP</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MAIA</a:t>
                      </a:r>
                    </a:p>
                    <a:p>
                      <a:pPr algn="ctr">
                        <a:lnSpc>
                          <a:spcPct val="85000"/>
                        </a:lnSpc>
                      </a:pPr>
                      <a:r>
                        <a:rPr lang="en-US" sz="1200" b="1" dirty="0" err="1">
                          <a:solidFill>
                            <a:schemeClr val="tx1"/>
                          </a:solidFill>
                          <a:latin typeface="Arial" panose="020B0604020202020204" pitchFamily="34" charset="0"/>
                          <a:cs typeface="Arial" panose="020B0604020202020204" pitchFamily="34" charset="0"/>
                        </a:rPr>
                        <a:t>DaraRD</a:t>
                      </a:r>
                      <a:r>
                        <a:rPr lang="en-US" sz="1200" b="1" dirty="0">
                          <a:solidFill>
                            <a:schemeClr val="tx1"/>
                          </a:solidFill>
                          <a:latin typeface="Arial" panose="020B0604020202020204" pitchFamily="34" charset="0"/>
                          <a:cs typeface="Arial" panose="020B0604020202020204" pitchFamily="34" charset="0"/>
                        </a:rPr>
                        <a:t> vs Rd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TOURMALINE-MM2</a:t>
                      </a:r>
                    </a:p>
                    <a:p>
                      <a:pPr algn="ctr">
                        <a:lnSpc>
                          <a:spcPct val="85000"/>
                        </a:lnSpc>
                      </a:pPr>
                      <a:r>
                        <a:rPr lang="en-US" sz="1200" b="1" dirty="0">
                          <a:solidFill>
                            <a:schemeClr val="tx1"/>
                          </a:solidFill>
                          <a:latin typeface="Arial" panose="020B0604020202020204" pitchFamily="34" charset="0"/>
                          <a:cs typeface="Arial" panose="020B0604020202020204" pitchFamily="34" charset="0"/>
                        </a:rPr>
                        <a:t>Ixazomib-Rd vs Rd</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046130505"/>
                  </a:ext>
                </a:extLst>
              </a:tr>
              <a:tr h="204216">
                <a:tc>
                  <a:txBody>
                    <a:bodyPr/>
                    <a:lstStyle/>
                    <a:p>
                      <a:pPr algn="r">
                        <a:lnSpc>
                          <a:spcPct val="85000"/>
                        </a:lnSpc>
                      </a:pPr>
                      <a:r>
                        <a:rPr lang="en-US" sz="1200" b="1" baseline="0" dirty="0">
                          <a:solidFill>
                            <a:schemeClr val="tx1"/>
                          </a:solidFill>
                          <a:latin typeface="Arial" panose="020B0604020202020204" pitchFamily="34" charset="0"/>
                          <a:cs typeface="Arial" panose="020B0604020202020204" pitchFamily="34" charset="0"/>
                        </a:rPr>
                        <a:t>Total </a:t>
                      </a:r>
                      <a:r>
                        <a:rPr lang="en-US" sz="1200" b="1" dirty="0">
                          <a:solidFill>
                            <a:schemeClr val="tx1"/>
                          </a:solidFill>
                          <a:latin typeface="Arial" panose="020B0604020202020204" pitchFamily="34" charset="0"/>
                          <a:cs typeface="Arial" panose="020B0604020202020204" pitchFamily="34" charset="0"/>
                        </a:rPr>
                        <a:t>N</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225 vs 235</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50</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350 vs 356</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368 vs 369</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351 vs 354</a:t>
                      </a:r>
                    </a:p>
                  </a:txBody>
                  <a:tcPr marL="0" marR="0"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3146696526"/>
                  </a:ext>
                </a:extLst>
              </a:tr>
              <a:tr h="209881">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Median age</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rgbClr val="FF0000"/>
                          </a:solidFill>
                          <a:latin typeface="Arial" panose="020B0604020202020204" pitchFamily="34" charset="0"/>
                          <a:cs typeface="Arial" panose="020B0604020202020204" pitchFamily="34" charset="0"/>
                        </a:rPr>
                        <a:t>63</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73</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baseline="0" dirty="0">
                          <a:solidFill>
                            <a:schemeClr val="tx1"/>
                          </a:solidFill>
                          <a:latin typeface="Arial" panose="020B0604020202020204" pitchFamily="34" charset="0"/>
                          <a:cs typeface="Arial" panose="020B0604020202020204" pitchFamily="34" charset="0"/>
                        </a:rPr>
                        <a:t>71</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73</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73</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643592861"/>
                  </a:ext>
                </a:extLst>
              </a:tr>
              <a:tr h="204889">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mFU (months)</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84</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30</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40</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56</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54</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2578134104"/>
                  </a:ext>
                </a:extLst>
              </a:tr>
            </a:tbl>
          </a:graphicData>
        </a:graphic>
      </p:graphicFrame>
      <p:sp>
        <p:nvSpPr>
          <p:cNvPr id="60" name="TextBox 59">
            <a:extLst>
              <a:ext uri="{FF2B5EF4-FFF2-40B4-BE49-F238E27FC236}">
                <a16:creationId xmlns:a16="http://schemas.microsoft.com/office/drawing/2014/main" id="{E84201AD-6B76-471F-A11E-7982C39D1C2D}"/>
              </a:ext>
            </a:extLst>
          </p:cNvPr>
          <p:cNvSpPr txBox="1"/>
          <p:nvPr/>
        </p:nvSpPr>
        <p:spPr>
          <a:xfrm>
            <a:off x="5513281" y="2947689"/>
            <a:ext cx="354584" cy="276999"/>
          </a:xfrm>
          <a:prstGeom prst="rect">
            <a:avLst/>
          </a:prstGeom>
          <a:noFill/>
        </p:spPr>
        <p:txBody>
          <a:bodyPr wrap="none" rtlCol="0">
            <a:spAutoFit/>
          </a:bodyPr>
          <a:lstStyle/>
          <a:p>
            <a:pPr algn="ctr" defTabSz="1219140">
              <a:defRPr/>
            </a:pPr>
            <a:r>
              <a:rPr lang="en-US" sz="1200" b="1" dirty="0">
                <a:latin typeface="Arial" panose="020B0604020202020204" pitchFamily="34" charset="0"/>
                <a:cs typeface="Arial" panose="020B0604020202020204" pitchFamily="34" charset="0"/>
              </a:rPr>
              <a:t>36</a:t>
            </a:r>
          </a:p>
        </p:txBody>
      </p:sp>
      <p:sp>
        <p:nvSpPr>
          <p:cNvPr id="61" name="TextBox 60">
            <a:extLst>
              <a:ext uri="{FF2B5EF4-FFF2-40B4-BE49-F238E27FC236}">
                <a16:creationId xmlns:a16="http://schemas.microsoft.com/office/drawing/2014/main" id="{2689B9DE-7BFD-45DB-B6FB-05F8AF879816}"/>
              </a:ext>
            </a:extLst>
          </p:cNvPr>
          <p:cNvSpPr txBox="1"/>
          <p:nvPr/>
        </p:nvSpPr>
        <p:spPr>
          <a:xfrm>
            <a:off x="6039191" y="3582289"/>
            <a:ext cx="354584" cy="276999"/>
          </a:xfrm>
          <a:prstGeom prst="rect">
            <a:avLst/>
          </a:prstGeom>
          <a:noFill/>
        </p:spPr>
        <p:txBody>
          <a:bodyPr wrap="none" rtlCol="0">
            <a:spAutoFit/>
          </a:bodyPr>
          <a:lstStyle/>
          <a:p>
            <a:pPr algn="ctr" defTabSz="1219140">
              <a:defRPr/>
            </a:pPr>
            <a:r>
              <a:rPr lang="en-US" sz="1200" b="1" dirty="0">
                <a:latin typeface="Arial" panose="020B0604020202020204" pitchFamily="34" charset="0"/>
                <a:cs typeface="Arial" panose="020B0604020202020204" pitchFamily="34" charset="0"/>
              </a:rPr>
              <a:t>19</a:t>
            </a:r>
          </a:p>
        </p:txBody>
      </p:sp>
      <p:cxnSp>
        <p:nvCxnSpPr>
          <p:cNvPr id="19" name="Straight Connector 18"/>
          <p:cNvCxnSpPr/>
          <p:nvPr/>
        </p:nvCxnSpPr>
        <p:spPr>
          <a:xfrm>
            <a:off x="10294557" y="1987546"/>
            <a:ext cx="0" cy="4534079"/>
          </a:xfrm>
          <a:prstGeom prst="line">
            <a:avLst/>
          </a:prstGeom>
          <a:ln>
            <a:prstDash val="sysDot"/>
          </a:ln>
          <a:effectLst/>
        </p:spPr>
        <p:style>
          <a:lnRef idx="2">
            <a:schemeClr val="accent1"/>
          </a:lnRef>
          <a:fillRef idx="0">
            <a:schemeClr val="accent1"/>
          </a:fillRef>
          <a:effectRef idx="1">
            <a:schemeClr val="accent1"/>
          </a:effectRef>
          <a:fontRef idx="minor">
            <a:schemeClr val="tx1"/>
          </a:fontRef>
        </p:style>
      </p:cxnSp>
      <p:graphicFrame>
        <p:nvGraphicFramePr>
          <p:cNvPr id="12" name="Table 11"/>
          <p:cNvGraphicFramePr>
            <a:graphicFrameLocks noGrp="1"/>
          </p:cNvGraphicFramePr>
          <p:nvPr/>
        </p:nvGraphicFramePr>
        <p:xfrm>
          <a:off x="276290" y="5940965"/>
          <a:ext cx="10004207" cy="343851"/>
        </p:xfrm>
        <a:graphic>
          <a:graphicData uri="http://schemas.openxmlformats.org/drawingml/2006/table">
            <a:tbl>
              <a:tblPr firstRow="1" bandRow="1">
                <a:tableStyleId>{5940675A-B579-460E-94D1-54222C63F5DA}</a:tableStyleId>
              </a:tblPr>
              <a:tblGrid>
                <a:gridCol w="1502702">
                  <a:extLst>
                    <a:ext uri="{9D8B030D-6E8A-4147-A177-3AD203B41FA5}">
                      <a16:colId xmlns:a16="http://schemas.microsoft.com/office/drawing/2014/main" val="698633130"/>
                    </a:ext>
                  </a:extLst>
                </a:gridCol>
                <a:gridCol w="1697650">
                  <a:extLst>
                    <a:ext uri="{9D8B030D-6E8A-4147-A177-3AD203B41FA5}">
                      <a16:colId xmlns:a16="http://schemas.microsoft.com/office/drawing/2014/main" val="4136067490"/>
                    </a:ext>
                  </a:extLst>
                </a:gridCol>
                <a:gridCol w="1899139">
                  <a:extLst>
                    <a:ext uri="{9D8B030D-6E8A-4147-A177-3AD203B41FA5}">
                      <a16:colId xmlns:a16="http://schemas.microsoft.com/office/drawing/2014/main" val="2780702725"/>
                    </a:ext>
                  </a:extLst>
                </a:gridCol>
                <a:gridCol w="1719238">
                  <a:extLst>
                    <a:ext uri="{9D8B030D-6E8A-4147-A177-3AD203B41FA5}">
                      <a16:colId xmlns:a16="http://schemas.microsoft.com/office/drawing/2014/main" val="323118400"/>
                    </a:ext>
                  </a:extLst>
                </a:gridCol>
                <a:gridCol w="1592739">
                  <a:extLst>
                    <a:ext uri="{9D8B030D-6E8A-4147-A177-3AD203B41FA5}">
                      <a16:colId xmlns:a16="http://schemas.microsoft.com/office/drawing/2014/main" val="2026909815"/>
                    </a:ext>
                  </a:extLst>
                </a:gridCol>
                <a:gridCol w="1592739">
                  <a:extLst>
                    <a:ext uri="{9D8B030D-6E8A-4147-A177-3AD203B41FA5}">
                      <a16:colId xmlns:a16="http://schemas.microsoft.com/office/drawing/2014/main" val="2455198948"/>
                    </a:ext>
                  </a:extLst>
                </a:gridCol>
              </a:tblGrid>
              <a:tr h="343851">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OS HR</a:t>
                      </a:r>
                    </a:p>
                  </a:txBody>
                  <a:tcPr marT="24384" marB="2438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0.71</a:t>
                      </a:r>
                      <a:r>
                        <a:rPr lang="en-US" sz="1200" b="0" baseline="0" dirty="0">
                          <a:solidFill>
                            <a:schemeClr val="tx1"/>
                          </a:solidFill>
                          <a:latin typeface="Arial" panose="020B0604020202020204" pitchFamily="34" charset="0"/>
                          <a:cs typeface="Arial" panose="020B0604020202020204" pitchFamily="34" charset="0"/>
                        </a:rPr>
                        <a:t> (0.54-0.93)</a:t>
                      </a:r>
                      <a:endParaRPr lang="en-US" sz="1200" b="0"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N/A</a:t>
                      </a:r>
                    </a:p>
                  </a:txBody>
                  <a:tcPr marT="24384" marB="2438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0.60 (0.46-0.80)</a:t>
                      </a:r>
                    </a:p>
                  </a:txBody>
                  <a:tcPr marT="24384" marB="2438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0.68 (0.53-0.86)</a:t>
                      </a:r>
                    </a:p>
                  </a:txBody>
                  <a:tcPr marT="24384" marB="2438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0.998 (0.790-1.261)</a:t>
                      </a:r>
                    </a:p>
                  </a:txBody>
                  <a:tcPr marT="24384" marB="24384"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DDEDD"/>
                    </a:solidFill>
                  </a:tcPr>
                </a:tc>
                <a:extLst>
                  <a:ext uri="{0D108BD9-81ED-4DB2-BD59-A6C34878D82A}">
                    <a16:rowId xmlns:a16="http://schemas.microsoft.com/office/drawing/2014/main" val="2899192455"/>
                  </a:ext>
                </a:extLst>
              </a:tr>
            </a:tbl>
          </a:graphicData>
        </a:graphic>
      </p:graphicFrame>
      <p:sp>
        <p:nvSpPr>
          <p:cNvPr id="21" name="TextBox 3"/>
          <p:cNvSpPr txBox="1">
            <a:spLocks noChangeArrowheads="1"/>
          </p:cNvSpPr>
          <p:nvPr/>
        </p:nvSpPr>
        <p:spPr bwMode="auto">
          <a:xfrm>
            <a:off x="10286992" y="5311905"/>
            <a:ext cx="6392465"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766">
              <a:lnSpc>
                <a:spcPct val="100000"/>
              </a:lnSpc>
              <a:spcBef>
                <a:spcPct val="0"/>
              </a:spcBef>
              <a:spcAft>
                <a:spcPct val="0"/>
              </a:spcAft>
              <a:buClrTx/>
              <a:buNone/>
              <a:defRPr/>
            </a:pPr>
            <a:r>
              <a:rPr lang="en-US" altLang="en-US" sz="800" dirty="0">
                <a:solidFill>
                  <a:schemeClr val="tx1"/>
                </a:solidFill>
                <a:latin typeface="Calibri" panose="020F0502020204030204" pitchFamily="34" charset="0"/>
              </a:rPr>
              <a:t>Duriet et al Blood Cancer J 2020. 10: 53</a:t>
            </a:r>
          </a:p>
          <a:p>
            <a:pPr defTabSz="685766">
              <a:lnSpc>
                <a:spcPct val="100000"/>
              </a:lnSpc>
              <a:spcBef>
                <a:spcPct val="0"/>
              </a:spcBef>
              <a:spcAft>
                <a:spcPct val="0"/>
              </a:spcAft>
              <a:buClrTx/>
              <a:buNone/>
              <a:defRPr/>
            </a:pPr>
            <a:r>
              <a:rPr lang="en-US" altLang="en-US" sz="800" dirty="0">
                <a:solidFill>
                  <a:schemeClr val="tx1"/>
                </a:solidFill>
                <a:latin typeface="Calibri" panose="020F0502020204030204" pitchFamily="34" charset="0"/>
              </a:rPr>
              <a:t>O’Donnell. Br J </a:t>
            </a:r>
            <a:r>
              <a:rPr lang="en-US" altLang="en-US" sz="800" dirty="0" err="1">
                <a:solidFill>
                  <a:schemeClr val="tx1"/>
                </a:solidFill>
                <a:latin typeface="Calibri" panose="020F0502020204030204" pitchFamily="34" charset="0"/>
              </a:rPr>
              <a:t>Haematol</a:t>
            </a:r>
            <a:r>
              <a:rPr lang="en-US" altLang="en-US" sz="800" dirty="0">
                <a:solidFill>
                  <a:schemeClr val="tx1"/>
                </a:solidFill>
                <a:latin typeface="Calibri" panose="020F0502020204030204" pitchFamily="34" charset="0"/>
              </a:rPr>
              <a:t>. 2018;182:222</a:t>
            </a:r>
          </a:p>
          <a:p>
            <a:pPr>
              <a:spcBef>
                <a:spcPct val="0"/>
              </a:spcBef>
              <a:spcAft>
                <a:spcPct val="0"/>
              </a:spcAft>
              <a:buNone/>
              <a:defRPr/>
            </a:pPr>
            <a:r>
              <a:rPr lang="en-US" sz="800" dirty="0">
                <a:solidFill>
                  <a:schemeClr val="tx1"/>
                </a:solidFill>
                <a:latin typeface="Calibri" panose="020F0502020204030204" pitchFamily="34" charset="0"/>
                <a:ea typeface="ＭＳ Ｐゴシック" pitchFamily="34" charset="-128"/>
                <a:cs typeface="Calibri" panose="020F0502020204030204" pitchFamily="34" charset="0"/>
              </a:rPr>
              <a:t>Mateos MV, et al. NEJM.</a:t>
            </a:r>
            <a:r>
              <a:rPr lang="en-US" sz="800" i="1" dirty="0">
                <a:solidFill>
                  <a:schemeClr val="tx1"/>
                </a:solidFill>
                <a:latin typeface="Calibri" panose="020F0502020204030204" pitchFamily="34" charset="0"/>
                <a:ea typeface="ＭＳ Ｐゴシック" pitchFamily="34" charset="-128"/>
                <a:cs typeface="Calibri" panose="020F0502020204030204" pitchFamily="34" charset="0"/>
              </a:rPr>
              <a:t> </a:t>
            </a:r>
            <a:r>
              <a:rPr lang="en-US" sz="800" dirty="0">
                <a:solidFill>
                  <a:schemeClr val="tx1"/>
                </a:solidFill>
                <a:latin typeface="Calibri" panose="020F0502020204030204" pitchFamily="34" charset="0"/>
                <a:ea typeface="ＭＳ Ｐゴシック" pitchFamily="34" charset="-128"/>
                <a:cs typeface="Calibri" panose="020F0502020204030204" pitchFamily="34" charset="0"/>
              </a:rPr>
              <a:t>2018;378:518-528.</a:t>
            </a:r>
          </a:p>
          <a:p>
            <a:pPr>
              <a:spcBef>
                <a:spcPct val="0"/>
              </a:spcBef>
              <a:spcAft>
                <a:spcPct val="0"/>
              </a:spcAft>
              <a:buNone/>
              <a:defRPr/>
            </a:pPr>
            <a:r>
              <a:rPr lang="en-US" sz="800" dirty="0">
                <a:solidFill>
                  <a:srgbClr val="000000"/>
                </a:solidFill>
                <a:latin typeface="Calibri" panose="020F0502020204030204" pitchFamily="34" charset="0"/>
                <a:ea typeface="ＭＳ Ｐゴシック" pitchFamily="34" charset="-128"/>
                <a:cs typeface="Calibri" panose="020F0502020204030204" pitchFamily="34" charset="0"/>
              </a:rPr>
              <a:t>Mateos MV, et al Lancet  2020:395:132-141 </a:t>
            </a:r>
          </a:p>
          <a:p>
            <a:pPr defTabSz="685766">
              <a:lnSpc>
                <a:spcPct val="100000"/>
              </a:lnSpc>
              <a:spcBef>
                <a:spcPct val="0"/>
              </a:spcBef>
              <a:spcAft>
                <a:spcPct val="0"/>
              </a:spcAft>
              <a:buClrTx/>
              <a:buNone/>
              <a:defRPr/>
            </a:pPr>
            <a:endParaRPr lang="en-US" altLang="en-US" sz="800" dirty="0">
              <a:solidFill>
                <a:srgbClr val="455560"/>
              </a:solidFill>
              <a:latin typeface="Calibri" panose="020F0502020204030204" pitchFamily="34" charset="0"/>
            </a:endParaRPr>
          </a:p>
          <a:p>
            <a:pPr defTabSz="685766">
              <a:lnSpc>
                <a:spcPct val="100000"/>
              </a:lnSpc>
              <a:spcBef>
                <a:spcPct val="0"/>
              </a:spcBef>
              <a:spcAft>
                <a:spcPct val="0"/>
              </a:spcAft>
              <a:buClrTx/>
              <a:buNone/>
              <a:defRPr/>
            </a:pPr>
            <a:endParaRPr lang="en-US" altLang="en-US" sz="800" dirty="0">
              <a:solidFill>
                <a:srgbClr val="455560"/>
              </a:solidFill>
              <a:latin typeface="Calibri" panose="020F0502020204030204" pitchFamily="34" charset="0"/>
            </a:endParaRPr>
          </a:p>
        </p:txBody>
      </p:sp>
      <p:sp>
        <p:nvSpPr>
          <p:cNvPr id="34" name="Rectangle 33"/>
          <p:cNvSpPr/>
          <p:nvPr/>
        </p:nvSpPr>
        <p:spPr>
          <a:xfrm>
            <a:off x="10301052" y="5785888"/>
            <a:ext cx="2395823" cy="830997"/>
          </a:xfrm>
          <a:prstGeom prst="rect">
            <a:avLst/>
          </a:prstGeom>
        </p:spPr>
        <p:txBody>
          <a:bodyPr wrap="square">
            <a:spAutoFit/>
          </a:bodyPr>
          <a:lstStyle/>
          <a:p>
            <a:pPr>
              <a:spcBef>
                <a:spcPct val="0"/>
              </a:spcBef>
              <a:spcAft>
                <a:spcPct val="0"/>
              </a:spcAft>
              <a:defRPr/>
            </a:pPr>
            <a:r>
              <a:rPr lang="en-US" sz="800" dirty="0" err="1">
                <a:solidFill>
                  <a:srgbClr val="000000"/>
                </a:solidFill>
                <a:latin typeface="Calibri" panose="020F0502020204030204" pitchFamily="34" charset="0"/>
                <a:ea typeface="ＭＳ Ｐゴシック" pitchFamily="34" charset="-128"/>
                <a:cs typeface="Calibri" panose="020F0502020204030204" pitchFamily="34" charset="0"/>
              </a:rPr>
              <a:t>Dimopolous</a:t>
            </a:r>
            <a:r>
              <a:rPr lang="en-US" sz="800" dirty="0">
                <a:solidFill>
                  <a:srgbClr val="000000"/>
                </a:solidFill>
                <a:latin typeface="Calibri" panose="020F0502020204030204" pitchFamily="34" charset="0"/>
                <a:ea typeface="ＭＳ Ｐゴシック" pitchFamily="34" charset="-128"/>
                <a:cs typeface="Calibri" panose="020F0502020204030204" pitchFamily="34" charset="0"/>
              </a:rPr>
              <a:t> et al. ASH 2018 </a:t>
            </a:r>
          </a:p>
          <a:p>
            <a:pPr lvl="0">
              <a:lnSpc>
                <a:spcPct val="100000"/>
              </a:lnSpc>
              <a:spcBef>
                <a:spcPct val="0"/>
              </a:spcBef>
              <a:spcAft>
                <a:spcPct val="0"/>
              </a:spcAft>
              <a:buClrTx/>
              <a:buNone/>
              <a:defRPr/>
            </a:pPr>
            <a:r>
              <a:rPr lang="en-US" altLang="en-US" sz="800" dirty="0" err="1">
                <a:latin typeface="Calibri" panose="020F0502020204030204" pitchFamily="34" charset="0"/>
                <a:cs typeface="Calibri" panose="020F0502020204030204" pitchFamily="34" charset="0"/>
              </a:rPr>
              <a:t>Facon</a:t>
            </a:r>
            <a:r>
              <a:rPr lang="en-US" altLang="en-US" sz="800" dirty="0">
                <a:latin typeface="Calibri" panose="020F0502020204030204" pitchFamily="34" charset="0"/>
                <a:cs typeface="Calibri" panose="020F0502020204030204" pitchFamily="34" charset="0"/>
              </a:rPr>
              <a:t> et al. NEJM 2019; 380:2104-15</a:t>
            </a:r>
          </a:p>
          <a:p>
            <a:pPr lvl="0">
              <a:defRPr/>
            </a:pPr>
            <a:r>
              <a:rPr lang="en-US" altLang="en-US" sz="800" dirty="0">
                <a:latin typeface="Calibri" panose="020F0502020204030204" pitchFamily="34" charset="0"/>
                <a:cs typeface="Calibri" panose="020F0502020204030204" pitchFamily="34" charset="0"/>
              </a:rPr>
              <a:t>Facon et al EHA 2021 </a:t>
            </a:r>
          </a:p>
          <a:p>
            <a:pPr>
              <a:defRPr/>
            </a:pPr>
            <a:r>
              <a:rPr lang="it-IT" sz="800" dirty="0"/>
              <a:t>Kumar et al. ASH 2020. Abstract 2276. </a:t>
            </a:r>
          </a:p>
          <a:p>
            <a:pPr lvl="0">
              <a:defRPr/>
            </a:pPr>
            <a:r>
              <a:rPr lang="en-US" altLang="en-US" sz="800" dirty="0">
                <a:latin typeface="Calibri" panose="020F0502020204030204" pitchFamily="34" charset="0"/>
                <a:cs typeface="Calibri" panose="020F0502020204030204" pitchFamily="34" charset="0"/>
              </a:rPr>
              <a:t>Facon et al. SOHO 2020.</a:t>
            </a:r>
          </a:p>
          <a:p>
            <a:pPr lvl="0">
              <a:defRPr/>
            </a:pPr>
            <a:r>
              <a:rPr lang="en-US" altLang="en-US" sz="800" dirty="0" err="1">
                <a:latin typeface="Calibri" panose="020F0502020204030204" pitchFamily="34" charset="0"/>
                <a:cs typeface="Calibri" panose="020F0502020204030204" pitchFamily="34" charset="0"/>
              </a:rPr>
              <a:t>Facon</a:t>
            </a:r>
            <a:r>
              <a:rPr lang="en-US" altLang="en-US" sz="800" dirty="0">
                <a:latin typeface="Calibri" panose="020F0502020204030204" pitchFamily="34" charset="0"/>
                <a:cs typeface="Calibri" panose="020F0502020204030204" pitchFamily="34" charset="0"/>
              </a:rPr>
              <a:t> et al. ASH 2020. </a:t>
            </a:r>
          </a:p>
        </p:txBody>
      </p:sp>
      <p:sp>
        <p:nvSpPr>
          <p:cNvPr id="40" name="TextBox 39">
            <a:extLst>
              <a:ext uri="{FF2B5EF4-FFF2-40B4-BE49-F238E27FC236}">
                <a16:creationId xmlns:a16="http://schemas.microsoft.com/office/drawing/2014/main" id="{E84201AD-6B76-471F-A11E-7982C39D1C2D}"/>
              </a:ext>
            </a:extLst>
          </p:cNvPr>
          <p:cNvSpPr txBox="1"/>
          <p:nvPr/>
        </p:nvSpPr>
        <p:spPr>
          <a:xfrm>
            <a:off x="8935895" y="2913550"/>
            <a:ext cx="482825" cy="276999"/>
          </a:xfrm>
          <a:prstGeom prst="rect">
            <a:avLst/>
          </a:prstGeom>
          <a:noFill/>
        </p:spPr>
        <p:txBody>
          <a:bodyPr wrap="none" rtlCol="0">
            <a:spAutoFit/>
          </a:bodyPr>
          <a:lstStyle/>
          <a:p>
            <a:pPr algn="ctr" defTabSz="1219140">
              <a:defRPr/>
            </a:pPr>
            <a:r>
              <a:rPr lang="en-US" sz="1200" b="1" dirty="0">
                <a:latin typeface="Arial" panose="020B0604020202020204" pitchFamily="34" charset="0"/>
                <a:cs typeface="Arial" panose="020B0604020202020204" pitchFamily="34" charset="0"/>
              </a:rPr>
              <a:t>35.3</a:t>
            </a:r>
          </a:p>
        </p:txBody>
      </p:sp>
      <p:sp>
        <p:nvSpPr>
          <p:cNvPr id="41" name="TextBox 40">
            <a:extLst>
              <a:ext uri="{FF2B5EF4-FFF2-40B4-BE49-F238E27FC236}">
                <a16:creationId xmlns:a16="http://schemas.microsoft.com/office/drawing/2014/main" id="{E84201AD-6B76-471F-A11E-7982C39D1C2D}"/>
              </a:ext>
            </a:extLst>
          </p:cNvPr>
          <p:cNvSpPr txBox="1"/>
          <p:nvPr/>
        </p:nvSpPr>
        <p:spPr>
          <a:xfrm>
            <a:off x="9451192" y="3546877"/>
            <a:ext cx="482825" cy="276999"/>
          </a:xfrm>
          <a:prstGeom prst="rect">
            <a:avLst/>
          </a:prstGeom>
          <a:noFill/>
        </p:spPr>
        <p:txBody>
          <a:bodyPr wrap="none" rtlCol="0">
            <a:spAutoFit/>
          </a:bodyPr>
          <a:lstStyle/>
          <a:p>
            <a:pPr algn="ctr" defTabSz="1219140">
              <a:defRPr/>
            </a:pPr>
            <a:r>
              <a:rPr lang="en-US" sz="1200" b="1" dirty="0">
                <a:latin typeface="Arial" panose="020B0604020202020204" pitchFamily="34" charset="0"/>
                <a:cs typeface="Arial" panose="020B0604020202020204" pitchFamily="34" charset="0"/>
              </a:rPr>
              <a:t>21.8</a:t>
            </a:r>
          </a:p>
        </p:txBody>
      </p:sp>
      <p:sp>
        <p:nvSpPr>
          <p:cNvPr id="23" name="Arrow: Chevron 34">
            <a:extLst>
              <a:ext uri="{FF2B5EF4-FFF2-40B4-BE49-F238E27FC236}">
                <a16:creationId xmlns:a16="http://schemas.microsoft.com/office/drawing/2014/main" id="{A80091C6-AF5E-4674-BF77-5C84D53DE454}"/>
              </a:ext>
            </a:extLst>
          </p:cNvPr>
          <p:cNvSpPr/>
          <p:nvPr/>
        </p:nvSpPr>
        <p:spPr>
          <a:xfrm rot="16200000">
            <a:off x="7331097" y="1804028"/>
            <a:ext cx="216961" cy="504827"/>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25" name="Arrow: Chevron 35">
            <a:extLst>
              <a:ext uri="{FF2B5EF4-FFF2-40B4-BE49-F238E27FC236}">
                <a16:creationId xmlns:a16="http://schemas.microsoft.com/office/drawing/2014/main" id="{4A2C8DDD-DFFA-4A82-8F94-043935FFD0E7}"/>
              </a:ext>
            </a:extLst>
          </p:cNvPr>
          <p:cNvSpPr/>
          <p:nvPr/>
        </p:nvSpPr>
        <p:spPr>
          <a:xfrm rot="16200000">
            <a:off x="7331096" y="1590654"/>
            <a:ext cx="216961" cy="504825"/>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graphicFrame>
        <p:nvGraphicFramePr>
          <p:cNvPr id="2" name="Table 1"/>
          <p:cNvGraphicFramePr>
            <a:graphicFrameLocks noGrp="1"/>
          </p:cNvGraphicFramePr>
          <p:nvPr/>
        </p:nvGraphicFramePr>
        <p:xfrm>
          <a:off x="296845" y="5311302"/>
          <a:ext cx="10004207" cy="446868"/>
        </p:xfrm>
        <a:graphic>
          <a:graphicData uri="http://schemas.openxmlformats.org/drawingml/2006/table">
            <a:tbl>
              <a:tblPr firstRow="1" bandRow="1">
                <a:tableStyleId>{5940675A-B579-460E-94D1-54222C63F5DA}</a:tableStyleId>
              </a:tblPr>
              <a:tblGrid>
                <a:gridCol w="1502702">
                  <a:extLst>
                    <a:ext uri="{9D8B030D-6E8A-4147-A177-3AD203B41FA5}">
                      <a16:colId xmlns:a16="http://schemas.microsoft.com/office/drawing/2014/main" val="3677352976"/>
                    </a:ext>
                  </a:extLst>
                </a:gridCol>
                <a:gridCol w="1697650">
                  <a:extLst>
                    <a:ext uri="{9D8B030D-6E8A-4147-A177-3AD203B41FA5}">
                      <a16:colId xmlns:a16="http://schemas.microsoft.com/office/drawing/2014/main" val="1357900152"/>
                    </a:ext>
                  </a:extLst>
                </a:gridCol>
                <a:gridCol w="1899139">
                  <a:extLst>
                    <a:ext uri="{9D8B030D-6E8A-4147-A177-3AD203B41FA5}">
                      <a16:colId xmlns:a16="http://schemas.microsoft.com/office/drawing/2014/main" val="2669119148"/>
                    </a:ext>
                  </a:extLst>
                </a:gridCol>
                <a:gridCol w="1719238">
                  <a:extLst>
                    <a:ext uri="{9D8B030D-6E8A-4147-A177-3AD203B41FA5}">
                      <a16:colId xmlns:a16="http://schemas.microsoft.com/office/drawing/2014/main" val="2682217116"/>
                    </a:ext>
                  </a:extLst>
                </a:gridCol>
                <a:gridCol w="1592739">
                  <a:extLst>
                    <a:ext uri="{9D8B030D-6E8A-4147-A177-3AD203B41FA5}">
                      <a16:colId xmlns:a16="http://schemas.microsoft.com/office/drawing/2014/main" val="876260846"/>
                    </a:ext>
                  </a:extLst>
                </a:gridCol>
                <a:gridCol w="1592739">
                  <a:extLst>
                    <a:ext uri="{9D8B030D-6E8A-4147-A177-3AD203B41FA5}">
                      <a16:colId xmlns:a16="http://schemas.microsoft.com/office/drawing/2014/main" val="673005491"/>
                    </a:ext>
                  </a:extLst>
                </a:gridCol>
              </a:tblGrid>
              <a:tr h="446868">
                <a:tc>
                  <a:txBody>
                    <a:bodyPr/>
                    <a:lstStyle/>
                    <a:p>
                      <a:pPr algn="r">
                        <a:lnSpc>
                          <a:spcPct val="85000"/>
                        </a:lnSpc>
                      </a:pP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r>
                        <a:rPr lang="en-US" sz="1200" dirty="0"/>
                        <a:t>V for 6 </a:t>
                      </a:r>
                      <a:r>
                        <a:rPr lang="en-US" sz="1200" dirty="0" err="1"/>
                        <a:t>mos</a:t>
                      </a:r>
                      <a:endParaRPr lang="en-US" sz="1200" dirty="0"/>
                    </a:p>
                    <a:p>
                      <a:r>
                        <a:rPr lang="en-US" sz="1200" dirty="0"/>
                        <a:t>(</a:t>
                      </a:r>
                      <a:r>
                        <a:rPr lang="en-US" sz="1200" dirty="0" err="1">
                          <a:solidFill>
                            <a:srgbClr val="FF0000"/>
                          </a:solidFill>
                        </a:rPr>
                        <a:t>biw</a:t>
                      </a:r>
                      <a:r>
                        <a:rPr lang="en-US" sz="1200" dirty="0"/>
                        <a:t> q21 d * 8 cycles)</a:t>
                      </a:r>
                    </a:p>
                  </a:txBody>
                  <a:tcPr marT="24384" marB="24384"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r>
                        <a:rPr lang="en-US" sz="1200" dirty="0"/>
                        <a:t>V for 17 </a:t>
                      </a:r>
                      <a:r>
                        <a:rPr lang="en-US" sz="1200" dirty="0" err="1"/>
                        <a:t>mos</a:t>
                      </a:r>
                      <a:endParaRPr lang="en-US" sz="1200" dirty="0"/>
                    </a:p>
                    <a:p>
                      <a:r>
                        <a:rPr lang="en-US" sz="1200" dirty="0"/>
                        <a:t>(qwk:35d *9, q2wk:28d *6)</a:t>
                      </a:r>
                    </a:p>
                  </a:txBody>
                  <a:tcPr marT="24384" marB="24384"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r>
                        <a:rPr lang="en-US" sz="1200" dirty="0"/>
                        <a:t>V for 12 </a:t>
                      </a:r>
                      <a:r>
                        <a:rPr lang="en-US" sz="1200" dirty="0" err="1"/>
                        <a:t>mos</a:t>
                      </a:r>
                      <a:r>
                        <a:rPr lang="en-US" sz="1200" dirty="0"/>
                        <a:t> (6 </a:t>
                      </a:r>
                      <a:r>
                        <a:rPr lang="en-US" sz="1200" dirty="0" err="1"/>
                        <a:t>wk</a:t>
                      </a:r>
                      <a:r>
                        <a:rPr lang="en-US" sz="1200" dirty="0"/>
                        <a:t> cycles, </a:t>
                      </a:r>
                      <a:r>
                        <a:rPr lang="en-US" sz="1200" dirty="0" err="1"/>
                        <a:t>biw</a:t>
                      </a:r>
                      <a:r>
                        <a:rPr lang="en-US" sz="1200" dirty="0"/>
                        <a:t> *1, </a:t>
                      </a:r>
                      <a:r>
                        <a:rPr lang="en-US" sz="1200" dirty="0" err="1"/>
                        <a:t>qwk</a:t>
                      </a:r>
                      <a:r>
                        <a:rPr lang="en-US" sz="1200" dirty="0"/>
                        <a:t> * 8)</a:t>
                      </a:r>
                    </a:p>
                  </a:txBody>
                  <a:tcPr marT="24384" marB="24384"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 </a:t>
                      </a:r>
                    </a:p>
                  </a:txBody>
                  <a:tcPr marT="24384" marB="24384"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DDDEDD"/>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 </a:t>
                      </a:r>
                    </a:p>
                  </a:txBody>
                  <a:tcPr marT="24384" marB="24384" anchor="ctr">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DDDEDD"/>
                    </a:solidFill>
                  </a:tcPr>
                </a:tc>
                <a:extLst>
                  <a:ext uri="{0D108BD9-81ED-4DB2-BD59-A6C34878D82A}">
                    <a16:rowId xmlns:a16="http://schemas.microsoft.com/office/drawing/2014/main" val="1121737012"/>
                  </a:ext>
                </a:extLst>
              </a:tr>
            </a:tbl>
          </a:graphicData>
        </a:graphic>
      </p:graphicFrame>
      <p:sp>
        <p:nvSpPr>
          <p:cNvPr id="6" name="Rectangle 5"/>
          <p:cNvSpPr/>
          <p:nvPr/>
        </p:nvSpPr>
        <p:spPr>
          <a:xfrm>
            <a:off x="1188901" y="6275818"/>
            <a:ext cx="2103461" cy="260328"/>
          </a:xfrm>
          <a:prstGeom prst="rect">
            <a:avLst/>
          </a:prstGeom>
        </p:spPr>
        <p:txBody>
          <a:bodyPr wrap="none">
            <a:spAutoFit/>
          </a:bodyPr>
          <a:lstStyle/>
          <a:p>
            <a:pPr>
              <a:lnSpc>
                <a:spcPct val="107000"/>
              </a:lnSpc>
              <a:spcAft>
                <a:spcPts val="800"/>
              </a:spcAft>
            </a:pPr>
            <a:r>
              <a:rPr lang="en-US" sz="1100" dirty="0">
                <a:latin typeface="+mj-lt"/>
                <a:ea typeface="Calibri" panose="020F0502020204030204" pitchFamily="34" charset="0"/>
                <a:cs typeface="Times New Roman" panose="02020603050405020304" pitchFamily="18" charset="0"/>
              </a:rPr>
              <a:t>Age </a:t>
            </a:r>
            <a:r>
              <a:rPr lang="en-US" sz="1100" u="sng" dirty="0">
                <a:latin typeface="+mj-lt"/>
                <a:ea typeface="Calibri" panose="020F0502020204030204" pitchFamily="34" charset="0"/>
                <a:cs typeface="Times New Roman" panose="02020603050405020304" pitchFamily="18" charset="0"/>
              </a:rPr>
              <a:t>&gt;</a:t>
            </a:r>
            <a:r>
              <a:rPr lang="en-US" sz="1100" dirty="0">
                <a:latin typeface="+mj-lt"/>
                <a:ea typeface="Calibri" panose="020F0502020204030204" pitchFamily="34" charset="0"/>
                <a:cs typeface="Times New Roman" panose="02020603050405020304" pitchFamily="18" charset="0"/>
              </a:rPr>
              <a:t> 65 HR 0.77 (0.52, 1.14) </a:t>
            </a:r>
          </a:p>
        </p:txBody>
      </p:sp>
    </p:spTree>
    <p:extLst>
      <p:ext uri="{BB962C8B-B14F-4D97-AF65-F5344CB8AC3E}">
        <p14:creationId xmlns:p14="http://schemas.microsoft.com/office/powerpoint/2010/main" val="282468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2565990" y="2179690"/>
          <a:ext cx="3317359" cy="24928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nvGraphicFramePr>
        <p:xfrm>
          <a:off x="6423838" y="2174374"/>
          <a:ext cx="3106479" cy="2498204"/>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00C64CA9-76B7-41F7-9F74-BCCEF4DDA802}"/>
              </a:ext>
            </a:extLst>
          </p:cNvPr>
          <p:cNvSpPr/>
          <p:nvPr/>
        </p:nvSpPr>
        <p:spPr>
          <a:xfrm>
            <a:off x="2302885" y="5037844"/>
            <a:ext cx="7980767" cy="1077218"/>
          </a:xfrm>
          <a:prstGeom prst="rect">
            <a:avLst/>
          </a:prstGeom>
        </p:spPr>
        <p:txBody>
          <a:bodyPr wrap="square">
            <a:spAutoFit/>
          </a:bodyPr>
          <a:lstStyle/>
          <a:p>
            <a:pPr marL="0" marR="0" lvl="0" indent="2333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spite of 7 Classes of anti-MM agents, no plateau in MM OS curves</a:t>
            </a:r>
          </a:p>
          <a:p>
            <a:pPr marL="0" marR="0" lvl="0" indent="2333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Attrition: high risk &amp; frail elderly patients in particular will not live to Nth relapse</a:t>
            </a:r>
          </a:p>
          <a:p>
            <a:pPr marL="0" marR="0" lvl="0" indent="2333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Response rates and duration diminish with each successive line of therapy </a:t>
            </a:r>
          </a:p>
          <a:p>
            <a:pPr marL="0" marR="0" lvl="0" indent="2333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Early use of efficacious regimens to achieve </a:t>
            </a:r>
            <a:r>
              <a:rPr kumimoji="0" lang="en-US" sz="1600" b="0" i="1" u="none" strike="noStrike" kern="1200" cap="none" spc="0" normalizeH="0" baseline="0" noProof="0" dirty="0">
                <a:ln>
                  <a:noFill/>
                </a:ln>
                <a:solidFill>
                  <a:srgbClr val="000000"/>
                </a:solidFill>
                <a:effectLst/>
                <a:uLnTx/>
                <a:uFillTx/>
                <a:latin typeface="Arial" pitchFamily="34" charset="0"/>
                <a:ea typeface="+mn-ea"/>
                <a:cs typeface="Arial" pitchFamily="34" charset="0"/>
              </a:rPr>
              <a:t>and sustain remissions </a:t>
            </a: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critical</a:t>
            </a:r>
            <a:endParaRPr kumimoji="0" lang="en-US" sz="16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7" name="Title 1"/>
          <p:cNvSpPr txBox="1">
            <a:spLocks/>
          </p:cNvSpPr>
          <p:nvPr/>
        </p:nvSpPr>
        <p:spPr>
          <a:xfrm>
            <a:off x="1768548" y="442377"/>
            <a:ext cx="8229600" cy="468878"/>
          </a:xfrm>
          <a:prstGeom prst="rect">
            <a:avLst/>
          </a:prstGeom>
        </p:spPr>
        <p:txBody>
          <a:bodyPr vert="horz" lIns="91440" tIns="45720" rIns="91440" bIns="45720" rtlCol="0" anchor="t">
            <a:noAutofit/>
          </a:bodyPr>
          <a:lstStyle>
            <a:lvl1pPr algn="l" defTabSz="342900" rtl="0" eaLnBrk="1" latinLnBrk="0" hangingPunct="1">
              <a:spcBef>
                <a:spcPct val="0"/>
              </a:spcBef>
              <a:buNone/>
              <a:defRPr sz="1500" b="1" kern="1200">
                <a:solidFill>
                  <a:schemeClr val="accent1"/>
                </a:solidFill>
                <a:latin typeface="Times New Roman"/>
                <a:ea typeface="+mj-ea"/>
                <a:cs typeface="Times New Roman"/>
              </a:defRPr>
            </a:lvl1pPr>
          </a:lstStyle>
          <a:p>
            <a:pPr marL="0" marR="0" lvl="0" indent="0" algn="ctr" defTabSz="3429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AEEF"/>
                </a:solidFill>
                <a:effectLst/>
                <a:uLnTx/>
                <a:uFillTx/>
                <a:latin typeface="Times New Roman"/>
                <a:ea typeface="+mj-ea"/>
                <a:cs typeface="Times New Roman"/>
              </a:rPr>
              <a:t>Initial Treatment is Best Chance For Deep and Durable Remissions</a:t>
            </a:r>
          </a:p>
        </p:txBody>
      </p:sp>
      <p:sp>
        <p:nvSpPr>
          <p:cNvPr id="18" name="TextBox 17"/>
          <p:cNvSpPr txBox="1"/>
          <p:nvPr/>
        </p:nvSpPr>
        <p:spPr>
          <a:xfrm>
            <a:off x="1683489" y="1638433"/>
            <a:ext cx="4324582"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Attrition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of Patients Able to Get Nth Line of Therapy</a:t>
            </a:r>
          </a:p>
        </p:txBody>
      </p:sp>
      <p:sp>
        <p:nvSpPr>
          <p:cNvPr id="19" name="TextBox 18"/>
          <p:cNvSpPr txBox="1"/>
          <p:nvPr/>
        </p:nvSpPr>
        <p:spPr>
          <a:xfrm>
            <a:off x="6519173" y="1680793"/>
            <a:ext cx="3830985"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Diminishing Returns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Median Duration of Nth Line of Therapy </a:t>
            </a:r>
          </a:p>
        </p:txBody>
      </p:sp>
      <p:sp>
        <p:nvSpPr>
          <p:cNvPr id="20" name="TextBox 19"/>
          <p:cNvSpPr txBox="1"/>
          <p:nvPr/>
        </p:nvSpPr>
        <p:spPr>
          <a:xfrm>
            <a:off x="3405964" y="4621251"/>
            <a:ext cx="119936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Line of therapy</a:t>
            </a:r>
          </a:p>
        </p:txBody>
      </p:sp>
      <p:sp>
        <p:nvSpPr>
          <p:cNvPr id="21" name="TextBox 20"/>
          <p:cNvSpPr txBox="1"/>
          <p:nvPr/>
        </p:nvSpPr>
        <p:spPr>
          <a:xfrm>
            <a:off x="7477517" y="4621250"/>
            <a:ext cx="119936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Line of therapy</a:t>
            </a:r>
          </a:p>
        </p:txBody>
      </p:sp>
      <p:sp>
        <p:nvSpPr>
          <p:cNvPr id="22" name="TextBox 21"/>
          <p:cNvSpPr txBox="1"/>
          <p:nvPr/>
        </p:nvSpPr>
        <p:spPr>
          <a:xfrm>
            <a:off x="2201171" y="2950535"/>
            <a:ext cx="369332" cy="1217428"/>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of Patients</a:t>
            </a:r>
          </a:p>
        </p:txBody>
      </p:sp>
      <p:sp>
        <p:nvSpPr>
          <p:cNvPr id="23" name="TextBox 22"/>
          <p:cNvSpPr txBox="1"/>
          <p:nvPr/>
        </p:nvSpPr>
        <p:spPr>
          <a:xfrm>
            <a:off x="6108602" y="2869020"/>
            <a:ext cx="369332" cy="951543"/>
          </a:xfrm>
          <a:prstGeom prst="rect">
            <a:avLst/>
          </a:prstGeom>
          <a:noFill/>
        </p:spPr>
        <p:txBody>
          <a:bodyPr vert="vert270"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Months </a:t>
            </a:r>
          </a:p>
        </p:txBody>
      </p:sp>
      <p:sp>
        <p:nvSpPr>
          <p:cNvPr id="24" name="Rectangle 23"/>
          <p:cNvSpPr/>
          <p:nvPr/>
        </p:nvSpPr>
        <p:spPr>
          <a:xfrm>
            <a:off x="5883348" y="6438565"/>
            <a:ext cx="4572000" cy="26161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Yong et al. British Journal of </a:t>
            </a:r>
            <a:r>
              <a:rPr kumimoji="0" lang="en-US" sz="105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Haematology</a:t>
            </a:r>
            <a:r>
              <a:rPr kumimoji="0" lang="en-US" sz="105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2016, 175, 252–264</a:t>
            </a:r>
          </a:p>
        </p:txBody>
      </p:sp>
    </p:spTree>
    <p:extLst>
      <p:ext uri="{BB962C8B-B14F-4D97-AF65-F5344CB8AC3E}">
        <p14:creationId xmlns:p14="http://schemas.microsoft.com/office/powerpoint/2010/main" val="26208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3024"/>
            <a:ext cx="10972800" cy="1143000"/>
          </a:xfrm>
        </p:spPr>
        <p:txBody>
          <a:bodyPr>
            <a:normAutofit/>
          </a:bodyPr>
          <a:lstStyle/>
          <a:p>
            <a:pPr algn="ctr"/>
            <a:r>
              <a:rPr lang="en-US" dirty="0"/>
              <a:t>First-Line Use of Dara Rd vs Second-Line Use of Daratumumab-Based Regimens in Transplant-Ineligible Patients with Multiple Myeloma: Analysis of Different Clinical Scenarios</a:t>
            </a:r>
            <a:br>
              <a:rPr lang="en-US" dirty="0"/>
            </a:br>
            <a:endParaRPr lang="en-US" dirty="0"/>
          </a:p>
        </p:txBody>
      </p:sp>
      <p:pic>
        <p:nvPicPr>
          <p:cNvPr id="4" name="Picture 3" descr="https://ash.confex.com/data/abstract/ash/2021/4/1/Paper_144914_abstract_277672_0.JPG"/>
          <p:cNvPicPr/>
          <p:nvPr/>
        </p:nvPicPr>
        <p:blipFill rotWithShape="1">
          <a:blip r:embed="rId2">
            <a:extLst>
              <a:ext uri="{28A0092B-C50C-407E-A947-70E740481C1C}">
                <a14:useLocalDpi xmlns:a14="http://schemas.microsoft.com/office/drawing/2010/main" val="0"/>
              </a:ext>
            </a:extLst>
          </a:blip>
          <a:srcRect r="1672" b="40060"/>
          <a:stretch/>
        </p:blipFill>
        <p:spPr bwMode="auto">
          <a:xfrm>
            <a:off x="118614" y="1571252"/>
            <a:ext cx="5557357" cy="3625215"/>
          </a:xfrm>
          <a:prstGeom prst="rect">
            <a:avLst/>
          </a:prstGeom>
          <a:noFill/>
          <a:ln>
            <a:noFill/>
          </a:ln>
          <a:extLst>
            <a:ext uri="{53640926-AAD7-44D8-BBD7-CCE9431645EC}">
              <a14:shadowObscured xmlns:a14="http://schemas.microsoft.com/office/drawing/2010/main"/>
            </a:ext>
          </a:extLst>
        </p:spPr>
      </p:pic>
      <p:pic>
        <p:nvPicPr>
          <p:cNvPr id="5" name="Picture 4" descr="https://ash.confex.com/data/abstract/ash/2021/4/1/Paper_144914_abstract_277672_0.JPG"/>
          <p:cNvPicPr/>
          <p:nvPr/>
        </p:nvPicPr>
        <p:blipFill rotWithShape="1">
          <a:blip r:embed="rId2">
            <a:extLst>
              <a:ext uri="{28A0092B-C50C-407E-A947-70E740481C1C}">
                <a14:useLocalDpi xmlns:a14="http://schemas.microsoft.com/office/drawing/2010/main" val="0"/>
              </a:ext>
            </a:extLst>
          </a:blip>
          <a:srcRect t="61255" r="-3278"/>
          <a:stretch/>
        </p:blipFill>
        <p:spPr bwMode="auto">
          <a:xfrm>
            <a:off x="5675971" y="2212284"/>
            <a:ext cx="6137910" cy="2343150"/>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8744926" y="6255644"/>
            <a:ext cx="3275833" cy="369332"/>
          </a:xfrm>
          <a:prstGeom prst="rect">
            <a:avLst/>
          </a:prstGeom>
        </p:spPr>
        <p:txBody>
          <a:bodyPr wrap="none">
            <a:spAutoFit/>
          </a:bodyPr>
          <a:lstStyle/>
          <a:p>
            <a:pPr defTabSz="1219140">
              <a:defRPr/>
            </a:pPr>
            <a:r>
              <a:rPr lang="en-US" altLang="en-US" dirty="0">
                <a:solidFill>
                  <a:srgbClr val="000000"/>
                </a:solidFill>
                <a:latin typeface="Calibri" panose="020F0502020204030204" pitchFamily="34" charset="0"/>
                <a:ea typeface="ＭＳ Ｐゴシック" pitchFamily="34" charset="-128"/>
                <a:cs typeface="Calibri" panose="020F0502020204030204" pitchFamily="34" charset="0"/>
              </a:rPr>
              <a:t>Fonseca et al, ASH 2021, Abs 118</a:t>
            </a:r>
            <a:endParaRPr lang="en-US" altLang="en-US" dirty="0">
              <a:solidFill>
                <a:srgbClr val="000000"/>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34720565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3628" y="1303962"/>
            <a:ext cx="9551581" cy="3139321"/>
          </a:xfrm>
          <a:prstGeom prst="rect">
            <a:avLst/>
          </a:prstGeom>
        </p:spPr>
        <p:txBody>
          <a:bodyPr wrap="square">
            <a:spAutoFit/>
          </a:bodyPr>
          <a:lstStyle/>
          <a:p>
            <a:r>
              <a:rPr lang="en-US" sz="2200" dirty="0">
                <a:solidFill>
                  <a:schemeClr val="bg1"/>
                </a:solidFill>
              </a:rPr>
              <a:t>A 60 year old female presents with hypercalcemia, FDG avid lytic lesions, IgG m spike 2.4 g/dl, kappa FLC 750 mg/L, bone marrow  25% kappa restricted plasma cells, +1q. ISS2, LDH </a:t>
            </a:r>
            <a:r>
              <a:rPr lang="en-US" sz="2200" dirty="0" err="1">
                <a:solidFill>
                  <a:schemeClr val="bg1"/>
                </a:solidFill>
              </a:rPr>
              <a:t>inc.</a:t>
            </a:r>
            <a:endParaRPr lang="en-US" sz="2200" dirty="0">
              <a:solidFill>
                <a:schemeClr val="bg1"/>
              </a:solidFill>
            </a:endParaRPr>
          </a:p>
          <a:p>
            <a:endParaRPr lang="en-US" sz="2200" dirty="0">
              <a:solidFill>
                <a:schemeClr val="bg1"/>
              </a:solidFill>
            </a:endParaRPr>
          </a:p>
          <a:p>
            <a:r>
              <a:rPr lang="en-US" sz="2200" dirty="0">
                <a:solidFill>
                  <a:schemeClr val="bg1"/>
                </a:solidFill>
              </a:rPr>
              <a:t>What would  you pick for each of the following components </a:t>
            </a:r>
          </a:p>
          <a:p>
            <a:pPr marL="342900" indent="-342900">
              <a:buAutoNum type="arabicPeriod"/>
            </a:pPr>
            <a:r>
              <a:rPr lang="en-US" sz="2200" dirty="0">
                <a:solidFill>
                  <a:schemeClr val="bg1"/>
                </a:solidFill>
              </a:rPr>
              <a:t>Induction: </a:t>
            </a:r>
            <a:r>
              <a:rPr lang="en-US" sz="2200" dirty="0" err="1">
                <a:solidFill>
                  <a:schemeClr val="bg1"/>
                </a:solidFill>
              </a:rPr>
              <a:t>VRd</a:t>
            </a:r>
            <a:r>
              <a:rPr lang="en-US" sz="2200" dirty="0">
                <a:solidFill>
                  <a:schemeClr val="bg1"/>
                </a:solidFill>
              </a:rPr>
              <a:t>, </a:t>
            </a:r>
            <a:r>
              <a:rPr lang="en-US" sz="2200" dirty="0" err="1">
                <a:solidFill>
                  <a:schemeClr val="bg1"/>
                </a:solidFill>
              </a:rPr>
              <a:t>KRd</a:t>
            </a:r>
            <a:r>
              <a:rPr lang="en-US" sz="2200" dirty="0">
                <a:solidFill>
                  <a:schemeClr val="bg1"/>
                </a:solidFill>
              </a:rPr>
              <a:t>, </a:t>
            </a:r>
            <a:r>
              <a:rPr lang="en-US" sz="2200" dirty="0" err="1">
                <a:solidFill>
                  <a:schemeClr val="bg1"/>
                </a:solidFill>
              </a:rPr>
              <a:t>DVRd</a:t>
            </a:r>
            <a:r>
              <a:rPr lang="en-US" sz="2200" dirty="0">
                <a:solidFill>
                  <a:schemeClr val="bg1"/>
                </a:solidFill>
              </a:rPr>
              <a:t>, </a:t>
            </a:r>
            <a:r>
              <a:rPr lang="en-US" sz="2200" dirty="0" err="1">
                <a:solidFill>
                  <a:schemeClr val="bg1"/>
                </a:solidFill>
              </a:rPr>
              <a:t>DKRd</a:t>
            </a:r>
            <a:r>
              <a:rPr lang="en-US" sz="2200" dirty="0">
                <a:solidFill>
                  <a:schemeClr val="bg1"/>
                </a:solidFill>
              </a:rPr>
              <a:t>?</a:t>
            </a:r>
          </a:p>
          <a:p>
            <a:pPr marL="342900" indent="-342900">
              <a:buAutoNum type="arabicPeriod"/>
            </a:pPr>
            <a:r>
              <a:rPr lang="en-US" sz="2200" dirty="0">
                <a:solidFill>
                  <a:schemeClr val="bg1"/>
                </a:solidFill>
              </a:rPr>
              <a:t>SCT or not? </a:t>
            </a:r>
          </a:p>
          <a:p>
            <a:pPr marL="342900" indent="-342900">
              <a:buAutoNum type="arabicPeriod"/>
            </a:pPr>
            <a:r>
              <a:rPr lang="en-US" sz="2200" dirty="0">
                <a:solidFill>
                  <a:schemeClr val="bg1"/>
                </a:solidFill>
              </a:rPr>
              <a:t>If SCT consolidation or not? </a:t>
            </a:r>
          </a:p>
          <a:p>
            <a:pPr marL="342900" indent="-342900">
              <a:buAutoNum type="arabicPeriod"/>
            </a:pPr>
            <a:r>
              <a:rPr lang="en-US" sz="2200" dirty="0">
                <a:solidFill>
                  <a:schemeClr val="bg1"/>
                </a:solidFill>
              </a:rPr>
              <a:t>Maintenance: R, </a:t>
            </a:r>
            <a:r>
              <a:rPr lang="en-US" sz="2200" dirty="0" err="1">
                <a:solidFill>
                  <a:schemeClr val="bg1"/>
                </a:solidFill>
              </a:rPr>
              <a:t>R+dara</a:t>
            </a:r>
            <a:r>
              <a:rPr lang="en-US" sz="2200" dirty="0">
                <a:solidFill>
                  <a:schemeClr val="bg1"/>
                </a:solidFill>
              </a:rPr>
              <a:t>, </a:t>
            </a:r>
            <a:r>
              <a:rPr lang="en-US" sz="2200" dirty="0" err="1">
                <a:solidFill>
                  <a:schemeClr val="bg1"/>
                </a:solidFill>
              </a:rPr>
              <a:t>R+Ixa</a:t>
            </a:r>
            <a:r>
              <a:rPr lang="en-US" sz="2200" dirty="0">
                <a:solidFill>
                  <a:schemeClr val="bg1"/>
                </a:solidFill>
              </a:rPr>
              <a:t>, </a:t>
            </a:r>
            <a:r>
              <a:rPr lang="en-US" sz="2200" dirty="0" err="1">
                <a:solidFill>
                  <a:schemeClr val="bg1"/>
                </a:solidFill>
              </a:rPr>
              <a:t>R+bort</a:t>
            </a:r>
            <a:r>
              <a:rPr lang="en-US" sz="2200" dirty="0">
                <a:solidFill>
                  <a:schemeClr val="bg1"/>
                </a:solidFill>
              </a:rPr>
              <a:t>, R+ </a:t>
            </a:r>
            <a:r>
              <a:rPr lang="en-US" sz="2200" dirty="0" err="1">
                <a:solidFill>
                  <a:schemeClr val="bg1"/>
                </a:solidFill>
              </a:rPr>
              <a:t>carf</a:t>
            </a:r>
            <a:r>
              <a:rPr lang="en-US" sz="2200" dirty="0">
                <a:solidFill>
                  <a:schemeClr val="bg1"/>
                </a:solidFill>
              </a:rPr>
              <a:t>?</a:t>
            </a:r>
          </a:p>
        </p:txBody>
      </p:sp>
    </p:spTree>
    <p:extLst>
      <p:ext uri="{BB962C8B-B14F-4D97-AF65-F5344CB8AC3E}">
        <p14:creationId xmlns:p14="http://schemas.microsoft.com/office/powerpoint/2010/main" val="333018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CF54D4BB-9072-4642-A929-4910E99BCBEF}"/>
              </a:ext>
            </a:extLst>
          </p:cNvPr>
          <p:cNvCxnSpPr>
            <a:cxnSpLocks/>
          </p:cNvCxnSpPr>
          <p:nvPr/>
        </p:nvCxnSpPr>
        <p:spPr>
          <a:xfrm>
            <a:off x="8624536" y="1784531"/>
            <a:ext cx="0" cy="4422908"/>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7A9E4E1-C2F0-4FB3-8888-207825DFEADB}"/>
              </a:ext>
            </a:extLst>
          </p:cNvPr>
          <p:cNvSpPr>
            <a:spLocks noGrp="1"/>
          </p:cNvSpPr>
          <p:nvPr>
            <p:ph type="title"/>
          </p:nvPr>
        </p:nvSpPr>
        <p:spPr>
          <a:xfrm>
            <a:off x="914669" y="-31094"/>
            <a:ext cx="10972800" cy="625171"/>
          </a:xfrm>
        </p:spPr>
        <p:txBody>
          <a:bodyPr vert="horz" lIns="121920" tIns="60960" rIns="121920" bIns="60960" rtlCol="0" anchor="b">
            <a:noAutofit/>
          </a:bodyPr>
          <a:lstStyle/>
          <a:p>
            <a:pPr algn="ctr"/>
            <a:r>
              <a:rPr lang="en-US" sz="3200" dirty="0"/>
              <a:t>Summary: NDMM with SCT</a:t>
            </a:r>
            <a:endParaRPr lang="en-US" sz="3467" dirty="0"/>
          </a:p>
        </p:txBody>
      </p:sp>
      <p:graphicFrame>
        <p:nvGraphicFramePr>
          <p:cNvPr id="8" name="Content Placeholder 7">
            <a:extLst>
              <a:ext uri="{FF2B5EF4-FFF2-40B4-BE49-F238E27FC236}">
                <a16:creationId xmlns:a16="http://schemas.microsoft.com/office/drawing/2014/main" id="{4212603D-9048-4405-8B02-199A0641E8C3}"/>
              </a:ext>
            </a:extLst>
          </p:cNvPr>
          <p:cNvGraphicFramePr>
            <a:graphicFrameLocks noGrp="1"/>
          </p:cNvGraphicFramePr>
          <p:nvPr>
            <p:ph idx="4294967295"/>
          </p:nvPr>
        </p:nvGraphicFramePr>
        <p:xfrm>
          <a:off x="2200349" y="1704666"/>
          <a:ext cx="9787336" cy="2564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9">
            <a:extLst>
              <a:ext uri="{FF2B5EF4-FFF2-40B4-BE49-F238E27FC236}">
                <a16:creationId xmlns:a16="http://schemas.microsoft.com/office/drawing/2014/main" id="{FA07BBF8-B200-4873-84C8-FFC6857B0016}"/>
              </a:ext>
            </a:extLst>
          </p:cNvPr>
          <p:cNvGraphicFramePr>
            <a:graphicFrameLocks noGrp="1"/>
          </p:cNvGraphicFramePr>
          <p:nvPr/>
        </p:nvGraphicFramePr>
        <p:xfrm>
          <a:off x="697398" y="803743"/>
          <a:ext cx="8039385" cy="519550"/>
        </p:xfrm>
        <a:graphic>
          <a:graphicData uri="http://schemas.openxmlformats.org/drawingml/2006/table">
            <a:tbl>
              <a:tblPr firstRow="1" bandRow="1">
                <a:tableStyleId>{5940675A-B579-460E-94D1-54222C63F5DA}</a:tableStyleId>
              </a:tblPr>
              <a:tblGrid>
                <a:gridCol w="1502976">
                  <a:extLst>
                    <a:ext uri="{9D8B030D-6E8A-4147-A177-3AD203B41FA5}">
                      <a16:colId xmlns:a16="http://schemas.microsoft.com/office/drawing/2014/main" val="1540619188"/>
                    </a:ext>
                  </a:extLst>
                </a:gridCol>
                <a:gridCol w="1624428">
                  <a:extLst>
                    <a:ext uri="{9D8B030D-6E8A-4147-A177-3AD203B41FA5}">
                      <a16:colId xmlns:a16="http://schemas.microsoft.com/office/drawing/2014/main" val="2767061275"/>
                    </a:ext>
                  </a:extLst>
                </a:gridCol>
                <a:gridCol w="1577631">
                  <a:extLst>
                    <a:ext uri="{9D8B030D-6E8A-4147-A177-3AD203B41FA5}">
                      <a16:colId xmlns:a16="http://schemas.microsoft.com/office/drawing/2014/main" val="3713491399"/>
                    </a:ext>
                  </a:extLst>
                </a:gridCol>
                <a:gridCol w="1298793">
                  <a:extLst>
                    <a:ext uri="{9D8B030D-6E8A-4147-A177-3AD203B41FA5}">
                      <a16:colId xmlns:a16="http://schemas.microsoft.com/office/drawing/2014/main" val="285724742"/>
                    </a:ext>
                  </a:extLst>
                </a:gridCol>
                <a:gridCol w="2035557">
                  <a:extLst>
                    <a:ext uri="{9D8B030D-6E8A-4147-A177-3AD203B41FA5}">
                      <a16:colId xmlns:a16="http://schemas.microsoft.com/office/drawing/2014/main" val="1640973987"/>
                    </a:ext>
                  </a:extLst>
                </a:gridCol>
              </a:tblGrid>
              <a:tr h="519550">
                <a:tc>
                  <a:txBody>
                    <a:bodyPr/>
                    <a:lstStyle/>
                    <a:p>
                      <a:pPr algn="r">
                        <a:lnSpc>
                          <a:spcPct val="90000"/>
                        </a:lnSpc>
                      </a:pPr>
                      <a:r>
                        <a:rPr lang="en-US" sz="1200" b="1">
                          <a:solidFill>
                            <a:schemeClr val="tx1"/>
                          </a:solidFill>
                          <a:latin typeface="Arial" panose="020B0604020202020204" pitchFamily="34" charset="0"/>
                          <a:cs typeface="Arial" panose="020B0604020202020204" pitchFamily="34" charset="0"/>
                        </a:rPr>
                        <a:t>HR </a:t>
                      </a:r>
                      <a:endParaRPr lang="en-US" sz="1200" b="1" dirty="0">
                        <a:solidFill>
                          <a:schemeClr val="tx1"/>
                        </a:solidFill>
                        <a:latin typeface="Arial" panose="020B0604020202020204" pitchFamily="34" charset="0"/>
                        <a:cs typeface="Arial" panose="020B0604020202020204" pitchFamily="34" charset="0"/>
                      </a:endParaRPr>
                    </a:p>
                    <a:p>
                      <a:pPr algn="r">
                        <a:lnSpc>
                          <a:spcPct val="90000"/>
                        </a:lnSpc>
                      </a:pPr>
                      <a:r>
                        <a:rPr lang="en-US" sz="1200" b="1" dirty="0">
                          <a:solidFill>
                            <a:schemeClr val="tx1"/>
                          </a:solidFill>
                          <a:latin typeface="Arial" panose="020B0604020202020204" pitchFamily="34" charset="0"/>
                          <a:cs typeface="Arial" panose="020B0604020202020204" pitchFamily="34" charset="0"/>
                        </a:rPr>
                        <a:t>(95% CI)</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90000"/>
                        </a:lnSpc>
                      </a:pPr>
                      <a:r>
                        <a:rPr lang="en-US" sz="1200" b="1" dirty="0">
                          <a:solidFill>
                            <a:srgbClr val="D80B8C"/>
                          </a:solidFill>
                          <a:latin typeface="Arial" panose="020B0604020202020204" pitchFamily="34" charset="0"/>
                          <a:cs typeface="Arial" panose="020B0604020202020204" pitchFamily="34" charset="0"/>
                        </a:rPr>
                        <a:t>0.65 </a:t>
                      </a:r>
                    </a:p>
                    <a:p>
                      <a:pPr algn="ctr">
                        <a:lnSpc>
                          <a:spcPct val="90000"/>
                        </a:lnSpc>
                      </a:pPr>
                      <a:r>
                        <a:rPr lang="en-US" sz="1200" b="1" dirty="0">
                          <a:solidFill>
                            <a:srgbClr val="D80B8C"/>
                          </a:solidFill>
                          <a:latin typeface="Arial" panose="020B0604020202020204" pitchFamily="34" charset="0"/>
                          <a:cs typeface="Arial" panose="020B0604020202020204" pitchFamily="34" charset="0"/>
                        </a:rPr>
                        <a:t>(0.53-0.80)</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0.64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(0.44-0.94)</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0.58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(0.47-0.72)</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0.46</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0B8C"/>
                          </a:solidFill>
                          <a:effectLst/>
                          <a:uLnTx/>
                          <a:uFillTx/>
                          <a:latin typeface="Arial" panose="020B0604020202020204" pitchFamily="34" charset="0"/>
                          <a:ea typeface="+mn-ea"/>
                          <a:cs typeface="Arial" panose="020B0604020202020204" pitchFamily="34" charset="0"/>
                        </a:rPr>
                        <a:t>(0.21-1.01)</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5146969"/>
                  </a:ext>
                </a:extLst>
              </a:tr>
            </a:tbl>
          </a:graphicData>
        </a:graphic>
      </p:graphicFrame>
      <p:sp>
        <p:nvSpPr>
          <p:cNvPr id="22" name="TextBox 21">
            <a:extLst>
              <a:ext uri="{FF2B5EF4-FFF2-40B4-BE49-F238E27FC236}">
                <a16:creationId xmlns:a16="http://schemas.microsoft.com/office/drawing/2014/main" id="{52CD9DF6-39B8-4442-940F-B2D985865A5A}"/>
              </a:ext>
            </a:extLst>
          </p:cNvPr>
          <p:cNvSpPr txBox="1"/>
          <p:nvPr/>
        </p:nvSpPr>
        <p:spPr>
          <a:xfrm>
            <a:off x="2599013" y="2373216"/>
            <a:ext cx="354584" cy="276999"/>
          </a:xfrm>
          <a:prstGeom prst="rect">
            <a:avLst/>
          </a:prstGeom>
          <a:noFill/>
        </p:spPr>
        <p:txBody>
          <a:bodyPr wrap="squar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50</a:t>
            </a:r>
          </a:p>
        </p:txBody>
      </p:sp>
      <p:sp>
        <p:nvSpPr>
          <p:cNvPr id="24" name="TextBox 23">
            <a:extLst>
              <a:ext uri="{FF2B5EF4-FFF2-40B4-BE49-F238E27FC236}">
                <a16:creationId xmlns:a16="http://schemas.microsoft.com/office/drawing/2014/main" id="{E58A19B3-A8D4-4BBE-8284-2737D3CF616D}"/>
              </a:ext>
            </a:extLst>
          </p:cNvPr>
          <p:cNvSpPr txBox="1"/>
          <p:nvPr/>
        </p:nvSpPr>
        <p:spPr>
          <a:xfrm>
            <a:off x="3132796" y="2834644"/>
            <a:ext cx="354584" cy="276999"/>
          </a:xfrm>
          <a:prstGeom prst="rect">
            <a:avLst/>
          </a:prstGeom>
          <a:noFill/>
        </p:spPr>
        <p:txBody>
          <a:bodyPr wrap="non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36</a:t>
            </a:r>
          </a:p>
        </p:txBody>
      </p:sp>
      <p:sp>
        <p:nvSpPr>
          <p:cNvPr id="26" name="TextBox 25">
            <a:extLst>
              <a:ext uri="{FF2B5EF4-FFF2-40B4-BE49-F238E27FC236}">
                <a16:creationId xmlns:a16="http://schemas.microsoft.com/office/drawing/2014/main" id="{7C4784CB-C086-49FE-9E8C-9C8E2A48413B}"/>
              </a:ext>
            </a:extLst>
          </p:cNvPr>
          <p:cNvSpPr txBox="1"/>
          <p:nvPr/>
        </p:nvSpPr>
        <p:spPr>
          <a:xfrm>
            <a:off x="4717091" y="2219883"/>
            <a:ext cx="354584" cy="276999"/>
          </a:xfrm>
          <a:prstGeom prst="rect">
            <a:avLst/>
          </a:prstGeom>
          <a:noFill/>
        </p:spPr>
        <p:txBody>
          <a:bodyPr wrap="non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57</a:t>
            </a:r>
          </a:p>
        </p:txBody>
      </p:sp>
      <p:sp>
        <p:nvSpPr>
          <p:cNvPr id="27" name="TextBox 26">
            <a:extLst>
              <a:ext uri="{FF2B5EF4-FFF2-40B4-BE49-F238E27FC236}">
                <a16:creationId xmlns:a16="http://schemas.microsoft.com/office/drawing/2014/main" id="{75C3DEC2-47C7-4CED-9D8B-E860C48F48F2}"/>
              </a:ext>
            </a:extLst>
          </p:cNvPr>
          <p:cNvSpPr txBox="1"/>
          <p:nvPr/>
        </p:nvSpPr>
        <p:spPr>
          <a:xfrm>
            <a:off x="4254093" y="2201163"/>
            <a:ext cx="405880" cy="276999"/>
          </a:xfrm>
          <a:prstGeom prst="rect">
            <a:avLst/>
          </a:prstGeom>
          <a:noFill/>
        </p:spPr>
        <p:txBody>
          <a:bodyPr wrap="non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NR</a:t>
            </a:r>
          </a:p>
        </p:txBody>
      </p:sp>
      <p:sp>
        <p:nvSpPr>
          <p:cNvPr id="3" name="Rectangle 2">
            <a:extLst>
              <a:ext uri="{FF2B5EF4-FFF2-40B4-BE49-F238E27FC236}">
                <a16:creationId xmlns:a16="http://schemas.microsoft.com/office/drawing/2014/main" id="{7102FF80-573E-45E6-BB6E-3502CD366576}"/>
              </a:ext>
            </a:extLst>
          </p:cNvPr>
          <p:cNvSpPr/>
          <p:nvPr/>
        </p:nvSpPr>
        <p:spPr>
          <a:xfrm>
            <a:off x="1059457" y="3488214"/>
            <a:ext cx="1197771" cy="424732"/>
          </a:xfrm>
          <a:prstGeom prst="rect">
            <a:avLst/>
          </a:prstGeom>
        </p:spPr>
        <p:txBody>
          <a:bodyPr wrap="square">
            <a:spAutoFit/>
          </a:bodyPr>
          <a:lstStyle/>
          <a:p>
            <a:pPr algn="r" defTabSz="1219140" fontAlgn="base">
              <a:lnSpc>
                <a:spcPct val="90000"/>
              </a:lnSpc>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Median PFS (mos)</a:t>
            </a:r>
          </a:p>
        </p:txBody>
      </p:sp>
      <p:sp>
        <p:nvSpPr>
          <p:cNvPr id="46" name="TextBox 45">
            <a:extLst>
              <a:ext uri="{FF2B5EF4-FFF2-40B4-BE49-F238E27FC236}">
                <a16:creationId xmlns:a16="http://schemas.microsoft.com/office/drawing/2014/main" id="{122F47AA-0BA1-4C24-BC0A-2C35DCAE3B87}"/>
              </a:ext>
            </a:extLst>
          </p:cNvPr>
          <p:cNvSpPr txBox="1"/>
          <p:nvPr/>
        </p:nvSpPr>
        <p:spPr>
          <a:xfrm>
            <a:off x="7313104" y="2876482"/>
            <a:ext cx="548548" cy="461665"/>
          </a:xfrm>
          <a:prstGeom prst="rect">
            <a:avLst/>
          </a:prstGeom>
          <a:noFill/>
        </p:spPr>
        <p:txBody>
          <a:bodyPr wrap="non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89%</a:t>
            </a:r>
          </a:p>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 3y</a:t>
            </a:r>
          </a:p>
        </p:txBody>
      </p:sp>
      <p:sp>
        <p:nvSpPr>
          <p:cNvPr id="47" name="TextBox 46">
            <a:extLst>
              <a:ext uri="{FF2B5EF4-FFF2-40B4-BE49-F238E27FC236}">
                <a16:creationId xmlns:a16="http://schemas.microsoft.com/office/drawing/2014/main" id="{8C85D3D5-1EEB-4F2A-A758-4B31B8D04800}"/>
              </a:ext>
            </a:extLst>
          </p:cNvPr>
          <p:cNvSpPr txBox="1"/>
          <p:nvPr/>
        </p:nvSpPr>
        <p:spPr>
          <a:xfrm>
            <a:off x="7797258" y="2856766"/>
            <a:ext cx="505267" cy="461665"/>
          </a:xfrm>
          <a:prstGeom prst="rect">
            <a:avLst/>
          </a:prstGeom>
          <a:noFill/>
        </p:spPr>
        <p:txBody>
          <a:bodyPr wrap="non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81%</a:t>
            </a:r>
          </a:p>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@3y</a:t>
            </a:r>
          </a:p>
        </p:txBody>
      </p:sp>
      <p:graphicFrame>
        <p:nvGraphicFramePr>
          <p:cNvPr id="9" name="Table 9">
            <a:extLst>
              <a:ext uri="{FF2B5EF4-FFF2-40B4-BE49-F238E27FC236}">
                <a16:creationId xmlns:a16="http://schemas.microsoft.com/office/drawing/2014/main" id="{C89FE31B-9F4B-4AED-AED0-D344C5725CA7}"/>
              </a:ext>
            </a:extLst>
          </p:cNvPr>
          <p:cNvGraphicFramePr>
            <a:graphicFrameLocks noGrp="1"/>
          </p:cNvGraphicFramePr>
          <p:nvPr>
            <p:extLst>
              <p:ext uri="{D42A27DB-BD31-4B8C-83A1-F6EECF244321}">
                <p14:modId xmlns:p14="http://schemas.microsoft.com/office/powerpoint/2010/main" val="3528991891"/>
              </p:ext>
            </p:extLst>
          </p:nvPr>
        </p:nvGraphicFramePr>
        <p:xfrm>
          <a:off x="618502" y="3787684"/>
          <a:ext cx="11107924" cy="2290481"/>
        </p:xfrm>
        <a:graphic>
          <a:graphicData uri="http://schemas.openxmlformats.org/drawingml/2006/table">
            <a:tbl>
              <a:tblPr firstRow="1" bandRow="1">
                <a:tableStyleId>{5940675A-B579-460E-94D1-54222C63F5DA}</a:tableStyleId>
              </a:tblPr>
              <a:tblGrid>
                <a:gridCol w="1600933">
                  <a:extLst>
                    <a:ext uri="{9D8B030D-6E8A-4147-A177-3AD203B41FA5}">
                      <a16:colId xmlns:a16="http://schemas.microsoft.com/office/drawing/2014/main" val="1540619188"/>
                    </a:ext>
                  </a:extLst>
                </a:gridCol>
                <a:gridCol w="1812836">
                  <a:extLst>
                    <a:ext uri="{9D8B030D-6E8A-4147-A177-3AD203B41FA5}">
                      <a16:colId xmlns:a16="http://schemas.microsoft.com/office/drawing/2014/main" val="2767061275"/>
                    </a:ext>
                  </a:extLst>
                </a:gridCol>
                <a:gridCol w="1604745">
                  <a:extLst>
                    <a:ext uri="{9D8B030D-6E8A-4147-A177-3AD203B41FA5}">
                      <a16:colId xmlns:a16="http://schemas.microsoft.com/office/drawing/2014/main" val="3713491399"/>
                    </a:ext>
                  </a:extLst>
                </a:gridCol>
                <a:gridCol w="1659953">
                  <a:extLst>
                    <a:ext uri="{9D8B030D-6E8A-4147-A177-3AD203B41FA5}">
                      <a16:colId xmlns:a16="http://schemas.microsoft.com/office/drawing/2014/main" val="285724742"/>
                    </a:ext>
                  </a:extLst>
                </a:gridCol>
                <a:gridCol w="1541700">
                  <a:extLst>
                    <a:ext uri="{9D8B030D-6E8A-4147-A177-3AD203B41FA5}">
                      <a16:colId xmlns:a16="http://schemas.microsoft.com/office/drawing/2014/main" val="1640973987"/>
                    </a:ext>
                  </a:extLst>
                </a:gridCol>
                <a:gridCol w="1430746">
                  <a:extLst>
                    <a:ext uri="{9D8B030D-6E8A-4147-A177-3AD203B41FA5}">
                      <a16:colId xmlns:a16="http://schemas.microsoft.com/office/drawing/2014/main" val="1043564560"/>
                    </a:ext>
                  </a:extLst>
                </a:gridCol>
                <a:gridCol w="1457011">
                  <a:extLst>
                    <a:ext uri="{9D8B030D-6E8A-4147-A177-3AD203B41FA5}">
                      <a16:colId xmlns:a16="http://schemas.microsoft.com/office/drawing/2014/main" val="2950691252"/>
                    </a:ext>
                  </a:extLst>
                </a:gridCol>
              </a:tblGrid>
              <a:tr h="390587">
                <a:tc>
                  <a:txBody>
                    <a:bodyPr/>
                    <a:lstStyle/>
                    <a:p>
                      <a:pPr algn="r">
                        <a:lnSpc>
                          <a:spcPct val="85000"/>
                        </a:lnSpc>
                      </a:pP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IFM 2009</a:t>
                      </a:r>
                      <a:br>
                        <a:rPr lang="en-US" sz="1200" b="1" dirty="0">
                          <a:solidFill>
                            <a:schemeClr val="tx1"/>
                          </a:solidFill>
                          <a:latin typeface="Arial" panose="020B0604020202020204" pitchFamily="34" charset="0"/>
                          <a:cs typeface="Arial" panose="020B0604020202020204" pitchFamily="34" charset="0"/>
                        </a:rPr>
                      </a:br>
                      <a:r>
                        <a:rPr lang="en-US" sz="1200" b="1" dirty="0" err="1">
                          <a:solidFill>
                            <a:schemeClr val="tx1"/>
                          </a:solidFill>
                          <a:latin typeface="Arial" panose="020B0604020202020204" pitchFamily="34" charset="0"/>
                          <a:cs typeface="Arial" panose="020B0604020202020204" pitchFamily="34" charset="0"/>
                        </a:rPr>
                        <a:t>RVd</a:t>
                      </a:r>
                      <a:r>
                        <a:rPr lang="en-US" sz="1200" b="1" dirty="0">
                          <a:solidFill>
                            <a:schemeClr val="tx1"/>
                          </a:solidFill>
                          <a:latin typeface="Arial" panose="020B0604020202020204" pitchFamily="34" charset="0"/>
                          <a:cs typeface="Arial" panose="020B0604020202020204" pitchFamily="34" charset="0"/>
                        </a:rPr>
                        <a:t>-SCT vs </a:t>
                      </a:r>
                      <a:r>
                        <a:rPr lang="en-US" sz="1200" b="1" dirty="0" err="1">
                          <a:solidFill>
                            <a:schemeClr val="tx1"/>
                          </a:solidFill>
                          <a:latin typeface="Arial" panose="020B0604020202020204" pitchFamily="34" charset="0"/>
                          <a:cs typeface="Arial" panose="020B0604020202020204" pitchFamily="34" charset="0"/>
                        </a:rPr>
                        <a:t>RVd</a:t>
                      </a: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FORTE</a:t>
                      </a:r>
                    </a:p>
                    <a:p>
                      <a:pPr algn="ctr">
                        <a:lnSpc>
                          <a:spcPct val="85000"/>
                        </a:lnSpc>
                      </a:pPr>
                      <a:r>
                        <a:rPr lang="en-US" sz="1200" b="1" dirty="0" err="1">
                          <a:solidFill>
                            <a:schemeClr val="tx1"/>
                          </a:solidFill>
                          <a:latin typeface="Arial" panose="020B0604020202020204" pitchFamily="34" charset="0"/>
                          <a:cs typeface="Arial" panose="020B0604020202020204" pitchFamily="34" charset="0"/>
                        </a:rPr>
                        <a:t>KRd</a:t>
                      </a:r>
                      <a:r>
                        <a:rPr lang="en-US" sz="1200" b="1" dirty="0">
                          <a:solidFill>
                            <a:schemeClr val="tx1"/>
                          </a:solidFill>
                          <a:latin typeface="Arial" panose="020B0604020202020204" pitchFamily="34" charset="0"/>
                          <a:cs typeface="Arial" panose="020B0604020202020204" pitchFamily="34" charset="0"/>
                        </a:rPr>
                        <a:t>-SCT vs </a:t>
                      </a:r>
                      <a:r>
                        <a:rPr lang="en-US" sz="1200" b="1" dirty="0" err="1">
                          <a:solidFill>
                            <a:schemeClr val="tx1"/>
                          </a:solidFill>
                          <a:latin typeface="Arial" panose="020B0604020202020204" pitchFamily="34" charset="0"/>
                          <a:cs typeface="Arial" panose="020B0604020202020204" pitchFamily="34" charset="0"/>
                        </a:rPr>
                        <a:t>KRd</a:t>
                      </a: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pt-BR" sz="1200" b="1" dirty="0">
                          <a:solidFill>
                            <a:schemeClr val="tx1"/>
                          </a:solidFill>
                          <a:latin typeface="Arial" panose="020B0604020202020204" pitchFamily="34" charset="0"/>
                          <a:cs typeface="Arial" panose="020B0604020202020204" pitchFamily="34" charset="0"/>
                        </a:rPr>
                        <a:t>Cassiopeia- all SCT</a:t>
                      </a:r>
                    </a:p>
                    <a:p>
                      <a:pPr algn="ctr">
                        <a:lnSpc>
                          <a:spcPct val="85000"/>
                        </a:lnSpc>
                      </a:pPr>
                      <a:r>
                        <a:rPr lang="pt-BR" sz="1200" b="1" dirty="0">
                          <a:solidFill>
                            <a:schemeClr val="tx1"/>
                          </a:solidFill>
                          <a:latin typeface="Arial" panose="020B0604020202020204" pitchFamily="34" charset="0"/>
                          <a:cs typeface="Arial" panose="020B0604020202020204" pitchFamily="34" charset="0"/>
                        </a:rPr>
                        <a:t>Dara VTd vs VTd</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Griffin</a:t>
                      </a:r>
                      <a:r>
                        <a:rPr lang="en-US" sz="1200" b="1" baseline="0" dirty="0">
                          <a:solidFill>
                            <a:schemeClr val="tx1"/>
                          </a:solidFill>
                          <a:latin typeface="Arial" panose="020B0604020202020204" pitchFamily="34" charset="0"/>
                          <a:cs typeface="Arial" panose="020B0604020202020204" pitchFamily="34" charset="0"/>
                        </a:rPr>
                        <a:t> – all </a:t>
                      </a:r>
                      <a:r>
                        <a:rPr lang="en-US" sz="1200" b="1" dirty="0">
                          <a:solidFill>
                            <a:schemeClr val="tx1"/>
                          </a:solidFill>
                          <a:latin typeface="Arial" panose="020B0604020202020204" pitchFamily="34" charset="0"/>
                          <a:cs typeface="Arial" panose="020B0604020202020204" pitchFamily="34" charset="0"/>
                        </a:rPr>
                        <a:t>SCT</a:t>
                      </a:r>
                    </a:p>
                    <a:p>
                      <a:pPr algn="ctr">
                        <a:lnSpc>
                          <a:spcPct val="85000"/>
                        </a:lnSpc>
                      </a:pPr>
                      <a:r>
                        <a:rPr lang="en-US" sz="1200" b="1" dirty="0" err="1">
                          <a:solidFill>
                            <a:schemeClr val="tx1"/>
                          </a:solidFill>
                          <a:latin typeface="Arial" panose="020B0604020202020204" pitchFamily="34" charset="0"/>
                          <a:cs typeface="Arial" panose="020B0604020202020204" pitchFamily="34" charset="0"/>
                        </a:rPr>
                        <a:t>DaraVRd</a:t>
                      </a:r>
                      <a:r>
                        <a:rPr lang="en-US" sz="1200" b="1" dirty="0">
                          <a:solidFill>
                            <a:schemeClr val="tx1"/>
                          </a:solidFill>
                          <a:latin typeface="Arial" panose="020B0604020202020204" pitchFamily="34" charset="0"/>
                          <a:cs typeface="Arial" panose="020B0604020202020204" pitchFamily="34" charset="0"/>
                        </a:rPr>
                        <a:t> vs </a:t>
                      </a:r>
                      <a:r>
                        <a:rPr lang="en-US" sz="1200" b="1" dirty="0" err="1">
                          <a:solidFill>
                            <a:schemeClr val="tx1"/>
                          </a:solidFill>
                          <a:latin typeface="Arial" panose="020B0604020202020204" pitchFamily="34" charset="0"/>
                          <a:cs typeface="Arial" panose="020B0604020202020204" pitchFamily="34" charset="0"/>
                        </a:rPr>
                        <a:t>VRd</a:t>
                      </a: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baseline="0" dirty="0">
                          <a:solidFill>
                            <a:schemeClr val="tx1"/>
                          </a:solidFill>
                          <a:latin typeface="Arial" panose="020B0604020202020204" pitchFamily="34" charset="0"/>
                          <a:cs typeface="Arial" panose="020B0604020202020204" pitchFamily="34" charset="0"/>
                        </a:rPr>
                        <a:t>MASTER </a:t>
                      </a:r>
                      <a:r>
                        <a:rPr lang="en-US" sz="1200" b="1" dirty="0" err="1">
                          <a:solidFill>
                            <a:schemeClr val="tx1"/>
                          </a:solidFill>
                          <a:latin typeface="Arial" panose="020B0604020202020204" pitchFamily="34" charset="0"/>
                          <a:cs typeface="Arial" panose="020B0604020202020204" pitchFamily="34" charset="0"/>
                        </a:rPr>
                        <a:t>DaraKRd</a:t>
                      </a:r>
                      <a:r>
                        <a:rPr lang="en-US" sz="1200" b="1" dirty="0">
                          <a:solidFill>
                            <a:schemeClr val="tx1"/>
                          </a:solidFill>
                          <a:latin typeface="Arial" panose="020B0604020202020204" pitchFamily="34" charset="0"/>
                          <a:cs typeface="Arial" panose="020B0604020202020204" pitchFamily="34" charset="0"/>
                        </a:rPr>
                        <a:t> SCT</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1" dirty="0">
                          <a:solidFill>
                            <a:schemeClr val="tx1"/>
                          </a:solidFill>
                          <a:latin typeface="Arial" panose="020B0604020202020204" pitchFamily="34" charset="0"/>
                          <a:cs typeface="Arial" panose="020B0604020202020204" pitchFamily="34" charset="0"/>
                        </a:rPr>
                        <a:t>GMMG_HD7</a:t>
                      </a:r>
                      <a:r>
                        <a:rPr lang="en-US" sz="1200" b="1" baseline="0" dirty="0">
                          <a:solidFill>
                            <a:schemeClr val="tx1"/>
                          </a:solidFill>
                          <a:latin typeface="Arial" panose="020B0604020202020204" pitchFamily="34" charset="0"/>
                          <a:cs typeface="Arial" panose="020B0604020202020204" pitchFamily="34" charset="0"/>
                        </a:rPr>
                        <a:t> – all </a:t>
                      </a:r>
                      <a:r>
                        <a:rPr lang="en-US" sz="1200" b="1" dirty="0">
                          <a:solidFill>
                            <a:schemeClr val="tx1"/>
                          </a:solidFill>
                          <a:latin typeface="Arial" panose="020B0604020202020204" pitchFamily="34" charset="0"/>
                          <a:cs typeface="Arial" panose="020B0604020202020204" pitchFamily="34" charset="0"/>
                        </a:rPr>
                        <a:t>SCT;</a:t>
                      </a:r>
                      <a:r>
                        <a:rPr lang="en-US" sz="1200" b="1" baseline="0" dirty="0">
                          <a:solidFill>
                            <a:schemeClr val="tx1"/>
                          </a:solidFill>
                          <a:latin typeface="Arial" panose="020B0604020202020204" pitchFamily="34" charset="0"/>
                          <a:cs typeface="Arial" panose="020B0604020202020204" pitchFamily="34" charset="0"/>
                        </a:rPr>
                        <a:t> VRD +/- Isa</a:t>
                      </a:r>
                      <a:endParaRPr lang="en-US" sz="1200" b="1" dirty="0">
                        <a:solidFill>
                          <a:schemeClr val="tx1"/>
                        </a:solidFill>
                        <a:latin typeface="Arial" panose="020B0604020202020204" pitchFamily="34" charset="0"/>
                        <a:cs typeface="Arial" panose="020B0604020202020204" pitchFamily="34" charset="0"/>
                      </a:endParaRP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4046130505"/>
                  </a:ext>
                </a:extLst>
              </a:tr>
              <a:tr h="204889">
                <a:tc>
                  <a:txBody>
                    <a:bodyPr/>
                    <a:lstStyle/>
                    <a:p>
                      <a:pPr marL="0" marR="0" lvl="0" indent="0" algn="r" defTabSz="257175" rtl="0" eaLnBrk="1" fontAlgn="auto" latinLnBrk="0" hangingPunct="1">
                        <a:lnSpc>
                          <a:spcPct val="85000"/>
                        </a:lnSpc>
                        <a:spcBef>
                          <a:spcPts val="0"/>
                        </a:spcBef>
                        <a:spcAft>
                          <a:spcPts val="0"/>
                        </a:spcAft>
                        <a:buClrTx/>
                        <a:buSzTx/>
                        <a:buFontTx/>
                        <a:buNone/>
                        <a:tabLst/>
                        <a:defRPr/>
                      </a:pPr>
                      <a:r>
                        <a:rPr lang="en-US" sz="1200" b="1" baseline="0" dirty="0">
                          <a:solidFill>
                            <a:schemeClr val="tx1"/>
                          </a:solidFill>
                          <a:latin typeface="Arial" panose="020B0604020202020204" pitchFamily="34" charset="0"/>
                          <a:cs typeface="Arial" panose="020B0604020202020204" pitchFamily="34" charset="0"/>
                        </a:rPr>
                        <a:t>Total </a:t>
                      </a:r>
                      <a:r>
                        <a:rPr lang="en-US" sz="1200" b="1" dirty="0">
                          <a:solidFill>
                            <a:schemeClr val="tx1"/>
                          </a:solidFill>
                          <a:latin typeface="Arial" panose="020B0604020202020204" pitchFamily="34" charset="0"/>
                          <a:cs typeface="Arial" panose="020B0604020202020204" pitchFamily="34" charset="0"/>
                        </a:rPr>
                        <a:t>N</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350 vs 350</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158 vs 157</a:t>
                      </a: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543 vs 542</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104 vs 103</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123</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331 vs 329</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3146696526"/>
                  </a:ext>
                </a:extLst>
              </a:tr>
              <a:tr h="515112">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 days (28 day cycles) chemo induction to post consolidation</a:t>
                      </a:r>
                    </a:p>
                  </a:txBody>
                  <a:tcPr marL="0"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105 </a:t>
                      </a:r>
                      <a:r>
                        <a:rPr lang="en-US" sz="1200" b="0" dirty="0">
                          <a:solidFill>
                            <a:srgbClr val="FF0000"/>
                          </a:solidFill>
                          <a:latin typeface="Arial" panose="020B0604020202020204" pitchFamily="34" charset="0"/>
                          <a:cs typeface="Arial" panose="020B0604020202020204" pitchFamily="34" charset="0"/>
                        </a:rPr>
                        <a:t>(3.75</a:t>
                      </a:r>
                      <a:r>
                        <a:rPr lang="en-US" sz="1200" b="0" dirty="0">
                          <a:solidFill>
                            <a:schemeClr val="tx1"/>
                          </a:solidFill>
                          <a:latin typeface="Arial" panose="020B0604020202020204" pitchFamily="34" charset="0"/>
                          <a:cs typeface="Arial" panose="020B0604020202020204" pitchFamily="34" charset="0"/>
                        </a:rPr>
                        <a:t>) vs 168 (</a:t>
                      </a:r>
                      <a:r>
                        <a:rPr lang="en-US" sz="1200" b="0" dirty="0">
                          <a:solidFill>
                            <a:srgbClr val="FF0000"/>
                          </a:solidFill>
                          <a:latin typeface="Arial" panose="020B0604020202020204" pitchFamily="34" charset="0"/>
                          <a:cs typeface="Arial" panose="020B0604020202020204" pitchFamily="34" charset="0"/>
                        </a:rPr>
                        <a:t>6</a:t>
                      </a:r>
                      <a:r>
                        <a:rPr lang="en-US" sz="1200" b="0" dirty="0">
                          <a:solidFill>
                            <a:schemeClr val="tx1"/>
                          </a:solidFill>
                          <a:latin typeface="Arial" panose="020B0604020202020204" pitchFamily="34" charset="0"/>
                          <a:cs typeface="Arial" panose="020B0604020202020204" pitchFamily="34" charset="0"/>
                        </a:rPr>
                        <a:t>)</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224 (</a:t>
                      </a:r>
                      <a:r>
                        <a:rPr lang="en-US" sz="1200" b="0" dirty="0">
                          <a:solidFill>
                            <a:srgbClr val="FF0000"/>
                          </a:solidFill>
                          <a:latin typeface="Arial" panose="020B0604020202020204" pitchFamily="34" charset="0"/>
                          <a:cs typeface="Arial" panose="020B0604020202020204" pitchFamily="34" charset="0"/>
                        </a:rPr>
                        <a:t>8</a:t>
                      </a:r>
                      <a:r>
                        <a:rPr lang="en-US" sz="1200" b="0" dirty="0">
                          <a:solidFill>
                            <a:schemeClr val="tx1"/>
                          </a:solidFill>
                          <a:latin typeface="Arial" panose="020B0604020202020204" pitchFamily="34" charset="0"/>
                          <a:cs typeface="Arial" panose="020B0604020202020204" pitchFamily="34" charset="0"/>
                        </a:rPr>
                        <a:t>) vs 336 (</a:t>
                      </a:r>
                      <a:r>
                        <a:rPr lang="en-US" sz="1200" b="0" dirty="0">
                          <a:solidFill>
                            <a:srgbClr val="FF0000"/>
                          </a:solidFill>
                          <a:latin typeface="Arial" panose="020B0604020202020204" pitchFamily="34" charset="0"/>
                          <a:cs typeface="Arial" panose="020B0604020202020204" pitchFamily="34" charset="0"/>
                        </a:rPr>
                        <a:t>12</a:t>
                      </a:r>
                      <a:r>
                        <a:rPr lang="en-US" sz="1200" b="0" dirty="0">
                          <a:solidFill>
                            <a:schemeClr val="tx1"/>
                          </a:solidFill>
                          <a:latin typeface="Arial" panose="020B0604020202020204" pitchFamily="34" charset="0"/>
                          <a:cs typeface="Arial" panose="020B0604020202020204" pitchFamily="34" charset="0"/>
                        </a:rPr>
                        <a:t>)  </a:t>
                      </a: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baseline="0" dirty="0">
                          <a:solidFill>
                            <a:schemeClr val="tx1"/>
                          </a:solidFill>
                          <a:latin typeface="Arial" panose="020B0604020202020204" pitchFamily="34" charset="0"/>
                          <a:cs typeface="Arial" panose="020B0604020202020204" pitchFamily="34" charset="0"/>
                        </a:rPr>
                        <a:t>168 (</a:t>
                      </a:r>
                      <a:r>
                        <a:rPr lang="en-US" sz="1200" b="0" baseline="0" dirty="0">
                          <a:solidFill>
                            <a:srgbClr val="FF0000"/>
                          </a:solidFill>
                          <a:latin typeface="Arial" panose="020B0604020202020204" pitchFamily="34" charset="0"/>
                          <a:cs typeface="Arial" panose="020B0604020202020204" pitchFamily="34" charset="0"/>
                        </a:rPr>
                        <a:t>6</a:t>
                      </a:r>
                      <a:r>
                        <a:rPr lang="en-US" sz="1200" b="0" baseline="0" dirty="0">
                          <a:solidFill>
                            <a:schemeClr val="tx1"/>
                          </a:solidFill>
                          <a:latin typeface="Arial" panose="020B0604020202020204" pitchFamily="34" charset="0"/>
                          <a:cs typeface="Arial" panose="020B0604020202020204" pitchFamily="34" charset="0"/>
                        </a:rPr>
                        <a:t>) </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126 (</a:t>
                      </a:r>
                      <a:r>
                        <a:rPr lang="en-US" sz="1200" b="0" dirty="0">
                          <a:solidFill>
                            <a:srgbClr val="FF0000"/>
                          </a:solidFill>
                          <a:latin typeface="Arial" panose="020B0604020202020204" pitchFamily="34" charset="0"/>
                          <a:cs typeface="Arial" panose="020B0604020202020204" pitchFamily="34" charset="0"/>
                        </a:rPr>
                        <a:t>4.5</a:t>
                      </a:r>
                      <a:r>
                        <a:rPr lang="en-US" sz="1200" b="0" dirty="0">
                          <a:solidFill>
                            <a:schemeClr val="tx1"/>
                          </a:solidFill>
                          <a:latin typeface="Arial" panose="020B0604020202020204" pitchFamily="34" charset="0"/>
                          <a:cs typeface="Arial" panose="020B0604020202020204" pitchFamily="34" charset="0"/>
                        </a:rPr>
                        <a:t>)</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112</a:t>
                      </a:r>
                      <a:r>
                        <a:rPr lang="en-US" sz="1200" b="0" baseline="0" dirty="0">
                          <a:solidFill>
                            <a:schemeClr val="tx1"/>
                          </a:solidFill>
                          <a:latin typeface="Arial" panose="020B0604020202020204" pitchFamily="34" charset="0"/>
                          <a:cs typeface="Arial" panose="020B0604020202020204" pitchFamily="34" charset="0"/>
                        </a:rPr>
                        <a:t> -336</a:t>
                      </a:r>
                    </a:p>
                    <a:p>
                      <a:pPr algn="ctr">
                        <a:lnSpc>
                          <a:spcPct val="85000"/>
                        </a:lnSpc>
                      </a:pPr>
                      <a:r>
                        <a:rPr lang="en-US" sz="1200" b="0" dirty="0">
                          <a:solidFill>
                            <a:schemeClr val="tx1"/>
                          </a:solidFill>
                          <a:latin typeface="Arial" panose="020B0604020202020204" pitchFamily="34" charset="0"/>
                          <a:cs typeface="Arial" panose="020B0604020202020204" pitchFamily="34" charset="0"/>
                        </a:rPr>
                        <a:t>(</a:t>
                      </a:r>
                      <a:r>
                        <a:rPr lang="en-US" sz="1200" b="0" dirty="0">
                          <a:solidFill>
                            <a:srgbClr val="FF0000"/>
                          </a:solidFill>
                          <a:latin typeface="Arial" panose="020B0604020202020204" pitchFamily="34" charset="0"/>
                          <a:cs typeface="Arial" panose="020B0604020202020204" pitchFamily="34" charset="0"/>
                        </a:rPr>
                        <a:t>4-12</a:t>
                      </a:r>
                      <a:r>
                        <a:rPr lang="en-US" sz="1200" b="0" dirty="0">
                          <a:solidFill>
                            <a:schemeClr val="tx1"/>
                          </a:solidFill>
                          <a:latin typeface="Arial" panose="020B0604020202020204" pitchFamily="34" charset="0"/>
                          <a:cs typeface="Arial" panose="020B0604020202020204" pitchFamily="34" charset="0"/>
                        </a:rPr>
                        <a:t>)</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ctr" defTabSz="342891" rtl="0" eaLnBrk="1" fontAlgn="auto" latinLnBrk="0" hangingPunct="1">
                        <a:lnSpc>
                          <a:spcPct val="85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126 (</a:t>
                      </a:r>
                      <a:r>
                        <a:rPr lang="en-US" sz="1200" b="0" dirty="0">
                          <a:solidFill>
                            <a:srgbClr val="FF0000"/>
                          </a:solidFill>
                          <a:latin typeface="Arial" panose="020B0604020202020204" pitchFamily="34" charset="0"/>
                          <a:cs typeface="Arial" panose="020B0604020202020204" pitchFamily="34" charset="0"/>
                        </a:rPr>
                        <a:t>4.5</a:t>
                      </a:r>
                      <a:r>
                        <a:rPr lang="en-US" sz="1200" b="0" dirty="0">
                          <a:solidFill>
                            <a:schemeClr val="tx1"/>
                          </a:solidFill>
                          <a:latin typeface="Arial" panose="020B0604020202020204" pitchFamily="34" charset="0"/>
                          <a:cs typeface="Arial" panose="020B0604020202020204" pitchFamily="34" charset="0"/>
                        </a:rPr>
                        <a:t>)</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719052740"/>
                  </a:ext>
                </a:extLst>
              </a:tr>
              <a:tr h="204889">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SCH mobilization</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Cy 3 gm/m2</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Cy 2 gm/m2</a:t>
                      </a: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Cy 3 gm/m2</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err="1">
                          <a:solidFill>
                            <a:schemeClr val="tx1"/>
                          </a:solidFill>
                          <a:latin typeface="Arial" panose="020B0604020202020204" pitchFamily="34" charset="0"/>
                          <a:cs typeface="Arial" panose="020B0604020202020204" pitchFamily="34" charset="0"/>
                        </a:rPr>
                        <a:t>Plerixafor</a:t>
                      </a:r>
                      <a:r>
                        <a:rPr lang="en-US" sz="1200" b="0" dirty="0">
                          <a:solidFill>
                            <a:schemeClr val="tx1"/>
                          </a:solidFill>
                          <a:latin typeface="Arial" panose="020B0604020202020204" pitchFamily="34" charset="0"/>
                          <a:cs typeface="Arial" panose="020B0604020202020204" pitchFamily="34" charset="0"/>
                        </a:rPr>
                        <a:t> </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NR</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NR</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2923010580"/>
                  </a:ext>
                </a:extLst>
              </a:tr>
              <a:tr h="204889">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 ORR (%)</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N/A</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N/A</a:t>
                      </a: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93</a:t>
                      </a:r>
                      <a:r>
                        <a:rPr lang="en-US" sz="1200" b="0" baseline="0" dirty="0">
                          <a:solidFill>
                            <a:schemeClr val="tx1"/>
                          </a:solidFill>
                          <a:latin typeface="Arial" panose="020B0604020202020204" pitchFamily="34" charset="0"/>
                          <a:cs typeface="Arial" panose="020B0604020202020204" pitchFamily="34" charset="0"/>
                        </a:rPr>
                        <a:t> vs 81</a:t>
                      </a:r>
                      <a:endParaRPr lang="en-US" sz="1200" b="0" dirty="0">
                        <a:solidFill>
                          <a:schemeClr val="tx1"/>
                        </a:solidFill>
                        <a:latin typeface="Arial" panose="020B0604020202020204" pitchFamily="34" charset="0"/>
                        <a:cs typeface="Arial" panose="020B0604020202020204" pitchFamily="34" charset="0"/>
                      </a:endParaRP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99 vs 91.8</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98%</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90 vs 84%</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811515150"/>
                  </a:ext>
                </a:extLst>
              </a:tr>
              <a:tr h="204889">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≥VGPR(%)</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7C8C7"/>
                    </a:solidFill>
                  </a:tcPr>
                </a:tc>
                <a:tc>
                  <a:txBody>
                    <a:bodyPr/>
                    <a:lstStyle/>
                    <a:p>
                      <a:pPr algn="ctr">
                        <a:lnSpc>
                          <a:spcPct val="85000"/>
                        </a:lnSpc>
                      </a:pPr>
                      <a:r>
                        <a:rPr lang="en-US" sz="1200" b="0" baseline="0" dirty="0">
                          <a:solidFill>
                            <a:schemeClr val="tx1"/>
                          </a:solidFill>
                          <a:latin typeface="Arial" panose="020B0604020202020204" pitchFamily="34" charset="0"/>
                          <a:cs typeface="Arial" panose="020B0604020202020204" pitchFamily="34" charset="0"/>
                        </a:rPr>
                        <a:t>78 vs 69  </a:t>
                      </a:r>
                      <a:r>
                        <a:rPr lang="en-US" sz="1200" b="0" dirty="0">
                          <a:solidFill>
                            <a:schemeClr val="tx1"/>
                          </a:solidFill>
                          <a:latin typeface="Arial" panose="020B0604020202020204" pitchFamily="34" charset="0"/>
                          <a:cs typeface="Arial" panose="020B0604020202020204" pitchFamily="34" charset="0"/>
                        </a:rPr>
                        <a:t>     </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C7C8C7"/>
                    </a:solidFill>
                  </a:tcPr>
                </a:tc>
                <a:tc>
                  <a:txBody>
                    <a:bodyPr/>
                    <a:lstStyle/>
                    <a:p>
                      <a:pPr algn="ctr">
                        <a:lnSpc>
                          <a:spcPct val="85000"/>
                        </a:lnSpc>
                      </a:pPr>
                      <a:r>
                        <a:rPr lang="en-US" sz="1200" b="0" baseline="0" dirty="0">
                          <a:solidFill>
                            <a:schemeClr val="tx1"/>
                          </a:solidFill>
                          <a:latin typeface="Arial" panose="020B0604020202020204" pitchFamily="34" charset="0"/>
                          <a:cs typeface="Arial" panose="020B0604020202020204" pitchFamily="34" charset="0"/>
                        </a:rPr>
                        <a:t>89 vs 87</a:t>
                      </a:r>
                      <a:endParaRPr lang="en-US" sz="1200" b="0" dirty="0">
                        <a:solidFill>
                          <a:schemeClr val="tx1"/>
                        </a:solidFill>
                        <a:latin typeface="Arial" panose="020B0604020202020204" pitchFamily="34" charset="0"/>
                        <a:cs typeface="Arial" panose="020B0604020202020204" pitchFamily="34" charset="0"/>
                      </a:endParaRP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7C8C7"/>
                    </a:solidFill>
                  </a:tcPr>
                </a:tc>
                <a:tc>
                  <a:txBody>
                    <a:bodyPr/>
                    <a:lstStyle/>
                    <a:p>
                      <a:pPr algn="ctr">
                        <a:lnSpc>
                          <a:spcPct val="85000"/>
                        </a:lnSpc>
                      </a:pPr>
                      <a:r>
                        <a:rPr lang="en-US" sz="1200" b="0" baseline="0" dirty="0">
                          <a:solidFill>
                            <a:schemeClr val="tx1"/>
                          </a:solidFill>
                          <a:latin typeface="Arial" panose="020B0604020202020204" pitchFamily="34" charset="0"/>
                          <a:cs typeface="Arial" panose="020B0604020202020204" pitchFamily="34" charset="0"/>
                        </a:rPr>
                        <a:t>83.4 vs 78</a:t>
                      </a:r>
                      <a:endParaRPr lang="en-US" sz="1200" b="0" dirty="0">
                        <a:solidFill>
                          <a:schemeClr val="tx1"/>
                        </a:solidFill>
                        <a:latin typeface="Arial" panose="020B0604020202020204" pitchFamily="34" charset="0"/>
                        <a:cs typeface="Arial" panose="020B0604020202020204" pitchFamily="34" charset="0"/>
                      </a:endParaRP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C8C7"/>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95 vs 91</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C8C7"/>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98%</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C8C7"/>
                    </a:solidFill>
                  </a:tcPr>
                </a:tc>
                <a:tc>
                  <a:txBody>
                    <a:bodyPr/>
                    <a:lstStyle/>
                    <a:p>
                      <a:pPr algn="ctr">
                        <a:lnSpc>
                          <a:spcPct val="85000"/>
                        </a:lnSpc>
                      </a:pPr>
                      <a:r>
                        <a:rPr lang="en-US" sz="1200" b="1" dirty="0">
                          <a:solidFill>
                            <a:schemeClr val="accent3">
                              <a:lumMod val="60000"/>
                              <a:lumOff val="40000"/>
                            </a:schemeClr>
                          </a:solidFill>
                          <a:latin typeface="Arial" panose="020B0604020202020204" pitchFamily="34" charset="0"/>
                          <a:cs typeface="Arial" panose="020B0604020202020204" pitchFamily="34" charset="0"/>
                        </a:rPr>
                        <a:t>77 vs 61%</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7C8C7"/>
                    </a:solidFill>
                  </a:tcPr>
                </a:tc>
                <a:extLst>
                  <a:ext uri="{0D108BD9-81ED-4DB2-BD59-A6C34878D82A}">
                    <a16:rowId xmlns:a16="http://schemas.microsoft.com/office/drawing/2014/main" val="1731319890"/>
                  </a:ext>
                </a:extLst>
              </a:tr>
              <a:tr h="204889">
                <a:tc>
                  <a:txBody>
                    <a:bodyPr/>
                    <a:lstStyle/>
                    <a:p>
                      <a:pPr algn="r">
                        <a:lnSpc>
                          <a:spcPct val="85000"/>
                        </a:lnSpc>
                      </a:pPr>
                      <a:r>
                        <a:rPr lang="en-US" sz="1200" b="1" dirty="0" err="1">
                          <a:solidFill>
                            <a:schemeClr val="tx1"/>
                          </a:solidFill>
                          <a:latin typeface="Arial" panose="020B0604020202020204" pitchFamily="34" charset="0"/>
                          <a:cs typeface="Arial" panose="020B0604020202020204" pitchFamily="34" charset="0"/>
                        </a:rPr>
                        <a:t>sCR</a:t>
                      </a:r>
                      <a:r>
                        <a:rPr lang="en-US" sz="1200" b="1" dirty="0">
                          <a:solidFill>
                            <a:schemeClr val="tx1"/>
                          </a:solidFill>
                          <a:latin typeface="Arial" panose="020B0604020202020204" pitchFamily="34" charset="0"/>
                          <a:cs typeface="Arial" panose="020B0604020202020204" pitchFamily="34" charset="0"/>
                        </a:rPr>
                        <a:t> (%)</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N/A</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44 vs 43</a:t>
                      </a: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28.9 vs 20.3</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42.4 vs 32</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84%</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NR</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63828651"/>
                  </a:ext>
                </a:extLst>
              </a:tr>
              <a:tr h="204889">
                <a:tc>
                  <a:txBody>
                    <a:bodyPr/>
                    <a:lstStyle/>
                    <a:p>
                      <a:pPr algn="r">
                        <a:lnSpc>
                          <a:spcPct val="85000"/>
                        </a:lnSpc>
                      </a:pPr>
                      <a:r>
                        <a:rPr lang="en-US" sz="1200" b="1" dirty="0">
                          <a:solidFill>
                            <a:schemeClr val="tx1"/>
                          </a:solidFill>
                          <a:latin typeface="Arial" panose="020B0604020202020204" pitchFamily="34" charset="0"/>
                          <a:cs typeface="Arial" panose="020B0604020202020204" pitchFamily="34" charset="0"/>
                        </a:rPr>
                        <a:t>mFU (months)</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44</a:t>
                      </a:r>
                    </a:p>
                  </a:txBody>
                  <a:tcPr marT="24384" marB="24384"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45</a:t>
                      </a:r>
                    </a:p>
                  </a:txBody>
                  <a:tcPr marT="24384" marB="24384"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45</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38.6</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25</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tc>
                  <a:txBody>
                    <a:bodyPr/>
                    <a:lstStyle/>
                    <a:p>
                      <a:pPr algn="ctr">
                        <a:lnSpc>
                          <a:spcPct val="85000"/>
                        </a:lnSpc>
                      </a:pPr>
                      <a:r>
                        <a:rPr lang="en-US" sz="1200" b="0" dirty="0">
                          <a:solidFill>
                            <a:schemeClr val="tx1"/>
                          </a:solidFill>
                          <a:latin typeface="Arial" panose="020B0604020202020204" pitchFamily="34" charset="0"/>
                          <a:cs typeface="Arial" panose="020B0604020202020204" pitchFamily="34" charset="0"/>
                        </a:rPr>
                        <a:t>NR</a:t>
                      </a:r>
                    </a:p>
                  </a:txBody>
                  <a:tcPr marT="24384" marB="243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90000"/>
                      </a:schemeClr>
                    </a:solidFill>
                  </a:tcPr>
                </a:tc>
                <a:extLst>
                  <a:ext uri="{0D108BD9-81ED-4DB2-BD59-A6C34878D82A}">
                    <a16:rowId xmlns:a16="http://schemas.microsoft.com/office/drawing/2014/main" val="2578134104"/>
                  </a:ext>
                </a:extLst>
              </a:tr>
            </a:tbl>
          </a:graphicData>
        </a:graphic>
      </p:graphicFrame>
      <p:sp>
        <p:nvSpPr>
          <p:cNvPr id="60" name="TextBox 59">
            <a:extLst>
              <a:ext uri="{FF2B5EF4-FFF2-40B4-BE49-F238E27FC236}">
                <a16:creationId xmlns:a16="http://schemas.microsoft.com/office/drawing/2014/main" id="{E84201AD-6B76-471F-A11E-7982C39D1C2D}"/>
              </a:ext>
            </a:extLst>
          </p:cNvPr>
          <p:cNvSpPr txBox="1"/>
          <p:nvPr/>
        </p:nvSpPr>
        <p:spPr>
          <a:xfrm>
            <a:off x="6187404" y="2422215"/>
            <a:ext cx="564662" cy="276999"/>
          </a:xfrm>
          <a:prstGeom prst="rect">
            <a:avLst/>
          </a:prstGeom>
          <a:noFill/>
        </p:spPr>
        <p:txBody>
          <a:bodyPr wrap="square" rtlCol="0">
            <a:spAutoFit/>
          </a:bodyPr>
          <a:lstStyle/>
          <a:p>
            <a:pPr algn="ct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52</a:t>
            </a:r>
          </a:p>
        </p:txBody>
      </p:sp>
      <p:sp>
        <p:nvSpPr>
          <p:cNvPr id="61" name="TextBox 60">
            <a:extLst>
              <a:ext uri="{FF2B5EF4-FFF2-40B4-BE49-F238E27FC236}">
                <a16:creationId xmlns:a16="http://schemas.microsoft.com/office/drawing/2014/main" id="{2689B9DE-7BFD-45DB-B6FB-05F8AF879816}"/>
              </a:ext>
            </a:extLst>
          </p:cNvPr>
          <p:cNvSpPr txBox="1"/>
          <p:nvPr/>
        </p:nvSpPr>
        <p:spPr>
          <a:xfrm>
            <a:off x="5774064" y="2199037"/>
            <a:ext cx="405880" cy="276999"/>
          </a:xfrm>
          <a:prstGeom prst="rect">
            <a:avLst/>
          </a:prstGeom>
          <a:noFill/>
        </p:spPr>
        <p:txBody>
          <a:bodyPr wrap="none" rtlCol="0">
            <a:spAutoFit/>
          </a:bodyPr>
          <a:lstStyle/>
          <a:p>
            <a:pPr algn="ct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NR</a:t>
            </a:r>
          </a:p>
        </p:txBody>
      </p:sp>
      <p:cxnSp>
        <p:nvCxnSpPr>
          <p:cNvPr id="5" name="Straight Connector 4"/>
          <p:cNvCxnSpPr/>
          <p:nvPr/>
        </p:nvCxnSpPr>
        <p:spPr>
          <a:xfrm>
            <a:off x="1034387" y="1339592"/>
            <a:ext cx="9585122" cy="23693"/>
          </a:xfrm>
          <a:prstGeom prst="line">
            <a:avLst/>
          </a:prstGeom>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9106367" y="514567"/>
            <a:ext cx="2901756" cy="646331"/>
          </a:xfrm>
          <a:prstGeom prst="rect">
            <a:avLst/>
          </a:prstGeom>
        </p:spPr>
        <p:txBody>
          <a:bodyPr wrap="none">
            <a:spAutoFit/>
          </a:bodyPr>
          <a:lstStyle/>
          <a:p>
            <a:pPr defTabSz="1219140">
              <a:defRPr/>
            </a:pPr>
            <a:r>
              <a:rPr lang="en-US" altLang="en-US" sz="900" dirty="0">
                <a:solidFill>
                  <a:srgbClr val="000000"/>
                </a:solidFill>
                <a:latin typeface="Calibri" panose="020F0502020204030204" pitchFamily="34" charset="0"/>
                <a:ea typeface="ＭＳ Ｐゴシック" charset="0"/>
              </a:rPr>
              <a:t>Moreau et al. Lancet 2019; Avet Loiseau ASH 2021, Abs 82</a:t>
            </a:r>
          </a:p>
          <a:p>
            <a:pPr defTabSz="1219140">
              <a:defRPr/>
            </a:pPr>
            <a:r>
              <a:rPr lang="en-US" altLang="en-US" sz="900" dirty="0">
                <a:solidFill>
                  <a:srgbClr val="000000"/>
                </a:solidFill>
                <a:latin typeface="Calibri" panose="020F0502020204030204" pitchFamily="34" charset="0"/>
                <a:ea typeface="ＭＳ Ｐゴシック" charset="0"/>
              </a:rPr>
              <a:t> </a:t>
            </a:r>
            <a:r>
              <a:rPr lang="en-US" altLang="en-US" sz="900" dirty="0">
                <a:solidFill>
                  <a:srgbClr val="000000"/>
                </a:solidFill>
                <a:latin typeface="Calibri" panose="020F0502020204030204" pitchFamily="34" charset="0"/>
                <a:ea typeface="ＭＳ Ｐゴシック" pitchFamily="34" charset="-128"/>
                <a:cs typeface="Calibri" panose="020F0502020204030204" pitchFamily="34" charset="0"/>
              </a:rPr>
              <a:t>Laubach et al ASH 2021, Abs 79 </a:t>
            </a:r>
          </a:p>
          <a:p>
            <a:pPr defTabSz="1219140" fontAlgn="base">
              <a:spcBef>
                <a:spcPct val="0"/>
              </a:spcBef>
              <a:spcAft>
                <a:spcPct val="0"/>
              </a:spcAft>
              <a:defRPr/>
            </a:pPr>
            <a:r>
              <a:rPr lang="en-US" altLang="en-US" sz="900" dirty="0">
                <a:solidFill>
                  <a:srgbClr val="000000"/>
                </a:solidFill>
                <a:latin typeface="Calibri" panose="020F0502020204030204" pitchFamily="34" charset="0"/>
                <a:ea typeface="ＭＳ Ｐゴシック" pitchFamily="34" charset="-128"/>
                <a:cs typeface="Calibri" panose="020F0502020204030204" pitchFamily="34" charset="0"/>
              </a:rPr>
              <a:t>Costa et al JCO 2021, ASH 2021. Abs 481</a:t>
            </a:r>
          </a:p>
          <a:p>
            <a:pPr defTabSz="1219140" fontAlgn="base">
              <a:spcBef>
                <a:spcPct val="0"/>
              </a:spcBef>
              <a:spcAft>
                <a:spcPct val="0"/>
              </a:spcAft>
              <a:defRPr/>
            </a:pPr>
            <a:r>
              <a:rPr lang="en-US" altLang="en-US" sz="900" dirty="0">
                <a:solidFill>
                  <a:srgbClr val="000000"/>
                </a:solidFill>
                <a:latin typeface="Calibri" panose="020F0502020204030204" pitchFamily="34" charset="0"/>
                <a:ea typeface="ＭＳ Ｐゴシック" pitchFamily="34" charset="-128"/>
                <a:cs typeface="Calibri" panose="020F0502020204030204" pitchFamily="34" charset="0"/>
              </a:rPr>
              <a:t>Goldschmidt et al, ASH 2021, Abs 463</a:t>
            </a:r>
            <a:endParaRPr lang="en-US" altLang="en-US" sz="900" dirty="0">
              <a:solidFill>
                <a:srgbClr val="000000"/>
              </a:solidFill>
              <a:latin typeface="Calibri" panose="020F0502020204030204" pitchFamily="34" charset="0"/>
              <a:ea typeface="ＭＳ Ｐゴシック" charset="0"/>
              <a:cs typeface="Calibri" panose="020F0502020204030204" pitchFamily="34" charset="0"/>
            </a:endParaRPr>
          </a:p>
        </p:txBody>
      </p:sp>
      <p:sp>
        <p:nvSpPr>
          <p:cNvPr id="23" name="TextBox 3"/>
          <p:cNvSpPr txBox="1">
            <a:spLocks noChangeArrowheads="1"/>
          </p:cNvSpPr>
          <p:nvPr/>
        </p:nvSpPr>
        <p:spPr bwMode="auto">
          <a:xfrm>
            <a:off x="9081468" y="167912"/>
            <a:ext cx="4948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defTabSz="685766" fontAlgn="base">
              <a:lnSpc>
                <a:spcPct val="100000"/>
              </a:lnSpc>
              <a:spcBef>
                <a:spcPct val="0"/>
              </a:spcBef>
              <a:spcAft>
                <a:spcPct val="0"/>
              </a:spcAft>
              <a:buClrTx/>
              <a:buNone/>
              <a:defRPr/>
            </a:pPr>
            <a:r>
              <a:rPr lang="en-US" altLang="en-US" sz="900" dirty="0">
                <a:solidFill>
                  <a:srgbClr val="000000"/>
                </a:solidFill>
                <a:latin typeface="Calibri" panose="020F0502020204030204" pitchFamily="34" charset="0"/>
                <a:ea typeface="ＭＳ Ｐゴシック" charset="0"/>
              </a:rPr>
              <a:t>Attal et al. NEJM . 2017; </a:t>
            </a:r>
            <a:r>
              <a:rPr lang="en-US" altLang="en-US" sz="900" dirty="0">
                <a:solidFill>
                  <a:srgbClr val="455560"/>
                </a:solidFill>
                <a:latin typeface="Calibri" panose="020F0502020204030204" pitchFamily="34" charset="0"/>
              </a:rPr>
              <a:t>Perrot ASH 2020</a:t>
            </a:r>
            <a:endParaRPr lang="en-US" altLang="en-US" sz="900" dirty="0">
              <a:solidFill>
                <a:srgbClr val="000000"/>
              </a:solidFill>
              <a:latin typeface="Calibri" panose="020F0502020204030204" pitchFamily="34" charset="0"/>
              <a:ea typeface="ＭＳ Ｐゴシック" charset="0"/>
            </a:endParaRPr>
          </a:p>
          <a:p>
            <a:pPr defTabSz="685800" fontAlgn="auto">
              <a:lnSpc>
                <a:spcPct val="100000"/>
              </a:lnSpc>
              <a:spcBef>
                <a:spcPct val="0"/>
              </a:spcBef>
              <a:spcAft>
                <a:spcPct val="0"/>
              </a:spcAft>
              <a:buClrTx/>
              <a:buNone/>
              <a:defRPr/>
            </a:pPr>
            <a:r>
              <a:rPr lang="en-US" altLang="en-US" sz="900" dirty="0">
                <a:solidFill>
                  <a:srgbClr val="455560"/>
                </a:solidFill>
                <a:latin typeface="Calibri" panose="020F0502020204030204" pitchFamily="34" charset="0"/>
              </a:rPr>
              <a:t>Gay et al ASCO 2019, ASH 2020</a:t>
            </a:r>
          </a:p>
        </p:txBody>
      </p:sp>
      <p:sp>
        <p:nvSpPr>
          <p:cNvPr id="28" name="Arrow: Chevron 34">
            <a:extLst>
              <a:ext uri="{FF2B5EF4-FFF2-40B4-BE49-F238E27FC236}">
                <a16:creationId xmlns:a16="http://schemas.microsoft.com/office/drawing/2014/main" id="{A80091C6-AF5E-4674-BF77-5C84D53DE454}"/>
              </a:ext>
            </a:extLst>
          </p:cNvPr>
          <p:cNvSpPr/>
          <p:nvPr/>
        </p:nvSpPr>
        <p:spPr>
          <a:xfrm rot="16200000">
            <a:off x="4282860" y="1721619"/>
            <a:ext cx="277970" cy="435063"/>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29" name="Arrow: Chevron 35">
            <a:extLst>
              <a:ext uri="{FF2B5EF4-FFF2-40B4-BE49-F238E27FC236}">
                <a16:creationId xmlns:a16="http://schemas.microsoft.com/office/drawing/2014/main" id="{4A2C8DDD-DFFA-4A82-8F94-043935FFD0E7}"/>
              </a:ext>
            </a:extLst>
          </p:cNvPr>
          <p:cNvSpPr/>
          <p:nvPr/>
        </p:nvSpPr>
        <p:spPr>
          <a:xfrm rot="16200000">
            <a:off x="4282858" y="1508245"/>
            <a:ext cx="277970" cy="435061"/>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30" name="Arrow: Chevron 34">
            <a:extLst>
              <a:ext uri="{FF2B5EF4-FFF2-40B4-BE49-F238E27FC236}">
                <a16:creationId xmlns:a16="http://schemas.microsoft.com/office/drawing/2014/main" id="{A80091C6-AF5E-4674-BF77-5C84D53DE454}"/>
              </a:ext>
            </a:extLst>
          </p:cNvPr>
          <p:cNvSpPr/>
          <p:nvPr/>
        </p:nvSpPr>
        <p:spPr>
          <a:xfrm rot="16200000">
            <a:off x="5844282" y="1621380"/>
            <a:ext cx="277970" cy="435063"/>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31" name="Arrow: Chevron 35">
            <a:extLst>
              <a:ext uri="{FF2B5EF4-FFF2-40B4-BE49-F238E27FC236}">
                <a16:creationId xmlns:a16="http://schemas.microsoft.com/office/drawing/2014/main" id="{4A2C8DDD-DFFA-4A82-8F94-043935FFD0E7}"/>
              </a:ext>
            </a:extLst>
          </p:cNvPr>
          <p:cNvSpPr/>
          <p:nvPr/>
        </p:nvSpPr>
        <p:spPr>
          <a:xfrm rot="16200000">
            <a:off x="5844280" y="1408006"/>
            <a:ext cx="277970" cy="435061"/>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grpSp>
        <p:nvGrpSpPr>
          <p:cNvPr id="2" name="Group 1"/>
          <p:cNvGrpSpPr/>
          <p:nvPr/>
        </p:nvGrpSpPr>
        <p:grpSpPr>
          <a:xfrm>
            <a:off x="7354534" y="1946191"/>
            <a:ext cx="934958" cy="772814"/>
            <a:chOff x="7889109" y="2060662"/>
            <a:chExt cx="942344" cy="742950"/>
          </a:xfrm>
        </p:grpSpPr>
        <p:sp>
          <p:nvSpPr>
            <p:cNvPr id="33" name="Arrow: Chevron 35">
              <a:extLst>
                <a:ext uri="{FF2B5EF4-FFF2-40B4-BE49-F238E27FC236}">
                  <a16:creationId xmlns:a16="http://schemas.microsoft.com/office/drawing/2014/main" id="{4A2C8DDD-DFFA-4A82-8F94-043935FFD0E7}"/>
                </a:ext>
              </a:extLst>
            </p:cNvPr>
            <p:cNvSpPr/>
            <p:nvPr/>
          </p:nvSpPr>
          <p:spPr>
            <a:xfrm rot="16200000">
              <a:off x="7985661" y="2440581"/>
              <a:ext cx="277970" cy="435061"/>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34" name="Arrow: Chevron 34">
              <a:extLst>
                <a:ext uri="{FF2B5EF4-FFF2-40B4-BE49-F238E27FC236}">
                  <a16:creationId xmlns:a16="http://schemas.microsoft.com/office/drawing/2014/main" id="{A80091C6-AF5E-4674-BF77-5C84D53DE454}"/>
                </a:ext>
              </a:extLst>
            </p:cNvPr>
            <p:cNvSpPr/>
            <p:nvPr/>
          </p:nvSpPr>
          <p:spPr>
            <a:xfrm rot="16200000">
              <a:off x="7967658" y="2195490"/>
              <a:ext cx="277970" cy="435063"/>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35" name="Arrow: Chevron 35">
              <a:extLst>
                <a:ext uri="{FF2B5EF4-FFF2-40B4-BE49-F238E27FC236}">
                  <a16:creationId xmlns:a16="http://schemas.microsoft.com/office/drawing/2014/main" id="{4A2C8DDD-DFFA-4A82-8F94-043935FFD0E7}"/>
                </a:ext>
              </a:extLst>
            </p:cNvPr>
            <p:cNvSpPr/>
            <p:nvPr/>
          </p:nvSpPr>
          <p:spPr>
            <a:xfrm rot="16200000">
              <a:off x="7967655" y="1982116"/>
              <a:ext cx="277970" cy="435061"/>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41" name="Arrow: Chevron 35">
              <a:extLst>
                <a:ext uri="{FF2B5EF4-FFF2-40B4-BE49-F238E27FC236}">
                  <a16:creationId xmlns:a16="http://schemas.microsoft.com/office/drawing/2014/main" id="{4A2C8DDD-DFFA-4A82-8F94-043935FFD0E7}"/>
                </a:ext>
              </a:extLst>
            </p:cNvPr>
            <p:cNvSpPr/>
            <p:nvPr/>
          </p:nvSpPr>
          <p:spPr>
            <a:xfrm rot="16200000">
              <a:off x="8474938" y="2447096"/>
              <a:ext cx="277970" cy="435061"/>
            </a:xfrm>
            <a:prstGeom prst="chevron">
              <a:avLst/>
            </a:prstGeom>
            <a:solidFill>
              <a:srgbClr val="D80B8C"/>
            </a:solidFill>
            <a:ln>
              <a:solidFill>
                <a:srgbClr val="D80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42" name="Arrow: Chevron 34">
              <a:extLst>
                <a:ext uri="{FF2B5EF4-FFF2-40B4-BE49-F238E27FC236}">
                  <a16:creationId xmlns:a16="http://schemas.microsoft.com/office/drawing/2014/main" id="{A80091C6-AF5E-4674-BF77-5C84D53DE454}"/>
                </a:ext>
              </a:extLst>
            </p:cNvPr>
            <p:cNvSpPr/>
            <p:nvPr/>
          </p:nvSpPr>
          <p:spPr>
            <a:xfrm rot="16200000">
              <a:off x="8456935" y="2202005"/>
              <a:ext cx="277970" cy="435063"/>
            </a:xfrm>
            <a:prstGeom prst="chevron">
              <a:avLst/>
            </a:prstGeom>
            <a:solidFill>
              <a:srgbClr val="D80B8C"/>
            </a:solidFill>
            <a:ln>
              <a:solidFill>
                <a:srgbClr val="D80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44" name="Arrow: Chevron 35">
              <a:extLst>
                <a:ext uri="{FF2B5EF4-FFF2-40B4-BE49-F238E27FC236}">
                  <a16:creationId xmlns:a16="http://schemas.microsoft.com/office/drawing/2014/main" id="{4A2C8DDD-DFFA-4A82-8F94-043935FFD0E7}"/>
                </a:ext>
              </a:extLst>
            </p:cNvPr>
            <p:cNvSpPr/>
            <p:nvPr/>
          </p:nvSpPr>
          <p:spPr>
            <a:xfrm rot="16200000">
              <a:off x="8456933" y="1988631"/>
              <a:ext cx="277970" cy="435061"/>
            </a:xfrm>
            <a:prstGeom prst="chevron">
              <a:avLst/>
            </a:prstGeom>
            <a:solidFill>
              <a:srgbClr val="D80B8C"/>
            </a:solidFill>
            <a:ln>
              <a:solidFill>
                <a:srgbClr val="D80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grpSp>
      <p:sp>
        <p:nvSpPr>
          <p:cNvPr id="36" name="TextBox 35">
            <a:extLst>
              <a:ext uri="{FF2B5EF4-FFF2-40B4-BE49-F238E27FC236}">
                <a16:creationId xmlns:a16="http://schemas.microsoft.com/office/drawing/2014/main" id="{122F47AA-0BA1-4C24-BC0A-2C35DCAE3B87}"/>
              </a:ext>
            </a:extLst>
          </p:cNvPr>
          <p:cNvSpPr txBox="1"/>
          <p:nvPr/>
        </p:nvSpPr>
        <p:spPr>
          <a:xfrm>
            <a:off x="8908150" y="3193261"/>
            <a:ext cx="548548" cy="461665"/>
          </a:xfrm>
          <a:prstGeom prst="rect">
            <a:avLst/>
          </a:prstGeom>
          <a:noFill/>
        </p:spPr>
        <p:txBody>
          <a:bodyPr wrap="none" rtlCol="0">
            <a:spAutoFit/>
          </a:bodyPr>
          <a:lstStyle/>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87%</a:t>
            </a:r>
          </a:p>
          <a:p>
            <a:pPr defTabSz="1219140" fontAlgn="base">
              <a:spcBef>
                <a:spcPct val="0"/>
              </a:spcBef>
              <a:spcAft>
                <a:spcPct val="0"/>
              </a:spcAft>
              <a:defRPr/>
            </a:pPr>
            <a:r>
              <a:rPr lang="en-US" sz="1200" b="1" dirty="0">
                <a:solidFill>
                  <a:srgbClr val="000000"/>
                </a:solidFill>
                <a:latin typeface="Arial" panose="020B0604020202020204" pitchFamily="34" charset="0"/>
                <a:ea typeface="ＭＳ Ｐゴシック" charset="0"/>
                <a:cs typeface="Arial" panose="020B0604020202020204" pitchFamily="34" charset="0"/>
              </a:rPr>
              <a:t>@ 2y</a:t>
            </a:r>
          </a:p>
        </p:txBody>
      </p:sp>
      <p:sp>
        <p:nvSpPr>
          <p:cNvPr id="37" name="Arrow: Chevron 35">
            <a:extLst>
              <a:ext uri="{FF2B5EF4-FFF2-40B4-BE49-F238E27FC236}">
                <a16:creationId xmlns:a16="http://schemas.microsoft.com/office/drawing/2014/main" id="{4A2C8DDD-DFFA-4A82-8F94-043935FFD0E7}"/>
              </a:ext>
            </a:extLst>
          </p:cNvPr>
          <p:cNvSpPr/>
          <p:nvPr/>
        </p:nvSpPr>
        <p:spPr>
          <a:xfrm rot="16200000">
            <a:off x="9043123" y="2629398"/>
            <a:ext cx="303457" cy="460320"/>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38" name="Arrow: Chevron 34">
            <a:extLst>
              <a:ext uri="{FF2B5EF4-FFF2-40B4-BE49-F238E27FC236}">
                <a16:creationId xmlns:a16="http://schemas.microsoft.com/office/drawing/2014/main" id="{A80091C6-AF5E-4674-BF77-5C84D53DE454}"/>
              </a:ext>
            </a:extLst>
          </p:cNvPr>
          <p:cNvSpPr/>
          <p:nvPr/>
        </p:nvSpPr>
        <p:spPr>
          <a:xfrm rot="16200000">
            <a:off x="9024075" y="2361834"/>
            <a:ext cx="303457" cy="460322"/>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39" name="Arrow: Chevron 35">
            <a:extLst>
              <a:ext uri="{FF2B5EF4-FFF2-40B4-BE49-F238E27FC236}">
                <a16:creationId xmlns:a16="http://schemas.microsoft.com/office/drawing/2014/main" id="{4A2C8DDD-DFFA-4A82-8F94-043935FFD0E7}"/>
              </a:ext>
            </a:extLst>
          </p:cNvPr>
          <p:cNvSpPr/>
          <p:nvPr/>
        </p:nvSpPr>
        <p:spPr>
          <a:xfrm rot="16200000">
            <a:off x="9024072" y="2128896"/>
            <a:ext cx="303457" cy="460320"/>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grpSp>
        <p:nvGrpSpPr>
          <p:cNvPr id="48" name="Group 47"/>
          <p:cNvGrpSpPr/>
          <p:nvPr/>
        </p:nvGrpSpPr>
        <p:grpSpPr>
          <a:xfrm>
            <a:off x="10539380" y="2871468"/>
            <a:ext cx="934958" cy="772814"/>
            <a:chOff x="7889109" y="2060662"/>
            <a:chExt cx="942344" cy="742950"/>
          </a:xfrm>
        </p:grpSpPr>
        <p:sp>
          <p:nvSpPr>
            <p:cNvPr id="49" name="Arrow: Chevron 35">
              <a:extLst>
                <a:ext uri="{FF2B5EF4-FFF2-40B4-BE49-F238E27FC236}">
                  <a16:creationId xmlns:a16="http://schemas.microsoft.com/office/drawing/2014/main" id="{4A2C8DDD-DFFA-4A82-8F94-043935FFD0E7}"/>
                </a:ext>
              </a:extLst>
            </p:cNvPr>
            <p:cNvSpPr/>
            <p:nvPr/>
          </p:nvSpPr>
          <p:spPr>
            <a:xfrm rot="16200000">
              <a:off x="7985661" y="2440581"/>
              <a:ext cx="277970" cy="435061"/>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50" name="Arrow: Chevron 34">
              <a:extLst>
                <a:ext uri="{FF2B5EF4-FFF2-40B4-BE49-F238E27FC236}">
                  <a16:creationId xmlns:a16="http://schemas.microsoft.com/office/drawing/2014/main" id="{A80091C6-AF5E-4674-BF77-5C84D53DE454}"/>
                </a:ext>
              </a:extLst>
            </p:cNvPr>
            <p:cNvSpPr/>
            <p:nvPr/>
          </p:nvSpPr>
          <p:spPr>
            <a:xfrm rot="16200000">
              <a:off x="7967658" y="2195490"/>
              <a:ext cx="277970" cy="435063"/>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51" name="Arrow: Chevron 35">
              <a:extLst>
                <a:ext uri="{FF2B5EF4-FFF2-40B4-BE49-F238E27FC236}">
                  <a16:creationId xmlns:a16="http://schemas.microsoft.com/office/drawing/2014/main" id="{4A2C8DDD-DFFA-4A82-8F94-043935FFD0E7}"/>
                </a:ext>
              </a:extLst>
            </p:cNvPr>
            <p:cNvSpPr/>
            <p:nvPr/>
          </p:nvSpPr>
          <p:spPr>
            <a:xfrm rot="16200000">
              <a:off x="7967655" y="1982116"/>
              <a:ext cx="277970" cy="435061"/>
            </a:xfrm>
            <a:prstGeom prst="chevron">
              <a:avLst/>
            </a:prstGeom>
            <a:solidFill>
              <a:srgbClr val="00B9F2"/>
            </a:solidFill>
            <a:ln>
              <a:solidFill>
                <a:srgbClr val="00B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52" name="Arrow: Chevron 35">
              <a:extLst>
                <a:ext uri="{FF2B5EF4-FFF2-40B4-BE49-F238E27FC236}">
                  <a16:creationId xmlns:a16="http://schemas.microsoft.com/office/drawing/2014/main" id="{4A2C8DDD-DFFA-4A82-8F94-043935FFD0E7}"/>
                </a:ext>
              </a:extLst>
            </p:cNvPr>
            <p:cNvSpPr/>
            <p:nvPr/>
          </p:nvSpPr>
          <p:spPr>
            <a:xfrm rot="16200000">
              <a:off x="8474938" y="2447096"/>
              <a:ext cx="277970" cy="435061"/>
            </a:xfrm>
            <a:prstGeom prst="chevron">
              <a:avLst/>
            </a:prstGeom>
            <a:solidFill>
              <a:srgbClr val="D80B8C"/>
            </a:solidFill>
            <a:ln>
              <a:solidFill>
                <a:srgbClr val="D80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53" name="Arrow: Chevron 34">
              <a:extLst>
                <a:ext uri="{FF2B5EF4-FFF2-40B4-BE49-F238E27FC236}">
                  <a16:creationId xmlns:a16="http://schemas.microsoft.com/office/drawing/2014/main" id="{A80091C6-AF5E-4674-BF77-5C84D53DE454}"/>
                </a:ext>
              </a:extLst>
            </p:cNvPr>
            <p:cNvSpPr/>
            <p:nvPr/>
          </p:nvSpPr>
          <p:spPr>
            <a:xfrm rot="16200000">
              <a:off x="8456935" y="2202005"/>
              <a:ext cx="277970" cy="435063"/>
            </a:xfrm>
            <a:prstGeom prst="chevron">
              <a:avLst/>
            </a:prstGeom>
            <a:solidFill>
              <a:srgbClr val="D80B8C"/>
            </a:solidFill>
            <a:ln>
              <a:solidFill>
                <a:srgbClr val="D80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sp>
          <p:nvSpPr>
            <p:cNvPr id="54" name="Arrow: Chevron 35">
              <a:extLst>
                <a:ext uri="{FF2B5EF4-FFF2-40B4-BE49-F238E27FC236}">
                  <a16:creationId xmlns:a16="http://schemas.microsoft.com/office/drawing/2014/main" id="{4A2C8DDD-DFFA-4A82-8F94-043935FFD0E7}"/>
                </a:ext>
              </a:extLst>
            </p:cNvPr>
            <p:cNvSpPr/>
            <p:nvPr/>
          </p:nvSpPr>
          <p:spPr>
            <a:xfrm rot="16200000">
              <a:off x="8456933" y="1988631"/>
              <a:ext cx="277970" cy="435061"/>
            </a:xfrm>
            <a:prstGeom prst="chevron">
              <a:avLst/>
            </a:prstGeom>
            <a:solidFill>
              <a:srgbClr val="D80B8C"/>
            </a:solidFill>
            <a:ln>
              <a:solidFill>
                <a:srgbClr val="D80B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b="1" dirty="0">
                <a:solidFill>
                  <a:srgbClr val="000000"/>
                </a:solidFill>
                <a:latin typeface="Calibri"/>
              </a:endParaRPr>
            </a:p>
          </p:txBody>
        </p:sp>
      </p:grpSp>
      <p:sp>
        <p:nvSpPr>
          <p:cNvPr id="6" name="Rectangle 5"/>
          <p:cNvSpPr/>
          <p:nvPr/>
        </p:nvSpPr>
        <p:spPr>
          <a:xfrm>
            <a:off x="5571460" y="3787684"/>
            <a:ext cx="6154966" cy="2290481"/>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290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9.8|17.2"/>
  <p:tag name="ARTICULATE_SLIDE_THUMBNAIL_REFRESH" val="1"/>
</p:tagLst>
</file>

<file path=ppt/theme/theme1.xml><?xml version="1.0" encoding="utf-8"?>
<a:theme xmlns:a="http://schemas.openxmlformats.org/drawingml/2006/main" name="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Academic blue">
  <a:themeElements>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0" fontAlgn="base" latinLnBrk="0" hangingPunct="0">
          <a:lnSpc>
            <a:spcPct val="80000"/>
          </a:lnSpc>
          <a:spcBef>
            <a:spcPct val="20000"/>
          </a:spcBef>
          <a:spcAft>
            <a:spcPct val="0"/>
          </a:spcAft>
          <a:buClr>
            <a:schemeClr val="tx1"/>
          </a:buClr>
          <a:buSzTx/>
          <a:buFontTx/>
          <a:buNone/>
          <a:tabLst/>
          <a:defRPr kumimoji="0" lang="en-US" sz="14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742950" marR="0" indent="-285750" algn="l" defTabSz="914400" rtl="0" eaLnBrk="0" fontAlgn="base" latinLnBrk="0" hangingPunct="0">
          <a:lnSpc>
            <a:spcPct val="80000"/>
          </a:lnSpc>
          <a:spcBef>
            <a:spcPct val="20000"/>
          </a:spcBef>
          <a:spcAft>
            <a:spcPct val="0"/>
          </a:spcAft>
          <a:buClr>
            <a:schemeClr val="tx1"/>
          </a:buClr>
          <a:buSzTx/>
          <a:buFontTx/>
          <a:buNone/>
          <a:tabLst/>
          <a:defRPr kumimoji="0" lang="en-US" sz="14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TH blue SLIDE MASTER">
  <a:themeElements>
    <a:clrScheme name="TH New Theme Colors">
      <a:dk1>
        <a:srgbClr val="141414"/>
      </a:dk1>
      <a:lt1>
        <a:sysClr val="window" lastClr="FFFFFF"/>
      </a:lt1>
      <a:dk2>
        <a:srgbClr val="003853"/>
      </a:dk2>
      <a:lt2>
        <a:srgbClr val="0A6FA7"/>
      </a:lt2>
      <a:accent1>
        <a:srgbClr val="8E1400"/>
      </a:accent1>
      <a:accent2>
        <a:srgbClr val="C47A1C"/>
      </a:accent2>
      <a:accent3>
        <a:srgbClr val="345B0E"/>
      </a:accent3>
      <a:accent4>
        <a:srgbClr val="491166"/>
      </a:accent4>
      <a:accent5>
        <a:srgbClr val="DA2518"/>
      </a:accent5>
      <a:accent6>
        <a:srgbClr val="7F7F7F"/>
      </a:accent6>
      <a:hlink>
        <a:srgbClr val="FFFFCC"/>
      </a:hlink>
      <a:folHlink>
        <a:srgbClr val="FFC000"/>
      </a:folHlink>
    </a:clrScheme>
    <a:fontScheme name="Custom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Theme1">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A998999E-D665-4BC2-8D63-2C84CE7D839E}" vid="{D8E15375-ADCE-4A6B-BF17-43302C737E10}"/>
    </a:ext>
  </a:extLst>
</a:theme>
</file>

<file path=ppt/theme/theme15.xml><?xml version="1.0" encoding="utf-8"?>
<a:theme xmlns:a="http://schemas.openxmlformats.org/drawingml/2006/main" name="6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9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1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2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3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Theme1">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A998999E-D665-4BC2-8D63-2C84CE7D839E}" vid="{D8E15375-ADCE-4A6B-BF17-43302C737E10}"/>
    </a:ext>
  </a:extLst>
</a:theme>
</file>

<file path=ppt/theme/theme2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4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NC Theme">
      <a:dk1>
        <a:srgbClr val="CDCDCF"/>
      </a:dk1>
      <a:lt1>
        <a:srgbClr val="FFFFFF"/>
      </a:lt1>
      <a:dk2>
        <a:srgbClr val="00003E"/>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8B3D9A"/>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eaLnBrk="1" hangingPunct="1">
          <a:lnSpc>
            <a:spcPct val="100000"/>
          </a:lnSpc>
          <a:spcBef>
            <a:spcPct val="0"/>
          </a:spcBef>
          <a:spcAft>
            <a:spcPct val="0"/>
          </a:spcAft>
          <a:buClrTx/>
          <a:buFontTx/>
          <a:buNone/>
          <a:defRPr sz="1400" b="0" dirty="0" smtClean="0">
            <a:solidFill>
              <a:schemeClr val="bg2"/>
            </a:solidFill>
          </a:defRPr>
        </a:defPPr>
      </a:lstStyle>
    </a:spDef>
    <a:lnDef>
      <a:spPr bwMode="auto">
        <a:noFill/>
        <a:ln w="28575" cap="flat" cmpd="sng" algn="ctr">
          <a:solidFill>
            <a:schemeClr val="accent3"/>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5.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7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MountSinai">
  <a:themeElements>
    <a:clrScheme name="Mt Sinai">
      <a:dk1>
        <a:srgbClr val="000000"/>
      </a:dk1>
      <a:lt1>
        <a:srgbClr val="FFFFFF"/>
      </a:lt1>
      <a:dk2>
        <a:srgbClr val="221F72"/>
      </a:dk2>
      <a:lt2>
        <a:srgbClr val="FFFFFF"/>
      </a:lt2>
      <a:accent1>
        <a:srgbClr val="00AEEF"/>
      </a:accent1>
      <a:accent2>
        <a:srgbClr val="D80B8C"/>
      </a:accent2>
      <a:accent3>
        <a:srgbClr val="221F72"/>
      </a:accent3>
      <a:accent4>
        <a:srgbClr val="B2B3B2"/>
      </a:accent4>
      <a:accent5>
        <a:srgbClr val="DDDEDD"/>
      </a:accent5>
      <a:accent6>
        <a:srgbClr val="00B9F2"/>
      </a:accent6>
      <a:hlink>
        <a:srgbClr val="767776"/>
      </a:hlink>
      <a:folHlink>
        <a:srgbClr val="777877"/>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BC2E4CC3-6E3D-4906-BE0D-42BF71354F3D}"/>
</file>

<file path=customXml/itemProps2.xml><?xml version="1.0" encoding="utf-8"?>
<ds:datastoreItem xmlns:ds="http://schemas.openxmlformats.org/officeDocument/2006/customXml" ds:itemID="{A8F130FE-686F-49F5-ADD9-A778EA1D8A9F}"/>
</file>

<file path=customXml/itemProps3.xml><?xml version="1.0" encoding="utf-8"?>
<ds:datastoreItem xmlns:ds="http://schemas.openxmlformats.org/officeDocument/2006/customXml" ds:itemID="{54E7656B-28CC-4334-9430-A573781478A3}"/>
</file>

<file path=docProps/app.xml><?xml version="1.0" encoding="utf-8"?>
<Properties xmlns="http://schemas.openxmlformats.org/officeDocument/2006/extended-properties" xmlns:vt="http://schemas.openxmlformats.org/officeDocument/2006/docPropsVTypes">
  <Template>Technic</Template>
  <TotalTime>113950</TotalTime>
  <Words>6306</Words>
  <Application>Microsoft Macintosh PowerPoint</Application>
  <PresentationFormat>Widescreen</PresentationFormat>
  <Paragraphs>1324</Paragraphs>
  <Slides>41</Slides>
  <Notes>24</Notes>
  <HiddenSlides>0</HiddenSlides>
  <MMClips>0</MMClips>
  <ScaleCrop>false</ScaleCrop>
  <HeadingPairs>
    <vt:vector size="8" baseType="variant">
      <vt:variant>
        <vt:lpstr>Fonts Used</vt:lpstr>
      </vt:variant>
      <vt:variant>
        <vt:i4>13</vt:i4>
      </vt:variant>
      <vt:variant>
        <vt:lpstr>Theme</vt:lpstr>
      </vt:variant>
      <vt:variant>
        <vt:i4>23</vt:i4>
      </vt:variant>
      <vt:variant>
        <vt:lpstr>Embedded OLE Servers</vt:lpstr>
      </vt:variant>
      <vt:variant>
        <vt:i4>1</vt:i4>
      </vt:variant>
      <vt:variant>
        <vt:lpstr>Slide Titles</vt:lpstr>
      </vt:variant>
      <vt:variant>
        <vt:i4>41</vt:i4>
      </vt:variant>
    </vt:vector>
  </HeadingPairs>
  <TitlesOfParts>
    <vt:vector size="78" baseType="lpstr">
      <vt:lpstr>Arial</vt:lpstr>
      <vt:lpstr>Calibri</vt:lpstr>
      <vt:lpstr>Calibri Light</vt:lpstr>
      <vt:lpstr>Franklin Gothic Book</vt:lpstr>
      <vt:lpstr>Franklin Gothic Medium</vt:lpstr>
      <vt:lpstr>Franklin Gothic Medium Cond</vt:lpstr>
      <vt:lpstr>Lucida Grande</vt:lpstr>
      <vt:lpstr>Montserrat SemiBold</vt:lpstr>
      <vt:lpstr>Proxima Nova Rg</vt:lpstr>
      <vt:lpstr>Roboto Condensed</vt:lpstr>
      <vt:lpstr>Times New Roman</vt:lpstr>
      <vt:lpstr>Verdana</vt:lpstr>
      <vt:lpstr>Wingdings</vt:lpstr>
      <vt:lpstr>MountSinai</vt:lpstr>
      <vt:lpstr>6_Default Design</vt:lpstr>
      <vt:lpstr>Custom Design</vt:lpstr>
      <vt:lpstr>2_2017_HTAA_Diabetes</vt:lpstr>
      <vt:lpstr>2017_HTAA_Diabetes</vt:lpstr>
      <vt:lpstr>1_2017_HTAA_Diabetes</vt:lpstr>
      <vt:lpstr>7_MountSinai</vt:lpstr>
      <vt:lpstr>8_MountSinai</vt:lpstr>
      <vt:lpstr>3_2017_HTAA_Diabetes</vt:lpstr>
      <vt:lpstr>Academic blue</vt:lpstr>
      <vt:lpstr>10_MountSinai</vt:lpstr>
      <vt:lpstr>TH blue SLIDE MASTER</vt:lpstr>
      <vt:lpstr>3_MountSinai</vt:lpstr>
      <vt:lpstr>Theme1</vt:lpstr>
      <vt:lpstr>6_MountSinai</vt:lpstr>
      <vt:lpstr>9_MountSinai</vt:lpstr>
      <vt:lpstr>11_MountSinai</vt:lpstr>
      <vt:lpstr>12_MountSinai</vt:lpstr>
      <vt:lpstr>13_MountSinai</vt:lpstr>
      <vt:lpstr>NORMAL SLIDES</vt:lpstr>
      <vt:lpstr>1_Theme1</vt:lpstr>
      <vt:lpstr>7_Office Theme</vt:lpstr>
      <vt:lpstr>14_MountSinai</vt:lpstr>
      <vt:lpstr>think-cell Slide</vt:lpstr>
      <vt:lpstr>American Society of Hematology December 2021 Annual Meeting: Multiple Myeloma Updates </vt:lpstr>
      <vt:lpstr>Currently Available Anti-Myeloma Agents in 2022</vt:lpstr>
      <vt:lpstr>ASH 2021 : Multiple Myeloma Updates </vt:lpstr>
      <vt:lpstr>PowerPoint Presentation</vt:lpstr>
      <vt:lpstr>Summary: NDMM without SCT</vt:lpstr>
      <vt:lpstr>PowerPoint Presentation</vt:lpstr>
      <vt:lpstr>First-Line Use of Dara Rd vs Second-Line Use of Daratumumab-Based Regimens in Transplant-Ineligible Patients with Multiple Myeloma: Analysis of Different Clinical Scenarios </vt:lpstr>
      <vt:lpstr>PowerPoint Presentation</vt:lpstr>
      <vt:lpstr>Summary: NDMM with SCT</vt:lpstr>
      <vt:lpstr>PowerPoint Presentation</vt:lpstr>
      <vt:lpstr>CASSIOPEIA: Rates of ≥ CR + MRD Negativity </vt:lpstr>
      <vt:lpstr>MASTER (DKRd-SCT- MRD guided  DKRd consolidation):   MRD negativity and PFS/OS</vt:lpstr>
      <vt:lpstr>GMMG-HD7 (IsaVRd vs VRd): MRD negativity </vt:lpstr>
      <vt:lpstr>ASH 2021 : Multiple Myeloma Updates </vt:lpstr>
      <vt:lpstr>PowerPoint Presentation</vt:lpstr>
      <vt:lpstr>Selinexor: A First-in-Class, Oral Selective Inhibitor of Nuclear Export (SINE) Compound: Mechanism of Action</vt:lpstr>
      <vt:lpstr>Rationale for Selinexor Treatment in Daratumumab-Refractory Multiple Myeloma Patients Identified by Paired Ex Vivo Drug Sensitivity and RNA-Seq. </vt:lpstr>
      <vt:lpstr>Proteasome Inhibitor Backbone Phase 3 Trials in RRMM</vt:lpstr>
      <vt:lpstr>Bellini Final Overall Survival Analysis </vt:lpstr>
      <vt:lpstr>BCMA Antibody Drug Conjugates</vt:lpstr>
      <vt:lpstr>BCMA Antibody Drug Conjugates</vt:lpstr>
      <vt:lpstr>ASH 2021 : Multiple Myeloma Updates </vt:lpstr>
      <vt:lpstr>Novel Agent Anti-MM Activity  Needed for Approval/Use  </vt:lpstr>
      <vt:lpstr>PowerPoint Presentation</vt:lpstr>
      <vt:lpstr>Yet in Phase 1 studies of RRMM patients with a median of ~6 lines of therapy, T Cell Engagers are yielding Overall Response Rates ~60-100% with median PFS of 9+ months? </vt:lpstr>
      <vt:lpstr>Immunotherapeutic Targets in Multiple Myeloma  </vt:lpstr>
      <vt:lpstr>BCMA (B-cell maturation antigen)</vt:lpstr>
      <vt:lpstr>PowerPoint Presentation</vt:lpstr>
      <vt:lpstr> Ciltacabtagene Autoleucel for Triple-Class Exposed Multiple Myeloma: Adjusted Comparisons of CARTITUDE-1 Patient Outcomes Versus Therapies from Real-World Clinical Practice from the LocoMMotion Prospective Study</vt:lpstr>
      <vt:lpstr>PowerPoint Presentation</vt:lpstr>
      <vt:lpstr>ASH 2021 : Multiple Myeloma Updates </vt:lpstr>
      <vt:lpstr>PowerPoint Presentation</vt:lpstr>
      <vt:lpstr>PowerPoint Presentation</vt:lpstr>
      <vt:lpstr>PowerPoint Presentation</vt:lpstr>
      <vt:lpstr>GPRC 5d Expression and Prognosis </vt:lpstr>
      <vt:lpstr>Fc receptor-homolog 5 (FcRH5) Protein and mRNA expression  </vt:lpstr>
      <vt:lpstr>Non-BCMA-Targeted Bispecific Antibodies</vt:lpstr>
      <vt:lpstr>PowerPoint Presentation</vt:lpstr>
      <vt:lpstr>Acknowledgements: Multiple Myeloma Team at Mount Sinai </vt:lpstr>
      <vt:lpstr>Supplemental </vt:lpstr>
      <vt:lpstr>Hypothetical Randomized Control Trial of CART vs BITE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shull</dc:creator>
  <cp:lastModifiedBy>Silvana Izquierdo</cp:lastModifiedBy>
  <cp:revision>5693</cp:revision>
  <cp:lastPrinted>2014-05-26T21:56:15Z</cp:lastPrinted>
  <dcterms:created xsi:type="dcterms:W3CDTF">2008-11-14T22:16:08Z</dcterms:created>
  <dcterms:modified xsi:type="dcterms:W3CDTF">2022-02-15T15:57:18Z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