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style4.xml" ContentType="application/vnd.ms-office.chartstyle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charts/colors6.xml" ContentType="application/vnd.ms-office.chartcolorstyle+xml"/>
  <Override PartName="/ppt/charts/style6.xml" ContentType="application/vnd.ms-office.chartstyle+xml"/>
  <Override PartName="/ppt/charts/chart6.xml" ContentType="application/vnd.openxmlformats-officedocument.drawingml.chart+xml"/>
  <Override PartName="/ppt/charts/colors5.xml" ContentType="application/vnd.ms-office.chartcolorstyl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charts/style5.xml" ContentType="application/vnd.ms-office.chartstyle+xml"/>
  <Override PartName="/ppt/charts/chart5.xml" ContentType="application/vnd.openxmlformats-officedocument.drawingml.chart+xml"/>
  <Override PartName="/ppt/charts/colors4.xml" ContentType="application/vnd.ms-office.chartcolorstyle+xml"/>
  <Override PartName="/ppt/charts/chart4.xml" ContentType="application/vnd.openxmlformats-officedocument.drawingml.chart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920" r:id="rId3"/>
    <p:sldId id="329" r:id="rId4"/>
    <p:sldId id="941" r:id="rId5"/>
    <p:sldId id="923" r:id="rId6"/>
    <p:sldId id="924" r:id="rId7"/>
    <p:sldId id="925" r:id="rId8"/>
    <p:sldId id="926" r:id="rId9"/>
    <p:sldId id="927" r:id="rId10"/>
    <p:sldId id="936" r:id="rId11"/>
    <p:sldId id="937" r:id="rId12"/>
    <p:sldId id="938" r:id="rId13"/>
    <p:sldId id="942" r:id="rId14"/>
    <p:sldId id="929" r:id="rId15"/>
    <p:sldId id="930" r:id="rId16"/>
    <p:sldId id="931" r:id="rId17"/>
    <p:sldId id="934" r:id="rId18"/>
    <p:sldId id="935" r:id="rId19"/>
    <p:sldId id="933" r:id="rId20"/>
    <p:sldId id="928" r:id="rId21"/>
    <p:sldId id="932" r:id="rId22"/>
    <p:sldId id="939" r:id="rId23"/>
    <p:sldId id="940" r:id="rId24"/>
    <p:sldId id="943" r:id="rId25"/>
    <p:sldId id="921" r:id="rId26"/>
    <p:sldId id="257" r:id="rId27"/>
    <p:sldId id="466" r:id="rId28"/>
    <p:sldId id="467" r:id="rId29"/>
    <p:sldId id="468" r:id="rId30"/>
    <p:sldId id="915" r:id="rId31"/>
    <p:sldId id="469" r:id="rId32"/>
    <p:sldId id="470" r:id="rId33"/>
    <p:sldId id="322" r:id="rId34"/>
    <p:sldId id="462" r:id="rId35"/>
    <p:sldId id="448" r:id="rId36"/>
    <p:sldId id="471" r:id="rId37"/>
    <p:sldId id="472" r:id="rId38"/>
    <p:sldId id="473" r:id="rId39"/>
    <p:sldId id="323" r:id="rId40"/>
    <p:sldId id="459" r:id="rId41"/>
    <p:sldId id="265" r:id="rId42"/>
    <p:sldId id="474" r:id="rId43"/>
    <p:sldId id="451" r:id="rId44"/>
    <p:sldId id="917" r:id="rId45"/>
    <p:sldId id="435" r:id="rId46"/>
    <p:sldId id="475" r:id="rId47"/>
    <p:sldId id="476" r:id="rId48"/>
    <p:sldId id="436" r:id="rId49"/>
    <p:sldId id="439" r:id="rId50"/>
    <p:sldId id="919" r:id="rId51"/>
    <p:sldId id="922" r:id="rId52"/>
    <p:sldId id="47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579"/>
    <a:srgbClr val="3CBA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/>
    <p:restoredTop sz="96327"/>
  </p:normalViewPr>
  <p:slideViewPr>
    <p:cSldViewPr snapToGrid="0" snapToObjects="1">
      <p:cViewPr varScale="1">
        <p:scale>
          <a:sx n="176" d="100"/>
          <a:sy n="176" d="100"/>
        </p:scale>
        <p:origin x="216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customXml" Target="../customXml/item3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ustomXml" Target="../customXml/item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Overall Response Rates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Azacitidine+Gilteritinib (n=74)</c:v>
                </c:pt>
                <c:pt idx="1">
                  <c:v>Azacitidine (n=49)</c:v>
                </c:pt>
              </c:strCache>
            </c:strRef>
          </c:cat>
          <c:val>
            <c:numRef>
              <c:f>Sheet1!$B$2:$B$3</c:f>
              <c:numCache>
                <c:formatCode>0%</c:formatCode>
                <c:ptCount val="2"/>
                <c:pt idx="0">
                  <c:v>0.16</c:v>
                </c:pt>
                <c:pt idx="1">
                  <c:v>0.14000000000000001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98-5043-AA49-E16533E5B43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CRp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Azacitidine+Gilteritinib (n=74)</c:v>
                </c:pt>
                <c:pt idx="1">
                  <c:v>Azacitidine (n=49)</c:v>
                </c:pt>
              </c:strCache>
            </c:strRef>
          </c:cat>
          <c:val>
            <c:numRef>
              <c:f>Sheet1!$C$2:$C$3</c:f>
              <c:numCache>
                <c:formatCode>General</c:formatCode>
                <c:ptCount val="2"/>
                <c:pt idx="0" formatCode="0%">
                  <c:v>0.08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998-5043-AA49-E16533E5B43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CRh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Azacitidine+Gilteritinib (n=74)</c:v>
                </c:pt>
                <c:pt idx="1">
                  <c:v>Azacitidine (n=49)</c:v>
                </c:pt>
              </c:strCache>
            </c:strRef>
          </c:cat>
          <c:val>
            <c:numRef>
              <c:f>Sheet1!$D$2:$D$3</c:f>
              <c:numCache>
                <c:formatCode>0%</c:formatCode>
                <c:ptCount val="2"/>
                <c:pt idx="0">
                  <c:v>0.34</c:v>
                </c:pt>
                <c:pt idx="1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998-5043-AA49-E16533E5B43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Sheet1!$A$2:$A$3</c:f>
              <c:strCache>
                <c:ptCount val="2"/>
                <c:pt idx="0">
                  <c:v>Azacitidine+Gilteritinib (n=74)</c:v>
                </c:pt>
                <c:pt idx="1">
                  <c:v>Azacitidine (n=49)</c:v>
                </c:pt>
              </c:strCache>
            </c:strRef>
          </c:cat>
          <c:val>
            <c:numRef>
              <c:f>Sheet1!$E$2:$E$3</c:f>
              <c:numCache>
                <c:formatCode>0%</c:formatCode>
                <c:ptCount val="2"/>
                <c:pt idx="0">
                  <c:v>0.05</c:v>
                </c:pt>
                <c:pt idx="1">
                  <c:v>0.08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998-5043-AA49-E16533E5B43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052969695"/>
        <c:axId val="873271759"/>
      </c:barChart>
      <c:catAx>
        <c:axId val="10529696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3271759"/>
        <c:crosses val="autoZero"/>
        <c:auto val="1"/>
        <c:lblAlgn val="ctr"/>
        <c:lblOffset val="100"/>
        <c:noMultiLvlLbl val="0"/>
      </c:catAx>
      <c:valAx>
        <c:axId val="8732717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Proportion</a:t>
                </a:r>
                <a:r>
                  <a:rPr lang="en-US" baseline="0" dirty="0"/>
                  <a:t> of Patients (%)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96969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Response</a:t>
            </a:r>
            <a:r>
              <a:rPr lang="en-US" baseline="0" dirty="0"/>
              <a:t> (IWG 2006)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Best Overall Response</c:v>
                </c:pt>
              </c:strCache>
            </c:strRef>
          </c:cat>
          <c:val>
            <c:numRef>
              <c:f>Sheet1!$B$2</c:f>
              <c:numCache>
                <c:formatCode>0%</c:formatCode>
                <c:ptCount val="1"/>
                <c:pt idx="0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4AB-8C48-AE4D-8782B19204B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mCR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Best Overall Response</c:v>
                </c:pt>
              </c:strCache>
            </c:strRef>
          </c:cat>
          <c:val>
            <c:numRef>
              <c:f>Sheet1!$C$2</c:f>
              <c:numCache>
                <c:formatCode>0%</c:formatCode>
                <c:ptCount val="1"/>
                <c:pt idx="0">
                  <c:v>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4AB-8C48-AE4D-8782B19204B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Best Overall Response</c:v>
                </c:pt>
              </c:strCache>
            </c:strRef>
          </c:cat>
          <c:val>
            <c:numRef>
              <c:f>Sheet1!$D$2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4AB-8C48-AE4D-8782B19204B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Best Overall Response</c:v>
                </c:pt>
              </c:strCache>
            </c:strRef>
          </c:cat>
          <c:val>
            <c:numRef>
              <c:f>Sheet1!$E$2</c:f>
              <c:numCache>
                <c:formatCode>0%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4AB-8C48-AE4D-8782B19204B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191437359"/>
        <c:axId val="1441919183"/>
      </c:barChart>
      <c:catAx>
        <c:axId val="1191437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41919183"/>
        <c:crosses val="autoZero"/>
        <c:auto val="1"/>
        <c:lblAlgn val="ctr"/>
        <c:lblOffset val="100"/>
        <c:noMultiLvlLbl val="0"/>
      </c:catAx>
      <c:valAx>
        <c:axId val="1441919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1437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IWG 2006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27-C142-9A8F-44628F0A7E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mCR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IWG 2006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F27-C142-9A8F-44628F0A7E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mCR+HI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IWG 2006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F27-C142-9A8F-44628F0A7E5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IWG 2006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27-C142-9A8F-44628F0A7E5F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IWG 2006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F27-C142-9A8F-44628F0A7E5F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66084463"/>
        <c:axId val="1116140543"/>
      </c:barChart>
      <c:catAx>
        <c:axId val="1466084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140543"/>
        <c:crosses val="autoZero"/>
        <c:auto val="1"/>
        <c:lblAlgn val="ctr"/>
        <c:lblOffset val="100"/>
        <c:noMultiLvlLbl val="0"/>
      </c:catAx>
      <c:valAx>
        <c:axId val="1116140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6084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627622634127252"/>
          <c:y val="0.71521988617099963"/>
          <c:w val="0.64620531129261016"/>
          <c:h val="0.23081286872938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547219641023135"/>
          <c:y val="4.7423792513243676E-2"/>
          <c:w val="0.656204822223309"/>
          <c:h val="0.58960550793710065"/>
        </c:manualLayout>
      </c:layout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ELN 2017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7D-7047-B035-7A6A58CA29D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CRi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ELN 2017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7D-7047-B035-7A6A58CA29D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MLFS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ELN 2017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07D-7047-B035-7A6A58CA29D8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ELN 2017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07D-7047-B035-7A6A58CA29D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1466084463"/>
        <c:axId val="1116140543"/>
      </c:barChart>
      <c:catAx>
        <c:axId val="1466084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16140543"/>
        <c:crosses val="autoZero"/>
        <c:auto val="1"/>
        <c:lblAlgn val="ctr"/>
        <c:lblOffset val="100"/>
        <c:tickLblSkip val="20"/>
        <c:noMultiLvlLbl val="0"/>
      </c:catAx>
      <c:valAx>
        <c:axId val="111614054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66084463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7213522382178501"/>
          <c:y val="0.74011766559187464"/>
          <c:w val="0.68006087245996749"/>
          <c:h val="0.2174794989727101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459550545965163"/>
          <c:y val="2.8732082960806794E-2"/>
          <c:w val="0.53474627308244405"/>
          <c:h val="0.88229367575800721"/>
        </c:manualLayout>
      </c:layout>
      <c:barChart>
        <c:barDir val="col"/>
        <c:grouping val="stacked"/>
        <c:varyColors val="0"/>
        <c:ser>
          <c:idx val="5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7A3-9E41-8942-0415F70C9562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CBD8D62E-189A-4555-9CAF-DAE4812E5AA9}" type="VALUE">
                      <a:rPr lang="en-US" sz="1800" b="0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800" b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7A3-9E41-8942-0415F70C956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35.299999999999997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7A3-9E41-8942-0415F70C9562}"/>
            </c:ext>
          </c:extLst>
        </c:ser>
        <c:ser>
          <c:idx val="4"/>
          <c:order val="1"/>
          <c:tx>
            <c:strRef>
              <c:f>Sheet1!$C$1</c:f>
              <c:strCache>
                <c:ptCount val="1"/>
                <c:pt idx="0">
                  <c:v>mCR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F87E17C-CF4D-A142-AFAE-03375060504C}" type="VALUE">
                      <a:rPr lang="en-US" sz="1800" b="0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800" b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7A3-9E41-8942-0415F70C956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48.9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7A3-9E41-8942-0415F70C9562}"/>
            </c:ext>
          </c:extLst>
        </c:ser>
        <c:ser>
          <c:idx val="6"/>
          <c:order val="2"/>
          <c:tx>
            <c:strRef>
              <c:f>Sheet1!$E$1</c:f>
              <c:strCache>
                <c:ptCount val="1"/>
                <c:pt idx="0">
                  <c:v>SD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fld id="{0883F19E-8492-B546-A63D-87CC51F3968B}" type="VALUE">
                      <a:rPr lang="en-US" smtClean="0"/>
                      <a:pPr/>
                      <a:t>[VALUE]</a:t>
                    </a:fld>
                    <a:r>
                      <a:rPr lang="en-US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7A3-9E41-8942-0415F70C956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7A3-9E41-8942-0415F70C9562}"/>
            </c:ext>
          </c:extLst>
        </c:ser>
        <c:ser>
          <c:idx val="2"/>
          <c:order val="3"/>
          <c:tx>
            <c:strRef>
              <c:f>Sheet1!$D$1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rgbClr val="D90F64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A7A3-9E41-8942-0415F70C9562}"/>
            </c:ext>
          </c:extLst>
        </c:ser>
        <c:ser>
          <c:idx val="1"/>
          <c:order val="4"/>
          <c:tx>
            <c:strRef>
              <c:f>Sheet1!$F$1</c:f>
              <c:strCache>
                <c:ptCount val="1"/>
                <c:pt idx="0">
                  <c:v>PD</c:v>
                </c:pt>
              </c:strCache>
            </c:strRef>
          </c:tx>
          <c:spPr>
            <a:solidFill>
              <a:srgbClr val="9200E6"/>
            </a:solidFill>
            <a:ln>
              <a:noFill/>
            </a:ln>
            <a:effectLst/>
          </c:spPr>
          <c:invertIfNegative val="0"/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7A3-9E41-8942-0415F70C9562}"/>
            </c:ext>
          </c:extLst>
        </c:ser>
        <c:ser>
          <c:idx val="0"/>
          <c:order val="5"/>
          <c:tx>
            <c:strRef>
              <c:f>Sheet1!$G$1</c:f>
              <c:strCache>
                <c:ptCount val="1"/>
                <c:pt idx="0">
                  <c:v>NE</c:v>
                </c:pt>
              </c:strCache>
            </c:strRef>
          </c:tx>
          <c:spPr>
            <a:solidFill>
              <a:schemeClr val="bg2"/>
            </a:solidFill>
            <a:ln>
              <a:noFill/>
            </a:ln>
            <a:effectLst/>
          </c:spPr>
          <c:invertIfNegative val="0"/>
          <c:dLbls>
            <c:dLbl>
              <c:idx val="0"/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1800" b="0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D906F2FC-40AE-4FAA-A352-BCA4A1C16250}" type="VALUE">
                      <a:rPr lang="en-US" sz="1800" b="0" smtClean="0">
                        <a:solidFill>
                          <a:schemeClr val="bg1"/>
                        </a:solidFill>
                      </a:rPr>
                      <a:pPr>
                        <a:defRPr sz="1800"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 sz="1800" b="0">
                        <a:solidFill>
                          <a:schemeClr val="bg1"/>
                        </a:solidFill>
                      </a:rPr>
                      <a:t>%</a:t>
                    </a:r>
                  </a:p>
                </c:rich>
              </c:tx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A7A3-9E41-8942-0415F70C9562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Responses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5.9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7A3-9E41-8942-0415F70C95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47616304"/>
        <c:axId val="665628976"/>
      </c:barChart>
      <c:catAx>
        <c:axId val="6476163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65628976"/>
        <c:crosses val="autoZero"/>
        <c:auto val="1"/>
        <c:lblAlgn val="ctr"/>
        <c:lblOffset val="100"/>
        <c:noMultiLvlLbl val="0"/>
      </c:catAx>
      <c:valAx>
        <c:axId val="665628976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GB" sz="1800" b="1">
                    <a:solidFill>
                      <a:schemeClr val="tx1"/>
                    </a:solidFill>
                  </a:rPr>
                  <a:t>Patients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1" i="0" u="none" strike="noStrike" kern="1200" baseline="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15875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47616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3598390326050764E-2"/>
          <c:y val="6.9508572729839138E-2"/>
          <c:w val="0.88823299239368569"/>
          <c:h val="0.7624578548752949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Sheet1!$A$2:$A$16</c:f>
              <c:strCache>
                <c:ptCount val="15"/>
                <c:pt idx="0">
                  <c:v>TP53</c:v>
                </c:pt>
                <c:pt idx="1">
                  <c:v>ASXL1</c:v>
                </c:pt>
                <c:pt idx="2">
                  <c:v>U2AF1</c:v>
                </c:pt>
                <c:pt idx="3">
                  <c:v>DDX41</c:v>
                </c:pt>
                <c:pt idx="4">
                  <c:v>STAG2</c:v>
                </c:pt>
                <c:pt idx="5">
                  <c:v>TET2</c:v>
                </c:pt>
                <c:pt idx="6">
                  <c:v>RUNX1</c:v>
                </c:pt>
                <c:pt idx="7">
                  <c:v>SF3B1</c:v>
                </c:pt>
                <c:pt idx="8">
                  <c:v>BCOR</c:v>
                </c:pt>
                <c:pt idx="9">
                  <c:v>IDH 1/2</c:v>
                </c:pt>
                <c:pt idx="10">
                  <c:v>SRSF2</c:v>
                </c:pt>
                <c:pt idx="11">
                  <c:v>DNMT3A</c:v>
                </c:pt>
                <c:pt idx="12">
                  <c:v>No Mut</c:v>
                </c:pt>
                <c:pt idx="13">
                  <c:v>SETBP1</c:v>
                </c:pt>
                <c:pt idx="14">
                  <c:v>CEBPA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2</c:v>
                </c:pt>
                <c:pt idx="1">
                  <c:v>3</c:v>
                </c:pt>
                <c:pt idx="2">
                  <c:v>2</c:v>
                </c:pt>
                <c:pt idx="3">
                  <c:v>5</c:v>
                </c:pt>
                <c:pt idx="4">
                  <c:v>4</c:v>
                </c:pt>
                <c:pt idx="5">
                  <c:v>3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2</c:v>
                </c:pt>
                <c:pt idx="14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89-B646-8C28-9C6E12183FF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mCR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Sheet1!$A$2:$A$16</c:f>
              <c:strCache>
                <c:ptCount val="15"/>
                <c:pt idx="0">
                  <c:v>TP53</c:v>
                </c:pt>
                <c:pt idx="1">
                  <c:v>ASXL1</c:v>
                </c:pt>
                <c:pt idx="2">
                  <c:v>U2AF1</c:v>
                </c:pt>
                <c:pt idx="3">
                  <c:v>DDX41</c:v>
                </c:pt>
                <c:pt idx="4">
                  <c:v>STAG2</c:v>
                </c:pt>
                <c:pt idx="5">
                  <c:v>TET2</c:v>
                </c:pt>
                <c:pt idx="6">
                  <c:v>RUNX1</c:v>
                </c:pt>
                <c:pt idx="7">
                  <c:v>SF3B1</c:v>
                </c:pt>
                <c:pt idx="8">
                  <c:v>BCOR</c:v>
                </c:pt>
                <c:pt idx="9">
                  <c:v>IDH 1/2</c:v>
                </c:pt>
                <c:pt idx="10">
                  <c:v>SRSF2</c:v>
                </c:pt>
                <c:pt idx="11">
                  <c:v>DNMT3A</c:v>
                </c:pt>
                <c:pt idx="12">
                  <c:v>No Mut</c:v>
                </c:pt>
                <c:pt idx="13">
                  <c:v>SETBP1</c:v>
                </c:pt>
                <c:pt idx="14">
                  <c:v>CEBPA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9</c:v>
                </c:pt>
                <c:pt idx="1">
                  <c:v>6</c:v>
                </c:pt>
                <c:pt idx="2">
                  <c:v>4</c:v>
                </c:pt>
                <c:pt idx="3">
                  <c:v>2</c:v>
                </c:pt>
                <c:pt idx="4">
                  <c:v>3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2</c:v>
                </c:pt>
                <c:pt idx="9">
                  <c:v>4</c:v>
                </c:pt>
                <c:pt idx="10">
                  <c:v>4</c:v>
                </c:pt>
                <c:pt idx="11">
                  <c:v>3</c:v>
                </c:pt>
                <c:pt idx="12">
                  <c:v>2</c:v>
                </c:pt>
                <c:pt idx="13">
                  <c:v>1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789-B646-8C28-9C6E12183FF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No response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Sheet1!$A$2:$A$16</c:f>
              <c:strCache>
                <c:ptCount val="15"/>
                <c:pt idx="0">
                  <c:v>TP53</c:v>
                </c:pt>
                <c:pt idx="1">
                  <c:v>ASXL1</c:v>
                </c:pt>
                <c:pt idx="2">
                  <c:v>U2AF1</c:v>
                </c:pt>
                <c:pt idx="3">
                  <c:v>DDX41</c:v>
                </c:pt>
                <c:pt idx="4">
                  <c:v>STAG2</c:v>
                </c:pt>
                <c:pt idx="5">
                  <c:v>TET2</c:v>
                </c:pt>
                <c:pt idx="6">
                  <c:v>RUNX1</c:v>
                </c:pt>
                <c:pt idx="7">
                  <c:v>SF3B1</c:v>
                </c:pt>
                <c:pt idx="8">
                  <c:v>BCOR</c:v>
                </c:pt>
                <c:pt idx="9">
                  <c:v>IDH 1/2</c:v>
                </c:pt>
                <c:pt idx="10">
                  <c:v>SRSF2</c:v>
                </c:pt>
                <c:pt idx="11">
                  <c:v>DNMT3A</c:v>
                </c:pt>
                <c:pt idx="12">
                  <c:v>No Mut</c:v>
                </c:pt>
                <c:pt idx="13">
                  <c:v>SETBP1</c:v>
                </c:pt>
                <c:pt idx="14">
                  <c:v>CEBPA</c:v>
                </c:pt>
              </c:strCache>
            </c:strRef>
          </c:cat>
          <c:val>
            <c:numRef>
              <c:f>Sheet1!$D$2:$D$16</c:f>
              <c:numCache>
                <c:formatCode>General</c:formatCode>
                <c:ptCount val="15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</c:v>
                </c:pt>
                <c:pt idx="13">
                  <c:v>1</c:v>
                </c:pt>
                <c:pt idx="14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789-B646-8C28-9C6E12183FF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1"/>
        <c:overlap val="100"/>
        <c:axId val="17420784"/>
        <c:axId val="17525168"/>
      </c:barChart>
      <c:catAx>
        <c:axId val="17420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525168"/>
        <c:crosses val="autoZero"/>
        <c:auto val="1"/>
        <c:lblAlgn val="ctr"/>
        <c:lblOffset val="100"/>
        <c:noMultiLvlLbl val="0"/>
      </c:catAx>
      <c:valAx>
        <c:axId val="17525168"/>
        <c:scaling>
          <c:orientation val="minMax"/>
          <c:max val="15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 b="1" dirty="0">
                    <a:solidFill>
                      <a:schemeClr val="tx1"/>
                    </a:solidFill>
                  </a:rPr>
                  <a:t># Patients With Mutation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3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20784"/>
        <c:crosses val="autoZero"/>
        <c:crossBetween val="between"/>
        <c:majorUnit val="5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518344453811979"/>
          <c:y val="0.18077182446871259"/>
          <c:w val="0.12054491684916432"/>
          <c:h val="0.2120069866002125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Responses By Cohort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2">
                <a:shade val="58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Cohort A</c:v>
                </c:pt>
                <c:pt idx="1">
                  <c:v>Cohort B</c:v>
                </c:pt>
                <c:pt idx="2">
                  <c:v>Cohort C</c:v>
                </c:pt>
                <c:pt idx="3">
                  <c:v>All Patients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</c:v>
                </c:pt>
                <c:pt idx="1">
                  <c:v>8</c:v>
                </c:pt>
                <c:pt idx="2">
                  <c:v>1</c:v>
                </c:pt>
                <c:pt idx="3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88-DA4C-B68C-E7454883FEB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2">
                <a:shade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Cohort A</c:v>
                </c:pt>
                <c:pt idx="1">
                  <c:v>Cohort B</c:v>
                </c:pt>
                <c:pt idx="2">
                  <c:v>Cohort C</c:v>
                </c:pt>
                <c:pt idx="3">
                  <c:v>All Patients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088-DA4C-B68C-E7454883FEB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HI</c:v>
                </c:pt>
              </c:strCache>
            </c:strRef>
          </c:tx>
          <c:spPr>
            <a:solidFill>
              <a:schemeClr val="accent2">
                <a:tint val="8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Cohort A</c:v>
                </c:pt>
                <c:pt idx="1">
                  <c:v>Cohort B</c:v>
                </c:pt>
                <c:pt idx="2">
                  <c:v>Cohort C</c:v>
                </c:pt>
                <c:pt idx="3">
                  <c:v>All Patients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4</c:v>
                </c:pt>
                <c:pt idx="1">
                  <c:v>1</c:v>
                </c:pt>
                <c:pt idx="2">
                  <c:v>0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088-DA4C-B68C-E7454883FEB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 Response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Cohort A</c:v>
                </c:pt>
                <c:pt idx="1">
                  <c:v>Cohort B</c:v>
                </c:pt>
                <c:pt idx="2">
                  <c:v>Cohort C</c:v>
                </c:pt>
                <c:pt idx="3">
                  <c:v>All Patients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6</c:v>
                </c:pt>
                <c:pt idx="1">
                  <c:v>1</c:v>
                </c:pt>
                <c:pt idx="2">
                  <c:v>1</c:v>
                </c:pt>
                <c:pt idx="3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088-DA4C-B68C-E7454883FE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6200703"/>
        <c:axId val="1149445263"/>
      </c:barChart>
      <c:catAx>
        <c:axId val="1196200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445263"/>
        <c:crosses val="autoZero"/>
        <c:auto val="1"/>
        <c:lblAlgn val="ctr"/>
        <c:lblOffset val="100"/>
        <c:noMultiLvlLbl val="0"/>
      </c:catAx>
      <c:valAx>
        <c:axId val="1149445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6200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Responses By Cohort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6">
                <a:shade val="53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Cohort A</c:v>
                </c:pt>
                <c:pt idx="1">
                  <c:v>Cohort B</c:v>
                </c:pt>
                <c:pt idx="2">
                  <c:v>Cohort C</c:v>
                </c:pt>
                <c:pt idx="3">
                  <c:v>All Patients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</c:v>
                </c:pt>
                <c:pt idx="1">
                  <c:v>1</c:v>
                </c:pt>
                <c:pt idx="2">
                  <c:v>3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F52-9D47-8432-0C0AB5F3CE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6">
                <a:shade val="76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Cohort A</c:v>
                </c:pt>
                <c:pt idx="1">
                  <c:v>Cohort B</c:v>
                </c:pt>
                <c:pt idx="2">
                  <c:v>Cohort C</c:v>
                </c:pt>
                <c:pt idx="3">
                  <c:v>All Patients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F52-9D47-8432-0C0AB5F3CE7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mCR+HI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Cohort A</c:v>
                </c:pt>
                <c:pt idx="1">
                  <c:v>Cohort B</c:v>
                </c:pt>
                <c:pt idx="2">
                  <c:v>Cohort C</c:v>
                </c:pt>
                <c:pt idx="3">
                  <c:v>All Patients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1</c:v>
                </c:pt>
                <c:pt idx="1">
                  <c:v>1</c:v>
                </c:pt>
                <c:pt idx="2">
                  <c:v>0</c:v>
                </c:pt>
                <c:pt idx="3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F52-9D47-8432-0C0AB5F3CE7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HI</c:v>
                </c:pt>
              </c:strCache>
            </c:strRef>
          </c:tx>
          <c:spPr>
            <a:solidFill>
              <a:schemeClr val="accent6">
                <a:tint val="77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Cohort A</c:v>
                </c:pt>
                <c:pt idx="1">
                  <c:v>Cohort B</c:v>
                </c:pt>
                <c:pt idx="2">
                  <c:v>Cohort C</c:v>
                </c:pt>
                <c:pt idx="3">
                  <c:v>All Patients</c:v>
                </c:pt>
              </c:strCache>
            </c:strRef>
          </c:cat>
          <c:val>
            <c:numRef>
              <c:f>Sheet1!$E$2:$E$5</c:f>
              <c:numCache>
                <c:formatCode>General</c:formatCode>
                <c:ptCount val="4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F52-9D47-8432-0C0AB5F3CE72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No Response</c:v>
                </c:pt>
              </c:strCache>
            </c:strRef>
          </c:tx>
          <c:spPr>
            <a:solidFill>
              <a:schemeClr val="bg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Cohort A</c:v>
                </c:pt>
                <c:pt idx="1">
                  <c:v>Cohort B</c:v>
                </c:pt>
                <c:pt idx="2">
                  <c:v>Cohort C</c:v>
                </c:pt>
                <c:pt idx="3">
                  <c:v>All Patients</c:v>
                </c:pt>
              </c:strCache>
            </c:strRef>
          </c:cat>
          <c:val>
            <c:numRef>
              <c:f>Sheet1!$F$2:$F$5</c:f>
              <c:numCache>
                <c:formatCode>General</c:formatCode>
                <c:ptCount val="4"/>
                <c:pt idx="0">
                  <c:v>8</c:v>
                </c:pt>
                <c:pt idx="1">
                  <c:v>4</c:v>
                </c:pt>
                <c:pt idx="2">
                  <c:v>3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F52-9D47-8432-0C0AB5F3CE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96200703"/>
        <c:axId val="1149445263"/>
      </c:barChart>
      <c:catAx>
        <c:axId val="11962007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9445263"/>
        <c:crosses val="autoZero"/>
        <c:auto val="1"/>
        <c:lblAlgn val="ctr"/>
        <c:lblOffset val="100"/>
        <c:noMultiLvlLbl val="0"/>
      </c:catAx>
      <c:valAx>
        <c:axId val="11494452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962007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8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0.73022</cdr:x>
      <cdr:y>0.54895</cdr:y>
    </cdr:from>
    <cdr:to>
      <cdr:x>0.84856</cdr:x>
      <cdr:y>0.62961</cdr:y>
    </cdr:to>
    <cdr:grpSp>
      <cdr:nvGrpSpPr>
        <cdr:cNvPr id="14" name="Group 13">
          <a:extLst xmlns:a="http://schemas.openxmlformats.org/drawingml/2006/main">
            <a:ext uri="{FF2B5EF4-FFF2-40B4-BE49-F238E27FC236}">
              <a16:creationId xmlns:a16="http://schemas.microsoft.com/office/drawing/2014/main" id="{567F5420-4EBB-0942-B489-50BAAE0994AA}"/>
            </a:ext>
          </a:extLst>
        </cdr:cNvPr>
        <cdr:cNvGrpSpPr/>
      </cdr:nvGrpSpPr>
      <cdr:grpSpPr>
        <a:xfrm xmlns:a="http://schemas.openxmlformats.org/drawingml/2006/main">
          <a:off x="5959497" y="2544482"/>
          <a:ext cx="965801" cy="373874"/>
          <a:chOff x="6114860" y="2329836"/>
          <a:chExt cx="965781" cy="369332"/>
        </a:xfrm>
      </cdr:grpSpPr>
      <cdr:sp macro="" textlink="">
        <cdr:nvSpPr>
          <cdr:cNvPr id="3" name="Rectangle 2">
            <a:extLst xmlns:a="http://schemas.openxmlformats.org/drawingml/2006/main">
              <a:ext uri="{FF2B5EF4-FFF2-40B4-BE49-F238E27FC236}">
                <a16:creationId xmlns:a16="http://schemas.microsoft.com/office/drawing/2014/main" id="{AEC9C3D3-7D4D-C84B-9E5E-8AE6E60B7EE5}"/>
              </a:ext>
            </a:extLst>
          </cdr:cNvPr>
          <cdr:cNvSpPr/>
        </cdr:nvSpPr>
        <cdr:spPr>
          <a:xfrm xmlns:a="http://schemas.openxmlformats.org/drawingml/2006/main">
            <a:off x="6114860" y="2432859"/>
            <a:ext cx="163286" cy="16328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1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8" name="TextBox 7">
            <a:extLst xmlns:a="http://schemas.openxmlformats.org/drawingml/2006/main">
              <a:ext uri="{FF2B5EF4-FFF2-40B4-BE49-F238E27FC236}">
                <a16:creationId xmlns:a16="http://schemas.microsoft.com/office/drawing/2014/main" id="{37B4CDF5-E6B5-8C46-AA94-31262C174F38}"/>
              </a:ext>
            </a:extLst>
          </cdr:cNvPr>
          <cdr:cNvSpPr txBox="1"/>
        </cdr:nvSpPr>
        <cdr:spPr>
          <a:xfrm xmlns:a="http://schemas.openxmlformats.org/drawingml/2006/main">
            <a:off x="6339975" y="2329836"/>
            <a:ext cx="740666" cy="36933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vertOverflow="clip" wrap="square" rtlCol="0">
            <a:spAutoFit/>
          </a:bodyPr>
          <a:lstStyle xmlns:a="http://schemas.openxmlformats.org/drawingml/2006/main"/>
          <a:p xmlns:a="http://schemas.openxmlformats.org/drawingml/2006/main">
            <a:pPr algn="l"/>
            <a:r>
              <a:rPr lang="en-US" sz="1800" dirty="0">
                <a:latin typeface="+mn-lt"/>
              </a:rPr>
              <a:t>CR</a:t>
            </a:r>
          </a:p>
        </cdr:txBody>
      </cdr:sp>
    </cdr:grpSp>
  </cdr:relSizeAnchor>
  <cdr:relSizeAnchor xmlns:cdr="http://schemas.openxmlformats.org/drawingml/2006/chartDrawing">
    <cdr:from>
      <cdr:x>0.73022</cdr:x>
      <cdr:y>0.47143</cdr:y>
    </cdr:from>
    <cdr:to>
      <cdr:x>0.84894</cdr:x>
      <cdr:y>0.55208</cdr:y>
    </cdr:to>
    <cdr:grpSp>
      <cdr:nvGrpSpPr>
        <cdr:cNvPr id="15" name="Group 14">
          <a:extLst xmlns:a="http://schemas.openxmlformats.org/drawingml/2006/main">
            <a:ext uri="{FF2B5EF4-FFF2-40B4-BE49-F238E27FC236}">
              <a16:creationId xmlns:a16="http://schemas.microsoft.com/office/drawing/2014/main" id="{0EC22137-7E92-7E40-9782-D50A4271DD7E}"/>
            </a:ext>
          </a:extLst>
        </cdr:cNvPr>
        <cdr:cNvGrpSpPr/>
      </cdr:nvGrpSpPr>
      <cdr:grpSpPr>
        <a:xfrm xmlns:a="http://schemas.openxmlformats.org/drawingml/2006/main">
          <a:off x="5959497" y="2185163"/>
          <a:ext cx="968902" cy="373827"/>
          <a:chOff x="6114860" y="1913181"/>
          <a:chExt cx="968862" cy="369332"/>
        </a:xfrm>
      </cdr:grpSpPr>
      <cdr:sp macro="" textlink="">
        <cdr:nvSpPr>
          <cdr:cNvPr id="4" name="Rectangle 3">
            <a:extLst xmlns:a="http://schemas.openxmlformats.org/drawingml/2006/main">
              <a:ext uri="{FF2B5EF4-FFF2-40B4-BE49-F238E27FC236}">
                <a16:creationId xmlns:a16="http://schemas.microsoft.com/office/drawing/2014/main" id="{5C806EF1-D483-DC4D-9B9F-8BD7E72A7E7A}"/>
              </a:ext>
            </a:extLst>
          </cdr:cNvPr>
          <cdr:cNvSpPr/>
        </cdr:nvSpPr>
        <cdr:spPr>
          <a:xfrm xmlns:a="http://schemas.openxmlformats.org/drawingml/2006/main">
            <a:off x="6114860" y="2016204"/>
            <a:ext cx="163286" cy="16328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2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9" name="TextBox 1">
            <a:extLst xmlns:a="http://schemas.openxmlformats.org/drawingml/2006/main">
              <a:ext uri="{FF2B5EF4-FFF2-40B4-BE49-F238E27FC236}">
                <a16:creationId xmlns:a16="http://schemas.microsoft.com/office/drawing/2014/main" id="{315F895B-1187-D74E-B9A6-100F187EC7B1}"/>
              </a:ext>
            </a:extLst>
          </cdr:cNvPr>
          <cdr:cNvSpPr txBox="1"/>
        </cdr:nvSpPr>
        <cdr:spPr>
          <a:xfrm xmlns:a="http://schemas.openxmlformats.org/drawingml/2006/main">
            <a:off x="6339975" y="1913181"/>
            <a:ext cx="743747" cy="36933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800" dirty="0" err="1">
                <a:latin typeface="+mn-lt"/>
              </a:rPr>
              <a:t>mCR</a:t>
            </a:r>
            <a:endParaRPr lang="en-US" sz="1800" dirty="0">
              <a:latin typeface="+mn-lt"/>
            </a:endParaRPr>
          </a:p>
        </cdr:txBody>
      </cdr:sp>
    </cdr:grpSp>
  </cdr:relSizeAnchor>
  <cdr:relSizeAnchor xmlns:cdr="http://schemas.openxmlformats.org/drawingml/2006/chartDrawing">
    <cdr:from>
      <cdr:x>0.04039</cdr:x>
      <cdr:y>0.01465</cdr:y>
    </cdr:from>
    <cdr:to>
      <cdr:x>0.04039</cdr:x>
      <cdr:y>0.01465</cdr:y>
    </cdr:to>
    <cdr:grpSp>
      <cdr:nvGrpSpPr>
        <cdr:cNvPr id="16" name="Group 15">
          <a:extLst xmlns:a="http://schemas.openxmlformats.org/drawingml/2006/main">
            <a:ext uri="{FF2B5EF4-FFF2-40B4-BE49-F238E27FC236}">
              <a16:creationId xmlns:a16="http://schemas.microsoft.com/office/drawing/2014/main" id="{9BB82E4A-0E20-FF43-93A7-8D7EFA66C8B2}"/>
            </a:ext>
          </a:extLst>
        </cdr:cNvPr>
        <cdr:cNvGrpSpPr/>
      </cdr:nvGrpSpPr>
      <cdr:grpSpPr>
        <a:xfrm xmlns:a="http://schemas.openxmlformats.org/drawingml/2006/main">
          <a:off x="329632" y="67905"/>
          <a:ext cx="0" cy="0"/>
          <a:chOff x="329632" y="67905"/>
          <a:chExt cx="0" cy="0"/>
        </a:xfrm>
      </cdr:grpSpPr>
    </cdr:grpSp>
  </cdr:relSizeAnchor>
  <cdr:relSizeAnchor xmlns:cdr="http://schemas.openxmlformats.org/drawingml/2006/chartDrawing">
    <cdr:from>
      <cdr:x>0.73022</cdr:x>
      <cdr:y>0.39392</cdr:y>
    </cdr:from>
    <cdr:to>
      <cdr:x>0.84856</cdr:x>
      <cdr:y>0.47457</cdr:y>
    </cdr:to>
    <cdr:grpSp>
      <cdr:nvGrpSpPr>
        <cdr:cNvPr id="17" name="Group 16">
          <a:extLst xmlns:a="http://schemas.openxmlformats.org/drawingml/2006/main">
            <a:ext uri="{FF2B5EF4-FFF2-40B4-BE49-F238E27FC236}">
              <a16:creationId xmlns:a16="http://schemas.microsoft.com/office/drawing/2014/main" id="{80EA0944-0246-AF4F-A12C-5199ED6EBA5D}"/>
            </a:ext>
          </a:extLst>
        </cdr:cNvPr>
        <cdr:cNvGrpSpPr/>
      </cdr:nvGrpSpPr>
      <cdr:grpSpPr>
        <a:xfrm xmlns:a="http://schemas.openxmlformats.org/drawingml/2006/main">
          <a:off x="5959497" y="1825890"/>
          <a:ext cx="965801" cy="373827"/>
          <a:chOff x="6114860" y="1207465"/>
          <a:chExt cx="965762" cy="369332"/>
        </a:xfrm>
      </cdr:grpSpPr>
      <cdr:sp macro="" textlink="">
        <cdr:nvSpPr>
          <cdr:cNvPr id="6" name="Rectangle 5">
            <a:extLst xmlns:a="http://schemas.openxmlformats.org/drawingml/2006/main">
              <a:ext uri="{FF2B5EF4-FFF2-40B4-BE49-F238E27FC236}">
                <a16:creationId xmlns:a16="http://schemas.microsoft.com/office/drawing/2014/main" id="{53B3A6E4-E278-E74E-9AE2-A272DD90CD03}"/>
              </a:ext>
            </a:extLst>
          </cdr:cNvPr>
          <cdr:cNvSpPr/>
        </cdr:nvSpPr>
        <cdr:spPr>
          <a:xfrm xmlns:a="http://schemas.openxmlformats.org/drawingml/2006/main">
            <a:off x="6114860" y="1310488"/>
            <a:ext cx="163286" cy="16328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accent4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/>
          <a:lstStyle xmlns:a="http://schemas.openxmlformats.org/drawingml/2006/main"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endParaRPr lang="en-US"/>
          </a:p>
        </cdr:txBody>
      </cdr:sp>
      <cdr:sp macro="" textlink="">
        <cdr:nvSpPr>
          <cdr:cNvPr id="12" name="TextBox 1">
            <a:extLst xmlns:a="http://schemas.openxmlformats.org/drawingml/2006/main">
              <a:ext uri="{FF2B5EF4-FFF2-40B4-BE49-F238E27FC236}">
                <a16:creationId xmlns:a16="http://schemas.microsoft.com/office/drawing/2014/main" id="{4EB3EC85-9B74-104D-8E69-7917E3915967}"/>
              </a:ext>
            </a:extLst>
          </cdr:cNvPr>
          <cdr:cNvSpPr txBox="1"/>
        </cdr:nvSpPr>
        <cdr:spPr>
          <a:xfrm xmlns:a="http://schemas.openxmlformats.org/drawingml/2006/main">
            <a:off x="6339975" y="1207465"/>
            <a:ext cx="740647" cy="36933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800" dirty="0"/>
              <a:t>SD</a:t>
            </a:r>
            <a:endParaRPr lang="en-US" sz="1800" dirty="0">
              <a:latin typeface="+mn-lt"/>
            </a:endParaRPr>
          </a:p>
        </cdr:txBody>
      </cdr:sp>
    </cdr:grpSp>
  </cdr:relSizeAnchor>
  <cdr:relSizeAnchor xmlns:cdr="http://schemas.openxmlformats.org/drawingml/2006/chartDrawing">
    <cdr:from>
      <cdr:x>0.73022</cdr:x>
      <cdr:y>0.3164</cdr:y>
    </cdr:from>
    <cdr:to>
      <cdr:x>0.85146</cdr:x>
      <cdr:y>0.39705</cdr:y>
    </cdr:to>
    <cdr:grpSp>
      <cdr:nvGrpSpPr>
        <cdr:cNvPr id="18" name="Group 17">
          <a:extLst xmlns:a="http://schemas.openxmlformats.org/drawingml/2006/main">
            <a:ext uri="{FF2B5EF4-FFF2-40B4-BE49-F238E27FC236}">
              <a16:creationId xmlns:a16="http://schemas.microsoft.com/office/drawing/2014/main" id="{2B1A2B86-066C-164A-B77A-4592E619696D}"/>
            </a:ext>
          </a:extLst>
        </cdr:cNvPr>
        <cdr:cNvGrpSpPr/>
      </cdr:nvGrpSpPr>
      <cdr:grpSpPr>
        <a:xfrm xmlns:a="http://schemas.openxmlformats.org/drawingml/2006/main">
          <a:off x="5959497" y="1466571"/>
          <a:ext cx="989468" cy="373827"/>
          <a:chOff x="6180202" y="1448074"/>
          <a:chExt cx="989476" cy="369332"/>
        </a:xfrm>
      </cdr:grpSpPr>
      <cdr:sp macro="" textlink="">
        <cdr:nvSpPr>
          <cdr:cNvPr id="2" name="Rectangle 1">
            <a:extLst xmlns:a="http://schemas.openxmlformats.org/drawingml/2006/main">
              <a:ext uri="{FF2B5EF4-FFF2-40B4-BE49-F238E27FC236}">
                <a16:creationId xmlns:a16="http://schemas.microsoft.com/office/drawing/2014/main" id="{12B99043-16B5-3049-9055-211888A36FB6}"/>
              </a:ext>
            </a:extLst>
          </cdr:cNvPr>
          <cdr:cNvSpPr/>
        </cdr:nvSpPr>
        <cdr:spPr>
          <a:xfrm xmlns:a="http://schemas.openxmlformats.org/drawingml/2006/main">
            <a:off x="6180202" y="1551097"/>
            <a:ext cx="163286" cy="163286"/>
          </a:xfrm>
          <a:prstGeom xmlns:a="http://schemas.openxmlformats.org/drawingml/2006/main" prst="rect">
            <a:avLst/>
          </a:prstGeom>
          <a:solidFill xmlns:a="http://schemas.openxmlformats.org/drawingml/2006/main">
            <a:schemeClr val="bg2"/>
          </a:solidFill>
          <a:ln xmlns:a="http://schemas.openxmlformats.org/drawingml/2006/main">
            <a:noFill/>
          </a:ln>
        </cdr:spPr>
        <cdr:style>
          <a:lnRef xmlns:a="http://schemas.openxmlformats.org/drawingml/2006/main" idx="2">
            <a:schemeClr val="accent1">
              <a:shade val="50000"/>
            </a:schemeClr>
          </a:lnRef>
          <a:fillRef xmlns:a="http://schemas.openxmlformats.org/drawingml/2006/main" idx="1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lt1"/>
          </a:fontRef>
        </cdr:style>
        <cdr:txBody>
          <a:bodyPr xmlns:a="http://schemas.openxmlformats.org/drawingml/2006/main" vertOverflow="clip"/>
          <a:lstStyle xmlns:a="http://schemas.openxmlformats.org/drawingml/2006/main"/>
          <a:p xmlns:a="http://schemas.openxmlformats.org/drawingml/2006/main">
            <a:endParaRPr lang="en-US"/>
          </a:p>
        </cdr:txBody>
      </cdr:sp>
      <cdr:sp macro="" textlink="">
        <cdr:nvSpPr>
          <cdr:cNvPr id="13" name="TextBox 1">
            <a:extLst xmlns:a="http://schemas.openxmlformats.org/drawingml/2006/main">
              <a:ext uri="{FF2B5EF4-FFF2-40B4-BE49-F238E27FC236}">
                <a16:creationId xmlns:a16="http://schemas.microsoft.com/office/drawing/2014/main" id="{64EBC008-9A0B-E04B-99F0-AC65BE1F7C3F}"/>
              </a:ext>
            </a:extLst>
          </cdr:cNvPr>
          <cdr:cNvSpPr txBox="1"/>
        </cdr:nvSpPr>
        <cdr:spPr>
          <a:xfrm xmlns:a="http://schemas.openxmlformats.org/drawingml/2006/main">
            <a:off x="6419873" y="1448074"/>
            <a:ext cx="749805" cy="369332"/>
          </a:xfrm>
          <a:prstGeom xmlns:a="http://schemas.openxmlformats.org/drawingml/2006/main" prst="rect">
            <a:avLst/>
          </a:prstGeom>
          <a:noFill xmlns:a="http://schemas.openxmlformats.org/drawingml/2006/main"/>
        </cdr:spPr>
        <cdr:txBody>
          <a:bodyPr xmlns:a="http://schemas.openxmlformats.org/drawingml/2006/main" wrap="square" rtlCol="0">
            <a:spAutoFit/>
          </a:bodyPr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pPr algn="l"/>
            <a:r>
              <a:rPr lang="en-US" sz="1800" dirty="0"/>
              <a:t>NE</a:t>
            </a:r>
            <a:endParaRPr lang="en-US" sz="1800" dirty="0">
              <a:latin typeface="+mn-lt"/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5CCCC-885C-8049-9DD5-EBA235FBC0BC}" type="datetimeFigureOut">
              <a:rPr lang="en-US" smtClean="0"/>
              <a:t>1/24/22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D7AD12-7E23-084E-BBB3-B4735D7F47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5302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C76377-E131-FB41-9E7B-BE9592FD40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09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7AD12-7E23-084E-BBB3-B4735D7F47A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570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7AD12-7E23-084E-BBB3-B4735D7F47A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479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D7AD12-7E23-084E-BBB3-B4735D7F47A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866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4801A-BCD7-034E-8886-C6828E3A1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A4874-D62A-1D40-B63D-FFBBBB3680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B572B-0007-B346-95E1-63479F40B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B4DF1E-D2D1-7A44-8B4C-D9AD9DEE7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3D43B9-332C-D348-A8BF-4A3B9A28E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00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ED998-EC10-C34C-A76A-D8BB96EDA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539155-89F8-0B4A-A867-B631CFDE71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774FC-88F6-4044-A9B3-DD50C02933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FA0121-1A3E-6549-A124-AB6E2BE46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D08944-353E-FB43-A19A-A89F30E88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25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3D2495-5CCD-CA46-99A3-6C9E5E4686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B56DD8-576E-B94C-A106-8B337F4FFB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276D83-3715-DC42-9B52-3A01B21CD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726AB-E079-B14D-AA01-2A8A6A711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F3EFA-D82C-084B-935E-556972504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548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445C7-6105-EE4E-A9A8-BAA5A3A99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63E5D-EEEF-2F46-84BA-9D0C1D0053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A9B01-3662-5F4F-802A-F334025C5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77D90B-4759-2546-851E-A1BF1DEF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25D311-64EC-A143-85FC-B8082F6844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06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F69C0B-3F6D-0C41-BE81-87F108755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BED49-4C73-644E-8F9E-08E0FFA35F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6F91AD-C9B8-AD43-A463-B30E6C40C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32595-1543-1944-A116-25E294CE2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2144A-8678-CE4E-AFEF-4AD99940AB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35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A6639-950F-2346-86BF-189AA0FB1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C3016-2F1C-D943-9D99-271C226CD5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EDC87-2875-6E4B-9266-0877F2638A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D985E-E793-8044-A56E-9EDA622093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9A701C-B344-214F-98FA-125168AC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2D36C6-B116-5B4B-B81D-D39AE5A09B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89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2A6C6-1986-874D-89B8-0BF64AB17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A4837-82CD-5B40-88F8-2987308E6D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20292-1964-5E4C-B15B-82906E3E36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E0E55E-6002-AD4D-9AEF-44404A7269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8E0FE-F0AE-114A-A201-9245B9D648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083A99-4E5D-E643-9E31-9BF70019AA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959D02-DE22-1F4D-91A1-D541EBDE0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4279BF-94BE-2D48-81B8-CCCB7AD28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2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223792-11AF-694C-9671-98E08F746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01C37C-F80F-3E47-9D8B-6792D9290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E5615D-CEB9-264B-AFA8-A415DC647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79960-F828-3842-8E62-46754320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089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7C879F-A6C4-3142-A858-FBBC53835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A401FB-396B-884B-A99C-6494FC6B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749E8-C5DC-384C-A0C2-C3E4ADBE5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543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213B-2319-554D-97C4-E36B02B0C3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48D33B-7ACF-DF40-A143-297C3B661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701EB6-558C-0148-A389-41D4DDBC8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AC1A94-A046-7C4C-AF49-0FD1AA84E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D641E6-6DB4-C945-82B8-9D47AC94B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F21611-9ED2-2C4D-853F-1CB75B5DD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233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CFE6D-38F3-2A4C-A019-93235D5D4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62C3BBB-09D7-C646-BF02-450DFB6DCE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594488-6A12-B54F-A834-19FAAC33D3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7823E3-3B70-614D-B47C-C4EAF4E1A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81F854-A846-5643-B885-28EB00D66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CF0B1-F13A-3C4E-9762-5430B75B7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2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C4E962-7E1F-2B4B-AF34-037D90AE1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C9A501-4CAE-E544-863B-D89A33F8DD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575997-8C41-4B44-8CDD-58790A7459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B60B42-1D9C-CF4F-90E6-E45EF49D9D0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8A1BA-396A-FD43-A346-DA664CFF55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31729-DFDE-4E4F-9C7D-E4B3B16AF1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A1BC3-12BF-4D43-BC04-D033F595C3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1D2B5-884E-9041-A845-A843E37589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81137"/>
            <a:ext cx="9144000" cy="2387600"/>
          </a:xfrm>
        </p:spPr>
        <p:txBody>
          <a:bodyPr>
            <a:noAutofit/>
          </a:bodyPr>
          <a:lstStyle/>
          <a:p>
            <a:r>
              <a:rPr lang="en-US" sz="4400" b="1" dirty="0"/>
              <a:t>Key Presentations from the 63rd American Society of Hematology (ASH) Annual Meeting: </a:t>
            </a:r>
            <a:br>
              <a:rPr lang="en-US" sz="4400" b="1" i="1" dirty="0"/>
            </a:br>
            <a:r>
              <a:rPr lang="en-US" sz="4400" b="1" i="1" dirty="0"/>
              <a:t>Acute Myeloid Leukemia and Myelodysplastic Syndromes Edition</a:t>
            </a:r>
            <a:endParaRPr lang="en-US" sz="4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7176D8-7AE8-054C-91A8-CE32DEA5CA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8306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Andrew Brunner, MD</a:t>
            </a:r>
          </a:p>
          <a:p>
            <a:r>
              <a:rPr lang="en-US" dirty="0"/>
              <a:t>Assistant Professor</a:t>
            </a:r>
          </a:p>
          <a:p>
            <a:r>
              <a:rPr lang="en-US" dirty="0"/>
              <a:t>Harvard Medical School</a:t>
            </a:r>
          </a:p>
          <a:p>
            <a:r>
              <a:rPr lang="en-US" dirty="0"/>
              <a:t>Massachusetts General Hospital</a:t>
            </a:r>
          </a:p>
        </p:txBody>
      </p:sp>
    </p:spTree>
    <p:extLst>
      <p:ext uri="{BB962C8B-B14F-4D97-AF65-F5344CB8AC3E}">
        <p14:creationId xmlns:p14="http://schemas.microsoft.com/office/powerpoint/2010/main" val="3312883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AAB4-3960-974F-85D6-51B942E0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Comparing Outcomes between Liposomal Daunorubicin/Cytarabine (CPX-351) and </a:t>
            </a:r>
            <a:r>
              <a:rPr lang="en-US" sz="3200" dirty="0" err="1"/>
              <a:t>HMA+Venetoclax</a:t>
            </a:r>
            <a:r>
              <a:rPr lang="en-US" sz="3200" dirty="0"/>
              <a:t> As Frontline Therapy in Acute Myeloid Leukemia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B2158-150A-D244-8B26-1EE82805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Retrospective study from 4 academic centers of patients treated with CPX-351 or </a:t>
            </a:r>
            <a:r>
              <a:rPr lang="en-US" dirty="0" err="1"/>
              <a:t>HMA+Ven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E40F6-D9FA-AC4E-88E3-5A0C088153CD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Grenet</a:t>
            </a:r>
            <a:r>
              <a:rPr lang="en-US" dirty="0"/>
              <a:t> J et al. ASH Annual Meeting 2021, Atlanta GA. Abstract 32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4A47119-A74C-A745-82A1-372F8DA07451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924175"/>
          <a:ext cx="8127999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3467185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1501328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82480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CPX-351 (n=211)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HMA+Ven</a:t>
                      </a:r>
                      <a:r>
                        <a:rPr lang="en-US" dirty="0"/>
                        <a:t> (n=226)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13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98 (46%)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62 (27%)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94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24 (11%)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66 (29%)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502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33.7mo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15.8mo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91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17.3mo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11.1mo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44907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5374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AAB4-3960-974F-85D6-51B942E04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680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/>
              <a:t>Comparing Outcomes between Liposomal Daunorubicin/Cytarabine (CPX-351) and </a:t>
            </a:r>
            <a:r>
              <a:rPr lang="en-US" sz="3200" dirty="0" err="1"/>
              <a:t>HMA+Venetoclax</a:t>
            </a:r>
            <a:r>
              <a:rPr lang="en-US" sz="3200" dirty="0"/>
              <a:t> As Frontline Therapy in Acute Myeloid Leukemia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B2158-150A-D244-8B26-1EE82805E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6465"/>
            <a:ext cx="10515600" cy="4351338"/>
          </a:xfrm>
        </p:spPr>
        <p:txBody>
          <a:bodyPr/>
          <a:lstStyle/>
          <a:p>
            <a:r>
              <a:rPr lang="en-US" dirty="0"/>
              <a:t>Overall population – survival improved with CPX-351, but without as clear a benefit in the 60-75yo subgroup (HR 0.8, 0.57-1.13)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E40F6-D9FA-AC4E-88E3-5A0C088153CD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Grenet</a:t>
            </a:r>
            <a:r>
              <a:rPr lang="en-US" dirty="0"/>
              <a:t> J et al. ASH Annual Meeting 2021, Atlanta GA. Abstract 32</a:t>
            </a: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41220559-4B5C-1C4C-A990-C623BE898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36651" y="2592388"/>
            <a:ext cx="5264149" cy="394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FF2CE4-47B4-DC40-8B2B-826435EFD7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5216" y="3395653"/>
            <a:ext cx="3773592" cy="2819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FF5E53-2522-4D42-B499-95C12636F581}"/>
              </a:ext>
            </a:extLst>
          </p:cNvPr>
          <p:cNvSpPr txBox="1"/>
          <p:nvPr/>
        </p:nvSpPr>
        <p:spPr>
          <a:xfrm>
            <a:off x="7089712" y="2510413"/>
            <a:ext cx="37735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clear significant post-HCT survival difference in 60-75yo</a:t>
            </a:r>
          </a:p>
          <a:p>
            <a:r>
              <a:rPr lang="en-US" dirty="0"/>
              <a:t>(CPX-351 n=72, </a:t>
            </a:r>
            <a:r>
              <a:rPr lang="en-US" dirty="0" err="1"/>
              <a:t>HMA+Ven</a:t>
            </a:r>
            <a:r>
              <a:rPr lang="en-US" dirty="0"/>
              <a:t> n=19)</a:t>
            </a:r>
          </a:p>
        </p:txBody>
      </p:sp>
    </p:spTree>
    <p:extLst>
      <p:ext uri="{BB962C8B-B14F-4D97-AF65-F5344CB8AC3E}">
        <p14:creationId xmlns:p14="http://schemas.microsoft.com/office/powerpoint/2010/main" val="119693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390C3-80AE-5A42-B236-A37AB732E9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b="1" dirty="0"/>
              <a:t>Real World Survival Outcomes of CPX-351 Versus </a:t>
            </a:r>
            <a:r>
              <a:rPr lang="en-US" sz="3600" b="1" dirty="0" err="1"/>
              <a:t>Venetoclax</a:t>
            </a:r>
            <a:r>
              <a:rPr lang="en-US" sz="3600" b="1" dirty="0"/>
              <a:t> and </a:t>
            </a:r>
            <a:r>
              <a:rPr lang="en-US" sz="3600" b="1" dirty="0" err="1"/>
              <a:t>Azacitadine</a:t>
            </a:r>
            <a:r>
              <a:rPr lang="en-US" sz="3600" b="1" dirty="0"/>
              <a:t> for Initial Therapy in Adult Acute Myeloid Leukemia</a:t>
            </a:r>
            <a:endParaRPr lang="en-US" sz="36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27D8E3-AB1E-8C46-813E-C56B0B1728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00700" cy="4351338"/>
          </a:xfrm>
        </p:spPr>
        <p:txBody>
          <a:bodyPr/>
          <a:lstStyle/>
          <a:p>
            <a:r>
              <a:rPr lang="en-US" dirty="0"/>
              <a:t>HUP and Flatiron HER</a:t>
            </a:r>
          </a:p>
          <a:p>
            <a:r>
              <a:rPr lang="en-US" dirty="0"/>
              <a:t>CPX-351 (n=219)</a:t>
            </a:r>
          </a:p>
          <a:p>
            <a:r>
              <a:rPr lang="en-US" dirty="0" err="1"/>
              <a:t>Aza+Ven</a:t>
            </a:r>
            <a:r>
              <a:rPr lang="en-US" dirty="0"/>
              <a:t> (n=440)</a:t>
            </a:r>
          </a:p>
          <a:p>
            <a:endParaRPr lang="en-US" dirty="0"/>
          </a:p>
          <a:p>
            <a:r>
              <a:rPr lang="en-US" dirty="0"/>
              <a:t>Overall survival similar at 13mo (CPX-351) vs 11mo (</a:t>
            </a:r>
            <a:r>
              <a:rPr lang="en-US" dirty="0" err="1"/>
              <a:t>AzaVen</a:t>
            </a:r>
            <a:r>
              <a:rPr lang="en-US" dirty="0"/>
              <a:t>) (p=0.18)</a:t>
            </a:r>
          </a:p>
          <a:p>
            <a:r>
              <a:rPr lang="en-US" dirty="0"/>
              <a:t>Higher rates of F&amp;N with CPX351</a:t>
            </a:r>
          </a:p>
        </p:txBody>
      </p:sp>
      <p:pic>
        <p:nvPicPr>
          <p:cNvPr id="41986" name="Picture 2">
            <a:extLst>
              <a:ext uri="{FF2B5EF4-FFF2-40B4-BE49-F238E27FC236}">
                <a16:creationId xmlns:a16="http://schemas.microsoft.com/office/drawing/2014/main" id="{AD91A075-7172-3E46-B48A-37304B4201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07099" y="1868549"/>
            <a:ext cx="5753101" cy="46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DF58E8F-AD54-BF44-843F-874212FD14C2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Matthews A et al. ASH Annual Meeting 2021, Atlanta GA. Abstract 795</a:t>
            </a:r>
          </a:p>
        </p:txBody>
      </p:sp>
    </p:spTree>
    <p:extLst>
      <p:ext uri="{BB962C8B-B14F-4D97-AF65-F5344CB8AC3E}">
        <p14:creationId xmlns:p14="http://schemas.microsoft.com/office/powerpoint/2010/main" val="81045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D415F5-921B-F741-962B-DBE13867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268496"/>
          </a:xfrm>
        </p:spPr>
        <p:txBody>
          <a:bodyPr/>
          <a:lstStyle/>
          <a:p>
            <a:r>
              <a:rPr lang="en-US" dirty="0"/>
              <a:t>Targeted Therapies in AML</a:t>
            </a:r>
          </a:p>
        </p:txBody>
      </p:sp>
    </p:spTree>
    <p:extLst>
      <p:ext uri="{BB962C8B-B14F-4D97-AF65-F5344CB8AC3E}">
        <p14:creationId xmlns:p14="http://schemas.microsoft.com/office/powerpoint/2010/main" val="613421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Figure 1">
            <a:extLst>
              <a:ext uri="{FF2B5EF4-FFF2-40B4-BE49-F238E27FC236}">
                <a16:creationId xmlns:a16="http://schemas.microsoft.com/office/drawing/2014/main" id="{7B7B7728-276F-184A-B65A-394EB661615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41057" y="2506662"/>
            <a:ext cx="810988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580D55-D690-8F49-A95A-C1422F2C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Gilteritinib</a:t>
            </a:r>
            <a:r>
              <a:rPr lang="en-US" sz="3200" dirty="0"/>
              <a:t> Versus Salvage Chemotherapy for Relapsed/Refractory FLT3-Mutated Acute Myeloid Leukemia: A Phase 3, Randomized, Multicenter, Open-Label Trial in Asia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2D493-4390-C547-B03C-3306574136CC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Wang J et al. ASH Annual Meeting 2021, Atlanta GA. Abstract 695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85555-A953-2144-8B84-96E993159C51}"/>
              </a:ext>
            </a:extLst>
          </p:cNvPr>
          <p:cNvSpPr txBox="1"/>
          <p:nvPr/>
        </p:nvSpPr>
        <p:spPr>
          <a:xfrm>
            <a:off x="927100" y="1981200"/>
            <a:ext cx="2574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R/R </a:t>
            </a:r>
            <a:r>
              <a:rPr lang="en-US" i="1" dirty="0"/>
              <a:t>FLT3 ITD </a:t>
            </a:r>
            <a:r>
              <a:rPr lang="en-US" dirty="0"/>
              <a:t>or </a:t>
            </a:r>
            <a:r>
              <a:rPr lang="en-US" i="1" dirty="0"/>
              <a:t>TKD</a:t>
            </a:r>
            <a:r>
              <a:rPr lang="en-US" dirty="0"/>
              <a:t> AML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35936-4993-A741-8713-6DDE2C4C861C}"/>
              </a:ext>
            </a:extLst>
          </p:cNvPr>
          <p:cNvSpPr/>
          <p:nvPr/>
        </p:nvSpPr>
        <p:spPr>
          <a:xfrm>
            <a:off x="4876800" y="1690688"/>
            <a:ext cx="26797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Gilteritinib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AC9052-58E7-2249-80D5-CEEDF0F35460}"/>
              </a:ext>
            </a:extLst>
          </p:cNvPr>
          <p:cNvSpPr/>
          <p:nvPr/>
        </p:nvSpPr>
        <p:spPr>
          <a:xfrm>
            <a:off x="4876800" y="2243931"/>
            <a:ext cx="2679700" cy="7723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LoDAC</a:t>
            </a:r>
            <a:endParaRPr lang="en-US" dirty="0"/>
          </a:p>
          <a:p>
            <a:pPr algn="ctr"/>
            <a:r>
              <a:rPr lang="en-US" dirty="0"/>
              <a:t>MEC</a:t>
            </a:r>
          </a:p>
          <a:p>
            <a:pPr algn="ctr"/>
            <a:r>
              <a:rPr lang="en-US" dirty="0"/>
              <a:t>FLAG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17FFBF-1FC1-8E48-AF99-D90E14F1F0B8}"/>
              </a:ext>
            </a:extLst>
          </p:cNvPr>
          <p:cNvCxnSpPr>
            <a:stCxn id="4" idx="3"/>
            <a:endCxn id="6" idx="1"/>
          </p:cNvCxnSpPr>
          <p:nvPr/>
        </p:nvCxnSpPr>
        <p:spPr>
          <a:xfrm flipV="1">
            <a:off x="3501587" y="1875354"/>
            <a:ext cx="1375213" cy="290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7F43B2-45CA-6E45-9D49-179B648904AC}"/>
              </a:ext>
            </a:extLst>
          </p:cNvPr>
          <p:cNvCxnSpPr>
            <a:cxnSpLocks/>
            <a:stCxn id="4" idx="3"/>
            <a:endCxn id="9" idx="1"/>
          </p:cNvCxnSpPr>
          <p:nvPr/>
        </p:nvCxnSpPr>
        <p:spPr>
          <a:xfrm>
            <a:off x="3501587" y="2165866"/>
            <a:ext cx="1375213" cy="464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35E8570-ACEA-8947-93DE-97C257202CE5}"/>
              </a:ext>
            </a:extLst>
          </p:cNvPr>
          <p:cNvSpPr txBox="1"/>
          <p:nvPr/>
        </p:nvSpPr>
        <p:spPr>
          <a:xfrm>
            <a:off x="4119604" y="203414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1:1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CE13EC-414A-2540-BAB1-8CC83D64615D}"/>
              </a:ext>
            </a:extLst>
          </p:cNvPr>
          <p:cNvSpPr txBox="1"/>
          <p:nvPr/>
        </p:nvSpPr>
        <p:spPr>
          <a:xfrm>
            <a:off x="7832474" y="1690688"/>
            <a:ext cx="2773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CRc</a:t>
            </a:r>
            <a:r>
              <a:rPr lang="en-US" dirty="0"/>
              <a:t> 50% (58/116)   CR=16%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0757FD-E4E2-5F4E-AFBC-9D2AFCAD917C}"/>
              </a:ext>
            </a:extLst>
          </p:cNvPr>
          <p:cNvSpPr/>
          <p:nvPr/>
        </p:nvSpPr>
        <p:spPr>
          <a:xfrm>
            <a:off x="7832474" y="2445425"/>
            <a:ext cx="27735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CRc</a:t>
            </a:r>
            <a:r>
              <a:rPr lang="en-US" dirty="0"/>
              <a:t> 20% (24/118)   CR=10%</a:t>
            </a:r>
          </a:p>
        </p:txBody>
      </p:sp>
    </p:spTree>
    <p:extLst>
      <p:ext uri="{BB962C8B-B14F-4D97-AF65-F5344CB8AC3E}">
        <p14:creationId xmlns:p14="http://schemas.microsoft.com/office/powerpoint/2010/main" val="3628614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0D55-D690-8F49-A95A-C1422F2C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867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/>
              <a:t>Phase 3, Open-Label, Randomized Study of </a:t>
            </a:r>
            <a:r>
              <a:rPr lang="en-US" sz="2800" dirty="0" err="1"/>
              <a:t>Gilteritinib</a:t>
            </a:r>
            <a:r>
              <a:rPr lang="en-US" sz="2800" dirty="0"/>
              <a:t> and </a:t>
            </a:r>
            <a:r>
              <a:rPr lang="en-US" sz="2800" dirty="0" err="1"/>
              <a:t>Azacitidine</a:t>
            </a:r>
            <a:r>
              <a:rPr lang="en-US" sz="2800" dirty="0"/>
              <a:t> Vs </a:t>
            </a:r>
            <a:r>
              <a:rPr lang="en-US" sz="2800" dirty="0" err="1"/>
              <a:t>Azacitidine</a:t>
            </a:r>
            <a:r>
              <a:rPr lang="en-US" sz="2800" dirty="0"/>
              <a:t> for Newly Diagnosed FLT3-Mutated Acute Myeloid Leukemia in Patients Ineligible for Intensive Induction Chemotherapy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2D493-4390-C547-B03C-3306574136CC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Wang ES et al. ASH Annual Meeting 2021, Atlanta GA. Abstract 700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585555-A953-2144-8B84-96E993159C51}"/>
              </a:ext>
            </a:extLst>
          </p:cNvPr>
          <p:cNvSpPr txBox="1"/>
          <p:nvPr/>
        </p:nvSpPr>
        <p:spPr>
          <a:xfrm>
            <a:off x="2146300" y="2158108"/>
            <a:ext cx="2473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ND </a:t>
            </a:r>
            <a:r>
              <a:rPr lang="en-US" i="1" dirty="0"/>
              <a:t>FLT3 ITD </a:t>
            </a:r>
            <a:r>
              <a:rPr lang="en-US" dirty="0"/>
              <a:t>or </a:t>
            </a:r>
            <a:r>
              <a:rPr lang="en-US" i="1" dirty="0"/>
              <a:t>TKD</a:t>
            </a:r>
            <a:r>
              <a:rPr lang="en-US" dirty="0"/>
              <a:t> AML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F835936-4993-A741-8713-6DDE2C4C861C}"/>
              </a:ext>
            </a:extLst>
          </p:cNvPr>
          <p:cNvSpPr/>
          <p:nvPr/>
        </p:nvSpPr>
        <p:spPr>
          <a:xfrm>
            <a:off x="6096000" y="1867596"/>
            <a:ext cx="2679700" cy="36933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Azacitidine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217FFBF-1FC1-8E48-AF99-D90E14F1F0B8}"/>
              </a:ext>
            </a:extLst>
          </p:cNvPr>
          <p:cNvCxnSpPr>
            <a:stCxn id="4" idx="3"/>
            <a:endCxn id="6" idx="1"/>
          </p:cNvCxnSpPr>
          <p:nvPr/>
        </p:nvCxnSpPr>
        <p:spPr>
          <a:xfrm flipV="1">
            <a:off x="4619798" y="2052262"/>
            <a:ext cx="1476202" cy="29051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F7F43B2-45CA-6E45-9D49-179B648904AC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4619798" y="2342774"/>
            <a:ext cx="1476202" cy="4642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65A54B-DD51-3645-8C06-DF9EA53B45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550" y="3070782"/>
            <a:ext cx="10248900" cy="345439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88290D11-0A13-2048-8D00-27A1F510DA4A}"/>
              </a:ext>
            </a:extLst>
          </p:cNvPr>
          <p:cNvSpPr/>
          <p:nvPr/>
        </p:nvSpPr>
        <p:spPr>
          <a:xfrm>
            <a:off x="6096000" y="2619852"/>
            <a:ext cx="26797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Gilteritinib</a:t>
            </a:r>
            <a:r>
              <a:rPr lang="en-US" dirty="0"/>
              <a:t> + </a:t>
            </a:r>
            <a:r>
              <a:rPr lang="en-US" dirty="0" err="1"/>
              <a:t>Azacitidine</a:t>
            </a:r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12C3833-F3D9-D543-8E7F-F7A6663BC86E}"/>
              </a:ext>
            </a:extLst>
          </p:cNvPr>
          <p:cNvSpPr/>
          <p:nvPr/>
        </p:nvSpPr>
        <p:spPr>
          <a:xfrm>
            <a:off x="4174202" y="1690688"/>
            <a:ext cx="1370099" cy="36933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Gilteritinib</a:t>
            </a:r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FBA96A8-01F8-784F-B130-260B5D9E0BCE}"/>
              </a:ext>
            </a:extLst>
          </p:cNvPr>
          <p:cNvCxnSpPr>
            <a:cxnSpLocks/>
            <a:stCxn id="4" idx="3"/>
            <a:endCxn id="17" idx="2"/>
          </p:cNvCxnSpPr>
          <p:nvPr/>
        </p:nvCxnSpPr>
        <p:spPr>
          <a:xfrm flipV="1">
            <a:off x="4619798" y="2060020"/>
            <a:ext cx="239454" cy="282754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4E5930A-006C-994E-B3F9-3D59EB58E54E}"/>
              </a:ext>
            </a:extLst>
          </p:cNvPr>
          <p:cNvSpPr txBox="1"/>
          <p:nvPr/>
        </p:nvSpPr>
        <p:spPr>
          <a:xfrm>
            <a:off x="5123577" y="2214743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2:1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73438A6-286D-514C-878A-CF2F1CDD9030}"/>
              </a:ext>
            </a:extLst>
          </p:cNvPr>
          <p:cNvSpPr txBox="1"/>
          <p:nvPr/>
        </p:nvSpPr>
        <p:spPr>
          <a:xfrm>
            <a:off x="8991600" y="1875354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N=49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CE650E3-CCCA-594C-AF74-436BD21D08A2}"/>
              </a:ext>
            </a:extLst>
          </p:cNvPr>
          <p:cNvSpPr txBox="1"/>
          <p:nvPr/>
        </p:nvSpPr>
        <p:spPr>
          <a:xfrm>
            <a:off x="8991600" y="2614445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N=74</a:t>
            </a:r>
          </a:p>
        </p:txBody>
      </p:sp>
    </p:spTree>
    <p:extLst>
      <p:ext uri="{BB962C8B-B14F-4D97-AF65-F5344CB8AC3E}">
        <p14:creationId xmlns:p14="http://schemas.microsoft.com/office/powerpoint/2010/main" val="34874056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0D55-D690-8F49-A95A-C1422F2C0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Phase 3, Open-Label, Randomized Study of </a:t>
            </a:r>
            <a:r>
              <a:rPr lang="en-US" sz="2800" dirty="0" err="1"/>
              <a:t>Gilteritinib</a:t>
            </a:r>
            <a:r>
              <a:rPr lang="en-US" sz="2800" dirty="0"/>
              <a:t> and </a:t>
            </a:r>
            <a:r>
              <a:rPr lang="en-US" sz="2800" dirty="0" err="1"/>
              <a:t>Azacitidine</a:t>
            </a:r>
            <a:r>
              <a:rPr lang="en-US" sz="2800" dirty="0"/>
              <a:t> Vs </a:t>
            </a:r>
            <a:r>
              <a:rPr lang="en-US" sz="2800" dirty="0" err="1"/>
              <a:t>Azacitidine</a:t>
            </a:r>
            <a:r>
              <a:rPr lang="en-US" sz="2800" dirty="0"/>
              <a:t> for Newly Diagnosed FLT3-Mutated Acute Myeloid Leukemia in Patients Ineligible for Intensive Induction Chemotherapy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B2D493-4390-C547-B03C-3306574136CC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Wang ES et al. ASH Annual Meeting 2021, Atlanta GA. Abstract 700</a:t>
            </a:r>
          </a:p>
        </p:txBody>
      </p:sp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7EA9118D-D872-FE41-952F-5409FCCEC86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97470580"/>
              </p:ext>
            </p:extLst>
          </p:nvPr>
        </p:nvGraphicFramePr>
        <p:xfrm>
          <a:off x="482600" y="2435701"/>
          <a:ext cx="5968999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9307">
                  <a:extLst>
                    <a:ext uri="{9D8B030D-6E8A-4147-A177-3AD203B41FA5}">
                      <a16:colId xmlns:a16="http://schemas.microsoft.com/office/drawing/2014/main" val="4216664541"/>
                    </a:ext>
                  </a:extLst>
                </a:gridCol>
                <a:gridCol w="1667018">
                  <a:extLst>
                    <a:ext uri="{9D8B030D-6E8A-4147-A177-3AD203B41FA5}">
                      <a16:colId xmlns:a16="http://schemas.microsoft.com/office/drawing/2014/main" val="4069337123"/>
                    </a:ext>
                  </a:extLst>
                </a:gridCol>
                <a:gridCol w="1462674">
                  <a:extLst>
                    <a:ext uri="{9D8B030D-6E8A-4147-A177-3AD203B41FA5}">
                      <a16:colId xmlns:a16="http://schemas.microsoft.com/office/drawing/2014/main" val="34625263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Gilteritinib</a:t>
                      </a:r>
                      <a:r>
                        <a:rPr lang="en-US" dirty="0"/>
                        <a:t> + </a:t>
                      </a:r>
                      <a:r>
                        <a:rPr lang="en-US" dirty="0" err="1"/>
                        <a:t>Azacitidine</a:t>
                      </a:r>
                      <a:r>
                        <a:rPr lang="en-US" dirty="0"/>
                        <a:t> (n=74)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Azacitidine</a:t>
                      </a:r>
                      <a:r>
                        <a:rPr lang="en-US" dirty="0"/>
                        <a:t> (n=49)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614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Any subsequent therapy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15 (20%)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22 (45%)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774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FLT3i-containing regimen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 (4%)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 (29%)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364292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1DF32D9-9135-EA40-983D-F2836B5E99C8}"/>
              </a:ext>
            </a:extLst>
          </p:cNvPr>
          <p:cNvSpPr txBox="1"/>
          <p:nvPr/>
        </p:nvSpPr>
        <p:spPr>
          <a:xfrm>
            <a:off x="342899" y="4513628"/>
            <a:ext cx="6248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 survival difference in subgroup analysis (ELN risk, FLT3 mutation type, ITD allelic ratio)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9788C3BF-0BCA-9744-ADFB-BE28EB6A08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0676102"/>
              </p:ext>
            </p:extLst>
          </p:nvPr>
        </p:nvGraphicFramePr>
        <p:xfrm>
          <a:off x="6591299" y="1993899"/>
          <a:ext cx="5257800" cy="39624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4810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AAB4-3960-974F-85D6-51B942E0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AGILE: A Global, Randomized, Double-Blind, Phase 3 Study of </a:t>
            </a:r>
            <a:r>
              <a:rPr lang="en-US" sz="2800" b="1" dirty="0" err="1"/>
              <a:t>Ivosidenib</a:t>
            </a:r>
            <a:r>
              <a:rPr lang="en-US" sz="2800" b="1" dirty="0"/>
              <a:t> + </a:t>
            </a:r>
            <a:r>
              <a:rPr lang="en-US" sz="2800" b="1" dirty="0" err="1"/>
              <a:t>Azacitidine</a:t>
            </a:r>
            <a:r>
              <a:rPr lang="en-US" sz="2800" b="1" dirty="0"/>
              <a:t> Versus Placebo + </a:t>
            </a:r>
            <a:r>
              <a:rPr lang="en-US" sz="2800" b="1" dirty="0" err="1"/>
              <a:t>Azacitidine</a:t>
            </a:r>
            <a:r>
              <a:rPr lang="en-US" sz="2800" b="1" dirty="0"/>
              <a:t> in Patients with Newly Diagnosed Acute Myeloid Leukemia with an </a:t>
            </a:r>
            <a:r>
              <a:rPr lang="en-US" sz="2800" b="1" i="1" dirty="0"/>
              <a:t>IDH1</a:t>
            </a:r>
            <a:r>
              <a:rPr lang="en-US" sz="2800" b="1" dirty="0"/>
              <a:t> Mutation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3B2158-150A-D244-8B26-1EE82805EB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Randomize 1:1 </a:t>
            </a:r>
            <a:r>
              <a:rPr lang="en-US" dirty="0" err="1"/>
              <a:t>Aza+Ivosidenib</a:t>
            </a:r>
            <a:r>
              <a:rPr lang="en-US" dirty="0"/>
              <a:t> vs </a:t>
            </a:r>
            <a:r>
              <a:rPr lang="en-US" dirty="0" err="1"/>
              <a:t>Aza+Placebo</a:t>
            </a:r>
            <a:endParaRPr lang="en-US" dirty="0"/>
          </a:p>
          <a:p>
            <a:pPr lvl="1"/>
            <a:r>
              <a:rPr lang="en-US" dirty="0"/>
              <a:t>Aza 75mg/m</a:t>
            </a:r>
            <a:r>
              <a:rPr lang="en-US" baseline="30000" dirty="0"/>
              <a:t>2</a:t>
            </a:r>
            <a:r>
              <a:rPr lang="en-US" dirty="0"/>
              <a:t> d1-7 of 28, Ivo 500mg d1-28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Toxicities balanced; fewer infections in the AZA+IVO arm</a:t>
            </a:r>
          </a:p>
          <a:p>
            <a:r>
              <a:rPr lang="en-US" dirty="0" err="1"/>
              <a:t>HRQoL</a:t>
            </a:r>
            <a:r>
              <a:rPr lang="en-US" dirty="0"/>
              <a:t> favored AZA+IVO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E40F6-D9FA-AC4E-88E3-5A0C088153CD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Montesinos P et al. ASH Annual Meeting 2021, Atlanta GA. Abstract 697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A4A47119-A74C-A745-82A1-372F8DA07451}"/>
              </a:ext>
            </a:extLst>
          </p:cNvPr>
          <p:cNvGraphicFramePr>
            <a:graphicFrameLocks noGrp="1"/>
          </p:cNvGraphicFramePr>
          <p:nvPr/>
        </p:nvGraphicFramePr>
        <p:xfrm>
          <a:off x="2032000" y="2687320"/>
          <a:ext cx="8127999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9333">
                  <a:extLst>
                    <a:ext uri="{9D8B030D-6E8A-4147-A177-3AD203B41FA5}">
                      <a16:colId xmlns:a16="http://schemas.microsoft.com/office/drawing/2014/main" val="2346718592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515013289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31824801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Azacitidine+Ivosidenib</a:t>
                      </a:r>
                      <a:r>
                        <a:rPr lang="en-US" dirty="0"/>
                        <a:t> (n=72)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Azacitidine</a:t>
                      </a:r>
                      <a:r>
                        <a:rPr lang="en-US" dirty="0"/>
                        <a:t> (n=74)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51341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34 (47%)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 (15%)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69411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CR+CRh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38 (53%)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 (18%)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55027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45 (63%)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14 (19%)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915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694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8AAB4-3960-974F-85D6-51B942E04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b="1" dirty="0"/>
              <a:t>AGILE: A Global, Randomized, Double-Blind, Phase 3 Study of </a:t>
            </a:r>
            <a:r>
              <a:rPr lang="en-US" sz="2800" b="1" dirty="0" err="1"/>
              <a:t>Ivosidenib</a:t>
            </a:r>
            <a:r>
              <a:rPr lang="en-US" sz="2800" b="1" dirty="0"/>
              <a:t> + </a:t>
            </a:r>
            <a:r>
              <a:rPr lang="en-US" sz="2800" b="1" dirty="0" err="1"/>
              <a:t>Azacitidine</a:t>
            </a:r>
            <a:r>
              <a:rPr lang="en-US" sz="2800" b="1" dirty="0"/>
              <a:t> Versus Placebo + </a:t>
            </a:r>
            <a:r>
              <a:rPr lang="en-US" sz="2800" b="1" dirty="0" err="1"/>
              <a:t>Azacitidine</a:t>
            </a:r>
            <a:r>
              <a:rPr lang="en-US" sz="2800" b="1" dirty="0"/>
              <a:t> in Patients with Newly Diagnosed Acute Myeloid Leukemia with an </a:t>
            </a:r>
            <a:r>
              <a:rPr lang="en-US" sz="2800" b="1" i="1" dirty="0"/>
              <a:t>IDH1</a:t>
            </a:r>
            <a:r>
              <a:rPr lang="en-US" sz="2800" b="1" dirty="0"/>
              <a:t> Mutation</a:t>
            </a:r>
            <a:endParaRPr lang="en-US" sz="28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6E40F6-D9FA-AC4E-88E3-5A0C088153CD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Montesinos P et al. ASH Annual Meeting 2021, Atlanta GA. Abstract 697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B7F37-73FB-2640-B098-FBDF4E74E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64" y="2048317"/>
            <a:ext cx="4786853" cy="36176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29AA1E-6424-EB4B-B6D1-7D53B1A502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89" y="2048317"/>
            <a:ext cx="7431311" cy="341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43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64F44-B9A4-7147-A5B6-D0C56CEC9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rise of triplets: what will be their role?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4CAE2B-129E-344F-B68A-AFF5D21086A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61990" y="2082800"/>
            <a:ext cx="4530010" cy="29747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CBC82C-3841-4E4C-A468-2ACB46593EAF}"/>
              </a:ext>
            </a:extLst>
          </p:cNvPr>
          <p:cNvSpPr txBox="1"/>
          <p:nvPr/>
        </p:nvSpPr>
        <p:spPr>
          <a:xfrm>
            <a:off x="8049540" y="5258393"/>
            <a:ext cx="2007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DiNardo et al NEJM 2020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DFE41C-6CC1-9446-8D25-79A1500A7DE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0114" y="1858764"/>
            <a:ext cx="4421142" cy="319881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B4EE76A-51F7-5646-9894-D234DCAA3BDC}"/>
              </a:ext>
            </a:extLst>
          </p:cNvPr>
          <p:cNvSpPr txBox="1"/>
          <p:nvPr/>
        </p:nvSpPr>
        <p:spPr>
          <a:xfrm>
            <a:off x="3922531" y="5258393"/>
            <a:ext cx="1785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Lancet et al. JCO 2018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985347-45E2-2646-B690-E16E7B7A3B1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690688"/>
            <a:ext cx="3922531" cy="319881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F09D6A2-20C7-9D4E-B7CB-660CDA45B109}"/>
              </a:ext>
            </a:extLst>
          </p:cNvPr>
          <p:cNvSpPr/>
          <p:nvPr/>
        </p:nvSpPr>
        <p:spPr>
          <a:xfrm>
            <a:off x="0" y="5258393"/>
            <a:ext cx="40767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/>
              <a:t>Castaigne</a:t>
            </a:r>
            <a:r>
              <a:rPr lang="en-US" sz="1400" dirty="0"/>
              <a:t> S et al. Lancet 2012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AD29FF0-C650-634C-B20B-F3D7DB74E386}"/>
              </a:ext>
            </a:extLst>
          </p:cNvPr>
          <p:cNvSpPr txBox="1"/>
          <p:nvPr/>
        </p:nvSpPr>
        <p:spPr>
          <a:xfrm>
            <a:off x="1155700" y="1562100"/>
            <a:ext cx="14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”7+3” +/- 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A591AE-7A3B-934F-BA1B-C7CDB8F6F5A0}"/>
              </a:ext>
            </a:extLst>
          </p:cNvPr>
          <p:cNvSpPr txBox="1"/>
          <p:nvPr/>
        </p:nvSpPr>
        <p:spPr>
          <a:xfrm>
            <a:off x="5078231" y="1562100"/>
            <a:ext cx="2119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sAML</a:t>
            </a:r>
            <a:r>
              <a:rPr lang="en-US" dirty="0"/>
              <a:t> – CPX vs “7+3”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961BC5E-1776-1049-911E-8D64DEB4B75E}"/>
              </a:ext>
            </a:extLst>
          </p:cNvPr>
          <p:cNvSpPr txBox="1"/>
          <p:nvPr/>
        </p:nvSpPr>
        <p:spPr>
          <a:xfrm>
            <a:off x="9076956" y="1562100"/>
            <a:ext cx="2508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“Unfit” – Aza vs </a:t>
            </a:r>
            <a:r>
              <a:rPr lang="en-US" dirty="0" err="1"/>
              <a:t>Aza+Ven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92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E7C7F-C25E-8748-B269-6AC6D4935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39722"/>
            <a:ext cx="10515600" cy="2852737"/>
          </a:xfrm>
        </p:spPr>
        <p:txBody>
          <a:bodyPr/>
          <a:lstStyle/>
          <a:p>
            <a:r>
              <a:rPr lang="en-US" dirty="0"/>
              <a:t>Select Abstracts in AML</a:t>
            </a:r>
          </a:p>
        </p:txBody>
      </p:sp>
    </p:spTree>
    <p:extLst>
      <p:ext uri="{BB962C8B-B14F-4D97-AF65-F5344CB8AC3E}">
        <p14:creationId xmlns:p14="http://schemas.microsoft.com/office/powerpoint/2010/main" val="626934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6418B-6FD4-EF4E-AE08-E992E7B68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 Triplet Combination of </a:t>
            </a:r>
            <a:r>
              <a:rPr lang="en-US" sz="3600" dirty="0" err="1"/>
              <a:t>Azacitidine</a:t>
            </a:r>
            <a:r>
              <a:rPr lang="en-US" sz="3600" dirty="0"/>
              <a:t>, </a:t>
            </a:r>
            <a:r>
              <a:rPr lang="en-US" sz="3600" dirty="0" err="1"/>
              <a:t>Venetoclax</a:t>
            </a:r>
            <a:r>
              <a:rPr lang="en-US" sz="3600" dirty="0"/>
              <a:t> and </a:t>
            </a:r>
            <a:r>
              <a:rPr lang="en-US" sz="3600" dirty="0" err="1"/>
              <a:t>Gilteritinib</a:t>
            </a:r>
            <a:r>
              <a:rPr lang="en-US" sz="3600" dirty="0"/>
              <a:t> for Patients with </a:t>
            </a:r>
            <a:r>
              <a:rPr lang="en-US" sz="3600" i="1" dirty="0"/>
              <a:t>FLT3</a:t>
            </a:r>
            <a:r>
              <a:rPr lang="en-US" sz="3600" dirty="0"/>
              <a:t>-Mutated Acute Myeloid Leukemia: Results from a Phase I/II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4584A8-1890-CD4B-81EF-6C5228AFDE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R/R </a:t>
            </a:r>
            <a:r>
              <a:rPr lang="en-US" i="1" dirty="0"/>
              <a:t>FLT3</a:t>
            </a:r>
            <a:r>
              <a:rPr lang="en-US" dirty="0"/>
              <a:t> AML (n=14), HR-MDS/CMML (n=1), and ND </a:t>
            </a:r>
            <a:r>
              <a:rPr lang="en-US" i="1" dirty="0"/>
              <a:t>FLT3 </a:t>
            </a:r>
            <a:r>
              <a:rPr lang="en-US" dirty="0"/>
              <a:t>AML (n=11)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Myelosuppression (MLFS) at Gilt 120 -&gt; Gilt 80mg used in </a:t>
            </a:r>
            <a:r>
              <a:rPr lang="en-US" dirty="0" err="1"/>
              <a:t>PhII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DCAF889-E056-1E42-9221-A73BB6CE79D8}"/>
              </a:ext>
            </a:extLst>
          </p:cNvPr>
          <p:cNvSpPr/>
          <p:nvPr/>
        </p:nvSpPr>
        <p:spPr>
          <a:xfrm>
            <a:off x="1968500" y="2336800"/>
            <a:ext cx="2806700" cy="1473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Aza 75mg/m</a:t>
            </a:r>
            <a:r>
              <a:rPr lang="en-US" baseline="30000" dirty="0"/>
              <a:t>2</a:t>
            </a:r>
            <a:r>
              <a:rPr lang="en-US" dirty="0"/>
              <a:t> d1-7</a:t>
            </a:r>
          </a:p>
          <a:p>
            <a:pPr algn="ctr"/>
            <a:r>
              <a:rPr lang="en-US" dirty="0"/>
              <a:t>Ven 400mg d1-28</a:t>
            </a:r>
          </a:p>
          <a:p>
            <a:pPr algn="ctr"/>
            <a:r>
              <a:rPr lang="en-US" dirty="0"/>
              <a:t>Gilt 80-120mg d1-28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BM Bx day 14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CF85F15-5142-B84F-8991-2867B00F9ED6}"/>
              </a:ext>
            </a:extLst>
          </p:cNvPr>
          <p:cNvSpPr/>
          <p:nvPr/>
        </p:nvSpPr>
        <p:spPr>
          <a:xfrm>
            <a:off x="6934200" y="2527300"/>
            <a:ext cx="2806700" cy="1092200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Aza 75mg/m</a:t>
            </a:r>
            <a:r>
              <a:rPr lang="en-US" baseline="30000" dirty="0"/>
              <a:t>2</a:t>
            </a:r>
            <a:r>
              <a:rPr lang="en-US" dirty="0"/>
              <a:t> d1-5</a:t>
            </a:r>
          </a:p>
          <a:p>
            <a:pPr algn="ctr"/>
            <a:r>
              <a:rPr lang="en-US" dirty="0"/>
              <a:t>Ven 400mg d1-7</a:t>
            </a:r>
          </a:p>
          <a:p>
            <a:pPr algn="ctr"/>
            <a:r>
              <a:rPr lang="en-US" dirty="0"/>
              <a:t>Gilt 80-120mg d1-28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107512-D348-CA4B-B5DA-4607645DB4B5}"/>
              </a:ext>
            </a:extLst>
          </p:cNvPr>
          <p:cNvCxnSpPr>
            <a:endCxn id="6" idx="1"/>
          </p:cNvCxnSpPr>
          <p:nvPr/>
        </p:nvCxnSpPr>
        <p:spPr>
          <a:xfrm>
            <a:off x="4775200" y="3073400"/>
            <a:ext cx="21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2" descr="Figure 1">
            <a:extLst>
              <a:ext uri="{FF2B5EF4-FFF2-40B4-BE49-F238E27FC236}">
                <a16:creationId xmlns:a16="http://schemas.microsoft.com/office/drawing/2014/main" id="{5CEAD92D-A47C-8C4C-B47A-E35E884E96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19539" y="4379737"/>
            <a:ext cx="2688077" cy="234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013BCE-BCED-6C4E-8811-6399FE952A6B}"/>
              </a:ext>
            </a:extLst>
          </p:cNvPr>
          <p:cNvSpPr txBox="1"/>
          <p:nvPr/>
        </p:nvSpPr>
        <p:spPr>
          <a:xfrm>
            <a:off x="9601326" y="6005743"/>
            <a:ext cx="524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R/R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B49623C-83C2-4046-937C-3AABD62856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6" y="4354254"/>
            <a:ext cx="3642733" cy="233088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00D96D-7849-B348-A7C2-0DB9A3CAC573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Short N et al. ASH Annual Meeting 2021, Atlanta GA. Abstract 696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6018A1-3B2C-8749-A859-6CACA9E391EB}"/>
              </a:ext>
            </a:extLst>
          </p:cNvPr>
          <p:cNvSpPr txBox="1"/>
          <p:nvPr/>
        </p:nvSpPr>
        <p:spPr>
          <a:xfrm>
            <a:off x="5793693" y="5942568"/>
            <a:ext cx="1808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Newly Diagnosed</a:t>
            </a: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284AF499-A089-5644-BC4F-891F8B125D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2594620"/>
              </p:ext>
            </p:extLst>
          </p:nvPr>
        </p:nvGraphicFramePr>
        <p:xfrm>
          <a:off x="171454" y="4319329"/>
          <a:ext cx="4603746" cy="215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9846">
                  <a:extLst>
                    <a:ext uri="{9D8B030D-6E8A-4147-A177-3AD203B41FA5}">
                      <a16:colId xmlns:a16="http://schemas.microsoft.com/office/drawing/2014/main" val="2455128627"/>
                    </a:ext>
                  </a:extLst>
                </a:gridCol>
                <a:gridCol w="1612900">
                  <a:extLst>
                    <a:ext uri="{9D8B030D-6E8A-4147-A177-3AD203B41FA5}">
                      <a16:colId xmlns:a16="http://schemas.microsoft.com/office/drawing/2014/main" val="3017534066"/>
                    </a:ext>
                  </a:extLst>
                </a:gridCol>
                <a:gridCol w="1651000">
                  <a:extLst>
                    <a:ext uri="{9D8B030D-6E8A-4147-A177-3AD203B41FA5}">
                      <a16:colId xmlns:a16="http://schemas.microsoft.com/office/drawing/2014/main" val="1957762750"/>
                    </a:ext>
                  </a:extLst>
                </a:gridCol>
              </a:tblGrid>
              <a:tr h="476960">
                <a:tc>
                  <a:txBody>
                    <a:bodyPr/>
                    <a:lstStyle/>
                    <a:p>
                      <a:endParaRPr lang="en-US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Frontline (n=14)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R/R (n=16)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746122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r>
                        <a:rPr lang="en-US" sz="1600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946591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r>
                        <a:rPr lang="en-US" sz="1600" dirty="0" err="1"/>
                        <a:t>CRi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509026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r>
                        <a:rPr lang="en-US" sz="1600" dirty="0"/>
                        <a:t>MLFS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248298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r>
                        <a:rPr lang="en-US" sz="1600" dirty="0"/>
                        <a:t>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94072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r>
                        <a:rPr lang="en-US" sz="1600" dirty="0"/>
                        <a:t>No Response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5866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1633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19FE8-D6BB-CD45-8F20-7F2B3BCAF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0964"/>
            <a:ext cx="10515600" cy="1325563"/>
          </a:xfrm>
        </p:spPr>
        <p:txBody>
          <a:bodyPr>
            <a:noAutofit/>
          </a:bodyPr>
          <a:lstStyle/>
          <a:p>
            <a:r>
              <a:rPr lang="en-US" sz="2400" dirty="0" err="1"/>
              <a:t>Quizartinib</a:t>
            </a:r>
            <a:r>
              <a:rPr lang="en-US" sz="2400" dirty="0"/>
              <a:t> (Quiz) with Decitabine (DAC) and </a:t>
            </a:r>
            <a:r>
              <a:rPr lang="en-US" sz="2400" dirty="0" err="1"/>
              <a:t>Venetoclax</a:t>
            </a:r>
            <a:r>
              <a:rPr lang="en-US" sz="2400" dirty="0"/>
              <a:t> (VEN) Is Highly Active in Patients (pts) with FLT3-ITD Mutated Acute Myeloid Leukemia (AML) – RAS/MAPK Mutations Continue to Drive Primary and Secondary Resistance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90F786B-BBC0-B541-9DFC-207F14D9E7BD}"/>
              </a:ext>
            </a:extLst>
          </p:cNvPr>
          <p:cNvSpPr txBox="1">
            <a:spLocks/>
          </p:cNvSpPr>
          <p:nvPr/>
        </p:nvSpPr>
        <p:spPr>
          <a:xfrm>
            <a:off x="838200" y="14903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R/R </a:t>
            </a:r>
            <a:r>
              <a:rPr lang="en-US" i="1" dirty="0"/>
              <a:t>FLT3</a:t>
            </a:r>
            <a:r>
              <a:rPr lang="en-US" dirty="0"/>
              <a:t> AML (n=23), or ND </a:t>
            </a:r>
            <a:r>
              <a:rPr lang="en-US" i="1" dirty="0"/>
              <a:t>FLT3 </a:t>
            </a:r>
            <a:r>
              <a:rPr lang="en-US" dirty="0"/>
              <a:t>AML (n=5)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G4 Myelosuppression at </a:t>
            </a:r>
            <a:r>
              <a:rPr lang="en-US" dirty="0" err="1"/>
              <a:t>Quizartinib</a:t>
            </a:r>
            <a:r>
              <a:rPr lang="en-US" dirty="0"/>
              <a:t> 40 -&gt; Quiz 30mg used in </a:t>
            </a:r>
            <a:r>
              <a:rPr lang="en-US" dirty="0" err="1"/>
              <a:t>PhII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6D661C-3891-E34C-8876-1FC52E4A252C}"/>
              </a:ext>
            </a:extLst>
          </p:cNvPr>
          <p:cNvSpPr/>
          <p:nvPr/>
        </p:nvSpPr>
        <p:spPr>
          <a:xfrm>
            <a:off x="1968500" y="2001520"/>
            <a:ext cx="2806700" cy="14732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Decitabine 20mg/m</a:t>
            </a:r>
            <a:r>
              <a:rPr lang="en-US" baseline="30000" dirty="0"/>
              <a:t>2</a:t>
            </a:r>
            <a:r>
              <a:rPr lang="en-US" dirty="0"/>
              <a:t> d1-10</a:t>
            </a:r>
          </a:p>
          <a:p>
            <a:pPr algn="ctr"/>
            <a:r>
              <a:rPr lang="en-US" dirty="0"/>
              <a:t>Ven 400mg d1-21</a:t>
            </a:r>
          </a:p>
          <a:p>
            <a:pPr algn="ctr"/>
            <a:r>
              <a:rPr lang="en-US" dirty="0"/>
              <a:t>Quiz 30-40mg d1-28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BM Bx day 14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0E26E3-40D2-5440-AEBD-FACB90726101}"/>
              </a:ext>
            </a:extLst>
          </p:cNvPr>
          <p:cNvSpPr/>
          <p:nvPr/>
        </p:nvSpPr>
        <p:spPr>
          <a:xfrm>
            <a:off x="6934200" y="2192020"/>
            <a:ext cx="2806700" cy="109220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Decitabine 20mg/m</a:t>
            </a:r>
            <a:r>
              <a:rPr lang="en-US" baseline="30000" dirty="0"/>
              <a:t>2</a:t>
            </a:r>
            <a:r>
              <a:rPr lang="en-US" dirty="0"/>
              <a:t> d1-5</a:t>
            </a:r>
          </a:p>
          <a:p>
            <a:pPr algn="ctr"/>
            <a:r>
              <a:rPr lang="en-US" dirty="0"/>
              <a:t>Ven 400mg d1-14</a:t>
            </a:r>
          </a:p>
          <a:p>
            <a:pPr algn="ctr"/>
            <a:r>
              <a:rPr lang="en-US" dirty="0"/>
              <a:t>Quiz 30-40mg d1-14 to 28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EDE4A10-FF2E-814A-8A2F-C07E34CCFA7D}"/>
              </a:ext>
            </a:extLst>
          </p:cNvPr>
          <p:cNvCxnSpPr>
            <a:endCxn id="6" idx="1"/>
          </p:cNvCxnSpPr>
          <p:nvPr/>
        </p:nvCxnSpPr>
        <p:spPr>
          <a:xfrm>
            <a:off x="4775200" y="2738120"/>
            <a:ext cx="2159000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3D0046C1-6AEE-9142-BC77-EDD5D0FA96FE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Yilmaz M et al. ASH Annual Meeting 2021, Atlanta GA. Abstract 370</a:t>
            </a:r>
          </a:p>
        </p:txBody>
      </p:sp>
      <p:graphicFrame>
        <p:nvGraphicFramePr>
          <p:cNvPr id="11" name="Table 14">
            <a:extLst>
              <a:ext uri="{FF2B5EF4-FFF2-40B4-BE49-F238E27FC236}">
                <a16:creationId xmlns:a16="http://schemas.microsoft.com/office/drawing/2014/main" id="{612DB95D-9096-8040-9E42-DE655A2ADB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258558"/>
              </p:ext>
            </p:extLst>
          </p:nvPr>
        </p:nvGraphicFramePr>
        <p:xfrm>
          <a:off x="3454401" y="4082023"/>
          <a:ext cx="5283198" cy="230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7589">
                  <a:extLst>
                    <a:ext uri="{9D8B030D-6E8A-4147-A177-3AD203B41FA5}">
                      <a16:colId xmlns:a16="http://schemas.microsoft.com/office/drawing/2014/main" val="2455128627"/>
                    </a:ext>
                  </a:extLst>
                </a:gridCol>
                <a:gridCol w="1850943">
                  <a:extLst>
                    <a:ext uri="{9D8B030D-6E8A-4147-A177-3AD203B41FA5}">
                      <a16:colId xmlns:a16="http://schemas.microsoft.com/office/drawing/2014/main" val="3017534066"/>
                    </a:ext>
                  </a:extLst>
                </a:gridCol>
                <a:gridCol w="1894666">
                  <a:extLst>
                    <a:ext uri="{9D8B030D-6E8A-4147-A177-3AD203B41FA5}">
                      <a16:colId xmlns:a16="http://schemas.microsoft.com/office/drawing/2014/main" val="1957762750"/>
                    </a:ext>
                  </a:extLst>
                </a:gridCol>
              </a:tblGrid>
              <a:tr h="476960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Frontline (n=5)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R/R (n=23)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746122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r>
                        <a:rPr lang="en-US" sz="1800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8946591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r>
                        <a:rPr lang="en-US" sz="1800" dirty="0" err="1"/>
                        <a:t>CRi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6509026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r>
                        <a:rPr lang="en-US" sz="1800" dirty="0"/>
                        <a:t>MLFS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3248298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r>
                        <a:rPr lang="en-US" sz="1800" dirty="0"/>
                        <a:t>Bridge to </a:t>
                      </a:r>
                      <a:r>
                        <a:rPr lang="en-US" sz="1800" dirty="0" err="1"/>
                        <a:t>Allo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994072"/>
                  </a:ext>
                </a:extLst>
              </a:tr>
              <a:tr h="276135">
                <a:tc>
                  <a:txBody>
                    <a:bodyPr/>
                    <a:lstStyle/>
                    <a:p>
                      <a:r>
                        <a:rPr lang="en-US" sz="1800" dirty="0"/>
                        <a:t>Median 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14.5 </a:t>
                      </a:r>
                      <a:r>
                        <a:rPr lang="en-US" sz="1800" dirty="0" err="1"/>
                        <a:t>mo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7.6 </a:t>
                      </a:r>
                      <a:r>
                        <a:rPr lang="en-US" sz="1800" dirty="0" err="1"/>
                        <a:t>mo</a:t>
                      </a:r>
                      <a:endParaRPr lang="en-US" sz="1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34002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00752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7F9B1-BB9D-4942-BBB4-A9A37CE6F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Phase I/II Study of </a:t>
            </a:r>
            <a:r>
              <a:rPr lang="en-US" sz="2400" dirty="0" err="1"/>
              <a:t>Azacitidine</a:t>
            </a:r>
            <a:r>
              <a:rPr lang="en-US" sz="2400" dirty="0"/>
              <a:t> (AZA) with </a:t>
            </a:r>
            <a:r>
              <a:rPr lang="en-US" sz="2400" dirty="0" err="1"/>
              <a:t>Venetoclax</a:t>
            </a:r>
            <a:r>
              <a:rPr lang="en-US" sz="2400" dirty="0"/>
              <a:t> (VEN) and </a:t>
            </a:r>
            <a:r>
              <a:rPr lang="en-US" sz="2400" dirty="0" err="1"/>
              <a:t>Magrolimab</a:t>
            </a:r>
            <a:r>
              <a:rPr lang="en-US" sz="2400" dirty="0"/>
              <a:t> (</a:t>
            </a:r>
            <a:r>
              <a:rPr lang="en-US" sz="2400" dirty="0" err="1"/>
              <a:t>Magro</a:t>
            </a:r>
            <a:r>
              <a:rPr lang="en-US" sz="2400" dirty="0"/>
              <a:t>) in Patients (pts) with Newly Diagnosed Older/Unfit or High-Risk Acute Myeloid Leukemia (AML) and Relapsed/Refractory (R/R) AML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7D992D-EFDA-3D41-B80C-398C1642E769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Daver</a:t>
            </a:r>
            <a:r>
              <a:rPr lang="en-US" dirty="0"/>
              <a:t> N et al. ASH Annual Meeting 2021, Atlanta GA. Abstract 371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6B83457F-AB17-E344-A382-EFDD189BED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70099" y="1663700"/>
            <a:ext cx="8051801" cy="176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405BD3F8-A129-654F-9182-A43D1266C4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5571134"/>
              </p:ext>
            </p:extLst>
          </p:nvPr>
        </p:nvGraphicFramePr>
        <p:xfrm>
          <a:off x="1358899" y="3429000"/>
          <a:ext cx="9474200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4840">
                  <a:extLst>
                    <a:ext uri="{9D8B030D-6E8A-4147-A177-3AD203B41FA5}">
                      <a16:colId xmlns:a16="http://schemas.microsoft.com/office/drawing/2014/main" val="3152898852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val="4033381442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val="1735393579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val="526013778"/>
                    </a:ext>
                  </a:extLst>
                </a:gridCol>
                <a:gridCol w="1894840">
                  <a:extLst>
                    <a:ext uri="{9D8B030D-6E8A-4147-A177-3AD203B41FA5}">
                      <a16:colId xmlns:a16="http://schemas.microsoft.com/office/drawing/2014/main" val="450285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Frontline TP53mut (n=14)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Frontline TP53wt (n=11)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RR Ven Naïve (n=8)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RR Prior Ven (n=15)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17271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8937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48030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9587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MLFS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04811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MRD negative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62261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CCyR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4/9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5/6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3/5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1/2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051833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733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665880D5-E980-D047-8129-D64477CC5F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0200" y="1466851"/>
            <a:ext cx="6665803" cy="479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B97F9B1-BB9D-4942-BBB4-A9A37CE6F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1288"/>
            <a:ext cx="10515600" cy="1325563"/>
          </a:xfrm>
        </p:spPr>
        <p:txBody>
          <a:bodyPr>
            <a:noAutofit/>
          </a:bodyPr>
          <a:lstStyle/>
          <a:p>
            <a:r>
              <a:rPr lang="en-US" sz="2400" dirty="0"/>
              <a:t>Phase I/II Study of </a:t>
            </a:r>
            <a:r>
              <a:rPr lang="en-US" sz="2400" dirty="0" err="1"/>
              <a:t>Azacitidine</a:t>
            </a:r>
            <a:r>
              <a:rPr lang="en-US" sz="2400" dirty="0"/>
              <a:t> (AZA) with </a:t>
            </a:r>
            <a:r>
              <a:rPr lang="en-US" sz="2400" dirty="0" err="1"/>
              <a:t>Venetoclax</a:t>
            </a:r>
            <a:r>
              <a:rPr lang="en-US" sz="2400" dirty="0"/>
              <a:t> (VEN) and </a:t>
            </a:r>
            <a:r>
              <a:rPr lang="en-US" sz="2400" dirty="0" err="1"/>
              <a:t>Magrolimab</a:t>
            </a:r>
            <a:r>
              <a:rPr lang="en-US" sz="2400" dirty="0"/>
              <a:t> (</a:t>
            </a:r>
            <a:r>
              <a:rPr lang="en-US" sz="2400" dirty="0" err="1"/>
              <a:t>Magro</a:t>
            </a:r>
            <a:r>
              <a:rPr lang="en-US" sz="2400" dirty="0"/>
              <a:t>) in Patients (pts) with Newly Diagnosed Older/Unfit or High-Risk Acute Myeloid Leukemia (AML) and Relapsed/Refractory (R/R) AML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47D992D-EFDA-3D41-B80C-398C1642E769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Daver</a:t>
            </a:r>
            <a:r>
              <a:rPr lang="en-US" dirty="0"/>
              <a:t> N et al. ASH Annual Meeting 2021, Atlanta GA. Abstract 371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6B83457F-AB17-E344-A382-EFDD189BED3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92004" y="1969293"/>
            <a:ext cx="6722196" cy="342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8649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432D-CAD4-DF49-B792-929B9699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for AML from ASH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89B5E-4CF2-4D40-BC24-5DD036B82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There are a number of active regimens in the front line but direct comparisons are lacking</a:t>
            </a:r>
          </a:p>
          <a:p>
            <a:r>
              <a:rPr lang="en-US" dirty="0"/>
              <a:t>The sequencing of agents – particularly targeted therapies or agents active in relapse – are unanswered questions</a:t>
            </a:r>
          </a:p>
          <a:p>
            <a:r>
              <a:rPr lang="en-US" dirty="0"/>
              <a:t>Triplet therapies are being explored and can be administered</a:t>
            </a:r>
          </a:p>
          <a:p>
            <a:pPr lvl="1"/>
            <a:r>
              <a:rPr lang="en-US" dirty="0"/>
              <a:t>Are they an improvement over sequential therapy?</a:t>
            </a:r>
          </a:p>
        </p:txBody>
      </p:sp>
    </p:spTree>
    <p:extLst>
      <p:ext uri="{BB962C8B-B14F-4D97-AF65-F5344CB8AC3E}">
        <p14:creationId xmlns:p14="http://schemas.microsoft.com/office/powerpoint/2010/main" val="26692695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E85E6-BC8A-F544-A1C9-90E7596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209119"/>
          </a:xfrm>
        </p:spPr>
        <p:txBody>
          <a:bodyPr/>
          <a:lstStyle/>
          <a:p>
            <a:r>
              <a:rPr lang="en-US" dirty="0"/>
              <a:t>Select Abstracts in MDS</a:t>
            </a:r>
          </a:p>
        </p:txBody>
      </p:sp>
    </p:spTree>
    <p:extLst>
      <p:ext uri="{BB962C8B-B14F-4D97-AF65-F5344CB8AC3E}">
        <p14:creationId xmlns:p14="http://schemas.microsoft.com/office/powerpoint/2010/main" val="2940949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F8C12-330C-4E7A-BCAA-26D25997D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Defining MDS Risk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7A6AE4-6500-4A36-B001-DBA447D76F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Goal: Identify patients whose disease, left untreated, is high risk of:</a:t>
            </a:r>
          </a:p>
          <a:p>
            <a:r>
              <a:rPr lang="en-US" dirty="0"/>
              <a:t>Death (most often from infection/bleed/cardiac disease) or</a:t>
            </a:r>
          </a:p>
          <a:p>
            <a:r>
              <a:rPr lang="en-US" dirty="0"/>
              <a:t>Leukemic progression</a:t>
            </a:r>
          </a:p>
          <a:p>
            <a:pPr marL="0" indent="0">
              <a:buNone/>
            </a:pPr>
            <a:r>
              <a:rPr lang="en-US" dirty="0"/>
              <a:t>within months (generally &lt;18 months)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82DC03-C06D-4C99-88B1-6B0B3FB2BE2E}"/>
              </a:ext>
            </a:extLst>
          </p:cNvPr>
          <p:cNvSpPr/>
          <p:nvPr/>
        </p:nvSpPr>
        <p:spPr>
          <a:xfrm>
            <a:off x="511833" y="4031164"/>
            <a:ext cx="2122715" cy="9980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IPSS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A92B53-FE20-4A5A-8391-E792B3438F2E}"/>
              </a:ext>
            </a:extLst>
          </p:cNvPr>
          <p:cNvSpPr/>
          <p:nvPr/>
        </p:nvSpPr>
        <p:spPr>
          <a:xfrm>
            <a:off x="511833" y="5178880"/>
            <a:ext cx="2122715" cy="99808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INT-2 Risk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High Risk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071B97-EBD4-4AC1-9EEE-07AB89B6CA2D}"/>
              </a:ext>
            </a:extLst>
          </p:cNvPr>
          <p:cNvSpPr/>
          <p:nvPr/>
        </p:nvSpPr>
        <p:spPr>
          <a:xfrm>
            <a:off x="3510848" y="4031164"/>
            <a:ext cx="2122715" cy="998083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IPSS-R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F94AE8-6E23-425C-A657-1A8A0369EA37}"/>
              </a:ext>
            </a:extLst>
          </p:cNvPr>
          <p:cNvSpPr/>
          <p:nvPr/>
        </p:nvSpPr>
        <p:spPr>
          <a:xfrm>
            <a:off x="3510849" y="5178881"/>
            <a:ext cx="2122715" cy="117905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Score &gt; 3.5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Intermediate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High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Very High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2E7660-F39E-4763-A453-9BF22B7D755A}"/>
              </a:ext>
            </a:extLst>
          </p:cNvPr>
          <p:cNvSpPr/>
          <p:nvPr/>
        </p:nvSpPr>
        <p:spPr>
          <a:xfrm>
            <a:off x="6509863" y="4015922"/>
            <a:ext cx="2122715" cy="9980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Disease History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40E66C8-4470-45BF-BA5B-C6FD0DFA7E43}"/>
              </a:ext>
            </a:extLst>
          </p:cNvPr>
          <p:cNvSpPr/>
          <p:nvPr/>
        </p:nvSpPr>
        <p:spPr>
          <a:xfrm>
            <a:off x="6509862" y="5201900"/>
            <a:ext cx="2122715" cy="99808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Progression after prior therapies e.g. formerly low risk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0A3B4F-0074-4313-BED2-FC51BDD7426C}"/>
              </a:ext>
            </a:extLst>
          </p:cNvPr>
          <p:cNvSpPr/>
          <p:nvPr/>
        </p:nvSpPr>
        <p:spPr>
          <a:xfrm>
            <a:off x="9508878" y="4015923"/>
            <a:ext cx="2122715" cy="99808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Molecular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498B31-8B30-4067-AB15-F6918C60FE53}"/>
              </a:ext>
            </a:extLst>
          </p:cNvPr>
          <p:cNvSpPr/>
          <p:nvPr/>
        </p:nvSpPr>
        <p:spPr>
          <a:xfrm>
            <a:off x="9508877" y="5178880"/>
            <a:ext cx="2122715" cy="1133020"/>
          </a:xfrm>
          <a:prstGeom prst="rect">
            <a:avLst/>
          </a:prstGeom>
          <a:solidFill>
            <a:srgbClr val="FF7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TP53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EZH2, RUNX1, ASXL1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</a:rPr>
              <a:t>“AML-like” mutations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CC41E7-A5D5-5847-9766-ADBBFB662AD0}"/>
              </a:ext>
            </a:extLst>
          </p:cNvPr>
          <p:cNvSpPr txBox="1"/>
          <p:nvPr/>
        </p:nvSpPr>
        <p:spPr>
          <a:xfrm>
            <a:off x="10305578" y="3429000"/>
            <a:ext cx="52931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FFD579"/>
                </a:solidFill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401760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7AC7-D0D1-3140-8658-8B7ADA6A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International Prognosis Scoring System for Myelodysplastic Syndromes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5CFF14-056C-934D-B70C-80DBB6DEB9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914009"/>
            <a:ext cx="6530009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Diagnostic samples from 2,957 patients with MDS (&lt;20% blasts, WBC&lt; 13)</a:t>
            </a:r>
          </a:p>
          <a:p>
            <a:r>
              <a:rPr lang="en-US" dirty="0"/>
              <a:t>Profiling for 156 genes in the discovery cohort</a:t>
            </a:r>
          </a:p>
          <a:p>
            <a:pPr lvl="1"/>
            <a:r>
              <a:rPr lang="en-US" dirty="0"/>
              <a:t>94% with at least 1 cytogenetic/molecular alteration</a:t>
            </a:r>
          </a:p>
          <a:p>
            <a:r>
              <a:rPr lang="en-US" dirty="0"/>
              <a:t>Validation cohort from Japan</a:t>
            </a:r>
          </a:p>
          <a:p>
            <a:r>
              <a:rPr lang="en-US" dirty="0"/>
              <a:t>Patient characteristics:</a:t>
            </a:r>
          </a:p>
          <a:p>
            <a:pPr lvl="1"/>
            <a:r>
              <a:rPr lang="en-US" dirty="0"/>
              <a:t>Median 72 </a:t>
            </a:r>
            <a:r>
              <a:rPr lang="en-US" dirty="0" err="1"/>
              <a:t>yo</a:t>
            </a:r>
            <a:r>
              <a:rPr lang="en-US" dirty="0"/>
              <a:t> (39-88)</a:t>
            </a:r>
          </a:p>
          <a:p>
            <a:pPr lvl="1"/>
            <a:r>
              <a:rPr lang="en-US" dirty="0"/>
              <a:t>8% had </a:t>
            </a:r>
            <a:r>
              <a:rPr lang="en-US" dirty="0" err="1"/>
              <a:t>tMDS</a:t>
            </a:r>
            <a:r>
              <a:rPr lang="en-US" dirty="0"/>
              <a:t>, and 30% received disease modifying therapy</a:t>
            </a:r>
          </a:p>
          <a:p>
            <a:pPr lvl="1"/>
            <a:r>
              <a:rPr lang="en-US" dirty="0"/>
              <a:t>Median follow up of 3.8 years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EDBA5-8DEE-B940-BB6A-7B6106B12B03}"/>
              </a:ext>
            </a:extLst>
          </p:cNvPr>
          <p:cNvSpPr txBox="1"/>
          <p:nvPr/>
        </p:nvSpPr>
        <p:spPr>
          <a:xfrm>
            <a:off x="0" y="6488668"/>
            <a:ext cx="642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Bernard E et al. ASH Annual Meeting 2021, Atlanta GA. Abstract 61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83E30AE-3FE9-AD4D-A22F-BEF10FA96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82139" y="2242982"/>
            <a:ext cx="6009861" cy="3089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212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E7AC7-D0D1-3140-8658-8B7ADA6A2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Molecular International Prognosis Scoring System for Myelodysplastic Syndromes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7EDBA5-8DEE-B940-BB6A-7B6106B12B03}"/>
              </a:ext>
            </a:extLst>
          </p:cNvPr>
          <p:cNvSpPr txBox="1"/>
          <p:nvPr/>
        </p:nvSpPr>
        <p:spPr>
          <a:xfrm>
            <a:off x="0" y="6488668"/>
            <a:ext cx="6424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Bernard E et al. ASH Annual Meeting 2021, Atlanta GA. Abstract 61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83E30AE-3FE9-AD4D-A22F-BEF10FA96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25226" y="1815048"/>
            <a:ext cx="6266774" cy="2304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C06109F4-30D0-E54B-BBB2-E51F89C0C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9338" y="1690687"/>
            <a:ext cx="5956662" cy="4856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71B95C0-8F2A-3946-B6E1-897786A2BBBB}"/>
              </a:ext>
            </a:extLst>
          </p:cNvPr>
          <p:cNvSpPr/>
          <p:nvPr/>
        </p:nvSpPr>
        <p:spPr>
          <a:xfrm>
            <a:off x="139338" y="1815048"/>
            <a:ext cx="592182" cy="4448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7FD754-11FC-B64F-B398-C7B3352935B3}"/>
              </a:ext>
            </a:extLst>
          </p:cNvPr>
          <p:cNvSpPr txBox="1"/>
          <p:nvPr/>
        </p:nvSpPr>
        <p:spPr>
          <a:xfrm>
            <a:off x="6768548" y="4403035"/>
            <a:ext cx="381777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Poor LFS, OS, and AML transformation: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TP53 </a:t>
            </a:r>
            <a:r>
              <a:rPr lang="en-US" dirty="0"/>
              <a:t>multi-hit mutations (7%)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MLL </a:t>
            </a:r>
            <a:r>
              <a:rPr lang="en-US" dirty="0"/>
              <a:t>PTD (2.5%)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FLT3 </a:t>
            </a:r>
            <a:r>
              <a:rPr lang="en-US" dirty="0"/>
              <a:t>mutations (1%)</a:t>
            </a:r>
          </a:p>
          <a:p>
            <a:r>
              <a:rPr lang="en-US" dirty="0"/>
              <a:t>More favorable clinical course: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/>
              <a:t>SF3B1</a:t>
            </a:r>
            <a:r>
              <a:rPr lang="en-US" dirty="0"/>
              <a:t>, depending on </a:t>
            </a:r>
            <a:r>
              <a:rPr lang="en-US" dirty="0" err="1"/>
              <a:t>comutations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121907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8466A-4965-734C-B9F2-BF83D37EE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Higher Risk MDS</a:t>
            </a:r>
          </a:p>
        </p:txBody>
      </p:sp>
      <p:pic>
        <p:nvPicPr>
          <p:cNvPr id="4" name="Picture 2" descr="Overall survival">
            <a:extLst>
              <a:ext uri="{FF2B5EF4-FFF2-40B4-BE49-F238E27FC236}">
                <a16:creationId xmlns:a16="http://schemas.microsoft.com/office/drawing/2014/main" id="{B8146322-9BC9-E54A-B31D-55AD75CEB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88" y="1614668"/>
            <a:ext cx="6200775" cy="4124326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344D5C-7F04-DB43-B721-95FF4DEB0313}"/>
              </a:ext>
            </a:extLst>
          </p:cNvPr>
          <p:cNvSpPr txBox="1"/>
          <p:nvPr/>
        </p:nvSpPr>
        <p:spPr>
          <a:xfrm>
            <a:off x="2467082" y="4251068"/>
            <a:ext cx="3307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OS 21.1 mo (AZA) vs. 15.0 mo (Conventional Care)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0ED36E-B95A-8C40-8B68-0429993C572C}"/>
              </a:ext>
            </a:extLst>
          </p:cNvPr>
          <p:cNvSpPr/>
          <p:nvPr/>
        </p:nvSpPr>
        <p:spPr>
          <a:xfrm>
            <a:off x="72888" y="6519446"/>
            <a:ext cx="47287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1600" dirty="0" err="1"/>
              <a:t>Fenaux</a:t>
            </a:r>
            <a:r>
              <a:rPr lang="en-US" sz="1600" dirty="0"/>
              <a:t> et al. The Lancet Oncology, 2009;10(3):223-232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49DF44-D9CE-454E-A72D-2B94122A9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3663" y="1746893"/>
            <a:ext cx="5843289" cy="393589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3E0646A-6524-8F4D-A0A5-28C20C112C1D}"/>
              </a:ext>
            </a:extLst>
          </p:cNvPr>
          <p:cNvSpPr/>
          <p:nvPr/>
        </p:nvSpPr>
        <p:spPr>
          <a:xfrm>
            <a:off x="7390359" y="6581001"/>
            <a:ext cx="463954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1C1D1E"/>
                </a:solidFill>
                <a:latin typeface="Open Sans" panose="020B0606030504020204" pitchFamily="34" charset="0"/>
              </a:rPr>
              <a:t>Nakamura et al. J Clin Oncol. Published online June 09, 2021.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77386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5367"/>
            <a:ext cx="10515600" cy="1325563"/>
          </a:xfrm>
        </p:spPr>
        <p:txBody>
          <a:bodyPr/>
          <a:lstStyle/>
          <a:p>
            <a:r>
              <a:rPr lang="en-US" dirty="0"/>
              <a:t>Management of AML in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E388BF-0889-473A-A27D-8908B7A2CBD2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0" t="657" r="752" b="696"/>
          <a:stretch/>
        </p:blipFill>
        <p:spPr bwMode="auto">
          <a:xfrm>
            <a:off x="1865710" y="1577489"/>
            <a:ext cx="1221581" cy="22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20" t="657" r="752" b="696"/>
          <a:stretch/>
        </p:blipFill>
        <p:spPr bwMode="auto">
          <a:xfrm>
            <a:off x="1865710" y="4171832"/>
            <a:ext cx="1221581" cy="2255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62274" y="1219200"/>
            <a:ext cx="2057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“Fit,” younger patients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9982" y="3854471"/>
            <a:ext cx="19547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“Frail,” older patients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3466760" y="1674353"/>
            <a:ext cx="1284918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FLT3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12E17D5-5BB7-444C-954F-BCC6C086B91A}"/>
              </a:ext>
            </a:extLst>
          </p:cNvPr>
          <p:cNvSpPr txBox="1"/>
          <p:nvPr/>
        </p:nvSpPr>
        <p:spPr>
          <a:xfrm>
            <a:off x="4564150" y="1277422"/>
            <a:ext cx="1912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Initial Treatment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5C80D9C-F6BA-5740-954F-495BB8EE1EDE}"/>
              </a:ext>
            </a:extLst>
          </p:cNvPr>
          <p:cNvSpPr txBox="1"/>
          <p:nvPr/>
        </p:nvSpPr>
        <p:spPr>
          <a:xfrm>
            <a:off x="7700985" y="1271597"/>
            <a:ext cx="23089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Relapsed/Refractory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EE0ACE3-57B7-3044-9FBB-A36CAE2AAAD2}"/>
              </a:ext>
            </a:extLst>
          </p:cNvPr>
          <p:cNvCxnSpPr>
            <a:cxnSpLocks/>
          </p:cNvCxnSpPr>
          <p:nvPr/>
        </p:nvCxnSpPr>
        <p:spPr bwMode="auto">
          <a:xfrm>
            <a:off x="4751678" y="2342368"/>
            <a:ext cx="35372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0852B28E-C7E8-6C4F-9375-35A52E38BF02}"/>
              </a:ext>
            </a:extLst>
          </p:cNvPr>
          <p:cNvSpPr/>
          <p:nvPr/>
        </p:nvSpPr>
        <p:spPr bwMode="auto">
          <a:xfrm>
            <a:off x="5128933" y="1674353"/>
            <a:ext cx="2224750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7+3+midostaurin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E88C5F6-0B06-A14B-8551-AB4610218119}"/>
              </a:ext>
            </a:extLst>
          </p:cNvPr>
          <p:cNvSpPr/>
          <p:nvPr/>
        </p:nvSpPr>
        <p:spPr bwMode="auto">
          <a:xfrm>
            <a:off x="5128935" y="2144715"/>
            <a:ext cx="2224751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7+3+GO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33B5F3F-1742-DB42-9FA1-72F10F1396AD}"/>
              </a:ext>
            </a:extLst>
          </p:cNvPr>
          <p:cNvSpPr/>
          <p:nvPr/>
        </p:nvSpPr>
        <p:spPr bwMode="auto">
          <a:xfrm>
            <a:off x="7849532" y="1671707"/>
            <a:ext cx="2224751" cy="37412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FLT3i ± </a:t>
            </a:r>
            <a:r>
              <a:rPr lang="en-US" sz="1600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Reinduction</a:t>
            </a:r>
            <a:endParaRPr lang="en-US" sz="1600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DD768FA-DD5B-4F45-9C5C-1980ED422B34}"/>
              </a:ext>
            </a:extLst>
          </p:cNvPr>
          <p:cNvCxnSpPr>
            <a:cxnSpLocks/>
            <a:endCxn id="52" idx="1"/>
          </p:cNvCxnSpPr>
          <p:nvPr/>
        </p:nvCxnSpPr>
        <p:spPr bwMode="auto">
          <a:xfrm>
            <a:off x="4738805" y="5763756"/>
            <a:ext cx="390127" cy="38337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9925EC9B-3D1D-8345-BB60-049DCCFD4E78}"/>
              </a:ext>
            </a:extLst>
          </p:cNvPr>
          <p:cNvSpPr/>
          <p:nvPr/>
        </p:nvSpPr>
        <p:spPr bwMode="auto">
          <a:xfrm>
            <a:off x="7845672" y="5108384"/>
            <a:ext cx="2224750" cy="354940"/>
          </a:xfrm>
          <a:prstGeom prst="rect">
            <a:avLst/>
          </a:prstGeom>
          <a:ln>
            <a:solidFill>
              <a:srgbClr val="0070C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Low Intensity/Palliative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6C1E2E1-4130-3D4D-91C4-44DA6EE5E50F}"/>
              </a:ext>
            </a:extLst>
          </p:cNvPr>
          <p:cNvSpPr/>
          <p:nvPr/>
        </p:nvSpPr>
        <p:spPr bwMode="auto">
          <a:xfrm>
            <a:off x="3465653" y="5578020"/>
            <a:ext cx="1284918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IDH1/2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1F28ED-D4B2-9F47-A802-862B4CEBE6E1}"/>
              </a:ext>
            </a:extLst>
          </p:cNvPr>
          <p:cNvSpPr/>
          <p:nvPr/>
        </p:nvSpPr>
        <p:spPr bwMode="auto">
          <a:xfrm>
            <a:off x="3465653" y="2590801"/>
            <a:ext cx="1284918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Int</a:t>
            </a: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Cyto</a:t>
            </a:r>
            <a:endParaRPr lang="en-US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F73452E-1D4E-1B42-943E-BE4FE65E78E2}"/>
              </a:ext>
            </a:extLst>
          </p:cNvPr>
          <p:cNvSpPr/>
          <p:nvPr/>
        </p:nvSpPr>
        <p:spPr bwMode="auto">
          <a:xfrm>
            <a:off x="3465653" y="2139772"/>
            <a:ext cx="1284918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Fav </a:t>
            </a:r>
            <a:r>
              <a:rPr lang="en-US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Cyto</a:t>
            </a:r>
            <a:endParaRPr lang="en-US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E8EA98-8CCC-A046-8522-7EE95D1F31F0}"/>
              </a:ext>
            </a:extLst>
          </p:cNvPr>
          <p:cNvSpPr/>
          <p:nvPr/>
        </p:nvSpPr>
        <p:spPr bwMode="auto">
          <a:xfrm>
            <a:off x="3465653" y="3521958"/>
            <a:ext cx="1284918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TP53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5CCC3-5E7A-5444-8408-9E58288A8C2C}"/>
              </a:ext>
            </a:extLst>
          </p:cNvPr>
          <p:cNvSpPr/>
          <p:nvPr/>
        </p:nvSpPr>
        <p:spPr bwMode="auto">
          <a:xfrm>
            <a:off x="5128933" y="3720005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DAC 10d → ?HCT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B30580B-9386-3D49-BB9D-8DFD409198E9}"/>
              </a:ext>
            </a:extLst>
          </p:cNvPr>
          <p:cNvCxnSpPr>
            <a:cxnSpLocks/>
          </p:cNvCxnSpPr>
          <p:nvPr/>
        </p:nvCxnSpPr>
        <p:spPr bwMode="auto">
          <a:xfrm>
            <a:off x="4751678" y="1860089"/>
            <a:ext cx="35372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80FB0390-F276-EE4D-8DC0-371C437A7757}"/>
              </a:ext>
            </a:extLst>
          </p:cNvPr>
          <p:cNvSpPr/>
          <p:nvPr/>
        </p:nvSpPr>
        <p:spPr bwMode="auto">
          <a:xfrm>
            <a:off x="3453886" y="4187732"/>
            <a:ext cx="1284918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TP53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64AB05D-89C7-6543-8676-EA20D4C60A84}"/>
              </a:ext>
            </a:extLst>
          </p:cNvPr>
          <p:cNvSpPr/>
          <p:nvPr/>
        </p:nvSpPr>
        <p:spPr bwMode="auto">
          <a:xfrm>
            <a:off x="3465653" y="3048828"/>
            <a:ext cx="1284918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sAML</a:t>
            </a:r>
            <a:endParaRPr lang="en-US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39DCA3E-5761-3D41-8E23-9264B80F9EB0}"/>
              </a:ext>
            </a:extLst>
          </p:cNvPr>
          <p:cNvCxnSpPr>
            <a:cxnSpLocks/>
          </p:cNvCxnSpPr>
          <p:nvPr/>
        </p:nvCxnSpPr>
        <p:spPr bwMode="auto">
          <a:xfrm>
            <a:off x="4751678" y="2781892"/>
            <a:ext cx="35372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8" name="Rectangle 37">
            <a:extLst>
              <a:ext uri="{FF2B5EF4-FFF2-40B4-BE49-F238E27FC236}">
                <a16:creationId xmlns:a16="http://schemas.microsoft.com/office/drawing/2014/main" id="{67EA0169-681E-F444-9963-B30843D8994B}"/>
              </a:ext>
            </a:extLst>
          </p:cNvPr>
          <p:cNvSpPr/>
          <p:nvPr/>
        </p:nvSpPr>
        <p:spPr bwMode="auto">
          <a:xfrm>
            <a:off x="5128934" y="2588205"/>
            <a:ext cx="2224751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7+3 → HCT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B00AEDCB-0200-1D42-BA57-4BD01418C634}"/>
              </a:ext>
            </a:extLst>
          </p:cNvPr>
          <p:cNvCxnSpPr>
            <a:cxnSpLocks/>
          </p:cNvCxnSpPr>
          <p:nvPr/>
        </p:nvCxnSpPr>
        <p:spPr bwMode="auto">
          <a:xfrm>
            <a:off x="4751678" y="3248070"/>
            <a:ext cx="353722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2D188EA6-7CBD-FE44-8547-06DF3D5666AD}"/>
              </a:ext>
            </a:extLst>
          </p:cNvPr>
          <p:cNvSpPr/>
          <p:nvPr/>
        </p:nvSpPr>
        <p:spPr bwMode="auto">
          <a:xfrm>
            <a:off x="5128933" y="3048828"/>
            <a:ext cx="2224751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CPX-351 → HCT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044C1B3-15FE-1D4F-A7A3-2C1814FDEA95}"/>
              </a:ext>
            </a:extLst>
          </p:cNvPr>
          <p:cNvCxnSpPr>
            <a:cxnSpLocks/>
            <a:stCxn id="24" idx="3"/>
            <a:endCxn id="28" idx="1"/>
          </p:cNvCxnSpPr>
          <p:nvPr/>
        </p:nvCxnSpPr>
        <p:spPr bwMode="auto">
          <a:xfrm flipV="1">
            <a:off x="4750572" y="2330452"/>
            <a:ext cx="378363" cy="44608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4B5F3F01-90FF-DA46-AF31-62C7CCFFFAF0}"/>
              </a:ext>
            </a:extLst>
          </p:cNvPr>
          <p:cNvCxnSpPr>
            <a:cxnSpLocks/>
            <a:stCxn id="27" idx="3"/>
            <a:endCxn id="29" idx="1"/>
          </p:cNvCxnSpPr>
          <p:nvPr/>
        </p:nvCxnSpPr>
        <p:spPr bwMode="auto">
          <a:xfrm>
            <a:off x="4750571" y="3707696"/>
            <a:ext cx="378362" cy="18977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74211F12-C7ED-B544-96FB-89CF8CB476D6}"/>
              </a:ext>
            </a:extLst>
          </p:cNvPr>
          <p:cNvCxnSpPr>
            <a:cxnSpLocks/>
            <a:stCxn id="35" idx="3"/>
            <a:endCxn id="55" idx="1"/>
          </p:cNvCxnSpPr>
          <p:nvPr/>
        </p:nvCxnSpPr>
        <p:spPr bwMode="auto">
          <a:xfrm flipV="1">
            <a:off x="4738804" y="4266272"/>
            <a:ext cx="387041" cy="10719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493A4EA5-45FE-E24E-9C71-64ED8A865C37}"/>
              </a:ext>
            </a:extLst>
          </p:cNvPr>
          <p:cNvSpPr/>
          <p:nvPr/>
        </p:nvSpPr>
        <p:spPr bwMode="auto">
          <a:xfrm>
            <a:off x="3465653" y="4654783"/>
            <a:ext cx="1284918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FLT3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7B74DF6-62E7-EB4F-B590-597FF8794934}"/>
              </a:ext>
            </a:extLst>
          </p:cNvPr>
          <p:cNvSpPr/>
          <p:nvPr/>
        </p:nvSpPr>
        <p:spPr bwMode="auto">
          <a:xfrm>
            <a:off x="3465653" y="5108385"/>
            <a:ext cx="1284918" cy="371475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”Other”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FFA1FD4-CCFF-7748-86C6-52FF84584CEF}"/>
              </a:ext>
            </a:extLst>
          </p:cNvPr>
          <p:cNvSpPr/>
          <p:nvPr/>
        </p:nvSpPr>
        <p:spPr bwMode="auto">
          <a:xfrm>
            <a:off x="5130145" y="4663049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HMA + FLT3i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EF514004-178E-7441-B3B6-1124CE1349BC}"/>
              </a:ext>
            </a:extLst>
          </p:cNvPr>
          <p:cNvCxnSpPr>
            <a:cxnSpLocks/>
            <a:stCxn id="44" idx="3"/>
            <a:endCxn id="46" idx="1"/>
          </p:cNvCxnSpPr>
          <p:nvPr/>
        </p:nvCxnSpPr>
        <p:spPr bwMode="auto">
          <a:xfrm flipV="1">
            <a:off x="4750572" y="4840520"/>
            <a:ext cx="379573" cy="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F1383D75-A694-BA4C-AA46-47580E8B387D}"/>
              </a:ext>
            </a:extLst>
          </p:cNvPr>
          <p:cNvSpPr/>
          <p:nvPr/>
        </p:nvSpPr>
        <p:spPr bwMode="auto">
          <a:xfrm>
            <a:off x="5128933" y="5119235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HMA+Ven</a:t>
            </a:r>
            <a:endParaRPr lang="en-US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A325D18-9C16-BD40-953D-81746F9A64DA}"/>
              </a:ext>
            </a:extLst>
          </p:cNvPr>
          <p:cNvSpPr/>
          <p:nvPr/>
        </p:nvSpPr>
        <p:spPr bwMode="auto">
          <a:xfrm>
            <a:off x="5128932" y="5969660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Enasidenib</a:t>
            </a:r>
            <a:r>
              <a:rPr lang="en-US" sz="1400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400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Ivosidenib</a:t>
            </a:r>
            <a:endParaRPr lang="en-US" sz="1400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19CABA4-C7EB-8348-95B8-183406936CEB}"/>
              </a:ext>
            </a:extLst>
          </p:cNvPr>
          <p:cNvCxnSpPr>
            <a:cxnSpLocks/>
            <a:stCxn id="45" idx="3"/>
            <a:endCxn id="51" idx="1"/>
          </p:cNvCxnSpPr>
          <p:nvPr/>
        </p:nvCxnSpPr>
        <p:spPr bwMode="auto">
          <a:xfrm>
            <a:off x="4750572" y="5294123"/>
            <a:ext cx="378361" cy="2583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52E1E1D-BB6D-8F44-9C1F-5E9B6D9245E4}"/>
              </a:ext>
            </a:extLst>
          </p:cNvPr>
          <p:cNvCxnSpPr>
            <a:cxnSpLocks/>
            <a:stCxn id="22" idx="3"/>
            <a:endCxn id="51" idx="1"/>
          </p:cNvCxnSpPr>
          <p:nvPr/>
        </p:nvCxnSpPr>
        <p:spPr bwMode="auto">
          <a:xfrm flipV="1">
            <a:off x="4750572" y="5296705"/>
            <a:ext cx="378361" cy="4670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83A6392F-0067-9B4B-953F-7A76645D486A}"/>
              </a:ext>
            </a:extLst>
          </p:cNvPr>
          <p:cNvSpPr/>
          <p:nvPr/>
        </p:nvSpPr>
        <p:spPr bwMode="auto">
          <a:xfrm>
            <a:off x="5125845" y="5530231"/>
            <a:ext cx="2224751" cy="37412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GO monotherapy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D88361DB-3F76-464D-B273-25F8C8F0B8A9}"/>
              </a:ext>
            </a:extLst>
          </p:cNvPr>
          <p:cNvSpPr/>
          <p:nvPr/>
        </p:nvSpPr>
        <p:spPr bwMode="auto">
          <a:xfrm>
            <a:off x="7845669" y="5565408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Enasidenib</a:t>
            </a:r>
            <a:r>
              <a:rPr lang="en-US" sz="1400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400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Ivosidenib</a:t>
            </a:r>
            <a:endParaRPr lang="en-US" sz="1400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C2F7C5B1-4830-EF41-A941-B54C9C3E3BA1}"/>
              </a:ext>
            </a:extLst>
          </p:cNvPr>
          <p:cNvSpPr/>
          <p:nvPr/>
        </p:nvSpPr>
        <p:spPr bwMode="auto">
          <a:xfrm>
            <a:off x="7845673" y="4663049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FLT3i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909EEC5D-2CC3-DA47-98D7-FF874FF7E8D2}"/>
              </a:ext>
            </a:extLst>
          </p:cNvPr>
          <p:cNvSpPr/>
          <p:nvPr/>
        </p:nvSpPr>
        <p:spPr bwMode="auto">
          <a:xfrm>
            <a:off x="7845670" y="2332498"/>
            <a:ext cx="2224751" cy="37412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Reinduction</a:t>
            </a:r>
            <a:endParaRPr lang="en-US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48" name="Straight Arrow Connector 47"/>
          <p:cNvCxnSpPr>
            <a:cxnSpLocks/>
            <a:endCxn id="40" idx="1"/>
          </p:cNvCxnSpPr>
          <p:nvPr/>
        </p:nvCxnSpPr>
        <p:spPr bwMode="auto">
          <a:xfrm flipV="1">
            <a:off x="4750572" y="3234566"/>
            <a:ext cx="378361" cy="46187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0F933E5-814F-2D4E-AD5B-7EEFF579D4CF}"/>
              </a:ext>
            </a:extLst>
          </p:cNvPr>
          <p:cNvCxnSpPr>
            <a:cxnSpLocks/>
            <a:stCxn id="45" idx="3"/>
            <a:endCxn id="61" idx="1"/>
          </p:cNvCxnSpPr>
          <p:nvPr/>
        </p:nvCxnSpPr>
        <p:spPr bwMode="auto">
          <a:xfrm>
            <a:off x="4750572" y="5294123"/>
            <a:ext cx="375273" cy="42316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54" name="Rectangle 53">
            <a:extLst>
              <a:ext uri="{FF2B5EF4-FFF2-40B4-BE49-F238E27FC236}">
                <a16:creationId xmlns:a16="http://schemas.microsoft.com/office/drawing/2014/main" id="{9C7B46F9-ED3E-BC4C-857C-E24DAEA9C166}"/>
              </a:ext>
            </a:extLst>
          </p:cNvPr>
          <p:cNvSpPr/>
          <p:nvPr/>
        </p:nvSpPr>
        <p:spPr bwMode="auto">
          <a:xfrm>
            <a:off x="7845669" y="4198534"/>
            <a:ext cx="2224751" cy="374120"/>
          </a:xfrm>
          <a:prstGeom prst="rect">
            <a:avLst/>
          </a:prstGeom>
          <a:ln>
            <a:solidFill>
              <a:srgbClr val="FF0000"/>
            </a:solidFill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GO monotherapy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3958EC6-E6D3-C447-8B21-9020523BE828}"/>
              </a:ext>
            </a:extLst>
          </p:cNvPr>
          <p:cNvSpPr/>
          <p:nvPr/>
        </p:nvSpPr>
        <p:spPr bwMode="auto">
          <a:xfrm>
            <a:off x="5125845" y="4088802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HMA+Ven</a:t>
            </a:r>
            <a:endParaRPr lang="en-US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14B2250C-D388-6040-967E-AD4FEE68540A}"/>
              </a:ext>
            </a:extLst>
          </p:cNvPr>
          <p:cNvCxnSpPr>
            <a:cxnSpLocks/>
            <a:stCxn id="36" idx="3"/>
            <a:endCxn id="55" idx="1"/>
          </p:cNvCxnSpPr>
          <p:nvPr/>
        </p:nvCxnSpPr>
        <p:spPr bwMode="auto">
          <a:xfrm>
            <a:off x="4750571" y="3234566"/>
            <a:ext cx="375274" cy="103170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94592C4C-66E6-D849-B9CE-C689A48922EA}"/>
              </a:ext>
            </a:extLst>
          </p:cNvPr>
          <p:cNvCxnSpPr>
            <a:cxnSpLocks/>
            <a:stCxn id="35" idx="3"/>
            <a:endCxn id="29" idx="1"/>
          </p:cNvCxnSpPr>
          <p:nvPr/>
        </p:nvCxnSpPr>
        <p:spPr bwMode="auto">
          <a:xfrm flipV="1">
            <a:off x="4738804" y="3897475"/>
            <a:ext cx="390129" cy="47599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2D9E999-8873-2F43-8AC3-0D7EA80D3A38}"/>
              </a:ext>
            </a:extLst>
          </p:cNvPr>
          <p:cNvCxnSpPr>
            <a:cxnSpLocks/>
            <a:stCxn id="27" idx="3"/>
            <a:endCxn id="55" idx="1"/>
          </p:cNvCxnSpPr>
          <p:nvPr/>
        </p:nvCxnSpPr>
        <p:spPr bwMode="auto">
          <a:xfrm>
            <a:off x="4750571" y="3707696"/>
            <a:ext cx="375274" cy="558576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F988B7CB-6C44-3B47-AE9F-A404760B341A}"/>
              </a:ext>
            </a:extLst>
          </p:cNvPr>
          <p:cNvSpPr/>
          <p:nvPr/>
        </p:nvSpPr>
        <p:spPr bwMode="auto">
          <a:xfrm>
            <a:off x="7845668" y="3477593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HMA+Ven</a:t>
            </a:r>
            <a:endParaRPr lang="en-US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80F59305-7190-A446-BF39-86B373B8DD88}"/>
              </a:ext>
            </a:extLst>
          </p:cNvPr>
          <p:cNvSpPr/>
          <p:nvPr/>
        </p:nvSpPr>
        <p:spPr bwMode="auto">
          <a:xfrm>
            <a:off x="5125845" y="6371401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HMA monotherapy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BB7B5EDE-4849-714B-B86F-6AA62B9349AE}"/>
              </a:ext>
            </a:extLst>
          </p:cNvPr>
          <p:cNvCxnSpPr>
            <a:cxnSpLocks/>
            <a:stCxn id="45" idx="3"/>
            <a:endCxn id="68" idx="1"/>
          </p:cNvCxnSpPr>
          <p:nvPr/>
        </p:nvCxnSpPr>
        <p:spPr bwMode="auto">
          <a:xfrm>
            <a:off x="4750571" y="5294123"/>
            <a:ext cx="375274" cy="12547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70" name="Rectangle 69">
            <a:extLst>
              <a:ext uri="{FF2B5EF4-FFF2-40B4-BE49-F238E27FC236}">
                <a16:creationId xmlns:a16="http://schemas.microsoft.com/office/drawing/2014/main" id="{0EBF523E-9846-414E-B41D-7FF4E463ED64}"/>
              </a:ext>
            </a:extLst>
          </p:cNvPr>
          <p:cNvSpPr/>
          <p:nvPr/>
        </p:nvSpPr>
        <p:spPr bwMode="auto">
          <a:xfrm>
            <a:off x="7845669" y="2802848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HMA+IDHi</a:t>
            </a:r>
            <a:endParaRPr lang="en-US" dirty="0">
              <a:solidFill>
                <a:schemeClr val="tx1"/>
              </a:solidFill>
              <a:latin typeface="Lucida Grande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8DAEEA27-EEEB-AE4F-ACFD-23EBAE492645}"/>
              </a:ext>
            </a:extLst>
          </p:cNvPr>
          <p:cNvSpPr/>
          <p:nvPr/>
        </p:nvSpPr>
        <p:spPr bwMode="auto">
          <a:xfrm>
            <a:off x="7845668" y="6001410"/>
            <a:ext cx="2224751" cy="354940"/>
          </a:xfrm>
          <a:prstGeom prst="rect">
            <a:avLst/>
          </a:prstGeom>
          <a:ln>
            <a:headEnd type="none" w="med" len="med"/>
            <a:tailEnd type="none" w="med" len="med"/>
          </a:ln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schemeClr val="tx1"/>
                </a:solidFill>
                <a:latin typeface="Lucida Grande" charset="0"/>
                <a:ea typeface="ＭＳ Ｐゴシック" charset="0"/>
                <a:cs typeface="ＭＳ Ｐゴシック" charset="0"/>
              </a:rPr>
              <a:t>HMA monotherapy</a:t>
            </a:r>
          </a:p>
        </p:txBody>
      </p:sp>
    </p:spTree>
    <p:extLst>
      <p:ext uri="{BB962C8B-B14F-4D97-AF65-F5344CB8AC3E}">
        <p14:creationId xmlns:p14="http://schemas.microsoft.com/office/powerpoint/2010/main" val="21600576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05C976C-AB69-B74D-A80D-2550E2969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1719262"/>
          </a:xfrm>
        </p:spPr>
        <p:txBody>
          <a:bodyPr>
            <a:normAutofit/>
          </a:bodyPr>
          <a:lstStyle/>
          <a:p>
            <a:r>
              <a:rPr lang="en-US" sz="7200" dirty="0"/>
              <a:t>Trials with HMA Backbones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476D6D-6CFD-CF46-9E27-AD5DB071E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29000"/>
            <a:ext cx="10515600" cy="2603500"/>
          </a:xfrm>
        </p:spPr>
        <p:txBody>
          <a:bodyPr>
            <a:normAutofit/>
          </a:bodyPr>
          <a:lstStyle/>
          <a:p>
            <a:r>
              <a:rPr lang="en-US" sz="3600" i="1" dirty="0"/>
              <a:t>Can we improve upon:</a:t>
            </a:r>
          </a:p>
          <a:p>
            <a:r>
              <a:rPr lang="en-US" sz="3600" i="1" dirty="0"/>
              <a:t>	Frequency of responses</a:t>
            </a:r>
          </a:p>
          <a:p>
            <a:r>
              <a:rPr lang="en-US" sz="3600" i="1" dirty="0"/>
              <a:t>	Quality of responses</a:t>
            </a:r>
          </a:p>
          <a:p>
            <a:r>
              <a:rPr lang="en-US" sz="3600" i="1" dirty="0"/>
              <a:t>	Duration of those responses and patient survival?</a:t>
            </a:r>
          </a:p>
        </p:txBody>
      </p:sp>
    </p:spTree>
    <p:extLst>
      <p:ext uri="{BB962C8B-B14F-4D97-AF65-F5344CB8AC3E}">
        <p14:creationId xmlns:p14="http://schemas.microsoft.com/office/powerpoint/2010/main" val="852391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10ED-C65A-7F4A-BACA-025F8BD6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Pevonedistat</a:t>
            </a:r>
            <a:r>
              <a:rPr lang="en-US" sz="2400" dirty="0"/>
              <a:t> (PEV) + </a:t>
            </a:r>
            <a:r>
              <a:rPr lang="en-US" sz="2400" dirty="0" err="1"/>
              <a:t>Azacitidine</a:t>
            </a:r>
            <a:r>
              <a:rPr lang="en-US" sz="2400" dirty="0"/>
              <a:t> (AZA) Versus AZA Alone As First-Line Treatment for Patients with Higher-Risk Myelodysplastic Syndromes (MDS)/Chronic Myelomonocytic Leukemia (CMML) or Acute Myeloid Leukemia (AML) with 20–30% Marrow Blasts: The Randomized Phase 3 PANTHER Trial (NCT03268954)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11B6B-7717-D04F-A2FD-C895C5FAB0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Randomized patients with HR-MDS/CMML or AML with 20-30% blasts 1:1 to </a:t>
            </a:r>
            <a:r>
              <a:rPr lang="en-US" dirty="0" err="1"/>
              <a:t>Pevonedistat+Azacitidine</a:t>
            </a:r>
            <a:r>
              <a:rPr lang="en-US" dirty="0"/>
              <a:t> (n=227) or </a:t>
            </a:r>
            <a:r>
              <a:rPr lang="en-US" dirty="0" err="1"/>
              <a:t>Azacitidine</a:t>
            </a:r>
            <a:r>
              <a:rPr lang="en-US" dirty="0"/>
              <a:t> alone (n=227)</a:t>
            </a:r>
          </a:p>
          <a:p>
            <a:pPr lvl="1"/>
            <a:r>
              <a:rPr lang="en-US" dirty="0"/>
              <a:t>HR MDS n=324, CMML n=27, LB AML n=103</a:t>
            </a:r>
          </a:p>
          <a:p>
            <a:pPr lvl="1"/>
            <a:r>
              <a:rPr lang="en-US" dirty="0" err="1"/>
              <a:t>Pevonedistat</a:t>
            </a:r>
            <a:r>
              <a:rPr lang="en-US" dirty="0"/>
              <a:t> 20mg/m</a:t>
            </a:r>
            <a:r>
              <a:rPr lang="en-US" baseline="30000" dirty="0"/>
              <a:t>2</a:t>
            </a:r>
            <a:r>
              <a:rPr lang="en-US" dirty="0"/>
              <a:t> days 1, 3, 5, Aza 75mg/m</a:t>
            </a:r>
            <a:r>
              <a:rPr lang="en-US" baseline="30000" dirty="0"/>
              <a:t>2</a:t>
            </a:r>
            <a:r>
              <a:rPr lang="en-US" dirty="0"/>
              <a:t> days 1-7 of 28d cycle</a:t>
            </a:r>
          </a:p>
          <a:p>
            <a:pPr lvl="1"/>
            <a:endParaRPr lang="en-US" dirty="0"/>
          </a:p>
          <a:p>
            <a:r>
              <a:rPr lang="en-US" dirty="0"/>
              <a:t>Primary Endpoint: EFS (death or transformation to AML)</a:t>
            </a:r>
          </a:p>
          <a:p>
            <a:r>
              <a:rPr lang="en-US" dirty="0"/>
              <a:t>Secondary Endpoint: OS</a:t>
            </a:r>
          </a:p>
          <a:p>
            <a:endParaRPr lang="en-US" dirty="0"/>
          </a:p>
          <a:p>
            <a:r>
              <a:rPr lang="en-US" dirty="0"/>
              <a:t>Balanced risk groups and mutations; most frequent MDS mutations include TP53 (n=74/270 total), TET2, ASXL1, RUNX1, SRSF2, DNMT3A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FE453B-87C7-AA4E-A29D-06CD6FC9FE49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Sekeres</a:t>
            </a:r>
            <a:r>
              <a:rPr lang="en-US" dirty="0"/>
              <a:t> M et al. ASH Annual Meeting 2021, Atlanta GA. Abstract 242</a:t>
            </a:r>
          </a:p>
        </p:txBody>
      </p:sp>
    </p:spTree>
    <p:extLst>
      <p:ext uri="{BB962C8B-B14F-4D97-AF65-F5344CB8AC3E}">
        <p14:creationId xmlns:p14="http://schemas.microsoft.com/office/powerpoint/2010/main" val="31009578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210ED-C65A-7F4A-BACA-025F8BD67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 err="1"/>
              <a:t>Pevonedistat</a:t>
            </a:r>
            <a:r>
              <a:rPr lang="en-US" sz="2400" dirty="0"/>
              <a:t> (PEV) + </a:t>
            </a:r>
            <a:r>
              <a:rPr lang="en-US" sz="2400" dirty="0" err="1"/>
              <a:t>Azacitidine</a:t>
            </a:r>
            <a:r>
              <a:rPr lang="en-US" sz="2400" dirty="0"/>
              <a:t> (AZA) Versus AZA Alone As First-Line Treatment for Patients with Higher-Risk Myelodysplastic Syndromes (MDS)/Chronic Myelomonocytic Leukemia (CMML) or Acute Myeloid Leukemia (AML) with 20–30% Marrow Blasts: The Randomized Phase 3 PANTHER Trial (NCT03268954)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0FE453B-87C7-AA4E-A29D-06CD6FC9FE49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Sekeres</a:t>
            </a:r>
            <a:r>
              <a:rPr lang="en-US" dirty="0"/>
              <a:t> M et al. ASH Annual Meeting 2021, Atlanta GA. Abstract 242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9EFD1697-A3E6-CF42-9D4A-CB0CE3AC77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826568"/>
              </p:ext>
            </p:extLst>
          </p:nvPr>
        </p:nvGraphicFramePr>
        <p:xfrm>
          <a:off x="838200" y="1825625"/>
          <a:ext cx="10515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1331563103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976160098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732805637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3735890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Pevonedistat+Azacitidine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Azacitidine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P-value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8192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ORR (</a:t>
                      </a:r>
                      <a:r>
                        <a:rPr lang="en-US" dirty="0" err="1"/>
                        <a:t>CR+CRi+PR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32%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4298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CR+CRi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8447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EFS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17.7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15.7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0.56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74316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20.3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16.8 </a:t>
                      </a:r>
                      <a:r>
                        <a:rPr lang="en-US" dirty="0" err="1"/>
                        <a:t>mo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357078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7AC62E7-4AF5-A346-BE5D-1F0DFC06B550}"/>
              </a:ext>
            </a:extLst>
          </p:cNvPr>
          <p:cNvSpPr txBox="1"/>
          <p:nvPr/>
        </p:nvSpPr>
        <p:spPr>
          <a:xfrm>
            <a:off x="3670720" y="3891280"/>
            <a:ext cx="485055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 differences seen among subgroups of interest: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 MDS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HR CMML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LB AML</a:t>
            </a:r>
          </a:p>
          <a:p>
            <a:endParaRPr lang="en-US" dirty="0"/>
          </a:p>
          <a:p>
            <a:r>
              <a:rPr lang="en-US" dirty="0" err="1"/>
              <a:t>Azacitidine</a:t>
            </a:r>
            <a:r>
              <a:rPr lang="en-US" dirty="0"/>
              <a:t> dose intensity &gt;95% in each arm</a:t>
            </a:r>
          </a:p>
        </p:txBody>
      </p:sp>
    </p:spTree>
    <p:extLst>
      <p:ext uri="{BB962C8B-B14F-4D97-AF65-F5344CB8AC3E}">
        <p14:creationId xmlns:p14="http://schemas.microsoft.com/office/powerpoint/2010/main" val="955548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2A29B5-AF1E-234D-A42A-21ECD9565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4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Approaching Higher Risk MDS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7373384-F64D-7549-878D-2D99FB35704E}"/>
              </a:ext>
            </a:extLst>
          </p:cNvPr>
          <p:cNvSpPr/>
          <p:nvPr/>
        </p:nvSpPr>
        <p:spPr>
          <a:xfrm>
            <a:off x="4512128" y="1417525"/>
            <a:ext cx="3167743" cy="5463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Transplant Candidate?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9861E2A-8842-4F40-98A6-AE4915BBB0E0}"/>
              </a:ext>
            </a:extLst>
          </p:cNvPr>
          <p:cNvSpPr/>
          <p:nvPr/>
        </p:nvSpPr>
        <p:spPr>
          <a:xfrm>
            <a:off x="576936" y="2236900"/>
            <a:ext cx="2612571" cy="7793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 for HCT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7D566E1-C89F-9440-91DF-666D5D70BF53}"/>
              </a:ext>
            </a:extLst>
          </p:cNvPr>
          <p:cNvSpPr/>
          <p:nvPr/>
        </p:nvSpPr>
        <p:spPr>
          <a:xfrm>
            <a:off x="4789713" y="2549099"/>
            <a:ext cx="2612571" cy="779349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Targetable Mutation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A75CEB7-0F41-4F4E-9348-59E03E695393}"/>
              </a:ext>
            </a:extLst>
          </p:cNvPr>
          <p:cNvSpPr/>
          <p:nvPr/>
        </p:nvSpPr>
        <p:spPr>
          <a:xfrm>
            <a:off x="9073245" y="2236900"/>
            <a:ext cx="2612571" cy="779349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HCT Ineligible/Not immediate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71BD4C-07C8-AD44-9E57-7F43D2549631}"/>
              </a:ext>
            </a:extLst>
          </p:cNvPr>
          <p:cNvSpPr/>
          <p:nvPr/>
        </p:nvSpPr>
        <p:spPr>
          <a:xfrm>
            <a:off x="821864" y="4251476"/>
            <a:ext cx="2122714" cy="131112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Disease Optimization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AML-like approach?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4C7856-7253-1D43-8A7F-3962B72F962B}"/>
              </a:ext>
            </a:extLst>
          </p:cNvPr>
          <p:cNvSpPr/>
          <p:nvPr/>
        </p:nvSpPr>
        <p:spPr>
          <a:xfrm>
            <a:off x="5208824" y="4319002"/>
            <a:ext cx="1747157" cy="105239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Emerging Targeted Therapies?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6427A50-A5BF-AA41-8FA2-151C046EBE63}"/>
              </a:ext>
            </a:extLst>
          </p:cNvPr>
          <p:cNvSpPr/>
          <p:nvPr/>
        </p:nvSpPr>
        <p:spPr>
          <a:xfrm>
            <a:off x="9318183" y="4455527"/>
            <a:ext cx="2122714" cy="915873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Duration and Quality of Response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79AB528-AD3E-5D4C-8D20-D1E29E2A51EB}"/>
              </a:ext>
            </a:extLst>
          </p:cNvPr>
          <p:cNvCxnSpPr>
            <a:stCxn id="7" idx="2"/>
            <a:endCxn id="8" idx="3"/>
          </p:cNvCxnSpPr>
          <p:nvPr/>
        </p:nvCxnSpPr>
        <p:spPr>
          <a:xfrm flipH="1">
            <a:off x="3189507" y="1963851"/>
            <a:ext cx="2906493" cy="662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9563EF5-831D-214C-8FD4-0B2000209C6A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flipH="1">
            <a:off x="6095999" y="1963851"/>
            <a:ext cx="1" cy="585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3BBA73-B8F0-2F41-A95E-8462852CFAE5}"/>
              </a:ext>
            </a:extLst>
          </p:cNvPr>
          <p:cNvCxnSpPr>
            <a:cxnSpLocks/>
            <a:stCxn id="7" idx="2"/>
            <a:endCxn id="10" idx="1"/>
          </p:cNvCxnSpPr>
          <p:nvPr/>
        </p:nvCxnSpPr>
        <p:spPr>
          <a:xfrm>
            <a:off x="6096000" y="1963851"/>
            <a:ext cx="2977245" cy="6627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49A96882-537B-BA4B-A638-98A1085A23B8}"/>
              </a:ext>
            </a:extLst>
          </p:cNvPr>
          <p:cNvCxnSpPr>
            <a:cxnSpLocks/>
            <a:stCxn id="8" idx="2"/>
            <a:endCxn id="11" idx="0"/>
          </p:cNvCxnSpPr>
          <p:nvPr/>
        </p:nvCxnSpPr>
        <p:spPr>
          <a:xfrm flipH="1">
            <a:off x="1883221" y="3016249"/>
            <a:ext cx="1" cy="12352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36C028D-DFC7-8B49-8A67-BFAED78E88C3}"/>
              </a:ext>
            </a:extLst>
          </p:cNvPr>
          <p:cNvCxnSpPr>
            <a:cxnSpLocks/>
            <a:stCxn id="10" idx="2"/>
            <a:endCxn id="17" idx="0"/>
          </p:cNvCxnSpPr>
          <p:nvPr/>
        </p:nvCxnSpPr>
        <p:spPr>
          <a:xfrm>
            <a:off x="10379531" y="3016249"/>
            <a:ext cx="9" cy="1439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2A93695-FAA2-0040-9CC0-33A4C1ABDBF8}"/>
              </a:ext>
            </a:extLst>
          </p:cNvPr>
          <p:cNvCxnSpPr>
            <a:cxnSpLocks/>
            <a:stCxn id="9" idx="2"/>
            <a:endCxn id="14" idx="0"/>
          </p:cNvCxnSpPr>
          <p:nvPr/>
        </p:nvCxnSpPr>
        <p:spPr>
          <a:xfrm flipH="1">
            <a:off x="6082403" y="3328448"/>
            <a:ext cx="13596" cy="9905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42694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7CE02DA9-BF41-A141-ACC0-4462B0A65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 Pilot Study of </a:t>
            </a:r>
            <a:r>
              <a:rPr lang="en-US" sz="3600"/>
              <a:t>CPX-351 for </a:t>
            </a:r>
            <a:r>
              <a:rPr lang="en-US" sz="3600" dirty="0"/>
              <a:t>Transplant Eligible, Higher Risk Patients with Myelodysplastic Syndrome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D0686E2-63DF-3E4A-BF24-8281A1B5504C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Jacoby M et al. ASH Annual Meeting 2021, Atlanta GA. Abstract 540</a:t>
            </a:r>
          </a:p>
        </p:txBody>
      </p:sp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250088BF-DA89-8941-81E4-C3F8FB9ECE5A}"/>
              </a:ext>
            </a:extLst>
          </p:cNvPr>
          <p:cNvGraphicFramePr/>
          <p:nvPr/>
        </p:nvGraphicFramePr>
        <p:xfrm>
          <a:off x="1828801" y="3070351"/>
          <a:ext cx="3898900" cy="3422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BCE24C7-33EC-694A-B72D-4A1D50BC5D33}"/>
              </a:ext>
            </a:extLst>
          </p:cNvPr>
          <p:cNvSpPr txBox="1"/>
          <p:nvPr/>
        </p:nvSpPr>
        <p:spPr>
          <a:xfrm flipH="1">
            <a:off x="6464300" y="3559493"/>
            <a:ext cx="48641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Patients proceeding to transplant: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Received </a:t>
            </a:r>
            <a:r>
              <a:rPr lang="en-US" sz="2000" dirty="0" err="1"/>
              <a:t>allo</a:t>
            </a:r>
            <a:r>
              <a:rPr lang="en-US" sz="2000" dirty="0"/>
              <a:t> HCT: 75%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Pending </a:t>
            </a:r>
            <a:r>
              <a:rPr lang="en-US" sz="2000" dirty="0" err="1"/>
              <a:t>allo</a:t>
            </a:r>
            <a:r>
              <a:rPr lang="en-US" sz="2000" dirty="0"/>
              <a:t> HCT: 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Death: 5% (1/20; progression to AML)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Poor PS: 5% (1/20)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12A5CF-64BA-BC4A-AA6A-3AB72CC264EA}"/>
              </a:ext>
            </a:extLst>
          </p:cNvPr>
          <p:cNvSpPr/>
          <p:nvPr/>
        </p:nvSpPr>
        <p:spPr>
          <a:xfrm>
            <a:off x="838200" y="2028516"/>
            <a:ext cx="11049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1A1A1A"/>
                </a:solidFill>
                <a:latin typeface="acumin-pro"/>
              </a:rPr>
              <a:t>Induction Dose Level 1: (daunorubicin 29 mg/m</a:t>
            </a:r>
            <a:r>
              <a:rPr lang="en-US" sz="2000" baseline="30000" dirty="0">
                <a:solidFill>
                  <a:srgbClr val="1A1A1A"/>
                </a:solidFill>
                <a:latin typeface="acumin-pro"/>
              </a:rPr>
              <a:t>2</a:t>
            </a:r>
            <a:r>
              <a:rPr lang="en-US" sz="2000" dirty="0">
                <a:solidFill>
                  <a:srgbClr val="1A1A1A"/>
                </a:solidFill>
                <a:latin typeface="acumin-pro"/>
              </a:rPr>
              <a:t> and 65 mg/m</a:t>
            </a:r>
            <a:r>
              <a:rPr lang="en-US" sz="2000" baseline="30000" dirty="0">
                <a:solidFill>
                  <a:srgbClr val="1A1A1A"/>
                </a:solidFill>
                <a:latin typeface="acumin-pro"/>
              </a:rPr>
              <a:t>2</a:t>
            </a:r>
            <a:r>
              <a:rPr lang="en-US" sz="2000" dirty="0">
                <a:solidFill>
                  <a:srgbClr val="1A1A1A"/>
                </a:solidFill>
                <a:latin typeface="acumin-pro"/>
              </a:rPr>
              <a:t> cytarabine) liposome on days 1, 3, 5</a:t>
            </a:r>
          </a:p>
          <a:p>
            <a:endParaRPr lang="en-US" sz="2000" dirty="0">
              <a:solidFill>
                <a:srgbClr val="1A1A1A"/>
              </a:solidFill>
              <a:latin typeface="acumin-pro"/>
            </a:endParaRPr>
          </a:p>
          <a:p>
            <a:r>
              <a:rPr lang="en-US" sz="2000" dirty="0">
                <a:solidFill>
                  <a:srgbClr val="1A1A1A"/>
                </a:solidFill>
                <a:latin typeface="acumin-pro"/>
              </a:rPr>
              <a:t>Induction Dose Level 2: (daunorubicin 44 mg/m</a:t>
            </a:r>
            <a:r>
              <a:rPr lang="en-US" sz="2000" baseline="30000" dirty="0">
                <a:solidFill>
                  <a:srgbClr val="1A1A1A"/>
                </a:solidFill>
                <a:latin typeface="acumin-pro"/>
              </a:rPr>
              <a:t>2</a:t>
            </a:r>
            <a:r>
              <a:rPr lang="en-US" sz="2000" dirty="0">
                <a:solidFill>
                  <a:srgbClr val="1A1A1A"/>
                </a:solidFill>
                <a:latin typeface="acumin-pro"/>
              </a:rPr>
              <a:t> and 100 mg/m</a:t>
            </a:r>
            <a:r>
              <a:rPr lang="en-US" sz="2000" baseline="30000" dirty="0">
                <a:solidFill>
                  <a:srgbClr val="1A1A1A"/>
                </a:solidFill>
                <a:latin typeface="acumin-pro"/>
              </a:rPr>
              <a:t>2</a:t>
            </a:r>
            <a:r>
              <a:rPr lang="en-US" sz="2000" dirty="0">
                <a:solidFill>
                  <a:srgbClr val="1A1A1A"/>
                </a:solidFill>
                <a:latin typeface="acumin-pro"/>
              </a:rPr>
              <a:t> cytarabine) liposome on days 1, 3, 5.</a:t>
            </a:r>
            <a:endParaRPr lang="en-US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61B47-2F03-D84E-B5D0-AC35AC0CBD1D}"/>
              </a:ext>
            </a:extLst>
          </p:cNvPr>
          <p:cNvSpPr/>
          <p:nvPr/>
        </p:nvSpPr>
        <p:spPr>
          <a:xfrm>
            <a:off x="28501" y="14145"/>
            <a:ext cx="2073282" cy="3693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 for HCT</a:t>
            </a:r>
          </a:p>
        </p:txBody>
      </p:sp>
    </p:spTree>
    <p:extLst>
      <p:ext uri="{BB962C8B-B14F-4D97-AF65-F5344CB8AC3E}">
        <p14:creationId xmlns:p14="http://schemas.microsoft.com/office/powerpoint/2010/main" val="29290766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243B9-9383-2A47-861E-350C57345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CPX-351 As First Line Treatment in Higher Risk MDS. A Phase II Trial By the GFM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E675F-BCCB-D446-9B50-76C6531B4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160337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CPX-351 induction days 1, 3 and 5 (AML dosing). Second induction allowed if no PR</a:t>
            </a:r>
          </a:p>
          <a:p>
            <a:r>
              <a:rPr lang="en-US" dirty="0"/>
              <a:t>Consolidation cycles (same daily dose for one day) up to 4 cycles. </a:t>
            </a:r>
            <a:r>
              <a:rPr lang="en-US" dirty="0" err="1"/>
              <a:t>Allo</a:t>
            </a:r>
            <a:r>
              <a:rPr lang="en-US" dirty="0"/>
              <a:t> SCT could follow after 1 to 4 consolidation cycles.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199BABA-C3EF-6945-9CAF-1DBA99D309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86375" y="3142416"/>
            <a:ext cx="6905625" cy="3715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E2BEE6-0C8F-2F48-B7C0-47B1E56B0C9A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Peterlin</a:t>
            </a:r>
            <a:r>
              <a:rPr lang="en-US" dirty="0"/>
              <a:t> P et al. ASH Annual Meeting 2021, Atlanta GA. Abstract 243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C097F67-143D-3749-89DD-F71FEBC5ADC8}"/>
              </a:ext>
            </a:extLst>
          </p:cNvPr>
          <p:cNvGraphicFramePr/>
          <p:nvPr/>
        </p:nvGraphicFramePr>
        <p:xfrm>
          <a:off x="952500" y="3428736"/>
          <a:ext cx="2044700" cy="3294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7DEF0179-52D7-0E40-AD13-05577B5AECEC}"/>
              </a:ext>
            </a:extLst>
          </p:cNvPr>
          <p:cNvGraphicFramePr/>
          <p:nvPr/>
        </p:nvGraphicFramePr>
        <p:xfrm>
          <a:off x="2680335" y="3428735"/>
          <a:ext cx="1471930" cy="32945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30672DD-0CB1-A04E-973E-BED6B03A6BD1}"/>
              </a:ext>
            </a:extLst>
          </p:cNvPr>
          <p:cNvSpPr txBox="1"/>
          <p:nvPr/>
        </p:nvSpPr>
        <p:spPr>
          <a:xfrm>
            <a:off x="1348228" y="3162723"/>
            <a:ext cx="2804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Responses Per Criteria Used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92B5D7-8268-E549-B785-F18A3A5E8B60}"/>
              </a:ext>
            </a:extLst>
          </p:cNvPr>
          <p:cNvSpPr/>
          <p:nvPr/>
        </p:nvSpPr>
        <p:spPr>
          <a:xfrm>
            <a:off x="28501" y="14145"/>
            <a:ext cx="2073282" cy="3693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 for HCT</a:t>
            </a:r>
          </a:p>
        </p:txBody>
      </p:sp>
    </p:spTree>
    <p:extLst>
      <p:ext uri="{BB962C8B-B14F-4D97-AF65-F5344CB8AC3E}">
        <p14:creationId xmlns:p14="http://schemas.microsoft.com/office/powerpoint/2010/main" val="24250566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7FDA-2401-CE40-8482-5197B27A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Azacitidine</a:t>
            </a:r>
            <a:r>
              <a:rPr lang="en-US" dirty="0"/>
              <a:t> and </a:t>
            </a:r>
            <a:r>
              <a:rPr lang="en-US" dirty="0" err="1"/>
              <a:t>Venetoclax</a:t>
            </a:r>
            <a:r>
              <a:rPr lang="en-US" dirty="0"/>
              <a:t> in HR-MDS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39796D-0877-E843-9F50-C4463F8BB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513658"/>
            <a:ext cx="6067500" cy="4394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BB1392C-CBA8-BE49-88A5-D1D7F4990D49}"/>
              </a:ext>
            </a:extLst>
          </p:cNvPr>
          <p:cNvSpPr/>
          <p:nvPr/>
        </p:nvSpPr>
        <p:spPr>
          <a:xfrm>
            <a:off x="6096000" y="5904392"/>
            <a:ext cx="4425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EHA Library. Wei A. 06/09/21; 325675; EP917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D330A97-CE91-F143-9F78-58AF87A1C0AD}"/>
              </a:ext>
            </a:extLst>
          </p:cNvPr>
          <p:cNvGrpSpPr/>
          <p:nvPr/>
        </p:nvGrpSpPr>
        <p:grpSpPr>
          <a:xfrm>
            <a:off x="-711868" y="1513658"/>
            <a:ext cx="8161235" cy="4635180"/>
            <a:chOff x="2855089" y="873133"/>
            <a:chExt cx="5221038" cy="4251201"/>
          </a:xfrm>
        </p:grpSpPr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3D973CDD-8410-B748-922B-8FCCEEFD7F4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329866756"/>
                </p:ext>
              </p:extLst>
            </p:nvPr>
          </p:nvGraphicFramePr>
          <p:xfrm>
            <a:off x="2855089" y="873133"/>
            <a:ext cx="5221038" cy="425120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4A17DFF-C96A-FA4E-BBCB-A3192CE2499D}"/>
                </a:ext>
              </a:extLst>
            </p:cNvPr>
            <p:cNvSpPr txBox="1"/>
            <p:nvPr/>
          </p:nvSpPr>
          <p:spPr>
            <a:xfrm>
              <a:off x="3891611" y="2785498"/>
              <a:ext cx="953085" cy="59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mORR:</a:t>
              </a:r>
              <a:r>
                <a:rPr lang="en-US" b="1" baseline="30000" dirty="0" err="1"/>
                <a:t>a</a:t>
              </a:r>
              <a:br>
                <a:rPr lang="en-US" b="1" dirty="0"/>
              </a:br>
              <a:r>
                <a:rPr lang="en-US" b="1" dirty="0"/>
                <a:t>84%</a:t>
              </a:r>
            </a:p>
          </p:txBody>
        </p:sp>
        <p:sp>
          <p:nvSpPr>
            <p:cNvPr id="21" name="Right Bracket 20">
              <a:extLst>
                <a:ext uri="{FF2B5EF4-FFF2-40B4-BE49-F238E27FC236}">
                  <a16:creationId xmlns:a16="http://schemas.microsoft.com/office/drawing/2014/main" id="{0DACE75A-9CA7-0B4C-91E7-F261C65DBA65}"/>
                </a:ext>
              </a:extLst>
            </p:cNvPr>
            <p:cNvSpPr/>
            <p:nvPr/>
          </p:nvSpPr>
          <p:spPr>
            <a:xfrm>
              <a:off x="5904012" y="1614449"/>
              <a:ext cx="71089" cy="884956"/>
            </a:xfrm>
            <a:prstGeom prst="righ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ight Bracket 21">
              <a:extLst>
                <a:ext uri="{FF2B5EF4-FFF2-40B4-BE49-F238E27FC236}">
                  <a16:creationId xmlns:a16="http://schemas.microsoft.com/office/drawing/2014/main" id="{55202026-AA8F-8240-9751-ED578B57FF72}"/>
                </a:ext>
              </a:extLst>
            </p:cNvPr>
            <p:cNvSpPr/>
            <p:nvPr/>
          </p:nvSpPr>
          <p:spPr>
            <a:xfrm flipH="1">
              <a:off x="4655083" y="1614449"/>
              <a:ext cx="71089" cy="3103322"/>
            </a:xfrm>
            <a:prstGeom prst="rightBracket">
              <a:avLst>
                <a:gd name="adj" fmla="val 0"/>
              </a:avLst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4390EF8-8093-0B4E-87D5-7BF25B9BA09B}"/>
                </a:ext>
              </a:extLst>
            </p:cNvPr>
            <p:cNvSpPr txBox="1"/>
            <p:nvPr/>
          </p:nvSpPr>
          <p:spPr>
            <a:xfrm>
              <a:off x="5904012" y="1760531"/>
              <a:ext cx="888389" cy="59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/>
                <a:t>mCR</a:t>
              </a:r>
              <a:r>
                <a:rPr lang="en-US" b="1" dirty="0"/>
                <a:t> +HI:</a:t>
              </a:r>
              <a:br>
                <a:rPr lang="en-US" b="1" dirty="0"/>
              </a:br>
              <a:r>
                <a:rPr lang="en-US" b="1" dirty="0"/>
                <a:t>24%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915AA6E8-9574-CA40-B105-9FA8CBC6CC3D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Garcia J et al. ASH Annual Meeting 2021, Atlanta GA. Abstract 241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EAF3233-01FE-3F4E-B5AB-5779AC0D9E91}"/>
              </a:ext>
            </a:extLst>
          </p:cNvPr>
          <p:cNvSpPr/>
          <p:nvPr/>
        </p:nvSpPr>
        <p:spPr>
          <a:xfrm>
            <a:off x="28501" y="14145"/>
            <a:ext cx="2073282" cy="35098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 for HCT</a:t>
            </a:r>
          </a:p>
        </p:txBody>
      </p:sp>
    </p:spTree>
    <p:extLst>
      <p:ext uri="{BB962C8B-B14F-4D97-AF65-F5344CB8AC3E}">
        <p14:creationId xmlns:p14="http://schemas.microsoft.com/office/powerpoint/2010/main" val="36196221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7FDA-2401-CE40-8482-5197B27A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Azacitidine</a:t>
            </a:r>
            <a:r>
              <a:rPr lang="en-US" dirty="0"/>
              <a:t> and </a:t>
            </a:r>
            <a:r>
              <a:rPr lang="en-US" dirty="0" err="1"/>
              <a:t>Venetoclax</a:t>
            </a:r>
            <a:r>
              <a:rPr lang="en-US" dirty="0"/>
              <a:t> in HR-MDS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5AA6E8-9574-CA40-B105-9FA8CBC6CC3D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Garcia J et al. ASH Annual Meeting 2021, Atlanta GA. Abstract 241</a:t>
            </a:r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5788227C-C6E3-EE48-B5FD-D171420B90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9850" y="2292350"/>
            <a:ext cx="9512300" cy="3111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E585A6-E9AA-2E4A-84D4-42746B362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3617913"/>
            <a:ext cx="3200400" cy="1130300"/>
          </a:xfrm>
          <a:prstGeom prst="rect">
            <a:avLst/>
          </a:prstGeom>
        </p:spPr>
      </p:pic>
      <p:sp>
        <p:nvSpPr>
          <p:cNvPr id="120" name="Rectangle 119">
            <a:extLst>
              <a:ext uri="{FF2B5EF4-FFF2-40B4-BE49-F238E27FC236}">
                <a16:creationId xmlns:a16="http://schemas.microsoft.com/office/drawing/2014/main" id="{551050B7-835D-F444-8950-F640EABA6E21}"/>
              </a:ext>
            </a:extLst>
          </p:cNvPr>
          <p:cNvSpPr/>
          <p:nvPr/>
        </p:nvSpPr>
        <p:spPr>
          <a:xfrm>
            <a:off x="28501" y="14145"/>
            <a:ext cx="2073282" cy="3693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 for HCT</a:t>
            </a:r>
          </a:p>
        </p:txBody>
      </p:sp>
    </p:spTree>
    <p:extLst>
      <p:ext uri="{BB962C8B-B14F-4D97-AF65-F5344CB8AC3E}">
        <p14:creationId xmlns:p14="http://schemas.microsoft.com/office/powerpoint/2010/main" val="9706014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47FDA-2401-CE40-8482-5197B27AD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Azacitidine</a:t>
            </a:r>
            <a:r>
              <a:rPr lang="en-US" dirty="0"/>
              <a:t> and </a:t>
            </a:r>
            <a:r>
              <a:rPr lang="en-US" dirty="0" err="1"/>
              <a:t>Venetoclax</a:t>
            </a:r>
            <a:r>
              <a:rPr lang="en-US" dirty="0"/>
              <a:t> in HR-MDS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15AA6E8-9574-CA40-B105-9FA8CBC6CC3D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Garcia J et al. ASH Annual Meeting 2021, Atlanta GA. Abstract 241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679C32E-2EAA-3044-94E9-8F1D187D30EB}"/>
              </a:ext>
            </a:extLst>
          </p:cNvPr>
          <p:cNvGrpSpPr/>
          <p:nvPr/>
        </p:nvGrpSpPr>
        <p:grpSpPr>
          <a:xfrm>
            <a:off x="186107" y="1690688"/>
            <a:ext cx="11819785" cy="4284181"/>
            <a:chOff x="91457" y="1187581"/>
            <a:chExt cx="11819785" cy="4364977"/>
          </a:xfrm>
        </p:grpSpPr>
        <p:graphicFrame>
          <p:nvGraphicFramePr>
            <p:cNvPr id="7" name="Chart 6">
              <a:extLst>
                <a:ext uri="{FF2B5EF4-FFF2-40B4-BE49-F238E27FC236}">
                  <a16:creationId xmlns:a16="http://schemas.microsoft.com/office/drawing/2014/main" id="{5BC0B603-CA88-AD44-8507-2FDD4670524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254761144"/>
                </p:ext>
              </p:extLst>
            </p:nvPr>
          </p:nvGraphicFramePr>
          <p:xfrm>
            <a:off x="91457" y="1187581"/>
            <a:ext cx="11819785" cy="436497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DD25521-173C-934D-98DB-9269C608C5B9}"/>
                </a:ext>
              </a:extLst>
            </p:cNvPr>
            <p:cNvGrpSpPr/>
            <p:nvPr/>
          </p:nvGrpSpPr>
          <p:grpSpPr>
            <a:xfrm>
              <a:off x="1099446" y="1263260"/>
              <a:ext cx="10386205" cy="3579005"/>
              <a:chOff x="1099446" y="1263260"/>
              <a:chExt cx="10386205" cy="3579005"/>
            </a:xfrm>
          </p:grpSpPr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01D3431E-E1CB-3F4D-BF6F-4AECD45EBC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525654" y="1263260"/>
                <a:ext cx="5140691" cy="282223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buFont typeface="Arial" panose="020B0604020202020204" pitchFamily="34" charset="0"/>
                  <a:buNone/>
                </a:pPr>
                <a:r>
                  <a:rPr lang="en-US" sz="1800" b="1" dirty="0">
                    <a:solidFill>
                      <a:srgbClr val="081538"/>
                    </a:solidFill>
                  </a:rPr>
                  <a:t>ORR Across Baseline Mutations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9AE41DA-018B-FF40-B481-90CD474AACC4}"/>
                  </a:ext>
                </a:extLst>
              </p:cNvPr>
              <p:cNvSpPr txBox="1"/>
              <p:nvPr/>
            </p:nvSpPr>
            <p:spPr>
              <a:xfrm>
                <a:off x="1099446" y="1472894"/>
                <a:ext cx="66236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 err="1">
                    <a:latin typeface="+mn-lt"/>
                  </a:rPr>
                  <a:t>mORR</a:t>
                </a:r>
                <a:endParaRPr lang="en-US" sz="1200" b="1" dirty="0">
                  <a:latin typeface="+mn-lt"/>
                </a:endParaRPr>
              </a:p>
              <a:p>
                <a:pPr algn="ctr"/>
                <a:r>
                  <a:rPr lang="en-US" sz="1200" b="1" dirty="0">
                    <a:latin typeface="+mn-lt"/>
                  </a:rPr>
                  <a:t>85%</a:t>
                </a: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C9DE0A4-9871-EE47-999C-D5CD80918AB1}"/>
                  </a:ext>
                </a:extLst>
              </p:cNvPr>
              <p:cNvSpPr txBox="1"/>
              <p:nvPr/>
            </p:nvSpPr>
            <p:spPr>
              <a:xfrm>
                <a:off x="1895933" y="2104506"/>
                <a:ext cx="4908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82%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DEFFFD-133B-C64A-ACB0-3E6A3539CCA1}"/>
                  </a:ext>
                </a:extLst>
              </p:cNvPr>
              <p:cNvSpPr txBox="1"/>
              <p:nvPr/>
            </p:nvSpPr>
            <p:spPr>
              <a:xfrm>
                <a:off x="2595076" y="2766037"/>
                <a:ext cx="4908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75%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A919F94-9DC0-0947-9556-838354F69D5E}"/>
                  </a:ext>
                </a:extLst>
              </p:cNvPr>
              <p:cNvSpPr txBox="1"/>
              <p:nvPr/>
            </p:nvSpPr>
            <p:spPr>
              <a:xfrm>
                <a:off x="3238385" y="2987561"/>
                <a:ext cx="5757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100%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137D518-9F96-814A-BD54-2E4FFC181986}"/>
                  </a:ext>
                </a:extLst>
              </p:cNvPr>
              <p:cNvSpPr txBox="1"/>
              <p:nvPr/>
            </p:nvSpPr>
            <p:spPr>
              <a:xfrm>
                <a:off x="3939877" y="2987564"/>
                <a:ext cx="5757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100%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7AC9B0-41CA-E54E-A01B-42C2779B57E1}"/>
                  </a:ext>
                </a:extLst>
              </p:cNvPr>
              <p:cNvSpPr txBox="1"/>
              <p:nvPr/>
            </p:nvSpPr>
            <p:spPr>
              <a:xfrm>
                <a:off x="6041495" y="3190546"/>
                <a:ext cx="5757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100%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6CAD7C5-409E-CE49-9352-93833BA3D6E3}"/>
                  </a:ext>
                </a:extLst>
              </p:cNvPr>
              <p:cNvSpPr txBox="1"/>
              <p:nvPr/>
            </p:nvSpPr>
            <p:spPr>
              <a:xfrm>
                <a:off x="6748357" y="3415774"/>
                <a:ext cx="5757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100%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A607FBB-26A9-6D45-9C00-D48896F54361}"/>
                  </a:ext>
                </a:extLst>
              </p:cNvPr>
              <p:cNvSpPr txBox="1"/>
              <p:nvPr/>
            </p:nvSpPr>
            <p:spPr>
              <a:xfrm>
                <a:off x="7445735" y="3432406"/>
                <a:ext cx="5757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100%</a:t>
                </a: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56DDAF1F-F549-944D-B77D-05E0BEE25E6C}"/>
                  </a:ext>
                </a:extLst>
              </p:cNvPr>
              <p:cNvSpPr txBox="1"/>
              <p:nvPr/>
            </p:nvSpPr>
            <p:spPr>
              <a:xfrm>
                <a:off x="8839542" y="3658130"/>
                <a:ext cx="5757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100%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167D1177-B72E-9042-ABBF-2F70C3980F63}"/>
                  </a:ext>
                </a:extLst>
              </p:cNvPr>
              <p:cNvSpPr txBox="1"/>
              <p:nvPr/>
            </p:nvSpPr>
            <p:spPr>
              <a:xfrm>
                <a:off x="8143113" y="3421772"/>
                <a:ext cx="57579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100%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6405684-80C9-1D42-A14F-ABCC61727145}"/>
                  </a:ext>
                </a:extLst>
              </p:cNvPr>
              <p:cNvSpPr txBox="1"/>
              <p:nvPr/>
            </p:nvSpPr>
            <p:spPr>
              <a:xfrm>
                <a:off x="4683849" y="2998195"/>
                <a:ext cx="4908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86%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9F539FE-F8DE-0847-A3E3-7FCA0A057621}"/>
                  </a:ext>
                </a:extLst>
              </p:cNvPr>
              <p:cNvSpPr txBox="1"/>
              <p:nvPr/>
            </p:nvSpPr>
            <p:spPr>
              <a:xfrm>
                <a:off x="5385340" y="2998195"/>
                <a:ext cx="4908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71%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C9BCF6D-C4C2-1B44-A949-43F47C34E23E}"/>
                  </a:ext>
                </a:extLst>
              </p:cNvPr>
              <p:cNvSpPr txBox="1"/>
              <p:nvPr/>
            </p:nvSpPr>
            <p:spPr>
              <a:xfrm>
                <a:off x="9586285" y="3658129"/>
                <a:ext cx="4908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75%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46F5439-FF3F-F64C-9379-13DE99D28644}"/>
                  </a:ext>
                </a:extLst>
              </p:cNvPr>
              <p:cNvSpPr txBox="1"/>
              <p:nvPr/>
            </p:nvSpPr>
            <p:spPr>
              <a:xfrm>
                <a:off x="10290548" y="3647498"/>
                <a:ext cx="4908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75%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9EF80174-31C8-2B47-B4CB-A30E680779E4}"/>
                  </a:ext>
                </a:extLst>
              </p:cNvPr>
              <p:cNvSpPr txBox="1"/>
              <p:nvPr/>
            </p:nvSpPr>
            <p:spPr>
              <a:xfrm>
                <a:off x="10994812" y="3647497"/>
                <a:ext cx="49083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b="1" dirty="0">
                    <a:latin typeface="+mn-lt"/>
                  </a:rPr>
                  <a:t>75%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8646B64-2DB3-DE4C-B820-F4499D7BC3C2}"/>
                  </a:ext>
                </a:extLst>
              </p:cNvPr>
              <p:cNvSpPr txBox="1"/>
              <p:nvPr/>
            </p:nvSpPr>
            <p:spPr>
              <a:xfrm>
                <a:off x="1197230" y="3204826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69%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B896709-7A45-0E4F-9267-241595BDBEA6}"/>
                  </a:ext>
                </a:extLst>
              </p:cNvPr>
              <p:cNvSpPr txBox="1"/>
              <p:nvPr/>
            </p:nvSpPr>
            <p:spPr>
              <a:xfrm>
                <a:off x="1197230" y="4489023"/>
                <a:ext cx="466794" cy="2665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15%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088BAE8B-B8C7-6B4B-81F6-E220D5024634}"/>
                  </a:ext>
                </a:extLst>
              </p:cNvPr>
              <p:cNvSpPr txBox="1"/>
              <p:nvPr/>
            </p:nvSpPr>
            <p:spPr>
              <a:xfrm>
                <a:off x="1895933" y="3320796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55%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BB792F0C-D13E-A341-8B7F-FDF0D93FFCE1}"/>
                  </a:ext>
                </a:extLst>
              </p:cNvPr>
              <p:cNvSpPr txBox="1"/>
              <p:nvPr/>
            </p:nvSpPr>
            <p:spPr>
              <a:xfrm>
                <a:off x="1895933" y="4392961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27%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5977C7B-38AB-A642-8A50-17BDBE3C3DB0}"/>
                  </a:ext>
                </a:extLst>
              </p:cNvPr>
              <p:cNvSpPr txBox="1"/>
              <p:nvPr/>
            </p:nvSpPr>
            <p:spPr>
              <a:xfrm>
                <a:off x="2607099" y="3830903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50%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050658-8D5A-3F4A-BA96-B76E4DA1E867}"/>
                  </a:ext>
                </a:extLst>
              </p:cNvPr>
              <p:cNvSpPr txBox="1"/>
              <p:nvPr/>
            </p:nvSpPr>
            <p:spPr>
              <a:xfrm>
                <a:off x="2607099" y="4508929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25%</a:t>
                </a:r>
              </a:p>
            </p:txBody>
          </p:sp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14D88AA-12D4-534E-9BFD-125F87C5C46D}"/>
                  </a:ext>
                </a:extLst>
              </p:cNvPr>
              <p:cNvSpPr txBox="1"/>
              <p:nvPr/>
            </p:nvSpPr>
            <p:spPr>
              <a:xfrm>
                <a:off x="3292888" y="3362717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29%</a:t>
                </a: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B889D03-3B87-D242-9AD1-7B1E1A8A384D}"/>
                  </a:ext>
                </a:extLst>
              </p:cNvPr>
              <p:cNvSpPr txBox="1"/>
              <p:nvPr/>
            </p:nvSpPr>
            <p:spPr>
              <a:xfrm>
                <a:off x="3292888" y="4139492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71%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BCD9602A-D975-BB44-BB66-334C1C7A723E}"/>
                  </a:ext>
                </a:extLst>
              </p:cNvPr>
              <p:cNvSpPr txBox="1"/>
              <p:nvPr/>
            </p:nvSpPr>
            <p:spPr>
              <a:xfrm>
                <a:off x="3994380" y="3501497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43%</a:t>
                </a: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9C0C11F-C444-9941-AF4A-F23FE0AF339C}"/>
                  </a:ext>
                </a:extLst>
              </p:cNvPr>
              <p:cNvSpPr txBox="1"/>
              <p:nvPr/>
            </p:nvSpPr>
            <p:spPr>
              <a:xfrm>
                <a:off x="3994380" y="4238943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57%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8617E8D-5C69-904F-9A06-F6B87253A43F}"/>
                  </a:ext>
                </a:extLst>
              </p:cNvPr>
              <p:cNvSpPr txBox="1"/>
              <p:nvPr/>
            </p:nvSpPr>
            <p:spPr>
              <a:xfrm>
                <a:off x="4695872" y="3699917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43%</a:t>
                </a: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26E08435-04DF-3143-B11A-717270DA2A48}"/>
                  </a:ext>
                </a:extLst>
              </p:cNvPr>
              <p:cNvSpPr txBox="1"/>
              <p:nvPr/>
            </p:nvSpPr>
            <p:spPr>
              <a:xfrm>
                <a:off x="4695872" y="4398035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43%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2A4C37B5-EC09-7345-A4E5-95A9B880DABA}"/>
                  </a:ext>
                </a:extLst>
              </p:cNvPr>
              <p:cNvSpPr txBox="1"/>
              <p:nvPr/>
            </p:nvSpPr>
            <p:spPr>
              <a:xfrm>
                <a:off x="5397363" y="4037720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57%</a:t>
                </a: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63AF198F-9BCD-3F44-A850-B7EEEFBF07EE}"/>
                  </a:ext>
                </a:extLst>
              </p:cNvPr>
              <p:cNvSpPr txBox="1"/>
              <p:nvPr/>
            </p:nvSpPr>
            <p:spPr>
              <a:xfrm>
                <a:off x="5397363" y="4580655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14%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D39CD93-EDA4-F644-8401-7B14400C5633}"/>
                  </a:ext>
                </a:extLst>
              </p:cNvPr>
              <p:cNvSpPr txBox="1"/>
              <p:nvPr/>
            </p:nvSpPr>
            <p:spPr>
              <a:xfrm>
                <a:off x="6095998" y="3949937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83%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6CA0D88-5CE5-BE4A-9F38-9E523C828BFF}"/>
                  </a:ext>
                </a:extLst>
              </p:cNvPr>
              <p:cNvSpPr txBox="1"/>
              <p:nvPr/>
            </p:nvSpPr>
            <p:spPr>
              <a:xfrm>
                <a:off x="6095998" y="4580655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17%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DB7FC239-BF52-6C46-95FD-1E74E40C89F2}"/>
                  </a:ext>
                </a:extLst>
              </p:cNvPr>
              <p:cNvSpPr txBox="1"/>
              <p:nvPr/>
            </p:nvSpPr>
            <p:spPr>
              <a:xfrm>
                <a:off x="6802860" y="3820890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40%</a:t>
                </a: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491D2223-9AE1-4B43-81DF-C75514D25FB0}"/>
                  </a:ext>
                </a:extLst>
              </p:cNvPr>
              <p:cNvSpPr txBox="1"/>
              <p:nvPr/>
            </p:nvSpPr>
            <p:spPr>
              <a:xfrm>
                <a:off x="6802860" y="4385636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60%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9336CEBE-162C-0D49-92D6-0389F4B4BD2D}"/>
                  </a:ext>
                </a:extLst>
              </p:cNvPr>
              <p:cNvSpPr txBox="1"/>
              <p:nvPr/>
            </p:nvSpPr>
            <p:spPr>
              <a:xfrm>
                <a:off x="7500238" y="4028073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80%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52FEC213-70C0-5F4A-9756-939AC875E20B}"/>
                  </a:ext>
                </a:extLst>
              </p:cNvPr>
              <p:cNvSpPr txBox="1"/>
              <p:nvPr/>
            </p:nvSpPr>
            <p:spPr>
              <a:xfrm>
                <a:off x="7500238" y="4580655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20%</a:t>
                </a: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7793EB8-6F06-D142-ADE6-8E49FE4DB9BC}"/>
                  </a:ext>
                </a:extLst>
              </p:cNvPr>
              <p:cNvSpPr txBox="1"/>
              <p:nvPr/>
            </p:nvSpPr>
            <p:spPr>
              <a:xfrm>
                <a:off x="8197616" y="4021041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80%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5702D81-4BB5-4E4B-A30A-53E72CE82B99}"/>
                  </a:ext>
                </a:extLst>
              </p:cNvPr>
              <p:cNvSpPr txBox="1"/>
              <p:nvPr/>
            </p:nvSpPr>
            <p:spPr>
              <a:xfrm>
                <a:off x="8197616" y="4580655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20%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87AEDC9A-DBCB-9E46-AA48-8085BF8B096D}"/>
                  </a:ext>
                </a:extLst>
              </p:cNvPr>
              <p:cNvSpPr txBox="1"/>
              <p:nvPr/>
            </p:nvSpPr>
            <p:spPr>
              <a:xfrm>
                <a:off x="8894045" y="4131498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75%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AFB4FA2-8996-1943-87D4-92A75BBFBB21}"/>
                  </a:ext>
                </a:extLst>
              </p:cNvPr>
              <p:cNvSpPr txBox="1"/>
              <p:nvPr/>
            </p:nvSpPr>
            <p:spPr>
              <a:xfrm>
                <a:off x="8894045" y="4580655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25%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DEC11B38-1C83-7041-A032-9C144D40B7B6}"/>
                  </a:ext>
                </a:extLst>
              </p:cNvPr>
              <p:cNvSpPr txBox="1"/>
              <p:nvPr/>
            </p:nvSpPr>
            <p:spPr>
              <a:xfrm>
                <a:off x="9598308" y="4262562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50%</a:t>
                </a:r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FB5DF215-30B2-264B-A2BF-89C1C1EAF622}"/>
                  </a:ext>
                </a:extLst>
              </p:cNvPr>
              <p:cNvSpPr txBox="1"/>
              <p:nvPr/>
            </p:nvSpPr>
            <p:spPr>
              <a:xfrm>
                <a:off x="9598308" y="4580655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25%</a:t>
                </a: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B1BF55DC-0B29-304E-85C5-DB9BD4C14D72}"/>
                  </a:ext>
                </a:extLst>
              </p:cNvPr>
              <p:cNvSpPr txBox="1"/>
              <p:nvPr/>
            </p:nvSpPr>
            <p:spPr>
              <a:xfrm>
                <a:off x="10302571" y="4139348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solidFill>
                      <a:schemeClr val="bg1"/>
                    </a:solidFill>
                    <a:latin typeface="+mn-lt"/>
                  </a:rPr>
                  <a:t>25%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15889984-BF8E-944F-97A6-00E5A90843FA}"/>
                  </a:ext>
                </a:extLst>
              </p:cNvPr>
              <p:cNvSpPr txBox="1"/>
              <p:nvPr/>
            </p:nvSpPr>
            <p:spPr>
              <a:xfrm>
                <a:off x="10302571" y="4496614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50%</a:t>
                </a:r>
              </a:p>
            </p:txBody>
          </p: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904FD1A8-B745-9846-805D-A2C3BB8EFFEF}"/>
                  </a:ext>
                </a:extLst>
              </p:cNvPr>
              <p:cNvSpPr txBox="1"/>
              <p:nvPr/>
            </p:nvSpPr>
            <p:spPr>
              <a:xfrm>
                <a:off x="11006835" y="4365062"/>
                <a:ext cx="466794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100" dirty="0">
                    <a:latin typeface="+mn-lt"/>
                  </a:rPr>
                  <a:t>75%</a:t>
                </a:r>
              </a:p>
            </p:txBody>
          </p:sp>
        </p:grpSp>
      </p:grpSp>
      <p:sp>
        <p:nvSpPr>
          <p:cNvPr id="56" name="Rectangle 55">
            <a:extLst>
              <a:ext uri="{FF2B5EF4-FFF2-40B4-BE49-F238E27FC236}">
                <a16:creationId xmlns:a16="http://schemas.microsoft.com/office/drawing/2014/main" id="{A57D63EA-E4B2-F547-ABA1-9D0F4AA40BDE}"/>
              </a:ext>
            </a:extLst>
          </p:cNvPr>
          <p:cNvSpPr/>
          <p:nvPr/>
        </p:nvSpPr>
        <p:spPr>
          <a:xfrm>
            <a:off x="28501" y="14145"/>
            <a:ext cx="2073282" cy="3693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Goal for HCT</a:t>
            </a:r>
          </a:p>
        </p:txBody>
      </p:sp>
    </p:spTree>
    <p:extLst>
      <p:ext uri="{BB962C8B-B14F-4D97-AF65-F5344CB8AC3E}">
        <p14:creationId xmlns:p14="http://schemas.microsoft.com/office/powerpoint/2010/main" val="32232035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CB99E-93B0-F546-8B9E-F46988D5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028" y="498527"/>
            <a:ext cx="10634472" cy="1184024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Sequencing Chemotherapy in MDS:</a:t>
            </a:r>
            <a:br>
              <a:rPr lang="en-US" sz="4400" dirty="0"/>
            </a:br>
            <a:r>
              <a:rPr lang="en-US" sz="4400" dirty="0"/>
              <a:t>The Case of </a:t>
            </a:r>
            <a:r>
              <a:rPr lang="en-US" sz="4400" dirty="0" err="1"/>
              <a:t>Venetoclax</a:t>
            </a:r>
            <a:endParaRPr lang="en-US" sz="44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E36A0A1-965F-9742-8D1C-EAFC78B28F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70291"/>
            <a:ext cx="6890657" cy="3520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C71A23-2642-D448-B2CB-828765FB30E4}"/>
              </a:ext>
            </a:extLst>
          </p:cNvPr>
          <p:cNvSpPr txBox="1"/>
          <p:nvPr/>
        </p:nvSpPr>
        <p:spPr>
          <a:xfrm>
            <a:off x="0" y="5902383"/>
            <a:ext cx="3606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Garcia et al ASH 2020, Abstract 656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4DB833-7986-AF4C-A153-1ECED61F75B7}"/>
              </a:ext>
            </a:extLst>
          </p:cNvPr>
          <p:cNvSpPr txBox="1"/>
          <p:nvPr/>
        </p:nvSpPr>
        <p:spPr>
          <a:xfrm>
            <a:off x="6054725" y="6488668"/>
            <a:ext cx="3579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Zeidan</a:t>
            </a:r>
            <a:r>
              <a:rPr lang="en-US" dirty="0"/>
              <a:t> et al, ASH 2021, Abstract 537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41E57D-2B4A-894A-B1E5-C55925302A50}"/>
              </a:ext>
            </a:extLst>
          </p:cNvPr>
          <p:cNvSpPr txBox="1"/>
          <p:nvPr/>
        </p:nvSpPr>
        <p:spPr>
          <a:xfrm>
            <a:off x="2482115" y="1741754"/>
            <a:ext cx="192642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Frontline therapy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8F845D-2668-C441-8E67-B0AB7CF4694B}"/>
              </a:ext>
            </a:extLst>
          </p:cNvPr>
          <p:cNvSpPr txBox="1"/>
          <p:nvPr/>
        </p:nvSpPr>
        <p:spPr>
          <a:xfrm>
            <a:off x="8172329" y="1741754"/>
            <a:ext cx="178459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Salvage therapy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A2F7502-BBE5-AC4A-AEA4-31B0AA0857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96000" y="2170290"/>
            <a:ext cx="5937250" cy="431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2098AC-8DAE-B248-9B80-101B0DCCA9BC}"/>
              </a:ext>
            </a:extLst>
          </p:cNvPr>
          <p:cNvSpPr txBox="1"/>
          <p:nvPr/>
        </p:nvSpPr>
        <p:spPr>
          <a:xfrm>
            <a:off x="6890657" y="3149600"/>
            <a:ext cx="12302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CBA99"/>
                </a:solidFill>
              </a:rPr>
              <a:t>All Patients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1F869D-FBE9-0B42-8722-3502E509FFCD}"/>
              </a:ext>
            </a:extLst>
          </p:cNvPr>
          <p:cNvSpPr txBox="1"/>
          <p:nvPr/>
        </p:nvSpPr>
        <p:spPr>
          <a:xfrm>
            <a:off x="8449487" y="2780268"/>
            <a:ext cx="1087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CR + </a:t>
            </a:r>
            <a:r>
              <a:rPr lang="en-US" dirty="0" err="1">
                <a:solidFill>
                  <a:srgbClr val="7030A0"/>
                </a:solidFill>
              </a:rPr>
              <a:t>mCR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A9E334B-8A02-524A-9FAA-0C5F1237536E}"/>
              </a:ext>
            </a:extLst>
          </p:cNvPr>
          <p:cNvSpPr/>
          <p:nvPr/>
        </p:nvSpPr>
        <p:spPr>
          <a:xfrm>
            <a:off x="12699" y="40591"/>
            <a:ext cx="3594121" cy="2462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Duration and Quality of Response</a:t>
            </a:r>
          </a:p>
        </p:txBody>
      </p:sp>
    </p:spTree>
    <p:extLst>
      <p:ext uri="{BB962C8B-B14F-4D97-AF65-F5344CB8AC3E}">
        <p14:creationId xmlns:p14="http://schemas.microsoft.com/office/powerpoint/2010/main" val="544403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AAD93-3B04-2742-B060-ED7A1B569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1894"/>
            <a:ext cx="10515600" cy="1325563"/>
          </a:xfrm>
        </p:spPr>
        <p:txBody>
          <a:bodyPr/>
          <a:lstStyle/>
          <a:p>
            <a:r>
              <a:rPr lang="en-US" dirty="0" err="1"/>
              <a:t>HMA+Venetoclax</a:t>
            </a:r>
            <a:r>
              <a:rPr lang="en-US" dirty="0"/>
              <a:t> in AML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232335-30B9-D345-837C-D74703928E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388251"/>
            <a:ext cx="6577182" cy="51046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B8B4C8-A1ED-7C48-A73A-04A04A4318A2}"/>
              </a:ext>
            </a:extLst>
          </p:cNvPr>
          <p:cNvSpPr txBox="1"/>
          <p:nvPr/>
        </p:nvSpPr>
        <p:spPr>
          <a:xfrm>
            <a:off x="838200" y="6494463"/>
            <a:ext cx="2499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Dinardo</a:t>
            </a:r>
            <a:r>
              <a:rPr lang="en-US" dirty="0"/>
              <a:t> et al NEJM 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1DD83-E610-6340-829A-8F284F457692}"/>
              </a:ext>
            </a:extLst>
          </p:cNvPr>
          <p:cNvSpPr txBox="1"/>
          <p:nvPr/>
        </p:nvSpPr>
        <p:spPr>
          <a:xfrm>
            <a:off x="7516982" y="1720840"/>
            <a:ext cx="444641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ASH 2022 Asking the next question: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does this compare to other regimens?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Do all patients benefit the same?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What about patients not included in this study (”fit”)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can we improve upon this regimen?</a:t>
            </a:r>
          </a:p>
        </p:txBody>
      </p:sp>
    </p:spTree>
    <p:extLst>
      <p:ext uri="{BB962C8B-B14F-4D97-AF65-F5344CB8AC3E}">
        <p14:creationId xmlns:p14="http://schemas.microsoft.com/office/powerpoint/2010/main" val="4001248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5CBB7946-662E-7942-858E-8479EE78CC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28989" y="2362200"/>
            <a:ext cx="7848711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ECF6F3C-3C0C-F741-9517-9BAD23F52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39500" cy="1325563"/>
          </a:xfrm>
        </p:spPr>
        <p:txBody>
          <a:bodyPr>
            <a:noAutofit/>
          </a:bodyPr>
          <a:lstStyle/>
          <a:p>
            <a:r>
              <a:rPr lang="en-US" sz="3200" dirty="0"/>
              <a:t>Assessing the Role of </a:t>
            </a:r>
            <a:r>
              <a:rPr lang="en-US" sz="3200" dirty="0" err="1"/>
              <a:t>Venetoclax</a:t>
            </a:r>
            <a:r>
              <a:rPr lang="en-US" sz="3200" dirty="0"/>
              <a:t> in Combination with Hypomethylating Agents in Higher Risk Myelodysplastic Syndromes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07B46886-3DF7-A941-8AE9-02CF08D809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200" y="2824501"/>
            <a:ext cx="4611665" cy="359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05875C1-CF31-4E49-B8E6-D5BAEC706988}"/>
              </a:ext>
            </a:extLst>
          </p:cNvPr>
          <p:cNvSpPr/>
          <p:nvPr/>
        </p:nvSpPr>
        <p:spPr>
          <a:xfrm>
            <a:off x="647700" y="1690688"/>
            <a:ext cx="11734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4F4F"/>
                </a:solidFill>
                <a:latin typeface="Lucida Sans Unicode" panose="020B0602030504020204" pitchFamily="34" charset="0"/>
              </a:rPr>
              <a:t>Higher risk MDS at Moffitt Cancer Center (INT, H, VH)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4F4F4F"/>
                </a:solidFill>
                <a:latin typeface="Lucida Sans Unicode" panose="020B0602030504020204" pitchFamily="34" charset="0"/>
              </a:rPr>
              <a:t>Compare: first line single agent HMA, first line HMA/Ven combination, HMA, but add Ven after HMA failure (R/R MDS HMA/Ven)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041C9D-F87E-F24B-8C37-6C375ACA742B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Komrokji</a:t>
            </a:r>
            <a:r>
              <a:rPr lang="en-US" dirty="0"/>
              <a:t> R et al. ASH Annual Meeting 2021, Atlanta GA. Abstract 536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F5E5A0-CECD-EB43-8997-3C3FD8083EA0}"/>
              </a:ext>
            </a:extLst>
          </p:cNvPr>
          <p:cNvSpPr txBox="1"/>
          <p:nvPr/>
        </p:nvSpPr>
        <p:spPr>
          <a:xfrm>
            <a:off x="6845300" y="3263900"/>
            <a:ext cx="2403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HMA and add VEN later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13E3B94-4A32-C543-B490-A1EB4A61F2D1}"/>
              </a:ext>
            </a:extLst>
          </p:cNvPr>
          <p:cNvCxnSpPr>
            <a:cxnSpLocks/>
          </p:cNvCxnSpPr>
          <p:nvPr/>
        </p:nvCxnSpPr>
        <p:spPr>
          <a:xfrm flipH="1">
            <a:off x="6601460" y="3557032"/>
            <a:ext cx="815340" cy="553998"/>
          </a:xfrm>
          <a:prstGeom prst="straightConnector1">
            <a:avLst/>
          </a:prstGeom>
          <a:ln w="28575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7DB21F6B-769D-8545-8FE1-A2BBC36E28FC}"/>
              </a:ext>
            </a:extLst>
          </p:cNvPr>
          <p:cNvSpPr/>
          <p:nvPr/>
        </p:nvSpPr>
        <p:spPr>
          <a:xfrm>
            <a:off x="12699" y="40591"/>
            <a:ext cx="3594121" cy="2462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Duration and Quality of Response</a:t>
            </a:r>
          </a:p>
        </p:txBody>
      </p:sp>
    </p:spTree>
    <p:extLst>
      <p:ext uri="{BB962C8B-B14F-4D97-AF65-F5344CB8AC3E}">
        <p14:creationId xmlns:p14="http://schemas.microsoft.com/office/powerpoint/2010/main" val="2187377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4"/>
          <p:cNvGrpSpPr/>
          <p:nvPr/>
        </p:nvGrpSpPr>
        <p:grpSpPr>
          <a:xfrm>
            <a:off x="2223176" y="2500424"/>
            <a:ext cx="1703493" cy="3473873"/>
            <a:chOff x="2038857" y="1452117"/>
            <a:chExt cx="1277620" cy="2605405"/>
          </a:xfrm>
        </p:grpSpPr>
        <p:sp>
          <p:nvSpPr>
            <p:cNvPr id="5" name="object 5"/>
            <p:cNvSpPr/>
            <p:nvPr/>
          </p:nvSpPr>
          <p:spPr>
            <a:xfrm>
              <a:off x="2392679" y="3515867"/>
              <a:ext cx="612775" cy="502920"/>
            </a:xfrm>
            <a:custGeom>
              <a:avLst/>
              <a:gdLst/>
              <a:ahLst/>
              <a:cxnLst/>
              <a:rect l="l" t="t" r="r" b="b"/>
              <a:pathLst>
                <a:path w="612775" h="502920">
                  <a:moveTo>
                    <a:pt x="612648" y="0"/>
                  </a:moveTo>
                  <a:lnTo>
                    <a:pt x="0" y="0"/>
                  </a:lnTo>
                  <a:lnTo>
                    <a:pt x="0" y="502919"/>
                  </a:lnTo>
                  <a:lnTo>
                    <a:pt x="612648" y="502919"/>
                  </a:lnTo>
                  <a:lnTo>
                    <a:pt x="612648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6" name="object 6"/>
            <p:cNvSpPr/>
            <p:nvPr/>
          </p:nvSpPr>
          <p:spPr>
            <a:xfrm>
              <a:off x="2392679" y="3214116"/>
              <a:ext cx="612648" cy="30175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7" name="object 7"/>
            <p:cNvSpPr/>
            <p:nvPr/>
          </p:nvSpPr>
          <p:spPr>
            <a:xfrm>
              <a:off x="2087879" y="1458467"/>
              <a:ext cx="0" cy="2560320"/>
            </a:xfrm>
            <a:custGeom>
              <a:avLst/>
              <a:gdLst/>
              <a:ahLst/>
              <a:cxnLst/>
              <a:rect l="l" t="t" r="r" b="b"/>
              <a:pathLst>
                <a:path h="2560320">
                  <a:moveTo>
                    <a:pt x="0" y="2560319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8" name="object 8"/>
            <p:cNvSpPr/>
            <p:nvPr/>
          </p:nvSpPr>
          <p:spPr>
            <a:xfrm>
              <a:off x="2045207" y="1458467"/>
              <a:ext cx="43180" cy="2560320"/>
            </a:xfrm>
            <a:custGeom>
              <a:avLst/>
              <a:gdLst/>
              <a:ahLst/>
              <a:cxnLst/>
              <a:rect l="l" t="t" r="r" b="b"/>
              <a:pathLst>
                <a:path w="43180" h="2560320">
                  <a:moveTo>
                    <a:pt x="0" y="2560319"/>
                  </a:moveTo>
                  <a:lnTo>
                    <a:pt x="42672" y="2560319"/>
                  </a:lnTo>
                </a:path>
                <a:path w="43180" h="2560320">
                  <a:moveTo>
                    <a:pt x="0" y="2048255"/>
                  </a:moveTo>
                  <a:lnTo>
                    <a:pt x="42672" y="2048255"/>
                  </a:lnTo>
                </a:path>
                <a:path w="43180" h="2560320">
                  <a:moveTo>
                    <a:pt x="0" y="1536191"/>
                  </a:moveTo>
                  <a:lnTo>
                    <a:pt x="42672" y="1536191"/>
                  </a:lnTo>
                </a:path>
                <a:path w="43180" h="2560320">
                  <a:moveTo>
                    <a:pt x="0" y="1024127"/>
                  </a:moveTo>
                  <a:lnTo>
                    <a:pt x="42672" y="1024127"/>
                  </a:lnTo>
                </a:path>
                <a:path w="43180" h="2560320">
                  <a:moveTo>
                    <a:pt x="0" y="512063"/>
                  </a:moveTo>
                  <a:lnTo>
                    <a:pt x="42672" y="512063"/>
                  </a:lnTo>
                </a:path>
                <a:path w="43180" h="2560320">
                  <a:moveTo>
                    <a:pt x="0" y="0"/>
                  </a:moveTo>
                  <a:lnTo>
                    <a:pt x="42672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9" name="object 9"/>
            <p:cNvSpPr/>
            <p:nvPr/>
          </p:nvSpPr>
          <p:spPr>
            <a:xfrm>
              <a:off x="2087879" y="4018788"/>
              <a:ext cx="1224280" cy="33655"/>
            </a:xfrm>
            <a:custGeom>
              <a:avLst/>
              <a:gdLst/>
              <a:ahLst/>
              <a:cxnLst/>
              <a:rect l="l" t="t" r="r" b="b"/>
              <a:pathLst>
                <a:path w="1224279" h="33654">
                  <a:moveTo>
                    <a:pt x="0" y="0"/>
                  </a:moveTo>
                  <a:lnTo>
                    <a:pt x="1223772" y="0"/>
                  </a:lnTo>
                </a:path>
                <a:path w="1224279" h="33654">
                  <a:moveTo>
                    <a:pt x="0" y="0"/>
                  </a:moveTo>
                  <a:lnTo>
                    <a:pt x="0" y="33528"/>
                  </a:lnTo>
                </a:path>
                <a:path w="1224279" h="33654">
                  <a:moveTo>
                    <a:pt x="1223772" y="0"/>
                  </a:moveTo>
                  <a:lnTo>
                    <a:pt x="1223772" y="33528"/>
                  </a:lnTo>
                </a:path>
              </a:pathLst>
            </a:custGeom>
            <a:ln w="952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2392679" y="2814827"/>
              <a:ext cx="612775" cy="100965"/>
            </a:xfrm>
            <a:custGeom>
              <a:avLst/>
              <a:gdLst/>
              <a:ahLst/>
              <a:cxnLst/>
              <a:rect l="l" t="t" r="r" b="b"/>
              <a:pathLst>
                <a:path w="612775" h="100964">
                  <a:moveTo>
                    <a:pt x="612648" y="0"/>
                  </a:moveTo>
                  <a:lnTo>
                    <a:pt x="0" y="0"/>
                  </a:lnTo>
                  <a:lnTo>
                    <a:pt x="0" y="100583"/>
                  </a:lnTo>
                  <a:lnTo>
                    <a:pt x="612648" y="100583"/>
                  </a:lnTo>
                  <a:lnTo>
                    <a:pt x="612648" y="0"/>
                  </a:lnTo>
                  <a:close/>
                </a:path>
              </a:pathLst>
            </a:custGeom>
            <a:solidFill>
              <a:srgbClr val="A9CCE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2822296" y="5512813"/>
            <a:ext cx="532553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b="1" spc="-7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1067" b="1" spc="-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67" b="1" spc="-7" dirty="0">
                <a:solidFill>
                  <a:srgbClr val="FFFFFF"/>
                </a:solidFill>
                <a:latin typeface="Arial"/>
                <a:cs typeface="Arial"/>
              </a:rPr>
              <a:t>19.6</a:t>
            </a:r>
            <a:endParaRPr sz="1067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694940" y="4451482"/>
            <a:ext cx="817033" cy="410305"/>
          </a:xfrm>
          <a:prstGeom prst="rect">
            <a:avLst/>
          </a:prstGeom>
          <a:solidFill>
            <a:srgbClr val="619DD1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spcBef>
                <a:spcPts val="20"/>
              </a:spcBef>
            </a:pPr>
            <a:endParaRPr sz="1733">
              <a:latin typeface="Times New Roman"/>
              <a:cs typeface="Times New Roman"/>
            </a:endParaRPr>
          </a:p>
          <a:p>
            <a:pPr marL="272620">
              <a:lnSpc>
                <a:spcPts val="1120"/>
              </a:lnSpc>
            </a:pPr>
            <a:r>
              <a:rPr sz="1067" b="1" dirty="0">
                <a:solidFill>
                  <a:srgbClr val="FFFFFF"/>
                </a:solidFill>
                <a:latin typeface="Arial"/>
                <a:cs typeface="Arial"/>
              </a:rPr>
              <a:t>mCR</a:t>
            </a:r>
            <a:endParaRPr sz="1067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77227" y="4844346"/>
            <a:ext cx="298872" cy="18131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067" b="1" spc="-7" dirty="0">
                <a:solidFill>
                  <a:srgbClr val="FFFFFF"/>
                </a:solidFill>
                <a:latin typeface="Arial"/>
                <a:cs typeface="Arial"/>
              </a:rPr>
              <a:t>23</a:t>
            </a:r>
            <a:r>
              <a:rPr sz="1067" b="1" dirty="0">
                <a:solidFill>
                  <a:srgbClr val="FFFFFF"/>
                </a:solidFill>
                <a:latin typeface="Arial"/>
                <a:cs typeface="Arial"/>
              </a:rPr>
              <a:t>.5</a:t>
            </a:r>
            <a:endParaRPr sz="1067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694940" y="3984124"/>
            <a:ext cx="817033" cy="323165"/>
          </a:xfrm>
          <a:prstGeom prst="rect">
            <a:avLst/>
          </a:prstGeom>
          <a:solidFill>
            <a:srgbClr val="C0D7EC"/>
          </a:solidFill>
        </p:spPr>
        <p:txBody>
          <a:bodyPr vert="horz" wrap="square" lIns="0" tIns="15240" rIns="0" bIns="0" rtlCol="0">
            <a:spAutoFit/>
          </a:bodyPr>
          <a:lstStyle/>
          <a:p>
            <a:pPr marL="312412" marR="145623" indent="-159169">
              <a:lnSpc>
                <a:spcPts val="1213"/>
              </a:lnSpc>
              <a:spcBef>
                <a:spcPts val="120"/>
              </a:spcBef>
            </a:pPr>
            <a:r>
              <a:rPr sz="1067" b="1" dirty="0">
                <a:solidFill>
                  <a:srgbClr val="FFFFFF"/>
                </a:solidFill>
                <a:latin typeface="Arial"/>
                <a:cs typeface="Arial"/>
              </a:rPr>
              <a:t>SD</a:t>
            </a:r>
            <a:r>
              <a:rPr sz="1067" b="1" spc="-1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067" b="1" dirty="0">
                <a:solidFill>
                  <a:srgbClr val="FFFFFF"/>
                </a:solidFill>
                <a:latin typeface="Arial"/>
                <a:cs typeface="Arial"/>
              </a:rPr>
              <a:t>w/HI  9.8</a:t>
            </a:r>
            <a:endParaRPr sz="1067">
              <a:latin typeface="Arial"/>
              <a:cs typeface="Arial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2007041" y="5776992"/>
            <a:ext cx="138007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dirty="0">
                <a:solidFill>
                  <a:srgbClr val="333333"/>
                </a:solidFill>
                <a:latin typeface="Arial"/>
                <a:cs typeface="Arial"/>
              </a:rPr>
              <a:t>0</a:t>
            </a:r>
            <a:endParaRPr sz="1467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903473" y="5094459"/>
            <a:ext cx="24130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333333"/>
                </a:solidFill>
                <a:latin typeface="Arial"/>
                <a:cs typeface="Arial"/>
              </a:rPr>
              <a:t>20</a:t>
            </a:r>
            <a:endParaRPr sz="1467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903473" y="4411927"/>
            <a:ext cx="24130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333333"/>
                </a:solidFill>
                <a:latin typeface="Arial"/>
                <a:cs typeface="Arial"/>
              </a:rPr>
              <a:t>40</a:t>
            </a:r>
            <a:endParaRPr sz="1467">
              <a:latin typeface="Arial"/>
              <a:cs typeface="Arial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903473" y="3729394"/>
            <a:ext cx="241300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spc="-7" dirty="0">
                <a:solidFill>
                  <a:srgbClr val="333333"/>
                </a:solidFill>
                <a:latin typeface="Arial"/>
                <a:cs typeface="Arial"/>
              </a:rPr>
              <a:t>60</a:t>
            </a:r>
            <a:endParaRPr sz="1467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903473" y="3046862"/>
            <a:ext cx="241300" cy="2437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67" spc="-7" dirty="0">
                <a:solidFill>
                  <a:srgbClr val="333333"/>
                </a:solidFill>
                <a:latin typeface="Arial"/>
                <a:cs typeface="Arial"/>
              </a:rPr>
              <a:t>80</a:t>
            </a:r>
            <a:endParaRPr sz="1467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799906" y="2364329"/>
            <a:ext cx="344593" cy="24372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67" spc="-7" dirty="0">
                <a:solidFill>
                  <a:srgbClr val="333333"/>
                </a:solidFill>
                <a:latin typeface="Arial"/>
                <a:cs typeface="Arial"/>
              </a:rPr>
              <a:t>100</a:t>
            </a:r>
            <a:endParaRPr sz="1467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08544" y="3422937"/>
            <a:ext cx="225767" cy="15875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6933"/>
            <a:r>
              <a:rPr sz="1467" spc="-7" dirty="0">
                <a:solidFill>
                  <a:srgbClr val="333333"/>
                </a:solidFill>
                <a:latin typeface="Arial"/>
                <a:cs typeface="Arial"/>
              </a:rPr>
              <a:t>Response Rate,</a:t>
            </a:r>
            <a:r>
              <a:rPr sz="1467" spc="-87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467" dirty="0">
                <a:solidFill>
                  <a:srgbClr val="333333"/>
                </a:solidFill>
                <a:latin typeface="Arial"/>
                <a:cs typeface="Arial"/>
              </a:rPr>
              <a:t>%</a:t>
            </a:r>
            <a:endParaRPr sz="1467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689943" y="4894611"/>
            <a:ext cx="1233592" cy="303374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76949" marR="6773" indent="-160863">
              <a:spcBef>
                <a:spcPts val="127"/>
              </a:spcBef>
              <a:tabLst>
                <a:tab pos="792460" algn="l"/>
                <a:tab pos="1215783" algn="l"/>
              </a:tabLst>
            </a:pPr>
            <a:r>
              <a:rPr sz="933" b="1" spc="-7" dirty="0">
                <a:latin typeface="Arial"/>
                <a:cs typeface="Arial"/>
              </a:rPr>
              <a:t>mCR</a:t>
            </a:r>
            <a:r>
              <a:rPr sz="933" b="1" spc="-127" dirty="0">
                <a:latin typeface="Arial"/>
                <a:cs typeface="Arial"/>
              </a:rPr>
              <a:t> </a:t>
            </a:r>
            <a:r>
              <a:rPr sz="933" b="1" spc="-7" dirty="0">
                <a:latin typeface="Arial"/>
                <a:cs typeface="Arial"/>
              </a:rPr>
              <a:t>w/HI </a:t>
            </a:r>
            <a:r>
              <a:rPr sz="933" b="1" dirty="0">
                <a:latin typeface="Arial"/>
                <a:cs typeface="Arial"/>
              </a:rPr>
              <a:t>	</a:t>
            </a:r>
            <a:r>
              <a:rPr sz="933" b="1" u="sng" spc="-7" dirty="0">
                <a:uFill>
                  <a:solidFill>
                    <a:srgbClr val="4966AC"/>
                  </a:solidFill>
                </a:uFill>
                <a:latin typeface="Arial"/>
                <a:cs typeface="Arial"/>
              </a:rPr>
              <a:t> </a:t>
            </a:r>
            <a:r>
              <a:rPr sz="933" b="1" u="sng" dirty="0">
                <a:uFill>
                  <a:solidFill>
                    <a:srgbClr val="4966AC"/>
                  </a:solidFill>
                </a:uFill>
                <a:latin typeface="Arial"/>
                <a:cs typeface="Arial"/>
              </a:rPr>
              <a:t>	</a:t>
            </a:r>
            <a:r>
              <a:rPr sz="933" b="1" dirty="0">
                <a:latin typeface="Arial"/>
                <a:cs typeface="Arial"/>
              </a:rPr>
              <a:t> </a:t>
            </a:r>
            <a:r>
              <a:rPr sz="933" b="1" spc="-13" dirty="0">
                <a:latin typeface="Arial"/>
                <a:cs typeface="Arial"/>
              </a:rPr>
              <a:t>               </a:t>
            </a:r>
            <a:r>
              <a:rPr sz="933" b="1" spc="200" dirty="0">
                <a:latin typeface="Arial"/>
                <a:cs typeface="Arial"/>
              </a:rPr>
              <a:t> </a:t>
            </a:r>
            <a:r>
              <a:rPr sz="933" b="1" spc="-13" dirty="0">
                <a:latin typeface="Arial"/>
                <a:cs typeface="Arial"/>
              </a:rPr>
              <a:t>11.8</a:t>
            </a:r>
            <a:endParaRPr sz="933">
              <a:latin typeface="Arial"/>
              <a:cs typeface="Arial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3772089" y="4266085"/>
            <a:ext cx="198967" cy="303374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8626" marR="6773" indent="-2540">
              <a:spcBef>
                <a:spcPts val="127"/>
              </a:spcBef>
            </a:pPr>
            <a:r>
              <a:rPr sz="933" b="1" spc="-7" dirty="0">
                <a:latin typeface="Arial"/>
                <a:cs typeface="Arial"/>
              </a:rPr>
              <a:t>PR  </a:t>
            </a:r>
            <a:r>
              <a:rPr sz="933" b="1" spc="-13" dirty="0">
                <a:latin typeface="Arial"/>
                <a:cs typeface="Arial"/>
              </a:rPr>
              <a:t>3.</a:t>
            </a:r>
            <a:r>
              <a:rPr sz="933" b="1" spc="-7" dirty="0">
                <a:latin typeface="Arial"/>
                <a:cs typeface="Arial"/>
              </a:rPr>
              <a:t>9</a:t>
            </a:r>
            <a:endParaRPr sz="933">
              <a:latin typeface="Arial"/>
              <a:cs typeface="Arial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466167" y="4266085"/>
            <a:ext cx="457200" cy="159810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>
              <a:spcBef>
                <a:spcPts val="127"/>
              </a:spcBef>
              <a:tabLst>
                <a:tab pos="439409" algn="l"/>
              </a:tabLst>
            </a:pPr>
            <a:r>
              <a:rPr sz="933" b="1" u="sng" spc="-7" dirty="0">
                <a:uFill>
                  <a:solidFill>
                    <a:srgbClr val="A9CCED"/>
                  </a:solidFill>
                </a:uFill>
                <a:latin typeface="Arial"/>
                <a:cs typeface="Arial"/>
              </a:rPr>
              <a:t> 	</a:t>
            </a:r>
            <a:endParaRPr sz="933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08528" y="2686911"/>
            <a:ext cx="587587" cy="68493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 marR="6773" indent="-1693" algn="ctr">
              <a:spcBef>
                <a:spcPts val="140"/>
              </a:spcBef>
            </a:pPr>
            <a:r>
              <a:rPr sz="1467" b="1" dirty="0">
                <a:solidFill>
                  <a:srgbClr val="333333"/>
                </a:solidFill>
                <a:latin typeface="Carlito"/>
                <a:cs typeface="Carlito"/>
              </a:rPr>
              <a:t>ORR  56.9%  </a:t>
            </a:r>
            <a:r>
              <a:rPr sz="1400" b="1" spc="-7" dirty="0">
                <a:solidFill>
                  <a:srgbClr val="333333"/>
                </a:solidFill>
                <a:latin typeface="Carlito"/>
                <a:cs typeface="Carlito"/>
              </a:rPr>
              <a:t>(</a:t>
            </a:r>
            <a:r>
              <a:rPr sz="1400" b="1" dirty="0">
                <a:solidFill>
                  <a:srgbClr val="333333"/>
                </a:solidFill>
                <a:latin typeface="Carlito"/>
                <a:cs typeface="Carlito"/>
              </a:rPr>
              <a:t>29/51)</a:t>
            </a:r>
            <a:endParaRPr sz="1400">
              <a:latin typeface="Carlito"/>
              <a:cs typeface="Carlito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3473196" y="4377993"/>
            <a:ext cx="182880" cy="894927"/>
            <a:chOff x="2976372" y="2860294"/>
            <a:chExt cx="137160" cy="671195"/>
          </a:xfrm>
        </p:grpSpPr>
        <p:sp>
          <p:nvSpPr>
            <p:cNvPr id="27" name="object 27"/>
            <p:cNvSpPr/>
            <p:nvPr/>
          </p:nvSpPr>
          <p:spPr>
            <a:xfrm>
              <a:off x="3035808" y="3214116"/>
              <a:ext cx="56515" cy="311150"/>
            </a:xfrm>
            <a:custGeom>
              <a:avLst/>
              <a:gdLst/>
              <a:ahLst/>
              <a:cxnLst/>
              <a:rect l="l" t="t" r="r" b="b"/>
              <a:pathLst>
                <a:path w="56514" h="311150">
                  <a:moveTo>
                    <a:pt x="0" y="0"/>
                  </a:moveTo>
                  <a:lnTo>
                    <a:pt x="10973" y="369"/>
                  </a:lnTo>
                  <a:lnTo>
                    <a:pt x="19935" y="1377"/>
                  </a:lnTo>
                  <a:lnTo>
                    <a:pt x="25978" y="2871"/>
                  </a:lnTo>
                  <a:lnTo>
                    <a:pt x="28194" y="4699"/>
                  </a:lnTo>
                  <a:lnTo>
                    <a:pt x="28194" y="150749"/>
                  </a:lnTo>
                  <a:lnTo>
                    <a:pt x="30409" y="152576"/>
                  </a:lnTo>
                  <a:lnTo>
                    <a:pt x="36452" y="154070"/>
                  </a:lnTo>
                  <a:lnTo>
                    <a:pt x="45414" y="155078"/>
                  </a:lnTo>
                  <a:lnTo>
                    <a:pt x="56388" y="155448"/>
                  </a:lnTo>
                  <a:lnTo>
                    <a:pt x="45414" y="155817"/>
                  </a:lnTo>
                  <a:lnTo>
                    <a:pt x="36452" y="156825"/>
                  </a:lnTo>
                  <a:lnTo>
                    <a:pt x="30409" y="158319"/>
                  </a:lnTo>
                  <a:lnTo>
                    <a:pt x="28194" y="160147"/>
                  </a:lnTo>
                  <a:lnTo>
                    <a:pt x="28194" y="306197"/>
                  </a:lnTo>
                  <a:lnTo>
                    <a:pt x="25978" y="308024"/>
                  </a:lnTo>
                  <a:lnTo>
                    <a:pt x="19935" y="309518"/>
                  </a:lnTo>
                  <a:lnTo>
                    <a:pt x="10973" y="310526"/>
                  </a:lnTo>
                  <a:lnTo>
                    <a:pt x="0" y="310896"/>
                  </a:lnTo>
                </a:path>
              </a:pathLst>
            </a:custGeom>
            <a:ln w="12699">
              <a:solidFill>
                <a:srgbClr val="4966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28" name="object 28"/>
            <p:cNvSpPr/>
            <p:nvPr/>
          </p:nvSpPr>
          <p:spPr>
            <a:xfrm>
              <a:off x="2976372" y="2866644"/>
              <a:ext cx="137160" cy="0"/>
            </a:xfrm>
            <a:custGeom>
              <a:avLst/>
              <a:gdLst/>
              <a:ahLst/>
              <a:cxnLst/>
              <a:rect l="l" t="t" r="r" b="b"/>
              <a:pathLst>
                <a:path w="137160">
                  <a:moveTo>
                    <a:pt x="0" y="0"/>
                  </a:moveTo>
                  <a:lnTo>
                    <a:pt x="136550" y="0"/>
                  </a:lnTo>
                </a:path>
              </a:pathLst>
            </a:custGeom>
            <a:ln w="12700">
              <a:solidFill>
                <a:srgbClr val="4966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29" name="object 29"/>
          <p:cNvSpPr/>
          <p:nvPr/>
        </p:nvSpPr>
        <p:spPr>
          <a:xfrm>
            <a:off x="5050029" y="2665356"/>
            <a:ext cx="2400300" cy="690879"/>
          </a:xfrm>
          <a:custGeom>
            <a:avLst/>
            <a:gdLst/>
            <a:ahLst/>
            <a:cxnLst/>
            <a:rect l="l" t="t" r="r" b="b"/>
            <a:pathLst>
              <a:path w="1800225" h="518160">
                <a:moveTo>
                  <a:pt x="0" y="0"/>
                </a:moveTo>
                <a:lnTo>
                  <a:pt x="1799844" y="0"/>
                </a:lnTo>
                <a:lnTo>
                  <a:pt x="1799844" y="518160"/>
                </a:lnTo>
                <a:lnTo>
                  <a:pt x="0" y="518160"/>
                </a:lnTo>
                <a:lnTo>
                  <a:pt x="0" y="0"/>
                </a:lnTo>
                <a:close/>
              </a:path>
            </a:pathLst>
          </a:custGeom>
          <a:ln w="12700">
            <a:solidFill>
              <a:srgbClr val="4966A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30" name="object 30"/>
          <p:cNvSpPr txBox="1"/>
          <p:nvPr/>
        </p:nvSpPr>
        <p:spPr>
          <a:xfrm>
            <a:off x="5609092" y="2684659"/>
            <a:ext cx="1317413" cy="63160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 indent="847" algn="ctr">
              <a:spcBef>
                <a:spcPts val="127"/>
              </a:spcBef>
            </a:pPr>
            <a:r>
              <a:rPr sz="1333" spc="-13" dirty="0">
                <a:latin typeface="Arial"/>
                <a:cs typeface="Arial"/>
              </a:rPr>
              <a:t>Median </a:t>
            </a:r>
            <a:r>
              <a:rPr sz="1333" spc="-7" dirty="0">
                <a:latin typeface="Arial"/>
                <a:cs typeface="Arial"/>
              </a:rPr>
              <a:t>DOR  [CR / </a:t>
            </a:r>
            <a:r>
              <a:rPr sz="1333" dirty="0">
                <a:latin typeface="Arial"/>
                <a:cs typeface="Arial"/>
              </a:rPr>
              <a:t>mCR </a:t>
            </a:r>
            <a:r>
              <a:rPr sz="1333" spc="-7" dirty="0">
                <a:latin typeface="Arial"/>
                <a:cs typeface="Arial"/>
              </a:rPr>
              <a:t>/ PR]  (95% CI,</a:t>
            </a:r>
            <a:r>
              <a:rPr sz="1333" spc="-120" dirty="0">
                <a:latin typeface="Arial"/>
                <a:cs typeface="Arial"/>
              </a:rPr>
              <a:t> </a:t>
            </a:r>
            <a:r>
              <a:rPr sz="1333" spc="-7" dirty="0">
                <a:latin typeface="Arial"/>
                <a:cs typeface="Arial"/>
              </a:rPr>
              <a:t>6.7-NE)</a:t>
            </a:r>
            <a:endParaRPr sz="1333">
              <a:latin typeface="Arial"/>
              <a:cs typeface="Arial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4477004" y="2659275"/>
            <a:ext cx="729827" cy="729827"/>
            <a:chOff x="3729228" y="1571256"/>
            <a:chExt cx="547370" cy="547370"/>
          </a:xfrm>
        </p:grpSpPr>
        <p:sp>
          <p:nvSpPr>
            <p:cNvPr id="32" name="object 32"/>
            <p:cNvSpPr/>
            <p:nvPr/>
          </p:nvSpPr>
          <p:spPr>
            <a:xfrm>
              <a:off x="3729228" y="1571256"/>
              <a:ext cx="547103" cy="5471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33" name="object 33"/>
            <p:cNvSpPr/>
            <p:nvPr/>
          </p:nvSpPr>
          <p:spPr>
            <a:xfrm>
              <a:off x="3782568" y="1586484"/>
              <a:ext cx="440690" cy="440690"/>
            </a:xfrm>
            <a:custGeom>
              <a:avLst/>
              <a:gdLst/>
              <a:ahLst/>
              <a:cxnLst/>
              <a:rect l="l" t="t" r="r" b="b"/>
              <a:pathLst>
                <a:path w="440689" h="440689">
                  <a:moveTo>
                    <a:pt x="220218" y="0"/>
                  </a:moveTo>
                  <a:lnTo>
                    <a:pt x="175834" y="4473"/>
                  </a:lnTo>
                  <a:lnTo>
                    <a:pt x="134497" y="17305"/>
                  </a:lnTo>
                  <a:lnTo>
                    <a:pt x="97089" y="37608"/>
                  </a:lnTo>
                  <a:lnTo>
                    <a:pt x="64498" y="64498"/>
                  </a:lnTo>
                  <a:lnTo>
                    <a:pt x="37608" y="97089"/>
                  </a:lnTo>
                  <a:lnTo>
                    <a:pt x="17305" y="134497"/>
                  </a:lnTo>
                  <a:lnTo>
                    <a:pt x="4473" y="175834"/>
                  </a:lnTo>
                  <a:lnTo>
                    <a:pt x="0" y="220217"/>
                  </a:lnTo>
                  <a:lnTo>
                    <a:pt x="4473" y="264601"/>
                  </a:lnTo>
                  <a:lnTo>
                    <a:pt x="17305" y="305938"/>
                  </a:lnTo>
                  <a:lnTo>
                    <a:pt x="37608" y="343346"/>
                  </a:lnTo>
                  <a:lnTo>
                    <a:pt x="64498" y="375937"/>
                  </a:lnTo>
                  <a:lnTo>
                    <a:pt x="97089" y="402827"/>
                  </a:lnTo>
                  <a:lnTo>
                    <a:pt x="134497" y="423130"/>
                  </a:lnTo>
                  <a:lnTo>
                    <a:pt x="175834" y="435962"/>
                  </a:lnTo>
                  <a:lnTo>
                    <a:pt x="220218" y="440435"/>
                  </a:lnTo>
                  <a:lnTo>
                    <a:pt x="264601" y="435962"/>
                  </a:lnTo>
                  <a:lnTo>
                    <a:pt x="305938" y="423130"/>
                  </a:lnTo>
                  <a:lnTo>
                    <a:pt x="343346" y="402827"/>
                  </a:lnTo>
                  <a:lnTo>
                    <a:pt x="375937" y="375937"/>
                  </a:lnTo>
                  <a:lnTo>
                    <a:pt x="402827" y="343346"/>
                  </a:lnTo>
                  <a:lnTo>
                    <a:pt x="423130" y="305938"/>
                  </a:lnTo>
                  <a:lnTo>
                    <a:pt x="435962" y="264601"/>
                  </a:lnTo>
                  <a:lnTo>
                    <a:pt x="440436" y="220217"/>
                  </a:lnTo>
                  <a:lnTo>
                    <a:pt x="435962" y="175834"/>
                  </a:lnTo>
                  <a:lnTo>
                    <a:pt x="423130" y="134497"/>
                  </a:lnTo>
                  <a:lnTo>
                    <a:pt x="402827" y="97089"/>
                  </a:lnTo>
                  <a:lnTo>
                    <a:pt x="375937" y="64498"/>
                  </a:lnTo>
                  <a:lnTo>
                    <a:pt x="343346" y="37608"/>
                  </a:lnTo>
                  <a:lnTo>
                    <a:pt x="305938" y="17305"/>
                  </a:lnTo>
                  <a:lnTo>
                    <a:pt x="264601" y="4473"/>
                  </a:lnTo>
                  <a:lnTo>
                    <a:pt x="220218" y="0"/>
                  </a:lnTo>
                  <a:close/>
                </a:path>
              </a:pathLst>
            </a:custGeom>
            <a:solidFill>
              <a:srgbClr val="1B1E3D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34" name="object 34"/>
          <p:cNvSpPr txBox="1"/>
          <p:nvPr/>
        </p:nvSpPr>
        <p:spPr>
          <a:xfrm>
            <a:off x="4668977" y="2734358"/>
            <a:ext cx="381847" cy="448841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17</a:t>
            </a:r>
            <a:r>
              <a:rPr sz="1400" b="1" spc="-13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  <a:p>
            <a:pPr marL="56725"/>
            <a:r>
              <a:rPr sz="1400" b="1" spc="-7" dirty="0">
                <a:solidFill>
                  <a:srgbClr val="FFFFFF"/>
                </a:solidFill>
                <a:latin typeface="Arial"/>
                <a:cs typeface="Arial"/>
              </a:rPr>
              <a:t>mo</a:t>
            </a:r>
            <a:endParaRPr sz="14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661693" y="1971292"/>
            <a:ext cx="2329180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u="heavy" spc="-7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Durability</a:t>
            </a:r>
            <a:r>
              <a:rPr sz="1600" b="1" u="heavy" spc="-12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7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Assessments</a:t>
            </a:r>
            <a:endParaRPr sz="16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415083" y="1901108"/>
            <a:ext cx="1583267" cy="529205"/>
          </a:xfrm>
          <a:prstGeom prst="rect">
            <a:avLst/>
          </a:prstGeom>
        </p:spPr>
        <p:txBody>
          <a:bodyPr vert="horz" wrap="square" lIns="0" tIns="59267" rIns="0" bIns="0" rtlCol="0">
            <a:spAutoFit/>
          </a:bodyPr>
          <a:lstStyle/>
          <a:p>
            <a:pPr marL="56725">
              <a:spcBef>
                <a:spcPts val="467"/>
              </a:spcBef>
            </a:pPr>
            <a:r>
              <a:rPr sz="1600" b="1" u="heavy" spc="-7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Response</a:t>
            </a:r>
            <a:r>
              <a:rPr sz="1600" b="1" u="heavy" spc="-12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 </a:t>
            </a:r>
            <a:r>
              <a:rPr sz="1600" b="1" u="heavy" spc="-7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Rate</a:t>
            </a:r>
            <a:endParaRPr sz="1600">
              <a:latin typeface="Arial"/>
              <a:cs typeface="Arial"/>
            </a:endParaRPr>
          </a:p>
          <a:p>
            <a:pPr marL="50799">
              <a:spcBef>
                <a:spcPts val="253"/>
              </a:spcBef>
            </a:pPr>
            <a:r>
              <a:rPr sz="1200" b="1" spc="-7" dirty="0">
                <a:solidFill>
                  <a:srgbClr val="333333"/>
                </a:solidFill>
                <a:latin typeface="Arial"/>
                <a:cs typeface="Arial"/>
              </a:rPr>
              <a:t>(evaluable</a:t>
            </a:r>
            <a:r>
              <a:rPr sz="1200" b="1" spc="-107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333333"/>
                </a:solidFill>
                <a:latin typeface="Arial"/>
                <a:cs typeface="Arial"/>
              </a:rPr>
              <a:t>patients</a:t>
            </a:r>
            <a:r>
              <a:rPr sz="1200" b="1" baseline="27777" dirty="0">
                <a:solidFill>
                  <a:srgbClr val="333333"/>
                </a:solidFill>
                <a:latin typeface="Arial"/>
                <a:cs typeface="Arial"/>
              </a:rPr>
              <a:t>a</a:t>
            </a:r>
            <a:r>
              <a:rPr sz="1200" b="1" dirty="0">
                <a:solidFill>
                  <a:srgbClr val="333333"/>
                </a:solidFill>
                <a:latin typeface="Arial"/>
                <a:cs typeface="Arial"/>
              </a:rPr>
              <a:t>)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8644352" y="2687623"/>
            <a:ext cx="1805093" cy="63160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262460" marR="253147" algn="ctr">
              <a:spcBef>
                <a:spcPts val="127"/>
              </a:spcBef>
            </a:pPr>
            <a:r>
              <a:rPr sz="1333" spc="-7" dirty="0">
                <a:latin typeface="Arial"/>
                <a:cs typeface="Arial"/>
              </a:rPr>
              <a:t>Estimated</a:t>
            </a:r>
            <a:r>
              <a:rPr sz="1333" spc="-127" dirty="0">
                <a:latin typeface="Arial"/>
                <a:cs typeface="Arial"/>
              </a:rPr>
              <a:t> </a:t>
            </a:r>
            <a:r>
              <a:rPr sz="1333" dirty="0">
                <a:latin typeface="Arial"/>
                <a:cs typeface="Arial"/>
              </a:rPr>
              <a:t>12-mo  </a:t>
            </a:r>
            <a:r>
              <a:rPr sz="1333" spc="-7" dirty="0">
                <a:latin typeface="Arial"/>
                <a:cs typeface="Arial"/>
              </a:rPr>
              <a:t>PFS</a:t>
            </a:r>
            <a:r>
              <a:rPr sz="1333" spc="-33" dirty="0">
                <a:latin typeface="Arial"/>
                <a:cs typeface="Arial"/>
              </a:rPr>
              <a:t> </a:t>
            </a:r>
            <a:r>
              <a:rPr sz="1333" spc="-7" dirty="0">
                <a:latin typeface="Arial"/>
                <a:cs typeface="Arial"/>
              </a:rPr>
              <a:t>rate</a:t>
            </a:r>
            <a:endParaRPr sz="1333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333" spc="-7" dirty="0">
                <a:latin typeface="Arial"/>
                <a:cs typeface="Arial"/>
              </a:rPr>
              <a:t>(95% CI,</a:t>
            </a:r>
            <a:r>
              <a:rPr sz="1333" spc="-47" dirty="0">
                <a:latin typeface="Arial"/>
                <a:cs typeface="Arial"/>
              </a:rPr>
              <a:t> </a:t>
            </a:r>
            <a:r>
              <a:rPr sz="1333" spc="-13" dirty="0">
                <a:latin typeface="Arial"/>
                <a:cs typeface="Arial"/>
              </a:rPr>
              <a:t>33.0%-71.0%)</a:t>
            </a:r>
            <a:endParaRPr sz="1333">
              <a:latin typeface="Arial"/>
              <a:cs typeface="Arial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7779004" y="2656889"/>
            <a:ext cx="3014133" cy="744220"/>
            <a:chOff x="6205728" y="1569466"/>
            <a:chExt cx="2260600" cy="558165"/>
          </a:xfrm>
        </p:grpSpPr>
        <p:sp>
          <p:nvSpPr>
            <p:cNvPr id="39" name="object 39"/>
            <p:cNvSpPr/>
            <p:nvPr/>
          </p:nvSpPr>
          <p:spPr>
            <a:xfrm>
              <a:off x="6605016" y="1575816"/>
              <a:ext cx="1854835" cy="532130"/>
            </a:xfrm>
            <a:custGeom>
              <a:avLst/>
              <a:gdLst/>
              <a:ahLst/>
              <a:cxnLst/>
              <a:rect l="l" t="t" r="r" b="b"/>
              <a:pathLst>
                <a:path w="1854834" h="532130">
                  <a:moveTo>
                    <a:pt x="0" y="0"/>
                  </a:moveTo>
                  <a:lnTo>
                    <a:pt x="1854707" y="0"/>
                  </a:lnTo>
                  <a:lnTo>
                    <a:pt x="1854707" y="531876"/>
                  </a:lnTo>
                  <a:lnTo>
                    <a:pt x="0" y="531876"/>
                  </a:lnTo>
                  <a:lnTo>
                    <a:pt x="0" y="0"/>
                  </a:lnTo>
                  <a:close/>
                </a:path>
              </a:pathLst>
            </a:custGeom>
            <a:ln w="12700">
              <a:solidFill>
                <a:srgbClr val="4966A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0" name="object 40"/>
            <p:cNvSpPr/>
            <p:nvPr/>
          </p:nvSpPr>
          <p:spPr>
            <a:xfrm>
              <a:off x="6205728" y="1580400"/>
              <a:ext cx="547116" cy="547103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41" name="object 41"/>
            <p:cNvSpPr/>
            <p:nvPr/>
          </p:nvSpPr>
          <p:spPr>
            <a:xfrm>
              <a:off x="6259068" y="1595628"/>
              <a:ext cx="440690" cy="440690"/>
            </a:xfrm>
            <a:custGeom>
              <a:avLst/>
              <a:gdLst/>
              <a:ahLst/>
              <a:cxnLst/>
              <a:rect l="l" t="t" r="r" b="b"/>
              <a:pathLst>
                <a:path w="440690" h="440689">
                  <a:moveTo>
                    <a:pt x="220218" y="0"/>
                  </a:moveTo>
                  <a:lnTo>
                    <a:pt x="175834" y="4473"/>
                  </a:lnTo>
                  <a:lnTo>
                    <a:pt x="134497" y="17305"/>
                  </a:lnTo>
                  <a:lnTo>
                    <a:pt x="97089" y="37608"/>
                  </a:lnTo>
                  <a:lnTo>
                    <a:pt x="64498" y="64498"/>
                  </a:lnTo>
                  <a:lnTo>
                    <a:pt x="37608" y="97089"/>
                  </a:lnTo>
                  <a:lnTo>
                    <a:pt x="17305" y="134497"/>
                  </a:lnTo>
                  <a:lnTo>
                    <a:pt x="4473" y="175834"/>
                  </a:lnTo>
                  <a:lnTo>
                    <a:pt x="0" y="220217"/>
                  </a:lnTo>
                  <a:lnTo>
                    <a:pt x="4473" y="264601"/>
                  </a:lnTo>
                  <a:lnTo>
                    <a:pt x="17305" y="305938"/>
                  </a:lnTo>
                  <a:lnTo>
                    <a:pt x="37608" y="343346"/>
                  </a:lnTo>
                  <a:lnTo>
                    <a:pt x="64498" y="375937"/>
                  </a:lnTo>
                  <a:lnTo>
                    <a:pt x="97089" y="402827"/>
                  </a:lnTo>
                  <a:lnTo>
                    <a:pt x="134497" y="423130"/>
                  </a:lnTo>
                  <a:lnTo>
                    <a:pt x="175834" y="435962"/>
                  </a:lnTo>
                  <a:lnTo>
                    <a:pt x="220218" y="440435"/>
                  </a:lnTo>
                  <a:lnTo>
                    <a:pt x="264601" y="435962"/>
                  </a:lnTo>
                  <a:lnTo>
                    <a:pt x="305938" y="423130"/>
                  </a:lnTo>
                  <a:lnTo>
                    <a:pt x="343346" y="402827"/>
                  </a:lnTo>
                  <a:lnTo>
                    <a:pt x="375937" y="375937"/>
                  </a:lnTo>
                  <a:lnTo>
                    <a:pt x="402827" y="343346"/>
                  </a:lnTo>
                  <a:lnTo>
                    <a:pt x="423130" y="305938"/>
                  </a:lnTo>
                  <a:lnTo>
                    <a:pt x="435962" y="264601"/>
                  </a:lnTo>
                  <a:lnTo>
                    <a:pt x="440436" y="220217"/>
                  </a:lnTo>
                  <a:lnTo>
                    <a:pt x="435962" y="175834"/>
                  </a:lnTo>
                  <a:lnTo>
                    <a:pt x="423130" y="134497"/>
                  </a:lnTo>
                  <a:lnTo>
                    <a:pt x="402827" y="97089"/>
                  </a:lnTo>
                  <a:lnTo>
                    <a:pt x="375937" y="64498"/>
                  </a:lnTo>
                  <a:lnTo>
                    <a:pt x="343346" y="37608"/>
                  </a:lnTo>
                  <a:lnTo>
                    <a:pt x="305938" y="17305"/>
                  </a:lnTo>
                  <a:lnTo>
                    <a:pt x="264601" y="4473"/>
                  </a:lnTo>
                  <a:lnTo>
                    <a:pt x="220218" y="0"/>
                  </a:lnTo>
                  <a:close/>
                </a:path>
              </a:pathLst>
            </a:custGeom>
            <a:solidFill>
              <a:srgbClr val="6F2F9F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42" name="object 42"/>
          <p:cNvSpPr txBox="1"/>
          <p:nvPr/>
        </p:nvSpPr>
        <p:spPr>
          <a:xfrm>
            <a:off x="7869733" y="2841258"/>
            <a:ext cx="541020" cy="233397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6933">
              <a:spcBef>
                <a:spcPts val="140"/>
              </a:spcBef>
            </a:pP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54</a:t>
            </a:r>
            <a:r>
              <a:rPr sz="1400" b="1" spc="-13"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0%</a:t>
            </a:r>
            <a:endParaRPr sz="1400">
              <a:latin typeface="Arial"/>
              <a:cs typeface="Arial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232907" y="4961498"/>
            <a:ext cx="1373632" cy="3373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4" name="object 44"/>
          <p:cNvSpPr/>
          <p:nvPr/>
        </p:nvSpPr>
        <p:spPr>
          <a:xfrm>
            <a:off x="5232907" y="5928746"/>
            <a:ext cx="4345093" cy="60960"/>
          </a:xfrm>
          <a:custGeom>
            <a:avLst/>
            <a:gdLst/>
            <a:ahLst/>
            <a:cxnLst/>
            <a:rect l="l" t="t" r="r" b="b"/>
            <a:pathLst>
              <a:path w="3258820" h="45720">
                <a:moveTo>
                  <a:pt x="0" y="0"/>
                </a:moveTo>
                <a:lnTo>
                  <a:pt x="3258312" y="0"/>
                </a:lnTo>
              </a:path>
              <a:path w="3258820" h="45720">
                <a:moveTo>
                  <a:pt x="0" y="0"/>
                </a:moveTo>
                <a:lnTo>
                  <a:pt x="0" y="45719"/>
                </a:lnTo>
              </a:path>
              <a:path w="3258820" h="45720">
                <a:moveTo>
                  <a:pt x="652272" y="0"/>
                </a:moveTo>
                <a:lnTo>
                  <a:pt x="652272" y="45719"/>
                </a:lnTo>
              </a:path>
              <a:path w="3258820" h="45720">
                <a:moveTo>
                  <a:pt x="1303020" y="0"/>
                </a:moveTo>
                <a:lnTo>
                  <a:pt x="1303020" y="45719"/>
                </a:lnTo>
              </a:path>
              <a:path w="3258820" h="45720">
                <a:moveTo>
                  <a:pt x="1955292" y="0"/>
                </a:moveTo>
                <a:lnTo>
                  <a:pt x="1955292" y="45719"/>
                </a:lnTo>
              </a:path>
              <a:path w="3258820" h="45720">
                <a:moveTo>
                  <a:pt x="2606040" y="0"/>
                </a:moveTo>
                <a:lnTo>
                  <a:pt x="2606040" y="45719"/>
                </a:lnTo>
              </a:path>
              <a:path w="3258820" h="45720">
                <a:moveTo>
                  <a:pt x="3258312" y="0"/>
                </a:moveTo>
                <a:lnTo>
                  <a:pt x="3258312" y="45719"/>
                </a:lnTo>
              </a:path>
            </a:pathLst>
          </a:custGeom>
          <a:ln w="9525">
            <a:solidFill>
              <a:srgbClr val="4966AC"/>
            </a:solidFill>
          </a:ln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45" name="object 45"/>
          <p:cNvSpPr txBox="1"/>
          <p:nvPr/>
        </p:nvSpPr>
        <p:spPr>
          <a:xfrm>
            <a:off x="5160433" y="6013960"/>
            <a:ext cx="28075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  <a:tabLst>
                <a:tab pos="884745" algn="l"/>
                <a:tab pos="1697524" algn="l"/>
                <a:tab pos="2566183" algn="l"/>
              </a:tabLst>
            </a:pPr>
            <a:r>
              <a:rPr sz="1600" dirty="0">
                <a:latin typeface="Arial"/>
                <a:cs typeface="Arial"/>
              </a:rPr>
              <a:t>0	5	</a:t>
            </a:r>
            <a:r>
              <a:rPr sz="1600" spc="-13" dirty="0">
                <a:latin typeface="Arial"/>
                <a:cs typeface="Arial"/>
              </a:rPr>
              <a:t>1</a:t>
            </a:r>
            <a:r>
              <a:rPr sz="1600" dirty="0">
                <a:latin typeface="Arial"/>
                <a:cs typeface="Arial"/>
              </a:rPr>
              <a:t>0	</a:t>
            </a:r>
            <a:r>
              <a:rPr sz="1600" spc="-13" dirty="0">
                <a:latin typeface="Arial"/>
                <a:cs typeface="Arial"/>
              </a:rPr>
              <a:t>15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578865" y="6013960"/>
            <a:ext cx="25738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spc="-13" dirty="0">
                <a:latin typeface="Arial"/>
                <a:cs typeface="Arial"/>
              </a:rPr>
              <a:t>20</a:t>
            </a:r>
            <a:endParaRPr sz="160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447547" y="6013960"/>
            <a:ext cx="25738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spc="-13" dirty="0">
                <a:latin typeface="Arial"/>
                <a:cs typeface="Arial"/>
              </a:rPr>
              <a:t>25</a:t>
            </a:r>
            <a:endParaRPr sz="160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6112222" y="6229555"/>
            <a:ext cx="2566247" cy="263320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600" b="1" spc="-7" dirty="0">
                <a:latin typeface="Arial"/>
                <a:cs typeface="Arial"/>
              </a:rPr>
              <a:t>Duration of Response,</a:t>
            </a:r>
            <a:r>
              <a:rPr sz="1600" b="1" spc="-47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mo</a:t>
            </a:r>
            <a:endParaRPr sz="160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840254" y="4889395"/>
            <a:ext cx="2196252" cy="42648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>
              <a:spcBef>
                <a:spcPts val="127"/>
              </a:spcBef>
            </a:pPr>
            <a:r>
              <a:rPr sz="1333" dirty="0">
                <a:latin typeface="Arial"/>
                <a:cs typeface="Arial"/>
              </a:rPr>
              <a:t>mDOR (mCR </a:t>
            </a:r>
            <a:r>
              <a:rPr sz="1333" spc="-13" dirty="0">
                <a:latin typeface="Arial"/>
                <a:cs typeface="Arial"/>
              </a:rPr>
              <a:t>w/HI) </a:t>
            </a:r>
            <a:r>
              <a:rPr sz="1333" spc="-7" dirty="0">
                <a:latin typeface="Arial"/>
                <a:cs typeface="Arial"/>
              </a:rPr>
              <a:t>= </a:t>
            </a:r>
            <a:r>
              <a:rPr sz="1333" spc="-13" dirty="0">
                <a:latin typeface="Arial"/>
                <a:cs typeface="Arial"/>
              </a:rPr>
              <a:t>7.9 </a:t>
            </a:r>
            <a:r>
              <a:rPr sz="1333" spc="7" dirty="0">
                <a:latin typeface="Arial"/>
                <a:cs typeface="Arial"/>
              </a:rPr>
              <a:t>mo  </a:t>
            </a:r>
            <a:r>
              <a:rPr sz="1333" spc="-7" dirty="0">
                <a:latin typeface="Arial"/>
                <a:cs typeface="Arial"/>
              </a:rPr>
              <a:t>(95% CI,</a:t>
            </a:r>
            <a:r>
              <a:rPr sz="1333" spc="-13" dirty="0">
                <a:latin typeface="Arial"/>
                <a:cs typeface="Arial"/>
              </a:rPr>
              <a:t> </a:t>
            </a:r>
            <a:r>
              <a:rPr sz="1333" spc="-7" dirty="0">
                <a:latin typeface="Arial"/>
                <a:cs typeface="Arial"/>
              </a:rPr>
              <a:t>3.0-NE)</a:t>
            </a:r>
            <a:endParaRPr sz="1333">
              <a:latin typeface="Arial"/>
              <a:cs typeface="Arial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4889500" y="5061082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4966AC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grpSp>
        <p:nvGrpSpPr>
          <p:cNvPr id="51" name="object 51"/>
          <p:cNvGrpSpPr/>
          <p:nvPr/>
        </p:nvGrpSpPr>
        <p:grpSpPr>
          <a:xfrm>
            <a:off x="4483100" y="5569082"/>
            <a:ext cx="508000" cy="101600"/>
            <a:chOff x="3733800" y="3753611"/>
            <a:chExt cx="381000" cy="76200"/>
          </a:xfrm>
        </p:grpSpPr>
        <p:sp>
          <p:nvSpPr>
            <p:cNvPr id="52" name="object 52"/>
            <p:cNvSpPr/>
            <p:nvPr/>
          </p:nvSpPr>
          <p:spPr>
            <a:xfrm>
              <a:off x="3733800" y="3791711"/>
              <a:ext cx="317500" cy="0"/>
            </a:xfrm>
            <a:custGeom>
              <a:avLst/>
              <a:gdLst/>
              <a:ahLst/>
              <a:cxnLst/>
              <a:rect l="l" t="t" r="r" b="b"/>
              <a:pathLst>
                <a:path w="317500">
                  <a:moveTo>
                    <a:pt x="0" y="0"/>
                  </a:moveTo>
                  <a:lnTo>
                    <a:pt x="317500" y="0"/>
                  </a:lnTo>
                </a:path>
              </a:pathLst>
            </a:custGeom>
            <a:ln w="12700">
              <a:solidFill>
                <a:srgbClr val="1F487C"/>
              </a:solidFill>
            </a:ln>
          </p:spPr>
          <p:txBody>
            <a:bodyPr wrap="square" lIns="0" tIns="0" rIns="0" bIns="0" rtlCol="0"/>
            <a:lstStyle/>
            <a:p>
              <a:endParaRPr sz="2400"/>
            </a:p>
          </p:txBody>
        </p:sp>
        <p:sp>
          <p:nvSpPr>
            <p:cNvPr id="53" name="object 53"/>
            <p:cNvSpPr/>
            <p:nvPr/>
          </p:nvSpPr>
          <p:spPr>
            <a:xfrm>
              <a:off x="4038600" y="3753611"/>
              <a:ext cx="76200" cy="76200"/>
            </a:xfrm>
            <a:custGeom>
              <a:avLst/>
              <a:gdLst/>
              <a:ahLst/>
              <a:cxnLst/>
              <a:rect l="l" t="t" r="r" b="b"/>
              <a:pathLst>
                <a:path w="76200" h="76200">
                  <a:moveTo>
                    <a:pt x="0" y="0"/>
                  </a:moveTo>
                  <a:lnTo>
                    <a:pt x="0" y="76200"/>
                  </a:lnTo>
                  <a:lnTo>
                    <a:pt x="76200" y="381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F487C"/>
            </a:solidFill>
          </p:spPr>
          <p:txBody>
            <a:bodyPr wrap="square" lIns="0" tIns="0" rIns="0" bIns="0" rtlCol="0"/>
            <a:lstStyle/>
            <a:p>
              <a:endParaRPr sz="2400"/>
            </a:p>
          </p:txBody>
        </p:sp>
      </p:grpSp>
      <p:sp>
        <p:nvSpPr>
          <p:cNvPr id="54" name="object 54"/>
          <p:cNvSpPr/>
          <p:nvPr/>
        </p:nvSpPr>
        <p:spPr>
          <a:xfrm>
            <a:off x="4889500" y="4376298"/>
            <a:ext cx="101600" cy="101600"/>
          </a:xfrm>
          <a:custGeom>
            <a:avLst/>
            <a:gdLst/>
            <a:ahLst/>
            <a:cxnLst/>
            <a:rect l="l" t="t" r="r" b="b"/>
            <a:pathLst>
              <a:path w="76200" h="76200">
                <a:moveTo>
                  <a:pt x="0" y="0"/>
                </a:moveTo>
                <a:lnTo>
                  <a:pt x="0" y="76200"/>
                </a:lnTo>
                <a:lnTo>
                  <a:pt x="76200" y="38100"/>
                </a:lnTo>
                <a:lnTo>
                  <a:pt x="0" y="0"/>
                </a:lnTo>
                <a:close/>
              </a:path>
            </a:pathLst>
          </a:custGeom>
          <a:solidFill>
            <a:srgbClr val="A9CCED"/>
          </a:solid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55" name="object 55"/>
          <p:cNvSpPr txBox="1"/>
          <p:nvPr/>
        </p:nvSpPr>
        <p:spPr>
          <a:xfrm>
            <a:off x="5207728" y="3897999"/>
            <a:ext cx="5356013" cy="647977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273465">
              <a:spcBef>
                <a:spcPts val="133"/>
              </a:spcBef>
            </a:pPr>
            <a:r>
              <a:rPr sz="1600" b="1" spc="-7" dirty="0">
                <a:solidFill>
                  <a:srgbClr val="333333"/>
                </a:solidFill>
                <a:latin typeface="Carlito"/>
                <a:cs typeface="Carlito"/>
              </a:rPr>
              <a:t>Median Duration </a:t>
            </a:r>
            <a:r>
              <a:rPr sz="1600" b="1" dirty="0">
                <a:solidFill>
                  <a:srgbClr val="333333"/>
                </a:solidFill>
                <a:latin typeface="Carlito"/>
                <a:cs typeface="Carlito"/>
              </a:rPr>
              <a:t>of </a:t>
            </a:r>
            <a:r>
              <a:rPr sz="1600" b="1" spc="-7" dirty="0">
                <a:solidFill>
                  <a:srgbClr val="333333"/>
                </a:solidFill>
                <a:latin typeface="Carlito"/>
                <a:cs typeface="Carlito"/>
              </a:rPr>
              <a:t>Response (mDOR) by response</a:t>
            </a:r>
            <a:r>
              <a:rPr sz="1600" b="1" spc="13" dirty="0">
                <a:solidFill>
                  <a:srgbClr val="333333"/>
                </a:solidFill>
                <a:latin typeface="Carlito"/>
                <a:cs typeface="Carlito"/>
              </a:rPr>
              <a:t> </a:t>
            </a:r>
            <a:r>
              <a:rPr sz="1600" b="1" spc="-13" dirty="0">
                <a:solidFill>
                  <a:srgbClr val="333333"/>
                </a:solidFill>
                <a:latin typeface="Carlito"/>
                <a:cs typeface="Carlito"/>
              </a:rPr>
              <a:t>category</a:t>
            </a:r>
            <a:endParaRPr sz="1600">
              <a:latin typeface="Carlito"/>
              <a:cs typeface="Carlito"/>
            </a:endParaRPr>
          </a:p>
          <a:p>
            <a:pPr marL="16933">
              <a:spcBef>
                <a:spcPts val="1353"/>
              </a:spcBef>
            </a:pPr>
            <a:r>
              <a:rPr sz="1333" dirty="0">
                <a:latin typeface="Arial"/>
                <a:cs typeface="Arial"/>
              </a:rPr>
              <a:t>mDOR for mCR </a:t>
            </a:r>
            <a:r>
              <a:rPr sz="1333" spc="-13" dirty="0">
                <a:latin typeface="Arial"/>
                <a:cs typeface="Arial"/>
              </a:rPr>
              <a:t>and PR </a:t>
            </a:r>
            <a:r>
              <a:rPr sz="1333" spc="-7" dirty="0">
                <a:latin typeface="Arial"/>
                <a:cs typeface="Arial"/>
              </a:rPr>
              <a:t>could </a:t>
            </a:r>
            <a:r>
              <a:rPr sz="1333" spc="-13" dirty="0">
                <a:latin typeface="Arial"/>
                <a:cs typeface="Arial"/>
              </a:rPr>
              <a:t>not </a:t>
            </a:r>
            <a:r>
              <a:rPr sz="1333" spc="-7" dirty="0">
                <a:latin typeface="Arial"/>
                <a:cs typeface="Arial"/>
              </a:rPr>
              <a:t>be</a:t>
            </a:r>
            <a:r>
              <a:rPr sz="1333" spc="-67" dirty="0">
                <a:latin typeface="Arial"/>
                <a:cs typeface="Arial"/>
              </a:rPr>
              <a:t> </a:t>
            </a:r>
            <a:r>
              <a:rPr sz="1333" spc="-7" dirty="0">
                <a:latin typeface="Arial"/>
                <a:cs typeface="Arial"/>
              </a:rPr>
              <a:t>estimated</a:t>
            </a:r>
            <a:endParaRPr sz="1333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355617" y="5403305"/>
            <a:ext cx="1761913" cy="426485"/>
          </a:xfrm>
          <a:prstGeom prst="rect">
            <a:avLst/>
          </a:prstGeom>
        </p:spPr>
        <p:txBody>
          <a:bodyPr vert="horz" wrap="square" lIns="0" tIns="16087" rIns="0" bIns="0" rtlCol="0">
            <a:spAutoFit/>
          </a:bodyPr>
          <a:lstStyle/>
          <a:p>
            <a:pPr marL="16933" marR="6773">
              <a:spcBef>
                <a:spcPts val="127"/>
              </a:spcBef>
            </a:pPr>
            <a:r>
              <a:rPr sz="1333" dirty="0">
                <a:latin typeface="Arial"/>
                <a:cs typeface="Arial"/>
              </a:rPr>
              <a:t>mDOR </a:t>
            </a:r>
            <a:r>
              <a:rPr sz="1333" spc="-7" dirty="0">
                <a:latin typeface="Arial"/>
                <a:cs typeface="Arial"/>
              </a:rPr>
              <a:t>(CR) = </a:t>
            </a:r>
            <a:r>
              <a:rPr sz="1333" spc="-13" dirty="0">
                <a:latin typeface="Arial"/>
                <a:cs typeface="Arial"/>
              </a:rPr>
              <a:t>19.3</a:t>
            </a:r>
            <a:r>
              <a:rPr sz="1333" spc="-93" dirty="0">
                <a:latin typeface="Arial"/>
                <a:cs typeface="Arial"/>
              </a:rPr>
              <a:t> </a:t>
            </a:r>
            <a:r>
              <a:rPr sz="1333" spc="7" dirty="0">
                <a:latin typeface="Arial"/>
                <a:cs typeface="Arial"/>
              </a:rPr>
              <a:t>mo  </a:t>
            </a:r>
            <a:r>
              <a:rPr sz="1333" spc="-7" dirty="0">
                <a:latin typeface="Arial"/>
                <a:cs typeface="Arial"/>
              </a:rPr>
              <a:t>(95% CI,</a:t>
            </a:r>
            <a:r>
              <a:rPr sz="1333" spc="-20" dirty="0">
                <a:latin typeface="Arial"/>
                <a:cs typeface="Arial"/>
              </a:rPr>
              <a:t> </a:t>
            </a:r>
            <a:r>
              <a:rPr sz="1333" spc="-13" dirty="0">
                <a:latin typeface="Arial"/>
                <a:cs typeface="Arial"/>
              </a:rPr>
              <a:t>12.1-NE)</a:t>
            </a:r>
            <a:endParaRPr sz="1333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232907" y="5493898"/>
            <a:ext cx="3355340" cy="283048"/>
          </a:xfrm>
          <a:prstGeom prst="rect">
            <a:avLst/>
          </a:prstGeom>
          <a:solidFill>
            <a:srgbClr val="1F487C"/>
          </a:solidFill>
        </p:spPr>
        <p:txBody>
          <a:bodyPr vert="horz" wrap="square" lIns="0" tIns="56727" rIns="0" bIns="0" rtlCol="0">
            <a:spAutoFit/>
          </a:bodyPr>
          <a:lstStyle/>
          <a:p>
            <a:pPr marL="113450">
              <a:spcBef>
                <a:spcPts val="447"/>
              </a:spcBef>
            </a:pPr>
            <a:r>
              <a:rPr sz="1467" b="1" spc="-13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endParaRPr sz="1467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5348920" y="4990092"/>
            <a:ext cx="905933" cy="242866"/>
          </a:xfrm>
          <a:prstGeom prst="rect">
            <a:avLst/>
          </a:prstGeom>
        </p:spPr>
        <p:txBody>
          <a:bodyPr vert="horz" wrap="square" lIns="0" tIns="16933" rIns="0" bIns="0" rtlCol="0">
            <a:spAutoFit/>
          </a:bodyPr>
          <a:lstStyle/>
          <a:p>
            <a:pPr marL="16933">
              <a:spcBef>
                <a:spcPts val="133"/>
              </a:spcBef>
            </a:pPr>
            <a:r>
              <a:rPr sz="1467" b="1" spc="-7" dirty="0">
                <a:solidFill>
                  <a:srgbClr val="FFFFFF"/>
                </a:solidFill>
                <a:latin typeface="Arial"/>
                <a:cs typeface="Arial"/>
              </a:rPr>
              <a:t>mCR</a:t>
            </a:r>
            <a:r>
              <a:rPr sz="1467" b="1" spc="-7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67" b="1" spc="-7" dirty="0">
                <a:solidFill>
                  <a:srgbClr val="FFFFFF"/>
                </a:solidFill>
                <a:latin typeface="Arial"/>
                <a:cs typeface="Arial"/>
              </a:rPr>
              <a:t>w/HI</a:t>
            </a:r>
            <a:endParaRPr sz="1467">
              <a:latin typeface="Arial"/>
              <a:cs typeface="Arial"/>
            </a:endParaRPr>
          </a:p>
        </p:txBody>
      </p:sp>
      <p:sp>
        <p:nvSpPr>
          <p:cNvPr id="60" name="Title 59">
            <a:extLst>
              <a:ext uri="{FF2B5EF4-FFF2-40B4-BE49-F238E27FC236}">
                <a16:creationId xmlns:a16="http://schemas.microsoft.com/office/drawing/2014/main" id="{7E4E6A81-58C1-7B42-8317-25B08257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39322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/>
              <a:t>Efficacy and Safety of </a:t>
            </a:r>
            <a:r>
              <a:rPr lang="en-US" sz="2800" dirty="0" err="1"/>
              <a:t>Sabatolimab</a:t>
            </a:r>
            <a:r>
              <a:rPr lang="en-US" sz="2800" dirty="0"/>
              <a:t> (MBG453) in Combination with Hypomethylating Agents (HMAs) in Patients (Pts) with Very High/High-Risk Myelodysplastic Syndrome (</a:t>
            </a:r>
            <a:r>
              <a:rPr lang="en-US" sz="2800" dirty="0" err="1"/>
              <a:t>vHR</a:t>
            </a:r>
            <a:r>
              <a:rPr lang="en-US" sz="2800" dirty="0"/>
              <a:t>/HR-MDS) and Acute Myeloid Leukemia (AML): Final Analysis from a Phase </a:t>
            </a:r>
            <a:r>
              <a:rPr lang="en-US" sz="2800" dirty="0" err="1"/>
              <a:t>Ib</a:t>
            </a:r>
            <a:r>
              <a:rPr lang="en-US" sz="2800" dirty="0"/>
              <a:t> Study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15CD552-94EC-CE41-8633-10CA16511B0E}"/>
              </a:ext>
            </a:extLst>
          </p:cNvPr>
          <p:cNvSpPr/>
          <p:nvPr/>
        </p:nvSpPr>
        <p:spPr>
          <a:xfrm>
            <a:off x="12699" y="40591"/>
            <a:ext cx="3594121" cy="2462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Duration and Quality of Response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60B5CF7-CFEB-9D40-9CA9-892F4219EECD}"/>
              </a:ext>
            </a:extLst>
          </p:cNvPr>
          <p:cNvSpPr/>
          <p:nvPr/>
        </p:nvSpPr>
        <p:spPr>
          <a:xfrm>
            <a:off x="0" y="6492875"/>
            <a:ext cx="6840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Brunner AM et al. ASH Annual Meeting 2021, Atlanta GA. Abstract 244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itle 59">
            <a:extLst>
              <a:ext uri="{FF2B5EF4-FFF2-40B4-BE49-F238E27FC236}">
                <a16:creationId xmlns:a16="http://schemas.microsoft.com/office/drawing/2014/main" id="{7E4E6A81-58C1-7B42-8317-25B082570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28423"/>
            <a:ext cx="10515600" cy="1325563"/>
          </a:xfrm>
        </p:spPr>
        <p:txBody>
          <a:bodyPr>
            <a:noAutofit/>
          </a:bodyPr>
          <a:lstStyle/>
          <a:p>
            <a:r>
              <a:rPr lang="en-US" sz="2800" dirty="0"/>
              <a:t>Efficacy and Safety of </a:t>
            </a:r>
            <a:r>
              <a:rPr lang="en-US" sz="2800" dirty="0" err="1"/>
              <a:t>Sabatolimab</a:t>
            </a:r>
            <a:r>
              <a:rPr lang="en-US" sz="2800" dirty="0"/>
              <a:t> (MBG453) in Combination with Hypomethylating Agents (HMAs) in Patients (Pts) with Very High/High-Risk Myelodysplastic Syndrome (</a:t>
            </a:r>
            <a:r>
              <a:rPr lang="en-US" sz="2800" dirty="0" err="1"/>
              <a:t>vHR</a:t>
            </a:r>
            <a:r>
              <a:rPr lang="en-US" sz="2800" dirty="0"/>
              <a:t>/HR-MDS) and Acute Myeloid Leukemia (AML): Final Analysis from a Phase </a:t>
            </a:r>
            <a:r>
              <a:rPr lang="en-US" sz="2800" dirty="0" err="1"/>
              <a:t>Ib</a:t>
            </a:r>
            <a:r>
              <a:rPr lang="en-US" sz="2800" dirty="0"/>
              <a:t> Study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515CD552-94EC-CE41-8633-10CA16511B0E}"/>
              </a:ext>
            </a:extLst>
          </p:cNvPr>
          <p:cNvSpPr/>
          <p:nvPr/>
        </p:nvSpPr>
        <p:spPr>
          <a:xfrm>
            <a:off x="12699" y="40591"/>
            <a:ext cx="3594121" cy="24628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Duration and Quality of Response</a:t>
            </a:r>
          </a:p>
        </p:txBody>
      </p:sp>
      <p:sp>
        <p:nvSpPr>
          <p:cNvPr id="59" name="object 2">
            <a:extLst>
              <a:ext uri="{FF2B5EF4-FFF2-40B4-BE49-F238E27FC236}">
                <a16:creationId xmlns:a16="http://schemas.microsoft.com/office/drawing/2014/main" id="{519EFE74-B6EC-AA4F-9DAE-81CADAD297F3}"/>
              </a:ext>
            </a:extLst>
          </p:cNvPr>
          <p:cNvSpPr/>
          <p:nvPr/>
        </p:nvSpPr>
        <p:spPr>
          <a:xfrm>
            <a:off x="7591044" y="4361179"/>
            <a:ext cx="641985" cy="396240"/>
          </a:xfrm>
          <a:custGeom>
            <a:avLst/>
            <a:gdLst/>
            <a:ahLst/>
            <a:cxnLst/>
            <a:rect l="l" t="t" r="r" b="b"/>
            <a:pathLst>
              <a:path w="641984" h="396239">
                <a:moveTo>
                  <a:pt x="641603" y="0"/>
                </a:moveTo>
                <a:lnTo>
                  <a:pt x="0" y="0"/>
                </a:lnTo>
                <a:lnTo>
                  <a:pt x="0" y="396240"/>
                </a:lnTo>
                <a:lnTo>
                  <a:pt x="641603" y="396240"/>
                </a:lnTo>
                <a:lnTo>
                  <a:pt x="641603" y="0"/>
                </a:lnTo>
                <a:close/>
              </a:path>
            </a:pathLst>
          </a:custGeom>
          <a:solidFill>
            <a:srgbClr val="2B5258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2" name="object 3">
            <a:extLst>
              <a:ext uri="{FF2B5EF4-FFF2-40B4-BE49-F238E27FC236}">
                <a16:creationId xmlns:a16="http://schemas.microsoft.com/office/drawing/2014/main" id="{3EC881DA-B91E-AD4E-8A87-6284EA3CEB0C}"/>
              </a:ext>
            </a:extLst>
          </p:cNvPr>
          <p:cNvGrpSpPr/>
          <p:nvPr/>
        </p:nvGrpSpPr>
        <p:grpSpPr>
          <a:xfrm>
            <a:off x="8875776" y="3839972"/>
            <a:ext cx="641985" cy="917575"/>
            <a:chOff x="7235952" y="2633472"/>
            <a:chExt cx="641985" cy="917575"/>
          </a:xfrm>
        </p:grpSpPr>
        <p:sp>
          <p:nvSpPr>
            <p:cNvPr id="63" name="object 4">
              <a:extLst>
                <a:ext uri="{FF2B5EF4-FFF2-40B4-BE49-F238E27FC236}">
                  <a16:creationId xmlns:a16="http://schemas.microsoft.com/office/drawing/2014/main" id="{C08325F7-E9D8-784C-A9ED-540C3F3183CA}"/>
                </a:ext>
              </a:extLst>
            </p:cNvPr>
            <p:cNvSpPr/>
            <p:nvPr/>
          </p:nvSpPr>
          <p:spPr>
            <a:xfrm>
              <a:off x="7235952" y="2785872"/>
              <a:ext cx="641985" cy="765175"/>
            </a:xfrm>
            <a:custGeom>
              <a:avLst/>
              <a:gdLst/>
              <a:ahLst/>
              <a:cxnLst/>
              <a:rect l="l" t="t" r="r" b="b"/>
              <a:pathLst>
                <a:path w="641984" h="765175">
                  <a:moveTo>
                    <a:pt x="641603" y="0"/>
                  </a:moveTo>
                  <a:lnTo>
                    <a:pt x="0" y="0"/>
                  </a:lnTo>
                  <a:lnTo>
                    <a:pt x="0" y="765048"/>
                  </a:lnTo>
                  <a:lnTo>
                    <a:pt x="641603" y="765048"/>
                  </a:lnTo>
                  <a:lnTo>
                    <a:pt x="641603" y="0"/>
                  </a:lnTo>
                  <a:close/>
                </a:path>
              </a:pathLst>
            </a:custGeom>
            <a:solidFill>
              <a:srgbClr val="2B525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5">
              <a:extLst>
                <a:ext uri="{FF2B5EF4-FFF2-40B4-BE49-F238E27FC236}">
                  <a16:creationId xmlns:a16="http://schemas.microsoft.com/office/drawing/2014/main" id="{D3A66717-FE72-1D45-A2FB-4BDA968D4F11}"/>
                </a:ext>
              </a:extLst>
            </p:cNvPr>
            <p:cNvSpPr/>
            <p:nvPr/>
          </p:nvSpPr>
          <p:spPr>
            <a:xfrm>
              <a:off x="7235952" y="2633472"/>
              <a:ext cx="641985" cy="152400"/>
            </a:xfrm>
            <a:custGeom>
              <a:avLst/>
              <a:gdLst/>
              <a:ahLst/>
              <a:cxnLst/>
              <a:rect l="l" t="t" r="r" b="b"/>
              <a:pathLst>
                <a:path w="641984" h="152400">
                  <a:moveTo>
                    <a:pt x="641603" y="0"/>
                  </a:moveTo>
                  <a:lnTo>
                    <a:pt x="0" y="0"/>
                  </a:lnTo>
                  <a:lnTo>
                    <a:pt x="0" y="152400"/>
                  </a:lnTo>
                  <a:lnTo>
                    <a:pt x="641603" y="152400"/>
                  </a:lnTo>
                  <a:lnTo>
                    <a:pt x="641603" y="0"/>
                  </a:lnTo>
                  <a:close/>
                </a:path>
              </a:pathLst>
            </a:custGeom>
            <a:solidFill>
              <a:srgbClr val="417A8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">
            <a:extLst>
              <a:ext uri="{FF2B5EF4-FFF2-40B4-BE49-F238E27FC236}">
                <a16:creationId xmlns:a16="http://schemas.microsoft.com/office/drawing/2014/main" id="{CCA142C6-3FF1-FD4A-9E93-8F40B6E3A960}"/>
              </a:ext>
            </a:extLst>
          </p:cNvPr>
          <p:cNvSpPr/>
          <p:nvPr/>
        </p:nvSpPr>
        <p:spPr>
          <a:xfrm>
            <a:off x="7591044" y="3963416"/>
            <a:ext cx="641985" cy="398145"/>
          </a:xfrm>
          <a:custGeom>
            <a:avLst/>
            <a:gdLst/>
            <a:ahLst/>
            <a:cxnLst/>
            <a:rect l="l" t="t" r="r" b="b"/>
            <a:pathLst>
              <a:path w="641984" h="398144">
                <a:moveTo>
                  <a:pt x="641603" y="0"/>
                </a:moveTo>
                <a:lnTo>
                  <a:pt x="0" y="0"/>
                </a:lnTo>
                <a:lnTo>
                  <a:pt x="0" y="397763"/>
                </a:lnTo>
                <a:lnTo>
                  <a:pt x="641603" y="397763"/>
                </a:lnTo>
                <a:lnTo>
                  <a:pt x="641603" y="0"/>
                </a:lnTo>
                <a:close/>
              </a:path>
            </a:pathLst>
          </a:custGeom>
          <a:solidFill>
            <a:srgbClr val="417A8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7">
            <a:extLst>
              <a:ext uri="{FF2B5EF4-FFF2-40B4-BE49-F238E27FC236}">
                <a16:creationId xmlns:a16="http://schemas.microsoft.com/office/drawing/2014/main" id="{47540185-49C3-B94F-A44B-91FFA98EE41F}"/>
              </a:ext>
            </a:extLst>
          </p:cNvPr>
          <p:cNvSpPr/>
          <p:nvPr/>
        </p:nvSpPr>
        <p:spPr>
          <a:xfrm>
            <a:off x="8875776" y="3686048"/>
            <a:ext cx="641985" cy="154305"/>
          </a:xfrm>
          <a:custGeom>
            <a:avLst/>
            <a:gdLst/>
            <a:ahLst/>
            <a:cxnLst/>
            <a:rect l="l" t="t" r="r" b="b"/>
            <a:pathLst>
              <a:path w="641984" h="154305">
                <a:moveTo>
                  <a:pt x="641603" y="0"/>
                </a:moveTo>
                <a:lnTo>
                  <a:pt x="0" y="0"/>
                </a:lnTo>
                <a:lnTo>
                  <a:pt x="0" y="153924"/>
                </a:lnTo>
                <a:lnTo>
                  <a:pt x="641603" y="153924"/>
                </a:lnTo>
                <a:lnTo>
                  <a:pt x="641603" y="0"/>
                </a:lnTo>
                <a:close/>
              </a:path>
            </a:pathLst>
          </a:custGeom>
          <a:solidFill>
            <a:srgbClr val="9CC6CE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67" name="object 8">
            <a:extLst>
              <a:ext uri="{FF2B5EF4-FFF2-40B4-BE49-F238E27FC236}">
                <a16:creationId xmlns:a16="http://schemas.microsoft.com/office/drawing/2014/main" id="{BFBE7183-0D37-3742-86A4-30F1DB891FF3}"/>
              </a:ext>
            </a:extLst>
          </p:cNvPr>
          <p:cNvGrpSpPr/>
          <p:nvPr/>
        </p:nvGrpSpPr>
        <p:grpSpPr>
          <a:xfrm>
            <a:off x="7228332" y="2763774"/>
            <a:ext cx="2611120" cy="2000250"/>
            <a:chOff x="5588508" y="1557274"/>
            <a:chExt cx="2611120" cy="2000250"/>
          </a:xfrm>
        </p:grpSpPr>
        <p:sp>
          <p:nvSpPr>
            <p:cNvPr id="68" name="object 9">
              <a:extLst>
                <a:ext uri="{FF2B5EF4-FFF2-40B4-BE49-F238E27FC236}">
                  <a16:creationId xmlns:a16="http://schemas.microsoft.com/office/drawing/2014/main" id="{7C34C268-07D8-D741-9C4D-D7C5EC93A58E}"/>
                </a:ext>
              </a:extLst>
            </p:cNvPr>
            <p:cNvSpPr/>
            <p:nvPr/>
          </p:nvSpPr>
          <p:spPr>
            <a:xfrm>
              <a:off x="5629656" y="1563624"/>
              <a:ext cx="0" cy="1987550"/>
            </a:xfrm>
            <a:custGeom>
              <a:avLst/>
              <a:gdLst/>
              <a:ahLst/>
              <a:cxnLst/>
              <a:rect l="l" t="t" r="r" b="b"/>
              <a:pathLst>
                <a:path h="1987550">
                  <a:moveTo>
                    <a:pt x="0" y="198729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10">
              <a:extLst>
                <a:ext uri="{FF2B5EF4-FFF2-40B4-BE49-F238E27FC236}">
                  <a16:creationId xmlns:a16="http://schemas.microsoft.com/office/drawing/2014/main" id="{E322338E-D427-6140-9854-1816DCCD59C2}"/>
                </a:ext>
              </a:extLst>
            </p:cNvPr>
            <p:cNvSpPr/>
            <p:nvPr/>
          </p:nvSpPr>
          <p:spPr>
            <a:xfrm>
              <a:off x="5588508" y="1563624"/>
              <a:ext cx="41275" cy="1987550"/>
            </a:xfrm>
            <a:custGeom>
              <a:avLst/>
              <a:gdLst/>
              <a:ahLst/>
              <a:cxnLst/>
              <a:rect l="l" t="t" r="r" b="b"/>
              <a:pathLst>
                <a:path w="41275" h="1987550">
                  <a:moveTo>
                    <a:pt x="0" y="1987295"/>
                  </a:moveTo>
                  <a:lnTo>
                    <a:pt x="41148" y="1987295"/>
                  </a:lnTo>
                </a:path>
                <a:path w="41275" h="1987550">
                  <a:moveTo>
                    <a:pt x="0" y="1591055"/>
                  </a:moveTo>
                  <a:lnTo>
                    <a:pt x="41148" y="1591055"/>
                  </a:lnTo>
                </a:path>
                <a:path w="41275" h="1987550">
                  <a:moveTo>
                    <a:pt x="0" y="1193291"/>
                  </a:moveTo>
                  <a:lnTo>
                    <a:pt x="41148" y="1193291"/>
                  </a:lnTo>
                </a:path>
                <a:path w="41275" h="1987550">
                  <a:moveTo>
                    <a:pt x="0" y="795527"/>
                  </a:moveTo>
                  <a:lnTo>
                    <a:pt x="41148" y="795527"/>
                  </a:lnTo>
                </a:path>
                <a:path w="41275" h="1987550">
                  <a:moveTo>
                    <a:pt x="0" y="397763"/>
                  </a:moveTo>
                  <a:lnTo>
                    <a:pt x="41148" y="397763"/>
                  </a:lnTo>
                </a:path>
                <a:path w="41275" h="1987550">
                  <a:moveTo>
                    <a:pt x="0" y="0"/>
                  </a:moveTo>
                  <a:lnTo>
                    <a:pt x="41148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0" name="object 11">
              <a:extLst>
                <a:ext uri="{FF2B5EF4-FFF2-40B4-BE49-F238E27FC236}">
                  <a16:creationId xmlns:a16="http://schemas.microsoft.com/office/drawing/2014/main" id="{8026655B-7FEB-C24F-B8F9-DAD13E159812}"/>
                </a:ext>
              </a:extLst>
            </p:cNvPr>
            <p:cNvSpPr/>
            <p:nvPr/>
          </p:nvSpPr>
          <p:spPr>
            <a:xfrm>
              <a:off x="5629656" y="3550919"/>
              <a:ext cx="2569845" cy="0"/>
            </a:xfrm>
            <a:custGeom>
              <a:avLst/>
              <a:gdLst/>
              <a:ahLst/>
              <a:cxnLst/>
              <a:rect l="l" t="t" r="r" b="b"/>
              <a:pathLst>
                <a:path w="2569845">
                  <a:moveTo>
                    <a:pt x="0" y="0"/>
                  </a:moveTo>
                  <a:lnTo>
                    <a:pt x="2569464" y="0"/>
                  </a:lnTo>
                </a:path>
              </a:pathLst>
            </a:custGeom>
            <a:ln w="952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1" name="object 12">
            <a:extLst>
              <a:ext uri="{FF2B5EF4-FFF2-40B4-BE49-F238E27FC236}">
                <a16:creationId xmlns:a16="http://schemas.microsoft.com/office/drawing/2014/main" id="{08B06BDB-5422-4C45-9D51-369908E4B2BA}"/>
              </a:ext>
            </a:extLst>
          </p:cNvPr>
          <p:cNvSpPr txBox="1"/>
          <p:nvPr/>
        </p:nvSpPr>
        <p:spPr>
          <a:xfrm>
            <a:off x="7739456" y="4497057"/>
            <a:ext cx="313690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8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800">
              <a:latin typeface="Arial"/>
              <a:cs typeface="Arial"/>
            </a:endParaRPr>
          </a:p>
        </p:txBody>
      </p:sp>
      <p:sp>
        <p:nvSpPr>
          <p:cNvPr id="72" name="object 13">
            <a:extLst>
              <a:ext uri="{FF2B5EF4-FFF2-40B4-BE49-F238E27FC236}">
                <a16:creationId xmlns:a16="http://schemas.microsoft.com/office/drawing/2014/main" id="{19426D61-38E7-9E4D-902E-AEA971BE31A9}"/>
              </a:ext>
            </a:extLst>
          </p:cNvPr>
          <p:cNvSpPr txBox="1"/>
          <p:nvPr/>
        </p:nvSpPr>
        <p:spPr>
          <a:xfrm>
            <a:off x="8996099" y="4298151"/>
            <a:ext cx="39941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8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38.5</a:t>
            </a:r>
            <a:endParaRPr sz="800">
              <a:latin typeface="Arial"/>
              <a:cs typeface="Arial"/>
            </a:endParaRPr>
          </a:p>
        </p:txBody>
      </p:sp>
      <p:sp>
        <p:nvSpPr>
          <p:cNvPr id="73" name="object 14">
            <a:extLst>
              <a:ext uri="{FF2B5EF4-FFF2-40B4-BE49-F238E27FC236}">
                <a16:creationId xmlns:a16="http://schemas.microsoft.com/office/drawing/2014/main" id="{B9D884E0-B7C4-E545-BEEC-389DB945992D}"/>
              </a:ext>
            </a:extLst>
          </p:cNvPr>
          <p:cNvSpPr txBox="1"/>
          <p:nvPr/>
        </p:nvSpPr>
        <p:spPr>
          <a:xfrm>
            <a:off x="7740853" y="4084472"/>
            <a:ext cx="34099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CRi</a:t>
            </a:r>
            <a:r>
              <a:rPr sz="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20</a:t>
            </a:r>
            <a:endParaRPr sz="800">
              <a:latin typeface="Arial"/>
              <a:cs typeface="Arial"/>
            </a:endParaRPr>
          </a:p>
        </p:txBody>
      </p:sp>
      <p:sp>
        <p:nvSpPr>
          <p:cNvPr id="74" name="object 15">
            <a:extLst>
              <a:ext uri="{FF2B5EF4-FFF2-40B4-BE49-F238E27FC236}">
                <a16:creationId xmlns:a16="http://schemas.microsoft.com/office/drawing/2014/main" id="{0729DA71-736F-B24F-B3C6-3792896B8307}"/>
              </a:ext>
            </a:extLst>
          </p:cNvPr>
          <p:cNvSpPr txBox="1"/>
          <p:nvPr/>
        </p:nvSpPr>
        <p:spPr>
          <a:xfrm>
            <a:off x="9011437" y="3838956"/>
            <a:ext cx="37020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CRi</a:t>
            </a:r>
            <a:r>
              <a:rPr sz="8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7.7</a:t>
            </a:r>
            <a:endParaRPr sz="800">
              <a:latin typeface="Arial"/>
              <a:cs typeface="Arial"/>
            </a:endParaRPr>
          </a:p>
        </p:txBody>
      </p:sp>
      <p:sp>
        <p:nvSpPr>
          <p:cNvPr id="75" name="object 16">
            <a:extLst>
              <a:ext uri="{FF2B5EF4-FFF2-40B4-BE49-F238E27FC236}">
                <a16:creationId xmlns:a16="http://schemas.microsoft.com/office/drawing/2014/main" id="{00F7C8E3-0417-CE48-AEDD-2E1303796718}"/>
              </a:ext>
            </a:extLst>
          </p:cNvPr>
          <p:cNvSpPr txBox="1"/>
          <p:nvPr/>
        </p:nvSpPr>
        <p:spPr>
          <a:xfrm>
            <a:off x="9028183" y="3685896"/>
            <a:ext cx="33718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800" b="1" spc="-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7.7</a:t>
            </a:r>
            <a:endParaRPr sz="800">
              <a:latin typeface="Arial"/>
              <a:cs typeface="Arial"/>
            </a:endParaRPr>
          </a:p>
        </p:txBody>
      </p:sp>
      <p:sp>
        <p:nvSpPr>
          <p:cNvPr id="76" name="object 17">
            <a:extLst>
              <a:ext uri="{FF2B5EF4-FFF2-40B4-BE49-F238E27FC236}">
                <a16:creationId xmlns:a16="http://schemas.microsoft.com/office/drawing/2014/main" id="{38F0C535-8335-3845-A641-1755B20FCE8D}"/>
              </a:ext>
            </a:extLst>
          </p:cNvPr>
          <p:cNvSpPr txBox="1"/>
          <p:nvPr/>
        </p:nvSpPr>
        <p:spPr>
          <a:xfrm>
            <a:off x="7059295" y="4649508"/>
            <a:ext cx="103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333333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7" name="object 18">
            <a:extLst>
              <a:ext uri="{FF2B5EF4-FFF2-40B4-BE49-F238E27FC236}">
                <a16:creationId xmlns:a16="http://schemas.microsoft.com/office/drawing/2014/main" id="{76F0A682-661E-4748-9195-5E1F2E16D7B2}"/>
              </a:ext>
            </a:extLst>
          </p:cNvPr>
          <p:cNvSpPr txBox="1"/>
          <p:nvPr/>
        </p:nvSpPr>
        <p:spPr>
          <a:xfrm>
            <a:off x="6981619" y="4251878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20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8" name="object 19">
            <a:extLst>
              <a:ext uri="{FF2B5EF4-FFF2-40B4-BE49-F238E27FC236}">
                <a16:creationId xmlns:a16="http://schemas.microsoft.com/office/drawing/2014/main" id="{A5CF39E5-A6B1-F345-9E66-62A108E37B12}"/>
              </a:ext>
            </a:extLst>
          </p:cNvPr>
          <p:cNvSpPr txBox="1"/>
          <p:nvPr/>
        </p:nvSpPr>
        <p:spPr>
          <a:xfrm>
            <a:off x="6981619" y="3854248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40</a:t>
            </a:r>
            <a:endParaRPr sz="1100">
              <a:latin typeface="Arial"/>
              <a:cs typeface="Arial"/>
            </a:endParaRPr>
          </a:p>
        </p:txBody>
      </p:sp>
      <p:sp>
        <p:nvSpPr>
          <p:cNvPr id="79" name="object 20">
            <a:extLst>
              <a:ext uri="{FF2B5EF4-FFF2-40B4-BE49-F238E27FC236}">
                <a16:creationId xmlns:a16="http://schemas.microsoft.com/office/drawing/2014/main" id="{122D0BAB-81F5-754E-8644-399715C2C5AB}"/>
              </a:ext>
            </a:extLst>
          </p:cNvPr>
          <p:cNvSpPr txBox="1"/>
          <p:nvPr/>
        </p:nvSpPr>
        <p:spPr>
          <a:xfrm>
            <a:off x="6981619" y="3456618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60</a:t>
            </a:r>
            <a:endParaRPr sz="1100">
              <a:latin typeface="Arial"/>
              <a:cs typeface="Arial"/>
            </a:endParaRPr>
          </a:p>
        </p:txBody>
      </p:sp>
      <p:sp>
        <p:nvSpPr>
          <p:cNvPr id="80" name="object 21">
            <a:extLst>
              <a:ext uri="{FF2B5EF4-FFF2-40B4-BE49-F238E27FC236}">
                <a16:creationId xmlns:a16="http://schemas.microsoft.com/office/drawing/2014/main" id="{B913223C-12A7-F944-99FD-573BF6D9B6BE}"/>
              </a:ext>
            </a:extLst>
          </p:cNvPr>
          <p:cNvSpPr txBox="1"/>
          <p:nvPr/>
        </p:nvSpPr>
        <p:spPr>
          <a:xfrm>
            <a:off x="6981619" y="3058988"/>
            <a:ext cx="1809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80</a:t>
            </a:r>
            <a:endParaRPr sz="1100">
              <a:latin typeface="Arial"/>
              <a:cs typeface="Arial"/>
            </a:endParaRPr>
          </a:p>
        </p:txBody>
      </p:sp>
      <p:sp>
        <p:nvSpPr>
          <p:cNvPr id="81" name="object 22">
            <a:extLst>
              <a:ext uri="{FF2B5EF4-FFF2-40B4-BE49-F238E27FC236}">
                <a16:creationId xmlns:a16="http://schemas.microsoft.com/office/drawing/2014/main" id="{43DD6F54-F44E-4C4A-84E7-95F7F9797881}"/>
              </a:ext>
            </a:extLst>
          </p:cNvPr>
          <p:cNvSpPr txBox="1"/>
          <p:nvPr/>
        </p:nvSpPr>
        <p:spPr>
          <a:xfrm>
            <a:off x="6903944" y="2661358"/>
            <a:ext cx="2584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100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82" name="object 25">
            <a:extLst>
              <a:ext uri="{FF2B5EF4-FFF2-40B4-BE49-F238E27FC236}">
                <a16:creationId xmlns:a16="http://schemas.microsoft.com/office/drawing/2014/main" id="{9B51D3D9-8031-C44D-92B2-B34D1531BBF2}"/>
              </a:ext>
            </a:extLst>
          </p:cNvPr>
          <p:cNvSpPr txBox="1"/>
          <p:nvPr/>
        </p:nvSpPr>
        <p:spPr>
          <a:xfrm>
            <a:off x="3853192" y="2261768"/>
            <a:ext cx="503999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4432300" algn="l"/>
              </a:tabLst>
            </a:pPr>
            <a:r>
              <a:rPr sz="1200" b="1" u="heavy" spc="-2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v</a:t>
            </a:r>
            <a:r>
              <a:rPr sz="1200" b="1" u="heavy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HR</a:t>
            </a:r>
            <a:r>
              <a:rPr sz="1200" b="1" u="heavy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/</a:t>
            </a:r>
            <a:r>
              <a:rPr sz="1200" b="1" u="heavy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HR-MD</a:t>
            </a:r>
            <a:r>
              <a:rPr sz="1200" b="1" u="heavy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S</a:t>
            </a:r>
            <a:r>
              <a:rPr sz="1200" b="1" dirty="0">
                <a:solidFill>
                  <a:srgbClr val="333333"/>
                </a:solidFill>
                <a:latin typeface="Arial"/>
                <a:cs typeface="Arial"/>
              </a:rPr>
              <a:t>	</a:t>
            </a:r>
            <a:r>
              <a:rPr sz="1200" b="1" u="heavy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ND-</a:t>
            </a:r>
            <a:r>
              <a:rPr sz="1200" b="1" u="heavy" spc="-40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A</a:t>
            </a:r>
            <a:r>
              <a:rPr sz="1200" b="1" u="heavy" spc="-5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M</a:t>
            </a:r>
            <a:r>
              <a:rPr sz="1200" b="1" u="heavy" dirty="0">
                <a:solidFill>
                  <a:srgbClr val="333333"/>
                </a:solidFill>
                <a:uFill>
                  <a:solidFill>
                    <a:srgbClr val="333333"/>
                  </a:solidFill>
                </a:uFill>
                <a:latin typeface="Arial"/>
                <a:cs typeface="Arial"/>
              </a:rPr>
              <a:t>L</a:t>
            </a:r>
            <a:endParaRPr sz="1200">
              <a:latin typeface="Arial"/>
              <a:cs typeface="Arial"/>
            </a:endParaRPr>
          </a:p>
        </p:txBody>
      </p:sp>
      <p:sp>
        <p:nvSpPr>
          <p:cNvPr id="83" name="object 26">
            <a:extLst>
              <a:ext uri="{FF2B5EF4-FFF2-40B4-BE49-F238E27FC236}">
                <a16:creationId xmlns:a16="http://schemas.microsoft.com/office/drawing/2014/main" id="{3A48BB32-9EB3-1744-B1F6-FB8D3B99C914}"/>
              </a:ext>
            </a:extLst>
          </p:cNvPr>
          <p:cNvSpPr txBox="1"/>
          <p:nvPr/>
        </p:nvSpPr>
        <p:spPr>
          <a:xfrm>
            <a:off x="9013240" y="2695625"/>
            <a:ext cx="432434" cy="521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 indent="27305" algn="just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333333"/>
                </a:solidFill>
                <a:latin typeface="Carlito"/>
                <a:cs typeface="Carlito"/>
              </a:rPr>
              <a:t>ORR</a:t>
            </a:r>
            <a:r>
              <a:rPr sz="1050" b="1" baseline="27777" dirty="0">
                <a:solidFill>
                  <a:srgbClr val="333333"/>
                </a:solidFill>
                <a:latin typeface="Carlito"/>
                <a:cs typeface="Carlito"/>
              </a:rPr>
              <a:t>a  </a:t>
            </a:r>
            <a:r>
              <a:rPr sz="1100" b="1" dirty="0">
                <a:solidFill>
                  <a:srgbClr val="333333"/>
                </a:solidFill>
                <a:latin typeface="Carlito"/>
                <a:cs typeface="Carlito"/>
              </a:rPr>
              <a:t>53</a:t>
            </a:r>
            <a:r>
              <a:rPr sz="1100" b="1" spc="5" dirty="0">
                <a:solidFill>
                  <a:srgbClr val="333333"/>
                </a:solidFill>
                <a:latin typeface="Carlito"/>
                <a:cs typeface="Carlito"/>
              </a:rPr>
              <a:t>.</a:t>
            </a:r>
            <a:r>
              <a:rPr sz="1100" b="1" dirty="0">
                <a:solidFill>
                  <a:srgbClr val="333333"/>
                </a:solidFill>
                <a:latin typeface="Carlito"/>
                <a:cs typeface="Carlito"/>
              </a:rPr>
              <a:t>8%  </a:t>
            </a:r>
            <a:r>
              <a:rPr sz="1050" b="1" spc="-5" dirty="0">
                <a:solidFill>
                  <a:srgbClr val="333333"/>
                </a:solidFill>
                <a:latin typeface="Carlito"/>
                <a:cs typeface="Carlito"/>
              </a:rPr>
              <a:t>(</a:t>
            </a:r>
            <a:r>
              <a:rPr sz="1050" b="1" dirty="0">
                <a:solidFill>
                  <a:srgbClr val="333333"/>
                </a:solidFill>
                <a:latin typeface="Carlito"/>
                <a:cs typeface="Carlito"/>
              </a:rPr>
              <a:t>7/13)</a:t>
            </a:r>
            <a:endParaRPr sz="1050">
              <a:latin typeface="Carlito"/>
              <a:cs typeface="Carlito"/>
            </a:endParaRPr>
          </a:p>
        </p:txBody>
      </p:sp>
      <p:sp>
        <p:nvSpPr>
          <p:cNvPr id="84" name="object 27">
            <a:extLst>
              <a:ext uri="{FF2B5EF4-FFF2-40B4-BE49-F238E27FC236}">
                <a16:creationId xmlns:a16="http://schemas.microsoft.com/office/drawing/2014/main" id="{D81A7CE3-848F-ED47-9659-B139D2D3F4E5}"/>
              </a:ext>
            </a:extLst>
          </p:cNvPr>
          <p:cNvSpPr txBox="1"/>
          <p:nvPr/>
        </p:nvSpPr>
        <p:spPr>
          <a:xfrm>
            <a:off x="7712595" y="2695625"/>
            <a:ext cx="375285" cy="521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8260" marR="30480" indent="-10795" algn="just">
              <a:lnSpc>
                <a:spcPct val="100000"/>
              </a:lnSpc>
              <a:spcBef>
                <a:spcPts val="105"/>
              </a:spcBef>
            </a:pPr>
            <a:r>
              <a:rPr sz="1100" b="1" spc="-5" dirty="0">
                <a:solidFill>
                  <a:srgbClr val="333333"/>
                </a:solidFill>
                <a:latin typeface="Carlito"/>
                <a:cs typeface="Carlito"/>
              </a:rPr>
              <a:t>O</a:t>
            </a:r>
            <a:r>
              <a:rPr sz="1100" b="1" dirty="0">
                <a:solidFill>
                  <a:srgbClr val="333333"/>
                </a:solidFill>
                <a:latin typeface="Carlito"/>
                <a:cs typeface="Carlito"/>
              </a:rPr>
              <a:t>RR</a:t>
            </a:r>
            <a:r>
              <a:rPr sz="1050" b="1" spc="15" baseline="27777" dirty="0">
                <a:solidFill>
                  <a:srgbClr val="333333"/>
                </a:solidFill>
                <a:latin typeface="Carlito"/>
                <a:cs typeface="Carlito"/>
              </a:rPr>
              <a:t>a  </a:t>
            </a:r>
            <a:r>
              <a:rPr sz="1100" b="1" dirty="0">
                <a:solidFill>
                  <a:srgbClr val="333333"/>
                </a:solidFill>
                <a:latin typeface="Carlito"/>
                <a:cs typeface="Carlito"/>
              </a:rPr>
              <a:t>40%  </a:t>
            </a:r>
            <a:r>
              <a:rPr sz="1050" b="1" spc="-5" dirty="0">
                <a:solidFill>
                  <a:srgbClr val="333333"/>
                </a:solidFill>
                <a:latin typeface="Carlito"/>
                <a:cs typeface="Carlito"/>
              </a:rPr>
              <a:t>(</a:t>
            </a:r>
            <a:r>
              <a:rPr sz="1050" b="1" dirty="0">
                <a:solidFill>
                  <a:srgbClr val="333333"/>
                </a:solidFill>
                <a:latin typeface="Carlito"/>
                <a:cs typeface="Carlito"/>
              </a:rPr>
              <a:t>2/5)</a:t>
            </a:r>
            <a:endParaRPr sz="1050">
              <a:latin typeface="Carlito"/>
              <a:cs typeface="Carlito"/>
            </a:endParaRPr>
          </a:p>
        </p:txBody>
      </p:sp>
      <p:grpSp>
        <p:nvGrpSpPr>
          <p:cNvPr id="85" name="object 28">
            <a:extLst>
              <a:ext uri="{FF2B5EF4-FFF2-40B4-BE49-F238E27FC236}">
                <a16:creationId xmlns:a16="http://schemas.microsoft.com/office/drawing/2014/main" id="{EB0296CB-96E3-8446-AD3F-69BAE516CBB2}"/>
              </a:ext>
            </a:extLst>
          </p:cNvPr>
          <p:cNvGrpSpPr/>
          <p:nvPr/>
        </p:nvGrpSpPr>
        <p:grpSpPr>
          <a:xfrm>
            <a:off x="2962401" y="2774441"/>
            <a:ext cx="2907030" cy="2000250"/>
            <a:chOff x="1322577" y="1567941"/>
            <a:chExt cx="2907030" cy="2000250"/>
          </a:xfrm>
        </p:grpSpPr>
        <p:sp>
          <p:nvSpPr>
            <p:cNvPr id="86" name="object 29">
              <a:extLst>
                <a:ext uri="{FF2B5EF4-FFF2-40B4-BE49-F238E27FC236}">
                  <a16:creationId xmlns:a16="http://schemas.microsoft.com/office/drawing/2014/main" id="{ABB94D98-EF84-7E4C-B408-6C5862461763}"/>
                </a:ext>
              </a:extLst>
            </p:cNvPr>
            <p:cNvSpPr/>
            <p:nvPr/>
          </p:nvSpPr>
          <p:spPr>
            <a:xfrm>
              <a:off x="1728215" y="2993136"/>
              <a:ext cx="713740" cy="568960"/>
            </a:xfrm>
            <a:custGeom>
              <a:avLst/>
              <a:gdLst/>
              <a:ahLst/>
              <a:cxnLst/>
              <a:rect l="l" t="t" r="r" b="b"/>
              <a:pathLst>
                <a:path w="713739" h="568960">
                  <a:moveTo>
                    <a:pt x="713232" y="0"/>
                  </a:moveTo>
                  <a:lnTo>
                    <a:pt x="0" y="0"/>
                  </a:lnTo>
                  <a:lnTo>
                    <a:pt x="0" y="568451"/>
                  </a:lnTo>
                  <a:lnTo>
                    <a:pt x="713232" y="568451"/>
                  </a:lnTo>
                  <a:lnTo>
                    <a:pt x="713232" y="0"/>
                  </a:lnTo>
                  <a:close/>
                </a:path>
              </a:pathLst>
            </a:custGeom>
            <a:solidFill>
              <a:srgbClr val="374D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30">
              <a:extLst>
                <a:ext uri="{FF2B5EF4-FFF2-40B4-BE49-F238E27FC236}">
                  <a16:creationId xmlns:a16="http://schemas.microsoft.com/office/drawing/2014/main" id="{0BA5D4EA-A20C-5545-8097-7E81EABFF085}"/>
                </a:ext>
              </a:extLst>
            </p:cNvPr>
            <p:cNvSpPr/>
            <p:nvPr/>
          </p:nvSpPr>
          <p:spPr>
            <a:xfrm>
              <a:off x="1728215" y="2709672"/>
              <a:ext cx="713232" cy="28346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31">
              <a:extLst>
                <a:ext uri="{FF2B5EF4-FFF2-40B4-BE49-F238E27FC236}">
                  <a16:creationId xmlns:a16="http://schemas.microsoft.com/office/drawing/2014/main" id="{00C09652-3EBF-F24C-8CA7-62DBAF044AA2}"/>
                </a:ext>
              </a:extLst>
            </p:cNvPr>
            <p:cNvSpPr/>
            <p:nvPr/>
          </p:nvSpPr>
          <p:spPr>
            <a:xfrm>
              <a:off x="1728215" y="2567939"/>
              <a:ext cx="713740" cy="142240"/>
            </a:xfrm>
            <a:custGeom>
              <a:avLst/>
              <a:gdLst/>
              <a:ahLst/>
              <a:cxnLst/>
              <a:rect l="l" t="t" r="r" b="b"/>
              <a:pathLst>
                <a:path w="713739" h="142239">
                  <a:moveTo>
                    <a:pt x="713232" y="0"/>
                  </a:moveTo>
                  <a:lnTo>
                    <a:pt x="0" y="0"/>
                  </a:lnTo>
                  <a:lnTo>
                    <a:pt x="0" y="141731"/>
                  </a:lnTo>
                  <a:lnTo>
                    <a:pt x="713232" y="141731"/>
                  </a:lnTo>
                  <a:lnTo>
                    <a:pt x="713232" y="0"/>
                  </a:lnTo>
                  <a:close/>
                </a:path>
              </a:pathLst>
            </a:custGeom>
            <a:solidFill>
              <a:srgbClr val="498EF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9" name="object 32">
              <a:extLst>
                <a:ext uri="{FF2B5EF4-FFF2-40B4-BE49-F238E27FC236}">
                  <a16:creationId xmlns:a16="http://schemas.microsoft.com/office/drawing/2014/main" id="{162243ED-1639-D34E-8C81-CCD308E9EB83}"/>
                </a:ext>
              </a:extLst>
            </p:cNvPr>
            <p:cNvSpPr/>
            <p:nvPr/>
          </p:nvSpPr>
          <p:spPr>
            <a:xfrm>
              <a:off x="1728215" y="2142743"/>
              <a:ext cx="713740" cy="425450"/>
            </a:xfrm>
            <a:custGeom>
              <a:avLst/>
              <a:gdLst/>
              <a:ahLst/>
              <a:cxnLst/>
              <a:rect l="l" t="t" r="r" b="b"/>
              <a:pathLst>
                <a:path w="713739" h="425450">
                  <a:moveTo>
                    <a:pt x="713232" y="0"/>
                  </a:moveTo>
                  <a:lnTo>
                    <a:pt x="0" y="0"/>
                  </a:lnTo>
                  <a:lnTo>
                    <a:pt x="0" y="425195"/>
                  </a:lnTo>
                  <a:lnTo>
                    <a:pt x="713232" y="425195"/>
                  </a:lnTo>
                  <a:lnTo>
                    <a:pt x="713232" y="0"/>
                  </a:lnTo>
                  <a:close/>
                </a:path>
              </a:pathLst>
            </a:custGeom>
            <a:solidFill>
              <a:srgbClr val="C0D7EC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0" name="object 33">
              <a:extLst>
                <a:ext uri="{FF2B5EF4-FFF2-40B4-BE49-F238E27FC236}">
                  <a16:creationId xmlns:a16="http://schemas.microsoft.com/office/drawing/2014/main" id="{FAF85C5C-E2B2-794D-A9FE-5FFE59C35D85}"/>
                </a:ext>
              </a:extLst>
            </p:cNvPr>
            <p:cNvSpPr/>
            <p:nvPr/>
          </p:nvSpPr>
          <p:spPr>
            <a:xfrm>
              <a:off x="3154679" y="3064763"/>
              <a:ext cx="713740" cy="497205"/>
            </a:xfrm>
            <a:custGeom>
              <a:avLst/>
              <a:gdLst/>
              <a:ahLst/>
              <a:cxnLst/>
              <a:rect l="l" t="t" r="r" b="b"/>
              <a:pathLst>
                <a:path w="713739" h="497204">
                  <a:moveTo>
                    <a:pt x="713232" y="0"/>
                  </a:moveTo>
                  <a:lnTo>
                    <a:pt x="0" y="0"/>
                  </a:lnTo>
                  <a:lnTo>
                    <a:pt x="0" y="496824"/>
                  </a:lnTo>
                  <a:lnTo>
                    <a:pt x="713232" y="496824"/>
                  </a:lnTo>
                  <a:lnTo>
                    <a:pt x="713232" y="0"/>
                  </a:lnTo>
                  <a:close/>
                </a:path>
              </a:pathLst>
            </a:custGeom>
            <a:solidFill>
              <a:srgbClr val="374D8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1" name="object 34">
              <a:extLst>
                <a:ext uri="{FF2B5EF4-FFF2-40B4-BE49-F238E27FC236}">
                  <a16:creationId xmlns:a16="http://schemas.microsoft.com/office/drawing/2014/main" id="{971764D6-DEBD-0A44-8D08-35E922255A90}"/>
                </a:ext>
              </a:extLst>
            </p:cNvPr>
            <p:cNvSpPr/>
            <p:nvPr/>
          </p:nvSpPr>
          <p:spPr>
            <a:xfrm>
              <a:off x="3154679" y="2691383"/>
              <a:ext cx="713232" cy="373380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35">
              <a:extLst>
                <a:ext uri="{FF2B5EF4-FFF2-40B4-BE49-F238E27FC236}">
                  <a16:creationId xmlns:a16="http://schemas.microsoft.com/office/drawing/2014/main" id="{521A939F-5C11-E84C-9ACB-7B928E130426}"/>
                </a:ext>
              </a:extLst>
            </p:cNvPr>
            <p:cNvSpPr/>
            <p:nvPr/>
          </p:nvSpPr>
          <p:spPr>
            <a:xfrm>
              <a:off x="3154679" y="2630424"/>
              <a:ext cx="713740" cy="60960"/>
            </a:xfrm>
            <a:custGeom>
              <a:avLst/>
              <a:gdLst/>
              <a:ahLst/>
              <a:cxnLst/>
              <a:rect l="l" t="t" r="r" b="b"/>
              <a:pathLst>
                <a:path w="713739" h="60960">
                  <a:moveTo>
                    <a:pt x="713232" y="0"/>
                  </a:moveTo>
                  <a:lnTo>
                    <a:pt x="0" y="0"/>
                  </a:lnTo>
                  <a:lnTo>
                    <a:pt x="0" y="60960"/>
                  </a:lnTo>
                  <a:lnTo>
                    <a:pt x="713232" y="60960"/>
                  </a:lnTo>
                  <a:lnTo>
                    <a:pt x="713232" y="0"/>
                  </a:lnTo>
                  <a:close/>
                </a:path>
              </a:pathLst>
            </a:custGeom>
            <a:solidFill>
              <a:srgbClr val="619DD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36">
              <a:extLst>
                <a:ext uri="{FF2B5EF4-FFF2-40B4-BE49-F238E27FC236}">
                  <a16:creationId xmlns:a16="http://schemas.microsoft.com/office/drawing/2014/main" id="{BC5CA019-CA1E-C64D-A651-6AA1C8417708}"/>
                </a:ext>
              </a:extLst>
            </p:cNvPr>
            <p:cNvSpPr/>
            <p:nvPr/>
          </p:nvSpPr>
          <p:spPr>
            <a:xfrm>
              <a:off x="1371599" y="1574291"/>
              <a:ext cx="0" cy="1987550"/>
            </a:xfrm>
            <a:custGeom>
              <a:avLst/>
              <a:gdLst/>
              <a:ahLst/>
              <a:cxnLst/>
              <a:rect l="l" t="t" r="r" b="b"/>
              <a:pathLst>
                <a:path h="1987550">
                  <a:moveTo>
                    <a:pt x="0" y="1987295"/>
                  </a:moveTo>
                  <a:lnTo>
                    <a:pt x="0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4" name="object 37">
              <a:extLst>
                <a:ext uri="{FF2B5EF4-FFF2-40B4-BE49-F238E27FC236}">
                  <a16:creationId xmlns:a16="http://schemas.microsoft.com/office/drawing/2014/main" id="{BB1019F9-B167-2740-9B4A-DB3931120176}"/>
                </a:ext>
              </a:extLst>
            </p:cNvPr>
            <p:cNvSpPr/>
            <p:nvPr/>
          </p:nvSpPr>
          <p:spPr>
            <a:xfrm>
              <a:off x="1328927" y="1574291"/>
              <a:ext cx="43180" cy="1987550"/>
            </a:xfrm>
            <a:custGeom>
              <a:avLst/>
              <a:gdLst/>
              <a:ahLst/>
              <a:cxnLst/>
              <a:rect l="l" t="t" r="r" b="b"/>
              <a:pathLst>
                <a:path w="43180" h="1987550">
                  <a:moveTo>
                    <a:pt x="0" y="1987295"/>
                  </a:moveTo>
                  <a:lnTo>
                    <a:pt x="42672" y="1987295"/>
                  </a:lnTo>
                </a:path>
                <a:path w="43180" h="1987550">
                  <a:moveTo>
                    <a:pt x="0" y="1591055"/>
                  </a:moveTo>
                  <a:lnTo>
                    <a:pt x="42672" y="1591055"/>
                  </a:lnTo>
                </a:path>
                <a:path w="43180" h="1987550">
                  <a:moveTo>
                    <a:pt x="0" y="1193291"/>
                  </a:moveTo>
                  <a:lnTo>
                    <a:pt x="42672" y="1193291"/>
                  </a:lnTo>
                </a:path>
                <a:path w="43180" h="1987550">
                  <a:moveTo>
                    <a:pt x="0" y="795527"/>
                  </a:moveTo>
                  <a:lnTo>
                    <a:pt x="42672" y="795527"/>
                  </a:lnTo>
                </a:path>
                <a:path w="43180" h="1987550">
                  <a:moveTo>
                    <a:pt x="0" y="397763"/>
                  </a:moveTo>
                  <a:lnTo>
                    <a:pt x="42672" y="397763"/>
                  </a:lnTo>
                </a:path>
                <a:path w="43180" h="1987550">
                  <a:moveTo>
                    <a:pt x="0" y="0"/>
                  </a:moveTo>
                  <a:lnTo>
                    <a:pt x="42672" y="0"/>
                  </a:lnTo>
                </a:path>
              </a:pathLst>
            </a:custGeom>
            <a:ln w="12700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5" name="object 38">
              <a:extLst>
                <a:ext uri="{FF2B5EF4-FFF2-40B4-BE49-F238E27FC236}">
                  <a16:creationId xmlns:a16="http://schemas.microsoft.com/office/drawing/2014/main" id="{1A3FC617-3F7C-6440-A4FD-78484FED3046}"/>
                </a:ext>
              </a:extLst>
            </p:cNvPr>
            <p:cNvSpPr/>
            <p:nvPr/>
          </p:nvSpPr>
          <p:spPr>
            <a:xfrm>
              <a:off x="1371599" y="3561587"/>
              <a:ext cx="2853055" cy="0"/>
            </a:xfrm>
            <a:custGeom>
              <a:avLst/>
              <a:gdLst/>
              <a:ahLst/>
              <a:cxnLst/>
              <a:rect l="l" t="t" r="r" b="b"/>
              <a:pathLst>
                <a:path w="2853054">
                  <a:moveTo>
                    <a:pt x="0" y="0"/>
                  </a:moveTo>
                  <a:lnTo>
                    <a:pt x="2852928" y="0"/>
                  </a:lnTo>
                </a:path>
              </a:pathLst>
            </a:custGeom>
            <a:ln w="9525">
              <a:solidFill>
                <a:srgbClr val="333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6" name="object 39">
            <a:extLst>
              <a:ext uri="{FF2B5EF4-FFF2-40B4-BE49-F238E27FC236}">
                <a16:creationId xmlns:a16="http://schemas.microsoft.com/office/drawing/2014/main" id="{E3DEAD99-63DD-F84B-83E9-2E689AFE48D4}"/>
              </a:ext>
            </a:extLst>
          </p:cNvPr>
          <p:cNvSpPr txBox="1"/>
          <p:nvPr/>
        </p:nvSpPr>
        <p:spPr>
          <a:xfrm>
            <a:off x="3533317" y="4431131"/>
            <a:ext cx="34925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700" b="1" spc="-5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28.6</a:t>
            </a:r>
            <a:endParaRPr sz="700">
              <a:latin typeface="Arial"/>
              <a:cs typeface="Arial"/>
            </a:endParaRPr>
          </a:p>
        </p:txBody>
      </p:sp>
      <p:sp>
        <p:nvSpPr>
          <p:cNvPr id="97" name="object 40">
            <a:extLst>
              <a:ext uri="{FF2B5EF4-FFF2-40B4-BE49-F238E27FC236}">
                <a16:creationId xmlns:a16="http://schemas.microsoft.com/office/drawing/2014/main" id="{9FB9E1B9-8953-9240-A434-68082AE45F52}"/>
              </a:ext>
            </a:extLst>
          </p:cNvPr>
          <p:cNvSpPr txBox="1"/>
          <p:nvPr/>
        </p:nvSpPr>
        <p:spPr>
          <a:xfrm>
            <a:off x="5012204" y="4451903"/>
            <a:ext cx="27559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r>
              <a:rPr sz="700" b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25</a:t>
            </a:r>
            <a:endParaRPr sz="700">
              <a:latin typeface="Arial"/>
              <a:cs typeface="Arial"/>
            </a:endParaRPr>
          </a:p>
        </p:txBody>
      </p:sp>
      <p:sp>
        <p:nvSpPr>
          <p:cNvPr id="98" name="object 41">
            <a:extLst>
              <a:ext uri="{FF2B5EF4-FFF2-40B4-BE49-F238E27FC236}">
                <a16:creationId xmlns:a16="http://schemas.microsoft.com/office/drawing/2014/main" id="{BF854DC6-D0DA-E044-BD6B-DB59162C1CD7}"/>
              </a:ext>
            </a:extLst>
          </p:cNvPr>
          <p:cNvSpPr txBox="1"/>
          <p:nvPr/>
        </p:nvSpPr>
        <p:spPr>
          <a:xfrm>
            <a:off x="5018354" y="3833291"/>
            <a:ext cx="263525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CR</a:t>
            </a:r>
            <a:endParaRPr sz="800">
              <a:latin typeface="Arial"/>
              <a:cs typeface="Arial"/>
            </a:endParaRPr>
          </a:p>
        </p:txBody>
      </p:sp>
      <p:sp>
        <p:nvSpPr>
          <p:cNvPr id="99" name="object 42">
            <a:extLst>
              <a:ext uri="{FF2B5EF4-FFF2-40B4-BE49-F238E27FC236}">
                <a16:creationId xmlns:a16="http://schemas.microsoft.com/office/drawing/2014/main" id="{76FC60D0-483F-554A-9DC2-E837FB84914E}"/>
              </a:ext>
            </a:extLst>
          </p:cNvPr>
          <p:cNvSpPr txBox="1"/>
          <p:nvPr/>
        </p:nvSpPr>
        <p:spPr>
          <a:xfrm>
            <a:off x="5038163" y="3949082"/>
            <a:ext cx="224154" cy="147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b="1" spc="-5" dirty="0">
                <a:solidFill>
                  <a:srgbClr val="FFFFFF"/>
                </a:solidFill>
                <a:latin typeface="Arial"/>
                <a:cs typeface="Arial"/>
              </a:rPr>
              <a:t>21</a:t>
            </a:r>
            <a:r>
              <a:rPr sz="800" b="1" dirty="0">
                <a:solidFill>
                  <a:srgbClr val="FFFFFF"/>
                </a:solidFill>
                <a:latin typeface="Arial"/>
                <a:cs typeface="Arial"/>
              </a:rPr>
              <a:t>.9</a:t>
            </a:r>
            <a:endParaRPr sz="800">
              <a:latin typeface="Arial"/>
              <a:cs typeface="Arial"/>
            </a:endParaRPr>
          </a:p>
        </p:txBody>
      </p:sp>
      <p:sp>
        <p:nvSpPr>
          <p:cNvPr id="100" name="object 43">
            <a:extLst>
              <a:ext uri="{FF2B5EF4-FFF2-40B4-BE49-F238E27FC236}">
                <a16:creationId xmlns:a16="http://schemas.microsoft.com/office/drawing/2014/main" id="{67276312-4BD1-AA43-B6AF-B2D3AF693195}"/>
              </a:ext>
            </a:extLst>
          </p:cNvPr>
          <p:cNvSpPr txBox="1"/>
          <p:nvPr/>
        </p:nvSpPr>
        <p:spPr>
          <a:xfrm>
            <a:off x="3576650" y="3777005"/>
            <a:ext cx="295910" cy="132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700" b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7.1</a:t>
            </a:r>
            <a:endParaRPr sz="700">
              <a:latin typeface="Arial"/>
              <a:cs typeface="Arial"/>
            </a:endParaRPr>
          </a:p>
        </p:txBody>
      </p:sp>
      <p:sp>
        <p:nvSpPr>
          <p:cNvPr id="101" name="object 44">
            <a:extLst>
              <a:ext uri="{FF2B5EF4-FFF2-40B4-BE49-F238E27FC236}">
                <a16:creationId xmlns:a16="http://schemas.microsoft.com/office/drawing/2014/main" id="{AC10676E-C3D5-7E44-B636-43FEB2F31047}"/>
              </a:ext>
            </a:extLst>
          </p:cNvPr>
          <p:cNvSpPr txBox="1"/>
          <p:nvPr/>
        </p:nvSpPr>
        <p:spPr>
          <a:xfrm>
            <a:off x="4794503" y="3711955"/>
            <a:ext cx="713740" cy="125095"/>
          </a:xfrm>
          <a:prstGeom prst="rect">
            <a:avLst/>
          </a:prstGeom>
          <a:solidFill>
            <a:srgbClr val="498EF1"/>
          </a:solidFill>
        </p:spPr>
        <p:txBody>
          <a:bodyPr vert="horz" wrap="square" lIns="0" tIns="18415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145"/>
              </a:spcBef>
            </a:pP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7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6.3</a:t>
            </a:r>
            <a:endParaRPr sz="700">
              <a:latin typeface="Arial"/>
              <a:cs typeface="Arial"/>
            </a:endParaRPr>
          </a:p>
        </p:txBody>
      </p:sp>
      <p:sp>
        <p:nvSpPr>
          <p:cNvPr id="102" name="object 45">
            <a:extLst>
              <a:ext uri="{FF2B5EF4-FFF2-40B4-BE49-F238E27FC236}">
                <a16:creationId xmlns:a16="http://schemas.microsoft.com/office/drawing/2014/main" id="{770463C9-E67A-1641-906F-1C443CDA766B}"/>
              </a:ext>
            </a:extLst>
          </p:cNvPr>
          <p:cNvSpPr txBox="1"/>
          <p:nvPr/>
        </p:nvSpPr>
        <p:spPr>
          <a:xfrm>
            <a:off x="3546154" y="3442618"/>
            <a:ext cx="354965" cy="233679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 marL="91440" marR="5080" indent="-79375">
              <a:lnSpc>
                <a:spcPts val="800"/>
              </a:lnSpc>
              <a:spcBef>
                <a:spcPts val="155"/>
              </a:spcBef>
            </a:pP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SD</a:t>
            </a:r>
            <a:r>
              <a:rPr sz="7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w/HI 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21.4</a:t>
            </a:r>
            <a:endParaRPr sz="700">
              <a:latin typeface="Arial"/>
              <a:cs typeface="Arial"/>
            </a:endParaRPr>
          </a:p>
        </p:txBody>
      </p:sp>
      <p:sp>
        <p:nvSpPr>
          <p:cNvPr id="103" name="object 46">
            <a:extLst>
              <a:ext uri="{FF2B5EF4-FFF2-40B4-BE49-F238E27FC236}">
                <a16:creationId xmlns:a16="http://schemas.microsoft.com/office/drawing/2014/main" id="{CC4D1930-17B6-F440-97DD-05A77EE7B21B}"/>
              </a:ext>
            </a:extLst>
          </p:cNvPr>
          <p:cNvSpPr txBox="1"/>
          <p:nvPr/>
        </p:nvSpPr>
        <p:spPr>
          <a:xfrm>
            <a:off x="4794503" y="3462020"/>
            <a:ext cx="713740" cy="250190"/>
          </a:xfrm>
          <a:prstGeom prst="rect">
            <a:avLst/>
          </a:prstGeom>
          <a:solidFill>
            <a:srgbClr val="C0D7EC"/>
          </a:solidFill>
        </p:spPr>
        <p:txBody>
          <a:bodyPr vert="horz" wrap="square" lIns="0" tIns="24765" rIns="0" bIns="0" rtlCol="0">
            <a:spAutoFit/>
          </a:bodyPr>
          <a:lstStyle/>
          <a:p>
            <a:pPr marL="269875" marR="184785" indent="-79375">
              <a:lnSpc>
                <a:spcPts val="800"/>
              </a:lnSpc>
              <a:spcBef>
                <a:spcPts val="195"/>
              </a:spcBef>
            </a:pP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SD</a:t>
            </a:r>
            <a:r>
              <a:rPr sz="7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700" b="1" spc="-5" dirty="0">
                <a:solidFill>
                  <a:srgbClr val="FFFFFF"/>
                </a:solidFill>
                <a:latin typeface="Arial"/>
                <a:cs typeface="Arial"/>
              </a:rPr>
              <a:t>w/HI  </a:t>
            </a:r>
            <a:r>
              <a:rPr sz="700" b="1" spc="-10" dirty="0">
                <a:solidFill>
                  <a:srgbClr val="FFFFFF"/>
                </a:solidFill>
                <a:latin typeface="Arial"/>
                <a:cs typeface="Arial"/>
              </a:rPr>
              <a:t>12.5</a:t>
            </a:r>
            <a:endParaRPr sz="700">
              <a:latin typeface="Arial"/>
              <a:cs typeface="Arial"/>
            </a:endParaRPr>
          </a:p>
        </p:txBody>
      </p:sp>
      <p:sp>
        <p:nvSpPr>
          <p:cNvPr id="104" name="object 47">
            <a:extLst>
              <a:ext uri="{FF2B5EF4-FFF2-40B4-BE49-F238E27FC236}">
                <a16:creationId xmlns:a16="http://schemas.microsoft.com/office/drawing/2014/main" id="{D6024BDD-A6E5-7245-B30F-E0AF6F17B449}"/>
              </a:ext>
            </a:extLst>
          </p:cNvPr>
          <p:cNvSpPr txBox="1"/>
          <p:nvPr/>
        </p:nvSpPr>
        <p:spPr>
          <a:xfrm>
            <a:off x="2800644" y="4660265"/>
            <a:ext cx="10350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333333"/>
                </a:solidFill>
                <a:latin typeface="Arial"/>
                <a:cs typeface="Arial"/>
              </a:rPr>
              <a:t>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5" name="object 48">
            <a:extLst>
              <a:ext uri="{FF2B5EF4-FFF2-40B4-BE49-F238E27FC236}">
                <a16:creationId xmlns:a16="http://schemas.microsoft.com/office/drawing/2014/main" id="{7576F914-5A5B-AB45-98A3-EF97C2BD3DE5}"/>
              </a:ext>
            </a:extLst>
          </p:cNvPr>
          <p:cNvSpPr txBox="1"/>
          <p:nvPr/>
        </p:nvSpPr>
        <p:spPr>
          <a:xfrm>
            <a:off x="2722969" y="4262635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20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6" name="object 49">
            <a:extLst>
              <a:ext uri="{FF2B5EF4-FFF2-40B4-BE49-F238E27FC236}">
                <a16:creationId xmlns:a16="http://schemas.microsoft.com/office/drawing/2014/main" id="{A09FF588-C1DE-7B49-9A94-70E8DBA2F975}"/>
              </a:ext>
            </a:extLst>
          </p:cNvPr>
          <p:cNvSpPr txBox="1"/>
          <p:nvPr/>
        </p:nvSpPr>
        <p:spPr>
          <a:xfrm>
            <a:off x="2722969" y="3865005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40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7" name="object 50">
            <a:extLst>
              <a:ext uri="{FF2B5EF4-FFF2-40B4-BE49-F238E27FC236}">
                <a16:creationId xmlns:a16="http://schemas.microsoft.com/office/drawing/2014/main" id="{B9ABDCA5-53DD-9946-A405-74137B2801D6}"/>
              </a:ext>
            </a:extLst>
          </p:cNvPr>
          <p:cNvSpPr txBox="1"/>
          <p:nvPr/>
        </p:nvSpPr>
        <p:spPr>
          <a:xfrm>
            <a:off x="2722969" y="3467375"/>
            <a:ext cx="180975" cy="193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60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8" name="object 51">
            <a:extLst>
              <a:ext uri="{FF2B5EF4-FFF2-40B4-BE49-F238E27FC236}">
                <a16:creationId xmlns:a16="http://schemas.microsoft.com/office/drawing/2014/main" id="{9E456C56-BD20-A644-9706-9E87ED7C0E6C}"/>
              </a:ext>
            </a:extLst>
          </p:cNvPr>
          <p:cNvSpPr txBox="1"/>
          <p:nvPr/>
        </p:nvSpPr>
        <p:spPr>
          <a:xfrm>
            <a:off x="2722969" y="3069745"/>
            <a:ext cx="18097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80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09" name="object 52">
            <a:extLst>
              <a:ext uri="{FF2B5EF4-FFF2-40B4-BE49-F238E27FC236}">
                <a16:creationId xmlns:a16="http://schemas.microsoft.com/office/drawing/2014/main" id="{2CF4567B-E6C5-3E4A-8DFC-22891D150022}"/>
              </a:ext>
            </a:extLst>
          </p:cNvPr>
          <p:cNvSpPr txBox="1"/>
          <p:nvPr/>
        </p:nvSpPr>
        <p:spPr>
          <a:xfrm>
            <a:off x="2645294" y="2672115"/>
            <a:ext cx="258445" cy="193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100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0" name="object 53">
            <a:extLst>
              <a:ext uri="{FF2B5EF4-FFF2-40B4-BE49-F238E27FC236}">
                <a16:creationId xmlns:a16="http://schemas.microsoft.com/office/drawing/2014/main" id="{9C3C4177-9648-E44D-B916-7C0CEA3E533B}"/>
              </a:ext>
            </a:extLst>
          </p:cNvPr>
          <p:cNvSpPr txBox="1"/>
          <p:nvPr/>
        </p:nvSpPr>
        <p:spPr>
          <a:xfrm>
            <a:off x="2450580" y="3180259"/>
            <a:ext cx="182245" cy="11906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100" spc="-5" dirty="0">
                <a:solidFill>
                  <a:srgbClr val="333333"/>
                </a:solidFill>
                <a:latin typeface="Arial"/>
                <a:cs typeface="Arial"/>
              </a:rPr>
              <a:t>Response Rate,</a:t>
            </a:r>
            <a:r>
              <a:rPr sz="1100" spc="-65" dirty="0">
                <a:solidFill>
                  <a:srgbClr val="333333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333333"/>
                </a:solidFill>
                <a:latin typeface="Arial"/>
                <a:cs typeface="Arial"/>
              </a:rPr>
              <a:t>%</a:t>
            </a:r>
            <a:endParaRPr sz="1100">
              <a:latin typeface="Arial"/>
              <a:cs typeface="Arial"/>
            </a:endParaRPr>
          </a:p>
        </p:txBody>
      </p:sp>
      <p:sp>
        <p:nvSpPr>
          <p:cNvPr id="111" name="object 54">
            <a:extLst>
              <a:ext uri="{FF2B5EF4-FFF2-40B4-BE49-F238E27FC236}">
                <a16:creationId xmlns:a16="http://schemas.microsoft.com/office/drawing/2014/main" id="{0561159A-7E48-8A4C-8A86-0B3497A22FE3}"/>
              </a:ext>
            </a:extLst>
          </p:cNvPr>
          <p:cNvSpPr/>
          <p:nvPr/>
        </p:nvSpPr>
        <p:spPr>
          <a:xfrm>
            <a:off x="5530595" y="3969511"/>
            <a:ext cx="100965" cy="276225"/>
          </a:xfrm>
          <a:custGeom>
            <a:avLst/>
            <a:gdLst/>
            <a:ahLst/>
            <a:cxnLst/>
            <a:rect l="l" t="t" r="r" b="b"/>
            <a:pathLst>
              <a:path w="100964" h="276225">
                <a:moveTo>
                  <a:pt x="0" y="0"/>
                </a:moveTo>
                <a:lnTo>
                  <a:pt x="19575" y="657"/>
                </a:lnTo>
                <a:lnTo>
                  <a:pt x="35561" y="2452"/>
                </a:lnTo>
                <a:lnTo>
                  <a:pt x="46339" y="5116"/>
                </a:lnTo>
                <a:lnTo>
                  <a:pt x="50292" y="8382"/>
                </a:lnTo>
                <a:lnTo>
                  <a:pt x="50292" y="129539"/>
                </a:lnTo>
                <a:lnTo>
                  <a:pt x="54244" y="132805"/>
                </a:lnTo>
                <a:lnTo>
                  <a:pt x="65022" y="135469"/>
                </a:lnTo>
                <a:lnTo>
                  <a:pt x="81008" y="137264"/>
                </a:lnTo>
                <a:lnTo>
                  <a:pt x="100584" y="137922"/>
                </a:lnTo>
                <a:lnTo>
                  <a:pt x="81008" y="138579"/>
                </a:lnTo>
                <a:lnTo>
                  <a:pt x="65022" y="140374"/>
                </a:lnTo>
                <a:lnTo>
                  <a:pt x="54244" y="143038"/>
                </a:lnTo>
                <a:lnTo>
                  <a:pt x="50292" y="146304"/>
                </a:lnTo>
                <a:lnTo>
                  <a:pt x="50292" y="267462"/>
                </a:lnTo>
                <a:lnTo>
                  <a:pt x="46339" y="270727"/>
                </a:lnTo>
                <a:lnTo>
                  <a:pt x="35561" y="273391"/>
                </a:lnTo>
                <a:lnTo>
                  <a:pt x="19575" y="275186"/>
                </a:lnTo>
                <a:lnTo>
                  <a:pt x="0" y="275844"/>
                </a:lnTo>
              </a:path>
            </a:pathLst>
          </a:custGeom>
          <a:ln w="12700">
            <a:solidFill>
              <a:srgbClr val="4966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55">
            <a:extLst>
              <a:ext uri="{FF2B5EF4-FFF2-40B4-BE49-F238E27FC236}">
                <a16:creationId xmlns:a16="http://schemas.microsoft.com/office/drawing/2014/main" id="{DA1D86AA-BA0C-6C46-AE41-5CF908D53512}"/>
              </a:ext>
            </a:extLst>
          </p:cNvPr>
          <p:cNvSpPr txBox="1"/>
          <p:nvPr/>
        </p:nvSpPr>
        <p:spPr>
          <a:xfrm>
            <a:off x="4921250" y="2634246"/>
            <a:ext cx="491490" cy="521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 indent="57785" algn="just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333333"/>
                </a:solidFill>
                <a:latin typeface="Carlito"/>
                <a:cs typeface="Carlito"/>
              </a:rPr>
              <a:t>ORR</a:t>
            </a:r>
            <a:r>
              <a:rPr sz="1050" b="1" baseline="27777" dirty="0">
                <a:solidFill>
                  <a:srgbClr val="333333"/>
                </a:solidFill>
                <a:latin typeface="Carlito"/>
                <a:cs typeface="Carlito"/>
              </a:rPr>
              <a:t>a  </a:t>
            </a:r>
            <a:r>
              <a:rPr sz="1100" b="1" dirty="0">
                <a:solidFill>
                  <a:srgbClr val="333333"/>
                </a:solidFill>
                <a:latin typeface="Carlito"/>
                <a:cs typeface="Carlito"/>
              </a:rPr>
              <a:t>65.6%  </a:t>
            </a:r>
            <a:r>
              <a:rPr sz="1050" b="1" spc="-5" dirty="0">
                <a:solidFill>
                  <a:srgbClr val="333333"/>
                </a:solidFill>
                <a:latin typeface="Carlito"/>
                <a:cs typeface="Carlito"/>
              </a:rPr>
              <a:t>(</a:t>
            </a:r>
            <a:r>
              <a:rPr sz="1050" b="1" dirty="0">
                <a:solidFill>
                  <a:srgbClr val="333333"/>
                </a:solidFill>
                <a:latin typeface="Carlito"/>
                <a:cs typeface="Carlito"/>
              </a:rPr>
              <a:t>21/32)</a:t>
            </a:r>
            <a:endParaRPr sz="1050">
              <a:latin typeface="Carlito"/>
              <a:cs typeface="Carlito"/>
            </a:endParaRPr>
          </a:p>
        </p:txBody>
      </p:sp>
      <p:sp>
        <p:nvSpPr>
          <p:cNvPr id="113" name="object 56">
            <a:extLst>
              <a:ext uri="{FF2B5EF4-FFF2-40B4-BE49-F238E27FC236}">
                <a16:creationId xmlns:a16="http://schemas.microsoft.com/office/drawing/2014/main" id="{9A7B9BE3-57E7-934D-95C3-37F42B9E87DD}"/>
              </a:ext>
            </a:extLst>
          </p:cNvPr>
          <p:cNvSpPr txBox="1"/>
          <p:nvPr/>
        </p:nvSpPr>
        <p:spPr>
          <a:xfrm>
            <a:off x="3498557" y="2634246"/>
            <a:ext cx="491490" cy="5219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 marR="30480" indent="57785" algn="just">
              <a:lnSpc>
                <a:spcPct val="100000"/>
              </a:lnSpc>
              <a:spcBef>
                <a:spcPts val="105"/>
              </a:spcBef>
            </a:pPr>
            <a:r>
              <a:rPr sz="1100" b="1" dirty="0">
                <a:solidFill>
                  <a:srgbClr val="333333"/>
                </a:solidFill>
                <a:latin typeface="Carlito"/>
                <a:cs typeface="Carlito"/>
              </a:rPr>
              <a:t>ORR</a:t>
            </a:r>
            <a:r>
              <a:rPr sz="1050" b="1" baseline="27777" dirty="0">
                <a:solidFill>
                  <a:srgbClr val="333333"/>
                </a:solidFill>
                <a:latin typeface="Carlito"/>
                <a:cs typeface="Carlito"/>
              </a:rPr>
              <a:t>a  </a:t>
            </a:r>
            <a:r>
              <a:rPr sz="1100" b="1" dirty="0">
                <a:solidFill>
                  <a:srgbClr val="333333"/>
                </a:solidFill>
                <a:latin typeface="Carlito"/>
                <a:cs typeface="Carlito"/>
              </a:rPr>
              <a:t>71.4%  </a:t>
            </a:r>
            <a:r>
              <a:rPr sz="1050" b="1" spc="-5" dirty="0">
                <a:solidFill>
                  <a:srgbClr val="333333"/>
                </a:solidFill>
                <a:latin typeface="Carlito"/>
                <a:cs typeface="Carlito"/>
              </a:rPr>
              <a:t>(</a:t>
            </a:r>
            <a:r>
              <a:rPr sz="1050" b="1" dirty="0">
                <a:solidFill>
                  <a:srgbClr val="333333"/>
                </a:solidFill>
                <a:latin typeface="Carlito"/>
                <a:cs typeface="Carlito"/>
              </a:rPr>
              <a:t>10/14)</a:t>
            </a:r>
            <a:endParaRPr sz="1050">
              <a:latin typeface="Carlito"/>
              <a:cs typeface="Carlito"/>
            </a:endParaRPr>
          </a:p>
        </p:txBody>
      </p:sp>
      <p:sp>
        <p:nvSpPr>
          <p:cNvPr id="114" name="object 57">
            <a:extLst>
              <a:ext uri="{FF2B5EF4-FFF2-40B4-BE49-F238E27FC236}">
                <a16:creationId xmlns:a16="http://schemas.microsoft.com/office/drawing/2014/main" id="{0DDE351C-022F-544E-A8F4-957DDC17C983}"/>
              </a:ext>
            </a:extLst>
          </p:cNvPr>
          <p:cNvSpPr txBox="1"/>
          <p:nvPr/>
        </p:nvSpPr>
        <p:spPr>
          <a:xfrm>
            <a:off x="4225048" y="3908640"/>
            <a:ext cx="202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-10795" algn="just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CR  </a:t>
            </a:r>
            <a:r>
              <a:rPr sz="600" b="1" dirty="0">
                <a:latin typeface="Arial"/>
                <a:cs typeface="Arial"/>
              </a:rPr>
              <a:t>w/</a:t>
            </a:r>
            <a:r>
              <a:rPr sz="600" b="1" spc="-5" dirty="0">
                <a:latin typeface="Arial"/>
                <a:cs typeface="Arial"/>
              </a:rPr>
              <a:t>H</a:t>
            </a:r>
            <a:r>
              <a:rPr sz="600" b="1" dirty="0">
                <a:latin typeface="Arial"/>
                <a:cs typeface="Arial"/>
              </a:rPr>
              <a:t>I  14.3</a:t>
            </a:r>
            <a:endParaRPr sz="600">
              <a:latin typeface="Arial"/>
              <a:cs typeface="Arial"/>
            </a:endParaRPr>
          </a:p>
        </p:txBody>
      </p:sp>
      <p:sp>
        <p:nvSpPr>
          <p:cNvPr id="115" name="object 58">
            <a:extLst>
              <a:ext uri="{FF2B5EF4-FFF2-40B4-BE49-F238E27FC236}">
                <a16:creationId xmlns:a16="http://schemas.microsoft.com/office/drawing/2014/main" id="{006D153E-8B7D-A64D-A741-61204C9637F3}"/>
              </a:ext>
            </a:extLst>
          </p:cNvPr>
          <p:cNvSpPr txBox="1"/>
          <p:nvPr/>
        </p:nvSpPr>
        <p:spPr>
          <a:xfrm>
            <a:off x="5647017" y="3936987"/>
            <a:ext cx="20256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 marR="5080" indent="-10795" algn="just">
              <a:lnSpc>
                <a:spcPct val="100000"/>
              </a:lnSpc>
              <a:spcBef>
                <a:spcPts val="100"/>
              </a:spcBef>
            </a:pPr>
            <a:r>
              <a:rPr sz="600" b="1" spc="-10" dirty="0">
                <a:latin typeface="Arial"/>
                <a:cs typeface="Arial"/>
              </a:rPr>
              <a:t>m</a:t>
            </a:r>
            <a:r>
              <a:rPr sz="600" b="1" spc="-5" dirty="0">
                <a:latin typeface="Arial"/>
                <a:cs typeface="Arial"/>
              </a:rPr>
              <a:t>CR  </a:t>
            </a:r>
            <a:r>
              <a:rPr sz="600" b="1" dirty="0">
                <a:latin typeface="Arial"/>
                <a:cs typeface="Arial"/>
              </a:rPr>
              <a:t>w/</a:t>
            </a:r>
            <a:r>
              <a:rPr sz="600" b="1" spc="-5" dirty="0">
                <a:latin typeface="Arial"/>
                <a:cs typeface="Arial"/>
              </a:rPr>
              <a:t>H</a:t>
            </a:r>
            <a:r>
              <a:rPr sz="600" b="1" dirty="0">
                <a:latin typeface="Arial"/>
                <a:cs typeface="Arial"/>
              </a:rPr>
              <a:t>I  18.8</a:t>
            </a:r>
            <a:endParaRPr sz="600">
              <a:latin typeface="Arial"/>
              <a:cs typeface="Arial"/>
            </a:endParaRPr>
          </a:p>
        </p:txBody>
      </p:sp>
      <p:sp>
        <p:nvSpPr>
          <p:cNvPr id="116" name="object 59">
            <a:extLst>
              <a:ext uri="{FF2B5EF4-FFF2-40B4-BE49-F238E27FC236}">
                <a16:creationId xmlns:a16="http://schemas.microsoft.com/office/drawing/2014/main" id="{56AB20BC-63D6-C843-8BDC-B5E333C8C934}"/>
              </a:ext>
            </a:extLst>
          </p:cNvPr>
          <p:cNvSpPr txBox="1"/>
          <p:nvPr/>
        </p:nvSpPr>
        <p:spPr>
          <a:xfrm>
            <a:off x="3625913" y="4803825"/>
            <a:ext cx="299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TP53</a:t>
            </a:r>
            <a:endParaRPr sz="900">
              <a:latin typeface="Arial"/>
              <a:cs typeface="Arial"/>
            </a:endParaRPr>
          </a:p>
        </p:txBody>
      </p:sp>
      <p:sp>
        <p:nvSpPr>
          <p:cNvPr id="117" name="object 60">
            <a:extLst>
              <a:ext uri="{FF2B5EF4-FFF2-40B4-BE49-F238E27FC236}">
                <a16:creationId xmlns:a16="http://schemas.microsoft.com/office/drawing/2014/main" id="{0C0B5A2A-DA62-D946-91E9-7711D035CDE8}"/>
              </a:ext>
            </a:extLst>
          </p:cNvPr>
          <p:cNvSpPr txBox="1"/>
          <p:nvPr/>
        </p:nvSpPr>
        <p:spPr>
          <a:xfrm>
            <a:off x="4417072" y="4778793"/>
            <a:ext cx="1487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8930" marR="30480" indent="-291465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At </a:t>
            </a:r>
            <a:r>
              <a:rPr sz="900" b="1" dirty="0">
                <a:latin typeface="Arial"/>
                <a:cs typeface="Arial"/>
              </a:rPr>
              <a:t>least one </a:t>
            </a:r>
            <a:r>
              <a:rPr sz="900" b="1" spc="-5" dirty="0">
                <a:latin typeface="Arial"/>
                <a:cs typeface="Arial"/>
              </a:rPr>
              <a:t>ELN adverse-  risk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mutation</a:t>
            </a:r>
            <a:r>
              <a:rPr sz="900" b="1" baseline="27777" dirty="0">
                <a:latin typeface="Arial"/>
                <a:cs typeface="Arial"/>
              </a:rPr>
              <a:t>1,b</a:t>
            </a:r>
            <a:endParaRPr sz="900" baseline="27777">
              <a:latin typeface="Arial"/>
              <a:cs typeface="Arial"/>
            </a:endParaRPr>
          </a:p>
        </p:txBody>
      </p:sp>
      <p:sp>
        <p:nvSpPr>
          <p:cNvPr id="118" name="object 61">
            <a:extLst>
              <a:ext uri="{FF2B5EF4-FFF2-40B4-BE49-F238E27FC236}">
                <a16:creationId xmlns:a16="http://schemas.microsoft.com/office/drawing/2014/main" id="{F71319D4-5647-BD40-B3E3-05E8C9E71E48}"/>
              </a:ext>
            </a:extLst>
          </p:cNvPr>
          <p:cNvSpPr txBox="1"/>
          <p:nvPr/>
        </p:nvSpPr>
        <p:spPr>
          <a:xfrm>
            <a:off x="7750022" y="4785817"/>
            <a:ext cx="2997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b="1" dirty="0">
                <a:latin typeface="Arial"/>
                <a:cs typeface="Arial"/>
              </a:rPr>
              <a:t>TP53</a:t>
            </a:r>
            <a:endParaRPr sz="900">
              <a:latin typeface="Arial"/>
              <a:cs typeface="Arial"/>
            </a:endParaRPr>
          </a:p>
        </p:txBody>
      </p:sp>
      <p:sp>
        <p:nvSpPr>
          <p:cNvPr id="119" name="object 62">
            <a:extLst>
              <a:ext uri="{FF2B5EF4-FFF2-40B4-BE49-F238E27FC236}">
                <a16:creationId xmlns:a16="http://schemas.microsoft.com/office/drawing/2014/main" id="{A478B9A5-23D2-4546-9935-7B8F176E31CE}"/>
              </a:ext>
            </a:extLst>
          </p:cNvPr>
          <p:cNvSpPr txBox="1"/>
          <p:nvPr/>
        </p:nvSpPr>
        <p:spPr>
          <a:xfrm>
            <a:off x="8484145" y="4774387"/>
            <a:ext cx="14878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8930" marR="30480" indent="-291465">
              <a:lnSpc>
                <a:spcPct val="100000"/>
              </a:lnSpc>
              <a:spcBef>
                <a:spcPts val="100"/>
              </a:spcBef>
            </a:pPr>
            <a:r>
              <a:rPr sz="900" b="1" spc="-10" dirty="0">
                <a:latin typeface="Arial"/>
                <a:cs typeface="Arial"/>
              </a:rPr>
              <a:t>At </a:t>
            </a:r>
            <a:r>
              <a:rPr sz="900" b="1" dirty="0">
                <a:latin typeface="Arial"/>
                <a:cs typeface="Arial"/>
              </a:rPr>
              <a:t>least one </a:t>
            </a:r>
            <a:r>
              <a:rPr sz="900" b="1" spc="-5" dirty="0">
                <a:latin typeface="Arial"/>
                <a:cs typeface="Arial"/>
              </a:rPr>
              <a:t>ELN adverse-  risk</a:t>
            </a:r>
            <a:r>
              <a:rPr sz="900" b="1" spc="-20" dirty="0">
                <a:latin typeface="Arial"/>
                <a:cs typeface="Arial"/>
              </a:rPr>
              <a:t> </a:t>
            </a:r>
            <a:r>
              <a:rPr sz="900" b="1" dirty="0">
                <a:latin typeface="Arial"/>
                <a:cs typeface="Arial"/>
              </a:rPr>
              <a:t>mutation</a:t>
            </a:r>
            <a:r>
              <a:rPr sz="900" b="1" baseline="27777" dirty="0">
                <a:latin typeface="Arial"/>
                <a:cs typeface="Arial"/>
              </a:rPr>
              <a:t>1,b</a:t>
            </a:r>
            <a:endParaRPr sz="900" baseline="27777">
              <a:latin typeface="Arial"/>
              <a:cs typeface="Arial"/>
            </a:endParaRPr>
          </a:p>
        </p:txBody>
      </p:sp>
      <p:sp>
        <p:nvSpPr>
          <p:cNvPr id="120" name="object 63">
            <a:extLst>
              <a:ext uri="{FF2B5EF4-FFF2-40B4-BE49-F238E27FC236}">
                <a16:creationId xmlns:a16="http://schemas.microsoft.com/office/drawing/2014/main" id="{3458EBE7-6EAE-064D-A964-37D01BB41FFE}"/>
              </a:ext>
            </a:extLst>
          </p:cNvPr>
          <p:cNvSpPr/>
          <p:nvPr/>
        </p:nvSpPr>
        <p:spPr>
          <a:xfrm>
            <a:off x="4098035" y="3926839"/>
            <a:ext cx="88900" cy="276225"/>
          </a:xfrm>
          <a:custGeom>
            <a:avLst/>
            <a:gdLst/>
            <a:ahLst/>
            <a:cxnLst/>
            <a:rect l="l" t="t" r="r" b="b"/>
            <a:pathLst>
              <a:path w="88900" h="276225">
                <a:moveTo>
                  <a:pt x="0" y="0"/>
                </a:moveTo>
                <a:lnTo>
                  <a:pt x="17203" y="579"/>
                </a:lnTo>
                <a:lnTo>
                  <a:pt x="31251" y="2159"/>
                </a:lnTo>
                <a:lnTo>
                  <a:pt x="40722" y="4500"/>
                </a:lnTo>
                <a:lnTo>
                  <a:pt x="44196" y="7365"/>
                </a:lnTo>
                <a:lnTo>
                  <a:pt x="44196" y="130555"/>
                </a:lnTo>
                <a:lnTo>
                  <a:pt x="47669" y="133421"/>
                </a:lnTo>
                <a:lnTo>
                  <a:pt x="57140" y="135763"/>
                </a:lnTo>
                <a:lnTo>
                  <a:pt x="71188" y="137342"/>
                </a:lnTo>
                <a:lnTo>
                  <a:pt x="88392" y="137922"/>
                </a:lnTo>
                <a:lnTo>
                  <a:pt x="71188" y="138501"/>
                </a:lnTo>
                <a:lnTo>
                  <a:pt x="57140" y="140081"/>
                </a:lnTo>
                <a:lnTo>
                  <a:pt x="47669" y="142422"/>
                </a:lnTo>
                <a:lnTo>
                  <a:pt x="44196" y="145288"/>
                </a:lnTo>
                <a:lnTo>
                  <a:pt x="44196" y="268478"/>
                </a:lnTo>
                <a:lnTo>
                  <a:pt x="40722" y="271343"/>
                </a:lnTo>
                <a:lnTo>
                  <a:pt x="31251" y="273685"/>
                </a:lnTo>
                <a:lnTo>
                  <a:pt x="17203" y="275264"/>
                </a:lnTo>
                <a:lnTo>
                  <a:pt x="0" y="275844"/>
                </a:lnTo>
              </a:path>
            </a:pathLst>
          </a:custGeom>
          <a:ln w="12700">
            <a:solidFill>
              <a:srgbClr val="4966A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1" name="object 64">
            <a:extLst>
              <a:ext uri="{FF2B5EF4-FFF2-40B4-BE49-F238E27FC236}">
                <a16:creationId xmlns:a16="http://schemas.microsoft.com/office/drawing/2014/main" id="{05181DA4-D431-6C47-B2A2-1359989173EF}"/>
              </a:ext>
            </a:extLst>
          </p:cNvPr>
          <p:cNvGrpSpPr/>
          <p:nvPr/>
        </p:nvGrpSpPr>
        <p:grpSpPr>
          <a:xfrm>
            <a:off x="3445763" y="5176520"/>
            <a:ext cx="547370" cy="547370"/>
            <a:chOff x="1805939" y="3970020"/>
            <a:chExt cx="547370" cy="547370"/>
          </a:xfrm>
        </p:grpSpPr>
        <p:sp>
          <p:nvSpPr>
            <p:cNvPr id="122" name="object 65">
              <a:extLst>
                <a:ext uri="{FF2B5EF4-FFF2-40B4-BE49-F238E27FC236}">
                  <a16:creationId xmlns:a16="http://schemas.microsoft.com/office/drawing/2014/main" id="{2068A65B-1393-E249-91AB-96B0E387A099}"/>
                </a:ext>
              </a:extLst>
            </p:cNvPr>
            <p:cNvSpPr/>
            <p:nvPr/>
          </p:nvSpPr>
          <p:spPr>
            <a:xfrm>
              <a:off x="1805939" y="3970020"/>
              <a:ext cx="547115" cy="547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3" name="object 66">
              <a:extLst>
                <a:ext uri="{FF2B5EF4-FFF2-40B4-BE49-F238E27FC236}">
                  <a16:creationId xmlns:a16="http://schemas.microsoft.com/office/drawing/2014/main" id="{3068377B-79A5-1C46-A09B-95637A2FDB17}"/>
                </a:ext>
              </a:extLst>
            </p:cNvPr>
            <p:cNvSpPr/>
            <p:nvPr/>
          </p:nvSpPr>
          <p:spPr>
            <a:xfrm>
              <a:off x="1859279" y="3985260"/>
              <a:ext cx="440690" cy="440690"/>
            </a:xfrm>
            <a:custGeom>
              <a:avLst/>
              <a:gdLst/>
              <a:ahLst/>
              <a:cxnLst/>
              <a:rect l="l" t="t" r="r" b="b"/>
              <a:pathLst>
                <a:path w="440689" h="440689">
                  <a:moveTo>
                    <a:pt x="220218" y="0"/>
                  </a:moveTo>
                  <a:lnTo>
                    <a:pt x="175834" y="4473"/>
                  </a:lnTo>
                  <a:lnTo>
                    <a:pt x="134497" y="17305"/>
                  </a:lnTo>
                  <a:lnTo>
                    <a:pt x="97089" y="37608"/>
                  </a:lnTo>
                  <a:lnTo>
                    <a:pt x="64498" y="64498"/>
                  </a:lnTo>
                  <a:lnTo>
                    <a:pt x="37608" y="97089"/>
                  </a:lnTo>
                  <a:lnTo>
                    <a:pt x="17305" y="134497"/>
                  </a:lnTo>
                  <a:lnTo>
                    <a:pt x="4473" y="175834"/>
                  </a:lnTo>
                  <a:lnTo>
                    <a:pt x="0" y="220217"/>
                  </a:lnTo>
                  <a:lnTo>
                    <a:pt x="4473" y="264601"/>
                  </a:lnTo>
                  <a:lnTo>
                    <a:pt x="17305" y="305938"/>
                  </a:lnTo>
                  <a:lnTo>
                    <a:pt x="37608" y="343346"/>
                  </a:lnTo>
                  <a:lnTo>
                    <a:pt x="64498" y="375937"/>
                  </a:lnTo>
                  <a:lnTo>
                    <a:pt x="97089" y="402827"/>
                  </a:lnTo>
                  <a:lnTo>
                    <a:pt x="134497" y="423130"/>
                  </a:lnTo>
                  <a:lnTo>
                    <a:pt x="175834" y="435962"/>
                  </a:lnTo>
                  <a:lnTo>
                    <a:pt x="220218" y="440435"/>
                  </a:lnTo>
                  <a:lnTo>
                    <a:pt x="264601" y="435962"/>
                  </a:lnTo>
                  <a:lnTo>
                    <a:pt x="305938" y="423130"/>
                  </a:lnTo>
                  <a:lnTo>
                    <a:pt x="343346" y="402827"/>
                  </a:lnTo>
                  <a:lnTo>
                    <a:pt x="375937" y="375937"/>
                  </a:lnTo>
                  <a:lnTo>
                    <a:pt x="402827" y="343346"/>
                  </a:lnTo>
                  <a:lnTo>
                    <a:pt x="423130" y="305938"/>
                  </a:lnTo>
                  <a:lnTo>
                    <a:pt x="435962" y="264601"/>
                  </a:lnTo>
                  <a:lnTo>
                    <a:pt x="440436" y="220217"/>
                  </a:lnTo>
                  <a:lnTo>
                    <a:pt x="435962" y="175834"/>
                  </a:lnTo>
                  <a:lnTo>
                    <a:pt x="423130" y="134497"/>
                  </a:lnTo>
                  <a:lnTo>
                    <a:pt x="402827" y="97089"/>
                  </a:lnTo>
                  <a:lnTo>
                    <a:pt x="375937" y="64498"/>
                  </a:lnTo>
                  <a:lnTo>
                    <a:pt x="343346" y="37608"/>
                  </a:lnTo>
                  <a:lnTo>
                    <a:pt x="305938" y="17305"/>
                  </a:lnTo>
                  <a:lnTo>
                    <a:pt x="264601" y="4473"/>
                  </a:lnTo>
                  <a:lnTo>
                    <a:pt x="220218" y="0"/>
                  </a:lnTo>
                  <a:close/>
                </a:path>
              </a:pathLst>
            </a:custGeom>
            <a:solidFill>
              <a:srgbClr val="1B1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4" name="object 67">
            <a:extLst>
              <a:ext uri="{FF2B5EF4-FFF2-40B4-BE49-F238E27FC236}">
                <a16:creationId xmlns:a16="http://schemas.microsoft.com/office/drawing/2014/main" id="{0E8411D0-A952-2B44-9E8E-7685D4B41B54}"/>
              </a:ext>
            </a:extLst>
          </p:cNvPr>
          <p:cNvGrpSpPr/>
          <p:nvPr/>
        </p:nvGrpSpPr>
        <p:grpSpPr>
          <a:xfrm>
            <a:off x="4884419" y="5176520"/>
            <a:ext cx="547370" cy="547370"/>
            <a:chOff x="3244595" y="3970020"/>
            <a:chExt cx="547370" cy="547370"/>
          </a:xfrm>
        </p:grpSpPr>
        <p:sp>
          <p:nvSpPr>
            <p:cNvPr id="125" name="object 68">
              <a:extLst>
                <a:ext uri="{FF2B5EF4-FFF2-40B4-BE49-F238E27FC236}">
                  <a16:creationId xmlns:a16="http://schemas.microsoft.com/office/drawing/2014/main" id="{3F3CC982-095D-D14F-A0E5-4DF2C7B220CD}"/>
                </a:ext>
              </a:extLst>
            </p:cNvPr>
            <p:cNvSpPr/>
            <p:nvPr/>
          </p:nvSpPr>
          <p:spPr>
            <a:xfrm>
              <a:off x="3244595" y="3970020"/>
              <a:ext cx="547103" cy="547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69">
              <a:extLst>
                <a:ext uri="{FF2B5EF4-FFF2-40B4-BE49-F238E27FC236}">
                  <a16:creationId xmlns:a16="http://schemas.microsoft.com/office/drawing/2014/main" id="{ECB302DB-A2C9-6946-9133-61AF39F31FC9}"/>
                </a:ext>
              </a:extLst>
            </p:cNvPr>
            <p:cNvSpPr/>
            <p:nvPr/>
          </p:nvSpPr>
          <p:spPr>
            <a:xfrm>
              <a:off x="3297935" y="3985260"/>
              <a:ext cx="440690" cy="440690"/>
            </a:xfrm>
            <a:custGeom>
              <a:avLst/>
              <a:gdLst/>
              <a:ahLst/>
              <a:cxnLst/>
              <a:rect l="l" t="t" r="r" b="b"/>
              <a:pathLst>
                <a:path w="440689" h="440689">
                  <a:moveTo>
                    <a:pt x="220218" y="0"/>
                  </a:moveTo>
                  <a:lnTo>
                    <a:pt x="175834" y="4473"/>
                  </a:lnTo>
                  <a:lnTo>
                    <a:pt x="134497" y="17305"/>
                  </a:lnTo>
                  <a:lnTo>
                    <a:pt x="97089" y="37608"/>
                  </a:lnTo>
                  <a:lnTo>
                    <a:pt x="64498" y="64498"/>
                  </a:lnTo>
                  <a:lnTo>
                    <a:pt x="37608" y="97089"/>
                  </a:lnTo>
                  <a:lnTo>
                    <a:pt x="17305" y="134497"/>
                  </a:lnTo>
                  <a:lnTo>
                    <a:pt x="4473" y="175834"/>
                  </a:lnTo>
                  <a:lnTo>
                    <a:pt x="0" y="220217"/>
                  </a:lnTo>
                  <a:lnTo>
                    <a:pt x="4473" y="264601"/>
                  </a:lnTo>
                  <a:lnTo>
                    <a:pt x="17305" y="305938"/>
                  </a:lnTo>
                  <a:lnTo>
                    <a:pt x="37608" y="343346"/>
                  </a:lnTo>
                  <a:lnTo>
                    <a:pt x="64498" y="375937"/>
                  </a:lnTo>
                  <a:lnTo>
                    <a:pt x="97089" y="402827"/>
                  </a:lnTo>
                  <a:lnTo>
                    <a:pt x="134497" y="423130"/>
                  </a:lnTo>
                  <a:lnTo>
                    <a:pt x="175834" y="435962"/>
                  </a:lnTo>
                  <a:lnTo>
                    <a:pt x="220218" y="440435"/>
                  </a:lnTo>
                  <a:lnTo>
                    <a:pt x="264601" y="435962"/>
                  </a:lnTo>
                  <a:lnTo>
                    <a:pt x="305938" y="423130"/>
                  </a:lnTo>
                  <a:lnTo>
                    <a:pt x="343346" y="402827"/>
                  </a:lnTo>
                  <a:lnTo>
                    <a:pt x="375937" y="375937"/>
                  </a:lnTo>
                  <a:lnTo>
                    <a:pt x="402827" y="343346"/>
                  </a:lnTo>
                  <a:lnTo>
                    <a:pt x="423130" y="305938"/>
                  </a:lnTo>
                  <a:lnTo>
                    <a:pt x="435962" y="264601"/>
                  </a:lnTo>
                  <a:lnTo>
                    <a:pt x="440436" y="220217"/>
                  </a:lnTo>
                  <a:lnTo>
                    <a:pt x="435962" y="175834"/>
                  </a:lnTo>
                  <a:lnTo>
                    <a:pt x="423130" y="134497"/>
                  </a:lnTo>
                  <a:lnTo>
                    <a:pt x="402827" y="97089"/>
                  </a:lnTo>
                  <a:lnTo>
                    <a:pt x="375937" y="64498"/>
                  </a:lnTo>
                  <a:lnTo>
                    <a:pt x="343346" y="37608"/>
                  </a:lnTo>
                  <a:lnTo>
                    <a:pt x="305938" y="17305"/>
                  </a:lnTo>
                  <a:lnTo>
                    <a:pt x="264601" y="4473"/>
                  </a:lnTo>
                  <a:lnTo>
                    <a:pt x="220218" y="0"/>
                  </a:lnTo>
                  <a:close/>
                </a:path>
              </a:pathLst>
            </a:custGeom>
            <a:solidFill>
              <a:srgbClr val="1B1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7" name="object 70">
            <a:extLst>
              <a:ext uri="{FF2B5EF4-FFF2-40B4-BE49-F238E27FC236}">
                <a16:creationId xmlns:a16="http://schemas.microsoft.com/office/drawing/2014/main" id="{EE6C6339-FE59-0344-8E42-794E6BEC3EDE}"/>
              </a:ext>
            </a:extLst>
          </p:cNvPr>
          <p:cNvGrpSpPr/>
          <p:nvPr/>
        </p:nvGrpSpPr>
        <p:grpSpPr>
          <a:xfrm>
            <a:off x="8955024" y="5156708"/>
            <a:ext cx="547370" cy="547370"/>
            <a:chOff x="7315200" y="3950208"/>
            <a:chExt cx="547370" cy="547370"/>
          </a:xfrm>
        </p:grpSpPr>
        <p:sp>
          <p:nvSpPr>
            <p:cNvPr id="128" name="object 71">
              <a:extLst>
                <a:ext uri="{FF2B5EF4-FFF2-40B4-BE49-F238E27FC236}">
                  <a16:creationId xmlns:a16="http://schemas.microsoft.com/office/drawing/2014/main" id="{6E99B091-D27F-AB4A-9D54-7D9DDD520E85}"/>
                </a:ext>
              </a:extLst>
            </p:cNvPr>
            <p:cNvSpPr/>
            <p:nvPr/>
          </p:nvSpPr>
          <p:spPr>
            <a:xfrm>
              <a:off x="7315200" y="3950208"/>
              <a:ext cx="547116" cy="547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9" name="object 72">
              <a:extLst>
                <a:ext uri="{FF2B5EF4-FFF2-40B4-BE49-F238E27FC236}">
                  <a16:creationId xmlns:a16="http://schemas.microsoft.com/office/drawing/2014/main" id="{DF68DE92-7A8C-314C-BF71-5956F940F4ED}"/>
                </a:ext>
              </a:extLst>
            </p:cNvPr>
            <p:cNvSpPr/>
            <p:nvPr/>
          </p:nvSpPr>
          <p:spPr>
            <a:xfrm>
              <a:off x="7368539" y="3965448"/>
              <a:ext cx="440690" cy="440690"/>
            </a:xfrm>
            <a:custGeom>
              <a:avLst/>
              <a:gdLst/>
              <a:ahLst/>
              <a:cxnLst/>
              <a:rect l="l" t="t" r="r" b="b"/>
              <a:pathLst>
                <a:path w="440690" h="440689">
                  <a:moveTo>
                    <a:pt x="220218" y="0"/>
                  </a:moveTo>
                  <a:lnTo>
                    <a:pt x="175834" y="4473"/>
                  </a:lnTo>
                  <a:lnTo>
                    <a:pt x="134497" y="17305"/>
                  </a:lnTo>
                  <a:lnTo>
                    <a:pt x="97089" y="37608"/>
                  </a:lnTo>
                  <a:lnTo>
                    <a:pt x="64498" y="64498"/>
                  </a:lnTo>
                  <a:lnTo>
                    <a:pt x="37608" y="97089"/>
                  </a:lnTo>
                  <a:lnTo>
                    <a:pt x="17305" y="134497"/>
                  </a:lnTo>
                  <a:lnTo>
                    <a:pt x="4473" y="175834"/>
                  </a:lnTo>
                  <a:lnTo>
                    <a:pt x="0" y="220217"/>
                  </a:lnTo>
                  <a:lnTo>
                    <a:pt x="4473" y="264601"/>
                  </a:lnTo>
                  <a:lnTo>
                    <a:pt x="17305" y="305938"/>
                  </a:lnTo>
                  <a:lnTo>
                    <a:pt x="37608" y="343346"/>
                  </a:lnTo>
                  <a:lnTo>
                    <a:pt x="64498" y="375937"/>
                  </a:lnTo>
                  <a:lnTo>
                    <a:pt x="97089" y="402827"/>
                  </a:lnTo>
                  <a:lnTo>
                    <a:pt x="134497" y="423130"/>
                  </a:lnTo>
                  <a:lnTo>
                    <a:pt x="175834" y="435962"/>
                  </a:lnTo>
                  <a:lnTo>
                    <a:pt x="220218" y="440435"/>
                  </a:lnTo>
                  <a:lnTo>
                    <a:pt x="264601" y="435962"/>
                  </a:lnTo>
                  <a:lnTo>
                    <a:pt x="305938" y="423130"/>
                  </a:lnTo>
                  <a:lnTo>
                    <a:pt x="343346" y="402827"/>
                  </a:lnTo>
                  <a:lnTo>
                    <a:pt x="375937" y="375937"/>
                  </a:lnTo>
                  <a:lnTo>
                    <a:pt x="402827" y="343346"/>
                  </a:lnTo>
                  <a:lnTo>
                    <a:pt x="423130" y="305938"/>
                  </a:lnTo>
                  <a:lnTo>
                    <a:pt x="435962" y="264601"/>
                  </a:lnTo>
                  <a:lnTo>
                    <a:pt x="440436" y="220217"/>
                  </a:lnTo>
                  <a:lnTo>
                    <a:pt x="435962" y="175834"/>
                  </a:lnTo>
                  <a:lnTo>
                    <a:pt x="423130" y="134497"/>
                  </a:lnTo>
                  <a:lnTo>
                    <a:pt x="402827" y="97089"/>
                  </a:lnTo>
                  <a:lnTo>
                    <a:pt x="375937" y="64498"/>
                  </a:lnTo>
                  <a:lnTo>
                    <a:pt x="343346" y="37608"/>
                  </a:lnTo>
                  <a:lnTo>
                    <a:pt x="305938" y="17305"/>
                  </a:lnTo>
                  <a:lnTo>
                    <a:pt x="264601" y="4473"/>
                  </a:lnTo>
                  <a:lnTo>
                    <a:pt x="220218" y="0"/>
                  </a:lnTo>
                  <a:close/>
                </a:path>
              </a:pathLst>
            </a:custGeom>
            <a:solidFill>
              <a:srgbClr val="1B1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30" name="object 73">
            <a:extLst>
              <a:ext uri="{FF2B5EF4-FFF2-40B4-BE49-F238E27FC236}">
                <a16:creationId xmlns:a16="http://schemas.microsoft.com/office/drawing/2014/main" id="{66594111-8789-AB4F-A56E-B7FE14B1C8B4}"/>
              </a:ext>
            </a:extLst>
          </p:cNvPr>
          <p:cNvGrpSpPr/>
          <p:nvPr/>
        </p:nvGrpSpPr>
        <p:grpSpPr>
          <a:xfrm>
            <a:off x="7676388" y="5156708"/>
            <a:ext cx="547370" cy="547370"/>
            <a:chOff x="6036564" y="3950208"/>
            <a:chExt cx="547370" cy="547370"/>
          </a:xfrm>
        </p:grpSpPr>
        <p:sp>
          <p:nvSpPr>
            <p:cNvPr id="131" name="object 74">
              <a:extLst>
                <a:ext uri="{FF2B5EF4-FFF2-40B4-BE49-F238E27FC236}">
                  <a16:creationId xmlns:a16="http://schemas.microsoft.com/office/drawing/2014/main" id="{D99C97FF-0C68-F449-86D0-984EFA463118}"/>
                </a:ext>
              </a:extLst>
            </p:cNvPr>
            <p:cNvSpPr/>
            <p:nvPr/>
          </p:nvSpPr>
          <p:spPr>
            <a:xfrm>
              <a:off x="6036564" y="3950208"/>
              <a:ext cx="547115" cy="54711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2" name="object 75">
              <a:extLst>
                <a:ext uri="{FF2B5EF4-FFF2-40B4-BE49-F238E27FC236}">
                  <a16:creationId xmlns:a16="http://schemas.microsoft.com/office/drawing/2014/main" id="{AEADB6DC-39FB-3847-8A12-533F14E7BB0B}"/>
                </a:ext>
              </a:extLst>
            </p:cNvPr>
            <p:cNvSpPr/>
            <p:nvPr/>
          </p:nvSpPr>
          <p:spPr>
            <a:xfrm>
              <a:off x="6089904" y="3965448"/>
              <a:ext cx="440690" cy="440690"/>
            </a:xfrm>
            <a:custGeom>
              <a:avLst/>
              <a:gdLst/>
              <a:ahLst/>
              <a:cxnLst/>
              <a:rect l="l" t="t" r="r" b="b"/>
              <a:pathLst>
                <a:path w="440690" h="440689">
                  <a:moveTo>
                    <a:pt x="220218" y="0"/>
                  </a:moveTo>
                  <a:lnTo>
                    <a:pt x="175834" y="4473"/>
                  </a:lnTo>
                  <a:lnTo>
                    <a:pt x="134497" y="17305"/>
                  </a:lnTo>
                  <a:lnTo>
                    <a:pt x="97089" y="37608"/>
                  </a:lnTo>
                  <a:lnTo>
                    <a:pt x="64498" y="64498"/>
                  </a:lnTo>
                  <a:lnTo>
                    <a:pt x="37608" y="97089"/>
                  </a:lnTo>
                  <a:lnTo>
                    <a:pt x="17305" y="134497"/>
                  </a:lnTo>
                  <a:lnTo>
                    <a:pt x="4473" y="175834"/>
                  </a:lnTo>
                  <a:lnTo>
                    <a:pt x="0" y="220217"/>
                  </a:lnTo>
                  <a:lnTo>
                    <a:pt x="4473" y="264601"/>
                  </a:lnTo>
                  <a:lnTo>
                    <a:pt x="17305" y="305938"/>
                  </a:lnTo>
                  <a:lnTo>
                    <a:pt x="37608" y="343346"/>
                  </a:lnTo>
                  <a:lnTo>
                    <a:pt x="64498" y="375937"/>
                  </a:lnTo>
                  <a:lnTo>
                    <a:pt x="97089" y="402827"/>
                  </a:lnTo>
                  <a:lnTo>
                    <a:pt x="134497" y="423130"/>
                  </a:lnTo>
                  <a:lnTo>
                    <a:pt x="175834" y="435962"/>
                  </a:lnTo>
                  <a:lnTo>
                    <a:pt x="220218" y="440435"/>
                  </a:lnTo>
                  <a:lnTo>
                    <a:pt x="264601" y="435962"/>
                  </a:lnTo>
                  <a:lnTo>
                    <a:pt x="305938" y="423130"/>
                  </a:lnTo>
                  <a:lnTo>
                    <a:pt x="343346" y="402827"/>
                  </a:lnTo>
                  <a:lnTo>
                    <a:pt x="375937" y="375937"/>
                  </a:lnTo>
                  <a:lnTo>
                    <a:pt x="402827" y="343346"/>
                  </a:lnTo>
                  <a:lnTo>
                    <a:pt x="423130" y="305938"/>
                  </a:lnTo>
                  <a:lnTo>
                    <a:pt x="435962" y="264601"/>
                  </a:lnTo>
                  <a:lnTo>
                    <a:pt x="440436" y="220217"/>
                  </a:lnTo>
                  <a:lnTo>
                    <a:pt x="435962" y="175834"/>
                  </a:lnTo>
                  <a:lnTo>
                    <a:pt x="423130" y="134497"/>
                  </a:lnTo>
                  <a:lnTo>
                    <a:pt x="402827" y="97089"/>
                  </a:lnTo>
                  <a:lnTo>
                    <a:pt x="375937" y="64498"/>
                  </a:lnTo>
                  <a:lnTo>
                    <a:pt x="343346" y="37608"/>
                  </a:lnTo>
                  <a:lnTo>
                    <a:pt x="305938" y="17305"/>
                  </a:lnTo>
                  <a:lnTo>
                    <a:pt x="264601" y="4473"/>
                  </a:lnTo>
                  <a:lnTo>
                    <a:pt x="220218" y="0"/>
                  </a:lnTo>
                  <a:close/>
                </a:path>
              </a:pathLst>
            </a:custGeom>
            <a:solidFill>
              <a:srgbClr val="1B1E3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133" name="object 76">
            <a:extLst>
              <a:ext uri="{FF2B5EF4-FFF2-40B4-BE49-F238E27FC236}">
                <a16:creationId xmlns:a16="http://schemas.microsoft.com/office/drawing/2014/main" id="{2DEA074E-022B-F84C-BF38-3BEFE6366F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64717"/>
              </p:ext>
            </p:extLst>
          </p:nvPr>
        </p:nvGraphicFramePr>
        <p:xfrm>
          <a:off x="2447290" y="5125973"/>
          <a:ext cx="7297420" cy="7589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8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20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07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15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5895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55"/>
                        </a:spcBef>
                      </a:pPr>
                      <a:endParaRPr sz="900">
                        <a:latin typeface="Times New Roman"/>
                        <a:cs typeface="Times New Roman"/>
                      </a:endParaRPr>
                    </a:p>
                    <a:p>
                      <a:pPr marL="85725" marR="51435" indent="-1270" algn="ctr">
                        <a:lnSpc>
                          <a:spcPct val="100000"/>
                        </a:lnSpc>
                      </a:pPr>
                      <a:r>
                        <a:rPr sz="1050" dirty="0">
                          <a:latin typeface="Arial"/>
                          <a:cs typeface="Arial"/>
                        </a:rPr>
                        <a:t>Median  duration</a:t>
                      </a:r>
                      <a:r>
                        <a:rPr sz="1050" spc="-8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050" dirty="0">
                          <a:latin typeface="Arial"/>
                          <a:cs typeface="Arial"/>
                        </a:rPr>
                        <a:t>of  response</a:t>
                      </a:r>
                      <a:endParaRPr sz="1050">
                        <a:latin typeface="Arial"/>
                        <a:cs typeface="Arial"/>
                      </a:endParaRPr>
                    </a:p>
                  </a:txBody>
                  <a:tcPr marL="0" marR="0" marT="6985" marB="0">
                    <a:lnL w="12700">
                      <a:solidFill>
                        <a:srgbClr val="1B1E3D"/>
                      </a:solidFill>
                      <a:prstDash val="solid"/>
                    </a:lnL>
                    <a:lnR w="12700">
                      <a:solidFill>
                        <a:srgbClr val="1B1E3D"/>
                      </a:solidFill>
                      <a:prstDash val="solid"/>
                    </a:lnR>
                    <a:lnT w="19050">
                      <a:solidFill>
                        <a:srgbClr val="1B1E3D"/>
                      </a:solidFill>
                      <a:prstDash val="solid"/>
                    </a:lnT>
                    <a:lnB w="19050">
                      <a:solidFill>
                        <a:srgbClr val="1B1E3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22542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21.5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R="224790" algn="ctr">
                        <a:lnSpc>
                          <a:spcPct val="100000"/>
                        </a:lnSpc>
                      </a:pPr>
                      <a:r>
                        <a:rPr sz="105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R="230504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95%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CI,</a:t>
                      </a:r>
                      <a:r>
                        <a:rPr sz="800" spc="-1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6.7-NE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R="227329" algn="ct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Events,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3/7</a:t>
                      </a:r>
                      <a:r>
                        <a:rPr sz="750" baseline="27777" dirty="0">
                          <a:latin typeface="Arial"/>
                          <a:cs typeface="Arial"/>
                        </a:rPr>
                        <a:t>c</a:t>
                      </a:r>
                      <a:endParaRPr sz="750" baseline="27777">
                        <a:latin typeface="Arial"/>
                        <a:cs typeface="Arial"/>
                      </a:endParaRPr>
                    </a:p>
                  </a:txBody>
                  <a:tcPr marL="0" marR="0" marT="105410" marB="0">
                    <a:lnL w="12700">
                      <a:solidFill>
                        <a:srgbClr val="1B1E3D"/>
                      </a:solidFill>
                      <a:prstDash val="solid"/>
                    </a:lnL>
                    <a:lnT w="12700">
                      <a:solidFill>
                        <a:srgbClr val="1B1E3D"/>
                      </a:solidFill>
                      <a:prstDash val="solid"/>
                    </a:lnT>
                    <a:lnB w="12700">
                      <a:solidFill>
                        <a:srgbClr val="1B1E3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66992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16.1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R="669290" algn="ctr">
                        <a:lnSpc>
                          <a:spcPct val="100000"/>
                        </a:lnSpc>
                      </a:pPr>
                      <a:r>
                        <a:rPr sz="105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R="667385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95%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CI,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6.7-NE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R="666750" algn="ct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Events,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7/17</a:t>
                      </a:r>
                      <a:r>
                        <a:rPr sz="750" baseline="27777" dirty="0">
                          <a:latin typeface="Arial"/>
                          <a:cs typeface="Arial"/>
                        </a:rPr>
                        <a:t>c</a:t>
                      </a:r>
                      <a:endParaRPr sz="750" baseline="27777">
                        <a:latin typeface="Arial"/>
                        <a:cs typeface="Aria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1B1E3D"/>
                      </a:solidFill>
                      <a:prstDash val="solid"/>
                    </a:lnT>
                    <a:lnB w="12700">
                      <a:solidFill>
                        <a:srgbClr val="1B1E3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768985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5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6.4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768350" algn="ctr">
                        <a:lnSpc>
                          <a:spcPct val="100000"/>
                        </a:lnSpc>
                      </a:pPr>
                      <a:r>
                        <a:rPr sz="105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75819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95%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CI, 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4.2-NE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757555" algn="ct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Events,</a:t>
                      </a:r>
                      <a:r>
                        <a:rPr sz="800" spc="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2/2</a:t>
                      </a:r>
                      <a:r>
                        <a:rPr sz="750" baseline="27777" dirty="0">
                          <a:latin typeface="Arial"/>
                          <a:cs typeface="Arial"/>
                        </a:rPr>
                        <a:t>c</a:t>
                      </a:r>
                      <a:endParaRPr sz="750" baseline="27777">
                        <a:latin typeface="Arial"/>
                        <a:cs typeface="Arial"/>
                      </a:endParaRPr>
                    </a:p>
                  </a:txBody>
                  <a:tcPr marL="0" marR="0" marT="105410" marB="0">
                    <a:lnT w="12700">
                      <a:solidFill>
                        <a:srgbClr val="1B1E3D"/>
                      </a:solidFill>
                      <a:prstDash val="solid"/>
                    </a:lnT>
                    <a:lnB w="12700">
                      <a:solidFill>
                        <a:srgbClr val="1B1E3D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0" algn="ctr"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r>
                        <a:rPr sz="105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12.6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121285" algn="ctr">
                        <a:lnSpc>
                          <a:spcPct val="100000"/>
                        </a:lnSpc>
                      </a:pPr>
                      <a:r>
                        <a:rPr sz="105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</a:t>
                      </a:r>
                      <a:endParaRPr sz="1050">
                        <a:latin typeface="Arial"/>
                        <a:cs typeface="Arial"/>
                      </a:endParaRPr>
                    </a:p>
                    <a:p>
                      <a:pPr marL="99060" algn="ctr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95% 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CI,</a:t>
                      </a:r>
                      <a:r>
                        <a:rPr sz="800" spc="-5" dirty="0">
                          <a:latin typeface="Arial"/>
                          <a:cs typeface="Arial"/>
                        </a:rPr>
                        <a:t> 1.3-NE</a:t>
                      </a:r>
                      <a:endParaRPr sz="800">
                        <a:latin typeface="Arial"/>
                        <a:cs typeface="Arial"/>
                      </a:endParaRPr>
                    </a:p>
                    <a:p>
                      <a:pPr marL="99060" algn="ctr">
                        <a:lnSpc>
                          <a:spcPct val="100000"/>
                        </a:lnSpc>
                      </a:pPr>
                      <a:r>
                        <a:rPr sz="800" spc="-5" dirty="0">
                          <a:latin typeface="Arial"/>
                          <a:cs typeface="Arial"/>
                        </a:rPr>
                        <a:t>Events,</a:t>
                      </a:r>
                      <a:r>
                        <a:rPr sz="800" dirty="0">
                          <a:latin typeface="Arial"/>
                          <a:cs typeface="Arial"/>
                        </a:rPr>
                        <a:t> 5/7</a:t>
                      </a:r>
                      <a:r>
                        <a:rPr sz="750" baseline="27777" dirty="0">
                          <a:latin typeface="Arial"/>
                          <a:cs typeface="Arial"/>
                        </a:rPr>
                        <a:t>c</a:t>
                      </a:r>
                      <a:endParaRPr sz="750" baseline="27777">
                        <a:latin typeface="Arial"/>
                        <a:cs typeface="Arial"/>
                      </a:endParaRPr>
                    </a:p>
                  </a:txBody>
                  <a:tcPr marL="0" marR="0" marT="105410" marB="0">
                    <a:lnR w="12700">
                      <a:solidFill>
                        <a:srgbClr val="1B1E3D"/>
                      </a:solidFill>
                      <a:prstDash val="solid"/>
                    </a:lnR>
                    <a:lnT w="12700">
                      <a:solidFill>
                        <a:srgbClr val="1B1E3D"/>
                      </a:solidFill>
                      <a:prstDash val="solid"/>
                    </a:lnT>
                    <a:lnB w="12700">
                      <a:solidFill>
                        <a:srgbClr val="1B1E3D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4" name="Rectangle 133">
            <a:extLst>
              <a:ext uri="{FF2B5EF4-FFF2-40B4-BE49-F238E27FC236}">
                <a16:creationId xmlns:a16="http://schemas.microsoft.com/office/drawing/2014/main" id="{165EF095-220E-D14A-9F9D-CD2F35E3CBC5}"/>
              </a:ext>
            </a:extLst>
          </p:cNvPr>
          <p:cNvSpPr/>
          <p:nvPr/>
        </p:nvSpPr>
        <p:spPr>
          <a:xfrm>
            <a:off x="0" y="6492875"/>
            <a:ext cx="6840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Brunner AM et al. ASH Annual Meeting 2021, Atlanta GA. Abstract 244</a:t>
            </a:r>
          </a:p>
        </p:txBody>
      </p:sp>
    </p:spTree>
    <p:extLst>
      <p:ext uri="{BB962C8B-B14F-4D97-AF65-F5344CB8AC3E}">
        <p14:creationId xmlns:p14="http://schemas.microsoft.com/office/powerpoint/2010/main" val="32162114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0406-4758-5540-B6B9-0BF1CAB98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365125"/>
            <a:ext cx="11798300" cy="1325563"/>
          </a:xfrm>
        </p:spPr>
        <p:txBody>
          <a:bodyPr>
            <a:noAutofit/>
          </a:bodyPr>
          <a:lstStyle/>
          <a:p>
            <a:r>
              <a:rPr lang="en-US" sz="2800" dirty="0"/>
              <a:t>Long Term Follow-up and Combined Phase 2 Results of </a:t>
            </a:r>
            <a:r>
              <a:rPr lang="en-US" sz="2800" dirty="0" err="1"/>
              <a:t>Eprenetapopt</a:t>
            </a:r>
            <a:r>
              <a:rPr lang="en-US" sz="2800" dirty="0"/>
              <a:t> (APR-246) and </a:t>
            </a:r>
            <a:r>
              <a:rPr lang="en-US" sz="2800" dirty="0" err="1"/>
              <a:t>Azacitidine</a:t>
            </a:r>
            <a:r>
              <a:rPr lang="en-US" sz="2800" dirty="0"/>
              <a:t> (AZA) in Patients with TP53 mutant Myelodysplastic Syndromes (MDS) and </a:t>
            </a:r>
            <a:r>
              <a:rPr lang="en-US" sz="2800" dirty="0" err="1"/>
              <a:t>Oligoblastic</a:t>
            </a:r>
            <a:r>
              <a:rPr lang="en-US" sz="2800" dirty="0"/>
              <a:t> Acute Myeloid Leukemia (AML)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CB719-AF3A-B34F-9846-00E54842A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10900" cy="4667250"/>
          </a:xfrm>
        </p:spPr>
        <p:txBody>
          <a:bodyPr>
            <a:normAutofit/>
          </a:bodyPr>
          <a:lstStyle/>
          <a:p>
            <a:r>
              <a:rPr lang="en-US" dirty="0"/>
              <a:t>74 pts with  MDS, 22 AML-MRC and 4 CMML/MDS-MPN</a:t>
            </a:r>
          </a:p>
          <a:p>
            <a:r>
              <a:rPr lang="en-US" dirty="0"/>
              <a:t> ORR: 69% with 43 CR, 1 PR, 10 marrow CR (</a:t>
            </a:r>
            <a:r>
              <a:rPr lang="en-US" dirty="0" err="1"/>
              <a:t>mCR</a:t>
            </a:r>
            <a:r>
              <a:rPr lang="en-US" dirty="0"/>
              <a:t>)+HI, 9 HI, and 6 </a:t>
            </a:r>
            <a:r>
              <a:rPr lang="en-US" dirty="0" err="1"/>
              <a:t>mCR</a:t>
            </a:r>
            <a:endParaRPr lang="en-US" dirty="0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3880661E-9C0A-5A46-8946-C4FBF64FD9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4951" y="2753651"/>
            <a:ext cx="5298849" cy="3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D43DF0-B2BA-2243-8AD8-011B1BDD97CF}"/>
              </a:ext>
            </a:extLst>
          </p:cNvPr>
          <p:cNvSpPr/>
          <p:nvPr/>
        </p:nvSpPr>
        <p:spPr>
          <a:xfrm>
            <a:off x="0" y="30664"/>
            <a:ext cx="3389076" cy="3037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Emerging Targeted Therapies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40FF0DB-8CA8-AF4D-97B8-A3EC96BDF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49804" y="2810632"/>
            <a:ext cx="5298849" cy="3817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CD0366-C8EA-1946-9CEC-307F46A7E5E2}"/>
              </a:ext>
            </a:extLst>
          </p:cNvPr>
          <p:cNvSpPr/>
          <p:nvPr/>
        </p:nvSpPr>
        <p:spPr>
          <a:xfrm>
            <a:off x="0" y="6492875"/>
            <a:ext cx="6840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Sallman</a:t>
            </a:r>
            <a:r>
              <a:rPr lang="en-US" dirty="0"/>
              <a:t> D et al. ASH Annual Meeting 2021, Atlanta GA. Abstract 246</a:t>
            </a:r>
          </a:p>
        </p:txBody>
      </p:sp>
    </p:spTree>
    <p:extLst>
      <p:ext uri="{BB962C8B-B14F-4D97-AF65-F5344CB8AC3E}">
        <p14:creationId xmlns:p14="http://schemas.microsoft.com/office/powerpoint/2010/main" val="3314990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18B983D-4FCF-8C40-AF89-EC04BFC767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66590"/>
            <a:ext cx="10515600" cy="2852737"/>
          </a:xfrm>
        </p:spPr>
        <p:txBody>
          <a:bodyPr/>
          <a:lstStyle/>
          <a:p>
            <a:r>
              <a:rPr lang="en-US" dirty="0"/>
              <a:t>Emerging Targets in MDS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7196C5-9826-2E4A-A6B0-3D0F81B549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46315"/>
            <a:ext cx="10515600" cy="1500187"/>
          </a:xfrm>
        </p:spPr>
        <p:txBody>
          <a:bodyPr/>
          <a:lstStyle/>
          <a:p>
            <a:r>
              <a:rPr lang="en-US" dirty="0"/>
              <a:t>Exploring molecular profiles of interest</a:t>
            </a:r>
          </a:p>
        </p:txBody>
      </p:sp>
    </p:spTree>
    <p:extLst>
      <p:ext uri="{BB962C8B-B14F-4D97-AF65-F5344CB8AC3E}">
        <p14:creationId xmlns:p14="http://schemas.microsoft.com/office/powerpoint/2010/main" val="39500480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CC8A9-BFDE-FC47-992F-5C16CAF9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4288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 err="1"/>
              <a:t>Ivosidenib</a:t>
            </a:r>
            <a:r>
              <a:rPr lang="en-US" sz="3600" dirty="0"/>
              <a:t> Monotherapy Is Effective in Patients with IDH1 Mutated Myelodysplastic Syndrome (MDS): The </a:t>
            </a:r>
            <a:r>
              <a:rPr lang="en-US" sz="3600" dirty="0" err="1"/>
              <a:t>Idiome</a:t>
            </a:r>
            <a:r>
              <a:rPr lang="en-US" sz="3600" dirty="0"/>
              <a:t> Phase 2 Study By the GFM Group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DB15F5-35BD-F940-B14C-D067405345BD}"/>
              </a:ext>
            </a:extLst>
          </p:cNvPr>
          <p:cNvSpPr/>
          <p:nvPr/>
        </p:nvSpPr>
        <p:spPr>
          <a:xfrm>
            <a:off x="0" y="6492875"/>
            <a:ext cx="6840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Sébert</a:t>
            </a:r>
            <a:r>
              <a:rPr lang="en-US" dirty="0"/>
              <a:t> M et al. ASH Annual Meeting 2021, Atlanta GA. Abstract 62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2B1844-7230-3041-AAF2-2627FEFC79F2}"/>
              </a:ext>
            </a:extLst>
          </p:cNvPr>
          <p:cNvSpPr/>
          <p:nvPr/>
        </p:nvSpPr>
        <p:spPr>
          <a:xfrm>
            <a:off x="0" y="30664"/>
            <a:ext cx="3389076" cy="3037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Emerging Targeted Therapies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3C98F2-6CD0-1B41-976E-312210AB445A}"/>
              </a:ext>
            </a:extLst>
          </p:cNvPr>
          <p:cNvSpPr txBox="1"/>
          <p:nvPr/>
        </p:nvSpPr>
        <p:spPr>
          <a:xfrm>
            <a:off x="756954" y="3768616"/>
            <a:ext cx="2463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MDS (up to 29% blasts)</a:t>
            </a:r>
          </a:p>
          <a:p>
            <a:r>
              <a:rPr lang="en-US" dirty="0"/>
              <a:t>IDH1 Mutation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901988-A5EB-A246-91FE-D4EA20E45EAC}"/>
              </a:ext>
            </a:extLst>
          </p:cNvPr>
          <p:cNvSpPr txBox="1"/>
          <p:nvPr/>
        </p:nvSpPr>
        <p:spPr>
          <a:xfrm>
            <a:off x="4236754" y="2955816"/>
            <a:ext cx="30607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Cohort A: HR-MDS without response to AZA after 6 cycles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A9FF91D-DF50-C14A-81C3-96D49493E276}"/>
              </a:ext>
            </a:extLst>
          </p:cNvPr>
          <p:cNvSpPr txBox="1"/>
          <p:nvPr/>
        </p:nvSpPr>
        <p:spPr>
          <a:xfrm>
            <a:off x="4236754" y="3768616"/>
            <a:ext cx="30607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Cohort B: HR-MDS without prior AZA/Decitabine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3C9FDA-D485-B140-9C22-03F4B6576FB3}"/>
              </a:ext>
            </a:extLst>
          </p:cNvPr>
          <p:cNvSpPr txBox="1"/>
          <p:nvPr/>
        </p:nvSpPr>
        <p:spPr>
          <a:xfrm>
            <a:off x="4236754" y="4581416"/>
            <a:ext cx="30607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Cohort C: LR-MDS</a:t>
            </a:r>
          </a:p>
          <a:p>
            <a:r>
              <a:rPr lang="en-US" dirty="0"/>
              <a:t>Anemia post ESA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092EB4-8CCA-EE4D-889D-ADE2F918F098}"/>
              </a:ext>
            </a:extLst>
          </p:cNvPr>
          <p:cNvSpPr txBox="1"/>
          <p:nvPr/>
        </p:nvSpPr>
        <p:spPr>
          <a:xfrm>
            <a:off x="8313454" y="3768616"/>
            <a:ext cx="30607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Could add AZA d1-7 if no response after 3 cycles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9FD0996-D74B-ED4E-8897-BB62CD306953}"/>
              </a:ext>
            </a:extLst>
          </p:cNvPr>
          <p:cNvCxnSpPr>
            <a:stCxn id="9" idx="3"/>
          </p:cNvCxnSpPr>
          <p:nvPr/>
        </p:nvCxnSpPr>
        <p:spPr>
          <a:xfrm flipV="1">
            <a:off x="7297454" y="3278981"/>
            <a:ext cx="254635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80E1943-ECAD-794E-A817-529C9A057B98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7297454" y="4091782"/>
            <a:ext cx="1016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3F50E0D7-A164-1C45-82BA-72542AD22AF6}"/>
              </a:ext>
            </a:extLst>
          </p:cNvPr>
          <p:cNvCxnSpPr/>
          <p:nvPr/>
        </p:nvCxnSpPr>
        <p:spPr>
          <a:xfrm flipV="1">
            <a:off x="7297454" y="4906728"/>
            <a:ext cx="254635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8526CD-3D2A-C940-98B5-79B2613400DF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3220754" y="3278982"/>
            <a:ext cx="1016000" cy="8128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D30B7A80-210F-AB45-9C1D-77B6BDA5BA30}"/>
              </a:ext>
            </a:extLst>
          </p:cNvPr>
          <p:cNvCxnSpPr>
            <a:cxnSpLocks/>
            <a:stCxn id="8" idx="3"/>
            <a:endCxn id="10" idx="1"/>
          </p:cNvCxnSpPr>
          <p:nvPr/>
        </p:nvCxnSpPr>
        <p:spPr>
          <a:xfrm>
            <a:off x="3220754" y="4091782"/>
            <a:ext cx="1016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A640C19-F3C0-B640-AB07-A4AEF728E019}"/>
              </a:ext>
            </a:extLst>
          </p:cNvPr>
          <p:cNvCxnSpPr>
            <a:cxnSpLocks/>
            <a:stCxn id="8" idx="3"/>
            <a:endCxn id="11" idx="1"/>
          </p:cNvCxnSpPr>
          <p:nvPr/>
        </p:nvCxnSpPr>
        <p:spPr>
          <a:xfrm>
            <a:off x="3220754" y="4091782"/>
            <a:ext cx="1016000" cy="812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76D39A55-38E7-B643-B999-F4A0A1FBA744}"/>
              </a:ext>
            </a:extLst>
          </p:cNvPr>
          <p:cNvSpPr txBox="1"/>
          <p:nvPr/>
        </p:nvSpPr>
        <p:spPr>
          <a:xfrm>
            <a:off x="4236754" y="2143016"/>
            <a:ext cx="30607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Ivosidenib</a:t>
            </a:r>
            <a:r>
              <a:rPr lang="en-US" dirty="0"/>
              <a:t> 500mg Daily</a:t>
            </a:r>
          </a:p>
        </p:txBody>
      </p:sp>
    </p:spTree>
    <p:extLst>
      <p:ext uri="{BB962C8B-B14F-4D97-AF65-F5344CB8AC3E}">
        <p14:creationId xmlns:p14="http://schemas.microsoft.com/office/powerpoint/2010/main" val="843777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CC8A9-BFDE-FC47-992F-5C16CAF90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665"/>
            <a:ext cx="10515600" cy="1325563"/>
          </a:xfrm>
        </p:spPr>
        <p:txBody>
          <a:bodyPr>
            <a:noAutofit/>
          </a:bodyPr>
          <a:lstStyle/>
          <a:p>
            <a:r>
              <a:rPr lang="en-US" sz="3600" dirty="0" err="1"/>
              <a:t>Ivosidenib</a:t>
            </a:r>
            <a:r>
              <a:rPr lang="en-US" sz="3600" dirty="0"/>
              <a:t> Monotherapy Is Effective in Patients with IDH1 Mutated Myelodysplastic Syndrome (MDS): The </a:t>
            </a:r>
            <a:r>
              <a:rPr lang="en-US" sz="3600" dirty="0" err="1"/>
              <a:t>Idiome</a:t>
            </a:r>
            <a:r>
              <a:rPr lang="en-US" sz="3600" dirty="0"/>
              <a:t> Phase 2 Study By the GFM Group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8DB15F5-35BD-F940-B14C-D067405345BD}"/>
              </a:ext>
            </a:extLst>
          </p:cNvPr>
          <p:cNvSpPr/>
          <p:nvPr/>
        </p:nvSpPr>
        <p:spPr>
          <a:xfrm>
            <a:off x="0" y="6492875"/>
            <a:ext cx="6840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Sébert</a:t>
            </a:r>
            <a:r>
              <a:rPr lang="en-US" dirty="0"/>
              <a:t> M et al. ASH Annual Meeting 2021, Atlanta GA. Abstract 62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2B1844-7230-3041-AAF2-2627FEFC79F2}"/>
              </a:ext>
            </a:extLst>
          </p:cNvPr>
          <p:cNvSpPr/>
          <p:nvPr/>
        </p:nvSpPr>
        <p:spPr>
          <a:xfrm>
            <a:off x="0" y="30664"/>
            <a:ext cx="3389076" cy="3037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Emerging Targeted Therapies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3EABD86F-EA07-5C4B-A709-2D5F3C7261E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6262190"/>
              </p:ext>
            </p:extLst>
          </p:nvPr>
        </p:nvGraphicFramePr>
        <p:xfrm>
          <a:off x="838200" y="1982816"/>
          <a:ext cx="5943600" cy="425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ADC171B7-EC2C-0C4A-9AF4-8B4360B77C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2387600"/>
            <a:ext cx="4633164" cy="38481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2DBFF4-FB82-034C-88EB-43E562DF41E3}"/>
              </a:ext>
            </a:extLst>
          </p:cNvPr>
          <p:cNvSpPr/>
          <p:nvPr/>
        </p:nvSpPr>
        <p:spPr>
          <a:xfrm>
            <a:off x="10261600" y="1982816"/>
            <a:ext cx="1447800" cy="10778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7428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7AA1B81-A67A-B243-A546-4A6EF0614991}"/>
              </a:ext>
            </a:extLst>
          </p:cNvPr>
          <p:cNvSpPr txBox="1"/>
          <p:nvPr/>
        </p:nvSpPr>
        <p:spPr>
          <a:xfrm>
            <a:off x="756954" y="3768616"/>
            <a:ext cx="24638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MDS (up to 29% blasts)</a:t>
            </a:r>
          </a:p>
          <a:p>
            <a:r>
              <a:rPr lang="en-US" dirty="0"/>
              <a:t>IDH2 Mutation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25D51F-F756-9342-B728-4B3FDA51DF76}"/>
              </a:ext>
            </a:extLst>
          </p:cNvPr>
          <p:cNvSpPr txBox="1"/>
          <p:nvPr/>
        </p:nvSpPr>
        <p:spPr>
          <a:xfrm>
            <a:off x="4236754" y="2955816"/>
            <a:ext cx="3060700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Cohort A: HR-MDS without response to AZA after 6 cycles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0AC61-4727-EF4B-8C4D-7050326B89AA}"/>
              </a:ext>
            </a:extLst>
          </p:cNvPr>
          <p:cNvSpPr txBox="1"/>
          <p:nvPr/>
        </p:nvSpPr>
        <p:spPr>
          <a:xfrm>
            <a:off x="4236754" y="3768616"/>
            <a:ext cx="3060700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Cohort B: HR-MDS without prior AZA/Decitabine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8502BB2-FCD7-E44B-B9B9-2BEEEF217CB8}"/>
              </a:ext>
            </a:extLst>
          </p:cNvPr>
          <p:cNvSpPr txBox="1"/>
          <p:nvPr/>
        </p:nvSpPr>
        <p:spPr>
          <a:xfrm>
            <a:off x="4236754" y="4581416"/>
            <a:ext cx="3060700" cy="64633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Cohort C: LR-MDS</a:t>
            </a:r>
          </a:p>
          <a:p>
            <a:r>
              <a:rPr lang="en-US" dirty="0"/>
              <a:t>Anemia post ESA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BFE197-CE08-D245-9A64-1F9F3DD1D3A5}"/>
              </a:ext>
            </a:extLst>
          </p:cNvPr>
          <p:cNvSpPr txBox="1"/>
          <p:nvPr/>
        </p:nvSpPr>
        <p:spPr>
          <a:xfrm>
            <a:off x="8313454" y="3768616"/>
            <a:ext cx="3060700" cy="646331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Could add AZA d1-7 if no response after 3 cycles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9167325-6372-3B40-9FD2-93350E687A3C}"/>
              </a:ext>
            </a:extLst>
          </p:cNvPr>
          <p:cNvCxnSpPr>
            <a:stCxn id="5" idx="3"/>
          </p:cNvCxnSpPr>
          <p:nvPr/>
        </p:nvCxnSpPr>
        <p:spPr>
          <a:xfrm flipV="1">
            <a:off x="7297454" y="3278981"/>
            <a:ext cx="254635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7AD8D43-8E7D-0940-AAD6-170E3979C918}"/>
              </a:ext>
            </a:extLst>
          </p:cNvPr>
          <p:cNvCxnSpPr>
            <a:cxnSpLocks/>
            <a:stCxn id="6" idx="3"/>
            <a:endCxn id="8" idx="1"/>
          </p:cNvCxnSpPr>
          <p:nvPr/>
        </p:nvCxnSpPr>
        <p:spPr>
          <a:xfrm>
            <a:off x="7297454" y="4091782"/>
            <a:ext cx="1016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D1A8CF3E-93CD-AB47-A55C-E27B799A6C7F}"/>
              </a:ext>
            </a:extLst>
          </p:cNvPr>
          <p:cNvCxnSpPr/>
          <p:nvPr/>
        </p:nvCxnSpPr>
        <p:spPr>
          <a:xfrm flipV="1">
            <a:off x="7297454" y="4906728"/>
            <a:ext cx="2546350" cy="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FE50910-6A75-A047-AE65-5F5F0B7CBCBB}"/>
              </a:ext>
            </a:extLst>
          </p:cNvPr>
          <p:cNvCxnSpPr>
            <a:cxnSpLocks/>
            <a:endCxn id="5" idx="1"/>
          </p:cNvCxnSpPr>
          <p:nvPr/>
        </p:nvCxnSpPr>
        <p:spPr>
          <a:xfrm flipV="1">
            <a:off x="3220754" y="3278982"/>
            <a:ext cx="1016000" cy="8128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8FDB9B7-AE4F-4146-AF7F-AEAA76C66F7D}"/>
              </a:ext>
            </a:extLst>
          </p:cNvPr>
          <p:cNvCxnSpPr>
            <a:cxnSpLocks/>
            <a:stCxn id="4" idx="3"/>
            <a:endCxn id="6" idx="1"/>
          </p:cNvCxnSpPr>
          <p:nvPr/>
        </p:nvCxnSpPr>
        <p:spPr>
          <a:xfrm>
            <a:off x="3220754" y="4091782"/>
            <a:ext cx="1016000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B7E578-DB3B-EF42-9D03-D8D74BEAA8A1}"/>
              </a:ext>
            </a:extLst>
          </p:cNvPr>
          <p:cNvCxnSpPr>
            <a:cxnSpLocks/>
            <a:stCxn id="4" idx="3"/>
            <a:endCxn id="7" idx="1"/>
          </p:cNvCxnSpPr>
          <p:nvPr/>
        </p:nvCxnSpPr>
        <p:spPr>
          <a:xfrm>
            <a:off x="3220754" y="4091782"/>
            <a:ext cx="1016000" cy="812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47BC5CB-90A4-B045-8F77-E59919852E46}"/>
              </a:ext>
            </a:extLst>
          </p:cNvPr>
          <p:cNvSpPr txBox="1"/>
          <p:nvPr/>
        </p:nvSpPr>
        <p:spPr>
          <a:xfrm>
            <a:off x="4236754" y="2143016"/>
            <a:ext cx="306070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Enasidenib</a:t>
            </a:r>
            <a:r>
              <a:rPr lang="en-US" dirty="0"/>
              <a:t> 100mg Daily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CD7C801-FBA9-2C48-9921-ED889A493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0984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Enasidenib</a:t>
            </a:r>
            <a:r>
              <a:rPr lang="en-US" dirty="0"/>
              <a:t> (ENA) Is Effective in Patients with IDH2 Mutated Myelodysplastic Syndrome (MDS) : The IDEAL Phase 2 Study By the GFM Group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3AA9229-A36F-0E47-84E8-BC0E6D22C109}"/>
              </a:ext>
            </a:extLst>
          </p:cNvPr>
          <p:cNvSpPr/>
          <p:nvPr/>
        </p:nvSpPr>
        <p:spPr>
          <a:xfrm>
            <a:off x="0" y="6492875"/>
            <a:ext cx="6840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Adès</a:t>
            </a:r>
            <a:r>
              <a:rPr lang="en-US" dirty="0"/>
              <a:t> L et al. ASH Annual Meeting 2021, Atlanta GA. Abstract 63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A31E5D7-EF26-9148-941F-08A948D68A0F}"/>
              </a:ext>
            </a:extLst>
          </p:cNvPr>
          <p:cNvSpPr/>
          <p:nvPr/>
        </p:nvSpPr>
        <p:spPr>
          <a:xfrm>
            <a:off x="0" y="30664"/>
            <a:ext cx="3389076" cy="3037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Emerging Targeted Therapies</a:t>
            </a:r>
          </a:p>
        </p:txBody>
      </p:sp>
    </p:spTree>
    <p:extLst>
      <p:ext uri="{BB962C8B-B14F-4D97-AF65-F5344CB8AC3E}">
        <p14:creationId xmlns:p14="http://schemas.microsoft.com/office/powerpoint/2010/main" val="10008119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CFB44-12CE-9844-9F4F-06B97D2B2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163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Enasidenib</a:t>
            </a:r>
            <a:r>
              <a:rPr lang="en-US" dirty="0"/>
              <a:t> (ENA) Is Effective in Patients with IDH2 Mutated Myelodysplastic Syndrome (MDS) : The IDEAL Phase 2 Study By the GFM Group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9A0CAF8-75F9-3945-8E86-F3778B621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52887" y="2027410"/>
            <a:ext cx="5239113" cy="4694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3888A8-1B8C-554D-990E-9EE6BAF081C3}"/>
              </a:ext>
            </a:extLst>
          </p:cNvPr>
          <p:cNvSpPr/>
          <p:nvPr/>
        </p:nvSpPr>
        <p:spPr>
          <a:xfrm>
            <a:off x="0" y="6492875"/>
            <a:ext cx="68402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Adès</a:t>
            </a:r>
            <a:r>
              <a:rPr lang="en-US" dirty="0"/>
              <a:t> L et al. ASH Annual Meeting 2021, Atlanta GA. Abstract 63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4EC483-913F-9C46-BB83-CBA708B272D9}"/>
              </a:ext>
            </a:extLst>
          </p:cNvPr>
          <p:cNvSpPr/>
          <p:nvPr/>
        </p:nvSpPr>
        <p:spPr>
          <a:xfrm>
            <a:off x="0" y="30664"/>
            <a:ext cx="3389076" cy="3037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Emerging Targeted Therapies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EEEA1B0D-FEDF-CF46-870C-38AF2099D9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2780609"/>
              </p:ext>
            </p:extLst>
          </p:nvPr>
        </p:nvGraphicFramePr>
        <p:xfrm>
          <a:off x="838200" y="1982816"/>
          <a:ext cx="5943600" cy="4252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515367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1A1AE-82C1-BB40-9AA0-239CA4A1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Oral Decitabine/</a:t>
            </a:r>
            <a:r>
              <a:rPr lang="en-US" dirty="0" err="1"/>
              <a:t>Cedazuridine</a:t>
            </a:r>
            <a:r>
              <a:rPr lang="en-US" dirty="0"/>
              <a:t> in Patients with Lower Risk Myelodysplastic Syndrome: A Longer-Term Follow-up of from the Ascertain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A8B8F-BE4A-4242-83E5-483602B280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51267"/>
            <a:ext cx="10515600" cy="3279518"/>
          </a:xfrm>
        </p:spPr>
        <p:txBody>
          <a:bodyPr>
            <a:normAutofit/>
          </a:bodyPr>
          <a:lstStyle/>
          <a:p>
            <a:r>
              <a:rPr lang="en-US" dirty="0"/>
              <a:t>69 patients with a diagnosis of lower-risk MDS (93% Int-1, 7% LR)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356D52-66C8-F54D-808D-353A7C3B4D4E}"/>
              </a:ext>
            </a:extLst>
          </p:cNvPr>
          <p:cNvSpPr/>
          <p:nvPr/>
        </p:nvSpPr>
        <p:spPr>
          <a:xfrm>
            <a:off x="0" y="6492875"/>
            <a:ext cx="775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Garcia </a:t>
            </a:r>
            <a:r>
              <a:rPr lang="en-US" dirty="0" err="1"/>
              <a:t>Manero</a:t>
            </a:r>
            <a:r>
              <a:rPr lang="en-US" dirty="0"/>
              <a:t> G et al. ASH Annual Meeting 2021, Atlanta GA. Abstract 66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4009BE-B472-2E46-B88D-F6A66E878CCF}"/>
              </a:ext>
            </a:extLst>
          </p:cNvPr>
          <p:cNvSpPr/>
          <p:nvPr/>
        </p:nvSpPr>
        <p:spPr>
          <a:xfrm>
            <a:off x="838200" y="3657600"/>
            <a:ext cx="1968500" cy="1460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Enrolled on ASCERTAIN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Decitabine eligible MDS, CMML, AML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1C48728-B69F-BD48-B696-5116C9EFC4A4}"/>
              </a:ext>
            </a:extLst>
          </p:cNvPr>
          <p:cNvSpPr/>
          <p:nvPr/>
        </p:nvSpPr>
        <p:spPr>
          <a:xfrm>
            <a:off x="4495800" y="3568443"/>
            <a:ext cx="1943100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C1: oral ASTX727</a:t>
            </a:r>
          </a:p>
          <a:p>
            <a:pPr algn="ctr"/>
            <a:r>
              <a:rPr lang="en-US" dirty="0"/>
              <a:t>D1-5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B04059-9CCB-1043-AA6F-C88F17E338B9}"/>
              </a:ext>
            </a:extLst>
          </p:cNvPr>
          <p:cNvSpPr/>
          <p:nvPr/>
        </p:nvSpPr>
        <p:spPr>
          <a:xfrm>
            <a:off x="6788150" y="4641722"/>
            <a:ext cx="1943100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C2: oral ASTX727</a:t>
            </a:r>
          </a:p>
          <a:p>
            <a:pPr algn="ctr"/>
            <a:r>
              <a:rPr lang="en-US" dirty="0"/>
              <a:t>D1-5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808D4C-B975-0D49-A4C4-CB3AD6FA7BE0}"/>
              </a:ext>
            </a:extLst>
          </p:cNvPr>
          <p:cNvSpPr/>
          <p:nvPr/>
        </p:nvSpPr>
        <p:spPr>
          <a:xfrm>
            <a:off x="6788150" y="3568443"/>
            <a:ext cx="1943100" cy="596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C2: IV decitabine</a:t>
            </a:r>
          </a:p>
          <a:p>
            <a:pPr algn="ctr"/>
            <a:r>
              <a:rPr lang="en-US" dirty="0"/>
              <a:t>D1-5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38B980-1FBF-5842-A8BD-B7644BBBBE47}"/>
              </a:ext>
            </a:extLst>
          </p:cNvPr>
          <p:cNvSpPr/>
          <p:nvPr/>
        </p:nvSpPr>
        <p:spPr>
          <a:xfrm>
            <a:off x="4495800" y="4641722"/>
            <a:ext cx="1943100" cy="5969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C1: IV decitabine</a:t>
            </a:r>
          </a:p>
          <a:p>
            <a:pPr algn="ctr"/>
            <a:r>
              <a:rPr lang="en-US" dirty="0"/>
              <a:t>D1-5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2837B0-C06E-C341-8A0B-B1C9647F0D06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2806700" y="3866893"/>
            <a:ext cx="1689100" cy="5209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A83B559-88CC-5F46-864F-6F48DF771EF5}"/>
              </a:ext>
            </a:extLst>
          </p:cNvPr>
          <p:cNvCxnSpPr>
            <a:cxnSpLocks/>
            <a:stCxn id="5" idx="3"/>
            <a:endCxn id="11" idx="1"/>
          </p:cNvCxnSpPr>
          <p:nvPr/>
        </p:nvCxnSpPr>
        <p:spPr>
          <a:xfrm>
            <a:off x="2806700" y="4387850"/>
            <a:ext cx="1689100" cy="552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720A0C-027C-4C41-A34C-504DBDF5E613}"/>
              </a:ext>
            </a:extLst>
          </p:cNvPr>
          <p:cNvCxnSpPr>
            <a:cxnSpLocks/>
            <a:stCxn id="7" idx="3"/>
            <a:endCxn id="10" idx="1"/>
          </p:cNvCxnSpPr>
          <p:nvPr/>
        </p:nvCxnSpPr>
        <p:spPr>
          <a:xfrm>
            <a:off x="6438900" y="3866893"/>
            <a:ext cx="349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02D9842-7155-124C-B54E-8AD56D888EE7}"/>
              </a:ext>
            </a:extLst>
          </p:cNvPr>
          <p:cNvCxnSpPr>
            <a:cxnSpLocks/>
            <a:stCxn id="11" idx="3"/>
            <a:endCxn id="9" idx="1"/>
          </p:cNvCxnSpPr>
          <p:nvPr/>
        </p:nvCxnSpPr>
        <p:spPr>
          <a:xfrm>
            <a:off x="6438900" y="4940172"/>
            <a:ext cx="34925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63A55531-CEA8-B049-B68B-99AD46DC3D46}"/>
              </a:ext>
            </a:extLst>
          </p:cNvPr>
          <p:cNvSpPr/>
          <p:nvPr/>
        </p:nvSpPr>
        <p:spPr>
          <a:xfrm>
            <a:off x="9515475" y="4089400"/>
            <a:ext cx="1943100" cy="5969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Oral ASTX727</a:t>
            </a:r>
          </a:p>
          <a:p>
            <a:pPr algn="ctr"/>
            <a:r>
              <a:rPr lang="en-US" dirty="0"/>
              <a:t>D1-5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BD23E97-9328-704F-BC6C-C4811E5CD665}"/>
              </a:ext>
            </a:extLst>
          </p:cNvPr>
          <p:cNvCxnSpPr>
            <a:cxnSpLocks/>
            <a:endCxn id="24" idx="1"/>
          </p:cNvCxnSpPr>
          <p:nvPr/>
        </p:nvCxnSpPr>
        <p:spPr>
          <a:xfrm flipV="1">
            <a:off x="8731250" y="4387850"/>
            <a:ext cx="784225" cy="545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525C7BD-1302-D643-9660-F314F27EF3AC}"/>
              </a:ext>
            </a:extLst>
          </p:cNvPr>
          <p:cNvCxnSpPr>
            <a:cxnSpLocks/>
            <a:stCxn id="10" idx="3"/>
          </p:cNvCxnSpPr>
          <p:nvPr/>
        </p:nvCxnSpPr>
        <p:spPr>
          <a:xfrm>
            <a:off x="8731250" y="3866893"/>
            <a:ext cx="795337" cy="533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04364D18-479E-1840-B873-371C10352424}"/>
              </a:ext>
            </a:extLst>
          </p:cNvPr>
          <p:cNvSpPr txBox="1"/>
          <p:nvPr/>
        </p:nvSpPr>
        <p:spPr>
          <a:xfrm>
            <a:off x="3031893" y="4209922"/>
            <a:ext cx="1695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Randomized 1:1</a:t>
            </a:r>
          </a:p>
        </p:txBody>
      </p:sp>
    </p:spTree>
    <p:extLst>
      <p:ext uri="{BB962C8B-B14F-4D97-AF65-F5344CB8AC3E}">
        <p14:creationId xmlns:p14="http://schemas.microsoft.com/office/powerpoint/2010/main" val="215292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3073F75-C1AD-FF49-ABDF-F220C7DD22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66975" y="2521785"/>
            <a:ext cx="7258050" cy="4121985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CDC3269-4CAC-CB41-AD82-4A3728E61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Outcomes in Patients with Poor-Risk Cytogenetics with or without TP53 Mutations Treated with </a:t>
            </a:r>
            <a:r>
              <a:rPr lang="en-US" sz="3600" dirty="0" err="1"/>
              <a:t>Venetoclax</a:t>
            </a:r>
            <a:r>
              <a:rPr lang="en-US" sz="3600" dirty="0"/>
              <a:t> Combined with Hypomethylating Agents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F71CA37-DC82-CA4A-86A5-BF81220078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Pooled analysis of patients with poor and int risk cytogenetics</a:t>
            </a:r>
          </a:p>
          <a:p>
            <a:pPr lvl="1"/>
            <a:r>
              <a:rPr lang="en-US" dirty="0"/>
              <a:t>VIALE-A and Ph1b trial of patients with NCCN int/poor risk (n=232/144)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F1024D-6938-D746-B61E-11821888F510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Pollyea</a:t>
            </a:r>
            <a:r>
              <a:rPr lang="en-US" dirty="0"/>
              <a:t> D et al. ASH Annual Meeting 2021, Atlanta GA. Abstract 224</a:t>
            </a:r>
          </a:p>
        </p:txBody>
      </p:sp>
    </p:spTree>
    <p:extLst>
      <p:ext uri="{BB962C8B-B14F-4D97-AF65-F5344CB8AC3E}">
        <p14:creationId xmlns:p14="http://schemas.microsoft.com/office/powerpoint/2010/main" val="2390644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1A1AE-82C1-BB40-9AA0-239CA4A1F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Oral Decitabine/</a:t>
            </a:r>
            <a:r>
              <a:rPr lang="en-US" dirty="0" err="1"/>
              <a:t>Cedazuridine</a:t>
            </a:r>
            <a:r>
              <a:rPr lang="en-US" dirty="0"/>
              <a:t> in Patients with Lower Risk Myelodysplastic Syndrome: A Longer-Term Follow-up of from the Ascertain Study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A549E93-C0A7-AB4E-92BC-94897BCDB7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199" y="2026998"/>
            <a:ext cx="7924801" cy="351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DE0E50A-A579-CD43-B31F-CA2B588F04D7}"/>
              </a:ext>
            </a:extLst>
          </p:cNvPr>
          <p:cNvSpPr/>
          <p:nvPr/>
        </p:nvSpPr>
        <p:spPr>
          <a:xfrm>
            <a:off x="139700" y="5448678"/>
            <a:ext cx="54157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Of those RBC or </a:t>
            </a:r>
            <a:r>
              <a:rPr lang="en-US" sz="2000" dirty="0" err="1"/>
              <a:t>plt</a:t>
            </a:r>
            <a:r>
              <a:rPr lang="en-US" sz="2000" dirty="0"/>
              <a:t> TD at baseline, 13/27 (48%) became RBC TI and 4/6 (67%) became </a:t>
            </a:r>
            <a:r>
              <a:rPr lang="en-US" sz="2000" dirty="0" err="1"/>
              <a:t>plt</a:t>
            </a:r>
            <a:r>
              <a:rPr lang="en-US" sz="2000" dirty="0"/>
              <a:t> TI.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2356D52-66C8-F54D-808D-353A7C3B4D4E}"/>
              </a:ext>
            </a:extLst>
          </p:cNvPr>
          <p:cNvSpPr/>
          <p:nvPr/>
        </p:nvSpPr>
        <p:spPr>
          <a:xfrm>
            <a:off x="0" y="6492875"/>
            <a:ext cx="775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Garcia </a:t>
            </a:r>
            <a:r>
              <a:rPr lang="en-US" dirty="0" err="1"/>
              <a:t>Manero</a:t>
            </a:r>
            <a:r>
              <a:rPr lang="en-US" dirty="0"/>
              <a:t> G et al. ASH Annual Meeting 2021, Atlanta GA. Abstract 66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30D23B1-6E3A-DC4C-AB88-31F5D942B2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9005456"/>
              </p:ext>
            </p:extLst>
          </p:nvPr>
        </p:nvGraphicFramePr>
        <p:xfrm>
          <a:off x="139700" y="2111118"/>
          <a:ext cx="4127500" cy="3337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2004346563"/>
                    </a:ext>
                  </a:extLst>
                </a:gridCol>
                <a:gridCol w="2298700">
                  <a:extLst>
                    <a:ext uri="{9D8B030D-6E8A-4147-A177-3AD203B41FA5}">
                      <a16:colId xmlns:a16="http://schemas.microsoft.com/office/drawing/2014/main" val="213949389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Total LR MDS (n=69)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2164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 (23%)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1724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43948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mCR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 (26%)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7334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</a:t>
                      </a:r>
                      <a:r>
                        <a:rPr lang="en-US" dirty="0" err="1"/>
                        <a:t>mCR</a:t>
                      </a:r>
                      <a:r>
                        <a:rPr lang="en-US" dirty="0"/>
                        <a:t> with 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 (13%)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369669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 (7%)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68908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HI-E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 (1%)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3409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HI-N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534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     HI-P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 (6%)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76875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3383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432D-CAD4-DF49-B792-929B96998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 for MDS from ASH 2022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A89B5E-4CF2-4D40-BC24-5DD036B821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Molecular characterization of disease and response increasingly important</a:t>
            </a:r>
          </a:p>
          <a:p>
            <a:r>
              <a:rPr lang="en-US" dirty="0"/>
              <a:t>HMA combination studies are ongoing</a:t>
            </a:r>
          </a:p>
          <a:p>
            <a:pPr lvl="1"/>
            <a:r>
              <a:rPr lang="en-US" dirty="0"/>
              <a:t>Importance of overall treatment goals – transplant, sequencing</a:t>
            </a:r>
          </a:p>
          <a:p>
            <a:r>
              <a:rPr lang="en-US" dirty="0"/>
              <a:t>Novel targeted therapies have a role in MDS but as of yet only apply to subsets of patients</a:t>
            </a:r>
          </a:p>
        </p:txBody>
      </p:sp>
    </p:spTree>
    <p:extLst>
      <p:ext uri="{BB962C8B-B14F-4D97-AF65-F5344CB8AC3E}">
        <p14:creationId xmlns:p14="http://schemas.microsoft.com/office/powerpoint/2010/main" val="16763146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1A635-6234-3745-9049-172F4B01E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A439A-B668-E74A-8DB9-CA091254ED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Questions: </a:t>
            </a:r>
            <a:r>
              <a:rPr lang="en-US" dirty="0" err="1"/>
              <a:t>abrunner@mgh.harvard.edu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7109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DC3269-4CAC-CB41-AD82-4A3728E61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Outcomes in Patients with Poor-Risk Cytogenetics with or without TP53 Mutations Treated with </a:t>
            </a:r>
            <a:r>
              <a:rPr lang="en-US" sz="3600" dirty="0" err="1"/>
              <a:t>Venetoclax</a:t>
            </a:r>
            <a:r>
              <a:rPr lang="en-US" sz="3600" dirty="0"/>
              <a:t> Combined with Hypomethylating Agents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F1024D-6938-D746-B61E-11821888F510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Pollyea</a:t>
            </a:r>
            <a:r>
              <a:rPr lang="en-US" dirty="0"/>
              <a:t> D et al. ASH Annual Meeting 2021, Atlanta GA. Abstract 224</a:t>
            </a:r>
          </a:p>
        </p:txBody>
      </p:sp>
      <p:pic>
        <p:nvPicPr>
          <p:cNvPr id="26626" name="Picture 2" descr="Figure 1">
            <a:extLst>
              <a:ext uri="{FF2B5EF4-FFF2-40B4-BE49-F238E27FC236}">
                <a16:creationId xmlns:a16="http://schemas.microsoft.com/office/drawing/2014/main" id="{067B1CAA-46B2-D64B-BCA6-4051F47BD84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2107170"/>
            <a:ext cx="12192000" cy="3604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327E9F1-A7E1-B943-AC9B-746693C34E78}"/>
              </a:ext>
            </a:extLst>
          </p:cNvPr>
          <p:cNvSpPr/>
          <p:nvPr/>
        </p:nvSpPr>
        <p:spPr>
          <a:xfrm>
            <a:off x="5609771" y="1937657"/>
            <a:ext cx="740229" cy="3918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1694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DC3269-4CAC-CB41-AD82-4A3728E61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Venetoclax</a:t>
            </a:r>
            <a:r>
              <a:rPr lang="en-US" sz="3200" dirty="0"/>
              <a:t> Plus Decitabine for Young Adults with Newly Diagnosed ELN Adverse-Risk Acute Myeloid Leukemia: Interim Analysis of a Prospective, Multicenter, Single-Arm, Phase 2 Trial</a:t>
            </a: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F1024D-6938-D746-B61E-11821888F510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Chen S et al. ASH Annual Meeting 2021, Atlanta GA. Abstract 35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10413D4-6135-8A40-A7AB-52DE4A7FB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84241" cy="4351338"/>
          </a:xfrm>
        </p:spPr>
        <p:txBody>
          <a:bodyPr/>
          <a:lstStyle/>
          <a:p>
            <a:r>
              <a:rPr lang="en-US" dirty="0"/>
              <a:t>Patients 18-59 with newly diagnosed ELN Adverse Risk AML</a:t>
            </a:r>
          </a:p>
          <a:p>
            <a:pPr lvl="1"/>
            <a:r>
              <a:rPr lang="en-US" dirty="0"/>
              <a:t>Decitabine 20mg/m</a:t>
            </a:r>
            <a:r>
              <a:rPr lang="en-US" baseline="30000" dirty="0"/>
              <a:t>2</a:t>
            </a:r>
            <a:r>
              <a:rPr lang="en-US" dirty="0"/>
              <a:t> d1-5, </a:t>
            </a:r>
            <a:r>
              <a:rPr lang="en-US" dirty="0" err="1"/>
              <a:t>Venetoclax</a:t>
            </a:r>
            <a:r>
              <a:rPr lang="en-US" dirty="0"/>
              <a:t> 100, 200, 400 continued through 28d</a:t>
            </a:r>
          </a:p>
          <a:p>
            <a:pPr lvl="1"/>
            <a:r>
              <a:rPr lang="en-US" dirty="0"/>
              <a:t>Patients with FLT3-ITD received </a:t>
            </a:r>
            <a:r>
              <a:rPr lang="en-US" dirty="0" err="1"/>
              <a:t>Decitabine+Venetoclax</a:t>
            </a:r>
            <a:r>
              <a:rPr lang="en-US" dirty="0"/>
              <a:t> +/- Sorafenib</a:t>
            </a:r>
          </a:p>
          <a:p>
            <a:r>
              <a:rPr lang="en-US" dirty="0"/>
              <a:t>Primary endpoint: superiority of composite remission vs. historic 7+3</a:t>
            </a:r>
          </a:p>
        </p:txBody>
      </p:sp>
      <p:pic>
        <p:nvPicPr>
          <p:cNvPr id="27650" name="Picture 2" descr="Figure 1">
            <a:extLst>
              <a:ext uri="{FF2B5EF4-FFF2-40B4-BE49-F238E27FC236}">
                <a16:creationId xmlns:a16="http://schemas.microsoft.com/office/drawing/2014/main" id="{B5B7F059-76A2-B74D-9712-560B7BAFEA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2441" y="1948259"/>
            <a:ext cx="4743590" cy="4106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C49DEA-8781-B64C-B574-7665A6882C91}"/>
              </a:ext>
            </a:extLst>
          </p:cNvPr>
          <p:cNvSpPr txBox="1"/>
          <p:nvPr/>
        </p:nvSpPr>
        <p:spPr>
          <a:xfrm>
            <a:off x="7937500" y="5992296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N=14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54C33-B66B-5948-B2AA-1D8E7B060D61}"/>
              </a:ext>
            </a:extLst>
          </p:cNvPr>
          <p:cNvSpPr txBox="1"/>
          <p:nvPr/>
        </p:nvSpPr>
        <p:spPr>
          <a:xfrm>
            <a:off x="9410165" y="5992296"/>
            <a:ext cx="683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N=60</a:t>
            </a:r>
          </a:p>
        </p:txBody>
      </p:sp>
    </p:spTree>
    <p:extLst>
      <p:ext uri="{BB962C8B-B14F-4D97-AF65-F5344CB8AC3E}">
        <p14:creationId xmlns:p14="http://schemas.microsoft.com/office/powerpoint/2010/main" val="68817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99701-A8E9-FC45-A547-568135BD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err="1"/>
              <a:t>Venetoclax</a:t>
            </a:r>
            <a:r>
              <a:rPr lang="en-US" sz="3200" dirty="0"/>
              <a:t> Plus Decitabine for Young Adults with Newly Diagnosed ELN Adverse-Risk Acute Myeloid Leukemia: Interim Analysis of a Prospective, Multicenter, Single-Arm, Phase 2 Trial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B79CCC8-9487-794E-BF32-2C11C7ADD6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9099" y="1889125"/>
            <a:ext cx="11353801" cy="43513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81637AB-3DA1-8A4F-AEBB-53F14463C83A}"/>
              </a:ext>
            </a:extLst>
          </p:cNvPr>
          <p:cNvSpPr/>
          <p:nvPr/>
        </p:nvSpPr>
        <p:spPr>
          <a:xfrm>
            <a:off x="9461500" y="1690688"/>
            <a:ext cx="2578100" cy="10906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0740F9-FA16-D044-B1A1-693D6DEF3911}"/>
              </a:ext>
            </a:extLst>
          </p:cNvPr>
          <p:cNvSpPr/>
          <p:nvPr/>
        </p:nvSpPr>
        <p:spPr>
          <a:xfrm>
            <a:off x="0" y="6492875"/>
            <a:ext cx="6664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Chen S et al. ASH Annual Meeting 2021, Atlanta GA. Abstract 35</a:t>
            </a:r>
          </a:p>
        </p:txBody>
      </p:sp>
    </p:spTree>
    <p:extLst>
      <p:ext uri="{BB962C8B-B14F-4D97-AF65-F5344CB8AC3E}">
        <p14:creationId xmlns:p14="http://schemas.microsoft.com/office/powerpoint/2010/main" val="35604352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80D55-D690-8F49-A95A-C1422F2C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Autofit/>
          </a:bodyPr>
          <a:lstStyle/>
          <a:p>
            <a:r>
              <a:rPr lang="en-US" sz="3200" dirty="0" err="1"/>
              <a:t>Venetoclax</a:t>
            </a:r>
            <a:r>
              <a:rPr lang="en-US" sz="3200" dirty="0"/>
              <a:t> Combined with FLAG-IDA Induction and Consolidation in Newly Diagnosed Acute Myeloid Leukemia</a:t>
            </a:r>
          </a:p>
        </p:txBody>
      </p:sp>
      <p:pic>
        <p:nvPicPr>
          <p:cNvPr id="29698" name="Picture 2" descr="Figure 1">
            <a:extLst>
              <a:ext uri="{FF2B5EF4-FFF2-40B4-BE49-F238E27FC236}">
                <a16:creationId xmlns:a16="http://schemas.microsoft.com/office/drawing/2014/main" id="{A467E91F-ADC6-A342-B8CE-31DD64CEA2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87450" y="1325563"/>
            <a:ext cx="9817100" cy="478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BB2D493-4390-C547-B03C-3306574136CC}"/>
              </a:ext>
            </a:extLst>
          </p:cNvPr>
          <p:cNvSpPr/>
          <p:nvPr/>
        </p:nvSpPr>
        <p:spPr>
          <a:xfrm>
            <a:off x="0" y="6492875"/>
            <a:ext cx="693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Lachowiez</a:t>
            </a:r>
            <a:r>
              <a:rPr lang="en-US" dirty="0"/>
              <a:t> C et al. ASH Annual Meeting 2021, Atlanta GA. Abstract 701</a:t>
            </a:r>
          </a:p>
        </p:txBody>
      </p:sp>
    </p:spTree>
    <p:extLst>
      <p:ext uri="{BB962C8B-B14F-4D97-AF65-F5344CB8AC3E}">
        <p14:creationId xmlns:p14="http://schemas.microsoft.com/office/powerpoint/2010/main" val="18814005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17" ma:contentTypeDescription="Create a new document." ma:contentTypeScope="" ma:versionID="0836c851ab56100df1895fa2a218104e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fd973d22d93f3f1ceb87c2fa5e19ecd8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C9AF02C0-167A-4EE1-A0C0-69F72D2D369B}"/>
</file>

<file path=customXml/itemProps2.xml><?xml version="1.0" encoding="utf-8"?>
<ds:datastoreItem xmlns:ds="http://schemas.openxmlformats.org/officeDocument/2006/customXml" ds:itemID="{009EE997-50B8-4DAF-8532-B7F9B8FF63A8}"/>
</file>

<file path=customXml/itemProps3.xml><?xml version="1.0" encoding="utf-8"?>
<ds:datastoreItem xmlns:ds="http://schemas.openxmlformats.org/officeDocument/2006/customXml" ds:itemID="{F13C512C-8045-454B-B734-49CB78F48E09}"/>
</file>

<file path=docProps/app.xml><?xml version="1.0" encoding="utf-8"?>
<Properties xmlns="http://schemas.openxmlformats.org/officeDocument/2006/extended-properties" xmlns:vt="http://schemas.openxmlformats.org/officeDocument/2006/docPropsVTypes">
  <TotalTime>5197</TotalTime>
  <Words>3921</Words>
  <Application>Microsoft Macintosh PowerPoint</Application>
  <PresentationFormat>Widescreen</PresentationFormat>
  <Paragraphs>646</Paragraphs>
  <Slides>52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2" baseType="lpstr">
      <vt:lpstr>acumin-pro</vt:lpstr>
      <vt:lpstr>Arial</vt:lpstr>
      <vt:lpstr>Calibri</vt:lpstr>
      <vt:lpstr>Calibri Light</vt:lpstr>
      <vt:lpstr>Carlito</vt:lpstr>
      <vt:lpstr>Lucida Grande</vt:lpstr>
      <vt:lpstr>Lucida Sans Unicode</vt:lpstr>
      <vt:lpstr>Open Sans</vt:lpstr>
      <vt:lpstr>Times New Roman</vt:lpstr>
      <vt:lpstr>Office Theme</vt:lpstr>
      <vt:lpstr>Key Presentations from the 63rd American Society of Hematology (ASH) Annual Meeting:  Acute Myeloid Leukemia and Myelodysplastic Syndromes Edition</vt:lpstr>
      <vt:lpstr>Select Abstracts in AML</vt:lpstr>
      <vt:lpstr>Management of AML in 2022</vt:lpstr>
      <vt:lpstr>HMA+Venetoclax in AML</vt:lpstr>
      <vt:lpstr>Outcomes in Patients with Poor-Risk Cytogenetics with or without TP53 Mutations Treated with Venetoclax Combined with Hypomethylating Agents </vt:lpstr>
      <vt:lpstr>Outcomes in Patients with Poor-Risk Cytogenetics with or without TP53 Mutations Treated with Venetoclax Combined with Hypomethylating Agents </vt:lpstr>
      <vt:lpstr>Venetoclax Plus Decitabine for Young Adults with Newly Diagnosed ELN Adverse-Risk Acute Myeloid Leukemia: Interim Analysis of a Prospective, Multicenter, Single-Arm, Phase 2 Trial</vt:lpstr>
      <vt:lpstr>Venetoclax Plus Decitabine for Young Adults with Newly Diagnosed ELN Adverse-Risk Acute Myeloid Leukemia: Interim Analysis of a Prospective, Multicenter, Single-Arm, Phase 2 Trial</vt:lpstr>
      <vt:lpstr>Venetoclax Combined with FLAG-IDA Induction and Consolidation in Newly Diagnosed Acute Myeloid Leukemia</vt:lpstr>
      <vt:lpstr>Comparing Outcomes between Liposomal Daunorubicin/Cytarabine (CPX-351) and HMA+Venetoclax As Frontline Therapy in Acute Myeloid Leukemia</vt:lpstr>
      <vt:lpstr>Comparing Outcomes between Liposomal Daunorubicin/Cytarabine (CPX-351) and HMA+Venetoclax As Frontline Therapy in Acute Myeloid Leukemia</vt:lpstr>
      <vt:lpstr>Real World Survival Outcomes of CPX-351 Versus Venetoclax and Azacitadine for Initial Therapy in Adult Acute Myeloid Leukemia</vt:lpstr>
      <vt:lpstr>Targeted Therapies in AML</vt:lpstr>
      <vt:lpstr>Gilteritinib Versus Salvage Chemotherapy for Relapsed/Refractory FLT3-Mutated Acute Myeloid Leukemia: A Phase 3, Randomized, Multicenter, Open-Label Trial in Asia</vt:lpstr>
      <vt:lpstr>Phase 3, Open-Label, Randomized Study of Gilteritinib and Azacitidine Vs Azacitidine for Newly Diagnosed FLT3-Mutated Acute Myeloid Leukemia in Patients Ineligible for Intensive Induction Chemotherapy</vt:lpstr>
      <vt:lpstr>Phase 3, Open-Label, Randomized Study of Gilteritinib and Azacitidine Vs Azacitidine for Newly Diagnosed FLT3-Mutated Acute Myeloid Leukemia in Patients Ineligible for Intensive Induction Chemotherapy</vt:lpstr>
      <vt:lpstr>AGILE: A Global, Randomized, Double-Blind, Phase 3 Study of Ivosidenib + Azacitidine Versus Placebo + Azacitidine in Patients with Newly Diagnosed Acute Myeloid Leukemia with an IDH1 Mutation</vt:lpstr>
      <vt:lpstr>AGILE: A Global, Randomized, Double-Blind, Phase 3 Study of Ivosidenib + Azacitidine Versus Placebo + Azacitidine in Patients with Newly Diagnosed Acute Myeloid Leukemia with an IDH1 Mutation</vt:lpstr>
      <vt:lpstr>The rise of triplets: what will be their role?</vt:lpstr>
      <vt:lpstr>A Triplet Combination of Azacitidine, Venetoclax and Gilteritinib for Patients with FLT3-Mutated Acute Myeloid Leukemia: Results from a Phase I/II Study</vt:lpstr>
      <vt:lpstr>Quizartinib (Quiz) with Decitabine (DAC) and Venetoclax (VEN) Is Highly Active in Patients (pts) with FLT3-ITD Mutated Acute Myeloid Leukemia (AML) – RAS/MAPK Mutations Continue to Drive Primary and Secondary Resistance</vt:lpstr>
      <vt:lpstr>Phase I/II Study of Azacitidine (AZA) with Venetoclax (VEN) and Magrolimab (Magro) in Patients (pts) with Newly Diagnosed Older/Unfit or High-Risk Acute Myeloid Leukemia (AML) and Relapsed/Refractory (R/R) AML</vt:lpstr>
      <vt:lpstr>Phase I/II Study of Azacitidine (AZA) with Venetoclax (VEN) and Magrolimab (Magro) in Patients (pts) with Newly Diagnosed Older/Unfit or High-Risk Acute Myeloid Leukemia (AML) and Relapsed/Refractory (R/R) AML</vt:lpstr>
      <vt:lpstr>Conclusions for AML from ASH 2022</vt:lpstr>
      <vt:lpstr>Select Abstracts in MDS</vt:lpstr>
      <vt:lpstr>Defining MDS Risk</vt:lpstr>
      <vt:lpstr>Molecular International Prognosis Scoring System for Myelodysplastic Syndromes</vt:lpstr>
      <vt:lpstr>Molecular International Prognosis Scoring System for Myelodysplastic Syndromes</vt:lpstr>
      <vt:lpstr>Managing Higher Risk MDS</vt:lpstr>
      <vt:lpstr>Trials with HMA Backbones</vt:lpstr>
      <vt:lpstr>Pevonedistat (PEV) + Azacitidine (AZA) Versus AZA Alone As First-Line Treatment for Patients with Higher-Risk Myelodysplastic Syndromes (MDS)/Chronic Myelomonocytic Leukemia (CMML) or Acute Myeloid Leukemia (AML) with 20–30% Marrow Blasts: The Randomized Phase 3 PANTHER Trial (NCT03268954)</vt:lpstr>
      <vt:lpstr>Pevonedistat (PEV) + Azacitidine (AZA) Versus AZA Alone As First-Line Treatment for Patients with Higher-Risk Myelodysplastic Syndromes (MDS)/Chronic Myelomonocytic Leukemia (CMML) or Acute Myeloid Leukemia (AML) with 20–30% Marrow Blasts: The Randomized Phase 3 PANTHER Trial (NCT03268954)</vt:lpstr>
      <vt:lpstr>Approaching Higher Risk MDS</vt:lpstr>
      <vt:lpstr>A Pilot Study of CPX-351 for Transplant Eligible, Higher Risk Patients with Myelodysplastic Syndrome</vt:lpstr>
      <vt:lpstr>CPX-351 As First Line Treatment in Higher Risk MDS. A Phase II Trial By the GFM</vt:lpstr>
      <vt:lpstr>Azacitidine and Venetoclax in HR-MDS</vt:lpstr>
      <vt:lpstr>Azacitidine and Venetoclax in HR-MDS</vt:lpstr>
      <vt:lpstr>Azacitidine and Venetoclax in HR-MDS</vt:lpstr>
      <vt:lpstr>Sequencing Chemotherapy in MDS: The Case of Venetoclax</vt:lpstr>
      <vt:lpstr>Assessing the Role of Venetoclax in Combination with Hypomethylating Agents in Higher Risk Myelodysplastic Syndromes</vt:lpstr>
      <vt:lpstr>Efficacy and Safety of Sabatolimab (MBG453) in Combination with Hypomethylating Agents (HMAs) in Patients (Pts) with Very High/High-Risk Myelodysplastic Syndrome (vHR/HR-MDS) and Acute Myeloid Leukemia (AML): Final Analysis from a Phase Ib Study</vt:lpstr>
      <vt:lpstr>Efficacy and Safety of Sabatolimab (MBG453) in Combination with Hypomethylating Agents (HMAs) in Patients (Pts) with Very High/High-Risk Myelodysplastic Syndrome (vHR/HR-MDS) and Acute Myeloid Leukemia (AML): Final Analysis from a Phase Ib Study</vt:lpstr>
      <vt:lpstr>Long Term Follow-up and Combined Phase 2 Results of Eprenetapopt (APR-246) and Azacitidine (AZA) in Patients with TP53 mutant Myelodysplastic Syndromes (MDS) and Oligoblastic Acute Myeloid Leukemia (AML)</vt:lpstr>
      <vt:lpstr>Emerging Targets in MDS</vt:lpstr>
      <vt:lpstr>Ivosidenib Monotherapy Is Effective in Patients with IDH1 Mutated Myelodysplastic Syndrome (MDS): The Idiome Phase 2 Study By the GFM Group</vt:lpstr>
      <vt:lpstr>Ivosidenib Monotherapy Is Effective in Patients with IDH1 Mutated Myelodysplastic Syndrome (MDS): The Idiome Phase 2 Study By the GFM Group</vt:lpstr>
      <vt:lpstr>Enasidenib (ENA) Is Effective in Patients with IDH2 Mutated Myelodysplastic Syndrome (MDS) : The IDEAL Phase 2 Study By the GFM Group</vt:lpstr>
      <vt:lpstr>Enasidenib (ENA) Is Effective in Patients with IDH2 Mutated Myelodysplastic Syndrome (MDS) : The IDEAL Phase 2 Study By the GFM Group</vt:lpstr>
      <vt:lpstr>Oral Decitabine/Cedazuridine in Patients with Lower Risk Myelodysplastic Syndrome: A Longer-Term Follow-up of from the Ascertain Study</vt:lpstr>
      <vt:lpstr>Oral Decitabine/Cedazuridine in Patients with Lower Risk Myelodysplastic Syndrome: A Longer-Term Follow-up of from the Ascertain Study</vt:lpstr>
      <vt:lpstr>Conclusions for MDS from ASH 2022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ASH 2022 Updates in MDS</dc:title>
  <dc:creator>Brunner, Andrew M.,M.D.</dc:creator>
  <cp:lastModifiedBy>Fernando Rendina</cp:lastModifiedBy>
  <cp:revision>40</cp:revision>
  <dcterms:created xsi:type="dcterms:W3CDTF">2022-01-10T17:25:41Z</dcterms:created>
  <dcterms:modified xsi:type="dcterms:W3CDTF">2022-01-24T18:55:17Z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