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303" r:id="rId3"/>
    <p:sldId id="304" r:id="rId4"/>
    <p:sldId id="305" r:id="rId5"/>
    <p:sldId id="306" r:id="rId6"/>
    <p:sldId id="307" r:id="rId7"/>
    <p:sldId id="332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7" r:id="rId17"/>
    <p:sldId id="318" r:id="rId18"/>
    <p:sldId id="319" r:id="rId19"/>
    <p:sldId id="320" r:id="rId20"/>
    <p:sldId id="330" r:id="rId21"/>
    <p:sldId id="321" r:id="rId22"/>
    <p:sldId id="322" r:id="rId23"/>
    <p:sldId id="331" r:id="rId24"/>
    <p:sldId id="327" r:id="rId25"/>
    <p:sldId id="324" r:id="rId26"/>
    <p:sldId id="325" r:id="rId27"/>
    <p:sldId id="328" r:id="rId28"/>
    <p:sldId id="329" r:id="rId29"/>
    <p:sldId id="333" r:id="rId30"/>
    <p:sldId id="13407" r:id="rId31"/>
    <p:sldId id="13408" r:id="rId32"/>
    <p:sldId id="13409" r:id="rId33"/>
    <p:sldId id="1341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2DD"/>
    <a:srgbClr val="0080FF"/>
    <a:srgbClr val="8922EB"/>
    <a:srgbClr val="72E95D"/>
    <a:srgbClr val="7D8910"/>
    <a:srgbClr val="C48300"/>
    <a:srgbClr val="00FF00"/>
    <a:srgbClr val="53406B"/>
    <a:srgbClr val="A79EB3"/>
    <a:srgbClr val="D9C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31"/>
    <p:restoredTop sz="94564" autoAdjust="0"/>
  </p:normalViewPr>
  <p:slideViewPr>
    <p:cSldViewPr snapToGrid="0" snapToObjects="1">
      <p:cViewPr varScale="1">
        <p:scale>
          <a:sx n="71" d="100"/>
          <a:sy n="71" d="100"/>
        </p:scale>
        <p:origin x="192" y="8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52C7-BFE8-1646-AAC0-BB5DB9C085C2}" type="datetimeFigureOut">
              <a:rPr lang="en-US" smtClean="0"/>
              <a:pPr/>
              <a:t>11/23/22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DB1CA-B248-784D-AA1E-86DD476397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0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1CA-B248-784D-AA1E-86DD476397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4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Mayo’s ”Real World” data isn’t quite</a:t>
            </a:r>
            <a:r>
              <a:rPr lang="en-US" baseline="0" dirty="0"/>
              <a:t> average: pts seen at Mayo were healthy enough and/or had the family support to get to mayo and had the financial means to get to mayo – average patient may not have both.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1CA-B248-784D-AA1E-86DD476397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1CA-B248-784D-AA1E-86DD476397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re 2</a:t>
            </a:r>
            <a:r>
              <a:rPr lang="en-US" baseline="30000" dirty="0"/>
              <a:t>nd</a:t>
            </a:r>
            <a:r>
              <a:rPr lang="en-US" dirty="0"/>
              <a:t> line RX: no</a:t>
            </a:r>
            <a:r>
              <a:rPr lang="en-US" baseline="0" dirty="0"/>
              <a:t> consensus on timing. Don’t wait </a:t>
            </a:r>
            <a:r>
              <a:rPr lang="en-US" baseline="0" dirty="0" err="1"/>
              <a:t>til</a:t>
            </a:r>
            <a:r>
              <a:rPr lang="en-US" baseline="0" dirty="0"/>
              <a:t> organ </a:t>
            </a:r>
            <a:r>
              <a:rPr lang="en-US" baseline="0" dirty="0" err="1"/>
              <a:t>prog</a:t>
            </a:r>
            <a:r>
              <a:rPr lang="en-US" baseline="0" dirty="0"/>
              <a:t>. Re-use old regimen </a:t>
            </a:r>
            <a:r>
              <a:rPr lang="en-US" baseline="0" dirty="0" err="1"/>
              <a:t>occ</a:t>
            </a:r>
            <a:r>
              <a:rPr lang="en-US" baseline="0" dirty="0"/>
              <a:t>? IMIDs hard to tolerate (HEART). </a:t>
            </a:r>
            <a:r>
              <a:rPr lang="en-US" baseline="0" dirty="0" err="1"/>
              <a:t>Venetoclax</a:t>
            </a:r>
            <a:r>
              <a:rPr lang="en-US" baseline="0" dirty="0"/>
              <a:t> useful in 30-50% (t(11;14)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1CA-B248-784D-AA1E-86DD476397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1CA-B248-784D-AA1E-86DD476397E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1CA-B248-784D-AA1E-86DD476397E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9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F2322-7D7D-0A47-95D6-351A0203FA01}" type="datetimeFigureOut">
              <a:rPr lang="en-US" smtClean="0"/>
              <a:pPr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B9E63D-C20C-1143-926F-121E95A4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F2322-7D7D-0A47-95D6-351A0203FA01}" type="datetimeFigureOut">
              <a:rPr lang="en-US" smtClean="0"/>
              <a:pPr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B9E63D-C20C-1143-926F-121E95A4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F2322-7D7D-0A47-95D6-351A0203FA01}" type="datetimeFigureOut">
              <a:rPr lang="en-US" smtClean="0"/>
              <a:pPr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B9E63D-C20C-1143-926F-121E95A4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535" y="2347916"/>
            <a:ext cx="11425767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184" y="4283078"/>
            <a:ext cx="9408584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8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4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68" y="4857756"/>
            <a:ext cx="114236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8" y="3203577"/>
            <a:ext cx="114236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7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9" y="2101854"/>
            <a:ext cx="5634567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138" y="2101854"/>
            <a:ext cx="5636684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8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4" y="303219"/>
            <a:ext cx="12096751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1" y="1692275"/>
            <a:ext cx="5937251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101" y="2397125"/>
            <a:ext cx="5937251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371" y="1692275"/>
            <a:ext cx="594148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371" y="2397125"/>
            <a:ext cx="5941484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50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0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301625"/>
            <a:ext cx="4421717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690" y="301628"/>
            <a:ext cx="751416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100" y="1581156"/>
            <a:ext cx="4421717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3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5" y="5291143"/>
            <a:ext cx="8064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255" y="674691"/>
            <a:ext cx="8064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255" y="5916613"/>
            <a:ext cx="8064500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1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2738" y="627063"/>
            <a:ext cx="2868084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6369" y="627063"/>
            <a:ext cx="8403167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9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368" y="627068"/>
            <a:ext cx="11474451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9" y="2101854"/>
            <a:ext cx="5634567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138" y="2101854"/>
            <a:ext cx="5636684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9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227013"/>
            <a:ext cx="103589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286" y="1416053"/>
            <a:ext cx="10358967" cy="479901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44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90E337-F800-1146-8455-677861B9914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280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question"/>
          <p:cNvSpPr>
            <a:spLocks noGrp="1"/>
          </p:cNvSpPr>
          <p:nvPr>
            <p:ph type="body" idx="10" hasCustomPrompt="1"/>
          </p:nvPr>
        </p:nvSpPr>
        <p:spPr>
          <a:xfrm>
            <a:off x="912283" y="1522413"/>
            <a:ext cx="10367432" cy="685800"/>
          </a:xfrm>
        </p:spPr>
        <p:txBody>
          <a:bodyPr/>
          <a:lstStyle>
            <a:lvl1pPr marL="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1pPr>
            <a:lvl2pPr marL="5222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2pPr>
            <a:lvl3pPr marL="9794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3pPr>
            <a:lvl4pPr marL="137160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4pPr>
            <a:lvl5pPr marL="1762125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</a:p>
        </p:txBody>
      </p:sp>
      <p:sp>
        <p:nvSpPr>
          <p:cNvPr id="4" name="choices"/>
          <p:cNvSpPr>
            <a:spLocks noGrp="1"/>
          </p:cNvSpPr>
          <p:nvPr>
            <p:ph type="body" sz="quarter" idx="11" hasCustomPrompt="1"/>
          </p:nvPr>
        </p:nvSpPr>
        <p:spPr>
          <a:xfrm>
            <a:off x="912284" y="2360613"/>
            <a:ext cx="495564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612775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1pPr>
            <a:lvl2pPr marL="1036638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2pPr>
            <a:lvl3pPr marL="1436688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3pPr>
            <a:lvl4pPr marL="1828800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4pPr>
            <a:lvl5pPr marL="2219325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</a:p>
        </p:txBody>
      </p:sp>
      <p:sp>
        <p:nvSpPr>
          <p:cNvPr id="5" name="chartPosition"/>
          <p:cNvSpPr>
            <a:spLocks noGrp="1"/>
          </p:cNvSpPr>
          <p:nvPr>
            <p:ph type="chart" sz="quarter" idx="12"/>
          </p:nvPr>
        </p:nvSpPr>
        <p:spPr>
          <a:xfrm>
            <a:off x="6324072" y="2360613"/>
            <a:ext cx="4955645" cy="381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val 2" hidden="1"/>
          <p:cNvSpPr/>
          <p:nvPr userDrawn="1">
            <p:custDataLst>
              <p:tags r:id="rId1"/>
            </p:custDataLst>
          </p:nvPr>
        </p:nvSpPr>
        <p:spPr bwMode="auto">
          <a:xfrm>
            <a:off x="10922001" y="5905503"/>
            <a:ext cx="846667" cy="48301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905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2283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F2322-7D7D-0A47-95D6-351A0203FA01}" type="datetimeFigureOut">
              <a:rPr lang="en-US" smtClean="0"/>
              <a:pPr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B9E63D-C20C-1143-926F-121E95A4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 Click to edit Master 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F2322-7D7D-0A47-95D6-351A0203FA01}" type="datetimeFigureOut">
              <a:rPr lang="en-US" smtClean="0"/>
              <a:pPr/>
              <a:t>11/23/22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B9E63D-C20C-1143-926F-121E95A4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F2322-7D7D-0A47-95D6-351A0203FA01}" type="datetimeFigureOut">
              <a:rPr lang="en-US" smtClean="0"/>
              <a:pPr/>
              <a:t>11/23/22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B9E63D-C20C-1143-926F-121E95A4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F2322-7D7D-0A47-95D6-351A0203FA01}" type="datetimeFigureOut">
              <a:rPr lang="en-US" smtClean="0"/>
              <a:pPr/>
              <a:t>11/23/22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B9E63D-C20C-1143-926F-121E95A4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F2322-7D7D-0A47-95D6-351A0203FA01}" type="datetimeFigureOut">
              <a:rPr lang="en-US" smtClean="0"/>
              <a:pPr/>
              <a:t>11/23/22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B9E63D-C20C-1143-926F-121E95A4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F2322-7D7D-0A47-95D6-351A0203FA01}" type="datetimeFigureOut">
              <a:rPr lang="en-US" smtClean="0"/>
              <a:pPr/>
              <a:t>11/23/22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B9E63D-C20C-1143-926F-121E95A4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F2322-7D7D-0A47-95D6-351A0203FA01}" type="datetimeFigureOut">
              <a:rPr lang="en-US" smtClean="0"/>
              <a:pPr/>
              <a:t>11/23/22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B9E63D-C20C-1143-926F-121E95A46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417638"/>
            <a:ext cx="10972800" cy="1588"/>
          </a:xfrm>
          <a:prstGeom prst="line">
            <a:avLst/>
          </a:prstGeom>
          <a:ln w="19050">
            <a:solidFill>
              <a:srgbClr val="1792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9600" y="6126164"/>
            <a:ext cx="8737600" cy="0"/>
          </a:xfrm>
          <a:prstGeom prst="line">
            <a:avLst/>
          </a:prstGeom>
          <a:ln w="19050">
            <a:solidFill>
              <a:srgbClr val="1792D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11532"/>
            <a:ext cx="2286000" cy="10227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Microsoft Sans Serif" charset="0"/>
          <a:ea typeface="Microsoft Sans Serif" charset="0"/>
          <a:cs typeface="Microsoft Sans Serif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Microsoft Sans Serif" charset="0"/>
          <a:ea typeface="Microsoft Sans Serif" charset="0"/>
          <a:cs typeface="Microsoft Sans Serif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charset="0"/>
        <a:buChar char="•"/>
        <a:defRPr sz="2800" kern="1200">
          <a:solidFill>
            <a:schemeClr val="tx1"/>
          </a:solidFill>
          <a:latin typeface="Microsoft Sans Serif" charset="0"/>
          <a:ea typeface="Microsoft Sans Serif" charset="0"/>
          <a:cs typeface="Microsoft Sans Serif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Microsoft Sans Serif" charset="0"/>
          <a:ea typeface="Microsoft Sans Serif" charset="0"/>
          <a:cs typeface="Microsoft Sans Serif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Microsoft Sans Serif" charset="0"/>
          <a:ea typeface="Microsoft Sans Serif" charset="0"/>
          <a:cs typeface="Microsoft Sans Serif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Microsoft Sans Serif" charset="0"/>
          <a:ea typeface="Microsoft Sans Serif" charset="0"/>
          <a:cs typeface="Microsoft Sans Serif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227013"/>
            <a:ext cx="10358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6" y="1416053"/>
            <a:ext cx="10358967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4CCBE2E-CAAE-B74A-AD06-6C8F94F20E4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92" y="6156880"/>
            <a:ext cx="6502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000" b="1">
          <a:solidFill>
            <a:srgbClr val="3333FF"/>
          </a:solidFill>
          <a:latin typeface="Calibri"/>
          <a:ea typeface="MS PGothic" pitchFamily="34" charset="-128"/>
          <a:cs typeface="Calibri"/>
        </a:defRPr>
      </a:lvl1pPr>
      <a:lvl2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5pPr>
      <a:lvl6pPr marL="153622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6pPr>
      <a:lvl7pPr marL="199328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7pPr>
      <a:lvl8pPr marL="245033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8pPr>
      <a:lvl9pPr marL="290739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2750" rtl="0" eaLnBrk="0" fontAlgn="base" hangingPunct="0">
        <a:lnSpc>
          <a:spcPct val="105000"/>
        </a:lnSpc>
        <a:spcBef>
          <a:spcPct val="30000"/>
        </a:spcBef>
        <a:spcAft>
          <a:spcPts val="800"/>
        </a:spcAft>
        <a:buClr>
          <a:srgbClr val="000000"/>
        </a:buClr>
        <a:buSzPct val="100000"/>
        <a:buFont typeface="Arial" pitchFamily="-72" charset="0"/>
        <a:buChar char="•"/>
        <a:defRPr sz="2900" b="1">
          <a:solidFill>
            <a:srgbClr val="000000"/>
          </a:solidFill>
          <a:latin typeface="Calibri" charset="0"/>
          <a:ea typeface="MS PGothic" pitchFamily="34" charset="-128"/>
          <a:cs typeface="MS PGothic" charset="0"/>
        </a:defRPr>
      </a:lvl1pPr>
      <a:lvl2pPr marL="782638" indent="-260350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600" b="1">
          <a:solidFill>
            <a:srgbClr val="000000"/>
          </a:solidFill>
          <a:latin typeface="Calibri" charset="0"/>
          <a:ea typeface="MS PGothic" pitchFamily="34" charset="-128"/>
        </a:defRPr>
      </a:lvl2pPr>
      <a:lvl3pPr marL="1173163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400" b="1">
          <a:solidFill>
            <a:srgbClr val="000000"/>
          </a:solidFill>
          <a:latin typeface="Calibri" charset="0"/>
          <a:ea typeface="ＭＳ Ｐゴシック" pitchFamily="-123" charset="-128"/>
          <a:cs typeface="ＭＳ Ｐゴシック" pitchFamily="-72" charset="-128"/>
        </a:defRPr>
      </a:lvl3pPr>
      <a:lvl4pPr marL="1565275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200" b="1">
          <a:solidFill>
            <a:srgbClr val="000000"/>
          </a:solidFill>
          <a:latin typeface="Calibri" charset="0"/>
          <a:ea typeface="ＭＳ Ｐゴシック" pitchFamily="-123" charset="-128"/>
        </a:defRPr>
      </a:lvl4pPr>
      <a:lvl5pPr marL="1957388" indent="-195263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000" b="1">
          <a:solidFill>
            <a:srgbClr val="000000"/>
          </a:solidFill>
          <a:latin typeface="Calibri" charset="0"/>
          <a:ea typeface="ＭＳ Ｐゴシック" pitchFamily="-123" charset="-128"/>
        </a:defRPr>
      </a:lvl5pPr>
      <a:lvl6pPr marL="2615386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2444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9502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6559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11423" y="1774976"/>
            <a:ext cx="9811264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AL Amyloidosis: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Diagnosis, Staging, and the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Shifting Treatment Paradigm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21180" y="3695700"/>
            <a:ext cx="8379079" cy="1930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Jeffrey A. Zonder, MD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of Oncology, Wayne State University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Leader, Multiple Myeloma &amp; Amyloidosis MDT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Co-Leader, Molecular Therapeutics Program</a:t>
            </a:r>
          </a:p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Karmanos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Cancer Institute</a:t>
            </a:r>
          </a:p>
        </p:txBody>
      </p:sp>
    </p:spTree>
    <p:extLst>
      <p:ext uri="{BB962C8B-B14F-4D97-AF65-F5344CB8AC3E}">
        <p14:creationId xmlns:p14="http://schemas.microsoft.com/office/powerpoint/2010/main" val="6148633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the Goal of Treatment?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1"/>
            <a:ext cx="11756424" cy="4525963"/>
          </a:xfrm>
        </p:spPr>
        <p:txBody>
          <a:bodyPr>
            <a:normAutofit/>
          </a:bodyPr>
          <a:lstStyle/>
          <a:p>
            <a:r>
              <a:rPr lang="en-US" dirty="0"/>
              <a:t> Rapid, deep, sustained </a:t>
            </a:r>
            <a:r>
              <a:rPr lang="en-US" dirty="0" err="1"/>
              <a:t>amyloidogenic</a:t>
            </a:r>
            <a:r>
              <a:rPr lang="en-US" dirty="0"/>
              <a:t> light chain reduction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Halt/slow fibril deposition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Ameliorate LC-mediated organ toxicity</a:t>
            </a:r>
          </a:p>
          <a:p>
            <a:r>
              <a:rPr lang="en-US" dirty="0">
                <a:solidFill>
                  <a:srgbClr val="000000"/>
                </a:solidFill>
              </a:rPr>
              <a:t> Supportive management of symptoms from organ dysfunction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Congestive heart failure and edema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blood pressure</a:t>
            </a:r>
          </a:p>
          <a:p>
            <a:pPr lvl="1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Malabsorption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diarrhea</a:t>
            </a:r>
          </a:p>
        </p:txBody>
      </p:sp>
    </p:spTree>
    <p:extLst>
      <p:ext uri="{BB962C8B-B14F-4D97-AF65-F5344CB8AC3E}">
        <p14:creationId xmlns:p14="http://schemas.microsoft.com/office/powerpoint/2010/main" val="15327695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68300"/>
            <a:ext cx="11531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Hematologic and Organ Response Criteria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37512"/>
              </p:ext>
            </p:extLst>
          </p:nvPr>
        </p:nvGraphicFramePr>
        <p:xfrm>
          <a:off x="355598" y="1875178"/>
          <a:ext cx="8585202" cy="151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  <a:r>
                        <a:rPr lang="en-US" baseline="0" dirty="0"/>
                        <a:t>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 Amyloidosis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Myeloma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Partial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dFLC</a:t>
                      </a:r>
                      <a:r>
                        <a:rPr lang="en-US" dirty="0"/>
                        <a:t>* decreased by </a:t>
                      </a:r>
                      <a:r>
                        <a:rPr lang="en-US" u="sng" dirty="0">
                          <a:cs typeface="Wingdings"/>
                        </a:rPr>
                        <a:t>&gt;</a:t>
                      </a:r>
                      <a:r>
                        <a:rPr lang="en-US" dirty="0">
                          <a:cs typeface="Wingdings"/>
                        </a:rPr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M-spike decreased by </a:t>
                      </a:r>
                      <a:r>
                        <a:rPr lang="en-US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&gt;</a:t>
                      </a:r>
                      <a:r>
                        <a:rPr lang="en-US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Good Partial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dFLC</a:t>
                      </a:r>
                      <a:r>
                        <a:rPr lang="en-US" baseline="0" dirty="0"/>
                        <a:t> &lt; 4 mg/</a:t>
                      </a:r>
                      <a:r>
                        <a:rPr lang="en-US" baseline="0" dirty="0" err="1"/>
                        <a:t>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M-spike decreased by </a:t>
                      </a:r>
                      <a:r>
                        <a:rPr lang="en-US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&gt;</a:t>
                      </a:r>
                      <a:r>
                        <a:rPr lang="en-US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/>
                        <a:t>Complete</a:t>
                      </a:r>
                      <a:r>
                        <a:rPr lang="en-US" baseline="0" dirty="0"/>
                        <a:t>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LC normalized &amp;</a:t>
                      </a:r>
                      <a:r>
                        <a:rPr lang="en-US" baseline="0" dirty="0"/>
                        <a:t> no M-spike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M-spike disappeared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40800" y="1933811"/>
            <a:ext cx="303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Do </a:t>
            </a:r>
            <a:r>
              <a:rPr lang="en-US" sz="2800" b="1" i="1" dirty="0">
                <a:solidFill>
                  <a:srgbClr val="FF0000"/>
                </a:solidFill>
              </a:rPr>
              <a:t>not</a:t>
            </a:r>
            <a:r>
              <a:rPr lang="en-US" sz="2800" b="1" dirty="0">
                <a:solidFill>
                  <a:srgbClr val="FF0000"/>
                </a:solidFill>
              </a:rPr>
              <a:t> focus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on FLC ratio: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dFLC</a:t>
            </a:r>
            <a:r>
              <a:rPr lang="en-US" sz="2800" b="1" dirty="0">
                <a:solidFill>
                  <a:srgbClr val="FF0000"/>
                </a:solidFill>
              </a:rPr>
              <a:t> = (</a:t>
            </a:r>
            <a:r>
              <a:rPr lang="en-US" sz="2800" b="1" dirty="0" err="1">
                <a:solidFill>
                  <a:srgbClr val="FF0000"/>
                </a:solidFill>
              </a:rPr>
              <a:t>iFLC</a:t>
            </a:r>
            <a:r>
              <a:rPr lang="en-US" sz="2800" b="1" dirty="0">
                <a:solidFill>
                  <a:srgbClr val="FF0000"/>
                </a:solidFill>
              </a:rPr>
              <a:t> –</a:t>
            </a:r>
            <a:r>
              <a:rPr lang="en-US" sz="2800" b="1" dirty="0" err="1">
                <a:solidFill>
                  <a:srgbClr val="FF0000"/>
                </a:solidFill>
              </a:rPr>
              <a:t>uFLC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96602"/>
              </p:ext>
            </p:extLst>
          </p:nvPr>
        </p:nvGraphicFramePr>
        <p:xfrm>
          <a:off x="355598" y="3933519"/>
          <a:ext cx="5723468" cy="151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  <a:r>
                        <a:rPr lang="en-US" baseline="0" dirty="0"/>
                        <a:t>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Laboratory</a:t>
                      </a:r>
                      <a:r>
                        <a:rPr lang="en-US" baseline="0" dirty="0"/>
                        <a:t> Criteria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Heart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NT-pro-BNP down</a:t>
                      </a:r>
                      <a:r>
                        <a:rPr lang="en-US" baseline="0" dirty="0"/>
                        <a:t> by </a:t>
                      </a:r>
                      <a:r>
                        <a:rPr lang="en-US" u="sng" baseline="0" dirty="0"/>
                        <a:t>&gt;</a:t>
                      </a:r>
                      <a:r>
                        <a:rPr lang="en-US" baseline="0" dirty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Renal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Proteinuria</a:t>
                      </a:r>
                      <a:r>
                        <a:rPr lang="en-US" baseline="0" dirty="0"/>
                        <a:t> down by </a:t>
                      </a:r>
                      <a:r>
                        <a:rPr lang="en-US" u="sng" baseline="0" dirty="0"/>
                        <a:t>&gt;</a:t>
                      </a:r>
                      <a:r>
                        <a:rPr lang="en-US" baseline="0" dirty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  <a:r>
                        <a:rPr lang="en-US" baseline="0" dirty="0"/>
                        <a:t>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Phos</a:t>
                      </a:r>
                      <a:r>
                        <a:rPr lang="en-US" dirty="0"/>
                        <a:t> down by </a:t>
                      </a:r>
                      <a:r>
                        <a:rPr lang="en-US" u="sng" dirty="0"/>
                        <a:t>&gt;</a:t>
                      </a:r>
                      <a:r>
                        <a:rPr lang="en-US" u="none" dirty="0"/>
                        <a:t>5</a:t>
                      </a:r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4440" y="1489290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Hematologic Responses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440" y="3532205"/>
            <a:ext cx="179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 Responses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6600" y="3999211"/>
            <a:ext cx="4533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These may </a:t>
            </a:r>
            <a:r>
              <a:rPr lang="en-US" sz="2800" b="1">
                <a:solidFill>
                  <a:srgbClr val="FF0000"/>
                </a:solidFill>
              </a:rPr>
              <a:t>lag behind hematologic response by months or years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27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274638"/>
            <a:ext cx="87757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Response Matters (Landmark Analysis)</a:t>
            </a:r>
          </a:p>
        </p:txBody>
      </p:sp>
      <p:pic>
        <p:nvPicPr>
          <p:cNvPr id="4" name="Picture 3" descr="Screen Shot 2013-09-27 at 5.13.26 AM.png"/>
          <p:cNvPicPr>
            <a:picLocks noChangeAspect="1"/>
          </p:cNvPicPr>
          <p:nvPr/>
        </p:nvPicPr>
        <p:blipFill rotWithShape="1">
          <a:blip r:embed="rId2"/>
          <a:srcRect l="1667" t="2970" r="1756" b="12905"/>
          <a:stretch/>
        </p:blipFill>
        <p:spPr>
          <a:xfrm>
            <a:off x="190500" y="1587962"/>
            <a:ext cx="7704534" cy="4012738"/>
          </a:xfrm>
          <a:prstGeom prst="rect">
            <a:avLst/>
          </a:prstGeom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97262" y="6163097"/>
            <a:ext cx="4404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Palladini</a:t>
            </a:r>
            <a:r>
              <a:rPr lang="en-US" sz="1600" dirty="0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 G., et al. J </a:t>
            </a:r>
            <a:r>
              <a:rPr lang="en-US" sz="1600" dirty="0" err="1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Clin</a:t>
            </a:r>
            <a:r>
              <a:rPr lang="en-US" sz="1600" dirty="0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Oncol</a:t>
            </a:r>
            <a:r>
              <a:rPr lang="en-US" sz="1600" dirty="0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. 2012;30:4541</a:t>
            </a:r>
          </a:p>
        </p:txBody>
      </p:sp>
      <p:pic>
        <p:nvPicPr>
          <p:cNvPr id="7" name="Picture 6" descr="Screen Shot 2013-09-27 at 5.13.26 AM.png"/>
          <p:cNvPicPr>
            <a:picLocks noChangeAspect="1"/>
          </p:cNvPicPr>
          <p:nvPr/>
        </p:nvPicPr>
        <p:blipFill rotWithShape="1">
          <a:blip r:embed="rId2"/>
          <a:srcRect l="42165" t="87547" r="32306" b="3936"/>
          <a:stretch/>
        </p:blipFill>
        <p:spPr>
          <a:xfrm>
            <a:off x="5384800" y="5600700"/>
            <a:ext cx="1765300" cy="4191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4562" y="1778000"/>
            <a:ext cx="10921585" cy="4998125"/>
            <a:chOff x="484562" y="1778000"/>
            <a:chExt cx="10921585" cy="4998125"/>
          </a:xfrm>
        </p:grpSpPr>
        <p:pic>
          <p:nvPicPr>
            <p:cNvPr id="6" name="Picture 5" descr="Screen Shot 2013-09-27 at 5.19.02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9723" y="1778000"/>
              <a:ext cx="3196424" cy="34036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84562" y="6437571"/>
              <a:ext cx="42246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err="1">
                  <a:solidFill>
                    <a:srgbClr val="7F7F7F"/>
                  </a:solidFill>
                  <a:latin typeface="Trebuchet MS" charset="0"/>
                  <a:ea typeface="Trebuchet MS" charset="0"/>
                  <a:cs typeface="Trebuchet MS" charset="0"/>
                </a:rPr>
                <a:t>Wechalekar</a:t>
              </a:r>
              <a:r>
                <a:rPr lang="en-US" sz="1600" dirty="0">
                  <a:solidFill>
                    <a:srgbClr val="7F7F7F"/>
                  </a:solidFill>
                  <a:latin typeface="Trebuchet MS" charset="0"/>
                  <a:ea typeface="Trebuchet MS" charset="0"/>
                  <a:cs typeface="Trebuchet MS" charset="0"/>
                </a:rPr>
                <a:t> AD, et al. Blood. 2013;121:3420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8272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AL Treatment Algorithm </a:t>
            </a:r>
            <a:r>
              <a:rPr lang="en-US" i="1" dirty="0"/>
              <a:t>2020 </a:t>
            </a:r>
            <a:r>
              <a:rPr lang="en-US" dirty="0"/>
              <a:t>(Not That Long Ago</a:t>
            </a:r>
            <a:r>
              <a:rPr lang="mr-IN" dirty="0"/>
              <a:t>…</a:t>
            </a:r>
            <a:r>
              <a:rPr lang="en-US" dirty="0"/>
              <a:t>)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4159906" y="1600200"/>
            <a:ext cx="2108200" cy="927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Trebuchet MS"/>
                <a:cs typeface="Trebuchet MS"/>
              </a:rPr>
              <a:t>Is this AL type </a:t>
            </a:r>
            <a:r>
              <a:rPr lang="en-US" dirty="0" err="1">
                <a:solidFill>
                  <a:prstClr val="black"/>
                </a:solidFill>
                <a:latin typeface="Trebuchet MS"/>
                <a:cs typeface="Trebuchet MS"/>
              </a:rPr>
              <a:t>Amyloidosis</a:t>
            </a:r>
            <a:r>
              <a:rPr lang="en-US" dirty="0">
                <a:solidFill>
                  <a:prstClr val="black"/>
                </a:solidFill>
                <a:latin typeface="Trebuchet MS"/>
                <a:cs typeface="Trebuchet MS"/>
              </a:rPr>
              <a:t>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00906" y="2400300"/>
            <a:ext cx="2336800" cy="2032000"/>
            <a:chOff x="850900" y="2349500"/>
            <a:chExt cx="2336800" cy="2032000"/>
          </a:xfrm>
        </p:grpSpPr>
        <p:sp>
          <p:nvSpPr>
            <p:cNvPr id="17" name="Rectangle 16"/>
            <p:cNvSpPr/>
            <p:nvPr/>
          </p:nvSpPr>
          <p:spPr>
            <a:xfrm>
              <a:off x="850900" y="2641600"/>
              <a:ext cx="2108200" cy="17399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Trebuchet MS"/>
                  <a:cs typeface="Trebuchet MS"/>
                </a:rPr>
                <a:t>Non-chemo treatment appropriate for the specific type of </a:t>
              </a:r>
              <a:r>
                <a:rPr lang="en-US" dirty="0" err="1">
                  <a:solidFill>
                    <a:prstClr val="black"/>
                  </a:solidFill>
                  <a:latin typeface="Trebuchet MS"/>
                  <a:cs typeface="Trebuchet MS"/>
                </a:rPr>
                <a:t>amyloidosis</a:t>
              </a:r>
              <a:endParaRPr lang="en-US" dirty="0">
                <a:solidFill>
                  <a:prstClr val="black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730500" y="2349500"/>
              <a:ext cx="457200" cy="482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>
                  <a:solidFill>
                    <a:srgbClr val="000000"/>
                  </a:solidFill>
                  <a:latin typeface="Trebuchet MS"/>
                  <a:cs typeface="Trebuchet MS"/>
                </a:rPr>
                <a:t>N</a:t>
              </a:r>
            </a:p>
          </p:txBody>
        </p:sp>
      </p:grpSp>
      <p:sp useBgFill="1">
        <p:nvSpPr>
          <p:cNvPr id="9" name="Rectangle 8"/>
          <p:cNvSpPr/>
          <p:nvPr/>
        </p:nvSpPr>
        <p:spPr>
          <a:xfrm>
            <a:off x="4466766" y="5778500"/>
            <a:ext cx="4942703" cy="10795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04406" y="4838700"/>
            <a:ext cx="4622800" cy="1689100"/>
            <a:chOff x="3568700" y="4838700"/>
            <a:chExt cx="4622800" cy="1689100"/>
          </a:xfrm>
        </p:grpSpPr>
        <p:sp>
          <p:nvSpPr>
            <p:cNvPr id="7" name="Rectangle 6"/>
            <p:cNvSpPr/>
            <p:nvPr/>
          </p:nvSpPr>
          <p:spPr>
            <a:xfrm>
              <a:off x="3568700" y="4838700"/>
              <a:ext cx="4622800" cy="50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Trebuchet MS"/>
                  <a:cs typeface="Trebuchet MS"/>
                </a:rPr>
                <a:t>Adequate light chain response?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568700" y="5232400"/>
              <a:ext cx="4622800" cy="1295400"/>
              <a:chOff x="3454400" y="5181600"/>
              <a:chExt cx="4622800" cy="1295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454400" y="5562600"/>
                <a:ext cx="21082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Consider additional therapy</a:t>
                </a:r>
              </a:p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(</a:t>
                </a:r>
                <a:r>
                  <a:rPr lang="en-US" dirty="0" err="1">
                    <a:solidFill>
                      <a:prstClr val="black"/>
                    </a:solidFill>
                    <a:latin typeface="Trebuchet MS"/>
                    <a:cs typeface="Trebuchet MS"/>
                  </a:rPr>
                  <a:t>daratumumab</a:t>
                </a:r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)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969000" y="5562600"/>
                <a:ext cx="21082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Monitor closely</a:t>
                </a:r>
              </a:p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OR </a:t>
                </a:r>
              </a:p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Anti-fibril Rx trial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07200" y="5181600"/>
                <a:ext cx="457200" cy="48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Y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267200" y="5181600"/>
                <a:ext cx="457200" cy="48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b="1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N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604406" y="2400300"/>
            <a:ext cx="4622800" cy="2197100"/>
            <a:chOff x="3568700" y="2400300"/>
            <a:chExt cx="4622800" cy="2197100"/>
          </a:xfrm>
        </p:grpSpPr>
        <p:grpSp>
          <p:nvGrpSpPr>
            <p:cNvPr id="19" name="Group 18"/>
            <p:cNvGrpSpPr/>
            <p:nvPr/>
          </p:nvGrpSpPr>
          <p:grpSpPr>
            <a:xfrm>
              <a:off x="3568700" y="2400300"/>
              <a:ext cx="4622800" cy="1054100"/>
              <a:chOff x="3454400" y="2349500"/>
              <a:chExt cx="4622800" cy="10541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454400" y="2755900"/>
                <a:ext cx="4622800" cy="6477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Is the patient a potential candidate for stem cell transplant?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267200" y="2349500"/>
                <a:ext cx="457200" cy="48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Y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568700" y="3327400"/>
              <a:ext cx="4622800" cy="1270000"/>
              <a:chOff x="3454400" y="3276600"/>
              <a:chExt cx="4622800" cy="1270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454400" y="3632200"/>
                <a:ext cx="2108200" cy="914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Chemotherapy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969000" y="3632200"/>
                <a:ext cx="2108200" cy="914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High dose </a:t>
                </a:r>
                <a:r>
                  <a:rPr lang="en-US" dirty="0" err="1">
                    <a:solidFill>
                      <a:prstClr val="black"/>
                    </a:solidFill>
                    <a:latin typeface="Trebuchet MS"/>
                    <a:cs typeface="Trebuchet MS"/>
                  </a:rPr>
                  <a:t>melphalan</a:t>
                </a:r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&amp;</a:t>
                </a:r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 stem cell transplant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807200" y="3276600"/>
                <a:ext cx="457200" cy="48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Y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267200" y="3276600"/>
                <a:ext cx="457200" cy="48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b="1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N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76900" y="3466524"/>
              <a:ext cx="485605" cy="648276"/>
              <a:chOff x="5562600" y="3415724"/>
              <a:chExt cx="485605" cy="648276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5562600" y="4062412"/>
                <a:ext cx="485605" cy="1588"/>
              </a:xfrm>
              <a:prstGeom prst="straightConnector1">
                <a:avLst/>
              </a:prstGeom>
              <a:ln w="88900">
                <a:solidFill>
                  <a:schemeClr val="tx1"/>
                </a:solidFill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579197" y="3415724"/>
                <a:ext cx="36440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?</a:t>
                </a: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1833422" y="4514671"/>
            <a:ext cx="24774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</a:rPr>
              <a:t>FDA Approved Therapies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for ATTR: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</a:rPr>
              <a:t>Patisiran</a:t>
            </a:r>
            <a:r>
              <a:rPr lang="en-US" dirty="0">
                <a:solidFill>
                  <a:prstClr val="black"/>
                </a:solidFill>
              </a:rPr>
              <a:t> (RNAi)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</a:rPr>
              <a:t>Inotersen</a:t>
            </a:r>
            <a:r>
              <a:rPr lang="en-US" dirty="0">
                <a:solidFill>
                  <a:prstClr val="black"/>
                </a:solidFill>
              </a:rPr>
              <a:t> (RNAi)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</a:rPr>
              <a:t>Tafamidis</a:t>
            </a:r>
            <a:r>
              <a:rPr lang="en-US" dirty="0">
                <a:solidFill>
                  <a:prstClr val="black"/>
                </a:solidFill>
              </a:rPr>
              <a:t> (stabilizer)</a:t>
            </a:r>
          </a:p>
        </p:txBody>
      </p:sp>
    </p:spTree>
    <p:extLst>
      <p:ext uri="{BB962C8B-B14F-4D97-AF65-F5344CB8AC3E}">
        <p14:creationId xmlns:p14="http://schemas.microsoft.com/office/powerpoint/2010/main" val="2056023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74638"/>
            <a:ext cx="1158239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Background: </a:t>
            </a:r>
            <a:r>
              <a:rPr lang="en-US" dirty="0" err="1"/>
              <a:t>CyBorD</a:t>
            </a:r>
            <a:r>
              <a:rPr lang="en-US" dirty="0"/>
              <a:t> as Frontline Therapy (AL)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43275" y="1851711"/>
            <a:ext cx="4140878" cy="206210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Mayo Case Series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1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(17 patients)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" charset="0"/>
                <a:ea typeface="Helvetica 75" charset="0"/>
                <a:cs typeface="Helvetica 75" charset="0"/>
              </a:rPr>
              <a:t>94% Response Rate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" charset="0"/>
                <a:ea typeface="Helvetica 75" charset="0"/>
                <a:cs typeface="Helvetica 75" charset="0"/>
              </a:rPr>
              <a:t>71% CR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70533" y="1851711"/>
            <a:ext cx="4140878" cy="206210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EU Case Series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2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Helvetica Neue" charset="0"/>
                <a:cs typeface="Helvetica Neue" charset="0"/>
              </a:rPr>
              <a:t>(201 patients)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75" charset="0"/>
                <a:ea typeface="Helvetica 75" charset="0"/>
                <a:cs typeface="Helvetica 75" charset="0"/>
              </a:rPr>
              <a:t>62% Response Rate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75" charset="0"/>
                <a:ea typeface="Helvetica 75" charset="0"/>
                <a:cs typeface="Helvetica 75" charset="0"/>
              </a:rPr>
              <a:t>43%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75" charset="0"/>
                <a:ea typeface="Helvetica 75" charset="0"/>
                <a:cs typeface="Helvetica 75" charset="0"/>
              </a:rPr>
              <a:t>&gt;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75" charset="0"/>
                <a:ea typeface="Helvetica 75" charset="0"/>
                <a:cs typeface="Helvetica 75" charset="0"/>
              </a:rPr>
              <a:t>VGPR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40132" y="6193396"/>
            <a:ext cx="5603745" cy="584775"/>
            <a:chOff x="-90034" y="2754043"/>
            <a:chExt cx="5603745" cy="584775"/>
          </a:xfrm>
        </p:grpSpPr>
        <p:sp>
          <p:nvSpPr>
            <p:cNvPr id="27" name="Rectangle 26"/>
            <p:cNvSpPr/>
            <p:nvPr/>
          </p:nvSpPr>
          <p:spPr>
            <a:xfrm>
              <a:off x="-90034" y="2768260"/>
              <a:ext cx="12904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REFS: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5671" y="2754043"/>
              <a:ext cx="45480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1.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Mikhael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JR, et al. Blood 2012 119:4391-4394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2.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Palladini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elvetica Neue" charset="0"/>
                  <a:ea typeface="Helvetica Neue" charset="0"/>
                  <a:cs typeface="Helvetica Neue" charset="0"/>
                </a:rPr>
                <a:t> G, et al. Blood 2015 126:612-615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1" y="4318151"/>
            <a:ext cx="12118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 75" charset="0"/>
                <a:ea typeface="Helvetica 75" charset="0"/>
                <a:cs typeface="Helvetica 75" charset="0"/>
              </a:defRPr>
            </a:lvl1pPr>
          </a:lstStyle>
          <a:p>
            <a:pPr algn="ctr"/>
            <a:r>
              <a:rPr lang="en-US" sz="3600" dirty="0">
                <a:solidFill>
                  <a:srgbClr val="FF0000"/>
                </a:solidFill>
              </a:rPr>
              <a:t>More than half of pts have an </a:t>
            </a:r>
            <a:r>
              <a:rPr lang="en-US" sz="3600">
                <a:solidFill>
                  <a:srgbClr val="FF0000"/>
                </a:solidFill>
              </a:rPr>
              <a:t>inadequate response!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5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06" y="274638"/>
            <a:ext cx="1101439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ANDROMEDA: </a:t>
            </a:r>
            <a:r>
              <a:rPr lang="en-US"/>
              <a:t>CyBorD </a:t>
            </a:r>
            <a:r>
              <a:rPr lang="en-US" dirty="0"/>
              <a:t>(</a:t>
            </a:r>
            <a:r>
              <a:rPr lang="en-US" dirty="0" err="1"/>
              <a:t>VCd</a:t>
            </a:r>
            <a:r>
              <a:rPr lang="en-US" dirty="0"/>
              <a:t>) +/- Dara for AL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8005" y="6172808"/>
            <a:ext cx="592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Palladini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G, et al., </a:t>
            </a:r>
            <a:r>
              <a:rPr lang="is-I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Blood. 2020 Jul 2;136(1):71-80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245" y="2240178"/>
            <a:ext cx="9210420" cy="984909"/>
            <a:chOff x="-66420" y="2608477"/>
            <a:chExt cx="9210420" cy="984909"/>
          </a:xfrm>
        </p:grpSpPr>
        <p:sp>
          <p:nvSpPr>
            <p:cNvPr id="22" name="TextBox 21"/>
            <p:cNvSpPr txBox="1"/>
            <p:nvPr/>
          </p:nvSpPr>
          <p:spPr>
            <a:xfrm>
              <a:off x="-66420" y="2608477"/>
              <a:ext cx="24847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Franklin Gothic Book"/>
                  <a:cs typeface="Franklin Gothic Book"/>
                </a:rPr>
                <a:t>Newly-diagnosed AL</a:t>
              </a:r>
              <a:r>
                <a:rPr lang="en-US" sz="2000" b="1" baseline="30000" dirty="0">
                  <a:latin typeface="Franklin Gothic Book"/>
                  <a:cs typeface="Franklin Gothic Book"/>
                </a:rPr>
                <a:t>1</a:t>
              </a:r>
            </a:p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Book"/>
                  <a:cs typeface="Franklin Gothic Book"/>
                </a:rPr>
                <a:t>(safety run-in)</a:t>
              </a:r>
              <a:endParaRPr lang="en-US" sz="20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73888" y="2614801"/>
              <a:ext cx="3233840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Franklin Gothic Book"/>
                  <a:cs typeface="Franklin Gothic Book"/>
                </a:rPr>
                <a:t>CyBorD</a:t>
              </a:r>
              <a:r>
                <a:rPr lang="en-US" b="1" dirty="0">
                  <a:latin typeface="Franklin Gothic Book"/>
                  <a:cs typeface="Franklin Gothic Book"/>
                </a:rPr>
                <a:t> + </a:t>
              </a:r>
              <a:r>
                <a:rPr lang="en-US" b="1" dirty="0" err="1">
                  <a:latin typeface="Franklin Gothic Book"/>
                  <a:cs typeface="Franklin Gothic Book"/>
                </a:rPr>
                <a:t>SubQ</a:t>
              </a:r>
              <a:r>
                <a:rPr lang="en-US" b="1" dirty="0">
                  <a:latin typeface="Franklin Gothic Book"/>
                  <a:cs typeface="Franklin Gothic Book"/>
                </a:rPr>
                <a:t> </a:t>
              </a:r>
              <a:r>
                <a:rPr lang="en-US" b="1" dirty="0" err="1">
                  <a:latin typeface="Franklin Gothic Book"/>
                  <a:cs typeface="Franklin Gothic Book"/>
                </a:rPr>
                <a:t>Daratumumab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87671" y="2999267"/>
              <a:ext cx="993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u="sng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Book"/>
                  <a:cs typeface="Franklin Gothic Book"/>
                </a:rPr>
                <a:t>&gt;</a:t>
              </a: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Book"/>
                  <a:cs typeface="Franklin Gothic Book"/>
                </a:rPr>
                <a:t>1 cycle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5787208" y="2811130"/>
              <a:ext cx="365760" cy="1191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980208" y="2809780"/>
              <a:ext cx="312539" cy="119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292747" y="2629935"/>
              <a:ext cx="206560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Franklin Gothic Book"/>
                  <a:cs typeface="Franklin Gothic Book"/>
                </a:rPr>
                <a:t>Dara Maintenance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9910" y="3224054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Franklin Gothic Book" charset="0"/>
                  <a:ea typeface="Franklin Gothic Book" charset="0"/>
                  <a:cs typeface="Franklin Gothic Book" charset="0"/>
                </a:rPr>
                <a:t>n=28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418606" y="2636331"/>
              <a:ext cx="0" cy="36576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8418606" y="2814263"/>
              <a:ext cx="312539" cy="119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680412" y="2626314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Franklin Gothic Book"/>
                  <a:cs typeface="Franklin Gothic Book"/>
                </a:rPr>
                <a:t>PD</a:t>
              </a:r>
              <a:endParaRPr lang="en-US" b="1" dirty="0">
                <a:latin typeface="Franklin Gothic Book"/>
                <a:cs typeface="Franklin Gothic Book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327089" y="2814263"/>
              <a:ext cx="312539" cy="119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350297" y="3010448"/>
            <a:ext cx="9164369" cy="2045880"/>
            <a:chOff x="-20369" y="3378748"/>
            <a:chExt cx="9164369" cy="2045880"/>
          </a:xfrm>
        </p:grpSpPr>
        <p:grpSp>
          <p:nvGrpSpPr>
            <p:cNvPr id="24" name="Group 23"/>
            <p:cNvGrpSpPr/>
            <p:nvPr/>
          </p:nvGrpSpPr>
          <p:grpSpPr>
            <a:xfrm>
              <a:off x="-20369" y="4060940"/>
              <a:ext cx="9164369" cy="1363688"/>
              <a:chOff x="-57074" y="1861094"/>
              <a:chExt cx="9164369" cy="136368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-57074" y="2226138"/>
                <a:ext cx="243502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Franklin Gothic Book"/>
                    <a:cs typeface="Franklin Gothic Book"/>
                  </a:rPr>
                  <a:t>Newly-diagnosed AL</a:t>
                </a:r>
                <a:r>
                  <a:rPr lang="en-US" sz="2000" b="1" baseline="30000" dirty="0">
                    <a:latin typeface="Franklin Gothic Book"/>
                    <a:cs typeface="Franklin Gothic Book"/>
                  </a:rPr>
                  <a:t>2</a:t>
                </a:r>
                <a:endParaRPr lang="en-US" sz="2000" b="1" dirty="0">
                  <a:latin typeface="Franklin Gothic Book"/>
                  <a:cs typeface="Franklin Gothic Book"/>
                </a:endParaRPr>
              </a:p>
              <a:p>
                <a:pPr algn="ctr"/>
                <a:r>
                  <a:rPr 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Book"/>
                    <a:cs typeface="Franklin Gothic Book"/>
                  </a:rPr>
                  <a:t>(non-ASCT)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637183" y="1861094"/>
                <a:ext cx="3233840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latin typeface="Franklin Gothic Book"/>
                    <a:cs typeface="Franklin Gothic Book"/>
                  </a:rPr>
                  <a:t>CyBorD</a:t>
                </a:r>
                <a:r>
                  <a:rPr lang="en-US" b="1" dirty="0">
                    <a:latin typeface="Franklin Gothic Book"/>
                    <a:cs typeface="Franklin Gothic Book"/>
                  </a:rPr>
                  <a:t> + </a:t>
                </a:r>
                <a:r>
                  <a:rPr lang="en-US" b="1" dirty="0" err="1">
                    <a:latin typeface="Franklin Gothic Book"/>
                    <a:cs typeface="Franklin Gothic Book"/>
                  </a:rPr>
                  <a:t>SubQ</a:t>
                </a:r>
                <a:r>
                  <a:rPr lang="en-US" b="1" dirty="0">
                    <a:latin typeface="Franklin Gothic Book"/>
                    <a:cs typeface="Franklin Gothic Book"/>
                  </a:rPr>
                  <a:t> </a:t>
                </a:r>
                <a:r>
                  <a:rPr lang="en-US" b="1" dirty="0" err="1">
                    <a:latin typeface="Franklin Gothic Book"/>
                    <a:cs typeface="Franklin Gothic Book"/>
                  </a:rPr>
                  <a:t>Daratumumab</a:t>
                </a:r>
                <a:endPara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37184" y="2617692"/>
                <a:ext cx="3233840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latin typeface="Franklin Gothic Book"/>
                    <a:cs typeface="Franklin Gothic Book"/>
                  </a:rPr>
                  <a:t>CyBorD</a:t>
                </a:r>
                <a:endPara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Book"/>
                  <a:cs typeface="Franklin Gothic Book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64591" y="2245560"/>
                <a:ext cx="965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ranklin Gothic Book"/>
                    <a:cs typeface="Franklin Gothic Book"/>
                  </a:rPr>
                  <a:t>6 cycles</a:t>
                </a:r>
              </a:p>
            </p:txBody>
          </p:sp>
          <p:pic>
            <p:nvPicPr>
              <p:cNvPr id="14" name="Picture 13" descr="randomization arrows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85814" y="1996796"/>
                <a:ext cx="868680" cy="864108"/>
              </a:xfrm>
              <a:prstGeom prst="rect">
                <a:avLst/>
              </a:prstGeom>
              <a:scene3d>
                <a:camera prst="orthographicFront">
                  <a:rot lat="0" lon="0" rev="2700000"/>
                </a:camera>
                <a:lightRig rig="threePt" dir="t"/>
              </a:scene3d>
            </p:spPr>
          </p:pic>
          <p:cxnSp>
            <p:nvCxnSpPr>
              <p:cNvPr id="15" name="Straight Connector 14"/>
              <p:cNvCxnSpPr/>
              <p:nvPr/>
            </p:nvCxnSpPr>
            <p:spPr>
              <a:xfrm rot="5400000">
                <a:off x="5381960" y="2425966"/>
                <a:ext cx="1102847" cy="11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943503" y="2056073"/>
                <a:ext cx="312539" cy="119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256042" y="1876228"/>
                <a:ext cx="2065602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Franklin Gothic Book"/>
                    <a:cs typeface="Franklin Gothic Book"/>
                  </a:rPr>
                  <a:t>Dara Maintenance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7085" y="2855450"/>
                <a:ext cx="848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rPr>
                  <a:t>n=388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7820358" y="2430449"/>
                <a:ext cx="1102847" cy="11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8381901" y="2383284"/>
                <a:ext cx="312539" cy="119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8643707" y="2195335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latin typeface="Franklin Gothic Book"/>
                    <a:cs typeface="Franklin Gothic Book"/>
                  </a:rPr>
                  <a:t>PD</a:t>
                </a:r>
                <a:endParaRPr lang="en-US" b="1" dirty="0">
                  <a:latin typeface="Franklin Gothic Book"/>
                  <a:cs typeface="Franklin Gothic Book"/>
                </a:endParaRPr>
              </a:p>
            </p:txBody>
          </p:sp>
        </p:grpSp>
        <p:sp>
          <p:nvSpPr>
            <p:cNvPr id="37" name="Right Arrow 36"/>
            <p:cNvSpPr/>
            <p:nvPr/>
          </p:nvSpPr>
          <p:spPr>
            <a:xfrm rot="16200000" flipH="1">
              <a:off x="4098401" y="3204645"/>
              <a:ext cx="553185" cy="901392"/>
            </a:xfrm>
            <a:prstGeom prst="rightArrow">
              <a:avLst>
                <a:gd name="adj1" fmla="val 59317"/>
                <a:gd name="adj2" fmla="val 48106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90322" tIns="45158" rIns="90322" bIns="45158" rtlCol="0" anchor="ctr"/>
            <a:lstStyle/>
            <a:p>
              <a:pPr algn="ctr" defTabSz="914400">
                <a:defRPr/>
              </a:pPr>
              <a:endParaRPr lang="en-US" sz="1700" kern="0" dirty="0">
                <a:solidFill>
                  <a:prstClr val="white"/>
                </a:solidFill>
                <a:latin typeface="Calibri"/>
                <a:ea typeface=""/>
                <a:cs typeface="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597748" y="1684632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ORR: 96% (CR: 54%)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731768" y="1684632"/>
            <a:ext cx="1899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 </a:t>
            </a:r>
            <a:r>
              <a:rPr lang="en-US" sz="2000" b="1">
                <a:solidFill>
                  <a:srgbClr val="FF0000"/>
                </a:solidFill>
              </a:rPr>
              <a:t>Late Toxicity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544139" y="261583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Franklin Gothic Book" charset="0"/>
                <a:ea typeface="Franklin Gothic Book" charset="0"/>
                <a:cs typeface="Franklin Gothic Book" charset="0"/>
              </a:rPr>
              <a:t>2yr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8005" y="6426808"/>
            <a:ext cx="592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Kastritis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E, et al. 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 Med 2021;385:46-58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035" y="5363991"/>
            <a:ext cx="11384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Patients enrolled at 109 sites in 22 countries from May 2018 through August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6583" y="407240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1:1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855" y="3811462"/>
            <a:ext cx="2286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Stratification: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Mayo Stage 1,2,3a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ASCT availability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CrCl</a:t>
            </a:r>
            <a:r>
              <a:rPr lang="en-US" dirty="0">
                <a:solidFill>
                  <a:srgbClr val="FF0000"/>
                </a:solidFill>
              </a:rPr>
              <a:t> &gt;/&lt;60 mL/min</a:t>
            </a:r>
          </a:p>
        </p:txBody>
      </p:sp>
    </p:spTree>
    <p:extLst>
      <p:ext uri="{BB962C8B-B14F-4D97-AF65-F5344CB8AC3E}">
        <p14:creationId xmlns:p14="http://schemas.microsoft.com/office/powerpoint/2010/main" val="1364251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37067"/>
            <a:ext cx="10515600" cy="1032933"/>
          </a:xfrm>
        </p:spPr>
        <p:txBody>
          <a:bodyPr/>
          <a:lstStyle/>
          <a:p>
            <a:r>
              <a:rPr lang="en-US" dirty="0"/>
              <a:t>ANDROMEDA: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524000"/>
            <a:ext cx="11396133" cy="4851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Primary endpoint: complete hematologic response (</a:t>
            </a:r>
            <a:r>
              <a:rPr lang="en-US" b="1" dirty="0" err="1">
                <a:solidFill>
                  <a:srgbClr val="FF0000"/>
                </a:solidFill>
              </a:rPr>
              <a:t>cHR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iFLC</a:t>
            </a:r>
            <a:r>
              <a:rPr lang="en-US" dirty="0">
                <a:solidFill>
                  <a:srgbClr val="FF0000"/>
                </a:solidFill>
              </a:rPr>
              <a:t> &lt; ULN with negative serum/urine </a:t>
            </a:r>
            <a:r>
              <a:rPr lang="en-US" dirty="0" err="1">
                <a:solidFill>
                  <a:srgbClr val="FF0000"/>
                </a:solidFill>
              </a:rPr>
              <a:t>immunofixation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Normalization of FLC ratio not required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Confirmed by IRC member blinded to treatment allocation</a:t>
            </a:r>
          </a:p>
          <a:p>
            <a:r>
              <a:rPr lang="en-US" dirty="0"/>
              <a:t> </a:t>
            </a:r>
            <a:r>
              <a:rPr lang="en-US" b="1" dirty="0"/>
              <a:t>Key secondary endpoints: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Major Organ Deterioration (MOD)-PFS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Cardiac transplant, LVAD, IABP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ESRD requiring HD or renal transplant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Death or hematologic progression</a:t>
            </a:r>
          </a:p>
          <a:p>
            <a:pPr lvl="1"/>
            <a:r>
              <a:rPr lang="en-US" b="1" dirty="0"/>
              <a:t>Organ Progression</a:t>
            </a:r>
          </a:p>
          <a:p>
            <a:pPr lvl="1"/>
            <a:r>
              <a:rPr lang="en-US" b="1" dirty="0"/>
              <a:t>VGPR+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Overall Survival</a:t>
            </a:r>
          </a:p>
          <a:p>
            <a:pPr lvl="1"/>
            <a:r>
              <a:rPr lang="en-US" b="1" dirty="0" err="1"/>
              <a:t>cHR</a:t>
            </a:r>
            <a:r>
              <a:rPr lang="en-US" b="1" dirty="0"/>
              <a:t> at 6 months</a:t>
            </a:r>
          </a:p>
          <a:p>
            <a:pPr lvl="1"/>
            <a:r>
              <a:rPr lang="en-US" b="1" dirty="0"/>
              <a:t>Time to/duration of hematologic response</a:t>
            </a:r>
          </a:p>
          <a:p>
            <a:pPr lvl="1"/>
            <a:r>
              <a:rPr lang="en-US" b="1" dirty="0"/>
              <a:t>Time to next treatment (TTNT)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0865" y="6190734"/>
            <a:ext cx="4470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Kastritis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E, et al. 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 Med 2021;385:46-58</a:t>
            </a:r>
          </a:p>
        </p:txBody>
      </p:sp>
    </p:spTree>
    <p:extLst>
      <p:ext uri="{BB962C8B-B14F-4D97-AF65-F5344CB8AC3E}">
        <p14:creationId xmlns:p14="http://schemas.microsoft.com/office/powerpoint/2010/main" val="4811667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77772" y="2902876"/>
            <a:ext cx="6470112" cy="1125930"/>
            <a:chOff x="2637183" y="1861094"/>
            <a:chExt cx="6470112" cy="1125930"/>
          </a:xfrm>
        </p:grpSpPr>
        <p:sp>
          <p:nvSpPr>
            <p:cNvPr id="21" name="TextBox 20"/>
            <p:cNvSpPr txBox="1"/>
            <p:nvPr/>
          </p:nvSpPr>
          <p:spPr>
            <a:xfrm>
              <a:off x="2637183" y="1861094"/>
              <a:ext cx="3233840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Franklin Gothic Book"/>
                  <a:cs typeface="Franklin Gothic Book"/>
                </a:rPr>
                <a:t>CyBorD</a:t>
              </a:r>
              <a:r>
                <a:rPr lang="en-US" b="1" dirty="0">
                  <a:latin typeface="Franklin Gothic Book"/>
                  <a:cs typeface="Franklin Gothic Book"/>
                </a:rPr>
                <a:t> + </a:t>
              </a:r>
              <a:r>
                <a:rPr lang="en-US" b="1" dirty="0" err="1">
                  <a:latin typeface="Franklin Gothic Book"/>
                  <a:cs typeface="Franklin Gothic Book"/>
                </a:rPr>
                <a:t>SubQ</a:t>
              </a:r>
              <a:r>
                <a:rPr lang="en-US" b="1" dirty="0">
                  <a:latin typeface="Franklin Gothic Book"/>
                  <a:cs typeface="Franklin Gothic Book"/>
                </a:rPr>
                <a:t> </a:t>
              </a:r>
              <a:r>
                <a:rPr lang="en-US" b="1" dirty="0" err="1">
                  <a:latin typeface="Franklin Gothic Book"/>
                  <a:cs typeface="Franklin Gothic Book"/>
                </a:rPr>
                <a:t>Daratumumab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7184" y="2617692"/>
              <a:ext cx="3233840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Franklin Gothic Book"/>
                  <a:cs typeface="Franklin Gothic Book"/>
                </a:rPr>
                <a:t>CyBorD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64591" y="2245560"/>
              <a:ext cx="965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Book"/>
                  <a:cs typeface="Franklin Gothic Book"/>
                </a:rPr>
                <a:t>6 cycles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5381960" y="2425966"/>
              <a:ext cx="1102847" cy="1191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943503" y="2056073"/>
              <a:ext cx="312539" cy="119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56042" y="1876228"/>
              <a:ext cx="206560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Franklin Gothic Book"/>
                  <a:cs typeface="Franklin Gothic Book"/>
                </a:rPr>
                <a:t>Dara Maintenance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7820358" y="2430449"/>
              <a:ext cx="1102847" cy="1191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8381901" y="2383284"/>
              <a:ext cx="312539" cy="119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643707" y="2195335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Franklin Gothic Book"/>
                  <a:cs typeface="Franklin Gothic Book"/>
                </a:rPr>
                <a:t>PD</a:t>
              </a:r>
              <a:endParaRPr lang="en-US" b="1" dirty="0">
                <a:latin typeface="Franklin Gothic Book"/>
                <a:cs typeface="Franklin Gothic Book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548127" y="119652"/>
            <a:ext cx="11353799" cy="1325563"/>
          </a:xfrm>
        </p:spPr>
        <p:txBody>
          <a:bodyPr/>
          <a:lstStyle/>
          <a:p>
            <a:r>
              <a:rPr lang="en-US" dirty="0"/>
              <a:t>ANDROMEDA: </a:t>
            </a:r>
            <a:r>
              <a:rPr lang="en-US" dirty="0" err="1"/>
              <a:t>cHR</a:t>
            </a:r>
            <a:r>
              <a:rPr lang="en-US" dirty="0"/>
              <a:t> (primary endpoint)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687" y="2856709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75" charset="0"/>
                <a:ea typeface="Helvetica 75" charset="0"/>
                <a:cs typeface="Helvetica 75" charset="0"/>
              </a:rPr>
              <a:t>n=195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691" y="3606449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75" charset="0"/>
                <a:ea typeface="Helvetica 75" charset="0"/>
                <a:cs typeface="Helvetica 75" charset="0"/>
              </a:rPr>
              <a:t>n=193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0463" y="2337801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75" charset="0"/>
                <a:ea typeface="Helvetica 75" charset="0"/>
                <a:cs typeface="Helvetica 75" charset="0"/>
              </a:rPr>
              <a:t>2 no Rx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0463" y="4066059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75" charset="0"/>
                <a:ea typeface="Helvetica 75" charset="0"/>
                <a:cs typeface="Helvetica 75" charset="0"/>
              </a:rPr>
              <a:t>5 no Rx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12742" y="2403958"/>
            <a:ext cx="873757" cy="2106832"/>
            <a:chOff x="5088472" y="2403958"/>
            <a:chExt cx="873757" cy="2106832"/>
          </a:xfrm>
        </p:grpSpPr>
        <p:sp>
          <p:nvSpPr>
            <p:cNvPr id="6" name="TextBox 5"/>
            <p:cNvSpPr txBox="1"/>
            <p:nvPr/>
          </p:nvSpPr>
          <p:spPr>
            <a:xfrm>
              <a:off x="5126744" y="2403958"/>
              <a:ext cx="835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82%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88472" y="4049125"/>
              <a:ext cx="835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64%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25027" y="241773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75" charset="0"/>
                <a:ea typeface="Helvetica 75" charset="0"/>
                <a:cs typeface="Helvetica 75" charset="0"/>
              </a:rPr>
              <a:t>72%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36170" y="1490341"/>
            <a:ext cx="2026746" cy="4072293"/>
            <a:chOff x="3011900" y="1490341"/>
            <a:chExt cx="2026746" cy="4072293"/>
          </a:xfrm>
        </p:grpSpPr>
        <p:sp>
          <p:nvSpPr>
            <p:cNvPr id="40" name="TextBox 39"/>
            <p:cNvSpPr txBox="1"/>
            <p:nvPr/>
          </p:nvSpPr>
          <p:spPr>
            <a:xfrm>
              <a:off x="3021747" y="1490341"/>
              <a:ext cx="20168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Dose Reductions: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>
                  <a:solidFill>
                    <a:srgbClr val="FF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CTX: 17.6%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>
                  <a:solidFill>
                    <a:srgbClr val="FF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BTZ: 25.9%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DEX: 27.5%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11900" y="4362305"/>
              <a:ext cx="20168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Dose Reductions: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>
                  <a:solidFill>
                    <a:srgbClr val="FF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CTX: 13.8%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>
                  <a:solidFill>
                    <a:srgbClr val="FF0000"/>
                  </a:solidFill>
                  <a:latin typeface="Helvetica Neue" charset="0"/>
                  <a:ea typeface="Helvetica Neue" charset="0"/>
                  <a:cs typeface="Helvetica Neue" charset="0"/>
                </a:rPr>
                <a:t>BTZ: 19.7%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DEX: 27.7%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11612" y="1816490"/>
            <a:ext cx="2931700" cy="3339498"/>
            <a:chOff x="5387342" y="1816490"/>
            <a:chExt cx="2931700" cy="3339498"/>
          </a:xfrm>
        </p:grpSpPr>
        <p:sp>
          <p:nvSpPr>
            <p:cNvPr id="43" name="TextBox 42"/>
            <p:cNvSpPr txBox="1"/>
            <p:nvPr/>
          </p:nvSpPr>
          <p:spPr>
            <a:xfrm>
              <a:off x="5387342" y="1816490"/>
              <a:ext cx="2931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Med DOT: 9.6 </a:t>
              </a:r>
              <a:r>
                <a:rPr lang="en-US" sz="2400" b="1" dirty="0" err="1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mos</a:t>
              </a:r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87342" y="4694323"/>
              <a:ext cx="2931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Med DOT: 5.3 </a:t>
              </a:r>
              <a:r>
                <a:rPr lang="en-US" sz="2400" b="1" dirty="0" err="1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mos</a:t>
              </a:r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25412" y="2808744"/>
            <a:ext cx="1888659" cy="1260409"/>
            <a:chOff x="8401142" y="2808744"/>
            <a:chExt cx="1888659" cy="1260409"/>
          </a:xfrm>
        </p:grpSpPr>
        <p:sp>
          <p:nvSpPr>
            <p:cNvPr id="45" name="TextBox 44"/>
            <p:cNvSpPr txBox="1"/>
            <p:nvPr/>
          </p:nvSpPr>
          <p:spPr>
            <a:xfrm>
              <a:off x="8401142" y="2808744"/>
              <a:ext cx="1888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cHR</a:t>
              </a:r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: 53.3%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401142" y="3607488"/>
              <a:ext cx="1888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cHR</a:t>
              </a:r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: 18.1%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876183" y="2848796"/>
            <a:ext cx="2194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Helvetica 75" charset="0"/>
                <a:ea typeface="Helvetica 75" charset="0"/>
                <a:cs typeface="Helvetica 75" charset="0"/>
              </a:rPr>
              <a:t>RRR: 2.9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Helvetica 75" charset="0"/>
                <a:ea typeface="Helvetica 75" charset="0"/>
                <a:cs typeface="Helvetica 75" charset="0"/>
              </a:rPr>
              <a:t>OR: 5.1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Helvetica Neue" charset="0"/>
                <a:ea typeface="Helvetica Neue" charset="0"/>
                <a:cs typeface="Helvetica Neue" charset="0"/>
              </a:rPr>
              <a:t>p&lt;0.001 (both)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865" y="6190734"/>
            <a:ext cx="4470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Kastritis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E, et al. 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 Med 2021;385:46-58</a:t>
            </a:r>
          </a:p>
        </p:txBody>
      </p:sp>
    </p:spTree>
    <p:extLst>
      <p:ext uri="{BB962C8B-B14F-4D97-AF65-F5344CB8AC3E}">
        <p14:creationId xmlns:p14="http://schemas.microsoft.com/office/powerpoint/2010/main" val="1556419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77772" y="2902876"/>
            <a:ext cx="6470112" cy="1125930"/>
            <a:chOff x="2637183" y="1861094"/>
            <a:chExt cx="6470112" cy="1125930"/>
          </a:xfrm>
        </p:grpSpPr>
        <p:sp>
          <p:nvSpPr>
            <p:cNvPr id="21" name="TextBox 20"/>
            <p:cNvSpPr txBox="1"/>
            <p:nvPr/>
          </p:nvSpPr>
          <p:spPr>
            <a:xfrm>
              <a:off x="2637183" y="1861094"/>
              <a:ext cx="3233840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Franklin Gothic Book"/>
                  <a:cs typeface="Franklin Gothic Book"/>
                </a:rPr>
                <a:t>CyBorD</a:t>
              </a:r>
              <a:r>
                <a:rPr lang="en-US" b="1" dirty="0">
                  <a:latin typeface="Franklin Gothic Book"/>
                  <a:cs typeface="Franklin Gothic Book"/>
                </a:rPr>
                <a:t> + </a:t>
              </a:r>
              <a:r>
                <a:rPr lang="en-US" b="1" dirty="0" err="1">
                  <a:latin typeface="Franklin Gothic Book"/>
                  <a:cs typeface="Franklin Gothic Book"/>
                </a:rPr>
                <a:t>SubQ</a:t>
              </a:r>
              <a:r>
                <a:rPr lang="en-US" b="1" dirty="0">
                  <a:latin typeface="Franklin Gothic Book"/>
                  <a:cs typeface="Franklin Gothic Book"/>
                </a:rPr>
                <a:t> </a:t>
              </a:r>
              <a:r>
                <a:rPr lang="en-US" b="1" dirty="0" err="1">
                  <a:latin typeface="Franklin Gothic Book"/>
                  <a:cs typeface="Franklin Gothic Book"/>
                </a:rPr>
                <a:t>Daratumumab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7184" y="2617692"/>
              <a:ext cx="3233840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Franklin Gothic Book"/>
                  <a:cs typeface="Franklin Gothic Book"/>
                </a:rPr>
                <a:t>CyBorD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64591" y="2245560"/>
              <a:ext cx="965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ranklin Gothic Book"/>
                  <a:cs typeface="Franklin Gothic Book"/>
                </a:rPr>
                <a:t>6 cycles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5381960" y="2425966"/>
              <a:ext cx="1102847" cy="1191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943503" y="2056073"/>
              <a:ext cx="312539" cy="119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56042" y="1876228"/>
              <a:ext cx="2065602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Franklin Gothic Book"/>
                  <a:cs typeface="Franklin Gothic Book"/>
                </a:rPr>
                <a:t>Dara Maintenance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7820358" y="2430449"/>
              <a:ext cx="1102847" cy="1191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8381901" y="2383284"/>
              <a:ext cx="312539" cy="119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643707" y="2195335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Franklin Gothic Book"/>
                  <a:cs typeface="Franklin Gothic Book"/>
                </a:rPr>
                <a:t>PD</a:t>
              </a:r>
              <a:endParaRPr lang="en-US" b="1" dirty="0">
                <a:latin typeface="Franklin Gothic Book"/>
                <a:cs typeface="Franklin Gothic Book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49691" y="130704"/>
            <a:ext cx="11353799" cy="1325563"/>
          </a:xfrm>
        </p:spPr>
        <p:txBody>
          <a:bodyPr/>
          <a:lstStyle/>
          <a:p>
            <a:pPr algn="ctr"/>
            <a:r>
              <a:rPr lang="en-US" dirty="0"/>
              <a:t>ANDROMEDA: Key Secondary Endpoints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687" y="2856709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75" charset="0"/>
                <a:ea typeface="Helvetica 75" charset="0"/>
                <a:cs typeface="Helvetica 75" charset="0"/>
              </a:rPr>
              <a:t>n=195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691" y="3606449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 75" charset="0"/>
                <a:ea typeface="Helvetica 75" charset="0"/>
                <a:cs typeface="Helvetica 75" charset="0"/>
              </a:rPr>
              <a:t>n=193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96793" y="1593798"/>
            <a:ext cx="4282141" cy="4084697"/>
            <a:chOff x="7696793" y="1593798"/>
            <a:chExt cx="4282141" cy="40846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793" y="2064749"/>
              <a:ext cx="4282141" cy="361374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196506" y="1593798"/>
              <a:ext cx="2130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MOD-PFS</a:t>
              </a:r>
              <a:endParaRPr lang="en-US" sz="3200" b="1" dirty="0">
                <a:solidFill>
                  <a:srgbClr val="FF0000"/>
                </a:solidFill>
                <a:latin typeface="Helvetica 75" charset="0"/>
                <a:ea typeface="Helvetica 75" charset="0"/>
                <a:cs typeface="Helvetica 75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91065" y="3318374"/>
              <a:ext cx="14189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HR=0.58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p=0.02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21447" y="1558417"/>
            <a:ext cx="4939173" cy="3536100"/>
            <a:chOff x="2705180" y="1558417"/>
            <a:chExt cx="4939173" cy="3536100"/>
          </a:xfrm>
        </p:grpSpPr>
        <p:sp>
          <p:nvSpPr>
            <p:cNvPr id="42" name="TextBox 41"/>
            <p:cNvSpPr txBox="1"/>
            <p:nvPr/>
          </p:nvSpPr>
          <p:spPr>
            <a:xfrm>
              <a:off x="2705180" y="1558417"/>
              <a:ext cx="49391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Heme</a:t>
              </a:r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 Progression: 8 pts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Death: 27 pts (13 in first 60 days)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05180" y="4263520"/>
              <a:ext cx="49391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Heme</a:t>
              </a:r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 Progression: 25 pts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Death: 29 pts (13 in first 60 days)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21449" y="2252045"/>
            <a:ext cx="5556677" cy="3170675"/>
            <a:chOff x="2705180" y="2252045"/>
            <a:chExt cx="5556677" cy="3170675"/>
          </a:xfrm>
        </p:grpSpPr>
        <p:sp>
          <p:nvSpPr>
            <p:cNvPr id="45" name="TextBox 44"/>
            <p:cNvSpPr txBox="1"/>
            <p:nvPr/>
          </p:nvSpPr>
          <p:spPr>
            <a:xfrm>
              <a:off x="2705180" y="2252045"/>
              <a:ext cx="3826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Rx Change: 19 (13 ASCT)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715146" y="4961055"/>
              <a:ext cx="5546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Rx Change: 79 (48 IV </a:t>
              </a:r>
              <a:r>
                <a:rPr lang="en-US" sz="2400" b="1" dirty="0" err="1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dara</a:t>
              </a:r>
              <a:r>
                <a:rPr lang="en-US" sz="2400" b="1" dirty="0">
                  <a:solidFill>
                    <a:srgbClr val="FF0000"/>
                  </a:solidFill>
                  <a:latin typeface="Helvetica 75" charset="0"/>
                  <a:ea typeface="Helvetica 75" charset="0"/>
                  <a:cs typeface="Helvetica 75" charset="0"/>
                </a:rPr>
                <a:t>; 20 ASCT)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527959" y="5678495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Helvetica 75" charset="0"/>
                <a:ea typeface="Helvetica 75" charset="0"/>
                <a:cs typeface="Helvetica 75" charset="0"/>
              </a:rPr>
              <a:t>HR=0.39</a:t>
            </a:r>
            <a:endParaRPr lang="en-US" sz="2400" b="1" dirty="0">
              <a:solidFill>
                <a:srgbClr val="FF0000"/>
              </a:solidFill>
              <a:latin typeface="Helvetica 75" charset="0"/>
              <a:ea typeface="Helvetica 75" charset="0"/>
              <a:cs typeface="Helvetica 75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0865" y="6190734"/>
            <a:ext cx="4470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Kastritis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E, et al. 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Engl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 Med 2021;385:46-58</a:t>
            </a:r>
          </a:p>
        </p:txBody>
      </p:sp>
    </p:spTree>
    <p:extLst>
      <p:ext uri="{BB962C8B-B14F-4D97-AF65-F5344CB8AC3E}">
        <p14:creationId xmlns:p14="http://schemas.microsoft.com/office/powerpoint/2010/main" val="314326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274638"/>
            <a:ext cx="11691257" cy="1143000"/>
          </a:xfrm>
        </p:spPr>
        <p:txBody>
          <a:bodyPr>
            <a:normAutofit/>
          </a:bodyPr>
          <a:lstStyle/>
          <a:p>
            <a:r>
              <a:rPr lang="en-US" sz="3600" dirty="0"/>
              <a:t>What We Did and Did Not Learn from ANDROMEDA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1600201"/>
            <a:ext cx="11390812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What we learned:</a:t>
            </a:r>
          </a:p>
          <a:p>
            <a:pPr lvl="1"/>
            <a:r>
              <a:rPr lang="en-US" dirty="0"/>
              <a:t>Addition of Dara to induction improves </a:t>
            </a:r>
            <a:r>
              <a:rPr lang="en-US" dirty="0" err="1"/>
              <a:t>cHR</a:t>
            </a:r>
            <a:r>
              <a:rPr lang="en-US" dirty="0"/>
              <a:t> rate</a:t>
            </a:r>
          </a:p>
          <a:p>
            <a:pPr lvl="1"/>
            <a:r>
              <a:rPr lang="en-US" dirty="0"/>
              <a:t>Dara does not improve early (cardiac) mortality</a:t>
            </a:r>
          </a:p>
          <a:p>
            <a:pPr lvl="1"/>
            <a:r>
              <a:rPr lang="en-US" dirty="0"/>
              <a:t>Adding Dara doubled the cardiac and renal response rates</a:t>
            </a:r>
          </a:p>
          <a:p>
            <a:r>
              <a:rPr lang="en-US" dirty="0"/>
              <a:t> What we did not learn:</a:t>
            </a:r>
          </a:p>
          <a:p>
            <a:pPr lvl="1"/>
            <a:r>
              <a:rPr lang="en-US" dirty="0"/>
              <a:t>Is Dara maintenance needed if </a:t>
            </a:r>
            <a:r>
              <a:rPr lang="en-US" dirty="0" err="1"/>
              <a:t>cHR</a:t>
            </a:r>
            <a:r>
              <a:rPr lang="en-US" dirty="0"/>
              <a:t> obtained with induction?</a:t>
            </a:r>
          </a:p>
          <a:p>
            <a:pPr lvl="1"/>
            <a:r>
              <a:rPr lang="en-US" dirty="0"/>
              <a:t>What is optimal duration of Dara maintenance?</a:t>
            </a:r>
          </a:p>
          <a:p>
            <a:pPr lvl="1"/>
            <a:r>
              <a:rPr lang="en-US" dirty="0"/>
              <a:t>Will long-term survival be improved by adding Dara?</a:t>
            </a:r>
          </a:p>
          <a:p>
            <a:pPr lvl="1"/>
            <a:r>
              <a:rPr lang="en-US" dirty="0"/>
              <a:t>Can this regimen be safely given with </a:t>
            </a:r>
            <a:r>
              <a:rPr lang="en-US" dirty="0" err="1"/>
              <a:t>IIIb</a:t>
            </a:r>
            <a:r>
              <a:rPr lang="en-US" dirty="0"/>
              <a:t>, IV pts?</a:t>
            </a:r>
          </a:p>
        </p:txBody>
      </p:sp>
    </p:spTree>
    <p:extLst>
      <p:ext uri="{BB962C8B-B14F-4D97-AF65-F5344CB8AC3E}">
        <p14:creationId xmlns:p14="http://schemas.microsoft.com/office/powerpoint/2010/main" val="49822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3200"/>
            <a:ext cx="7772400" cy="1117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Agenda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32486" y="1587501"/>
            <a:ext cx="11467414" cy="4525963"/>
          </a:xfrm>
        </p:spPr>
        <p:txBody>
          <a:bodyPr>
            <a:normAutofit/>
          </a:bodyPr>
          <a:lstStyle/>
          <a:p>
            <a:r>
              <a:rPr lang="en-US" dirty="0"/>
              <a:t> Making the Diagnosis</a:t>
            </a:r>
          </a:p>
          <a:p>
            <a:r>
              <a:rPr lang="en-US" dirty="0"/>
              <a:t> Staging AL Amyloidosis</a:t>
            </a:r>
          </a:p>
          <a:p>
            <a:r>
              <a:rPr lang="en-US" dirty="0"/>
              <a:t> Initial Therapy</a:t>
            </a:r>
          </a:p>
          <a:p>
            <a:pPr lvl="1"/>
            <a:r>
              <a:rPr lang="en-US" dirty="0"/>
              <a:t>ANDROMEDA Trial</a:t>
            </a:r>
          </a:p>
          <a:p>
            <a:pPr lvl="1"/>
            <a:r>
              <a:rPr lang="en-US" dirty="0"/>
              <a:t>ASCT (</a:t>
            </a:r>
            <a:r>
              <a:rPr lang="en-US" i="1" dirty="0"/>
              <a:t>very</a:t>
            </a:r>
            <a:r>
              <a:rPr lang="en-US" dirty="0"/>
              <a:t> briefly!)</a:t>
            </a:r>
          </a:p>
          <a:p>
            <a:r>
              <a:rPr lang="en-US" dirty="0"/>
              <a:t> Indications for Initiating Second-Line Rx (and Which One?)</a:t>
            </a:r>
          </a:p>
          <a:p>
            <a:r>
              <a:rPr lang="en-US" dirty="0"/>
              <a:t> Emerging Protein-Directed Therapies</a:t>
            </a:r>
          </a:p>
        </p:txBody>
      </p:sp>
    </p:spTree>
    <p:extLst>
      <p:ext uri="{BB962C8B-B14F-4D97-AF65-F5344CB8AC3E}">
        <p14:creationId xmlns:p14="http://schemas.microsoft.com/office/powerpoint/2010/main" val="317131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ASCT as Initial Therapy for AL Amyloidosis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11811000" cy="4525963"/>
          </a:xfrm>
        </p:spPr>
        <p:txBody>
          <a:bodyPr/>
          <a:lstStyle/>
          <a:p>
            <a:r>
              <a:rPr lang="en-US" dirty="0"/>
              <a:t> Only appropriate for a subset of patients</a:t>
            </a:r>
          </a:p>
          <a:p>
            <a:pPr lvl="1"/>
            <a:r>
              <a:rPr lang="en-US" dirty="0"/>
              <a:t>Not patients with advanced cardiac AL or multi-organ </a:t>
            </a:r>
            <a:r>
              <a:rPr lang="en-US" dirty="0" err="1"/>
              <a:t>dz</a:t>
            </a:r>
            <a:endParaRPr lang="en-US" dirty="0"/>
          </a:p>
          <a:p>
            <a:pPr lvl="1"/>
            <a:r>
              <a:rPr lang="en-US" dirty="0"/>
              <a:t>Gut involvement may predispose pts to GI </a:t>
            </a:r>
            <a:r>
              <a:rPr lang="en-US" dirty="0" err="1"/>
              <a:t>tox</a:t>
            </a:r>
            <a:r>
              <a:rPr lang="en-US" dirty="0"/>
              <a:t> from </a:t>
            </a:r>
            <a:r>
              <a:rPr lang="en-US" dirty="0" err="1"/>
              <a:t>melphalan</a:t>
            </a:r>
            <a:endParaRPr lang="en-US" dirty="0"/>
          </a:p>
          <a:p>
            <a:r>
              <a:rPr lang="en-US" dirty="0"/>
              <a:t> MEL dose often needs reduction (GI, renal AL)</a:t>
            </a:r>
          </a:p>
          <a:p>
            <a:r>
              <a:rPr lang="en-US" dirty="0"/>
              <a:t> Transplant can induce very durable responses</a:t>
            </a:r>
          </a:p>
          <a:p>
            <a:pPr lvl="1"/>
            <a:r>
              <a:rPr lang="en-US" dirty="0"/>
              <a:t>Cardiac Stage I pts with </a:t>
            </a:r>
            <a:r>
              <a:rPr lang="en-US" dirty="0" err="1"/>
              <a:t>hCR</a:t>
            </a:r>
            <a:r>
              <a:rPr lang="en-US" dirty="0"/>
              <a:t> have &gt;8 </a:t>
            </a:r>
            <a:r>
              <a:rPr lang="en-US" dirty="0" err="1"/>
              <a:t>yr</a:t>
            </a:r>
            <a:r>
              <a:rPr lang="en-US" dirty="0"/>
              <a:t> med PFS</a:t>
            </a:r>
            <a:r>
              <a:rPr lang="mr-IN" dirty="0"/>
              <a:t>…</a:t>
            </a:r>
            <a:r>
              <a:rPr lang="en-US" i="1" dirty="0"/>
              <a:t>w/o maintenance</a:t>
            </a:r>
          </a:p>
          <a:p>
            <a:r>
              <a:rPr lang="en-US" dirty="0"/>
              <a:t> Increasingly being deferred to second-line Rx</a:t>
            </a:r>
          </a:p>
        </p:txBody>
      </p:sp>
    </p:spTree>
    <p:extLst>
      <p:ext uri="{BB962C8B-B14F-4D97-AF65-F5344CB8AC3E}">
        <p14:creationId xmlns:p14="http://schemas.microsoft.com/office/powerpoint/2010/main" val="843304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Updated AL Treatment Algorithm: </a:t>
            </a:r>
            <a:r>
              <a:rPr lang="en-US" i="1" dirty="0"/>
              <a:t>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0" y="1600200"/>
            <a:ext cx="2108200" cy="927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Trebuchet MS"/>
                <a:cs typeface="Trebuchet MS"/>
              </a:rPr>
              <a:t>Is this AL type </a:t>
            </a:r>
            <a:r>
              <a:rPr lang="en-US" dirty="0" err="1">
                <a:solidFill>
                  <a:prstClr val="black"/>
                </a:solidFill>
                <a:latin typeface="Trebuchet MS"/>
                <a:cs typeface="Trebuchet MS"/>
              </a:rPr>
              <a:t>Amyloidosis</a:t>
            </a:r>
            <a:r>
              <a:rPr lang="en-US" dirty="0">
                <a:solidFill>
                  <a:prstClr val="black"/>
                </a:solidFill>
                <a:latin typeface="Trebuchet MS"/>
                <a:cs typeface="Trebuchet MS"/>
              </a:rPr>
              <a:t>?</a:t>
            </a:r>
          </a:p>
        </p:txBody>
      </p:sp>
      <p:sp useBgFill="1">
        <p:nvSpPr>
          <p:cNvPr id="9" name="Rectangle 8"/>
          <p:cNvSpPr/>
          <p:nvPr/>
        </p:nvSpPr>
        <p:spPr>
          <a:xfrm>
            <a:off x="3704684" y="5549612"/>
            <a:ext cx="4875427" cy="10795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92700" y="3683000"/>
            <a:ext cx="4622800" cy="1739900"/>
            <a:chOff x="3568700" y="4787900"/>
            <a:chExt cx="4622800" cy="1739900"/>
          </a:xfrm>
          <a:effectLst/>
        </p:grpSpPr>
        <p:sp>
          <p:nvSpPr>
            <p:cNvPr id="7" name="Rectangle 6"/>
            <p:cNvSpPr/>
            <p:nvPr/>
          </p:nvSpPr>
          <p:spPr>
            <a:xfrm>
              <a:off x="3568700" y="4787900"/>
              <a:ext cx="4622800" cy="558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Trebuchet MS"/>
                  <a:cs typeface="Trebuchet MS"/>
                </a:rPr>
                <a:t>Hematologic Deep Response?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568700" y="5232400"/>
              <a:ext cx="4622800" cy="1295400"/>
              <a:chOff x="3454400" y="5181600"/>
              <a:chExt cx="4622800" cy="1295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454400" y="5562600"/>
                <a:ext cx="21082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ASCT Candidate?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969000" y="5562600"/>
                <a:ext cx="21082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Maintenance Dara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07200" y="5181600"/>
                <a:ext cx="457200" cy="48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Y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267200" y="5181600"/>
                <a:ext cx="457200" cy="48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b="1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N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489200" y="2400300"/>
            <a:ext cx="7226300" cy="2032000"/>
            <a:chOff x="965200" y="2400300"/>
            <a:chExt cx="7226300" cy="2032000"/>
          </a:xfrm>
        </p:grpSpPr>
        <p:grpSp>
          <p:nvGrpSpPr>
            <p:cNvPr id="18" name="Group 17"/>
            <p:cNvGrpSpPr/>
            <p:nvPr/>
          </p:nvGrpSpPr>
          <p:grpSpPr>
            <a:xfrm>
              <a:off x="965200" y="2400300"/>
              <a:ext cx="2336800" cy="2032000"/>
              <a:chOff x="850900" y="2349500"/>
              <a:chExt cx="2336800" cy="2032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50900" y="2641600"/>
                <a:ext cx="2108200" cy="17399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Non-chemo treatment appropriate for the specific type of </a:t>
                </a:r>
                <a:r>
                  <a:rPr lang="en-US" dirty="0" err="1">
                    <a:solidFill>
                      <a:prstClr val="black"/>
                    </a:solidFill>
                    <a:latin typeface="Trebuchet MS"/>
                    <a:cs typeface="Trebuchet MS"/>
                  </a:rPr>
                  <a:t>amyloidosis</a:t>
                </a:r>
                <a:endParaRPr lang="en-US" dirty="0">
                  <a:solidFill>
                    <a:prstClr val="black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730500" y="2349500"/>
                <a:ext cx="457200" cy="48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b="1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N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568700" y="2400300"/>
              <a:ext cx="4622800" cy="1054100"/>
              <a:chOff x="3454400" y="2349500"/>
              <a:chExt cx="4622800" cy="10541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454400" y="2755900"/>
                <a:ext cx="4622800" cy="6477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Start Dara-</a:t>
                </a:r>
                <a:r>
                  <a:rPr lang="en-US" dirty="0" err="1">
                    <a:solidFill>
                      <a:prstClr val="black"/>
                    </a:solidFill>
                    <a:latin typeface="Trebuchet MS"/>
                    <a:cs typeface="Trebuchet MS"/>
                  </a:rPr>
                  <a:t>CyBorD</a:t>
                </a:r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 (CAEL-101 or BIRT trial?)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267200" y="2349500"/>
                <a:ext cx="457200" cy="48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Y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35400" y="5346412"/>
            <a:ext cx="4622800" cy="1219488"/>
            <a:chOff x="3568700" y="3377912"/>
            <a:chExt cx="4622800" cy="1219488"/>
          </a:xfrm>
        </p:grpSpPr>
        <p:grpSp>
          <p:nvGrpSpPr>
            <p:cNvPr id="20" name="Group 19"/>
            <p:cNvGrpSpPr/>
            <p:nvPr/>
          </p:nvGrpSpPr>
          <p:grpSpPr>
            <a:xfrm>
              <a:off x="3568700" y="3377912"/>
              <a:ext cx="4622800" cy="1219488"/>
              <a:chOff x="3454400" y="3327112"/>
              <a:chExt cx="4622800" cy="12194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454400" y="3632200"/>
                <a:ext cx="2108200" cy="914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Other Therapy</a:t>
                </a:r>
              </a:p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(</a:t>
                </a:r>
                <a:r>
                  <a:rPr lang="en-US" dirty="0" err="1">
                    <a:solidFill>
                      <a:prstClr val="black"/>
                    </a:solidFill>
                    <a:latin typeface="Trebuchet MS"/>
                    <a:cs typeface="Trebuchet MS"/>
                  </a:rPr>
                  <a:t>IMiDs,Venetoclax</a:t>
                </a:r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)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969000" y="3632200"/>
                <a:ext cx="2108200" cy="914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High dose </a:t>
                </a:r>
                <a:r>
                  <a:rPr lang="en-US" dirty="0" err="1">
                    <a:solidFill>
                      <a:prstClr val="black"/>
                    </a:solidFill>
                    <a:latin typeface="Trebuchet MS"/>
                    <a:cs typeface="Trebuchet MS"/>
                  </a:rPr>
                  <a:t>melphalan</a:t>
                </a:r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Arial"/>
                    <a:cs typeface="Arial"/>
                  </a:rPr>
                  <a:t>&amp;</a:t>
                </a:r>
                <a:r>
                  <a:rPr lang="en-US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 stem cell transplant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57900" y="3339236"/>
                <a:ext cx="457200" cy="48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Y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16500" y="3327112"/>
                <a:ext cx="457200" cy="48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700" b="1" dirty="0">
                    <a:solidFill>
                      <a:srgbClr val="000000"/>
                    </a:solidFill>
                    <a:latin typeface="Trebuchet MS"/>
                    <a:cs typeface="Trebuchet MS"/>
                  </a:rPr>
                  <a:t>N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76900" y="3466524"/>
              <a:ext cx="485605" cy="648276"/>
              <a:chOff x="5562600" y="3415724"/>
              <a:chExt cx="485605" cy="648276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5562600" y="4062412"/>
                <a:ext cx="485605" cy="1588"/>
              </a:xfrm>
              <a:prstGeom prst="straightConnector1">
                <a:avLst/>
              </a:prstGeom>
              <a:ln w="88900">
                <a:solidFill>
                  <a:schemeClr val="tx1"/>
                </a:solidFill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5579197" y="3415724"/>
                <a:ext cx="36440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  <a:latin typeface="Trebuchet MS"/>
                    <a:cs typeface="Trebuchet MS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8226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0414"/>
              </p:ext>
            </p:extLst>
          </p:nvPr>
        </p:nvGraphicFramePr>
        <p:xfrm>
          <a:off x="1553688" y="1824510"/>
          <a:ext cx="9084621" cy="3400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677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Antibodies (Plasma Cells)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Alkylating</a:t>
                      </a:r>
                      <a:r>
                        <a:rPr lang="en-US" sz="1400" b="1" baseline="0" dirty="0"/>
                        <a:t> Agents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Proteasome Inhibitors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Steroids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IMiDs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Novel Agents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Fibril-Directed Agents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7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Daratumumab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Oral Melphalan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Bortezomib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Prednisone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Thalidomide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Venetoclax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Birtamimab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(NEOD001)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Isatuximab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IV </a:t>
                      </a:r>
                      <a:r>
                        <a:rPr lang="en-US" sz="1400" dirty="0" err="1"/>
                        <a:t>Melphalan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(Transplant)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Ixazomib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Dexamethasone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Lenalidomide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CART Cells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Anselamimab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(CAEL-101)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Elotuzumab</a:t>
                      </a:r>
                      <a:endParaRPr lang="en-US" sz="140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Cyclophosphamide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Carfilzomib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Pomalidomide</a:t>
                      </a: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Bispecific Abs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BiTEs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AT-02</a:t>
                      </a:r>
                    </a:p>
                    <a:p>
                      <a:pPr algn="ctr"/>
                      <a:r>
                        <a:rPr lang="en-US" sz="1400" dirty="0"/>
                        <a:t>(PAR-IgG)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Belantamab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Bendamustine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AT-03</a:t>
                      </a:r>
                    </a:p>
                    <a:p>
                      <a:pPr algn="ctr"/>
                      <a:r>
                        <a:rPr lang="en-US" sz="1400" dirty="0"/>
                        <a:t>(PAR-SAP)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7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Light</a:t>
                      </a:r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Chain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Stabilizers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53688" y="421711"/>
            <a:ext cx="8940804" cy="6755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Therapy for AL Amyloidosis 2022</a:t>
            </a:r>
          </a:p>
        </p:txBody>
      </p:sp>
    </p:spTree>
    <p:extLst>
      <p:ext uri="{BB962C8B-B14F-4D97-AF65-F5344CB8AC3E}">
        <p14:creationId xmlns:p14="http://schemas.microsoft.com/office/powerpoint/2010/main" val="14064440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Report #2: Relapsed 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600201"/>
            <a:ext cx="11925300" cy="4525963"/>
          </a:xfrm>
        </p:spPr>
        <p:txBody>
          <a:bodyPr/>
          <a:lstStyle/>
          <a:p>
            <a:r>
              <a:rPr lang="en-US" dirty="0"/>
              <a:t> 78 </a:t>
            </a:r>
            <a:r>
              <a:rPr lang="en-US" dirty="0" err="1"/>
              <a:t>y.o</a:t>
            </a:r>
            <a:r>
              <a:rPr lang="en-US" dirty="0"/>
              <a:t>. woman relapsed LLC AL</a:t>
            </a:r>
          </a:p>
          <a:p>
            <a:r>
              <a:rPr lang="en-US" dirty="0"/>
              <a:t> Renal, heart involvement</a:t>
            </a:r>
          </a:p>
          <a:p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line: </a:t>
            </a:r>
            <a:r>
              <a:rPr lang="en-US" dirty="0" err="1"/>
              <a:t>CyBorD</a:t>
            </a:r>
            <a:r>
              <a:rPr lang="en-US" dirty="0"/>
              <a:t> with only PR</a:t>
            </a:r>
          </a:p>
          <a:p>
            <a:r>
              <a:rPr lang="en-US" dirty="0"/>
              <a:t> 2</a:t>
            </a:r>
            <a:r>
              <a:rPr lang="en-US" baseline="30000" dirty="0"/>
              <a:t>nd</a:t>
            </a:r>
            <a:r>
              <a:rPr lang="en-US" dirty="0"/>
              <a:t> line: Dara-</a:t>
            </a:r>
            <a:r>
              <a:rPr lang="en-US" dirty="0" err="1"/>
              <a:t>BorD</a:t>
            </a:r>
            <a:r>
              <a:rPr lang="en-US" dirty="0"/>
              <a:t>, Dara </a:t>
            </a:r>
            <a:r>
              <a:rPr lang="en-US" dirty="0" err="1"/>
              <a:t>maint</a:t>
            </a:r>
            <a:endParaRPr lang="en-US" dirty="0"/>
          </a:p>
          <a:p>
            <a:r>
              <a:rPr lang="en-US" dirty="0"/>
              <a:t> Rd-</a:t>
            </a:r>
            <a:r>
              <a:rPr lang="en-US" dirty="0" err="1"/>
              <a:t>Elo</a:t>
            </a:r>
            <a:r>
              <a:rPr lang="en-US" dirty="0"/>
              <a:t> (clinical trial 8/2020)</a:t>
            </a:r>
          </a:p>
          <a:p>
            <a:pPr lvl="1"/>
            <a:r>
              <a:rPr lang="en-US" dirty="0"/>
              <a:t>  Hematologic CR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4"/>
          <a:stretch/>
        </p:blipFill>
        <p:spPr>
          <a:xfrm>
            <a:off x="6512248" y="1568035"/>
            <a:ext cx="5547156" cy="16462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9285826" y="2010906"/>
            <a:ext cx="0" cy="349251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512248" y="3319007"/>
            <a:ext cx="5547156" cy="3403599"/>
            <a:chOff x="6512248" y="3319007"/>
            <a:chExt cx="5547156" cy="34035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827"/>
            <a:stretch/>
          </p:blipFill>
          <p:spPr>
            <a:xfrm>
              <a:off x="6512248" y="3319007"/>
              <a:ext cx="5547156" cy="3403599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9285826" y="3626188"/>
              <a:ext cx="0" cy="349251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285826" y="5503406"/>
              <a:ext cx="0" cy="349251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57348" y="4936795"/>
            <a:ext cx="43396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Microsoft Sans Serif" charset="0"/>
                <a:ea typeface="Microsoft Sans Serif" charset="0"/>
                <a:cs typeface="Microsoft Sans Serif" charset="0"/>
              </a:rPr>
              <a:t>Renal Response: YES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Microsoft Sans Serif" charset="0"/>
                <a:ea typeface="Microsoft Sans Serif" charset="0"/>
                <a:cs typeface="Microsoft Sans Serif" charset="0"/>
              </a:rPr>
              <a:t>Cardiac Response: NO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Microsoft Sans Serif" charset="0"/>
              <a:ea typeface="Microsoft Sans Serif" charset="0"/>
              <a:cs typeface="Microsoft Sans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74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/>
          <p:cNvGrpSpPr/>
          <p:nvPr/>
        </p:nvGrpSpPr>
        <p:grpSpPr>
          <a:xfrm>
            <a:off x="383509" y="1428401"/>
            <a:ext cx="2852582" cy="830997"/>
            <a:chOff x="5767365" y="1062141"/>
            <a:chExt cx="3803440" cy="1107995"/>
          </a:xfrm>
        </p:grpSpPr>
        <p:pic>
          <p:nvPicPr>
            <p:cNvPr id="517" name="Picture 516" descr="immunglobulin struc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323969">
              <a:off x="8695247" y="1241250"/>
              <a:ext cx="875558" cy="767670"/>
            </a:xfrm>
            <a:prstGeom prst="rect">
              <a:avLst/>
            </a:prstGeom>
            <a:effectLst>
              <a:glow rad="76200">
                <a:srgbClr val="92D050">
                  <a:alpha val="74000"/>
                </a:srgbClr>
              </a:glow>
            </a:effectLst>
          </p:spPr>
        </p:pic>
        <p:sp>
          <p:nvSpPr>
            <p:cNvPr id="518" name="TextBox 517"/>
            <p:cNvSpPr txBox="1"/>
            <p:nvPr/>
          </p:nvSpPr>
          <p:spPr>
            <a:xfrm>
              <a:off x="5767365" y="1062141"/>
              <a:ext cx="2990561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pc="75" dirty="0" err="1">
                  <a:solidFill>
                    <a:schemeClr val="accent3">
                      <a:lumMod val="75000"/>
                    </a:schemeClr>
                  </a:solidFill>
                  <a:latin typeface="Microsoft Sans Serif" charset="0"/>
                  <a:ea typeface="Microsoft Sans Serif" charset="0"/>
                  <a:cs typeface="Microsoft Sans Serif" charset="0"/>
                </a:rPr>
                <a:t>Daratumumab</a:t>
              </a:r>
              <a:endParaRPr lang="en-US" sz="2400" b="1" spc="75" dirty="0">
                <a:solidFill>
                  <a:schemeClr val="accent3">
                    <a:lumMod val="75000"/>
                  </a:schemeClr>
                </a:solidFill>
                <a:latin typeface="Microsoft Sans Serif" charset="0"/>
                <a:ea typeface="Microsoft Sans Serif" charset="0"/>
                <a:cs typeface="Microsoft Sans Serif" charset="0"/>
              </a:endParaRPr>
            </a:p>
            <a:p>
              <a:r>
                <a:rPr lang="en-US" sz="2400" b="1" spc="75" dirty="0" err="1">
                  <a:solidFill>
                    <a:schemeClr val="accent3">
                      <a:lumMod val="75000"/>
                    </a:schemeClr>
                  </a:solidFill>
                  <a:latin typeface="Microsoft Sans Serif" charset="0"/>
                  <a:ea typeface="Microsoft Sans Serif" charset="0"/>
                  <a:cs typeface="Microsoft Sans Serif" charset="0"/>
                </a:rPr>
                <a:t>Isatuximab</a:t>
              </a:r>
              <a:endParaRPr lang="en-US" sz="2400" b="1" spc="75" dirty="0">
                <a:solidFill>
                  <a:schemeClr val="accent3">
                    <a:lumMod val="75000"/>
                  </a:schemeClr>
                </a:solidFill>
                <a:latin typeface="Microsoft Sans Serif" charset="0"/>
                <a:ea typeface="Microsoft Sans Serif" charset="0"/>
                <a:cs typeface="Microsoft Sans Serif" charset="0"/>
              </a:endParaRPr>
            </a:p>
          </p:txBody>
        </p:sp>
      </p:grpSp>
      <p:grpSp>
        <p:nvGrpSpPr>
          <p:cNvPr id="520" name="Group 519"/>
          <p:cNvGrpSpPr/>
          <p:nvPr/>
        </p:nvGrpSpPr>
        <p:grpSpPr>
          <a:xfrm>
            <a:off x="1701615" y="5043189"/>
            <a:ext cx="2076312" cy="995287"/>
            <a:chOff x="11605807" y="-709765"/>
            <a:chExt cx="2768417" cy="1327050"/>
          </a:xfrm>
        </p:grpSpPr>
        <p:pic>
          <p:nvPicPr>
            <p:cNvPr id="521" name="Picture 520" descr="immunglobulin struc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62268">
              <a:off x="13498664" y="-709765"/>
              <a:ext cx="875560" cy="767670"/>
            </a:xfrm>
            <a:prstGeom prst="rect">
              <a:avLst/>
            </a:prstGeom>
            <a:effectLst>
              <a:glow rad="76200">
                <a:schemeClr val="accent2">
                  <a:lumMod val="60000"/>
                  <a:lumOff val="40000"/>
                  <a:alpha val="74000"/>
                </a:schemeClr>
              </a:glow>
            </a:effectLst>
          </p:spPr>
        </p:pic>
        <p:sp>
          <p:nvSpPr>
            <p:cNvPr id="522" name="TextBox 521"/>
            <p:cNvSpPr txBox="1"/>
            <p:nvPr/>
          </p:nvSpPr>
          <p:spPr>
            <a:xfrm>
              <a:off x="11605807" y="1732"/>
              <a:ext cx="254599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pc="75" dirty="0" err="1">
                  <a:solidFill>
                    <a:schemeClr val="accent2"/>
                  </a:solidFill>
                  <a:latin typeface="Microsoft Sans Serif" charset="0"/>
                  <a:ea typeface="Microsoft Sans Serif" charset="0"/>
                  <a:cs typeface="Microsoft Sans Serif" charset="0"/>
                </a:rPr>
                <a:t>Elotuzumab</a:t>
              </a:r>
              <a:endParaRPr lang="en-US" sz="2400" b="1" spc="75" dirty="0">
                <a:solidFill>
                  <a:schemeClr val="accent2"/>
                </a:solidFill>
                <a:latin typeface="Microsoft Sans Serif" charset="0"/>
                <a:ea typeface="Microsoft Sans Serif" charset="0"/>
                <a:cs typeface="Microsoft Sans Serif" charset="0"/>
              </a:endParaRPr>
            </a:p>
          </p:txBody>
        </p:sp>
      </p:grpSp>
      <p:grpSp>
        <p:nvGrpSpPr>
          <p:cNvPr id="264" name="Group 431"/>
          <p:cNvGrpSpPr/>
          <p:nvPr/>
        </p:nvGrpSpPr>
        <p:grpSpPr>
          <a:xfrm rot="19768739">
            <a:off x="10476143" y="3024018"/>
            <a:ext cx="1023988" cy="2911279"/>
            <a:chOff x="6870008" y="-208217"/>
            <a:chExt cx="1215043" cy="3516169"/>
          </a:xfrm>
        </p:grpSpPr>
        <p:grpSp>
          <p:nvGrpSpPr>
            <p:cNvPr id="266" name="Group 368"/>
            <p:cNvGrpSpPr/>
            <p:nvPr/>
          </p:nvGrpSpPr>
          <p:grpSpPr>
            <a:xfrm>
              <a:off x="6870008" y="-207761"/>
              <a:ext cx="1210909" cy="3515713"/>
              <a:chOff x="7478064" y="2961852"/>
              <a:chExt cx="1210909" cy="3515713"/>
            </a:xfrm>
          </p:grpSpPr>
          <p:grpSp>
            <p:nvGrpSpPr>
              <p:cNvPr id="269" name="Group 295"/>
              <p:cNvGrpSpPr/>
              <p:nvPr/>
            </p:nvGrpSpPr>
            <p:grpSpPr>
              <a:xfrm rot="18867073">
                <a:off x="7654763" y="5670645"/>
                <a:ext cx="952493" cy="661348"/>
                <a:chOff x="5917493" y="2624351"/>
                <a:chExt cx="952493" cy="661348"/>
              </a:xfrm>
            </p:grpSpPr>
            <p:sp>
              <p:nvSpPr>
                <p:cNvPr id="678" name="Arc 677"/>
                <p:cNvSpPr/>
                <p:nvPr/>
              </p:nvSpPr>
              <p:spPr>
                <a:xfrm rot="1483726">
                  <a:off x="5917493" y="2624351"/>
                  <a:ext cx="627489" cy="466299"/>
                </a:xfrm>
                <a:prstGeom prst="arc">
                  <a:avLst/>
                </a:prstGeom>
                <a:ln w="152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1" name="Group 244"/>
                <p:cNvGrpSpPr/>
                <p:nvPr/>
              </p:nvGrpSpPr>
              <p:grpSpPr>
                <a:xfrm>
                  <a:off x="6121948" y="2714199"/>
                  <a:ext cx="748038" cy="571500"/>
                  <a:chOff x="6926597" y="3070652"/>
                  <a:chExt cx="748038" cy="571500"/>
                </a:xfrm>
              </p:grpSpPr>
              <p:sp>
                <p:nvSpPr>
                  <p:cNvPr id="680" name="Arc 679"/>
                  <p:cNvSpPr/>
                  <p:nvPr/>
                </p:nvSpPr>
                <p:spPr>
                  <a:xfrm rot="19532019">
                    <a:off x="6926597" y="3104023"/>
                    <a:ext cx="571500" cy="511982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1" name="Arc 680"/>
                  <p:cNvSpPr/>
                  <p:nvPr/>
                </p:nvSpPr>
                <p:spPr>
                  <a:xfrm rot="14088162">
                    <a:off x="7155736" y="31232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4" name="Group 312"/>
              <p:cNvGrpSpPr/>
              <p:nvPr/>
            </p:nvGrpSpPr>
            <p:grpSpPr>
              <a:xfrm>
                <a:off x="7478064" y="2961852"/>
                <a:ext cx="1210909" cy="3102236"/>
                <a:chOff x="7478064" y="2961852"/>
                <a:chExt cx="1210909" cy="3102236"/>
              </a:xfrm>
            </p:grpSpPr>
            <p:grpSp>
              <p:nvGrpSpPr>
                <p:cNvPr id="278" name="Group 253"/>
                <p:cNvGrpSpPr/>
                <p:nvPr/>
              </p:nvGrpSpPr>
              <p:grpSpPr>
                <a:xfrm rot="18580815">
                  <a:off x="7797807" y="31074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74" name="Arc 673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82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76" name="Arc 675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7" name="Arc 676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6" name="Group 258"/>
                <p:cNvGrpSpPr/>
                <p:nvPr/>
              </p:nvGrpSpPr>
              <p:grpSpPr>
                <a:xfrm>
                  <a:off x="7478064" y="32852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70" name="Arc 669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88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72" name="Arc 671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3" name="Arc 672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1" name="Group 263"/>
                <p:cNvGrpSpPr/>
                <p:nvPr/>
              </p:nvGrpSpPr>
              <p:grpSpPr>
                <a:xfrm rot="4550862">
                  <a:off x="7734307" y="39035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66" name="Arc 665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93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68" name="Arc 667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9" name="Arc 668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6" name="Group 268"/>
                <p:cNvGrpSpPr/>
                <p:nvPr/>
              </p:nvGrpSpPr>
              <p:grpSpPr>
                <a:xfrm rot="18867073">
                  <a:off x="7502363" y="474354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62" name="Arc 661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98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64" name="Arc 663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5" name="Arc 664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1" name="Group 273"/>
                <p:cNvGrpSpPr/>
                <p:nvPr/>
              </p:nvGrpSpPr>
              <p:grpSpPr>
                <a:xfrm>
                  <a:off x="7713494" y="35413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659" name="Arc 658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0" name="Arc 659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1" name="Arc 660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5" name="Group 277"/>
                <p:cNvGrpSpPr/>
                <p:nvPr/>
              </p:nvGrpSpPr>
              <p:grpSpPr>
                <a:xfrm rot="13767278">
                  <a:off x="7762653" y="3649954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656" name="Arc 655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7" name="Arc 656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Arc 657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9" name="Group 281"/>
                <p:cNvGrpSpPr/>
                <p:nvPr/>
              </p:nvGrpSpPr>
              <p:grpSpPr>
                <a:xfrm rot="14603688">
                  <a:off x="7852620" y="40847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653" name="Arc 652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4" name="Arc 653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5" name="Arc 654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3" name="Group 285"/>
                <p:cNvGrpSpPr/>
                <p:nvPr/>
              </p:nvGrpSpPr>
              <p:grpSpPr>
                <a:xfrm>
                  <a:off x="7516164" y="43647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49" name="Arc 648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14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51" name="Arc 650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2" name="Arc 651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5" name="Group 290"/>
                <p:cNvGrpSpPr/>
                <p:nvPr/>
              </p:nvGrpSpPr>
              <p:grpSpPr>
                <a:xfrm rot="4550862">
                  <a:off x="7772407" y="50846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45" name="Arc 644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16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47" name="Arc 646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8" name="Arc 647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7" name="Group 300"/>
                <p:cNvGrpSpPr/>
                <p:nvPr/>
              </p:nvGrpSpPr>
              <p:grpSpPr>
                <a:xfrm>
                  <a:off x="7751594" y="47224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642" name="Arc 641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3" name="Arc 642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4" name="Arc 643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8" name="Group 304"/>
                <p:cNvGrpSpPr/>
                <p:nvPr/>
              </p:nvGrpSpPr>
              <p:grpSpPr>
                <a:xfrm rot="13767278">
                  <a:off x="7800753" y="4831054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639" name="Arc 638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Arc 639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Arc 640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9" name="Group 308"/>
                <p:cNvGrpSpPr/>
                <p:nvPr/>
              </p:nvGrpSpPr>
              <p:grpSpPr>
                <a:xfrm rot="14603688">
                  <a:off x="7890720" y="52658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636" name="Arc 635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7" name="Arc 636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8" name="Arc 637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84" name="Group 369"/>
            <p:cNvGrpSpPr/>
            <p:nvPr/>
          </p:nvGrpSpPr>
          <p:grpSpPr>
            <a:xfrm>
              <a:off x="6874144" y="-208217"/>
              <a:ext cx="1210907" cy="3515713"/>
              <a:chOff x="7478064" y="2961852"/>
              <a:chExt cx="1210907" cy="3515713"/>
            </a:xfrm>
          </p:grpSpPr>
          <p:grpSp>
            <p:nvGrpSpPr>
              <p:cNvPr id="395" name="Group 295"/>
              <p:cNvGrpSpPr/>
              <p:nvPr/>
            </p:nvGrpSpPr>
            <p:grpSpPr>
              <a:xfrm rot="18867073">
                <a:off x="7654763" y="5670645"/>
                <a:ext cx="952493" cy="661348"/>
                <a:chOff x="5917493" y="2624351"/>
                <a:chExt cx="952493" cy="661348"/>
              </a:xfrm>
            </p:grpSpPr>
            <p:sp>
              <p:nvSpPr>
                <p:cNvPr id="618" name="Arc 617"/>
                <p:cNvSpPr/>
                <p:nvPr/>
              </p:nvSpPr>
              <p:spPr>
                <a:xfrm rot="1483726">
                  <a:off x="5917493" y="2624351"/>
                  <a:ext cx="627489" cy="466299"/>
                </a:xfrm>
                <a:prstGeom prst="arc">
                  <a:avLst/>
                </a:prstGeom>
                <a:ln w="9525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9" name="Group 244"/>
                <p:cNvGrpSpPr/>
                <p:nvPr/>
              </p:nvGrpSpPr>
              <p:grpSpPr>
                <a:xfrm>
                  <a:off x="6121948" y="2714199"/>
                  <a:ext cx="748038" cy="571500"/>
                  <a:chOff x="6926597" y="3070652"/>
                  <a:chExt cx="748038" cy="571500"/>
                </a:xfrm>
              </p:grpSpPr>
              <p:sp>
                <p:nvSpPr>
                  <p:cNvPr id="620" name="Arc 619"/>
                  <p:cNvSpPr/>
                  <p:nvPr/>
                </p:nvSpPr>
                <p:spPr>
                  <a:xfrm rot="19532019">
                    <a:off x="6926597" y="3104023"/>
                    <a:ext cx="571500" cy="511982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1" name="Arc 620"/>
                  <p:cNvSpPr/>
                  <p:nvPr/>
                </p:nvSpPr>
                <p:spPr>
                  <a:xfrm rot="14088162">
                    <a:off x="7155736" y="31232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2" name="Group 312"/>
              <p:cNvGrpSpPr/>
              <p:nvPr/>
            </p:nvGrpSpPr>
            <p:grpSpPr>
              <a:xfrm>
                <a:off x="7478064" y="2961852"/>
                <a:ext cx="1210907" cy="3102236"/>
                <a:chOff x="7478064" y="2961852"/>
                <a:chExt cx="1210907" cy="3102236"/>
              </a:xfrm>
            </p:grpSpPr>
            <p:grpSp>
              <p:nvGrpSpPr>
                <p:cNvPr id="416" name="Group 253"/>
                <p:cNvGrpSpPr/>
                <p:nvPr/>
              </p:nvGrpSpPr>
              <p:grpSpPr>
                <a:xfrm rot="18580815">
                  <a:off x="7797807" y="31074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14" name="Arc 613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0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16" name="Arc 615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Arc 616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4" name="Group 258"/>
                <p:cNvGrpSpPr/>
                <p:nvPr/>
              </p:nvGrpSpPr>
              <p:grpSpPr>
                <a:xfrm>
                  <a:off x="7478064" y="32852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10" name="Arc 609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8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12" name="Arc 611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Arc 612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1" name="Group 263"/>
                <p:cNvGrpSpPr/>
                <p:nvPr/>
              </p:nvGrpSpPr>
              <p:grpSpPr>
                <a:xfrm rot="4550862">
                  <a:off x="7734307" y="39035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06" name="Arc 605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32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08" name="Arc 607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9" name="Arc 608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3" name="Group 268"/>
                <p:cNvGrpSpPr/>
                <p:nvPr/>
              </p:nvGrpSpPr>
              <p:grpSpPr>
                <a:xfrm rot="18867073">
                  <a:off x="7502363" y="474354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02" name="Arc 601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34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04" name="Arc 603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5" name="Arc 604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5" name="Group 273"/>
                <p:cNvGrpSpPr/>
                <p:nvPr/>
              </p:nvGrpSpPr>
              <p:grpSpPr>
                <a:xfrm>
                  <a:off x="7713494" y="35413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599" name="Arc 598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0" name="Arc 599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1" name="Arc 600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6" name="Group 277"/>
                <p:cNvGrpSpPr/>
                <p:nvPr/>
              </p:nvGrpSpPr>
              <p:grpSpPr>
                <a:xfrm rot="13767278">
                  <a:off x="7762653" y="3649952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596" name="Arc 595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7" name="Arc 596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8" name="Arc 597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7" name="Group 281"/>
                <p:cNvGrpSpPr/>
                <p:nvPr/>
              </p:nvGrpSpPr>
              <p:grpSpPr>
                <a:xfrm rot="14603688">
                  <a:off x="7852618" y="40847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593" name="Arc 592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4" name="Arc 593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5" name="Arc 594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285"/>
                <p:cNvGrpSpPr/>
                <p:nvPr/>
              </p:nvGrpSpPr>
              <p:grpSpPr>
                <a:xfrm>
                  <a:off x="7516164" y="43647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589" name="Arc 588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39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591" name="Arc 590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2" name="Arc 591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40" name="Group 290"/>
                <p:cNvGrpSpPr/>
                <p:nvPr/>
              </p:nvGrpSpPr>
              <p:grpSpPr>
                <a:xfrm rot="4550862">
                  <a:off x="7772407" y="50846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585" name="Arc 584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41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587" name="Arc 586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8" name="Arc 587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42" name="Group 300"/>
                <p:cNvGrpSpPr/>
                <p:nvPr/>
              </p:nvGrpSpPr>
              <p:grpSpPr>
                <a:xfrm>
                  <a:off x="7751594" y="47224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582" name="Arc 581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3" name="Arc 582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4" name="Arc 583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3" name="Group 304"/>
                <p:cNvGrpSpPr/>
                <p:nvPr/>
              </p:nvGrpSpPr>
              <p:grpSpPr>
                <a:xfrm rot="13767278">
                  <a:off x="7800753" y="4831052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579" name="Arc 578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0" name="Arc 579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1" name="Arc 580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4" name="Group 308"/>
                <p:cNvGrpSpPr/>
                <p:nvPr/>
              </p:nvGrpSpPr>
              <p:grpSpPr>
                <a:xfrm rot="14603688">
                  <a:off x="7890718" y="52658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576" name="Arc 575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7" name="Arc 576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8" name="Arc 577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15" y="237910"/>
            <a:ext cx="11585735" cy="1143000"/>
          </a:xfrm>
        </p:spPr>
        <p:txBody>
          <a:bodyPr>
            <a:normAutofit/>
          </a:bodyPr>
          <a:lstStyle/>
          <a:p>
            <a:r>
              <a:rPr lang="en-US" dirty="0"/>
              <a:t>Other Monoclonal Antibody Approaches</a:t>
            </a:r>
          </a:p>
        </p:txBody>
      </p:sp>
      <p:sp>
        <p:nvSpPr>
          <p:cNvPr id="232" name="Arc 231"/>
          <p:cNvSpPr/>
          <p:nvPr/>
        </p:nvSpPr>
        <p:spPr>
          <a:xfrm>
            <a:off x="4457700" y="2425701"/>
            <a:ext cx="571500" cy="466299"/>
          </a:xfrm>
          <a:prstGeom prst="arc">
            <a:avLst/>
          </a:prstGeom>
          <a:ln w="952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Arc 232"/>
          <p:cNvSpPr/>
          <p:nvPr/>
        </p:nvSpPr>
        <p:spPr>
          <a:xfrm rot="3551707">
            <a:off x="4102100" y="2578101"/>
            <a:ext cx="571500" cy="466299"/>
          </a:xfrm>
          <a:prstGeom prst="arc">
            <a:avLst/>
          </a:prstGeom>
          <a:ln w="952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Arc 233"/>
          <p:cNvSpPr/>
          <p:nvPr/>
        </p:nvSpPr>
        <p:spPr>
          <a:xfrm rot="17405799">
            <a:off x="4991100" y="3639404"/>
            <a:ext cx="571500" cy="466299"/>
          </a:xfrm>
          <a:prstGeom prst="arc">
            <a:avLst/>
          </a:prstGeom>
          <a:ln w="952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Arc 234"/>
          <p:cNvSpPr/>
          <p:nvPr/>
        </p:nvSpPr>
        <p:spPr>
          <a:xfrm rot="18185693">
            <a:off x="5513902" y="3950943"/>
            <a:ext cx="571500" cy="466299"/>
          </a:xfrm>
          <a:prstGeom prst="arc">
            <a:avLst/>
          </a:prstGeom>
          <a:ln w="952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Arc 236"/>
          <p:cNvSpPr/>
          <p:nvPr/>
        </p:nvSpPr>
        <p:spPr>
          <a:xfrm rot="19532019">
            <a:off x="4864100" y="4406901"/>
            <a:ext cx="571500" cy="466299"/>
          </a:xfrm>
          <a:prstGeom prst="arc">
            <a:avLst/>
          </a:prstGeom>
          <a:ln w="952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Arc 237"/>
          <p:cNvSpPr/>
          <p:nvPr/>
        </p:nvSpPr>
        <p:spPr>
          <a:xfrm rot="1483726">
            <a:off x="4508500" y="4559301"/>
            <a:ext cx="571500" cy="466299"/>
          </a:xfrm>
          <a:prstGeom prst="arc">
            <a:avLst/>
          </a:prstGeom>
          <a:ln w="952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Arc 238"/>
          <p:cNvSpPr/>
          <p:nvPr/>
        </p:nvSpPr>
        <p:spPr>
          <a:xfrm rot="15337818">
            <a:off x="4292600" y="5595204"/>
            <a:ext cx="571500" cy="466299"/>
          </a:xfrm>
          <a:prstGeom prst="arc">
            <a:avLst/>
          </a:prstGeom>
          <a:ln w="952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Arc 239"/>
          <p:cNvSpPr/>
          <p:nvPr/>
        </p:nvSpPr>
        <p:spPr>
          <a:xfrm rot="16117712">
            <a:off x="4929702" y="5792443"/>
            <a:ext cx="571500" cy="466299"/>
          </a:xfrm>
          <a:prstGeom prst="arc">
            <a:avLst/>
          </a:prstGeom>
          <a:ln w="9525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245"/>
          <p:cNvGrpSpPr/>
          <p:nvPr/>
        </p:nvGrpSpPr>
        <p:grpSpPr>
          <a:xfrm>
            <a:off x="7137139" y="3799088"/>
            <a:ext cx="952493" cy="661348"/>
            <a:chOff x="5917493" y="2624351"/>
            <a:chExt cx="952493" cy="661348"/>
          </a:xfrm>
        </p:grpSpPr>
        <p:sp>
          <p:nvSpPr>
            <p:cNvPr id="242" name="Arc 241"/>
            <p:cNvSpPr/>
            <p:nvPr/>
          </p:nvSpPr>
          <p:spPr>
            <a:xfrm rot="1483726">
              <a:off x="5917493" y="2624351"/>
              <a:ext cx="627489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244"/>
            <p:cNvGrpSpPr/>
            <p:nvPr/>
          </p:nvGrpSpPr>
          <p:grpSpPr>
            <a:xfrm>
              <a:off x="6121948" y="2714199"/>
              <a:ext cx="748038" cy="571500"/>
              <a:chOff x="6926597" y="3070652"/>
              <a:chExt cx="748038" cy="571500"/>
            </a:xfrm>
          </p:grpSpPr>
          <p:sp>
            <p:nvSpPr>
              <p:cNvPr id="241" name="Arc 240"/>
              <p:cNvSpPr/>
              <p:nvPr/>
            </p:nvSpPr>
            <p:spPr>
              <a:xfrm rot="19532019">
                <a:off x="6926597" y="3104023"/>
                <a:ext cx="571500" cy="511982"/>
              </a:xfrm>
              <a:prstGeom prst="arc">
                <a:avLst/>
              </a:prstGeom>
              <a:ln w="952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Arc 242"/>
              <p:cNvSpPr/>
              <p:nvPr/>
            </p:nvSpPr>
            <p:spPr>
              <a:xfrm rot="14088162">
                <a:off x="7155736" y="3123252"/>
                <a:ext cx="571500" cy="466299"/>
              </a:xfrm>
              <a:prstGeom prst="arc">
                <a:avLst/>
              </a:prstGeom>
              <a:ln w="952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6" name="Group 248"/>
          <p:cNvGrpSpPr/>
          <p:nvPr/>
        </p:nvGrpSpPr>
        <p:grpSpPr>
          <a:xfrm>
            <a:off x="7625637" y="4589926"/>
            <a:ext cx="875977" cy="720528"/>
            <a:chOff x="6546136" y="3478852"/>
            <a:chExt cx="875977" cy="720528"/>
          </a:xfrm>
        </p:grpSpPr>
        <p:sp>
          <p:nvSpPr>
            <p:cNvPr id="244" name="Arc 243"/>
            <p:cNvSpPr/>
            <p:nvPr/>
          </p:nvSpPr>
          <p:spPr>
            <a:xfrm rot="1483726">
              <a:off x="6546136" y="3478852"/>
              <a:ext cx="571500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Arc 246"/>
            <p:cNvSpPr/>
            <p:nvPr/>
          </p:nvSpPr>
          <p:spPr>
            <a:xfrm rot="19532019">
              <a:off x="6600876" y="3733081"/>
              <a:ext cx="571500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Arc 247"/>
            <p:cNvSpPr/>
            <p:nvPr/>
          </p:nvSpPr>
          <p:spPr>
            <a:xfrm rot="15248883">
              <a:off x="6903214" y="3632772"/>
              <a:ext cx="571500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249"/>
          <p:cNvGrpSpPr/>
          <p:nvPr/>
        </p:nvGrpSpPr>
        <p:grpSpPr>
          <a:xfrm rot="8395523">
            <a:off x="6818031" y="4139554"/>
            <a:ext cx="875977" cy="720528"/>
            <a:chOff x="6546136" y="3478852"/>
            <a:chExt cx="875977" cy="720528"/>
          </a:xfrm>
        </p:grpSpPr>
        <p:sp>
          <p:nvSpPr>
            <p:cNvPr id="251" name="Arc 250"/>
            <p:cNvSpPr/>
            <p:nvPr/>
          </p:nvSpPr>
          <p:spPr>
            <a:xfrm rot="1483726">
              <a:off x="6546136" y="3478852"/>
              <a:ext cx="571500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Arc 251"/>
            <p:cNvSpPr/>
            <p:nvPr/>
          </p:nvSpPr>
          <p:spPr>
            <a:xfrm rot="19532019">
              <a:off x="6600876" y="3733081"/>
              <a:ext cx="571500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Arc 252"/>
            <p:cNvSpPr/>
            <p:nvPr/>
          </p:nvSpPr>
          <p:spPr>
            <a:xfrm rot="15248883">
              <a:off x="6903214" y="3632772"/>
              <a:ext cx="571500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Group 681"/>
          <p:cNvGrpSpPr/>
          <p:nvPr/>
        </p:nvGrpSpPr>
        <p:grpSpPr>
          <a:xfrm rot="16522587">
            <a:off x="6451987" y="3386456"/>
            <a:ext cx="952493" cy="661348"/>
            <a:chOff x="5917493" y="2624351"/>
            <a:chExt cx="952493" cy="661348"/>
          </a:xfrm>
        </p:grpSpPr>
        <p:sp>
          <p:nvSpPr>
            <p:cNvPr id="683" name="Arc 682"/>
            <p:cNvSpPr/>
            <p:nvPr/>
          </p:nvSpPr>
          <p:spPr>
            <a:xfrm rot="1483726">
              <a:off x="5917493" y="2624351"/>
              <a:ext cx="627489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1" name="Group 244"/>
            <p:cNvGrpSpPr/>
            <p:nvPr/>
          </p:nvGrpSpPr>
          <p:grpSpPr>
            <a:xfrm>
              <a:off x="6121948" y="2714199"/>
              <a:ext cx="748038" cy="571500"/>
              <a:chOff x="6926597" y="3070652"/>
              <a:chExt cx="748038" cy="571500"/>
            </a:xfrm>
          </p:grpSpPr>
          <p:sp>
            <p:nvSpPr>
              <p:cNvPr id="685" name="Arc 684"/>
              <p:cNvSpPr/>
              <p:nvPr/>
            </p:nvSpPr>
            <p:spPr>
              <a:xfrm rot="19532019">
                <a:off x="6926597" y="3104023"/>
                <a:ext cx="571500" cy="511982"/>
              </a:xfrm>
              <a:prstGeom prst="arc">
                <a:avLst/>
              </a:prstGeom>
              <a:ln w="952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Arc 685"/>
              <p:cNvSpPr/>
              <p:nvPr/>
            </p:nvSpPr>
            <p:spPr>
              <a:xfrm rot="14088162">
                <a:off x="7155736" y="3123252"/>
                <a:ext cx="571500" cy="466299"/>
              </a:xfrm>
              <a:prstGeom prst="arc">
                <a:avLst/>
              </a:prstGeom>
              <a:ln w="952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2" name="Group 686"/>
          <p:cNvGrpSpPr/>
          <p:nvPr/>
        </p:nvGrpSpPr>
        <p:grpSpPr>
          <a:xfrm rot="2499141">
            <a:off x="7274352" y="4928545"/>
            <a:ext cx="952493" cy="661348"/>
            <a:chOff x="5917493" y="2624351"/>
            <a:chExt cx="952493" cy="661348"/>
          </a:xfrm>
        </p:grpSpPr>
        <p:sp>
          <p:nvSpPr>
            <p:cNvPr id="688" name="Arc 687"/>
            <p:cNvSpPr/>
            <p:nvPr/>
          </p:nvSpPr>
          <p:spPr>
            <a:xfrm rot="1483726">
              <a:off x="5917493" y="2624351"/>
              <a:ext cx="627489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3" name="Group 244"/>
            <p:cNvGrpSpPr/>
            <p:nvPr/>
          </p:nvGrpSpPr>
          <p:grpSpPr>
            <a:xfrm>
              <a:off x="6121948" y="2714199"/>
              <a:ext cx="748038" cy="571500"/>
              <a:chOff x="6926597" y="3070652"/>
              <a:chExt cx="748038" cy="571500"/>
            </a:xfrm>
          </p:grpSpPr>
          <p:sp>
            <p:nvSpPr>
              <p:cNvPr id="690" name="Arc 689"/>
              <p:cNvSpPr/>
              <p:nvPr/>
            </p:nvSpPr>
            <p:spPr>
              <a:xfrm rot="19532019">
                <a:off x="6926597" y="3104023"/>
                <a:ext cx="571500" cy="511982"/>
              </a:xfrm>
              <a:prstGeom prst="arc">
                <a:avLst/>
              </a:prstGeom>
              <a:ln w="952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Arc 690"/>
              <p:cNvSpPr/>
              <p:nvPr/>
            </p:nvSpPr>
            <p:spPr>
              <a:xfrm rot="14088162">
                <a:off x="7155736" y="3123252"/>
                <a:ext cx="571500" cy="466299"/>
              </a:xfrm>
              <a:prstGeom prst="arc">
                <a:avLst/>
              </a:prstGeom>
              <a:ln w="952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2" name="Rectangle 691"/>
          <p:cNvSpPr/>
          <p:nvPr/>
        </p:nvSpPr>
        <p:spPr>
          <a:xfrm>
            <a:off x="7035910" y="4404527"/>
            <a:ext cx="513762" cy="5459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4" name="Group 695"/>
          <p:cNvGrpSpPr/>
          <p:nvPr/>
        </p:nvGrpSpPr>
        <p:grpSpPr>
          <a:xfrm rot="2717138">
            <a:off x="7398580" y="2621788"/>
            <a:ext cx="875977" cy="720528"/>
            <a:chOff x="6546136" y="3478852"/>
            <a:chExt cx="875977" cy="720528"/>
          </a:xfrm>
        </p:grpSpPr>
        <p:sp>
          <p:nvSpPr>
            <p:cNvPr id="697" name="Arc 696"/>
            <p:cNvSpPr/>
            <p:nvPr/>
          </p:nvSpPr>
          <p:spPr>
            <a:xfrm rot="1483726">
              <a:off x="6546136" y="3478852"/>
              <a:ext cx="571500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Arc 697"/>
            <p:cNvSpPr/>
            <p:nvPr/>
          </p:nvSpPr>
          <p:spPr>
            <a:xfrm rot="19532019">
              <a:off x="6600876" y="3733081"/>
              <a:ext cx="571500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Arc 698"/>
            <p:cNvSpPr/>
            <p:nvPr/>
          </p:nvSpPr>
          <p:spPr>
            <a:xfrm rot="15248883">
              <a:off x="6903214" y="3632772"/>
              <a:ext cx="571500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0" name="Rectangle 699"/>
          <p:cNvSpPr/>
          <p:nvPr/>
        </p:nvSpPr>
        <p:spPr>
          <a:xfrm rot="15921615">
            <a:off x="7616459" y="2683904"/>
            <a:ext cx="513762" cy="5459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TextBox 701"/>
          <p:cNvSpPr txBox="1"/>
          <p:nvPr/>
        </p:nvSpPr>
        <p:spPr>
          <a:xfrm>
            <a:off x="6516148" y="1544639"/>
            <a:ext cx="2517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icrosoft Sans Serif" charset="0"/>
                <a:ea typeface="Microsoft Sans Serif" charset="0"/>
                <a:cs typeface="Microsoft Sans Serif" charset="0"/>
              </a:rPr>
              <a:t>Toxic Soluble </a:t>
            </a:r>
            <a:r>
              <a:rPr lang="en-US" sz="2800" b="1" dirty="0" err="1">
                <a:latin typeface="Microsoft Sans Serif" charset="0"/>
                <a:ea typeface="Microsoft Sans Serif" charset="0"/>
                <a:cs typeface="Microsoft Sans Serif" charset="0"/>
              </a:rPr>
              <a:t>Oligomers</a:t>
            </a:r>
            <a:r>
              <a:rPr lang="en-US" sz="2800" b="1" dirty="0">
                <a:latin typeface="Microsoft Sans Serif" charset="0"/>
                <a:ea typeface="Microsoft Sans Serif" charset="0"/>
                <a:cs typeface="Microsoft Sans Serif" charset="0"/>
              </a:rPr>
              <a:t> </a:t>
            </a:r>
          </a:p>
        </p:txBody>
      </p:sp>
      <p:grpSp>
        <p:nvGrpSpPr>
          <p:cNvPr id="575" name="Group 718"/>
          <p:cNvGrpSpPr/>
          <p:nvPr/>
        </p:nvGrpSpPr>
        <p:grpSpPr>
          <a:xfrm rot="3253721">
            <a:off x="7602213" y="3369627"/>
            <a:ext cx="952493" cy="661348"/>
            <a:chOff x="5917493" y="2624351"/>
            <a:chExt cx="952493" cy="661348"/>
          </a:xfrm>
        </p:grpSpPr>
        <p:sp>
          <p:nvSpPr>
            <p:cNvPr id="720" name="Arc 719"/>
            <p:cNvSpPr/>
            <p:nvPr/>
          </p:nvSpPr>
          <p:spPr>
            <a:xfrm rot="1483726">
              <a:off x="5917493" y="2624351"/>
              <a:ext cx="627489" cy="466299"/>
            </a:xfrm>
            <a:prstGeom prst="arc">
              <a:avLst/>
            </a:prstGeom>
            <a:ln w="952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6" name="Group 244"/>
            <p:cNvGrpSpPr/>
            <p:nvPr/>
          </p:nvGrpSpPr>
          <p:grpSpPr>
            <a:xfrm>
              <a:off x="6121948" y="2714199"/>
              <a:ext cx="748038" cy="571500"/>
              <a:chOff x="6926597" y="3070652"/>
              <a:chExt cx="748038" cy="571500"/>
            </a:xfrm>
          </p:grpSpPr>
          <p:sp>
            <p:nvSpPr>
              <p:cNvPr id="722" name="Arc 721"/>
              <p:cNvSpPr/>
              <p:nvPr/>
            </p:nvSpPr>
            <p:spPr>
              <a:xfrm rot="19532019">
                <a:off x="6926597" y="3104023"/>
                <a:ext cx="571500" cy="511982"/>
              </a:xfrm>
              <a:prstGeom prst="arc">
                <a:avLst/>
              </a:prstGeom>
              <a:ln w="952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Arc 722"/>
              <p:cNvSpPr/>
              <p:nvPr/>
            </p:nvSpPr>
            <p:spPr>
              <a:xfrm rot="14088162">
                <a:off x="7155736" y="3123252"/>
                <a:ext cx="571500" cy="466299"/>
              </a:xfrm>
              <a:prstGeom prst="arc">
                <a:avLst/>
              </a:prstGeom>
              <a:ln w="952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0" name="Group 430"/>
          <p:cNvGrpSpPr/>
          <p:nvPr/>
        </p:nvGrpSpPr>
        <p:grpSpPr>
          <a:xfrm rot="556086">
            <a:off x="9198932" y="2597229"/>
            <a:ext cx="1003279" cy="2481797"/>
            <a:chOff x="6870008" y="-208217"/>
            <a:chExt cx="1215049" cy="3516169"/>
          </a:xfrm>
        </p:grpSpPr>
        <p:grpSp>
          <p:nvGrpSpPr>
            <p:cNvPr id="603" name="Group 368"/>
            <p:cNvGrpSpPr/>
            <p:nvPr/>
          </p:nvGrpSpPr>
          <p:grpSpPr>
            <a:xfrm>
              <a:off x="6870008" y="-207761"/>
              <a:ext cx="1210913" cy="3515713"/>
              <a:chOff x="7478064" y="2961852"/>
              <a:chExt cx="1210913" cy="3515713"/>
            </a:xfrm>
          </p:grpSpPr>
          <p:grpSp>
            <p:nvGrpSpPr>
              <p:cNvPr id="739" name="Group 295"/>
              <p:cNvGrpSpPr/>
              <p:nvPr/>
            </p:nvGrpSpPr>
            <p:grpSpPr>
              <a:xfrm rot="18867073">
                <a:off x="7654763" y="5670645"/>
                <a:ext cx="952493" cy="661348"/>
                <a:chOff x="5917493" y="2624351"/>
                <a:chExt cx="952493" cy="661348"/>
              </a:xfrm>
            </p:grpSpPr>
            <p:sp>
              <p:nvSpPr>
                <p:cNvPr id="795" name="Arc 794"/>
                <p:cNvSpPr/>
                <p:nvPr/>
              </p:nvSpPr>
              <p:spPr>
                <a:xfrm rot="1483726">
                  <a:off x="5917493" y="2624351"/>
                  <a:ext cx="627489" cy="466299"/>
                </a:xfrm>
                <a:prstGeom prst="arc">
                  <a:avLst/>
                </a:prstGeom>
                <a:ln w="152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6" name="Group 244"/>
                <p:cNvGrpSpPr/>
                <p:nvPr/>
              </p:nvGrpSpPr>
              <p:grpSpPr>
                <a:xfrm>
                  <a:off x="6121948" y="2714199"/>
                  <a:ext cx="748038" cy="571500"/>
                  <a:chOff x="6926597" y="3070652"/>
                  <a:chExt cx="748038" cy="571500"/>
                </a:xfrm>
              </p:grpSpPr>
              <p:sp>
                <p:nvSpPr>
                  <p:cNvPr id="797" name="Arc 796"/>
                  <p:cNvSpPr/>
                  <p:nvPr/>
                </p:nvSpPr>
                <p:spPr>
                  <a:xfrm rot="19532019">
                    <a:off x="6926597" y="3104023"/>
                    <a:ext cx="571500" cy="511982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Arc 797"/>
                  <p:cNvSpPr/>
                  <p:nvPr/>
                </p:nvSpPr>
                <p:spPr>
                  <a:xfrm rot="14088162">
                    <a:off x="7155736" y="31232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0" name="Group 312"/>
              <p:cNvGrpSpPr/>
              <p:nvPr/>
            </p:nvGrpSpPr>
            <p:grpSpPr>
              <a:xfrm>
                <a:off x="7478064" y="2961852"/>
                <a:ext cx="1210913" cy="3102236"/>
                <a:chOff x="7478064" y="2961852"/>
                <a:chExt cx="1210913" cy="3102236"/>
              </a:xfrm>
            </p:grpSpPr>
            <p:grpSp>
              <p:nvGrpSpPr>
                <p:cNvPr id="741" name="Group 253"/>
                <p:cNvGrpSpPr/>
                <p:nvPr/>
              </p:nvGrpSpPr>
              <p:grpSpPr>
                <a:xfrm rot="18580815">
                  <a:off x="7797807" y="31074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791" name="Arc 790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92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793" name="Arc 792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Arc 793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42" name="Group 258"/>
                <p:cNvGrpSpPr/>
                <p:nvPr/>
              </p:nvGrpSpPr>
              <p:grpSpPr>
                <a:xfrm>
                  <a:off x="7478064" y="32852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787" name="Arc 786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8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789" name="Arc 788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0" name="Arc 789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43" name="Group 263"/>
                <p:cNvGrpSpPr/>
                <p:nvPr/>
              </p:nvGrpSpPr>
              <p:grpSpPr>
                <a:xfrm rot="4550862">
                  <a:off x="7734307" y="39035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783" name="Arc 782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4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785" name="Arc 784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6" name="Arc 785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44" name="Group 268"/>
                <p:cNvGrpSpPr/>
                <p:nvPr/>
              </p:nvGrpSpPr>
              <p:grpSpPr>
                <a:xfrm rot="18867073">
                  <a:off x="7502363" y="474354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779" name="Arc 778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80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781" name="Arc 780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2" name="Arc 781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45" name="Group 273"/>
                <p:cNvGrpSpPr/>
                <p:nvPr/>
              </p:nvGrpSpPr>
              <p:grpSpPr>
                <a:xfrm>
                  <a:off x="7713494" y="35413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776" name="Arc 775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7" name="Arc 776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8" name="Arc 777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6" name="Group 277"/>
                <p:cNvGrpSpPr/>
                <p:nvPr/>
              </p:nvGrpSpPr>
              <p:grpSpPr>
                <a:xfrm rot="13767278">
                  <a:off x="7762653" y="3649958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773" name="Arc 772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Arc 773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Arc 774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7" name="Group 281"/>
                <p:cNvGrpSpPr/>
                <p:nvPr/>
              </p:nvGrpSpPr>
              <p:grpSpPr>
                <a:xfrm rot="14603688">
                  <a:off x="7852624" y="40847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770" name="Arc 769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1" name="Arc 770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Arc 771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8" name="Group 285"/>
                <p:cNvGrpSpPr/>
                <p:nvPr/>
              </p:nvGrpSpPr>
              <p:grpSpPr>
                <a:xfrm>
                  <a:off x="7516164" y="43647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766" name="Arc 765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7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768" name="Arc 767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9" name="Arc 768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49" name="Group 290"/>
                <p:cNvGrpSpPr/>
                <p:nvPr/>
              </p:nvGrpSpPr>
              <p:grpSpPr>
                <a:xfrm rot="4550862">
                  <a:off x="7772407" y="50846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762" name="Arc 761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3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764" name="Arc 763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5" name="Arc 764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0" name="Group 300"/>
                <p:cNvGrpSpPr/>
                <p:nvPr/>
              </p:nvGrpSpPr>
              <p:grpSpPr>
                <a:xfrm>
                  <a:off x="7751594" y="47224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759" name="Arc 758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0" name="Arc 759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Arc 760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1" name="Group 304"/>
                <p:cNvGrpSpPr/>
                <p:nvPr/>
              </p:nvGrpSpPr>
              <p:grpSpPr>
                <a:xfrm rot="13767278">
                  <a:off x="7800753" y="4831058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756" name="Arc 755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Arc 756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8" name="Arc 757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2" name="Group 308"/>
                <p:cNvGrpSpPr/>
                <p:nvPr/>
              </p:nvGrpSpPr>
              <p:grpSpPr>
                <a:xfrm rot="14603688">
                  <a:off x="7890724" y="52658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753" name="Arc 752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4" name="Arc 753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Arc 754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07" name="Group 369"/>
            <p:cNvGrpSpPr/>
            <p:nvPr/>
          </p:nvGrpSpPr>
          <p:grpSpPr>
            <a:xfrm>
              <a:off x="6874144" y="-208217"/>
              <a:ext cx="1210913" cy="3515713"/>
              <a:chOff x="7478064" y="2961852"/>
              <a:chExt cx="1210913" cy="3515713"/>
            </a:xfrm>
          </p:grpSpPr>
          <p:grpSp>
            <p:nvGrpSpPr>
              <p:cNvPr id="611" name="Group 295"/>
              <p:cNvGrpSpPr/>
              <p:nvPr/>
            </p:nvGrpSpPr>
            <p:grpSpPr>
              <a:xfrm rot="18867073">
                <a:off x="7654763" y="5670645"/>
                <a:ext cx="952493" cy="661348"/>
                <a:chOff x="5917493" y="2624351"/>
                <a:chExt cx="952493" cy="661348"/>
              </a:xfrm>
            </p:grpSpPr>
            <p:sp>
              <p:nvSpPr>
                <p:cNvPr id="735" name="Arc 734"/>
                <p:cNvSpPr/>
                <p:nvPr/>
              </p:nvSpPr>
              <p:spPr>
                <a:xfrm rot="1483726">
                  <a:off x="5917493" y="2624351"/>
                  <a:ext cx="627489" cy="466299"/>
                </a:xfrm>
                <a:prstGeom prst="arc">
                  <a:avLst/>
                </a:prstGeom>
                <a:ln w="9525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36" name="Group 244"/>
                <p:cNvGrpSpPr/>
                <p:nvPr/>
              </p:nvGrpSpPr>
              <p:grpSpPr>
                <a:xfrm>
                  <a:off x="6121948" y="2714199"/>
                  <a:ext cx="748038" cy="571500"/>
                  <a:chOff x="6926597" y="3070652"/>
                  <a:chExt cx="748038" cy="571500"/>
                </a:xfrm>
              </p:grpSpPr>
              <p:sp>
                <p:nvSpPr>
                  <p:cNvPr id="737" name="Arc 736"/>
                  <p:cNvSpPr/>
                  <p:nvPr/>
                </p:nvSpPr>
                <p:spPr>
                  <a:xfrm rot="19532019">
                    <a:off x="6926597" y="3104023"/>
                    <a:ext cx="571500" cy="511982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8" name="Arc 737"/>
                  <p:cNvSpPr/>
                  <p:nvPr/>
                </p:nvSpPr>
                <p:spPr>
                  <a:xfrm rot="14088162">
                    <a:off x="7155736" y="31232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5" name="Group 312"/>
              <p:cNvGrpSpPr/>
              <p:nvPr/>
            </p:nvGrpSpPr>
            <p:grpSpPr>
              <a:xfrm>
                <a:off x="7478064" y="2961852"/>
                <a:ext cx="1210911" cy="3102236"/>
                <a:chOff x="7478064" y="2961852"/>
                <a:chExt cx="1210911" cy="3102236"/>
              </a:xfrm>
            </p:grpSpPr>
            <p:grpSp>
              <p:nvGrpSpPr>
                <p:cNvPr id="619" name="Group 253"/>
                <p:cNvGrpSpPr/>
                <p:nvPr/>
              </p:nvGrpSpPr>
              <p:grpSpPr>
                <a:xfrm rot="18580815">
                  <a:off x="7797807" y="31074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731" name="Arc 730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2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733" name="Arc 732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4" name="Arc 733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258"/>
                <p:cNvGrpSpPr/>
                <p:nvPr/>
              </p:nvGrpSpPr>
              <p:grpSpPr>
                <a:xfrm>
                  <a:off x="7478064" y="32852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727" name="Arc 726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8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729" name="Arc 728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Arc 729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3" name="Group 263"/>
                <p:cNvGrpSpPr/>
                <p:nvPr/>
              </p:nvGrpSpPr>
              <p:grpSpPr>
                <a:xfrm rot="4550862">
                  <a:off x="7734307" y="39035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721" name="Arc 720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24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725" name="Arc 724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6" name="Arc 725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4" name="Group 268"/>
                <p:cNvGrpSpPr/>
                <p:nvPr/>
              </p:nvGrpSpPr>
              <p:grpSpPr>
                <a:xfrm rot="18867073">
                  <a:off x="7502363" y="474354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716" name="Arc 715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17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718" name="Arc 717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Arc 718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5" name="Group 273"/>
                <p:cNvGrpSpPr/>
                <p:nvPr/>
              </p:nvGrpSpPr>
              <p:grpSpPr>
                <a:xfrm>
                  <a:off x="7713494" y="35413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712" name="Arc 711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3" name="Arc 712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5" name="Arc 714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6" name="Group 277"/>
                <p:cNvGrpSpPr/>
                <p:nvPr/>
              </p:nvGrpSpPr>
              <p:grpSpPr>
                <a:xfrm rot="13767278">
                  <a:off x="7762653" y="364995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708" name="Arc 707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Arc 708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" name="Arc 710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7" name="Group 281"/>
                <p:cNvGrpSpPr/>
                <p:nvPr/>
              </p:nvGrpSpPr>
              <p:grpSpPr>
                <a:xfrm rot="14603688">
                  <a:off x="7852622" y="40847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705" name="Arc 704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6" name="Arc 705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7" name="Arc 706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8" name="Group 285"/>
                <p:cNvGrpSpPr/>
                <p:nvPr/>
              </p:nvGrpSpPr>
              <p:grpSpPr>
                <a:xfrm>
                  <a:off x="7516164" y="43647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89" name="Arc 688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95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96" name="Arc 695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Arc 703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9" name="Group 290"/>
                <p:cNvGrpSpPr/>
                <p:nvPr/>
              </p:nvGrpSpPr>
              <p:grpSpPr>
                <a:xfrm rot="4550862">
                  <a:off x="7772407" y="50846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679" name="Arc 678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2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684" name="Arc 683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Arc 686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0" name="Group 300"/>
                <p:cNvGrpSpPr/>
                <p:nvPr/>
              </p:nvGrpSpPr>
              <p:grpSpPr>
                <a:xfrm>
                  <a:off x="7751594" y="47224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667" name="Arc 666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1" name="Arc 670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Arc 674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1" name="Group 304"/>
                <p:cNvGrpSpPr/>
                <p:nvPr/>
              </p:nvGrpSpPr>
              <p:grpSpPr>
                <a:xfrm rot="13767278">
                  <a:off x="7800753" y="483105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646" name="Arc 645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0" name="Arc 649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3" name="Arc 662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2" name="Group 308"/>
                <p:cNvGrpSpPr/>
                <p:nvPr/>
              </p:nvGrpSpPr>
              <p:grpSpPr>
                <a:xfrm rot="14603688">
                  <a:off x="7890722" y="52658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633" name="Arc 632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4" name="Arc 633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5" name="Arc 634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34" name="Rectangle 33"/>
          <p:cNvSpPr/>
          <p:nvPr/>
        </p:nvSpPr>
        <p:spPr>
          <a:xfrm>
            <a:off x="9244768" y="2580470"/>
            <a:ext cx="2947232" cy="30602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TextBox 702"/>
          <p:cNvSpPr txBox="1"/>
          <p:nvPr/>
        </p:nvSpPr>
        <p:spPr>
          <a:xfrm>
            <a:off x="9373649" y="1544639"/>
            <a:ext cx="1687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icrosoft Sans Serif" charset="0"/>
                <a:ea typeface="Microsoft Sans Serif" charset="0"/>
                <a:cs typeface="Microsoft Sans Serif" charset="0"/>
              </a:rPr>
              <a:t>Tissue Fibrils </a:t>
            </a:r>
          </a:p>
        </p:txBody>
      </p:sp>
      <p:grpSp>
        <p:nvGrpSpPr>
          <p:cNvPr id="445" name="Group 430"/>
          <p:cNvGrpSpPr/>
          <p:nvPr/>
        </p:nvGrpSpPr>
        <p:grpSpPr>
          <a:xfrm rot="12946826">
            <a:off x="10237207" y="2165605"/>
            <a:ext cx="1215049" cy="3516169"/>
            <a:chOff x="6870008" y="-208217"/>
            <a:chExt cx="1215049" cy="3516169"/>
          </a:xfrm>
        </p:grpSpPr>
        <p:grpSp>
          <p:nvGrpSpPr>
            <p:cNvPr id="446" name="Group 368"/>
            <p:cNvGrpSpPr/>
            <p:nvPr/>
          </p:nvGrpSpPr>
          <p:grpSpPr>
            <a:xfrm>
              <a:off x="6870008" y="-207761"/>
              <a:ext cx="1210913" cy="3515713"/>
              <a:chOff x="7478064" y="2961852"/>
              <a:chExt cx="1210913" cy="3515713"/>
            </a:xfrm>
          </p:grpSpPr>
          <p:grpSp>
            <p:nvGrpSpPr>
              <p:cNvPr id="447" name="Group 295"/>
              <p:cNvGrpSpPr/>
              <p:nvPr/>
            </p:nvGrpSpPr>
            <p:grpSpPr>
              <a:xfrm rot="18867073">
                <a:off x="7654763" y="5670645"/>
                <a:ext cx="952493" cy="661348"/>
                <a:chOff x="5917493" y="2624351"/>
                <a:chExt cx="952493" cy="661348"/>
              </a:xfrm>
            </p:grpSpPr>
            <p:sp>
              <p:nvSpPr>
                <p:cNvPr id="297" name="Arc 296"/>
                <p:cNvSpPr/>
                <p:nvPr/>
              </p:nvSpPr>
              <p:spPr>
                <a:xfrm rot="1483726">
                  <a:off x="5917493" y="2624351"/>
                  <a:ext cx="627489" cy="466299"/>
                </a:xfrm>
                <a:prstGeom prst="arc">
                  <a:avLst/>
                </a:prstGeom>
                <a:ln w="152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8" name="Group 244"/>
                <p:cNvGrpSpPr/>
                <p:nvPr/>
              </p:nvGrpSpPr>
              <p:grpSpPr>
                <a:xfrm>
                  <a:off x="6121948" y="2714199"/>
                  <a:ext cx="748038" cy="571500"/>
                  <a:chOff x="6926597" y="3070652"/>
                  <a:chExt cx="748038" cy="571500"/>
                </a:xfrm>
              </p:grpSpPr>
              <p:sp>
                <p:nvSpPr>
                  <p:cNvPr id="299" name="Arc 298"/>
                  <p:cNvSpPr/>
                  <p:nvPr/>
                </p:nvSpPr>
                <p:spPr>
                  <a:xfrm rot="19532019">
                    <a:off x="6926597" y="3104023"/>
                    <a:ext cx="571500" cy="511982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Arc 299"/>
                  <p:cNvSpPr/>
                  <p:nvPr/>
                </p:nvSpPr>
                <p:spPr>
                  <a:xfrm rot="14088162">
                    <a:off x="7155736" y="31232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59" name="Group 312"/>
              <p:cNvGrpSpPr/>
              <p:nvPr/>
            </p:nvGrpSpPr>
            <p:grpSpPr>
              <a:xfrm>
                <a:off x="7478064" y="2961852"/>
                <a:ext cx="1210913" cy="3102236"/>
                <a:chOff x="7478064" y="2961852"/>
                <a:chExt cx="1210913" cy="3102236"/>
              </a:xfrm>
            </p:grpSpPr>
            <p:grpSp>
              <p:nvGrpSpPr>
                <p:cNvPr id="463" name="Group 253"/>
                <p:cNvGrpSpPr/>
                <p:nvPr/>
              </p:nvGrpSpPr>
              <p:grpSpPr>
                <a:xfrm rot="18580815">
                  <a:off x="7797807" y="31074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255" name="Arc 254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76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257" name="Arc 256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Arc 257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0" name="Group 258"/>
                <p:cNvGrpSpPr/>
                <p:nvPr/>
              </p:nvGrpSpPr>
              <p:grpSpPr>
                <a:xfrm>
                  <a:off x="7478064" y="32852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260" name="Arc 259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4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262" name="Arc 261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Arc 262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263"/>
                <p:cNvGrpSpPr/>
                <p:nvPr/>
              </p:nvGrpSpPr>
              <p:grpSpPr>
                <a:xfrm rot="4550862">
                  <a:off x="7734307" y="39035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265" name="Arc 264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2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267" name="Arc 266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Arc 267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5" name="Group 268"/>
                <p:cNvGrpSpPr/>
                <p:nvPr/>
              </p:nvGrpSpPr>
              <p:grpSpPr>
                <a:xfrm rot="18867073">
                  <a:off x="7502363" y="474354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270" name="Arc 269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6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272" name="Arc 271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Arc 272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7" name="Group 273"/>
                <p:cNvGrpSpPr/>
                <p:nvPr/>
              </p:nvGrpSpPr>
              <p:grpSpPr>
                <a:xfrm>
                  <a:off x="7713494" y="35413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275" name="Arc 274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Arc 275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Arc 276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8" name="Group 277"/>
                <p:cNvGrpSpPr/>
                <p:nvPr/>
              </p:nvGrpSpPr>
              <p:grpSpPr>
                <a:xfrm rot="13767278">
                  <a:off x="7762653" y="3649958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279" name="Arc 278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Arc 279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Arc 280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9" name="Group 281"/>
                <p:cNvGrpSpPr/>
                <p:nvPr/>
              </p:nvGrpSpPr>
              <p:grpSpPr>
                <a:xfrm rot="14603688">
                  <a:off x="7852624" y="40847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283" name="Arc 282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Arc 283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Arc 284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0" name="Group 285"/>
                <p:cNvGrpSpPr/>
                <p:nvPr/>
              </p:nvGrpSpPr>
              <p:grpSpPr>
                <a:xfrm>
                  <a:off x="7516164" y="43647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287" name="Arc 286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1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289" name="Arc 288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0" name="Arc 289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2" name="Group 290"/>
                <p:cNvGrpSpPr/>
                <p:nvPr/>
              </p:nvGrpSpPr>
              <p:grpSpPr>
                <a:xfrm rot="4550862">
                  <a:off x="7772407" y="50846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292" name="Arc 291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3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294" name="Arc 293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Arc 294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1524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4" name="Group 300"/>
                <p:cNvGrpSpPr/>
                <p:nvPr/>
              </p:nvGrpSpPr>
              <p:grpSpPr>
                <a:xfrm>
                  <a:off x="7751594" y="47224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302" name="Arc 301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Arc 302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Arc 303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5" name="Group 304"/>
                <p:cNvGrpSpPr/>
                <p:nvPr/>
              </p:nvGrpSpPr>
              <p:grpSpPr>
                <a:xfrm rot="13767278">
                  <a:off x="7800753" y="4831058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306" name="Arc 305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Arc 306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Arc 307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6" name="Group 308"/>
                <p:cNvGrpSpPr/>
                <p:nvPr/>
              </p:nvGrpSpPr>
              <p:grpSpPr>
                <a:xfrm rot="14603688">
                  <a:off x="7890724" y="52658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310" name="Arc 309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Arc 310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Arc 311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1524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507" name="Group 369"/>
            <p:cNvGrpSpPr/>
            <p:nvPr/>
          </p:nvGrpSpPr>
          <p:grpSpPr>
            <a:xfrm>
              <a:off x="6874144" y="-208217"/>
              <a:ext cx="1210913" cy="3515713"/>
              <a:chOff x="7478064" y="2961852"/>
              <a:chExt cx="1210913" cy="3515713"/>
            </a:xfrm>
          </p:grpSpPr>
          <p:grpSp>
            <p:nvGrpSpPr>
              <p:cNvPr id="508" name="Group 295"/>
              <p:cNvGrpSpPr/>
              <p:nvPr/>
            </p:nvGrpSpPr>
            <p:grpSpPr>
              <a:xfrm rot="18867073">
                <a:off x="7654763" y="5670645"/>
                <a:ext cx="952493" cy="661348"/>
                <a:chOff x="5917493" y="2624351"/>
                <a:chExt cx="952493" cy="661348"/>
              </a:xfrm>
            </p:grpSpPr>
            <p:sp>
              <p:nvSpPr>
                <p:cNvPr id="427" name="Arc 426"/>
                <p:cNvSpPr/>
                <p:nvPr/>
              </p:nvSpPr>
              <p:spPr>
                <a:xfrm rot="1483726">
                  <a:off x="5917493" y="2624351"/>
                  <a:ext cx="627489" cy="466299"/>
                </a:xfrm>
                <a:prstGeom prst="arc">
                  <a:avLst/>
                </a:prstGeom>
                <a:ln w="9525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9" name="Group 244"/>
                <p:cNvGrpSpPr/>
                <p:nvPr/>
              </p:nvGrpSpPr>
              <p:grpSpPr>
                <a:xfrm>
                  <a:off x="6121948" y="2714199"/>
                  <a:ext cx="748038" cy="571500"/>
                  <a:chOff x="6926597" y="3070652"/>
                  <a:chExt cx="748038" cy="571500"/>
                </a:xfrm>
              </p:grpSpPr>
              <p:sp>
                <p:nvSpPr>
                  <p:cNvPr id="429" name="Arc 428"/>
                  <p:cNvSpPr/>
                  <p:nvPr/>
                </p:nvSpPr>
                <p:spPr>
                  <a:xfrm rot="19532019">
                    <a:off x="6926597" y="3104023"/>
                    <a:ext cx="571500" cy="511982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Arc 429"/>
                  <p:cNvSpPr/>
                  <p:nvPr/>
                </p:nvSpPr>
                <p:spPr>
                  <a:xfrm rot="14088162">
                    <a:off x="7155736" y="31232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23" name="Group 312"/>
              <p:cNvGrpSpPr/>
              <p:nvPr/>
            </p:nvGrpSpPr>
            <p:grpSpPr>
              <a:xfrm>
                <a:off x="7478064" y="2961852"/>
                <a:ext cx="1210911" cy="3102236"/>
                <a:chOff x="7478064" y="2961852"/>
                <a:chExt cx="1210911" cy="3102236"/>
              </a:xfrm>
            </p:grpSpPr>
            <p:grpSp>
              <p:nvGrpSpPr>
                <p:cNvPr id="536" name="Group 253"/>
                <p:cNvGrpSpPr/>
                <p:nvPr/>
              </p:nvGrpSpPr>
              <p:grpSpPr>
                <a:xfrm rot="18580815">
                  <a:off x="7797807" y="31074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423" name="Arc 422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0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425" name="Arc 424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6" name="Arc 425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4" name="Group 258"/>
                <p:cNvGrpSpPr/>
                <p:nvPr/>
              </p:nvGrpSpPr>
              <p:grpSpPr>
                <a:xfrm>
                  <a:off x="7478064" y="32852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419" name="Arc 418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48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421" name="Arc 420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2" name="Arc 421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52" name="Group 263"/>
                <p:cNvGrpSpPr/>
                <p:nvPr/>
              </p:nvGrpSpPr>
              <p:grpSpPr>
                <a:xfrm rot="4550862">
                  <a:off x="7734307" y="39035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415" name="Arc 414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56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417" name="Arc 416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Arc 417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57" name="Group 268"/>
                <p:cNvGrpSpPr/>
                <p:nvPr/>
              </p:nvGrpSpPr>
              <p:grpSpPr>
                <a:xfrm rot="18867073">
                  <a:off x="7502363" y="474354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411" name="Arc 410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58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413" name="Arc 412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4" name="Arc 413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60" name="Group 273"/>
                <p:cNvGrpSpPr/>
                <p:nvPr/>
              </p:nvGrpSpPr>
              <p:grpSpPr>
                <a:xfrm>
                  <a:off x="7713494" y="35413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408" name="Arc 407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Arc 408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Arc 409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1" name="Group 277"/>
                <p:cNvGrpSpPr/>
                <p:nvPr/>
              </p:nvGrpSpPr>
              <p:grpSpPr>
                <a:xfrm rot="13767278">
                  <a:off x="7762653" y="364995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405" name="Arc 404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Arc 405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Arc 406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2" name="Group 281"/>
                <p:cNvGrpSpPr/>
                <p:nvPr/>
              </p:nvGrpSpPr>
              <p:grpSpPr>
                <a:xfrm rot="14603688">
                  <a:off x="7852622" y="40847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402" name="Arc 401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Arc 402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Arc 403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3" name="Group 285"/>
                <p:cNvGrpSpPr/>
                <p:nvPr/>
              </p:nvGrpSpPr>
              <p:grpSpPr>
                <a:xfrm>
                  <a:off x="7516164" y="4364725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398" name="Arc 397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64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400" name="Arc 399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Arc 400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65" name="Group 290"/>
                <p:cNvGrpSpPr/>
                <p:nvPr/>
              </p:nvGrpSpPr>
              <p:grpSpPr>
                <a:xfrm rot="4550862">
                  <a:off x="7772407" y="5084616"/>
                  <a:ext cx="952493" cy="661348"/>
                  <a:chOff x="5917493" y="2624351"/>
                  <a:chExt cx="952493" cy="661348"/>
                </a:xfrm>
              </p:grpSpPr>
              <p:sp>
                <p:nvSpPr>
                  <p:cNvPr id="394" name="Arc 393"/>
                  <p:cNvSpPr/>
                  <p:nvPr/>
                </p:nvSpPr>
                <p:spPr>
                  <a:xfrm rot="1483726">
                    <a:off x="5917493" y="2624351"/>
                    <a:ext cx="627489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66" name="Group 244"/>
                  <p:cNvGrpSpPr/>
                  <p:nvPr/>
                </p:nvGrpSpPr>
                <p:grpSpPr>
                  <a:xfrm>
                    <a:off x="6121948" y="2714199"/>
                    <a:ext cx="748038" cy="571500"/>
                    <a:chOff x="6926597" y="3070652"/>
                    <a:chExt cx="748038" cy="571500"/>
                  </a:xfrm>
                </p:grpSpPr>
                <p:sp>
                  <p:nvSpPr>
                    <p:cNvPr id="396" name="Arc 395"/>
                    <p:cNvSpPr/>
                    <p:nvPr/>
                  </p:nvSpPr>
                  <p:spPr>
                    <a:xfrm rot="19532019">
                      <a:off x="6926597" y="3104023"/>
                      <a:ext cx="571500" cy="511982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7" name="Arc 396"/>
                    <p:cNvSpPr/>
                    <p:nvPr/>
                  </p:nvSpPr>
                  <p:spPr>
                    <a:xfrm rot="14088162">
                      <a:off x="7155736" y="3123252"/>
                      <a:ext cx="571500" cy="466299"/>
                    </a:xfrm>
                    <a:prstGeom prst="arc">
                      <a:avLst/>
                    </a:prstGeom>
                    <a:ln w="952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67" name="Group 300"/>
                <p:cNvGrpSpPr/>
                <p:nvPr/>
              </p:nvGrpSpPr>
              <p:grpSpPr>
                <a:xfrm>
                  <a:off x="7751594" y="4722465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391" name="Arc 390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Arc 391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Arc 392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8" name="Group 304"/>
                <p:cNvGrpSpPr/>
                <p:nvPr/>
              </p:nvGrpSpPr>
              <p:grpSpPr>
                <a:xfrm rot="13767278">
                  <a:off x="7800753" y="483105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388" name="Arc 387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Arc 388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Arc 389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9" name="Group 308"/>
                <p:cNvGrpSpPr/>
                <p:nvPr/>
              </p:nvGrpSpPr>
              <p:grpSpPr>
                <a:xfrm rot="14603688">
                  <a:off x="7890722" y="5265836"/>
                  <a:ext cx="875977" cy="720528"/>
                  <a:chOff x="6546136" y="3478852"/>
                  <a:chExt cx="875977" cy="720528"/>
                </a:xfrm>
              </p:grpSpPr>
              <p:sp>
                <p:nvSpPr>
                  <p:cNvPr id="385" name="Arc 384"/>
                  <p:cNvSpPr/>
                  <p:nvPr/>
                </p:nvSpPr>
                <p:spPr>
                  <a:xfrm rot="1483726">
                    <a:off x="6546136" y="347885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Arc 385"/>
                  <p:cNvSpPr/>
                  <p:nvPr/>
                </p:nvSpPr>
                <p:spPr>
                  <a:xfrm rot="19532019">
                    <a:off x="6600876" y="3733081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Arc 386"/>
                  <p:cNvSpPr/>
                  <p:nvPr/>
                </p:nvSpPr>
                <p:spPr>
                  <a:xfrm rot="15248883">
                    <a:off x="6903214" y="3632772"/>
                    <a:ext cx="571500" cy="466299"/>
                  </a:xfrm>
                  <a:prstGeom prst="arc">
                    <a:avLst/>
                  </a:prstGeom>
                  <a:ln w="952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35" name="Rectangle 34"/>
          <p:cNvSpPr/>
          <p:nvPr/>
        </p:nvSpPr>
        <p:spPr>
          <a:xfrm rot="19435667">
            <a:off x="4997450" y="4061252"/>
            <a:ext cx="590550" cy="57497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/>
        </p:nvSpPr>
        <p:spPr>
          <a:xfrm rot="19435667">
            <a:off x="4756987" y="2117949"/>
            <a:ext cx="590550" cy="57497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Rectangle 799"/>
          <p:cNvSpPr/>
          <p:nvPr/>
        </p:nvSpPr>
        <p:spPr>
          <a:xfrm rot="19435667">
            <a:off x="4135205" y="5346122"/>
            <a:ext cx="590550" cy="57497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23476" y="1418368"/>
            <a:ext cx="2239065" cy="4678553"/>
          </a:xfrm>
          <a:prstGeom prst="rect">
            <a:avLst/>
          </a:prstGeom>
          <a:solidFill>
            <a:srgbClr val="0070C0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36"/>
          <p:cNvGrpSpPr/>
          <p:nvPr/>
        </p:nvGrpSpPr>
        <p:grpSpPr>
          <a:xfrm>
            <a:off x="687865" y="2574499"/>
            <a:ext cx="927100" cy="876300"/>
            <a:chOff x="812800" y="2197100"/>
            <a:chExt cx="927100" cy="876300"/>
          </a:xfrm>
        </p:grpSpPr>
        <p:grpSp>
          <p:nvGrpSpPr>
            <p:cNvPr id="4" name="Group 4"/>
            <p:cNvGrpSpPr/>
            <p:nvPr/>
          </p:nvGrpSpPr>
          <p:grpSpPr>
            <a:xfrm>
              <a:off x="812800" y="2362200"/>
              <a:ext cx="927100" cy="711200"/>
              <a:chOff x="812800" y="2362200"/>
              <a:chExt cx="927100" cy="711200"/>
            </a:xfrm>
          </p:grpSpPr>
          <p:sp>
            <p:nvSpPr>
              <p:cNvPr id="140" name="Oval 2"/>
              <p:cNvSpPr/>
              <p:nvPr/>
            </p:nvSpPr>
            <p:spPr>
              <a:xfrm>
                <a:off x="812800" y="2362200"/>
                <a:ext cx="92710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876300" y="2438400"/>
                <a:ext cx="558800" cy="558800"/>
              </a:xfrm>
              <a:prstGeom prst="ellipse">
                <a:avLst/>
              </a:prstGeom>
              <a:blipFill rotWithShape="1">
                <a:blip r:embed="rId4">
                  <a:alphaModFix amt="65000"/>
                </a:blip>
                <a:tile tx="0" ty="0" sx="100000" sy="100000" flip="none" algn="tl"/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914400" y="2197100"/>
              <a:ext cx="4644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solidFill>
                    <a:schemeClr val="bg1"/>
                  </a:solidFill>
                </a:rPr>
                <a:t>κ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41"/>
          <p:cNvGrpSpPr/>
          <p:nvPr/>
        </p:nvGrpSpPr>
        <p:grpSpPr>
          <a:xfrm>
            <a:off x="1360965" y="3603199"/>
            <a:ext cx="927100" cy="876300"/>
            <a:chOff x="812800" y="2197100"/>
            <a:chExt cx="927100" cy="876300"/>
          </a:xfrm>
        </p:grpSpPr>
        <p:grpSp>
          <p:nvGrpSpPr>
            <p:cNvPr id="6" name="Group 4"/>
            <p:cNvGrpSpPr/>
            <p:nvPr/>
          </p:nvGrpSpPr>
          <p:grpSpPr>
            <a:xfrm>
              <a:off x="812800" y="2362200"/>
              <a:ext cx="927100" cy="711200"/>
              <a:chOff x="812800" y="2362200"/>
              <a:chExt cx="927100" cy="711200"/>
            </a:xfrm>
          </p:grpSpPr>
          <p:sp>
            <p:nvSpPr>
              <p:cNvPr id="145" name="Oval 2"/>
              <p:cNvSpPr/>
              <p:nvPr/>
            </p:nvSpPr>
            <p:spPr>
              <a:xfrm>
                <a:off x="812800" y="2362200"/>
                <a:ext cx="92710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876300" y="2438400"/>
                <a:ext cx="558800" cy="558800"/>
              </a:xfrm>
              <a:prstGeom prst="ellipse">
                <a:avLst/>
              </a:prstGeom>
              <a:blipFill rotWithShape="1">
                <a:blip r:embed="rId4">
                  <a:alphaModFix amt="65000"/>
                </a:blip>
                <a:tile tx="0" ty="0" sx="100000" sy="100000" flip="none" algn="tl"/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914400" y="2197100"/>
              <a:ext cx="4644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solidFill>
                    <a:schemeClr val="accent3"/>
                  </a:solidFill>
                </a:rPr>
                <a:t>κ</a:t>
              </a:r>
              <a:endParaRPr lang="en-US" sz="48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" name="Group 146"/>
          <p:cNvGrpSpPr/>
          <p:nvPr/>
        </p:nvGrpSpPr>
        <p:grpSpPr>
          <a:xfrm>
            <a:off x="2192815" y="4713596"/>
            <a:ext cx="927100" cy="876300"/>
            <a:chOff x="812800" y="2197100"/>
            <a:chExt cx="927100" cy="876300"/>
          </a:xfrm>
        </p:grpSpPr>
        <p:grpSp>
          <p:nvGrpSpPr>
            <p:cNvPr id="8" name="Group 4"/>
            <p:cNvGrpSpPr/>
            <p:nvPr/>
          </p:nvGrpSpPr>
          <p:grpSpPr>
            <a:xfrm>
              <a:off x="812800" y="2362200"/>
              <a:ext cx="927100" cy="711200"/>
              <a:chOff x="812800" y="2362200"/>
              <a:chExt cx="927100" cy="711200"/>
            </a:xfrm>
          </p:grpSpPr>
          <p:sp>
            <p:nvSpPr>
              <p:cNvPr id="150" name="Oval 2"/>
              <p:cNvSpPr/>
              <p:nvPr/>
            </p:nvSpPr>
            <p:spPr>
              <a:xfrm>
                <a:off x="812800" y="2362200"/>
                <a:ext cx="92710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876300" y="2438400"/>
                <a:ext cx="558800" cy="558800"/>
              </a:xfrm>
              <a:prstGeom prst="ellipse">
                <a:avLst/>
              </a:prstGeom>
              <a:blipFill rotWithShape="1">
                <a:blip r:embed="rId4">
                  <a:alphaModFix amt="65000"/>
                </a:blip>
                <a:tile tx="0" ty="0" sx="100000" sy="100000" flip="none" algn="tl"/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914400" y="2197100"/>
              <a:ext cx="4644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κ</a:t>
              </a:r>
              <a:endPara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" name="Group 151"/>
          <p:cNvGrpSpPr/>
          <p:nvPr/>
        </p:nvGrpSpPr>
        <p:grpSpPr>
          <a:xfrm>
            <a:off x="1614965" y="4281797"/>
            <a:ext cx="927100" cy="830997"/>
            <a:chOff x="3403600" y="2997200"/>
            <a:chExt cx="927100" cy="830997"/>
          </a:xfrm>
        </p:grpSpPr>
        <p:grpSp>
          <p:nvGrpSpPr>
            <p:cNvPr id="10" name="Group 4"/>
            <p:cNvGrpSpPr/>
            <p:nvPr/>
          </p:nvGrpSpPr>
          <p:grpSpPr>
            <a:xfrm>
              <a:off x="3403600" y="3116997"/>
              <a:ext cx="927100" cy="711200"/>
              <a:chOff x="812800" y="2362200"/>
              <a:chExt cx="927100" cy="711200"/>
            </a:xfrm>
          </p:grpSpPr>
          <p:sp>
            <p:nvSpPr>
              <p:cNvPr id="155" name="Oval 2"/>
              <p:cNvSpPr/>
              <p:nvPr/>
            </p:nvSpPr>
            <p:spPr>
              <a:xfrm>
                <a:off x="812800" y="2362200"/>
                <a:ext cx="92710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876300" y="2438400"/>
                <a:ext cx="558800" cy="558800"/>
              </a:xfrm>
              <a:prstGeom prst="ellipse">
                <a:avLst/>
              </a:prstGeom>
              <a:blipFill rotWithShape="1">
                <a:blip r:embed="rId4">
                  <a:alphaModFix amt="65000"/>
                </a:blip>
                <a:tile tx="0" ty="0" sx="100000" sy="100000" flip="none" algn="tl"/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3530600" y="2997200"/>
              <a:ext cx="4696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solidFill>
                    <a:schemeClr val="bg1"/>
                  </a:solidFill>
                </a:rPr>
                <a:t>λ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56"/>
          <p:cNvGrpSpPr/>
          <p:nvPr/>
        </p:nvGrpSpPr>
        <p:grpSpPr>
          <a:xfrm>
            <a:off x="325915" y="5074694"/>
            <a:ext cx="927100" cy="830997"/>
            <a:chOff x="3403600" y="2997200"/>
            <a:chExt cx="927100" cy="830997"/>
          </a:xfrm>
        </p:grpSpPr>
        <p:grpSp>
          <p:nvGrpSpPr>
            <p:cNvPr id="12" name="Group 4"/>
            <p:cNvGrpSpPr/>
            <p:nvPr/>
          </p:nvGrpSpPr>
          <p:grpSpPr>
            <a:xfrm>
              <a:off x="3403600" y="3116997"/>
              <a:ext cx="927100" cy="711200"/>
              <a:chOff x="812800" y="2362200"/>
              <a:chExt cx="927100" cy="711200"/>
            </a:xfrm>
          </p:grpSpPr>
          <p:sp>
            <p:nvSpPr>
              <p:cNvPr id="160" name="Oval 2"/>
              <p:cNvSpPr/>
              <p:nvPr/>
            </p:nvSpPr>
            <p:spPr>
              <a:xfrm>
                <a:off x="812800" y="2362200"/>
                <a:ext cx="92710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876300" y="2438400"/>
                <a:ext cx="558800" cy="558800"/>
              </a:xfrm>
              <a:prstGeom prst="ellipse">
                <a:avLst/>
              </a:prstGeom>
              <a:blipFill rotWithShape="1">
                <a:blip r:embed="rId4">
                  <a:alphaModFix amt="65000"/>
                </a:blip>
                <a:tile tx="0" ty="0" sx="100000" sy="100000" flip="none" algn="tl"/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3530600" y="2997200"/>
              <a:ext cx="4696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solidFill>
                    <a:srgbClr val="66FFCC"/>
                  </a:solidFill>
                </a:rPr>
                <a:t>λ</a:t>
              </a:r>
              <a:endParaRPr lang="en-US" sz="4800" dirty="0">
                <a:solidFill>
                  <a:srgbClr val="66FFCC"/>
                </a:solidFill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37065" y="4434196"/>
            <a:ext cx="927100" cy="876300"/>
            <a:chOff x="812800" y="2197100"/>
            <a:chExt cx="927100" cy="876300"/>
          </a:xfrm>
        </p:grpSpPr>
        <p:grpSp>
          <p:nvGrpSpPr>
            <p:cNvPr id="14" name="Group 4"/>
            <p:cNvGrpSpPr/>
            <p:nvPr/>
          </p:nvGrpSpPr>
          <p:grpSpPr>
            <a:xfrm>
              <a:off x="812800" y="2362200"/>
              <a:ext cx="927100" cy="711200"/>
              <a:chOff x="812800" y="2362200"/>
              <a:chExt cx="927100" cy="711200"/>
            </a:xfrm>
          </p:grpSpPr>
          <p:sp>
            <p:nvSpPr>
              <p:cNvPr id="165" name="Oval 2"/>
              <p:cNvSpPr/>
              <p:nvPr/>
            </p:nvSpPr>
            <p:spPr>
              <a:xfrm>
                <a:off x="812800" y="2362200"/>
                <a:ext cx="92710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7"/>
              <p:cNvSpPr/>
              <p:nvPr/>
            </p:nvSpPr>
            <p:spPr>
              <a:xfrm>
                <a:off x="876300" y="2438400"/>
                <a:ext cx="558800" cy="558800"/>
              </a:xfrm>
              <a:prstGeom prst="ellipse">
                <a:avLst/>
              </a:prstGeom>
              <a:blipFill rotWithShape="1">
                <a:blip r:embed="rId4">
                  <a:alphaModFix amt="65000"/>
                </a:blip>
                <a:tile tx="0" ty="0" sx="100000" sy="100000" flip="none" algn="tl"/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4" name="TextBox 163"/>
            <p:cNvSpPr txBox="1"/>
            <p:nvPr/>
          </p:nvSpPr>
          <p:spPr>
            <a:xfrm>
              <a:off x="914400" y="2197100"/>
              <a:ext cx="4644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κ</a:t>
              </a:r>
              <a:endParaRPr 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" name="Group 166"/>
          <p:cNvGrpSpPr/>
          <p:nvPr/>
        </p:nvGrpSpPr>
        <p:grpSpPr>
          <a:xfrm>
            <a:off x="173515" y="3405497"/>
            <a:ext cx="927100" cy="830997"/>
            <a:chOff x="3403600" y="2997200"/>
            <a:chExt cx="927100" cy="830997"/>
          </a:xfrm>
        </p:grpSpPr>
        <p:grpSp>
          <p:nvGrpSpPr>
            <p:cNvPr id="16" name="Group 4"/>
            <p:cNvGrpSpPr/>
            <p:nvPr/>
          </p:nvGrpSpPr>
          <p:grpSpPr>
            <a:xfrm>
              <a:off x="3403600" y="3116997"/>
              <a:ext cx="927100" cy="711200"/>
              <a:chOff x="812800" y="2362200"/>
              <a:chExt cx="927100" cy="711200"/>
            </a:xfrm>
          </p:grpSpPr>
          <p:sp>
            <p:nvSpPr>
              <p:cNvPr id="170" name="Oval 2"/>
              <p:cNvSpPr/>
              <p:nvPr/>
            </p:nvSpPr>
            <p:spPr>
              <a:xfrm>
                <a:off x="812800" y="2362200"/>
                <a:ext cx="92710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876300" y="2438400"/>
                <a:ext cx="558800" cy="558800"/>
              </a:xfrm>
              <a:prstGeom prst="ellipse">
                <a:avLst/>
              </a:prstGeom>
              <a:blipFill rotWithShape="1">
                <a:blip r:embed="rId4">
                  <a:alphaModFix amt="65000"/>
                </a:blip>
                <a:tile tx="0" ty="0" sx="100000" sy="100000" flip="none" algn="tl"/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3530600" y="2997200"/>
              <a:ext cx="4696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solidFill>
                    <a:srgbClr val="FF6FCF"/>
                  </a:solidFill>
                </a:rPr>
                <a:t>λ</a:t>
              </a:r>
              <a:endParaRPr lang="en-US" sz="4800" dirty="0">
                <a:solidFill>
                  <a:srgbClr val="FF6FCF"/>
                </a:solidFill>
              </a:endParaRPr>
            </a:p>
          </p:txBody>
        </p:sp>
      </p:grpSp>
      <p:grpSp>
        <p:nvGrpSpPr>
          <p:cNvPr id="17" name="Group 171"/>
          <p:cNvGrpSpPr/>
          <p:nvPr/>
        </p:nvGrpSpPr>
        <p:grpSpPr>
          <a:xfrm>
            <a:off x="1253016" y="1872209"/>
            <a:ext cx="3147535" cy="3256033"/>
            <a:chOff x="5695950" y="1607403"/>
            <a:chExt cx="3147535" cy="3256033"/>
          </a:xfrm>
        </p:grpSpPr>
        <p:grpSp>
          <p:nvGrpSpPr>
            <p:cNvPr id="18" name="Group 48"/>
            <p:cNvGrpSpPr/>
            <p:nvPr/>
          </p:nvGrpSpPr>
          <p:grpSpPr>
            <a:xfrm>
              <a:off x="5699295" y="1737151"/>
              <a:ext cx="3144190" cy="3126285"/>
              <a:chOff x="5695950" y="1727200"/>
              <a:chExt cx="3144190" cy="3126285"/>
            </a:xfrm>
          </p:grpSpPr>
          <p:sp>
            <p:nvSpPr>
              <p:cNvPr id="220" name="Oval 2"/>
              <p:cNvSpPr/>
              <p:nvPr/>
            </p:nvSpPr>
            <p:spPr>
              <a:xfrm>
                <a:off x="6522390" y="2677994"/>
                <a:ext cx="927100" cy="711200"/>
              </a:xfrm>
              <a:prstGeom prst="ellipse">
                <a:avLst/>
              </a:prstGeom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"/>
              <p:cNvSpPr/>
              <p:nvPr/>
            </p:nvSpPr>
            <p:spPr>
              <a:xfrm>
                <a:off x="7417740" y="3608695"/>
                <a:ext cx="927100" cy="711200"/>
              </a:xfrm>
              <a:prstGeom prst="ellipse">
                <a:avLst/>
              </a:prstGeom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"/>
              <p:cNvSpPr/>
              <p:nvPr/>
            </p:nvSpPr>
            <p:spPr>
              <a:xfrm>
                <a:off x="7913040" y="4142285"/>
                <a:ext cx="927100" cy="711200"/>
              </a:xfrm>
              <a:prstGeom prst="ellipse">
                <a:avLst/>
              </a:prstGeom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"/>
              <p:cNvSpPr/>
              <p:nvPr/>
            </p:nvSpPr>
            <p:spPr>
              <a:xfrm>
                <a:off x="6655440" y="2128292"/>
                <a:ext cx="927100" cy="711200"/>
              </a:xfrm>
              <a:prstGeom prst="ellipse">
                <a:avLst/>
              </a:prstGeom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"/>
              <p:cNvSpPr/>
              <p:nvPr/>
            </p:nvSpPr>
            <p:spPr>
              <a:xfrm>
                <a:off x="6553840" y="3586897"/>
                <a:ext cx="927100" cy="711200"/>
              </a:xfrm>
              <a:prstGeom prst="ellipse">
                <a:avLst/>
              </a:prstGeom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"/>
              <p:cNvSpPr/>
              <p:nvPr/>
            </p:nvSpPr>
            <p:spPr>
              <a:xfrm>
                <a:off x="7754290" y="2701498"/>
                <a:ext cx="927100" cy="711200"/>
              </a:xfrm>
              <a:prstGeom prst="ellipse">
                <a:avLst/>
              </a:prstGeom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"/>
              <p:cNvSpPr/>
              <p:nvPr/>
            </p:nvSpPr>
            <p:spPr>
              <a:xfrm>
                <a:off x="7410450" y="1727200"/>
                <a:ext cx="927100" cy="711200"/>
              </a:xfrm>
              <a:prstGeom prst="ellipse">
                <a:avLst/>
              </a:prstGeom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"/>
              <p:cNvSpPr/>
              <p:nvPr/>
            </p:nvSpPr>
            <p:spPr>
              <a:xfrm>
                <a:off x="5695950" y="2852192"/>
                <a:ext cx="927100" cy="711200"/>
              </a:xfrm>
              <a:prstGeom prst="ellipse">
                <a:avLst/>
              </a:prstGeom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"/>
              <p:cNvSpPr/>
              <p:nvPr/>
            </p:nvSpPr>
            <p:spPr>
              <a:xfrm>
                <a:off x="7118990" y="2951897"/>
                <a:ext cx="927100" cy="711200"/>
              </a:xfrm>
              <a:prstGeom prst="ellipse">
                <a:avLst/>
              </a:prstGeom>
              <a:ln w="1016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47"/>
            <p:cNvGrpSpPr/>
            <p:nvPr/>
          </p:nvGrpSpPr>
          <p:grpSpPr>
            <a:xfrm>
              <a:off x="5695950" y="1607403"/>
              <a:ext cx="3144190" cy="3246082"/>
              <a:chOff x="5695950" y="1607403"/>
              <a:chExt cx="3144190" cy="3246082"/>
            </a:xfrm>
          </p:grpSpPr>
          <p:grpSp>
            <p:nvGrpSpPr>
              <p:cNvPr id="20" name="Group 2"/>
              <p:cNvGrpSpPr/>
              <p:nvPr/>
            </p:nvGrpSpPr>
            <p:grpSpPr>
              <a:xfrm>
                <a:off x="6522390" y="2558197"/>
                <a:ext cx="927100" cy="830997"/>
                <a:chOff x="3403600" y="2997200"/>
                <a:chExt cx="927100" cy="830997"/>
              </a:xfrm>
            </p:grpSpPr>
            <p:grpSp>
              <p:nvGrpSpPr>
                <p:cNvPr id="21" name="Group 4"/>
                <p:cNvGrpSpPr/>
                <p:nvPr/>
              </p:nvGrpSpPr>
              <p:grpSpPr>
                <a:xfrm>
                  <a:off x="3403600" y="3116997"/>
                  <a:ext cx="927100" cy="711200"/>
                  <a:chOff x="812800" y="2362200"/>
                  <a:chExt cx="927100" cy="711200"/>
                </a:xfrm>
              </p:grpSpPr>
              <p:sp>
                <p:nvSpPr>
                  <p:cNvPr id="218" name="Oval 2"/>
                  <p:cNvSpPr/>
                  <p:nvPr/>
                </p:nvSpPr>
                <p:spPr>
                  <a:xfrm>
                    <a:off x="812800" y="2362200"/>
                    <a:ext cx="927100" cy="711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Oval 6"/>
                  <p:cNvSpPr/>
                  <p:nvPr/>
                </p:nvSpPr>
                <p:spPr>
                  <a:xfrm>
                    <a:off x="876300" y="2438400"/>
                    <a:ext cx="558800" cy="558800"/>
                  </a:xfrm>
                  <a:prstGeom prst="ellipse">
                    <a:avLst/>
                  </a:prstGeom>
                  <a:blipFill rotWithShape="1">
                    <a:blip r:embed="rId4">
                      <a:alphaModFix amt="65000"/>
                    </a:blip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7" name="TextBox 4"/>
                <p:cNvSpPr txBox="1"/>
                <p:nvPr/>
              </p:nvSpPr>
              <p:spPr>
                <a:xfrm>
                  <a:off x="3530600" y="2997200"/>
                  <a:ext cx="4696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chemeClr val="accent2"/>
                      </a:solidFill>
                    </a:rPr>
                    <a:t>λ</a:t>
                  </a:r>
                  <a:endParaRPr lang="en-US" sz="4800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22" name="Group 7"/>
              <p:cNvGrpSpPr/>
              <p:nvPr/>
            </p:nvGrpSpPr>
            <p:grpSpPr>
              <a:xfrm>
                <a:off x="7417740" y="3488898"/>
                <a:ext cx="927100" cy="830997"/>
                <a:chOff x="3403600" y="2997200"/>
                <a:chExt cx="927100" cy="830997"/>
              </a:xfrm>
            </p:grpSpPr>
            <p:grpSp>
              <p:nvGrpSpPr>
                <p:cNvPr id="23" name="Group 4"/>
                <p:cNvGrpSpPr/>
                <p:nvPr/>
              </p:nvGrpSpPr>
              <p:grpSpPr>
                <a:xfrm>
                  <a:off x="3403600" y="3116997"/>
                  <a:ext cx="927100" cy="711200"/>
                  <a:chOff x="812800" y="2362200"/>
                  <a:chExt cx="927100" cy="711200"/>
                </a:xfrm>
              </p:grpSpPr>
              <p:sp>
                <p:nvSpPr>
                  <p:cNvPr id="214" name="Oval 2"/>
                  <p:cNvSpPr/>
                  <p:nvPr/>
                </p:nvSpPr>
                <p:spPr>
                  <a:xfrm>
                    <a:off x="812800" y="2362200"/>
                    <a:ext cx="927100" cy="711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Oval 11"/>
                  <p:cNvSpPr/>
                  <p:nvPr/>
                </p:nvSpPr>
                <p:spPr>
                  <a:xfrm>
                    <a:off x="876300" y="2438400"/>
                    <a:ext cx="558800" cy="558800"/>
                  </a:xfrm>
                  <a:prstGeom prst="ellipse">
                    <a:avLst/>
                  </a:prstGeom>
                  <a:blipFill rotWithShape="1">
                    <a:blip r:embed="rId4">
                      <a:alphaModFix amt="65000"/>
                    </a:blip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3" name="TextBox 9"/>
                <p:cNvSpPr txBox="1"/>
                <p:nvPr/>
              </p:nvSpPr>
              <p:spPr>
                <a:xfrm>
                  <a:off x="3530600" y="2997200"/>
                  <a:ext cx="4696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chemeClr val="accent2"/>
                      </a:solidFill>
                    </a:rPr>
                    <a:t>λ</a:t>
                  </a:r>
                  <a:endParaRPr lang="en-US" sz="4800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24" name="Group 12"/>
              <p:cNvGrpSpPr/>
              <p:nvPr/>
            </p:nvGrpSpPr>
            <p:grpSpPr>
              <a:xfrm>
                <a:off x="7913040" y="4022488"/>
                <a:ext cx="927100" cy="830997"/>
                <a:chOff x="3403600" y="2997200"/>
                <a:chExt cx="927100" cy="830997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3403600" y="3116997"/>
                  <a:ext cx="927100" cy="711200"/>
                  <a:chOff x="812800" y="2362200"/>
                  <a:chExt cx="927100" cy="711200"/>
                </a:xfrm>
              </p:grpSpPr>
              <p:sp>
                <p:nvSpPr>
                  <p:cNvPr id="210" name="Oval 2"/>
                  <p:cNvSpPr/>
                  <p:nvPr/>
                </p:nvSpPr>
                <p:spPr>
                  <a:xfrm>
                    <a:off x="812800" y="2362200"/>
                    <a:ext cx="927100" cy="711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Oval 16"/>
                  <p:cNvSpPr/>
                  <p:nvPr/>
                </p:nvSpPr>
                <p:spPr>
                  <a:xfrm>
                    <a:off x="876300" y="2438400"/>
                    <a:ext cx="558800" cy="558800"/>
                  </a:xfrm>
                  <a:prstGeom prst="ellipse">
                    <a:avLst/>
                  </a:prstGeom>
                  <a:blipFill rotWithShape="1">
                    <a:blip r:embed="rId4">
                      <a:alphaModFix amt="65000"/>
                    </a:blip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9" name="TextBox 14"/>
                <p:cNvSpPr txBox="1"/>
                <p:nvPr/>
              </p:nvSpPr>
              <p:spPr>
                <a:xfrm>
                  <a:off x="3530600" y="2997200"/>
                  <a:ext cx="4696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chemeClr val="accent2"/>
                      </a:solidFill>
                    </a:rPr>
                    <a:t>λ</a:t>
                  </a:r>
                  <a:endParaRPr lang="en-US" sz="4800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26" name="Group 17"/>
              <p:cNvGrpSpPr/>
              <p:nvPr/>
            </p:nvGrpSpPr>
            <p:grpSpPr>
              <a:xfrm>
                <a:off x="6655440" y="2008495"/>
                <a:ext cx="927100" cy="830997"/>
                <a:chOff x="3403600" y="2997200"/>
                <a:chExt cx="927100" cy="830997"/>
              </a:xfrm>
            </p:grpSpPr>
            <p:grpSp>
              <p:nvGrpSpPr>
                <p:cNvPr id="27" name="Group 4"/>
                <p:cNvGrpSpPr/>
                <p:nvPr/>
              </p:nvGrpSpPr>
              <p:grpSpPr>
                <a:xfrm>
                  <a:off x="3403600" y="3116997"/>
                  <a:ext cx="927100" cy="711200"/>
                  <a:chOff x="812800" y="2362200"/>
                  <a:chExt cx="927100" cy="711200"/>
                </a:xfrm>
              </p:grpSpPr>
              <p:sp>
                <p:nvSpPr>
                  <p:cNvPr id="206" name="Oval 2"/>
                  <p:cNvSpPr/>
                  <p:nvPr/>
                </p:nvSpPr>
                <p:spPr>
                  <a:xfrm>
                    <a:off x="812800" y="2362200"/>
                    <a:ext cx="927100" cy="711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Oval 21"/>
                  <p:cNvSpPr/>
                  <p:nvPr/>
                </p:nvSpPr>
                <p:spPr>
                  <a:xfrm>
                    <a:off x="876300" y="2438400"/>
                    <a:ext cx="558800" cy="558800"/>
                  </a:xfrm>
                  <a:prstGeom prst="ellipse">
                    <a:avLst/>
                  </a:prstGeom>
                  <a:blipFill rotWithShape="1">
                    <a:blip r:embed="rId4">
                      <a:alphaModFix amt="65000"/>
                    </a:blip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5" name="TextBox 204"/>
                <p:cNvSpPr txBox="1"/>
                <p:nvPr/>
              </p:nvSpPr>
              <p:spPr>
                <a:xfrm>
                  <a:off x="3530600" y="2997200"/>
                  <a:ext cx="4696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chemeClr val="accent2"/>
                      </a:solidFill>
                    </a:rPr>
                    <a:t>λ</a:t>
                  </a:r>
                  <a:endParaRPr lang="en-US" sz="4800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28" name="Group 22"/>
              <p:cNvGrpSpPr/>
              <p:nvPr/>
            </p:nvGrpSpPr>
            <p:grpSpPr>
              <a:xfrm>
                <a:off x="6553840" y="3467100"/>
                <a:ext cx="927100" cy="830997"/>
                <a:chOff x="3403600" y="2997200"/>
                <a:chExt cx="927100" cy="830997"/>
              </a:xfrm>
            </p:grpSpPr>
            <p:grpSp>
              <p:nvGrpSpPr>
                <p:cNvPr id="29" name="Group 4"/>
                <p:cNvGrpSpPr/>
                <p:nvPr/>
              </p:nvGrpSpPr>
              <p:grpSpPr>
                <a:xfrm>
                  <a:off x="3403600" y="3116997"/>
                  <a:ext cx="927100" cy="711200"/>
                  <a:chOff x="812800" y="2362200"/>
                  <a:chExt cx="927100" cy="711200"/>
                </a:xfrm>
              </p:grpSpPr>
              <p:sp>
                <p:nvSpPr>
                  <p:cNvPr id="202" name="Oval 2"/>
                  <p:cNvSpPr/>
                  <p:nvPr/>
                </p:nvSpPr>
                <p:spPr>
                  <a:xfrm>
                    <a:off x="812800" y="2362200"/>
                    <a:ext cx="927100" cy="711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Oval 202"/>
                  <p:cNvSpPr/>
                  <p:nvPr/>
                </p:nvSpPr>
                <p:spPr>
                  <a:xfrm>
                    <a:off x="876300" y="2438400"/>
                    <a:ext cx="558800" cy="558800"/>
                  </a:xfrm>
                  <a:prstGeom prst="ellipse">
                    <a:avLst/>
                  </a:prstGeom>
                  <a:blipFill rotWithShape="1">
                    <a:blip r:embed="rId4">
                      <a:alphaModFix amt="65000"/>
                    </a:blip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1" name="TextBox 200"/>
                <p:cNvSpPr txBox="1"/>
                <p:nvPr/>
              </p:nvSpPr>
              <p:spPr>
                <a:xfrm>
                  <a:off x="3530600" y="2997200"/>
                  <a:ext cx="4696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chemeClr val="accent2"/>
                      </a:solidFill>
                    </a:rPr>
                    <a:t>λ</a:t>
                  </a:r>
                  <a:endParaRPr lang="en-US" sz="4800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30" name="Group 27"/>
              <p:cNvGrpSpPr/>
              <p:nvPr/>
            </p:nvGrpSpPr>
            <p:grpSpPr>
              <a:xfrm>
                <a:off x="7754290" y="2581701"/>
                <a:ext cx="927100" cy="830997"/>
                <a:chOff x="3403600" y="2997200"/>
                <a:chExt cx="927100" cy="830997"/>
              </a:xfrm>
            </p:grpSpPr>
            <p:grpSp>
              <p:nvGrpSpPr>
                <p:cNvPr id="31" name="Group 4"/>
                <p:cNvGrpSpPr/>
                <p:nvPr/>
              </p:nvGrpSpPr>
              <p:grpSpPr>
                <a:xfrm>
                  <a:off x="3403600" y="3116997"/>
                  <a:ext cx="927100" cy="711200"/>
                  <a:chOff x="812800" y="2362200"/>
                  <a:chExt cx="927100" cy="711200"/>
                </a:xfrm>
              </p:grpSpPr>
              <p:sp>
                <p:nvSpPr>
                  <p:cNvPr id="198" name="Oval 2"/>
                  <p:cNvSpPr/>
                  <p:nvPr/>
                </p:nvSpPr>
                <p:spPr>
                  <a:xfrm>
                    <a:off x="812800" y="2362200"/>
                    <a:ext cx="927100" cy="711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Oval 198"/>
                  <p:cNvSpPr/>
                  <p:nvPr/>
                </p:nvSpPr>
                <p:spPr>
                  <a:xfrm>
                    <a:off x="876300" y="2438400"/>
                    <a:ext cx="558800" cy="558800"/>
                  </a:xfrm>
                  <a:prstGeom prst="ellipse">
                    <a:avLst/>
                  </a:prstGeom>
                  <a:blipFill rotWithShape="1">
                    <a:blip r:embed="rId4">
                      <a:alphaModFix amt="65000"/>
                    </a:blip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7" name="TextBox 196"/>
                <p:cNvSpPr txBox="1"/>
                <p:nvPr/>
              </p:nvSpPr>
              <p:spPr>
                <a:xfrm>
                  <a:off x="3530600" y="2997200"/>
                  <a:ext cx="4696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chemeClr val="accent2"/>
                      </a:solidFill>
                    </a:rPr>
                    <a:t>λ</a:t>
                  </a:r>
                  <a:endParaRPr lang="en-US" sz="4800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128" name="Group 32"/>
              <p:cNvGrpSpPr/>
              <p:nvPr/>
            </p:nvGrpSpPr>
            <p:grpSpPr>
              <a:xfrm>
                <a:off x="7410450" y="1607403"/>
                <a:ext cx="927100" cy="830997"/>
                <a:chOff x="3403600" y="2997200"/>
                <a:chExt cx="927100" cy="830997"/>
              </a:xfrm>
            </p:grpSpPr>
            <p:grpSp>
              <p:nvGrpSpPr>
                <p:cNvPr id="129" name="Group 4"/>
                <p:cNvGrpSpPr/>
                <p:nvPr/>
              </p:nvGrpSpPr>
              <p:grpSpPr>
                <a:xfrm>
                  <a:off x="3403600" y="3116997"/>
                  <a:ext cx="927100" cy="711200"/>
                  <a:chOff x="812800" y="2362200"/>
                  <a:chExt cx="927100" cy="711200"/>
                </a:xfrm>
              </p:grpSpPr>
              <p:sp>
                <p:nvSpPr>
                  <p:cNvPr id="194" name="Oval 2"/>
                  <p:cNvSpPr/>
                  <p:nvPr/>
                </p:nvSpPr>
                <p:spPr>
                  <a:xfrm>
                    <a:off x="812800" y="2362200"/>
                    <a:ext cx="927100" cy="711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876300" y="2438400"/>
                    <a:ext cx="558800" cy="558800"/>
                  </a:xfrm>
                  <a:prstGeom prst="ellipse">
                    <a:avLst/>
                  </a:prstGeom>
                  <a:blipFill rotWithShape="1">
                    <a:blip r:embed="rId4">
                      <a:alphaModFix amt="65000"/>
                    </a:blip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3" name="TextBox 192"/>
                <p:cNvSpPr txBox="1"/>
                <p:nvPr/>
              </p:nvSpPr>
              <p:spPr>
                <a:xfrm>
                  <a:off x="3530600" y="2997200"/>
                  <a:ext cx="4696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chemeClr val="accent2"/>
                      </a:solidFill>
                    </a:rPr>
                    <a:t>λ</a:t>
                  </a:r>
                  <a:endParaRPr lang="en-US" sz="4800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130" name="Group 37"/>
              <p:cNvGrpSpPr/>
              <p:nvPr/>
            </p:nvGrpSpPr>
            <p:grpSpPr>
              <a:xfrm>
                <a:off x="5695950" y="2732395"/>
                <a:ext cx="927100" cy="830997"/>
                <a:chOff x="3403600" y="2997200"/>
                <a:chExt cx="927100" cy="830997"/>
              </a:xfrm>
            </p:grpSpPr>
            <p:grpSp>
              <p:nvGrpSpPr>
                <p:cNvPr id="131" name="Group 4"/>
                <p:cNvGrpSpPr/>
                <p:nvPr/>
              </p:nvGrpSpPr>
              <p:grpSpPr>
                <a:xfrm>
                  <a:off x="3403600" y="3116997"/>
                  <a:ext cx="927100" cy="711200"/>
                  <a:chOff x="812800" y="2362200"/>
                  <a:chExt cx="927100" cy="711200"/>
                </a:xfrm>
              </p:grpSpPr>
              <p:sp>
                <p:nvSpPr>
                  <p:cNvPr id="190" name="Oval 2"/>
                  <p:cNvSpPr/>
                  <p:nvPr/>
                </p:nvSpPr>
                <p:spPr>
                  <a:xfrm>
                    <a:off x="812800" y="2362200"/>
                    <a:ext cx="927100" cy="711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876300" y="2438400"/>
                    <a:ext cx="558800" cy="558800"/>
                  </a:xfrm>
                  <a:prstGeom prst="ellipse">
                    <a:avLst/>
                  </a:prstGeom>
                  <a:blipFill rotWithShape="1">
                    <a:blip r:embed="rId4">
                      <a:alphaModFix amt="65000"/>
                    </a:blip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9" name="TextBox 188"/>
                <p:cNvSpPr txBox="1"/>
                <p:nvPr/>
              </p:nvSpPr>
              <p:spPr>
                <a:xfrm>
                  <a:off x="3530600" y="2997200"/>
                  <a:ext cx="4696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chemeClr val="accent2"/>
                      </a:solidFill>
                    </a:rPr>
                    <a:t>λ</a:t>
                  </a:r>
                  <a:endParaRPr lang="en-US" sz="4800" dirty="0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132" name="Group 42"/>
              <p:cNvGrpSpPr/>
              <p:nvPr/>
            </p:nvGrpSpPr>
            <p:grpSpPr>
              <a:xfrm>
                <a:off x="7118990" y="2832100"/>
                <a:ext cx="927100" cy="830997"/>
                <a:chOff x="3403600" y="2997200"/>
                <a:chExt cx="927100" cy="830997"/>
              </a:xfrm>
            </p:grpSpPr>
            <p:grpSp>
              <p:nvGrpSpPr>
                <p:cNvPr id="133" name="Group 4"/>
                <p:cNvGrpSpPr/>
                <p:nvPr/>
              </p:nvGrpSpPr>
              <p:grpSpPr>
                <a:xfrm>
                  <a:off x="3403600" y="3116997"/>
                  <a:ext cx="927100" cy="711200"/>
                  <a:chOff x="812800" y="2362200"/>
                  <a:chExt cx="927100" cy="711200"/>
                </a:xfrm>
              </p:grpSpPr>
              <p:sp>
                <p:nvSpPr>
                  <p:cNvPr id="186" name="Oval 2"/>
                  <p:cNvSpPr/>
                  <p:nvPr/>
                </p:nvSpPr>
                <p:spPr>
                  <a:xfrm>
                    <a:off x="812800" y="2362200"/>
                    <a:ext cx="927100" cy="71120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876300" y="2438400"/>
                    <a:ext cx="558800" cy="558800"/>
                  </a:xfrm>
                  <a:prstGeom prst="ellipse">
                    <a:avLst/>
                  </a:prstGeom>
                  <a:blipFill rotWithShape="1">
                    <a:blip r:embed="rId4">
                      <a:alphaModFix amt="65000"/>
                    </a:blip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5" name="TextBox 184"/>
                <p:cNvSpPr txBox="1"/>
                <p:nvPr/>
              </p:nvSpPr>
              <p:spPr>
                <a:xfrm>
                  <a:off x="3530600" y="2997200"/>
                  <a:ext cx="4696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 err="1">
                      <a:solidFill>
                        <a:schemeClr val="accent2"/>
                      </a:solidFill>
                    </a:rPr>
                    <a:t>λ</a:t>
                  </a:r>
                  <a:endParaRPr lang="en-US" sz="4800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701" name="TextBox 700"/>
          <p:cNvSpPr txBox="1"/>
          <p:nvPr/>
        </p:nvSpPr>
        <p:spPr>
          <a:xfrm>
            <a:off x="3780656" y="1552296"/>
            <a:ext cx="2517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Microsoft Sans Serif" charset="0"/>
                <a:ea typeface="Microsoft Sans Serif" charset="0"/>
                <a:cs typeface="Microsoft Sans Serif" charset="0"/>
              </a:rPr>
              <a:t>Misfolded</a:t>
            </a:r>
            <a:r>
              <a:rPr lang="en-US" sz="2800" b="1" dirty="0">
                <a:latin typeface="Microsoft Sans Serif" charset="0"/>
                <a:ea typeface="Microsoft Sans Serif" charset="0"/>
                <a:cs typeface="Microsoft Sans Serif" charset="0"/>
              </a:rPr>
              <a:t> Light Chains </a:t>
            </a:r>
          </a:p>
        </p:txBody>
      </p:sp>
      <p:cxnSp>
        <p:nvCxnSpPr>
          <p:cNvPr id="524" name="Straight Arrow Connector 523"/>
          <p:cNvCxnSpPr/>
          <p:nvPr/>
        </p:nvCxnSpPr>
        <p:spPr>
          <a:xfrm>
            <a:off x="6038503" y="2027888"/>
            <a:ext cx="485605" cy="1588"/>
          </a:xfrm>
          <a:prstGeom prst="straightConnector1">
            <a:avLst/>
          </a:prstGeom>
          <a:ln w="88900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Arrow Connector 524"/>
          <p:cNvCxnSpPr/>
          <p:nvPr/>
        </p:nvCxnSpPr>
        <p:spPr>
          <a:xfrm>
            <a:off x="8990535" y="2027888"/>
            <a:ext cx="485605" cy="1588"/>
          </a:xfrm>
          <a:prstGeom prst="straightConnector1">
            <a:avLst/>
          </a:prstGeom>
          <a:ln w="88900">
            <a:solidFill>
              <a:schemeClr val="tx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997191" y="2536524"/>
            <a:ext cx="2818149" cy="3393413"/>
            <a:chOff x="6997191" y="2536524"/>
            <a:chExt cx="2818149" cy="3393413"/>
          </a:xfrm>
        </p:grpSpPr>
        <p:grpSp>
          <p:nvGrpSpPr>
            <p:cNvPr id="36" name="Group 35"/>
            <p:cNvGrpSpPr/>
            <p:nvPr/>
          </p:nvGrpSpPr>
          <p:grpSpPr>
            <a:xfrm>
              <a:off x="6997191" y="2536524"/>
              <a:ext cx="2465732" cy="1179529"/>
              <a:chOff x="6960133" y="2512709"/>
              <a:chExt cx="2465732" cy="1179529"/>
            </a:xfrm>
          </p:grpSpPr>
          <p:sp useBgFill="1">
            <p:nvSpPr>
              <p:cNvPr id="527" name="TextBox 526"/>
              <p:cNvSpPr txBox="1"/>
              <p:nvPr/>
            </p:nvSpPr>
            <p:spPr>
              <a:xfrm>
                <a:off x="6960133" y="2512709"/>
                <a:ext cx="1880643" cy="830997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spc="75" dirty="0" err="1">
                    <a:solidFill>
                      <a:schemeClr val="accent6">
                        <a:lumMod val="75000"/>
                      </a:schemeClr>
                    </a:solidFill>
                    <a:latin typeface="Microsoft Sans Serif" charset="0"/>
                    <a:ea typeface="Microsoft Sans Serif" charset="0"/>
                    <a:cs typeface="Microsoft Sans Serif" charset="0"/>
                  </a:rPr>
                  <a:t>Birtamimab</a:t>
                </a:r>
                <a:endParaRPr lang="en-US" sz="2400" b="1" spc="75" dirty="0">
                  <a:solidFill>
                    <a:schemeClr val="accent6">
                      <a:lumMod val="75000"/>
                    </a:schemeClr>
                  </a:solidFill>
                  <a:latin typeface="Microsoft Sans Serif" charset="0"/>
                  <a:ea typeface="Microsoft Sans Serif" charset="0"/>
                  <a:cs typeface="Microsoft Sans Serif" charset="0"/>
                </a:endParaRPr>
              </a:p>
              <a:p>
                <a:pPr algn="r"/>
                <a:r>
                  <a:rPr lang="en-US" sz="2400" b="1" spc="75" dirty="0">
                    <a:solidFill>
                      <a:schemeClr val="accent6">
                        <a:lumMod val="75000"/>
                      </a:schemeClr>
                    </a:solidFill>
                    <a:latin typeface="Microsoft Sans Serif" charset="0"/>
                    <a:ea typeface="Microsoft Sans Serif" charset="0"/>
                    <a:cs typeface="Microsoft Sans Serif" charset="0"/>
                  </a:rPr>
                  <a:t>(NEOD001)</a:t>
                </a:r>
              </a:p>
            </p:txBody>
          </p:sp>
          <p:pic>
            <p:nvPicPr>
              <p:cNvPr id="526" name="Picture 525" descr="immunglobulin structure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6890700">
                <a:off x="8809654" y="3076027"/>
                <a:ext cx="656669" cy="575753"/>
              </a:xfrm>
              <a:prstGeom prst="rect">
                <a:avLst/>
              </a:prstGeom>
              <a:effectLst>
                <a:glow rad="76200">
                  <a:schemeClr val="accent6">
                    <a:alpha val="74000"/>
                  </a:schemeClr>
                </a:glow>
              </a:effectLst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7791612" y="4973223"/>
              <a:ext cx="2023728" cy="956714"/>
              <a:chOff x="7791612" y="4973223"/>
              <a:chExt cx="2023728" cy="956714"/>
            </a:xfrm>
          </p:grpSpPr>
          <p:pic>
            <p:nvPicPr>
              <p:cNvPr id="528" name="Picture 527" descr="immunglobulin structure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691452">
                <a:off x="9158671" y="4973223"/>
                <a:ext cx="656669" cy="575753"/>
              </a:xfrm>
              <a:prstGeom prst="rect">
                <a:avLst/>
              </a:prstGeom>
              <a:effectLst>
                <a:glow rad="76200">
                  <a:schemeClr val="accent4">
                    <a:alpha val="74000"/>
                  </a:schemeClr>
                </a:glow>
              </a:effectLst>
            </p:spPr>
          </p:pic>
          <p:sp>
            <p:nvSpPr>
              <p:cNvPr id="529" name="TextBox 528"/>
              <p:cNvSpPr txBox="1"/>
              <p:nvPr/>
            </p:nvSpPr>
            <p:spPr>
              <a:xfrm>
                <a:off x="7791612" y="5468272"/>
                <a:ext cx="1683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spc="75">
                    <a:solidFill>
                      <a:schemeClr val="accent4">
                        <a:lumMod val="75000"/>
                      </a:schemeClr>
                    </a:solidFill>
                    <a:latin typeface="Microsoft Sans Serif" charset="0"/>
                    <a:ea typeface="Microsoft Sans Serif" charset="0"/>
                    <a:cs typeface="Microsoft Sans Serif" charset="0"/>
                  </a:rPr>
                  <a:t>CAEL-101</a:t>
                </a:r>
                <a:endParaRPr lang="en-US" sz="2400" b="1" spc="75" dirty="0">
                  <a:solidFill>
                    <a:schemeClr val="accent4">
                      <a:lumMod val="75000"/>
                    </a:schemeClr>
                  </a:solidFill>
                  <a:latin typeface="Microsoft Sans Serif" charset="0"/>
                  <a:ea typeface="Microsoft Sans Serif" charset="0"/>
                  <a:cs typeface="Microsoft Sans Serif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212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CAEL-101 Anti-fibril </a:t>
            </a:r>
            <a:r>
              <a:rPr lang="en-US" dirty="0" err="1"/>
              <a:t>MoAb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>
          <a:xfrm>
            <a:off x="162130" y="2496674"/>
            <a:ext cx="5933870" cy="2324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589" y="4820773"/>
            <a:ext cx="370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Clinical Trial Identifier: NCT02245867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28" y="2151531"/>
            <a:ext cx="6054690" cy="2904563"/>
          </a:xfrm>
          <a:prstGeom prst="rect">
            <a:avLst/>
          </a:prstGeom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09600" y="6145765"/>
            <a:ext cx="4155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7F7F7F"/>
                </a:solidFill>
                <a:ea typeface="Trebuchet MS" charset="0"/>
                <a:cs typeface="Trebuchet MS" charset="0"/>
              </a:rPr>
              <a:t>Bhutani</a:t>
            </a:r>
            <a:r>
              <a:rPr lang="en-US" dirty="0">
                <a:solidFill>
                  <a:srgbClr val="7F7F7F"/>
                </a:solidFill>
                <a:ea typeface="Trebuchet MS" charset="0"/>
                <a:cs typeface="Trebuchet MS" charset="0"/>
              </a:rPr>
              <a:t> D., et al. Abstract # 958, ASH 2018</a:t>
            </a:r>
          </a:p>
        </p:txBody>
      </p:sp>
    </p:spTree>
    <p:extLst>
      <p:ext uri="{BB962C8B-B14F-4D97-AF65-F5344CB8AC3E}">
        <p14:creationId xmlns:p14="http://schemas.microsoft.com/office/powerpoint/2010/main" val="1641938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Report #3: Relapsed Cardiac 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5" y="1548268"/>
            <a:ext cx="11423650" cy="4525963"/>
          </a:xfrm>
        </p:spPr>
        <p:txBody>
          <a:bodyPr/>
          <a:lstStyle/>
          <a:p>
            <a:r>
              <a:rPr lang="en-US" dirty="0"/>
              <a:t> 62 </a:t>
            </a:r>
            <a:r>
              <a:rPr lang="en-US" dirty="0" err="1"/>
              <a:t>y.o</a:t>
            </a:r>
            <a:r>
              <a:rPr lang="en-US" dirty="0"/>
              <a:t>. man, relapsed LLC AL (Heart, Renal, Gut)</a:t>
            </a:r>
          </a:p>
          <a:p>
            <a:r>
              <a:rPr lang="en-US" dirty="0"/>
              <a:t> Prior Rx: </a:t>
            </a:r>
            <a:r>
              <a:rPr lang="en-US" dirty="0" err="1"/>
              <a:t>CyBorD</a:t>
            </a:r>
            <a:r>
              <a:rPr lang="en-US" dirty="0"/>
              <a:t> then ASCT in 2017</a:t>
            </a:r>
          </a:p>
          <a:p>
            <a:r>
              <a:rPr lang="en-US" dirty="0"/>
              <a:t> 2020: slight rise in LLC, major rise in </a:t>
            </a:r>
            <a:r>
              <a:rPr lang="en-US" dirty="0" err="1"/>
              <a:t>NTproBNP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CyBorD</a:t>
            </a:r>
            <a:r>
              <a:rPr lang="en-US" dirty="0"/>
              <a:t> + Dara + CAEL101 (September 2020)</a:t>
            </a:r>
          </a:p>
          <a:p>
            <a:pPr lvl="1"/>
            <a:r>
              <a:rPr lang="en-US" dirty="0"/>
              <a:t>Hematologic CR</a:t>
            </a:r>
          </a:p>
          <a:p>
            <a:pPr lvl="1"/>
            <a:r>
              <a:rPr lang="en-US" dirty="0"/>
              <a:t>Cardiac Response (68% reduction in </a:t>
            </a:r>
            <a:r>
              <a:rPr lang="en-US" dirty="0" err="1"/>
              <a:t>NTproBNP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Renal Response</a:t>
            </a:r>
          </a:p>
          <a:p>
            <a:r>
              <a:rPr lang="en-US" dirty="0"/>
              <a:t> Ongoing Dara q </a:t>
            </a:r>
            <a:r>
              <a:rPr lang="en-US" dirty="0" err="1"/>
              <a:t>mo</a:t>
            </a:r>
            <a:r>
              <a:rPr lang="en-US" dirty="0"/>
              <a:t> + CAEL101 q 2 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en-US" dirty="0" err="1"/>
              <a:t>maint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6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274638"/>
            <a:ext cx="10476411" cy="1143000"/>
          </a:xfrm>
        </p:spPr>
        <p:txBody>
          <a:bodyPr>
            <a:normAutofit/>
          </a:bodyPr>
          <a:lstStyle/>
          <a:p>
            <a:r>
              <a:rPr lang="en-US" dirty="0"/>
              <a:t>Current Trials of Anti-Fibril Antibodies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3541" y="1920062"/>
            <a:ext cx="2974672" cy="3282876"/>
            <a:chOff x="405024" y="2325314"/>
            <a:chExt cx="4001876" cy="38160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32" t="35333" r="10138" b="19556"/>
            <a:stretch/>
          </p:blipFill>
          <p:spPr>
            <a:xfrm>
              <a:off x="405024" y="2325314"/>
              <a:ext cx="4001876" cy="29360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87500" y="5175397"/>
              <a:ext cx="1689099" cy="965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n=267   (2:1)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64510" y="1920062"/>
            <a:ext cx="2941881" cy="3282876"/>
            <a:chOff x="4686300" y="2325314"/>
            <a:chExt cx="4000500" cy="38160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35333" r="51861" b="19556"/>
            <a:stretch/>
          </p:blipFill>
          <p:spPr>
            <a:xfrm>
              <a:off x="4686300" y="2325314"/>
              <a:ext cx="4000500" cy="293603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00003" y="5175398"/>
              <a:ext cx="1689099" cy="965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</a:rPr>
                <a:t>n=111 </a:t>
              </a:r>
              <a:r>
                <a:rPr lang="en-US" sz="2400" b="1" dirty="0">
                  <a:solidFill>
                    <a:srgbClr val="FF0000"/>
                  </a:solidFill>
                </a:rPr>
                <a:t>(2:1)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6616" y="5350933"/>
            <a:ext cx="2327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Trial Identifier: </a:t>
            </a:r>
          </a:p>
          <a:p>
            <a:pPr algn="ctr"/>
            <a:r>
              <a:rPr lang="is-IS" dirty="0"/>
              <a:t>NCT04512235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6203" y="5350933"/>
            <a:ext cx="2274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Trial Identifier:</a:t>
            </a:r>
          </a:p>
          <a:p>
            <a:pPr algn="ctr"/>
            <a:r>
              <a:rPr lang="is-IS" dirty="0"/>
              <a:t>NCT04504825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87967" y="1965768"/>
            <a:ext cx="2528047" cy="4031495"/>
            <a:chOff x="6271661" y="1835139"/>
            <a:chExt cx="2528047" cy="40314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60"/>
            <a:stretch/>
          </p:blipFill>
          <p:spPr>
            <a:xfrm>
              <a:off x="6271661" y="1835139"/>
              <a:ext cx="2528047" cy="243441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80426" y="4292398"/>
              <a:ext cx="12421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n=150 (2:1)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450518" y="2802011"/>
              <a:ext cx="2234048" cy="46166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Primary Outcome: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All-Cause Mortality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1661" y="5220303"/>
              <a:ext cx="22744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Clinical Trial Identifier:</a:t>
              </a:r>
            </a:p>
            <a:p>
              <a:pPr algn="ctr"/>
              <a:r>
                <a:rPr lang="is-IS" dirty="0"/>
                <a:t>NCT04973137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53903" y="1579283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CAEL-101 (</a:t>
            </a:r>
            <a:r>
              <a:rPr lang="en-US" b="1" dirty="0" err="1"/>
              <a:t>IIIa</a:t>
            </a:r>
            <a:r>
              <a:rPr lang="en-US" b="1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9084" y="1582209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CAEL-101 (</a:t>
            </a:r>
            <a:r>
              <a:rPr lang="en-US" b="1" dirty="0" err="1"/>
              <a:t>IIIb</a:t>
            </a:r>
            <a:r>
              <a:rPr lang="en-US" b="1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59024" y="1582209"/>
            <a:ext cx="170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Birtamimab</a:t>
            </a:r>
            <a:r>
              <a:rPr lang="en-US" b="1" dirty="0"/>
              <a:t> (IV)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9762" y="2582807"/>
            <a:ext cx="2682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IMPORTANT TRIALS!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Mayo </a:t>
            </a:r>
            <a:r>
              <a:rPr lang="en-US" b="1" dirty="0" err="1">
                <a:solidFill>
                  <a:srgbClr val="FF0000"/>
                </a:solidFill>
              </a:rPr>
              <a:t>IIIb</a:t>
            </a:r>
            <a:r>
              <a:rPr lang="en-US" b="1" dirty="0">
                <a:solidFill>
                  <a:srgbClr val="FF0000"/>
                </a:solidFill>
              </a:rPr>
              <a:t> and IV pts were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excluded from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ANDROMEDA</a:t>
            </a:r>
          </a:p>
        </p:txBody>
      </p:sp>
    </p:spTree>
    <p:extLst>
      <p:ext uri="{BB962C8B-B14F-4D97-AF65-F5344CB8AC3E}">
        <p14:creationId xmlns:p14="http://schemas.microsoft.com/office/powerpoint/2010/main" val="1373715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  <p:bldP spid="20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600201"/>
            <a:ext cx="11834949" cy="4525963"/>
          </a:xfrm>
        </p:spPr>
        <p:txBody>
          <a:bodyPr/>
          <a:lstStyle/>
          <a:p>
            <a:r>
              <a:rPr lang="en-US" dirty="0"/>
              <a:t> Prompt recognition of amyloidosis and correct typing essential</a:t>
            </a:r>
          </a:p>
          <a:p>
            <a:r>
              <a:rPr lang="en-US" dirty="0"/>
              <a:t> As in MM, adding anti-CD38 Ab improves </a:t>
            </a:r>
            <a:r>
              <a:rPr lang="en-US" dirty="0" err="1"/>
              <a:t>heme</a:t>
            </a:r>
            <a:r>
              <a:rPr lang="en-US" dirty="0"/>
              <a:t> responses</a:t>
            </a:r>
          </a:p>
          <a:p>
            <a:r>
              <a:rPr lang="en-US" dirty="0"/>
              <a:t> Early cardiac mortality remains a major clinical issue</a:t>
            </a:r>
          </a:p>
          <a:p>
            <a:r>
              <a:rPr lang="en-US" dirty="0"/>
              <a:t> Anti-fibril Abs to address this are in clinical trials</a:t>
            </a:r>
          </a:p>
          <a:p>
            <a:r>
              <a:rPr lang="en-US" dirty="0"/>
              <a:t> </a:t>
            </a:r>
            <a:r>
              <a:rPr lang="en-US" dirty="0" err="1"/>
              <a:t>IMiDs</a:t>
            </a:r>
            <a:r>
              <a:rPr lang="en-US" dirty="0"/>
              <a:t> and </a:t>
            </a:r>
            <a:r>
              <a:rPr lang="en-US" dirty="0" err="1"/>
              <a:t>Venetoclax</a:t>
            </a:r>
            <a:r>
              <a:rPr lang="en-US" dirty="0"/>
              <a:t> currently reserved for relapsed AL</a:t>
            </a:r>
          </a:p>
          <a:p>
            <a:pPr lvl="1"/>
            <a:r>
              <a:rPr lang="en-US" dirty="0" err="1"/>
              <a:t>IMiDs</a:t>
            </a:r>
            <a:r>
              <a:rPr lang="en-US" dirty="0"/>
              <a:t> harder to use in AL than in MM</a:t>
            </a:r>
          </a:p>
          <a:p>
            <a:pPr lvl="1"/>
            <a:r>
              <a:rPr lang="en-US" dirty="0"/>
              <a:t>VEN may have more utility in AL than MM, given high </a:t>
            </a:r>
            <a:r>
              <a:rPr lang="en-US" dirty="0" err="1"/>
              <a:t>freq</a:t>
            </a:r>
            <a:r>
              <a:rPr lang="en-US" dirty="0"/>
              <a:t> of t(11;14) </a:t>
            </a:r>
          </a:p>
        </p:txBody>
      </p:sp>
    </p:spTree>
    <p:extLst>
      <p:ext uri="{BB962C8B-B14F-4D97-AF65-F5344CB8AC3E}">
        <p14:creationId xmlns:p14="http://schemas.microsoft.com/office/powerpoint/2010/main" val="371465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A6C8-C92E-A241-858C-74283609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6" y="2857500"/>
            <a:ext cx="10358967" cy="1143000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9945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Amyloid Typing is </a:t>
            </a:r>
            <a:r>
              <a:rPr lang="en-US" i="1" dirty="0"/>
              <a:t>Essential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900" y="1531939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AL</a:t>
            </a:r>
            <a:r>
              <a:rPr lang="en-US" dirty="0"/>
              <a:t> = “</a:t>
            </a:r>
            <a:r>
              <a:rPr lang="en-US" b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myloid</a:t>
            </a:r>
            <a:r>
              <a:rPr lang="en-US" dirty="0"/>
              <a:t>” “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dirty="0"/>
              <a:t>ight Chain”</a:t>
            </a:r>
          </a:p>
          <a:p>
            <a:r>
              <a:rPr lang="en-US" b="1" dirty="0">
                <a:solidFill>
                  <a:srgbClr val="FF0000"/>
                </a:solidFill>
              </a:rPr>
              <a:t>ATTR</a:t>
            </a:r>
            <a:r>
              <a:rPr lang="en-US" dirty="0"/>
              <a:t> = “</a:t>
            </a:r>
            <a:r>
              <a:rPr lang="en-US" b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myloid</a:t>
            </a:r>
            <a:r>
              <a:rPr lang="en-US" dirty="0"/>
              <a:t>” “</a:t>
            </a: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dirty="0" err="1"/>
              <a:t>rans</a:t>
            </a:r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dirty="0" err="1"/>
              <a:t>hy</a:t>
            </a:r>
            <a:r>
              <a:rPr lang="en-US" b="1" dirty="0" err="1">
                <a:solidFill>
                  <a:srgbClr val="FF0000"/>
                </a:solidFill>
              </a:rPr>
              <a:t>r</a:t>
            </a:r>
            <a:r>
              <a:rPr lang="en-US" dirty="0" err="1"/>
              <a:t>etin</a:t>
            </a:r>
            <a:r>
              <a:rPr lang="en-US" dirty="0"/>
              <a:t>”</a:t>
            </a:r>
          </a:p>
          <a:p>
            <a:r>
              <a:rPr lang="en-US" b="1" dirty="0">
                <a:solidFill>
                  <a:srgbClr val="FF0000"/>
                </a:solidFill>
              </a:rPr>
              <a:t>AA</a:t>
            </a:r>
            <a:r>
              <a:rPr lang="en-US" dirty="0"/>
              <a:t> = “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myloid</a:t>
            </a:r>
            <a:r>
              <a:rPr lang="en-US" dirty="0"/>
              <a:t>” “(</a:t>
            </a:r>
            <a:r>
              <a:rPr lang="en-US" dirty="0" err="1"/>
              <a:t>Apo)serum</a:t>
            </a:r>
            <a:r>
              <a:rPr lang="en-US" dirty="0"/>
              <a:t> </a:t>
            </a:r>
            <a:r>
              <a:rPr lang="en-US" dirty="0" err="1"/>
              <a:t>Amyloid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/>
              <a:t>”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27200" y="4965809"/>
            <a:ext cx="4864100" cy="1727200"/>
            <a:chOff x="203200" y="4876909"/>
            <a:chExt cx="4864100" cy="1727200"/>
          </a:xfrm>
        </p:grpSpPr>
        <p:sp>
          <p:nvSpPr>
            <p:cNvPr id="9" name="Rectangle 8"/>
            <p:cNvSpPr/>
            <p:nvPr/>
          </p:nvSpPr>
          <p:spPr>
            <a:xfrm>
              <a:off x="203200" y="4876909"/>
              <a:ext cx="4864100" cy="172720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38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41000"/>
                  </a:schemeClr>
                </a:gs>
              </a:gsLst>
            </a:gradFill>
            <a:effectLst/>
            <a:scene3d>
              <a:camera prst="isometricOffAxis2Top">
                <a:rot lat="18600000" lon="3207254" rev="18141449"/>
              </a:camera>
              <a:lightRig rig="threePt" dir="t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4927491"/>
              <a:ext cx="2070100" cy="1549618"/>
            </a:xfrm>
            <a:prstGeom prst="rect">
              <a:avLst/>
            </a:prstGeom>
            <a:scene3d>
              <a:camera prst="isometricOffAxis2Top">
                <a:rot lat="18600000" lon="3207254" rev="18141449"/>
              </a:camera>
              <a:lightRig rig="threePt" dir="t"/>
            </a:scene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3550" y="5003909"/>
            <a:ext cx="2070100" cy="1549618"/>
          </a:xfrm>
          <a:prstGeom prst="rect">
            <a:avLst/>
          </a:prstGeom>
          <a:effectLst>
            <a:softEdge rad="342900"/>
          </a:effectLst>
          <a:scene3d>
            <a:camera prst="isometricOffAxis2Top">
              <a:rot lat="18600000" lon="3207254" rev="18141449"/>
            </a:camera>
            <a:lightRig rig="threePt" dir="t"/>
          </a:scene3d>
        </p:spPr>
      </p:pic>
      <p:grpSp>
        <p:nvGrpSpPr>
          <p:cNvPr id="18" name="Group 17"/>
          <p:cNvGrpSpPr/>
          <p:nvPr/>
        </p:nvGrpSpPr>
        <p:grpSpPr>
          <a:xfrm>
            <a:off x="5765800" y="3577375"/>
            <a:ext cx="4724400" cy="2048835"/>
            <a:chOff x="4241800" y="3678974"/>
            <a:chExt cx="4724400" cy="2048835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241800" y="4394091"/>
              <a:ext cx="0" cy="889327"/>
            </a:xfrm>
            <a:prstGeom prst="straightConnector1">
              <a:avLst/>
            </a:prstGeom>
            <a:ln w="82550">
              <a:solidFill>
                <a:schemeClr val="tx1"/>
              </a:solidFill>
              <a:tailEnd type="triangle"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t="8924" r="50556"/>
            <a:stretch/>
          </p:blipFill>
          <p:spPr>
            <a:xfrm>
              <a:off x="4705350" y="3678974"/>
              <a:ext cx="2631676" cy="2048835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7429500" y="4317891"/>
              <a:ext cx="153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Tandem Mass Spectrometry</a:t>
              </a:r>
              <a:r>
                <a:rPr lang="en-US" baseline="30000" dirty="0"/>
                <a:t>1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4064000" y="4851292"/>
            <a:ext cx="0" cy="889327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07843" y="3985147"/>
            <a:ext cx="2609088" cy="1270000"/>
            <a:chOff x="1283843" y="3985147"/>
            <a:chExt cx="2609088" cy="1270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843" y="4162806"/>
              <a:ext cx="2609088" cy="920496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1739900" y="3985147"/>
              <a:ext cx="1752600" cy="1270000"/>
            </a:xfrm>
            <a:custGeom>
              <a:avLst/>
              <a:gdLst>
                <a:gd name="connsiteX0" fmla="*/ 1092200 w 1752600"/>
                <a:gd name="connsiteY0" fmla="*/ 0 h 1270000"/>
                <a:gd name="connsiteX1" fmla="*/ 1384300 w 1752600"/>
                <a:gd name="connsiteY1" fmla="*/ 50800 h 1270000"/>
                <a:gd name="connsiteX2" fmla="*/ 1447800 w 1752600"/>
                <a:gd name="connsiteY2" fmla="*/ 152400 h 1270000"/>
                <a:gd name="connsiteX3" fmla="*/ 1562100 w 1752600"/>
                <a:gd name="connsiteY3" fmla="*/ 165100 h 1270000"/>
                <a:gd name="connsiteX4" fmla="*/ 1651000 w 1752600"/>
                <a:gd name="connsiteY4" fmla="*/ 292100 h 1270000"/>
                <a:gd name="connsiteX5" fmla="*/ 1752600 w 1752600"/>
                <a:gd name="connsiteY5" fmla="*/ 457200 h 1270000"/>
                <a:gd name="connsiteX6" fmla="*/ 1587500 w 1752600"/>
                <a:gd name="connsiteY6" fmla="*/ 622300 h 1270000"/>
                <a:gd name="connsiteX7" fmla="*/ 1587500 w 1752600"/>
                <a:gd name="connsiteY7" fmla="*/ 622300 h 1270000"/>
                <a:gd name="connsiteX8" fmla="*/ 1612900 w 1752600"/>
                <a:gd name="connsiteY8" fmla="*/ 939800 h 1270000"/>
                <a:gd name="connsiteX9" fmla="*/ 1447800 w 1752600"/>
                <a:gd name="connsiteY9" fmla="*/ 990600 h 1270000"/>
                <a:gd name="connsiteX10" fmla="*/ 1485900 w 1752600"/>
                <a:gd name="connsiteY10" fmla="*/ 1193800 h 1270000"/>
                <a:gd name="connsiteX11" fmla="*/ 1117600 w 1752600"/>
                <a:gd name="connsiteY11" fmla="*/ 1270000 h 1270000"/>
                <a:gd name="connsiteX12" fmla="*/ 1003300 w 1752600"/>
                <a:gd name="connsiteY12" fmla="*/ 1193800 h 1270000"/>
                <a:gd name="connsiteX13" fmla="*/ 635000 w 1752600"/>
                <a:gd name="connsiteY13" fmla="*/ 1206500 h 1270000"/>
                <a:gd name="connsiteX14" fmla="*/ 317500 w 1752600"/>
                <a:gd name="connsiteY14" fmla="*/ 1193800 h 1270000"/>
                <a:gd name="connsiteX15" fmla="*/ 165100 w 1752600"/>
                <a:gd name="connsiteY15" fmla="*/ 1079500 h 1270000"/>
                <a:gd name="connsiteX16" fmla="*/ 165100 w 1752600"/>
                <a:gd name="connsiteY16" fmla="*/ 1079500 h 1270000"/>
                <a:gd name="connsiteX17" fmla="*/ 63500 w 1752600"/>
                <a:gd name="connsiteY17" fmla="*/ 762000 h 1270000"/>
                <a:gd name="connsiteX18" fmla="*/ 0 w 1752600"/>
                <a:gd name="connsiteY18" fmla="*/ 660400 h 1270000"/>
                <a:gd name="connsiteX19" fmla="*/ 0 w 1752600"/>
                <a:gd name="connsiteY19" fmla="*/ 660400 h 1270000"/>
                <a:gd name="connsiteX20" fmla="*/ 0 w 1752600"/>
                <a:gd name="connsiteY20" fmla="*/ 419100 h 1270000"/>
                <a:gd name="connsiteX21" fmla="*/ 190500 w 1752600"/>
                <a:gd name="connsiteY21" fmla="*/ 165100 h 1270000"/>
                <a:gd name="connsiteX22" fmla="*/ 190500 w 1752600"/>
                <a:gd name="connsiteY22" fmla="*/ 165100 h 1270000"/>
                <a:gd name="connsiteX23" fmla="*/ 342900 w 1752600"/>
                <a:gd name="connsiteY23" fmla="*/ 88900 h 1270000"/>
                <a:gd name="connsiteX24" fmla="*/ 533400 w 1752600"/>
                <a:gd name="connsiteY24" fmla="*/ 12700 h 1270000"/>
                <a:gd name="connsiteX25" fmla="*/ 660400 w 1752600"/>
                <a:gd name="connsiteY25" fmla="*/ 38100 h 1270000"/>
                <a:gd name="connsiteX26" fmla="*/ 876300 w 1752600"/>
                <a:gd name="connsiteY26" fmla="*/ 76200 h 1270000"/>
                <a:gd name="connsiteX27" fmla="*/ 1016000 w 1752600"/>
                <a:gd name="connsiteY27" fmla="*/ 76200 h 1270000"/>
                <a:gd name="connsiteX28" fmla="*/ 1092200 w 1752600"/>
                <a:gd name="connsiteY28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2600" h="1270000">
                  <a:moveTo>
                    <a:pt x="1092200" y="0"/>
                  </a:moveTo>
                  <a:lnTo>
                    <a:pt x="1384300" y="50800"/>
                  </a:lnTo>
                  <a:lnTo>
                    <a:pt x="1447800" y="152400"/>
                  </a:lnTo>
                  <a:lnTo>
                    <a:pt x="1562100" y="165100"/>
                  </a:lnTo>
                  <a:lnTo>
                    <a:pt x="1651000" y="292100"/>
                  </a:lnTo>
                  <a:lnTo>
                    <a:pt x="1752600" y="457200"/>
                  </a:lnTo>
                  <a:lnTo>
                    <a:pt x="1587500" y="622300"/>
                  </a:lnTo>
                  <a:lnTo>
                    <a:pt x="1587500" y="622300"/>
                  </a:lnTo>
                  <a:lnTo>
                    <a:pt x="1612900" y="939800"/>
                  </a:lnTo>
                  <a:lnTo>
                    <a:pt x="1447800" y="990600"/>
                  </a:lnTo>
                  <a:lnTo>
                    <a:pt x="1485900" y="1193800"/>
                  </a:lnTo>
                  <a:lnTo>
                    <a:pt x="1117600" y="1270000"/>
                  </a:lnTo>
                  <a:lnTo>
                    <a:pt x="1003300" y="1193800"/>
                  </a:lnTo>
                  <a:lnTo>
                    <a:pt x="635000" y="1206500"/>
                  </a:lnTo>
                  <a:lnTo>
                    <a:pt x="317500" y="1193800"/>
                  </a:lnTo>
                  <a:lnTo>
                    <a:pt x="165100" y="1079500"/>
                  </a:lnTo>
                  <a:lnTo>
                    <a:pt x="165100" y="1079500"/>
                  </a:lnTo>
                  <a:lnTo>
                    <a:pt x="63500" y="762000"/>
                  </a:lnTo>
                  <a:lnTo>
                    <a:pt x="0" y="660400"/>
                  </a:lnTo>
                  <a:lnTo>
                    <a:pt x="0" y="660400"/>
                  </a:lnTo>
                  <a:lnTo>
                    <a:pt x="0" y="419100"/>
                  </a:lnTo>
                  <a:lnTo>
                    <a:pt x="190500" y="165100"/>
                  </a:lnTo>
                  <a:lnTo>
                    <a:pt x="190500" y="165100"/>
                  </a:lnTo>
                  <a:lnTo>
                    <a:pt x="342900" y="88900"/>
                  </a:lnTo>
                  <a:lnTo>
                    <a:pt x="533400" y="12700"/>
                  </a:lnTo>
                  <a:lnTo>
                    <a:pt x="660400" y="38100"/>
                  </a:lnTo>
                  <a:lnTo>
                    <a:pt x="876300" y="76200"/>
                  </a:lnTo>
                  <a:lnTo>
                    <a:pt x="1016000" y="76200"/>
                  </a:lnTo>
                  <a:lnTo>
                    <a:pt x="1092200" y="0"/>
                  </a:ln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  <a:scene3d>
              <a:camera prst="isometricOffAxis2Top">
                <a:rot lat="18000000" lon="3207254" rev="18141449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41500" y="6522028"/>
            <a:ext cx="7378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C1215"/>
                </a:solidFill>
                <a:latin typeface="Trebuchet MS" charset="0"/>
                <a:ea typeface="Trebuchet MS" charset="0"/>
                <a:cs typeface="Trebuchet MS" charset="0"/>
              </a:rPr>
              <a:t>1. Nelson L, et al. </a:t>
            </a:r>
            <a:r>
              <a:rPr lang="en-US" sz="1400" dirty="0">
                <a:solidFill>
                  <a:srgbClr val="3E3E3E"/>
                </a:solidFill>
                <a:latin typeface="Trebuchet MS" charset="0"/>
                <a:ea typeface="Trebuchet MS" charset="0"/>
                <a:cs typeface="Trebuchet MS" charset="0"/>
              </a:rPr>
              <a:t>Blood 2012 120:3206-3213; doi:10.1182/blood-2012-03-413682</a:t>
            </a:r>
            <a:endParaRPr lang="en-US" sz="14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49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F8FD-F86D-F54C-2D99-0E340BAA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77269"/>
            <a:ext cx="10284883" cy="1143000"/>
          </a:xfrm>
        </p:spPr>
        <p:txBody>
          <a:bodyPr/>
          <a:lstStyle/>
          <a:p>
            <a:pPr algn="l"/>
            <a:r>
              <a:rPr lang="en-US" b="1" dirty="0"/>
              <a:t>Phase II Trial of CAEL-101 with Anti-Plasma Cell Dyscrasia Therapy for Patients with AL Amyloidosis: 1-Year Results</a:t>
            </a:r>
            <a:endParaRPr lang="en-US" dirty="0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D64ADB16-685E-95DB-8E14-4E7335AD6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066" y="1322151"/>
            <a:ext cx="8621867" cy="49368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ABF64-0211-6173-C274-F9D8317FBF47}"/>
              </a:ext>
            </a:extLst>
          </p:cNvPr>
          <p:cNvSpPr txBox="1"/>
          <p:nvPr/>
        </p:nvSpPr>
        <p:spPr>
          <a:xfrm>
            <a:off x="185980" y="6462793"/>
            <a:ext cx="548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Valent J et al. ASH 2021;Abstract 653.</a:t>
            </a:r>
          </a:p>
        </p:txBody>
      </p:sp>
    </p:spTree>
    <p:extLst>
      <p:ext uri="{BB962C8B-B14F-4D97-AF65-F5344CB8AC3E}">
        <p14:creationId xmlns:p14="http://schemas.microsoft.com/office/powerpoint/2010/main" val="7989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5D10A7E-CFED-B4B5-BA31-B690B2379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997" y="1121583"/>
            <a:ext cx="8633544" cy="505995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D69CA7-E4D0-E0AC-5217-C0238420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70" y="227013"/>
            <a:ext cx="10358967" cy="1143000"/>
          </a:xfrm>
        </p:spPr>
        <p:txBody>
          <a:bodyPr/>
          <a:lstStyle/>
          <a:p>
            <a:pPr algn="l"/>
            <a:r>
              <a:rPr lang="en-US" b="1" dirty="0"/>
              <a:t>Phase II Trial of CAEL-101 with Anti-Plasma Cell Dyscrasia Therapy for Patients with AL Amyloidosis: 1-Year Results</a:t>
            </a:r>
            <a:br>
              <a:rPr lang="en-US" b="1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EFE5B-B369-6645-A9D1-9F941F0520E6}"/>
              </a:ext>
            </a:extLst>
          </p:cNvPr>
          <p:cNvSpPr txBox="1"/>
          <p:nvPr/>
        </p:nvSpPr>
        <p:spPr>
          <a:xfrm>
            <a:off x="185980" y="6462793"/>
            <a:ext cx="548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Valent J et al. ASH 2021;Abstract 653.</a:t>
            </a:r>
          </a:p>
        </p:txBody>
      </p:sp>
    </p:spTree>
    <p:extLst>
      <p:ext uri="{BB962C8B-B14F-4D97-AF65-F5344CB8AC3E}">
        <p14:creationId xmlns:p14="http://schemas.microsoft.com/office/powerpoint/2010/main" val="23569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20B0C07-1F6F-9C26-20E2-5C72E044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5" y="514934"/>
            <a:ext cx="10358967" cy="1143000"/>
          </a:xfrm>
        </p:spPr>
        <p:txBody>
          <a:bodyPr/>
          <a:lstStyle/>
          <a:p>
            <a:pPr algn="l"/>
            <a:r>
              <a:rPr lang="en-US" b="1" dirty="0"/>
              <a:t>Phase II Dose Selection Study: Safety, Tolerability and Efficacy of CAEL-101 in Patients with AL Amyloidosis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7DB74CE-FB24-590B-196A-4AEFFDE5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966" y="1509443"/>
            <a:ext cx="9969516" cy="4461356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939D0C-DA1B-A26F-19BA-4113E182EF51}"/>
              </a:ext>
            </a:extLst>
          </p:cNvPr>
          <p:cNvSpPr/>
          <p:nvPr/>
        </p:nvSpPr>
        <p:spPr bwMode="auto">
          <a:xfrm>
            <a:off x="9310839" y="5098196"/>
            <a:ext cx="1627322" cy="4339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E8A0B-8CA9-506C-ABFF-99958F44E4EB}"/>
              </a:ext>
            </a:extLst>
          </p:cNvPr>
          <p:cNvSpPr/>
          <p:nvPr/>
        </p:nvSpPr>
        <p:spPr bwMode="auto">
          <a:xfrm>
            <a:off x="1305966" y="5532149"/>
            <a:ext cx="7667553" cy="4339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8D442-35B1-F7A7-186A-348C7C2B2F56}"/>
              </a:ext>
            </a:extLst>
          </p:cNvPr>
          <p:cNvSpPr txBox="1"/>
          <p:nvPr/>
        </p:nvSpPr>
        <p:spPr>
          <a:xfrm>
            <a:off x="185980" y="6462793"/>
            <a:ext cx="548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Khouri J et al. </a:t>
            </a:r>
            <a:r>
              <a:rPr lang="en-US" sz="1500" i="1" dirty="0"/>
              <a:t>Blood </a:t>
            </a:r>
            <a:r>
              <a:rPr lang="en-US" sz="1500" dirty="0"/>
              <a:t>2020;136(1):21.</a:t>
            </a:r>
          </a:p>
        </p:txBody>
      </p:sp>
    </p:spTree>
    <p:extLst>
      <p:ext uri="{BB962C8B-B14F-4D97-AF65-F5344CB8AC3E}">
        <p14:creationId xmlns:p14="http://schemas.microsoft.com/office/powerpoint/2010/main" val="13855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11506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 Amyloidosis is a Clonal Plasma </a:t>
            </a:r>
            <a:r>
              <a:rPr lang="en-US"/>
              <a:t>Cell Disease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15900" y="1511300"/>
            <a:ext cx="11747500" cy="4635500"/>
            <a:chOff x="319216" y="3620532"/>
            <a:chExt cx="9158799" cy="3299254"/>
          </a:xfrm>
        </p:grpSpPr>
        <p:sp useBgFill="1">
          <p:nvSpPr>
            <p:cNvPr id="5" name="Rectangle 4"/>
            <p:cNvSpPr/>
            <p:nvPr/>
          </p:nvSpPr>
          <p:spPr>
            <a:xfrm>
              <a:off x="319216" y="5572897"/>
              <a:ext cx="9084276" cy="1013254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5" y="3620532"/>
              <a:ext cx="8378260" cy="3299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5223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6653845" y="3122082"/>
            <a:ext cx="0" cy="2250018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899270" y="1575570"/>
            <a:ext cx="4724400" cy="449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2770" y="2881150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Microsoft Sans Serif" charset="0"/>
                <a:ea typeface="Microsoft Sans Serif" charset="0"/>
                <a:cs typeface="Microsoft Sans Serif" charset="0"/>
              </a:rPr>
              <a:t>MGUS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85615" y="6315335"/>
            <a:ext cx="4881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altLang="ja-JP" sz="20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rPr>
              <a:t>Landgren</a:t>
            </a:r>
            <a:r>
              <a:rPr lang="en-US" altLang="ja-JP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rPr>
              <a:t> O, et al. </a:t>
            </a:r>
            <a:r>
              <a:rPr lang="en-US" altLang="ja-JP" sz="2000" i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rPr>
              <a:t>Blood</a:t>
            </a:r>
            <a:r>
              <a:rPr lang="en-US" altLang="ja-JP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Trebuchet MS"/>
              </a:rPr>
              <a:t>. 2009;113:5412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36248" y="3033182"/>
            <a:ext cx="5356785" cy="1588"/>
          </a:xfrm>
          <a:prstGeom prst="straightConnector1">
            <a:avLst/>
          </a:prstGeom>
          <a:ln w="50800">
            <a:solidFill>
              <a:srgbClr val="FF0000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mond 12"/>
          <p:cNvSpPr/>
          <p:nvPr/>
        </p:nvSpPr>
        <p:spPr>
          <a:xfrm>
            <a:off x="6577645" y="2956982"/>
            <a:ext cx="152400" cy="152400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/>
              <a:cs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9309" y="2587650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7569" y="2587650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17" name="Diamond 16"/>
          <p:cNvSpPr/>
          <p:nvPr/>
        </p:nvSpPr>
        <p:spPr>
          <a:xfrm>
            <a:off x="9663745" y="2956982"/>
            <a:ext cx="152400" cy="152400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/>
              <a:cs typeface="Trebuchet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37700" y="2600350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35" name="Oval 34"/>
          <p:cNvSpPr/>
          <p:nvPr/>
        </p:nvSpPr>
        <p:spPr>
          <a:xfrm>
            <a:off x="5099670" y="3251970"/>
            <a:ext cx="838200" cy="838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prstDash val="sysDot"/>
          </a:ln>
          <a:effectLst>
            <a:innerShdw blurRad="136525" dist="114300" dir="13500000">
              <a:srgbClr val="0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290670" y="3251970"/>
            <a:ext cx="838200" cy="838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58945" y="339071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Microsoft Sans Serif" charset="0"/>
                <a:ea typeface="Microsoft Sans Serif" charset="0"/>
                <a:cs typeface="Microsoft Sans Serif" charset="0"/>
              </a:rPr>
              <a:t>MM</a:t>
            </a:r>
          </a:p>
        </p:txBody>
      </p:sp>
      <p:cxnSp>
        <p:nvCxnSpPr>
          <p:cNvPr id="38" name="Straight Arrow Connector 37"/>
          <p:cNvCxnSpPr>
            <a:stCxn id="36" idx="6"/>
            <a:endCxn id="37" idx="2"/>
          </p:cNvCxnSpPr>
          <p:nvPr/>
        </p:nvCxnSpPr>
        <p:spPr>
          <a:xfrm>
            <a:off x="5937870" y="3671070"/>
            <a:ext cx="33528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79246" y="2000873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icrosoft Sans Serif" charset="0"/>
                <a:ea typeface="Microsoft Sans Serif" charset="0"/>
                <a:cs typeface="Microsoft Sans Serif" charset="0"/>
              </a:rPr>
              <a:t>Bone Marrow </a:t>
            </a:r>
            <a:r>
              <a:rPr lang="en-US" sz="2400" dirty="0" err="1">
                <a:solidFill>
                  <a:srgbClr val="FF0000"/>
                </a:solidFill>
                <a:latin typeface="Microsoft Sans Serif" charset="0"/>
                <a:ea typeface="Microsoft Sans Serif" charset="0"/>
                <a:cs typeface="Microsoft Sans Serif" charset="0"/>
              </a:rPr>
              <a:t>Plasmacytosis</a:t>
            </a:r>
            <a:endParaRPr lang="en-US" sz="2400" dirty="0">
              <a:solidFill>
                <a:srgbClr val="FF0000"/>
              </a:solidFill>
              <a:latin typeface="Microsoft Sans Serif" charset="0"/>
              <a:ea typeface="Microsoft Sans Serif" charset="0"/>
              <a:cs typeface="Microsoft Sans Serif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653845" y="1636182"/>
            <a:ext cx="0" cy="1005840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4760325" y="4180967"/>
            <a:ext cx="5017720" cy="1358513"/>
            <a:chOff x="3336782" y="4167937"/>
            <a:chExt cx="4739461" cy="1790389"/>
          </a:xfrm>
        </p:grpSpPr>
        <p:sp>
          <p:nvSpPr>
            <p:cNvPr id="44" name="Right Triangle 43"/>
            <p:cNvSpPr/>
            <p:nvPr/>
          </p:nvSpPr>
          <p:spPr>
            <a:xfrm flipH="1">
              <a:off x="4830478" y="4581317"/>
              <a:ext cx="3245765" cy="1234213"/>
            </a:xfrm>
            <a:prstGeom prst="rtTriangle">
              <a:avLst/>
            </a:prstGeom>
            <a:gradFill flip="none" rotWithShape="1">
              <a:gsLst>
                <a:gs pos="0">
                  <a:srgbClr val="008080">
                    <a:alpha val="0"/>
                  </a:srgbClr>
                </a:gs>
                <a:gs pos="87000">
                  <a:schemeClr val="accent2">
                    <a:alpha val="7500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/>
                <a:cs typeface="Trebuchet M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033380" y="4243703"/>
              <a:ext cx="4041999" cy="1583495"/>
            </a:xfrm>
            <a:custGeom>
              <a:avLst/>
              <a:gdLst>
                <a:gd name="connsiteX0" fmla="*/ 0 w 4041999"/>
                <a:gd name="connsiteY0" fmla="*/ 0 h 1925292"/>
                <a:gd name="connsiteX1" fmla="*/ 0 w 4041999"/>
                <a:gd name="connsiteY1" fmla="*/ 1925292 h 1925292"/>
                <a:gd name="connsiteX2" fmla="*/ 4041999 w 4041999"/>
                <a:gd name="connsiteY2" fmla="*/ 1925292 h 192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1999" h="1925292">
                  <a:moveTo>
                    <a:pt x="0" y="0"/>
                  </a:moveTo>
                  <a:lnTo>
                    <a:pt x="0" y="1925292"/>
                  </a:lnTo>
                  <a:lnTo>
                    <a:pt x="4041999" y="1925292"/>
                  </a:lnTo>
                </a:path>
              </a:pathLst>
            </a:custGeom>
            <a:ln w="444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rebuchet MS"/>
                <a:cs typeface="Trebuchet M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36782" y="4221972"/>
              <a:ext cx="664996" cy="48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100%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18918" y="5471582"/>
              <a:ext cx="703926" cy="486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0%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92116" y="4167937"/>
              <a:ext cx="2687176" cy="1581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Microsoft Sans Serif" charset="0"/>
                  <a:ea typeface="Microsoft Sans Serif" charset="0"/>
                  <a:cs typeface="Microsoft Sans Serif" charset="0"/>
                </a:rPr>
                <a:t>Likelihood of Myeloma-Related Symptoms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60221" y="313111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icrosoft Sans Serif" charset="0"/>
                <a:ea typeface="Microsoft Sans Serif" charset="0"/>
                <a:cs typeface="Microsoft Sans Serif" charset="0"/>
              </a:rPr>
              <a:t>SMM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5485445" y="1636182"/>
            <a:ext cx="0" cy="1005840"/>
          </a:xfrm>
          <a:prstGeom prst="line">
            <a:avLst/>
          </a:prstGeom>
          <a:ln w="635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5349309" y="1610782"/>
            <a:ext cx="1665192" cy="1498600"/>
            <a:chOff x="3825309" y="1610782"/>
            <a:chExt cx="1665192" cy="1498600"/>
          </a:xfrm>
        </p:grpSpPr>
        <p:grpSp>
          <p:nvGrpSpPr>
            <p:cNvPr id="59" name="Group 58"/>
            <p:cNvGrpSpPr/>
            <p:nvPr/>
          </p:nvGrpSpPr>
          <p:grpSpPr>
            <a:xfrm>
              <a:off x="3825309" y="1610782"/>
              <a:ext cx="1665192" cy="1498600"/>
              <a:chOff x="3825309" y="1610782"/>
              <a:chExt cx="1665192" cy="149860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825309" y="1610782"/>
                <a:ext cx="1665192" cy="1498600"/>
                <a:chOff x="3825309" y="1610782"/>
                <a:chExt cx="1665192" cy="149860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3976757" y="1610782"/>
                  <a:ext cx="1153088" cy="1397000"/>
                </a:xfrm>
                <a:prstGeom prst="rect">
                  <a:avLst/>
                </a:prstGeom>
                <a:gradFill flip="none" rotWithShape="1">
                  <a:gsLst>
                    <a:gs pos="900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Diamond 51"/>
                <p:cNvSpPr/>
                <p:nvPr/>
              </p:nvSpPr>
              <p:spPr>
                <a:xfrm>
                  <a:off x="5053645" y="2956982"/>
                  <a:ext cx="152400" cy="152400"/>
                </a:xfrm>
                <a:prstGeom prst="diamond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3825309" y="2587650"/>
                  <a:ext cx="4699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5%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4903569" y="2587650"/>
                  <a:ext cx="5869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0000"/>
                      </a:solidFill>
                    </a:rPr>
                    <a:t>10%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129845" y="1636182"/>
                  <a:ext cx="0" cy="1005840"/>
                </a:xfrm>
                <a:prstGeom prst="line">
                  <a:avLst/>
                </a:prstGeom>
                <a:ln w="63500">
                  <a:solidFill>
                    <a:srgbClr val="FF0000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Diamond 57"/>
              <p:cNvSpPr/>
              <p:nvPr/>
            </p:nvSpPr>
            <p:spPr>
              <a:xfrm>
                <a:off x="3936045" y="2956982"/>
                <a:ext cx="152400" cy="152400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rebuchet MS"/>
                  <a:cs typeface="Trebuchet MS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296420" y="1721409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Microsoft Sans Serif" charset="0"/>
                  <a:ea typeface="Microsoft Sans Serif" charset="0"/>
                  <a:cs typeface="Microsoft Sans Serif" charset="0"/>
                </a:rPr>
                <a:t>AL</a:t>
              </a:r>
              <a:endParaRPr lang="en-US" sz="2400" dirty="0">
                <a:solidFill>
                  <a:srgbClr val="FF0000"/>
                </a:solidFill>
                <a:latin typeface="Microsoft Sans Serif" charset="0"/>
                <a:ea typeface="Microsoft Sans Serif" charset="0"/>
                <a:cs typeface="Microsoft Sans Serif" charset="0"/>
              </a:endParaRPr>
            </a:p>
          </p:txBody>
        </p:sp>
      </p:grpSp>
      <p:sp>
        <p:nvSpPr>
          <p:cNvPr id="63" name="Title 1"/>
          <p:cNvSpPr txBox="1">
            <a:spLocks/>
          </p:cNvSpPr>
          <p:nvPr/>
        </p:nvSpPr>
        <p:spPr>
          <a:xfrm>
            <a:off x="546100" y="476620"/>
            <a:ext cx="110617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/>
            <a:r>
              <a:rPr lang="en-US" sz="4400" b="1" dirty="0">
                <a:latin typeface="Microsoft Sans Serif" charset="0"/>
                <a:ea typeface="Microsoft Sans Serif" charset="0"/>
                <a:cs typeface="Microsoft Sans Serif" charset="0"/>
              </a:rPr>
              <a:t>Like Myeloma, </a:t>
            </a:r>
            <a:r>
              <a:rPr lang="en-US" sz="4400" b="1">
                <a:latin typeface="Microsoft Sans Serif" charset="0"/>
                <a:ea typeface="Microsoft Sans Serif" charset="0"/>
                <a:cs typeface="Microsoft Sans Serif" charset="0"/>
              </a:rPr>
              <a:t>AL Amyloidosis Arises from MGUS</a:t>
            </a:r>
            <a:endParaRPr lang="en-US" sz="4400" b="1" dirty="0">
              <a:latin typeface="Microsoft Sans Serif" charset="0"/>
              <a:ea typeface="Microsoft Sans Serif" charset="0"/>
              <a:cs typeface="Microsoft Sans Serif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5115" y="1164161"/>
            <a:ext cx="2834612" cy="2749774"/>
            <a:chOff x="425115" y="1164161"/>
            <a:chExt cx="2834612" cy="2749774"/>
          </a:xfrm>
        </p:grpSpPr>
        <p:sp>
          <p:nvSpPr>
            <p:cNvPr id="3" name="Oval 2"/>
            <p:cNvSpPr/>
            <p:nvPr/>
          </p:nvSpPr>
          <p:spPr>
            <a:xfrm>
              <a:off x="425115" y="1164161"/>
              <a:ext cx="2834612" cy="274977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889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3753" y="1909053"/>
              <a:ext cx="23637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Remember the </a:t>
              </a:r>
            </a:p>
            <a:p>
              <a:pPr algn="ctr"/>
              <a:r>
                <a:rPr lang="en-US" sz="2400" b="1" dirty="0"/>
                <a:t>epidemiology of </a:t>
              </a:r>
            </a:p>
            <a:p>
              <a:pPr algn="ctr"/>
              <a:r>
                <a:rPr lang="en-US" sz="2400" b="1" dirty="0"/>
                <a:t>MGUS </a:t>
              </a:r>
              <a:r>
                <a:rPr lang="en-US" sz="2400" b="1" i="1" dirty="0"/>
                <a:t>and</a:t>
              </a:r>
              <a:r>
                <a:rPr lang="en-US" sz="2400" b="1" dirty="0"/>
                <a:t> ATTR!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171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274638"/>
            <a:ext cx="1126889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Case #1</a:t>
            </a:r>
            <a:r>
              <a:rPr lang="en-US"/>
              <a:t>: Newly-Diagnosed Cardiac Amyloidosis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7" y="1404575"/>
            <a:ext cx="11599817" cy="4826408"/>
          </a:xfrm>
        </p:spPr>
        <p:txBody>
          <a:bodyPr>
            <a:normAutofit/>
          </a:bodyPr>
          <a:lstStyle/>
          <a:p>
            <a:r>
              <a:rPr lang="en-US" dirty="0"/>
              <a:t> 79-yo African American male presents with CHF, minor PN</a:t>
            </a:r>
          </a:p>
          <a:p>
            <a:r>
              <a:rPr lang="en-US" dirty="0"/>
              <a:t> Echocardiogram: LVEF 55%, </a:t>
            </a:r>
            <a:r>
              <a:rPr lang="en-US" dirty="0" err="1"/>
              <a:t>IVSd</a:t>
            </a:r>
            <a:r>
              <a:rPr lang="en-US" dirty="0"/>
              <a:t> 1.8 cm, GLS (-8)</a:t>
            </a:r>
          </a:p>
          <a:p>
            <a:r>
              <a:rPr lang="en-US" dirty="0"/>
              <a:t> Cardiac MRI: late gadolinium enhancement</a:t>
            </a:r>
          </a:p>
          <a:p>
            <a:r>
              <a:rPr lang="en-US" dirty="0"/>
              <a:t> Labs: </a:t>
            </a:r>
            <a:r>
              <a:rPr lang="en-US" dirty="0" err="1"/>
              <a:t>NTproBNP</a:t>
            </a:r>
            <a:r>
              <a:rPr lang="en-US" dirty="0"/>
              <a:t> 4500, SPEP1.0 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err="1"/>
              <a:t>IgGk</a:t>
            </a:r>
            <a:r>
              <a:rPr lang="en-US" dirty="0"/>
              <a:t>, KFLC 18mg/</a:t>
            </a:r>
            <a:r>
              <a:rPr lang="en-US" dirty="0" err="1"/>
              <a:t>dL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BMBx</a:t>
            </a:r>
            <a:r>
              <a:rPr lang="en-US" dirty="0"/>
              <a:t>: 7% kappa-restricted PCs, (+) Congo red stain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Mass Spec: ATTR (!)</a:t>
            </a:r>
          </a:p>
          <a:p>
            <a:r>
              <a:rPr lang="en-US" dirty="0">
                <a:solidFill>
                  <a:srgbClr val="FF0000"/>
                </a:solidFill>
              </a:rPr>
              <a:t> PYP-scan (+), genetic testing (+), PET/CT: (-)</a:t>
            </a:r>
          </a:p>
          <a:p>
            <a:r>
              <a:rPr lang="en-US" dirty="0">
                <a:solidFill>
                  <a:srgbClr val="FF0000"/>
                </a:solidFill>
              </a:rPr>
              <a:t> Diagnosis: Cardiac </a:t>
            </a:r>
            <a:r>
              <a:rPr lang="en-US" dirty="0" err="1">
                <a:solidFill>
                  <a:srgbClr val="FF0000"/>
                </a:solidFill>
              </a:rPr>
              <a:t>hATTR</a:t>
            </a:r>
            <a:r>
              <a:rPr lang="en-US" dirty="0">
                <a:solidFill>
                  <a:srgbClr val="FF0000"/>
                </a:solidFill>
              </a:rPr>
              <a:t> and MGUS!</a:t>
            </a:r>
          </a:p>
        </p:txBody>
      </p:sp>
    </p:spTree>
    <p:extLst>
      <p:ext uri="{BB962C8B-B14F-4D97-AF65-F5344CB8AC3E}">
        <p14:creationId xmlns:p14="http://schemas.microsoft.com/office/powerpoint/2010/main" val="16836357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65200" y="2295526"/>
            <a:ext cx="10121900" cy="1470025"/>
          </a:xfrm>
        </p:spPr>
        <p:txBody>
          <a:bodyPr>
            <a:noAutofit/>
          </a:bodyPr>
          <a:lstStyle/>
          <a:p>
            <a:r>
              <a:rPr lang="en-US" sz="4000" dirty="0"/>
              <a:t>Time is of the Essence</a:t>
            </a:r>
            <a:br>
              <a:rPr lang="en-US" sz="4000" dirty="0"/>
            </a:br>
            <a:br>
              <a:rPr lang="en-US" sz="2800" dirty="0"/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Prognosis is in part determined by cardiac and renal events which have been set in motion before the time of diagnosis.</a:t>
            </a:r>
          </a:p>
        </p:txBody>
      </p:sp>
    </p:spTree>
    <p:extLst>
      <p:ext uri="{BB962C8B-B14F-4D97-AF65-F5344CB8AC3E}">
        <p14:creationId xmlns:p14="http://schemas.microsoft.com/office/powerpoint/2010/main" val="8975837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creen Shot 2013-09-26 at 11.52.36 P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5402" y="1777799"/>
            <a:ext cx="5929595" cy="4110239"/>
          </a:xfrm>
          <a:ln w="25400">
            <a:solidFill>
              <a:schemeClr val="tx1"/>
            </a:solidFill>
          </a:ln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8288"/>
            <a:ext cx="8229600" cy="1143000"/>
          </a:xfrm>
        </p:spPr>
        <p:txBody>
          <a:bodyPr/>
          <a:lstStyle/>
          <a:p>
            <a:r>
              <a:rPr lang="en-US" dirty="0">
                <a:latin typeface="Trebuchet MS" charset="0"/>
              </a:rPr>
              <a:t>Cardiac Stage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&amp;</a:t>
            </a:r>
            <a:r>
              <a:rPr lang="en-US" dirty="0">
                <a:latin typeface="Trebuchet MS" charset="0"/>
              </a:rPr>
              <a:t> Survival </a:t>
            </a:r>
          </a:p>
        </p:txBody>
      </p:sp>
      <p:sp>
        <p:nvSpPr>
          <p:cNvPr id="52231" name="Rectangle 15"/>
          <p:cNvSpPr>
            <a:spLocks noChangeArrowheads="1"/>
          </p:cNvSpPr>
          <p:nvPr/>
        </p:nvSpPr>
        <p:spPr bwMode="auto">
          <a:xfrm>
            <a:off x="528638" y="6191250"/>
            <a:ext cx="4602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Dispenzieri</a:t>
            </a:r>
            <a:r>
              <a:rPr lang="en-US" sz="1600" dirty="0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 A., et al. J </a:t>
            </a:r>
            <a:r>
              <a:rPr lang="en-US" sz="1600" dirty="0" err="1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Clin</a:t>
            </a:r>
            <a:r>
              <a:rPr lang="en-US" sz="1600" dirty="0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1600" dirty="0" err="1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Oncol</a:t>
            </a:r>
            <a:r>
              <a:rPr lang="en-US" sz="1600" dirty="0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. 2004;22:3751</a:t>
            </a:r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528639" y="6446839"/>
            <a:ext cx="4122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Dispenzieri</a:t>
            </a:r>
            <a:r>
              <a:rPr lang="en-US" sz="1600" dirty="0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 A., et al. Blood. 2004;104:1881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56300" y="3340100"/>
            <a:ext cx="1301694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902394" y="3060500"/>
            <a:ext cx="3557384" cy="150810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73025" dist="38100" dir="732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err="1">
                <a:latin typeface="Trebuchet MS" charset="0"/>
                <a:ea typeface="Trebuchet MS" charset="0"/>
                <a:cs typeface="Trebuchet MS" charset="0"/>
              </a:rPr>
              <a:t>cTnT</a:t>
            </a: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400" u="sng" dirty="0">
                <a:latin typeface="Trebuchet MS" charset="0"/>
                <a:ea typeface="Trebuchet MS" charset="0"/>
                <a:cs typeface="Trebuchet MS" charset="0"/>
              </a:rPr>
              <a:t>&gt;</a:t>
            </a: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0.035 </a:t>
            </a:r>
            <a:r>
              <a:rPr lang="en-US" sz="2400" dirty="0" err="1">
                <a:latin typeface="Trebuchet MS" charset="0"/>
                <a:ea typeface="Trebuchet MS" charset="0"/>
                <a:cs typeface="Trebuchet MS" charset="0"/>
              </a:rPr>
              <a:t>ng/mL</a:t>
            </a:r>
            <a:endParaRPr lang="en-US" sz="2400" dirty="0">
              <a:latin typeface="Trebuchet MS" charset="0"/>
              <a:ea typeface="Trebuchet MS" charset="0"/>
              <a:cs typeface="Trebuchet MS" charset="0"/>
            </a:endParaRP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cTnI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&gt;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0.1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ng/mL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NT-</a:t>
            </a:r>
            <a:r>
              <a:rPr lang="en-US" sz="2400" dirty="0" err="1">
                <a:latin typeface="Trebuchet MS" charset="0"/>
                <a:ea typeface="Trebuchet MS" charset="0"/>
                <a:cs typeface="Trebuchet MS" charset="0"/>
              </a:rPr>
              <a:t>proBNP</a:t>
            </a: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400" u="sng" dirty="0">
                <a:latin typeface="Trebuchet MS" charset="0"/>
                <a:ea typeface="Trebuchet MS" charset="0"/>
                <a:cs typeface="Trebuchet MS" charset="0"/>
              </a:rPr>
              <a:t>&gt;</a:t>
            </a: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 332 pg/</a:t>
            </a:r>
            <a:r>
              <a:rPr lang="en-US" sz="2400" dirty="0" err="1">
                <a:latin typeface="Trebuchet MS" charset="0"/>
                <a:ea typeface="Trebuchet MS" charset="0"/>
                <a:cs typeface="Trebuchet MS" charset="0"/>
              </a:rPr>
              <a:t>mL</a:t>
            </a:r>
            <a:endParaRPr lang="en-US" sz="24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964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Cardiac Stage III: Not All the Same</a:t>
            </a:r>
          </a:p>
        </p:txBody>
      </p:sp>
      <p:pic>
        <p:nvPicPr>
          <p:cNvPr id="5" name="Picture 4" descr="Screen Shot 2013-09-27 at 12.32.18 AM.png"/>
          <p:cNvPicPr>
            <a:picLocks noChangeAspect="1"/>
          </p:cNvPicPr>
          <p:nvPr/>
        </p:nvPicPr>
        <p:blipFill>
          <a:blip r:embed="rId2"/>
          <a:srcRect t="1033" r="53850" b="49584"/>
          <a:stretch>
            <a:fillRect/>
          </a:stretch>
        </p:blipFill>
        <p:spPr>
          <a:xfrm>
            <a:off x="1663700" y="1506539"/>
            <a:ext cx="4491808" cy="46402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 flipV="1">
            <a:off x="1765300" y="1519239"/>
            <a:ext cx="355600" cy="33781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6382978" y="1509779"/>
            <a:ext cx="4107222" cy="4638709"/>
            <a:chOff x="4858978" y="1509778"/>
            <a:chExt cx="4107222" cy="4638709"/>
          </a:xfrm>
        </p:grpSpPr>
        <p:pic>
          <p:nvPicPr>
            <p:cNvPr id="7" name="Picture 6" descr="Screen Shot 2013-09-27 at 12.32.18 AM.png"/>
            <p:cNvPicPr>
              <a:picLocks noChangeAspect="1"/>
            </p:cNvPicPr>
            <p:nvPr/>
          </p:nvPicPr>
          <p:blipFill>
            <a:blip r:embed="rId2"/>
            <a:srcRect l="44875" t="50100" r="1994" b="-1136"/>
            <a:stretch>
              <a:fillRect/>
            </a:stretch>
          </p:blipFill>
          <p:spPr>
            <a:xfrm>
              <a:off x="4858978" y="1509778"/>
              <a:ext cx="4107222" cy="463870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 flipV="1">
              <a:off x="4871678" y="1519239"/>
              <a:ext cx="355600" cy="3378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61100" y="2273300"/>
              <a:ext cx="247123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RISK FACTORS:</a:t>
              </a:r>
            </a:p>
            <a:p>
              <a:r>
                <a:rPr lang="en-US" dirty="0"/>
                <a:t>NT-</a:t>
              </a:r>
              <a:r>
                <a:rPr lang="en-US" dirty="0" err="1"/>
                <a:t>proBNP</a:t>
              </a:r>
              <a:r>
                <a:rPr lang="en-US" dirty="0"/>
                <a:t> &gt; 8500 </a:t>
              </a:r>
              <a:r>
                <a:rPr lang="en-US" dirty="0" err="1"/>
                <a:t>ng</a:t>
              </a:r>
              <a:r>
                <a:rPr lang="en-US" dirty="0"/>
                <a:t>/L</a:t>
              </a:r>
            </a:p>
            <a:p>
              <a:r>
                <a:rPr lang="en-US" dirty="0"/>
                <a:t>Systolic BP &lt; 100 mm Hg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85000" y="3543300"/>
              <a:ext cx="19685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NEITHER (med 26 </a:t>
              </a:r>
              <a:r>
                <a:rPr lang="en-US" sz="1400" dirty="0" err="1"/>
                <a:t>mos</a:t>
              </a:r>
              <a:r>
                <a:rPr lang="en-US" sz="1400" dirty="0"/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2600" y="4533900"/>
              <a:ext cx="19685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   EITHER (med 6 </a:t>
              </a:r>
              <a:r>
                <a:rPr lang="en-US" sz="1400" dirty="0" err="1"/>
                <a:t>mos</a:t>
              </a:r>
              <a:r>
                <a:rPr lang="en-US" sz="1400" dirty="0"/>
                <a:t>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2300" y="5118100"/>
              <a:ext cx="19685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BOTH (med 3 </a:t>
              </a:r>
              <a:r>
                <a:rPr lang="en-US" sz="1400" dirty="0" err="1"/>
                <a:t>mos</a:t>
              </a:r>
              <a:r>
                <a:rPr lang="en-US" sz="1400" dirty="0"/>
                <a:t>)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rot="16200000" flipH="1">
            <a:off x="1595278" y="2687480"/>
            <a:ext cx="2156150" cy="495304"/>
          </a:xfrm>
          <a:prstGeom prst="straightConnector1">
            <a:avLst/>
          </a:prstGeom>
          <a:ln w="98425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21005" y="3987807"/>
            <a:ext cx="3035298" cy="828472"/>
          </a:xfrm>
          <a:prstGeom prst="straightConnector1">
            <a:avLst/>
          </a:prstGeom>
          <a:ln w="98425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874838" y="6242050"/>
            <a:ext cx="4224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Wechalekar</a:t>
            </a:r>
            <a:r>
              <a:rPr lang="en-US" sz="1600" dirty="0">
                <a:solidFill>
                  <a:srgbClr val="7F7F7F"/>
                </a:solidFill>
                <a:latin typeface="Trebuchet MS" charset="0"/>
                <a:ea typeface="Trebuchet MS" charset="0"/>
                <a:cs typeface="Trebuchet MS" charset="0"/>
              </a:rPr>
              <a:t> AD, et al. Blood. 2013;121:3420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211146" y="1626225"/>
            <a:ext cx="621195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73025" dist="38100" dir="732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343 AL pts, Stage III, Original Mayo Criteria</a:t>
            </a:r>
            <a:endParaRPr lang="en-US" sz="2400" dirty="0">
              <a:solidFill>
                <a:srgbClr val="FF0000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5376" y="396015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IIIa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96960" y="3870687"/>
            <a:ext cx="1165907" cy="1250504"/>
            <a:chOff x="7096960" y="3870687"/>
            <a:chExt cx="1165907" cy="1250504"/>
          </a:xfrm>
        </p:grpSpPr>
        <p:sp>
          <p:nvSpPr>
            <p:cNvPr id="19" name="TextBox 18"/>
            <p:cNvSpPr txBox="1"/>
            <p:nvPr/>
          </p:nvSpPr>
          <p:spPr>
            <a:xfrm>
              <a:off x="7772027" y="3949707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</a:rPr>
                <a:t>IIIb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096960" y="3870687"/>
              <a:ext cx="681891" cy="1250504"/>
            </a:xfrm>
            <a:custGeom>
              <a:avLst/>
              <a:gdLst>
                <a:gd name="connsiteX0" fmla="*/ 408742 w 642219"/>
                <a:gd name="connsiteY0" fmla="*/ 287524 h 1306614"/>
                <a:gd name="connsiteX1" fmla="*/ 484942 w 642219"/>
                <a:gd name="connsiteY1" fmla="*/ 160524 h 1306614"/>
                <a:gd name="connsiteX2" fmla="*/ 637342 w 642219"/>
                <a:gd name="connsiteY2" fmla="*/ 8124 h 1306614"/>
                <a:gd name="connsiteX3" fmla="*/ 586542 w 642219"/>
                <a:gd name="connsiteY3" fmla="*/ 427224 h 1306614"/>
                <a:gd name="connsiteX4" fmla="*/ 408742 w 642219"/>
                <a:gd name="connsiteY4" fmla="*/ 871724 h 1306614"/>
                <a:gd name="connsiteX5" fmla="*/ 167442 w 642219"/>
                <a:gd name="connsiteY5" fmla="*/ 1214624 h 1306614"/>
                <a:gd name="connsiteX6" fmla="*/ 2342 w 642219"/>
                <a:gd name="connsiteY6" fmla="*/ 1290824 h 1306614"/>
                <a:gd name="connsiteX7" fmla="*/ 65842 w 642219"/>
                <a:gd name="connsiteY7" fmla="*/ 960624 h 1306614"/>
                <a:gd name="connsiteX0" fmla="*/ 408742 w 666084"/>
                <a:gd name="connsiteY0" fmla="*/ 239155 h 1258245"/>
                <a:gd name="connsiteX1" fmla="*/ 484942 w 666084"/>
                <a:gd name="connsiteY1" fmla="*/ 112155 h 1258245"/>
                <a:gd name="connsiteX2" fmla="*/ 662742 w 666084"/>
                <a:gd name="connsiteY2" fmla="*/ 10555 h 1258245"/>
                <a:gd name="connsiteX3" fmla="*/ 586542 w 666084"/>
                <a:gd name="connsiteY3" fmla="*/ 378855 h 1258245"/>
                <a:gd name="connsiteX4" fmla="*/ 408742 w 666084"/>
                <a:gd name="connsiteY4" fmla="*/ 823355 h 1258245"/>
                <a:gd name="connsiteX5" fmla="*/ 167442 w 666084"/>
                <a:gd name="connsiteY5" fmla="*/ 1166255 h 1258245"/>
                <a:gd name="connsiteX6" fmla="*/ 2342 w 666084"/>
                <a:gd name="connsiteY6" fmla="*/ 1242455 h 1258245"/>
                <a:gd name="connsiteX7" fmla="*/ 65842 w 666084"/>
                <a:gd name="connsiteY7" fmla="*/ 912255 h 1258245"/>
                <a:gd name="connsiteX0" fmla="*/ 408742 w 682737"/>
                <a:gd name="connsiteY0" fmla="*/ 234974 h 1254064"/>
                <a:gd name="connsiteX1" fmla="*/ 484942 w 682737"/>
                <a:gd name="connsiteY1" fmla="*/ 107974 h 1254064"/>
                <a:gd name="connsiteX2" fmla="*/ 662742 w 682737"/>
                <a:gd name="connsiteY2" fmla="*/ 6374 h 1254064"/>
                <a:gd name="connsiteX3" fmla="*/ 650042 w 682737"/>
                <a:gd name="connsiteY3" fmla="*/ 298474 h 1254064"/>
                <a:gd name="connsiteX4" fmla="*/ 408742 w 682737"/>
                <a:gd name="connsiteY4" fmla="*/ 819174 h 1254064"/>
                <a:gd name="connsiteX5" fmla="*/ 167442 w 682737"/>
                <a:gd name="connsiteY5" fmla="*/ 1162074 h 1254064"/>
                <a:gd name="connsiteX6" fmla="*/ 2342 w 682737"/>
                <a:gd name="connsiteY6" fmla="*/ 1238274 h 1254064"/>
                <a:gd name="connsiteX7" fmla="*/ 65842 w 682737"/>
                <a:gd name="connsiteY7" fmla="*/ 908074 h 1254064"/>
                <a:gd name="connsiteX0" fmla="*/ 408742 w 669749"/>
                <a:gd name="connsiteY0" fmla="*/ 236313 h 1255403"/>
                <a:gd name="connsiteX1" fmla="*/ 484942 w 669749"/>
                <a:gd name="connsiteY1" fmla="*/ 109313 h 1255403"/>
                <a:gd name="connsiteX2" fmla="*/ 662742 w 669749"/>
                <a:gd name="connsiteY2" fmla="*/ 7713 h 1255403"/>
                <a:gd name="connsiteX3" fmla="*/ 611942 w 669749"/>
                <a:gd name="connsiteY3" fmla="*/ 325213 h 1255403"/>
                <a:gd name="connsiteX4" fmla="*/ 408742 w 669749"/>
                <a:gd name="connsiteY4" fmla="*/ 820513 h 1255403"/>
                <a:gd name="connsiteX5" fmla="*/ 167442 w 669749"/>
                <a:gd name="connsiteY5" fmla="*/ 1163413 h 1255403"/>
                <a:gd name="connsiteX6" fmla="*/ 2342 w 669749"/>
                <a:gd name="connsiteY6" fmla="*/ 1239613 h 1255403"/>
                <a:gd name="connsiteX7" fmla="*/ 65842 w 669749"/>
                <a:gd name="connsiteY7" fmla="*/ 909413 h 1255403"/>
                <a:gd name="connsiteX0" fmla="*/ 408742 w 668045"/>
                <a:gd name="connsiteY0" fmla="*/ 233865 h 1252955"/>
                <a:gd name="connsiteX1" fmla="*/ 510342 w 668045"/>
                <a:gd name="connsiteY1" fmla="*/ 132265 h 1252955"/>
                <a:gd name="connsiteX2" fmla="*/ 662742 w 668045"/>
                <a:gd name="connsiteY2" fmla="*/ 5265 h 1252955"/>
                <a:gd name="connsiteX3" fmla="*/ 611942 w 668045"/>
                <a:gd name="connsiteY3" fmla="*/ 322765 h 1252955"/>
                <a:gd name="connsiteX4" fmla="*/ 408742 w 668045"/>
                <a:gd name="connsiteY4" fmla="*/ 818065 h 1252955"/>
                <a:gd name="connsiteX5" fmla="*/ 167442 w 668045"/>
                <a:gd name="connsiteY5" fmla="*/ 1160965 h 1252955"/>
                <a:gd name="connsiteX6" fmla="*/ 2342 w 668045"/>
                <a:gd name="connsiteY6" fmla="*/ 1237165 h 1252955"/>
                <a:gd name="connsiteX7" fmla="*/ 65842 w 668045"/>
                <a:gd name="connsiteY7" fmla="*/ 906965 h 1252955"/>
                <a:gd name="connsiteX0" fmla="*/ 408742 w 675048"/>
                <a:gd name="connsiteY0" fmla="*/ 229399 h 1248489"/>
                <a:gd name="connsiteX1" fmla="*/ 662742 w 675048"/>
                <a:gd name="connsiteY1" fmla="*/ 799 h 1248489"/>
                <a:gd name="connsiteX2" fmla="*/ 611942 w 675048"/>
                <a:gd name="connsiteY2" fmla="*/ 318299 h 1248489"/>
                <a:gd name="connsiteX3" fmla="*/ 408742 w 675048"/>
                <a:gd name="connsiteY3" fmla="*/ 813599 h 1248489"/>
                <a:gd name="connsiteX4" fmla="*/ 167442 w 675048"/>
                <a:gd name="connsiteY4" fmla="*/ 1156499 h 1248489"/>
                <a:gd name="connsiteX5" fmla="*/ 2342 w 675048"/>
                <a:gd name="connsiteY5" fmla="*/ 1232699 h 1248489"/>
                <a:gd name="connsiteX6" fmla="*/ 65842 w 675048"/>
                <a:gd name="connsiteY6" fmla="*/ 902499 h 1248489"/>
                <a:gd name="connsiteX0" fmla="*/ 408742 w 687957"/>
                <a:gd name="connsiteY0" fmla="*/ 228672 h 1247762"/>
                <a:gd name="connsiteX1" fmla="*/ 662742 w 687957"/>
                <a:gd name="connsiteY1" fmla="*/ 72 h 1247762"/>
                <a:gd name="connsiteX2" fmla="*/ 650042 w 687957"/>
                <a:gd name="connsiteY2" fmla="*/ 254072 h 1247762"/>
                <a:gd name="connsiteX3" fmla="*/ 408742 w 687957"/>
                <a:gd name="connsiteY3" fmla="*/ 812872 h 1247762"/>
                <a:gd name="connsiteX4" fmla="*/ 167442 w 687957"/>
                <a:gd name="connsiteY4" fmla="*/ 1155772 h 1247762"/>
                <a:gd name="connsiteX5" fmla="*/ 2342 w 687957"/>
                <a:gd name="connsiteY5" fmla="*/ 1231972 h 1247762"/>
                <a:gd name="connsiteX6" fmla="*/ 65842 w 687957"/>
                <a:gd name="connsiteY6" fmla="*/ 901772 h 1247762"/>
                <a:gd name="connsiteX0" fmla="*/ 408742 w 687957"/>
                <a:gd name="connsiteY0" fmla="*/ 266728 h 1247718"/>
                <a:gd name="connsiteX1" fmla="*/ 662742 w 687957"/>
                <a:gd name="connsiteY1" fmla="*/ 28 h 1247718"/>
                <a:gd name="connsiteX2" fmla="*/ 650042 w 687957"/>
                <a:gd name="connsiteY2" fmla="*/ 254028 h 1247718"/>
                <a:gd name="connsiteX3" fmla="*/ 408742 w 687957"/>
                <a:gd name="connsiteY3" fmla="*/ 812828 h 1247718"/>
                <a:gd name="connsiteX4" fmla="*/ 167442 w 687957"/>
                <a:gd name="connsiteY4" fmla="*/ 1155728 h 1247718"/>
                <a:gd name="connsiteX5" fmla="*/ 2342 w 687957"/>
                <a:gd name="connsiteY5" fmla="*/ 1231928 h 1247718"/>
                <a:gd name="connsiteX6" fmla="*/ 65842 w 687957"/>
                <a:gd name="connsiteY6" fmla="*/ 901728 h 1247718"/>
                <a:gd name="connsiteX0" fmla="*/ 408742 w 681891"/>
                <a:gd name="connsiteY0" fmla="*/ 269514 h 1250504"/>
                <a:gd name="connsiteX1" fmla="*/ 497640 w 681891"/>
                <a:gd name="connsiteY1" fmla="*/ 129813 h 1250504"/>
                <a:gd name="connsiteX2" fmla="*/ 662742 w 681891"/>
                <a:gd name="connsiteY2" fmla="*/ 2814 h 1250504"/>
                <a:gd name="connsiteX3" fmla="*/ 650042 w 681891"/>
                <a:gd name="connsiteY3" fmla="*/ 256814 h 1250504"/>
                <a:gd name="connsiteX4" fmla="*/ 408742 w 681891"/>
                <a:gd name="connsiteY4" fmla="*/ 815614 h 1250504"/>
                <a:gd name="connsiteX5" fmla="*/ 167442 w 681891"/>
                <a:gd name="connsiteY5" fmla="*/ 1158514 h 1250504"/>
                <a:gd name="connsiteX6" fmla="*/ 2342 w 681891"/>
                <a:gd name="connsiteY6" fmla="*/ 1234714 h 1250504"/>
                <a:gd name="connsiteX7" fmla="*/ 65842 w 681891"/>
                <a:gd name="connsiteY7" fmla="*/ 904514 h 125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891" h="1250504">
                  <a:moveTo>
                    <a:pt x="408742" y="269514"/>
                  </a:moveTo>
                  <a:cubicBezTo>
                    <a:pt x="423558" y="246231"/>
                    <a:pt x="455307" y="174263"/>
                    <a:pt x="497640" y="129813"/>
                  </a:cubicBezTo>
                  <a:cubicBezTo>
                    <a:pt x="539973" y="85363"/>
                    <a:pt x="637342" y="-18353"/>
                    <a:pt x="662742" y="2814"/>
                  </a:cubicBezTo>
                  <a:cubicBezTo>
                    <a:pt x="688142" y="23981"/>
                    <a:pt x="692375" y="121347"/>
                    <a:pt x="650042" y="256814"/>
                  </a:cubicBezTo>
                  <a:cubicBezTo>
                    <a:pt x="607709" y="392281"/>
                    <a:pt x="489175" y="665331"/>
                    <a:pt x="408742" y="815614"/>
                  </a:cubicBezTo>
                  <a:cubicBezTo>
                    <a:pt x="328309" y="965897"/>
                    <a:pt x="235175" y="1088664"/>
                    <a:pt x="167442" y="1158514"/>
                  </a:cubicBezTo>
                  <a:cubicBezTo>
                    <a:pt x="99709" y="1228364"/>
                    <a:pt x="19275" y="1277047"/>
                    <a:pt x="2342" y="1234714"/>
                  </a:cubicBezTo>
                  <a:cubicBezTo>
                    <a:pt x="-14591" y="1192381"/>
                    <a:pt x="65842" y="904514"/>
                    <a:pt x="65842" y="90451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9308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9" ma:contentTypeDescription="Create a new document." ma:contentTypeScope="" ma:versionID="83bf1051954f228ef3dccc82cfc58357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b1f103e14bcb636125a88c7b57b71e20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81F45B19-546A-4B1E-8AE2-3562D7183EC6}"/>
</file>

<file path=customXml/itemProps2.xml><?xml version="1.0" encoding="utf-8"?>
<ds:datastoreItem xmlns:ds="http://schemas.openxmlformats.org/officeDocument/2006/customXml" ds:itemID="{7C36EE67-CC9F-4B3E-B9DA-CC93F97A5395}"/>
</file>

<file path=customXml/itemProps3.xml><?xml version="1.0" encoding="utf-8"?>
<ds:datastoreItem xmlns:ds="http://schemas.openxmlformats.org/officeDocument/2006/customXml" ds:itemID="{0F6285AA-D4FF-418F-8E25-2B2DAB54D2CC}"/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1974</Words>
  <Application>Microsoft Macintosh PowerPoint</Application>
  <PresentationFormat>Widescreen</PresentationFormat>
  <Paragraphs>396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Franklin Gothic Book</vt:lpstr>
      <vt:lpstr>Helvetica 75</vt:lpstr>
      <vt:lpstr>Helvetica Neue</vt:lpstr>
      <vt:lpstr>Microsoft Sans Serif</vt:lpstr>
      <vt:lpstr>Symbol</vt:lpstr>
      <vt:lpstr>Times New Roman</vt:lpstr>
      <vt:lpstr>Trebuchet MS</vt:lpstr>
      <vt:lpstr>Wingdings</vt:lpstr>
      <vt:lpstr>Office Theme</vt:lpstr>
      <vt:lpstr>1_Default Design</vt:lpstr>
      <vt:lpstr>AL Amyloidosis: Diagnosis, Staging, and the  Shifting Treatment Paradigm</vt:lpstr>
      <vt:lpstr>Agenda</vt:lpstr>
      <vt:lpstr>Amyloid Typing is Essential</vt:lpstr>
      <vt:lpstr>AL Amyloidosis is a Clonal Plasma Cell Disease</vt:lpstr>
      <vt:lpstr>PowerPoint Presentation</vt:lpstr>
      <vt:lpstr>Case #1: Newly-Diagnosed Cardiac Amyloidosis</vt:lpstr>
      <vt:lpstr>Time is of the Essence  Prognosis is in part determined by cardiac and renal events which have been set in motion before the time of diagnosis.</vt:lpstr>
      <vt:lpstr>Cardiac Stage &amp; Survival </vt:lpstr>
      <vt:lpstr>Cardiac Stage III: Not All the Same</vt:lpstr>
      <vt:lpstr>What is the Goal of Treatment?</vt:lpstr>
      <vt:lpstr>Hematologic and Organ Response Criteria</vt:lpstr>
      <vt:lpstr>Response Matters (Landmark Analysis)</vt:lpstr>
      <vt:lpstr>AL Treatment Algorithm 2020 (Not That Long Ago…)</vt:lpstr>
      <vt:lpstr>Background: CyBorD as Frontline Therapy (AL) </vt:lpstr>
      <vt:lpstr>ANDROMEDA: CyBorD (VCd) +/- Dara for AL</vt:lpstr>
      <vt:lpstr>ANDROMEDA: Endpoints</vt:lpstr>
      <vt:lpstr>ANDROMEDA: cHR (primary endpoint)</vt:lpstr>
      <vt:lpstr>ANDROMEDA: Key Secondary Endpoints</vt:lpstr>
      <vt:lpstr>What We Did and Did Not Learn from ANDROMEDA</vt:lpstr>
      <vt:lpstr>ASCT as Initial Therapy for AL Amyloidosis</vt:lpstr>
      <vt:lpstr>Updated AL Treatment Algorithm: 2022</vt:lpstr>
      <vt:lpstr>Therapy for AL Amyloidosis 2022</vt:lpstr>
      <vt:lpstr>Case Report #2: Relapsed AL</vt:lpstr>
      <vt:lpstr>Other Monoclonal Antibody Approaches</vt:lpstr>
      <vt:lpstr>CAEL-101 Anti-fibril MoAb</vt:lpstr>
      <vt:lpstr>Case Report #3: Relapsed Cardiac AL </vt:lpstr>
      <vt:lpstr>Current Trials of Anti-Fibril Antibodies</vt:lpstr>
      <vt:lpstr>Take Home Points</vt:lpstr>
      <vt:lpstr>Appendix</vt:lpstr>
      <vt:lpstr>Phase II Trial of CAEL-101 with Anti-Plasma Cell Dyscrasia Therapy for Patients with AL Amyloidosis: 1-Year Results</vt:lpstr>
      <vt:lpstr>Phase II Trial of CAEL-101 with Anti-Plasma Cell Dyscrasia Therapy for Patients with AL Amyloidosis: 1-Year Results </vt:lpstr>
      <vt:lpstr>Phase II Dose Selection Study: Safety, Tolerability and Efficacy of CAEL-101 in Patients with AL Amyloidosis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Myeloma, MGUS, and Amyloidosis: Diagnosis and Clinical Features</dc:title>
  <dc:creator>Jeffrey Zonder</dc:creator>
  <cp:lastModifiedBy>Silvana Izquierdo</cp:lastModifiedBy>
  <cp:revision>55</cp:revision>
  <dcterms:created xsi:type="dcterms:W3CDTF">2016-01-21T01:33:56Z</dcterms:created>
  <dcterms:modified xsi:type="dcterms:W3CDTF">2022-11-23T14:37:03Z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