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36.xml" ContentType="application/vnd.openxmlformats-officedocument.presentationml.slide+xml"/>
  <Override PartName="/ppt/presentation.xml" ContentType="application/vnd.openxmlformats-officedocument.presentationml.presentation.main+xml"/>
  <Override PartName="/ppt/slideLayouts/slideLayout6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slideLayouts/slideLayout115.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14.xml" ContentType="application/vnd.openxmlformats-officedocument.presentationml.slideLayout+xml"/>
  <Override PartName="/ppt/slideLayouts/slideLayout113.xml" ContentType="application/vnd.openxmlformats-officedocument.presentationml.slideLayout+xml"/>
  <Override PartName="/ppt/slideLayouts/slideLayout112.xml" ContentType="application/vnd.openxmlformats-officedocument.presentationml.slideLayout+xml"/>
  <Override PartName="/ppt/slideLayouts/slideLayout111.xml" ContentType="application/vnd.openxmlformats-officedocument.presentationml.slideLayout+xml"/>
  <Override PartName="/ppt/slideLayouts/slideLayout110.xml" ContentType="application/vnd.openxmlformats-officedocument.presentationml.slideLayout+xml"/>
  <Override PartName="/ppt/slideLayouts/slideLayout109.xml" ContentType="application/vnd.openxmlformats-officedocument.presentationml.slideLayout+xml"/>
  <Override PartName="/ppt/slideLayouts/slideLayout108.xml" ContentType="application/vnd.openxmlformats-officedocument.presentationml.slideLayout+xml"/>
  <Override PartName="/ppt/slideLayouts/slideLayout107.xml" ContentType="application/vnd.openxmlformats-officedocument.presentationml.slideLayout+xml"/>
  <Override PartName="/ppt/slideLayouts/slideLayout106.xml" ContentType="application/vnd.openxmlformats-officedocument.presentationml.slideLayout+xml"/>
  <Override PartName="/ppt/slideLayouts/slideLayout105.xml" ContentType="application/vnd.openxmlformats-officedocument.presentationml.slideLayout+xml"/>
  <Override PartName="/ppt/slideLayouts/slideLayout104.xml" ContentType="application/vnd.openxmlformats-officedocument.presentationml.slideLayout+xml"/>
  <Override PartName="/ppt/slideLayouts/slideLayout103.xml" ContentType="application/vnd.openxmlformats-officedocument.presentationml.slideLayout+xml"/>
  <Override PartName="/ppt/slideLayouts/slideLayout102.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01.xml" ContentType="application/vnd.openxmlformats-officedocument.presentationml.slideLayout+xml"/>
  <Override PartName="/ppt/slideLayouts/slideLayout100.xml" ContentType="application/vnd.openxmlformats-officedocument.presentationml.slideLayout+xml"/>
  <Override PartName="/ppt/slideLayouts/slideLayout99.xml" ContentType="application/vnd.openxmlformats-officedocument.presentationml.slideLayout+xml"/>
  <Override PartName="/ppt/slideLayouts/slideLayout98.xml" ContentType="application/vnd.openxmlformats-officedocument.presentationml.slideLayout+xml"/>
  <Override PartName="/ppt/slideLayouts/slideLayout97.xml" ContentType="application/vnd.openxmlformats-officedocument.presentationml.slideLayout+xml"/>
  <Override PartName="/ppt/slideLayouts/slideLayout96.xml" ContentType="application/vnd.openxmlformats-officedocument.presentationml.slideLayout+xml"/>
  <Override PartName="/ppt/slideLayouts/slideLayout95.xml" ContentType="application/vnd.openxmlformats-officedocument.presentationml.slideLayout+xml"/>
  <Override PartName="/ppt/slideLayouts/slideLayout94.xml" ContentType="application/vnd.openxmlformats-officedocument.presentationml.slideLayout+xml"/>
  <Override PartName="/ppt/slideLayouts/slideLayout93.xml" ContentType="application/vnd.openxmlformats-officedocument.presentationml.slideLayout+xml"/>
  <Override PartName="/ppt/slideLayouts/slideLayout92.xml" ContentType="application/vnd.openxmlformats-officedocument.presentationml.slideLayout+xml"/>
  <Override PartName="/ppt/slideLayouts/slideLayout91.xml" ContentType="application/vnd.openxmlformats-officedocument.presentationml.slideLayout+xml"/>
  <Override PartName="/ppt/slideLayouts/slideLayout90.xml" ContentType="application/vnd.openxmlformats-officedocument.presentationml.slideLayout+xml"/>
  <Override PartName="/ppt/slideLayouts/slideLayout89.xml" ContentType="application/vnd.openxmlformats-officedocument.presentationml.slideLayout+xml"/>
  <Override PartName="/ppt/slideLayouts/slideLayout7.xml" ContentType="application/vnd.openxmlformats-officedocument.presentationml.slideLayout+xml"/>
  <Override PartName="/ppt/slideLayouts/slideLayout88.xml" ContentType="application/vnd.openxmlformats-officedocument.presentationml.slideLayout+xml"/>
  <Override PartName="/ppt/slideLayouts/slideLayout87.xml" ContentType="application/vnd.openxmlformats-officedocument.presentationml.slideLayout+xml"/>
  <Override PartName="/ppt/slideLayouts/slideLayout86.xml" ContentType="application/vnd.openxmlformats-officedocument.presentationml.slideLayout+xml"/>
  <Override PartName="/ppt/slideLayouts/slideLayout85.xml" ContentType="application/vnd.openxmlformats-officedocument.presentationml.slideLayout+xml"/>
  <Override PartName="/ppt/slideLayouts/slideLayout84.xml" ContentType="application/vnd.openxmlformats-officedocument.presentationml.slideLayout+xml"/>
  <Override PartName="/ppt/slideLayouts/slideLayout83.xml" ContentType="application/vnd.openxmlformats-officedocument.presentationml.slideLayout+xml"/>
  <Override PartName="/ppt/slideLayouts/slideLayout82.xml" ContentType="application/vnd.openxmlformats-officedocument.presentationml.slideLayout+xml"/>
  <Override PartName="/ppt/slideLayouts/slideLayout81.xml" ContentType="application/vnd.openxmlformats-officedocument.presentationml.slideLayout+xml"/>
  <Override PartName="/ppt/slideLayouts/slideLayout80.xml" ContentType="application/vnd.openxmlformats-officedocument.presentationml.slideLayout+xml"/>
  <Override PartName="/ppt/slideLayouts/slideLayout79.xml" ContentType="application/vnd.openxmlformats-officedocument.presentationml.slideLayout+xml"/>
  <Override PartName="/ppt/slideLayouts/slideLayout78.xml" ContentType="application/vnd.openxmlformats-officedocument.presentationml.slideLayout+xml"/>
  <Override PartName="/ppt/slideLayouts/slideLayout77.xml" ContentType="application/vnd.openxmlformats-officedocument.presentationml.slideLayout+xml"/>
  <Override PartName="/ppt/slideLayouts/slideLayout76.xml" ContentType="application/vnd.openxmlformats-officedocument.presentationml.slideLayout+xml"/>
  <Override PartName="/ppt/slideLayouts/slideLayout75.xml" ContentType="application/vnd.openxmlformats-officedocument.presentationml.slideLayout+xml"/>
  <Override PartName="/ppt/slideLayouts/slideLayout74.xml" ContentType="application/vnd.openxmlformats-officedocument.presentationml.slideLayout+xml"/>
  <Override PartName="/ppt/slideLayouts/slideLayout73.xml" ContentType="application/vnd.openxmlformats-officedocument.presentationml.slideLayout+xml"/>
  <Override PartName="/ppt/slideLayouts/slideLayout72.xml" ContentType="application/vnd.openxmlformats-officedocument.presentationml.slideLayout+xml"/>
  <Override PartName="/ppt/slideLayouts/slideLayout8.xml" ContentType="application/vnd.openxmlformats-officedocument.presentationml.slideLayout+xml"/>
  <Override PartName="/ppt/slideLayouts/slideLayout71.xml" ContentType="application/vnd.openxmlformats-officedocument.presentationml.slideLayout+xml"/>
  <Override PartName="/ppt/slideLayouts/slideLayout70.xml" ContentType="application/vnd.openxmlformats-officedocument.presentationml.slideLayout+xml"/>
  <Override PartName="/ppt/slideLayouts/slideLayout69.xml" ContentType="application/vnd.openxmlformats-officedocument.presentationml.slideLayout+xml"/>
  <Override PartName="/ppt/slideLayouts/slideLayout68.xml" ContentType="application/vnd.openxmlformats-officedocument.presentationml.slideLayout+xml"/>
  <Override PartName="/ppt/slideLayouts/slideLayout67.xml" ContentType="application/vnd.openxmlformats-officedocument.presentationml.slideLayout+xml"/>
  <Override PartName="/ppt/slideLayouts/slideLayout66.xml" ContentType="application/vnd.openxmlformats-officedocument.presentationml.slideLayout+xml"/>
  <Override PartName="/ppt/slideLayouts/slideLayout65.xml" ContentType="application/vnd.openxmlformats-officedocument.presentationml.slideLayout+xml"/>
  <Override PartName="/ppt/slideLayouts/slideLayout64.xml" ContentType="application/vnd.openxmlformats-officedocument.presentationml.slideLayout+xml"/>
  <Override PartName="/ppt/slideLayouts/slideLayout63.xml" ContentType="application/vnd.openxmlformats-officedocument.presentationml.slideLayout+xml"/>
  <Override PartName="/ppt/slideLayouts/slideLayout61.xml" ContentType="application/vnd.openxmlformats-officedocument.presentationml.slideLayout+xml"/>
  <Override PartName="/ppt/slideLayouts/slideLayout60.xml" ContentType="application/vnd.openxmlformats-officedocument.presentationml.slideLayout+xml"/>
  <Override PartName="/ppt/slideLayouts/slideLayout59.xml" ContentType="application/vnd.openxmlformats-officedocument.presentationml.slideLayout+xml"/>
  <Override PartName="/ppt/slideLayouts/slideLayout58.xml" ContentType="application/vnd.openxmlformats-officedocument.presentationml.slideLayout+xml"/>
  <Override PartName="/ppt/slideLayouts/slideLayout57.xml" ContentType="application/vnd.openxmlformats-officedocument.presentationml.slideLayout+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49.xml" ContentType="application/vnd.openxmlformats-officedocument.presentationml.slideLayout+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4.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1.xml" ContentType="application/vnd.openxmlformats-officedocument.theme+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9.xml" ContentType="application/vnd.openxmlformats-officedocument.theme+xml"/>
  <Override PartName="/ppt/theme/theme8.xml" ContentType="application/vnd.openxmlformats-officedocument.theme+xml"/>
  <Override PartName="/ppt/theme/theme7.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app.xml" ContentType="application/vnd.openxmlformats-officedocument.extended-properties+xml"/>
  <Override PartName="/docProps/core.xml" ContentType="application/vnd.openxmlformats-package.core-properties+xml"/>
  <Override PartName="/ppt/tags/tag18.xml" ContentType="application/vnd.openxmlformats-officedocument.presentationml.tags+xml"/>
  <Override PartName="/ppt/tags/tag17.xml" ContentType="application/vnd.openxmlformats-officedocument.presentationml.tags+xml"/>
  <Override PartName="/ppt/tags/tag16.xml" ContentType="application/vnd.openxmlformats-officedocument.presentationml.tags+xml"/>
  <Override PartName="/ppt/tags/tag15.xml" ContentType="application/vnd.openxmlformats-officedocument.presentationml.tags+xml"/>
  <Override PartName="/ppt/tags/tag14.xml" ContentType="application/vnd.openxmlformats-officedocument.presentationml.tags+xml"/>
  <Override PartName="/ppt/tags/tag13.xml" ContentType="application/vnd.openxmlformats-officedocument.presentationml.tags+xml"/>
  <Override PartName="/ppt/tags/tag12.xml" ContentType="application/vnd.openxmlformats-officedocument.presentationml.tags+xml"/>
  <Override PartName="/ppt/tags/tag11.xml" ContentType="application/vnd.openxmlformats-officedocument.presentationml.tags+xml"/>
  <Override PartName="/ppt/tags/tag10.xml" ContentType="application/vnd.openxmlformats-officedocument.presentationml.tags+xml"/>
  <Override PartName="/ppt/tags/tag9.xml" ContentType="application/vnd.openxmlformats-officedocument.presentationml.tags+xml"/>
  <Override PartName="/ppt/tags/tag8.xml" ContentType="application/vnd.openxmlformats-officedocument.presentationml.tags+xml"/>
  <Override PartName="/ppt/tags/tag7.xml" ContentType="application/vnd.openxmlformats-officedocument.presentationml.tags+xml"/>
  <Override PartName="/ppt/tags/tag6.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431" r:id="rId1"/>
    <p:sldMasterId id="2147484535" r:id="rId2"/>
    <p:sldMasterId id="2147484579" r:id="rId3"/>
    <p:sldMasterId id="2147484594" r:id="rId4"/>
    <p:sldMasterId id="2147484618" r:id="rId5"/>
    <p:sldMasterId id="2147484663" r:id="rId6"/>
    <p:sldMasterId id="2147484706" r:id="rId7"/>
  </p:sldMasterIdLst>
  <p:notesMasterIdLst>
    <p:notesMasterId r:id="rId150"/>
  </p:notesMasterIdLst>
  <p:handoutMasterIdLst>
    <p:handoutMasterId r:id="rId151"/>
  </p:handoutMasterIdLst>
  <p:sldIdLst>
    <p:sldId id="2141410991" r:id="rId8"/>
    <p:sldId id="2462" r:id="rId9"/>
    <p:sldId id="13449" r:id="rId10"/>
    <p:sldId id="13407" r:id="rId11"/>
    <p:sldId id="2147470642" r:id="rId12"/>
    <p:sldId id="2147470630" r:id="rId13"/>
    <p:sldId id="2147470588" r:id="rId14"/>
    <p:sldId id="2145706677" r:id="rId15"/>
    <p:sldId id="2147470650" r:id="rId16"/>
    <p:sldId id="2147470644" r:id="rId17"/>
    <p:sldId id="2147470608" r:id="rId18"/>
    <p:sldId id="2147470610" r:id="rId19"/>
    <p:sldId id="2147470609" r:id="rId20"/>
    <p:sldId id="2147470645" r:id="rId21"/>
    <p:sldId id="2147470568" r:id="rId22"/>
    <p:sldId id="2147470632" r:id="rId23"/>
    <p:sldId id="2147470557" r:id="rId24"/>
    <p:sldId id="2147470633" r:id="rId25"/>
    <p:sldId id="2147470634" r:id="rId26"/>
    <p:sldId id="2147470635" r:id="rId27"/>
    <p:sldId id="2147470636" r:id="rId28"/>
    <p:sldId id="2147470646" r:id="rId29"/>
    <p:sldId id="2147470637" r:id="rId30"/>
    <p:sldId id="2147470638" r:id="rId31"/>
    <p:sldId id="2147470639" r:id="rId32"/>
    <p:sldId id="2147470640" r:id="rId33"/>
    <p:sldId id="2147470647" r:id="rId34"/>
    <p:sldId id="2135714765" r:id="rId35"/>
    <p:sldId id="2135714885" r:id="rId36"/>
    <p:sldId id="2135714832" r:id="rId37"/>
    <p:sldId id="2135714870" r:id="rId38"/>
    <p:sldId id="2135714889" r:id="rId39"/>
    <p:sldId id="2135714891" r:id="rId40"/>
    <p:sldId id="2147470648" r:id="rId41"/>
    <p:sldId id="2147470607" r:id="rId42"/>
    <p:sldId id="2147470612" r:id="rId43"/>
    <p:sldId id="2147470613" r:id="rId44"/>
    <p:sldId id="2147470614" r:id="rId45"/>
    <p:sldId id="2147470615" r:id="rId46"/>
    <p:sldId id="2147470619" r:id="rId47"/>
    <p:sldId id="2147470618" r:id="rId48"/>
    <p:sldId id="2147470620" r:id="rId49"/>
    <p:sldId id="2147470621" r:id="rId50"/>
    <p:sldId id="2147470622" r:id="rId51"/>
    <p:sldId id="2147470623" r:id="rId52"/>
    <p:sldId id="2147470624" r:id="rId53"/>
    <p:sldId id="2147470625" r:id="rId54"/>
    <p:sldId id="2147470627" r:id="rId55"/>
    <p:sldId id="2147470628" r:id="rId56"/>
    <p:sldId id="2147470629" r:id="rId57"/>
    <p:sldId id="2147470649" r:id="rId58"/>
    <p:sldId id="2146846655" r:id="rId59"/>
    <p:sldId id="2146847020" r:id="rId60"/>
    <p:sldId id="2146846636" r:id="rId61"/>
    <p:sldId id="2146847028" r:id="rId62"/>
    <p:sldId id="2145706670" r:id="rId63"/>
    <p:sldId id="2146846780" r:id="rId64"/>
    <p:sldId id="2145706672" r:id="rId65"/>
    <p:sldId id="2135714320" r:id="rId66"/>
    <p:sldId id="2145706666" r:id="rId67"/>
    <p:sldId id="2145706667" r:id="rId68"/>
    <p:sldId id="2147470643" r:id="rId69"/>
    <p:sldId id="2145706668" r:id="rId70"/>
    <p:sldId id="2145706669" r:id="rId71"/>
    <p:sldId id="2145706673" r:id="rId72"/>
    <p:sldId id="2145706681" r:id="rId73"/>
    <p:sldId id="2146846606" r:id="rId74"/>
    <p:sldId id="2145706682" r:id="rId75"/>
    <p:sldId id="2146846607" r:id="rId76"/>
    <p:sldId id="2146846984" r:id="rId77"/>
    <p:sldId id="2146847000" r:id="rId78"/>
    <p:sldId id="2146846582" r:id="rId79"/>
    <p:sldId id="2146847029" r:id="rId80"/>
    <p:sldId id="2146847030" r:id="rId81"/>
    <p:sldId id="2146847033" r:id="rId82"/>
    <p:sldId id="2146847034" r:id="rId83"/>
    <p:sldId id="2146847035" r:id="rId84"/>
    <p:sldId id="2146847036" r:id="rId85"/>
    <p:sldId id="2146847024" r:id="rId86"/>
    <p:sldId id="2146847025" r:id="rId87"/>
    <p:sldId id="2146846581" r:id="rId88"/>
    <p:sldId id="2146846990" r:id="rId89"/>
    <p:sldId id="2146847032" r:id="rId90"/>
    <p:sldId id="2146846779" r:id="rId91"/>
    <p:sldId id="2145706671" r:id="rId92"/>
    <p:sldId id="2146846638" r:id="rId93"/>
    <p:sldId id="2146846583" r:id="rId94"/>
    <p:sldId id="3148" r:id="rId95"/>
    <p:sldId id="2146846983" r:id="rId96"/>
    <p:sldId id="2146847003" r:id="rId97"/>
    <p:sldId id="2141411721" r:id="rId98"/>
    <p:sldId id="2146846656" r:id="rId99"/>
    <p:sldId id="3366" r:id="rId100"/>
    <p:sldId id="2146846695" r:id="rId101"/>
    <p:sldId id="2146846696" r:id="rId102"/>
    <p:sldId id="2141410945" r:id="rId103"/>
    <p:sldId id="2146847004" r:id="rId104"/>
    <p:sldId id="2141410947" r:id="rId105"/>
    <p:sldId id="2141411330" r:id="rId106"/>
    <p:sldId id="2141411329" r:id="rId107"/>
    <p:sldId id="2141410910" r:id="rId108"/>
    <p:sldId id="2141411737" r:id="rId109"/>
    <p:sldId id="2141411738" r:id="rId110"/>
    <p:sldId id="2141411743" r:id="rId111"/>
    <p:sldId id="2141411744" r:id="rId112"/>
    <p:sldId id="2146846611" r:id="rId113"/>
    <p:sldId id="2146846612" r:id="rId114"/>
    <p:sldId id="2146846657" r:id="rId115"/>
    <p:sldId id="3393" r:id="rId116"/>
    <p:sldId id="2146846701" r:id="rId117"/>
    <p:sldId id="2146846702" r:id="rId118"/>
    <p:sldId id="3343" r:id="rId119"/>
    <p:sldId id="1461" r:id="rId120"/>
    <p:sldId id="2145706652" r:id="rId121"/>
    <p:sldId id="2145706656" r:id="rId122"/>
    <p:sldId id="2145706676" r:id="rId123"/>
    <p:sldId id="2145706653" r:id="rId124"/>
    <p:sldId id="2145706657" r:id="rId125"/>
    <p:sldId id="2145706655" r:id="rId126"/>
    <p:sldId id="2145706659" r:id="rId127"/>
    <p:sldId id="2145706661" r:id="rId128"/>
    <p:sldId id="2145706660" r:id="rId129"/>
    <p:sldId id="2146847005" r:id="rId130"/>
    <p:sldId id="2145706663" r:id="rId131"/>
    <p:sldId id="2146846996" r:id="rId132"/>
    <p:sldId id="2145706654" r:id="rId133"/>
    <p:sldId id="2145706665" r:id="rId134"/>
    <p:sldId id="2146846986" r:id="rId135"/>
    <p:sldId id="2146847006" r:id="rId136"/>
    <p:sldId id="2145706674" r:id="rId137"/>
    <p:sldId id="2146847007" r:id="rId138"/>
    <p:sldId id="2146846587" r:id="rId139"/>
    <p:sldId id="2146846588" r:id="rId140"/>
    <p:sldId id="2146846589" r:id="rId141"/>
    <p:sldId id="2146847008" r:id="rId142"/>
    <p:sldId id="2146846609" r:id="rId143"/>
    <p:sldId id="2146846658" r:id="rId144"/>
    <p:sldId id="2145705883" r:id="rId145"/>
    <p:sldId id="2145705884" r:id="rId146"/>
    <p:sldId id="2145706678" r:id="rId147"/>
    <p:sldId id="2146846584" r:id="rId148"/>
    <p:sldId id="2146846585" r:id="rId149"/>
  </p:sldIdLst>
  <p:sldSz cx="12192000" cy="6858000"/>
  <p:notesSz cx="7772400" cy="10058400"/>
  <p:custDataLst>
    <p:tags r:id="rId152"/>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8" userDrawn="1">
          <p15:clr>
            <a:srgbClr val="A4A3A4"/>
          </p15:clr>
        </p15:guide>
        <p15:guide id="2" pos="3719"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a:srgbClr val="B40836"/>
    <a:srgbClr val="EEAC82"/>
    <a:srgbClr val="9DC48A"/>
    <a:srgbClr val="F07F24"/>
    <a:srgbClr val="B42217"/>
    <a:srgbClr val="881910"/>
    <a:srgbClr val="B52316"/>
    <a:srgbClr val="7A81FF"/>
    <a:srgbClr val="521B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927" autoAdjust="0"/>
    <p:restoredTop sz="92761" autoAdjust="0"/>
  </p:normalViewPr>
  <p:slideViewPr>
    <p:cSldViewPr>
      <p:cViewPr varScale="1">
        <p:scale>
          <a:sx n="93" d="100"/>
          <a:sy n="93" d="100"/>
        </p:scale>
        <p:origin x="232" y="408"/>
      </p:cViewPr>
      <p:guideLst>
        <p:guide orient="horz" pos="4208"/>
        <p:guide pos="3719"/>
        <p:guide pos="6208"/>
        <p:guide pos="332"/>
      </p:guideLst>
    </p:cSldViewPr>
  </p:slideViewPr>
  <p:outlineViewPr>
    <p:cViewPr varScale="1">
      <p:scale>
        <a:sx n="170" d="200"/>
        <a:sy n="170" d="200"/>
      </p:scale>
      <p:origin x="0" y="-149912"/>
    </p:cViewPr>
  </p:outlineViewPr>
  <p:notesTextViewPr>
    <p:cViewPr>
      <p:scale>
        <a:sx n="55" d="100"/>
        <a:sy n="55" d="100"/>
      </p:scale>
      <p:origin x="0" y="0"/>
    </p:cViewPr>
  </p:notesTextViewPr>
  <p:sorterViewPr>
    <p:cViewPr>
      <p:scale>
        <a:sx n="100" d="100"/>
        <a:sy n="100" d="100"/>
      </p:scale>
      <p:origin x="0" y="0"/>
    </p:cViewPr>
  </p:sorterViewPr>
  <p:notesViewPr>
    <p:cSldViewPr>
      <p:cViewPr varScale="1">
        <p:scale>
          <a:sx n="77" d="100"/>
          <a:sy n="77" d="100"/>
        </p:scale>
        <p:origin x="-2560"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63" Type="http://schemas.openxmlformats.org/officeDocument/2006/relationships/slide" Target="slides/slide56.xml"/><Relationship Id="rId84" Type="http://schemas.openxmlformats.org/officeDocument/2006/relationships/slide" Target="slides/slide77.xml"/><Relationship Id="rId138" Type="http://schemas.openxmlformats.org/officeDocument/2006/relationships/slide" Target="slides/slide131.xml"/><Relationship Id="rId159" Type="http://schemas.openxmlformats.org/officeDocument/2006/relationships/customXml" Target="../customXml/item2.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53" Type="http://schemas.openxmlformats.org/officeDocument/2006/relationships/slide" Target="slides/slide46.xml"/><Relationship Id="rId74" Type="http://schemas.openxmlformats.org/officeDocument/2006/relationships/slide" Target="slides/slide67.xml"/><Relationship Id="rId128" Type="http://schemas.openxmlformats.org/officeDocument/2006/relationships/slide" Target="slides/slide121.xml"/><Relationship Id="rId149" Type="http://schemas.openxmlformats.org/officeDocument/2006/relationships/slide" Target="slides/slide142.xml"/><Relationship Id="rId5" Type="http://schemas.openxmlformats.org/officeDocument/2006/relationships/slideMaster" Target="slideMasters/slideMaster5.xml"/><Relationship Id="rId95" Type="http://schemas.openxmlformats.org/officeDocument/2006/relationships/slide" Target="slides/slide88.xml"/><Relationship Id="rId160" Type="http://schemas.openxmlformats.org/officeDocument/2006/relationships/customXml" Target="../customXml/item3.xml"/><Relationship Id="rId22" Type="http://schemas.openxmlformats.org/officeDocument/2006/relationships/slide" Target="slides/slide15.xml"/><Relationship Id="rId43" Type="http://schemas.openxmlformats.org/officeDocument/2006/relationships/slide" Target="slides/slide36.xml"/><Relationship Id="rId64" Type="http://schemas.openxmlformats.org/officeDocument/2006/relationships/slide" Target="slides/slide57.xml"/><Relationship Id="rId118" Type="http://schemas.openxmlformats.org/officeDocument/2006/relationships/slide" Target="slides/slide111.xml"/><Relationship Id="rId139" Type="http://schemas.openxmlformats.org/officeDocument/2006/relationships/slide" Target="slides/slide132.xml"/><Relationship Id="rId80" Type="http://schemas.openxmlformats.org/officeDocument/2006/relationships/slide" Target="slides/slide73.xml"/><Relationship Id="rId85" Type="http://schemas.openxmlformats.org/officeDocument/2006/relationships/slide" Target="slides/slide78.xml"/><Relationship Id="rId150" Type="http://schemas.openxmlformats.org/officeDocument/2006/relationships/notesMaster" Target="notesMasters/notesMaster1.xml"/><Relationship Id="rId155" Type="http://schemas.openxmlformats.org/officeDocument/2006/relationships/viewProps" Target="viewProps.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124" Type="http://schemas.openxmlformats.org/officeDocument/2006/relationships/slide" Target="slides/slide117.xml"/><Relationship Id="rId129" Type="http://schemas.openxmlformats.org/officeDocument/2006/relationships/slide" Target="slides/slide122.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40" Type="http://schemas.openxmlformats.org/officeDocument/2006/relationships/slide" Target="slides/slide133.xml"/><Relationship Id="rId145" Type="http://schemas.openxmlformats.org/officeDocument/2006/relationships/slide" Target="slides/slide138.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119" Type="http://schemas.openxmlformats.org/officeDocument/2006/relationships/slide" Target="slides/slide112.xml"/><Relationship Id="rId44" Type="http://schemas.openxmlformats.org/officeDocument/2006/relationships/slide" Target="slides/slide37.xml"/><Relationship Id="rId60" Type="http://schemas.openxmlformats.org/officeDocument/2006/relationships/slide" Target="slides/slide53.xml"/><Relationship Id="rId65" Type="http://schemas.openxmlformats.org/officeDocument/2006/relationships/slide" Target="slides/slide58.xml"/><Relationship Id="rId81" Type="http://schemas.openxmlformats.org/officeDocument/2006/relationships/slide" Target="slides/slide74.xml"/><Relationship Id="rId86" Type="http://schemas.openxmlformats.org/officeDocument/2006/relationships/slide" Target="slides/slide79.xml"/><Relationship Id="rId130" Type="http://schemas.openxmlformats.org/officeDocument/2006/relationships/slide" Target="slides/slide123.xml"/><Relationship Id="rId135" Type="http://schemas.openxmlformats.org/officeDocument/2006/relationships/slide" Target="slides/slide128.xml"/><Relationship Id="rId151" Type="http://schemas.openxmlformats.org/officeDocument/2006/relationships/handoutMaster" Target="handoutMasters/handoutMaster1.xml"/><Relationship Id="rId156" Type="http://schemas.openxmlformats.org/officeDocument/2006/relationships/theme" Target="theme/theme1.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slide" Target="slides/slide118.xml"/><Relationship Id="rId141" Type="http://schemas.openxmlformats.org/officeDocument/2006/relationships/slide" Target="slides/slide134.xml"/><Relationship Id="rId146" Type="http://schemas.openxmlformats.org/officeDocument/2006/relationships/slide" Target="slides/slide139.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slide" Target="slides/slide124.xml"/><Relationship Id="rId136" Type="http://schemas.openxmlformats.org/officeDocument/2006/relationships/slide" Target="slides/slide129.xml"/><Relationship Id="rId157" Type="http://schemas.openxmlformats.org/officeDocument/2006/relationships/tableStyles" Target="tableStyles.xml"/><Relationship Id="rId61" Type="http://schemas.openxmlformats.org/officeDocument/2006/relationships/slide" Target="slides/slide54.xml"/><Relationship Id="rId82" Type="http://schemas.openxmlformats.org/officeDocument/2006/relationships/slide" Target="slides/slide75.xml"/><Relationship Id="rId152" Type="http://schemas.openxmlformats.org/officeDocument/2006/relationships/tags" Target="tags/tag1.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 Id="rId147" Type="http://schemas.openxmlformats.org/officeDocument/2006/relationships/slide" Target="slides/slide14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slide" Target="slides/slide135.xml"/><Relationship Id="rId3" Type="http://schemas.openxmlformats.org/officeDocument/2006/relationships/slideMaster" Target="slideMasters/slideMaster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137" Type="http://schemas.openxmlformats.org/officeDocument/2006/relationships/slide" Target="slides/slide130.xml"/><Relationship Id="rId158" Type="http://schemas.openxmlformats.org/officeDocument/2006/relationships/customXml" Target="../customXml/item1.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3" Type="http://schemas.openxmlformats.org/officeDocument/2006/relationships/commentAuthors" Target="commentAuthors.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43" Type="http://schemas.openxmlformats.org/officeDocument/2006/relationships/slide" Target="slides/slide136.xml"/><Relationship Id="rId148" Type="http://schemas.openxmlformats.org/officeDocument/2006/relationships/slide" Target="slides/slide141.xml"/><Relationship Id="rId4" Type="http://schemas.openxmlformats.org/officeDocument/2006/relationships/slideMaster" Target="slideMasters/slideMaster4.xml"/><Relationship Id="rId9" Type="http://schemas.openxmlformats.org/officeDocument/2006/relationships/slide" Target="slides/slide2.xml"/><Relationship Id="rId26" Type="http://schemas.openxmlformats.org/officeDocument/2006/relationships/slide" Target="slides/slide19.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54" Type="http://schemas.openxmlformats.org/officeDocument/2006/relationships/presProps" Target="presProps.xml"/><Relationship Id="rId16" Type="http://schemas.openxmlformats.org/officeDocument/2006/relationships/slide" Target="slides/slide9.xml"/><Relationship Id="rId37" Type="http://schemas.openxmlformats.org/officeDocument/2006/relationships/slide" Target="slides/slide30.xml"/><Relationship Id="rId58" Type="http://schemas.openxmlformats.org/officeDocument/2006/relationships/slide" Target="slides/slide51.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44" Type="http://schemas.openxmlformats.org/officeDocument/2006/relationships/slide" Target="slides/slide137.xml"/><Relationship Id="rId90" Type="http://schemas.openxmlformats.org/officeDocument/2006/relationships/slide" Target="slides/slide83.xml"/><Relationship Id="rId27" Type="http://schemas.openxmlformats.org/officeDocument/2006/relationships/slide" Target="slides/slide20.xml"/><Relationship Id="rId48" Type="http://schemas.openxmlformats.org/officeDocument/2006/relationships/slide" Target="slides/slide41.xml"/><Relationship Id="rId69" Type="http://schemas.openxmlformats.org/officeDocument/2006/relationships/slide" Target="slides/slide62.xml"/><Relationship Id="rId113" Type="http://schemas.openxmlformats.org/officeDocument/2006/relationships/slide" Target="slides/slide106.xml"/><Relationship Id="rId134" Type="http://schemas.openxmlformats.org/officeDocument/2006/relationships/slide" Target="slides/slide12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3/16/22</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095168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496365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839598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478788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082385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3FBADC73-25C4-8046-B8FA-D72D35E22FF2}" type="slidenum">
              <a:rPr kumimoji="0" lang="en-US" alt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86</a:t>
            </a:fld>
            <a:endParaRPr kumimoji="0" lang="en-US" altLang="en-US" sz="1200" b="0" i="0" u="none" strike="noStrike" kern="1200" cap="none" spc="0" normalizeH="0" baseline="0" noProof="0" dirty="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3714145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Rot="1" noChangeAspect="1" noChangeArrowheads="1"/>
          </p:cNvSpPr>
          <p:nvPr>
            <p:ph type="sldImg"/>
          </p:nvPr>
        </p:nvSpPr>
        <p:spPr>
          <a:xfrm>
            <a:off x="823913" y="1006475"/>
            <a:ext cx="6121400" cy="3444875"/>
          </a:xfrm>
        </p:spPr>
      </p:sp>
      <p:sp>
        <p:nvSpPr>
          <p:cNvPr id="77826"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430122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Rot="1" noChangeAspect="1" noChangeArrowheads="1"/>
          </p:cNvSpPr>
          <p:nvPr>
            <p:ph type="sldImg"/>
          </p:nvPr>
        </p:nvSpPr>
        <p:spPr>
          <a:xfrm>
            <a:off x="823913" y="1006475"/>
            <a:ext cx="6121400" cy="3444875"/>
          </a:xfrm>
        </p:spPr>
      </p:sp>
      <p:sp>
        <p:nvSpPr>
          <p:cNvPr id="77826" name="Rectangle 3"/>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672746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77183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36378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3F6CC57-9CAB-A740-BA1A-EEF972F71E7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266" name="Rectangle 2"/>
          <p:cNvSpPr>
            <a:spLocks noGrp="1" noRot="1" noChangeAspect="1" noChangeArrowheads="1" noTextEdit="1"/>
          </p:cNvSpPr>
          <p:nvPr>
            <p:ph type="sldImg"/>
          </p:nvPr>
        </p:nvSpPr>
        <p:spPr>
          <a:xfrm>
            <a:off x="381000" y="685800"/>
            <a:ext cx="6096000" cy="3429000"/>
          </a:xfrm>
          <a:ln/>
        </p:spPr>
      </p:sp>
      <p:sp>
        <p:nvSpPr>
          <p:cNvPr id="11267" name="Rectangle 3"/>
          <p:cNvSpPr>
            <a:spLocks noGrp="1" noChangeArrowheads="1"/>
          </p:cNvSpPr>
          <p:nvPr>
            <p:ph type="body" idx="1"/>
          </p:nvPr>
        </p:nvSpPr>
        <p:spPr>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 name="Footer Placeholder 1"/>
          <p:cNvSpPr>
            <a:spLocks noGrp="1"/>
          </p:cNvSpPr>
          <p:nvPr>
            <p:ph type="ft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00A_ONS-Breast-17-NL-Intro-Slides_v34fr</a:t>
            </a:r>
          </a:p>
        </p:txBody>
      </p:sp>
      <p:sp>
        <p:nvSpPr>
          <p:cNvPr id="3" name="Header Placeholder 2"/>
          <p:cNvSpPr>
            <a:spLocks noGrp="1"/>
          </p:cNvSpPr>
          <p:nvPr>
            <p:ph type="hd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Breast Cancer</a:t>
            </a:r>
          </a:p>
        </p:txBody>
      </p:sp>
    </p:spTree>
    <p:extLst>
      <p:ext uri="{BB962C8B-B14F-4D97-AF65-F5344CB8AC3E}">
        <p14:creationId xmlns:p14="http://schemas.microsoft.com/office/powerpoint/2010/main" val="12397387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264470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2600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362871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7533676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72838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27057" y="241934"/>
            <a:ext cx="8247641" cy="907252"/>
          </a:xfrm>
        </p:spPr>
        <p:txBody>
          <a:bodyPr/>
          <a:lstStyle>
            <a:lvl1pPr>
              <a:lnSpc>
                <a:spcPts val="3840"/>
              </a:lnSpc>
              <a:defRPr sz="3840">
                <a:solidFill>
                  <a:schemeClr val="tx2"/>
                </a:solidFill>
                <a:latin typeface="+mj-lt"/>
              </a:defRPr>
            </a:lvl1pPr>
          </a:lstStyle>
          <a:p>
            <a:r>
              <a:rPr lang="en-US" dirty="0"/>
              <a:t>Click to edit Master title style</a:t>
            </a:r>
            <a:endParaRPr lang="en-GB" dirty="0"/>
          </a:p>
        </p:txBody>
      </p:sp>
      <p:cxnSp>
        <p:nvCxnSpPr>
          <p:cNvPr id="10" name="Straight Connector 9"/>
          <p:cNvCxnSpPr/>
          <p:nvPr userDrawn="1"/>
        </p:nvCxnSpPr>
        <p:spPr>
          <a:xfrm flipV="1">
            <a:off x="528323" y="1268964"/>
            <a:ext cx="11135360" cy="952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ext Placeholder 15">
            <a:extLst>
              <a:ext uri="{FF2B5EF4-FFF2-40B4-BE49-F238E27FC236}">
                <a16:creationId xmlns:a16="http://schemas.microsoft.com/office/drawing/2014/main" id="{CCA7112D-5416-4F9D-98ED-11F5D963980E}"/>
              </a:ext>
            </a:extLst>
          </p:cNvPr>
          <p:cNvSpPr>
            <a:spLocks noGrp="1"/>
          </p:cNvSpPr>
          <p:nvPr>
            <p:ph type="body" sz="quarter" idx="11" hasCustomPrompt="1"/>
          </p:nvPr>
        </p:nvSpPr>
        <p:spPr>
          <a:xfrm>
            <a:off x="527049" y="6259600"/>
            <a:ext cx="4800000" cy="360000"/>
          </a:xfrm>
          <a:prstGeom prst="rect">
            <a:avLst/>
          </a:prstGeom>
        </p:spPr>
        <p:txBody>
          <a:bodyPr lIns="0" tIns="0" rIns="0" bIns="0" anchor="b"/>
          <a:lstStyle>
            <a:lvl1pPr marL="0" indent="0">
              <a:buNone/>
              <a:defRPr sz="960">
                <a:solidFill>
                  <a:schemeClr val="tx1"/>
                </a:solidFill>
                <a:latin typeface="+mn-lt"/>
                <a:cs typeface="Arial" panose="020B0604020202020204" pitchFamily="34" charset="0"/>
              </a:defRPr>
            </a:lvl1pPr>
          </a:lstStyle>
          <a:p>
            <a:pPr lvl="0"/>
            <a:r>
              <a:rPr lang="en-US" dirty="0"/>
              <a:t>Footnotes</a:t>
            </a:r>
          </a:p>
        </p:txBody>
      </p:sp>
      <p:sp>
        <p:nvSpPr>
          <p:cNvPr id="7" name="Text Placeholder 17">
            <a:extLst>
              <a:ext uri="{FF2B5EF4-FFF2-40B4-BE49-F238E27FC236}">
                <a16:creationId xmlns:a16="http://schemas.microsoft.com/office/drawing/2014/main" id="{CD206B1E-413B-495E-8F38-977C209B7D33}"/>
              </a:ext>
            </a:extLst>
          </p:cNvPr>
          <p:cNvSpPr>
            <a:spLocks noGrp="1"/>
          </p:cNvSpPr>
          <p:nvPr>
            <p:ph type="body" sz="quarter" idx="12" hasCustomPrompt="1"/>
          </p:nvPr>
        </p:nvSpPr>
        <p:spPr>
          <a:xfrm>
            <a:off x="6864951" y="6259600"/>
            <a:ext cx="4800000" cy="360000"/>
          </a:xfrm>
          <a:prstGeom prst="rect">
            <a:avLst/>
          </a:prstGeom>
        </p:spPr>
        <p:txBody>
          <a:bodyPr lIns="0" tIns="0" rIns="0" bIns="0" anchor="b"/>
          <a:lstStyle>
            <a:lvl1pPr marL="212337" indent="-212337" algn="r">
              <a:buNone/>
              <a:defRPr lang="en-GB" sz="960" dirty="0">
                <a:solidFill>
                  <a:schemeClr val="tx1"/>
                </a:solidFill>
                <a:latin typeface="+mn-lt"/>
              </a:defRPr>
            </a:lvl1pPr>
          </a:lstStyle>
          <a:p>
            <a:pPr marL="0" lvl="0" indent="0"/>
            <a:r>
              <a:rPr lang="en-GB" dirty="0"/>
              <a:t>References</a:t>
            </a:r>
          </a:p>
        </p:txBody>
      </p:sp>
      <p:sp>
        <p:nvSpPr>
          <p:cNvPr id="8" name="Text Placeholder 3">
            <a:extLst>
              <a:ext uri="{FF2B5EF4-FFF2-40B4-BE49-F238E27FC236}">
                <a16:creationId xmlns:a16="http://schemas.microsoft.com/office/drawing/2014/main" id="{A8D61146-BEBD-4D85-8FF5-0615F15509F8}"/>
              </a:ext>
            </a:extLst>
          </p:cNvPr>
          <p:cNvSpPr>
            <a:spLocks noGrp="1"/>
          </p:cNvSpPr>
          <p:nvPr>
            <p:ph type="body" sz="quarter" idx="13" hasCustomPrompt="1"/>
          </p:nvPr>
        </p:nvSpPr>
        <p:spPr>
          <a:xfrm>
            <a:off x="8853164" y="61447"/>
            <a:ext cx="2810515" cy="1554708"/>
          </a:xfrm>
          <a:prstGeom prst="rect">
            <a:avLst/>
          </a:prstGeom>
          <a:noFill/>
        </p:spPr>
        <p:txBody>
          <a:bodyPr anchor="ctr"/>
          <a:lstStyle>
            <a:lvl1pPr marL="0" indent="0">
              <a:buNone/>
              <a:defRPr/>
            </a:lvl1pPr>
          </a:lstStyle>
          <a:p>
            <a:pPr algn="ctr"/>
            <a:r>
              <a:rPr lang="en-GB" sz="2400" i="1" dirty="0">
                <a:solidFill>
                  <a:schemeClr val="tx2"/>
                </a:solidFill>
              </a:rPr>
              <a:t>Zoom video location</a:t>
            </a:r>
          </a:p>
        </p:txBody>
      </p:sp>
    </p:spTree>
    <p:extLst>
      <p:ext uri="{BB962C8B-B14F-4D97-AF65-F5344CB8AC3E}">
        <p14:creationId xmlns:p14="http://schemas.microsoft.com/office/powerpoint/2010/main" val="2218973952"/>
      </p:ext>
    </p:extLst>
  </p:cSld>
  <p:clrMapOvr>
    <a:masterClrMapping/>
  </p:clrMapOvr>
  <p:transition>
    <p:fade/>
  </p:transition>
  <p:hf hdr="0" ftr="0" dt="0"/>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8321" y="241925"/>
            <a:ext cx="8246376" cy="907252"/>
          </a:xfrm>
        </p:spPr>
        <p:txBody>
          <a:bodyPr/>
          <a:lstStyle>
            <a:lvl1pPr>
              <a:lnSpc>
                <a:spcPts val="3840"/>
              </a:lnSpc>
              <a:defRPr sz="3840" b="1">
                <a:solidFill>
                  <a:schemeClr val="tx2"/>
                </a:solidFill>
                <a:latin typeface="+mj-lt"/>
              </a:defRPr>
            </a:lvl1pPr>
          </a:lstStyle>
          <a:p>
            <a:r>
              <a:rPr lang="en-US" dirty="0"/>
              <a:t>Click to edit Master title style</a:t>
            </a:r>
            <a:endParaRPr lang="en-GB" dirty="0"/>
          </a:p>
        </p:txBody>
      </p:sp>
      <p:cxnSp>
        <p:nvCxnSpPr>
          <p:cNvPr id="10" name="Straight Connector 9"/>
          <p:cNvCxnSpPr/>
          <p:nvPr userDrawn="1"/>
        </p:nvCxnSpPr>
        <p:spPr>
          <a:xfrm flipV="1">
            <a:off x="528323" y="1268964"/>
            <a:ext cx="11135360" cy="952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p:cNvSpPr>
            <a:spLocks noGrp="1"/>
          </p:cNvSpPr>
          <p:nvPr>
            <p:ph type="body" sz="quarter" idx="11" hasCustomPrompt="1"/>
          </p:nvPr>
        </p:nvSpPr>
        <p:spPr>
          <a:xfrm>
            <a:off x="527049" y="6259600"/>
            <a:ext cx="4800000" cy="360000"/>
          </a:xfrm>
          <a:prstGeom prst="rect">
            <a:avLst/>
          </a:prstGeom>
        </p:spPr>
        <p:txBody>
          <a:bodyPr lIns="0" tIns="0" rIns="0" bIns="0" anchor="b"/>
          <a:lstStyle>
            <a:lvl1pPr marL="0" indent="0">
              <a:buNone/>
              <a:tabLst/>
              <a:defRPr sz="960">
                <a:solidFill>
                  <a:schemeClr val="tx1"/>
                </a:solidFill>
                <a:latin typeface="+mn-lt"/>
                <a:cs typeface="Arial" panose="020B0604020202020204" pitchFamily="34" charset="0"/>
              </a:defRPr>
            </a:lvl1pPr>
          </a:lstStyle>
          <a:p>
            <a:pPr lvl="0"/>
            <a:r>
              <a:rPr lang="en-US" dirty="0"/>
              <a:t>Footnotes</a:t>
            </a:r>
          </a:p>
        </p:txBody>
      </p:sp>
      <p:sp>
        <p:nvSpPr>
          <p:cNvPr id="18" name="Text Placeholder 17"/>
          <p:cNvSpPr>
            <a:spLocks noGrp="1"/>
          </p:cNvSpPr>
          <p:nvPr>
            <p:ph type="body" sz="quarter" idx="12" hasCustomPrompt="1"/>
          </p:nvPr>
        </p:nvSpPr>
        <p:spPr>
          <a:xfrm>
            <a:off x="6864951" y="6259600"/>
            <a:ext cx="4800000" cy="360000"/>
          </a:xfrm>
          <a:prstGeom prst="rect">
            <a:avLst/>
          </a:prstGeom>
        </p:spPr>
        <p:txBody>
          <a:bodyPr lIns="0" tIns="0" rIns="0" bIns="0" anchor="b"/>
          <a:lstStyle>
            <a:lvl1pPr marL="212337" indent="-212337" algn="r">
              <a:buNone/>
              <a:defRPr lang="en-GB" sz="960" dirty="0">
                <a:solidFill>
                  <a:schemeClr val="tx1"/>
                </a:solidFill>
                <a:latin typeface="+mn-lt"/>
              </a:defRPr>
            </a:lvl1pPr>
          </a:lstStyle>
          <a:p>
            <a:pPr marL="0" lvl="0" indent="0"/>
            <a:r>
              <a:rPr lang="en-GB" dirty="0"/>
              <a:t>References</a:t>
            </a:r>
          </a:p>
        </p:txBody>
      </p:sp>
      <p:sp>
        <p:nvSpPr>
          <p:cNvPr id="7" name="Text Placeholder 3">
            <a:extLst>
              <a:ext uri="{FF2B5EF4-FFF2-40B4-BE49-F238E27FC236}">
                <a16:creationId xmlns:a16="http://schemas.microsoft.com/office/drawing/2014/main" id="{CA9898A9-9A13-49ED-AB91-E1277119FA32}"/>
              </a:ext>
            </a:extLst>
          </p:cNvPr>
          <p:cNvSpPr>
            <a:spLocks noGrp="1"/>
          </p:cNvSpPr>
          <p:nvPr>
            <p:ph type="body" sz="quarter" idx="13" hasCustomPrompt="1"/>
          </p:nvPr>
        </p:nvSpPr>
        <p:spPr>
          <a:xfrm>
            <a:off x="8853164" y="61447"/>
            <a:ext cx="2810515" cy="1554708"/>
          </a:xfrm>
          <a:prstGeom prst="rect">
            <a:avLst/>
          </a:prstGeom>
          <a:noFill/>
        </p:spPr>
        <p:txBody>
          <a:bodyPr anchor="ctr"/>
          <a:lstStyle>
            <a:lvl1pPr marL="0" indent="0">
              <a:buNone/>
              <a:defRPr/>
            </a:lvl1pPr>
          </a:lstStyle>
          <a:p>
            <a:pPr algn="ctr"/>
            <a:r>
              <a:rPr lang="en-GB" sz="2400" i="1" dirty="0">
                <a:solidFill>
                  <a:schemeClr val="tx2"/>
                </a:solidFill>
              </a:rPr>
              <a:t>Zoom video location</a:t>
            </a:r>
          </a:p>
        </p:txBody>
      </p:sp>
      <p:sp>
        <p:nvSpPr>
          <p:cNvPr id="8" name="Text Placeholder 13">
            <a:extLst>
              <a:ext uri="{FF2B5EF4-FFF2-40B4-BE49-F238E27FC236}">
                <a16:creationId xmlns:a16="http://schemas.microsoft.com/office/drawing/2014/main" id="{47745C21-9B99-486C-9373-656E692F4534}"/>
              </a:ext>
            </a:extLst>
          </p:cNvPr>
          <p:cNvSpPr>
            <a:spLocks noGrp="1"/>
          </p:cNvSpPr>
          <p:nvPr>
            <p:ph type="body" sz="quarter" idx="10"/>
          </p:nvPr>
        </p:nvSpPr>
        <p:spPr>
          <a:xfrm>
            <a:off x="527057" y="1735944"/>
            <a:ext cx="11137900" cy="4155315"/>
          </a:xfrm>
          <a:prstGeom prst="rect">
            <a:avLst/>
          </a:prstGeom>
        </p:spPr>
        <p:txBody>
          <a:bodyPr lIns="0" tIns="0" rIns="0" bIns="0"/>
          <a:lstStyle>
            <a:lvl1pPr>
              <a:spcAft>
                <a:spcPts val="720"/>
              </a:spcAft>
              <a:buClr>
                <a:schemeClr val="accent6"/>
              </a:buClr>
              <a:defRPr sz="2160">
                <a:solidFill>
                  <a:schemeClr val="tx1"/>
                </a:solidFill>
                <a:latin typeface="+mn-lt"/>
              </a:defRPr>
            </a:lvl1pPr>
            <a:lvl2pPr>
              <a:spcAft>
                <a:spcPts val="720"/>
              </a:spcAft>
              <a:buClr>
                <a:schemeClr val="accent6"/>
              </a:buClr>
              <a:defRPr sz="1920">
                <a:solidFill>
                  <a:schemeClr val="tx1"/>
                </a:solidFill>
                <a:latin typeface="+mn-lt"/>
              </a:defRPr>
            </a:lvl2pPr>
            <a:lvl3pPr>
              <a:spcAft>
                <a:spcPts val="720"/>
              </a:spcAft>
              <a:buClr>
                <a:schemeClr val="accent6"/>
              </a:buClr>
              <a:defRPr sz="1680">
                <a:solidFill>
                  <a:schemeClr val="tx1"/>
                </a:solidFill>
                <a:latin typeface="+mn-lt"/>
              </a:defRPr>
            </a:lvl3pPr>
            <a:lvl4pPr>
              <a:spcAft>
                <a:spcPts val="720"/>
              </a:spcAft>
              <a:buClr>
                <a:schemeClr val="accent6"/>
              </a:buClr>
              <a:defRPr sz="1680">
                <a:solidFill>
                  <a:schemeClr val="tx1"/>
                </a:solidFill>
                <a:latin typeface="+mn-lt"/>
              </a:defRPr>
            </a:lvl4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608200013"/>
      </p:ext>
    </p:extLst>
  </p:cSld>
  <p:clrMapOvr>
    <a:masterClrMapping/>
  </p:clrMapOvr>
  <p:transition>
    <p:fade/>
  </p:transition>
  <p:hf hdr="0" ftr="0" dt="0"/>
  <p:extLst>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02A25-D1C7-A040-B633-691EF43983A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66CBF0B-DBA3-4941-88F2-B31CF9A2E9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3C0FEC-E4D9-2C4A-A359-87DA002B1E63}"/>
              </a:ext>
            </a:extLst>
          </p:cNvPr>
          <p:cNvSpPr>
            <a:spLocks noGrp="1"/>
          </p:cNvSpPr>
          <p:nvPr>
            <p:ph type="dt" sz="half" idx="10"/>
          </p:nvPr>
        </p:nvSpPr>
        <p:spPr/>
        <p:txBody>
          <a:bodyPr/>
          <a:lstStyle/>
          <a:p>
            <a:fld id="{718AA26C-DADB-114F-B1C3-3C44A9A5A4A4}" type="datetimeFigureOut">
              <a:rPr lang="en-US" smtClean="0"/>
              <a:t>3/16/22</a:t>
            </a:fld>
            <a:endParaRPr lang="en-US"/>
          </a:p>
        </p:txBody>
      </p:sp>
      <p:sp>
        <p:nvSpPr>
          <p:cNvPr id="5" name="Footer Placeholder 4">
            <a:extLst>
              <a:ext uri="{FF2B5EF4-FFF2-40B4-BE49-F238E27FC236}">
                <a16:creationId xmlns:a16="http://schemas.microsoft.com/office/drawing/2014/main" id="{77B9F2E1-D144-0446-8199-5B841CF377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8F1379-1A18-F045-892E-4881CFB1BE58}"/>
              </a:ext>
            </a:extLst>
          </p:cNvPr>
          <p:cNvSpPr>
            <a:spLocks noGrp="1"/>
          </p:cNvSpPr>
          <p:nvPr>
            <p:ph type="sldNum" sz="quarter" idx="12"/>
          </p:nvPr>
        </p:nvSpPr>
        <p:spPr/>
        <p:txBody>
          <a:bodyPr/>
          <a:lstStyle/>
          <a:p>
            <a:fld id="{337562A6-4712-EF4C-99DA-A6C8B34925F0}" type="slidenum">
              <a:rPr lang="en-US" smtClean="0"/>
              <a:t>‹#›</a:t>
            </a:fld>
            <a:endParaRPr lang="en-US"/>
          </a:p>
        </p:txBody>
      </p:sp>
    </p:spTree>
    <p:extLst>
      <p:ext uri="{BB962C8B-B14F-4D97-AF65-F5344CB8AC3E}">
        <p14:creationId xmlns:p14="http://schemas.microsoft.com/office/powerpoint/2010/main" val="176101594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1D4F1-DF9D-2A4E-9029-5D8FFC54BE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A4A4FF-42D1-4B40-9AC6-E53988B5F57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D35A2F-2074-024E-8CF2-B96EFA55CB68}"/>
              </a:ext>
            </a:extLst>
          </p:cNvPr>
          <p:cNvSpPr>
            <a:spLocks noGrp="1"/>
          </p:cNvSpPr>
          <p:nvPr>
            <p:ph type="dt" sz="half" idx="10"/>
          </p:nvPr>
        </p:nvSpPr>
        <p:spPr/>
        <p:txBody>
          <a:bodyPr/>
          <a:lstStyle/>
          <a:p>
            <a:fld id="{718AA26C-DADB-114F-B1C3-3C44A9A5A4A4}" type="datetimeFigureOut">
              <a:rPr lang="en-US" smtClean="0"/>
              <a:t>3/16/22</a:t>
            </a:fld>
            <a:endParaRPr lang="en-US"/>
          </a:p>
        </p:txBody>
      </p:sp>
      <p:sp>
        <p:nvSpPr>
          <p:cNvPr id="5" name="Footer Placeholder 4">
            <a:extLst>
              <a:ext uri="{FF2B5EF4-FFF2-40B4-BE49-F238E27FC236}">
                <a16:creationId xmlns:a16="http://schemas.microsoft.com/office/drawing/2014/main" id="{778A7C3D-AC2B-9844-B483-D5691A9281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60B852-C7BA-3048-816E-5FAE2175D977}"/>
              </a:ext>
            </a:extLst>
          </p:cNvPr>
          <p:cNvSpPr>
            <a:spLocks noGrp="1"/>
          </p:cNvSpPr>
          <p:nvPr>
            <p:ph type="sldNum" sz="quarter" idx="12"/>
          </p:nvPr>
        </p:nvSpPr>
        <p:spPr/>
        <p:txBody>
          <a:bodyPr/>
          <a:lstStyle/>
          <a:p>
            <a:fld id="{337562A6-4712-EF4C-99DA-A6C8B34925F0}" type="slidenum">
              <a:rPr lang="en-US" smtClean="0"/>
              <a:t>‹#›</a:t>
            </a:fld>
            <a:endParaRPr lang="en-US"/>
          </a:p>
        </p:txBody>
      </p:sp>
    </p:spTree>
    <p:extLst>
      <p:ext uri="{BB962C8B-B14F-4D97-AF65-F5344CB8AC3E}">
        <p14:creationId xmlns:p14="http://schemas.microsoft.com/office/powerpoint/2010/main" val="43597901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E3450-61CC-1749-9E20-584228CD374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3EEE5BC-CC80-0548-B23E-945E65252B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DDE7A7-6C70-8C4D-948D-ED0677E78F55}"/>
              </a:ext>
            </a:extLst>
          </p:cNvPr>
          <p:cNvSpPr>
            <a:spLocks noGrp="1"/>
          </p:cNvSpPr>
          <p:nvPr>
            <p:ph type="dt" sz="half" idx="10"/>
          </p:nvPr>
        </p:nvSpPr>
        <p:spPr/>
        <p:txBody>
          <a:bodyPr/>
          <a:lstStyle/>
          <a:p>
            <a:fld id="{718AA26C-DADB-114F-B1C3-3C44A9A5A4A4}" type="datetimeFigureOut">
              <a:rPr lang="en-US" smtClean="0"/>
              <a:t>3/16/22</a:t>
            </a:fld>
            <a:endParaRPr lang="en-US"/>
          </a:p>
        </p:txBody>
      </p:sp>
      <p:sp>
        <p:nvSpPr>
          <p:cNvPr id="5" name="Footer Placeholder 4">
            <a:extLst>
              <a:ext uri="{FF2B5EF4-FFF2-40B4-BE49-F238E27FC236}">
                <a16:creationId xmlns:a16="http://schemas.microsoft.com/office/drawing/2014/main" id="{FD804D04-65B1-744F-929C-5520BD02BA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2343F8-39DB-4347-B164-90070B826260}"/>
              </a:ext>
            </a:extLst>
          </p:cNvPr>
          <p:cNvSpPr>
            <a:spLocks noGrp="1"/>
          </p:cNvSpPr>
          <p:nvPr>
            <p:ph type="sldNum" sz="quarter" idx="12"/>
          </p:nvPr>
        </p:nvSpPr>
        <p:spPr/>
        <p:txBody>
          <a:bodyPr/>
          <a:lstStyle/>
          <a:p>
            <a:fld id="{337562A6-4712-EF4C-99DA-A6C8B34925F0}" type="slidenum">
              <a:rPr lang="en-US" smtClean="0"/>
              <a:t>‹#›</a:t>
            </a:fld>
            <a:endParaRPr lang="en-US"/>
          </a:p>
        </p:txBody>
      </p:sp>
    </p:spTree>
    <p:extLst>
      <p:ext uri="{BB962C8B-B14F-4D97-AF65-F5344CB8AC3E}">
        <p14:creationId xmlns:p14="http://schemas.microsoft.com/office/powerpoint/2010/main" val="341412858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90795-98A8-CB41-88AB-700FB5553F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340FC9-B73A-4045-B677-CF2158610D3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8F361E-4921-F245-8ECE-5E7698E5ED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3A4A4D-B0EE-B64E-A0D5-582B1E672343}"/>
              </a:ext>
            </a:extLst>
          </p:cNvPr>
          <p:cNvSpPr>
            <a:spLocks noGrp="1"/>
          </p:cNvSpPr>
          <p:nvPr>
            <p:ph type="dt" sz="half" idx="10"/>
          </p:nvPr>
        </p:nvSpPr>
        <p:spPr/>
        <p:txBody>
          <a:bodyPr/>
          <a:lstStyle/>
          <a:p>
            <a:fld id="{718AA26C-DADB-114F-B1C3-3C44A9A5A4A4}" type="datetimeFigureOut">
              <a:rPr lang="en-US" smtClean="0"/>
              <a:t>3/16/22</a:t>
            </a:fld>
            <a:endParaRPr lang="en-US"/>
          </a:p>
        </p:txBody>
      </p:sp>
      <p:sp>
        <p:nvSpPr>
          <p:cNvPr id="6" name="Footer Placeholder 5">
            <a:extLst>
              <a:ext uri="{FF2B5EF4-FFF2-40B4-BE49-F238E27FC236}">
                <a16:creationId xmlns:a16="http://schemas.microsoft.com/office/drawing/2014/main" id="{BE41883A-42BF-1047-90A1-4751930690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1A611B-56BF-F940-AB5C-661E6F75E3FD}"/>
              </a:ext>
            </a:extLst>
          </p:cNvPr>
          <p:cNvSpPr>
            <a:spLocks noGrp="1"/>
          </p:cNvSpPr>
          <p:nvPr>
            <p:ph type="sldNum" sz="quarter" idx="12"/>
          </p:nvPr>
        </p:nvSpPr>
        <p:spPr/>
        <p:txBody>
          <a:bodyPr/>
          <a:lstStyle/>
          <a:p>
            <a:fld id="{337562A6-4712-EF4C-99DA-A6C8B34925F0}" type="slidenum">
              <a:rPr lang="en-US" smtClean="0"/>
              <a:t>‹#›</a:t>
            </a:fld>
            <a:endParaRPr lang="en-US"/>
          </a:p>
        </p:txBody>
      </p:sp>
    </p:spTree>
    <p:extLst>
      <p:ext uri="{BB962C8B-B14F-4D97-AF65-F5344CB8AC3E}">
        <p14:creationId xmlns:p14="http://schemas.microsoft.com/office/powerpoint/2010/main" val="410609237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331D0-DE05-3444-9CE8-0F9B362313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058C19-B282-A14D-B17E-120D7F6195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7C8E01-122B-544C-83C8-FFCFF6DAE2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BD6F68-5DA8-6A46-B19B-D529C507E7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53C1C4-4FCD-9B4F-8257-849162ABD5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8AED3C-BCD1-D348-B757-7503C22181B6}"/>
              </a:ext>
            </a:extLst>
          </p:cNvPr>
          <p:cNvSpPr>
            <a:spLocks noGrp="1"/>
          </p:cNvSpPr>
          <p:nvPr>
            <p:ph type="dt" sz="half" idx="10"/>
          </p:nvPr>
        </p:nvSpPr>
        <p:spPr/>
        <p:txBody>
          <a:bodyPr/>
          <a:lstStyle/>
          <a:p>
            <a:fld id="{718AA26C-DADB-114F-B1C3-3C44A9A5A4A4}" type="datetimeFigureOut">
              <a:rPr lang="en-US" smtClean="0"/>
              <a:t>3/16/22</a:t>
            </a:fld>
            <a:endParaRPr lang="en-US"/>
          </a:p>
        </p:txBody>
      </p:sp>
      <p:sp>
        <p:nvSpPr>
          <p:cNvPr id="8" name="Footer Placeholder 7">
            <a:extLst>
              <a:ext uri="{FF2B5EF4-FFF2-40B4-BE49-F238E27FC236}">
                <a16:creationId xmlns:a16="http://schemas.microsoft.com/office/drawing/2014/main" id="{50B0AD4D-9AC8-7648-A892-3D9B83CDAF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704179-A953-F84E-BAF7-91550A1DD237}"/>
              </a:ext>
            </a:extLst>
          </p:cNvPr>
          <p:cNvSpPr>
            <a:spLocks noGrp="1"/>
          </p:cNvSpPr>
          <p:nvPr>
            <p:ph type="sldNum" sz="quarter" idx="12"/>
          </p:nvPr>
        </p:nvSpPr>
        <p:spPr/>
        <p:txBody>
          <a:bodyPr/>
          <a:lstStyle/>
          <a:p>
            <a:fld id="{337562A6-4712-EF4C-99DA-A6C8B34925F0}" type="slidenum">
              <a:rPr lang="en-US" smtClean="0"/>
              <a:t>‹#›</a:t>
            </a:fld>
            <a:endParaRPr lang="en-US"/>
          </a:p>
        </p:txBody>
      </p:sp>
    </p:spTree>
    <p:extLst>
      <p:ext uri="{BB962C8B-B14F-4D97-AF65-F5344CB8AC3E}">
        <p14:creationId xmlns:p14="http://schemas.microsoft.com/office/powerpoint/2010/main" val="19083765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56953-0AB4-4646-A0DF-F1B50AAB87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941C91E-5D51-F74F-9104-52ADF882DB71}"/>
              </a:ext>
            </a:extLst>
          </p:cNvPr>
          <p:cNvSpPr>
            <a:spLocks noGrp="1"/>
          </p:cNvSpPr>
          <p:nvPr>
            <p:ph type="dt" sz="half" idx="10"/>
          </p:nvPr>
        </p:nvSpPr>
        <p:spPr/>
        <p:txBody>
          <a:bodyPr/>
          <a:lstStyle/>
          <a:p>
            <a:fld id="{718AA26C-DADB-114F-B1C3-3C44A9A5A4A4}" type="datetimeFigureOut">
              <a:rPr lang="en-US" smtClean="0"/>
              <a:t>3/16/22</a:t>
            </a:fld>
            <a:endParaRPr lang="en-US"/>
          </a:p>
        </p:txBody>
      </p:sp>
      <p:sp>
        <p:nvSpPr>
          <p:cNvPr id="4" name="Footer Placeholder 3">
            <a:extLst>
              <a:ext uri="{FF2B5EF4-FFF2-40B4-BE49-F238E27FC236}">
                <a16:creationId xmlns:a16="http://schemas.microsoft.com/office/drawing/2014/main" id="{F72F73C6-DE01-FD4B-BBC4-A7634A6073F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EDAAFA-BE18-1346-9C15-1826A06DEAD2}"/>
              </a:ext>
            </a:extLst>
          </p:cNvPr>
          <p:cNvSpPr>
            <a:spLocks noGrp="1"/>
          </p:cNvSpPr>
          <p:nvPr>
            <p:ph type="sldNum" sz="quarter" idx="12"/>
          </p:nvPr>
        </p:nvSpPr>
        <p:spPr/>
        <p:txBody>
          <a:bodyPr/>
          <a:lstStyle/>
          <a:p>
            <a:fld id="{337562A6-4712-EF4C-99DA-A6C8B34925F0}" type="slidenum">
              <a:rPr lang="en-US" smtClean="0"/>
              <a:t>‹#›</a:t>
            </a:fld>
            <a:endParaRPr lang="en-US"/>
          </a:p>
        </p:txBody>
      </p:sp>
    </p:spTree>
    <p:extLst>
      <p:ext uri="{BB962C8B-B14F-4D97-AF65-F5344CB8AC3E}">
        <p14:creationId xmlns:p14="http://schemas.microsoft.com/office/powerpoint/2010/main" val="397002527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1B2BD3-97C0-1D4F-AC2B-819D5DA1D964}"/>
              </a:ext>
            </a:extLst>
          </p:cNvPr>
          <p:cNvSpPr>
            <a:spLocks noGrp="1"/>
          </p:cNvSpPr>
          <p:nvPr>
            <p:ph type="dt" sz="half" idx="10"/>
          </p:nvPr>
        </p:nvSpPr>
        <p:spPr/>
        <p:txBody>
          <a:bodyPr/>
          <a:lstStyle/>
          <a:p>
            <a:fld id="{718AA26C-DADB-114F-B1C3-3C44A9A5A4A4}" type="datetimeFigureOut">
              <a:rPr lang="en-US" smtClean="0"/>
              <a:t>3/16/22</a:t>
            </a:fld>
            <a:endParaRPr lang="en-US"/>
          </a:p>
        </p:txBody>
      </p:sp>
      <p:sp>
        <p:nvSpPr>
          <p:cNvPr id="3" name="Footer Placeholder 2">
            <a:extLst>
              <a:ext uri="{FF2B5EF4-FFF2-40B4-BE49-F238E27FC236}">
                <a16:creationId xmlns:a16="http://schemas.microsoft.com/office/drawing/2014/main" id="{6BC94680-6FEF-C34E-BB9D-589BC535C2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A7F2C10-F254-7645-A6F8-4BD3E40E1464}"/>
              </a:ext>
            </a:extLst>
          </p:cNvPr>
          <p:cNvSpPr>
            <a:spLocks noGrp="1"/>
          </p:cNvSpPr>
          <p:nvPr>
            <p:ph type="sldNum" sz="quarter" idx="12"/>
          </p:nvPr>
        </p:nvSpPr>
        <p:spPr/>
        <p:txBody>
          <a:bodyPr/>
          <a:lstStyle/>
          <a:p>
            <a:fld id="{337562A6-4712-EF4C-99DA-A6C8B34925F0}" type="slidenum">
              <a:rPr lang="en-US" smtClean="0"/>
              <a:t>‹#›</a:t>
            </a:fld>
            <a:endParaRPr lang="en-US"/>
          </a:p>
        </p:txBody>
      </p:sp>
    </p:spTree>
    <p:extLst>
      <p:ext uri="{BB962C8B-B14F-4D97-AF65-F5344CB8AC3E}">
        <p14:creationId xmlns:p14="http://schemas.microsoft.com/office/powerpoint/2010/main" val="389238776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21CAD-88FF-A245-B4A5-A3890ACDFA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9F135A-D127-A044-8C6C-1103EABFDF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BA950F-9B13-DA44-9CA7-4F2613E1D5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44E412-819B-4840-8DEF-1E67EDE66E7A}"/>
              </a:ext>
            </a:extLst>
          </p:cNvPr>
          <p:cNvSpPr>
            <a:spLocks noGrp="1"/>
          </p:cNvSpPr>
          <p:nvPr>
            <p:ph type="dt" sz="half" idx="10"/>
          </p:nvPr>
        </p:nvSpPr>
        <p:spPr/>
        <p:txBody>
          <a:bodyPr/>
          <a:lstStyle/>
          <a:p>
            <a:fld id="{718AA26C-DADB-114F-B1C3-3C44A9A5A4A4}" type="datetimeFigureOut">
              <a:rPr lang="en-US" smtClean="0"/>
              <a:t>3/16/22</a:t>
            </a:fld>
            <a:endParaRPr lang="en-US"/>
          </a:p>
        </p:txBody>
      </p:sp>
      <p:sp>
        <p:nvSpPr>
          <p:cNvPr id="6" name="Footer Placeholder 5">
            <a:extLst>
              <a:ext uri="{FF2B5EF4-FFF2-40B4-BE49-F238E27FC236}">
                <a16:creationId xmlns:a16="http://schemas.microsoft.com/office/drawing/2014/main" id="{F55A271D-E041-A940-93D1-5AEFD29AAC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9FBF03-3B5A-4A4B-935B-BDC79B3FB0BF}"/>
              </a:ext>
            </a:extLst>
          </p:cNvPr>
          <p:cNvSpPr>
            <a:spLocks noGrp="1"/>
          </p:cNvSpPr>
          <p:nvPr>
            <p:ph type="sldNum" sz="quarter" idx="12"/>
          </p:nvPr>
        </p:nvSpPr>
        <p:spPr/>
        <p:txBody>
          <a:bodyPr/>
          <a:lstStyle/>
          <a:p>
            <a:fld id="{337562A6-4712-EF4C-99DA-A6C8B34925F0}" type="slidenum">
              <a:rPr lang="en-US" smtClean="0"/>
              <a:t>‹#›</a:t>
            </a:fld>
            <a:endParaRPr lang="en-US"/>
          </a:p>
        </p:txBody>
      </p:sp>
    </p:spTree>
    <p:extLst>
      <p:ext uri="{BB962C8B-B14F-4D97-AF65-F5344CB8AC3E}">
        <p14:creationId xmlns:p14="http://schemas.microsoft.com/office/powerpoint/2010/main" val="55065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52711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47909-9C01-CE43-AB43-C12295C50D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8FC8F26-4E23-404C-8183-E430E38A86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9C9B58-C05B-1946-A5D3-1C34AD7FEB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855DCC-C770-734B-A088-7D70D6C6ADCB}"/>
              </a:ext>
            </a:extLst>
          </p:cNvPr>
          <p:cNvSpPr>
            <a:spLocks noGrp="1"/>
          </p:cNvSpPr>
          <p:nvPr>
            <p:ph type="dt" sz="half" idx="10"/>
          </p:nvPr>
        </p:nvSpPr>
        <p:spPr/>
        <p:txBody>
          <a:bodyPr/>
          <a:lstStyle/>
          <a:p>
            <a:fld id="{718AA26C-DADB-114F-B1C3-3C44A9A5A4A4}" type="datetimeFigureOut">
              <a:rPr lang="en-US" smtClean="0"/>
              <a:t>3/16/22</a:t>
            </a:fld>
            <a:endParaRPr lang="en-US"/>
          </a:p>
        </p:txBody>
      </p:sp>
      <p:sp>
        <p:nvSpPr>
          <p:cNvPr id="6" name="Footer Placeholder 5">
            <a:extLst>
              <a:ext uri="{FF2B5EF4-FFF2-40B4-BE49-F238E27FC236}">
                <a16:creationId xmlns:a16="http://schemas.microsoft.com/office/drawing/2014/main" id="{4C580B42-BB5B-0E4A-B4EB-51730918E9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A07915-969F-A34B-99A5-3BB893F1218C}"/>
              </a:ext>
            </a:extLst>
          </p:cNvPr>
          <p:cNvSpPr>
            <a:spLocks noGrp="1"/>
          </p:cNvSpPr>
          <p:nvPr>
            <p:ph type="sldNum" sz="quarter" idx="12"/>
          </p:nvPr>
        </p:nvSpPr>
        <p:spPr/>
        <p:txBody>
          <a:bodyPr/>
          <a:lstStyle/>
          <a:p>
            <a:fld id="{337562A6-4712-EF4C-99DA-A6C8B34925F0}" type="slidenum">
              <a:rPr lang="en-US" smtClean="0"/>
              <a:t>‹#›</a:t>
            </a:fld>
            <a:endParaRPr lang="en-US"/>
          </a:p>
        </p:txBody>
      </p:sp>
    </p:spTree>
    <p:extLst>
      <p:ext uri="{BB962C8B-B14F-4D97-AF65-F5344CB8AC3E}">
        <p14:creationId xmlns:p14="http://schemas.microsoft.com/office/powerpoint/2010/main" val="225424993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4B498-3166-2448-A237-B57DE7497A1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FF1D6A-2EA8-5347-8B7C-10D0E0BF59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13B978-1D37-EB4B-847B-FA5689FC59CE}"/>
              </a:ext>
            </a:extLst>
          </p:cNvPr>
          <p:cNvSpPr>
            <a:spLocks noGrp="1"/>
          </p:cNvSpPr>
          <p:nvPr>
            <p:ph type="dt" sz="half" idx="10"/>
          </p:nvPr>
        </p:nvSpPr>
        <p:spPr/>
        <p:txBody>
          <a:bodyPr/>
          <a:lstStyle/>
          <a:p>
            <a:fld id="{718AA26C-DADB-114F-B1C3-3C44A9A5A4A4}" type="datetimeFigureOut">
              <a:rPr lang="en-US" smtClean="0"/>
              <a:t>3/16/22</a:t>
            </a:fld>
            <a:endParaRPr lang="en-US"/>
          </a:p>
        </p:txBody>
      </p:sp>
      <p:sp>
        <p:nvSpPr>
          <p:cNvPr id="5" name="Footer Placeholder 4">
            <a:extLst>
              <a:ext uri="{FF2B5EF4-FFF2-40B4-BE49-F238E27FC236}">
                <a16:creationId xmlns:a16="http://schemas.microsoft.com/office/drawing/2014/main" id="{83E3460A-C4A0-5A45-84A6-35CF0B75A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C6F10C-E36E-B040-85EC-17EED87E2D89}"/>
              </a:ext>
            </a:extLst>
          </p:cNvPr>
          <p:cNvSpPr>
            <a:spLocks noGrp="1"/>
          </p:cNvSpPr>
          <p:nvPr>
            <p:ph type="sldNum" sz="quarter" idx="12"/>
          </p:nvPr>
        </p:nvSpPr>
        <p:spPr/>
        <p:txBody>
          <a:bodyPr/>
          <a:lstStyle/>
          <a:p>
            <a:fld id="{337562A6-4712-EF4C-99DA-A6C8B34925F0}" type="slidenum">
              <a:rPr lang="en-US" smtClean="0"/>
              <a:t>‹#›</a:t>
            </a:fld>
            <a:endParaRPr lang="en-US"/>
          </a:p>
        </p:txBody>
      </p:sp>
    </p:spTree>
    <p:extLst>
      <p:ext uri="{BB962C8B-B14F-4D97-AF65-F5344CB8AC3E}">
        <p14:creationId xmlns:p14="http://schemas.microsoft.com/office/powerpoint/2010/main" val="276572441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B188B4-D28A-7D47-96E5-B3E2423446E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E335029-8FBC-6A47-B072-EBD6AE5A2FC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E87E3C-FDBE-AE41-8063-FD093622C741}"/>
              </a:ext>
            </a:extLst>
          </p:cNvPr>
          <p:cNvSpPr>
            <a:spLocks noGrp="1"/>
          </p:cNvSpPr>
          <p:nvPr>
            <p:ph type="dt" sz="half" idx="10"/>
          </p:nvPr>
        </p:nvSpPr>
        <p:spPr/>
        <p:txBody>
          <a:bodyPr/>
          <a:lstStyle/>
          <a:p>
            <a:fld id="{718AA26C-DADB-114F-B1C3-3C44A9A5A4A4}" type="datetimeFigureOut">
              <a:rPr lang="en-US" smtClean="0"/>
              <a:t>3/16/22</a:t>
            </a:fld>
            <a:endParaRPr lang="en-US"/>
          </a:p>
        </p:txBody>
      </p:sp>
      <p:sp>
        <p:nvSpPr>
          <p:cNvPr id="5" name="Footer Placeholder 4">
            <a:extLst>
              <a:ext uri="{FF2B5EF4-FFF2-40B4-BE49-F238E27FC236}">
                <a16:creationId xmlns:a16="http://schemas.microsoft.com/office/drawing/2014/main" id="{74AE2244-C0F2-864C-AEEE-C7377CD4EE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0FF00B-0B7B-6E45-A7B6-5A20BCCBF529}"/>
              </a:ext>
            </a:extLst>
          </p:cNvPr>
          <p:cNvSpPr>
            <a:spLocks noGrp="1"/>
          </p:cNvSpPr>
          <p:nvPr>
            <p:ph type="sldNum" sz="quarter" idx="12"/>
          </p:nvPr>
        </p:nvSpPr>
        <p:spPr/>
        <p:txBody>
          <a:bodyPr/>
          <a:lstStyle/>
          <a:p>
            <a:fld id="{337562A6-4712-EF4C-99DA-A6C8B34925F0}" type="slidenum">
              <a:rPr lang="en-US" smtClean="0"/>
              <a:t>‹#›</a:t>
            </a:fld>
            <a:endParaRPr lang="en-US"/>
          </a:p>
        </p:txBody>
      </p:sp>
    </p:spTree>
    <p:extLst>
      <p:ext uri="{BB962C8B-B14F-4D97-AF65-F5344CB8AC3E}">
        <p14:creationId xmlns:p14="http://schemas.microsoft.com/office/powerpoint/2010/main" val="112578671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_Title and Content - this one">
    <p:spTree>
      <p:nvGrpSpPr>
        <p:cNvPr id="1" name=""/>
        <p:cNvGrpSpPr/>
        <p:nvPr/>
      </p:nvGrpSpPr>
      <p:grpSpPr>
        <a:xfrm>
          <a:off x="0" y="0"/>
          <a:ext cx="0" cy="0"/>
          <a:chOff x="0" y="0"/>
          <a:chExt cx="0" cy="0"/>
        </a:xfrm>
      </p:grpSpPr>
      <p:sp>
        <p:nvSpPr>
          <p:cNvPr id="11" name="Fußzeilenplatzhalter 10"/>
          <p:cNvSpPr>
            <a:spLocks noGrp="1"/>
          </p:cNvSpPr>
          <p:nvPr>
            <p:ph type="ftr" sz="quarter" idx="13"/>
          </p:nvPr>
        </p:nvSpPr>
        <p:spPr/>
        <p:txBody>
          <a:bodyPr/>
          <a:lstStyle>
            <a:lvl1pPr>
              <a:defRPr/>
            </a:lvl1pPr>
          </a:lstStyle>
          <a:p>
            <a:r>
              <a:rPr lang="en-US" dirty="0"/>
              <a:t>PROPRIETARY AND CONFIDENTIAL. FOR INTERNAL USE ONLY. DO NOT DUPLICATE OR DISTRIBUTE.</a:t>
            </a:r>
          </a:p>
        </p:txBody>
      </p:sp>
      <p:sp>
        <p:nvSpPr>
          <p:cNvPr id="2" name="Title 1">
            <a:extLst>
              <a:ext uri="{FF2B5EF4-FFF2-40B4-BE49-F238E27FC236}">
                <a16:creationId xmlns:a16="http://schemas.microsoft.com/office/drawing/2014/main" id="{B1F7BA9B-B961-4E9F-B04B-90F8267EF087}"/>
              </a:ext>
            </a:extLst>
          </p:cNvPr>
          <p:cNvSpPr>
            <a:spLocks noGrp="1"/>
          </p:cNvSpPr>
          <p:nvPr>
            <p:ph type="title"/>
          </p:nvPr>
        </p:nvSpPr>
        <p:spPr/>
        <p:txBody>
          <a:bodyPr/>
          <a:lstStyle>
            <a:lvl1pPr>
              <a:defRPr sz="2400"/>
            </a:lvl1pPr>
          </a:lstStyle>
          <a:p>
            <a:r>
              <a:rPr lang="en-US" dirty="0"/>
              <a:t>Click to edit Master title style</a:t>
            </a:r>
          </a:p>
        </p:txBody>
      </p:sp>
      <p:sp>
        <p:nvSpPr>
          <p:cNvPr id="5" name="Textplatzhalter 2">
            <a:extLst>
              <a:ext uri="{FF2B5EF4-FFF2-40B4-BE49-F238E27FC236}">
                <a16:creationId xmlns:a16="http://schemas.microsoft.com/office/drawing/2014/main" id="{F2AF294A-03B0-480C-B297-F5FC99426AB6}"/>
              </a:ext>
            </a:extLst>
          </p:cNvPr>
          <p:cNvSpPr>
            <a:spLocks noGrp="1"/>
          </p:cNvSpPr>
          <p:nvPr>
            <p:ph type="body" sz="quarter" idx="17" hasCustomPrompt="1"/>
          </p:nvPr>
        </p:nvSpPr>
        <p:spPr>
          <a:xfrm>
            <a:off x="548875" y="6134102"/>
            <a:ext cx="11127575" cy="344357"/>
          </a:xfrm>
          <a:prstGeom prst="rect">
            <a:avLst/>
          </a:prstGeom>
        </p:spPr>
        <p:txBody>
          <a:bodyPr wrap="square" lIns="0" tIns="0" rIns="0" bIns="0" anchor="b">
            <a:noAutofit/>
          </a:bodyPr>
          <a:lstStyle>
            <a:lvl1pPr>
              <a:spcBef>
                <a:spcPts val="0"/>
              </a:spcBef>
              <a:defRPr sz="1000" b="0" spc="0" baseline="0">
                <a:solidFill>
                  <a:schemeClr val="bg1">
                    <a:lumMod val="50000"/>
                  </a:schemeClr>
                </a:solidFill>
              </a:defRPr>
            </a:lvl1pPr>
          </a:lstStyle>
          <a:p>
            <a:pPr lvl="0"/>
            <a:r>
              <a:rPr lang="en-US" dirty="0"/>
              <a:t>Source: 10 </a:t>
            </a:r>
            <a:r>
              <a:rPr lang="en-US" dirty="0" err="1"/>
              <a:t>pt</a:t>
            </a:r>
            <a:endParaRPr lang="en-US" dirty="0"/>
          </a:p>
        </p:txBody>
      </p:sp>
    </p:spTree>
    <p:extLst>
      <p:ext uri="{BB962C8B-B14F-4D97-AF65-F5344CB8AC3E}">
        <p14:creationId xmlns:p14="http://schemas.microsoft.com/office/powerpoint/2010/main" val="343630837"/>
      </p:ext>
    </p:extLst>
  </p:cSld>
  <p:clrMapOvr>
    <a:masterClrMapping/>
  </p:clrMapOvr>
  <p:extLst>
    <p:ext uri="{DCECCB84-F9BA-43D5-87BE-67443E8EF086}">
      <p15:sldGuideLst xmlns:p15="http://schemas.microsoft.com/office/powerpoint/2012/main">
        <p15:guide id="1" orient="horz" pos="792">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grpSp>
        <p:nvGrpSpPr>
          <p:cNvPr id="5" name="Group 18">
            <a:extLst>
              <a:ext uri="{FF2B5EF4-FFF2-40B4-BE49-F238E27FC236}">
                <a16:creationId xmlns:a16="http://schemas.microsoft.com/office/drawing/2014/main" id="{14441879-8579-1A46-93B0-58DEBAF19706}"/>
              </a:ext>
            </a:extLst>
          </p:cNvPr>
          <p:cNvGrpSpPr>
            <a:grpSpLocks/>
          </p:cNvGrpSpPr>
          <p:nvPr userDrawn="1"/>
        </p:nvGrpSpPr>
        <p:grpSpPr bwMode="auto">
          <a:xfrm>
            <a:off x="160868" y="6299203"/>
            <a:ext cx="560917" cy="458788"/>
            <a:chOff x="3293" y="737"/>
            <a:chExt cx="796" cy="867"/>
          </a:xfrm>
          <a:solidFill>
            <a:srgbClr val="FFFFFF"/>
          </a:solidFill>
        </p:grpSpPr>
        <p:sp>
          <p:nvSpPr>
            <p:cNvPr id="6" name="Freeform 19">
              <a:extLst>
                <a:ext uri="{FF2B5EF4-FFF2-40B4-BE49-F238E27FC236}">
                  <a16:creationId xmlns:a16="http://schemas.microsoft.com/office/drawing/2014/main" id="{4D5E69F3-8940-8B41-B6C6-AE6C74F59244}"/>
                </a:ext>
              </a:extLst>
            </p:cNvPr>
            <p:cNvSpPr>
              <a:spLocks noEditPoints="1"/>
            </p:cNvSpPr>
            <p:nvPr/>
          </p:nvSpPr>
          <p:spPr bwMode="auto">
            <a:xfrm>
              <a:off x="3413" y="1159"/>
              <a:ext cx="556" cy="445"/>
            </a:xfrm>
            <a:custGeom>
              <a:avLst/>
              <a:gdLst>
                <a:gd name="T0" fmla="*/ 283 w 359"/>
                <a:gd name="T1" fmla="*/ 0 h 287"/>
                <a:gd name="T2" fmla="*/ 207 w 359"/>
                <a:gd name="T3" fmla="*/ 0 h 287"/>
                <a:gd name="T4" fmla="*/ 207 w 359"/>
                <a:gd name="T5" fmla="*/ 86 h 287"/>
                <a:gd name="T6" fmla="*/ 244 w 359"/>
                <a:gd name="T7" fmla="*/ 171 h 287"/>
                <a:gd name="T8" fmla="*/ 244 w 359"/>
                <a:gd name="T9" fmla="*/ 159 h 287"/>
                <a:gd name="T10" fmla="*/ 224 w 359"/>
                <a:gd name="T11" fmla="*/ 96 h 287"/>
                <a:gd name="T12" fmla="*/ 224 w 359"/>
                <a:gd name="T13" fmla="*/ 74 h 287"/>
                <a:gd name="T14" fmla="*/ 253 w 359"/>
                <a:gd name="T15" fmla="*/ 74 h 287"/>
                <a:gd name="T16" fmla="*/ 253 w 359"/>
                <a:gd name="T17" fmla="*/ 171 h 287"/>
                <a:gd name="T18" fmla="*/ 180 w 359"/>
                <a:gd name="T19" fmla="*/ 280 h 287"/>
                <a:gd name="T20" fmla="*/ 106 w 359"/>
                <a:gd name="T21" fmla="*/ 177 h 287"/>
                <a:gd name="T22" fmla="*/ 151 w 359"/>
                <a:gd name="T23" fmla="*/ 86 h 287"/>
                <a:gd name="T24" fmla="*/ 151 w 359"/>
                <a:gd name="T25" fmla="*/ 74 h 287"/>
                <a:gd name="T26" fmla="*/ 180 w 359"/>
                <a:gd name="T27" fmla="*/ 74 h 287"/>
                <a:gd name="T28" fmla="*/ 198 w 359"/>
                <a:gd name="T29" fmla="*/ 74 h 287"/>
                <a:gd name="T30" fmla="*/ 198 w 359"/>
                <a:gd name="T31" fmla="*/ 56 h 287"/>
                <a:gd name="T32" fmla="*/ 180 w 359"/>
                <a:gd name="T33" fmla="*/ 56 h 287"/>
                <a:gd name="T34" fmla="*/ 151 w 359"/>
                <a:gd name="T35" fmla="*/ 56 h 287"/>
                <a:gd name="T36" fmla="*/ 151 w 359"/>
                <a:gd name="T37" fmla="*/ 56 h 287"/>
                <a:gd name="T38" fmla="*/ 134 w 359"/>
                <a:gd name="T39" fmla="*/ 56 h 287"/>
                <a:gd name="T40" fmla="*/ 134 w 359"/>
                <a:gd name="T41" fmla="*/ 56 h 287"/>
                <a:gd name="T42" fmla="*/ 89 w 359"/>
                <a:gd name="T43" fmla="*/ 56 h 287"/>
                <a:gd name="T44" fmla="*/ 89 w 359"/>
                <a:gd name="T45" fmla="*/ 159 h 287"/>
                <a:gd name="T46" fmla="*/ 89 w 359"/>
                <a:gd name="T47" fmla="*/ 169 h 287"/>
                <a:gd name="T48" fmla="*/ 89 w 359"/>
                <a:gd name="T49" fmla="*/ 169 h 287"/>
                <a:gd name="T50" fmla="*/ 106 w 359"/>
                <a:gd name="T51" fmla="*/ 155 h 287"/>
                <a:gd name="T52" fmla="*/ 106 w 359"/>
                <a:gd name="T53" fmla="*/ 155 h 287"/>
                <a:gd name="T54" fmla="*/ 106 w 359"/>
                <a:gd name="T55" fmla="*/ 74 h 287"/>
                <a:gd name="T56" fmla="*/ 134 w 359"/>
                <a:gd name="T57" fmla="*/ 74 h 287"/>
                <a:gd name="T58" fmla="*/ 134 w 359"/>
                <a:gd name="T59" fmla="*/ 74 h 287"/>
                <a:gd name="T60" fmla="*/ 134 w 359"/>
                <a:gd name="T61" fmla="*/ 96 h 287"/>
                <a:gd name="T62" fmla="*/ 75 w 359"/>
                <a:gd name="T63" fmla="*/ 186 h 287"/>
                <a:gd name="T64" fmla="*/ 17 w 359"/>
                <a:gd name="T65" fmla="*/ 96 h 287"/>
                <a:gd name="T66" fmla="*/ 17 w 359"/>
                <a:gd name="T67" fmla="*/ 18 h 287"/>
                <a:gd name="T68" fmla="*/ 75 w 359"/>
                <a:gd name="T69" fmla="*/ 18 h 287"/>
                <a:gd name="T70" fmla="*/ 134 w 359"/>
                <a:gd name="T71" fmla="*/ 18 h 287"/>
                <a:gd name="T72" fmla="*/ 134 w 359"/>
                <a:gd name="T73" fmla="*/ 48 h 287"/>
                <a:gd name="T74" fmla="*/ 151 w 359"/>
                <a:gd name="T75" fmla="*/ 48 h 287"/>
                <a:gd name="T76" fmla="*/ 151 w 359"/>
                <a:gd name="T77" fmla="*/ 0 h 287"/>
                <a:gd name="T78" fmla="*/ 75 w 359"/>
                <a:gd name="T79" fmla="*/ 0 h 287"/>
                <a:gd name="T80" fmla="*/ 0 w 359"/>
                <a:gd name="T81" fmla="*/ 0 h 287"/>
                <a:gd name="T82" fmla="*/ 0 w 359"/>
                <a:gd name="T83" fmla="*/ 86 h 287"/>
                <a:gd name="T84" fmla="*/ 75 w 359"/>
                <a:gd name="T85" fmla="*/ 192 h 287"/>
                <a:gd name="T86" fmla="*/ 91 w 359"/>
                <a:gd name="T87" fmla="*/ 186 h 287"/>
                <a:gd name="T88" fmla="*/ 180 w 359"/>
                <a:gd name="T89" fmla="*/ 287 h 287"/>
                <a:gd name="T90" fmla="*/ 269 w 359"/>
                <a:gd name="T91" fmla="*/ 186 h 287"/>
                <a:gd name="T92" fmla="*/ 283 w 359"/>
                <a:gd name="T93" fmla="*/ 192 h 287"/>
                <a:gd name="T94" fmla="*/ 359 w 359"/>
                <a:gd name="T95" fmla="*/ 86 h 287"/>
                <a:gd name="T96" fmla="*/ 359 w 359"/>
                <a:gd name="T97" fmla="*/ 0 h 287"/>
                <a:gd name="T98" fmla="*/ 283 w 359"/>
                <a:gd name="T99" fmla="*/ 0 h 287"/>
                <a:gd name="T100" fmla="*/ 341 w 359"/>
                <a:gd name="T101" fmla="*/ 96 h 287"/>
                <a:gd name="T102" fmla="*/ 283 w 359"/>
                <a:gd name="T103" fmla="*/ 186 h 287"/>
                <a:gd name="T104" fmla="*/ 270 w 359"/>
                <a:gd name="T105" fmla="*/ 179 h 287"/>
                <a:gd name="T106" fmla="*/ 271 w 359"/>
                <a:gd name="T107" fmla="*/ 159 h 287"/>
                <a:gd name="T108" fmla="*/ 271 w 359"/>
                <a:gd name="T109" fmla="*/ 56 h 287"/>
                <a:gd name="T110" fmla="*/ 224 w 359"/>
                <a:gd name="T111" fmla="*/ 56 h 287"/>
                <a:gd name="T112" fmla="*/ 224 w 359"/>
                <a:gd name="T113" fmla="*/ 18 h 287"/>
                <a:gd name="T114" fmla="*/ 283 w 359"/>
                <a:gd name="T115" fmla="*/ 18 h 287"/>
                <a:gd name="T116" fmla="*/ 341 w 359"/>
                <a:gd name="T117" fmla="*/ 18 h 287"/>
                <a:gd name="T118" fmla="*/ 341 w 359"/>
                <a:gd name="T119" fmla="*/ 96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9" h="287">
                  <a:moveTo>
                    <a:pt x="283" y="0"/>
                  </a:moveTo>
                  <a:cubicBezTo>
                    <a:pt x="207" y="0"/>
                    <a:pt x="207" y="0"/>
                    <a:pt x="207" y="0"/>
                  </a:cubicBezTo>
                  <a:cubicBezTo>
                    <a:pt x="207" y="86"/>
                    <a:pt x="207" y="86"/>
                    <a:pt x="207" y="86"/>
                  </a:cubicBezTo>
                  <a:cubicBezTo>
                    <a:pt x="207" y="125"/>
                    <a:pt x="221" y="152"/>
                    <a:pt x="244" y="171"/>
                  </a:cubicBezTo>
                  <a:cubicBezTo>
                    <a:pt x="244" y="159"/>
                    <a:pt x="244" y="159"/>
                    <a:pt x="244" y="159"/>
                  </a:cubicBezTo>
                  <a:cubicBezTo>
                    <a:pt x="227" y="139"/>
                    <a:pt x="224" y="116"/>
                    <a:pt x="224" y="96"/>
                  </a:cubicBezTo>
                  <a:cubicBezTo>
                    <a:pt x="224" y="74"/>
                    <a:pt x="224" y="74"/>
                    <a:pt x="224" y="74"/>
                  </a:cubicBezTo>
                  <a:cubicBezTo>
                    <a:pt x="253" y="74"/>
                    <a:pt x="253" y="74"/>
                    <a:pt x="253" y="74"/>
                  </a:cubicBezTo>
                  <a:cubicBezTo>
                    <a:pt x="253" y="171"/>
                    <a:pt x="253" y="171"/>
                    <a:pt x="253" y="171"/>
                  </a:cubicBezTo>
                  <a:cubicBezTo>
                    <a:pt x="253" y="207"/>
                    <a:pt x="243" y="252"/>
                    <a:pt x="180" y="280"/>
                  </a:cubicBezTo>
                  <a:cubicBezTo>
                    <a:pt x="119" y="253"/>
                    <a:pt x="107" y="211"/>
                    <a:pt x="106" y="177"/>
                  </a:cubicBezTo>
                  <a:cubicBezTo>
                    <a:pt x="135" y="157"/>
                    <a:pt x="151" y="129"/>
                    <a:pt x="151" y="86"/>
                  </a:cubicBezTo>
                  <a:cubicBezTo>
                    <a:pt x="151" y="74"/>
                    <a:pt x="151" y="74"/>
                    <a:pt x="151" y="74"/>
                  </a:cubicBezTo>
                  <a:cubicBezTo>
                    <a:pt x="180" y="74"/>
                    <a:pt x="180" y="74"/>
                    <a:pt x="180" y="74"/>
                  </a:cubicBezTo>
                  <a:cubicBezTo>
                    <a:pt x="198" y="74"/>
                    <a:pt x="198" y="74"/>
                    <a:pt x="198" y="74"/>
                  </a:cubicBezTo>
                  <a:cubicBezTo>
                    <a:pt x="198" y="56"/>
                    <a:pt x="198" y="56"/>
                    <a:pt x="198" y="56"/>
                  </a:cubicBezTo>
                  <a:cubicBezTo>
                    <a:pt x="180" y="56"/>
                    <a:pt x="180" y="56"/>
                    <a:pt x="180" y="56"/>
                  </a:cubicBezTo>
                  <a:cubicBezTo>
                    <a:pt x="151" y="56"/>
                    <a:pt x="151" y="56"/>
                    <a:pt x="151" y="56"/>
                  </a:cubicBezTo>
                  <a:cubicBezTo>
                    <a:pt x="151" y="56"/>
                    <a:pt x="151" y="56"/>
                    <a:pt x="151" y="56"/>
                  </a:cubicBezTo>
                  <a:cubicBezTo>
                    <a:pt x="134" y="56"/>
                    <a:pt x="134" y="56"/>
                    <a:pt x="134" y="56"/>
                  </a:cubicBezTo>
                  <a:cubicBezTo>
                    <a:pt x="134" y="56"/>
                    <a:pt x="134" y="56"/>
                    <a:pt x="134" y="56"/>
                  </a:cubicBezTo>
                  <a:cubicBezTo>
                    <a:pt x="89" y="56"/>
                    <a:pt x="89" y="56"/>
                    <a:pt x="89" y="56"/>
                  </a:cubicBezTo>
                  <a:cubicBezTo>
                    <a:pt x="89" y="159"/>
                    <a:pt x="89" y="159"/>
                    <a:pt x="89" y="159"/>
                  </a:cubicBezTo>
                  <a:cubicBezTo>
                    <a:pt x="89" y="162"/>
                    <a:pt x="89" y="166"/>
                    <a:pt x="89" y="169"/>
                  </a:cubicBezTo>
                  <a:cubicBezTo>
                    <a:pt x="89" y="169"/>
                    <a:pt x="89" y="169"/>
                    <a:pt x="89" y="169"/>
                  </a:cubicBezTo>
                  <a:cubicBezTo>
                    <a:pt x="96" y="165"/>
                    <a:pt x="101" y="160"/>
                    <a:pt x="106" y="155"/>
                  </a:cubicBezTo>
                  <a:cubicBezTo>
                    <a:pt x="106" y="155"/>
                    <a:pt x="106" y="155"/>
                    <a:pt x="106" y="155"/>
                  </a:cubicBezTo>
                  <a:cubicBezTo>
                    <a:pt x="106" y="74"/>
                    <a:pt x="106" y="74"/>
                    <a:pt x="106" y="74"/>
                  </a:cubicBezTo>
                  <a:cubicBezTo>
                    <a:pt x="134" y="74"/>
                    <a:pt x="134" y="74"/>
                    <a:pt x="134" y="74"/>
                  </a:cubicBezTo>
                  <a:cubicBezTo>
                    <a:pt x="134" y="74"/>
                    <a:pt x="134" y="74"/>
                    <a:pt x="134" y="74"/>
                  </a:cubicBezTo>
                  <a:cubicBezTo>
                    <a:pt x="134" y="96"/>
                    <a:pt x="134" y="96"/>
                    <a:pt x="134" y="96"/>
                  </a:cubicBezTo>
                  <a:cubicBezTo>
                    <a:pt x="134" y="126"/>
                    <a:pt x="128" y="162"/>
                    <a:pt x="75" y="186"/>
                  </a:cubicBezTo>
                  <a:cubicBezTo>
                    <a:pt x="23" y="162"/>
                    <a:pt x="17" y="126"/>
                    <a:pt x="17" y="96"/>
                  </a:cubicBezTo>
                  <a:cubicBezTo>
                    <a:pt x="17" y="18"/>
                    <a:pt x="17" y="18"/>
                    <a:pt x="17" y="18"/>
                  </a:cubicBezTo>
                  <a:cubicBezTo>
                    <a:pt x="75" y="18"/>
                    <a:pt x="75" y="18"/>
                    <a:pt x="75" y="18"/>
                  </a:cubicBezTo>
                  <a:cubicBezTo>
                    <a:pt x="134" y="18"/>
                    <a:pt x="134" y="18"/>
                    <a:pt x="134" y="18"/>
                  </a:cubicBezTo>
                  <a:cubicBezTo>
                    <a:pt x="134" y="48"/>
                    <a:pt x="134" y="48"/>
                    <a:pt x="134" y="48"/>
                  </a:cubicBezTo>
                  <a:cubicBezTo>
                    <a:pt x="151" y="48"/>
                    <a:pt x="151" y="48"/>
                    <a:pt x="151" y="48"/>
                  </a:cubicBezTo>
                  <a:cubicBezTo>
                    <a:pt x="151" y="0"/>
                    <a:pt x="151" y="0"/>
                    <a:pt x="151" y="0"/>
                  </a:cubicBezTo>
                  <a:cubicBezTo>
                    <a:pt x="75" y="0"/>
                    <a:pt x="75" y="0"/>
                    <a:pt x="75" y="0"/>
                  </a:cubicBezTo>
                  <a:cubicBezTo>
                    <a:pt x="0" y="0"/>
                    <a:pt x="0" y="0"/>
                    <a:pt x="0" y="0"/>
                  </a:cubicBezTo>
                  <a:cubicBezTo>
                    <a:pt x="0" y="86"/>
                    <a:pt x="0" y="86"/>
                    <a:pt x="0" y="86"/>
                  </a:cubicBezTo>
                  <a:cubicBezTo>
                    <a:pt x="0" y="143"/>
                    <a:pt x="28" y="174"/>
                    <a:pt x="75" y="192"/>
                  </a:cubicBezTo>
                  <a:cubicBezTo>
                    <a:pt x="81" y="190"/>
                    <a:pt x="86" y="188"/>
                    <a:pt x="91" y="186"/>
                  </a:cubicBezTo>
                  <a:cubicBezTo>
                    <a:pt x="99" y="237"/>
                    <a:pt x="131" y="268"/>
                    <a:pt x="180" y="287"/>
                  </a:cubicBezTo>
                  <a:cubicBezTo>
                    <a:pt x="228" y="268"/>
                    <a:pt x="260" y="238"/>
                    <a:pt x="269" y="186"/>
                  </a:cubicBezTo>
                  <a:cubicBezTo>
                    <a:pt x="273" y="188"/>
                    <a:pt x="278" y="190"/>
                    <a:pt x="283" y="192"/>
                  </a:cubicBezTo>
                  <a:cubicBezTo>
                    <a:pt x="330" y="174"/>
                    <a:pt x="359" y="143"/>
                    <a:pt x="359" y="86"/>
                  </a:cubicBezTo>
                  <a:cubicBezTo>
                    <a:pt x="359" y="0"/>
                    <a:pt x="359" y="0"/>
                    <a:pt x="359" y="0"/>
                  </a:cubicBezTo>
                  <a:lnTo>
                    <a:pt x="283" y="0"/>
                  </a:lnTo>
                  <a:close/>
                  <a:moveTo>
                    <a:pt x="341" y="96"/>
                  </a:moveTo>
                  <a:cubicBezTo>
                    <a:pt x="341" y="126"/>
                    <a:pt x="336" y="162"/>
                    <a:pt x="283" y="186"/>
                  </a:cubicBezTo>
                  <a:cubicBezTo>
                    <a:pt x="278" y="184"/>
                    <a:pt x="274" y="182"/>
                    <a:pt x="270" y="179"/>
                  </a:cubicBezTo>
                  <a:cubicBezTo>
                    <a:pt x="270" y="173"/>
                    <a:pt x="271" y="166"/>
                    <a:pt x="271" y="159"/>
                  </a:cubicBezTo>
                  <a:cubicBezTo>
                    <a:pt x="271" y="56"/>
                    <a:pt x="271" y="56"/>
                    <a:pt x="271" y="56"/>
                  </a:cubicBezTo>
                  <a:cubicBezTo>
                    <a:pt x="224" y="56"/>
                    <a:pt x="224" y="56"/>
                    <a:pt x="224" y="56"/>
                  </a:cubicBezTo>
                  <a:cubicBezTo>
                    <a:pt x="224" y="18"/>
                    <a:pt x="224" y="18"/>
                    <a:pt x="224" y="18"/>
                  </a:cubicBezTo>
                  <a:cubicBezTo>
                    <a:pt x="283" y="18"/>
                    <a:pt x="283" y="18"/>
                    <a:pt x="283" y="18"/>
                  </a:cubicBezTo>
                  <a:cubicBezTo>
                    <a:pt x="341" y="18"/>
                    <a:pt x="341" y="18"/>
                    <a:pt x="341" y="18"/>
                  </a:cubicBezTo>
                  <a:lnTo>
                    <a:pt x="341" y="96"/>
                  </a:lnTo>
                  <a:close/>
                </a:path>
              </a:pathLst>
            </a:custGeom>
            <a:grpFill/>
            <a:ln>
              <a:noFill/>
            </a:ln>
          </p:spPr>
          <p:txBody>
            <a:bodyPr/>
            <a:lstStyle/>
            <a:p>
              <a:pPr fontAlgn="auto">
                <a:spcBef>
                  <a:spcPts val="0"/>
                </a:spcBef>
                <a:spcAft>
                  <a:spcPts val="0"/>
                </a:spcAft>
                <a:defRPr/>
              </a:pPr>
              <a:endParaRPr lang="en-US">
                <a:latin typeface="+mn-lt"/>
                <a:ea typeface="+mn-ea"/>
              </a:endParaRPr>
            </a:p>
          </p:txBody>
        </p:sp>
        <p:sp>
          <p:nvSpPr>
            <p:cNvPr id="7" name="Freeform 20">
              <a:extLst>
                <a:ext uri="{FF2B5EF4-FFF2-40B4-BE49-F238E27FC236}">
                  <a16:creationId xmlns:a16="http://schemas.microsoft.com/office/drawing/2014/main" id="{60695748-6E27-B046-AF0C-986C77673219}"/>
                </a:ext>
              </a:extLst>
            </p:cNvPr>
            <p:cNvSpPr>
              <a:spLocks/>
            </p:cNvSpPr>
            <p:nvPr/>
          </p:nvSpPr>
          <p:spPr bwMode="auto">
            <a:xfrm>
              <a:off x="3456" y="939"/>
              <a:ext cx="118" cy="149"/>
            </a:xfrm>
            <a:custGeom>
              <a:avLst/>
              <a:gdLst>
                <a:gd name="T0" fmla="*/ 6 w 76"/>
                <a:gd name="T1" fmla="*/ 96 h 96"/>
                <a:gd name="T2" fmla="*/ 6 w 76"/>
                <a:gd name="T3" fmla="*/ 92 h 96"/>
                <a:gd name="T4" fmla="*/ 12 w 76"/>
                <a:gd name="T5" fmla="*/ 89 h 96"/>
                <a:gd name="T6" fmla="*/ 13 w 76"/>
                <a:gd name="T7" fmla="*/ 88 h 96"/>
                <a:gd name="T8" fmla="*/ 13 w 76"/>
                <a:gd name="T9" fmla="*/ 80 h 96"/>
                <a:gd name="T10" fmla="*/ 14 w 76"/>
                <a:gd name="T11" fmla="*/ 68 h 96"/>
                <a:gd name="T12" fmla="*/ 14 w 76"/>
                <a:gd name="T13" fmla="*/ 32 h 96"/>
                <a:gd name="T14" fmla="*/ 13 w 76"/>
                <a:gd name="T15" fmla="*/ 14 h 96"/>
                <a:gd name="T16" fmla="*/ 12 w 76"/>
                <a:gd name="T17" fmla="*/ 6 h 96"/>
                <a:gd name="T18" fmla="*/ 10 w 76"/>
                <a:gd name="T19" fmla="*/ 5 h 96"/>
                <a:gd name="T20" fmla="*/ 0 w 76"/>
                <a:gd name="T21" fmla="*/ 4 h 96"/>
                <a:gd name="T22" fmla="*/ 0 w 76"/>
                <a:gd name="T23" fmla="*/ 0 h 96"/>
                <a:gd name="T24" fmla="*/ 21 w 76"/>
                <a:gd name="T25" fmla="*/ 0 h 96"/>
                <a:gd name="T26" fmla="*/ 41 w 76"/>
                <a:gd name="T27" fmla="*/ 0 h 96"/>
                <a:gd name="T28" fmla="*/ 41 w 76"/>
                <a:gd name="T29" fmla="*/ 4 h 96"/>
                <a:gd name="T30" fmla="*/ 31 w 76"/>
                <a:gd name="T31" fmla="*/ 5 h 96"/>
                <a:gd name="T32" fmla="*/ 29 w 76"/>
                <a:gd name="T33" fmla="*/ 6 h 96"/>
                <a:gd name="T34" fmla="*/ 28 w 76"/>
                <a:gd name="T35" fmla="*/ 13 h 96"/>
                <a:gd name="T36" fmla="*/ 27 w 76"/>
                <a:gd name="T37" fmla="*/ 32 h 96"/>
                <a:gd name="T38" fmla="*/ 27 w 76"/>
                <a:gd name="T39" fmla="*/ 78 h 96"/>
                <a:gd name="T40" fmla="*/ 28 w 76"/>
                <a:gd name="T41" fmla="*/ 89 h 96"/>
                <a:gd name="T42" fmla="*/ 39 w 76"/>
                <a:gd name="T43" fmla="*/ 90 h 96"/>
                <a:gd name="T44" fmla="*/ 67 w 76"/>
                <a:gd name="T45" fmla="*/ 87 h 96"/>
                <a:gd name="T46" fmla="*/ 69 w 76"/>
                <a:gd name="T47" fmla="*/ 82 h 96"/>
                <a:gd name="T48" fmla="*/ 72 w 76"/>
                <a:gd name="T49" fmla="*/ 71 h 96"/>
                <a:gd name="T50" fmla="*/ 76 w 76"/>
                <a:gd name="T51" fmla="*/ 71 h 96"/>
                <a:gd name="T52" fmla="*/ 73 w 76"/>
                <a:gd name="T53" fmla="*/ 95 h 96"/>
                <a:gd name="T54" fmla="*/ 69 w 76"/>
                <a:gd name="T55" fmla="*/ 96 h 96"/>
                <a:gd name="T56" fmla="*/ 57 w 76"/>
                <a:gd name="T57" fmla="*/ 96 h 96"/>
                <a:gd name="T58" fmla="*/ 20 w 76"/>
                <a:gd name="T59" fmla="*/ 95 h 96"/>
                <a:gd name="T60" fmla="*/ 6 w 76"/>
                <a:gd name="T61"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6" h="96">
                  <a:moveTo>
                    <a:pt x="6" y="96"/>
                  </a:moveTo>
                  <a:cubicBezTo>
                    <a:pt x="6" y="92"/>
                    <a:pt x="6" y="92"/>
                    <a:pt x="6" y="92"/>
                  </a:cubicBezTo>
                  <a:cubicBezTo>
                    <a:pt x="9" y="91"/>
                    <a:pt x="11" y="90"/>
                    <a:pt x="12" y="89"/>
                  </a:cubicBezTo>
                  <a:cubicBezTo>
                    <a:pt x="12" y="89"/>
                    <a:pt x="12" y="88"/>
                    <a:pt x="13" y="88"/>
                  </a:cubicBezTo>
                  <a:cubicBezTo>
                    <a:pt x="13" y="86"/>
                    <a:pt x="13" y="84"/>
                    <a:pt x="13" y="80"/>
                  </a:cubicBezTo>
                  <a:cubicBezTo>
                    <a:pt x="14" y="73"/>
                    <a:pt x="14" y="70"/>
                    <a:pt x="14" y="68"/>
                  </a:cubicBezTo>
                  <a:cubicBezTo>
                    <a:pt x="14" y="32"/>
                    <a:pt x="14" y="32"/>
                    <a:pt x="14" y="32"/>
                  </a:cubicBezTo>
                  <a:cubicBezTo>
                    <a:pt x="14" y="26"/>
                    <a:pt x="14" y="20"/>
                    <a:pt x="13" y="14"/>
                  </a:cubicBezTo>
                  <a:cubicBezTo>
                    <a:pt x="13" y="10"/>
                    <a:pt x="13" y="7"/>
                    <a:pt x="12" y="6"/>
                  </a:cubicBezTo>
                  <a:cubicBezTo>
                    <a:pt x="12" y="6"/>
                    <a:pt x="11" y="5"/>
                    <a:pt x="10" y="5"/>
                  </a:cubicBezTo>
                  <a:cubicBezTo>
                    <a:pt x="9" y="4"/>
                    <a:pt x="5" y="4"/>
                    <a:pt x="0" y="4"/>
                  </a:cubicBezTo>
                  <a:cubicBezTo>
                    <a:pt x="0" y="0"/>
                    <a:pt x="0" y="0"/>
                    <a:pt x="0" y="0"/>
                  </a:cubicBezTo>
                  <a:cubicBezTo>
                    <a:pt x="11" y="0"/>
                    <a:pt x="18" y="0"/>
                    <a:pt x="21" y="0"/>
                  </a:cubicBezTo>
                  <a:cubicBezTo>
                    <a:pt x="24" y="0"/>
                    <a:pt x="31" y="0"/>
                    <a:pt x="41" y="0"/>
                  </a:cubicBezTo>
                  <a:cubicBezTo>
                    <a:pt x="41" y="4"/>
                    <a:pt x="41" y="4"/>
                    <a:pt x="41" y="4"/>
                  </a:cubicBezTo>
                  <a:cubicBezTo>
                    <a:pt x="36" y="4"/>
                    <a:pt x="32" y="4"/>
                    <a:pt x="31" y="5"/>
                  </a:cubicBezTo>
                  <a:cubicBezTo>
                    <a:pt x="30" y="5"/>
                    <a:pt x="29" y="6"/>
                    <a:pt x="29" y="6"/>
                  </a:cubicBezTo>
                  <a:cubicBezTo>
                    <a:pt x="28" y="7"/>
                    <a:pt x="28" y="9"/>
                    <a:pt x="28" y="13"/>
                  </a:cubicBezTo>
                  <a:cubicBezTo>
                    <a:pt x="27" y="14"/>
                    <a:pt x="27" y="20"/>
                    <a:pt x="27" y="32"/>
                  </a:cubicBezTo>
                  <a:cubicBezTo>
                    <a:pt x="27" y="78"/>
                    <a:pt x="27" y="78"/>
                    <a:pt x="27" y="78"/>
                  </a:cubicBezTo>
                  <a:cubicBezTo>
                    <a:pt x="27" y="82"/>
                    <a:pt x="27" y="86"/>
                    <a:pt x="28" y="89"/>
                  </a:cubicBezTo>
                  <a:cubicBezTo>
                    <a:pt x="33" y="89"/>
                    <a:pt x="33" y="90"/>
                    <a:pt x="39" y="90"/>
                  </a:cubicBezTo>
                  <a:cubicBezTo>
                    <a:pt x="52" y="90"/>
                    <a:pt x="62" y="89"/>
                    <a:pt x="67" y="87"/>
                  </a:cubicBezTo>
                  <a:cubicBezTo>
                    <a:pt x="68" y="86"/>
                    <a:pt x="68" y="84"/>
                    <a:pt x="69" y="82"/>
                  </a:cubicBezTo>
                  <a:cubicBezTo>
                    <a:pt x="72" y="71"/>
                    <a:pt x="72" y="71"/>
                    <a:pt x="72" y="71"/>
                  </a:cubicBezTo>
                  <a:cubicBezTo>
                    <a:pt x="76" y="71"/>
                    <a:pt x="76" y="71"/>
                    <a:pt x="76" y="71"/>
                  </a:cubicBezTo>
                  <a:cubicBezTo>
                    <a:pt x="75" y="78"/>
                    <a:pt x="74" y="86"/>
                    <a:pt x="73" y="95"/>
                  </a:cubicBezTo>
                  <a:cubicBezTo>
                    <a:pt x="71" y="95"/>
                    <a:pt x="70" y="95"/>
                    <a:pt x="69" y="96"/>
                  </a:cubicBezTo>
                  <a:cubicBezTo>
                    <a:pt x="66" y="96"/>
                    <a:pt x="63" y="96"/>
                    <a:pt x="57" y="96"/>
                  </a:cubicBezTo>
                  <a:cubicBezTo>
                    <a:pt x="20" y="95"/>
                    <a:pt x="20" y="95"/>
                    <a:pt x="20" y="95"/>
                  </a:cubicBezTo>
                  <a:cubicBezTo>
                    <a:pt x="15" y="95"/>
                    <a:pt x="11" y="95"/>
                    <a:pt x="6" y="96"/>
                  </a:cubicBezTo>
                  <a:close/>
                </a:path>
              </a:pathLst>
            </a:custGeom>
            <a:grpFill/>
            <a:ln>
              <a:noFill/>
            </a:ln>
          </p:spPr>
          <p:txBody>
            <a:bodyPr/>
            <a:lstStyle/>
            <a:p>
              <a:pPr fontAlgn="auto">
                <a:spcBef>
                  <a:spcPts val="0"/>
                </a:spcBef>
                <a:spcAft>
                  <a:spcPts val="0"/>
                </a:spcAft>
                <a:defRPr/>
              </a:pPr>
              <a:endParaRPr lang="en-US">
                <a:latin typeface="+mn-lt"/>
                <a:ea typeface="+mn-ea"/>
              </a:endParaRPr>
            </a:p>
          </p:txBody>
        </p:sp>
        <p:sp>
          <p:nvSpPr>
            <p:cNvPr id="8" name="Freeform 21">
              <a:extLst>
                <a:ext uri="{FF2B5EF4-FFF2-40B4-BE49-F238E27FC236}">
                  <a16:creationId xmlns:a16="http://schemas.microsoft.com/office/drawing/2014/main" id="{65AFDB01-C8EB-AC4F-B7EB-CD37A0478ECF}"/>
                </a:ext>
              </a:extLst>
            </p:cNvPr>
            <p:cNvSpPr>
              <a:spLocks noEditPoints="1"/>
            </p:cNvSpPr>
            <p:nvPr/>
          </p:nvSpPr>
          <p:spPr bwMode="auto">
            <a:xfrm>
              <a:off x="3588" y="939"/>
              <a:ext cx="65" cy="149"/>
            </a:xfrm>
            <a:custGeom>
              <a:avLst/>
              <a:gdLst>
                <a:gd name="T0" fmla="*/ 42 w 42"/>
                <a:gd name="T1" fmla="*/ 91 h 96"/>
                <a:gd name="T2" fmla="*/ 42 w 42"/>
                <a:gd name="T3" fmla="*/ 96 h 96"/>
                <a:gd name="T4" fmla="*/ 22 w 42"/>
                <a:gd name="T5" fmla="*/ 95 h 96"/>
                <a:gd name="T6" fmla="*/ 0 w 42"/>
                <a:gd name="T7" fmla="*/ 96 h 96"/>
                <a:gd name="T8" fmla="*/ 0 w 42"/>
                <a:gd name="T9" fmla="*/ 91 h 96"/>
                <a:gd name="T10" fmla="*/ 10 w 42"/>
                <a:gd name="T11" fmla="*/ 91 h 96"/>
                <a:gd name="T12" fmla="*/ 13 w 42"/>
                <a:gd name="T13" fmla="*/ 89 h 96"/>
                <a:gd name="T14" fmla="*/ 14 w 42"/>
                <a:gd name="T15" fmla="*/ 83 h 96"/>
                <a:gd name="T16" fmla="*/ 14 w 42"/>
                <a:gd name="T17" fmla="*/ 63 h 96"/>
                <a:gd name="T18" fmla="*/ 14 w 42"/>
                <a:gd name="T19" fmla="*/ 32 h 96"/>
                <a:gd name="T20" fmla="*/ 14 w 42"/>
                <a:gd name="T21" fmla="*/ 14 h 96"/>
                <a:gd name="T22" fmla="*/ 13 w 42"/>
                <a:gd name="T23" fmla="*/ 6 h 96"/>
                <a:gd name="T24" fmla="*/ 10 w 42"/>
                <a:gd name="T25" fmla="*/ 5 h 96"/>
                <a:gd name="T26" fmla="*/ 0 w 42"/>
                <a:gd name="T27" fmla="*/ 4 h 96"/>
                <a:gd name="T28" fmla="*/ 0 w 42"/>
                <a:gd name="T29" fmla="*/ 0 h 96"/>
                <a:gd name="T30" fmla="*/ 21 w 42"/>
                <a:gd name="T31" fmla="*/ 0 h 96"/>
                <a:gd name="T32" fmla="*/ 42 w 42"/>
                <a:gd name="T33" fmla="*/ 0 h 96"/>
                <a:gd name="T34" fmla="*/ 42 w 42"/>
                <a:gd name="T35" fmla="*/ 4 h 96"/>
                <a:gd name="T36" fmla="*/ 32 w 42"/>
                <a:gd name="T37" fmla="*/ 5 h 96"/>
                <a:gd name="T38" fmla="*/ 29 w 42"/>
                <a:gd name="T39" fmla="*/ 6 h 96"/>
                <a:gd name="T40" fmla="*/ 28 w 42"/>
                <a:gd name="T41" fmla="*/ 13 h 96"/>
                <a:gd name="T42" fmla="*/ 28 w 42"/>
                <a:gd name="T43" fmla="*/ 32 h 96"/>
                <a:gd name="T44" fmla="*/ 28 w 42"/>
                <a:gd name="T45" fmla="*/ 63 h 96"/>
                <a:gd name="T46" fmla="*/ 28 w 42"/>
                <a:gd name="T47" fmla="*/ 81 h 96"/>
                <a:gd name="T48" fmla="*/ 29 w 42"/>
                <a:gd name="T49" fmla="*/ 89 h 96"/>
                <a:gd name="T50" fmla="*/ 32 w 42"/>
                <a:gd name="T51" fmla="*/ 91 h 96"/>
                <a:gd name="T52" fmla="*/ 42 w 42"/>
                <a:gd name="T53" fmla="*/ 91 h 96"/>
                <a:gd name="T54" fmla="*/ 28 w 42"/>
                <a:gd name="T55" fmla="*/ 13 h 96"/>
                <a:gd name="T56" fmla="*/ 28 w 42"/>
                <a:gd name="T57" fmla="*/ 32 h 96"/>
                <a:gd name="T58" fmla="*/ 28 w 42"/>
                <a:gd name="T59" fmla="*/ 6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96">
                  <a:moveTo>
                    <a:pt x="42" y="91"/>
                  </a:moveTo>
                  <a:cubicBezTo>
                    <a:pt x="42" y="96"/>
                    <a:pt x="42" y="96"/>
                    <a:pt x="42" y="96"/>
                  </a:cubicBezTo>
                  <a:cubicBezTo>
                    <a:pt x="32" y="95"/>
                    <a:pt x="25" y="95"/>
                    <a:pt x="22" y="95"/>
                  </a:cubicBezTo>
                  <a:cubicBezTo>
                    <a:pt x="0" y="96"/>
                    <a:pt x="0" y="96"/>
                    <a:pt x="0" y="96"/>
                  </a:cubicBezTo>
                  <a:cubicBezTo>
                    <a:pt x="0" y="91"/>
                    <a:pt x="0" y="91"/>
                    <a:pt x="0" y="91"/>
                  </a:cubicBezTo>
                  <a:cubicBezTo>
                    <a:pt x="6" y="91"/>
                    <a:pt x="9" y="91"/>
                    <a:pt x="10" y="91"/>
                  </a:cubicBezTo>
                  <a:cubicBezTo>
                    <a:pt x="12" y="90"/>
                    <a:pt x="12" y="90"/>
                    <a:pt x="13" y="89"/>
                  </a:cubicBezTo>
                  <a:cubicBezTo>
                    <a:pt x="13" y="88"/>
                    <a:pt x="14" y="86"/>
                    <a:pt x="14" y="83"/>
                  </a:cubicBezTo>
                  <a:cubicBezTo>
                    <a:pt x="14" y="82"/>
                    <a:pt x="14" y="75"/>
                    <a:pt x="14" y="63"/>
                  </a:cubicBezTo>
                  <a:cubicBezTo>
                    <a:pt x="14" y="32"/>
                    <a:pt x="14" y="32"/>
                    <a:pt x="14" y="32"/>
                  </a:cubicBezTo>
                  <a:cubicBezTo>
                    <a:pt x="14" y="26"/>
                    <a:pt x="14" y="20"/>
                    <a:pt x="14" y="14"/>
                  </a:cubicBezTo>
                  <a:cubicBezTo>
                    <a:pt x="14" y="10"/>
                    <a:pt x="13" y="7"/>
                    <a:pt x="13" y="6"/>
                  </a:cubicBezTo>
                  <a:cubicBezTo>
                    <a:pt x="12" y="6"/>
                    <a:pt x="12" y="5"/>
                    <a:pt x="10" y="5"/>
                  </a:cubicBezTo>
                  <a:cubicBezTo>
                    <a:pt x="9" y="4"/>
                    <a:pt x="6" y="4"/>
                    <a:pt x="0" y="4"/>
                  </a:cubicBezTo>
                  <a:cubicBezTo>
                    <a:pt x="0" y="0"/>
                    <a:pt x="0" y="0"/>
                    <a:pt x="0" y="0"/>
                  </a:cubicBezTo>
                  <a:cubicBezTo>
                    <a:pt x="9" y="0"/>
                    <a:pt x="16" y="0"/>
                    <a:pt x="21" y="0"/>
                  </a:cubicBezTo>
                  <a:cubicBezTo>
                    <a:pt x="26" y="0"/>
                    <a:pt x="33" y="0"/>
                    <a:pt x="42" y="0"/>
                  </a:cubicBezTo>
                  <a:cubicBezTo>
                    <a:pt x="42" y="4"/>
                    <a:pt x="42" y="4"/>
                    <a:pt x="42" y="4"/>
                  </a:cubicBezTo>
                  <a:cubicBezTo>
                    <a:pt x="36" y="4"/>
                    <a:pt x="33" y="4"/>
                    <a:pt x="32" y="5"/>
                  </a:cubicBezTo>
                  <a:cubicBezTo>
                    <a:pt x="30" y="5"/>
                    <a:pt x="30" y="6"/>
                    <a:pt x="29" y="6"/>
                  </a:cubicBezTo>
                  <a:cubicBezTo>
                    <a:pt x="29" y="7"/>
                    <a:pt x="28" y="9"/>
                    <a:pt x="28" y="13"/>
                  </a:cubicBezTo>
                  <a:cubicBezTo>
                    <a:pt x="28" y="14"/>
                    <a:pt x="28" y="20"/>
                    <a:pt x="28" y="32"/>
                  </a:cubicBezTo>
                  <a:cubicBezTo>
                    <a:pt x="28" y="63"/>
                    <a:pt x="28" y="63"/>
                    <a:pt x="28" y="63"/>
                  </a:cubicBezTo>
                  <a:cubicBezTo>
                    <a:pt x="28" y="69"/>
                    <a:pt x="28" y="75"/>
                    <a:pt x="28" y="81"/>
                  </a:cubicBezTo>
                  <a:cubicBezTo>
                    <a:pt x="28" y="86"/>
                    <a:pt x="28" y="88"/>
                    <a:pt x="29" y="89"/>
                  </a:cubicBezTo>
                  <a:cubicBezTo>
                    <a:pt x="29" y="90"/>
                    <a:pt x="30" y="90"/>
                    <a:pt x="32" y="91"/>
                  </a:cubicBezTo>
                  <a:cubicBezTo>
                    <a:pt x="33" y="91"/>
                    <a:pt x="36" y="91"/>
                    <a:pt x="42" y="91"/>
                  </a:cubicBezTo>
                  <a:close/>
                  <a:moveTo>
                    <a:pt x="28" y="13"/>
                  </a:moveTo>
                  <a:cubicBezTo>
                    <a:pt x="28" y="14"/>
                    <a:pt x="28" y="20"/>
                    <a:pt x="28" y="32"/>
                  </a:cubicBezTo>
                  <a:cubicBezTo>
                    <a:pt x="28" y="63"/>
                    <a:pt x="28" y="63"/>
                    <a:pt x="28" y="63"/>
                  </a:cubicBezTo>
                </a:path>
              </a:pathLst>
            </a:custGeom>
            <a:grpFill/>
            <a:ln>
              <a:noFill/>
            </a:ln>
          </p:spPr>
          <p:txBody>
            <a:bodyPr/>
            <a:lstStyle/>
            <a:p>
              <a:pPr fontAlgn="auto">
                <a:spcBef>
                  <a:spcPts val="0"/>
                </a:spcBef>
                <a:spcAft>
                  <a:spcPts val="0"/>
                </a:spcAft>
                <a:defRPr/>
              </a:pPr>
              <a:endParaRPr lang="en-US">
                <a:latin typeface="+mn-lt"/>
                <a:ea typeface="+mn-ea"/>
              </a:endParaRPr>
            </a:p>
          </p:txBody>
        </p:sp>
        <p:sp>
          <p:nvSpPr>
            <p:cNvPr id="9" name="Freeform 22">
              <a:extLst>
                <a:ext uri="{FF2B5EF4-FFF2-40B4-BE49-F238E27FC236}">
                  <a16:creationId xmlns:a16="http://schemas.microsoft.com/office/drawing/2014/main" id="{E9D62C6B-5256-8649-98B5-8F51D5B2DD8E}"/>
                </a:ext>
              </a:extLst>
            </p:cNvPr>
            <p:cNvSpPr>
              <a:spLocks/>
            </p:cNvSpPr>
            <p:nvPr/>
          </p:nvSpPr>
          <p:spPr bwMode="auto">
            <a:xfrm>
              <a:off x="3677" y="939"/>
              <a:ext cx="172" cy="152"/>
            </a:xfrm>
            <a:custGeom>
              <a:avLst/>
              <a:gdLst>
                <a:gd name="T0" fmla="*/ 0 w 111"/>
                <a:gd name="T1" fmla="*/ 96 h 98"/>
                <a:gd name="T2" fmla="*/ 0 w 111"/>
                <a:gd name="T3" fmla="*/ 91 h 98"/>
                <a:gd name="T4" fmla="*/ 10 w 111"/>
                <a:gd name="T5" fmla="*/ 90 h 98"/>
                <a:gd name="T6" fmla="*/ 11 w 111"/>
                <a:gd name="T7" fmla="*/ 89 h 98"/>
                <a:gd name="T8" fmla="*/ 12 w 111"/>
                <a:gd name="T9" fmla="*/ 82 h 98"/>
                <a:gd name="T10" fmla="*/ 13 w 111"/>
                <a:gd name="T11" fmla="*/ 67 h 98"/>
                <a:gd name="T12" fmla="*/ 13 w 111"/>
                <a:gd name="T13" fmla="*/ 12 h 98"/>
                <a:gd name="T14" fmla="*/ 13 w 111"/>
                <a:gd name="T15" fmla="*/ 9 h 98"/>
                <a:gd name="T16" fmla="*/ 10 w 111"/>
                <a:gd name="T17" fmla="*/ 6 h 98"/>
                <a:gd name="T18" fmla="*/ 7 w 111"/>
                <a:gd name="T19" fmla="*/ 4 h 98"/>
                <a:gd name="T20" fmla="*/ 0 w 111"/>
                <a:gd name="T21" fmla="*/ 4 h 98"/>
                <a:gd name="T22" fmla="*/ 0 w 111"/>
                <a:gd name="T23" fmla="*/ 0 h 98"/>
                <a:gd name="T24" fmla="*/ 15 w 111"/>
                <a:gd name="T25" fmla="*/ 0 h 98"/>
                <a:gd name="T26" fmla="*/ 26 w 111"/>
                <a:gd name="T27" fmla="*/ 0 h 98"/>
                <a:gd name="T28" fmla="*/ 34 w 111"/>
                <a:gd name="T29" fmla="*/ 11 h 98"/>
                <a:gd name="T30" fmla="*/ 49 w 111"/>
                <a:gd name="T31" fmla="*/ 28 h 98"/>
                <a:gd name="T32" fmla="*/ 70 w 111"/>
                <a:gd name="T33" fmla="*/ 52 h 98"/>
                <a:gd name="T34" fmla="*/ 86 w 111"/>
                <a:gd name="T35" fmla="*/ 71 h 98"/>
                <a:gd name="T36" fmla="*/ 92 w 111"/>
                <a:gd name="T37" fmla="*/ 78 h 98"/>
                <a:gd name="T38" fmla="*/ 92 w 111"/>
                <a:gd name="T39" fmla="*/ 29 h 98"/>
                <a:gd name="T40" fmla="*/ 92 w 111"/>
                <a:gd name="T41" fmla="*/ 13 h 98"/>
                <a:gd name="T42" fmla="*/ 91 w 111"/>
                <a:gd name="T43" fmla="*/ 6 h 98"/>
                <a:gd name="T44" fmla="*/ 90 w 111"/>
                <a:gd name="T45" fmla="*/ 5 h 98"/>
                <a:gd name="T46" fmla="*/ 80 w 111"/>
                <a:gd name="T47" fmla="*/ 4 h 98"/>
                <a:gd name="T48" fmla="*/ 80 w 111"/>
                <a:gd name="T49" fmla="*/ 0 h 98"/>
                <a:gd name="T50" fmla="*/ 97 w 111"/>
                <a:gd name="T51" fmla="*/ 0 h 98"/>
                <a:gd name="T52" fmla="*/ 111 w 111"/>
                <a:gd name="T53" fmla="*/ 0 h 98"/>
                <a:gd name="T54" fmla="*/ 111 w 111"/>
                <a:gd name="T55" fmla="*/ 4 h 98"/>
                <a:gd name="T56" fmla="*/ 102 w 111"/>
                <a:gd name="T57" fmla="*/ 5 h 98"/>
                <a:gd name="T58" fmla="*/ 100 w 111"/>
                <a:gd name="T59" fmla="*/ 6 h 98"/>
                <a:gd name="T60" fmla="*/ 99 w 111"/>
                <a:gd name="T61" fmla="*/ 13 h 98"/>
                <a:gd name="T62" fmla="*/ 99 w 111"/>
                <a:gd name="T63" fmla="*/ 29 h 98"/>
                <a:gd name="T64" fmla="*/ 99 w 111"/>
                <a:gd name="T65" fmla="*/ 61 h 98"/>
                <a:gd name="T66" fmla="*/ 99 w 111"/>
                <a:gd name="T67" fmla="*/ 98 h 98"/>
                <a:gd name="T68" fmla="*/ 92 w 111"/>
                <a:gd name="T69" fmla="*/ 98 h 98"/>
                <a:gd name="T70" fmla="*/ 91 w 111"/>
                <a:gd name="T71" fmla="*/ 96 h 98"/>
                <a:gd name="T72" fmla="*/ 89 w 111"/>
                <a:gd name="T73" fmla="*/ 95 h 98"/>
                <a:gd name="T74" fmla="*/ 87 w 111"/>
                <a:gd name="T75" fmla="*/ 93 h 98"/>
                <a:gd name="T76" fmla="*/ 78 w 111"/>
                <a:gd name="T77" fmla="*/ 83 h 98"/>
                <a:gd name="T78" fmla="*/ 69 w 111"/>
                <a:gd name="T79" fmla="*/ 72 h 98"/>
                <a:gd name="T80" fmla="*/ 19 w 111"/>
                <a:gd name="T81" fmla="*/ 14 h 98"/>
                <a:gd name="T82" fmla="*/ 19 w 111"/>
                <a:gd name="T83" fmla="*/ 66 h 98"/>
                <a:gd name="T84" fmla="*/ 20 w 111"/>
                <a:gd name="T85" fmla="*/ 82 h 98"/>
                <a:gd name="T86" fmla="*/ 20 w 111"/>
                <a:gd name="T87" fmla="*/ 89 h 98"/>
                <a:gd name="T88" fmla="*/ 22 w 111"/>
                <a:gd name="T89" fmla="*/ 90 h 98"/>
                <a:gd name="T90" fmla="*/ 32 w 111"/>
                <a:gd name="T91" fmla="*/ 91 h 98"/>
                <a:gd name="T92" fmla="*/ 32 w 111"/>
                <a:gd name="T93" fmla="*/ 96 h 98"/>
                <a:gd name="T94" fmla="*/ 18 w 111"/>
                <a:gd name="T95" fmla="*/ 95 h 98"/>
                <a:gd name="T96" fmla="*/ 0 w 111"/>
                <a:gd name="T97" fmla="*/ 9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1" h="98">
                  <a:moveTo>
                    <a:pt x="0" y="96"/>
                  </a:moveTo>
                  <a:cubicBezTo>
                    <a:pt x="0" y="91"/>
                    <a:pt x="0" y="91"/>
                    <a:pt x="0" y="91"/>
                  </a:cubicBezTo>
                  <a:cubicBezTo>
                    <a:pt x="5" y="91"/>
                    <a:pt x="8" y="91"/>
                    <a:pt x="10" y="90"/>
                  </a:cubicBezTo>
                  <a:cubicBezTo>
                    <a:pt x="11" y="90"/>
                    <a:pt x="11" y="90"/>
                    <a:pt x="11" y="89"/>
                  </a:cubicBezTo>
                  <a:cubicBezTo>
                    <a:pt x="12" y="88"/>
                    <a:pt x="12" y="86"/>
                    <a:pt x="12" y="82"/>
                  </a:cubicBezTo>
                  <a:cubicBezTo>
                    <a:pt x="13" y="76"/>
                    <a:pt x="13" y="71"/>
                    <a:pt x="13" y="67"/>
                  </a:cubicBezTo>
                  <a:cubicBezTo>
                    <a:pt x="13" y="12"/>
                    <a:pt x="13" y="12"/>
                    <a:pt x="13" y="12"/>
                  </a:cubicBezTo>
                  <a:cubicBezTo>
                    <a:pt x="13" y="10"/>
                    <a:pt x="13" y="9"/>
                    <a:pt x="13" y="9"/>
                  </a:cubicBezTo>
                  <a:cubicBezTo>
                    <a:pt x="12" y="8"/>
                    <a:pt x="11" y="7"/>
                    <a:pt x="10" y="6"/>
                  </a:cubicBezTo>
                  <a:cubicBezTo>
                    <a:pt x="9" y="5"/>
                    <a:pt x="8" y="5"/>
                    <a:pt x="7" y="4"/>
                  </a:cubicBezTo>
                  <a:cubicBezTo>
                    <a:pt x="6" y="4"/>
                    <a:pt x="3" y="4"/>
                    <a:pt x="0" y="4"/>
                  </a:cubicBezTo>
                  <a:cubicBezTo>
                    <a:pt x="0" y="0"/>
                    <a:pt x="0" y="0"/>
                    <a:pt x="0" y="0"/>
                  </a:cubicBezTo>
                  <a:cubicBezTo>
                    <a:pt x="8" y="0"/>
                    <a:pt x="13" y="0"/>
                    <a:pt x="15" y="0"/>
                  </a:cubicBezTo>
                  <a:cubicBezTo>
                    <a:pt x="19" y="0"/>
                    <a:pt x="22" y="0"/>
                    <a:pt x="26" y="0"/>
                  </a:cubicBezTo>
                  <a:cubicBezTo>
                    <a:pt x="30" y="5"/>
                    <a:pt x="32" y="8"/>
                    <a:pt x="34" y="11"/>
                  </a:cubicBezTo>
                  <a:cubicBezTo>
                    <a:pt x="49" y="28"/>
                    <a:pt x="49" y="28"/>
                    <a:pt x="49" y="28"/>
                  </a:cubicBezTo>
                  <a:cubicBezTo>
                    <a:pt x="70" y="52"/>
                    <a:pt x="70" y="52"/>
                    <a:pt x="70" y="52"/>
                  </a:cubicBezTo>
                  <a:cubicBezTo>
                    <a:pt x="76" y="60"/>
                    <a:pt x="82" y="66"/>
                    <a:pt x="86" y="71"/>
                  </a:cubicBezTo>
                  <a:cubicBezTo>
                    <a:pt x="88" y="74"/>
                    <a:pt x="91" y="76"/>
                    <a:pt x="92" y="78"/>
                  </a:cubicBezTo>
                  <a:cubicBezTo>
                    <a:pt x="92" y="29"/>
                    <a:pt x="92" y="29"/>
                    <a:pt x="92" y="29"/>
                  </a:cubicBezTo>
                  <a:cubicBezTo>
                    <a:pt x="92" y="24"/>
                    <a:pt x="92" y="19"/>
                    <a:pt x="92" y="13"/>
                  </a:cubicBezTo>
                  <a:cubicBezTo>
                    <a:pt x="92" y="9"/>
                    <a:pt x="91" y="7"/>
                    <a:pt x="91" y="6"/>
                  </a:cubicBezTo>
                  <a:cubicBezTo>
                    <a:pt x="91" y="6"/>
                    <a:pt x="90" y="5"/>
                    <a:pt x="90" y="5"/>
                  </a:cubicBezTo>
                  <a:cubicBezTo>
                    <a:pt x="88" y="4"/>
                    <a:pt x="85" y="4"/>
                    <a:pt x="80" y="4"/>
                  </a:cubicBezTo>
                  <a:cubicBezTo>
                    <a:pt x="80" y="0"/>
                    <a:pt x="80" y="0"/>
                    <a:pt x="80" y="0"/>
                  </a:cubicBezTo>
                  <a:cubicBezTo>
                    <a:pt x="85" y="0"/>
                    <a:pt x="91" y="0"/>
                    <a:pt x="97" y="0"/>
                  </a:cubicBezTo>
                  <a:cubicBezTo>
                    <a:pt x="102" y="0"/>
                    <a:pt x="107" y="0"/>
                    <a:pt x="111" y="0"/>
                  </a:cubicBezTo>
                  <a:cubicBezTo>
                    <a:pt x="111" y="4"/>
                    <a:pt x="111" y="4"/>
                    <a:pt x="111" y="4"/>
                  </a:cubicBezTo>
                  <a:cubicBezTo>
                    <a:pt x="106" y="4"/>
                    <a:pt x="103" y="4"/>
                    <a:pt x="102" y="5"/>
                  </a:cubicBezTo>
                  <a:cubicBezTo>
                    <a:pt x="101" y="5"/>
                    <a:pt x="101" y="6"/>
                    <a:pt x="100" y="6"/>
                  </a:cubicBezTo>
                  <a:cubicBezTo>
                    <a:pt x="100" y="7"/>
                    <a:pt x="99" y="10"/>
                    <a:pt x="99" y="13"/>
                  </a:cubicBezTo>
                  <a:cubicBezTo>
                    <a:pt x="99" y="19"/>
                    <a:pt x="99" y="24"/>
                    <a:pt x="99" y="29"/>
                  </a:cubicBezTo>
                  <a:cubicBezTo>
                    <a:pt x="99" y="61"/>
                    <a:pt x="99" y="61"/>
                    <a:pt x="99" y="61"/>
                  </a:cubicBezTo>
                  <a:cubicBezTo>
                    <a:pt x="99" y="68"/>
                    <a:pt x="99" y="80"/>
                    <a:pt x="99" y="98"/>
                  </a:cubicBezTo>
                  <a:cubicBezTo>
                    <a:pt x="92" y="98"/>
                    <a:pt x="92" y="98"/>
                    <a:pt x="92" y="98"/>
                  </a:cubicBezTo>
                  <a:cubicBezTo>
                    <a:pt x="91" y="96"/>
                    <a:pt x="91" y="96"/>
                    <a:pt x="91" y="96"/>
                  </a:cubicBezTo>
                  <a:cubicBezTo>
                    <a:pt x="90" y="96"/>
                    <a:pt x="90" y="95"/>
                    <a:pt x="89" y="95"/>
                  </a:cubicBezTo>
                  <a:cubicBezTo>
                    <a:pt x="89" y="95"/>
                    <a:pt x="88" y="94"/>
                    <a:pt x="87" y="93"/>
                  </a:cubicBezTo>
                  <a:cubicBezTo>
                    <a:pt x="83" y="88"/>
                    <a:pt x="80" y="85"/>
                    <a:pt x="78" y="83"/>
                  </a:cubicBezTo>
                  <a:cubicBezTo>
                    <a:pt x="69" y="72"/>
                    <a:pt x="69" y="72"/>
                    <a:pt x="69" y="72"/>
                  </a:cubicBezTo>
                  <a:cubicBezTo>
                    <a:pt x="19" y="14"/>
                    <a:pt x="19" y="14"/>
                    <a:pt x="19" y="14"/>
                  </a:cubicBezTo>
                  <a:cubicBezTo>
                    <a:pt x="19" y="66"/>
                    <a:pt x="19" y="66"/>
                    <a:pt x="19" y="66"/>
                  </a:cubicBezTo>
                  <a:cubicBezTo>
                    <a:pt x="19" y="71"/>
                    <a:pt x="19" y="76"/>
                    <a:pt x="20" y="82"/>
                  </a:cubicBezTo>
                  <a:cubicBezTo>
                    <a:pt x="20" y="86"/>
                    <a:pt x="20" y="88"/>
                    <a:pt x="20" y="89"/>
                  </a:cubicBezTo>
                  <a:cubicBezTo>
                    <a:pt x="21" y="90"/>
                    <a:pt x="21" y="90"/>
                    <a:pt x="22" y="90"/>
                  </a:cubicBezTo>
                  <a:cubicBezTo>
                    <a:pt x="23" y="91"/>
                    <a:pt x="27" y="91"/>
                    <a:pt x="32" y="91"/>
                  </a:cubicBezTo>
                  <a:cubicBezTo>
                    <a:pt x="32" y="96"/>
                    <a:pt x="32" y="96"/>
                    <a:pt x="32" y="96"/>
                  </a:cubicBezTo>
                  <a:cubicBezTo>
                    <a:pt x="28" y="95"/>
                    <a:pt x="23" y="95"/>
                    <a:pt x="18" y="95"/>
                  </a:cubicBezTo>
                  <a:cubicBezTo>
                    <a:pt x="13" y="95"/>
                    <a:pt x="7" y="95"/>
                    <a:pt x="0" y="96"/>
                  </a:cubicBezTo>
                  <a:close/>
                </a:path>
              </a:pathLst>
            </a:custGeom>
            <a:grpFill/>
            <a:ln>
              <a:noFill/>
            </a:ln>
          </p:spPr>
          <p:txBody>
            <a:bodyPr/>
            <a:lstStyle/>
            <a:p>
              <a:pPr fontAlgn="auto">
                <a:spcBef>
                  <a:spcPts val="0"/>
                </a:spcBef>
                <a:spcAft>
                  <a:spcPts val="0"/>
                </a:spcAft>
                <a:defRPr/>
              </a:pPr>
              <a:endParaRPr lang="en-US">
                <a:latin typeface="+mn-lt"/>
                <a:ea typeface="+mn-ea"/>
              </a:endParaRPr>
            </a:p>
          </p:txBody>
        </p:sp>
        <p:sp>
          <p:nvSpPr>
            <p:cNvPr id="10" name="Freeform 23">
              <a:extLst>
                <a:ext uri="{FF2B5EF4-FFF2-40B4-BE49-F238E27FC236}">
                  <a16:creationId xmlns:a16="http://schemas.microsoft.com/office/drawing/2014/main" id="{10344CF3-DBFE-1B42-B25C-46841528243D}"/>
                </a:ext>
              </a:extLst>
            </p:cNvPr>
            <p:cNvSpPr>
              <a:spLocks/>
            </p:cNvSpPr>
            <p:nvPr/>
          </p:nvSpPr>
          <p:spPr bwMode="auto">
            <a:xfrm>
              <a:off x="3869" y="939"/>
              <a:ext cx="64" cy="149"/>
            </a:xfrm>
            <a:custGeom>
              <a:avLst/>
              <a:gdLst>
                <a:gd name="T0" fmla="*/ 41 w 41"/>
                <a:gd name="T1" fmla="*/ 91 h 96"/>
                <a:gd name="T2" fmla="*/ 41 w 41"/>
                <a:gd name="T3" fmla="*/ 96 h 96"/>
                <a:gd name="T4" fmla="*/ 21 w 41"/>
                <a:gd name="T5" fmla="*/ 95 h 96"/>
                <a:gd name="T6" fmla="*/ 0 w 41"/>
                <a:gd name="T7" fmla="*/ 96 h 96"/>
                <a:gd name="T8" fmla="*/ 0 w 41"/>
                <a:gd name="T9" fmla="*/ 91 h 96"/>
                <a:gd name="T10" fmla="*/ 10 w 41"/>
                <a:gd name="T11" fmla="*/ 91 h 96"/>
                <a:gd name="T12" fmla="*/ 12 w 41"/>
                <a:gd name="T13" fmla="*/ 89 h 96"/>
                <a:gd name="T14" fmla="*/ 13 w 41"/>
                <a:gd name="T15" fmla="*/ 83 h 96"/>
                <a:gd name="T16" fmla="*/ 14 w 41"/>
                <a:gd name="T17" fmla="*/ 63 h 96"/>
                <a:gd name="T18" fmla="*/ 14 w 41"/>
                <a:gd name="T19" fmla="*/ 32 h 96"/>
                <a:gd name="T20" fmla="*/ 13 w 41"/>
                <a:gd name="T21" fmla="*/ 14 h 96"/>
                <a:gd name="T22" fmla="*/ 12 w 41"/>
                <a:gd name="T23" fmla="*/ 6 h 96"/>
                <a:gd name="T24" fmla="*/ 10 w 41"/>
                <a:gd name="T25" fmla="*/ 5 h 96"/>
                <a:gd name="T26" fmla="*/ 0 w 41"/>
                <a:gd name="T27" fmla="*/ 4 h 96"/>
                <a:gd name="T28" fmla="*/ 0 w 41"/>
                <a:gd name="T29" fmla="*/ 0 h 96"/>
                <a:gd name="T30" fmla="*/ 20 w 41"/>
                <a:gd name="T31" fmla="*/ 0 h 96"/>
                <a:gd name="T32" fmla="*/ 41 w 41"/>
                <a:gd name="T33" fmla="*/ 0 h 96"/>
                <a:gd name="T34" fmla="*/ 41 w 41"/>
                <a:gd name="T35" fmla="*/ 4 h 96"/>
                <a:gd name="T36" fmla="*/ 31 w 41"/>
                <a:gd name="T37" fmla="*/ 5 h 96"/>
                <a:gd name="T38" fmla="*/ 28 w 41"/>
                <a:gd name="T39" fmla="*/ 6 h 96"/>
                <a:gd name="T40" fmla="*/ 27 w 41"/>
                <a:gd name="T41" fmla="*/ 13 h 96"/>
                <a:gd name="T42" fmla="*/ 27 w 41"/>
                <a:gd name="T43" fmla="*/ 32 h 96"/>
                <a:gd name="T44" fmla="*/ 27 w 41"/>
                <a:gd name="T45" fmla="*/ 63 h 96"/>
                <a:gd name="T46" fmla="*/ 27 w 41"/>
                <a:gd name="T47" fmla="*/ 81 h 96"/>
                <a:gd name="T48" fmla="*/ 28 w 41"/>
                <a:gd name="T49" fmla="*/ 89 h 96"/>
                <a:gd name="T50" fmla="*/ 31 w 41"/>
                <a:gd name="T51" fmla="*/ 91 h 96"/>
                <a:gd name="T52" fmla="*/ 41 w 41"/>
                <a:gd name="T53" fmla="*/ 9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 h="96">
                  <a:moveTo>
                    <a:pt x="41" y="91"/>
                  </a:moveTo>
                  <a:cubicBezTo>
                    <a:pt x="41" y="96"/>
                    <a:pt x="41" y="96"/>
                    <a:pt x="41" y="96"/>
                  </a:cubicBezTo>
                  <a:cubicBezTo>
                    <a:pt x="31" y="95"/>
                    <a:pt x="24" y="95"/>
                    <a:pt x="21" y="95"/>
                  </a:cubicBezTo>
                  <a:cubicBezTo>
                    <a:pt x="0" y="96"/>
                    <a:pt x="0" y="96"/>
                    <a:pt x="0" y="96"/>
                  </a:cubicBezTo>
                  <a:cubicBezTo>
                    <a:pt x="0" y="91"/>
                    <a:pt x="0" y="91"/>
                    <a:pt x="0" y="91"/>
                  </a:cubicBezTo>
                  <a:cubicBezTo>
                    <a:pt x="5" y="91"/>
                    <a:pt x="8" y="91"/>
                    <a:pt x="10" y="91"/>
                  </a:cubicBezTo>
                  <a:cubicBezTo>
                    <a:pt x="11" y="90"/>
                    <a:pt x="12" y="90"/>
                    <a:pt x="12" y="89"/>
                  </a:cubicBezTo>
                  <a:cubicBezTo>
                    <a:pt x="13" y="88"/>
                    <a:pt x="13" y="86"/>
                    <a:pt x="13" y="83"/>
                  </a:cubicBezTo>
                  <a:cubicBezTo>
                    <a:pt x="13" y="82"/>
                    <a:pt x="13" y="75"/>
                    <a:pt x="14" y="63"/>
                  </a:cubicBezTo>
                  <a:cubicBezTo>
                    <a:pt x="14" y="32"/>
                    <a:pt x="14" y="32"/>
                    <a:pt x="14" y="32"/>
                  </a:cubicBezTo>
                  <a:cubicBezTo>
                    <a:pt x="14" y="26"/>
                    <a:pt x="13" y="20"/>
                    <a:pt x="13" y="14"/>
                  </a:cubicBezTo>
                  <a:cubicBezTo>
                    <a:pt x="13" y="10"/>
                    <a:pt x="13" y="7"/>
                    <a:pt x="12" y="6"/>
                  </a:cubicBezTo>
                  <a:cubicBezTo>
                    <a:pt x="12" y="6"/>
                    <a:pt x="11" y="5"/>
                    <a:pt x="10" y="5"/>
                  </a:cubicBezTo>
                  <a:cubicBezTo>
                    <a:pt x="8" y="4"/>
                    <a:pt x="5" y="4"/>
                    <a:pt x="0" y="4"/>
                  </a:cubicBezTo>
                  <a:cubicBezTo>
                    <a:pt x="0" y="0"/>
                    <a:pt x="0" y="0"/>
                    <a:pt x="0" y="0"/>
                  </a:cubicBezTo>
                  <a:cubicBezTo>
                    <a:pt x="9" y="0"/>
                    <a:pt x="15" y="0"/>
                    <a:pt x="20" y="0"/>
                  </a:cubicBezTo>
                  <a:cubicBezTo>
                    <a:pt x="25" y="0"/>
                    <a:pt x="32" y="0"/>
                    <a:pt x="41" y="0"/>
                  </a:cubicBezTo>
                  <a:cubicBezTo>
                    <a:pt x="41" y="4"/>
                    <a:pt x="41" y="4"/>
                    <a:pt x="41" y="4"/>
                  </a:cubicBezTo>
                  <a:cubicBezTo>
                    <a:pt x="35" y="4"/>
                    <a:pt x="32" y="4"/>
                    <a:pt x="31" y="5"/>
                  </a:cubicBezTo>
                  <a:cubicBezTo>
                    <a:pt x="30" y="5"/>
                    <a:pt x="29" y="6"/>
                    <a:pt x="28" y="6"/>
                  </a:cubicBezTo>
                  <a:cubicBezTo>
                    <a:pt x="28" y="7"/>
                    <a:pt x="27" y="9"/>
                    <a:pt x="27" y="13"/>
                  </a:cubicBezTo>
                  <a:cubicBezTo>
                    <a:pt x="27" y="14"/>
                    <a:pt x="27" y="20"/>
                    <a:pt x="27" y="32"/>
                  </a:cubicBezTo>
                  <a:cubicBezTo>
                    <a:pt x="27" y="63"/>
                    <a:pt x="27" y="63"/>
                    <a:pt x="27" y="63"/>
                  </a:cubicBezTo>
                  <a:cubicBezTo>
                    <a:pt x="27" y="69"/>
                    <a:pt x="27" y="75"/>
                    <a:pt x="27" y="81"/>
                  </a:cubicBezTo>
                  <a:cubicBezTo>
                    <a:pt x="27" y="86"/>
                    <a:pt x="28" y="88"/>
                    <a:pt x="28" y="89"/>
                  </a:cubicBezTo>
                  <a:cubicBezTo>
                    <a:pt x="29" y="90"/>
                    <a:pt x="30" y="90"/>
                    <a:pt x="31" y="91"/>
                  </a:cubicBezTo>
                  <a:cubicBezTo>
                    <a:pt x="32" y="91"/>
                    <a:pt x="35" y="91"/>
                    <a:pt x="41" y="91"/>
                  </a:cubicBezTo>
                  <a:close/>
                </a:path>
              </a:pathLst>
            </a:custGeom>
            <a:grpFill/>
            <a:ln>
              <a:noFill/>
            </a:ln>
          </p:spPr>
          <p:txBody>
            <a:bodyPr/>
            <a:lstStyle/>
            <a:p>
              <a:pPr fontAlgn="auto">
                <a:spcBef>
                  <a:spcPts val="0"/>
                </a:spcBef>
                <a:spcAft>
                  <a:spcPts val="0"/>
                </a:spcAft>
                <a:defRPr/>
              </a:pPr>
              <a:endParaRPr lang="en-US">
                <a:latin typeface="+mn-lt"/>
                <a:ea typeface="+mn-ea"/>
              </a:endParaRPr>
            </a:p>
          </p:txBody>
        </p:sp>
        <p:sp>
          <p:nvSpPr>
            <p:cNvPr id="11" name="Freeform 24">
              <a:extLst>
                <a:ext uri="{FF2B5EF4-FFF2-40B4-BE49-F238E27FC236}">
                  <a16:creationId xmlns:a16="http://schemas.microsoft.com/office/drawing/2014/main" id="{2EB18CDA-D682-E44C-9444-10D06C311BB2}"/>
                </a:ext>
              </a:extLst>
            </p:cNvPr>
            <p:cNvSpPr>
              <a:spLocks/>
            </p:cNvSpPr>
            <p:nvPr/>
          </p:nvSpPr>
          <p:spPr bwMode="auto">
            <a:xfrm>
              <a:off x="3943" y="935"/>
              <a:ext cx="146" cy="156"/>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5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5" y="26"/>
                    <a:pt x="85" y="26"/>
                    <a:pt x="85"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grpFill/>
            <a:ln>
              <a:noFill/>
            </a:ln>
          </p:spPr>
          <p:txBody>
            <a:bodyPr/>
            <a:lstStyle/>
            <a:p>
              <a:pPr fontAlgn="auto">
                <a:spcBef>
                  <a:spcPts val="0"/>
                </a:spcBef>
                <a:spcAft>
                  <a:spcPts val="0"/>
                </a:spcAft>
                <a:defRPr/>
              </a:pPr>
              <a:endParaRPr lang="en-US">
                <a:latin typeface="+mn-lt"/>
                <a:ea typeface="+mn-ea"/>
              </a:endParaRPr>
            </a:p>
          </p:txBody>
        </p:sp>
        <p:sp>
          <p:nvSpPr>
            <p:cNvPr id="12" name="Freeform 25">
              <a:extLst>
                <a:ext uri="{FF2B5EF4-FFF2-40B4-BE49-F238E27FC236}">
                  <a16:creationId xmlns:a16="http://schemas.microsoft.com/office/drawing/2014/main" id="{BA66A6EC-9FA2-004E-A244-E93D26256834}"/>
                </a:ext>
              </a:extLst>
            </p:cNvPr>
            <p:cNvSpPr>
              <a:spLocks/>
            </p:cNvSpPr>
            <p:nvPr/>
          </p:nvSpPr>
          <p:spPr bwMode="auto">
            <a:xfrm>
              <a:off x="3293" y="935"/>
              <a:ext cx="146" cy="156"/>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6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6" y="26"/>
                    <a:pt x="86" y="26"/>
                    <a:pt x="86"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grpFill/>
            <a:ln>
              <a:noFill/>
            </a:ln>
          </p:spPr>
          <p:txBody>
            <a:bodyPr/>
            <a:lstStyle/>
            <a:p>
              <a:pPr fontAlgn="auto">
                <a:spcBef>
                  <a:spcPts val="0"/>
                </a:spcBef>
                <a:spcAft>
                  <a:spcPts val="0"/>
                </a:spcAft>
                <a:defRPr/>
              </a:pPr>
              <a:endParaRPr lang="en-US">
                <a:latin typeface="+mn-lt"/>
                <a:ea typeface="+mn-ea"/>
              </a:endParaRPr>
            </a:p>
          </p:txBody>
        </p:sp>
        <p:sp>
          <p:nvSpPr>
            <p:cNvPr id="13" name="Freeform 26">
              <a:extLst>
                <a:ext uri="{FF2B5EF4-FFF2-40B4-BE49-F238E27FC236}">
                  <a16:creationId xmlns:a16="http://schemas.microsoft.com/office/drawing/2014/main" id="{E2757B4E-0101-A04A-9E8E-2E5D3A566F88}"/>
                </a:ext>
              </a:extLst>
            </p:cNvPr>
            <p:cNvSpPr>
              <a:spLocks/>
            </p:cNvSpPr>
            <p:nvPr/>
          </p:nvSpPr>
          <p:spPr bwMode="auto">
            <a:xfrm>
              <a:off x="3357" y="740"/>
              <a:ext cx="201" cy="151"/>
            </a:xfrm>
            <a:custGeom>
              <a:avLst/>
              <a:gdLst>
                <a:gd name="T0" fmla="*/ 0 w 130"/>
                <a:gd name="T1" fmla="*/ 4 h 97"/>
                <a:gd name="T2" fmla="*/ 0 w 130"/>
                <a:gd name="T3" fmla="*/ 0 h 97"/>
                <a:gd name="T4" fmla="*/ 14 w 130"/>
                <a:gd name="T5" fmla="*/ 0 h 97"/>
                <a:gd name="T6" fmla="*/ 27 w 130"/>
                <a:gd name="T7" fmla="*/ 0 h 97"/>
                <a:gd name="T8" fmla="*/ 38 w 130"/>
                <a:gd name="T9" fmla="*/ 24 h 97"/>
                <a:gd name="T10" fmla="*/ 65 w 130"/>
                <a:gd name="T11" fmla="*/ 76 h 97"/>
                <a:gd name="T12" fmla="*/ 89 w 130"/>
                <a:gd name="T13" fmla="*/ 28 h 97"/>
                <a:gd name="T14" fmla="*/ 102 w 130"/>
                <a:gd name="T15" fmla="*/ 0 h 97"/>
                <a:gd name="T16" fmla="*/ 115 w 130"/>
                <a:gd name="T17" fmla="*/ 0 h 97"/>
                <a:gd name="T18" fmla="*/ 130 w 130"/>
                <a:gd name="T19" fmla="*/ 0 h 97"/>
                <a:gd name="T20" fmla="*/ 130 w 130"/>
                <a:gd name="T21" fmla="*/ 4 h 97"/>
                <a:gd name="T22" fmla="*/ 120 w 130"/>
                <a:gd name="T23" fmla="*/ 5 h 97"/>
                <a:gd name="T24" fmla="*/ 118 w 130"/>
                <a:gd name="T25" fmla="*/ 7 h 97"/>
                <a:gd name="T26" fmla="*/ 117 w 130"/>
                <a:gd name="T27" fmla="*/ 13 h 97"/>
                <a:gd name="T28" fmla="*/ 116 w 130"/>
                <a:gd name="T29" fmla="*/ 32 h 97"/>
                <a:gd name="T30" fmla="*/ 116 w 130"/>
                <a:gd name="T31" fmla="*/ 63 h 97"/>
                <a:gd name="T32" fmla="*/ 117 w 130"/>
                <a:gd name="T33" fmla="*/ 81 h 97"/>
                <a:gd name="T34" fmla="*/ 118 w 130"/>
                <a:gd name="T35" fmla="*/ 89 h 97"/>
                <a:gd name="T36" fmla="*/ 120 w 130"/>
                <a:gd name="T37" fmla="*/ 90 h 97"/>
                <a:gd name="T38" fmla="*/ 130 w 130"/>
                <a:gd name="T39" fmla="*/ 91 h 97"/>
                <a:gd name="T40" fmla="*/ 130 w 130"/>
                <a:gd name="T41" fmla="*/ 95 h 97"/>
                <a:gd name="T42" fmla="*/ 110 w 130"/>
                <a:gd name="T43" fmla="*/ 95 h 97"/>
                <a:gd name="T44" fmla="*/ 89 w 130"/>
                <a:gd name="T45" fmla="*/ 95 h 97"/>
                <a:gd name="T46" fmla="*/ 89 w 130"/>
                <a:gd name="T47" fmla="*/ 91 h 97"/>
                <a:gd name="T48" fmla="*/ 100 w 130"/>
                <a:gd name="T49" fmla="*/ 90 h 97"/>
                <a:gd name="T50" fmla="*/ 102 w 130"/>
                <a:gd name="T51" fmla="*/ 89 h 97"/>
                <a:gd name="T52" fmla="*/ 103 w 130"/>
                <a:gd name="T53" fmla="*/ 82 h 97"/>
                <a:gd name="T54" fmla="*/ 103 w 130"/>
                <a:gd name="T55" fmla="*/ 63 h 97"/>
                <a:gd name="T56" fmla="*/ 103 w 130"/>
                <a:gd name="T57" fmla="*/ 14 h 97"/>
                <a:gd name="T58" fmla="*/ 79 w 130"/>
                <a:gd name="T59" fmla="*/ 62 h 97"/>
                <a:gd name="T60" fmla="*/ 70 w 130"/>
                <a:gd name="T61" fmla="*/ 81 h 97"/>
                <a:gd name="T62" fmla="*/ 63 w 130"/>
                <a:gd name="T63" fmla="*/ 97 h 97"/>
                <a:gd name="T64" fmla="*/ 60 w 130"/>
                <a:gd name="T65" fmla="*/ 97 h 97"/>
                <a:gd name="T66" fmla="*/ 59 w 130"/>
                <a:gd name="T67" fmla="*/ 93 h 97"/>
                <a:gd name="T68" fmla="*/ 54 w 130"/>
                <a:gd name="T69" fmla="*/ 83 h 97"/>
                <a:gd name="T70" fmla="*/ 20 w 130"/>
                <a:gd name="T71" fmla="*/ 16 h 97"/>
                <a:gd name="T72" fmla="*/ 20 w 130"/>
                <a:gd name="T73" fmla="*/ 63 h 97"/>
                <a:gd name="T74" fmla="*/ 20 w 130"/>
                <a:gd name="T75" fmla="*/ 81 h 97"/>
                <a:gd name="T76" fmla="*/ 22 w 130"/>
                <a:gd name="T77" fmla="*/ 89 h 97"/>
                <a:gd name="T78" fmla="*/ 24 w 130"/>
                <a:gd name="T79" fmla="*/ 90 h 97"/>
                <a:gd name="T80" fmla="*/ 34 w 130"/>
                <a:gd name="T81" fmla="*/ 91 h 97"/>
                <a:gd name="T82" fmla="*/ 34 w 130"/>
                <a:gd name="T83" fmla="*/ 95 h 97"/>
                <a:gd name="T84" fmla="*/ 17 w 130"/>
                <a:gd name="T85" fmla="*/ 95 h 97"/>
                <a:gd name="T86" fmla="*/ 0 w 130"/>
                <a:gd name="T87" fmla="*/ 95 h 97"/>
                <a:gd name="T88" fmla="*/ 0 w 130"/>
                <a:gd name="T89" fmla="*/ 91 h 97"/>
                <a:gd name="T90" fmla="*/ 10 w 130"/>
                <a:gd name="T91" fmla="*/ 90 h 97"/>
                <a:gd name="T92" fmla="*/ 12 w 130"/>
                <a:gd name="T93" fmla="*/ 89 h 97"/>
                <a:gd name="T94" fmla="*/ 13 w 130"/>
                <a:gd name="T95" fmla="*/ 82 h 97"/>
                <a:gd name="T96" fmla="*/ 14 w 130"/>
                <a:gd name="T97" fmla="*/ 63 h 97"/>
                <a:gd name="T98" fmla="*/ 14 w 130"/>
                <a:gd name="T99" fmla="*/ 32 h 97"/>
                <a:gd name="T100" fmla="*/ 13 w 130"/>
                <a:gd name="T101" fmla="*/ 14 h 97"/>
                <a:gd name="T102" fmla="*/ 12 w 130"/>
                <a:gd name="T103" fmla="*/ 7 h 97"/>
                <a:gd name="T104" fmla="*/ 10 w 130"/>
                <a:gd name="T105" fmla="*/ 5 h 97"/>
                <a:gd name="T106" fmla="*/ 0 w 130"/>
                <a:gd name="T107" fmla="*/ 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 h="97">
                  <a:moveTo>
                    <a:pt x="0" y="4"/>
                  </a:moveTo>
                  <a:cubicBezTo>
                    <a:pt x="0" y="0"/>
                    <a:pt x="0" y="0"/>
                    <a:pt x="0" y="0"/>
                  </a:cubicBezTo>
                  <a:cubicBezTo>
                    <a:pt x="4" y="0"/>
                    <a:pt x="9" y="0"/>
                    <a:pt x="14" y="0"/>
                  </a:cubicBezTo>
                  <a:cubicBezTo>
                    <a:pt x="18" y="0"/>
                    <a:pt x="23" y="0"/>
                    <a:pt x="27" y="0"/>
                  </a:cubicBezTo>
                  <a:cubicBezTo>
                    <a:pt x="31" y="9"/>
                    <a:pt x="35" y="17"/>
                    <a:pt x="38" y="24"/>
                  </a:cubicBezTo>
                  <a:cubicBezTo>
                    <a:pt x="65" y="76"/>
                    <a:pt x="65" y="76"/>
                    <a:pt x="65" y="76"/>
                  </a:cubicBezTo>
                  <a:cubicBezTo>
                    <a:pt x="89" y="28"/>
                    <a:pt x="89" y="28"/>
                    <a:pt x="89" y="28"/>
                  </a:cubicBezTo>
                  <a:cubicBezTo>
                    <a:pt x="96" y="15"/>
                    <a:pt x="100" y="5"/>
                    <a:pt x="102" y="0"/>
                  </a:cubicBezTo>
                  <a:cubicBezTo>
                    <a:pt x="107" y="0"/>
                    <a:pt x="112" y="0"/>
                    <a:pt x="115" y="0"/>
                  </a:cubicBezTo>
                  <a:cubicBezTo>
                    <a:pt x="118" y="0"/>
                    <a:pt x="123" y="0"/>
                    <a:pt x="130" y="0"/>
                  </a:cubicBezTo>
                  <a:cubicBezTo>
                    <a:pt x="130" y="4"/>
                    <a:pt x="130" y="4"/>
                    <a:pt x="130" y="4"/>
                  </a:cubicBezTo>
                  <a:cubicBezTo>
                    <a:pt x="125" y="4"/>
                    <a:pt x="121" y="5"/>
                    <a:pt x="120" y="5"/>
                  </a:cubicBezTo>
                  <a:cubicBezTo>
                    <a:pt x="119" y="5"/>
                    <a:pt x="118" y="6"/>
                    <a:pt x="118" y="7"/>
                  </a:cubicBezTo>
                  <a:cubicBezTo>
                    <a:pt x="117" y="8"/>
                    <a:pt x="117" y="10"/>
                    <a:pt x="117" y="13"/>
                  </a:cubicBezTo>
                  <a:cubicBezTo>
                    <a:pt x="116" y="14"/>
                    <a:pt x="116" y="20"/>
                    <a:pt x="116" y="32"/>
                  </a:cubicBezTo>
                  <a:cubicBezTo>
                    <a:pt x="116" y="63"/>
                    <a:pt x="116" y="63"/>
                    <a:pt x="116" y="63"/>
                  </a:cubicBezTo>
                  <a:cubicBezTo>
                    <a:pt x="116" y="69"/>
                    <a:pt x="116" y="75"/>
                    <a:pt x="117" y="81"/>
                  </a:cubicBezTo>
                  <a:cubicBezTo>
                    <a:pt x="117" y="85"/>
                    <a:pt x="117" y="88"/>
                    <a:pt x="118" y="89"/>
                  </a:cubicBezTo>
                  <a:cubicBezTo>
                    <a:pt x="118" y="89"/>
                    <a:pt x="119" y="90"/>
                    <a:pt x="120" y="90"/>
                  </a:cubicBezTo>
                  <a:cubicBezTo>
                    <a:pt x="121" y="91"/>
                    <a:pt x="125" y="91"/>
                    <a:pt x="130" y="91"/>
                  </a:cubicBezTo>
                  <a:cubicBezTo>
                    <a:pt x="130" y="95"/>
                    <a:pt x="130" y="95"/>
                    <a:pt x="130" y="95"/>
                  </a:cubicBezTo>
                  <a:cubicBezTo>
                    <a:pt x="121" y="95"/>
                    <a:pt x="114" y="95"/>
                    <a:pt x="110" y="95"/>
                  </a:cubicBezTo>
                  <a:cubicBezTo>
                    <a:pt x="107" y="95"/>
                    <a:pt x="100" y="95"/>
                    <a:pt x="89" y="95"/>
                  </a:cubicBezTo>
                  <a:cubicBezTo>
                    <a:pt x="89" y="91"/>
                    <a:pt x="89" y="91"/>
                    <a:pt x="89" y="91"/>
                  </a:cubicBezTo>
                  <a:cubicBezTo>
                    <a:pt x="95" y="91"/>
                    <a:pt x="98" y="91"/>
                    <a:pt x="100" y="90"/>
                  </a:cubicBezTo>
                  <a:cubicBezTo>
                    <a:pt x="101" y="90"/>
                    <a:pt x="102" y="89"/>
                    <a:pt x="102" y="89"/>
                  </a:cubicBezTo>
                  <a:cubicBezTo>
                    <a:pt x="103" y="88"/>
                    <a:pt x="103" y="86"/>
                    <a:pt x="103" y="82"/>
                  </a:cubicBezTo>
                  <a:cubicBezTo>
                    <a:pt x="103" y="81"/>
                    <a:pt x="103" y="75"/>
                    <a:pt x="103" y="63"/>
                  </a:cubicBezTo>
                  <a:cubicBezTo>
                    <a:pt x="103" y="14"/>
                    <a:pt x="103" y="14"/>
                    <a:pt x="103" y="14"/>
                  </a:cubicBezTo>
                  <a:cubicBezTo>
                    <a:pt x="79" y="62"/>
                    <a:pt x="79" y="62"/>
                    <a:pt x="79" y="62"/>
                  </a:cubicBezTo>
                  <a:cubicBezTo>
                    <a:pt x="75" y="70"/>
                    <a:pt x="72" y="76"/>
                    <a:pt x="70" y="81"/>
                  </a:cubicBezTo>
                  <a:cubicBezTo>
                    <a:pt x="69" y="84"/>
                    <a:pt x="66" y="89"/>
                    <a:pt x="63" y="97"/>
                  </a:cubicBezTo>
                  <a:cubicBezTo>
                    <a:pt x="60" y="97"/>
                    <a:pt x="60" y="97"/>
                    <a:pt x="60" y="97"/>
                  </a:cubicBezTo>
                  <a:cubicBezTo>
                    <a:pt x="60" y="95"/>
                    <a:pt x="59" y="94"/>
                    <a:pt x="59" y="93"/>
                  </a:cubicBezTo>
                  <a:cubicBezTo>
                    <a:pt x="54" y="83"/>
                    <a:pt x="54" y="83"/>
                    <a:pt x="54" y="83"/>
                  </a:cubicBezTo>
                  <a:cubicBezTo>
                    <a:pt x="20" y="16"/>
                    <a:pt x="20" y="16"/>
                    <a:pt x="20" y="16"/>
                  </a:cubicBezTo>
                  <a:cubicBezTo>
                    <a:pt x="20" y="63"/>
                    <a:pt x="20" y="63"/>
                    <a:pt x="20" y="63"/>
                  </a:cubicBezTo>
                  <a:cubicBezTo>
                    <a:pt x="20" y="69"/>
                    <a:pt x="20" y="75"/>
                    <a:pt x="20" y="81"/>
                  </a:cubicBezTo>
                  <a:cubicBezTo>
                    <a:pt x="21" y="85"/>
                    <a:pt x="21" y="88"/>
                    <a:pt x="22" y="89"/>
                  </a:cubicBezTo>
                  <a:cubicBezTo>
                    <a:pt x="22" y="89"/>
                    <a:pt x="23" y="90"/>
                    <a:pt x="24" y="90"/>
                  </a:cubicBezTo>
                  <a:cubicBezTo>
                    <a:pt x="25" y="91"/>
                    <a:pt x="29" y="91"/>
                    <a:pt x="34" y="91"/>
                  </a:cubicBezTo>
                  <a:cubicBezTo>
                    <a:pt x="34" y="95"/>
                    <a:pt x="34" y="95"/>
                    <a:pt x="34" y="95"/>
                  </a:cubicBezTo>
                  <a:cubicBezTo>
                    <a:pt x="17" y="95"/>
                    <a:pt x="17" y="95"/>
                    <a:pt x="17" y="95"/>
                  </a:cubicBezTo>
                  <a:cubicBezTo>
                    <a:pt x="0" y="95"/>
                    <a:pt x="0" y="95"/>
                    <a:pt x="0" y="95"/>
                  </a:cubicBezTo>
                  <a:cubicBezTo>
                    <a:pt x="0" y="91"/>
                    <a:pt x="0" y="91"/>
                    <a:pt x="0" y="91"/>
                  </a:cubicBezTo>
                  <a:cubicBezTo>
                    <a:pt x="5" y="91"/>
                    <a:pt x="8" y="91"/>
                    <a:pt x="10" y="90"/>
                  </a:cubicBezTo>
                  <a:cubicBezTo>
                    <a:pt x="11" y="90"/>
                    <a:pt x="12" y="89"/>
                    <a:pt x="12" y="89"/>
                  </a:cubicBezTo>
                  <a:cubicBezTo>
                    <a:pt x="13" y="88"/>
                    <a:pt x="13" y="86"/>
                    <a:pt x="13" y="82"/>
                  </a:cubicBezTo>
                  <a:cubicBezTo>
                    <a:pt x="13" y="81"/>
                    <a:pt x="13" y="75"/>
                    <a:pt x="14" y="63"/>
                  </a:cubicBezTo>
                  <a:cubicBezTo>
                    <a:pt x="14" y="32"/>
                    <a:pt x="14" y="32"/>
                    <a:pt x="14" y="32"/>
                  </a:cubicBezTo>
                  <a:cubicBezTo>
                    <a:pt x="14" y="26"/>
                    <a:pt x="13" y="20"/>
                    <a:pt x="13" y="14"/>
                  </a:cubicBezTo>
                  <a:cubicBezTo>
                    <a:pt x="13" y="10"/>
                    <a:pt x="13" y="8"/>
                    <a:pt x="12" y="7"/>
                  </a:cubicBezTo>
                  <a:cubicBezTo>
                    <a:pt x="12" y="6"/>
                    <a:pt x="11" y="5"/>
                    <a:pt x="10" y="5"/>
                  </a:cubicBezTo>
                  <a:cubicBezTo>
                    <a:pt x="8" y="5"/>
                    <a:pt x="5" y="4"/>
                    <a:pt x="0" y="4"/>
                  </a:cubicBezTo>
                  <a:close/>
                </a:path>
              </a:pathLst>
            </a:custGeom>
            <a:grpFill/>
            <a:ln>
              <a:noFill/>
            </a:ln>
          </p:spPr>
          <p:txBody>
            <a:bodyPr/>
            <a:lstStyle/>
            <a:p>
              <a:pPr fontAlgn="auto">
                <a:spcBef>
                  <a:spcPts val="0"/>
                </a:spcBef>
                <a:spcAft>
                  <a:spcPts val="0"/>
                </a:spcAft>
                <a:defRPr/>
              </a:pPr>
              <a:endParaRPr lang="en-US">
                <a:latin typeface="+mn-lt"/>
                <a:ea typeface="+mn-ea"/>
              </a:endParaRPr>
            </a:p>
          </p:txBody>
        </p:sp>
        <p:sp>
          <p:nvSpPr>
            <p:cNvPr id="14" name="Freeform 27">
              <a:extLst>
                <a:ext uri="{FF2B5EF4-FFF2-40B4-BE49-F238E27FC236}">
                  <a16:creationId xmlns:a16="http://schemas.microsoft.com/office/drawing/2014/main" id="{8545DDB9-EC24-6249-AAE0-38ACC33632C7}"/>
                </a:ext>
              </a:extLst>
            </p:cNvPr>
            <p:cNvSpPr>
              <a:spLocks noEditPoints="1"/>
            </p:cNvSpPr>
            <p:nvPr/>
          </p:nvSpPr>
          <p:spPr bwMode="auto">
            <a:xfrm>
              <a:off x="3566" y="738"/>
              <a:ext cx="166" cy="149"/>
            </a:xfrm>
            <a:custGeom>
              <a:avLst/>
              <a:gdLst>
                <a:gd name="T0" fmla="*/ 15 w 107"/>
                <a:gd name="T1" fmla="*/ 96 h 96"/>
                <a:gd name="T2" fmla="*/ 33 w 107"/>
                <a:gd name="T3" fmla="*/ 96 h 96"/>
                <a:gd name="T4" fmla="*/ 33 w 107"/>
                <a:gd name="T5" fmla="*/ 92 h 96"/>
                <a:gd name="T6" fmla="*/ 24 w 107"/>
                <a:gd name="T7" fmla="*/ 92 h 96"/>
                <a:gd name="T8" fmla="*/ 21 w 107"/>
                <a:gd name="T9" fmla="*/ 90 h 96"/>
                <a:gd name="T10" fmla="*/ 21 w 107"/>
                <a:gd name="T11" fmla="*/ 89 h 96"/>
                <a:gd name="T12" fmla="*/ 23 w 107"/>
                <a:gd name="T13" fmla="*/ 82 h 96"/>
                <a:gd name="T14" fmla="*/ 30 w 107"/>
                <a:gd name="T15" fmla="*/ 65 h 96"/>
                <a:gd name="T16" fmla="*/ 71 w 107"/>
                <a:gd name="T17" fmla="*/ 65 h 96"/>
                <a:gd name="T18" fmla="*/ 80 w 107"/>
                <a:gd name="T19" fmla="*/ 85 h 96"/>
                <a:gd name="T20" fmla="*/ 81 w 107"/>
                <a:gd name="T21" fmla="*/ 89 h 96"/>
                <a:gd name="T22" fmla="*/ 80 w 107"/>
                <a:gd name="T23" fmla="*/ 91 h 96"/>
                <a:gd name="T24" fmla="*/ 78 w 107"/>
                <a:gd name="T25" fmla="*/ 92 h 96"/>
                <a:gd name="T26" fmla="*/ 68 w 107"/>
                <a:gd name="T27" fmla="*/ 92 h 96"/>
                <a:gd name="T28" fmla="*/ 68 w 107"/>
                <a:gd name="T29" fmla="*/ 96 h 96"/>
                <a:gd name="T30" fmla="*/ 91 w 107"/>
                <a:gd name="T31" fmla="*/ 96 h 96"/>
                <a:gd name="T32" fmla="*/ 107 w 107"/>
                <a:gd name="T33" fmla="*/ 96 h 96"/>
                <a:gd name="T34" fmla="*/ 107 w 107"/>
                <a:gd name="T35" fmla="*/ 92 h 96"/>
                <a:gd name="T36" fmla="*/ 99 w 107"/>
                <a:gd name="T37" fmla="*/ 91 h 96"/>
                <a:gd name="T38" fmla="*/ 96 w 107"/>
                <a:gd name="T39" fmla="*/ 88 h 96"/>
                <a:gd name="T40" fmla="*/ 87 w 107"/>
                <a:gd name="T41" fmla="*/ 68 h 96"/>
                <a:gd name="T42" fmla="*/ 56 w 107"/>
                <a:gd name="T43" fmla="*/ 0 h 96"/>
                <a:gd name="T44" fmla="*/ 52 w 107"/>
                <a:gd name="T45" fmla="*/ 0 h 96"/>
                <a:gd name="T46" fmla="*/ 40 w 107"/>
                <a:gd name="T47" fmla="*/ 28 h 96"/>
                <a:gd name="T48" fmla="*/ 22 w 107"/>
                <a:gd name="T49" fmla="*/ 66 h 96"/>
                <a:gd name="T50" fmla="*/ 13 w 107"/>
                <a:gd name="T51" fmla="*/ 85 h 96"/>
                <a:gd name="T52" fmla="*/ 9 w 107"/>
                <a:gd name="T53" fmla="*/ 90 h 96"/>
                <a:gd name="T54" fmla="*/ 7 w 107"/>
                <a:gd name="T55" fmla="*/ 92 h 96"/>
                <a:gd name="T56" fmla="*/ 0 w 107"/>
                <a:gd name="T57" fmla="*/ 92 h 96"/>
                <a:gd name="T58" fmla="*/ 0 w 107"/>
                <a:gd name="T59" fmla="*/ 96 h 96"/>
                <a:gd name="T60" fmla="*/ 15 w 107"/>
                <a:gd name="T61" fmla="*/ 96 h 96"/>
                <a:gd name="T62" fmla="*/ 51 w 107"/>
                <a:gd name="T63" fmla="*/ 18 h 96"/>
                <a:gd name="T64" fmla="*/ 68 w 107"/>
                <a:gd name="T65" fmla="*/ 59 h 96"/>
                <a:gd name="T66" fmla="*/ 33 w 107"/>
                <a:gd name="T67" fmla="*/ 59 h 96"/>
                <a:gd name="T68" fmla="*/ 51 w 107"/>
                <a:gd name="T69"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 h="96">
                  <a:moveTo>
                    <a:pt x="15" y="96"/>
                  </a:moveTo>
                  <a:cubicBezTo>
                    <a:pt x="19" y="96"/>
                    <a:pt x="25" y="96"/>
                    <a:pt x="33" y="96"/>
                  </a:cubicBezTo>
                  <a:cubicBezTo>
                    <a:pt x="33" y="92"/>
                    <a:pt x="33" y="92"/>
                    <a:pt x="33" y="92"/>
                  </a:cubicBezTo>
                  <a:cubicBezTo>
                    <a:pt x="28" y="92"/>
                    <a:pt x="25" y="92"/>
                    <a:pt x="24" y="92"/>
                  </a:cubicBezTo>
                  <a:cubicBezTo>
                    <a:pt x="22" y="91"/>
                    <a:pt x="22" y="91"/>
                    <a:pt x="21" y="90"/>
                  </a:cubicBezTo>
                  <a:cubicBezTo>
                    <a:pt x="21" y="90"/>
                    <a:pt x="21" y="89"/>
                    <a:pt x="21" y="89"/>
                  </a:cubicBezTo>
                  <a:cubicBezTo>
                    <a:pt x="21" y="87"/>
                    <a:pt x="21" y="85"/>
                    <a:pt x="23" y="82"/>
                  </a:cubicBezTo>
                  <a:cubicBezTo>
                    <a:pt x="30" y="65"/>
                    <a:pt x="30" y="65"/>
                    <a:pt x="30" y="65"/>
                  </a:cubicBezTo>
                  <a:cubicBezTo>
                    <a:pt x="71" y="65"/>
                    <a:pt x="71" y="65"/>
                    <a:pt x="71" y="65"/>
                  </a:cubicBezTo>
                  <a:cubicBezTo>
                    <a:pt x="80" y="85"/>
                    <a:pt x="80" y="85"/>
                    <a:pt x="80" y="85"/>
                  </a:cubicBezTo>
                  <a:cubicBezTo>
                    <a:pt x="81" y="87"/>
                    <a:pt x="81" y="88"/>
                    <a:pt x="81" y="89"/>
                  </a:cubicBezTo>
                  <a:cubicBezTo>
                    <a:pt x="81" y="90"/>
                    <a:pt x="81" y="90"/>
                    <a:pt x="80" y="91"/>
                  </a:cubicBezTo>
                  <a:cubicBezTo>
                    <a:pt x="80" y="91"/>
                    <a:pt x="79" y="91"/>
                    <a:pt x="78" y="92"/>
                  </a:cubicBezTo>
                  <a:cubicBezTo>
                    <a:pt x="77" y="92"/>
                    <a:pt x="74" y="92"/>
                    <a:pt x="68" y="92"/>
                  </a:cubicBezTo>
                  <a:cubicBezTo>
                    <a:pt x="68" y="96"/>
                    <a:pt x="68" y="96"/>
                    <a:pt x="68" y="96"/>
                  </a:cubicBezTo>
                  <a:cubicBezTo>
                    <a:pt x="91" y="96"/>
                    <a:pt x="91" y="96"/>
                    <a:pt x="91" y="96"/>
                  </a:cubicBezTo>
                  <a:cubicBezTo>
                    <a:pt x="94" y="96"/>
                    <a:pt x="99" y="96"/>
                    <a:pt x="107" y="96"/>
                  </a:cubicBezTo>
                  <a:cubicBezTo>
                    <a:pt x="107" y="92"/>
                    <a:pt x="107" y="92"/>
                    <a:pt x="107" y="92"/>
                  </a:cubicBezTo>
                  <a:cubicBezTo>
                    <a:pt x="103" y="92"/>
                    <a:pt x="100" y="92"/>
                    <a:pt x="99" y="91"/>
                  </a:cubicBezTo>
                  <a:cubicBezTo>
                    <a:pt x="98" y="91"/>
                    <a:pt x="97" y="90"/>
                    <a:pt x="96" y="88"/>
                  </a:cubicBezTo>
                  <a:cubicBezTo>
                    <a:pt x="95" y="85"/>
                    <a:pt x="92" y="79"/>
                    <a:pt x="87" y="68"/>
                  </a:cubicBezTo>
                  <a:cubicBezTo>
                    <a:pt x="56" y="0"/>
                    <a:pt x="56" y="0"/>
                    <a:pt x="56" y="0"/>
                  </a:cubicBezTo>
                  <a:cubicBezTo>
                    <a:pt x="52" y="0"/>
                    <a:pt x="52" y="0"/>
                    <a:pt x="52" y="0"/>
                  </a:cubicBezTo>
                  <a:cubicBezTo>
                    <a:pt x="46" y="14"/>
                    <a:pt x="42" y="24"/>
                    <a:pt x="40" y="28"/>
                  </a:cubicBezTo>
                  <a:cubicBezTo>
                    <a:pt x="22" y="66"/>
                    <a:pt x="22" y="66"/>
                    <a:pt x="22" y="66"/>
                  </a:cubicBezTo>
                  <a:cubicBezTo>
                    <a:pt x="17" y="77"/>
                    <a:pt x="13" y="83"/>
                    <a:pt x="13" y="85"/>
                  </a:cubicBezTo>
                  <a:cubicBezTo>
                    <a:pt x="11" y="88"/>
                    <a:pt x="10" y="90"/>
                    <a:pt x="9" y="90"/>
                  </a:cubicBezTo>
                  <a:cubicBezTo>
                    <a:pt x="8" y="91"/>
                    <a:pt x="8" y="91"/>
                    <a:pt x="7" y="92"/>
                  </a:cubicBezTo>
                  <a:cubicBezTo>
                    <a:pt x="6" y="92"/>
                    <a:pt x="3" y="92"/>
                    <a:pt x="0" y="92"/>
                  </a:cubicBezTo>
                  <a:cubicBezTo>
                    <a:pt x="0" y="96"/>
                    <a:pt x="0" y="96"/>
                    <a:pt x="0" y="96"/>
                  </a:cubicBezTo>
                  <a:cubicBezTo>
                    <a:pt x="5" y="96"/>
                    <a:pt x="10" y="96"/>
                    <a:pt x="15" y="96"/>
                  </a:cubicBezTo>
                  <a:close/>
                  <a:moveTo>
                    <a:pt x="51" y="18"/>
                  </a:moveTo>
                  <a:cubicBezTo>
                    <a:pt x="68" y="59"/>
                    <a:pt x="68" y="59"/>
                    <a:pt x="68" y="59"/>
                  </a:cubicBezTo>
                  <a:cubicBezTo>
                    <a:pt x="33" y="59"/>
                    <a:pt x="33" y="59"/>
                    <a:pt x="33" y="59"/>
                  </a:cubicBezTo>
                  <a:lnTo>
                    <a:pt x="51" y="18"/>
                  </a:lnTo>
                  <a:close/>
                </a:path>
              </a:pathLst>
            </a:custGeom>
            <a:grpFill/>
            <a:ln>
              <a:noFill/>
            </a:ln>
          </p:spPr>
          <p:txBody>
            <a:bodyPr/>
            <a:lstStyle/>
            <a:p>
              <a:pPr fontAlgn="auto">
                <a:spcBef>
                  <a:spcPts val="0"/>
                </a:spcBef>
                <a:spcAft>
                  <a:spcPts val="0"/>
                </a:spcAft>
                <a:defRPr/>
              </a:pPr>
              <a:endParaRPr lang="en-US">
                <a:latin typeface="+mn-lt"/>
                <a:ea typeface="+mn-ea"/>
              </a:endParaRPr>
            </a:p>
          </p:txBody>
        </p:sp>
        <p:sp>
          <p:nvSpPr>
            <p:cNvPr id="15" name="Freeform 28">
              <a:extLst>
                <a:ext uri="{FF2B5EF4-FFF2-40B4-BE49-F238E27FC236}">
                  <a16:creationId xmlns:a16="http://schemas.microsoft.com/office/drawing/2014/main" id="{B300E768-8D7E-2746-99B6-3EA84FFC7597}"/>
                </a:ext>
              </a:extLst>
            </p:cNvPr>
            <p:cNvSpPr>
              <a:spLocks/>
            </p:cNvSpPr>
            <p:nvPr/>
          </p:nvSpPr>
          <p:spPr bwMode="auto">
            <a:xfrm>
              <a:off x="3703" y="740"/>
              <a:ext cx="163" cy="147"/>
            </a:xfrm>
            <a:custGeom>
              <a:avLst/>
              <a:gdLst>
                <a:gd name="T0" fmla="*/ 77 w 105"/>
                <a:gd name="T1" fmla="*/ 14 h 95"/>
                <a:gd name="T2" fmla="*/ 82 w 105"/>
                <a:gd name="T3" fmla="*/ 7 h 95"/>
                <a:gd name="T4" fmla="*/ 80 w 105"/>
                <a:gd name="T5" fmla="*/ 5 h 95"/>
                <a:gd name="T6" fmla="*/ 70 w 105"/>
                <a:gd name="T7" fmla="*/ 4 h 95"/>
                <a:gd name="T8" fmla="*/ 70 w 105"/>
                <a:gd name="T9" fmla="*/ 0 h 95"/>
                <a:gd name="T10" fmla="*/ 89 w 105"/>
                <a:gd name="T11" fmla="*/ 0 h 95"/>
                <a:gd name="T12" fmla="*/ 105 w 105"/>
                <a:gd name="T13" fmla="*/ 0 h 95"/>
                <a:gd name="T14" fmla="*/ 105 w 105"/>
                <a:gd name="T15" fmla="*/ 4 h 95"/>
                <a:gd name="T16" fmla="*/ 96 w 105"/>
                <a:gd name="T17" fmla="*/ 5 h 95"/>
                <a:gd name="T18" fmla="*/ 92 w 105"/>
                <a:gd name="T19" fmla="*/ 7 h 95"/>
                <a:gd name="T20" fmla="*/ 87 w 105"/>
                <a:gd name="T21" fmla="*/ 13 h 95"/>
                <a:gd name="T22" fmla="*/ 66 w 105"/>
                <a:gd name="T23" fmla="*/ 43 h 95"/>
                <a:gd name="T24" fmla="*/ 59 w 105"/>
                <a:gd name="T25" fmla="*/ 54 h 95"/>
                <a:gd name="T26" fmla="*/ 59 w 105"/>
                <a:gd name="T27" fmla="*/ 58 h 95"/>
                <a:gd name="T28" fmla="*/ 59 w 105"/>
                <a:gd name="T29" fmla="*/ 63 h 95"/>
                <a:gd name="T30" fmla="*/ 59 w 105"/>
                <a:gd name="T31" fmla="*/ 81 h 95"/>
                <a:gd name="T32" fmla="*/ 60 w 105"/>
                <a:gd name="T33" fmla="*/ 89 h 95"/>
                <a:gd name="T34" fmla="*/ 63 w 105"/>
                <a:gd name="T35" fmla="*/ 90 h 95"/>
                <a:gd name="T36" fmla="*/ 73 w 105"/>
                <a:gd name="T37" fmla="*/ 91 h 95"/>
                <a:gd name="T38" fmla="*/ 73 w 105"/>
                <a:gd name="T39" fmla="*/ 95 h 95"/>
                <a:gd name="T40" fmla="*/ 53 w 105"/>
                <a:gd name="T41" fmla="*/ 95 h 95"/>
                <a:gd name="T42" fmla="*/ 32 w 105"/>
                <a:gd name="T43" fmla="*/ 95 h 95"/>
                <a:gd name="T44" fmla="*/ 32 w 105"/>
                <a:gd name="T45" fmla="*/ 91 h 95"/>
                <a:gd name="T46" fmla="*/ 42 w 105"/>
                <a:gd name="T47" fmla="*/ 90 h 95"/>
                <a:gd name="T48" fmla="*/ 44 w 105"/>
                <a:gd name="T49" fmla="*/ 89 h 95"/>
                <a:gd name="T50" fmla="*/ 45 w 105"/>
                <a:gd name="T51" fmla="*/ 82 h 95"/>
                <a:gd name="T52" fmla="*/ 46 w 105"/>
                <a:gd name="T53" fmla="*/ 63 h 95"/>
                <a:gd name="T54" fmla="*/ 46 w 105"/>
                <a:gd name="T55" fmla="*/ 56 h 95"/>
                <a:gd name="T56" fmla="*/ 43 w 105"/>
                <a:gd name="T57" fmla="*/ 50 h 95"/>
                <a:gd name="T58" fmla="*/ 35 w 105"/>
                <a:gd name="T59" fmla="*/ 39 h 95"/>
                <a:gd name="T60" fmla="*/ 17 w 105"/>
                <a:gd name="T61" fmla="*/ 13 h 95"/>
                <a:gd name="T62" fmla="*/ 13 w 105"/>
                <a:gd name="T63" fmla="*/ 7 h 95"/>
                <a:gd name="T64" fmla="*/ 9 w 105"/>
                <a:gd name="T65" fmla="*/ 5 h 95"/>
                <a:gd name="T66" fmla="*/ 0 w 105"/>
                <a:gd name="T67" fmla="*/ 4 h 95"/>
                <a:gd name="T68" fmla="*/ 0 w 105"/>
                <a:gd name="T69" fmla="*/ 0 h 95"/>
                <a:gd name="T70" fmla="*/ 17 w 105"/>
                <a:gd name="T71" fmla="*/ 0 h 95"/>
                <a:gd name="T72" fmla="*/ 43 w 105"/>
                <a:gd name="T73" fmla="*/ 0 h 95"/>
                <a:gd name="T74" fmla="*/ 43 w 105"/>
                <a:gd name="T75" fmla="*/ 4 h 95"/>
                <a:gd name="T76" fmla="*/ 32 w 105"/>
                <a:gd name="T77" fmla="*/ 5 h 95"/>
                <a:gd name="T78" fmla="*/ 30 w 105"/>
                <a:gd name="T79" fmla="*/ 7 h 95"/>
                <a:gd name="T80" fmla="*/ 34 w 105"/>
                <a:gd name="T81" fmla="*/ 14 h 95"/>
                <a:gd name="T82" fmla="*/ 55 w 105"/>
                <a:gd name="T83" fmla="*/ 48 h 95"/>
                <a:gd name="T84" fmla="*/ 77 w 105"/>
                <a:gd name="T85" fmla="*/ 1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95">
                  <a:moveTo>
                    <a:pt x="77" y="14"/>
                  </a:moveTo>
                  <a:cubicBezTo>
                    <a:pt x="80" y="10"/>
                    <a:pt x="82" y="7"/>
                    <a:pt x="82" y="7"/>
                  </a:cubicBezTo>
                  <a:cubicBezTo>
                    <a:pt x="82" y="6"/>
                    <a:pt x="81" y="5"/>
                    <a:pt x="80" y="5"/>
                  </a:cubicBezTo>
                  <a:cubicBezTo>
                    <a:pt x="79" y="5"/>
                    <a:pt x="75" y="4"/>
                    <a:pt x="70" y="4"/>
                  </a:cubicBezTo>
                  <a:cubicBezTo>
                    <a:pt x="70" y="0"/>
                    <a:pt x="70" y="0"/>
                    <a:pt x="70" y="0"/>
                  </a:cubicBezTo>
                  <a:cubicBezTo>
                    <a:pt x="79" y="0"/>
                    <a:pt x="84" y="0"/>
                    <a:pt x="89" y="0"/>
                  </a:cubicBezTo>
                  <a:cubicBezTo>
                    <a:pt x="93" y="0"/>
                    <a:pt x="96" y="0"/>
                    <a:pt x="105" y="0"/>
                  </a:cubicBezTo>
                  <a:cubicBezTo>
                    <a:pt x="105" y="4"/>
                    <a:pt x="105" y="4"/>
                    <a:pt x="105" y="4"/>
                  </a:cubicBezTo>
                  <a:cubicBezTo>
                    <a:pt x="100" y="4"/>
                    <a:pt x="97" y="5"/>
                    <a:pt x="96" y="5"/>
                  </a:cubicBezTo>
                  <a:cubicBezTo>
                    <a:pt x="95" y="5"/>
                    <a:pt x="93" y="6"/>
                    <a:pt x="92" y="7"/>
                  </a:cubicBezTo>
                  <a:cubicBezTo>
                    <a:pt x="91" y="7"/>
                    <a:pt x="89" y="10"/>
                    <a:pt x="87" y="13"/>
                  </a:cubicBezTo>
                  <a:cubicBezTo>
                    <a:pt x="66" y="43"/>
                    <a:pt x="66" y="43"/>
                    <a:pt x="66" y="43"/>
                  </a:cubicBezTo>
                  <a:cubicBezTo>
                    <a:pt x="62" y="49"/>
                    <a:pt x="60" y="53"/>
                    <a:pt x="59" y="54"/>
                  </a:cubicBezTo>
                  <a:cubicBezTo>
                    <a:pt x="59" y="56"/>
                    <a:pt x="59" y="57"/>
                    <a:pt x="59" y="58"/>
                  </a:cubicBezTo>
                  <a:cubicBezTo>
                    <a:pt x="59" y="63"/>
                    <a:pt x="59" y="63"/>
                    <a:pt x="59" y="63"/>
                  </a:cubicBezTo>
                  <a:cubicBezTo>
                    <a:pt x="59" y="69"/>
                    <a:pt x="59" y="75"/>
                    <a:pt x="59" y="81"/>
                  </a:cubicBezTo>
                  <a:cubicBezTo>
                    <a:pt x="59" y="85"/>
                    <a:pt x="60" y="88"/>
                    <a:pt x="60" y="89"/>
                  </a:cubicBezTo>
                  <a:cubicBezTo>
                    <a:pt x="61" y="89"/>
                    <a:pt x="61" y="90"/>
                    <a:pt x="63" y="90"/>
                  </a:cubicBezTo>
                  <a:cubicBezTo>
                    <a:pt x="64" y="91"/>
                    <a:pt x="67" y="91"/>
                    <a:pt x="73" y="91"/>
                  </a:cubicBezTo>
                  <a:cubicBezTo>
                    <a:pt x="73" y="95"/>
                    <a:pt x="73" y="95"/>
                    <a:pt x="73" y="95"/>
                  </a:cubicBezTo>
                  <a:cubicBezTo>
                    <a:pt x="65" y="95"/>
                    <a:pt x="58" y="95"/>
                    <a:pt x="53" y="95"/>
                  </a:cubicBezTo>
                  <a:cubicBezTo>
                    <a:pt x="47" y="95"/>
                    <a:pt x="40" y="95"/>
                    <a:pt x="32" y="95"/>
                  </a:cubicBezTo>
                  <a:cubicBezTo>
                    <a:pt x="32" y="91"/>
                    <a:pt x="32" y="91"/>
                    <a:pt x="32" y="91"/>
                  </a:cubicBezTo>
                  <a:cubicBezTo>
                    <a:pt x="37" y="91"/>
                    <a:pt x="40" y="91"/>
                    <a:pt x="42" y="90"/>
                  </a:cubicBezTo>
                  <a:cubicBezTo>
                    <a:pt x="43" y="90"/>
                    <a:pt x="44" y="90"/>
                    <a:pt x="44" y="89"/>
                  </a:cubicBezTo>
                  <a:cubicBezTo>
                    <a:pt x="45" y="88"/>
                    <a:pt x="45" y="86"/>
                    <a:pt x="45" y="82"/>
                  </a:cubicBezTo>
                  <a:cubicBezTo>
                    <a:pt x="45" y="81"/>
                    <a:pt x="45" y="75"/>
                    <a:pt x="46" y="63"/>
                  </a:cubicBezTo>
                  <a:cubicBezTo>
                    <a:pt x="46" y="56"/>
                    <a:pt x="46" y="56"/>
                    <a:pt x="46" y="56"/>
                  </a:cubicBezTo>
                  <a:cubicBezTo>
                    <a:pt x="45" y="54"/>
                    <a:pt x="44" y="52"/>
                    <a:pt x="43" y="50"/>
                  </a:cubicBezTo>
                  <a:cubicBezTo>
                    <a:pt x="42" y="49"/>
                    <a:pt x="40" y="45"/>
                    <a:pt x="35" y="39"/>
                  </a:cubicBezTo>
                  <a:cubicBezTo>
                    <a:pt x="17" y="13"/>
                    <a:pt x="17" y="13"/>
                    <a:pt x="17" y="13"/>
                  </a:cubicBezTo>
                  <a:cubicBezTo>
                    <a:pt x="15" y="10"/>
                    <a:pt x="14" y="7"/>
                    <a:pt x="13" y="7"/>
                  </a:cubicBezTo>
                  <a:cubicBezTo>
                    <a:pt x="12" y="6"/>
                    <a:pt x="10" y="5"/>
                    <a:pt x="9" y="5"/>
                  </a:cubicBezTo>
                  <a:cubicBezTo>
                    <a:pt x="8" y="5"/>
                    <a:pt x="6" y="4"/>
                    <a:pt x="0" y="4"/>
                  </a:cubicBezTo>
                  <a:cubicBezTo>
                    <a:pt x="0" y="0"/>
                    <a:pt x="0" y="0"/>
                    <a:pt x="0" y="0"/>
                  </a:cubicBezTo>
                  <a:cubicBezTo>
                    <a:pt x="9" y="0"/>
                    <a:pt x="12" y="0"/>
                    <a:pt x="17" y="0"/>
                  </a:cubicBezTo>
                  <a:cubicBezTo>
                    <a:pt x="22" y="0"/>
                    <a:pt x="34" y="0"/>
                    <a:pt x="43" y="0"/>
                  </a:cubicBezTo>
                  <a:cubicBezTo>
                    <a:pt x="43" y="4"/>
                    <a:pt x="43" y="4"/>
                    <a:pt x="43" y="4"/>
                  </a:cubicBezTo>
                  <a:cubicBezTo>
                    <a:pt x="38" y="4"/>
                    <a:pt x="33" y="5"/>
                    <a:pt x="32" y="5"/>
                  </a:cubicBezTo>
                  <a:cubicBezTo>
                    <a:pt x="31" y="5"/>
                    <a:pt x="30" y="6"/>
                    <a:pt x="30" y="7"/>
                  </a:cubicBezTo>
                  <a:cubicBezTo>
                    <a:pt x="30" y="7"/>
                    <a:pt x="31" y="10"/>
                    <a:pt x="34" y="14"/>
                  </a:cubicBezTo>
                  <a:cubicBezTo>
                    <a:pt x="55" y="48"/>
                    <a:pt x="55" y="48"/>
                    <a:pt x="55" y="48"/>
                  </a:cubicBezTo>
                  <a:lnTo>
                    <a:pt x="77" y="14"/>
                  </a:lnTo>
                  <a:close/>
                </a:path>
              </a:pathLst>
            </a:custGeom>
            <a:grpFill/>
            <a:ln>
              <a:noFill/>
            </a:ln>
          </p:spPr>
          <p:txBody>
            <a:bodyPr/>
            <a:lstStyle/>
            <a:p>
              <a:pPr fontAlgn="auto">
                <a:spcBef>
                  <a:spcPts val="0"/>
                </a:spcBef>
                <a:spcAft>
                  <a:spcPts val="0"/>
                </a:spcAft>
                <a:defRPr/>
              </a:pPr>
              <a:endParaRPr lang="en-US">
                <a:latin typeface="+mn-lt"/>
                <a:ea typeface="+mn-ea"/>
              </a:endParaRPr>
            </a:p>
          </p:txBody>
        </p:sp>
        <p:sp>
          <p:nvSpPr>
            <p:cNvPr id="16" name="Freeform 29">
              <a:extLst>
                <a:ext uri="{FF2B5EF4-FFF2-40B4-BE49-F238E27FC236}">
                  <a16:creationId xmlns:a16="http://schemas.microsoft.com/office/drawing/2014/main" id="{C1C8E635-4479-6C4E-9955-561D036CBE38}"/>
                </a:ext>
              </a:extLst>
            </p:cNvPr>
            <p:cNvSpPr>
              <a:spLocks noEditPoints="1"/>
            </p:cNvSpPr>
            <p:nvPr/>
          </p:nvSpPr>
          <p:spPr bwMode="auto">
            <a:xfrm>
              <a:off x="3860" y="737"/>
              <a:ext cx="164" cy="154"/>
            </a:xfrm>
            <a:custGeom>
              <a:avLst/>
              <a:gdLst>
                <a:gd name="T0" fmla="*/ 19 w 106"/>
                <a:gd name="T1" fmla="*/ 24 h 99"/>
                <a:gd name="T2" fmla="*/ 31 w 106"/>
                <a:gd name="T3" fmla="*/ 10 h 99"/>
                <a:gd name="T4" fmla="*/ 51 w 106"/>
                <a:gd name="T5" fmla="*/ 5 h 99"/>
                <a:gd name="T6" fmla="*/ 66 w 106"/>
                <a:gd name="T7" fmla="*/ 8 h 99"/>
                <a:gd name="T8" fmla="*/ 76 w 106"/>
                <a:gd name="T9" fmla="*/ 13 h 99"/>
                <a:gd name="T10" fmla="*/ 84 w 106"/>
                <a:gd name="T11" fmla="*/ 21 h 99"/>
                <a:gd name="T12" fmla="*/ 88 w 106"/>
                <a:gd name="T13" fmla="*/ 31 h 99"/>
                <a:gd name="T14" fmla="*/ 91 w 106"/>
                <a:gd name="T15" fmla="*/ 51 h 99"/>
                <a:gd name="T16" fmla="*/ 87 w 106"/>
                <a:gd name="T17" fmla="*/ 73 h 99"/>
                <a:gd name="T18" fmla="*/ 75 w 106"/>
                <a:gd name="T19" fmla="*/ 88 h 99"/>
                <a:gd name="T20" fmla="*/ 55 w 106"/>
                <a:gd name="T21" fmla="*/ 93 h 99"/>
                <a:gd name="T22" fmla="*/ 40 w 106"/>
                <a:gd name="T23" fmla="*/ 91 h 99"/>
                <a:gd name="T24" fmla="*/ 28 w 106"/>
                <a:gd name="T25" fmla="*/ 82 h 99"/>
                <a:gd name="T26" fmla="*/ 19 w 106"/>
                <a:gd name="T27" fmla="*/ 69 h 99"/>
                <a:gd name="T28" fmla="*/ 16 w 106"/>
                <a:gd name="T29" fmla="*/ 57 h 99"/>
                <a:gd name="T30" fmla="*/ 14 w 106"/>
                <a:gd name="T31" fmla="*/ 45 h 99"/>
                <a:gd name="T32" fmla="*/ 19 w 106"/>
                <a:gd name="T33" fmla="*/ 24 h 99"/>
                <a:gd name="T34" fmla="*/ 3 w 106"/>
                <a:gd name="T35" fmla="*/ 69 h 99"/>
                <a:gd name="T36" fmla="*/ 13 w 106"/>
                <a:gd name="T37" fmla="*/ 86 h 99"/>
                <a:gd name="T38" fmla="*/ 29 w 106"/>
                <a:gd name="T39" fmla="*/ 96 h 99"/>
                <a:gd name="T40" fmla="*/ 50 w 106"/>
                <a:gd name="T41" fmla="*/ 99 h 99"/>
                <a:gd name="T42" fmla="*/ 90 w 106"/>
                <a:gd name="T43" fmla="*/ 84 h 99"/>
                <a:gd name="T44" fmla="*/ 106 w 106"/>
                <a:gd name="T45" fmla="*/ 46 h 99"/>
                <a:gd name="T46" fmla="*/ 105 w 106"/>
                <a:gd name="T47" fmla="*/ 33 h 99"/>
                <a:gd name="T48" fmla="*/ 101 w 106"/>
                <a:gd name="T49" fmla="*/ 22 h 99"/>
                <a:gd name="T50" fmla="*/ 91 w 106"/>
                <a:gd name="T51" fmla="*/ 11 h 99"/>
                <a:gd name="T52" fmla="*/ 75 w 106"/>
                <a:gd name="T53" fmla="*/ 3 h 99"/>
                <a:gd name="T54" fmla="*/ 54 w 106"/>
                <a:gd name="T55" fmla="*/ 0 h 99"/>
                <a:gd name="T56" fmla="*/ 32 w 106"/>
                <a:gd name="T57" fmla="*/ 3 h 99"/>
                <a:gd name="T58" fmla="*/ 14 w 106"/>
                <a:gd name="T59" fmla="*/ 14 h 99"/>
                <a:gd name="T60" fmla="*/ 3 w 106"/>
                <a:gd name="T61" fmla="*/ 30 h 99"/>
                <a:gd name="T62" fmla="*/ 0 w 106"/>
                <a:gd name="T63" fmla="*/ 50 h 99"/>
                <a:gd name="T64" fmla="*/ 3 w 106"/>
                <a:gd name="T65" fmla="*/ 6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6" h="99">
                  <a:moveTo>
                    <a:pt x="19" y="24"/>
                  </a:moveTo>
                  <a:cubicBezTo>
                    <a:pt x="22" y="18"/>
                    <a:pt x="26" y="13"/>
                    <a:pt x="31" y="10"/>
                  </a:cubicBezTo>
                  <a:cubicBezTo>
                    <a:pt x="37" y="7"/>
                    <a:pt x="44" y="5"/>
                    <a:pt x="51" y="5"/>
                  </a:cubicBezTo>
                  <a:cubicBezTo>
                    <a:pt x="56" y="5"/>
                    <a:pt x="61" y="6"/>
                    <a:pt x="66" y="8"/>
                  </a:cubicBezTo>
                  <a:cubicBezTo>
                    <a:pt x="70" y="9"/>
                    <a:pt x="74" y="11"/>
                    <a:pt x="76" y="13"/>
                  </a:cubicBezTo>
                  <a:cubicBezTo>
                    <a:pt x="79" y="16"/>
                    <a:pt x="82" y="18"/>
                    <a:pt x="84" y="21"/>
                  </a:cubicBezTo>
                  <a:cubicBezTo>
                    <a:pt x="86" y="24"/>
                    <a:pt x="87" y="27"/>
                    <a:pt x="88" y="31"/>
                  </a:cubicBezTo>
                  <a:cubicBezTo>
                    <a:pt x="90" y="37"/>
                    <a:pt x="91" y="44"/>
                    <a:pt x="91" y="51"/>
                  </a:cubicBezTo>
                  <a:cubicBezTo>
                    <a:pt x="91" y="59"/>
                    <a:pt x="90" y="67"/>
                    <a:pt x="87" y="73"/>
                  </a:cubicBezTo>
                  <a:cubicBezTo>
                    <a:pt x="85" y="79"/>
                    <a:pt x="80" y="84"/>
                    <a:pt x="75" y="88"/>
                  </a:cubicBezTo>
                  <a:cubicBezTo>
                    <a:pt x="69" y="91"/>
                    <a:pt x="63" y="93"/>
                    <a:pt x="55" y="93"/>
                  </a:cubicBezTo>
                  <a:cubicBezTo>
                    <a:pt x="50" y="93"/>
                    <a:pt x="45" y="92"/>
                    <a:pt x="40" y="91"/>
                  </a:cubicBezTo>
                  <a:cubicBezTo>
                    <a:pt x="36" y="89"/>
                    <a:pt x="32" y="86"/>
                    <a:pt x="28" y="82"/>
                  </a:cubicBezTo>
                  <a:cubicBezTo>
                    <a:pt x="24" y="79"/>
                    <a:pt x="21" y="74"/>
                    <a:pt x="19" y="69"/>
                  </a:cubicBezTo>
                  <a:cubicBezTo>
                    <a:pt x="18" y="66"/>
                    <a:pt x="17" y="62"/>
                    <a:pt x="16" y="57"/>
                  </a:cubicBezTo>
                  <a:cubicBezTo>
                    <a:pt x="15" y="53"/>
                    <a:pt x="14" y="49"/>
                    <a:pt x="14" y="45"/>
                  </a:cubicBezTo>
                  <a:cubicBezTo>
                    <a:pt x="14" y="37"/>
                    <a:pt x="16" y="30"/>
                    <a:pt x="19" y="24"/>
                  </a:cubicBezTo>
                  <a:close/>
                  <a:moveTo>
                    <a:pt x="3" y="69"/>
                  </a:moveTo>
                  <a:cubicBezTo>
                    <a:pt x="5" y="76"/>
                    <a:pt x="9" y="81"/>
                    <a:pt x="13" y="86"/>
                  </a:cubicBezTo>
                  <a:cubicBezTo>
                    <a:pt x="18" y="90"/>
                    <a:pt x="23" y="94"/>
                    <a:pt x="29" y="96"/>
                  </a:cubicBezTo>
                  <a:cubicBezTo>
                    <a:pt x="36" y="98"/>
                    <a:pt x="43" y="99"/>
                    <a:pt x="50" y="99"/>
                  </a:cubicBezTo>
                  <a:cubicBezTo>
                    <a:pt x="66" y="99"/>
                    <a:pt x="80" y="94"/>
                    <a:pt x="90" y="84"/>
                  </a:cubicBezTo>
                  <a:cubicBezTo>
                    <a:pt x="101" y="74"/>
                    <a:pt x="106" y="62"/>
                    <a:pt x="106" y="46"/>
                  </a:cubicBezTo>
                  <a:cubicBezTo>
                    <a:pt x="106" y="42"/>
                    <a:pt x="106" y="37"/>
                    <a:pt x="105" y="33"/>
                  </a:cubicBezTo>
                  <a:cubicBezTo>
                    <a:pt x="104" y="29"/>
                    <a:pt x="102" y="25"/>
                    <a:pt x="101" y="22"/>
                  </a:cubicBezTo>
                  <a:cubicBezTo>
                    <a:pt x="98" y="18"/>
                    <a:pt x="95" y="15"/>
                    <a:pt x="91" y="11"/>
                  </a:cubicBezTo>
                  <a:cubicBezTo>
                    <a:pt x="87" y="8"/>
                    <a:pt x="82" y="5"/>
                    <a:pt x="75" y="3"/>
                  </a:cubicBezTo>
                  <a:cubicBezTo>
                    <a:pt x="69" y="1"/>
                    <a:pt x="62" y="0"/>
                    <a:pt x="54" y="0"/>
                  </a:cubicBezTo>
                  <a:cubicBezTo>
                    <a:pt x="46" y="0"/>
                    <a:pt x="38" y="1"/>
                    <a:pt x="32" y="3"/>
                  </a:cubicBezTo>
                  <a:cubicBezTo>
                    <a:pt x="25" y="6"/>
                    <a:pt x="19" y="9"/>
                    <a:pt x="14" y="14"/>
                  </a:cubicBezTo>
                  <a:cubicBezTo>
                    <a:pt x="9" y="19"/>
                    <a:pt x="5" y="24"/>
                    <a:pt x="3" y="30"/>
                  </a:cubicBezTo>
                  <a:cubicBezTo>
                    <a:pt x="1" y="36"/>
                    <a:pt x="0" y="43"/>
                    <a:pt x="0" y="50"/>
                  </a:cubicBezTo>
                  <a:cubicBezTo>
                    <a:pt x="0" y="56"/>
                    <a:pt x="1" y="63"/>
                    <a:pt x="3" y="69"/>
                  </a:cubicBezTo>
                  <a:close/>
                </a:path>
              </a:pathLst>
            </a:custGeom>
            <a:grpFill/>
            <a:ln>
              <a:noFill/>
            </a:ln>
          </p:spPr>
          <p:txBody>
            <a:bodyPr/>
            <a:lstStyle/>
            <a:p>
              <a:pPr fontAlgn="auto">
                <a:spcBef>
                  <a:spcPts val="0"/>
                </a:spcBef>
                <a:spcAft>
                  <a:spcPts val="0"/>
                </a:spcAft>
                <a:defRPr/>
              </a:pPr>
              <a:endParaRPr lang="en-US">
                <a:latin typeface="+mn-lt"/>
                <a:ea typeface="+mn-ea"/>
              </a:endParaRPr>
            </a:p>
          </p:txBody>
        </p:sp>
      </p:grpSp>
      <p:sp>
        <p:nvSpPr>
          <p:cNvPr id="2" name="Title 1"/>
          <p:cNvSpPr>
            <a:spLocks noGrp="1"/>
          </p:cNvSpPr>
          <p:nvPr>
            <p:ph type="title"/>
          </p:nvPr>
        </p:nvSpPr>
        <p:spPr/>
        <p:txBody>
          <a:bodyPr/>
          <a:lstStyle/>
          <a:p>
            <a:r>
              <a:rPr lang="en-US"/>
              <a:t>Click to edit Master title style</a:t>
            </a:r>
            <a:endParaRPr lang="en-US" dirty="0"/>
          </a:p>
        </p:txBody>
      </p:sp>
      <p:sp>
        <p:nvSpPr>
          <p:cNvPr id="21" name="Text Placeholder 20"/>
          <p:cNvSpPr>
            <a:spLocks noGrp="1"/>
          </p:cNvSpPr>
          <p:nvPr>
            <p:ph type="body" sz="quarter" idx="13"/>
          </p:nvPr>
        </p:nvSpPr>
        <p:spPr>
          <a:xfrm>
            <a:off x="878417" y="6175398"/>
            <a:ext cx="10439400" cy="490539"/>
          </a:xfrm>
          <a:noFill/>
          <a:ln>
            <a:noFill/>
          </a:ln>
          <a:effectLst/>
        </p:spPr>
        <p:txBody>
          <a:bodyPr tIns="27432" bIns="0">
            <a:noAutofit/>
          </a:bodyPr>
          <a:lstStyle>
            <a:lvl1pPr marL="0" indent="0" algn="r">
              <a:buNone/>
              <a:defRPr lang="en-US" sz="1400" dirty="0">
                <a:solidFill>
                  <a:schemeClr val="tx2">
                    <a:lumMod val="40000"/>
                    <a:lumOff val="60000"/>
                  </a:schemeClr>
                </a:solidFill>
                <a:latin typeface="Arial" charset="0"/>
                <a:cs typeface="Arial" charset="0"/>
              </a:defRPr>
            </a:lvl1pPr>
          </a:lstStyle>
          <a:p>
            <a:pPr lvl="0"/>
            <a:r>
              <a:rPr lang="en-US" dirty="0"/>
              <a:t>Click to edit Master text styles</a:t>
            </a:r>
          </a:p>
        </p:txBody>
      </p:sp>
      <p:sp>
        <p:nvSpPr>
          <p:cNvPr id="22" name="Content Placeholder 21"/>
          <p:cNvSpPr>
            <a:spLocks noGrp="1"/>
          </p:cNvSpPr>
          <p:nvPr>
            <p:ph sz="quarter" idx="14"/>
          </p:nvPr>
        </p:nvSpPr>
        <p:spPr>
          <a:xfrm>
            <a:off x="877831" y="1371599"/>
            <a:ext cx="10437876" cy="4800600"/>
          </a:xfrm>
        </p:spPr>
        <p:txBody>
          <a:bodyPr rtlCol="0">
            <a:normAutofit/>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3261464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7" name="Footer Placeholder 6"/>
          <p:cNvSpPr>
            <a:spLocks noGrp="1"/>
          </p:cNvSpPr>
          <p:nvPr>
            <p:ph type="ftr" sz="quarter" idx="13"/>
          </p:nvPr>
        </p:nvSpPr>
        <p:spPr>
          <a:xfrm>
            <a:off x="126568" y="6419014"/>
            <a:ext cx="10265664" cy="365125"/>
          </a:xfrm>
        </p:spPr>
        <p:txBody>
          <a:bodyPr lIns="45720" tIns="45720" bIns="45720"/>
          <a:lstStyle/>
          <a:p>
            <a:endParaRPr lang="en-US" dirty="0">
              <a:solidFill>
                <a:srgbClr val="000000"/>
              </a:solidFill>
            </a:endParaRPr>
          </a:p>
        </p:txBody>
      </p:sp>
      <p:sp>
        <p:nvSpPr>
          <p:cNvPr id="6" name="Title 1"/>
          <p:cNvSpPr>
            <a:spLocks noGrp="1"/>
          </p:cNvSpPr>
          <p:nvPr>
            <p:ph type="title"/>
          </p:nvPr>
        </p:nvSpPr>
        <p:spPr>
          <a:xfrm>
            <a:off x="121920" y="35787"/>
            <a:ext cx="11948160" cy="990600"/>
          </a:xfrm>
          <a:prstGeom prst="rect">
            <a:avLst/>
          </a:prstGeom>
          <a:ln>
            <a:noFill/>
          </a:ln>
        </p:spPr>
        <p:txBody>
          <a:bodyPr>
            <a:noAutofit/>
          </a:bodyPr>
          <a:lstStyle>
            <a:lvl1pPr>
              <a:defRPr sz="3200">
                <a:solidFill>
                  <a:schemeClr val="accent1"/>
                </a:solidFill>
              </a:defRPr>
            </a:lvl1pPr>
          </a:lstStyle>
          <a:p>
            <a:r>
              <a:rPr lang="en-US" dirty="0"/>
              <a:t>Click to edit Master title style</a:t>
            </a:r>
          </a:p>
        </p:txBody>
      </p:sp>
      <p:cxnSp>
        <p:nvCxnSpPr>
          <p:cNvPr id="9" name="Straight Connector 8"/>
          <p:cNvCxnSpPr/>
          <p:nvPr userDrawn="1"/>
        </p:nvCxnSpPr>
        <p:spPr>
          <a:xfrm>
            <a:off x="0" y="1062633"/>
            <a:ext cx="12192000" cy="0"/>
          </a:xfrm>
          <a:prstGeom prst="line">
            <a:avLst/>
          </a:prstGeom>
          <a:ln>
            <a:solidFill>
              <a:srgbClr val="09345A"/>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936181210"/>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16362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5584388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258681372"/>
      </p:ext>
    </p:extLst>
  </p:cSld>
  <p:clrMapOvr>
    <a:masterClrMapping/>
  </p:clrMapOvr>
  <p:transition spd="slow"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6151869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4079741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6853939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9774731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0494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25961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6949032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1416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03390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905894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38694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8213021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362677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91824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9921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83775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8320146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162331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441227817"/>
      </p:ext>
    </p:extLst>
  </p:cSld>
  <p:clrMapOvr>
    <a:masterClrMapping/>
  </p:clrMapOvr>
  <p:transition spd="slow" advClick="0"/>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1364536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969133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134508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8979454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30033257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9906645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2888599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8557782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36843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0692766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15008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7498C-6EEC-3842-A726-E0A5FE4002FB}"/>
              </a:ext>
            </a:extLst>
          </p:cNvPr>
          <p:cNvSpPr>
            <a:spLocks noGrp="1"/>
          </p:cNvSpPr>
          <p:nvPr>
            <p:ph type="title"/>
          </p:nvPr>
        </p:nvSpPr>
        <p:spPr>
          <a:xfrm>
            <a:off x="912285" y="0"/>
            <a:ext cx="10358967" cy="1397821"/>
          </a:xfrm>
        </p:spPr>
        <p:txBody>
          <a:bodyPr/>
          <a:lstStyle>
            <a:lvl1pPr algn="l">
              <a:defRPr/>
            </a:lvl1pPr>
          </a:lstStyle>
          <a:p>
            <a:r>
              <a:rPr lang="en-US" dirty="0"/>
              <a:t>Click to edit Master title style</a:t>
            </a:r>
          </a:p>
        </p:txBody>
      </p:sp>
      <p:sp>
        <p:nvSpPr>
          <p:cNvPr id="45" name="Content Placeholder 2">
            <a:extLst>
              <a:ext uri="{FF2B5EF4-FFF2-40B4-BE49-F238E27FC236}">
                <a16:creationId xmlns:a16="http://schemas.microsoft.com/office/drawing/2014/main" id="{D6F7C937-7D52-6F4D-832F-C6BAE9E878D2}"/>
              </a:ext>
            </a:extLst>
          </p:cNvPr>
          <p:cNvSpPr>
            <a:spLocks noGrp="1"/>
          </p:cNvSpPr>
          <p:nvPr>
            <p:ph idx="35" hasCustomPrompt="1"/>
          </p:nvPr>
        </p:nvSpPr>
        <p:spPr>
          <a:xfrm>
            <a:off x="2953512" y="3808625"/>
            <a:ext cx="3063240" cy="1005840"/>
          </a:xfrm>
          <a:prstGeom prst="rect">
            <a:avLst/>
          </a:prstGeom>
        </p:spPr>
        <p:txBody>
          <a:bodyPr anchor="ctr"/>
          <a:lstStyle>
            <a:lvl1pPr marL="0" indent="0" algn="ctr">
              <a:buFontTx/>
              <a:buNone/>
              <a:defRPr sz="2400">
                <a:solidFill>
                  <a:schemeClr val="bg1"/>
                </a:solidFill>
              </a:defRPr>
            </a:lvl1pPr>
          </a:lstStyle>
          <a:p>
            <a:pPr lvl="0"/>
            <a:r>
              <a:rPr lang="en-US" dirty="0"/>
              <a:t>Answer</a:t>
            </a:r>
          </a:p>
        </p:txBody>
      </p:sp>
      <p:sp>
        <p:nvSpPr>
          <p:cNvPr id="47" name="Content Placeholder 2">
            <a:extLst>
              <a:ext uri="{FF2B5EF4-FFF2-40B4-BE49-F238E27FC236}">
                <a16:creationId xmlns:a16="http://schemas.microsoft.com/office/drawing/2014/main" id="{9CE023FF-78E2-B84C-84BE-01178BF3743E}"/>
              </a:ext>
            </a:extLst>
          </p:cNvPr>
          <p:cNvSpPr>
            <a:spLocks noGrp="1"/>
          </p:cNvSpPr>
          <p:nvPr>
            <p:ph idx="37" hasCustomPrompt="1"/>
          </p:nvPr>
        </p:nvSpPr>
        <p:spPr>
          <a:xfrm>
            <a:off x="2953512" y="1594446"/>
            <a:ext cx="3063240" cy="1005840"/>
          </a:xfrm>
          <a:prstGeom prst="rect">
            <a:avLst/>
          </a:prstGeom>
        </p:spPr>
        <p:txBody>
          <a:bodyPr anchor="ctr"/>
          <a:lstStyle>
            <a:lvl1pPr marL="0" indent="0" algn="ctr">
              <a:buFontTx/>
              <a:buNone/>
              <a:defRPr sz="24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7C1F52EB-6C2D-674A-82A0-471D3200F72F}"/>
              </a:ext>
            </a:extLst>
          </p:cNvPr>
          <p:cNvSpPr>
            <a:spLocks noGrp="1"/>
          </p:cNvSpPr>
          <p:nvPr>
            <p:ph idx="46" hasCustomPrompt="1"/>
          </p:nvPr>
        </p:nvSpPr>
        <p:spPr>
          <a:xfrm>
            <a:off x="2953512" y="2703455"/>
            <a:ext cx="3063240" cy="1005840"/>
          </a:xfrm>
          <a:prstGeom prst="rect">
            <a:avLst/>
          </a:prstGeom>
        </p:spPr>
        <p:txBody>
          <a:bodyPr anchor="ctr"/>
          <a:lstStyle>
            <a:lvl1pPr marL="0" indent="0" algn="ctr">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AED75C6D-332C-3A48-A024-37FB50FF183B}"/>
              </a:ext>
            </a:extLst>
          </p:cNvPr>
          <p:cNvSpPr>
            <a:spLocks noGrp="1"/>
          </p:cNvSpPr>
          <p:nvPr>
            <p:ph idx="47" hasCustomPrompt="1"/>
          </p:nvPr>
        </p:nvSpPr>
        <p:spPr>
          <a:xfrm>
            <a:off x="8450545" y="3809044"/>
            <a:ext cx="3063240" cy="1005840"/>
          </a:xfrm>
          <a:prstGeom prst="rect">
            <a:avLst/>
          </a:prstGeom>
        </p:spPr>
        <p:txBody>
          <a:bodyPr anchor="ctr"/>
          <a:lstStyle>
            <a:lvl1pPr marL="0" indent="0" algn="ctr">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D58B4B5E-85B7-E345-845B-AE321385857F}"/>
              </a:ext>
            </a:extLst>
          </p:cNvPr>
          <p:cNvSpPr>
            <a:spLocks noGrp="1"/>
          </p:cNvSpPr>
          <p:nvPr>
            <p:ph idx="48" hasCustomPrompt="1"/>
          </p:nvPr>
        </p:nvSpPr>
        <p:spPr>
          <a:xfrm>
            <a:off x="8450545" y="1596784"/>
            <a:ext cx="3063240" cy="1005840"/>
          </a:xfrm>
          <a:prstGeom prst="rect">
            <a:avLst/>
          </a:prstGeom>
        </p:spPr>
        <p:txBody>
          <a:bodyPr anchor="ctr"/>
          <a:lstStyle>
            <a:lvl1pPr marL="0" indent="0" algn="ctr">
              <a:buFontTx/>
              <a:buNone/>
              <a:defRPr sz="2400">
                <a:solidFill>
                  <a:schemeClr val="bg1"/>
                </a:solidFill>
              </a:defRPr>
            </a:lvl1pPr>
          </a:lstStyle>
          <a:p>
            <a:pPr lvl="0"/>
            <a:r>
              <a:rPr lang="en-US" dirty="0"/>
              <a:t>Answer</a:t>
            </a:r>
          </a:p>
        </p:txBody>
      </p:sp>
      <p:sp>
        <p:nvSpPr>
          <p:cNvPr id="13" name="Content Placeholder 2">
            <a:extLst>
              <a:ext uri="{FF2B5EF4-FFF2-40B4-BE49-F238E27FC236}">
                <a16:creationId xmlns:a16="http://schemas.microsoft.com/office/drawing/2014/main" id="{08347AB1-7525-5E4A-BC6D-43EA305B8FD2}"/>
              </a:ext>
            </a:extLst>
          </p:cNvPr>
          <p:cNvSpPr>
            <a:spLocks noGrp="1"/>
          </p:cNvSpPr>
          <p:nvPr>
            <p:ph idx="49" hasCustomPrompt="1"/>
          </p:nvPr>
        </p:nvSpPr>
        <p:spPr>
          <a:xfrm>
            <a:off x="2953512" y="4913795"/>
            <a:ext cx="3063240" cy="1005840"/>
          </a:xfrm>
          <a:prstGeom prst="rect">
            <a:avLst/>
          </a:prstGeom>
        </p:spPr>
        <p:txBody>
          <a:bodyPr anchor="ctr"/>
          <a:lstStyle>
            <a:lvl1pPr marL="0" indent="0" algn="ctr">
              <a:buFontTx/>
              <a:buNone/>
              <a:defRPr sz="24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F24E889D-982D-A845-A2D1-D7B2152E406F}"/>
              </a:ext>
            </a:extLst>
          </p:cNvPr>
          <p:cNvSpPr>
            <a:spLocks noGrp="1"/>
          </p:cNvSpPr>
          <p:nvPr>
            <p:ph idx="50" hasCustomPrompt="1"/>
          </p:nvPr>
        </p:nvSpPr>
        <p:spPr>
          <a:xfrm>
            <a:off x="8450545" y="2703874"/>
            <a:ext cx="3063240" cy="1005840"/>
          </a:xfrm>
          <a:prstGeom prst="rect">
            <a:avLst/>
          </a:prstGeom>
        </p:spPr>
        <p:txBody>
          <a:bodyPr anchor="ctr"/>
          <a:lstStyle>
            <a:lvl1pPr marL="0" indent="0" algn="ctr">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1551389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7D43C-8061-4F4B-A58C-537B44EA7F0E}"/>
              </a:ext>
            </a:extLst>
          </p:cNvPr>
          <p:cNvSpPr>
            <a:spLocks noGrp="1"/>
          </p:cNvSpPr>
          <p:nvPr>
            <p:ph type="title" hasCustomPrompt="1"/>
          </p:nvPr>
        </p:nvSpPr>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3">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p>
            <a:pPr marL="0" marR="0" lvl="0" indent="0" algn="l" defTabSz="455613" rtl="0" eaLnBrk="1" fontAlgn="base" latinLnBrk="0" hangingPunct="1">
              <a:lnSpc>
                <a:spcPct val="100000"/>
              </a:lnSpc>
              <a:spcBef>
                <a:spcPct val="0"/>
              </a:spcBef>
              <a:spcAft>
                <a:spcPct val="0"/>
              </a:spcAft>
              <a:buClrTx/>
              <a:buSzTx/>
              <a:buFontTx/>
              <a:buNone/>
              <a:tabLst/>
              <a:defRPr/>
            </a:pPr>
            <a:fld id="{B58DE5F1-E0F9-4CCA-92B7-7A6FC4DFEE14}" type="slidenum">
              <a:rPr kumimoji="0" lang="en-US" sz="3600" b="1" i="0" u="none" strike="noStrike" kern="1200" cap="none" spc="0" normalizeH="0" baseline="0" noProof="0" smtClean="0">
                <a:ln>
                  <a:noFill/>
                </a:ln>
                <a:solidFill>
                  <a:srgbClr val="3333CC"/>
                </a:solidFill>
                <a:effectLst/>
                <a:uLnTx/>
                <a:uFillTx/>
                <a:latin typeface="Arial" pitchFamily="-72" charset="0"/>
                <a:ea typeface="MS PGothic" charset="0"/>
              </a:rPr>
              <a:pPr marL="0" marR="0" lvl="0" indent="0" algn="l" defTabSz="455613" rtl="0" eaLnBrk="1" fontAlgn="base" latinLnBrk="0" hangingPunct="1">
                <a:lnSpc>
                  <a:spcPct val="100000"/>
                </a:lnSpc>
                <a:spcBef>
                  <a:spcPct val="0"/>
                </a:spcBef>
                <a:spcAft>
                  <a:spcPct val="0"/>
                </a:spcAft>
                <a:buClrTx/>
                <a:buSzTx/>
                <a:buFontTx/>
                <a:buNone/>
                <a:tabLst/>
                <a:defRPr/>
              </a:pPr>
              <a:t>‹#›</a:t>
            </a:fld>
            <a:endParaRPr kumimoji="0" lang="en-US" sz="3600" b="1" i="0" u="none" strike="noStrike" kern="1200" cap="none" spc="0" normalizeH="0" baseline="0" noProof="0" dirty="0">
              <a:ln>
                <a:noFill/>
              </a:ln>
              <a:solidFill>
                <a:srgbClr val="3333CC"/>
              </a:solidFill>
              <a:effectLst/>
              <a:uLnTx/>
              <a:uFillTx/>
              <a:latin typeface="Arial" pitchFamily="-72" charset="0"/>
              <a:ea typeface="MS PGothic" charset="0"/>
            </a:endParaRPr>
          </a:p>
        </p:txBody>
      </p:sp>
      <p:sp>
        <p:nvSpPr>
          <p:cNvPr id="5" name="Text Placeholder 4">
            <a:extLst>
              <a:ext uri="{FF2B5EF4-FFF2-40B4-BE49-F238E27FC236}">
                <a16:creationId xmlns:a16="http://schemas.microsoft.com/office/drawing/2014/main" id="{CDB38AA5-2B64-4B5B-A11F-3ADF856814B0}"/>
              </a:ext>
            </a:extLst>
          </p:cNvPr>
          <p:cNvSpPr>
            <a:spLocks noGrp="1"/>
          </p:cNvSpPr>
          <p:nvPr>
            <p:ph type="body" sz="quarter" idx="13" hasCustomPrompt="1"/>
          </p:nvPr>
        </p:nvSpPr>
        <p:spPr>
          <a:xfrm>
            <a:off x="365125" y="6096157"/>
            <a:ext cx="11461750" cy="262943"/>
          </a:xfrm>
        </p:spPr>
        <p:txBody>
          <a:bodyPr bIns="108000" anchor="b">
            <a:spAutoFit/>
          </a:bodyPr>
          <a:lstStyle>
            <a:lvl1pPr marL="0" indent="0" algn="l">
              <a:spcBef>
                <a:spcPts val="0"/>
              </a:spcBef>
              <a:spcAft>
                <a:spcPts val="300"/>
              </a:spcAft>
              <a:buNone/>
              <a:defRPr sz="800"/>
            </a:lvl1pPr>
          </a:lstStyle>
          <a:p>
            <a:pPr lvl="0"/>
            <a:r>
              <a:rPr lang="en-US" sz="1000" dirty="0"/>
              <a:t>References and abbreviations here.</a:t>
            </a:r>
            <a:endParaRPr lang="en-GB" dirty="0"/>
          </a:p>
        </p:txBody>
      </p:sp>
    </p:spTree>
    <p:extLst>
      <p:ext uri="{BB962C8B-B14F-4D97-AF65-F5344CB8AC3E}">
        <p14:creationId xmlns:p14="http://schemas.microsoft.com/office/powerpoint/2010/main" val="1944752669"/>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Text Placeholder 2"/>
          <p:cNvSpPr>
            <a:spLocks noGrp="1"/>
          </p:cNvSpPr>
          <p:nvPr>
            <p:ph idx="1" hasCustomPrompt="1"/>
          </p:nvPr>
        </p:nvSpPr>
        <p:spPr>
          <a:xfrm>
            <a:off x="315311" y="3573518"/>
            <a:ext cx="11589407" cy="2552647"/>
          </a:xfrm>
          <a:prstGeom prst="rect">
            <a:avLst/>
          </a:prstGeom>
        </p:spPr>
        <p:txBody>
          <a:bodyPr vert="horz" lIns="91440" tIns="45720" rIns="91440" bIns="45720" rtlCol="0">
            <a:normAutofit/>
          </a:bodyPr>
          <a:lstStyle>
            <a:lvl1pPr marL="0" indent="0" algn="ctr">
              <a:buNone/>
              <a:defRPr b="1" baseline="0"/>
            </a:lvl1pPr>
          </a:lstStyle>
          <a:p>
            <a:pPr lvl="0"/>
            <a:r>
              <a:rPr lang="en-GB" dirty="0"/>
              <a:t>Click to edit sub-heading style</a:t>
            </a:r>
            <a:endParaRPr lang="en-US" dirty="0"/>
          </a:p>
        </p:txBody>
      </p:sp>
      <p:sp>
        <p:nvSpPr>
          <p:cNvPr id="3" name="Title 2"/>
          <p:cNvSpPr>
            <a:spLocks noGrp="1"/>
          </p:cNvSpPr>
          <p:nvPr>
            <p:ph type="title"/>
          </p:nvPr>
        </p:nvSpPr>
        <p:spPr>
          <a:xfrm>
            <a:off x="315311" y="2391781"/>
            <a:ext cx="11589407" cy="1037219"/>
          </a:xfrm>
        </p:spPr>
        <p:txBody>
          <a:bodyPr anchor="b"/>
          <a:lstStyle>
            <a:lvl1pPr algn="ctr">
              <a:defRPr/>
            </a:lvl1pPr>
          </a:lstStyle>
          <a:p>
            <a:r>
              <a:rPr lang="en-US" dirty="0"/>
              <a:t>Click to edit Master title style</a:t>
            </a:r>
            <a:endParaRPr lang="en-GB" dirty="0"/>
          </a:p>
        </p:txBody>
      </p:sp>
    </p:spTree>
    <p:extLst>
      <p:ext uri="{BB962C8B-B14F-4D97-AF65-F5344CB8AC3E}">
        <p14:creationId xmlns:p14="http://schemas.microsoft.com/office/powerpoint/2010/main" val="9607104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192781" y="1094153"/>
            <a:ext cx="11806441" cy="503201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13"/>
          <p:cNvSpPr>
            <a:spLocks noGrp="1"/>
          </p:cNvSpPr>
          <p:nvPr>
            <p:ph type="body" sz="quarter" idx="13" hasCustomPrompt="1"/>
          </p:nvPr>
        </p:nvSpPr>
        <p:spPr>
          <a:xfrm>
            <a:off x="316800" y="6311904"/>
            <a:ext cx="5779200" cy="390525"/>
          </a:xfrm>
          <a:prstGeom prst="rect">
            <a:avLst/>
          </a:prstGeom>
        </p:spPr>
        <p:txBody>
          <a:bodyPr lIns="0" tIns="0" rIns="0" bIns="0" anchor="b">
            <a:noAutofit/>
          </a:bodyPr>
          <a:lstStyle>
            <a:lvl1pPr marL="0" indent="0" algn="l">
              <a:spcBef>
                <a:spcPts val="0"/>
              </a:spcBef>
              <a:spcAft>
                <a:spcPts val="0"/>
              </a:spcAft>
              <a:buNone/>
              <a:defRPr sz="1000" b="0">
                <a:solidFill>
                  <a:srgbClr val="000000"/>
                </a:solidFill>
                <a:latin typeface="+mn-lt"/>
              </a:defRPr>
            </a:lvl1pPr>
          </a:lstStyle>
          <a:p>
            <a:pPr lvl="0"/>
            <a:r>
              <a:rPr lang="en-US" dirty="0"/>
              <a:t>Footnotes</a:t>
            </a:r>
            <a:endParaRPr lang="en-GB" dirty="0"/>
          </a:p>
        </p:txBody>
      </p:sp>
      <p:sp>
        <p:nvSpPr>
          <p:cNvPr id="8" name="Text Placeholder 13"/>
          <p:cNvSpPr>
            <a:spLocks noGrp="1"/>
          </p:cNvSpPr>
          <p:nvPr>
            <p:ph type="body" sz="quarter" idx="14" hasCustomPrompt="1"/>
          </p:nvPr>
        </p:nvSpPr>
        <p:spPr>
          <a:xfrm>
            <a:off x="6096000" y="6311904"/>
            <a:ext cx="5812800" cy="390525"/>
          </a:xfrm>
          <a:prstGeom prst="rect">
            <a:avLst/>
          </a:prstGeom>
        </p:spPr>
        <p:txBody>
          <a:bodyPr lIns="0" tIns="0" rIns="0" bIns="0" anchor="b">
            <a:noAutofit/>
          </a:bodyPr>
          <a:lstStyle>
            <a:lvl1pPr marL="0" indent="0" algn="r">
              <a:spcBef>
                <a:spcPts val="0"/>
              </a:spcBef>
              <a:spcAft>
                <a:spcPts val="0"/>
              </a:spcAft>
              <a:buNone/>
              <a:defRPr sz="1000" b="0">
                <a:solidFill>
                  <a:srgbClr val="000000"/>
                </a:solidFill>
                <a:latin typeface="+mn-lt"/>
              </a:defRPr>
            </a:lvl1pPr>
          </a:lstStyle>
          <a:p>
            <a:pPr lvl="0"/>
            <a:r>
              <a:rPr lang="en-US" dirty="0"/>
              <a:t>References</a:t>
            </a:r>
            <a:endParaRPr lang="en-GB" dirty="0"/>
          </a:p>
        </p:txBody>
      </p:sp>
      <p:cxnSp>
        <p:nvCxnSpPr>
          <p:cNvPr id="10" name="Straight Connector 9"/>
          <p:cNvCxnSpPr/>
          <p:nvPr userDrawn="1"/>
        </p:nvCxnSpPr>
        <p:spPr>
          <a:xfrm>
            <a:off x="0" y="0"/>
            <a:ext cx="12192000" cy="6858000"/>
          </a:xfrm>
          <a:prstGeom prst="line">
            <a:avLst/>
          </a:prstGeom>
          <a:ln w="66675">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628755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ext Placeholder 13"/>
          <p:cNvSpPr>
            <a:spLocks noGrp="1"/>
          </p:cNvSpPr>
          <p:nvPr>
            <p:ph type="body" sz="quarter" idx="13" hasCustomPrompt="1"/>
          </p:nvPr>
        </p:nvSpPr>
        <p:spPr>
          <a:xfrm>
            <a:off x="316800" y="6311904"/>
            <a:ext cx="5779200" cy="390525"/>
          </a:xfrm>
          <a:prstGeom prst="rect">
            <a:avLst/>
          </a:prstGeom>
        </p:spPr>
        <p:txBody>
          <a:bodyPr lIns="0" tIns="0" rIns="0" bIns="0" anchor="b">
            <a:noAutofit/>
          </a:bodyPr>
          <a:lstStyle>
            <a:lvl1pPr marL="0" indent="0" algn="l">
              <a:spcBef>
                <a:spcPts val="0"/>
              </a:spcBef>
              <a:spcAft>
                <a:spcPts val="0"/>
              </a:spcAft>
              <a:buNone/>
              <a:defRPr sz="1000" b="0">
                <a:solidFill>
                  <a:srgbClr val="000000"/>
                </a:solidFill>
                <a:latin typeface="+mn-lt"/>
              </a:defRPr>
            </a:lvl1pPr>
          </a:lstStyle>
          <a:p>
            <a:pPr lvl="0"/>
            <a:r>
              <a:rPr lang="en-US" dirty="0"/>
              <a:t>Footnotes</a:t>
            </a:r>
            <a:endParaRPr lang="en-GB" dirty="0"/>
          </a:p>
        </p:txBody>
      </p:sp>
      <p:sp>
        <p:nvSpPr>
          <p:cNvPr id="6" name="Text Placeholder 13"/>
          <p:cNvSpPr>
            <a:spLocks noGrp="1"/>
          </p:cNvSpPr>
          <p:nvPr>
            <p:ph type="body" sz="quarter" idx="14" hasCustomPrompt="1"/>
          </p:nvPr>
        </p:nvSpPr>
        <p:spPr>
          <a:xfrm>
            <a:off x="6096000" y="6311904"/>
            <a:ext cx="5812800" cy="390525"/>
          </a:xfrm>
          <a:prstGeom prst="rect">
            <a:avLst/>
          </a:prstGeom>
        </p:spPr>
        <p:txBody>
          <a:bodyPr lIns="0" tIns="0" rIns="0" bIns="0" anchor="b">
            <a:noAutofit/>
          </a:bodyPr>
          <a:lstStyle>
            <a:lvl1pPr marL="0" indent="0" algn="r">
              <a:spcBef>
                <a:spcPts val="0"/>
              </a:spcBef>
              <a:spcAft>
                <a:spcPts val="0"/>
              </a:spcAft>
              <a:buNone/>
              <a:defRPr sz="1000" b="0">
                <a:solidFill>
                  <a:srgbClr val="000000"/>
                </a:solidFill>
                <a:latin typeface="+mn-lt"/>
              </a:defRPr>
            </a:lvl1pPr>
          </a:lstStyle>
          <a:p>
            <a:pPr lvl="0"/>
            <a:r>
              <a:rPr lang="en-US" dirty="0"/>
              <a:t>References</a:t>
            </a:r>
            <a:endParaRPr lang="en-GB" dirty="0"/>
          </a:p>
        </p:txBody>
      </p:sp>
    </p:spTree>
    <p:extLst>
      <p:ext uri="{BB962C8B-B14F-4D97-AF65-F5344CB8AC3E}">
        <p14:creationId xmlns:p14="http://schemas.microsoft.com/office/powerpoint/2010/main" val="15970605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92781" y="1094153"/>
            <a:ext cx="11806441" cy="5032011"/>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itle 11"/>
          <p:cNvSpPr>
            <a:spLocks noGrp="1"/>
          </p:cNvSpPr>
          <p:nvPr>
            <p:ph type="title"/>
          </p:nvPr>
        </p:nvSpPr>
        <p:spPr/>
        <p:txBody>
          <a:bodyPr/>
          <a:lstStyle>
            <a:lvl1pPr>
              <a:defRPr>
                <a:solidFill>
                  <a:srgbClr val="000000"/>
                </a:solidFill>
              </a:defRPr>
            </a:lvl1pPr>
          </a:lstStyle>
          <a:p>
            <a:r>
              <a:rPr lang="en-US" dirty="0"/>
              <a:t>Click to edit Master title style</a:t>
            </a:r>
            <a:endParaRPr lang="en-GB" dirty="0"/>
          </a:p>
        </p:txBody>
      </p:sp>
      <p:sp>
        <p:nvSpPr>
          <p:cNvPr id="14" name="Text Placeholder 13"/>
          <p:cNvSpPr>
            <a:spLocks noGrp="1"/>
          </p:cNvSpPr>
          <p:nvPr>
            <p:ph type="body" sz="quarter" idx="13" hasCustomPrompt="1"/>
          </p:nvPr>
        </p:nvSpPr>
        <p:spPr>
          <a:xfrm>
            <a:off x="529168" y="6311904"/>
            <a:ext cx="5465232" cy="390525"/>
          </a:xfrm>
          <a:prstGeom prst="rect">
            <a:avLst/>
          </a:prstGeom>
        </p:spPr>
        <p:txBody>
          <a:bodyPr lIns="0" tIns="0" rIns="0" bIns="0" anchor="b">
            <a:noAutofit/>
          </a:bodyPr>
          <a:lstStyle>
            <a:lvl1pPr marL="0" indent="0" algn="l">
              <a:spcBef>
                <a:spcPts val="0"/>
              </a:spcBef>
              <a:spcAft>
                <a:spcPts val="0"/>
              </a:spcAft>
              <a:buNone/>
              <a:defRPr sz="1000" b="0">
                <a:solidFill>
                  <a:srgbClr val="000000"/>
                </a:solidFill>
                <a:latin typeface="+mn-lt"/>
              </a:defRPr>
            </a:lvl1pPr>
          </a:lstStyle>
          <a:p>
            <a:pPr lvl="0"/>
            <a:r>
              <a:rPr lang="en-US" dirty="0"/>
              <a:t>Footnotes</a:t>
            </a:r>
            <a:endParaRPr lang="en-GB" dirty="0"/>
          </a:p>
        </p:txBody>
      </p:sp>
      <p:sp>
        <p:nvSpPr>
          <p:cNvPr id="6" name="Text Placeholder 13"/>
          <p:cNvSpPr>
            <a:spLocks noGrp="1"/>
          </p:cNvSpPr>
          <p:nvPr>
            <p:ph type="body" sz="quarter" idx="14" hasCustomPrompt="1"/>
          </p:nvPr>
        </p:nvSpPr>
        <p:spPr>
          <a:xfrm>
            <a:off x="6197601" y="6311904"/>
            <a:ext cx="5465232" cy="390525"/>
          </a:xfrm>
          <a:prstGeom prst="rect">
            <a:avLst/>
          </a:prstGeom>
        </p:spPr>
        <p:txBody>
          <a:bodyPr lIns="0" tIns="0" rIns="0" bIns="0" anchor="b">
            <a:noAutofit/>
          </a:bodyPr>
          <a:lstStyle>
            <a:lvl1pPr marL="0" indent="0" algn="r">
              <a:spcBef>
                <a:spcPts val="0"/>
              </a:spcBef>
              <a:spcAft>
                <a:spcPts val="0"/>
              </a:spcAft>
              <a:buNone/>
              <a:defRPr sz="1000" b="0">
                <a:solidFill>
                  <a:srgbClr val="000000"/>
                </a:solidFill>
                <a:latin typeface="+mn-lt"/>
              </a:defRPr>
            </a:lvl1pPr>
          </a:lstStyle>
          <a:p>
            <a:pPr lvl="0"/>
            <a:r>
              <a:rPr lang="en-US" dirty="0"/>
              <a:t>References</a:t>
            </a:r>
            <a:endParaRPr lang="en-GB" dirty="0"/>
          </a:p>
        </p:txBody>
      </p:sp>
      <p:cxnSp>
        <p:nvCxnSpPr>
          <p:cNvPr id="7" name="Straight Connector 6"/>
          <p:cNvCxnSpPr/>
          <p:nvPr userDrawn="1"/>
        </p:nvCxnSpPr>
        <p:spPr>
          <a:xfrm>
            <a:off x="0" y="0"/>
            <a:ext cx="12192000" cy="6858000"/>
          </a:xfrm>
          <a:prstGeom prst="line">
            <a:avLst/>
          </a:prstGeom>
          <a:ln w="85725">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35217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36F"/>
                </a:solidFill>
              </a:defRPr>
            </a:lvl1pPr>
          </a:lstStyle>
          <a:p>
            <a:r>
              <a:rPr lang="en-US" dirty="0"/>
              <a:t>Click to edit Master title style</a:t>
            </a:r>
          </a:p>
        </p:txBody>
      </p:sp>
      <p:sp>
        <p:nvSpPr>
          <p:cNvPr id="3" name="Content Placeholder 2"/>
          <p:cNvSpPr>
            <a:spLocks noGrp="1"/>
          </p:cNvSpPr>
          <p:nvPr>
            <p:ph sz="half" idx="1"/>
          </p:nvPr>
        </p:nvSpPr>
        <p:spPr>
          <a:xfrm>
            <a:off x="355600" y="1194591"/>
            <a:ext cx="5638800" cy="4511040"/>
          </a:xfrm>
          <a:prstGeom prst="rect">
            <a:avLst/>
          </a:prstGeom>
        </p:spPr>
        <p:txBody>
          <a:bodyPr/>
          <a:lstStyle>
            <a:lvl1pPr>
              <a:spcBef>
                <a:spcPts val="800"/>
              </a:spcBef>
              <a:defRPr sz="2133"/>
            </a:lvl1pPr>
            <a:lvl2pPr>
              <a:defRPr sz="1867"/>
            </a:lvl2pPr>
            <a:lvl3pPr>
              <a:spcBef>
                <a:spcPts val="400"/>
              </a:spcBef>
              <a:spcAft>
                <a:spcPts val="400"/>
              </a:spcAft>
              <a:defRPr sz="1867"/>
            </a:lvl3pPr>
            <a:lvl4pPr>
              <a:spcBef>
                <a:spcPts val="0"/>
              </a:spcBef>
              <a:spcAft>
                <a:spcPts val="400"/>
              </a:spcAft>
              <a:defRPr sz="1600"/>
            </a:lvl4pPr>
            <a:lvl5pPr>
              <a:spcBef>
                <a:spcPts val="0"/>
              </a:spcBef>
              <a:spcAft>
                <a:spcPts val="400"/>
              </a:spcAft>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194591"/>
            <a:ext cx="5638800" cy="4511040"/>
          </a:xfrm>
          <a:prstGeom prst="rect">
            <a:avLst/>
          </a:prstGeom>
        </p:spPr>
        <p:txBody>
          <a:bodyPr/>
          <a:lstStyle>
            <a:lvl1pPr>
              <a:defRPr sz="2133"/>
            </a:lvl1pPr>
            <a:lvl2pPr>
              <a:defRPr sz="1867"/>
            </a:lvl2pPr>
            <a:lvl3pPr>
              <a:spcBef>
                <a:spcPts val="400"/>
              </a:spcBef>
              <a:spcAft>
                <a:spcPts val="400"/>
              </a:spcAft>
              <a:defRPr sz="1867"/>
            </a:lvl3pPr>
            <a:lvl4pPr>
              <a:spcBef>
                <a:spcPts val="0"/>
              </a:spcBef>
              <a:spcAft>
                <a:spcPts val="400"/>
              </a:spcAft>
              <a:defRPr sz="1600"/>
            </a:lvl4pPr>
            <a:lvl5pPr>
              <a:spcBef>
                <a:spcPts val="0"/>
              </a:spcBef>
              <a:spcAft>
                <a:spcPts val="400"/>
              </a:spcAft>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p:cNvSpPr>
            <a:spLocks noGrp="1"/>
          </p:cNvSpPr>
          <p:nvPr>
            <p:ph type="body" sz="quarter" idx="13" hasCustomPrompt="1"/>
          </p:nvPr>
        </p:nvSpPr>
        <p:spPr>
          <a:xfrm>
            <a:off x="353774" y="5969000"/>
            <a:ext cx="11484453" cy="304800"/>
          </a:xfrm>
          <a:prstGeom prst="rect">
            <a:avLst/>
          </a:prstGeom>
        </p:spPr>
        <p:txBody>
          <a:bodyPr anchor="b"/>
          <a:lstStyle>
            <a:lvl1pPr marL="0" indent="0">
              <a:spcBef>
                <a:spcPts val="0"/>
              </a:spcBef>
              <a:buNone/>
              <a:defRPr sz="1200"/>
            </a:lvl1pPr>
          </a:lstStyle>
          <a:p>
            <a:pPr lvl="0"/>
            <a:r>
              <a:rPr lang="en-US" dirty="0"/>
              <a:t>Click to edit Footnote</a:t>
            </a:r>
          </a:p>
        </p:txBody>
      </p:sp>
      <p:sp>
        <p:nvSpPr>
          <p:cNvPr id="10" name="Footer Placeholder 4"/>
          <p:cNvSpPr>
            <a:spLocks noGrp="1"/>
          </p:cNvSpPr>
          <p:nvPr>
            <p:ph type="ftr" sz="quarter" idx="11"/>
          </p:nvPr>
        </p:nvSpPr>
        <p:spPr>
          <a:xfrm>
            <a:off x="5608320" y="6429587"/>
            <a:ext cx="6583680" cy="304800"/>
          </a:xfrm>
          <a:prstGeom prst="rect">
            <a:avLst/>
          </a:prstGeom>
        </p:spPr>
        <p:txBody>
          <a:bodyPr/>
          <a:lstStyle>
            <a:lvl1pPr>
              <a:defRPr/>
            </a:lvl1pPr>
          </a:lstStyle>
          <a:p>
            <a:pPr>
              <a:defRPr/>
            </a:pPr>
            <a:r>
              <a:rPr lang="en-US" dirty="0"/>
              <a:t>Presented by:</a:t>
            </a:r>
          </a:p>
        </p:txBody>
      </p:sp>
      <p:cxnSp>
        <p:nvCxnSpPr>
          <p:cNvPr id="7" name="Straight Connector 6"/>
          <p:cNvCxnSpPr/>
          <p:nvPr userDrawn="1"/>
        </p:nvCxnSpPr>
        <p:spPr>
          <a:xfrm>
            <a:off x="0" y="0"/>
            <a:ext cx="12192000" cy="6858000"/>
          </a:xfrm>
          <a:prstGeom prst="line">
            <a:avLst/>
          </a:prstGeom>
          <a:ln w="85725">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331735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8" name="Title 1"/>
          <p:cNvSpPr>
            <a:spLocks noGrp="1"/>
          </p:cNvSpPr>
          <p:nvPr>
            <p:ph type="title"/>
          </p:nvPr>
        </p:nvSpPr>
        <p:spPr>
          <a:xfrm>
            <a:off x="412800" y="274639"/>
            <a:ext cx="11220451" cy="511200"/>
          </a:xfrm>
          <a:prstGeom prst="rect">
            <a:avLst/>
          </a:prstGeom>
        </p:spPr>
        <p:txBody>
          <a:bodyPr/>
          <a:lstStyle/>
          <a:p>
            <a:r>
              <a:rPr lang="en-US"/>
              <a:t>Click to edit Master title style</a:t>
            </a:r>
            <a:endParaRPr lang="en-GB" dirty="0"/>
          </a:p>
        </p:txBody>
      </p:sp>
      <p:sp>
        <p:nvSpPr>
          <p:cNvPr id="9" name="Content Placeholder 2"/>
          <p:cNvSpPr>
            <a:spLocks noGrp="1"/>
          </p:cNvSpPr>
          <p:nvPr>
            <p:ph idx="1"/>
          </p:nvPr>
        </p:nvSpPr>
        <p:spPr>
          <a:xfrm>
            <a:off x="419100" y="1760552"/>
            <a:ext cx="8940800" cy="4425951"/>
          </a:xfrm>
          <a:prstGeom prst="rect">
            <a:avLst/>
          </a:prstGeom>
        </p:spPr>
        <p:txBody>
          <a:bodyPr/>
          <a:lstStyle>
            <a:lvl1pPr marL="266393" indent="-266393">
              <a:buClr>
                <a:schemeClr val="tx2"/>
              </a:buClr>
              <a:buFont typeface="Arial" pitchFamily="34" charset="0"/>
              <a:buChar char="•"/>
              <a:defRPr sz="1800">
                <a:latin typeface="Arial" pitchFamily="34" charset="0"/>
                <a:cs typeface="Arial" pitchFamily="34" charset="0"/>
              </a:defRPr>
            </a:lvl1pPr>
            <a:lvl2pPr marL="531800" indent="-176209">
              <a:defRPr sz="1600"/>
            </a:lvl2pPr>
            <a:lvl3pPr marL="982638" indent="-355591">
              <a:defRPr sz="1400" baseline="0">
                <a:latin typeface="Arial" pitchFamily="34" charset="0"/>
                <a:cs typeface="Arial" pitchFamily="34" charset="0"/>
              </a:defRPr>
            </a:lvl3pPr>
            <a:lvl4pPr marL="982638" indent="-355591">
              <a:defRPr sz="1400">
                <a:latin typeface="Arial" pitchFamily="34" charset="0"/>
                <a:cs typeface="Arial" pitchFamily="34" charset="0"/>
              </a:defRPr>
            </a:lvl4pPr>
            <a:lvl5pPr marL="982638" indent="-355591">
              <a:defRPr sz="1400">
                <a:latin typeface="Arial" pitchFamily="34" charset="0"/>
                <a:cs typeface="Arial" pitchFamily="34" charset="0"/>
              </a:defRPr>
            </a:lvl5pPr>
            <a:lvl6pPr>
              <a:defRPr>
                <a:latin typeface="Arial" pitchFamily="34" charset="0"/>
                <a:cs typeface="Arial" pitchFamily="34" charset="0"/>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6"/>
          <p:cNvSpPr>
            <a:spLocks noGrp="1"/>
          </p:cNvSpPr>
          <p:nvPr>
            <p:ph type="body" sz="quarter" idx="12" hasCustomPrompt="1"/>
          </p:nvPr>
        </p:nvSpPr>
        <p:spPr>
          <a:xfrm>
            <a:off x="412800" y="784800"/>
            <a:ext cx="11222400" cy="511200"/>
          </a:xfrm>
          <a:prstGeom prst="rect">
            <a:avLst/>
          </a:prstGeom>
        </p:spPr>
        <p:txBody>
          <a:bodyPr/>
          <a:lstStyle>
            <a:lvl1pPr marL="0" indent="0">
              <a:buNone/>
              <a:defRPr sz="2800" b="1" baseline="0">
                <a:solidFill>
                  <a:schemeClr val="accent2"/>
                </a:solidFill>
                <a:latin typeface="Arial" pitchFamily="34" charset="0"/>
                <a:cs typeface="Arial" pitchFamily="34" charset="0"/>
              </a:defRPr>
            </a:lvl1pPr>
          </a:lstStyle>
          <a:p>
            <a:pPr lvl="0"/>
            <a:r>
              <a:rPr lang="en-US" dirty="0"/>
              <a:t>Click to add Secondary title</a:t>
            </a:r>
            <a:endParaRPr lang="en-GB" dirty="0"/>
          </a:p>
        </p:txBody>
      </p:sp>
      <p:sp>
        <p:nvSpPr>
          <p:cNvPr id="11" name="Slide Number Placeholder 10"/>
          <p:cNvSpPr>
            <a:spLocks noGrp="1"/>
          </p:cNvSpPr>
          <p:nvPr>
            <p:ph type="sldNum" sz="quarter" idx="13"/>
          </p:nvPr>
        </p:nvSpPr>
        <p:spPr>
          <a:xfrm>
            <a:off x="143945" y="6354000"/>
            <a:ext cx="622300" cy="360000"/>
          </a:xfrm>
          <a:prstGeom prst="rect">
            <a:avLst/>
          </a:prstGeom>
        </p:spPr>
        <p:txBody>
          <a:bodyPr/>
          <a:lstStyle/>
          <a:p>
            <a:pPr>
              <a:defRPr/>
            </a:pPr>
            <a:fld id="{1748D8EB-9301-403A-889B-E8DDB32CFF4A}" type="slidenum">
              <a:rPr lang="en-GB">
                <a:solidFill>
                  <a:srgbClr val="000000"/>
                </a:solidFill>
              </a:rPr>
              <a:pPr>
                <a:defRPr/>
              </a:pPr>
              <a:t>‹#›</a:t>
            </a:fld>
            <a:endParaRPr lang="en-GB" dirty="0">
              <a:solidFill>
                <a:srgbClr val="000000"/>
              </a:solidFill>
            </a:endParaRPr>
          </a:p>
        </p:txBody>
      </p:sp>
      <p:sp>
        <p:nvSpPr>
          <p:cNvPr id="6" name="Date Placeholder 5"/>
          <p:cNvSpPr>
            <a:spLocks noGrp="1"/>
          </p:cNvSpPr>
          <p:nvPr>
            <p:ph type="dt" sz="half" idx="14"/>
          </p:nvPr>
        </p:nvSpPr>
        <p:spPr>
          <a:xfrm>
            <a:off x="816000" y="6354000"/>
            <a:ext cx="4416000" cy="244800"/>
          </a:xfrm>
          <a:prstGeom prst="rect">
            <a:avLst/>
          </a:prstGeom>
        </p:spPr>
        <p:txBody>
          <a:bodyPr/>
          <a:lstStyle/>
          <a:p>
            <a:endParaRPr lang="sv-SE">
              <a:solidFill>
                <a:srgbClr val="000000"/>
              </a:solidFill>
            </a:endParaRPr>
          </a:p>
        </p:txBody>
      </p:sp>
      <p:sp>
        <p:nvSpPr>
          <p:cNvPr id="7" name="Footer Placeholder 6"/>
          <p:cNvSpPr>
            <a:spLocks noGrp="1"/>
          </p:cNvSpPr>
          <p:nvPr>
            <p:ph type="ftr" sz="quarter" idx="15"/>
          </p:nvPr>
        </p:nvSpPr>
        <p:spPr>
          <a:xfrm>
            <a:off x="5232000" y="6354000"/>
            <a:ext cx="5760000" cy="244800"/>
          </a:xfrm>
          <a:prstGeom prst="rect">
            <a:avLst/>
          </a:prstGeom>
        </p:spPr>
        <p:txBody>
          <a:bodyPr/>
          <a:lstStyle/>
          <a:p>
            <a:endParaRPr lang="sv-SE" dirty="0">
              <a:solidFill>
                <a:srgbClr val="830051"/>
              </a:solidFill>
            </a:endParaRPr>
          </a:p>
        </p:txBody>
      </p:sp>
      <p:pic>
        <p:nvPicPr>
          <p:cNvPr id="13" name="Picture 34" descr="med_hrzlogo_rgb_72.jpg"/>
          <p:cNvPicPr>
            <a:picLocks noChangeAspect="1"/>
          </p:cNvPicPr>
          <p:nvPr userDrawn="1"/>
        </p:nvPicPr>
        <p:blipFill>
          <a:blip r:embed="rId2" cstate="print"/>
          <a:srcRect l="7549" t="19753" r="7837" b="19012"/>
          <a:stretch>
            <a:fillRect/>
          </a:stretch>
        </p:blipFill>
        <p:spPr bwMode="auto">
          <a:xfrm>
            <a:off x="812800" y="6400816"/>
            <a:ext cx="1625600" cy="343593"/>
          </a:xfrm>
          <a:prstGeom prst="rect">
            <a:avLst/>
          </a:prstGeom>
          <a:noFill/>
          <a:ln w="9525">
            <a:noFill/>
            <a:miter lim="800000"/>
            <a:headEnd/>
            <a:tailEnd/>
          </a:ln>
        </p:spPr>
      </p:pic>
      <p:cxnSp>
        <p:nvCxnSpPr>
          <p:cNvPr id="12" name="Straight Connector 11"/>
          <p:cNvCxnSpPr/>
          <p:nvPr userDrawn="1"/>
        </p:nvCxnSpPr>
        <p:spPr>
          <a:xfrm>
            <a:off x="0" y="0"/>
            <a:ext cx="12192000" cy="6858000"/>
          </a:xfrm>
          <a:prstGeom prst="line">
            <a:avLst/>
          </a:prstGeom>
          <a:ln w="85725">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99621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16934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89561" y="1219202"/>
            <a:ext cx="11601875" cy="50974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6"/>
          <p:cNvSpPr>
            <a:spLocks noGrp="1"/>
          </p:cNvSpPr>
          <p:nvPr>
            <p:ph type="sldNum" sz="quarter" idx="10"/>
          </p:nvPr>
        </p:nvSpPr>
        <p:spPr>
          <a:xfrm>
            <a:off x="11480936" y="-5223"/>
            <a:ext cx="692149" cy="365125"/>
          </a:xfrm>
          <a:prstGeom prst="rect">
            <a:avLst/>
          </a:prstGeom>
        </p:spPr>
        <p:txBody>
          <a:bodyPr/>
          <a:lstStyle>
            <a:lvl1pPr algn="r" defTabSz="914377" fontAlgn="auto">
              <a:spcBef>
                <a:spcPts val="0"/>
              </a:spcBef>
              <a:spcAft>
                <a:spcPts val="0"/>
              </a:spcAft>
              <a:defRPr sz="1200">
                <a:solidFill>
                  <a:schemeClr val="bg1"/>
                </a:solidFill>
                <a:ea typeface="+mn-ea"/>
              </a:defRPr>
            </a:lvl1pPr>
          </a:lstStyle>
          <a:p>
            <a:pPr>
              <a:defRPr/>
            </a:pPr>
            <a:fld id="{4B8B4A8A-1121-483C-86FC-27031977109E}" type="slidenum">
              <a:rPr lang="en-US" smtClean="0">
                <a:solidFill>
                  <a:prstClr val="white"/>
                </a:solidFill>
                <a:cs typeface="Arial" pitchFamily="34" charset="0"/>
              </a:rPr>
              <a:pPr>
                <a:defRPr/>
              </a:pPr>
              <a:t>‹#›</a:t>
            </a:fld>
            <a:endParaRPr lang="en-US" dirty="0">
              <a:solidFill>
                <a:prstClr val="white"/>
              </a:solidFill>
              <a:cs typeface="Arial" pitchFamily="34" charset="0"/>
            </a:endParaRPr>
          </a:p>
        </p:txBody>
      </p:sp>
      <p:sp>
        <p:nvSpPr>
          <p:cNvPr id="5" name="Footer Placeholder 4"/>
          <p:cNvSpPr>
            <a:spLocks noGrp="1"/>
          </p:cNvSpPr>
          <p:nvPr>
            <p:ph type="ftr" sz="quarter" idx="11"/>
          </p:nvPr>
        </p:nvSpPr>
        <p:spPr>
          <a:xfrm>
            <a:off x="7269481" y="6356351"/>
            <a:ext cx="4607339" cy="365760"/>
          </a:xfrm>
        </p:spPr>
        <p:txBody>
          <a:bodyPr/>
          <a:lstStyle>
            <a:lvl1pPr>
              <a:spcAft>
                <a:spcPts val="0"/>
              </a:spcAft>
              <a:defRPr/>
            </a:lvl1pPr>
          </a:lstStyle>
          <a:p>
            <a:r>
              <a:rPr lang="en-US">
                <a:solidFill>
                  <a:srgbClr val="1F497D"/>
                </a:solidFill>
              </a:rPr>
              <a:t>McDermott D, et al. IMmotion150 biomarkers: AACR 2017</a:t>
            </a:r>
            <a:endParaRPr lang="en-US" dirty="0">
              <a:solidFill>
                <a:srgbClr val="1F497D"/>
              </a:solidFill>
            </a:endParaRPr>
          </a:p>
        </p:txBody>
      </p:sp>
      <p:sp>
        <p:nvSpPr>
          <p:cNvPr id="8" name="Text Placeholder 7"/>
          <p:cNvSpPr>
            <a:spLocks noGrp="1"/>
          </p:cNvSpPr>
          <p:nvPr>
            <p:ph type="body" sz="quarter" idx="12" hasCustomPrompt="1"/>
          </p:nvPr>
        </p:nvSpPr>
        <p:spPr>
          <a:xfrm>
            <a:off x="289563" y="6356351"/>
            <a:ext cx="6979921" cy="365760"/>
          </a:xfrm>
        </p:spPr>
        <p:txBody>
          <a:bodyPr anchor="b"/>
          <a:lstStyle>
            <a:lvl1pPr marL="0" indent="0">
              <a:lnSpc>
                <a:spcPct val="100000"/>
              </a:lnSpc>
              <a:spcAft>
                <a:spcPts val="0"/>
              </a:spcAft>
              <a:buNone/>
              <a:defRPr sz="1200"/>
            </a:lvl1pPr>
            <a:lvl2pPr marL="290505" indent="0">
              <a:buNone/>
              <a:defRPr sz="1200"/>
            </a:lvl2pPr>
            <a:lvl3pPr marL="577836" indent="0">
              <a:buNone/>
              <a:defRPr sz="1200"/>
            </a:lvl3pPr>
            <a:lvl4pPr marL="865166" indent="0">
              <a:buNone/>
              <a:defRPr sz="1200"/>
            </a:lvl4pPr>
            <a:lvl5pPr marL="1363629" indent="0">
              <a:buNone/>
              <a:defRPr sz="1200"/>
            </a:lvl5pPr>
          </a:lstStyle>
          <a:p>
            <a:pPr lvl="0"/>
            <a:r>
              <a:rPr lang="en-US" dirty="0"/>
              <a:t>Edit Footnote</a:t>
            </a:r>
          </a:p>
        </p:txBody>
      </p:sp>
      <p:sp>
        <p:nvSpPr>
          <p:cNvPr id="7" name="Rectangle 4"/>
          <p:cNvSpPr>
            <a:spLocks noGrp="1" noChangeArrowheads="1"/>
          </p:cNvSpPr>
          <p:nvPr>
            <p:ph type="title"/>
          </p:nvPr>
        </p:nvSpPr>
        <p:spPr bwMode="auto">
          <a:xfrm>
            <a:off x="289445" y="76200"/>
            <a:ext cx="11601993"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23444" tIns="23444" rIns="23444" bIns="23444" numCol="1" anchor="ctr" anchorCtr="0" compatLnSpc="1">
            <a:prstTxWarp prst="textNoShape">
              <a:avLst/>
            </a:prstTxWarp>
          </a:bodyPr>
          <a:lstStyle/>
          <a:p>
            <a:pPr lvl="0"/>
            <a:r>
              <a:rPr lang="en-US" altLang="en-US" dirty="0"/>
              <a:t>Click to edit Master title style</a:t>
            </a:r>
          </a:p>
        </p:txBody>
      </p:sp>
    </p:spTree>
    <p:extLst>
      <p:ext uri="{BB962C8B-B14F-4D97-AF65-F5344CB8AC3E}">
        <p14:creationId xmlns:p14="http://schemas.microsoft.com/office/powerpoint/2010/main" val="22298173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91630" y="1122363"/>
            <a:ext cx="9608743" cy="2387600"/>
          </a:xfrm>
        </p:spPr>
        <p:txBody>
          <a:bodyPr anchor="b"/>
          <a:lstStyle>
            <a:lvl1pPr algn="l">
              <a:defRPr sz="6000"/>
            </a:lvl1pPr>
          </a:lstStyle>
          <a:p>
            <a:r>
              <a:rPr lang="en-US" dirty="0"/>
              <a:t>Click to edit Master title style</a:t>
            </a:r>
          </a:p>
        </p:txBody>
      </p:sp>
      <p:sp>
        <p:nvSpPr>
          <p:cNvPr id="3" name="Subtitle 2"/>
          <p:cNvSpPr>
            <a:spLocks noGrp="1"/>
          </p:cNvSpPr>
          <p:nvPr>
            <p:ph type="subTitle" idx="1"/>
          </p:nvPr>
        </p:nvSpPr>
        <p:spPr>
          <a:xfrm>
            <a:off x="1291630" y="3602037"/>
            <a:ext cx="9608743" cy="1655763"/>
          </a:xfrm>
        </p:spPr>
        <p:txBody>
          <a:bodyPr/>
          <a:lstStyle>
            <a:lvl1pPr marL="0" indent="0" algn="l">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C34ED7CB-E35F-9C48-BAF1-8AA8EEFEFD1A}"/>
              </a:ext>
            </a:extLst>
          </p:cNvPr>
          <p:cNvSpPr>
            <a:spLocks noGrp="1"/>
          </p:cNvSpPr>
          <p:nvPr>
            <p:ph type="ftr" sz="quarter" idx="10"/>
          </p:nvPr>
        </p:nvSpPr>
        <p:spPr/>
        <p:txBody>
          <a:bodyPr/>
          <a:lstStyle/>
          <a:p>
            <a:r>
              <a:rPr lang="en-US"/>
              <a:t>PRESENTED BY:</a:t>
            </a:r>
            <a:r>
              <a:rPr lang="en-US" sz="1400" b="0"/>
              <a:t> Insert Name  </a:t>
            </a:r>
            <a:endParaRPr lang="en-US" sz="1400" b="0" dirty="0"/>
          </a:p>
        </p:txBody>
      </p:sp>
    </p:spTree>
    <p:extLst>
      <p:ext uri="{BB962C8B-B14F-4D97-AF65-F5344CB8AC3E}">
        <p14:creationId xmlns:p14="http://schemas.microsoft.com/office/powerpoint/2010/main" val="5392459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264FFD3-F156-4532-AF2E-A0A09BE584F4}"/>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699185"/>
            <a:ext cx="10515600" cy="657443"/>
          </a:xfrm>
        </p:spPr>
        <p:txBody>
          <a:bodyPr/>
          <a:lstStyle>
            <a:lvl1pPr>
              <a:defRPr>
                <a:solidFill>
                  <a:srgbClr val="000C3A"/>
                </a:solidFill>
              </a:defRPr>
            </a:lvl1pPr>
          </a:lstStyle>
          <a:p>
            <a:r>
              <a:rPr lang="en-US" dirty="0"/>
              <a:t>Click to edit Master title style</a:t>
            </a:r>
          </a:p>
        </p:txBody>
      </p:sp>
      <p:sp>
        <p:nvSpPr>
          <p:cNvPr id="3" name="Content Placeholder 2"/>
          <p:cNvSpPr>
            <a:spLocks noGrp="1"/>
          </p:cNvSpPr>
          <p:nvPr>
            <p:ph idx="1"/>
          </p:nvPr>
        </p:nvSpPr>
        <p:spPr>
          <a:xfrm>
            <a:off x="838200" y="1522597"/>
            <a:ext cx="10515600" cy="4264592"/>
          </a:xfrm>
        </p:spPr>
        <p:txBody>
          <a:bodyPr/>
          <a:lstStyle>
            <a:lvl1pPr>
              <a:defRPr>
                <a:solidFill>
                  <a:srgbClr val="000C3A"/>
                </a:solidFill>
              </a:defRPr>
            </a:lvl1pPr>
            <a:lvl2pPr>
              <a:defRPr>
                <a:solidFill>
                  <a:srgbClr val="000C3A"/>
                </a:solidFill>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57DC35CA-FFC9-9D4D-BD5B-70F18E22CEA0}"/>
              </a:ext>
            </a:extLst>
          </p:cNvPr>
          <p:cNvSpPr>
            <a:spLocks noGrp="1"/>
          </p:cNvSpPr>
          <p:nvPr>
            <p:ph type="ftr" sz="quarter" idx="10"/>
          </p:nvPr>
        </p:nvSpPr>
        <p:spPr/>
        <p:txBody>
          <a:bodyPr/>
          <a:lstStyle/>
          <a:p>
            <a:r>
              <a:rPr lang="en-US"/>
              <a:t>PRESENTED BY:</a:t>
            </a:r>
            <a:r>
              <a:rPr lang="en-US" sz="1400" b="0"/>
              <a:t> Insert Name  </a:t>
            </a:r>
            <a:endParaRPr lang="en-US" sz="1400" b="0" dirty="0"/>
          </a:p>
        </p:txBody>
      </p:sp>
    </p:spTree>
    <p:extLst>
      <p:ext uri="{BB962C8B-B14F-4D97-AF65-F5344CB8AC3E}">
        <p14:creationId xmlns:p14="http://schemas.microsoft.com/office/powerpoint/2010/main" val="42392241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4" y="2347914"/>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6"/>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939001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E2ECF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71203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7" y="4857754"/>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7" y="320357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14958581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7" y="2101852"/>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11686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3" y="303217"/>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0"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0"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0"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0"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99036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70744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28102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90681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89"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4"/>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5534027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1"/>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89"/>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00061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00720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7"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7"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48245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7" y="627066"/>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7" y="2101852"/>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50855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5"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5" y="1416051"/>
            <a:ext cx="10358967" cy="4799013"/>
          </a:xfrm>
        </p:spPr>
        <p:txBody>
          <a:bodyPr/>
          <a:lstStyle/>
          <a:p>
            <a:pPr lvl="0"/>
            <a:endParaRPr lang="en-US" noProof="0"/>
          </a:p>
        </p:txBody>
      </p:sp>
    </p:spTree>
    <p:extLst>
      <p:ext uri="{BB962C8B-B14F-4D97-AF65-F5344CB8AC3E}">
        <p14:creationId xmlns:p14="http://schemas.microsoft.com/office/powerpoint/2010/main" val="457021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480910110"/>
      </p:ext>
    </p:extLst>
  </p:cSld>
  <p:clrMapOvr>
    <a:masterClrMapping/>
  </p:clrMapOvr>
  <p:transition spd="slow" advClick="0"/>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1" y="2360613"/>
            <a:ext cx="4955645" cy="3810000"/>
          </a:xfrm>
          <a:prstGeom prst="rect">
            <a:avLst/>
          </a:prstGeom>
        </p:spPr>
        <p:txBody>
          <a:bodyPr/>
          <a:lstStyle/>
          <a:p>
            <a:endParaRPr lang="en-US"/>
          </a:p>
        </p:txBody>
      </p:sp>
    </p:spTree>
    <p:extLst>
      <p:ext uri="{BB962C8B-B14F-4D97-AF65-F5344CB8AC3E}">
        <p14:creationId xmlns:p14="http://schemas.microsoft.com/office/powerpoint/2010/main" val="33560026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0" y="5905501"/>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2583043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581648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1340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7498C-6EEC-3842-A726-E0A5FE4002FB}"/>
              </a:ext>
            </a:extLst>
          </p:cNvPr>
          <p:cNvSpPr>
            <a:spLocks noGrp="1"/>
          </p:cNvSpPr>
          <p:nvPr>
            <p:ph type="title"/>
          </p:nvPr>
        </p:nvSpPr>
        <p:spPr>
          <a:xfrm>
            <a:off x="912285" y="0"/>
            <a:ext cx="10358967" cy="1397821"/>
          </a:xfrm>
        </p:spPr>
        <p:txBody>
          <a:bodyPr/>
          <a:lstStyle>
            <a:lvl1pPr algn="l">
              <a:defRPr/>
            </a:lvl1pPr>
          </a:lstStyle>
          <a:p>
            <a:r>
              <a:rPr lang="en-US" dirty="0"/>
              <a:t>Click to edit Master title style</a:t>
            </a:r>
          </a:p>
        </p:txBody>
      </p:sp>
      <p:sp>
        <p:nvSpPr>
          <p:cNvPr id="45" name="Content Placeholder 2">
            <a:extLst>
              <a:ext uri="{FF2B5EF4-FFF2-40B4-BE49-F238E27FC236}">
                <a16:creationId xmlns:a16="http://schemas.microsoft.com/office/drawing/2014/main" id="{D6F7C937-7D52-6F4D-832F-C6BAE9E878D2}"/>
              </a:ext>
            </a:extLst>
          </p:cNvPr>
          <p:cNvSpPr>
            <a:spLocks noGrp="1"/>
          </p:cNvSpPr>
          <p:nvPr>
            <p:ph idx="35" hasCustomPrompt="1"/>
          </p:nvPr>
        </p:nvSpPr>
        <p:spPr>
          <a:xfrm>
            <a:off x="2953512" y="4913795"/>
            <a:ext cx="3063240" cy="1005840"/>
          </a:xfrm>
          <a:prstGeom prst="rect">
            <a:avLst/>
          </a:prstGeom>
        </p:spPr>
        <p:txBody>
          <a:bodyPr anchor="ctr"/>
          <a:lstStyle>
            <a:lvl1pPr marL="0" indent="0" algn="ctr">
              <a:buFontTx/>
              <a:buNone/>
              <a:defRPr sz="2400">
                <a:solidFill>
                  <a:schemeClr val="bg1"/>
                </a:solidFill>
              </a:defRPr>
            </a:lvl1pPr>
          </a:lstStyle>
          <a:p>
            <a:pPr lvl="0"/>
            <a:r>
              <a:rPr lang="en-US" dirty="0"/>
              <a:t>Answer</a:t>
            </a:r>
          </a:p>
        </p:txBody>
      </p:sp>
      <p:sp>
        <p:nvSpPr>
          <p:cNvPr id="46" name="Content Placeholder 2">
            <a:extLst>
              <a:ext uri="{FF2B5EF4-FFF2-40B4-BE49-F238E27FC236}">
                <a16:creationId xmlns:a16="http://schemas.microsoft.com/office/drawing/2014/main" id="{07AB2A2B-0315-5140-84A2-057522638243}"/>
              </a:ext>
            </a:extLst>
          </p:cNvPr>
          <p:cNvSpPr>
            <a:spLocks noGrp="1"/>
          </p:cNvSpPr>
          <p:nvPr>
            <p:ph idx="36" hasCustomPrompt="1"/>
          </p:nvPr>
        </p:nvSpPr>
        <p:spPr>
          <a:xfrm>
            <a:off x="2953512" y="2701535"/>
            <a:ext cx="3063240" cy="1005840"/>
          </a:xfrm>
          <a:prstGeom prst="rect">
            <a:avLst/>
          </a:prstGeom>
        </p:spPr>
        <p:txBody>
          <a:bodyPr anchor="ctr"/>
          <a:lstStyle>
            <a:lvl1pPr marL="0" indent="0" algn="ctr">
              <a:buFontTx/>
              <a:buNone/>
              <a:defRPr sz="2400">
                <a:solidFill>
                  <a:schemeClr val="bg1"/>
                </a:solidFill>
              </a:defRPr>
            </a:lvl1pPr>
          </a:lstStyle>
          <a:p>
            <a:pPr lvl="0"/>
            <a:r>
              <a:rPr lang="en-US" dirty="0"/>
              <a:t>Answer</a:t>
            </a:r>
          </a:p>
        </p:txBody>
      </p:sp>
      <p:sp>
        <p:nvSpPr>
          <p:cNvPr id="47" name="Content Placeholder 2">
            <a:extLst>
              <a:ext uri="{FF2B5EF4-FFF2-40B4-BE49-F238E27FC236}">
                <a16:creationId xmlns:a16="http://schemas.microsoft.com/office/drawing/2014/main" id="{9CE023FF-78E2-B84C-84BE-01178BF3743E}"/>
              </a:ext>
            </a:extLst>
          </p:cNvPr>
          <p:cNvSpPr>
            <a:spLocks noGrp="1"/>
          </p:cNvSpPr>
          <p:nvPr>
            <p:ph idx="37" hasCustomPrompt="1"/>
          </p:nvPr>
        </p:nvSpPr>
        <p:spPr>
          <a:xfrm>
            <a:off x="2953512" y="1594446"/>
            <a:ext cx="3063240" cy="1005840"/>
          </a:xfrm>
          <a:prstGeom prst="rect">
            <a:avLst/>
          </a:prstGeom>
        </p:spPr>
        <p:txBody>
          <a:bodyPr anchor="ctr"/>
          <a:lstStyle>
            <a:lvl1pPr marL="0" indent="0" algn="ctr">
              <a:buFontTx/>
              <a:buNone/>
              <a:defRPr sz="24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7C1F52EB-6C2D-674A-82A0-471D3200F72F}"/>
              </a:ext>
            </a:extLst>
          </p:cNvPr>
          <p:cNvSpPr>
            <a:spLocks noGrp="1"/>
          </p:cNvSpPr>
          <p:nvPr>
            <p:ph idx="46" hasCustomPrompt="1"/>
          </p:nvPr>
        </p:nvSpPr>
        <p:spPr>
          <a:xfrm>
            <a:off x="2953512" y="3808625"/>
            <a:ext cx="3063240" cy="1005840"/>
          </a:xfrm>
          <a:prstGeom prst="rect">
            <a:avLst/>
          </a:prstGeom>
        </p:spPr>
        <p:txBody>
          <a:bodyPr anchor="ctr"/>
          <a:lstStyle>
            <a:lvl1pPr marL="0" indent="0" algn="ctr">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AED75C6D-332C-3A48-A024-37FB50FF183B}"/>
              </a:ext>
            </a:extLst>
          </p:cNvPr>
          <p:cNvSpPr>
            <a:spLocks noGrp="1"/>
          </p:cNvSpPr>
          <p:nvPr>
            <p:ph idx="47" hasCustomPrompt="1"/>
          </p:nvPr>
        </p:nvSpPr>
        <p:spPr>
          <a:xfrm>
            <a:off x="8450545" y="4913795"/>
            <a:ext cx="3063240" cy="1005840"/>
          </a:xfrm>
          <a:prstGeom prst="rect">
            <a:avLst/>
          </a:prstGeom>
        </p:spPr>
        <p:txBody>
          <a:bodyPr anchor="ctr"/>
          <a:lstStyle>
            <a:lvl1pPr marL="0" indent="0" algn="ctr">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D58B4B5E-85B7-E345-845B-AE321385857F}"/>
              </a:ext>
            </a:extLst>
          </p:cNvPr>
          <p:cNvSpPr>
            <a:spLocks noGrp="1"/>
          </p:cNvSpPr>
          <p:nvPr>
            <p:ph idx="48" hasCustomPrompt="1"/>
          </p:nvPr>
        </p:nvSpPr>
        <p:spPr>
          <a:xfrm>
            <a:off x="8450545" y="2701535"/>
            <a:ext cx="3063240" cy="1005840"/>
          </a:xfrm>
          <a:prstGeom prst="rect">
            <a:avLst/>
          </a:prstGeom>
        </p:spPr>
        <p:txBody>
          <a:bodyPr anchor="ctr"/>
          <a:lstStyle>
            <a:lvl1pPr marL="0" indent="0" algn="ctr">
              <a:buFontTx/>
              <a:buNone/>
              <a:defRPr sz="2400">
                <a:solidFill>
                  <a:schemeClr val="bg1"/>
                </a:solidFill>
              </a:defRPr>
            </a:lvl1pPr>
          </a:lstStyle>
          <a:p>
            <a:pPr lvl="0"/>
            <a:r>
              <a:rPr lang="en-US" dirty="0"/>
              <a:t>Answer</a:t>
            </a:r>
          </a:p>
        </p:txBody>
      </p:sp>
      <p:sp>
        <p:nvSpPr>
          <p:cNvPr id="13" name="Content Placeholder 2">
            <a:extLst>
              <a:ext uri="{FF2B5EF4-FFF2-40B4-BE49-F238E27FC236}">
                <a16:creationId xmlns:a16="http://schemas.microsoft.com/office/drawing/2014/main" id="{08347AB1-7525-5E4A-BC6D-43EA305B8FD2}"/>
              </a:ext>
            </a:extLst>
          </p:cNvPr>
          <p:cNvSpPr>
            <a:spLocks noGrp="1"/>
          </p:cNvSpPr>
          <p:nvPr>
            <p:ph idx="49" hasCustomPrompt="1"/>
          </p:nvPr>
        </p:nvSpPr>
        <p:spPr>
          <a:xfrm>
            <a:off x="8450545" y="1594446"/>
            <a:ext cx="3063240" cy="1005840"/>
          </a:xfrm>
          <a:prstGeom prst="rect">
            <a:avLst/>
          </a:prstGeom>
        </p:spPr>
        <p:txBody>
          <a:bodyPr anchor="ctr"/>
          <a:lstStyle>
            <a:lvl1pPr marL="0" indent="0" algn="ctr">
              <a:buFontTx/>
              <a:buNone/>
              <a:defRPr sz="24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F24E889D-982D-A845-A2D1-D7B2152E406F}"/>
              </a:ext>
            </a:extLst>
          </p:cNvPr>
          <p:cNvSpPr>
            <a:spLocks noGrp="1"/>
          </p:cNvSpPr>
          <p:nvPr>
            <p:ph idx="50" hasCustomPrompt="1"/>
          </p:nvPr>
        </p:nvSpPr>
        <p:spPr>
          <a:xfrm>
            <a:off x="8450545" y="3808625"/>
            <a:ext cx="3063240" cy="1005840"/>
          </a:xfrm>
          <a:prstGeom prst="rect">
            <a:avLst/>
          </a:prstGeom>
        </p:spPr>
        <p:txBody>
          <a:bodyPr anchor="ctr"/>
          <a:lstStyle>
            <a:lvl1pPr marL="0" indent="0" algn="ctr">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12990388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1276469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4" y="2347914"/>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6"/>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7926010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15146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7" y="4857754"/>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7" y="320357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6062836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7" y="2101852"/>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1696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3" y="303217"/>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0"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0"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0"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0"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86940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586834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48880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89"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4"/>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833378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1614726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1"/>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89"/>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736948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48692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7"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7"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20695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7" y="627066"/>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7" y="2101852"/>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74734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5"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5" y="1416051"/>
            <a:ext cx="10358967" cy="4799013"/>
          </a:xfrm>
        </p:spPr>
        <p:txBody>
          <a:bodyPr/>
          <a:lstStyle/>
          <a:p>
            <a:pPr lvl="0"/>
            <a:endParaRPr lang="en-US" noProof="0"/>
          </a:p>
        </p:txBody>
      </p:sp>
    </p:spTree>
    <p:extLst>
      <p:ext uri="{BB962C8B-B14F-4D97-AF65-F5344CB8AC3E}">
        <p14:creationId xmlns:p14="http://schemas.microsoft.com/office/powerpoint/2010/main" val="23726661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058780166"/>
      </p:ext>
    </p:extLst>
  </p:cSld>
  <p:clrMapOvr>
    <a:masterClrMapping/>
  </p:clrMapOvr>
  <p:transition spd="slow" advClick="0"/>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1" y="2360613"/>
            <a:ext cx="4955645" cy="3810000"/>
          </a:xfrm>
          <a:prstGeom prst="rect">
            <a:avLst/>
          </a:prstGeom>
        </p:spPr>
        <p:txBody>
          <a:bodyPr/>
          <a:lstStyle/>
          <a:p>
            <a:endParaRPr lang="en-US"/>
          </a:p>
        </p:txBody>
      </p:sp>
    </p:spTree>
    <p:extLst>
      <p:ext uri="{BB962C8B-B14F-4D97-AF65-F5344CB8AC3E}">
        <p14:creationId xmlns:p14="http://schemas.microsoft.com/office/powerpoint/2010/main" val="39921994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0" y="5905501"/>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2666453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0333279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Picture Placeholder 4"/>
          <p:cNvSpPr>
            <a:spLocks noGrp="1" noChangeAspect="1"/>
          </p:cNvSpPr>
          <p:nvPr>
            <p:ph type="pic" sz="quarter" idx="11" hasCustomPrompt="1"/>
          </p:nvPr>
        </p:nvSpPr>
        <p:spPr bwMode="gray">
          <a:xfrm>
            <a:off x="0" y="0"/>
            <a:ext cx="12204192" cy="3779520"/>
          </a:xfrm>
          <a:solidFill>
            <a:schemeClr val="accent6"/>
          </a:solidFill>
          <a:effectLst/>
        </p:spPr>
        <p:txBody>
          <a:bodyPr anchor="ctr" anchorCtr="1">
            <a:noAutofit/>
          </a:bodyPr>
          <a:lstStyle>
            <a:lvl1pPr>
              <a:defRPr>
                <a:solidFill>
                  <a:schemeClr val="bg1"/>
                </a:solidFill>
              </a:defRPr>
            </a:lvl1pPr>
          </a:lstStyle>
          <a:p>
            <a:r>
              <a:rPr lang="en-US" dirty="0"/>
              <a:t>Click to add picture</a:t>
            </a:r>
          </a:p>
        </p:txBody>
      </p:sp>
      <p:sp>
        <p:nvSpPr>
          <p:cNvPr id="11" name="Rectangle 10"/>
          <p:cNvSpPr/>
          <p:nvPr userDrawn="1"/>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2667">
              <a:latin typeface="+mj-lt"/>
            </a:endParaRPr>
          </a:p>
        </p:txBody>
      </p:sp>
      <p:sp>
        <p:nvSpPr>
          <p:cNvPr id="18" name="Rectangle 17"/>
          <p:cNvSpPr/>
          <p:nvPr userDrawn="1"/>
        </p:nvSpPr>
        <p:spPr>
          <a:xfrm>
            <a:off x="0" y="6492240"/>
            <a:ext cx="12192000" cy="36576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cxnSp>
        <p:nvCxnSpPr>
          <p:cNvPr id="19" name="Straight Connector 18"/>
          <p:cNvCxnSpPr/>
          <p:nvPr userDrawn="1"/>
        </p:nvCxnSpPr>
        <p:spPr bwMode="gray">
          <a:xfrm>
            <a:off x="0" y="6492240"/>
            <a:ext cx="12192000" cy="0"/>
          </a:xfrm>
          <a:prstGeom prst="line">
            <a:avLst/>
          </a:prstGeom>
          <a:ln w="38100" cmpd="sng">
            <a:solidFill>
              <a:schemeClr val="tx2"/>
            </a:solidFill>
          </a:ln>
          <a:effectLst/>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p:nvPr>
        </p:nvSpPr>
        <p:spPr>
          <a:xfrm>
            <a:off x="4023360" y="4937760"/>
            <a:ext cx="7620000" cy="548640"/>
          </a:xfrm>
          <a:effectLst/>
        </p:spPr>
        <p:txBody>
          <a:bodyPr lIns="0" tIns="0" rIns="0" bIns="0">
            <a:noAutofit/>
          </a:bodyPr>
          <a:lstStyle>
            <a:lvl1pPr marL="0" indent="0" algn="l">
              <a:lnSpc>
                <a:spcPct val="100000"/>
              </a:lnSpc>
              <a:spcBef>
                <a:spcPts val="600"/>
              </a:spcBef>
              <a:buNone/>
              <a:defRPr sz="2667" b="0">
                <a:solidFill>
                  <a:schemeClr val="accent6"/>
                </a:solidFill>
                <a:latin typeface="+mj-lt"/>
                <a:cs typeface="Arial"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15" name="Text Placeholder 14"/>
          <p:cNvSpPr>
            <a:spLocks noGrp="1"/>
          </p:cNvSpPr>
          <p:nvPr>
            <p:ph type="body" sz="quarter" idx="10"/>
          </p:nvPr>
        </p:nvSpPr>
        <p:spPr>
          <a:xfrm>
            <a:off x="4023360" y="5547360"/>
            <a:ext cx="7620000" cy="853440"/>
          </a:xfrm>
          <a:effectLst/>
        </p:spPr>
        <p:txBody>
          <a:bodyPr lIns="0" tIns="0" rIns="0" bIns="0">
            <a:noAutofit/>
          </a:bodyPr>
          <a:lstStyle>
            <a:lvl1pPr marL="0" indent="0">
              <a:lnSpc>
                <a:spcPct val="100000"/>
              </a:lnSpc>
              <a:spcBef>
                <a:spcPts val="0"/>
              </a:spcBef>
              <a:spcAft>
                <a:spcPts val="267"/>
              </a:spcAft>
              <a:buNone/>
              <a:defRPr sz="2400" b="1">
                <a:solidFill>
                  <a:schemeClr val="tx1"/>
                </a:solidFill>
                <a:latin typeface="+mj-lt"/>
                <a:cs typeface="Arial" pitchFamily="34" charset="0"/>
              </a:defRPr>
            </a:lvl1pPr>
            <a:lvl2pPr marL="0" indent="0">
              <a:lnSpc>
                <a:spcPct val="100000"/>
              </a:lnSpc>
              <a:spcBef>
                <a:spcPts val="0"/>
              </a:spcBef>
              <a:spcAft>
                <a:spcPts val="0"/>
              </a:spcAft>
              <a:buNone/>
              <a:defRPr sz="2400">
                <a:solidFill>
                  <a:schemeClr val="accent6"/>
                </a:solidFill>
                <a:latin typeface="+mj-lt"/>
                <a:cs typeface="Arial" pitchFamily="34" charset="0"/>
              </a:defRPr>
            </a:lvl2pPr>
          </a:lstStyle>
          <a:p>
            <a:pPr lvl="0"/>
            <a:r>
              <a:rPr lang="en-US"/>
              <a:t>Edit Master text styles</a:t>
            </a:r>
          </a:p>
          <a:p>
            <a:pPr lvl="1"/>
            <a:r>
              <a:rPr lang="en-US"/>
              <a:t>Second level</a:t>
            </a:r>
          </a:p>
        </p:txBody>
      </p:sp>
      <p:sp>
        <p:nvSpPr>
          <p:cNvPr id="2" name="Title 1"/>
          <p:cNvSpPr>
            <a:spLocks noGrp="1"/>
          </p:cNvSpPr>
          <p:nvPr>
            <p:ph type="ctrTitle"/>
          </p:nvPr>
        </p:nvSpPr>
        <p:spPr>
          <a:xfrm>
            <a:off x="4023360" y="4023360"/>
            <a:ext cx="7620000" cy="853440"/>
          </a:xfrm>
          <a:prstGeom prst="rect">
            <a:avLst/>
          </a:prstGeom>
          <a:effectLst/>
        </p:spPr>
        <p:txBody>
          <a:bodyPr lIns="0" tIns="0" rIns="0" bIns="0" anchor="t" anchorCtr="0">
            <a:noAutofit/>
          </a:bodyPr>
          <a:lstStyle>
            <a:lvl1pPr algn="l">
              <a:lnSpc>
                <a:spcPct val="90000"/>
              </a:lnSpc>
              <a:defRPr sz="4267" b="1">
                <a:latin typeface="+mj-lt"/>
                <a:cs typeface="Arial" pitchFamily="34" charset="0"/>
              </a:defRPr>
            </a:lvl1pPr>
          </a:lstStyle>
          <a:p>
            <a:r>
              <a:rPr lang="en-US" dirty="0"/>
              <a:t>Click to edit Master title style</a:t>
            </a:r>
          </a:p>
        </p:txBody>
      </p:sp>
      <p:pic>
        <p:nvPicPr>
          <p:cNvPr id="13" name="Picture 2" descr="C:\Users\michelle\Downloads\MDA_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60021" y="4040176"/>
            <a:ext cx="3703321" cy="179516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66414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423559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548642" y="335280"/>
            <a:ext cx="11094271" cy="853440"/>
          </a:xfrm>
          <a:prstGeom prst="rect">
            <a:avLst/>
          </a:prstGeom>
        </p:spPr>
        <p:txBody>
          <a:bodyPr anchor="b" anchorCtr="0"/>
          <a:lstStyle>
            <a:lvl1pPr>
              <a:defRPr sz="5333">
                <a:latin typeface="+mj-lt"/>
              </a:defRPr>
            </a:lvl1pPr>
          </a:lstStyle>
          <a:p>
            <a:r>
              <a:rPr lang="en-US" dirty="0"/>
              <a:t>Click to edit Master title style</a:t>
            </a:r>
          </a:p>
        </p:txBody>
      </p:sp>
      <p:sp>
        <p:nvSpPr>
          <p:cNvPr id="4" name="Slide Number Placeholder 3"/>
          <p:cNvSpPr>
            <a:spLocks noGrp="1"/>
          </p:cNvSpPr>
          <p:nvPr>
            <p:ph type="sldNum" sz="quarter" idx="11"/>
          </p:nvPr>
        </p:nvSpPr>
        <p:spPr>
          <a:xfrm>
            <a:off x="11248253" y="6596837"/>
            <a:ext cx="395111" cy="215444"/>
          </a:xfrm>
          <a:prstGeom prst="rect">
            <a:avLst/>
          </a:prstGeom>
        </p:spPr>
        <p:txBody>
          <a:bodyPr/>
          <a:lstStyle>
            <a:lvl1pPr>
              <a:defRPr>
                <a:latin typeface="+mj-lt"/>
              </a:defRPr>
            </a:lvl1pPr>
          </a:lstStyle>
          <a:p>
            <a:fld id="{CC041753-90EA-4E44-9BB8-633978F3CCC4}" type="slidenum">
              <a:rPr lang="en-US" smtClean="0">
                <a:solidFill>
                  <a:srgbClr val="63666A"/>
                </a:solidFill>
              </a:rPr>
              <a:pPr/>
              <a:t>‹#›</a:t>
            </a:fld>
            <a:endParaRPr lang="en-US" dirty="0">
              <a:solidFill>
                <a:srgbClr val="63666A"/>
              </a:solidFill>
            </a:endParaRPr>
          </a:p>
        </p:txBody>
      </p:sp>
      <p:sp>
        <p:nvSpPr>
          <p:cNvPr id="6" name="Text Placeholder 5"/>
          <p:cNvSpPr>
            <a:spLocks noGrp="1"/>
          </p:cNvSpPr>
          <p:nvPr>
            <p:ph type="body" sz="quarter" idx="12"/>
          </p:nvPr>
        </p:nvSpPr>
        <p:spPr bwMode="gray">
          <a:xfrm>
            <a:off x="548639" y="1676400"/>
            <a:ext cx="3474720" cy="3535680"/>
          </a:xfrm>
        </p:spPr>
        <p:txBody>
          <a:bodyPr/>
          <a:lstStyle>
            <a:lvl1pPr marL="342891" indent="-342891">
              <a:spcAft>
                <a:spcPts val="600"/>
              </a:spcAft>
              <a:buClr>
                <a:schemeClr val="accent6"/>
              </a:buClr>
              <a:buFont typeface="Wingdings" charset="2"/>
              <a:buAutoNum type="arabicPlain"/>
              <a:defRPr sz="1867" b="1" i="0" cap="all">
                <a:latin typeface="+mj-lt"/>
              </a:defRPr>
            </a:lvl1pPr>
            <a:lvl2pPr marL="457189" indent="0">
              <a:spcBef>
                <a:spcPts val="600"/>
              </a:spcBef>
              <a:buNone/>
              <a:defRPr sz="1867">
                <a:solidFill>
                  <a:srgbClr val="63666A"/>
                </a:solidFill>
              </a:defRPr>
            </a:lvl2pPr>
            <a:lvl5pPr marL="1828754" indent="0">
              <a:buNone/>
              <a:defRPr/>
            </a:lvl5pPr>
          </a:lstStyle>
          <a:p>
            <a:pPr lvl="0"/>
            <a:r>
              <a:rPr lang="en-US"/>
              <a:t>Edit Master text styles</a:t>
            </a:r>
          </a:p>
          <a:p>
            <a:pPr lvl="1"/>
            <a:r>
              <a:rPr lang="en-US"/>
              <a:t>Second level</a:t>
            </a:r>
          </a:p>
        </p:txBody>
      </p:sp>
      <p:sp>
        <p:nvSpPr>
          <p:cNvPr id="9" name="Text Placeholder 8"/>
          <p:cNvSpPr>
            <a:spLocks noGrp="1"/>
          </p:cNvSpPr>
          <p:nvPr>
            <p:ph type="body" sz="quarter" idx="13"/>
          </p:nvPr>
        </p:nvSpPr>
        <p:spPr bwMode="gray">
          <a:xfrm>
            <a:off x="4367643" y="1676400"/>
            <a:ext cx="3474720" cy="3535680"/>
          </a:xfrm>
        </p:spPr>
        <p:txBody>
          <a:bodyPr/>
          <a:lstStyle>
            <a:lvl1pPr marL="342891" indent="-342891">
              <a:spcAft>
                <a:spcPts val="600"/>
              </a:spcAft>
              <a:buClr>
                <a:schemeClr val="accent6"/>
              </a:buClr>
              <a:buFont typeface="Wingdings" charset="2"/>
              <a:buAutoNum type="arabicPlain"/>
              <a:defRPr sz="1867" b="1" i="0" cap="all">
                <a:latin typeface="+mj-lt"/>
              </a:defRPr>
            </a:lvl1pPr>
            <a:lvl2pPr marL="457189" indent="0">
              <a:spcBef>
                <a:spcPts val="600"/>
              </a:spcBef>
              <a:buNone/>
              <a:defRPr sz="1867">
                <a:solidFill>
                  <a:srgbClr val="63666A"/>
                </a:solidFill>
              </a:defRPr>
            </a:lvl2pPr>
          </a:lstStyle>
          <a:p>
            <a:pPr lvl="0"/>
            <a:r>
              <a:rPr lang="en-US"/>
              <a:t>Edit Master text styles</a:t>
            </a:r>
          </a:p>
          <a:p>
            <a:pPr lvl="1"/>
            <a:r>
              <a:rPr lang="en-US"/>
              <a:t>Second level</a:t>
            </a:r>
          </a:p>
        </p:txBody>
      </p:sp>
      <p:sp>
        <p:nvSpPr>
          <p:cNvPr id="11" name="Text Placeholder 10"/>
          <p:cNvSpPr>
            <a:spLocks noGrp="1"/>
          </p:cNvSpPr>
          <p:nvPr>
            <p:ph type="body" sz="quarter" idx="14"/>
          </p:nvPr>
        </p:nvSpPr>
        <p:spPr bwMode="gray">
          <a:xfrm>
            <a:off x="8178433" y="1676400"/>
            <a:ext cx="3474720" cy="3535680"/>
          </a:xfrm>
        </p:spPr>
        <p:txBody>
          <a:bodyPr/>
          <a:lstStyle>
            <a:lvl1pPr marL="342891" indent="-342891">
              <a:spcAft>
                <a:spcPts val="600"/>
              </a:spcAft>
              <a:buClr>
                <a:schemeClr val="accent6"/>
              </a:buClr>
              <a:buFont typeface="Wingdings" charset="2"/>
              <a:buAutoNum type="arabicPlain"/>
              <a:defRPr sz="1867" b="1" i="0" cap="all">
                <a:latin typeface="+mj-lt"/>
              </a:defRPr>
            </a:lvl1pPr>
            <a:lvl2pPr marL="457189" indent="0">
              <a:spcBef>
                <a:spcPts val="600"/>
              </a:spcBef>
              <a:buNone/>
              <a:defRPr sz="1867">
                <a:solidFill>
                  <a:srgbClr val="63666A"/>
                </a:solidFill>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50916657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548641" y="1950720"/>
            <a:ext cx="11094720" cy="4511040"/>
          </a:xfrm>
        </p:spPr>
        <p:txBody>
          <a:bodyPr/>
          <a:lstStyle>
            <a:lvl1pPr>
              <a:defRPr>
                <a:latin typeface="+mj-lt"/>
              </a:defRPr>
            </a:lvl1pPr>
            <a:lvl2pPr>
              <a:defRPr>
                <a:latin typeface="+mj-lt"/>
              </a:defRPr>
            </a:lvl2pPr>
            <a:lvl3pPr>
              <a:defRPr>
                <a:latin typeface="+mj-lt"/>
              </a:defRPr>
            </a:lvl3pPr>
            <a:lvl4pPr>
              <a:defRPr>
                <a:latin typeface="+mj-lt"/>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13" name="Slide Number Placeholder 12"/>
          <p:cNvSpPr>
            <a:spLocks noGrp="1"/>
          </p:cNvSpPr>
          <p:nvPr>
            <p:ph type="sldNum" sz="quarter" idx="11"/>
          </p:nvPr>
        </p:nvSpPr>
        <p:spPr>
          <a:xfrm>
            <a:off x="11248253" y="6596837"/>
            <a:ext cx="395111" cy="215444"/>
          </a:xfrm>
          <a:prstGeom prst="rect">
            <a:avLst/>
          </a:prstGeom>
        </p:spPr>
        <p:txBody>
          <a:bodyPr/>
          <a:lstStyle>
            <a:lvl1pPr>
              <a:defRPr>
                <a:latin typeface="+mj-lt"/>
              </a:defRPr>
            </a:lvl1pPr>
          </a:lstStyle>
          <a:p>
            <a:fld id="{CC041753-90EA-4E44-9BB8-633978F3CCC4}" type="slidenum">
              <a:rPr lang="en-US" smtClean="0">
                <a:solidFill>
                  <a:srgbClr val="63666A"/>
                </a:solidFill>
              </a:rPr>
              <a:pPr/>
              <a:t>‹#›</a:t>
            </a:fld>
            <a:endParaRPr lang="en-US" dirty="0">
              <a:solidFill>
                <a:srgbClr val="63666A"/>
              </a:solidFill>
            </a:endParaRPr>
          </a:p>
        </p:txBody>
      </p:sp>
      <p:sp>
        <p:nvSpPr>
          <p:cNvPr id="6" name="Title Placeholder 1">
            <a:extLst>
              <a:ext uri="{FF2B5EF4-FFF2-40B4-BE49-F238E27FC236}">
                <a16:creationId xmlns:a16="http://schemas.microsoft.com/office/drawing/2014/main" id="{48F33BBF-2815-479D-A71B-95F7E220D46C}"/>
              </a:ext>
            </a:extLst>
          </p:cNvPr>
          <p:cNvSpPr>
            <a:spLocks noGrp="1"/>
          </p:cNvSpPr>
          <p:nvPr>
            <p:ph type="title"/>
          </p:nvPr>
        </p:nvSpPr>
        <p:spPr>
          <a:xfrm>
            <a:off x="548641" y="259080"/>
            <a:ext cx="11094720" cy="853440"/>
          </a:xfrm>
          <a:prstGeom prst="rect">
            <a:avLst/>
          </a:prstGeom>
        </p:spPr>
        <p:txBody>
          <a:bodyPr vert="horz" lIns="0" tIns="0" rIns="0" bIns="0" rtlCol="0" anchor="t" anchorCtr="0">
            <a:noAutofit/>
          </a:bodyPr>
          <a:lstStyle/>
          <a:p>
            <a:r>
              <a:rPr lang="en-US" dirty="0"/>
              <a:t>Click to edit Master title style</a:t>
            </a:r>
          </a:p>
        </p:txBody>
      </p:sp>
    </p:spTree>
    <p:extLst>
      <p:ext uri="{BB962C8B-B14F-4D97-AF65-F5344CB8AC3E}">
        <p14:creationId xmlns:p14="http://schemas.microsoft.com/office/powerpoint/2010/main" val="358738307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Slide Number Placeholder 8"/>
          <p:cNvSpPr>
            <a:spLocks noGrp="1"/>
          </p:cNvSpPr>
          <p:nvPr>
            <p:ph type="sldNum" sz="quarter" idx="10"/>
          </p:nvPr>
        </p:nvSpPr>
        <p:spPr>
          <a:xfrm>
            <a:off x="11248253" y="6596837"/>
            <a:ext cx="395111" cy="215444"/>
          </a:xfrm>
          <a:prstGeom prst="rect">
            <a:avLst/>
          </a:prstGeom>
        </p:spPr>
        <p:txBody>
          <a:bodyPr/>
          <a:lstStyle>
            <a:lvl1pPr>
              <a:defRPr>
                <a:latin typeface="+mj-lt"/>
              </a:defRPr>
            </a:lvl1pPr>
          </a:lstStyle>
          <a:p>
            <a:fld id="{CC041753-90EA-4E44-9BB8-633978F3CCC4}" type="slidenum">
              <a:rPr lang="en-US" smtClean="0">
                <a:solidFill>
                  <a:srgbClr val="63666A"/>
                </a:solidFill>
              </a:rPr>
              <a:pPr/>
              <a:t>‹#›</a:t>
            </a:fld>
            <a:endParaRPr lang="en-US" dirty="0">
              <a:solidFill>
                <a:srgbClr val="63666A"/>
              </a:solidFill>
            </a:endParaRPr>
          </a:p>
        </p:txBody>
      </p:sp>
      <p:sp>
        <p:nvSpPr>
          <p:cNvPr id="6" name="Content Placeholder 5"/>
          <p:cNvSpPr>
            <a:spLocks noGrp="1"/>
          </p:cNvSpPr>
          <p:nvPr>
            <p:ph sz="quarter" idx="12"/>
          </p:nvPr>
        </p:nvSpPr>
        <p:spPr>
          <a:xfrm>
            <a:off x="548639" y="1950720"/>
            <a:ext cx="5242560" cy="4511040"/>
          </a:xfrm>
        </p:spPr>
        <p:txBody>
          <a:bodyPr rIns="137160">
            <a:noAutofit/>
          </a:bodyPr>
          <a:lstStyle>
            <a:lvl1pPr>
              <a:spcBef>
                <a:spcPts val="1600"/>
              </a:spcBef>
              <a:defRPr sz="3733">
                <a:latin typeface="+mj-lt"/>
              </a:defRPr>
            </a:lvl1pPr>
            <a:lvl2pPr>
              <a:defRPr sz="3733">
                <a:latin typeface="+mj-lt"/>
              </a:defRPr>
            </a:lvl2pPr>
            <a:lvl3pPr>
              <a:defRPr sz="3200">
                <a:latin typeface="+mj-lt"/>
              </a:defRPr>
            </a:lvl3pPr>
            <a:lvl4pPr>
              <a:defRPr sz="2667">
                <a:latin typeface="+mj-lt"/>
              </a:defRPr>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8" name="Content Placeholder 7"/>
          <p:cNvSpPr>
            <a:spLocks noGrp="1"/>
          </p:cNvSpPr>
          <p:nvPr>
            <p:ph sz="quarter" idx="13"/>
          </p:nvPr>
        </p:nvSpPr>
        <p:spPr>
          <a:xfrm>
            <a:off x="6400351" y="1950720"/>
            <a:ext cx="5242560" cy="4511040"/>
          </a:xfrm>
        </p:spPr>
        <p:txBody>
          <a:bodyPr rIns="137160">
            <a:noAutofit/>
          </a:bodyPr>
          <a:lstStyle>
            <a:lvl1pPr>
              <a:defRPr sz="3733">
                <a:latin typeface="+mj-lt"/>
              </a:defRPr>
            </a:lvl1pPr>
            <a:lvl2pPr>
              <a:defRPr sz="3733">
                <a:latin typeface="+mj-lt"/>
              </a:defRPr>
            </a:lvl2pPr>
            <a:lvl3pPr>
              <a:defRPr sz="3200">
                <a:latin typeface="+mj-lt"/>
              </a:defRPr>
            </a:lvl3pPr>
            <a:lvl4pPr>
              <a:defRPr sz="2667">
                <a:latin typeface="+mj-lt"/>
              </a:defRPr>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7" name="Title Placeholder 1">
            <a:extLst>
              <a:ext uri="{FF2B5EF4-FFF2-40B4-BE49-F238E27FC236}">
                <a16:creationId xmlns:a16="http://schemas.microsoft.com/office/drawing/2014/main" id="{435DCA8B-4C9D-47B5-9382-E29FB31D37B5}"/>
              </a:ext>
            </a:extLst>
          </p:cNvPr>
          <p:cNvSpPr>
            <a:spLocks noGrp="1"/>
          </p:cNvSpPr>
          <p:nvPr>
            <p:ph type="title"/>
          </p:nvPr>
        </p:nvSpPr>
        <p:spPr>
          <a:xfrm>
            <a:off x="548641" y="259080"/>
            <a:ext cx="11094720" cy="853440"/>
          </a:xfrm>
          <a:prstGeom prst="rect">
            <a:avLst/>
          </a:prstGeom>
        </p:spPr>
        <p:txBody>
          <a:bodyPr vert="horz" lIns="0" tIns="0" rIns="0" bIns="0" rtlCol="0" anchor="t" anchorCtr="0">
            <a:noAutofit/>
          </a:bodyPr>
          <a:lstStyle/>
          <a:p>
            <a:r>
              <a:rPr lang="en-US" dirty="0"/>
              <a:t>Click to edit Master title style</a:t>
            </a:r>
          </a:p>
        </p:txBody>
      </p:sp>
    </p:spTree>
    <p:extLst>
      <p:ext uri="{BB962C8B-B14F-4D97-AF65-F5344CB8AC3E}">
        <p14:creationId xmlns:p14="http://schemas.microsoft.com/office/powerpoint/2010/main" val="135531784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a:xfrm>
            <a:off x="11248253" y="6596837"/>
            <a:ext cx="395111" cy="215444"/>
          </a:xfrm>
          <a:prstGeom prst="rect">
            <a:avLst/>
          </a:prstGeom>
        </p:spPr>
        <p:txBody>
          <a:bodyPr/>
          <a:lstStyle/>
          <a:p>
            <a:fld id="{CC041753-90EA-4E44-9BB8-633978F3CCC4}" type="slidenum">
              <a:rPr lang="en-US" smtClean="0">
                <a:solidFill>
                  <a:srgbClr val="63666A"/>
                </a:solidFill>
              </a:rPr>
              <a:pPr/>
              <a:t>‹#›</a:t>
            </a:fld>
            <a:endParaRPr lang="en-US" dirty="0">
              <a:solidFill>
                <a:srgbClr val="63666A"/>
              </a:solidFill>
            </a:endParaRPr>
          </a:p>
        </p:txBody>
      </p:sp>
      <p:sp>
        <p:nvSpPr>
          <p:cNvPr id="7" name="Footer Placeholder 6"/>
          <p:cNvSpPr>
            <a:spLocks noGrp="1"/>
          </p:cNvSpPr>
          <p:nvPr>
            <p:ph type="ftr" sz="quarter" idx="11"/>
          </p:nvPr>
        </p:nvSpPr>
        <p:spPr>
          <a:xfrm>
            <a:off x="1889760" y="6596837"/>
            <a:ext cx="8534400" cy="215444"/>
          </a:xfrm>
          <a:prstGeom prst="rect">
            <a:avLst/>
          </a:prstGeom>
        </p:spPr>
        <p:txBody>
          <a:bodyPr/>
          <a:lstStyle/>
          <a:p>
            <a:r>
              <a:rPr lang="en-US" dirty="0">
                <a:solidFill>
                  <a:srgbClr val="63666A"/>
                </a:solidFill>
              </a:rPr>
              <a:t>Department of Lymphoma/Myeloma</a:t>
            </a:r>
          </a:p>
        </p:txBody>
      </p:sp>
      <p:sp>
        <p:nvSpPr>
          <p:cNvPr id="5" name="Title Placeholder 1">
            <a:extLst>
              <a:ext uri="{FF2B5EF4-FFF2-40B4-BE49-F238E27FC236}">
                <a16:creationId xmlns:a16="http://schemas.microsoft.com/office/drawing/2014/main" id="{4CAB1669-2A65-4277-88F3-3951036D607D}"/>
              </a:ext>
            </a:extLst>
          </p:cNvPr>
          <p:cNvSpPr>
            <a:spLocks noGrp="1"/>
          </p:cNvSpPr>
          <p:nvPr>
            <p:ph type="title"/>
          </p:nvPr>
        </p:nvSpPr>
        <p:spPr>
          <a:xfrm>
            <a:off x="548641" y="259080"/>
            <a:ext cx="11094720" cy="853440"/>
          </a:xfrm>
          <a:prstGeom prst="rect">
            <a:avLst/>
          </a:prstGeom>
        </p:spPr>
        <p:txBody>
          <a:bodyPr vert="horz" lIns="0" tIns="0" rIns="0" bIns="0" rtlCol="0" anchor="t" anchorCtr="0">
            <a:noAutofit/>
          </a:bodyPr>
          <a:lstStyle/>
          <a:p>
            <a:r>
              <a:rPr lang="en-US" dirty="0"/>
              <a:t>Click to edit Master title style</a:t>
            </a:r>
          </a:p>
        </p:txBody>
      </p:sp>
    </p:spTree>
    <p:extLst>
      <p:ext uri="{BB962C8B-B14F-4D97-AF65-F5344CB8AC3E}">
        <p14:creationId xmlns:p14="http://schemas.microsoft.com/office/powerpoint/2010/main" val="332224022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a:xfrm>
            <a:off x="11248253" y="6596837"/>
            <a:ext cx="395111" cy="215444"/>
          </a:xfrm>
          <a:prstGeom prst="rect">
            <a:avLst/>
          </a:prstGeom>
        </p:spPr>
        <p:txBody>
          <a:bodyPr/>
          <a:lstStyle/>
          <a:p>
            <a:fld id="{CC041753-90EA-4E44-9BB8-633978F3CCC4}" type="slidenum">
              <a:rPr lang="en-US" smtClean="0">
                <a:solidFill>
                  <a:srgbClr val="63666A"/>
                </a:solidFill>
              </a:rPr>
              <a:pPr/>
              <a:t>‹#›</a:t>
            </a:fld>
            <a:endParaRPr lang="en-US" dirty="0">
              <a:solidFill>
                <a:srgbClr val="63666A"/>
              </a:solidFill>
            </a:endParaRPr>
          </a:p>
        </p:txBody>
      </p:sp>
    </p:spTree>
    <p:extLst>
      <p:ext uri="{BB962C8B-B14F-4D97-AF65-F5344CB8AC3E}">
        <p14:creationId xmlns:p14="http://schemas.microsoft.com/office/powerpoint/2010/main" val="8663873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bwMode="auto">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548640" y="1682496"/>
            <a:ext cx="11089301" cy="1097280"/>
          </a:xfrm>
          <a:prstGeom prst="rect">
            <a:avLst/>
          </a:prstGeom>
        </p:spPr>
        <p:txBody>
          <a:bodyPr anchor="t"/>
          <a:lstStyle>
            <a:lvl1pPr algn="l">
              <a:defRPr sz="4800" b="1" cap="none">
                <a:solidFill>
                  <a:schemeClr val="bg1"/>
                </a:solidFill>
              </a:defRPr>
            </a:lvl1pPr>
          </a:lstStyle>
          <a:p>
            <a:r>
              <a:rPr lang="en-US" dirty="0"/>
              <a:t>Click to Edit Master Title Style</a:t>
            </a:r>
          </a:p>
        </p:txBody>
      </p:sp>
      <p:sp>
        <p:nvSpPr>
          <p:cNvPr id="11" name="Slide Number Placeholder 10"/>
          <p:cNvSpPr>
            <a:spLocks noGrp="1"/>
          </p:cNvSpPr>
          <p:nvPr>
            <p:ph type="sldNum" sz="quarter" idx="10"/>
          </p:nvPr>
        </p:nvSpPr>
        <p:spPr bwMode="gray">
          <a:xfrm>
            <a:off x="11248253" y="291273"/>
            <a:ext cx="395111" cy="215444"/>
          </a:xfrm>
          <a:prstGeom prst="rect">
            <a:avLst/>
          </a:prstGeom>
        </p:spPr>
        <p:txBody>
          <a:bodyPr/>
          <a:lstStyle>
            <a:lvl1pPr>
              <a:defRPr>
                <a:solidFill>
                  <a:schemeClr val="bg1"/>
                </a:solidFill>
              </a:defRPr>
            </a:lvl1pPr>
          </a:lstStyle>
          <a:p>
            <a:fld id="{CC041753-90EA-4E44-9BB8-633978F3CCC4}" type="slidenum">
              <a:rPr lang="en-US" smtClean="0">
                <a:solidFill>
                  <a:srgbClr val="FFFFFF"/>
                </a:solidFill>
              </a:rPr>
              <a:pPr/>
              <a:t>‹#›</a:t>
            </a:fld>
            <a:endParaRPr lang="en-US" dirty="0">
              <a:solidFill>
                <a:srgbClr val="FFFFFF"/>
              </a:solidFill>
            </a:endParaRPr>
          </a:p>
        </p:txBody>
      </p:sp>
      <p:sp>
        <p:nvSpPr>
          <p:cNvPr id="12" name="Footer Placeholder 11"/>
          <p:cNvSpPr>
            <a:spLocks noGrp="1"/>
          </p:cNvSpPr>
          <p:nvPr>
            <p:ph type="ftr" sz="quarter" idx="11"/>
          </p:nvPr>
        </p:nvSpPr>
        <p:spPr bwMode="gray">
          <a:xfrm>
            <a:off x="1889760" y="291273"/>
            <a:ext cx="8534400" cy="215444"/>
          </a:xfrm>
          <a:prstGeom prst="rect">
            <a:avLst/>
          </a:prstGeom>
        </p:spPr>
        <p:txBody>
          <a:bodyPr/>
          <a:lstStyle>
            <a:lvl1pPr>
              <a:defRPr>
                <a:solidFill>
                  <a:schemeClr val="bg1"/>
                </a:solidFill>
              </a:defRPr>
            </a:lvl1pPr>
          </a:lstStyle>
          <a:p>
            <a:r>
              <a:rPr lang="en-US" dirty="0">
                <a:solidFill>
                  <a:srgbClr val="FFFFFF"/>
                </a:solidFill>
              </a:rPr>
              <a:t>Department of Lymphoma/Myeloma</a:t>
            </a:r>
          </a:p>
        </p:txBody>
      </p:sp>
      <p:sp>
        <p:nvSpPr>
          <p:cNvPr id="15" name="Text Placeholder 14"/>
          <p:cNvSpPr>
            <a:spLocks noGrp="1"/>
          </p:cNvSpPr>
          <p:nvPr>
            <p:ph type="body" sz="quarter" idx="12"/>
          </p:nvPr>
        </p:nvSpPr>
        <p:spPr bwMode="gray">
          <a:xfrm>
            <a:off x="548639" y="3048000"/>
            <a:ext cx="6096000" cy="1645920"/>
          </a:xfrm>
        </p:spPr>
        <p:txBody>
          <a:bodyPr>
            <a:noAutofit/>
          </a:bodyPr>
          <a:lstStyle>
            <a:lvl1pPr>
              <a:lnSpc>
                <a:spcPct val="100000"/>
              </a:lnSpc>
              <a:spcBef>
                <a:spcPts val="1600"/>
              </a:spcBef>
              <a:spcAft>
                <a:spcPts val="600"/>
              </a:spcAft>
              <a:defRPr sz="3733" b="1">
                <a:solidFill>
                  <a:schemeClr val="bg1"/>
                </a:solidFill>
                <a:latin typeface="+mj-lt"/>
                <a:cs typeface="Arial" pitchFamily="34" charset="0"/>
              </a:defRPr>
            </a:lvl1pPr>
            <a:lvl2pPr marL="0" indent="0">
              <a:lnSpc>
                <a:spcPct val="100000"/>
              </a:lnSpc>
              <a:spcBef>
                <a:spcPts val="400"/>
              </a:spcBef>
              <a:spcAft>
                <a:spcPts val="0"/>
              </a:spcAft>
              <a:buNone/>
              <a:defRPr sz="3733">
                <a:solidFill>
                  <a:schemeClr val="bg1"/>
                </a:solidFill>
              </a:defRPr>
            </a:lvl2pPr>
            <a:lvl3pPr marL="0" indent="0">
              <a:lnSpc>
                <a:spcPct val="90000"/>
              </a:lnSpc>
              <a:spcAft>
                <a:spcPts val="300"/>
              </a:spcAft>
              <a:buNone/>
              <a:defRPr>
                <a:solidFill>
                  <a:schemeClr val="bg1"/>
                </a:solidFill>
              </a:defRPr>
            </a:lvl3pPr>
          </a:lstStyle>
          <a:p>
            <a:pPr lvl="0"/>
            <a:r>
              <a:rPr lang="en-US"/>
              <a:t>Edit Master text styles</a:t>
            </a:r>
          </a:p>
          <a:p>
            <a:pPr lvl="1"/>
            <a:r>
              <a:rPr lang="en-US"/>
              <a:t>Second level</a:t>
            </a:r>
          </a:p>
        </p:txBody>
      </p:sp>
      <p:cxnSp>
        <p:nvCxnSpPr>
          <p:cNvPr id="13" name="Straight Connector 12"/>
          <p:cNvCxnSpPr/>
          <p:nvPr userDrawn="1"/>
        </p:nvCxnSpPr>
        <p:spPr bwMode="gray">
          <a:xfrm>
            <a:off x="2" y="398993"/>
            <a:ext cx="361244" cy="0"/>
          </a:xfrm>
          <a:prstGeom prst="line">
            <a:avLst/>
          </a:prstGeom>
          <a:ln w="44450" cmpd="sng">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bwMode="gray">
          <a:xfrm>
            <a:off x="553147" y="291273"/>
            <a:ext cx="1097280" cy="215444"/>
          </a:xfrm>
          <a:prstGeom prst="rect">
            <a:avLst/>
          </a:prstGeom>
          <a:noFill/>
        </p:spPr>
        <p:txBody>
          <a:bodyPr wrap="square" lIns="0" tIns="0" rIns="0" bIns="0" rtlCol="0" anchor="ctr" anchorCtr="0">
            <a:spAutoFit/>
          </a:bodyPr>
          <a:lstStyle/>
          <a:p>
            <a:r>
              <a:rPr lang="en-US" sz="1400" dirty="0">
                <a:solidFill>
                  <a:srgbClr val="FFFFFF"/>
                </a:solidFill>
                <a:latin typeface="Arial"/>
                <a:cs typeface="Arial" pitchFamily="34" charset="0"/>
              </a:rPr>
              <a:t>MD Anderson </a:t>
            </a:r>
          </a:p>
        </p:txBody>
      </p:sp>
      <p:cxnSp>
        <p:nvCxnSpPr>
          <p:cNvPr id="9" name="Straight Connector 8"/>
          <p:cNvCxnSpPr/>
          <p:nvPr userDrawn="1"/>
        </p:nvCxnSpPr>
        <p:spPr bwMode="gray">
          <a:xfrm>
            <a:off x="1755225" y="289265"/>
            <a:ext cx="0" cy="21945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212910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Bold Statement">
    <p:bg bwMode="auto">
      <p:bgPr>
        <a:solidFill>
          <a:schemeClr val="accent6"/>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bwMode="gray">
          <a:xfrm>
            <a:off x="548642" y="1621536"/>
            <a:ext cx="11090137" cy="3535680"/>
          </a:xfrm>
        </p:spPr>
        <p:txBody>
          <a:bodyPr>
            <a:noAutofit/>
          </a:bodyPr>
          <a:lstStyle>
            <a:lvl1pPr>
              <a:lnSpc>
                <a:spcPct val="120000"/>
              </a:lnSpc>
              <a:spcBef>
                <a:spcPts val="1600"/>
              </a:spcBef>
              <a:defRPr sz="4800" b="1">
                <a:solidFill>
                  <a:schemeClr val="bg1"/>
                </a:solidFill>
                <a:latin typeface="+mj-lt"/>
                <a:cs typeface="Arial"/>
              </a:defRPr>
            </a:lvl1pPr>
            <a:lvl2pPr>
              <a:spcBef>
                <a:spcPts val="800"/>
              </a:spcBef>
              <a:defRPr sz="3733">
                <a:solidFill>
                  <a:srgbClr val="FFFFFF"/>
                </a:solidFill>
              </a:defRPr>
            </a:lvl2pPr>
          </a:lstStyle>
          <a:p>
            <a:pPr lvl="0"/>
            <a:r>
              <a:rPr lang="en-US"/>
              <a:t>Edit Master text styles</a:t>
            </a:r>
          </a:p>
          <a:p>
            <a:pPr lvl="1"/>
            <a:r>
              <a:rPr lang="en-US"/>
              <a:t>Second level</a:t>
            </a:r>
          </a:p>
        </p:txBody>
      </p:sp>
      <p:sp>
        <p:nvSpPr>
          <p:cNvPr id="13" name="Slide Number Placeholder 12"/>
          <p:cNvSpPr>
            <a:spLocks noGrp="1"/>
          </p:cNvSpPr>
          <p:nvPr>
            <p:ph type="sldNum" sz="quarter" idx="10"/>
          </p:nvPr>
        </p:nvSpPr>
        <p:spPr bwMode="gray">
          <a:xfrm>
            <a:off x="11248253" y="291273"/>
            <a:ext cx="395111" cy="215444"/>
          </a:xfrm>
          <a:prstGeom prst="rect">
            <a:avLst/>
          </a:prstGeom>
        </p:spPr>
        <p:txBody>
          <a:bodyPr/>
          <a:lstStyle>
            <a:lvl1pPr>
              <a:defRPr>
                <a:solidFill>
                  <a:schemeClr val="bg1"/>
                </a:solidFill>
              </a:defRPr>
            </a:lvl1pPr>
          </a:lstStyle>
          <a:p>
            <a:fld id="{CC041753-90EA-4E44-9BB8-633978F3CCC4}" type="slidenum">
              <a:rPr lang="en-US" smtClean="0">
                <a:solidFill>
                  <a:srgbClr val="FFFFFF"/>
                </a:solidFill>
              </a:rPr>
              <a:pPr/>
              <a:t>‹#›</a:t>
            </a:fld>
            <a:endParaRPr lang="en-US" dirty="0">
              <a:solidFill>
                <a:srgbClr val="FFFFFF"/>
              </a:solidFill>
            </a:endParaRPr>
          </a:p>
        </p:txBody>
      </p:sp>
      <p:sp>
        <p:nvSpPr>
          <p:cNvPr id="14" name="Footer Placeholder 13"/>
          <p:cNvSpPr>
            <a:spLocks noGrp="1"/>
          </p:cNvSpPr>
          <p:nvPr>
            <p:ph type="ftr" sz="quarter" idx="11"/>
          </p:nvPr>
        </p:nvSpPr>
        <p:spPr bwMode="gray">
          <a:xfrm>
            <a:off x="1889760" y="291273"/>
            <a:ext cx="8534400" cy="215444"/>
          </a:xfrm>
          <a:prstGeom prst="rect">
            <a:avLst/>
          </a:prstGeom>
        </p:spPr>
        <p:txBody>
          <a:bodyPr/>
          <a:lstStyle>
            <a:lvl1pPr>
              <a:defRPr>
                <a:solidFill>
                  <a:schemeClr val="bg1"/>
                </a:solidFill>
              </a:defRPr>
            </a:lvl1pPr>
          </a:lstStyle>
          <a:p>
            <a:r>
              <a:rPr lang="en-US" dirty="0">
                <a:solidFill>
                  <a:srgbClr val="FFFFFF"/>
                </a:solidFill>
              </a:rPr>
              <a:t>Department of Lymphoma/Myeloma</a:t>
            </a:r>
          </a:p>
        </p:txBody>
      </p:sp>
      <p:cxnSp>
        <p:nvCxnSpPr>
          <p:cNvPr id="10" name="Straight Connector 9"/>
          <p:cNvCxnSpPr/>
          <p:nvPr userDrawn="1"/>
        </p:nvCxnSpPr>
        <p:spPr bwMode="gray">
          <a:xfrm>
            <a:off x="2" y="398993"/>
            <a:ext cx="361244" cy="0"/>
          </a:xfrm>
          <a:prstGeom prst="line">
            <a:avLst/>
          </a:prstGeom>
          <a:ln w="44450" cmpd="sng">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userDrawn="1"/>
        </p:nvSpPr>
        <p:spPr bwMode="gray">
          <a:xfrm>
            <a:off x="553147" y="291273"/>
            <a:ext cx="1097280" cy="215444"/>
          </a:xfrm>
          <a:prstGeom prst="rect">
            <a:avLst/>
          </a:prstGeom>
          <a:noFill/>
        </p:spPr>
        <p:txBody>
          <a:bodyPr wrap="square" lIns="0" tIns="0" rIns="0" bIns="0" rtlCol="0" anchor="ctr" anchorCtr="0">
            <a:spAutoFit/>
          </a:bodyPr>
          <a:lstStyle/>
          <a:p>
            <a:r>
              <a:rPr lang="en-US" sz="1400" dirty="0">
                <a:solidFill>
                  <a:srgbClr val="FFFFFF"/>
                </a:solidFill>
                <a:latin typeface="+mj-lt"/>
                <a:cs typeface="Arial" pitchFamily="34" charset="0"/>
              </a:rPr>
              <a:t>MD Anderson </a:t>
            </a:r>
          </a:p>
        </p:txBody>
      </p:sp>
      <p:cxnSp>
        <p:nvCxnSpPr>
          <p:cNvPr id="8" name="Straight Connector 7"/>
          <p:cNvCxnSpPr/>
          <p:nvPr userDrawn="1"/>
        </p:nvCxnSpPr>
        <p:spPr bwMode="gray">
          <a:xfrm>
            <a:off x="1755225" y="289265"/>
            <a:ext cx="0" cy="21945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91651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itle Slide Alt">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6366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sp>
        <p:nvSpPr>
          <p:cNvPr id="12" name="Rectangle 11"/>
          <p:cNvSpPr/>
          <p:nvPr userDrawn="1"/>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1867"/>
          </a:p>
        </p:txBody>
      </p:sp>
      <p:sp>
        <p:nvSpPr>
          <p:cNvPr id="3" name="Subtitle 2"/>
          <p:cNvSpPr>
            <a:spLocks noGrp="1"/>
          </p:cNvSpPr>
          <p:nvPr>
            <p:ph type="subTitle" idx="1"/>
          </p:nvPr>
        </p:nvSpPr>
        <p:spPr>
          <a:xfrm>
            <a:off x="4023360" y="4937760"/>
            <a:ext cx="7620000" cy="548640"/>
          </a:xfrm>
        </p:spPr>
        <p:txBody>
          <a:bodyPr lIns="0" tIns="0" rIns="0" bIns="0">
            <a:noAutofit/>
          </a:bodyPr>
          <a:lstStyle>
            <a:lvl1pPr marL="0" indent="0" algn="l">
              <a:lnSpc>
                <a:spcPct val="100000"/>
              </a:lnSpc>
              <a:spcBef>
                <a:spcPts val="600"/>
              </a:spcBef>
              <a:spcAft>
                <a:spcPts val="0"/>
              </a:spcAft>
              <a:buNone/>
              <a:defRPr sz="2667" b="0">
                <a:solidFill>
                  <a:schemeClr val="accent6"/>
                </a:solidFill>
                <a:latin typeface="+mj-lt"/>
                <a:cs typeface="Arial"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15" name="Text Placeholder 14"/>
          <p:cNvSpPr>
            <a:spLocks noGrp="1"/>
          </p:cNvSpPr>
          <p:nvPr>
            <p:ph type="body" sz="quarter" idx="10"/>
          </p:nvPr>
        </p:nvSpPr>
        <p:spPr>
          <a:xfrm>
            <a:off x="4023360" y="5547360"/>
            <a:ext cx="7620000" cy="853440"/>
          </a:xfrm>
        </p:spPr>
        <p:txBody>
          <a:bodyPr lIns="0" tIns="0" rIns="0" bIns="0">
            <a:noAutofit/>
          </a:bodyPr>
          <a:lstStyle>
            <a:lvl1pPr marL="0" indent="0">
              <a:lnSpc>
                <a:spcPct val="100000"/>
              </a:lnSpc>
              <a:spcBef>
                <a:spcPts val="0"/>
              </a:spcBef>
              <a:spcAft>
                <a:spcPts val="267"/>
              </a:spcAft>
              <a:buNone/>
              <a:defRPr sz="2400" b="1">
                <a:solidFill>
                  <a:srgbClr val="413C38"/>
                </a:solidFill>
                <a:latin typeface="+mj-lt"/>
                <a:cs typeface="Arial" pitchFamily="34" charset="0"/>
              </a:defRPr>
            </a:lvl1pPr>
            <a:lvl2pPr marL="0" indent="0">
              <a:lnSpc>
                <a:spcPct val="100000"/>
              </a:lnSpc>
              <a:spcBef>
                <a:spcPts val="0"/>
              </a:spcBef>
              <a:spcAft>
                <a:spcPts val="0"/>
              </a:spcAft>
              <a:buNone/>
              <a:defRPr sz="2400">
                <a:solidFill>
                  <a:schemeClr val="accent6"/>
                </a:solidFill>
                <a:latin typeface="+mj-lt"/>
                <a:cs typeface="Arial" pitchFamily="34" charset="0"/>
              </a:defRPr>
            </a:lvl2pPr>
          </a:lstStyle>
          <a:p>
            <a:pPr lvl="0"/>
            <a:r>
              <a:rPr lang="en-US"/>
              <a:t>Edit Master text styles</a:t>
            </a:r>
          </a:p>
          <a:p>
            <a:pPr lvl="1"/>
            <a:r>
              <a:rPr lang="en-US"/>
              <a:t>Second level</a:t>
            </a:r>
          </a:p>
        </p:txBody>
      </p:sp>
      <p:sp>
        <p:nvSpPr>
          <p:cNvPr id="2" name="Title 1"/>
          <p:cNvSpPr>
            <a:spLocks noGrp="1"/>
          </p:cNvSpPr>
          <p:nvPr>
            <p:ph type="ctrTitle"/>
          </p:nvPr>
        </p:nvSpPr>
        <p:spPr>
          <a:xfrm>
            <a:off x="4023360" y="4023359"/>
            <a:ext cx="7620000" cy="853440"/>
          </a:xfrm>
          <a:prstGeom prst="rect">
            <a:avLst/>
          </a:prstGeom>
        </p:spPr>
        <p:txBody>
          <a:bodyPr lIns="0" tIns="0" rIns="0" bIns="0" anchor="t" anchorCtr="0">
            <a:noAutofit/>
          </a:bodyPr>
          <a:lstStyle>
            <a:lvl1pPr algn="l">
              <a:lnSpc>
                <a:spcPct val="90000"/>
              </a:lnSpc>
              <a:defRPr sz="4267" b="1">
                <a:latin typeface="+mj-lt"/>
                <a:cs typeface="Arial" pitchFamily="34" charset="0"/>
              </a:defRPr>
            </a:lvl1pPr>
          </a:lstStyle>
          <a:p>
            <a:r>
              <a:rPr lang="en-US"/>
              <a:t>Click to edit Master title style</a:t>
            </a:r>
            <a:endParaRPr lang="en-US" dirty="0"/>
          </a:p>
        </p:txBody>
      </p:sp>
      <p:sp>
        <p:nvSpPr>
          <p:cNvPr id="10" name="Rectangle 9"/>
          <p:cNvSpPr/>
          <p:nvPr userDrawn="1"/>
        </p:nvSpPr>
        <p:spPr>
          <a:xfrm>
            <a:off x="0" y="6492240"/>
            <a:ext cx="12192000" cy="36576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cxnSp>
        <p:nvCxnSpPr>
          <p:cNvPr id="14" name="Straight Connector 13"/>
          <p:cNvCxnSpPr/>
          <p:nvPr userDrawn="1"/>
        </p:nvCxnSpPr>
        <p:spPr bwMode="gray">
          <a:xfrm>
            <a:off x="0" y="6492240"/>
            <a:ext cx="12192000"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Picture 2" descr="C:\Users\michelle\Downloads\MDA_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0820" y="4047761"/>
            <a:ext cx="3420507" cy="16580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06370754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7CFB02-F4DB-42CC-9049-BF105477DDA1}" type="datetimeFigureOut">
              <a:rPr lang="en-US" smtClean="0"/>
              <a:t>3/16/22</a:t>
            </a:fld>
            <a:endParaRPr lang="en-US"/>
          </a:p>
        </p:txBody>
      </p:sp>
      <p:sp>
        <p:nvSpPr>
          <p:cNvPr id="5" name="Footer Placeholder 4"/>
          <p:cNvSpPr>
            <a:spLocks noGrp="1"/>
          </p:cNvSpPr>
          <p:nvPr>
            <p:ph type="ftr" sz="quarter" idx="11"/>
          </p:nvPr>
        </p:nvSpPr>
        <p:spPr>
          <a:xfrm>
            <a:off x="1889760" y="6596837"/>
            <a:ext cx="8534400" cy="215444"/>
          </a:xfrm>
          <a:prstGeom prst="rect">
            <a:avLst/>
          </a:prstGeom>
        </p:spPr>
        <p:txBody>
          <a:bodyPr/>
          <a:lstStyle/>
          <a:p>
            <a:r>
              <a:rPr lang="en-US" dirty="0">
                <a:solidFill>
                  <a:srgbClr val="63666A"/>
                </a:solidFill>
              </a:rPr>
              <a:t>Department of Lymphoma/Myeloma</a:t>
            </a:r>
          </a:p>
        </p:txBody>
      </p:sp>
      <p:sp>
        <p:nvSpPr>
          <p:cNvPr id="6" name="Slide Number Placeholder 5"/>
          <p:cNvSpPr>
            <a:spLocks noGrp="1"/>
          </p:cNvSpPr>
          <p:nvPr>
            <p:ph type="sldNum" sz="quarter" idx="12"/>
          </p:nvPr>
        </p:nvSpPr>
        <p:spPr/>
        <p:txBody>
          <a:bodyPr/>
          <a:lstStyle/>
          <a:p>
            <a:fld id="{361FE150-2F59-414D-B471-953E697A5196}" type="slidenum">
              <a:rPr lang="en-US" smtClean="0"/>
              <a:t>‹#›</a:t>
            </a:fld>
            <a:endParaRPr lang="en-US"/>
          </a:p>
        </p:txBody>
      </p:sp>
    </p:spTree>
    <p:extLst>
      <p:ext uri="{BB962C8B-B14F-4D97-AF65-F5344CB8AC3E}">
        <p14:creationId xmlns:p14="http://schemas.microsoft.com/office/powerpoint/2010/main" val="170567466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1"/>
          <p:cNvSpPr>
            <a:spLocks noGrp="1"/>
          </p:cNvSpPr>
          <p:nvPr>
            <p:ph type="ftr" sz="quarter" idx="3"/>
          </p:nvPr>
        </p:nvSpPr>
        <p:spPr>
          <a:xfrm>
            <a:off x="6768075" y="6165305"/>
            <a:ext cx="5204949" cy="556171"/>
          </a:xfrm>
          <a:prstGeom prst="rect">
            <a:avLst/>
          </a:prstGeom>
        </p:spPr>
        <p:txBody>
          <a:bodyPr vert="horz" lIns="91440" tIns="45720" rIns="91440" bIns="45720" rtlCol="0" anchor="ctr"/>
          <a:lstStyle>
            <a:lvl1pPr algn="ctr">
              <a:defRPr sz="1600">
                <a:solidFill>
                  <a:srgbClr val="002054"/>
                </a:solidFill>
              </a:defRPr>
            </a:lvl1pPr>
          </a:lstStyle>
          <a:p>
            <a:endParaRPr lang="en-US" dirty="0"/>
          </a:p>
        </p:txBody>
      </p:sp>
      <p:sp>
        <p:nvSpPr>
          <p:cNvPr id="8" name="Title 1">
            <a:extLst>
              <a:ext uri="{FF2B5EF4-FFF2-40B4-BE49-F238E27FC236}">
                <a16:creationId xmlns:a16="http://schemas.microsoft.com/office/drawing/2014/main" id="{877C72C0-906E-B546-B9CE-B691EA22A137}"/>
              </a:ext>
            </a:extLst>
          </p:cNvPr>
          <p:cNvSpPr>
            <a:spLocks noGrp="1"/>
          </p:cNvSpPr>
          <p:nvPr>
            <p:ph type="ctrTitle"/>
          </p:nvPr>
        </p:nvSpPr>
        <p:spPr>
          <a:xfrm>
            <a:off x="0" y="287603"/>
            <a:ext cx="11736288" cy="837141"/>
          </a:xfrm>
        </p:spPr>
        <p:txBody>
          <a:bodyPr/>
          <a:lstStyle>
            <a:lvl1pPr>
              <a:defRPr sz="4267" b="1">
                <a:solidFill>
                  <a:srgbClr val="0F3769"/>
                </a:solidFill>
              </a:defRPr>
            </a:lvl1pPr>
          </a:lstStyle>
          <a:p>
            <a:r>
              <a:rPr lang="en-US" dirty="0"/>
              <a:t>Click to edit Master title style</a:t>
            </a:r>
          </a:p>
        </p:txBody>
      </p:sp>
    </p:spTree>
    <p:extLst>
      <p:ext uri="{BB962C8B-B14F-4D97-AF65-F5344CB8AC3E}">
        <p14:creationId xmlns:p14="http://schemas.microsoft.com/office/powerpoint/2010/main" val="4193937694"/>
      </p:ext>
    </p:extLst>
  </p:cSld>
  <p:clrMapOvr>
    <a:masterClrMapping/>
  </p:clrMapOvr>
  <p:extLst>
    <p:ext uri="{DCECCB84-F9BA-43D5-87BE-67443E8EF086}">
      <p15:sldGuideLst xmlns:p15="http://schemas.microsoft.com/office/powerpoint/2012/main">
        <p15:guide id="1" orient="horz" pos="3612">
          <p15:clr>
            <a:srgbClr val="FBAE40"/>
          </p15:clr>
        </p15:guide>
        <p15:guide id="2" pos="575">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slideLayout" Target="../slideLayouts/slideLayout43.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image" Target="../media/image1.png"/><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10" Type="http://schemas.openxmlformats.org/officeDocument/2006/relationships/theme" Target="../theme/theme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3" Type="http://schemas.openxmlformats.org/officeDocument/2006/relationships/slideLayout" Target="../slideLayouts/slideLayout55.xml"/><Relationship Id="rId21" Type="http://schemas.openxmlformats.org/officeDocument/2006/relationships/image" Target="../media/image1.png"/><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theme" Target="../theme/theme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theme" Target="../theme/theme5.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10" Type="http://schemas.openxmlformats.org/officeDocument/2006/relationships/slideLayout" Target="../slideLayouts/slideLayout81.xml"/><Relationship Id="rId19" Type="http://schemas.openxmlformats.org/officeDocument/2006/relationships/image" Target="../media/image1.png"/><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theme" Target="../theme/theme7.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43497082"/>
      </p:ext>
    </p:extLst>
  </p:cSld>
  <p:clrMap bg1="lt1" tx1="dk1" bg2="lt2" tx2="dk2" accent1="accent1" accent2="accent2" accent3="accent3" accent4="accent4" accent5="accent5" accent6="accent6" hlink="hlink" folHlink="folHlink"/>
  <p:sldLayoutIdLst>
    <p:sldLayoutId id="2147484432" r:id="rId1"/>
    <p:sldLayoutId id="2147484433" r:id="rId2"/>
    <p:sldLayoutId id="2147484434" r:id="rId3"/>
    <p:sldLayoutId id="2147484435" r:id="rId4"/>
    <p:sldLayoutId id="2147484436" r:id="rId5"/>
    <p:sldLayoutId id="2147484437" r:id="rId6"/>
    <p:sldLayoutId id="2147484438" r:id="rId7"/>
    <p:sldLayoutId id="2147484439" r:id="rId8"/>
    <p:sldLayoutId id="2147484440" r:id="rId9"/>
    <p:sldLayoutId id="2147484441" r:id="rId10"/>
    <p:sldLayoutId id="2147484442" r:id="rId11"/>
    <p:sldLayoutId id="2147484443" r:id="rId12"/>
    <p:sldLayoutId id="2147484444" r:id="rId13"/>
    <p:sldLayoutId id="2147484445" r:id="rId14"/>
    <p:sldLayoutId id="2147484446" r:id="rId15"/>
    <p:sldLayoutId id="2147484447" r:id="rId16"/>
    <p:sldLayoutId id="2147484448"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A close up of a sign&#10;&#10;Description automatically generated">
            <a:extLst>
              <a:ext uri="{FF2B5EF4-FFF2-40B4-BE49-F238E27FC236}">
                <a16:creationId xmlns:a16="http://schemas.microsoft.com/office/drawing/2014/main" id="{F893BAB3-0A67-E449-9E97-D8C77B6D4DB8}"/>
              </a:ext>
            </a:extLst>
          </p:cNvPr>
          <p:cNvPicPr>
            <a:picLocks noChangeAspect="1"/>
          </p:cNvPicPr>
          <p:nvPr userDrawn="1"/>
        </p:nvPicPr>
        <p:blipFill>
          <a:blip r:embed="rId28">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370823802"/>
      </p:ext>
    </p:extLst>
  </p:cSld>
  <p:clrMap bg1="lt1" tx1="dk1" bg2="lt2" tx2="dk2" accent1="accent1" accent2="accent2" accent3="accent3" accent4="accent4" accent5="accent5" accent6="accent6" hlink="hlink" folHlink="folHlink"/>
  <p:sldLayoutIdLst>
    <p:sldLayoutId id="2147484536" r:id="rId1"/>
    <p:sldLayoutId id="2147484537" r:id="rId2"/>
    <p:sldLayoutId id="2147484538" r:id="rId3"/>
    <p:sldLayoutId id="2147484539" r:id="rId4"/>
    <p:sldLayoutId id="2147484540" r:id="rId5"/>
    <p:sldLayoutId id="2147484541" r:id="rId6"/>
    <p:sldLayoutId id="2147484542" r:id="rId7"/>
    <p:sldLayoutId id="2147484543" r:id="rId8"/>
    <p:sldLayoutId id="2147484544" r:id="rId9"/>
    <p:sldLayoutId id="2147484545" r:id="rId10"/>
    <p:sldLayoutId id="2147484546" r:id="rId11"/>
    <p:sldLayoutId id="2147484547" r:id="rId12"/>
    <p:sldLayoutId id="2147484548" r:id="rId13"/>
    <p:sldLayoutId id="2147484549" r:id="rId14"/>
    <p:sldLayoutId id="2147484550" r:id="rId15"/>
    <p:sldLayoutId id="2147484551" r:id="rId16"/>
    <p:sldLayoutId id="2147484552" r:id="rId17"/>
    <p:sldLayoutId id="2147484553" r:id="rId18"/>
    <p:sldLayoutId id="2147484554" r:id="rId19"/>
    <p:sldLayoutId id="2147484555" r:id="rId20"/>
    <p:sldLayoutId id="2147484556" r:id="rId21"/>
    <p:sldLayoutId id="2147484557" r:id="rId22"/>
    <p:sldLayoutId id="2147484558" r:id="rId23"/>
    <p:sldLayoutId id="2147484559" r:id="rId24"/>
    <p:sldLayoutId id="2147484593" r:id="rId25"/>
    <p:sldLayoutId id="2147484636" r:id="rId26"/>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5311" y="274639"/>
            <a:ext cx="11589407" cy="702284"/>
          </a:xfrm>
          <a:prstGeom prst="rect">
            <a:avLst/>
          </a:prstGeom>
        </p:spPr>
        <p:txBody>
          <a:bodyPr vert="horz" lIns="91440" tIns="45720" rIns="91440" bIns="45720" rtlCol="0" anchor="t">
            <a:noAutofit/>
          </a:bodyPr>
          <a:lstStyle/>
          <a:p>
            <a:r>
              <a:rPr lang="en-GB" dirty="0"/>
              <a:t>Click to edit Master title style</a:t>
            </a:r>
            <a:endParaRPr lang="en-US" dirty="0"/>
          </a:p>
        </p:txBody>
      </p:sp>
      <p:sp>
        <p:nvSpPr>
          <p:cNvPr id="4" name="Text Placeholder 3"/>
          <p:cNvSpPr>
            <a:spLocks noGrp="1"/>
          </p:cNvSpPr>
          <p:nvPr>
            <p:ph type="body" idx="1"/>
          </p:nvPr>
        </p:nvSpPr>
        <p:spPr>
          <a:xfrm>
            <a:off x="315311" y="1268249"/>
            <a:ext cx="11592000" cy="4908185"/>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209664769"/>
      </p:ext>
    </p:extLst>
  </p:cSld>
  <p:clrMap bg1="lt1" tx1="dk1" bg2="lt2" tx2="dk2" accent1="accent1" accent2="accent2" accent3="accent3" accent4="accent4" accent5="accent5" accent6="accent6" hlink="hlink" folHlink="folHlink"/>
  <p:sldLayoutIdLst>
    <p:sldLayoutId id="2147484580" r:id="rId1"/>
    <p:sldLayoutId id="2147484581" r:id="rId2"/>
    <p:sldLayoutId id="2147484582" r:id="rId3"/>
    <p:sldLayoutId id="2147484583" r:id="rId4"/>
    <p:sldLayoutId id="2147484584" r:id="rId5"/>
    <p:sldLayoutId id="2147484585" r:id="rId6"/>
    <p:sldLayoutId id="2147484586" r:id="rId7"/>
    <p:sldLayoutId id="2147484587" r:id="rId8"/>
    <p:sldLayoutId id="2147484588" r:id="rId9"/>
  </p:sldLayoutIdLst>
  <p:hf sldNum="0" hdr="0" ftr="0" dt="0"/>
  <p:txStyles>
    <p:titleStyle>
      <a:lvl1pPr algn="l" defTabSz="609585" rtl="0" eaLnBrk="1" latinLnBrk="0" hangingPunct="1">
        <a:spcBef>
          <a:spcPct val="0"/>
        </a:spcBef>
        <a:buNone/>
        <a:defRPr sz="3200" b="1" kern="1200">
          <a:solidFill>
            <a:srgbClr val="00B0F0"/>
          </a:solidFill>
          <a:latin typeface="Arial Black"/>
          <a:ea typeface="+mj-ea"/>
          <a:cs typeface="Arial Black"/>
        </a:defRPr>
      </a:lvl1pPr>
    </p:titleStyle>
    <p:bodyStyle>
      <a:lvl1pPr marL="215895" indent="-215895" algn="l" defTabSz="609585" rtl="0" eaLnBrk="1" latinLnBrk="0" hangingPunct="1">
        <a:spcBef>
          <a:spcPts val="800"/>
        </a:spcBef>
        <a:spcAft>
          <a:spcPts val="800"/>
        </a:spcAft>
        <a:buClr>
          <a:srgbClr val="92D050"/>
        </a:buClr>
        <a:buFont typeface="Arial"/>
        <a:buChar char="•"/>
        <a:defRPr sz="2133" kern="1200">
          <a:solidFill>
            <a:schemeClr val="tx1"/>
          </a:solidFill>
          <a:latin typeface="+mn-lt"/>
          <a:ea typeface="+mn-ea"/>
          <a:cs typeface="+mn-cs"/>
        </a:defRPr>
      </a:lvl1pPr>
      <a:lvl2pPr marL="539737" indent="-273044" algn="l" defTabSz="609585" rtl="0" eaLnBrk="1" latinLnBrk="0" hangingPunct="1">
        <a:spcBef>
          <a:spcPts val="0"/>
        </a:spcBef>
        <a:spcAft>
          <a:spcPts val="800"/>
        </a:spcAft>
        <a:buClr>
          <a:srgbClr val="333387"/>
        </a:buClr>
        <a:buFont typeface="Arial"/>
        <a:buChar char="–"/>
        <a:defRPr sz="1867" kern="1200">
          <a:solidFill>
            <a:schemeClr val="tx1"/>
          </a:solidFill>
          <a:latin typeface="+mn-lt"/>
          <a:ea typeface="+mn-ea"/>
          <a:cs typeface="+mn-cs"/>
        </a:defRPr>
      </a:lvl2pPr>
      <a:lvl3pPr marL="812780" indent="-218012" algn="l" defTabSz="609585" rtl="0" eaLnBrk="1" latinLnBrk="0" hangingPunct="1">
        <a:spcBef>
          <a:spcPts val="0"/>
        </a:spcBef>
        <a:spcAft>
          <a:spcPts val="800"/>
        </a:spcAft>
        <a:buClr>
          <a:srgbClr val="00B0F0"/>
        </a:buClr>
        <a:buFont typeface="Arial"/>
        <a:buChar char="•"/>
        <a:defRPr sz="1600" kern="1200">
          <a:solidFill>
            <a:schemeClr val="tx1"/>
          </a:solidFill>
          <a:latin typeface="+mn-lt"/>
          <a:ea typeface="+mn-ea"/>
          <a:cs typeface="+mn-cs"/>
        </a:defRPr>
      </a:lvl3pPr>
      <a:lvl4pPr marL="1113339" indent="-258227" algn="l" defTabSz="609585" rtl="0" eaLnBrk="1" latinLnBrk="0" hangingPunct="1">
        <a:spcBef>
          <a:spcPts val="0"/>
        </a:spcBef>
        <a:spcAft>
          <a:spcPts val="800"/>
        </a:spcAft>
        <a:buClr>
          <a:srgbClr val="808080"/>
        </a:buClr>
        <a:buFont typeface="Arial"/>
        <a:buChar char="–"/>
        <a:defRPr sz="1467" kern="1200">
          <a:solidFill>
            <a:schemeClr val="tx1"/>
          </a:solidFill>
          <a:latin typeface="+mn-lt"/>
          <a:ea typeface="+mn-ea"/>
          <a:cs typeface="+mn-cs"/>
        </a:defRPr>
      </a:lvl4pPr>
      <a:lvl5pPr marL="1352517" indent="-232828" algn="l" defTabSz="609585" rtl="0" eaLnBrk="1" latinLnBrk="0" hangingPunct="1">
        <a:spcBef>
          <a:spcPts val="0"/>
        </a:spcBef>
        <a:spcAft>
          <a:spcPts val="800"/>
        </a:spcAft>
        <a:buClr>
          <a:srgbClr val="92D050"/>
        </a:buClr>
        <a:buFont typeface="Arial"/>
        <a:buChar char="»"/>
        <a:defRPr sz="14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199">
          <p15:clr>
            <a:srgbClr val="F26B43"/>
          </p15:clr>
        </p15:guide>
        <p15:guide id="4" pos="750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5"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5" y="1416051"/>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A close up of a sign&#10;&#10;Description automatically generated">
            <a:extLst>
              <a:ext uri="{FF2B5EF4-FFF2-40B4-BE49-F238E27FC236}">
                <a16:creationId xmlns:a16="http://schemas.microsoft.com/office/drawing/2014/main" id="{A6C20946-18E3-1F43-906C-E89362EFA792}"/>
              </a:ext>
            </a:extLst>
          </p:cNvPr>
          <p:cNvPicPr>
            <a:picLocks noChangeAspect="1"/>
          </p:cNvPicPr>
          <p:nvPr userDrawn="1"/>
        </p:nvPicPr>
        <p:blipFill>
          <a:blip r:embed="rId21">
            <a:alphaModFix amt="60000"/>
            <a:extLst>
              <a:ext uri="{28A0092B-C50C-407E-A947-70E740481C1C}">
                <a14:useLocalDpi xmlns:a14="http://schemas.microsoft.com/office/drawing/2010/main" val="0"/>
              </a:ext>
            </a:extLst>
          </a:blip>
          <a:stretch>
            <a:fillRect/>
          </a:stretch>
        </p:blipFill>
        <p:spPr>
          <a:xfrm>
            <a:off x="11481398" y="6242488"/>
            <a:ext cx="591265" cy="498880"/>
          </a:xfrm>
          <a:prstGeom prst="rect">
            <a:avLst/>
          </a:prstGeom>
        </p:spPr>
      </p:pic>
    </p:spTree>
    <p:extLst>
      <p:ext uri="{BB962C8B-B14F-4D97-AF65-F5344CB8AC3E}">
        <p14:creationId xmlns:p14="http://schemas.microsoft.com/office/powerpoint/2010/main" val="3303377969"/>
      </p:ext>
    </p:extLst>
  </p:cSld>
  <p:clrMap bg1="lt1" tx1="dk1" bg2="lt2" tx2="dk2" accent1="accent1" accent2="accent2" accent3="accent3" accent4="accent4" accent5="accent5" accent6="accent6" hlink="hlink" folHlink="folHlink"/>
  <p:sldLayoutIdLst>
    <p:sldLayoutId id="2147484595" r:id="rId1"/>
    <p:sldLayoutId id="2147484596" r:id="rId2"/>
    <p:sldLayoutId id="2147484597" r:id="rId3"/>
    <p:sldLayoutId id="2147484598" r:id="rId4"/>
    <p:sldLayoutId id="2147484599" r:id="rId5"/>
    <p:sldLayoutId id="2147484600" r:id="rId6"/>
    <p:sldLayoutId id="2147484601" r:id="rId7"/>
    <p:sldLayoutId id="2147484602" r:id="rId8"/>
    <p:sldLayoutId id="2147484603" r:id="rId9"/>
    <p:sldLayoutId id="2147484604" r:id="rId10"/>
    <p:sldLayoutId id="2147484605" r:id="rId11"/>
    <p:sldLayoutId id="2147484606" r:id="rId12"/>
    <p:sldLayoutId id="2147484607" r:id="rId13"/>
    <p:sldLayoutId id="2147484608" r:id="rId14"/>
    <p:sldLayoutId id="2147484609" r:id="rId15"/>
    <p:sldLayoutId id="2147484610" r:id="rId16"/>
    <p:sldLayoutId id="2147484611" r:id="rId17"/>
    <p:sldLayoutId id="2147484614" r:id="rId18"/>
    <p:sldLayoutId id="2147484615"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5"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5" y="1416051"/>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10" name="Picture 9" descr="A close up of a sign&#10;&#10;Description automatically generated">
            <a:extLst>
              <a:ext uri="{FF2B5EF4-FFF2-40B4-BE49-F238E27FC236}">
                <a16:creationId xmlns:a16="http://schemas.microsoft.com/office/drawing/2014/main" id="{AB366F00-D68A-ED43-AEFA-68B7121E0CD6}"/>
              </a:ext>
            </a:extLst>
          </p:cNvPr>
          <p:cNvPicPr>
            <a:picLocks noChangeAspect="1"/>
          </p:cNvPicPr>
          <p:nvPr userDrawn="1"/>
        </p:nvPicPr>
        <p:blipFill>
          <a:blip r:embed="rId19">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144528983"/>
      </p:ext>
    </p:extLst>
  </p:cSld>
  <p:clrMap bg1="lt1" tx1="dk1" bg2="lt2" tx2="dk2" accent1="accent1" accent2="accent2" accent3="accent3" accent4="accent4" accent5="accent5" accent6="accent6" hlink="hlink" folHlink="folHlink"/>
  <p:sldLayoutIdLst>
    <p:sldLayoutId id="2147484619" r:id="rId1"/>
    <p:sldLayoutId id="2147484620" r:id="rId2"/>
    <p:sldLayoutId id="2147484621" r:id="rId3"/>
    <p:sldLayoutId id="2147484622" r:id="rId4"/>
    <p:sldLayoutId id="2147484623" r:id="rId5"/>
    <p:sldLayoutId id="2147484624" r:id="rId6"/>
    <p:sldLayoutId id="2147484625" r:id="rId7"/>
    <p:sldLayoutId id="2147484626" r:id="rId8"/>
    <p:sldLayoutId id="2147484627" r:id="rId9"/>
    <p:sldLayoutId id="2147484628" r:id="rId10"/>
    <p:sldLayoutId id="2147484629" r:id="rId11"/>
    <p:sldLayoutId id="2147484630" r:id="rId12"/>
    <p:sldLayoutId id="2147484631" r:id="rId13"/>
    <p:sldLayoutId id="2147484632" r:id="rId14"/>
    <p:sldLayoutId id="2147484633" r:id="rId15"/>
    <p:sldLayoutId id="2147484634" r:id="rId16"/>
    <p:sldLayoutId id="2147484635"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48640" y="1385797"/>
            <a:ext cx="11094720" cy="4511040"/>
          </a:xfrm>
          <a:prstGeom prst="rect">
            <a:avLst/>
          </a:prstGeom>
        </p:spPr>
        <p:txBody>
          <a:bodyPr vert="horz" lIns="0" tIns="0" rIns="0" bIns="0" rtlCol="0" anchor="t">
            <a:noAutofit/>
          </a:bodyPr>
          <a:lstStyle/>
          <a:p>
            <a:pPr lvl="0"/>
            <a:r>
              <a:rPr lang="en-US" dirty="0"/>
              <a:t>Click to edit Master text styles</a:t>
            </a:r>
          </a:p>
          <a:p>
            <a:pPr lvl="1"/>
            <a:r>
              <a:rPr lang="en-US" dirty="0"/>
              <a:t>Second level</a:t>
            </a:r>
          </a:p>
          <a:p>
            <a:pPr lvl="2"/>
            <a:r>
              <a:rPr lang="en-US" dirty="0"/>
              <a:t>Third level</a:t>
            </a:r>
          </a:p>
          <a:p>
            <a:pPr lvl="3"/>
            <a:r>
              <a:rPr lang="en-US" dirty="0"/>
              <a:t>	Fourth level</a:t>
            </a:r>
          </a:p>
        </p:txBody>
      </p:sp>
      <p:cxnSp>
        <p:nvCxnSpPr>
          <p:cNvPr id="16" name="Straight Connector 15"/>
          <p:cNvCxnSpPr/>
          <p:nvPr userDrawn="1"/>
        </p:nvCxnSpPr>
        <p:spPr bwMode="gray">
          <a:xfrm>
            <a:off x="1" y="6704557"/>
            <a:ext cx="361244" cy="0"/>
          </a:xfrm>
          <a:prstGeom prst="line">
            <a:avLst/>
          </a:prstGeom>
          <a:ln w="4445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bwMode="gray">
          <a:xfrm>
            <a:off x="553146" y="6596836"/>
            <a:ext cx="8507948" cy="215444"/>
          </a:xfrm>
          <a:prstGeom prst="rect">
            <a:avLst/>
          </a:prstGeom>
          <a:noFill/>
        </p:spPr>
        <p:txBody>
          <a:bodyPr wrap="square" lIns="0" tIns="0" rIns="0" bIns="0" rtlCol="0" anchor="ctr" anchorCtr="0">
            <a:spAutoFit/>
          </a:bodyPr>
          <a:lstStyle/>
          <a:p>
            <a:r>
              <a:rPr lang="en-US" sz="1400" dirty="0">
                <a:solidFill>
                  <a:srgbClr val="63666A"/>
                </a:solidFill>
                <a:latin typeface="+mj-lt"/>
                <a:cs typeface="Arial" pitchFamily="34" charset="0"/>
              </a:rPr>
              <a:t>MD Anderson    Department of Lymphoma/Myeloma </a:t>
            </a:r>
          </a:p>
        </p:txBody>
      </p:sp>
      <p:cxnSp>
        <p:nvCxnSpPr>
          <p:cNvPr id="11" name="Straight Connector 10"/>
          <p:cNvCxnSpPr/>
          <p:nvPr userDrawn="1"/>
        </p:nvCxnSpPr>
        <p:spPr bwMode="gray">
          <a:xfrm>
            <a:off x="1755225" y="6596836"/>
            <a:ext cx="0" cy="219456"/>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8" name="Title Placeholder 1">
            <a:extLst>
              <a:ext uri="{FF2B5EF4-FFF2-40B4-BE49-F238E27FC236}">
                <a16:creationId xmlns:a16="http://schemas.microsoft.com/office/drawing/2014/main" id="{E6F8707C-CE0E-4424-B427-3ED4AFBBE4C2}"/>
              </a:ext>
            </a:extLst>
          </p:cNvPr>
          <p:cNvSpPr>
            <a:spLocks noGrp="1"/>
          </p:cNvSpPr>
          <p:nvPr>
            <p:ph type="title"/>
          </p:nvPr>
        </p:nvSpPr>
        <p:spPr>
          <a:xfrm>
            <a:off x="548641" y="259080"/>
            <a:ext cx="11094720" cy="853440"/>
          </a:xfrm>
          <a:prstGeom prst="rect">
            <a:avLst/>
          </a:prstGeom>
        </p:spPr>
        <p:txBody>
          <a:bodyPr vert="horz" lIns="0" tIns="0" rIns="0" bIns="0" rtlCol="0" anchor="t" anchorCtr="0">
            <a:noAutofit/>
          </a:bodyPr>
          <a:lstStyle/>
          <a:p>
            <a:r>
              <a:rPr lang="en-US" dirty="0"/>
              <a:t>Click to edit Master title style</a:t>
            </a:r>
          </a:p>
        </p:txBody>
      </p:sp>
    </p:spTree>
    <p:extLst>
      <p:ext uri="{BB962C8B-B14F-4D97-AF65-F5344CB8AC3E}">
        <p14:creationId xmlns:p14="http://schemas.microsoft.com/office/powerpoint/2010/main" val="3961998554"/>
      </p:ext>
    </p:extLst>
  </p:cSld>
  <p:clrMap bg1="lt1" tx1="dk1" bg2="lt2" tx2="dk2" accent1="accent1" accent2="accent2" accent3="accent3" accent4="accent4" accent5="accent5" accent6="accent6" hlink="hlink" folHlink="folHlink"/>
  <p:sldLayoutIdLst>
    <p:sldLayoutId id="2147484664" r:id="rId1"/>
    <p:sldLayoutId id="2147484665" r:id="rId2"/>
    <p:sldLayoutId id="2147484666" r:id="rId3"/>
    <p:sldLayoutId id="2147484667" r:id="rId4"/>
    <p:sldLayoutId id="2147484668" r:id="rId5"/>
    <p:sldLayoutId id="2147484669" r:id="rId6"/>
    <p:sldLayoutId id="2147484670" r:id="rId7"/>
    <p:sldLayoutId id="2147484671" r:id="rId8"/>
    <p:sldLayoutId id="2147484672" r:id="rId9"/>
    <p:sldLayoutId id="2147484673" r:id="rId10"/>
    <p:sldLayoutId id="2147484674" r:id="rId11"/>
    <p:sldLayoutId id="2147484676" r:id="rId12"/>
    <p:sldLayoutId id="2147484679" r:id="rId13"/>
  </p:sldLayoutIdLst>
  <p:hf hdr="0" dt="0"/>
  <p:txStyles>
    <p:titleStyle>
      <a:lvl1pPr algn="l" defTabSz="914377" rtl="0" eaLnBrk="1" latinLnBrk="0" hangingPunct="1">
        <a:lnSpc>
          <a:spcPct val="100000"/>
        </a:lnSpc>
        <a:spcBef>
          <a:spcPct val="0"/>
        </a:spcBef>
        <a:buNone/>
        <a:defRPr sz="5333" b="1" kern="1200">
          <a:solidFill>
            <a:schemeClr val="tx1"/>
          </a:solidFill>
          <a:latin typeface="+mj-lt"/>
          <a:ea typeface="+mj-ea"/>
          <a:cs typeface="Arial" pitchFamily="34" charset="0"/>
        </a:defRPr>
      </a:lvl1pPr>
    </p:titleStyle>
    <p:bodyStyle>
      <a:lvl1pPr marL="0" indent="0" algn="l" defTabSz="914377" rtl="0" eaLnBrk="1" latinLnBrk="0" hangingPunct="1">
        <a:lnSpc>
          <a:spcPct val="100000"/>
        </a:lnSpc>
        <a:spcBef>
          <a:spcPts val="1867"/>
        </a:spcBef>
        <a:spcAft>
          <a:spcPts val="0"/>
        </a:spcAft>
        <a:buFont typeface="Arial" pitchFamily="34" charset="0"/>
        <a:buNone/>
        <a:defRPr sz="4267" kern="1200">
          <a:solidFill>
            <a:schemeClr val="tx1"/>
          </a:solidFill>
          <a:latin typeface="+mj-lt"/>
          <a:ea typeface="+mn-ea"/>
          <a:cs typeface="Times New Roman" pitchFamily="18" charset="0"/>
        </a:defRPr>
      </a:lvl1pPr>
      <a:lvl2pPr marL="173034" indent="-341367" algn="l" defTabSz="914377" rtl="0" eaLnBrk="1" latinLnBrk="0" hangingPunct="1">
        <a:lnSpc>
          <a:spcPct val="100000"/>
        </a:lnSpc>
        <a:spcBef>
          <a:spcPts val="1067"/>
        </a:spcBef>
        <a:spcAft>
          <a:spcPts val="1067"/>
        </a:spcAft>
        <a:buSzPct val="120000"/>
        <a:buFont typeface="Arial" pitchFamily="34" charset="0"/>
        <a:buChar char="•"/>
        <a:defRPr sz="4267" kern="1200">
          <a:solidFill>
            <a:schemeClr val="tx1"/>
          </a:solidFill>
          <a:latin typeface="+mj-lt"/>
          <a:ea typeface="+mn-ea"/>
          <a:cs typeface="Times New Roman" pitchFamily="18" charset="0"/>
        </a:defRPr>
      </a:lvl2pPr>
      <a:lvl3pPr marL="585201" indent="-292601" algn="l" defTabSz="914377" rtl="0" eaLnBrk="1" latinLnBrk="0" hangingPunct="1">
        <a:lnSpc>
          <a:spcPct val="100000"/>
        </a:lnSpc>
        <a:spcBef>
          <a:spcPts val="1067"/>
        </a:spcBef>
        <a:spcAft>
          <a:spcPts val="1067"/>
        </a:spcAft>
        <a:buSzPct val="120000"/>
        <a:buFont typeface="Arial" panose="020B0604020202020204" pitchFamily="34" charset="0"/>
        <a:buChar char="-"/>
        <a:defRPr sz="3733" kern="1200">
          <a:solidFill>
            <a:schemeClr val="tx1"/>
          </a:solidFill>
          <a:latin typeface="+mj-lt"/>
          <a:ea typeface="+mn-ea"/>
          <a:cs typeface="Times New Roman" pitchFamily="18" charset="0"/>
        </a:defRPr>
      </a:lvl3pPr>
      <a:lvl4pPr marL="834496" indent="-292601" algn="l" defTabSz="914377" rtl="0" eaLnBrk="1" latinLnBrk="0" hangingPunct="1">
        <a:lnSpc>
          <a:spcPct val="100000"/>
        </a:lnSpc>
        <a:spcBef>
          <a:spcPts val="1067"/>
        </a:spcBef>
        <a:spcAft>
          <a:spcPts val="1067"/>
        </a:spcAft>
        <a:buSzPct val="120000"/>
        <a:buFont typeface="Arial" panose="020B0604020202020204" pitchFamily="34" charset="0"/>
        <a:buChar char="•"/>
        <a:defRPr sz="3733" kern="1200">
          <a:solidFill>
            <a:schemeClr val="tx1"/>
          </a:solidFill>
          <a:latin typeface="+mj-lt"/>
          <a:ea typeface="+mn-ea"/>
          <a:cs typeface="Times New Roman" pitchFamily="18" charset="0"/>
        </a:defRPr>
      </a:lvl4pPr>
      <a:lvl5pPr marL="2057349" indent="-228594" algn="l" defTabSz="914377" rtl="0" eaLnBrk="1" latinLnBrk="0" hangingPunct="1">
        <a:spcBef>
          <a:spcPct val="20000"/>
        </a:spcBef>
        <a:buFont typeface="Arial" pitchFamily="34" charset="0"/>
        <a:buChar char="»"/>
        <a:defRPr sz="1800" kern="1200">
          <a:solidFill>
            <a:schemeClr val="bg1"/>
          </a:solidFill>
          <a:latin typeface="Times New Roman" pitchFamily="18" charset="0"/>
          <a:ea typeface="+mn-ea"/>
          <a:cs typeface="Times New Roman" pitchFamily="18" charset="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501F9A-5712-9446-8F7D-3797B038AE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806C5D-207B-9245-9C16-1043B599AF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982EF4-0366-DF44-8C29-2CA8C02ED7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8AA26C-DADB-114F-B1C3-3C44A9A5A4A4}" type="datetimeFigureOut">
              <a:rPr lang="en-US" smtClean="0"/>
              <a:t>3/16/22</a:t>
            </a:fld>
            <a:endParaRPr lang="en-US"/>
          </a:p>
        </p:txBody>
      </p:sp>
      <p:sp>
        <p:nvSpPr>
          <p:cNvPr id="5" name="Footer Placeholder 4">
            <a:extLst>
              <a:ext uri="{FF2B5EF4-FFF2-40B4-BE49-F238E27FC236}">
                <a16:creationId xmlns:a16="http://schemas.microsoft.com/office/drawing/2014/main" id="{9D77E913-5F8A-7D48-BCAB-A27EEF07F5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767A52-E049-274D-909B-6FD68305BF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7562A6-4712-EF4C-99DA-A6C8B34925F0}" type="slidenum">
              <a:rPr lang="en-US" smtClean="0"/>
              <a:t>‹#›</a:t>
            </a:fld>
            <a:endParaRPr lang="en-US"/>
          </a:p>
        </p:txBody>
      </p:sp>
    </p:spTree>
    <p:extLst>
      <p:ext uri="{BB962C8B-B14F-4D97-AF65-F5344CB8AC3E}">
        <p14:creationId xmlns:p14="http://schemas.microsoft.com/office/powerpoint/2010/main" val="278595817"/>
      </p:ext>
    </p:extLst>
  </p:cSld>
  <p:clrMap bg1="lt1" tx1="dk1" bg2="lt2" tx2="dk2" accent1="accent1" accent2="accent2" accent3="accent3" accent4="accent4" accent5="accent5" accent6="accent6" hlink="hlink" folHlink="folHlink"/>
  <p:sldLayoutIdLst>
    <p:sldLayoutId id="2147484707" r:id="rId1"/>
    <p:sldLayoutId id="2147484708" r:id="rId2"/>
    <p:sldLayoutId id="2147484709" r:id="rId3"/>
    <p:sldLayoutId id="2147484710" r:id="rId4"/>
    <p:sldLayoutId id="2147484711" r:id="rId5"/>
    <p:sldLayoutId id="2147484712" r:id="rId6"/>
    <p:sldLayoutId id="2147484713" r:id="rId7"/>
    <p:sldLayoutId id="2147484714" r:id="rId8"/>
    <p:sldLayoutId id="2147484715" r:id="rId9"/>
    <p:sldLayoutId id="2147484716" r:id="rId10"/>
    <p:sldLayoutId id="2147484717" r:id="rId11"/>
    <p:sldLayoutId id="2147484718" r:id="rId12"/>
    <p:sldLayoutId id="2147484719" r:id="rId13"/>
    <p:sldLayoutId id="214748472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6.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9.xml"/><Relationship Id="rId1" Type="http://schemas.openxmlformats.org/officeDocument/2006/relationships/tags" Target="../tags/tag1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9.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13.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18.xml"/></Relationships>
</file>

<file path=ppt/slides/_rels/slide11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4.xml"/></Relationships>
</file>

<file path=ppt/slides/_rels/slide11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7.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4.xml"/></Relationships>
</file>

<file path=ppt/slides/_rels/slide11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3.xml"/></Relationships>
</file>

<file path=ppt/slides/_rels/slide119.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9.xml"/></Relationships>
</file>

<file path=ppt/slides/_rels/slide12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3.xml"/></Relationships>
</file>

<file path=ppt/slides/_rels/slide121.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9.xml"/></Relationships>
</file>

<file path=ppt/slides/_rels/slide12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3.xml"/></Relationships>
</file>

<file path=ppt/slides/_rels/slide12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3.xml"/></Relationships>
</file>

<file path=ppt/slides/_rels/slide126.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4.xml"/></Relationships>
</file>

<file path=ppt/slides/_rels/slide127.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3.xml"/></Relationships>
</file>

<file path=ppt/slides/_rels/slide12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3.xml"/></Relationships>
</file>

<file path=ppt/slides/_rels/slide12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19.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4.xml"/></Relationships>
</file>

<file path=ppt/slides/_rels/slide13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3.xml"/></Relationships>
</file>

<file path=ppt/slides/_rels/slide13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3.xml"/></Relationships>
</file>

<file path=ppt/slides/_rels/slide13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9.xml"/></Relationships>
</file>

<file path=ppt/slides/_rels/slide13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4.xml"/></Relationships>
</file>

<file path=ppt/slides/_rels/slide13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3.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3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9.xml"/><Relationship Id="rId1" Type="http://schemas.openxmlformats.org/officeDocument/2006/relationships/tags" Target="../tags/tag1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4.xml"/></Relationships>
</file>

<file path=ppt/slides/_rels/slide142.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2.xml"/><Relationship Id="rId7" Type="http://schemas.openxmlformats.org/officeDocument/2006/relationships/image" Target="../media/image10.png"/><Relationship Id="rId2" Type="http://schemas.openxmlformats.org/officeDocument/2006/relationships/slideLayout" Target="../slideLayouts/slideLayout6.xml"/><Relationship Id="rId1" Type="http://schemas.openxmlformats.org/officeDocument/2006/relationships/tags" Target="../tags/tag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9.xml"/><Relationship Id="rId1" Type="http://schemas.openxmlformats.org/officeDocument/2006/relationships/tags" Target="../tags/tag13.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9.xml"/><Relationship Id="rId1" Type="http://schemas.openxmlformats.org/officeDocument/2006/relationships/tags" Target="../tags/tag14.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1.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6.png"/><Relationship Id="rId2" Type="http://schemas.openxmlformats.org/officeDocument/2006/relationships/slideLayout" Target="../slideLayouts/slideLayout6.xml"/><Relationship Id="rId1" Type="http://schemas.openxmlformats.org/officeDocument/2006/relationships/tags" Target="../tags/tag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1.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1.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1.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Layout" Target="../slideLayouts/slideLayout41.xml"/><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9.xml"/><Relationship Id="rId1" Type="http://schemas.openxmlformats.org/officeDocument/2006/relationships/tags" Target="../tags/tag15.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4.pn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5.png"/><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19.xml"/><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7.png"/><Relationship Id="rId1" Type="http://schemas.openxmlformats.org/officeDocument/2006/relationships/slideLayout" Target="../slideLayouts/slideLayout19.xml"/><Relationship Id="rId4" Type="http://schemas.openxmlformats.org/officeDocument/2006/relationships/image" Target="../media/image27.png"/></Relationships>
</file>

<file path=ppt/slides/_rels/slide3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8.png"/><Relationship Id="rId1" Type="http://schemas.openxmlformats.org/officeDocument/2006/relationships/slideLayout" Target="../slideLayouts/slideLayout19.xml"/><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9.xml"/><Relationship Id="rId5" Type="http://schemas.openxmlformats.org/officeDocument/2006/relationships/image" Target="../media/image27.png"/><Relationship Id="rId4" Type="http://schemas.microsoft.com/office/2007/relationships/hdphoto" Target="../media/hdphoto4.wdp"/></Relationships>
</file>

<file path=ppt/slides/_rels/slide4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0.png"/><Relationship Id="rId1" Type="http://schemas.openxmlformats.org/officeDocument/2006/relationships/slideLayout" Target="../slideLayouts/slideLayout19.xml"/><Relationship Id="rId4" Type="http://schemas.openxmlformats.org/officeDocument/2006/relationships/image" Target="../media/image27.png"/></Relationships>
</file>

<file path=ppt/slides/_rels/slide4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Layout" Target="../slideLayouts/slideLayout19.xml"/><Relationship Id="rId4" Type="http://schemas.openxmlformats.org/officeDocument/2006/relationships/image" Target="../media/image27.png"/></Relationships>
</file>

<file path=ppt/slides/_rels/slide4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2.png"/><Relationship Id="rId1" Type="http://schemas.openxmlformats.org/officeDocument/2006/relationships/slideLayout" Target="../slideLayouts/slideLayout19.xml"/><Relationship Id="rId4" Type="http://schemas.openxmlformats.org/officeDocument/2006/relationships/image" Target="../media/image27.png"/></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3.png"/><Relationship Id="rId1" Type="http://schemas.openxmlformats.org/officeDocument/2006/relationships/slideLayout" Target="../slideLayouts/slideLayout19.xml"/><Relationship Id="rId4" Type="http://schemas.openxmlformats.org/officeDocument/2006/relationships/image" Target="../media/image27.png"/></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4.png"/><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5.png"/><Relationship Id="rId1" Type="http://schemas.openxmlformats.org/officeDocument/2006/relationships/slideLayout" Target="../slideLayouts/slideLayout19.xml"/><Relationship Id="rId4" Type="http://schemas.openxmlformats.org/officeDocument/2006/relationships/image" Target="../media/image27.png"/></Relationships>
</file>

<file path=ppt/slides/_rels/slide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6.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9.xml"/></Relationships>
</file>

<file path=ppt/slides/_rels/slide5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9.xml"/><Relationship Id="rId1" Type="http://schemas.openxmlformats.org/officeDocument/2006/relationships/tags" Target="../tags/tag1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13.xml"/></Relationships>
</file>

<file path=ppt/slides/_rels/slide6.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7.jpg"/><Relationship Id="rId7" Type="http://schemas.openxmlformats.org/officeDocument/2006/relationships/image" Target="../media/image21.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0.jpg"/><Relationship Id="rId5" Type="http://schemas.openxmlformats.org/officeDocument/2006/relationships/image" Target="../media/image19.jpg"/><Relationship Id="rId10" Type="http://schemas.openxmlformats.org/officeDocument/2006/relationships/image" Target="../media/image24.jpg"/><Relationship Id="rId4" Type="http://schemas.openxmlformats.org/officeDocument/2006/relationships/image" Target="../media/image18.jpg"/><Relationship Id="rId9" Type="http://schemas.openxmlformats.org/officeDocument/2006/relationships/image" Target="../media/image23.jpg"/></Relationships>
</file>

<file path=ppt/slides/_rels/slide6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9.xml"/><Relationship Id="rId1" Type="http://schemas.openxmlformats.org/officeDocument/2006/relationships/tags" Target="../tags/tag10.xml"/></Relationships>
</file>

<file path=ppt/slides/_rels/slide7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9.xml"/></Relationships>
</file>

<file path=ppt/slides/_rels/slide7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3.xml"/></Relationships>
</file>

<file path=ppt/slides/_rels/slide8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3.xml"/></Relationships>
</file>

<file path=ppt/slides/_rels/slide8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4.xml"/></Relationships>
</file>

<file path=ppt/slides/_rels/slide8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4.xml"/></Relationships>
</file>

<file path=ppt/slides/_rels/slide8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3.xml"/></Relationships>
</file>

<file path=ppt/slides/_rels/slide8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3.xml"/></Relationships>
</file>

<file path=ppt/slides/_rels/slide88.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tags" Target="../tags/tag17.xml"/></Relationships>
</file>

<file path=ppt/slides/_rels/slide8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4.xml"/></Relationships>
</file>

<file path=ppt/slides/_rels/slide9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9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title"/>
          </p:nvPr>
        </p:nvSpPr>
        <p:spPr>
          <a:xfrm>
            <a:off x="0" y="836712"/>
            <a:ext cx="12192000" cy="2088232"/>
          </a:xfrm>
        </p:spPr>
        <p:txBody>
          <a:bodyPr wrap="square" anchor="ctr">
            <a:noAutofit/>
          </a:bodyPr>
          <a:lstStyle/>
          <a:p>
            <a:r>
              <a:rPr lang="en-US" sz="5400" i="1" dirty="0"/>
              <a:t>Meet The Professor</a:t>
            </a:r>
            <a:br>
              <a:rPr lang="en-US" sz="4800" dirty="0"/>
            </a:br>
            <a:r>
              <a:rPr lang="en-US" sz="4400" dirty="0"/>
              <a:t>Optimizing the Clinical Management of </a:t>
            </a:r>
            <a:br>
              <a:rPr lang="en-US" sz="4400" dirty="0"/>
            </a:br>
            <a:r>
              <a:rPr lang="en-US" sz="4400" dirty="0"/>
              <a:t>Hodgkin and Non-Hodgkin Lymphomas</a:t>
            </a:r>
            <a:br>
              <a:rPr lang="en-US" sz="4400" dirty="0"/>
            </a:br>
            <a:endParaRPr lang="en-US" sz="3200" dirty="0">
              <a:latin typeface="Calibri" panose="020F0502020204030204" pitchFamily="34" charset="0"/>
              <a:cs typeface="Calibri" panose="020F0502020204030204" pitchFamily="34" charset="0"/>
            </a:endParaRPr>
          </a:p>
        </p:txBody>
      </p:sp>
      <p:sp>
        <p:nvSpPr>
          <p:cNvPr id="4" name="Text Box 6">
            <a:extLst>
              <a:ext uri="{FF2B5EF4-FFF2-40B4-BE49-F238E27FC236}">
                <a16:creationId xmlns:a16="http://schemas.microsoft.com/office/drawing/2014/main" id="{FB263FC8-B307-8D4C-9581-B63C101B2E7D}"/>
              </a:ext>
            </a:extLst>
          </p:cNvPr>
          <p:cNvSpPr txBox="1">
            <a:spLocks noChangeArrowheads="1"/>
          </p:cNvSpPr>
          <p:nvPr/>
        </p:nvSpPr>
        <p:spPr bwMode="auto">
          <a:xfrm>
            <a:off x="1919536" y="3399595"/>
            <a:ext cx="7897284" cy="2706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Sonali</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 Smith, MD</a:t>
            </a:r>
          </a:p>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Elwood V Jensen Professor of Medicine</a:t>
            </a:r>
          </a:p>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Chief, Section of Hematology/Oncology </a:t>
            </a:r>
          </a:p>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Co-Leader, Cancer Service Line </a:t>
            </a:r>
          </a:p>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Co-Director, Lymphoma Program</a:t>
            </a:r>
          </a:p>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The University of Chicago</a:t>
            </a:r>
          </a:p>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Chicago, Illinois </a:t>
            </a:r>
            <a:endParaRPr kumimoji="0" lang="en-US" sz="29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336338645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036848-3C2D-D445-A2B6-CC003683C124}"/>
              </a:ext>
            </a:extLst>
          </p:cNvPr>
          <p:cNvSpPr/>
          <p:nvPr/>
        </p:nvSpPr>
        <p:spPr bwMode="auto">
          <a:xfrm>
            <a:off x="304800" y="836712"/>
            <a:ext cx="11582400" cy="36004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p:cNvSpPr>
            <a:spLocks noGrp="1"/>
          </p:cNvSpPr>
          <p:nvPr>
            <p:ph type="title"/>
          </p:nvPr>
        </p:nvSpPr>
        <p:spPr>
          <a:xfrm>
            <a:off x="1883532" y="1824"/>
            <a:ext cx="8424936" cy="1122919"/>
          </a:xfrm>
        </p:spPr>
        <p:txBody>
          <a:bodyPr>
            <a:normAutofit/>
          </a:bodyPr>
          <a:lstStyle/>
          <a:p>
            <a:r>
              <a:rPr lang="en-US" dirty="0"/>
              <a:t>Meet The Professor with Dr Smith</a:t>
            </a:r>
            <a:endParaRPr lang="en-US" sz="2800" dirty="0">
              <a:solidFill>
                <a:srgbClr val="0000FF"/>
              </a:solidFill>
            </a:endParaRPr>
          </a:p>
        </p:txBody>
      </p:sp>
      <p:sp>
        <p:nvSpPr>
          <p:cNvPr id="6" name="Content Placeholder 5"/>
          <p:cNvSpPr>
            <a:spLocks noGrp="1"/>
          </p:cNvSpPr>
          <p:nvPr>
            <p:ph idx="1"/>
          </p:nvPr>
        </p:nvSpPr>
        <p:spPr>
          <a:xfrm>
            <a:off x="731404" y="864096"/>
            <a:ext cx="10405156" cy="5733256"/>
          </a:xfrm>
        </p:spPr>
        <p:txBody>
          <a:bodyPr/>
          <a:lstStyle/>
          <a:p>
            <a:pPr marL="98425" indent="0">
              <a:spcBef>
                <a:spcPts val="200"/>
              </a:spcBef>
              <a:spcAft>
                <a:spcPts val="0"/>
              </a:spcAft>
              <a:buNone/>
            </a:pPr>
            <a:r>
              <a:rPr lang="en-US" sz="2200" dirty="0">
                <a:solidFill>
                  <a:schemeClr val="bg1"/>
                </a:solidFill>
              </a:rPr>
              <a:t>Introduction</a:t>
            </a:r>
          </a:p>
          <a:p>
            <a:pPr marL="98425" indent="0">
              <a:spcBef>
                <a:spcPts val="200"/>
              </a:spcBef>
              <a:spcAft>
                <a:spcPts val="0"/>
              </a:spcAft>
              <a:buNone/>
            </a:pPr>
            <a:r>
              <a:rPr lang="en-US" sz="2200" dirty="0">
                <a:solidFill>
                  <a:schemeClr val="tx1"/>
                </a:solidFill>
              </a:rPr>
              <a:t>MODULE 1: Case Presentations – Diffuse Large B-Cell Lymphoma (DLBCL), Mantle Cell Lymphoma (MCL)</a:t>
            </a:r>
          </a:p>
          <a:p>
            <a:pPr>
              <a:lnSpc>
                <a:spcPts val="2220"/>
              </a:lnSpc>
              <a:spcBef>
                <a:spcPts val="200"/>
              </a:spcBef>
              <a:spcAft>
                <a:spcPts val="0"/>
              </a:spcAft>
            </a:pPr>
            <a:r>
              <a:rPr lang="en-US" sz="1900" b="0" dirty="0"/>
              <a:t>Dr Rudolph: A 78-year-old woman with DLBCL receiving </a:t>
            </a:r>
            <a:r>
              <a:rPr lang="en-US" sz="1900" b="0" dirty="0" err="1"/>
              <a:t>tafasitamab</a:t>
            </a:r>
            <a:r>
              <a:rPr lang="en-US" sz="1900" b="0" dirty="0"/>
              <a:t>/lenalidomide</a:t>
            </a:r>
          </a:p>
          <a:p>
            <a:pPr>
              <a:lnSpc>
                <a:spcPts val="2220"/>
              </a:lnSpc>
              <a:spcBef>
                <a:spcPts val="200"/>
              </a:spcBef>
              <a:spcAft>
                <a:spcPts val="0"/>
              </a:spcAft>
            </a:pPr>
            <a:r>
              <a:rPr lang="en-US" sz="1900" b="0" dirty="0"/>
              <a:t>Dr </a:t>
            </a:r>
            <a:r>
              <a:rPr lang="en-US" sz="1900" b="0" dirty="0" err="1"/>
              <a:t>Morganstein</a:t>
            </a:r>
            <a:r>
              <a:rPr lang="en-US" sz="1900" b="0" dirty="0"/>
              <a:t>: A 54-year-old man with DLBCL transformed from follicular lymphoma</a:t>
            </a:r>
          </a:p>
          <a:p>
            <a:pPr>
              <a:lnSpc>
                <a:spcPts val="2220"/>
              </a:lnSpc>
              <a:spcBef>
                <a:spcPts val="200"/>
              </a:spcBef>
              <a:spcAft>
                <a:spcPts val="0"/>
              </a:spcAft>
            </a:pPr>
            <a:r>
              <a:rPr lang="en-US" sz="1900" b="0" dirty="0"/>
              <a:t>Dr Matt-Amaral: A 51-year-old man with intense abdominal pain is diagnosed with DLBCL</a:t>
            </a:r>
          </a:p>
          <a:p>
            <a:pPr>
              <a:lnSpc>
                <a:spcPts val="2220"/>
              </a:lnSpc>
              <a:spcBef>
                <a:spcPts val="200"/>
              </a:spcBef>
              <a:spcAft>
                <a:spcPts val="0"/>
              </a:spcAft>
            </a:pPr>
            <a:r>
              <a:rPr lang="en-US" sz="1900" b="0" dirty="0"/>
              <a:t>Dr Parsons: An 83-year-old woman with relapsed MCL</a:t>
            </a:r>
          </a:p>
          <a:p>
            <a:pPr>
              <a:lnSpc>
                <a:spcPts val="2220"/>
              </a:lnSpc>
              <a:spcBef>
                <a:spcPts val="200"/>
              </a:spcBef>
              <a:spcAft>
                <a:spcPts val="0"/>
              </a:spcAft>
            </a:pPr>
            <a:r>
              <a:rPr lang="en-US" sz="1900" b="0" dirty="0"/>
              <a:t>Dr </a:t>
            </a:r>
            <a:r>
              <a:rPr lang="en-US" sz="1900" b="0" dirty="0" err="1"/>
              <a:t>Favaro</a:t>
            </a:r>
            <a:r>
              <a:rPr lang="en-US" sz="1900" b="0" dirty="0"/>
              <a:t>: A 53-year-old man with MCL, </a:t>
            </a:r>
            <a:r>
              <a:rPr lang="en-US" sz="1900" b="0" dirty="0" err="1"/>
              <a:t>blastoid</a:t>
            </a:r>
            <a:r>
              <a:rPr lang="en-US" sz="1900" b="0" dirty="0"/>
              <a:t> variant</a:t>
            </a:r>
          </a:p>
          <a:p>
            <a:pPr marL="98425" indent="0">
              <a:spcBef>
                <a:spcPts val="800"/>
              </a:spcBef>
              <a:spcAft>
                <a:spcPts val="0"/>
              </a:spcAft>
              <a:buNone/>
            </a:pPr>
            <a:r>
              <a:rPr lang="en-US" sz="2200" dirty="0">
                <a:solidFill>
                  <a:schemeClr val="tx1"/>
                </a:solidFill>
              </a:rPr>
              <a:t>MODULE 2: Case Presentations – </a:t>
            </a:r>
            <a:r>
              <a:rPr lang="en-US" sz="2200" dirty="0"/>
              <a:t>Follicular Lymphoma (FL), Hodgkin Lymphoma (HL)</a:t>
            </a:r>
          </a:p>
          <a:p>
            <a:pPr>
              <a:lnSpc>
                <a:spcPts val="2220"/>
              </a:lnSpc>
              <a:spcBef>
                <a:spcPts val="200"/>
              </a:spcBef>
              <a:spcAft>
                <a:spcPts val="0"/>
              </a:spcAft>
            </a:pPr>
            <a:r>
              <a:rPr lang="en-US" sz="1900" b="0" dirty="0"/>
              <a:t>Dr Khan: A 75-year-old man with newly diagnosed FL</a:t>
            </a:r>
          </a:p>
          <a:p>
            <a:pPr>
              <a:lnSpc>
                <a:spcPts val="2220"/>
              </a:lnSpc>
              <a:spcBef>
                <a:spcPts val="200"/>
              </a:spcBef>
              <a:spcAft>
                <a:spcPts val="0"/>
              </a:spcAft>
            </a:pPr>
            <a:r>
              <a:rPr lang="en-US" sz="1900" b="0" dirty="0"/>
              <a:t>Dr Levin: A 36-year-old man with newly diagnosed Grade I FL with a high proliferative index </a:t>
            </a:r>
          </a:p>
          <a:p>
            <a:pPr>
              <a:lnSpc>
                <a:spcPts val="2220"/>
              </a:lnSpc>
              <a:spcBef>
                <a:spcPts val="200"/>
              </a:spcBef>
              <a:spcAft>
                <a:spcPts val="0"/>
              </a:spcAft>
            </a:pPr>
            <a:r>
              <a:rPr lang="en-US" sz="1900" b="0" dirty="0"/>
              <a:t>Dr </a:t>
            </a:r>
            <a:r>
              <a:rPr lang="en-US" sz="1900" b="0" dirty="0" err="1"/>
              <a:t>Morganstein</a:t>
            </a:r>
            <a:r>
              <a:rPr lang="en-US" sz="1900" b="0" dirty="0"/>
              <a:t>: A 38-year-old woman with Stage II lymphocyte-predominant HL </a:t>
            </a:r>
          </a:p>
          <a:p>
            <a:pPr>
              <a:lnSpc>
                <a:spcPts val="2220"/>
              </a:lnSpc>
              <a:spcBef>
                <a:spcPts val="200"/>
              </a:spcBef>
              <a:spcAft>
                <a:spcPts val="0"/>
              </a:spcAft>
            </a:pPr>
            <a:r>
              <a:rPr lang="en-US" sz="1900" b="0" dirty="0"/>
              <a:t>Dr </a:t>
            </a:r>
            <a:r>
              <a:rPr lang="en-US" sz="1900" b="0" dirty="0" err="1"/>
              <a:t>Sood</a:t>
            </a:r>
            <a:r>
              <a:rPr lang="en-US" sz="1900" b="0" dirty="0"/>
              <a:t>: A 60-year-old woman with recurrent HL </a:t>
            </a:r>
          </a:p>
          <a:p>
            <a:pPr marL="98425" lvl="0" indent="0">
              <a:spcBef>
                <a:spcPts val="800"/>
              </a:spcBef>
              <a:spcAft>
                <a:spcPts val="0"/>
              </a:spcAft>
              <a:buNone/>
            </a:pPr>
            <a:r>
              <a:rPr lang="en-US" sz="2200" dirty="0"/>
              <a:t>MODULE 3: Faculty Survey Results </a:t>
            </a:r>
          </a:p>
          <a:p>
            <a:pPr marL="98425" lvl="0" indent="0">
              <a:spcBef>
                <a:spcPts val="800"/>
              </a:spcBef>
              <a:spcAft>
                <a:spcPts val="0"/>
              </a:spcAft>
              <a:buNone/>
            </a:pPr>
            <a:r>
              <a:rPr lang="en-US" sz="2200" dirty="0"/>
              <a:t>MODULE 4: Journal Club with Dr Smith</a:t>
            </a:r>
          </a:p>
          <a:p>
            <a:pPr marL="98425" lvl="0" indent="0">
              <a:spcBef>
                <a:spcPts val="800"/>
              </a:spcBef>
              <a:spcAft>
                <a:spcPts val="0"/>
              </a:spcAft>
              <a:buNone/>
            </a:pPr>
            <a:r>
              <a:rPr lang="en-US" sz="2200" dirty="0"/>
              <a:t>MODULE 5: Appendix of Key Data Sets</a:t>
            </a:r>
          </a:p>
        </p:txBody>
      </p:sp>
    </p:spTree>
    <p:custDataLst>
      <p:tags r:id="rId1"/>
    </p:custDataLst>
    <p:extLst>
      <p:ext uri="{BB962C8B-B14F-4D97-AF65-F5344CB8AC3E}">
        <p14:creationId xmlns:p14="http://schemas.microsoft.com/office/powerpoint/2010/main" val="2965262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A32B1CF4-A41D-364C-A26F-78E7B5D866B4}"/>
              </a:ext>
            </a:extLst>
          </p:cNvPr>
          <p:cNvSpPr txBox="1">
            <a:spLocks noGrp="1"/>
          </p:cNvSpPr>
          <p:nvPr>
            <p:ph type="title"/>
          </p:nvPr>
        </p:nvSpPr>
        <p:spPr>
          <a:xfrm>
            <a:off x="1147916" y="2146126"/>
            <a:ext cx="10205883" cy="1143000"/>
          </a:xfrm>
          <a:prstGeom prst="rect">
            <a:avLst/>
          </a:prstGeom>
        </p:spPr>
        <p:txBody>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r>
              <a:rPr lang="en-US" sz="3600" dirty="0"/>
              <a:t>Frontline Brentuximab </a:t>
            </a:r>
            <a:r>
              <a:rPr lang="en-US" sz="3600" dirty="0" err="1"/>
              <a:t>Vedotin</a:t>
            </a:r>
            <a:r>
              <a:rPr lang="en-US" sz="3600" dirty="0"/>
              <a:t> as Monotherapy or in Combination for Older Hodgkin Lymphoma Patients</a:t>
            </a:r>
            <a:endParaRPr lang="en-US" sz="3600" kern="0" dirty="0"/>
          </a:p>
        </p:txBody>
      </p:sp>
      <p:sp>
        <p:nvSpPr>
          <p:cNvPr id="5" name="Content Placeholder 3">
            <a:extLst>
              <a:ext uri="{FF2B5EF4-FFF2-40B4-BE49-F238E27FC236}">
                <a16:creationId xmlns:a16="http://schemas.microsoft.com/office/drawing/2014/main" id="{DCB9CFCD-5A1E-B648-9E4B-83AE75C1B3CD}"/>
              </a:ext>
            </a:extLst>
          </p:cNvPr>
          <p:cNvSpPr txBox="1">
            <a:spLocks/>
          </p:cNvSpPr>
          <p:nvPr/>
        </p:nvSpPr>
        <p:spPr>
          <a:xfrm>
            <a:off x="1143000" y="3810000"/>
            <a:ext cx="7924800" cy="1181100"/>
          </a:xfrm>
          <a:prstGeom prst="rect">
            <a:avLst/>
          </a:prstGeom>
        </p:spPr>
        <p:txBody>
          <a:bodyPr/>
          <a:lstStyle>
            <a:lvl1pPr marL="342906" indent="-342906" algn="l" rtl="0" eaLnBrk="0" fontAlgn="base" hangingPunct="0">
              <a:spcBef>
                <a:spcPct val="20000"/>
              </a:spcBef>
              <a:spcAft>
                <a:spcPct val="0"/>
              </a:spcAft>
              <a:buChar char="•"/>
              <a:defRPr sz="2500">
                <a:solidFill>
                  <a:srgbClr val="002060"/>
                </a:solidFill>
                <a:latin typeface="+mn-lt"/>
                <a:ea typeface="+mn-ea"/>
                <a:cs typeface="+mn-cs"/>
              </a:defRPr>
            </a:lvl1pPr>
            <a:lvl2pPr marL="742962" indent="-285755" algn="l" rtl="0" eaLnBrk="0" fontAlgn="base" hangingPunct="0">
              <a:spcBef>
                <a:spcPct val="20000"/>
              </a:spcBef>
              <a:spcAft>
                <a:spcPct val="0"/>
              </a:spcAft>
              <a:buChar char="–"/>
              <a:defRPr sz="2500">
                <a:solidFill>
                  <a:srgbClr val="002060"/>
                </a:solidFill>
                <a:latin typeface="+mn-lt"/>
                <a:ea typeface="+mn-ea"/>
              </a:defRPr>
            </a:lvl2pPr>
            <a:lvl3pPr marL="1143019" indent="-228604" algn="l" rtl="0" eaLnBrk="0" fontAlgn="base" hangingPunct="0">
              <a:spcBef>
                <a:spcPct val="20000"/>
              </a:spcBef>
              <a:spcAft>
                <a:spcPct val="0"/>
              </a:spcAft>
              <a:buChar char="•"/>
              <a:defRPr sz="2500">
                <a:solidFill>
                  <a:srgbClr val="002060"/>
                </a:solidFill>
                <a:latin typeface="+mn-lt"/>
                <a:ea typeface="+mn-ea"/>
              </a:defRPr>
            </a:lvl3pPr>
            <a:lvl4pPr marL="1600227" indent="-228604" algn="l" rtl="0" eaLnBrk="0" fontAlgn="base" hangingPunct="0">
              <a:spcBef>
                <a:spcPct val="20000"/>
              </a:spcBef>
              <a:spcAft>
                <a:spcPct val="0"/>
              </a:spcAft>
              <a:buChar char="–"/>
              <a:defRPr sz="2500">
                <a:solidFill>
                  <a:srgbClr val="002060"/>
                </a:solidFill>
                <a:latin typeface="+mn-lt"/>
                <a:ea typeface="+mn-ea"/>
              </a:defRPr>
            </a:lvl4pPr>
            <a:lvl5pPr marL="2057434" indent="-228604" algn="l" rtl="0" eaLnBrk="0" fontAlgn="base" hangingPunct="0">
              <a:spcBef>
                <a:spcPct val="20000"/>
              </a:spcBef>
              <a:spcAft>
                <a:spcPct val="0"/>
              </a:spcAft>
              <a:buChar char="»"/>
              <a:defRPr sz="2500">
                <a:solidFill>
                  <a:srgbClr val="002060"/>
                </a:solidFill>
                <a:latin typeface="+mn-lt"/>
                <a:ea typeface="+mn-ea"/>
              </a:defRPr>
            </a:lvl5pPr>
            <a:lvl6pPr marL="2514642" indent="-228604" algn="l" rtl="0" fontAlgn="base">
              <a:spcBef>
                <a:spcPct val="20000"/>
              </a:spcBef>
              <a:spcAft>
                <a:spcPct val="0"/>
              </a:spcAft>
              <a:buChar char="»"/>
              <a:defRPr sz="2500">
                <a:solidFill>
                  <a:schemeClr val="bg1"/>
                </a:solidFill>
                <a:latin typeface="+mn-lt"/>
                <a:ea typeface="+mn-ea"/>
              </a:defRPr>
            </a:lvl6pPr>
            <a:lvl7pPr marL="2971849" indent="-228604" algn="l" rtl="0" fontAlgn="base">
              <a:spcBef>
                <a:spcPct val="20000"/>
              </a:spcBef>
              <a:spcAft>
                <a:spcPct val="0"/>
              </a:spcAft>
              <a:buChar char="»"/>
              <a:defRPr sz="2500">
                <a:solidFill>
                  <a:schemeClr val="bg1"/>
                </a:solidFill>
                <a:latin typeface="+mn-lt"/>
                <a:ea typeface="+mn-ea"/>
              </a:defRPr>
            </a:lvl7pPr>
            <a:lvl8pPr marL="3429057" indent="-228604" algn="l" rtl="0" fontAlgn="base">
              <a:spcBef>
                <a:spcPct val="20000"/>
              </a:spcBef>
              <a:spcAft>
                <a:spcPct val="0"/>
              </a:spcAft>
              <a:buChar char="»"/>
              <a:defRPr sz="2500">
                <a:solidFill>
                  <a:schemeClr val="bg1"/>
                </a:solidFill>
                <a:latin typeface="+mn-lt"/>
                <a:ea typeface="+mn-ea"/>
              </a:defRPr>
            </a:lvl8pPr>
            <a:lvl9pPr marL="3886265" indent="-228604" algn="l" rtl="0" fontAlgn="base">
              <a:spcBef>
                <a:spcPct val="20000"/>
              </a:spcBef>
              <a:spcAft>
                <a:spcPct val="0"/>
              </a:spcAft>
              <a:buChar char="»"/>
              <a:defRPr sz="2500">
                <a:solidFill>
                  <a:schemeClr val="bg1"/>
                </a:solidFill>
                <a:latin typeface="+mn-lt"/>
                <a:ea typeface="+mn-ea"/>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9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Yasenchak</a:t>
            </a:r>
            <a:r>
              <a:rPr kumimoji="0" lang="en-US" sz="29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CA et al.</a:t>
            </a:r>
            <a:br>
              <a:rPr kumimoji="0" lang="en-US" sz="29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29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ASH 2020;Abstract 471.</a:t>
            </a:r>
          </a:p>
        </p:txBody>
      </p:sp>
    </p:spTree>
    <p:extLst>
      <p:ext uri="{BB962C8B-B14F-4D97-AF65-F5344CB8AC3E}">
        <p14:creationId xmlns:p14="http://schemas.microsoft.com/office/powerpoint/2010/main" val="6767353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EA1A6E00-27FF-814E-98D7-470691670DF0}"/>
              </a:ext>
            </a:extLst>
          </p:cNvPr>
          <p:cNvSpPr txBox="1">
            <a:spLocks/>
          </p:cNvSpPr>
          <p:nvPr/>
        </p:nvSpPr>
        <p:spPr bwMode="auto">
          <a:xfrm>
            <a:off x="114518" y="6525344"/>
            <a:ext cx="5975802" cy="19236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0" marR="0" lvl="0" indent="0" algn="l" defTabSz="412750" rtl="0" eaLnBrk="0" fontAlgn="base" latinLnBrk="0" hangingPunct="0">
              <a:lnSpc>
                <a:spcPct val="105000"/>
              </a:lnSpc>
              <a:spcBef>
                <a:spcPts val="400"/>
              </a:spcBef>
              <a:spcAft>
                <a:spcPts val="400"/>
              </a:spcAft>
              <a:buClr>
                <a:srgbClr val="000000"/>
              </a:buClr>
              <a:buSzPct val="100000"/>
              <a:buFont typeface="Arial" pitchFamily="-72" charset="0"/>
              <a:buNone/>
              <a:tabLst/>
              <a:defRPr/>
            </a:pPr>
            <a:r>
              <a:rPr kumimoji="0" lang="en-US" sz="1600" b="0" i="0" u="none" strike="noStrike" kern="0" cap="none" spc="0" normalizeH="0" baseline="0" noProof="0" dirty="0" err="1">
                <a:ln>
                  <a:noFill/>
                </a:ln>
                <a:solidFill>
                  <a:srgbClr val="000000"/>
                </a:solidFill>
                <a:effectLst/>
                <a:uLnTx/>
                <a:uFillTx/>
                <a:latin typeface="Calibri" charset="0"/>
                <a:ea typeface="MS PGothic" pitchFamily="34" charset="-128"/>
              </a:rPr>
              <a:t>Yasenchak</a:t>
            </a:r>
            <a:r>
              <a:rPr kumimoji="0" lang="en-US" sz="1600" b="0" i="0" u="none" strike="noStrike" kern="0" cap="none" spc="0" normalizeH="0" baseline="0" noProof="0" dirty="0">
                <a:ln>
                  <a:noFill/>
                </a:ln>
                <a:solidFill>
                  <a:srgbClr val="000000"/>
                </a:solidFill>
                <a:effectLst/>
                <a:uLnTx/>
                <a:uFillTx/>
                <a:latin typeface="Calibri" charset="0"/>
                <a:ea typeface="MS PGothic" pitchFamily="34" charset="-128"/>
              </a:rPr>
              <a:t> CA et al. ASH 2020;Abstract 471.</a:t>
            </a:r>
          </a:p>
        </p:txBody>
      </p:sp>
      <p:pic>
        <p:nvPicPr>
          <p:cNvPr id="4" name="Picture 3" descr="Table&#10;&#10;Description automatically generated">
            <a:extLst>
              <a:ext uri="{FF2B5EF4-FFF2-40B4-BE49-F238E27FC236}">
                <a16:creationId xmlns:a16="http://schemas.microsoft.com/office/drawing/2014/main" id="{B7CDCB0F-C038-7E49-8D72-20FCCE539F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384" y="188640"/>
            <a:ext cx="10737190" cy="6120679"/>
          </a:xfrm>
          <a:prstGeom prst="rect">
            <a:avLst/>
          </a:prstGeom>
        </p:spPr>
      </p:pic>
    </p:spTree>
    <p:extLst>
      <p:ext uri="{BB962C8B-B14F-4D97-AF65-F5344CB8AC3E}">
        <p14:creationId xmlns:p14="http://schemas.microsoft.com/office/powerpoint/2010/main" val="34387566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F0CA39-C7EF-2043-B550-EDB8B76F8C13}"/>
              </a:ext>
            </a:extLst>
          </p:cNvPr>
          <p:cNvPicPr>
            <a:picLocks noChangeAspect="1"/>
          </p:cNvPicPr>
          <p:nvPr/>
        </p:nvPicPr>
        <p:blipFill>
          <a:blip r:embed="rId2"/>
          <a:stretch>
            <a:fillRect/>
          </a:stretch>
        </p:blipFill>
        <p:spPr>
          <a:xfrm>
            <a:off x="585644" y="1172120"/>
            <a:ext cx="10694932" cy="4666679"/>
          </a:xfrm>
          <a:prstGeom prst="rect">
            <a:avLst/>
          </a:prstGeom>
        </p:spPr>
      </p:pic>
      <p:sp>
        <p:nvSpPr>
          <p:cNvPr id="5" name="Content Placeholder 3">
            <a:extLst>
              <a:ext uri="{FF2B5EF4-FFF2-40B4-BE49-F238E27FC236}">
                <a16:creationId xmlns:a16="http://schemas.microsoft.com/office/drawing/2014/main" id="{DCB9CFCD-5A1E-B648-9E4B-83AE75C1B3CD}"/>
              </a:ext>
            </a:extLst>
          </p:cNvPr>
          <p:cNvSpPr txBox="1">
            <a:spLocks/>
          </p:cNvSpPr>
          <p:nvPr/>
        </p:nvSpPr>
        <p:spPr>
          <a:xfrm>
            <a:off x="1515616" y="1340768"/>
            <a:ext cx="9160768" cy="590550"/>
          </a:xfrm>
          <a:prstGeom prst="rect">
            <a:avLst/>
          </a:prstGeom>
        </p:spPr>
        <p:txBody>
          <a:bodyPr/>
          <a:lstStyle>
            <a:lvl1pPr marL="342906" indent="-342906" algn="l" rtl="0" eaLnBrk="0" fontAlgn="base" hangingPunct="0">
              <a:spcBef>
                <a:spcPct val="20000"/>
              </a:spcBef>
              <a:spcAft>
                <a:spcPct val="0"/>
              </a:spcAft>
              <a:buChar char="•"/>
              <a:defRPr sz="2500">
                <a:solidFill>
                  <a:srgbClr val="002060"/>
                </a:solidFill>
                <a:latin typeface="+mn-lt"/>
                <a:ea typeface="+mn-ea"/>
                <a:cs typeface="+mn-cs"/>
              </a:defRPr>
            </a:lvl1pPr>
            <a:lvl2pPr marL="742962" indent="-285755" algn="l" rtl="0" eaLnBrk="0" fontAlgn="base" hangingPunct="0">
              <a:spcBef>
                <a:spcPct val="20000"/>
              </a:spcBef>
              <a:spcAft>
                <a:spcPct val="0"/>
              </a:spcAft>
              <a:buChar char="–"/>
              <a:defRPr sz="2500">
                <a:solidFill>
                  <a:srgbClr val="002060"/>
                </a:solidFill>
                <a:latin typeface="+mn-lt"/>
                <a:ea typeface="+mn-ea"/>
              </a:defRPr>
            </a:lvl2pPr>
            <a:lvl3pPr marL="1143019" indent="-228604" algn="l" rtl="0" eaLnBrk="0" fontAlgn="base" hangingPunct="0">
              <a:spcBef>
                <a:spcPct val="20000"/>
              </a:spcBef>
              <a:spcAft>
                <a:spcPct val="0"/>
              </a:spcAft>
              <a:buChar char="•"/>
              <a:defRPr sz="2500">
                <a:solidFill>
                  <a:srgbClr val="002060"/>
                </a:solidFill>
                <a:latin typeface="+mn-lt"/>
                <a:ea typeface="+mn-ea"/>
              </a:defRPr>
            </a:lvl3pPr>
            <a:lvl4pPr marL="1600227" indent="-228604" algn="l" rtl="0" eaLnBrk="0" fontAlgn="base" hangingPunct="0">
              <a:spcBef>
                <a:spcPct val="20000"/>
              </a:spcBef>
              <a:spcAft>
                <a:spcPct val="0"/>
              </a:spcAft>
              <a:buChar char="–"/>
              <a:defRPr sz="2500">
                <a:solidFill>
                  <a:srgbClr val="002060"/>
                </a:solidFill>
                <a:latin typeface="+mn-lt"/>
                <a:ea typeface="+mn-ea"/>
              </a:defRPr>
            </a:lvl4pPr>
            <a:lvl5pPr marL="2057434" indent="-228604" algn="l" rtl="0" eaLnBrk="0" fontAlgn="base" hangingPunct="0">
              <a:spcBef>
                <a:spcPct val="20000"/>
              </a:spcBef>
              <a:spcAft>
                <a:spcPct val="0"/>
              </a:spcAft>
              <a:buChar char="»"/>
              <a:defRPr sz="2500">
                <a:solidFill>
                  <a:srgbClr val="002060"/>
                </a:solidFill>
                <a:latin typeface="+mn-lt"/>
                <a:ea typeface="+mn-ea"/>
              </a:defRPr>
            </a:lvl5pPr>
            <a:lvl6pPr marL="2514642" indent="-228604" algn="l" rtl="0" fontAlgn="base">
              <a:spcBef>
                <a:spcPct val="20000"/>
              </a:spcBef>
              <a:spcAft>
                <a:spcPct val="0"/>
              </a:spcAft>
              <a:buChar char="»"/>
              <a:defRPr sz="2500">
                <a:solidFill>
                  <a:schemeClr val="bg1"/>
                </a:solidFill>
                <a:latin typeface="+mn-lt"/>
                <a:ea typeface="+mn-ea"/>
              </a:defRPr>
            </a:lvl6pPr>
            <a:lvl7pPr marL="2971849" indent="-228604" algn="l" rtl="0" fontAlgn="base">
              <a:spcBef>
                <a:spcPct val="20000"/>
              </a:spcBef>
              <a:spcAft>
                <a:spcPct val="0"/>
              </a:spcAft>
              <a:buChar char="»"/>
              <a:defRPr sz="2500">
                <a:solidFill>
                  <a:schemeClr val="bg1"/>
                </a:solidFill>
                <a:latin typeface="+mn-lt"/>
                <a:ea typeface="+mn-ea"/>
              </a:defRPr>
            </a:lvl7pPr>
            <a:lvl8pPr marL="3429057" indent="-228604" algn="l" rtl="0" fontAlgn="base">
              <a:spcBef>
                <a:spcPct val="20000"/>
              </a:spcBef>
              <a:spcAft>
                <a:spcPct val="0"/>
              </a:spcAft>
              <a:buChar char="»"/>
              <a:defRPr sz="2500">
                <a:solidFill>
                  <a:schemeClr val="bg1"/>
                </a:solidFill>
                <a:latin typeface="+mn-lt"/>
                <a:ea typeface="+mn-ea"/>
              </a:defRPr>
            </a:lvl8pPr>
            <a:lvl9pPr marL="3886265" indent="-228604" algn="l" rtl="0" fontAlgn="base">
              <a:spcBef>
                <a:spcPct val="20000"/>
              </a:spcBef>
              <a:spcAft>
                <a:spcPct val="0"/>
              </a:spcAft>
              <a:buChar char="»"/>
              <a:defRPr sz="2500">
                <a:solidFill>
                  <a:schemeClr val="bg1"/>
                </a:solidFill>
                <a:latin typeface="+mn-lt"/>
                <a:ea typeface="+mn-ea"/>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000" b="1" i="1"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rPr>
              <a:t>Lancet Oncol </a:t>
            </a:r>
            <a:r>
              <a:rPr kumimoji="0" lang="en-US" sz="2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rPr>
              <a:t>2021;22(4):512-24.</a:t>
            </a:r>
            <a:r>
              <a:rPr kumimoji="0" lang="en-US" sz="2000" b="1" i="0" u="none" strike="noStrike" kern="1200" cap="none" spc="0" normalizeH="0" baseline="0" noProof="0" dirty="0">
                <a:ln>
                  <a:noFill/>
                </a:ln>
                <a:solidFill>
                  <a:srgbClr val="C00000"/>
                </a:solidFill>
                <a:effectLst/>
                <a:uLnTx/>
                <a:uFillTx/>
                <a:latin typeface="Calibri"/>
                <a:ea typeface="+mn-ea"/>
                <a:cs typeface="+mn-cs"/>
              </a:rPr>
              <a:t> </a:t>
            </a:r>
            <a:endParaRPr kumimoji="0" lang="en-US" sz="2000" b="1" i="0" u="none" strike="noStrike" kern="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811958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Title 9">
            <a:extLst>
              <a:ext uri="{FF2B5EF4-FFF2-40B4-BE49-F238E27FC236}">
                <a16:creationId xmlns:a16="http://schemas.microsoft.com/office/drawing/2014/main" id="{374B15B6-F203-714D-9556-891DE7FA3CB1}"/>
              </a:ext>
            </a:extLst>
          </p:cNvPr>
          <p:cNvSpPr>
            <a:spLocks noGrp="1"/>
          </p:cNvSpPr>
          <p:nvPr>
            <p:ph type="title"/>
          </p:nvPr>
        </p:nvSpPr>
        <p:spPr>
          <a:xfrm>
            <a:off x="695400" y="242617"/>
            <a:ext cx="10513168" cy="703207"/>
          </a:xfrm>
        </p:spPr>
        <p:txBody>
          <a:bodyPr/>
          <a:lstStyle/>
          <a:p>
            <a:r>
              <a:rPr lang="en-US" altLang="en-US" sz="2924" dirty="0">
                <a:latin typeface="Calibri" panose="020F0502020204030204" pitchFamily="34" charset="0"/>
                <a:cs typeface="Calibri" panose="020F0502020204030204" pitchFamily="34" charset="0"/>
              </a:rPr>
              <a:t>KEYNOTE-204: Interim Analysis</a:t>
            </a:r>
            <a:endParaRPr lang="en-US" altLang="en-US" sz="2631" b="1" dirty="0">
              <a:solidFill>
                <a:schemeClr val="accent2"/>
              </a:solidFill>
              <a:latin typeface="Calibri" panose="020F0502020204030204" pitchFamily="34" charset="0"/>
              <a:cs typeface="Calibri" panose="020F0502020204030204" pitchFamily="34" charset="0"/>
            </a:endParaRPr>
          </a:p>
        </p:txBody>
      </p:sp>
      <p:sp>
        <p:nvSpPr>
          <p:cNvPr id="290821" name="TextBox 12">
            <a:extLst>
              <a:ext uri="{FF2B5EF4-FFF2-40B4-BE49-F238E27FC236}">
                <a16:creationId xmlns:a16="http://schemas.microsoft.com/office/drawing/2014/main" id="{C6FA6B8E-FF14-2A44-9D1E-60DE1C915033}"/>
              </a:ext>
            </a:extLst>
          </p:cNvPr>
          <p:cNvSpPr txBox="1">
            <a:spLocks noChangeArrowheads="1"/>
          </p:cNvSpPr>
          <p:nvPr/>
        </p:nvSpPr>
        <p:spPr bwMode="auto">
          <a:xfrm>
            <a:off x="152400" y="6513183"/>
            <a:ext cx="5943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Kuruvilla J et al. </a:t>
            </a:r>
            <a:r>
              <a:rPr kumimoji="0" lang="en-US" altLang="en-US" sz="16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Lancet Oncol </a:t>
            </a: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2021;22(4):512-24.</a:t>
            </a:r>
          </a:p>
        </p:txBody>
      </p:sp>
      <p:sp>
        <p:nvSpPr>
          <p:cNvPr id="8" name="Content Placeholder 10">
            <a:extLst>
              <a:ext uri="{FF2B5EF4-FFF2-40B4-BE49-F238E27FC236}">
                <a16:creationId xmlns:a16="http://schemas.microsoft.com/office/drawing/2014/main" id="{87F04526-D7C3-9C4D-930B-4AC7BB3A3427}"/>
              </a:ext>
            </a:extLst>
          </p:cNvPr>
          <p:cNvSpPr txBox="1">
            <a:spLocks/>
          </p:cNvSpPr>
          <p:nvPr/>
        </p:nvSpPr>
        <p:spPr bwMode="auto">
          <a:xfrm>
            <a:off x="868400" y="5085184"/>
            <a:ext cx="10455200" cy="118267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390525" marR="0" lvl="0" indent="-292100" algn="l" defTabSz="412750" rtl="0" eaLnBrk="0" fontAlgn="base" latinLnBrk="0" hangingPunct="0">
              <a:lnSpc>
                <a:spcPct val="105000"/>
              </a:lnSpc>
              <a:spcBef>
                <a:spcPts val="200"/>
              </a:spcBef>
              <a:spcAft>
                <a:spcPts val="200"/>
              </a:spcAft>
              <a:buClr>
                <a:srgbClr val="000000"/>
              </a:buClr>
              <a:buSzPct val="100000"/>
              <a:buFont typeface="Arial" pitchFamily="-72" charset="0"/>
              <a:buChar char="•"/>
              <a:tabLst/>
              <a:defRPr/>
            </a:pPr>
            <a:r>
              <a:rPr kumimoji="0" lang="en-US" sz="2000" b="0" i="0" u="none" strike="noStrike" kern="1200" cap="none" spc="0" normalizeH="0" baseline="0" noProof="0" dirty="0">
                <a:ln>
                  <a:noFill/>
                </a:ln>
                <a:solidFill>
                  <a:srgbClr val="000000"/>
                </a:solidFill>
                <a:effectLst/>
                <a:uLnTx/>
                <a:uFillTx/>
                <a:latin typeface="Calibri" charset="0"/>
                <a:ea typeface="MS PGothic" pitchFamily="34" charset="-128"/>
              </a:rPr>
              <a:t>The most common Grade 3-5 TRAEs in the pembrolizumab and brentuximab </a:t>
            </a:r>
            <a:r>
              <a:rPr kumimoji="0" lang="en-US" sz="2000" b="0" i="0" u="none" strike="noStrike" kern="1200" cap="none" spc="0" normalizeH="0" baseline="0" noProof="0" dirty="0" err="1">
                <a:ln>
                  <a:noFill/>
                </a:ln>
                <a:solidFill>
                  <a:srgbClr val="000000"/>
                </a:solidFill>
                <a:effectLst/>
                <a:uLnTx/>
                <a:uFillTx/>
                <a:latin typeface="Calibri" charset="0"/>
                <a:ea typeface="MS PGothic" pitchFamily="34" charset="-128"/>
              </a:rPr>
              <a:t>vedotin</a:t>
            </a:r>
            <a:r>
              <a:rPr kumimoji="0" lang="en-US" sz="2000" b="0" i="0" u="none" strike="noStrike" kern="1200" cap="none" spc="0" normalizeH="0" baseline="0" noProof="0" dirty="0">
                <a:ln>
                  <a:noFill/>
                </a:ln>
                <a:solidFill>
                  <a:srgbClr val="000000"/>
                </a:solidFill>
                <a:effectLst/>
                <a:uLnTx/>
                <a:uFillTx/>
                <a:latin typeface="Calibri" charset="0"/>
                <a:ea typeface="MS PGothic" pitchFamily="34" charset="-128"/>
              </a:rPr>
              <a:t> study arms included pneumonitis (4% vs 1%), neutropenia (2% vs 7%), and peripheral neuropathy (1% vs 3%).</a:t>
            </a:r>
          </a:p>
          <a:p>
            <a:pPr marL="390525" marR="0" lvl="0" indent="-292100" algn="l" defTabSz="412750" rtl="0" eaLnBrk="0" fontAlgn="base" latinLnBrk="0" hangingPunct="0">
              <a:lnSpc>
                <a:spcPct val="105000"/>
              </a:lnSpc>
              <a:spcBef>
                <a:spcPts val="200"/>
              </a:spcBef>
              <a:spcAft>
                <a:spcPts val="200"/>
              </a:spcAft>
              <a:buClr>
                <a:srgbClr val="000000"/>
              </a:buClr>
              <a:buSzPct val="100000"/>
              <a:buFont typeface="Arial" pitchFamily="-72" charset="0"/>
              <a:buChar char="•"/>
              <a:tabLst/>
              <a:defRPr/>
            </a:pPr>
            <a:r>
              <a:rPr kumimoji="0" lang="en-US" sz="2000" b="0" i="0" u="none" strike="noStrike" kern="1200" cap="none" spc="0" normalizeH="0" baseline="0" noProof="0" dirty="0">
                <a:ln>
                  <a:noFill/>
                </a:ln>
                <a:solidFill>
                  <a:srgbClr val="000000"/>
                </a:solidFill>
                <a:effectLst/>
                <a:uLnTx/>
                <a:uFillTx/>
                <a:latin typeface="Calibri" charset="0"/>
                <a:ea typeface="MS PGothic" pitchFamily="34" charset="-128"/>
              </a:rPr>
              <a:t>Serious TRAEs occurred in 16% of patients receiving pembrolizumab and 11% of patients receiving brentuximab </a:t>
            </a:r>
            <a:r>
              <a:rPr kumimoji="0" lang="en-US" sz="2000" b="0" i="0" u="none" strike="noStrike" kern="1200" cap="none" spc="0" normalizeH="0" baseline="0" noProof="0" dirty="0" err="1">
                <a:ln>
                  <a:noFill/>
                </a:ln>
                <a:solidFill>
                  <a:srgbClr val="000000"/>
                </a:solidFill>
                <a:effectLst/>
                <a:uLnTx/>
                <a:uFillTx/>
                <a:latin typeface="Calibri" charset="0"/>
                <a:ea typeface="MS PGothic" pitchFamily="34" charset="-128"/>
              </a:rPr>
              <a:t>vedotin</a:t>
            </a:r>
            <a:r>
              <a:rPr kumimoji="0" lang="en-US" sz="2000" b="0" i="0" u="none" strike="noStrike" kern="1200" cap="none" spc="0" normalizeH="0" baseline="0" noProof="0" dirty="0">
                <a:ln>
                  <a:noFill/>
                </a:ln>
                <a:solidFill>
                  <a:srgbClr val="000000"/>
                </a:solidFill>
                <a:effectLst/>
                <a:uLnTx/>
                <a:uFillTx/>
                <a:latin typeface="Calibri" charset="0"/>
                <a:ea typeface="MS PGothic" pitchFamily="34" charset="-128"/>
              </a:rPr>
              <a:t>. </a:t>
            </a:r>
          </a:p>
        </p:txBody>
      </p:sp>
      <p:sp>
        <p:nvSpPr>
          <p:cNvPr id="5" name="Rectangle 4">
            <a:extLst>
              <a:ext uri="{FF2B5EF4-FFF2-40B4-BE49-F238E27FC236}">
                <a16:creationId xmlns:a16="http://schemas.microsoft.com/office/drawing/2014/main" id="{87F15BA4-EC3F-C343-9972-BB423277CA93}"/>
              </a:ext>
            </a:extLst>
          </p:cNvPr>
          <p:cNvSpPr/>
          <p:nvPr/>
        </p:nvSpPr>
        <p:spPr bwMode="auto">
          <a:xfrm>
            <a:off x="1670050" y="945824"/>
            <a:ext cx="8979584" cy="406348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2" name="Picture 1">
            <a:extLst>
              <a:ext uri="{FF2B5EF4-FFF2-40B4-BE49-F238E27FC236}">
                <a16:creationId xmlns:a16="http://schemas.microsoft.com/office/drawing/2014/main" id="{60643C2C-7C4C-8E43-91B3-2F6A4AE3CD5D}"/>
              </a:ext>
            </a:extLst>
          </p:cNvPr>
          <p:cNvPicPr>
            <a:picLocks noChangeAspect="1"/>
          </p:cNvPicPr>
          <p:nvPr/>
        </p:nvPicPr>
        <p:blipFill>
          <a:blip r:embed="rId2"/>
          <a:stretch>
            <a:fillRect/>
          </a:stretch>
        </p:blipFill>
        <p:spPr>
          <a:xfrm>
            <a:off x="1670050" y="1027427"/>
            <a:ext cx="8851900" cy="3721100"/>
          </a:xfrm>
          <a:prstGeom prst="rect">
            <a:avLst/>
          </a:prstGeom>
        </p:spPr>
      </p:pic>
      <p:pic>
        <p:nvPicPr>
          <p:cNvPr id="6" name="Picture 5">
            <a:extLst>
              <a:ext uri="{FF2B5EF4-FFF2-40B4-BE49-F238E27FC236}">
                <a16:creationId xmlns:a16="http://schemas.microsoft.com/office/drawing/2014/main" id="{EF2F2745-7CF0-3342-B987-ABD5331E90D5}"/>
              </a:ext>
            </a:extLst>
          </p:cNvPr>
          <p:cNvPicPr>
            <a:picLocks noChangeAspect="1"/>
          </p:cNvPicPr>
          <p:nvPr/>
        </p:nvPicPr>
        <p:blipFill>
          <a:blip r:embed="rId3"/>
          <a:stretch>
            <a:fillRect/>
          </a:stretch>
        </p:blipFill>
        <p:spPr>
          <a:xfrm>
            <a:off x="5220444" y="4743175"/>
            <a:ext cx="2171700" cy="254000"/>
          </a:xfrm>
          <a:prstGeom prst="rect">
            <a:avLst/>
          </a:prstGeom>
        </p:spPr>
      </p:pic>
      <p:sp>
        <p:nvSpPr>
          <p:cNvPr id="11" name="TextBox 10">
            <a:extLst>
              <a:ext uri="{FF2B5EF4-FFF2-40B4-BE49-F238E27FC236}">
                <a16:creationId xmlns:a16="http://schemas.microsoft.com/office/drawing/2014/main" id="{AB3847FB-898E-0E42-A9A6-5BC25D7419F4}"/>
              </a:ext>
            </a:extLst>
          </p:cNvPr>
          <p:cNvSpPr txBox="1"/>
          <p:nvPr/>
        </p:nvSpPr>
        <p:spPr>
          <a:xfrm>
            <a:off x="9120336" y="1032991"/>
            <a:ext cx="716863" cy="276999"/>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72" charset="0"/>
                <a:ea typeface="MS PGothic" charset="0"/>
              </a:rPr>
              <a:t>(n=151)</a:t>
            </a:r>
          </a:p>
        </p:txBody>
      </p:sp>
      <p:sp>
        <p:nvSpPr>
          <p:cNvPr id="15" name="TextBox 14">
            <a:extLst>
              <a:ext uri="{FF2B5EF4-FFF2-40B4-BE49-F238E27FC236}">
                <a16:creationId xmlns:a16="http://schemas.microsoft.com/office/drawing/2014/main" id="{170B4058-DD25-A345-AFD7-91C5261A29A7}"/>
              </a:ext>
            </a:extLst>
          </p:cNvPr>
          <p:cNvSpPr txBox="1"/>
          <p:nvPr/>
        </p:nvSpPr>
        <p:spPr>
          <a:xfrm>
            <a:off x="9480376" y="1207785"/>
            <a:ext cx="716863" cy="276999"/>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72" charset="0"/>
                <a:ea typeface="MS PGothic" charset="0"/>
              </a:rPr>
              <a:t>(n=153)</a:t>
            </a:r>
          </a:p>
        </p:txBody>
      </p:sp>
      <p:sp>
        <p:nvSpPr>
          <p:cNvPr id="12" name="TextBox 11">
            <a:extLst>
              <a:ext uri="{FF2B5EF4-FFF2-40B4-BE49-F238E27FC236}">
                <a16:creationId xmlns:a16="http://schemas.microsoft.com/office/drawing/2014/main" id="{C8E84DFD-8818-BD41-93F0-827AC756525C}"/>
              </a:ext>
            </a:extLst>
          </p:cNvPr>
          <p:cNvSpPr txBox="1"/>
          <p:nvPr/>
        </p:nvSpPr>
        <p:spPr>
          <a:xfrm>
            <a:off x="8169746" y="2832181"/>
            <a:ext cx="2169184"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itchFamily="-72" charset="0"/>
                <a:ea typeface="MS PGothic" charset="0"/>
              </a:rPr>
              <a:t>Median PFS: 13.2 </a:t>
            </a:r>
            <a:r>
              <a:rPr kumimoji="0" lang="en-US" sz="1600" b="0" i="0" u="none" strike="noStrike" kern="1200" cap="none" spc="0" normalizeH="0" baseline="0" noProof="0" dirty="0" err="1">
                <a:ln>
                  <a:noFill/>
                </a:ln>
                <a:solidFill>
                  <a:srgbClr val="000000"/>
                </a:solidFill>
                <a:effectLst/>
                <a:uLnTx/>
                <a:uFillTx/>
                <a:latin typeface="Arial" pitchFamily="-72" charset="0"/>
                <a:ea typeface="MS PGothic" charset="0"/>
              </a:rPr>
              <a:t>mo</a:t>
            </a:r>
            <a:endParaRPr kumimoji="0" lang="en-US" sz="1600" b="0" i="0" u="none" strike="noStrike" kern="1200" cap="none" spc="0" normalizeH="0" baseline="0" noProof="0" dirty="0">
              <a:ln>
                <a:noFill/>
              </a:ln>
              <a:solidFill>
                <a:srgbClr val="000000"/>
              </a:solidFill>
              <a:effectLst/>
              <a:uLnTx/>
              <a:uFillTx/>
              <a:latin typeface="Arial" pitchFamily="-72" charset="0"/>
              <a:ea typeface="MS PGothic" charset="0"/>
            </a:endParaRPr>
          </a:p>
        </p:txBody>
      </p:sp>
      <p:sp>
        <p:nvSpPr>
          <p:cNvPr id="17" name="TextBox 16">
            <a:extLst>
              <a:ext uri="{FF2B5EF4-FFF2-40B4-BE49-F238E27FC236}">
                <a16:creationId xmlns:a16="http://schemas.microsoft.com/office/drawing/2014/main" id="{0A95AA3D-4486-6543-AF27-AFA81229001D}"/>
              </a:ext>
            </a:extLst>
          </p:cNvPr>
          <p:cNvSpPr txBox="1"/>
          <p:nvPr/>
        </p:nvSpPr>
        <p:spPr>
          <a:xfrm>
            <a:off x="6384032" y="3717032"/>
            <a:ext cx="2055371"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itchFamily="-72" charset="0"/>
                <a:ea typeface="MS PGothic" charset="0"/>
              </a:rPr>
              <a:t>Median PFS: 8.3 </a:t>
            </a:r>
            <a:r>
              <a:rPr kumimoji="0" lang="en-US" sz="1600" b="0" i="0" u="none" strike="noStrike" kern="1200" cap="none" spc="0" normalizeH="0" baseline="0" noProof="0" dirty="0" err="1">
                <a:ln>
                  <a:noFill/>
                </a:ln>
                <a:solidFill>
                  <a:srgbClr val="000000"/>
                </a:solidFill>
                <a:effectLst/>
                <a:uLnTx/>
                <a:uFillTx/>
                <a:latin typeface="Arial" pitchFamily="-72" charset="0"/>
                <a:ea typeface="MS PGothic" charset="0"/>
              </a:rPr>
              <a:t>mo</a:t>
            </a:r>
            <a:endParaRPr kumimoji="0" lang="en-US" sz="1600" b="0" i="0" u="none" strike="noStrike" kern="1200" cap="none" spc="0" normalizeH="0" baseline="0" noProof="0" dirty="0">
              <a:ln>
                <a:noFill/>
              </a:ln>
              <a:solidFill>
                <a:srgbClr val="000000"/>
              </a:solidFill>
              <a:effectLst/>
              <a:uLnTx/>
              <a:uFillTx/>
              <a:latin typeface="Arial" pitchFamily="-72" charset="0"/>
              <a:ea typeface="MS PGothic" charset="0"/>
            </a:endParaRPr>
          </a:p>
        </p:txBody>
      </p:sp>
    </p:spTree>
    <p:extLst>
      <p:ext uri="{BB962C8B-B14F-4D97-AF65-F5344CB8AC3E}">
        <p14:creationId xmlns:p14="http://schemas.microsoft.com/office/powerpoint/2010/main" val="33063804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0C735A-EAD6-A44E-BF01-684637D635B7}"/>
              </a:ext>
            </a:extLst>
          </p:cNvPr>
          <p:cNvPicPr>
            <a:picLocks noChangeAspect="1"/>
          </p:cNvPicPr>
          <p:nvPr/>
        </p:nvPicPr>
        <p:blipFill>
          <a:blip r:embed="rId2"/>
          <a:stretch>
            <a:fillRect/>
          </a:stretch>
        </p:blipFill>
        <p:spPr>
          <a:xfrm>
            <a:off x="626132" y="1629629"/>
            <a:ext cx="10939736" cy="3598742"/>
          </a:xfrm>
          <a:prstGeom prst="rect">
            <a:avLst/>
          </a:prstGeom>
        </p:spPr>
      </p:pic>
      <p:sp>
        <p:nvSpPr>
          <p:cNvPr id="5" name="Content Placeholder 3">
            <a:extLst>
              <a:ext uri="{FF2B5EF4-FFF2-40B4-BE49-F238E27FC236}">
                <a16:creationId xmlns:a16="http://schemas.microsoft.com/office/drawing/2014/main" id="{DCB9CFCD-5A1E-B648-9E4B-83AE75C1B3CD}"/>
              </a:ext>
            </a:extLst>
          </p:cNvPr>
          <p:cNvSpPr txBox="1">
            <a:spLocks/>
          </p:cNvSpPr>
          <p:nvPr/>
        </p:nvSpPr>
        <p:spPr>
          <a:xfrm>
            <a:off x="1515616" y="1649597"/>
            <a:ext cx="9160768" cy="590550"/>
          </a:xfrm>
          <a:prstGeom prst="rect">
            <a:avLst/>
          </a:prstGeom>
        </p:spPr>
        <p:txBody>
          <a:bodyPr/>
          <a:lstStyle>
            <a:lvl1pPr marL="342906" indent="-342906" algn="l" rtl="0" eaLnBrk="0" fontAlgn="base" hangingPunct="0">
              <a:spcBef>
                <a:spcPct val="20000"/>
              </a:spcBef>
              <a:spcAft>
                <a:spcPct val="0"/>
              </a:spcAft>
              <a:buChar char="•"/>
              <a:defRPr sz="2500">
                <a:solidFill>
                  <a:srgbClr val="002060"/>
                </a:solidFill>
                <a:latin typeface="+mn-lt"/>
                <a:ea typeface="+mn-ea"/>
                <a:cs typeface="+mn-cs"/>
              </a:defRPr>
            </a:lvl1pPr>
            <a:lvl2pPr marL="742962" indent="-285755" algn="l" rtl="0" eaLnBrk="0" fontAlgn="base" hangingPunct="0">
              <a:spcBef>
                <a:spcPct val="20000"/>
              </a:spcBef>
              <a:spcAft>
                <a:spcPct val="0"/>
              </a:spcAft>
              <a:buChar char="–"/>
              <a:defRPr sz="2500">
                <a:solidFill>
                  <a:srgbClr val="002060"/>
                </a:solidFill>
                <a:latin typeface="+mn-lt"/>
                <a:ea typeface="+mn-ea"/>
              </a:defRPr>
            </a:lvl2pPr>
            <a:lvl3pPr marL="1143019" indent="-228604" algn="l" rtl="0" eaLnBrk="0" fontAlgn="base" hangingPunct="0">
              <a:spcBef>
                <a:spcPct val="20000"/>
              </a:spcBef>
              <a:spcAft>
                <a:spcPct val="0"/>
              </a:spcAft>
              <a:buChar char="•"/>
              <a:defRPr sz="2500">
                <a:solidFill>
                  <a:srgbClr val="002060"/>
                </a:solidFill>
                <a:latin typeface="+mn-lt"/>
                <a:ea typeface="+mn-ea"/>
              </a:defRPr>
            </a:lvl3pPr>
            <a:lvl4pPr marL="1600227" indent="-228604" algn="l" rtl="0" eaLnBrk="0" fontAlgn="base" hangingPunct="0">
              <a:spcBef>
                <a:spcPct val="20000"/>
              </a:spcBef>
              <a:spcAft>
                <a:spcPct val="0"/>
              </a:spcAft>
              <a:buChar char="–"/>
              <a:defRPr sz="2500">
                <a:solidFill>
                  <a:srgbClr val="002060"/>
                </a:solidFill>
                <a:latin typeface="+mn-lt"/>
                <a:ea typeface="+mn-ea"/>
              </a:defRPr>
            </a:lvl4pPr>
            <a:lvl5pPr marL="2057434" indent="-228604" algn="l" rtl="0" eaLnBrk="0" fontAlgn="base" hangingPunct="0">
              <a:spcBef>
                <a:spcPct val="20000"/>
              </a:spcBef>
              <a:spcAft>
                <a:spcPct val="0"/>
              </a:spcAft>
              <a:buChar char="»"/>
              <a:defRPr sz="2500">
                <a:solidFill>
                  <a:srgbClr val="002060"/>
                </a:solidFill>
                <a:latin typeface="+mn-lt"/>
                <a:ea typeface="+mn-ea"/>
              </a:defRPr>
            </a:lvl5pPr>
            <a:lvl6pPr marL="2514642" indent="-228604" algn="l" rtl="0" fontAlgn="base">
              <a:spcBef>
                <a:spcPct val="20000"/>
              </a:spcBef>
              <a:spcAft>
                <a:spcPct val="0"/>
              </a:spcAft>
              <a:buChar char="»"/>
              <a:defRPr sz="2500">
                <a:solidFill>
                  <a:schemeClr val="bg1"/>
                </a:solidFill>
                <a:latin typeface="+mn-lt"/>
                <a:ea typeface="+mn-ea"/>
              </a:defRPr>
            </a:lvl6pPr>
            <a:lvl7pPr marL="2971849" indent="-228604" algn="l" rtl="0" fontAlgn="base">
              <a:spcBef>
                <a:spcPct val="20000"/>
              </a:spcBef>
              <a:spcAft>
                <a:spcPct val="0"/>
              </a:spcAft>
              <a:buChar char="»"/>
              <a:defRPr sz="2500">
                <a:solidFill>
                  <a:schemeClr val="bg1"/>
                </a:solidFill>
                <a:latin typeface="+mn-lt"/>
                <a:ea typeface="+mn-ea"/>
              </a:defRPr>
            </a:lvl7pPr>
            <a:lvl8pPr marL="3429057" indent="-228604" algn="l" rtl="0" fontAlgn="base">
              <a:spcBef>
                <a:spcPct val="20000"/>
              </a:spcBef>
              <a:spcAft>
                <a:spcPct val="0"/>
              </a:spcAft>
              <a:buChar char="»"/>
              <a:defRPr sz="2500">
                <a:solidFill>
                  <a:schemeClr val="bg1"/>
                </a:solidFill>
                <a:latin typeface="+mn-lt"/>
                <a:ea typeface="+mn-ea"/>
              </a:defRPr>
            </a:lvl8pPr>
            <a:lvl9pPr marL="3886265" indent="-228604" algn="l" rtl="0" fontAlgn="base">
              <a:spcBef>
                <a:spcPct val="20000"/>
              </a:spcBef>
              <a:spcAft>
                <a:spcPct val="0"/>
              </a:spcAft>
              <a:buChar char="»"/>
              <a:defRPr sz="2500">
                <a:solidFill>
                  <a:schemeClr val="bg1"/>
                </a:solidFill>
                <a:latin typeface="+mn-lt"/>
                <a:ea typeface="+mn-ea"/>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000" b="1" i="1"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J Clin Oncol </a:t>
            </a:r>
            <a:r>
              <a:rPr kumimoji="0" lang="en-US" sz="20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2020;38(32):3794-804. </a:t>
            </a:r>
            <a:r>
              <a:rPr kumimoji="0" lang="en-US" sz="2000" b="1" i="0" u="none" strike="noStrike" kern="1200" cap="none" spc="0" normalizeH="0" baseline="0" noProof="0" dirty="0">
                <a:ln>
                  <a:noFill/>
                </a:ln>
                <a:solidFill>
                  <a:srgbClr val="0070C0"/>
                </a:solidFill>
                <a:effectLst/>
                <a:uLnTx/>
                <a:uFillTx/>
                <a:latin typeface="Calibri"/>
                <a:ea typeface="+mn-ea"/>
                <a:cs typeface="+mn-cs"/>
              </a:rPr>
              <a:t> </a:t>
            </a:r>
            <a:endParaRPr kumimoji="0" lang="en-US" sz="20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sp>
        <p:nvSpPr>
          <p:cNvPr id="3" name="Rectangle 2">
            <a:extLst>
              <a:ext uri="{FF2B5EF4-FFF2-40B4-BE49-F238E27FC236}">
                <a16:creationId xmlns:a16="http://schemas.microsoft.com/office/drawing/2014/main" id="{B6EC78B2-25D9-654D-926A-D1FC81AF570F}"/>
              </a:ext>
            </a:extLst>
          </p:cNvPr>
          <p:cNvSpPr/>
          <p:nvPr/>
        </p:nvSpPr>
        <p:spPr bwMode="auto">
          <a:xfrm>
            <a:off x="10344472" y="1772816"/>
            <a:ext cx="1221396" cy="122413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6" name="TextBox 5">
            <a:extLst>
              <a:ext uri="{FF2B5EF4-FFF2-40B4-BE49-F238E27FC236}">
                <a16:creationId xmlns:a16="http://schemas.microsoft.com/office/drawing/2014/main" id="{18A804D9-8B99-554F-BBFC-22FC46159485}"/>
              </a:ext>
            </a:extLst>
          </p:cNvPr>
          <p:cNvSpPr txBox="1"/>
          <p:nvPr/>
        </p:nvSpPr>
        <p:spPr>
          <a:xfrm>
            <a:off x="9875520" y="2322576"/>
            <a:ext cx="856325" cy="646331"/>
          </a:xfrm>
          <a:prstGeom prst="rect">
            <a:avLst/>
          </a:prstGeom>
          <a:solidFill>
            <a:schemeClr val="bg1"/>
          </a:solid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76A9"/>
                </a:solidFill>
                <a:effectLst/>
                <a:uLnTx/>
                <a:uFillTx/>
                <a:latin typeface="Arial Narrow" panose="020B0604020202020204" pitchFamily="34" charset="0"/>
                <a:ea typeface="MS PGothic" charset="0"/>
                <a:cs typeface="Arial Narrow" panose="020B0604020202020204" pitchFamily="34" charset="0"/>
              </a:rPr>
              <a:t>and</a:t>
            </a:r>
          </a:p>
        </p:txBody>
      </p:sp>
    </p:spTree>
    <p:extLst>
      <p:ext uri="{BB962C8B-B14F-4D97-AF65-F5344CB8AC3E}">
        <p14:creationId xmlns:p14="http://schemas.microsoft.com/office/powerpoint/2010/main" val="32694695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Title 9">
            <a:extLst>
              <a:ext uri="{FF2B5EF4-FFF2-40B4-BE49-F238E27FC236}">
                <a16:creationId xmlns:a16="http://schemas.microsoft.com/office/drawing/2014/main" id="{374B15B6-F203-714D-9556-891DE7FA3CB1}"/>
              </a:ext>
            </a:extLst>
          </p:cNvPr>
          <p:cNvSpPr>
            <a:spLocks noGrp="1"/>
          </p:cNvSpPr>
          <p:nvPr>
            <p:ph type="title"/>
          </p:nvPr>
        </p:nvSpPr>
        <p:spPr>
          <a:xfrm>
            <a:off x="695400" y="242617"/>
            <a:ext cx="10513168" cy="703207"/>
          </a:xfrm>
        </p:spPr>
        <p:txBody>
          <a:bodyPr/>
          <a:lstStyle/>
          <a:p>
            <a:r>
              <a:rPr lang="en-US" altLang="en-US" sz="2924" dirty="0">
                <a:latin typeface="Calibri" panose="020F0502020204030204" pitchFamily="34" charset="0"/>
                <a:cs typeface="Calibri" panose="020F0502020204030204" pitchFamily="34" charset="0"/>
              </a:rPr>
              <a:t>Anti-CD30 CAR T-Cell Therapy After </a:t>
            </a:r>
            <a:br>
              <a:rPr lang="en-US" altLang="en-US" sz="2924" dirty="0">
                <a:latin typeface="Calibri" panose="020F0502020204030204" pitchFamily="34" charset="0"/>
                <a:cs typeface="Calibri" panose="020F0502020204030204" pitchFamily="34" charset="0"/>
              </a:rPr>
            </a:br>
            <a:r>
              <a:rPr lang="en-US" altLang="en-US" sz="2924" dirty="0">
                <a:latin typeface="Calibri" panose="020F0502020204030204" pitchFamily="34" charset="0"/>
                <a:cs typeface="Calibri" panose="020F0502020204030204" pitchFamily="34" charset="0"/>
              </a:rPr>
              <a:t>Lymphodepletion Regimens for R/R Hodgkin Lymphoma (HL)</a:t>
            </a:r>
            <a:endParaRPr lang="en-US" altLang="en-US" sz="2631" b="1" dirty="0">
              <a:solidFill>
                <a:schemeClr val="accent2"/>
              </a:solidFill>
              <a:latin typeface="Calibri" panose="020F0502020204030204" pitchFamily="34" charset="0"/>
              <a:cs typeface="Calibri" panose="020F0502020204030204" pitchFamily="34" charset="0"/>
            </a:endParaRPr>
          </a:p>
        </p:txBody>
      </p:sp>
      <p:sp>
        <p:nvSpPr>
          <p:cNvPr id="290821" name="TextBox 12">
            <a:extLst>
              <a:ext uri="{FF2B5EF4-FFF2-40B4-BE49-F238E27FC236}">
                <a16:creationId xmlns:a16="http://schemas.microsoft.com/office/drawing/2014/main" id="{C6FA6B8E-FF14-2A44-9D1E-60DE1C915033}"/>
              </a:ext>
            </a:extLst>
          </p:cNvPr>
          <p:cNvSpPr txBox="1">
            <a:spLocks noChangeArrowheads="1"/>
          </p:cNvSpPr>
          <p:nvPr/>
        </p:nvSpPr>
        <p:spPr bwMode="auto">
          <a:xfrm>
            <a:off x="152400" y="6513183"/>
            <a:ext cx="5943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Ramos CA et al. </a:t>
            </a:r>
            <a:r>
              <a:rPr kumimoji="0" lang="en-US" altLang="en-US" sz="16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J Clin Oncol </a:t>
            </a: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2020;38(32):3794-804. </a:t>
            </a:r>
          </a:p>
        </p:txBody>
      </p:sp>
      <p:sp>
        <p:nvSpPr>
          <p:cNvPr id="8" name="Content Placeholder 10">
            <a:extLst>
              <a:ext uri="{FF2B5EF4-FFF2-40B4-BE49-F238E27FC236}">
                <a16:creationId xmlns:a16="http://schemas.microsoft.com/office/drawing/2014/main" id="{87F04526-D7C3-9C4D-930B-4AC7BB3A3427}"/>
              </a:ext>
            </a:extLst>
          </p:cNvPr>
          <p:cNvSpPr txBox="1">
            <a:spLocks/>
          </p:cNvSpPr>
          <p:nvPr/>
        </p:nvSpPr>
        <p:spPr bwMode="auto">
          <a:xfrm>
            <a:off x="659714" y="1236082"/>
            <a:ext cx="10801199" cy="118267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390525" marR="0" lvl="0" indent="-292100" algn="l" defTabSz="412750" rtl="0" eaLnBrk="0" fontAlgn="base" latinLnBrk="0" hangingPunct="0">
              <a:lnSpc>
                <a:spcPct val="105000"/>
              </a:lnSpc>
              <a:spcBef>
                <a:spcPts val="200"/>
              </a:spcBef>
              <a:spcAft>
                <a:spcPts val="200"/>
              </a:spcAft>
              <a:buClr>
                <a:srgbClr val="000000"/>
              </a:buClr>
              <a:buSzPct val="100000"/>
              <a:buFont typeface="Arial" pitchFamily="-72" charset="0"/>
              <a:buChar char="•"/>
              <a:tabLst/>
              <a:defRPr/>
            </a:pPr>
            <a:r>
              <a:rPr kumimoji="0" lang="en-US" sz="2000" b="0" i="0" u="none" strike="noStrike" kern="1200" cap="none" spc="0" normalizeH="0" baseline="0" noProof="0" dirty="0">
                <a:ln>
                  <a:noFill/>
                </a:ln>
                <a:solidFill>
                  <a:srgbClr val="000000"/>
                </a:solidFill>
                <a:effectLst/>
                <a:uLnTx/>
                <a:uFillTx/>
                <a:latin typeface="Calibri" charset="0"/>
                <a:ea typeface="MS PGothic" pitchFamily="34" charset="-128"/>
              </a:rPr>
              <a:t>Two parallel Phase I/II studies (NCT02690545 and NCT02917083) at 2 independent centers involving patients with relapsed or refractory HL </a:t>
            </a:r>
          </a:p>
          <a:p>
            <a:pPr marL="390525" marR="0" lvl="0" indent="-292100" algn="l" defTabSz="412750" rtl="0" eaLnBrk="0" fontAlgn="base" latinLnBrk="0" hangingPunct="0">
              <a:lnSpc>
                <a:spcPct val="105000"/>
              </a:lnSpc>
              <a:spcBef>
                <a:spcPts val="200"/>
              </a:spcBef>
              <a:spcAft>
                <a:spcPts val="200"/>
              </a:spcAft>
              <a:buClr>
                <a:srgbClr val="000000"/>
              </a:buClr>
              <a:buSzPct val="100000"/>
              <a:buFont typeface="Arial" pitchFamily="-72" charset="0"/>
              <a:buChar char="•"/>
              <a:tabLst/>
              <a:defRPr/>
            </a:pPr>
            <a:r>
              <a:rPr kumimoji="0" lang="en-US" sz="2000" b="0" i="0" u="none" strike="noStrike" kern="1200" cap="none" spc="0" normalizeH="0" baseline="0" noProof="0" dirty="0">
                <a:ln>
                  <a:noFill/>
                </a:ln>
                <a:solidFill>
                  <a:srgbClr val="000000"/>
                </a:solidFill>
                <a:effectLst/>
                <a:uLnTx/>
                <a:uFillTx/>
                <a:latin typeface="Calibri" charset="0"/>
                <a:ea typeface="MS PGothic" pitchFamily="34" charset="-128"/>
              </a:rPr>
              <a:t>Anti-CD30 CAR T cells were administered after lymphodepletion with either </a:t>
            </a:r>
            <a:r>
              <a:rPr kumimoji="0" lang="en-US" sz="2000" b="0" i="0" u="none" strike="noStrike" kern="1200" cap="none" spc="0" normalizeH="0" baseline="0" noProof="0" dirty="0" err="1">
                <a:ln>
                  <a:noFill/>
                </a:ln>
                <a:solidFill>
                  <a:srgbClr val="000000"/>
                </a:solidFill>
                <a:effectLst/>
                <a:uLnTx/>
                <a:uFillTx/>
                <a:latin typeface="Calibri" charset="0"/>
                <a:ea typeface="MS PGothic" pitchFamily="34" charset="-128"/>
              </a:rPr>
              <a:t>bendamustine</a:t>
            </a:r>
            <a:r>
              <a:rPr kumimoji="0" lang="en-US" sz="2000" b="0" i="0" u="none" strike="noStrike" kern="1200" cap="none" spc="0" normalizeH="0" baseline="0" noProof="0" dirty="0">
                <a:ln>
                  <a:noFill/>
                </a:ln>
                <a:solidFill>
                  <a:srgbClr val="000000"/>
                </a:solidFill>
                <a:effectLst/>
                <a:uLnTx/>
                <a:uFillTx/>
                <a:latin typeface="Calibri" charset="0"/>
                <a:ea typeface="MS PGothic" pitchFamily="34" charset="-128"/>
              </a:rPr>
              <a:t> alone, </a:t>
            </a:r>
            <a:r>
              <a:rPr kumimoji="0" lang="en-US" sz="2000" b="0" i="0" u="none" strike="noStrike" kern="1200" cap="none" spc="0" normalizeH="0" baseline="0" noProof="0" dirty="0" err="1">
                <a:ln>
                  <a:noFill/>
                </a:ln>
                <a:solidFill>
                  <a:srgbClr val="000000"/>
                </a:solidFill>
                <a:effectLst/>
                <a:uLnTx/>
                <a:uFillTx/>
                <a:latin typeface="Calibri" charset="0"/>
                <a:ea typeface="MS PGothic" pitchFamily="34" charset="-128"/>
              </a:rPr>
              <a:t>bendamustine</a:t>
            </a:r>
            <a:r>
              <a:rPr kumimoji="0" lang="en-US" sz="2000" b="0" i="0" u="none" strike="noStrike" kern="1200" cap="none" spc="0" normalizeH="0" baseline="0" noProof="0" dirty="0">
                <a:ln>
                  <a:noFill/>
                </a:ln>
                <a:solidFill>
                  <a:srgbClr val="000000"/>
                </a:solidFill>
                <a:effectLst/>
                <a:uLnTx/>
                <a:uFillTx/>
                <a:latin typeface="Calibri" charset="0"/>
                <a:ea typeface="MS PGothic" pitchFamily="34" charset="-128"/>
              </a:rPr>
              <a:t> and fludarabine or cyclophosphamide and fludarabine</a:t>
            </a:r>
          </a:p>
        </p:txBody>
      </p:sp>
      <p:pic>
        <p:nvPicPr>
          <p:cNvPr id="2" name="Picture 1">
            <a:extLst>
              <a:ext uri="{FF2B5EF4-FFF2-40B4-BE49-F238E27FC236}">
                <a16:creationId xmlns:a16="http://schemas.microsoft.com/office/drawing/2014/main" id="{8A6E73EF-E801-F945-85F1-23755B69E5E8}"/>
              </a:ext>
            </a:extLst>
          </p:cNvPr>
          <p:cNvPicPr>
            <a:picLocks noChangeAspect="1"/>
          </p:cNvPicPr>
          <p:nvPr/>
        </p:nvPicPr>
        <p:blipFill>
          <a:blip r:embed="rId2"/>
          <a:stretch>
            <a:fillRect/>
          </a:stretch>
        </p:blipFill>
        <p:spPr>
          <a:xfrm>
            <a:off x="2629991" y="2778765"/>
            <a:ext cx="6932017" cy="2843153"/>
          </a:xfrm>
          <a:prstGeom prst="rect">
            <a:avLst/>
          </a:prstGeom>
        </p:spPr>
      </p:pic>
      <p:sp>
        <p:nvSpPr>
          <p:cNvPr id="10" name="Content Placeholder 10">
            <a:extLst>
              <a:ext uri="{FF2B5EF4-FFF2-40B4-BE49-F238E27FC236}">
                <a16:creationId xmlns:a16="http://schemas.microsoft.com/office/drawing/2014/main" id="{C6C3B373-0996-574A-BDDD-4FF9CCF1C748}"/>
              </a:ext>
            </a:extLst>
          </p:cNvPr>
          <p:cNvSpPr txBox="1">
            <a:spLocks/>
          </p:cNvSpPr>
          <p:nvPr/>
        </p:nvSpPr>
        <p:spPr bwMode="auto">
          <a:xfrm>
            <a:off x="812114" y="5805264"/>
            <a:ext cx="10801199" cy="60704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390525" marR="0" lvl="0" indent="-292100" algn="l" defTabSz="412750" rtl="0" eaLnBrk="0" fontAlgn="base" latinLnBrk="0" hangingPunct="0">
              <a:lnSpc>
                <a:spcPct val="105000"/>
              </a:lnSpc>
              <a:spcBef>
                <a:spcPts val="200"/>
              </a:spcBef>
              <a:spcAft>
                <a:spcPts val="200"/>
              </a:spcAft>
              <a:buClr>
                <a:srgbClr val="000000"/>
              </a:buClr>
              <a:buSzPct val="100000"/>
              <a:buFont typeface="Arial" pitchFamily="-72" charset="0"/>
              <a:buChar char="•"/>
              <a:tabLst/>
              <a:defRPr/>
            </a:pPr>
            <a:r>
              <a:rPr kumimoji="0" lang="en-US" sz="2000" b="0" i="0" u="none" strike="noStrike" kern="1200" cap="none" spc="0" normalizeH="0" baseline="0" noProof="0" dirty="0">
                <a:ln>
                  <a:noFill/>
                </a:ln>
                <a:solidFill>
                  <a:srgbClr val="000000"/>
                </a:solidFill>
                <a:effectLst/>
                <a:uLnTx/>
                <a:uFillTx/>
                <a:latin typeface="Calibri" charset="0"/>
                <a:ea typeface="MS PGothic" pitchFamily="34" charset="-128"/>
              </a:rPr>
              <a:t>Cytokine release syndrome was observed in 10 patients, all of which were Grade 1. No neurologic toxicity was observed</a:t>
            </a:r>
          </a:p>
        </p:txBody>
      </p:sp>
    </p:spTree>
    <p:extLst>
      <p:ext uri="{BB962C8B-B14F-4D97-AF65-F5344CB8AC3E}">
        <p14:creationId xmlns:p14="http://schemas.microsoft.com/office/powerpoint/2010/main" val="12985293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61E8C-9638-9641-AD4C-27AC4A8218ED}"/>
              </a:ext>
            </a:extLst>
          </p:cNvPr>
          <p:cNvSpPr>
            <a:spLocks noGrp="1"/>
          </p:cNvSpPr>
          <p:nvPr>
            <p:ph type="title"/>
          </p:nvPr>
        </p:nvSpPr>
        <p:spPr>
          <a:xfrm>
            <a:off x="1055440" y="1340768"/>
            <a:ext cx="10358967" cy="2808312"/>
          </a:xfrm>
        </p:spPr>
        <p:txBody>
          <a:bodyPr/>
          <a:lstStyle/>
          <a:p>
            <a:pPr algn="l"/>
            <a:r>
              <a:rPr lang="en-US" sz="3600" dirty="0"/>
              <a:t>Preliminary Results of a Phase 2 Study of </a:t>
            </a:r>
            <a:r>
              <a:rPr lang="en-US" sz="3600" dirty="0" err="1"/>
              <a:t>Camidanlumab</a:t>
            </a:r>
            <a:r>
              <a:rPr lang="en-US" sz="3600" dirty="0"/>
              <a:t> </a:t>
            </a:r>
            <a:r>
              <a:rPr lang="en-US" sz="3600" dirty="0" err="1"/>
              <a:t>Tesirine</a:t>
            </a:r>
            <a:r>
              <a:rPr lang="en-US" sz="3600" dirty="0"/>
              <a:t> (Cami), a Novel </a:t>
            </a:r>
            <a:r>
              <a:rPr lang="en-US" sz="3600" dirty="0" err="1"/>
              <a:t>Pyrrolobenzodiazepine</a:t>
            </a:r>
            <a:r>
              <a:rPr lang="en-US" sz="3600" dirty="0"/>
              <a:t>-Based Antibody-Drug Conjugate, in Patients with Relapsed or Refractory Hodgkin Lymphoma</a:t>
            </a:r>
            <a:endParaRPr lang="en-US" dirty="0"/>
          </a:p>
        </p:txBody>
      </p:sp>
      <p:sp>
        <p:nvSpPr>
          <p:cNvPr id="3" name="Content Placeholder 2">
            <a:extLst>
              <a:ext uri="{FF2B5EF4-FFF2-40B4-BE49-F238E27FC236}">
                <a16:creationId xmlns:a16="http://schemas.microsoft.com/office/drawing/2014/main" id="{480FE884-A437-324A-B6CA-86F4286A6A86}"/>
              </a:ext>
            </a:extLst>
          </p:cNvPr>
          <p:cNvSpPr>
            <a:spLocks noGrp="1"/>
          </p:cNvSpPr>
          <p:nvPr>
            <p:ph idx="1"/>
          </p:nvPr>
        </p:nvSpPr>
        <p:spPr>
          <a:xfrm>
            <a:off x="912286" y="4293096"/>
            <a:ext cx="10358967" cy="2137994"/>
          </a:xfrm>
        </p:spPr>
        <p:txBody>
          <a:bodyPr/>
          <a:lstStyle/>
          <a:p>
            <a:pPr marL="98425" indent="0">
              <a:spcBef>
                <a:spcPts val="0"/>
              </a:spcBef>
              <a:spcAft>
                <a:spcPts val="0"/>
              </a:spcAft>
              <a:buNone/>
            </a:pPr>
            <a:r>
              <a:rPr lang="en-US" b="0" dirty="0"/>
              <a:t>Herrera AF et al. </a:t>
            </a:r>
          </a:p>
          <a:p>
            <a:pPr marL="98425" indent="0">
              <a:spcBef>
                <a:spcPts val="0"/>
              </a:spcBef>
              <a:spcAft>
                <a:spcPts val="0"/>
              </a:spcAft>
              <a:buNone/>
            </a:pPr>
            <a:r>
              <a:rPr lang="en-US" b="0" dirty="0"/>
              <a:t>ASH 2020;Abstract 2020.</a:t>
            </a:r>
          </a:p>
        </p:txBody>
      </p:sp>
    </p:spTree>
    <p:extLst>
      <p:ext uri="{BB962C8B-B14F-4D97-AF65-F5344CB8AC3E}">
        <p14:creationId xmlns:p14="http://schemas.microsoft.com/office/powerpoint/2010/main" val="21731411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0B6866-C24B-094C-98A2-CEE57CE84B7E}"/>
              </a:ext>
            </a:extLst>
          </p:cNvPr>
          <p:cNvSpPr>
            <a:spLocks noGrp="1"/>
          </p:cNvSpPr>
          <p:nvPr>
            <p:ph type="title"/>
          </p:nvPr>
        </p:nvSpPr>
        <p:spPr/>
        <p:txBody>
          <a:bodyPr/>
          <a:lstStyle/>
          <a:p>
            <a:pPr algn="l"/>
            <a:r>
              <a:rPr lang="en-US" dirty="0"/>
              <a:t>Response to </a:t>
            </a:r>
            <a:r>
              <a:rPr lang="en-US" dirty="0" err="1"/>
              <a:t>Camidanlumab</a:t>
            </a:r>
            <a:r>
              <a:rPr lang="en-US" dirty="0"/>
              <a:t> </a:t>
            </a:r>
            <a:r>
              <a:rPr lang="en-US" dirty="0" err="1"/>
              <a:t>Tesirine</a:t>
            </a:r>
            <a:r>
              <a:rPr lang="en-US" dirty="0"/>
              <a:t> in Patients with R/R Classical Hodgkin Lymphoma</a:t>
            </a:r>
          </a:p>
        </p:txBody>
      </p:sp>
      <p:pic>
        <p:nvPicPr>
          <p:cNvPr id="6" name="Picture 5" descr="Chart&#10;&#10;Description automatically generated">
            <a:extLst>
              <a:ext uri="{FF2B5EF4-FFF2-40B4-BE49-F238E27FC236}">
                <a16:creationId xmlns:a16="http://schemas.microsoft.com/office/drawing/2014/main" id="{15479ED0-CBA4-C048-B148-C0F736F9B9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2367" y="1482187"/>
            <a:ext cx="7498804" cy="4919215"/>
          </a:xfrm>
          <a:prstGeom prst="rect">
            <a:avLst/>
          </a:prstGeom>
        </p:spPr>
      </p:pic>
      <p:sp>
        <p:nvSpPr>
          <p:cNvPr id="7" name="Rectangle 6">
            <a:extLst>
              <a:ext uri="{FF2B5EF4-FFF2-40B4-BE49-F238E27FC236}">
                <a16:creationId xmlns:a16="http://schemas.microsoft.com/office/drawing/2014/main" id="{64108FD7-85F6-9A45-941F-68BE48E81F76}"/>
              </a:ext>
            </a:extLst>
          </p:cNvPr>
          <p:cNvSpPr/>
          <p:nvPr/>
        </p:nvSpPr>
        <p:spPr>
          <a:xfrm>
            <a:off x="-4231" y="6534835"/>
            <a:ext cx="6096000" cy="323165"/>
          </a:xfrm>
          <a:prstGeom prst="rect">
            <a:avLst/>
          </a:prstGeom>
        </p:spPr>
        <p:txBody>
          <a:bodyPr>
            <a:spAutoFit/>
          </a:bodyPr>
          <a:lstStyle/>
          <a:p>
            <a:pPr marL="98425" marR="0" lvl="0" indent="0" algn="l" defTabSz="455613" rtl="0" eaLnBrk="1" fontAlgn="base"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Herrera AF et al. ASH 2020;Abstract 2020.</a:t>
            </a:r>
          </a:p>
        </p:txBody>
      </p:sp>
    </p:spTree>
    <p:extLst>
      <p:ext uri="{BB962C8B-B14F-4D97-AF65-F5344CB8AC3E}">
        <p14:creationId xmlns:p14="http://schemas.microsoft.com/office/powerpoint/2010/main" val="40316482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22C5ABE0-BB95-7648-B0B1-CE25C27C768A}"/>
              </a:ext>
            </a:extLst>
          </p:cNvPr>
          <p:cNvSpPr>
            <a:spLocks noGrp="1"/>
          </p:cNvSpPr>
          <p:nvPr>
            <p:ph type="ctrTitle"/>
          </p:nvPr>
        </p:nvSpPr>
        <p:spPr>
          <a:xfrm>
            <a:off x="383116" y="2276872"/>
            <a:ext cx="11425767" cy="1620837"/>
          </a:xfrm>
        </p:spPr>
        <p:txBody>
          <a:bodyPr/>
          <a:lstStyle/>
          <a:p>
            <a:r>
              <a:rPr lang="en-US" dirty="0"/>
              <a:t>Follicular Lymphoma</a:t>
            </a:r>
          </a:p>
        </p:txBody>
      </p:sp>
    </p:spTree>
    <p:extLst>
      <p:ext uri="{BB962C8B-B14F-4D97-AF65-F5344CB8AC3E}">
        <p14:creationId xmlns:p14="http://schemas.microsoft.com/office/powerpoint/2010/main" val="13767067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8CFDB-783A-F944-BFAD-A598F3B40E7B}"/>
              </a:ext>
            </a:extLst>
          </p:cNvPr>
          <p:cNvSpPr>
            <a:spLocks noGrp="1"/>
          </p:cNvSpPr>
          <p:nvPr>
            <p:ph type="title"/>
          </p:nvPr>
        </p:nvSpPr>
        <p:spPr/>
        <p:txBody>
          <a:bodyPr/>
          <a:lstStyle/>
          <a:p>
            <a:r>
              <a:rPr lang="en-US" dirty="0"/>
              <a:t>What treatment do you generally recommend for an </a:t>
            </a:r>
            <a:r>
              <a:rPr lang="en-US" u="sng" dirty="0"/>
              <a:t>otherwise healthy 65-year-old</a:t>
            </a:r>
            <a:r>
              <a:rPr lang="en-US" dirty="0"/>
              <a:t> patient with symptomatic FL requiring treatment? </a:t>
            </a:r>
          </a:p>
        </p:txBody>
      </p:sp>
      <p:sp>
        <p:nvSpPr>
          <p:cNvPr id="3" name="Content Placeholder 2">
            <a:extLst>
              <a:ext uri="{FF2B5EF4-FFF2-40B4-BE49-F238E27FC236}">
                <a16:creationId xmlns:a16="http://schemas.microsoft.com/office/drawing/2014/main" id="{935522B7-299C-6F46-BC5A-59256730DB65}"/>
              </a:ext>
            </a:extLst>
          </p:cNvPr>
          <p:cNvSpPr>
            <a:spLocks noGrp="1"/>
          </p:cNvSpPr>
          <p:nvPr>
            <p:ph idx="35"/>
          </p:nvPr>
        </p:nvSpPr>
        <p:spPr/>
        <p:txBody>
          <a:bodyPr/>
          <a:lstStyle/>
          <a:p>
            <a:r>
              <a:rPr lang="en-US" dirty="0"/>
              <a:t>BR</a:t>
            </a:r>
          </a:p>
        </p:txBody>
      </p:sp>
      <p:sp>
        <p:nvSpPr>
          <p:cNvPr id="4" name="Content Placeholder 3">
            <a:extLst>
              <a:ext uri="{FF2B5EF4-FFF2-40B4-BE49-F238E27FC236}">
                <a16:creationId xmlns:a16="http://schemas.microsoft.com/office/drawing/2014/main" id="{003B1EE7-7D83-7F40-981B-F5BF884E42FF}"/>
              </a:ext>
            </a:extLst>
          </p:cNvPr>
          <p:cNvSpPr>
            <a:spLocks noGrp="1"/>
          </p:cNvSpPr>
          <p:nvPr>
            <p:ph idx="36"/>
          </p:nvPr>
        </p:nvSpPr>
        <p:spPr/>
        <p:txBody>
          <a:bodyPr/>
          <a:lstStyle/>
          <a:p>
            <a:r>
              <a:rPr lang="en-US" dirty="0"/>
              <a:t>BR</a:t>
            </a:r>
          </a:p>
        </p:txBody>
      </p:sp>
      <p:sp>
        <p:nvSpPr>
          <p:cNvPr id="5" name="Content Placeholder 4">
            <a:extLst>
              <a:ext uri="{FF2B5EF4-FFF2-40B4-BE49-F238E27FC236}">
                <a16:creationId xmlns:a16="http://schemas.microsoft.com/office/drawing/2014/main" id="{B304A845-D93A-5D40-B022-7CE617A2A6AA}"/>
              </a:ext>
            </a:extLst>
          </p:cNvPr>
          <p:cNvSpPr>
            <a:spLocks noGrp="1"/>
          </p:cNvSpPr>
          <p:nvPr>
            <p:ph idx="37"/>
          </p:nvPr>
        </p:nvSpPr>
        <p:spPr/>
        <p:txBody>
          <a:bodyPr/>
          <a:lstStyle/>
          <a:p>
            <a:r>
              <a:rPr lang="en-US" dirty="0" err="1"/>
              <a:t>Bendamustine</a:t>
            </a:r>
            <a:r>
              <a:rPr lang="en-US" dirty="0"/>
              <a:t>/</a:t>
            </a:r>
            <a:br>
              <a:rPr lang="en-US" dirty="0"/>
            </a:br>
            <a:r>
              <a:rPr lang="en-US" dirty="0"/>
              <a:t>rituximab (BR)</a:t>
            </a:r>
          </a:p>
        </p:txBody>
      </p:sp>
      <p:sp>
        <p:nvSpPr>
          <p:cNvPr id="6" name="Content Placeholder 5">
            <a:extLst>
              <a:ext uri="{FF2B5EF4-FFF2-40B4-BE49-F238E27FC236}">
                <a16:creationId xmlns:a16="http://schemas.microsoft.com/office/drawing/2014/main" id="{1BF836EC-67FA-4542-BE5B-548CD535B411}"/>
              </a:ext>
            </a:extLst>
          </p:cNvPr>
          <p:cNvSpPr>
            <a:spLocks noGrp="1"/>
          </p:cNvSpPr>
          <p:nvPr>
            <p:ph idx="46"/>
          </p:nvPr>
        </p:nvSpPr>
        <p:spPr/>
        <p:txBody>
          <a:bodyPr/>
          <a:lstStyle/>
          <a:p>
            <a:r>
              <a:rPr lang="en-US" dirty="0"/>
              <a:t>BR</a:t>
            </a:r>
          </a:p>
        </p:txBody>
      </p:sp>
      <p:sp>
        <p:nvSpPr>
          <p:cNvPr id="7" name="Content Placeholder 6">
            <a:extLst>
              <a:ext uri="{FF2B5EF4-FFF2-40B4-BE49-F238E27FC236}">
                <a16:creationId xmlns:a16="http://schemas.microsoft.com/office/drawing/2014/main" id="{3530E1E3-C666-A94B-B45F-29A6CAF9E086}"/>
              </a:ext>
            </a:extLst>
          </p:cNvPr>
          <p:cNvSpPr>
            <a:spLocks noGrp="1"/>
          </p:cNvSpPr>
          <p:nvPr>
            <p:ph idx="47"/>
          </p:nvPr>
        </p:nvSpPr>
        <p:spPr/>
        <p:txBody>
          <a:bodyPr/>
          <a:lstStyle/>
          <a:p>
            <a:r>
              <a:rPr lang="en-US" dirty="0"/>
              <a:t>BR</a:t>
            </a:r>
          </a:p>
        </p:txBody>
      </p:sp>
      <p:sp>
        <p:nvSpPr>
          <p:cNvPr id="8" name="Content Placeholder 7">
            <a:extLst>
              <a:ext uri="{FF2B5EF4-FFF2-40B4-BE49-F238E27FC236}">
                <a16:creationId xmlns:a16="http://schemas.microsoft.com/office/drawing/2014/main" id="{1E2658EB-FC73-5149-8570-BE5CFAB2F4A2}"/>
              </a:ext>
            </a:extLst>
          </p:cNvPr>
          <p:cNvSpPr>
            <a:spLocks noGrp="1"/>
          </p:cNvSpPr>
          <p:nvPr>
            <p:ph idx="48"/>
          </p:nvPr>
        </p:nvSpPr>
        <p:spPr/>
        <p:txBody>
          <a:bodyPr/>
          <a:lstStyle/>
          <a:p>
            <a:r>
              <a:rPr lang="en-US" dirty="0"/>
              <a:t>BR</a:t>
            </a:r>
          </a:p>
        </p:txBody>
      </p:sp>
      <p:sp>
        <p:nvSpPr>
          <p:cNvPr id="9" name="Content Placeholder 8">
            <a:extLst>
              <a:ext uri="{FF2B5EF4-FFF2-40B4-BE49-F238E27FC236}">
                <a16:creationId xmlns:a16="http://schemas.microsoft.com/office/drawing/2014/main" id="{7EE00666-63BA-7C46-AE10-642B4E767680}"/>
              </a:ext>
            </a:extLst>
          </p:cNvPr>
          <p:cNvSpPr>
            <a:spLocks noGrp="1"/>
          </p:cNvSpPr>
          <p:nvPr>
            <p:ph idx="49"/>
          </p:nvPr>
        </p:nvSpPr>
        <p:spPr/>
        <p:txBody>
          <a:bodyPr/>
          <a:lstStyle/>
          <a:p>
            <a:r>
              <a:rPr lang="en-US" dirty="0"/>
              <a:t>BR</a:t>
            </a:r>
          </a:p>
        </p:txBody>
      </p:sp>
      <p:sp>
        <p:nvSpPr>
          <p:cNvPr id="10" name="Content Placeholder 9">
            <a:extLst>
              <a:ext uri="{FF2B5EF4-FFF2-40B4-BE49-F238E27FC236}">
                <a16:creationId xmlns:a16="http://schemas.microsoft.com/office/drawing/2014/main" id="{8D41BE69-829B-2944-A8FB-61745BAEAD65}"/>
              </a:ext>
            </a:extLst>
          </p:cNvPr>
          <p:cNvSpPr>
            <a:spLocks noGrp="1"/>
          </p:cNvSpPr>
          <p:nvPr>
            <p:ph idx="50"/>
          </p:nvPr>
        </p:nvSpPr>
        <p:spPr/>
        <p:txBody>
          <a:bodyPr/>
          <a:lstStyle/>
          <a:p>
            <a:r>
              <a:rPr lang="en-US" dirty="0"/>
              <a:t>BR</a:t>
            </a:r>
          </a:p>
        </p:txBody>
      </p:sp>
    </p:spTree>
    <p:extLst>
      <p:ext uri="{BB962C8B-B14F-4D97-AF65-F5344CB8AC3E}">
        <p14:creationId xmlns:p14="http://schemas.microsoft.com/office/powerpoint/2010/main" val="23267034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application&#10;&#10;Description automatically generated">
            <a:extLst>
              <a:ext uri="{FF2B5EF4-FFF2-40B4-BE49-F238E27FC236}">
                <a16:creationId xmlns:a16="http://schemas.microsoft.com/office/drawing/2014/main" id="{C0EEA420-C642-124A-B881-DCAAE894837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9113" y="476672"/>
            <a:ext cx="11267776" cy="5303520"/>
          </a:xfrm>
        </p:spPr>
      </p:pic>
      <p:sp>
        <p:nvSpPr>
          <p:cNvPr id="6" name="Rectangle 5">
            <a:extLst>
              <a:ext uri="{FF2B5EF4-FFF2-40B4-BE49-F238E27FC236}">
                <a16:creationId xmlns:a16="http://schemas.microsoft.com/office/drawing/2014/main" id="{3C8C0F64-24DB-424E-A5E9-53A85E850AD2}"/>
              </a:ext>
            </a:extLst>
          </p:cNvPr>
          <p:cNvSpPr/>
          <p:nvPr/>
        </p:nvSpPr>
        <p:spPr bwMode="auto">
          <a:xfrm>
            <a:off x="10128448" y="3212976"/>
            <a:ext cx="936104" cy="86409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4" name="Picture 3">
            <a:extLst>
              <a:ext uri="{FF2B5EF4-FFF2-40B4-BE49-F238E27FC236}">
                <a16:creationId xmlns:a16="http://schemas.microsoft.com/office/drawing/2014/main" id="{BD155B30-227B-6842-828F-191F36606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607040" y="6144768"/>
            <a:ext cx="681161" cy="581258"/>
          </a:xfrm>
          <a:prstGeom prst="rect">
            <a:avLst/>
          </a:prstGeom>
        </p:spPr>
      </p:pic>
    </p:spTree>
    <p:extLst>
      <p:ext uri="{BB962C8B-B14F-4D97-AF65-F5344CB8AC3E}">
        <p14:creationId xmlns:p14="http://schemas.microsoft.com/office/powerpoint/2010/main" val="3476090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BA5B8-1C9E-7A4E-9B00-96088476280F}"/>
              </a:ext>
            </a:extLst>
          </p:cNvPr>
          <p:cNvSpPr>
            <a:spLocks noGrp="1"/>
          </p:cNvSpPr>
          <p:nvPr>
            <p:ph type="title"/>
          </p:nvPr>
        </p:nvSpPr>
        <p:spPr>
          <a:xfrm>
            <a:off x="912285" y="0"/>
            <a:ext cx="11088371" cy="1397821"/>
          </a:xfrm>
        </p:spPr>
        <p:txBody>
          <a:bodyPr/>
          <a:lstStyle/>
          <a:p>
            <a:r>
              <a:rPr lang="en-US" sz="2500" dirty="0"/>
              <a:t>Regulatory and reimbursement issues aside, what is your usual second-line therapy for a 65-year-old patient with FL who achieves a complete response to 6 cycles of </a:t>
            </a:r>
            <a:r>
              <a:rPr lang="en-US" sz="2500" dirty="0" err="1"/>
              <a:t>bendamustine</a:t>
            </a:r>
            <a:r>
              <a:rPr lang="en-US" sz="2500" dirty="0"/>
              <a:t>/rituximab (BR) but then experiences disease </a:t>
            </a:r>
            <a:r>
              <a:rPr lang="en-US" sz="2500" u="sng" dirty="0"/>
              <a:t>relapse 4 years later</a:t>
            </a:r>
            <a:r>
              <a:rPr lang="en-US" sz="2500" dirty="0"/>
              <a:t>? </a:t>
            </a:r>
          </a:p>
        </p:txBody>
      </p:sp>
      <p:sp>
        <p:nvSpPr>
          <p:cNvPr id="3" name="Content Placeholder 2">
            <a:extLst>
              <a:ext uri="{FF2B5EF4-FFF2-40B4-BE49-F238E27FC236}">
                <a16:creationId xmlns:a16="http://schemas.microsoft.com/office/drawing/2014/main" id="{8045D987-AC56-804B-925F-8FB37DF49CD3}"/>
              </a:ext>
            </a:extLst>
          </p:cNvPr>
          <p:cNvSpPr>
            <a:spLocks noGrp="1"/>
          </p:cNvSpPr>
          <p:nvPr>
            <p:ph idx="35"/>
          </p:nvPr>
        </p:nvSpPr>
        <p:spPr/>
        <p:txBody>
          <a:bodyPr/>
          <a:lstStyle/>
          <a:p>
            <a:r>
              <a:rPr lang="en-US" dirty="0"/>
              <a:t>Lenalidomide/</a:t>
            </a:r>
            <a:br>
              <a:rPr lang="en-US" dirty="0"/>
            </a:br>
            <a:r>
              <a:rPr lang="en-US" dirty="0" err="1"/>
              <a:t>obinutuzumab</a:t>
            </a:r>
            <a:r>
              <a:rPr lang="en-US" dirty="0"/>
              <a:t> </a:t>
            </a:r>
          </a:p>
        </p:txBody>
      </p:sp>
      <p:sp>
        <p:nvSpPr>
          <p:cNvPr id="4" name="Content Placeholder 3">
            <a:extLst>
              <a:ext uri="{FF2B5EF4-FFF2-40B4-BE49-F238E27FC236}">
                <a16:creationId xmlns:a16="http://schemas.microsoft.com/office/drawing/2014/main" id="{550679E3-A16B-814D-8BED-2C5BBB9A7EAF}"/>
              </a:ext>
            </a:extLst>
          </p:cNvPr>
          <p:cNvSpPr>
            <a:spLocks noGrp="1"/>
          </p:cNvSpPr>
          <p:nvPr>
            <p:ph idx="36"/>
          </p:nvPr>
        </p:nvSpPr>
        <p:spPr/>
        <p:txBody>
          <a:bodyPr/>
          <a:lstStyle/>
          <a:p>
            <a:pPr>
              <a:lnSpc>
                <a:spcPts val="2480"/>
              </a:lnSpc>
              <a:spcBef>
                <a:spcPts val="0"/>
              </a:spcBef>
              <a:spcAft>
                <a:spcPts val="0"/>
              </a:spcAft>
            </a:pPr>
            <a:r>
              <a:rPr lang="en-US" dirty="0"/>
              <a:t>Lenalidomide/</a:t>
            </a:r>
            <a:br>
              <a:rPr lang="en-US" dirty="0"/>
            </a:br>
            <a:r>
              <a:rPr lang="en-US" dirty="0"/>
              <a:t>rituximab</a:t>
            </a:r>
          </a:p>
          <a:p>
            <a:pPr>
              <a:lnSpc>
                <a:spcPts val="2480"/>
              </a:lnSpc>
              <a:spcBef>
                <a:spcPts val="0"/>
              </a:spcBef>
              <a:spcAft>
                <a:spcPts val="0"/>
              </a:spcAft>
            </a:pPr>
            <a:r>
              <a:rPr lang="en-US" dirty="0"/>
              <a:t>or R alone</a:t>
            </a:r>
          </a:p>
        </p:txBody>
      </p:sp>
      <p:sp>
        <p:nvSpPr>
          <p:cNvPr id="5" name="Content Placeholder 4">
            <a:extLst>
              <a:ext uri="{FF2B5EF4-FFF2-40B4-BE49-F238E27FC236}">
                <a16:creationId xmlns:a16="http://schemas.microsoft.com/office/drawing/2014/main" id="{970B0D5A-0D31-EB44-A4C6-A946861FBAE7}"/>
              </a:ext>
            </a:extLst>
          </p:cNvPr>
          <p:cNvSpPr>
            <a:spLocks noGrp="1"/>
          </p:cNvSpPr>
          <p:nvPr>
            <p:ph idx="37"/>
          </p:nvPr>
        </p:nvSpPr>
        <p:spPr/>
        <p:txBody>
          <a:bodyPr/>
          <a:lstStyle/>
          <a:p>
            <a:r>
              <a:rPr lang="en-US" dirty="0"/>
              <a:t>Lenalidomide/</a:t>
            </a:r>
            <a:br>
              <a:rPr lang="en-US" dirty="0"/>
            </a:br>
            <a:r>
              <a:rPr lang="en-US" dirty="0"/>
              <a:t>rituximab</a:t>
            </a:r>
          </a:p>
        </p:txBody>
      </p:sp>
      <p:sp>
        <p:nvSpPr>
          <p:cNvPr id="6" name="Content Placeholder 5">
            <a:extLst>
              <a:ext uri="{FF2B5EF4-FFF2-40B4-BE49-F238E27FC236}">
                <a16:creationId xmlns:a16="http://schemas.microsoft.com/office/drawing/2014/main" id="{2D738058-61F3-4B4A-B96D-B9C77F1FB815}"/>
              </a:ext>
            </a:extLst>
          </p:cNvPr>
          <p:cNvSpPr>
            <a:spLocks noGrp="1"/>
          </p:cNvSpPr>
          <p:nvPr>
            <p:ph idx="46"/>
          </p:nvPr>
        </p:nvSpPr>
        <p:spPr/>
        <p:txBody>
          <a:bodyPr/>
          <a:lstStyle/>
          <a:p>
            <a:r>
              <a:rPr lang="en-US" dirty="0"/>
              <a:t>Lenalidomide/</a:t>
            </a:r>
            <a:br>
              <a:rPr lang="en-US" dirty="0"/>
            </a:br>
            <a:r>
              <a:rPr lang="en-US" dirty="0"/>
              <a:t>rituximab</a:t>
            </a:r>
          </a:p>
        </p:txBody>
      </p:sp>
      <p:sp>
        <p:nvSpPr>
          <p:cNvPr id="7" name="Content Placeholder 6">
            <a:extLst>
              <a:ext uri="{FF2B5EF4-FFF2-40B4-BE49-F238E27FC236}">
                <a16:creationId xmlns:a16="http://schemas.microsoft.com/office/drawing/2014/main" id="{CAC9778B-0C12-3949-BDFC-E89B11D90B82}"/>
              </a:ext>
            </a:extLst>
          </p:cNvPr>
          <p:cNvSpPr>
            <a:spLocks noGrp="1"/>
          </p:cNvSpPr>
          <p:nvPr>
            <p:ph idx="47"/>
          </p:nvPr>
        </p:nvSpPr>
        <p:spPr/>
        <p:txBody>
          <a:bodyPr/>
          <a:lstStyle/>
          <a:p>
            <a:r>
              <a:rPr lang="en-US" dirty="0"/>
              <a:t>Lenalidomide/</a:t>
            </a:r>
            <a:br>
              <a:rPr lang="en-US" dirty="0"/>
            </a:br>
            <a:r>
              <a:rPr lang="en-US" dirty="0"/>
              <a:t>rituximab</a:t>
            </a:r>
          </a:p>
        </p:txBody>
      </p:sp>
      <p:sp>
        <p:nvSpPr>
          <p:cNvPr id="8" name="Content Placeholder 7">
            <a:extLst>
              <a:ext uri="{FF2B5EF4-FFF2-40B4-BE49-F238E27FC236}">
                <a16:creationId xmlns:a16="http://schemas.microsoft.com/office/drawing/2014/main" id="{C4873F4D-C621-074E-B04F-37E60C3FFA3A}"/>
              </a:ext>
            </a:extLst>
          </p:cNvPr>
          <p:cNvSpPr>
            <a:spLocks noGrp="1"/>
          </p:cNvSpPr>
          <p:nvPr>
            <p:ph idx="48"/>
          </p:nvPr>
        </p:nvSpPr>
        <p:spPr/>
        <p:txBody>
          <a:bodyPr/>
          <a:lstStyle/>
          <a:p>
            <a:r>
              <a:rPr lang="en-US" dirty="0"/>
              <a:t>Lenalidomide/</a:t>
            </a:r>
            <a:br>
              <a:rPr lang="en-US" dirty="0"/>
            </a:br>
            <a:r>
              <a:rPr lang="en-US" dirty="0"/>
              <a:t>rituximab</a:t>
            </a:r>
          </a:p>
        </p:txBody>
      </p:sp>
      <p:sp>
        <p:nvSpPr>
          <p:cNvPr id="9" name="Content Placeholder 8">
            <a:extLst>
              <a:ext uri="{FF2B5EF4-FFF2-40B4-BE49-F238E27FC236}">
                <a16:creationId xmlns:a16="http://schemas.microsoft.com/office/drawing/2014/main" id="{627C83DC-6472-C44B-9286-DF7BA2FD2351}"/>
              </a:ext>
            </a:extLst>
          </p:cNvPr>
          <p:cNvSpPr>
            <a:spLocks noGrp="1"/>
          </p:cNvSpPr>
          <p:nvPr>
            <p:ph idx="49"/>
          </p:nvPr>
        </p:nvSpPr>
        <p:spPr/>
        <p:txBody>
          <a:bodyPr/>
          <a:lstStyle/>
          <a:p>
            <a:r>
              <a:rPr lang="en-US" sz="2300" dirty="0"/>
              <a:t>Lenalidomide/</a:t>
            </a:r>
            <a:r>
              <a:rPr lang="en-US" sz="2300" dirty="0" err="1"/>
              <a:t>rituximabor</a:t>
            </a:r>
            <a:r>
              <a:rPr lang="en-US" sz="2300" dirty="0"/>
              <a:t> rituximab alone </a:t>
            </a:r>
          </a:p>
        </p:txBody>
      </p:sp>
      <p:sp>
        <p:nvSpPr>
          <p:cNvPr id="10" name="Content Placeholder 9">
            <a:extLst>
              <a:ext uri="{FF2B5EF4-FFF2-40B4-BE49-F238E27FC236}">
                <a16:creationId xmlns:a16="http://schemas.microsoft.com/office/drawing/2014/main" id="{872F304A-553A-8F44-9E6E-894A0C74D675}"/>
              </a:ext>
            </a:extLst>
          </p:cNvPr>
          <p:cNvSpPr>
            <a:spLocks noGrp="1"/>
          </p:cNvSpPr>
          <p:nvPr>
            <p:ph idx="50"/>
          </p:nvPr>
        </p:nvSpPr>
        <p:spPr/>
        <p:txBody>
          <a:bodyPr/>
          <a:lstStyle/>
          <a:p>
            <a:r>
              <a:rPr lang="en-US" dirty="0"/>
              <a:t>Lenalidomide/</a:t>
            </a:r>
            <a:br>
              <a:rPr lang="en-US" dirty="0"/>
            </a:br>
            <a:r>
              <a:rPr lang="en-US" dirty="0"/>
              <a:t>rituximab</a:t>
            </a:r>
          </a:p>
        </p:txBody>
      </p:sp>
    </p:spTree>
    <p:extLst>
      <p:ext uri="{BB962C8B-B14F-4D97-AF65-F5344CB8AC3E}">
        <p14:creationId xmlns:p14="http://schemas.microsoft.com/office/powerpoint/2010/main" val="2022604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D6406-F6CA-E34B-9EB2-606D448F515A}"/>
              </a:ext>
            </a:extLst>
          </p:cNvPr>
          <p:cNvSpPr>
            <a:spLocks noGrp="1"/>
          </p:cNvSpPr>
          <p:nvPr>
            <p:ph type="title"/>
          </p:nvPr>
        </p:nvSpPr>
        <p:spPr/>
        <p:txBody>
          <a:bodyPr/>
          <a:lstStyle/>
          <a:p>
            <a:r>
              <a:rPr lang="en-US" sz="2800" dirty="0"/>
              <a:t>What is your usual third- and fourth-line treatment for a patient with FL (</a:t>
            </a:r>
            <a:r>
              <a:rPr lang="en-US" sz="2800" u="sng" dirty="0"/>
              <a:t>EZH2 wild type</a:t>
            </a:r>
            <a:r>
              <a:rPr lang="en-US" sz="2800" dirty="0"/>
              <a:t>) who receives first-line BR, second-line lenalidomide/rituximab and then develops disease progression? </a:t>
            </a:r>
          </a:p>
        </p:txBody>
      </p:sp>
      <p:sp>
        <p:nvSpPr>
          <p:cNvPr id="3" name="Content Placeholder 2">
            <a:extLst>
              <a:ext uri="{FF2B5EF4-FFF2-40B4-BE49-F238E27FC236}">
                <a16:creationId xmlns:a16="http://schemas.microsoft.com/office/drawing/2014/main" id="{CB86C755-0320-1545-BE7A-F2EA140B4B4F}"/>
              </a:ext>
            </a:extLst>
          </p:cNvPr>
          <p:cNvSpPr>
            <a:spLocks noGrp="1"/>
          </p:cNvSpPr>
          <p:nvPr>
            <p:ph idx="35"/>
          </p:nvPr>
        </p:nvSpPr>
        <p:spPr/>
        <p:txBody>
          <a:bodyPr/>
          <a:lstStyle/>
          <a:p>
            <a:r>
              <a:rPr lang="en-US" dirty="0" err="1"/>
              <a:t>Umbralisib</a:t>
            </a:r>
            <a:r>
              <a:rPr lang="en-US" dirty="0"/>
              <a:t> → </a:t>
            </a:r>
            <a:r>
              <a:rPr lang="en-US" dirty="0" err="1"/>
              <a:t>tazemetostat</a:t>
            </a:r>
            <a:r>
              <a:rPr lang="en-US" dirty="0"/>
              <a:t> </a:t>
            </a:r>
          </a:p>
        </p:txBody>
      </p:sp>
      <p:sp>
        <p:nvSpPr>
          <p:cNvPr id="4" name="Content Placeholder 3">
            <a:extLst>
              <a:ext uri="{FF2B5EF4-FFF2-40B4-BE49-F238E27FC236}">
                <a16:creationId xmlns:a16="http://schemas.microsoft.com/office/drawing/2014/main" id="{F893E817-B465-304F-9C6E-A3B499A5FF43}"/>
              </a:ext>
            </a:extLst>
          </p:cNvPr>
          <p:cNvSpPr>
            <a:spLocks noGrp="1"/>
          </p:cNvSpPr>
          <p:nvPr>
            <p:ph idx="36"/>
          </p:nvPr>
        </p:nvSpPr>
        <p:spPr/>
        <p:txBody>
          <a:bodyPr/>
          <a:lstStyle/>
          <a:p>
            <a:r>
              <a:rPr lang="en-US" dirty="0"/>
              <a:t>Clin trial → </a:t>
            </a:r>
            <a:r>
              <a:rPr lang="en-US" dirty="0" err="1"/>
              <a:t>tazemetostat</a:t>
            </a:r>
            <a:r>
              <a:rPr lang="en-US" dirty="0"/>
              <a:t> </a:t>
            </a:r>
          </a:p>
        </p:txBody>
      </p:sp>
      <p:sp>
        <p:nvSpPr>
          <p:cNvPr id="5" name="Content Placeholder 4">
            <a:extLst>
              <a:ext uri="{FF2B5EF4-FFF2-40B4-BE49-F238E27FC236}">
                <a16:creationId xmlns:a16="http://schemas.microsoft.com/office/drawing/2014/main" id="{F486EBCE-43B1-5942-A1B2-CC1A49F2CA07}"/>
              </a:ext>
            </a:extLst>
          </p:cNvPr>
          <p:cNvSpPr>
            <a:spLocks noGrp="1"/>
          </p:cNvSpPr>
          <p:nvPr>
            <p:ph idx="37"/>
          </p:nvPr>
        </p:nvSpPr>
        <p:spPr/>
        <p:txBody>
          <a:bodyPr/>
          <a:lstStyle/>
          <a:p>
            <a:r>
              <a:rPr lang="en-US" dirty="0"/>
              <a:t>Duvelisib → </a:t>
            </a:r>
            <a:r>
              <a:rPr lang="en-US" dirty="0" err="1"/>
              <a:t>tazemetostat</a:t>
            </a:r>
            <a:r>
              <a:rPr lang="en-US" dirty="0"/>
              <a:t> </a:t>
            </a:r>
          </a:p>
        </p:txBody>
      </p:sp>
      <p:sp>
        <p:nvSpPr>
          <p:cNvPr id="6" name="Content Placeholder 5">
            <a:extLst>
              <a:ext uri="{FF2B5EF4-FFF2-40B4-BE49-F238E27FC236}">
                <a16:creationId xmlns:a16="http://schemas.microsoft.com/office/drawing/2014/main" id="{5EE5F635-77AF-0346-B96F-FC903E2FB1A4}"/>
              </a:ext>
            </a:extLst>
          </p:cNvPr>
          <p:cNvSpPr>
            <a:spLocks noGrp="1"/>
          </p:cNvSpPr>
          <p:nvPr>
            <p:ph idx="46"/>
          </p:nvPr>
        </p:nvSpPr>
        <p:spPr/>
        <p:txBody>
          <a:bodyPr/>
          <a:lstStyle/>
          <a:p>
            <a:r>
              <a:rPr lang="en-US" dirty="0" err="1"/>
              <a:t>Tazemetostat</a:t>
            </a:r>
            <a:r>
              <a:rPr lang="en-US" dirty="0"/>
              <a:t> → </a:t>
            </a:r>
            <a:r>
              <a:rPr lang="en-US" dirty="0" err="1"/>
              <a:t>umbralisib</a:t>
            </a:r>
            <a:r>
              <a:rPr lang="en-US" dirty="0"/>
              <a:t> </a:t>
            </a:r>
          </a:p>
        </p:txBody>
      </p:sp>
      <p:sp>
        <p:nvSpPr>
          <p:cNvPr id="7" name="Content Placeholder 6">
            <a:extLst>
              <a:ext uri="{FF2B5EF4-FFF2-40B4-BE49-F238E27FC236}">
                <a16:creationId xmlns:a16="http://schemas.microsoft.com/office/drawing/2014/main" id="{CB1AAB3F-CEA8-0444-99AF-3707650505FC}"/>
              </a:ext>
            </a:extLst>
          </p:cNvPr>
          <p:cNvSpPr>
            <a:spLocks noGrp="1"/>
          </p:cNvSpPr>
          <p:nvPr>
            <p:ph idx="47"/>
          </p:nvPr>
        </p:nvSpPr>
        <p:spPr/>
        <p:txBody>
          <a:bodyPr/>
          <a:lstStyle/>
          <a:p>
            <a:r>
              <a:rPr lang="en-US" dirty="0" err="1"/>
              <a:t>Umbralisib</a:t>
            </a:r>
            <a:r>
              <a:rPr lang="en-US" dirty="0"/>
              <a:t> → </a:t>
            </a:r>
            <a:r>
              <a:rPr lang="en-US" dirty="0" err="1"/>
              <a:t>tazemetostat</a:t>
            </a:r>
            <a:r>
              <a:rPr lang="en-US" dirty="0"/>
              <a:t> </a:t>
            </a:r>
          </a:p>
        </p:txBody>
      </p:sp>
      <p:sp>
        <p:nvSpPr>
          <p:cNvPr id="8" name="Content Placeholder 7">
            <a:extLst>
              <a:ext uri="{FF2B5EF4-FFF2-40B4-BE49-F238E27FC236}">
                <a16:creationId xmlns:a16="http://schemas.microsoft.com/office/drawing/2014/main" id="{A1D13F26-E327-1042-8A1B-4B8258EA8A49}"/>
              </a:ext>
            </a:extLst>
          </p:cNvPr>
          <p:cNvSpPr>
            <a:spLocks noGrp="1"/>
          </p:cNvSpPr>
          <p:nvPr>
            <p:ph idx="48"/>
          </p:nvPr>
        </p:nvSpPr>
        <p:spPr/>
        <p:txBody>
          <a:bodyPr/>
          <a:lstStyle/>
          <a:p>
            <a:r>
              <a:rPr lang="en-US" dirty="0" err="1"/>
              <a:t>Tazemetostat</a:t>
            </a:r>
            <a:r>
              <a:rPr lang="en-US" dirty="0"/>
              <a:t> → </a:t>
            </a:r>
            <a:r>
              <a:rPr lang="en-US" dirty="0" err="1"/>
              <a:t>umbralisib</a:t>
            </a:r>
            <a:r>
              <a:rPr lang="en-US" dirty="0"/>
              <a:t> </a:t>
            </a:r>
          </a:p>
        </p:txBody>
      </p:sp>
      <p:sp>
        <p:nvSpPr>
          <p:cNvPr id="9" name="Content Placeholder 8">
            <a:extLst>
              <a:ext uri="{FF2B5EF4-FFF2-40B4-BE49-F238E27FC236}">
                <a16:creationId xmlns:a16="http://schemas.microsoft.com/office/drawing/2014/main" id="{20568CB6-5AC7-8445-8897-49E6B2F318F3}"/>
              </a:ext>
            </a:extLst>
          </p:cNvPr>
          <p:cNvSpPr>
            <a:spLocks noGrp="1"/>
          </p:cNvSpPr>
          <p:nvPr>
            <p:ph idx="49"/>
          </p:nvPr>
        </p:nvSpPr>
        <p:spPr/>
        <p:txBody>
          <a:bodyPr/>
          <a:lstStyle/>
          <a:p>
            <a:r>
              <a:rPr lang="en-US" dirty="0" err="1"/>
              <a:t>Tazemetostat</a:t>
            </a:r>
            <a:r>
              <a:rPr lang="en-US" dirty="0"/>
              <a:t> → </a:t>
            </a:r>
            <a:r>
              <a:rPr lang="en-US" dirty="0" err="1"/>
              <a:t>umbralisib</a:t>
            </a:r>
            <a:r>
              <a:rPr lang="en-US" dirty="0"/>
              <a:t> </a:t>
            </a:r>
          </a:p>
        </p:txBody>
      </p:sp>
      <p:sp>
        <p:nvSpPr>
          <p:cNvPr id="10" name="Content Placeholder 9">
            <a:extLst>
              <a:ext uri="{FF2B5EF4-FFF2-40B4-BE49-F238E27FC236}">
                <a16:creationId xmlns:a16="http://schemas.microsoft.com/office/drawing/2014/main" id="{94716CF5-69E7-A341-9B8F-DCDCA7F3C1A9}"/>
              </a:ext>
            </a:extLst>
          </p:cNvPr>
          <p:cNvSpPr>
            <a:spLocks noGrp="1"/>
          </p:cNvSpPr>
          <p:nvPr>
            <p:ph idx="50"/>
          </p:nvPr>
        </p:nvSpPr>
        <p:spPr/>
        <p:txBody>
          <a:bodyPr/>
          <a:lstStyle/>
          <a:p>
            <a:r>
              <a:rPr lang="en-US" dirty="0" err="1"/>
              <a:t>Umbralisib</a:t>
            </a:r>
            <a:r>
              <a:rPr lang="en-US" dirty="0"/>
              <a:t> → </a:t>
            </a:r>
            <a:r>
              <a:rPr lang="en-US" dirty="0" err="1"/>
              <a:t>axi-cel</a:t>
            </a:r>
            <a:r>
              <a:rPr lang="en-US" dirty="0"/>
              <a:t> </a:t>
            </a:r>
          </a:p>
        </p:txBody>
      </p:sp>
    </p:spTree>
    <p:extLst>
      <p:ext uri="{BB962C8B-B14F-4D97-AF65-F5344CB8AC3E}">
        <p14:creationId xmlns:p14="http://schemas.microsoft.com/office/powerpoint/2010/main" val="14846354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783A3-0BD0-4F4B-8785-EE0F40621C2F}"/>
              </a:ext>
            </a:extLst>
          </p:cNvPr>
          <p:cNvSpPr>
            <a:spLocks noGrp="1"/>
          </p:cNvSpPr>
          <p:nvPr>
            <p:ph type="title"/>
          </p:nvPr>
        </p:nvSpPr>
        <p:spPr/>
        <p:txBody>
          <a:bodyPr/>
          <a:lstStyle/>
          <a:p>
            <a:r>
              <a:rPr lang="en-US" sz="2800" dirty="0"/>
              <a:t>What is your usual third- and fourth-line treatment for a patient with FL with an</a:t>
            </a:r>
            <a:r>
              <a:rPr lang="en-US" sz="2800" u="sng" dirty="0"/>
              <a:t> EZH2 mutation</a:t>
            </a:r>
            <a:r>
              <a:rPr lang="en-US" sz="2800" dirty="0"/>
              <a:t> who receives first-line BR, second-line lenalidomide/rituximab and then develops disease progression? </a:t>
            </a:r>
          </a:p>
        </p:txBody>
      </p:sp>
      <p:sp>
        <p:nvSpPr>
          <p:cNvPr id="3" name="Content Placeholder 2">
            <a:extLst>
              <a:ext uri="{FF2B5EF4-FFF2-40B4-BE49-F238E27FC236}">
                <a16:creationId xmlns:a16="http://schemas.microsoft.com/office/drawing/2014/main" id="{444883CA-4B45-7548-ADA6-8427581175E4}"/>
              </a:ext>
            </a:extLst>
          </p:cNvPr>
          <p:cNvSpPr>
            <a:spLocks noGrp="1"/>
          </p:cNvSpPr>
          <p:nvPr>
            <p:ph idx="35"/>
          </p:nvPr>
        </p:nvSpPr>
        <p:spPr/>
        <p:txBody>
          <a:bodyPr/>
          <a:lstStyle/>
          <a:p>
            <a:r>
              <a:rPr lang="en-US" dirty="0" err="1"/>
              <a:t>Tazemetostat</a:t>
            </a:r>
            <a:r>
              <a:rPr lang="en-US" dirty="0"/>
              <a:t> → </a:t>
            </a:r>
            <a:r>
              <a:rPr lang="en-US" dirty="0" err="1"/>
              <a:t>umbralisib</a:t>
            </a:r>
            <a:r>
              <a:rPr lang="en-US" dirty="0"/>
              <a:t> </a:t>
            </a:r>
          </a:p>
        </p:txBody>
      </p:sp>
      <p:sp>
        <p:nvSpPr>
          <p:cNvPr id="5" name="Content Placeholder 4">
            <a:extLst>
              <a:ext uri="{FF2B5EF4-FFF2-40B4-BE49-F238E27FC236}">
                <a16:creationId xmlns:a16="http://schemas.microsoft.com/office/drawing/2014/main" id="{60198FAF-C9CB-AD49-95CF-D5655C358B0C}"/>
              </a:ext>
            </a:extLst>
          </p:cNvPr>
          <p:cNvSpPr>
            <a:spLocks noGrp="1"/>
          </p:cNvSpPr>
          <p:nvPr>
            <p:ph idx="37"/>
          </p:nvPr>
        </p:nvSpPr>
        <p:spPr/>
        <p:txBody>
          <a:bodyPr/>
          <a:lstStyle/>
          <a:p>
            <a:r>
              <a:rPr lang="en-US" dirty="0"/>
              <a:t>Duvelisib → </a:t>
            </a:r>
            <a:r>
              <a:rPr lang="en-US" dirty="0" err="1"/>
              <a:t>tazemetostat</a:t>
            </a:r>
            <a:r>
              <a:rPr lang="en-US" dirty="0"/>
              <a:t> </a:t>
            </a:r>
          </a:p>
        </p:txBody>
      </p:sp>
      <p:sp>
        <p:nvSpPr>
          <p:cNvPr id="6" name="Content Placeholder 5">
            <a:extLst>
              <a:ext uri="{FF2B5EF4-FFF2-40B4-BE49-F238E27FC236}">
                <a16:creationId xmlns:a16="http://schemas.microsoft.com/office/drawing/2014/main" id="{DFCA64C0-86C5-0D49-85C9-F62F7602839B}"/>
              </a:ext>
            </a:extLst>
          </p:cNvPr>
          <p:cNvSpPr>
            <a:spLocks noGrp="1"/>
          </p:cNvSpPr>
          <p:nvPr>
            <p:ph idx="46"/>
          </p:nvPr>
        </p:nvSpPr>
        <p:spPr/>
        <p:txBody>
          <a:bodyPr/>
          <a:lstStyle/>
          <a:p>
            <a:r>
              <a:rPr lang="en-US" dirty="0" err="1"/>
              <a:t>Tazemetostat</a:t>
            </a:r>
            <a:r>
              <a:rPr lang="en-US" dirty="0"/>
              <a:t> → </a:t>
            </a:r>
            <a:r>
              <a:rPr lang="en-US" dirty="0" err="1"/>
              <a:t>umbralisib</a:t>
            </a:r>
            <a:r>
              <a:rPr lang="en-US" dirty="0"/>
              <a:t> </a:t>
            </a:r>
          </a:p>
        </p:txBody>
      </p:sp>
      <p:sp>
        <p:nvSpPr>
          <p:cNvPr id="7" name="Content Placeholder 6">
            <a:extLst>
              <a:ext uri="{FF2B5EF4-FFF2-40B4-BE49-F238E27FC236}">
                <a16:creationId xmlns:a16="http://schemas.microsoft.com/office/drawing/2014/main" id="{F1109401-FA68-7E4D-A43D-A2E57AB35E3D}"/>
              </a:ext>
            </a:extLst>
          </p:cNvPr>
          <p:cNvSpPr>
            <a:spLocks noGrp="1"/>
          </p:cNvSpPr>
          <p:nvPr>
            <p:ph idx="47"/>
          </p:nvPr>
        </p:nvSpPr>
        <p:spPr/>
        <p:txBody>
          <a:bodyPr/>
          <a:lstStyle/>
          <a:p>
            <a:r>
              <a:rPr lang="en-US" dirty="0" err="1"/>
              <a:t>Tazemetostat</a:t>
            </a:r>
            <a:r>
              <a:rPr lang="en-US" dirty="0"/>
              <a:t> → </a:t>
            </a:r>
            <a:r>
              <a:rPr lang="en-US" dirty="0" err="1"/>
              <a:t>umbralisib</a:t>
            </a:r>
            <a:r>
              <a:rPr lang="en-US" dirty="0"/>
              <a:t> </a:t>
            </a:r>
          </a:p>
        </p:txBody>
      </p:sp>
      <p:sp>
        <p:nvSpPr>
          <p:cNvPr id="8" name="Content Placeholder 7">
            <a:extLst>
              <a:ext uri="{FF2B5EF4-FFF2-40B4-BE49-F238E27FC236}">
                <a16:creationId xmlns:a16="http://schemas.microsoft.com/office/drawing/2014/main" id="{F237D49D-40D9-CF4E-8778-7212FF00CB1F}"/>
              </a:ext>
            </a:extLst>
          </p:cNvPr>
          <p:cNvSpPr>
            <a:spLocks noGrp="1"/>
          </p:cNvSpPr>
          <p:nvPr>
            <p:ph idx="48"/>
          </p:nvPr>
        </p:nvSpPr>
        <p:spPr/>
        <p:txBody>
          <a:bodyPr/>
          <a:lstStyle/>
          <a:p>
            <a:r>
              <a:rPr lang="en-US" dirty="0" err="1"/>
              <a:t>Tazemetostat</a:t>
            </a:r>
            <a:r>
              <a:rPr lang="en-US" dirty="0"/>
              <a:t> → </a:t>
            </a:r>
            <a:r>
              <a:rPr lang="en-US" dirty="0" err="1"/>
              <a:t>umbralisib</a:t>
            </a:r>
            <a:r>
              <a:rPr lang="en-US" dirty="0"/>
              <a:t> </a:t>
            </a:r>
          </a:p>
        </p:txBody>
      </p:sp>
      <p:sp>
        <p:nvSpPr>
          <p:cNvPr id="9" name="Content Placeholder 8">
            <a:extLst>
              <a:ext uri="{FF2B5EF4-FFF2-40B4-BE49-F238E27FC236}">
                <a16:creationId xmlns:a16="http://schemas.microsoft.com/office/drawing/2014/main" id="{A5041DC3-7AFE-F445-9028-2C666C37FD9F}"/>
              </a:ext>
            </a:extLst>
          </p:cNvPr>
          <p:cNvSpPr>
            <a:spLocks noGrp="1"/>
          </p:cNvSpPr>
          <p:nvPr>
            <p:ph idx="49"/>
          </p:nvPr>
        </p:nvSpPr>
        <p:spPr/>
        <p:txBody>
          <a:bodyPr/>
          <a:lstStyle/>
          <a:p>
            <a:r>
              <a:rPr lang="en-US" dirty="0" err="1"/>
              <a:t>Tazemetostat</a:t>
            </a:r>
            <a:r>
              <a:rPr lang="en-US" dirty="0"/>
              <a:t> → </a:t>
            </a:r>
            <a:r>
              <a:rPr lang="en-US" dirty="0" err="1"/>
              <a:t>umbralisib</a:t>
            </a:r>
            <a:r>
              <a:rPr lang="en-US" dirty="0"/>
              <a:t> </a:t>
            </a:r>
          </a:p>
        </p:txBody>
      </p:sp>
      <p:sp>
        <p:nvSpPr>
          <p:cNvPr id="10" name="Content Placeholder 9">
            <a:extLst>
              <a:ext uri="{FF2B5EF4-FFF2-40B4-BE49-F238E27FC236}">
                <a16:creationId xmlns:a16="http://schemas.microsoft.com/office/drawing/2014/main" id="{EAB79A6A-676D-4646-B4E1-9991C8FCE20B}"/>
              </a:ext>
            </a:extLst>
          </p:cNvPr>
          <p:cNvSpPr>
            <a:spLocks noGrp="1"/>
          </p:cNvSpPr>
          <p:nvPr>
            <p:ph idx="50"/>
          </p:nvPr>
        </p:nvSpPr>
        <p:spPr/>
        <p:txBody>
          <a:bodyPr/>
          <a:lstStyle/>
          <a:p>
            <a:r>
              <a:rPr lang="en-US" dirty="0" err="1"/>
              <a:t>Tazemetostat</a:t>
            </a:r>
            <a:r>
              <a:rPr lang="en-US" dirty="0"/>
              <a:t> → </a:t>
            </a:r>
            <a:r>
              <a:rPr lang="en-US" dirty="0" err="1"/>
              <a:t>axi-cel</a:t>
            </a:r>
            <a:r>
              <a:rPr lang="en-US" dirty="0"/>
              <a:t> </a:t>
            </a:r>
          </a:p>
        </p:txBody>
      </p:sp>
    </p:spTree>
    <p:extLst>
      <p:ext uri="{BB962C8B-B14F-4D97-AF65-F5344CB8AC3E}">
        <p14:creationId xmlns:p14="http://schemas.microsoft.com/office/powerpoint/2010/main" val="16753959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61736-EB80-3E40-8051-4897DDDDDE61}"/>
              </a:ext>
            </a:extLst>
          </p:cNvPr>
          <p:cNvSpPr>
            <a:spLocks noGrp="1"/>
          </p:cNvSpPr>
          <p:nvPr>
            <p:ph type="title"/>
          </p:nvPr>
        </p:nvSpPr>
        <p:spPr/>
        <p:txBody>
          <a:bodyPr/>
          <a:lstStyle/>
          <a:p>
            <a:r>
              <a:rPr lang="en-US" dirty="0"/>
              <a:t>Approved PI3K Inhibitors for FL: Indication and Dosing</a:t>
            </a:r>
          </a:p>
        </p:txBody>
      </p:sp>
      <p:graphicFrame>
        <p:nvGraphicFramePr>
          <p:cNvPr id="3" name="Content Placeholder 6">
            <a:extLst>
              <a:ext uri="{FF2B5EF4-FFF2-40B4-BE49-F238E27FC236}">
                <a16:creationId xmlns:a16="http://schemas.microsoft.com/office/drawing/2014/main" id="{159C2487-4C3A-5C49-B09E-E85CB035D8B6}"/>
              </a:ext>
            </a:extLst>
          </p:cNvPr>
          <p:cNvGraphicFramePr>
            <a:graphicFrameLocks/>
          </p:cNvGraphicFramePr>
          <p:nvPr/>
        </p:nvGraphicFramePr>
        <p:xfrm>
          <a:off x="551384" y="1772816"/>
          <a:ext cx="11161240" cy="3071848"/>
        </p:xfrm>
        <a:graphic>
          <a:graphicData uri="http://schemas.openxmlformats.org/drawingml/2006/table">
            <a:tbl>
              <a:tblPr firstRow="1" bandRow="1">
                <a:tableStyleId>{21E4AEA4-8DFA-4A89-87EB-49C32662AFE0}</a:tableStyleId>
              </a:tblPr>
              <a:tblGrid>
                <a:gridCol w="1241198">
                  <a:extLst>
                    <a:ext uri="{9D8B030D-6E8A-4147-A177-3AD203B41FA5}">
                      <a16:colId xmlns:a16="http://schemas.microsoft.com/office/drawing/2014/main" val="20000"/>
                    </a:ext>
                  </a:extLst>
                </a:gridCol>
                <a:gridCol w="2626088">
                  <a:extLst>
                    <a:ext uri="{9D8B030D-6E8A-4147-A177-3AD203B41FA5}">
                      <a16:colId xmlns:a16="http://schemas.microsoft.com/office/drawing/2014/main" val="20001"/>
                    </a:ext>
                  </a:extLst>
                </a:gridCol>
                <a:gridCol w="2626088">
                  <a:extLst>
                    <a:ext uri="{9D8B030D-6E8A-4147-A177-3AD203B41FA5}">
                      <a16:colId xmlns:a16="http://schemas.microsoft.com/office/drawing/2014/main" val="20002"/>
                    </a:ext>
                  </a:extLst>
                </a:gridCol>
                <a:gridCol w="2333933">
                  <a:extLst>
                    <a:ext uri="{9D8B030D-6E8A-4147-A177-3AD203B41FA5}">
                      <a16:colId xmlns:a16="http://schemas.microsoft.com/office/drawing/2014/main" val="3031620819"/>
                    </a:ext>
                  </a:extLst>
                </a:gridCol>
                <a:gridCol w="2333933">
                  <a:extLst>
                    <a:ext uri="{9D8B030D-6E8A-4147-A177-3AD203B41FA5}">
                      <a16:colId xmlns:a16="http://schemas.microsoft.com/office/drawing/2014/main" val="212757301"/>
                    </a:ext>
                  </a:extLst>
                </a:gridCol>
              </a:tblGrid>
              <a:tr h="420984">
                <a:tc>
                  <a:txBody>
                    <a:bodyPr/>
                    <a:lstStyle/>
                    <a:p>
                      <a:endParaRPr lang="en-US" sz="1800" dirty="0">
                        <a:solidFill>
                          <a:schemeClr val="bg1"/>
                        </a:solidFill>
                      </a:endParaRPr>
                    </a:p>
                  </a:txBody>
                  <a:tcPr marL="68580" marR="68580" marT="34290" marB="34290"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0"/>
                    </a:solidFill>
                  </a:tcPr>
                </a:tc>
                <a:tc>
                  <a:txBody>
                    <a:bodyPr/>
                    <a:lstStyle/>
                    <a:p>
                      <a:pPr algn="ctr"/>
                      <a:r>
                        <a:rPr lang="en-US" sz="1800" dirty="0">
                          <a:solidFill>
                            <a:schemeClr val="bg1"/>
                          </a:solidFill>
                        </a:rPr>
                        <a:t>Idelalisib</a:t>
                      </a:r>
                      <a:r>
                        <a:rPr lang="en-US" sz="1800" baseline="30000" dirty="0">
                          <a:solidFill>
                            <a:schemeClr val="bg1"/>
                          </a:solidFill>
                        </a:rPr>
                        <a:t>1</a:t>
                      </a:r>
                      <a:endParaRPr lang="en-US" sz="1800" dirty="0">
                        <a:solidFill>
                          <a:schemeClr val="bg1"/>
                        </a:solidFill>
                      </a:endParaRPr>
                    </a:p>
                  </a:txBody>
                  <a:tcPr marL="68580" marR="68580" marT="34290" marB="3429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0"/>
                    </a:solidFill>
                  </a:tcPr>
                </a:tc>
                <a:tc>
                  <a:txBody>
                    <a:bodyPr/>
                    <a:lstStyle/>
                    <a:p>
                      <a:pPr algn="ctr"/>
                      <a:r>
                        <a:rPr lang="en-US" sz="1800" dirty="0">
                          <a:solidFill>
                            <a:schemeClr val="bg1"/>
                          </a:solidFill>
                        </a:rPr>
                        <a:t>Copanlisib</a:t>
                      </a:r>
                      <a:r>
                        <a:rPr lang="en-US" sz="1800" baseline="30000" dirty="0">
                          <a:solidFill>
                            <a:schemeClr val="bg1"/>
                          </a:solidFill>
                        </a:rPr>
                        <a:t>2</a:t>
                      </a:r>
                      <a:endParaRPr lang="en-US" sz="1800" dirty="0">
                        <a:solidFill>
                          <a:schemeClr val="bg1"/>
                        </a:solidFill>
                      </a:endParaRPr>
                    </a:p>
                  </a:txBody>
                  <a:tcPr marL="68580" marR="68580" marT="34290" marB="3429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0"/>
                    </a:solidFill>
                  </a:tcPr>
                </a:tc>
                <a:tc>
                  <a:txBody>
                    <a:bodyPr/>
                    <a:lstStyle/>
                    <a:p>
                      <a:pPr algn="ctr"/>
                      <a:r>
                        <a:rPr lang="en-US" sz="1800" dirty="0">
                          <a:solidFill>
                            <a:schemeClr val="bg1"/>
                          </a:solidFill>
                        </a:rPr>
                        <a:t>Duvelisib</a:t>
                      </a:r>
                      <a:r>
                        <a:rPr lang="en-US" sz="1800" baseline="30000" dirty="0">
                          <a:solidFill>
                            <a:schemeClr val="bg1"/>
                          </a:solidFill>
                        </a:rPr>
                        <a:t>3</a:t>
                      </a:r>
                      <a:endParaRPr lang="en-US" sz="1800" dirty="0">
                        <a:solidFill>
                          <a:schemeClr val="bg1"/>
                        </a:solidFill>
                      </a:endParaRPr>
                    </a:p>
                  </a:txBody>
                  <a:tcPr marL="68580" marR="68580" marT="34290" marB="3429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0"/>
                    </a:solidFill>
                  </a:tcPr>
                </a:tc>
                <a:tc>
                  <a:txBody>
                    <a:bodyPr/>
                    <a:lstStyle/>
                    <a:p>
                      <a:pPr algn="ctr"/>
                      <a:r>
                        <a:rPr lang="en-US" sz="1800" dirty="0">
                          <a:solidFill>
                            <a:schemeClr val="bg1"/>
                          </a:solidFill>
                        </a:rPr>
                        <a:t>Umbralisib</a:t>
                      </a:r>
                      <a:r>
                        <a:rPr lang="en-US" sz="1800" baseline="30000" dirty="0">
                          <a:solidFill>
                            <a:schemeClr val="bg1"/>
                          </a:solidFill>
                        </a:rPr>
                        <a:t>4</a:t>
                      </a:r>
                    </a:p>
                  </a:txBody>
                  <a:tcPr marL="68580" marR="68580" marT="34290" marB="34290"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0"/>
                    </a:solidFill>
                  </a:tcPr>
                </a:tc>
                <a:extLst>
                  <a:ext uri="{0D108BD9-81ED-4DB2-BD59-A6C34878D82A}">
                    <a16:rowId xmlns:a16="http://schemas.microsoft.com/office/drawing/2014/main" val="10000"/>
                  </a:ext>
                </a:extLst>
              </a:tr>
              <a:tr h="867784">
                <a:tc>
                  <a:txBody>
                    <a:bodyPr/>
                    <a:lstStyle/>
                    <a:p>
                      <a:r>
                        <a:rPr lang="en-US" sz="1800" b="1" dirty="0">
                          <a:solidFill>
                            <a:schemeClr val="tx1"/>
                          </a:solidFill>
                        </a:rPr>
                        <a:t>Mechanism of action</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Selective PI3K</a:t>
                      </a:r>
                      <a:r>
                        <a:rPr lang="el-GR" sz="1800" dirty="0">
                          <a:solidFill>
                            <a:schemeClr val="tx1"/>
                          </a:solidFill>
                        </a:rPr>
                        <a:t>δ</a:t>
                      </a:r>
                      <a:r>
                        <a:rPr lang="en-US" sz="1800" dirty="0">
                          <a:solidFill>
                            <a:schemeClr val="tx1"/>
                          </a:solidFill>
                        </a:rPr>
                        <a:t> inhibitor</a:t>
                      </a:r>
                      <a:endParaRPr lang="el-GR" sz="18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marL="0" marR="0" indent="0" algn="l" defTabSz="914115" rtl="0" eaLnBrk="1" fontAlgn="auto" latinLnBrk="0" hangingPunct="1">
                        <a:lnSpc>
                          <a:spcPct val="100000"/>
                        </a:lnSpc>
                        <a:spcBef>
                          <a:spcPts val="0"/>
                        </a:spcBef>
                        <a:spcAft>
                          <a:spcPts val="0"/>
                        </a:spcAft>
                        <a:buClrTx/>
                        <a:buSzTx/>
                        <a:buFontTx/>
                        <a:buNone/>
                        <a:tabLst/>
                        <a:defRPr/>
                      </a:pPr>
                      <a:r>
                        <a:rPr lang="en-US" sz="1800" dirty="0">
                          <a:solidFill>
                            <a:schemeClr val="tx1"/>
                          </a:solidFill>
                        </a:rPr>
                        <a:t>Dual inhibitor of PI3K</a:t>
                      </a:r>
                      <a:r>
                        <a:rPr lang="el-GR" sz="1800" dirty="0">
                          <a:solidFill>
                            <a:schemeClr val="tx1"/>
                          </a:solidFill>
                        </a:rPr>
                        <a:t>δ</a:t>
                      </a:r>
                      <a:r>
                        <a:rPr lang="en-US" sz="1800" dirty="0">
                          <a:solidFill>
                            <a:schemeClr val="tx1"/>
                          </a:solidFill>
                        </a:rPr>
                        <a:t>,</a:t>
                      </a:r>
                      <a:r>
                        <a:rPr lang="el-GR" sz="1800" dirty="0">
                          <a:solidFill>
                            <a:schemeClr val="tx1"/>
                          </a:solidFill>
                        </a:rPr>
                        <a:t>α</a:t>
                      </a:r>
                      <a:r>
                        <a:rPr lang="en-US" sz="1800" dirty="0">
                          <a:solidFill>
                            <a:schemeClr val="tx1"/>
                          </a:solidFill>
                        </a:rPr>
                        <a:t> </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algn="l"/>
                      <a:r>
                        <a:rPr lang="en-US" sz="1800" dirty="0">
                          <a:solidFill>
                            <a:schemeClr val="tx1"/>
                          </a:solidFill>
                        </a:rPr>
                        <a:t>Dual inhibitor of PI3K</a:t>
                      </a:r>
                      <a:r>
                        <a:rPr lang="el-GR" sz="1800" dirty="0" err="1">
                          <a:solidFill>
                            <a:schemeClr val="tx1"/>
                          </a:solidFill>
                        </a:rPr>
                        <a:t>δ,γ</a:t>
                      </a:r>
                      <a:endParaRPr lang="en-US" sz="18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algn="l"/>
                      <a:r>
                        <a:rPr lang="en-US" sz="1800" dirty="0">
                          <a:solidFill>
                            <a:schemeClr val="tx1"/>
                          </a:solidFill>
                        </a:rPr>
                        <a:t>Dual inhibitor of </a:t>
                      </a:r>
                      <a:r>
                        <a:rPr lang="en-US" sz="1800" b="0" dirty="0"/>
                        <a:t>PI3K</a:t>
                      </a:r>
                      <a:r>
                        <a:rPr lang="el-GR" sz="1800" dirty="0">
                          <a:solidFill>
                            <a:schemeClr val="tx1"/>
                          </a:solidFill>
                        </a:rPr>
                        <a:t>δ</a:t>
                      </a:r>
                      <a:r>
                        <a:rPr lang="en-US" sz="1800" b="0" dirty="0"/>
                        <a:t> and casein kinase CK1</a:t>
                      </a:r>
                      <a:r>
                        <a:rPr lang="el-GR" dirty="0"/>
                        <a:t>ε</a:t>
                      </a:r>
                      <a:endParaRPr lang="en-US" sz="18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extLst>
                  <a:ext uri="{0D108BD9-81ED-4DB2-BD59-A6C34878D82A}">
                    <a16:rowId xmlns:a16="http://schemas.microsoft.com/office/drawing/2014/main" val="10001"/>
                  </a:ext>
                </a:extLst>
              </a:tr>
              <a:tr h="867784">
                <a:tc>
                  <a:txBody>
                    <a:bodyPr/>
                    <a:lstStyle/>
                    <a:p>
                      <a:r>
                        <a:rPr lang="en-US" sz="1800" b="1" dirty="0">
                          <a:solidFill>
                            <a:schemeClr val="tx1"/>
                          </a:solidFill>
                        </a:rPr>
                        <a:t>Indication</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l">
                        <a:spcAft>
                          <a:spcPts val="1800"/>
                        </a:spcAft>
                        <a:buNone/>
                      </a:pPr>
                      <a:r>
                        <a:rPr lang="en-US" sz="1800" dirty="0">
                          <a:solidFill>
                            <a:schemeClr val="tx1"/>
                          </a:solidFill>
                        </a:rPr>
                        <a:t>Relapsed FL after at least 2 prior systemic therapies</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l">
                        <a:spcAft>
                          <a:spcPts val="1800"/>
                        </a:spcAft>
                        <a:buNone/>
                      </a:pPr>
                      <a:r>
                        <a:rPr lang="en-US" sz="1800" dirty="0">
                          <a:solidFill>
                            <a:schemeClr val="tx1"/>
                          </a:solidFill>
                        </a:rPr>
                        <a:t>Relapsed FL after at least 2 prior systemic therapies</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l">
                        <a:spcAft>
                          <a:spcPts val="1800"/>
                        </a:spcAft>
                        <a:buNone/>
                      </a:pPr>
                      <a:r>
                        <a:rPr lang="en-US" sz="1800" dirty="0">
                          <a:solidFill>
                            <a:schemeClr val="tx1"/>
                          </a:solidFill>
                        </a:rPr>
                        <a:t>R/R FL after at least 2 prior systemic therapies</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l">
                        <a:spcAft>
                          <a:spcPts val="1800"/>
                        </a:spcAft>
                        <a:buNone/>
                      </a:pPr>
                      <a:r>
                        <a:rPr lang="en-US" sz="1800" dirty="0">
                          <a:solidFill>
                            <a:schemeClr val="tx1"/>
                          </a:solidFill>
                        </a:rPr>
                        <a:t>R/R FL after at least 3 prior systemic therapies</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867784">
                <a:tc>
                  <a:txBody>
                    <a:bodyPr/>
                    <a:lstStyle/>
                    <a:p>
                      <a:r>
                        <a:rPr lang="en-US" sz="1800" b="1" dirty="0">
                          <a:solidFill>
                            <a:schemeClr val="tx1"/>
                          </a:solidFill>
                        </a:rPr>
                        <a:t>Dosing</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CF4FB"/>
                    </a:solidFill>
                  </a:tcPr>
                </a:tc>
                <a:tc>
                  <a:txBody>
                    <a:bodyPr/>
                    <a:lstStyle/>
                    <a:p>
                      <a:pPr algn="l"/>
                      <a:r>
                        <a:rPr lang="en-US" sz="1800" dirty="0">
                          <a:solidFill>
                            <a:schemeClr val="tx1"/>
                          </a:solidFill>
                        </a:rPr>
                        <a:t>150 mg orally, twice daily</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CF4FB"/>
                    </a:solidFill>
                  </a:tcPr>
                </a:tc>
                <a:tc>
                  <a:txBody>
                    <a:bodyPr/>
                    <a:lstStyle/>
                    <a:p>
                      <a:pPr algn="l"/>
                      <a:r>
                        <a:rPr lang="en-US" sz="1800" dirty="0">
                          <a:solidFill>
                            <a:schemeClr val="tx1"/>
                          </a:solidFill>
                        </a:rPr>
                        <a:t>60 mg as a 1-hour IV infusion weekly (3 weeks on, 1 week off)</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CF4FB"/>
                    </a:solidFill>
                  </a:tcPr>
                </a:tc>
                <a:tc>
                  <a:txBody>
                    <a:bodyPr/>
                    <a:lstStyle/>
                    <a:p>
                      <a:pPr algn="l"/>
                      <a:r>
                        <a:rPr lang="en-US" sz="1800" dirty="0">
                          <a:solidFill>
                            <a:schemeClr val="tx1"/>
                          </a:solidFill>
                        </a:rPr>
                        <a:t>25 mg orally, twice daily</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CF4FB"/>
                    </a:solidFill>
                  </a:tcPr>
                </a:tc>
                <a:tc>
                  <a:txBody>
                    <a:bodyPr/>
                    <a:lstStyle/>
                    <a:p>
                      <a:pPr algn="l"/>
                      <a:r>
                        <a:rPr lang="en-US" sz="1800" b="0" dirty="0"/>
                        <a:t>800 mg orally, once daily </a:t>
                      </a:r>
                      <a:endParaRPr lang="en-US" sz="18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CF4FB"/>
                    </a:solidFill>
                  </a:tcPr>
                </a:tc>
                <a:extLst>
                  <a:ext uri="{0D108BD9-81ED-4DB2-BD59-A6C34878D82A}">
                    <a16:rowId xmlns:a16="http://schemas.microsoft.com/office/drawing/2014/main" val="10003"/>
                  </a:ext>
                </a:extLst>
              </a:tr>
            </a:tbl>
          </a:graphicData>
        </a:graphic>
      </p:graphicFrame>
      <p:sp>
        <p:nvSpPr>
          <p:cNvPr id="6" name="TextBox 1">
            <a:extLst>
              <a:ext uri="{FF2B5EF4-FFF2-40B4-BE49-F238E27FC236}">
                <a16:creationId xmlns:a16="http://schemas.microsoft.com/office/drawing/2014/main" id="{2B866E24-0428-CE40-A1EE-DB57781AF3DB}"/>
              </a:ext>
            </a:extLst>
          </p:cNvPr>
          <p:cNvSpPr txBox="1">
            <a:spLocks noChangeArrowheads="1"/>
          </p:cNvSpPr>
          <p:nvPr/>
        </p:nvSpPr>
        <p:spPr bwMode="auto">
          <a:xfrm>
            <a:off x="166255" y="5780782"/>
            <a:ext cx="1058517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30000" noProof="0" dirty="0">
                <a:ln>
                  <a:noFill/>
                </a:ln>
                <a:solidFill>
                  <a:srgbClr val="000000"/>
                </a:solidFill>
                <a:effectLst/>
                <a:uLnTx/>
                <a:uFillTx/>
                <a:latin typeface="Calibri" charset="0"/>
                <a:ea typeface="Calibri" charset="0"/>
                <a:cs typeface="Calibri" charset="0"/>
              </a:rPr>
              <a:t>1 </a:t>
            </a:r>
            <a:r>
              <a:rPr kumimoji="0" lang="en-US" sz="1600" b="0" i="0" u="none" strike="noStrike" kern="1200" cap="none" spc="0" normalizeH="0" baseline="0" noProof="0" dirty="0">
                <a:ln>
                  <a:noFill/>
                </a:ln>
                <a:solidFill>
                  <a:srgbClr val="000000"/>
                </a:solidFill>
                <a:effectLst/>
                <a:uLnTx/>
                <a:uFillTx/>
                <a:latin typeface="Calibri" charset="0"/>
                <a:ea typeface="Calibri" charset="0"/>
                <a:cs typeface="Calibri" charset="0"/>
              </a:rPr>
              <a:t>Gopal AK et al. </a:t>
            </a:r>
            <a:r>
              <a:rPr kumimoji="0" lang="en-US" sz="1600" b="0" i="1" u="none" strike="noStrike" kern="1200" cap="none" spc="0" normalizeH="0" baseline="0" noProof="0" dirty="0">
                <a:ln>
                  <a:noFill/>
                </a:ln>
                <a:solidFill>
                  <a:srgbClr val="000000"/>
                </a:solidFill>
                <a:effectLst/>
                <a:uLnTx/>
                <a:uFillTx/>
                <a:latin typeface="Calibri" charset="0"/>
                <a:ea typeface="Calibri" charset="0"/>
                <a:cs typeface="Calibri" charset="0"/>
              </a:rPr>
              <a:t>N </a:t>
            </a:r>
            <a:r>
              <a:rPr kumimoji="0" lang="en-US" sz="1600" b="0" i="1" u="none" strike="noStrike" kern="1200" cap="none" spc="0" normalizeH="0" baseline="0" noProof="0" dirty="0" err="1">
                <a:ln>
                  <a:noFill/>
                </a:ln>
                <a:solidFill>
                  <a:srgbClr val="000000"/>
                </a:solidFill>
                <a:effectLst/>
                <a:uLnTx/>
                <a:uFillTx/>
                <a:latin typeface="Calibri" charset="0"/>
                <a:ea typeface="Calibri" charset="0"/>
                <a:cs typeface="Calibri" charset="0"/>
              </a:rPr>
              <a:t>Engl</a:t>
            </a:r>
            <a:r>
              <a:rPr kumimoji="0" lang="en-US" sz="1600" b="0" i="1" u="none" strike="noStrike" kern="1200" cap="none" spc="0" normalizeH="0" baseline="0" noProof="0" dirty="0">
                <a:ln>
                  <a:noFill/>
                </a:ln>
                <a:solidFill>
                  <a:srgbClr val="000000"/>
                </a:solidFill>
                <a:effectLst/>
                <a:uLnTx/>
                <a:uFillTx/>
                <a:latin typeface="Calibri" charset="0"/>
                <a:ea typeface="Calibri" charset="0"/>
                <a:cs typeface="Calibri" charset="0"/>
              </a:rPr>
              <a:t> J Med </a:t>
            </a:r>
            <a:r>
              <a:rPr kumimoji="0" lang="en-US" sz="1600" b="0" i="0" u="none" strike="noStrike" kern="1200" cap="none" spc="0" normalizeH="0" baseline="0" noProof="0" dirty="0">
                <a:ln>
                  <a:noFill/>
                </a:ln>
                <a:solidFill>
                  <a:srgbClr val="000000"/>
                </a:solidFill>
                <a:effectLst/>
                <a:uLnTx/>
                <a:uFillTx/>
                <a:latin typeface="Calibri" charset="0"/>
                <a:ea typeface="Calibri" charset="0"/>
                <a:cs typeface="Calibri" charset="0"/>
              </a:rPr>
              <a:t>2014;370(11):1008-18; Idelalisib package insert, January 2018.</a:t>
            </a:r>
          </a:p>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30000" noProof="0" dirty="0">
                <a:ln>
                  <a:noFill/>
                </a:ln>
                <a:solidFill>
                  <a:srgbClr val="000000"/>
                </a:solidFill>
                <a:effectLst/>
                <a:uLnTx/>
                <a:uFillTx/>
                <a:latin typeface="Calibri" charset="0"/>
                <a:ea typeface="Calibri" charset="0"/>
                <a:cs typeface="Calibri" charset="0"/>
              </a:rPr>
              <a:t>2 </a:t>
            </a:r>
            <a:r>
              <a:rPr kumimoji="0" lang="en-US" sz="1600" b="0" i="0" u="none" strike="noStrike" kern="1200" cap="none" spc="0" normalizeH="0" baseline="0" noProof="0" dirty="0" err="1">
                <a:ln>
                  <a:noFill/>
                </a:ln>
                <a:solidFill>
                  <a:srgbClr val="000000"/>
                </a:solidFill>
                <a:effectLst/>
                <a:uLnTx/>
                <a:uFillTx/>
                <a:latin typeface="Calibri" charset="0"/>
                <a:ea typeface="Calibri" charset="0"/>
                <a:cs typeface="Calibri" charset="0"/>
              </a:rPr>
              <a:t>Dreyling</a:t>
            </a:r>
            <a:r>
              <a:rPr kumimoji="0" lang="en-US" sz="1600" b="0" i="0" u="none" strike="noStrike" kern="1200" cap="none" spc="0" normalizeH="0" baseline="0" noProof="0" dirty="0">
                <a:ln>
                  <a:noFill/>
                </a:ln>
                <a:solidFill>
                  <a:srgbClr val="000000"/>
                </a:solidFill>
                <a:effectLst/>
                <a:uLnTx/>
                <a:uFillTx/>
                <a:latin typeface="Calibri" charset="0"/>
                <a:ea typeface="Calibri" charset="0"/>
                <a:cs typeface="Calibri" charset="0"/>
              </a:rPr>
              <a:t> M et al. </a:t>
            </a:r>
            <a:r>
              <a:rPr kumimoji="0" lang="en-US" sz="1600" b="0" i="1" u="none" strike="noStrike" kern="1200" cap="none" spc="0" normalizeH="0" baseline="0" noProof="0" dirty="0">
                <a:ln>
                  <a:noFill/>
                </a:ln>
                <a:solidFill>
                  <a:srgbClr val="000000"/>
                </a:solidFill>
                <a:effectLst/>
                <a:uLnTx/>
                <a:uFillTx/>
                <a:latin typeface="Calibri" charset="0"/>
                <a:ea typeface="Calibri" charset="0"/>
                <a:cs typeface="Calibri" charset="0"/>
              </a:rPr>
              <a:t>J </a:t>
            </a:r>
            <a:r>
              <a:rPr kumimoji="0" lang="en-US" sz="1600" b="0" i="1" u="none" strike="noStrike" kern="1200" cap="none" spc="0" normalizeH="0" baseline="0" noProof="0" dirty="0" err="1">
                <a:ln>
                  <a:noFill/>
                </a:ln>
                <a:solidFill>
                  <a:srgbClr val="000000"/>
                </a:solidFill>
                <a:effectLst/>
                <a:uLnTx/>
                <a:uFillTx/>
                <a:latin typeface="Calibri" charset="0"/>
                <a:ea typeface="Calibri" charset="0"/>
                <a:cs typeface="Calibri" charset="0"/>
              </a:rPr>
              <a:t>Clin</a:t>
            </a:r>
            <a:r>
              <a:rPr kumimoji="0" lang="en-US" sz="1600" b="0" i="1" u="none" strike="noStrike" kern="1200" cap="none" spc="0" normalizeH="0" baseline="0" noProof="0" dirty="0">
                <a:ln>
                  <a:noFill/>
                </a:ln>
                <a:solidFill>
                  <a:srgbClr val="000000"/>
                </a:solidFill>
                <a:effectLst/>
                <a:uLnTx/>
                <a:uFillTx/>
                <a:latin typeface="Calibri" charset="0"/>
                <a:ea typeface="Calibri" charset="0"/>
                <a:cs typeface="Calibri" charset="0"/>
              </a:rPr>
              <a:t> Oncol </a:t>
            </a:r>
            <a:r>
              <a:rPr kumimoji="0" lang="en-US" sz="1600" b="0" i="0" u="none" strike="noStrike" kern="1200" cap="none" spc="0" normalizeH="0" baseline="0" noProof="0" dirty="0">
                <a:ln>
                  <a:noFill/>
                </a:ln>
                <a:solidFill>
                  <a:srgbClr val="000000"/>
                </a:solidFill>
                <a:effectLst/>
                <a:uLnTx/>
                <a:uFillTx/>
                <a:latin typeface="Calibri" charset="0"/>
                <a:ea typeface="Calibri" charset="0"/>
                <a:cs typeface="Calibri" charset="0"/>
              </a:rPr>
              <a:t>2017;35(35):3898-905; Copanlisib package insert, September 2017.</a:t>
            </a:r>
          </a:p>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30000" noProof="0" dirty="0">
                <a:ln>
                  <a:noFill/>
                </a:ln>
                <a:solidFill>
                  <a:srgbClr val="000000"/>
                </a:solidFill>
                <a:effectLst/>
                <a:uLnTx/>
                <a:uFillTx/>
                <a:latin typeface="Calibri" charset="0"/>
                <a:ea typeface="Calibri" charset="0"/>
                <a:cs typeface="Calibri" charset="0"/>
              </a:rPr>
              <a:t>3 </a:t>
            </a:r>
            <a:r>
              <a:rPr kumimoji="0" lang="en-US" sz="1600" b="0" i="0" u="none" strike="noStrike" kern="1200" cap="none" spc="0" normalizeH="0" baseline="0" noProof="0" dirty="0" err="1">
                <a:ln>
                  <a:noFill/>
                </a:ln>
                <a:solidFill>
                  <a:srgbClr val="000000"/>
                </a:solidFill>
                <a:effectLst/>
                <a:uLnTx/>
                <a:uFillTx/>
                <a:latin typeface="Calibri" charset="0"/>
                <a:ea typeface="Calibri" charset="0"/>
                <a:cs typeface="Calibri" charset="0"/>
              </a:rPr>
              <a:t>Flinn</a:t>
            </a:r>
            <a:r>
              <a:rPr kumimoji="0" lang="en-US" sz="1600" b="0" i="0" u="none" strike="noStrike" kern="1200" cap="none" spc="0" normalizeH="0" baseline="0" noProof="0" dirty="0">
                <a:ln>
                  <a:noFill/>
                </a:ln>
                <a:solidFill>
                  <a:srgbClr val="000000"/>
                </a:solidFill>
                <a:effectLst/>
                <a:uLnTx/>
                <a:uFillTx/>
                <a:latin typeface="Calibri" charset="0"/>
                <a:ea typeface="Calibri" charset="0"/>
                <a:cs typeface="Calibri" charset="0"/>
              </a:rPr>
              <a:t> IW et al. </a:t>
            </a:r>
            <a:r>
              <a:rPr kumimoji="0" lang="en-US" sz="1600" b="0" i="1" u="none" strike="noStrike" kern="1200" cap="none" spc="0" normalizeH="0" baseline="0" noProof="0" dirty="0">
                <a:ln>
                  <a:noFill/>
                </a:ln>
                <a:solidFill>
                  <a:srgbClr val="000000"/>
                </a:solidFill>
                <a:effectLst/>
                <a:uLnTx/>
                <a:uFillTx/>
                <a:latin typeface="Calibri" charset="0"/>
                <a:ea typeface="Calibri" charset="0"/>
                <a:cs typeface="Calibri" charset="0"/>
              </a:rPr>
              <a:t>J Clin Oncol </a:t>
            </a:r>
            <a:r>
              <a:rPr kumimoji="0" lang="en-US" sz="1600" b="0" i="0" u="none" strike="noStrike" kern="1200" cap="none" spc="0" normalizeH="0" baseline="0" noProof="0" dirty="0">
                <a:ln>
                  <a:noFill/>
                </a:ln>
                <a:solidFill>
                  <a:srgbClr val="000000"/>
                </a:solidFill>
                <a:effectLst/>
                <a:uLnTx/>
                <a:uFillTx/>
                <a:latin typeface="Calibri" charset="0"/>
                <a:ea typeface="Calibri" charset="0"/>
                <a:cs typeface="Calibri" charset="0"/>
              </a:rPr>
              <a:t>2019;[</a:t>
            </a:r>
            <a:r>
              <a:rPr kumimoji="0" lang="en-US" sz="1600" b="0" i="0" u="none" strike="noStrike" kern="1200" cap="none" spc="0" normalizeH="0" baseline="0" noProof="0" dirty="0" err="1">
                <a:ln>
                  <a:noFill/>
                </a:ln>
                <a:solidFill>
                  <a:srgbClr val="000000"/>
                </a:solidFill>
                <a:effectLst/>
                <a:uLnTx/>
                <a:uFillTx/>
                <a:latin typeface="Calibri" charset="0"/>
                <a:ea typeface="Calibri" charset="0"/>
                <a:cs typeface="Calibri" charset="0"/>
              </a:rPr>
              <a:t>Epub</a:t>
            </a:r>
            <a:r>
              <a:rPr kumimoji="0" lang="en-US" sz="1600" b="0" i="0" u="none" strike="noStrike" kern="1200" cap="none" spc="0" normalizeH="0" baseline="0" noProof="0" dirty="0">
                <a:ln>
                  <a:noFill/>
                </a:ln>
                <a:solidFill>
                  <a:srgbClr val="000000"/>
                </a:solidFill>
                <a:effectLst/>
                <a:uLnTx/>
                <a:uFillTx/>
                <a:latin typeface="Calibri" charset="0"/>
                <a:ea typeface="Calibri" charset="0"/>
                <a:cs typeface="Calibri" charset="0"/>
              </a:rPr>
              <a:t> ahead of print]; </a:t>
            </a:r>
            <a:r>
              <a:rPr kumimoji="0" lang="en-US" sz="1600" b="0" i="0" u="none" strike="noStrike" kern="1200" cap="none" spc="0" normalizeH="0" baseline="0" noProof="0" dirty="0" err="1">
                <a:ln>
                  <a:noFill/>
                </a:ln>
                <a:solidFill>
                  <a:srgbClr val="000000"/>
                </a:solidFill>
                <a:effectLst/>
                <a:uLnTx/>
                <a:uFillTx/>
                <a:latin typeface="Calibri" charset="0"/>
                <a:ea typeface="Calibri" charset="0"/>
                <a:cs typeface="Calibri" charset="0"/>
              </a:rPr>
              <a:t>Zinzani</a:t>
            </a:r>
            <a:r>
              <a:rPr kumimoji="0" lang="en-US" sz="1600" b="0" i="0" u="none" strike="noStrike" kern="1200" cap="none" spc="0" normalizeH="0" baseline="0" noProof="0" dirty="0">
                <a:ln>
                  <a:noFill/>
                </a:ln>
                <a:solidFill>
                  <a:srgbClr val="000000"/>
                </a:solidFill>
                <a:effectLst/>
                <a:uLnTx/>
                <a:uFillTx/>
                <a:latin typeface="Calibri" charset="0"/>
                <a:ea typeface="Calibri" charset="0"/>
                <a:cs typeface="Calibri" charset="0"/>
              </a:rPr>
              <a:t> PL et al. EHA 2017;Abstract S777; Duvelisib package insert, September 2018. </a:t>
            </a:r>
            <a:r>
              <a:rPr kumimoji="0" lang="en-US" sz="1600" b="0" i="0" u="none" strike="noStrike" kern="1200" cap="none" spc="0" normalizeH="0" baseline="30000" noProof="0" dirty="0">
                <a:ln>
                  <a:noFill/>
                </a:ln>
                <a:solidFill>
                  <a:srgbClr val="000000"/>
                </a:solidFill>
                <a:effectLst/>
                <a:uLnTx/>
                <a:uFillTx/>
                <a:latin typeface="Calibri" charset="0"/>
                <a:ea typeface="Calibri" charset="0"/>
                <a:cs typeface="Calibri" charset="0"/>
              </a:rPr>
              <a:t>4 </a:t>
            </a:r>
            <a:r>
              <a:rPr kumimoji="0" lang="en-US" sz="1600" b="0" i="0" u="none" strike="noStrike" kern="1200" cap="none" spc="0" normalizeH="0" baseline="0" noProof="0" dirty="0" err="1">
                <a:ln>
                  <a:noFill/>
                </a:ln>
                <a:solidFill>
                  <a:srgbClr val="000000"/>
                </a:solidFill>
                <a:effectLst/>
                <a:uLnTx/>
                <a:uFillTx/>
                <a:latin typeface="Calibri" charset="0"/>
                <a:ea typeface="Calibri" charset="0"/>
                <a:cs typeface="Calibri" charset="0"/>
              </a:rPr>
              <a:t>Umbralisib</a:t>
            </a:r>
            <a:r>
              <a:rPr kumimoji="0" lang="en-US" sz="1600" b="0" i="0" u="none" strike="noStrike" kern="1200" cap="none" spc="0" normalizeH="0" baseline="0" noProof="0" dirty="0">
                <a:ln>
                  <a:noFill/>
                </a:ln>
                <a:solidFill>
                  <a:srgbClr val="000000"/>
                </a:solidFill>
                <a:effectLst/>
                <a:uLnTx/>
                <a:uFillTx/>
                <a:latin typeface="Calibri" charset="0"/>
                <a:ea typeface="Calibri" charset="0"/>
                <a:cs typeface="Calibri" charset="0"/>
              </a:rPr>
              <a:t> package insert, February 2021.</a:t>
            </a:r>
            <a:endParaRPr kumimoji="0" lang="en-US" sz="1600" b="0" i="0" u="none" strike="noStrike" kern="1200" cap="none" spc="0" normalizeH="0" baseline="30000" noProof="0" dirty="0">
              <a:ln>
                <a:noFill/>
              </a:ln>
              <a:solidFill>
                <a:srgbClr val="000000"/>
              </a:solidFill>
              <a:effectLst/>
              <a:uLnTx/>
              <a:uFillTx/>
              <a:latin typeface="Calibri" charset="0"/>
              <a:ea typeface="Calibri" charset="0"/>
              <a:cs typeface="Calibri" charset="0"/>
            </a:endParaRPr>
          </a:p>
        </p:txBody>
      </p:sp>
    </p:spTree>
    <p:custDataLst>
      <p:tags r:id="rId1"/>
    </p:custDataLst>
    <p:extLst>
      <p:ext uri="{BB962C8B-B14F-4D97-AF65-F5344CB8AC3E}">
        <p14:creationId xmlns:p14="http://schemas.microsoft.com/office/powerpoint/2010/main" val="11744716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id="{E944D9D2-7B76-F248-B1AD-26C7FE06EB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100" y="1371600"/>
            <a:ext cx="10337800" cy="4114800"/>
          </a:xfrm>
          <a:prstGeom prst="rect">
            <a:avLst/>
          </a:prstGeom>
        </p:spPr>
      </p:pic>
      <p:sp>
        <p:nvSpPr>
          <p:cNvPr id="6" name="TextBox 5">
            <a:extLst>
              <a:ext uri="{FF2B5EF4-FFF2-40B4-BE49-F238E27FC236}">
                <a16:creationId xmlns:a16="http://schemas.microsoft.com/office/drawing/2014/main" id="{7C687AA1-3E6B-FE4A-8194-25814275C535}"/>
              </a:ext>
            </a:extLst>
          </p:cNvPr>
          <p:cNvSpPr txBox="1"/>
          <p:nvPr/>
        </p:nvSpPr>
        <p:spPr>
          <a:xfrm>
            <a:off x="927100" y="1628800"/>
            <a:ext cx="10337800" cy="430887"/>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200" b="1" i="1" u="none" strike="noStrike" kern="1200" cap="none" spc="0" normalizeH="0" baseline="0" noProof="0" dirty="0">
                <a:ln>
                  <a:noFill/>
                </a:ln>
                <a:solidFill>
                  <a:srgbClr val="B30138"/>
                </a:solidFill>
                <a:effectLst/>
                <a:uLnTx/>
                <a:uFillTx/>
                <a:latin typeface="Arial" pitchFamily="-72" charset="0"/>
                <a:ea typeface="MS PGothic" charset="0"/>
              </a:rPr>
              <a:t>Lancet Oncol </a:t>
            </a:r>
            <a:r>
              <a:rPr kumimoji="0" lang="en-US" sz="2200" b="1" i="0" u="none" strike="noStrike" kern="1200" cap="none" spc="0" normalizeH="0" baseline="0" noProof="0" dirty="0">
                <a:ln>
                  <a:noFill/>
                </a:ln>
                <a:solidFill>
                  <a:srgbClr val="B30138"/>
                </a:solidFill>
                <a:effectLst/>
                <a:uLnTx/>
                <a:uFillTx/>
                <a:latin typeface="Arial" pitchFamily="-72" charset="0"/>
                <a:ea typeface="MS PGothic" charset="0"/>
              </a:rPr>
              <a:t>2021;22:678-89 </a:t>
            </a:r>
          </a:p>
        </p:txBody>
      </p:sp>
    </p:spTree>
    <p:extLst>
      <p:ext uri="{BB962C8B-B14F-4D97-AF65-F5344CB8AC3E}">
        <p14:creationId xmlns:p14="http://schemas.microsoft.com/office/powerpoint/2010/main" val="12282725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4A438-1DB7-7A4D-9628-241CEDE93CF9}"/>
              </a:ext>
            </a:extLst>
          </p:cNvPr>
          <p:cNvSpPr>
            <a:spLocks noGrp="1"/>
          </p:cNvSpPr>
          <p:nvPr>
            <p:ph type="title"/>
          </p:nvPr>
        </p:nvSpPr>
        <p:spPr>
          <a:xfrm>
            <a:off x="912286" y="227013"/>
            <a:ext cx="10358967" cy="954086"/>
          </a:xfrm>
        </p:spPr>
        <p:txBody>
          <a:bodyPr/>
          <a:lstStyle/>
          <a:p>
            <a:r>
              <a:rPr lang="en-US" dirty="0"/>
              <a:t>CHRONOS-3: Progression-Free Survival in R/R Indolent NHL </a:t>
            </a:r>
          </a:p>
        </p:txBody>
      </p:sp>
      <p:sp>
        <p:nvSpPr>
          <p:cNvPr id="3" name="TextBox 2">
            <a:extLst>
              <a:ext uri="{FF2B5EF4-FFF2-40B4-BE49-F238E27FC236}">
                <a16:creationId xmlns:a16="http://schemas.microsoft.com/office/drawing/2014/main" id="{4E4610D8-4E6D-E149-9571-2ADBC540DBA0}"/>
              </a:ext>
            </a:extLst>
          </p:cNvPr>
          <p:cNvSpPr txBox="1"/>
          <p:nvPr/>
        </p:nvSpPr>
        <p:spPr>
          <a:xfrm>
            <a:off x="15273" y="6479569"/>
            <a:ext cx="5183714"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Matasar</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MJ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Lancet Oncol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2021;22:678-89. </a:t>
            </a:r>
          </a:p>
        </p:txBody>
      </p:sp>
      <p:pic>
        <p:nvPicPr>
          <p:cNvPr id="5" name="Picture 4" descr="Chart, line chart&#10;&#10;Description automatically generated">
            <a:extLst>
              <a:ext uri="{FF2B5EF4-FFF2-40B4-BE49-F238E27FC236}">
                <a16:creationId xmlns:a16="http://schemas.microsoft.com/office/drawing/2014/main" id="{85B2C4B3-8DB9-3B4B-8ABA-BF38F73A09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086" y="1199490"/>
            <a:ext cx="11060754" cy="4845925"/>
          </a:xfrm>
          <a:prstGeom prst="rect">
            <a:avLst/>
          </a:prstGeom>
        </p:spPr>
      </p:pic>
      <p:graphicFrame>
        <p:nvGraphicFramePr>
          <p:cNvPr id="7" name="Table 7">
            <a:extLst>
              <a:ext uri="{FF2B5EF4-FFF2-40B4-BE49-F238E27FC236}">
                <a16:creationId xmlns:a16="http://schemas.microsoft.com/office/drawing/2014/main" id="{4C87B883-B12F-AC49-82CA-A3A2C60BF320}"/>
              </a:ext>
            </a:extLst>
          </p:cNvPr>
          <p:cNvGraphicFramePr>
            <a:graphicFrameLocks noGrp="1"/>
          </p:cNvGraphicFramePr>
          <p:nvPr/>
        </p:nvGraphicFramePr>
        <p:xfrm>
          <a:off x="5375920" y="1700808"/>
          <a:ext cx="6048672" cy="1005840"/>
        </p:xfrm>
        <a:graphic>
          <a:graphicData uri="http://schemas.openxmlformats.org/drawingml/2006/table">
            <a:tbl>
              <a:tblPr firstRow="1" bandRow="1">
                <a:tableStyleId>{21E4AEA4-8DFA-4A89-87EB-49C32662AFE0}</a:tableStyleId>
              </a:tblPr>
              <a:tblGrid>
                <a:gridCol w="1296144">
                  <a:extLst>
                    <a:ext uri="{9D8B030D-6E8A-4147-A177-3AD203B41FA5}">
                      <a16:colId xmlns:a16="http://schemas.microsoft.com/office/drawing/2014/main" val="3427688304"/>
                    </a:ext>
                  </a:extLst>
                </a:gridCol>
                <a:gridCol w="1368152">
                  <a:extLst>
                    <a:ext uri="{9D8B030D-6E8A-4147-A177-3AD203B41FA5}">
                      <a16:colId xmlns:a16="http://schemas.microsoft.com/office/drawing/2014/main" val="3309137120"/>
                    </a:ext>
                  </a:extLst>
                </a:gridCol>
                <a:gridCol w="1656184">
                  <a:extLst>
                    <a:ext uri="{9D8B030D-6E8A-4147-A177-3AD203B41FA5}">
                      <a16:colId xmlns:a16="http://schemas.microsoft.com/office/drawing/2014/main" val="3909393210"/>
                    </a:ext>
                  </a:extLst>
                </a:gridCol>
                <a:gridCol w="648072">
                  <a:extLst>
                    <a:ext uri="{9D8B030D-6E8A-4147-A177-3AD203B41FA5}">
                      <a16:colId xmlns:a16="http://schemas.microsoft.com/office/drawing/2014/main" val="3930683471"/>
                    </a:ext>
                  </a:extLst>
                </a:gridCol>
                <a:gridCol w="1080120">
                  <a:extLst>
                    <a:ext uri="{9D8B030D-6E8A-4147-A177-3AD203B41FA5}">
                      <a16:colId xmlns:a16="http://schemas.microsoft.com/office/drawing/2014/main" val="2592135829"/>
                    </a:ext>
                  </a:extLst>
                </a:gridCol>
              </a:tblGrid>
              <a:tr h="455930">
                <a:tc>
                  <a:txBody>
                    <a:bodyPr/>
                    <a:lstStyle/>
                    <a:p>
                      <a:endParaRPr lang="en-US" dirty="0"/>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a:r>
                        <a:rPr lang="en-US" dirty="0" err="1"/>
                        <a:t>Copanlisib</a:t>
                      </a:r>
                      <a:r>
                        <a:rPr lang="en-US" dirty="0"/>
                        <a:t> + rituximab</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a:r>
                        <a:rPr lang="en-US" dirty="0"/>
                        <a:t>Placebo +</a:t>
                      </a:r>
                    </a:p>
                    <a:p>
                      <a:pPr algn="ctr"/>
                      <a:r>
                        <a:rPr lang="en-US" dirty="0"/>
                        <a:t>rituximab</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a:r>
                        <a:rPr lang="en-US" dirty="0"/>
                        <a:t>HR</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a:r>
                        <a:rPr lang="en-US" i="1" dirty="0"/>
                        <a:t>p</a:t>
                      </a:r>
                      <a:r>
                        <a:rPr lang="en-US" dirty="0"/>
                        <a:t>-value</a:t>
                      </a:r>
                    </a:p>
                  </a:txBody>
                  <a:tcPr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43753672"/>
                  </a:ext>
                </a:extLst>
              </a:tr>
              <a:tr h="264150">
                <a:tc>
                  <a:txBody>
                    <a:bodyPr/>
                    <a:lstStyle/>
                    <a:p>
                      <a:r>
                        <a:rPr lang="en-US" dirty="0"/>
                        <a:t>Median PFS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E9F6"/>
                    </a:solidFill>
                  </a:tcPr>
                </a:tc>
                <a:tc>
                  <a:txBody>
                    <a:bodyPr/>
                    <a:lstStyle/>
                    <a:p>
                      <a:pPr algn="ctr"/>
                      <a:r>
                        <a:rPr lang="en-US" dirty="0"/>
                        <a:t>21.5 </a:t>
                      </a:r>
                      <a:r>
                        <a:rPr lang="en-US" dirty="0" err="1"/>
                        <a:t>mo</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E9F6"/>
                    </a:solidFill>
                  </a:tcPr>
                </a:tc>
                <a:tc>
                  <a:txBody>
                    <a:bodyPr/>
                    <a:lstStyle/>
                    <a:p>
                      <a:pPr algn="ctr"/>
                      <a:r>
                        <a:rPr lang="en-US" dirty="0"/>
                        <a:t>13.8 </a:t>
                      </a:r>
                      <a:r>
                        <a:rPr lang="en-US" dirty="0" err="1"/>
                        <a:t>mo</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E9F6"/>
                    </a:solidFill>
                  </a:tcPr>
                </a:tc>
                <a:tc>
                  <a:txBody>
                    <a:bodyPr/>
                    <a:lstStyle/>
                    <a:p>
                      <a:pPr algn="ctr"/>
                      <a:r>
                        <a:rPr lang="en-US" dirty="0"/>
                        <a:t>0.52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E9F6"/>
                    </a:solidFill>
                  </a:tcPr>
                </a:tc>
                <a:tc>
                  <a:txBody>
                    <a:bodyPr/>
                    <a:lstStyle/>
                    <a:p>
                      <a:pPr algn="ctr"/>
                      <a:r>
                        <a:rPr lang="en-US" dirty="0"/>
                        <a:t>&lt;0.0001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E9F6"/>
                    </a:solidFill>
                  </a:tcPr>
                </a:tc>
                <a:extLst>
                  <a:ext uri="{0D108BD9-81ED-4DB2-BD59-A6C34878D82A}">
                    <a16:rowId xmlns:a16="http://schemas.microsoft.com/office/drawing/2014/main" val="2971146010"/>
                  </a:ext>
                </a:extLst>
              </a:tr>
            </a:tbl>
          </a:graphicData>
        </a:graphic>
      </p:graphicFrame>
    </p:spTree>
    <p:extLst>
      <p:ext uri="{BB962C8B-B14F-4D97-AF65-F5344CB8AC3E}">
        <p14:creationId xmlns:p14="http://schemas.microsoft.com/office/powerpoint/2010/main" val="2591088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3DF0DC-AE89-654E-B77D-658468CC0AE4}"/>
              </a:ext>
            </a:extLst>
          </p:cNvPr>
          <p:cNvSpPr>
            <a:spLocks noGrp="1"/>
          </p:cNvSpPr>
          <p:nvPr>
            <p:ph type="title"/>
          </p:nvPr>
        </p:nvSpPr>
        <p:spPr/>
        <p:txBody>
          <a:bodyPr/>
          <a:lstStyle/>
          <a:p>
            <a:pPr algn="l"/>
            <a:r>
              <a:rPr lang="en-US" dirty="0"/>
              <a:t>FDA Grants Accelerated Approval to </a:t>
            </a:r>
            <a:r>
              <a:rPr lang="en-US" dirty="0" err="1"/>
              <a:t>Umbralisib</a:t>
            </a:r>
            <a:r>
              <a:rPr lang="en-US" dirty="0"/>
              <a:t> for Marginal Zone Lymphoma and Follicular Lymphoma</a:t>
            </a:r>
            <a:br>
              <a:rPr lang="en-US" dirty="0"/>
            </a:br>
            <a:r>
              <a:rPr lang="en-US" sz="2000" dirty="0"/>
              <a:t>Press Release – February 5, 2021</a:t>
            </a:r>
            <a:endParaRPr lang="en-US" dirty="0"/>
          </a:p>
        </p:txBody>
      </p:sp>
      <p:sp>
        <p:nvSpPr>
          <p:cNvPr id="4" name="Content Placeholder 3">
            <a:extLst>
              <a:ext uri="{FF2B5EF4-FFF2-40B4-BE49-F238E27FC236}">
                <a16:creationId xmlns:a16="http://schemas.microsoft.com/office/drawing/2014/main" id="{7766C091-DBA7-A043-93FF-7A667C5935EA}"/>
              </a:ext>
            </a:extLst>
          </p:cNvPr>
          <p:cNvSpPr>
            <a:spLocks noGrp="1"/>
          </p:cNvSpPr>
          <p:nvPr>
            <p:ph idx="1"/>
          </p:nvPr>
        </p:nvSpPr>
        <p:spPr>
          <a:xfrm>
            <a:off x="912286" y="1628800"/>
            <a:ext cx="10358967" cy="4586266"/>
          </a:xfrm>
        </p:spPr>
        <p:txBody>
          <a:bodyPr/>
          <a:lstStyle/>
          <a:p>
            <a:pPr marL="98425" indent="0">
              <a:buNone/>
            </a:pPr>
            <a:r>
              <a:rPr lang="en-US" sz="2000" b="0" dirty="0"/>
              <a:t>“The Food and Drug Administration granted accelerated approval to </a:t>
            </a:r>
            <a:r>
              <a:rPr lang="en-US" sz="2000" b="0" dirty="0" err="1"/>
              <a:t>umbralisib</a:t>
            </a:r>
            <a:r>
              <a:rPr lang="en-US" sz="2000" b="0" dirty="0"/>
              <a:t>, a kinase inhibitor including PI3K-delta and casein kinase CK1-epsilon, for the following indications:</a:t>
            </a:r>
          </a:p>
          <a:p>
            <a:r>
              <a:rPr lang="en-US" sz="2000" b="0" dirty="0"/>
              <a:t>Adult patients with relapsed or refractory marginal zone lymphoma (MZL) who have received at least one prior anti-CD20-based regimen;</a:t>
            </a:r>
          </a:p>
          <a:p>
            <a:r>
              <a:rPr lang="en-US" sz="2000" b="0" dirty="0"/>
              <a:t>Adult patients with relapsed or refractory follicular lymphoma (FL) who have received at least three prior lines of systemic therapy.</a:t>
            </a:r>
          </a:p>
          <a:p>
            <a:pPr marL="98425" indent="0">
              <a:buNone/>
            </a:pPr>
            <a:r>
              <a:rPr lang="en-US" sz="2000" b="0" dirty="0"/>
              <a:t>Approval was based on two single-arm cohorts of an open-label, multi-center, multi-cohort trial, UTX-TGR-205 (NCT02793583), in 69 patients with MZL who received at least one prior therapy, including an anti-CD20 containing regimen, and in 117 patients with FL after at least 2 prior systemic therapies. Patients received </a:t>
            </a:r>
            <a:r>
              <a:rPr lang="en-US" sz="2000" b="0" dirty="0" err="1"/>
              <a:t>umbralisib</a:t>
            </a:r>
            <a:r>
              <a:rPr lang="en-US" sz="2000" b="0" dirty="0"/>
              <a:t> 800 mg orally once daily until disease progression or unacceptable toxicity.”</a:t>
            </a:r>
          </a:p>
        </p:txBody>
      </p:sp>
      <p:sp>
        <p:nvSpPr>
          <p:cNvPr id="5" name="TextBox 4">
            <a:extLst>
              <a:ext uri="{FF2B5EF4-FFF2-40B4-BE49-F238E27FC236}">
                <a16:creationId xmlns:a16="http://schemas.microsoft.com/office/drawing/2014/main" id="{46BB226C-ED5C-6E49-A32E-65BBE40F69A4}"/>
              </a:ext>
            </a:extLst>
          </p:cNvPr>
          <p:cNvSpPr txBox="1"/>
          <p:nvPr/>
        </p:nvSpPr>
        <p:spPr>
          <a:xfrm>
            <a:off x="119336" y="6333787"/>
            <a:ext cx="10358967" cy="553998"/>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www.fda.gov</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/drugs/resources-information-approved-drugs/fda-grants-accelerated-approval-umbralisib-marginal-zone-lymphoma-and-follicular-lymphoma</a:t>
            </a:r>
          </a:p>
        </p:txBody>
      </p:sp>
    </p:spTree>
    <p:extLst>
      <p:ext uri="{BB962C8B-B14F-4D97-AF65-F5344CB8AC3E}">
        <p14:creationId xmlns:p14="http://schemas.microsoft.com/office/powerpoint/2010/main" val="2694901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 email&#10;&#10;Description automatically generated">
            <a:extLst>
              <a:ext uri="{FF2B5EF4-FFF2-40B4-BE49-F238E27FC236}">
                <a16:creationId xmlns:a16="http://schemas.microsoft.com/office/drawing/2014/main" id="{00194ECE-AFA3-F24C-B823-1D0F696DCF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800" y="908050"/>
            <a:ext cx="11074400" cy="5041900"/>
          </a:xfrm>
          <a:prstGeom prst="rect">
            <a:avLst/>
          </a:prstGeom>
        </p:spPr>
      </p:pic>
      <p:sp>
        <p:nvSpPr>
          <p:cNvPr id="2" name="TextBox 1">
            <a:extLst>
              <a:ext uri="{FF2B5EF4-FFF2-40B4-BE49-F238E27FC236}">
                <a16:creationId xmlns:a16="http://schemas.microsoft.com/office/drawing/2014/main" id="{9D4362E3-F949-BD4E-97A2-1805464F0A74}"/>
              </a:ext>
            </a:extLst>
          </p:cNvPr>
          <p:cNvSpPr txBox="1"/>
          <p:nvPr/>
        </p:nvSpPr>
        <p:spPr>
          <a:xfrm>
            <a:off x="7320136" y="5424970"/>
            <a:ext cx="4223079" cy="43088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200" b="1" i="1" u="none" strike="noStrike" kern="1200" cap="none" spc="0" normalizeH="0" baseline="0" noProof="0" dirty="0">
                <a:ln>
                  <a:noFill/>
                </a:ln>
                <a:solidFill>
                  <a:srgbClr val="0171A9"/>
                </a:solidFill>
                <a:effectLst/>
                <a:uLnTx/>
                <a:uFillTx/>
                <a:latin typeface="Arial" pitchFamily="-72" charset="0"/>
                <a:ea typeface="MS PGothic" charset="0"/>
              </a:rPr>
              <a:t>J Clin Oncol </a:t>
            </a:r>
            <a:r>
              <a:rPr kumimoji="0" lang="en-US" sz="2200" b="1" i="0" u="none" strike="noStrike" kern="1200" cap="none" spc="0" normalizeH="0" baseline="0" noProof="0" dirty="0">
                <a:ln>
                  <a:noFill/>
                </a:ln>
                <a:solidFill>
                  <a:srgbClr val="0171A9"/>
                </a:solidFill>
                <a:effectLst/>
                <a:uLnTx/>
                <a:uFillTx/>
                <a:latin typeface="Arial" pitchFamily="-72" charset="0"/>
                <a:ea typeface="MS PGothic" charset="0"/>
              </a:rPr>
              <a:t>2021;39:1609-18</a:t>
            </a:r>
          </a:p>
        </p:txBody>
      </p:sp>
      <p:sp>
        <p:nvSpPr>
          <p:cNvPr id="5" name="Rectangle 4">
            <a:extLst>
              <a:ext uri="{FF2B5EF4-FFF2-40B4-BE49-F238E27FC236}">
                <a16:creationId xmlns:a16="http://schemas.microsoft.com/office/drawing/2014/main" id="{CA5734CF-C82A-E940-BB97-C8E55A496045}"/>
              </a:ext>
            </a:extLst>
          </p:cNvPr>
          <p:cNvSpPr/>
          <p:nvPr/>
        </p:nvSpPr>
        <p:spPr bwMode="auto">
          <a:xfrm>
            <a:off x="10488488" y="1196752"/>
            <a:ext cx="1144712" cy="115212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extLst>
      <p:ext uri="{BB962C8B-B14F-4D97-AF65-F5344CB8AC3E}">
        <p14:creationId xmlns:p14="http://schemas.microsoft.com/office/powerpoint/2010/main" val="18473575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A444A-B96A-DD4E-A5EA-29C1B9DAC818}"/>
              </a:ext>
            </a:extLst>
          </p:cNvPr>
          <p:cNvSpPr>
            <a:spLocks noGrp="1"/>
          </p:cNvSpPr>
          <p:nvPr>
            <p:ph type="title"/>
          </p:nvPr>
        </p:nvSpPr>
        <p:spPr>
          <a:xfrm>
            <a:off x="912286" y="73125"/>
            <a:ext cx="10744257" cy="1195635"/>
          </a:xfrm>
        </p:spPr>
        <p:txBody>
          <a:bodyPr/>
          <a:lstStyle/>
          <a:p>
            <a:r>
              <a:rPr lang="en-US" dirty="0" err="1"/>
              <a:t>Umbralisib</a:t>
            </a:r>
            <a:r>
              <a:rPr lang="en-US" dirty="0"/>
              <a:t> for Heavily Pretreated R/R Indolent NHL</a:t>
            </a:r>
          </a:p>
        </p:txBody>
      </p:sp>
      <p:sp>
        <p:nvSpPr>
          <p:cNvPr id="3" name="TextBox 2">
            <a:extLst>
              <a:ext uri="{FF2B5EF4-FFF2-40B4-BE49-F238E27FC236}">
                <a16:creationId xmlns:a16="http://schemas.microsoft.com/office/drawing/2014/main" id="{9305B285-6773-2545-9661-BCD55DF1E8C8}"/>
              </a:ext>
            </a:extLst>
          </p:cNvPr>
          <p:cNvSpPr txBox="1"/>
          <p:nvPr/>
        </p:nvSpPr>
        <p:spPr>
          <a:xfrm>
            <a:off x="73547" y="6508278"/>
            <a:ext cx="3790205"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Fowler NH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J Clin Oncol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2021;39:1609-18.</a:t>
            </a:r>
          </a:p>
        </p:txBody>
      </p:sp>
      <p:pic>
        <p:nvPicPr>
          <p:cNvPr id="5" name="Picture 4" descr="Chart&#10;&#10;Description automatically generated with low confidence">
            <a:extLst>
              <a:ext uri="{FF2B5EF4-FFF2-40B4-BE49-F238E27FC236}">
                <a16:creationId xmlns:a16="http://schemas.microsoft.com/office/drawing/2014/main" id="{F794A006-2169-914E-802C-29F6F4711B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550" y="1268760"/>
            <a:ext cx="10756900" cy="4699000"/>
          </a:xfrm>
          <a:prstGeom prst="rect">
            <a:avLst/>
          </a:prstGeom>
        </p:spPr>
      </p:pic>
      <p:sp>
        <p:nvSpPr>
          <p:cNvPr id="6" name="TextBox 5">
            <a:extLst>
              <a:ext uri="{FF2B5EF4-FFF2-40B4-BE49-F238E27FC236}">
                <a16:creationId xmlns:a16="http://schemas.microsoft.com/office/drawing/2014/main" id="{ABD4619C-58ED-B743-B56F-5FC336AE673D}"/>
              </a:ext>
            </a:extLst>
          </p:cNvPr>
          <p:cNvSpPr txBox="1"/>
          <p:nvPr/>
        </p:nvSpPr>
        <p:spPr>
          <a:xfrm>
            <a:off x="5591944" y="1628800"/>
            <a:ext cx="3771225" cy="646331"/>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72" charset="0"/>
                <a:ea typeface="MS PGothic" charset="0"/>
              </a:rPr>
              <a:t>ORR (FL cohort; N = 117): 45.3%</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72" charset="0"/>
                <a:ea typeface="MS PGothic" charset="0"/>
              </a:rPr>
              <a:t>Median PFS (FL cohort): 10.6 </a:t>
            </a:r>
            <a:r>
              <a:rPr kumimoji="0" lang="en-US" sz="1800" b="1" i="0" u="none" strike="noStrike" kern="1200" cap="none" spc="0" normalizeH="0" baseline="0" noProof="0" dirty="0" err="1">
                <a:ln>
                  <a:noFill/>
                </a:ln>
                <a:solidFill>
                  <a:srgbClr val="000000"/>
                </a:solidFill>
                <a:effectLst/>
                <a:uLnTx/>
                <a:uFillTx/>
                <a:latin typeface="Arial" pitchFamily="-72" charset="0"/>
                <a:ea typeface="MS PGothic" charset="0"/>
              </a:rPr>
              <a:t>mo</a:t>
            </a:r>
            <a:endParaRPr kumimoji="0" lang="en-US" sz="1800" b="1" i="0" u="none" strike="noStrike" kern="1200" cap="none" spc="0" normalizeH="0" baseline="0" noProof="0" dirty="0">
              <a:ln>
                <a:noFill/>
              </a:ln>
              <a:solidFill>
                <a:srgbClr val="000000"/>
              </a:solidFill>
              <a:effectLst/>
              <a:uLnTx/>
              <a:uFillTx/>
              <a:latin typeface="Arial" pitchFamily="-72" charset="0"/>
              <a:ea typeface="MS PGothic" charset="0"/>
            </a:endParaRPr>
          </a:p>
        </p:txBody>
      </p:sp>
    </p:spTree>
    <p:extLst>
      <p:ext uri="{BB962C8B-B14F-4D97-AF65-F5344CB8AC3E}">
        <p14:creationId xmlns:p14="http://schemas.microsoft.com/office/powerpoint/2010/main" val="38908492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C0E42EC6-1EBC-F845-91A9-963A7A69CB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366" y="1556792"/>
            <a:ext cx="10845800" cy="3606800"/>
          </a:xfrm>
          <a:prstGeom prst="rect">
            <a:avLst/>
          </a:prstGeom>
        </p:spPr>
      </p:pic>
      <p:sp>
        <p:nvSpPr>
          <p:cNvPr id="2" name="TextBox 1">
            <a:extLst>
              <a:ext uri="{FF2B5EF4-FFF2-40B4-BE49-F238E27FC236}">
                <a16:creationId xmlns:a16="http://schemas.microsoft.com/office/drawing/2014/main" id="{C21C71AE-198C-F54B-BFB8-36D3750A808E}"/>
              </a:ext>
            </a:extLst>
          </p:cNvPr>
          <p:cNvSpPr txBox="1"/>
          <p:nvPr/>
        </p:nvSpPr>
        <p:spPr>
          <a:xfrm>
            <a:off x="673100" y="1844824"/>
            <a:ext cx="10845800" cy="430887"/>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200" b="1" i="1" u="none" strike="noStrike" kern="1200" cap="none" spc="0" normalizeH="0" baseline="0" noProof="0" dirty="0">
                <a:ln>
                  <a:noFill/>
                </a:ln>
                <a:solidFill>
                  <a:srgbClr val="B30138"/>
                </a:solidFill>
                <a:effectLst/>
                <a:uLnTx/>
                <a:uFillTx/>
                <a:latin typeface="Arial" pitchFamily="-72" charset="0"/>
                <a:ea typeface="MS PGothic" charset="0"/>
              </a:rPr>
              <a:t>Lancet Oncol </a:t>
            </a:r>
            <a:r>
              <a:rPr kumimoji="0" lang="en-US" sz="2200" b="1" i="0" u="none" strike="noStrike" kern="1200" cap="none" spc="0" normalizeH="0" baseline="0" noProof="0" dirty="0">
                <a:ln>
                  <a:noFill/>
                </a:ln>
                <a:solidFill>
                  <a:srgbClr val="B30138"/>
                </a:solidFill>
                <a:effectLst/>
                <a:uLnTx/>
                <a:uFillTx/>
                <a:latin typeface="Arial" pitchFamily="-72" charset="0"/>
                <a:ea typeface="MS PGothic" charset="0"/>
              </a:rPr>
              <a:t>2020;21:1433-42 </a:t>
            </a:r>
          </a:p>
        </p:txBody>
      </p:sp>
    </p:spTree>
    <p:extLst>
      <p:ext uri="{BB962C8B-B14F-4D97-AF65-F5344CB8AC3E}">
        <p14:creationId xmlns:p14="http://schemas.microsoft.com/office/powerpoint/2010/main" val="27590483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A32B1CF4-A41D-364C-A26F-78E7B5D866B4}"/>
              </a:ext>
            </a:extLst>
          </p:cNvPr>
          <p:cNvSpPr txBox="1">
            <a:spLocks noGrp="1"/>
          </p:cNvSpPr>
          <p:nvPr>
            <p:ph type="title"/>
          </p:nvPr>
        </p:nvSpPr>
        <p:spPr>
          <a:xfrm>
            <a:off x="911424" y="2146126"/>
            <a:ext cx="10780731" cy="1143000"/>
          </a:xfrm>
          <a:prstGeom prst="rect">
            <a:avLst/>
          </a:prstGeom>
        </p:spPr>
        <p:txBody>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r>
              <a:rPr lang="en-US" sz="3200" dirty="0"/>
              <a:t>S1918: A Phase II/III Randomized Study of R-</a:t>
            </a:r>
            <a:r>
              <a:rPr lang="en-US" sz="3200" dirty="0" err="1"/>
              <a:t>Minichop</a:t>
            </a:r>
            <a:r>
              <a:rPr lang="en-US" sz="3200" dirty="0"/>
              <a:t> with or without Oral </a:t>
            </a:r>
            <a:r>
              <a:rPr lang="en-US" sz="3200" dirty="0" err="1"/>
              <a:t>Azacitidine</a:t>
            </a:r>
            <a:r>
              <a:rPr lang="en-US" sz="3200" dirty="0"/>
              <a:t> (CC-486) in Participants Age 75 Years or Older with Newly Diagnosed Diffuse Large B Cell Lymphoma, Grade </a:t>
            </a:r>
            <a:r>
              <a:rPr lang="en-US" sz="3200" dirty="0" err="1"/>
              <a:t>IIIb</a:t>
            </a:r>
            <a:r>
              <a:rPr lang="en-US" sz="3200" dirty="0"/>
              <a:t> Follicular Lymphoma, Transformed Lymphoma, and High-Grade B-Cell Lymphomas with MYC and BCL2 and/or BCL6 Rearrangements </a:t>
            </a:r>
            <a:endParaRPr lang="en-US" sz="4400" kern="0" dirty="0"/>
          </a:p>
        </p:txBody>
      </p:sp>
      <p:sp>
        <p:nvSpPr>
          <p:cNvPr id="5" name="Content Placeholder 3">
            <a:extLst>
              <a:ext uri="{FF2B5EF4-FFF2-40B4-BE49-F238E27FC236}">
                <a16:creationId xmlns:a16="http://schemas.microsoft.com/office/drawing/2014/main" id="{DCB9CFCD-5A1E-B648-9E4B-83AE75C1B3CD}"/>
              </a:ext>
            </a:extLst>
          </p:cNvPr>
          <p:cNvSpPr txBox="1">
            <a:spLocks/>
          </p:cNvSpPr>
          <p:nvPr/>
        </p:nvSpPr>
        <p:spPr>
          <a:xfrm>
            <a:off x="911424" y="4293096"/>
            <a:ext cx="7924800" cy="1181100"/>
          </a:xfrm>
          <a:prstGeom prst="rect">
            <a:avLst/>
          </a:prstGeom>
        </p:spPr>
        <p:txBody>
          <a:bodyPr/>
          <a:lstStyle>
            <a:lvl1pPr marL="342906" indent="-342906" algn="l" rtl="0" eaLnBrk="0" fontAlgn="base" hangingPunct="0">
              <a:spcBef>
                <a:spcPct val="20000"/>
              </a:spcBef>
              <a:spcAft>
                <a:spcPct val="0"/>
              </a:spcAft>
              <a:buChar char="•"/>
              <a:defRPr sz="2500">
                <a:solidFill>
                  <a:srgbClr val="002060"/>
                </a:solidFill>
                <a:latin typeface="+mn-lt"/>
                <a:ea typeface="+mn-ea"/>
                <a:cs typeface="+mn-cs"/>
              </a:defRPr>
            </a:lvl1pPr>
            <a:lvl2pPr marL="742962" indent="-285755" algn="l" rtl="0" eaLnBrk="0" fontAlgn="base" hangingPunct="0">
              <a:spcBef>
                <a:spcPct val="20000"/>
              </a:spcBef>
              <a:spcAft>
                <a:spcPct val="0"/>
              </a:spcAft>
              <a:buChar char="–"/>
              <a:defRPr sz="2500">
                <a:solidFill>
                  <a:srgbClr val="002060"/>
                </a:solidFill>
                <a:latin typeface="+mn-lt"/>
                <a:ea typeface="+mn-ea"/>
              </a:defRPr>
            </a:lvl2pPr>
            <a:lvl3pPr marL="1143019" indent="-228604" algn="l" rtl="0" eaLnBrk="0" fontAlgn="base" hangingPunct="0">
              <a:spcBef>
                <a:spcPct val="20000"/>
              </a:spcBef>
              <a:spcAft>
                <a:spcPct val="0"/>
              </a:spcAft>
              <a:buChar char="•"/>
              <a:defRPr sz="2500">
                <a:solidFill>
                  <a:srgbClr val="002060"/>
                </a:solidFill>
                <a:latin typeface="+mn-lt"/>
                <a:ea typeface="+mn-ea"/>
              </a:defRPr>
            </a:lvl3pPr>
            <a:lvl4pPr marL="1600227" indent="-228604" algn="l" rtl="0" eaLnBrk="0" fontAlgn="base" hangingPunct="0">
              <a:spcBef>
                <a:spcPct val="20000"/>
              </a:spcBef>
              <a:spcAft>
                <a:spcPct val="0"/>
              </a:spcAft>
              <a:buChar char="–"/>
              <a:defRPr sz="2500">
                <a:solidFill>
                  <a:srgbClr val="002060"/>
                </a:solidFill>
                <a:latin typeface="+mn-lt"/>
                <a:ea typeface="+mn-ea"/>
              </a:defRPr>
            </a:lvl4pPr>
            <a:lvl5pPr marL="2057434" indent="-228604" algn="l" rtl="0" eaLnBrk="0" fontAlgn="base" hangingPunct="0">
              <a:spcBef>
                <a:spcPct val="20000"/>
              </a:spcBef>
              <a:spcAft>
                <a:spcPct val="0"/>
              </a:spcAft>
              <a:buChar char="»"/>
              <a:defRPr sz="2500">
                <a:solidFill>
                  <a:srgbClr val="002060"/>
                </a:solidFill>
                <a:latin typeface="+mn-lt"/>
                <a:ea typeface="+mn-ea"/>
              </a:defRPr>
            </a:lvl5pPr>
            <a:lvl6pPr marL="2514642" indent="-228604" algn="l" rtl="0" fontAlgn="base">
              <a:spcBef>
                <a:spcPct val="20000"/>
              </a:spcBef>
              <a:spcAft>
                <a:spcPct val="0"/>
              </a:spcAft>
              <a:buChar char="»"/>
              <a:defRPr sz="2500">
                <a:solidFill>
                  <a:schemeClr val="bg1"/>
                </a:solidFill>
                <a:latin typeface="+mn-lt"/>
                <a:ea typeface="+mn-ea"/>
              </a:defRPr>
            </a:lvl6pPr>
            <a:lvl7pPr marL="2971849" indent="-228604" algn="l" rtl="0" fontAlgn="base">
              <a:spcBef>
                <a:spcPct val="20000"/>
              </a:spcBef>
              <a:spcAft>
                <a:spcPct val="0"/>
              </a:spcAft>
              <a:buChar char="»"/>
              <a:defRPr sz="2500">
                <a:solidFill>
                  <a:schemeClr val="bg1"/>
                </a:solidFill>
                <a:latin typeface="+mn-lt"/>
                <a:ea typeface="+mn-ea"/>
              </a:defRPr>
            </a:lvl7pPr>
            <a:lvl8pPr marL="3429057" indent="-228604" algn="l" rtl="0" fontAlgn="base">
              <a:spcBef>
                <a:spcPct val="20000"/>
              </a:spcBef>
              <a:spcAft>
                <a:spcPct val="0"/>
              </a:spcAft>
              <a:buChar char="»"/>
              <a:defRPr sz="2500">
                <a:solidFill>
                  <a:schemeClr val="bg1"/>
                </a:solidFill>
                <a:latin typeface="+mn-lt"/>
                <a:ea typeface="+mn-ea"/>
              </a:defRPr>
            </a:lvl8pPr>
            <a:lvl9pPr marL="3886265" indent="-228604" algn="l" rtl="0" fontAlgn="base">
              <a:spcBef>
                <a:spcPct val="20000"/>
              </a:spcBef>
              <a:spcAft>
                <a:spcPct val="0"/>
              </a:spcAft>
              <a:buChar char="»"/>
              <a:defRPr sz="2500">
                <a:solidFill>
                  <a:schemeClr val="bg1"/>
                </a:solidFill>
                <a:latin typeface="+mn-lt"/>
                <a:ea typeface="+mn-ea"/>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9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Brem</a:t>
            </a:r>
            <a:r>
              <a:rPr kumimoji="0" lang="en-US" sz="29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EA et al.</a:t>
            </a:r>
            <a:br>
              <a:rPr kumimoji="0" lang="en-US" sz="29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29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ASH 2021;Abstract </a:t>
            </a:r>
            <a:r>
              <a:rPr lang="en-US" sz="2900" b="0" kern="0" dirty="0">
                <a:solidFill>
                  <a:srgbClr val="000000"/>
                </a:solidFill>
                <a:latin typeface="Calibri" panose="020F0502020204030204" pitchFamily="34" charset="0"/>
                <a:cs typeface="Calibri" panose="020F0502020204030204" pitchFamily="34" charset="0"/>
              </a:rPr>
              <a:t>3565</a:t>
            </a:r>
            <a:r>
              <a:rPr kumimoji="0" lang="en-US" sz="29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p:txBody>
      </p:sp>
      <p:pic>
        <p:nvPicPr>
          <p:cNvPr id="6" name="Picture 5">
            <a:extLst>
              <a:ext uri="{FF2B5EF4-FFF2-40B4-BE49-F238E27FC236}">
                <a16:creationId xmlns:a16="http://schemas.microsoft.com/office/drawing/2014/main" id="{4D21EEFC-3F64-9449-BCBB-5151143E696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07040" y="6144768"/>
            <a:ext cx="681161" cy="581258"/>
          </a:xfrm>
          <a:prstGeom prst="rect">
            <a:avLst/>
          </a:prstGeom>
        </p:spPr>
      </p:pic>
    </p:spTree>
    <p:extLst>
      <p:ext uri="{BB962C8B-B14F-4D97-AF65-F5344CB8AC3E}">
        <p14:creationId xmlns:p14="http://schemas.microsoft.com/office/powerpoint/2010/main" val="3731540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F663A-4EDA-8D45-9D5A-70AD962EFC29}"/>
              </a:ext>
            </a:extLst>
          </p:cNvPr>
          <p:cNvSpPr>
            <a:spLocks noGrp="1"/>
          </p:cNvSpPr>
          <p:nvPr>
            <p:ph type="title"/>
          </p:nvPr>
        </p:nvSpPr>
        <p:spPr>
          <a:xfrm>
            <a:off x="916516" y="367877"/>
            <a:ext cx="10358967" cy="1143000"/>
          </a:xfrm>
        </p:spPr>
        <p:txBody>
          <a:bodyPr/>
          <a:lstStyle/>
          <a:p>
            <a:pPr algn="l"/>
            <a:r>
              <a:rPr lang="en-US" dirty="0"/>
              <a:t>Response to </a:t>
            </a:r>
            <a:r>
              <a:rPr lang="en-US" dirty="0" err="1"/>
              <a:t>Tazemetostat</a:t>
            </a:r>
            <a:r>
              <a:rPr lang="en-US" dirty="0"/>
              <a:t> in Patients with R/R FL and EZH2- Mutated or EZH2 Wild-Type Tumors</a:t>
            </a:r>
          </a:p>
        </p:txBody>
      </p:sp>
      <p:sp>
        <p:nvSpPr>
          <p:cNvPr id="3" name="TextBox 2">
            <a:extLst>
              <a:ext uri="{FF2B5EF4-FFF2-40B4-BE49-F238E27FC236}">
                <a16:creationId xmlns:a16="http://schemas.microsoft.com/office/drawing/2014/main" id="{002B45E2-8F1F-D84E-A8C9-DD487407E2D8}"/>
              </a:ext>
            </a:extLst>
          </p:cNvPr>
          <p:cNvSpPr txBox="1"/>
          <p:nvPr/>
        </p:nvSpPr>
        <p:spPr>
          <a:xfrm>
            <a:off x="85869" y="6453336"/>
            <a:ext cx="539973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Morschhauser</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F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Lancet Oncol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2020;21:1433-42. </a:t>
            </a:r>
          </a:p>
        </p:txBody>
      </p:sp>
      <p:pic>
        <p:nvPicPr>
          <p:cNvPr id="5" name="Picture 4" descr="Chart, histogram&#10;&#10;Description automatically generated">
            <a:extLst>
              <a:ext uri="{FF2B5EF4-FFF2-40B4-BE49-F238E27FC236}">
                <a16:creationId xmlns:a16="http://schemas.microsoft.com/office/drawing/2014/main" id="{827274A1-25A2-504A-986E-D0C08D4E38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352" y="2280772"/>
            <a:ext cx="5760640" cy="3493066"/>
          </a:xfrm>
          <a:prstGeom prst="rect">
            <a:avLst/>
          </a:prstGeom>
        </p:spPr>
      </p:pic>
      <p:pic>
        <p:nvPicPr>
          <p:cNvPr id="7" name="Picture 6" descr="Chart, histogram&#10;&#10;Description automatically generated">
            <a:extLst>
              <a:ext uri="{FF2B5EF4-FFF2-40B4-BE49-F238E27FC236}">
                <a16:creationId xmlns:a16="http://schemas.microsoft.com/office/drawing/2014/main" id="{61B30C7E-B3AD-A944-9EF6-0226B06C02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8358" y="2290304"/>
            <a:ext cx="5744922" cy="3483534"/>
          </a:xfrm>
          <a:prstGeom prst="rect">
            <a:avLst/>
          </a:prstGeom>
        </p:spPr>
      </p:pic>
      <p:sp>
        <p:nvSpPr>
          <p:cNvPr id="9" name="Rectangle 8">
            <a:extLst>
              <a:ext uri="{FF2B5EF4-FFF2-40B4-BE49-F238E27FC236}">
                <a16:creationId xmlns:a16="http://schemas.microsoft.com/office/drawing/2014/main" id="{8E467A33-E2D8-EA40-A99C-C3FE568EC0AE}"/>
              </a:ext>
            </a:extLst>
          </p:cNvPr>
          <p:cNvSpPr/>
          <p:nvPr/>
        </p:nvSpPr>
        <p:spPr bwMode="auto">
          <a:xfrm>
            <a:off x="2279576" y="3212976"/>
            <a:ext cx="576064" cy="216024"/>
          </a:xfrm>
          <a:prstGeom prst="rect">
            <a:avLst/>
          </a:prstGeom>
          <a:solidFill>
            <a:srgbClr val="E0F3F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8" name="TextBox 7">
            <a:extLst>
              <a:ext uri="{FF2B5EF4-FFF2-40B4-BE49-F238E27FC236}">
                <a16:creationId xmlns:a16="http://schemas.microsoft.com/office/drawing/2014/main" id="{77611352-4DFC-5840-9C1A-578EB6140BEB}"/>
              </a:ext>
            </a:extLst>
          </p:cNvPr>
          <p:cNvSpPr txBox="1"/>
          <p:nvPr/>
        </p:nvSpPr>
        <p:spPr>
          <a:xfrm>
            <a:off x="2135560" y="3068960"/>
            <a:ext cx="1300356" cy="646331"/>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72" charset="0"/>
                <a:ea typeface="MS PGothic" charset="0"/>
              </a:rPr>
              <a:t>EZH2</a:t>
            </a:r>
            <a:r>
              <a:rPr kumimoji="0" lang="en-US" sz="1800" b="1" i="0" u="none" strike="noStrike" kern="1200" cap="none" spc="0" normalizeH="0" baseline="30000" noProof="0" dirty="0">
                <a:ln>
                  <a:noFill/>
                </a:ln>
                <a:solidFill>
                  <a:srgbClr val="000000"/>
                </a:solidFill>
                <a:effectLst/>
                <a:uLnTx/>
                <a:uFillTx/>
                <a:latin typeface="Arial" pitchFamily="-72" charset="0"/>
                <a:ea typeface="MS PGothic" charset="0"/>
              </a:rPr>
              <a:t>mut</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72" charset="0"/>
                <a:ea typeface="MS PGothic" charset="0"/>
              </a:rPr>
              <a:t>ORR: 69%</a:t>
            </a:r>
          </a:p>
        </p:txBody>
      </p:sp>
      <p:sp>
        <p:nvSpPr>
          <p:cNvPr id="10" name="Rectangle 9">
            <a:extLst>
              <a:ext uri="{FF2B5EF4-FFF2-40B4-BE49-F238E27FC236}">
                <a16:creationId xmlns:a16="http://schemas.microsoft.com/office/drawing/2014/main" id="{5853C4BB-D34A-9749-ABF7-A171F68366E3}"/>
              </a:ext>
            </a:extLst>
          </p:cNvPr>
          <p:cNvSpPr/>
          <p:nvPr/>
        </p:nvSpPr>
        <p:spPr bwMode="auto">
          <a:xfrm>
            <a:off x="8256240" y="3104964"/>
            <a:ext cx="576064" cy="216024"/>
          </a:xfrm>
          <a:prstGeom prst="rect">
            <a:avLst/>
          </a:prstGeom>
          <a:solidFill>
            <a:srgbClr val="E0F3F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TextBox 10">
            <a:extLst>
              <a:ext uri="{FF2B5EF4-FFF2-40B4-BE49-F238E27FC236}">
                <a16:creationId xmlns:a16="http://schemas.microsoft.com/office/drawing/2014/main" id="{75041AC0-3FD1-4B4E-9836-2AA63ADABDFE}"/>
              </a:ext>
            </a:extLst>
          </p:cNvPr>
          <p:cNvSpPr txBox="1"/>
          <p:nvPr/>
        </p:nvSpPr>
        <p:spPr>
          <a:xfrm>
            <a:off x="8182126" y="3068959"/>
            <a:ext cx="1300356" cy="646331"/>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72" charset="0"/>
                <a:ea typeface="MS PGothic" charset="0"/>
              </a:rPr>
              <a:t>EZH2</a:t>
            </a:r>
            <a:r>
              <a:rPr kumimoji="0" lang="en-US" sz="1800" b="1" i="0" u="none" strike="noStrike" kern="1200" cap="none" spc="0" normalizeH="0" baseline="30000" noProof="0" dirty="0">
                <a:ln>
                  <a:noFill/>
                </a:ln>
                <a:solidFill>
                  <a:srgbClr val="000000"/>
                </a:solidFill>
                <a:effectLst/>
                <a:uLnTx/>
                <a:uFillTx/>
                <a:latin typeface="Arial" pitchFamily="-72" charset="0"/>
                <a:ea typeface="MS PGothic" charset="0"/>
              </a:rPr>
              <a:t>WT</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72" charset="0"/>
                <a:ea typeface="MS PGothic" charset="0"/>
              </a:rPr>
              <a:t>ORR: 35%</a:t>
            </a:r>
          </a:p>
        </p:txBody>
      </p:sp>
    </p:spTree>
    <p:extLst>
      <p:ext uri="{BB962C8B-B14F-4D97-AF65-F5344CB8AC3E}">
        <p14:creationId xmlns:p14="http://schemas.microsoft.com/office/powerpoint/2010/main" val="21776094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63E62-F860-1F45-A9CC-46357733D855}"/>
              </a:ext>
            </a:extLst>
          </p:cNvPr>
          <p:cNvSpPr>
            <a:spLocks noGrp="1"/>
          </p:cNvSpPr>
          <p:nvPr>
            <p:ph type="title"/>
          </p:nvPr>
        </p:nvSpPr>
        <p:spPr>
          <a:xfrm>
            <a:off x="912286" y="1"/>
            <a:ext cx="10358967" cy="1052736"/>
          </a:xfrm>
        </p:spPr>
        <p:txBody>
          <a:bodyPr/>
          <a:lstStyle/>
          <a:p>
            <a:r>
              <a:rPr lang="en-US" dirty="0"/>
              <a:t>Structure of Selected Bispecific Antibodies</a:t>
            </a:r>
          </a:p>
        </p:txBody>
      </p:sp>
      <p:sp>
        <p:nvSpPr>
          <p:cNvPr id="5" name="TextBox 4">
            <a:extLst>
              <a:ext uri="{FF2B5EF4-FFF2-40B4-BE49-F238E27FC236}">
                <a16:creationId xmlns:a16="http://schemas.microsoft.com/office/drawing/2014/main" id="{C78464F8-2E17-F54E-8633-8F06671A6ACF}"/>
              </a:ext>
            </a:extLst>
          </p:cNvPr>
          <p:cNvSpPr txBox="1"/>
          <p:nvPr/>
        </p:nvSpPr>
        <p:spPr>
          <a:xfrm>
            <a:off x="15273" y="6500721"/>
            <a:ext cx="3931717"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Schuster SJ.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Hematol</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Oncol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2021;39(S1):113-16.</a:t>
            </a:r>
          </a:p>
        </p:txBody>
      </p:sp>
      <p:pic>
        <p:nvPicPr>
          <p:cNvPr id="7" name="Picture 6" descr="Diagram, timeline&#10;&#10;Description automatically generated">
            <a:extLst>
              <a:ext uri="{FF2B5EF4-FFF2-40B4-BE49-F238E27FC236}">
                <a16:creationId xmlns:a16="http://schemas.microsoft.com/office/drawing/2014/main" id="{729CB618-EF8A-F44D-AED6-CA8012A1F8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3592" y="836712"/>
            <a:ext cx="7489006" cy="5620267"/>
          </a:xfrm>
          <a:prstGeom prst="rect">
            <a:avLst/>
          </a:prstGeom>
        </p:spPr>
      </p:pic>
    </p:spTree>
    <p:extLst>
      <p:ext uri="{BB962C8B-B14F-4D97-AF65-F5344CB8AC3E}">
        <p14:creationId xmlns:p14="http://schemas.microsoft.com/office/powerpoint/2010/main" val="41860113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ED0561-12E7-7140-9D3E-9350C6C24A6F}"/>
              </a:ext>
            </a:extLst>
          </p:cNvPr>
          <p:cNvSpPr>
            <a:spLocks noGrp="1"/>
          </p:cNvSpPr>
          <p:nvPr>
            <p:ph type="title"/>
          </p:nvPr>
        </p:nvSpPr>
        <p:spPr>
          <a:xfrm>
            <a:off x="912286" y="390816"/>
            <a:ext cx="9864234" cy="1401787"/>
          </a:xfrm>
        </p:spPr>
        <p:txBody>
          <a:bodyPr/>
          <a:lstStyle/>
          <a:p>
            <a:pPr algn="l"/>
            <a:r>
              <a:rPr lang="en-US" sz="2800" dirty="0"/>
              <a:t>FDA Grants Breakthrough Therapy Designation for the CD20 x CD3 Bispecific Cancer Immunotherapy </a:t>
            </a:r>
            <a:r>
              <a:rPr lang="en-US" sz="2800" dirty="0" err="1"/>
              <a:t>Mosunetuzumab</a:t>
            </a:r>
            <a:r>
              <a:rPr lang="en-US" sz="2800" dirty="0"/>
              <a:t> for Follicular Lymphoma</a:t>
            </a:r>
            <a:br>
              <a:rPr lang="en-US" dirty="0"/>
            </a:br>
            <a:r>
              <a:rPr lang="en-US" sz="2000"/>
              <a:t>Press Release — </a:t>
            </a:r>
            <a:r>
              <a:rPr lang="en-US" sz="2000" dirty="0"/>
              <a:t>July 14, 2020</a:t>
            </a:r>
          </a:p>
        </p:txBody>
      </p:sp>
      <p:sp>
        <p:nvSpPr>
          <p:cNvPr id="4" name="Content Placeholder 3">
            <a:extLst>
              <a:ext uri="{FF2B5EF4-FFF2-40B4-BE49-F238E27FC236}">
                <a16:creationId xmlns:a16="http://schemas.microsoft.com/office/drawing/2014/main" id="{F2C7CF30-26B7-4444-A329-BE122E3A7D20}"/>
              </a:ext>
            </a:extLst>
          </p:cNvPr>
          <p:cNvSpPr>
            <a:spLocks noGrp="1"/>
          </p:cNvSpPr>
          <p:nvPr>
            <p:ph idx="1"/>
          </p:nvPr>
        </p:nvSpPr>
        <p:spPr>
          <a:xfrm>
            <a:off x="912286" y="2276871"/>
            <a:ext cx="10358967" cy="2805943"/>
          </a:xfrm>
        </p:spPr>
        <p:txBody>
          <a:bodyPr/>
          <a:lstStyle/>
          <a:p>
            <a:pPr marL="98425" indent="0">
              <a:buNone/>
            </a:pPr>
            <a:r>
              <a:rPr lang="en-US" sz="2000" b="0" dirty="0"/>
              <a:t>“[The] investigational CD20xCD3 T-cell engaging bispecific </a:t>
            </a:r>
            <a:r>
              <a:rPr lang="en-US" sz="2000" b="0" dirty="0" err="1"/>
              <a:t>mosunetuzumab</a:t>
            </a:r>
            <a:r>
              <a:rPr lang="en-US" sz="2000" b="0" dirty="0"/>
              <a:t> has been granted Breakthrough Therapy Designation (BTD) by the US Food and Drug Administration (FDA) for the treatment of adult patients with relapsed or refractory (R/R) follicular lymphoma who have received at least two prior systemic therapies.</a:t>
            </a:r>
          </a:p>
          <a:p>
            <a:pPr marL="98425" indent="0">
              <a:buNone/>
            </a:pPr>
            <a:r>
              <a:rPr lang="en-US" sz="2000" b="0" dirty="0"/>
              <a:t>This designation was granted based on encouraging efficacy results observed in the phase I/</a:t>
            </a:r>
            <a:r>
              <a:rPr lang="en-US" sz="2000" b="0" dirty="0" err="1"/>
              <a:t>Ib</a:t>
            </a:r>
            <a:r>
              <a:rPr lang="en-US" sz="2000" b="0" dirty="0"/>
              <a:t> GO29781 study [</a:t>
            </a:r>
            <a:r>
              <a:rPr lang="en-US" sz="2000" b="0" u="sng" dirty="0"/>
              <a:t>NCT02500407</a:t>
            </a:r>
            <a:r>
              <a:rPr lang="en-US" sz="2000" b="0" dirty="0"/>
              <a:t>] investigating </a:t>
            </a:r>
            <a:r>
              <a:rPr lang="en-US" sz="2000" b="0" dirty="0" err="1"/>
              <a:t>mosunetuzumab</a:t>
            </a:r>
            <a:r>
              <a:rPr lang="en-US" sz="2000" b="0" dirty="0"/>
              <a:t> in R/R non-Hodgkin lymphoma (NHL). The safety profile of this T-cell engaging bispecific was consistent with its mechanism of action.”</a:t>
            </a:r>
          </a:p>
        </p:txBody>
      </p:sp>
      <p:sp>
        <p:nvSpPr>
          <p:cNvPr id="5" name="TextBox 4">
            <a:extLst>
              <a:ext uri="{FF2B5EF4-FFF2-40B4-BE49-F238E27FC236}">
                <a16:creationId xmlns:a16="http://schemas.microsoft.com/office/drawing/2014/main" id="{19A3169E-42A5-ED4E-8493-D3B561298EED}"/>
              </a:ext>
            </a:extLst>
          </p:cNvPr>
          <p:cNvSpPr txBox="1"/>
          <p:nvPr/>
        </p:nvSpPr>
        <p:spPr>
          <a:xfrm>
            <a:off x="176998" y="6490211"/>
            <a:ext cx="5270930"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www.roche.com</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/investors/updates/inv-update-2020-07-14b.htm</a:t>
            </a:r>
          </a:p>
        </p:txBody>
      </p:sp>
    </p:spTree>
    <p:extLst>
      <p:ext uri="{BB962C8B-B14F-4D97-AF65-F5344CB8AC3E}">
        <p14:creationId xmlns:p14="http://schemas.microsoft.com/office/powerpoint/2010/main" val="2284993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CD417F55-E567-9849-B211-51B9533527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677" y="656935"/>
            <a:ext cx="10134600" cy="5511800"/>
          </a:xfrm>
          <a:prstGeom prst="rect">
            <a:avLst/>
          </a:prstGeom>
        </p:spPr>
      </p:pic>
      <p:sp>
        <p:nvSpPr>
          <p:cNvPr id="11" name="TextBox 10">
            <a:extLst>
              <a:ext uri="{FF2B5EF4-FFF2-40B4-BE49-F238E27FC236}">
                <a16:creationId xmlns:a16="http://schemas.microsoft.com/office/drawing/2014/main" id="{8BD0AF5A-752D-EC4C-955E-03D21E347E8B}"/>
              </a:ext>
            </a:extLst>
          </p:cNvPr>
          <p:cNvSpPr txBox="1"/>
          <p:nvPr/>
        </p:nvSpPr>
        <p:spPr>
          <a:xfrm>
            <a:off x="4511824" y="6323274"/>
            <a:ext cx="3355406" cy="43088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1F60B2"/>
                </a:solidFill>
                <a:effectLst/>
                <a:uLnTx/>
                <a:uFillTx/>
                <a:latin typeface="Arial" pitchFamily="-72" charset="0"/>
                <a:ea typeface="MS PGothic" charset="0"/>
              </a:rPr>
              <a:t>ASH 2021;Abstract 127.</a:t>
            </a:r>
          </a:p>
        </p:txBody>
      </p:sp>
    </p:spTree>
    <p:extLst>
      <p:ext uri="{BB962C8B-B14F-4D97-AF65-F5344CB8AC3E}">
        <p14:creationId xmlns:p14="http://schemas.microsoft.com/office/powerpoint/2010/main" val="11212173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F5E5BC-96B0-6946-8532-484B916E2F63}"/>
              </a:ext>
            </a:extLst>
          </p:cNvPr>
          <p:cNvSpPr>
            <a:spLocks noGrp="1"/>
          </p:cNvSpPr>
          <p:nvPr>
            <p:ph type="title"/>
          </p:nvPr>
        </p:nvSpPr>
        <p:spPr>
          <a:xfrm>
            <a:off x="912286" y="1"/>
            <a:ext cx="10358967" cy="1268760"/>
          </a:xfrm>
        </p:spPr>
        <p:txBody>
          <a:bodyPr/>
          <a:lstStyle/>
          <a:p>
            <a:pPr algn="l"/>
            <a:r>
              <a:rPr lang="en-US" sz="2800" dirty="0"/>
              <a:t>Response to </a:t>
            </a:r>
            <a:r>
              <a:rPr lang="en-US" sz="2800" dirty="0" err="1"/>
              <a:t>Mosunetuzumab</a:t>
            </a:r>
            <a:r>
              <a:rPr lang="en-US" sz="2800" dirty="0"/>
              <a:t> Monotherapy in Patients with R/R FL Who Have Received ≥2 Lines of Therapy</a:t>
            </a:r>
          </a:p>
        </p:txBody>
      </p:sp>
      <p:sp>
        <p:nvSpPr>
          <p:cNvPr id="7" name="TextBox 6">
            <a:extLst>
              <a:ext uri="{FF2B5EF4-FFF2-40B4-BE49-F238E27FC236}">
                <a16:creationId xmlns:a16="http://schemas.microsoft.com/office/drawing/2014/main" id="{B3B0D67F-D833-A548-815E-171E6FE7A6BD}"/>
              </a:ext>
            </a:extLst>
          </p:cNvPr>
          <p:cNvSpPr txBox="1"/>
          <p:nvPr/>
        </p:nvSpPr>
        <p:spPr>
          <a:xfrm>
            <a:off x="15273" y="6453336"/>
            <a:ext cx="3260701"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Budde</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EL et al. ASH 2021;Abstract 127. </a:t>
            </a:r>
          </a:p>
        </p:txBody>
      </p:sp>
      <p:sp>
        <p:nvSpPr>
          <p:cNvPr id="8" name="TextBox 7">
            <a:extLst>
              <a:ext uri="{FF2B5EF4-FFF2-40B4-BE49-F238E27FC236}">
                <a16:creationId xmlns:a16="http://schemas.microsoft.com/office/drawing/2014/main" id="{69AE45AB-509A-6E45-82C0-38666BFF29F3}"/>
              </a:ext>
            </a:extLst>
          </p:cNvPr>
          <p:cNvSpPr txBox="1"/>
          <p:nvPr/>
        </p:nvSpPr>
        <p:spPr>
          <a:xfrm>
            <a:off x="939729" y="5517232"/>
            <a:ext cx="10331524" cy="707886"/>
          </a:xfrm>
          <a:prstGeom prst="rect">
            <a:avLst/>
          </a:prstGeom>
          <a:noFill/>
        </p:spPr>
        <p:txBody>
          <a:bodyPr wrap="square" rtlCol="0">
            <a:spAutoFit/>
          </a:bodyPr>
          <a:lstStyle/>
          <a:p>
            <a:pPr marL="285750" marR="0" lvl="0" indent="-28575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Median </a:t>
            </a: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DoR</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22.8 months</a:t>
            </a:r>
          </a:p>
          <a:p>
            <a:pPr marL="285750" marR="0" lvl="0" indent="-28575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Median PFS: 17.9 months</a:t>
            </a:r>
          </a:p>
        </p:txBody>
      </p:sp>
      <p:pic>
        <p:nvPicPr>
          <p:cNvPr id="9" name="Picture 8" descr="A picture containing chart&#10;&#10;Description automatically generated">
            <a:extLst>
              <a:ext uri="{FF2B5EF4-FFF2-40B4-BE49-F238E27FC236}">
                <a16:creationId xmlns:a16="http://schemas.microsoft.com/office/drawing/2014/main" id="{DE743983-1A39-1B47-86CA-B2140AF0F5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729" y="1124744"/>
            <a:ext cx="10486994" cy="4310980"/>
          </a:xfrm>
          <a:prstGeom prst="rect">
            <a:avLst/>
          </a:prstGeom>
        </p:spPr>
      </p:pic>
      <p:sp>
        <p:nvSpPr>
          <p:cNvPr id="10" name="TextBox 9">
            <a:extLst>
              <a:ext uri="{FF2B5EF4-FFF2-40B4-BE49-F238E27FC236}">
                <a16:creationId xmlns:a16="http://schemas.microsoft.com/office/drawing/2014/main" id="{636BDB2A-FA15-EB44-B990-AB3A58EEA203}"/>
              </a:ext>
            </a:extLst>
          </p:cNvPr>
          <p:cNvSpPr txBox="1"/>
          <p:nvPr/>
        </p:nvSpPr>
        <p:spPr>
          <a:xfrm>
            <a:off x="2711624" y="1937478"/>
            <a:ext cx="3002745" cy="1015663"/>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72" charset="0"/>
                <a:ea typeface="MS PGothic" charset="0"/>
              </a:rPr>
              <a:t>CR: 54 patients (60%)</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72" charset="0"/>
                <a:ea typeface="MS PGothic" charset="0"/>
              </a:rPr>
              <a:t>ORR: 72 patients (80%)</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itchFamily="-72" charset="0"/>
              <a:ea typeface="MS PGothic" charset="0"/>
            </a:endParaRPr>
          </a:p>
        </p:txBody>
      </p:sp>
    </p:spTree>
    <p:extLst>
      <p:ext uri="{BB962C8B-B14F-4D97-AF65-F5344CB8AC3E}">
        <p14:creationId xmlns:p14="http://schemas.microsoft.com/office/powerpoint/2010/main" val="42503352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F5E5BC-96B0-6946-8532-484B916E2F63}"/>
              </a:ext>
            </a:extLst>
          </p:cNvPr>
          <p:cNvSpPr>
            <a:spLocks noGrp="1"/>
          </p:cNvSpPr>
          <p:nvPr>
            <p:ph type="title"/>
          </p:nvPr>
        </p:nvSpPr>
        <p:spPr>
          <a:xfrm>
            <a:off x="912286" y="1"/>
            <a:ext cx="10358967" cy="1268760"/>
          </a:xfrm>
        </p:spPr>
        <p:txBody>
          <a:bodyPr/>
          <a:lstStyle/>
          <a:p>
            <a:pPr algn="l"/>
            <a:r>
              <a:rPr lang="en-US" sz="2800" dirty="0"/>
              <a:t>Safety Profile of </a:t>
            </a:r>
            <a:r>
              <a:rPr lang="en-US" sz="2800" dirty="0" err="1"/>
              <a:t>Mosunetuzumab</a:t>
            </a:r>
            <a:r>
              <a:rPr lang="en-US" sz="2800" dirty="0"/>
              <a:t> Monotherapy for Patients with R/R FL Who Have Received ≥2 Lines of Therapy</a:t>
            </a:r>
          </a:p>
        </p:txBody>
      </p:sp>
      <p:sp>
        <p:nvSpPr>
          <p:cNvPr id="7" name="TextBox 6">
            <a:extLst>
              <a:ext uri="{FF2B5EF4-FFF2-40B4-BE49-F238E27FC236}">
                <a16:creationId xmlns:a16="http://schemas.microsoft.com/office/drawing/2014/main" id="{B3B0D67F-D833-A548-815E-171E6FE7A6BD}"/>
              </a:ext>
            </a:extLst>
          </p:cNvPr>
          <p:cNvSpPr txBox="1"/>
          <p:nvPr/>
        </p:nvSpPr>
        <p:spPr>
          <a:xfrm>
            <a:off x="15273" y="6453336"/>
            <a:ext cx="3260701"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Budde</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EL et al. ASH 2021;Abstract 127. </a:t>
            </a:r>
          </a:p>
        </p:txBody>
      </p:sp>
      <p:pic>
        <p:nvPicPr>
          <p:cNvPr id="3" name="Picture 2" descr="Table&#10;&#10;Description automatically generated with medium confidence">
            <a:extLst>
              <a:ext uri="{FF2B5EF4-FFF2-40B4-BE49-F238E27FC236}">
                <a16:creationId xmlns:a16="http://schemas.microsoft.com/office/drawing/2014/main" id="{E70A90E1-7DF9-BF46-B1B9-585B688125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707" y="1196752"/>
            <a:ext cx="10575853" cy="4951354"/>
          </a:xfrm>
          <a:prstGeom prst="rect">
            <a:avLst/>
          </a:prstGeom>
        </p:spPr>
      </p:pic>
    </p:spTree>
    <p:extLst>
      <p:ext uri="{BB962C8B-B14F-4D97-AF65-F5344CB8AC3E}">
        <p14:creationId xmlns:p14="http://schemas.microsoft.com/office/powerpoint/2010/main" val="3323010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 application&#10;&#10;Description automatically generated">
            <a:extLst>
              <a:ext uri="{FF2B5EF4-FFF2-40B4-BE49-F238E27FC236}">
                <a16:creationId xmlns:a16="http://schemas.microsoft.com/office/drawing/2014/main" id="{6B20B9B9-06F3-AC42-B04D-DF62546C8A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350" y="876300"/>
            <a:ext cx="10909300" cy="5105400"/>
          </a:xfrm>
          <a:prstGeom prst="rect">
            <a:avLst/>
          </a:prstGeom>
        </p:spPr>
      </p:pic>
      <p:sp>
        <p:nvSpPr>
          <p:cNvPr id="2" name="TextBox 1">
            <a:extLst>
              <a:ext uri="{FF2B5EF4-FFF2-40B4-BE49-F238E27FC236}">
                <a16:creationId xmlns:a16="http://schemas.microsoft.com/office/drawing/2014/main" id="{561C968E-1BCD-2347-AB25-947E2C01D35F}"/>
              </a:ext>
            </a:extLst>
          </p:cNvPr>
          <p:cNvSpPr txBox="1"/>
          <p:nvPr/>
        </p:nvSpPr>
        <p:spPr>
          <a:xfrm>
            <a:off x="7362292" y="5445804"/>
            <a:ext cx="4160113" cy="43088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200" b="1" i="1" u="none" strike="noStrike" kern="1200" cap="none" spc="0" normalizeH="0" baseline="0" noProof="0" dirty="0">
                <a:ln>
                  <a:noFill/>
                </a:ln>
                <a:solidFill>
                  <a:srgbClr val="0175A9"/>
                </a:solidFill>
                <a:effectLst/>
                <a:uLnTx/>
                <a:uFillTx/>
                <a:latin typeface="Arial" pitchFamily="-72" charset="0"/>
                <a:ea typeface="MS PGothic" charset="0"/>
              </a:rPr>
              <a:t>J Clin Oncol </a:t>
            </a:r>
            <a:r>
              <a:rPr kumimoji="0" lang="en-US" sz="2200" b="1" i="0" u="none" strike="noStrike" kern="1200" cap="none" spc="0" normalizeH="0" baseline="0" noProof="0" dirty="0">
                <a:ln>
                  <a:noFill/>
                </a:ln>
                <a:solidFill>
                  <a:srgbClr val="0175A9"/>
                </a:solidFill>
                <a:effectLst/>
                <a:uLnTx/>
                <a:uFillTx/>
                <a:latin typeface="Arial" pitchFamily="-72" charset="0"/>
                <a:ea typeface="MS PGothic" charset="0"/>
              </a:rPr>
              <a:t>2021;39:1959-70.</a:t>
            </a:r>
          </a:p>
        </p:txBody>
      </p:sp>
      <p:sp>
        <p:nvSpPr>
          <p:cNvPr id="5" name="Rectangle 4">
            <a:extLst>
              <a:ext uri="{FF2B5EF4-FFF2-40B4-BE49-F238E27FC236}">
                <a16:creationId xmlns:a16="http://schemas.microsoft.com/office/drawing/2014/main" id="{32198FED-4035-D143-90B6-81EB50D48310}"/>
              </a:ext>
            </a:extLst>
          </p:cNvPr>
          <p:cNvSpPr/>
          <p:nvPr/>
        </p:nvSpPr>
        <p:spPr bwMode="auto">
          <a:xfrm>
            <a:off x="10344472" y="1196752"/>
            <a:ext cx="1152128" cy="115212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extLst>
      <p:ext uri="{BB962C8B-B14F-4D97-AF65-F5344CB8AC3E}">
        <p14:creationId xmlns:p14="http://schemas.microsoft.com/office/powerpoint/2010/main" val="10347503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906F5-FA13-EC46-8236-E8093F5974AC}"/>
              </a:ext>
            </a:extLst>
          </p:cNvPr>
          <p:cNvSpPr>
            <a:spLocks noGrp="1"/>
          </p:cNvSpPr>
          <p:nvPr>
            <p:ph type="title"/>
          </p:nvPr>
        </p:nvSpPr>
        <p:spPr/>
        <p:txBody>
          <a:bodyPr/>
          <a:lstStyle/>
          <a:p>
            <a:r>
              <a:rPr lang="en-US" dirty="0"/>
              <a:t>Response to </a:t>
            </a:r>
            <a:r>
              <a:rPr lang="en-US" dirty="0" err="1"/>
              <a:t>Glofitamab</a:t>
            </a:r>
            <a:r>
              <a:rPr lang="en-US" dirty="0"/>
              <a:t> in Patients with R/R B-Cell Lymphomas</a:t>
            </a:r>
          </a:p>
        </p:txBody>
      </p:sp>
      <p:pic>
        <p:nvPicPr>
          <p:cNvPr id="4" name="Picture 3" descr="Chart, bar chart&#10;&#10;Description automatically generated">
            <a:extLst>
              <a:ext uri="{FF2B5EF4-FFF2-40B4-BE49-F238E27FC236}">
                <a16:creationId xmlns:a16="http://schemas.microsoft.com/office/drawing/2014/main" id="{0BE5FD18-148E-1E41-9536-55FC6D7A7A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039" y="1186069"/>
            <a:ext cx="10358967" cy="5123252"/>
          </a:xfrm>
          <a:prstGeom prst="rect">
            <a:avLst/>
          </a:prstGeom>
        </p:spPr>
      </p:pic>
      <p:sp>
        <p:nvSpPr>
          <p:cNvPr id="5" name="TextBox 4">
            <a:extLst>
              <a:ext uri="{FF2B5EF4-FFF2-40B4-BE49-F238E27FC236}">
                <a16:creationId xmlns:a16="http://schemas.microsoft.com/office/drawing/2014/main" id="{D2A6D69E-50F2-604F-AFBF-116001EE5C2E}"/>
              </a:ext>
            </a:extLst>
          </p:cNvPr>
          <p:cNvSpPr txBox="1"/>
          <p:nvPr/>
        </p:nvSpPr>
        <p:spPr>
          <a:xfrm>
            <a:off x="3359696" y="1628800"/>
            <a:ext cx="4043223" cy="707886"/>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ORR (transformed FL, N = 29): 55.2%</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ORR (Grade 1-3A FL, N = 44): 70.5%</a:t>
            </a:r>
          </a:p>
        </p:txBody>
      </p:sp>
      <p:sp>
        <p:nvSpPr>
          <p:cNvPr id="6" name="TextBox 5">
            <a:extLst>
              <a:ext uri="{FF2B5EF4-FFF2-40B4-BE49-F238E27FC236}">
                <a16:creationId xmlns:a16="http://schemas.microsoft.com/office/drawing/2014/main" id="{CC0B1021-DFB1-594C-AEF7-4EA47DFED0BF}"/>
              </a:ext>
            </a:extLst>
          </p:cNvPr>
          <p:cNvSpPr txBox="1"/>
          <p:nvPr/>
        </p:nvSpPr>
        <p:spPr>
          <a:xfrm>
            <a:off x="8801" y="6469404"/>
            <a:ext cx="3956339"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Hutchings M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J Clin Oncol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2021;39:1959-70.</a:t>
            </a:r>
          </a:p>
        </p:txBody>
      </p:sp>
    </p:spTree>
    <p:extLst>
      <p:ext uri="{BB962C8B-B14F-4D97-AF65-F5344CB8AC3E}">
        <p14:creationId xmlns:p14="http://schemas.microsoft.com/office/powerpoint/2010/main" val="143501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ext, application&#10;&#10;Description automatically generated">
            <a:extLst>
              <a:ext uri="{FF2B5EF4-FFF2-40B4-BE49-F238E27FC236}">
                <a16:creationId xmlns:a16="http://schemas.microsoft.com/office/drawing/2014/main" id="{BE15EF87-B090-2849-8FD1-1E9CAB74F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2009" y="332656"/>
            <a:ext cx="10047981" cy="5725507"/>
          </a:xfrm>
          <a:prstGeom prst="rect">
            <a:avLst/>
          </a:prstGeom>
        </p:spPr>
      </p:pic>
      <p:sp>
        <p:nvSpPr>
          <p:cNvPr id="7" name="TextBox 6">
            <a:extLst>
              <a:ext uri="{FF2B5EF4-FFF2-40B4-BE49-F238E27FC236}">
                <a16:creationId xmlns:a16="http://schemas.microsoft.com/office/drawing/2014/main" id="{4B6BE45E-55C9-9949-8720-70D9F9CC10C8}"/>
              </a:ext>
            </a:extLst>
          </p:cNvPr>
          <p:cNvSpPr txBox="1"/>
          <p:nvPr/>
        </p:nvSpPr>
        <p:spPr>
          <a:xfrm>
            <a:off x="4511824" y="6323274"/>
            <a:ext cx="3355406" cy="43088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1F60B2"/>
                </a:solidFill>
                <a:effectLst/>
                <a:uLnTx/>
                <a:uFillTx/>
                <a:latin typeface="Arial" pitchFamily="-72" charset="0"/>
                <a:ea typeface="MS PGothic" charset="0"/>
              </a:rPr>
              <a:t>ASH 2021;Abstract 128.</a:t>
            </a:r>
          </a:p>
        </p:txBody>
      </p:sp>
    </p:spTree>
    <p:extLst>
      <p:ext uri="{BB962C8B-B14F-4D97-AF65-F5344CB8AC3E}">
        <p14:creationId xmlns:p14="http://schemas.microsoft.com/office/powerpoint/2010/main" val="18506027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906F5-FA13-EC46-8236-E8093F5974AC}"/>
              </a:ext>
            </a:extLst>
          </p:cNvPr>
          <p:cNvSpPr>
            <a:spLocks noGrp="1"/>
          </p:cNvSpPr>
          <p:nvPr>
            <p:ph type="title"/>
          </p:nvPr>
        </p:nvSpPr>
        <p:spPr/>
        <p:txBody>
          <a:bodyPr/>
          <a:lstStyle/>
          <a:p>
            <a:r>
              <a:rPr lang="en-US" dirty="0"/>
              <a:t>Phase I/II Study of </a:t>
            </a:r>
            <a:r>
              <a:rPr lang="en-US" dirty="0" err="1"/>
              <a:t>Glofitamab</a:t>
            </a:r>
            <a:r>
              <a:rPr lang="en-US" dirty="0"/>
              <a:t> as Monotherapy or in Combination with Obinutuzumab for R/R FL</a:t>
            </a:r>
          </a:p>
        </p:txBody>
      </p:sp>
      <p:sp>
        <p:nvSpPr>
          <p:cNvPr id="6" name="TextBox 5">
            <a:extLst>
              <a:ext uri="{FF2B5EF4-FFF2-40B4-BE49-F238E27FC236}">
                <a16:creationId xmlns:a16="http://schemas.microsoft.com/office/drawing/2014/main" id="{CC0B1021-DFB1-594C-AEF7-4EA47DFED0BF}"/>
              </a:ext>
            </a:extLst>
          </p:cNvPr>
          <p:cNvSpPr txBox="1"/>
          <p:nvPr/>
        </p:nvSpPr>
        <p:spPr>
          <a:xfrm>
            <a:off x="8801" y="6469404"/>
            <a:ext cx="3746347"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Morschhauser</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F et al. ASH</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2021;Abstract 128.</a:t>
            </a:r>
          </a:p>
        </p:txBody>
      </p:sp>
      <p:pic>
        <p:nvPicPr>
          <p:cNvPr id="8" name="Picture 7" descr="Chart, bar chart&#10;&#10;Description automatically generated">
            <a:extLst>
              <a:ext uri="{FF2B5EF4-FFF2-40B4-BE49-F238E27FC236}">
                <a16:creationId xmlns:a16="http://schemas.microsoft.com/office/drawing/2014/main" id="{68F7381E-4681-F749-9187-B5916E8553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488" y="1245704"/>
            <a:ext cx="10760104" cy="4395689"/>
          </a:xfrm>
          <a:prstGeom prst="rect">
            <a:avLst/>
          </a:prstGeom>
        </p:spPr>
      </p:pic>
      <p:sp>
        <p:nvSpPr>
          <p:cNvPr id="9" name="Content Placeholder 10">
            <a:extLst>
              <a:ext uri="{FF2B5EF4-FFF2-40B4-BE49-F238E27FC236}">
                <a16:creationId xmlns:a16="http://schemas.microsoft.com/office/drawing/2014/main" id="{FAF21A46-5B1B-D94F-B3A2-7CA6F2391432}"/>
              </a:ext>
            </a:extLst>
          </p:cNvPr>
          <p:cNvSpPr txBox="1">
            <a:spLocks/>
          </p:cNvSpPr>
          <p:nvPr/>
        </p:nvSpPr>
        <p:spPr bwMode="auto">
          <a:xfrm>
            <a:off x="511149" y="5733256"/>
            <a:ext cx="10808220" cy="897731"/>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390525" marR="0" lvl="0" indent="-292100" algn="l" defTabSz="412750" rtl="0" eaLnBrk="0" fontAlgn="base" latinLnBrk="0" hangingPunct="0">
              <a:lnSpc>
                <a:spcPct val="105000"/>
              </a:lnSpc>
              <a:spcBef>
                <a:spcPts val="200"/>
              </a:spcBef>
              <a:spcAft>
                <a:spcPts val="200"/>
              </a:spcAft>
              <a:buClr>
                <a:srgbClr val="000000"/>
              </a:buClr>
              <a:buSzPct val="100000"/>
              <a:buFont typeface="Arial" pitchFamily="-72" charset="0"/>
              <a:buChar char="•"/>
              <a:tabLst/>
              <a:defRPr/>
            </a:pPr>
            <a:r>
              <a:rPr kumimoji="0" lang="en-US" sz="2000" b="0" i="0" u="none" strike="noStrike" kern="1200" cap="none" spc="0" normalizeH="0" baseline="0" noProof="0" dirty="0">
                <a:ln>
                  <a:noFill/>
                </a:ln>
                <a:solidFill>
                  <a:srgbClr val="000000"/>
                </a:solidFill>
                <a:effectLst/>
                <a:uLnTx/>
                <a:uFillTx/>
                <a:latin typeface="Calibri" charset="0"/>
                <a:ea typeface="MS PGothic" pitchFamily="34" charset="-128"/>
              </a:rPr>
              <a:t>Myelosuppression was more common with the combination</a:t>
            </a:r>
          </a:p>
          <a:p>
            <a:pPr marL="390525" marR="0" lvl="0" indent="-292100" algn="l" defTabSz="412750" rtl="0" eaLnBrk="0" fontAlgn="base" latinLnBrk="0" hangingPunct="0">
              <a:lnSpc>
                <a:spcPct val="105000"/>
              </a:lnSpc>
              <a:spcBef>
                <a:spcPts val="200"/>
              </a:spcBef>
              <a:spcAft>
                <a:spcPts val="200"/>
              </a:spcAft>
              <a:buClr>
                <a:srgbClr val="000000"/>
              </a:buClr>
              <a:buSzPct val="100000"/>
              <a:buFont typeface="Arial" pitchFamily="-72" charset="0"/>
              <a:buChar char="•"/>
              <a:tabLst/>
              <a:defRPr/>
            </a:pPr>
            <a:r>
              <a:rPr kumimoji="0" lang="en-US" sz="2000" b="0" i="0" u="none" strike="noStrike" kern="1200" cap="none" spc="0" normalizeH="0" baseline="0" noProof="0" dirty="0">
                <a:ln>
                  <a:noFill/>
                </a:ln>
                <a:solidFill>
                  <a:srgbClr val="000000"/>
                </a:solidFill>
                <a:effectLst/>
                <a:uLnTx/>
                <a:uFillTx/>
                <a:latin typeface="Calibri" charset="0"/>
                <a:ea typeface="MS PGothic" pitchFamily="34" charset="-128"/>
              </a:rPr>
              <a:t>CRS rates were high and comparable, and cases were mainly low grade</a:t>
            </a:r>
          </a:p>
        </p:txBody>
      </p:sp>
    </p:spTree>
    <p:extLst>
      <p:ext uri="{BB962C8B-B14F-4D97-AF65-F5344CB8AC3E}">
        <p14:creationId xmlns:p14="http://schemas.microsoft.com/office/powerpoint/2010/main" val="38564559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text&#10;&#10;Description automatically generated">
            <a:extLst>
              <a:ext uri="{FF2B5EF4-FFF2-40B4-BE49-F238E27FC236}">
                <a16:creationId xmlns:a16="http://schemas.microsoft.com/office/drawing/2014/main" id="{47A4C59C-BC59-414F-97B9-DC5E2E6BCFB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5247"/>
          <a:stretch/>
        </p:blipFill>
        <p:spPr>
          <a:xfrm>
            <a:off x="313950" y="2348880"/>
            <a:ext cx="10957303" cy="3082023"/>
          </a:xfrm>
          <a:solidFill>
            <a:srgbClr val="E2ECF1"/>
          </a:solidFill>
          <a:ln>
            <a:solidFill>
              <a:srgbClr val="0173A8"/>
            </a:solidFill>
          </a:ln>
        </p:spPr>
      </p:pic>
      <p:sp>
        <p:nvSpPr>
          <p:cNvPr id="6" name="Rectangle 5">
            <a:extLst>
              <a:ext uri="{FF2B5EF4-FFF2-40B4-BE49-F238E27FC236}">
                <a16:creationId xmlns:a16="http://schemas.microsoft.com/office/drawing/2014/main" id="{5DD0EB89-F00D-0B41-9184-2A27244BAB94}"/>
              </a:ext>
            </a:extLst>
          </p:cNvPr>
          <p:cNvSpPr/>
          <p:nvPr/>
        </p:nvSpPr>
        <p:spPr bwMode="auto">
          <a:xfrm>
            <a:off x="9480376" y="2492896"/>
            <a:ext cx="1793366" cy="64807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9" name="TextBox 8">
            <a:extLst>
              <a:ext uri="{FF2B5EF4-FFF2-40B4-BE49-F238E27FC236}">
                <a16:creationId xmlns:a16="http://schemas.microsoft.com/office/drawing/2014/main" id="{89E9F1BA-F1C7-AE45-8F54-9A3330906D0F}"/>
              </a:ext>
            </a:extLst>
          </p:cNvPr>
          <p:cNvSpPr txBox="1"/>
          <p:nvPr/>
        </p:nvSpPr>
        <p:spPr>
          <a:xfrm>
            <a:off x="6744072" y="5123126"/>
            <a:ext cx="4544129" cy="307777"/>
          </a:xfrm>
          <a:prstGeom prst="rect">
            <a:avLst/>
          </a:prstGeom>
          <a:noFill/>
        </p:spPr>
        <p:txBody>
          <a:bodyPr wrap="square">
            <a:spAutoFit/>
          </a:bodyPr>
          <a:lstStyle/>
          <a:p>
            <a:pPr algn="r"/>
            <a:r>
              <a:rPr lang="en-US" sz="1400" i="1" dirty="0">
                <a:solidFill>
                  <a:srgbClr val="0074A8"/>
                </a:solidFill>
                <a:latin typeface="Helvetica" pitchFamily="2" charset="0"/>
              </a:rPr>
              <a:t>Journal of Clinical Oncology </a:t>
            </a:r>
            <a:r>
              <a:rPr lang="en-US" sz="1400" dirty="0">
                <a:solidFill>
                  <a:srgbClr val="0074A8"/>
                </a:solidFill>
                <a:effectLst/>
                <a:latin typeface="Helvetica" pitchFamily="2" charset="0"/>
              </a:rPr>
              <a:t>2021;</a:t>
            </a:r>
            <a:r>
              <a:rPr lang="en-US" sz="1400" dirty="0">
                <a:solidFill>
                  <a:srgbClr val="0074A8"/>
                </a:solidFill>
                <a:latin typeface="Helvetica" pitchFamily="2" charset="0"/>
              </a:rPr>
              <a:t>39(11):1193-5.</a:t>
            </a:r>
            <a:endParaRPr lang="en-US" sz="1400" dirty="0">
              <a:solidFill>
                <a:srgbClr val="0074A8"/>
              </a:solidFill>
              <a:effectLst/>
              <a:latin typeface="Helvetica" pitchFamily="2" charset="0"/>
            </a:endParaRPr>
          </a:p>
        </p:txBody>
      </p:sp>
      <p:pic>
        <p:nvPicPr>
          <p:cNvPr id="7" name="Picture 6">
            <a:extLst>
              <a:ext uri="{FF2B5EF4-FFF2-40B4-BE49-F238E27FC236}">
                <a16:creationId xmlns:a16="http://schemas.microsoft.com/office/drawing/2014/main" id="{FED21731-6E14-924F-9F58-A064AFF7976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607040" y="6144768"/>
            <a:ext cx="681161" cy="581258"/>
          </a:xfrm>
          <a:prstGeom prst="rect">
            <a:avLst/>
          </a:prstGeom>
        </p:spPr>
      </p:pic>
    </p:spTree>
    <p:extLst>
      <p:ext uri="{BB962C8B-B14F-4D97-AF65-F5344CB8AC3E}">
        <p14:creationId xmlns:p14="http://schemas.microsoft.com/office/powerpoint/2010/main" val="3820493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75B02-A453-DE4F-8735-234B0EB71413}"/>
              </a:ext>
            </a:extLst>
          </p:cNvPr>
          <p:cNvSpPr>
            <a:spLocks noGrp="1"/>
          </p:cNvSpPr>
          <p:nvPr>
            <p:ph type="title"/>
          </p:nvPr>
        </p:nvSpPr>
        <p:spPr/>
        <p:txBody>
          <a:bodyPr/>
          <a:lstStyle/>
          <a:p>
            <a:pPr algn="l"/>
            <a:r>
              <a:rPr lang="en-US" sz="2800" dirty="0"/>
              <a:t>FDA Grants Accelerated Approval to </a:t>
            </a:r>
            <a:r>
              <a:rPr lang="en-US" sz="2800" dirty="0" err="1"/>
              <a:t>Axicabtagene</a:t>
            </a:r>
            <a:r>
              <a:rPr lang="en-US" sz="2800" dirty="0"/>
              <a:t> </a:t>
            </a:r>
            <a:r>
              <a:rPr lang="en-US" sz="2800" dirty="0" err="1"/>
              <a:t>Ciloleucel</a:t>
            </a:r>
            <a:r>
              <a:rPr lang="en-US" sz="2800" dirty="0"/>
              <a:t> for Relapsed or Refractory Follicular Lymphoma</a:t>
            </a:r>
            <a:br>
              <a:rPr lang="en-US" dirty="0"/>
            </a:br>
            <a:r>
              <a:rPr lang="en-US" sz="2000" dirty="0"/>
              <a:t>Press Release – March 5, 2021</a:t>
            </a:r>
          </a:p>
        </p:txBody>
      </p:sp>
      <p:sp>
        <p:nvSpPr>
          <p:cNvPr id="3" name="Content Placeholder 2">
            <a:extLst>
              <a:ext uri="{FF2B5EF4-FFF2-40B4-BE49-F238E27FC236}">
                <a16:creationId xmlns:a16="http://schemas.microsoft.com/office/drawing/2014/main" id="{4E6435D6-9959-044B-8ACC-5AFD0D557022}"/>
              </a:ext>
            </a:extLst>
          </p:cNvPr>
          <p:cNvSpPr>
            <a:spLocks noGrp="1"/>
          </p:cNvSpPr>
          <p:nvPr>
            <p:ph idx="1"/>
          </p:nvPr>
        </p:nvSpPr>
        <p:spPr>
          <a:xfrm>
            <a:off x="912286" y="1772816"/>
            <a:ext cx="10358967" cy="4442250"/>
          </a:xfrm>
        </p:spPr>
        <p:txBody>
          <a:bodyPr/>
          <a:lstStyle/>
          <a:p>
            <a:pPr marL="98425" indent="0">
              <a:buNone/>
            </a:pPr>
            <a:r>
              <a:rPr lang="en-US" sz="2000" b="0" dirty="0"/>
              <a:t>“The Food and Drug Administration granted accelerated approval to </a:t>
            </a:r>
            <a:r>
              <a:rPr lang="en-US" sz="2000" b="0" dirty="0" err="1"/>
              <a:t>axicabtagene</a:t>
            </a:r>
            <a:r>
              <a:rPr lang="en-US" sz="2000" b="0" dirty="0"/>
              <a:t> </a:t>
            </a:r>
            <a:r>
              <a:rPr lang="en-US" sz="2000" b="0" dirty="0" err="1"/>
              <a:t>ciloleucel</a:t>
            </a:r>
            <a:r>
              <a:rPr lang="en-US" sz="2000" b="0" dirty="0"/>
              <a:t> for adult patients with relapsed or refractory follicular lymphoma (FL) after two or more lines of systemic therapy.</a:t>
            </a:r>
          </a:p>
          <a:p>
            <a:pPr marL="98425" indent="0">
              <a:buNone/>
            </a:pPr>
            <a:r>
              <a:rPr lang="en-US" sz="2000" b="0" dirty="0"/>
              <a:t>Approval in FL was based on a single-arm, open-label, multicenter trial (ZUMA-5; NCT03105336) that evaluated </a:t>
            </a:r>
            <a:r>
              <a:rPr lang="en-US" sz="2000" b="0" dirty="0" err="1"/>
              <a:t>axicabtagene</a:t>
            </a:r>
            <a:r>
              <a:rPr lang="en-US" sz="2000" b="0" dirty="0"/>
              <a:t> </a:t>
            </a:r>
            <a:r>
              <a:rPr lang="en-US" sz="2000" b="0" dirty="0" err="1"/>
              <a:t>ciloleucel</a:t>
            </a:r>
            <a:r>
              <a:rPr lang="en-US" sz="2000" b="0" dirty="0"/>
              <a:t>, a CD19-directed chimeric antigen receptor (CAR) T cell therapy, in adult patients with relapsed or refractory FL after two or more lines of systemic therapy, including the combination of an anti-CD20 monoclonal antibody and an alkylating agent. Following lymphodepleting chemotherapy, </a:t>
            </a:r>
            <a:r>
              <a:rPr lang="en-US" sz="2000" b="0" dirty="0" err="1"/>
              <a:t>axicabtagene</a:t>
            </a:r>
            <a:r>
              <a:rPr lang="en-US" sz="2000" b="0" dirty="0"/>
              <a:t> </a:t>
            </a:r>
            <a:r>
              <a:rPr lang="en-US" sz="2000" b="0" dirty="0" err="1"/>
              <a:t>ciloleucel</a:t>
            </a:r>
            <a:r>
              <a:rPr lang="en-US" sz="2000" b="0" dirty="0"/>
              <a:t> was administered as a single intravenous infusion.”</a:t>
            </a:r>
          </a:p>
        </p:txBody>
      </p:sp>
      <p:sp>
        <p:nvSpPr>
          <p:cNvPr id="4" name="TextBox 3">
            <a:extLst>
              <a:ext uri="{FF2B5EF4-FFF2-40B4-BE49-F238E27FC236}">
                <a16:creationId xmlns:a16="http://schemas.microsoft.com/office/drawing/2014/main" id="{311B2675-CCBB-B748-8520-7B8D6DADB615}"/>
              </a:ext>
            </a:extLst>
          </p:cNvPr>
          <p:cNvSpPr txBox="1"/>
          <p:nvPr/>
        </p:nvSpPr>
        <p:spPr>
          <a:xfrm>
            <a:off x="191344" y="6215066"/>
            <a:ext cx="10358967" cy="553998"/>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www.fda.gov</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/drugs/resources-information-approved-drugs/fda-grants-accelerated-approval-axicabtagene-ciloleucel-relapsed-or-refractory-follicular-lymphoma</a:t>
            </a:r>
          </a:p>
        </p:txBody>
      </p:sp>
    </p:spTree>
    <p:extLst>
      <p:ext uri="{BB962C8B-B14F-4D97-AF65-F5344CB8AC3E}">
        <p14:creationId xmlns:p14="http://schemas.microsoft.com/office/powerpoint/2010/main" val="33271805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C9DF788-0BEA-B845-BB2A-9B1A55989C38}"/>
              </a:ext>
            </a:extLst>
          </p:cNvPr>
          <p:cNvSpPr txBox="1"/>
          <p:nvPr/>
        </p:nvSpPr>
        <p:spPr>
          <a:xfrm>
            <a:off x="4367808" y="6323274"/>
            <a:ext cx="3198311" cy="43088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1F60B2"/>
                </a:solidFill>
                <a:effectLst/>
                <a:uLnTx/>
                <a:uFillTx/>
                <a:latin typeface="Arial" pitchFamily="-72" charset="0"/>
                <a:ea typeface="MS PGothic" charset="0"/>
              </a:rPr>
              <a:t>ASH 2021;Abstract 93.</a:t>
            </a:r>
          </a:p>
        </p:txBody>
      </p:sp>
      <p:pic>
        <p:nvPicPr>
          <p:cNvPr id="4" name="Picture 3" descr="Text&#10;&#10;Description automatically generated">
            <a:extLst>
              <a:ext uri="{FF2B5EF4-FFF2-40B4-BE49-F238E27FC236}">
                <a16:creationId xmlns:a16="http://schemas.microsoft.com/office/drawing/2014/main" id="{E3CDC5EA-24DB-F140-85BD-7DF892AC2D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284" y="476672"/>
            <a:ext cx="10560496" cy="5704423"/>
          </a:xfrm>
          <a:prstGeom prst="rect">
            <a:avLst/>
          </a:prstGeom>
        </p:spPr>
      </p:pic>
    </p:spTree>
    <p:extLst>
      <p:ext uri="{BB962C8B-B14F-4D97-AF65-F5344CB8AC3E}">
        <p14:creationId xmlns:p14="http://schemas.microsoft.com/office/powerpoint/2010/main" val="28228032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E9CC7A-1F7D-464E-943F-8AD09B559B8C}"/>
              </a:ext>
            </a:extLst>
          </p:cNvPr>
          <p:cNvSpPr txBox="1"/>
          <p:nvPr/>
        </p:nvSpPr>
        <p:spPr>
          <a:xfrm>
            <a:off x="191344" y="6469404"/>
            <a:ext cx="3271921"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Neelapu</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SS et al. ASH 2021;Abstract 93.</a:t>
            </a:r>
          </a:p>
        </p:txBody>
      </p:sp>
      <p:sp>
        <p:nvSpPr>
          <p:cNvPr id="3" name="Title 2">
            <a:extLst>
              <a:ext uri="{FF2B5EF4-FFF2-40B4-BE49-F238E27FC236}">
                <a16:creationId xmlns:a16="http://schemas.microsoft.com/office/drawing/2014/main" id="{C5D4819E-1A90-9945-9148-E72C42C27B5C}"/>
              </a:ext>
            </a:extLst>
          </p:cNvPr>
          <p:cNvSpPr>
            <a:spLocks noGrp="1"/>
          </p:cNvSpPr>
          <p:nvPr>
            <p:ph type="title"/>
          </p:nvPr>
        </p:nvSpPr>
        <p:spPr/>
        <p:txBody>
          <a:bodyPr/>
          <a:lstStyle/>
          <a:p>
            <a:pPr algn="l"/>
            <a:r>
              <a:rPr lang="en-US" dirty="0"/>
              <a:t>ZUMA-5: ORR by Central Review</a:t>
            </a:r>
          </a:p>
        </p:txBody>
      </p:sp>
      <p:pic>
        <p:nvPicPr>
          <p:cNvPr id="6" name="Picture 5" descr="A picture containing timeline&#10;&#10;Description automatically generated">
            <a:extLst>
              <a:ext uri="{FF2B5EF4-FFF2-40B4-BE49-F238E27FC236}">
                <a16:creationId xmlns:a16="http://schemas.microsoft.com/office/drawing/2014/main" id="{9E79F25A-391F-B745-8E8B-7782236675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696" y="1334717"/>
            <a:ext cx="11568608" cy="4546335"/>
          </a:xfrm>
          <a:prstGeom prst="rect">
            <a:avLst/>
          </a:prstGeom>
        </p:spPr>
      </p:pic>
    </p:spTree>
    <p:extLst>
      <p:ext uri="{BB962C8B-B14F-4D97-AF65-F5344CB8AC3E}">
        <p14:creationId xmlns:p14="http://schemas.microsoft.com/office/powerpoint/2010/main" val="24171872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F0CA2-2519-1249-9CD2-512E7290C2E8}"/>
              </a:ext>
            </a:extLst>
          </p:cNvPr>
          <p:cNvSpPr>
            <a:spLocks noGrp="1"/>
          </p:cNvSpPr>
          <p:nvPr>
            <p:ph type="title"/>
          </p:nvPr>
        </p:nvSpPr>
        <p:spPr/>
        <p:txBody>
          <a:bodyPr/>
          <a:lstStyle/>
          <a:p>
            <a:pPr algn="l"/>
            <a:r>
              <a:rPr lang="en-US" dirty="0"/>
              <a:t>ZUMA-5: Progression-Free and Overall Survival</a:t>
            </a:r>
          </a:p>
        </p:txBody>
      </p:sp>
      <p:sp>
        <p:nvSpPr>
          <p:cNvPr id="8" name="TextBox 7">
            <a:extLst>
              <a:ext uri="{FF2B5EF4-FFF2-40B4-BE49-F238E27FC236}">
                <a16:creationId xmlns:a16="http://schemas.microsoft.com/office/drawing/2014/main" id="{E7E2CDE8-D026-674A-9711-DB115240A9DF}"/>
              </a:ext>
            </a:extLst>
          </p:cNvPr>
          <p:cNvSpPr txBox="1"/>
          <p:nvPr/>
        </p:nvSpPr>
        <p:spPr>
          <a:xfrm>
            <a:off x="191344" y="6469404"/>
            <a:ext cx="3271921"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Neelapu</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SS et al. ASH 2021;Abstract 93.</a:t>
            </a:r>
          </a:p>
        </p:txBody>
      </p:sp>
      <p:pic>
        <p:nvPicPr>
          <p:cNvPr id="4" name="Picture 3" descr="Graphical user interface&#10;&#10;Description automatically generated">
            <a:extLst>
              <a:ext uri="{FF2B5EF4-FFF2-40B4-BE49-F238E27FC236}">
                <a16:creationId xmlns:a16="http://schemas.microsoft.com/office/drawing/2014/main" id="{57336953-E2CD-754A-86F3-DC3DC58AE6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373" y="1357602"/>
            <a:ext cx="11271253" cy="4646558"/>
          </a:xfrm>
          <a:prstGeom prst="rect">
            <a:avLst/>
          </a:prstGeom>
        </p:spPr>
      </p:pic>
    </p:spTree>
    <p:extLst>
      <p:ext uri="{BB962C8B-B14F-4D97-AF65-F5344CB8AC3E}">
        <p14:creationId xmlns:p14="http://schemas.microsoft.com/office/powerpoint/2010/main" val="41269315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517DE-0B6E-9E47-81A5-356E371316C4}"/>
              </a:ext>
            </a:extLst>
          </p:cNvPr>
          <p:cNvSpPr>
            <a:spLocks noGrp="1"/>
          </p:cNvSpPr>
          <p:nvPr>
            <p:ph type="title"/>
          </p:nvPr>
        </p:nvSpPr>
        <p:spPr>
          <a:xfrm>
            <a:off x="0" y="2850"/>
            <a:ext cx="12192000" cy="1143000"/>
          </a:xfrm>
        </p:spPr>
        <p:txBody>
          <a:bodyPr/>
          <a:lstStyle/>
          <a:p>
            <a:r>
              <a:rPr lang="en-US" dirty="0"/>
              <a:t>ZUMA-5: AEs with First Occurrence After Primary Analysis Data Cutoff </a:t>
            </a:r>
          </a:p>
        </p:txBody>
      </p:sp>
      <p:sp>
        <p:nvSpPr>
          <p:cNvPr id="6" name="TextBox 5">
            <a:extLst>
              <a:ext uri="{FF2B5EF4-FFF2-40B4-BE49-F238E27FC236}">
                <a16:creationId xmlns:a16="http://schemas.microsoft.com/office/drawing/2014/main" id="{05D0E8B6-324C-B04A-9A1F-9245A4906183}"/>
              </a:ext>
            </a:extLst>
          </p:cNvPr>
          <p:cNvSpPr txBox="1"/>
          <p:nvPr/>
        </p:nvSpPr>
        <p:spPr>
          <a:xfrm>
            <a:off x="191344" y="6469404"/>
            <a:ext cx="3271921"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Neelapu</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SS et al. ASH 2021;Abstract 93.</a:t>
            </a:r>
          </a:p>
        </p:txBody>
      </p:sp>
      <p:pic>
        <p:nvPicPr>
          <p:cNvPr id="4" name="Picture 3" descr="Table&#10;&#10;Description automatically generated">
            <a:extLst>
              <a:ext uri="{FF2B5EF4-FFF2-40B4-BE49-F238E27FC236}">
                <a16:creationId xmlns:a16="http://schemas.microsoft.com/office/drawing/2014/main" id="{5D28C6CE-61C9-E543-8872-3B890CC362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142" y="1150538"/>
            <a:ext cx="11271253" cy="4793402"/>
          </a:xfrm>
          <a:prstGeom prst="rect">
            <a:avLst/>
          </a:prstGeom>
        </p:spPr>
      </p:pic>
    </p:spTree>
    <p:extLst>
      <p:ext uri="{BB962C8B-B14F-4D97-AF65-F5344CB8AC3E}">
        <p14:creationId xmlns:p14="http://schemas.microsoft.com/office/powerpoint/2010/main" val="39104359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F3EB9D1B-AB7C-4A4D-8A10-210BB68450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416" y="476672"/>
            <a:ext cx="10229678" cy="5511543"/>
          </a:xfrm>
          <a:prstGeom prst="rect">
            <a:avLst/>
          </a:prstGeom>
        </p:spPr>
      </p:pic>
      <p:sp>
        <p:nvSpPr>
          <p:cNvPr id="6" name="TextBox 5">
            <a:extLst>
              <a:ext uri="{FF2B5EF4-FFF2-40B4-BE49-F238E27FC236}">
                <a16:creationId xmlns:a16="http://schemas.microsoft.com/office/drawing/2014/main" id="{AD3E51FF-1400-054D-983C-75A45E85FDAF}"/>
              </a:ext>
            </a:extLst>
          </p:cNvPr>
          <p:cNvSpPr txBox="1"/>
          <p:nvPr/>
        </p:nvSpPr>
        <p:spPr>
          <a:xfrm>
            <a:off x="191344" y="6469404"/>
            <a:ext cx="3637214"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Thieblemont</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C et al. ASH 2021;Abstract 131.</a:t>
            </a:r>
          </a:p>
        </p:txBody>
      </p:sp>
    </p:spTree>
    <p:extLst>
      <p:ext uri="{BB962C8B-B14F-4D97-AF65-F5344CB8AC3E}">
        <p14:creationId xmlns:p14="http://schemas.microsoft.com/office/powerpoint/2010/main" val="24621428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D77BD-26B0-774B-A1C7-67AC27B3A2B8}"/>
              </a:ext>
            </a:extLst>
          </p:cNvPr>
          <p:cNvSpPr>
            <a:spLocks noGrp="1"/>
          </p:cNvSpPr>
          <p:nvPr>
            <p:ph type="title"/>
          </p:nvPr>
        </p:nvSpPr>
        <p:spPr/>
        <p:txBody>
          <a:bodyPr/>
          <a:lstStyle/>
          <a:p>
            <a:r>
              <a:rPr lang="en-US" dirty="0"/>
              <a:t>ELARA: Efficacy Analysis with Extended Follow-Up</a:t>
            </a:r>
          </a:p>
        </p:txBody>
      </p:sp>
      <p:sp>
        <p:nvSpPr>
          <p:cNvPr id="7" name="TextBox 6">
            <a:extLst>
              <a:ext uri="{FF2B5EF4-FFF2-40B4-BE49-F238E27FC236}">
                <a16:creationId xmlns:a16="http://schemas.microsoft.com/office/drawing/2014/main" id="{CCE15821-C411-6546-8DFE-F08ADCFD6F35}"/>
              </a:ext>
            </a:extLst>
          </p:cNvPr>
          <p:cNvSpPr txBox="1"/>
          <p:nvPr/>
        </p:nvSpPr>
        <p:spPr>
          <a:xfrm>
            <a:off x="191344" y="6469404"/>
            <a:ext cx="3637214"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Thieblemont</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C et al. ASH 2021;Abstract 131.</a:t>
            </a:r>
          </a:p>
        </p:txBody>
      </p:sp>
      <p:pic>
        <p:nvPicPr>
          <p:cNvPr id="4" name="Picture 3" descr="Graphical user interface, text, application&#10;&#10;Description automatically generated">
            <a:extLst>
              <a:ext uri="{FF2B5EF4-FFF2-40B4-BE49-F238E27FC236}">
                <a16:creationId xmlns:a16="http://schemas.microsoft.com/office/drawing/2014/main" id="{E3A7C0AA-FD59-644D-84AA-900CE9E89F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376" y="1493361"/>
            <a:ext cx="11501297" cy="3871278"/>
          </a:xfrm>
          <a:prstGeom prst="rect">
            <a:avLst/>
          </a:prstGeom>
        </p:spPr>
      </p:pic>
    </p:spTree>
    <p:extLst>
      <p:ext uri="{BB962C8B-B14F-4D97-AF65-F5344CB8AC3E}">
        <p14:creationId xmlns:p14="http://schemas.microsoft.com/office/powerpoint/2010/main" val="18800426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22C5ABE0-BB95-7648-B0B1-CE25C27C768A}"/>
              </a:ext>
            </a:extLst>
          </p:cNvPr>
          <p:cNvSpPr>
            <a:spLocks noGrp="1"/>
          </p:cNvSpPr>
          <p:nvPr>
            <p:ph type="ctrTitle"/>
          </p:nvPr>
        </p:nvSpPr>
        <p:spPr>
          <a:xfrm>
            <a:off x="383116" y="2276872"/>
            <a:ext cx="11425767" cy="1620837"/>
          </a:xfrm>
        </p:spPr>
        <p:txBody>
          <a:bodyPr/>
          <a:lstStyle/>
          <a:p>
            <a:r>
              <a:rPr lang="en-US" dirty="0"/>
              <a:t>Mantle Cell Lymphoma</a:t>
            </a:r>
          </a:p>
        </p:txBody>
      </p:sp>
    </p:spTree>
    <p:extLst>
      <p:ext uri="{BB962C8B-B14F-4D97-AF65-F5344CB8AC3E}">
        <p14:creationId xmlns:p14="http://schemas.microsoft.com/office/powerpoint/2010/main" val="2285031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56F842F-F4EB-40E3-B960-ACFC31AF5204}"/>
              </a:ext>
            </a:extLst>
          </p:cNvPr>
          <p:cNvSpPr txBox="1"/>
          <p:nvPr/>
        </p:nvSpPr>
        <p:spPr>
          <a:xfrm>
            <a:off x="241294" y="1937755"/>
            <a:ext cx="3378240" cy="3183739"/>
          </a:xfrm>
          <a:prstGeom prst="rect">
            <a:avLst/>
          </a:prstGeom>
          <a:solidFill>
            <a:schemeClr val="accent5">
              <a:lumMod val="20000"/>
              <a:lumOff val="80000"/>
            </a:schemeClr>
          </a:solidFill>
          <a:ln>
            <a:noFill/>
          </a:ln>
        </p:spPr>
        <p:txBody>
          <a:bodyPr wrap="square" lIns="91440" tIns="91440" rIns="91440" bIns="91440" rtlCol="0">
            <a:noAutofit/>
          </a:bodyPr>
          <a:lstStyle/>
          <a:p>
            <a:pPr marL="0" marR="0" lvl="0" indent="0" algn="l" defTabSz="914400" rtl="0" eaLnBrk="1" fontAlgn="auto" latinLnBrk="0" hangingPunct="1">
              <a:lnSpc>
                <a:spcPct val="100000"/>
              </a:lnSpc>
              <a:spcBef>
                <a:spcPts val="300"/>
              </a:spcBef>
              <a:spcAft>
                <a:spcPts val="0"/>
              </a:spcAft>
              <a:buClrTx/>
              <a:buSzPct val="100000"/>
              <a:buFontTx/>
              <a:buNone/>
              <a:tabLst/>
              <a:defRPr/>
            </a:pPr>
            <a:r>
              <a:rPr kumimoji="0" lang="en-US" sz="15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Eligibility criteria</a:t>
            </a:r>
          </a:p>
          <a:p>
            <a:pPr marL="171450" marR="0" lvl="0" indent="-171450" algn="l" defTabSz="914400" rtl="0" eaLnBrk="1" fontAlgn="auto" latinLnBrk="0" hangingPunct="1">
              <a:lnSpc>
                <a:spcPct val="100000"/>
              </a:lnSpc>
              <a:spcBef>
                <a:spcPts val="300"/>
              </a:spcBef>
              <a:spcAft>
                <a:spcPts val="0"/>
              </a:spcAft>
              <a:buClrTx/>
              <a:buSzPct val="100000"/>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Age ≥ 18 years</a:t>
            </a:r>
          </a:p>
          <a:p>
            <a:pPr marL="171450" marR="0" lvl="0" indent="-171450" algn="l" defTabSz="914400" rtl="0" eaLnBrk="1" fontAlgn="auto" latinLnBrk="0" hangingPunct="1">
              <a:lnSpc>
                <a:spcPct val="100000"/>
              </a:lnSpc>
              <a:spcBef>
                <a:spcPts val="300"/>
              </a:spcBef>
              <a:spcAft>
                <a:spcPts val="0"/>
              </a:spcAft>
              <a:buClrTx/>
              <a:buSzPct val="100000"/>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High-risk LBCL</a:t>
            </a:r>
          </a:p>
          <a:p>
            <a:pPr marL="447675" marR="0" lvl="1" indent="-180975" algn="l" defTabSz="914400" rtl="0" eaLnBrk="1" fontAlgn="auto" latinLnBrk="0" hangingPunct="1">
              <a:lnSpc>
                <a:spcPct val="100000"/>
              </a:lnSpc>
              <a:spcBef>
                <a:spcPts val="300"/>
              </a:spcBef>
              <a:spcAft>
                <a:spcPts val="0"/>
              </a:spcAft>
              <a:buClrTx/>
              <a:buSzPct val="100000"/>
              <a:buFont typeface="Trebuchet MS" panose="020B0603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HGBCL, with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MYC</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and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BLCL2</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and/or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BCL6</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translocations, or</a:t>
            </a:r>
          </a:p>
          <a:p>
            <a:pPr marL="447675" marR="0" lvl="1" indent="-180975" algn="l" defTabSz="914400" rtl="0" eaLnBrk="1" fontAlgn="auto" latinLnBrk="0" hangingPunct="1">
              <a:lnSpc>
                <a:spcPct val="100000"/>
              </a:lnSpc>
              <a:spcBef>
                <a:spcPts val="300"/>
              </a:spcBef>
              <a:spcAft>
                <a:spcPts val="0"/>
              </a:spcAft>
              <a:buClrTx/>
              <a:buSzPct val="100000"/>
              <a:buFont typeface="Trebuchet MS" panose="020B0603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LBCL with IPI score ≥ 3 any time before enrollment</a:t>
            </a:r>
          </a:p>
          <a:p>
            <a:pPr marL="171450" marR="0" lvl="0" indent="-171450" algn="l" defTabSz="914400" rtl="0" eaLnBrk="1" fontAlgn="auto" latinLnBrk="0" hangingPunct="1">
              <a:lnSpc>
                <a:spcPct val="100000"/>
              </a:lnSpc>
              <a:spcBef>
                <a:spcPts val="300"/>
              </a:spcBef>
              <a:spcAft>
                <a:spcPts val="0"/>
              </a:spcAft>
              <a:buClrTx/>
              <a:buSzPct val="100000"/>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 cycles of anti-CD20 plus anthracycline-containing regimen</a:t>
            </a:r>
          </a:p>
          <a:p>
            <a:pPr marL="171450" marR="0" lvl="0" indent="-171450" algn="l" defTabSz="914400" rtl="0" eaLnBrk="1" fontAlgn="auto" latinLnBrk="0" hangingPunct="1">
              <a:lnSpc>
                <a:spcPct val="100000"/>
              </a:lnSpc>
              <a:spcBef>
                <a:spcPts val="300"/>
              </a:spcBef>
              <a:spcAft>
                <a:spcPts val="0"/>
              </a:spcAft>
              <a:buClrTx/>
              <a:buSzPct val="100000"/>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Positive interim PET (DS 4 or 5)</a:t>
            </a:r>
          </a:p>
          <a:p>
            <a:pPr marL="171450" marR="0" lvl="0" indent="-171450" algn="l" defTabSz="914400" rtl="0" eaLnBrk="1" fontAlgn="auto" latinLnBrk="0" hangingPunct="1">
              <a:lnSpc>
                <a:spcPct val="100000"/>
              </a:lnSpc>
              <a:spcBef>
                <a:spcPts val="300"/>
              </a:spcBef>
              <a:spcAft>
                <a:spcPts val="0"/>
              </a:spcAft>
              <a:buClrTx/>
              <a:buSzPct val="100000"/>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ECOG PS score 0 or 1</a:t>
            </a:r>
          </a:p>
        </p:txBody>
      </p:sp>
      <p:sp>
        <p:nvSpPr>
          <p:cNvPr id="10" name="Rectangle: Rounded Corners 9">
            <a:extLst>
              <a:ext uri="{FF2B5EF4-FFF2-40B4-BE49-F238E27FC236}">
                <a16:creationId xmlns:a16="http://schemas.microsoft.com/office/drawing/2014/main" id="{D4951A43-BCB7-4D2A-9DC1-DBBCD7064FA1}"/>
              </a:ext>
            </a:extLst>
          </p:cNvPr>
          <p:cNvSpPr/>
          <p:nvPr/>
        </p:nvSpPr>
        <p:spPr>
          <a:xfrm>
            <a:off x="3813385" y="2200973"/>
            <a:ext cx="244266" cy="2657305"/>
          </a:xfrm>
          <a:prstGeom prst="roundRect">
            <a:avLst/>
          </a:prstGeom>
          <a:solidFill>
            <a:srgbClr val="A69F9F"/>
          </a:solidFill>
          <a:ln>
            <a:noFill/>
          </a:ln>
        </p:spPr>
        <p:style>
          <a:lnRef idx="0">
            <a:schemeClr val="accent1"/>
          </a:lnRef>
          <a:fillRef idx="1">
            <a:schemeClr val="accent1"/>
          </a:fillRef>
          <a:effectRef idx="0">
            <a:srgbClr val="000000"/>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Enrollment/leukapheresis</a:t>
            </a:r>
          </a:p>
        </p:txBody>
      </p:sp>
      <p:sp>
        <p:nvSpPr>
          <p:cNvPr id="12" name="Rectangle: Rounded Corners 11">
            <a:extLst>
              <a:ext uri="{FF2B5EF4-FFF2-40B4-BE49-F238E27FC236}">
                <a16:creationId xmlns:a16="http://schemas.microsoft.com/office/drawing/2014/main" id="{131A1AD8-C69F-47FA-89CF-DA03AF7D57EB}"/>
              </a:ext>
            </a:extLst>
          </p:cNvPr>
          <p:cNvSpPr/>
          <p:nvPr/>
        </p:nvSpPr>
        <p:spPr>
          <a:xfrm>
            <a:off x="4261059" y="2200973"/>
            <a:ext cx="510965" cy="2657304"/>
          </a:xfrm>
          <a:prstGeom prst="roundRect">
            <a:avLst/>
          </a:prstGeom>
          <a:solidFill>
            <a:srgbClr val="A69F9F"/>
          </a:solidFill>
          <a:ln>
            <a:noFill/>
          </a:ln>
        </p:spPr>
        <p:style>
          <a:lnRef idx="0">
            <a:schemeClr val="accent1"/>
          </a:lnRef>
          <a:fillRef idx="1">
            <a:schemeClr val="accent1"/>
          </a:fillRef>
          <a:effectRef idx="0">
            <a:srgbClr val="000000"/>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Optional nonchemotherapy bridging therapy</a:t>
            </a:r>
            <a:r>
              <a:rPr kumimoji="0" lang="en-US" sz="1400" b="1" i="0" u="none" strike="noStrike" kern="1200" cap="none" spc="0" normalizeH="0" baseline="30000" noProof="0" dirty="0">
                <a:ln>
                  <a:noFill/>
                </a:ln>
                <a:solidFill>
                  <a:srgbClr val="FFFFFF"/>
                </a:solidFill>
                <a:effectLst/>
                <a:uLnTx/>
                <a:uFillTx/>
                <a:latin typeface="Calibri" panose="020F0502020204030204" pitchFamily="34" charset="0"/>
                <a:ea typeface="+mn-ea"/>
                <a:cs typeface="Calibri" panose="020F0502020204030204" pitchFamily="34" charset="0"/>
              </a:rPr>
              <a:t>a</a:t>
            </a:r>
          </a:p>
        </p:txBody>
      </p:sp>
      <p:cxnSp>
        <p:nvCxnSpPr>
          <p:cNvPr id="13" name="Straight Arrow Connector 12">
            <a:extLst>
              <a:ext uri="{FF2B5EF4-FFF2-40B4-BE49-F238E27FC236}">
                <a16:creationId xmlns:a16="http://schemas.microsoft.com/office/drawing/2014/main" id="{E1AC387C-FDB7-4A57-AB8E-CE4627437BAC}"/>
              </a:ext>
            </a:extLst>
          </p:cNvPr>
          <p:cNvCxnSpPr>
            <a:cxnSpLocks/>
          </p:cNvCxnSpPr>
          <p:nvPr/>
        </p:nvCxnSpPr>
        <p:spPr>
          <a:xfrm>
            <a:off x="4068620" y="3529625"/>
            <a:ext cx="182880" cy="0"/>
          </a:xfrm>
          <a:prstGeom prst="straightConnector1">
            <a:avLst/>
          </a:prstGeom>
          <a:ln w="28575" cap="sq">
            <a:tailEnd type="triangle"/>
          </a:ln>
        </p:spPr>
        <p:style>
          <a:lnRef idx="1">
            <a:schemeClr val="accent1"/>
          </a:lnRef>
          <a:fillRef idx="0">
            <a:schemeClr val="accent1"/>
          </a:fillRef>
          <a:effectRef idx="0">
            <a:srgbClr val="000000"/>
          </a:effectRef>
          <a:fontRef idx="minor">
            <a:schemeClr val="lt1"/>
          </a:fontRef>
        </p:style>
      </p:cxnSp>
      <p:grpSp>
        <p:nvGrpSpPr>
          <p:cNvPr id="14" name="Group 13">
            <a:extLst>
              <a:ext uri="{FF2B5EF4-FFF2-40B4-BE49-F238E27FC236}">
                <a16:creationId xmlns:a16="http://schemas.microsoft.com/office/drawing/2014/main" id="{83966DF6-3B00-48B7-9CB9-68C062CDEEB5}"/>
              </a:ext>
            </a:extLst>
          </p:cNvPr>
          <p:cNvGrpSpPr/>
          <p:nvPr/>
        </p:nvGrpSpPr>
        <p:grpSpPr>
          <a:xfrm>
            <a:off x="4963230" y="2366367"/>
            <a:ext cx="4037864" cy="2335839"/>
            <a:chOff x="4963230" y="2409525"/>
            <a:chExt cx="3510184" cy="2335839"/>
          </a:xfrm>
        </p:grpSpPr>
        <p:sp>
          <p:nvSpPr>
            <p:cNvPr id="16" name="Rectangle: Rounded Corners 15">
              <a:extLst>
                <a:ext uri="{FF2B5EF4-FFF2-40B4-BE49-F238E27FC236}">
                  <a16:creationId xmlns:a16="http://schemas.microsoft.com/office/drawing/2014/main" id="{F9BC26B7-AA2A-436D-B66F-967A55E07669}"/>
                </a:ext>
              </a:extLst>
            </p:cNvPr>
            <p:cNvSpPr/>
            <p:nvPr/>
          </p:nvSpPr>
          <p:spPr>
            <a:xfrm>
              <a:off x="4963230" y="2409525"/>
              <a:ext cx="3507538" cy="550815"/>
            </a:xfrm>
            <a:prstGeom prst="roundRect">
              <a:avLst/>
            </a:prstGeom>
            <a:solidFill>
              <a:srgbClr val="FEDCCA"/>
            </a:solidFill>
            <a:ln>
              <a:no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Conditioning chemotherapy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axi-cel infusion</a:t>
              </a:r>
            </a:p>
          </p:txBody>
        </p:sp>
        <p:sp>
          <p:nvSpPr>
            <p:cNvPr id="17" name="Rectangle: Rounded Corners 16">
              <a:extLst>
                <a:ext uri="{FF2B5EF4-FFF2-40B4-BE49-F238E27FC236}">
                  <a16:creationId xmlns:a16="http://schemas.microsoft.com/office/drawing/2014/main" id="{ED8C1E09-8FE4-420E-B408-99D274555551}"/>
                </a:ext>
              </a:extLst>
            </p:cNvPr>
            <p:cNvSpPr/>
            <p:nvPr/>
          </p:nvSpPr>
          <p:spPr>
            <a:xfrm>
              <a:off x="4965875" y="3030616"/>
              <a:ext cx="3507539" cy="1714748"/>
            </a:xfrm>
            <a:prstGeom prst="roundRect">
              <a:avLst/>
            </a:prstGeom>
            <a:solidFill>
              <a:srgbClr val="FEDCCA"/>
            </a:solidFill>
            <a:ln>
              <a:noFill/>
            </a:ln>
          </p:spPr>
          <p:style>
            <a:lnRef idx="0">
              <a:schemeClr val="accent1"/>
            </a:lnRef>
            <a:fillRef idx="1">
              <a:schemeClr val="accent1"/>
            </a:fillRef>
            <a:effectRef idx="0">
              <a:srgbClr val="000000"/>
            </a:effectRef>
            <a:fontRef idx="minor">
              <a:schemeClr val="lt1"/>
            </a:fontRef>
          </p:style>
          <p:txBody>
            <a:bodyPr lIns="36000" rtlCol="0" anchor="ctr"/>
            <a:lstStyle/>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Conditioning</a:t>
              </a:r>
            </a:p>
            <a:p>
              <a:pPr marL="447675" marR="0" lvl="0" indent="-180975" algn="l" defTabSz="914400" rtl="0" eaLnBrk="1" fontAlgn="auto" latinLnBrk="0" hangingPunct="1">
                <a:lnSpc>
                  <a:spcPct val="100000"/>
                </a:lnSpc>
                <a:spcBef>
                  <a:spcPts val="0"/>
                </a:spcBef>
                <a:spcAft>
                  <a:spcPts val="0"/>
                </a:spcAft>
                <a:buClrTx/>
                <a:buSzTx/>
                <a:buFont typeface="Trebuchet MS" panose="020B0603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Flu 30 mg/m</a:t>
              </a:r>
              <a:r>
                <a:rPr kumimoji="0" lang="en-US" sz="16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i.v. and Cy 500 mg/m</a:t>
              </a:r>
              <a:r>
                <a:rPr kumimoji="0" lang="en-US" sz="16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i.v. on Days −5, −4, and −3</a:t>
              </a:r>
              <a:endParaRPr kumimoji="0" lang="en-US" sz="16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Axi-cel</a:t>
              </a:r>
            </a:p>
            <a:p>
              <a:pPr marL="446088" marR="0" lvl="1" indent="-177800" algn="l" defTabSz="914400" rtl="0" eaLnBrk="1" fontAlgn="auto" latinLnBrk="0" hangingPunct="1">
                <a:lnSpc>
                  <a:spcPct val="100000"/>
                </a:lnSpc>
                <a:spcBef>
                  <a:spcPts val="0"/>
                </a:spcBef>
                <a:spcAft>
                  <a:spcPts val="0"/>
                </a:spcAft>
                <a:buClrTx/>
                <a:buSzTx/>
                <a:buFont typeface="Trebuchet MS" panose="020B0603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Single i.v. infusion of 2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Symbol" panose="05050102010706020507" pitchFamily="18" charset="2"/>
                </a:rPr>
                <a:t></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10</a:t>
              </a:r>
              <a:r>
                <a:rPr kumimoji="0" lang="en-US" sz="16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6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CAR T cells/kg on Day 0</a:t>
              </a:r>
            </a:p>
          </p:txBody>
        </p:sp>
      </p:grpSp>
      <p:cxnSp>
        <p:nvCxnSpPr>
          <p:cNvPr id="18" name="Straight Arrow Connector 17">
            <a:extLst>
              <a:ext uri="{FF2B5EF4-FFF2-40B4-BE49-F238E27FC236}">
                <a16:creationId xmlns:a16="http://schemas.microsoft.com/office/drawing/2014/main" id="{7C57EE46-89F3-4762-8F74-EF0E5ADE38E4}"/>
              </a:ext>
            </a:extLst>
          </p:cNvPr>
          <p:cNvCxnSpPr>
            <a:cxnSpLocks/>
          </p:cNvCxnSpPr>
          <p:nvPr/>
        </p:nvCxnSpPr>
        <p:spPr>
          <a:xfrm>
            <a:off x="4782995" y="3529625"/>
            <a:ext cx="182880" cy="0"/>
          </a:xfrm>
          <a:prstGeom prst="straightConnector1">
            <a:avLst/>
          </a:prstGeom>
          <a:ln w="28575" cap="sq">
            <a:tailEnd type="triangle"/>
          </a:ln>
        </p:spPr>
        <p:style>
          <a:lnRef idx="1">
            <a:schemeClr val="accent1"/>
          </a:lnRef>
          <a:fillRef idx="0">
            <a:schemeClr val="accent1"/>
          </a:fillRef>
          <a:effectRef idx="0">
            <a:srgbClr val="000000"/>
          </a:effectRef>
          <a:fontRef idx="minor">
            <a:schemeClr val="lt1"/>
          </a:fontRef>
        </p:style>
      </p:cxnSp>
      <p:sp>
        <p:nvSpPr>
          <p:cNvPr id="19" name="Rectangle: Rounded Corners 18">
            <a:extLst>
              <a:ext uri="{FF2B5EF4-FFF2-40B4-BE49-F238E27FC236}">
                <a16:creationId xmlns:a16="http://schemas.microsoft.com/office/drawing/2014/main" id="{B275BB26-65B1-4467-BB4E-D28396EF8DEA}"/>
              </a:ext>
            </a:extLst>
          </p:cNvPr>
          <p:cNvSpPr/>
          <p:nvPr/>
        </p:nvSpPr>
        <p:spPr>
          <a:xfrm>
            <a:off x="9215645" y="2127681"/>
            <a:ext cx="2761363" cy="2813209"/>
          </a:xfrm>
          <a:prstGeom prst="roundRect">
            <a:avLst>
              <a:gd name="adj" fmla="val 7322"/>
            </a:avLst>
          </a:prstGeom>
          <a:noFill/>
          <a:ln>
            <a:solidFill>
              <a:schemeClr val="tx1"/>
            </a:solidFill>
          </a:ln>
        </p:spPr>
        <p:style>
          <a:lnRef idx="0">
            <a:schemeClr val="accent1"/>
          </a:lnRef>
          <a:fillRef idx="1">
            <a:schemeClr val="accent1"/>
          </a:fillRef>
          <a:effectRef idx="0">
            <a:srgbClr val="000000"/>
          </a:effectRef>
          <a:fontRef idx="minor">
            <a:schemeClr val="lt1"/>
          </a:fontRef>
        </p:style>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Primary endpoint</a:t>
            </a:r>
          </a:p>
          <a:p>
            <a:pPr marL="179388" marR="0" lvl="0" indent="-1793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CR</a:t>
            </a:r>
            <a:r>
              <a:rPr kumimoji="0" lang="en-US" sz="15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b</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Key secondary endpoints</a:t>
            </a:r>
          </a:p>
          <a:p>
            <a:pPr marL="179388" marR="0" lvl="0" indent="-1793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ORR</a:t>
            </a:r>
          </a:p>
          <a:p>
            <a:pPr marL="179388" marR="0" lvl="0" indent="-1793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DOR</a:t>
            </a:r>
          </a:p>
          <a:p>
            <a:pPr marL="179388" marR="0" lvl="0" indent="-1793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EFS</a:t>
            </a:r>
          </a:p>
          <a:p>
            <a:pPr marL="179388" marR="0" lvl="0" indent="-1793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PFS</a:t>
            </a:r>
          </a:p>
          <a:p>
            <a:pPr marL="179388" marR="0" lvl="0" indent="-1793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OS</a:t>
            </a:r>
          </a:p>
          <a:p>
            <a:pPr marL="179388" marR="0" lvl="0" indent="-1793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Safety</a:t>
            </a:r>
          </a:p>
          <a:p>
            <a:pPr marL="179388" marR="0" lvl="0" indent="-1793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CAR T cells in blood and cytokine levels in serum</a:t>
            </a:r>
          </a:p>
        </p:txBody>
      </p:sp>
      <p:sp>
        <p:nvSpPr>
          <p:cNvPr id="5" name="Title 4">
            <a:extLst>
              <a:ext uri="{FF2B5EF4-FFF2-40B4-BE49-F238E27FC236}">
                <a16:creationId xmlns:a16="http://schemas.microsoft.com/office/drawing/2014/main" id="{E527F5FA-448B-854A-BF9F-266C1DDF5467}"/>
              </a:ext>
            </a:extLst>
          </p:cNvPr>
          <p:cNvSpPr>
            <a:spLocks noGrp="1"/>
          </p:cNvSpPr>
          <p:nvPr>
            <p:ph type="title"/>
          </p:nvPr>
        </p:nvSpPr>
        <p:spPr>
          <a:xfrm>
            <a:off x="623392" y="227013"/>
            <a:ext cx="10647861" cy="1143000"/>
          </a:xfrm>
        </p:spPr>
        <p:txBody>
          <a:bodyPr/>
          <a:lstStyle/>
          <a:p>
            <a:r>
              <a:rPr lang="en-US" dirty="0">
                <a:solidFill>
                  <a:srgbClr val="0432FF"/>
                </a:solidFill>
              </a:rPr>
              <a:t>Multicenter Phase II ZUMA-12 Schema: First-Line Therapy</a:t>
            </a:r>
            <a:endParaRPr lang="en-US" dirty="0"/>
          </a:p>
        </p:txBody>
      </p:sp>
      <p:sp>
        <p:nvSpPr>
          <p:cNvPr id="20" name="TextBox 19">
            <a:extLst>
              <a:ext uri="{FF2B5EF4-FFF2-40B4-BE49-F238E27FC236}">
                <a16:creationId xmlns:a16="http://schemas.microsoft.com/office/drawing/2014/main" id="{70035CE4-ABF5-9448-9001-91B16BB9C4A8}"/>
              </a:ext>
            </a:extLst>
          </p:cNvPr>
          <p:cNvSpPr txBox="1"/>
          <p:nvPr/>
        </p:nvSpPr>
        <p:spPr>
          <a:xfrm>
            <a:off x="94091" y="6476890"/>
            <a:ext cx="3412986"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Neelapu</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SS et al. ASH 2020;Abstract 405.</a:t>
            </a:r>
          </a:p>
        </p:txBody>
      </p:sp>
    </p:spTree>
    <p:extLst>
      <p:ext uri="{BB962C8B-B14F-4D97-AF65-F5344CB8AC3E}">
        <p14:creationId xmlns:p14="http://schemas.microsoft.com/office/powerpoint/2010/main" val="196490644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ED8FB-AAC9-4BAF-9A80-EC9C8FC6485A}"/>
              </a:ext>
            </a:extLst>
          </p:cNvPr>
          <p:cNvSpPr>
            <a:spLocks noGrp="1"/>
          </p:cNvSpPr>
          <p:nvPr>
            <p:ph type="title"/>
          </p:nvPr>
        </p:nvSpPr>
        <p:spPr/>
        <p:txBody>
          <a:bodyPr/>
          <a:lstStyle/>
          <a:p>
            <a:pPr algn="l"/>
            <a:r>
              <a:rPr lang="en-US" sz="2800" dirty="0">
                <a:latin typeface="Calibri" panose="020F0502020204030204" pitchFamily="34" charset="0"/>
                <a:cs typeface="Calibri" panose="020F0502020204030204" pitchFamily="34" charset="0"/>
              </a:rPr>
              <a:t>ZUMA-12: Interim Safety and Efficacy Results with </a:t>
            </a:r>
            <a:r>
              <a:rPr lang="en-US" sz="2800" dirty="0" err="1">
                <a:latin typeface="Calibri" panose="020F0502020204030204" pitchFamily="34" charset="0"/>
                <a:cs typeface="Calibri" panose="020F0502020204030204" pitchFamily="34" charset="0"/>
              </a:rPr>
              <a:t>Axi-cel</a:t>
            </a:r>
            <a:r>
              <a:rPr lang="en-US" sz="2800" dirty="0">
                <a:latin typeface="Calibri" panose="020F0502020204030204" pitchFamily="34" charset="0"/>
                <a:cs typeface="Calibri" panose="020F0502020204030204" pitchFamily="34" charset="0"/>
              </a:rPr>
              <a:t> as First-Line Treatment</a:t>
            </a:r>
          </a:p>
        </p:txBody>
      </p:sp>
      <p:graphicFrame>
        <p:nvGraphicFramePr>
          <p:cNvPr id="6" name="Table 5">
            <a:extLst>
              <a:ext uri="{FF2B5EF4-FFF2-40B4-BE49-F238E27FC236}">
                <a16:creationId xmlns:a16="http://schemas.microsoft.com/office/drawing/2014/main" id="{5D40B5DB-5679-4EAA-9FE4-2AD1B276F1E0}"/>
              </a:ext>
            </a:extLst>
          </p:cNvPr>
          <p:cNvGraphicFramePr>
            <a:graphicFrameLocks noGrp="1"/>
          </p:cNvGraphicFramePr>
          <p:nvPr/>
        </p:nvGraphicFramePr>
        <p:xfrm>
          <a:off x="5303912" y="2056118"/>
          <a:ext cx="6645580" cy="2308986"/>
        </p:xfrm>
        <a:graphic>
          <a:graphicData uri="http://schemas.openxmlformats.org/drawingml/2006/table">
            <a:tbl>
              <a:tblPr firstRow="1">
                <a:tableStyleId>{E8B1032C-EA38-4F05-BA0D-38AFFFC7BED3}</a:tableStyleId>
              </a:tblPr>
              <a:tblGrid>
                <a:gridCol w="2160240">
                  <a:extLst>
                    <a:ext uri="{9D8B030D-6E8A-4147-A177-3AD203B41FA5}">
                      <a16:colId xmlns:a16="http://schemas.microsoft.com/office/drawing/2014/main" val="2849203389"/>
                    </a:ext>
                  </a:extLst>
                </a:gridCol>
                <a:gridCol w="2088232">
                  <a:extLst>
                    <a:ext uri="{9D8B030D-6E8A-4147-A177-3AD203B41FA5}">
                      <a16:colId xmlns:a16="http://schemas.microsoft.com/office/drawing/2014/main" val="953467328"/>
                    </a:ext>
                  </a:extLst>
                </a:gridCol>
                <a:gridCol w="2397108">
                  <a:extLst>
                    <a:ext uri="{9D8B030D-6E8A-4147-A177-3AD203B41FA5}">
                      <a16:colId xmlns:a16="http://schemas.microsoft.com/office/drawing/2014/main" val="135552894"/>
                    </a:ext>
                  </a:extLst>
                </a:gridCol>
              </a:tblGrid>
              <a:tr h="504748">
                <a:tc>
                  <a:txBody>
                    <a:bodyPr/>
                    <a:lstStyle/>
                    <a:p>
                      <a:pPr algn="l"/>
                      <a:r>
                        <a:rPr lang="en-US" sz="1600" b="1" noProof="0" dirty="0">
                          <a:solidFill>
                            <a:schemeClr val="bg1"/>
                          </a:solidFill>
                          <a:effectLst/>
                          <a:latin typeface="+mn-lt"/>
                        </a:rPr>
                        <a:t>Safety</a:t>
                      </a:r>
                      <a:endParaRPr lang="en-US" sz="1600" noProof="0" dirty="0">
                        <a:solidFill>
                          <a:schemeClr val="bg1"/>
                        </a:solidFill>
                        <a:effectLst/>
                        <a:latin typeface="+mn-lt"/>
                      </a:endParaRPr>
                    </a:p>
                  </a:txBody>
                  <a:tcPr marL="90000" marR="68400" marT="0" marB="0"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1600" b="1" noProof="0" dirty="0">
                          <a:solidFill>
                            <a:schemeClr val="bg1"/>
                          </a:solidFill>
                          <a:effectLst/>
                          <a:latin typeface="+mn-lt"/>
                        </a:rPr>
                        <a:t>CRS </a:t>
                      </a:r>
                      <a:br>
                        <a:rPr lang="en-US" sz="1600" b="1" noProof="0" dirty="0">
                          <a:solidFill>
                            <a:schemeClr val="bg1"/>
                          </a:solidFill>
                          <a:effectLst/>
                          <a:latin typeface="+mn-lt"/>
                        </a:rPr>
                      </a:br>
                      <a:r>
                        <a:rPr lang="en-US" sz="1600" b="1" noProof="0" dirty="0">
                          <a:solidFill>
                            <a:schemeClr val="bg1"/>
                          </a:solidFill>
                          <a:effectLst/>
                          <a:latin typeface="+mn-lt"/>
                        </a:rPr>
                        <a:t>(N = 32)</a:t>
                      </a:r>
                      <a:endParaRPr lang="en-US" sz="1600" noProof="0" dirty="0">
                        <a:solidFill>
                          <a:schemeClr val="bg1"/>
                        </a:solidFill>
                        <a:effectLst/>
                        <a:latin typeface="+mn-lt"/>
                      </a:endParaRPr>
                    </a:p>
                  </a:txBody>
                  <a:tcPr marL="90000" marR="6840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1600" b="1" noProof="0" dirty="0">
                          <a:solidFill>
                            <a:schemeClr val="bg1"/>
                          </a:solidFill>
                          <a:effectLst/>
                          <a:latin typeface="+mn-lt"/>
                        </a:rPr>
                        <a:t>Neurologic events </a:t>
                      </a:r>
                      <a:br>
                        <a:rPr lang="en-US" sz="1600" b="1" noProof="0" dirty="0">
                          <a:solidFill>
                            <a:schemeClr val="bg1"/>
                          </a:solidFill>
                          <a:effectLst/>
                          <a:latin typeface="+mn-lt"/>
                        </a:rPr>
                      </a:br>
                      <a:r>
                        <a:rPr lang="en-US" sz="1600" b="1" noProof="0" dirty="0">
                          <a:solidFill>
                            <a:schemeClr val="bg1"/>
                          </a:solidFill>
                          <a:effectLst/>
                          <a:latin typeface="+mn-lt"/>
                        </a:rPr>
                        <a:t>(N = 32)</a:t>
                      </a:r>
                      <a:endParaRPr lang="en-US" sz="1600" noProof="0" dirty="0">
                        <a:solidFill>
                          <a:schemeClr val="bg1"/>
                        </a:solidFill>
                        <a:effectLst/>
                        <a:latin typeface="+mn-lt"/>
                      </a:endParaRPr>
                    </a:p>
                  </a:txBody>
                  <a:tcPr marL="90000" marR="68400" marT="0" marB="0"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1133699171"/>
                  </a:ext>
                </a:extLst>
              </a:tr>
              <a:tr h="261779">
                <a:tc>
                  <a:txBody>
                    <a:bodyPr/>
                    <a:lstStyle/>
                    <a:p>
                      <a:pPr algn="l"/>
                      <a:r>
                        <a:rPr lang="en-US" sz="1600" b="1" noProof="0" dirty="0">
                          <a:effectLst/>
                          <a:latin typeface="+mn-lt"/>
                        </a:rPr>
                        <a:t>Any grade, n (%)</a:t>
                      </a:r>
                      <a:endParaRPr lang="en-US" sz="1600" noProof="0" dirty="0">
                        <a:effectLst/>
                        <a:latin typeface="+mn-lt"/>
                      </a:endParaRPr>
                    </a:p>
                  </a:txBody>
                  <a:tcPr marL="90000" marR="684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tabLst>
                          <a:tab pos="627063" algn="dec"/>
                        </a:tabLst>
                      </a:pPr>
                      <a:r>
                        <a:rPr lang="en-US" sz="1600" noProof="0" dirty="0">
                          <a:effectLst/>
                          <a:latin typeface="+mn-lt"/>
                        </a:rPr>
                        <a:t>32 (100%)</a:t>
                      </a:r>
                    </a:p>
                  </a:txBody>
                  <a:tcPr marL="90000" marR="684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tabLst>
                          <a:tab pos="898525" algn="dec"/>
                        </a:tabLst>
                      </a:pPr>
                      <a:r>
                        <a:rPr lang="en-US" sz="1600" noProof="0" dirty="0">
                          <a:effectLst/>
                          <a:latin typeface="+mn-lt"/>
                        </a:rPr>
                        <a:t>22 (69%)</a:t>
                      </a:r>
                    </a:p>
                  </a:txBody>
                  <a:tcPr marL="90000" marR="684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extLst>
                  <a:ext uri="{0D108BD9-81ED-4DB2-BD59-A6C34878D82A}">
                    <a16:rowId xmlns:a16="http://schemas.microsoft.com/office/drawing/2014/main" val="675438651"/>
                  </a:ext>
                </a:extLst>
              </a:tr>
              <a:tr h="261779">
                <a:tc>
                  <a:txBody>
                    <a:bodyPr/>
                    <a:lstStyle/>
                    <a:p>
                      <a:pPr algn="l"/>
                      <a:r>
                        <a:rPr lang="en-US" sz="1600" noProof="0" dirty="0">
                          <a:effectLst/>
                          <a:latin typeface="+mn-lt"/>
                        </a:rPr>
                        <a:t>Grade ≥3, n (%)</a:t>
                      </a:r>
                    </a:p>
                  </a:txBody>
                  <a:tcPr marL="90000" marR="684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tabLst>
                          <a:tab pos="627063" algn="dec"/>
                        </a:tabLst>
                      </a:pPr>
                      <a:r>
                        <a:rPr lang="en-US" sz="1600" kern="1200" noProof="0" dirty="0">
                          <a:solidFill>
                            <a:schemeClr val="tx1"/>
                          </a:solidFill>
                          <a:effectLst/>
                          <a:latin typeface="+mn-lt"/>
                          <a:ea typeface="+mn-ea"/>
                          <a:cs typeface="+mn-cs"/>
                        </a:rPr>
                        <a:t>3 (9%)</a:t>
                      </a:r>
                    </a:p>
                  </a:txBody>
                  <a:tcPr marL="90000" marR="684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tabLst>
                          <a:tab pos="898525" algn="dec"/>
                        </a:tabLst>
                      </a:pPr>
                      <a:r>
                        <a:rPr lang="en-US" sz="1600" kern="1200" noProof="0" dirty="0">
                          <a:solidFill>
                            <a:schemeClr val="tx1"/>
                          </a:solidFill>
                          <a:effectLst/>
                          <a:latin typeface="+mn-lt"/>
                          <a:ea typeface="+mn-ea"/>
                          <a:cs typeface="+mn-cs"/>
                        </a:rPr>
                        <a:t>8 (25%)</a:t>
                      </a:r>
                    </a:p>
                  </a:txBody>
                  <a:tcPr marL="90000" marR="684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29455584"/>
                  </a:ext>
                </a:extLst>
              </a:tr>
              <a:tr h="261779">
                <a:tc>
                  <a:txBody>
                    <a:bodyPr/>
                    <a:lstStyle/>
                    <a:p>
                      <a:pPr algn="l"/>
                      <a:r>
                        <a:rPr lang="en-US" sz="1600" noProof="0" dirty="0">
                          <a:effectLst/>
                          <a:latin typeface="+mn-lt"/>
                        </a:rPr>
                        <a:t>Grade 4, n (%)</a:t>
                      </a:r>
                    </a:p>
                  </a:txBody>
                  <a:tcPr marL="90000" marR="684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marL="0" algn="ctr" defTabSz="914400" rtl="0" eaLnBrk="1" latinLnBrk="0" hangingPunct="1">
                        <a:tabLst>
                          <a:tab pos="627063" algn="dec"/>
                        </a:tabLst>
                      </a:pPr>
                      <a:r>
                        <a:rPr lang="en-US" sz="1600" kern="1200" noProof="0" dirty="0">
                          <a:solidFill>
                            <a:schemeClr val="tx1"/>
                          </a:solidFill>
                          <a:effectLst/>
                          <a:latin typeface="+mn-lt"/>
                          <a:ea typeface="+mn-ea"/>
                          <a:cs typeface="+mn-cs"/>
                        </a:rPr>
                        <a:t>0</a:t>
                      </a:r>
                    </a:p>
                  </a:txBody>
                  <a:tcPr marL="90000" marR="684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marL="0" algn="ctr" defTabSz="914400" rtl="0" eaLnBrk="1" latinLnBrk="0" hangingPunct="1">
                        <a:tabLst>
                          <a:tab pos="898525" algn="dec"/>
                        </a:tabLst>
                      </a:pPr>
                      <a:r>
                        <a:rPr lang="en-US" sz="1600" kern="1200" noProof="0" dirty="0">
                          <a:solidFill>
                            <a:schemeClr val="tx1"/>
                          </a:solidFill>
                          <a:effectLst/>
                          <a:latin typeface="+mn-lt"/>
                          <a:ea typeface="+mn-ea"/>
                          <a:cs typeface="+mn-cs"/>
                        </a:rPr>
                        <a:t>2 (6%)</a:t>
                      </a:r>
                    </a:p>
                  </a:txBody>
                  <a:tcPr marL="90000" marR="684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extLst>
                  <a:ext uri="{0D108BD9-81ED-4DB2-BD59-A6C34878D82A}">
                    <a16:rowId xmlns:a16="http://schemas.microsoft.com/office/drawing/2014/main" val="2910878556"/>
                  </a:ext>
                </a:extLst>
              </a:tr>
              <a:tr h="261779">
                <a:tc>
                  <a:txBody>
                    <a:bodyPr/>
                    <a:lstStyle/>
                    <a:p>
                      <a:pPr algn="l"/>
                      <a:r>
                        <a:rPr lang="en-US" sz="1600" noProof="0" dirty="0">
                          <a:effectLst/>
                          <a:latin typeface="+mn-lt"/>
                        </a:rPr>
                        <a:t>Grade 5, n (%)</a:t>
                      </a:r>
                    </a:p>
                  </a:txBody>
                  <a:tcPr marL="90000" marR="684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tabLst>
                          <a:tab pos="627063" algn="dec"/>
                        </a:tabLst>
                      </a:pPr>
                      <a:r>
                        <a:rPr lang="en-US" sz="1600" kern="1200" noProof="0" dirty="0">
                          <a:solidFill>
                            <a:schemeClr val="tx1"/>
                          </a:solidFill>
                          <a:effectLst/>
                          <a:latin typeface="+mn-lt"/>
                          <a:ea typeface="+mn-ea"/>
                          <a:cs typeface="+mn-cs"/>
                        </a:rPr>
                        <a:t>0</a:t>
                      </a:r>
                    </a:p>
                  </a:txBody>
                  <a:tcPr marL="90000" marR="684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tabLst>
                          <a:tab pos="898525" algn="dec"/>
                        </a:tabLst>
                      </a:pPr>
                      <a:r>
                        <a:rPr lang="en-US" sz="1600" kern="1200" noProof="0" dirty="0">
                          <a:solidFill>
                            <a:schemeClr val="tx1"/>
                          </a:solidFill>
                          <a:effectLst/>
                          <a:latin typeface="+mn-lt"/>
                          <a:ea typeface="+mn-ea"/>
                          <a:cs typeface="+mn-cs"/>
                        </a:rPr>
                        <a:t>0</a:t>
                      </a:r>
                    </a:p>
                  </a:txBody>
                  <a:tcPr marL="90000" marR="684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5400671"/>
                  </a:ext>
                </a:extLst>
              </a:tr>
              <a:tr h="757122">
                <a:tc>
                  <a:txBody>
                    <a:bodyPr/>
                    <a:lstStyle/>
                    <a:p>
                      <a:pPr algn="l"/>
                      <a:r>
                        <a:rPr lang="en-US" sz="1600" noProof="0" dirty="0">
                          <a:effectLst/>
                          <a:latin typeface="+mn-lt"/>
                        </a:rPr>
                        <a:t>Most common any-grade symptoms, n (%)</a:t>
                      </a:r>
                    </a:p>
                  </a:txBody>
                  <a:tcPr marL="90000" marR="684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1600" u="none" noProof="0" dirty="0">
                          <a:effectLst/>
                          <a:latin typeface="+mn-lt"/>
                        </a:rPr>
                        <a:t>Pyrexia: </a:t>
                      </a:r>
                      <a:r>
                        <a:rPr lang="en-US" sz="1600" noProof="0" dirty="0">
                          <a:effectLst/>
                          <a:latin typeface="+mn-lt"/>
                        </a:rPr>
                        <a:t>32 (100%)</a:t>
                      </a:r>
                    </a:p>
                    <a:p>
                      <a:pPr algn="ctr"/>
                      <a:r>
                        <a:rPr lang="en-US" sz="1600" u="none" noProof="0" dirty="0">
                          <a:effectLst/>
                          <a:latin typeface="+mn-lt"/>
                        </a:rPr>
                        <a:t>Chills: </a:t>
                      </a:r>
                      <a:r>
                        <a:rPr lang="en-US" sz="1600" noProof="0" dirty="0">
                          <a:effectLst/>
                          <a:latin typeface="+mn-lt"/>
                        </a:rPr>
                        <a:t>8 (25%)</a:t>
                      </a:r>
                      <a:endParaRPr lang="en-US" sz="1600" u="sng" noProof="0" dirty="0">
                        <a:effectLst/>
                        <a:latin typeface="+mn-lt"/>
                      </a:endParaRPr>
                    </a:p>
                    <a:p>
                      <a:pPr algn="ctr"/>
                      <a:r>
                        <a:rPr lang="en-US" sz="1600" u="none" noProof="0" dirty="0">
                          <a:effectLst/>
                          <a:latin typeface="+mn-lt"/>
                        </a:rPr>
                        <a:t>Hypotension: </a:t>
                      </a:r>
                      <a:r>
                        <a:rPr lang="en-US" sz="1600" noProof="0" dirty="0">
                          <a:effectLst/>
                          <a:latin typeface="+mn-lt"/>
                        </a:rPr>
                        <a:t>8 (25%)</a:t>
                      </a:r>
                    </a:p>
                  </a:txBody>
                  <a:tcPr marL="90000" marR="684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1600" u="none" noProof="0" dirty="0">
                          <a:effectLst/>
                          <a:latin typeface="+mn-lt"/>
                        </a:rPr>
                        <a:t>Encephalopathy:</a:t>
                      </a:r>
                      <a:r>
                        <a:rPr lang="en-US" sz="1600" noProof="0" dirty="0">
                          <a:effectLst/>
                          <a:latin typeface="+mn-lt"/>
                        </a:rPr>
                        <a:t> 10 (31%)</a:t>
                      </a:r>
                    </a:p>
                    <a:p>
                      <a:pPr algn="ctr"/>
                      <a:r>
                        <a:rPr lang="en-US" sz="1600" u="none" noProof="0" dirty="0">
                          <a:effectLst/>
                          <a:latin typeface="+mn-lt"/>
                        </a:rPr>
                        <a:t>Confusional state: </a:t>
                      </a:r>
                      <a:r>
                        <a:rPr lang="en-US" sz="1600" noProof="0" dirty="0">
                          <a:effectLst/>
                          <a:latin typeface="+mn-lt"/>
                        </a:rPr>
                        <a:t>9 (28%)</a:t>
                      </a:r>
                    </a:p>
                  </a:txBody>
                  <a:tcPr marL="90000" marR="684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extLst>
                  <a:ext uri="{0D108BD9-81ED-4DB2-BD59-A6C34878D82A}">
                    <a16:rowId xmlns:a16="http://schemas.microsoft.com/office/drawing/2014/main" val="2938971060"/>
                  </a:ext>
                </a:extLst>
              </a:tr>
            </a:tbl>
          </a:graphicData>
        </a:graphic>
      </p:graphicFrame>
      <p:pic>
        <p:nvPicPr>
          <p:cNvPr id="8" name="Picture 7">
            <a:extLst>
              <a:ext uri="{FF2B5EF4-FFF2-40B4-BE49-F238E27FC236}">
                <a16:creationId xmlns:a16="http://schemas.microsoft.com/office/drawing/2014/main" id="{23F65472-DE75-45F9-95CD-2145C35B2C13}"/>
              </a:ext>
            </a:extLst>
          </p:cNvPr>
          <p:cNvPicPr>
            <a:picLocks noChangeAspect="1"/>
          </p:cNvPicPr>
          <p:nvPr/>
        </p:nvPicPr>
        <p:blipFill>
          <a:blip r:embed="rId2"/>
          <a:stretch>
            <a:fillRect/>
          </a:stretch>
        </p:blipFill>
        <p:spPr>
          <a:xfrm>
            <a:off x="254340" y="1916832"/>
            <a:ext cx="4796671" cy="3816424"/>
          </a:xfrm>
          <a:prstGeom prst="rect">
            <a:avLst/>
          </a:prstGeom>
        </p:spPr>
      </p:pic>
      <p:sp>
        <p:nvSpPr>
          <p:cNvPr id="13" name="TextBox 12">
            <a:extLst>
              <a:ext uri="{FF2B5EF4-FFF2-40B4-BE49-F238E27FC236}">
                <a16:creationId xmlns:a16="http://schemas.microsoft.com/office/drawing/2014/main" id="{91D17B9E-850F-4E40-8BA9-10845710EE85}"/>
              </a:ext>
            </a:extLst>
          </p:cNvPr>
          <p:cNvSpPr txBox="1"/>
          <p:nvPr/>
        </p:nvSpPr>
        <p:spPr>
          <a:xfrm>
            <a:off x="125869" y="1489534"/>
            <a:ext cx="5695948"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1200"/>
              </a:spcBef>
              <a:spcAft>
                <a:spcPts val="0"/>
              </a:spcAft>
              <a:buClrTx/>
              <a:buSzPct val="100000"/>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ORR and CR in response-evaluable cohort (N = 27)</a:t>
            </a:r>
          </a:p>
        </p:txBody>
      </p:sp>
      <p:sp>
        <p:nvSpPr>
          <p:cNvPr id="9" name="TextBox 8">
            <a:extLst>
              <a:ext uri="{FF2B5EF4-FFF2-40B4-BE49-F238E27FC236}">
                <a16:creationId xmlns:a16="http://schemas.microsoft.com/office/drawing/2014/main" id="{5B0629CD-FB28-A944-8C4C-741023608FE5}"/>
              </a:ext>
            </a:extLst>
          </p:cNvPr>
          <p:cNvSpPr txBox="1"/>
          <p:nvPr/>
        </p:nvSpPr>
        <p:spPr>
          <a:xfrm>
            <a:off x="94091" y="6476890"/>
            <a:ext cx="3412986"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Neelapu</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SS et al. ASH 2020;Abstract 405.</a:t>
            </a:r>
          </a:p>
        </p:txBody>
      </p:sp>
    </p:spTree>
    <p:extLst>
      <p:ext uri="{BB962C8B-B14F-4D97-AF65-F5344CB8AC3E}">
        <p14:creationId xmlns:p14="http://schemas.microsoft.com/office/powerpoint/2010/main" val="14132414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036848-3C2D-D445-A2B6-CC003683C124}"/>
              </a:ext>
            </a:extLst>
          </p:cNvPr>
          <p:cNvSpPr/>
          <p:nvPr/>
        </p:nvSpPr>
        <p:spPr bwMode="auto">
          <a:xfrm>
            <a:off x="304800" y="1196751"/>
            <a:ext cx="11582400" cy="790263"/>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p:cNvSpPr>
            <a:spLocks noGrp="1"/>
          </p:cNvSpPr>
          <p:nvPr>
            <p:ph type="title"/>
          </p:nvPr>
        </p:nvSpPr>
        <p:spPr>
          <a:xfrm>
            <a:off x="1883532" y="1824"/>
            <a:ext cx="8424936" cy="1122919"/>
          </a:xfrm>
        </p:spPr>
        <p:txBody>
          <a:bodyPr>
            <a:normAutofit/>
          </a:bodyPr>
          <a:lstStyle/>
          <a:p>
            <a:r>
              <a:rPr lang="en-US" dirty="0"/>
              <a:t>Meet The Professor with Dr Smith</a:t>
            </a:r>
            <a:endParaRPr lang="en-US" sz="2800" dirty="0">
              <a:solidFill>
                <a:srgbClr val="0000FF"/>
              </a:solidFill>
            </a:endParaRPr>
          </a:p>
        </p:txBody>
      </p:sp>
      <p:sp>
        <p:nvSpPr>
          <p:cNvPr id="6" name="Content Placeholder 5"/>
          <p:cNvSpPr>
            <a:spLocks noGrp="1"/>
          </p:cNvSpPr>
          <p:nvPr>
            <p:ph idx="1"/>
          </p:nvPr>
        </p:nvSpPr>
        <p:spPr>
          <a:xfrm>
            <a:off x="731404" y="864096"/>
            <a:ext cx="10405156" cy="5733256"/>
          </a:xfrm>
        </p:spPr>
        <p:txBody>
          <a:bodyPr/>
          <a:lstStyle/>
          <a:p>
            <a:pPr marL="98425" indent="0">
              <a:spcBef>
                <a:spcPts val="200"/>
              </a:spcBef>
              <a:spcAft>
                <a:spcPts val="0"/>
              </a:spcAft>
              <a:buNone/>
            </a:pPr>
            <a:r>
              <a:rPr lang="en-US" sz="2200" dirty="0">
                <a:solidFill>
                  <a:schemeClr val="tx1"/>
                </a:solidFill>
              </a:rPr>
              <a:t>Introduction</a:t>
            </a:r>
          </a:p>
          <a:p>
            <a:pPr marL="98425" indent="0">
              <a:spcBef>
                <a:spcPts val="200"/>
              </a:spcBef>
              <a:spcAft>
                <a:spcPts val="0"/>
              </a:spcAft>
              <a:buNone/>
            </a:pPr>
            <a:r>
              <a:rPr lang="en-US" sz="2200" dirty="0">
                <a:solidFill>
                  <a:schemeClr val="bg1"/>
                </a:solidFill>
              </a:rPr>
              <a:t>MODULE 1: Case Presentations – Diffuse Large B-Cell Lymphoma (DLBCL), Mantle Cell Lymphoma (MCL)</a:t>
            </a:r>
          </a:p>
          <a:p>
            <a:pPr>
              <a:lnSpc>
                <a:spcPts val="2220"/>
              </a:lnSpc>
              <a:spcBef>
                <a:spcPts val="200"/>
              </a:spcBef>
              <a:spcAft>
                <a:spcPts val="0"/>
              </a:spcAft>
            </a:pPr>
            <a:r>
              <a:rPr lang="en-US" sz="1900" b="0" dirty="0"/>
              <a:t>Dr Rudolph: A 78-year-old woman with DLBCL receiving </a:t>
            </a:r>
            <a:r>
              <a:rPr lang="en-US" sz="1900" b="0" dirty="0" err="1"/>
              <a:t>tafasitamab</a:t>
            </a:r>
            <a:r>
              <a:rPr lang="en-US" sz="1900" b="0" dirty="0"/>
              <a:t>/lenalidomide</a:t>
            </a:r>
          </a:p>
          <a:p>
            <a:pPr>
              <a:lnSpc>
                <a:spcPts val="2220"/>
              </a:lnSpc>
              <a:spcBef>
                <a:spcPts val="200"/>
              </a:spcBef>
              <a:spcAft>
                <a:spcPts val="0"/>
              </a:spcAft>
            </a:pPr>
            <a:r>
              <a:rPr lang="en-US" sz="1900" b="0" dirty="0"/>
              <a:t>Dr </a:t>
            </a:r>
            <a:r>
              <a:rPr lang="en-US" sz="1900" b="0" dirty="0" err="1"/>
              <a:t>Morganstein</a:t>
            </a:r>
            <a:r>
              <a:rPr lang="en-US" sz="1900" b="0" dirty="0"/>
              <a:t>: A 54-year-old man with DLBCL transformed from follicular lymphoma</a:t>
            </a:r>
          </a:p>
          <a:p>
            <a:pPr>
              <a:lnSpc>
                <a:spcPts val="2220"/>
              </a:lnSpc>
              <a:spcBef>
                <a:spcPts val="200"/>
              </a:spcBef>
              <a:spcAft>
                <a:spcPts val="0"/>
              </a:spcAft>
            </a:pPr>
            <a:r>
              <a:rPr lang="en-US" sz="1900" b="0" dirty="0"/>
              <a:t>Dr Matt-Amaral: A 51-year-old man with intense abdominal pain is diagnosed with DLBCL</a:t>
            </a:r>
          </a:p>
          <a:p>
            <a:pPr>
              <a:lnSpc>
                <a:spcPts val="2220"/>
              </a:lnSpc>
              <a:spcBef>
                <a:spcPts val="200"/>
              </a:spcBef>
              <a:spcAft>
                <a:spcPts val="0"/>
              </a:spcAft>
            </a:pPr>
            <a:r>
              <a:rPr lang="en-US" sz="1900" b="0" dirty="0"/>
              <a:t>Dr Parsons: An 83-year-old woman with relapsed MCL</a:t>
            </a:r>
          </a:p>
          <a:p>
            <a:pPr>
              <a:lnSpc>
                <a:spcPts val="2220"/>
              </a:lnSpc>
              <a:spcBef>
                <a:spcPts val="200"/>
              </a:spcBef>
              <a:spcAft>
                <a:spcPts val="0"/>
              </a:spcAft>
            </a:pPr>
            <a:r>
              <a:rPr lang="en-US" sz="1900" b="0" dirty="0"/>
              <a:t>Dr </a:t>
            </a:r>
            <a:r>
              <a:rPr lang="en-US" sz="1900" b="0" dirty="0" err="1"/>
              <a:t>Favaro</a:t>
            </a:r>
            <a:r>
              <a:rPr lang="en-US" sz="1900" b="0" dirty="0"/>
              <a:t>: A 53-year-old man with MCL, </a:t>
            </a:r>
            <a:r>
              <a:rPr lang="en-US" sz="1900" b="0" dirty="0" err="1"/>
              <a:t>blastoid</a:t>
            </a:r>
            <a:r>
              <a:rPr lang="en-US" sz="1900" b="0" dirty="0"/>
              <a:t> variant</a:t>
            </a:r>
          </a:p>
          <a:p>
            <a:pPr marL="98425" indent="0">
              <a:spcBef>
                <a:spcPts val="800"/>
              </a:spcBef>
              <a:spcAft>
                <a:spcPts val="0"/>
              </a:spcAft>
              <a:buNone/>
            </a:pPr>
            <a:r>
              <a:rPr lang="en-US" sz="2200" dirty="0">
                <a:solidFill>
                  <a:schemeClr val="tx1"/>
                </a:solidFill>
              </a:rPr>
              <a:t>MODULE 2: Case Presentations – </a:t>
            </a:r>
            <a:r>
              <a:rPr lang="en-US" sz="2200" dirty="0"/>
              <a:t>Follicular Lymphoma (FL), Hodgkin Lymphoma (HL)</a:t>
            </a:r>
          </a:p>
          <a:p>
            <a:pPr>
              <a:lnSpc>
                <a:spcPts val="2220"/>
              </a:lnSpc>
              <a:spcBef>
                <a:spcPts val="200"/>
              </a:spcBef>
              <a:spcAft>
                <a:spcPts val="0"/>
              </a:spcAft>
            </a:pPr>
            <a:r>
              <a:rPr lang="en-US" sz="1900" b="0" dirty="0"/>
              <a:t>Dr Khan: A 75-year-old man with newly diagnosed FL</a:t>
            </a:r>
          </a:p>
          <a:p>
            <a:pPr>
              <a:lnSpc>
                <a:spcPts val="2220"/>
              </a:lnSpc>
              <a:spcBef>
                <a:spcPts val="200"/>
              </a:spcBef>
              <a:spcAft>
                <a:spcPts val="0"/>
              </a:spcAft>
            </a:pPr>
            <a:r>
              <a:rPr lang="en-US" sz="1900" b="0" dirty="0"/>
              <a:t>Dr Levin: A 36-year-old man with newly diagnosed Grade I FL with a high proliferative index </a:t>
            </a:r>
          </a:p>
          <a:p>
            <a:pPr>
              <a:lnSpc>
                <a:spcPts val="2220"/>
              </a:lnSpc>
              <a:spcBef>
                <a:spcPts val="200"/>
              </a:spcBef>
              <a:spcAft>
                <a:spcPts val="0"/>
              </a:spcAft>
            </a:pPr>
            <a:r>
              <a:rPr lang="en-US" sz="1900" b="0" dirty="0"/>
              <a:t>Dr </a:t>
            </a:r>
            <a:r>
              <a:rPr lang="en-US" sz="1900" b="0" dirty="0" err="1"/>
              <a:t>Morganstein</a:t>
            </a:r>
            <a:r>
              <a:rPr lang="en-US" sz="1900" b="0" dirty="0"/>
              <a:t>: A 38-year-old woman with Stage II lymphocyte-predominant HL </a:t>
            </a:r>
          </a:p>
          <a:p>
            <a:pPr>
              <a:lnSpc>
                <a:spcPts val="2220"/>
              </a:lnSpc>
              <a:spcBef>
                <a:spcPts val="200"/>
              </a:spcBef>
              <a:spcAft>
                <a:spcPts val="0"/>
              </a:spcAft>
            </a:pPr>
            <a:r>
              <a:rPr lang="en-US" sz="1900" b="0" dirty="0"/>
              <a:t>Dr </a:t>
            </a:r>
            <a:r>
              <a:rPr lang="en-US" sz="1900" b="0" dirty="0" err="1"/>
              <a:t>Sood</a:t>
            </a:r>
            <a:r>
              <a:rPr lang="en-US" sz="1900" b="0" dirty="0"/>
              <a:t>: A 60-year-old woman with recurrent HL </a:t>
            </a:r>
          </a:p>
          <a:p>
            <a:pPr marL="98425" lvl="0" indent="0">
              <a:spcBef>
                <a:spcPts val="800"/>
              </a:spcBef>
              <a:spcAft>
                <a:spcPts val="0"/>
              </a:spcAft>
              <a:buNone/>
            </a:pPr>
            <a:r>
              <a:rPr lang="en-US" sz="2200" dirty="0"/>
              <a:t>MODULE 3: Faculty Survey Results </a:t>
            </a:r>
          </a:p>
          <a:p>
            <a:pPr marL="98425" lvl="0" indent="0">
              <a:spcBef>
                <a:spcPts val="800"/>
              </a:spcBef>
              <a:spcAft>
                <a:spcPts val="0"/>
              </a:spcAft>
              <a:buNone/>
            </a:pPr>
            <a:r>
              <a:rPr lang="en-US" sz="2200" dirty="0"/>
              <a:t>MODULE 4: Journal Club with Dr Smith</a:t>
            </a:r>
          </a:p>
          <a:p>
            <a:pPr marL="98425" lvl="0" indent="0">
              <a:spcBef>
                <a:spcPts val="800"/>
              </a:spcBef>
              <a:spcAft>
                <a:spcPts val="0"/>
              </a:spcAft>
              <a:buNone/>
            </a:pPr>
            <a:r>
              <a:rPr lang="en-US" sz="2200" dirty="0"/>
              <a:t>MODULE 5: Appendix of Key Data Sets</a:t>
            </a:r>
          </a:p>
        </p:txBody>
      </p:sp>
    </p:spTree>
    <p:custDataLst>
      <p:tags r:id="rId1"/>
    </p:custDataLst>
    <p:extLst>
      <p:ext uri="{BB962C8B-B14F-4D97-AF65-F5344CB8AC3E}">
        <p14:creationId xmlns:p14="http://schemas.microsoft.com/office/powerpoint/2010/main" val="34152160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5A261-1C8B-7747-9E90-756B532BDFBF}"/>
              </a:ext>
            </a:extLst>
          </p:cNvPr>
          <p:cNvSpPr>
            <a:spLocks noGrp="1"/>
          </p:cNvSpPr>
          <p:nvPr>
            <p:ph type="title"/>
          </p:nvPr>
        </p:nvSpPr>
        <p:spPr/>
        <p:txBody>
          <a:bodyPr/>
          <a:lstStyle/>
          <a:p>
            <a:pPr algn="l"/>
            <a:r>
              <a:rPr lang="en-US" sz="2800" dirty="0"/>
              <a:t>FDA Approves </a:t>
            </a:r>
            <a:r>
              <a:rPr lang="en-US" sz="2800" dirty="0" err="1"/>
              <a:t>Brexucabtagene</a:t>
            </a:r>
            <a:r>
              <a:rPr lang="en-US" sz="2800" dirty="0"/>
              <a:t> </a:t>
            </a:r>
            <a:r>
              <a:rPr lang="en-US" sz="2800" dirty="0" err="1"/>
              <a:t>Autoleucel</a:t>
            </a:r>
            <a:r>
              <a:rPr lang="en-US" sz="2800" dirty="0"/>
              <a:t> for Relapsed or Refractory Mantle Cell Lymphoma</a:t>
            </a:r>
            <a:br>
              <a:rPr lang="en-US" dirty="0"/>
            </a:br>
            <a:r>
              <a:rPr lang="en-US" sz="2000" dirty="0"/>
              <a:t>Press Release – July 24, 2020</a:t>
            </a:r>
            <a:endParaRPr lang="en-US" dirty="0"/>
          </a:p>
        </p:txBody>
      </p:sp>
      <p:sp>
        <p:nvSpPr>
          <p:cNvPr id="3" name="Content Placeholder 2">
            <a:extLst>
              <a:ext uri="{FF2B5EF4-FFF2-40B4-BE49-F238E27FC236}">
                <a16:creationId xmlns:a16="http://schemas.microsoft.com/office/drawing/2014/main" id="{863470B9-E7EC-F141-BE5C-4A73DCAAFE52}"/>
              </a:ext>
            </a:extLst>
          </p:cNvPr>
          <p:cNvSpPr>
            <a:spLocks noGrp="1"/>
          </p:cNvSpPr>
          <p:nvPr>
            <p:ph idx="1"/>
          </p:nvPr>
        </p:nvSpPr>
        <p:spPr>
          <a:xfrm>
            <a:off x="912286" y="1700808"/>
            <a:ext cx="10358967" cy="4514258"/>
          </a:xfrm>
        </p:spPr>
        <p:txBody>
          <a:bodyPr/>
          <a:lstStyle/>
          <a:p>
            <a:pPr marL="98425" indent="0">
              <a:buNone/>
            </a:pPr>
            <a:r>
              <a:rPr lang="en-US" sz="2000" b="0" dirty="0"/>
              <a:t>“The Food and Drug Administration granted accelerated approval to </a:t>
            </a:r>
            <a:r>
              <a:rPr lang="en-US" sz="2000" b="0" dirty="0" err="1"/>
              <a:t>brexucabtagene</a:t>
            </a:r>
            <a:r>
              <a:rPr lang="en-US" sz="2000" b="0" dirty="0"/>
              <a:t> </a:t>
            </a:r>
            <a:r>
              <a:rPr lang="en-US" sz="2000" b="0" dirty="0" err="1"/>
              <a:t>autoleucel</a:t>
            </a:r>
            <a:r>
              <a:rPr lang="en-US" sz="2000" b="0" dirty="0"/>
              <a:t>, a CD19-directed genetically modified autologous T cell immunotherapy, for the treatment of adult patients with relapsed or refractory mantle cell lymphoma (MCL).</a:t>
            </a:r>
            <a:br>
              <a:rPr lang="en-US" sz="2000" b="0" dirty="0"/>
            </a:br>
            <a:br>
              <a:rPr lang="en-US" sz="2000" b="0" dirty="0"/>
            </a:br>
            <a:r>
              <a:rPr lang="en-US" sz="2000" b="0" dirty="0"/>
              <a:t>Approval was based on ZUMA-2 (NCT02601313), an open-label, multicenter, single-arm trial of 74 patients with relapsed or refractory MCL who had previously received anthracycline- or bendamustine-containing chemotherapy, an anti-CD20 antibody, and a Bruton tyrosine kinase inhibitor. Patients received a single infusion of </a:t>
            </a:r>
            <a:r>
              <a:rPr lang="en-US" sz="2000" b="0" dirty="0" err="1"/>
              <a:t>brexucabtagene</a:t>
            </a:r>
            <a:r>
              <a:rPr lang="en-US" sz="2000" b="0" dirty="0"/>
              <a:t> </a:t>
            </a:r>
            <a:r>
              <a:rPr lang="en-US" sz="2000" b="0" dirty="0" err="1"/>
              <a:t>autoleucel</a:t>
            </a:r>
            <a:r>
              <a:rPr lang="en-US" sz="2000" b="0" dirty="0"/>
              <a:t> following completion of lymphodepleting chemotherapy. The primary efficacy outcome measure was objective response rate (ORR) per Lugano [2014] criteria as assessed by an independent review committee.”</a:t>
            </a:r>
          </a:p>
        </p:txBody>
      </p:sp>
      <p:sp>
        <p:nvSpPr>
          <p:cNvPr id="4" name="TextBox 3">
            <a:extLst>
              <a:ext uri="{FF2B5EF4-FFF2-40B4-BE49-F238E27FC236}">
                <a16:creationId xmlns:a16="http://schemas.microsoft.com/office/drawing/2014/main" id="{B3AA163E-84CF-E346-BAF2-E2B4D86054F6}"/>
              </a:ext>
            </a:extLst>
          </p:cNvPr>
          <p:cNvSpPr txBox="1"/>
          <p:nvPr/>
        </p:nvSpPr>
        <p:spPr>
          <a:xfrm>
            <a:off x="263352" y="6195188"/>
            <a:ext cx="10334426" cy="553998"/>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www.fda.gov</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/drugs/resources-information-approved-drugs/fda-approves-brexucabtagene-autoleucel-relapsed-or-refractory-mantle-cell-lymphoma</a:t>
            </a:r>
          </a:p>
        </p:txBody>
      </p:sp>
    </p:spTree>
    <p:extLst>
      <p:ext uri="{BB962C8B-B14F-4D97-AF65-F5344CB8AC3E}">
        <p14:creationId xmlns:p14="http://schemas.microsoft.com/office/powerpoint/2010/main" val="2886182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5E6145C7-164E-7347-87BE-E9B3C96A59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8850" y="552450"/>
            <a:ext cx="10274300" cy="5753100"/>
          </a:xfrm>
          <a:prstGeom prst="rect">
            <a:avLst/>
          </a:prstGeom>
        </p:spPr>
      </p:pic>
      <p:sp>
        <p:nvSpPr>
          <p:cNvPr id="6" name="TextBox 5">
            <a:extLst>
              <a:ext uri="{FF2B5EF4-FFF2-40B4-BE49-F238E27FC236}">
                <a16:creationId xmlns:a16="http://schemas.microsoft.com/office/drawing/2014/main" id="{A4850F30-C9A2-144C-80D6-22C1BDB9EDA3}"/>
              </a:ext>
            </a:extLst>
          </p:cNvPr>
          <p:cNvSpPr txBox="1"/>
          <p:nvPr/>
        </p:nvSpPr>
        <p:spPr>
          <a:xfrm>
            <a:off x="3503712" y="620688"/>
            <a:ext cx="4945585" cy="43088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200" b="1" i="1" u="none" strike="noStrike" kern="1200" cap="none" spc="0" normalizeH="0" baseline="0" noProof="0" dirty="0">
                <a:ln>
                  <a:noFill/>
                </a:ln>
                <a:solidFill>
                  <a:srgbClr val="ED1D2B"/>
                </a:solidFill>
                <a:effectLst/>
                <a:uLnTx/>
                <a:uFillTx/>
                <a:latin typeface="Arial" pitchFamily="-72" charset="0"/>
                <a:ea typeface="MS PGothic" charset="0"/>
              </a:rPr>
              <a:t>N </a:t>
            </a:r>
            <a:r>
              <a:rPr kumimoji="0" lang="en-US" sz="2200" b="1" i="1" u="none" strike="noStrike" kern="1200" cap="none" spc="0" normalizeH="0" baseline="0" noProof="0" dirty="0" err="1">
                <a:ln>
                  <a:noFill/>
                </a:ln>
                <a:solidFill>
                  <a:srgbClr val="ED1D2B"/>
                </a:solidFill>
                <a:effectLst/>
                <a:uLnTx/>
                <a:uFillTx/>
                <a:latin typeface="Arial" pitchFamily="-72" charset="0"/>
                <a:ea typeface="MS PGothic" charset="0"/>
              </a:rPr>
              <a:t>Engl</a:t>
            </a:r>
            <a:r>
              <a:rPr kumimoji="0" lang="en-US" sz="2200" b="1" i="1" u="none" strike="noStrike" kern="1200" cap="none" spc="0" normalizeH="0" baseline="0" noProof="0" dirty="0">
                <a:ln>
                  <a:noFill/>
                </a:ln>
                <a:solidFill>
                  <a:srgbClr val="ED1D2B"/>
                </a:solidFill>
                <a:effectLst/>
                <a:uLnTx/>
                <a:uFillTx/>
                <a:latin typeface="Arial" pitchFamily="-72" charset="0"/>
                <a:ea typeface="MS PGothic" charset="0"/>
              </a:rPr>
              <a:t> J Med </a:t>
            </a:r>
            <a:r>
              <a:rPr kumimoji="0" lang="en-US" sz="2200" b="1" i="0" u="none" strike="noStrike" kern="1200" cap="none" spc="0" normalizeH="0" baseline="0" noProof="0" dirty="0">
                <a:ln>
                  <a:noFill/>
                </a:ln>
                <a:solidFill>
                  <a:srgbClr val="ED1D2B"/>
                </a:solidFill>
                <a:effectLst/>
                <a:uLnTx/>
                <a:uFillTx/>
                <a:latin typeface="Arial" pitchFamily="-72" charset="0"/>
                <a:ea typeface="MS PGothic" charset="0"/>
              </a:rPr>
              <a:t>2020;382(14):1331-42 </a:t>
            </a:r>
          </a:p>
        </p:txBody>
      </p:sp>
    </p:spTree>
    <p:extLst>
      <p:ext uri="{BB962C8B-B14F-4D97-AF65-F5344CB8AC3E}">
        <p14:creationId xmlns:p14="http://schemas.microsoft.com/office/powerpoint/2010/main" val="42065593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C8ADB-72CA-AB48-9977-63E2854BAD96}"/>
              </a:ext>
            </a:extLst>
          </p:cNvPr>
          <p:cNvSpPr>
            <a:spLocks noGrp="1"/>
          </p:cNvSpPr>
          <p:nvPr>
            <p:ph type="title"/>
          </p:nvPr>
        </p:nvSpPr>
        <p:spPr>
          <a:xfrm>
            <a:off x="912286" y="0"/>
            <a:ext cx="10358967" cy="1062423"/>
          </a:xfrm>
        </p:spPr>
        <p:txBody>
          <a:bodyPr/>
          <a:lstStyle/>
          <a:p>
            <a:pPr algn="l"/>
            <a:r>
              <a:rPr lang="en-US" dirty="0"/>
              <a:t>ZUMA-2: Response Rates, Survival and Select Safety Outcomes with </a:t>
            </a:r>
            <a:r>
              <a:rPr lang="en-US" sz="3200" dirty="0" err="1"/>
              <a:t>Brexucabtagene</a:t>
            </a:r>
            <a:r>
              <a:rPr lang="en-US" sz="3200" dirty="0"/>
              <a:t> </a:t>
            </a:r>
            <a:r>
              <a:rPr lang="en-US" sz="3200" dirty="0" err="1"/>
              <a:t>Autoleucel</a:t>
            </a:r>
            <a:r>
              <a:rPr lang="en-US" sz="3200" dirty="0"/>
              <a:t> for Mantle Cell Lymphoma</a:t>
            </a:r>
            <a:endParaRPr lang="en-US" dirty="0"/>
          </a:p>
        </p:txBody>
      </p:sp>
      <p:pic>
        <p:nvPicPr>
          <p:cNvPr id="5" name="Content Placeholder 4" descr="Chart, waterfall chart&#10;&#10;Description automatically generated">
            <a:extLst>
              <a:ext uri="{FF2B5EF4-FFF2-40B4-BE49-F238E27FC236}">
                <a16:creationId xmlns:a16="http://schemas.microsoft.com/office/drawing/2014/main" id="{A08014FB-43A4-6443-A113-9C459DDB4D1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19360" y="952015"/>
            <a:ext cx="7637079" cy="5464575"/>
          </a:xfrm>
        </p:spPr>
      </p:pic>
      <p:sp>
        <p:nvSpPr>
          <p:cNvPr id="6" name="TextBox 5">
            <a:extLst>
              <a:ext uri="{FF2B5EF4-FFF2-40B4-BE49-F238E27FC236}">
                <a16:creationId xmlns:a16="http://schemas.microsoft.com/office/drawing/2014/main" id="{9700BFD0-18CA-1B48-8019-F6358D5FBA74}"/>
              </a:ext>
            </a:extLst>
          </p:cNvPr>
          <p:cNvSpPr txBox="1"/>
          <p:nvPr/>
        </p:nvSpPr>
        <p:spPr>
          <a:xfrm>
            <a:off x="28390" y="6529556"/>
            <a:ext cx="3936655" cy="30777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Wang M et al. </a:t>
            </a: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 </a:t>
            </a:r>
            <a:r>
              <a:rPr kumimoji="0" lang="en-US" sz="14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Engl</a:t>
            </a: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J Med </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2020;382(14):1331-42. </a:t>
            </a:r>
          </a:p>
        </p:txBody>
      </p:sp>
      <p:graphicFrame>
        <p:nvGraphicFramePr>
          <p:cNvPr id="7" name="Table 7">
            <a:extLst>
              <a:ext uri="{FF2B5EF4-FFF2-40B4-BE49-F238E27FC236}">
                <a16:creationId xmlns:a16="http://schemas.microsoft.com/office/drawing/2014/main" id="{9E5AE0EB-BFDD-A143-9EC0-3B410D010491}"/>
              </a:ext>
            </a:extLst>
          </p:cNvPr>
          <p:cNvGraphicFramePr>
            <a:graphicFrameLocks noGrp="1"/>
          </p:cNvGraphicFramePr>
          <p:nvPr/>
        </p:nvGraphicFramePr>
        <p:xfrm>
          <a:off x="5663952" y="2014438"/>
          <a:ext cx="4392487" cy="2829124"/>
        </p:xfrm>
        <a:graphic>
          <a:graphicData uri="http://schemas.openxmlformats.org/drawingml/2006/table">
            <a:tbl>
              <a:tblPr firstRow="1" bandRow="1">
                <a:tableStyleId>{21E4AEA4-8DFA-4A89-87EB-49C32662AFE0}</a:tableStyleId>
              </a:tblPr>
              <a:tblGrid>
                <a:gridCol w="2880320">
                  <a:extLst>
                    <a:ext uri="{9D8B030D-6E8A-4147-A177-3AD203B41FA5}">
                      <a16:colId xmlns:a16="http://schemas.microsoft.com/office/drawing/2014/main" val="1453924738"/>
                    </a:ext>
                  </a:extLst>
                </a:gridCol>
                <a:gridCol w="1512167">
                  <a:extLst>
                    <a:ext uri="{9D8B030D-6E8A-4147-A177-3AD203B41FA5}">
                      <a16:colId xmlns:a16="http://schemas.microsoft.com/office/drawing/2014/main" val="1073083972"/>
                    </a:ext>
                  </a:extLst>
                </a:gridCol>
              </a:tblGrid>
              <a:tr h="547261">
                <a:tc>
                  <a:txBody>
                    <a:bodyPr/>
                    <a:lstStyle/>
                    <a:p>
                      <a:r>
                        <a:rPr lang="en-US" dirty="0"/>
                        <a:t>Survival and Safety Outcomes</a:t>
                      </a:r>
                    </a:p>
                  </a:txBody>
                  <a:tcPr>
                    <a:solidFill>
                      <a:srgbClr val="6A97AA"/>
                    </a:solidFill>
                  </a:tcPr>
                </a:tc>
                <a:tc>
                  <a:txBody>
                    <a:bodyPr/>
                    <a:lstStyle/>
                    <a:p>
                      <a:pPr algn="ctr"/>
                      <a:endParaRPr lang="en-US" dirty="0"/>
                    </a:p>
                  </a:txBody>
                  <a:tcPr>
                    <a:solidFill>
                      <a:srgbClr val="6A97AA"/>
                    </a:solidFill>
                  </a:tcPr>
                </a:tc>
                <a:extLst>
                  <a:ext uri="{0D108BD9-81ED-4DB2-BD59-A6C34878D82A}">
                    <a16:rowId xmlns:a16="http://schemas.microsoft.com/office/drawing/2014/main" val="3603648546"/>
                  </a:ext>
                </a:extLst>
              </a:tr>
              <a:tr h="547261">
                <a:tc>
                  <a:txBody>
                    <a:bodyPr/>
                    <a:lstStyle/>
                    <a:p>
                      <a:r>
                        <a:rPr lang="en-US" dirty="0"/>
                        <a:t>12-mos PFS</a:t>
                      </a:r>
                    </a:p>
                  </a:txBody>
                  <a:tcPr/>
                </a:tc>
                <a:tc>
                  <a:txBody>
                    <a:bodyPr/>
                    <a:lstStyle/>
                    <a:p>
                      <a:pPr algn="ctr"/>
                      <a:r>
                        <a:rPr lang="en-US" dirty="0"/>
                        <a:t>61%</a:t>
                      </a:r>
                    </a:p>
                  </a:txBody>
                  <a:tcPr/>
                </a:tc>
                <a:extLst>
                  <a:ext uri="{0D108BD9-81ED-4DB2-BD59-A6C34878D82A}">
                    <a16:rowId xmlns:a16="http://schemas.microsoft.com/office/drawing/2014/main" val="502894988"/>
                  </a:ext>
                </a:extLst>
              </a:tr>
              <a:tr h="547261">
                <a:tc>
                  <a:txBody>
                    <a:bodyPr/>
                    <a:lstStyle/>
                    <a:p>
                      <a:r>
                        <a:rPr lang="en-US" dirty="0"/>
                        <a:t>12-mos OS</a:t>
                      </a:r>
                    </a:p>
                  </a:txBody>
                  <a:tcPr/>
                </a:tc>
                <a:tc>
                  <a:txBody>
                    <a:bodyPr/>
                    <a:lstStyle/>
                    <a:p>
                      <a:pPr algn="ctr"/>
                      <a:r>
                        <a:rPr lang="en-US" dirty="0"/>
                        <a:t>83%</a:t>
                      </a:r>
                    </a:p>
                  </a:txBody>
                  <a:tcPr/>
                </a:tc>
                <a:extLst>
                  <a:ext uri="{0D108BD9-81ED-4DB2-BD59-A6C34878D82A}">
                    <a16:rowId xmlns:a16="http://schemas.microsoft.com/office/drawing/2014/main" val="3574177865"/>
                  </a:ext>
                </a:extLst>
              </a:tr>
              <a:tr h="547261">
                <a:tc>
                  <a:txBody>
                    <a:bodyPr/>
                    <a:lstStyle/>
                    <a:p>
                      <a:r>
                        <a:rPr lang="en-US" dirty="0"/>
                        <a:t>≥Grade 3 CRS</a:t>
                      </a:r>
                    </a:p>
                  </a:txBody>
                  <a:tcPr/>
                </a:tc>
                <a:tc>
                  <a:txBody>
                    <a:bodyPr/>
                    <a:lstStyle/>
                    <a:p>
                      <a:pPr algn="ctr"/>
                      <a:r>
                        <a:rPr lang="en-US" dirty="0"/>
                        <a:t>15%</a:t>
                      </a:r>
                    </a:p>
                  </a:txBody>
                  <a:tcPr/>
                </a:tc>
                <a:extLst>
                  <a:ext uri="{0D108BD9-81ED-4DB2-BD59-A6C34878D82A}">
                    <a16:rowId xmlns:a16="http://schemas.microsoft.com/office/drawing/2014/main" val="3462891197"/>
                  </a:ext>
                </a:extLst>
              </a:tr>
              <a:tr h="547261">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dirty="0"/>
                        <a:t>≥Grade 3 Neurologic events</a:t>
                      </a:r>
                    </a:p>
                  </a:txBody>
                  <a:tcPr/>
                </a:tc>
                <a:tc>
                  <a:txBody>
                    <a:bodyPr/>
                    <a:lstStyle/>
                    <a:p>
                      <a:pPr algn="ctr"/>
                      <a:r>
                        <a:rPr lang="en-US" dirty="0"/>
                        <a:t>31%</a:t>
                      </a:r>
                    </a:p>
                  </a:txBody>
                  <a:tcPr/>
                </a:tc>
                <a:extLst>
                  <a:ext uri="{0D108BD9-81ED-4DB2-BD59-A6C34878D82A}">
                    <a16:rowId xmlns:a16="http://schemas.microsoft.com/office/drawing/2014/main" val="1165270161"/>
                  </a:ext>
                </a:extLst>
              </a:tr>
            </a:tbl>
          </a:graphicData>
        </a:graphic>
      </p:graphicFrame>
    </p:spTree>
    <p:extLst>
      <p:ext uri="{BB962C8B-B14F-4D97-AF65-F5344CB8AC3E}">
        <p14:creationId xmlns:p14="http://schemas.microsoft.com/office/powerpoint/2010/main" val="36588635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5646614-3771-654F-8706-53D4C6238561}"/>
              </a:ext>
            </a:extLst>
          </p:cNvPr>
          <p:cNvSpPr/>
          <p:nvPr/>
        </p:nvSpPr>
        <p:spPr bwMode="auto">
          <a:xfrm>
            <a:off x="939326" y="332656"/>
            <a:ext cx="10873207" cy="108605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 name="Title 1">
            <a:extLst>
              <a:ext uri="{FF2B5EF4-FFF2-40B4-BE49-F238E27FC236}">
                <a16:creationId xmlns:a16="http://schemas.microsoft.com/office/drawing/2014/main" id="{1F89175A-FBF2-F84F-9D84-EBCA212D9F27}"/>
              </a:ext>
            </a:extLst>
          </p:cNvPr>
          <p:cNvSpPr>
            <a:spLocks noGrp="1"/>
          </p:cNvSpPr>
          <p:nvPr>
            <p:ph type="title"/>
          </p:nvPr>
        </p:nvSpPr>
        <p:spPr>
          <a:xfrm>
            <a:off x="1127448" y="550485"/>
            <a:ext cx="10081120" cy="769127"/>
          </a:xfrm>
        </p:spPr>
        <p:txBody>
          <a:bodyPr lIns="91440" tIns="91440" rIns="91440" bIns="182880"/>
          <a:lstStyle/>
          <a:p>
            <a:pPr algn="l"/>
            <a:r>
              <a:rPr lang="en-US" dirty="0">
                <a:solidFill>
                  <a:schemeClr val="bg1"/>
                </a:solidFill>
              </a:rPr>
              <a:t>Case Presentation: A 78-year-old woman with DLBCL receiving </a:t>
            </a:r>
            <a:r>
              <a:rPr lang="en-US" dirty="0" err="1">
                <a:solidFill>
                  <a:schemeClr val="bg1"/>
                </a:solidFill>
              </a:rPr>
              <a:t>tafasitamab</a:t>
            </a:r>
            <a:r>
              <a:rPr lang="en-US" dirty="0">
                <a:solidFill>
                  <a:schemeClr val="bg1"/>
                </a:solidFill>
              </a:rPr>
              <a:t>/lenalidomide</a:t>
            </a:r>
          </a:p>
        </p:txBody>
      </p:sp>
      <p:sp>
        <p:nvSpPr>
          <p:cNvPr id="12" name="Title 1">
            <a:extLst>
              <a:ext uri="{FF2B5EF4-FFF2-40B4-BE49-F238E27FC236}">
                <a16:creationId xmlns:a16="http://schemas.microsoft.com/office/drawing/2014/main" id="{856ACD73-9A9B-BA43-8807-A2B452EE43AE}"/>
              </a:ext>
            </a:extLst>
          </p:cNvPr>
          <p:cNvSpPr txBox="1">
            <a:spLocks/>
          </p:cNvSpPr>
          <p:nvPr/>
        </p:nvSpPr>
        <p:spPr bwMode="auto">
          <a:xfrm>
            <a:off x="0" y="5744968"/>
            <a:ext cx="12192000" cy="63636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sz="2800" dirty="0">
                <a:solidFill>
                  <a:srgbClr val="062060"/>
                </a:solidFill>
              </a:rPr>
              <a:t>Dr Priya Rudolph (Athens, Georgia)</a:t>
            </a:r>
          </a:p>
        </p:txBody>
      </p:sp>
      <p:pic>
        <p:nvPicPr>
          <p:cNvPr id="6" name="Picture 5">
            <a:extLst>
              <a:ext uri="{FF2B5EF4-FFF2-40B4-BE49-F238E27FC236}">
                <a16:creationId xmlns:a16="http://schemas.microsoft.com/office/drawing/2014/main" id="{C7B510F6-B364-B94A-832C-0EAE0BF834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2144518"/>
            <a:ext cx="6400800" cy="360045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628306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5646614-3771-654F-8706-53D4C6238561}"/>
              </a:ext>
            </a:extLst>
          </p:cNvPr>
          <p:cNvSpPr/>
          <p:nvPr/>
        </p:nvSpPr>
        <p:spPr bwMode="auto">
          <a:xfrm>
            <a:off x="939326" y="332656"/>
            <a:ext cx="10873207" cy="108605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 name="Title 1">
            <a:extLst>
              <a:ext uri="{FF2B5EF4-FFF2-40B4-BE49-F238E27FC236}">
                <a16:creationId xmlns:a16="http://schemas.microsoft.com/office/drawing/2014/main" id="{1F89175A-FBF2-F84F-9D84-EBCA212D9F27}"/>
              </a:ext>
            </a:extLst>
          </p:cNvPr>
          <p:cNvSpPr>
            <a:spLocks noGrp="1"/>
          </p:cNvSpPr>
          <p:nvPr>
            <p:ph type="title"/>
          </p:nvPr>
        </p:nvSpPr>
        <p:spPr>
          <a:xfrm>
            <a:off x="1127448" y="550485"/>
            <a:ext cx="10081120" cy="769127"/>
          </a:xfrm>
        </p:spPr>
        <p:txBody>
          <a:bodyPr lIns="91440" tIns="91440" rIns="91440" bIns="182880"/>
          <a:lstStyle/>
          <a:p>
            <a:pPr algn="l"/>
            <a:r>
              <a:rPr lang="en-US" dirty="0">
                <a:solidFill>
                  <a:schemeClr val="bg1"/>
                </a:solidFill>
              </a:rPr>
              <a:t>Case Presentation: A 78-year-old woman with DLBCL receiving </a:t>
            </a:r>
            <a:r>
              <a:rPr lang="en-US" dirty="0" err="1">
                <a:solidFill>
                  <a:schemeClr val="bg1"/>
                </a:solidFill>
              </a:rPr>
              <a:t>tafasitamab</a:t>
            </a:r>
            <a:r>
              <a:rPr lang="en-US" dirty="0">
                <a:solidFill>
                  <a:schemeClr val="bg1"/>
                </a:solidFill>
              </a:rPr>
              <a:t>/lenalidomide (continued)</a:t>
            </a:r>
          </a:p>
        </p:txBody>
      </p:sp>
      <p:sp>
        <p:nvSpPr>
          <p:cNvPr id="12" name="Title 1">
            <a:extLst>
              <a:ext uri="{FF2B5EF4-FFF2-40B4-BE49-F238E27FC236}">
                <a16:creationId xmlns:a16="http://schemas.microsoft.com/office/drawing/2014/main" id="{856ACD73-9A9B-BA43-8807-A2B452EE43AE}"/>
              </a:ext>
            </a:extLst>
          </p:cNvPr>
          <p:cNvSpPr txBox="1">
            <a:spLocks/>
          </p:cNvSpPr>
          <p:nvPr/>
        </p:nvSpPr>
        <p:spPr bwMode="auto">
          <a:xfrm>
            <a:off x="0" y="5744968"/>
            <a:ext cx="12192000" cy="63636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sz="2800" dirty="0">
                <a:solidFill>
                  <a:srgbClr val="062060"/>
                </a:solidFill>
              </a:rPr>
              <a:t>Dr Priya Rudolph (Athens, Georgia)</a:t>
            </a:r>
          </a:p>
        </p:txBody>
      </p:sp>
      <p:pic>
        <p:nvPicPr>
          <p:cNvPr id="6" name="Picture 5">
            <a:extLst>
              <a:ext uri="{FF2B5EF4-FFF2-40B4-BE49-F238E27FC236}">
                <a16:creationId xmlns:a16="http://schemas.microsoft.com/office/drawing/2014/main" id="{C7B510F6-B364-B94A-832C-0EAE0BF834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2144518"/>
            <a:ext cx="6400800" cy="360045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023738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5646614-3771-654F-8706-53D4C6238561}"/>
              </a:ext>
            </a:extLst>
          </p:cNvPr>
          <p:cNvSpPr/>
          <p:nvPr/>
        </p:nvSpPr>
        <p:spPr bwMode="auto">
          <a:xfrm>
            <a:off x="839416" y="260649"/>
            <a:ext cx="10873207" cy="1080119"/>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 name="Title 1">
            <a:extLst>
              <a:ext uri="{FF2B5EF4-FFF2-40B4-BE49-F238E27FC236}">
                <a16:creationId xmlns:a16="http://schemas.microsoft.com/office/drawing/2014/main" id="{1F89175A-FBF2-F84F-9D84-EBCA212D9F27}"/>
              </a:ext>
            </a:extLst>
          </p:cNvPr>
          <p:cNvSpPr>
            <a:spLocks noGrp="1"/>
          </p:cNvSpPr>
          <p:nvPr>
            <p:ph type="title"/>
          </p:nvPr>
        </p:nvSpPr>
        <p:spPr>
          <a:xfrm>
            <a:off x="1127448" y="476672"/>
            <a:ext cx="10081120" cy="769127"/>
          </a:xfrm>
        </p:spPr>
        <p:txBody>
          <a:bodyPr lIns="91440" tIns="91440" rIns="91440" bIns="182880"/>
          <a:lstStyle/>
          <a:p>
            <a:pPr algn="l"/>
            <a:r>
              <a:rPr lang="en-US" dirty="0">
                <a:solidFill>
                  <a:schemeClr val="bg1"/>
                </a:solidFill>
              </a:rPr>
              <a:t>Case Presentation: A 54-year-old man with DLBCL transformed from FL</a:t>
            </a:r>
          </a:p>
        </p:txBody>
      </p:sp>
      <p:sp>
        <p:nvSpPr>
          <p:cNvPr id="12" name="Title 1">
            <a:extLst>
              <a:ext uri="{FF2B5EF4-FFF2-40B4-BE49-F238E27FC236}">
                <a16:creationId xmlns:a16="http://schemas.microsoft.com/office/drawing/2014/main" id="{856ACD73-9A9B-BA43-8807-A2B452EE43AE}"/>
              </a:ext>
            </a:extLst>
          </p:cNvPr>
          <p:cNvSpPr txBox="1">
            <a:spLocks/>
          </p:cNvSpPr>
          <p:nvPr/>
        </p:nvSpPr>
        <p:spPr bwMode="auto">
          <a:xfrm>
            <a:off x="0" y="5744968"/>
            <a:ext cx="12192000" cy="63636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sz="2800" dirty="0">
                <a:solidFill>
                  <a:srgbClr val="062060"/>
                </a:solidFill>
              </a:rPr>
              <a:t>Dr Neil </a:t>
            </a:r>
            <a:r>
              <a:rPr lang="en-US" sz="2800" dirty="0" err="1">
                <a:solidFill>
                  <a:srgbClr val="062060"/>
                </a:solidFill>
              </a:rPr>
              <a:t>Morganstein</a:t>
            </a:r>
            <a:r>
              <a:rPr lang="en-US" sz="2800" dirty="0">
                <a:solidFill>
                  <a:srgbClr val="062060"/>
                </a:solidFill>
              </a:rPr>
              <a:t> (Summit, New Jersey)</a:t>
            </a:r>
          </a:p>
        </p:txBody>
      </p:sp>
      <p:pic>
        <p:nvPicPr>
          <p:cNvPr id="7" name="Picture 6" descr="A person wearing headphones&#10;&#10;Description automatically generated with medium confidence">
            <a:extLst>
              <a:ext uri="{FF2B5EF4-FFF2-40B4-BE49-F238E27FC236}">
                <a16:creationId xmlns:a16="http://schemas.microsoft.com/office/drawing/2014/main" id="{D8181077-9726-B24B-9FD4-F42B6DC40A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2109614"/>
            <a:ext cx="6400800" cy="360045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232569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813087D-365D-AB49-875B-73D104F0894F}"/>
              </a:ext>
            </a:extLst>
          </p:cNvPr>
          <p:cNvSpPr/>
          <p:nvPr/>
        </p:nvSpPr>
        <p:spPr bwMode="auto">
          <a:xfrm>
            <a:off x="839416" y="283610"/>
            <a:ext cx="10873207" cy="985150"/>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 name="Title 1">
            <a:extLst>
              <a:ext uri="{FF2B5EF4-FFF2-40B4-BE49-F238E27FC236}">
                <a16:creationId xmlns:a16="http://schemas.microsoft.com/office/drawing/2014/main" id="{1F89175A-FBF2-F84F-9D84-EBCA212D9F27}"/>
              </a:ext>
            </a:extLst>
          </p:cNvPr>
          <p:cNvSpPr>
            <a:spLocks noGrp="1"/>
          </p:cNvSpPr>
          <p:nvPr>
            <p:ph type="title"/>
          </p:nvPr>
        </p:nvSpPr>
        <p:spPr>
          <a:xfrm>
            <a:off x="1127448" y="476672"/>
            <a:ext cx="10081120" cy="769127"/>
          </a:xfrm>
        </p:spPr>
        <p:txBody>
          <a:bodyPr lIns="91440" tIns="91440" rIns="91440" bIns="182880"/>
          <a:lstStyle/>
          <a:p>
            <a:pPr algn="l"/>
            <a:r>
              <a:rPr lang="en-US" dirty="0">
                <a:solidFill>
                  <a:schemeClr val="bg1"/>
                </a:solidFill>
              </a:rPr>
              <a:t>Case Presentation: A 51-year-old man with intense abdominal pain is diagnosed with DLBCL</a:t>
            </a:r>
          </a:p>
        </p:txBody>
      </p:sp>
      <p:sp>
        <p:nvSpPr>
          <p:cNvPr id="12" name="Title 1">
            <a:extLst>
              <a:ext uri="{FF2B5EF4-FFF2-40B4-BE49-F238E27FC236}">
                <a16:creationId xmlns:a16="http://schemas.microsoft.com/office/drawing/2014/main" id="{856ACD73-9A9B-BA43-8807-A2B452EE43AE}"/>
              </a:ext>
            </a:extLst>
          </p:cNvPr>
          <p:cNvSpPr txBox="1">
            <a:spLocks/>
          </p:cNvSpPr>
          <p:nvPr/>
        </p:nvSpPr>
        <p:spPr bwMode="auto">
          <a:xfrm>
            <a:off x="0" y="5744968"/>
            <a:ext cx="12192000" cy="63636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sz="2800" dirty="0">
                <a:solidFill>
                  <a:srgbClr val="062060"/>
                </a:solidFill>
              </a:rPr>
              <a:t>Dr Laurie Matt-Amaral (Akron, Ohio)</a:t>
            </a:r>
          </a:p>
        </p:txBody>
      </p:sp>
      <p:pic>
        <p:nvPicPr>
          <p:cNvPr id="6" name="Picture 5" descr="A person wearing headphones&#10;&#10;Description automatically generated">
            <a:extLst>
              <a:ext uri="{FF2B5EF4-FFF2-40B4-BE49-F238E27FC236}">
                <a16:creationId xmlns:a16="http://schemas.microsoft.com/office/drawing/2014/main" id="{7DBA6289-3AD7-A848-B983-721DFD6B80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0504" y="2165200"/>
            <a:ext cx="6364034" cy="3579768"/>
          </a:xfrm>
          <a:prstGeom prst="rect">
            <a:avLst/>
          </a:prstGeom>
        </p:spPr>
      </p:pic>
    </p:spTree>
    <p:extLst>
      <p:ext uri="{BB962C8B-B14F-4D97-AF65-F5344CB8AC3E}">
        <p14:creationId xmlns:p14="http://schemas.microsoft.com/office/powerpoint/2010/main" val="23953356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813087D-365D-AB49-875B-73D104F0894F}"/>
              </a:ext>
            </a:extLst>
          </p:cNvPr>
          <p:cNvSpPr/>
          <p:nvPr/>
        </p:nvSpPr>
        <p:spPr bwMode="auto">
          <a:xfrm>
            <a:off x="839416" y="283610"/>
            <a:ext cx="10873207" cy="985150"/>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 name="Title 1">
            <a:extLst>
              <a:ext uri="{FF2B5EF4-FFF2-40B4-BE49-F238E27FC236}">
                <a16:creationId xmlns:a16="http://schemas.microsoft.com/office/drawing/2014/main" id="{1F89175A-FBF2-F84F-9D84-EBCA212D9F27}"/>
              </a:ext>
            </a:extLst>
          </p:cNvPr>
          <p:cNvSpPr>
            <a:spLocks noGrp="1"/>
          </p:cNvSpPr>
          <p:nvPr>
            <p:ph type="title"/>
          </p:nvPr>
        </p:nvSpPr>
        <p:spPr>
          <a:xfrm>
            <a:off x="1127448" y="476672"/>
            <a:ext cx="10081120" cy="769127"/>
          </a:xfrm>
        </p:spPr>
        <p:txBody>
          <a:bodyPr lIns="91440" tIns="91440" rIns="91440" bIns="182880"/>
          <a:lstStyle/>
          <a:p>
            <a:pPr algn="l"/>
            <a:r>
              <a:rPr lang="en-US" dirty="0">
                <a:solidFill>
                  <a:schemeClr val="bg1"/>
                </a:solidFill>
              </a:rPr>
              <a:t>Case Presentation: A 51-year-old man with intense abdominal pain is diagnosed with DLBCL (continued)</a:t>
            </a:r>
          </a:p>
        </p:txBody>
      </p:sp>
      <p:sp>
        <p:nvSpPr>
          <p:cNvPr id="12" name="Title 1">
            <a:extLst>
              <a:ext uri="{FF2B5EF4-FFF2-40B4-BE49-F238E27FC236}">
                <a16:creationId xmlns:a16="http://schemas.microsoft.com/office/drawing/2014/main" id="{856ACD73-9A9B-BA43-8807-A2B452EE43AE}"/>
              </a:ext>
            </a:extLst>
          </p:cNvPr>
          <p:cNvSpPr txBox="1">
            <a:spLocks/>
          </p:cNvSpPr>
          <p:nvPr/>
        </p:nvSpPr>
        <p:spPr bwMode="auto">
          <a:xfrm>
            <a:off x="180019" y="1700808"/>
            <a:ext cx="12192000" cy="63636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sz="2800" dirty="0">
                <a:solidFill>
                  <a:srgbClr val="062060"/>
                </a:solidFill>
              </a:rPr>
              <a:t>PET at Diagnosis</a:t>
            </a:r>
          </a:p>
        </p:txBody>
      </p:sp>
      <p:pic>
        <p:nvPicPr>
          <p:cNvPr id="5" name="Picture 4" descr="A picture containing text, colorful, different&#10;&#10;Description automatically generated">
            <a:extLst>
              <a:ext uri="{FF2B5EF4-FFF2-40B4-BE49-F238E27FC236}">
                <a16:creationId xmlns:a16="http://schemas.microsoft.com/office/drawing/2014/main" id="{DF8970CF-C5B6-A549-91D6-C28A654C23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9656" y="2305119"/>
            <a:ext cx="6636904" cy="4076209"/>
          </a:xfrm>
          <a:prstGeom prst="rect">
            <a:avLst/>
          </a:prstGeom>
        </p:spPr>
      </p:pic>
    </p:spTree>
    <p:extLst>
      <p:ext uri="{BB962C8B-B14F-4D97-AF65-F5344CB8AC3E}">
        <p14:creationId xmlns:p14="http://schemas.microsoft.com/office/powerpoint/2010/main" val="26891011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912286" y="-9942"/>
            <a:ext cx="10358967" cy="1143000"/>
          </a:xfrm>
        </p:spPr>
        <p:txBody>
          <a:bodyPr/>
          <a:lstStyle/>
          <a:p>
            <a:r>
              <a:rPr lang="en-US" i="1"/>
              <a:t>Meet The Professor </a:t>
            </a:r>
            <a:r>
              <a:rPr lang="en-US"/>
              <a:t>Program Participating Faculty</a:t>
            </a:r>
          </a:p>
        </p:txBody>
      </p:sp>
      <p:sp>
        <p:nvSpPr>
          <p:cNvPr id="4" name="Text Box 7">
            <a:extLst>
              <a:ext uri="{FF2B5EF4-FFF2-40B4-BE49-F238E27FC236}">
                <a16:creationId xmlns:a16="http://schemas.microsoft.com/office/drawing/2014/main" id="{E4E6E9A9-A001-D145-8A00-15768AD62041}"/>
              </a:ext>
            </a:extLst>
          </p:cNvPr>
          <p:cNvSpPr txBox="1">
            <a:spLocks noChangeArrowheads="1"/>
          </p:cNvSpPr>
          <p:nvPr/>
        </p:nvSpPr>
        <p:spPr bwMode="auto">
          <a:xfrm>
            <a:off x="1928225" y="3006044"/>
            <a:ext cx="4455807" cy="1143000"/>
          </a:xfrm>
          <a:prstGeom prst="rect">
            <a:avLst/>
          </a:prstGeom>
          <a:noFill/>
          <a:ln w="9525">
            <a:noFill/>
            <a:miter lim="800000"/>
            <a:headEnd/>
            <a:tailEnd/>
          </a:ln>
        </p:spPr>
        <p:txBody>
          <a:bodyPr lIns="68580" tIns="0" rIns="0" bIns="0">
            <a:prstTxWarp prst="textNoShape">
              <a:avLst/>
            </a:prstTxWarp>
          </a:bodyPr>
          <a:lstStyle/>
          <a:p>
            <a:r>
              <a:rPr lang="en-US" sz="1600" dirty="0">
                <a:solidFill>
                  <a:schemeClr val="tx1"/>
                </a:solidFill>
                <a:latin typeface="+mn-lt"/>
              </a:rPr>
              <a:t>Carla </a:t>
            </a:r>
            <a:r>
              <a:rPr lang="en-US" sz="1600" dirty="0" err="1">
                <a:solidFill>
                  <a:schemeClr val="tx1"/>
                </a:solidFill>
                <a:latin typeface="+mn-lt"/>
              </a:rPr>
              <a:t>Casulo</a:t>
            </a:r>
            <a:r>
              <a:rPr lang="en-US" sz="1600" dirty="0">
                <a:solidFill>
                  <a:schemeClr val="tx1"/>
                </a:solidFill>
                <a:latin typeface="+mn-lt"/>
              </a:rPr>
              <a:t>, MD</a:t>
            </a:r>
          </a:p>
          <a:p>
            <a:r>
              <a:rPr lang="en-US" sz="1600" b="0" dirty="0">
                <a:solidFill>
                  <a:schemeClr val="tx1"/>
                </a:solidFill>
                <a:latin typeface="+mn-lt"/>
              </a:rPr>
              <a:t>Associate Professor of Medicine</a:t>
            </a:r>
          </a:p>
          <a:p>
            <a:r>
              <a:rPr lang="en-US" sz="1600" b="0" dirty="0">
                <a:solidFill>
                  <a:schemeClr val="tx1"/>
                </a:solidFill>
                <a:latin typeface="+mn-lt"/>
              </a:rPr>
              <a:t>Division of Hematology/Oncology</a:t>
            </a:r>
          </a:p>
          <a:p>
            <a:r>
              <a:rPr lang="en-US" sz="1600" b="0" dirty="0">
                <a:solidFill>
                  <a:schemeClr val="tx1"/>
                </a:solidFill>
                <a:latin typeface="+mn-lt"/>
              </a:rPr>
              <a:t>Director, Hematology/Oncology Fellowship Program</a:t>
            </a:r>
          </a:p>
          <a:p>
            <a:r>
              <a:rPr lang="en-US" sz="1600" b="0" dirty="0">
                <a:solidFill>
                  <a:schemeClr val="tx1"/>
                </a:solidFill>
                <a:latin typeface="+mn-lt"/>
              </a:rPr>
              <a:t>University of Rochester</a:t>
            </a:r>
          </a:p>
          <a:p>
            <a:r>
              <a:rPr lang="en-US" sz="1600" b="0" dirty="0">
                <a:solidFill>
                  <a:schemeClr val="tx1"/>
                </a:solidFill>
                <a:latin typeface="+mn-lt"/>
              </a:rPr>
              <a:t>Wilmot Cancer Institute</a:t>
            </a:r>
            <a:br>
              <a:rPr lang="en-US" sz="1600" b="0" dirty="0">
                <a:solidFill>
                  <a:schemeClr val="tx1"/>
                </a:solidFill>
                <a:latin typeface="+mn-lt"/>
              </a:rPr>
            </a:br>
            <a:r>
              <a:rPr lang="en-US" sz="1600" b="0" dirty="0">
                <a:solidFill>
                  <a:schemeClr val="tx1"/>
                </a:solidFill>
                <a:latin typeface="+mn-lt"/>
              </a:rPr>
              <a:t>Rochester, New York</a:t>
            </a:r>
          </a:p>
        </p:txBody>
      </p:sp>
      <p:pic>
        <p:nvPicPr>
          <p:cNvPr id="7" name="Picture 6">
            <a:extLst>
              <a:ext uri="{FF2B5EF4-FFF2-40B4-BE49-F238E27FC236}">
                <a16:creationId xmlns:a16="http://schemas.microsoft.com/office/drawing/2014/main" id="{8A26DD59-99E9-2B4E-B2FD-CAD447EC44B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81614" y="2996952"/>
            <a:ext cx="1443490" cy="1443490"/>
          </a:xfrm>
          <a:prstGeom prst="rect">
            <a:avLst/>
          </a:prstGeom>
        </p:spPr>
      </p:pic>
      <p:sp>
        <p:nvSpPr>
          <p:cNvPr id="9" name="Text Box 7">
            <a:extLst>
              <a:ext uri="{FF2B5EF4-FFF2-40B4-BE49-F238E27FC236}">
                <a16:creationId xmlns:a16="http://schemas.microsoft.com/office/drawing/2014/main" id="{41BDA8E3-6A33-6F49-8698-B95CFA048334}"/>
              </a:ext>
            </a:extLst>
          </p:cNvPr>
          <p:cNvSpPr txBox="1">
            <a:spLocks noChangeArrowheads="1"/>
          </p:cNvSpPr>
          <p:nvPr/>
        </p:nvSpPr>
        <p:spPr bwMode="auto">
          <a:xfrm>
            <a:off x="1928225" y="4974864"/>
            <a:ext cx="4455807" cy="1143000"/>
          </a:xfrm>
          <a:prstGeom prst="rect">
            <a:avLst/>
          </a:prstGeom>
          <a:noFill/>
          <a:ln w="9525">
            <a:noFill/>
            <a:miter lim="800000"/>
            <a:headEnd/>
            <a:tailEnd/>
          </a:ln>
        </p:spPr>
        <p:txBody>
          <a:bodyPr lIns="68580" tIns="0" rIns="0" bIns="0">
            <a:prstTxWarp prst="textNoShape">
              <a:avLst/>
            </a:prstTxWarp>
          </a:bodyPr>
          <a:lstStyle/>
          <a:p>
            <a:r>
              <a:rPr lang="en-US" sz="1600" dirty="0">
                <a:solidFill>
                  <a:schemeClr val="tx1"/>
                </a:solidFill>
                <a:latin typeface="+mn-lt"/>
              </a:rPr>
              <a:t>Christopher R Flowers, MD, MS</a:t>
            </a:r>
          </a:p>
          <a:p>
            <a:r>
              <a:rPr lang="en-US" sz="1600" b="0" dirty="0">
                <a:solidFill>
                  <a:schemeClr val="tx1"/>
                </a:solidFill>
                <a:latin typeface="+mn-lt"/>
              </a:rPr>
              <a:t>Chair, Professor</a:t>
            </a:r>
          </a:p>
          <a:p>
            <a:r>
              <a:rPr lang="en-US" sz="1600" b="0" dirty="0">
                <a:solidFill>
                  <a:schemeClr val="tx1"/>
                </a:solidFill>
                <a:latin typeface="+mn-lt"/>
              </a:rPr>
              <a:t>Department of Lymphoma/Myeloma</a:t>
            </a:r>
          </a:p>
          <a:p>
            <a:r>
              <a:rPr lang="en-US" sz="1600" b="0" dirty="0">
                <a:solidFill>
                  <a:schemeClr val="tx1"/>
                </a:solidFill>
                <a:latin typeface="+mn-lt"/>
              </a:rPr>
              <a:t>The University of Texas MD Anderson Cancer Center</a:t>
            </a:r>
          </a:p>
          <a:p>
            <a:r>
              <a:rPr lang="en-US" sz="1600" b="0" dirty="0">
                <a:solidFill>
                  <a:schemeClr val="tx1"/>
                </a:solidFill>
                <a:latin typeface="+mn-lt"/>
              </a:rPr>
              <a:t>Houston, Texas</a:t>
            </a:r>
          </a:p>
        </p:txBody>
      </p:sp>
      <p:pic>
        <p:nvPicPr>
          <p:cNvPr id="10" name="Picture 9">
            <a:extLst>
              <a:ext uri="{FF2B5EF4-FFF2-40B4-BE49-F238E27FC236}">
                <a16:creationId xmlns:a16="http://schemas.microsoft.com/office/drawing/2014/main" id="{9EA4D4B8-285B-0D45-B9D6-1C6D453DB6F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81614" y="4965772"/>
            <a:ext cx="1443490" cy="1443490"/>
          </a:xfrm>
          <a:prstGeom prst="rect">
            <a:avLst/>
          </a:prstGeom>
        </p:spPr>
      </p:pic>
      <p:sp>
        <p:nvSpPr>
          <p:cNvPr id="11" name="Text Box 7">
            <a:extLst>
              <a:ext uri="{FF2B5EF4-FFF2-40B4-BE49-F238E27FC236}">
                <a16:creationId xmlns:a16="http://schemas.microsoft.com/office/drawing/2014/main" id="{86F08421-2C85-014A-90D9-A54E16DF7897}"/>
              </a:ext>
            </a:extLst>
          </p:cNvPr>
          <p:cNvSpPr txBox="1">
            <a:spLocks noChangeArrowheads="1"/>
          </p:cNvSpPr>
          <p:nvPr/>
        </p:nvSpPr>
        <p:spPr bwMode="auto">
          <a:xfrm>
            <a:off x="7976190" y="1263857"/>
            <a:ext cx="3731075" cy="1143000"/>
          </a:xfrm>
          <a:prstGeom prst="rect">
            <a:avLst/>
          </a:prstGeom>
          <a:noFill/>
          <a:ln w="9525">
            <a:noFill/>
            <a:miter lim="800000"/>
            <a:headEnd/>
            <a:tailEnd/>
          </a:ln>
        </p:spPr>
        <p:txBody>
          <a:bodyPr lIns="68580" tIns="0" rIns="0" bIns="0">
            <a:prstTxWarp prst="textNoShape">
              <a:avLst/>
            </a:prstTxWarp>
          </a:bodyPr>
          <a:lstStyle/>
          <a:p>
            <a:r>
              <a:rPr lang="en-US" sz="1600" dirty="0">
                <a:solidFill>
                  <a:schemeClr val="tx1"/>
                </a:solidFill>
                <a:latin typeface="+mn-lt"/>
              </a:rPr>
              <a:t>Jonathan W Friedberg, MD, </a:t>
            </a:r>
            <a:r>
              <a:rPr lang="en-US" sz="1600" dirty="0" err="1">
                <a:solidFill>
                  <a:schemeClr val="tx1"/>
                </a:solidFill>
                <a:latin typeface="+mn-lt"/>
              </a:rPr>
              <a:t>MMSc</a:t>
            </a:r>
            <a:endParaRPr lang="en-US" sz="1600" dirty="0">
              <a:solidFill>
                <a:schemeClr val="tx1"/>
              </a:solidFill>
              <a:latin typeface="+mn-lt"/>
            </a:endParaRPr>
          </a:p>
          <a:p>
            <a:r>
              <a:rPr lang="en-US" sz="1600" b="0" dirty="0">
                <a:solidFill>
                  <a:schemeClr val="tx1"/>
                </a:solidFill>
                <a:latin typeface="+mn-lt"/>
              </a:rPr>
              <a:t>Samuel E Durand Professor of Medicine</a:t>
            </a:r>
          </a:p>
          <a:p>
            <a:r>
              <a:rPr lang="en-US" sz="1600" b="0" dirty="0">
                <a:solidFill>
                  <a:schemeClr val="tx1"/>
                </a:solidFill>
                <a:latin typeface="+mn-lt"/>
              </a:rPr>
              <a:t>Director, James P Wilmot Cancer Institute</a:t>
            </a:r>
          </a:p>
          <a:p>
            <a:r>
              <a:rPr lang="en-US" sz="1600" b="0" dirty="0">
                <a:solidFill>
                  <a:schemeClr val="tx1"/>
                </a:solidFill>
                <a:latin typeface="+mn-lt"/>
              </a:rPr>
              <a:t>University of Rochester</a:t>
            </a:r>
          </a:p>
          <a:p>
            <a:r>
              <a:rPr lang="en-US" sz="1600" b="0" dirty="0">
                <a:solidFill>
                  <a:schemeClr val="tx1"/>
                </a:solidFill>
                <a:latin typeface="+mn-lt"/>
              </a:rPr>
              <a:t>Rochester, New York</a:t>
            </a:r>
          </a:p>
        </p:txBody>
      </p:sp>
      <p:pic>
        <p:nvPicPr>
          <p:cNvPr id="13" name="Picture 12">
            <a:extLst>
              <a:ext uri="{FF2B5EF4-FFF2-40B4-BE49-F238E27FC236}">
                <a16:creationId xmlns:a16="http://schemas.microsoft.com/office/drawing/2014/main" id="{625E38D6-2232-A34F-B0B3-65D41F82093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529579" y="1254765"/>
            <a:ext cx="1443490" cy="1443490"/>
          </a:xfrm>
          <a:prstGeom prst="rect">
            <a:avLst/>
          </a:prstGeom>
        </p:spPr>
      </p:pic>
      <p:sp>
        <p:nvSpPr>
          <p:cNvPr id="14" name="Text Box 7">
            <a:extLst>
              <a:ext uri="{FF2B5EF4-FFF2-40B4-BE49-F238E27FC236}">
                <a16:creationId xmlns:a16="http://schemas.microsoft.com/office/drawing/2014/main" id="{3E5F8392-96D6-6747-A7E1-BD9CC8D7C668}"/>
              </a:ext>
            </a:extLst>
          </p:cNvPr>
          <p:cNvSpPr txBox="1">
            <a:spLocks noChangeArrowheads="1"/>
          </p:cNvSpPr>
          <p:nvPr/>
        </p:nvSpPr>
        <p:spPr bwMode="auto">
          <a:xfrm>
            <a:off x="7979311" y="3015136"/>
            <a:ext cx="3731075" cy="1143000"/>
          </a:xfrm>
          <a:prstGeom prst="rect">
            <a:avLst/>
          </a:prstGeom>
          <a:noFill/>
          <a:ln w="9525">
            <a:noFill/>
            <a:miter lim="800000"/>
            <a:headEnd/>
            <a:tailEnd/>
          </a:ln>
        </p:spPr>
        <p:txBody>
          <a:bodyPr lIns="68580" tIns="0" rIns="0" bIns="0">
            <a:prstTxWarp prst="textNoShape">
              <a:avLst/>
            </a:prstTxWarp>
          </a:bodyPr>
          <a:lstStyle/>
          <a:p>
            <a:r>
              <a:rPr lang="en-US" sz="1600" dirty="0">
                <a:solidFill>
                  <a:schemeClr val="tx1"/>
                </a:solidFill>
                <a:latin typeface="+mn-lt"/>
              </a:rPr>
              <a:t>Brian T Hill, MD, PhD </a:t>
            </a:r>
          </a:p>
          <a:p>
            <a:r>
              <a:rPr lang="en-US" sz="1600" b="0" dirty="0">
                <a:solidFill>
                  <a:schemeClr val="tx1"/>
                </a:solidFill>
                <a:latin typeface="+mn-lt"/>
              </a:rPr>
              <a:t>Director, Lymphoid Malignancy Program</a:t>
            </a:r>
          </a:p>
          <a:p>
            <a:r>
              <a:rPr lang="en-US" sz="1600" b="0" dirty="0">
                <a:solidFill>
                  <a:schemeClr val="tx1"/>
                </a:solidFill>
                <a:latin typeface="+mn-lt"/>
              </a:rPr>
              <a:t>Cleveland Clinic Taussig Cancer Institute </a:t>
            </a:r>
          </a:p>
          <a:p>
            <a:r>
              <a:rPr lang="en-US" sz="1600" b="0" dirty="0">
                <a:solidFill>
                  <a:schemeClr val="tx1"/>
                </a:solidFill>
                <a:latin typeface="+mn-lt"/>
              </a:rPr>
              <a:t>Cleveland, Ohio</a:t>
            </a:r>
          </a:p>
        </p:txBody>
      </p:sp>
      <p:pic>
        <p:nvPicPr>
          <p:cNvPr id="15" name="Picture 14">
            <a:extLst>
              <a:ext uri="{FF2B5EF4-FFF2-40B4-BE49-F238E27FC236}">
                <a16:creationId xmlns:a16="http://schemas.microsoft.com/office/drawing/2014/main" id="{BCFA51A1-776A-914A-A752-E47624AD99E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532700" y="3006044"/>
            <a:ext cx="1443490" cy="1443490"/>
          </a:xfrm>
          <a:prstGeom prst="rect">
            <a:avLst/>
          </a:prstGeom>
        </p:spPr>
      </p:pic>
      <p:sp>
        <p:nvSpPr>
          <p:cNvPr id="16" name="Text Box 7">
            <a:extLst>
              <a:ext uri="{FF2B5EF4-FFF2-40B4-BE49-F238E27FC236}">
                <a16:creationId xmlns:a16="http://schemas.microsoft.com/office/drawing/2014/main" id="{7902369E-BEF2-A84A-B1D7-6351D754C334}"/>
              </a:ext>
            </a:extLst>
          </p:cNvPr>
          <p:cNvSpPr txBox="1">
            <a:spLocks noChangeArrowheads="1"/>
          </p:cNvSpPr>
          <p:nvPr/>
        </p:nvSpPr>
        <p:spPr bwMode="auto">
          <a:xfrm>
            <a:off x="1928225" y="1263857"/>
            <a:ext cx="4455807" cy="1143000"/>
          </a:xfrm>
          <a:prstGeom prst="rect">
            <a:avLst/>
          </a:prstGeom>
          <a:noFill/>
          <a:ln w="9525">
            <a:noFill/>
            <a:miter lim="800000"/>
            <a:headEnd/>
            <a:tailEnd/>
          </a:ln>
        </p:spPr>
        <p:txBody>
          <a:bodyPr lIns="68580" tIns="0" rIns="0" bIns="0">
            <a:prstTxWarp prst="textNoShape">
              <a:avLst/>
            </a:prstTxWarp>
          </a:bodyPr>
          <a:lstStyle/>
          <a:p>
            <a:r>
              <a:rPr lang="en-US" sz="1600" dirty="0">
                <a:solidFill>
                  <a:schemeClr val="tx1"/>
                </a:solidFill>
                <a:latin typeface="+mn-lt"/>
              </a:rPr>
              <a:t>Nancy L Bartlett, MD</a:t>
            </a:r>
          </a:p>
          <a:p>
            <a:r>
              <a:rPr lang="en-US" sz="1600" b="0" dirty="0">
                <a:solidFill>
                  <a:schemeClr val="tx1"/>
                </a:solidFill>
                <a:latin typeface="+mn-lt"/>
              </a:rPr>
              <a:t>Professor of Medicine</a:t>
            </a:r>
          </a:p>
          <a:p>
            <a:r>
              <a:rPr lang="en-US" sz="1600" b="0" dirty="0" err="1">
                <a:solidFill>
                  <a:schemeClr val="tx1"/>
                </a:solidFill>
                <a:latin typeface="+mn-lt"/>
              </a:rPr>
              <a:t>Koman</a:t>
            </a:r>
            <a:r>
              <a:rPr lang="en-US" sz="1600" b="0" dirty="0">
                <a:solidFill>
                  <a:schemeClr val="tx1"/>
                </a:solidFill>
                <a:latin typeface="+mn-lt"/>
              </a:rPr>
              <a:t> Chair in Medical Oncology</a:t>
            </a:r>
          </a:p>
          <a:p>
            <a:r>
              <a:rPr lang="en-US" sz="1600" b="0" dirty="0">
                <a:solidFill>
                  <a:schemeClr val="tx1"/>
                </a:solidFill>
                <a:latin typeface="+mn-lt"/>
              </a:rPr>
              <a:t>Washington University School of Medicine</a:t>
            </a:r>
          </a:p>
          <a:p>
            <a:r>
              <a:rPr lang="en-US" sz="1600" b="0" dirty="0">
                <a:solidFill>
                  <a:schemeClr val="tx1"/>
                </a:solidFill>
                <a:latin typeface="+mn-lt"/>
              </a:rPr>
              <a:t>St Louis, Missouri</a:t>
            </a:r>
          </a:p>
        </p:txBody>
      </p:sp>
      <p:pic>
        <p:nvPicPr>
          <p:cNvPr id="17" name="Picture 16">
            <a:extLst>
              <a:ext uri="{FF2B5EF4-FFF2-40B4-BE49-F238E27FC236}">
                <a16:creationId xmlns:a16="http://schemas.microsoft.com/office/drawing/2014/main" id="{F8161F97-5913-024C-8CA3-75B699D7DD73}"/>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81614" y="1254765"/>
            <a:ext cx="1443490" cy="1443490"/>
          </a:xfrm>
          <a:prstGeom prst="rect">
            <a:avLst/>
          </a:prstGeom>
        </p:spPr>
      </p:pic>
      <p:sp>
        <p:nvSpPr>
          <p:cNvPr id="18" name="Text Box 7">
            <a:extLst>
              <a:ext uri="{FF2B5EF4-FFF2-40B4-BE49-F238E27FC236}">
                <a16:creationId xmlns:a16="http://schemas.microsoft.com/office/drawing/2014/main" id="{EC060942-8E6C-2E4D-A46F-A8FCE48D00CE}"/>
              </a:ext>
            </a:extLst>
          </p:cNvPr>
          <p:cNvSpPr txBox="1">
            <a:spLocks noChangeArrowheads="1"/>
          </p:cNvSpPr>
          <p:nvPr/>
        </p:nvSpPr>
        <p:spPr bwMode="auto">
          <a:xfrm>
            <a:off x="7976190" y="4983956"/>
            <a:ext cx="3731075" cy="1143000"/>
          </a:xfrm>
          <a:prstGeom prst="rect">
            <a:avLst/>
          </a:prstGeom>
          <a:noFill/>
          <a:ln w="9525">
            <a:noFill/>
            <a:miter lim="800000"/>
            <a:headEnd/>
            <a:tailEnd/>
          </a:ln>
        </p:spPr>
        <p:txBody>
          <a:bodyPr lIns="68580" tIns="0" rIns="0" bIns="0">
            <a:prstTxWarp prst="textNoShape">
              <a:avLst/>
            </a:prstTxWarp>
          </a:bodyPr>
          <a:lstStyle/>
          <a:p>
            <a:r>
              <a:rPr lang="en-US" sz="1600" dirty="0">
                <a:solidFill>
                  <a:schemeClr val="tx1"/>
                </a:solidFill>
                <a:latin typeface="+mn-lt"/>
              </a:rPr>
              <a:t>Brad S Kahl, MD</a:t>
            </a:r>
          </a:p>
          <a:p>
            <a:r>
              <a:rPr lang="en-US" sz="1600" b="0" dirty="0">
                <a:solidFill>
                  <a:schemeClr val="tx1"/>
                </a:solidFill>
                <a:latin typeface="+mn-lt"/>
              </a:rPr>
              <a:t>Professor of Medicine</a:t>
            </a:r>
          </a:p>
          <a:p>
            <a:r>
              <a:rPr lang="en-US" sz="1600" b="0" dirty="0">
                <a:solidFill>
                  <a:schemeClr val="tx1"/>
                </a:solidFill>
                <a:latin typeface="+mn-lt"/>
              </a:rPr>
              <a:t>Washington University School of Medicine</a:t>
            </a:r>
          </a:p>
          <a:p>
            <a:r>
              <a:rPr lang="en-US" sz="1600" b="0" dirty="0">
                <a:solidFill>
                  <a:schemeClr val="tx1"/>
                </a:solidFill>
                <a:latin typeface="+mn-lt"/>
              </a:rPr>
              <a:t>Director, Lymphoma Program</a:t>
            </a:r>
          </a:p>
          <a:p>
            <a:r>
              <a:rPr lang="en-US" sz="1600" b="0" dirty="0" err="1">
                <a:solidFill>
                  <a:schemeClr val="tx1"/>
                </a:solidFill>
                <a:latin typeface="+mn-lt"/>
              </a:rPr>
              <a:t>Siteman</a:t>
            </a:r>
            <a:r>
              <a:rPr lang="en-US" sz="1600" b="0" dirty="0">
                <a:solidFill>
                  <a:schemeClr val="tx1"/>
                </a:solidFill>
                <a:latin typeface="+mn-lt"/>
              </a:rPr>
              <a:t> Cancer Center</a:t>
            </a:r>
          </a:p>
          <a:p>
            <a:r>
              <a:rPr lang="en-US" sz="1600" b="0" dirty="0">
                <a:solidFill>
                  <a:schemeClr val="tx1"/>
                </a:solidFill>
                <a:latin typeface="+mn-lt"/>
              </a:rPr>
              <a:t>St Louis, Missouri</a:t>
            </a:r>
          </a:p>
        </p:txBody>
      </p:sp>
      <p:pic>
        <p:nvPicPr>
          <p:cNvPr id="19" name="Picture 18">
            <a:extLst>
              <a:ext uri="{FF2B5EF4-FFF2-40B4-BE49-F238E27FC236}">
                <a16:creationId xmlns:a16="http://schemas.microsoft.com/office/drawing/2014/main" id="{BA3961B4-F568-EC40-A4E8-8B315AA612E1}"/>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529579" y="4974864"/>
            <a:ext cx="1443490" cy="1443490"/>
          </a:xfrm>
          <a:prstGeom prst="rect">
            <a:avLst/>
          </a:prstGeom>
        </p:spPr>
      </p:pic>
    </p:spTree>
    <p:custDataLst>
      <p:tags r:id="rId1"/>
    </p:custDataLst>
    <p:extLst>
      <p:ext uri="{BB962C8B-B14F-4D97-AF65-F5344CB8AC3E}">
        <p14:creationId xmlns:p14="http://schemas.microsoft.com/office/powerpoint/2010/main" val="17016403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813087D-365D-AB49-875B-73D104F0894F}"/>
              </a:ext>
            </a:extLst>
          </p:cNvPr>
          <p:cNvSpPr/>
          <p:nvPr/>
        </p:nvSpPr>
        <p:spPr bwMode="auto">
          <a:xfrm>
            <a:off x="839416" y="283610"/>
            <a:ext cx="10873207" cy="985150"/>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 name="Title 1">
            <a:extLst>
              <a:ext uri="{FF2B5EF4-FFF2-40B4-BE49-F238E27FC236}">
                <a16:creationId xmlns:a16="http://schemas.microsoft.com/office/drawing/2014/main" id="{1F89175A-FBF2-F84F-9D84-EBCA212D9F27}"/>
              </a:ext>
            </a:extLst>
          </p:cNvPr>
          <p:cNvSpPr>
            <a:spLocks noGrp="1"/>
          </p:cNvSpPr>
          <p:nvPr>
            <p:ph type="title"/>
          </p:nvPr>
        </p:nvSpPr>
        <p:spPr>
          <a:xfrm>
            <a:off x="1127448" y="476672"/>
            <a:ext cx="10081120" cy="769127"/>
          </a:xfrm>
        </p:spPr>
        <p:txBody>
          <a:bodyPr lIns="91440" tIns="91440" rIns="91440" bIns="182880"/>
          <a:lstStyle/>
          <a:p>
            <a:pPr algn="l"/>
            <a:r>
              <a:rPr lang="en-US" dirty="0">
                <a:solidFill>
                  <a:schemeClr val="bg1"/>
                </a:solidFill>
              </a:rPr>
              <a:t>Case Presentation: An 83-year-old woman with relapsed MCL</a:t>
            </a:r>
          </a:p>
        </p:txBody>
      </p:sp>
      <p:sp>
        <p:nvSpPr>
          <p:cNvPr id="12" name="Title 1">
            <a:extLst>
              <a:ext uri="{FF2B5EF4-FFF2-40B4-BE49-F238E27FC236}">
                <a16:creationId xmlns:a16="http://schemas.microsoft.com/office/drawing/2014/main" id="{856ACD73-9A9B-BA43-8807-A2B452EE43AE}"/>
              </a:ext>
            </a:extLst>
          </p:cNvPr>
          <p:cNvSpPr txBox="1">
            <a:spLocks/>
          </p:cNvSpPr>
          <p:nvPr/>
        </p:nvSpPr>
        <p:spPr bwMode="auto">
          <a:xfrm>
            <a:off x="0" y="5744968"/>
            <a:ext cx="12192000" cy="63636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sz="2800" dirty="0">
                <a:solidFill>
                  <a:srgbClr val="062060"/>
                </a:solidFill>
              </a:rPr>
              <a:t>Dr Benjamin Parsons (Madison, Wisconsin)</a:t>
            </a:r>
          </a:p>
        </p:txBody>
      </p:sp>
      <p:pic>
        <p:nvPicPr>
          <p:cNvPr id="4" name="Picture 3" descr="A person wearing headphones&#10;&#10;Description automatically generated">
            <a:extLst>
              <a:ext uri="{FF2B5EF4-FFF2-40B4-BE49-F238E27FC236}">
                <a16:creationId xmlns:a16="http://schemas.microsoft.com/office/drawing/2014/main" id="{54AC4698-7BFB-AB4F-8768-4A9A361EF8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7648" y="2060848"/>
            <a:ext cx="6364034" cy="357976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033627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5646614-3771-654F-8706-53D4C6238561}"/>
              </a:ext>
            </a:extLst>
          </p:cNvPr>
          <p:cNvSpPr/>
          <p:nvPr/>
        </p:nvSpPr>
        <p:spPr bwMode="auto">
          <a:xfrm>
            <a:off x="839416" y="260649"/>
            <a:ext cx="10873207" cy="872547"/>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 name="Title 1">
            <a:extLst>
              <a:ext uri="{FF2B5EF4-FFF2-40B4-BE49-F238E27FC236}">
                <a16:creationId xmlns:a16="http://schemas.microsoft.com/office/drawing/2014/main" id="{1F89175A-FBF2-F84F-9D84-EBCA212D9F27}"/>
              </a:ext>
            </a:extLst>
          </p:cNvPr>
          <p:cNvSpPr>
            <a:spLocks noGrp="1"/>
          </p:cNvSpPr>
          <p:nvPr>
            <p:ph type="title"/>
          </p:nvPr>
        </p:nvSpPr>
        <p:spPr>
          <a:xfrm>
            <a:off x="1127447" y="476673"/>
            <a:ext cx="10585175" cy="656524"/>
          </a:xfrm>
        </p:spPr>
        <p:txBody>
          <a:bodyPr lIns="91440" tIns="91440" rIns="91440" bIns="182880"/>
          <a:lstStyle/>
          <a:p>
            <a:pPr algn="l"/>
            <a:r>
              <a:rPr lang="en-US" dirty="0">
                <a:solidFill>
                  <a:schemeClr val="bg1"/>
                </a:solidFill>
              </a:rPr>
              <a:t>Case Presentation: A 53-year-old man with MCL, </a:t>
            </a:r>
            <a:r>
              <a:rPr lang="en-US" dirty="0" err="1">
                <a:solidFill>
                  <a:schemeClr val="bg1"/>
                </a:solidFill>
              </a:rPr>
              <a:t>blastoid</a:t>
            </a:r>
            <a:r>
              <a:rPr lang="en-US" dirty="0">
                <a:solidFill>
                  <a:schemeClr val="bg1"/>
                </a:solidFill>
              </a:rPr>
              <a:t> variant</a:t>
            </a:r>
          </a:p>
        </p:txBody>
      </p:sp>
      <p:sp>
        <p:nvSpPr>
          <p:cNvPr id="12" name="Title 1">
            <a:extLst>
              <a:ext uri="{FF2B5EF4-FFF2-40B4-BE49-F238E27FC236}">
                <a16:creationId xmlns:a16="http://schemas.microsoft.com/office/drawing/2014/main" id="{856ACD73-9A9B-BA43-8807-A2B452EE43AE}"/>
              </a:ext>
            </a:extLst>
          </p:cNvPr>
          <p:cNvSpPr txBox="1">
            <a:spLocks/>
          </p:cNvSpPr>
          <p:nvPr/>
        </p:nvSpPr>
        <p:spPr bwMode="auto">
          <a:xfrm>
            <a:off x="0" y="5744968"/>
            <a:ext cx="12192000" cy="63636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sz="2800" dirty="0">
                <a:solidFill>
                  <a:srgbClr val="062060"/>
                </a:solidFill>
              </a:rPr>
              <a:t>Dr Justin </a:t>
            </a:r>
            <a:r>
              <a:rPr lang="en-US" sz="2800" dirty="0" err="1">
                <a:solidFill>
                  <a:srgbClr val="062060"/>
                </a:solidFill>
              </a:rPr>
              <a:t>Favaro</a:t>
            </a:r>
            <a:r>
              <a:rPr lang="en-US" sz="2800" dirty="0">
                <a:solidFill>
                  <a:srgbClr val="062060"/>
                </a:solidFill>
              </a:rPr>
              <a:t> (Charlotte, North Carolina)</a:t>
            </a:r>
          </a:p>
        </p:txBody>
      </p:sp>
      <p:pic>
        <p:nvPicPr>
          <p:cNvPr id="4" name="Picture 3" descr="A person wearing headphones&#10;&#10;Description automatically generated with medium confidence">
            <a:extLst>
              <a:ext uri="{FF2B5EF4-FFF2-40B4-BE49-F238E27FC236}">
                <a16:creationId xmlns:a16="http://schemas.microsoft.com/office/drawing/2014/main" id="{052E4897-A8DC-0844-BB59-A91DD4DEBF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5640" y="2124354"/>
            <a:ext cx="6400800" cy="360045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520620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036848-3C2D-D445-A2B6-CC003683C124}"/>
              </a:ext>
            </a:extLst>
          </p:cNvPr>
          <p:cNvSpPr/>
          <p:nvPr/>
        </p:nvSpPr>
        <p:spPr bwMode="auto">
          <a:xfrm>
            <a:off x="304800" y="3550704"/>
            <a:ext cx="11582400" cy="36004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p:cNvSpPr>
            <a:spLocks noGrp="1"/>
          </p:cNvSpPr>
          <p:nvPr>
            <p:ph type="title"/>
          </p:nvPr>
        </p:nvSpPr>
        <p:spPr>
          <a:xfrm>
            <a:off x="1883532" y="1824"/>
            <a:ext cx="8424936" cy="1122919"/>
          </a:xfrm>
        </p:spPr>
        <p:txBody>
          <a:bodyPr>
            <a:normAutofit/>
          </a:bodyPr>
          <a:lstStyle/>
          <a:p>
            <a:r>
              <a:rPr lang="en-US" dirty="0"/>
              <a:t>Meet The Professor with Dr Smith</a:t>
            </a:r>
            <a:endParaRPr lang="en-US" sz="2800" dirty="0">
              <a:solidFill>
                <a:srgbClr val="0000FF"/>
              </a:solidFill>
            </a:endParaRPr>
          </a:p>
        </p:txBody>
      </p:sp>
      <p:sp>
        <p:nvSpPr>
          <p:cNvPr id="6" name="Content Placeholder 5"/>
          <p:cNvSpPr>
            <a:spLocks noGrp="1"/>
          </p:cNvSpPr>
          <p:nvPr>
            <p:ph idx="1"/>
          </p:nvPr>
        </p:nvSpPr>
        <p:spPr>
          <a:xfrm>
            <a:off x="731404" y="864096"/>
            <a:ext cx="10405156" cy="5733256"/>
          </a:xfrm>
        </p:spPr>
        <p:txBody>
          <a:bodyPr/>
          <a:lstStyle/>
          <a:p>
            <a:pPr marL="98425" indent="0">
              <a:spcBef>
                <a:spcPts val="200"/>
              </a:spcBef>
              <a:spcAft>
                <a:spcPts val="0"/>
              </a:spcAft>
              <a:buNone/>
            </a:pPr>
            <a:r>
              <a:rPr lang="en-US" sz="2200" dirty="0">
                <a:solidFill>
                  <a:schemeClr val="tx1"/>
                </a:solidFill>
              </a:rPr>
              <a:t>Introduction</a:t>
            </a:r>
          </a:p>
          <a:p>
            <a:pPr marL="98425" indent="0">
              <a:spcBef>
                <a:spcPts val="200"/>
              </a:spcBef>
              <a:spcAft>
                <a:spcPts val="0"/>
              </a:spcAft>
              <a:buNone/>
            </a:pPr>
            <a:r>
              <a:rPr lang="en-US" sz="2200" dirty="0">
                <a:solidFill>
                  <a:schemeClr val="tx1"/>
                </a:solidFill>
              </a:rPr>
              <a:t>MODULE 1: Case Presentations – Diffuse Large B-Cell Lymphoma (DLBCL), Mantle Cell Lymphoma (MCL)</a:t>
            </a:r>
          </a:p>
          <a:p>
            <a:pPr>
              <a:lnSpc>
                <a:spcPts val="2220"/>
              </a:lnSpc>
              <a:spcBef>
                <a:spcPts val="200"/>
              </a:spcBef>
              <a:spcAft>
                <a:spcPts val="0"/>
              </a:spcAft>
            </a:pPr>
            <a:r>
              <a:rPr lang="en-US" sz="1900" b="0" dirty="0"/>
              <a:t>Dr Rudolph: A 78-year-old woman with DLBCL receiving </a:t>
            </a:r>
            <a:r>
              <a:rPr lang="en-US" sz="1900" b="0" dirty="0" err="1"/>
              <a:t>tafasitamab</a:t>
            </a:r>
            <a:r>
              <a:rPr lang="en-US" sz="1900" b="0" dirty="0"/>
              <a:t>/lenalidomide</a:t>
            </a:r>
          </a:p>
          <a:p>
            <a:pPr>
              <a:lnSpc>
                <a:spcPts val="2220"/>
              </a:lnSpc>
              <a:spcBef>
                <a:spcPts val="200"/>
              </a:spcBef>
              <a:spcAft>
                <a:spcPts val="0"/>
              </a:spcAft>
            </a:pPr>
            <a:r>
              <a:rPr lang="en-US" sz="1900" b="0" dirty="0"/>
              <a:t>Dr </a:t>
            </a:r>
            <a:r>
              <a:rPr lang="en-US" sz="1900" b="0" dirty="0" err="1"/>
              <a:t>Morganstein</a:t>
            </a:r>
            <a:r>
              <a:rPr lang="en-US" sz="1900" b="0" dirty="0"/>
              <a:t>: A 54-year-old man with DLBCL transformed from follicular lymphoma</a:t>
            </a:r>
          </a:p>
          <a:p>
            <a:pPr>
              <a:lnSpc>
                <a:spcPts val="2220"/>
              </a:lnSpc>
              <a:spcBef>
                <a:spcPts val="200"/>
              </a:spcBef>
              <a:spcAft>
                <a:spcPts val="0"/>
              </a:spcAft>
            </a:pPr>
            <a:r>
              <a:rPr lang="en-US" sz="1900" b="0" dirty="0"/>
              <a:t>Dr Matt-Amaral: A 51-year-old man with intense abdominal pain is diagnosed with DLBCL</a:t>
            </a:r>
          </a:p>
          <a:p>
            <a:pPr>
              <a:lnSpc>
                <a:spcPts val="2220"/>
              </a:lnSpc>
              <a:spcBef>
                <a:spcPts val="200"/>
              </a:spcBef>
              <a:spcAft>
                <a:spcPts val="0"/>
              </a:spcAft>
            </a:pPr>
            <a:r>
              <a:rPr lang="en-US" sz="1900" b="0" dirty="0"/>
              <a:t>Dr Parsons: An 83-year-old woman with relapsed MCL</a:t>
            </a:r>
          </a:p>
          <a:p>
            <a:pPr>
              <a:lnSpc>
                <a:spcPts val="2220"/>
              </a:lnSpc>
              <a:spcBef>
                <a:spcPts val="200"/>
              </a:spcBef>
              <a:spcAft>
                <a:spcPts val="0"/>
              </a:spcAft>
            </a:pPr>
            <a:r>
              <a:rPr lang="en-US" sz="1900" b="0" dirty="0"/>
              <a:t>Dr </a:t>
            </a:r>
            <a:r>
              <a:rPr lang="en-US" sz="1900" b="0" dirty="0" err="1"/>
              <a:t>Favaro</a:t>
            </a:r>
            <a:r>
              <a:rPr lang="en-US" sz="1900" b="0" dirty="0"/>
              <a:t>: A 53-year-old man with MCL, </a:t>
            </a:r>
            <a:r>
              <a:rPr lang="en-US" sz="1900" b="0" dirty="0" err="1"/>
              <a:t>blastoid</a:t>
            </a:r>
            <a:r>
              <a:rPr lang="en-US" sz="1900" b="0" dirty="0"/>
              <a:t> variant</a:t>
            </a:r>
          </a:p>
          <a:p>
            <a:pPr marL="98425" indent="0">
              <a:spcBef>
                <a:spcPts val="800"/>
              </a:spcBef>
              <a:spcAft>
                <a:spcPts val="0"/>
              </a:spcAft>
              <a:buNone/>
            </a:pPr>
            <a:r>
              <a:rPr lang="en-US" sz="2200" dirty="0">
                <a:solidFill>
                  <a:schemeClr val="bg1"/>
                </a:solidFill>
              </a:rPr>
              <a:t>MODULE 2: Case Presentations – Follicular Lymphoma (FL), Hodgkin Lymphoma (HL)</a:t>
            </a:r>
          </a:p>
          <a:p>
            <a:pPr>
              <a:lnSpc>
                <a:spcPts val="2220"/>
              </a:lnSpc>
              <a:spcBef>
                <a:spcPts val="200"/>
              </a:spcBef>
              <a:spcAft>
                <a:spcPts val="0"/>
              </a:spcAft>
            </a:pPr>
            <a:r>
              <a:rPr lang="en-US" sz="1900" b="0" dirty="0"/>
              <a:t>Dr Khan: A 75-year-old man with newly diagnosed FL</a:t>
            </a:r>
          </a:p>
          <a:p>
            <a:pPr>
              <a:lnSpc>
                <a:spcPts val="2220"/>
              </a:lnSpc>
              <a:spcBef>
                <a:spcPts val="200"/>
              </a:spcBef>
              <a:spcAft>
                <a:spcPts val="0"/>
              </a:spcAft>
            </a:pPr>
            <a:r>
              <a:rPr lang="en-US" sz="1900" b="0" dirty="0"/>
              <a:t>Dr Levin: A 36-year-old man with newly diagnosed Grade I FL with a high proliferative index </a:t>
            </a:r>
          </a:p>
          <a:p>
            <a:pPr>
              <a:lnSpc>
                <a:spcPts val="2220"/>
              </a:lnSpc>
              <a:spcBef>
                <a:spcPts val="200"/>
              </a:spcBef>
              <a:spcAft>
                <a:spcPts val="0"/>
              </a:spcAft>
            </a:pPr>
            <a:r>
              <a:rPr lang="en-US" sz="1900" b="0" dirty="0"/>
              <a:t>Dr </a:t>
            </a:r>
            <a:r>
              <a:rPr lang="en-US" sz="1900" b="0" dirty="0" err="1"/>
              <a:t>Morganstein</a:t>
            </a:r>
            <a:r>
              <a:rPr lang="en-US" sz="1900" b="0" dirty="0"/>
              <a:t>: A 38-year-old woman with Stage II lymphocyte-predominant HL </a:t>
            </a:r>
          </a:p>
          <a:p>
            <a:pPr>
              <a:lnSpc>
                <a:spcPts val="2220"/>
              </a:lnSpc>
              <a:spcBef>
                <a:spcPts val="200"/>
              </a:spcBef>
              <a:spcAft>
                <a:spcPts val="0"/>
              </a:spcAft>
            </a:pPr>
            <a:r>
              <a:rPr lang="en-US" sz="1900" b="0" dirty="0"/>
              <a:t>Dr </a:t>
            </a:r>
            <a:r>
              <a:rPr lang="en-US" sz="1900" b="0" dirty="0" err="1"/>
              <a:t>Sood</a:t>
            </a:r>
            <a:r>
              <a:rPr lang="en-US" sz="1900" b="0" dirty="0"/>
              <a:t>: A 60-year-old woman with recurrent HL </a:t>
            </a:r>
          </a:p>
          <a:p>
            <a:pPr marL="98425" lvl="0" indent="0">
              <a:spcBef>
                <a:spcPts val="800"/>
              </a:spcBef>
              <a:spcAft>
                <a:spcPts val="0"/>
              </a:spcAft>
              <a:buNone/>
            </a:pPr>
            <a:r>
              <a:rPr lang="en-US" sz="2200" dirty="0"/>
              <a:t>MODULE 3: Faculty Survey Results </a:t>
            </a:r>
          </a:p>
          <a:p>
            <a:pPr marL="98425" lvl="0" indent="0">
              <a:spcBef>
                <a:spcPts val="800"/>
              </a:spcBef>
              <a:spcAft>
                <a:spcPts val="0"/>
              </a:spcAft>
              <a:buNone/>
            </a:pPr>
            <a:r>
              <a:rPr lang="en-US" sz="2200" dirty="0"/>
              <a:t>MODULE 4: Journal Club with Dr Smith</a:t>
            </a:r>
          </a:p>
          <a:p>
            <a:pPr marL="98425" lvl="0" indent="0">
              <a:spcBef>
                <a:spcPts val="800"/>
              </a:spcBef>
              <a:spcAft>
                <a:spcPts val="0"/>
              </a:spcAft>
              <a:buNone/>
            </a:pPr>
            <a:r>
              <a:rPr lang="en-US" sz="2200" dirty="0"/>
              <a:t>MODULE 5: Appendix of Key Data Sets</a:t>
            </a:r>
          </a:p>
        </p:txBody>
      </p:sp>
    </p:spTree>
    <p:custDataLst>
      <p:tags r:id="rId1"/>
    </p:custDataLst>
    <p:extLst>
      <p:ext uri="{BB962C8B-B14F-4D97-AF65-F5344CB8AC3E}">
        <p14:creationId xmlns:p14="http://schemas.microsoft.com/office/powerpoint/2010/main" val="15915406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5646614-3771-654F-8706-53D4C6238561}"/>
              </a:ext>
            </a:extLst>
          </p:cNvPr>
          <p:cNvSpPr/>
          <p:nvPr/>
        </p:nvSpPr>
        <p:spPr bwMode="auto">
          <a:xfrm>
            <a:off x="839416" y="260649"/>
            <a:ext cx="10873207" cy="1080119"/>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 name="Title 1">
            <a:extLst>
              <a:ext uri="{FF2B5EF4-FFF2-40B4-BE49-F238E27FC236}">
                <a16:creationId xmlns:a16="http://schemas.microsoft.com/office/drawing/2014/main" id="{1F89175A-FBF2-F84F-9D84-EBCA212D9F27}"/>
              </a:ext>
            </a:extLst>
          </p:cNvPr>
          <p:cNvSpPr>
            <a:spLocks noGrp="1"/>
          </p:cNvSpPr>
          <p:nvPr>
            <p:ph type="title"/>
          </p:nvPr>
        </p:nvSpPr>
        <p:spPr>
          <a:xfrm>
            <a:off x="1127448" y="476672"/>
            <a:ext cx="10225136" cy="769127"/>
          </a:xfrm>
        </p:spPr>
        <p:txBody>
          <a:bodyPr lIns="91440" tIns="91440" rIns="91440" bIns="182880"/>
          <a:lstStyle/>
          <a:p>
            <a:pPr algn="l"/>
            <a:r>
              <a:rPr lang="en-US" dirty="0">
                <a:solidFill>
                  <a:schemeClr val="bg1"/>
                </a:solidFill>
              </a:rPr>
              <a:t>Case Presentation: A 75-year-old man with newly diagnosed FL</a:t>
            </a:r>
          </a:p>
        </p:txBody>
      </p:sp>
      <p:sp>
        <p:nvSpPr>
          <p:cNvPr id="12" name="Title 1">
            <a:extLst>
              <a:ext uri="{FF2B5EF4-FFF2-40B4-BE49-F238E27FC236}">
                <a16:creationId xmlns:a16="http://schemas.microsoft.com/office/drawing/2014/main" id="{856ACD73-9A9B-BA43-8807-A2B452EE43AE}"/>
              </a:ext>
            </a:extLst>
          </p:cNvPr>
          <p:cNvSpPr txBox="1">
            <a:spLocks/>
          </p:cNvSpPr>
          <p:nvPr/>
        </p:nvSpPr>
        <p:spPr bwMode="auto">
          <a:xfrm>
            <a:off x="0" y="5744968"/>
            <a:ext cx="12192000" cy="63636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sz="2800" dirty="0">
                <a:solidFill>
                  <a:srgbClr val="062060"/>
                </a:solidFill>
              </a:rPr>
              <a:t>Dr </a:t>
            </a:r>
            <a:r>
              <a:rPr lang="en-US" sz="2800" dirty="0" err="1">
                <a:solidFill>
                  <a:srgbClr val="062060"/>
                </a:solidFill>
              </a:rPr>
              <a:t>Khuda</a:t>
            </a:r>
            <a:r>
              <a:rPr lang="en-US" sz="2800" dirty="0">
                <a:solidFill>
                  <a:srgbClr val="062060"/>
                </a:solidFill>
              </a:rPr>
              <a:t> Dad Khan (Prospect, Kentucky)</a:t>
            </a:r>
          </a:p>
        </p:txBody>
      </p:sp>
      <p:pic>
        <p:nvPicPr>
          <p:cNvPr id="6" name="Picture 5" descr="A person wearing glasses&#10;&#10;Description automatically generated with medium confidence">
            <a:extLst>
              <a:ext uri="{FF2B5EF4-FFF2-40B4-BE49-F238E27FC236}">
                <a16:creationId xmlns:a16="http://schemas.microsoft.com/office/drawing/2014/main" id="{5BBC6431-D66B-AC40-9D6A-C7BB1B6CC2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5640" y="2124354"/>
            <a:ext cx="6400800" cy="360045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946554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5646614-3771-654F-8706-53D4C6238561}"/>
              </a:ext>
            </a:extLst>
          </p:cNvPr>
          <p:cNvSpPr/>
          <p:nvPr/>
        </p:nvSpPr>
        <p:spPr bwMode="auto">
          <a:xfrm>
            <a:off x="839416" y="260649"/>
            <a:ext cx="10873207" cy="1080119"/>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 name="Title 1">
            <a:extLst>
              <a:ext uri="{FF2B5EF4-FFF2-40B4-BE49-F238E27FC236}">
                <a16:creationId xmlns:a16="http://schemas.microsoft.com/office/drawing/2014/main" id="{1F89175A-FBF2-F84F-9D84-EBCA212D9F27}"/>
              </a:ext>
            </a:extLst>
          </p:cNvPr>
          <p:cNvSpPr>
            <a:spLocks noGrp="1"/>
          </p:cNvSpPr>
          <p:nvPr>
            <p:ph type="title"/>
          </p:nvPr>
        </p:nvSpPr>
        <p:spPr>
          <a:xfrm>
            <a:off x="1127448" y="476672"/>
            <a:ext cx="10081120" cy="769127"/>
          </a:xfrm>
        </p:spPr>
        <p:txBody>
          <a:bodyPr lIns="91440" tIns="91440" rIns="91440" bIns="182880"/>
          <a:lstStyle/>
          <a:p>
            <a:pPr algn="l"/>
            <a:r>
              <a:rPr lang="en-US" dirty="0">
                <a:solidFill>
                  <a:schemeClr val="bg1"/>
                </a:solidFill>
              </a:rPr>
              <a:t>Case Presentation: A 36-year-old man with newly diagnosed Grade I FL with a high proliferative index</a:t>
            </a:r>
          </a:p>
        </p:txBody>
      </p:sp>
      <p:sp>
        <p:nvSpPr>
          <p:cNvPr id="12" name="Title 1">
            <a:extLst>
              <a:ext uri="{FF2B5EF4-FFF2-40B4-BE49-F238E27FC236}">
                <a16:creationId xmlns:a16="http://schemas.microsoft.com/office/drawing/2014/main" id="{856ACD73-9A9B-BA43-8807-A2B452EE43AE}"/>
              </a:ext>
            </a:extLst>
          </p:cNvPr>
          <p:cNvSpPr txBox="1">
            <a:spLocks/>
          </p:cNvSpPr>
          <p:nvPr/>
        </p:nvSpPr>
        <p:spPr bwMode="auto">
          <a:xfrm>
            <a:off x="0" y="5744968"/>
            <a:ext cx="12192000" cy="63636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sz="2800" dirty="0">
                <a:solidFill>
                  <a:srgbClr val="062060"/>
                </a:solidFill>
              </a:rPr>
              <a:t>Dr Pavel Levin (Houston, Texas)</a:t>
            </a:r>
          </a:p>
        </p:txBody>
      </p:sp>
      <p:pic>
        <p:nvPicPr>
          <p:cNvPr id="4" name="Picture 3" descr="A person wearing glasses&#10;&#10;Description automatically generated with medium confidence">
            <a:extLst>
              <a:ext uri="{FF2B5EF4-FFF2-40B4-BE49-F238E27FC236}">
                <a16:creationId xmlns:a16="http://schemas.microsoft.com/office/drawing/2014/main" id="{936246B1-AE08-3446-BF33-795685A4D2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5640" y="2132856"/>
            <a:ext cx="6400800" cy="360045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910998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5646614-3771-654F-8706-53D4C6238561}"/>
              </a:ext>
            </a:extLst>
          </p:cNvPr>
          <p:cNvSpPr/>
          <p:nvPr/>
        </p:nvSpPr>
        <p:spPr bwMode="auto">
          <a:xfrm>
            <a:off x="839416" y="260649"/>
            <a:ext cx="10873207" cy="1080119"/>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 name="Title 1">
            <a:extLst>
              <a:ext uri="{FF2B5EF4-FFF2-40B4-BE49-F238E27FC236}">
                <a16:creationId xmlns:a16="http://schemas.microsoft.com/office/drawing/2014/main" id="{1F89175A-FBF2-F84F-9D84-EBCA212D9F27}"/>
              </a:ext>
            </a:extLst>
          </p:cNvPr>
          <p:cNvSpPr>
            <a:spLocks noGrp="1"/>
          </p:cNvSpPr>
          <p:nvPr>
            <p:ph type="title"/>
          </p:nvPr>
        </p:nvSpPr>
        <p:spPr>
          <a:xfrm>
            <a:off x="1127448" y="476672"/>
            <a:ext cx="10081120" cy="769127"/>
          </a:xfrm>
        </p:spPr>
        <p:txBody>
          <a:bodyPr lIns="91440" tIns="91440" rIns="91440" bIns="182880"/>
          <a:lstStyle/>
          <a:p>
            <a:pPr algn="l"/>
            <a:r>
              <a:rPr lang="en-US" dirty="0">
                <a:solidFill>
                  <a:schemeClr val="bg1"/>
                </a:solidFill>
              </a:rPr>
              <a:t>Case Presentation: A 38-year-old woman with Stage II lymphocyte-predominant HL </a:t>
            </a:r>
          </a:p>
        </p:txBody>
      </p:sp>
      <p:sp>
        <p:nvSpPr>
          <p:cNvPr id="12" name="Title 1">
            <a:extLst>
              <a:ext uri="{FF2B5EF4-FFF2-40B4-BE49-F238E27FC236}">
                <a16:creationId xmlns:a16="http://schemas.microsoft.com/office/drawing/2014/main" id="{856ACD73-9A9B-BA43-8807-A2B452EE43AE}"/>
              </a:ext>
            </a:extLst>
          </p:cNvPr>
          <p:cNvSpPr txBox="1">
            <a:spLocks/>
          </p:cNvSpPr>
          <p:nvPr/>
        </p:nvSpPr>
        <p:spPr bwMode="auto">
          <a:xfrm>
            <a:off x="0" y="5744968"/>
            <a:ext cx="12192000" cy="63636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sz="2800" dirty="0">
                <a:solidFill>
                  <a:srgbClr val="062060"/>
                </a:solidFill>
              </a:rPr>
              <a:t>Dr Neil </a:t>
            </a:r>
            <a:r>
              <a:rPr lang="en-US" sz="2800" dirty="0" err="1">
                <a:solidFill>
                  <a:srgbClr val="062060"/>
                </a:solidFill>
              </a:rPr>
              <a:t>Morganstein</a:t>
            </a:r>
            <a:r>
              <a:rPr lang="en-US" sz="2800" dirty="0">
                <a:solidFill>
                  <a:srgbClr val="062060"/>
                </a:solidFill>
              </a:rPr>
              <a:t> (Summit, New Jersey)</a:t>
            </a:r>
          </a:p>
        </p:txBody>
      </p:sp>
      <p:pic>
        <p:nvPicPr>
          <p:cNvPr id="7" name="Picture 6" descr="A person wearing headphones&#10;&#10;Description automatically generated with medium confidence">
            <a:extLst>
              <a:ext uri="{FF2B5EF4-FFF2-40B4-BE49-F238E27FC236}">
                <a16:creationId xmlns:a16="http://schemas.microsoft.com/office/drawing/2014/main" id="{D8181077-9726-B24B-9FD4-F42B6DC40A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2109614"/>
            <a:ext cx="6400800" cy="360045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686387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5646614-3771-654F-8706-53D4C6238561}"/>
              </a:ext>
            </a:extLst>
          </p:cNvPr>
          <p:cNvSpPr/>
          <p:nvPr/>
        </p:nvSpPr>
        <p:spPr bwMode="auto">
          <a:xfrm>
            <a:off x="839416" y="260649"/>
            <a:ext cx="10873207" cy="1080119"/>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 name="Title 1">
            <a:extLst>
              <a:ext uri="{FF2B5EF4-FFF2-40B4-BE49-F238E27FC236}">
                <a16:creationId xmlns:a16="http://schemas.microsoft.com/office/drawing/2014/main" id="{1F89175A-FBF2-F84F-9D84-EBCA212D9F27}"/>
              </a:ext>
            </a:extLst>
          </p:cNvPr>
          <p:cNvSpPr>
            <a:spLocks noGrp="1"/>
          </p:cNvSpPr>
          <p:nvPr>
            <p:ph type="title"/>
          </p:nvPr>
        </p:nvSpPr>
        <p:spPr>
          <a:xfrm>
            <a:off x="1127448" y="476672"/>
            <a:ext cx="10081120" cy="769127"/>
          </a:xfrm>
        </p:spPr>
        <p:txBody>
          <a:bodyPr lIns="91440" tIns="91440" rIns="91440" bIns="182880"/>
          <a:lstStyle/>
          <a:p>
            <a:pPr algn="l"/>
            <a:r>
              <a:rPr lang="en-US" dirty="0">
                <a:solidFill>
                  <a:schemeClr val="bg1"/>
                </a:solidFill>
              </a:rPr>
              <a:t>Case Presentation: A 60-year-old woman with recurrent HL</a:t>
            </a:r>
          </a:p>
        </p:txBody>
      </p:sp>
      <p:sp>
        <p:nvSpPr>
          <p:cNvPr id="12" name="Title 1">
            <a:extLst>
              <a:ext uri="{FF2B5EF4-FFF2-40B4-BE49-F238E27FC236}">
                <a16:creationId xmlns:a16="http://schemas.microsoft.com/office/drawing/2014/main" id="{856ACD73-9A9B-BA43-8807-A2B452EE43AE}"/>
              </a:ext>
            </a:extLst>
          </p:cNvPr>
          <p:cNvSpPr txBox="1">
            <a:spLocks/>
          </p:cNvSpPr>
          <p:nvPr/>
        </p:nvSpPr>
        <p:spPr bwMode="auto">
          <a:xfrm>
            <a:off x="0" y="5744968"/>
            <a:ext cx="12192000" cy="63636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sz="2800" dirty="0">
                <a:solidFill>
                  <a:srgbClr val="062060"/>
                </a:solidFill>
              </a:rPr>
              <a:t>Dr Raman </a:t>
            </a:r>
            <a:r>
              <a:rPr lang="en-US" sz="2800" dirty="0" err="1">
                <a:solidFill>
                  <a:srgbClr val="062060"/>
                </a:solidFill>
              </a:rPr>
              <a:t>Sood</a:t>
            </a:r>
            <a:r>
              <a:rPr lang="en-US" sz="2800" dirty="0">
                <a:solidFill>
                  <a:srgbClr val="062060"/>
                </a:solidFill>
              </a:rPr>
              <a:t> (Dunkirk, New York)</a:t>
            </a:r>
          </a:p>
        </p:txBody>
      </p:sp>
      <p:pic>
        <p:nvPicPr>
          <p:cNvPr id="6" name="Picture 5" descr="A person wearing headphones&#10;&#10;Description automatically generated">
            <a:extLst>
              <a:ext uri="{FF2B5EF4-FFF2-40B4-BE49-F238E27FC236}">
                <a16:creationId xmlns:a16="http://schemas.microsoft.com/office/drawing/2014/main" id="{AF70C504-828B-CE49-B719-95E241D505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3632" y="2121194"/>
            <a:ext cx="6400800" cy="360045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550206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036848-3C2D-D445-A2B6-CC003683C124}"/>
              </a:ext>
            </a:extLst>
          </p:cNvPr>
          <p:cNvSpPr/>
          <p:nvPr/>
        </p:nvSpPr>
        <p:spPr bwMode="auto">
          <a:xfrm>
            <a:off x="304800" y="5229200"/>
            <a:ext cx="11582400" cy="36004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p:cNvSpPr>
            <a:spLocks noGrp="1"/>
          </p:cNvSpPr>
          <p:nvPr>
            <p:ph type="title"/>
          </p:nvPr>
        </p:nvSpPr>
        <p:spPr>
          <a:xfrm>
            <a:off x="1883532" y="1824"/>
            <a:ext cx="8424936" cy="1122919"/>
          </a:xfrm>
        </p:spPr>
        <p:txBody>
          <a:bodyPr>
            <a:normAutofit/>
          </a:bodyPr>
          <a:lstStyle/>
          <a:p>
            <a:r>
              <a:rPr lang="en-US" dirty="0"/>
              <a:t>Meet The Professor with Dr Smith</a:t>
            </a:r>
            <a:endParaRPr lang="en-US" sz="2800" dirty="0">
              <a:solidFill>
                <a:srgbClr val="0000FF"/>
              </a:solidFill>
            </a:endParaRPr>
          </a:p>
        </p:txBody>
      </p:sp>
      <p:sp>
        <p:nvSpPr>
          <p:cNvPr id="6" name="Content Placeholder 5"/>
          <p:cNvSpPr>
            <a:spLocks noGrp="1"/>
          </p:cNvSpPr>
          <p:nvPr>
            <p:ph idx="1"/>
          </p:nvPr>
        </p:nvSpPr>
        <p:spPr>
          <a:xfrm>
            <a:off x="731404" y="864096"/>
            <a:ext cx="10405156" cy="5733256"/>
          </a:xfrm>
        </p:spPr>
        <p:txBody>
          <a:bodyPr/>
          <a:lstStyle/>
          <a:p>
            <a:pPr marL="98425" indent="0">
              <a:spcBef>
                <a:spcPts val="200"/>
              </a:spcBef>
              <a:spcAft>
                <a:spcPts val="0"/>
              </a:spcAft>
              <a:buNone/>
            </a:pPr>
            <a:r>
              <a:rPr lang="en-US" sz="2200" dirty="0">
                <a:solidFill>
                  <a:schemeClr val="tx1"/>
                </a:solidFill>
              </a:rPr>
              <a:t>Introduction</a:t>
            </a:r>
          </a:p>
          <a:p>
            <a:pPr marL="98425" indent="0">
              <a:spcBef>
                <a:spcPts val="200"/>
              </a:spcBef>
              <a:spcAft>
                <a:spcPts val="0"/>
              </a:spcAft>
              <a:buNone/>
            </a:pPr>
            <a:r>
              <a:rPr lang="en-US" sz="2200" dirty="0">
                <a:solidFill>
                  <a:schemeClr val="tx1"/>
                </a:solidFill>
              </a:rPr>
              <a:t>MODULE 1: Case Presentations – Diffuse Large B-Cell Lymphoma (DLBCL), Mantle Cell Lymphoma (MCL)</a:t>
            </a:r>
          </a:p>
          <a:p>
            <a:pPr>
              <a:lnSpc>
                <a:spcPts val="2220"/>
              </a:lnSpc>
              <a:spcBef>
                <a:spcPts val="200"/>
              </a:spcBef>
              <a:spcAft>
                <a:spcPts val="0"/>
              </a:spcAft>
            </a:pPr>
            <a:r>
              <a:rPr lang="en-US" sz="1900" b="0" dirty="0"/>
              <a:t>Dr Rudolph: A 78-year-old woman with DLBCL receiving </a:t>
            </a:r>
            <a:r>
              <a:rPr lang="en-US" sz="1900" b="0" dirty="0" err="1"/>
              <a:t>tafasitamab</a:t>
            </a:r>
            <a:r>
              <a:rPr lang="en-US" sz="1900" b="0" dirty="0"/>
              <a:t>/lenalidomide</a:t>
            </a:r>
          </a:p>
          <a:p>
            <a:pPr>
              <a:lnSpc>
                <a:spcPts val="2220"/>
              </a:lnSpc>
              <a:spcBef>
                <a:spcPts val="200"/>
              </a:spcBef>
              <a:spcAft>
                <a:spcPts val="0"/>
              </a:spcAft>
            </a:pPr>
            <a:r>
              <a:rPr lang="en-US" sz="1900" b="0" dirty="0"/>
              <a:t>Dr </a:t>
            </a:r>
            <a:r>
              <a:rPr lang="en-US" sz="1900" b="0" dirty="0" err="1"/>
              <a:t>Morganstein</a:t>
            </a:r>
            <a:r>
              <a:rPr lang="en-US" sz="1900" b="0" dirty="0"/>
              <a:t>: A 54-year-old man with DLBCL transformed from follicular lymphoma</a:t>
            </a:r>
          </a:p>
          <a:p>
            <a:pPr>
              <a:lnSpc>
                <a:spcPts val="2220"/>
              </a:lnSpc>
              <a:spcBef>
                <a:spcPts val="200"/>
              </a:spcBef>
              <a:spcAft>
                <a:spcPts val="0"/>
              </a:spcAft>
            </a:pPr>
            <a:r>
              <a:rPr lang="en-US" sz="1900" b="0" dirty="0"/>
              <a:t>Dr Matt-Amaral: A 51-year-old man with intense abdominal pain is diagnosed with DLBCL</a:t>
            </a:r>
          </a:p>
          <a:p>
            <a:pPr>
              <a:lnSpc>
                <a:spcPts val="2220"/>
              </a:lnSpc>
              <a:spcBef>
                <a:spcPts val="200"/>
              </a:spcBef>
              <a:spcAft>
                <a:spcPts val="0"/>
              </a:spcAft>
            </a:pPr>
            <a:r>
              <a:rPr lang="en-US" sz="1900" b="0" dirty="0"/>
              <a:t>Dr Parsons: An 83-year-old woman with relapsed MCL</a:t>
            </a:r>
          </a:p>
          <a:p>
            <a:pPr>
              <a:lnSpc>
                <a:spcPts val="2220"/>
              </a:lnSpc>
              <a:spcBef>
                <a:spcPts val="200"/>
              </a:spcBef>
              <a:spcAft>
                <a:spcPts val="0"/>
              </a:spcAft>
            </a:pPr>
            <a:r>
              <a:rPr lang="en-US" sz="1900" b="0" dirty="0"/>
              <a:t>Dr </a:t>
            </a:r>
            <a:r>
              <a:rPr lang="en-US" sz="1900" b="0" dirty="0" err="1"/>
              <a:t>Favaro</a:t>
            </a:r>
            <a:r>
              <a:rPr lang="en-US" sz="1900" b="0" dirty="0"/>
              <a:t>: A 53-year-old man with MCL, </a:t>
            </a:r>
            <a:r>
              <a:rPr lang="en-US" sz="1900" b="0" dirty="0" err="1"/>
              <a:t>blastoid</a:t>
            </a:r>
            <a:r>
              <a:rPr lang="en-US" sz="1900" b="0" dirty="0"/>
              <a:t> variant</a:t>
            </a:r>
          </a:p>
          <a:p>
            <a:pPr marL="98425" indent="0">
              <a:spcBef>
                <a:spcPts val="800"/>
              </a:spcBef>
              <a:spcAft>
                <a:spcPts val="0"/>
              </a:spcAft>
              <a:buNone/>
            </a:pPr>
            <a:r>
              <a:rPr lang="en-US" sz="2200" dirty="0">
                <a:solidFill>
                  <a:schemeClr val="tx1"/>
                </a:solidFill>
              </a:rPr>
              <a:t>MODULE 2: Case Presentations – </a:t>
            </a:r>
            <a:r>
              <a:rPr lang="en-US" sz="2200" dirty="0"/>
              <a:t>Follicular Lymphoma (FL), Hodgkin Lymphoma (HL)</a:t>
            </a:r>
          </a:p>
          <a:p>
            <a:pPr>
              <a:lnSpc>
                <a:spcPts val="2220"/>
              </a:lnSpc>
              <a:spcBef>
                <a:spcPts val="200"/>
              </a:spcBef>
              <a:spcAft>
                <a:spcPts val="0"/>
              </a:spcAft>
            </a:pPr>
            <a:r>
              <a:rPr lang="en-US" sz="1900" b="0" dirty="0"/>
              <a:t>Dr Khan: A 75-year-old man with newly diagnosed FL</a:t>
            </a:r>
          </a:p>
          <a:p>
            <a:pPr>
              <a:lnSpc>
                <a:spcPts val="2220"/>
              </a:lnSpc>
              <a:spcBef>
                <a:spcPts val="200"/>
              </a:spcBef>
              <a:spcAft>
                <a:spcPts val="0"/>
              </a:spcAft>
            </a:pPr>
            <a:r>
              <a:rPr lang="en-US" sz="1900" b="0" dirty="0"/>
              <a:t>Dr Levin: A 36-year-old man with newly diagnosed Grade I FL with a high proliferative index </a:t>
            </a:r>
          </a:p>
          <a:p>
            <a:pPr>
              <a:lnSpc>
                <a:spcPts val="2220"/>
              </a:lnSpc>
              <a:spcBef>
                <a:spcPts val="200"/>
              </a:spcBef>
              <a:spcAft>
                <a:spcPts val="0"/>
              </a:spcAft>
            </a:pPr>
            <a:r>
              <a:rPr lang="en-US" sz="1900" b="0" dirty="0"/>
              <a:t>Dr </a:t>
            </a:r>
            <a:r>
              <a:rPr lang="en-US" sz="1900" b="0" dirty="0" err="1"/>
              <a:t>Morganstein</a:t>
            </a:r>
            <a:r>
              <a:rPr lang="en-US" sz="1900" b="0" dirty="0"/>
              <a:t>: A 38-year-old woman with Stage II lymphocyte-predominant HL </a:t>
            </a:r>
          </a:p>
          <a:p>
            <a:pPr>
              <a:lnSpc>
                <a:spcPts val="2220"/>
              </a:lnSpc>
              <a:spcBef>
                <a:spcPts val="200"/>
              </a:spcBef>
              <a:spcAft>
                <a:spcPts val="0"/>
              </a:spcAft>
            </a:pPr>
            <a:r>
              <a:rPr lang="en-US" sz="1900" b="0" dirty="0"/>
              <a:t>Dr </a:t>
            </a:r>
            <a:r>
              <a:rPr lang="en-US" sz="1900" b="0" dirty="0" err="1"/>
              <a:t>Sood</a:t>
            </a:r>
            <a:r>
              <a:rPr lang="en-US" sz="1900" b="0" dirty="0"/>
              <a:t>: A 60-year-old woman with recurrent HL </a:t>
            </a:r>
          </a:p>
          <a:p>
            <a:pPr marL="98425" lvl="0" indent="0">
              <a:spcBef>
                <a:spcPts val="800"/>
              </a:spcBef>
              <a:spcAft>
                <a:spcPts val="0"/>
              </a:spcAft>
              <a:buNone/>
            </a:pPr>
            <a:r>
              <a:rPr lang="en-US" sz="2200" dirty="0">
                <a:solidFill>
                  <a:schemeClr val="bg1"/>
                </a:solidFill>
              </a:rPr>
              <a:t>MODULE 3: Faculty Survey Results </a:t>
            </a:r>
          </a:p>
          <a:p>
            <a:pPr marL="98425" lvl="0" indent="0">
              <a:spcBef>
                <a:spcPts val="800"/>
              </a:spcBef>
              <a:spcAft>
                <a:spcPts val="0"/>
              </a:spcAft>
              <a:buNone/>
            </a:pPr>
            <a:r>
              <a:rPr lang="en-US" sz="2200" dirty="0"/>
              <a:t>MODULE 4: Journal Club with Dr Smith</a:t>
            </a:r>
          </a:p>
          <a:p>
            <a:pPr marL="98425" lvl="0" indent="0">
              <a:spcBef>
                <a:spcPts val="800"/>
              </a:spcBef>
              <a:spcAft>
                <a:spcPts val="0"/>
              </a:spcAft>
              <a:buNone/>
            </a:pPr>
            <a:r>
              <a:rPr lang="en-US" sz="2200" dirty="0"/>
              <a:t>MODULE 5: Appendix of Key Data Sets</a:t>
            </a:r>
          </a:p>
        </p:txBody>
      </p:sp>
    </p:spTree>
    <p:custDataLst>
      <p:tags r:id="rId1"/>
    </p:custDataLst>
    <p:extLst>
      <p:ext uri="{BB962C8B-B14F-4D97-AF65-F5344CB8AC3E}">
        <p14:creationId xmlns:p14="http://schemas.microsoft.com/office/powerpoint/2010/main" val="2134832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2758176A-0142-274D-9B9C-C3E25E0498C0}"/>
              </a:ext>
            </a:extLst>
          </p:cNvPr>
          <p:cNvPicPr>
            <a:picLocks noChangeAspect="1"/>
          </p:cNvPicPr>
          <p:nvPr/>
        </p:nvPicPr>
        <p:blipFill>
          <a:blip r:embed="rId2"/>
          <a:srcRect/>
          <a:stretch/>
        </p:blipFill>
        <p:spPr bwMode="auto">
          <a:xfrm>
            <a:off x="4944557" y="305970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a:extLst>
              <a:ext uri="{FF2B5EF4-FFF2-40B4-BE49-F238E27FC236}">
                <a16:creationId xmlns:a16="http://schemas.microsoft.com/office/drawing/2014/main" id="{756CC504-6E65-794B-A163-E15792AC17C9}"/>
              </a:ext>
            </a:extLst>
          </p:cNvPr>
          <p:cNvSpPr>
            <a:spLocks noGrp="1"/>
          </p:cNvSpPr>
          <p:nvPr>
            <p:ph type="title" idx="4294967295"/>
          </p:nvPr>
        </p:nvSpPr>
        <p:spPr>
          <a:xfrm>
            <a:off x="685800" y="304800"/>
            <a:ext cx="10972800" cy="1926578"/>
          </a:xfrm>
        </p:spPr>
        <p:txBody>
          <a:bodyPr/>
          <a:lstStyle/>
          <a:p>
            <a:pPr algn="l"/>
            <a:r>
              <a:rPr lang="en-US" dirty="0"/>
              <a:t>If future data continue not to demonstrate an overall survival advantage with </a:t>
            </a:r>
            <a:r>
              <a:rPr lang="en-US" dirty="0" err="1"/>
              <a:t>polatuzumab</a:t>
            </a:r>
            <a:r>
              <a:rPr lang="en-US" dirty="0"/>
              <a:t> </a:t>
            </a:r>
            <a:r>
              <a:rPr lang="en-US" dirty="0" err="1"/>
              <a:t>vedotin</a:t>
            </a:r>
            <a:r>
              <a:rPr lang="en-US" dirty="0"/>
              <a:t> in combination with R-CHP over R-CHOP when used as up-front therapy for DLBCL, do you think the clinical benefit with this regimen is greater than the risk?</a:t>
            </a:r>
          </a:p>
        </p:txBody>
      </p:sp>
      <p:sp>
        <p:nvSpPr>
          <p:cNvPr id="72" name="Text Box 4">
            <a:extLst>
              <a:ext uri="{FF2B5EF4-FFF2-40B4-BE49-F238E27FC236}">
                <a16:creationId xmlns:a16="http://schemas.microsoft.com/office/drawing/2014/main" id="{128DA0B7-2CB3-D44C-ABD1-65C3EB519CF3}"/>
              </a:ext>
            </a:extLst>
          </p:cNvPr>
          <p:cNvSpPr txBox="1">
            <a:spLocks noChangeArrowheads="1"/>
          </p:cNvSpPr>
          <p:nvPr/>
        </p:nvSpPr>
        <p:spPr bwMode="auto">
          <a:xfrm>
            <a:off x="228600" y="3952927"/>
            <a:ext cx="2793683"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No</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74" name="Text Box 4">
            <a:extLst>
              <a:ext uri="{FF2B5EF4-FFF2-40B4-BE49-F238E27FC236}">
                <a16:creationId xmlns:a16="http://schemas.microsoft.com/office/drawing/2014/main" id="{63447936-2682-1A46-8ABB-44C484B67B01}"/>
              </a:ext>
            </a:extLst>
          </p:cNvPr>
          <p:cNvSpPr txBox="1">
            <a:spLocks noChangeArrowheads="1"/>
          </p:cNvSpPr>
          <p:nvPr/>
        </p:nvSpPr>
        <p:spPr bwMode="auto">
          <a:xfrm>
            <a:off x="381001" y="3116283"/>
            <a:ext cx="2641281" cy="31271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Yes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93" name="Text Box 9">
            <a:extLst>
              <a:ext uri="{FF2B5EF4-FFF2-40B4-BE49-F238E27FC236}">
                <a16:creationId xmlns:a16="http://schemas.microsoft.com/office/drawing/2014/main" id="{D4AEFC4D-FA63-EE4B-8812-F2860EB481C4}"/>
              </a:ext>
            </a:extLst>
          </p:cNvPr>
          <p:cNvSpPr txBox="1">
            <a:spLocks noChangeArrowheads="1"/>
          </p:cNvSpPr>
          <p:nvPr/>
        </p:nvSpPr>
        <p:spPr bwMode="auto">
          <a:xfrm>
            <a:off x="10744201" y="3040360"/>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17</a:t>
            </a:r>
          </a:p>
        </p:txBody>
      </p:sp>
      <p:sp>
        <p:nvSpPr>
          <p:cNvPr id="252" name="Text Box 9">
            <a:extLst>
              <a:ext uri="{FF2B5EF4-FFF2-40B4-BE49-F238E27FC236}">
                <a16:creationId xmlns:a16="http://schemas.microsoft.com/office/drawing/2014/main" id="{20141D04-A685-C247-9A6A-D47CB62F108E}"/>
              </a:ext>
            </a:extLst>
          </p:cNvPr>
          <p:cNvSpPr txBox="1">
            <a:spLocks noChangeArrowheads="1"/>
          </p:cNvSpPr>
          <p:nvPr/>
        </p:nvSpPr>
        <p:spPr bwMode="auto">
          <a:xfrm>
            <a:off x="4648201" y="3887619"/>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3</a:t>
            </a:r>
          </a:p>
        </p:txBody>
      </p:sp>
      <p:pic>
        <p:nvPicPr>
          <p:cNvPr id="35" name="Picture 1">
            <a:extLst>
              <a:ext uri="{FF2B5EF4-FFF2-40B4-BE49-F238E27FC236}">
                <a16:creationId xmlns:a16="http://schemas.microsoft.com/office/drawing/2014/main" id="{A1B8FF59-3D9E-C047-9819-D294F9DE61EA}"/>
              </a:ext>
            </a:extLst>
          </p:cNvPr>
          <p:cNvPicPr>
            <a:picLocks noChangeAspect="1"/>
          </p:cNvPicPr>
          <p:nvPr/>
        </p:nvPicPr>
        <p:blipFill>
          <a:blip r:embed="rId3"/>
          <a:srcRect/>
          <a:stretch/>
        </p:blipFill>
        <p:spPr bwMode="auto">
          <a:xfrm>
            <a:off x="3191537" y="3912933"/>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 name="Picture 1">
            <a:extLst>
              <a:ext uri="{FF2B5EF4-FFF2-40B4-BE49-F238E27FC236}">
                <a16:creationId xmlns:a16="http://schemas.microsoft.com/office/drawing/2014/main" id="{E1633359-1952-4C4B-9EB0-EE02DC31156E}"/>
              </a:ext>
            </a:extLst>
          </p:cNvPr>
          <p:cNvPicPr>
            <a:picLocks noChangeAspect="1"/>
          </p:cNvPicPr>
          <p:nvPr/>
        </p:nvPicPr>
        <p:blipFill>
          <a:blip r:embed="rId3"/>
          <a:srcRect/>
          <a:stretch/>
        </p:blipFill>
        <p:spPr bwMode="auto">
          <a:xfrm>
            <a:off x="3630449" y="3912933"/>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 name="Picture 38">
            <a:extLst>
              <a:ext uri="{FF2B5EF4-FFF2-40B4-BE49-F238E27FC236}">
                <a16:creationId xmlns:a16="http://schemas.microsoft.com/office/drawing/2014/main" id="{80E8E34B-41A8-B242-949E-2B5C3DF78940}"/>
              </a:ext>
            </a:extLst>
          </p:cNvPr>
          <p:cNvPicPr>
            <a:picLocks noChangeAspect="1"/>
          </p:cNvPicPr>
          <p:nvPr/>
        </p:nvPicPr>
        <p:blipFill>
          <a:blip r:embed="rId2"/>
          <a:srcRect/>
          <a:stretch/>
        </p:blipFill>
        <p:spPr bwMode="auto">
          <a:xfrm>
            <a:off x="3191537" y="305970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 name="Picture 39">
            <a:extLst>
              <a:ext uri="{FF2B5EF4-FFF2-40B4-BE49-F238E27FC236}">
                <a16:creationId xmlns:a16="http://schemas.microsoft.com/office/drawing/2014/main" id="{C5F08AB5-BE18-D94E-88B0-D7B159607B2D}"/>
              </a:ext>
            </a:extLst>
          </p:cNvPr>
          <p:cNvPicPr>
            <a:picLocks noChangeAspect="1"/>
          </p:cNvPicPr>
          <p:nvPr/>
        </p:nvPicPr>
        <p:blipFill>
          <a:blip r:embed="rId2"/>
          <a:srcRect/>
          <a:stretch/>
        </p:blipFill>
        <p:spPr bwMode="auto">
          <a:xfrm>
            <a:off x="3629792" y="305970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 name="Picture 40">
            <a:extLst>
              <a:ext uri="{FF2B5EF4-FFF2-40B4-BE49-F238E27FC236}">
                <a16:creationId xmlns:a16="http://schemas.microsoft.com/office/drawing/2014/main" id="{FAAE9BCA-B897-D042-8B93-73D70F43ED42}"/>
              </a:ext>
            </a:extLst>
          </p:cNvPr>
          <p:cNvPicPr>
            <a:picLocks noChangeAspect="1"/>
          </p:cNvPicPr>
          <p:nvPr/>
        </p:nvPicPr>
        <p:blipFill>
          <a:blip r:embed="rId2"/>
          <a:srcRect/>
          <a:stretch/>
        </p:blipFill>
        <p:spPr bwMode="auto">
          <a:xfrm>
            <a:off x="4068047" y="305970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 name="Picture 41">
            <a:extLst>
              <a:ext uri="{FF2B5EF4-FFF2-40B4-BE49-F238E27FC236}">
                <a16:creationId xmlns:a16="http://schemas.microsoft.com/office/drawing/2014/main" id="{D4EC79A3-48C9-9D46-A65B-F2F251DB2CD0}"/>
              </a:ext>
            </a:extLst>
          </p:cNvPr>
          <p:cNvPicPr>
            <a:picLocks noChangeAspect="1"/>
          </p:cNvPicPr>
          <p:nvPr/>
        </p:nvPicPr>
        <p:blipFill>
          <a:blip r:embed="rId2"/>
          <a:srcRect/>
          <a:stretch/>
        </p:blipFill>
        <p:spPr bwMode="auto">
          <a:xfrm>
            <a:off x="4506302" y="305970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25">
            <a:extLst>
              <a:ext uri="{FF2B5EF4-FFF2-40B4-BE49-F238E27FC236}">
                <a16:creationId xmlns:a16="http://schemas.microsoft.com/office/drawing/2014/main" id="{DCC76237-7B70-884E-8AC5-06FB5F659C46}"/>
              </a:ext>
            </a:extLst>
          </p:cNvPr>
          <p:cNvPicPr>
            <a:picLocks noChangeAspect="1"/>
          </p:cNvPicPr>
          <p:nvPr/>
        </p:nvPicPr>
        <p:blipFill>
          <a:blip r:embed="rId2"/>
          <a:srcRect/>
          <a:stretch/>
        </p:blipFill>
        <p:spPr bwMode="auto">
          <a:xfrm>
            <a:off x="7145316" y="305970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26">
            <a:extLst>
              <a:ext uri="{FF2B5EF4-FFF2-40B4-BE49-F238E27FC236}">
                <a16:creationId xmlns:a16="http://schemas.microsoft.com/office/drawing/2014/main" id="{C51B9EC2-7BB1-F840-AE96-9751D3A5AA33}"/>
              </a:ext>
            </a:extLst>
          </p:cNvPr>
          <p:cNvPicPr>
            <a:picLocks noChangeAspect="1"/>
          </p:cNvPicPr>
          <p:nvPr/>
        </p:nvPicPr>
        <p:blipFill>
          <a:blip r:embed="rId2"/>
          <a:srcRect/>
          <a:stretch/>
        </p:blipFill>
        <p:spPr bwMode="auto">
          <a:xfrm>
            <a:off x="5392296" y="305970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29">
            <a:extLst>
              <a:ext uri="{FF2B5EF4-FFF2-40B4-BE49-F238E27FC236}">
                <a16:creationId xmlns:a16="http://schemas.microsoft.com/office/drawing/2014/main" id="{7C85BA97-37F8-C948-A294-3AAF558572F8}"/>
              </a:ext>
            </a:extLst>
          </p:cNvPr>
          <p:cNvPicPr>
            <a:picLocks noChangeAspect="1"/>
          </p:cNvPicPr>
          <p:nvPr/>
        </p:nvPicPr>
        <p:blipFill>
          <a:blip r:embed="rId2"/>
          <a:srcRect/>
          <a:stretch/>
        </p:blipFill>
        <p:spPr bwMode="auto">
          <a:xfrm>
            <a:off x="5830551" y="305970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32">
            <a:extLst>
              <a:ext uri="{FF2B5EF4-FFF2-40B4-BE49-F238E27FC236}">
                <a16:creationId xmlns:a16="http://schemas.microsoft.com/office/drawing/2014/main" id="{84DA4D38-50BD-314B-91B2-12D6E3A69AE0}"/>
              </a:ext>
            </a:extLst>
          </p:cNvPr>
          <p:cNvPicPr>
            <a:picLocks noChangeAspect="1"/>
          </p:cNvPicPr>
          <p:nvPr/>
        </p:nvPicPr>
        <p:blipFill>
          <a:blip r:embed="rId2"/>
          <a:srcRect/>
          <a:stretch/>
        </p:blipFill>
        <p:spPr bwMode="auto">
          <a:xfrm>
            <a:off x="6268806" y="305970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 name="Picture 42">
            <a:extLst>
              <a:ext uri="{FF2B5EF4-FFF2-40B4-BE49-F238E27FC236}">
                <a16:creationId xmlns:a16="http://schemas.microsoft.com/office/drawing/2014/main" id="{DA3A0089-2DC8-3343-8360-CBB11ECE0997}"/>
              </a:ext>
            </a:extLst>
          </p:cNvPr>
          <p:cNvPicPr>
            <a:picLocks noChangeAspect="1"/>
          </p:cNvPicPr>
          <p:nvPr/>
        </p:nvPicPr>
        <p:blipFill>
          <a:blip r:embed="rId2"/>
          <a:srcRect/>
          <a:stretch/>
        </p:blipFill>
        <p:spPr bwMode="auto">
          <a:xfrm>
            <a:off x="6707061" y="305970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 name="Picture 44">
            <a:extLst>
              <a:ext uri="{FF2B5EF4-FFF2-40B4-BE49-F238E27FC236}">
                <a16:creationId xmlns:a16="http://schemas.microsoft.com/office/drawing/2014/main" id="{137E1740-C079-DC45-8A9E-F452EC488EC1}"/>
              </a:ext>
            </a:extLst>
          </p:cNvPr>
          <p:cNvPicPr>
            <a:picLocks noChangeAspect="1"/>
          </p:cNvPicPr>
          <p:nvPr/>
        </p:nvPicPr>
        <p:blipFill>
          <a:blip r:embed="rId2"/>
          <a:srcRect/>
          <a:stretch/>
        </p:blipFill>
        <p:spPr bwMode="auto">
          <a:xfrm>
            <a:off x="7594767" y="305970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23">
            <a:extLst>
              <a:ext uri="{FF2B5EF4-FFF2-40B4-BE49-F238E27FC236}">
                <a16:creationId xmlns:a16="http://schemas.microsoft.com/office/drawing/2014/main" id="{CC57D4AE-438B-F44C-9CD8-4252A4C8E035}"/>
              </a:ext>
            </a:extLst>
          </p:cNvPr>
          <p:cNvPicPr>
            <a:picLocks noChangeAspect="1"/>
          </p:cNvPicPr>
          <p:nvPr/>
        </p:nvPicPr>
        <p:blipFill>
          <a:blip r:embed="rId2"/>
          <a:srcRect/>
          <a:stretch/>
        </p:blipFill>
        <p:spPr bwMode="auto">
          <a:xfrm>
            <a:off x="8478170" y="305970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24">
            <a:extLst>
              <a:ext uri="{FF2B5EF4-FFF2-40B4-BE49-F238E27FC236}">
                <a16:creationId xmlns:a16="http://schemas.microsoft.com/office/drawing/2014/main" id="{16F13148-8B99-BA4C-92B4-4DB53C25C6EB}"/>
              </a:ext>
            </a:extLst>
          </p:cNvPr>
          <p:cNvPicPr>
            <a:picLocks noChangeAspect="1"/>
          </p:cNvPicPr>
          <p:nvPr/>
        </p:nvPicPr>
        <p:blipFill>
          <a:blip r:embed="rId2"/>
          <a:srcRect/>
          <a:stretch/>
        </p:blipFill>
        <p:spPr bwMode="auto">
          <a:xfrm>
            <a:off x="8039915" y="305970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27">
            <a:extLst>
              <a:ext uri="{FF2B5EF4-FFF2-40B4-BE49-F238E27FC236}">
                <a16:creationId xmlns:a16="http://schemas.microsoft.com/office/drawing/2014/main" id="{3559B0EF-9050-2C4E-9EF3-F66E2BD5B2AD}"/>
              </a:ext>
            </a:extLst>
          </p:cNvPr>
          <p:cNvPicPr>
            <a:picLocks noChangeAspect="1"/>
          </p:cNvPicPr>
          <p:nvPr/>
        </p:nvPicPr>
        <p:blipFill>
          <a:blip r:embed="rId2"/>
          <a:srcRect/>
          <a:stretch/>
        </p:blipFill>
        <p:spPr bwMode="auto">
          <a:xfrm>
            <a:off x="8927621" y="305970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28">
            <a:extLst>
              <a:ext uri="{FF2B5EF4-FFF2-40B4-BE49-F238E27FC236}">
                <a16:creationId xmlns:a16="http://schemas.microsoft.com/office/drawing/2014/main" id="{E46080FA-F58A-1345-8CA2-D31822356073}"/>
              </a:ext>
            </a:extLst>
          </p:cNvPr>
          <p:cNvPicPr>
            <a:picLocks noChangeAspect="1"/>
          </p:cNvPicPr>
          <p:nvPr/>
        </p:nvPicPr>
        <p:blipFill>
          <a:blip r:embed="rId2"/>
          <a:srcRect/>
          <a:stretch/>
        </p:blipFill>
        <p:spPr bwMode="auto">
          <a:xfrm>
            <a:off x="9370085" y="305970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31">
            <a:extLst>
              <a:ext uri="{FF2B5EF4-FFF2-40B4-BE49-F238E27FC236}">
                <a16:creationId xmlns:a16="http://schemas.microsoft.com/office/drawing/2014/main" id="{9F3DE988-B5FF-3742-BFFD-53E74A8FB866}"/>
              </a:ext>
            </a:extLst>
          </p:cNvPr>
          <p:cNvPicPr>
            <a:picLocks noChangeAspect="1"/>
          </p:cNvPicPr>
          <p:nvPr/>
        </p:nvPicPr>
        <p:blipFill>
          <a:blip r:embed="rId2"/>
          <a:srcRect/>
          <a:stretch/>
        </p:blipFill>
        <p:spPr bwMode="auto">
          <a:xfrm>
            <a:off x="9819536" y="305970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Picture 33">
            <a:extLst>
              <a:ext uri="{FF2B5EF4-FFF2-40B4-BE49-F238E27FC236}">
                <a16:creationId xmlns:a16="http://schemas.microsoft.com/office/drawing/2014/main" id="{CF9B212F-A156-BD44-879B-D4DE01BB7C00}"/>
              </a:ext>
            </a:extLst>
          </p:cNvPr>
          <p:cNvPicPr>
            <a:picLocks noChangeAspect="1"/>
          </p:cNvPicPr>
          <p:nvPr/>
        </p:nvPicPr>
        <p:blipFill>
          <a:blip r:embed="rId2"/>
          <a:srcRect/>
          <a:stretch/>
        </p:blipFill>
        <p:spPr bwMode="auto">
          <a:xfrm>
            <a:off x="10276736" y="305970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1">
            <a:extLst>
              <a:ext uri="{FF2B5EF4-FFF2-40B4-BE49-F238E27FC236}">
                <a16:creationId xmlns:a16="http://schemas.microsoft.com/office/drawing/2014/main" id="{ABD64FA5-9A53-B843-B1CE-C3281748BA7A}"/>
              </a:ext>
            </a:extLst>
          </p:cNvPr>
          <p:cNvPicPr>
            <a:picLocks noChangeAspect="1"/>
          </p:cNvPicPr>
          <p:nvPr/>
        </p:nvPicPr>
        <p:blipFill>
          <a:blip r:embed="rId3"/>
          <a:srcRect/>
          <a:stretch/>
        </p:blipFill>
        <p:spPr bwMode="auto">
          <a:xfrm>
            <a:off x="4086336" y="3912933"/>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 name="TextBox 36">
            <a:extLst>
              <a:ext uri="{FF2B5EF4-FFF2-40B4-BE49-F238E27FC236}">
                <a16:creationId xmlns:a16="http://schemas.microsoft.com/office/drawing/2014/main" id="{4007CCED-75DE-1246-9EC1-F91FD7DEBC0C}"/>
              </a:ext>
            </a:extLst>
          </p:cNvPr>
          <p:cNvSpPr txBox="1"/>
          <p:nvPr/>
        </p:nvSpPr>
        <p:spPr>
          <a:xfrm>
            <a:off x="-24680" y="6546830"/>
            <a:ext cx="4386522"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72" charset="0"/>
                <a:ea typeface="MS PGothic" charset="0"/>
              </a:rPr>
              <a:t>Survey of Lymphoma Clinical Investigators</a:t>
            </a:r>
          </a:p>
        </p:txBody>
      </p:sp>
    </p:spTree>
    <p:extLst>
      <p:ext uri="{BB962C8B-B14F-4D97-AF65-F5344CB8AC3E}">
        <p14:creationId xmlns:p14="http://schemas.microsoft.com/office/powerpoint/2010/main" val="36086567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CC504-6E65-794B-A163-E15792AC17C9}"/>
              </a:ext>
            </a:extLst>
          </p:cNvPr>
          <p:cNvSpPr>
            <a:spLocks noGrp="1"/>
          </p:cNvSpPr>
          <p:nvPr>
            <p:ph type="title" idx="4294967295"/>
          </p:nvPr>
        </p:nvSpPr>
        <p:spPr>
          <a:xfrm>
            <a:off x="685800" y="374889"/>
            <a:ext cx="10591800" cy="1926578"/>
          </a:xfrm>
        </p:spPr>
        <p:txBody>
          <a:bodyPr/>
          <a:lstStyle/>
          <a:p>
            <a:pPr algn="l"/>
            <a:r>
              <a:rPr lang="en-US" dirty="0"/>
              <a:t>Based on available evidence and your own experience, how would you compare the global tolerability/toxicity of </a:t>
            </a:r>
            <a:r>
              <a:rPr lang="en-US" dirty="0" err="1"/>
              <a:t>polatuzumab</a:t>
            </a:r>
            <a:r>
              <a:rPr lang="en-US" dirty="0"/>
              <a:t> </a:t>
            </a:r>
            <a:r>
              <a:rPr lang="en-US" dirty="0" err="1"/>
              <a:t>vedotin</a:t>
            </a:r>
            <a:r>
              <a:rPr lang="en-US" dirty="0"/>
              <a:t> in combination with R-CHP to that of R-CHOP when used as up-front therapy for DLBCL? </a:t>
            </a:r>
          </a:p>
        </p:txBody>
      </p:sp>
      <p:sp>
        <p:nvSpPr>
          <p:cNvPr id="72" name="Text Box 4">
            <a:extLst>
              <a:ext uri="{FF2B5EF4-FFF2-40B4-BE49-F238E27FC236}">
                <a16:creationId xmlns:a16="http://schemas.microsoft.com/office/drawing/2014/main" id="{128DA0B7-2CB3-D44C-ABD1-65C3EB519CF3}"/>
              </a:ext>
            </a:extLst>
          </p:cNvPr>
          <p:cNvSpPr txBox="1">
            <a:spLocks noChangeArrowheads="1"/>
          </p:cNvSpPr>
          <p:nvPr/>
        </p:nvSpPr>
        <p:spPr bwMode="auto">
          <a:xfrm>
            <a:off x="0" y="4114800"/>
            <a:ext cx="4106297" cy="36939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R-CHOP has less toxicity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74" name="Text Box 4">
            <a:extLst>
              <a:ext uri="{FF2B5EF4-FFF2-40B4-BE49-F238E27FC236}">
                <a16:creationId xmlns:a16="http://schemas.microsoft.com/office/drawing/2014/main" id="{63447936-2682-1A46-8ABB-44C484B67B01}"/>
              </a:ext>
            </a:extLst>
          </p:cNvPr>
          <p:cNvSpPr txBox="1">
            <a:spLocks noChangeArrowheads="1"/>
          </p:cNvSpPr>
          <p:nvPr/>
        </p:nvSpPr>
        <p:spPr bwMode="auto">
          <a:xfrm>
            <a:off x="152400" y="2986175"/>
            <a:ext cx="3953897" cy="387388"/>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About the same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84" name="Picture 1">
            <a:extLst>
              <a:ext uri="{FF2B5EF4-FFF2-40B4-BE49-F238E27FC236}">
                <a16:creationId xmlns:a16="http://schemas.microsoft.com/office/drawing/2014/main" id="{FA85B736-22B1-A047-B6A5-519143CF9D2A}"/>
              </a:ext>
            </a:extLst>
          </p:cNvPr>
          <p:cNvPicPr>
            <a:picLocks noChangeAspect="1"/>
          </p:cNvPicPr>
          <p:nvPr/>
        </p:nvPicPr>
        <p:blipFill>
          <a:blip r:embed="rId2"/>
          <a:srcRect/>
          <a:stretch/>
        </p:blipFill>
        <p:spPr bwMode="auto">
          <a:xfrm>
            <a:off x="4275552" y="277275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6" name="Picture 3">
            <a:extLst>
              <a:ext uri="{FF2B5EF4-FFF2-40B4-BE49-F238E27FC236}">
                <a16:creationId xmlns:a16="http://schemas.microsoft.com/office/drawing/2014/main" id="{8052E365-E8A8-E240-A007-94A1A6A9EA30}"/>
              </a:ext>
            </a:extLst>
          </p:cNvPr>
          <p:cNvPicPr>
            <a:picLocks noChangeAspect="1"/>
          </p:cNvPicPr>
          <p:nvPr/>
        </p:nvPicPr>
        <p:blipFill>
          <a:blip r:embed="rId3"/>
          <a:srcRect/>
          <a:stretch/>
        </p:blipFill>
        <p:spPr bwMode="auto">
          <a:xfrm>
            <a:off x="4275552" y="4153407"/>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 name="Text Box 9">
            <a:extLst>
              <a:ext uri="{FF2B5EF4-FFF2-40B4-BE49-F238E27FC236}">
                <a16:creationId xmlns:a16="http://schemas.microsoft.com/office/drawing/2014/main" id="{D4AEFC4D-FA63-EE4B-8812-F2860EB481C4}"/>
              </a:ext>
            </a:extLst>
          </p:cNvPr>
          <p:cNvSpPr txBox="1">
            <a:spLocks noChangeArrowheads="1"/>
          </p:cNvSpPr>
          <p:nvPr/>
        </p:nvSpPr>
        <p:spPr bwMode="auto">
          <a:xfrm>
            <a:off x="10538619" y="2768706"/>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17</a:t>
            </a:r>
          </a:p>
        </p:txBody>
      </p:sp>
      <p:pic>
        <p:nvPicPr>
          <p:cNvPr id="96" name="Picture 1">
            <a:extLst>
              <a:ext uri="{FF2B5EF4-FFF2-40B4-BE49-F238E27FC236}">
                <a16:creationId xmlns:a16="http://schemas.microsoft.com/office/drawing/2014/main" id="{D05C7BE9-AF69-DF45-A707-82522DE555E7}"/>
              </a:ext>
            </a:extLst>
          </p:cNvPr>
          <p:cNvPicPr>
            <a:picLocks noChangeAspect="1"/>
          </p:cNvPicPr>
          <p:nvPr/>
        </p:nvPicPr>
        <p:blipFill>
          <a:blip r:embed="rId2"/>
          <a:srcRect/>
          <a:stretch/>
        </p:blipFill>
        <p:spPr bwMode="auto">
          <a:xfrm>
            <a:off x="4714464" y="277275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 name="Picture 1">
            <a:extLst>
              <a:ext uri="{FF2B5EF4-FFF2-40B4-BE49-F238E27FC236}">
                <a16:creationId xmlns:a16="http://schemas.microsoft.com/office/drawing/2014/main" id="{BD51CFC5-79C0-6A49-93BD-3EEFDE33AF13}"/>
              </a:ext>
            </a:extLst>
          </p:cNvPr>
          <p:cNvPicPr>
            <a:picLocks noChangeAspect="1"/>
          </p:cNvPicPr>
          <p:nvPr/>
        </p:nvPicPr>
        <p:blipFill>
          <a:blip r:embed="rId2"/>
          <a:srcRect/>
          <a:stretch/>
        </p:blipFill>
        <p:spPr bwMode="auto">
          <a:xfrm>
            <a:off x="5153376" y="277275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5" name="Picture 1">
            <a:extLst>
              <a:ext uri="{FF2B5EF4-FFF2-40B4-BE49-F238E27FC236}">
                <a16:creationId xmlns:a16="http://schemas.microsoft.com/office/drawing/2014/main" id="{4AF50925-FED1-B34E-8D19-45480E15D146}"/>
              </a:ext>
            </a:extLst>
          </p:cNvPr>
          <p:cNvPicPr>
            <a:picLocks noChangeAspect="1"/>
          </p:cNvPicPr>
          <p:nvPr/>
        </p:nvPicPr>
        <p:blipFill>
          <a:blip r:embed="rId2"/>
          <a:srcRect/>
          <a:stretch/>
        </p:blipFill>
        <p:spPr bwMode="auto">
          <a:xfrm>
            <a:off x="5592288" y="277275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 name="Picture 1">
            <a:extLst>
              <a:ext uri="{FF2B5EF4-FFF2-40B4-BE49-F238E27FC236}">
                <a16:creationId xmlns:a16="http://schemas.microsoft.com/office/drawing/2014/main" id="{BFF3D8E7-957A-6647-947D-E5E820059996}"/>
              </a:ext>
            </a:extLst>
          </p:cNvPr>
          <p:cNvPicPr>
            <a:picLocks noChangeAspect="1"/>
          </p:cNvPicPr>
          <p:nvPr/>
        </p:nvPicPr>
        <p:blipFill>
          <a:blip r:embed="rId2"/>
          <a:srcRect/>
          <a:stretch/>
        </p:blipFill>
        <p:spPr bwMode="auto">
          <a:xfrm>
            <a:off x="6031200" y="277275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1" name="Picture 1">
            <a:extLst>
              <a:ext uri="{FF2B5EF4-FFF2-40B4-BE49-F238E27FC236}">
                <a16:creationId xmlns:a16="http://schemas.microsoft.com/office/drawing/2014/main" id="{2E78D055-A0DF-874E-8519-BBD84E2C2A28}"/>
              </a:ext>
            </a:extLst>
          </p:cNvPr>
          <p:cNvPicPr>
            <a:picLocks noChangeAspect="1"/>
          </p:cNvPicPr>
          <p:nvPr/>
        </p:nvPicPr>
        <p:blipFill>
          <a:blip r:embed="rId2"/>
          <a:srcRect/>
          <a:stretch/>
        </p:blipFill>
        <p:spPr bwMode="auto">
          <a:xfrm>
            <a:off x="6470112" y="277275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2" name="Picture 1">
            <a:extLst>
              <a:ext uri="{FF2B5EF4-FFF2-40B4-BE49-F238E27FC236}">
                <a16:creationId xmlns:a16="http://schemas.microsoft.com/office/drawing/2014/main" id="{E27D122F-0FCB-7641-9F69-99B1EE2A3BE7}"/>
              </a:ext>
            </a:extLst>
          </p:cNvPr>
          <p:cNvPicPr>
            <a:picLocks noChangeAspect="1"/>
          </p:cNvPicPr>
          <p:nvPr/>
        </p:nvPicPr>
        <p:blipFill>
          <a:blip r:embed="rId2"/>
          <a:srcRect/>
          <a:stretch/>
        </p:blipFill>
        <p:spPr bwMode="auto">
          <a:xfrm>
            <a:off x="6909024" y="277275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1" name="Picture 1">
            <a:extLst>
              <a:ext uri="{FF2B5EF4-FFF2-40B4-BE49-F238E27FC236}">
                <a16:creationId xmlns:a16="http://schemas.microsoft.com/office/drawing/2014/main" id="{733F6D44-6133-6845-960D-61C0234331AB}"/>
              </a:ext>
            </a:extLst>
          </p:cNvPr>
          <p:cNvPicPr>
            <a:picLocks noChangeAspect="1"/>
          </p:cNvPicPr>
          <p:nvPr/>
        </p:nvPicPr>
        <p:blipFill>
          <a:blip r:embed="rId2"/>
          <a:srcRect/>
          <a:stretch/>
        </p:blipFill>
        <p:spPr bwMode="auto">
          <a:xfrm>
            <a:off x="7347936" y="277275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2" name="Text Box 9">
            <a:extLst>
              <a:ext uri="{FF2B5EF4-FFF2-40B4-BE49-F238E27FC236}">
                <a16:creationId xmlns:a16="http://schemas.microsoft.com/office/drawing/2014/main" id="{20141D04-A685-C247-9A6A-D47CB62F108E}"/>
              </a:ext>
            </a:extLst>
          </p:cNvPr>
          <p:cNvSpPr txBox="1">
            <a:spLocks noChangeArrowheads="1"/>
          </p:cNvSpPr>
          <p:nvPr/>
        </p:nvSpPr>
        <p:spPr bwMode="auto">
          <a:xfrm>
            <a:off x="5669020" y="4160837"/>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3</a:t>
            </a:r>
          </a:p>
        </p:txBody>
      </p:sp>
      <p:pic>
        <p:nvPicPr>
          <p:cNvPr id="27" name="Picture 1">
            <a:extLst>
              <a:ext uri="{FF2B5EF4-FFF2-40B4-BE49-F238E27FC236}">
                <a16:creationId xmlns:a16="http://schemas.microsoft.com/office/drawing/2014/main" id="{DF30A115-5815-AD47-847B-E8C80321CC0B}"/>
              </a:ext>
            </a:extLst>
          </p:cNvPr>
          <p:cNvPicPr>
            <a:picLocks noChangeAspect="1"/>
          </p:cNvPicPr>
          <p:nvPr/>
        </p:nvPicPr>
        <p:blipFill>
          <a:blip r:embed="rId2"/>
          <a:srcRect/>
          <a:stretch/>
        </p:blipFill>
        <p:spPr bwMode="auto">
          <a:xfrm>
            <a:off x="7786848" y="277275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1">
            <a:extLst>
              <a:ext uri="{FF2B5EF4-FFF2-40B4-BE49-F238E27FC236}">
                <a16:creationId xmlns:a16="http://schemas.microsoft.com/office/drawing/2014/main" id="{5377AC8E-681A-1C4C-8AD0-38F045CDAB4F}"/>
              </a:ext>
            </a:extLst>
          </p:cNvPr>
          <p:cNvPicPr>
            <a:picLocks noChangeAspect="1"/>
          </p:cNvPicPr>
          <p:nvPr/>
        </p:nvPicPr>
        <p:blipFill>
          <a:blip r:embed="rId2"/>
          <a:srcRect/>
          <a:stretch/>
        </p:blipFill>
        <p:spPr bwMode="auto">
          <a:xfrm>
            <a:off x="8225760" y="277275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1">
            <a:extLst>
              <a:ext uri="{FF2B5EF4-FFF2-40B4-BE49-F238E27FC236}">
                <a16:creationId xmlns:a16="http://schemas.microsoft.com/office/drawing/2014/main" id="{97A37C6D-8B4D-7244-8A6D-61E0CDA03E86}"/>
              </a:ext>
            </a:extLst>
          </p:cNvPr>
          <p:cNvPicPr>
            <a:picLocks noChangeAspect="1"/>
          </p:cNvPicPr>
          <p:nvPr/>
        </p:nvPicPr>
        <p:blipFill>
          <a:blip r:embed="rId2"/>
          <a:srcRect/>
          <a:stretch/>
        </p:blipFill>
        <p:spPr bwMode="auto">
          <a:xfrm>
            <a:off x="8664672" y="277275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 name="Picture 1">
            <a:extLst>
              <a:ext uri="{FF2B5EF4-FFF2-40B4-BE49-F238E27FC236}">
                <a16:creationId xmlns:a16="http://schemas.microsoft.com/office/drawing/2014/main" id="{F7332C45-22C0-3845-8500-AD933FE7847E}"/>
              </a:ext>
            </a:extLst>
          </p:cNvPr>
          <p:cNvPicPr>
            <a:picLocks noChangeAspect="1"/>
          </p:cNvPicPr>
          <p:nvPr/>
        </p:nvPicPr>
        <p:blipFill>
          <a:blip r:embed="rId2"/>
          <a:srcRect/>
          <a:stretch/>
        </p:blipFill>
        <p:spPr bwMode="auto">
          <a:xfrm>
            <a:off x="9103584" y="277275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 name="Picture 1">
            <a:extLst>
              <a:ext uri="{FF2B5EF4-FFF2-40B4-BE49-F238E27FC236}">
                <a16:creationId xmlns:a16="http://schemas.microsoft.com/office/drawing/2014/main" id="{C302E0B0-A7A1-9E48-A70B-53151B8A81B6}"/>
              </a:ext>
            </a:extLst>
          </p:cNvPr>
          <p:cNvPicPr>
            <a:picLocks noChangeAspect="1"/>
          </p:cNvPicPr>
          <p:nvPr/>
        </p:nvPicPr>
        <p:blipFill>
          <a:blip r:embed="rId2"/>
          <a:srcRect/>
          <a:stretch/>
        </p:blipFill>
        <p:spPr bwMode="auto">
          <a:xfrm>
            <a:off x="9542496" y="277275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 name="Picture 1">
            <a:extLst>
              <a:ext uri="{FF2B5EF4-FFF2-40B4-BE49-F238E27FC236}">
                <a16:creationId xmlns:a16="http://schemas.microsoft.com/office/drawing/2014/main" id="{A837118B-EC31-494F-9768-65D055CD23F5}"/>
              </a:ext>
            </a:extLst>
          </p:cNvPr>
          <p:cNvPicPr>
            <a:picLocks noChangeAspect="1"/>
          </p:cNvPicPr>
          <p:nvPr/>
        </p:nvPicPr>
        <p:blipFill>
          <a:blip r:embed="rId2"/>
          <a:srcRect/>
          <a:stretch/>
        </p:blipFill>
        <p:spPr bwMode="auto">
          <a:xfrm>
            <a:off x="9999696" y="277275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 name="Picture 1">
            <a:extLst>
              <a:ext uri="{FF2B5EF4-FFF2-40B4-BE49-F238E27FC236}">
                <a16:creationId xmlns:a16="http://schemas.microsoft.com/office/drawing/2014/main" id="{22E1FE7F-7C9F-B54D-A792-F9003FADCC6D}"/>
              </a:ext>
            </a:extLst>
          </p:cNvPr>
          <p:cNvPicPr>
            <a:picLocks noChangeAspect="1"/>
          </p:cNvPicPr>
          <p:nvPr/>
        </p:nvPicPr>
        <p:blipFill>
          <a:blip r:embed="rId2"/>
          <a:srcRect/>
          <a:stretch/>
        </p:blipFill>
        <p:spPr bwMode="auto">
          <a:xfrm>
            <a:off x="4275552" y="3212369"/>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 name="Picture 1">
            <a:extLst>
              <a:ext uri="{FF2B5EF4-FFF2-40B4-BE49-F238E27FC236}">
                <a16:creationId xmlns:a16="http://schemas.microsoft.com/office/drawing/2014/main" id="{B5B094B3-C56B-6A44-A985-DCFFEA6AEBFA}"/>
              </a:ext>
            </a:extLst>
          </p:cNvPr>
          <p:cNvPicPr>
            <a:picLocks noChangeAspect="1"/>
          </p:cNvPicPr>
          <p:nvPr/>
        </p:nvPicPr>
        <p:blipFill>
          <a:blip r:embed="rId2"/>
          <a:srcRect/>
          <a:stretch/>
        </p:blipFill>
        <p:spPr bwMode="auto">
          <a:xfrm>
            <a:off x="4714464" y="3212369"/>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 name="Picture 1">
            <a:extLst>
              <a:ext uri="{FF2B5EF4-FFF2-40B4-BE49-F238E27FC236}">
                <a16:creationId xmlns:a16="http://schemas.microsoft.com/office/drawing/2014/main" id="{0A15AA52-832F-EC49-97DB-3483D8B04774}"/>
              </a:ext>
            </a:extLst>
          </p:cNvPr>
          <p:cNvPicPr>
            <a:picLocks noChangeAspect="1"/>
          </p:cNvPicPr>
          <p:nvPr/>
        </p:nvPicPr>
        <p:blipFill>
          <a:blip r:embed="rId2"/>
          <a:srcRect/>
          <a:stretch/>
        </p:blipFill>
        <p:spPr bwMode="auto">
          <a:xfrm>
            <a:off x="5153376" y="3212369"/>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 name="Picture 3">
            <a:extLst>
              <a:ext uri="{FF2B5EF4-FFF2-40B4-BE49-F238E27FC236}">
                <a16:creationId xmlns:a16="http://schemas.microsoft.com/office/drawing/2014/main" id="{11CB3FF6-834F-CC4A-BBFF-8CF1561BDD21}"/>
              </a:ext>
            </a:extLst>
          </p:cNvPr>
          <p:cNvPicPr>
            <a:picLocks noChangeAspect="1"/>
          </p:cNvPicPr>
          <p:nvPr/>
        </p:nvPicPr>
        <p:blipFill>
          <a:blip r:embed="rId3"/>
          <a:srcRect/>
          <a:stretch/>
        </p:blipFill>
        <p:spPr bwMode="auto">
          <a:xfrm>
            <a:off x="4714464" y="4153407"/>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 name="Picture 3">
            <a:extLst>
              <a:ext uri="{FF2B5EF4-FFF2-40B4-BE49-F238E27FC236}">
                <a16:creationId xmlns:a16="http://schemas.microsoft.com/office/drawing/2014/main" id="{78AF5D5C-6C48-6E4B-BD4C-BE7FFF17D323}"/>
              </a:ext>
            </a:extLst>
          </p:cNvPr>
          <p:cNvPicPr>
            <a:picLocks noChangeAspect="1"/>
          </p:cNvPicPr>
          <p:nvPr/>
        </p:nvPicPr>
        <p:blipFill>
          <a:blip r:embed="rId3"/>
          <a:srcRect/>
          <a:stretch/>
        </p:blipFill>
        <p:spPr bwMode="auto">
          <a:xfrm>
            <a:off x="5153376" y="4153407"/>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 name="TextBox 36">
            <a:extLst>
              <a:ext uri="{FF2B5EF4-FFF2-40B4-BE49-F238E27FC236}">
                <a16:creationId xmlns:a16="http://schemas.microsoft.com/office/drawing/2014/main" id="{01276945-1C2A-7740-9A66-F659AE8FD636}"/>
              </a:ext>
            </a:extLst>
          </p:cNvPr>
          <p:cNvSpPr txBox="1"/>
          <p:nvPr/>
        </p:nvSpPr>
        <p:spPr>
          <a:xfrm>
            <a:off x="-24680" y="6546830"/>
            <a:ext cx="4386522"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72" charset="0"/>
                <a:ea typeface="MS PGothic" charset="0"/>
              </a:rPr>
              <a:t>Survey of Lymphoma Clinical Investigators</a:t>
            </a:r>
          </a:p>
        </p:txBody>
      </p:sp>
    </p:spTree>
    <p:extLst>
      <p:ext uri="{BB962C8B-B14F-4D97-AF65-F5344CB8AC3E}">
        <p14:creationId xmlns:p14="http://schemas.microsoft.com/office/powerpoint/2010/main" val="981388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912286" y="0"/>
            <a:ext cx="10358967" cy="1143000"/>
          </a:xfrm>
        </p:spPr>
        <p:txBody>
          <a:bodyPr/>
          <a:lstStyle/>
          <a:p>
            <a:r>
              <a:rPr lang="en-US" i="1"/>
              <a:t>Meet The Professor </a:t>
            </a:r>
            <a:r>
              <a:rPr lang="en-US"/>
              <a:t>Program Participating Faculty</a:t>
            </a:r>
          </a:p>
        </p:txBody>
      </p:sp>
      <p:pic>
        <p:nvPicPr>
          <p:cNvPr id="4" name="Picture 3">
            <a:extLst>
              <a:ext uri="{FF2B5EF4-FFF2-40B4-BE49-F238E27FC236}">
                <a16:creationId xmlns:a16="http://schemas.microsoft.com/office/drawing/2014/main" id="{09362131-64CE-AF46-8ABA-6AF2864BEE7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894978" y="3838319"/>
            <a:ext cx="1443490" cy="1443490"/>
          </a:xfrm>
          <a:prstGeom prst="rect">
            <a:avLst/>
          </a:prstGeom>
        </p:spPr>
      </p:pic>
      <p:sp>
        <p:nvSpPr>
          <p:cNvPr id="5" name="Text Box 9">
            <a:extLst>
              <a:ext uri="{FF2B5EF4-FFF2-40B4-BE49-F238E27FC236}">
                <a16:creationId xmlns:a16="http://schemas.microsoft.com/office/drawing/2014/main" id="{AADDC2FA-A39B-2E4F-89A0-EC11AA5E4BE2}"/>
              </a:ext>
            </a:extLst>
          </p:cNvPr>
          <p:cNvSpPr txBox="1">
            <a:spLocks noChangeArrowheads="1"/>
          </p:cNvSpPr>
          <p:nvPr/>
        </p:nvSpPr>
        <p:spPr bwMode="auto">
          <a:xfrm>
            <a:off x="8391608" y="3848613"/>
            <a:ext cx="2304256" cy="1296144"/>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30000"/>
              </a:spcBef>
              <a:spcAft>
                <a:spcPts val="800"/>
              </a:spcAft>
              <a:buClr>
                <a:srgbClr val="000000"/>
              </a:buClr>
              <a:buSzPct val="100000"/>
              <a:buFontTx/>
              <a:buNone/>
              <a:tabLst/>
              <a:defRPr/>
            </a:pPr>
            <a:r>
              <a:rPr kumimoji="0" lang="en-US" sz="1900" b="1" i="0" u="none" strike="noStrike" kern="1200" cap="none" spc="0" normalizeH="0" baseline="0" noProof="0" dirty="0">
                <a:ln>
                  <a:noFill/>
                </a:ln>
                <a:solidFill>
                  <a:srgbClr val="0432FF"/>
                </a:solidFill>
                <a:effectLst/>
                <a:uLnTx/>
                <a:uFillTx/>
                <a:latin typeface="Calibri" pitchFamily="-72" charset="0"/>
                <a:ea typeface="MS PGothic" charset="0"/>
              </a:rPr>
              <a:t>Moderator</a:t>
            </a:r>
            <a:br>
              <a:rPr kumimoji="0" lang="en-US" sz="1600" b="1" i="0" u="none" strike="noStrike" kern="1200" cap="none" spc="0" normalizeH="0" baseline="0" noProof="0" dirty="0">
                <a:ln>
                  <a:noFill/>
                </a:ln>
                <a:solidFill>
                  <a:srgbClr val="000000"/>
                </a:solidFill>
                <a:effectLst/>
                <a:uLnTx/>
                <a:uFillTx/>
                <a:latin typeface="Calibri" pitchFamily="-72" charset="0"/>
                <a:ea typeface="MS PGothic" charset="0"/>
              </a:rPr>
            </a:br>
            <a:r>
              <a:rPr kumimoji="0" lang="en-US" sz="1600" b="1" i="0" u="none" strike="noStrike" kern="1200" cap="none" spc="0" normalizeH="0" baseline="0" noProof="0" dirty="0">
                <a:ln>
                  <a:noFill/>
                </a:ln>
                <a:solidFill>
                  <a:srgbClr val="000000"/>
                </a:solidFill>
                <a:effectLst/>
                <a:uLnTx/>
                <a:uFillTx/>
                <a:latin typeface="Calibri" pitchFamily="-72" charset="0"/>
                <a:ea typeface="MS PGothic" charset="0"/>
              </a:rPr>
              <a:t>Neil Love, MD</a:t>
            </a:r>
            <a:br>
              <a:rPr kumimoji="0" lang="en-US" sz="1600" b="0" i="0" u="none" strike="noStrike" kern="1200" cap="none" spc="0" normalizeH="0" baseline="0" noProof="0" dirty="0">
                <a:ln>
                  <a:noFill/>
                </a:ln>
                <a:solidFill>
                  <a:srgbClr val="000000"/>
                </a:solidFill>
                <a:effectLst/>
                <a:uLnTx/>
                <a:uFillTx/>
                <a:latin typeface="Calibri" pitchFamily="-72" charset="0"/>
                <a:ea typeface="MS PGothic" charset="0"/>
              </a:rPr>
            </a:br>
            <a:r>
              <a:rPr kumimoji="0" lang="en-US" sz="1600" b="0" i="0" u="none" strike="noStrike" kern="1200" cap="none" spc="0" normalizeH="0" baseline="0" noProof="0" dirty="0">
                <a:ln>
                  <a:noFill/>
                </a:ln>
                <a:solidFill>
                  <a:srgbClr val="000000"/>
                </a:solidFill>
                <a:effectLst/>
                <a:uLnTx/>
                <a:uFillTx/>
                <a:latin typeface="Calibri" pitchFamily="-72" charset="0"/>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pitchFamily="-72" charset="0"/>
                <a:ea typeface="MS PGothic" charset="0"/>
              </a:rPr>
            </a:br>
            <a:r>
              <a:rPr kumimoji="0" lang="en-US" sz="1600" b="0" i="0" u="none" strike="noStrike" kern="1200" cap="none" spc="0" normalizeH="0" baseline="0" noProof="0" dirty="0">
                <a:ln>
                  <a:noFill/>
                </a:ln>
                <a:solidFill>
                  <a:srgbClr val="000000"/>
                </a:solidFill>
                <a:effectLst/>
                <a:uLnTx/>
                <a:uFillTx/>
                <a:latin typeface="Calibri" pitchFamily="-72" charset="0"/>
                <a:ea typeface="MS PGothic" charset="0"/>
              </a:rPr>
              <a:t>Miami, Florida</a:t>
            </a:r>
          </a:p>
        </p:txBody>
      </p:sp>
      <p:sp>
        <p:nvSpPr>
          <p:cNvPr id="8" name="Text Box 7">
            <a:extLst>
              <a:ext uri="{FF2B5EF4-FFF2-40B4-BE49-F238E27FC236}">
                <a16:creationId xmlns:a16="http://schemas.microsoft.com/office/drawing/2014/main" id="{54DCE92E-0B47-6C41-AF13-BA47B48C18C1}"/>
              </a:ext>
            </a:extLst>
          </p:cNvPr>
          <p:cNvSpPr txBox="1">
            <a:spLocks noChangeArrowheads="1"/>
          </p:cNvSpPr>
          <p:nvPr/>
        </p:nvSpPr>
        <p:spPr bwMode="auto">
          <a:xfrm>
            <a:off x="2142011" y="1214936"/>
            <a:ext cx="4386037" cy="1143000"/>
          </a:xfrm>
          <a:prstGeom prst="rect">
            <a:avLst/>
          </a:prstGeom>
          <a:noFill/>
          <a:ln w="9525">
            <a:noFill/>
            <a:miter lim="800000"/>
            <a:headEnd/>
            <a:tailEnd/>
          </a:ln>
        </p:spPr>
        <p:txBody>
          <a:bodyPr lIns="68580" tIns="0" rIns="0" bIns="0">
            <a:prstTxWarp prst="textNoShape">
              <a:avLst/>
            </a:prstTxWarp>
          </a:bodyPr>
          <a:lstStyle/>
          <a:p>
            <a:r>
              <a:rPr lang="en-US" sz="1600" dirty="0">
                <a:solidFill>
                  <a:schemeClr val="tx1"/>
                </a:solidFill>
                <a:latin typeface="+mn-lt"/>
              </a:rPr>
              <a:t>Loretta J </a:t>
            </a:r>
            <a:r>
              <a:rPr lang="en-US" sz="1600" dirty="0" err="1">
                <a:solidFill>
                  <a:schemeClr val="tx1"/>
                </a:solidFill>
                <a:latin typeface="+mn-lt"/>
              </a:rPr>
              <a:t>Nastoupil</a:t>
            </a:r>
            <a:r>
              <a:rPr lang="en-US" sz="1600" dirty="0">
                <a:solidFill>
                  <a:schemeClr val="tx1"/>
                </a:solidFill>
                <a:latin typeface="+mn-lt"/>
              </a:rPr>
              <a:t>, MD</a:t>
            </a:r>
          </a:p>
          <a:p>
            <a:r>
              <a:rPr lang="en-US" sz="1600" b="0" dirty="0">
                <a:solidFill>
                  <a:schemeClr val="tx1"/>
                </a:solidFill>
                <a:latin typeface="+mn-lt"/>
              </a:rPr>
              <a:t>Associate Professor</a:t>
            </a:r>
          </a:p>
          <a:p>
            <a:r>
              <a:rPr lang="en-US" sz="1600" b="0" dirty="0">
                <a:solidFill>
                  <a:schemeClr val="tx1"/>
                </a:solidFill>
                <a:latin typeface="+mn-lt"/>
              </a:rPr>
              <a:t>Section Chief, Indolent Lymphoma</a:t>
            </a:r>
          </a:p>
          <a:p>
            <a:r>
              <a:rPr lang="en-US" sz="1600" b="0" dirty="0">
                <a:solidFill>
                  <a:schemeClr val="tx1"/>
                </a:solidFill>
                <a:latin typeface="+mn-lt"/>
              </a:rPr>
              <a:t>Section Chief, New Drug Development </a:t>
            </a:r>
          </a:p>
          <a:p>
            <a:r>
              <a:rPr lang="en-US" sz="1600" b="0" dirty="0">
                <a:solidFill>
                  <a:schemeClr val="tx1"/>
                </a:solidFill>
                <a:latin typeface="+mn-lt"/>
              </a:rPr>
              <a:t>Department of Lymphoma/Myeloma</a:t>
            </a:r>
          </a:p>
          <a:p>
            <a:r>
              <a:rPr lang="en-US" sz="1600" b="0" dirty="0">
                <a:solidFill>
                  <a:schemeClr val="tx1"/>
                </a:solidFill>
                <a:latin typeface="+mn-lt"/>
              </a:rPr>
              <a:t>The University of Texas MD Anderson Cancer Center</a:t>
            </a:r>
          </a:p>
          <a:p>
            <a:r>
              <a:rPr lang="en-US" sz="1600" b="0" dirty="0">
                <a:solidFill>
                  <a:schemeClr val="tx1"/>
                </a:solidFill>
                <a:latin typeface="+mn-lt"/>
              </a:rPr>
              <a:t>Houston, Texas</a:t>
            </a:r>
          </a:p>
        </p:txBody>
      </p:sp>
      <p:pic>
        <p:nvPicPr>
          <p:cNvPr id="9" name="Picture 8">
            <a:extLst>
              <a:ext uri="{FF2B5EF4-FFF2-40B4-BE49-F238E27FC236}">
                <a16:creationId xmlns:a16="http://schemas.microsoft.com/office/drawing/2014/main" id="{53D74C44-BF8A-D34F-880B-14D393B92FF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95400" y="1205844"/>
            <a:ext cx="1443490" cy="1443490"/>
          </a:xfrm>
          <a:prstGeom prst="rect">
            <a:avLst/>
          </a:prstGeom>
        </p:spPr>
      </p:pic>
      <p:sp>
        <p:nvSpPr>
          <p:cNvPr id="10" name="Text Box 7">
            <a:extLst>
              <a:ext uri="{FF2B5EF4-FFF2-40B4-BE49-F238E27FC236}">
                <a16:creationId xmlns:a16="http://schemas.microsoft.com/office/drawing/2014/main" id="{F4158806-EFCF-B648-93BB-D66F833B570B}"/>
              </a:ext>
            </a:extLst>
          </p:cNvPr>
          <p:cNvSpPr txBox="1">
            <a:spLocks noChangeArrowheads="1"/>
          </p:cNvSpPr>
          <p:nvPr/>
        </p:nvSpPr>
        <p:spPr bwMode="auto">
          <a:xfrm>
            <a:off x="8341589" y="1205844"/>
            <a:ext cx="3731075" cy="1143000"/>
          </a:xfrm>
          <a:prstGeom prst="rect">
            <a:avLst/>
          </a:prstGeom>
          <a:noFill/>
          <a:ln w="9525">
            <a:noFill/>
            <a:miter lim="800000"/>
            <a:headEnd/>
            <a:tailEnd/>
          </a:ln>
        </p:spPr>
        <p:txBody>
          <a:bodyPr lIns="68580" tIns="0" rIns="0" bIns="0">
            <a:prstTxWarp prst="textNoShape">
              <a:avLst/>
            </a:prstTxWarp>
          </a:bodyPr>
          <a:lstStyle/>
          <a:p>
            <a:r>
              <a:rPr lang="en-US" sz="1600" dirty="0">
                <a:solidFill>
                  <a:schemeClr val="tx1"/>
                </a:solidFill>
                <a:latin typeface="+mn-lt"/>
              </a:rPr>
              <a:t>Michael E Williams, MD, </a:t>
            </a:r>
            <a:r>
              <a:rPr lang="en-US" sz="1600" dirty="0" err="1">
                <a:solidFill>
                  <a:schemeClr val="tx1"/>
                </a:solidFill>
                <a:latin typeface="+mn-lt"/>
              </a:rPr>
              <a:t>ScM</a:t>
            </a:r>
            <a:endParaRPr lang="en-US" sz="1600" dirty="0">
              <a:solidFill>
                <a:schemeClr val="tx1"/>
              </a:solidFill>
              <a:latin typeface="+mn-lt"/>
            </a:endParaRPr>
          </a:p>
          <a:p>
            <a:r>
              <a:rPr lang="en-US" sz="1600" b="0" dirty="0">
                <a:solidFill>
                  <a:schemeClr val="tx1"/>
                </a:solidFill>
                <a:latin typeface="+mn-lt"/>
              </a:rPr>
              <a:t>Byrd S Leavell Professor of Medicine</a:t>
            </a:r>
          </a:p>
          <a:p>
            <a:r>
              <a:rPr lang="en-US" sz="1600" b="0" dirty="0">
                <a:solidFill>
                  <a:schemeClr val="tx1"/>
                </a:solidFill>
                <a:latin typeface="+mn-lt"/>
              </a:rPr>
              <a:t>Chief, Hematology/Oncology Division</a:t>
            </a:r>
          </a:p>
          <a:p>
            <a:r>
              <a:rPr lang="en-US" sz="1600" b="0" dirty="0">
                <a:solidFill>
                  <a:schemeClr val="tx1"/>
                </a:solidFill>
                <a:latin typeface="+mn-lt"/>
              </a:rPr>
              <a:t>Physician Lead, Cancer Service Line</a:t>
            </a:r>
          </a:p>
          <a:p>
            <a:r>
              <a:rPr lang="en-US" sz="1600" b="0" dirty="0">
                <a:solidFill>
                  <a:schemeClr val="tx1"/>
                </a:solidFill>
                <a:latin typeface="+mn-lt"/>
              </a:rPr>
              <a:t>University of Virginia School of Medicine</a:t>
            </a:r>
          </a:p>
          <a:p>
            <a:r>
              <a:rPr lang="en-US" sz="1600" b="0" dirty="0">
                <a:solidFill>
                  <a:schemeClr val="tx1"/>
                </a:solidFill>
                <a:latin typeface="+mn-lt"/>
              </a:rPr>
              <a:t>Charlottesville, Virginia</a:t>
            </a:r>
          </a:p>
        </p:txBody>
      </p:sp>
      <p:pic>
        <p:nvPicPr>
          <p:cNvPr id="11" name="Picture 10">
            <a:extLst>
              <a:ext uri="{FF2B5EF4-FFF2-40B4-BE49-F238E27FC236}">
                <a16:creationId xmlns:a16="http://schemas.microsoft.com/office/drawing/2014/main" id="{AF9BFF44-4554-F44E-AC3B-0E8FC5D4E62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894978" y="1196752"/>
            <a:ext cx="1443490" cy="1443490"/>
          </a:xfrm>
          <a:prstGeom prst="rect">
            <a:avLst/>
          </a:prstGeom>
        </p:spPr>
      </p:pic>
      <p:sp>
        <p:nvSpPr>
          <p:cNvPr id="15" name="Text Box 7">
            <a:extLst>
              <a:ext uri="{FF2B5EF4-FFF2-40B4-BE49-F238E27FC236}">
                <a16:creationId xmlns:a16="http://schemas.microsoft.com/office/drawing/2014/main" id="{D16D6DCB-3514-D748-A3C5-119F7BD219F5}"/>
              </a:ext>
            </a:extLst>
          </p:cNvPr>
          <p:cNvSpPr txBox="1">
            <a:spLocks noChangeArrowheads="1"/>
          </p:cNvSpPr>
          <p:nvPr/>
        </p:nvSpPr>
        <p:spPr bwMode="auto">
          <a:xfrm>
            <a:off x="2142011" y="3847411"/>
            <a:ext cx="4386037" cy="1143000"/>
          </a:xfrm>
          <a:prstGeom prst="rect">
            <a:avLst/>
          </a:prstGeom>
          <a:noFill/>
          <a:ln w="9525">
            <a:noFill/>
            <a:miter lim="800000"/>
            <a:headEnd/>
            <a:tailEnd/>
          </a:ln>
        </p:spPr>
        <p:txBody>
          <a:bodyPr lIns="68580" tIns="0" rIns="0" bIns="0">
            <a:prstTxWarp prst="textNoShape">
              <a:avLst/>
            </a:prstTxWarp>
          </a:bodyPr>
          <a:lstStyle/>
          <a:p>
            <a:r>
              <a:rPr lang="en-US" sz="1600" dirty="0" err="1">
                <a:solidFill>
                  <a:schemeClr val="tx1"/>
                </a:solidFill>
                <a:latin typeface="+mn-lt"/>
              </a:rPr>
              <a:t>Sonali</a:t>
            </a:r>
            <a:r>
              <a:rPr lang="en-US" sz="1600" dirty="0">
                <a:solidFill>
                  <a:schemeClr val="tx1"/>
                </a:solidFill>
                <a:latin typeface="+mn-lt"/>
              </a:rPr>
              <a:t> M Smith, MD</a:t>
            </a:r>
          </a:p>
          <a:p>
            <a:r>
              <a:rPr lang="en-US" sz="1600" b="0" dirty="0">
                <a:solidFill>
                  <a:schemeClr val="tx1"/>
                </a:solidFill>
                <a:latin typeface="+mn-lt"/>
              </a:rPr>
              <a:t>Elwood V Jensen Professor of Medicine</a:t>
            </a:r>
          </a:p>
          <a:p>
            <a:r>
              <a:rPr lang="en-US" sz="1600" b="0" dirty="0">
                <a:solidFill>
                  <a:schemeClr val="tx1"/>
                </a:solidFill>
                <a:latin typeface="+mn-lt"/>
              </a:rPr>
              <a:t>Chief, Section of Hematology/Oncology</a:t>
            </a:r>
          </a:p>
          <a:p>
            <a:r>
              <a:rPr lang="en-US" sz="1600" b="0" dirty="0">
                <a:solidFill>
                  <a:schemeClr val="tx1"/>
                </a:solidFill>
                <a:latin typeface="+mn-lt"/>
              </a:rPr>
              <a:t>Co-Leader, Cancer Service Line</a:t>
            </a:r>
          </a:p>
          <a:p>
            <a:r>
              <a:rPr lang="en-US" sz="1600" b="0" dirty="0">
                <a:solidFill>
                  <a:schemeClr val="tx1"/>
                </a:solidFill>
                <a:latin typeface="+mn-lt"/>
              </a:rPr>
              <a:t>Co-Director, Lymphoma Program</a:t>
            </a:r>
          </a:p>
          <a:p>
            <a:r>
              <a:rPr lang="en-US" sz="1600" b="0" dirty="0">
                <a:solidFill>
                  <a:schemeClr val="tx1"/>
                </a:solidFill>
                <a:latin typeface="+mn-lt"/>
              </a:rPr>
              <a:t>The University of Chicago</a:t>
            </a:r>
          </a:p>
          <a:p>
            <a:r>
              <a:rPr lang="en-US" sz="1600" b="0" dirty="0">
                <a:solidFill>
                  <a:schemeClr val="tx1"/>
                </a:solidFill>
                <a:latin typeface="+mn-lt"/>
              </a:rPr>
              <a:t>Chicago, Illinois</a:t>
            </a:r>
          </a:p>
        </p:txBody>
      </p:sp>
      <p:pic>
        <p:nvPicPr>
          <p:cNvPr id="16" name="Picture 15">
            <a:extLst>
              <a:ext uri="{FF2B5EF4-FFF2-40B4-BE49-F238E27FC236}">
                <a16:creationId xmlns:a16="http://schemas.microsoft.com/office/drawing/2014/main" id="{BD3C8CC5-FAF6-BD45-AC55-01F574D97A3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95400" y="3838319"/>
            <a:ext cx="1443490" cy="1443490"/>
          </a:xfrm>
          <a:prstGeom prst="rect">
            <a:avLst/>
          </a:prstGeom>
        </p:spPr>
      </p:pic>
    </p:spTree>
    <p:custDataLst>
      <p:tags r:id="rId1"/>
    </p:custDataLst>
    <p:extLst>
      <p:ext uri="{BB962C8B-B14F-4D97-AF65-F5344CB8AC3E}">
        <p14:creationId xmlns:p14="http://schemas.microsoft.com/office/powerpoint/2010/main" val="468743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CC504-6E65-794B-A163-E15792AC17C9}"/>
              </a:ext>
            </a:extLst>
          </p:cNvPr>
          <p:cNvSpPr>
            <a:spLocks noGrp="1"/>
          </p:cNvSpPr>
          <p:nvPr>
            <p:ph type="title" idx="4294967295"/>
          </p:nvPr>
        </p:nvSpPr>
        <p:spPr>
          <a:xfrm>
            <a:off x="685800" y="374889"/>
            <a:ext cx="10058400" cy="1926578"/>
          </a:xfrm>
        </p:spPr>
        <p:txBody>
          <a:bodyPr/>
          <a:lstStyle/>
          <a:p>
            <a:pPr algn="l"/>
            <a:r>
              <a:rPr lang="en-US" dirty="0"/>
              <a:t>Regulatory and reimbursement issues aside, which first-line therapy would you generally recommend for an otherwise healthy </a:t>
            </a:r>
            <a:r>
              <a:rPr lang="en-US" u="sng" dirty="0"/>
              <a:t>65-year-old</a:t>
            </a:r>
            <a:r>
              <a:rPr lang="en-US" dirty="0"/>
              <a:t> patient with Stage IV </a:t>
            </a:r>
            <a:r>
              <a:rPr lang="en-US" u="sng" dirty="0"/>
              <a:t>activated B-cell (ABC)-type</a:t>
            </a:r>
            <a:r>
              <a:rPr lang="en-US" dirty="0"/>
              <a:t> DLBCL? </a:t>
            </a:r>
          </a:p>
        </p:txBody>
      </p:sp>
      <p:sp>
        <p:nvSpPr>
          <p:cNvPr id="72" name="Text Box 4">
            <a:extLst>
              <a:ext uri="{FF2B5EF4-FFF2-40B4-BE49-F238E27FC236}">
                <a16:creationId xmlns:a16="http://schemas.microsoft.com/office/drawing/2014/main" id="{128DA0B7-2CB3-D44C-ABD1-65C3EB519CF3}"/>
              </a:ext>
            </a:extLst>
          </p:cNvPr>
          <p:cNvSpPr txBox="1">
            <a:spLocks noChangeArrowheads="1"/>
          </p:cNvSpPr>
          <p:nvPr/>
        </p:nvSpPr>
        <p:spPr bwMode="auto">
          <a:xfrm>
            <a:off x="0" y="4114800"/>
            <a:ext cx="4106297" cy="36939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R-CHOP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74" name="Text Box 4">
            <a:extLst>
              <a:ext uri="{FF2B5EF4-FFF2-40B4-BE49-F238E27FC236}">
                <a16:creationId xmlns:a16="http://schemas.microsoft.com/office/drawing/2014/main" id="{63447936-2682-1A46-8ABB-44C484B67B01}"/>
              </a:ext>
            </a:extLst>
          </p:cNvPr>
          <p:cNvSpPr txBox="1">
            <a:spLocks noChangeArrowheads="1"/>
          </p:cNvSpPr>
          <p:nvPr/>
        </p:nvSpPr>
        <p:spPr bwMode="auto">
          <a:xfrm>
            <a:off x="152400" y="2989777"/>
            <a:ext cx="3953897" cy="387388"/>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R-CHP +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polatuzumab</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vedotin</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84" name="Picture 1">
            <a:extLst>
              <a:ext uri="{FF2B5EF4-FFF2-40B4-BE49-F238E27FC236}">
                <a16:creationId xmlns:a16="http://schemas.microsoft.com/office/drawing/2014/main" id="{FA85B736-22B1-A047-B6A5-519143CF9D2A}"/>
              </a:ext>
            </a:extLst>
          </p:cNvPr>
          <p:cNvPicPr>
            <a:picLocks noChangeAspect="1"/>
          </p:cNvPicPr>
          <p:nvPr/>
        </p:nvPicPr>
        <p:blipFill>
          <a:blip r:embed="rId2"/>
          <a:srcRect/>
          <a:stretch/>
        </p:blipFill>
        <p:spPr bwMode="auto">
          <a:xfrm>
            <a:off x="4275552" y="277275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6" name="Picture 3">
            <a:extLst>
              <a:ext uri="{FF2B5EF4-FFF2-40B4-BE49-F238E27FC236}">
                <a16:creationId xmlns:a16="http://schemas.microsoft.com/office/drawing/2014/main" id="{8052E365-E8A8-E240-A007-94A1A6A9EA30}"/>
              </a:ext>
            </a:extLst>
          </p:cNvPr>
          <p:cNvPicPr>
            <a:picLocks noChangeAspect="1"/>
          </p:cNvPicPr>
          <p:nvPr/>
        </p:nvPicPr>
        <p:blipFill>
          <a:blip r:embed="rId3"/>
          <a:srcRect/>
          <a:stretch/>
        </p:blipFill>
        <p:spPr bwMode="auto">
          <a:xfrm>
            <a:off x="4275552" y="4153407"/>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 name="Text Box 9">
            <a:extLst>
              <a:ext uri="{FF2B5EF4-FFF2-40B4-BE49-F238E27FC236}">
                <a16:creationId xmlns:a16="http://schemas.microsoft.com/office/drawing/2014/main" id="{D4AEFC4D-FA63-EE4B-8812-F2860EB481C4}"/>
              </a:ext>
            </a:extLst>
          </p:cNvPr>
          <p:cNvSpPr txBox="1">
            <a:spLocks noChangeArrowheads="1"/>
          </p:cNvSpPr>
          <p:nvPr/>
        </p:nvSpPr>
        <p:spPr bwMode="auto">
          <a:xfrm>
            <a:off x="10538619" y="2768706"/>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18</a:t>
            </a:r>
          </a:p>
        </p:txBody>
      </p:sp>
      <p:pic>
        <p:nvPicPr>
          <p:cNvPr id="96" name="Picture 1">
            <a:extLst>
              <a:ext uri="{FF2B5EF4-FFF2-40B4-BE49-F238E27FC236}">
                <a16:creationId xmlns:a16="http://schemas.microsoft.com/office/drawing/2014/main" id="{D05C7BE9-AF69-DF45-A707-82522DE555E7}"/>
              </a:ext>
            </a:extLst>
          </p:cNvPr>
          <p:cNvPicPr>
            <a:picLocks noChangeAspect="1"/>
          </p:cNvPicPr>
          <p:nvPr/>
        </p:nvPicPr>
        <p:blipFill>
          <a:blip r:embed="rId2"/>
          <a:srcRect/>
          <a:stretch/>
        </p:blipFill>
        <p:spPr bwMode="auto">
          <a:xfrm>
            <a:off x="4714464" y="277275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 name="Picture 1">
            <a:extLst>
              <a:ext uri="{FF2B5EF4-FFF2-40B4-BE49-F238E27FC236}">
                <a16:creationId xmlns:a16="http://schemas.microsoft.com/office/drawing/2014/main" id="{BD51CFC5-79C0-6A49-93BD-3EEFDE33AF13}"/>
              </a:ext>
            </a:extLst>
          </p:cNvPr>
          <p:cNvPicPr>
            <a:picLocks noChangeAspect="1"/>
          </p:cNvPicPr>
          <p:nvPr/>
        </p:nvPicPr>
        <p:blipFill>
          <a:blip r:embed="rId2"/>
          <a:srcRect/>
          <a:stretch/>
        </p:blipFill>
        <p:spPr bwMode="auto">
          <a:xfrm>
            <a:off x="5153376" y="277275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5" name="Picture 1">
            <a:extLst>
              <a:ext uri="{FF2B5EF4-FFF2-40B4-BE49-F238E27FC236}">
                <a16:creationId xmlns:a16="http://schemas.microsoft.com/office/drawing/2014/main" id="{4AF50925-FED1-B34E-8D19-45480E15D146}"/>
              </a:ext>
            </a:extLst>
          </p:cNvPr>
          <p:cNvPicPr>
            <a:picLocks noChangeAspect="1"/>
          </p:cNvPicPr>
          <p:nvPr/>
        </p:nvPicPr>
        <p:blipFill>
          <a:blip r:embed="rId2"/>
          <a:srcRect/>
          <a:stretch/>
        </p:blipFill>
        <p:spPr bwMode="auto">
          <a:xfrm>
            <a:off x="5592288" y="277275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 name="Picture 1">
            <a:extLst>
              <a:ext uri="{FF2B5EF4-FFF2-40B4-BE49-F238E27FC236}">
                <a16:creationId xmlns:a16="http://schemas.microsoft.com/office/drawing/2014/main" id="{BFF3D8E7-957A-6647-947D-E5E820059996}"/>
              </a:ext>
            </a:extLst>
          </p:cNvPr>
          <p:cNvPicPr>
            <a:picLocks noChangeAspect="1"/>
          </p:cNvPicPr>
          <p:nvPr/>
        </p:nvPicPr>
        <p:blipFill>
          <a:blip r:embed="rId2"/>
          <a:srcRect/>
          <a:stretch/>
        </p:blipFill>
        <p:spPr bwMode="auto">
          <a:xfrm>
            <a:off x="6031200" y="277275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1" name="Picture 1">
            <a:extLst>
              <a:ext uri="{FF2B5EF4-FFF2-40B4-BE49-F238E27FC236}">
                <a16:creationId xmlns:a16="http://schemas.microsoft.com/office/drawing/2014/main" id="{2E78D055-A0DF-874E-8519-BBD84E2C2A28}"/>
              </a:ext>
            </a:extLst>
          </p:cNvPr>
          <p:cNvPicPr>
            <a:picLocks noChangeAspect="1"/>
          </p:cNvPicPr>
          <p:nvPr/>
        </p:nvPicPr>
        <p:blipFill>
          <a:blip r:embed="rId2"/>
          <a:srcRect/>
          <a:stretch/>
        </p:blipFill>
        <p:spPr bwMode="auto">
          <a:xfrm>
            <a:off x="6470112" y="277275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2" name="Picture 1">
            <a:extLst>
              <a:ext uri="{FF2B5EF4-FFF2-40B4-BE49-F238E27FC236}">
                <a16:creationId xmlns:a16="http://schemas.microsoft.com/office/drawing/2014/main" id="{E27D122F-0FCB-7641-9F69-99B1EE2A3BE7}"/>
              </a:ext>
            </a:extLst>
          </p:cNvPr>
          <p:cNvPicPr>
            <a:picLocks noChangeAspect="1"/>
          </p:cNvPicPr>
          <p:nvPr/>
        </p:nvPicPr>
        <p:blipFill>
          <a:blip r:embed="rId2"/>
          <a:srcRect/>
          <a:stretch/>
        </p:blipFill>
        <p:spPr bwMode="auto">
          <a:xfrm>
            <a:off x="6909024" y="277275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1" name="Picture 1">
            <a:extLst>
              <a:ext uri="{FF2B5EF4-FFF2-40B4-BE49-F238E27FC236}">
                <a16:creationId xmlns:a16="http://schemas.microsoft.com/office/drawing/2014/main" id="{733F6D44-6133-6845-960D-61C0234331AB}"/>
              </a:ext>
            </a:extLst>
          </p:cNvPr>
          <p:cNvPicPr>
            <a:picLocks noChangeAspect="1"/>
          </p:cNvPicPr>
          <p:nvPr/>
        </p:nvPicPr>
        <p:blipFill>
          <a:blip r:embed="rId2"/>
          <a:srcRect/>
          <a:stretch/>
        </p:blipFill>
        <p:spPr bwMode="auto">
          <a:xfrm>
            <a:off x="7347936" y="277275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2" name="Text Box 9">
            <a:extLst>
              <a:ext uri="{FF2B5EF4-FFF2-40B4-BE49-F238E27FC236}">
                <a16:creationId xmlns:a16="http://schemas.microsoft.com/office/drawing/2014/main" id="{20141D04-A685-C247-9A6A-D47CB62F108E}"/>
              </a:ext>
            </a:extLst>
          </p:cNvPr>
          <p:cNvSpPr txBox="1">
            <a:spLocks noChangeArrowheads="1"/>
          </p:cNvSpPr>
          <p:nvPr/>
        </p:nvSpPr>
        <p:spPr bwMode="auto">
          <a:xfrm>
            <a:off x="4784066" y="4160837"/>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pic>
        <p:nvPicPr>
          <p:cNvPr id="27" name="Picture 1">
            <a:extLst>
              <a:ext uri="{FF2B5EF4-FFF2-40B4-BE49-F238E27FC236}">
                <a16:creationId xmlns:a16="http://schemas.microsoft.com/office/drawing/2014/main" id="{DF30A115-5815-AD47-847B-E8C80321CC0B}"/>
              </a:ext>
            </a:extLst>
          </p:cNvPr>
          <p:cNvPicPr>
            <a:picLocks noChangeAspect="1"/>
          </p:cNvPicPr>
          <p:nvPr/>
        </p:nvPicPr>
        <p:blipFill>
          <a:blip r:embed="rId2"/>
          <a:srcRect/>
          <a:stretch/>
        </p:blipFill>
        <p:spPr bwMode="auto">
          <a:xfrm>
            <a:off x="7786848" y="277275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1">
            <a:extLst>
              <a:ext uri="{FF2B5EF4-FFF2-40B4-BE49-F238E27FC236}">
                <a16:creationId xmlns:a16="http://schemas.microsoft.com/office/drawing/2014/main" id="{5377AC8E-681A-1C4C-8AD0-38F045CDAB4F}"/>
              </a:ext>
            </a:extLst>
          </p:cNvPr>
          <p:cNvPicPr>
            <a:picLocks noChangeAspect="1"/>
          </p:cNvPicPr>
          <p:nvPr/>
        </p:nvPicPr>
        <p:blipFill>
          <a:blip r:embed="rId2"/>
          <a:srcRect/>
          <a:stretch/>
        </p:blipFill>
        <p:spPr bwMode="auto">
          <a:xfrm>
            <a:off x="8225760" y="277275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1">
            <a:extLst>
              <a:ext uri="{FF2B5EF4-FFF2-40B4-BE49-F238E27FC236}">
                <a16:creationId xmlns:a16="http://schemas.microsoft.com/office/drawing/2014/main" id="{97A37C6D-8B4D-7244-8A6D-61E0CDA03E86}"/>
              </a:ext>
            </a:extLst>
          </p:cNvPr>
          <p:cNvPicPr>
            <a:picLocks noChangeAspect="1"/>
          </p:cNvPicPr>
          <p:nvPr/>
        </p:nvPicPr>
        <p:blipFill>
          <a:blip r:embed="rId2"/>
          <a:srcRect/>
          <a:stretch/>
        </p:blipFill>
        <p:spPr bwMode="auto">
          <a:xfrm>
            <a:off x="8664672" y="277275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 name="Text Box 4">
            <a:extLst>
              <a:ext uri="{FF2B5EF4-FFF2-40B4-BE49-F238E27FC236}">
                <a16:creationId xmlns:a16="http://schemas.microsoft.com/office/drawing/2014/main" id="{6A7F92C9-33ED-E346-A417-746994988564}"/>
              </a:ext>
            </a:extLst>
          </p:cNvPr>
          <p:cNvSpPr txBox="1">
            <a:spLocks noChangeArrowheads="1"/>
          </p:cNvSpPr>
          <p:nvPr/>
        </p:nvSpPr>
        <p:spPr bwMode="auto">
          <a:xfrm>
            <a:off x="381000" y="5051764"/>
            <a:ext cx="3725297" cy="36939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Lenalidomide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24" name="Text Box 9">
            <a:extLst>
              <a:ext uri="{FF2B5EF4-FFF2-40B4-BE49-F238E27FC236}">
                <a16:creationId xmlns:a16="http://schemas.microsoft.com/office/drawing/2014/main" id="{CC8D2922-1A12-6841-8830-8CB15221F798}"/>
              </a:ext>
            </a:extLst>
          </p:cNvPr>
          <p:cNvSpPr txBox="1">
            <a:spLocks noChangeArrowheads="1"/>
          </p:cNvSpPr>
          <p:nvPr/>
        </p:nvSpPr>
        <p:spPr bwMode="auto">
          <a:xfrm>
            <a:off x="4807511" y="4994555"/>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pic>
        <p:nvPicPr>
          <p:cNvPr id="25" name="Picture 24">
            <a:extLst>
              <a:ext uri="{FF2B5EF4-FFF2-40B4-BE49-F238E27FC236}">
                <a16:creationId xmlns:a16="http://schemas.microsoft.com/office/drawing/2014/main" id="{465A6F7D-DCCB-7A4D-B0DD-485E4836A7A1}"/>
              </a:ext>
            </a:extLst>
          </p:cNvPr>
          <p:cNvPicPr>
            <a:picLocks noChangeAspect="1"/>
          </p:cNvPicPr>
          <p:nvPr/>
        </p:nvPicPr>
        <p:blipFill>
          <a:blip r:embed="rId4"/>
          <a:srcRect/>
          <a:stretch/>
        </p:blipFill>
        <p:spPr bwMode="auto">
          <a:xfrm>
            <a:off x="4275551" y="501373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 name="Picture 1">
            <a:extLst>
              <a:ext uri="{FF2B5EF4-FFF2-40B4-BE49-F238E27FC236}">
                <a16:creationId xmlns:a16="http://schemas.microsoft.com/office/drawing/2014/main" id="{F7332C45-22C0-3845-8500-AD933FE7847E}"/>
              </a:ext>
            </a:extLst>
          </p:cNvPr>
          <p:cNvPicPr>
            <a:picLocks noChangeAspect="1"/>
          </p:cNvPicPr>
          <p:nvPr/>
        </p:nvPicPr>
        <p:blipFill>
          <a:blip r:embed="rId2"/>
          <a:srcRect/>
          <a:stretch/>
        </p:blipFill>
        <p:spPr bwMode="auto">
          <a:xfrm>
            <a:off x="9103584" y="277275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 name="Picture 1">
            <a:extLst>
              <a:ext uri="{FF2B5EF4-FFF2-40B4-BE49-F238E27FC236}">
                <a16:creationId xmlns:a16="http://schemas.microsoft.com/office/drawing/2014/main" id="{C302E0B0-A7A1-9E48-A70B-53151B8A81B6}"/>
              </a:ext>
            </a:extLst>
          </p:cNvPr>
          <p:cNvPicPr>
            <a:picLocks noChangeAspect="1"/>
          </p:cNvPicPr>
          <p:nvPr/>
        </p:nvPicPr>
        <p:blipFill>
          <a:blip r:embed="rId2"/>
          <a:srcRect/>
          <a:stretch/>
        </p:blipFill>
        <p:spPr bwMode="auto">
          <a:xfrm>
            <a:off x="9542496" y="277275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 name="Picture 1">
            <a:extLst>
              <a:ext uri="{FF2B5EF4-FFF2-40B4-BE49-F238E27FC236}">
                <a16:creationId xmlns:a16="http://schemas.microsoft.com/office/drawing/2014/main" id="{A837118B-EC31-494F-9768-65D055CD23F5}"/>
              </a:ext>
            </a:extLst>
          </p:cNvPr>
          <p:cNvPicPr>
            <a:picLocks noChangeAspect="1"/>
          </p:cNvPicPr>
          <p:nvPr/>
        </p:nvPicPr>
        <p:blipFill>
          <a:blip r:embed="rId2"/>
          <a:srcRect/>
          <a:stretch/>
        </p:blipFill>
        <p:spPr bwMode="auto">
          <a:xfrm>
            <a:off x="9999696" y="277275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 name="Picture 1">
            <a:extLst>
              <a:ext uri="{FF2B5EF4-FFF2-40B4-BE49-F238E27FC236}">
                <a16:creationId xmlns:a16="http://schemas.microsoft.com/office/drawing/2014/main" id="{22E1FE7F-7C9F-B54D-A792-F9003FADCC6D}"/>
              </a:ext>
            </a:extLst>
          </p:cNvPr>
          <p:cNvPicPr>
            <a:picLocks noChangeAspect="1"/>
          </p:cNvPicPr>
          <p:nvPr/>
        </p:nvPicPr>
        <p:blipFill>
          <a:blip r:embed="rId2"/>
          <a:srcRect/>
          <a:stretch/>
        </p:blipFill>
        <p:spPr bwMode="auto">
          <a:xfrm>
            <a:off x="4275552" y="3212369"/>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 name="Picture 1">
            <a:extLst>
              <a:ext uri="{FF2B5EF4-FFF2-40B4-BE49-F238E27FC236}">
                <a16:creationId xmlns:a16="http://schemas.microsoft.com/office/drawing/2014/main" id="{B5B094B3-C56B-6A44-A985-DCFFEA6AEBFA}"/>
              </a:ext>
            </a:extLst>
          </p:cNvPr>
          <p:cNvPicPr>
            <a:picLocks noChangeAspect="1"/>
          </p:cNvPicPr>
          <p:nvPr/>
        </p:nvPicPr>
        <p:blipFill>
          <a:blip r:embed="rId2"/>
          <a:srcRect/>
          <a:stretch/>
        </p:blipFill>
        <p:spPr bwMode="auto">
          <a:xfrm>
            <a:off x="4714464" y="3212369"/>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 name="Picture 1">
            <a:extLst>
              <a:ext uri="{FF2B5EF4-FFF2-40B4-BE49-F238E27FC236}">
                <a16:creationId xmlns:a16="http://schemas.microsoft.com/office/drawing/2014/main" id="{0A15AA52-832F-EC49-97DB-3483D8B04774}"/>
              </a:ext>
            </a:extLst>
          </p:cNvPr>
          <p:cNvPicPr>
            <a:picLocks noChangeAspect="1"/>
          </p:cNvPicPr>
          <p:nvPr/>
        </p:nvPicPr>
        <p:blipFill>
          <a:blip r:embed="rId2"/>
          <a:srcRect/>
          <a:stretch/>
        </p:blipFill>
        <p:spPr bwMode="auto">
          <a:xfrm>
            <a:off x="5153376" y="3212369"/>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 name="Picture 1">
            <a:extLst>
              <a:ext uri="{FF2B5EF4-FFF2-40B4-BE49-F238E27FC236}">
                <a16:creationId xmlns:a16="http://schemas.microsoft.com/office/drawing/2014/main" id="{7796C568-20E1-C042-A00B-6849CB95BE5F}"/>
              </a:ext>
            </a:extLst>
          </p:cNvPr>
          <p:cNvPicPr>
            <a:picLocks noChangeAspect="1"/>
          </p:cNvPicPr>
          <p:nvPr/>
        </p:nvPicPr>
        <p:blipFill>
          <a:blip r:embed="rId2"/>
          <a:srcRect/>
          <a:stretch/>
        </p:blipFill>
        <p:spPr bwMode="auto">
          <a:xfrm>
            <a:off x="5592288" y="3212369"/>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 name="TextBox 30">
            <a:extLst>
              <a:ext uri="{FF2B5EF4-FFF2-40B4-BE49-F238E27FC236}">
                <a16:creationId xmlns:a16="http://schemas.microsoft.com/office/drawing/2014/main" id="{5B6CB587-261F-8E41-9D26-B118BF85781B}"/>
              </a:ext>
            </a:extLst>
          </p:cNvPr>
          <p:cNvSpPr txBox="1"/>
          <p:nvPr/>
        </p:nvSpPr>
        <p:spPr>
          <a:xfrm>
            <a:off x="119336" y="6474822"/>
            <a:ext cx="4386522"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72" charset="0"/>
                <a:ea typeface="MS PGothic" charset="0"/>
              </a:rPr>
              <a:t>Survey of Lymphoma Clinical Investigators</a:t>
            </a:r>
          </a:p>
        </p:txBody>
      </p:sp>
    </p:spTree>
    <p:extLst>
      <p:ext uri="{BB962C8B-B14F-4D97-AF65-F5344CB8AC3E}">
        <p14:creationId xmlns:p14="http://schemas.microsoft.com/office/powerpoint/2010/main" val="20354862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CC504-6E65-794B-A163-E15792AC17C9}"/>
              </a:ext>
            </a:extLst>
          </p:cNvPr>
          <p:cNvSpPr>
            <a:spLocks noGrp="1"/>
          </p:cNvSpPr>
          <p:nvPr>
            <p:ph type="title" idx="4294967295"/>
          </p:nvPr>
        </p:nvSpPr>
        <p:spPr>
          <a:xfrm>
            <a:off x="685800" y="0"/>
            <a:ext cx="10439400" cy="2078978"/>
          </a:xfrm>
        </p:spPr>
        <p:txBody>
          <a:bodyPr/>
          <a:lstStyle/>
          <a:p>
            <a:pPr algn="l"/>
            <a:r>
              <a:rPr lang="en-US" dirty="0"/>
              <a:t>Regulatory and reimbursement issues aside, which first-line therapy would you generally recommend for an otherwise healthy </a:t>
            </a:r>
            <a:r>
              <a:rPr lang="en-US" u="sng" dirty="0"/>
              <a:t>65-year-old</a:t>
            </a:r>
            <a:r>
              <a:rPr lang="en-US" dirty="0"/>
              <a:t> patient with Stage IV </a:t>
            </a:r>
            <a:r>
              <a:rPr lang="en-US" u="sng" dirty="0"/>
              <a:t>germinal center B-cell (GCB)-type</a:t>
            </a:r>
            <a:r>
              <a:rPr lang="en-US" dirty="0"/>
              <a:t> DLBCL? </a:t>
            </a:r>
          </a:p>
        </p:txBody>
      </p:sp>
      <p:sp>
        <p:nvSpPr>
          <p:cNvPr id="72" name="Text Box 4">
            <a:extLst>
              <a:ext uri="{FF2B5EF4-FFF2-40B4-BE49-F238E27FC236}">
                <a16:creationId xmlns:a16="http://schemas.microsoft.com/office/drawing/2014/main" id="{128DA0B7-2CB3-D44C-ABD1-65C3EB519CF3}"/>
              </a:ext>
            </a:extLst>
          </p:cNvPr>
          <p:cNvSpPr txBox="1">
            <a:spLocks noChangeArrowheads="1"/>
          </p:cNvSpPr>
          <p:nvPr/>
        </p:nvSpPr>
        <p:spPr bwMode="auto">
          <a:xfrm>
            <a:off x="308880" y="3669205"/>
            <a:ext cx="4010592" cy="36939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R-CHP +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polatuzumab</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vedotin</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74" name="Text Box 4">
            <a:extLst>
              <a:ext uri="{FF2B5EF4-FFF2-40B4-BE49-F238E27FC236}">
                <a16:creationId xmlns:a16="http://schemas.microsoft.com/office/drawing/2014/main" id="{63447936-2682-1A46-8ABB-44C484B67B01}"/>
              </a:ext>
            </a:extLst>
          </p:cNvPr>
          <p:cNvSpPr txBox="1">
            <a:spLocks noChangeArrowheads="1"/>
          </p:cNvSpPr>
          <p:nvPr/>
        </p:nvSpPr>
        <p:spPr bwMode="auto">
          <a:xfrm>
            <a:off x="308880" y="2590523"/>
            <a:ext cx="4010592"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R-CHOP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84" name="Picture 1">
            <a:extLst>
              <a:ext uri="{FF2B5EF4-FFF2-40B4-BE49-F238E27FC236}">
                <a16:creationId xmlns:a16="http://schemas.microsoft.com/office/drawing/2014/main" id="{FA85B736-22B1-A047-B6A5-519143CF9D2A}"/>
              </a:ext>
            </a:extLst>
          </p:cNvPr>
          <p:cNvPicPr>
            <a:picLocks noChangeAspect="1"/>
          </p:cNvPicPr>
          <p:nvPr/>
        </p:nvPicPr>
        <p:blipFill>
          <a:blip r:embed="rId2"/>
          <a:srcRect/>
          <a:stretch/>
        </p:blipFill>
        <p:spPr bwMode="auto">
          <a:xfrm>
            <a:off x="4488726" y="25502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6" name="Picture 3">
            <a:extLst>
              <a:ext uri="{FF2B5EF4-FFF2-40B4-BE49-F238E27FC236}">
                <a16:creationId xmlns:a16="http://schemas.microsoft.com/office/drawing/2014/main" id="{8052E365-E8A8-E240-A007-94A1A6A9EA30}"/>
              </a:ext>
            </a:extLst>
          </p:cNvPr>
          <p:cNvPicPr>
            <a:picLocks noChangeAspect="1"/>
          </p:cNvPicPr>
          <p:nvPr/>
        </p:nvPicPr>
        <p:blipFill>
          <a:blip r:embed="rId3"/>
          <a:srcRect/>
          <a:stretch/>
        </p:blipFill>
        <p:spPr bwMode="auto">
          <a:xfrm>
            <a:off x="4488726" y="362797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 name="Text Box 9">
            <a:extLst>
              <a:ext uri="{FF2B5EF4-FFF2-40B4-BE49-F238E27FC236}">
                <a16:creationId xmlns:a16="http://schemas.microsoft.com/office/drawing/2014/main" id="{D4AEFC4D-FA63-EE4B-8812-F2860EB481C4}"/>
              </a:ext>
            </a:extLst>
          </p:cNvPr>
          <p:cNvSpPr txBox="1">
            <a:spLocks noChangeArrowheads="1"/>
          </p:cNvSpPr>
          <p:nvPr/>
        </p:nvSpPr>
        <p:spPr bwMode="auto">
          <a:xfrm>
            <a:off x="9448800" y="2546217"/>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11</a:t>
            </a:r>
          </a:p>
        </p:txBody>
      </p:sp>
      <p:pic>
        <p:nvPicPr>
          <p:cNvPr id="96" name="Picture 1">
            <a:extLst>
              <a:ext uri="{FF2B5EF4-FFF2-40B4-BE49-F238E27FC236}">
                <a16:creationId xmlns:a16="http://schemas.microsoft.com/office/drawing/2014/main" id="{D05C7BE9-AF69-DF45-A707-82522DE555E7}"/>
              </a:ext>
            </a:extLst>
          </p:cNvPr>
          <p:cNvPicPr>
            <a:picLocks noChangeAspect="1"/>
          </p:cNvPicPr>
          <p:nvPr/>
        </p:nvPicPr>
        <p:blipFill>
          <a:blip r:embed="rId2"/>
          <a:srcRect/>
          <a:stretch/>
        </p:blipFill>
        <p:spPr bwMode="auto">
          <a:xfrm>
            <a:off x="4927638" y="25502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8" name="Picture 3">
            <a:extLst>
              <a:ext uri="{FF2B5EF4-FFF2-40B4-BE49-F238E27FC236}">
                <a16:creationId xmlns:a16="http://schemas.microsoft.com/office/drawing/2014/main" id="{3B21A41D-C38B-FE44-84CC-82BD828A21C9}"/>
              </a:ext>
            </a:extLst>
          </p:cNvPr>
          <p:cNvPicPr>
            <a:picLocks noChangeAspect="1"/>
          </p:cNvPicPr>
          <p:nvPr/>
        </p:nvPicPr>
        <p:blipFill>
          <a:blip r:embed="rId3"/>
          <a:srcRect/>
          <a:stretch/>
        </p:blipFill>
        <p:spPr bwMode="auto">
          <a:xfrm>
            <a:off x="4927638" y="362797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 name="Picture 1">
            <a:extLst>
              <a:ext uri="{FF2B5EF4-FFF2-40B4-BE49-F238E27FC236}">
                <a16:creationId xmlns:a16="http://schemas.microsoft.com/office/drawing/2014/main" id="{BD51CFC5-79C0-6A49-93BD-3EEFDE33AF13}"/>
              </a:ext>
            </a:extLst>
          </p:cNvPr>
          <p:cNvPicPr>
            <a:picLocks noChangeAspect="1"/>
          </p:cNvPicPr>
          <p:nvPr/>
        </p:nvPicPr>
        <p:blipFill>
          <a:blip r:embed="rId2"/>
          <a:srcRect/>
          <a:stretch/>
        </p:blipFill>
        <p:spPr bwMode="auto">
          <a:xfrm>
            <a:off x="5366550" y="25502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5" name="Picture 1">
            <a:extLst>
              <a:ext uri="{FF2B5EF4-FFF2-40B4-BE49-F238E27FC236}">
                <a16:creationId xmlns:a16="http://schemas.microsoft.com/office/drawing/2014/main" id="{4AF50925-FED1-B34E-8D19-45480E15D146}"/>
              </a:ext>
            </a:extLst>
          </p:cNvPr>
          <p:cNvPicPr>
            <a:picLocks noChangeAspect="1"/>
          </p:cNvPicPr>
          <p:nvPr/>
        </p:nvPicPr>
        <p:blipFill>
          <a:blip r:embed="rId2"/>
          <a:srcRect/>
          <a:stretch/>
        </p:blipFill>
        <p:spPr bwMode="auto">
          <a:xfrm>
            <a:off x="5805462" y="25502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 name="Picture 1">
            <a:extLst>
              <a:ext uri="{FF2B5EF4-FFF2-40B4-BE49-F238E27FC236}">
                <a16:creationId xmlns:a16="http://schemas.microsoft.com/office/drawing/2014/main" id="{BFF3D8E7-957A-6647-947D-E5E820059996}"/>
              </a:ext>
            </a:extLst>
          </p:cNvPr>
          <p:cNvPicPr>
            <a:picLocks noChangeAspect="1"/>
          </p:cNvPicPr>
          <p:nvPr/>
        </p:nvPicPr>
        <p:blipFill>
          <a:blip r:embed="rId2"/>
          <a:srcRect/>
          <a:stretch/>
        </p:blipFill>
        <p:spPr bwMode="auto">
          <a:xfrm>
            <a:off x="6244374" y="25502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1" name="Picture 1">
            <a:extLst>
              <a:ext uri="{FF2B5EF4-FFF2-40B4-BE49-F238E27FC236}">
                <a16:creationId xmlns:a16="http://schemas.microsoft.com/office/drawing/2014/main" id="{2E78D055-A0DF-874E-8519-BBD84E2C2A28}"/>
              </a:ext>
            </a:extLst>
          </p:cNvPr>
          <p:cNvPicPr>
            <a:picLocks noChangeAspect="1"/>
          </p:cNvPicPr>
          <p:nvPr/>
        </p:nvPicPr>
        <p:blipFill>
          <a:blip r:embed="rId2"/>
          <a:srcRect/>
          <a:stretch/>
        </p:blipFill>
        <p:spPr bwMode="auto">
          <a:xfrm>
            <a:off x="6683286" y="25502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2" name="Picture 1">
            <a:extLst>
              <a:ext uri="{FF2B5EF4-FFF2-40B4-BE49-F238E27FC236}">
                <a16:creationId xmlns:a16="http://schemas.microsoft.com/office/drawing/2014/main" id="{E27D122F-0FCB-7641-9F69-99B1EE2A3BE7}"/>
              </a:ext>
            </a:extLst>
          </p:cNvPr>
          <p:cNvPicPr>
            <a:picLocks noChangeAspect="1"/>
          </p:cNvPicPr>
          <p:nvPr/>
        </p:nvPicPr>
        <p:blipFill>
          <a:blip r:embed="rId2"/>
          <a:srcRect/>
          <a:stretch/>
        </p:blipFill>
        <p:spPr bwMode="auto">
          <a:xfrm>
            <a:off x="7122198" y="25502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1" name="Picture 1">
            <a:extLst>
              <a:ext uri="{FF2B5EF4-FFF2-40B4-BE49-F238E27FC236}">
                <a16:creationId xmlns:a16="http://schemas.microsoft.com/office/drawing/2014/main" id="{733F6D44-6133-6845-960D-61C0234331AB}"/>
              </a:ext>
            </a:extLst>
          </p:cNvPr>
          <p:cNvPicPr>
            <a:picLocks noChangeAspect="1"/>
          </p:cNvPicPr>
          <p:nvPr/>
        </p:nvPicPr>
        <p:blipFill>
          <a:blip r:embed="rId2"/>
          <a:srcRect/>
          <a:stretch/>
        </p:blipFill>
        <p:spPr bwMode="auto">
          <a:xfrm>
            <a:off x="7561110" y="25502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2" name="Text Box 9">
            <a:extLst>
              <a:ext uri="{FF2B5EF4-FFF2-40B4-BE49-F238E27FC236}">
                <a16:creationId xmlns:a16="http://schemas.microsoft.com/office/drawing/2014/main" id="{20141D04-A685-C247-9A6A-D47CB62F108E}"/>
              </a:ext>
            </a:extLst>
          </p:cNvPr>
          <p:cNvSpPr txBox="1">
            <a:spLocks noChangeArrowheads="1"/>
          </p:cNvSpPr>
          <p:nvPr/>
        </p:nvSpPr>
        <p:spPr bwMode="auto">
          <a:xfrm>
            <a:off x="8233511" y="3648320"/>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8</a:t>
            </a:r>
          </a:p>
        </p:txBody>
      </p:sp>
      <p:pic>
        <p:nvPicPr>
          <p:cNvPr id="52" name="Picture 3">
            <a:extLst>
              <a:ext uri="{FF2B5EF4-FFF2-40B4-BE49-F238E27FC236}">
                <a16:creationId xmlns:a16="http://schemas.microsoft.com/office/drawing/2014/main" id="{64D5A777-E2F6-2A49-9EB1-5DFFA16DE7E4}"/>
              </a:ext>
            </a:extLst>
          </p:cNvPr>
          <p:cNvPicPr>
            <a:picLocks noChangeAspect="1"/>
          </p:cNvPicPr>
          <p:nvPr/>
        </p:nvPicPr>
        <p:blipFill>
          <a:blip r:embed="rId3"/>
          <a:srcRect/>
          <a:stretch/>
        </p:blipFill>
        <p:spPr bwMode="auto">
          <a:xfrm>
            <a:off x="5370983" y="362797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 name="Picture 1">
            <a:extLst>
              <a:ext uri="{FF2B5EF4-FFF2-40B4-BE49-F238E27FC236}">
                <a16:creationId xmlns:a16="http://schemas.microsoft.com/office/drawing/2014/main" id="{6C9CF8AE-9FD0-5348-8EDC-4B2425103CE2}"/>
              </a:ext>
            </a:extLst>
          </p:cNvPr>
          <p:cNvPicPr>
            <a:picLocks noChangeAspect="1"/>
          </p:cNvPicPr>
          <p:nvPr/>
        </p:nvPicPr>
        <p:blipFill>
          <a:blip r:embed="rId2"/>
          <a:srcRect/>
          <a:stretch/>
        </p:blipFill>
        <p:spPr bwMode="auto">
          <a:xfrm>
            <a:off x="8000021" y="2550264"/>
            <a:ext cx="411480" cy="4114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Picture 3">
            <a:extLst>
              <a:ext uri="{FF2B5EF4-FFF2-40B4-BE49-F238E27FC236}">
                <a16:creationId xmlns:a16="http://schemas.microsoft.com/office/drawing/2014/main" id="{EB85BA21-3A73-4C4E-9242-F2878869CB47}"/>
              </a:ext>
            </a:extLst>
          </p:cNvPr>
          <p:cNvPicPr>
            <a:picLocks noChangeAspect="1"/>
          </p:cNvPicPr>
          <p:nvPr/>
        </p:nvPicPr>
        <p:blipFill>
          <a:blip r:embed="rId3"/>
          <a:srcRect/>
          <a:stretch/>
        </p:blipFill>
        <p:spPr bwMode="auto">
          <a:xfrm>
            <a:off x="5822850" y="362797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 name="Picture 1">
            <a:extLst>
              <a:ext uri="{FF2B5EF4-FFF2-40B4-BE49-F238E27FC236}">
                <a16:creationId xmlns:a16="http://schemas.microsoft.com/office/drawing/2014/main" id="{91EEECA5-2AC2-4042-9B11-ECC6684A550D}"/>
              </a:ext>
            </a:extLst>
          </p:cNvPr>
          <p:cNvPicPr>
            <a:picLocks noChangeAspect="1"/>
          </p:cNvPicPr>
          <p:nvPr/>
        </p:nvPicPr>
        <p:blipFill>
          <a:blip r:embed="rId2"/>
          <a:srcRect/>
          <a:stretch/>
        </p:blipFill>
        <p:spPr bwMode="auto">
          <a:xfrm>
            <a:off x="8438933" y="2550264"/>
            <a:ext cx="411480" cy="4114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1">
            <a:extLst>
              <a:ext uri="{FF2B5EF4-FFF2-40B4-BE49-F238E27FC236}">
                <a16:creationId xmlns:a16="http://schemas.microsoft.com/office/drawing/2014/main" id="{1DA910A7-8000-EA44-9072-8169AAD47798}"/>
              </a:ext>
            </a:extLst>
          </p:cNvPr>
          <p:cNvPicPr>
            <a:picLocks noChangeAspect="1"/>
          </p:cNvPicPr>
          <p:nvPr/>
        </p:nvPicPr>
        <p:blipFill>
          <a:blip r:embed="rId2"/>
          <a:srcRect/>
          <a:stretch/>
        </p:blipFill>
        <p:spPr bwMode="auto">
          <a:xfrm>
            <a:off x="8888638" y="2550264"/>
            <a:ext cx="411480" cy="4114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3">
            <a:extLst>
              <a:ext uri="{FF2B5EF4-FFF2-40B4-BE49-F238E27FC236}">
                <a16:creationId xmlns:a16="http://schemas.microsoft.com/office/drawing/2014/main" id="{FC4494E4-6F06-1E45-8981-997E27D62BC0}"/>
              </a:ext>
            </a:extLst>
          </p:cNvPr>
          <p:cNvPicPr>
            <a:picLocks noChangeAspect="1"/>
          </p:cNvPicPr>
          <p:nvPr/>
        </p:nvPicPr>
        <p:blipFill>
          <a:blip r:embed="rId3"/>
          <a:srcRect/>
          <a:stretch/>
        </p:blipFill>
        <p:spPr bwMode="auto">
          <a:xfrm>
            <a:off x="6274717" y="362797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 name="Picture 3">
            <a:extLst>
              <a:ext uri="{FF2B5EF4-FFF2-40B4-BE49-F238E27FC236}">
                <a16:creationId xmlns:a16="http://schemas.microsoft.com/office/drawing/2014/main" id="{CACF74A6-FF5E-5D46-AA63-C992223699E3}"/>
              </a:ext>
            </a:extLst>
          </p:cNvPr>
          <p:cNvPicPr>
            <a:picLocks noChangeAspect="1"/>
          </p:cNvPicPr>
          <p:nvPr/>
        </p:nvPicPr>
        <p:blipFill>
          <a:blip r:embed="rId3"/>
          <a:srcRect/>
          <a:stretch/>
        </p:blipFill>
        <p:spPr bwMode="auto">
          <a:xfrm>
            <a:off x="6713629" y="362797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 name="Picture 3">
            <a:extLst>
              <a:ext uri="{FF2B5EF4-FFF2-40B4-BE49-F238E27FC236}">
                <a16:creationId xmlns:a16="http://schemas.microsoft.com/office/drawing/2014/main" id="{EFEA379E-0C33-DA40-9587-1F8D6507B377}"/>
              </a:ext>
            </a:extLst>
          </p:cNvPr>
          <p:cNvPicPr>
            <a:picLocks noChangeAspect="1"/>
          </p:cNvPicPr>
          <p:nvPr/>
        </p:nvPicPr>
        <p:blipFill>
          <a:blip r:embed="rId3"/>
          <a:srcRect/>
          <a:stretch/>
        </p:blipFill>
        <p:spPr bwMode="auto">
          <a:xfrm>
            <a:off x="7156974" y="362797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 name="Picture 3">
            <a:extLst>
              <a:ext uri="{FF2B5EF4-FFF2-40B4-BE49-F238E27FC236}">
                <a16:creationId xmlns:a16="http://schemas.microsoft.com/office/drawing/2014/main" id="{4C912094-C2D3-5B4F-A707-2E20B1F6FDB4}"/>
              </a:ext>
            </a:extLst>
          </p:cNvPr>
          <p:cNvPicPr>
            <a:picLocks noChangeAspect="1"/>
          </p:cNvPicPr>
          <p:nvPr/>
        </p:nvPicPr>
        <p:blipFill>
          <a:blip r:embed="rId3"/>
          <a:srcRect/>
          <a:stretch/>
        </p:blipFill>
        <p:spPr bwMode="auto">
          <a:xfrm>
            <a:off x="7608841" y="362797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 name="TextBox 26">
            <a:extLst>
              <a:ext uri="{FF2B5EF4-FFF2-40B4-BE49-F238E27FC236}">
                <a16:creationId xmlns:a16="http://schemas.microsoft.com/office/drawing/2014/main" id="{90FD7068-D64F-DA4D-9234-8F09C5E6CA53}"/>
              </a:ext>
            </a:extLst>
          </p:cNvPr>
          <p:cNvSpPr txBox="1"/>
          <p:nvPr/>
        </p:nvSpPr>
        <p:spPr>
          <a:xfrm>
            <a:off x="119336" y="6474822"/>
            <a:ext cx="4386522"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72" charset="0"/>
                <a:ea typeface="MS PGothic" charset="0"/>
              </a:rPr>
              <a:t>Survey of Lymphoma Clinical Investigators</a:t>
            </a:r>
          </a:p>
        </p:txBody>
      </p:sp>
    </p:spTree>
    <p:extLst>
      <p:ext uri="{BB962C8B-B14F-4D97-AF65-F5344CB8AC3E}">
        <p14:creationId xmlns:p14="http://schemas.microsoft.com/office/powerpoint/2010/main" val="3344038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CC504-6E65-794B-A163-E15792AC17C9}"/>
              </a:ext>
            </a:extLst>
          </p:cNvPr>
          <p:cNvSpPr>
            <a:spLocks noGrp="1"/>
          </p:cNvSpPr>
          <p:nvPr>
            <p:ph type="title" idx="4294967295"/>
          </p:nvPr>
        </p:nvSpPr>
        <p:spPr>
          <a:xfrm>
            <a:off x="685800" y="374889"/>
            <a:ext cx="10515600" cy="1926578"/>
          </a:xfrm>
        </p:spPr>
        <p:txBody>
          <a:bodyPr/>
          <a:lstStyle/>
          <a:p>
            <a:pPr algn="l"/>
            <a:r>
              <a:rPr lang="en-US" dirty="0"/>
              <a:t>Regulatory and reimbursement issues aside, which second-line therapy would you recommend for a younger, transplant-eligible patient with DLBCL who experiences disease relapse 12 months after R-CHOP? </a:t>
            </a:r>
          </a:p>
        </p:txBody>
      </p:sp>
      <p:sp>
        <p:nvSpPr>
          <p:cNvPr id="72" name="Text Box 4">
            <a:extLst>
              <a:ext uri="{FF2B5EF4-FFF2-40B4-BE49-F238E27FC236}">
                <a16:creationId xmlns:a16="http://schemas.microsoft.com/office/drawing/2014/main" id="{128DA0B7-2CB3-D44C-ABD1-65C3EB519CF3}"/>
              </a:ext>
            </a:extLst>
          </p:cNvPr>
          <p:cNvSpPr txBox="1">
            <a:spLocks noChangeArrowheads="1"/>
          </p:cNvSpPr>
          <p:nvPr/>
        </p:nvSpPr>
        <p:spPr bwMode="auto">
          <a:xfrm>
            <a:off x="0" y="3978758"/>
            <a:ext cx="4106297" cy="36939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Autologous stem cell </a:t>
            </a:r>
            <a:b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b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transplant (ASCT)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74" name="Text Box 4">
            <a:extLst>
              <a:ext uri="{FF2B5EF4-FFF2-40B4-BE49-F238E27FC236}">
                <a16:creationId xmlns:a16="http://schemas.microsoft.com/office/drawing/2014/main" id="{63447936-2682-1A46-8ABB-44C484B67B01}"/>
              </a:ext>
            </a:extLst>
          </p:cNvPr>
          <p:cNvSpPr txBox="1">
            <a:spLocks noChangeArrowheads="1"/>
          </p:cNvSpPr>
          <p:nvPr/>
        </p:nvSpPr>
        <p:spPr bwMode="auto">
          <a:xfrm>
            <a:off x="152400" y="2986175"/>
            <a:ext cx="3953897" cy="387388"/>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CAR T-cell therapy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84" name="Picture 1">
            <a:extLst>
              <a:ext uri="{FF2B5EF4-FFF2-40B4-BE49-F238E27FC236}">
                <a16:creationId xmlns:a16="http://schemas.microsoft.com/office/drawing/2014/main" id="{FA85B736-22B1-A047-B6A5-519143CF9D2A}"/>
              </a:ext>
            </a:extLst>
          </p:cNvPr>
          <p:cNvPicPr>
            <a:picLocks noChangeAspect="1"/>
          </p:cNvPicPr>
          <p:nvPr/>
        </p:nvPicPr>
        <p:blipFill>
          <a:blip r:embed="rId2"/>
          <a:srcRect/>
          <a:stretch/>
        </p:blipFill>
        <p:spPr bwMode="auto">
          <a:xfrm>
            <a:off x="4275552" y="277275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6" name="Picture 3">
            <a:extLst>
              <a:ext uri="{FF2B5EF4-FFF2-40B4-BE49-F238E27FC236}">
                <a16:creationId xmlns:a16="http://schemas.microsoft.com/office/drawing/2014/main" id="{8052E365-E8A8-E240-A007-94A1A6A9EA30}"/>
              </a:ext>
            </a:extLst>
          </p:cNvPr>
          <p:cNvPicPr>
            <a:picLocks noChangeAspect="1"/>
          </p:cNvPicPr>
          <p:nvPr/>
        </p:nvPicPr>
        <p:blipFill>
          <a:blip r:embed="rId3"/>
          <a:srcRect/>
          <a:stretch/>
        </p:blipFill>
        <p:spPr bwMode="auto">
          <a:xfrm>
            <a:off x="4275552" y="40173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 name="Text Box 9">
            <a:extLst>
              <a:ext uri="{FF2B5EF4-FFF2-40B4-BE49-F238E27FC236}">
                <a16:creationId xmlns:a16="http://schemas.microsoft.com/office/drawing/2014/main" id="{D4AEFC4D-FA63-EE4B-8812-F2860EB481C4}"/>
              </a:ext>
            </a:extLst>
          </p:cNvPr>
          <p:cNvSpPr txBox="1">
            <a:spLocks noChangeArrowheads="1"/>
          </p:cNvSpPr>
          <p:nvPr/>
        </p:nvSpPr>
        <p:spPr bwMode="auto">
          <a:xfrm>
            <a:off x="10538619" y="2768706"/>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17</a:t>
            </a:r>
          </a:p>
        </p:txBody>
      </p:sp>
      <p:pic>
        <p:nvPicPr>
          <p:cNvPr id="96" name="Picture 1">
            <a:extLst>
              <a:ext uri="{FF2B5EF4-FFF2-40B4-BE49-F238E27FC236}">
                <a16:creationId xmlns:a16="http://schemas.microsoft.com/office/drawing/2014/main" id="{D05C7BE9-AF69-DF45-A707-82522DE555E7}"/>
              </a:ext>
            </a:extLst>
          </p:cNvPr>
          <p:cNvPicPr>
            <a:picLocks noChangeAspect="1"/>
          </p:cNvPicPr>
          <p:nvPr/>
        </p:nvPicPr>
        <p:blipFill>
          <a:blip r:embed="rId2"/>
          <a:srcRect/>
          <a:stretch/>
        </p:blipFill>
        <p:spPr bwMode="auto">
          <a:xfrm>
            <a:off x="4714464" y="277275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 name="Picture 1">
            <a:extLst>
              <a:ext uri="{FF2B5EF4-FFF2-40B4-BE49-F238E27FC236}">
                <a16:creationId xmlns:a16="http://schemas.microsoft.com/office/drawing/2014/main" id="{BD51CFC5-79C0-6A49-93BD-3EEFDE33AF13}"/>
              </a:ext>
            </a:extLst>
          </p:cNvPr>
          <p:cNvPicPr>
            <a:picLocks noChangeAspect="1"/>
          </p:cNvPicPr>
          <p:nvPr/>
        </p:nvPicPr>
        <p:blipFill>
          <a:blip r:embed="rId2"/>
          <a:srcRect/>
          <a:stretch/>
        </p:blipFill>
        <p:spPr bwMode="auto">
          <a:xfrm>
            <a:off x="5153376" y="277275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5" name="Picture 1">
            <a:extLst>
              <a:ext uri="{FF2B5EF4-FFF2-40B4-BE49-F238E27FC236}">
                <a16:creationId xmlns:a16="http://schemas.microsoft.com/office/drawing/2014/main" id="{4AF50925-FED1-B34E-8D19-45480E15D146}"/>
              </a:ext>
            </a:extLst>
          </p:cNvPr>
          <p:cNvPicPr>
            <a:picLocks noChangeAspect="1"/>
          </p:cNvPicPr>
          <p:nvPr/>
        </p:nvPicPr>
        <p:blipFill>
          <a:blip r:embed="rId2"/>
          <a:srcRect/>
          <a:stretch/>
        </p:blipFill>
        <p:spPr bwMode="auto">
          <a:xfrm>
            <a:off x="5592288" y="277275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 name="Picture 1">
            <a:extLst>
              <a:ext uri="{FF2B5EF4-FFF2-40B4-BE49-F238E27FC236}">
                <a16:creationId xmlns:a16="http://schemas.microsoft.com/office/drawing/2014/main" id="{BFF3D8E7-957A-6647-947D-E5E820059996}"/>
              </a:ext>
            </a:extLst>
          </p:cNvPr>
          <p:cNvPicPr>
            <a:picLocks noChangeAspect="1"/>
          </p:cNvPicPr>
          <p:nvPr/>
        </p:nvPicPr>
        <p:blipFill>
          <a:blip r:embed="rId2"/>
          <a:srcRect/>
          <a:stretch/>
        </p:blipFill>
        <p:spPr bwMode="auto">
          <a:xfrm>
            <a:off x="6031200" y="277275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1" name="Picture 1">
            <a:extLst>
              <a:ext uri="{FF2B5EF4-FFF2-40B4-BE49-F238E27FC236}">
                <a16:creationId xmlns:a16="http://schemas.microsoft.com/office/drawing/2014/main" id="{2E78D055-A0DF-874E-8519-BBD84E2C2A28}"/>
              </a:ext>
            </a:extLst>
          </p:cNvPr>
          <p:cNvPicPr>
            <a:picLocks noChangeAspect="1"/>
          </p:cNvPicPr>
          <p:nvPr/>
        </p:nvPicPr>
        <p:blipFill>
          <a:blip r:embed="rId2"/>
          <a:srcRect/>
          <a:stretch/>
        </p:blipFill>
        <p:spPr bwMode="auto">
          <a:xfrm>
            <a:off x="6470112" y="277275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2" name="Picture 1">
            <a:extLst>
              <a:ext uri="{FF2B5EF4-FFF2-40B4-BE49-F238E27FC236}">
                <a16:creationId xmlns:a16="http://schemas.microsoft.com/office/drawing/2014/main" id="{E27D122F-0FCB-7641-9F69-99B1EE2A3BE7}"/>
              </a:ext>
            </a:extLst>
          </p:cNvPr>
          <p:cNvPicPr>
            <a:picLocks noChangeAspect="1"/>
          </p:cNvPicPr>
          <p:nvPr/>
        </p:nvPicPr>
        <p:blipFill>
          <a:blip r:embed="rId2"/>
          <a:srcRect/>
          <a:stretch/>
        </p:blipFill>
        <p:spPr bwMode="auto">
          <a:xfrm>
            <a:off x="6909024" y="277275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1" name="Picture 1">
            <a:extLst>
              <a:ext uri="{FF2B5EF4-FFF2-40B4-BE49-F238E27FC236}">
                <a16:creationId xmlns:a16="http://schemas.microsoft.com/office/drawing/2014/main" id="{733F6D44-6133-6845-960D-61C0234331AB}"/>
              </a:ext>
            </a:extLst>
          </p:cNvPr>
          <p:cNvPicPr>
            <a:picLocks noChangeAspect="1"/>
          </p:cNvPicPr>
          <p:nvPr/>
        </p:nvPicPr>
        <p:blipFill>
          <a:blip r:embed="rId2"/>
          <a:srcRect/>
          <a:stretch/>
        </p:blipFill>
        <p:spPr bwMode="auto">
          <a:xfrm>
            <a:off x="7347936" y="277275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2" name="Text Box 9">
            <a:extLst>
              <a:ext uri="{FF2B5EF4-FFF2-40B4-BE49-F238E27FC236}">
                <a16:creationId xmlns:a16="http://schemas.microsoft.com/office/drawing/2014/main" id="{20141D04-A685-C247-9A6A-D47CB62F108E}"/>
              </a:ext>
            </a:extLst>
          </p:cNvPr>
          <p:cNvSpPr txBox="1">
            <a:spLocks noChangeArrowheads="1"/>
          </p:cNvSpPr>
          <p:nvPr/>
        </p:nvSpPr>
        <p:spPr bwMode="auto">
          <a:xfrm>
            <a:off x="5218673" y="4024795"/>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2</a:t>
            </a:r>
          </a:p>
        </p:txBody>
      </p:sp>
      <p:pic>
        <p:nvPicPr>
          <p:cNvPr id="27" name="Picture 1">
            <a:extLst>
              <a:ext uri="{FF2B5EF4-FFF2-40B4-BE49-F238E27FC236}">
                <a16:creationId xmlns:a16="http://schemas.microsoft.com/office/drawing/2014/main" id="{DF30A115-5815-AD47-847B-E8C80321CC0B}"/>
              </a:ext>
            </a:extLst>
          </p:cNvPr>
          <p:cNvPicPr>
            <a:picLocks noChangeAspect="1"/>
          </p:cNvPicPr>
          <p:nvPr/>
        </p:nvPicPr>
        <p:blipFill>
          <a:blip r:embed="rId2"/>
          <a:srcRect/>
          <a:stretch/>
        </p:blipFill>
        <p:spPr bwMode="auto">
          <a:xfrm>
            <a:off x="7786848" y="277275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1">
            <a:extLst>
              <a:ext uri="{FF2B5EF4-FFF2-40B4-BE49-F238E27FC236}">
                <a16:creationId xmlns:a16="http://schemas.microsoft.com/office/drawing/2014/main" id="{5377AC8E-681A-1C4C-8AD0-38F045CDAB4F}"/>
              </a:ext>
            </a:extLst>
          </p:cNvPr>
          <p:cNvPicPr>
            <a:picLocks noChangeAspect="1"/>
          </p:cNvPicPr>
          <p:nvPr/>
        </p:nvPicPr>
        <p:blipFill>
          <a:blip r:embed="rId2"/>
          <a:srcRect/>
          <a:stretch/>
        </p:blipFill>
        <p:spPr bwMode="auto">
          <a:xfrm>
            <a:off x="8225760" y="277275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1">
            <a:extLst>
              <a:ext uri="{FF2B5EF4-FFF2-40B4-BE49-F238E27FC236}">
                <a16:creationId xmlns:a16="http://schemas.microsoft.com/office/drawing/2014/main" id="{97A37C6D-8B4D-7244-8A6D-61E0CDA03E86}"/>
              </a:ext>
            </a:extLst>
          </p:cNvPr>
          <p:cNvPicPr>
            <a:picLocks noChangeAspect="1"/>
          </p:cNvPicPr>
          <p:nvPr/>
        </p:nvPicPr>
        <p:blipFill>
          <a:blip r:embed="rId2"/>
          <a:srcRect/>
          <a:stretch/>
        </p:blipFill>
        <p:spPr bwMode="auto">
          <a:xfrm>
            <a:off x="8664672" y="277275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 name="Text Box 4">
            <a:extLst>
              <a:ext uri="{FF2B5EF4-FFF2-40B4-BE49-F238E27FC236}">
                <a16:creationId xmlns:a16="http://schemas.microsoft.com/office/drawing/2014/main" id="{6A7F92C9-33ED-E346-A417-746994988564}"/>
              </a:ext>
            </a:extLst>
          </p:cNvPr>
          <p:cNvSpPr txBox="1">
            <a:spLocks noChangeArrowheads="1"/>
          </p:cNvSpPr>
          <p:nvPr/>
        </p:nvSpPr>
        <p:spPr bwMode="auto">
          <a:xfrm>
            <a:off x="381000" y="4857809"/>
            <a:ext cx="3725297" cy="36939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Either ASCT or CAR </a:t>
            </a:r>
            <a:b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b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T-cell therapy — coin flip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24" name="Text Box 9">
            <a:extLst>
              <a:ext uri="{FF2B5EF4-FFF2-40B4-BE49-F238E27FC236}">
                <a16:creationId xmlns:a16="http://schemas.microsoft.com/office/drawing/2014/main" id="{CC8D2922-1A12-6841-8830-8CB15221F798}"/>
              </a:ext>
            </a:extLst>
          </p:cNvPr>
          <p:cNvSpPr txBox="1">
            <a:spLocks noChangeArrowheads="1"/>
          </p:cNvSpPr>
          <p:nvPr/>
        </p:nvSpPr>
        <p:spPr bwMode="auto">
          <a:xfrm>
            <a:off x="4807511" y="4800600"/>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pic>
        <p:nvPicPr>
          <p:cNvPr id="25" name="Picture 24">
            <a:extLst>
              <a:ext uri="{FF2B5EF4-FFF2-40B4-BE49-F238E27FC236}">
                <a16:creationId xmlns:a16="http://schemas.microsoft.com/office/drawing/2014/main" id="{465A6F7D-DCCB-7A4D-B0DD-485E4836A7A1}"/>
              </a:ext>
            </a:extLst>
          </p:cNvPr>
          <p:cNvPicPr>
            <a:picLocks noChangeAspect="1"/>
          </p:cNvPicPr>
          <p:nvPr/>
        </p:nvPicPr>
        <p:blipFill>
          <a:blip r:embed="rId4"/>
          <a:srcRect/>
          <a:stretch/>
        </p:blipFill>
        <p:spPr bwMode="auto">
          <a:xfrm>
            <a:off x="4275551" y="4819779"/>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 name="Picture 1">
            <a:extLst>
              <a:ext uri="{FF2B5EF4-FFF2-40B4-BE49-F238E27FC236}">
                <a16:creationId xmlns:a16="http://schemas.microsoft.com/office/drawing/2014/main" id="{F7332C45-22C0-3845-8500-AD933FE7847E}"/>
              </a:ext>
            </a:extLst>
          </p:cNvPr>
          <p:cNvPicPr>
            <a:picLocks noChangeAspect="1"/>
          </p:cNvPicPr>
          <p:nvPr/>
        </p:nvPicPr>
        <p:blipFill>
          <a:blip r:embed="rId2"/>
          <a:srcRect/>
          <a:stretch/>
        </p:blipFill>
        <p:spPr bwMode="auto">
          <a:xfrm>
            <a:off x="9103584" y="277275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 name="Picture 1">
            <a:extLst>
              <a:ext uri="{FF2B5EF4-FFF2-40B4-BE49-F238E27FC236}">
                <a16:creationId xmlns:a16="http://schemas.microsoft.com/office/drawing/2014/main" id="{C302E0B0-A7A1-9E48-A70B-53151B8A81B6}"/>
              </a:ext>
            </a:extLst>
          </p:cNvPr>
          <p:cNvPicPr>
            <a:picLocks noChangeAspect="1"/>
          </p:cNvPicPr>
          <p:nvPr/>
        </p:nvPicPr>
        <p:blipFill>
          <a:blip r:embed="rId2"/>
          <a:srcRect/>
          <a:stretch/>
        </p:blipFill>
        <p:spPr bwMode="auto">
          <a:xfrm>
            <a:off x="9542496" y="277275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 name="Picture 1">
            <a:extLst>
              <a:ext uri="{FF2B5EF4-FFF2-40B4-BE49-F238E27FC236}">
                <a16:creationId xmlns:a16="http://schemas.microsoft.com/office/drawing/2014/main" id="{A837118B-EC31-494F-9768-65D055CD23F5}"/>
              </a:ext>
            </a:extLst>
          </p:cNvPr>
          <p:cNvPicPr>
            <a:picLocks noChangeAspect="1"/>
          </p:cNvPicPr>
          <p:nvPr/>
        </p:nvPicPr>
        <p:blipFill>
          <a:blip r:embed="rId2"/>
          <a:srcRect/>
          <a:stretch/>
        </p:blipFill>
        <p:spPr bwMode="auto">
          <a:xfrm>
            <a:off x="9999696" y="277275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 name="Picture 1">
            <a:extLst>
              <a:ext uri="{FF2B5EF4-FFF2-40B4-BE49-F238E27FC236}">
                <a16:creationId xmlns:a16="http://schemas.microsoft.com/office/drawing/2014/main" id="{22E1FE7F-7C9F-B54D-A792-F9003FADCC6D}"/>
              </a:ext>
            </a:extLst>
          </p:cNvPr>
          <p:cNvPicPr>
            <a:picLocks noChangeAspect="1"/>
          </p:cNvPicPr>
          <p:nvPr/>
        </p:nvPicPr>
        <p:blipFill>
          <a:blip r:embed="rId2"/>
          <a:srcRect/>
          <a:stretch/>
        </p:blipFill>
        <p:spPr bwMode="auto">
          <a:xfrm>
            <a:off x="4275552" y="3212369"/>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 name="Picture 1">
            <a:extLst>
              <a:ext uri="{FF2B5EF4-FFF2-40B4-BE49-F238E27FC236}">
                <a16:creationId xmlns:a16="http://schemas.microsoft.com/office/drawing/2014/main" id="{B5B094B3-C56B-6A44-A985-DCFFEA6AEBFA}"/>
              </a:ext>
            </a:extLst>
          </p:cNvPr>
          <p:cNvPicPr>
            <a:picLocks noChangeAspect="1"/>
          </p:cNvPicPr>
          <p:nvPr/>
        </p:nvPicPr>
        <p:blipFill>
          <a:blip r:embed="rId2"/>
          <a:srcRect/>
          <a:stretch/>
        </p:blipFill>
        <p:spPr bwMode="auto">
          <a:xfrm>
            <a:off x="4714464" y="3212369"/>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 name="Picture 3">
            <a:extLst>
              <a:ext uri="{FF2B5EF4-FFF2-40B4-BE49-F238E27FC236}">
                <a16:creationId xmlns:a16="http://schemas.microsoft.com/office/drawing/2014/main" id="{EF09EC51-2F5C-1A4A-BD5D-A53F3C358130}"/>
              </a:ext>
            </a:extLst>
          </p:cNvPr>
          <p:cNvPicPr>
            <a:picLocks noChangeAspect="1"/>
          </p:cNvPicPr>
          <p:nvPr/>
        </p:nvPicPr>
        <p:blipFill>
          <a:blip r:embed="rId3"/>
          <a:srcRect/>
          <a:stretch/>
        </p:blipFill>
        <p:spPr bwMode="auto">
          <a:xfrm>
            <a:off x="4714464" y="40173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 name="Picture 1">
            <a:extLst>
              <a:ext uri="{FF2B5EF4-FFF2-40B4-BE49-F238E27FC236}">
                <a16:creationId xmlns:a16="http://schemas.microsoft.com/office/drawing/2014/main" id="{418CF123-82DC-ED4B-B66F-A8E60D93B68E}"/>
              </a:ext>
            </a:extLst>
          </p:cNvPr>
          <p:cNvPicPr>
            <a:picLocks noChangeAspect="1"/>
          </p:cNvPicPr>
          <p:nvPr/>
        </p:nvPicPr>
        <p:blipFill>
          <a:blip r:embed="rId2"/>
          <a:srcRect/>
          <a:stretch/>
        </p:blipFill>
        <p:spPr bwMode="auto">
          <a:xfrm>
            <a:off x="5153376" y="323068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 name="TextBox 35">
            <a:extLst>
              <a:ext uri="{FF2B5EF4-FFF2-40B4-BE49-F238E27FC236}">
                <a16:creationId xmlns:a16="http://schemas.microsoft.com/office/drawing/2014/main" id="{B4D9BB94-7FC2-D246-82AA-B6AD11BA2D10}"/>
              </a:ext>
            </a:extLst>
          </p:cNvPr>
          <p:cNvSpPr txBox="1"/>
          <p:nvPr/>
        </p:nvSpPr>
        <p:spPr>
          <a:xfrm>
            <a:off x="-24680" y="6546830"/>
            <a:ext cx="4386522"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72" charset="0"/>
                <a:ea typeface="MS PGothic" charset="0"/>
              </a:rPr>
              <a:t>Survey of Lymphoma Clinical Investigators</a:t>
            </a:r>
          </a:p>
        </p:txBody>
      </p:sp>
    </p:spTree>
    <p:extLst>
      <p:ext uri="{BB962C8B-B14F-4D97-AF65-F5344CB8AC3E}">
        <p14:creationId xmlns:p14="http://schemas.microsoft.com/office/powerpoint/2010/main" val="364131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CC504-6E65-794B-A163-E15792AC17C9}"/>
              </a:ext>
            </a:extLst>
          </p:cNvPr>
          <p:cNvSpPr>
            <a:spLocks noGrp="1"/>
          </p:cNvSpPr>
          <p:nvPr>
            <p:ph type="title" idx="4294967295"/>
          </p:nvPr>
        </p:nvSpPr>
        <p:spPr>
          <a:xfrm>
            <a:off x="685800" y="0"/>
            <a:ext cx="11201400" cy="2078978"/>
          </a:xfrm>
        </p:spPr>
        <p:txBody>
          <a:bodyPr/>
          <a:lstStyle/>
          <a:p>
            <a:pPr algn="l"/>
            <a:r>
              <a:rPr lang="en-US" dirty="0"/>
              <a:t>Which therapy would you generally recommend first for a patient with DLBCL who experiences disease progression on front-line R-CHOP and is </a:t>
            </a:r>
            <a:r>
              <a:rPr lang="en-US" u="sng" dirty="0"/>
              <a:t>not eligible for high-dose therapy or CAR T-cell therapy</a:t>
            </a:r>
            <a:r>
              <a:rPr lang="en-US" dirty="0"/>
              <a:t>? </a:t>
            </a:r>
          </a:p>
        </p:txBody>
      </p:sp>
      <p:sp>
        <p:nvSpPr>
          <p:cNvPr id="72" name="Text Box 4">
            <a:extLst>
              <a:ext uri="{FF2B5EF4-FFF2-40B4-BE49-F238E27FC236}">
                <a16:creationId xmlns:a16="http://schemas.microsoft.com/office/drawing/2014/main" id="{128DA0B7-2CB3-D44C-ABD1-65C3EB519CF3}"/>
              </a:ext>
            </a:extLst>
          </p:cNvPr>
          <p:cNvSpPr txBox="1">
            <a:spLocks noChangeArrowheads="1"/>
          </p:cNvSpPr>
          <p:nvPr/>
        </p:nvSpPr>
        <p:spPr bwMode="auto">
          <a:xfrm>
            <a:off x="514301" y="3669205"/>
            <a:ext cx="4010592" cy="36939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Polatuzumab</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vedotin</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/BR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73" name="Text Box 4">
            <a:extLst>
              <a:ext uri="{FF2B5EF4-FFF2-40B4-BE49-F238E27FC236}">
                <a16:creationId xmlns:a16="http://schemas.microsoft.com/office/drawing/2014/main" id="{63831789-C9BE-DB4B-9BC1-41F50D7736AF}"/>
              </a:ext>
            </a:extLst>
          </p:cNvPr>
          <p:cNvSpPr txBox="1">
            <a:spLocks noChangeArrowheads="1"/>
          </p:cNvSpPr>
          <p:nvPr/>
        </p:nvSpPr>
        <p:spPr bwMode="auto">
          <a:xfrm>
            <a:off x="205421" y="4801566"/>
            <a:ext cx="4319472" cy="378508"/>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I’m not sure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74" name="Text Box 4">
            <a:extLst>
              <a:ext uri="{FF2B5EF4-FFF2-40B4-BE49-F238E27FC236}">
                <a16:creationId xmlns:a16="http://schemas.microsoft.com/office/drawing/2014/main" id="{63447936-2682-1A46-8ABB-44C484B67B01}"/>
              </a:ext>
            </a:extLst>
          </p:cNvPr>
          <p:cNvSpPr txBox="1">
            <a:spLocks noChangeArrowheads="1"/>
          </p:cNvSpPr>
          <p:nvPr/>
        </p:nvSpPr>
        <p:spPr bwMode="auto">
          <a:xfrm>
            <a:off x="514301" y="2590523"/>
            <a:ext cx="4010592"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Tafasitamab</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/lenalidomide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82" name="Picture 81">
            <a:extLst>
              <a:ext uri="{FF2B5EF4-FFF2-40B4-BE49-F238E27FC236}">
                <a16:creationId xmlns:a16="http://schemas.microsoft.com/office/drawing/2014/main" id="{7A42EFDB-0DDA-494A-B2D5-401890957E13}"/>
              </a:ext>
            </a:extLst>
          </p:cNvPr>
          <p:cNvPicPr>
            <a:picLocks noChangeAspect="1"/>
          </p:cNvPicPr>
          <p:nvPr/>
        </p:nvPicPr>
        <p:blipFill>
          <a:blip r:embed="rId2"/>
          <a:srcRect/>
          <a:stretch/>
        </p:blipFill>
        <p:spPr bwMode="auto">
          <a:xfrm>
            <a:off x="4694147" y="4770437"/>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 name="Picture 1">
            <a:extLst>
              <a:ext uri="{FF2B5EF4-FFF2-40B4-BE49-F238E27FC236}">
                <a16:creationId xmlns:a16="http://schemas.microsoft.com/office/drawing/2014/main" id="{FA85B736-22B1-A047-B6A5-519143CF9D2A}"/>
              </a:ext>
            </a:extLst>
          </p:cNvPr>
          <p:cNvPicPr>
            <a:picLocks noChangeAspect="1"/>
          </p:cNvPicPr>
          <p:nvPr/>
        </p:nvPicPr>
        <p:blipFill>
          <a:blip r:embed="rId3"/>
          <a:srcRect/>
          <a:stretch/>
        </p:blipFill>
        <p:spPr bwMode="auto">
          <a:xfrm>
            <a:off x="4694147" y="25502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6" name="Picture 3">
            <a:extLst>
              <a:ext uri="{FF2B5EF4-FFF2-40B4-BE49-F238E27FC236}">
                <a16:creationId xmlns:a16="http://schemas.microsoft.com/office/drawing/2014/main" id="{8052E365-E8A8-E240-A007-94A1A6A9EA30}"/>
              </a:ext>
            </a:extLst>
          </p:cNvPr>
          <p:cNvPicPr>
            <a:picLocks noChangeAspect="1"/>
          </p:cNvPicPr>
          <p:nvPr/>
        </p:nvPicPr>
        <p:blipFill>
          <a:blip r:embed="rId4"/>
          <a:srcRect/>
          <a:stretch/>
        </p:blipFill>
        <p:spPr bwMode="auto">
          <a:xfrm>
            <a:off x="4694147" y="362797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 name="Text Box 9">
            <a:extLst>
              <a:ext uri="{FF2B5EF4-FFF2-40B4-BE49-F238E27FC236}">
                <a16:creationId xmlns:a16="http://schemas.microsoft.com/office/drawing/2014/main" id="{D4AEFC4D-FA63-EE4B-8812-F2860EB481C4}"/>
              </a:ext>
            </a:extLst>
          </p:cNvPr>
          <p:cNvSpPr txBox="1">
            <a:spLocks noChangeArrowheads="1"/>
          </p:cNvSpPr>
          <p:nvPr/>
        </p:nvSpPr>
        <p:spPr bwMode="auto">
          <a:xfrm>
            <a:off x="10530010" y="2546217"/>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13</a:t>
            </a:r>
          </a:p>
        </p:txBody>
      </p:sp>
      <p:pic>
        <p:nvPicPr>
          <p:cNvPr id="96" name="Picture 1">
            <a:extLst>
              <a:ext uri="{FF2B5EF4-FFF2-40B4-BE49-F238E27FC236}">
                <a16:creationId xmlns:a16="http://schemas.microsoft.com/office/drawing/2014/main" id="{D05C7BE9-AF69-DF45-A707-82522DE555E7}"/>
              </a:ext>
            </a:extLst>
          </p:cNvPr>
          <p:cNvPicPr>
            <a:picLocks noChangeAspect="1"/>
          </p:cNvPicPr>
          <p:nvPr/>
        </p:nvPicPr>
        <p:blipFill>
          <a:blip r:embed="rId3"/>
          <a:srcRect/>
          <a:stretch/>
        </p:blipFill>
        <p:spPr bwMode="auto">
          <a:xfrm>
            <a:off x="5133059" y="25502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8" name="Picture 3">
            <a:extLst>
              <a:ext uri="{FF2B5EF4-FFF2-40B4-BE49-F238E27FC236}">
                <a16:creationId xmlns:a16="http://schemas.microsoft.com/office/drawing/2014/main" id="{3B21A41D-C38B-FE44-84CC-82BD828A21C9}"/>
              </a:ext>
            </a:extLst>
          </p:cNvPr>
          <p:cNvPicPr>
            <a:picLocks noChangeAspect="1"/>
          </p:cNvPicPr>
          <p:nvPr/>
        </p:nvPicPr>
        <p:blipFill>
          <a:blip r:embed="rId4"/>
          <a:srcRect/>
          <a:stretch/>
        </p:blipFill>
        <p:spPr bwMode="auto">
          <a:xfrm>
            <a:off x="5133059" y="362797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 name="Picture 1">
            <a:extLst>
              <a:ext uri="{FF2B5EF4-FFF2-40B4-BE49-F238E27FC236}">
                <a16:creationId xmlns:a16="http://schemas.microsoft.com/office/drawing/2014/main" id="{BD51CFC5-79C0-6A49-93BD-3EEFDE33AF13}"/>
              </a:ext>
            </a:extLst>
          </p:cNvPr>
          <p:cNvPicPr>
            <a:picLocks noChangeAspect="1"/>
          </p:cNvPicPr>
          <p:nvPr/>
        </p:nvPicPr>
        <p:blipFill>
          <a:blip r:embed="rId3"/>
          <a:srcRect/>
          <a:stretch/>
        </p:blipFill>
        <p:spPr bwMode="auto">
          <a:xfrm>
            <a:off x="5571971" y="25502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5" name="Picture 1">
            <a:extLst>
              <a:ext uri="{FF2B5EF4-FFF2-40B4-BE49-F238E27FC236}">
                <a16:creationId xmlns:a16="http://schemas.microsoft.com/office/drawing/2014/main" id="{4AF50925-FED1-B34E-8D19-45480E15D146}"/>
              </a:ext>
            </a:extLst>
          </p:cNvPr>
          <p:cNvPicPr>
            <a:picLocks noChangeAspect="1"/>
          </p:cNvPicPr>
          <p:nvPr/>
        </p:nvPicPr>
        <p:blipFill>
          <a:blip r:embed="rId3"/>
          <a:srcRect/>
          <a:stretch/>
        </p:blipFill>
        <p:spPr bwMode="auto">
          <a:xfrm>
            <a:off x="6010883" y="25502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 name="Picture 1">
            <a:extLst>
              <a:ext uri="{FF2B5EF4-FFF2-40B4-BE49-F238E27FC236}">
                <a16:creationId xmlns:a16="http://schemas.microsoft.com/office/drawing/2014/main" id="{BFF3D8E7-957A-6647-947D-E5E820059996}"/>
              </a:ext>
            </a:extLst>
          </p:cNvPr>
          <p:cNvPicPr>
            <a:picLocks noChangeAspect="1"/>
          </p:cNvPicPr>
          <p:nvPr/>
        </p:nvPicPr>
        <p:blipFill>
          <a:blip r:embed="rId3"/>
          <a:srcRect/>
          <a:stretch/>
        </p:blipFill>
        <p:spPr bwMode="auto">
          <a:xfrm>
            <a:off x="6449795" y="25502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1" name="Picture 1">
            <a:extLst>
              <a:ext uri="{FF2B5EF4-FFF2-40B4-BE49-F238E27FC236}">
                <a16:creationId xmlns:a16="http://schemas.microsoft.com/office/drawing/2014/main" id="{2E78D055-A0DF-874E-8519-BBD84E2C2A28}"/>
              </a:ext>
            </a:extLst>
          </p:cNvPr>
          <p:cNvPicPr>
            <a:picLocks noChangeAspect="1"/>
          </p:cNvPicPr>
          <p:nvPr/>
        </p:nvPicPr>
        <p:blipFill>
          <a:blip r:embed="rId3"/>
          <a:srcRect/>
          <a:stretch/>
        </p:blipFill>
        <p:spPr bwMode="auto">
          <a:xfrm>
            <a:off x="6888707" y="25502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2" name="Picture 1">
            <a:extLst>
              <a:ext uri="{FF2B5EF4-FFF2-40B4-BE49-F238E27FC236}">
                <a16:creationId xmlns:a16="http://schemas.microsoft.com/office/drawing/2014/main" id="{E27D122F-0FCB-7641-9F69-99B1EE2A3BE7}"/>
              </a:ext>
            </a:extLst>
          </p:cNvPr>
          <p:cNvPicPr>
            <a:picLocks noChangeAspect="1"/>
          </p:cNvPicPr>
          <p:nvPr/>
        </p:nvPicPr>
        <p:blipFill>
          <a:blip r:embed="rId3"/>
          <a:srcRect/>
          <a:stretch/>
        </p:blipFill>
        <p:spPr bwMode="auto">
          <a:xfrm>
            <a:off x="7327619" y="25502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1" name="Picture 1">
            <a:extLst>
              <a:ext uri="{FF2B5EF4-FFF2-40B4-BE49-F238E27FC236}">
                <a16:creationId xmlns:a16="http://schemas.microsoft.com/office/drawing/2014/main" id="{733F6D44-6133-6845-960D-61C0234331AB}"/>
              </a:ext>
            </a:extLst>
          </p:cNvPr>
          <p:cNvPicPr>
            <a:picLocks noChangeAspect="1"/>
          </p:cNvPicPr>
          <p:nvPr/>
        </p:nvPicPr>
        <p:blipFill>
          <a:blip r:embed="rId3"/>
          <a:srcRect/>
          <a:stretch/>
        </p:blipFill>
        <p:spPr bwMode="auto">
          <a:xfrm>
            <a:off x="7766531" y="25502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2" name="Text Box 9">
            <a:extLst>
              <a:ext uri="{FF2B5EF4-FFF2-40B4-BE49-F238E27FC236}">
                <a16:creationId xmlns:a16="http://schemas.microsoft.com/office/drawing/2014/main" id="{20141D04-A685-C247-9A6A-D47CB62F108E}"/>
              </a:ext>
            </a:extLst>
          </p:cNvPr>
          <p:cNvSpPr txBox="1">
            <a:spLocks noChangeArrowheads="1"/>
          </p:cNvSpPr>
          <p:nvPr/>
        </p:nvSpPr>
        <p:spPr bwMode="auto">
          <a:xfrm>
            <a:off x="7467600" y="3648320"/>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6</a:t>
            </a:r>
          </a:p>
        </p:txBody>
      </p:sp>
      <p:sp>
        <p:nvSpPr>
          <p:cNvPr id="253" name="Text Box 9">
            <a:extLst>
              <a:ext uri="{FF2B5EF4-FFF2-40B4-BE49-F238E27FC236}">
                <a16:creationId xmlns:a16="http://schemas.microsoft.com/office/drawing/2014/main" id="{DA13BDB2-2F8D-6D46-BDA6-F50ECFA6C035}"/>
              </a:ext>
            </a:extLst>
          </p:cNvPr>
          <p:cNvSpPr txBox="1">
            <a:spLocks noChangeArrowheads="1"/>
          </p:cNvSpPr>
          <p:nvPr/>
        </p:nvSpPr>
        <p:spPr bwMode="auto">
          <a:xfrm>
            <a:off x="5238700" y="4768911"/>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pic>
        <p:nvPicPr>
          <p:cNvPr id="52" name="Picture 3">
            <a:extLst>
              <a:ext uri="{FF2B5EF4-FFF2-40B4-BE49-F238E27FC236}">
                <a16:creationId xmlns:a16="http://schemas.microsoft.com/office/drawing/2014/main" id="{64D5A777-E2F6-2A49-9EB1-5DFFA16DE7E4}"/>
              </a:ext>
            </a:extLst>
          </p:cNvPr>
          <p:cNvPicPr>
            <a:picLocks noChangeAspect="1"/>
          </p:cNvPicPr>
          <p:nvPr/>
        </p:nvPicPr>
        <p:blipFill>
          <a:blip r:embed="rId4"/>
          <a:srcRect/>
          <a:stretch/>
        </p:blipFill>
        <p:spPr bwMode="auto">
          <a:xfrm>
            <a:off x="5576404" y="362797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 name="Picture 1">
            <a:extLst>
              <a:ext uri="{FF2B5EF4-FFF2-40B4-BE49-F238E27FC236}">
                <a16:creationId xmlns:a16="http://schemas.microsoft.com/office/drawing/2014/main" id="{6C9CF8AE-9FD0-5348-8EDC-4B2425103CE2}"/>
              </a:ext>
            </a:extLst>
          </p:cNvPr>
          <p:cNvPicPr>
            <a:picLocks noChangeAspect="1"/>
          </p:cNvPicPr>
          <p:nvPr/>
        </p:nvPicPr>
        <p:blipFill>
          <a:blip r:embed="rId3"/>
          <a:srcRect/>
          <a:stretch/>
        </p:blipFill>
        <p:spPr bwMode="auto">
          <a:xfrm>
            <a:off x="8205442" y="2550264"/>
            <a:ext cx="411480" cy="4114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Picture 3">
            <a:extLst>
              <a:ext uri="{FF2B5EF4-FFF2-40B4-BE49-F238E27FC236}">
                <a16:creationId xmlns:a16="http://schemas.microsoft.com/office/drawing/2014/main" id="{EB85BA21-3A73-4C4E-9242-F2878869CB47}"/>
              </a:ext>
            </a:extLst>
          </p:cNvPr>
          <p:cNvPicPr>
            <a:picLocks noChangeAspect="1"/>
          </p:cNvPicPr>
          <p:nvPr/>
        </p:nvPicPr>
        <p:blipFill>
          <a:blip r:embed="rId4"/>
          <a:srcRect/>
          <a:stretch/>
        </p:blipFill>
        <p:spPr bwMode="auto">
          <a:xfrm>
            <a:off x="6028271" y="362797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3">
            <a:extLst>
              <a:ext uri="{FF2B5EF4-FFF2-40B4-BE49-F238E27FC236}">
                <a16:creationId xmlns:a16="http://schemas.microsoft.com/office/drawing/2014/main" id="{6D0B5537-CFAD-3340-A5AB-046ED9BA7E15}"/>
              </a:ext>
            </a:extLst>
          </p:cNvPr>
          <p:cNvPicPr>
            <a:picLocks noChangeAspect="1"/>
          </p:cNvPicPr>
          <p:nvPr/>
        </p:nvPicPr>
        <p:blipFill>
          <a:blip r:embed="rId4"/>
          <a:srcRect/>
          <a:stretch/>
        </p:blipFill>
        <p:spPr bwMode="auto">
          <a:xfrm>
            <a:off x="6467183" y="362797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 name="Picture 3">
            <a:extLst>
              <a:ext uri="{FF2B5EF4-FFF2-40B4-BE49-F238E27FC236}">
                <a16:creationId xmlns:a16="http://schemas.microsoft.com/office/drawing/2014/main" id="{A0078F01-65E0-AA44-8BFE-21D3CE263074}"/>
              </a:ext>
            </a:extLst>
          </p:cNvPr>
          <p:cNvPicPr>
            <a:picLocks noChangeAspect="1"/>
          </p:cNvPicPr>
          <p:nvPr/>
        </p:nvPicPr>
        <p:blipFill>
          <a:blip r:embed="rId4"/>
          <a:srcRect/>
          <a:stretch/>
        </p:blipFill>
        <p:spPr bwMode="auto">
          <a:xfrm>
            <a:off x="6910528" y="362797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1">
            <a:extLst>
              <a:ext uri="{FF2B5EF4-FFF2-40B4-BE49-F238E27FC236}">
                <a16:creationId xmlns:a16="http://schemas.microsoft.com/office/drawing/2014/main" id="{164690FB-C316-854B-8F91-D61ABEBB7F0C}"/>
              </a:ext>
            </a:extLst>
          </p:cNvPr>
          <p:cNvPicPr>
            <a:picLocks noChangeAspect="1"/>
          </p:cNvPicPr>
          <p:nvPr/>
        </p:nvPicPr>
        <p:blipFill>
          <a:blip r:embed="rId3"/>
          <a:srcRect/>
          <a:stretch/>
        </p:blipFill>
        <p:spPr bwMode="auto">
          <a:xfrm>
            <a:off x="8645761" y="25502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1">
            <a:extLst>
              <a:ext uri="{FF2B5EF4-FFF2-40B4-BE49-F238E27FC236}">
                <a16:creationId xmlns:a16="http://schemas.microsoft.com/office/drawing/2014/main" id="{BF50CC2A-CC64-544C-97BC-EA9400C6B694}"/>
              </a:ext>
            </a:extLst>
          </p:cNvPr>
          <p:cNvPicPr>
            <a:picLocks noChangeAspect="1"/>
          </p:cNvPicPr>
          <p:nvPr/>
        </p:nvPicPr>
        <p:blipFill>
          <a:blip r:embed="rId3"/>
          <a:srcRect/>
          <a:stretch/>
        </p:blipFill>
        <p:spPr bwMode="auto">
          <a:xfrm>
            <a:off x="9084672" y="2550264"/>
            <a:ext cx="411480" cy="4114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 name="Picture 1">
            <a:extLst>
              <a:ext uri="{FF2B5EF4-FFF2-40B4-BE49-F238E27FC236}">
                <a16:creationId xmlns:a16="http://schemas.microsoft.com/office/drawing/2014/main" id="{25ECB8FD-5066-2D4F-B873-E77006616069}"/>
              </a:ext>
            </a:extLst>
          </p:cNvPr>
          <p:cNvPicPr>
            <a:picLocks noChangeAspect="1"/>
          </p:cNvPicPr>
          <p:nvPr/>
        </p:nvPicPr>
        <p:blipFill>
          <a:blip r:embed="rId3"/>
          <a:srcRect/>
          <a:stretch/>
        </p:blipFill>
        <p:spPr bwMode="auto">
          <a:xfrm>
            <a:off x="9542576" y="25502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 name="Picture 1">
            <a:extLst>
              <a:ext uri="{FF2B5EF4-FFF2-40B4-BE49-F238E27FC236}">
                <a16:creationId xmlns:a16="http://schemas.microsoft.com/office/drawing/2014/main" id="{14E2A95E-D77C-6245-A10F-B8715DFD0D37}"/>
              </a:ext>
            </a:extLst>
          </p:cNvPr>
          <p:cNvPicPr>
            <a:picLocks noChangeAspect="1"/>
          </p:cNvPicPr>
          <p:nvPr/>
        </p:nvPicPr>
        <p:blipFill>
          <a:blip r:embed="rId3"/>
          <a:srcRect/>
          <a:stretch/>
        </p:blipFill>
        <p:spPr bwMode="auto">
          <a:xfrm>
            <a:off x="9981487" y="2550264"/>
            <a:ext cx="411480" cy="4114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 name="TextBox 30">
            <a:extLst>
              <a:ext uri="{FF2B5EF4-FFF2-40B4-BE49-F238E27FC236}">
                <a16:creationId xmlns:a16="http://schemas.microsoft.com/office/drawing/2014/main" id="{5E8CE96C-AFD8-4B41-8EBC-705B12CCED42}"/>
              </a:ext>
            </a:extLst>
          </p:cNvPr>
          <p:cNvSpPr txBox="1"/>
          <p:nvPr/>
        </p:nvSpPr>
        <p:spPr>
          <a:xfrm>
            <a:off x="-24680" y="6546830"/>
            <a:ext cx="4386522"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72" charset="0"/>
                <a:ea typeface="MS PGothic" charset="0"/>
              </a:rPr>
              <a:t>Survey of Lymphoma Clinical Investigators</a:t>
            </a:r>
          </a:p>
        </p:txBody>
      </p:sp>
    </p:spTree>
    <p:extLst>
      <p:ext uri="{BB962C8B-B14F-4D97-AF65-F5344CB8AC3E}">
        <p14:creationId xmlns:p14="http://schemas.microsoft.com/office/powerpoint/2010/main" val="38938207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036848-3C2D-D445-A2B6-CC003683C124}"/>
              </a:ext>
            </a:extLst>
          </p:cNvPr>
          <p:cNvSpPr/>
          <p:nvPr/>
        </p:nvSpPr>
        <p:spPr bwMode="auto">
          <a:xfrm>
            <a:off x="304800" y="5661248"/>
            <a:ext cx="11582400" cy="36004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p:cNvSpPr>
            <a:spLocks noGrp="1"/>
          </p:cNvSpPr>
          <p:nvPr>
            <p:ph type="title"/>
          </p:nvPr>
        </p:nvSpPr>
        <p:spPr>
          <a:xfrm>
            <a:off x="1883532" y="1824"/>
            <a:ext cx="8424936" cy="1122919"/>
          </a:xfrm>
        </p:spPr>
        <p:txBody>
          <a:bodyPr>
            <a:normAutofit/>
          </a:bodyPr>
          <a:lstStyle/>
          <a:p>
            <a:r>
              <a:rPr lang="en-US" dirty="0"/>
              <a:t>Meet The Professor with Dr Smith</a:t>
            </a:r>
            <a:endParaRPr lang="en-US" sz="2800" dirty="0">
              <a:solidFill>
                <a:srgbClr val="0000FF"/>
              </a:solidFill>
            </a:endParaRPr>
          </a:p>
        </p:txBody>
      </p:sp>
      <p:sp>
        <p:nvSpPr>
          <p:cNvPr id="6" name="Content Placeholder 5"/>
          <p:cNvSpPr>
            <a:spLocks noGrp="1"/>
          </p:cNvSpPr>
          <p:nvPr>
            <p:ph idx="1"/>
          </p:nvPr>
        </p:nvSpPr>
        <p:spPr>
          <a:xfrm>
            <a:off x="731404" y="864096"/>
            <a:ext cx="10405156" cy="5733256"/>
          </a:xfrm>
        </p:spPr>
        <p:txBody>
          <a:bodyPr/>
          <a:lstStyle/>
          <a:p>
            <a:pPr marL="98425" indent="0">
              <a:spcBef>
                <a:spcPts val="200"/>
              </a:spcBef>
              <a:spcAft>
                <a:spcPts val="0"/>
              </a:spcAft>
              <a:buNone/>
            </a:pPr>
            <a:r>
              <a:rPr lang="en-US" sz="2200" dirty="0">
                <a:solidFill>
                  <a:schemeClr val="tx1"/>
                </a:solidFill>
              </a:rPr>
              <a:t>Introduction</a:t>
            </a:r>
          </a:p>
          <a:p>
            <a:pPr marL="98425" indent="0">
              <a:spcBef>
                <a:spcPts val="200"/>
              </a:spcBef>
              <a:spcAft>
                <a:spcPts val="0"/>
              </a:spcAft>
              <a:buNone/>
            </a:pPr>
            <a:r>
              <a:rPr lang="en-US" sz="2200" dirty="0">
                <a:solidFill>
                  <a:schemeClr val="tx1"/>
                </a:solidFill>
              </a:rPr>
              <a:t>MODULE 1: Case Presentations – Diffuse Large B-Cell Lymphoma (DLBCL), Mantle Cell Lymphoma (MCL)</a:t>
            </a:r>
          </a:p>
          <a:p>
            <a:pPr>
              <a:lnSpc>
                <a:spcPts val="2220"/>
              </a:lnSpc>
              <a:spcBef>
                <a:spcPts val="200"/>
              </a:spcBef>
              <a:spcAft>
                <a:spcPts val="0"/>
              </a:spcAft>
            </a:pPr>
            <a:r>
              <a:rPr lang="en-US" sz="1900" b="0" dirty="0"/>
              <a:t>Dr Rudolph: A 78-year-old woman with DLBCL receiving </a:t>
            </a:r>
            <a:r>
              <a:rPr lang="en-US" sz="1900" b="0" dirty="0" err="1"/>
              <a:t>tafasitamab</a:t>
            </a:r>
            <a:r>
              <a:rPr lang="en-US" sz="1900" b="0" dirty="0"/>
              <a:t>/lenalidomide</a:t>
            </a:r>
          </a:p>
          <a:p>
            <a:pPr>
              <a:lnSpc>
                <a:spcPts val="2220"/>
              </a:lnSpc>
              <a:spcBef>
                <a:spcPts val="200"/>
              </a:spcBef>
              <a:spcAft>
                <a:spcPts val="0"/>
              </a:spcAft>
            </a:pPr>
            <a:r>
              <a:rPr lang="en-US" sz="1900" b="0" dirty="0"/>
              <a:t>Dr </a:t>
            </a:r>
            <a:r>
              <a:rPr lang="en-US" sz="1900" b="0" dirty="0" err="1"/>
              <a:t>Morganstein</a:t>
            </a:r>
            <a:r>
              <a:rPr lang="en-US" sz="1900" b="0" dirty="0"/>
              <a:t>: A 54-year-old man with DLBCL transformed from follicular lymphoma</a:t>
            </a:r>
          </a:p>
          <a:p>
            <a:pPr>
              <a:lnSpc>
                <a:spcPts val="2220"/>
              </a:lnSpc>
              <a:spcBef>
                <a:spcPts val="200"/>
              </a:spcBef>
              <a:spcAft>
                <a:spcPts val="0"/>
              </a:spcAft>
            </a:pPr>
            <a:r>
              <a:rPr lang="en-US" sz="1900" b="0" dirty="0"/>
              <a:t>Dr Matt-Amaral: A 51-year-old man with intense abdominal pain is diagnosed with DLBCL</a:t>
            </a:r>
          </a:p>
          <a:p>
            <a:pPr>
              <a:lnSpc>
                <a:spcPts val="2220"/>
              </a:lnSpc>
              <a:spcBef>
                <a:spcPts val="200"/>
              </a:spcBef>
              <a:spcAft>
                <a:spcPts val="0"/>
              </a:spcAft>
            </a:pPr>
            <a:r>
              <a:rPr lang="en-US" sz="1900" b="0" dirty="0"/>
              <a:t>Dr Parsons: An 83-year-old woman with relapsed MCL</a:t>
            </a:r>
          </a:p>
          <a:p>
            <a:pPr>
              <a:lnSpc>
                <a:spcPts val="2220"/>
              </a:lnSpc>
              <a:spcBef>
                <a:spcPts val="200"/>
              </a:spcBef>
              <a:spcAft>
                <a:spcPts val="0"/>
              </a:spcAft>
            </a:pPr>
            <a:r>
              <a:rPr lang="en-US" sz="1900" b="0" dirty="0"/>
              <a:t>Dr </a:t>
            </a:r>
            <a:r>
              <a:rPr lang="en-US" sz="1900" b="0" dirty="0" err="1"/>
              <a:t>Favaro</a:t>
            </a:r>
            <a:r>
              <a:rPr lang="en-US" sz="1900" b="0" dirty="0"/>
              <a:t>: A 53-year-old man with MCL, </a:t>
            </a:r>
            <a:r>
              <a:rPr lang="en-US" sz="1900" b="0" dirty="0" err="1"/>
              <a:t>blastoid</a:t>
            </a:r>
            <a:r>
              <a:rPr lang="en-US" sz="1900" b="0" dirty="0"/>
              <a:t> variant</a:t>
            </a:r>
          </a:p>
          <a:p>
            <a:pPr marL="98425" indent="0">
              <a:spcBef>
                <a:spcPts val="800"/>
              </a:spcBef>
              <a:spcAft>
                <a:spcPts val="0"/>
              </a:spcAft>
              <a:buNone/>
            </a:pPr>
            <a:r>
              <a:rPr lang="en-US" sz="2200" dirty="0">
                <a:solidFill>
                  <a:schemeClr val="tx1"/>
                </a:solidFill>
              </a:rPr>
              <a:t>MODULE 2: Case Presentations – </a:t>
            </a:r>
            <a:r>
              <a:rPr lang="en-US" sz="2200" dirty="0"/>
              <a:t>Follicular Lymphoma (FL), Hodgkin Lymphoma (HL)</a:t>
            </a:r>
          </a:p>
          <a:p>
            <a:pPr>
              <a:lnSpc>
                <a:spcPts val="2220"/>
              </a:lnSpc>
              <a:spcBef>
                <a:spcPts val="200"/>
              </a:spcBef>
              <a:spcAft>
                <a:spcPts val="0"/>
              </a:spcAft>
            </a:pPr>
            <a:r>
              <a:rPr lang="en-US" sz="1900" b="0" dirty="0"/>
              <a:t>Dr Khan: A 75-year-old man with newly diagnosed FL</a:t>
            </a:r>
          </a:p>
          <a:p>
            <a:pPr>
              <a:lnSpc>
                <a:spcPts val="2220"/>
              </a:lnSpc>
              <a:spcBef>
                <a:spcPts val="200"/>
              </a:spcBef>
              <a:spcAft>
                <a:spcPts val="0"/>
              </a:spcAft>
            </a:pPr>
            <a:r>
              <a:rPr lang="en-US" sz="1900" b="0" dirty="0"/>
              <a:t>Dr Levin: A 36-year-old man with newly diagnosed Grade I FL with a high proliferative index </a:t>
            </a:r>
          </a:p>
          <a:p>
            <a:pPr>
              <a:lnSpc>
                <a:spcPts val="2220"/>
              </a:lnSpc>
              <a:spcBef>
                <a:spcPts val="200"/>
              </a:spcBef>
              <a:spcAft>
                <a:spcPts val="0"/>
              </a:spcAft>
            </a:pPr>
            <a:r>
              <a:rPr lang="en-US" sz="1900" b="0" dirty="0"/>
              <a:t>Dr </a:t>
            </a:r>
            <a:r>
              <a:rPr lang="en-US" sz="1900" b="0" dirty="0" err="1"/>
              <a:t>Morganstein</a:t>
            </a:r>
            <a:r>
              <a:rPr lang="en-US" sz="1900" b="0" dirty="0"/>
              <a:t>: A 38-year-old woman with Stage II lymphocyte-predominant HL </a:t>
            </a:r>
          </a:p>
          <a:p>
            <a:pPr>
              <a:lnSpc>
                <a:spcPts val="2220"/>
              </a:lnSpc>
              <a:spcBef>
                <a:spcPts val="200"/>
              </a:spcBef>
              <a:spcAft>
                <a:spcPts val="0"/>
              </a:spcAft>
            </a:pPr>
            <a:r>
              <a:rPr lang="en-US" sz="1900" b="0" dirty="0"/>
              <a:t>Dr </a:t>
            </a:r>
            <a:r>
              <a:rPr lang="en-US" sz="1900" b="0" dirty="0" err="1"/>
              <a:t>Sood</a:t>
            </a:r>
            <a:r>
              <a:rPr lang="en-US" sz="1900" b="0" dirty="0"/>
              <a:t>: A 60-year-old woman with recurrent HL </a:t>
            </a:r>
          </a:p>
          <a:p>
            <a:pPr marL="98425" lvl="0" indent="0">
              <a:spcBef>
                <a:spcPts val="800"/>
              </a:spcBef>
              <a:spcAft>
                <a:spcPts val="0"/>
              </a:spcAft>
              <a:buNone/>
            </a:pPr>
            <a:r>
              <a:rPr lang="en-US" sz="2200" dirty="0"/>
              <a:t>MODULE 3: Faculty Survey Results </a:t>
            </a:r>
          </a:p>
          <a:p>
            <a:pPr marL="98425" lvl="0" indent="0">
              <a:spcBef>
                <a:spcPts val="800"/>
              </a:spcBef>
              <a:spcAft>
                <a:spcPts val="0"/>
              </a:spcAft>
              <a:buNone/>
            </a:pPr>
            <a:r>
              <a:rPr lang="en-US" sz="2200" dirty="0">
                <a:solidFill>
                  <a:schemeClr val="bg1"/>
                </a:solidFill>
              </a:rPr>
              <a:t>MODULE 4: Journal Club with Dr Smith</a:t>
            </a:r>
          </a:p>
          <a:p>
            <a:pPr marL="98425" lvl="0" indent="0">
              <a:spcBef>
                <a:spcPts val="800"/>
              </a:spcBef>
              <a:spcAft>
                <a:spcPts val="0"/>
              </a:spcAft>
              <a:buNone/>
            </a:pPr>
            <a:r>
              <a:rPr lang="en-US" sz="2200" dirty="0"/>
              <a:t>MODULE 5: Appendix of Key Data Sets</a:t>
            </a:r>
          </a:p>
        </p:txBody>
      </p:sp>
    </p:spTree>
    <p:custDataLst>
      <p:tags r:id="rId1"/>
    </p:custDataLst>
    <p:extLst>
      <p:ext uri="{BB962C8B-B14F-4D97-AF65-F5344CB8AC3E}">
        <p14:creationId xmlns:p14="http://schemas.microsoft.com/office/powerpoint/2010/main" val="12237275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raphical user interface, text, application, email&#10;&#10;Description automatically generated">
            <a:extLst>
              <a:ext uri="{FF2B5EF4-FFF2-40B4-BE49-F238E27FC236}">
                <a16:creationId xmlns:a16="http://schemas.microsoft.com/office/drawing/2014/main" id="{4BF243B1-621E-A540-A12D-EE93B81024F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5643" y="620688"/>
            <a:ext cx="11300715" cy="5415651"/>
          </a:xfrm>
          <a:prstGeom prst="rect">
            <a:avLst/>
          </a:prstGeom>
        </p:spPr>
      </p:pic>
      <p:sp>
        <p:nvSpPr>
          <p:cNvPr id="6" name="TextBox 5">
            <a:extLst>
              <a:ext uri="{FF2B5EF4-FFF2-40B4-BE49-F238E27FC236}">
                <a16:creationId xmlns:a16="http://schemas.microsoft.com/office/drawing/2014/main" id="{5A46B140-104C-CE47-B69F-2A82CEF1A052}"/>
              </a:ext>
            </a:extLst>
          </p:cNvPr>
          <p:cNvSpPr txBox="1"/>
          <p:nvPr/>
        </p:nvSpPr>
        <p:spPr>
          <a:xfrm>
            <a:off x="2423592" y="2636912"/>
            <a:ext cx="7035962" cy="307777"/>
          </a:xfrm>
          <a:prstGeom prst="rect">
            <a:avLst/>
          </a:prstGeom>
          <a:noFill/>
        </p:spPr>
        <p:txBody>
          <a:bodyPr wrap="square">
            <a:spAutoFit/>
          </a:bodyPr>
          <a:lstStyle/>
          <a:p>
            <a:r>
              <a:rPr lang="en-US" sz="1400" dirty="0">
                <a:solidFill>
                  <a:srgbClr val="BD2E23"/>
                </a:solidFill>
                <a:effectLst/>
                <a:latin typeface="Helvetica" pitchFamily="2" charset="0"/>
              </a:rPr>
              <a:t>Leukemia &amp; Lymphoma 2021;62(6)</a:t>
            </a:r>
            <a:r>
              <a:rPr lang="en-US" sz="1400" dirty="0">
                <a:solidFill>
                  <a:srgbClr val="BD2E23"/>
                </a:solidFill>
                <a:latin typeface="Helvetica" pitchFamily="2" charset="0"/>
              </a:rPr>
              <a:t>:</a:t>
            </a:r>
            <a:r>
              <a:rPr lang="en-US" sz="1400" dirty="0">
                <a:solidFill>
                  <a:srgbClr val="BD2E23"/>
                </a:solidFill>
                <a:effectLst/>
                <a:latin typeface="Helvetica" pitchFamily="2" charset="0"/>
              </a:rPr>
              <a:t>1497-501.</a:t>
            </a:r>
          </a:p>
        </p:txBody>
      </p:sp>
      <p:pic>
        <p:nvPicPr>
          <p:cNvPr id="5" name="Picture 4">
            <a:extLst>
              <a:ext uri="{FF2B5EF4-FFF2-40B4-BE49-F238E27FC236}">
                <a16:creationId xmlns:a16="http://schemas.microsoft.com/office/drawing/2014/main" id="{123DB19F-DC0E-1645-90BC-91BB5D24BDA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607040" y="6144768"/>
            <a:ext cx="681161" cy="581258"/>
          </a:xfrm>
          <a:prstGeom prst="rect">
            <a:avLst/>
          </a:prstGeom>
        </p:spPr>
      </p:pic>
    </p:spTree>
    <p:extLst>
      <p:ext uri="{BB962C8B-B14F-4D97-AF65-F5344CB8AC3E}">
        <p14:creationId xmlns:p14="http://schemas.microsoft.com/office/powerpoint/2010/main" val="1560200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text, application&#10;&#10;Description automatically generated">
            <a:extLst>
              <a:ext uri="{FF2B5EF4-FFF2-40B4-BE49-F238E27FC236}">
                <a16:creationId xmlns:a16="http://schemas.microsoft.com/office/drawing/2014/main" id="{A8CB168B-16F0-F24A-A460-C0351F5DC3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63551" y="274404"/>
            <a:ext cx="9072791" cy="5678381"/>
          </a:xfrm>
        </p:spPr>
      </p:pic>
      <p:sp>
        <p:nvSpPr>
          <p:cNvPr id="7" name="TextBox 6">
            <a:extLst>
              <a:ext uri="{FF2B5EF4-FFF2-40B4-BE49-F238E27FC236}">
                <a16:creationId xmlns:a16="http://schemas.microsoft.com/office/drawing/2014/main" id="{E40432EE-A80F-3247-9E34-3540F062A544}"/>
              </a:ext>
            </a:extLst>
          </p:cNvPr>
          <p:cNvSpPr txBox="1"/>
          <p:nvPr/>
        </p:nvSpPr>
        <p:spPr>
          <a:xfrm>
            <a:off x="8616280" y="1988840"/>
            <a:ext cx="2304256" cy="307777"/>
          </a:xfrm>
          <a:prstGeom prst="rect">
            <a:avLst/>
          </a:prstGeom>
          <a:noFill/>
        </p:spPr>
        <p:txBody>
          <a:bodyPr wrap="square" rtlCol="0">
            <a:spAutoFit/>
          </a:bodyPr>
          <a:lstStyle/>
          <a:p>
            <a:pPr algn="r"/>
            <a:r>
              <a:rPr lang="en-US" sz="1400" dirty="0">
                <a:solidFill>
                  <a:srgbClr val="6A1E46"/>
                </a:solidFill>
                <a:latin typeface="Helvetica" pitchFamily="2" charset="0"/>
                <a:ea typeface="Times New Roman" panose="02020603050405020304" pitchFamily="18" charset="0"/>
              </a:rPr>
              <a:t>2022;36(2):97-106</a:t>
            </a:r>
            <a:endParaRPr lang="en-US" sz="1400" dirty="0">
              <a:solidFill>
                <a:srgbClr val="6A1E46"/>
              </a:solidFill>
            </a:endParaRPr>
          </a:p>
        </p:txBody>
      </p:sp>
      <p:pic>
        <p:nvPicPr>
          <p:cNvPr id="4" name="Picture 3">
            <a:extLst>
              <a:ext uri="{FF2B5EF4-FFF2-40B4-BE49-F238E27FC236}">
                <a16:creationId xmlns:a16="http://schemas.microsoft.com/office/drawing/2014/main" id="{E3DCAD07-DEF3-CC4A-ADDD-C7AB15641E9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607040" y="6144768"/>
            <a:ext cx="681161" cy="581258"/>
          </a:xfrm>
          <a:prstGeom prst="rect">
            <a:avLst/>
          </a:prstGeom>
        </p:spPr>
      </p:pic>
      <p:sp>
        <p:nvSpPr>
          <p:cNvPr id="2" name="Rectangle 1">
            <a:extLst>
              <a:ext uri="{FF2B5EF4-FFF2-40B4-BE49-F238E27FC236}">
                <a16:creationId xmlns:a16="http://schemas.microsoft.com/office/drawing/2014/main" id="{515E8AEE-528F-D546-93D1-61BFE7CBE2B3}"/>
              </a:ext>
            </a:extLst>
          </p:cNvPr>
          <p:cNvSpPr/>
          <p:nvPr/>
        </p:nvSpPr>
        <p:spPr bwMode="auto">
          <a:xfrm>
            <a:off x="2495600" y="274404"/>
            <a:ext cx="1944216" cy="27945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5073761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10;&#10;Description automatically generated">
            <a:extLst>
              <a:ext uri="{FF2B5EF4-FFF2-40B4-BE49-F238E27FC236}">
                <a16:creationId xmlns:a16="http://schemas.microsoft.com/office/drawing/2014/main" id="{1538853B-3209-1F4A-B75A-91C0E430175B}"/>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703512" y="227014"/>
            <a:ext cx="9549278" cy="5704103"/>
          </a:xfrm>
        </p:spPr>
      </p:pic>
      <p:sp>
        <p:nvSpPr>
          <p:cNvPr id="6" name="TextBox 5">
            <a:extLst>
              <a:ext uri="{FF2B5EF4-FFF2-40B4-BE49-F238E27FC236}">
                <a16:creationId xmlns:a16="http://schemas.microsoft.com/office/drawing/2014/main" id="{4098B37D-4893-C143-AC48-E965093B3468}"/>
              </a:ext>
            </a:extLst>
          </p:cNvPr>
          <p:cNvSpPr txBox="1"/>
          <p:nvPr/>
        </p:nvSpPr>
        <p:spPr>
          <a:xfrm>
            <a:off x="0" y="6525344"/>
            <a:ext cx="6099858" cy="323165"/>
          </a:xfrm>
          <a:prstGeom prst="rect">
            <a:avLst/>
          </a:prstGeom>
          <a:noFill/>
        </p:spPr>
        <p:txBody>
          <a:bodyPr wrap="square">
            <a:spAutoFit/>
          </a:bodyPr>
          <a:lstStyle/>
          <a:p>
            <a:pPr>
              <a:spcBef>
                <a:spcPts val="0"/>
              </a:spcBef>
              <a:spcAft>
                <a:spcPts val="0"/>
              </a:spcAft>
            </a:pPr>
            <a:r>
              <a:rPr lang="en-US" sz="15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Cahill KE, Smith </a:t>
            </a:r>
            <a:r>
              <a:rPr lang="en-US" sz="1500" b="0" dirty="0">
                <a:solidFill>
                  <a:schemeClr val="tx1"/>
                </a:solidFill>
                <a:latin typeface="Calibri" panose="020F0502020204030204" pitchFamily="34" charset="0"/>
                <a:ea typeface="Times New Roman" panose="02020603050405020304" pitchFamily="18" charset="0"/>
                <a:cs typeface="Calibri" panose="020F0502020204030204" pitchFamily="34" charset="0"/>
              </a:rPr>
              <a:t>SM. </a:t>
            </a:r>
            <a:r>
              <a:rPr lang="en-US" sz="1500" b="0" i="1" dirty="0">
                <a:solidFill>
                  <a:schemeClr val="tx1"/>
                </a:solidFill>
                <a:latin typeface="Calibri" panose="020F0502020204030204" pitchFamily="34" charset="0"/>
                <a:ea typeface="Times New Roman" panose="02020603050405020304" pitchFamily="18" charset="0"/>
                <a:cs typeface="Calibri" panose="020F0502020204030204" pitchFamily="34" charset="0"/>
              </a:rPr>
              <a:t>Oncology</a:t>
            </a:r>
            <a:r>
              <a:rPr lang="en-US" sz="1500" b="0" dirty="0">
                <a:solidFill>
                  <a:schemeClr val="tx1"/>
                </a:solidFill>
                <a:latin typeface="Calibri" panose="020F0502020204030204" pitchFamily="34" charset="0"/>
                <a:ea typeface="Times New Roman" panose="02020603050405020304" pitchFamily="18" charset="0"/>
                <a:cs typeface="Calibri" panose="020F0502020204030204" pitchFamily="34" charset="0"/>
              </a:rPr>
              <a:t> </a:t>
            </a:r>
            <a:r>
              <a:rPr lang="en-US" sz="15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2022;36(2):97-106</a:t>
            </a:r>
          </a:p>
        </p:txBody>
      </p:sp>
      <p:pic>
        <p:nvPicPr>
          <p:cNvPr id="7" name="Picture 6">
            <a:extLst>
              <a:ext uri="{FF2B5EF4-FFF2-40B4-BE49-F238E27FC236}">
                <a16:creationId xmlns:a16="http://schemas.microsoft.com/office/drawing/2014/main" id="{3E176019-F5DD-2F42-889F-DA9729F540F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607040" y="6144768"/>
            <a:ext cx="681161" cy="581258"/>
          </a:xfrm>
          <a:prstGeom prst="rect">
            <a:avLst/>
          </a:prstGeom>
        </p:spPr>
      </p:pic>
    </p:spTree>
    <p:extLst>
      <p:ext uri="{BB962C8B-B14F-4D97-AF65-F5344CB8AC3E}">
        <p14:creationId xmlns:p14="http://schemas.microsoft.com/office/powerpoint/2010/main" val="2390217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5407168-A5D3-D14A-81CC-C8A94C5C6F48}"/>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914829" y="330994"/>
            <a:ext cx="8362343" cy="6196012"/>
          </a:xfrm>
        </p:spPr>
      </p:pic>
      <p:pic>
        <p:nvPicPr>
          <p:cNvPr id="4" name="Picture 3">
            <a:extLst>
              <a:ext uri="{FF2B5EF4-FFF2-40B4-BE49-F238E27FC236}">
                <a16:creationId xmlns:a16="http://schemas.microsoft.com/office/drawing/2014/main" id="{F0A81DA4-49FE-224E-B21C-B1AEFCF9C22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607040" y="6144768"/>
            <a:ext cx="681161" cy="581258"/>
          </a:xfrm>
          <a:prstGeom prst="rect">
            <a:avLst/>
          </a:prstGeom>
        </p:spPr>
      </p:pic>
      <p:sp>
        <p:nvSpPr>
          <p:cNvPr id="6" name="TextBox 5">
            <a:extLst>
              <a:ext uri="{FF2B5EF4-FFF2-40B4-BE49-F238E27FC236}">
                <a16:creationId xmlns:a16="http://schemas.microsoft.com/office/drawing/2014/main" id="{CB297BB8-42FC-A947-A92B-73ADF32F5925}"/>
              </a:ext>
            </a:extLst>
          </p:cNvPr>
          <p:cNvSpPr txBox="1"/>
          <p:nvPr/>
        </p:nvSpPr>
        <p:spPr>
          <a:xfrm>
            <a:off x="0" y="6525344"/>
            <a:ext cx="6099858" cy="323165"/>
          </a:xfrm>
          <a:prstGeom prst="rect">
            <a:avLst/>
          </a:prstGeom>
          <a:noFill/>
        </p:spPr>
        <p:txBody>
          <a:bodyPr wrap="square">
            <a:spAutoFit/>
          </a:bodyPr>
          <a:lstStyle/>
          <a:p>
            <a:pPr>
              <a:spcBef>
                <a:spcPts val="0"/>
              </a:spcBef>
              <a:spcAft>
                <a:spcPts val="0"/>
              </a:spcAft>
            </a:pPr>
            <a:r>
              <a:rPr lang="en-US" sz="15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Cahill KE, Smith </a:t>
            </a:r>
            <a:r>
              <a:rPr lang="en-US" sz="1500" b="0" dirty="0">
                <a:solidFill>
                  <a:schemeClr val="tx1"/>
                </a:solidFill>
                <a:latin typeface="Calibri" panose="020F0502020204030204" pitchFamily="34" charset="0"/>
                <a:ea typeface="Times New Roman" panose="02020603050405020304" pitchFamily="18" charset="0"/>
                <a:cs typeface="Calibri" panose="020F0502020204030204" pitchFamily="34" charset="0"/>
              </a:rPr>
              <a:t>SM. </a:t>
            </a:r>
            <a:r>
              <a:rPr lang="en-US" sz="1500" b="0" i="1" dirty="0">
                <a:solidFill>
                  <a:schemeClr val="tx1"/>
                </a:solidFill>
                <a:latin typeface="Calibri" panose="020F0502020204030204" pitchFamily="34" charset="0"/>
                <a:ea typeface="Times New Roman" panose="02020603050405020304" pitchFamily="18" charset="0"/>
                <a:cs typeface="Calibri" panose="020F0502020204030204" pitchFamily="34" charset="0"/>
              </a:rPr>
              <a:t>Oncology</a:t>
            </a:r>
            <a:r>
              <a:rPr lang="en-US" sz="1500" b="0" dirty="0">
                <a:solidFill>
                  <a:schemeClr val="tx1"/>
                </a:solidFill>
                <a:latin typeface="Calibri" panose="020F0502020204030204" pitchFamily="34" charset="0"/>
                <a:ea typeface="Times New Roman" panose="02020603050405020304" pitchFamily="18" charset="0"/>
                <a:cs typeface="Calibri" panose="020F0502020204030204" pitchFamily="34" charset="0"/>
              </a:rPr>
              <a:t> </a:t>
            </a:r>
            <a:r>
              <a:rPr lang="en-US" sz="15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2022;36(2):97-106</a:t>
            </a:r>
          </a:p>
        </p:txBody>
      </p:sp>
    </p:spTree>
    <p:extLst>
      <p:ext uri="{BB962C8B-B14F-4D97-AF65-F5344CB8AC3E}">
        <p14:creationId xmlns:p14="http://schemas.microsoft.com/office/powerpoint/2010/main" val="16664146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able&#10;&#10;Description automatically generated">
            <a:extLst>
              <a:ext uri="{FF2B5EF4-FFF2-40B4-BE49-F238E27FC236}">
                <a16:creationId xmlns:a16="http://schemas.microsoft.com/office/drawing/2014/main" id="{7ADF67D2-8026-A043-BDDA-87A8154314D4}"/>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767073" y="597447"/>
            <a:ext cx="9865432" cy="5242050"/>
          </a:xfrm>
        </p:spPr>
      </p:pic>
      <p:pic>
        <p:nvPicPr>
          <p:cNvPr id="7" name="Picture 6">
            <a:extLst>
              <a:ext uri="{FF2B5EF4-FFF2-40B4-BE49-F238E27FC236}">
                <a16:creationId xmlns:a16="http://schemas.microsoft.com/office/drawing/2014/main" id="{6DCD430C-FDD6-7A45-902A-9A4D3FD4D53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607040" y="6144768"/>
            <a:ext cx="681161" cy="581258"/>
          </a:xfrm>
          <a:prstGeom prst="rect">
            <a:avLst/>
          </a:prstGeom>
        </p:spPr>
      </p:pic>
      <p:sp>
        <p:nvSpPr>
          <p:cNvPr id="6" name="TextBox 5">
            <a:extLst>
              <a:ext uri="{FF2B5EF4-FFF2-40B4-BE49-F238E27FC236}">
                <a16:creationId xmlns:a16="http://schemas.microsoft.com/office/drawing/2014/main" id="{E9FF3BE2-185E-A64A-8450-EC465F318A56}"/>
              </a:ext>
            </a:extLst>
          </p:cNvPr>
          <p:cNvSpPr txBox="1"/>
          <p:nvPr/>
        </p:nvSpPr>
        <p:spPr>
          <a:xfrm>
            <a:off x="0" y="6525344"/>
            <a:ext cx="6099858" cy="323165"/>
          </a:xfrm>
          <a:prstGeom prst="rect">
            <a:avLst/>
          </a:prstGeom>
          <a:noFill/>
        </p:spPr>
        <p:txBody>
          <a:bodyPr wrap="square">
            <a:spAutoFit/>
          </a:bodyPr>
          <a:lstStyle/>
          <a:p>
            <a:pPr>
              <a:spcBef>
                <a:spcPts val="0"/>
              </a:spcBef>
              <a:spcAft>
                <a:spcPts val="0"/>
              </a:spcAft>
            </a:pPr>
            <a:r>
              <a:rPr lang="en-US" sz="15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Cahill KE, Smith </a:t>
            </a:r>
            <a:r>
              <a:rPr lang="en-US" sz="1500" b="0" dirty="0">
                <a:solidFill>
                  <a:schemeClr val="tx1"/>
                </a:solidFill>
                <a:latin typeface="Calibri" panose="020F0502020204030204" pitchFamily="34" charset="0"/>
                <a:ea typeface="Times New Roman" panose="02020603050405020304" pitchFamily="18" charset="0"/>
                <a:cs typeface="Calibri" panose="020F0502020204030204" pitchFamily="34" charset="0"/>
              </a:rPr>
              <a:t>SM. </a:t>
            </a:r>
            <a:r>
              <a:rPr lang="en-US" sz="1500" b="0" i="1" dirty="0">
                <a:solidFill>
                  <a:schemeClr val="tx1"/>
                </a:solidFill>
                <a:latin typeface="Calibri" panose="020F0502020204030204" pitchFamily="34" charset="0"/>
                <a:ea typeface="Times New Roman" panose="02020603050405020304" pitchFamily="18" charset="0"/>
                <a:cs typeface="Calibri" panose="020F0502020204030204" pitchFamily="34" charset="0"/>
              </a:rPr>
              <a:t>Oncology</a:t>
            </a:r>
            <a:r>
              <a:rPr lang="en-US" sz="1500" b="0" dirty="0">
                <a:solidFill>
                  <a:schemeClr val="tx1"/>
                </a:solidFill>
                <a:latin typeface="Calibri" panose="020F0502020204030204" pitchFamily="34" charset="0"/>
                <a:ea typeface="Times New Roman" panose="02020603050405020304" pitchFamily="18" charset="0"/>
                <a:cs typeface="Calibri" panose="020F0502020204030204" pitchFamily="34" charset="0"/>
              </a:rPr>
              <a:t> </a:t>
            </a:r>
            <a:r>
              <a:rPr lang="en-US" sz="15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2022;36(2):97-106</a:t>
            </a:r>
          </a:p>
        </p:txBody>
      </p:sp>
    </p:spTree>
    <p:extLst>
      <p:ext uri="{BB962C8B-B14F-4D97-AF65-F5344CB8AC3E}">
        <p14:creationId xmlns:p14="http://schemas.microsoft.com/office/powerpoint/2010/main" val="22350429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40" y="1370013"/>
            <a:ext cx="10080258" cy="1545803"/>
          </a:xfrm>
        </p:spPr>
        <p:txBody>
          <a:bodyPr/>
          <a:lstStyle/>
          <a:p>
            <a:pPr marL="98425" indent="0">
              <a:buNone/>
            </a:pPr>
            <a:r>
              <a:rPr lang="en-US" sz="2500" b="0" dirty="0"/>
              <a:t>This activity is supported by educational grants from ADC Therapeutics,</a:t>
            </a:r>
            <a:br>
              <a:rPr lang="en-US" sz="2500" b="0" dirty="0"/>
            </a:br>
            <a:r>
              <a:rPr lang="en-US" sz="2500" b="0" dirty="0"/>
              <a:t>Bayer HealthCare Pharmaceuticals, Bristol-Myers Squibb Company,</a:t>
            </a:r>
            <a:br>
              <a:rPr lang="en-US" sz="2500" b="0" dirty="0"/>
            </a:br>
            <a:r>
              <a:rPr lang="en-US" sz="2500" b="0" dirty="0"/>
              <a:t>Genentech, a member of the Roche Group, Novartis and </a:t>
            </a:r>
            <a:r>
              <a:rPr lang="en-US" sz="2500" b="0" dirty="0" err="1"/>
              <a:t>Seagen</a:t>
            </a:r>
            <a:r>
              <a:rPr lang="en-US" sz="2500" b="0" dirty="0"/>
              <a:t> Inc.</a:t>
            </a:r>
          </a:p>
        </p:txBody>
      </p:sp>
      <p:sp>
        <p:nvSpPr>
          <p:cNvPr id="4" name="Title 1">
            <a:extLst>
              <a:ext uri="{FF2B5EF4-FFF2-40B4-BE49-F238E27FC236}">
                <a16:creationId xmlns:a16="http://schemas.microsoft.com/office/drawing/2014/main" id="{2B1CC079-2800-624B-8912-A0E13A9CB270}"/>
              </a:ext>
            </a:extLst>
          </p:cNvPr>
          <p:cNvSpPr txBox="1">
            <a:spLocks/>
          </p:cNvSpPr>
          <p:nvPr/>
        </p:nvSpPr>
        <p:spPr bwMode="auto">
          <a:xfrm>
            <a:off x="1127448" y="3255739"/>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1200" cap="none" spc="0" normalizeH="0" baseline="0" noProof="0" dirty="0">
                <a:ln>
                  <a:noFill/>
                </a:ln>
                <a:solidFill>
                  <a:srgbClr val="3333FF"/>
                </a:solidFill>
                <a:effectLst/>
                <a:uLnTx/>
                <a:uFillTx/>
                <a:latin typeface="Calibri"/>
                <a:ea typeface="MS PGothic" pitchFamily="34" charset="-128"/>
                <a:cs typeface="Calibri"/>
              </a:rPr>
              <a:t>Research To Practice CME Planning Committee Members, </a:t>
            </a:r>
            <a:br>
              <a:rPr kumimoji="0" lang="en-US" sz="3000" b="1" i="0" u="none" strike="noStrike" kern="120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120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5" name="Content Placeholder 2">
            <a:extLst>
              <a:ext uri="{FF2B5EF4-FFF2-40B4-BE49-F238E27FC236}">
                <a16:creationId xmlns:a16="http://schemas.microsoft.com/office/drawing/2014/main" id="{1FE20FC1-2385-6A46-94D6-426CDCB31282}"/>
              </a:ext>
            </a:extLst>
          </p:cNvPr>
          <p:cNvSpPr txBox="1">
            <a:spLocks/>
          </p:cNvSpPr>
          <p:nvPr/>
        </p:nvSpPr>
        <p:spPr bwMode="auto">
          <a:xfrm>
            <a:off x="1127448" y="4623891"/>
            <a:ext cx="10512305" cy="172819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19945836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60F7FFA-8795-534A-A69C-C48319C9FB7C}"/>
              </a:ext>
            </a:extLst>
          </p:cNvPr>
          <p:cNvSpPr txBox="1"/>
          <p:nvPr/>
        </p:nvSpPr>
        <p:spPr>
          <a:xfrm>
            <a:off x="23292" y="6518466"/>
            <a:ext cx="6099858" cy="323165"/>
          </a:xfrm>
          <a:prstGeom prst="rect">
            <a:avLst/>
          </a:prstGeom>
          <a:noFill/>
        </p:spPr>
        <p:txBody>
          <a:bodyPr wrap="square">
            <a:spAutoFit/>
          </a:bodyPr>
          <a:lstStyle/>
          <a:p>
            <a:pPr marL="0" marR="0">
              <a:spcBef>
                <a:spcPts val="0"/>
              </a:spcBef>
              <a:spcAft>
                <a:spcPts val="0"/>
              </a:spcAft>
            </a:pPr>
            <a:r>
              <a:rPr lang="en-US" sz="15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Smith SM. </a:t>
            </a:r>
            <a:r>
              <a:rPr lang="en-US" sz="1500" b="0" i="1" dirty="0" err="1">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Haematologica</a:t>
            </a:r>
            <a:r>
              <a:rPr lang="en-US" sz="1500" b="0" i="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r>
              <a:rPr lang="en-US" sz="15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2022;107(2):353-4. </a:t>
            </a:r>
          </a:p>
        </p:txBody>
      </p:sp>
      <p:pic>
        <p:nvPicPr>
          <p:cNvPr id="5" name="Content Placeholder 4" descr="Graphical user interface, text, application, email&#10;&#10;Description automatically generated">
            <a:extLst>
              <a:ext uri="{FF2B5EF4-FFF2-40B4-BE49-F238E27FC236}">
                <a16:creationId xmlns:a16="http://schemas.microsoft.com/office/drawing/2014/main" id="{E5DC25E1-5A29-7A42-B8D5-229F91CED88F}"/>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409599" y="122023"/>
            <a:ext cx="11014994" cy="2898287"/>
          </a:xfrm>
        </p:spPr>
      </p:pic>
      <p:sp>
        <p:nvSpPr>
          <p:cNvPr id="6" name="Rectangle 5">
            <a:extLst>
              <a:ext uri="{FF2B5EF4-FFF2-40B4-BE49-F238E27FC236}">
                <a16:creationId xmlns:a16="http://schemas.microsoft.com/office/drawing/2014/main" id="{630D0455-4B45-214D-A474-B391F026DE7B}"/>
              </a:ext>
            </a:extLst>
          </p:cNvPr>
          <p:cNvSpPr/>
          <p:nvPr/>
        </p:nvSpPr>
        <p:spPr bwMode="auto">
          <a:xfrm>
            <a:off x="409599" y="3020310"/>
            <a:ext cx="11014994" cy="3072986"/>
          </a:xfrm>
          <a:prstGeom prst="rect">
            <a:avLst/>
          </a:prstGeom>
          <a:solidFill>
            <a:srgbClr val="3D637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dirty="0">
              <a:ln>
                <a:noFill/>
              </a:ln>
              <a:effectLst/>
              <a:latin typeface="Times New Roman" pitchFamily="18" charset="0"/>
            </a:endParaRPr>
          </a:p>
        </p:txBody>
      </p:sp>
      <p:sp>
        <p:nvSpPr>
          <p:cNvPr id="2" name="Title 1">
            <a:extLst>
              <a:ext uri="{FF2B5EF4-FFF2-40B4-BE49-F238E27FC236}">
                <a16:creationId xmlns:a16="http://schemas.microsoft.com/office/drawing/2014/main" id="{3CB321E0-7892-064D-A2DE-CD9B6A4EF312}"/>
              </a:ext>
            </a:extLst>
          </p:cNvPr>
          <p:cNvSpPr>
            <a:spLocks noGrp="1"/>
          </p:cNvSpPr>
          <p:nvPr>
            <p:ph type="title"/>
          </p:nvPr>
        </p:nvSpPr>
        <p:spPr>
          <a:xfrm>
            <a:off x="1129994" y="3071781"/>
            <a:ext cx="9932011" cy="2846815"/>
          </a:xfrm>
        </p:spPr>
        <p:txBody>
          <a:bodyPr/>
          <a:lstStyle/>
          <a:p>
            <a:pPr algn="l"/>
            <a:br>
              <a:rPr lang="en-US" sz="3200" b="0" dirty="0">
                <a:latin typeface="Helvetica" pitchFamily="2" charset="0"/>
              </a:rPr>
            </a:br>
            <a:br>
              <a:rPr lang="en-US" sz="3200" b="0" dirty="0">
                <a:latin typeface="Helvetica" pitchFamily="2" charset="0"/>
              </a:rPr>
            </a:br>
            <a:r>
              <a:rPr lang="en-US" sz="3200" b="0" dirty="0">
                <a:solidFill>
                  <a:schemeClr val="bg1"/>
                </a:solidFill>
                <a:latin typeface="Helvetica" pitchFamily="2" charset="0"/>
              </a:rPr>
              <a:t>“Since maintenance rituximab has yet to offer cure or improved overall survival after chemoimmunotherapy induction, it seems more appropriate to identify the minimum number of doses rather than trying to expand or extend treatment.”</a:t>
            </a:r>
            <a:br>
              <a:rPr lang="en-US" sz="3200" b="0" dirty="0">
                <a:solidFill>
                  <a:srgbClr val="3D6376"/>
                </a:solidFill>
                <a:latin typeface="Helvetica" pitchFamily="2" charset="0"/>
              </a:rPr>
            </a:br>
            <a:br>
              <a:rPr lang="en-US" sz="3200" b="0" dirty="0">
                <a:latin typeface="Helvetica" pitchFamily="2" charset="0"/>
              </a:rPr>
            </a:br>
            <a:endParaRPr lang="en-US" sz="3200" b="0" dirty="0">
              <a:latin typeface="Helvetica" pitchFamily="2" charset="0"/>
            </a:endParaRPr>
          </a:p>
        </p:txBody>
      </p:sp>
      <p:pic>
        <p:nvPicPr>
          <p:cNvPr id="7" name="Picture 6">
            <a:extLst>
              <a:ext uri="{FF2B5EF4-FFF2-40B4-BE49-F238E27FC236}">
                <a16:creationId xmlns:a16="http://schemas.microsoft.com/office/drawing/2014/main" id="{9AB3310C-6B95-EF4F-B6E8-6C002FD5AB3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607040" y="6144768"/>
            <a:ext cx="681161" cy="581258"/>
          </a:xfrm>
          <a:prstGeom prst="rect">
            <a:avLst/>
          </a:prstGeom>
        </p:spPr>
      </p:pic>
    </p:spTree>
    <p:extLst>
      <p:ext uri="{BB962C8B-B14F-4D97-AF65-F5344CB8AC3E}">
        <p14:creationId xmlns:p14="http://schemas.microsoft.com/office/powerpoint/2010/main" val="42272808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10;&#10;Description automatically generated">
            <a:extLst>
              <a:ext uri="{FF2B5EF4-FFF2-40B4-BE49-F238E27FC236}">
                <a16:creationId xmlns:a16="http://schemas.microsoft.com/office/drawing/2014/main" id="{212839D1-D890-604D-9C8A-56FD79DCEF18}"/>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244539" y="1376772"/>
            <a:ext cx="11702923" cy="4104456"/>
          </a:xfrm>
        </p:spPr>
      </p:pic>
      <p:pic>
        <p:nvPicPr>
          <p:cNvPr id="3" name="Picture 2">
            <a:extLst>
              <a:ext uri="{FF2B5EF4-FFF2-40B4-BE49-F238E27FC236}">
                <a16:creationId xmlns:a16="http://schemas.microsoft.com/office/drawing/2014/main" id="{C0D669C4-D534-744B-BD17-4757A9C181F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607040" y="6144768"/>
            <a:ext cx="681161" cy="581258"/>
          </a:xfrm>
          <a:prstGeom prst="rect">
            <a:avLst/>
          </a:prstGeom>
        </p:spPr>
      </p:pic>
    </p:spTree>
    <p:extLst>
      <p:ext uri="{BB962C8B-B14F-4D97-AF65-F5344CB8AC3E}">
        <p14:creationId xmlns:p14="http://schemas.microsoft.com/office/powerpoint/2010/main" val="2434952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text, application&#10;&#10;Description automatically generated">
            <a:extLst>
              <a:ext uri="{FF2B5EF4-FFF2-40B4-BE49-F238E27FC236}">
                <a16:creationId xmlns:a16="http://schemas.microsoft.com/office/drawing/2014/main" id="{D35AEE8D-4B8A-8048-83AB-175D3DA45A5E}"/>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304097" y="1475416"/>
            <a:ext cx="11583807" cy="3907168"/>
          </a:xfrm>
        </p:spPr>
      </p:pic>
      <p:sp>
        <p:nvSpPr>
          <p:cNvPr id="7" name="TextBox 6">
            <a:extLst>
              <a:ext uri="{FF2B5EF4-FFF2-40B4-BE49-F238E27FC236}">
                <a16:creationId xmlns:a16="http://schemas.microsoft.com/office/drawing/2014/main" id="{7670114B-DA8C-0F4B-94FA-C590FAF814F3}"/>
              </a:ext>
            </a:extLst>
          </p:cNvPr>
          <p:cNvSpPr txBox="1"/>
          <p:nvPr/>
        </p:nvSpPr>
        <p:spPr>
          <a:xfrm>
            <a:off x="1055440" y="2204864"/>
            <a:ext cx="6099858" cy="338554"/>
          </a:xfrm>
          <a:prstGeom prst="rect">
            <a:avLst/>
          </a:prstGeom>
          <a:noFill/>
        </p:spPr>
        <p:txBody>
          <a:bodyPr wrap="square">
            <a:spAutoFit/>
          </a:bodyPr>
          <a:lstStyle/>
          <a:p>
            <a:r>
              <a:rPr lang="en-US" sz="1600" i="1" dirty="0">
                <a:solidFill>
                  <a:schemeClr val="tx1"/>
                </a:solidFill>
                <a:effectLst/>
                <a:latin typeface="Helvetica" pitchFamily="2" charset="0"/>
                <a:ea typeface="Times New Roman" panose="02020603050405020304" pitchFamily="18" charset="0"/>
              </a:rPr>
              <a:t>Clin Adv </a:t>
            </a:r>
            <a:r>
              <a:rPr lang="en-US" sz="1600" i="1" dirty="0" err="1">
                <a:solidFill>
                  <a:schemeClr val="tx1"/>
                </a:solidFill>
                <a:effectLst/>
                <a:latin typeface="Helvetica" pitchFamily="2" charset="0"/>
                <a:ea typeface="Times New Roman" panose="02020603050405020304" pitchFamily="18" charset="0"/>
              </a:rPr>
              <a:t>Hematol</a:t>
            </a:r>
            <a:r>
              <a:rPr lang="en-US" sz="1600" i="1" dirty="0">
                <a:solidFill>
                  <a:schemeClr val="tx1"/>
                </a:solidFill>
                <a:effectLst/>
                <a:latin typeface="Helvetica" pitchFamily="2" charset="0"/>
                <a:ea typeface="Times New Roman" panose="02020603050405020304" pitchFamily="18" charset="0"/>
              </a:rPr>
              <a:t> Oncol </a:t>
            </a:r>
            <a:r>
              <a:rPr lang="en-US" sz="1600" dirty="0">
                <a:solidFill>
                  <a:schemeClr val="tx1"/>
                </a:solidFill>
                <a:effectLst/>
                <a:latin typeface="Helvetica" pitchFamily="2" charset="0"/>
                <a:ea typeface="Times New Roman" panose="02020603050405020304" pitchFamily="18" charset="0"/>
              </a:rPr>
              <a:t>2021;19(11):698-709. </a:t>
            </a:r>
            <a:endParaRPr lang="en-US" sz="1600" dirty="0">
              <a:solidFill>
                <a:schemeClr val="tx1"/>
              </a:solidFill>
              <a:latin typeface="Helvetica" pitchFamily="2" charset="0"/>
            </a:endParaRPr>
          </a:p>
        </p:txBody>
      </p:sp>
      <p:pic>
        <p:nvPicPr>
          <p:cNvPr id="4" name="Picture 3">
            <a:extLst>
              <a:ext uri="{FF2B5EF4-FFF2-40B4-BE49-F238E27FC236}">
                <a16:creationId xmlns:a16="http://schemas.microsoft.com/office/drawing/2014/main" id="{93B38121-6D27-0544-A3E4-3C7648B65C4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607040" y="6144768"/>
            <a:ext cx="681161" cy="581258"/>
          </a:xfrm>
          <a:prstGeom prst="rect">
            <a:avLst/>
          </a:prstGeom>
        </p:spPr>
      </p:pic>
    </p:spTree>
    <p:extLst>
      <p:ext uri="{BB962C8B-B14F-4D97-AF65-F5344CB8AC3E}">
        <p14:creationId xmlns:p14="http://schemas.microsoft.com/office/powerpoint/2010/main" val="41770081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text, application, email&#10;&#10;Description automatically generated">
            <a:extLst>
              <a:ext uri="{FF2B5EF4-FFF2-40B4-BE49-F238E27FC236}">
                <a16:creationId xmlns:a16="http://schemas.microsoft.com/office/drawing/2014/main" id="{781D57BD-87E7-7E40-B213-F44FC233F2E1}"/>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310191" y="764704"/>
            <a:ext cx="11571617" cy="5119358"/>
          </a:xfrm>
        </p:spPr>
      </p:pic>
      <p:sp>
        <p:nvSpPr>
          <p:cNvPr id="6" name="Rectangle 5">
            <a:extLst>
              <a:ext uri="{FF2B5EF4-FFF2-40B4-BE49-F238E27FC236}">
                <a16:creationId xmlns:a16="http://schemas.microsoft.com/office/drawing/2014/main" id="{B8A2DADF-1217-9947-A96D-0FA40CAAC1BE}"/>
              </a:ext>
            </a:extLst>
          </p:cNvPr>
          <p:cNvSpPr/>
          <p:nvPr/>
        </p:nvSpPr>
        <p:spPr bwMode="auto">
          <a:xfrm>
            <a:off x="10814053" y="1772816"/>
            <a:ext cx="914400" cy="914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4" name="Picture 3">
            <a:extLst>
              <a:ext uri="{FF2B5EF4-FFF2-40B4-BE49-F238E27FC236}">
                <a16:creationId xmlns:a16="http://schemas.microsoft.com/office/drawing/2014/main" id="{83ECC2D3-5341-B944-9454-0DC33F657B5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607040" y="6144768"/>
            <a:ext cx="681161" cy="581258"/>
          </a:xfrm>
          <a:prstGeom prst="rect">
            <a:avLst/>
          </a:prstGeom>
        </p:spPr>
      </p:pic>
    </p:spTree>
    <p:extLst>
      <p:ext uri="{BB962C8B-B14F-4D97-AF65-F5344CB8AC3E}">
        <p14:creationId xmlns:p14="http://schemas.microsoft.com/office/powerpoint/2010/main" val="287528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A918C-A2BD-6D4E-8F8C-1CBA782B5680}"/>
              </a:ext>
            </a:extLst>
          </p:cNvPr>
          <p:cNvSpPr>
            <a:spLocks noGrp="1"/>
          </p:cNvSpPr>
          <p:nvPr>
            <p:ph type="title"/>
          </p:nvPr>
        </p:nvSpPr>
        <p:spPr/>
        <p:txBody>
          <a:bodyPr/>
          <a:lstStyle/>
          <a:p>
            <a:pPr algn="l"/>
            <a:r>
              <a:rPr lang="en-US" dirty="0"/>
              <a:t>ASTCT, CIBMTR, and EBMT Clinical Practice Recommendations for Transplant and Cellular Therapies in Mantle Cell Lymphoma</a:t>
            </a:r>
          </a:p>
        </p:txBody>
      </p:sp>
      <p:graphicFrame>
        <p:nvGraphicFramePr>
          <p:cNvPr id="10" name="Table 10">
            <a:extLst>
              <a:ext uri="{FF2B5EF4-FFF2-40B4-BE49-F238E27FC236}">
                <a16:creationId xmlns:a16="http://schemas.microsoft.com/office/drawing/2014/main" id="{F8436C1D-1A5D-044F-8339-FF93D3A2DF8A}"/>
              </a:ext>
            </a:extLst>
          </p:cNvPr>
          <p:cNvGraphicFramePr>
            <a:graphicFrameLocks noGrp="1"/>
          </p:cNvGraphicFramePr>
          <p:nvPr>
            <p:extLst>
              <p:ext uri="{D42A27DB-BD31-4B8C-83A1-F6EECF244321}">
                <p14:modId xmlns:p14="http://schemas.microsoft.com/office/powerpoint/2010/main" val="2239722466"/>
              </p:ext>
            </p:extLst>
          </p:nvPr>
        </p:nvGraphicFramePr>
        <p:xfrm>
          <a:off x="551384" y="2071182"/>
          <a:ext cx="3600401" cy="2895600"/>
        </p:xfrm>
        <a:graphic>
          <a:graphicData uri="http://schemas.openxmlformats.org/drawingml/2006/table">
            <a:tbl>
              <a:tblPr firstRow="1" bandRow="1">
                <a:tableStyleId>{2A488322-F2BA-4B5B-9748-0D474271808F}</a:tableStyleId>
              </a:tblPr>
              <a:tblGrid>
                <a:gridCol w="1350151">
                  <a:extLst>
                    <a:ext uri="{9D8B030D-6E8A-4147-A177-3AD203B41FA5}">
                      <a16:colId xmlns:a16="http://schemas.microsoft.com/office/drawing/2014/main" val="18109034"/>
                    </a:ext>
                  </a:extLst>
                </a:gridCol>
                <a:gridCol w="2250250">
                  <a:extLst>
                    <a:ext uri="{9D8B030D-6E8A-4147-A177-3AD203B41FA5}">
                      <a16:colId xmlns:a16="http://schemas.microsoft.com/office/drawing/2014/main" val="50113800"/>
                    </a:ext>
                  </a:extLst>
                </a:gridCol>
              </a:tblGrid>
              <a:tr h="777854">
                <a:tc gridSpan="2">
                  <a:txBody>
                    <a:bodyPr/>
                    <a:lstStyle/>
                    <a:p>
                      <a:r>
                        <a:rPr lang="en-US" sz="2000" dirty="0"/>
                        <a:t>Estimated number of newly diagnosed lymphoma patients seen by individual member annually</a:t>
                      </a:r>
                      <a:endParaRPr lang="en-US" sz="2000" dirty="0">
                        <a:latin typeface="Helvetica" pitchFamily="2" charset="0"/>
                      </a:endParaRPr>
                    </a:p>
                  </a:txBody>
                  <a:tcPr/>
                </a:tc>
                <a:tc hMerge="1">
                  <a:txBody>
                    <a:bodyPr/>
                    <a:lstStyle/>
                    <a:p>
                      <a:endParaRPr lang="en-US" dirty="0"/>
                    </a:p>
                  </a:txBody>
                  <a:tcPr/>
                </a:tc>
                <a:extLst>
                  <a:ext uri="{0D108BD9-81ED-4DB2-BD59-A6C34878D82A}">
                    <a16:rowId xmlns:a16="http://schemas.microsoft.com/office/drawing/2014/main" val="4038080243"/>
                  </a:ext>
                </a:extLst>
              </a:tr>
              <a:tr h="394329">
                <a:tc>
                  <a:txBody>
                    <a:bodyPr/>
                    <a:lstStyle/>
                    <a:p>
                      <a:r>
                        <a:rPr lang="en-US" sz="2000" dirty="0"/>
                        <a:t>&gt;75</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US" sz="2000" dirty="0"/>
                        <a:t>23 (69.7%)</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12629671"/>
                  </a:ext>
                </a:extLst>
              </a:tr>
              <a:tr h="394329">
                <a:tc>
                  <a:txBody>
                    <a:bodyPr/>
                    <a:lstStyle/>
                    <a:p>
                      <a:r>
                        <a:rPr lang="en-US" sz="2000" dirty="0"/>
                        <a:t>51-75</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6 (18.2%)</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37697262"/>
                  </a:ext>
                </a:extLst>
              </a:tr>
              <a:tr h="394329">
                <a:tc>
                  <a:txBody>
                    <a:bodyPr/>
                    <a:lstStyle/>
                    <a:p>
                      <a:r>
                        <a:rPr lang="en-US" sz="2000" dirty="0"/>
                        <a:t>26-50</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3 (9.1%)</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75270858"/>
                  </a:ext>
                </a:extLst>
              </a:tr>
              <a:tr h="394329">
                <a:tc>
                  <a:txBody>
                    <a:bodyPr/>
                    <a:lstStyle/>
                    <a:p>
                      <a:r>
                        <a:rPr lang="en-US" sz="2000" dirty="0"/>
                        <a:t>≤25</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n-US" sz="2000" dirty="0"/>
                        <a:t>1 (3.0%)</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6282129"/>
                  </a:ext>
                </a:extLst>
              </a:tr>
            </a:tbl>
          </a:graphicData>
        </a:graphic>
      </p:graphicFrame>
      <p:graphicFrame>
        <p:nvGraphicFramePr>
          <p:cNvPr id="12" name="Table 10">
            <a:extLst>
              <a:ext uri="{FF2B5EF4-FFF2-40B4-BE49-F238E27FC236}">
                <a16:creationId xmlns:a16="http://schemas.microsoft.com/office/drawing/2014/main" id="{9802B526-13F7-E34F-B1C9-622920D72B3E}"/>
              </a:ext>
            </a:extLst>
          </p:cNvPr>
          <p:cNvGraphicFramePr>
            <a:graphicFrameLocks noGrp="1"/>
          </p:cNvGraphicFramePr>
          <p:nvPr>
            <p:extLst>
              <p:ext uri="{D42A27DB-BD31-4B8C-83A1-F6EECF244321}">
                <p14:modId xmlns:p14="http://schemas.microsoft.com/office/powerpoint/2010/main" val="3987243551"/>
              </p:ext>
            </p:extLst>
          </p:nvPr>
        </p:nvGraphicFramePr>
        <p:xfrm>
          <a:off x="4368781" y="2071182"/>
          <a:ext cx="3455412" cy="2911081"/>
        </p:xfrm>
        <a:graphic>
          <a:graphicData uri="http://schemas.openxmlformats.org/drawingml/2006/table">
            <a:tbl>
              <a:tblPr firstRow="1" bandRow="1">
                <a:tableStyleId>{85BE263C-DBD7-4A20-BB59-AAB30ACAA65A}</a:tableStyleId>
              </a:tblPr>
              <a:tblGrid>
                <a:gridCol w="1295779">
                  <a:extLst>
                    <a:ext uri="{9D8B030D-6E8A-4147-A177-3AD203B41FA5}">
                      <a16:colId xmlns:a16="http://schemas.microsoft.com/office/drawing/2014/main" val="18109034"/>
                    </a:ext>
                  </a:extLst>
                </a:gridCol>
                <a:gridCol w="2159633">
                  <a:extLst>
                    <a:ext uri="{9D8B030D-6E8A-4147-A177-3AD203B41FA5}">
                      <a16:colId xmlns:a16="http://schemas.microsoft.com/office/drawing/2014/main" val="50113800"/>
                    </a:ext>
                  </a:extLst>
                </a:gridCol>
              </a:tblGrid>
              <a:tr h="1222820">
                <a:tc gridSpan="2">
                  <a:txBody>
                    <a:bodyPr/>
                    <a:lstStyle/>
                    <a:p>
                      <a:r>
                        <a:rPr lang="en-US" sz="2000" dirty="0"/>
                        <a:t>Estimated number of mantle cell lymphoma patients seen by individual member annually</a:t>
                      </a:r>
                      <a:endParaRPr lang="en-US" sz="2000" dirty="0">
                        <a:latin typeface="Helvetica" pitchFamily="2" charset="0"/>
                      </a:endParaRPr>
                    </a:p>
                  </a:txBody>
                  <a:tcPr>
                    <a:solidFill>
                      <a:srgbClr val="521B93"/>
                    </a:solidFill>
                  </a:tcPr>
                </a:tc>
                <a:tc hMerge="1">
                  <a:txBody>
                    <a:bodyPr/>
                    <a:lstStyle/>
                    <a:p>
                      <a:endParaRPr lang="en-US" dirty="0"/>
                    </a:p>
                  </a:txBody>
                  <a:tcPr/>
                </a:tc>
                <a:extLst>
                  <a:ext uri="{0D108BD9-81ED-4DB2-BD59-A6C34878D82A}">
                    <a16:rowId xmlns:a16="http://schemas.microsoft.com/office/drawing/2014/main" val="4038080243"/>
                  </a:ext>
                </a:extLst>
              </a:tr>
              <a:tr h="409054">
                <a:tc>
                  <a:txBody>
                    <a:bodyPr/>
                    <a:lstStyle/>
                    <a:p>
                      <a:r>
                        <a:rPr lang="en-US" sz="2000" dirty="0"/>
                        <a:t>&gt;40</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US" sz="2000" dirty="0"/>
                        <a:t>6 (18.2%)</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12629671"/>
                  </a:ext>
                </a:extLst>
              </a:tr>
              <a:tr h="409054">
                <a:tc>
                  <a:txBody>
                    <a:bodyPr/>
                    <a:lstStyle/>
                    <a:p>
                      <a:r>
                        <a:rPr lang="en-US" sz="2000" dirty="0"/>
                        <a:t>31-40</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3 (9.1%)</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37697262"/>
                  </a:ext>
                </a:extLst>
              </a:tr>
              <a:tr h="409054">
                <a:tc>
                  <a:txBody>
                    <a:bodyPr/>
                    <a:lstStyle/>
                    <a:p>
                      <a:r>
                        <a:rPr lang="en-US" sz="2000" dirty="0"/>
                        <a:t>21-30</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14 (42.4%)</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75270858"/>
                  </a:ext>
                </a:extLst>
              </a:tr>
              <a:tr h="461099">
                <a:tc>
                  <a:txBody>
                    <a:bodyPr/>
                    <a:lstStyle/>
                    <a:p>
                      <a:r>
                        <a:rPr lang="en-US" sz="2000" dirty="0"/>
                        <a:t>≤20</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n-US" sz="2000" dirty="0"/>
                        <a:t>10 (30.3%)</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6282129"/>
                  </a:ext>
                </a:extLst>
              </a:tr>
            </a:tbl>
          </a:graphicData>
        </a:graphic>
      </p:graphicFrame>
      <p:graphicFrame>
        <p:nvGraphicFramePr>
          <p:cNvPr id="15" name="Table 10">
            <a:extLst>
              <a:ext uri="{FF2B5EF4-FFF2-40B4-BE49-F238E27FC236}">
                <a16:creationId xmlns:a16="http://schemas.microsoft.com/office/drawing/2014/main" id="{98A08C4B-3EDF-A24F-9050-72D480BA1BF0}"/>
              </a:ext>
            </a:extLst>
          </p:cNvPr>
          <p:cNvGraphicFramePr>
            <a:graphicFrameLocks noGrp="1"/>
          </p:cNvGraphicFramePr>
          <p:nvPr>
            <p:extLst>
              <p:ext uri="{D42A27DB-BD31-4B8C-83A1-F6EECF244321}">
                <p14:modId xmlns:p14="http://schemas.microsoft.com/office/powerpoint/2010/main" val="3428494735"/>
              </p:ext>
            </p:extLst>
          </p:nvPr>
        </p:nvGraphicFramePr>
        <p:xfrm>
          <a:off x="8112224" y="2060848"/>
          <a:ext cx="3672408" cy="2911080"/>
        </p:xfrm>
        <a:graphic>
          <a:graphicData uri="http://schemas.openxmlformats.org/drawingml/2006/table">
            <a:tbl>
              <a:tblPr firstRow="1" bandRow="1">
                <a:tableStyleId>{2A488322-F2BA-4B5B-9748-0D474271808F}</a:tableStyleId>
              </a:tblPr>
              <a:tblGrid>
                <a:gridCol w="1377153">
                  <a:extLst>
                    <a:ext uri="{9D8B030D-6E8A-4147-A177-3AD203B41FA5}">
                      <a16:colId xmlns:a16="http://schemas.microsoft.com/office/drawing/2014/main" val="18109034"/>
                    </a:ext>
                  </a:extLst>
                </a:gridCol>
                <a:gridCol w="2295255">
                  <a:extLst>
                    <a:ext uri="{9D8B030D-6E8A-4147-A177-3AD203B41FA5}">
                      <a16:colId xmlns:a16="http://schemas.microsoft.com/office/drawing/2014/main" val="50113800"/>
                    </a:ext>
                  </a:extLst>
                </a:gridCol>
              </a:tblGrid>
              <a:tr h="1326120">
                <a:tc gridSpan="2">
                  <a:txBody>
                    <a:bodyPr/>
                    <a:lstStyle/>
                    <a:p>
                      <a:r>
                        <a:rPr lang="en-US" sz="2000" dirty="0"/>
                        <a:t>Estimated annual CAR T-cell therapies performed at respective centers for lymphoma (on or off clinical trial)</a:t>
                      </a:r>
                      <a:endParaRPr lang="en-US" sz="2000" dirty="0">
                        <a:latin typeface="Helvetica" pitchFamily="2" charset="0"/>
                      </a:endParaRPr>
                    </a:p>
                  </a:txBody>
                  <a:tcPr>
                    <a:solidFill>
                      <a:srgbClr val="7A81FF"/>
                    </a:solidFill>
                  </a:tcPr>
                </a:tc>
                <a:tc hMerge="1">
                  <a:txBody>
                    <a:bodyPr/>
                    <a:lstStyle/>
                    <a:p>
                      <a:endParaRPr lang="en-US" dirty="0"/>
                    </a:p>
                  </a:txBody>
                  <a:tcPr/>
                </a:tc>
                <a:extLst>
                  <a:ext uri="{0D108BD9-81ED-4DB2-BD59-A6C34878D82A}">
                    <a16:rowId xmlns:a16="http://schemas.microsoft.com/office/drawing/2014/main" val="4038080243"/>
                  </a:ext>
                </a:extLst>
              </a:tr>
              <a:tr h="394990">
                <a:tc>
                  <a:txBody>
                    <a:bodyPr/>
                    <a:lstStyle/>
                    <a:p>
                      <a:r>
                        <a:rPr lang="en-US" sz="2000" dirty="0"/>
                        <a:t>&gt;20</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US" sz="2000" dirty="0"/>
                        <a:t>21 (63.6%)</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12629671"/>
                  </a:ext>
                </a:extLst>
              </a:tr>
              <a:tr h="394990">
                <a:tc>
                  <a:txBody>
                    <a:bodyPr/>
                    <a:lstStyle/>
                    <a:p>
                      <a:r>
                        <a:rPr lang="en-US" sz="2000" dirty="0"/>
                        <a:t>16-20</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3 (9.1%)</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37697262"/>
                  </a:ext>
                </a:extLst>
              </a:tr>
              <a:tr h="394990">
                <a:tc>
                  <a:txBody>
                    <a:bodyPr/>
                    <a:lstStyle/>
                    <a:p>
                      <a:r>
                        <a:rPr lang="en-US" sz="2000" dirty="0"/>
                        <a:t>11-15</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5 (15.2%)</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75270858"/>
                  </a:ext>
                </a:extLst>
              </a:tr>
              <a:tr h="394990">
                <a:tc>
                  <a:txBody>
                    <a:bodyPr/>
                    <a:lstStyle/>
                    <a:p>
                      <a:r>
                        <a:rPr lang="en-US" sz="2000" dirty="0"/>
                        <a:t>≤10</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n-US" sz="2000" dirty="0"/>
                        <a:t>4 (12.1%)</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6282129"/>
                  </a:ext>
                </a:extLst>
              </a:tr>
            </a:tbl>
          </a:graphicData>
        </a:graphic>
      </p:graphicFrame>
      <p:sp>
        <p:nvSpPr>
          <p:cNvPr id="17" name="TextBox 16">
            <a:extLst>
              <a:ext uri="{FF2B5EF4-FFF2-40B4-BE49-F238E27FC236}">
                <a16:creationId xmlns:a16="http://schemas.microsoft.com/office/drawing/2014/main" id="{4E0D0E1F-B8F5-454F-A2B8-0DB183783468}"/>
              </a:ext>
            </a:extLst>
          </p:cNvPr>
          <p:cNvSpPr txBox="1"/>
          <p:nvPr/>
        </p:nvSpPr>
        <p:spPr>
          <a:xfrm>
            <a:off x="-33637" y="6477098"/>
            <a:ext cx="6105698" cy="323165"/>
          </a:xfrm>
          <a:prstGeom prst="rect">
            <a:avLst/>
          </a:prstGeom>
          <a:noFill/>
        </p:spPr>
        <p:txBody>
          <a:bodyPr wrap="square">
            <a:spAutoFit/>
          </a:bodyPr>
          <a:lstStyle/>
          <a:p>
            <a:pPr marL="98425" indent="0">
              <a:buNone/>
            </a:pPr>
            <a:r>
              <a:rPr lang="en-US" sz="1500" b="0" dirty="0">
                <a:solidFill>
                  <a:schemeClr val="tx1"/>
                </a:solidFill>
                <a:latin typeface="Calibri" panose="020F0502020204030204" pitchFamily="34" charset="0"/>
                <a:cs typeface="Calibri" panose="020F0502020204030204" pitchFamily="34" charset="0"/>
              </a:rPr>
              <a:t>Munshi PN et al. </a:t>
            </a:r>
            <a:r>
              <a:rPr lang="en-US" sz="1500" b="0" i="1" dirty="0">
                <a:solidFill>
                  <a:schemeClr val="tx1"/>
                </a:solidFill>
                <a:latin typeface="Calibri" panose="020F0502020204030204" pitchFamily="34" charset="0"/>
                <a:cs typeface="Calibri" panose="020F0502020204030204" pitchFamily="34" charset="0"/>
              </a:rPr>
              <a:t>Bone Marrow Transplant </a:t>
            </a:r>
            <a:r>
              <a:rPr lang="en-US" sz="1500" b="0" dirty="0">
                <a:solidFill>
                  <a:schemeClr val="tx1"/>
                </a:solidFill>
                <a:latin typeface="Calibri" panose="020F0502020204030204" pitchFamily="34" charset="0"/>
                <a:cs typeface="Calibri" panose="020F0502020204030204" pitchFamily="34" charset="0"/>
              </a:rPr>
              <a:t>2021;56(12):2911-21. </a:t>
            </a:r>
          </a:p>
        </p:txBody>
      </p:sp>
      <p:pic>
        <p:nvPicPr>
          <p:cNvPr id="7" name="Picture 6">
            <a:extLst>
              <a:ext uri="{FF2B5EF4-FFF2-40B4-BE49-F238E27FC236}">
                <a16:creationId xmlns:a16="http://schemas.microsoft.com/office/drawing/2014/main" id="{0FF9CA93-D3AD-3E4D-9CBD-E988012D07D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07040" y="6144768"/>
            <a:ext cx="681161" cy="581258"/>
          </a:xfrm>
          <a:prstGeom prst="rect">
            <a:avLst/>
          </a:prstGeom>
        </p:spPr>
      </p:pic>
    </p:spTree>
    <p:extLst>
      <p:ext uri="{BB962C8B-B14F-4D97-AF65-F5344CB8AC3E}">
        <p14:creationId xmlns:p14="http://schemas.microsoft.com/office/powerpoint/2010/main" val="5712797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text&#10;&#10;Description automatically generated">
            <a:extLst>
              <a:ext uri="{FF2B5EF4-FFF2-40B4-BE49-F238E27FC236}">
                <a16:creationId xmlns:a16="http://schemas.microsoft.com/office/drawing/2014/main" id="{B16FE2A0-D9FD-E74A-B047-0EBB818E4014}"/>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ackgroundRemoval t="5796" b="96115" l="1424" r="98576">
                        <a14:foregroundMark x1="35210" y1="27452" x2="35210" y2="27452"/>
                        <a14:foregroundMark x1="20097" y1="18153" x2="64531" y2="85032"/>
                        <a14:foregroundMark x1="64531" y1="85032" x2="69903" y2="86752"/>
                        <a14:foregroundMark x1="69903" y1="86752" x2="72977" y2="84331"/>
                        <a14:foregroundMark x1="2039" y1="1847" x2="1456" y2="81401"/>
                        <a14:foregroundMark x1="1456" y1="81401" x2="7217" y2="86688"/>
                        <a14:foregroundMark x1="8285" y1="94586" x2="17443" y2="94713"/>
                        <a14:foregroundMark x1="17443" y1="94713" x2="39773" y2="89490"/>
                        <a14:foregroundMark x1="39773" y1="89490" x2="39806" y2="76051"/>
                        <a14:foregroundMark x1="39806" y1="76051" x2="35146" y2="70446"/>
                        <a14:foregroundMark x1="35146" y1="70446" x2="20097" y2="67643"/>
                        <a14:foregroundMark x1="20097" y1="67643" x2="24239" y2="76752"/>
                        <a14:foregroundMark x1="24239" y1="76752" x2="38026" y2="74841"/>
                        <a14:foregroundMark x1="38026" y1="74841" x2="42524" y2="80000"/>
                        <a14:foregroundMark x1="42524" y1="80000" x2="33722" y2="86752"/>
                        <a14:foregroundMark x1="33722" y1="86752" x2="27476" y2="87070"/>
                        <a14:foregroundMark x1="27476" y1="87070" x2="23010" y2="80701"/>
                        <a14:foregroundMark x1="23010" y1="80701" x2="32006" y2="70318"/>
                        <a14:foregroundMark x1="32006" y1="70318" x2="43430" y2="66561"/>
                        <a14:foregroundMark x1="43430" y1="66561" x2="51036" y2="67134"/>
                        <a14:foregroundMark x1="51036" y1="67134" x2="57282" y2="64204"/>
                        <a14:foregroundMark x1="57282" y1="64204" x2="65761" y2="35414"/>
                        <a14:foregroundMark x1="65761" y1="35414" x2="61553" y2="25605"/>
                        <a14:foregroundMark x1="61553" y1="25605" x2="56731" y2="40510"/>
                        <a14:foregroundMark x1="56731" y1="40510" x2="57217" y2="52229"/>
                        <a14:foregroundMark x1="57217" y1="52229" x2="61683" y2="59618"/>
                        <a14:foregroundMark x1="61683" y1="59618" x2="62427" y2="71592"/>
                        <a14:foregroundMark x1="62427" y1="71592" x2="51974" y2="79363"/>
                        <a14:foregroundMark x1="51974" y1="79363" x2="50777" y2="89490"/>
                        <a14:foregroundMark x1="50777" y1="89490" x2="51262" y2="89936"/>
                        <a14:foregroundMark x1="1553" y1="91083" x2="5599" y2="97134"/>
                        <a14:foregroundMark x1="5599" y1="97134" x2="22751" y2="98790"/>
                        <a14:foregroundMark x1="22751" y1="98790" x2="46052" y2="96178"/>
                        <a14:foregroundMark x1="46052" y1="96178" x2="51294" y2="96433"/>
                        <a14:foregroundMark x1="51294" y1="96433" x2="57120" y2="95350"/>
                        <a14:foregroundMark x1="57120" y1="95350" x2="62945" y2="96178"/>
                        <a14:foregroundMark x1="62945" y1="96178" x2="71909" y2="94140"/>
                        <a14:foregroundMark x1="98608" y1="88535" x2="92460" y2="17452"/>
                        <a14:foregroundMark x1="95178" y1="17197" x2="53269" y2="15796"/>
                        <a14:foregroundMark x1="744" y1="2357" x2="6311" y2="3312"/>
                        <a14:foregroundMark x1="6311" y1="3312" x2="5631" y2="13439"/>
                        <a14:foregroundMark x1="5631" y1="13439" x2="8511" y2="21847"/>
                        <a14:foregroundMark x1="8511" y1="21847" x2="8770" y2="11720"/>
                        <a14:foregroundMark x1="8770" y1="11720" x2="11294" y2="21146"/>
                        <a14:foregroundMark x1="11294" y1="21146" x2="12783" y2="11274"/>
                        <a14:foregroundMark x1="12783" y1="11274" x2="16958" y2="19618"/>
                        <a14:foregroundMark x1="16958" y1="19618" x2="19191" y2="9172"/>
                        <a14:foregroundMark x1="19191" y1="9172" x2="23528" y2="14522"/>
                        <a14:foregroundMark x1="23528" y1="14522" x2="26278" y2="6051"/>
                        <a14:foregroundMark x1="26278" y1="6051" x2="30906" y2="11529"/>
                        <a14:foregroundMark x1="30906" y1="11529" x2="33916" y2="20000"/>
                        <a14:foregroundMark x1="33916" y1="20000" x2="38544" y2="15350"/>
                        <a14:foregroundMark x1="38544" y1="15350" x2="44078" y2="21911"/>
                        <a14:foregroundMark x1="44078" y1="21911" x2="52168" y2="8854"/>
                        <a14:foregroundMark x1="52168" y1="8854" x2="60485" y2="17962"/>
                        <a14:foregroundMark x1="60485" y1="17962" x2="65631" y2="17771"/>
                        <a14:foregroundMark x1="65631" y1="17771" x2="67540" y2="5796"/>
                        <a14:foregroundMark x1="67540" y1="5796" x2="71359" y2="13694"/>
                        <a14:foregroundMark x1="71359" y1="13694" x2="77411" y2="12994"/>
                        <a14:foregroundMark x1="77411" y1="12994" x2="82945" y2="21529"/>
                        <a14:foregroundMark x1="82945" y1="21529" x2="86926" y2="14140"/>
                        <a14:foregroundMark x1="86926" y1="14140" x2="90680" y2="14204"/>
                        <a14:backgroundMark x1="85372" y1="3503" x2="92492" y2="3248"/>
                        <a14:backgroundMark x1="92492" y1="3248" x2="93398" y2="3248"/>
                      </a14:backgroundRemoval>
                    </a14:imgEffect>
                  </a14:imgLayer>
                </a14:imgProps>
              </a:ext>
              <a:ext uri="{28A0092B-C50C-407E-A947-70E740481C1C}">
                <a14:useLocalDpi xmlns:a14="http://schemas.microsoft.com/office/drawing/2010/main" val="0"/>
              </a:ext>
            </a:extLst>
          </a:blip>
          <a:stretch>
            <a:fillRect/>
          </a:stretch>
        </p:blipFill>
        <p:spPr>
          <a:xfrm>
            <a:off x="639169" y="548680"/>
            <a:ext cx="10623283" cy="5397591"/>
          </a:xfrm>
        </p:spPr>
      </p:pic>
      <p:sp>
        <p:nvSpPr>
          <p:cNvPr id="7" name="Rounded Rectangle 6">
            <a:extLst>
              <a:ext uri="{FF2B5EF4-FFF2-40B4-BE49-F238E27FC236}">
                <a16:creationId xmlns:a16="http://schemas.microsoft.com/office/drawing/2014/main" id="{A1E5F29E-FF9B-F64C-A1CF-C89208B4067D}"/>
              </a:ext>
            </a:extLst>
          </p:cNvPr>
          <p:cNvSpPr/>
          <p:nvPr/>
        </p:nvSpPr>
        <p:spPr bwMode="auto">
          <a:xfrm>
            <a:off x="9359261" y="1137643"/>
            <a:ext cx="1133853" cy="399835"/>
          </a:xfrm>
          <a:prstGeom prst="roundRect">
            <a:avLst/>
          </a:prstGeom>
          <a:solidFill>
            <a:srgbClr val="B5231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dirty="0">
              <a:ln>
                <a:noFill/>
              </a:ln>
              <a:effectLst/>
              <a:latin typeface="Times New Roman" pitchFamily="18" charset="0"/>
            </a:endParaRPr>
          </a:p>
        </p:txBody>
      </p:sp>
      <p:sp>
        <p:nvSpPr>
          <p:cNvPr id="10" name="Rectangle 9">
            <a:extLst>
              <a:ext uri="{FF2B5EF4-FFF2-40B4-BE49-F238E27FC236}">
                <a16:creationId xmlns:a16="http://schemas.microsoft.com/office/drawing/2014/main" id="{E0093260-29D2-4B41-8513-EB7515953C5F}"/>
              </a:ext>
            </a:extLst>
          </p:cNvPr>
          <p:cNvSpPr/>
          <p:nvPr/>
        </p:nvSpPr>
        <p:spPr bwMode="auto">
          <a:xfrm>
            <a:off x="10616106" y="600904"/>
            <a:ext cx="637333" cy="61283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13" name="Rounded Rectangle 12">
            <a:extLst>
              <a:ext uri="{FF2B5EF4-FFF2-40B4-BE49-F238E27FC236}">
                <a16:creationId xmlns:a16="http://schemas.microsoft.com/office/drawing/2014/main" id="{4D8A79A2-3AFC-0F44-ABC1-0574F1718E23}"/>
              </a:ext>
            </a:extLst>
          </p:cNvPr>
          <p:cNvSpPr/>
          <p:nvPr/>
        </p:nvSpPr>
        <p:spPr bwMode="auto">
          <a:xfrm>
            <a:off x="9245278" y="631751"/>
            <a:ext cx="1361817" cy="399835"/>
          </a:xfrm>
          <a:prstGeom prst="roundRect">
            <a:avLst/>
          </a:prstGeom>
          <a:solidFill>
            <a:srgbClr val="B5231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dirty="0">
              <a:ln>
                <a:noFill/>
              </a:ln>
              <a:effectLst/>
              <a:latin typeface="Times New Roman" pitchFamily="18" charset="0"/>
            </a:endParaRPr>
          </a:p>
        </p:txBody>
      </p:sp>
      <p:sp>
        <p:nvSpPr>
          <p:cNvPr id="19" name="Rounded Rectangle 18">
            <a:extLst>
              <a:ext uri="{FF2B5EF4-FFF2-40B4-BE49-F238E27FC236}">
                <a16:creationId xmlns:a16="http://schemas.microsoft.com/office/drawing/2014/main" id="{11D4DC49-002F-B34B-A5D0-A4F24F8D13FF}"/>
              </a:ext>
            </a:extLst>
          </p:cNvPr>
          <p:cNvSpPr/>
          <p:nvPr/>
        </p:nvSpPr>
        <p:spPr bwMode="auto">
          <a:xfrm>
            <a:off x="9254914" y="581416"/>
            <a:ext cx="1352182" cy="399835"/>
          </a:xfrm>
          <a:prstGeom prst="roundRect">
            <a:avLst/>
          </a:prstGeom>
          <a:solidFill>
            <a:srgbClr val="B5231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dirty="0">
              <a:ln>
                <a:noFill/>
              </a:ln>
              <a:effectLst/>
              <a:latin typeface="Times New Roman" pitchFamily="18" charset="0"/>
            </a:endParaRPr>
          </a:p>
        </p:txBody>
      </p:sp>
      <p:sp>
        <p:nvSpPr>
          <p:cNvPr id="20" name="Rectangle 19">
            <a:extLst>
              <a:ext uri="{FF2B5EF4-FFF2-40B4-BE49-F238E27FC236}">
                <a16:creationId xmlns:a16="http://schemas.microsoft.com/office/drawing/2014/main" id="{E64BDCF6-82DE-D74C-B3A9-1B3A8583E2B3}"/>
              </a:ext>
            </a:extLst>
          </p:cNvPr>
          <p:cNvSpPr/>
          <p:nvPr/>
        </p:nvSpPr>
        <p:spPr bwMode="auto">
          <a:xfrm>
            <a:off x="10776520" y="3484662"/>
            <a:ext cx="144016" cy="246160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2" name="TextBox 21">
            <a:extLst>
              <a:ext uri="{FF2B5EF4-FFF2-40B4-BE49-F238E27FC236}">
                <a16:creationId xmlns:a16="http://schemas.microsoft.com/office/drawing/2014/main" id="{4B53A7F7-35BE-9441-895F-C2994A19916F}"/>
              </a:ext>
            </a:extLst>
          </p:cNvPr>
          <p:cNvSpPr txBox="1"/>
          <p:nvPr/>
        </p:nvSpPr>
        <p:spPr>
          <a:xfrm>
            <a:off x="8517135" y="5607717"/>
            <a:ext cx="2736304" cy="338554"/>
          </a:xfrm>
          <a:prstGeom prst="rect">
            <a:avLst/>
          </a:prstGeom>
          <a:noFill/>
        </p:spPr>
        <p:txBody>
          <a:bodyPr wrap="square">
            <a:spAutoFit/>
          </a:bodyPr>
          <a:lstStyle/>
          <a:p>
            <a:r>
              <a:rPr lang="en-US" sz="1600" i="1" dirty="0">
                <a:solidFill>
                  <a:srgbClr val="B42217"/>
                </a:solidFill>
                <a:effectLst/>
                <a:latin typeface="Goudy Old Style" panose="02020502050305020303" pitchFamily="18" charset="77"/>
                <a:ea typeface="Times New Roman" panose="02020603050405020304" pitchFamily="18" charset="0"/>
              </a:rPr>
              <a:t>Blood </a:t>
            </a:r>
            <a:r>
              <a:rPr lang="en-US" sz="1600" dirty="0">
                <a:solidFill>
                  <a:srgbClr val="B42217"/>
                </a:solidFill>
                <a:effectLst/>
                <a:latin typeface="Goudy Old Style" panose="02020502050305020303" pitchFamily="18" charset="77"/>
                <a:ea typeface="Times New Roman" panose="02020603050405020304" pitchFamily="18" charset="0"/>
              </a:rPr>
              <a:t>2022;139(3):413-23. </a:t>
            </a:r>
            <a:endParaRPr lang="en-US" sz="1600" dirty="0">
              <a:solidFill>
                <a:srgbClr val="B42217"/>
              </a:solidFill>
              <a:latin typeface="Goudy Old Style" panose="02020502050305020303" pitchFamily="18" charset="77"/>
            </a:endParaRPr>
          </a:p>
        </p:txBody>
      </p:sp>
      <p:pic>
        <p:nvPicPr>
          <p:cNvPr id="11" name="Picture 10">
            <a:extLst>
              <a:ext uri="{FF2B5EF4-FFF2-40B4-BE49-F238E27FC236}">
                <a16:creationId xmlns:a16="http://schemas.microsoft.com/office/drawing/2014/main" id="{1F9A12D7-6115-514D-BCBE-D6313CB4468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607040" y="6144768"/>
            <a:ext cx="681161" cy="581258"/>
          </a:xfrm>
          <a:prstGeom prst="rect">
            <a:avLst/>
          </a:prstGeom>
        </p:spPr>
      </p:pic>
    </p:spTree>
    <p:extLst>
      <p:ext uri="{BB962C8B-B14F-4D97-AF65-F5344CB8AC3E}">
        <p14:creationId xmlns:p14="http://schemas.microsoft.com/office/powerpoint/2010/main" val="2899577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440DE79-52E2-0B4D-B8F1-3C6341CE40C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1364" y="1568296"/>
            <a:ext cx="11449272" cy="3721409"/>
          </a:xfrm>
          <a:prstGeom prst="rect">
            <a:avLst/>
          </a:prstGeom>
        </p:spPr>
      </p:pic>
      <p:sp>
        <p:nvSpPr>
          <p:cNvPr id="6" name="TextBox 5">
            <a:extLst>
              <a:ext uri="{FF2B5EF4-FFF2-40B4-BE49-F238E27FC236}">
                <a16:creationId xmlns:a16="http://schemas.microsoft.com/office/drawing/2014/main" id="{A4EEE2AA-E496-B547-878F-E518E00AF17E}"/>
              </a:ext>
            </a:extLst>
          </p:cNvPr>
          <p:cNvSpPr txBox="1"/>
          <p:nvPr/>
        </p:nvSpPr>
        <p:spPr>
          <a:xfrm>
            <a:off x="8832304" y="4951150"/>
            <a:ext cx="2952328" cy="338554"/>
          </a:xfrm>
          <a:prstGeom prst="rect">
            <a:avLst/>
          </a:prstGeom>
          <a:noFill/>
        </p:spPr>
        <p:txBody>
          <a:bodyPr wrap="square">
            <a:spAutoFit/>
          </a:bodyPr>
          <a:lstStyle/>
          <a:p>
            <a:r>
              <a:rPr lang="en-US" sz="1600" b="0" i="1" dirty="0">
                <a:solidFill>
                  <a:srgbClr val="F07F24"/>
                </a:solidFill>
                <a:effectLst/>
                <a:latin typeface="Book Antiqua" panose="02040602050305030304" pitchFamily="18" charset="0"/>
                <a:ea typeface="Times New Roman" panose="02020603050405020304" pitchFamily="18" charset="0"/>
                <a:cs typeface="Al Nile" pitchFamily="2" charset="-78"/>
              </a:rPr>
              <a:t>Blood Cancer J </a:t>
            </a:r>
            <a:r>
              <a:rPr lang="en-US" sz="1600" b="0" dirty="0">
                <a:solidFill>
                  <a:srgbClr val="F07F24"/>
                </a:solidFill>
                <a:effectLst/>
                <a:latin typeface="Book Antiqua" panose="02040602050305030304" pitchFamily="18" charset="0"/>
                <a:ea typeface="Times New Roman" panose="02020603050405020304" pitchFamily="18" charset="0"/>
                <a:cs typeface="Al Nile" pitchFamily="2" charset="-78"/>
              </a:rPr>
              <a:t>2022;12(2):33.</a:t>
            </a:r>
            <a:r>
              <a:rPr lang="en-US" sz="1600" b="0" dirty="0">
                <a:solidFill>
                  <a:srgbClr val="F07F24"/>
                </a:solidFill>
                <a:effectLst/>
                <a:latin typeface="Book Antiqua" panose="02040602050305030304" pitchFamily="18" charset="0"/>
                <a:cs typeface="Al Nile" pitchFamily="2" charset="-78"/>
              </a:rPr>
              <a:t> </a:t>
            </a:r>
            <a:endParaRPr lang="en-US" sz="1600" b="0" dirty="0">
              <a:solidFill>
                <a:srgbClr val="F07F24"/>
              </a:solidFill>
              <a:latin typeface="Book Antiqua" panose="02040602050305030304" pitchFamily="18" charset="0"/>
              <a:cs typeface="Al Nile" pitchFamily="2" charset="-78"/>
            </a:endParaRPr>
          </a:p>
        </p:txBody>
      </p:sp>
      <p:sp>
        <p:nvSpPr>
          <p:cNvPr id="7" name="Rectangle 6">
            <a:extLst>
              <a:ext uri="{FF2B5EF4-FFF2-40B4-BE49-F238E27FC236}">
                <a16:creationId xmlns:a16="http://schemas.microsoft.com/office/drawing/2014/main" id="{5246627F-CCD5-244E-8A81-5428812DFBCB}"/>
              </a:ext>
            </a:extLst>
          </p:cNvPr>
          <p:cNvSpPr/>
          <p:nvPr/>
        </p:nvSpPr>
        <p:spPr bwMode="auto">
          <a:xfrm>
            <a:off x="9984432" y="2780928"/>
            <a:ext cx="1656184" cy="4320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8" name="Picture 7">
            <a:extLst>
              <a:ext uri="{FF2B5EF4-FFF2-40B4-BE49-F238E27FC236}">
                <a16:creationId xmlns:a16="http://schemas.microsoft.com/office/drawing/2014/main" id="{8D56CD99-D8DC-0546-843D-7AAC011A4F9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607040" y="6144768"/>
            <a:ext cx="681161" cy="581258"/>
          </a:xfrm>
          <a:prstGeom prst="rect">
            <a:avLst/>
          </a:prstGeom>
        </p:spPr>
      </p:pic>
    </p:spTree>
    <p:extLst>
      <p:ext uri="{BB962C8B-B14F-4D97-AF65-F5344CB8AC3E}">
        <p14:creationId xmlns:p14="http://schemas.microsoft.com/office/powerpoint/2010/main" val="20637396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2DE6D-7713-5644-8386-28A9FD26A117}"/>
              </a:ext>
            </a:extLst>
          </p:cNvPr>
          <p:cNvSpPr>
            <a:spLocks noGrp="1"/>
          </p:cNvSpPr>
          <p:nvPr>
            <p:ph type="title"/>
          </p:nvPr>
        </p:nvSpPr>
        <p:spPr>
          <a:xfrm>
            <a:off x="0" y="-18257"/>
            <a:ext cx="12192000" cy="1143000"/>
          </a:xfrm>
        </p:spPr>
        <p:txBody>
          <a:bodyPr/>
          <a:lstStyle/>
          <a:p>
            <a:r>
              <a:rPr lang="en-US" sz="2800" dirty="0"/>
              <a:t>Management of Limited-Stage Diffuse Large B-Cell Lymphoma (DLBCL)</a:t>
            </a:r>
            <a:br>
              <a:rPr lang="en-US" sz="2800" dirty="0"/>
            </a:br>
            <a:endParaRPr lang="en-US" sz="2800" dirty="0"/>
          </a:p>
        </p:txBody>
      </p:sp>
      <p:pic>
        <p:nvPicPr>
          <p:cNvPr id="4" name="Content Placeholder 3">
            <a:extLst>
              <a:ext uri="{FF2B5EF4-FFF2-40B4-BE49-F238E27FC236}">
                <a16:creationId xmlns:a16="http://schemas.microsoft.com/office/drawing/2014/main" id="{2561105F-368F-554A-99FD-1910D35C5435}"/>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 uri="{28A0092B-C50C-407E-A947-70E740481C1C}">
                <a14:useLocalDpi xmlns:a14="http://schemas.microsoft.com/office/drawing/2010/main" val="0"/>
              </a:ext>
            </a:extLst>
          </a:blip>
          <a:srcRect l="4933" r="7121"/>
          <a:stretch/>
        </p:blipFill>
        <p:spPr>
          <a:xfrm>
            <a:off x="2927648" y="620688"/>
            <a:ext cx="6672353" cy="5851088"/>
          </a:xfrm>
          <a:prstGeom prst="rect">
            <a:avLst/>
          </a:prstGeom>
          <a:ln w="34925">
            <a:solidFill>
              <a:srgbClr val="EEAC82"/>
            </a:solidFill>
          </a:ln>
        </p:spPr>
      </p:pic>
      <p:sp>
        <p:nvSpPr>
          <p:cNvPr id="6" name="TextBox 5">
            <a:extLst>
              <a:ext uri="{FF2B5EF4-FFF2-40B4-BE49-F238E27FC236}">
                <a16:creationId xmlns:a16="http://schemas.microsoft.com/office/drawing/2014/main" id="{F1E72301-30FC-D140-83BD-672F29B96C0E}"/>
              </a:ext>
            </a:extLst>
          </p:cNvPr>
          <p:cNvSpPr txBox="1"/>
          <p:nvPr/>
        </p:nvSpPr>
        <p:spPr>
          <a:xfrm>
            <a:off x="0" y="6548488"/>
            <a:ext cx="6098146" cy="323165"/>
          </a:xfrm>
          <a:prstGeom prst="rect">
            <a:avLst/>
          </a:prstGeom>
          <a:noFill/>
        </p:spPr>
        <p:txBody>
          <a:bodyPr wrap="square">
            <a:spAutoFit/>
          </a:bodyPr>
          <a:lstStyle/>
          <a:p>
            <a:pPr marL="0" marR="0">
              <a:spcBef>
                <a:spcPts val="0"/>
              </a:spcBef>
              <a:spcAft>
                <a:spcPts val="0"/>
              </a:spcAft>
            </a:pPr>
            <a:r>
              <a:rPr lang="en-US" sz="1500" b="0" dirty="0" err="1">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Rojek</a:t>
            </a:r>
            <a:r>
              <a:rPr lang="en-US" sz="15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AE, Smith SM. </a:t>
            </a:r>
            <a:r>
              <a:rPr lang="en-US" sz="1500" b="0" i="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Blood Cancer J </a:t>
            </a:r>
            <a:r>
              <a:rPr lang="en-US" sz="15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2022;12(2):33. </a:t>
            </a:r>
          </a:p>
        </p:txBody>
      </p:sp>
      <p:pic>
        <p:nvPicPr>
          <p:cNvPr id="5" name="Picture 4">
            <a:extLst>
              <a:ext uri="{FF2B5EF4-FFF2-40B4-BE49-F238E27FC236}">
                <a16:creationId xmlns:a16="http://schemas.microsoft.com/office/drawing/2014/main" id="{9AF7A57D-59CB-AD4B-BB2F-BCFA835B866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607040" y="6144768"/>
            <a:ext cx="681161" cy="581258"/>
          </a:xfrm>
          <a:prstGeom prst="rect">
            <a:avLst/>
          </a:prstGeom>
        </p:spPr>
      </p:pic>
    </p:spTree>
    <p:extLst>
      <p:ext uri="{BB962C8B-B14F-4D97-AF65-F5344CB8AC3E}">
        <p14:creationId xmlns:p14="http://schemas.microsoft.com/office/powerpoint/2010/main" val="13059064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0CAD82-0186-AE44-9232-34B05B442F79}"/>
              </a:ext>
            </a:extLst>
          </p:cNvPr>
          <p:cNvSpPr>
            <a:spLocks noGrp="1"/>
          </p:cNvSpPr>
          <p:nvPr>
            <p:ph type="title"/>
          </p:nvPr>
        </p:nvSpPr>
        <p:spPr>
          <a:xfrm>
            <a:off x="912286" y="1941679"/>
            <a:ext cx="10358968" cy="1539045"/>
          </a:xfrm>
        </p:spPr>
        <p:txBody>
          <a:bodyPr/>
          <a:lstStyle/>
          <a:p>
            <a:pPr algn="l"/>
            <a:r>
              <a:rPr lang="en-US" sz="3600" dirty="0"/>
              <a:t>Efficacy Comparison of </a:t>
            </a:r>
            <a:r>
              <a:rPr lang="en-US" sz="3600" dirty="0" err="1"/>
              <a:t>Tisagenlecleucel</a:t>
            </a:r>
            <a:r>
              <a:rPr lang="en-US" sz="3600" dirty="0"/>
              <a:t> versus Standard of Care in Patients with Relapsed or Refractory Follicular Lymphoma</a:t>
            </a:r>
          </a:p>
        </p:txBody>
      </p:sp>
      <p:sp>
        <p:nvSpPr>
          <p:cNvPr id="4" name="Content Placeholder 3">
            <a:extLst>
              <a:ext uri="{FF2B5EF4-FFF2-40B4-BE49-F238E27FC236}">
                <a16:creationId xmlns:a16="http://schemas.microsoft.com/office/drawing/2014/main" id="{48B11725-BA34-8940-B600-8AF2C1F7CB23}"/>
              </a:ext>
            </a:extLst>
          </p:cNvPr>
          <p:cNvSpPr>
            <a:spLocks noGrp="1"/>
          </p:cNvSpPr>
          <p:nvPr>
            <p:ph idx="1"/>
          </p:nvPr>
        </p:nvSpPr>
        <p:spPr>
          <a:xfrm>
            <a:off x="921187" y="3743909"/>
            <a:ext cx="10358967" cy="1368152"/>
          </a:xfrm>
        </p:spPr>
        <p:txBody>
          <a:bodyPr/>
          <a:lstStyle/>
          <a:p>
            <a:pPr marL="98425" indent="0">
              <a:spcBef>
                <a:spcPts val="0"/>
              </a:spcBef>
              <a:spcAft>
                <a:spcPts val="0"/>
              </a:spcAft>
              <a:buNone/>
            </a:pPr>
            <a:r>
              <a:rPr lang="en-US" b="0" dirty="0"/>
              <a:t>Salles G et al.</a:t>
            </a:r>
          </a:p>
          <a:p>
            <a:pPr marL="98425" indent="0">
              <a:spcBef>
                <a:spcPts val="0"/>
              </a:spcBef>
              <a:spcAft>
                <a:spcPts val="0"/>
              </a:spcAft>
              <a:buNone/>
            </a:pPr>
            <a:r>
              <a:rPr lang="en-US" b="0" dirty="0"/>
              <a:t>ASH 2021;Abstract 3528.</a:t>
            </a:r>
          </a:p>
        </p:txBody>
      </p:sp>
      <p:pic>
        <p:nvPicPr>
          <p:cNvPr id="5" name="Picture 4">
            <a:extLst>
              <a:ext uri="{FF2B5EF4-FFF2-40B4-BE49-F238E27FC236}">
                <a16:creationId xmlns:a16="http://schemas.microsoft.com/office/drawing/2014/main" id="{BE0457D5-5BAF-064F-82C0-954DA0118F2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07040" y="6144768"/>
            <a:ext cx="681161" cy="581258"/>
          </a:xfrm>
          <a:prstGeom prst="rect">
            <a:avLst/>
          </a:prstGeom>
        </p:spPr>
      </p:pic>
    </p:spTree>
    <p:extLst>
      <p:ext uri="{BB962C8B-B14F-4D97-AF65-F5344CB8AC3E}">
        <p14:creationId xmlns:p14="http://schemas.microsoft.com/office/powerpoint/2010/main" val="39158227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C533CCC-7330-4F4A-888F-74CA54A6C01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0339" y="619542"/>
            <a:ext cx="9968189" cy="5369447"/>
          </a:xfrm>
        </p:spPr>
      </p:pic>
      <p:sp>
        <p:nvSpPr>
          <p:cNvPr id="7" name="TextBox 6">
            <a:extLst>
              <a:ext uri="{FF2B5EF4-FFF2-40B4-BE49-F238E27FC236}">
                <a16:creationId xmlns:a16="http://schemas.microsoft.com/office/drawing/2014/main" id="{FE478E54-FF23-D547-ABC3-5B4E8890DF45}"/>
              </a:ext>
            </a:extLst>
          </p:cNvPr>
          <p:cNvSpPr txBox="1"/>
          <p:nvPr/>
        </p:nvSpPr>
        <p:spPr>
          <a:xfrm>
            <a:off x="6168008" y="2708920"/>
            <a:ext cx="4248472" cy="307777"/>
          </a:xfrm>
          <a:prstGeom prst="rect">
            <a:avLst/>
          </a:prstGeom>
          <a:noFill/>
        </p:spPr>
        <p:txBody>
          <a:bodyPr wrap="square">
            <a:spAutoFit/>
          </a:bodyPr>
          <a:lstStyle/>
          <a:p>
            <a:pPr marL="0" marR="0">
              <a:spcBef>
                <a:spcPts val="0"/>
              </a:spcBef>
              <a:spcAft>
                <a:spcPts val="0"/>
              </a:spcAft>
            </a:pPr>
            <a:r>
              <a:rPr lang="en-US" sz="1400" i="1" dirty="0">
                <a:solidFill>
                  <a:srgbClr val="B40836"/>
                </a:solidFill>
                <a:effectLst/>
                <a:latin typeface="Helvetica" pitchFamily="2" charset="0"/>
                <a:ea typeface="Times New Roman" panose="02020603050405020304" pitchFamily="18" charset="0"/>
              </a:rPr>
              <a:t>Clin Adv </a:t>
            </a:r>
            <a:r>
              <a:rPr lang="en-US" sz="1400" i="1" dirty="0" err="1">
                <a:solidFill>
                  <a:srgbClr val="B40836"/>
                </a:solidFill>
                <a:effectLst/>
                <a:latin typeface="Helvetica" pitchFamily="2" charset="0"/>
                <a:ea typeface="Times New Roman" panose="02020603050405020304" pitchFamily="18" charset="0"/>
              </a:rPr>
              <a:t>Hematol</a:t>
            </a:r>
            <a:r>
              <a:rPr lang="en-US" sz="1400" i="1" dirty="0">
                <a:solidFill>
                  <a:srgbClr val="B40836"/>
                </a:solidFill>
                <a:effectLst/>
                <a:latin typeface="Helvetica" pitchFamily="2" charset="0"/>
                <a:ea typeface="Times New Roman" panose="02020603050405020304" pitchFamily="18" charset="0"/>
              </a:rPr>
              <a:t> Oncol </a:t>
            </a:r>
            <a:r>
              <a:rPr lang="en-US" sz="1400" dirty="0">
                <a:solidFill>
                  <a:srgbClr val="B40836"/>
                </a:solidFill>
                <a:effectLst/>
                <a:latin typeface="Helvetica" pitchFamily="2" charset="0"/>
                <a:ea typeface="Times New Roman" panose="02020603050405020304" pitchFamily="18" charset="0"/>
              </a:rPr>
              <a:t>2021;19(10):624-6. </a:t>
            </a:r>
          </a:p>
        </p:txBody>
      </p:sp>
      <p:pic>
        <p:nvPicPr>
          <p:cNvPr id="4" name="Picture 3">
            <a:extLst>
              <a:ext uri="{FF2B5EF4-FFF2-40B4-BE49-F238E27FC236}">
                <a16:creationId xmlns:a16="http://schemas.microsoft.com/office/drawing/2014/main" id="{33523FA9-FBFF-7346-B76A-3CBAC3CA308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607040" y="6144768"/>
            <a:ext cx="681161" cy="581258"/>
          </a:xfrm>
          <a:prstGeom prst="rect">
            <a:avLst/>
          </a:prstGeom>
        </p:spPr>
      </p:pic>
    </p:spTree>
    <p:extLst>
      <p:ext uri="{BB962C8B-B14F-4D97-AF65-F5344CB8AC3E}">
        <p14:creationId xmlns:p14="http://schemas.microsoft.com/office/powerpoint/2010/main" val="21418427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0"/>
            <a:ext cx="10358967" cy="1412776"/>
          </a:xfrm>
        </p:spPr>
        <p:txBody>
          <a:bodyPr/>
          <a:lstStyle/>
          <a:p>
            <a:r>
              <a:rPr lang="en-US" sz="3200" dirty="0">
                <a:solidFill>
                  <a:srgbClr val="0432FF"/>
                </a:solidFill>
              </a:rPr>
              <a:t>Dr</a:t>
            </a:r>
            <a:r>
              <a:rPr lang="en-US" sz="3200" dirty="0"/>
              <a:t> Smith </a:t>
            </a:r>
            <a:r>
              <a:rPr lang="en-US" sz="3200" dirty="0">
                <a:solidFill>
                  <a:srgbClr val="0432FF"/>
                </a:solidFill>
              </a:rPr>
              <a:t>— Disclosures</a:t>
            </a:r>
          </a:p>
        </p:txBody>
      </p:sp>
      <p:graphicFrame>
        <p:nvGraphicFramePr>
          <p:cNvPr id="4" name="Content Placeholder 3">
            <a:extLst>
              <a:ext uri="{FF2B5EF4-FFF2-40B4-BE49-F238E27FC236}">
                <a16:creationId xmlns:a16="http://schemas.microsoft.com/office/drawing/2014/main" id="{407825F9-ADC5-3F42-95C2-C27ED100F0D7}"/>
              </a:ext>
            </a:extLst>
          </p:cNvPr>
          <p:cNvGraphicFramePr>
            <a:graphicFrameLocks/>
          </p:cNvGraphicFramePr>
          <p:nvPr/>
        </p:nvGraphicFramePr>
        <p:xfrm>
          <a:off x="1190134" y="1610798"/>
          <a:ext cx="10081119" cy="3636404"/>
        </p:xfrm>
        <a:graphic>
          <a:graphicData uri="http://schemas.openxmlformats.org/drawingml/2006/table">
            <a:tbl>
              <a:tblPr firstRow="1" bandRow="1">
                <a:tableStyleId>{F2DE63D5-997A-4646-A377-4702673A728D}</a:tableStyleId>
              </a:tblPr>
              <a:tblGrid>
                <a:gridCol w="2553011">
                  <a:extLst>
                    <a:ext uri="{9D8B030D-6E8A-4147-A177-3AD203B41FA5}">
                      <a16:colId xmlns:a16="http://schemas.microsoft.com/office/drawing/2014/main" val="20000"/>
                    </a:ext>
                  </a:extLst>
                </a:gridCol>
                <a:gridCol w="7528108">
                  <a:extLst>
                    <a:ext uri="{9D8B030D-6E8A-4147-A177-3AD203B41FA5}">
                      <a16:colId xmlns:a16="http://schemas.microsoft.com/office/drawing/2014/main" val="762323566"/>
                    </a:ext>
                  </a:extLst>
                </a:gridCol>
              </a:tblGrid>
              <a:tr h="1438394">
                <a:tc>
                  <a:txBody>
                    <a:bodyPr/>
                    <a:lstStyle/>
                    <a:p>
                      <a:pPr algn="l"/>
                      <a:r>
                        <a:rPr lang="en-US" b="1" dirty="0">
                          <a:solidFill>
                            <a:schemeClr val="tx1"/>
                          </a:solidFill>
                        </a:rPr>
                        <a:t>Consulting Agreements</a:t>
                      </a:r>
                      <a:endParaRPr lang="en-US" sz="1800" b="0" kern="1200" baseline="0" dirty="0">
                        <a:solidFill>
                          <a:schemeClr val="tx1"/>
                        </a:solidFill>
                        <a:latin typeface="+mn-lt"/>
                        <a:ea typeface="+mn-ea"/>
                        <a:cs typeface="Calibri"/>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0" dirty="0">
                          <a:solidFill>
                            <a:schemeClr val="tx1"/>
                          </a:solidFill>
                        </a:rPr>
                        <a:t>Adaptive Biotechnologies Corporation, ADC Therapeutics, Bantam, Bristol-Myers Squibb Company, </a:t>
                      </a:r>
                      <a:r>
                        <a:rPr lang="en-US" b="0" dirty="0" err="1">
                          <a:solidFill>
                            <a:schemeClr val="tx1"/>
                          </a:solidFill>
                        </a:rPr>
                        <a:t>Gamida</a:t>
                      </a:r>
                      <a:r>
                        <a:rPr lang="en-US" b="0" dirty="0">
                          <a:solidFill>
                            <a:schemeClr val="tx1"/>
                          </a:solidFill>
                        </a:rPr>
                        <a:t> Cell, Gilead Sciences Inc, Janssen Biotech Inc, </a:t>
                      </a:r>
                      <a:r>
                        <a:rPr lang="en-US" b="0" dirty="0" err="1">
                          <a:solidFill>
                            <a:schemeClr val="tx1"/>
                          </a:solidFill>
                        </a:rPr>
                        <a:t>Karyopharm</a:t>
                      </a:r>
                      <a:r>
                        <a:rPr lang="en-US" b="0" dirty="0">
                          <a:solidFill>
                            <a:schemeClr val="tx1"/>
                          </a:solidFill>
                        </a:rPr>
                        <a:t> Therapeutics, </a:t>
                      </a:r>
                      <a:r>
                        <a:rPr lang="en-US" b="0" dirty="0" err="1">
                          <a:solidFill>
                            <a:schemeClr val="tx1"/>
                          </a:solidFill>
                        </a:rPr>
                        <a:t>MorphoSys</a:t>
                      </a:r>
                      <a:endParaRPr lang="en-US" b="0" dirty="0">
                        <a:solidFill>
                          <a:schemeClr val="tx1"/>
                        </a:solidFill>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369918">
                <a:tc>
                  <a:txBody>
                    <a:bodyPr/>
                    <a:lstStyle/>
                    <a:p>
                      <a:pPr algn="l"/>
                      <a:r>
                        <a:rPr lang="en-US" b="1" dirty="0">
                          <a:solidFill>
                            <a:schemeClr val="tx1"/>
                          </a:solidFill>
                        </a:rPr>
                        <a:t>Contracted Research</a:t>
                      </a:r>
                      <a:endParaRPr lang="en-US" sz="1800" b="0" kern="1200" baseline="0" dirty="0">
                        <a:solidFill>
                          <a:schemeClr val="tx1"/>
                        </a:solidFill>
                        <a:latin typeface="+mn-lt"/>
                        <a:ea typeface="+mn-ea"/>
                        <a:cs typeface="Calibri"/>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kern="1200" dirty="0" err="1">
                          <a:solidFill>
                            <a:schemeClr val="tx1"/>
                          </a:solidFill>
                          <a:effectLst/>
                          <a:latin typeface="+mn-lt"/>
                          <a:ea typeface="+mn-ea"/>
                          <a:cs typeface="+mn-cs"/>
                        </a:rPr>
                        <a:t>Acerta</a:t>
                      </a:r>
                      <a:r>
                        <a:rPr lang="en-US" sz="1800" kern="1200" dirty="0">
                          <a:solidFill>
                            <a:schemeClr val="tx1"/>
                          </a:solidFill>
                          <a:effectLst/>
                          <a:latin typeface="+mn-lt"/>
                          <a:ea typeface="+mn-ea"/>
                          <a:cs typeface="+mn-cs"/>
                        </a:rPr>
                        <a:t> Pharma — A member of the AstraZeneca Group, Bristol-Myers Squibb Company, Celgene Corporation, </a:t>
                      </a:r>
                      <a:r>
                        <a:rPr lang="en-US" sz="1800" kern="1200" dirty="0" err="1">
                          <a:solidFill>
                            <a:schemeClr val="tx1"/>
                          </a:solidFill>
                          <a:effectLst/>
                          <a:latin typeface="+mn-lt"/>
                          <a:ea typeface="+mn-ea"/>
                          <a:cs typeface="+mn-cs"/>
                        </a:rPr>
                        <a:t>Epizyme</a:t>
                      </a:r>
                      <a:r>
                        <a:rPr lang="en-US" sz="1800" kern="1200" dirty="0">
                          <a:solidFill>
                            <a:schemeClr val="tx1"/>
                          </a:solidFill>
                          <a:effectLst/>
                          <a:latin typeface="+mn-lt"/>
                          <a:ea typeface="+mn-ea"/>
                          <a:cs typeface="+mn-cs"/>
                        </a:rPr>
                        <a:t> Inc, Forty Seven Inc, Genentech, a member of the Roche Group, </a:t>
                      </a:r>
                      <a:r>
                        <a:rPr lang="en-US" sz="1800" kern="1200" dirty="0" err="1">
                          <a:solidFill>
                            <a:schemeClr val="tx1"/>
                          </a:solidFill>
                          <a:effectLst/>
                          <a:latin typeface="+mn-lt"/>
                          <a:ea typeface="+mn-ea"/>
                          <a:cs typeface="+mn-cs"/>
                        </a:rPr>
                        <a:t>Karyopharm</a:t>
                      </a:r>
                      <a:r>
                        <a:rPr lang="en-US" sz="1800" kern="1200" dirty="0">
                          <a:solidFill>
                            <a:schemeClr val="tx1"/>
                          </a:solidFill>
                          <a:effectLst/>
                          <a:latin typeface="+mn-lt"/>
                          <a:ea typeface="+mn-ea"/>
                          <a:cs typeface="+mn-cs"/>
                        </a:rPr>
                        <a:t> Therapeutics, Pharmacyclics LLC, an AbbVie Company, Portola Pharmaceuticals Inc, TG Therapeutics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53464693"/>
                  </a:ext>
                </a:extLst>
              </a:tr>
              <a:tr h="828092">
                <a:tc>
                  <a:txBody>
                    <a:bodyPr/>
                    <a:lstStyle/>
                    <a:p>
                      <a:pPr algn="l"/>
                      <a:r>
                        <a:rPr lang="en-US" sz="1800" b="1" kern="1200" baseline="0" dirty="0">
                          <a:solidFill>
                            <a:schemeClr val="tx1"/>
                          </a:solidFill>
                          <a:latin typeface="+mn-lt"/>
                          <a:ea typeface="+mn-ea"/>
                          <a:cs typeface="Calibri"/>
                        </a:rPr>
                        <a:t>Speaking Engagement</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mn-lt"/>
                          <a:ea typeface="+mn-ea"/>
                          <a:cs typeface="+mn-cs"/>
                        </a:rPr>
                        <a:t>ADC Therapeutics ICML</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81534506"/>
                  </a:ext>
                </a:extLst>
              </a:tr>
            </a:tbl>
          </a:graphicData>
        </a:graphic>
      </p:graphicFrame>
    </p:spTree>
    <p:custDataLst>
      <p:tags r:id="rId1"/>
    </p:custDataLst>
    <p:extLst>
      <p:ext uri="{BB962C8B-B14F-4D97-AF65-F5344CB8AC3E}">
        <p14:creationId xmlns:p14="http://schemas.microsoft.com/office/powerpoint/2010/main" val="16097001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A32B1CF4-A41D-364C-A26F-78E7B5D866B4}"/>
              </a:ext>
            </a:extLst>
          </p:cNvPr>
          <p:cNvSpPr txBox="1">
            <a:spLocks noGrp="1"/>
          </p:cNvSpPr>
          <p:nvPr>
            <p:ph type="title"/>
          </p:nvPr>
        </p:nvSpPr>
        <p:spPr>
          <a:xfrm>
            <a:off x="1147916" y="2146126"/>
            <a:ext cx="10205883" cy="1143000"/>
          </a:xfrm>
          <a:prstGeom prst="rect">
            <a:avLst/>
          </a:prstGeom>
        </p:spPr>
        <p:txBody>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r>
              <a:rPr lang="en-US" sz="4000" dirty="0"/>
              <a:t>A Multicenter, Single-Arm, Phase I/II Dose Finding and Efficacy Study of </a:t>
            </a:r>
            <a:r>
              <a:rPr lang="en-US" sz="4000" dirty="0" err="1"/>
              <a:t>Venetoclax</a:t>
            </a:r>
            <a:r>
              <a:rPr lang="en-US" sz="4000" dirty="0"/>
              <a:t>,        CC-486, and Obinutuzumab in Minimally- Pretreated Follicular Lymphoma</a:t>
            </a:r>
          </a:p>
        </p:txBody>
      </p:sp>
      <p:sp>
        <p:nvSpPr>
          <p:cNvPr id="5" name="Content Placeholder 3">
            <a:extLst>
              <a:ext uri="{FF2B5EF4-FFF2-40B4-BE49-F238E27FC236}">
                <a16:creationId xmlns:a16="http://schemas.microsoft.com/office/drawing/2014/main" id="{DCB9CFCD-5A1E-B648-9E4B-83AE75C1B3CD}"/>
              </a:ext>
            </a:extLst>
          </p:cNvPr>
          <p:cNvSpPr txBox="1">
            <a:spLocks/>
          </p:cNvSpPr>
          <p:nvPr/>
        </p:nvSpPr>
        <p:spPr>
          <a:xfrm>
            <a:off x="1147916" y="4293096"/>
            <a:ext cx="7924800" cy="1181100"/>
          </a:xfrm>
          <a:prstGeom prst="rect">
            <a:avLst/>
          </a:prstGeom>
        </p:spPr>
        <p:txBody>
          <a:bodyPr/>
          <a:lstStyle>
            <a:lvl1pPr marL="342906" indent="-342906" algn="l" rtl="0" eaLnBrk="0" fontAlgn="base" hangingPunct="0">
              <a:spcBef>
                <a:spcPct val="20000"/>
              </a:spcBef>
              <a:spcAft>
                <a:spcPct val="0"/>
              </a:spcAft>
              <a:buChar char="•"/>
              <a:defRPr sz="2500">
                <a:solidFill>
                  <a:srgbClr val="002060"/>
                </a:solidFill>
                <a:latin typeface="+mn-lt"/>
                <a:ea typeface="+mn-ea"/>
                <a:cs typeface="+mn-cs"/>
              </a:defRPr>
            </a:lvl1pPr>
            <a:lvl2pPr marL="742962" indent="-285755" algn="l" rtl="0" eaLnBrk="0" fontAlgn="base" hangingPunct="0">
              <a:spcBef>
                <a:spcPct val="20000"/>
              </a:spcBef>
              <a:spcAft>
                <a:spcPct val="0"/>
              </a:spcAft>
              <a:buChar char="–"/>
              <a:defRPr sz="2500">
                <a:solidFill>
                  <a:srgbClr val="002060"/>
                </a:solidFill>
                <a:latin typeface="+mn-lt"/>
                <a:ea typeface="+mn-ea"/>
              </a:defRPr>
            </a:lvl2pPr>
            <a:lvl3pPr marL="1143019" indent="-228604" algn="l" rtl="0" eaLnBrk="0" fontAlgn="base" hangingPunct="0">
              <a:spcBef>
                <a:spcPct val="20000"/>
              </a:spcBef>
              <a:spcAft>
                <a:spcPct val="0"/>
              </a:spcAft>
              <a:buChar char="•"/>
              <a:defRPr sz="2500">
                <a:solidFill>
                  <a:srgbClr val="002060"/>
                </a:solidFill>
                <a:latin typeface="+mn-lt"/>
                <a:ea typeface="+mn-ea"/>
              </a:defRPr>
            </a:lvl3pPr>
            <a:lvl4pPr marL="1600227" indent="-228604" algn="l" rtl="0" eaLnBrk="0" fontAlgn="base" hangingPunct="0">
              <a:spcBef>
                <a:spcPct val="20000"/>
              </a:spcBef>
              <a:spcAft>
                <a:spcPct val="0"/>
              </a:spcAft>
              <a:buChar char="–"/>
              <a:defRPr sz="2500">
                <a:solidFill>
                  <a:srgbClr val="002060"/>
                </a:solidFill>
                <a:latin typeface="+mn-lt"/>
                <a:ea typeface="+mn-ea"/>
              </a:defRPr>
            </a:lvl4pPr>
            <a:lvl5pPr marL="2057434" indent="-228604" algn="l" rtl="0" eaLnBrk="0" fontAlgn="base" hangingPunct="0">
              <a:spcBef>
                <a:spcPct val="20000"/>
              </a:spcBef>
              <a:spcAft>
                <a:spcPct val="0"/>
              </a:spcAft>
              <a:buChar char="»"/>
              <a:defRPr sz="2500">
                <a:solidFill>
                  <a:srgbClr val="002060"/>
                </a:solidFill>
                <a:latin typeface="+mn-lt"/>
                <a:ea typeface="+mn-ea"/>
              </a:defRPr>
            </a:lvl5pPr>
            <a:lvl6pPr marL="2514642" indent="-228604" algn="l" rtl="0" fontAlgn="base">
              <a:spcBef>
                <a:spcPct val="20000"/>
              </a:spcBef>
              <a:spcAft>
                <a:spcPct val="0"/>
              </a:spcAft>
              <a:buChar char="»"/>
              <a:defRPr sz="2500">
                <a:solidFill>
                  <a:schemeClr val="bg1"/>
                </a:solidFill>
                <a:latin typeface="+mn-lt"/>
                <a:ea typeface="+mn-ea"/>
              </a:defRPr>
            </a:lvl6pPr>
            <a:lvl7pPr marL="2971849" indent="-228604" algn="l" rtl="0" fontAlgn="base">
              <a:spcBef>
                <a:spcPct val="20000"/>
              </a:spcBef>
              <a:spcAft>
                <a:spcPct val="0"/>
              </a:spcAft>
              <a:buChar char="»"/>
              <a:defRPr sz="2500">
                <a:solidFill>
                  <a:schemeClr val="bg1"/>
                </a:solidFill>
                <a:latin typeface="+mn-lt"/>
                <a:ea typeface="+mn-ea"/>
              </a:defRPr>
            </a:lvl7pPr>
            <a:lvl8pPr marL="3429057" indent="-228604" algn="l" rtl="0" fontAlgn="base">
              <a:spcBef>
                <a:spcPct val="20000"/>
              </a:spcBef>
              <a:spcAft>
                <a:spcPct val="0"/>
              </a:spcAft>
              <a:buChar char="»"/>
              <a:defRPr sz="2500">
                <a:solidFill>
                  <a:schemeClr val="bg1"/>
                </a:solidFill>
                <a:latin typeface="+mn-lt"/>
                <a:ea typeface="+mn-ea"/>
              </a:defRPr>
            </a:lvl8pPr>
            <a:lvl9pPr marL="3886265" indent="-228604" algn="l" rtl="0" fontAlgn="base">
              <a:spcBef>
                <a:spcPct val="20000"/>
              </a:spcBef>
              <a:spcAft>
                <a:spcPct val="0"/>
              </a:spcAft>
              <a:buChar char="»"/>
              <a:defRPr sz="2500">
                <a:solidFill>
                  <a:schemeClr val="bg1"/>
                </a:solidFill>
                <a:latin typeface="+mn-lt"/>
                <a:ea typeface="+mn-ea"/>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9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Cahill KE et al.</a:t>
            </a:r>
            <a:br>
              <a:rPr kumimoji="0" lang="en-US" sz="29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29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ASH 2021;Abstract 2420.</a:t>
            </a:r>
          </a:p>
        </p:txBody>
      </p:sp>
      <p:pic>
        <p:nvPicPr>
          <p:cNvPr id="6" name="Picture 5">
            <a:extLst>
              <a:ext uri="{FF2B5EF4-FFF2-40B4-BE49-F238E27FC236}">
                <a16:creationId xmlns:a16="http://schemas.microsoft.com/office/drawing/2014/main" id="{60921007-8175-B444-986A-2AA3732CF28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07040" y="6144768"/>
            <a:ext cx="681161" cy="581258"/>
          </a:xfrm>
          <a:prstGeom prst="rect">
            <a:avLst/>
          </a:prstGeom>
        </p:spPr>
      </p:pic>
    </p:spTree>
    <p:extLst>
      <p:ext uri="{BB962C8B-B14F-4D97-AF65-F5344CB8AC3E}">
        <p14:creationId xmlns:p14="http://schemas.microsoft.com/office/powerpoint/2010/main" val="1460108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036848-3C2D-D445-A2B6-CC003683C124}"/>
              </a:ext>
            </a:extLst>
          </p:cNvPr>
          <p:cNvSpPr/>
          <p:nvPr/>
        </p:nvSpPr>
        <p:spPr bwMode="auto">
          <a:xfrm>
            <a:off x="304800" y="6165304"/>
            <a:ext cx="10831760" cy="36004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p:cNvSpPr>
            <a:spLocks noGrp="1"/>
          </p:cNvSpPr>
          <p:nvPr>
            <p:ph type="title"/>
          </p:nvPr>
        </p:nvSpPr>
        <p:spPr>
          <a:xfrm>
            <a:off x="1883532" y="1824"/>
            <a:ext cx="8424936" cy="1122919"/>
          </a:xfrm>
        </p:spPr>
        <p:txBody>
          <a:bodyPr>
            <a:normAutofit/>
          </a:bodyPr>
          <a:lstStyle/>
          <a:p>
            <a:r>
              <a:rPr lang="en-US" dirty="0"/>
              <a:t>Meet The Professor with Dr Smith</a:t>
            </a:r>
            <a:endParaRPr lang="en-US" sz="2800" dirty="0">
              <a:solidFill>
                <a:srgbClr val="0000FF"/>
              </a:solidFill>
            </a:endParaRPr>
          </a:p>
        </p:txBody>
      </p:sp>
      <p:sp>
        <p:nvSpPr>
          <p:cNvPr id="6" name="Content Placeholder 5"/>
          <p:cNvSpPr>
            <a:spLocks noGrp="1"/>
          </p:cNvSpPr>
          <p:nvPr>
            <p:ph idx="1"/>
          </p:nvPr>
        </p:nvSpPr>
        <p:spPr>
          <a:xfrm>
            <a:off x="731404" y="864096"/>
            <a:ext cx="10405156" cy="5733256"/>
          </a:xfrm>
        </p:spPr>
        <p:txBody>
          <a:bodyPr/>
          <a:lstStyle/>
          <a:p>
            <a:pPr marL="98425" indent="0">
              <a:spcBef>
                <a:spcPts val="200"/>
              </a:spcBef>
              <a:spcAft>
                <a:spcPts val="0"/>
              </a:spcAft>
              <a:buNone/>
            </a:pPr>
            <a:r>
              <a:rPr lang="en-US" sz="2200" dirty="0">
                <a:solidFill>
                  <a:schemeClr val="tx1"/>
                </a:solidFill>
              </a:rPr>
              <a:t>Introduction</a:t>
            </a:r>
          </a:p>
          <a:p>
            <a:pPr marL="98425" indent="0">
              <a:spcBef>
                <a:spcPts val="200"/>
              </a:spcBef>
              <a:spcAft>
                <a:spcPts val="0"/>
              </a:spcAft>
              <a:buNone/>
            </a:pPr>
            <a:r>
              <a:rPr lang="en-US" sz="2200" dirty="0">
                <a:solidFill>
                  <a:schemeClr val="tx1"/>
                </a:solidFill>
              </a:rPr>
              <a:t>MODULE 1: Case Presentations – Diffuse Large B-Cell Lymphoma (DLBCL), Mantle Cell Lymphoma (MCL)</a:t>
            </a:r>
          </a:p>
          <a:p>
            <a:pPr>
              <a:lnSpc>
                <a:spcPts val="2220"/>
              </a:lnSpc>
              <a:spcBef>
                <a:spcPts val="200"/>
              </a:spcBef>
              <a:spcAft>
                <a:spcPts val="0"/>
              </a:spcAft>
            </a:pPr>
            <a:r>
              <a:rPr lang="en-US" sz="1900" b="0" dirty="0"/>
              <a:t>Dr Rudolph: A 78-year-old woman with DLBCL receiving </a:t>
            </a:r>
            <a:r>
              <a:rPr lang="en-US" sz="1900" b="0" dirty="0" err="1"/>
              <a:t>tafasitamab</a:t>
            </a:r>
            <a:r>
              <a:rPr lang="en-US" sz="1900" b="0" dirty="0"/>
              <a:t>/lenalidomide</a:t>
            </a:r>
          </a:p>
          <a:p>
            <a:pPr>
              <a:lnSpc>
                <a:spcPts val="2220"/>
              </a:lnSpc>
              <a:spcBef>
                <a:spcPts val="200"/>
              </a:spcBef>
              <a:spcAft>
                <a:spcPts val="0"/>
              </a:spcAft>
            </a:pPr>
            <a:r>
              <a:rPr lang="en-US" sz="1900" b="0" dirty="0"/>
              <a:t>Dr </a:t>
            </a:r>
            <a:r>
              <a:rPr lang="en-US" sz="1900" b="0" dirty="0" err="1"/>
              <a:t>Morganstein</a:t>
            </a:r>
            <a:r>
              <a:rPr lang="en-US" sz="1900" b="0" dirty="0"/>
              <a:t>: A 54-year-old man with DLBCL transformed from follicular lymphoma</a:t>
            </a:r>
          </a:p>
          <a:p>
            <a:pPr>
              <a:lnSpc>
                <a:spcPts val="2220"/>
              </a:lnSpc>
              <a:spcBef>
                <a:spcPts val="200"/>
              </a:spcBef>
              <a:spcAft>
                <a:spcPts val="0"/>
              </a:spcAft>
            </a:pPr>
            <a:r>
              <a:rPr lang="en-US" sz="1900" b="0" dirty="0"/>
              <a:t>Dr Matt-Amaral: A 51-year-old man with intense abdominal pain is diagnosed with DLBCL</a:t>
            </a:r>
          </a:p>
          <a:p>
            <a:pPr>
              <a:lnSpc>
                <a:spcPts val="2220"/>
              </a:lnSpc>
              <a:spcBef>
                <a:spcPts val="200"/>
              </a:spcBef>
              <a:spcAft>
                <a:spcPts val="0"/>
              </a:spcAft>
            </a:pPr>
            <a:r>
              <a:rPr lang="en-US" sz="1900" b="0" dirty="0"/>
              <a:t>Dr Parsons: An 83-year-old woman with relapsed MCL</a:t>
            </a:r>
          </a:p>
          <a:p>
            <a:pPr>
              <a:lnSpc>
                <a:spcPts val="2220"/>
              </a:lnSpc>
              <a:spcBef>
                <a:spcPts val="200"/>
              </a:spcBef>
              <a:spcAft>
                <a:spcPts val="0"/>
              </a:spcAft>
            </a:pPr>
            <a:r>
              <a:rPr lang="en-US" sz="1900" b="0" dirty="0"/>
              <a:t>Dr </a:t>
            </a:r>
            <a:r>
              <a:rPr lang="en-US" sz="1900" b="0" dirty="0" err="1"/>
              <a:t>Favaro</a:t>
            </a:r>
            <a:r>
              <a:rPr lang="en-US" sz="1900" b="0" dirty="0"/>
              <a:t>: A 53-year-old man with MCL, </a:t>
            </a:r>
            <a:r>
              <a:rPr lang="en-US" sz="1900" b="0" dirty="0" err="1"/>
              <a:t>blastoid</a:t>
            </a:r>
            <a:r>
              <a:rPr lang="en-US" sz="1900" b="0" dirty="0"/>
              <a:t> variant</a:t>
            </a:r>
          </a:p>
          <a:p>
            <a:pPr marL="98425" indent="0">
              <a:spcBef>
                <a:spcPts val="800"/>
              </a:spcBef>
              <a:spcAft>
                <a:spcPts val="0"/>
              </a:spcAft>
              <a:buNone/>
            </a:pPr>
            <a:r>
              <a:rPr lang="en-US" sz="2200" dirty="0">
                <a:solidFill>
                  <a:schemeClr val="tx1"/>
                </a:solidFill>
              </a:rPr>
              <a:t>MODULE 2: Case Presentations – </a:t>
            </a:r>
            <a:r>
              <a:rPr lang="en-US" sz="2200" dirty="0"/>
              <a:t>Follicular Lymphoma (FL), Hodgkin Lymphoma (HL)</a:t>
            </a:r>
          </a:p>
          <a:p>
            <a:pPr>
              <a:lnSpc>
                <a:spcPts val="2220"/>
              </a:lnSpc>
              <a:spcBef>
                <a:spcPts val="200"/>
              </a:spcBef>
              <a:spcAft>
                <a:spcPts val="0"/>
              </a:spcAft>
            </a:pPr>
            <a:r>
              <a:rPr lang="en-US" sz="1900" b="0" dirty="0"/>
              <a:t>Dr Khan: A 75-year-old man with newly diagnosed FL</a:t>
            </a:r>
          </a:p>
          <a:p>
            <a:pPr>
              <a:lnSpc>
                <a:spcPts val="2220"/>
              </a:lnSpc>
              <a:spcBef>
                <a:spcPts val="200"/>
              </a:spcBef>
              <a:spcAft>
                <a:spcPts val="0"/>
              </a:spcAft>
            </a:pPr>
            <a:r>
              <a:rPr lang="en-US" sz="1900" b="0" dirty="0"/>
              <a:t>Dr Levin: A 36-year-old man with newly diagnosed Grade I FL with a high proliferative index </a:t>
            </a:r>
          </a:p>
          <a:p>
            <a:pPr>
              <a:lnSpc>
                <a:spcPts val="2220"/>
              </a:lnSpc>
              <a:spcBef>
                <a:spcPts val="200"/>
              </a:spcBef>
              <a:spcAft>
                <a:spcPts val="0"/>
              </a:spcAft>
            </a:pPr>
            <a:r>
              <a:rPr lang="en-US" sz="1900" b="0" dirty="0"/>
              <a:t>Dr </a:t>
            </a:r>
            <a:r>
              <a:rPr lang="en-US" sz="1900" b="0" dirty="0" err="1"/>
              <a:t>Morganstein</a:t>
            </a:r>
            <a:r>
              <a:rPr lang="en-US" sz="1900" b="0" dirty="0"/>
              <a:t>: A 38-year-old woman with Stage II lymphocyte-predominant HL </a:t>
            </a:r>
          </a:p>
          <a:p>
            <a:pPr>
              <a:lnSpc>
                <a:spcPts val="2220"/>
              </a:lnSpc>
              <a:spcBef>
                <a:spcPts val="200"/>
              </a:spcBef>
              <a:spcAft>
                <a:spcPts val="0"/>
              </a:spcAft>
            </a:pPr>
            <a:r>
              <a:rPr lang="en-US" sz="1900" b="0" dirty="0"/>
              <a:t>Dr </a:t>
            </a:r>
            <a:r>
              <a:rPr lang="en-US" sz="1900" b="0" dirty="0" err="1"/>
              <a:t>Sood</a:t>
            </a:r>
            <a:r>
              <a:rPr lang="en-US" sz="1900" b="0" dirty="0"/>
              <a:t>: A 60-year-old woman with recurrent HL </a:t>
            </a:r>
          </a:p>
          <a:p>
            <a:pPr marL="98425" lvl="0" indent="0">
              <a:spcBef>
                <a:spcPts val="800"/>
              </a:spcBef>
              <a:spcAft>
                <a:spcPts val="0"/>
              </a:spcAft>
              <a:buNone/>
            </a:pPr>
            <a:r>
              <a:rPr lang="en-US" sz="2200" dirty="0"/>
              <a:t>MODULE 3: Faculty Survey Results </a:t>
            </a:r>
          </a:p>
          <a:p>
            <a:pPr marL="98425" lvl="0" indent="0">
              <a:spcBef>
                <a:spcPts val="800"/>
              </a:spcBef>
              <a:spcAft>
                <a:spcPts val="0"/>
              </a:spcAft>
              <a:buNone/>
            </a:pPr>
            <a:r>
              <a:rPr lang="en-US" sz="2200" dirty="0"/>
              <a:t>MODULE 4: Journal Club with Dr Smith</a:t>
            </a:r>
          </a:p>
          <a:p>
            <a:pPr marL="98425" lvl="0" indent="0">
              <a:spcBef>
                <a:spcPts val="800"/>
              </a:spcBef>
              <a:spcAft>
                <a:spcPts val="0"/>
              </a:spcAft>
              <a:buNone/>
            </a:pPr>
            <a:r>
              <a:rPr lang="en-US" sz="2200" dirty="0">
                <a:solidFill>
                  <a:schemeClr val="bg1"/>
                </a:solidFill>
              </a:rPr>
              <a:t>MODULE 5: Appendix of Key Data Sets</a:t>
            </a:r>
          </a:p>
        </p:txBody>
      </p:sp>
    </p:spTree>
    <p:custDataLst>
      <p:tags r:id="rId1"/>
    </p:custDataLst>
    <p:extLst>
      <p:ext uri="{BB962C8B-B14F-4D97-AF65-F5344CB8AC3E}">
        <p14:creationId xmlns:p14="http://schemas.microsoft.com/office/powerpoint/2010/main" val="19346693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22C5ABE0-BB95-7648-B0B1-CE25C27C768A}"/>
              </a:ext>
            </a:extLst>
          </p:cNvPr>
          <p:cNvSpPr>
            <a:spLocks noGrp="1"/>
          </p:cNvSpPr>
          <p:nvPr>
            <p:ph type="ctrTitle"/>
          </p:nvPr>
        </p:nvSpPr>
        <p:spPr>
          <a:xfrm>
            <a:off x="383116" y="2276872"/>
            <a:ext cx="11425767" cy="1620837"/>
          </a:xfrm>
        </p:spPr>
        <p:txBody>
          <a:bodyPr/>
          <a:lstStyle/>
          <a:p>
            <a:r>
              <a:rPr lang="en-US" dirty="0"/>
              <a:t>Diffuse Large B-Cell Lymphoma</a:t>
            </a:r>
          </a:p>
        </p:txBody>
      </p:sp>
    </p:spTree>
    <p:extLst>
      <p:ext uri="{BB962C8B-B14F-4D97-AF65-F5344CB8AC3E}">
        <p14:creationId xmlns:p14="http://schemas.microsoft.com/office/powerpoint/2010/main" val="15911841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4ACBDF62-70A7-FD44-9EF2-C48E360010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408" y="343572"/>
            <a:ext cx="10513168" cy="5965748"/>
          </a:xfrm>
          <a:prstGeom prst="rect">
            <a:avLst/>
          </a:prstGeom>
        </p:spPr>
      </p:pic>
      <p:sp>
        <p:nvSpPr>
          <p:cNvPr id="6" name="TextBox 5">
            <a:extLst>
              <a:ext uri="{FF2B5EF4-FFF2-40B4-BE49-F238E27FC236}">
                <a16:creationId xmlns:a16="http://schemas.microsoft.com/office/drawing/2014/main" id="{3A0E738E-EEE9-5245-8FEA-09C1387EE780}"/>
              </a:ext>
            </a:extLst>
          </p:cNvPr>
          <p:cNvSpPr txBox="1"/>
          <p:nvPr/>
        </p:nvSpPr>
        <p:spPr>
          <a:xfrm>
            <a:off x="2927648" y="448029"/>
            <a:ext cx="5857694" cy="430887"/>
          </a:xfrm>
          <a:prstGeom prst="rect">
            <a:avLst/>
          </a:prstGeom>
          <a:noFill/>
        </p:spPr>
        <p:txBody>
          <a:bodyPr wrap="none" rtlCol="0">
            <a:spAutoFit/>
          </a:bodyPr>
          <a:lstStyle/>
          <a:p>
            <a:r>
              <a:rPr lang="en-US" sz="2200" i="1" dirty="0">
                <a:solidFill>
                  <a:srgbClr val="F5515F"/>
                </a:solidFill>
              </a:rPr>
              <a:t>N </a:t>
            </a:r>
            <a:r>
              <a:rPr lang="en-US" sz="2200" i="1" dirty="0" err="1">
                <a:solidFill>
                  <a:srgbClr val="F5515F"/>
                </a:solidFill>
              </a:rPr>
              <a:t>Engl</a:t>
            </a:r>
            <a:r>
              <a:rPr lang="en-US" sz="2200" i="1" dirty="0">
                <a:solidFill>
                  <a:srgbClr val="F5515F"/>
                </a:solidFill>
              </a:rPr>
              <a:t> J Med </a:t>
            </a:r>
            <a:r>
              <a:rPr lang="en-US" sz="2200" dirty="0">
                <a:solidFill>
                  <a:srgbClr val="F5515F"/>
                </a:solidFill>
              </a:rPr>
              <a:t>2021;[Online ahead of print].</a:t>
            </a:r>
          </a:p>
        </p:txBody>
      </p:sp>
      <p:sp>
        <p:nvSpPr>
          <p:cNvPr id="4" name="TextBox 3">
            <a:extLst>
              <a:ext uri="{FF2B5EF4-FFF2-40B4-BE49-F238E27FC236}">
                <a16:creationId xmlns:a16="http://schemas.microsoft.com/office/drawing/2014/main" id="{5D97B221-A471-FB46-8E05-1A8EABC65812}"/>
              </a:ext>
            </a:extLst>
          </p:cNvPr>
          <p:cNvSpPr txBox="1"/>
          <p:nvPr/>
        </p:nvSpPr>
        <p:spPr>
          <a:xfrm>
            <a:off x="767408" y="6349459"/>
            <a:ext cx="10513168" cy="430887"/>
          </a:xfrm>
          <a:prstGeom prst="rect">
            <a:avLst/>
          </a:prstGeom>
          <a:noFill/>
        </p:spPr>
        <p:txBody>
          <a:bodyPr wrap="square" rtlCol="0">
            <a:spAutoFit/>
          </a:bodyPr>
          <a:lstStyle/>
          <a:p>
            <a:pPr algn="ctr"/>
            <a:r>
              <a:rPr lang="en-US" sz="2200" b="0" dirty="0">
                <a:solidFill>
                  <a:schemeClr val="tx1"/>
                </a:solidFill>
                <a:latin typeface="Calibri" panose="020F0502020204030204" pitchFamily="34" charset="0"/>
                <a:cs typeface="Calibri" panose="020F0502020204030204" pitchFamily="34" charset="0"/>
              </a:rPr>
              <a:t>Tilly H et al. ASH 2021;LBA-1</a:t>
            </a:r>
          </a:p>
        </p:txBody>
      </p:sp>
    </p:spTree>
    <p:extLst>
      <p:ext uri="{BB962C8B-B14F-4D97-AF65-F5344CB8AC3E}">
        <p14:creationId xmlns:p14="http://schemas.microsoft.com/office/powerpoint/2010/main" val="22465629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DD7B3-AC5B-9746-8DF9-DDF2FC6E4E17}"/>
              </a:ext>
            </a:extLst>
          </p:cNvPr>
          <p:cNvSpPr>
            <a:spLocks noGrp="1"/>
          </p:cNvSpPr>
          <p:nvPr>
            <p:ph type="title"/>
          </p:nvPr>
        </p:nvSpPr>
        <p:spPr>
          <a:xfrm>
            <a:off x="1055440" y="79035"/>
            <a:ext cx="10358967" cy="1143000"/>
          </a:xfrm>
        </p:spPr>
        <p:txBody>
          <a:bodyPr/>
          <a:lstStyle/>
          <a:p>
            <a:pPr algn="l"/>
            <a:r>
              <a:rPr lang="en-US" dirty="0"/>
              <a:t>POLARIX Phase III Trial Design</a:t>
            </a:r>
          </a:p>
        </p:txBody>
      </p:sp>
      <p:sp>
        <p:nvSpPr>
          <p:cNvPr id="7" name="Rectangle 6">
            <a:extLst>
              <a:ext uri="{FF2B5EF4-FFF2-40B4-BE49-F238E27FC236}">
                <a16:creationId xmlns:a16="http://schemas.microsoft.com/office/drawing/2014/main" id="{FA99FD87-539F-E948-A959-1A073C51F742}"/>
              </a:ext>
            </a:extLst>
          </p:cNvPr>
          <p:cNvSpPr/>
          <p:nvPr/>
        </p:nvSpPr>
        <p:spPr>
          <a:xfrm>
            <a:off x="191344" y="6477098"/>
            <a:ext cx="4680520" cy="323165"/>
          </a:xfrm>
          <a:prstGeom prst="rect">
            <a:avLst/>
          </a:prstGeom>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Courtesy of Gilles Salles MD, PhD</a:t>
            </a:r>
            <a:r>
              <a:rPr kumimoji="0" lang="en-US" sz="1500" b="0" i="0" u="none" strike="noStrike" kern="1200" cap="none" spc="0" normalizeH="0" baseline="0" noProof="0" dirty="0">
                <a:ln>
                  <a:noFill/>
                </a:ln>
                <a:solidFill>
                  <a:srgbClr val="000000"/>
                </a:solidFill>
                <a:effectLst/>
                <a:uLnTx/>
                <a:uFillTx/>
                <a:latin typeface="Arial" pitchFamily="-72" charset="0"/>
                <a:ea typeface="MS PGothic" charset="0"/>
              </a:rPr>
              <a:t> </a:t>
            </a:r>
          </a:p>
        </p:txBody>
      </p:sp>
      <p:pic>
        <p:nvPicPr>
          <p:cNvPr id="4" name="Picture 3" descr="Diagram&#10;&#10;Description automatically generated">
            <a:extLst>
              <a:ext uri="{FF2B5EF4-FFF2-40B4-BE49-F238E27FC236}">
                <a16:creationId xmlns:a16="http://schemas.microsoft.com/office/drawing/2014/main" id="{BF2384FB-3915-054B-9818-C13A3F3E12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68" y="1203343"/>
            <a:ext cx="12173232" cy="4808496"/>
          </a:xfrm>
          <a:prstGeom prst="rect">
            <a:avLst/>
          </a:prstGeom>
        </p:spPr>
      </p:pic>
    </p:spTree>
    <p:extLst>
      <p:ext uri="{BB962C8B-B14F-4D97-AF65-F5344CB8AC3E}">
        <p14:creationId xmlns:p14="http://schemas.microsoft.com/office/powerpoint/2010/main" val="42382546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72213-4724-0B4B-AAA8-D1379A963D1C}"/>
              </a:ext>
            </a:extLst>
          </p:cNvPr>
          <p:cNvSpPr>
            <a:spLocks noGrp="1"/>
          </p:cNvSpPr>
          <p:nvPr>
            <p:ph type="title"/>
          </p:nvPr>
        </p:nvSpPr>
        <p:spPr>
          <a:xfrm>
            <a:off x="912286" y="114500"/>
            <a:ext cx="10358967" cy="1143000"/>
          </a:xfrm>
        </p:spPr>
        <p:txBody>
          <a:bodyPr/>
          <a:lstStyle/>
          <a:p>
            <a:r>
              <a:rPr lang="en-US" dirty="0"/>
              <a:t>POLARIX: Investigator-Assessed Progression-Free Survival (Primary Endpoint)</a:t>
            </a:r>
          </a:p>
        </p:txBody>
      </p:sp>
      <p:pic>
        <p:nvPicPr>
          <p:cNvPr id="5" name="Picture 4" descr="Chart, line chart&#10;&#10;Description automatically generated">
            <a:extLst>
              <a:ext uri="{FF2B5EF4-FFF2-40B4-BE49-F238E27FC236}">
                <a16:creationId xmlns:a16="http://schemas.microsoft.com/office/drawing/2014/main" id="{2B082DE9-3190-9145-AD24-2E0233C9D9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9576" y="1201201"/>
            <a:ext cx="7815924" cy="5355355"/>
          </a:xfrm>
          <a:prstGeom prst="rect">
            <a:avLst/>
          </a:prstGeom>
        </p:spPr>
      </p:pic>
      <p:sp>
        <p:nvSpPr>
          <p:cNvPr id="6" name="TextBox 5">
            <a:extLst>
              <a:ext uri="{FF2B5EF4-FFF2-40B4-BE49-F238E27FC236}">
                <a16:creationId xmlns:a16="http://schemas.microsoft.com/office/drawing/2014/main" id="{FDF06E09-C823-A14C-BF0E-D89AC3F26766}"/>
              </a:ext>
            </a:extLst>
          </p:cNvPr>
          <p:cNvSpPr txBox="1"/>
          <p:nvPr/>
        </p:nvSpPr>
        <p:spPr>
          <a:xfrm>
            <a:off x="3696553" y="3873871"/>
            <a:ext cx="4525598" cy="400110"/>
          </a:xfrm>
          <a:prstGeom prst="rect">
            <a:avLst/>
          </a:prstGeom>
          <a:noFill/>
        </p:spPr>
        <p:txBody>
          <a:bodyPr wrap="none" rtlCol="0">
            <a:spAutoFit/>
          </a:bodyPr>
          <a:lstStyle/>
          <a:p>
            <a:r>
              <a:rPr lang="en-US" sz="2000" b="0" dirty="0">
                <a:solidFill>
                  <a:schemeClr val="tx1"/>
                </a:solidFill>
              </a:rPr>
              <a:t>Estimated 2-yrs PFS: 76.7% vs 70.2%</a:t>
            </a:r>
          </a:p>
        </p:txBody>
      </p:sp>
      <p:sp>
        <p:nvSpPr>
          <p:cNvPr id="8" name="TextBox 7">
            <a:extLst>
              <a:ext uri="{FF2B5EF4-FFF2-40B4-BE49-F238E27FC236}">
                <a16:creationId xmlns:a16="http://schemas.microsoft.com/office/drawing/2014/main" id="{14D5ECBC-C53A-5A4D-A27F-BD31C661A10C}"/>
              </a:ext>
            </a:extLst>
          </p:cNvPr>
          <p:cNvSpPr txBox="1"/>
          <p:nvPr/>
        </p:nvSpPr>
        <p:spPr>
          <a:xfrm>
            <a:off x="7764" y="6522135"/>
            <a:ext cx="4457054"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Tilly H et al. </a:t>
            </a:r>
            <a:r>
              <a:rPr lang="en-US" sz="1500" b="0" i="1" dirty="0">
                <a:solidFill>
                  <a:schemeClr val="tx1"/>
                </a:solidFill>
                <a:latin typeface="Calibri" panose="020F0502020204030204" pitchFamily="34" charset="0"/>
                <a:cs typeface="Calibri" panose="020F0502020204030204" pitchFamily="34" charset="0"/>
              </a:rPr>
              <a:t>N </a:t>
            </a:r>
            <a:r>
              <a:rPr lang="en-US" sz="1500" b="0" i="1" dirty="0" err="1">
                <a:solidFill>
                  <a:schemeClr val="tx1"/>
                </a:solidFill>
                <a:latin typeface="Calibri" panose="020F0502020204030204" pitchFamily="34" charset="0"/>
                <a:cs typeface="Calibri" panose="020F0502020204030204" pitchFamily="34" charset="0"/>
              </a:rPr>
              <a:t>Engl</a:t>
            </a:r>
            <a:r>
              <a:rPr lang="en-US" sz="1500" b="0" i="1" dirty="0">
                <a:solidFill>
                  <a:schemeClr val="tx1"/>
                </a:solidFill>
                <a:latin typeface="Calibri" panose="020F0502020204030204" pitchFamily="34" charset="0"/>
                <a:cs typeface="Calibri" panose="020F0502020204030204" pitchFamily="34" charset="0"/>
              </a:rPr>
              <a:t> J Med </a:t>
            </a:r>
            <a:r>
              <a:rPr lang="en-US" sz="1500" b="0" dirty="0">
                <a:solidFill>
                  <a:schemeClr val="tx1"/>
                </a:solidFill>
                <a:latin typeface="Calibri" panose="020F0502020204030204" pitchFamily="34" charset="0"/>
                <a:cs typeface="Calibri" panose="020F0502020204030204" pitchFamily="34" charset="0"/>
              </a:rPr>
              <a:t>2021;[Online ahead of print].</a:t>
            </a:r>
          </a:p>
        </p:txBody>
      </p:sp>
    </p:spTree>
    <p:extLst>
      <p:ext uri="{BB962C8B-B14F-4D97-AF65-F5344CB8AC3E}">
        <p14:creationId xmlns:p14="http://schemas.microsoft.com/office/powerpoint/2010/main" val="32884179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id="{7A579B40-419D-9847-837E-0A1D940F2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300" y="1384300"/>
            <a:ext cx="10439400" cy="4089400"/>
          </a:xfrm>
          <a:prstGeom prst="rect">
            <a:avLst/>
          </a:prstGeom>
        </p:spPr>
      </p:pic>
      <p:sp>
        <p:nvSpPr>
          <p:cNvPr id="3" name="Rectangle 2">
            <a:extLst>
              <a:ext uri="{FF2B5EF4-FFF2-40B4-BE49-F238E27FC236}">
                <a16:creationId xmlns:a16="http://schemas.microsoft.com/office/drawing/2014/main" id="{E94D105E-D126-444E-8E4E-8673F7A212EC}"/>
              </a:ext>
            </a:extLst>
          </p:cNvPr>
          <p:cNvSpPr/>
          <p:nvPr/>
        </p:nvSpPr>
        <p:spPr>
          <a:xfrm>
            <a:off x="6528048" y="4941168"/>
            <a:ext cx="4680520" cy="430887"/>
          </a:xfrm>
          <a:prstGeom prst="rect">
            <a:avLst/>
          </a:prstGeom>
        </p:spPr>
        <p:txBody>
          <a:bodyPr wrap="square">
            <a:spAutoFit/>
          </a:bodyPr>
          <a:lstStyle/>
          <a:p>
            <a:pPr marL="0" marR="0" lvl="0" indent="0" algn="r" defTabSz="455613" rtl="0" eaLnBrk="1" fontAlgn="base" latinLnBrk="0" hangingPunct="1">
              <a:lnSpc>
                <a:spcPct val="100000"/>
              </a:lnSpc>
              <a:spcBef>
                <a:spcPct val="0"/>
              </a:spcBef>
              <a:spcAft>
                <a:spcPct val="0"/>
              </a:spcAft>
              <a:buClrTx/>
              <a:buSzTx/>
              <a:buFontTx/>
              <a:buNone/>
              <a:tabLst/>
              <a:defRPr/>
            </a:pPr>
            <a:r>
              <a:rPr kumimoji="0" lang="en-US" sz="2200" b="1" i="1" u="none" strike="noStrike" kern="1200" cap="none" spc="0" normalizeH="0" baseline="0" noProof="0" dirty="0">
                <a:ln>
                  <a:noFill/>
                </a:ln>
                <a:solidFill>
                  <a:srgbClr val="0273A8"/>
                </a:solidFill>
                <a:effectLst/>
                <a:uLnTx/>
                <a:uFillTx/>
                <a:latin typeface="Calibri" panose="020F0502020204030204" pitchFamily="34" charset="0"/>
                <a:ea typeface="Calibri" panose="020F0502020204030204" pitchFamily="34" charset="0"/>
                <a:cs typeface="Times New Roman" panose="02020603050405020304" pitchFamily="18" charset="0"/>
              </a:rPr>
              <a:t>J Clin Oncol </a:t>
            </a:r>
            <a:r>
              <a:rPr kumimoji="0" lang="en-US" sz="2200" b="1" i="0" u="none" strike="noStrike" kern="1200" cap="none" spc="0" normalizeH="0" baseline="0" noProof="0" dirty="0">
                <a:ln>
                  <a:noFill/>
                </a:ln>
                <a:solidFill>
                  <a:srgbClr val="0273A8"/>
                </a:solidFill>
                <a:effectLst/>
                <a:uLnTx/>
                <a:uFillTx/>
                <a:latin typeface="Calibri" panose="020F0502020204030204" pitchFamily="34" charset="0"/>
                <a:ea typeface="Calibri" panose="020F0502020204030204" pitchFamily="34" charset="0"/>
                <a:cs typeface="Times New Roman" panose="02020603050405020304" pitchFamily="18" charset="0"/>
              </a:rPr>
              <a:t>2020;38(2):155-65.</a:t>
            </a:r>
            <a:r>
              <a:rPr kumimoji="0" lang="en-US" sz="2200" b="1" i="0" u="none" strike="noStrike" kern="1200" cap="none" spc="0" normalizeH="0" baseline="0" noProof="0" dirty="0">
                <a:ln>
                  <a:noFill/>
                </a:ln>
                <a:solidFill>
                  <a:srgbClr val="0273A8"/>
                </a:solidFill>
                <a:effectLst/>
                <a:uLnTx/>
                <a:uFillTx/>
                <a:latin typeface="Arial" pitchFamily="-72" charset="0"/>
                <a:ea typeface="MS PGothic" charset="0"/>
              </a:rPr>
              <a:t> </a:t>
            </a:r>
          </a:p>
        </p:txBody>
      </p:sp>
    </p:spTree>
    <p:extLst>
      <p:ext uri="{BB962C8B-B14F-4D97-AF65-F5344CB8AC3E}">
        <p14:creationId xmlns:p14="http://schemas.microsoft.com/office/powerpoint/2010/main" val="19595069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DD7B3-AC5B-9746-8DF9-DDF2FC6E4E17}"/>
              </a:ext>
            </a:extLst>
          </p:cNvPr>
          <p:cNvSpPr>
            <a:spLocks noGrp="1"/>
          </p:cNvSpPr>
          <p:nvPr>
            <p:ph type="title"/>
          </p:nvPr>
        </p:nvSpPr>
        <p:spPr/>
        <p:txBody>
          <a:bodyPr/>
          <a:lstStyle/>
          <a:p>
            <a:pPr algn="l"/>
            <a:r>
              <a:rPr lang="en-US" dirty="0" err="1"/>
              <a:t>Polatuzumab</a:t>
            </a:r>
            <a:r>
              <a:rPr lang="en-US" dirty="0"/>
              <a:t> Vedotin with Bendamustine/Rituximab for Transplant-Ineligible R/R DLBCL: End-of-Treatment CR Rate</a:t>
            </a:r>
          </a:p>
        </p:txBody>
      </p:sp>
      <p:sp>
        <p:nvSpPr>
          <p:cNvPr id="3" name="Rectangle 2">
            <a:extLst>
              <a:ext uri="{FF2B5EF4-FFF2-40B4-BE49-F238E27FC236}">
                <a16:creationId xmlns:a16="http://schemas.microsoft.com/office/drawing/2014/main" id="{C1A9D4FC-877B-254A-B773-EE1F3E4A13A9}"/>
              </a:ext>
            </a:extLst>
          </p:cNvPr>
          <p:cNvSpPr/>
          <p:nvPr/>
        </p:nvSpPr>
        <p:spPr>
          <a:xfrm>
            <a:off x="191344" y="6477098"/>
            <a:ext cx="4680520" cy="323165"/>
          </a:xfrm>
          <a:prstGeom prst="rect">
            <a:avLst/>
          </a:prstGeom>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Sehn</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LH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J Clin Oncol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2020;38(2):155-65.</a:t>
            </a:r>
            <a:r>
              <a:rPr kumimoji="0" lang="en-US" sz="1500" b="0" i="0" u="none" strike="noStrike" kern="1200" cap="none" spc="0" normalizeH="0" baseline="0" noProof="0" dirty="0">
                <a:ln>
                  <a:noFill/>
                </a:ln>
                <a:solidFill>
                  <a:srgbClr val="000000"/>
                </a:solidFill>
                <a:effectLst/>
                <a:uLnTx/>
                <a:uFillTx/>
                <a:latin typeface="Arial" pitchFamily="-72" charset="0"/>
                <a:ea typeface="MS PGothic" charset="0"/>
              </a:rPr>
              <a:t> </a:t>
            </a:r>
          </a:p>
        </p:txBody>
      </p:sp>
      <p:pic>
        <p:nvPicPr>
          <p:cNvPr id="5" name="Picture 4" descr="Table&#10;&#10;Description automatically generated">
            <a:extLst>
              <a:ext uri="{FF2B5EF4-FFF2-40B4-BE49-F238E27FC236}">
                <a16:creationId xmlns:a16="http://schemas.microsoft.com/office/drawing/2014/main" id="{4BF8198B-17CF-E04B-A7ED-3FFF426496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108" y="2170645"/>
            <a:ext cx="5826956" cy="3519638"/>
          </a:xfrm>
          <a:prstGeom prst="rect">
            <a:avLst/>
          </a:prstGeom>
        </p:spPr>
      </p:pic>
      <p:pic>
        <p:nvPicPr>
          <p:cNvPr id="7" name="Picture 6" descr="Table&#10;&#10;Description automatically generated">
            <a:extLst>
              <a:ext uri="{FF2B5EF4-FFF2-40B4-BE49-F238E27FC236}">
                <a16:creationId xmlns:a16="http://schemas.microsoft.com/office/drawing/2014/main" id="{741D7CA2-BA83-5F42-A5D6-85464027CA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2064" y="1637553"/>
            <a:ext cx="3888432" cy="4044751"/>
          </a:xfrm>
          <a:prstGeom prst="rect">
            <a:avLst/>
          </a:prstGeom>
        </p:spPr>
      </p:pic>
      <p:sp>
        <p:nvSpPr>
          <p:cNvPr id="8" name="Rectangle 7">
            <a:extLst>
              <a:ext uri="{FF2B5EF4-FFF2-40B4-BE49-F238E27FC236}">
                <a16:creationId xmlns:a16="http://schemas.microsoft.com/office/drawing/2014/main" id="{17FCB46D-6193-FC4D-B146-B74FD6A8702F}"/>
              </a:ext>
            </a:extLst>
          </p:cNvPr>
          <p:cNvSpPr/>
          <p:nvPr/>
        </p:nvSpPr>
        <p:spPr bwMode="auto">
          <a:xfrm>
            <a:off x="845108" y="1637553"/>
            <a:ext cx="5826956" cy="53309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extLst>
      <p:ext uri="{BB962C8B-B14F-4D97-AF65-F5344CB8AC3E}">
        <p14:creationId xmlns:p14="http://schemas.microsoft.com/office/powerpoint/2010/main" val="34212998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DD7B3-AC5B-9746-8DF9-DDF2FC6E4E17}"/>
              </a:ext>
            </a:extLst>
          </p:cNvPr>
          <p:cNvSpPr>
            <a:spLocks noGrp="1"/>
          </p:cNvSpPr>
          <p:nvPr>
            <p:ph type="title"/>
          </p:nvPr>
        </p:nvSpPr>
        <p:spPr>
          <a:xfrm>
            <a:off x="1055440" y="79035"/>
            <a:ext cx="10358967" cy="1143000"/>
          </a:xfrm>
        </p:spPr>
        <p:txBody>
          <a:bodyPr/>
          <a:lstStyle/>
          <a:p>
            <a:pPr algn="l"/>
            <a:r>
              <a:rPr lang="en-US" dirty="0" err="1"/>
              <a:t>Polatuzumab</a:t>
            </a:r>
            <a:r>
              <a:rPr lang="en-US" dirty="0"/>
              <a:t> Vedotin with Bendamustine/Rituximab for Transplant-Ineligible R/R DLBCL: Overall Survival</a:t>
            </a:r>
          </a:p>
        </p:txBody>
      </p:sp>
      <p:pic>
        <p:nvPicPr>
          <p:cNvPr id="6" name="Picture 5" descr="Chart, line chart&#10;&#10;Description automatically generated">
            <a:extLst>
              <a:ext uri="{FF2B5EF4-FFF2-40B4-BE49-F238E27FC236}">
                <a16:creationId xmlns:a16="http://schemas.microsoft.com/office/drawing/2014/main" id="{FEB8E058-B91D-2D4B-B9A7-37BDF51A12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5600" y="1290560"/>
            <a:ext cx="6311652" cy="5194335"/>
          </a:xfrm>
          <a:prstGeom prst="rect">
            <a:avLst/>
          </a:prstGeom>
        </p:spPr>
      </p:pic>
      <p:sp>
        <p:nvSpPr>
          <p:cNvPr id="7" name="Rectangle 6">
            <a:extLst>
              <a:ext uri="{FF2B5EF4-FFF2-40B4-BE49-F238E27FC236}">
                <a16:creationId xmlns:a16="http://schemas.microsoft.com/office/drawing/2014/main" id="{FA99FD87-539F-E948-A959-1A073C51F742}"/>
              </a:ext>
            </a:extLst>
          </p:cNvPr>
          <p:cNvSpPr/>
          <p:nvPr/>
        </p:nvSpPr>
        <p:spPr>
          <a:xfrm>
            <a:off x="191344" y="6477098"/>
            <a:ext cx="4680520" cy="323165"/>
          </a:xfrm>
          <a:prstGeom prst="rect">
            <a:avLst/>
          </a:prstGeom>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Sehn</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LH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J Clin Oncol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2020;38(2):155-65.</a:t>
            </a:r>
            <a:r>
              <a:rPr kumimoji="0" lang="en-US" sz="1500" b="0" i="0" u="none" strike="noStrike" kern="1200" cap="none" spc="0" normalizeH="0" baseline="0" noProof="0" dirty="0">
                <a:ln>
                  <a:noFill/>
                </a:ln>
                <a:solidFill>
                  <a:srgbClr val="000000"/>
                </a:solidFill>
                <a:effectLst/>
                <a:uLnTx/>
                <a:uFillTx/>
                <a:latin typeface="Arial" pitchFamily="-72" charset="0"/>
                <a:ea typeface="MS PGothic" charset="0"/>
              </a:rPr>
              <a:t> </a:t>
            </a:r>
          </a:p>
        </p:txBody>
      </p:sp>
    </p:spTree>
    <p:extLst>
      <p:ext uri="{BB962C8B-B14F-4D97-AF65-F5344CB8AC3E}">
        <p14:creationId xmlns:p14="http://schemas.microsoft.com/office/powerpoint/2010/main" val="10946858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97D58-837B-8749-B653-8F26E1EB98C2}"/>
              </a:ext>
            </a:extLst>
          </p:cNvPr>
          <p:cNvSpPr>
            <a:spLocks noGrp="1"/>
          </p:cNvSpPr>
          <p:nvPr>
            <p:ph type="title"/>
          </p:nvPr>
        </p:nvSpPr>
        <p:spPr>
          <a:xfrm>
            <a:off x="838200" y="180459"/>
            <a:ext cx="10515600" cy="1178441"/>
          </a:xfrm>
        </p:spPr>
        <p:txBody>
          <a:bodyPr>
            <a:normAutofit/>
          </a:bodyPr>
          <a:lstStyle/>
          <a:p>
            <a:r>
              <a:rPr lang="en-US" b="1" dirty="0"/>
              <a:t>Trial in Progress: A </a:t>
            </a:r>
            <a:r>
              <a:rPr lang="en-US" b="1" dirty="0" err="1"/>
              <a:t>Multicentre</a:t>
            </a:r>
            <a:r>
              <a:rPr lang="en-US" b="1" dirty="0"/>
              <a:t>, Parallel Arm, Open-Label Trial of Frontline R-CHOP/</a:t>
            </a:r>
            <a:r>
              <a:rPr lang="en-US" b="1" dirty="0" err="1"/>
              <a:t>Polatuzumab</a:t>
            </a:r>
            <a:r>
              <a:rPr lang="en-US" b="1" dirty="0"/>
              <a:t> </a:t>
            </a:r>
            <a:r>
              <a:rPr lang="en-US" b="1" dirty="0" err="1"/>
              <a:t>Vedotin</a:t>
            </a:r>
            <a:r>
              <a:rPr lang="en-US" b="1" dirty="0"/>
              <a:t>-RCHP and </a:t>
            </a:r>
            <a:r>
              <a:rPr lang="en-US" b="1" dirty="0" err="1"/>
              <a:t>Glofitamab</a:t>
            </a:r>
            <a:r>
              <a:rPr lang="en-US" b="1" dirty="0"/>
              <a:t> in Younger Patients with Higher Risk Diffuse Large B Cell Lymphoma (COALITION)</a:t>
            </a:r>
            <a:endParaRPr lang="en-US" dirty="0"/>
          </a:p>
        </p:txBody>
      </p:sp>
      <p:pic>
        <p:nvPicPr>
          <p:cNvPr id="2050" name="Picture 2">
            <a:extLst>
              <a:ext uri="{FF2B5EF4-FFF2-40B4-BE49-F238E27FC236}">
                <a16:creationId xmlns:a16="http://schemas.microsoft.com/office/drawing/2014/main" id="{0E50A591-E691-954C-A682-2AD2352138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200" y="1597859"/>
            <a:ext cx="10515600" cy="435685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EA9B780-D852-D74D-9430-23238B7E8712}"/>
              </a:ext>
            </a:extLst>
          </p:cNvPr>
          <p:cNvSpPr/>
          <p:nvPr/>
        </p:nvSpPr>
        <p:spPr>
          <a:xfrm>
            <a:off x="604487" y="6308209"/>
            <a:ext cx="262642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S PGothic" charset="0"/>
                <a:cs typeface="+mn-cs"/>
              </a:rPr>
              <a:t>Minson</a:t>
            </a:r>
            <a:r>
              <a:rPr kumimoji="0" lang="en-US" sz="1800" b="0" i="0" u="none" strike="noStrike" kern="1200" cap="none" spc="0" normalizeH="0" baseline="0" noProof="0" dirty="0">
                <a:ln>
                  <a:noFill/>
                </a:ln>
                <a:solidFill>
                  <a:prstClr val="black"/>
                </a:solidFill>
                <a:effectLst/>
                <a:uLnTx/>
                <a:uFillTx/>
                <a:latin typeface="Calibri" panose="020F0502020204030204"/>
                <a:ea typeface="MS PGothic" charset="0"/>
                <a:cs typeface="+mn-cs"/>
              </a:rPr>
              <a:t> A et Al, ASH 2021 </a:t>
            </a:r>
          </a:p>
        </p:txBody>
      </p:sp>
      <p:sp>
        <p:nvSpPr>
          <p:cNvPr id="5" name="TextBox 4">
            <a:extLst>
              <a:ext uri="{FF2B5EF4-FFF2-40B4-BE49-F238E27FC236}">
                <a16:creationId xmlns:a16="http://schemas.microsoft.com/office/drawing/2014/main" id="{178856B8-7053-804B-AC19-383F96A8329E}"/>
              </a:ext>
            </a:extLst>
          </p:cNvPr>
          <p:cNvSpPr txBox="1"/>
          <p:nvPr/>
        </p:nvSpPr>
        <p:spPr>
          <a:xfrm>
            <a:off x="6022848" y="6488668"/>
            <a:ext cx="6169152" cy="3693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S PGothic" charset="0"/>
                <a:cs typeface="+mn-cs"/>
              </a:rPr>
              <a:t>Courtesy of Grzegorz Nowakowski, MD</a:t>
            </a:r>
          </a:p>
        </p:txBody>
      </p:sp>
    </p:spTree>
    <p:extLst>
      <p:ext uri="{BB962C8B-B14F-4D97-AF65-F5344CB8AC3E}">
        <p14:creationId xmlns:p14="http://schemas.microsoft.com/office/powerpoint/2010/main" val="41669256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wearing headphones&#10;&#10;Description automatically generated">
            <a:extLst>
              <a:ext uri="{FF2B5EF4-FFF2-40B4-BE49-F238E27FC236}">
                <a16:creationId xmlns:a16="http://schemas.microsoft.com/office/drawing/2014/main" id="{503FA5E0-B1A2-8149-B827-DFF06C819A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892" y="5111808"/>
            <a:ext cx="2512954" cy="141353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D91A17BA-AB8E-A24B-87C8-F2E83F6B7E07}"/>
              </a:ext>
            </a:extLst>
          </p:cNvPr>
          <p:cNvSpPr txBox="1"/>
          <p:nvPr/>
        </p:nvSpPr>
        <p:spPr>
          <a:xfrm>
            <a:off x="3005322" y="5111808"/>
            <a:ext cx="2811282" cy="830997"/>
          </a:xfrm>
          <a:prstGeom prst="rect">
            <a:avLst/>
          </a:prstGeom>
          <a:noFill/>
        </p:spPr>
        <p:txBody>
          <a:bodyPr wrap="none" rtlCol="0">
            <a:spAutoFit/>
          </a:bodyPr>
          <a:lstStyle/>
          <a:p>
            <a:r>
              <a:rPr lang="en-US" sz="1600" dirty="0">
                <a:solidFill>
                  <a:schemeClr val="tx1"/>
                </a:solidFill>
                <a:latin typeface="Calibri" panose="020F0502020204030204" pitchFamily="34" charset="0"/>
                <a:cs typeface="Calibri" panose="020F0502020204030204" pitchFamily="34" charset="0"/>
              </a:rPr>
              <a:t>Laurie Matt-Amaral, MD, MPH </a:t>
            </a:r>
          </a:p>
          <a:p>
            <a:r>
              <a:rPr lang="en-US" sz="1600" b="0" dirty="0">
                <a:solidFill>
                  <a:schemeClr val="tx1"/>
                </a:solidFill>
                <a:latin typeface="Calibri" panose="020F0502020204030204" pitchFamily="34" charset="0"/>
                <a:cs typeface="Calibri" panose="020F0502020204030204" pitchFamily="34" charset="0"/>
              </a:rPr>
              <a:t>Cleveland Clinic Akron General </a:t>
            </a:r>
          </a:p>
          <a:p>
            <a:r>
              <a:rPr lang="en-US" sz="1600" b="0" dirty="0">
                <a:solidFill>
                  <a:schemeClr val="tx1"/>
                </a:solidFill>
                <a:latin typeface="Calibri" panose="020F0502020204030204" pitchFamily="34" charset="0"/>
                <a:cs typeface="Calibri" panose="020F0502020204030204" pitchFamily="34" charset="0"/>
              </a:rPr>
              <a:t>Akron, Ohio</a:t>
            </a:r>
          </a:p>
        </p:txBody>
      </p:sp>
      <p:pic>
        <p:nvPicPr>
          <p:cNvPr id="12" name="Picture 11" descr="A person wearing headphones&#10;&#10;Description automatically generated with medium confidence">
            <a:extLst>
              <a:ext uri="{FF2B5EF4-FFF2-40B4-BE49-F238E27FC236}">
                <a16:creationId xmlns:a16="http://schemas.microsoft.com/office/drawing/2014/main" id="{63EB9C18-0203-E34E-B4E1-01B28C7262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0016" y="332657"/>
            <a:ext cx="2514600" cy="1414463"/>
          </a:xfrm>
          <a:prstGeom prst="rect">
            <a:avLst/>
          </a:prstGeom>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0A9035C4-BB04-B646-8279-66B336482E78}"/>
              </a:ext>
            </a:extLst>
          </p:cNvPr>
          <p:cNvSpPr txBox="1"/>
          <p:nvPr/>
        </p:nvSpPr>
        <p:spPr>
          <a:xfrm>
            <a:off x="8782771" y="363810"/>
            <a:ext cx="2541672" cy="861110"/>
          </a:xfrm>
          <a:prstGeom prst="rect">
            <a:avLst/>
          </a:prstGeom>
          <a:noFill/>
        </p:spPr>
        <p:txBody>
          <a:bodyPr wrap="square" rtlCol="0">
            <a:spAutoFit/>
          </a:bodyPr>
          <a:lstStyle/>
          <a:p>
            <a:r>
              <a:rPr lang="en-US" sz="1600" dirty="0">
                <a:solidFill>
                  <a:schemeClr val="tx1"/>
                </a:solidFill>
                <a:latin typeface="Calibri" panose="020F0502020204030204" pitchFamily="34" charset="0"/>
                <a:cs typeface="Calibri" panose="020F0502020204030204" pitchFamily="34" charset="0"/>
              </a:rPr>
              <a:t>Neil </a:t>
            </a:r>
            <a:r>
              <a:rPr lang="en-US" sz="1600" dirty="0" err="1">
                <a:solidFill>
                  <a:schemeClr val="tx1"/>
                </a:solidFill>
                <a:latin typeface="Calibri" panose="020F0502020204030204" pitchFamily="34" charset="0"/>
                <a:cs typeface="Calibri" panose="020F0502020204030204" pitchFamily="34" charset="0"/>
              </a:rPr>
              <a:t>Morganstein</a:t>
            </a:r>
            <a:r>
              <a:rPr lang="en-US" sz="1600" dirty="0">
                <a:solidFill>
                  <a:schemeClr val="tx1"/>
                </a:solidFill>
                <a:latin typeface="Calibri" panose="020F0502020204030204" pitchFamily="34" charset="0"/>
                <a:cs typeface="Calibri" panose="020F0502020204030204" pitchFamily="34" charset="0"/>
              </a:rPr>
              <a:t>, MD  </a:t>
            </a:r>
          </a:p>
          <a:p>
            <a:r>
              <a:rPr lang="en-US" sz="1600" b="0" dirty="0">
                <a:solidFill>
                  <a:schemeClr val="tx1"/>
                </a:solidFill>
                <a:latin typeface="Calibri" panose="020F0502020204030204" pitchFamily="34" charset="0"/>
                <a:cs typeface="Calibri" panose="020F0502020204030204" pitchFamily="34" charset="0"/>
              </a:rPr>
              <a:t>Atlantic Health System </a:t>
            </a:r>
          </a:p>
          <a:p>
            <a:r>
              <a:rPr lang="en-US" sz="1600" b="0" dirty="0">
                <a:solidFill>
                  <a:schemeClr val="tx1"/>
                </a:solidFill>
                <a:latin typeface="Calibri" panose="020F0502020204030204" pitchFamily="34" charset="0"/>
                <a:cs typeface="Calibri" panose="020F0502020204030204" pitchFamily="34" charset="0"/>
              </a:rPr>
              <a:t>Summit, New Jersey</a:t>
            </a:r>
          </a:p>
        </p:txBody>
      </p:sp>
      <p:sp>
        <p:nvSpPr>
          <p:cNvPr id="14" name="TextBox 13">
            <a:extLst>
              <a:ext uri="{FF2B5EF4-FFF2-40B4-BE49-F238E27FC236}">
                <a16:creationId xmlns:a16="http://schemas.microsoft.com/office/drawing/2014/main" id="{2C1B7434-1CDD-2749-8CDE-BE3DBD2F2C36}"/>
              </a:ext>
            </a:extLst>
          </p:cNvPr>
          <p:cNvSpPr txBox="1"/>
          <p:nvPr/>
        </p:nvSpPr>
        <p:spPr>
          <a:xfrm>
            <a:off x="3017515" y="332656"/>
            <a:ext cx="2956771" cy="830997"/>
          </a:xfrm>
          <a:prstGeom prst="rect">
            <a:avLst/>
          </a:prstGeom>
          <a:noFill/>
        </p:spPr>
        <p:txBody>
          <a:bodyPr wrap="none" rtlCol="0">
            <a:spAutoFit/>
          </a:bodyPr>
          <a:lstStyle/>
          <a:p>
            <a:r>
              <a:rPr lang="en-US" sz="1600" dirty="0">
                <a:solidFill>
                  <a:schemeClr val="tx1"/>
                </a:solidFill>
                <a:latin typeface="Calibri" panose="020F0502020204030204" pitchFamily="34" charset="0"/>
                <a:cs typeface="Calibri" panose="020F0502020204030204" pitchFamily="34" charset="0"/>
              </a:rPr>
              <a:t>Justin Peter </a:t>
            </a:r>
            <a:r>
              <a:rPr lang="en-US" sz="1600" dirty="0" err="1">
                <a:solidFill>
                  <a:schemeClr val="tx1"/>
                </a:solidFill>
                <a:latin typeface="Calibri" panose="020F0502020204030204" pitchFamily="34" charset="0"/>
                <a:cs typeface="Calibri" panose="020F0502020204030204" pitchFamily="34" charset="0"/>
              </a:rPr>
              <a:t>Favaro</a:t>
            </a:r>
            <a:r>
              <a:rPr lang="en-US" sz="1600" dirty="0">
                <a:solidFill>
                  <a:schemeClr val="tx1"/>
                </a:solidFill>
                <a:latin typeface="Calibri" panose="020F0502020204030204" pitchFamily="34" charset="0"/>
                <a:cs typeface="Calibri" panose="020F0502020204030204" pitchFamily="34" charset="0"/>
              </a:rPr>
              <a:t>, MD, PhD</a:t>
            </a:r>
          </a:p>
          <a:p>
            <a:r>
              <a:rPr lang="en-US" sz="1600" b="0" dirty="0">
                <a:solidFill>
                  <a:schemeClr val="tx1"/>
                </a:solidFill>
                <a:latin typeface="Calibri" panose="020F0502020204030204" pitchFamily="34" charset="0"/>
                <a:cs typeface="Calibri" panose="020F0502020204030204" pitchFamily="34" charset="0"/>
              </a:rPr>
              <a:t>Oncology Specialists of Charlotte </a:t>
            </a:r>
          </a:p>
          <a:p>
            <a:r>
              <a:rPr lang="en-US" sz="1600" b="0" dirty="0">
                <a:solidFill>
                  <a:schemeClr val="tx1"/>
                </a:solidFill>
                <a:latin typeface="Calibri" panose="020F0502020204030204" pitchFamily="34" charset="0"/>
                <a:cs typeface="Calibri" panose="020F0502020204030204" pitchFamily="34" charset="0"/>
              </a:rPr>
              <a:t>Charlotte, North Carolina</a:t>
            </a:r>
          </a:p>
        </p:txBody>
      </p:sp>
      <p:pic>
        <p:nvPicPr>
          <p:cNvPr id="17" name="Picture 16" descr="A person wearing headphones&#10;&#10;Description automatically generated with medium confidence">
            <a:extLst>
              <a:ext uri="{FF2B5EF4-FFF2-40B4-BE49-F238E27FC236}">
                <a16:creationId xmlns:a16="http://schemas.microsoft.com/office/drawing/2014/main" id="{96716FD9-43FD-004F-AFE5-346ADD5E19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246" y="332657"/>
            <a:ext cx="2514600" cy="1414463"/>
          </a:xfrm>
          <a:prstGeom prst="rect">
            <a:avLst/>
          </a:prstGeom>
          <a:effectLst>
            <a:outerShdw blurRad="50800" dist="38100" dir="2700000" algn="tl" rotWithShape="0">
              <a:prstClr val="black">
                <a:alpha val="40000"/>
              </a:prstClr>
            </a:outerShdw>
          </a:effectLst>
        </p:spPr>
      </p:pic>
      <p:sp>
        <p:nvSpPr>
          <p:cNvPr id="18" name="TextBox 17">
            <a:extLst>
              <a:ext uri="{FF2B5EF4-FFF2-40B4-BE49-F238E27FC236}">
                <a16:creationId xmlns:a16="http://schemas.microsoft.com/office/drawing/2014/main" id="{8D7B642A-D288-2E44-9A94-25B7747E7251}"/>
              </a:ext>
            </a:extLst>
          </p:cNvPr>
          <p:cNvSpPr txBox="1"/>
          <p:nvPr/>
        </p:nvSpPr>
        <p:spPr>
          <a:xfrm>
            <a:off x="3017515" y="1955910"/>
            <a:ext cx="2451633" cy="830997"/>
          </a:xfrm>
          <a:prstGeom prst="rect">
            <a:avLst/>
          </a:prstGeom>
          <a:noFill/>
        </p:spPr>
        <p:txBody>
          <a:bodyPr wrap="none" rtlCol="0">
            <a:spAutoFit/>
          </a:bodyPr>
          <a:lstStyle/>
          <a:p>
            <a:r>
              <a:rPr lang="en-US" sz="1600" dirty="0" err="1">
                <a:solidFill>
                  <a:schemeClr val="tx1"/>
                </a:solidFill>
                <a:latin typeface="Calibri" panose="020F0502020204030204" pitchFamily="34" charset="0"/>
                <a:cs typeface="Calibri" panose="020F0502020204030204" pitchFamily="34" charset="0"/>
              </a:rPr>
              <a:t>Khuda</a:t>
            </a:r>
            <a:r>
              <a:rPr lang="en-US" sz="1600" dirty="0">
                <a:solidFill>
                  <a:schemeClr val="tx1"/>
                </a:solidFill>
                <a:latin typeface="Calibri" panose="020F0502020204030204" pitchFamily="34" charset="0"/>
                <a:cs typeface="Calibri" panose="020F0502020204030204" pitchFamily="34" charset="0"/>
              </a:rPr>
              <a:t> Dad Khan, MD, PhD</a:t>
            </a:r>
          </a:p>
          <a:p>
            <a:r>
              <a:rPr lang="en-US" sz="1600" b="0" dirty="0">
                <a:solidFill>
                  <a:schemeClr val="tx1"/>
                </a:solidFill>
                <a:latin typeface="Calibri" panose="020F0502020204030204" pitchFamily="34" charset="0"/>
                <a:cs typeface="Calibri" panose="020F0502020204030204" pitchFamily="34" charset="0"/>
              </a:rPr>
              <a:t>Norton Cancer Institute </a:t>
            </a:r>
          </a:p>
          <a:p>
            <a:r>
              <a:rPr lang="en-US" sz="1600" b="0" dirty="0">
                <a:solidFill>
                  <a:schemeClr val="tx1"/>
                </a:solidFill>
                <a:latin typeface="Calibri" panose="020F0502020204030204" pitchFamily="34" charset="0"/>
                <a:cs typeface="Calibri" panose="020F0502020204030204" pitchFamily="34" charset="0"/>
              </a:rPr>
              <a:t>Prospect, Kentucky</a:t>
            </a:r>
          </a:p>
        </p:txBody>
      </p:sp>
      <p:pic>
        <p:nvPicPr>
          <p:cNvPr id="20" name="Picture 19" descr="A person wearing glasses&#10;&#10;Description automatically generated with medium confidence">
            <a:extLst>
              <a:ext uri="{FF2B5EF4-FFF2-40B4-BE49-F238E27FC236}">
                <a16:creationId xmlns:a16="http://schemas.microsoft.com/office/drawing/2014/main" id="{CBA33151-8367-DB47-B0AA-8D34636640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8246" y="1943455"/>
            <a:ext cx="2514600" cy="1414463"/>
          </a:xfrm>
          <a:prstGeom prst="rect">
            <a:avLst/>
          </a:prstGeom>
          <a:effectLst>
            <a:outerShdw blurRad="50800" dist="38100" dir="2700000" algn="tl" rotWithShape="0">
              <a:prstClr val="black">
                <a:alpha val="40000"/>
              </a:prstClr>
            </a:outerShdw>
          </a:effectLst>
        </p:spPr>
      </p:pic>
      <p:sp>
        <p:nvSpPr>
          <p:cNvPr id="21" name="TextBox 20">
            <a:extLst>
              <a:ext uri="{FF2B5EF4-FFF2-40B4-BE49-F238E27FC236}">
                <a16:creationId xmlns:a16="http://schemas.microsoft.com/office/drawing/2014/main" id="{9A60C638-8B22-B844-B91B-D22F4E4079F3}"/>
              </a:ext>
            </a:extLst>
          </p:cNvPr>
          <p:cNvSpPr txBox="1"/>
          <p:nvPr/>
        </p:nvSpPr>
        <p:spPr>
          <a:xfrm>
            <a:off x="3017515" y="3591668"/>
            <a:ext cx="2294154" cy="830997"/>
          </a:xfrm>
          <a:prstGeom prst="rect">
            <a:avLst/>
          </a:prstGeom>
          <a:noFill/>
        </p:spPr>
        <p:txBody>
          <a:bodyPr wrap="none" rtlCol="0">
            <a:spAutoFit/>
          </a:bodyPr>
          <a:lstStyle/>
          <a:p>
            <a:r>
              <a:rPr lang="en-US" sz="1600" dirty="0">
                <a:solidFill>
                  <a:schemeClr val="tx1"/>
                </a:solidFill>
                <a:latin typeface="Calibri" panose="020F0502020204030204" pitchFamily="34" charset="0"/>
                <a:cs typeface="Calibri" panose="020F0502020204030204" pitchFamily="34" charset="0"/>
              </a:rPr>
              <a:t>Pavel A Levin, MD, PhD</a:t>
            </a:r>
          </a:p>
          <a:p>
            <a:r>
              <a:rPr lang="en-US" sz="1600" b="0" dirty="0">
                <a:solidFill>
                  <a:schemeClr val="tx1"/>
                </a:solidFill>
                <a:latin typeface="Calibri" panose="020F0502020204030204" pitchFamily="34" charset="0"/>
                <a:cs typeface="Calibri" panose="020F0502020204030204" pitchFamily="34" charset="0"/>
              </a:rPr>
              <a:t>Texas Oncology-Pearland </a:t>
            </a:r>
          </a:p>
          <a:p>
            <a:r>
              <a:rPr lang="en-US" sz="1600" b="0" dirty="0">
                <a:solidFill>
                  <a:schemeClr val="tx1"/>
                </a:solidFill>
                <a:latin typeface="Calibri" panose="020F0502020204030204" pitchFamily="34" charset="0"/>
                <a:cs typeface="Calibri" panose="020F0502020204030204" pitchFamily="34" charset="0"/>
              </a:rPr>
              <a:t>Houston, Texas</a:t>
            </a:r>
          </a:p>
        </p:txBody>
      </p:sp>
      <p:pic>
        <p:nvPicPr>
          <p:cNvPr id="23" name="Picture 22" descr="A person wearing glasses&#10;&#10;Description automatically generated with medium confidence">
            <a:extLst>
              <a:ext uri="{FF2B5EF4-FFF2-40B4-BE49-F238E27FC236}">
                <a16:creationId xmlns:a16="http://schemas.microsoft.com/office/drawing/2014/main" id="{7CE2F04F-1BC3-F547-BE22-682B347E8F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8246" y="3526705"/>
            <a:ext cx="2514600" cy="1414463"/>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BC2A3AE4-4A32-B44A-9C73-19C46F963E32}"/>
              </a:ext>
            </a:extLst>
          </p:cNvPr>
          <p:cNvSpPr txBox="1"/>
          <p:nvPr/>
        </p:nvSpPr>
        <p:spPr>
          <a:xfrm>
            <a:off x="8782771" y="1916832"/>
            <a:ext cx="2382768" cy="830997"/>
          </a:xfrm>
          <a:prstGeom prst="rect">
            <a:avLst/>
          </a:prstGeom>
          <a:noFill/>
        </p:spPr>
        <p:txBody>
          <a:bodyPr wrap="none" rtlCol="0">
            <a:spAutoFit/>
          </a:bodyPr>
          <a:lstStyle/>
          <a:p>
            <a:r>
              <a:rPr lang="en-US" sz="1600" dirty="0">
                <a:solidFill>
                  <a:schemeClr val="tx1"/>
                </a:solidFill>
                <a:latin typeface="Calibri" panose="020F0502020204030204" pitchFamily="34" charset="0"/>
                <a:cs typeface="Calibri" panose="020F0502020204030204" pitchFamily="34" charset="0"/>
              </a:rPr>
              <a:t>Benjamin Parsons, DO </a:t>
            </a:r>
          </a:p>
          <a:p>
            <a:r>
              <a:rPr lang="en-US" sz="1600" b="0" dirty="0">
                <a:solidFill>
                  <a:schemeClr val="tx1"/>
                </a:solidFill>
                <a:latin typeface="Calibri" panose="020F0502020204030204" pitchFamily="34" charset="0"/>
                <a:cs typeface="Calibri" panose="020F0502020204030204" pitchFamily="34" charset="0"/>
              </a:rPr>
              <a:t>Gundersen Health System </a:t>
            </a:r>
          </a:p>
          <a:p>
            <a:r>
              <a:rPr lang="en-US" sz="1600" b="0" dirty="0">
                <a:solidFill>
                  <a:schemeClr val="tx1"/>
                </a:solidFill>
                <a:latin typeface="Calibri" panose="020F0502020204030204" pitchFamily="34" charset="0"/>
                <a:cs typeface="Calibri" panose="020F0502020204030204" pitchFamily="34" charset="0"/>
              </a:rPr>
              <a:t>Madison, Wisconsin</a:t>
            </a:r>
          </a:p>
        </p:txBody>
      </p:sp>
      <p:pic>
        <p:nvPicPr>
          <p:cNvPr id="25" name="Picture 24" descr="A person wearing headphones&#10;&#10;Description automatically generated">
            <a:extLst>
              <a:ext uri="{FF2B5EF4-FFF2-40B4-BE49-F238E27FC236}">
                <a16:creationId xmlns:a16="http://schemas.microsoft.com/office/drawing/2014/main" id="{1C4073AE-A9B3-B54D-A6B9-2593B45AB9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40016" y="1943455"/>
            <a:ext cx="2512955" cy="1413537"/>
          </a:xfrm>
          <a:prstGeom prst="rect">
            <a:avLst/>
          </a:prstGeom>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25D3989D-10BD-7243-AF2C-9AFA8A16E5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40016" y="3526705"/>
            <a:ext cx="2514600" cy="1414463"/>
          </a:xfrm>
          <a:prstGeom prst="rect">
            <a:avLst/>
          </a:prstGeom>
          <a:effectLst>
            <a:outerShdw blurRad="50800" dist="38100" dir="2700000" algn="tl" rotWithShape="0">
              <a:prstClr val="black">
                <a:alpha val="40000"/>
              </a:prstClr>
            </a:outerShdw>
          </a:effectLst>
        </p:spPr>
      </p:pic>
      <p:sp>
        <p:nvSpPr>
          <p:cNvPr id="16" name="TextBox 15">
            <a:extLst>
              <a:ext uri="{FF2B5EF4-FFF2-40B4-BE49-F238E27FC236}">
                <a16:creationId xmlns:a16="http://schemas.microsoft.com/office/drawing/2014/main" id="{6E8342BA-62CD-514E-B915-7ED9B8A00BCC}"/>
              </a:ext>
            </a:extLst>
          </p:cNvPr>
          <p:cNvSpPr txBox="1"/>
          <p:nvPr/>
        </p:nvSpPr>
        <p:spPr>
          <a:xfrm>
            <a:off x="8782771" y="3521948"/>
            <a:ext cx="2406108" cy="830997"/>
          </a:xfrm>
          <a:prstGeom prst="rect">
            <a:avLst/>
          </a:prstGeom>
          <a:noFill/>
        </p:spPr>
        <p:txBody>
          <a:bodyPr wrap="none" rtlCol="0">
            <a:spAutoFit/>
          </a:bodyPr>
          <a:lstStyle/>
          <a:p>
            <a:r>
              <a:rPr lang="en-US" sz="1600" dirty="0">
                <a:solidFill>
                  <a:schemeClr val="tx1"/>
                </a:solidFill>
                <a:latin typeface="Calibri" panose="020F0502020204030204" pitchFamily="34" charset="0"/>
                <a:cs typeface="Calibri" panose="020F0502020204030204" pitchFamily="34" charset="0"/>
              </a:rPr>
              <a:t>Priya Rudolph, MD, PhD </a:t>
            </a:r>
          </a:p>
          <a:p>
            <a:r>
              <a:rPr lang="en-US" sz="1600" b="0" dirty="0">
                <a:solidFill>
                  <a:schemeClr val="tx1"/>
                </a:solidFill>
                <a:latin typeface="Calibri" panose="020F0502020204030204" pitchFamily="34" charset="0"/>
                <a:cs typeface="Calibri" panose="020F0502020204030204" pitchFamily="34" charset="0"/>
              </a:rPr>
              <a:t>Georgia Cancer Specialists </a:t>
            </a:r>
          </a:p>
          <a:p>
            <a:r>
              <a:rPr lang="en-US" sz="1600" b="0" dirty="0">
                <a:solidFill>
                  <a:schemeClr val="tx1"/>
                </a:solidFill>
                <a:latin typeface="Calibri" panose="020F0502020204030204" pitchFamily="34" charset="0"/>
                <a:cs typeface="Calibri" panose="020F0502020204030204" pitchFamily="34" charset="0"/>
              </a:rPr>
              <a:t>Athens, Georgia</a:t>
            </a:r>
          </a:p>
        </p:txBody>
      </p:sp>
      <p:sp>
        <p:nvSpPr>
          <p:cNvPr id="19" name="TextBox 18">
            <a:extLst>
              <a:ext uri="{FF2B5EF4-FFF2-40B4-BE49-F238E27FC236}">
                <a16:creationId xmlns:a16="http://schemas.microsoft.com/office/drawing/2014/main" id="{68A706DA-95E9-6F46-AFC6-B0591E249873}"/>
              </a:ext>
            </a:extLst>
          </p:cNvPr>
          <p:cNvSpPr txBox="1"/>
          <p:nvPr/>
        </p:nvSpPr>
        <p:spPr>
          <a:xfrm>
            <a:off x="8782771" y="5118194"/>
            <a:ext cx="2491580" cy="830997"/>
          </a:xfrm>
          <a:prstGeom prst="rect">
            <a:avLst/>
          </a:prstGeom>
          <a:noFill/>
        </p:spPr>
        <p:txBody>
          <a:bodyPr wrap="none" rtlCol="0">
            <a:spAutoFit/>
          </a:bodyPr>
          <a:lstStyle/>
          <a:p>
            <a:r>
              <a:rPr lang="en-US" sz="1600" dirty="0">
                <a:solidFill>
                  <a:schemeClr val="tx1"/>
                </a:solidFill>
                <a:latin typeface="Calibri" panose="020F0502020204030204" pitchFamily="34" charset="0"/>
                <a:cs typeface="Calibri" panose="020F0502020204030204" pitchFamily="34" charset="0"/>
              </a:rPr>
              <a:t>Raman </a:t>
            </a:r>
            <a:r>
              <a:rPr lang="en-US" sz="1600" dirty="0" err="1">
                <a:solidFill>
                  <a:schemeClr val="tx1"/>
                </a:solidFill>
                <a:latin typeface="Calibri" panose="020F0502020204030204" pitchFamily="34" charset="0"/>
                <a:cs typeface="Calibri" panose="020F0502020204030204" pitchFamily="34" charset="0"/>
              </a:rPr>
              <a:t>Sood</a:t>
            </a:r>
            <a:r>
              <a:rPr lang="en-US" sz="1600" dirty="0">
                <a:solidFill>
                  <a:schemeClr val="tx1"/>
                </a:solidFill>
                <a:latin typeface="Calibri" panose="020F0502020204030204" pitchFamily="34" charset="0"/>
                <a:cs typeface="Calibri" panose="020F0502020204030204" pitchFamily="34" charset="0"/>
              </a:rPr>
              <a:t>, MD</a:t>
            </a:r>
          </a:p>
          <a:p>
            <a:r>
              <a:rPr lang="en-US" sz="1600" b="0" dirty="0">
                <a:solidFill>
                  <a:schemeClr val="tx1"/>
                </a:solidFill>
                <a:latin typeface="Calibri" panose="020F0502020204030204" pitchFamily="34" charset="0"/>
                <a:cs typeface="Calibri" panose="020F0502020204030204" pitchFamily="34" charset="0"/>
              </a:rPr>
              <a:t>Brooks Memorial Hospital  </a:t>
            </a:r>
          </a:p>
          <a:p>
            <a:r>
              <a:rPr lang="en-US" sz="1600" b="0" dirty="0">
                <a:solidFill>
                  <a:schemeClr val="tx1"/>
                </a:solidFill>
                <a:latin typeface="Calibri" panose="020F0502020204030204" pitchFamily="34" charset="0"/>
                <a:cs typeface="Calibri" panose="020F0502020204030204" pitchFamily="34" charset="0"/>
              </a:rPr>
              <a:t>Dunkirk, New York</a:t>
            </a:r>
          </a:p>
        </p:txBody>
      </p:sp>
      <p:pic>
        <p:nvPicPr>
          <p:cNvPr id="22" name="Picture 21" descr="A person wearing headphones&#10;&#10;Description automatically generated">
            <a:extLst>
              <a:ext uri="{FF2B5EF4-FFF2-40B4-BE49-F238E27FC236}">
                <a16:creationId xmlns:a16="http://schemas.microsoft.com/office/drawing/2014/main" id="{E69DADF9-9B28-5F47-A932-B59CADEAA7D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40016" y="5105738"/>
            <a:ext cx="2523744" cy="14196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88207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ext, application&#10;&#10;Description automatically generated">
            <a:extLst>
              <a:ext uri="{FF2B5EF4-FFF2-40B4-BE49-F238E27FC236}">
                <a16:creationId xmlns:a16="http://schemas.microsoft.com/office/drawing/2014/main" id="{5A80D54A-64B0-CF4F-BE05-4157B152C2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997" y="1412776"/>
            <a:ext cx="11352006" cy="4391768"/>
          </a:xfrm>
          <a:prstGeom prst="rect">
            <a:avLst/>
          </a:prstGeom>
        </p:spPr>
      </p:pic>
      <p:sp>
        <p:nvSpPr>
          <p:cNvPr id="4" name="TextBox 3">
            <a:extLst>
              <a:ext uri="{FF2B5EF4-FFF2-40B4-BE49-F238E27FC236}">
                <a16:creationId xmlns:a16="http://schemas.microsoft.com/office/drawing/2014/main" id="{EEA9941D-2858-E04D-9383-9709F46439A6}"/>
              </a:ext>
            </a:extLst>
          </p:cNvPr>
          <p:cNvSpPr txBox="1"/>
          <p:nvPr/>
        </p:nvSpPr>
        <p:spPr>
          <a:xfrm>
            <a:off x="6960096" y="1556792"/>
            <a:ext cx="4752528" cy="43088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200" b="1" i="1" u="none" strike="noStrike" kern="1200" cap="none" spc="0" normalizeH="0" baseline="0" noProof="0" dirty="0">
                <a:ln>
                  <a:noFill/>
                </a:ln>
                <a:solidFill>
                  <a:srgbClr val="C40135"/>
                </a:solidFill>
                <a:effectLst/>
                <a:uLnTx/>
                <a:uFillTx/>
                <a:latin typeface="Arial" pitchFamily="-72" charset="0"/>
                <a:ea typeface="MS PGothic" charset="0"/>
              </a:rPr>
              <a:t>Lancet </a:t>
            </a:r>
            <a:r>
              <a:rPr kumimoji="0" lang="en-US" sz="2200" b="1" i="1" u="none" strike="noStrike" kern="1200" cap="none" spc="0" normalizeH="0" baseline="0" noProof="0" dirty="0" err="1">
                <a:ln>
                  <a:noFill/>
                </a:ln>
                <a:solidFill>
                  <a:srgbClr val="C40135"/>
                </a:solidFill>
                <a:effectLst/>
                <a:uLnTx/>
                <a:uFillTx/>
                <a:latin typeface="Arial" pitchFamily="-72" charset="0"/>
                <a:ea typeface="MS PGothic" charset="0"/>
              </a:rPr>
              <a:t>Haematol</a:t>
            </a:r>
            <a:r>
              <a:rPr kumimoji="0" lang="en-US" sz="2200" b="1" i="1" u="none" strike="noStrike" kern="1200" cap="none" spc="0" normalizeH="0" baseline="0" noProof="0" dirty="0">
                <a:ln>
                  <a:noFill/>
                </a:ln>
                <a:solidFill>
                  <a:srgbClr val="C40135"/>
                </a:solidFill>
                <a:effectLst/>
                <a:uLnTx/>
                <a:uFillTx/>
                <a:latin typeface="Arial" pitchFamily="-72" charset="0"/>
                <a:ea typeface="MS PGothic" charset="0"/>
              </a:rPr>
              <a:t> </a:t>
            </a:r>
            <a:r>
              <a:rPr kumimoji="0" lang="en-US" sz="2200" b="1" i="0" u="none" strike="noStrike" kern="1200" cap="none" spc="0" normalizeH="0" baseline="0" noProof="0" dirty="0">
                <a:ln>
                  <a:noFill/>
                </a:ln>
                <a:solidFill>
                  <a:srgbClr val="C40135"/>
                </a:solidFill>
                <a:effectLst/>
                <a:uLnTx/>
                <a:uFillTx/>
                <a:latin typeface="Arial" pitchFamily="-72" charset="0"/>
                <a:ea typeface="MS PGothic" charset="0"/>
              </a:rPr>
              <a:t>2020;7:e511-22.</a:t>
            </a:r>
          </a:p>
        </p:txBody>
      </p:sp>
    </p:spTree>
    <p:extLst>
      <p:ext uri="{BB962C8B-B14F-4D97-AF65-F5344CB8AC3E}">
        <p14:creationId xmlns:p14="http://schemas.microsoft.com/office/powerpoint/2010/main" val="2360676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DC462-F726-C446-851A-8C7C5B8415CB}"/>
              </a:ext>
            </a:extLst>
          </p:cNvPr>
          <p:cNvSpPr>
            <a:spLocks noGrp="1"/>
          </p:cNvSpPr>
          <p:nvPr>
            <p:ph type="title"/>
          </p:nvPr>
        </p:nvSpPr>
        <p:spPr>
          <a:xfrm>
            <a:off x="912286" y="51954"/>
            <a:ext cx="10358967" cy="1143000"/>
          </a:xfrm>
        </p:spPr>
        <p:txBody>
          <a:bodyPr/>
          <a:lstStyle/>
          <a:p>
            <a:pPr algn="l"/>
            <a:r>
              <a:rPr lang="en-US" dirty="0"/>
              <a:t>SADAL: Efficacy and Safety of Selinexor for R/R DLBCL After at Least 2 Previous Lines of Chemoimmunotherapy </a:t>
            </a:r>
          </a:p>
        </p:txBody>
      </p:sp>
      <p:sp>
        <p:nvSpPr>
          <p:cNvPr id="3" name="TextBox 2">
            <a:extLst>
              <a:ext uri="{FF2B5EF4-FFF2-40B4-BE49-F238E27FC236}">
                <a16:creationId xmlns:a16="http://schemas.microsoft.com/office/drawing/2014/main" id="{F120DA4D-3E0D-474A-AF61-08F52EEFF3E4}"/>
              </a:ext>
            </a:extLst>
          </p:cNvPr>
          <p:cNvSpPr txBox="1"/>
          <p:nvPr/>
        </p:nvSpPr>
        <p:spPr>
          <a:xfrm>
            <a:off x="47328" y="6534835"/>
            <a:ext cx="475252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Kalakonda</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N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Lancet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Haematol</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2020;7:e511-22.</a:t>
            </a:r>
          </a:p>
        </p:txBody>
      </p:sp>
      <p:pic>
        <p:nvPicPr>
          <p:cNvPr id="5" name="Picture 4" descr="Chart, histogram&#10;&#10;Description automatically generated">
            <a:extLst>
              <a:ext uri="{FF2B5EF4-FFF2-40B4-BE49-F238E27FC236}">
                <a16:creationId xmlns:a16="http://schemas.microsoft.com/office/drawing/2014/main" id="{D92E4C52-6C8F-2F48-A2C7-882AB4FEE0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3592" y="1225786"/>
            <a:ext cx="7620000" cy="5232400"/>
          </a:xfrm>
          <a:prstGeom prst="rect">
            <a:avLst/>
          </a:prstGeom>
        </p:spPr>
      </p:pic>
      <p:graphicFrame>
        <p:nvGraphicFramePr>
          <p:cNvPr id="6" name="Table 6">
            <a:extLst>
              <a:ext uri="{FF2B5EF4-FFF2-40B4-BE49-F238E27FC236}">
                <a16:creationId xmlns:a16="http://schemas.microsoft.com/office/drawing/2014/main" id="{152A53B8-5A89-7C41-AE35-98489DC33C76}"/>
              </a:ext>
            </a:extLst>
          </p:cNvPr>
          <p:cNvGraphicFramePr>
            <a:graphicFrameLocks noGrp="1"/>
          </p:cNvGraphicFramePr>
          <p:nvPr/>
        </p:nvGraphicFramePr>
        <p:xfrm>
          <a:off x="5514372" y="1897920"/>
          <a:ext cx="4464496" cy="1854200"/>
        </p:xfrm>
        <a:graphic>
          <a:graphicData uri="http://schemas.openxmlformats.org/drawingml/2006/table">
            <a:tbl>
              <a:tblPr firstRow="1" bandRow="1">
                <a:tableStyleId>{21E4AEA4-8DFA-4A89-87EB-49C32662AFE0}</a:tableStyleId>
              </a:tblPr>
              <a:tblGrid>
                <a:gridCol w="1728192">
                  <a:extLst>
                    <a:ext uri="{9D8B030D-6E8A-4147-A177-3AD203B41FA5}">
                      <a16:colId xmlns:a16="http://schemas.microsoft.com/office/drawing/2014/main" val="1608353637"/>
                    </a:ext>
                  </a:extLst>
                </a:gridCol>
                <a:gridCol w="1392960">
                  <a:extLst>
                    <a:ext uri="{9D8B030D-6E8A-4147-A177-3AD203B41FA5}">
                      <a16:colId xmlns:a16="http://schemas.microsoft.com/office/drawing/2014/main" val="3785228399"/>
                    </a:ext>
                  </a:extLst>
                </a:gridCol>
                <a:gridCol w="1343344">
                  <a:extLst>
                    <a:ext uri="{9D8B030D-6E8A-4147-A177-3AD203B41FA5}">
                      <a16:colId xmlns:a16="http://schemas.microsoft.com/office/drawing/2014/main" val="2906044038"/>
                    </a:ext>
                  </a:extLst>
                </a:gridCol>
              </a:tblGrid>
              <a:tr h="370840">
                <a:tc>
                  <a:txBody>
                    <a:bodyPr/>
                    <a:lstStyle/>
                    <a:p>
                      <a:endParaRPr lang="en-US" sz="1600" dirty="0"/>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1600" dirty="0"/>
                        <a:t>ORR</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1600" dirty="0"/>
                        <a:t>CRR</a:t>
                      </a:r>
                    </a:p>
                  </a:txBody>
                  <a:tcPr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3363625504"/>
                  </a:ext>
                </a:extLst>
              </a:tr>
              <a:tr h="370840">
                <a:tc>
                  <a:txBody>
                    <a:bodyPr/>
                    <a:lstStyle/>
                    <a:p>
                      <a:r>
                        <a:rPr lang="en-US" sz="1600" dirty="0"/>
                        <a:t>All patients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9F6"/>
                    </a:solidFill>
                  </a:tcPr>
                </a:tc>
                <a:tc>
                  <a:txBody>
                    <a:bodyPr/>
                    <a:lstStyle/>
                    <a:p>
                      <a:pPr algn="ctr"/>
                      <a:r>
                        <a:rPr lang="en-US" sz="1600" dirty="0"/>
                        <a:t>36/127 </a:t>
                      </a:r>
                      <a:r>
                        <a:rPr lang="en-US" sz="1600" b="1" dirty="0"/>
                        <a:t>(28%)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9F6"/>
                    </a:solidFill>
                  </a:tcPr>
                </a:tc>
                <a:tc>
                  <a:txBody>
                    <a:bodyPr/>
                    <a:lstStyle/>
                    <a:p>
                      <a:pPr algn="ctr"/>
                      <a:r>
                        <a:rPr lang="en-US" sz="1600" dirty="0"/>
                        <a:t>15/127 (12%)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9F6"/>
                    </a:solidFill>
                  </a:tcPr>
                </a:tc>
                <a:extLst>
                  <a:ext uri="{0D108BD9-81ED-4DB2-BD59-A6C34878D82A}">
                    <a16:rowId xmlns:a16="http://schemas.microsoft.com/office/drawing/2014/main" val="188930245"/>
                  </a:ext>
                </a:extLst>
              </a:tr>
              <a:tr h="370840">
                <a:tc>
                  <a:txBody>
                    <a:bodyPr/>
                    <a:lstStyle/>
                    <a:p>
                      <a:r>
                        <a:rPr lang="en-US" sz="1600" dirty="0"/>
                        <a:t>GCB subtype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t>20/59 (34%)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t>8/59 (14%)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16063266"/>
                  </a:ext>
                </a:extLst>
              </a:tr>
              <a:tr h="370840">
                <a:tc>
                  <a:txBody>
                    <a:bodyPr/>
                    <a:lstStyle/>
                    <a:p>
                      <a:r>
                        <a:rPr lang="en-US" sz="1600" dirty="0"/>
                        <a:t>Non-GCB subtype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9F6"/>
                    </a:solidFill>
                  </a:tcPr>
                </a:tc>
                <a:tc>
                  <a:txBody>
                    <a:bodyPr/>
                    <a:lstStyle/>
                    <a:p>
                      <a:pPr algn="ctr"/>
                      <a:r>
                        <a:rPr lang="en-US" sz="1600" dirty="0"/>
                        <a:t>13/63 (21%)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9F6"/>
                    </a:solidFill>
                  </a:tcPr>
                </a:tc>
                <a:tc>
                  <a:txBody>
                    <a:bodyPr/>
                    <a:lstStyle/>
                    <a:p>
                      <a:pPr algn="ctr"/>
                      <a:r>
                        <a:rPr lang="en-US" sz="1600" dirty="0"/>
                        <a:t>6/63 (10%)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9F6"/>
                    </a:solidFill>
                  </a:tcPr>
                </a:tc>
                <a:extLst>
                  <a:ext uri="{0D108BD9-81ED-4DB2-BD59-A6C34878D82A}">
                    <a16:rowId xmlns:a16="http://schemas.microsoft.com/office/drawing/2014/main" val="1083160969"/>
                  </a:ext>
                </a:extLst>
              </a:tr>
              <a:tr h="370840">
                <a:tc>
                  <a:txBody>
                    <a:bodyPr/>
                    <a:lstStyle/>
                    <a:p>
                      <a:r>
                        <a:rPr lang="en-US" sz="1600" dirty="0"/>
                        <a:t>Unclassified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t>3/5 (60%)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t>1/5 (20%)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69686035"/>
                  </a:ext>
                </a:extLst>
              </a:tr>
            </a:tbl>
          </a:graphicData>
        </a:graphic>
      </p:graphicFrame>
      <p:graphicFrame>
        <p:nvGraphicFramePr>
          <p:cNvPr id="8" name="Table 6">
            <a:extLst>
              <a:ext uri="{FF2B5EF4-FFF2-40B4-BE49-F238E27FC236}">
                <a16:creationId xmlns:a16="http://schemas.microsoft.com/office/drawing/2014/main" id="{7BC8FFA1-3790-F240-8C09-4422E283F126}"/>
              </a:ext>
            </a:extLst>
          </p:cNvPr>
          <p:cNvGraphicFramePr>
            <a:graphicFrameLocks noGrp="1"/>
          </p:cNvGraphicFramePr>
          <p:nvPr/>
        </p:nvGraphicFramePr>
        <p:xfrm>
          <a:off x="3071664" y="4653136"/>
          <a:ext cx="3096344" cy="1483360"/>
        </p:xfrm>
        <a:graphic>
          <a:graphicData uri="http://schemas.openxmlformats.org/drawingml/2006/table">
            <a:tbl>
              <a:tblPr firstRow="1" bandRow="1">
                <a:tableStyleId>{21E4AEA4-8DFA-4A89-87EB-49C32662AFE0}</a:tableStyleId>
              </a:tblPr>
              <a:tblGrid>
                <a:gridCol w="1368151">
                  <a:extLst>
                    <a:ext uri="{9D8B030D-6E8A-4147-A177-3AD203B41FA5}">
                      <a16:colId xmlns:a16="http://schemas.microsoft.com/office/drawing/2014/main" val="1608353637"/>
                    </a:ext>
                  </a:extLst>
                </a:gridCol>
                <a:gridCol w="576064">
                  <a:extLst>
                    <a:ext uri="{9D8B030D-6E8A-4147-A177-3AD203B41FA5}">
                      <a16:colId xmlns:a16="http://schemas.microsoft.com/office/drawing/2014/main" val="3785228399"/>
                    </a:ext>
                  </a:extLst>
                </a:gridCol>
                <a:gridCol w="504056">
                  <a:extLst>
                    <a:ext uri="{9D8B030D-6E8A-4147-A177-3AD203B41FA5}">
                      <a16:colId xmlns:a16="http://schemas.microsoft.com/office/drawing/2014/main" val="2906044038"/>
                    </a:ext>
                  </a:extLst>
                </a:gridCol>
                <a:gridCol w="648073">
                  <a:extLst>
                    <a:ext uri="{9D8B030D-6E8A-4147-A177-3AD203B41FA5}">
                      <a16:colId xmlns:a16="http://schemas.microsoft.com/office/drawing/2014/main" val="1969957846"/>
                    </a:ext>
                  </a:extLst>
                </a:gridCol>
              </a:tblGrid>
              <a:tr h="370840">
                <a:tc>
                  <a:txBody>
                    <a:bodyPr/>
                    <a:lstStyle/>
                    <a:p>
                      <a:endParaRPr lang="en-US" sz="1200" dirty="0"/>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1200" dirty="0"/>
                        <a:t>Gr 1-2</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1200" dirty="0"/>
                        <a:t>Gr 3</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1200" dirty="0"/>
                        <a:t>Gr 4</a:t>
                      </a:r>
                    </a:p>
                  </a:txBody>
                  <a:tcPr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3363625504"/>
                  </a:ext>
                </a:extLst>
              </a:tr>
              <a:tr h="370840">
                <a:tc>
                  <a:txBody>
                    <a:bodyPr/>
                    <a:lstStyle/>
                    <a:p>
                      <a:r>
                        <a:rPr lang="en-US" sz="1200" dirty="0"/>
                        <a:t>Thrombocytopenia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9F6"/>
                    </a:solidFill>
                  </a:tcPr>
                </a:tc>
                <a:tc>
                  <a:txBody>
                    <a:bodyPr/>
                    <a:lstStyle/>
                    <a:p>
                      <a:pPr algn="ctr"/>
                      <a:r>
                        <a:rPr lang="en-US" sz="1200" dirty="0"/>
                        <a:t>16%</a:t>
                      </a:r>
                      <a:endParaRPr lang="en-US"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9F6"/>
                    </a:solidFill>
                  </a:tcPr>
                </a:tc>
                <a:tc>
                  <a:txBody>
                    <a:bodyPr/>
                    <a:lstStyle/>
                    <a:p>
                      <a:pPr algn="ctr"/>
                      <a:r>
                        <a:rPr lang="en-US" sz="1200" dirty="0"/>
                        <a:t>31%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9F6"/>
                    </a:solidFill>
                  </a:tcPr>
                </a:tc>
                <a:tc>
                  <a:txBody>
                    <a:bodyPr/>
                    <a:lstStyle/>
                    <a:p>
                      <a:pPr algn="ctr"/>
                      <a:r>
                        <a:rPr lang="en-US" sz="1200" dirty="0"/>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9F6"/>
                    </a:solidFill>
                  </a:tcPr>
                </a:tc>
                <a:extLst>
                  <a:ext uri="{0D108BD9-81ED-4DB2-BD59-A6C34878D82A}">
                    <a16:rowId xmlns:a16="http://schemas.microsoft.com/office/drawing/2014/main" val="188930245"/>
                  </a:ext>
                </a:extLst>
              </a:tr>
              <a:tr h="370840">
                <a:tc>
                  <a:txBody>
                    <a:bodyPr/>
                    <a:lstStyle/>
                    <a:p>
                      <a:r>
                        <a:rPr lang="en-US" sz="1200" dirty="0"/>
                        <a:t>Anemia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t>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t>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16063266"/>
                  </a:ext>
                </a:extLst>
              </a:tr>
              <a:tr h="370840">
                <a:tc>
                  <a:txBody>
                    <a:bodyPr/>
                    <a:lstStyle/>
                    <a:p>
                      <a:r>
                        <a:rPr lang="en-US" sz="1200" dirty="0"/>
                        <a:t>Neutropenia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9F6"/>
                    </a:solidFill>
                  </a:tcPr>
                </a:tc>
                <a:tc>
                  <a:txBody>
                    <a:bodyPr/>
                    <a:lstStyle/>
                    <a:p>
                      <a:pPr algn="ctr"/>
                      <a:r>
                        <a:rPr lang="en-US" sz="1200" dirty="0"/>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9F6"/>
                    </a:solidFill>
                  </a:tcPr>
                </a:tc>
                <a:tc>
                  <a:txBody>
                    <a:bodyPr/>
                    <a:lstStyle/>
                    <a:p>
                      <a:pPr algn="ctr"/>
                      <a:r>
                        <a:rPr lang="en-US" sz="1200" dirty="0"/>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9F6"/>
                    </a:solidFill>
                  </a:tcPr>
                </a:tc>
                <a:tc>
                  <a:txBody>
                    <a:bodyPr/>
                    <a:lstStyle/>
                    <a:p>
                      <a:pPr algn="ctr"/>
                      <a:r>
                        <a:rPr lang="en-US" sz="1200" dirty="0"/>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9F6"/>
                    </a:solidFill>
                  </a:tcPr>
                </a:tc>
                <a:extLst>
                  <a:ext uri="{0D108BD9-81ED-4DB2-BD59-A6C34878D82A}">
                    <a16:rowId xmlns:a16="http://schemas.microsoft.com/office/drawing/2014/main" val="1083160969"/>
                  </a:ext>
                </a:extLst>
              </a:tr>
            </a:tbl>
          </a:graphicData>
        </a:graphic>
      </p:graphicFrame>
    </p:spTree>
    <p:extLst>
      <p:ext uri="{BB962C8B-B14F-4D97-AF65-F5344CB8AC3E}">
        <p14:creationId xmlns:p14="http://schemas.microsoft.com/office/powerpoint/2010/main" val="29252196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D20DE8-77FE-2C47-897B-85EE46C85065}"/>
              </a:ext>
            </a:extLst>
          </p:cNvPr>
          <p:cNvSpPr>
            <a:spLocks noGrp="1"/>
          </p:cNvSpPr>
          <p:nvPr>
            <p:ph type="title"/>
          </p:nvPr>
        </p:nvSpPr>
        <p:spPr/>
        <p:txBody>
          <a:bodyPr/>
          <a:lstStyle/>
          <a:p>
            <a:pPr algn="l"/>
            <a:r>
              <a:rPr lang="en-US" sz="2800" dirty="0"/>
              <a:t>FDA Grants Accelerated Approval to </a:t>
            </a:r>
            <a:r>
              <a:rPr lang="en-US" sz="2800" dirty="0" err="1"/>
              <a:t>Tafasitamab</a:t>
            </a:r>
            <a:r>
              <a:rPr lang="en-US" sz="2800" dirty="0"/>
              <a:t>-cxix for DLBCL</a:t>
            </a:r>
            <a:br>
              <a:rPr lang="en-US" dirty="0"/>
            </a:br>
            <a:r>
              <a:rPr lang="en-US" sz="2000" dirty="0"/>
              <a:t>Press Release – July 31, 2020</a:t>
            </a:r>
            <a:endParaRPr lang="en-US" dirty="0"/>
          </a:p>
        </p:txBody>
      </p:sp>
      <p:sp>
        <p:nvSpPr>
          <p:cNvPr id="4" name="Content Placeholder 3">
            <a:extLst>
              <a:ext uri="{FF2B5EF4-FFF2-40B4-BE49-F238E27FC236}">
                <a16:creationId xmlns:a16="http://schemas.microsoft.com/office/drawing/2014/main" id="{BE73AFFD-45A0-434E-9DE4-F5A8FCEF964D}"/>
              </a:ext>
            </a:extLst>
          </p:cNvPr>
          <p:cNvSpPr>
            <a:spLocks noGrp="1"/>
          </p:cNvSpPr>
          <p:nvPr>
            <p:ph idx="1"/>
          </p:nvPr>
        </p:nvSpPr>
        <p:spPr>
          <a:xfrm>
            <a:off x="912286" y="1700808"/>
            <a:ext cx="10358967" cy="4514258"/>
          </a:xfrm>
        </p:spPr>
        <p:txBody>
          <a:bodyPr/>
          <a:lstStyle/>
          <a:p>
            <a:pPr marL="98425" indent="0">
              <a:buNone/>
            </a:pPr>
            <a:r>
              <a:rPr lang="en-US" sz="2000" b="0" dirty="0"/>
              <a:t>“The Food and Drug Administration granted accelerated approval to </a:t>
            </a:r>
            <a:r>
              <a:rPr lang="en-US" sz="2000" b="0" dirty="0" err="1"/>
              <a:t>tafasitamab</a:t>
            </a:r>
            <a:r>
              <a:rPr lang="en-US" sz="2000" b="0" dirty="0"/>
              <a:t>-cxix, a CD19-directed cytolytic antibody, indicated in combination with lenalidomide for adult patients with relapsed or refractory diffuse large B-cell lymphoma (DLBCL) not otherwise specified, including DLBCL arising from low grade lymphoma, and who are not eligible for autologous stem cell transplant.</a:t>
            </a:r>
          </a:p>
          <a:p>
            <a:pPr marL="98425" indent="0">
              <a:buNone/>
            </a:pPr>
            <a:r>
              <a:rPr lang="en-US" sz="2000" b="0" dirty="0"/>
              <a:t>The efficacy of </a:t>
            </a:r>
            <a:r>
              <a:rPr lang="en-US" sz="2000" b="0" dirty="0" err="1"/>
              <a:t>tafasitamab</a:t>
            </a:r>
            <a:r>
              <a:rPr lang="en-US" sz="2000" b="0" dirty="0"/>
              <a:t>-cxix with lenalidomide was evaluated in L-MIND (NCT02399085), an open label, multicenter single-arm trial in 81 patients. Patients received </a:t>
            </a:r>
            <a:r>
              <a:rPr lang="en-US" sz="2000" b="0" dirty="0" err="1"/>
              <a:t>tafasitamab</a:t>
            </a:r>
            <a:r>
              <a:rPr lang="en-US" sz="2000" b="0" dirty="0"/>
              <a:t>-cxix 12 mg/kg intravenously with lenalidomide (25 mg orally on days 1 to 21 of each 28-day cycle) for maximum of 12 cycles, followed by </a:t>
            </a:r>
            <a:r>
              <a:rPr lang="en-US" sz="2000" b="0" dirty="0" err="1"/>
              <a:t>tafasitamab</a:t>
            </a:r>
            <a:r>
              <a:rPr lang="en-US" sz="2000" b="0" dirty="0"/>
              <a:t>-cxix as monotherapy.”</a:t>
            </a:r>
          </a:p>
        </p:txBody>
      </p:sp>
      <p:sp>
        <p:nvSpPr>
          <p:cNvPr id="5" name="TextBox 4">
            <a:extLst>
              <a:ext uri="{FF2B5EF4-FFF2-40B4-BE49-F238E27FC236}">
                <a16:creationId xmlns:a16="http://schemas.microsoft.com/office/drawing/2014/main" id="{12569BFD-3C9C-2145-9F6E-CD92A99A0A14}"/>
              </a:ext>
            </a:extLst>
          </p:cNvPr>
          <p:cNvSpPr txBox="1"/>
          <p:nvPr/>
        </p:nvSpPr>
        <p:spPr>
          <a:xfrm>
            <a:off x="191344" y="6384278"/>
            <a:ext cx="11665296"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www.fda.gov</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/drugs/resources-information-approved-drugs/fda-grants-accelerated-approval-tafasitamab-cxix-diffuse-large-b-cell-lymphoma</a:t>
            </a:r>
          </a:p>
        </p:txBody>
      </p:sp>
    </p:spTree>
    <p:extLst>
      <p:ext uri="{BB962C8B-B14F-4D97-AF65-F5344CB8AC3E}">
        <p14:creationId xmlns:p14="http://schemas.microsoft.com/office/powerpoint/2010/main" val="2394128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ext, application&#10;&#10;Description automatically generated">
            <a:extLst>
              <a:ext uri="{FF2B5EF4-FFF2-40B4-BE49-F238E27FC236}">
                <a16:creationId xmlns:a16="http://schemas.microsoft.com/office/drawing/2014/main" id="{14D684B4-4E02-EE4A-B78D-1D8AD2F022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886" y="1412776"/>
            <a:ext cx="11693500" cy="3775174"/>
          </a:xfrm>
          <a:prstGeom prst="rect">
            <a:avLst/>
          </a:prstGeom>
        </p:spPr>
      </p:pic>
      <p:sp>
        <p:nvSpPr>
          <p:cNvPr id="4" name="TextBox 3">
            <a:extLst>
              <a:ext uri="{FF2B5EF4-FFF2-40B4-BE49-F238E27FC236}">
                <a16:creationId xmlns:a16="http://schemas.microsoft.com/office/drawing/2014/main" id="{48A5AB49-7BE2-FA46-8DD0-664CEC40E6F8}"/>
              </a:ext>
            </a:extLst>
          </p:cNvPr>
          <p:cNvSpPr txBox="1"/>
          <p:nvPr/>
        </p:nvSpPr>
        <p:spPr>
          <a:xfrm>
            <a:off x="335360" y="1647602"/>
            <a:ext cx="11655026" cy="430887"/>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200" b="1" i="1" u="none" strike="noStrike" kern="1200" cap="none" spc="0" normalizeH="0" baseline="0" noProof="0" dirty="0">
                <a:ln>
                  <a:noFill/>
                </a:ln>
                <a:solidFill>
                  <a:srgbClr val="C50036"/>
                </a:solidFill>
                <a:effectLst/>
                <a:uLnTx/>
                <a:uFillTx/>
                <a:latin typeface="Arial" pitchFamily="-72" charset="0"/>
                <a:ea typeface="MS PGothic" charset="0"/>
              </a:rPr>
              <a:t>Lancet Oncol </a:t>
            </a:r>
            <a:r>
              <a:rPr kumimoji="0" lang="en-US" sz="2200" b="1" i="0" u="none" strike="noStrike" kern="1200" cap="none" spc="0" normalizeH="0" baseline="0" noProof="0" dirty="0">
                <a:ln>
                  <a:noFill/>
                </a:ln>
                <a:solidFill>
                  <a:srgbClr val="C50036"/>
                </a:solidFill>
                <a:effectLst/>
                <a:uLnTx/>
                <a:uFillTx/>
                <a:latin typeface="Arial" pitchFamily="-72" charset="0"/>
                <a:ea typeface="MS PGothic" charset="0"/>
              </a:rPr>
              <a:t>2020;21:978-88</a:t>
            </a:r>
          </a:p>
        </p:txBody>
      </p:sp>
    </p:spTree>
    <p:extLst>
      <p:ext uri="{BB962C8B-B14F-4D97-AF65-F5344CB8AC3E}">
        <p14:creationId xmlns:p14="http://schemas.microsoft.com/office/powerpoint/2010/main" val="16060689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5914D-BFCA-7448-B949-BE2C8A7D865E}"/>
              </a:ext>
            </a:extLst>
          </p:cNvPr>
          <p:cNvSpPr>
            <a:spLocks noGrp="1"/>
          </p:cNvSpPr>
          <p:nvPr>
            <p:ph type="title"/>
          </p:nvPr>
        </p:nvSpPr>
        <p:spPr>
          <a:xfrm>
            <a:off x="912286" y="53752"/>
            <a:ext cx="10358967" cy="1143000"/>
          </a:xfrm>
        </p:spPr>
        <p:txBody>
          <a:bodyPr/>
          <a:lstStyle/>
          <a:p>
            <a:pPr algn="l"/>
            <a:r>
              <a:rPr lang="en-US" dirty="0"/>
              <a:t>L-MIND: Best Objective Response According to Independent Radiology Committee or Clinical Review Committee</a:t>
            </a:r>
          </a:p>
        </p:txBody>
      </p:sp>
      <p:sp>
        <p:nvSpPr>
          <p:cNvPr id="3" name="TextBox 2">
            <a:extLst>
              <a:ext uri="{FF2B5EF4-FFF2-40B4-BE49-F238E27FC236}">
                <a16:creationId xmlns:a16="http://schemas.microsoft.com/office/drawing/2014/main" id="{905663EC-8176-4B4A-B211-5D61833F68F9}"/>
              </a:ext>
            </a:extLst>
          </p:cNvPr>
          <p:cNvSpPr txBox="1"/>
          <p:nvPr/>
        </p:nvSpPr>
        <p:spPr>
          <a:xfrm>
            <a:off x="15273" y="6514168"/>
            <a:ext cx="4104456"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Salles G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Lancet Oncol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2020;21:978-88.</a:t>
            </a:r>
          </a:p>
        </p:txBody>
      </p:sp>
      <p:pic>
        <p:nvPicPr>
          <p:cNvPr id="5" name="Picture 4" descr="Table&#10;&#10;Description automatically generated">
            <a:extLst>
              <a:ext uri="{FF2B5EF4-FFF2-40B4-BE49-F238E27FC236}">
                <a16:creationId xmlns:a16="http://schemas.microsoft.com/office/drawing/2014/main" id="{4E553152-175A-4B4E-8716-ED515FD333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6075" y="1196752"/>
            <a:ext cx="6471388" cy="5139827"/>
          </a:xfrm>
          <a:prstGeom prst="rect">
            <a:avLst/>
          </a:prstGeom>
        </p:spPr>
      </p:pic>
    </p:spTree>
    <p:extLst>
      <p:ext uri="{BB962C8B-B14F-4D97-AF65-F5344CB8AC3E}">
        <p14:creationId xmlns:p14="http://schemas.microsoft.com/office/powerpoint/2010/main" val="39223310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C43878-3F19-014E-A1BC-909220C5BAE6}"/>
              </a:ext>
            </a:extLst>
          </p:cNvPr>
          <p:cNvSpPr>
            <a:spLocks noGrp="1"/>
          </p:cNvSpPr>
          <p:nvPr>
            <p:ph type="title"/>
          </p:nvPr>
        </p:nvSpPr>
        <p:spPr/>
        <p:txBody>
          <a:bodyPr/>
          <a:lstStyle/>
          <a:p>
            <a:pPr algn="l"/>
            <a:r>
              <a:rPr lang="en-US" sz="2800" dirty="0"/>
              <a:t>FDA Grants Accelerated Approval to </a:t>
            </a:r>
            <a:r>
              <a:rPr lang="en-US" sz="2800" dirty="0" err="1"/>
              <a:t>Loncastuximab</a:t>
            </a:r>
            <a:r>
              <a:rPr lang="en-US" sz="2800" dirty="0"/>
              <a:t> </a:t>
            </a:r>
            <a:r>
              <a:rPr lang="en-US" sz="2800" dirty="0" err="1"/>
              <a:t>Tesirine-lpyl</a:t>
            </a:r>
            <a:r>
              <a:rPr lang="en-US" sz="2800" dirty="0"/>
              <a:t> for Large B-Cell Lymphoma</a:t>
            </a:r>
            <a:br>
              <a:rPr lang="en-US" dirty="0"/>
            </a:br>
            <a:r>
              <a:rPr lang="en-US" sz="2000" dirty="0"/>
              <a:t>Press Release – April 23, 2021</a:t>
            </a:r>
          </a:p>
        </p:txBody>
      </p:sp>
      <p:sp>
        <p:nvSpPr>
          <p:cNvPr id="4" name="Content Placeholder 3">
            <a:extLst>
              <a:ext uri="{FF2B5EF4-FFF2-40B4-BE49-F238E27FC236}">
                <a16:creationId xmlns:a16="http://schemas.microsoft.com/office/drawing/2014/main" id="{37562C9B-8DF1-524A-8612-5F83AB1FD5FD}"/>
              </a:ext>
            </a:extLst>
          </p:cNvPr>
          <p:cNvSpPr>
            <a:spLocks noGrp="1"/>
          </p:cNvSpPr>
          <p:nvPr>
            <p:ph idx="1"/>
          </p:nvPr>
        </p:nvSpPr>
        <p:spPr>
          <a:xfrm>
            <a:off x="912286" y="1628800"/>
            <a:ext cx="10358967" cy="4586266"/>
          </a:xfrm>
        </p:spPr>
        <p:txBody>
          <a:bodyPr/>
          <a:lstStyle/>
          <a:p>
            <a:pPr marL="98425" indent="0">
              <a:buNone/>
            </a:pPr>
            <a:r>
              <a:rPr lang="en-US" sz="2000" b="0" dirty="0"/>
              <a:t>“The Food and Drug Administration granted accelerated approval to </a:t>
            </a:r>
            <a:r>
              <a:rPr lang="en-US" sz="2000" b="0" dirty="0" err="1"/>
              <a:t>loncastuximab</a:t>
            </a:r>
            <a:r>
              <a:rPr lang="en-US" sz="2000" b="0" dirty="0"/>
              <a:t> </a:t>
            </a:r>
            <a:r>
              <a:rPr lang="en-US" sz="2000" b="0" dirty="0" err="1"/>
              <a:t>tesirine-lpyl</a:t>
            </a:r>
            <a:r>
              <a:rPr lang="en-US" sz="2000" b="0" dirty="0"/>
              <a:t>, a CD19-directed antibody and alkylating agent conjugate, for adult patients with relapsed or refractory large B-cell lymphoma after two or more lines of systemic therapy, including diffuse large B-cell lymphoma (DLBCL) not otherwise specified, DLBCL arising from low grade lymphoma, and high-grade B-cell lymphoma.</a:t>
            </a:r>
          </a:p>
          <a:p>
            <a:pPr marL="98425" indent="0">
              <a:buNone/>
            </a:pPr>
            <a:r>
              <a:rPr lang="en-US" sz="2000" b="0" dirty="0"/>
              <a:t>Approval was based on LOTIS-2 (NCT03589469), an open-label, single-arm trial in 145 adult patients with relapsed or refractory DLBCL or high-grade B-cell lymphoma after at least two prior systemic regimens. Patients received </a:t>
            </a:r>
            <a:r>
              <a:rPr lang="en-US" sz="2000" b="0" dirty="0" err="1"/>
              <a:t>loncastuximab</a:t>
            </a:r>
            <a:r>
              <a:rPr lang="en-US" sz="2000" b="0" dirty="0"/>
              <a:t> </a:t>
            </a:r>
            <a:r>
              <a:rPr lang="en-US" sz="2000" b="0" dirty="0" err="1"/>
              <a:t>tesirine-lpyl</a:t>
            </a:r>
            <a:r>
              <a:rPr lang="en-US" sz="2000" b="0" dirty="0"/>
              <a:t> 0.15 mg/kg every 3 weeks for 2 cycles, then 0.075 mg/kg every 3 weeks for subsequent cycles. Patients received treatment until progressive disease or unacceptable toxicity.”</a:t>
            </a:r>
          </a:p>
        </p:txBody>
      </p:sp>
      <p:sp>
        <p:nvSpPr>
          <p:cNvPr id="5" name="TextBox 4">
            <a:extLst>
              <a:ext uri="{FF2B5EF4-FFF2-40B4-BE49-F238E27FC236}">
                <a16:creationId xmlns:a16="http://schemas.microsoft.com/office/drawing/2014/main" id="{9441694F-F50D-114B-87A4-7472753B5CC0}"/>
              </a:ext>
            </a:extLst>
          </p:cNvPr>
          <p:cNvSpPr txBox="1"/>
          <p:nvPr/>
        </p:nvSpPr>
        <p:spPr>
          <a:xfrm>
            <a:off x="15273" y="6452249"/>
            <a:ext cx="11377264"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www.fda.gov</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/drugs/resources-information-approved-drugs/fda-grants-accelerated-approval-loncastuximab-tesirine-lpyl-large-b-cell-lymphoma</a:t>
            </a:r>
          </a:p>
        </p:txBody>
      </p:sp>
    </p:spTree>
    <p:extLst>
      <p:ext uri="{BB962C8B-B14F-4D97-AF65-F5344CB8AC3E}">
        <p14:creationId xmlns:p14="http://schemas.microsoft.com/office/powerpoint/2010/main" val="2988775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ext, application&#10;&#10;Description automatically generated">
            <a:extLst>
              <a:ext uri="{FF2B5EF4-FFF2-40B4-BE49-F238E27FC236}">
                <a16:creationId xmlns:a16="http://schemas.microsoft.com/office/drawing/2014/main" id="{E5FFB6BA-E8D1-3146-ADDF-C804E84A78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368" y="1916832"/>
            <a:ext cx="11311999" cy="3528392"/>
          </a:xfrm>
          <a:prstGeom prst="rect">
            <a:avLst/>
          </a:prstGeom>
        </p:spPr>
      </p:pic>
      <p:sp>
        <p:nvSpPr>
          <p:cNvPr id="4" name="TextBox 3">
            <a:extLst>
              <a:ext uri="{FF2B5EF4-FFF2-40B4-BE49-F238E27FC236}">
                <a16:creationId xmlns:a16="http://schemas.microsoft.com/office/drawing/2014/main" id="{632A5FE8-C9D0-F949-AE64-1EB92A47D06D}"/>
              </a:ext>
            </a:extLst>
          </p:cNvPr>
          <p:cNvSpPr txBox="1"/>
          <p:nvPr/>
        </p:nvSpPr>
        <p:spPr>
          <a:xfrm>
            <a:off x="472633" y="2204864"/>
            <a:ext cx="11246734" cy="430887"/>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200" b="1" i="1" u="none" strike="noStrike" kern="1200" cap="none" spc="0" normalizeH="0" baseline="0" noProof="0" dirty="0">
                <a:ln>
                  <a:noFill/>
                </a:ln>
                <a:solidFill>
                  <a:srgbClr val="B30138"/>
                </a:solidFill>
                <a:effectLst/>
                <a:uLnTx/>
                <a:uFillTx/>
                <a:latin typeface="Arial" pitchFamily="-72" charset="0"/>
                <a:ea typeface="MS PGothic" charset="0"/>
              </a:rPr>
              <a:t>Lancet Oncol </a:t>
            </a:r>
            <a:r>
              <a:rPr kumimoji="0" lang="en-US" sz="2200" b="1" i="0" u="none" strike="noStrike" kern="1200" cap="none" spc="0" normalizeH="0" baseline="0" noProof="0" dirty="0">
                <a:ln>
                  <a:noFill/>
                </a:ln>
                <a:solidFill>
                  <a:srgbClr val="B30138"/>
                </a:solidFill>
                <a:effectLst/>
                <a:uLnTx/>
                <a:uFillTx/>
                <a:latin typeface="Arial" pitchFamily="-72" charset="0"/>
                <a:ea typeface="MS PGothic" charset="0"/>
              </a:rPr>
              <a:t>2021;22:790-800 </a:t>
            </a:r>
          </a:p>
        </p:txBody>
      </p:sp>
    </p:spTree>
    <p:extLst>
      <p:ext uri="{BB962C8B-B14F-4D97-AF65-F5344CB8AC3E}">
        <p14:creationId xmlns:p14="http://schemas.microsoft.com/office/powerpoint/2010/main" val="26354075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67728-465E-644B-AA90-4CFC54467352}"/>
              </a:ext>
            </a:extLst>
          </p:cNvPr>
          <p:cNvSpPr>
            <a:spLocks noGrp="1"/>
          </p:cNvSpPr>
          <p:nvPr>
            <p:ph type="title"/>
          </p:nvPr>
        </p:nvSpPr>
        <p:spPr>
          <a:xfrm>
            <a:off x="912286" y="16070"/>
            <a:ext cx="10358967" cy="1143000"/>
          </a:xfrm>
        </p:spPr>
        <p:txBody>
          <a:bodyPr/>
          <a:lstStyle/>
          <a:p>
            <a:r>
              <a:rPr lang="en-US" dirty="0"/>
              <a:t>Mechanism of Action of </a:t>
            </a:r>
            <a:r>
              <a:rPr lang="en-US" dirty="0" err="1"/>
              <a:t>Loncastuximab</a:t>
            </a:r>
            <a:r>
              <a:rPr lang="en-US" dirty="0"/>
              <a:t> </a:t>
            </a:r>
            <a:r>
              <a:rPr lang="en-US" dirty="0" err="1"/>
              <a:t>Tesirine</a:t>
            </a:r>
            <a:endParaRPr lang="en-US" dirty="0"/>
          </a:p>
        </p:txBody>
      </p:sp>
      <p:pic>
        <p:nvPicPr>
          <p:cNvPr id="4" name="Picture 3" descr="Diagram&#10;&#10;Description automatically generated">
            <a:extLst>
              <a:ext uri="{FF2B5EF4-FFF2-40B4-BE49-F238E27FC236}">
                <a16:creationId xmlns:a16="http://schemas.microsoft.com/office/drawing/2014/main" id="{3478C9E6-3451-4447-B5E9-ED454D04E4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7688" y="945521"/>
            <a:ext cx="5904136" cy="5623876"/>
          </a:xfrm>
          <a:prstGeom prst="rect">
            <a:avLst/>
          </a:prstGeom>
        </p:spPr>
      </p:pic>
      <p:sp>
        <p:nvSpPr>
          <p:cNvPr id="5" name="TextBox 4">
            <a:extLst>
              <a:ext uri="{FF2B5EF4-FFF2-40B4-BE49-F238E27FC236}">
                <a16:creationId xmlns:a16="http://schemas.microsoft.com/office/drawing/2014/main" id="{7A12C565-EFC7-4A48-ADFD-5BD84762C8D5}"/>
              </a:ext>
            </a:extLst>
          </p:cNvPr>
          <p:cNvSpPr txBox="1"/>
          <p:nvPr/>
        </p:nvSpPr>
        <p:spPr>
          <a:xfrm>
            <a:off x="6458640" y="6046177"/>
            <a:ext cx="2733184" cy="52322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Arial" pitchFamily="-72" charset="0"/>
                <a:ea typeface="MS PGothic" charset="0"/>
              </a:rPr>
              <a:t>Hamadani</a:t>
            </a:r>
            <a:r>
              <a:rPr kumimoji="0" lang="en-US" sz="1400" b="0" i="0" u="none" strike="noStrike" kern="1200" cap="none" spc="0" normalizeH="0" baseline="0" noProof="0" dirty="0">
                <a:ln>
                  <a:noFill/>
                </a:ln>
                <a:solidFill>
                  <a:srgbClr val="000000"/>
                </a:solidFill>
                <a:effectLst/>
                <a:uLnTx/>
                <a:uFillTx/>
                <a:latin typeface="Arial" pitchFamily="-72" charset="0"/>
                <a:ea typeface="MS PGothic" charset="0"/>
              </a:rPr>
              <a:t> M et al. ASCO 2021;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72" charset="0"/>
                <a:ea typeface="MS PGothic" charset="0"/>
              </a:rPr>
              <a:t>Abstract TPS7574.</a:t>
            </a:r>
          </a:p>
        </p:txBody>
      </p:sp>
    </p:spTree>
    <p:extLst>
      <p:ext uri="{BB962C8B-B14F-4D97-AF65-F5344CB8AC3E}">
        <p14:creationId xmlns:p14="http://schemas.microsoft.com/office/powerpoint/2010/main" val="38106666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A8C93-56AA-324E-9821-4FC3DDA12C66}"/>
              </a:ext>
            </a:extLst>
          </p:cNvPr>
          <p:cNvSpPr>
            <a:spLocks noGrp="1"/>
          </p:cNvSpPr>
          <p:nvPr>
            <p:ph type="title"/>
          </p:nvPr>
        </p:nvSpPr>
        <p:spPr>
          <a:xfrm>
            <a:off x="912287" y="227013"/>
            <a:ext cx="10008250" cy="1143000"/>
          </a:xfrm>
        </p:spPr>
        <p:txBody>
          <a:bodyPr/>
          <a:lstStyle/>
          <a:p>
            <a:pPr algn="l"/>
            <a:r>
              <a:rPr lang="en-US" dirty="0"/>
              <a:t>LOTIS-2: Response and Survival with </a:t>
            </a:r>
            <a:r>
              <a:rPr lang="en-US" dirty="0" err="1"/>
              <a:t>Loncastuximab</a:t>
            </a:r>
            <a:r>
              <a:rPr lang="en-US" dirty="0"/>
              <a:t> </a:t>
            </a:r>
            <a:r>
              <a:rPr lang="en-US" dirty="0" err="1"/>
              <a:t>Tesirine</a:t>
            </a:r>
            <a:r>
              <a:rPr lang="en-US" dirty="0"/>
              <a:t> for R/R DLBCL</a:t>
            </a:r>
          </a:p>
        </p:txBody>
      </p:sp>
      <p:graphicFrame>
        <p:nvGraphicFramePr>
          <p:cNvPr id="5" name="Table 5">
            <a:extLst>
              <a:ext uri="{FF2B5EF4-FFF2-40B4-BE49-F238E27FC236}">
                <a16:creationId xmlns:a16="http://schemas.microsoft.com/office/drawing/2014/main" id="{C8A5788A-13A9-3B48-A3B8-EC39A8666F04}"/>
              </a:ext>
            </a:extLst>
          </p:cNvPr>
          <p:cNvGraphicFramePr>
            <a:graphicFrameLocks noGrp="1"/>
          </p:cNvGraphicFramePr>
          <p:nvPr>
            <p:ph idx="1"/>
          </p:nvPr>
        </p:nvGraphicFramePr>
        <p:xfrm>
          <a:off x="929217" y="1513585"/>
          <a:ext cx="10358436" cy="4435695"/>
        </p:xfrm>
        <a:graphic>
          <a:graphicData uri="http://schemas.openxmlformats.org/drawingml/2006/table">
            <a:tbl>
              <a:tblPr firstRow="1" bandRow="1">
                <a:tableStyleId>{21E4AEA4-8DFA-4A89-87EB-49C32662AFE0}</a:tableStyleId>
              </a:tblPr>
              <a:tblGrid>
                <a:gridCol w="4230679">
                  <a:extLst>
                    <a:ext uri="{9D8B030D-6E8A-4147-A177-3AD203B41FA5}">
                      <a16:colId xmlns:a16="http://schemas.microsoft.com/office/drawing/2014/main" val="2050421177"/>
                    </a:ext>
                  </a:extLst>
                </a:gridCol>
                <a:gridCol w="6127757">
                  <a:extLst>
                    <a:ext uri="{9D8B030D-6E8A-4147-A177-3AD203B41FA5}">
                      <a16:colId xmlns:a16="http://schemas.microsoft.com/office/drawing/2014/main" val="1235077904"/>
                    </a:ext>
                  </a:extLst>
                </a:gridCol>
              </a:tblGrid>
              <a:tr h="403245">
                <a:tc>
                  <a:txBody>
                    <a:bodyPr/>
                    <a:lstStyle/>
                    <a:p>
                      <a:r>
                        <a:rPr lang="en-US" sz="2000" dirty="0"/>
                        <a:t>Response</a:t>
                      </a: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2060"/>
                    </a:solidFill>
                  </a:tcPr>
                </a:tc>
                <a:tc>
                  <a:txBody>
                    <a:bodyPr/>
                    <a:lstStyle/>
                    <a:p>
                      <a:pPr algn="ctr"/>
                      <a:r>
                        <a:rPr lang="en-US" sz="2000" dirty="0"/>
                        <a:t>As-treated population (N = 145)</a:t>
                      </a: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2060"/>
                    </a:solidFill>
                  </a:tcPr>
                </a:tc>
                <a:extLst>
                  <a:ext uri="{0D108BD9-81ED-4DB2-BD59-A6C34878D82A}">
                    <a16:rowId xmlns:a16="http://schemas.microsoft.com/office/drawing/2014/main" val="2828587577"/>
                  </a:ext>
                </a:extLst>
              </a:tr>
              <a:tr h="403245">
                <a:tc>
                  <a:txBody>
                    <a:bodyPr/>
                    <a:lstStyle/>
                    <a:p>
                      <a:r>
                        <a:rPr lang="en-US" sz="2000" dirty="0"/>
                        <a:t>Overall response rate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dirty="0"/>
                        <a:t>70/145 (48.3%)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extLst>
                  <a:ext uri="{0D108BD9-81ED-4DB2-BD59-A6C34878D82A}">
                    <a16:rowId xmlns:a16="http://schemas.microsoft.com/office/drawing/2014/main" val="1281245898"/>
                  </a:ext>
                </a:extLst>
              </a:tr>
              <a:tr h="403245">
                <a:tc>
                  <a:txBody>
                    <a:bodyPr/>
                    <a:lstStyle/>
                    <a:p>
                      <a:r>
                        <a:rPr lang="en-US" sz="2000" dirty="0"/>
                        <a:t>Complete response rate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35/145 (24.1%)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93014879"/>
                  </a:ext>
                </a:extLst>
              </a:tr>
              <a:tr h="403245">
                <a:tc>
                  <a:txBody>
                    <a:bodyPr/>
                    <a:lstStyle/>
                    <a:p>
                      <a:r>
                        <a:rPr lang="en-US" sz="2000" dirty="0"/>
                        <a:t>Complete response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dirty="0"/>
                        <a:t>35 (24%)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extLst>
                  <a:ext uri="{0D108BD9-81ED-4DB2-BD59-A6C34878D82A}">
                    <a16:rowId xmlns:a16="http://schemas.microsoft.com/office/drawing/2014/main" val="4157652334"/>
                  </a:ext>
                </a:extLst>
              </a:tr>
              <a:tr h="403245">
                <a:tc>
                  <a:txBody>
                    <a:bodyPr/>
                    <a:lstStyle/>
                    <a:p>
                      <a:r>
                        <a:rPr lang="en-US" sz="2000" dirty="0"/>
                        <a:t>Partial response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35 (24%)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84911951"/>
                  </a:ext>
                </a:extLst>
              </a:tr>
              <a:tr h="403245">
                <a:tc>
                  <a:txBody>
                    <a:bodyPr/>
                    <a:lstStyle/>
                    <a:p>
                      <a:r>
                        <a:rPr lang="en-US" sz="2000" dirty="0"/>
                        <a:t>Stable disease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dirty="0"/>
                        <a:t>22 (15%)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extLst>
                  <a:ext uri="{0D108BD9-81ED-4DB2-BD59-A6C34878D82A}">
                    <a16:rowId xmlns:a16="http://schemas.microsoft.com/office/drawing/2014/main" val="4207106681"/>
                  </a:ext>
                </a:extLst>
              </a:tr>
              <a:tr h="403245">
                <a:tc>
                  <a:txBody>
                    <a:bodyPr/>
                    <a:lstStyle/>
                    <a:p>
                      <a:r>
                        <a:rPr lang="en-US" sz="2000" dirty="0"/>
                        <a:t>Progressive disease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30 (21%)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32542995"/>
                  </a:ext>
                </a:extLst>
              </a:tr>
              <a:tr h="403245">
                <a:tc>
                  <a:txBody>
                    <a:bodyPr/>
                    <a:lstStyle/>
                    <a:p>
                      <a:r>
                        <a:rPr lang="en-US" sz="2000" dirty="0"/>
                        <a:t>Not evaluable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dirty="0"/>
                        <a:t>23 (16%)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extLst>
                  <a:ext uri="{0D108BD9-81ED-4DB2-BD59-A6C34878D82A}">
                    <a16:rowId xmlns:a16="http://schemas.microsoft.com/office/drawing/2014/main" val="1307430934"/>
                  </a:ext>
                </a:extLst>
              </a:tr>
              <a:tr h="403245">
                <a:tc>
                  <a:txBody>
                    <a:bodyPr/>
                    <a:lstStyle/>
                    <a:p>
                      <a:r>
                        <a:rPr lang="en-US" sz="2000" b="1" dirty="0">
                          <a:solidFill>
                            <a:schemeClr val="bg1"/>
                          </a:solidFill>
                        </a:rPr>
                        <a:t>Survival</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2000" b="1" dirty="0">
                          <a:solidFill>
                            <a:schemeClr val="bg1"/>
                          </a:solidFill>
                        </a:rPr>
                        <a:t>As-treated population (N = 145)</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2276081048"/>
                  </a:ext>
                </a:extLst>
              </a:tr>
              <a:tr h="403245">
                <a:tc>
                  <a:txBody>
                    <a:bodyPr/>
                    <a:lstStyle/>
                    <a:p>
                      <a:r>
                        <a:rPr lang="en-US" sz="2000" dirty="0"/>
                        <a:t>Median progression-free survival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4.9 months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94540740"/>
                  </a:ext>
                </a:extLst>
              </a:tr>
              <a:tr h="403245">
                <a:tc>
                  <a:txBody>
                    <a:bodyPr/>
                    <a:lstStyle/>
                    <a:p>
                      <a:r>
                        <a:rPr lang="en-US" sz="2000" dirty="0"/>
                        <a:t>Median overall survival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dirty="0"/>
                        <a:t>9.9 months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extLst>
                  <a:ext uri="{0D108BD9-81ED-4DB2-BD59-A6C34878D82A}">
                    <a16:rowId xmlns:a16="http://schemas.microsoft.com/office/drawing/2014/main" val="1424416099"/>
                  </a:ext>
                </a:extLst>
              </a:tr>
            </a:tbl>
          </a:graphicData>
        </a:graphic>
      </p:graphicFrame>
      <p:sp>
        <p:nvSpPr>
          <p:cNvPr id="3" name="TextBox 2">
            <a:extLst>
              <a:ext uri="{FF2B5EF4-FFF2-40B4-BE49-F238E27FC236}">
                <a16:creationId xmlns:a16="http://schemas.microsoft.com/office/drawing/2014/main" id="{E836516A-EA86-8946-81DB-FDDE7B134B74}"/>
              </a:ext>
            </a:extLst>
          </p:cNvPr>
          <p:cNvSpPr txBox="1"/>
          <p:nvPr/>
        </p:nvSpPr>
        <p:spPr>
          <a:xfrm>
            <a:off x="0" y="6523350"/>
            <a:ext cx="3881127"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Caimi</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PF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Lancet Oncol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2021;22:790-800.</a:t>
            </a:r>
          </a:p>
        </p:txBody>
      </p:sp>
    </p:spTree>
    <p:extLst>
      <p:ext uri="{BB962C8B-B14F-4D97-AF65-F5344CB8AC3E}">
        <p14:creationId xmlns:p14="http://schemas.microsoft.com/office/powerpoint/2010/main" val="4024988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425A9-1732-C34D-A5BD-681EB97739A6}"/>
              </a:ext>
            </a:extLst>
          </p:cNvPr>
          <p:cNvSpPr>
            <a:spLocks noGrp="1"/>
          </p:cNvSpPr>
          <p:nvPr>
            <p:ph type="title"/>
          </p:nvPr>
        </p:nvSpPr>
        <p:spPr/>
        <p:txBody>
          <a:bodyPr/>
          <a:lstStyle/>
          <a:p>
            <a:r>
              <a:rPr lang="en-US" dirty="0"/>
              <a:t>LOTIS-2: Common Treatment-Emergent Adverse Events</a:t>
            </a:r>
          </a:p>
        </p:txBody>
      </p:sp>
      <p:graphicFrame>
        <p:nvGraphicFramePr>
          <p:cNvPr id="4" name="Table 4">
            <a:extLst>
              <a:ext uri="{FF2B5EF4-FFF2-40B4-BE49-F238E27FC236}">
                <a16:creationId xmlns:a16="http://schemas.microsoft.com/office/drawing/2014/main" id="{4B23DB46-7918-FC43-96DC-F9A3294F46A3}"/>
              </a:ext>
            </a:extLst>
          </p:cNvPr>
          <p:cNvGraphicFramePr>
            <a:graphicFrameLocks noGrp="1"/>
          </p:cNvGraphicFramePr>
          <p:nvPr>
            <p:ph idx="1"/>
          </p:nvPr>
        </p:nvGraphicFramePr>
        <p:xfrm>
          <a:off x="912817" y="1858641"/>
          <a:ext cx="10358436" cy="2949055"/>
        </p:xfrm>
        <a:graphic>
          <a:graphicData uri="http://schemas.openxmlformats.org/drawingml/2006/table">
            <a:tbl>
              <a:tblPr firstRow="1" bandRow="1">
                <a:tableStyleId>{21E4AEA4-8DFA-4A89-87EB-49C32662AFE0}</a:tableStyleId>
              </a:tblPr>
              <a:tblGrid>
                <a:gridCol w="3452812">
                  <a:extLst>
                    <a:ext uri="{9D8B030D-6E8A-4147-A177-3AD203B41FA5}">
                      <a16:colId xmlns:a16="http://schemas.microsoft.com/office/drawing/2014/main" val="1735368177"/>
                    </a:ext>
                  </a:extLst>
                </a:gridCol>
                <a:gridCol w="3452812">
                  <a:extLst>
                    <a:ext uri="{9D8B030D-6E8A-4147-A177-3AD203B41FA5}">
                      <a16:colId xmlns:a16="http://schemas.microsoft.com/office/drawing/2014/main" val="2827095899"/>
                    </a:ext>
                  </a:extLst>
                </a:gridCol>
                <a:gridCol w="3452812">
                  <a:extLst>
                    <a:ext uri="{9D8B030D-6E8A-4147-A177-3AD203B41FA5}">
                      <a16:colId xmlns:a16="http://schemas.microsoft.com/office/drawing/2014/main" val="1521601998"/>
                    </a:ext>
                  </a:extLst>
                </a:gridCol>
              </a:tblGrid>
              <a:tr h="589811">
                <a:tc>
                  <a:txBody>
                    <a:bodyPr/>
                    <a:lstStyle/>
                    <a:p>
                      <a:r>
                        <a:rPr lang="en-US" sz="2000" dirty="0"/>
                        <a:t>Treatment-Emergent AEs</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2000" dirty="0"/>
                        <a:t>Grade 1-2</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2000" dirty="0"/>
                        <a:t>Grade 3-4</a:t>
                      </a:r>
                    </a:p>
                  </a:txBody>
                  <a:tcPr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2781678967"/>
                  </a:ext>
                </a:extLst>
              </a:tr>
              <a:tr h="589811">
                <a:tc>
                  <a:txBody>
                    <a:bodyPr/>
                    <a:lstStyle/>
                    <a:p>
                      <a:r>
                        <a:rPr lang="en-US" sz="2000" dirty="0"/>
                        <a:t>Anemia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rgbClr val="DDE5EF"/>
                    </a:solidFill>
                  </a:tcPr>
                </a:tc>
                <a:tc>
                  <a:txBody>
                    <a:bodyPr/>
                    <a:lstStyle/>
                    <a:p>
                      <a:pPr algn="ctr"/>
                      <a:r>
                        <a:rPr lang="en-US" sz="2000" dirty="0"/>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rgbClr val="DDE5EF"/>
                    </a:solidFill>
                  </a:tcPr>
                </a:tc>
                <a:tc>
                  <a:txBody>
                    <a:bodyPr/>
                    <a:lstStyle/>
                    <a:p>
                      <a:pPr algn="ctr"/>
                      <a:r>
                        <a:rPr lang="en-US" sz="2000" dirty="0"/>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rgbClr val="DDE5EF"/>
                    </a:solidFill>
                  </a:tcPr>
                </a:tc>
                <a:extLst>
                  <a:ext uri="{0D108BD9-81ED-4DB2-BD59-A6C34878D82A}">
                    <a16:rowId xmlns:a16="http://schemas.microsoft.com/office/drawing/2014/main" val="567997016"/>
                  </a:ext>
                </a:extLst>
              </a:tr>
              <a:tr h="589811">
                <a:tc>
                  <a:txBody>
                    <a:bodyPr/>
                    <a:lstStyle/>
                    <a:p>
                      <a:r>
                        <a:rPr lang="en-US" sz="2000" dirty="0"/>
                        <a:t>Thrombocytopenia</a:t>
                      </a:r>
                    </a:p>
                  </a:txBody>
                  <a:tcPr anchor="ctr">
                    <a:lnL w="38100"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18%</a:t>
                      </a:r>
                    </a:p>
                  </a:txBody>
                  <a:tcPr anchor="ctr">
                    <a:lnL w="12700" cap="flat" cmpd="sng" algn="ctr">
                      <a:solidFill>
                        <a:schemeClr val="tx1"/>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45013451"/>
                  </a:ext>
                </a:extLst>
              </a:tr>
              <a:tr h="589811">
                <a:tc>
                  <a:txBody>
                    <a:bodyPr/>
                    <a:lstStyle/>
                    <a:p>
                      <a:r>
                        <a:rPr lang="en-US" sz="2000" dirty="0"/>
                        <a:t>Neutropenia</a:t>
                      </a:r>
                    </a:p>
                  </a:txBody>
                  <a:tcPr anchor="ctr">
                    <a:lnL w="38100"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rgbClr val="DDE5EF"/>
                    </a:solidFill>
                  </a:tcPr>
                </a:tc>
                <a:tc>
                  <a:txBody>
                    <a:bodyPr/>
                    <a:lstStyle/>
                    <a:p>
                      <a:pPr algn="ctr"/>
                      <a:r>
                        <a:rPr lang="en-US" sz="2000" dirty="0"/>
                        <a:t>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rgbClr val="DDE5EF"/>
                    </a:solidFill>
                  </a:tcPr>
                </a:tc>
                <a:tc>
                  <a:txBody>
                    <a:bodyPr/>
                    <a:lstStyle/>
                    <a:p>
                      <a:pPr algn="ctr"/>
                      <a:r>
                        <a:rPr lang="en-US" sz="2000" dirty="0"/>
                        <a:t>26%</a:t>
                      </a:r>
                    </a:p>
                  </a:txBody>
                  <a:tcPr anchor="ctr">
                    <a:lnL w="12700" cap="flat" cmpd="sng" algn="ctr">
                      <a:solidFill>
                        <a:schemeClr val="tx1"/>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rgbClr val="DDE5EF"/>
                    </a:solidFill>
                  </a:tcPr>
                </a:tc>
                <a:extLst>
                  <a:ext uri="{0D108BD9-81ED-4DB2-BD59-A6C34878D82A}">
                    <a16:rowId xmlns:a16="http://schemas.microsoft.com/office/drawing/2014/main" val="4218528204"/>
                  </a:ext>
                </a:extLst>
              </a:tr>
              <a:tr h="589811">
                <a:tc>
                  <a:txBody>
                    <a:bodyPr/>
                    <a:lstStyle/>
                    <a:p>
                      <a:r>
                        <a:rPr lang="en-US" sz="2000" dirty="0"/>
                        <a:t>Leukopenia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43443420"/>
                  </a:ext>
                </a:extLst>
              </a:tr>
            </a:tbl>
          </a:graphicData>
        </a:graphic>
      </p:graphicFrame>
      <p:sp>
        <p:nvSpPr>
          <p:cNvPr id="6" name="TextBox 5">
            <a:extLst>
              <a:ext uri="{FF2B5EF4-FFF2-40B4-BE49-F238E27FC236}">
                <a16:creationId xmlns:a16="http://schemas.microsoft.com/office/drawing/2014/main" id="{590D9AEE-7B08-F841-87B3-4DCD19F4B6BC}"/>
              </a:ext>
            </a:extLst>
          </p:cNvPr>
          <p:cNvSpPr txBox="1"/>
          <p:nvPr/>
        </p:nvSpPr>
        <p:spPr>
          <a:xfrm>
            <a:off x="0" y="6523350"/>
            <a:ext cx="3881127"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Caimi</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PF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Lancet Oncol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2021;22:790-800.</a:t>
            </a:r>
          </a:p>
        </p:txBody>
      </p:sp>
    </p:spTree>
    <p:extLst>
      <p:ext uri="{BB962C8B-B14F-4D97-AF65-F5344CB8AC3E}">
        <p14:creationId xmlns:p14="http://schemas.microsoft.com/office/powerpoint/2010/main" val="21220924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3532" y="1824"/>
            <a:ext cx="8424936" cy="1122919"/>
          </a:xfrm>
        </p:spPr>
        <p:txBody>
          <a:bodyPr>
            <a:normAutofit/>
          </a:bodyPr>
          <a:lstStyle/>
          <a:p>
            <a:r>
              <a:rPr lang="en-US" dirty="0"/>
              <a:t>Meet The Professor with Dr Smith</a:t>
            </a:r>
            <a:endParaRPr lang="en-US" sz="2800" dirty="0">
              <a:solidFill>
                <a:srgbClr val="0000FF"/>
              </a:solidFill>
            </a:endParaRPr>
          </a:p>
        </p:txBody>
      </p:sp>
      <p:sp>
        <p:nvSpPr>
          <p:cNvPr id="6" name="Content Placeholder 5"/>
          <p:cNvSpPr>
            <a:spLocks noGrp="1"/>
          </p:cNvSpPr>
          <p:nvPr>
            <p:ph idx="1"/>
          </p:nvPr>
        </p:nvSpPr>
        <p:spPr>
          <a:xfrm>
            <a:off x="731404" y="864096"/>
            <a:ext cx="10405156" cy="5733256"/>
          </a:xfrm>
        </p:spPr>
        <p:txBody>
          <a:bodyPr/>
          <a:lstStyle/>
          <a:p>
            <a:pPr marL="98425" indent="0">
              <a:spcBef>
                <a:spcPts val="200"/>
              </a:spcBef>
              <a:spcAft>
                <a:spcPts val="0"/>
              </a:spcAft>
              <a:buNone/>
            </a:pPr>
            <a:r>
              <a:rPr lang="en-US" sz="2200" dirty="0">
                <a:solidFill>
                  <a:schemeClr val="tx1"/>
                </a:solidFill>
              </a:rPr>
              <a:t>Introduction</a:t>
            </a:r>
          </a:p>
          <a:p>
            <a:pPr marL="98425" indent="0">
              <a:spcBef>
                <a:spcPts val="200"/>
              </a:spcBef>
              <a:spcAft>
                <a:spcPts val="0"/>
              </a:spcAft>
              <a:buNone/>
            </a:pPr>
            <a:r>
              <a:rPr lang="en-US" sz="2200" dirty="0">
                <a:solidFill>
                  <a:schemeClr val="tx1"/>
                </a:solidFill>
              </a:rPr>
              <a:t>MODULE 1: Case Presentations – Diffuse Large B-Cell Lymphoma (DLBCL), Mantle Cell Lymphoma (MCL)</a:t>
            </a:r>
          </a:p>
          <a:p>
            <a:pPr>
              <a:lnSpc>
                <a:spcPts val="2220"/>
              </a:lnSpc>
              <a:spcBef>
                <a:spcPts val="200"/>
              </a:spcBef>
              <a:spcAft>
                <a:spcPts val="0"/>
              </a:spcAft>
            </a:pPr>
            <a:r>
              <a:rPr lang="en-US" sz="1900" b="0" dirty="0"/>
              <a:t>Dr Rudolph: A 78-year-old woman with DLBCL receiving </a:t>
            </a:r>
            <a:r>
              <a:rPr lang="en-US" sz="1900" b="0" dirty="0" err="1"/>
              <a:t>tafasitamab</a:t>
            </a:r>
            <a:r>
              <a:rPr lang="en-US" sz="1900" b="0" dirty="0"/>
              <a:t>/lenalidomide</a:t>
            </a:r>
          </a:p>
          <a:p>
            <a:pPr>
              <a:lnSpc>
                <a:spcPts val="2220"/>
              </a:lnSpc>
              <a:spcBef>
                <a:spcPts val="200"/>
              </a:spcBef>
              <a:spcAft>
                <a:spcPts val="0"/>
              </a:spcAft>
            </a:pPr>
            <a:r>
              <a:rPr lang="en-US" sz="1900" b="0" dirty="0"/>
              <a:t>Dr </a:t>
            </a:r>
            <a:r>
              <a:rPr lang="en-US" sz="1900" b="0" dirty="0" err="1"/>
              <a:t>Morganstein</a:t>
            </a:r>
            <a:r>
              <a:rPr lang="en-US" sz="1900" b="0" dirty="0"/>
              <a:t>: A 54-year-old man with DLBCL transformed from follicular lymphoma</a:t>
            </a:r>
          </a:p>
          <a:p>
            <a:pPr>
              <a:lnSpc>
                <a:spcPts val="2220"/>
              </a:lnSpc>
              <a:spcBef>
                <a:spcPts val="200"/>
              </a:spcBef>
              <a:spcAft>
                <a:spcPts val="0"/>
              </a:spcAft>
            </a:pPr>
            <a:r>
              <a:rPr lang="en-US" sz="1900" b="0" dirty="0"/>
              <a:t>Dr Matt-Amaral: A 51-year-old man with intense abdominal pain is diagnosed with DLBCL</a:t>
            </a:r>
          </a:p>
          <a:p>
            <a:pPr>
              <a:lnSpc>
                <a:spcPts val="2220"/>
              </a:lnSpc>
              <a:spcBef>
                <a:spcPts val="200"/>
              </a:spcBef>
              <a:spcAft>
                <a:spcPts val="0"/>
              </a:spcAft>
            </a:pPr>
            <a:r>
              <a:rPr lang="en-US" sz="1900" b="0" dirty="0"/>
              <a:t>Dr Parsons: An 83-year-old woman with relapsed MCL</a:t>
            </a:r>
          </a:p>
          <a:p>
            <a:pPr>
              <a:lnSpc>
                <a:spcPts val="2220"/>
              </a:lnSpc>
              <a:spcBef>
                <a:spcPts val="200"/>
              </a:spcBef>
              <a:spcAft>
                <a:spcPts val="0"/>
              </a:spcAft>
            </a:pPr>
            <a:r>
              <a:rPr lang="en-US" sz="1900" b="0" dirty="0"/>
              <a:t>Dr </a:t>
            </a:r>
            <a:r>
              <a:rPr lang="en-US" sz="1900" b="0" dirty="0" err="1"/>
              <a:t>Favaro</a:t>
            </a:r>
            <a:r>
              <a:rPr lang="en-US" sz="1900" b="0" dirty="0"/>
              <a:t>: A 53-year-old man with MCL, </a:t>
            </a:r>
            <a:r>
              <a:rPr lang="en-US" sz="1900" b="0" dirty="0" err="1"/>
              <a:t>blastoid</a:t>
            </a:r>
            <a:r>
              <a:rPr lang="en-US" sz="1900" b="0" dirty="0"/>
              <a:t> variant</a:t>
            </a:r>
          </a:p>
          <a:p>
            <a:pPr marL="98425" indent="0">
              <a:spcBef>
                <a:spcPts val="800"/>
              </a:spcBef>
              <a:spcAft>
                <a:spcPts val="0"/>
              </a:spcAft>
              <a:buNone/>
            </a:pPr>
            <a:r>
              <a:rPr lang="en-US" sz="2200" dirty="0">
                <a:solidFill>
                  <a:schemeClr val="tx1"/>
                </a:solidFill>
              </a:rPr>
              <a:t>MODULE 2: Case Presentations – </a:t>
            </a:r>
            <a:r>
              <a:rPr lang="en-US" sz="2200" dirty="0"/>
              <a:t>Follicular Lymphoma (FL), Hodgkin Lymphoma (HL)</a:t>
            </a:r>
          </a:p>
          <a:p>
            <a:pPr>
              <a:lnSpc>
                <a:spcPts val="2220"/>
              </a:lnSpc>
              <a:spcBef>
                <a:spcPts val="200"/>
              </a:spcBef>
              <a:spcAft>
                <a:spcPts val="0"/>
              </a:spcAft>
            </a:pPr>
            <a:r>
              <a:rPr lang="en-US" sz="1900" b="0" dirty="0"/>
              <a:t>Dr Khan: A 75-year-old man with newly diagnosed FL</a:t>
            </a:r>
          </a:p>
          <a:p>
            <a:pPr>
              <a:lnSpc>
                <a:spcPts val="2220"/>
              </a:lnSpc>
              <a:spcBef>
                <a:spcPts val="200"/>
              </a:spcBef>
              <a:spcAft>
                <a:spcPts val="0"/>
              </a:spcAft>
            </a:pPr>
            <a:r>
              <a:rPr lang="en-US" sz="1900" b="0" dirty="0"/>
              <a:t>Dr Levin: A 36-year-old man with newly diagnosed Grade I FL with a high proliferative index </a:t>
            </a:r>
          </a:p>
          <a:p>
            <a:pPr>
              <a:lnSpc>
                <a:spcPts val="2220"/>
              </a:lnSpc>
              <a:spcBef>
                <a:spcPts val="200"/>
              </a:spcBef>
              <a:spcAft>
                <a:spcPts val="0"/>
              </a:spcAft>
            </a:pPr>
            <a:r>
              <a:rPr lang="en-US" sz="1900" b="0" dirty="0"/>
              <a:t>Dr </a:t>
            </a:r>
            <a:r>
              <a:rPr lang="en-US" sz="1900" b="0" dirty="0" err="1"/>
              <a:t>Morganstein</a:t>
            </a:r>
            <a:r>
              <a:rPr lang="en-US" sz="1900" b="0" dirty="0"/>
              <a:t>: A 38-year-old woman with Stage II lymphocyte-predominant HL </a:t>
            </a:r>
          </a:p>
          <a:p>
            <a:pPr>
              <a:lnSpc>
                <a:spcPts val="2220"/>
              </a:lnSpc>
              <a:spcBef>
                <a:spcPts val="200"/>
              </a:spcBef>
              <a:spcAft>
                <a:spcPts val="0"/>
              </a:spcAft>
            </a:pPr>
            <a:r>
              <a:rPr lang="en-US" sz="1900" b="0" dirty="0"/>
              <a:t>Dr </a:t>
            </a:r>
            <a:r>
              <a:rPr lang="en-US" sz="1900" b="0" dirty="0" err="1"/>
              <a:t>Sood</a:t>
            </a:r>
            <a:r>
              <a:rPr lang="en-US" sz="1900" b="0" dirty="0"/>
              <a:t>: A 60-year-old woman with recurrent HL </a:t>
            </a:r>
          </a:p>
          <a:p>
            <a:pPr marL="98425" lvl="0" indent="0">
              <a:spcBef>
                <a:spcPts val="800"/>
              </a:spcBef>
              <a:spcAft>
                <a:spcPts val="0"/>
              </a:spcAft>
              <a:buNone/>
            </a:pPr>
            <a:r>
              <a:rPr lang="en-US" sz="2200" dirty="0"/>
              <a:t>MODULE 3: Faculty Survey Results </a:t>
            </a:r>
          </a:p>
          <a:p>
            <a:pPr marL="98425" lvl="0" indent="0">
              <a:spcBef>
                <a:spcPts val="800"/>
              </a:spcBef>
              <a:spcAft>
                <a:spcPts val="0"/>
              </a:spcAft>
              <a:buNone/>
            </a:pPr>
            <a:r>
              <a:rPr lang="en-US" sz="2200" dirty="0"/>
              <a:t>MODULE 4: Journal Club with Dr Smith</a:t>
            </a:r>
          </a:p>
          <a:p>
            <a:pPr marL="98425" lvl="0" indent="0">
              <a:spcBef>
                <a:spcPts val="800"/>
              </a:spcBef>
              <a:spcAft>
                <a:spcPts val="0"/>
              </a:spcAft>
              <a:buNone/>
            </a:pPr>
            <a:r>
              <a:rPr lang="en-US" sz="2200" dirty="0"/>
              <a:t>MODULE 5: Appendix of Key Data Sets</a:t>
            </a:r>
          </a:p>
        </p:txBody>
      </p:sp>
    </p:spTree>
    <p:custDataLst>
      <p:tags r:id="rId1"/>
    </p:custDataLst>
    <p:extLst>
      <p:ext uri="{BB962C8B-B14F-4D97-AF65-F5344CB8AC3E}">
        <p14:creationId xmlns:p14="http://schemas.microsoft.com/office/powerpoint/2010/main" val="932486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graphical user interface&#10;&#10;Description automatically generated">
            <a:extLst>
              <a:ext uri="{FF2B5EF4-FFF2-40B4-BE49-F238E27FC236}">
                <a16:creationId xmlns:a16="http://schemas.microsoft.com/office/drawing/2014/main" id="{E4FB5637-16DB-CA47-9DA2-288CD49633D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4478" y="1124744"/>
            <a:ext cx="11263044" cy="4320480"/>
          </a:xfrm>
        </p:spPr>
      </p:pic>
      <p:sp>
        <p:nvSpPr>
          <p:cNvPr id="9" name="TextBox 8">
            <a:extLst>
              <a:ext uri="{FF2B5EF4-FFF2-40B4-BE49-F238E27FC236}">
                <a16:creationId xmlns:a16="http://schemas.microsoft.com/office/drawing/2014/main" id="{A8124F6B-07B8-6646-B512-45B4B0149F8E}"/>
              </a:ext>
            </a:extLst>
          </p:cNvPr>
          <p:cNvSpPr txBox="1"/>
          <p:nvPr/>
        </p:nvSpPr>
        <p:spPr>
          <a:xfrm>
            <a:off x="4511824" y="6323274"/>
            <a:ext cx="3119765" cy="43088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1F60B2"/>
                </a:solidFill>
                <a:effectLst/>
                <a:uLnTx/>
                <a:uFillTx/>
                <a:latin typeface="Arial" pitchFamily="-72" charset="0"/>
                <a:ea typeface="MS PGothic" charset="0"/>
              </a:rPr>
              <a:t>ASH 2021;Abstract 54</a:t>
            </a:r>
          </a:p>
        </p:txBody>
      </p:sp>
    </p:spTree>
    <p:extLst>
      <p:ext uri="{BB962C8B-B14F-4D97-AF65-F5344CB8AC3E}">
        <p14:creationId xmlns:p14="http://schemas.microsoft.com/office/powerpoint/2010/main" val="7342119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A8C93-56AA-324E-9821-4FC3DDA12C66}"/>
              </a:ext>
            </a:extLst>
          </p:cNvPr>
          <p:cNvSpPr>
            <a:spLocks noGrp="1"/>
          </p:cNvSpPr>
          <p:nvPr>
            <p:ph type="title"/>
          </p:nvPr>
        </p:nvSpPr>
        <p:spPr>
          <a:xfrm>
            <a:off x="912287" y="227013"/>
            <a:ext cx="10008250" cy="1143000"/>
          </a:xfrm>
        </p:spPr>
        <p:txBody>
          <a:bodyPr/>
          <a:lstStyle/>
          <a:p>
            <a:r>
              <a:rPr lang="en-US" dirty="0"/>
              <a:t>LOTIS-3: Phase II Study of </a:t>
            </a:r>
            <a:r>
              <a:rPr lang="en-US" dirty="0" err="1"/>
              <a:t>Loncastuximab</a:t>
            </a:r>
            <a:r>
              <a:rPr lang="en-US" dirty="0"/>
              <a:t> </a:t>
            </a:r>
            <a:r>
              <a:rPr lang="en-US" dirty="0" err="1"/>
              <a:t>Tesirine</a:t>
            </a:r>
            <a:r>
              <a:rPr lang="en-US" dirty="0"/>
              <a:t> with Ibrutinib for Advanced DLBCL</a:t>
            </a:r>
          </a:p>
        </p:txBody>
      </p:sp>
      <p:sp>
        <p:nvSpPr>
          <p:cNvPr id="3" name="TextBox 2">
            <a:extLst>
              <a:ext uri="{FF2B5EF4-FFF2-40B4-BE49-F238E27FC236}">
                <a16:creationId xmlns:a16="http://schemas.microsoft.com/office/drawing/2014/main" id="{E836516A-EA86-8946-81DB-FDDE7B134B74}"/>
              </a:ext>
            </a:extLst>
          </p:cNvPr>
          <p:cNvSpPr txBox="1"/>
          <p:nvPr/>
        </p:nvSpPr>
        <p:spPr>
          <a:xfrm>
            <a:off x="0" y="6523350"/>
            <a:ext cx="3436582"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Carlo-Stella C et al. </a:t>
            </a:r>
            <a:r>
              <a:rPr kumimoji="0" lang="en-US" sz="15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ASH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2021;Abstract 54.</a:t>
            </a:r>
          </a:p>
        </p:txBody>
      </p:sp>
      <p:grpSp>
        <p:nvGrpSpPr>
          <p:cNvPr id="11" name="Group 10">
            <a:extLst>
              <a:ext uri="{FF2B5EF4-FFF2-40B4-BE49-F238E27FC236}">
                <a16:creationId xmlns:a16="http://schemas.microsoft.com/office/drawing/2014/main" id="{F0572A2B-BD2A-654C-B144-648E3C771392}"/>
              </a:ext>
            </a:extLst>
          </p:cNvPr>
          <p:cNvGrpSpPr/>
          <p:nvPr/>
        </p:nvGrpSpPr>
        <p:grpSpPr>
          <a:xfrm>
            <a:off x="1394602" y="1268760"/>
            <a:ext cx="9381918" cy="4644120"/>
            <a:chOff x="912287" y="1370013"/>
            <a:chExt cx="9956800" cy="4889500"/>
          </a:xfrm>
        </p:grpSpPr>
        <p:pic>
          <p:nvPicPr>
            <p:cNvPr id="9" name="Picture 8" descr="Chart, timeline&#10;&#10;Description automatically generated">
              <a:extLst>
                <a:ext uri="{FF2B5EF4-FFF2-40B4-BE49-F238E27FC236}">
                  <a16:creationId xmlns:a16="http://schemas.microsoft.com/office/drawing/2014/main" id="{0F0BF243-262C-6446-862B-290C5DC918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287" y="1370013"/>
              <a:ext cx="9956800" cy="4889500"/>
            </a:xfrm>
            <a:prstGeom prst="rect">
              <a:avLst/>
            </a:prstGeom>
          </p:spPr>
        </p:pic>
        <p:sp>
          <p:nvSpPr>
            <p:cNvPr id="10" name="Rectangle 9">
              <a:extLst>
                <a:ext uri="{FF2B5EF4-FFF2-40B4-BE49-F238E27FC236}">
                  <a16:creationId xmlns:a16="http://schemas.microsoft.com/office/drawing/2014/main" id="{5B61C59A-7C94-454B-AB4F-9C27418349B0}"/>
                </a:ext>
              </a:extLst>
            </p:cNvPr>
            <p:cNvSpPr/>
            <p:nvPr/>
          </p:nvSpPr>
          <p:spPr bwMode="auto">
            <a:xfrm>
              <a:off x="8184232" y="1389694"/>
              <a:ext cx="2520280" cy="139123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grpSp>
      <p:sp>
        <p:nvSpPr>
          <p:cNvPr id="13" name="TextBox 12">
            <a:extLst>
              <a:ext uri="{FF2B5EF4-FFF2-40B4-BE49-F238E27FC236}">
                <a16:creationId xmlns:a16="http://schemas.microsoft.com/office/drawing/2014/main" id="{F8CAB27D-42E6-F240-8FE5-80695DCCCD8D}"/>
              </a:ext>
            </a:extLst>
          </p:cNvPr>
          <p:cNvSpPr txBox="1"/>
          <p:nvPr/>
        </p:nvSpPr>
        <p:spPr>
          <a:xfrm>
            <a:off x="1199456" y="5949280"/>
            <a:ext cx="11449272" cy="400110"/>
          </a:xfrm>
          <a:prstGeom prst="rect">
            <a:avLst/>
          </a:prstGeom>
          <a:noFill/>
        </p:spPr>
        <p:txBody>
          <a:bodyPr wrap="square">
            <a:spAutoFit/>
          </a:bodyPr>
          <a:lstStyle/>
          <a:p>
            <a:pPr marL="342900" marR="0" lvl="0" indent="-34290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S PGothic" charset="0"/>
              </a:rPr>
              <a:t>Safety data were consistent with those reported previously</a:t>
            </a:r>
          </a:p>
        </p:txBody>
      </p:sp>
    </p:spTree>
    <p:extLst>
      <p:ext uri="{BB962C8B-B14F-4D97-AF65-F5344CB8AC3E}">
        <p14:creationId xmlns:p14="http://schemas.microsoft.com/office/powerpoint/2010/main" val="35773221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398769-113A-624C-AECD-902C58ACBF03}"/>
              </a:ext>
            </a:extLst>
          </p:cNvPr>
          <p:cNvSpPr>
            <a:spLocks noGrp="1"/>
          </p:cNvSpPr>
          <p:nvPr>
            <p:ph type="title"/>
          </p:nvPr>
        </p:nvSpPr>
        <p:spPr>
          <a:xfrm>
            <a:off x="912286" y="0"/>
            <a:ext cx="10358967" cy="1268759"/>
          </a:xfrm>
        </p:spPr>
        <p:txBody>
          <a:bodyPr/>
          <a:lstStyle/>
          <a:p>
            <a:r>
              <a:rPr lang="en-US" sz="3200" dirty="0">
                <a:solidFill>
                  <a:srgbClr val="0432FF"/>
                </a:solidFill>
              </a:rPr>
              <a:t>Summary of CAR T-Cell Pivotal Studies in DLBCL</a:t>
            </a:r>
          </a:p>
        </p:txBody>
      </p:sp>
      <p:graphicFrame>
        <p:nvGraphicFramePr>
          <p:cNvPr id="5" name="Table 5">
            <a:extLst>
              <a:ext uri="{FF2B5EF4-FFF2-40B4-BE49-F238E27FC236}">
                <a16:creationId xmlns:a16="http://schemas.microsoft.com/office/drawing/2014/main" id="{C5005178-9657-9442-AF19-4692AB5895A6}"/>
              </a:ext>
            </a:extLst>
          </p:cNvPr>
          <p:cNvGraphicFramePr>
            <a:graphicFrameLocks noGrp="1"/>
          </p:cNvGraphicFramePr>
          <p:nvPr>
            <p:ph idx="1"/>
          </p:nvPr>
        </p:nvGraphicFramePr>
        <p:xfrm>
          <a:off x="403137" y="1268760"/>
          <a:ext cx="11390519" cy="4521200"/>
        </p:xfrm>
        <a:graphic>
          <a:graphicData uri="http://schemas.openxmlformats.org/drawingml/2006/table">
            <a:tbl>
              <a:tblPr firstRow="1" bandRow="1">
                <a:tableStyleId>{21E4AEA4-8DFA-4A89-87EB-49C32662AFE0}</a:tableStyleId>
              </a:tblPr>
              <a:tblGrid>
                <a:gridCol w="2999692">
                  <a:extLst>
                    <a:ext uri="{9D8B030D-6E8A-4147-A177-3AD203B41FA5}">
                      <a16:colId xmlns:a16="http://schemas.microsoft.com/office/drawing/2014/main" val="685801624"/>
                    </a:ext>
                  </a:extLst>
                </a:gridCol>
                <a:gridCol w="2688940">
                  <a:extLst>
                    <a:ext uri="{9D8B030D-6E8A-4147-A177-3AD203B41FA5}">
                      <a16:colId xmlns:a16="http://schemas.microsoft.com/office/drawing/2014/main" val="1087505409"/>
                    </a:ext>
                  </a:extLst>
                </a:gridCol>
                <a:gridCol w="2702195">
                  <a:extLst>
                    <a:ext uri="{9D8B030D-6E8A-4147-A177-3AD203B41FA5}">
                      <a16:colId xmlns:a16="http://schemas.microsoft.com/office/drawing/2014/main" val="2977001165"/>
                    </a:ext>
                  </a:extLst>
                </a:gridCol>
                <a:gridCol w="2999692">
                  <a:extLst>
                    <a:ext uri="{9D8B030D-6E8A-4147-A177-3AD203B41FA5}">
                      <a16:colId xmlns:a16="http://schemas.microsoft.com/office/drawing/2014/main" val="648717790"/>
                    </a:ext>
                  </a:extLst>
                </a:gridCol>
              </a:tblGrid>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err="1"/>
                        <a:t>Axi-cel</a:t>
                      </a:r>
                      <a:endParaRPr lang="en-US" dirty="0"/>
                    </a:p>
                    <a:p>
                      <a:pPr algn="ctr"/>
                      <a:r>
                        <a:rPr lang="en-US" dirty="0"/>
                        <a:t>ZUMA-1</a:t>
                      </a:r>
                    </a:p>
                    <a:p>
                      <a:pPr marL="0" marR="0" lvl="0" indent="0" algn="ctr" defTabSz="914115" rtl="0" eaLnBrk="1" fontAlgn="auto" latinLnBrk="0" hangingPunct="1">
                        <a:lnSpc>
                          <a:spcPct val="100000"/>
                        </a:lnSpc>
                        <a:spcBef>
                          <a:spcPts val="0"/>
                        </a:spcBef>
                        <a:spcAft>
                          <a:spcPts val="0"/>
                        </a:spcAft>
                        <a:buClrTx/>
                        <a:buSzTx/>
                        <a:buFontTx/>
                        <a:buNone/>
                        <a:tabLst/>
                        <a:defRPr/>
                      </a:pPr>
                      <a:r>
                        <a:rPr lang="en-US" sz="1800" noProof="0" dirty="0">
                          <a:solidFill>
                            <a:schemeClr val="bg1"/>
                          </a:solidFill>
                        </a:rPr>
                        <a:t>(N = 108 infused)</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err="1"/>
                        <a:t>Tisagenlecleucel</a:t>
                      </a:r>
                      <a:endParaRPr lang="en-US" dirty="0"/>
                    </a:p>
                    <a:p>
                      <a:pPr algn="ctr"/>
                      <a:r>
                        <a:rPr lang="en-US" dirty="0"/>
                        <a:t>JULIET</a:t>
                      </a:r>
                    </a:p>
                    <a:p>
                      <a:pPr marL="0" marR="0" lvl="0" indent="0" algn="ctr" defTabSz="914115" rtl="0" eaLnBrk="1" fontAlgn="auto" latinLnBrk="0" hangingPunct="1">
                        <a:lnSpc>
                          <a:spcPct val="100000"/>
                        </a:lnSpc>
                        <a:spcBef>
                          <a:spcPts val="0"/>
                        </a:spcBef>
                        <a:spcAft>
                          <a:spcPts val="0"/>
                        </a:spcAft>
                        <a:buClrTx/>
                        <a:buSzTx/>
                        <a:buFontTx/>
                        <a:buNone/>
                        <a:tabLst/>
                        <a:defRPr/>
                      </a:pPr>
                      <a:r>
                        <a:rPr lang="en-US" sz="1800" noProof="0" dirty="0">
                          <a:solidFill>
                            <a:schemeClr val="bg1"/>
                          </a:solidFill>
                        </a:rPr>
                        <a:t>(N = 108 infused)</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err="1"/>
                        <a:t>Liso-cel</a:t>
                      </a:r>
                      <a:endParaRPr lang="en-US" dirty="0"/>
                    </a:p>
                    <a:p>
                      <a:pPr algn="ctr"/>
                      <a:r>
                        <a:rPr lang="en-US" dirty="0"/>
                        <a:t>TRANSCEND</a:t>
                      </a:r>
                    </a:p>
                    <a:p>
                      <a:pPr marL="0" marR="0" lvl="0" indent="0" algn="ctr" defTabSz="914115" rtl="0" eaLnBrk="1" fontAlgn="auto" latinLnBrk="0" hangingPunct="1">
                        <a:lnSpc>
                          <a:spcPct val="100000"/>
                        </a:lnSpc>
                        <a:spcBef>
                          <a:spcPts val="0"/>
                        </a:spcBef>
                        <a:spcAft>
                          <a:spcPts val="0"/>
                        </a:spcAft>
                        <a:buClrTx/>
                        <a:buSzTx/>
                        <a:buFontTx/>
                        <a:buNone/>
                        <a:tabLst/>
                        <a:defRPr/>
                      </a:pPr>
                      <a:r>
                        <a:rPr lang="en-US" sz="1800" noProof="0" dirty="0">
                          <a:solidFill>
                            <a:schemeClr val="bg1"/>
                          </a:solidFill>
                        </a:rPr>
                        <a:t>(N = 294 infused)</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2830523802"/>
                  </a:ext>
                </a:extLst>
              </a:tr>
              <a:tr h="370840">
                <a:tc>
                  <a:txBody>
                    <a:bodyPr/>
                    <a:lstStyle/>
                    <a:p>
                      <a:r>
                        <a:rPr lang="en-US" dirty="0"/>
                        <a:t>CAR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rowSpan="5">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rowSpan="5">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rowSpan="5">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extLst>
                  <a:ext uri="{0D108BD9-81ED-4DB2-BD59-A6C34878D82A}">
                    <a16:rowId xmlns:a16="http://schemas.microsoft.com/office/drawing/2014/main" val="1652028649"/>
                  </a:ext>
                </a:extLst>
              </a:tr>
              <a:tr h="370840">
                <a:tc>
                  <a:txBody>
                    <a:bodyPr/>
                    <a:lstStyle/>
                    <a:p>
                      <a:r>
                        <a:rPr lang="en-US" dirty="0"/>
                        <a:t>Transmembrane domain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502578301"/>
                  </a:ext>
                </a:extLst>
              </a:tr>
              <a:tr h="370840">
                <a:tc>
                  <a:txBody>
                    <a:bodyPr/>
                    <a:lstStyle/>
                    <a:p>
                      <a:r>
                        <a:rPr lang="en-US" dirty="0"/>
                        <a:t>Co-stimulatory </a:t>
                      </a:r>
                      <a:r>
                        <a:rPr lang="en-US" dirty="0" err="1"/>
                        <a:t>doman</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vMerge="1">
                  <a:txBody>
                    <a:bodyPr/>
                    <a:lstStyle/>
                    <a:p>
                      <a:endParaRPr lang="en-US" dirty="0"/>
                    </a:p>
                  </a:txBody>
                  <a:tcPr/>
                </a:tc>
                <a:tc vMerge="1">
                  <a:txBody>
                    <a:bodyPr/>
                    <a:lstStyle/>
                    <a:p>
                      <a:endParaRPr lang="en-US" dirty="0"/>
                    </a:p>
                  </a:txBody>
                  <a:tcPr>
                    <a:solidFill>
                      <a:schemeClr val="bg1"/>
                    </a:solidFill>
                  </a:tcPr>
                </a:tc>
                <a:tc vMerge="1">
                  <a:txBody>
                    <a:bodyPr/>
                    <a:lstStyle/>
                    <a:p>
                      <a:endParaRPr lang="en-US" dirty="0"/>
                    </a:p>
                  </a:txBody>
                  <a:tcPr>
                    <a:solidFill>
                      <a:schemeClr val="bg1"/>
                    </a:solidFill>
                  </a:tcPr>
                </a:tc>
                <a:extLst>
                  <a:ext uri="{0D108BD9-81ED-4DB2-BD59-A6C34878D82A}">
                    <a16:rowId xmlns:a16="http://schemas.microsoft.com/office/drawing/2014/main" val="2624801084"/>
                  </a:ext>
                </a:extLst>
              </a:tr>
              <a:tr h="370840">
                <a:tc>
                  <a:txBody>
                    <a:bodyPr/>
                    <a:lstStyle/>
                    <a:p>
                      <a:r>
                        <a:rPr lang="en-US" dirty="0"/>
                        <a:t>T-cell activation domain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320126304"/>
                  </a:ext>
                </a:extLst>
              </a:tr>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extLst>
                  <a:ext uri="{0D108BD9-81ED-4DB2-BD59-A6C34878D82A}">
                    <a16:rowId xmlns:a16="http://schemas.microsoft.com/office/drawing/2014/main" val="836467132"/>
                  </a:ext>
                </a:extLst>
              </a:tr>
              <a:tr h="370840">
                <a:tc>
                  <a:txBody>
                    <a:bodyPr/>
                    <a:lstStyle/>
                    <a:p>
                      <a:r>
                        <a:rPr lang="en-US" dirty="0"/>
                        <a:t>Leukapheresis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Fresh product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highlight>
                            <a:srgbClr val="FFFF00"/>
                          </a:highlight>
                        </a:rPr>
                        <a:t>Cryopreserved product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Fresh product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19564834"/>
                  </a:ext>
                </a:extLst>
              </a:tr>
              <a:tr h="370840">
                <a:tc>
                  <a:txBody>
                    <a:bodyPr/>
                    <a:lstStyle/>
                    <a:p>
                      <a:r>
                        <a:rPr lang="en-US" dirty="0"/>
                        <a:t>Outpatient administration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dirty="0">
                          <a:highlight>
                            <a:srgbClr val="FFFF00"/>
                          </a:highlight>
                        </a:rPr>
                        <a:t>Not allowed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dirty="0"/>
                        <a:t>Allowed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dirty="0"/>
                        <a:t>Allowed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extLst>
                  <a:ext uri="{0D108BD9-81ED-4DB2-BD59-A6C34878D82A}">
                    <a16:rowId xmlns:a16="http://schemas.microsoft.com/office/drawing/2014/main" val="2699458824"/>
                  </a:ext>
                </a:extLst>
              </a:tr>
              <a:tr h="370840">
                <a:tc>
                  <a:txBody>
                    <a:bodyPr/>
                    <a:lstStyle/>
                    <a:p>
                      <a:r>
                        <a:rPr lang="en-US" sz="1800" noProof="0" dirty="0"/>
                        <a:t>Bridging therapy, %</a:t>
                      </a:r>
                      <a:endParaRPr lang="en-US" sz="18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noProof="0" dirty="0">
                          <a:highlight>
                            <a:srgbClr val="FFFF00"/>
                          </a:highlight>
                        </a:rPr>
                        <a:t>Not allowed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noProof="0" dirty="0"/>
                        <a:t>92%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noProof="0" dirty="0"/>
                        <a:t>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60976501"/>
                  </a:ext>
                </a:extLst>
              </a:tr>
              <a:tr h="370840">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noProof="0" dirty="0"/>
                        <a:t>Lymphodepletion</a:t>
                      </a:r>
                      <a:br>
                        <a:rPr lang="en-US" sz="1800" noProof="0" dirty="0"/>
                      </a:br>
                      <a:r>
                        <a:rPr lang="en-US" sz="1800" noProof="0" dirty="0"/>
                        <a:t>chemotherapy</a:t>
                      </a:r>
                      <a:endParaRPr lang="en-US" sz="18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1600" noProof="0" dirty="0"/>
                        <a:t>Cy/Flu </a:t>
                      </a:r>
                      <a:r>
                        <a:rPr lang="en-US" sz="1600" noProof="0" dirty="0">
                          <a:solidFill>
                            <a:schemeClr val="tx1"/>
                          </a:solidFill>
                          <a:highlight>
                            <a:srgbClr val="FFFF00"/>
                          </a:highlight>
                        </a:rPr>
                        <a:t>500/30</a:t>
                      </a:r>
                      <a:r>
                        <a:rPr lang="en-US" sz="1600" noProof="0" dirty="0"/>
                        <a:t> mg/m</a:t>
                      </a:r>
                      <a:r>
                        <a:rPr lang="en-US" sz="1600" baseline="30000" noProof="0" dirty="0"/>
                        <a:t>2</a:t>
                      </a:r>
                      <a:r>
                        <a:rPr lang="en-US" sz="1600" noProof="0" dirty="0"/>
                        <a:t> </a:t>
                      </a:r>
                      <a:r>
                        <a:rPr lang="en-US" sz="1600" noProof="0" dirty="0">
                          <a:sym typeface="Symbol" panose="05050102010706020507" pitchFamily="18" charset="2"/>
                        </a:rPr>
                        <a:t></a:t>
                      </a:r>
                      <a:r>
                        <a:rPr lang="en-US" sz="1600" noProof="0" dirty="0"/>
                        <a:t> 3d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1600" noProof="0" dirty="0"/>
                        <a:t>Cy/Flu </a:t>
                      </a:r>
                      <a:r>
                        <a:rPr lang="en-US" sz="1600" noProof="0" dirty="0">
                          <a:highlight>
                            <a:srgbClr val="FFFF00"/>
                          </a:highlight>
                        </a:rPr>
                        <a:t>250/25</a:t>
                      </a:r>
                      <a:r>
                        <a:rPr lang="en-US" sz="1600" noProof="0" dirty="0"/>
                        <a:t> mg/m</a:t>
                      </a:r>
                      <a:r>
                        <a:rPr lang="en-US" sz="1600" baseline="30000" noProof="0" dirty="0"/>
                        <a:t>2</a:t>
                      </a:r>
                      <a:r>
                        <a:rPr lang="en-US" sz="1600" noProof="0" dirty="0"/>
                        <a:t> x 3d</a:t>
                      </a:r>
                    </a:p>
                    <a:p>
                      <a:pPr algn="ctr"/>
                      <a:r>
                        <a:rPr lang="en-US" sz="1600" noProof="0" dirty="0"/>
                        <a:t>Bendamustine 90 mg/m</a:t>
                      </a:r>
                      <a:r>
                        <a:rPr lang="en-US" sz="1600" baseline="30000" noProof="0" dirty="0"/>
                        <a:t>2</a:t>
                      </a:r>
                      <a:r>
                        <a:rPr lang="en-US" sz="1600" noProof="0" dirty="0"/>
                        <a:t> </a:t>
                      </a:r>
                      <a:r>
                        <a:rPr lang="en-US" sz="1600" noProof="0" dirty="0">
                          <a:sym typeface="Symbol" panose="05050102010706020507" pitchFamily="18" charset="2"/>
                        </a:rPr>
                        <a:t>x 2d</a:t>
                      </a:r>
                      <a:endParaRPr lang="en-US" sz="1600"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marL="0" indent="0" algn="ctr">
                        <a:tabLst/>
                      </a:pPr>
                      <a:r>
                        <a:rPr lang="en-US" sz="1600" noProof="0" dirty="0"/>
                        <a:t>Cy/Flu </a:t>
                      </a:r>
                      <a:r>
                        <a:rPr lang="en-US" sz="1600" noProof="0" dirty="0">
                          <a:highlight>
                            <a:srgbClr val="FFFF00"/>
                          </a:highlight>
                        </a:rPr>
                        <a:t>300/30</a:t>
                      </a:r>
                      <a:r>
                        <a:rPr lang="en-US" sz="1600" noProof="0" dirty="0"/>
                        <a:t> mg/m</a:t>
                      </a:r>
                      <a:r>
                        <a:rPr lang="en-US" sz="1600" baseline="30000" noProof="0" dirty="0"/>
                        <a:t>2</a:t>
                      </a:r>
                      <a:r>
                        <a:rPr lang="en-US" sz="1600" noProof="0" dirty="0"/>
                        <a:t> x 3d</a:t>
                      </a:r>
                      <a:br>
                        <a:rPr lang="en-US" sz="1600" noProof="0" dirty="0"/>
                      </a:br>
                      <a:endParaRPr lang="en-US" sz="1600"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extLst>
                  <a:ext uri="{0D108BD9-81ED-4DB2-BD59-A6C34878D82A}">
                    <a16:rowId xmlns:a16="http://schemas.microsoft.com/office/drawing/2014/main" val="1215842098"/>
                  </a:ext>
                </a:extLst>
              </a:tr>
            </a:tbl>
          </a:graphicData>
        </a:graphic>
      </p:graphicFrame>
      <p:pic>
        <p:nvPicPr>
          <p:cNvPr id="7" name="Picture 6" descr="Text&#10;&#10;Description automatically generated with low confidence">
            <a:extLst>
              <a:ext uri="{FF2B5EF4-FFF2-40B4-BE49-F238E27FC236}">
                <a16:creationId xmlns:a16="http://schemas.microsoft.com/office/drawing/2014/main" id="{8AD57350-3C52-9B4B-A82F-1A4518E4AC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6496" y="2238043"/>
            <a:ext cx="1800200" cy="1728192"/>
          </a:xfrm>
          <a:prstGeom prst="rect">
            <a:avLst/>
          </a:prstGeom>
        </p:spPr>
      </p:pic>
      <p:pic>
        <p:nvPicPr>
          <p:cNvPr id="9" name="Picture 8" descr="Whiteboard&#10;&#10;Description automatically generated with medium confidence">
            <a:extLst>
              <a:ext uri="{FF2B5EF4-FFF2-40B4-BE49-F238E27FC236}">
                <a16:creationId xmlns:a16="http://schemas.microsoft.com/office/drawing/2014/main" id="{1420116A-FF1B-B949-B90A-12C10B895C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2155" y="2190425"/>
            <a:ext cx="1823428" cy="1823428"/>
          </a:xfrm>
          <a:prstGeom prst="rect">
            <a:avLst/>
          </a:prstGeom>
        </p:spPr>
      </p:pic>
      <p:pic>
        <p:nvPicPr>
          <p:cNvPr id="11" name="Picture 10" descr="Whiteboard&#10;&#10;Description automatically generated with medium confidence">
            <a:extLst>
              <a:ext uri="{FF2B5EF4-FFF2-40B4-BE49-F238E27FC236}">
                <a16:creationId xmlns:a16="http://schemas.microsoft.com/office/drawing/2014/main" id="{8EE257C7-3208-4B4C-9442-FC99466C52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5305" y="2238043"/>
            <a:ext cx="1728192" cy="1728192"/>
          </a:xfrm>
          <a:prstGeom prst="rect">
            <a:avLst/>
          </a:prstGeom>
        </p:spPr>
      </p:pic>
      <p:sp>
        <p:nvSpPr>
          <p:cNvPr id="12" name="Rectangle 11">
            <a:extLst>
              <a:ext uri="{FF2B5EF4-FFF2-40B4-BE49-F238E27FC236}">
                <a16:creationId xmlns:a16="http://schemas.microsoft.com/office/drawing/2014/main" id="{94C32911-FB5F-2342-B7FC-3CAB7ED7275E}"/>
              </a:ext>
            </a:extLst>
          </p:cNvPr>
          <p:cNvSpPr/>
          <p:nvPr/>
        </p:nvSpPr>
        <p:spPr>
          <a:xfrm>
            <a:off x="119336" y="6476360"/>
            <a:ext cx="6096000" cy="323165"/>
          </a:xfrm>
          <a:prstGeom prst="rect">
            <a:avLst/>
          </a:prstGeom>
        </p:spPr>
        <p:txBody>
          <a:bodyPr>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Westin JR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Am J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Hematol</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2021;[Online ahead of print].</a:t>
            </a:r>
          </a:p>
        </p:txBody>
      </p:sp>
    </p:spTree>
    <p:extLst>
      <p:ext uri="{BB962C8B-B14F-4D97-AF65-F5344CB8AC3E}">
        <p14:creationId xmlns:p14="http://schemas.microsoft.com/office/powerpoint/2010/main" val="18238733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A32B1CF4-A41D-364C-A26F-78E7B5D866B4}"/>
              </a:ext>
            </a:extLst>
          </p:cNvPr>
          <p:cNvSpPr txBox="1">
            <a:spLocks noGrp="1"/>
          </p:cNvSpPr>
          <p:nvPr>
            <p:ph type="title"/>
          </p:nvPr>
        </p:nvSpPr>
        <p:spPr>
          <a:xfrm>
            <a:off x="1147916" y="2146126"/>
            <a:ext cx="9628604" cy="1143000"/>
          </a:xfrm>
          <a:prstGeom prst="rect">
            <a:avLst/>
          </a:prstGeom>
        </p:spPr>
        <p:txBody>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r>
              <a:rPr lang="en-US" sz="3600" dirty="0"/>
              <a:t>Long-Term (4- and 5-Year) Overall Survival in ZUMA-1, the Pivotal Study of </a:t>
            </a:r>
            <a:r>
              <a:rPr lang="en-US" sz="3600" dirty="0" err="1"/>
              <a:t>Axicabtagene</a:t>
            </a:r>
            <a:r>
              <a:rPr lang="en-US" sz="3600" dirty="0"/>
              <a:t> </a:t>
            </a:r>
            <a:r>
              <a:rPr lang="en-US" sz="3600" dirty="0" err="1"/>
              <a:t>Ciloleucel</a:t>
            </a:r>
            <a:r>
              <a:rPr lang="en-US" sz="3600" dirty="0"/>
              <a:t> (</a:t>
            </a:r>
            <a:r>
              <a:rPr lang="en-US" sz="3600" dirty="0" err="1"/>
              <a:t>Axi-Cel</a:t>
            </a:r>
            <a:r>
              <a:rPr lang="en-US" sz="3600" dirty="0"/>
              <a:t>) in Patients with Refractory Large B-Cell Lymphoma (LBCL) </a:t>
            </a:r>
            <a:br>
              <a:rPr lang="en-US" sz="3600" dirty="0"/>
            </a:br>
            <a:endParaRPr lang="en-US" sz="3600" kern="0" dirty="0"/>
          </a:p>
        </p:txBody>
      </p:sp>
      <p:sp>
        <p:nvSpPr>
          <p:cNvPr id="5" name="Content Placeholder 3">
            <a:extLst>
              <a:ext uri="{FF2B5EF4-FFF2-40B4-BE49-F238E27FC236}">
                <a16:creationId xmlns:a16="http://schemas.microsoft.com/office/drawing/2014/main" id="{DCB9CFCD-5A1E-B648-9E4B-83AE75C1B3CD}"/>
              </a:ext>
            </a:extLst>
          </p:cNvPr>
          <p:cNvSpPr txBox="1">
            <a:spLocks/>
          </p:cNvSpPr>
          <p:nvPr/>
        </p:nvSpPr>
        <p:spPr>
          <a:xfrm>
            <a:off x="1143000" y="3810000"/>
            <a:ext cx="7924800" cy="1181100"/>
          </a:xfrm>
          <a:prstGeom prst="rect">
            <a:avLst/>
          </a:prstGeom>
        </p:spPr>
        <p:txBody>
          <a:bodyPr/>
          <a:lstStyle>
            <a:lvl1pPr marL="342906" indent="-342906" algn="l" rtl="0" eaLnBrk="0" fontAlgn="base" hangingPunct="0">
              <a:spcBef>
                <a:spcPct val="20000"/>
              </a:spcBef>
              <a:spcAft>
                <a:spcPct val="0"/>
              </a:spcAft>
              <a:buChar char="•"/>
              <a:defRPr sz="2500">
                <a:solidFill>
                  <a:srgbClr val="002060"/>
                </a:solidFill>
                <a:latin typeface="+mn-lt"/>
                <a:ea typeface="+mn-ea"/>
                <a:cs typeface="+mn-cs"/>
              </a:defRPr>
            </a:lvl1pPr>
            <a:lvl2pPr marL="742962" indent="-285755" algn="l" rtl="0" eaLnBrk="0" fontAlgn="base" hangingPunct="0">
              <a:spcBef>
                <a:spcPct val="20000"/>
              </a:spcBef>
              <a:spcAft>
                <a:spcPct val="0"/>
              </a:spcAft>
              <a:buChar char="–"/>
              <a:defRPr sz="2500">
                <a:solidFill>
                  <a:srgbClr val="002060"/>
                </a:solidFill>
                <a:latin typeface="+mn-lt"/>
                <a:ea typeface="+mn-ea"/>
              </a:defRPr>
            </a:lvl2pPr>
            <a:lvl3pPr marL="1143019" indent="-228604" algn="l" rtl="0" eaLnBrk="0" fontAlgn="base" hangingPunct="0">
              <a:spcBef>
                <a:spcPct val="20000"/>
              </a:spcBef>
              <a:spcAft>
                <a:spcPct val="0"/>
              </a:spcAft>
              <a:buChar char="•"/>
              <a:defRPr sz="2500">
                <a:solidFill>
                  <a:srgbClr val="002060"/>
                </a:solidFill>
                <a:latin typeface="+mn-lt"/>
                <a:ea typeface="+mn-ea"/>
              </a:defRPr>
            </a:lvl3pPr>
            <a:lvl4pPr marL="1600227" indent="-228604" algn="l" rtl="0" eaLnBrk="0" fontAlgn="base" hangingPunct="0">
              <a:spcBef>
                <a:spcPct val="20000"/>
              </a:spcBef>
              <a:spcAft>
                <a:spcPct val="0"/>
              </a:spcAft>
              <a:buChar char="–"/>
              <a:defRPr sz="2500">
                <a:solidFill>
                  <a:srgbClr val="002060"/>
                </a:solidFill>
                <a:latin typeface="+mn-lt"/>
                <a:ea typeface="+mn-ea"/>
              </a:defRPr>
            </a:lvl4pPr>
            <a:lvl5pPr marL="2057434" indent="-228604" algn="l" rtl="0" eaLnBrk="0" fontAlgn="base" hangingPunct="0">
              <a:spcBef>
                <a:spcPct val="20000"/>
              </a:spcBef>
              <a:spcAft>
                <a:spcPct val="0"/>
              </a:spcAft>
              <a:buChar char="»"/>
              <a:defRPr sz="2500">
                <a:solidFill>
                  <a:srgbClr val="002060"/>
                </a:solidFill>
                <a:latin typeface="+mn-lt"/>
                <a:ea typeface="+mn-ea"/>
              </a:defRPr>
            </a:lvl5pPr>
            <a:lvl6pPr marL="2514642" indent="-228604" algn="l" rtl="0" fontAlgn="base">
              <a:spcBef>
                <a:spcPct val="20000"/>
              </a:spcBef>
              <a:spcAft>
                <a:spcPct val="0"/>
              </a:spcAft>
              <a:buChar char="»"/>
              <a:defRPr sz="2500">
                <a:solidFill>
                  <a:schemeClr val="bg1"/>
                </a:solidFill>
                <a:latin typeface="+mn-lt"/>
                <a:ea typeface="+mn-ea"/>
              </a:defRPr>
            </a:lvl6pPr>
            <a:lvl7pPr marL="2971849" indent="-228604" algn="l" rtl="0" fontAlgn="base">
              <a:spcBef>
                <a:spcPct val="20000"/>
              </a:spcBef>
              <a:spcAft>
                <a:spcPct val="0"/>
              </a:spcAft>
              <a:buChar char="»"/>
              <a:defRPr sz="2500">
                <a:solidFill>
                  <a:schemeClr val="bg1"/>
                </a:solidFill>
                <a:latin typeface="+mn-lt"/>
                <a:ea typeface="+mn-ea"/>
              </a:defRPr>
            </a:lvl7pPr>
            <a:lvl8pPr marL="3429057" indent="-228604" algn="l" rtl="0" fontAlgn="base">
              <a:spcBef>
                <a:spcPct val="20000"/>
              </a:spcBef>
              <a:spcAft>
                <a:spcPct val="0"/>
              </a:spcAft>
              <a:buChar char="»"/>
              <a:defRPr sz="2500">
                <a:solidFill>
                  <a:schemeClr val="bg1"/>
                </a:solidFill>
                <a:latin typeface="+mn-lt"/>
                <a:ea typeface="+mn-ea"/>
              </a:defRPr>
            </a:lvl8pPr>
            <a:lvl9pPr marL="3886265" indent="-228604" algn="l" rtl="0" fontAlgn="base">
              <a:spcBef>
                <a:spcPct val="20000"/>
              </a:spcBef>
              <a:spcAft>
                <a:spcPct val="0"/>
              </a:spcAft>
              <a:buChar char="»"/>
              <a:defRPr sz="2500">
                <a:solidFill>
                  <a:schemeClr val="bg1"/>
                </a:solidFill>
                <a:latin typeface="+mn-lt"/>
                <a:ea typeface="+mn-ea"/>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9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Jacobson C et al.</a:t>
            </a:r>
            <a:br>
              <a:rPr kumimoji="0" lang="en-US" sz="29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29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ASH 2021;Abstract 1764.</a:t>
            </a:r>
          </a:p>
        </p:txBody>
      </p:sp>
    </p:spTree>
    <p:extLst>
      <p:ext uri="{BB962C8B-B14F-4D97-AF65-F5344CB8AC3E}">
        <p14:creationId xmlns:p14="http://schemas.microsoft.com/office/powerpoint/2010/main" val="22243624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EA1A6E00-27FF-814E-98D7-470691670DF0}"/>
              </a:ext>
            </a:extLst>
          </p:cNvPr>
          <p:cNvSpPr txBox="1">
            <a:spLocks/>
          </p:cNvSpPr>
          <p:nvPr/>
        </p:nvSpPr>
        <p:spPr bwMode="auto">
          <a:xfrm>
            <a:off x="114518" y="6525344"/>
            <a:ext cx="5975802" cy="19236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0" marR="0" lvl="0" indent="0" algn="l" defTabSz="412750" rtl="0" eaLnBrk="0" fontAlgn="base" latinLnBrk="0" hangingPunct="0">
              <a:lnSpc>
                <a:spcPct val="105000"/>
              </a:lnSpc>
              <a:spcBef>
                <a:spcPts val="400"/>
              </a:spcBef>
              <a:spcAft>
                <a:spcPts val="400"/>
              </a:spcAft>
              <a:buClr>
                <a:srgbClr val="000000"/>
              </a:buClr>
              <a:buSzPct val="100000"/>
              <a:buFont typeface="Arial" pitchFamily="-72" charset="0"/>
              <a:buNone/>
              <a:tabLst/>
              <a:defRPr/>
            </a:pPr>
            <a:r>
              <a:rPr kumimoji="0" lang="en-US" sz="1600" b="0" i="0" u="none" strike="noStrike" kern="0" cap="none" spc="0" normalizeH="0" baseline="0" noProof="0" dirty="0">
                <a:ln>
                  <a:noFill/>
                </a:ln>
                <a:solidFill>
                  <a:srgbClr val="000000"/>
                </a:solidFill>
                <a:effectLst/>
                <a:uLnTx/>
                <a:uFillTx/>
                <a:latin typeface="Calibri" charset="0"/>
                <a:ea typeface="MS PGothic" pitchFamily="34" charset="-128"/>
              </a:rPr>
              <a:t>Jacobson C et al. ASH 2021;Abstract 1764.</a:t>
            </a:r>
          </a:p>
        </p:txBody>
      </p:sp>
      <p:sp>
        <p:nvSpPr>
          <p:cNvPr id="5" name="Title 9">
            <a:extLst>
              <a:ext uri="{FF2B5EF4-FFF2-40B4-BE49-F238E27FC236}">
                <a16:creationId xmlns:a16="http://schemas.microsoft.com/office/drawing/2014/main" id="{A741F00D-4887-0948-AF78-07916C140FC0}"/>
              </a:ext>
            </a:extLst>
          </p:cNvPr>
          <p:cNvSpPr>
            <a:spLocks noGrp="1"/>
          </p:cNvSpPr>
          <p:nvPr>
            <p:ph type="title"/>
          </p:nvPr>
        </p:nvSpPr>
        <p:spPr>
          <a:xfrm>
            <a:off x="695400" y="167128"/>
            <a:ext cx="10513168" cy="703207"/>
          </a:xfrm>
        </p:spPr>
        <p:txBody>
          <a:bodyPr/>
          <a:lstStyle/>
          <a:p>
            <a:r>
              <a:rPr lang="en-US" altLang="en-US" sz="2924" dirty="0">
                <a:latin typeface="Calibri" panose="020F0502020204030204" pitchFamily="34" charset="0"/>
                <a:cs typeface="Calibri" panose="020F0502020204030204" pitchFamily="34" charset="0"/>
              </a:rPr>
              <a:t>ZUMA-1: Five-Year Update</a:t>
            </a:r>
            <a:endParaRPr lang="en-US" altLang="en-US" sz="2631" b="1" dirty="0">
              <a:solidFill>
                <a:schemeClr val="accent2"/>
              </a:solidFill>
              <a:latin typeface="Calibri" panose="020F0502020204030204" pitchFamily="34" charset="0"/>
              <a:cs typeface="Calibri" panose="020F0502020204030204" pitchFamily="34" charset="0"/>
            </a:endParaRPr>
          </a:p>
        </p:txBody>
      </p:sp>
      <p:pic>
        <p:nvPicPr>
          <p:cNvPr id="3" name="Picture 2" descr="Chart, line chart&#10;&#10;Description automatically generated">
            <a:extLst>
              <a:ext uri="{FF2B5EF4-FFF2-40B4-BE49-F238E27FC236}">
                <a16:creationId xmlns:a16="http://schemas.microsoft.com/office/drawing/2014/main" id="{6AC20CE0-9C7B-D34B-9D81-7B50306867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0784" y="870335"/>
            <a:ext cx="9151622" cy="4485837"/>
          </a:xfrm>
          <a:prstGeom prst="rect">
            <a:avLst/>
          </a:prstGeom>
        </p:spPr>
      </p:pic>
      <p:sp>
        <p:nvSpPr>
          <p:cNvPr id="6" name="TextBox 5">
            <a:extLst>
              <a:ext uri="{FF2B5EF4-FFF2-40B4-BE49-F238E27FC236}">
                <a16:creationId xmlns:a16="http://schemas.microsoft.com/office/drawing/2014/main" id="{1E884F81-0132-744E-B93C-94E762582281}"/>
              </a:ext>
            </a:extLst>
          </p:cNvPr>
          <p:cNvSpPr txBox="1"/>
          <p:nvPr/>
        </p:nvSpPr>
        <p:spPr>
          <a:xfrm>
            <a:off x="5951984" y="1002659"/>
            <a:ext cx="4477957" cy="646331"/>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S PGothic" charset="0"/>
              </a:rPr>
              <a:t>5-Yr OS Rate: 42.6%</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S PGothic" charset="0"/>
              </a:rPr>
              <a:t>5-Yr OS Rate in Complete Responders: 64.4% </a:t>
            </a:r>
          </a:p>
        </p:txBody>
      </p:sp>
      <p:sp>
        <p:nvSpPr>
          <p:cNvPr id="8" name="Content Placeholder 10">
            <a:extLst>
              <a:ext uri="{FF2B5EF4-FFF2-40B4-BE49-F238E27FC236}">
                <a16:creationId xmlns:a16="http://schemas.microsoft.com/office/drawing/2014/main" id="{FA218FDE-46F2-8F4D-838C-658FEEDAC3BD}"/>
              </a:ext>
            </a:extLst>
          </p:cNvPr>
          <p:cNvSpPr txBox="1">
            <a:spLocks/>
          </p:cNvSpPr>
          <p:nvPr/>
        </p:nvSpPr>
        <p:spPr bwMode="auto">
          <a:xfrm>
            <a:off x="1326342" y="5523337"/>
            <a:ext cx="10184298" cy="70320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390525" marR="0" lvl="0" indent="-292100" algn="l" defTabSz="412750" rtl="0" eaLnBrk="0" fontAlgn="base" latinLnBrk="0" hangingPunct="0">
              <a:lnSpc>
                <a:spcPct val="105000"/>
              </a:lnSpc>
              <a:spcBef>
                <a:spcPts val="200"/>
              </a:spcBef>
              <a:spcAft>
                <a:spcPts val="200"/>
              </a:spcAft>
              <a:buClr>
                <a:srgbClr val="000000"/>
              </a:buClr>
              <a:buSzPct val="100000"/>
              <a:buFont typeface="Arial" pitchFamily="-72" charset="0"/>
              <a:buChar char="•"/>
              <a:tabLst/>
              <a:defRPr/>
            </a:pPr>
            <a:r>
              <a:rPr kumimoji="0" lang="en-US" sz="2000" b="0" i="0" u="none" strike="noStrike" kern="1200" cap="none" spc="0" normalizeH="0" baseline="0" noProof="0" dirty="0">
                <a:ln>
                  <a:noFill/>
                </a:ln>
                <a:solidFill>
                  <a:srgbClr val="000000"/>
                </a:solidFill>
                <a:effectLst/>
                <a:uLnTx/>
                <a:uFillTx/>
                <a:latin typeface="Calibri" charset="0"/>
                <a:ea typeface="MS PGothic" pitchFamily="34" charset="-128"/>
              </a:rPr>
              <a:t>Median time to next cancer therapy: 8.7 months</a:t>
            </a:r>
          </a:p>
          <a:p>
            <a:pPr marL="390525" marR="0" lvl="0" indent="-292100" algn="l" defTabSz="412750" rtl="0" eaLnBrk="0" fontAlgn="base" latinLnBrk="0" hangingPunct="0">
              <a:lnSpc>
                <a:spcPct val="105000"/>
              </a:lnSpc>
              <a:spcBef>
                <a:spcPts val="200"/>
              </a:spcBef>
              <a:spcAft>
                <a:spcPts val="200"/>
              </a:spcAft>
              <a:buClr>
                <a:srgbClr val="000000"/>
              </a:buClr>
              <a:buSzPct val="100000"/>
              <a:buFont typeface="Arial" pitchFamily="-72" charset="0"/>
              <a:buChar char="•"/>
              <a:tabLst/>
              <a:defRPr/>
            </a:pPr>
            <a:r>
              <a:rPr kumimoji="0" lang="en-US" sz="2000" b="0" i="0" u="none" strike="noStrike" kern="1200" cap="none" spc="0" normalizeH="0" baseline="0" noProof="0" dirty="0">
                <a:ln>
                  <a:noFill/>
                </a:ln>
                <a:solidFill>
                  <a:srgbClr val="000000"/>
                </a:solidFill>
                <a:effectLst/>
                <a:uLnTx/>
                <a:uFillTx/>
                <a:latin typeface="Calibri" charset="0"/>
                <a:ea typeface="MS PGothic" pitchFamily="34" charset="-128"/>
              </a:rPr>
              <a:t>Safety findings were similar to those in previous reports</a:t>
            </a:r>
          </a:p>
        </p:txBody>
      </p:sp>
    </p:spTree>
    <p:extLst>
      <p:ext uri="{BB962C8B-B14F-4D97-AF65-F5344CB8AC3E}">
        <p14:creationId xmlns:p14="http://schemas.microsoft.com/office/powerpoint/2010/main" val="24278204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3C8F115-DEF9-E943-A151-932000B03169}"/>
              </a:ext>
            </a:extLst>
          </p:cNvPr>
          <p:cNvSpPr txBox="1"/>
          <p:nvPr/>
        </p:nvSpPr>
        <p:spPr>
          <a:xfrm>
            <a:off x="1295812" y="6387660"/>
            <a:ext cx="9552716" cy="430887"/>
          </a:xfrm>
          <a:prstGeom prst="rect">
            <a:avLst/>
          </a:prstGeom>
          <a:noFill/>
        </p:spPr>
        <p:txBody>
          <a:bodyPr wrap="square" rtlCol="0">
            <a:spAutoFit/>
          </a:bodyPr>
          <a:lstStyle/>
          <a:p>
            <a:pPr algn="ctr"/>
            <a:r>
              <a:rPr lang="en-US" sz="2200" b="0" dirty="0">
                <a:solidFill>
                  <a:schemeClr val="tx1"/>
                </a:solidFill>
                <a:latin typeface="Calibri" panose="020F0502020204030204" pitchFamily="34" charset="0"/>
                <a:cs typeface="Calibri" panose="020F0502020204030204" pitchFamily="34" charset="0"/>
              </a:rPr>
              <a:t>Locke FL et al. ASH 2021;Abstract 2.</a:t>
            </a:r>
          </a:p>
        </p:txBody>
      </p:sp>
      <p:pic>
        <p:nvPicPr>
          <p:cNvPr id="10" name="Picture 9" descr="Text&#10;&#10;Description automatically generated">
            <a:extLst>
              <a:ext uri="{FF2B5EF4-FFF2-40B4-BE49-F238E27FC236}">
                <a16:creationId xmlns:a16="http://schemas.microsoft.com/office/drawing/2014/main" id="{8133718B-B3C7-F548-B9EA-8E2422DDC5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812" y="476671"/>
            <a:ext cx="9552716" cy="5875343"/>
          </a:xfrm>
          <a:prstGeom prst="rect">
            <a:avLst/>
          </a:prstGeom>
        </p:spPr>
      </p:pic>
      <p:sp>
        <p:nvSpPr>
          <p:cNvPr id="5" name="TextBox 4">
            <a:extLst>
              <a:ext uri="{FF2B5EF4-FFF2-40B4-BE49-F238E27FC236}">
                <a16:creationId xmlns:a16="http://schemas.microsoft.com/office/drawing/2014/main" id="{FF17099C-6ACE-554A-9372-E624639DD892}"/>
              </a:ext>
            </a:extLst>
          </p:cNvPr>
          <p:cNvSpPr txBox="1"/>
          <p:nvPr/>
        </p:nvSpPr>
        <p:spPr>
          <a:xfrm>
            <a:off x="2927648" y="584393"/>
            <a:ext cx="5857694" cy="430887"/>
          </a:xfrm>
          <a:prstGeom prst="rect">
            <a:avLst/>
          </a:prstGeom>
          <a:noFill/>
        </p:spPr>
        <p:txBody>
          <a:bodyPr wrap="none" rtlCol="0">
            <a:spAutoFit/>
          </a:bodyPr>
          <a:lstStyle/>
          <a:p>
            <a:r>
              <a:rPr lang="en-US" sz="2200" i="1" dirty="0">
                <a:solidFill>
                  <a:srgbClr val="F5515F"/>
                </a:solidFill>
              </a:rPr>
              <a:t>N </a:t>
            </a:r>
            <a:r>
              <a:rPr lang="en-US" sz="2200" i="1" dirty="0" err="1">
                <a:solidFill>
                  <a:srgbClr val="F5515F"/>
                </a:solidFill>
              </a:rPr>
              <a:t>Engl</a:t>
            </a:r>
            <a:r>
              <a:rPr lang="en-US" sz="2200" i="1" dirty="0">
                <a:solidFill>
                  <a:srgbClr val="F5515F"/>
                </a:solidFill>
              </a:rPr>
              <a:t> J Med </a:t>
            </a:r>
            <a:r>
              <a:rPr lang="en-US" sz="2200" dirty="0">
                <a:solidFill>
                  <a:srgbClr val="F5515F"/>
                </a:solidFill>
              </a:rPr>
              <a:t>2021;[Online ahead of print].</a:t>
            </a:r>
          </a:p>
        </p:txBody>
      </p:sp>
    </p:spTree>
    <p:extLst>
      <p:ext uri="{BB962C8B-B14F-4D97-AF65-F5344CB8AC3E}">
        <p14:creationId xmlns:p14="http://schemas.microsoft.com/office/powerpoint/2010/main" val="21995239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EA1A6E00-27FF-814E-98D7-470691670DF0}"/>
              </a:ext>
            </a:extLst>
          </p:cNvPr>
          <p:cNvSpPr txBox="1">
            <a:spLocks/>
          </p:cNvSpPr>
          <p:nvPr/>
        </p:nvSpPr>
        <p:spPr bwMode="auto">
          <a:xfrm>
            <a:off x="120198" y="6519203"/>
            <a:ext cx="5975802" cy="19236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0" marR="0" lvl="0" indent="0" algn="l" defTabSz="412750" rtl="0" eaLnBrk="0" fontAlgn="base" latinLnBrk="0" hangingPunct="0">
              <a:lnSpc>
                <a:spcPct val="105000"/>
              </a:lnSpc>
              <a:spcBef>
                <a:spcPts val="400"/>
              </a:spcBef>
              <a:spcAft>
                <a:spcPts val="400"/>
              </a:spcAft>
              <a:buClr>
                <a:srgbClr val="000000"/>
              </a:buClr>
              <a:buSzPct val="100000"/>
              <a:buFont typeface="Arial" pitchFamily="-72" charset="0"/>
              <a:buNone/>
              <a:tabLst/>
              <a:defRPr/>
            </a:pPr>
            <a:r>
              <a:rPr kumimoji="0" lang="en-US" sz="1600" b="0" i="0" u="none" strike="noStrike" kern="0" cap="none" spc="0" normalizeH="0" baseline="0" noProof="0" dirty="0">
                <a:ln>
                  <a:noFill/>
                </a:ln>
                <a:solidFill>
                  <a:srgbClr val="000000"/>
                </a:solidFill>
                <a:effectLst/>
                <a:uLnTx/>
                <a:uFillTx/>
                <a:latin typeface="Calibri" charset="0"/>
                <a:ea typeface="MS PGothic" pitchFamily="34" charset="-128"/>
              </a:rPr>
              <a:t>Locke FL et al. </a:t>
            </a:r>
            <a:r>
              <a:rPr kumimoji="0" lang="en-US" sz="1600" b="0" i="1" u="none" strike="noStrike" kern="0" cap="none" spc="0" normalizeH="0" baseline="0" noProof="0" dirty="0">
                <a:ln>
                  <a:noFill/>
                </a:ln>
                <a:solidFill>
                  <a:srgbClr val="000000"/>
                </a:solidFill>
                <a:effectLst/>
                <a:uLnTx/>
                <a:uFillTx/>
                <a:latin typeface="Calibri" charset="0"/>
                <a:ea typeface="MS PGothic" pitchFamily="34" charset="-128"/>
              </a:rPr>
              <a:t>N </a:t>
            </a:r>
            <a:r>
              <a:rPr kumimoji="0" lang="en-US" sz="1600" b="0" i="1" u="none" strike="noStrike" kern="0" cap="none" spc="0" normalizeH="0" baseline="0" noProof="0" dirty="0" err="1">
                <a:ln>
                  <a:noFill/>
                </a:ln>
                <a:solidFill>
                  <a:srgbClr val="000000"/>
                </a:solidFill>
                <a:effectLst/>
                <a:uLnTx/>
                <a:uFillTx/>
                <a:latin typeface="Calibri" charset="0"/>
                <a:ea typeface="MS PGothic" pitchFamily="34" charset="-128"/>
              </a:rPr>
              <a:t>Engl</a:t>
            </a:r>
            <a:r>
              <a:rPr kumimoji="0" lang="en-US" sz="1600" b="0" i="1" u="none" strike="noStrike" kern="0" cap="none" spc="0" normalizeH="0" baseline="0" noProof="0" dirty="0">
                <a:ln>
                  <a:noFill/>
                </a:ln>
                <a:solidFill>
                  <a:srgbClr val="000000"/>
                </a:solidFill>
                <a:effectLst/>
                <a:uLnTx/>
                <a:uFillTx/>
                <a:latin typeface="Calibri" charset="0"/>
                <a:ea typeface="MS PGothic" pitchFamily="34" charset="-128"/>
              </a:rPr>
              <a:t> J Med </a:t>
            </a:r>
            <a:r>
              <a:rPr kumimoji="0" lang="en-US" sz="1600" b="0" i="0" u="none" strike="noStrike" kern="0" cap="none" spc="0" normalizeH="0" baseline="0" noProof="0" dirty="0">
                <a:ln>
                  <a:noFill/>
                </a:ln>
                <a:solidFill>
                  <a:srgbClr val="000000"/>
                </a:solidFill>
                <a:effectLst/>
                <a:uLnTx/>
                <a:uFillTx/>
                <a:latin typeface="Calibri" charset="0"/>
                <a:ea typeface="MS PGothic" pitchFamily="34" charset="-128"/>
              </a:rPr>
              <a:t>2021;[Online ahead of print].</a:t>
            </a:r>
          </a:p>
        </p:txBody>
      </p:sp>
      <p:sp>
        <p:nvSpPr>
          <p:cNvPr id="5" name="Title 9">
            <a:extLst>
              <a:ext uri="{FF2B5EF4-FFF2-40B4-BE49-F238E27FC236}">
                <a16:creationId xmlns:a16="http://schemas.microsoft.com/office/drawing/2014/main" id="{A741F00D-4887-0948-AF78-07916C140FC0}"/>
              </a:ext>
            </a:extLst>
          </p:cNvPr>
          <p:cNvSpPr>
            <a:spLocks noGrp="1"/>
          </p:cNvSpPr>
          <p:nvPr>
            <p:ph type="title"/>
          </p:nvPr>
        </p:nvSpPr>
        <p:spPr>
          <a:xfrm>
            <a:off x="695400" y="242617"/>
            <a:ext cx="10513168" cy="703207"/>
          </a:xfrm>
        </p:spPr>
        <p:txBody>
          <a:bodyPr/>
          <a:lstStyle/>
          <a:p>
            <a:r>
              <a:rPr lang="en-US" altLang="en-US" sz="2924" dirty="0">
                <a:latin typeface="Calibri" panose="020F0502020204030204" pitchFamily="34" charset="0"/>
                <a:cs typeface="Calibri" panose="020F0502020204030204" pitchFamily="34" charset="0"/>
              </a:rPr>
              <a:t>ZUMA-7: Event-Free Survival</a:t>
            </a:r>
            <a:endParaRPr lang="en-US" altLang="en-US" sz="2631" b="1" dirty="0">
              <a:solidFill>
                <a:schemeClr val="accent2"/>
              </a:solidFill>
              <a:latin typeface="Calibri" panose="020F0502020204030204" pitchFamily="34" charset="0"/>
              <a:cs typeface="Calibri" panose="020F0502020204030204" pitchFamily="34" charset="0"/>
            </a:endParaRPr>
          </a:p>
        </p:txBody>
      </p:sp>
      <p:pic>
        <p:nvPicPr>
          <p:cNvPr id="11" name="Picture 10" descr="Chart, line chart&#10;&#10;Description automatically generated">
            <a:extLst>
              <a:ext uri="{FF2B5EF4-FFF2-40B4-BE49-F238E27FC236}">
                <a16:creationId xmlns:a16="http://schemas.microsoft.com/office/drawing/2014/main" id="{B18B4290-2F73-854B-ABA9-9EF40BD6F6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 y="1625600"/>
            <a:ext cx="11506200" cy="3606800"/>
          </a:xfrm>
          <a:prstGeom prst="rect">
            <a:avLst/>
          </a:prstGeom>
        </p:spPr>
      </p:pic>
    </p:spTree>
    <p:extLst>
      <p:ext uri="{BB962C8B-B14F-4D97-AF65-F5344CB8AC3E}">
        <p14:creationId xmlns:p14="http://schemas.microsoft.com/office/powerpoint/2010/main" val="37631850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9">
            <a:extLst>
              <a:ext uri="{FF2B5EF4-FFF2-40B4-BE49-F238E27FC236}">
                <a16:creationId xmlns:a16="http://schemas.microsoft.com/office/drawing/2014/main" id="{A741F00D-4887-0948-AF78-07916C140FC0}"/>
              </a:ext>
            </a:extLst>
          </p:cNvPr>
          <p:cNvSpPr>
            <a:spLocks noGrp="1"/>
          </p:cNvSpPr>
          <p:nvPr>
            <p:ph type="title"/>
          </p:nvPr>
        </p:nvSpPr>
        <p:spPr>
          <a:xfrm>
            <a:off x="695400" y="242617"/>
            <a:ext cx="10513168" cy="703207"/>
          </a:xfrm>
        </p:spPr>
        <p:txBody>
          <a:bodyPr/>
          <a:lstStyle/>
          <a:p>
            <a:r>
              <a:rPr lang="en-US" altLang="en-US" sz="2924" dirty="0">
                <a:latin typeface="Calibri" panose="020F0502020204030204" pitchFamily="34" charset="0"/>
                <a:cs typeface="Calibri" panose="020F0502020204030204" pitchFamily="34" charset="0"/>
              </a:rPr>
              <a:t>ZUMA-7: Event-Free Survival Subgroup Analysis</a:t>
            </a:r>
            <a:endParaRPr lang="en-US" altLang="en-US" sz="2631" b="1" dirty="0">
              <a:solidFill>
                <a:schemeClr val="accent2"/>
              </a:solidFill>
              <a:latin typeface="Calibri" panose="020F0502020204030204" pitchFamily="34" charset="0"/>
              <a:cs typeface="Calibri" panose="020F0502020204030204" pitchFamily="34" charset="0"/>
            </a:endParaRPr>
          </a:p>
        </p:txBody>
      </p:sp>
      <p:pic>
        <p:nvPicPr>
          <p:cNvPr id="3" name="Picture 2" descr="Graphical user interface, table&#10;&#10;Description automatically generated">
            <a:extLst>
              <a:ext uri="{FF2B5EF4-FFF2-40B4-BE49-F238E27FC236}">
                <a16:creationId xmlns:a16="http://schemas.microsoft.com/office/drawing/2014/main" id="{336E6302-0FDD-3148-B6D1-5D48E2D33AE9}"/>
              </a:ext>
            </a:extLst>
          </p:cNvPr>
          <p:cNvPicPr>
            <a:picLocks noChangeAspect="1"/>
          </p:cNvPicPr>
          <p:nvPr/>
        </p:nvPicPr>
        <p:blipFill rotWithShape="1">
          <a:blip r:embed="rId2">
            <a:extLst>
              <a:ext uri="{28A0092B-C50C-407E-A947-70E740481C1C}">
                <a14:useLocalDpi xmlns:a14="http://schemas.microsoft.com/office/drawing/2010/main" val="0"/>
              </a:ext>
            </a:extLst>
          </a:blip>
          <a:srcRect t="829"/>
          <a:stretch/>
        </p:blipFill>
        <p:spPr>
          <a:xfrm>
            <a:off x="1821387" y="908720"/>
            <a:ext cx="8261194" cy="5473890"/>
          </a:xfrm>
          <a:prstGeom prst="rect">
            <a:avLst/>
          </a:prstGeom>
        </p:spPr>
      </p:pic>
      <p:sp>
        <p:nvSpPr>
          <p:cNvPr id="6" name="TextBox 5">
            <a:extLst>
              <a:ext uri="{FF2B5EF4-FFF2-40B4-BE49-F238E27FC236}">
                <a16:creationId xmlns:a16="http://schemas.microsoft.com/office/drawing/2014/main" id="{D407AB9A-94F8-3042-A045-255A58B9DB2D}"/>
              </a:ext>
            </a:extLst>
          </p:cNvPr>
          <p:cNvSpPr txBox="1"/>
          <p:nvPr/>
        </p:nvSpPr>
        <p:spPr>
          <a:xfrm>
            <a:off x="7764" y="6522135"/>
            <a:ext cx="4457054"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Tilly H et al. </a:t>
            </a:r>
            <a:r>
              <a:rPr lang="en-US" sz="1500" b="0" i="1" dirty="0">
                <a:solidFill>
                  <a:schemeClr val="tx1"/>
                </a:solidFill>
                <a:latin typeface="Calibri" panose="020F0502020204030204" pitchFamily="34" charset="0"/>
                <a:cs typeface="Calibri" panose="020F0502020204030204" pitchFamily="34" charset="0"/>
              </a:rPr>
              <a:t>N </a:t>
            </a:r>
            <a:r>
              <a:rPr lang="en-US" sz="1500" b="0" i="1" dirty="0" err="1">
                <a:solidFill>
                  <a:schemeClr val="tx1"/>
                </a:solidFill>
                <a:latin typeface="Calibri" panose="020F0502020204030204" pitchFamily="34" charset="0"/>
                <a:cs typeface="Calibri" panose="020F0502020204030204" pitchFamily="34" charset="0"/>
              </a:rPr>
              <a:t>Engl</a:t>
            </a:r>
            <a:r>
              <a:rPr lang="en-US" sz="1500" b="0" i="1" dirty="0">
                <a:solidFill>
                  <a:schemeClr val="tx1"/>
                </a:solidFill>
                <a:latin typeface="Calibri" panose="020F0502020204030204" pitchFamily="34" charset="0"/>
                <a:cs typeface="Calibri" panose="020F0502020204030204" pitchFamily="34" charset="0"/>
              </a:rPr>
              <a:t> J Med </a:t>
            </a:r>
            <a:r>
              <a:rPr lang="en-US" sz="1500" b="0" dirty="0">
                <a:solidFill>
                  <a:schemeClr val="tx1"/>
                </a:solidFill>
                <a:latin typeface="Calibri" panose="020F0502020204030204" pitchFamily="34" charset="0"/>
                <a:cs typeface="Calibri" panose="020F0502020204030204" pitchFamily="34" charset="0"/>
              </a:rPr>
              <a:t>2021;[Online ahead of print].</a:t>
            </a:r>
          </a:p>
        </p:txBody>
      </p:sp>
    </p:spTree>
    <p:extLst>
      <p:ext uri="{BB962C8B-B14F-4D97-AF65-F5344CB8AC3E}">
        <p14:creationId xmlns:p14="http://schemas.microsoft.com/office/powerpoint/2010/main" val="4775588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9">
            <a:extLst>
              <a:ext uri="{FF2B5EF4-FFF2-40B4-BE49-F238E27FC236}">
                <a16:creationId xmlns:a16="http://schemas.microsoft.com/office/drawing/2014/main" id="{A741F00D-4887-0948-AF78-07916C140FC0}"/>
              </a:ext>
            </a:extLst>
          </p:cNvPr>
          <p:cNvSpPr>
            <a:spLocks noGrp="1"/>
          </p:cNvSpPr>
          <p:nvPr>
            <p:ph type="title"/>
          </p:nvPr>
        </p:nvSpPr>
        <p:spPr>
          <a:xfrm>
            <a:off x="695400" y="242617"/>
            <a:ext cx="10513168" cy="703207"/>
          </a:xfrm>
        </p:spPr>
        <p:txBody>
          <a:bodyPr/>
          <a:lstStyle/>
          <a:p>
            <a:r>
              <a:rPr lang="en-US" altLang="en-US" sz="2924" dirty="0">
                <a:latin typeface="Calibri" panose="020F0502020204030204" pitchFamily="34" charset="0"/>
                <a:cs typeface="Calibri" panose="020F0502020204030204" pitchFamily="34" charset="0"/>
              </a:rPr>
              <a:t>ZUMA-7: Overall Survival</a:t>
            </a:r>
            <a:endParaRPr lang="en-US" altLang="en-US" sz="2631" b="1" dirty="0">
              <a:solidFill>
                <a:schemeClr val="accent2"/>
              </a:solidFill>
              <a:latin typeface="Calibri" panose="020F0502020204030204" pitchFamily="34" charset="0"/>
              <a:cs typeface="Calibri" panose="020F0502020204030204" pitchFamily="34" charset="0"/>
            </a:endParaRPr>
          </a:p>
        </p:txBody>
      </p:sp>
      <p:pic>
        <p:nvPicPr>
          <p:cNvPr id="4" name="Picture 3" descr="Chart, line chart&#10;&#10;Description automatically generated">
            <a:extLst>
              <a:ext uri="{FF2B5EF4-FFF2-40B4-BE49-F238E27FC236}">
                <a16:creationId xmlns:a16="http://schemas.microsoft.com/office/drawing/2014/main" id="{5BF22039-A7A7-F74B-8E48-230AF009B6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150" y="1441450"/>
            <a:ext cx="11315700" cy="3975100"/>
          </a:xfrm>
          <a:prstGeom prst="rect">
            <a:avLst/>
          </a:prstGeom>
        </p:spPr>
      </p:pic>
      <p:sp>
        <p:nvSpPr>
          <p:cNvPr id="6" name="TextBox 5">
            <a:extLst>
              <a:ext uri="{FF2B5EF4-FFF2-40B4-BE49-F238E27FC236}">
                <a16:creationId xmlns:a16="http://schemas.microsoft.com/office/drawing/2014/main" id="{04ACA8F9-7AA4-DC40-8BB7-E172FC1BF237}"/>
              </a:ext>
            </a:extLst>
          </p:cNvPr>
          <p:cNvSpPr txBox="1"/>
          <p:nvPr/>
        </p:nvSpPr>
        <p:spPr>
          <a:xfrm>
            <a:off x="7764" y="6522135"/>
            <a:ext cx="4457054"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Tilly H et al. </a:t>
            </a:r>
            <a:r>
              <a:rPr lang="en-US" sz="1500" b="0" i="1" dirty="0">
                <a:solidFill>
                  <a:schemeClr val="tx1"/>
                </a:solidFill>
                <a:latin typeface="Calibri" panose="020F0502020204030204" pitchFamily="34" charset="0"/>
                <a:cs typeface="Calibri" panose="020F0502020204030204" pitchFamily="34" charset="0"/>
              </a:rPr>
              <a:t>N </a:t>
            </a:r>
            <a:r>
              <a:rPr lang="en-US" sz="1500" b="0" i="1" dirty="0" err="1">
                <a:solidFill>
                  <a:schemeClr val="tx1"/>
                </a:solidFill>
                <a:latin typeface="Calibri" panose="020F0502020204030204" pitchFamily="34" charset="0"/>
                <a:cs typeface="Calibri" panose="020F0502020204030204" pitchFamily="34" charset="0"/>
              </a:rPr>
              <a:t>Engl</a:t>
            </a:r>
            <a:r>
              <a:rPr lang="en-US" sz="1500" b="0" i="1" dirty="0">
                <a:solidFill>
                  <a:schemeClr val="tx1"/>
                </a:solidFill>
                <a:latin typeface="Calibri" panose="020F0502020204030204" pitchFamily="34" charset="0"/>
                <a:cs typeface="Calibri" panose="020F0502020204030204" pitchFamily="34" charset="0"/>
              </a:rPr>
              <a:t> J Med </a:t>
            </a:r>
            <a:r>
              <a:rPr lang="en-US" sz="1500" b="0" dirty="0">
                <a:solidFill>
                  <a:schemeClr val="tx1"/>
                </a:solidFill>
                <a:latin typeface="Calibri" panose="020F0502020204030204" pitchFamily="34" charset="0"/>
                <a:cs typeface="Calibri" panose="020F0502020204030204" pitchFamily="34" charset="0"/>
              </a:rPr>
              <a:t>2021;[Online ahead of print].</a:t>
            </a:r>
          </a:p>
        </p:txBody>
      </p:sp>
    </p:spTree>
    <p:extLst>
      <p:ext uri="{BB962C8B-B14F-4D97-AF65-F5344CB8AC3E}">
        <p14:creationId xmlns:p14="http://schemas.microsoft.com/office/powerpoint/2010/main" val="3179323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DE0888C3-7B77-234D-BD9B-E0B276A4B4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7488" y="451212"/>
            <a:ext cx="9373042" cy="5882062"/>
          </a:xfrm>
          <a:prstGeom prst="rect">
            <a:avLst/>
          </a:prstGeom>
        </p:spPr>
      </p:pic>
      <p:sp>
        <p:nvSpPr>
          <p:cNvPr id="5" name="TextBox 4">
            <a:extLst>
              <a:ext uri="{FF2B5EF4-FFF2-40B4-BE49-F238E27FC236}">
                <a16:creationId xmlns:a16="http://schemas.microsoft.com/office/drawing/2014/main" id="{EEFBCD25-5A0B-064C-8271-CB17373808BD}"/>
              </a:ext>
            </a:extLst>
          </p:cNvPr>
          <p:cNvSpPr txBox="1"/>
          <p:nvPr/>
        </p:nvSpPr>
        <p:spPr>
          <a:xfrm>
            <a:off x="3167153" y="540832"/>
            <a:ext cx="5857694" cy="430887"/>
          </a:xfrm>
          <a:prstGeom prst="rect">
            <a:avLst/>
          </a:prstGeom>
          <a:noFill/>
        </p:spPr>
        <p:txBody>
          <a:bodyPr wrap="none" rtlCol="0">
            <a:spAutoFit/>
          </a:bodyPr>
          <a:lstStyle/>
          <a:p>
            <a:r>
              <a:rPr lang="en-US" sz="2200" i="1" dirty="0">
                <a:solidFill>
                  <a:srgbClr val="F5515F"/>
                </a:solidFill>
              </a:rPr>
              <a:t>N </a:t>
            </a:r>
            <a:r>
              <a:rPr lang="en-US" sz="2200" i="1" dirty="0" err="1">
                <a:solidFill>
                  <a:srgbClr val="F5515F"/>
                </a:solidFill>
              </a:rPr>
              <a:t>Engl</a:t>
            </a:r>
            <a:r>
              <a:rPr lang="en-US" sz="2200" i="1" dirty="0">
                <a:solidFill>
                  <a:srgbClr val="F5515F"/>
                </a:solidFill>
              </a:rPr>
              <a:t> J Med </a:t>
            </a:r>
            <a:r>
              <a:rPr lang="en-US" sz="2200" dirty="0">
                <a:solidFill>
                  <a:srgbClr val="F5515F"/>
                </a:solidFill>
              </a:rPr>
              <a:t>2021;[Online ahead of print].</a:t>
            </a:r>
          </a:p>
        </p:txBody>
      </p:sp>
      <p:sp>
        <p:nvSpPr>
          <p:cNvPr id="6" name="TextBox 5">
            <a:extLst>
              <a:ext uri="{FF2B5EF4-FFF2-40B4-BE49-F238E27FC236}">
                <a16:creationId xmlns:a16="http://schemas.microsoft.com/office/drawing/2014/main" id="{E3E5D0DA-70EA-034B-B781-99510B927399}"/>
              </a:ext>
            </a:extLst>
          </p:cNvPr>
          <p:cNvSpPr txBox="1"/>
          <p:nvPr/>
        </p:nvSpPr>
        <p:spPr>
          <a:xfrm>
            <a:off x="1487488" y="6333274"/>
            <a:ext cx="9373042" cy="430887"/>
          </a:xfrm>
          <a:prstGeom prst="rect">
            <a:avLst/>
          </a:prstGeom>
          <a:noFill/>
        </p:spPr>
        <p:txBody>
          <a:bodyPr wrap="square" rtlCol="0">
            <a:spAutoFit/>
          </a:bodyPr>
          <a:lstStyle/>
          <a:p>
            <a:pPr algn="ctr"/>
            <a:r>
              <a:rPr lang="en-US" sz="2200" b="0" dirty="0">
                <a:solidFill>
                  <a:schemeClr val="tx1"/>
                </a:solidFill>
                <a:latin typeface="Calibri" panose="020F0502020204030204" pitchFamily="34" charset="0"/>
                <a:cs typeface="Calibri" panose="020F0502020204030204" pitchFamily="34" charset="0"/>
              </a:rPr>
              <a:t>Bishop MR et al. ASH 2021;Abstract LBA-6.</a:t>
            </a:r>
          </a:p>
        </p:txBody>
      </p:sp>
    </p:spTree>
    <p:extLst>
      <p:ext uri="{BB962C8B-B14F-4D97-AF65-F5344CB8AC3E}">
        <p14:creationId xmlns:p14="http://schemas.microsoft.com/office/powerpoint/2010/main" val="34550234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D20DE8-77FE-2C47-897B-85EE46C85065}"/>
              </a:ext>
            </a:extLst>
          </p:cNvPr>
          <p:cNvSpPr>
            <a:spLocks noGrp="1"/>
          </p:cNvSpPr>
          <p:nvPr>
            <p:ph type="title"/>
          </p:nvPr>
        </p:nvSpPr>
        <p:spPr>
          <a:xfrm>
            <a:off x="912286" y="445987"/>
            <a:ext cx="10512306" cy="1143000"/>
          </a:xfrm>
        </p:spPr>
        <p:txBody>
          <a:bodyPr/>
          <a:lstStyle/>
          <a:p>
            <a:pPr algn="l"/>
            <a:r>
              <a:rPr lang="en-US" sz="2800" dirty="0"/>
              <a:t>Phase II AMEERA Study of the Oral SERD </a:t>
            </a:r>
            <a:r>
              <a:rPr lang="en-US" sz="2800" dirty="0" err="1"/>
              <a:t>Amcenestrant</a:t>
            </a:r>
            <a:r>
              <a:rPr lang="en-US" sz="2800" dirty="0"/>
              <a:t> in ER-Positive, HER2-Negative Advanced or Metastatic Breast Cancer Fails to Meet PFS Endpoint</a:t>
            </a:r>
            <a:br>
              <a:rPr lang="en-US" dirty="0"/>
            </a:br>
            <a:r>
              <a:rPr lang="en-US" sz="2000" dirty="0"/>
              <a:t>Press Release – March 14, 2022</a:t>
            </a:r>
            <a:endParaRPr lang="en-US" dirty="0"/>
          </a:p>
        </p:txBody>
      </p:sp>
      <p:sp>
        <p:nvSpPr>
          <p:cNvPr id="4" name="Content Placeholder 3">
            <a:extLst>
              <a:ext uri="{FF2B5EF4-FFF2-40B4-BE49-F238E27FC236}">
                <a16:creationId xmlns:a16="http://schemas.microsoft.com/office/drawing/2014/main" id="{BE73AFFD-45A0-434E-9DE4-F5A8FCEF964D}"/>
              </a:ext>
            </a:extLst>
          </p:cNvPr>
          <p:cNvSpPr>
            <a:spLocks noGrp="1"/>
          </p:cNvSpPr>
          <p:nvPr>
            <p:ph idx="1"/>
          </p:nvPr>
        </p:nvSpPr>
        <p:spPr>
          <a:xfrm>
            <a:off x="912286" y="1870020"/>
            <a:ext cx="10358967" cy="4514258"/>
          </a:xfrm>
        </p:spPr>
        <p:txBody>
          <a:bodyPr/>
          <a:lstStyle/>
          <a:p>
            <a:pPr marL="98425" indent="0">
              <a:buNone/>
            </a:pPr>
            <a:r>
              <a:rPr lang="en-US" sz="2400" b="0" dirty="0"/>
              <a:t>“The Phase 2 AMEERA-3 clinical trial evaluating </a:t>
            </a:r>
            <a:r>
              <a:rPr lang="en-US" sz="2400" b="0" dirty="0" err="1"/>
              <a:t>amcenestrant</a:t>
            </a:r>
            <a:r>
              <a:rPr lang="en-US" sz="2400" b="0" dirty="0"/>
              <a:t>, an investigational optimized oral selective estrogen receptor degrader (SERD), did not meet its primary endpoint of improving progression-free survival (PFS) as assessed by an independent central review. The trial evaluated </a:t>
            </a:r>
            <a:r>
              <a:rPr lang="en-US" sz="2400" b="0" dirty="0" err="1"/>
              <a:t>amcenestrant</a:t>
            </a:r>
            <a:r>
              <a:rPr lang="en-US" sz="2400" b="0" dirty="0"/>
              <a:t> as monotherapy compared to endocrine treatment of physician’s choice in patients with locally advanced or metastatic estrogen receptor-positive (ER+)/human epidermal growth factor receptor 2-negative (HER2-) breast cancer who progressed on or after hormonal therapies. No new safety signals were identified and the safety profile of </a:t>
            </a:r>
            <a:r>
              <a:rPr lang="en-US" sz="2400" b="0" dirty="0" err="1"/>
              <a:t>amcenestrant</a:t>
            </a:r>
            <a:r>
              <a:rPr lang="en-US" sz="2400" b="0" dirty="0"/>
              <a:t> in AMEERA-3 was consistent with earlier studies.”</a:t>
            </a:r>
          </a:p>
        </p:txBody>
      </p:sp>
      <p:sp>
        <p:nvSpPr>
          <p:cNvPr id="5" name="TextBox 4">
            <a:extLst>
              <a:ext uri="{FF2B5EF4-FFF2-40B4-BE49-F238E27FC236}">
                <a16:creationId xmlns:a16="http://schemas.microsoft.com/office/drawing/2014/main" id="{12569BFD-3C9C-2145-9F6E-CD92A99A0A14}"/>
              </a:ext>
            </a:extLst>
          </p:cNvPr>
          <p:cNvSpPr txBox="1"/>
          <p:nvPr/>
        </p:nvSpPr>
        <p:spPr>
          <a:xfrm>
            <a:off x="191344" y="6384278"/>
            <a:ext cx="11665296" cy="323165"/>
          </a:xfrm>
          <a:prstGeom prst="rect">
            <a:avLst/>
          </a:prstGeom>
          <a:noFill/>
        </p:spPr>
        <p:txBody>
          <a:bodyPr wrap="square" rtlCol="0">
            <a:spAutoFit/>
          </a:bodyPr>
          <a:lstStyle/>
          <a:p>
            <a:pPr lvl="0">
              <a:defRPr/>
            </a:pPr>
            <a:r>
              <a:rPr lang="en-US" sz="1500" b="0" dirty="0">
                <a:solidFill>
                  <a:srgbClr val="000000"/>
                </a:solidFill>
                <a:latin typeface="Calibri" panose="020F0502020204030204" pitchFamily="34" charset="0"/>
                <a:cs typeface="Calibri" panose="020F0502020204030204" pitchFamily="34" charset="0"/>
              </a:rPr>
              <a:t>https://</a:t>
            </a:r>
            <a:r>
              <a:rPr lang="en-US" sz="1500" b="0" dirty="0" err="1">
                <a:solidFill>
                  <a:srgbClr val="000000"/>
                </a:solidFill>
                <a:latin typeface="Calibri" panose="020F0502020204030204" pitchFamily="34" charset="0"/>
                <a:cs typeface="Calibri" panose="020F0502020204030204" pitchFamily="34" charset="0"/>
              </a:rPr>
              <a:t>www.sanofi.com</a:t>
            </a:r>
            <a:r>
              <a:rPr lang="en-US" sz="1500" b="0" dirty="0">
                <a:solidFill>
                  <a:srgbClr val="000000"/>
                </a:solidFill>
                <a:latin typeface="Calibri" panose="020F0502020204030204" pitchFamily="34" charset="0"/>
                <a:cs typeface="Calibri" panose="020F0502020204030204" pitchFamily="34" charset="0"/>
              </a:rPr>
              <a:t>/</a:t>
            </a:r>
            <a:r>
              <a:rPr lang="en-US" sz="1500" b="0" dirty="0" err="1">
                <a:solidFill>
                  <a:srgbClr val="000000"/>
                </a:solidFill>
                <a:latin typeface="Calibri" panose="020F0502020204030204" pitchFamily="34" charset="0"/>
                <a:cs typeface="Calibri" panose="020F0502020204030204" pitchFamily="34" charset="0"/>
              </a:rPr>
              <a:t>en</a:t>
            </a:r>
            <a:r>
              <a:rPr lang="en-US" sz="1500" b="0" dirty="0">
                <a:solidFill>
                  <a:srgbClr val="000000"/>
                </a:solidFill>
                <a:latin typeface="Calibri" panose="020F0502020204030204" pitchFamily="34" charset="0"/>
                <a:cs typeface="Calibri" panose="020F0502020204030204" pitchFamily="34" charset="0"/>
              </a:rPr>
              <a:t>/media-room/press-releases/2022/2022-03-14-07-00-00-2402216#</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3635286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4D6E1-BBC7-584E-980A-E15CE515F3FD}"/>
              </a:ext>
            </a:extLst>
          </p:cNvPr>
          <p:cNvSpPr>
            <a:spLocks noGrp="1"/>
          </p:cNvSpPr>
          <p:nvPr>
            <p:ph type="title"/>
          </p:nvPr>
        </p:nvSpPr>
        <p:spPr>
          <a:xfrm>
            <a:off x="912286" y="0"/>
            <a:ext cx="10358967" cy="969739"/>
          </a:xfrm>
        </p:spPr>
        <p:txBody>
          <a:bodyPr/>
          <a:lstStyle/>
          <a:p>
            <a:r>
              <a:rPr lang="en-US" dirty="0"/>
              <a:t>BELINDA: Event-Free Survival (Primary Endpoint) </a:t>
            </a:r>
          </a:p>
        </p:txBody>
      </p:sp>
      <p:sp>
        <p:nvSpPr>
          <p:cNvPr id="3" name="TextBox 2">
            <a:extLst>
              <a:ext uri="{FF2B5EF4-FFF2-40B4-BE49-F238E27FC236}">
                <a16:creationId xmlns:a16="http://schemas.microsoft.com/office/drawing/2014/main" id="{69503FAC-8F73-3C45-AEBD-3DFC36F6EC6E}"/>
              </a:ext>
            </a:extLst>
          </p:cNvPr>
          <p:cNvSpPr txBox="1"/>
          <p:nvPr/>
        </p:nvSpPr>
        <p:spPr>
          <a:xfrm>
            <a:off x="119336" y="6477098"/>
            <a:ext cx="4745594"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Bishop MR et al. </a:t>
            </a:r>
            <a:r>
              <a:rPr lang="en-US" sz="1500" b="0" i="1" dirty="0">
                <a:solidFill>
                  <a:schemeClr val="tx1"/>
                </a:solidFill>
                <a:latin typeface="Calibri" panose="020F0502020204030204" pitchFamily="34" charset="0"/>
                <a:cs typeface="Calibri" panose="020F0502020204030204" pitchFamily="34" charset="0"/>
              </a:rPr>
              <a:t>N </a:t>
            </a:r>
            <a:r>
              <a:rPr lang="en-US" sz="1500" b="0" i="1" dirty="0" err="1">
                <a:solidFill>
                  <a:schemeClr val="tx1"/>
                </a:solidFill>
                <a:latin typeface="Calibri" panose="020F0502020204030204" pitchFamily="34" charset="0"/>
                <a:cs typeface="Calibri" panose="020F0502020204030204" pitchFamily="34" charset="0"/>
              </a:rPr>
              <a:t>Engl</a:t>
            </a:r>
            <a:r>
              <a:rPr lang="en-US" sz="1500" b="0" i="1" dirty="0">
                <a:solidFill>
                  <a:schemeClr val="tx1"/>
                </a:solidFill>
                <a:latin typeface="Calibri" panose="020F0502020204030204" pitchFamily="34" charset="0"/>
                <a:cs typeface="Calibri" panose="020F0502020204030204" pitchFamily="34" charset="0"/>
              </a:rPr>
              <a:t> J Med </a:t>
            </a:r>
            <a:r>
              <a:rPr lang="en-US" sz="1500" b="0" dirty="0">
                <a:solidFill>
                  <a:schemeClr val="tx1"/>
                </a:solidFill>
                <a:latin typeface="Calibri" panose="020F0502020204030204" pitchFamily="34" charset="0"/>
                <a:cs typeface="Calibri" panose="020F0502020204030204" pitchFamily="34" charset="0"/>
              </a:rPr>
              <a:t>2021;[</a:t>
            </a:r>
            <a:r>
              <a:rPr lang="en-US" sz="1500" b="0" dirty="0" err="1">
                <a:solidFill>
                  <a:schemeClr val="tx1"/>
                </a:solidFill>
                <a:latin typeface="Calibri" panose="020F0502020204030204" pitchFamily="34" charset="0"/>
                <a:cs typeface="Calibri" panose="020F0502020204030204" pitchFamily="34" charset="0"/>
              </a:rPr>
              <a:t>Epub</a:t>
            </a:r>
            <a:r>
              <a:rPr lang="en-US" sz="1500" b="0" dirty="0">
                <a:solidFill>
                  <a:schemeClr val="tx1"/>
                </a:solidFill>
                <a:latin typeface="Calibri" panose="020F0502020204030204" pitchFamily="34" charset="0"/>
                <a:cs typeface="Calibri" panose="020F0502020204030204" pitchFamily="34" charset="0"/>
              </a:rPr>
              <a:t> ahead of print].</a:t>
            </a:r>
          </a:p>
        </p:txBody>
      </p:sp>
      <p:pic>
        <p:nvPicPr>
          <p:cNvPr id="5" name="Picture 4" descr="Chart&#10;&#10;Description automatically generated">
            <a:extLst>
              <a:ext uri="{FF2B5EF4-FFF2-40B4-BE49-F238E27FC236}">
                <a16:creationId xmlns:a16="http://schemas.microsoft.com/office/drawing/2014/main" id="{D55955C9-D0ED-8E47-AEF4-10253E3D0F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369" y="1107599"/>
            <a:ext cx="11226800" cy="4914900"/>
          </a:xfrm>
          <a:prstGeom prst="rect">
            <a:avLst/>
          </a:prstGeom>
        </p:spPr>
      </p:pic>
    </p:spTree>
    <p:extLst>
      <p:ext uri="{BB962C8B-B14F-4D97-AF65-F5344CB8AC3E}">
        <p14:creationId xmlns:p14="http://schemas.microsoft.com/office/powerpoint/2010/main" val="10155673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xt&#10;&#10;Description automatically generated">
            <a:extLst>
              <a:ext uri="{FF2B5EF4-FFF2-40B4-BE49-F238E27FC236}">
                <a16:creationId xmlns:a16="http://schemas.microsoft.com/office/drawing/2014/main" id="{DCFA577C-D132-8A4F-A0B7-5CD8BE7D2F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708" y="476672"/>
            <a:ext cx="11352584" cy="5536003"/>
          </a:xfrm>
          <a:prstGeom prst="rect">
            <a:avLst/>
          </a:prstGeom>
        </p:spPr>
      </p:pic>
    </p:spTree>
    <p:extLst>
      <p:ext uri="{BB962C8B-B14F-4D97-AF65-F5344CB8AC3E}">
        <p14:creationId xmlns:p14="http://schemas.microsoft.com/office/powerpoint/2010/main" val="2034128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DD7B3-AC5B-9746-8DF9-DDF2FC6E4E17}"/>
              </a:ext>
            </a:extLst>
          </p:cNvPr>
          <p:cNvSpPr>
            <a:spLocks noGrp="1"/>
          </p:cNvSpPr>
          <p:nvPr>
            <p:ph type="title"/>
          </p:nvPr>
        </p:nvSpPr>
        <p:spPr/>
        <p:txBody>
          <a:bodyPr/>
          <a:lstStyle/>
          <a:p>
            <a:pPr algn="l"/>
            <a:r>
              <a:rPr lang="en-US" dirty="0"/>
              <a:t>TRANSFORM: Event-Free Survival per Independent Review Committee (ITT, Primary Endpoint)</a:t>
            </a:r>
          </a:p>
        </p:txBody>
      </p:sp>
      <p:sp>
        <p:nvSpPr>
          <p:cNvPr id="3" name="Rectangle 2">
            <a:extLst>
              <a:ext uri="{FF2B5EF4-FFF2-40B4-BE49-F238E27FC236}">
                <a16:creationId xmlns:a16="http://schemas.microsoft.com/office/drawing/2014/main" id="{C1A9D4FC-877B-254A-B773-EE1F3E4A13A9}"/>
              </a:ext>
            </a:extLst>
          </p:cNvPr>
          <p:cNvSpPr/>
          <p:nvPr/>
        </p:nvSpPr>
        <p:spPr>
          <a:xfrm>
            <a:off x="191344" y="6477098"/>
            <a:ext cx="4680520" cy="323165"/>
          </a:xfrm>
          <a:prstGeom prst="rect">
            <a:avLst/>
          </a:prstGeom>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Kamdar</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M et al. </a:t>
            </a:r>
            <a:r>
              <a:rPr kumimoji="0" lang="en-US" sz="1500" b="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ASH</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2021;Abstract 91.</a:t>
            </a:r>
            <a:r>
              <a:rPr kumimoji="0" lang="en-US" sz="1500" b="0" i="0" u="none" strike="noStrike" kern="1200" cap="none" spc="0" normalizeH="0" baseline="0" noProof="0" dirty="0">
                <a:ln>
                  <a:noFill/>
                </a:ln>
                <a:solidFill>
                  <a:srgbClr val="000000"/>
                </a:solidFill>
                <a:effectLst/>
                <a:uLnTx/>
                <a:uFillTx/>
                <a:latin typeface="Arial" pitchFamily="-72" charset="0"/>
                <a:ea typeface="MS PGothic" charset="0"/>
              </a:rPr>
              <a:t> </a:t>
            </a:r>
          </a:p>
        </p:txBody>
      </p:sp>
      <p:pic>
        <p:nvPicPr>
          <p:cNvPr id="7" name="Picture 6" descr="Timeline&#10;&#10;Description automatically generated">
            <a:extLst>
              <a:ext uri="{FF2B5EF4-FFF2-40B4-BE49-F238E27FC236}">
                <a16:creationId xmlns:a16="http://schemas.microsoft.com/office/drawing/2014/main" id="{FDDB9F9E-B84E-A44A-8BAF-0D37807851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171" y="1321806"/>
            <a:ext cx="10809658" cy="4723282"/>
          </a:xfrm>
          <a:prstGeom prst="rect">
            <a:avLst/>
          </a:prstGeom>
        </p:spPr>
      </p:pic>
    </p:spTree>
    <p:extLst>
      <p:ext uri="{BB962C8B-B14F-4D97-AF65-F5344CB8AC3E}">
        <p14:creationId xmlns:p14="http://schemas.microsoft.com/office/powerpoint/2010/main" val="8589642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email&#10;&#10;Description automatically generated">
            <a:extLst>
              <a:ext uri="{FF2B5EF4-FFF2-40B4-BE49-F238E27FC236}">
                <a16:creationId xmlns:a16="http://schemas.microsoft.com/office/drawing/2014/main" id="{EBBA54F2-9334-F541-A253-14F7EB32E6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840" y="476671"/>
            <a:ext cx="10558736" cy="5800507"/>
          </a:xfrm>
          <a:prstGeom prst="rect">
            <a:avLst/>
          </a:prstGeom>
        </p:spPr>
      </p:pic>
      <p:sp>
        <p:nvSpPr>
          <p:cNvPr id="6" name="TextBox 5">
            <a:extLst>
              <a:ext uri="{FF2B5EF4-FFF2-40B4-BE49-F238E27FC236}">
                <a16:creationId xmlns:a16="http://schemas.microsoft.com/office/drawing/2014/main" id="{E1F270B9-05CE-0C44-ADDF-28E520AE4980}"/>
              </a:ext>
            </a:extLst>
          </p:cNvPr>
          <p:cNvSpPr txBox="1"/>
          <p:nvPr/>
        </p:nvSpPr>
        <p:spPr>
          <a:xfrm>
            <a:off x="3158923" y="580822"/>
            <a:ext cx="5857694" cy="430887"/>
          </a:xfrm>
          <a:prstGeom prst="rect">
            <a:avLst/>
          </a:prstGeom>
          <a:noFill/>
        </p:spPr>
        <p:txBody>
          <a:bodyPr wrap="none" rtlCol="0">
            <a:spAutoFit/>
          </a:bodyPr>
          <a:lstStyle/>
          <a:p>
            <a:r>
              <a:rPr lang="en-US" sz="2200" i="1" dirty="0">
                <a:solidFill>
                  <a:srgbClr val="F5515F"/>
                </a:solidFill>
              </a:rPr>
              <a:t>N </a:t>
            </a:r>
            <a:r>
              <a:rPr lang="en-US" sz="2200" i="1" dirty="0" err="1">
                <a:solidFill>
                  <a:srgbClr val="F5515F"/>
                </a:solidFill>
              </a:rPr>
              <a:t>Engl</a:t>
            </a:r>
            <a:r>
              <a:rPr lang="en-US" sz="2200" i="1" dirty="0">
                <a:solidFill>
                  <a:srgbClr val="F5515F"/>
                </a:solidFill>
              </a:rPr>
              <a:t> J Med </a:t>
            </a:r>
            <a:r>
              <a:rPr lang="en-US" sz="2200" dirty="0">
                <a:solidFill>
                  <a:srgbClr val="F5515F"/>
                </a:solidFill>
              </a:rPr>
              <a:t>2021;[Online ahead of print].</a:t>
            </a:r>
          </a:p>
        </p:txBody>
      </p:sp>
    </p:spTree>
    <p:extLst>
      <p:ext uri="{BB962C8B-B14F-4D97-AF65-F5344CB8AC3E}">
        <p14:creationId xmlns:p14="http://schemas.microsoft.com/office/powerpoint/2010/main" val="30798877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text, application&#10;&#10;Description automatically generated">
            <a:extLst>
              <a:ext uri="{FF2B5EF4-FFF2-40B4-BE49-F238E27FC236}">
                <a16:creationId xmlns:a16="http://schemas.microsoft.com/office/drawing/2014/main" id="{3D64CF9C-D7EB-9149-895A-4EF9CF41EC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300" y="764704"/>
            <a:ext cx="10947400" cy="4914900"/>
          </a:xfrm>
          <a:prstGeom prst="rect">
            <a:avLst/>
          </a:prstGeom>
        </p:spPr>
      </p:pic>
      <p:sp>
        <p:nvSpPr>
          <p:cNvPr id="8" name="Rectangle 7">
            <a:extLst>
              <a:ext uri="{FF2B5EF4-FFF2-40B4-BE49-F238E27FC236}">
                <a16:creationId xmlns:a16="http://schemas.microsoft.com/office/drawing/2014/main" id="{359D15A7-6338-BC49-BB8D-462B6648FB8E}"/>
              </a:ext>
            </a:extLst>
          </p:cNvPr>
          <p:cNvSpPr/>
          <p:nvPr/>
        </p:nvSpPr>
        <p:spPr bwMode="auto">
          <a:xfrm>
            <a:off x="10560496" y="2420888"/>
            <a:ext cx="792088" cy="80126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extLst>
      <p:ext uri="{BB962C8B-B14F-4D97-AF65-F5344CB8AC3E}">
        <p14:creationId xmlns:p14="http://schemas.microsoft.com/office/powerpoint/2010/main" val="388912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DD7B3-AC5B-9746-8DF9-DDF2FC6E4E17}"/>
              </a:ext>
            </a:extLst>
          </p:cNvPr>
          <p:cNvSpPr>
            <a:spLocks noGrp="1"/>
          </p:cNvSpPr>
          <p:nvPr>
            <p:ph type="title"/>
          </p:nvPr>
        </p:nvSpPr>
        <p:spPr/>
        <p:txBody>
          <a:bodyPr/>
          <a:lstStyle/>
          <a:p>
            <a:pPr algn="l"/>
            <a:r>
              <a:rPr lang="en-US" dirty="0"/>
              <a:t>Cardiovascular and Pulmonary Toxicities of CAR T-Cell Therapy</a:t>
            </a:r>
          </a:p>
        </p:txBody>
      </p:sp>
      <p:sp>
        <p:nvSpPr>
          <p:cNvPr id="3" name="Rectangle 2">
            <a:extLst>
              <a:ext uri="{FF2B5EF4-FFF2-40B4-BE49-F238E27FC236}">
                <a16:creationId xmlns:a16="http://schemas.microsoft.com/office/drawing/2014/main" id="{C1A9D4FC-877B-254A-B773-EE1F3E4A13A9}"/>
              </a:ext>
            </a:extLst>
          </p:cNvPr>
          <p:cNvSpPr/>
          <p:nvPr/>
        </p:nvSpPr>
        <p:spPr>
          <a:xfrm>
            <a:off x="191344" y="6477098"/>
            <a:ext cx="4680520" cy="323165"/>
          </a:xfrm>
          <a:prstGeom prst="rect">
            <a:avLst/>
          </a:prstGeom>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Goldman A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J Am Coll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Cardiol</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2021;78(18):1800-13.</a:t>
            </a:r>
            <a:r>
              <a:rPr kumimoji="0" lang="en-US" sz="1500" b="0" i="0" u="none" strike="noStrike" kern="1200" cap="none" spc="0" normalizeH="0" baseline="0" noProof="0" dirty="0">
                <a:ln>
                  <a:noFill/>
                </a:ln>
                <a:solidFill>
                  <a:srgbClr val="000000"/>
                </a:solidFill>
                <a:effectLst/>
                <a:uLnTx/>
                <a:uFillTx/>
                <a:latin typeface="Arial" pitchFamily="-72" charset="0"/>
                <a:ea typeface="MS PGothic" charset="0"/>
              </a:rPr>
              <a:t> </a:t>
            </a:r>
          </a:p>
        </p:txBody>
      </p:sp>
      <p:pic>
        <p:nvPicPr>
          <p:cNvPr id="6" name="Picture 5" descr="Diagram&#10;&#10;Description automatically generated">
            <a:extLst>
              <a:ext uri="{FF2B5EF4-FFF2-40B4-BE49-F238E27FC236}">
                <a16:creationId xmlns:a16="http://schemas.microsoft.com/office/drawing/2014/main" id="{3B2B855C-2FF1-2847-AFD2-E4BD2A57AC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286" y="1394962"/>
            <a:ext cx="3992736" cy="3250966"/>
          </a:xfrm>
          <a:prstGeom prst="rect">
            <a:avLst/>
          </a:prstGeom>
        </p:spPr>
      </p:pic>
      <p:pic>
        <p:nvPicPr>
          <p:cNvPr id="10" name="Picture 9" descr="Chart, box and whisker chart&#10;&#10;Description automatically generated">
            <a:extLst>
              <a:ext uri="{FF2B5EF4-FFF2-40B4-BE49-F238E27FC236}">
                <a16:creationId xmlns:a16="http://schemas.microsoft.com/office/drawing/2014/main" id="{FF73075D-574E-4E4A-8508-210DF11741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1944" y="1178091"/>
            <a:ext cx="4792761" cy="5452896"/>
          </a:xfrm>
          <a:prstGeom prst="rect">
            <a:avLst/>
          </a:prstGeom>
        </p:spPr>
      </p:pic>
    </p:spTree>
    <p:extLst>
      <p:ext uri="{BB962C8B-B14F-4D97-AF65-F5344CB8AC3E}">
        <p14:creationId xmlns:p14="http://schemas.microsoft.com/office/powerpoint/2010/main" val="17140526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1"/>
          <p:cNvSpPr txBox="1">
            <a:spLocks/>
          </p:cNvSpPr>
          <p:nvPr/>
        </p:nvSpPr>
        <p:spPr bwMode="auto">
          <a:xfrm>
            <a:off x="438615" y="7016"/>
            <a:ext cx="10313535"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altLang="en-US" sz="3200" b="1" i="0" u="none" strike="noStrike" kern="1200" cap="none" spc="0" normalizeH="0" baseline="0" noProof="0" dirty="0">
              <a:ln>
                <a:noFill/>
              </a:ln>
              <a:solidFill>
                <a:srgbClr val="595454"/>
              </a:solidFill>
              <a:effectLst/>
              <a:uLnTx/>
              <a:uFillTx/>
              <a:latin typeface="Trebuchet MS"/>
              <a:ea typeface="ＭＳ Ｐゴシック" charset="-128"/>
              <a:cs typeface="+mn-cs"/>
            </a:endParaRPr>
          </a:p>
        </p:txBody>
      </p:sp>
      <p:sp>
        <p:nvSpPr>
          <p:cNvPr id="7" name="Title 6">
            <a:extLst>
              <a:ext uri="{FF2B5EF4-FFF2-40B4-BE49-F238E27FC236}">
                <a16:creationId xmlns:a16="http://schemas.microsoft.com/office/drawing/2014/main" id="{81CED058-C4F7-4DA8-9D60-FA75682937F8}"/>
              </a:ext>
            </a:extLst>
          </p:cNvPr>
          <p:cNvSpPr>
            <a:spLocks noGrp="1"/>
          </p:cNvSpPr>
          <p:nvPr>
            <p:ph type="title"/>
          </p:nvPr>
        </p:nvSpPr>
        <p:spPr>
          <a:xfrm>
            <a:off x="365760" y="472309"/>
            <a:ext cx="11460480" cy="553912"/>
          </a:xfrm>
        </p:spPr>
        <p:txBody>
          <a:bodyPr/>
          <a:lstStyle/>
          <a:p>
            <a:r>
              <a:rPr lang="en-US" sz="2800" dirty="0">
                <a:solidFill>
                  <a:srgbClr val="0432FF"/>
                </a:solidFill>
              </a:rPr>
              <a:t>Summary of Efficacy Outcomes in </a:t>
            </a:r>
            <a:r>
              <a:rPr lang="en-US" sz="2800" dirty="0"/>
              <a:t>Pivotal Studies of </a:t>
            </a:r>
            <a:br>
              <a:rPr lang="en-US" sz="2800" dirty="0"/>
            </a:br>
            <a:r>
              <a:rPr lang="en-US" sz="2800" dirty="0">
                <a:solidFill>
                  <a:srgbClr val="0432FF"/>
                </a:solidFill>
              </a:rPr>
              <a:t>CAR T-Cell Therapy for DLBCL</a:t>
            </a:r>
            <a:endParaRPr lang="en-US" sz="2800" dirty="0">
              <a:latin typeface="+mn-lt"/>
            </a:endParaRPr>
          </a:p>
        </p:txBody>
      </p:sp>
      <p:graphicFrame>
        <p:nvGraphicFramePr>
          <p:cNvPr id="13" name="Table 12">
            <a:extLst>
              <a:ext uri="{FF2B5EF4-FFF2-40B4-BE49-F238E27FC236}">
                <a16:creationId xmlns:a16="http://schemas.microsoft.com/office/drawing/2014/main" id="{CC93DE14-5324-4301-9AEA-1FA260CE8080}"/>
              </a:ext>
            </a:extLst>
          </p:cNvPr>
          <p:cNvGraphicFramePr>
            <a:graphicFrameLocks noGrp="1"/>
          </p:cNvGraphicFramePr>
          <p:nvPr/>
        </p:nvGraphicFramePr>
        <p:xfrm>
          <a:off x="335360" y="1547224"/>
          <a:ext cx="11463647" cy="3836311"/>
        </p:xfrm>
        <a:graphic>
          <a:graphicData uri="http://schemas.openxmlformats.org/drawingml/2006/table">
            <a:tbl>
              <a:tblPr firstRow="1">
                <a:tableStyleId>{E8B1032C-EA38-4F05-BA0D-38AFFFC7BED3}</a:tableStyleId>
              </a:tblPr>
              <a:tblGrid>
                <a:gridCol w="2750284">
                  <a:extLst>
                    <a:ext uri="{9D8B030D-6E8A-4147-A177-3AD203B41FA5}">
                      <a16:colId xmlns:a16="http://schemas.microsoft.com/office/drawing/2014/main" val="2849203389"/>
                    </a:ext>
                  </a:extLst>
                </a:gridCol>
                <a:gridCol w="2576559">
                  <a:extLst>
                    <a:ext uri="{9D8B030D-6E8A-4147-A177-3AD203B41FA5}">
                      <a16:colId xmlns:a16="http://schemas.microsoft.com/office/drawing/2014/main" val="135552894"/>
                    </a:ext>
                  </a:extLst>
                </a:gridCol>
                <a:gridCol w="3243216">
                  <a:extLst>
                    <a:ext uri="{9D8B030D-6E8A-4147-A177-3AD203B41FA5}">
                      <a16:colId xmlns:a16="http://schemas.microsoft.com/office/drawing/2014/main" val="4203677158"/>
                    </a:ext>
                  </a:extLst>
                </a:gridCol>
                <a:gridCol w="2893588">
                  <a:extLst>
                    <a:ext uri="{9D8B030D-6E8A-4147-A177-3AD203B41FA5}">
                      <a16:colId xmlns:a16="http://schemas.microsoft.com/office/drawing/2014/main" val="3491879561"/>
                    </a:ext>
                  </a:extLst>
                </a:gridCol>
              </a:tblGrid>
              <a:tr h="106443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000" b="1" noProof="0" dirty="0">
                        <a:solidFill>
                          <a:schemeClr val="bg1"/>
                        </a:solidFill>
                        <a:effectLst/>
                        <a:latin typeface="+mn-lt"/>
                        <a:ea typeface="Times New Roman" panose="02020603050405020304" pitchFamily="18" charset="0"/>
                        <a:cs typeface="Arial" panose="020B0604020202020204" pitchFamily="34" charset="0"/>
                      </a:endParaRPr>
                    </a:p>
                  </a:txBody>
                  <a:tcPr marL="90000" marR="68580" marT="0" marB="0"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2000" noProof="0" dirty="0" err="1">
                          <a:solidFill>
                            <a:schemeClr val="bg1"/>
                          </a:solidFill>
                        </a:rPr>
                        <a:t>Axi-cel</a:t>
                      </a:r>
                      <a:endParaRPr lang="en-US" sz="2000" noProof="0" dirty="0">
                        <a:solidFill>
                          <a:schemeClr val="bg1"/>
                        </a:solidFill>
                      </a:endParaRPr>
                    </a:p>
                    <a:p>
                      <a:pPr algn="ctr"/>
                      <a:r>
                        <a:rPr lang="en-US" sz="2000" noProof="0" dirty="0">
                          <a:solidFill>
                            <a:schemeClr val="bg1"/>
                          </a:solidFill>
                        </a:rPr>
                        <a:t>ZUMA-1</a:t>
                      </a:r>
                    </a:p>
                    <a:p>
                      <a:pPr algn="ctr"/>
                      <a:r>
                        <a:rPr lang="en-US" sz="2000" noProof="0" dirty="0">
                          <a:solidFill>
                            <a:schemeClr val="bg1"/>
                          </a:solidFill>
                        </a:rPr>
                        <a:t>(N = 108 infused)</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2000" noProof="0" dirty="0" err="1">
                          <a:solidFill>
                            <a:schemeClr val="bg1"/>
                          </a:solidFill>
                        </a:rPr>
                        <a:t>Tisagenlecleucel</a:t>
                      </a:r>
                      <a:endParaRPr lang="en-US" sz="2000" noProof="0" dirty="0">
                        <a:solidFill>
                          <a:schemeClr val="bg1"/>
                        </a:solidFill>
                      </a:endParaRPr>
                    </a:p>
                    <a:p>
                      <a:pPr algn="ctr"/>
                      <a:r>
                        <a:rPr lang="en-US" sz="2000" noProof="0" dirty="0">
                          <a:solidFill>
                            <a:schemeClr val="bg1"/>
                          </a:solidFill>
                        </a:rPr>
                        <a:t>JULIET</a:t>
                      </a:r>
                    </a:p>
                    <a:p>
                      <a:pPr algn="ctr"/>
                      <a:r>
                        <a:rPr lang="en-US" sz="2000" noProof="0" dirty="0">
                          <a:solidFill>
                            <a:schemeClr val="bg1"/>
                          </a:solidFill>
                        </a:rPr>
                        <a:t>(N = 115 infused)</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2000" noProof="0" dirty="0" err="1">
                          <a:solidFill>
                            <a:schemeClr val="bg1"/>
                          </a:solidFill>
                        </a:rPr>
                        <a:t>Liso-cel</a:t>
                      </a:r>
                      <a:endParaRPr lang="en-US" sz="2000" noProof="0" dirty="0">
                        <a:solidFill>
                          <a:schemeClr val="bg1"/>
                        </a:solidFill>
                      </a:endParaRPr>
                    </a:p>
                    <a:p>
                      <a:pPr algn="ctr"/>
                      <a:r>
                        <a:rPr lang="en-US" sz="2000" noProof="0" dirty="0">
                          <a:solidFill>
                            <a:schemeClr val="bg1"/>
                          </a:solidFill>
                        </a:rPr>
                        <a:t>TRANSCEND</a:t>
                      </a:r>
                    </a:p>
                    <a:p>
                      <a:pPr algn="ctr"/>
                      <a:r>
                        <a:rPr lang="en-US" sz="2000" noProof="0" dirty="0">
                          <a:solidFill>
                            <a:schemeClr val="bg1"/>
                          </a:solidFill>
                        </a:rPr>
                        <a:t>(N = 294 infused)</a:t>
                      </a:r>
                    </a:p>
                  </a:txBody>
                  <a:tcPr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615186326"/>
                  </a:ext>
                </a:extLst>
              </a:tr>
              <a:tr h="621543">
                <a:tc>
                  <a:txBody>
                    <a:bodyPr/>
                    <a:lstStyle/>
                    <a:p>
                      <a:r>
                        <a:rPr lang="en-US" sz="2000" noProof="0" dirty="0"/>
                        <a:t>Overall response rate</a:t>
                      </a:r>
                      <a:endParaRPr lang="en-US" sz="20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noProof="0" dirty="0"/>
                        <a:t>74%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noProof="0" dirty="0"/>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noProof="0" dirty="0"/>
                        <a:t>73%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extLst>
                  <a:ext uri="{0D108BD9-81ED-4DB2-BD59-A6C34878D82A}">
                    <a16:rowId xmlns:a16="http://schemas.microsoft.com/office/drawing/2014/main" val="3592454379"/>
                  </a:ext>
                </a:extLst>
              </a:tr>
              <a:tr h="621543">
                <a:tc>
                  <a:txBody>
                    <a:bodyPr/>
                    <a:lstStyle/>
                    <a:p>
                      <a:r>
                        <a:rPr lang="en-US" sz="2000" noProof="0" dirty="0"/>
                        <a:t>Complete response rate</a:t>
                      </a:r>
                      <a:endParaRPr lang="en-US" sz="20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noProof="0" dirty="0"/>
                        <a:t>54%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noProof="0" dirty="0"/>
                        <a:t>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noProof="0" dirty="0"/>
                        <a:t>53%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13639458"/>
                  </a:ext>
                </a:extLst>
              </a:tr>
              <a:tr h="635151">
                <a:tc>
                  <a:txBody>
                    <a:bodyPr/>
                    <a:lstStyle/>
                    <a:p>
                      <a:r>
                        <a:rPr lang="en-US" sz="2000" b="0" noProof="0" dirty="0"/>
                        <a:t>24-month OS 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noProof="0" dirty="0"/>
                        <a:t>50.5%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noProof="0" dirty="0"/>
                        <a:t>40.0%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noProof="0" dirty="0"/>
                        <a:t>44.9%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extLst>
                  <a:ext uri="{0D108BD9-81ED-4DB2-BD59-A6C34878D82A}">
                    <a16:rowId xmlns:a16="http://schemas.microsoft.com/office/drawing/2014/main" val="1763048120"/>
                  </a:ext>
                </a:extLst>
              </a:tr>
              <a:tr h="893639">
                <a:tc>
                  <a:txBody>
                    <a:bodyPr/>
                    <a:lstStyle/>
                    <a:p>
                      <a:r>
                        <a:rPr lang="en-US" sz="2000" noProof="0" dirty="0"/>
                        <a:t>Indication</a:t>
                      </a:r>
                      <a:endParaRPr lang="en-US" sz="20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noProof="0" dirty="0"/>
                        <a:t>DLBCL, High grade,</a:t>
                      </a:r>
                    </a:p>
                    <a:p>
                      <a:pPr algn="ctr"/>
                      <a:r>
                        <a:rPr lang="en-US" sz="2000" noProof="0" dirty="0"/>
                        <a:t>PMBCL, tFL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noProof="0" dirty="0"/>
                        <a:t>DLBCL, High grade, </a:t>
                      </a:r>
                      <a:br>
                        <a:rPr lang="en-US" sz="2000" noProof="0" dirty="0"/>
                      </a:br>
                      <a:r>
                        <a:rPr lang="en-US" sz="2000" noProof="0" dirty="0"/>
                        <a:t>tFL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noProof="0" dirty="0"/>
                        <a:t>DLBCL, HGBCL, </a:t>
                      </a:r>
                      <a:br>
                        <a:rPr lang="en-US" sz="2000" noProof="0" dirty="0"/>
                      </a:br>
                      <a:r>
                        <a:rPr lang="en-US" sz="2000" noProof="0" dirty="0"/>
                        <a:t>PMBCL, tFL, tIND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03740783"/>
                  </a:ext>
                </a:extLst>
              </a:tr>
            </a:tbl>
          </a:graphicData>
        </a:graphic>
      </p:graphicFrame>
      <p:sp>
        <p:nvSpPr>
          <p:cNvPr id="2" name="TextBox 1">
            <a:extLst>
              <a:ext uri="{FF2B5EF4-FFF2-40B4-BE49-F238E27FC236}">
                <a16:creationId xmlns:a16="http://schemas.microsoft.com/office/drawing/2014/main" id="{4F2ADC24-EE33-2C4C-8FBB-E85C5F10A1BC}"/>
              </a:ext>
            </a:extLst>
          </p:cNvPr>
          <p:cNvSpPr txBox="1"/>
          <p:nvPr/>
        </p:nvSpPr>
        <p:spPr>
          <a:xfrm>
            <a:off x="263352" y="6458450"/>
            <a:ext cx="4848122"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Westin JR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Am J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Hematol</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2021;[Online ahead of print].</a:t>
            </a:r>
          </a:p>
        </p:txBody>
      </p:sp>
    </p:spTree>
    <p:extLst>
      <p:ext uri="{BB962C8B-B14F-4D97-AF65-F5344CB8AC3E}">
        <p14:creationId xmlns:p14="http://schemas.microsoft.com/office/powerpoint/2010/main" val="411034358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103CFCE-3C84-6045-B223-08C7BC2FA141}"/>
              </a:ext>
            </a:extLst>
          </p:cNvPr>
          <p:cNvSpPr>
            <a:spLocks noGrp="1"/>
          </p:cNvSpPr>
          <p:nvPr>
            <p:ph type="title"/>
          </p:nvPr>
        </p:nvSpPr>
        <p:spPr>
          <a:xfrm>
            <a:off x="912286" y="1"/>
            <a:ext cx="10358967" cy="1196752"/>
          </a:xfrm>
        </p:spPr>
        <p:txBody>
          <a:bodyPr/>
          <a:lstStyle/>
          <a:p>
            <a:r>
              <a:rPr lang="en-US" dirty="0"/>
              <a:t>Cytokine Release Syndrome and Neurologic Events in Pivotal Studies of CAR T-Cell Therapy for DLBCL</a:t>
            </a:r>
          </a:p>
        </p:txBody>
      </p:sp>
      <p:pic>
        <p:nvPicPr>
          <p:cNvPr id="8" name="Picture 7" descr="Chart, scatter chart&#10;&#10;Description automatically generated">
            <a:extLst>
              <a:ext uri="{FF2B5EF4-FFF2-40B4-BE49-F238E27FC236}">
                <a16:creationId xmlns:a16="http://schemas.microsoft.com/office/drawing/2014/main" id="{3AC6D940-4091-6040-A44D-6783CA45BD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731" y="1196752"/>
            <a:ext cx="10564538" cy="4899496"/>
          </a:xfrm>
          <a:prstGeom prst="rect">
            <a:avLst/>
          </a:prstGeom>
        </p:spPr>
      </p:pic>
      <p:sp>
        <p:nvSpPr>
          <p:cNvPr id="9" name="TextBox 8">
            <a:extLst>
              <a:ext uri="{FF2B5EF4-FFF2-40B4-BE49-F238E27FC236}">
                <a16:creationId xmlns:a16="http://schemas.microsoft.com/office/drawing/2014/main" id="{AC50EDF1-C3DD-BC44-A915-39C6738EEFB2}"/>
              </a:ext>
            </a:extLst>
          </p:cNvPr>
          <p:cNvSpPr txBox="1"/>
          <p:nvPr/>
        </p:nvSpPr>
        <p:spPr>
          <a:xfrm>
            <a:off x="263352" y="6458450"/>
            <a:ext cx="4848122"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Westin JR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Am J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Hematol</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2021;[Online ahead of print].</a:t>
            </a:r>
          </a:p>
        </p:txBody>
      </p:sp>
    </p:spTree>
    <p:extLst>
      <p:ext uri="{BB962C8B-B14F-4D97-AF65-F5344CB8AC3E}">
        <p14:creationId xmlns:p14="http://schemas.microsoft.com/office/powerpoint/2010/main" val="38674616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CEDCC-14B2-B941-B269-FA644C3E8394}"/>
              </a:ext>
            </a:extLst>
          </p:cNvPr>
          <p:cNvSpPr>
            <a:spLocks noGrp="1"/>
          </p:cNvSpPr>
          <p:nvPr>
            <p:ph type="title"/>
          </p:nvPr>
        </p:nvSpPr>
        <p:spPr>
          <a:xfrm>
            <a:off x="911424" y="-5913"/>
            <a:ext cx="10297143" cy="1143000"/>
          </a:xfrm>
        </p:spPr>
        <p:txBody>
          <a:bodyPr/>
          <a:lstStyle/>
          <a:p>
            <a:r>
              <a:rPr lang="en-US" dirty="0">
                <a:latin typeface="Calibri" panose="020F0502020204030204" pitchFamily="34" charset="0"/>
                <a:cs typeface="Calibri" panose="020F0502020204030204" pitchFamily="34" charset="0"/>
              </a:rPr>
              <a:t>CAR-T-Associated Cytokine Release Syndrome (CRS) and Neurologic Toxicity</a:t>
            </a:r>
          </a:p>
        </p:txBody>
      </p:sp>
      <p:sp>
        <p:nvSpPr>
          <p:cNvPr id="3" name="Content Placeholder 2">
            <a:extLst>
              <a:ext uri="{FF2B5EF4-FFF2-40B4-BE49-F238E27FC236}">
                <a16:creationId xmlns:a16="http://schemas.microsoft.com/office/drawing/2014/main" id="{3DC3DE8E-3614-BC4E-875C-2D70A6C1A99D}"/>
              </a:ext>
            </a:extLst>
          </p:cNvPr>
          <p:cNvSpPr>
            <a:spLocks noGrp="1"/>
          </p:cNvSpPr>
          <p:nvPr>
            <p:ph idx="1"/>
          </p:nvPr>
        </p:nvSpPr>
        <p:spPr>
          <a:xfrm>
            <a:off x="839416" y="1292136"/>
            <a:ext cx="9577064" cy="4740185"/>
          </a:xfrm>
        </p:spPr>
        <p:txBody>
          <a:bodyPr/>
          <a:lstStyle/>
          <a:p>
            <a:pPr marL="0" indent="0" defTabSz="685800" fontAlgn="auto">
              <a:lnSpc>
                <a:spcPct val="100000"/>
              </a:lnSpc>
              <a:spcBef>
                <a:spcPts val="300"/>
              </a:spcBef>
              <a:spcAft>
                <a:spcPts val="0"/>
              </a:spcAft>
              <a:buNone/>
              <a:defRPr/>
            </a:pPr>
            <a:r>
              <a:rPr lang="en-US" sz="2000" dirty="0">
                <a:solidFill>
                  <a:srgbClr val="0432FF"/>
                </a:solidFill>
                <a:latin typeface="Calibri" panose="020F0502020204030204" pitchFamily="34" charset="0"/>
                <a:cs typeface="Calibri" panose="020F0502020204030204" pitchFamily="34" charset="0"/>
              </a:rPr>
              <a:t>CRS — May be mild or life-threatening</a:t>
            </a:r>
          </a:p>
          <a:p>
            <a:pPr marL="342900" indent="-342900" defTabSz="685800" fontAlgn="auto">
              <a:lnSpc>
                <a:spcPct val="100000"/>
              </a:lnSpc>
              <a:spcBef>
                <a:spcPts val="300"/>
              </a:spcBef>
              <a:spcAft>
                <a:spcPts val="0"/>
              </a:spcAft>
              <a:defRPr/>
            </a:pPr>
            <a:r>
              <a:rPr lang="en-US" sz="2000" b="0" dirty="0">
                <a:solidFill>
                  <a:schemeClr val="tx1"/>
                </a:solidFill>
                <a:latin typeface="Calibri" panose="020F0502020204030204" pitchFamily="34" charset="0"/>
                <a:cs typeface="Calibri" panose="020F0502020204030204" pitchFamily="34" charset="0"/>
              </a:rPr>
              <a:t>Occurs with CART19 activation and expansion</a:t>
            </a:r>
          </a:p>
          <a:p>
            <a:pPr marL="342900" indent="-342900" defTabSz="685800" fontAlgn="auto">
              <a:lnSpc>
                <a:spcPct val="100000"/>
              </a:lnSpc>
              <a:spcBef>
                <a:spcPts val="300"/>
              </a:spcBef>
              <a:spcAft>
                <a:spcPts val="0"/>
              </a:spcAft>
              <a:defRPr/>
            </a:pPr>
            <a:r>
              <a:rPr lang="en-US" sz="2000" b="0" dirty="0">
                <a:solidFill>
                  <a:schemeClr val="tx1"/>
                </a:solidFill>
                <a:latin typeface="Calibri" panose="020F0502020204030204" pitchFamily="34" charset="0"/>
                <a:cs typeface="Calibri" panose="020F0502020204030204" pitchFamily="34" charset="0"/>
              </a:rPr>
              <a:t>Dramatic cytokine elevations (IL-6, IL10, </a:t>
            </a:r>
            <a:r>
              <a:rPr lang="en-US" sz="2000" b="0" dirty="0" err="1">
                <a:solidFill>
                  <a:schemeClr val="tx1"/>
                </a:solidFill>
                <a:latin typeface="Calibri" panose="020F0502020204030204" pitchFamily="34" charset="0"/>
                <a:cs typeface="Calibri" panose="020F0502020204030204" pitchFamily="34" charset="0"/>
              </a:rPr>
              <a:t>IFNɤ</a:t>
            </a:r>
            <a:r>
              <a:rPr lang="en-US" sz="2000" b="0" dirty="0">
                <a:solidFill>
                  <a:schemeClr val="tx1"/>
                </a:solidFill>
                <a:latin typeface="Calibri" panose="020F0502020204030204" pitchFamily="34" charset="0"/>
                <a:cs typeface="Calibri" panose="020F0502020204030204" pitchFamily="34" charset="0"/>
              </a:rPr>
              <a:t>, CRP, ferritin)</a:t>
            </a:r>
          </a:p>
          <a:p>
            <a:pPr marL="342900" indent="-342900" defTabSz="685800" fontAlgn="auto">
              <a:lnSpc>
                <a:spcPct val="100000"/>
              </a:lnSpc>
              <a:spcBef>
                <a:spcPts val="300"/>
              </a:spcBef>
              <a:spcAft>
                <a:spcPts val="0"/>
              </a:spcAft>
              <a:defRPr/>
            </a:pPr>
            <a:r>
              <a:rPr lang="en-US" sz="2000" b="0" dirty="0">
                <a:solidFill>
                  <a:schemeClr val="tx1"/>
                </a:solidFill>
                <a:latin typeface="Calibri" panose="020F0502020204030204" pitchFamily="34" charset="0"/>
                <a:cs typeface="Calibri" panose="020F0502020204030204" pitchFamily="34" charset="0"/>
              </a:rPr>
              <a:t>Fevers initially (can be quite high: 105˚F)</a:t>
            </a:r>
          </a:p>
          <a:p>
            <a:pPr marL="342900" indent="-342900" defTabSz="685800" fontAlgn="auto">
              <a:lnSpc>
                <a:spcPct val="100000"/>
              </a:lnSpc>
              <a:spcBef>
                <a:spcPts val="300"/>
              </a:spcBef>
              <a:spcAft>
                <a:spcPts val="0"/>
              </a:spcAft>
              <a:defRPr/>
            </a:pPr>
            <a:r>
              <a:rPr lang="en-US" sz="2000" b="0" dirty="0">
                <a:solidFill>
                  <a:schemeClr val="tx1"/>
                </a:solidFill>
                <a:latin typeface="Calibri" panose="020F0502020204030204" pitchFamily="34" charset="0"/>
                <a:cs typeface="Calibri" panose="020F0502020204030204" pitchFamily="34" charset="0"/>
              </a:rPr>
              <a:t>Myalgias, fatigue, nausea/anorexia</a:t>
            </a:r>
          </a:p>
          <a:p>
            <a:pPr marL="342900" indent="-342900" defTabSz="685800" fontAlgn="auto">
              <a:lnSpc>
                <a:spcPct val="100000"/>
              </a:lnSpc>
              <a:spcBef>
                <a:spcPts val="300"/>
              </a:spcBef>
              <a:spcAft>
                <a:spcPts val="0"/>
              </a:spcAft>
              <a:defRPr/>
            </a:pPr>
            <a:r>
              <a:rPr lang="en-US" sz="2000" b="0" dirty="0">
                <a:solidFill>
                  <a:schemeClr val="tx1"/>
                </a:solidFill>
                <a:latin typeface="Calibri" panose="020F0502020204030204" pitchFamily="34" charset="0"/>
                <a:cs typeface="Calibri" panose="020F0502020204030204" pitchFamily="34" charset="0"/>
              </a:rPr>
              <a:t>Capillary leak, headache, hypoxia and hypotension</a:t>
            </a:r>
          </a:p>
          <a:p>
            <a:pPr marL="342900" indent="-342900" defTabSz="685800" fontAlgn="auto">
              <a:lnSpc>
                <a:spcPct val="100000"/>
              </a:lnSpc>
              <a:spcBef>
                <a:spcPts val="300"/>
              </a:spcBef>
              <a:spcAft>
                <a:spcPts val="0"/>
              </a:spcAft>
              <a:defRPr/>
            </a:pPr>
            <a:r>
              <a:rPr lang="en-US" sz="2000" b="0" dirty="0">
                <a:solidFill>
                  <a:schemeClr val="tx1"/>
                </a:solidFill>
                <a:latin typeface="Calibri" panose="020F0502020204030204" pitchFamily="34" charset="0"/>
                <a:cs typeface="Calibri" panose="020F0502020204030204" pitchFamily="34" charset="0"/>
              </a:rPr>
              <a:t>CRS-related mortality 3% to 10%</a:t>
            </a:r>
          </a:p>
          <a:p>
            <a:pPr marL="0" indent="0" defTabSz="685800" fontAlgn="auto">
              <a:lnSpc>
                <a:spcPct val="100000"/>
              </a:lnSpc>
              <a:spcBef>
                <a:spcPts val="1500"/>
              </a:spcBef>
              <a:spcAft>
                <a:spcPts val="0"/>
              </a:spcAft>
              <a:buNone/>
              <a:defRPr/>
            </a:pPr>
            <a:r>
              <a:rPr lang="en-US" sz="2000" dirty="0">
                <a:solidFill>
                  <a:srgbClr val="0432FF"/>
                </a:solidFill>
                <a:latin typeface="Calibri" panose="020F0502020204030204" pitchFamily="34" charset="0"/>
                <a:cs typeface="Calibri" panose="020F0502020204030204" pitchFamily="34" charset="0"/>
              </a:rPr>
              <a:t>Neurologic toxicity — May be mild or life-threatening</a:t>
            </a:r>
          </a:p>
          <a:p>
            <a:pPr marL="342686" indent="-342686" defTabSz="685800">
              <a:spcBef>
                <a:spcPts val="300"/>
              </a:spcBef>
              <a:spcAft>
                <a:spcPts val="0"/>
              </a:spcAft>
              <a:buFont typeface="Arial" pitchFamily="34" charset="0"/>
              <a:buChar char="•"/>
              <a:defRPr/>
            </a:pPr>
            <a:r>
              <a:rPr lang="en-US" sz="2000" b="0" dirty="0">
                <a:latin typeface="Calibri" panose="020F0502020204030204" pitchFamily="34" charset="0"/>
                <a:ea typeface="ＭＳ Ｐゴシック" panose="020B0600070205080204" pitchFamily="34" charset="-128"/>
                <a:cs typeface="Calibri" panose="020F0502020204030204" pitchFamily="34" charset="0"/>
              </a:rPr>
              <a:t>Mechanism unclear, referred to as immune effector cell-associated neurotoxicity syndrome (ICANS)</a:t>
            </a:r>
          </a:p>
          <a:p>
            <a:pPr marL="342686" indent="-342686" defTabSz="685800">
              <a:spcBef>
                <a:spcPts val="300"/>
              </a:spcBef>
              <a:spcAft>
                <a:spcPts val="0"/>
              </a:spcAft>
              <a:buFont typeface="Arial" pitchFamily="34" charset="0"/>
              <a:buChar char="•"/>
              <a:defRPr/>
            </a:pPr>
            <a:r>
              <a:rPr lang="en-US" sz="2000" b="0" dirty="0">
                <a:latin typeface="Calibri" panose="020F0502020204030204" pitchFamily="34" charset="0"/>
                <a:ea typeface="ＭＳ Ｐゴシック" panose="020B0600070205080204" pitchFamily="34" charset="-128"/>
                <a:cs typeface="Calibri" panose="020F0502020204030204" pitchFamily="34" charset="0"/>
              </a:rPr>
              <a:t>Encephalopathy</a:t>
            </a:r>
          </a:p>
          <a:p>
            <a:pPr marL="342686" indent="-342686" defTabSz="685800">
              <a:spcBef>
                <a:spcPts val="300"/>
              </a:spcBef>
              <a:spcAft>
                <a:spcPts val="0"/>
              </a:spcAft>
              <a:buFont typeface="Arial" pitchFamily="34" charset="0"/>
              <a:buChar char="•"/>
              <a:defRPr/>
            </a:pPr>
            <a:r>
              <a:rPr lang="en-US" sz="2000" b="0" dirty="0">
                <a:latin typeface="Calibri" panose="020F0502020204030204" pitchFamily="34" charset="0"/>
                <a:ea typeface="ＭＳ Ｐゴシック" panose="020B0600070205080204" pitchFamily="34" charset="-128"/>
                <a:cs typeface="Calibri" panose="020F0502020204030204" pitchFamily="34" charset="0"/>
              </a:rPr>
              <a:t>Seizures</a:t>
            </a:r>
          </a:p>
          <a:p>
            <a:pPr marL="342686" indent="-342686" defTabSz="685800">
              <a:spcBef>
                <a:spcPts val="300"/>
              </a:spcBef>
              <a:spcAft>
                <a:spcPts val="0"/>
              </a:spcAft>
              <a:buFont typeface="Arial" pitchFamily="34" charset="0"/>
              <a:buChar char="•"/>
              <a:defRPr/>
            </a:pPr>
            <a:r>
              <a:rPr lang="en-US" sz="2000" b="0" dirty="0">
                <a:latin typeface="Calibri" panose="020F0502020204030204" pitchFamily="34" charset="0"/>
                <a:ea typeface="ＭＳ Ｐゴシック" panose="020B0600070205080204" pitchFamily="34" charset="-128"/>
                <a:cs typeface="Calibri" panose="020F0502020204030204" pitchFamily="34" charset="0"/>
              </a:rPr>
              <a:t>Delirium, confusion, aphasia, agitation, sedation, coma</a:t>
            </a:r>
          </a:p>
          <a:p>
            <a:pPr marL="0" indent="0" defTabSz="685800" fontAlgn="auto">
              <a:lnSpc>
                <a:spcPct val="100000"/>
              </a:lnSpc>
              <a:spcBef>
                <a:spcPts val="0"/>
              </a:spcBef>
              <a:spcAft>
                <a:spcPts val="450"/>
              </a:spcAft>
              <a:buNone/>
              <a:defRPr/>
            </a:pPr>
            <a:endParaRPr lang="en-US" sz="2000" b="0" dirty="0">
              <a:solidFill>
                <a:schemeClr val="tx1"/>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996F7532-C091-C443-B61A-3E21D5BCAA2C}"/>
              </a:ext>
            </a:extLst>
          </p:cNvPr>
          <p:cNvSpPr txBox="1"/>
          <p:nvPr/>
        </p:nvSpPr>
        <p:spPr>
          <a:xfrm>
            <a:off x="911424" y="6187370"/>
            <a:ext cx="4258602" cy="553998"/>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Varadarajan</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I, Lee DW.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Cancer J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2019;25(3):223‐30.</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Abramson JS et al. ASCO 2019 Education Book.</a:t>
            </a:r>
          </a:p>
        </p:txBody>
      </p:sp>
    </p:spTree>
    <p:custDataLst>
      <p:tags r:id="rId1"/>
    </p:custDataLst>
    <p:extLst>
      <p:ext uri="{BB962C8B-B14F-4D97-AF65-F5344CB8AC3E}">
        <p14:creationId xmlns:p14="http://schemas.microsoft.com/office/powerpoint/2010/main" val="12835292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id="{027800DF-231A-A14A-8DDC-5A637ABE90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227" y="908720"/>
            <a:ext cx="11309397" cy="5006848"/>
          </a:xfrm>
          <a:prstGeom prst="rect">
            <a:avLst/>
          </a:prstGeom>
        </p:spPr>
      </p:pic>
      <p:sp>
        <p:nvSpPr>
          <p:cNvPr id="6" name="TextBox 5">
            <a:extLst>
              <a:ext uri="{FF2B5EF4-FFF2-40B4-BE49-F238E27FC236}">
                <a16:creationId xmlns:a16="http://schemas.microsoft.com/office/drawing/2014/main" id="{C800C099-1ED1-5B4A-926A-2A3207B59F83}"/>
              </a:ext>
            </a:extLst>
          </p:cNvPr>
          <p:cNvSpPr txBox="1"/>
          <p:nvPr/>
        </p:nvSpPr>
        <p:spPr>
          <a:xfrm>
            <a:off x="7104112" y="5373216"/>
            <a:ext cx="4081567" cy="43088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200" b="1" i="1" u="none" strike="noStrike" kern="1200" cap="none" spc="0" normalizeH="0" baseline="0" noProof="0" dirty="0">
                <a:ln>
                  <a:noFill/>
                </a:ln>
                <a:solidFill>
                  <a:srgbClr val="1474A7"/>
                </a:solidFill>
                <a:effectLst/>
                <a:uLnTx/>
                <a:uFillTx/>
                <a:latin typeface="Arial" pitchFamily="-72" charset="0"/>
                <a:ea typeface="MS PGothic" charset="0"/>
              </a:rPr>
              <a:t>J Clin Oncol </a:t>
            </a:r>
            <a:r>
              <a:rPr kumimoji="0" lang="en-US" sz="2200" b="1" i="0" u="none" strike="noStrike" kern="1200" cap="none" spc="0" normalizeH="0" baseline="0" noProof="0" dirty="0">
                <a:ln>
                  <a:noFill/>
                </a:ln>
                <a:solidFill>
                  <a:srgbClr val="1474A7"/>
                </a:solidFill>
                <a:effectLst/>
                <a:uLnTx/>
                <a:uFillTx/>
                <a:latin typeface="Arial" pitchFamily="-72" charset="0"/>
                <a:ea typeface="MS PGothic" charset="0"/>
              </a:rPr>
              <a:t>2021;39:3978-92</a:t>
            </a:r>
          </a:p>
        </p:txBody>
      </p:sp>
      <p:sp>
        <p:nvSpPr>
          <p:cNvPr id="7" name="Rectangle 6">
            <a:extLst>
              <a:ext uri="{FF2B5EF4-FFF2-40B4-BE49-F238E27FC236}">
                <a16:creationId xmlns:a16="http://schemas.microsoft.com/office/drawing/2014/main" id="{0C3B6608-AB87-7942-B13A-928FC4D93DA4}"/>
              </a:ext>
            </a:extLst>
          </p:cNvPr>
          <p:cNvSpPr/>
          <p:nvPr/>
        </p:nvSpPr>
        <p:spPr bwMode="auto">
          <a:xfrm>
            <a:off x="10488488" y="1268760"/>
            <a:ext cx="1152128" cy="108012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extLst>
      <p:ext uri="{BB962C8B-B14F-4D97-AF65-F5344CB8AC3E}">
        <p14:creationId xmlns:p14="http://schemas.microsoft.com/office/powerpoint/2010/main" val="27887373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holding a jar of food&#10;&#10;Description automatically generated with medium confidence">
            <a:extLst>
              <a:ext uri="{FF2B5EF4-FFF2-40B4-BE49-F238E27FC236}">
                <a16:creationId xmlns:a16="http://schemas.microsoft.com/office/drawing/2014/main" id="{18ED57CF-0FC3-4D4C-9715-DF06C9DDA2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260648"/>
            <a:ext cx="9144000" cy="5922182"/>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54477444-BAC7-EB41-A2B1-AF694A0849DA}"/>
              </a:ext>
            </a:extLst>
          </p:cNvPr>
          <p:cNvSpPr txBox="1"/>
          <p:nvPr/>
        </p:nvSpPr>
        <p:spPr>
          <a:xfrm>
            <a:off x="2279576" y="6279703"/>
            <a:ext cx="7632848" cy="461665"/>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Elwood V Jensen</a:t>
            </a:r>
          </a:p>
        </p:txBody>
      </p:sp>
    </p:spTree>
    <p:extLst>
      <p:ext uri="{BB962C8B-B14F-4D97-AF65-F5344CB8AC3E}">
        <p14:creationId xmlns:p14="http://schemas.microsoft.com/office/powerpoint/2010/main" val="33476918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9B8CA127-B80E-2C46-96A3-687442155B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9649" y="282269"/>
            <a:ext cx="10152702" cy="5719421"/>
          </a:xfrm>
          <a:prstGeom prst="rect">
            <a:avLst/>
          </a:prstGeom>
        </p:spPr>
      </p:pic>
      <p:sp>
        <p:nvSpPr>
          <p:cNvPr id="9" name="TextBox 8">
            <a:extLst>
              <a:ext uri="{FF2B5EF4-FFF2-40B4-BE49-F238E27FC236}">
                <a16:creationId xmlns:a16="http://schemas.microsoft.com/office/drawing/2014/main" id="{A8A96527-0E5B-AA43-BD4A-C39B7DCF2579}"/>
              </a:ext>
            </a:extLst>
          </p:cNvPr>
          <p:cNvSpPr txBox="1"/>
          <p:nvPr/>
        </p:nvSpPr>
        <p:spPr>
          <a:xfrm>
            <a:off x="4575391" y="6144844"/>
            <a:ext cx="3355406" cy="43088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1F60B2"/>
                </a:solidFill>
                <a:effectLst/>
                <a:uLnTx/>
                <a:uFillTx/>
                <a:latin typeface="Arial" pitchFamily="-72" charset="0"/>
                <a:ea typeface="MS PGothic" charset="0"/>
              </a:rPr>
              <a:t>ASH 2021;Abstract 525.</a:t>
            </a:r>
          </a:p>
        </p:txBody>
      </p:sp>
    </p:spTree>
    <p:extLst>
      <p:ext uri="{BB962C8B-B14F-4D97-AF65-F5344CB8AC3E}">
        <p14:creationId xmlns:p14="http://schemas.microsoft.com/office/powerpoint/2010/main" val="39438223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6C8EFFC-4577-714E-A4C8-04BA76138291}"/>
              </a:ext>
            </a:extLst>
          </p:cNvPr>
          <p:cNvSpPr txBox="1">
            <a:spLocks/>
          </p:cNvSpPr>
          <p:nvPr/>
        </p:nvSpPr>
        <p:spPr bwMode="auto">
          <a:xfrm>
            <a:off x="120198" y="6564202"/>
            <a:ext cx="5975802" cy="2056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0" marR="0" lvl="0" indent="0" algn="l" defTabSz="412750" rtl="0" eaLnBrk="0" fontAlgn="base" latinLnBrk="0" hangingPunct="0">
              <a:lnSpc>
                <a:spcPct val="105000"/>
              </a:lnSpc>
              <a:spcBef>
                <a:spcPts val="400"/>
              </a:spcBef>
              <a:spcAft>
                <a:spcPts val="400"/>
              </a:spcAft>
              <a:buClr>
                <a:srgbClr val="000000"/>
              </a:buClr>
              <a:buSzPct val="100000"/>
              <a:buFont typeface="Arial" pitchFamily="-72" charset="0"/>
              <a:buNone/>
              <a:tabLst/>
              <a:defRPr/>
            </a:pPr>
            <a:r>
              <a:rPr kumimoji="0" lang="en-US" sz="1500" b="0" i="0" u="none" strike="noStrike" kern="0" cap="none" spc="0" normalizeH="0" baseline="0" noProof="0" dirty="0">
                <a:ln>
                  <a:noFill/>
                </a:ln>
                <a:solidFill>
                  <a:srgbClr val="000000"/>
                </a:solidFill>
                <a:effectLst/>
                <a:uLnTx/>
                <a:uFillTx/>
                <a:latin typeface="Calibri" charset="0"/>
                <a:ea typeface="MS PGothic" pitchFamily="34" charset="-128"/>
              </a:rPr>
              <a:t>Hutchings M et al. ASH</a:t>
            </a:r>
            <a:r>
              <a:rPr kumimoji="0" lang="en-US" sz="1500" b="0" i="1" u="none" strike="noStrike" kern="0" cap="none" spc="0" normalizeH="0" baseline="0" noProof="0" dirty="0">
                <a:ln>
                  <a:noFill/>
                </a:ln>
                <a:solidFill>
                  <a:srgbClr val="000000"/>
                </a:solidFill>
                <a:effectLst/>
                <a:uLnTx/>
                <a:uFillTx/>
                <a:latin typeface="Calibri" charset="0"/>
                <a:ea typeface="MS PGothic" pitchFamily="34" charset="-128"/>
              </a:rPr>
              <a:t> </a:t>
            </a:r>
            <a:r>
              <a:rPr kumimoji="0" lang="en-US" sz="1500" b="0" i="0" u="none" strike="noStrike" kern="0" cap="none" spc="0" normalizeH="0" baseline="0" noProof="0" dirty="0">
                <a:ln>
                  <a:noFill/>
                </a:ln>
                <a:solidFill>
                  <a:srgbClr val="000000"/>
                </a:solidFill>
                <a:effectLst/>
                <a:uLnTx/>
                <a:uFillTx/>
                <a:latin typeface="Calibri" charset="0"/>
                <a:ea typeface="MS PGothic" pitchFamily="34" charset="-128"/>
              </a:rPr>
              <a:t>2021;Abstract 525.</a:t>
            </a:r>
          </a:p>
        </p:txBody>
      </p:sp>
      <p:sp>
        <p:nvSpPr>
          <p:cNvPr id="5" name="Title 1">
            <a:extLst>
              <a:ext uri="{FF2B5EF4-FFF2-40B4-BE49-F238E27FC236}">
                <a16:creationId xmlns:a16="http://schemas.microsoft.com/office/drawing/2014/main" id="{1985F8B5-CB9B-B443-A78C-1D458317D5F3}"/>
              </a:ext>
            </a:extLst>
          </p:cNvPr>
          <p:cNvSpPr>
            <a:spLocks noGrp="1"/>
          </p:cNvSpPr>
          <p:nvPr>
            <p:ph type="title"/>
          </p:nvPr>
        </p:nvSpPr>
        <p:spPr>
          <a:xfrm>
            <a:off x="767408" y="0"/>
            <a:ext cx="10358967" cy="1143000"/>
          </a:xfrm>
        </p:spPr>
        <p:txBody>
          <a:bodyPr/>
          <a:lstStyle/>
          <a:p>
            <a:r>
              <a:rPr lang="en-US" sz="3200" dirty="0"/>
              <a:t>Phase </a:t>
            </a:r>
            <a:r>
              <a:rPr lang="en-US" sz="3200" dirty="0" err="1"/>
              <a:t>Ib</a:t>
            </a:r>
            <a:r>
              <a:rPr lang="en-US" sz="3200" dirty="0"/>
              <a:t>/II Study of </a:t>
            </a:r>
            <a:r>
              <a:rPr lang="en-US" sz="3200" dirty="0" err="1"/>
              <a:t>Glofitamab</a:t>
            </a:r>
            <a:r>
              <a:rPr lang="en-US" sz="3200" dirty="0"/>
              <a:t> Combined with </a:t>
            </a:r>
            <a:r>
              <a:rPr lang="en-US" sz="3200" dirty="0" err="1"/>
              <a:t>Polatuzumab</a:t>
            </a:r>
            <a:r>
              <a:rPr lang="en-US" sz="3200" dirty="0"/>
              <a:t> </a:t>
            </a:r>
            <a:r>
              <a:rPr lang="en-US" sz="3200" dirty="0" err="1"/>
              <a:t>Vedotin</a:t>
            </a:r>
            <a:r>
              <a:rPr lang="en-US" sz="3200" dirty="0"/>
              <a:t> for R/R DLBCL </a:t>
            </a:r>
          </a:p>
        </p:txBody>
      </p:sp>
      <p:pic>
        <p:nvPicPr>
          <p:cNvPr id="9" name="Picture 8" descr="A picture containing bar chart&#10;&#10;Description automatically generated">
            <a:extLst>
              <a:ext uri="{FF2B5EF4-FFF2-40B4-BE49-F238E27FC236}">
                <a16:creationId xmlns:a16="http://schemas.microsoft.com/office/drawing/2014/main" id="{E4406462-2D11-E44E-9B9D-F20ACB442B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891" y="1052736"/>
            <a:ext cx="10742672" cy="4316445"/>
          </a:xfrm>
          <a:prstGeom prst="rect">
            <a:avLst/>
          </a:prstGeom>
        </p:spPr>
      </p:pic>
      <p:sp>
        <p:nvSpPr>
          <p:cNvPr id="10" name="TextBox 9">
            <a:extLst>
              <a:ext uri="{FF2B5EF4-FFF2-40B4-BE49-F238E27FC236}">
                <a16:creationId xmlns:a16="http://schemas.microsoft.com/office/drawing/2014/main" id="{6C91605F-670D-D344-A6DD-E09CC067A7C1}"/>
              </a:ext>
            </a:extLst>
          </p:cNvPr>
          <p:cNvSpPr txBox="1"/>
          <p:nvPr/>
        </p:nvSpPr>
        <p:spPr>
          <a:xfrm>
            <a:off x="823380" y="5378474"/>
            <a:ext cx="10545240" cy="1015663"/>
          </a:xfrm>
          <a:prstGeom prst="rect">
            <a:avLst/>
          </a:prstGeom>
          <a:noFill/>
        </p:spPr>
        <p:txBody>
          <a:bodyPr wrap="square" rtlCol="0">
            <a:spAutoFit/>
          </a:bodyPr>
          <a:lstStyle/>
          <a:p>
            <a:pPr marL="342900" marR="0" lvl="0" indent="-34290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S PGothic" charset="0"/>
              </a:rPr>
              <a:t>Safety profile of the combination was consistent with that of the individual drugs</a:t>
            </a:r>
          </a:p>
          <a:p>
            <a:pPr marL="342900" marR="0" lvl="0" indent="-34290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S PGothic" charset="0"/>
              </a:rPr>
              <a:t>Majority of CRS events were Gr 1 and occurred after first dose of </a:t>
            </a:r>
            <a:r>
              <a:rPr kumimoji="0" lang="en-US" sz="2000" b="0" i="0" u="none" strike="noStrike" kern="1200" cap="none" spc="0" normalizeH="0" baseline="0" noProof="0" dirty="0" err="1">
                <a:ln>
                  <a:noFill/>
                </a:ln>
                <a:solidFill>
                  <a:srgbClr val="000000"/>
                </a:solidFill>
                <a:effectLst/>
                <a:uLnTx/>
                <a:uFillTx/>
                <a:latin typeface="Calibri"/>
                <a:ea typeface="MS PGothic" charset="0"/>
              </a:rPr>
              <a:t>glofitamab</a:t>
            </a:r>
            <a:r>
              <a:rPr kumimoji="0" lang="en-US" sz="2000" b="0" i="0" u="none" strike="noStrike" kern="1200" cap="none" spc="0" normalizeH="0" baseline="0" noProof="0" dirty="0">
                <a:ln>
                  <a:noFill/>
                </a:ln>
                <a:solidFill>
                  <a:srgbClr val="000000"/>
                </a:solidFill>
                <a:effectLst/>
                <a:uLnTx/>
                <a:uFillTx/>
                <a:latin typeface="Calibri"/>
                <a:ea typeface="MS PGothic" charset="0"/>
              </a:rPr>
              <a:t> (no Gr 3/4 cases)</a:t>
            </a:r>
          </a:p>
          <a:p>
            <a:pPr marL="342900" marR="0" lvl="0" indent="-34290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Calibri"/>
                <a:ea typeface="MS PGothic" charset="0"/>
              </a:rPr>
              <a:t>One Gr </a:t>
            </a:r>
            <a:r>
              <a:rPr kumimoji="0" lang="en-US" sz="2000" b="0" i="0" u="none" strike="noStrike" kern="1200" cap="none" spc="0" normalizeH="0" baseline="0" noProof="0" dirty="0">
                <a:ln>
                  <a:noFill/>
                </a:ln>
                <a:solidFill>
                  <a:srgbClr val="000000"/>
                </a:solidFill>
                <a:effectLst/>
                <a:uLnTx/>
                <a:uFillTx/>
                <a:latin typeface="Calibri"/>
                <a:ea typeface="MS PGothic" charset="0"/>
              </a:rPr>
              <a:t>1 ICANS AE was reported</a:t>
            </a:r>
          </a:p>
        </p:txBody>
      </p:sp>
      <p:sp>
        <p:nvSpPr>
          <p:cNvPr id="2" name="TextBox 1">
            <a:extLst>
              <a:ext uri="{FF2B5EF4-FFF2-40B4-BE49-F238E27FC236}">
                <a16:creationId xmlns:a16="http://schemas.microsoft.com/office/drawing/2014/main" id="{46D03D8B-5925-A040-958D-221725684023}"/>
              </a:ext>
            </a:extLst>
          </p:cNvPr>
          <p:cNvSpPr txBox="1"/>
          <p:nvPr/>
        </p:nvSpPr>
        <p:spPr>
          <a:xfrm rot="16200000">
            <a:off x="237107" y="2950571"/>
            <a:ext cx="1975221" cy="338554"/>
          </a:xfrm>
          <a:prstGeom prst="rect">
            <a:avLst/>
          </a:prstGeom>
          <a:solidFill>
            <a:schemeClr val="bg1"/>
          </a:solidFill>
        </p:spPr>
        <p:txBody>
          <a:bodyPr wrap="none" rtlCol="0">
            <a:spAutoFit/>
          </a:bodyPr>
          <a:lstStyle/>
          <a:p>
            <a:r>
              <a:rPr lang="en-US" sz="1600" dirty="0">
                <a:solidFill>
                  <a:schemeClr val="tx1"/>
                </a:solidFill>
              </a:rPr>
              <a:t>Response rate (%)</a:t>
            </a:r>
          </a:p>
        </p:txBody>
      </p:sp>
    </p:spTree>
    <p:extLst>
      <p:ext uri="{BB962C8B-B14F-4D97-AF65-F5344CB8AC3E}">
        <p14:creationId xmlns:p14="http://schemas.microsoft.com/office/powerpoint/2010/main" val="39212119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22C5ABE0-BB95-7648-B0B1-CE25C27C768A}"/>
              </a:ext>
            </a:extLst>
          </p:cNvPr>
          <p:cNvSpPr>
            <a:spLocks noGrp="1"/>
          </p:cNvSpPr>
          <p:nvPr>
            <p:ph type="ctrTitle"/>
          </p:nvPr>
        </p:nvSpPr>
        <p:spPr>
          <a:xfrm>
            <a:off x="383116" y="2276872"/>
            <a:ext cx="11425767" cy="1620837"/>
          </a:xfrm>
        </p:spPr>
        <p:txBody>
          <a:bodyPr/>
          <a:lstStyle/>
          <a:p>
            <a:r>
              <a:rPr lang="en-US" dirty="0"/>
              <a:t>Hodgkin Lymphoma</a:t>
            </a:r>
          </a:p>
        </p:txBody>
      </p:sp>
    </p:spTree>
    <p:extLst>
      <p:ext uri="{BB962C8B-B14F-4D97-AF65-F5344CB8AC3E}">
        <p14:creationId xmlns:p14="http://schemas.microsoft.com/office/powerpoint/2010/main" val="24349568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3AB00-4CDD-BF4B-B16C-33295B526D8A}"/>
              </a:ext>
            </a:extLst>
          </p:cNvPr>
          <p:cNvSpPr>
            <a:spLocks noGrp="1"/>
          </p:cNvSpPr>
          <p:nvPr>
            <p:ph type="title"/>
          </p:nvPr>
        </p:nvSpPr>
        <p:spPr/>
        <p:txBody>
          <a:bodyPr/>
          <a:lstStyle/>
          <a:p>
            <a:r>
              <a:rPr lang="en-US" dirty="0"/>
              <a:t>Regulatory and reimbursement issues aside, in general, what would be your preferred bridge to transplant for a patient with HL who is experiencing disease relapse after up-front ABVD? </a:t>
            </a:r>
          </a:p>
        </p:txBody>
      </p:sp>
      <p:sp>
        <p:nvSpPr>
          <p:cNvPr id="3" name="Content Placeholder 2">
            <a:extLst>
              <a:ext uri="{FF2B5EF4-FFF2-40B4-BE49-F238E27FC236}">
                <a16:creationId xmlns:a16="http://schemas.microsoft.com/office/drawing/2014/main" id="{CF450B32-1EB3-2845-84BA-E2763025EC3A}"/>
              </a:ext>
            </a:extLst>
          </p:cNvPr>
          <p:cNvSpPr>
            <a:spLocks noGrp="1"/>
          </p:cNvSpPr>
          <p:nvPr>
            <p:ph idx="35"/>
          </p:nvPr>
        </p:nvSpPr>
        <p:spPr/>
        <p:txBody>
          <a:bodyPr/>
          <a:lstStyle/>
          <a:p>
            <a:r>
              <a:rPr lang="en-US" dirty="0"/>
              <a:t>Brentuximab </a:t>
            </a:r>
            <a:r>
              <a:rPr lang="en-US" dirty="0" err="1"/>
              <a:t>vedotin</a:t>
            </a:r>
            <a:r>
              <a:rPr lang="en-US" dirty="0"/>
              <a:t> + nivolumab </a:t>
            </a:r>
          </a:p>
        </p:txBody>
      </p:sp>
      <p:sp>
        <p:nvSpPr>
          <p:cNvPr id="4" name="Content Placeholder 3">
            <a:extLst>
              <a:ext uri="{FF2B5EF4-FFF2-40B4-BE49-F238E27FC236}">
                <a16:creationId xmlns:a16="http://schemas.microsoft.com/office/drawing/2014/main" id="{B90ED74C-F98B-1B48-8495-BCDB88EFCFC1}"/>
              </a:ext>
            </a:extLst>
          </p:cNvPr>
          <p:cNvSpPr>
            <a:spLocks noGrp="1"/>
          </p:cNvSpPr>
          <p:nvPr>
            <p:ph idx="36"/>
          </p:nvPr>
        </p:nvSpPr>
        <p:spPr/>
        <p:txBody>
          <a:bodyPr/>
          <a:lstStyle/>
          <a:p>
            <a:r>
              <a:rPr lang="en-US" dirty="0"/>
              <a:t>Brentuximab vedotin + nivolumab</a:t>
            </a:r>
          </a:p>
        </p:txBody>
      </p:sp>
      <p:sp>
        <p:nvSpPr>
          <p:cNvPr id="5" name="Content Placeholder 4">
            <a:extLst>
              <a:ext uri="{FF2B5EF4-FFF2-40B4-BE49-F238E27FC236}">
                <a16:creationId xmlns:a16="http://schemas.microsoft.com/office/drawing/2014/main" id="{71ECED59-25B6-424D-A78C-7A6F49E282FA}"/>
              </a:ext>
            </a:extLst>
          </p:cNvPr>
          <p:cNvSpPr>
            <a:spLocks noGrp="1"/>
          </p:cNvSpPr>
          <p:nvPr>
            <p:ph idx="37"/>
          </p:nvPr>
        </p:nvSpPr>
        <p:spPr/>
        <p:txBody>
          <a:bodyPr/>
          <a:lstStyle/>
          <a:p>
            <a:r>
              <a:rPr lang="en-US" dirty="0" err="1"/>
              <a:t>Ifosfamide</a:t>
            </a:r>
            <a:r>
              <a:rPr lang="en-US" dirty="0"/>
              <a:t>/</a:t>
            </a:r>
            <a:br>
              <a:rPr lang="en-US" dirty="0"/>
            </a:br>
            <a:r>
              <a:rPr lang="en-US" dirty="0"/>
              <a:t>carboplatin/etoposide </a:t>
            </a:r>
          </a:p>
        </p:txBody>
      </p:sp>
      <p:sp>
        <p:nvSpPr>
          <p:cNvPr id="6" name="Content Placeholder 5">
            <a:extLst>
              <a:ext uri="{FF2B5EF4-FFF2-40B4-BE49-F238E27FC236}">
                <a16:creationId xmlns:a16="http://schemas.microsoft.com/office/drawing/2014/main" id="{594CC581-BD20-6A47-8FD1-4F94B6EC44CA}"/>
              </a:ext>
            </a:extLst>
          </p:cNvPr>
          <p:cNvSpPr>
            <a:spLocks noGrp="1"/>
          </p:cNvSpPr>
          <p:nvPr>
            <p:ph idx="46"/>
          </p:nvPr>
        </p:nvSpPr>
        <p:spPr/>
        <p:txBody>
          <a:bodyPr/>
          <a:lstStyle/>
          <a:p>
            <a:r>
              <a:rPr lang="en-US" dirty="0" err="1"/>
              <a:t>Ifosfamide</a:t>
            </a:r>
            <a:r>
              <a:rPr lang="en-US" dirty="0"/>
              <a:t>/</a:t>
            </a:r>
            <a:br>
              <a:rPr lang="en-US" dirty="0"/>
            </a:br>
            <a:r>
              <a:rPr lang="en-US" dirty="0"/>
              <a:t>carboplatin/etoposide </a:t>
            </a:r>
          </a:p>
        </p:txBody>
      </p:sp>
      <p:sp>
        <p:nvSpPr>
          <p:cNvPr id="7" name="Content Placeholder 6">
            <a:extLst>
              <a:ext uri="{FF2B5EF4-FFF2-40B4-BE49-F238E27FC236}">
                <a16:creationId xmlns:a16="http://schemas.microsoft.com/office/drawing/2014/main" id="{B6D58EF4-9D42-FA45-8B5B-8707A0B41AFB}"/>
              </a:ext>
            </a:extLst>
          </p:cNvPr>
          <p:cNvSpPr>
            <a:spLocks noGrp="1"/>
          </p:cNvSpPr>
          <p:nvPr>
            <p:ph idx="47"/>
          </p:nvPr>
        </p:nvSpPr>
        <p:spPr/>
        <p:txBody>
          <a:bodyPr/>
          <a:lstStyle/>
          <a:p>
            <a:r>
              <a:rPr lang="en-US" dirty="0"/>
              <a:t>Brentuximab </a:t>
            </a:r>
            <a:r>
              <a:rPr lang="en-US" dirty="0" err="1"/>
              <a:t>vedotin</a:t>
            </a:r>
            <a:r>
              <a:rPr lang="en-US" dirty="0"/>
              <a:t> + nivolumab </a:t>
            </a:r>
          </a:p>
        </p:txBody>
      </p:sp>
      <p:sp>
        <p:nvSpPr>
          <p:cNvPr id="8" name="Content Placeholder 7">
            <a:extLst>
              <a:ext uri="{FF2B5EF4-FFF2-40B4-BE49-F238E27FC236}">
                <a16:creationId xmlns:a16="http://schemas.microsoft.com/office/drawing/2014/main" id="{7858F610-3BD3-AC48-974B-59A80DE84467}"/>
              </a:ext>
            </a:extLst>
          </p:cNvPr>
          <p:cNvSpPr>
            <a:spLocks noGrp="1"/>
          </p:cNvSpPr>
          <p:nvPr>
            <p:ph idx="48"/>
          </p:nvPr>
        </p:nvSpPr>
        <p:spPr/>
        <p:txBody>
          <a:bodyPr/>
          <a:lstStyle/>
          <a:p>
            <a:r>
              <a:rPr lang="en-US" dirty="0" err="1"/>
              <a:t>Ifosfamide</a:t>
            </a:r>
            <a:r>
              <a:rPr lang="en-US" dirty="0"/>
              <a:t>/</a:t>
            </a:r>
            <a:br>
              <a:rPr lang="en-US" dirty="0"/>
            </a:br>
            <a:r>
              <a:rPr lang="en-US" dirty="0"/>
              <a:t>carboplatin/etoposide </a:t>
            </a:r>
          </a:p>
        </p:txBody>
      </p:sp>
      <p:sp>
        <p:nvSpPr>
          <p:cNvPr id="9" name="Content Placeholder 8">
            <a:extLst>
              <a:ext uri="{FF2B5EF4-FFF2-40B4-BE49-F238E27FC236}">
                <a16:creationId xmlns:a16="http://schemas.microsoft.com/office/drawing/2014/main" id="{35C68789-C7FB-8843-9D62-CB7B2CF3C224}"/>
              </a:ext>
            </a:extLst>
          </p:cNvPr>
          <p:cNvSpPr>
            <a:spLocks noGrp="1"/>
          </p:cNvSpPr>
          <p:nvPr>
            <p:ph idx="49"/>
          </p:nvPr>
        </p:nvSpPr>
        <p:spPr/>
        <p:txBody>
          <a:bodyPr/>
          <a:lstStyle/>
          <a:p>
            <a:r>
              <a:rPr lang="en-US" dirty="0" err="1"/>
              <a:t>Ifosfamide</a:t>
            </a:r>
            <a:r>
              <a:rPr lang="en-US" dirty="0"/>
              <a:t>/</a:t>
            </a:r>
            <a:br>
              <a:rPr lang="en-US" dirty="0"/>
            </a:br>
            <a:r>
              <a:rPr lang="en-US" dirty="0"/>
              <a:t>carboplatin/etoposide </a:t>
            </a:r>
          </a:p>
        </p:txBody>
      </p:sp>
      <p:sp>
        <p:nvSpPr>
          <p:cNvPr id="10" name="Content Placeholder 9">
            <a:extLst>
              <a:ext uri="{FF2B5EF4-FFF2-40B4-BE49-F238E27FC236}">
                <a16:creationId xmlns:a16="http://schemas.microsoft.com/office/drawing/2014/main" id="{E46CCD72-013E-ED49-813F-D4F8F561CEBD}"/>
              </a:ext>
            </a:extLst>
          </p:cNvPr>
          <p:cNvSpPr>
            <a:spLocks noGrp="1"/>
          </p:cNvSpPr>
          <p:nvPr>
            <p:ph idx="50"/>
          </p:nvPr>
        </p:nvSpPr>
        <p:spPr/>
        <p:txBody>
          <a:bodyPr/>
          <a:lstStyle/>
          <a:p>
            <a:r>
              <a:rPr lang="en-US" dirty="0"/>
              <a:t>Pembrolizumab + GVD </a:t>
            </a:r>
          </a:p>
        </p:txBody>
      </p:sp>
      <p:sp>
        <p:nvSpPr>
          <p:cNvPr id="11" name="Rectangle 10">
            <a:extLst>
              <a:ext uri="{FF2B5EF4-FFF2-40B4-BE49-F238E27FC236}">
                <a16:creationId xmlns:a16="http://schemas.microsoft.com/office/drawing/2014/main" id="{A9F66B06-BD1E-4042-941F-2E93BF2171ED}"/>
              </a:ext>
            </a:extLst>
          </p:cNvPr>
          <p:cNvSpPr/>
          <p:nvPr/>
        </p:nvSpPr>
        <p:spPr>
          <a:xfrm>
            <a:off x="479376" y="6165304"/>
            <a:ext cx="6096000" cy="338554"/>
          </a:xfrm>
          <a:prstGeom prst="rect">
            <a:avLst/>
          </a:prstGeom>
        </p:spPr>
        <p:txBody>
          <a:bodyPr>
            <a:spAutoFit/>
          </a:bodyPr>
          <a:lstStyle/>
          <a:p>
            <a:r>
              <a:rPr lang="en-US" sz="1600" b="0" dirty="0">
                <a:solidFill>
                  <a:srgbClr val="000000"/>
                </a:solidFill>
                <a:latin typeface="Calibri" panose="020F0502020204030204" pitchFamily="34" charset="0"/>
                <a:cs typeface="Calibri" panose="020F0502020204030204" pitchFamily="34" charset="0"/>
              </a:rPr>
              <a:t>GND = gemcitabine/vinorelbine/liposomal doxorubicin</a:t>
            </a:r>
          </a:p>
        </p:txBody>
      </p:sp>
    </p:spTree>
    <p:extLst>
      <p:ext uri="{BB962C8B-B14F-4D97-AF65-F5344CB8AC3E}">
        <p14:creationId xmlns:p14="http://schemas.microsoft.com/office/powerpoint/2010/main" val="6595750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5E941B-CFDD-B748-B51E-E2E81520387D}"/>
              </a:ext>
            </a:extLst>
          </p:cNvPr>
          <p:cNvSpPr>
            <a:spLocks noGrp="1"/>
          </p:cNvSpPr>
          <p:nvPr>
            <p:ph type="title"/>
          </p:nvPr>
        </p:nvSpPr>
        <p:spPr>
          <a:xfrm>
            <a:off x="912285" y="0"/>
            <a:ext cx="10728331" cy="1397821"/>
          </a:xfrm>
        </p:spPr>
        <p:txBody>
          <a:bodyPr/>
          <a:lstStyle/>
          <a:p>
            <a:r>
              <a:rPr lang="en-US" sz="2800" dirty="0"/>
              <a:t>What initial treatment would you recommend for a 26-year-old patient with classical Hodgkin lymphoma (HL) with anemia, diffuse adenopathy, hepatosplenomegaly and diffuse bone marrow involvement? </a:t>
            </a:r>
          </a:p>
        </p:txBody>
      </p:sp>
      <p:sp>
        <p:nvSpPr>
          <p:cNvPr id="4" name="Content Placeholder 3">
            <a:extLst>
              <a:ext uri="{FF2B5EF4-FFF2-40B4-BE49-F238E27FC236}">
                <a16:creationId xmlns:a16="http://schemas.microsoft.com/office/drawing/2014/main" id="{56757291-13F6-3348-8A86-FE00DEFE1783}"/>
              </a:ext>
            </a:extLst>
          </p:cNvPr>
          <p:cNvSpPr>
            <a:spLocks noGrp="1"/>
          </p:cNvSpPr>
          <p:nvPr>
            <p:ph idx="35"/>
          </p:nvPr>
        </p:nvSpPr>
        <p:spPr/>
        <p:txBody>
          <a:bodyPr/>
          <a:lstStyle/>
          <a:p>
            <a:r>
              <a:rPr lang="en-US" dirty="0"/>
              <a:t>Brentuximab </a:t>
            </a:r>
            <a:r>
              <a:rPr lang="en-US" dirty="0" err="1"/>
              <a:t>vedotin</a:t>
            </a:r>
            <a:r>
              <a:rPr lang="en-US" dirty="0"/>
              <a:t> + AVD </a:t>
            </a:r>
          </a:p>
        </p:txBody>
      </p:sp>
      <p:sp>
        <p:nvSpPr>
          <p:cNvPr id="5" name="Content Placeholder 4">
            <a:extLst>
              <a:ext uri="{FF2B5EF4-FFF2-40B4-BE49-F238E27FC236}">
                <a16:creationId xmlns:a16="http://schemas.microsoft.com/office/drawing/2014/main" id="{A85CE03A-12C1-2743-B2D2-AFF3BBD81F4C}"/>
              </a:ext>
            </a:extLst>
          </p:cNvPr>
          <p:cNvSpPr>
            <a:spLocks noGrp="1"/>
          </p:cNvSpPr>
          <p:nvPr>
            <p:ph idx="36"/>
          </p:nvPr>
        </p:nvSpPr>
        <p:spPr/>
        <p:txBody>
          <a:bodyPr/>
          <a:lstStyle/>
          <a:p>
            <a:r>
              <a:rPr lang="en-US" dirty="0"/>
              <a:t>Brentuximab vedotin + AVD</a:t>
            </a:r>
          </a:p>
        </p:txBody>
      </p:sp>
      <p:sp>
        <p:nvSpPr>
          <p:cNvPr id="6" name="Content Placeholder 5">
            <a:extLst>
              <a:ext uri="{FF2B5EF4-FFF2-40B4-BE49-F238E27FC236}">
                <a16:creationId xmlns:a16="http://schemas.microsoft.com/office/drawing/2014/main" id="{CD364379-7377-1940-90E9-6D30B3B4A544}"/>
              </a:ext>
            </a:extLst>
          </p:cNvPr>
          <p:cNvSpPr>
            <a:spLocks noGrp="1"/>
          </p:cNvSpPr>
          <p:nvPr>
            <p:ph idx="37"/>
          </p:nvPr>
        </p:nvSpPr>
        <p:spPr/>
        <p:txBody>
          <a:bodyPr/>
          <a:lstStyle/>
          <a:p>
            <a:r>
              <a:rPr lang="en-US" dirty="0"/>
              <a:t>Brentuximab </a:t>
            </a:r>
            <a:r>
              <a:rPr lang="en-US" dirty="0" err="1"/>
              <a:t>vedotin</a:t>
            </a:r>
            <a:r>
              <a:rPr lang="en-US" dirty="0"/>
              <a:t> + AVD </a:t>
            </a:r>
          </a:p>
        </p:txBody>
      </p:sp>
      <p:sp>
        <p:nvSpPr>
          <p:cNvPr id="7" name="Content Placeholder 6">
            <a:extLst>
              <a:ext uri="{FF2B5EF4-FFF2-40B4-BE49-F238E27FC236}">
                <a16:creationId xmlns:a16="http://schemas.microsoft.com/office/drawing/2014/main" id="{0BA72E1B-6369-384E-9449-7C0B9BF9DCEB}"/>
              </a:ext>
            </a:extLst>
          </p:cNvPr>
          <p:cNvSpPr>
            <a:spLocks noGrp="1"/>
          </p:cNvSpPr>
          <p:nvPr>
            <p:ph idx="46"/>
          </p:nvPr>
        </p:nvSpPr>
        <p:spPr/>
        <p:txBody>
          <a:bodyPr/>
          <a:lstStyle/>
          <a:p>
            <a:r>
              <a:rPr lang="en-US" dirty="0"/>
              <a:t>Brentuximab </a:t>
            </a:r>
            <a:r>
              <a:rPr lang="en-US" dirty="0" err="1"/>
              <a:t>vedotin</a:t>
            </a:r>
            <a:r>
              <a:rPr lang="en-US" dirty="0"/>
              <a:t> + AVD </a:t>
            </a:r>
          </a:p>
        </p:txBody>
      </p:sp>
      <p:sp>
        <p:nvSpPr>
          <p:cNvPr id="8" name="Content Placeholder 7">
            <a:extLst>
              <a:ext uri="{FF2B5EF4-FFF2-40B4-BE49-F238E27FC236}">
                <a16:creationId xmlns:a16="http://schemas.microsoft.com/office/drawing/2014/main" id="{D167ACCB-F197-C74F-9E3C-FF6CDC193112}"/>
              </a:ext>
            </a:extLst>
          </p:cNvPr>
          <p:cNvSpPr>
            <a:spLocks noGrp="1"/>
          </p:cNvSpPr>
          <p:nvPr>
            <p:ph idx="47"/>
          </p:nvPr>
        </p:nvSpPr>
        <p:spPr/>
        <p:txBody>
          <a:bodyPr/>
          <a:lstStyle/>
          <a:p>
            <a:r>
              <a:rPr lang="en-US" dirty="0"/>
              <a:t>Brentuximab </a:t>
            </a:r>
            <a:r>
              <a:rPr lang="en-US" dirty="0" err="1"/>
              <a:t>vedotin</a:t>
            </a:r>
            <a:r>
              <a:rPr lang="en-US"/>
              <a:t> + AVD </a:t>
            </a:r>
          </a:p>
        </p:txBody>
      </p:sp>
      <p:sp>
        <p:nvSpPr>
          <p:cNvPr id="9" name="Content Placeholder 8">
            <a:extLst>
              <a:ext uri="{FF2B5EF4-FFF2-40B4-BE49-F238E27FC236}">
                <a16:creationId xmlns:a16="http://schemas.microsoft.com/office/drawing/2014/main" id="{5C4EFEC0-FCD5-234A-9C6B-679FAF69E337}"/>
              </a:ext>
            </a:extLst>
          </p:cNvPr>
          <p:cNvSpPr>
            <a:spLocks noGrp="1"/>
          </p:cNvSpPr>
          <p:nvPr>
            <p:ph idx="48"/>
          </p:nvPr>
        </p:nvSpPr>
        <p:spPr/>
        <p:txBody>
          <a:bodyPr/>
          <a:lstStyle/>
          <a:p>
            <a:r>
              <a:rPr lang="en-US" dirty="0"/>
              <a:t>Brentuximab </a:t>
            </a:r>
            <a:r>
              <a:rPr lang="en-US" dirty="0" err="1"/>
              <a:t>vedotin</a:t>
            </a:r>
            <a:r>
              <a:rPr lang="en-US" dirty="0"/>
              <a:t> + AVD </a:t>
            </a:r>
          </a:p>
        </p:txBody>
      </p:sp>
      <p:sp>
        <p:nvSpPr>
          <p:cNvPr id="10" name="Content Placeholder 9">
            <a:extLst>
              <a:ext uri="{FF2B5EF4-FFF2-40B4-BE49-F238E27FC236}">
                <a16:creationId xmlns:a16="http://schemas.microsoft.com/office/drawing/2014/main" id="{B922F84D-BC6A-A34C-8C6A-7FA0F10E2AEF}"/>
              </a:ext>
            </a:extLst>
          </p:cNvPr>
          <p:cNvSpPr>
            <a:spLocks noGrp="1"/>
          </p:cNvSpPr>
          <p:nvPr>
            <p:ph idx="49"/>
          </p:nvPr>
        </p:nvSpPr>
        <p:spPr/>
        <p:txBody>
          <a:bodyPr/>
          <a:lstStyle/>
          <a:p>
            <a:r>
              <a:rPr lang="en-US" dirty="0"/>
              <a:t>ABVD </a:t>
            </a:r>
          </a:p>
        </p:txBody>
      </p:sp>
      <p:sp>
        <p:nvSpPr>
          <p:cNvPr id="11" name="Content Placeholder 10">
            <a:extLst>
              <a:ext uri="{FF2B5EF4-FFF2-40B4-BE49-F238E27FC236}">
                <a16:creationId xmlns:a16="http://schemas.microsoft.com/office/drawing/2014/main" id="{C92060D7-6C40-0E4F-93F6-F065027C8268}"/>
              </a:ext>
            </a:extLst>
          </p:cNvPr>
          <p:cNvSpPr>
            <a:spLocks noGrp="1"/>
          </p:cNvSpPr>
          <p:nvPr>
            <p:ph idx="50"/>
          </p:nvPr>
        </p:nvSpPr>
        <p:spPr/>
        <p:txBody>
          <a:bodyPr/>
          <a:lstStyle/>
          <a:p>
            <a:r>
              <a:rPr lang="en-US" dirty="0"/>
              <a:t>Brentuximab </a:t>
            </a:r>
            <a:r>
              <a:rPr lang="en-US" dirty="0" err="1"/>
              <a:t>vedotin</a:t>
            </a:r>
            <a:r>
              <a:rPr lang="en-US" dirty="0"/>
              <a:t> + AVD </a:t>
            </a:r>
          </a:p>
        </p:txBody>
      </p:sp>
      <p:sp>
        <p:nvSpPr>
          <p:cNvPr id="2" name="Rectangle 1">
            <a:extLst>
              <a:ext uri="{FF2B5EF4-FFF2-40B4-BE49-F238E27FC236}">
                <a16:creationId xmlns:a16="http://schemas.microsoft.com/office/drawing/2014/main" id="{2879925B-43A6-FE45-970C-B40DAAC75A40}"/>
              </a:ext>
            </a:extLst>
          </p:cNvPr>
          <p:cNvSpPr/>
          <p:nvPr/>
        </p:nvSpPr>
        <p:spPr>
          <a:xfrm>
            <a:off x="479376" y="6165304"/>
            <a:ext cx="6096000" cy="338554"/>
          </a:xfrm>
          <a:prstGeom prst="rect">
            <a:avLst/>
          </a:prstGeom>
        </p:spPr>
        <p:txBody>
          <a:bodyPr>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 = doxorubicin; V = vinblastine; D = dacarbazine; B = bleomycin</a:t>
            </a:r>
          </a:p>
        </p:txBody>
      </p:sp>
    </p:spTree>
    <p:extLst>
      <p:ext uri="{BB962C8B-B14F-4D97-AF65-F5344CB8AC3E}">
        <p14:creationId xmlns:p14="http://schemas.microsoft.com/office/powerpoint/2010/main" val="8152658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F0832-F176-CF4F-88A7-B2F7D45E4B96}"/>
              </a:ext>
            </a:extLst>
          </p:cNvPr>
          <p:cNvSpPr>
            <a:spLocks noGrp="1"/>
          </p:cNvSpPr>
          <p:nvPr>
            <p:ph type="title"/>
          </p:nvPr>
        </p:nvSpPr>
        <p:spPr/>
        <p:txBody>
          <a:bodyPr/>
          <a:lstStyle/>
          <a:p>
            <a:r>
              <a:rPr lang="en-US" sz="2600" dirty="0"/>
              <a:t>An 85-year-old frail patient with advanced-stage symptomatic HL is not a candidate for aggressive chemotherapy but is seeking active treatment. Regulatory and reimbursement issues aside, what would you recommend? </a:t>
            </a:r>
          </a:p>
        </p:txBody>
      </p:sp>
      <p:sp>
        <p:nvSpPr>
          <p:cNvPr id="3" name="Content Placeholder 2">
            <a:extLst>
              <a:ext uri="{FF2B5EF4-FFF2-40B4-BE49-F238E27FC236}">
                <a16:creationId xmlns:a16="http://schemas.microsoft.com/office/drawing/2014/main" id="{F9AFB8A9-A36C-1A4D-8066-69C46B2C7592}"/>
              </a:ext>
            </a:extLst>
          </p:cNvPr>
          <p:cNvSpPr>
            <a:spLocks noGrp="1"/>
          </p:cNvSpPr>
          <p:nvPr>
            <p:ph idx="35"/>
          </p:nvPr>
        </p:nvSpPr>
        <p:spPr/>
        <p:txBody>
          <a:bodyPr/>
          <a:lstStyle/>
          <a:p>
            <a:r>
              <a:rPr lang="en-US" dirty="0"/>
              <a:t>Brentuximab </a:t>
            </a:r>
            <a:r>
              <a:rPr lang="en-US" dirty="0" err="1"/>
              <a:t>vedotin</a:t>
            </a:r>
            <a:r>
              <a:rPr lang="en-US" dirty="0"/>
              <a:t> + nivolumab </a:t>
            </a:r>
          </a:p>
        </p:txBody>
      </p:sp>
      <p:sp>
        <p:nvSpPr>
          <p:cNvPr id="4" name="Content Placeholder 3">
            <a:extLst>
              <a:ext uri="{FF2B5EF4-FFF2-40B4-BE49-F238E27FC236}">
                <a16:creationId xmlns:a16="http://schemas.microsoft.com/office/drawing/2014/main" id="{CB8FC7E3-954C-5F44-9869-83363B01D944}"/>
              </a:ext>
            </a:extLst>
          </p:cNvPr>
          <p:cNvSpPr>
            <a:spLocks noGrp="1"/>
          </p:cNvSpPr>
          <p:nvPr>
            <p:ph idx="36"/>
          </p:nvPr>
        </p:nvSpPr>
        <p:spPr/>
        <p:txBody>
          <a:bodyPr/>
          <a:lstStyle/>
          <a:p>
            <a:r>
              <a:rPr lang="en-US" dirty="0"/>
              <a:t>Brentuximab vedotin/ dacarbazine</a:t>
            </a:r>
          </a:p>
        </p:txBody>
      </p:sp>
      <p:sp>
        <p:nvSpPr>
          <p:cNvPr id="5" name="Content Placeholder 4">
            <a:extLst>
              <a:ext uri="{FF2B5EF4-FFF2-40B4-BE49-F238E27FC236}">
                <a16:creationId xmlns:a16="http://schemas.microsoft.com/office/drawing/2014/main" id="{7F49B4D4-BE0A-6749-A1BF-3CFEAE3FD07F}"/>
              </a:ext>
            </a:extLst>
          </p:cNvPr>
          <p:cNvSpPr>
            <a:spLocks noGrp="1"/>
          </p:cNvSpPr>
          <p:nvPr>
            <p:ph idx="37"/>
          </p:nvPr>
        </p:nvSpPr>
        <p:spPr/>
        <p:txBody>
          <a:bodyPr/>
          <a:lstStyle/>
          <a:p>
            <a:r>
              <a:rPr lang="en-US" dirty="0"/>
              <a:t>Brentuximab </a:t>
            </a:r>
            <a:r>
              <a:rPr lang="en-US" dirty="0" err="1"/>
              <a:t>vedotin</a:t>
            </a:r>
            <a:r>
              <a:rPr lang="en-US" dirty="0"/>
              <a:t> + nivolumab </a:t>
            </a:r>
          </a:p>
        </p:txBody>
      </p:sp>
      <p:sp>
        <p:nvSpPr>
          <p:cNvPr id="6" name="Content Placeholder 5">
            <a:extLst>
              <a:ext uri="{FF2B5EF4-FFF2-40B4-BE49-F238E27FC236}">
                <a16:creationId xmlns:a16="http://schemas.microsoft.com/office/drawing/2014/main" id="{C3C15536-5F9C-C746-9ED8-AC14BBCB23B0}"/>
              </a:ext>
            </a:extLst>
          </p:cNvPr>
          <p:cNvSpPr>
            <a:spLocks noGrp="1"/>
          </p:cNvSpPr>
          <p:nvPr>
            <p:ph idx="46"/>
          </p:nvPr>
        </p:nvSpPr>
        <p:spPr/>
        <p:txBody>
          <a:bodyPr/>
          <a:lstStyle/>
          <a:p>
            <a:r>
              <a:rPr lang="en-US" dirty="0"/>
              <a:t>Brentuximab </a:t>
            </a:r>
            <a:r>
              <a:rPr lang="en-US" dirty="0" err="1"/>
              <a:t>vedotin</a:t>
            </a:r>
            <a:r>
              <a:rPr lang="en-US" dirty="0"/>
              <a:t> + nivolumab </a:t>
            </a:r>
          </a:p>
        </p:txBody>
      </p:sp>
      <p:sp>
        <p:nvSpPr>
          <p:cNvPr id="7" name="Content Placeholder 6">
            <a:extLst>
              <a:ext uri="{FF2B5EF4-FFF2-40B4-BE49-F238E27FC236}">
                <a16:creationId xmlns:a16="http://schemas.microsoft.com/office/drawing/2014/main" id="{3CDA9C61-E24A-8C42-BC4A-53B3901F3FD8}"/>
              </a:ext>
            </a:extLst>
          </p:cNvPr>
          <p:cNvSpPr>
            <a:spLocks noGrp="1"/>
          </p:cNvSpPr>
          <p:nvPr>
            <p:ph idx="47"/>
          </p:nvPr>
        </p:nvSpPr>
        <p:spPr/>
        <p:txBody>
          <a:bodyPr/>
          <a:lstStyle/>
          <a:p>
            <a:r>
              <a:rPr lang="en-US" dirty="0"/>
              <a:t>Brentuximab </a:t>
            </a:r>
            <a:r>
              <a:rPr lang="en-US" dirty="0" err="1"/>
              <a:t>vedotin</a:t>
            </a:r>
            <a:r>
              <a:rPr lang="en-US" dirty="0"/>
              <a:t> </a:t>
            </a:r>
          </a:p>
        </p:txBody>
      </p:sp>
      <p:sp>
        <p:nvSpPr>
          <p:cNvPr id="8" name="Content Placeholder 7">
            <a:extLst>
              <a:ext uri="{FF2B5EF4-FFF2-40B4-BE49-F238E27FC236}">
                <a16:creationId xmlns:a16="http://schemas.microsoft.com/office/drawing/2014/main" id="{98A52914-A17D-E147-8869-D4E7B864CFBC}"/>
              </a:ext>
            </a:extLst>
          </p:cNvPr>
          <p:cNvSpPr>
            <a:spLocks noGrp="1"/>
          </p:cNvSpPr>
          <p:nvPr>
            <p:ph idx="48"/>
          </p:nvPr>
        </p:nvSpPr>
        <p:spPr/>
        <p:txBody>
          <a:bodyPr/>
          <a:lstStyle/>
          <a:p>
            <a:r>
              <a:rPr lang="en-US" dirty="0"/>
              <a:t>Pembrolizumab </a:t>
            </a:r>
          </a:p>
        </p:txBody>
      </p:sp>
      <p:sp>
        <p:nvSpPr>
          <p:cNvPr id="9" name="Content Placeholder 8">
            <a:extLst>
              <a:ext uri="{FF2B5EF4-FFF2-40B4-BE49-F238E27FC236}">
                <a16:creationId xmlns:a16="http://schemas.microsoft.com/office/drawing/2014/main" id="{692678F4-BBB9-C74C-A270-B4439BB0E6A5}"/>
              </a:ext>
            </a:extLst>
          </p:cNvPr>
          <p:cNvSpPr>
            <a:spLocks noGrp="1"/>
          </p:cNvSpPr>
          <p:nvPr>
            <p:ph idx="49"/>
          </p:nvPr>
        </p:nvSpPr>
        <p:spPr/>
        <p:txBody>
          <a:bodyPr/>
          <a:lstStyle/>
          <a:p>
            <a:r>
              <a:rPr lang="en-US" dirty="0"/>
              <a:t>Brentuximab </a:t>
            </a:r>
            <a:r>
              <a:rPr lang="en-US" dirty="0" err="1"/>
              <a:t>vedotin</a:t>
            </a:r>
            <a:r>
              <a:rPr lang="en-US" dirty="0"/>
              <a:t> </a:t>
            </a:r>
          </a:p>
        </p:txBody>
      </p:sp>
      <p:sp>
        <p:nvSpPr>
          <p:cNvPr id="10" name="Content Placeholder 9">
            <a:extLst>
              <a:ext uri="{FF2B5EF4-FFF2-40B4-BE49-F238E27FC236}">
                <a16:creationId xmlns:a16="http://schemas.microsoft.com/office/drawing/2014/main" id="{E1377A2E-6565-8F44-833E-107B18DB717B}"/>
              </a:ext>
            </a:extLst>
          </p:cNvPr>
          <p:cNvSpPr>
            <a:spLocks noGrp="1"/>
          </p:cNvSpPr>
          <p:nvPr>
            <p:ph idx="50"/>
          </p:nvPr>
        </p:nvSpPr>
        <p:spPr/>
        <p:txBody>
          <a:bodyPr/>
          <a:lstStyle/>
          <a:p>
            <a:r>
              <a:rPr lang="en-US" dirty="0"/>
              <a:t>Brentuximab </a:t>
            </a:r>
            <a:r>
              <a:rPr lang="en-US" dirty="0" err="1"/>
              <a:t>vedotin</a:t>
            </a:r>
            <a:r>
              <a:rPr lang="en-US" dirty="0"/>
              <a:t> + nivolumab </a:t>
            </a:r>
          </a:p>
        </p:txBody>
      </p:sp>
    </p:spTree>
    <p:extLst>
      <p:ext uri="{BB962C8B-B14F-4D97-AF65-F5344CB8AC3E}">
        <p14:creationId xmlns:p14="http://schemas.microsoft.com/office/powerpoint/2010/main" val="34278873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E79714-3F58-4A42-8C36-1B24E1710313}"/>
              </a:ext>
            </a:extLst>
          </p:cNvPr>
          <p:cNvPicPr>
            <a:picLocks noChangeAspect="1"/>
          </p:cNvPicPr>
          <p:nvPr/>
        </p:nvPicPr>
        <p:blipFill>
          <a:blip r:embed="rId2"/>
          <a:stretch>
            <a:fillRect/>
          </a:stretch>
        </p:blipFill>
        <p:spPr>
          <a:xfrm>
            <a:off x="772231" y="1041804"/>
            <a:ext cx="10647537" cy="4434145"/>
          </a:xfrm>
          <a:prstGeom prst="rect">
            <a:avLst/>
          </a:prstGeom>
        </p:spPr>
      </p:pic>
      <p:sp>
        <p:nvSpPr>
          <p:cNvPr id="5" name="Content Placeholder 3">
            <a:extLst>
              <a:ext uri="{FF2B5EF4-FFF2-40B4-BE49-F238E27FC236}">
                <a16:creationId xmlns:a16="http://schemas.microsoft.com/office/drawing/2014/main" id="{DCB9CFCD-5A1E-B648-9E4B-83AE75C1B3CD}"/>
              </a:ext>
            </a:extLst>
          </p:cNvPr>
          <p:cNvSpPr txBox="1">
            <a:spLocks/>
          </p:cNvSpPr>
          <p:nvPr/>
        </p:nvSpPr>
        <p:spPr>
          <a:xfrm>
            <a:off x="1966774" y="1086776"/>
            <a:ext cx="9160768" cy="590550"/>
          </a:xfrm>
          <a:prstGeom prst="rect">
            <a:avLst/>
          </a:prstGeom>
        </p:spPr>
        <p:txBody>
          <a:bodyPr/>
          <a:lstStyle>
            <a:lvl1pPr marL="342906" indent="-342906" algn="l" rtl="0" eaLnBrk="0" fontAlgn="base" hangingPunct="0">
              <a:spcBef>
                <a:spcPct val="20000"/>
              </a:spcBef>
              <a:spcAft>
                <a:spcPct val="0"/>
              </a:spcAft>
              <a:buChar char="•"/>
              <a:defRPr sz="2500">
                <a:solidFill>
                  <a:srgbClr val="002060"/>
                </a:solidFill>
                <a:latin typeface="+mn-lt"/>
                <a:ea typeface="+mn-ea"/>
                <a:cs typeface="+mn-cs"/>
              </a:defRPr>
            </a:lvl1pPr>
            <a:lvl2pPr marL="742962" indent="-285755" algn="l" rtl="0" eaLnBrk="0" fontAlgn="base" hangingPunct="0">
              <a:spcBef>
                <a:spcPct val="20000"/>
              </a:spcBef>
              <a:spcAft>
                <a:spcPct val="0"/>
              </a:spcAft>
              <a:buChar char="–"/>
              <a:defRPr sz="2500">
                <a:solidFill>
                  <a:srgbClr val="002060"/>
                </a:solidFill>
                <a:latin typeface="+mn-lt"/>
                <a:ea typeface="+mn-ea"/>
              </a:defRPr>
            </a:lvl2pPr>
            <a:lvl3pPr marL="1143019" indent="-228604" algn="l" rtl="0" eaLnBrk="0" fontAlgn="base" hangingPunct="0">
              <a:spcBef>
                <a:spcPct val="20000"/>
              </a:spcBef>
              <a:spcAft>
                <a:spcPct val="0"/>
              </a:spcAft>
              <a:buChar char="•"/>
              <a:defRPr sz="2500">
                <a:solidFill>
                  <a:srgbClr val="002060"/>
                </a:solidFill>
                <a:latin typeface="+mn-lt"/>
                <a:ea typeface="+mn-ea"/>
              </a:defRPr>
            </a:lvl3pPr>
            <a:lvl4pPr marL="1600227" indent="-228604" algn="l" rtl="0" eaLnBrk="0" fontAlgn="base" hangingPunct="0">
              <a:spcBef>
                <a:spcPct val="20000"/>
              </a:spcBef>
              <a:spcAft>
                <a:spcPct val="0"/>
              </a:spcAft>
              <a:buChar char="–"/>
              <a:defRPr sz="2500">
                <a:solidFill>
                  <a:srgbClr val="002060"/>
                </a:solidFill>
                <a:latin typeface="+mn-lt"/>
                <a:ea typeface="+mn-ea"/>
              </a:defRPr>
            </a:lvl4pPr>
            <a:lvl5pPr marL="2057434" indent="-228604" algn="l" rtl="0" eaLnBrk="0" fontAlgn="base" hangingPunct="0">
              <a:spcBef>
                <a:spcPct val="20000"/>
              </a:spcBef>
              <a:spcAft>
                <a:spcPct val="0"/>
              </a:spcAft>
              <a:buChar char="»"/>
              <a:defRPr sz="2500">
                <a:solidFill>
                  <a:srgbClr val="002060"/>
                </a:solidFill>
                <a:latin typeface="+mn-lt"/>
                <a:ea typeface="+mn-ea"/>
              </a:defRPr>
            </a:lvl5pPr>
            <a:lvl6pPr marL="2514642" indent="-228604" algn="l" rtl="0" fontAlgn="base">
              <a:spcBef>
                <a:spcPct val="20000"/>
              </a:spcBef>
              <a:spcAft>
                <a:spcPct val="0"/>
              </a:spcAft>
              <a:buChar char="»"/>
              <a:defRPr sz="2500">
                <a:solidFill>
                  <a:schemeClr val="bg1"/>
                </a:solidFill>
                <a:latin typeface="+mn-lt"/>
                <a:ea typeface="+mn-ea"/>
              </a:defRPr>
            </a:lvl6pPr>
            <a:lvl7pPr marL="2971849" indent="-228604" algn="l" rtl="0" fontAlgn="base">
              <a:spcBef>
                <a:spcPct val="20000"/>
              </a:spcBef>
              <a:spcAft>
                <a:spcPct val="0"/>
              </a:spcAft>
              <a:buChar char="»"/>
              <a:defRPr sz="2500">
                <a:solidFill>
                  <a:schemeClr val="bg1"/>
                </a:solidFill>
                <a:latin typeface="+mn-lt"/>
                <a:ea typeface="+mn-ea"/>
              </a:defRPr>
            </a:lvl7pPr>
            <a:lvl8pPr marL="3429057" indent="-228604" algn="l" rtl="0" fontAlgn="base">
              <a:spcBef>
                <a:spcPct val="20000"/>
              </a:spcBef>
              <a:spcAft>
                <a:spcPct val="0"/>
              </a:spcAft>
              <a:buChar char="»"/>
              <a:defRPr sz="2500">
                <a:solidFill>
                  <a:schemeClr val="bg1"/>
                </a:solidFill>
                <a:latin typeface="+mn-lt"/>
                <a:ea typeface="+mn-ea"/>
              </a:defRPr>
            </a:lvl8pPr>
            <a:lvl9pPr marL="3886265" indent="-228604" algn="l" rtl="0" fontAlgn="base">
              <a:spcBef>
                <a:spcPct val="20000"/>
              </a:spcBef>
              <a:spcAft>
                <a:spcPct val="0"/>
              </a:spcAft>
              <a:buChar char="»"/>
              <a:defRPr sz="2500">
                <a:solidFill>
                  <a:schemeClr val="bg1"/>
                </a:solidFill>
                <a:latin typeface="+mn-lt"/>
                <a:ea typeface="+mn-ea"/>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000" b="1" i="1" u="none" strike="noStrike" kern="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Lancet </a:t>
            </a:r>
            <a:r>
              <a:rPr kumimoji="0" lang="en-US" sz="2000" b="1" i="1" u="none" strike="noStrike" kern="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Haematol</a:t>
            </a:r>
            <a:r>
              <a:rPr kumimoji="0" lang="en-US" sz="2000" b="1" i="1" u="none" strike="noStrike" kern="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2000" b="1" i="0" u="none" strike="noStrike" kern="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2021;8(6):e410-21 </a:t>
            </a:r>
          </a:p>
        </p:txBody>
      </p:sp>
    </p:spTree>
    <p:extLst>
      <p:ext uri="{BB962C8B-B14F-4D97-AF65-F5344CB8AC3E}">
        <p14:creationId xmlns:p14="http://schemas.microsoft.com/office/powerpoint/2010/main" val="12806550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6C8EFFC-4577-714E-A4C8-04BA76138291}"/>
              </a:ext>
            </a:extLst>
          </p:cNvPr>
          <p:cNvSpPr txBox="1">
            <a:spLocks/>
          </p:cNvSpPr>
          <p:nvPr/>
        </p:nvSpPr>
        <p:spPr bwMode="auto">
          <a:xfrm>
            <a:off x="120198" y="6564202"/>
            <a:ext cx="5975802" cy="2056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0" marR="0" lvl="0" indent="0" algn="l" defTabSz="412750" rtl="0" eaLnBrk="0" fontAlgn="base" latinLnBrk="0" hangingPunct="0">
              <a:lnSpc>
                <a:spcPct val="105000"/>
              </a:lnSpc>
              <a:spcBef>
                <a:spcPts val="400"/>
              </a:spcBef>
              <a:spcAft>
                <a:spcPts val="400"/>
              </a:spcAft>
              <a:buClr>
                <a:srgbClr val="000000"/>
              </a:buClr>
              <a:buSzPct val="100000"/>
              <a:buFont typeface="Arial" pitchFamily="-72" charset="0"/>
              <a:buNone/>
              <a:tabLst/>
              <a:defRPr/>
            </a:pPr>
            <a:r>
              <a:rPr kumimoji="0" lang="en-US" sz="1500" b="0" i="0" u="none" strike="noStrike" kern="0" cap="none" spc="0" normalizeH="0" baseline="0" noProof="0" dirty="0">
                <a:ln>
                  <a:noFill/>
                </a:ln>
                <a:solidFill>
                  <a:srgbClr val="000000"/>
                </a:solidFill>
                <a:effectLst/>
                <a:uLnTx/>
                <a:uFillTx/>
                <a:latin typeface="Calibri" charset="0"/>
                <a:ea typeface="MS PGothic" pitchFamily="34" charset="-128"/>
              </a:rPr>
              <a:t>Straus DJ et al. </a:t>
            </a:r>
            <a:r>
              <a:rPr kumimoji="0" lang="en-US" sz="1500" b="0" i="1" u="none" strike="noStrike" kern="0" cap="none" spc="0" normalizeH="0" baseline="0" noProof="0" dirty="0">
                <a:ln>
                  <a:noFill/>
                </a:ln>
                <a:solidFill>
                  <a:srgbClr val="000000"/>
                </a:solidFill>
                <a:effectLst/>
                <a:uLnTx/>
                <a:uFillTx/>
                <a:latin typeface="Calibri" charset="0"/>
                <a:ea typeface="MS PGothic" pitchFamily="34" charset="-128"/>
              </a:rPr>
              <a:t>Lancet </a:t>
            </a:r>
            <a:r>
              <a:rPr kumimoji="0" lang="en-US" sz="1500" b="0" i="1" u="none" strike="noStrike" kern="0" cap="none" spc="0" normalizeH="0" baseline="0" noProof="0" dirty="0" err="1">
                <a:ln>
                  <a:noFill/>
                </a:ln>
                <a:solidFill>
                  <a:srgbClr val="000000"/>
                </a:solidFill>
                <a:effectLst/>
                <a:uLnTx/>
                <a:uFillTx/>
                <a:latin typeface="Calibri" charset="0"/>
                <a:ea typeface="MS PGothic" pitchFamily="34" charset="-128"/>
              </a:rPr>
              <a:t>Haematol</a:t>
            </a:r>
            <a:r>
              <a:rPr kumimoji="0" lang="en-US" sz="1500" b="0" i="1" u="none" strike="noStrike" kern="0" cap="none" spc="0" normalizeH="0" baseline="0" noProof="0" dirty="0">
                <a:ln>
                  <a:noFill/>
                </a:ln>
                <a:solidFill>
                  <a:srgbClr val="000000"/>
                </a:solidFill>
                <a:effectLst/>
                <a:uLnTx/>
                <a:uFillTx/>
                <a:latin typeface="Calibri" charset="0"/>
                <a:ea typeface="MS PGothic" pitchFamily="34" charset="-128"/>
              </a:rPr>
              <a:t> </a:t>
            </a:r>
            <a:r>
              <a:rPr kumimoji="0" lang="en-US" sz="1500" b="0" i="0" u="none" strike="noStrike" kern="0" cap="none" spc="0" normalizeH="0" baseline="0" noProof="0" dirty="0">
                <a:ln>
                  <a:noFill/>
                </a:ln>
                <a:solidFill>
                  <a:srgbClr val="000000"/>
                </a:solidFill>
                <a:effectLst/>
                <a:uLnTx/>
                <a:uFillTx/>
                <a:latin typeface="Calibri" charset="0"/>
                <a:ea typeface="MS PGothic" pitchFamily="34" charset="-128"/>
              </a:rPr>
              <a:t>2021;8(6):e410-21.</a:t>
            </a:r>
          </a:p>
        </p:txBody>
      </p:sp>
      <p:sp>
        <p:nvSpPr>
          <p:cNvPr id="5" name="Title 1">
            <a:extLst>
              <a:ext uri="{FF2B5EF4-FFF2-40B4-BE49-F238E27FC236}">
                <a16:creationId xmlns:a16="http://schemas.microsoft.com/office/drawing/2014/main" id="{1985F8B5-CB9B-B443-A78C-1D458317D5F3}"/>
              </a:ext>
            </a:extLst>
          </p:cNvPr>
          <p:cNvSpPr>
            <a:spLocks noGrp="1"/>
          </p:cNvSpPr>
          <p:nvPr>
            <p:ph type="title"/>
          </p:nvPr>
        </p:nvSpPr>
        <p:spPr>
          <a:xfrm>
            <a:off x="767408" y="0"/>
            <a:ext cx="10358967" cy="1143000"/>
          </a:xfrm>
        </p:spPr>
        <p:txBody>
          <a:bodyPr/>
          <a:lstStyle/>
          <a:p>
            <a:r>
              <a:rPr lang="en-US" sz="3200" dirty="0"/>
              <a:t>ECHELON-1: Five-Year Update</a:t>
            </a:r>
          </a:p>
        </p:txBody>
      </p:sp>
      <p:pic>
        <p:nvPicPr>
          <p:cNvPr id="2" name="Picture 1">
            <a:extLst>
              <a:ext uri="{FF2B5EF4-FFF2-40B4-BE49-F238E27FC236}">
                <a16:creationId xmlns:a16="http://schemas.microsoft.com/office/drawing/2014/main" id="{474D2AA2-F0FA-454E-857C-BF524F42E1B4}"/>
              </a:ext>
            </a:extLst>
          </p:cNvPr>
          <p:cNvPicPr>
            <a:picLocks noChangeAspect="1"/>
          </p:cNvPicPr>
          <p:nvPr/>
        </p:nvPicPr>
        <p:blipFill>
          <a:blip r:embed="rId2"/>
          <a:stretch>
            <a:fillRect/>
          </a:stretch>
        </p:blipFill>
        <p:spPr>
          <a:xfrm>
            <a:off x="1084747" y="1143000"/>
            <a:ext cx="9798617" cy="3613147"/>
          </a:xfrm>
          <a:prstGeom prst="rect">
            <a:avLst/>
          </a:prstGeom>
        </p:spPr>
      </p:pic>
      <p:sp>
        <p:nvSpPr>
          <p:cNvPr id="3" name="TextBox 2">
            <a:extLst>
              <a:ext uri="{FF2B5EF4-FFF2-40B4-BE49-F238E27FC236}">
                <a16:creationId xmlns:a16="http://schemas.microsoft.com/office/drawing/2014/main" id="{C0299370-02CD-5145-9368-F860A86EA218}"/>
              </a:ext>
            </a:extLst>
          </p:cNvPr>
          <p:cNvSpPr txBox="1"/>
          <p:nvPr/>
        </p:nvSpPr>
        <p:spPr>
          <a:xfrm>
            <a:off x="7608168" y="2330106"/>
            <a:ext cx="2752357" cy="1015663"/>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0" u="sng" strike="noStrike" kern="1200" cap="none" spc="0" normalizeH="0" baseline="0" noProof="0" dirty="0">
                <a:ln>
                  <a:noFill/>
                </a:ln>
                <a:solidFill>
                  <a:srgbClr val="000000"/>
                </a:solidFill>
                <a:effectLst/>
                <a:uLnTx/>
                <a:uFillTx/>
                <a:latin typeface="Arial" pitchFamily="-72" charset="0"/>
                <a:ea typeface="MS PGothic" charset="0"/>
              </a:rPr>
              <a:t>5-Yr PFS Rate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72" charset="0"/>
                <a:ea typeface="MS PGothic" charset="0"/>
              </a:rPr>
              <a:t>A + AVD		82.2%</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72" charset="0"/>
                <a:ea typeface="MS PGothic" charset="0"/>
              </a:rPr>
              <a:t>ABVD			75.3%</a:t>
            </a:r>
          </a:p>
        </p:txBody>
      </p:sp>
      <p:sp>
        <p:nvSpPr>
          <p:cNvPr id="7" name="TextBox 6">
            <a:extLst>
              <a:ext uri="{FF2B5EF4-FFF2-40B4-BE49-F238E27FC236}">
                <a16:creationId xmlns:a16="http://schemas.microsoft.com/office/drawing/2014/main" id="{418EDDD7-1CDF-BC46-876F-07D9D4BF0301}"/>
              </a:ext>
            </a:extLst>
          </p:cNvPr>
          <p:cNvSpPr txBox="1"/>
          <p:nvPr/>
        </p:nvSpPr>
        <p:spPr>
          <a:xfrm>
            <a:off x="983432" y="4869160"/>
            <a:ext cx="10545240" cy="1938992"/>
          </a:xfrm>
          <a:prstGeom prst="rect">
            <a:avLst/>
          </a:prstGeom>
          <a:noFill/>
        </p:spPr>
        <p:txBody>
          <a:bodyPr wrap="square" rtlCol="0">
            <a:spAutoFit/>
          </a:bodyPr>
          <a:lstStyle/>
          <a:p>
            <a:pPr marL="342900" marR="0" lvl="0" indent="-34290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S PGothic" charset="0"/>
              </a:rPr>
              <a:t>Five-year PFS was higher with A + AVD than with ABVD for both PET-2-negative and positive patients </a:t>
            </a:r>
          </a:p>
          <a:p>
            <a:pPr marL="342900" marR="0" lvl="0" indent="-34290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S PGothic" charset="0"/>
              </a:rPr>
              <a:t>Peripheral neuropathy continued to improve or resolve over time with both A + AVD and ABVD; more patients had ongoing peripheral neuropathy in the A + AVD group than in the ABVD group (19% vs 9%). </a:t>
            </a:r>
          </a:p>
          <a:p>
            <a:pPr marL="571500" marR="0" lvl="0" indent="-57150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Calibri"/>
              <a:ea typeface="MS PGothic" charset="0"/>
            </a:endParaRPr>
          </a:p>
        </p:txBody>
      </p:sp>
    </p:spTree>
    <p:extLst>
      <p:ext uri="{BB962C8B-B14F-4D97-AF65-F5344CB8AC3E}">
        <p14:creationId xmlns:p14="http://schemas.microsoft.com/office/powerpoint/2010/main" val="5476157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F774F4-9312-2942-8A0D-7321E6856315}"/>
              </a:ext>
            </a:extLst>
          </p:cNvPr>
          <p:cNvPicPr>
            <a:picLocks noChangeAspect="1"/>
          </p:cNvPicPr>
          <p:nvPr/>
        </p:nvPicPr>
        <p:blipFill>
          <a:blip r:embed="rId2"/>
          <a:stretch>
            <a:fillRect/>
          </a:stretch>
        </p:blipFill>
        <p:spPr>
          <a:xfrm>
            <a:off x="609508" y="764704"/>
            <a:ext cx="10972983" cy="4860439"/>
          </a:xfrm>
          <a:prstGeom prst="rect">
            <a:avLst/>
          </a:prstGeom>
        </p:spPr>
      </p:pic>
      <p:sp>
        <p:nvSpPr>
          <p:cNvPr id="8" name="Rectangle 7">
            <a:extLst>
              <a:ext uri="{FF2B5EF4-FFF2-40B4-BE49-F238E27FC236}">
                <a16:creationId xmlns:a16="http://schemas.microsoft.com/office/drawing/2014/main" id="{31486090-D091-FA40-9713-E2F8C7CA41CD}"/>
              </a:ext>
            </a:extLst>
          </p:cNvPr>
          <p:cNvSpPr/>
          <p:nvPr/>
        </p:nvSpPr>
        <p:spPr>
          <a:xfrm>
            <a:off x="6095999" y="5233214"/>
            <a:ext cx="5472608" cy="369332"/>
          </a:xfrm>
          <a:prstGeom prst="rect">
            <a:avLst/>
          </a:prstGeom>
        </p:spPr>
        <p:txBody>
          <a:bodyPr wrap="square">
            <a:spAutoFit/>
          </a:bodyPr>
          <a:lstStyle/>
          <a:p>
            <a:pPr marL="0" marR="0" lvl="0" indent="0" algn="r" defTabSz="455613" rtl="0" eaLnBrk="1" fontAlgn="base" latinLnBrk="0" hangingPunct="1">
              <a:lnSpc>
                <a:spcPct val="100000"/>
              </a:lnSpc>
              <a:spcBef>
                <a:spcPct val="0"/>
              </a:spcBef>
              <a:spcAft>
                <a:spcPct val="0"/>
              </a:spcAft>
              <a:buClrTx/>
              <a:buSzTx/>
              <a:buFontTx/>
              <a:buNone/>
              <a:tabLst/>
              <a:defRPr/>
            </a:pPr>
            <a:r>
              <a:rPr kumimoji="0" lang="en-US" altLang="en-US" sz="1800" b="0" i="1"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rPr>
              <a:t>J Clin Oncol </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rPr>
              <a:t>2021;[Online ahead of print].</a:t>
            </a:r>
            <a:endParaRPr kumimoji="0" lang="en-US" sz="1800" b="0" i="0" u="none" strike="noStrike" kern="1200" cap="none" spc="0" normalizeH="0" baseline="0" noProof="0" dirty="0">
              <a:ln>
                <a:noFill/>
              </a:ln>
              <a:solidFill>
                <a:srgbClr val="3333CC"/>
              </a:solidFill>
              <a:effectLst/>
              <a:uLnTx/>
              <a:uFillTx/>
              <a:latin typeface="Arial" panose="020B0604020202020204" pitchFamily="34" charset="0"/>
              <a:ea typeface="MS PGothic" charset="0"/>
              <a:cs typeface="Arial" panose="020B0604020202020204" pitchFamily="34" charset="0"/>
            </a:endParaRPr>
          </a:p>
        </p:txBody>
      </p:sp>
      <p:sp>
        <p:nvSpPr>
          <p:cNvPr id="9" name="Rectangle 8">
            <a:extLst>
              <a:ext uri="{FF2B5EF4-FFF2-40B4-BE49-F238E27FC236}">
                <a16:creationId xmlns:a16="http://schemas.microsoft.com/office/drawing/2014/main" id="{6BE317B0-968B-644E-A275-7EB5BE4532E7}"/>
              </a:ext>
            </a:extLst>
          </p:cNvPr>
          <p:cNvSpPr/>
          <p:nvPr/>
        </p:nvSpPr>
        <p:spPr bwMode="auto">
          <a:xfrm>
            <a:off x="10272464" y="764704"/>
            <a:ext cx="1310027" cy="79208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extLst>
      <p:ext uri="{BB962C8B-B14F-4D97-AF65-F5344CB8AC3E}">
        <p14:creationId xmlns:p14="http://schemas.microsoft.com/office/powerpoint/2010/main" val="29582883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Title 9">
            <a:extLst>
              <a:ext uri="{FF2B5EF4-FFF2-40B4-BE49-F238E27FC236}">
                <a16:creationId xmlns:a16="http://schemas.microsoft.com/office/drawing/2014/main" id="{374B15B6-F203-714D-9556-891DE7FA3CB1}"/>
              </a:ext>
            </a:extLst>
          </p:cNvPr>
          <p:cNvSpPr>
            <a:spLocks noGrp="1"/>
          </p:cNvSpPr>
          <p:nvPr>
            <p:ph type="title"/>
          </p:nvPr>
        </p:nvSpPr>
        <p:spPr>
          <a:xfrm>
            <a:off x="-96688" y="242617"/>
            <a:ext cx="12288688" cy="703207"/>
          </a:xfrm>
        </p:spPr>
        <p:txBody>
          <a:bodyPr/>
          <a:lstStyle/>
          <a:p>
            <a:r>
              <a:rPr lang="en-US" altLang="en-US" sz="2924" dirty="0">
                <a:latin typeface="Calibri" panose="020F0502020204030204" pitchFamily="34" charset="0"/>
                <a:cs typeface="Calibri" panose="020F0502020204030204" pitchFamily="34" charset="0"/>
              </a:rPr>
              <a:t>Multicenter Pilot Study of BV + AVD with or without Consolidative </a:t>
            </a:r>
            <a:br>
              <a:rPr lang="en-US" altLang="en-US" sz="2924" dirty="0">
                <a:latin typeface="Calibri" panose="020F0502020204030204" pitchFamily="34" charset="0"/>
                <a:cs typeface="Calibri" panose="020F0502020204030204" pitchFamily="34" charset="0"/>
              </a:rPr>
            </a:br>
            <a:r>
              <a:rPr lang="en-US" altLang="en-US" sz="2924" dirty="0">
                <a:latin typeface="Calibri" panose="020F0502020204030204" pitchFamily="34" charset="0"/>
                <a:cs typeface="Calibri" panose="020F0502020204030204" pitchFamily="34" charset="0"/>
              </a:rPr>
              <a:t>Radiation Therapy for Early-Stage, Unfavorable-Risk Hodgkin Lymphoma</a:t>
            </a:r>
            <a:endParaRPr lang="en-US" altLang="en-US" sz="2631" b="1" dirty="0">
              <a:solidFill>
                <a:schemeClr val="accent2"/>
              </a:solidFill>
              <a:latin typeface="Calibri" panose="020F0502020204030204" pitchFamily="34" charset="0"/>
              <a:cs typeface="Calibri" panose="020F0502020204030204" pitchFamily="34" charset="0"/>
            </a:endParaRPr>
          </a:p>
        </p:txBody>
      </p:sp>
      <p:sp>
        <p:nvSpPr>
          <p:cNvPr id="290819" name="Content Placeholder 10">
            <a:extLst>
              <a:ext uri="{FF2B5EF4-FFF2-40B4-BE49-F238E27FC236}">
                <a16:creationId xmlns:a16="http://schemas.microsoft.com/office/drawing/2014/main" id="{3B39539A-03B9-A348-ACF4-E8130C9133F9}"/>
              </a:ext>
            </a:extLst>
          </p:cNvPr>
          <p:cNvSpPr>
            <a:spLocks noGrp="1"/>
          </p:cNvSpPr>
          <p:nvPr>
            <p:ph idx="1"/>
          </p:nvPr>
        </p:nvSpPr>
        <p:spPr>
          <a:xfrm>
            <a:off x="893192" y="1310224"/>
            <a:ext cx="10363200" cy="1182672"/>
          </a:xfrm>
        </p:spPr>
        <p:txBody>
          <a:bodyPr/>
          <a:lstStyle/>
          <a:p>
            <a:r>
              <a:rPr lang="en-US" altLang="en-US" sz="2000" b="0" dirty="0">
                <a:latin typeface="Calibri" panose="020F0502020204030204" pitchFamily="34" charset="0"/>
                <a:cs typeface="Calibri" panose="020F0502020204030204" pitchFamily="34" charset="0"/>
              </a:rPr>
              <a:t>Patients who achieved a negative end-of-therapy (EOT) PET-4 scan after 4 cycles of BV + AVD were studied with de-escalating radiation dose and field</a:t>
            </a:r>
          </a:p>
        </p:txBody>
      </p:sp>
      <p:sp>
        <p:nvSpPr>
          <p:cNvPr id="290821" name="TextBox 12">
            <a:extLst>
              <a:ext uri="{FF2B5EF4-FFF2-40B4-BE49-F238E27FC236}">
                <a16:creationId xmlns:a16="http://schemas.microsoft.com/office/drawing/2014/main" id="{C6FA6B8E-FF14-2A44-9D1E-60DE1C915033}"/>
              </a:ext>
            </a:extLst>
          </p:cNvPr>
          <p:cNvSpPr txBox="1">
            <a:spLocks noChangeArrowheads="1"/>
          </p:cNvSpPr>
          <p:nvPr/>
        </p:nvSpPr>
        <p:spPr bwMode="auto">
          <a:xfrm>
            <a:off x="152400" y="6513183"/>
            <a:ext cx="5943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Kumar A et al. </a:t>
            </a:r>
            <a:r>
              <a:rPr kumimoji="0" lang="en-US" altLang="en-US" sz="16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J Clin Oncol </a:t>
            </a: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2021;[Online ahead of print].</a:t>
            </a:r>
          </a:p>
        </p:txBody>
      </p:sp>
      <p:graphicFrame>
        <p:nvGraphicFramePr>
          <p:cNvPr id="7" name="Content Placeholder 1">
            <a:extLst>
              <a:ext uri="{FF2B5EF4-FFF2-40B4-BE49-F238E27FC236}">
                <a16:creationId xmlns:a16="http://schemas.microsoft.com/office/drawing/2014/main" id="{FFDD62A5-E8B4-1A4F-B9BC-66C1F2D38FF8}"/>
              </a:ext>
            </a:extLst>
          </p:cNvPr>
          <p:cNvGraphicFramePr>
            <a:graphicFrameLocks/>
          </p:cNvGraphicFramePr>
          <p:nvPr/>
        </p:nvGraphicFramePr>
        <p:xfrm>
          <a:off x="1011812" y="2204151"/>
          <a:ext cx="10286996" cy="2157968"/>
        </p:xfrm>
        <a:graphic>
          <a:graphicData uri="http://schemas.openxmlformats.org/drawingml/2006/table">
            <a:tbl>
              <a:tblPr firstRow="1" bandRow="1">
                <a:tableStyleId>{21E4AEA4-8DFA-4A89-87EB-49C32662AFE0}</a:tableStyleId>
              </a:tblPr>
              <a:tblGrid>
                <a:gridCol w="1985614">
                  <a:extLst>
                    <a:ext uri="{9D8B030D-6E8A-4147-A177-3AD203B41FA5}">
                      <a16:colId xmlns:a16="http://schemas.microsoft.com/office/drawing/2014/main" val="1985915344"/>
                    </a:ext>
                  </a:extLst>
                </a:gridCol>
                <a:gridCol w="1646334">
                  <a:extLst>
                    <a:ext uri="{9D8B030D-6E8A-4147-A177-3AD203B41FA5}">
                      <a16:colId xmlns:a16="http://schemas.microsoft.com/office/drawing/2014/main" val="2933332232"/>
                    </a:ext>
                  </a:extLst>
                </a:gridCol>
                <a:gridCol w="1584176">
                  <a:extLst>
                    <a:ext uri="{9D8B030D-6E8A-4147-A177-3AD203B41FA5}">
                      <a16:colId xmlns:a16="http://schemas.microsoft.com/office/drawing/2014/main" val="573542326"/>
                    </a:ext>
                  </a:extLst>
                </a:gridCol>
                <a:gridCol w="1728192">
                  <a:extLst>
                    <a:ext uri="{9D8B030D-6E8A-4147-A177-3AD203B41FA5}">
                      <a16:colId xmlns:a16="http://schemas.microsoft.com/office/drawing/2014/main" val="1759664911"/>
                    </a:ext>
                  </a:extLst>
                </a:gridCol>
                <a:gridCol w="1728192">
                  <a:extLst>
                    <a:ext uri="{9D8B030D-6E8A-4147-A177-3AD203B41FA5}">
                      <a16:colId xmlns:a16="http://schemas.microsoft.com/office/drawing/2014/main" val="1784720054"/>
                    </a:ext>
                  </a:extLst>
                </a:gridCol>
                <a:gridCol w="1614488">
                  <a:extLst>
                    <a:ext uri="{9D8B030D-6E8A-4147-A177-3AD203B41FA5}">
                      <a16:colId xmlns:a16="http://schemas.microsoft.com/office/drawing/2014/main" val="2480694535"/>
                    </a:ext>
                  </a:extLst>
                </a:gridCol>
              </a:tblGrid>
              <a:tr h="792088">
                <a:tc>
                  <a:txBody>
                    <a:bodyPr/>
                    <a:lstStyle/>
                    <a:p>
                      <a:pPr>
                        <a:lnSpc>
                          <a:spcPct val="100000"/>
                        </a:lnSpc>
                      </a:pPr>
                      <a:r>
                        <a:rPr lang="en-US" sz="2000" dirty="0"/>
                        <a:t>Clinical endpoint</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32E5C"/>
                    </a:solidFill>
                  </a:tcPr>
                </a:tc>
                <a:tc>
                  <a:txBody>
                    <a:bodyPr/>
                    <a:lstStyle/>
                    <a:p>
                      <a:pPr algn="ctr">
                        <a:lnSpc>
                          <a:spcPct val="100000"/>
                        </a:lnSpc>
                      </a:pPr>
                      <a:r>
                        <a:rPr lang="en-US" sz="2000" dirty="0"/>
                        <a:t>Cohort 1</a:t>
                      </a:r>
                    </a:p>
                    <a:p>
                      <a:pPr algn="ctr">
                        <a:lnSpc>
                          <a:spcPct val="100000"/>
                        </a:lnSpc>
                      </a:pPr>
                      <a:r>
                        <a:rPr lang="en-US" sz="2000" dirty="0"/>
                        <a:t>30-Gy ISRT</a:t>
                      </a:r>
                    </a:p>
                    <a:p>
                      <a:pPr algn="ctr">
                        <a:lnSpc>
                          <a:spcPct val="100000"/>
                        </a:lnSpc>
                      </a:pPr>
                      <a:r>
                        <a:rPr lang="en-US" sz="2000" dirty="0"/>
                        <a:t>(n = 29)</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32E5C"/>
                    </a:solidFill>
                  </a:tcPr>
                </a:tc>
                <a:tc>
                  <a:txBody>
                    <a:bodyPr/>
                    <a:lstStyle/>
                    <a:p>
                      <a:pPr algn="ctr">
                        <a:lnSpc>
                          <a:spcPct val="100000"/>
                        </a:lnSpc>
                      </a:pPr>
                      <a:r>
                        <a:rPr lang="en-US" sz="2000" dirty="0"/>
                        <a:t>Cohort 2</a:t>
                      </a:r>
                    </a:p>
                    <a:p>
                      <a:pPr algn="ctr">
                        <a:lnSpc>
                          <a:spcPct val="100000"/>
                        </a:lnSpc>
                      </a:pPr>
                      <a:r>
                        <a:rPr lang="en-US" sz="2000" dirty="0"/>
                        <a:t>20-Gy ISRT</a:t>
                      </a:r>
                    </a:p>
                    <a:p>
                      <a:pPr algn="ctr">
                        <a:lnSpc>
                          <a:spcPct val="100000"/>
                        </a:lnSpc>
                      </a:pPr>
                      <a:r>
                        <a:rPr lang="en-US" sz="2000" dirty="0"/>
                        <a:t>(n = 29)</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32E5C"/>
                    </a:solidFill>
                  </a:tcPr>
                </a:tc>
                <a:tc>
                  <a:txBody>
                    <a:bodyPr/>
                    <a:lstStyle/>
                    <a:p>
                      <a:pPr algn="ctr">
                        <a:lnSpc>
                          <a:spcPct val="100000"/>
                        </a:lnSpc>
                      </a:pPr>
                      <a:r>
                        <a:rPr lang="en-US" sz="2000" dirty="0"/>
                        <a:t>Cohort 3</a:t>
                      </a:r>
                    </a:p>
                    <a:p>
                      <a:pPr algn="ctr">
                        <a:lnSpc>
                          <a:spcPct val="100000"/>
                        </a:lnSpc>
                      </a:pPr>
                      <a:r>
                        <a:rPr lang="en-US" sz="2000" dirty="0"/>
                        <a:t>30-Gy CVRT</a:t>
                      </a:r>
                    </a:p>
                    <a:p>
                      <a:pPr algn="ctr">
                        <a:lnSpc>
                          <a:spcPct val="100000"/>
                        </a:lnSpc>
                      </a:pPr>
                      <a:r>
                        <a:rPr lang="en-US" sz="2000" dirty="0"/>
                        <a:t>(n = 29)</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32E5C"/>
                    </a:solidFill>
                  </a:tcPr>
                </a:tc>
                <a:tc>
                  <a:txBody>
                    <a:bodyPr/>
                    <a:lstStyle/>
                    <a:p>
                      <a:pPr algn="ctr">
                        <a:lnSpc>
                          <a:spcPct val="100000"/>
                        </a:lnSpc>
                      </a:pPr>
                      <a:r>
                        <a:rPr lang="en-US" sz="2000" dirty="0"/>
                        <a:t>Cohort 4</a:t>
                      </a:r>
                    </a:p>
                    <a:p>
                      <a:pPr algn="ctr">
                        <a:lnSpc>
                          <a:spcPct val="100000"/>
                        </a:lnSpc>
                      </a:pPr>
                      <a:r>
                        <a:rPr lang="en-US" sz="2000" dirty="0"/>
                        <a:t>No radiation</a:t>
                      </a:r>
                    </a:p>
                    <a:p>
                      <a:pPr algn="ctr">
                        <a:lnSpc>
                          <a:spcPct val="100000"/>
                        </a:lnSpc>
                      </a:pPr>
                      <a:r>
                        <a:rPr lang="en-US" sz="2000" dirty="0"/>
                        <a:t>(n = 29)</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32E5C"/>
                    </a:solidFill>
                  </a:tcPr>
                </a:tc>
                <a:tc>
                  <a:txBody>
                    <a:bodyPr/>
                    <a:lstStyle/>
                    <a:p>
                      <a:pPr algn="ctr">
                        <a:lnSpc>
                          <a:spcPct val="100000"/>
                        </a:lnSpc>
                      </a:pPr>
                      <a:r>
                        <a:rPr lang="en-US" sz="2000" dirty="0"/>
                        <a:t>All patients</a:t>
                      </a:r>
                    </a:p>
                    <a:p>
                      <a:pPr algn="ctr">
                        <a:lnSpc>
                          <a:spcPct val="100000"/>
                        </a:lnSpc>
                      </a:pPr>
                      <a:r>
                        <a:rPr lang="en-US" sz="2000" dirty="0"/>
                        <a:t>(n = 114)</a:t>
                      </a:r>
                    </a:p>
                  </a:txBody>
                  <a:tcPr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32E5C"/>
                    </a:solidFill>
                  </a:tcPr>
                </a:tc>
                <a:extLst>
                  <a:ext uri="{0D108BD9-81ED-4DB2-BD59-A6C34878D82A}">
                    <a16:rowId xmlns:a16="http://schemas.microsoft.com/office/drawing/2014/main" val="1775228893"/>
                  </a:ext>
                </a:extLst>
              </a:tr>
              <a:tr h="576064">
                <a:tc>
                  <a:txBody>
                    <a:bodyPr/>
                    <a:lstStyle/>
                    <a:p>
                      <a:pPr>
                        <a:lnSpc>
                          <a:spcPct val="100000"/>
                        </a:lnSpc>
                      </a:pPr>
                      <a:r>
                        <a:rPr lang="en-US" sz="2000" dirty="0"/>
                        <a:t>EOT CR rate</a:t>
                      </a:r>
                      <a:endParaRPr lang="en-US" sz="2000" kern="1200" dirty="0">
                        <a:solidFill>
                          <a:schemeClr val="dk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0"/>
                    </a:solidFill>
                  </a:tcPr>
                </a:tc>
                <a:tc>
                  <a:txBody>
                    <a:bodyPr/>
                    <a:lstStyle/>
                    <a:p>
                      <a:pPr algn="ctr">
                        <a:lnSpc>
                          <a:spcPct val="100000"/>
                        </a:lnSpc>
                      </a:pPr>
                      <a:r>
                        <a:rPr lang="en-US" sz="2000" dirty="0"/>
                        <a:t>27 (93%)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0"/>
                    </a:solidFill>
                  </a:tcPr>
                </a:tc>
                <a:tc>
                  <a:txBody>
                    <a:bodyPr/>
                    <a:lstStyle/>
                    <a:p>
                      <a:pPr algn="ctr">
                        <a:lnSpc>
                          <a:spcPct val="100000"/>
                        </a:lnSpc>
                      </a:pPr>
                      <a:r>
                        <a:rPr lang="en-US" sz="2000" dirty="0"/>
                        <a:t>29 (100%)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0"/>
                    </a:solidFill>
                  </a:tcPr>
                </a:tc>
                <a:tc>
                  <a:txBody>
                    <a:bodyPr/>
                    <a:lstStyle/>
                    <a:p>
                      <a:pPr algn="ctr">
                        <a:lnSpc>
                          <a:spcPct val="100000"/>
                        </a:lnSpc>
                      </a:pPr>
                      <a:r>
                        <a:rPr lang="en-US" sz="2000" dirty="0"/>
                        <a:t>27 (93%)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0"/>
                    </a:solidFill>
                  </a:tcPr>
                </a:tc>
                <a:tc>
                  <a:txBody>
                    <a:bodyPr/>
                    <a:lstStyle/>
                    <a:p>
                      <a:pPr algn="ctr">
                        <a:lnSpc>
                          <a:spcPct val="100000"/>
                        </a:lnSpc>
                      </a:pPr>
                      <a:r>
                        <a:rPr lang="en-US" sz="2000" dirty="0"/>
                        <a:t>28 (97%)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0"/>
                    </a:solidFill>
                  </a:tcPr>
                </a:tc>
                <a:tc>
                  <a:txBody>
                    <a:bodyPr/>
                    <a:lstStyle/>
                    <a:p>
                      <a:pPr algn="ctr">
                        <a:lnSpc>
                          <a:spcPct val="100000"/>
                        </a:lnSpc>
                      </a:pPr>
                      <a:r>
                        <a:rPr lang="en-US" sz="2000" dirty="0"/>
                        <a:t>111 (96%)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0"/>
                    </a:solidFill>
                  </a:tcPr>
                </a:tc>
                <a:extLst>
                  <a:ext uri="{0D108BD9-81ED-4DB2-BD59-A6C34878D82A}">
                    <a16:rowId xmlns:a16="http://schemas.microsoft.com/office/drawing/2014/main" val="3613141518"/>
                  </a:ext>
                </a:extLst>
              </a:tr>
              <a:tr h="576064">
                <a:tc>
                  <a:txBody>
                    <a:bodyPr/>
                    <a:lstStyle/>
                    <a:p>
                      <a:pPr>
                        <a:lnSpc>
                          <a:spcPct val="100000"/>
                        </a:lnSpc>
                      </a:pPr>
                      <a:r>
                        <a:rPr lang="en-US" sz="2000" dirty="0"/>
                        <a:t>2-year PFS rate</a:t>
                      </a:r>
                      <a:endParaRPr lang="en-US" sz="2000" kern="1200" dirty="0">
                        <a:solidFill>
                          <a:schemeClr val="dk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2000" dirty="0"/>
                        <a:t>93.1%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2000" dirty="0"/>
                        <a:t>96.6%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2000" dirty="0"/>
                        <a:t>89.7%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2000" dirty="0"/>
                        <a:t>96.6%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2000" dirty="0"/>
                        <a:t>94%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55819330"/>
                  </a:ext>
                </a:extLst>
              </a:tr>
            </a:tbl>
          </a:graphicData>
        </a:graphic>
      </p:graphicFrame>
      <p:sp>
        <p:nvSpPr>
          <p:cNvPr id="8" name="Content Placeholder 10">
            <a:extLst>
              <a:ext uri="{FF2B5EF4-FFF2-40B4-BE49-F238E27FC236}">
                <a16:creationId xmlns:a16="http://schemas.microsoft.com/office/drawing/2014/main" id="{87F04526-D7C3-9C4D-930B-4AC7BB3A3427}"/>
              </a:ext>
            </a:extLst>
          </p:cNvPr>
          <p:cNvSpPr txBox="1">
            <a:spLocks/>
          </p:cNvSpPr>
          <p:nvPr/>
        </p:nvSpPr>
        <p:spPr bwMode="auto">
          <a:xfrm>
            <a:off x="1045592" y="4766608"/>
            <a:ext cx="10253216" cy="118267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altLang="en-US" sz="2000" b="0" i="0" u="none" strike="noStrike" kern="0" cap="none" spc="0" normalizeH="0" baseline="0" noProof="0" dirty="0">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“BV + AVD x four cycles is a highly active and well-tolerated treatment program for ES, unfavorable-risk Hodgkin lymphoma, including bulky disease. The efficacy of BV + AVD supports the safe reduction or elimination of consolidative radiation among PET-4–negative patients.”</a:t>
            </a:r>
          </a:p>
          <a:p>
            <a:pPr marL="390525" marR="0" lvl="0" indent="-292100" algn="l" defTabSz="412750" rtl="0" eaLnBrk="0" fontAlgn="base" latinLnBrk="0" hangingPunct="0">
              <a:lnSpc>
                <a:spcPct val="105000"/>
              </a:lnSpc>
              <a:spcBef>
                <a:spcPct val="30000"/>
              </a:spcBef>
              <a:spcAft>
                <a:spcPts val="800"/>
              </a:spcAft>
              <a:buClr>
                <a:srgbClr val="000000"/>
              </a:buClr>
              <a:buSzPct val="100000"/>
              <a:buFont typeface="Arial" pitchFamily="-72" charset="0"/>
              <a:buChar char="•"/>
              <a:tabLst/>
              <a:defRPr/>
            </a:pPr>
            <a:endParaRPr kumimoji="0" lang="en-US" altLang="en-US" sz="2000" b="0" i="0" u="none" strike="noStrike" kern="0" cap="none" spc="0" normalizeH="0" baseline="0" noProof="0" dirty="0">
              <a:ln>
                <a:noFill/>
              </a:ln>
              <a:solidFill>
                <a:srgbClr val="000000"/>
              </a:solidFill>
              <a:effectLst/>
              <a:uLnTx/>
              <a:uFillTx/>
              <a:latin typeface="Calibri" panose="020F0502020204030204" pitchFamily="34" charset="0"/>
              <a:ea typeface="MS PGothic" pitchFamily="34" charset="-128"/>
              <a:cs typeface="Calibri" panose="020F0502020204030204" pitchFamily="34" charset="0"/>
            </a:endParaRPr>
          </a:p>
        </p:txBody>
      </p:sp>
    </p:spTree>
    <p:extLst>
      <p:ext uri="{BB962C8B-B14F-4D97-AF65-F5344CB8AC3E}">
        <p14:creationId xmlns:p14="http://schemas.microsoft.com/office/powerpoint/2010/main" val="15807900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100"/>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18.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xml><?xml version="1.0" encoding="utf-8"?>
<p:tagLst xmlns:a="http://schemas.openxmlformats.org/drawingml/2006/main" xmlns:r="http://schemas.openxmlformats.org/officeDocument/2006/relationships" xmlns:p="http://schemas.openxmlformats.org/presentationml/2006/main">
  <p:tag name="KPI_HAS_CHART" val="false"/>
</p:tagLst>
</file>

<file path=ppt/tags/tag7.xml><?xml version="1.0" encoding="utf-8"?>
<p:tagLst xmlns:a="http://schemas.openxmlformats.org/drawingml/2006/main" xmlns:r="http://schemas.openxmlformats.org/officeDocument/2006/relationships" xmlns:p="http://schemas.openxmlformats.org/presentationml/2006/main">
  <p:tag name="KPI_HAS_CHART" val="false"/>
</p:tagLst>
</file>

<file path=ppt/tags/tag8.xml><?xml version="1.0" encoding="utf-8"?>
<p:tagLst xmlns:a="http://schemas.openxmlformats.org/drawingml/2006/main" xmlns:r="http://schemas.openxmlformats.org/officeDocument/2006/relationships" xmlns:p="http://schemas.openxmlformats.org/presentationml/2006/main">
  <p:tag name="KPI_HAS_CHART" val="false"/>
</p:tagLst>
</file>

<file path=ppt/tags/tag9.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MD Anderson Visual Widescreen">
  <a:themeElements>
    <a:clrScheme name="MD Anderson Visual">
      <a:dk1>
        <a:srgbClr val="413C38"/>
      </a:dk1>
      <a:lt1>
        <a:srgbClr val="FFFFFF"/>
      </a:lt1>
      <a:dk2>
        <a:srgbClr val="EE3124"/>
      </a:dk2>
      <a:lt2>
        <a:srgbClr val="FFFFFF"/>
      </a:lt2>
      <a:accent1>
        <a:srgbClr val="000000"/>
      </a:accent1>
      <a:accent2>
        <a:srgbClr val="614B79"/>
      </a:accent2>
      <a:accent3>
        <a:srgbClr val="407EC9"/>
      </a:accent3>
      <a:accent4>
        <a:srgbClr val="789D4A"/>
      </a:accent4>
      <a:accent5>
        <a:srgbClr val="CB6015"/>
      </a:accent5>
      <a:accent6>
        <a:srgbClr val="63666A"/>
      </a:accent6>
      <a:hlink>
        <a:srgbClr val="407EC9"/>
      </a:hlink>
      <a:folHlink>
        <a:srgbClr val="63666A"/>
      </a:folHlink>
    </a:clrScheme>
    <a:fontScheme name="MD Anderson">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DAnderson_16x9_Visual" id="{1D2E73E1-81F5-4876-98EC-537CAEA4CB78}" vid="{21E8631E-C70B-4194-98CB-8552C1625295}"/>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17" ma:contentTypeDescription="Create a new document." ma:contentTypeScope="" ma:versionID="0836c851ab56100df1895fa2a218104e">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fd973d22d93f3f1ceb87c2fa5e19ecd8"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96f1686b-f877-4eb8-89ab-3a67a5dc2612" xsi:nil="true"/>
    <TaxCatchAll xmlns="b4104d5b-b872-4636-a728-507be7308f43" xsi:nil="true"/>
    <QID xmlns="96f1686b-f877-4eb8-89ab-3a67a5dc2612" xsi:nil="true"/>
    <TaxKeywordTaxHTField xmlns="b4104d5b-b872-4636-a728-507be7308f43">
      <Terms xmlns="http://schemas.microsoft.com/office/infopath/2007/PartnerControls"/>
    </TaxKeywordTaxHTField>
  </documentManagement>
</p:properties>
</file>

<file path=customXml/itemProps1.xml><?xml version="1.0" encoding="utf-8"?>
<ds:datastoreItem xmlns:ds="http://schemas.openxmlformats.org/officeDocument/2006/customXml" ds:itemID="{F58DF28B-256D-49B6-9649-6E31DE544705}"/>
</file>

<file path=customXml/itemProps2.xml><?xml version="1.0" encoding="utf-8"?>
<ds:datastoreItem xmlns:ds="http://schemas.openxmlformats.org/officeDocument/2006/customXml" ds:itemID="{61CCC7A2-E288-4E89-9C74-C80418C09568}"/>
</file>

<file path=customXml/itemProps3.xml><?xml version="1.0" encoding="utf-8"?>
<ds:datastoreItem xmlns:ds="http://schemas.openxmlformats.org/officeDocument/2006/customXml" ds:itemID="{1BF708D8-7842-4E18-83E5-FFDEC0AAE03F}"/>
</file>

<file path=docProps/app.xml><?xml version="1.0" encoding="utf-8"?>
<Properties xmlns="http://schemas.openxmlformats.org/officeDocument/2006/extended-properties" xmlns:vt="http://schemas.openxmlformats.org/officeDocument/2006/docPropsVTypes">
  <Template/>
  <TotalTime>86080</TotalTime>
  <Words>7036</Words>
  <Application>Microsoft Macintosh PowerPoint</Application>
  <PresentationFormat>Widescreen</PresentationFormat>
  <Paragraphs>842</Paragraphs>
  <Slides>142</Slides>
  <Notes>14</Notes>
  <HiddenSlides>0</HiddenSlides>
  <MMClips>0</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142</vt:i4>
      </vt:variant>
    </vt:vector>
  </HeadingPairs>
  <TitlesOfParts>
    <vt:vector size="161" baseType="lpstr">
      <vt:lpstr>Arial</vt:lpstr>
      <vt:lpstr>Arial Black</vt:lpstr>
      <vt:lpstr>Arial Narrow</vt:lpstr>
      <vt:lpstr>Book Antiqua</vt:lpstr>
      <vt:lpstr>Calibri</vt:lpstr>
      <vt:lpstr>Calibri Light</vt:lpstr>
      <vt:lpstr>Goudy Old Style</vt:lpstr>
      <vt:lpstr>Helvetica</vt:lpstr>
      <vt:lpstr>Symbol</vt:lpstr>
      <vt:lpstr>Times New Roman</vt:lpstr>
      <vt:lpstr>Trebuchet MS</vt:lpstr>
      <vt:lpstr>Wingdings</vt:lpstr>
      <vt:lpstr>1_Default Design</vt:lpstr>
      <vt:lpstr>2_Default Design</vt:lpstr>
      <vt:lpstr>3_Office Theme</vt:lpstr>
      <vt:lpstr>Default Design</vt:lpstr>
      <vt:lpstr>3_Default Design</vt:lpstr>
      <vt:lpstr>MD Anderson Visual Widescreen</vt:lpstr>
      <vt:lpstr>Office Theme</vt:lpstr>
      <vt:lpstr>Meet The Professor Optimizing the Clinical Management of  Hodgkin and Non-Hodgkin Lymphomas </vt:lpstr>
      <vt:lpstr>Meet The Professor Program Participating Faculty</vt:lpstr>
      <vt:lpstr>Meet The Professor Program Participating Faculty</vt:lpstr>
      <vt:lpstr>Commercial Support</vt:lpstr>
      <vt:lpstr>Dr Smith — Disclosures</vt:lpstr>
      <vt:lpstr>PowerPoint Presentation</vt:lpstr>
      <vt:lpstr>Meet The Professor with Dr Smith</vt:lpstr>
      <vt:lpstr>Phase II AMEERA Study of the Oral SERD Amcenestrant in ER-Positive, HER2-Negative Advanced or Metastatic Breast Cancer Fails to Meet PFS Endpoint Press Release – March 14, 2022</vt:lpstr>
      <vt:lpstr>PowerPoint Presentation</vt:lpstr>
      <vt:lpstr>Meet The Professor with Dr Smith</vt:lpstr>
      <vt:lpstr>PowerPoint Presentation</vt:lpstr>
      <vt:lpstr>S1918: A Phase II/III Randomized Study of R-Minichop with or without Oral Azacitidine (CC-486) in Participants Age 75 Years or Older with Newly Diagnosed Diffuse Large B Cell Lymphoma, Grade IIIb Follicular Lymphoma, Transformed Lymphoma, and High-Grade B-Cell Lymphomas with MYC and BCL2 and/or BCL6 Rearrangements </vt:lpstr>
      <vt:lpstr>PowerPoint Presentation</vt:lpstr>
      <vt:lpstr>Meet The Professor with Dr Smith</vt:lpstr>
      <vt:lpstr>Case Presentation: A 78-year-old woman with DLBCL receiving tafasitamab/lenalidomide</vt:lpstr>
      <vt:lpstr>Case Presentation: A 78-year-old woman with DLBCL receiving tafasitamab/lenalidomide (continued)</vt:lpstr>
      <vt:lpstr>Case Presentation: A 54-year-old man with DLBCL transformed from FL</vt:lpstr>
      <vt:lpstr>Case Presentation: A 51-year-old man with intense abdominal pain is diagnosed with DLBCL</vt:lpstr>
      <vt:lpstr>Case Presentation: A 51-year-old man with intense abdominal pain is diagnosed with DLBCL (continued)</vt:lpstr>
      <vt:lpstr>Case Presentation: An 83-year-old woman with relapsed MCL</vt:lpstr>
      <vt:lpstr>Case Presentation: A 53-year-old man with MCL, blastoid variant</vt:lpstr>
      <vt:lpstr>Meet The Professor with Dr Smith</vt:lpstr>
      <vt:lpstr>Case Presentation: A 75-year-old man with newly diagnosed FL</vt:lpstr>
      <vt:lpstr>Case Presentation: A 36-year-old man with newly diagnosed Grade I FL with a high proliferative index</vt:lpstr>
      <vt:lpstr>Case Presentation: A 38-year-old woman with Stage II lymphocyte-predominant HL </vt:lpstr>
      <vt:lpstr>Case Presentation: A 60-year-old woman with recurrent HL</vt:lpstr>
      <vt:lpstr>Meet The Professor with Dr Smith</vt:lpstr>
      <vt:lpstr>If future data continue not to demonstrate an overall survival advantage with polatuzumab vedotin in combination with R-CHP over R-CHOP when used as up-front therapy for DLBCL, do you think the clinical benefit with this regimen is greater than the risk?</vt:lpstr>
      <vt:lpstr>Based on available evidence and your own experience, how would you compare the global tolerability/toxicity of polatuzumab vedotin in combination with R-CHP to that of R-CHOP when used as up-front therapy for DLBCL? </vt:lpstr>
      <vt:lpstr>Regulatory and reimbursement issues aside, which first-line therapy would you generally recommend for an otherwise healthy 65-year-old patient with Stage IV activated B-cell (ABC)-type DLBCL? </vt:lpstr>
      <vt:lpstr>Regulatory and reimbursement issues aside, which first-line therapy would you generally recommend for an otherwise healthy 65-year-old patient with Stage IV germinal center B-cell (GCB)-type DLBCL? </vt:lpstr>
      <vt:lpstr>Regulatory and reimbursement issues aside, which second-line therapy would you recommend for a younger, transplant-eligible patient with DLBCL who experiences disease relapse 12 months after R-CHOP? </vt:lpstr>
      <vt:lpstr>Which therapy would you generally recommend first for a patient with DLBCL who experiences disease progression on front-line R-CHOP and is not eligible for high-dose therapy or CAR T-cell therapy? </vt:lpstr>
      <vt:lpstr>Meet The Professor with Dr Smith</vt:lpstr>
      <vt:lpstr>PowerPoint Presentation</vt:lpstr>
      <vt:lpstr>PowerPoint Presentation</vt:lpstr>
      <vt:lpstr>PowerPoint Presentation</vt:lpstr>
      <vt:lpstr>PowerPoint Presentation</vt:lpstr>
      <vt:lpstr>PowerPoint Presentation</vt:lpstr>
      <vt:lpstr>  “Since maintenance rituximab has yet to offer cure or improved overall survival after chemoimmunotherapy induction, it seems more appropriate to identify the minimum number of doses rather than trying to expand or extend treatment.”  </vt:lpstr>
      <vt:lpstr>PowerPoint Presentation</vt:lpstr>
      <vt:lpstr>PowerPoint Presentation</vt:lpstr>
      <vt:lpstr>PowerPoint Presentation</vt:lpstr>
      <vt:lpstr>ASTCT, CIBMTR, and EBMT Clinical Practice Recommendations for Transplant and Cellular Therapies in Mantle Cell Lymphoma</vt:lpstr>
      <vt:lpstr>PowerPoint Presentation</vt:lpstr>
      <vt:lpstr>PowerPoint Presentation</vt:lpstr>
      <vt:lpstr>Management of Limited-Stage Diffuse Large B-Cell Lymphoma (DLBCL) </vt:lpstr>
      <vt:lpstr>Efficacy Comparison of Tisagenlecleucel versus Standard of Care in Patients with Relapsed or Refractory Follicular Lymphoma</vt:lpstr>
      <vt:lpstr>PowerPoint Presentation</vt:lpstr>
      <vt:lpstr>A Multicenter, Single-Arm, Phase I/II Dose Finding and Efficacy Study of Venetoclax,        CC-486, and Obinutuzumab in Minimally- Pretreated Follicular Lymphoma</vt:lpstr>
      <vt:lpstr>Meet The Professor with Dr Smith</vt:lpstr>
      <vt:lpstr>Diffuse Large B-Cell Lymphoma</vt:lpstr>
      <vt:lpstr>PowerPoint Presentation</vt:lpstr>
      <vt:lpstr>POLARIX Phase III Trial Design</vt:lpstr>
      <vt:lpstr>POLARIX: Investigator-Assessed Progression-Free Survival (Primary Endpoint)</vt:lpstr>
      <vt:lpstr>PowerPoint Presentation</vt:lpstr>
      <vt:lpstr>Polatuzumab Vedotin with Bendamustine/Rituximab for Transplant-Ineligible R/R DLBCL: End-of-Treatment CR Rate</vt:lpstr>
      <vt:lpstr>Polatuzumab Vedotin with Bendamustine/Rituximab for Transplant-Ineligible R/R DLBCL: Overall Survival</vt:lpstr>
      <vt:lpstr>Trial in Progress: A Multicentre, Parallel Arm, Open-Label Trial of Frontline R-CHOP/Polatuzumab Vedotin-RCHP and Glofitamab in Younger Patients with Higher Risk Diffuse Large B Cell Lymphoma (COALITION)</vt:lpstr>
      <vt:lpstr>PowerPoint Presentation</vt:lpstr>
      <vt:lpstr>SADAL: Efficacy and Safety of Selinexor for R/R DLBCL After at Least 2 Previous Lines of Chemoimmunotherapy </vt:lpstr>
      <vt:lpstr>FDA Grants Accelerated Approval to Tafasitamab-cxix for DLBCL Press Release – July 31, 2020</vt:lpstr>
      <vt:lpstr>PowerPoint Presentation</vt:lpstr>
      <vt:lpstr>L-MIND: Best Objective Response According to Independent Radiology Committee or Clinical Review Committee</vt:lpstr>
      <vt:lpstr>FDA Grants Accelerated Approval to Loncastuximab Tesirine-lpyl for Large B-Cell Lymphoma Press Release – April 23, 2021</vt:lpstr>
      <vt:lpstr>PowerPoint Presentation</vt:lpstr>
      <vt:lpstr>Mechanism of Action of Loncastuximab Tesirine</vt:lpstr>
      <vt:lpstr>LOTIS-2: Response and Survival with Loncastuximab Tesirine for R/R DLBCL</vt:lpstr>
      <vt:lpstr>LOTIS-2: Common Treatment-Emergent Adverse Events</vt:lpstr>
      <vt:lpstr>PowerPoint Presentation</vt:lpstr>
      <vt:lpstr>LOTIS-3: Phase II Study of Loncastuximab Tesirine with Ibrutinib for Advanced DLBCL</vt:lpstr>
      <vt:lpstr>Summary of CAR T-Cell Pivotal Studies in DLBCL</vt:lpstr>
      <vt:lpstr>Long-Term (4- and 5-Year) Overall Survival in ZUMA-1, the Pivotal Study of Axicabtagene Ciloleucel (Axi-Cel) in Patients with Refractory Large B-Cell Lymphoma (LBCL)  </vt:lpstr>
      <vt:lpstr>ZUMA-1: Five-Year Update</vt:lpstr>
      <vt:lpstr>PowerPoint Presentation</vt:lpstr>
      <vt:lpstr>ZUMA-7: Event-Free Survival</vt:lpstr>
      <vt:lpstr>ZUMA-7: Event-Free Survival Subgroup Analysis</vt:lpstr>
      <vt:lpstr>ZUMA-7: Overall Survival</vt:lpstr>
      <vt:lpstr>PowerPoint Presentation</vt:lpstr>
      <vt:lpstr>BELINDA: Event-Free Survival (Primary Endpoint) </vt:lpstr>
      <vt:lpstr>PowerPoint Presentation</vt:lpstr>
      <vt:lpstr>TRANSFORM: Event-Free Survival per Independent Review Committee (ITT, Primary Endpoint)</vt:lpstr>
      <vt:lpstr>PowerPoint Presentation</vt:lpstr>
      <vt:lpstr>PowerPoint Presentation</vt:lpstr>
      <vt:lpstr>Cardiovascular and Pulmonary Toxicities of CAR T-Cell Therapy</vt:lpstr>
      <vt:lpstr>Summary of Efficacy Outcomes in Pivotal Studies of  CAR T-Cell Therapy for DLBCL</vt:lpstr>
      <vt:lpstr>Cytokine Release Syndrome and Neurologic Events in Pivotal Studies of CAR T-Cell Therapy for DLBCL</vt:lpstr>
      <vt:lpstr>CAR-T-Associated Cytokine Release Syndrome (CRS) and Neurologic Toxicity</vt:lpstr>
      <vt:lpstr>PowerPoint Presentation</vt:lpstr>
      <vt:lpstr>PowerPoint Presentation</vt:lpstr>
      <vt:lpstr>Phase Ib/II Study of Glofitamab Combined with Polatuzumab Vedotin for R/R DLBCL </vt:lpstr>
      <vt:lpstr>Hodgkin Lymphoma</vt:lpstr>
      <vt:lpstr>Regulatory and reimbursement issues aside, in general, what would be your preferred bridge to transplant for a patient with HL who is experiencing disease relapse after up-front ABVD? </vt:lpstr>
      <vt:lpstr>What initial treatment would you recommend for a 26-year-old patient with classical Hodgkin lymphoma (HL) with anemia, diffuse adenopathy, hepatosplenomegaly and diffuse bone marrow involvement? </vt:lpstr>
      <vt:lpstr>An 85-year-old frail patient with advanced-stage symptomatic HL is not a candidate for aggressive chemotherapy but is seeking active treatment. Regulatory and reimbursement issues aside, what would you recommend? </vt:lpstr>
      <vt:lpstr>PowerPoint Presentation</vt:lpstr>
      <vt:lpstr>ECHELON-1: Five-Year Update</vt:lpstr>
      <vt:lpstr>PowerPoint Presentation</vt:lpstr>
      <vt:lpstr>Multicenter Pilot Study of BV + AVD with or without Consolidative  Radiation Therapy for Early-Stage, Unfavorable-Risk Hodgkin Lymphoma</vt:lpstr>
      <vt:lpstr>Frontline Brentuximab Vedotin as Monotherapy or in Combination for Older Hodgkin Lymphoma Patients</vt:lpstr>
      <vt:lpstr>PowerPoint Presentation</vt:lpstr>
      <vt:lpstr>PowerPoint Presentation</vt:lpstr>
      <vt:lpstr>KEYNOTE-204: Interim Analysis</vt:lpstr>
      <vt:lpstr>PowerPoint Presentation</vt:lpstr>
      <vt:lpstr>Anti-CD30 CAR T-Cell Therapy After  Lymphodepletion Regimens for R/R Hodgkin Lymphoma (HL)</vt:lpstr>
      <vt:lpstr>Preliminary Results of a Phase 2 Study of Camidanlumab Tesirine (Cami), a Novel Pyrrolobenzodiazepine-Based Antibody-Drug Conjugate, in Patients with Relapsed or Refractory Hodgkin Lymphoma</vt:lpstr>
      <vt:lpstr>Response to Camidanlumab Tesirine in Patients with R/R Classical Hodgkin Lymphoma</vt:lpstr>
      <vt:lpstr>Follicular Lymphoma</vt:lpstr>
      <vt:lpstr>What treatment do you generally recommend for an otherwise healthy 65-year-old patient with symptomatic FL requiring treatment? </vt:lpstr>
      <vt:lpstr>Regulatory and reimbursement issues aside, what is your usual second-line therapy for a 65-year-old patient with FL who achieves a complete response to 6 cycles of bendamustine/rituximab (BR) but then experiences disease relapse 4 years later? </vt:lpstr>
      <vt:lpstr>What is your usual third- and fourth-line treatment for a patient with FL (EZH2 wild type) who receives first-line BR, second-line lenalidomide/rituximab and then develops disease progression? </vt:lpstr>
      <vt:lpstr>What is your usual third- and fourth-line treatment for a patient with FL with an EZH2 mutation who receives first-line BR, second-line lenalidomide/rituximab and then develops disease progression? </vt:lpstr>
      <vt:lpstr>Approved PI3K Inhibitors for FL: Indication and Dosing</vt:lpstr>
      <vt:lpstr>PowerPoint Presentation</vt:lpstr>
      <vt:lpstr>CHRONOS-3: Progression-Free Survival in R/R Indolent NHL </vt:lpstr>
      <vt:lpstr>FDA Grants Accelerated Approval to Umbralisib for Marginal Zone Lymphoma and Follicular Lymphoma Press Release – February 5, 2021</vt:lpstr>
      <vt:lpstr>PowerPoint Presentation</vt:lpstr>
      <vt:lpstr>Umbralisib for Heavily Pretreated R/R Indolent NHL</vt:lpstr>
      <vt:lpstr>PowerPoint Presentation</vt:lpstr>
      <vt:lpstr>Response to Tazemetostat in Patients with R/R FL and EZH2- Mutated or EZH2 Wild-Type Tumors</vt:lpstr>
      <vt:lpstr>Structure of Selected Bispecific Antibodies</vt:lpstr>
      <vt:lpstr>FDA Grants Breakthrough Therapy Designation for the CD20 x CD3 Bispecific Cancer Immunotherapy Mosunetuzumab for Follicular Lymphoma Press Release — July 14, 2020</vt:lpstr>
      <vt:lpstr>PowerPoint Presentation</vt:lpstr>
      <vt:lpstr>Response to Mosunetuzumab Monotherapy in Patients with R/R FL Who Have Received ≥2 Lines of Therapy</vt:lpstr>
      <vt:lpstr>Safety Profile of Mosunetuzumab Monotherapy for Patients with R/R FL Who Have Received ≥2 Lines of Therapy</vt:lpstr>
      <vt:lpstr>PowerPoint Presentation</vt:lpstr>
      <vt:lpstr>Response to Glofitamab in Patients with R/R B-Cell Lymphomas</vt:lpstr>
      <vt:lpstr>PowerPoint Presentation</vt:lpstr>
      <vt:lpstr>Phase I/II Study of Glofitamab as Monotherapy or in Combination with Obinutuzumab for R/R FL</vt:lpstr>
      <vt:lpstr>FDA Grants Accelerated Approval to Axicabtagene Ciloleucel for Relapsed or Refractory Follicular Lymphoma Press Release – March 5, 2021</vt:lpstr>
      <vt:lpstr>PowerPoint Presentation</vt:lpstr>
      <vt:lpstr>ZUMA-5: ORR by Central Review</vt:lpstr>
      <vt:lpstr>ZUMA-5: Progression-Free and Overall Survival</vt:lpstr>
      <vt:lpstr>ZUMA-5: AEs with First Occurrence After Primary Analysis Data Cutoff </vt:lpstr>
      <vt:lpstr>PowerPoint Presentation</vt:lpstr>
      <vt:lpstr>ELARA: Efficacy Analysis with Extended Follow-Up</vt:lpstr>
      <vt:lpstr>Mantle Cell Lymphoma</vt:lpstr>
      <vt:lpstr>Multicenter Phase II ZUMA-12 Schema: First-Line Therapy</vt:lpstr>
      <vt:lpstr>ZUMA-12: Interim Safety and Efficacy Results with Axi-cel as First-Line Treatment</vt:lpstr>
      <vt:lpstr>FDA Approves Brexucabtagene Autoleucel for Relapsed or Refractory Mantle Cell Lymphoma Press Release – July 24, 2020</vt:lpstr>
      <vt:lpstr>PowerPoint Presentation</vt:lpstr>
      <vt:lpstr>ZUMA-2: Response Rates, Survival and Select Safety Outcomes with Brexucabtagene Autoleucel for Mantle Cell Lymphoma</vt:lpstr>
    </vt:vector>
  </TitlesOfParts>
  <Manager/>
  <Company>Research To Practice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To Practice</dc:title>
  <dc:subject/>
  <dc:creator>Research To Practice</dc:creator>
  <cp:keywords/>
  <dc:description/>
  <cp:lastModifiedBy>Silvana Izquierdo</cp:lastModifiedBy>
  <cp:revision>7808</cp:revision>
  <cp:lastPrinted>2020-10-06T19:03:59Z</cp:lastPrinted>
  <dcterms:created xsi:type="dcterms:W3CDTF">2013-03-19T19:50:02Z</dcterms:created>
  <dcterms:modified xsi:type="dcterms:W3CDTF">2022-03-16T12:03:11Z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0x01010018862A45804C7345BFDE61DA2C172BE7</vt:lpwstr>
  </property>
  <property fmtid="{D5CDD505-2E9C-101B-9397-08002B2CF9AE}" pid="3" name="TaxKeyword">
    <vt:lpwstr/>
  </property>
</Properties>
</file>