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6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7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6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475" r:id="rId2"/>
    <p:sldMasterId id="2147484520" r:id="rId3"/>
    <p:sldMasterId id="2147484546" r:id="rId4"/>
  </p:sldMasterIdLst>
  <p:notesMasterIdLst>
    <p:notesMasterId r:id="rId149"/>
  </p:notesMasterIdLst>
  <p:handoutMasterIdLst>
    <p:handoutMasterId r:id="rId150"/>
  </p:handoutMasterIdLst>
  <p:sldIdLst>
    <p:sldId id="2147470653" r:id="rId5"/>
    <p:sldId id="2147470624" r:id="rId6"/>
    <p:sldId id="2146847049" r:id="rId7"/>
    <p:sldId id="13407" r:id="rId8"/>
    <p:sldId id="2147470655" r:id="rId9"/>
    <p:sldId id="2147470597" r:id="rId10"/>
    <p:sldId id="2147470676" r:id="rId11"/>
    <p:sldId id="2147470620" r:id="rId12"/>
    <p:sldId id="2147470575" r:id="rId13"/>
    <p:sldId id="2147470576" r:id="rId14"/>
    <p:sldId id="2147470677" r:id="rId15"/>
    <p:sldId id="2147470662" r:id="rId16"/>
    <p:sldId id="2147470598" r:id="rId17"/>
    <p:sldId id="2147470603" r:id="rId18"/>
    <p:sldId id="2147470660" r:id="rId19"/>
    <p:sldId id="2147470666" r:id="rId20"/>
    <p:sldId id="2147470601" r:id="rId21"/>
    <p:sldId id="2147470555" r:id="rId22"/>
    <p:sldId id="2147470661" r:id="rId23"/>
    <p:sldId id="2147470663" r:id="rId24"/>
    <p:sldId id="2147470667" r:id="rId25"/>
    <p:sldId id="2147470664" r:id="rId26"/>
    <p:sldId id="2147470678" r:id="rId27"/>
    <p:sldId id="2147470672" r:id="rId28"/>
    <p:sldId id="2147470567" r:id="rId29"/>
    <p:sldId id="2147470673" r:id="rId30"/>
    <p:sldId id="2147470571" r:id="rId31"/>
    <p:sldId id="2147470674" r:id="rId32"/>
    <p:sldId id="2147470564" r:id="rId33"/>
    <p:sldId id="2147470565" r:id="rId34"/>
    <p:sldId id="2147470566" r:id="rId35"/>
    <p:sldId id="2147470572" r:id="rId36"/>
    <p:sldId id="2147470573" r:id="rId37"/>
    <p:sldId id="2147470591" r:id="rId38"/>
    <p:sldId id="2147470428" r:id="rId39"/>
    <p:sldId id="2147470593" r:id="rId40"/>
    <p:sldId id="2147470594" r:id="rId41"/>
    <p:sldId id="2147470592" r:id="rId42"/>
    <p:sldId id="2147470668" r:id="rId43"/>
    <p:sldId id="2147470669" r:id="rId44"/>
    <p:sldId id="2147470670" r:id="rId45"/>
    <p:sldId id="2147470671" r:id="rId46"/>
    <p:sldId id="2147470595" r:id="rId47"/>
    <p:sldId id="2147470679" r:id="rId48"/>
    <p:sldId id="2147470632" r:id="rId49"/>
    <p:sldId id="2147470633" r:id="rId50"/>
    <p:sldId id="2145706753" r:id="rId51"/>
    <p:sldId id="2147470634" r:id="rId52"/>
    <p:sldId id="2147470635" r:id="rId53"/>
    <p:sldId id="2147470625" r:id="rId54"/>
    <p:sldId id="2147470636" r:id="rId55"/>
    <p:sldId id="2147470626" r:id="rId56"/>
    <p:sldId id="2147470638" r:id="rId57"/>
    <p:sldId id="2147470627" r:id="rId58"/>
    <p:sldId id="2147470639" r:id="rId59"/>
    <p:sldId id="2147470682" r:id="rId60"/>
    <p:sldId id="2145706715" r:id="rId61"/>
    <p:sldId id="2147470628" r:id="rId62"/>
    <p:sldId id="2147470640" r:id="rId63"/>
    <p:sldId id="2147470629" r:id="rId64"/>
    <p:sldId id="2147470641" r:id="rId65"/>
    <p:sldId id="2147470630" r:id="rId66"/>
    <p:sldId id="2147470643" r:id="rId67"/>
    <p:sldId id="2147470680" r:id="rId68"/>
    <p:sldId id="2147470515" r:id="rId69"/>
    <p:sldId id="2147470562" r:id="rId70"/>
    <p:sldId id="2147470559" r:id="rId71"/>
    <p:sldId id="2147470442" r:id="rId72"/>
    <p:sldId id="2147470445" r:id="rId73"/>
    <p:sldId id="2147470556" r:id="rId74"/>
    <p:sldId id="2147470563" r:id="rId75"/>
    <p:sldId id="2147470443" r:id="rId76"/>
    <p:sldId id="2147470681" r:id="rId77"/>
    <p:sldId id="2147470429" r:id="rId78"/>
    <p:sldId id="2135714846" r:id="rId79"/>
    <p:sldId id="3127" r:id="rId80"/>
    <p:sldId id="2141411000" r:id="rId81"/>
    <p:sldId id="2147470431" r:id="rId82"/>
    <p:sldId id="2147470557" r:id="rId83"/>
    <p:sldId id="2147470433" r:id="rId84"/>
    <p:sldId id="2147470434" r:id="rId85"/>
    <p:sldId id="2147470435" r:id="rId86"/>
    <p:sldId id="2147470551" r:id="rId87"/>
    <p:sldId id="2147470550" r:id="rId88"/>
    <p:sldId id="2147470552" r:id="rId89"/>
    <p:sldId id="2147470554" r:id="rId90"/>
    <p:sldId id="2147470553" r:id="rId91"/>
    <p:sldId id="2147470548" r:id="rId92"/>
    <p:sldId id="2147470446" r:id="rId93"/>
    <p:sldId id="2147470448" r:id="rId94"/>
    <p:sldId id="2147470568" r:id="rId95"/>
    <p:sldId id="2146847050" r:id="rId96"/>
    <p:sldId id="2146847052" r:id="rId97"/>
    <p:sldId id="2146847053" r:id="rId98"/>
    <p:sldId id="2146847055" r:id="rId99"/>
    <p:sldId id="2147470569" r:id="rId100"/>
    <p:sldId id="2146847048" r:id="rId101"/>
    <p:sldId id="2146847057" r:id="rId102"/>
    <p:sldId id="2146847056" r:id="rId103"/>
    <p:sldId id="2147470449" r:id="rId104"/>
    <p:sldId id="2147470451" r:id="rId105"/>
    <p:sldId id="2147470452" r:id="rId106"/>
    <p:sldId id="2141411491" r:id="rId107"/>
    <p:sldId id="2141411492" r:id="rId108"/>
    <p:sldId id="2141411493" r:id="rId109"/>
    <p:sldId id="2141411494" r:id="rId110"/>
    <p:sldId id="2141411495" r:id="rId111"/>
    <p:sldId id="2147470540" r:id="rId112"/>
    <p:sldId id="2147470541" r:id="rId113"/>
    <p:sldId id="2147470542" r:id="rId114"/>
    <p:sldId id="2147470516" r:id="rId115"/>
    <p:sldId id="2147470436" r:id="rId116"/>
    <p:sldId id="2147470437" r:id="rId117"/>
    <p:sldId id="2147470438" r:id="rId118"/>
    <p:sldId id="2147470558" r:id="rId119"/>
    <p:sldId id="2147470615" r:id="rId120"/>
    <p:sldId id="2147470439" r:id="rId121"/>
    <p:sldId id="2147470440" r:id="rId122"/>
    <p:sldId id="2147470441" r:id="rId123"/>
    <p:sldId id="2141411508" r:id="rId124"/>
    <p:sldId id="2147470543" r:id="rId125"/>
    <p:sldId id="2147470544" r:id="rId126"/>
    <p:sldId id="2147470545" r:id="rId127"/>
    <p:sldId id="2147470546" r:id="rId128"/>
    <p:sldId id="2147470547" r:id="rId129"/>
    <p:sldId id="2141411509" r:id="rId130"/>
    <p:sldId id="2147470525" r:id="rId131"/>
    <p:sldId id="2147470526" r:id="rId132"/>
    <p:sldId id="2147470527" r:id="rId133"/>
    <p:sldId id="2147470534" r:id="rId134"/>
    <p:sldId id="2147470453" r:id="rId135"/>
    <p:sldId id="2147470454" r:id="rId136"/>
    <p:sldId id="2147470455" r:id="rId137"/>
    <p:sldId id="2147470465" r:id="rId138"/>
    <p:sldId id="2147470466" r:id="rId139"/>
    <p:sldId id="2147470537" r:id="rId140"/>
    <p:sldId id="2147470538" r:id="rId141"/>
    <p:sldId id="2147470539" r:id="rId142"/>
    <p:sldId id="2147470535" r:id="rId143"/>
    <p:sldId id="2147470536" r:id="rId144"/>
    <p:sldId id="2147470456" r:id="rId145"/>
    <p:sldId id="2147470459" r:id="rId146"/>
    <p:sldId id="2147470458" r:id="rId147"/>
    <p:sldId id="2147470460" r:id="rId148"/>
  </p:sldIdLst>
  <p:sldSz cx="12192000" cy="6858000"/>
  <p:notesSz cx="7772400" cy="10058400"/>
  <p:custDataLst>
    <p:tags r:id="rId151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0449"/>
    <a:srgbClr val="0D6784"/>
    <a:srgbClr val="FF40FF"/>
    <a:srgbClr val="D7E3EE"/>
    <a:srgbClr val="062060"/>
    <a:srgbClr val="B32118"/>
    <a:srgbClr val="AD2615"/>
    <a:srgbClr val="50718A"/>
    <a:srgbClr val="FFFFFF"/>
    <a:srgbClr val="AC8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74" autoAdjust="0"/>
    <p:restoredTop sz="93572" autoAdjust="0"/>
  </p:normalViewPr>
  <p:slideViewPr>
    <p:cSldViewPr>
      <p:cViewPr varScale="1">
        <p:scale>
          <a:sx n="97" d="100"/>
          <a:sy n="97" d="100"/>
        </p:scale>
        <p:origin x="232" y="336"/>
      </p:cViewPr>
      <p:guideLst>
        <p:guide orient="horz" pos="4208"/>
        <p:guide pos="3719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customXml" Target="../customXml/item3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handoutMaster" Target="handoutMasters/handoutMaster1.xml"/><Relationship Id="rId155" Type="http://schemas.openxmlformats.org/officeDocument/2006/relationships/theme" Target="theme/theme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tags" Target="tags/tag1.xml"/><Relationship Id="rId156" Type="http://schemas.openxmlformats.org/officeDocument/2006/relationships/tableStyles" Target="tableStyle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customXml" Target="../customXml/item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customXml" Target="../customXml/item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presProps" Target="pres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viewProps" Target="viewProp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3/18/22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11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62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35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80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94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57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3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8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1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4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30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56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1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3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99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3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4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8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58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7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3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64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39755695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274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543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3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7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6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24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5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0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2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7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7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0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04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48430914"/>
      </p:ext>
    </p:extLst>
  </p:cSld>
  <p:clrMapOvr>
    <a:masterClrMapping/>
  </p:clrMapOvr>
  <p:transition spd="slow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55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41913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605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481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1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95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4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498C-6EEC-3842-A726-E0A5FE4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22768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6F7C937-7D52-6F4D-832F-C6BAE9E878D2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2971800" y="256576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CECE3FC-47CC-B44D-974D-B32F05053FAE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449056" y="3676694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46AFB5C-5516-1342-9FCA-4197F0D2D65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2974601" y="3657401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C2105C-0684-074C-9207-048D345069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2974601" y="4823768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8449056" y="2552731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7547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3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6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9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140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6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8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2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3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961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7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32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92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81643568"/>
      </p:ext>
    </p:extLst>
  </p:cSld>
  <p:clrMapOvr>
    <a:masterClrMapping/>
  </p:clrMapOvr>
  <p:transition spd="slow"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2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719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31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407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7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8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5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498C-6EEC-3842-A726-E0A5FE4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22768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6F7C937-7D52-6F4D-832F-C6BAE9E878D2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2963563" y="3693016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CECE3FC-47CC-B44D-974D-B32F05053FAE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449056" y="4774282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46AFB5C-5516-1342-9FCA-4197F0D2D65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2974601" y="4810099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C2105C-0684-074C-9207-048D345069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8482021" y="256576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8481401" y="3693016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B6F456-B8D0-4A4F-BE66-6E6768FCB489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50285" y="256545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1165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B366F00-D68A-ED43-AEFA-68B7121E0C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  <p:sldLayoutId id="2147484487" r:id="rId12"/>
    <p:sldLayoutId id="2147484488" r:id="rId13"/>
    <p:sldLayoutId id="2147484489" r:id="rId14"/>
    <p:sldLayoutId id="2147484490" r:id="rId15"/>
    <p:sldLayoutId id="2147484491" r:id="rId16"/>
    <p:sldLayoutId id="214748449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893BAB3-0A67-E449-9E97-D8C77B6D4DB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  <p:sldLayoutId id="2147484533" r:id="rId13"/>
    <p:sldLayoutId id="2147484534" r:id="rId14"/>
    <p:sldLayoutId id="2147484535" r:id="rId15"/>
    <p:sldLayoutId id="2147484536" r:id="rId16"/>
    <p:sldLayoutId id="2147484537" r:id="rId17"/>
    <p:sldLayoutId id="2147484538" r:id="rId18"/>
    <p:sldLayoutId id="2147484539" r:id="rId19"/>
    <p:sldLayoutId id="2147484540" r:id="rId20"/>
    <p:sldLayoutId id="2147484541" r:id="rId21"/>
    <p:sldLayoutId id="2147484542" r:id="rId22"/>
    <p:sldLayoutId id="2147484543" r:id="rId23"/>
    <p:sldLayoutId id="2147484544" r:id="rId24"/>
    <p:sldLayoutId id="214748454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893BAB3-0A67-E449-9E97-D8C77B6D4DB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8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  <p:sldLayoutId id="2147484563" r:id="rId17"/>
    <p:sldLayoutId id="2147484564" r:id="rId18"/>
    <p:sldLayoutId id="2147484565" r:id="rId19"/>
    <p:sldLayoutId id="2147484566" r:id="rId20"/>
    <p:sldLayoutId id="2147484567" r:id="rId21"/>
    <p:sldLayoutId id="2147484568" r:id="rId22"/>
    <p:sldLayoutId id="2147484569" r:id="rId23"/>
    <p:sldLayoutId id="2147484570" r:id="rId24"/>
    <p:sldLayoutId id="2147484571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12192000" cy="2088232"/>
          </a:xfrm>
        </p:spPr>
        <p:txBody>
          <a:bodyPr wrap="square" anchor="ctr">
            <a:noAutofit/>
          </a:bodyPr>
          <a:lstStyle/>
          <a:p>
            <a:r>
              <a:rPr lang="en-US" sz="5400" i="1" dirty="0"/>
              <a:t>Meet The Professor</a:t>
            </a:r>
            <a:br>
              <a:rPr lang="en-US" sz="4800" dirty="0"/>
            </a:br>
            <a:r>
              <a:rPr lang="en-US" sz="4800" dirty="0"/>
              <a:t>Current and Future </a:t>
            </a:r>
            <a:r>
              <a:rPr lang="en-US" sz="4400" dirty="0"/>
              <a:t>Management of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Chronic Lymphocytic Leukemia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38527" y="2996952"/>
            <a:ext cx="8514946" cy="2344738"/>
          </a:xfrm>
        </p:spPr>
        <p:txBody>
          <a:bodyPr wrap="square" anchor="t">
            <a:noAutofit/>
          </a:bodyPr>
          <a:lstStyle/>
          <a:p>
            <a:pPr marL="0" indent="15875" algn="ctr" defTabSz="455613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rgbClr val="002060"/>
                </a:solidFill>
              </a:rPr>
              <a:t>Peter Hillmen, MB ChB, PhD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Professor of Experimental </a:t>
            </a:r>
            <a:r>
              <a:rPr lang="en-US" sz="3200" b="0" dirty="0" err="1">
                <a:solidFill>
                  <a:srgbClr val="002060"/>
                </a:solidFill>
              </a:rPr>
              <a:t>Haematology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University of Leeds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Honorary Consultant </a:t>
            </a:r>
            <a:r>
              <a:rPr lang="en-US" sz="3200" b="0" dirty="0" err="1">
                <a:solidFill>
                  <a:srgbClr val="002060"/>
                </a:solidFill>
              </a:rPr>
              <a:t>Haematologist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Leeds Teaching Hospitals NHS Trust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Leeds, United Kingdom</a:t>
            </a:r>
            <a:endParaRPr lang="en-US" b="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8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C7A53-707B-0344-A816-CECFFE2D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73125"/>
            <a:ext cx="10358967" cy="1143000"/>
          </a:xfrm>
        </p:spPr>
        <p:txBody>
          <a:bodyPr/>
          <a:lstStyle/>
          <a:p>
            <a:r>
              <a:rPr lang="en-US" dirty="0"/>
              <a:t>Richter's Transformation of CLL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FFB25DD-CBEE-8149-817E-1E59F34AB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65" y="980728"/>
            <a:ext cx="9568053" cy="5383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A82CE0-78BC-D740-9E95-960A4EB03279}"/>
              </a:ext>
            </a:extLst>
          </p:cNvPr>
          <p:cNvSpPr txBox="1"/>
          <p:nvPr/>
        </p:nvSpPr>
        <p:spPr>
          <a:xfrm>
            <a:off x="191344" y="6477098"/>
            <a:ext cx="61005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Eyre et al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British Journal of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Haematology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2022;196:864-70.</a:t>
            </a:r>
          </a:p>
        </p:txBody>
      </p:sp>
    </p:spTree>
    <p:extLst>
      <p:ext uri="{BB962C8B-B14F-4D97-AF65-F5344CB8AC3E}">
        <p14:creationId xmlns:p14="http://schemas.microsoft.com/office/powerpoint/2010/main" val="17547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500CE68E-431C-B946-BBE4-B974C26B3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582869"/>
            <a:ext cx="9996788" cy="5726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2107C-5142-3840-88AD-432B5BDC6DC8}"/>
              </a:ext>
            </a:extLst>
          </p:cNvPr>
          <p:cNvSpPr txBox="1"/>
          <p:nvPr/>
        </p:nvSpPr>
        <p:spPr>
          <a:xfrm>
            <a:off x="1127448" y="6342586"/>
            <a:ext cx="9996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106491"/>
                </a:solidFill>
              </a:rPr>
              <a:t>ASH 2021;Abstract 70.</a:t>
            </a:r>
          </a:p>
        </p:txBody>
      </p:sp>
    </p:spTree>
    <p:extLst>
      <p:ext uri="{BB962C8B-B14F-4D97-AF65-F5344CB8AC3E}">
        <p14:creationId xmlns:p14="http://schemas.microsoft.com/office/powerpoint/2010/main" val="7696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C048-C7C3-6F4B-A887-6031F79A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91734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GLOW: Independent Review Committee (IRC)-Assessed PFS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6571A-328C-6A4F-86F3-BF93B6D23FA5}"/>
              </a:ext>
            </a:extLst>
          </p:cNvPr>
          <p:cNvSpPr txBox="1"/>
          <p:nvPr/>
        </p:nvSpPr>
        <p:spPr>
          <a:xfrm>
            <a:off x="119336" y="6518965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Munir T et al. ASH 2021;Abstract 70.</a:t>
            </a:r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CDBFBC19-C137-8348-8913-C829D6FE5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2" y="1370013"/>
            <a:ext cx="11470473" cy="4147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A4B78-C0E2-F84C-8B47-EF1EA87BD32B}"/>
              </a:ext>
            </a:extLst>
          </p:cNvPr>
          <p:cNvSpPr txBox="1"/>
          <p:nvPr/>
        </p:nvSpPr>
        <p:spPr>
          <a:xfrm>
            <a:off x="7176120" y="4005064"/>
            <a:ext cx="4369338" cy="246221"/>
          </a:xfrm>
          <a:prstGeom prst="rect">
            <a:avLst/>
          </a:prstGeom>
          <a:solidFill>
            <a:srgbClr val="EBEFEB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b="0" dirty="0">
                <a:solidFill>
                  <a:srgbClr val="495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30-month PFS: 80.5% for </a:t>
            </a:r>
            <a:r>
              <a:rPr lang="en-US" sz="1600" b="0" dirty="0" err="1">
                <a:solidFill>
                  <a:srgbClr val="495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Ibr+Ven</a:t>
            </a:r>
            <a:r>
              <a:rPr lang="en-US" sz="1600" b="0" dirty="0">
                <a:solidFill>
                  <a:srgbClr val="495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35.8% for </a:t>
            </a:r>
            <a:r>
              <a:rPr lang="en-US" sz="1600" b="0" dirty="0" err="1">
                <a:solidFill>
                  <a:srgbClr val="495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Clb+O</a:t>
            </a:r>
            <a:endParaRPr lang="en-US" sz="1600" b="0" dirty="0">
              <a:solidFill>
                <a:srgbClr val="495B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C048-C7C3-6F4B-A887-6031F79A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85964"/>
            <a:ext cx="10358967" cy="897731"/>
          </a:xfrm>
        </p:spPr>
        <p:txBody>
          <a:bodyPr/>
          <a:lstStyle/>
          <a:p>
            <a:pPr algn="l"/>
            <a:r>
              <a:rPr lang="en-US" dirty="0"/>
              <a:t>GLOW: </a:t>
            </a:r>
            <a:r>
              <a:rPr lang="en-US" dirty="0" err="1"/>
              <a:t>uMRD</a:t>
            </a:r>
            <a:r>
              <a:rPr lang="en-US" dirty="0"/>
              <a:t> &lt;10</a:t>
            </a:r>
            <a:r>
              <a:rPr lang="en-US" baseline="30000" dirty="0"/>
              <a:t>-4 </a:t>
            </a:r>
            <a:r>
              <a:rPr lang="en-US" dirty="0"/>
              <a:t>Rate</a:t>
            </a:r>
          </a:p>
        </p:txBody>
      </p:sp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1167E697-A52E-BD4E-8093-3FC041C9F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1" y="998638"/>
            <a:ext cx="10969118" cy="4860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48CE0-D1F7-6A49-A0C4-94B5E679A63F}"/>
              </a:ext>
            </a:extLst>
          </p:cNvPr>
          <p:cNvSpPr txBox="1"/>
          <p:nvPr/>
        </p:nvSpPr>
        <p:spPr>
          <a:xfrm>
            <a:off x="119336" y="6518965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Munir T et al. ASH 2021;Abstract 70.</a:t>
            </a:r>
          </a:p>
        </p:txBody>
      </p:sp>
    </p:spTree>
    <p:extLst>
      <p:ext uri="{BB962C8B-B14F-4D97-AF65-F5344CB8AC3E}">
        <p14:creationId xmlns:p14="http://schemas.microsoft.com/office/powerpoint/2010/main" val="149827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32B1CF4-A41D-364C-A26F-78E7B5D866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3751" y="1143000"/>
            <a:ext cx="9976825" cy="2667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8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15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23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3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/>
              <a:t>Fixed-Duration Ibrutinib and Venetoclax (I + V) versus Chlorambucil plus Obinutuzumab (</a:t>
            </a:r>
            <a:r>
              <a:rPr lang="en-US" sz="3600" dirty="0" err="1"/>
              <a:t>Clb</a:t>
            </a:r>
            <a:r>
              <a:rPr lang="en-US" sz="3600" dirty="0"/>
              <a:t> + O) for First-Line (1L) Chronic Lymphocytic Leukemia (CLL): Primary Analysis of the Phase 3 GLOW Study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CB9CFCD-5A1E-B648-9E4B-83AE75C1B3CD}"/>
              </a:ext>
            </a:extLst>
          </p:cNvPr>
          <p:cNvSpPr txBox="1">
            <a:spLocks/>
          </p:cNvSpPr>
          <p:nvPr/>
        </p:nvSpPr>
        <p:spPr>
          <a:xfrm>
            <a:off x="1227551" y="4257174"/>
            <a:ext cx="9745249" cy="1181100"/>
          </a:xfrm>
          <a:prstGeom prst="rect">
            <a:avLst/>
          </a:prstGeom>
        </p:spPr>
        <p:txBody>
          <a:bodyPr/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Kater</a:t>
            </a: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et al.</a:t>
            </a:r>
            <a:b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EHA 2021;Abstract LB1902.</a:t>
            </a:r>
          </a:p>
        </p:txBody>
      </p:sp>
    </p:spTree>
    <p:extLst>
      <p:ext uri="{BB962C8B-B14F-4D97-AF65-F5344CB8AC3E}">
        <p14:creationId xmlns:p14="http://schemas.microsoft.com/office/powerpoint/2010/main" val="31293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84" y="321827"/>
            <a:ext cx="10369152" cy="825729"/>
          </a:xfrm>
        </p:spPr>
        <p:txBody>
          <a:bodyPr/>
          <a:lstStyle/>
          <a:p>
            <a:r>
              <a:rPr lang="en-US" sz="3600" dirty="0"/>
              <a:t>GLOW: Study Design and Endpoints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331F6-3094-FE4C-8741-05457D091EDA}"/>
              </a:ext>
            </a:extLst>
          </p:cNvPr>
          <p:cNvSpPr txBox="1"/>
          <p:nvPr/>
        </p:nvSpPr>
        <p:spPr>
          <a:xfrm>
            <a:off x="119336" y="639633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EHA 2021;Abstract LB1902.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C7664A1-1FD0-2249-BA49-C9C39DAD8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47556"/>
            <a:ext cx="11934649" cy="45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84" y="321827"/>
            <a:ext cx="10369152" cy="825729"/>
          </a:xfrm>
        </p:spPr>
        <p:txBody>
          <a:bodyPr/>
          <a:lstStyle/>
          <a:p>
            <a:r>
              <a:rPr lang="en-US" sz="3600" dirty="0"/>
              <a:t>GLOW: Progression-Free Survival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331F6-3094-FE4C-8741-05457D091EDA}"/>
              </a:ext>
            </a:extLst>
          </p:cNvPr>
          <p:cNvSpPr txBox="1"/>
          <p:nvPr/>
        </p:nvSpPr>
        <p:spPr>
          <a:xfrm>
            <a:off x="119336" y="639633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EHA 2021;Abstract LB1902.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DDE65A14-C97E-F14F-A620-405772932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1" y="1147556"/>
            <a:ext cx="11919158" cy="47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84" y="321827"/>
            <a:ext cx="10369152" cy="825729"/>
          </a:xfrm>
        </p:spPr>
        <p:txBody>
          <a:bodyPr/>
          <a:lstStyle/>
          <a:p>
            <a:r>
              <a:rPr lang="en-US" sz="3600" dirty="0"/>
              <a:t>GLOW: Undetectable MRD Rate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331F6-3094-FE4C-8741-05457D091EDA}"/>
              </a:ext>
            </a:extLst>
          </p:cNvPr>
          <p:cNvSpPr txBox="1"/>
          <p:nvPr/>
        </p:nvSpPr>
        <p:spPr>
          <a:xfrm>
            <a:off x="119336" y="639633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EHA 2021;Abstract LB1902.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68DFC94-0BA0-1346-9424-6E6FAAF92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2" y="1135026"/>
            <a:ext cx="11872535" cy="45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084" y="321827"/>
            <a:ext cx="10369152" cy="825729"/>
          </a:xfrm>
        </p:spPr>
        <p:txBody>
          <a:bodyPr/>
          <a:lstStyle/>
          <a:p>
            <a:r>
              <a:rPr lang="en-US" sz="3600" dirty="0"/>
              <a:t>GLOW: Safety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331F6-3094-FE4C-8741-05457D091EDA}"/>
              </a:ext>
            </a:extLst>
          </p:cNvPr>
          <p:cNvSpPr txBox="1"/>
          <p:nvPr/>
        </p:nvSpPr>
        <p:spPr>
          <a:xfrm>
            <a:off x="119336" y="639633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EHA 2021;Abstract LB1902.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8960D25-F4E5-294B-8358-767972E5A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4" y="1147556"/>
            <a:ext cx="11973134" cy="46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F4E718-2EC0-1F4E-9EC3-4E23D06E8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" y="293566"/>
            <a:ext cx="10304515" cy="62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6DD7-ED28-3D4D-8FAF-14C6C5C1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712"/>
            <a:ext cx="10358967" cy="1143000"/>
          </a:xfrm>
        </p:spPr>
        <p:txBody>
          <a:bodyPr/>
          <a:lstStyle/>
          <a:p>
            <a:r>
              <a:rPr lang="en-US" dirty="0"/>
              <a:t>VISION H0141 Study Schema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BF69A-5C9F-264E-B6BC-C15F25E61439}"/>
              </a:ext>
            </a:extLst>
          </p:cNvPr>
          <p:cNvSpPr txBox="1"/>
          <p:nvPr/>
        </p:nvSpPr>
        <p:spPr>
          <a:xfrm>
            <a:off x="119336" y="6514169"/>
            <a:ext cx="34226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Niemann CU et al. ASH 2021;Abstract 69.</a:t>
            </a:r>
          </a:p>
        </p:txBody>
      </p:sp>
      <p:pic>
        <p:nvPicPr>
          <p:cNvPr id="5" name="Picture 4" descr="Text, website&#10;&#10;Description automatically generated with medium confidence">
            <a:extLst>
              <a:ext uri="{FF2B5EF4-FFF2-40B4-BE49-F238E27FC236}">
                <a16:creationId xmlns:a16="http://schemas.microsoft.com/office/drawing/2014/main" id="{3D23A83C-C7C5-6E40-9569-BFE0776CD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53" y="908720"/>
            <a:ext cx="8797419" cy="53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E06028-FA6F-9A47-92B3-63E721B7EF6C}"/>
              </a:ext>
            </a:extLst>
          </p:cNvPr>
          <p:cNvSpPr/>
          <p:nvPr/>
        </p:nvSpPr>
        <p:spPr bwMode="auto">
          <a:xfrm>
            <a:off x="407367" y="1700808"/>
            <a:ext cx="11377265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Prof Hillmen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3950" y="1268760"/>
            <a:ext cx="10978674" cy="4876741"/>
          </a:xfrm>
        </p:spPr>
        <p:txBody>
          <a:bodyPr/>
          <a:lstStyle/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Introduction</a:t>
            </a:r>
          </a:p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MODULE 1: Case Presentations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60-year-old man with CLL and Richter’s transformation to Hodgkin lymphoma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Palmer: A 76-year-old man with relapsed CLL after 3 years of second-line ibrutinib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52-year-old man with newly diagnosed IGHV-unmutated CLL — Del(17p), TP53 mutation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McKenna: A 53-year-old woman who presents with persistent lymphocytosis 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58-year-old man with CLL who receives FCR and remains in complete remission </a:t>
            </a:r>
            <a:br>
              <a:rPr lang="en-US" sz="2000" b="0" dirty="0"/>
            </a:br>
            <a:r>
              <a:rPr lang="en-US" sz="2000" b="0" dirty="0"/>
              <a:t>5 years later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71-year-old man with relapsed CLL who is concerned about contracting COVID-19</a:t>
            </a:r>
          </a:p>
          <a:p>
            <a:pPr marL="15875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2: Journal Club with Prof Hillmen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4: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3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6DD7-ED28-3D4D-8FAF-14C6C5C1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3184"/>
            <a:ext cx="10358967" cy="1143000"/>
          </a:xfrm>
        </p:spPr>
        <p:txBody>
          <a:bodyPr/>
          <a:lstStyle/>
          <a:p>
            <a:r>
              <a:rPr lang="en-US" dirty="0"/>
              <a:t>VISION H0141: Progression-Free Survival</a:t>
            </a:r>
          </a:p>
        </p:txBody>
      </p:sp>
      <p:pic>
        <p:nvPicPr>
          <p:cNvPr id="6" name="Picture 5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1200EBFB-69FD-C641-AFC1-57DA726BD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980728"/>
            <a:ext cx="10297144" cy="51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348880"/>
            <a:ext cx="8410167" cy="1689819"/>
          </a:xfrm>
        </p:spPr>
        <p:txBody>
          <a:bodyPr/>
          <a:lstStyle/>
          <a:p>
            <a:r>
              <a:rPr lang="en-US" sz="4400" dirty="0"/>
              <a:t>Selection of BTK Inhibitor</a:t>
            </a:r>
          </a:p>
        </p:txBody>
      </p:sp>
    </p:spTree>
    <p:extLst>
      <p:ext uri="{BB962C8B-B14F-4D97-AF65-F5344CB8AC3E}">
        <p14:creationId xmlns:p14="http://schemas.microsoft.com/office/powerpoint/2010/main" val="15768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6F9B40B-1748-EC4A-BBF1-D41BD3F1F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111250"/>
            <a:ext cx="10833100" cy="463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3E0AF-3014-8544-8832-EDAA5EE54D1D}"/>
              </a:ext>
            </a:extLst>
          </p:cNvPr>
          <p:cNvSpPr txBox="1"/>
          <p:nvPr/>
        </p:nvSpPr>
        <p:spPr>
          <a:xfrm>
            <a:off x="6896563" y="5315863"/>
            <a:ext cx="4663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1474A8"/>
                </a:solidFill>
              </a:rPr>
              <a:t>J Clin Oncol </a:t>
            </a:r>
            <a:r>
              <a:rPr lang="en-US" sz="2200" dirty="0">
                <a:solidFill>
                  <a:srgbClr val="1474A8"/>
                </a:solidFill>
              </a:rPr>
              <a:t>2021;39(31):3441-52.</a:t>
            </a:r>
          </a:p>
        </p:txBody>
      </p:sp>
    </p:spTree>
    <p:extLst>
      <p:ext uri="{BB962C8B-B14F-4D97-AF65-F5344CB8AC3E}">
        <p14:creationId xmlns:p14="http://schemas.microsoft.com/office/powerpoint/2010/main" val="6032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B66B-33BB-E44F-AAFD-2C587499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ELEVATE-RR: Independent Review Committee-Assessed PFS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222E0-42C1-5A45-AEDF-154EA6F32A1A}"/>
              </a:ext>
            </a:extLst>
          </p:cNvPr>
          <p:cNvSpPr txBox="1"/>
          <p:nvPr/>
        </p:nvSpPr>
        <p:spPr>
          <a:xfrm>
            <a:off x="29885" y="6517594"/>
            <a:ext cx="38436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Byrd JC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2021;39(31):3441-52.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0E7BCD7-1808-6C44-ADD0-76FC60419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19" y="1365986"/>
            <a:ext cx="9385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436C-9863-DA4B-9022-D42121A7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93056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ELEVATE-RR: Characterization of Adverse Events with Acalabrutinib versus Ibrutinib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8343D-9B11-6244-AEF4-579AB713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93" y="1370013"/>
            <a:ext cx="10818160" cy="5067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67B7B5-09D3-9545-95C7-7CA9E018A594}"/>
              </a:ext>
            </a:extLst>
          </p:cNvPr>
          <p:cNvSpPr txBox="1"/>
          <p:nvPr/>
        </p:nvSpPr>
        <p:spPr>
          <a:xfrm>
            <a:off x="36443" y="6453336"/>
            <a:ext cx="35223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Seymour JF et al. ASH 2021;Abstract 3721.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40A285-9F98-A248-8D04-4E5ED4F048B5}"/>
              </a:ext>
            </a:extLst>
          </p:cNvPr>
          <p:cNvSpPr/>
          <p:nvPr/>
        </p:nvSpPr>
        <p:spPr bwMode="auto">
          <a:xfrm>
            <a:off x="2567608" y="2780928"/>
            <a:ext cx="1440160" cy="7920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BA9EFC-F5E8-BE48-8A7B-CCEB44FF559B}"/>
              </a:ext>
            </a:extLst>
          </p:cNvPr>
          <p:cNvSpPr/>
          <p:nvPr/>
        </p:nvSpPr>
        <p:spPr bwMode="auto">
          <a:xfrm>
            <a:off x="2567608" y="4581128"/>
            <a:ext cx="1440160" cy="5040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FB87B-A819-9D43-9349-AC02B02834B5}"/>
              </a:ext>
            </a:extLst>
          </p:cNvPr>
          <p:cNvSpPr/>
          <p:nvPr/>
        </p:nvSpPr>
        <p:spPr bwMode="auto">
          <a:xfrm>
            <a:off x="2567608" y="5301208"/>
            <a:ext cx="1440160" cy="10801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9C11-74F9-DB4D-A0C1-8AE2C69F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708740"/>
            <a:ext cx="9579022" cy="2308194"/>
          </a:xfrm>
        </p:spPr>
        <p:txBody>
          <a:bodyPr/>
          <a:lstStyle/>
          <a:p>
            <a:pPr algn="l"/>
            <a:r>
              <a:rPr lang="en-US" sz="4400" dirty="0"/>
              <a:t>New Acalabrutinib Formulation Enables </a:t>
            </a:r>
            <a:br>
              <a:rPr lang="en-US" sz="4400" dirty="0"/>
            </a:br>
            <a:r>
              <a:rPr lang="en-US" sz="4400" dirty="0"/>
              <a:t>Co-Administration with Proton Pump Inhibitors and Dosing in Patients Unable </a:t>
            </a:r>
            <a:br>
              <a:rPr lang="en-US" sz="4400" dirty="0"/>
            </a:br>
            <a:r>
              <a:rPr lang="en-US" sz="4400" dirty="0"/>
              <a:t>to Swallow Capsules (ELEVATE-PLUS)</a:t>
            </a:r>
            <a:br>
              <a:rPr lang="en-US" sz="4400" dirty="0"/>
            </a:br>
            <a:br>
              <a:rPr lang="en-US" sz="4400" dirty="0"/>
            </a:br>
            <a:br>
              <a:rPr lang="en-US" sz="4400" b="0" dirty="0">
                <a:solidFill>
                  <a:schemeClr val="tx1"/>
                </a:solidFill>
              </a:rPr>
            </a:br>
            <a:endParaRPr lang="en-US" sz="4400" b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74F72-C319-6A49-BCC5-2479AA625D5C}"/>
              </a:ext>
            </a:extLst>
          </p:cNvPr>
          <p:cNvSpPr txBox="1"/>
          <p:nvPr/>
        </p:nvSpPr>
        <p:spPr>
          <a:xfrm>
            <a:off x="1055440" y="3284984"/>
            <a:ext cx="9317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Sharma</a:t>
            </a:r>
            <a:r>
              <a:rPr lang="en-US" sz="2400" b="0" dirty="0">
                <a:solidFill>
                  <a:srgbClr val="000000"/>
                </a:solidFill>
                <a:latin typeface="Calibri"/>
                <a:cs typeface="+mn-cs"/>
              </a:rPr>
              <a:t> S et al. ASH 2021;Abstract 4365.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1E41B-2E07-C34E-B9F0-EAE58F81E4E1}"/>
              </a:ext>
            </a:extLst>
          </p:cNvPr>
          <p:cNvSpPr txBox="1"/>
          <p:nvPr/>
        </p:nvSpPr>
        <p:spPr>
          <a:xfrm>
            <a:off x="661523" y="4147104"/>
            <a:ext cx="1086895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1800" i="1" dirty="0">
                <a:solidFill>
                  <a:schemeClr val="tx1"/>
                </a:solidFill>
                <a:effectLst/>
                <a:latin typeface="+mn-lt"/>
              </a:rPr>
              <a:t>Author Conclusions: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r>
              <a:rPr lang="en-US" sz="1800" b="0" dirty="0">
                <a:solidFill>
                  <a:schemeClr val="tx1"/>
                </a:solidFill>
                <a:effectLst/>
                <a:latin typeface="+mn-lt"/>
              </a:rPr>
              <a:t>Acalabrutinib maleate, administered as a tablet or suspension, is safe and well tolerated. Based on the PK (and associated variability), BTK-TO, and established exposure-efficacy/safety relationship, AMT clinical effect is expected to be comparable to acalabrutinib capsules at the approved 100-mg BID dosing, regardless of use of PPIs and ingestion of food. Additionally, AMT improves swallowing ability given the film coating and a 50% reduced volume compared with the capsule, and can be easily suspended in a small amount of water to allow dosing in patients unable to swallow tablets.</a:t>
            </a:r>
          </a:p>
        </p:txBody>
      </p:sp>
    </p:spTree>
    <p:extLst>
      <p:ext uri="{BB962C8B-B14F-4D97-AF65-F5344CB8AC3E}">
        <p14:creationId xmlns:p14="http://schemas.microsoft.com/office/powerpoint/2010/main" val="18756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314D3D-98BD-D14C-AE01-9A9F68BDD9D6}"/>
              </a:ext>
            </a:extLst>
          </p:cNvPr>
          <p:cNvSpPr txBox="1"/>
          <p:nvPr/>
        </p:nvSpPr>
        <p:spPr>
          <a:xfrm>
            <a:off x="407368" y="1484784"/>
            <a:ext cx="11449272" cy="40324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D9C11-74F9-DB4D-A0C1-8AE2C69F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73" y="196366"/>
            <a:ext cx="9867054" cy="1010081"/>
          </a:xfrm>
        </p:spPr>
        <p:txBody>
          <a:bodyPr/>
          <a:lstStyle/>
          <a:p>
            <a:pPr algn="l"/>
            <a:r>
              <a:rPr lang="en-US" sz="2800" dirty="0"/>
              <a:t>ELEVATE-PLUS: Pharmacokinetic Profiles of Acalabrutinib </a:t>
            </a:r>
            <a:r>
              <a:rPr lang="en-US" sz="2800"/>
              <a:t>and Its </a:t>
            </a:r>
            <a:r>
              <a:rPr lang="en-US" sz="2800" dirty="0"/>
              <a:t>Major Pharmacologically Active Metabolite Across 3 Clinical Trials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74F72-C319-6A49-BCC5-2479AA625D5C}"/>
              </a:ext>
            </a:extLst>
          </p:cNvPr>
          <p:cNvSpPr txBox="1"/>
          <p:nvPr/>
        </p:nvSpPr>
        <p:spPr>
          <a:xfrm>
            <a:off x="119336" y="6417241"/>
            <a:ext cx="9317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Sharma</a:t>
            </a:r>
            <a:r>
              <a:rPr lang="en-US" sz="1600" b="0" dirty="0">
                <a:solidFill>
                  <a:srgbClr val="000000"/>
                </a:solidFill>
                <a:latin typeface="Calibri"/>
                <a:cs typeface="+mn-cs"/>
              </a:rPr>
              <a:t> S et al. ASH 2021;Abstract 4365.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0B68FBA-921F-3547-A618-34EEDF1A3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1" y="1616567"/>
            <a:ext cx="5411179" cy="3726037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A5B49ED-FE17-E84A-BC4D-8B83F8F5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1616567"/>
            <a:ext cx="5369875" cy="37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877D-E294-8C45-BEBA-0D433611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772816"/>
            <a:ext cx="10358967" cy="2736303"/>
          </a:xfrm>
        </p:spPr>
        <p:txBody>
          <a:bodyPr/>
          <a:lstStyle/>
          <a:p>
            <a:pPr algn="l"/>
            <a:r>
              <a:rPr lang="en-US" sz="3600" dirty="0"/>
              <a:t>First Interim Analysis of ALPINE Study: Results of a Phase 3 Randomized Study of Zanubrutinib vs Ibrutinib in Patients with Relapsed/Refractory</a:t>
            </a:r>
            <a:br>
              <a:rPr lang="en-US" sz="3600" dirty="0"/>
            </a:br>
            <a:r>
              <a:rPr lang="en-US" sz="3600" dirty="0"/>
              <a:t>Chronic Lymphocytic Leukemia/Small Lymphocytic Lymphoma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5D533-9D82-CF49-B0DF-0F9959FD5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918" y="4509120"/>
            <a:ext cx="10358967" cy="2121867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Hillmen P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EHA 2021;Abstract LBA1900.</a:t>
            </a:r>
          </a:p>
        </p:txBody>
      </p:sp>
    </p:spTree>
    <p:extLst>
      <p:ext uri="{BB962C8B-B14F-4D97-AF65-F5344CB8AC3E}">
        <p14:creationId xmlns:p14="http://schemas.microsoft.com/office/powerpoint/2010/main" val="5426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48A58B-6979-494C-B264-34024DA0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73126"/>
            <a:ext cx="10358967" cy="746720"/>
          </a:xfrm>
        </p:spPr>
        <p:txBody>
          <a:bodyPr/>
          <a:lstStyle/>
          <a:p>
            <a:pPr algn="l"/>
            <a:r>
              <a:rPr lang="en-US" dirty="0"/>
              <a:t>ALPINE: Response and Investigator-Assessed PFS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BD8F2-1FE1-004E-9A6C-F37F2F8888A6}"/>
              </a:ext>
            </a:extLst>
          </p:cNvPr>
          <p:cNvSpPr txBox="1"/>
          <p:nvPr/>
        </p:nvSpPr>
        <p:spPr>
          <a:xfrm>
            <a:off x="0" y="6534835"/>
            <a:ext cx="405711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-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Hillmen P et al. EHA 2021;Abstract LBA1900.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4C3A18F-98E3-6A40-B8B8-422C9B55D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804729"/>
            <a:ext cx="10680700" cy="5067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F69BBD-4BFB-4243-9756-84D4DBEF9F8B}"/>
              </a:ext>
            </a:extLst>
          </p:cNvPr>
          <p:cNvSpPr/>
          <p:nvPr/>
        </p:nvSpPr>
        <p:spPr bwMode="auto">
          <a:xfrm>
            <a:off x="755650" y="5872029"/>
            <a:ext cx="10680700" cy="5928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3EC49-3D65-BE46-B874-79347F7D93E7}"/>
              </a:ext>
            </a:extLst>
          </p:cNvPr>
          <p:cNvSpPr txBox="1"/>
          <p:nvPr/>
        </p:nvSpPr>
        <p:spPr>
          <a:xfrm>
            <a:off x="5231904" y="5999167"/>
            <a:ext cx="2956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Months from Randomization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21EBB4F-71B7-CB42-825C-1CB91631C37B}"/>
              </a:ext>
            </a:extLst>
          </p:cNvPr>
          <p:cNvGraphicFramePr>
            <a:graphicFrameLocks noGrp="1"/>
          </p:cNvGraphicFramePr>
          <p:nvPr/>
        </p:nvGraphicFramePr>
        <p:xfrm>
          <a:off x="4871864" y="2776072"/>
          <a:ext cx="5675204" cy="212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4175462097"/>
                    </a:ext>
                  </a:extLst>
                </a:gridCol>
                <a:gridCol w="1446383">
                  <a:extLst>
                    <a:ext uri="{9D8B030D-6E8A-4147-A177-3AD203B41FA5}">
                      <a16:colId xmlns:a16="http://schemas.microsoft.com/office/drawing/2014/main" val="3434454359"/>
                    </a:ext>
                  </a:extLst>
                </a:gridCol>
                <a:gridCol w="1636534">
                  <a:extLst>
                    <a:ext uri="{9D8B030D-6E8A-4147-A177-3AD203B41FA5}">
                      <a16:colId xmlns:a16="http://schemas.microsoft.com/office/drawing/2014/main" val="24365574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Zanubrutinib</a:t>
                      </a:r>
                    </a:p>
                    <a:p>
                      <a:pPr algn="ctr"/>
                      <a:r>
                        <a:rPr lang="en-US" dirty="0"/>
                        <a:t>(n = 207)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Ibrutinib</a:t>
                      </a:r>
                    </a:p>
                    <a:p>
                      <a:pPr algn="ctr"/>
                      <a:r>
                        <a:rPr lang="en-US" dirty="0"/>
                        <a:t>(n = 208)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356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12-month event-free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94.9%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84.0%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70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HR: 0.40, </a:t>
                      </a:r>
                      <a:r>
                        <a:rPr lang="en-US" i="1" dirty="0"/>
                        <a:t>p</a:t>
                      </a:r>
                      <a:r>
                        <a:rPr lang="en-US" dirty="0"/>
                        <a:t> = 0.0007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721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384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 for del(17p)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53.8%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549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5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48A58B-6979-494C-B264-34024DA0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73126"/>
            <a:ext cx="10358967" cy="1483666"/>
          </a:xfrm>
        </p:spPr>
        <p:txBody>
          <a:bodyPr/>
          <a:lstStyle/>
          <a:p>
            <a:pPr algn="l"/>
            <a:r>
              <a:rPr lang="en-US" dirty="0"/>
              <a:t>ALPINE: Adverse Events of Special Interest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7F076D4-39D9-2040-9D2C-8D504317B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2" y="1412776"/>
            <a:ext cx="10671482" cy="4435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C9EBE0-3B81-AB43-97C7-37953B7A148A}"/>
              </a:ext>
            </a:extLst>
          </p:cNvPr>
          <p:cNvSpPr/>
          <p:nvPr/>
        </p:nvSpPr>
        <p:spPr bwMode="auto">
          <a:xfrm>
            <a:off x="3935760" y="2132856"/>
            <a:ext cx="7343954" cy="100811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184FB-6713-AE48-9192-86630ABED454}"/>
              </a:ext>
            </a:extLst>
          </p:cNvPr>
          <p:cNvSpPr txBox="1"/>
          <p:nvPr/>
        </p:nvSpPr>
        <p:spPr>
          <a:xfrm>
            <a:off x="0" y="6534835"/>
            <a:ext cx="405711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-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Hillmen P et al. EHA 2021;Abstract LBA1900.</a:t>
            </a:r>
          </a:p>
        </p:txBody>
      </p:sp>
    </p:spTree>
    <p:extLst>
      <p:ext uri="{BB962C8B-B14F-4D97-AF65-F5344CB8AC3E}">
        <p14:creationId xmlns:p14="http://schemas.microsoft.com/office/powerpoint/2010/main" val="22119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6C9AC3-E3C0-004E-B1FD-2FD32B360507}"/>
              </a:ext>
            </a:extLst>
          </p:cNvPr>
          <p:cNvSpPr/>
          <p:nvPr/>
        </p:nvSpPr>
        <p:spPr bwMode="auto">
          <a:xfrm>
            <a:off x="939327" y="332656"/>
            <a:ext cx="10513168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48680"/>
            <a:ext cx="10513168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60-year-old man with CLL and Richter’s transformation to Hodgkin lymphoma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E90D36-75D3-FA40-AE1A-3BF3F5DA9006}"/>
              </a:ext>
            </a:extLst>
          </p:cNvPr>
          <p:cNvSpPr txBox="1">
            <a:spLocks/>
          </p:cNvSpPr>
          <p:nvPr/>
        </p:nvSpPr>
        <p:spPr bwMode="auto">
          <a:xfrm>
            <a:off x="0" y="5733256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Amanda Blackmon (Irvine, California)</a:t>
            </a:r>
          </a:p>
        </p:txBody>
      </p:sp>
      <p:pic>
        <p:nvPicPr>
          <p:cNvPr id="4" name="Picture 3" descr="A picture containing person, indoor, person, posing&#10;&#10;Description automatically generated">
            <a:extLst>
              <a:ext uri="{FF2B5EF4-FFF2-40B4-BE49-F238E27FC236}">
                <a16:creationId xmlns:a16="http://schemas.microsoft.com/office/drawing/2014/main" id="{B0669B61-6BDE-1D4F-BFD4-87ED31F13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18" y="1988788"/>
            <a:ext cx="6400803" cy="3600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40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A21647-8739-ED49-9758-802D7603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92896"/>
            <a:ext cx="10358967" cy="1143000"/>
          </a:xfrm>
        </p:spPr>
        <p:txBody>
          <a:bodyPr/>
          <a:lstStyle/>
          <a:p>
            <a:r>
              <a:rPr lang="en-US" sz="4800" dirty="0"/>
              <a:t>Relapsed/Refractory CLL</a:t>
            </a:r>
          </a:p>
        </p:txBody>
      </p:sp>
    </p:spTree>
    <p:extLst>
      <p:ext uri="{BB962C8B-B14F-4D97-AF65-F5344CB8AC3E}">
        <p14:creationId xmlns:p14="http://schemas.microsoft.com/office/powerpoint/2010/main" val="31740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057522-612B-6545-B5B5-0C6AD7277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1" y="1196752"/>
            <a:ext cx="11544911" cy="453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87F5E-2187-7D4A-8180-412A3490C34C}"/>
              </a:ext>
            </a:extLst>
          </p:cNvPr>
          <p:cNvSpPr txBox="1"/>
          <p:nvPr/>
        </p:nvSpPr>
        <p:spPr>
          <a:xfrm>
            <a:off x="7969187" y="1196752"/>
            <a:ext cx="3815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bg1"/>
                </a:solidFill>
              </a:rPr>
              <a:t>Blood </a:t>
            </a:r>
            <a:r>
              <a:rPr lang="en-US" sz="2200" dirty="0">
                <a:solidFill>
                  <a:schemeClr val="bg1"/>
                </a:solidFill>
              </a:rPr>
              <a:t>2021;138(10):836-46.</a:t>
            </a:r>
          </a:p>
        </p:txBody>
      </p:sp>
    </p:spTree>
    <p:extLst>
      <p:ext uri="{BB962C8B-B14F-4D97-AF65-F5344CB8AC3E}">
        <p14:creationId xmlns:p14="http://schemas.microsoft.com/office/powerpoint/2010/main" val="17240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AFCF-5D04-4747-BA2E-CD2B5DF7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MURANO 5-Year Follow-Up: Overall and Progression-Free Survival (All Patients)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FAEB9-96BA-C841-B66F-4CFE5D0289F5}"/>
              </a:ext>
            </a:extLst>
          </p:cNvPr>
          <p:cNvSpPr txBox="1"/>
          <p:nvPr/>
        </p:nvSpPr>
        <p:spPr>
          <a:xfrm>
            <a:off x="122972" y="6497585"/>
            <a:ext cx="323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2021;138(10):836-46.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FFC0E8C-4CB0-D846-8409-5FF322EFC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370013"/>
            <a:ext cx="9067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AFCF-5D04-4747-BA2E-CD2B5DF7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MURANO 5-Year Follow-Up: Durability of Benefit in Deep Responders (CR or </a:t>
            </a:r>
            <a:r>
              <a:rPr lang="en-US" dirty="0" err="1"/>
              <a:t>uMRD</a:t>
            </a:r>
            <a:r>
              <a:rPr lang="en-US"/>
              <a:t> Response</a:t>
            </a:r>
            <a:r>
              <a:rPr lang="en-US" dirty="0"/>
              <a:t>)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C333672-60FA-9646-95AE-7F1CD82F4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1533663"/>
            <a:ext cx="11337262" cy="3839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19F21-2756-3343-8928-1FE02F16B9AD}"/>
              </a:ext>
            </a:extLst>
          </p:cNvPr>
          <p:cNvSpPr txBox="1"/>
          <p:nvPr/>
        </p:nvSpPr>
        <p:spPr>
          <a:xfrm>
            <a:off x="122972" y="6497585"/>
            <a:ext cx="323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2021;138(10):836-46.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10581-85EE-D243-8908-B8A6EA41B84F}"/>
              </a:ext>
            </a:extLst>
          </p:cNvPr>
          <p:cNvSpPr txBox="1"/>
          <p:nvPr/>
        </p:nvSpPr>
        <p:spPr>
          <a:xfrm>
            <a:off x="624417" y="5509444"/>
            <a:ext cx="619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 = complete response; 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uMRD</a:t>
            </a: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undetectable minimal residual disease</a:t>
            </a:r>
          </a:p>
        </p:txBody>
      </p:sp>
    </p:spTree>
    <p:extLst>
      <p:ext uri="{BB962C8B-B14F-4D97-AF65-F5344CB8AC3E}">
        <p14:creationId xmlns:p14="http://schemas.microsoft.com/office/powerpoint/2010/main" val="10291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AFCF-5D04-4747-BA2E-CD2B5DF7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MURANO: Grade 3 or 4 Treatment-Emergent Adverse Events (AEs) Within and Beyond 2 Years of Treatment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C0F079A-401E-0F43-9DD1-581A6CC28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2292833"/>
            <a:ext cx="10967998" cy="3726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905B13-3C77-5146-850D-5A46C3776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5" y="1397599"/>
            <a:ext cx="10935894" cy="895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BD959-9EE6-A84E-BC13-95FB10F8663B}"/>
              </a:ext>
            </a:extLst>
          </p:cNvPr>
          <p:cNvSpPr txBox="1"/>
          <p:nvPr/>
        </p:nvSpPr>
        <p:spPr>
          <a:xfrm>
            <a:off x="122972" y="6497585"/>
            <a:ext cx="323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2021;138(10):836-46.</a:t>
            </a:r>
          </a:p>
        </p:txBody>
      </p:sp>
    </p:spTree>
    <p:extLst>
      <p:ext uri="{BB962C8B-B14F-4D97-AF65-F5344CB8AC3E}">
        <p14:creationId xmlns:p14="http://schemas.microsoft.com/office/powerpoint/2010/main" val="5707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AFCF-5D04-4747-BA2E-CD2B5DF7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7" y="227013"/>
            <a:ext cx="10152266" cy="1143000"/>
          </a:xfrm>
        </p:spPr>
        <p:txBody>
          <a:bodyPr/>
          <a:lstStyle/>
          <a:p>
            <a:pPr algn="l"/>
            <a:r>
              <a:rPr lang="en-US" dirty="0"/>
              <a:t>MURANO: </a:t>
            </a:r>
            <a:r>
              <a:rPr lang="en-US"/>
              <a:t>Serious AEs Within </a:t>
            </a:r>
            <a:r>
              <a:rPr lang="en-US" dirty="0"/>
              <a:t>and Beyond 2 Years of Treatment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905B13-3C77-5146-850D-5A46C377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691954"/>
            <a:ext cx="10935894" cy="895234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C489C86-9314-F942-B49F-528F364F1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564904"/>
            <a:ext cx="10925806" cy="3046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C3EBB3-1642-CA47-811A-2440CD944047}"/>
              </a:ext>
            </a:extLst>
          </p:cNvPr>
          <p:cNvSpPr txBox="1"/>
          <p:nvPr/>
        </p:nvSpPr>
        <p:spPr>
          <a:xfrm>
            <a:off x="122972" y="6497585"/>
            <a:ext cx="3235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2021;138(10):836-46.</a:t>
            </a:r>
          </a:p>
        </p:txBody>
      </p:sp>
    </p:spTree>
    <p:extLst>
      <p:ext uri="{BB962C8B-B14F-4D97-AF65-F5344CB8AC3E}">
        <p14:creationId xmlns:p14="http://schemas.microsoft.com/office/powerpoint/2010/main" val="39236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A21647-8739-ED49-9758-802D7603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92896"/>
            <a:ext cx="10358967" cy="1143000"/>
          </a:xfrm>
        </p:spPr>
        <p:txBody>
          <a:bodyPr/>
          <a:lstStyle/>
          <a:p>
            <a:r>
              <a:rPr lang="en-US" sz="4400" dirty="0"/>
              <a:t>Novel Strategies Under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8744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68389-F691-FF4F-8F31-F59C0A2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7" y="1844824"/>
            <a:ext cx="9787996" cy="2520280"/>
          </a:xfrm>
        </p:spPr>
        <p:txBody>
          <a:bodyPr/>
          <a:lstStyle/>
          <a:p>
            <a:pPr algn="l"/>
            <a:r>
              <a:rPr lang="en-US" sz="3600" dirty="0" err="1"/>
              <a:t>Pirtobrutinib</a:t>
            </a:r>
            <a:r>
              <a:rPr lang="en-US" sz="3600" dirty="0"/>
              <a:t>, a Next Generation, Highly Selective, Non-Covalent BTK Inhibitor in Previously Treated CLL/SLL: Updated Results from the Phase 1/2 BRUIN Study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9175A-5124-D142-B2D2-927AA55B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4365104"/>
            <a:ext cx="10358967" cy="1080120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Mato AR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391.</a:t>
            </a:r>
          </a:p>
        </p:txBody>
      </p:sp>
    </p:spTree>
    <p:extLst>
      <p:ext uri="{BB962C8B-B14F-4D97-AF65-F5344CB8AC3E}">
        <p14:creationId xmlns:p14="http://schemas.microsoft.com/office/powerpoint/2010/main" val="15592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4311-B3D1-A843-B957-59497E34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88870"/>
            <a:ext cx="10358967" cy="965200"/>
          </a:xfrm>
        </p:spPr>
        <p:txBody>
          <a:bodyPr/>
          <a:lstStyle/>
          <a:p>
            <a:pPr algn="l"/>
            <a:r>
              <a:rPr lang="en-US" dirty="0"/>
              <a:t>BRUIN: </a:t>
            </a:r>
            <a:r>
              <a:rPr lang="en-US" dirty="0" err="1"/>
              <a:t>Pirtobrutinib</a:t>
            </a:r>
            <a:r>
              <a:rPr lang="en-US" dirty="0"/>
              <a:t> Efficacy in Patients with BTK-Pretreated CLL or Small Lymphocytic Lymphoma (SLL)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4187E-D112-084E-B238-F7428C635E20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Mato AR et al. ASH 2021;Abstract 391.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7ED17EAC-D1B6-3D41-ABB0-50978CB09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86" y="1339153"/>
            <a:ext cx="10085914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4311-B3D1-A843-B957-59497E34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88870"/>
            <a:ext cx="10358967" cy="965200"/>
          </a:xfrm>
        </p:spPr>
        <p:txBody>
          <a:bodyPr/>
          <a:lstStyle/>
          <a:p>
            <a:pPr algn="l"/>
            <a:r>
              <a:rPr lang="en-US" dirty="0"/>
              <a:t>BRUIN: </a:t>
            </a:r>
            <a:r>
              <a:rPr lang="en-US" dirty="0" err="1"/>
              <a:t>Pirtobrutinib</a:t>
            </a:r>
            <a:r>
              <a:rPr lang="en-US" dirty="0"/>
              <a:t> Safety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4187E-D112-084E-B238-F7428C635E20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Mato AR et al. ASH 2021;Abstract 391.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E1932A2-9AA6-9D4F-A6F1-D504205AA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87084"/>
            <a:ext cx="10292417" cy="510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08AE57-0BF3-894A-B13A-32CBC021FE9D}"/>
              </a:ext>
            </a:extLst>
          </p:cNvPr>
          <p:cNvSpPr/>
          <p:nvPr/>
        </p:nvSpPr>
        <p:spPr bwMode="auto">
          <a:xfrm>
            <a:off x="939327" y="332656"/>
            <a:ext cx="10557274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48680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76-year-old man with relapsed CLL after 3 years of second-line ibrutinib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744968"/>
            <a:ext cx="12192000" cy="56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Jeanne Palmer (Phoenix, Arizona)</a:t>
            </a:r>
          </a:p>
        </p:txBody>
      </p:sp>
      <p:pic>
        <p:nvPicPr>
          <p:cNvPr id="6" name="Picture 5" descr="A person wearing glasses and headphones&#10;&#10;Description automatically generated with medium confidence">
            <a:extLst>
              <a:ext uri="{FF2B5EF4-FFF2-40B4-BE49-F238E27FC236}">
                <a16:creationId xmlns:a16="http://schemas.microsoft.com/office/drawing/2014/main" id="{FC510579-8A86-384A-A5AD-6003825C9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79" y="2060848"/>
            <a:ext cx="6363242" cy="35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617540-7BBE-5B4B-A741-451FC68A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5" y="387617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FDA Has Placed a Partial Clinical Hold on Some Combination Candidate Studies for Leukemia and Lymphoma</a:t>
            </a:r>
            <a:br>
              <a:rPr lang="en-US" dirty="0"/>
            </a:br>
            <a:r>
              <a:rPr lang="en-US" sz="2400" dirty="0"/>
              <a:t>Press Release – January 27, 2022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310DF-2DFE-CD4D-A51C-B6037F647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916832"/>
            <a:ext cx="10358967" cy="4298234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/>
              <a:t>The FDA placed partial holds on studies of the U2 combination </a:t>
            </a:r>
            <a:r>
              <a:rPr lang="en-US" sz="2200" b="0" dirty="0" err="1"/>
              <a:t>umbralisib</a:t>
            </a:r>
            <a:r>
              <a:rPr lang="en-US" sz="2200" b="0" dirty="0"/>
              <a:t> and </a:t>
            </a:r>
            <a:r>
              <a:rPr lang="en-US" sz="2200" b="0" dirty="0" err="1"/>
              <a:t>ublituximab</a:t>
            </a:r>
            <a:r>
              <a:rPr lang="en-US" sz="2200" b="0" dirty="0"/>
              <a:t> for chronic lymphocytic leukemia (CLL) and non-Hodgkin lymphoma (NHL).</a:t>
            </a:r>
          </a:p>
          <a:p>
            <a:pPr marL="98425" indent="0">
              <a:buNone/>
            </a:pPr>
            <a:r>
              <a:rPr lang="en-US" sz="2200" b="0" dirty="0"/>
              <a:t>The updated overall survival (OS) preliminary results from the UNITY-CLL study showed improvement. The OS hazard ratio was 1.23, and, including COVID-19-related deaths, the ratio reached 1.04.</a:t>
            </a:r>
          </a:p>
          <a:p>
            <a:pPr marL="98425" indent="0">
              <a:buNone/>
            </a:pPr>
            <a:r>
              <a:rPr lang="en-US" sz="2200" b="0" dirty="0"/>
              <a:t>An OS hazard ratio above 1.00 implies a risk that the investigational therapy might be causing harm.</a:t>
            </a:r>
          </a:p>
          <a:p>
            <a:pPr marL="98425" indent="0">
              <a:buNone/>
            </a:pPr>
            <a:r>
              <a:rPr lang="en-US" sz="2200" b="0" dirty="0"/>
              <a:t>No new patients can be enrolled in some CLL and NHL trials, but those deriving a benefit may continue with consent.</a:t>
            </a:r>
          </a:p>
          <a:p>
            <a:pPr marL="98425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1166B-7836-874F-866C-10515A0DF2FE}"/>
              </a:ext>
            </a:extLst>
          </p:cNvPr>
          <p:cNvSpPr txBox="1"/>
          <p:nvPr/>
        </p:nvSpPr>
        <p:spPr>
          <a:xfrm>
            <a:off x="172116" y="6447392"/>
            <a:ext cx="60806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www.yahoo.com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/now/tg-therapeutics-falls-30-ceo-173034141.html</a:t>
            </a:r>
          </a:p>
        </p:txBody>
      </p:sp>
    </p:spTree>
    <p:extLst>
      <p:ext uri="{BB962C8B-B14F-4D97-AF65-F5344CB8AC3E}">
        <p14:creationId xmlns:p14="http://schemas.microsoft.com/office/powerpoint/2010/main" val="10870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68389-F691-FF4F-8F31-F59C0A2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7" y="1844824"/>
            <a:ext cx="9787996" cy="2520280"/>
          </a:xfrm>
        </p:spPr>
        <p:txBody>
          <a:bodyPr/>
          <a:lstStyle/>
          <a:p>
            <a:pPr algn="l"/>
            <a:r>
              <a:rPr lang="en-US" sz="3600" dirty="0"/>
              <a:t>Efficacy and Safety of </a:t>
            </a:r>
            <a:r>
              <a:rPr lang="en-US" sz="3600" dirty="0" err="1"/>
              <a:t>Ublituximab</a:t>
            </a:r>
            <a:r>
              <a:rPr lang="en-US" sz="3600" dirty="0"/>
              <a:t> in Combination with </a:t>
            </a:r>
            <a:r>
              <a:rPr lang="en-US" sz="3600" dirty="0" err="1"/>
              <a:t>Umbralisib</a:t>
            </a:r>
            <a:r>
              <a:rPr lang="en-US" sz="3600" dirty="0"/>
              <a:t> (U2) in Patients with Chronic Lymphocytic Leukemia (CLL) By Treatment Status: A Sub-Analysis of the Phase 3 Unity-CLL Study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9175A-5124-D142-B2D2-927AA55B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4365104"/>
            <a:ext cx="10358967" cy="1080120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Jacobs R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3726.</a:t>
            </a:r>
          </a:p>
        </p:txBody>
      </p:sp>
    </p:spTree>
    <p:extLst>
      <p:ext uri="{BB962C8B-B14F-4D97-AF65-F5344CB8AC3E}">
        <p14:creationId xmlns:p14="http://schemas.microsoft.com/office/powerpoint/2010/main" val="21178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39B68D-7196-6D42-9173-C618F43B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7587"/>
            <a:ext cx="10358967" cy="945150"/>
          </a:xfrm>
        </p:spPr>
        <p:txBody>
          <a:bodyPr/>
          <a:lstStyle/>
          <a:p>
            <a:pPr algn="l"/>
            <a:r>
              <a:rPr lang="en-US" dirty="0" err="1"/>
              <a:t>Umbralisib</a:t>
            </a:r>
            <a:r>
              <a:rPr lang="en-US" dirty="0"/>
              <a:t>: A Selective Inhibitor of PI3K</a:t>
            </a:r>
            <a:r>
              <a:rPr lang="el-GR" dirty="0"/>
              <a:t>δ</a:t>
            </a:r>
            <a:r>
              <a:rPr lang="en-US" dirty="0"/>
              <a:t> and CK1</a:t>
            </a:r>
            <a:r>
              <a:rPr lang="el-GR" dirty="0"/>
              <a:t>ε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FD3D9-585B-FB4A-9326-4C0C7C19F128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 R et al. ASH 2021;Abstract 3726.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C26FC14-2718-A94E-B42C-C4A082DF6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69" y="836712"/>
            <a:ext cx="94488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39B68D-7196-6D42-9173-C618F43B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87"/>
            <a:ext cx="12192000" cy="1097158"/>
          </a:xfrm>
        </p:spPr>
        <p:txBody>
          <a:bodyPr/>
          <a:lstStyle/>
          <a:p>
            <a:r>
              <a:rPr lang="en-US" dirty="0" err="1"/>
              <a:t>Ublituximab</a:t>
            </a:r>
            <a:r>
              <a:rPr lang="en-US" dirty="0"/>
              <a:t>: A Novel Glycoengineered Anti-CD20 Monoclonal Antibody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1749E5-B78F-DA4A-9FD3-0365307B2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84784"/>
            <a:ext cx="11640502" cy="4248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57554C-1439-1848-BAC6-A61AA7F3E225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 R et al. ASH 2021;Abstract 3726.</a:t>
            </a:r>
          </a:p>
        </p:txBody>
      </p:sp>
    </p:spTree>
    <p:extLst>
      <p:ext uri="{BB962C8B-B14F-4D97-AF65-F5344CB8AC3E}">
        <p14:creationId xmlns:p14="http://schemas.microsoft.com/office/powerpoint/2010/main" val="22460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4311-B3D1-A843-B957-59497E34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"/>
            <a:ext cx="10358967" cy="965200"/>
          </a:xfrm>
        </p:spPr>
        <p:txBody>
          <a:bodyPr/>
          <a:lstStyle/>
          <a:p>
            <a:pPr algn="l"/>
            <a:r>
              <a:rPr lang="en-US" dirty="0"/>
              <a:t>UNITY-CLL: IRC-Assessed PFS by Treatment Status</a:t>
            </a:r>
          </a:p>
        </p:txBody>
      </p:sp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CB40724-69AB-8D4E-9528-2B1F48593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09" y="965200"/>
            <a:ext cx="8345361" cy="5488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82EAE-44AF-1140-8613-495EB8FAF652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 R et al. ASH 2021;Abstract 3726.</a:t>
            </a:r>
          </a:p>
        </p:txBody>
      </p:sp>
    </p:spTree>
    <p:extLst>
      <p:ext uri="{BB962C8B-B14F-4D97-AF65-F5344CB8AC3E}">
        <p14:creationId xmlns:p14="http://schemas.microsoft.com/office/powerpoint/2010/main" val="18277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4311-B3D1-A843-B957-59497E34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88870"/>
            <a:ext cx="10358967" cy="965200"/>
          </a:xfrm>
        </p:spPr>
        <p:txBody>
          <a:bodyPr/>
          <a:lstStyle/>
          <a:p>
            <a:pPr algn="l"/>
            <a:r>
              <a:rPr lang="en-US" dirty="0"/>
              <a:t>UNITY-CLL: Adverse Events (AEs) of Clinical Interest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E281825-ACEF-0447-86F1-ABA336EEA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88415"/>
            <a:ext cx="11506879" cy="3384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4187E-D112-084E-B238-F7428C635E20}"/>
              </a:ext>
            </a:extLst>
          </p:cNvPr>
          <p:cNvSpPr txBox="1"/>
          <p:nvPr/>
        </p:nvSpPr>
        <p:spPr>
          <a:xfrm>
            <a:off x="0" y="6534835"/>
            <a:ext cx="36228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Jacobs R et al. ASH 2021;Abstract 3726.</a:t>
            </a:r>
          </a:p>
        </p:txBody>
      </p:sp>
    </p:spTree>
    <p:extLst>
      <p:ext uri="{BB962C8B-B14F-4D97-AF65-F5344CB8AC3E}">
        <p14:creationId xmlns:p14="http://schemas.microsoft.com/office/powerpoint/2010/main" val="12760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3084AF-4E58-5B42-BD4A-341E526BC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231900"/>
            <a:ext cx="11620500" cy="439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75F23-3AF5-F341-A360-3F9A68FDC0CB}"/>
              </a:ext>
            </a:extLst>
          </p:cNvPr>
          <p:cNvSpPr txBox="1"/>
          <p:nvPr/>
        </p:nvSpPr>
        <p:spPr>
          <a:xfrm>
            <a:off x="7071272" y="1412776"/>
            <a:ext cx="4693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B20637"/>
                </a:solidFill>
              </a:rPr>
              <a:t>Lancet </a:t>
            </a:r>
            <a:r>
              <a:rPr lang="en-US" sz="2200" i="1" dirty="0" err="1">
                <a:solidFill>
                  <a:srgbClr val="B20637"/>
                </a:solidFill>
              </a:rPr>
              <a:t>Haematol</a:t>
            </a:r>
            <a:r>
              <a:rPr lang="en-US" sz="2200" i="1" dirty="0">
                <a:solidFill>
                  <a:srgbClr val="B20637"/>
                </a:solidFill>
              </a:rPr>
              <a:t> </a:t>
            </a:r>
            <a:r>
              <a:rPr lang="en-US" sz="2200" dirty="0">
                <a:solidFill>
                  <a:srgbClr val="B20637"/>
                </a:solidFill>
              </a:rPr>
              <a:t>2021;8:e254-66. </a:t>
            </a:r>
          </a:p>
        </p:txBody>
      </p:sp>
    </p:spTree>
    <p:extLst>
      <p:ext uri="{BB962C8B-B14F-4D97-AF65-F5344CB8AC3E}">
        <p14:creationId xmlns:p14="http://schemas.microsoft.com/office/powerpoint/2010/main" val="5999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256A-9E5B-3644-A5F3-5D057582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GENUINE: Progression-Free Survival (All Patients)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13A60-7FD7-D140-B95A-485659931650}"/>
              </a:ext>
            </a:extLst>
          </p:cNvPr>
          <p:cNvSpPr txBox="1"/>
          <p:nvPr/>
        </p:nvSpPr>
        <p:spPr>
          <a:xfrm>
            <a:off x="26381" y="6525344"/>
            <a:ext cx="41992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JP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Haematol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2021;8:e254-56.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0DC591-01EA-C04C-955D-2025B0AA9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238250"/>
            <a:ext cx="9702800" cy="438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6701C-72D4-4346-BEF0-FC00D3BDF060}"/>
              </a:ext>
            </a:extLst>
          </p:cNvPr>
          <p:cNvSpPr txBox="1"/>
          <p:nvPr/>
        </p:nvSpPr>
        <p:spPr>
          <a:xfrm>
            <a:off x="4799856" y="5619750"/>
            <a:ext cx="3381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Time since randomization (months)</a:t>
            </a:r>
          </a:p>
        </p:txBody>
      </p:sp>
    </p:spTree>
    <p:extLst>
      <p:ext uri="{BB962C8B-B14F-4D97-AF65-F5344CB8AC3E}">
        <p14:creationId xmlns:p14="http://schemas.microsoft.com/office/powerpoint/2010/main" val="8268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256A-9E5B-3644-A5F3-5D057582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GENUINE: Progression-Free Survival in Subgroups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6701C-72D4-4346-BEF0-FC00D3BDF060}"/>
              </a:ext>
            </a:extLst>
          </p:cNvPr>
          <p:cNvSpPr txBox="1"/>
          <p:nvPr/>
        </p:nvSpPr>
        <p:spPr>
          <a:xfrm>
            <a:off x="1343472" y="4695594"/>
            <a:ext cx="3124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since randomization (months)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4640C71-21A2-D94A-8C88-5B5A5803E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981842"/>
            <a:ext cx="5832648" cy="2668378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2D1EABAD-2E74-794E-B17C-674C21A5F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017523"/>
            <a:ext cx="5832648" cy="2684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8F40CD-4976-624F-A763-485AC6367953}"/>
              </a:ext>
            </a:extLst>
          </p:cNvPr>
          <p:cNvSpPr txBox="1"/>
          <p:nvPr/>
        </p:nvSpPr>
        <p:spPr>
          <a:xfrm>
            <a:off x="7889814" y="4755012"/>
            <a:ext cx="3124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since randomization (months)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93311-0E4D-2A46-AB93-7491F292C55A}"/>
              </a:ext>
            </a:extLst>
          </p:cNvPr>
          <p:cNvSpPr txBox="1"/>
          <p:nvPr/>
        </p:nvSpPr>
        <p:spPr>
          <a:xfrm>
            <a:off x="191344" y="1470090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with 17p deletion,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mutation, or both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49604-5A4F-C242-A76C-0DA2E03EEFD8}"/>
              </a:ext>
            </a:extLst>
          </p:cNvPr>
          <p:cNvSpPr txBox="1"/>
          <p:nvPr/>
        </p:nvSpPr>
        <p:spPr>
          <a:xfrm>
            <a:off x="6168008" y="1483008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with 11q deletion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09B3D-2ADB-0548-82D0-50C0DE0F2297}"/>
              </a:ext>
            </a:extLst>
          </p:cNvPr>
          <p:cNvSpPr txBox="1"/>
          <p:nvPr/>
        </p:nvSpPr>
        <p:spPr>
          <a:xfrm>
            <a:off x="26381" y="6525344"/>
            <a:ext cx="41992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JP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Lancet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Haematol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2021;8:e254-56.</a:t>
            </a:r>
          </a:p>
        </p:txBody>
      </p:sp>
    </p:spTree>
    <p:extLst>
      <p:ext uri="{BB962C8B-B14F-4D97-AF65-F5344CB8AC3E}">
        <p14:creationId xmlns:p14="http://schemas.microsoft.com/office/powerpoint/2010/main" val="2008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BCC6512-315B-894E-98EA-9B06D1EBA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3" y="908719"/>
            <a:ext cx="11388769" cy="50354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F77237-9423-354F-8E59-E5E172D9FC9E}"/>
              </a:ext>
            </a:extLst>
          </p:cNvPr>
          <p:cNvSpPr/>
          <p:nvPr/>
        </p:nvSpPr>
        <p:spPr bwMode="auto">
          <a:xfrm>
            <a:off x="695400" y="5085184"/>
            <a:ext cx="187220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7880-7E08-9D43-9800-E4DA5607EB01}"/>
              </a:ext>
            </a:extLst>
          </p:cNvPr>
          <p:cNvSpPr txBox="1"/>
          <p:nvPr/>
        </p:nvSpPr>
        <p:spPr>
          <a:xfrm>
            <a:off x="6600056" y="1124744"/>
            <a:ext cx="49776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i="1" dirty="0">
                <a:solidFill>
                  <a:schemeClr val="tx1"/>
                </a:solidFill>
              </a:rPr>
              <a:t>Nature</a:t>
            </a:r>
            <a:r>
              <a:rPr lang="en-US" sz="2200" dirty="0">
                <a:solidFill>
                  <a:schemeClr val="tx1"/>
                </a:solidFill>
              </a:rPr>
              <a:t> 2022;[Online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25611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646614-3771-654F-8706-53D4C6238561}"/>
              </a:ext>
            </a:extLst>
          </p:cNvPr>
          <p:cNvSpPr/>
          <p:nvPr/>
        </p:nvSpPr>
        <p:spPr bwMode="auto">
          <a:xfrm>
            <a:off x="939327" y="332656"/>
            <a:ext cx="10485266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50485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Venetoclax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obinutuzumab</a:t>
            </a:r>
            <a:r>
              <a:rPr lang="en-US" dirty="0">
                <a:solidFill>
                  <a:schemeClr val="bg1"/>
                </a:solidFill>
              </a:rPr>
              <a:t> in younger patients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846499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Jeremy Lorber (Beverly Hills, California)</a:t>
            </a:r>
          </a:p>
        </p:txBody>
      </p:sp>
      <p:pic>
        <p:nvPicPr>
          <p:cNvPr id="4" name="Picture 3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C29247B7-5497-944B-ACCC-C3D07FFC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59" y="2060848"/>
            <a:ext cx="6646628" cy="373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42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FAAC-10A2-AC4C-9BB3-9BCCD6DE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Analysis of CD3+ CAR+ T Cells Using </a:t>
            </a:r>
            <a:r>
              <a:rPr lang="en-US" dirty="0" err="1"/>
              <a:t>CyTOF</a:t>
            </a:r>
            <a:r>
              <a:rPr lang="en-US" dirty="0"/>
              <a:t> Across Multiple Time</a:t>
            </a:r>
            <a:br>
              <a:rPr lang="en-US" dirty="0"/>
            </a:br>
            <a:r>
              <a:rPr lang="en-US" dirty="0"/>
              <a:t>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3B093-D5BB-5F4B-A3E9-030EE6CEC050}"/>
              </a:ext>
            </a:extLst>
          </p:cNvPr>
          <p:cNvSpPr txBox="1"/>
          <p:nvPr/>
        </p:nvSpPr>
        <p:spPr>
          <a:xfrm>
            <a:off x="0" y="6488269"/>
            <a:ext cx="5040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Melenhorst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JJ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2022;[Online ahead of print].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F37E6F08-D715-F848-A5E0-FD5F15BCF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0" y="1370013"/>
            <a:ext cx="4000500" cy="50927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B4F4D05-C53B-DD40-A429-05F59F34E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31" y="5419238"/>
            <a:ext cx="1574800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B4730E-333C-2340-BA8A-9CAA177957C7}"/>
              </a:ext>
            </a:extLst>
          </p:cNvPr>
          <p:cNvSpPr txBox="1"/>
          <p:nvPr/>
        </p:nvSpPr>
        <p:spPr>
          <a:xfrm>
            <a:off x="4942331" y="1652810"/>
            <a:ext cx="69143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“Here we studied long-lasting CD19-redirected chimeric antigen 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 (CAR) T cells in two patients with chronic lymphocytic </a:t>
            </a:r>
            <a:r>
              <a:rPr lang="en-US" sz="2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leukaemia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who achieved a complete remission in 2010.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 cells remained detectable more than ten years after infusion, with sustained remission in both patients. Notably, a highly activated CD4+ population emerged in both patients, dominating the CAR T cell population at the later time points…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…Our identification and characterization of these unexpected</a:t>
            </a:r>
          </a:p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 cell populations provide novel insight into the CAR T cell characteristics associated with anti-cancer response and long-term remission in </a:t>
            </a:r>
            <a:r>
              <a:rPr lang="en-US" sz="2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leukaemia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041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03EBB8F8-9DCC-1248-9F06-8303A7477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9" y="1231900"/>
            <a:ext cx="10879939" cy="478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BE16E5-7D53-104A-9E93-6A6068F9095D}"/>
              </a:ext>
            </a:extLst>
          </p:cNvPr>
          <p:cNvSpPr txBox="1"/>
          <p:nvPr/>
        </p:nvSpPr>
        <p:spPr>
          <a:xfrm>
            <a:off x="6973619" y="1412776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>
                <a:solidFill>
                  <a:srgbClr val="C63E43"/>
                </a:solidFill>
              </a:rPr>
              <a:t>Blood </a:t>
            </a:r>
            <a:r>
              <a:rPr lang="en-US" sz="2000" dirty="0">
                <a:solidFill>
                  <a:srgbClr val="C63E43"/>
                </a:solidFill>
              </a:rPr>
              <a:t>2021;[Online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1679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3C9-AC02-9941-96AC-079839E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16632"/>
            <a:ext cx="11160379" cy="1143000"/>
          </a:xfrm>
        </p:spPr>
        <p:txBody>
          <a:bodyPr/>
          <a:lstStyle/>
          <a:p>
            <a:pPr algn="l"/>
            <a:r>
              <a:rPr lang="en-US" dirty="0"/>
              <a:t>TRANSCEND CLL 004: Rates of Cytokine Release Syndrome (CRS), Neurologic Events (NE) and Rehospitalization After </a:t>
            </a:r>
            <a:r>
              <a:rPr lang="en-US" dirty="0" err="1"/>
              <a:t>Liso-cel</a:t>
            </a:r>
            <a:r>
              <a:rPr lang="en-US" dirty="0"/>
              <a:t> Infusion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C03AC-8609-034D-B5A2-7A8DC610016C}"/>
              </a:ext>
            </a:extLst>
          </p:cNvPr>
          <p:cNvSpPr txBox="1"/>
          <p:nvPr/>
        </p:nvSpPr>
        <p:spPr>
          <a:xfrm>
            <a:off x="0" y="6534835"/>
            <a:ext cx="40867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Siddiqi T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2021;[Online ahead of print].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B01CE1F-9465-8849-855C-2F8D499191FA}"/>
              </a:ext>
            </a:extLst>
          </p:cNvPr>
          <p:cNvGraphicFramePr>
            <a:graphicFrameLocks noGrp="1"/>
          </p:cNvGraphicFramePr>
          <p:nvPr/>
        </p:nvGraphicFramePr>
        <p:xfrm>
          <a:off x="902413" y="1259632"/>
          <a:ext cx="10143804" cy="47866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35951">
                  <a:extLst>
                    <a:ext uri="{9D8B030D-6E8A-4147-A177-3AD203B41FA5}">
                      <a16:colId xmlns:a16="http://schemas.microsoft.com/office/drawing/2014/main" val="557373831"/>
                    </a:ext>
                  </a:extLst>
                </a:gridCol>
                <a:gridCol w="2535951">
                  <a:extLst>
                    <a:ext uri="{9D8B030D-6E8A-4147-A177-3AD203B41FA5}">
                      <a16:colId xmlns:a16="http://schemas.microsoft.com/office/drawing/2014/main" val="519909153"/>
                    </a:ext>
                  </a:extLst>
                </a:gridCol>
                <a:gridCol w="2535951">
                  <a:extLst>
                    <a:ext uri="{9D8B030D-6E8A-4147-A177-3AD203B41FA5}">
                      <a16:colId xmlns:a16="http://schemas.microsoft.com/office/drawing/2014/main" val="2180834410"/>
                    </a:ext>
                  </a:extLst>
                </a:gridCol>
                <a:gridCol w="2535951">
                  <a:extLst>
                    <a:ext uri="{9D8B030D-6E8A-4147-A177-3AD203B41FA5}">
                      <a16:colId xmlns:a16="http://schemas.microsoft.com/office/drawing/2014/main" val="1096593975"/>
                    </a:ext>
                  </a:extLst>
                </a:gridCol>
              </a:tblGrid>
              <a:tr h="430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patients</a:t>
                      </a:r>
                    </a:p>
                    <a:p>
                      <a:pPr algn="ctr"/>
                      <a:r>
                        <a:rPr lang="en-US" dirty="0"/>
                        <a:t>(N = 23)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 level 1</a:t>
                      </a:r>
                    </a:p>
                    <a:p>
                      <a:pPr algn="ctr"/>
                      <a:r>
                        <a:rPr lang="en-US" dirty="0"/>
                        <a:t>50 x 10</a:t>
                      </a:r>
                      <a:r>
                        <a:rPr lang="en-US" baseline="30000" dirty="0"/>
                        <a:t>6</a:t>
                      </a:r>
                    </a:p>
                    <a:p>
                      <a:pPr algn="ctr"/>
                      <a:r>
                        <a:rPr lang="en-US" dirty="0"/>
                        <a:t>(n = 9)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 level 2</a:t>
                      </a:r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 x 10</a:t>
                      </a:r>
                      <a:r>
                        <a:rPr lang="en-US" baseline="30000" dirty="0"/>
                        <a:t>6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(n = 14)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220958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CRS any 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 (74%)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(78%)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(71%)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66354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CRS Grade </a:t>
                      </a:r>
                      <a:r>
                        <a:rPr lang="en-US" sz="2000" dirty="0"/>
                        <a:t>≥</a:t>
                      </a:r>
                      <a:r>
                        <a:rPr lang="en-US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300126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NE any 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 (39%)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(22%)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(50%)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672727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NE Grade ≥3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(21%)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(22%)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10941"/>
                  </a:ext>
                </a:extLst>
              </a:tr>
              <a:tr h="430247">
                <a:tc gridSpan="4">
                  <a:txBody>
                    <a:bodyPr/>
                    <a:lstStyle/>
                    <a:p>
                      <a:r>
                        <a:rPr lang="en-US" dirty="0"/>
                        <a:t>Reasons for patient rehospitalization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971778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Adverse events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 (48%)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(33%)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(57%)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29570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   CRS and/or 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(22%)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(11%)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(29%)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3477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   CRS and 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099553"/>
                  </a:ext>
                </a:extLst>
              </a:tr>
              <a:tr h="430247">
                <a:tc>
                  <a:txBody>
                    <a:bodyPr/>
                    <a:lstStyle/>
                    <a:p>
                      <a:r>
                        <a:rPr lang="en-US" dirty="0"/>
                        <a:t>   NE only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(13%)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(11%)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(14%)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732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1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3C9-AC02-9941-96AC-079839E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16632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TRANSCEND CLL 004: Response and </a:t>
            </a:r>
            <a:r>
              <a:rPr lang="en-US" dirty="0" err="1"/>
              <a:t>uMRD</a:t>
            </a:r>
            <a:r>
              <a:rPr lang="en-US" dirty="0"/>
              <a:t> (10</a:t>
            </a:r>
            <a:r>
              <a:rPr lang="en-US" baseline="30000" dirty="0"/>
              <a:t>-4</a:t>
            </a:r>
            <a:r>
              <a:rPr lang="en-US" dirty="0"/>
              <a:t>) Rates</a:t>
            </a:r>
          </a:p>
        </p:txBody>
      </p: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F89407B2-351D-AD4F-B5E4-BD849953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" y="1377949"/>
            <a:ext cx="11307262" cy="44923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44E8C9-2990-6048-BDD8-618F6ED5DDB4}"/>
              </a:ext>
            </a:extLst>
          </p:cNvPr>
          <p:cNvSpPr/>
          <p:nvPr/>
        </p:nvSpPr>
        <p:spPr bwMode="auto">
          <a:xfrm>
            <a:off x="6384032" y="1412776"/>
            <a:ext cx="1008112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B01E0E-454C-024C-8C6D-ADBB5704502B}"/>
              </a:ext>
            </a:extLst>
          </p:cNvPr>
          <p:cNvSpPr/>
          <p:nvPr/>
        </p:nvSpPr>
        <p:spPr bwMode="auto">
          <a:xfrm>
            <a:off x="551384" y="1412776"/>
            <a:ext cx="874281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7D5C0-CFBD-2E44-A2D6-5BF6B4D2CEBC}"/>
              </a:ext>
            </a:extLst>
          </p:cNvPr>
          <p:cNvSpPr txBox="1"/>
          <p:nvPr/>
        </p:nvSpPr>
        <p:spPr>
          <a:xfrm>
            <a:off x="0" y="6534835"/>
            <a:ext cx="40867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Siddiqi T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3664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3C9-AC02-9941-96AC-079839E3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16632"/>
            <a:ext cx="11088371" cy="1143000"/>
          </a:xfrm>
        </p:spPr>
        <p:txBody>
          <a:bodyPr/>
          <a:lstStyle/>
          <a:p>
            <a:pPr algn="l"/>
            <a:r>
              <a:rPr lang="en-US" dirty="0"/>
              <a:t>TRANSCEND CLL 004: Swim Lane Plot, Duration of Response and PFS</a:t>
            </a:r>
          </a:p>
        </p:txBody>
      </p:sp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CC487899-75CF-5744-A720-F55CF9969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124744"/>
            <a:ext cx="5904656" cy="5297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31C7C-153C-1D42-A3A9-BFAC32C3B72D}"/>
              </a:ext>
            </a:extLst>
          </p:cNvPr>
          <p:cNvSpPr txBox="1"/>
          <p:nvPr/>
        </p:nvSpPr>
        <p:spPr>
          <a:xfrm>
            <a:off x="0" y="6534835"/>
            <a:ext cx="40867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Siddiqi T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10816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646614-3771-654F-8706-53D4C6238561}"/>
              </a:ext>
            </a:extLst>
          </p:cNvPr>
          <p:cNvSpPr/>
          <p:nvPr/>
        </p:nvSpPr>
        <p:spPr bwMode="auto">
          <a:xfrm>
            <a:off x="939327" y="332656"/>
            <a:ext cx="10485265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50485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52-year-old man with newly diagnosed IGHV-unmutated CLL — Del(17p), TP53 mutation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744968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Alexey Danilov (Duarte, California)</a:t>
            </a:r>
          </a:p>
        </p:txBody>
      </p:sp>
      <p:pic>
        <p:nvPicPr>
          <p:cNvPr id="6" name="Picture 5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50E7CED5-D485-F34D-B2F4-966B7A79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59" y="1922520"/>
            <a:ext cx="6646628" cy="373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7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646614-3771-654F-8706-53D4C6238561}"/>
              </a:ext>
            </a:extLst>
          </p:cNvPr>
          <p:cNvSpPr/>
          <p:nvPr/>
        </p:nvSpPr>
        <p:spPr bwMode="auto">
          <a:xfrm>
            <a:off x="939327" y="332656"/>
            <a:ext cx="10557274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50485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52-year-old man with newly diagnosed IGHV-unmutated CLL — Del(17p), TP53 mutation (continued)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744968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Alexey Danilov (Duarte, California)</a:t>
            </a:r>
          </a:p>
        </p:txBody>
      </p:sp>
      <p:pic>
        <p:nvPicPr>
          <p:cNvPr id="6" name="Picture 5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50E7CED5-D485-F34D-B2F4-966B7A79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59" y="1922520"/>
            <a:ext cx="6646628" cy="373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9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646614-3771-654F-8706-53D4C6238561}"/>
              </a:ext>
            </a:extLst>
          </p:cNvPr>
          <p:cNvSpPr/>
          <p:nvPr/>
        </p:nvSpPr>
        <p:spPr bwMode="auto">
          <a:xfrm>
            <a:off x="939327" y="260648"/>
            <a:ext cx="10557274" cy="1296144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50485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53-year-old woman who presents with persistent lymphocytosis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744968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</a:t>
            </a:r>
            <a:r>
              <a:rPr lang="en-US" sz="2800" dirty="0" err="1">
                <a:solidFill>
                  <a:srgbClr val="062060"/>
                </a:solidFill>
              </a:rPr>
              <a:t>Rajalaxmi</a:t>
            </a:r>
            <a:r>
              <a:rPr lang="en-US" sz="2800" dirty="0">
                <a:solidFill>
                  <a:srgbClr val="062060"/>
                </a:solidFill>
              </a:rPr>
              <a:t> McKenna (</a:t>
            </a:r>
            <a:r>
              <a:rPr lang="en-US" sz="2800" dirty="0" err="1">
                <a:solidFill>
                  <a:srgbClr val="062060"/>
                </a:solidFill>
              </a:rPr>
              <a:t>Willowbrook</a:t>
            </a:r>
            <a:r>
              <a:rPr lang="en-US" sz="2800" dirty="0">
                <a:solidFill>
                  <a:srgbClr val="062060"/>
                </a:solidFill>
              </a:rPr>
              <a:t>, Illinois)</a:t>
            </a:r>
          </a:p>
        </p:txBody>
      </p:sp>
      <p:pic>
        <p:nvPicPr>
          <p:cNvPr id="4" name="Picture 3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D16FDD55-7008-BD44-B54F-4BA75F56B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916783"/>
            <a:ext cx="6400798" cy="3600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0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6C9AC3-E3C0-004E-B1FD-2FD32B360507}"/>
              </a:ext>
            </a:extLst>
          </p:cNvPr>
          <p:cNvSpPr/>
          <p:nvPr/>
        </p:nvSpPr>
        <p:spPr bwMode="auto">
          <a:xfrm>
            <a:off x="939327" y="332656"/>
            <a:ext cx="10485266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48680"/>
            <a:ext cx="10297144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58-year-old man with CLL who receives FCR and remains in complete remission 5 years later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E90D36-75D3-FA40-AE1A-3BF3F5DA9006}"/>
              </a:ext>
            </a:extLst>
          </p:cNvPr>
          <p:cNvSpPr txBox="1">
            <a:spLocks/>
          </p:cNvSpPr>
          <p:nvPr/>
        </p:nvSpPr>
        <p:spPr bwMode="auto">
          <a:xfrm>
            <a:off x="0" y="5733256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Amanda Blackmon (Irvine, California)</a:t>
            </a:r>
          </a:p>
        </p:txBody>
      </p:sp>
      <p:pic>
        <p:nvPicPr>
          <p:cNvPr id="4" name="Picture 3" descr="A picture containing person, indoor, person, posing&#10;&#10;Description automatically generated">
            <a:extLst>
              <a:ext uri="{FF2B5EF4-FFF2-40B4-BE49-F238E27FC236}">
                <a16:creationId xmlns:a16="http://schemas.microsoft.com/office/drawing/2014/main" id="{B0669B61-6BDE-1D4F-BFD4-87ED31F13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18" y="1988788"/>
            <a:ext cx="6400803" cy="3600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3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646614-3771-654F-8706-53D4C6238561}"/>
              </a:ext>
            </a:extLst>
          </p:cNvPr>
          <p:cNvSpPr/>
          <p:nvPr/>
        </p:nvSpPr>
        <p:spPr bwMode="auto">
          <a:xfrm>
            <a:off x="939327" y="332656"/>
            <a:ext cx="10269242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50485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Clinical experience with ibrutinib combined with </a:t>
            </a:r>
            <a:r>
              <a:rPr lang="en-US" dirty="0" err="1">
                <a:solidFill>
                  <a:schemeClr val="bg1"/>
                </a:solidFill>
              </a:rPr>
              <a:t>venetoclax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744968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Alexey Danilov (Duarte, California)</a:t>
            </a:r>
          </a:p>
        </p:txBody>
      </p:sp>
      <p:pic>
        <p:nvPicPr>
          <p:cNvPr id="6" name="Picture 5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50E7CED5-D485-F34D-B2F4-966B7A79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59" y="1922520"/>
            <a:ext cx="6646628" cy="373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57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2286" y="-9942"/>
            <a:ext cx="10358967" cy="1169840"/>
          </a:xfrm>
        </p:spPr>
        <p:txBody>
          <a:bodyPr/>
          <a:lstStyle/>
          <a:p>
            <a:r>
              <a:rPr lang="en-US" i="1" dirty="0"/>
              <a:t>Meet The Professor </a:t>
            </a:r>
            <a:r>
              <a:rPr lang="en-US" dirty="0"/>
              <a:t>Program Participating Faculty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E4E6E9A9-A001-D145-8A00-15768AD62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794" y="3944540"/>
            <a:ext cx="395398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Peter Hillmen, MB ChB, PhD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Experimental </a:t>
            </a: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Haematology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Leeds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Honorary Consultant </a:t>
            </a: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Haematologist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Leeds Teaching Hospitals NHS Trust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Leeds, United Kingdom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26DD59-99E9-2B4E-B2FD-CAD447EC4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83" y="3935448"/>
            <a:ext cx="1443490" cy="1443490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7BEBD6DC-D70C-C643-8221-7627AE6F4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643" y="1485276"/>
            <a:ext cx="4386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Susan O’Brien, MD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Professor, Division of Hematology/Oncology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School of Medicine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UCI Chao Family Comprehensive Cancer Center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Orange, California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6ACC96-E5DD-4F48-93AA-27E9D1118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4032" y="1476184"/>
            <a:ext cx="1443490" cy="1443490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FE13D1DE-121E-D14D-8DA8-0687BB80B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794" y="1488154"/>
            <a:ext cx="411720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Jennifer R Brown, MD, PhD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CLL Center Director and Institute Physician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Dana-Farber Cancer Institute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Worthington and Margaret Collette Professor of Medicine in the Field of Hematologic Oncology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Harvard Medical School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Boston, Massachusetts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6AA76C-390D-0846-892B-39A2EDCEA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83" y="1479062"/>
            <a:ext cx="1443490" cy="144349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E41A6F45-B7B8-7844-99C7-3EB34917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586" y="3953632"/>
            <a:ext cx="30243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Kerry Rogers, MD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Assistant Professor in the Division of Hematology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The Ohio State University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Columbus, Ohio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98ECF5-5BC5-3346-B898-54241D66B7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4479" y="3944540"/>
            <a:ext cx="1443490" cy="1443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00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646614-3771-654F-8706-53D4C6238561}"/>
              </a:ext>
            </a:extLst>
          </p:cNvPr>
          <p:cNvSpPr/>
          <p:nvPr/>
        </p:nvSpPr>
        <p:spPr bwMode="auto">
          <a:xfrm>
            <a:off x="939327" y="332656"/>
            <a:ext cx="10485266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50485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71-year-old man with relapsed CLL who is concerned about contracting COVID-19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744968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Alexey Danilov (Duarte, California)</a:t>
            </a:r>
          </a:p>
        </p:txBody>
      </p:sp>
      <p:pic>
        <p:nvPicPr>
          <p:cNvPr id="6" name="Picture 5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50E7CED5-D485-F34D-B2F4-966B7A79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59" y="1922520"/>
            <a:ext cx="6646628" cy="373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3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646614-3771-654F-8706-53D4C6238561}"/>
              </a:ext>
            </a:extLst>
          </p:cNvPr>
          <p:cNvSpPr/>
          <p:nvPr/>
        </p:nvSpPr>
        <p:spPr bwMode="auto">
          <a:xfrm>
            <a:off x="939327" y="332656"/>
            <a:ext cx="10485266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50485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A 71-year-old man with relapsed CLL who is concerned about contracting COVID-19 (continued)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744968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Alexey Danilov (Duarte, California)</a:t>
            </a:r>
          </a:p>
        </p:txBody>
      </p:sp>
      <p:pic>
        <p:nvPicPr>
          <p:cNvPr id="6" name="Picture 5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50E7CED5-D485-F34D-B2F4-966B7A79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59" y="1922520"/>
            <a:ext cx="6646628" cy="373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2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646614-3771-654F-8706-53D4C6238561}"/>
              </a:ext>
            </a:extLst>
          </p:cNvPr>
          <p:cNvSpPr/>
          <p:nvPr/>
        </p:nvSpPr>
        <p:spPr bwMode="auto">
          <a:xfrm>
            <a:off x="939327" y="332656"/>
            <a:ext cx="10557274" cy="108605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50485"/>
            <a:ext cx="10081120" cy="769127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Approach to COVID-19 vaccinations for patients with CLL who are on active treatment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ACD73-9A9B-BA43-8807-A2B452EE43AE}"/>
              </a:ext>
            </a:extLst>
          </p:cNvPr>
          <p:cNvSpPr txBox="1">
            <a:spLocks/>
          </p:cNvSpPr>
          <p:nvPr/>
        </p:nvSpPr>
        <p:spPr bwMode="auto">
          <a:xfrm>
            <a:off x="0" y="5744968"/>
            <a:ext cx="12192000" cy="63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Alexey Danilov (Duarte, California)</a:t>
            </a:r>
          </a:p>
        </p:txBody>
      </p:sp>
      <p:pic>
        <p:nvPicPr>
          <p:cNvPr id="6" name="Picture 5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50E7CED5-D485-F34D-B2F4-966B7A79D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59" y="1922520"/>
            <a:ext cx="6646628" cy="3738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8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E06028-FA6F-9A47-92B3-63E721B7EF6C}"/>
              </a:ext>
            </a:extLst>
          </p:cNvPr>
          <p:cNvSpPr/>
          <p:nvPr/>
        </p:nvSpPr>
        <p:spPr bwMode="auto">
          <a:xfrm>
            <a:off x="407367" y="4845152"/>
            <a:ext cx="11377265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Prof Hillmen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3950" y="1268760"/>
            <a:ext cx="10978674" cy="4876741"/>
          </a:xfrm>
        </p:spPr>
        <p:txBody>
          <a:bodyPr/>
          <a:lstStyle/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Introduction</a:t>
            </a:r>
          </a:p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MODULE 1: Case Presentations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60-year-old man with CLL and Richter’s transformation to Hodgkin lymphoma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Palmer: A 76-year-old man with relapsed CLL after 3 years of second-line ibrutinib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52-year-old man with newly diagnosed IGHV-unmutated CLL — Del(17p), TP53 mutation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McKenna: A 53-year-old woman who presents with persistent lymphocytosis 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58-year-old man with CLL who receives FCR and remains in complete remission </a:t>
            </a:r>
            <a:br>
              <a:rPr lang="en-US" sz="2000" b="0" dirty="0"/>
            </a:br>
            <a:r>
              <a:rPr lang="en-US" sz="2000" b="0" dirty="0"/>
              <a:t>5 years later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71-year-old man with relapsed CLL who is concerned about contracting COVID-19</a:t>
            </a:r>
          </a:p>
          <a:p>
            <a:pPr marL="15875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Journal Club with Prof Hillmen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4: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1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D9A8648-F118-704C-88D5-0D286040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2" y="946481"/>
            <a:ext cx="11707477" cy="4965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E0A83-0AD0-1149-83E7-FE5AB838CCAA}"/>
              </a:ext>
            </a:extLst>
          </p:cNvPr>
          <p:cNvSpPr txBox="1"/>
          <p:nvPr/>
        </p:nvSpPr>
        <p:spPr>
          <a:xfrm>
            <a:off x="9144000" y="1124745"/>
            <a:ext cx="2496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Am 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Hematol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2022;1-4.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83859-DEE1-994F-A407-E9FF0EEC2151}"/>
              </a:ext>
            </a:extLst>
          </p:cNvPr>
          <p:cNvSpPr txBox="1"/>
          <p:nvPr/>
        </p:nvSpPr>
        <p:spPr>
          <a:xfrm>
            <a:off x="231871" y="5568282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Allsup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 DJ and Zucchetto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20C3D-6F7C-2047-8D27-80F9ACD5E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0544-8A18-3542-94F2-08891366F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179DF82-BD02-EA42-A6BA-72C61F212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7" y="0"/>
            <a:ext cx="12306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5A36-02CA-9D40-B324-EB5A3D66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67B0261A-7AC5-CD4B-89DC-5F4D555D6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D588-A5E0-DC4F-8B2D-0477713C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7D98BC3-ED07-134F-8189-D9C4C706F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0776C9-F9F3-E667-524A-6D2BC2DC5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picture containing text, screenshot, newspaper, document&#10;&#10;Description automatically generated">
            <a:extLst>
              <a:ext uri="{FF2B5EF4-FFF2-40B4-BE49-F238E27FC236}">
                <a16:creationId xmlns:a16="http://schemas.microsoft.com/office/drawing/2014/main" id="{628CB519-4755-114B-A231-BAF288DB2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066" cy="68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3B2D4-4B70-8641-BE13-CE03BFC38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47DBCED-5513-8E41-99CC-A9EBF77D1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3311" r="4233"/>
          <a:stretch/>
        </p:blipFill>
        <p:spPr>
          <a:xfrm>
            <a:off x="1088091" y="332656"/>
            <a:ext cx="9518949" cy="6009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EB24F-6274-9D43-B9F8-51E737CD999F}"/>
              </a:ext>
            </a:extLst>
          </p:cNvPr>
          <p:cNvSpPr txBox="1"/>
          <p:nvPr/>
        </p:nvSpPr>
        <p:spPr>
          <a:xfrm>
            <a:off x="7752184" y="6056159"/>
            <a:ext cx="30306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354A6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10.3324/haematol.2021;278901.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8353F-39A3-FE43-9723-745163522212}"/>
              </a:ext>
            </a:extLst>
          </p:cNvPr>
          <p:cNvSpPr txBox="1"/>
          <p:nvPr/>
        </p:nvSpPr>
        <p:spPr>
          <a:xfrm>
            <a:off x="1879301" y="1556792"/>
            <a:ext cx="84249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354A6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Journal of The Ferrata-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354A6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Storti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354A6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 Foundation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E0FAA-56A1-AA48-8F3E-15A5EB1C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CAA31E2-63CD-054C-B32F-2FD2CEE6B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38" y="4145750"/>
            <a:ext cx="1443490" cy="1443490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1751CE5B-B1BF-AC4C-9DCA-5167A3BE0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049" y="4154842"/>
            <a:ext cx="45754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William G Wierda, MD, PhD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DB Lane Cancer Research Distinguished Professor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Section Chief, Chronic Lymphocytic Leukemia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Center Medical Director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Leukemia, Division of Cancer Medicine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Executive Medical Director, Inpatient Medical Services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Texas MD Anderson Cancer Center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Houston,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2286" y="-9942"/>
            <a:ext cx="10358967" cy="1169840"/>
          </a:xfrm>
        </p:spPr>
        <p:txBody>
          <a:bodyPr/>
          <a:lstStyle/>
          <a:p>
            <a:r>
              <a:rPr lang="en-US" i="1" dirty="0"/>
              <a:t>Meet The Professor </a:t>
            </a:r>
            <a:r>
              <a:rPr lang="en-US" dirty="0"/>
              <a:t>Program Participating Faculty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1CE1D5-13CD-9746-B5D8-B77AC12A7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3738" y="1532420"/>
            <a:ext cx="1443490" cy="1443490"/>
          </a:xfrm>
          <a:prstGeom prst="rect">
            <a:avLst/>
          </a:prstGeom>
        </p:spPr>
      </p:pic>
      <p:sp>
        <p:nvSpPr>
          <p:cNvPr id="23" name="Text Box 7">
            <a:extLst>
              <a:ext uri="{FF2B5EF4-FFF2-40B4-BE49-F238E27FC236}">
                <a16:creationId xmlns:a16="http://schemas.microsoft.com/office/drawing/2014/main" id="{48A084B2-9A60-D34F-9958-D13AF6C9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349" y="1541512"/>
            <a:ext cx="40909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Moderator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Neil Love, MD</a:t>
            </a:r>
            <a:br>
              <a:rPr lang="en-US" sz="160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Research To Practice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4E10E5FE-C625-2C44-967C-9BE47BC2D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1541512"/>
            <a:ext cx="396208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20"/>
              </a:lnSpc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Jeff Sharman, MD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Medical Director of Hematology Research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US Oncology Network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Willamette Valley Cancer Institute and Research Center</a:t>
            </a:r>
          </a:p>
          <a:p>
            <a:pPr lvl="0">
              <a:lnSpc>
                <a:spcPts val="182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Eugene, Oregon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F6D6993-F1E8-4D4A-8266-5A87381F3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38" y="1532420"/>
            <a:ext cx="1443490" cy="1443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0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43D6C30-869A-3849-8F64-C2E22E142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"/>
          <a:stretch/>
        </p:blipFill>
        <p:spPr>
          <a:xfrm>
            <a:off x="259121" y="1254751"/>
            <a:ext cx="11665296" cy="4348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9C6C8E-2DAC-8A48-9703-6D5DF1BD3604}"/>
              </a:ext>
            </a:extLst>
          </p:cNvPr>
          <p:cNvSpPr txBox="1"/>
          <p:nvPr/>
        </p:nvSpPr>
        <p:spPr>
          <a:xfrm>
            <a:off x="7536160" y="5302194"/>
            <a:ext cx="4396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42217"/>
                </a:solidFill>
                <a:effectLst/>
                <a:uLnTx/>
                <a:uFillTx/>
                <a:latin typeface="Helvetica" pitchFamily="2" charset="0"/>
                <a:ea typeface="MS PGothic" charset="0"/>
              </a:rPr>
              <a:t>2021;137(24):3327-38.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A61D7E-6801-4D49-B88B-08D3AA8241D9}"/>
              </a:ext>
            </a:extLst>
          </p:cNvPr>
          <p:cNvSpPr/>
          <p:nvPr/>
        </p:nvSpPr>
        <p:spPr bwMode="auto">
          <a:xfrm>
            <a:off x="9900748" y="1296642"/>
            <a:ext cx="1800200" cy="590073"/>
          </a:xfrm>
          <a:prstGeom prst="rect">
            <a:avLst/>
          </a:prstGeom>
          <a:solidFill>
            <a:srgbClr val="B422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055A3C-A961-7149-B88B-A14158B1C1A5}"/>
              </a:ext>
            </a:extLst>
          </p:cNvPr>
          <p:cNvSpPr/>
          <p:nvPr/>
        </p:nvSpPr>
        <p:spPr bwMode="auto">
          <a:xfrm>
            <a:off x="10124217" y="1272790"/>
            <a:ext cx="1800200" cy="590073"/>
          </a:xfrm>
          <a:prstGeom prst="rect">
            <a:avLst/>
          </a:prstGeom>
          <a:solidFill>
            <a:srgbClr val="B422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B6454-FCA8-A143-B21A-C82E1DCBFC0D}"/>
              </a:ext>
            </a:extLst>
          </p:cNvPr>
          <p:cNvSpPr/>
          <p:nvPr/>
        </p:nvSpPr>
        <p:spPr bwMode="auto">
          <a:xfrm>
            <a:off x="10110569" y="1259142"/>
            <a:ext cx="1800200" cy="590073"/>
          </a:xfrm>
          <a:prstGeom prst="rect">
            <a:avLst/>
          </a:prstGeom>
          <a:solidFill>
            <a:srgbClr val="B4221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A5D032-2AF5-434D-9972-455AC6E00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F2A47-493C-A547-AB37-1C72B6705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624"/>
            <a:ext cx="12192000" cy="1143000"/>
          </a:xfrm>
        </p:spPr>
        <p:txBody>
          <a:bodyPr/>
          <a:lstStyle/>
          <a:p>
            <a:r>
              <a:rPr lang="en-US" dirty="0"/>
              <a:t>Incidence of Select Treatment-Emergent </a:t>
            </a:r>
            <a:br>
              <a:rPr lang="en-US" dirty="0"/>
            </a:br>
            <a:r>
              <a:rPr lang="en-US" dirty="0"/>
              <a:t>Adverse Events by Yearly Intervals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CD7C025-7683-B94A-968D-5257E66F2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8" y="1052736"/>
            <a:ext cx="10560496" cy="5214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D31F0-BDA1-0341-8A12-DF632CDE837C}"/>
              </a:ext>
            </a:extLst>
          </p:cNvPr>
          <p:cNvSpPr txBox="1"/>
          <p:nvPr/>
        </p:nvSpPr>
        <p:spPr>
          <a:xfrm>
            <a:off x="88710" y="6490211"/>
            <a:ext cx="61005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Byrd JC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2021;137(24):3327-38.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72CDE-E4C7-AB43-B850-2F95D59C6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EC89A-13B3-054E-81B1-E45ABA46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to Acalabrutinib and Best Change in Tumor Size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5877B-52D1-A843-8B3E-C146325A77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" t="6027" r="5597" b="1925"/>
          <a:stretch/>
        </p:blipFill>
        <p:spPr>
          <a:xfrm>
            <a:off x="157643" y="1480863"/>
            <a:ext cx="4499542" cy="4265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B3A28-F93A-4943-ACFA-061079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916832"/>
            <a:ext cx="7108426" cy="3393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F31C8-B9DF-3B45-BFE3-0B8D71FD1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54476-9810-A54E-8B95-5AC2816C03FC}"/>
              </a:ext>
            </a:extLst>
          </p:cNvPr>
          <p:cNvSpPr txBox="1"/>
          <p:nvPr/>
        </p:nvSpPr>
        <p:spPr>
          <a:xfrm>
            <a:off x="88710" y="6490211"/>
            <a:ext cx="61005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Byrd JC et al. </a:t>
            </a:r>
            <a:r>
              <a:rPr lang="en-US" sz="15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2021;137(24):3327-38.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BF130-EEE3-4540-B32B-96AA155CDA78}"/>
              </a:ext>
            </a:extLst>
          </p:cNvPr>
          <p:cNvSpPr/>
          <p:nvPr/>
        </p:nvSpPr>
        <p:spPr bwMode="auto">
          <a:xfrm>
            <a:off x="4943872" y="1916832"/>
            <a:ext cx="216024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BD7C2-7839-4848-B9F4-CE6A539A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2385" r="7687"/>
          <a:stretch/>
        </p:blipFill>
        <p:spPr>
          <a:xfrm>
            <a:off x="302244" y="1448780"/>
            <a:ext cx="11648353" cy="3960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DA3CA-CD24-7E46-9FEC-F54CE16C3AAE}"/>
              </a:ext>
            </a:extLst>
          </p:cNvPr>
          <p:cNvSpPr txBox="1"/>
          <p:nvPr/>
        </p:nvSpPr>
        <p:spPr>
          <a:xfrm>
            <a:off x="25873" y="6477098"/>
            <a:ext cx="61005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British Journal of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Haematology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2022;196:70-8.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4DA6F-D880-CD4E-81DE-05881D163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5906738-FEA2-2C4C-8864-5D66A140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5" y="332656"/>
            <a:ext cx="9260187" cy="5688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61624D-2F36-524D-A8A1-4EAC28414D70}"/>
              </a:ext>
            </a:extLst>
          </p:cNvPr>
          <p:cNvSpPr txBox="1"/>
          <p:nvPr/>
        </p:nvSpPr>
        <p:spPr>
          <a:xfrm>
            <a:off x="5049078" y="6135687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810449"/>
                </a:solidFill>
              </a:rPr>
              <a:t>ASH 2021</a:t>
            </a:r>
          </a:p>
        </p:txBody>
      </p:sp>
    </p:spTree>
    <p:extLst>
      <p:ext uri="{BB962C8B-B14F-4D97-AF65-F5344CB8AC3E}">
        <p14:creationId xmlns:p14="http://schemas.microsoft.com/office/powerpoint/2010/main" val="40328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EBAC-E66A-B04E-B574-E3076F2A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7" y="1479646"/>
            <a:ext cx="9643980" cy="2232248"/>
          </a:xfrm>
        </p:spPr>
        <p:txBody>
          <a:bodyPr/>
          <a:lstStyle/>
          <a:p>
            <a:pPr algn="l"/>
            <a:r>
              <a:rPr lang="en-US" sz="3600" dirty="0"/>
              <a:t>Sudden or Cardiac Deaths on Ibrutinib-Based Therapy Were Associated with a Prior History of Hypertension or Cardiac Disease and the Use of ACE-Inhibitors at Study Entry: Analysis from the Phase III NCRI FLAIR Trial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1B96B-E25B-AF49-819A-514FC3A5F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4359966"/>
            <a:ext cx="10358967" cy="249803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Munir T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2636.</a:t>
            </a:r>
          </a:p>
        </p:txBody>
      </p:sp>
    </p:spTree>
    <p:extLst>
      <p:ext uri="{BB962C8B-B14F-4D97-AF65-F5344CB8AC3E}">
        <p14:creationId xmlns:p14="http://schemas.microsoft.com/office/powerpoint/2010/main" val="4449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BBB7023-CB33-604C-A037-6259C720A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50950"/>
            <a:ext cx="11684000" cy="4356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876C88-0416-A246-A5D4-CA257F27A941}"/>
              </a:ext>
            </a:extLst>
          </p:cNvPr>
          <p:cNvSpPr/>
          <p:nvPr/>
        </p:nvSpPr>
        <p:spPr bwMode="auto">
          <a:xfrm>
            <a:off x="10992544" y="2132856"/>
            <a:ext cx="720080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9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140C601-11C0-2042-87EE-3E897DB92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2696"/>
            <a:ext cx="112776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77B82-92BD-C548-84AC-E74A69CD22B6}"/>
              </a:ext>
            </a:extLst>
          </p:cNvPr>
          <p:cNvSpPr txBox="1"/>
          <p:nvPr/>
        </p:nvSpPr>
        <p:spPr>
          <a:xfrm>
            <a:off x="263352" y="6443463"/>
            <a:ext cx="30533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6759D7C1-84A9-1044-B0ED-37048545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63" y="1268760"/>
            <a:ext cx="9451287" cy="47194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4C2C69-3492-3E4E-8173-101F92FB00F8}"/>
              </a:ext>
            </a:extLst>
          </p:cNvPr>
          <p:cNvSpPr txBox="1">
            <a:spLocks/>
          </p:cNvSpPr>
          <p:nvPr/>
        </p:nvSpPr>
        <p:spPr>
          <a:xfrm>
            <a:off x="912286" y="413792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SEQUOIA: Progression-Free Survival per IRC Assessment</a:t>
            </a:r>
          </a:p>
        </p:txBody>
      </p:sp>
    </p:spTree>
    <p:extLst>
      <p:ext uri="{BB962C8B-B14F-4D97-AF65-F5344CB8AC3E}">
        <p14:creationId xmlns:p14="http://schemas.microsoft.com/office/powerpoint/2010/main" val="2052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77B82-92BD-C548-84AC-E74A69CD22B6}"/>
              </a:ext>
            </a:extLst>
          </p:cNvPr>
          <p:cNvSpPr txBox="1"/>
          <p:nvPr/>
        </p:nvSpPr>
        <p:spPr>
          <a:xfrm>
            <a:off x="263352" y="6443463"/>
            <a:ext cx="30533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4C2C69-3492-3E4E-8173-101F92FB00F8}"/>
              </a:ext>
            </a:extLst>
          </p:cNvPr>
          <p:cNvSpPr txBox="1">
            <a:spLocks/>
          </p:cNvSpPr>
          <p:nvPr/>
        </p:nvSpPr>
        <p:spPr>
          <a:xfrm>
            <a:off x="912286" y="413792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SEQUOIA: Progression-Free Survival per IRC Assessment by Key </a:t>
            </a:r>
            <a:r>
              <a:rPr lang="en-US" kern="0"/>
              <a:t>Patient Subgroup</a:t>
            </a:r>
            <a:endParaRPr lang="en-US" kern="0" dirty="0"/>
          </a:p>
        </p:txBody>
      </p:sp>
      <p:pic>
        <p:nvPicPr>
          <p:cNvPr id="5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8A86A40-85AA-BC48-A707-6B1C25E84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7" y="1412776"/>
            <a:ext cx="9595381" cy="452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752"/>
            <a:ext cx="10358967" cy="1143000"/>
          </a:xfrm>
        </p:spPr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40" y="1168861"/>
            <a:ext cx="10080258" cy="2016224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AstraZeneca Pharmaceuticals LP, Genentech, a member of the Roche Group, and Pharmacyclics LLC, an AbbVie Company and Janssen Biotech Inc, administered by Janssen Scientific Affairs LLC.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C5B08C-0EC0-3045-91BD-F230BAB731FE}"/>
              </a:ext>
            </a:extLst>
          </p:cNvPr>
          <p:cNvSpPr txBox="1">
            <a:spLocks/>
          </p:cNvSpPr>
          <p:nvPr/>
        </p:nvSpPr>
        <p:spPr bwMode="auto">
          <a:xfrm>
            <a:off x="912286" y="3429000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Research To Practice CME Planning Committee Members, </a:t>
            </a:r>
            <a:br>
              <a:rPr lang="en-US" kern="0"/>
            </a:br>
            <a:r>
              <a:rPr lang="en-US" kern="0"/>
              <a:t>Staff and Reviewers</a:t>
            </a:r>
            <a:endParaRPr lang="en-US" kern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672181-E84E-0A4C-8F39-740A9B69FDEB}"/>
              </a:ext>
            </a:extLst>
          </p:cNvPr>
          <p:cNvSpPr txBox="1">
            <a:spLocks/>
          </p:cNvSpPr>
          <p:nvPr/>
        </p:nvSpPr>
        <p:spPr bwMode="auto">
          <a:xfrm>
            <a:off x="912286" y="4869160"/>
            <a:ext cx="105123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77B82-92BD-C548-84AC-E74A69CD22B6}"/>
              </a:ext>
            </a:extLst>
          </p:cNvPr>
          <p:cNvSpPr txBox="1"/>
          <p:nvPr/>
        </p:nvSpPr>
        <p:spPr>
          <a:xfrm>
            <a:off x="263352" y="6443463"/>
            <a:ext cx="30533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4C2C69-3492-3E4E-8173-101F92FB00F8}"/>
              </a:ext>
            </a:extLst>
          </p:cNvPr>
          <p:cNvSpPr txBox="1">
            <a:spLocks/>
          </p:cNvSpPr>
          <p:nvPr/>
        </p:nvSpPr>
        <p:spPr>
          <a:xfrm>
            <a:off x="912286" y="413792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SEQUOIA: Overall Survival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250CCE-AA7F-034D-A16D-E69CA5343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990600"/>
            <a:ext cx="10236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7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77B82-92BD-C548-84AC-E74A69CD22B6}"/>
              </a:ext>
            </a:extLst>
          </p:cNvPr>
          <p:cNvSpPr txBox="1"/>
          <p:nvPr/>
        </p:nvSpPr>
        <p:spPr>
          <a:xfrm>
            <a:off x="263352" y="6443463"/>
            <a:ext cx="30533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4C2C69-3492-3E4E-8173-101F92FB00F8}"/>
              </a:ext>
            </a:extLst>
          </p:cNvPr>
          <p:cNvSpPr txBox="1">
            <a:spLocks/>
          </p:cNvSpPr>
          <p:nvPr/>
        </p:nvSpPr>
        <p:spPr>
          <a:xfrm>
            <a:off x="912286" y="413792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SEQUOIA: Adverse Event Summary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8F7CA0E-E283-C14A-A6B7-95A71DA76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2" y="1074851"/>
            <a:ext cx="10728330" cy="49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77B82-92BD-C548-84AC-E74A69CD22B6}"/>
              </a:ext>
            </a:extLst>
          </p:cNvPr>
          <p:cNvSpPr txBox="1"/>
          <p:nvPr/>
        </p:nvSpPr>
        <p:spPr>
          <a:xfrm>
            <a:off x="263352" y="6443463"/>
            <a:ext cx="30533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4C2C69-3492-3E4E-8173-101F92FB00F8}"/>
              </a:ext>
            </a:extLst>
          </p:cNvPr>
          <p:cNvSpPr txBox="1">
            <a:spLocks/>
          </p:cNvSpPr>
          <p:nvPr/>
        </p:nvSpPr>
        <p:spPr>
          <a:xfrm>
            <a:off x="912286" y="413792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SEQUOIA: Adverse Events of Interest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BBF47315-4522-D341-AF25-99FA90C08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08980"/>
            <a:ext cx="11049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5684A-7E48-CE4B-81E7-5EC835DC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0" y="6144768"/>
            <a:ext cx="681161" cy="581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504BE-3798-0D47-963F-32AE88DC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836712"/>
            <a:ext cx="11136560" cy="487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1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E06028-FA6F-9A47-92B3-63E721B7EF6C}"/>
              </a:ext>
            </a:extLst>
          </p:cNvPr>
          <p:cNvSpPr/>
          <p:nvPr/>
        </p:nvSpPr>
        <p:spPr bwMode="auto">
          <a:xfrm>
            <a:off x="407367" y="5349208"/>
            <a:ext cx="11377265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Prof Hillmen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3950" y="1268760"/>
            <a:ext cx="10978674" cy="4876741"/>
          </a:xfrm>
        </p:spPr>
        <p:txBody>
          <a:bodyPr/>
          <a:lstStyle/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Introduction</a:t>
            </a:r>
          </a:p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MODULE 1: Case Presentations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60-year-old man with CLL and Richter’s transformation to Hodgkin lymphoma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Palmer: A 76-year-old man with relapsed CLL after 3 years of second-line ibrutinib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52-year-old man with newly diagnosed IGHV-unmutated CLL — Del(17p), TP53 mutation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McKenna: A 53-year-old woman who presents with persistent lymphocytosis 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58-year-old man with CLL who receives FCR and remains in complete remission </a:t>
            </a:r>
            <a:br>
              <a:rPr lang="en-US" sz="2000" b="0" dirty="0"/>
            </a:br>
            <a:r>
              <a:rPr lang="en-US" sz="2000" b="0" dirty="0"/>
              <a:t>5 years later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71-year-old man with relapsed CLL who is concerned about contracting COVID-19</a:t>
            </a:r>
          </a:p>
          <a:p>
            <a:pPr marL="15875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2: Journal Club with Prof Hillmen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Faculty Survey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4: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7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how if at all has the COVID-19 pandemic affected your selection of first-line therapy for patients with chronic lymphocytic leukemia (CLL) who require treatment?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I have used a BTK inhibitor more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I have used a BTK inhibitor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It has had little </a:t>
            </a:r>
            <a:br>
              <a:rPr lang="en-US" dirty="0"/>
            </a:br>
            <a:r>
              <a:rPr lang="en-US" dirty="0"/>
              <a:t>to no effect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I have used a BTK inhibitor more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 used a BTK inhibitor more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C3724-E383-C24A-8EA6-C1FD0803AF7F}"/>
              </a:ext>
            </a:extLst>
          </p:cNvPr>
          <p:cNvSpPr txBox="1"/>
          <p:nvPr/>
        </p:nvSpPr>
        <p:spPr>
          <a:xfrm>
            <a:off x="407368" y="6042774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BTK = Bruton tyrosine kinase</a:t>
            </a:r>
          </a:p>
        </p:txBody>
      </p:sp>
    </p:spTree>
    <p:extLst>
      <p:ext uri="{BB962C8B-B14F-4D97-AF65-F5344CB8AC3E}">
        <p14:creationId xmlns:p14="http://schemas.microsoft.com/office/powerpoint/2010/main" val="8318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224275" cy="2276872"/>
          </a:xfrm>
        </p:spPr>
        <p:txBody>
          <a:bodyPr/>
          <a:lstStyle/>
          <a:p>
            <a:r>
              <a:rPr lang="en-US" dirty="0"/>
              <a:t>For which patients with CLL are you using </a:t>
            </a:r>
            <a:r>
              <a:rPr lang="en-US" dirty="0" err="1"/>
              <a:t>Evusheld</a:t>
            </a:r>
            <a:r>
              <a:rPr lang="en-US" baseline="30000" dirty="0"/>
              <a:t>™</a:t>
            </a:r>
            <a:r>
              <a:rPr lang="en-US" dirty="0"/>
              <a:t> (</a:t>
            </a:r>
            <a:r>
              <a:rPr lang="en-US" dirty="0" err="1"/>
              <a:t>tixagevimab</a:t>
            </a:r>
            <a:r>
              <a:rPr lang="en-US" dirty="0"/>
              <a:t> </a:t>
            </a:r>
            <a:r>
              <a:rPr lang="en-US" dirty="0" err="1"/>
              <a:t>copackaged</a:t>
            </a:r>
            <a:r>
              <a:rPr lang="en-US" dirty="0"/>
              <a:t> with </a:t>
            </a:r>
            <a:r>
              <a:rPr lang="en-US" dirty="0" err="1"/>
              <a:t>cilgavimab</a:t>
            </a:r>
            <a:r>
              <a:rPr lang="en-US" dirty="0"/>
              <a:t>) as pre-exposure prophylaxis for COVID-19?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Not available in </a:t>
            </a:r>
            <a:br>
              <a:rPr lang="en-US" dirty="0"/>
            </a:br>
            <a:r>
              <a:rPr lang="en-US" dirty="0"/>
              <a:t>United Kingdom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pPr>
              <a:lnSpc>
                <a:spcPts val="2280"/>
              </a:lnSpc>
            </a:pPr>
            <a:r>
              <a:rPr lang="en-US" sz="2200" dirty="0"/>
              <a:t>All who are on </a:t>
            </a:r>
            <a:r>
              <a:rPr lang="en-US" sz="2200" dirty="0" err="1"/>
              <a:t>tx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or received </a:t>
            </a:r>
            <a:r>
              <a:rPr lang="en-US" sz="2200" dirty="0" err="1"/>
              <a:t>tx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within past year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All patients with CLL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Anyone with CLL/SLL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sz="2300" dirty="0"/>
              <a:t>Any patient on </a:t>
            </a:r>
            <a:r>
              <a:rPr lang="en-US" sz="2300" dirty="0" err="1"/>
              <a:t>tx</a:t>
            </a:r>
            <a:r>
              <a:rPr lang="en-US" sz="2300" dirty="0"/>
              <a:t> in last 24 </a:t>
            </a:r>
            <a:r>
              <a:rPr lang="en-US" sz="2300" dirty="0" err="1"/>
              <a:t>mo</a:t>
            </a:r>
            <a:r>
              <a:rPr lang="en-US" sz="2300" dirty="0"/>
              <a:t> if neg Ab titer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E014D-9FB4-3D49-AC14-DCCCD0D9F29E}"/>
              </a:ext>
            </a:extLst>
          </p:cNvPr>
          <p:cNvSpPr txBox="1"/>
          <p:nvPr/>
        </p:nvSpPr>
        <p:spPr>
          <a:xfrm>
            <a:off x="407368" y="6042774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SLL = small lymphocytic lymphoma</a:t>
            </a:r>
          </a:p>
        </p:txBody>
      </p:sp>
    </p:spTree>
    <p:extLst>
      <p:ext uri="{BB962C8B-B14F-4D97-AF65-F5344CB8AC3E}">
        <p14:creationId xmlns:p14="http://schemas.microsoft.com/office/powerpoint/2010/main" val="19660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583836"/>
              </p:ext>
            </p:extLst>
          </p:nvPr>
        </p:nvGraphicFramePr>
        <p:xfrm>
          <a:off x="983863" y="2780928"/>
          <a:ext cx="9504625" cy="147153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5443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48680"/>
            <a:ext cx="10289114" cy="1828799"/>
          </a:xfrm>
        </p:spPr>
        <p:txBody>
          <a:bodyPr/>
          <a:lstStyle/>
          <a:p>
            <a:pPr algn="l"/>
            <a:r>
              <a:rPr lang="en-US" sz="3200" dirty="0"/>
              <a:t>For patients with CLL who are receiving a BTK inhibitor and contract an asymptomatic COVID-19 infection, should the BTK inhibitor generally be continued or held?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811665"/>
            <a:ext cx="8784544" cy="1308817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BTK inhibitor should be continued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BTK inhibitor should be held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I’m not sure </a:t>
            </a:r>
          </a:p>
        </p:txBody>
      </p:sp>
    </p:spTree>
    <p:extLst>
      <p:ext uri="{BB962C8B-B14F-4D97-AF65-F5344CB8AC3E}">
        <p14:creationId xmlns:p14="http://schemas.microsoft.com/office/powerpoint/2010/main" val="15885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patients with CLL who are receiving a BTK inhibitor and contract an asymptomatic COVID-19 infection, do you generally continue or hold the BTK inhibitor?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Continue the BTK inhibitor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Continue the BTK inhibitor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Continue the BTK inhibitor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Continue the BTK inhibitor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Hold the BTK inhibitor</a:t>
            </a:r>
          </a:p>
        </p:txBody>
      </p:sp>
    </p:spTree>
    <p:extLst>
      <p:ext uri="{BB962C8B-B14F-4D97-AF65-F5344CB8AC3E}">
        <p14:creationId xmlns:p14="http://schemas.microsoft.com/office/powerpoint/2010/main" val="18843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600011" cy="2276872"/>
          </a:xfrm>
        </p:spPr>
        <p:txBody>
          <a:bodyPr/>
          <a:lstStyle/>
          <a:p>
            <a:r>
              <a:rPr lang="en-US" dirty="0"/>
              <a:t>For patients with CLL who are receiving </a:t>
            </a:r>
            <a:r>
              <a:rPr lang="en-US" dirty="0" err="1"/>
              <a:t>obinutuzumab</a:t>
            </a:r>
            <a:r>
              <a:rPr lang="en-US" dirty="0"/>
              <a:t>/</a:t>
            </a:r>
            <a:r>
              <a:rPr lang="en-US" dirty="0" err="1"/>
              <a:t>venetoclax</a:t>
            </a:r>
            <a:r>
              <a:rPr lang="en-US" dirty="0"/>
              <a:t> and contract an asymptomatic COVID-19 infection, do you generally continue or hold the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Hold </a:t>
            </a:r>
            <a:r>
              <a:rPr lang="en-US" dirty="0" err="1"/>
              <a:t>obinutuzumab</a:t>
            </a:r>
            <a:r>
              <a:rPr lang="en-US" dirty="0"/>
              <a:t> but continue </a:t>
            </a:r>
            <a:r>
              <a:rPr lang="en-US" dirty="0" err="1"/>
              <a:t>venetoclax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Continue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Hold </a:t>
            </a:r>
            <a:r>
              <a:rPr lang="en-US" dirty="0" err="1"/>
              <a:t>obinutuzumab</a:t>
            </a:r>
            <a:r>
              <a:rPr lang="en-US" dirty="0"/>
              <a:t> but continue </a:t>
            </a:r>
            <a:r>
              <a:rPr lang="en-US" dirty="0" err="1"/>
              <a:t>venetoclax</a:t>
            </a:r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sz="2300" dirty="0"/>
              <a:t>Hold </a:t>
            </a:r>
            <a:r>
              <a:rPr lang="en-US" sz="2300" dirty="0" err="1"/>
              <a:t>obinutuzumab</a:t>
            </a:r>
            <a:r>
              <a:rPr lang="en-US" sz="2300" dirty="0"/>
              <a:t> but continue </a:t>
            </a:r>
            <a:r>
              <a:rPr lang="en-US" sz="2300" dirty="0" err="1"/>
              <a:t>venetoclax</a:t>
            </a:r>
            <a:r>
              <a:rPr lang="en-US" sz="2300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Hold</a:t>
            </a:r>
          </a:p>
        </p:txBody>
      </p:sp>
    </p:spTree>
    <p:extLst>
      <p:ext uri="{BB962C8B-B14F-4D97-AF65-F5344CB8AC3E}">
        <p14:creationId xmlns:p14="http://schemas.microsoft.com/office/powerpoint/2010/main" val="22048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Prof </a:t>
            </a:r>
            <a:r>
              <a:rPr lang="en-US" sz="3200" dirty="0"/>
              <a:t>Hillmen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A1D6CF-488A-7449-95CE-456E2392856B}"/>
              </a:ext>
            </a:extLst>
          </p:cNvPr>
          <p:cNvGraphicFramePr>
            <a:graphicFrameLocks/>
          </p:cNvGraphicFramePr>
          <p:nvPr/>
        </p:nvGraphicFramePr>
        <p:xfrm>
          <a:off x="1415480" y="1736812"/>
          <a:ext cx="9180590" cy="338437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13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8672">
                  <a:extLst>
                    <a:ext uri="{9D8B030D-6E8A-4147-A177-3AD203B41FA5}">
                      <a16:colId xmlns:a16="http://schemas.microsoft.com/office/drawing/2014/main" val="545933498"/>
                    </a:ext>
                  </a:extLst>
                </a:gridCol>
              </a:tblGrid>
              <a:tr h="84609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Apellis, AstraZeneca Pharmaceuticals LP,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Janssen Biotech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Sobi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09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AbbVie Inc, Apellis, AstraZeneca Pharmaceuticals LP, Janssen Biotech Inc,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Sobi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100646"/>
                  </a:ext>
                </a:extLst>
              </a:tr>
              <a:tr h="84609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AbbVie Inc, Apellis, Janssen Biotech Inc, Pharmacyclics LLC, an AbbVie Company, Roche Laboratories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723300"/>
                  </a:ext>
                </a:extLst>
              </a:tr>
              <a:tr h="84609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Speakers Bureau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AbbVie Inc, Apellis, AstraZeneca Pharmaceuticals LP,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Ltd, Janssen Biotech Inc, Roche Laboratories Inc,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Sobi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3244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280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830434"/>
              </p:ext>
            </p:extLst>
          </p:nvPr>
        </p:nvGraphicFramePr>
        <p:xfrm>
          <a:off x="983863" y="2699076"/>
          <a:ext cx="9504625" cy="347052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5274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5691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09093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33725"/>
            <a:ext cx="10289114" cy="1828799"/>
          </a:xfrm>
        </p:spPr>
        <p:txBody>
          <a:bodyPr/>
          <a:lstStyle/>
          <a:p>
            <a:pPr algn="l"/>
            <a:r>
              <a:rPr lang="en-US" sz="3200" dirty="0"/>
              <a:t>What is your usual preferred initial regimen for a 60-year-old patient with CLL </a:t>
            </a:r>
            <a:r>
              <a:rPr lang="en-US" sz="3200" u="sng" dirty="0"/>
              <a:t>with IGHV mutation</a:t>
            </a:r>
            <a:r>
              <a:rPr lang="en-US" sz="3200" dirty="0"/>
              <a:t> but no del(17p) or TP53 mutation who requires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204864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FCR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BR (</a:t>
            </a:r>
            <a:r>
              <a:rPr lang="en-US" sz="2500" b="0" dirty="0" err="1"/>
              <a:t>bendamustine</a:t>
            </a:r>
            <a:r>
              <a:rPr lang="en-US" sz="2500" b="0" dirty="0"/>
              <a:t>/rituximab)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 + anti-CD20 antibody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Venetoclax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Other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29829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usual preferred initial regimen for a </a:t>
            </a:r>
            <a:r>
              <a:rPr lang="en-US" u="sng" dirty="0"/>
              <a:t>60-year-old</a:t>
            </a:r>
            <a:r>
              <a:rPr lang="en-US" dirty="0"/>
              <a:t> patient with CLL with </a:t>
            </a:r>
            <a:r>
              <a:rPr lang="en-US" u="sng" dirty="0"/>
              <a:t>IGHV mutation</a:t>
            </a:r>
            <a:r>
              <a:rPr lang="en-US" dirty="0"/>
              <a:t> but no del(17p) or TP53 mutation who requires treatment?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 </a:t>
            </a:r>
            <a:r>
              <a:rPr lang="en-US" dirty="0" err="1"/>
              <a:t>obinutuzumab</a:t>
            </a:r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Acalabrutinib or </a:t>
            </a:r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7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780800"/>
              </p:ext>
            </p:extLst>
          </p:nvPr>
        </p:nvGraphicFramePr>
        <p:xfrm>
          <a:off x="983863" y="2852936"/>
          <a:ext cx="9504625" cy="343359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28736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77570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04057"/>
            <a:ext cx="10289114" cy="1828799"/>
          </a:xfrm>
        </p:spPr>
        <p:txBody>
          <a:bodyPr/>
          <a:lstStyle/>
          <a:p>
            <a:pPr algn="l"/>
            <a:r>
              <a:rPr lang="en-US" sz="3200" dirty="0"/>
              <a:t>Regulatory and reimbursement issues aside, what is your usual preferred initial regimen for a 60-year-old patient with CLL, unmutated IGHV and no del(17p) or TP53 mutation who requires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378548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 + anti-CD20 antibody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Zanubrutinib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Venetoclax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Venetoclax + ibrutinib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Other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32150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224275" cy="2276872"/>
          </a:xfrm>
        </p:spPr>
        <p:txBody>
          <a:bodyPr/>
          <a:lstStyle/>
          <a:p>
            <a:r>
              <a:rPr lang="en-US" dirty="0"/>
              <a:t>Regulatory and reimbursement issues aside, what would be your preferred initial regimen for a </a:t>
            </a:r>
            <a:r>
              <a:rPr lang="en-US" u="sng" dirty="0"/>
              <a:t>60-year-old</a:t>
            </a:r>
            <a:r>
              <a:rPr lang="en-US" dirty="0"/>
              <a:t> patient with CLL, unmutated IGHV and no </a:t>
            </a:r>
            <a:r>
              <a:rPr lang="en-US" u="sng" dirty="0"/>
              <a:t>del(17p)</a:t>
            </a:r>
            <a:r>
              <a:rPr lang="en-US" dirty="0"/>
              <a:t> or TP53 mutation who required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/ibrutinib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/ibrutinib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/ibrutinib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Acalabrutinib or </a:t>
            </a:r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obinutuzumab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60006"/>
              </p:ext>
            </p:extLst>
          </p:nvPr>
        </p:nvGraphicFramePr>
        <p:xfrm>
          <a:off x="983863" y="2751503"/>
          <a:ext cx="9504625" cy="343359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635587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602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32656"/>
            <a:ext cx="10289114" cy="1828799"/>
          </a:xfrm>
        </p:spPr>
        <p:txBody>
          <a:bodyPr/>
          <a:lstStyle/>
          <a:p>
            <a:pPr algn="l"/>
            <a:r>
              <a:rPr lang="en-US" sz="3200" dirty="0"/>
              <a:t>What is your usual preferred initial regimen for a 60-year-old patient with CLL, </a:t>
            </a:r>
            <a:r>
              <a:rPr lang="en-US" sz="3200" u="sng" dirty="0"/>
              <a:t>IGHV mutation</a:t>
            </a:r>
            <a:r>
              <a:rPr lang="en-US" sz="3200" dirty="0"/>
              <a:t> and del(17p) or TP53 mutation who requires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276872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FCR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BR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 + anti-CD20 antibody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Venetoclax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Other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70437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usual preferred initial regimen for a </a:t>
            </a:r>
            <a:r>
              <a:rPr lang="en-US" u="sng" dirty="0"/>
              <a:t>60-year-old</a:t>
            </a:r>
            <a:r>
              <a:rPr lang="en-US" dirty="0"/>
              <a:t> patient with CLL and IGHV mutation and </a:t>
            </a:r>
            <a:r>
              <a:rPr lang="en-US" u="sng" dirty="0"/>
              <a:t>del(17p)</a:t>
            </a:r>
            <a:r>
              <a:rPr lang="en-US" dirty="0"/>
              <a:t> or TP53 mutation who requires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</p:spTree>
    <p:extLst>
      <p:ext uri="{BB962C8B-B14F-4D97-AF65-F5344CB8AC3E}">
        <p14:creationId xmlns:p14="http://schemas.microsoft.com/office/powerpoint/2010/main" val="15302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681660"/>
              </p:ext>
            </p:extLst>
          </p:nvPr>
        </p:nvGraphicFramePr>
        <p:xfrm>
          <a:off x="983863" y="2803721"/>
          <a:ext cx="9504625" cy="343359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645606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58558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12589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88184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635587"/>
                  </a:ext>
                </a:extLst>
              </a:tr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602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60648"/>
            <a:ext cx="10289114" cy="1828799"/>
          </a:xfrm>
        </p:spPr>
        <p:txBody>
          <a:bodyPr/>
          <a:lstStyle/>
          <a:p>
            <a:pPr algn="l"/>
            <a:r>
              <a:rPr lang="en-US" sz="3200" dirty="0"/>
              <a:t>Which </a:t>
            </a:r>
            <a:r>
              <a:rPr lang="en-US" sz="3200" u="sng" dirty="0"/>
              <a:t>second-line</a:t>
            </a:r>
            <a:r>
              <a:rPr lang="en-US" sz="3200" dirty="0"/>
              <a:t> systemic therapy would you recommend for a 60-year-old patient with CLL and unmutated IGHV without del(17p) or TP53 mutation who responds to </a:t>
            </a:r>
            <a:r>
              <a:rPr lang="en-US" sz="3200" u="sng" dirty="0" err="1"/>
              <a:t>venetoclax</a:t>
            </a:r>
            <a:r>
              <a:rPr lang="en-US" sz="3200" u="sng" dirty="0"/>
              <a:t>/</a:t>
            </a:r>
            <a:r>
              <a:rPr lang="en-US" sz="3200" u="sng" dirty="0" err="1"/>
              <a:t>obinutuzumab</a:t>
            </a:r>
            <a:r>
              <a:rPr lang="en-US" sz="3200" dirty="0"/>
              <a:t> and then experiences disease progression 3 years after completing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329090"/>
            <a:ext cx="8784544" cy="292266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Ibrutinib + anti-CD20 antibody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Acalabrutinib + </a:t>
            </a:r>
            <a:r>
              <a:rPr lang="en-US" sz="2500" b="0" dirty="0" err="1"/>
              <a:t>obinutuzumab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 err="1"/>
              <a:t>Idelalisib</a:t>
            </a:r>
            <a:endParaRPr lang="en-US" sz="2500" b="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Duvelisib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 err="1"/>
              <a:t>Venetoclax</a:t>
            </a:r>
            <a:r>
              <a:rPr lang="en-US" sz="2500" b="0" dirty="0"/>
              <a:t> + rituximab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4731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9936243" cy="2276872"/>
          </a:xfrm>
        </p:spPr>
        <p:txBody>
          <a:bodyPr/>
          <a:lstStyle/>
          <a:p>
            <a:r>
              <a:rPr lang="en-US" dirty="0"/>
              <a:t>Which </a:t>
            </a:r>
            <a:r>
              <a:rPr lang="en-US" u="sng" dirty="0"/>
              <a:t>second-line</a:t>
            </a:r>
            <a:r>
              <a:rPr lang="en-US" dirty="0"/>
              <a:t> systemic therapy would you recommend for a 60-year-old patient with CLL and unmutated IGHV without del(17p) or TP53 mutation who responds to </a:t>
            </a:r>
            <a:r>
              <a:rPr lang="en-US" u="sng" dirty="0" err="1"/>
              <a:t>venetoclax</a:t>
            </a:r>
            <a:r>
              <a:rPr lang="en-US" u="sng" dirty="0"/>
              <a:t>/</a:t>
            </a:r>
            <a:r>
              <a:rPr lang="en-US" u="sng" dirty="0" err="1"/>
              <a:t>obinutuzumab</a:t>
            </a:r>
            <a:r>
              <a:rPr lang="en-US" dirty="0"/>
              <a:t> and then experiences disease progression 3 years after completing treatment?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 err="1"/>
              <a:t>Venetoclax</a:t>
            </a:r>
            <a:r>
              <a:rPr lang="en-US" dirty="0"/>
              <a:t> + rituximab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pPr>
              <a:lnSpc>
                <a:spcPts val="2380"/>
              </a:lnSpc>
            </a:pPr>
            <a:r>
              <a:rPr lang="en-US" dirty="0"/>
              <a:t>Re-treat with </a:t>
            </a:r>
            <a:r>
              <a:rPr lang="en-US" dirty="0" err="1"/>
              <a:t>venetoclax</a:t>
            </a:r>
            <a:r>
              <a:rPr lang="en-US" dirty="0"/>
              <a:t> + </a:t>
            </a:r>
            <a:r>
              <a:rPr lang="en-US" dirty="0" err="1"/>
              <a:t>obinutuzumab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Acalabrutinib + </a:t>
            </a:r>
            <a:r>
              <a:rPr lang="en-US" dirty="0" err="1"/>
              <a:t>obinutuzumab</a:t>
            </a:r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536AD-DB25-964A-BC92-89E6A0831417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Acalabrutinib</a:t>
            </a:r>
          </a:p>
        </p:txBody>
      </p:sp>
    </p:spTree>
    <p:extLst>
      <p:ext uri="{BB962C8B-B14F-4D97-AF65-F5344CB8AC3E}">
        <p14:creationId xmlns:p14="http://schemas.microsoft.com/office/powerpoint/2010/main" val="32858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2970"/>
              </p:ext>
            </p:extLst>
          </p:nvPr>
        </p:nvGraphicFramePr>
        <p:xfrm>
          <a:off x="983863" y="2756202"/>
          <a:ext cx="9504625" cy="4905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32656"/>
            <a:ext cx="11233248" cy="1828799"/>
          </a:xfrm>
        </p:spPr>
        <p:txBody>
          <a:bodyPr/>
          <a:lstStyle/>
          <a:p>
            <a:pPr algn="l"/>
            <a:r>
              <a:rPr lang="en-US" sz="3200" dirty="0"/>
              <a:t>For patients with CLL who are receiving </a:t>
            </a:r>
            <a:r>
              <a:rPr lang="en-US" sz="3200" dirty="0" err="1"/>
              <a:t>obinutuzumab</a:t>
            </a:r>
            <a:r>
              <a:rPr lang="en-US" sz="3200" dirty="0"/>
              <a:t>/venetoclax as initial therapy, do you generally order a minimal residual disease (MRD) assay at the end of 12 months?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276872"/>
            <a:ext cx="8784544" cy="1152128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Yes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No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5101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0"/>
            <a:ext cx="10600011" cy="2276872"/>
          </a:xfrm>
        </p:spPr>
        <p:txBody>
          <a:bodyPr/>
          <a:lstStyle/>
          <a:p>
            <a:r>
              <a:rPr lang="en-US" dirty="0"/>
              <a:t>For patients with CLL who are receiving </a:t>
            </a:r>
            <a:r>
              <a:rPr lang="en-US" dirty="0" err="1"/>
              <a:t>obinutuzumab</a:t>
            </a:r>
            <a:r>
              <a:rPr lang="en-US" dirty="0"/>
              <a:t>/</a:t>
            </a:r>
            <a:r>
              <a:rPr lang="en-US" dirty="0" err="1"/>
              <a:t>venetoclax</a:t>
            </a:r>
            <a:r>
              <a:rPr lang="en-US" dirty="0"/>
              <a:t> as initial therapy, do you generally order a minimal residual disease (MRD) assay at the end of 12 months?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8784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8B4430-325C-D648-9BB5-FA9C6803EAAE}"/>
              </a:ext>
            </a:extLst>
          </p:cNvPr>
          <p:cNvSpPr txBox="1"/>
          <p:nvPr/>
        </p:nvSpPr>
        <p:spPr>
          <a:xfrm>
            <a:off x="8938341" y="836712"/>
            <a:ext cx="32773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Rajalaxmi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McKenna 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Southwest Medical Consultants SC </a:t>
            </a:r>
          </a:p>
          <a:p>
            <a:r>
              <a:rPr lang="en-US" sz="1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Willowbrook</a:t>
            </a:r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Illinois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C5725-6703-E04C-AAC1-F373C1DB1A78}"/>
              </a:ext>
            </a:extLst>
          </p:cNvPr>
          <p:cNvSpPr txBox="1"/>
          <p:nvPr/>
        </p:nvSpPr>
        <p:spPr>
          <a:xfrm>
            <a:off x="2929369" y="2902013"/>
            <a:ext cx="352667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Alexey V Danilov, MD, PhD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Hope National Medical Center 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Duarte, California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24F21-B0F8-A841-AB05-333C1B8ACF4F}"/>
              </a:ext>
            </a:extLst>
          </p:cNvPr>
          <p:cNvSpPr txBox="1"/>
          <p:nvPr/>
        </p:nvSpPr>
        <p:spPr>
          <a:xfrm>
            <a:off x="2929369" y="848050"/>
            <a:ext cx="330983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Amanda Blackmon, DO, MS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California, Irvine 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Irvine, California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1824C-44E5-5E4A-8569-0DB80B46727E}"/>
              </a:ext>
            </a:extLst>
          </p:cNvPr>
          <p:cNvSpPr txBox="1"/>
          <p:nvPr/>
        </p:nvSpPr>
        <p:spPr>
          <a:xfrm>
            <a:off x="2951063" y="4911187"/>
            <a:ext cx="276518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Jeremy Lorber, MD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Cedars-Sinai Medical Center  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Beverly Hills, California</a:t>
            </a:r>
          </a:p>
        </p:txBody>
      </p:sp>
      <p:pic>
        <p:nvPicPr>
          <p:cNvPr id="14" name="Picture 13" descr="A picture containing person, indoor, person, posing&#10;&#10;Description automatically generated">
            <a:extLst>
              <a:ext uri="{FF2B5EF4-FFF2-40B4-BE49-F238E27FC236}">
                <a16:creationId xmlns:a16="http://schemas.microsoft.com/office/drawing/2014/main" id="{26DC19B6-2677-6E4A-9E38-DFFAD93C7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3" y="908720"/>
            <a:ext cx="2521866" cy="1418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99148326-BA34-344B-B254-F278B3AA5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924944"/>
            <a:ext cx="2579045" cy="145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erson wearing glasses and headphones&#10;&#10;Description automatically generated with medium confidence">
            <a:extLst>
              <a:ext uri="{FF2B5EF4-FFF2-40B4-BE49-F238E27FC236}">
                <a16:creationId xmlns:a16="http://schemas.microsoft.com/office/drawing/2014/main" id="{54C81B91-9668-7C40-AF83-60B0A623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964179"/>
            <a:ext cx="2490533" cy="1400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7F0FC6-15FD-3144-95C7-8961D7C61F77}"/>
              </a:ext>
            </a:extLst>
          </p:cNvPr>
          <p:cNvSpPr txBox="1"/>
          <p:nvPr/>
        </p:nvSpPr>
        <p:spPr>
          <a:xfrm>
            <a:off x="8910752" y="2919390"/>
            <a:ext cx="1919756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Jeanne Palmer, MD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 Clinic </a:t>
            </a:r>
          </a:p>
          <a:p>
            <a:r>
              <a:rPr lang="en-US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Phoenix, Arizona</a:t>
            </a:r>
          </a:p>
        </p:txBody>
      </p:sp>
      <p:pic>
        <p:nvPicPr>
          <p:cNvPr id="23" name="Picture 22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DBF405B2-3098-B44F-8CCA-295A1D35B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930614"/>
            <a:ext cx="2579047" cy="1450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75718E84-1FC4-D94F-ADA5-0A483230A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45" y="888073"/>
            <a:ext cx="2596990" cy="1460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7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369856"/>
              </p:ext>
            </p:extLst>
          </p:nvPr>
        </p:nvGraphicFramePr>
        <p:xfrm>
          <a:off x="983863" y="3146105"/>
          <a:ext cx="9504625" cy="4905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32656"/>
            <a:ext cx="11233248" cy="1828799"/>
          </a:xfrm>
        </p:spPr>
        <p:txBody>
          <a:bodyPr/>
          <a:lstStyle/>
          <a:p>
            <a:pPr algn="l"/>
            <a:r>
              <a:rPr lang="en-US" sz="3200" dirty="0"/>
              <a:t>What would be your most likely approach for a patient with newly diagnosed CLL to whom you decide to administer up-front venetoclax/</a:t>
            </a:r>
            <a:r>
              <a:rPr lang="en-US" sz="3200" dirty="0" err="1"/>
              <a:t>obinutuzumab</a:t>
            </a:r>
            <a:r>
              <a:rPr lang="en-US" sz="3200" dirty="0"/>
              <a:t> who has detectable MRD after completing 1 year of treatment?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636912"/>
            <a:ext cx="8784544" cy="98465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Continue treatment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Discontinue treatment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1695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be your most likely approach for a patient with newly diagnosed CLL to whom you decide to administer up-front </a:t>
            </a:r>
            <a:r>
              <a:rPr lang="en-US" dirty="0" err="1"/>
              <a:t>venetoclax</a:t>
            </a:r>
            <a:r>
              <a:rPr lang="en-US" dirty="0"/>
              <a:t>/</a:t>
            </a:r>
            <a:r>
              <a:rPr lang="en-US" dirty="0" err="1"/>
              <a:t>obinutuzumab</a:t>
            </a:r>
            <a:r>
              <a:rPr lang="en-US" dirty="0"/>
              <a:t> who has </a:t>
            </a:r>
            <a:r>
              <a:rPr lang="en-US" u="sng" dirty="0"/>
              <a:t>detectable MRD</a:t>
            </a:r>
            <a:r>
              <a:rPr lang="en-US" dirty="0"/>
              <a:t> after completing 1 year of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Discontinue treatment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Continue 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Continue treatment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Discontinue treatment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Discontinue treatment</a:t>
            </a:r>
          </a:p>
        </p:txBody>
      </p:sp>
    </p:spTree>
    <p:extLst>
      <p:ext uri="{BB962C8B-B14F-4D97-AF65-F5344CB8AC3E}">
        <p14:creationId xmlns:p14="http://schemas.microsoft.com/office/powerpoint/2010/main" val="40304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F76304-B084-CA4F-AC01-16782F950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924323"/>
              </p:ext>
            </p:extLst>
          </p:nvPr>
        </p:nvGraphicFramePr>
        <p:xfrm>
          <a:off x="983863" y="2752329"/>
          <a:ext cx="9504625" cy="4905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504625">
                  <a:extLst>
                    <a:ext uri="{9D8B030D-6E8A-4147-A177-3AD203B41FA5}">
                      <a16:colId xmlns:a16="http://schemas.microsoft.com/office/drawing/2014/main" val="2475546180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90638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179D512-6722-DA41-A90C-5E8B8DC3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32656"/>
            <a:ext cx="10729192" cy="1828799"/>
          </a:xfrm>
        </p:spPr>
        <p:txBody>
          <a:bodyPr/>
          <a:lstStyle/>
          <a:p>
            <a:pPr algn="l"/>
            <a:r>
              <a:rPr lang="en-US" sz="3200" dirty="0"/>
              <a:t>Should community-based medical oncologists/hematologists be ordering MRD assessment in any CLL clinical situations?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F3F3B-FD5F-7245-B13E-009341590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320" y="2276872"/>
            <a:ext cx="8784544" cy="1224136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Yes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500" b="0" dirty="0"/>
              <a:t>No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33258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F205-6917-E74C-8767-DDC702FC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9936243" cy="2276872"/>
          </a:xfrm>
        </p:spPr>
        <p:txBody>
          <a:bodyPr/>
          <a:lstStyle/>
          <a:p>
            <a:r>
              <a:rPr lang="en-US" dirty="0"/>
              <a:t>Should community-based medical oncologists/hematologists be ordering MRD assessment for patients with CLL in any clinical situations?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A499C-8AE5-8949-8D0B-E063E4264A27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B65F9-DE1F-E340-BC81-B3C55A394797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AED61-B941-2948-B256-4D123ACAF7C3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C6D688-4415-884C-999E-35566C9D9B5F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5976A-FB55-4F44-A977-06168825134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01378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E06028-FA6F-9A47-92B3-63E721B7EF6C}"/>
              </a:ext>
            </a:extLst>
          </p:cNvPr>
          <p:cNvSpPr/>
          <p:nvPr/>
        </p:nvSpPr>
        <p:spPr bwMode="auto">
          <a:xfrm>
            <a:off x="407367" y="5853264"/>
            <a:ext cx="10801201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Prof Hillmen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3950" y="1268760"/>
            <a:ext cx="10978674" cy="4876741"/>
          </a:xfrm>
        </p:spPr>
        <p:txBody>
          <a:bodyPr/>
          <a:lstStyle/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Introduction</a:t>
            </a:r>
          </a:p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MODULE 1: Case Presentations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60-year-old man with CLL and Richter’s transformation to Hodgkin lymphoma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Palmer: A 76-year-old man with relapsed CLL after 3 years of second-line ibrutinib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52-year-old man with newly diagnosed IGHV-unmutated CLL — Del(17p), TP53 mutation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McKenna: A 53-year-old woman who presents with persistent lymphocytosis 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58-year-old man with CLL who receives FCR and remains in complete remission </a:t>
            </a:r>
            <a:br>
              <a:rPr lang="en-US" sz="2000" b="0" dirty="0"/>
            </a:br>
            <a:r>
              <a:rPr lang="en-US" sz="2000" b="0" dirty="0"/>
              <a:t>5 years later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71-year-old man with relapsed CLL who is concerned about contracting COVID-19</a:t>
            </a:r>
          </a:p>
          <a:p>
            <a:pPr marL="15875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2: Journal Club with Prof Hillmen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97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348880"/>
            <a:ext cx="8410167" cy="1689819"/>
          </a:xfrm>
        </p:spPr>
        <p:txBody>
          <a:bodyPr/>
          <a:lstStyle/>
          <a:p>
            <a:r>
              <a:rPr lang="en-US" sz="4400" dirty="0"/>
              <a:t>Minimal Residual Disease</a:t>
            </a:r>
          </a:p>
        </p:txBody>
      </p:sp>
    </p:spTree>
    <p:extLst>
      <p:ext uri="{BB962C8B-B14F-4D97-AF65-F5344CB8AC3E}">
        <p14:creationId xmlns:p14="http://schemas.microsoft.com/office/powerpoint/2010/main" val="33171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EFFA2F-4774-F249-BB2F-FDB325F5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2" y="9723"/>
            <a:ext cx="10358967" cy="1113863"/>
          </a:xfrm>
        </p:spPr>
        <p:txBody>
          <a:bodyPr/>
          <a:lstStyle/>
          <a:p>
            <a:r>
              <a:rPr lang="en-US" dirty="0"/>
              <a:t>Currently Applied Methods for MRD Assessment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FC30940-C99A-F94F-8989-91E6288F52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588306"/>
              </p:ext>
            </p:extLst>
          </p:nvPr>
        </p:nvGraphicFramePr>
        <p:xfrm>
          <a:off x="398039" y="934946"/>
          <a:ext cx="10873209" cy="54353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8205">
                  <a:extLst>
                    <a:ext uri="{9D8B030D-6E8A-4147-A177-3AD203B41FA5}">
                      <a16:colId xmlns:a16="http://schemas.microsoft.com/office/drawing/2014/main" val="2063356554"/>
                    </a:ext>
                  </a:extLst>
                </a:gridCol>
                <a:gridCol w="1360558">
                  <a:extLst>
                    <a:ext uri="{9D8B030D-6E8A-4147-A177-3AD203B41FA5}">
                      <a16:colId xmlns:a16="http://schemas.microsoft.com/office/drawing/2014/main" val="1007731679"/>
                    </a:ext>
                  </a:extLst>
                </a:gridCol>
                <a:gridCol w="2521206">
                  <a:extLst>
                    <a:ext uri="{9D8B030D-6E8A-4147-A177-3AD203B41FA5}">
                      <a16:colId xmlns:a16="http://schemas.microsoft.com/office/drawing/2014/main" val="1411803826"/>
                    </a:ext>
                  </a:extLst>
                </a:gridCol>
                <a:gridCol w="2165158">
                  <a:extLst>
                    <a:ext uri="{9D8B030D-6E8A-4147-A177-3AD203B41FA5}">
                      <a16:colId xmlns:a16="http://schemas.microsoft.com/office/drawing/2014/main" val="519565054"/>
                    </a:ext>
                  </a:extLst>
                </a:gridCol>
                <a:gridCol w="2938082">
                  <a:extLst>
                    <a:ext uri="{9D8B030D-6E8A-4147-A177-3AD203B41FA5}">
                      <a16:colId xmlns:a16="http://schemas.microsoft.com/office/drawing/2014/main" val="4196191913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r>
                        <a:rPr lang="en-US" dirty="0"/>
                        <a:t>Method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Sensitivity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Advantages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Disadvantages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829916"/>
                  </a:ext>
                </a:extLst>
              </a:tr>
              <a:tr h="334510">
                <a:tc gridSpan="5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Flow cytometry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404934"/>
                  </a:ext>
                </a:extLst>
              </a:tr>
              <a:tr h="334510">
                <a:tc>
                  <a:txBody>
                    <a:bodyPr/>
                    <a:lstStyle/>
                    <a:p>
                      <a:r>
                        <a:rPr lang="en-US" dirty="0"/>
                        <a:t>4-color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-4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Detection of surface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markers by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established antibody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panels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ERIC consensus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guidelines available,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widely accessible,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relatively affordable,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results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relatively quick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Fresh (&lt;48 h) PB or BM samples necessary, sufficient number of cells required to achieve sensitivity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342682"/>
                  </a:ext>
                </a:extLst>
              </a:tr>
              <a:tr h="334510">
                <a:tc>
                  <a:txBody>
                    <a:bodyPr/>
                    <a:lstStyle/>
                    <a:p>
                      <a:r>
                        <a:rPr lang="en-US" dirty="0"/>
                        <a:t>≥6-color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1671"/>
                  </a:ext>
                </a:extLst>
              </a:tr>
              <a:tr h="334510">
                <a:tc>
                  <a:txBody>
                    <a:bodyPr/>
                    <a:lstStyle/>
                    <a:p>
                      <a:r>
                        <a:rPr lang="en-US" dirty="0"/>
                        <a:t>8-color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946597"/>
                  </a:ext>
                </a:extLst>
              </a:tr>
              <a:tr h="619472">
                <a:tc>
                  <a:txBody>
                    <a:bodyPr/>
                    <a:lstStyle/>
                    <a:p>
                      <a:r>
                        <a:rPr lang="en-US" dirty="0"/>
                        <a:t>10-color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374649"/>
                  </a:ext>
                </a:extLst>
              </a:tr>
              <a:tr h="334510">
                <a:tc gridSpan="5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Polymerase chain reaction (PCR)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207140"/>
                  </a:ext>
                </a:extLst>
              </a:tr>
              <a:tr h="1098824">
                <a:tc>
                  <a:txBody>
                    <a:bodyPr/>
                    <a:lstStyle/>
                    <a:p>
                      <a:r>
                        <a:rPr lang="en-US" dirty="0"/>
                        <a:t>ASO PCR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Quantification based on allele- and </a:t>
                      </a:r>
                      <a:r>
                        <a:rPr lang="en-US" sz="1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-specific primers for hypervariable CDR3 of </a:t>
                      </a:r>
                      <a:r>
                        <a:rPr lang="en-US" sz="1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IgH</a:t>
                      </a:r>
                      <a:endParaRPr lang="en-US" sz="1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sensitivity, use of DNA (instead of fresh material),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results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Pt-specific primers required, baseline reference sample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necessary, relatively time and labor intensive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208604"/>
                  </a:ext>
                </a:extLst>
              </a:tr>
              <a:tr h="334510">
                <a:tc gridSpan="5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Next-generation sequencing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75081"/>
                  </a:ext>
                </a:extLst>
              </a:tr>
              <a:tr h="1072265">
                <a:tc>
                  <a:txBody>
                    <a:bodyPr/>
                    <a:lstStyle/>
                    <a:p>
                      <a:r>
                        <a:rPr lang="en-US" dirty="0" err="1"/>
                        <a:t>ClonoSEQ</a:t>
                      </a:r>
                      <a:r>
                        <a:rPr lang="en-US" dirty="0"/>
                        <a:t>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strike="noStrike" baseline="30000" dirty="0"/>
                        <a:t>-6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 of CLL-specific </a:t>
                      </a:r>
                      <a:r>
                        <a:rPr lang="en-US" sz="1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IgH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sequences based on consensus primers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sensitivity, use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DNA, tracking of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clones possible,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results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Relatively expensive,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 reference sample necessary, not widely used yet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4199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3A21B7-96B0-E640-A330-8A622B62A457}"/>
              </a:ext>
            </a:extLst>
          </p:cNvPr>
          <p:cNvSpPr txBox="1"/>
          <p:nvPr/>
        </p:nvSpPr>
        <p:spPr>
          <a:xfrm>
            <a:off x="47328" y="6490211"/>
            <a:ext cx="8703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Oncol Clin N Am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2021;35(4):775-91. Wierda WG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Leukemia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2021;35:3059-72.</a:t>
            </a:r>
          </a:p>
        </p:txBody>
      </p:sp>
    </p:spTree>
    <p:extLst>
      <p:ext uri="{BB962C8B-B14F-4D97-AF65-F5344CB8AC3E}">
        <p14:creationId xmlns:p14="http://schemas.microsoft.com/office/powerpoint/2010/main" val="30861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46F5-F9EF-B24B-A6B2-9714C5E3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82" y="240389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Landmark Analysis in the CLL8 and CLL10 Trials of Chemoimmunotherapy for CLL: Survival According to MRD Status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BE21F3D-992A-C74A-B5F0-5C6CA8787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370013"/>
            <a:ext cx="9901972" cy="4769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6EF6F-6DDE-C94B-924E-AFDB8B2E10DD}"/>
              </a:ext>
            </a:extLst>
          </p:cNvPr>
          <p:cNvSpPr txBox="1"/>
          <p:nvPr/>
        </p:nvSpPr>
        <p:spPr>
          <a:xfrm>
            <a:off x="122972" y="6485228"/>
            <a:ext cx="37264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Wierda WG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Leukemia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2021;35:3059-72.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9ACB76-1656-A347-9926-7DD981E23089}"/>
              </a:ext>
            </a:extLst>
          </p:cNvPr>
          <p:cNvSpPr/>
          <p:nvPr/>
        </p:nvSpPr>
        <p:spPr bwMode="auto">
          <a:xfrm>
            <a:off x="1271464" y="1370013"/>
            <a:ext cx="288032" cy="330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3580B-F1A8-1049-BB23-8E8CD3427F08}"/>
              </a:ext>
            </a:extLst>
          </p:cNvPr>
          <p:cNvSpPr/>
          <p:nvPr/>
        </p:nvSpPr>
        <p:spPr bwMode="auto">
          <a:xfrm>
            <a:off x="6222450" y="1370013"/>
            <a:ext cx="377606" cy="330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5BC99F-F940-1443-B7B6-F4501298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7" y="692696"/>
            <a:ext cx="11393266" cy="5040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B1C26E-040A-B743-A4A0-9969B6C7743A}"/>
              </a:ext>
            </a:extLst>
          </p:cNvPr>
          <p:cNvSpPr txBox="1"/>
          <p:nvPr/>
        </p:nvSpPr>
        <p:spPr>
          <a:xfrm>
            <a:off x="7129177" y="5265020"/>
            <a:ext cx="4663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2173A7"/>
                </a:solidFill>
              </a:rPr>
              <a:t>J Clin Oncol </a:t>
            </a:r>
            <a:r>
              <a:rPr lang="en-US" sz="2200" dirty="0">
                <a:solidFill>
                  <a:srgbClr val="2173A7"/>
                </a:solidFill>
              </a:rPr>
              <a:t>2021</a:t>
            </a:r>
            <a:r>
              <a:rPr lang="en-US" sz="2200" i="1" dirty="0">
                <a:solidFill>
                  <a:srgbClr val="2173A7"/>
                </a:solidFill>
              </a:rPr>
              <a:t>;</a:t>
            </a:r>
            <a:r>
              <a:rPr lang="en-US" sz="2200" dirty="0">
                <a:solidFill>
                  <a:srgbClr val="2173A7"/>
                </a:solidFill>
              </a:rPr>
              <a:t>39(36):4049-60.</a:t>
            </a:r>
          </a:p>
        </p:txBody>
      </p:sp>
    </p:spTree>
    <p:extLst>
      <p:ext uri="{BB962C8B-B14F-4D97-AF65-F5344CB8AC3E}">
        <p14:creationId xmlns:p14="http://schemas.microsoft.com/office/powerpoint/2010/main" val="28872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3A71-BD6B-834D-808C-CFC270BDF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2048"/>
            <a:ext cx="10680700" cy="948680"/>
          </a:xfrm>
        </p:spPr>
        <p:txBody>
          <a:bodyPr/>
          <a:lstStyle/>
          <a:p>
            <a:pPr algn="l"/>
            <a:r>
              <a:rPr lang="en-US" dirty="0"/>
              <a:t>CLL14 Update: Minimum Residual Disease (MRD) Status by Next-Generation Sequencing 2 Months After Completion of Treatment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FDFEE6B1-76E5-0746-8EF3-3726C3C79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980728"/>
            <a:ext cx="7404100" cy="542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E40C7-4C8D-3F41-A7B4-35F4CDD0C1F2}"/>
              </a:ext>
            </a:extLst>
          </p:cNvPr>
          <p:cNvSpPr txBox="1"/>
          <p:nvPr/>
        </p:nvSpPr>
        <p:spPr>
          <a:xfrm>
            <a:off x="0" y="6490725"/>
            <a:ext cx="41303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2021;39(36):4049-60.</a:t>
            </a:r>
          </a:p>
        </p:txBody>
      </p:sp>
    </p:spTree>
    <p:extLst>
      <p:ext uri="{BB962C8B-B14F-4D97-AF65-F5344CB8AC3E}">
        <p14:creationId xmlns:p14="http://schemas.microsoft.com/office/powerpoint/2010/main" val="9856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Prof Hillmen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3950" y="1268760"/>
            <a:ext cx="10978674" cy="4876741"/>
          </a:xfrm>
        </p:spPr>
        <p:txBody>
          <a:bodyPr/>
          <a:lstStyle/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Introduction</a:t>
            </a:r>
          </a:p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MODULE 1: Case Presentations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60-year-old man with CLL and Richter’s transformation to Hodgkin lymphoma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Palmer: A 76-year-old man with relapsed CLL after 3 years of second-line ibrutinib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52-year-old man with newly diagnosed IGHV-unmutated CLL — Del(17p), TP53 mutation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McKenna: A 53-year-old woman who presents with persistent lymphocytosis 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58-year-old man with CLL who receives FCR and remains in complete remission </a:t>
            </a:r>
            <a:br>
              <a:rPr lang="en-US" sz="2000" b="0" dirty="0"/>
            </a:br>
            <a:r>
              <a:rPr lang="en-US" sz="2000" b="0" dirty="0"/>
              <a:t>5 years later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71-year-old man with relapsed CLL who is concerned about contracting COVID-19</a:t>
            </a:r>
          </a:p>
          <a:p>
            <a:pPr marL="15875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2: Journal Club with Prof Hillmen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4: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2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C56AF-8A50-AF41-8A5E-E55B4631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1941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CLL14: PFS According to Bone Marrow MRD Status, from Last Treatment Exposure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EF45EB4-D1FB-8442-BB56-6E24AAF04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07" y="1052736"/>
            <a:ext cx="8403321" cy="5277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99B34A-6A3C-CF40-94E2-DB279B2F2FCE}"/>
              </a:ext>
            </a:extLst>
          </p:cNvPr>
          <p:cNvSpPr txBox="1"/>
          <p:nvPr/>
        </p:nvSpPr>
        <p:spPr>
          <a:xfrm>
            <a:off x="122972" y="6534835"/>
            <a:ext cx="41303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2021;39(36):4049-60.</a:t>
            </a:r>
          </a:p>
        </p:txBody>
      </p:sp>
    </p:spTree>
    <p:extLst>
      <p:ext uri="{BB962C8B-B14F-4D97-AF65-F5344CB8AC3E}">
        <p14:creationId xmlns:p14="http://schemas.microsoft.com/office/powerpoint/2010/main" val="35076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175A-FBF2-F84F-9D84-EBCA212D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348880"/>
            <a:ext cx="8410167" cy="1689819"/>
          </a:xfrm>
        </p:spPr>
        <p:txBody>
          <a:bodyPr/>
          <a:lstStyle/>
          <a:p>
            <a:r>
              <a:rPr lang="en-US" sz="4400" dirty="0"/>
              <a:t>Current Approach to First-Line Treatment</a:t>
            </a:r>
          </a:p>
        </p:txBody>
      </p:sp>
    </p:spTree>
    <p:extLst>
      <p:ext uri="{BB962C8B-B14F-4D97-AF65-F5344CB8AC3E}">
        <p14:creationId xmlns:p14="http://schemas.microsoft.com/office/powerpoint/2010/main" val="26771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3A71-BD6B-834D-808C-CFC270BDF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825723"/>
          </a:xfrm>
        </p:spPr>
        <p:txBody>
          <a:bodyPr/>
          <a:lstStyle/>
          <a:p>
            <a:pPr algn="l"/>
            <a:r>
              <a:rPr lang="en-US" dirty="0"/>
              <a:t>CLL14 Update: Progression-Free Survival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B6A73-805B-CC46-AF63-A1B81C45DAB7}"/>
              </a:ext>
            </a:extLst>
          </p:cNvPr>
          <p:cNvSpPr txBox="1"/>
          <p:nvPr/>
        </p:nvSpPr>
        <p:spPr>
          <a:xfrm>
            <a:off x="0" y="6534835"/>
            <a:ext cx="41303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Sawaf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2021;39(36):4049-60.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6CDB5-6DAB-C347-9A56-DC08FFFFD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11" y="1052736"/>
            <a:ext cx="10358967" cy="4922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C84FFA-13F4-EF49-A140-05F093BC7E2C}"/>
              </a:ext>
            </a:extLst>
          </p:cNvPr>
          <p:cNvSpPr/>
          <p:nvPr/>
        </p:nvSpPr>
        <p:spPr bwMode="auto">
          <a:xfrm>
            <a:off x="884011" y="5975082"/>
            <a:ext cx="10358967" cy="502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A9161-F0AD-CE49-AC2A-A2B11CCC94E8}"/>
              </a:ext>
            </a:extLst>
          </p:cNvPr>
          <p:cNvSpPr txBox="1"/>
          <p:nvPr/>
        </p:nvSpPr>
        <p:spPr>
          <a:xfrm>
            <a:off x="5015880" y="5959694"/>
            <a:ext cx="3729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Time in Months from Randomization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05E20-4EC9-F04B-AC40-DDB5A1C1CB25}"/>
              </a:ext>
            </a:extLst>
          </p:cNvPr>
          <p:cNvSpPr txBox="1"/>
          <p:nvPr/>
        </p:nvSpPr>
        <p:spPr>
          <a:xfrm>
            <a:off x="5231904" y="1119078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Median F/U: 52.4 months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E5331D9-8844-1F49-9C98-3DEDF525ED36}"/>
              </a:ext>
            </a:extLst>
          </p:cNvPr>
          <p:cNvGraphicFramePr>
            <a:graphicFrameLocks noGrp="1"/>
          </p:cNvGraphicFramePr>
          <p:nvPr/>
        </p:nvGraphicFramePr>
        <p:xfrm>
          <a:off x="4884600" y="3861048"/>
          <a:ext cx="3861275" cy="1249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0995">
                  <a:extLst>
                    <a:ext uri="{9D8B030D-6E8A-4147-A177-3AD203B41FA5}">
                      <a16:colId xmlns:a16="http://schemas.microsoft.com/office/drawing/2014/main" val="333940005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7852764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488820581"/>
                    </a:ext>
                  </a:extLst>
                </a:gridCol>
              </a:tblGrid>
              <a:tr h="50054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Ven-Obi</a:t>
                      </a:r>
                    </a:p>
                    <a:p>
                      <a:pPr algn="ctr"/>
                      <a:r>
                        <a:rPr lang="en-US" sz="1600" dirty="0"/>
                        <a:t>(n = 216)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Clb</a:t>
                      </a:r>
                      <a:r>
                        <a:rPr lang="en-US" sz="1600" dirty="0"/>
                        <a:t>-Obi</a:t>
                      </a:r>
                    </a:p>
                    <a:p>
                      <a:pPr algn="ctr"/>
                      <a:r>
                        <a:rPr lang="en-US" sz="1600" dirty="0"/>
                        <a:t>(n = 216)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106541"/>
                  </a:ext>
                </a:extLst>
              </a:tr>
              <a:tr h="289788">
                <a:tc>
                  <a:txBody>
                    <a:bodyPr/>
                    <a:lstStyle/>
                    <a:p>
                      <a:r>
                        <a:rPr lang="en-US" sz="1600" dirty="0"/>
                        <a:t>Median PFS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Not reached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36.4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601064"/>
                  </a:ext>
                </a:extLst>
              </a:tr>
              <a:tr h="28978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HR: 0.33, </a:t>
                      </a:r>
                      <a:r>
                        <a:rPr lang="en-US" sz="1600" i="1" dirty="0"/>
                        <a:t>p</a:t>
                      </a:r>
                      <a:r>
                        <a:rPr lang="en-US" sz="1600" dirty="0"/>
                        <a:t> &lt; 0.0001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24594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4ABC052-130A-7D46-A3A7-716797B90A07}"/>
              </a:ext>
            </a:extLst>
          </p:cNvPr>
          <p:cNvSpPr txBox="1"/>
          <p:nvPr/>
        </p:nvSpPr>
        <p:spPr>
          <a:xfrm>
            <a:off x="2670495" y="3136883"/>
            <a:ext cx="4428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PFS significantly longer for Ven-Obi in patients with TP53 aberrations and for those with and without IGHV mutations</a:t>
            </a:r>
          </a:p>
        </p:txBody>
      </p:sp>
    </p:spTree>
    <p:extLst>
      <p:ext uri="{BB962C8B-B14F-4D97-AF65-F5344CB8AC3E}">
        <p14:creationId xmlns:p14="http://schemas.microsoft.com/office/powerpoint/2010/main" val="29714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EBAC-E66A-B04E-B574-E3076F2A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809455"/>
            <a:ext cx="10358967" cy="2232248"/>
          </a:xfrm>
        </p:spPr>
        <p:txBody>
          <a:bodyPr/>
          <a:lstStyle/>
          <a:p>
            <a:pPr algn="l"/>
            <a:r>
              <a:rPr lang="en-US" sz="3600" dirty="0"/>
              <a:t>Long-Term Results of Alliance A041202 Show</a:t>
            </a:r>
            <a:br>
              <a:rPr lang="en-US" sz="3600" dirty="0"/>
            </a:br>
            <a:r>
              <a:rPr lang="en-US" sz="3600" dirty="0"/>
              <a:t>Continued Advantage of Ibrutinib-Based Regimens</a:t>
            </a:r>
            <a:br>
              <a:rPr lang="en-US" sz="3600" dirty="0"/>
            </a:br>
            <a:r>
              <a:rPr lang="en-US" sz="3600" dirty="0"/>
              <a:t>Compared with Bendamustine Plus Rituximab (BR)</a:t>
            </a:r>
            <a:br>
              <a:rPr lang="en-US" sz="3600" dirty="0"/>
            </a:br>
            <a:r>
              <a:rPr lang="en-US" sz="3600" dirty="0"/>
              <a:t>Chemoimmunotherapy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1B96B-E25B-AF49-819A-514FC3A5F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4077072"/>
            <a:ext cx="10358967" cy="249803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/>
              <a:t>Woyach</a:t>
            </a:r>
            <a:r>
              <a:rPr lang="en-US" b="0" dirty="0"/>
              <a:t> JA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639.</a:t>
            </a:r>
          </a:p>
        </p:txBody>
      </p:sp>
    </p:spTree>
    <p:extLst>
      <p:ext uri="{BB962C8B-B14F-4D97-AF65-F5344CB8AC3E}">
        <p14:creationId xmlns:p14="http://schemas.microsoft.com/office/powerpoint/2010/main" val="41597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12FB57-7974-FF48-9879-8BEE16B9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143000"/>
          </a:xfrm>
        </p:spPr>
        <p:txBody>
          <a:bodyPr/>
          <a:lstStyle/>
          <a:p>
            <a:pPr algn="l"/>
            <a:r>
              <a:rPr lang="en-US" sz="3200" dirty="0"/>
              <a:t>Alliance A041202: Progression-Free Survival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BE427-003C-3644-93B6-DBE88B03406E}"/>
              </a:ext>
            </a:extLst>
          </p:cNvPr>
          <p:cNvSpPr txBox="1"/>
          <p:nvPr/>
        </p:nvSpPr>
        <p:spPr>
          <a:xfrm>
            <a:off x="-4598" y="6463680"/>
            <a:ext cx="33849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Woyach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et al. ASH 2021;Abstract 639.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30407-D8D7-A34B-981E-F9AE2847E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1" y="967341"/>
            <a:ext cx="8382000" cy="5410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C30D58-C2EF-714A-9FD0-A63DA95BB24F}"/>
              </a:ext>
            </a:extLst>
          </p:cNvPr>
          <p:cNvSpPr/>
          <p:nvPr/>
        </p:nvSpPr>
        <p:spPr bwMode="auto">
          <a:xfrm>
            <a:off x="8904312" y="1066600"/>
            <a:ext cx="2851248" cy="4810672"/>
          </a:xfrm>
          <a:prstGeom prst="rect">
            <a:avLst/>
          </a:prstGeom>
          <a:solidFill>
            <a:srgbClr val="EBEB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FD154CE-A6C4-B648-B2D8-11E2FC7830EC}"/>
              </a:ext>
            </a:extLst>
          </p:cNvPr>
          <p:cNvGraphicFramePr>
            <a:graphicFrameLocks noGrp="1"/>
          </p:cNvGraphicFramePr>
          <p:nvPr/>
        </p:nvGraphicFramePr>
        <p:xfrm>
          <a:off x="8112224" y="1757536"/>
          <a:ext cx="3859361" cy="1752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4090">
                  <a:extLst>
                    <a:ext uri="{9D8B030D-6E8A-4147-A177-3AD203B41FA5}">
                      <a16:colId xmlns:a16="http://schemas.microsoft.com/office/drawing/2014/main" val="2289743626"/>
                    </a:ext>
                  </a:extLst>
                </a:gridCol>
                <a:gridCol w="1171896">
                  <a:extLst>
                    <a:ext uri="{9D8B030D-6E8A-4147-A177-3AD203B41FA5}">
                      <a16:colId xmlns:a16="http://schemas.microsoft.com/office/drawing/2014/main" val="4172251479"/>
                    </a:ext>
                  </a:extLst>
                </a:gridCol>
                <a:gridCol w="1093375">
                  <a:extLst>
                    <a:ext uri="{9D8B030D-6E8A-4147-A177-3AD203B41FA5}">
                      <a16:colId xmlns:a16="http://schemas.microsoft.com/office/drawing/2014/main" val="1849063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Pairwise</a:t>
                      </a:r>
                    </a:p>
                    <a:p>
                      <a:r>
                        <a:rPr lang="en-US" dirty="0"/>
                        <a:t>comparisons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Hazard</a:t>
                      </a:r>
                    </a:p>
                    <a:p>
                      <a:pPr algn="ctr"/>
                      <a:r>
                        <a:rPr lang="en-US" dirty="0"/>
                        <a:t>ratio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</a:t>
                      </a:r>
                      <a:r>
                        <a:rPr lang="en-US" dirty="0"/>
                        <a:t>-value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16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 vs BR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&lt;0.0001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2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 vs BR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37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 vs 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392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5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32B1CF4-A41D-364C-A26F-78E7B5D866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362200"/>
            <a:ext cx="10358967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8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15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23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3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Ibrutinib and Rituximab Provides Superior Clinical Outcome Compared to FCR in Younger Patients with Chronic Lymphocytic Leukemia (CLL): Extended Follow-Up from the E1912 Trial</a:t>
            </a:r>
            <a:endParaRPr lang="en-US" sz="3600" kern="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CB9CFCD-5A1E-B648-9E4B-83AE75C1B3CD}"/>
              </a:ext>
            </a:extLst>
          </p:cNvPr>
          <p:cNvSpPr txBox="1">
            <a:spLocks/>
          </p:cNvSpPr>
          <p:nvPr/>
        </p:nvSpPr>
        <p:spPr>
          <a:xfrm>
            <a:off x="609600" y="4257174"/>
            <a:ext cx="10972800" cy="1181100"/>
          </a:xfrm>
          <a:prstGeom prst="rect">
            <a:avLst/>
          </a:prstGeom>
        </p:spPr>
        <p:txBody>
          <a:bodyPr/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Shanafelt</a:t>
            </a: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TD et al.</a:t>
            </a:r>
            <a:b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ASH 2019;Abstract 33.</a:t>
            </a:r>
          </a:p>
        </p:txBody>
      </p:sp>
    </p:spTree>
    <p:extLst>
      <p:ext uri="{BB962C8B-B14F-4D97-AF65-F5344CB8AC3E}">
        <p14:creationId xmlns:p14="http://schemas.microsoft.com/office/powerpoint/2010/main" val="340446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4"/>
          <p:cNvSpPr txBox="1">
            <a:spLocks/>
          </p:cNvSpPr>
          <p:nvPr/>
        </p:nvSpPr>
        <p:spPr>
          <a:xfrm>
            <a:off x="6456041" y="3605503"/>
            <a:ext cx="3159189" cy="923329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12351" indent="-212351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tabLst>
                <a:tab pos="206013" algn="l"/>
              </a:tabLst>
              <a:defRPr sz="24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1pPr>
            <a:lvl2pPr marL="507104" indent="-277323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2pPr>
            <a:lvl3pPr marL="730547" indent="-218685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3pPr>
            <a:lvl4pPr marL="947652" indent="-210767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4pPr>
            <a:lvl5pPr marL="2053774" indent="-2281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016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560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95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349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06CAD">
                  <a:lumMod val="40000"/>
                  <a:lumOff val="60000"/>
                </a:srgbClr>
              </a:buClr>
              <a:buSzTx/>
              <a:buFont typeface="Arial" pitchFamily="34" charset="0"/>
              <a:buNone/>
              <a:tabLst>
                <a:tab pos="15451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FCR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4" name="object 49"/>
          <p:cNvSpPr txBox="1"/>
          <p:nvPr/>
        </p:nvSpPr>
        <p:spPr>
          <a:xfrm>
            <a:off x="479376" y="6207260"/>
            <a:ext cx="804830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ECOG-ACRIN E1912 Physician Fact Sheet, version 01/15/16;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(NCT02048813);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Shanafelt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TD et al.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ASH 2018;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Abstract LBA-4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6465980" y="1759767"/>
            <a:ext cx="3159198" cy="951765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Ibrutinib + rituximab (IR)</a:t>
            </a:r>
          </a:p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Wingdings" pitchFamily="2" charset="2"/>
              </a:rPr>
              <a:t> ibrutinib until PD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D3DE1-B69C-B040-9400-5162E0220D7C}"/>
              </a:ext>
            </a:extLst>
          </p:cNvPr>
          <p:cNvSpPr txBox="1"/>
          <p:nvPr/>
        </p:nvSpPr>
        <p:spPr>
          <a:xfrm>
            <a:off x="2298178" y="4968168"/>
            <a:ext cx="69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PFS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Secondary endpoints: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OS, ORR, Toxicity and Tolerability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D29A9-263F-D84D-97FE-EB9AF687C062}"/>
              </a:ext>
            </a:extLst>
          </p:cNvPr>
          <p:cNvCxnSpPr/>
          <p:nvPr/>
        </p:nvCxnSpPr>
        <p:spPr bwMode="auto">
          <a:xfrm>
            <a:off x="5904991" y="3476568"/>
            <a:ext cx="0" cy="648072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8E516C-77F4-154A-901E-4E9BFCF315F8}"/>
              </a:ext>
            </a:extLst>
          </p:cNvPr>
          <p:cNvCxnSpPr/>
          <p:nvPr/>
        </p:nvCxnSpPr>
        <p:spPr bwMode="auto">
          <a:xfrm>
            <a:off x="5904991" y="4124640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B37F49-67FA-3D44-AE9E-B2DA8BAA4467}"/>
              </a:ext>
            </a:extLst>
          </p:cNvPr>
          <p:cNvCxnSpPr>
            <a:cxnSpLocks/>
          </p:cNvCxnSpPr>
          <p:nvPr/>
        </p:nvCxnSpPr>
        <p:spPr bwMode="auto">
          <a:xfrm>
            <a:off x="5904991" y="2243827"/>
            <a:ext cx="0" cy="409857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89BCD4-7257-D34A-AD59-2F0FD63E4070}"/>
              </a:ext>
            </a:extLst>
          </p:cNvPr>
          <p:cNvCxnSpPr/>
          <p:nvPr/>
        </p:nvCxnSpPr>
        <p:spPr bwMode="auto">
          <a:xfrm>
            <a:off x="5904991" y="2243826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898D37-B75A-AF4D-8C6C-1A22C7A5580D}"/>
              </a:ext>
            </a:extLst>
          </p:cNvPr>
          <p:cNvSpPr txBox="1"/>
          <p:nvPr/>
        </p:nvSpPr>
        <p:spPr>
          <a:xfrm>
            <a:off x="6308145" y="2920408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(2:1; N = 529)</a:t>
            </a: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393745" y="2616736"/>
            <a:ext cx="914400" cy="914400"/>
            <a:chOff x="1872" y="1584"/>
            <a:chExt cx="576" cy="576"/>
          </a:xfrm>
        </p:grpSpPr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charset="0"/>
                  <a:cs typeface="Calibri" panose="020F0502020204030204" pitchFamily="34" charset="0"/>
                </a:rPr>
                <a:t>R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70EE0B-437A-5D4C-A8B0-342E4E1D5799}"/>
              </a:ext>
            </a:extLst>
          </p:cNvPr>
          <p:cNvCxnSpPr>
            <a:endCxn id="31" idx="2"/>
          </p:cNvCxnSpPr>
          <p:nvPr/>
        </p:nvCxnSpPr>
        <p:spPr bwMode="auto">
          <a:xfrm>
            <a:off x="4871865" y="3068960"/>
            <a:ext cx="521881" cy="4976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6" name="Group 31"/>
          <p:cNvGraphicFramePr>
            <a:graphicFrameLocks noGrp="1"/>
          </p:cNvGraphicFramePr>
          <p:nvPr/>
        </p:nvGraphicFramePr>
        <p:xfrm>
          <a:off x="2333841" y="2113168"/>
          <a:ext cx="2674936" cy="1764160"/>
        </p:xfrm>
        <a:graphic>
          <a:graphicData uri="http://schemas.openxmlformats.org/drawingml/2006/table">
            <a:tbl>
              <a:tblPr/>
              <a:tblGrid>
                <a:gridCol w="267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7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charset="0"/>
                          <a:cs typeface="Calibri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2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280">
                <a:tc>
                  <a:txBody>
                    <a:bodyPr/>
                    <a:lstStyle/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</a:rPr>
                        <a:t>Previously untreated CLL requiring treatment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Ability to tolerate FCR-based therapy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charset="0"/>
                          <a:ea typeface="Calibri" charset="0"/>
                          <a:cs typeface="Calibri" charset="0"/>
                        </a:rPr>
                        <a:t>Age ≤70 years</a:t>
                      </a:r>
                    </a:p>
                  </a:txBody>
                  <a:tcPr marT="45744" marB="4574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itle 3">
            <a:extLst>
              <a:ext uri="{FF2B5EF4-FFF2-40B4-BE49-F238E27FC236}">
                <a16:creationId xmlns:a16="http://schemas.microsoft.com/office/drawing/2014/main" id="{5158AFB0-EA34-FE46-8F04-BAA6D05568BE}"/>
              </a:ext>
            </a:extLst>
          </p:cNvPr>
          <p:cNvSpPr txBox="1">
            <a:spLocks/>
          </p:cNvSpPr>
          <p:nvPr/>
        </p:nvSpPr>
        <p:spPr bwMode="auto">
          <a:xfrm>
            <a:off x="912286" y="5169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Phase III ECOG-ACRIN E1912 Study Design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3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14262-2036-014C-BAFD-0F739C8FC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/>
        </p:blipFill>
        <p:spPr>
          <a:xfrm>
            <a:off x="2925089" y="1228538"/>
            <a:ext cx="6691400" cy="41896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2286" y="-2576"/>
            <a:ext cx="10358967" cy="1143000"/>
          </a:xfrm>
        </p:spPr>
        <p:txBody>
          <a:bodyPr/>
          <a:lstStyle/>
          <a:p>
            <a:r>
              <a:rPr lang="en-US" dirty="0"/>
              <a:t>ECOG-ACRIN E1912 Extended Follow-Up: Up-Front </a:t>
            </a:r>
            <a:br>
              <a:rPr lang="en-US" dirty="0"/>
            </a:br>
            <a:r>
              <a:rPr lang="en-US" dirty="0"/>
              <a:t>IR Compared to FCR for Younger Patients with CLL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C7ACB-55A0-0D49-9F50-24D9414DCAF7}"/>
              </a:ext>
            </a:extLst>
          </p:cNvPr>
          <p:cNvSpPr/>
          <p:nvPr/>
        </p:nvSpPr>
        <p:spPr>
          <a:xfrm>
            <a:off x="1470986" y="5474849"/>
            <a:ext cx="9067799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Grade ≥3 treatment-related AEs were reported in 70% of patients receiving IR and 80% of patients receiving FCR (odds ratio = 0.56;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= 0.013). </a:t>
            </a: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Among the 95 patients who discontinued ibrutinib, the most common cause was AE or complication.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6F386B-E921-764D-8B6A-BB886B779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6426657"/>
            <a:ext cx="8229600" cy="3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bIns="685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Shanafelt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TD et al.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ASH</a:t>
            </a:r>
            <a:r>
              <a:rPr kumimoji="0" lang="is-I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2019;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Abstract 33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08B53-5470-D145-A820-F487317184D8}"/>
              </a:ext>
            </a:extLst>
          </p:cNvPr>
          <p:cNvSpPr txBox="1"/>
          <p:nvPr/>
        </p:nvSpPr>
        <p:spPr>
          <a:xfrm>
            <a:off x="6189917" y="4606016"/>
            <a:ext cx="68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E0BE68-0ED2-164E-BEB5-327CC9889DF3}"/>
              </a:ext>
            </a:extLst>
          </p:cNvPr>
          <p:cNvSpPr txBox="1"/>
          <p:nvPr/>
        </p:nvSpPr>
        <p:spPr>
          <a:xfrm rot="16200000">
            <a:off x="2181809" y="2784891"/>
            <a:ext cx="1211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Probability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BA083-6B45-4C46-B994-773AE5F206CC}"/>
              </a:ext>
            </a:extLst>
          </p:cNvPr>
          <p:cNvSpPr txBox="1"/>
          <p:nvPr/>
        </p:nvSpPr>
        <p:spPr>
          <a:xfrm>
            <a:off x="3535752" y="2871071"/>
            <a:ext cx="2004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HR = 0.39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&lt; 0.0001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3-year rates: 89%, 71%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9ABAB5-141E-DE43-8B97-3EC6076D02D4}"/>
              </a:ext>
            </a:extLst>
          </p:cNvPr>
          <p:cNvSpPr txBox="1"/>
          <p:nvPr/>
        </p:nvSpPr>
        <p:spPr>
          <a:xfrm>
            <a:off x="3989873" y="3699340"/>
            <a:ext cx="201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FCR (52 events/175 cases)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IR (58 events/354 cases)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963231-6D11-204A-B4E6-B00E8281FE41}"/>
              </a:ext>
            </a:extLst>
          </p:cNvPr>
          <p:cNvSpPr txBox="1"/>
          <p:nvPr/>
        </p:nvSpPr>
        <p:spPr>
          <a:xfrm>
            <a:off x="2259217" y="4760011"/>
            <a:ext cx="12942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Number at risk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94954-5FC4-124B-89ED-20054D814B4A}"/>
              </a:ext>
            </a:extLst>
          </p:cNvPr>
          <p:cNvSpPr txBox="1"/>
          <p:nvPr/>
        </p:nvSpPr>
        <p:spPr>
          <a:xfrm>
            <a:off x="6270789" y="1146144"/>
            <a:ext cx="52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35D531-CD29-1C4D-A48D-823BFCFA9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23" y="2060848"/>
            <a:ext cx="9936805" cy="1791072"/>
          </a:xfrm>
        </p:spPr>
        <p:txBody>
          <a:bodyPr/>
          <a:lstStyle/>
          <a:p>
            <a:pPr algn="l"/>
            <a:r>
              <a:rPr lang="en-US" sz="3600" dirty="0"/>
              <a:t>Ibrutinib plus Rituximab Is Superior to FCR in</a:t>
            </a:r>
            <a:br>
              <a:rPr lang="en-US" sz="3600" dirty="0"/>
            </a:br>
            <a:r>
              <a:rPr lang="en-US" sz="3600" dirty="0"/>
              <a:t>Previously Untreated CLL: Results of the Phase III NCRI FLAIR Trial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FFF23-956A-4140-9EE6-8DCE5584D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4077072"/>
            <a:ext cx="10358967" cy="213799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Hillmen P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642.</a:t>
            </a:r>
          </a:p>
        </p:txBody>
      </p:sp>
    </p:spTree>
    <p:extLst>
      <p:ext uri="{BB962C8B-B14F-4D97-AF65-F5344CB8AC3E}">
        <p14:creationId xmlns:p14="http://schemas.microsoft.com/office/powerpoint/2010/main" val="33206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ED4E5BE-5B68-7740-BA46-56A01079E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25" y="1196752"/>
            <a:ext cx="9955088" cy="47388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E95E4F-7F5B-4947-916E-6DADA066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NCRI FLAIR Study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B7ADD-50F4-7947-AB8B-BDECD7527B5A}"/>
              </a:ext>
            </a:extLst>
          </p:cNvPr>
          <p:cNvSpPr txBox="1"/>
          <p:nvPr/>
        </p:nvSpPr>
        <p:spPr>
          <a:xfrm>
            <a:off x="47328" y="6497731"/>
            <a:ext cx="60939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Hillmen P et al. ASH 2021;Abstract 642.</a:t>
            </a:r>
          </a:p>
        </p:txBody>
      </p:sp>
    </p:spTree>
    <p:extLst>
      <p:ext uri="{BB962C8B-B14F-4D97-AF65-F5344CB8AC3E}">
        <p14:creationId xmlns:p14="http://schemas.microsoft.com/office/powerpoint/2010/main" val="12196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E06028-FA6F-9A47-92B3-63E721B7EF6C}"/>
              </a:ext>
            </a:extLst>
          </p:cNvPr>
          <p:cNvSpPr/>
          <p:nvPr/>
        </p:nvSpPr>
        <p:spPr bwMode="auto">
          <a:xfrm>
            <a:off x="407367" y="1268760"/>
            <a:ext cx="11377265" cy="3840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457200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US" sz="2400" b="0"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Prof Hillmen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3950" y="1268760"/>
            <a:ext cx="10978674" cy="4876741"/>
          </a:xfrm>
        </p:spPr>
        <p:txBody>
          <a:bodyPr/>
          <a:lstStyle/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Introduction</a:t>
            </a:r>
          </a:p>
          <a:p>
            <a:pPr marL="295275" indent="-2794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MODULE 1: Case Presentations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60-year-old man with CLL and Richter’s transformation to Hodgkin lymphoma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Palmer: A 76-year-old man with relapsed CLL after 3 years of second-line ibrutinib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52-year-old man with newly diagnosed IGHV-unmutated CLL — Del(17p), TP53 mutation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McKenna: A 53-year-old woman who presents with persistent lymphocytosis 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Blackmon: A 58-year-old man with CLL who receives FCR and remains in complete remission </a:t>
            </a:r>
            <a:br>
              <a:rPr lang="en-US" sz="2000" b="0" dirty="0"/>
            </a:br>
            <a:r>
              <a:rPr lang="en-US" sz="2000" b="0" dirty="0"/>
              <a:t>5 years later</a:t>
            </a:r>
          </a:p>
          <a:p>
            <a:pPr>
              <a:lnSpc>
                <a:spcPts val="222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000" b="0" dirty="0"/>
              <a:t>Dr Danilov: A 71-year-old man with relapsed CLL who is concerned about contracting COVID-19</a:t>
            </a:r>
          </a:p>
          <a:p>
            <a:pPr marL="15875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2: Journal Club with Prof Hillmen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3: Faculty Survey</a:t>
            </a:r>
          </a:p>
          <a:p>
            <a:pPr marL="295275" indent="-279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/>
              <a:t>MODULE 4: Key Recent Data 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4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392267-40B3-B54C-9F92-07D40C74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825723"/>
          </a:xfrm>
        </p:spPr>
        <p:txBody>
          <a:bodyPr/>
          <a:lstStyle/>
          <a:p>
            <a:pPr algn="l"/>
            <a:r>
              <a:rPr lang="en-US" dirty="0"/>
              <a:t>NCRI FLAIR: Progression-Free Survival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07BAF-911C-5248-A466-38EC74A9483D}"/>
              </a:ext>
            </a:extLst>
          </p:cNvPr>
          <p:cNvSpPr txBox="1"/>
          <p:nvPr/>
        </p:nvSpPr>
        <p:spPr>
          <a:xfrm>
            <a:off x="119336" y="6514168"/>
            <a:ext cx="60939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Hillmen P et al. ASH 2021;Abstract 642.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1C56DA8-8685-2047-8F12-E299020B5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19" y="1143098"/>
            <a:ext cx="90805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1875E-3DF9-5B43-B403-292A9B2F5802}"/>
              </a:ext>
            </a:extLst>
          </p:cNvPr>
          <p:cNvSpPr txBox="1"/>
          <p:nvPr/>
        </p:nvSpPr>
        <p:spPr>
          <a:xfrm>
            <a:off x="5231904" y="4437112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45D78"/>
                </a:solidFill>
              </a:rPr>
              <a:t>(N = 385)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2FF4F7-D362-A74E-B8BC-2772FD434383}"/>
              </a:ext>
            </a:extLst>
          </p:cNvPr>
          <p:cNvSpPr txBox="1"/>
          <p:nvPr/>
        </p:nvSpPr>
        <p:spPr>
          <a:xfrm>
            <a:off x="4799856" y="480644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350A2"/>
                </a:solidFill>
              </a:rPr>
              <a:t>(N = 386)</a:t>
            </a:r>
          </a:p>
        </p:txBody>
      </p:sp>
    </p:spTree>
    <p:extLst>
      <p:ext uri="{BB962C8B-B14F-4D97-AF65-F5344CB8AC3E}">
        <p14:creationId xmlns:p14="http://schemas.microsoft.com/office/powerpoint/2010/main" val="29675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55CD62E-C3D7-0C45-8CD7-FC580CB13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9" y="1556792"/>
            <a:ext cx="11410902" cy="3744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2D1E62-6E30-DA4C-BAF6-BCA685925E45}"/>
              </a:ext>
            </a:extLst>
          </p:cNvPr>
          <p:cNvSpPr txBox="1"/>
          <p:nvPr/>
        </p:nvSpPr>
        <p:spPr>
          <a:xfrm>
            <a:off x="6336493" y="1556792"/>
            <a:ext cx="5464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tx1"/>
                </a:solidFill>
              </a:rPr>
              <a:t>Leukemia</a:t>
            </a:r>
            <a:r>
              <a:rPr lang="en-US" sz="2200" dirty="0">
                <a:solidFill>
                  <a:schemeClr val="tx1"/>
                </a:solidFill>
              </a:rPr>
              <a:t> 2022;[Online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38286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C6A9C-8C33-F448-B0F2-C3CF693D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516"/>
            <a:ext cx="11088370" cy="1143000"/>
          </a:xfrm>
        </p:spPr>
        <p:txBody>
          <a:bodyPr/>
          <a:lstStyle/>
          <a:p>
            <a:pPr algn="l"/>
            <a:r>
              <a:rPr lang="en-US" dirty="0"/>
              <a:t>ELEVATE-TN: Investigator-Assessed PFS (Overall) </a:t>
            </a:r>
            <a:endParaRPr lang="en-US" sz="2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297E1-8307-1B4B-A2AE-70EC1A59E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85" y="1052736"/>
            <a:ext cx="10358967" cy="51503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4FA1E1-30B5-774D-B2E3-44BA4E9A85E6}"/>
              </a:ext>
            </a:extLst>
          </p:cNvPr>
          <p:cNvSpPr/>
          <p:nvPr/>
        </p:nvSpPr>
        <p:spPr bwMode="auto">
          <a:xfrm>
            <a:off x="1127448" y="1052736"/>
            <a:ext cx="5904656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EF39C4-DA6B-944A-B658-FF9E63A90028}"/>
              </a:ext>
            </a:extLst>
          </p:cNvPr>
          <p:cNvSpPr txBox="1"/>
          <p:nvPr/>
        </p:nvSpPr>
        <p:spPr>
          <a:xfrm>
            <a:off x="940745" y="1196752"/>
            <a:ext cx="2667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4-Year Follow-Up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E88AF-03D3-8843-83B2-DD2990C77C46}"/>
              </a:ext>
            </a:extLst>
          </p:cNvPr>
          <p:cNvSpPr txBox="1"/>
          <p:nvPr/>
        </p:nvSpPr>
        <p:spPr>
          <a:xfrm>
            <a:off x="24475" y="6469404"/>
            <a:ext cx="46159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Sharman JP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Leukemia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2022;[Online ahead of print].</a:t>
            </a:r>
          </a:p>
        </p:txBody>
      </p:sp>
    </p:spTree>
    <p:extLst>
      <p:ext uri="{BB962C8B-B14F-4D97-AF65-F5344CB8AC3E}">
        <p14:creationId xmlns:p14="http://schemas.microsoft.com/office/powerpoint/2010/main" val="31746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89A7151-5156-DA45-AE83-9BFD21FCC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603250"/>
            <a:ext cx="100838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95EE-AF91-D442-93DE-6B266E8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SEQUOIA Phase III Study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C1D085-8593-514F-A57B-6BFF3B9FD681}"/>
              </a:ext>
            </a:extLst>
          </p:cNvPr>
          <p:cNvSpPr txBox="1"/>
          <p:nvPr/>
        </p:nvSpPr>
        <p:spPr>
          <a:xfrm>
            <a:off x="47328" y="6525344"/>
            <a:ext cx="3096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F4015E6-073E-A945-B5CB-23B897890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9" y="1196752"/>
            <a:ext cx="10358967" cy="49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95EE-AF91-D442-93DE-6B266E8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SEQUOIA: Progression-Free Survival by IRC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2E68D8F9-09F8-B145-836A-9728EDF89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45" y="1124744"/>
            <a:ext cx="9370648" cy="5244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41C1B-7E87-C34B-887F-7C4F1E25C588}"/>
              </a:ext>
            </a:extLst>
          </p:cNvPr>
          <p:cNvSpPr txBox="1"/>
          <p:nvPr/>
        </p:nvSpPr>
        <p:spPr>
          <a:xfrm>
            <a:off x="47328" y="6525344"/>
            <a:ext cx="3096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</p:spTree>
    <p:extLst>
      <p:ext uri="{BB962C8B-B14F-4D97-AF65-F5344CB8AC3E}">
        <p14:creationId xmlns:p14="http://schemas.microsoft.com/office/powerpoint/2010/main" val="20626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95EE-AF91-D442-93DE-6B266E8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SEQUOIA: Progression-Free Survival by Subgroups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496EF5-C10A-7443-8267-200CA3B6E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8" y="1379533"/>
            <a:ext cx="10994143" cy="1410915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9E2E6500-9D22-6343-811E-EA0E70AF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" y="2790448"/>
            <a:ext cx="10994142" cy="2896108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6079C56A-0ABF-A84E-8188-F3E561C54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9" y="2766432"/>
            <a:ext cx="10994142" cy="28961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3D3157-A06A-CD4F-95E1-3DDDCDC2C40B}"/>
              </a:ext>
            </a:extLst>
          </p:cNvPr>
          <p:cNvSpPr/>
          <p:nvPr/>
        </p:nvSpPr>
        <p:spPr bwMode="auto">
          <a:xfrm>
            <a:off x="598929" y="5517232"/>
            <a:ext cx="3467020" cy="1693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0E054-883B-A446-BA02-1586951A2063}"/>
              </a:ext>
            </a:extLst>
          </p:cNvPr>
          <p:cNvSpPr txBox="1"/>
          <p:nvPr/>
        </p:nvSpPr>
        <p:spPr>
          <a:xfrm>
            <a:off x="47328" y="6525344"/>
            <a:ext cx="3096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</p:spTree>
    <p:extLst>
      <p:ext uri="{BB962C8B-B14F-4D97-AF65-F5344CB8AC3E}">
        <p14:creationId xmlns:p14="http://schemas.microsoft.com/office/powerpoint/2010/main" val="1737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95EE-AF91-D442-93DE-6B266E8B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SEQUOIA: Adverse Events of Interest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70B5A5F-555D-094C-9AEE-27F64A9A8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8" y="1124744"/>
            <a:ext cx="9577064" cy="5163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03CF7-277D-9848-AA25-F801B323347C}"/>
              </a:ext>
            </a:extLst>
          </p:cNvPr>
          <p:cNvSpPr txBox="1"/>
          <p:nvPr/>
        </p:nvSpPr>
        <p:spPr>
          <a:xfrm>
            <a:off x="47328" y="6525344"/>
            <a:ext cx="3096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 CS et al. ASH 2021;Abstract 396.</a:t>
            </a:r>
          </a:p>
        </p:txBody>
      </p:sp>
    </p:spTree>
    <p:extLst>
      <p:ext uri="{BB962C8B-B14F-4D97-AF65-F5344CB8AC3E}">
        <p14:creationId xmlns:p14="http://schemas.microsoft.com/office/powerpoint/2010/main" val="3876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2511-9D49-B142-A960-4B3FB0A8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57500"/>
            <a:ext cx="10358967" cy="1143000"/>
          </a:xfrm>
        </p:spPr>
        <p:txBody>
          <a:bodyPr/>
          <a:lstStyle/>
          <a:p>
            <a:r>
              <a:rPr lang="en-US" sz="4400" dirty="0"/>
              <a:t>Venetoclax Combination Regimens</a:t>
            </a:r>
          </a:p>
        </p:txBody>
      </p:sp>
    </p:spTree>
    <p:extLst>
      <p:ext uri="{BB962C8B-B14F-4D97-AF65-F5344CB8AC3E}">
        <p14:creationId xmlns:p14="http://schemas.microsoft.com/office/powerpoint/2010/main" val="22474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28E203-91B6-9C44-8B2C-95D60191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836712"/>
            <a:ext cx="10728330" cy="3816423"/>
          </a:xfrm>
        </p:spPr>
        <p:txBody>
          <a:bodyPr/>
          <a:lstStyle/>
          <a:p>
            <a:pPr algn="l"/>
            <a:r>
              <a:rPr lang="en-US" sz="3600" dirty="0"/>
              <a:t>A Randomized Phase III Study of Venetoclax-Based</a:t>
            </a:r>
            <a:br>
              <a:rPr lang="en-US" sz="3600" dirty="0"/>
            </a:br>
            <a:r>
              <a:rPr lang="en-US" sz="3600" dirty="0"/>
              <a:t>Time-Limited Combination Treatments (</a:t>
            </a:r>
            <a:r>
              <a:rPr lang="en-US" sz="3600" dirty="0" err="1"/>
              <a:t>RVe</a:t>
            </a:r>
            <a:r>
              <a:rPr lang="en-US" sz="3600" dirty="0"/>
              <a:t>, </a:t>
            </a:r>
            <a:r>
              <a:rPr lang="en-US" sz="3600" dirty="0" err="1"/>
              <a:t>GVe</a:t>
            </a:r>
            <a:r>
              <a:rPr lang="en-US" sz="3600" dirty="0"/>
              <a:t>, </a:t>
            </a:r>
            <a:r>
              <a:rPr lang="en-US" sz="3600" dirty="0" err="1"/>
              <a:t>GIVe</a:t>
            </a:r>
            <a:r>
              <a:rPr lang="en-US" sz="3600" dirty="0"/>
              <a:t>) vs Standard Chemoimmunotherapy (CIT: FCR/BR) in Frontline Chronic Lymphocytic Leukemia (CLL) of Fit Patients: First Co-Primary Endpoint Analysis of the International Intergroup GAIA (CLL13) Trial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6346D-6730-5C49-A5FF-18273217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47" y="4581128"/>
            <a:ext cx="10358967" cy="2060848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Eichhorst B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71.</a:t>
            </a:r>
          </a:p>
        </p:txBody>
      </p:sp>
    </p:spTree>
    <p:extLst>
      <p:ext uri="{BB962C8B-B14F-4D97-AF65-F5344CB8AC3E}">
        <p14:creationId xmlns:p14="http://schemas.microsoft.com/office/powerpoint/2010/main" val="20299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73FC21-244F-0E4E-80D1-1B842C9F5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110"/>
            <a:ext cx="12192000" cy="389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5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AFA546-563D-2640-A949-C6B090D8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37388"/>
            <a:ext cx="10358967" cy="843340"/>
          </a:xfrm>
        </p:spPr>
        <p:txBody>
          <a:bodyPr/>
          <a:lstStyle/>
          <a:p>
            <a:pPr algn="l"/>
            <a:r>
              <a:rPr lang="en-US" dirty="0"/>
              <a:t>GAIA/CLL13 Coprimary Endpoint: Undetectable MRD (</a:t>
            </a:r>
            <a:r>
              <a:rPr lang="en-US" dirty="0" err="1"/>
              <a:t>uMRD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(&lt;10</a:t>
            </a:r>
            <a:r>
              <a:rPr lang="en-US" baseline="30000" dirty="0"/>
              <a:t>-4</a:t>
            </a:r>
            <a:r>
              <a:rPr lang="en-US" dirty="0"/>
              <a:t>) at Month 15 in Peripheral Blood by 4-Color 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1D640-CCF3-184B-BE66-32041532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0" y="990584"/>
            <a:ext cx="8300496" cy="5566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2D91D-1825-BD4E-99B2-CB6D204F1E84}"/>
              </a:ext>
            </a:extLst>
          </p:cNvPr>
          <p:cNvSpPr txBox="1"/>
          <p:nvPr/>
        </p:nvSpPr>
        <p:spPr>
          <a:xfrm>
            <a:off x="8688288" y="2204864"/>
            <a:ext cx="3206134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 &gt;65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≤FCR 65</a:t>
            </a: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RVe</a:t>
            </a:r>
            <a:endParaRPr lang="en-US" sz="1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Rituximab/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GVe</a:t>
            </a:r>
            <a:endParaRPr lang="en-US" sz="1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Obinutuzumab/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endParaRPr lang="en-US" sz="1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Obinutuzumab/ibrutinib/</a:t>
            </a:r>
            <a:r>
              <a:rPr lang="en-US" sz="16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D2803-55E4-A54E-82CE-D63CB0DE8875}"/>
              </a:ext>
            </a:extLst>
          </p:cNvPr>
          <p:cNvSpPr txBox="1"/>
          <p:nvPr/>
        </p:nvSpPr>
        <p:spPr>
          <a:xfrm>
            <a:off x="0" y="6534835"/>
            <a:ext cx="36724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Eichhorst B et al. ASH 2021;Abstract 71.</a:t>
            </a:r>
          </a:p>
        </p:txBody>
      </p:sp>
    </p:spTree>
    <p:extLst>
      <p:ext uri="{BB962C8B-B14F-4D97-AF65-F5344CB8AC3E}">
        <p14:creationId xmlns:p14="http://schemas.microsoft.com/office/powerpoint/2010/main" val="212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348C18C-C9E8-1F46-8FFE-3335728E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9" y="361826"/>
            <a:ext cx="10447856" cy="5925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1C30F-84BA-6C4D-8DCA-93EA7E2D6D68}"/>
              </a:ext>
            </a:extLst>
          </p:cNvPr>
          <p:cNvSpPr txBox="1"/>
          <p:nvPr/>
        </p:nvSpPr>
        <p:spPr>
          <a:xfrm>
            <a:off x="4579656" y="361826"/>
            <a:ext cx="266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ASCO 2021;Abstract 7501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40EB2D-9388-8E43-925C-DBA546039179}"/>
              </a:ext>
            </a:extLst>
          </p:cNvPr>
          <p:cNvSpPr/>
          <p:nvPr/>
        </p:nvSpPr>
        <p:spPr bwMode="auto">
          <a:xfrm>
            <a:off x="8568647" y="821933"/>
            <a:ext cx="2465798" cy="11301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B4A-DFAD-9C4B-A173-70FC8BE8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CAPTIVATE Study Design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77265-0BDC-D94E-A0AD-432B677C1F15}"/>
              </a:ext>
            </a:extLst>
          </p:cNvPr>
          <p:cNvSpPr txBox="1"/>
          <p:nvPr/>
        </p:nvSpPr>
        <p:spPr>
          <a:xfrm>
            <a:off x="80804" y="6477097"/>
            <a:ext cx="32029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ASCO 2021;Abstract 7051.</a:t>
            </a: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5E65676E-9F67-F64C-81B8-801C1340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71" y="1226653"/>
            <a:ext cx="11792458" cy="44046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107B4D-47E7-9F4E-B175-44F8CCBD0432}"/>
              </a:ext>
            </a:extLst>
          </p:cNvPr>
          <p:cNvSpPr/>
          <p:nvPr/>
        </p:nvSpPr>
        <p:spPr bwMode="auto">
          <a:xfrm>
            <a:off x="9056233" y="1216136"/>
            <a:ext cx="2935995" cy="44389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9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B4A-DFAD-9C4B-A173-70FC8BE8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CAPTIVATE: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77265-0BDC-D94E-A0AD-432B677C1F15}"/>
              </a:ext>
            </a:extLst>
          </p:cNvPr>
          <p:cNvSpPr txBox="1"/>
          <p:nvPr/>
        </p:nvSpPr>
        <p:spPr>
          <a:xfrm>
            <a:off x="97897" y="6477098"/>
            <a:ext cx="32029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ASCO 2021;Abstract 7051.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80FF953-FA7E-154D-AF04-4EC45DAD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1" y="1233377"/>
            <a:ext cx="11662944" cy="4412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91F983-C40F-FC49-B531-EFB0C87DB57D}"/>
              </a:ext>
            </a:extLst>
          </p:cNvPr>
          <p:cNvSpPr/>
          <p:nvPr/>
        </p:nvSpPr>
        <p:spPr bwMode="auto">
          <a:xfrm>
            <a:off x="9016409" y="1212112"/>
            <a:ext cx="2860158" cy="40403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B4A-DFAD-9C4B-A173-70FC8BE8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CAPTIVATE: Progression-Free and Overall Survival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77265-0BDC-D94E-A0AD-432B677C1F15}"/>
              </a:ext>
            </a:extLst>
          </p:cNvPr>
          <p:cNvSpPr txBox="1"/>
          <p:nvPr/>
        </p:nvSpPr>
        <p:spPr>
          <a:xfrm>
            <a:off x="18354" y="6477098"/>
            <a:ext cx="32029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ASCO 2021;Abstract 7051.</a:t>
            </a:r>
          </a:p>
        </p:txBody>
      </p:sp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04926D83-60A4-4F4A-883F-4D649BB69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15"/>
          <a:stretch/>
        </p:blipFill>
        <p:spPr>
          <a:xfrm>
            <a:off x="307876" y="1572032"/>
            <a:ext cx="11576247" cy="40892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91F983-C40F-FC49-B531-EFB0C87DB57D}"/>
              </a:ext>
            </a:extLst>
          </p:cNvPr>
          <p:cNvSpPr/>
          <p:nvPr/>
        </p:nvSpPr>
        <p:spPr bwMode="auto">
          <a:xfrm>
            <a:off x="9023965" y="1538548"/>
            <a:ext cx="2860158" cy="40403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1B4A-DFAD-9C4B-A173-70FC8BE8D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131605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CAPTIVATE: Efficacy Outcomes for Patients with Del(17p)/TP53 Mutation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77265-0BDC-D94E-A0AD-432B677C1F15}"/>
              </a:ext>
            </a:extLst>
          </p:cNvPr>
          <p:cNvSpPr txBox="1"/>
          <p:nvPr/>
        </p:nvSpPr>
        <p:spPr>
          <a:xfrm>
            <a:off x="191344" y="6477098"/>
            <a:ext cx="3246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ASCO 2021;Abstract 7051.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950E3B1-2DB4-8A44-8C57-7E69A91D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29" y="1236603"/>
            <a:ext cx="11129254" cy="470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28E203-91B6-9C44-8B2C-95D60191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836712"/>
            <a:ext cx="10367428" cy="3816423"/>
          </a:xfrm>
        </p:spPr>
        <p:txBody>
          <a:bodyPr/>
          <a:lstStyle/>
          <a:p>
            <a:pPr algn="l"/>
            <a:r>
              <a:rPr lang="en-US" sz="3600" dirty="0"/>
              <a:t>First-Line Treatment with Ibrutinib (</a:t>
            </a:r>
            <a:r>
              <a:rPr lang="en-US" sz="3600" dirty="0" err="1"/>
              <a:t>Ibr</a:t>
            </a:r>
            <a:r>
              <a:rPr lang="en-US" sz="3600" dirty="0"/>
              <a:t>) plus </a:t>
            </a:r>
            <a:r>
              <a:rPr lang="en-US" sz="3600" dirty="0" err="1"/>
              <a:t>Venetoclax</a:t>
            </a:r>
            <a:r>
              <a:rPr lang="en-US" sz="3600" dirty="0"/>
              <a:t> (Ven) for Chronic Lymphocytic Leukemia (CLL): 2-Year Post-Randomization Disease-Free Survival (DFS) Results from the Minimal Residual Disease (MRD) Cohort of the Phase 2 Captivate Study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6346D-6730-5C49-A5FF-18273217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47" y="4581128"/>
            <a:ext cx="10358967" cy="2060848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Ghia P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ASH 2021;Abstract 68.</a:t>
            </a:r>
          </a:p>
        </p:txBody>
      </p:sp>
    </p:spTree>
    <p:extLst>
      <p:ext uri="{BB962C8B-B14F-4D97-AF65-F5344CB8AC3E}">
        <p14:creationId xmlns:p14="http://schemas.microsoft.com/office/powerpoint/2010/main" val="29826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B51F-BFB6-8F40-8D1F-A4658E39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35" y="267462"/>
            <a:ext cx="11156442" cy="1143000"/>
          </a:xfrm>
        </p:spPr>
        <p:txBody>
          <a:bodyPr/>
          <a:lstStyle/>
          <a:p>
            <a:pPr algn="l"/>
            <a:r>
              <a:rPr lang="en-US" dirty="0"/>
              <a:t>CAPTIVATE MRD Cohort: DFS Events in Patients with Confirmed </a:t>
            </a:r>
            <a:r>
              <a:rPr lang="en-US" dirty="0" err="1"/>
              <a:t>uMRD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E65276-AB5F-0849-9BA4-A89A3D5B1284}"/>
              </a:ext>
            </a:extLst>
          </p:cNvPr>
          <p:cNvSpPr txBox="1"/>
          <p:nvPr/>
        </p:nvSpPr>
        <p:spPr>
          <a:xfrm>
            <a:off x="35193" y="6534835"/>
            <a:ext cx="29000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ASH 2021;Abstract 68.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058341-B531-4043-8B0F-F57E2868F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158" y="1214795"/>
            <a:ext cx="11156442" cy="44736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6CB32B-5C67-9649-BEF4-53EEA4E7011C}"/>
              </a:ext>
            </a:extLst>
          </p:cNvPr>
          <p:cNvSpPr/>
          <p:nvPr/>
        </p:nvSpPr>
        <p:spPr bwMode="auto">
          <a:xfrm>
            <a:off x="9058940" y="1214795"/>
            <a:ext cx="2671660" cy="337558"/>
          </a:xfrm>
          <a:prstGeom prst="rect">
            <a:avLst/>
          </a:prstGeom>
          <a:solidFill>
            <a:srgbClr val="ECEE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B51F-BFB6-8F40-8D1F-A4658E39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CAPTIVATE MRD Cohort: Three-Year PFS Rates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CB32B-5C67-9649-BEF4-53EEA4E7011C}"/>
              </a:ext>
            </a:extLst>
          </p:cNvPr>
          <p:cNvSpPr/>
          <p:nvPr/>
        </p:nvSpPr>
        <p:spPr bwMode="auto">
          <a:xfrm>
            <a:off x="9058940" y="1214795"/>
            <a:ext cx="2671660" cy="337558"/>
          </a:xfrm>
          <a:prstGeom prst="rect">
            <a:avLst/>
          </a:prstGeom>
          <a:solidFill>
            <a:srgbClr val="ECEE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D043CCB-5B86-5A4D-857D-1363305A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13" y="1383574"/>
            <a:ext cx="10916917" cy="46325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BE107-84A8-3B4C-B609-212C4E89C538}"/>
              </a:ext>
            </a:extLst>
          </p:cNvPr>
          <p:cNvSpPr/>
          <p:nvPr/>
        </p:nvSpPr>
        <p:spPr bwMode="auto">
          <a:xfrm>
            <a:off x="9058940" y="1370013"/>
            <a:ext cx="2580990" cy="373727"/>
          </a:xfrm>
          <a:prstGeom prst="rect">
            <a:avLst/>
          </a:prstGeom>
          <a:solidFill>
            <a:srgbClr val="ECEE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A3FDC-ABAB-A142-91F9-1DD11C3F182D}"/>
              </a:ext>
            </a:extLst>
          </p:cNvPr>
          <p:cNvSpPr txBox="1"/>
          <p:nvPr/>
        </p:nvSpPr>
        <p:spPr>
          <a:xfrm>
            <a:off x="35193" y="6534835"/>
            <a:ext cx="29000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ASH 2021;Abstract 68.</a:t>
            </a:r>
          </a:p>
        </p:txBody>
      </p:sp>
    </p:spTree>
    <p:extLst>
      <p:ext uri="{BB962C8B-B14F-4D97-AF65-F5344CB8AC3E}">
        <p14:creationId xmlns:p14="http://schemas.microsoft.com/office/powerpoint/2010/main" val="4505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B51F-BFB6-8F40-8D1F-A4658E39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CAPTIVATE MRD Cohort: CR Rates with 24 Months </a:t>
            </a:r>
            <a:r>
              <a:rPr lang="en-US" dirty="0" err="1"/>
              <a:t>Postrandomization</a:t>
            </a:r>
            <a:r>
              <a:rPr lang="en-US" dirty="0"/>
              <a:t> Follow-Up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CB32B-5C67-9649-BEF4-53EEA4E7011C}"/>
              </a:ext>
            </a:extLst>
          </p:cNvPr>
          <p:cNvSpPr/>
          <p:nvPr/>
        </p:nvSpPr>
        <p:spPr bwMode="auto">
          <a:xfrm>
            <a:off x="8952614" y="1552353"/>
            <a:ext cx="2671660" cy="337558"/>
          </a:xfrm>
          <a:prstGeom prst="rect">
            <a:avLst/>
          </a:prstGeom>
          <a:solidFill>
            <a:srgbClr val="ECEE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497DA40-31D7-5F44-8756-998B25517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45" y="1552353"/>
            <a:ext cx="11347710" cy="441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232DC5-2CB0-4C42-BAC1-2A76D0F53D76}"/>
              </a:ext>
            </a:extLst>
          </p:cNvPr>
          <p:cNvSpPr/>
          <p:nvPr/>
        </p:nvSpPr>
        <p:spPr bwMode="auto">
          <a:xfrm>
            <a:off x="8803758" y="1552353"/>
            <a:ext cx="2966097" cy="372140"/>
          </a:xfrm>
          <a:prstGeom prst="rect">
            <a:avLst/>
          </a:prstGeom>
          <a:solidFill>
            <a:srgbClr val="ECEE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AF42B-9B68-4A40-9C82-D37D5FEDFB6B}"/>
              </a:ext>
            </a:extLst>
          </p:cNvPr>
          <p:cNvSpPr txBox="1"/>
          <p:nvPr/>
        </p:nvSpPr>
        <p:spPr>
          <a:xfrm>
            <a:off x="35193" y="6534835"/>
            <a:ext cx="29000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Ghia P et al. ASH 2021;Abstract 68.</a:t>
            </a:r>
          </a:p>
        </p:txBody>
      </p:sp>
    </p:spTree>
    <p:extLst>
      <p:ext uri="{BB962C8B-B14F-4D97-AF65-F5344CB8AC3E}">
        <p14:creationId xmlns:p14="http://schemas.microsoft.com/office/powerpoint/2010/main" val="8517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FDF52764-3A10-4883-B4CC-62F02E57D4E1}"/>
</file>

<file path=customXml/itemProps2.xml><?xml version="1.0" encoding="utf-8"?>
<ds:datastoreItem xmlns:ds="http://schemas.openxmlformats.org/officeDocument/2006/customXml" ds:itemID="{1EE5583A-7732-4A4F-98AE-FF08D7817316}"/>
</file>

<file path=customXml/itemProps3.xml><?xml version="1.0" encoding="utf-8"?>
<ds:datastoreItem xmlns:ds="http://schemas.openxmlformats.org/officeDocument/2006/customXml" ds:itemID="{58818737-0A72-4C52-84E4-26DD15092F3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78405</TotalTime>
  <Words>5144</Words>
  <Application>Microsoft Macintosh PowerPoint</Application>
  <PresentationFormat>Widescreen</PresentationFormat>
  <Paragraphs>608</Paragraphs>
  <Slides>144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144</vt:i4>
      </vt:variant>
    </vt:vector>
  </HeadingPairs>
  <TitlesOfParts>
    <vt:vector size="154" baseType="lpstr">
      <vt:lpstr>Arial</vt:lpstr>
      <vt:lpstr>Calibri</vt:lpstr>
      <vt:lpstr>Helvetica</vt:lpstr>
      <vt:lpstr>Symbol</vt:lpstr>
      <vt:lpstr>Times New Roman</vt:lpstr>
      <vt:lpstr>Wingdings</vt:lpstr>
      <vt:lpstr>1_Default Design</vt:lpstr>
      <vt:lpstr>Default Design</vt:lpstr>
      <vt:lpstr>4_Default Design</vt:lpstr>
      <vt:lpstr>3_Default Design</vt:lpstr>
      <vt:lpstr>Meet The Professor Current and Future Management of Chronic Lymphocytic Leukemia</vt:lpstr>
      <vt:lpstr>Meet The Professor Program Participating Faculty</vt:lpstr>
      <vt:lpstr>Meet The Professor Program Participating Faculty</vt:lpstr>
      <vt:lpstr>Commercial Support</vt:lpstr>
      <vt:lpstr>Prof Hillmen — Disclosures</vt:lpstr>
      <vt:lpstr>PowerPoint Presentation</vt:lpstr>
      <vt:lpstr>Meet The Professor with Prof Hillmen</vt:lpstr>
      <vt:lpstr>Meet The Professor with Prof Hillmen</vt:lpstr>
      <vt:lpstr>PowerPoint Presentation</vt:lpstr>
      <vt:lpstr>Richter's Transformation of CLL</vt:lpstr>
      <vt:lpstr>Meet The Professor with Prof Hillmen</vt:lpstr>
      <vt:lpstr>Case Presentation: A 60-year-old man with CLL and Richter’s transformation to Hodgkin lymphoma</vt:lpstr>
      <vt:lpstr>Case Presentation: A 76-year-old man with relapsed CLL after 3 years of second-line ibrutinib</vt:lpstr>
      <vt:lpstr>Venetoclax/obinutuzumab in younger patients</vt:lpstr>
      <vt:lpstr>Case Presentation: A 52-year-old man with newly diagnosed IGHV-unmutated CLL — Del(17p), TP53 mutation</vt:lpstr>
      <vt:lpstr>Case Presentation: A 52-year-old man with newly diagnosed IGHV-unmutated CLL — Del(17p), TP53 mutation (continued)</vt:lpstr>
      <vt:lpstr>Case Presentation: A 53-year-old woman who presents with persistent lymphocytosis </vt:lpstr>
      <vt:lpstr>Case Presentation: A 58-year-old man with CLL who receives FCR and remains in complete remission 5 years later</vt:lpstr>
      <vt:lpstr>Clinical experience with ibrutinib combined with venetoclax</vt:lpstr>
      <vt:lpstr>Case Presentation: A 71-year-old man with relapsed CLL who is concerned about contracting COVID-19</vt:lpstr>
      <vt:lpstr>Case Presentation: A 71-year-old man with relapsed CLL who is concerned about contracting COVID-19 (continued)</vt:lpstr>
      <vt:lpstr>Approach to COVID-19 vaccinations for patients with CLL who are on active treatment</vt:lpstr>
      <vt:lpstr>Meet The Professor with Prof Hillmen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Incidence of Select Treatment-Emergent  Adverse Events by Yearly Intervals</vt:lpstr>
      <vt:lpstr>Response to Acalabrutinib and Best Change in Tumor Size </vt:lpstr>
      <vt:lpstr>PowerPoint Presentation</vt:lpstr>
      <vt:lpstr>PowerPoint Presentation</vt:lpstr>
      <vt:lpstr>Sudden or Cardiac Deaths on Ibrutinib-Based Therapy Were Associated with a Prior History of Hypertension or Cardiac Disease and the Use of ACE-Inhibitors at Study Entry: Analysis from the Phase III NCRI FLAIR Trial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The Professor with Prof Hillmen</vt:lpstr>
      <vt:lpstr>In general, how if at all has the COVID-19 pandemic affected your selection of first-line therapy for patients with chronic lymphocytic leukemia (CLL) who require treatment? </vt:lpstr>
      <vt:lpstr>For which patients with CLL are you using Evusheld™ (tixagevimab copackaged with cilgavimab) as pre-exposure prophylaxis for COVID-19? </vt:lpstr>
      <vt:lpstr>For patients with CLL who are receiving a BTK inhibitor and contract an asymptomatic COVID-19 infection, should the BTK inhibitor generally be continued or held?</vt:lpstr>
      <vt:lpstr>For patients with CLL who are receiving a BTK inhibitor and contract an asymptomatic COVID-19 infection, do you generally continue or hold the BTK inhibitor?</vt:lpstr>
      <vt:lpstr>For patients with CLL who are receiving obinutuzumab/venetoclax and contract an asymptomatic COVID-19 infection, do you generally continue or hold the treatment?</vt:lpstr>
      <vt:lpstr>What is your usual preferred initial regimen for a 60-year-old patient with CLL with IGHV mutation but no del(17p) or TP53 mutation who requires treatment? </vt:lpstr>
      <vt:lpstr>What is your usual preferred initial regimen for a 60-year-old patient with CLL with IGHV mutation but no del(17p) or TP53 mutation who requires treatment? </vt:lpstr>
      <vt:lpstr>Regulatory and reimbursement issues aside, what is your usual preferred initial regimen for a 60-year-old patient with CLL, unmutated IGHV and no del(17p) or TP53 mutation who requires treatment? </vt:lpstr>
      <vt:lpstr>Regulatory and reimbursement issues aside, what would be your preferred initial regimen for a 60-year-old patient with CLL, unmutated IGHV and no del(17p) or TP53 mutation who required treatment?</vt:lpstr>
      <vt:lpstr>What is your usual preferred initial regimen for a 60-year-old patient with CLL, IGHV mutation and del(17p) or TP53 mutation who requires treatment? </vt:lpstr>
      <vt:lpstr>What is your usual preferred initial regimen for a 60-year-old patient with CLL and IGHV mutation and del(17p) or TP53 mutation who requires treatment?</vt:lpstr>
      <vt:lpstr>Which second-line systemic therapy would you recommend for a 60-year-old patient with CLL and unmutated IGHV without del(17p) or TP53 mutation who responds to venetoclax/obinutuzumab and then experiences disease progression 3 years after completing treatment? </vt:lpstr>
      <vt:lpstr>Which second-line systemic therapy would you recommend for a 60-year-old patient with CLL and unmutated IGHV without del(17p) or TP53 mutation who responds to venetoclax/obinutuzumab and then experiences disease progression 3 years after completing treatment? </vt:lpstr>
      <vt:lpstr>For patients with CLL who are receiving obinutuzumab/venetoclax as initial therapy, do you generally order a minimal residual disease (MRD) assay at the end of 12 months? </vt:lpstr>
      <vt:lpstr>For patients with CLL who are receiving obinutuzumab/venetoclax as initial therapy, do you generally order a minimal residual disease (MRD) assay at the end of 12 months? </vt:lpstr>
      <vt:lpstr>What would be your most likely approach for a patient with newly diagnosed CLL to whom you decide to administer up-front venetoclax/obinutuzumab who has detectable MRD after completing 1 year of treatment? </vt:lpstr>
      <vt:lpstr>What would be your most likely approach for a patient with newly diagnosed CLL to whom you decide to administer up-front venetoclax/obinutuzumab who has detectable MRD after completing 1 year of treatment?</vt:lpstr>
      <vt:lpstr>Should community-based medical oncologists/hematologists be ordering MRD assessment in any CLL clinical situations? </vt:lpstr>
      <vt:lpstr>Should community-based medical oncologists/hematologists be ordering MRD assessment for patients with CLL in any clinical situations?</vt:lpstr>
      <vt:lpstr>Meet The Professor with Prof Hillmen</vt:lpstr>
      <vt:lpstr>Minimal Residual Disease</vt:lpstr>
      <vt:lpstr>Currently Applied Methods for MRD Assessment</vt:lpstr>
      <vt:lpstr>Landmark Analysis in the CLL8 and CLL10 Trials of Chemoimmunotherapy for CLL: Survival According to MRD Status</vt:lpstr>
      <vt:lpstr>PowerPoint Presentation</vt:lpstr>
      <vt:lpstr>CLL14 Update: Minimum Residual Disease (MRD) Status by Next-Generation Sequencing 2 Months After Completion of Treatment</vt:lpstr>
      <vt:lpstr>CLL14: PFS According to Bone Marrow MRD Status, from Last Treatment Exposure</vt:lpstr>
      <vt:lpstr>Current Approach to First-Line Treatment</vt:lpstr>
      <vt:lpstr>CLL14 Update: Progression-Free Survival </vt:lpstr>
      <vt:lpstr>Long-Term Results of Alliance A041202 Show Continued Advantage of Ibrutinib-Based Regimens Compared with Bendamustine Plus Rituximab (BR) Chemoimmunotherapy</vt:lpstr>
      <vt:lpstr>Alliance A041202: Progression-Free Survival </vt:lpstr>
      <vt:lpstr>Ibrutinib and Rituximab Provides Superior Clinical Outcome Compared to FCR in Younger Patients with Chronic Lymphocytic Leukemia (CLL): Extended Follow-Up from the E1912 Trial</vt:lpstr>
      <vt:lpstr>PowerPoint Presentation</vt:lpstr>
      <vt:lpstr>ECOG-ACRIN E1912 Extended Follow-Up: Up-Front  IR Compared to FCR for Younger Patients with CLL</vt:lpstr>
      <vt:lpstr>Ibrutinib plus Rituximab Is Superior to FCR in Previously Untreated CLL: Results of the Phase III NCRI FLAIR Trial</vt:lpstr>
      <vt:lpstr>NCRI FLAIR Study Design</vt:lpstr>
      <vt:lpstr>NCRI FLAIR: Progression-Free Survival</vt:lpstr>
      <vt:lpstr>PowerPoint Presentation</vt:lpstr>
      <vt:lpstr>ELEVATE-TN: Investigator-Assessed PFS (Overall) </vt:lpstr>
      <vt:lpstr>PowerPoint Presentation</vt:lpstr>
      <vt:lpstr>SEQUOIA Phase III Study Design</vt:lpstr>
      <vt:lpstr>SEQUOIA: Progression-Free Survival by IRC</vt:lpstr>
      <vt:lpstr>SEQUOIA: Progression-Free Survival by Subgroups</vt:lpstr>
      <vt:lpstr>SEQUOIA: Adverse Events of Interest</vt:lpstr>
      <vt:lpstr>Venetoclax Combination Regimens</vt:lpstr>
      <vt:lpstr>A Randomized Phase III Study of Venetoclax-Based Time-Limited Combination Treatments (RVe, GVe, GIVe) vs Standard Chemoimmunotherapy (CIT: FCR/BR) in Frontline Chronic Lymphocytic Leukemia (CLL) of Fit Patients: First Co-Primary Endpoint Analysis of the International Intergroup GAIA (CLL13) Trial</vt:lpstr>
      <vt:lpstr>GAIA/CLL13 Coprimary Endpoint: Undetectable MRD (uMRD) (&lt;10-4) at Month 15 in Peripheral Blood by 4-Color Flow</vt:lpstr>
      <vt:lpstr>PowerPoint Presentation</vt:lpstr>
      <vt:lpstr>CAPTIVATE Study Design </vt:lpstr>
      <vt:lpstr>CAPTIVATE: Response</vt:lpstr>
      <vt:lpstr>CAPTIVATE: Progression-Free and Overall Survival</vt:lpstr>
      <vt:lpstr>CAPTIVATE: Efficacy Outcomes for Patients with Del(17p)/TP53 Mutation</vt:lpstr>
      <vt:lpstr>First-Line Treatment with Ibrutinib (Ibr) plus Venetoclax (Ven) for Chronic Lymphocytic Leukemia (CLL): 2-Year Post-Randomization Disease-Free Survival (DFS) Results from the Minimal Residual Disease (MRD) Cohort of the Phase 2 Captivate Study </vt:lpstr>
      <vt:lpstr>CAPTIVATE MRD Cohort: DFS Events in Patients with Confirmed uMRD </vt:lpstr>
      <vt:lpstr>CAPTIVATE MRD Cohort: Three-Year PFS Rates</vt:lpstr>
      <vt:lpstr>CAPTIVATE MRD Cohort: CR Rates with 24 Months Postrandomization Follow-Up</vt:lpstr>
      <vt:lpstr>PowerPoint Presentation</vt:lpstr>
      <vt:lpstr>GLOW: Independent Review Committee (IRC)-Assessed PFS</vt:lpstr>
      <vt:lpstr>GLOW: uMRD &lt;10-4 Rate</vt:lpstr>
      <vt:lpstr>Fixed-Duration Ibrutinib and Venetoclax (I + V) versus Chlorambucil plus Obinutuzumab (Clb + O) for First-Line (1L) Chronic Lymphocytic Leukemia (CLL): Primary Analysis of the Phase 3 GLOW Study</vt:lpstr>
      <vt:lpstr>GLOW: Study Design and Endpoints</vt:lpstr>
      <vt:lpstr>GLOW: Progression-Free Survival</vt:lpstr>
      <vt:lpstr>GLOW: Undetectable MRD Rate</vt:lpstr>
      <vt:lpstr>GLOW: Safety</vt:lpstr>
      <vt:lpstr>PowerPoint Presentation</vt:lpstr>
      <vt:lpstr>VISION H0141 Study Schema </vt:lpstr>
      <vt:lpstr>VISION H0141: Progression-Free Survival</vt:lpstr>
      <vt:lpstr>Selection of BTK Inhibitor</vt:lpstr>
      <vt:lpstr>PowerPoint Presentation</vt:lpstr>
      <vt:lpstr>ELEVATE-RR: Independent Review Committee-Assessed PFS</vt:lpstr>
      <vt:lpstr>ELEVATE-RR: Characterization of Adverse Events with Acalabrutinib versus Ibrutinib </vt:lpstr>
      <vt:lpstr>New Acalabrutinib Formulation Enables  Co-Administration with Proton Pump Inhibitors and Dosing in Patients Unable  to Swallow Capsules (ELEVATE-PLUS)   </vt:lpstr>
      <vt:lpstr>ELEVATE-PLUS: Pharmacokinetic Profiles of Acalabrutinib and Its Major Pharmacologically Active Metabolite Across 3 Clinical Trials</vt:lpstr>
      <vt:lpstr>First Interim Analysis of ALPINE Study: Results of a Phase 3 Randomized Study of Zanubrutinib vs Ibrutinib in Patients with Relapsed/Refractory Chronic Lymphocytic Leukemia/Small Lymphocytic Lymphoma</vt:lpstr>
      <vt:lpstr>ALPINE: Response and Investigator-Assessed PFS</vt:lpstr>
      <vt:lpstr>ALPINE: Adverse Events of Special Interest</vt:lpstr>
      <vt:lpstr>Relapsed/Refractory CLL</vt:lpstr>
      <vt:lpstr>PowerPoint Presentation</vt:lpstr>
      <vt:lpstr>MURANO 5-Year Follow-Up: Overall and Progression-Free Survival (All Patients)</vt:lpstr>
      <vt:lpstr>MURANO 5-Year Follow-Up: Durability of Benefit in Deep Responders (CR or uMRD Response)</vt:lpstr>
      <vt:lpstr>MURANO: Grade 3 or 4 Treatment-Emergent Adverse Events (AEs) Within and Beyond 2 Years of Treatment</vt:lpstr>
      <vt:lpstr>MURANO: Serious AEs Within and Beyond 2 Years of Treatment</vt:lpstr>
      <vt:lpstr>Novel Strategies Under Investigation</vt:lpstr>
      <vt:lpstr>Pirtobrutinib, a Next Generation, Highly Selective, Non-Covalent BTK Inhibitor in Previously Treated CLL/SLL: Updated Results from the Phase 1/2 BRUIN Study </vt:lpstr>
      <vt:lpstr>BRUIN: Pirtobrutinib Efficacy in Patients with BTK-Pretreated CLL or Small Lymphocytic Lymphoma (SLL)</vt:lpstr>
      <vt:lpstr>BRUIN: Pirtobrutinib Safety Profile</vt:lpstr>
      <vt:lpstr>FDA Has Placed a Partial Clinical Hold on Some Combination Candidate Studies for Leukemia and Lymphoma Press Release – January 27, 2022</vt:lpstr>
      <vt:lpstr>Efficacy and Safety of Ublituximab in Combination with Umbralisib (U2) in Patients with Chronic Lymphocytic Leukemia (CLL) By Treatment Status: A Sub-Analysis of the Phase 3 Unity-CLL Study </vt:lpstr>
      <vt:lpstr>Umbralisib: A Selective Inhibitor of PI3Kδ and CK1ε</vt:lpstr>
      <vt:lpstr>Ublituximab: A Novel Glycoengineered Anti-CD20 Monoclonal Antibody</vt:lpstr>
      <vt:lpstr>UNITY-CLL: IRC-Assessed PFS by Treatment Status</vt:lpstr>
      <vt:lpstr>UNITY-CLL: Adverse Events (AEs) of Clinical Interest</vt:lpstr>
      <vt:lpstr>PowerPoint Presentation</vt:lpstr>
      <vt:lpstr>GENUINE: Progression-Free Survival (All Patients) </vt:lpstr>
      <vt:lpstr>GENUINE: Progression-Free Survival in Subgroups</vt:lpstr>
      <vt:lpstr>PowerPoint Presentation</vt:lpstr>
      <vt:lpstr>Analysis of CD3+ CAR+ T Cells Using CyTOF Across Multiple Time Points</vt:lpstr>
      <vt:lpstr>PowerPoint Presentation</vt:lpstr>
      <vt:lpstr>TRANSCEND CLL 004: Rates of Cytokine Release Syndrome (CRS), Neurologic Events (NE) and Rehospitalization After Liso-cel Infusion</vt:lpstr>
      <vt:lpstr>TRANSCEND CLL 004: Response and uMRD (10-4) Rates</vt:lpstr>
      <vt:lpstr>TRANSCEND CLL 004: Swim Lane Plot, Duration of Response and PFS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6832</cp:revision>
  <cp:lastPrinted>2020-10-06T19:03:59Z</cp:lastPrinted>
  <dcterms:created xsi:type="dcterms:W3CDTF">2013-03-19T19:50:02Z</dcterms:created>
  <dcterms:modified xsi:type="dcterms:W3CDTF">2022-03-18T13:07:30Z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