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ppt/tags/tag4.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1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535" r:id="rId2"/>
    <p:sldMasterId id="2147484830" r:id="rId3"/>
    <p:sldMasterId id="2147484840" r:id="rId4"/>
    <p:sldMasterId id="2147484861" r:id="rId5"/>
    <p:sldMasterId id="2147484870" r:id="rId6"/>
    <p:sldMasterId id="2147484883" r:id="rId7"/>
    <p:sldMasterId id="2147484898" r:id="rId8"/>
    <p:sldMasterId id="2147484910" r:id="rId9"/>
    <p:sldMasterId id="2147484923" r:id="rId10"/>
    <p:sldMasterId id="2147484935" r:id="rId11"/>
    <p:sldMasterId id="2147484970" r:id="rId12"/>
  </p:sldMasterIdLst>
  <p:notesMasterIdLst>
    <p:notesMasterId r:id="rId76"/>
  </p:notesMasterIdLst>
  <p:handoutMasterIdLst>
    <p:handoutMasterId r:id="rId77"/>
  </p:handoutMasterIdLst>
  <p:sldIdLst>
    <p:sldId id="2146847089" r:id="rId13"/>
    <p:sldId id="2147470505" r:id="rId14"/>
    <p:sldId id="13407" r:id="rId15"/>
    <p:sldId id="2146846659" r:id="rId16"/>
    <p:sldId id="13408" r:id="rId17"/>
    <p:sldId id="2559" r:id="rId18"/>
    <p:sldId id="2147470463" r:id="rId19"/>
    <p:sldId id="2147470510" r:id="rId20"/>
    <p:sldId id="2147470523" r:id="rId21"/>
    <p:sldId id="2146846654" r:id="rId22"/>
    <p:sldId id="2147470467" r:id="rId23"/>
    <p:sldId id="2147470521" r:id="rId24"/>
    <p:sldId id="2147470522" r:id="rId25"/>
    <p:sldId id="2147470513" r:id="rId26"/>
    <p:sldId id="2147470524" r:id="rId27"/>
    <p:sldId id="2141411972" r:id="rId28"/>
    <p:sldId id="402" r:id="rId29"/>
    <p:sldId id="1747256402" r:id="rId30"/>
    <p:sldId id="11964" r:id="rId31"/>
    <p:sldId id="2141411978" r:id="rId32"/>
    <p:sldId id="465" r:id="rId33"/>
    <p:sldId id="2134958892" r:id="rId34"/>
    <p:sldId id="269" r:id="rId35"/>
    <p:sldId id="2147470525" r:id="rId36"/>
    <p:sldId id="2141411173" r:id="rId37"/>
    <p:sldId id="2141411992" r:id="rId38"/>
    <p:sldId id="2141411993" r:id="rId39"/>
    <p:sldId id="2141411994" r:id="rId40"/>
    <p:sldId id="2135714435" r:id="rId41"/>
    <p:sldId id="2135714453" r:id="rId42"/>
    <p:sldId id="2135714486" r:id="rId43"/>
    <p:sldId id="2135714487" r:id="rId44"/>
    <p:sldId id="2147470526" r:id="rId45"/>
    <p:sldId id="2141411172" r:id="rId46"/>
    <p:sldId id="2135715157" r:id="rId47"/>
    <p:sldId id="2032092011" r:id="rId48"/>
    <p:sldId id="2135715154" r:id="rId49"/>
    <p:sldId id="2135715156" r:id="rId50"/>
    <p:sldId id="257" r:id="rId51"/>
    <p:sldId id="263" r:id="rId52"/>
    <p:sldId id="2141411169" r:id="rId53"/>
    <p:sldId id="2141411170" r:id="rId54"/>
    <p:sldId id="2141411171" r:id="rId55"/>
    <p:sldId id="1313" r:id="rId56"/>
    <p:sldId id="266" r:id="rId57"/>
    <p:sldId id="896" r:id="rId58"/>
    <p:sldId id="2147470527" r:id="rId59"/>
    <p:sldId id="2141411990" r:id="rId60"/>
    <p:sldId id="2141411991" r:id="rId61"/>
    <p:sldId id="11787" r:id="rId62"/>
    <p:sldId id="329" r:id="rId63"/>
    <p:sldId id="2141411016" r:id="rId64"/>
    <p:sldId id="2141410871" r:id="rId65"/>
    <p:sldId id="2147470531" r:id="rId66"/>
    <p:sldId id="2147470532" r:id="rId67"/>
    <p:sldId id="2147470533" r:id="rId68"/>
    <p:sldId id="2147470534" r:id="rId69"/>
    <p:sldId id="2147470535" r:id="rId70"/>
    <p:sldId id="2147470536" r:id="rId71"/>
    <p:sldId id="2135714498" r:id="rId72"/>
    <p:sldId id="324" r:id="rId73"/>
    <p:sldId id="2135714499" r:id="rId74"/>
    <p:sldId id="12918" r:id="rId75"/>
  </p:sldIdLst>
  <p:sldSz cx="12192000" cy="6858000"/>
  <p:notesSz cx="7772400" cy="10058400"/>
  <p:custDataLst>
    <p:tags r:id="rId7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ED"/>
    <a:srgbClr val="FF40FF"/>
    <a:srgbClr val="E4EDF2"/>
    <a:srgbClr val="E4EEF3"/>
    <a:srgbClr val="EDF5F9"/>
    <a:srgbClr val="0432FF"/>
    <a:srgbClr val="E3EDF2"/>
    <a:srgbClr val="E3ECF2"/>
    <a:srgbClr val="BBE0E3"/>
    <a:srgbClr val="EC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89" autoAdjust="0"/>
    <p:restoredTop sz="95579" autoAdjust="0"/>
  </p:normalViewPr>
  <p:slideViewPr>
    <p:cSldViewPr>
      <p:cViewPr varScale="1">
        <p:scale>
          <a:sx n="83" d="100"/>
          <a:sy n="83" d="100"/>
        </p:scale>
        <p:origin x="232" y="64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 d="1"/>
        <a:sy n="1" d="1"/>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customXml" Target="../customXml/item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presProps" Target="presProps.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tags" Target="tags/tag1.xml"/><Relationship Id="rId81" Type="http://schemas.openxmlformats.org/officeDocument/2006/relationships/viewProps" Target="viewProps.xml"/><Relationship Id="rId86"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Sheet1!$K$18</c:f>
              <c:strCache>
                <c:ptCount val="1"/>
                <c:pt idx="0">
                  <c:v>PR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Sheet1!$G$19:$G$20</c:f>
              <c:numCache>
                <c:formatCode>General</c:formatCode>
                <c:ptCount val="2"/>
              </c:numCache>
            </c:numRef>
          </c:cat>
          <c:val>
            <c:numRef>
              <c:f>Sheet1!$K$19</c:f>
              <c:numCache>
                <c:formatCode>0.0%</c:formatCode>
                <c:ptCount val="1"/>
                <c:pt idx="0">
                  <c:v>7.4999999999999997E-2</c:v>
                </c:pt>
              </c:numCache>
            </c:numRef>
          </c:val>
          <c:extLst>
            <c:ext xmlns:c16="http://schemas.microsoft.com/office/drawing/2014/chart" uri="{C3380CC4-5D6E-409C-BE32-E72D297353CC}">
              <c16:uniqueId val="{00000000-1BF1-48B6-8281-C0B057A34F9A}"/>
            </c:ext>
          </c:extLst>
        </c:ser>
        <c:ser>
          <c:idx val="1"/>
          <c:order val="1"/>
          <c:tx>
            <c:strRef>
              <c:f>Sheet1!$J$18</c:f>
              <c:strCache>
                <c:ptCount val="1"/>
                <c:pt idx="0">
                  <c:v>VGPR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Sheet1!$G$19:$G$20</c:f>
              <c:numCache>
                <c:formatCode>General</c:formatCode>
                <c:ptCount val="2"/>
              </c:numCache>
            </c:numRef>
          </c:cat>
          <c:val>
            <c:numRef>
              <c:f>Sheet1!$J$19:$J$20</c:f>
              <c:numCache>
                <c:formatCode>0.0%</c:formatCode>
                <c:ptCount val="2"/>
                <c:pt idx="0">
                  <c:v>0.17499999999999999</c:v>
                </c:pt>
                <c:pt idx="1">
                  <c:v>0.25</c:v>
                </c:pt>
              </c:numCache>
            </c:numRef>
          </c:val>
          <c:extLst>
            <c:ext xmlns:c16="http://schemas.microsoft.com/office/drawing/2014/chart" uri="{C3380CC4-5D6E-409C-BE32-E72D297353CC}">
              <c16:uniqueId val="{00000001-1BF1-48B6-8281-C0B057A34F9A}"/>
            </c:ext>
          </c:extLst>
        </c:ser>
        <c:ser>
          <c:idx val="2"/>
          <c:order val="2"/>
          <c:tx>
            <c:strRef>
              <c:f>Sheet1!$I$18</c:f>
              <c:strCache>
                <c:ptCount val="1"/>
                <c:pt idx="0">
                  <c:v>CR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Sheet1!$G$19:$G$20</c:f>
              <c:numCache>
                <c:formatCode>General</c:formatCode>
                <c:ptCount val="2"/>
              </c:numCache>
            </c:numRef>
          </c:cat>
          <c:val>
            <c:numRef>
              <c:f>Sheet1!$I$19:$I$20</c:f>
              <c:numCache>
                <c:formatCode>0.0%</c:formatCode>
                <c:ptCount val="2"/>
                <c:pt idx="0">
                  <c:v>0.22500000000000001</c:v>
                </c:pt>
                <c:pt idx="1">
                  <c:v>0.25</c:v>
                </c:pt>
              </c:numCache>
            </c:numRef>
          </c:val>
          <c:extLst>
            <c:ext xmlns:c16="http://schemas.microsoft.com/office/drawing/2014/chart" uri="{C3380CC4-5D6E-409C-BE32-E72D297353CC}">
              <c16:uniqueId val="{00000002-1BF1-48B6-8281-C0B057A34F9A}"/>
            </c:ext>
          </c:extLst>
        </c:ser>
        <c:ser>
          <c:idx val="3"/>
          <c:order val="3"/>
          <c:tx>
            <c:strRef>
              <c:f>Sheet1!$H$18</c:f>
              <c:strCache>
                <c:ptCount val="1"/>
                <c:pt idx="0">
                  <c:v>sCR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Sheet1!$G$19:$G$20</c:f>
              <c:numCache>
                <c:formatCode>General</c:formatCode>
                <c:ptCount val="2"/>
              </c:numCache>
            </c:numRef>
          </c:cat>
          <c:val>
            <c:numRef>
              <c:f>Sheet1!$H$19:$H$20</c:f>
              <c:numCache>
                <c:formatCode>0.0%</c:formatCode>
                <c:ptCount val="2"/>
                <c:pt idx="0">
                  <c:v>0.17499999999999999</c:v>
                </c:pt>
                <c:pt idx="1">
                  <c:v>9.4E-2</c:v>
                </c:pt>
              </c:numCache>
            </c:numRef>
          </c:val>
          <c:extLst>
            <c:ext xmlns:c16="http://schemas.microsoft.com/office/drawing/2014/chart" uri="{C3380CC4-5D6E-409C-BE32-E72D297353CC}">
              <c16:uniqueId val="{00000003-1BF1-48B6-8281-C0B057A34F9A}"/>
            </c:ext>
          </c:extLst>
        </c:ser>
        <c:dLbls>
          <c:dLblPos val="ctr"/>
          <c:showLegendKey val="0"/>
          <c:showVal val="1"/>
          <c:showCatName val="0"/>
          <c:showSerName val="0"/>
          <c:showPercent val="0"/>
          <c:showBubbleSize val="0"/>
        </c:dLbls>
        <c:gapWidth val="150"/>
        <c:overlap val="100"/>
        <c:axId val="1145360672"/>
        <c:axId val="1145359840"/>
      </c:barChart>
      <c:catAx>
        <c:axId val="1145360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5359840"/>
        <c:crosses val="autoZero"/>
        <c:auto val="1"/>
        <c:lblAlgn val="ctr"/>
        <c:lblOffset val="100"/>
        <c:noMultiLvlLbl val="0"/>
      </c:catAx>
      <c:valAx>
        <c:axId val="114535984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Patients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45360672"/>
        <c:crosses val="autoZero"/>
        <c:crossBetween val="between"/>
      </c:valAx>
      <c:spPr>
        <a:noFill/>
        <a:ln>
          <a:noFill/>
        </a:ln>
        <a:effectLst/>
      </c:spPr>
    </c:plotArea>
    <c:legend>
      <c:legendPos val="r"/>
      <c:layout>
        <c:manualLayout>
          <c:xMode val="edge"/>
          <c:yMode val="edge"/>
          <c:x val="0.81559842519685033"/>
          <c:y val="0.35020545687603"/>
          <c:w val="0.15384601924759406"/>
          <c:h val="0.299589086247939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2/14/22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7771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2CCE0-968A-4A55-BC18-194899F7B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519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83EB69-35F5-4D41-968E-3C2CB1109D3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33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18932-933C-449D-984C-C1F15FCAA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MMRF Patient Summit</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2017 DRAFT FOR REVIEW</a:t>
            </a:r>
          </a:p>
        </p:txBody>
      </p:sp>
    </p:spTree>
    <p:extLst>
      <p:ext uri="{BB962C8B-B14F-4D97-AF65-F5344CB8AC3E}">
        <p14:creationId xmlns:p14="http://schemas.microsoft.com/office/powerpoint/2010/main" val="1336000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815975"/>
            <a:ext cx="7253288" cy="4081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496A840F-9269-476C-B6BF-11F03DB1ADF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2197289"/>
            <a:ext cx="682915" cy="313021"/>
          </a:xfrm>
          <a:prstGeom prst="rect">
            <a:avLst/>
          </a:prstGeom>
          <a:noFill/>
          <a:ln>
            <a:solidFill>
              <a:srgbClr val="FF0000"/>
            </a:solidFill>
          </a:ln>
        </p:spPr>
        <p:txBody>
          <a:bodyPr wrap="square" lIns="96634" tIns="48317" rIns="96634" bIns="48317" rtlCol="0">
            <a:spAutoFit/>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FF0000"/>
                </a:solidFill>
                <a:effectLst/>
                <a:uLnTx/>
                <a:uFillTx/>
                <a:latin typeface="Calibri" panose="020F0502020204030204"/>
                <a:ea typeface="+mn-ea"/>
                <a:cs typeface="+mn-cs"/>
              </a:rPr>
              <a:t>Panowski</a:t>
            </a: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 2016. para 3</a:t>
            </a:r>
          </a:p>
        </p:txBody>
      </p:sp>
      <p:cxnSp>
        <p:nvCxnSpPr>
          <p:cNvPr id="7" name="Straight Arrow Connector 6"/>
          <p:cNvCxnSpPr/>
          <p:nvPr/>
        </p:nvCxnSpPr>
        <p:spPr>
          <a:xfrm>
            <a:off x="682916" y="2398951"/>
            <a:ext cx="245217" cy="2562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p:cNvCxnSpPr>
          <p:nvPr/>
        </p:nvCxnSpPr>
        <p:spPr>
          <a:xfrm>
            <a:off x="682915" y="2353800"/>
            <a:ext cx="413968" cy="5535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2643067"/>
            <a:ext cx="682915" cy="313021"/>
          </a:xfrm>
          <a:prstGeom prst="rect">
            <a:avLst/>
          </a:prstGeom>
          <a:noFill/>
          <a:ln>
            <a:solidFill>
              <a:srgbClr val="FF0000"/>
            </a:solidFill>
          </a:ln>
        </p:spPr>
        <p:txBody>
          <a:bodyPr wrap="square" lIns="96634" tIns="48317" rIns="96634" bIns="48317" rtlCol="0">
            <a:spAutoFit/>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FF0000"/>
                </a:solidFill>
                <a:effectLst/>
                <a:uLnTx/>
                <a:uFillTx/>
                <a:latin typeface="Calibri" panose="020F0502020204030204"/>
                <a:ea typeface="+mn-ea"/>
                <a:cs typeface="+mn-cs"/>
              </a:rPr>
              <a:t>Pillarisetti</a:t>
            </a: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 2016. para 1</a:t>
            </a:r>
          </a:p>
        </p:txBody>
      </p:sp>
      <p:cxnSp>
        <p:nvCxnSpPr>
          <p:cNvPr id="13" name="Straight Arrow Connector 12"/>
          <p:cNvCxnSpPr/>
          <p:nvPr/>
        </p:nvCxnSpPr>
        <p:spPr>
          <a:xfrm>
            <a:off x="682915" y="2826195"/>
            <a:ext cx="413968" cy="3702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113506"/>
            <a:ext cx="682915" cy="313021"/>
          </a:xfrm>
          <a:prstGeom prst="rect">
            <a:avLst/>
          </a:prstGeom>
          <a:noFill/>
          <a:ln>
            <a:solidFill>
              <a:srgbClr val="FF0000"/>
            </a:solidFill>
          </a:ln>
        </p:spPr>
        <p:txBody>
          <a:bodyPr wrap="square" lIns="96634" tIns="48317" rIns="96634" bIns="48317" rtlCol="0">
            <a:spAutoFit/>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Moreno. 2016. para 1</a:t>
            </a:r>
          </a:p>
        </p:txBody>
      </p:sp>
      <p:cxnSp>
        <p:nvCxnSpPr>
          <p:cNvPr id="16" name="Straight Arrow Connector 15"/>
          <p:cNvCxnSpPr>
            <a:stCxn id="14" idx="3"/>
          </p:cNvCxnSpPr>
          <p:nvPr/>
        </p:nvCxnSpPr>
        <p:spPr>
          <a:xfrm>
            <a:off x="682915" y="3270017"/>
            <a:ext cx="466702" cy="2240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4316874"/>
            <a:ext cx="682915" cy="313021"/>
          </a:xfrm>
          <a:prstGeom prst="rect">
            <a:avLst/>
          </a:prstGeom>
          <a:noFill/>
          <a:ln>
            <a:solidFill>
              <a:srgbClr val="FF0000"/>
            </a:solidFill>
          </a:ln>
        </p:spPr>
        <p:txBody>
          <a:bodyPr wrap="square" lIns="96634" tIns="48317" rIns="96634" bIns="48317" rtlCol="0">
            <a:spAutoFit/>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Hipp. 2017. 3-Abstract</a:t>
            </a:r>
          </a:p>
        </p:txBody>
      </p:sp>
      <p:cxnSp>
        <p:nvCxnSpPr>
          <p:cNvPr id="19" name="Straight Arrow Connector 18"/>
          <p:cNvCxnSpPr>
            <a:stCxn id="17" idx="3"/>
          </p:cNvCxnSpPr>
          <p:nvPr/>
        </p:nvCxnSpPr>
        <p:spPr>
          <a:xfrm flipV="1">
            <a:off x="682915" y="4213920"/>
            <a:ext cx="413968" cy="2594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3627136"/>
            <a:ext cx="682915" cy="420743"/>
          </a:xfrm>
          <a:prstGeom prst="rect">
            <a:avLst/>
          </a:prstGeom>
          <a:solidFill>
            <a:srgbClr val="FFFF00"/>
          </a:solidFill>
          <a:ln>
            <a:solidFill>
              <a:srgbClr val="FF0000"/>
            </a:solidFill>
          </a:ln>
        </p:spPr>
        <p:txBody>
          <a:bodyPr wrap="square" lIns="96634" tIns="48317" rIns="96634" bIns="48317" rtlCol="0">
            <a:spAutoFit/>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Need </a:t>
            </a:r>
            <a:r>
              <a:rPr kumimoji="0" lang="en-US" sz="700" b="0" i="0" u="none" strike="noStrike" kern="1200" cap="none" spc="0" normalizeH="0" baseline="0" noProof="0" dirty="0" err="1">
                <a:ln>
                  <a:noFill/>
                </a:ln>
                <a:solidFill>
                  <a:srgbClr val="FF0000"/>
                </a:solidFill>
                <a:effectLst/>
                <a:uLnTx/>
                <a:uFillTx/>
                <a:latin typeface="Calibri" panose="020F0502020204030204"/>
                <a:ea typeface="+mn-ea"/>
                <a:cs typeface="+mn-cs"/>
              </a:rPr>
              <a:t>ramadoss</a:t>
            </a: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 red</a:t>
            </a:r>
          </a:p>
        </p:txBody>
      </p:sp>
      <p:sp>
        <p:nvSpPr>
          <p:cNvPr id="21" name="Right Brace 20"/>
          <p:cNvSpPr/>
          <p:nvPr/>
        </p:nvSpPr>
        <p:spPr>
          <a:xfrm>
            <a:off x="5997695" y="2461971"/>
            <a:ext cx="87892" cy="161330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96634" tIns="48317" rIns="96634" bIns="48317" rtlCol="0" anchor="ctr"/>
          <a:lstStyle/>
          <a:p>
            <a:pPr marL="0" marR="0" lvl="0" indent="0" algn="ctr" defTabSz="96633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6261369" y="3075361"/>
            <a:ext cx="537895" cy="743908"/>
          </a:xfrm>
          <a:prstGeom prst="rect">
            <a:avLst/>
          </a:prstGeom>
          <a:solidFill>
            <a:srgbClr val="FFFF00"/>
          </a:solidFill>
          <a:ln>
            <a:solidFill>
              <a:srgbClr val="FF0000"/>
            </a:solidFill>
          </a:ln>
        </p:spPr>
        <p:txBody>
          <a:bodyPr wrap="square" lIns="96634" tIns="48317" rIns="96634" bIns="48317" rtlCol="0">
            <a:spAutoFit/>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0000"/>
                </a:solidFill>
                <a:effectLst/>
                <a:uLnTx/>
                <a:uFillTx/>
                <a:latin typeface="Calibri" panose="020F0502020204030204"/>
                <a:ea typeface="+mn-ea"/>
                <a:cs typeface="+mn-cs"/>
              </a:rPr>
              <a:t>Not sure where this image came from</a:t>
            </a:r>
          </a:p>
        </p:txBody>
      </p:sp>
    </p:spTree>
    <p:extLst>
      <p:ext uri="{BB962C8B-B14F-4D97-AF65-F5344CB8AC3E}">
        <p14:creationId xmlns:p14="http://schemas.microsoft.com/office/powerpoint/2010/main" val="328293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869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KarMMa</a:t>
            </a:r>
            <a:r>
              <a:rPr lang="es-ES" dirty="0"/>
              <a:t> es un estudio de fase 2 de </a:t>
            </a:r>
            <a:r>
              <a:rPr lang="es-ES" dirty="0" err="1"/>
              <a:t>ide-cel</a:t>
            </a:r>
            <a:r>
              <a:rPr lang="es-ES" dirty="0"/>
              <a:t> en pacientes con mieloma múltiple refractario.  </a:t>
            </a:r>
          </a:p>
          <a:p>
            <a:endParaRPr lang="es-ES" dirty="0"/>
          </a:p>
          <a:p>
            <a:r>
              <a:rPr lang="es-ES" dirty="0" err="1"/>
              <a:t>Ide-cel</a:t>
            </a:r>
            <a:r>
              <a:rPr lang="es-ES" dirty="0"/>
              <a:t> es un CAR estándar con un fragmento de variable de cadena única como dominio de enlace a BCMA, un dominio de </a:t>
            </a:r>
            <a:r>
              <a:rPr lang="es-ES" dirty="0" err="1"/>
              <a:t>coestimulación</a:t>
            </a:r>
            <a:r>
              <a:rPr lang="es-ES" dirty="0"/>
              <a:t> 41BB y un dominio de activación de células t CD3Z</a:t>
            </a:r>
          </a:p>
          <a:p>
            <a:endParaRPr lang="en-US" dirty="0"/>
          </a:p>
          <a:p>
            <a:r>
              <a:rPr lang="es-ES" dirty="0"/>
              <a:t>los pacientes que tenían 3 líneas previas de tratamiento, incluyendo un IMID, un </a:t>
            </a:r>
            <a:r>
              <a:rPr lang="es-ES" dirty="0" err="1"/>
              <a:t>inibior</a:t>
            </a:r>
            <a:r>
              <a:rPr lang="es-ES" dirty="0"/>
              <a:t> </a:t>
            </a:r>
            <a:r>
              <a:rPr lang="es-ES" dirty="0" err="1"/>
              <a:t>proteosoma</a:t>
            </a:r>
            <a:r>
              <a:rPr lang="es-ES" dirty="0"/>
              <a:t> y un anticuerpo anti-CD38 fueron elegibles.  El objetivo principal era la tasa de respuesta global</a:t>
            </a:r>
            <a:r>
              <a:rPr lang="en-US" dirty="0"/>
              <a:t>.</a:t>
            </a:r>
          </a:p>
          <a:p>
            <a:endParaRPr lang="es-ES" dirty="0"/>
          </a:p>
          <a:p>
            <a:r>
              <a:rPr lang="es-ES" dirty="0"/>
              <a:t>158 pacientes fueron examinados, 128 pacientes fueron tratados.  El s</a:t>
            </a:r>
            <a:r>
              <a:rPr lang="en-US" dirty="0" err="1"/>
              <a:t>eguimiento</a:t>
            </a:r>
            <a:r>
              <a:rPr lang="en-US" dirty="0"/>
              <a:t> medio </a:t>
            </a:r>
            <a:r>
              <a:rPr lang="en-US" dirty="0" err="1"/>
              <a:t>fue</a:t>
            </a:r>
            <a:r>
              <a:rPr lang="en-US" dirty="0"/>
              <a:t> de 13.3 </a:t>
            </a:r>
            <a:r>
              <a:rPr lang="en-US" dirty="0" err="1"/>
              <a:t>meses</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87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6E77A-D234-EB43-88F7-F531D124F9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0020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39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4C592-45C3-DC4B-8348-432F54FB7C83}"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25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D1533-8B02-4B70-8161-E0A66060C2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7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7F756-2931-7846-A87F-4DE8FD8CC1E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884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B51C-ED7A-40DD-B4F5-2B54AA9C1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32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5942C-A01E-A540-879C-F5B8714F8B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893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9323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5DE8A-4766-4AAA-8421-E20EEEFF2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529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2077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A106E77A-D234-EB43-88F7-F531D124F9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5829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8D29AD-98F5-498B-8771-621472B71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534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5189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Could also discuss</a:t>
            </a:r>
            <a:r>
              <a:rPr lang="en-US" baseline="0" dirty="0"/>
              <a:t> the controversy around steroid eye drops on this slide.</a:t>
            </a:r>
          </a:p>
          <a:p>
            <a:pPr marL="171450" indent="-171450">
              <a:buFont typeface="Arial" panose="020B0604020202020204" pitchFamily="34" charset="0"/>
              <a:buChar char="•"/>
            </a:pPr>
            <a:r>
              <a:rPr lang="en-US" baseline="0" dirty="0"/>
              <a:t>Also could mention improvements in </a:t>
            </a:r>
            <a:r>
              <a:rPr lang="en-US" baseline="0" dirty="0" err="1"/>
              <a:t>QoL</a:t>
            </a:r>
            <a:r>
              <a:rPr lang="en-US" baseline="0" dirty="0"/>
              <a:t>.</a:t>
            </a:r>
            <a:endParaRPr lang="en-US" dirty="0"/>
          </a:p>
          <a:p>
            <a:endParaRPr lang="en-US" dirty="0"/>
          </a:p>
          <a:p>
            <a:endParaRPr lang="en-US" dirty="0"/>
          </a:p>
          <a:p>
            <a:endParaRPr lang="en-US" dirty="0"/>
          </a:p>
          <a:p>
            <a:r>
              <a:rPr lang="en-US" dirty="0"/>
              <a:t>https://www.ncbi.nlm.nih.gov/pmc/articles/PMC7193475/</a:t>
            </a:r>
          </a:p>
          <a:p>
            <a:r>
              <a:rPr lang="en-US" dirty="0"/>
              <a:t>https://ash.confex.com/ash/2020/webprogram/Paper139698.html</a:t>
            </a:r>
          </a:p>
          <a:p>
            <a:r>
              <a:rPr lang="en-US" dirty="0"/>
              <a:t>https://ash.confex.com/ash/2020/webprogram/Paper140013.html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8D29AD-98F5-498B-8771-621472B71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90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814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453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81801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52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otes Placeholder 2">
            <a:extLst>
              <a:ext uri="{FF2B5EF4-FFF2-40B4-BE49-F238E27FC236}">
                <a16:creationId xmlns:a16="http://schemas.microsoft.com/office/drawing/2014/main" id="{22306696-B6CD-4A99-ABBE-EB083CF2430A}"/>
              </a:ext>
            </a:extLst>
          </p:cNvPr>
          <p:cNvSpPr>
            <a:spLocks noGrp="1"/>
          </p:cNvSpPr>
          <p:nvPr>
            <p:ph type="body" idx="1"/>
          </p:nvPr>
        </p:nvSpPr>
        <p:spPr>
          <a:xfrm>
            <a:off x="714023" y="4477121"/>
            <a:ext cx="5877701" cy="49483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i="1" dirty="0">
              <a:latin typeface="Arial" panose="020B0604020202020204" pitchFamily="34" charset="0"/>
            </a:endParaRPr>
          </a:p>
        </p:txBody>
      </p:sp>
      <p:sp>
        <p:nvSpPr>
          <p:cNvPr id="52227" name="Slide Image Placeholder 4">
            <a:extLst>
              <a:ext uri="{FF2B5EF4-FFF2-40B4-BE49-F238E27FC236}">
                <a16:creationId xmlns:a16="http://schemas.microsoft.com/office/drawing/2014/main" id="{5F2F33AC-7B3A-4944-B32E-AC95C4FB2A1E}"/>
              </a:ext>
            </a:extLst>
          </p:cNvPr>
          <p:cNvSpPr>
            <a:spLocks noGrp="1" noRot="1" noChangeAspect="1" noTextEdit="1"/>
          </p:cNvSpPr>
          <p:nvPr>
            <p:ph type="sldImg"/>
          </p:nvPr>
        </p:nvSpPr>
        <p:spPr>
          <a:ln/>
        </p:spPr>
      </p:sp>
      <p:sp>
        <p:nvSpPr>
          <p:cNvPr id="52228" name="Slide Number Placeholder 5">
            <a:extLst>
              <a:ext uri="{FF2B5EF4-FFF2-40B4-BE49-F238E27FC236}">
                <a16:creationId xmlns:a16="http://schemas.microsoft.com/office/drawing/2014/main" id="{8124CEC1-1A75-4B22-B826-100CBFE23B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57066" indent="-291179">
              <a:defRPr b="1">
                <a:solidFill>
                  <a:schemeClr val="tx1"/>
                </a:solidFill>
                <a:latin typeface="Arial" panose="020B0604020202020204" pitchFamily="34" charset="0"/>
                <a:cs typeface="Arial" panose="020B0604020202020204" pitchFamily="34" charset="0"/>
              </a:defRPr>
            </a:lvl2pPr>
            <a:lvl3pPr marL="1164717" indent="-232943">
              <a:defRPr b="1">
                <a:solidFill>
                  <a:schemeClr val="tx1"/>
                </a:solidFill>
                <a:latin typeface="Arial" panose="020B0604020202020204" pitchFamily="34" charset="0"/>
                <a:cs typeface="Arial" panose="020B0604020202020204" pitchFamily="34" charset="0"/>
              </a:defRPr>
            </a:lvl3pPr>
            <a:lvl4pPr marL="1630604" indent="-232943">
              <a:defRPr b="1">
                <a:solidFill>
                  <a:schemeClr val="tx1"/>
                </a:solidFill>
                <a:latin typeface="Arial" panose="020B0604020202020204" pitchFamily="34" charset="0"/>
                <a:cs typeface="Arial" panose="020B0604020202020204" pitchFamily="34" charset="0"/>
              </a:defRPr>
            </a:lvl4pPr>
            <a:lvl5pPr marL="2096491" indent="-232943">
              <a:defRPr b="1">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38F13E67-2840-4E3C-AA83-ECEA705D145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190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856CB7-75B7-904C-996F-81CB96664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78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F84D67-D2F0-2E4D-9E11-9F717633FA55}" type="slidenum">
              <a:rPr kumimoji="0" lang="it-IT" alt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645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330AA-2F65-4C4C-A4D6-76210E307670}"/>
              </a:ext>
            </a:extLst>
          </p:cNvPr>
          <p:cNvSpPr>
            <a:spLocks noGrp="1"/>
          </p:cNvSpPr>
          <p:nvPr>
            <p:ph type="title"/>
          </p:nvPr>
        </p:nvSpPr>
        <p:spPr/>
        <p:txBody>
          <a:bodyPr lIns="0" tIns="0" rIns="0" bIns="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FBB77CB-8B8C-421A-8C91-9EFBE1CF2263}"/>
              </a:ext>
            </a:extLst>
          </p:cNvPr>
          <p:cNvSpPr>
            <a:spLocks noGrp="1"/>
          </p:cNvSpPr>
          <p:nvPr>
            <p:ph idx="1"/>
          </p:nvPr>
        </p:nvSpPr>
        <p:spPr>
          <a:xfrm>
            <a:off x="407989" y="1304927"/>
            <a:ext cx="11341100" cy="4731928"/>
          </a:xfrm>
        </p:spPr>
        <p:txBody>
          <a:bodyPr lIns="0" tIns="0" rIns="0" bIns="0"/>
          <a:lstStyle>
            <a:lvl1pPr>
              <a:defRPr>
                <a:solidFill>
                  <a:srgbClr val="3B39DF"/>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00EFA031-A695-4AA3-96B3-E30E313691E6}"/>
              </a:ext>
            </a:extLst>
          </p:cNvPr>
          <p:cNvSpPr>
            <a:spLocks noGrp="1"/>
          </p:cNvSpPr>
          <p:nvPr>
            <p:ph type="body" sz="quarter" idx="10"/>
          </p:nvPr>
        </p:nvSpPr>
        <p:spPr>
          <a:xfrm>
            <a:off x="407988" y="6345239"/>
            <a:ext cx="4673600" cy="396875"/>
          </a:xfrm>
        </p:spPr>
        <p:txBody>
          <a:bodyPr lIns="0" tIns="0" rIns="0" bIns="0" anchor="b">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endParaRPr lang="en-GB" dirty="0"/>
          </a:p>
        </p:txBody>
      </p:sp>
      <p:sp>
        <p:nvSpPr>
          <p:cNvPr id="10" name="Text Placeholder 9">
            <a:extLst>
              <a:ext uri="{FF2B5EF4-FFF2-40B4-BE49-F238E27FC236}">
                <a16:creationId xmlns:a16="http://schemas.microsoft.com/office/drawing/2014/main" id="{87255047-738F-4B1D-9FD8-36213AEB19F2}"/>
              </a:ext>
            </a:extLst>
          </p:cNvPr>
          <p:cNvSpPr>
            <a:spLocks noGrp="1"/>
          </p:cNvSpPr>
          <p:nvPr>
            <p:ph type="body" sz="quarter" idx="11"/>
          </p:nvPr>
        </p:nvSpPr>
        <p:spPr>
          <a:xfrm>
            <a:off x="7110413" y="6345239"/>
            <a:ext cx="4638675" cy="396875"/>
          </a:xfrm>
        </p:spPr>
        <p:txBody>
          <a:bodyPr lIns="0" tIns="0" rIns="0" bIns="0" anchor="b">
            <a:noAutofit/>
          </a:bodyPr>
          <a:lstStyle>
            <a:lvl1pPr marL="0" indent="0" algn="r">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endParaRPr lang="en-GB" dirty="0"/>
          </a:p>
        </p:txBody>
      </p:sp>
      <p:sp>
        <p:nvSpPr>
          <p:cNvPr id="11" name="Slide Number Placeholder 5">
            <a:extLst>
              <a:ext uri="{FF2B5EF4-FFF2-40B4-BE49-F238E27FC236}">
                <a16:creationId xmlns:a16="http://schemas.microsoft.com/office/drawing/2014/main" id="{1099A9C8-E8CB-4972-B82D-B9743D8D5567}"/>
              </a:ext>
            </a:extLst>
          </p:cNvPr>
          <p:cNvSpPr>
            <a:spLocks noGrp="1"/>
          </p:cNvSpPr>
          <p:nvPr>
            <p:ph type="sldNum" sz="quarter" idx="12"/>
          </p:nvPr>
        </p:nvSpPr>
        <p:spPr>
          <a:xfrm>
            <a:off x="11749088" y="6345239"/>
            <a:ext cx="442912" cy="396875"/>
          </a:xfrm>
          <a:prstGeom prst="rect">
            <a:avLst/>
          </a:prstGeom>
        </p:spPr>
        <p:txBody>
          <a:bodyPr lIns="0" tIns="0" bIns="0" anchor="b"/>
          <a:lstStyle>
            <a:lvl1pPr algn="r">
              <a:defRPr sz="1000"/>
            </a:lvl1pPr>
          </a:lstStyle>
          <a:p>
            <a:fld id="{9F9809C6-42AB-4592-B7D3-77E882210B8E}" type="slidenum">
              <a:rPr lang="en-GB" smtClean="0"/>
              <a:pPr/>
              <a:t>‹#›</a:t>
            </a:fld>
            <a:endParaRPr lang="en-GB" dirty="0"/>
          </a:p>
        </p:txBody>
      </p:sp>
    </p:spTree>
    <p:extLst>
      <p:ext uri="{BB962C8B-B14F-4D97-AF65-F5344CB8AC3E}">
        <p14:creationId xmlns:p14="http://schemas.microsoft.com/office/powerpoint/2010/main" val="3512888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13429" y="1233488"/>
            <a:ext cx="10796400" cy="5075237"/>
          </a:xfrm>
        </p:spPr>
        <p:txBody>
          <a:bodyPr/>
          <a:lstStyle>
            <a:lvl1pPr marL="265113" indent="-265113">
              <a:buClr>
                <a:srgbClr val="E67225"/>
              </a:buClr>
              <a:buFont typeface="Calibri" panose="020F0502020204030204" pitchFamily="34" charset="0"/>
              <a:buChar char="•"/>
              <a:defRPr>
                <a:solidFill>
                  <a:srgbClr val="223341"/>
                </a:solidFill>
              </a:defRPr>
            </a:lvl1pPr>
            <a:lvl2pPr marL="625475" indent="-265113">
              <a:buClr>
                <a:srgbClr val="E67225"/>
              </a:buClr>
              <a:tabLst/>
              <a:defRPr>
                <a:solidFill>
                  <a:srgbClr val="223341"/>
                </a:solidFill>
              </a:defRPr>
            </a:lvl2pPr>
            <a:lvl3pPr marL="898525" indent="-184150">
              <a:buClr>
                <a:srgbClr val="E67225"/>
              </a:buClr>
              <a:defRPr>
                <a:solidFill>
                  <a:srgbClr val="223341"/>
                </a:solidFill>
              </a:defRPr>
            </a:lvl3pPr>
            <a:lvl4pPr>
              <a:buClr>
                <a:srgbClr val="E67225"/>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0792926"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697641892"/>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66785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A8348EE-AB9B-40FD-91D8-B5FB82EEB4BA}" type="datetimeFigureOut">
              <a:rPr lang="en-US">
                <a:solidFill>
                  <a:prstClr val="black">
                    <a:tint val="75000"/>
                  </a:prstClr>
                </a:solidFill>
              </a:rPr>
              <a:pPr>
                <a:defRPr/>
              </a:pPr>
              <a:t>2/14/22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73119-53FA-4C2E-A27F-F8BA893047B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1212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03D2A3-1BB4-4DEB-AC6A-D493E9237215}" type="datetimeFigureOut">
              <a:rPr lang="en-US">
                <a:solidFill>
                  <a:prstClr val="black">
                    <a:tint val="75000"/>
                  </a:prstClr>
                </a:solidFill>
              </a:rPr>
              <a:pPr>
                <a:defRPr/>
              </a:pPr>
              <a:t>2/14/22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7CA6AC-9722-40B4-8792-4ED3AC729BE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54734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BE9307-5799-46D6-8A0E-E6F1D2D811C3}" type="datetimeFigureOut">
              <a:rPr lang="en-US">
                <a:solidFill>
                  <a:prstClr val="black">
                    <a:tint val="75000"/>
                  </a:prstClr>
                </a:solidFill>
              </a:rPr>
              <a:pPr>
                <a:defRPr/>
              </a:pPr>
              <a:t>2/14/22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64E72F-2D97-4628-A29F-3918F3E9257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735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5FA661-29B3-4FC8-9AD9-1906493DFE23}" type="datetimeFigureOut">
              <a:rPr lang="en-US">
                <a:solidFill>
                  <a:prstClr val="black">
                    <a:tint val="75000"/>
                  </a:prstClr>
                </a:solidFill>
              </a:rPr>
              <a:pPr>
                <a:defRPr/>
              </a:pPr>
              <a:t>2/14/22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68B22-43AA-4EE1-81B7-F53F97DC77E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9306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F7E04E3-C684-4C29-AC9B-650179750539}" type="datetimeFigureOut">
              <a:rPr lang="en-US">
                <a:solidFill>
                  <a:prstClr val="black">
                    <a:tint val="75000"/>
                  </a:prstClr>
                </a:solidFill>
              </a:rPr>
              <a:pPr>
                <a:defRPr/>
              </a:pPr>
              <a:t>2/14/22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2913D71-0A02-4A1B-92CF-A94C41BE737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38744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BBF8872-EE53-4103-852D-D1DAAA1C0BD8}" type="datetimeFigureOut">
              <a:rPr lang="en-US">
                <a:solidFill>
                  <a:prstClr val="black">
                    <a:tint val="75000"/>
                  </a:prstClr>
                </a:solidFill>
              </a:rPr>
              <a:pPr>
                <a:defRPr/>
              </a:pPr>
              <a:t>2/14/22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8C01BE-455A-43A3-9522-8610727295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19101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2FD08E-B6FA-4AAB-8A9B-9AA9570E2FA5}" type="datetimeFigureOut">
              <a:rPr lang="en-US">
                <a:solidFill>
                  <a:prstClr val="black">
                    <a:tint val="75000"/>
                  </a:prstClr>
                </a:solidFill>
              </a:rPr>
              <a:pPr>
                <a:defRPr/>
              </a:pPr>
              <a:t>2/14/22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B3A340A-97C0-42D1-B578-59ED23C340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917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8ADACD-1D0B-4C49-A026-B9773E686D25}" type="datetimeFigureOut">
              <a:rPr lang="en-US">
                <a:solidFill>
                  <a:prstClr val="black">
                    <a:tint val="75000"/>
                  </a:prstClr>
                </a:solidFill>
              </a:rPr>
              <a:pPr>
                <a:defRPr/>
              </a:pPr>
              <a:t>2/14/22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9060AC5-149B-4A92-A97F-5864724160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95062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3DB996-A71E-4328-844A-A2613BB029A8}" type="datetimeFigureOut">
              <a:rPr lang="en-US">
                <a:solidFill>
                  <a:prstClr val="black">
                    <a:tint val="75000"/>
                  </a:prstClr>
                </a:solidFill>
              </a:rPr>
              <a:pPr>
                <a:defRPr/>
              </a:pPr>
              <a:t>2/14/22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60BDCF-C6DF-4D5C-8E03-48A9967F690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76171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E8198D-CA6B-49EF-900C-44E50593719E}" type="datetimeFigureOut">
              <a:rPr lang="en-US">
                <a:solidFill>
                  <a:prstClr val="black">
                    <a:tint val="75000"/>
                  </a:prstClr>
                </a:solidFill>
              </a:rPr>
              <a:pPr>
                <a:defRPr/>
              </a:pPr>
              <a:t>2/14/22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B123D8-3A65-418E-A775-C17645C623C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0765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532BDA-93BC-4B44-B783-82F731205828}" type="datetimeFigureOut">
              <a:rPr lang="en-US">
                <a:solidFill>
                  <a:prstClr val="black">
                    <a:tint val="75000"/>
                  </a:prstClr>
                </a:solidFill>
              </a:rPr>
              <a:pPr>
                <a:defRPr/>
              </a:pPr>
              <a:t>2/14/22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416348-57E5-454B-9BFB-66EF10DCF4C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88527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A8348EE-AB9B-40FD-91D8-B5FB82EEB4BA}" type="datetimeFigureOut">
              <a:rPr lang="en-US">
                <a:solidFill>
                  <a:prstClr val="black">
                    <a:tint val="75000"/>
                  </a:prstClr>
                </a:solidFill>
              </a:rPr>
              <a:pPr>
                <a:defRPr/>
              </a:pPr>
              <a:t>2/14/22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73119-53FA-4C2E-A27F-F8BA893047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66418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64476"/>
          </a:xfr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145060"/>
            <a:ext cx="10972800" cy="49811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CF03D2A3-1BB4-4DEB-AC6A-D493E9237215}" type="datetimeFigureOut">
              <a:rPr lang="en-US">
                <a:solidFill>
                  <a:prstClr val="black">
                    <a:tint val="75000"/>
                  </a:prstClr>
                </a:solidFill>
              </a:rPr>
              <a:pPr>
                <a:defRPr/>
              </a:pPr>
              <a:t>2/14/22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7CA6AC-9722-40B4-8792-4ED3AC729B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0154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BE9307-5799-46D6-8A0E-E6F1D2D811C3}" type="datetimeFigureOut">
              <a:rPr lang="en-US">
                <a:solidFill>
                  <a:prstClr val="black">
                    <a:tint val="75000"/>
                  </a:prstClr>
                </a:solidFill>
              </a:rPr>
              <a:pPr>
                <a:defRPr/>
              </a:pPr>
              <a:t>2/14/22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64E72F-2D97-4628-A29F-3918F3E925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70300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5FA661-29B3-4FC8-9AD9-1906493DFE23}" type="datetimeFigureOut">
              <a:rPr lang="en-US">
                <a:solidFill>
                  <a:prstClr val="black">
                    <a:tint val="75000"/>
                  </a:prstClr>
                </a:solidFill>
              </a:rPr>
              <a:pPr>
                <a:defRPr/>
              </a:pPr>
              <a:t>2/14/22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68B22-43AA-4EE1-81B7-F53F97DC77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91701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F7E04E3-C684-4C29-AC9B-650179750539}" type="datetimeFigureOut">
              <a:rPr lang="en-US">
                <a:solidFill>
                  <a:prstClr val="black">
                    <a:tint val="75000"/>
                  </a:prstClr>
                </a:solidFill>
              </a:rPr>
              <a:pPr>
                <a:defRPr/>
              </a:pPr>
              <a:t>2/14/22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2913D71-0A02-4A1B-92CF-A94C41BE73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84068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BBF8872-EE53-4103-852D-D1DAAA1C0BD8}" type="datetimeFigureOut">
              <a:rPr lang="en-US">
                <a:solidFill>
                  <a:prstClr val="black">
                    <a:tint val="75000"/>
                  </a:prstClr>
                </a:solidFill>
              </a:rPr>
              <a:pPr>
                <a:defRPr/>
              </a:pPr>
              <a:t>2/14/22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8C01BE-455A-43A3-9522-8610727295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648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2FD08E-B6FA-4AAB-8A9B-9AA9570E2FA5}" type="datetimeFigureOut">
              <a:rPr lang="en-US">
                <a:solidFill>
                  <a:prstClr val="black">
                    <a:tint val="75000"/>
                  </a:prstClr>
                </a:solidFill>
              </a:rPr>
              <a:pPr>
                <a:defRPr/>
              </a:pPr>
              <a:t>2/14/22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B3A340A-97C0-42D1-B578-59ED23C340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10777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8ADACD-1D0B-4C49-A026-B9773E686D25}" type="datetimeFigureOut">
              <a:rPr lang="en-US">
                <a:solidFill>
                  <a:prstClr val="black">
                    <a:tint val="75000"/>
                  </a:prstClr>
                </a:solidFill>
              </a:rPr>
              <a:pPr>
                <a:defRPr/>
              </a:pPr>
              <a:t>2/14/22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9060AC5-149B-4A92-A97F-5864724160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0380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3DB996-A71E-4328-844A-A2613BB029A8}" type="datetimeFigureOut">
              <a:rPr lang="en-US">
                <a:solidFill>
                  <a:prstClr val="black">
                    <a:tint val="75000"/>
                  </a:prstClr>
                </a:solidFill>
              </a:rPr>
              <a:pPr>
                <a:defRPr/>
              </a:pPr>
              <a:t>2/14/22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60BDCF-C6DF-4D5C-8E03-48A9967F69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865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E8198D-CA6B-49EF-900C-44E50593719E}" type="datetimeFigureOut">
              <a:rPr lang="en-US">
                <a:solidFill>
                  <a:prstClr val="black">
                    <a:tint val="75000"/>
                  </a:prstClr>
                </a:solidFill>
              </a:rPr>
              <a:pPr>
                <a:defRPr/>
              </a:pPr>
              <a:t>2/14/22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B123D8-3A65-418E-A775-C17645C623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60832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532BDA-93BC-4B44-B783-82F731205828}" type="datetimeFigureOut">
              <a:rPr lang="en-US">
                <a:solidFill>
                  <a:prstClr val="black">
                    <a:tint val="75000"/>
                  </a:prstClr>
                </a:solidFill>
              </a:rPr>
              <a:pPr>
                <a:defRPr/>
              </a:pPr>
              <a:t>2/14/22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416348-57E5-454B-9BFB-66EF10DCF4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9533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9331F783-C0FF-4228-AEF9-60097379A7A1}"/>
              </a:ext>
            </a:extLst>
          </p:cNvPr>
          <p:cNvSpPr>
            <a:spLocks noGrp="1"/>
          </p:cNvSpPr>
          <p:nvPr>
            <p:ph type="body" sz="quarter" idx="10"/>
          </p:nvPr>
        </p:nvSpPr>
        <p:spPr>
          <a:xfrm>
            <a:off x="1" y="6599468"/>
            <a:ext cx="5027084" cy="258532"/>
          </a:xfrm>
        </p:spPr>
        <p:txBody>
          <a:bodyPr anchor="b">
            <a:spAutoFit/>
          </a:bodyPr>
          <a:lstStyle>
            <a:lvl1pPr marL="0" indent="0">
              <a:spcBef>
                <a:spcPts val="0"/>
              </a:spcBef>
              <a:buNone/>
              <a:defRPr sz="1200"/>
            </a:lvl1pPr>
          </a:lstStyle>
          <a:p>
            <a:pPr lvl="0"/>
            <a:r>
              <a:rPr lang="en-US"/>
              <a:t>Edit Master text styles</a:t>
            </a:r>
          </a:p>
        </p:txBody>
      </p:sp>
      <p:sp>
        <p:nvSpPr>
          <p:cNvPr id="8" name="Text Placeholder 4">
            <a:extLst>
              <a:ext uri="{FF2B5EF4-FFF2-40B4-BE49-F238E27FC236}">
                <a16:creationId xmlns:a16="http://schemas.microsoft.com/office/drawing/2014/main" id="{424E0EA9-952D-4348-AE95-47ACFCD8D570}"/>
              </a:ext>
            </a:extLst>
          </p:cNvPr>
          <p:cNvSpPr>
            <a:spLocks noGrp="1"/>
          </p:cNvSpPr>
          <p:nvPr>
            <p:ph type="body" sz="quarter" idx="11"/>
          </p:nvPr>
        </p:nvSpPr>
        <p:spPr>
          <a:xfrm>
            <a:off x="7164917" y="6599468"/>
            <a:ext cx="5027084" cy="258532"/>
          </a:xfrm>
        </p:spPr>
        <p:txBody>
          <a:bodyPr anchor="b">
            <a:spAutoFit/>
          </a:bodyPr>
          <a:lstStyle>
            <a:lvl1pPr marL="0" indent="0" algn="r">
              <a:spcBef>
                <a:spcPts val="0"/>
              </a:spcBef>
              <a:buNone/>
              <a:defRPr sz="1200"/>
            </a:lvl1pPr>
          </a:lstStyle>
          <a:p>
            <a:pPr lvl="0"/>
            <a:r>
              <a:rPr lang="en-US"/>
              <a:t>Edit Master text styles</a:t>
            </a:r>
          </a:p>
        </p:txBody>
      </p:sp>
    </p:spTree>
    <p:extLst>
      <p:ext uri="{BB962C8B-B14F-4D97-AF65-F5344CB8AC3E}">
        <p14:creationId xmlns:p14="http://schemas.microsoft.com/office/powerpoint/2010/main" val="1845169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C9BAE22-8CA9-1C44-BA6C-498E6AF97E27}"/>
              </a:ext>
            </a:extLst>
          </p:cNvPr>
          <p:cNvSpPr>
            <a:spLocks noGrp="1"/>
          </p:cNvSpPr>
          <p:nvPr>
            <p:ph type="dt" sz="half" idx="10"/>
          </p:nvPr>
        </p:nvSpPr>
        <p:spPr/>
        <p:txBody>
          <a:bodyPr/>
          <a:lstStyle>
            <a:lvl1pPr defTabSz="914400" eaLnBrk="0" hangingPunct="0">
              <a:defRPr/>
            </a:lvl1pPr>
          </a:lstStyle>
          <a:p>
            <a:pPr>
              <a:defRPr/>
            </a:pPr>
            <a:fld id="{FF857071-33D6-EE4B-A846-32257A753700}" type="datetimeFigureOut">
              <a:rPr lang="en-US"/>
              <a:pPr>
                <a:defRPr/>
              </a:pPr>
              <a:t>2/14/22</a:t>
            </a:fld>
            <a:endParaRPr lang="en-US"/>
          </a:p>
        </p:txBody>
      </p:sp>
      <p:sp>
        <p:nvSpPr>
          <p:cNvPr id="5" name="Footer Placeholder 4">
            <a:extLst>
              <a:ext uri="{FF2B5EF4-FFF2-40B4-BE49-F238E27FC236}">
                <a16:creationId xmlns:a16="http://schemas.microsoft.com/office/drawing/2014/main" id="{489C7C4E-7F63-E04D-9C4A-EDAADB959AC7}"/>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FC3400FC-09D8-0F4E-AC90-C6A36A9C939C}"/>
              </a:ext>
            </a:extLst>
          </p:cNvPr>
          <p:cNvSpPr>
            <a:spLocks noGrp="1"/>
          </p:cNvSpPr>
          <p:nvPr>
            <p:ph type="sldNum" sz="quarter" idx="12"/>
          </p:nvPr>
        </p:nvSpPr>
        <p:spPr/>
        <p:txBody>
          <a:bodyPr/>
          <a:lstStyle>
            <a:lvl1pPr defTabSz="914400" eaLnBrk="0" hangingPunct="0">
              <a:defRPr/>
            </a:lvl1pPr>
          </a:lstStyle>
          <a:p>
            <a:pPr>
              <a:defRPr/>
            </a:pPr>
            <a:fld id="{FB536659-A0D2-7746-8D5A-9A4DCE247E70}" type="slidenum">
              <a:rPr lang="en-US"/>
              <a:pPr>
                <a:defRPr/>
              </a:pPr>
              <a:t>‹#›</a:t>
            </a:fld>
            <a:endParaRPr lang="en-US"/>
          </a:p>
        </p:txBody>
      </p:sp>
    </p:spTree>
    <p:extLst>
      <p:ext uri="{BB962C8B-B14F-4D97-AF65-F5344CB8AC3E}">
        <p14:creationId xmlns:p14="http://schemas.microsoft.com/office/powerpoint/2010/main" val="31750170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64476"/>
          </a:xfr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145060"/>
            <a:ext cx="10972800" cy="49811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0E19050-FCAE-9B42-B886-5B6AF2BA2781}"/>
              </a:ext>
            </a:extLst>
          </p:cNvPr>
          <p:cNvSpPr>
            <a:spLocks noGrp="1"/>
          </p:cNvSpPr>
          <p:nvPr>
            <p:ph type="dt" sz="half" idx="10"/>
          </p:nvPr>
        </p:nvSpPr>
        <p:spPr/>
        <p:txBody>
          <a:bodyPr/>
          <a:lstStyle>
            <a:lvl1pPr defTabSz="914400" eaLnBrk="0" hangingPunct="0">
              <a:defRPr/>
            </a:lvl1pPr>
          </a:lstStyle>
          <a:p>
            <a:pPr>
              <a:defRPr/>
            </a:pPr>
            <a:fld id="{6A5BA041-4D9D-DE4E-900F-15CA71D3A3B8}" type="datetimeFigureOut">
              <a:rPr lang="en-US"/>
              <a:pPr>
                <a:defRPr/>
              </a:pPr>
              <a:t>2/14/22</a:t>
            </a:fld>
            <a:endParaRPr lang="en-US"/>
          </a:p>
        </p:txBody>
      </p:sp>
      <p:sp>
        <p:nvSpPr>
          <p:cNvPr id="5" name="Footer Placeholder 4">
            <a:extLst>
              <a:ext uri="{FF2B5EF4-FFF2-40B4-BE49-F238E27FC236}">
                <a16:creationId xmlns:a16="http://schemas.microsoft.com/office/drawing/2014/main" id="{8DC0BEB7-3CB6-4A41-8BB2-B7423108B909}"/>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A89EBA58-8C03-4C4F-AF44-C323E072F235}"/>
              </a:ext>
            </a:extLst>
          </p:cNvPr>
          <p:cNvSpPr>
            <a:spLocks noGrp="1"/>
          </p:cNvSpPr>
          <p:nvPr>
            <p:ph type="sldNum" sz="quarter" idx="12"/>
          </p:nvPr>
        </p:nvSpPr>
        <p:spPr/>
        <p:txBody>
          <a:bodyPr/>
          <a:lstStyle>
            <a:lvl1pPr defTabSz="914400" eaLnBrk="0" hangingPunct="0">
              <a:defRPr/>
            </a:lvl1pPr>
          </a:lstStyle>
          <a:p>
            <a:pPr>
              <a:defRPr/>
            </a:pPr>
            <a:fld id="{A1711D87-0C3D-774B-966C-81757EE7F69D}" type="slidenum">
              <a:rPr lang="en-US"/>
              <a:pPr>
                <a:defRPr/>
              </a:pPr>
              <a:t>‹#›</a:t>
            </a:fld>
            <a:endParaRPr lang="en-US"/>
          </a:p>
        </p:txBody>
      </p:sp>
    </p:spTree>
    <p:extLst>
      <p:ext uri="{BB962C8B-B14F-4D97-AF65-F5344CB8AC3E}">
        <p14:creationId xmlns:p14="http://schemas.microsoft.com/office/powerpoint/2010/main" val="3593003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816977-197C-0545-9AB7-ADA2A64A2FFF}"/>
              </a:ext>
            </a:extLst>
          </p:cNvPr>
          <p:cNvSpPr>
            <a:spLocks noGrp="1"/>
          </p:cNvSpPr>
          <p:nvPr>
            <p:ph type="dt" sz="half" idx="10"/>
          </p:nvPr>
        </p:nvSpPr>
        <p:spPr/>
        <p:txBody>
          <a:bodyPr/>
          <a:lstStyle>
            <a:lvl1pPr defTabSz="914400" eaLnBrk="0" hangingPunct="0">
              <a:defRPr/>
            </a:lvl1pPr>
          </a:lstStyle>
          <a:p>
            <a:pPr>
              <a:defRPr/>
            </a:pPr>
            <a:fld id="{69E83629-181C-3C4B-BCEF-CC3EF151A820}" type="datetimeFigureOut">
              <a:rPr lang="en-US"/>
              <a:pPr>
                <a:defRPr/>
              </a:pPr>
              <a:t>2/14/22</a:t>
            </a:fld>
            <a:endParaRPr lang="en-US"/>
          </a:p>
        </p:txBody>
      </p:sp>
      <p:sp>
        <p:nvSpPr>
          <p:cNvPr id="5" name="Footer Placeholder 4">
            <a:extLst>
              <a:ext uri="{FF2B5EF4-FFF2-40B4-BE49-F238E27FC236}">
                <a16:creationId xmlns:a16="http://schemas.microsoft.com/office/drawing/2014/main" id="{50CEAB96-6133-684D-B1D3-2D78E9BD10E3}"/>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7925A9FD-1421-6740-AF19-2EB3FF7F1D3F}"/>
              </a:ext>
            </a:extLst>
          </p:cNvPr>
          <p:cNvSpPr>
            <a:spLocks noGrp="1"/>
          </p:cNvSpPr>
          <p:nvPr>
            <p:ph type="sldNum" sz="quarter" idx="12"/>
          </p:nvPr>
        </p:nvSpPr>
        <p:spPr/>
        <p:txBody>
          <a:bodyPr/>
          <a:lstStyle>
            <a:lvl1pPr defTabSz="914400" eaLnBrk="0" hangingPunct="0">
              <a:defRPr/>
            </a:lvl1pPr>
          </a:lstStyle>
          <a:p>
            <a:pPr>
              <a:defRPr/>
            </a:pPr>
            <a:fld id="{FD561FA2-A761-B441-A4BE-9FEABF1DD0F5}" type="slidenum">
              <a:rPr lang="en-US"/>
              <a:pPr>
                <a:defRPr/>
              </a:pPr>
              <a:t>‹#›</a:t>
            </a:fld>
            <a:endParaRPr lang="en-US"/>
          </a:p>
        </p:txBody>
      </p:sp>
    </p:spTree>
    <p:extLst>
      <p:ext uri="{BB962C8B-B14F-4D97-AF65-F5344CB8AC3E}">
        <p14:creationId xmlns:p14="http://schemas.microsoft.com/office/powerpoint/2010/main" val="21822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42BB654-475D-F942-90BB-C37D1DC9925E}"/>
              </a:ext>
            </a:extLst>
          </p:cNvPr>
          <p:cNvSpPr>
            <a:spLocks noGrp="1"/>
          </p:cNvSpPr>
          <p:nvPr>
            <p:ph type="dt" sz="half" idx="10"/>
          </p:nvPr>
        </p:nvSpPr>
        <p:spPr/>
        <p:txBody>
          <a:bodyPr/>
          <a:lstStyle>
            <a:lvl1pPr defTabSz="914400" eaLnBrk="0" hangingPunct="0">
              <a:defRPr/>
            </a:lvl1pPr>
          </a:lstStyle>
          <a:p>
            <a:pPr>
              <a:defRPr/>
            </a:pPr>
            <a:fld id="{A4E59830-E237-414A-BC09-22F6B53406D7}" type="datetimeFigureOut">
              <a:rPr lang="en-US"/>
              <a:pPr>
                <a:defRPr/>
              </a:pPr>
              <a:t>2/14/22</a:t>
            </a:fld>
            <a:endParaRPr lang="en-US"/>
          </a:p>
        </p:txBody>
      </p:sp>
      <p:sp>
        <p:nvSpPr>
          <p:cNvPr id="6" name="Footer Placeholder 4">
            <a:extLst>
              <a:ext uri="{FF2B5EF4-FFF2-40B4-BE49-F238E27FC236}">
                <a16:creationId xmlns:a16="http://schemas.microsoft.com/office/drawing/2014/main" id="{DFDD94DD-8721-EA4B-B536-1604D13A7C70}"/>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935F93D1-0A70-2A42-A6D5-587F1CCEE768}"/>
              </a:ext>
            </a:extLst>
          </p:cNvPr>
          <p:cNvSpPr>
            <a:spLocks noGrp="1"/>
          </p:cNvSpPr>
          <p:nvPr>
            <p:ph type="sldNum" sz="quarter" idx="12"/>
          </p:nvPr>
        </p:nvSpPr>
        <p:spPr/>
        <p:txBody>
          <a:bodyPr/>
          <a:lstStyle>
            <a:lvl1pPr defTabSz="914400" eaLnBrk="0" hangingPunct="0">
              <a:defRPr/>
            </a:lvl1pPr>
          </a:lstStyle>
          <a:p>
            <a:pPr>
              <a:defRPr/>
            </a:pPr>
            <a:fld id="{9C9FF854-7E6C-8740-B221-3B6CBD967348}" type="slidenum">
              <a:rPr lang="en-US"/>
              <a:pPr>
                <a:defRPr/>
              </a:pPr>
              <a:t>‹#›</a:t>
            </a:fld>
            <a:endParaRPr lang="en-US"/>
          </a:p>
        </p:txBody>
      </p:sp>
    </p:spTree>
    <p:extLst>
      <p:ext uri="{BB962C8B-B14F-4D97-AF65-F5344CB8AC3E}">
        <p14:creationId xmlns:p14="http://schemas.microsoft.com/office/powerpoint/2010/main" val="249917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C0B0D0B-563C-0E4B-BAE4-89B8E9541D93}"/>
              </a:ext>
            </a:extLst>
          </p:cNvPr>
          <p:cNvSpPr>
            <a:spLocks noGrp="1"/>
          </p:cNvSpPr>
          <p:nvPr>
            <p:ph type="dt" sz="half" idx="10"/>
          </p:nvPr>
        </p:nvSpPr>
        <p:spPr/>
        <p:txBody>
          <a:bodyPr/>
          <a:lstStyle>
            <a:lvl1pPr defTabSz="914400" eaLnBrk="0" hangingPunct="0">
              <a:defRPr/>
            </a:lvl1pPr>
          </a:lstStyle>
          <a:p>
            <a:pPr>
              <a:defRPr/>
            </a:pPr>
            <a:fld id="{CC99DA9C-41A5-7F43-87EB-B2F372BAC5FE}" type="datetimeFigureOut">
              <a:rPr lang="en-US"/>
              <a:pPr>
                <a:defRPr/>
              </a:pPr>
              <a:t>2/14/22</a:t>
            </a:fld>
            <a:endParaRPr lang="en-US"/>
          </a:p>
        </p:txBody>
      </p:sp>
      <p:sp>
        <p:nvSpPr>
          <p:cNvPr id="8" name="Footer Placeholder 4">
            <a:extLst>
              <a:ext uri="{FF2B5EF4-FFF2-40B4-BE49-F238E27FC236}">
                <a16:creationId xmlns:a16="http://schemas.microsoft.com/office/drawing/2014/main" id="{9A17CC0A-087B-8F4B-9E20-A5EE227B4B88}"/>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C05CA303-CA46-FC46-8263-3218FC7CBCCE}"/>
              </a:ext>
            </a:extLst>
          </p:cNvPr>
          <p:cNvSpPr>
            <a:spLocks noGrp="1"/>
          </p:cNvSpPr>
          <p:nvPr>
            <p:ph type="sldNum" sz="quarter" idx="12"/>
          </p:nvPr>
        </p:nvSpPr>
        <p:spPr/>
        <p:txBody>
          <a:bodyPr/>
          <a:lstStyle>
            <a:lvl1pPr defTabSz="914400" eaLnBrk="0" hangingPunct="0">
              <a:defRPr/>
            </a:lvl1pPr>
          </a:lstStyle>
          <a:p>
            <a:pPr>
              <a:defRPr/>
            </a:pPr>
            <a:fld id="{650D720A-8C15-E046-85FB-13C155970C6F}" type="slidenum">
              <a:rPr lang="en-US"/>
              <a:pPr>
                <a:defRPr/>
              </a:pPr>
              <a:t>‹#›</a:t>
            </a:fld>
            <a:endParaRPr lang="en-US"/>
          </a:p>
        </p:txBody>
      </p:sp>
    </p:spTree>
    <p:extLst>
      <p:ext uri="{BB962C8B-B14F-4D97-AF65-F5344CB8AC3E}">
        <p14:creationId xmlns:p14="http://schemas.microsoft.com/office/powerpoint/2010/main" val="26465173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lstStyle>
            <a:lvl1pPr>
              <a:defRPr sz="3600" b="1">
                <a:latin typeface="Arial" pitchFamily="34" charset="0"/>
                <a:cs typeface="Arial"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C5D7402F-D3F9-E14F-8EC0-EC84FC3C278D}"/>
              </a:ext>
            </a:extLst>
          </p:cNvPr>
          <p:cNvSpPr>
            <a:spLocks noGrp="1"/>
          </p:cNvSpPr>
          <p:nvPr>
            <p:ph type="dt" sz="half" idx="10"/>
          </p:nvPr>
        </p:nvSpPr>
        <p:spPr/>
        <p:txBody>
          <a:bodyPr/>
          <a:lstStyle>
            <a:lvl1pPr defTabSz="914400" eaLnBrk="0" hangingPunct="0">
              <a:defRPr/>
            </a:lvl1pPr>
          </a:lstStyle>
          <a:p>
            <a:pPr>
              <a:defRPr/>
            </a:pPr>
            <a:fld id="{21A7354B-800E-1946-B575-92531D5EE631}" type="datetimeFigureOut">
              <a:rPr lang="en-US"/>
              <a:pPr>
                <a:defRPr/>
              </a:pPr>
              <a:t>2/14/22</a:t>
            </a:fld>
            <a:endParaRPr lang="en-US"/>
          </a:p>
        </p:txBody>
      </p:sp>
      <p:sp>
        <p:nvSpPr>
          <p:cNvPr id="4" name="Footer Placeholder 4">
            <a:extLst>
              <a:ext uri="{FF2B5EF4-FFF2-40B4-BE49-F238E27FC236}">
                <a16:creationId xmlns:a16="http://schemas.microsoft.com/office/drawing/2014/main" id="{60FFFF2B-50F3-164F-AF00-A17C13BB02D8}"/>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6B8A1C1A-52E5-3E49-8F7A-5B51026B5184}"/>
              </a:ext>
            </a:extLst>
          </p:cNvPr>
          <p:cNvSpPr>
            <a:spLocks noGrp="1"/>
          </p:cNvSpPr>
          <p:nvPr>
            <p:ph type="sldNum" sz="quarter" idx="12"/>
          </p:nvPr>
        </p:nvSpPr>
        <p:spPr/>
        <p:txBody>
          <a:bodyPr/>
          <a:lstStyle>
            <a:lvl1pPr defTabSz="914400" eaLnBrk="0" hangingPunct="0">
              <a:defRPr/>
            </a:lvl1pPr>
          </a:lstStyle>
          <a:p>
            <a:pPr>
              <a:defRPr/>
            </a:pPr>
            <a:fld id="{252B9FB4-9A1B-D848-B1B0-3989817D1432}" type="slidenum">
              <a:rPr lang="en-US"/>
              <a:pPr>
                <a:defRPr/>
              </a:pPr>
              <a:t>‹#›</a:t>
            </a:fld>
            <a:endParaRPr lang="en-US"/>
          </a:p>
        </p:txBody>
      </p:sp>
    </p:spTree>
    <p:extLst>
      <p:ext uri="{BB962C8B-B14F-4D97-AF65-F5344CB8AC3E}">
        <p14:creationId xmlns:p14="http://schemas.microsoft.com/office/powerpoint/2010/main" val="2512097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CA6D91-1EEE-D64D-AC84-480D1D54DE8F}"/>
              </a:ext>
            </a:extLst>
          </p:cNvPr>
          <p:cNvSpPr>
            <a:spLocks noGrp="1"/>
          </p:cNvSpPr>
          <p:nvPr>
            <p:ph type="dt" sz="half" idx="10"/>
          </p:nvPr>
        </p:nvSpPr>
        <p:spPr/>
        <p:txBody>
          <a:bodyPr/>
          <a:lstStyle>
            <a:lvl1pPr defTabSz="914400" eaLnBrk="0" hangingPunct="0">
              <a:defRPr/>
            </a:lvl1pPr>
          </a:lstStyle>
          <a:p>
            <a:pPr>
              <a:defRPr/>
            </a:pPr>
            <a:fld id="{3066B43F-9688-7342-8CEF-523E45C8456B}" type="datetimeFigureOut">
              <a:rPr lang="en-US"/>
              <a:pPr>
                <a:defRPr/>
              </a:pPr>
              <a:t>2/14/22</a:t>
            </a:fld>
            <a:endParaRPr lang="en-US"/>
          </a:p>
        </p:txBody>
      </p:sp>
      <p:sp>
        <p:nvSpPr>
          <p:cNvPr id="3" name="Footer Placeholder 4">
            <a:extLst>
              <a:ext uri="{FF2B5EF4-FFF2-40B4-BE49-F238E27FC236}">
                <a16:creationId xmlns:a16="http://schemas.microsoft.com/office/drawing/2014/main" id="{508F1054-4F09-FF4D-8B2A-8A367F589168}"/>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1794C02B-4700-9643-817D-CCC5EC97BB9E}"/>
              </a:ext>
            </a:extLst>
          </p:cNvPr>
          <p:cNvSpPr>
            <a:spLocks noGrp="1"/>
          </p:cNvSpPr>
          <p:nvPr>
            <p:ph type="sldNum" sz="quarter" idx="12"/>
          </p:nvPr>
        </p:nvSpPr>
        <p:spPr/>
        <p:txBody>
          <a:bodyPr/>
          <a:lstStyle>
            <a:lvl1pPr defTabSz="914400" eaLnBrk="0" hangingPunct="0">
              <a:defRPr/>
            </a:lvl1pPr>
          </a:lstStyle>
          <a:p>
            <a:pPr>
              <a:defRPr/>
            </a:pPr>
            <a:fld id="{6DC9A44C-6899-7745-A88E-100D85C1BA0A}" type="slidenum">
              <a:rPr lang="en-US"/>
              <a:pPr>
                <a:defRPr/>
              </a:pPr>
              <a:t>‹#›</a:t>
            </a:fld>
            <a:endParaRPr lang="en-US"/>
          </a:p>
        </p:txBody>
      </p:sp>
    </p:spTree>
    <p:extLst>
      <p:ext uri="{BB962C8B-B14F-4D97-AF65-F5344CB8AC3E}">
        <p14:creationId xmlns:p14="http://schemas.microsoft.com/office/powerpoint/2010/main" val="27245611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0E01FB-80E8-9D4A-A6B3-9054AB718731}"/>
              </a:ext>
            </a:extLst>
          </p:cNvPr>
          <p:cNvSpPr>
            <a:spLocks noGrp="1"/>
          </p:cNvSpPr>
          <p:nvPr>
            <p:ph type="dt" sz="half" idx="10"/>
          </p:nvPr>
        </p:nvSpPr>
        <p:spPr/>
        <p:txBody>
          <a:bodyPr/>
          <a:lstStyle>
            <a:lvl1pPr defTabSz="914400" eaLnBrk="0" hangingPunct="0">
              <a:defRPr/>
            </a:lvl1pPr>
          </a:lstStyle>
          <a:p>
            <a:pPr>
              <a:defRPr/>
            </a:pPr>
            <a:fld id="{5F49E5CA-3003-964F-B62D-CF3E92091062}" type="datetimeFigureOut">
              <a:rPr lang="en-US"/>
              <a:pPr>
                <a:defRPr/>
              </a:pPr>
              <a:t>2/14/22</a:t>
            </a:fld>
            <a:endParaRPr lang="en-US"/>
          </a:p>
        </p:txBody>
      </p:sp>
      <p:sp>
        <p:nvSpPr>
          <p:cNvPr id="6" name="Footer Placeholder 4">
            <a:extLst>
              <a:ext uri="{FF2B5EF4-FFF2-40B4-BE49-F238E27FC236}">
                <a16:creationId xmlns:a16="http://schemas.microsoft.com/office/drawing/2014/main" id="{3227228C-226C-8F43-A7DF-6E2C2DADBAE6}"/>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9A04CB14-E7A6-6848-85C2-3708F48F470A}"/>
              </a:ext>
            </a:extLst>
          </p:cNvPr>
          <p:cNvSpPr>
            <a:spLocks noGrp="1"/>
          </p:cNvSpPr>
          <p:nvPr>
            <p:ph type="sldNum" sz="quarter" idx="12"/>
          </p:nvPr>
        </p:nvSpPr>
        <p:spPr/>
        <p:txBody>
          <a:bodyPr/>
          <a:lstStyle>
            <a:lvl1pPr defTabSz="914400" eaLnBrk="0" hangingPunct="0">
              <a:defRPr/>
            </a:lvl1pPr>
          </a:lstStyle>
          <a:p>
            <a:pPr>
              <a:defRPr/>
            </a:pPr>
            <a:fld id="{5FD8840C-BF86-174A-A552-0323DC6DC506}" type="slidenum">
              <a:rPr lang="en-US"/>
              <a:pPr>
                <a:defRPr/>
              </a:pPr>
              <a:t>‹#›</a:t>
            </a:fld>
            <a:endParaRPr lang="en-US"/>
          </a:p>
        </p:txBody>
      </p:sp>
    </p:spTree>
    <p:extLst>
      <p:ext uri="{BB962C8B-B14F-4D97-AF65-F5344CB8AC3E}">
        <p14:creationId xmlns:p14="http://schemas.microsoft.com/office/powerpoint/2010/main" val="33348498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6EB775-3961-DD47-B81A-1670F9C82340}"/>
              </a:ext>
            </a:extLst>
          </p:cNvPr>
          <p:cNvSpPr>
            <a:spLocks noGrp="1"/>
          </p:cNvSpPr>
          <p:nvPr>
            <p:ph type="dt" sz="half" idx="10"/>
          </p:nvPr>
        </p:nvSpPr>
        <p:spPr/>
        <p:txBody>
          <a:bodyPr/>
          <a:lstStyle>
            <a:lvl1pPr defTabSz="914400" eaLnBrk="0" hangingPunct="0">
              <a:defRPr/>
            </a:lvl1pPr>
          </a:lstStyle>
          <a:p>
            <a:pPr>
              <a:defRPr/>
            </a:pPr>
            <a:fld id="{2568DF46-C986-CE4D-AA1F-422B4432927F}" type="datetimeFigureOut">
              <a:rPr lang="en-US"/>
              <a:pPr>
                <a:defRPr/>
              </a:pPr>
              <a:t>2/14/22</a:t>
            </a:fld>
            <a:endParaRPr lang="en-US"/>
          </a:p>
        </p:txBody>
      </p:sp>
      <p:sp>
        <p:nvSpPr>
          <p:cNvPr id="6" name="Footer Placeholder 4">
            <a:extLst>
              <a:ext uri="{FF2B5EF4-FFF2-40B4-BE49-F238E27FC236}">
                <a16:creationId xmlns:a16="http://schemas.microsoft.com/office/drawing/2014/main" id="{E066F0B5-AD3E-7344-8529-E835C89423EF}"/>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071582FA-AFC9-8441-9BC5-25F79A4AD67C}"/>
              </a:ext>
            </a:extLst>
          </p:cNvPr>
          <p:cNvSpPr>
            <a:spLocks noGrp="1"/>
          </p:cNvSpPr>
          <p:nvPr>
            <p:ph type="sldNum" sz="quarter" idx="12"/>
          </p:nvPr>
        </p:nvSpPr>
        <p:spPr/>
        <p:txBody>
          <a:bodyPr/>
          <a:lstStyle>
            <a:lvl1pPr defTabSz="914400" eaLnBrk="0" hangingPunct="0">
              <a:defRPr/>
            </a:lvl1pPr>
          </a:lstStyle>
          <a:p>
            <a:pPr>
              <a:defRPr/>
            </a:pPr>
            <a:fld id="{3B640F08-6947-AB47-850B-B82EA1A64C80}" type="slidenum">
              <a:rPr lang="en-US"/>
              <a:pPr>
                <a:defRPr/>
              </a:pPr>
              <a:t>‹#›</a:t>
            </a:fld>
            <a:endParaRPr lang="en-US"/>
          </a:p>
        </p:txBody>
      </p:sp>
    </p:spTree>
    <p:extLst>
      <p:ext uri="{BB962C8B-B14F-4D97-AF65-F5344CB8AC3E}">
        <p14:creationId xmlns:p14="http://schemas.microsoft.com/office/powerpoint/2010/main" val="1539615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EC8D6-0FA1-C349-8C92-89EDA2CBB2B7}"/>
              </a:ext>
            </a:extLst>
          </p:cNvPr>
          <p:cNvSpPr>
            <a:spLocks noGrp="1"/>
          </p:cNvSpPr>
          <p:nvPr>
            <p:ph type="dt" sz="half" idx="10"/>
          </p:nvPr>
        </p:nvSpPr>
        <p:spPr/>
        <p:txBody>
          <a:bodyPr/>
          <a:lstStyle>
            <a:lvl1pPr defTabSz="914400" eaLnBrk="0" hangingPunct="0">
              <a:defRPr/>
            </a:lvl1pPr>
          </a:lstStyle>
          <a:p>
            <a:pPr>
              <a:defRPr/>
            </a:pPr>
            <a:fld id="{1851D552-88A6-044B-A588-8B79AB8268E5}" type="datetimeFigureOut">
              <a:rPr lang="en-US"/>
              <a:pPr>
                <a:defRPr/>
              </a:pPr>
              <a:t>2/14/22</a:t>
            </a:fld>
            <a:endParaRPr lang="en-US"/>
          </a:p>
        </p:txBody>
      </p:sp>
      <p:sp>
        <p:nvSpPr>
          <p:cNvPr id="5" name="Footer Placeholder 4">
            <a:extLst>
              <a:ext uri="{FF2B5EF4-FFF2-40B4-BE49-F238E27FC236}">
                <a16:creationId xmlns:a16="http://schemas.microsoft.com/office/drawing/2014/main" id="{10F22ABE-8E25-DF44-9E72-EDE96453848F}"/>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69844A81-ACAB-1548-AF36-6279BEB8931B}"/>
              </a:ext>
            </a:extLst>
          </p:cNvPr>
          <p:cNvSpPr>
            <a:spLocks noGrp="1"/>
          </p:cNvSpPr>
          <p:nvPr>
            <p:ph type="sldNum" sz="quarter" idx="12"/>
          </p:nvPr>
        </p:nvSpPr>
        <p:spPr/>
        <p:txBody>
          <a:bodyPr/>
          <a:lstStyle>
            <a:lvl1pPr defTabSz="914400" eaLnBrk="0" hangingPunct="0">
              <a:defRPr/>
            </a:lvl1pPr>
          </a:lstStyle>
          <a:p>
            <a:pPr>
              <a:defRPr/>
            </a:pPr>
            <a:fld id="{34F02686-6762-6340-AA1E-A159C0C4D063}" type="slidenum">
              <a:rPr lang="en-US"/>
              <a:pPr>
                <a:defRPr/>
              </a:pPr>
              <a:t>‹#›</a:t>
            </a:fld>
            <a:endParaRPr lang="en-US"/>
          </a:p>
        </p:txBody>
      </p:sp>
    </p:spTree>
    <p:extLst>
      <p:ext uri="{BB962C8B-B14F-4D97-AF65-F5344CB8AC3E}">
        <p14:creationId xmlns:p14="http://schemas.microsoft.com/office/powerpoint/2010/main" val="9184344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B6D68-2397-D44A-8A61-95F22D36C776}"/>
              </a:ext>
            </a:extLst>
          </p:cNvPr>
          <p:cNvSpPr>
            <a:spLocks noGrp="1"/>
          </p:cNvSpPr>
          <p:nvPr>
            <p:ph type="dt" sz="half" idx="10"/>
          </p:nvPr>
        </p:nvSpPr>
        <p:spPr/>
        <p:txBody>
          <a:bodyPr/>
          <a:lstStyle>
            <a:lvl1pPr defTabSz="914400" eaLnBrk="0" hangingPunct="0">
              <a:defRPr/>
            </a:lvl1pPr>
          </a:lstStyle>
          <a:p>
            <a:pPr>
              <a:defRPr/>
            </a:pPr>
            <a:fld id="{EA669228-234A-DB4F-9280-A7CE9DE0182B}" type="datetimeFigureOut">
              <a:rPr lang="en-US"/>
              <a:pPr>
                <a:defRPr/>
              </a:pPr>
              <a:t>2/14/22</a:t>
            </a:fld>
            <a:endParaRPr lang="en-US"/>
          </a:p>
        </p:txBody>
      </p:sp>
      <p:sp>
        <p:nvSpPr>
          <p:cNvPr id="5" name="Footer Placeholder 4">
            <a:extLst>
              <a:ext uri="{FF2B5EF4-FFF2-40B4-BE49-F238E27FC236}">
                <a16:creationId xmlns:a16="http://schemas.microsoft.com/office/drawing/2014/main" id="{1DF5CECA-B52F-834D-8C09-DA4FF31D85C7}"/>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D0C0112-02F5-CC40-AA2E-AFB17F325576}"/>
              </a:ext>
            </a:extLst>
          </p:cNvPr>
          <p:cNvSpPr>
            <a:spLocks noGrp="1"/>
          </p:cNvSpPr>
          <p:nvPr>
            <p:ph type="sldNum" sz="quarter" idx="12"/>
          </p:nvPr>
        </p:nvSpPr>
        <p:spPr/>
        <p:txBody>
          <a:bodyPr/>
          <a:lstStyle>
            <a:lvl1pPr defTabSz="914400" eaLnBrk="0" hangingPunct="0">
              <a:defRPr/>
            </a:lvl1pPr>
          </a:lstStyle>
          <a:p>
            <a:pPr>
              <a:defRPr/>
            </a:pPr>
            <a:fld id="{DA909415-796E-A64B-9214-D23B29D4E146}" type="slidenum">
              <a:rPr lang="en-US"/>
              <a:pPr>
                <a:defRPr/>
              </a:pPr>
              <a:t>‹#›</a:t>
            </a:fld>
            <a:endParaRPr lang="en-US"/>
          </a:p>
        </p:txBody>
      </p:sp>
    </p:spTree>
    <p:extLst>
      <p:ext uri="{BB962C8B-B14F-4D97-AF65-F5344CB8AC3E}">
        <p14:creationId xmlns:p14="http://schemas.microsoft.com/office/powerpoint/2010/main" val="25770256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6618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96192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938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64254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94433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4590435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552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4685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608F-C31C-1844-B848-00AA4A27F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F27781-06DD-1441-8BC7-3AF1989268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4BBCF-5497-DB4D-853D-A37CC15FD0B7}"/>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5" name="Footer Placeholder 4">
            <a:extLst>
              <a:ext uri="{FF2B5EF4-FFF2-40B4-BE49-F238E27FC236}">
                <a16:creationId xmlns:a16="http://schemas.microsoft.com/office/drawing/2014/main" id="{82876617-ABF7-0545-95E2-0695E13AB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EB06A-2EC6-3F49-90B0-B59250539518}"/>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3353939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EF8D-D580-AF4F-B619-DC66A144A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2B2C-BB6F-D043-BC76-0379E569F6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D1392-0CB5-034D-AD30-668EBABCC363}"/>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5" name="Footer Placeholder 4">
            <a:extLst>
              <a:ext uri="{FF2B5EF4-FFF2-40B4-BE49-F238E27FC236}">
                <a16:creationId xmlns:a16="http://schemas.microsoft.com/office/drawing/2014/main" id="{41E56DFE-2DE0-FE49-A6E4-C463B52BF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A14D2-01B9-F848-BDDB-F6663489A23A}"/>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4731378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1A74-AF46-7D4F-8DE4-70E4C75E6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DAFC4-5B9E-6E46-AC47-5952776ABA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EC241-688E-CD41-BBA7-46446B37760C}"/>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5" name="Footer Placeholder 4">
            <a:extLst>
              <a:ext uri="{FF2B5EF4-FFF2-40B4-BE49-F238E27FC236}">
                <a16:creationId xmlns:a16="http://schemas.microsoft.com/office/drawing/2014/main" id="{A75D16A4-DD7A-A249-997F-086AD1129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15C5F-963D-054E-A11F-E50D84536F69}"/>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003472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CF61-6E74-F649-AE0D-3EDD018C3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2C43E-9CD7-014A-B0CF-2BA4303464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3DE6A-E71E-794B-ADDA-D3DD7F945C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9A782-9B98-FE4E-B254-EB963B13B9A1}"/>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6" name="Footer Placeholder 5">
            <a:extLst>
              <a:ext uri="{FF2B5EF4-FFF2-40B4-BE49-F238E27FC236}">
                <a16:creationId xmlns:a16="http://schemas.microsoft.com/office/drawing/2014/main" id="{6B7C388D-015A-F947-B366-C55EDABDB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D03E0-B591-2A40-BA1C-37DF45A085EE}"/>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3569277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826A-DDD8-9A4C-BA4D-52A3E4C875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581401-24F3-7842-9438-5D86F8D134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F4F68-216B-6F45-93E9-8E81DE7F0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771BF2-AEF3-CF4C-815D-EEC6357031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7C452-73FC-5C4F-A3CE-17FE56B837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CFF178-DEA9-9444-B8CF-68C2100E4F04}"/>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8" name="Footer Placeholder 7">
            <a:extLst>
              <a:ext uri="{FF2B5EF4-FFF2-40B4-BE49-F238E27FC236}">
                <a16:creationId xmlns:a16="http://schemas.microsoft.com/office/drawing/2014/main" id="{F1EB1322-1509-CA4B-9F9D-2894D60FD1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8F6BEF-4222-3246-982A-61D62A27ABC8}"/>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054978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2BE4-D39C-F048-8FEE-509026CF23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20080D-82ED-7547-AB3A-AB2434F49244}"/>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4" name="Footer Placeholder 3">
            <a:extLst>
              <a:ext uri="{FF2B5EF4-FFF2-40B4-BE49-F238E27FC236}">
                <a16:creationId xmlns:a16="http://schemas.microsoft.com/office/drawing/2014/main" id="{006541A6-EE05-B54D-91D0-12EF6F328D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518E5-D393-D945-B418-BFD48335B8E5}"/>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358145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025D3-DB97-FD45-BF76-95E45D40C65B}"/>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3" name="Footer Placeholder 2">
            <a:extLst>
              <a:ext uri="{FF2B5EF4-FFF2-40B4-BE49-F238E27FC236}">
                <a16:creationId xmlns:a16="http://schemas.microsoft.com/office/drawing/2014/main" id="{CB57DCD5-D2AD-E740-8B70-68D266E707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89CB87-F2B8-704A-BEF7-FD50DE35B5AF}"/>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31010641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3A957-59BE-294A-88CF-54C8CE8EC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B513F-E438-154B-9EAF-82AE393EE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FD8D5E-8C1E-174F-81F9-39FF5432C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A8FC0-72B0-D34D-BC30-6438E1C74127}"/>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6" name="Footer Placeholder 5">
            <a:extLst>
              <a:ext uri="{FF2B5EF4-FFF2-40B4-BE49-F238E27FC236}">
                <a16:creationId xmlns:a16="http://schemas.microsoft.com/office/drawing/2014/main" id="{4AECB4BC-66D9-0E4F-9311-F0DC0CEF3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48AA3-9DF2-744D-88FF-F97808FEB4FD}"/>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418787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807-79B3-7946-82E6-E252AC7A0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3E9ED-6303-4F4B-B9FA-695D373A9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0E96C-A265-464E-B2FF-0E3E77C87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2FD0C-706E-9848-8A4C-89F25DF82CFE}"/>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6" name="Footer Placeholder 5">
            <a:extLst>
              <a:ext uri="{FF2B5EF4-FFF2-40B4-BE49-F238E27FC236}">
                <a16:creationId xmlns:a16="http://schemas.microsoft.com/office/drawing/2014/main" id="{2F5051DE-539D-2D48-B1CF-A5CFBA487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71BFB-FECB-974F-B63B-0852BBDEBFB6}"/>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29756449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7FDB1-2623-524A-A24A-99579B171C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EFB139-8932-0049-81DE-660967F184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2AB3E-6FB7-1047-8707-7DBC167AC48C}"/>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5" name="Footer Placeholder 4">
            <a:extLst>
              <a:ext uri="{FF2B5EF4-FFF2-40B4-BE49-F238E27FC236}">
                <a16:creationId xmlns:a16="http://schemas.microsoft.com/office/drawing/2014/main" id="{B36D9199-BA60-004D-B534-5DE42C0B5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618A4-772B-264C-84CA-7D3ABE760CE0}"/>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15998548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12047-CB3B-0A40-99F6-90F18CA10E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ABB06-1421-DF41-B417-9138F175A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AD72C-53E1-9F4F-8C0E-8B5C8F1F9758}"/>
              </a:ext>
            </a:extLst>
          </p:cNvPr>
          <p:cNvSpPr>
            <a:spLocks noGrp="1"/>
          </p:cNvSpPr>
          <p:nvPr>
            <p:ph type="dt" sz="half" idx="10"/>
          </p:nvPr>
        </p:nvSpPr>
        <p:spPr/>
        <p:txBody>
          <a:bodyPr/>
          <a:lstStyle/>
          <a:p>
            <a:fld id="{DF7499F4-1B78-4240-B7CA-61F986D9BECF}" type="datetimeFigureOut">
              <a:rPr lang="en-US" smtClean="0"/>
              <a:t>2/14/22</a:t>
            </a:fld>
            <a:endParaRPr lang="en-US"/>
          </a:p>
        </p:txBody>
      </p:sp>
      <p:sp>
        <p:nvSpPr>
          <p:cNvPr id="5" name="Footer Placeholder 4">
            <a:extLst>
              <a:ext uri="{FF2B5EF4-FFF2-40B4-BE49-F238E27FC236}">
                <a16:creationId xmlns:a16="http://schemas.microsoft.com/office/drawing/2014/main" id="{429A256B-6FF9-AE4D-8C26-41AB33524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F2992-E6AC-BF4D-9D14-160C63E3DF80}"/>
              </a:ext>
            </a:extLst>
          </p:cNvPr>
          <p:cNvSpPr>
            <a:spLocks noGrp="1"/>
          </p:cNvSpPr>
          <p:nvPr>
            <p:ph type="sldNum" sz="quarter" idx="12"/>
          </p:nvPr>
        </p:nvSpPr>
        <p:spPr/>
        <p:txBody>
          <a:bodyPr/>
          <a:lstStyle/>
          <a:p>
            <a:fld id="{3A453CAB-A99A-154E-B2BC-CC57DA3CF1FD}" type="slidenum">
              <a:rPr lang="en-US" smtClean="0"/>
              <a:t>‹#›</a:t>
            </a:fld>
            <a:endParaRPr lang="en-US"/>
          </a:p>
        </p:txBody>
      </p:sp>
    </p:spTree>
    <p:extLst>
      <p:ext uri="{BB962C8B-B14F-4D97-AF65-F5344CB8AC3E}">
        <p14:creationId xmlns:p14="http://schemas.microsoft.com/office/powerpoint/2010/main" val="346171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7747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49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4903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41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3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58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869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21302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36267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82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92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377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623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41227817"/>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36453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6913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3450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7945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003325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90664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288859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55778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069276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5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5"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980EB246-0392-4BB5-B5BD-C999CA9A71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3514" y="328762"/>
            <a:ext cx="267335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434298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0604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29"/>
            <a:ext cx="3827419" cy="1247411"/>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001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2965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8872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13953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218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5"/>
            <a:ext cx="11283951"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1"/>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6"/>
            <a:ext cx="36734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28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D3A6-AC24-4803-89C5-5DF51F5DF179}"/>
              </a:ext>
            </a:extLst>
          </p:cNvPr>
          <p:cNvSpPr>
            <a:spLocks noGrp="1"/>
          </p:cNvSpPr>
          <p:nvPr>
            <p:ph type="title"/>
          </p:nvPr>
        </p:nvSpPr>
        <p:spPr/>
        <p:txBody>
          <a:bodyPr/>
          <a:lstStyle/>
          <a:p>
            <a:r>
              <a:rPr lang="en-US" dirty="0"/>
              <a:t>Click to edit Master title style</a:t>
            </a:r>
            <a:endParaRPr lang="en-GB" dirty="0"/>
          </a:p>
        </p:txBody>
      </p:sp>
      <p:sp>
        <p:nvSpPr>
          <p:cNvPr id="6" name="Text Placeholder 7">
            <a:extLst>
              <a:ext uri="{FF2B5EF4-FFF2-40B4-BE49-F238E27FC236}">
                <a16:creationId xmlns:a16="http://schemas.microsoft.com/office/drawing/2014/main" id="{7A83D830-0A4C-49CD-B0B1-6BF050162CE4}"/>
              </a:ext>
            </a:extLst>
          </p:cNvPr>
          <p:cNvSpPr>
            <a:spLocks noGrp="1"/>
          </p:cNvSpPr>
          <p:nvPr>
            <p:ph type="body" sz="quarter" idx="10"/>
          </p:nvPr>
        </p:nvSpPr>
        <p:spPr>
          <a:xfrm>
            <a:off x="407988" y="6345239"/>
            <a:ext cx="4673600" cy="396875"/>
          </a:xfrm>
        </p:spPr>
        <p:txBody>
          <a:bodyPr lIns="0" tIns="0" rIns="0" bIns="0" anchor="b">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endParaRPr lang="en-GB" dirty="0"/>
          </a:p>
        </p:txBody>
      </p:sp>
      <p:sp>
        <p:nvSpPr>
          <p:cNvPr id="7" name="Text Placeholder 9">
            <a:extLst>
              <a:ext uri="{FF2B5EF4-FFF2-40B4-BE49-F238E27FC236}">
                <a16:creationId xmlns:a16="http://schemas.microsoft.com/office/drawing/2014/main" id="{97978D06-0374-4A9E-9027-781D055A5F73}"/>
              </a:ext>
            </a:extLst>
          </p:cNvPr>
          <p:cNvSpPr>
            <a:spLocks noGrp="1"/>
          </p:cNvSpPr>
          <p:nvPr>
            <p:ph type="body" sz="quarter" idx="11"/>
          </p:nvPr>
        </p:nvSpPr>
        <p:spPr>
          <a:xfrm>
            <a:off x="7110413" y="6345239"/>
            <a:ext cx="4638675" cy="396875"/>
          </a:xfrm>
        </p:spPr>
        <p:txBody>
          <a:bodyPr lIns="0" tIns="0" rIns="0" bIns="0" anchor="b">
            <a:noAutofit/>
          </a:bodyPr>
          <a:lstStyle>
            <a:lvl1pPr marL="0" indent="0" algn="r">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endParaRPr lang="en-GB" dirty="0"/>
          </a:p>
        </p:txBody>
      </p:sp>
      <p:sp>
        <p:nvSpPr>
          <p:cNvPr id="8" name="Slide Number Placeholder 5">
            <a:extLst>
              <a:ext uri="{FF2B5EF4-FFF2-40B4-BE49-F238E27FC236}">
                <a16:creationId xmlns:a16="http://schemas.microsoft.com/office/drawing/2014/main" id="{18537DD3-0239-43F3-AD29-F3A7D8D2AB3B}"/>
              </a:ext>
            </a:extLst>
          </p:cNvPr>
          <p:cNvSpPr>
            <a:spLocks noGrp="1"/>
          </p:cNvSpPr>
          <p:nvPr>
            <p:ph type="sldNum" sz="quarter" idx="12"/>
          </p:nvPr>
        </p:nvSpPr>
        <p:spPr>
          <a:xfrm>
            <a:off x="11749088" y="6345239"/>
            <a:ext cx="442912" cy="396875"/>
          </a:xfrm>
          <a:prstGeom prst="rect">
            <a:avLst/>
          </a:prstGeom>
        </p:spPr>
        <p:txBody>
          <a:bodyPr lIns="0" tIns="0" bIns="0" anchor="b"/>
          <a:lstStyle>
            <a:lvl1pPr algn="r">
              <a:defRPr sz="1000"/>
            </a:lvl1pPr>
          </a:lstStyle>
          <a:p>
            <a:fld id="{9F9809C6-42AB-4592-B7D3-77E882210B8E}" type="slidenum">
              <a:rPr lang="en-GB" smtClean="0"/>
              <a:pPr/>
              <a:t>‹#›</a:t>
            </a:fld>
            <a:endParaRPr lang="en-GB" dirty="0"/>
          </a:p>
        </p:txBody>
      </p:sp>
    </p:spTree>
    <p:extLst>
      <p:ext uri="{BB962C8B-B14F-4D97-AF65-F5344CB8AC3E}">
        <p14:creationId xmlns:p14="http://schemas.microsoft.com/office/powerpoint/2010/main" val="1344064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7"/>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1725044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Blue Bar">
    <p:spTree>
      <p:nvGrpSpPr>
        <p:cNvPr id="1" name=""/>
        <p:cNvGrpSpPr/>
        <p:nvPr/>
      </p:nvGrpSpPr>
      <p:grpSpPr>
        <a:xfrm>
          <a:off x="0" y="0"/>
          <a:ext cx="0" cy="0"/>
          <a:chOff x="0" y="0"/>
          <a:chExt cx="0" cy="0"/>
        </a:xfrm>
      </p:grpSpPr>
      <p:sp>
        <p:nvSpPr>
          <p:cNvPr id="10" name="Rectangle 9"/>
          <p:cNvSpPr/>
          <p:nvPr/>
        </p:nvSpPr>
        <p:spPr bwMode="black">
          <a:xfrm flipH="1">
            <a:off x="2" y="0"/>
            <a:ext cx="4025348" cy="5981700"/>
          </a:xfrm>
          <a:prstGeom prst="rect">
            <a:avLst/>
          </a:prstGeom>
          <a:solidFill>
            <a:schemeClr val="accent5">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bwMode="white">
          <a:xfrm>
            <a:off x="596049" y="640087"/>
            <a:ext cx="3129295" cy="5211156"/>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34524"/>
            <a:ext cx="5902652" cy="209077"/>
          </a:xfrm>
          <a:prstGeom prst="rect">
            <a:avLst/>
          </a:prstGeom>
        </p:spPr>
        <p:txBody>
          <a:bodyPr lIns="0">
            <a:noAutofit/>
          </a:bodyPr>
          <a:lstStyle>
            <a:lvl1pPr marL="0" indent="0" algn="l">
              <a:buNone/>
              <a:defRPr lang="en-US" sz="10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
        <p:nvSpPr>
          <p:cNvPr id="15"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3540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0"/>
            <a:ext cx="4025348" cy="5981700"/>
          </a:xfrm>
          <a:prstGeom prst="rect">
            <a:avLst/>
          </a:prstGeom>
          <a:solidFill>
            <a:schemeClr val="accent3">
              <a:lumMod val="20000"/>
              <a:lumOff val="80000"/>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1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596049" y="640087"/>
            <a:ext cx="3129295" cy="5211156"/>
          </a:xfrm>
          <a:prstGeom prst="rect">
            <a:avLst/>
          </a:prstGeom>
        </p:spPr>
        <p:txBody>
          <a:bodyPr anchor="t">
            <a:normAutofit/>
          </a:bodyPr>
          <a:lstStyle>
            <a:lvl1pPr>
              <a:defRPr sz="3700" b="1" i="0" spc="-67"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643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ght Gray Stri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lvl1pPr>
              <a:defRPr>
                <a:latin typeface="Arial" panose="020B0604020202020204" pitchFamily="34" charset="0"/>
                <a:cs typeface="Arial" panose="020B0604020202020204" pitchFamily="34" charset="0"/>
              </a:defRPr>
            </a:lvl1pPr>
          </a:lstStyle>
          <a:p>
            <a:r>
              <a:rPr lang="en-US"/>
              <a:t>Title Name or Department Name</a:t>
            </a:r>
            <a:endParaRPr lang="en-US" dirty="0"/>
          </a:p>
        </p:txBody>
      </p:sp>
      <p:sp>
        <p:nvSpPr>
          <p:cNvPr id="4" name="Rectangle 3"/>
          <p:cNvSpPr/>
          <p:nvPr userDrawn="1"/>
        </p:nvSpPr>
        <p:spPr>
          <a:xfrm>
            <a:off x="0" y="1651000"/>
            <a:ext cx="12192000" cy="43180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7" name="Text Placeholder 17">
            <a:extLst>
              <a:ext uri="{FF2B5EF4-FFF2-40B4-BE49-F238E27FC236}">
                <a16:creationId xmlns:a16="http://schemas.microsoft.com/office/drawing/2014/main" id="{56FBAC50-0E6A-F444-BC5A-1C3D878B1B39}"/>
              </a:ext>
            </a:extLst>
          </p:cNvPr>
          <p:cNvSpPr>
            <a:spLocks noGrp="1"/>
          </p:cNvSpPr>
          <p:nvPr>
            <p:ph idx="15"/>
          </p:nvPr>
        </p:nvSpPr>
        <p:spPr>
          <a:xfrm>
            <a:off x="609600" y="2077156"/>
            <a:ext cx="7340711" cy="3483328"/>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209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Uneven">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3" y="634044"/>
            <a:ext cx="4602692" cy="509165"/>
          </a:xfrm>
          <a:prstGeom prst="rect">
            <a:avLst/>
          </a:prstGeom>
          <a:noFill/>
          <a:ln>
            <a:noFill/>
          </a:ln>
        </p:spPr>
        <p:txBody>
          <a:bodyPr wrap="square" lIns="0" anchor="b">
            <a:noAutofit/>
          </a:bodyPr>
          <a:lstStyle>
            <a:lvl1pPr marL="0" indent="0" algn="l" defTabSz="914354"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54" latinLnBrk="0"/>
            <a:r>
              <a:rPr lang="en-US" dirty="0"/>
              <a:t>Edit Master text styles</a:t>
            </a:r>
          </a:p>
        </p:txBody>
      </p:sp>
      <p:sp>
        <p:nvSpPr>
          <p:cNvPr id="22" name="Text Placeholder 11"/>
          <p:cNvSpPr>
            <a:spLocks noGrp="1"/>
          </p:cNvSpPr>
          <p:nvPr>
            <p:ph type="body" sz="quarter" idx="11"/>
          </p:nvPr>
        </p:nvSpPr>
        <p:spPr>
          <a:xfrm>
            <a:off x="9363378"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54" latinLnBrk="0"/>
            <a:r>
              <a:rPr lang="en-US" dirty="0"/>
              <a:t>Edit Master text styles</a:t>
            </a:r>
          </a:p>
        </p:txBody>
      </p:sp>
      <p:sp>
        <p:nvSpPr>
          <p:cNvPr id="12" name="Title 1"/>
          <p:cNvSpPr>
            <a:spLocks noGrp="1"/>
          </p:cNvSpPr>
          <p:nvPr>
            <p:ph type="title" hasCustomPrompt="1"/>
          </p:nvPr>
        </p:nvSpPr>
        <p:spPr>
          <a:xfrm>
            <a:off x="596039" y="640086"/>
            <a:ext cx="3151872" cy="5341613"/>
          </a:xfrm>
          <a:prstGeom prst="rect">
            <a:avLst/>
          </a:prstGeom>
        </p:spPr>
        <p:txBody>
          <a:bodyPr anchor="t">
            <a:normAutofit/>
          </a:bodyPr>
          <a:lstStyle>
            <a:lvl1pPr>
              <a:defRPr sz="3700" b="1" i="0" spc="-67"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4"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8"/>
            <a:ext cx="5902652" cy="198716"/>
          </a:xfrm>
          <a:prstGeom prst="rect">
            <a:avLst/>
          </a:prstGeom>
        </p:spPr>
        <p:txBody>
          <a:bodyPr lIns="0">
            <a:noAutofit/>
          </a:bodyPr>
          <a:lstStyle>
            <a:lvl1pPr marL="0" indent="0" algn="l">
              <a:buNone/>
              <a:defRPr lang="en-US" sz="10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9"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
        <p:nvSpPr>
          <p:cNvPr id="11"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0907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Slide W/ Small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p:cNvSpPr>
            <a:spLocks noGrp="1"/>
          </p:cNvSpPr>
          <p:nvPr>
            <p:ph sz="half" idx="1"/>
          </p:nvPr>
        </p:nvSpPr>
        <p:spPr>
          <a:xfrm>
            <a:off x="609600" y="1658295"/>
            <a:ext cx="8327149" cy="4349749"/>
          </a:xfrm>
          <a:prstGeom prst="rect">
            <a:avLst/>
          </a:prstGeom>
        </p:spPr>
        <p:txBody>
          <a:bodyPr>
            <a:noAutofit/>
          </a:bodyPr>
          <a:lstStyle>
            <a:lvl1pPr marL="228589" indent="-228589">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9269266" y="1658296"/>
            <a:ext cx="2313134" cy="4349747"/>
          </a:xfrm>
          <a:prstGeom prst="rect">
            <a:avLst/>
          </a:prstGeom>
        </p:spPr>
        <p:txBody>
          <a:bodyPr>
            <a:noAutofit/>
          </a:bodyPr>
          <a:lstStyle>
            <a:lvl1pPr marL="0" indent="0">
              <a:buNone/>
              <a:defRPr sz="1800" b="0">
                <a:solidFill>
                  <a:srgbClr val="4E4540"/>
                </a:solidFill>
                <a:latin typeface="Arial" panose="020B0604020202020204" pitchFamily="34" charset="0"/>
                <a:cs typeface="Arial" panose="020B0604020202020204" pitchFamily="34" charset="0"/>
              </a:defRPr>
            </a:lvl1pPr>
            <a:lvl2pPr marL="609570" indent="0">
              <a:buNone/>
              <a:defRPr sz="1300">
                <a:latin typeface="Arial" panose="020B0604020202020204" pitchFamily="34" charset="0"/>
                <a:cs typeface="Arial" panose="020B0604020202020204" pitchFamily="34" charset="0"/>
              </a:defRPr>
            </a:lvl2pPr>
            <a:lvl3pPr marL="1219140" indent="0">
              <a:buNone/>
              <a:defRPr sz="1333"/>
            </a:lvl3pPr>
            <a:lvl4pPr marL="1828709" indent="0">
              <a:buNone/>
              <a:defRPr sz="1333"/>
            </a:lvl4pPr>
            <a:lvl5pPr marL="2438278" indent="0">
              <a:buNone/>
              <a:defRPr sz="1333"/>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3061493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Slide 2 Column">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599" y="1658296"/>
            <a:ext cx="5209583" cy="4349749"/>
          </a:xfrm>
          <a:prstGeom prst="rect">
            <a:avLst/>
          </a:prstGeom>
        </p:spPr>
        <p:txBody>
          <a:bodyPr>
            <a:noAutofit/>
          </a:bodyPr>
          <a:lstStyle>
            <a:lvl1pPr marL="228589" indent="-228589">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sz="half" idx="10"/>
          </p:nvPr>
        </p:nvSpPr>
        <p:spPr>
          <a:xfrm>
            <a:off x="6223906" y="1658296"/>
            <a:ext cx="5212080" cy="4349749"/>
          </a:xfrm>
          <a:prstGeom prst="rect">
            <a:avLst/>
          </a:prstGeom>
        </p:spPr>
        <p:txBody>
          <a:bodyPr>
            <a:noAutofit/>
          </a:bodyPr>
          <a:lstStyle>
            <a:lvl1pPr marL="228589" indent="-228589">
              <a:lnSpc>
                <a:spcPct val="100000"/>
              </a:lnSpc>
              <a:spcBef>
                <a:spcPts val="0"/>
              </a:spcBef>
              <a:tabLst/>
              <a:defRPr sz="24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8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6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1409037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7"/>
            <a:ext cx="3383280" cy="4323404"/>
          </a:xfrm>
          <a:prstGeom prst="rect">
            <a:avLst/>
          </a:prstGeom>
        </p:spPr>
        <p:txBody>
          <a:bodyPr>
            <a:noAutofit/>
          </a:bodyPr>
          <a:lstStyle>
            <a:lvl1pPr marL="228589" indent="-228589">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846656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 w/ Photo Sec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17303"/>
            <a:ext cx="3193144" cy="715963"/>
          </a:xfrm>
          <a:prstGeom prst="rect">
            <a:avLst/>
          </a:prstGeom>
        </p:spPr>
        <p:txBody>
          <a:bodyPr anchor="b">
            <a:noAutofit/>
          </a:bodyPr>
          <a:lstStyle>
            <a:lvl1pPr marL="0" indent="0" algn="ctr">
              <a:buNone/>
              <a:defRPr sz="1600" b="1">
                <a:latin typeface="Arial" panose="020B0604020202020204" pitchFamily="34" charset="0"/>
                <a:cs typeface="Arial" panose="020B0604020202020204" pitchFamily="34" charset="0"/>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9" name="Content Placeholder 2"/>
          <p:cNvSpPr>
            <a:spLocks noGrp="1"/>
          </p:cNvSpPr>
          <p:nvPr>
            <p:ph idx="10"/>
          </p:nvPr>
        </p:nvSpPr>
        <p:spPr>
          <a:xfrm>
            <a:off x="609600" y="4047575"/>
            <a:ext cx="3193144"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Arial" panose="020B0604020202020204" pitchFamily="34" charset="0"/>
                <a:cs typeface="Arial" panose="020B0604020202020204" pitchFamily="34" charset="0"/>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0" name="Content Placeholder 2"/>
          <p:cNvSpPr>
            <a:spLocks noGrp="1"/>
          </p:cNvSpPr>
          <p:nvPr>
            <p:ph idx="11"/>
          </p:nvPr>
        </p:nvSpPr>
        <p:spPr>
          <a:xfrm>
            <a:off x="4507895" y="3217303"/>
            <a:ext cx="3018973" cy="715963"/>
          </a:xfrm>
          <a:prstGeom prst="rect">
            <a:avLst/>
          </a:prstGeom>
        </p:spPr>
        <p:txBody>
          <a:bodyPr anchor="b">
            <a:noAutofit/>
          </a:bodyPr>
          <a:lstStyle>
            <a:lvl1pPr marL="0" indent="0" algn="ctr">
              <a:buNone/>
              <a:defRPr sz="1600" b="1">
                <a:latin typeface="Arial" panose="020B0604020202020204" pitchFamily="34" charset="0"/>
                <a:cs typeface="Arial" panose="020B0604020202020204" pitchFamily="34" charset="0"/>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1" name="Content Placeholder 2"/>
          <p:cNvSpPr>
            <a:spLocks noGrp="1"/>
          </p:cNvSpPr>
          <p:nvPr>
            <p:ph idx="12"/>
          </p:nvPr>
        </p:nvSpPr>
        <p:spPr>
          <a:xfrm>
            <a:off x="4507895" y="4047575"/>
            <a:ext cx="3018973"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Arial" panose="020B0604020202020204" pitchFamily="34" charset="0"/>
                <a:cs typeface="Arial" panose="020B0604020202020204" pitchFamily="34" charset="0"/>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a:t>Edit Master text styles</a:t>
            </a:r>
          </a:p>
        </p:txBody>
      </p:sp>
      <p:sp>
        <p:nvSpPr>
          <p:cNvPr id="12" name="Content Placeholder 2"/>
          <p:cNvSpPr>
            <a:spLocks noGrp="1"/>
          </p:cNvSpPr>
          <p:nvPr>
            <p:ph idx="13"/>
          </p:nvPr>
        </p:nvSpPr>
        <p:spPr>
          <a:xfrm>
            <a:off x="8232019" y="3217303"/>
            <a:ext cx="3350381" cy="715963"/>
          </a:xfrm>
          <a:prstGeom prst="rect">
            <a:avLst/>
          </a:prstGeom>
        </p:spPr>
        <p:txBody>
          <a:bodyPr anchor="b">
            <a:noAutofit/>
          </a:bodyPr>
          <a:lstStyle>
            <a:lvl1pPr marL="0" indent="0" algn="ctr">
              <a:buNone/>
              <a:defRPr sz="1600" b="1">
                <a:latin typeface="Arial" panose="020B0604020202020204" pitchFamily="34" charset="0"/>
                <a:cs typeface="Arial" panose="020B0604020202020204" pitchFamily="34" charset="0"/>
              </a:defRPr>
            </a:lvl1pPr>
            <a:lvl2pPr marL="0" indent="0">
              <a:buSzPct val="100000"/>
              <a:buFontTx/>
              <a:buNone/>
              <a:defRPr sz="2933"/>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13" name="Content Placeholder 2"/>
          <p:cNvSpPr>
            <a:spLocks noGrp="1"/>
          </p:cNvSpPr>
          <p:nvPr>
            <p:ph idx="14"/>
          </p:nvPr>
        </p:nvSpPr>
        <p:spPr>
          <a:xfrm>
            <a:off x="8232019" y="4047575"/>
            <a:ext cx="3350381" cy="1934126"/>
          </a:xfrm>
          <a:prstGeom prst="rect">
            <a:avLst/>
          </a:prstGeom>
        </p:spPr>
        <p:txBody>
          <a:bodyPr>
            <a:normAutofit/>
          </a:bodyPr>
          <a:lstStyle>
            <a:lvl1pPr marL="228589" indent="-228589">
              <a:lnSpc>
                <a:spcPct val="114000"/>
              </a:lnSpc>
              <a:buFont typeface="Arial" panose="020B0604020202020204" pitchFamily="34" charset="0"/>
              <a:buChar char="•"/>
              <a:defRPr sz="1400" b="0" i="0">
                <a:latin typeface="Arial" panose="020B0604020202020204" pitchFamily="34" charset="0"/>
                <a:cs typeface="Arial" panose="020B0604020202020204" pitchFamily="34" charset="0"/>
              </a:defRPr>
            </a:lvl1pPr>
            <a:lvl2pPr marL="0" indent="0">
              <a:buSzPct val="100000"/>
              <a:buFontTx/>
              <a:buNone/>
              <a:defRPr sz="2667">
                <a:latin typeface="Gotham Thin" pitchFamily="50" charset="0"/>
                <a:cs typeface="Gotham Thin" pitchFamily="50" charset="0"/>
              </a:defRPr>
            </a:lvl2pPr>
            <a:lvl3pPr marL="685766"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3pPr>
            <a:lvl4pPr marL="914354"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4pPr>
            <a:lvl5pPr marL="1142942" indent="-228589">
              <a:spcBef>
                <a:spcPts val="800"/>
              </a:spcBef>
              <a:buClr>
                <a:schemeClr val="bg2"/>
              </a:buClr>
              <a:buSzPct val="100000"/>
              <a:buFont typeface="Arial" panose="020B0604020202020204" pitchFamily="34" charset="0"/>
              <a:buChar char="•"/>
              <a:defRPr sz="2400">
                <a:latin typeface="Gotham Thin" pitchFamily="50" charset="0"/>
                <a:cs typeface="Gotham Thin" pitchFamily="50" charset="0"/>
              </a:defRPr>
            </a:lvl5pPr>
          </a:lstStyle>
          <a:p>
            <a:pPr lvl="0"/>
            <a:r>
              <a:rPr lang="en-US" dirty="0"/>
              <a:t>Edit Master text styles</a:t>
            </a:r>
          </a:p>
        </p:txBody>
      </p:sp>
      <p:sp>
        <p:nvSpPr>
          <p:cNvPr id="4" name="Title 3">
            <a:extLst>
              <a:ext uri="{FF2B5EF4-FFF2-40B4-BE49-F238E27FC236}">
                <a16:creationId xmlns:a16="http://schemas.microsoft.com/office/drawing/2014/main" id="{2702C863-C7DC-3043-81C0-478CDF8D709D}"/>
              </a:ext>
            </a:extLst>
          </p:cNvPr>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6" name="Picture Placeholder 4">
            <a:extLst>
              <a:ext uri="{FF2B5EF4-FFF2-40B4-BE49-F238E27FC236}">
                <a16:creationId xmlns:a16="http://schemas.microsoft.com/office/drawing/2014/main" id="{AA3073F7-2F26-4143-A1FD-2ADD81A274B8}"/>
              </a:ext>
            </a:extLst>
          </p:cNvPr>
          <p:cNvSpPr>
            <a:spLocks noGrp="1"/>
          </p:cNvSpPr>
          <p:nvPr>
            <p:ph type="pic" sz="quarter" idx="15"/>
          </p:nvPr>
        </p:nvSpPr>
        <p:spPr>
          <a:xfrm>
            <a:off x="1518040" y="1661242"/>
            <a:ext cx="1376184" cy="1347511"/>
          </a:xfrm>
          <a:prstGeom prst="ellipse">
            <a:avLst/>
          </a:prstGeom>
        </p:spPr>
        <p:txBody>
          <a:bodyPr anchor="ctr">
            <a:noAutofit/>
          </a:bodyPr>
          <a:lstStyle>
            <a:lvl1pPr marL="0" indent="0" algn="ctr">
              <a:buNone/>
              <a:defRPr sz="1467" b="1" i="0">
                <a:solidFill>
                  <a:schemeClr val="accent5"/>
                </a:solidFill>
                <a:latin typeface="Arial" panose="020B0604020202020204" pitchFamily="34" charset="0"/>
                <a:cs typeface="Arial" panose="020B0604020202020204" pitchFamily="34" charset="0"/>
              </a:defRPr>
            </a:lvl1pPr>
          </a:lstStyle>
          <a:p>
            <a:r>
              <a:rPr lang="en-US" dirty="0"/>
              <a:t>Click icon to add picture</a:t>
            </a:r>
          </a:p>
        </p:txBody>
      </p:sp>
      <p:sp>
        <p:nvSpPr>
          <p:cNvPr id="17" name="Picture Placeholder 4">
            <a:extLst>
              <a:ext uri="{FF2B5EF4-FFF2-40B4-BE49-F238E27FC236}">
                <a16:creationId xmlns:a16="http://schemas.microsoft.com/office/drawing/2014/main" id="{2C94971A-6D42-8B46-90D3-B61A837C75E1}"/>
              </a:ext>
            </a:extLst>
          </p:cNvPr>
          <p:cNvSpPr>
            <a:spLocks noGrp="1"/>
          </p:cNvSpPr>
          <p:nvPr>
            <p:ph type="pic" sz="quarter" idx="16"/>
          </p:nvPr>
        </p:nvSpPr>
        <p:spPr>
          <a:xfrm>
            <a:off x="5329289" y="1661242"/>
            <a:ext cx="1376185" cy="1347511"/>
          </a:xfrm>
          <a:prstGeom prst="ellipse">
            <a:avLst/>
          </a:prstGeom>
        </p:spPr>
        <p:txBody>
          <a:bodyPr anchor="ctr">
            <a:noAutofit/>
          </a:bodyPr>
          <a:lstStyle>
            <a:lvl1pPr marL="0" indent="0" algn="ctr">
              <a:buNone/>
              <a:defRPr sz="1467" b="1" i="0">
                <a:solidFill>
                  <a:schemeClr val="accent5"/>
                </a:solidFill>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4">
            <a:extLst>
              <a:ext uri="{FF2B5EF4-FFF2-40B4-BE49-F238E27FC236}">
                <a16:creationId xmlns:a16="http://schemas.microsoft.com/office/drawing/2014/main" id="{4E1C01E7-46F2-C548-BACD-02648DBD76A0}"/>
              </a:ext>
            </a:extLst>
          </p:cNvPr>
          <p:cNvSpPr>
            <a:spLocks noGrp="1"/>
          </p:cNvSpPr>
          <p:nvPr>
            <p:ph type="pic" sz="quarter" idx="17"/>
          </p:nvPr>
        </p:nvSpPr>
        <p:spPr>
          <a:xfrm>
            <a:off x="9219117" y="1642185"/>
            <a:ext cx="1376184" cy="1347511"/>
          </a:xfrm>
          <a:prstGeom prst="ellipse">
            <a:avLst/>
          </a:prstGeom>
        </p:spPr>
        <p:txBody>
          <a:bodyPr anchor="ctr">
            <a:noAutofit/>
          </a:bodyPr>
          <a:lstStyle>
            <a:lvl1pPr marL="0" indent="0" algn="ctr">
              <a:buNone/>
              <a:defRPr sz="1467" b="1" i="0">
                <a:solidFill>
                  <a:schemeClr val="accent5"/>
                </a:solidFill>
                <a:latin typeface="Arial" panose="020B0604020202020204" pitchFamily="34" charset="0"/>
                <a:cs typeface="Arial" panose="020B0604020202020204" pitchFamily="34" charset="0"/>
              </a:defRPr>
            </a:lvl1pPr>
          </a:lstStyle>
          <a:p>
            <a:r>
              <a:rPr lang="en-US" dirty="0"/>
              <a:t>Click icon to add picture</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962854124"/>
      </p:ext>
    </p:extLst>
  </p:cSld>
  <p:clrMapOvr>
    <a:masterClrMapping/>
  </p:clrMapOvr>
  <p:extLst>
    <p:ext uri="{DCECCB84-F9BA-43D5-87BE-67443E8EF086}">
      <p15:sldGuideLst xmlns:p15="http://schemas.microsoft.com/office/powerpoint/2012/main">
        <p15:guide id="4" orient="horz" pos="20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Round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1"/>
            <a:ext cx="5384800" cy="2895600"/>
          </a:xfrm>
          <a:prstGeom prst="rect">
            <a:avLst/>
          </a:prstGeom>
        </p:spPr>
        <p:txBody>
          <a:bodyPr anchor="ctr">
            <a:normAutofit/>
          </a:bodyPr>
          <a:lstStyle>
            <a:lvl1pPr marL="231775" indent="-231775">
              <a:lnSpc>
                <a:spcPct val="114000"/>
              </a:lnSpc>
              <a:tabLst/>
              <a:defRPr sz="24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508109" y="5082817"/>
            <a:ext cx="4953000" cy="457200"/>
          </a:xfrm>
          <a:prstGeom prst="rect">
            <a:avLst/>
          </a:prstGeom>
        </p:spPr>
        <p:txBody>
          <a:bodyPr>
            <a:noAutofit/>
          </a:bodyPr>
          <a:lstStyle>
            <a:lvl1pPr marL="0" marR="0" indent="0" algn="ctr" defTabSz="609570"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sz="1200" i="0">
                <a:latin typeface="Arial" panose="020B0604020202020204" pitchFamily="34" charset="0"/>
                <a:cs typeface="Arial" panose="020B0604020202020204" pitchFamily="34" charset="0"/>
              </a:defRPr>
            </a:lvl1pPr>
          </a:lstStyle>
          <a:p>
            <a:pPr marL="0" marR="0" lvl="0" indent="0" algn="ctr" defTabSz="609570" rtl="0" eaLnBrk="1" fontAlgn="auto" latinLnBrk="0" hangingPunct="1">
              <a:lnSpc>
                <a:spcPct val="110000"/>
              </a:lnSpc>
              <a:spcBef>
                <a:spcPts val="0"/>
              </a:spcBef>
              <a:spcAft>
                <a:spcPts val="800"/>
              </a:spcAft>
              <a:buClr>
                <a:srgbClr val="E35929"/>
              </a:buClr>
              <a:buSzTx/>
              <a:buFont typeface="Arial" panose="020B0604020202020204" pitchFamily="34" charset="0"/>
              <a:buNone/>
              <a:tabLst/>
              <a:defRPr/>
            </a:pPr>
            <a:r>
              <a:rPr lang="en-US" dirty="0"/>
              <a:t>Edit Master text styles</a:t>
            </a:r>
          </a:p>
        </p:txBody>
      </p:sp>
      <p:sp>
        <p:nvSpPr>
          <p:cNvPr id="4" name="Title 3">
            <a:extLst>
              <a:ext uri="{FF2B5EF4-FFF2-40B4-BE49-F238E27FC236}">
                <a16:creationId xmlns:a16="http://schemas.microsoft.com/office/drawing/2014/main" id="{ADB7F577-8C78-6942-BD8E-E1BBE73F67FA}"/>
              </a:ext>
            </a:extLst>
          </p:cNvPr>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Picture Placeholder 4">
            <a:extLst>
              <a:ext uri="{FF2B5EF4-FFF2-40B4-BE49-F238E27FC236}">
                <a16:creationId xmlns:a16="http://schemas.microsoft.com/office/drawing/2014/main" id="{1F6C215E-13E4-1C47-A22D-F91F897689BD}"/>
              </a:ext>
            </a:extLst>
          </p:cNvPr>
          <p:cNvSpPr>
            <a:spLocks noGrp="1"/>
          </p:cNvSpPr>
          <p:nvPr>
            <p:ph type="pic" sz="quarter" idx="10" hasCustomPrompt="1"/>
          </p:nvPr>
        </p:nvSpPr>
        <p:spPr>
          <a:xfrm>
            <a:off x="7422509" y="1817875"/>
            <a:ext cx="3124200" cy="3084091"/>
          </a:xfrm>
          <a:prstGeom prst="ellipse">
            <a:avLst/>
          </a:prstGeom>
        </p:spPr>
        <p:txBody>
          <a:bodyPr anchor="ctr"/>
          <a:lstStyle>
            <a:lvl1pPr marL="0" indent="0" algn="ctr">
              <a:buNone/>
              <a:defRPr b="1" i="0">
                <a:solidFill>
                  <a:schemeClr val="accent5"/>
                </a:solidFill>
                <a:latin typeface="Arial" panose="020B0604020202020204" pitchFamily="34" charset="0"/>
                <a:cs typeface="Arial" panose="020B0604020202020204" pitchFamily="34" charset="0"/>
              </a:defRPr>
            </a:lvl1pPr>
          </a:lstStyle>
          <a:p>
            <a:r>
              <a:rPr lang="en-US" dirty="0"/>
              <a:t>INSERT IMAGE</a:t>
            </a:r>
          </a:p>
        </p:txBody>
      </p:sp>
      <p:sp>
        <p:nvSpPr>
          <p:cNvPr id="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190781336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Photos w/ Titl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1BB582D1-E07B-AC48-9D1F-97CC0FDC59D4}"/>
              </a:ext>
            </a:extLst>
          </p:cNvPr>
          <p:cNvSpPr>
            <a:spLocks noGrp="1"/>
          </p:cNvSpPr>
          <p:nvPr>
            <p:ph type="body" sz="quarter" idx="34" hasCustomPrompt="1"/>
          </p:nvPr>
        </p:nvSpPr>
        <p:spPr>
          <a:xfrm>
            <a:off x="1190941" y="4296245"/>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19" name="Text Placeholder 4">
            <a:extLst>
              <a:ext uri="{FF2B5EF4-FFF2-40B4-BE49-F238E27FC236}">
                <a16:creationId xmlns:a16="http://schemas.microsoft.com/office/drawing/2014/main" id="{02E4251F-09AA-6242-9ABB-8120E647A281}"/>
              </a:ext>
            </a:extLst>
          </p:cNvPr>
          <p:cNvSpPr>
            <a:spLocks noGrp="1"/>
          </p:cNvSpPr>
          <p:nvPr>
            <p:ph type="body" sz="quarter" idx="37"/>
          </p:nvPr>
        </p:nvSpPr>
        <p:spPr>
          <a:xfrm>
            <a:off x="1190941" y="4524847"/>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3" name="Title 2">
            <a:extLst>
              <a:ext uri="{FF2B5EF4-FFF2-40B4-BE49-F238E27FC236}">
                <a16:creationId xmlns:a16="http://schemas.microsoft.com/office/drawing/2014/main" id="{B3EF9D98-5F0E-B24A-8BAC-0B2D5CF10BF7}"/>
              </a:ext>
            </a:extLst>
          </p:cNvPr>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5" name="Text Placeholder 4">
            <a:extLst>
              <a:ext uri="{FF2B5EF4-FFF2-40B4-BE49-F238E27FC236}">
                <a16:creationId xmlns:a16="http://schemas.microsoft.com/office/drawing/2014/main" id="{9373AF00-B671-0E4D-8346-9C4A14350A5A}"/>
              </a:ext>
            </a:extLst>
          </p:cNvPr>
          <p:cNvSpPr>
            <a:spLocks noGrp="1"/>
          </p:cNvSpPr>
          <p:nvPr>
            <p:ph type="body" sz="quarter" idx="52" hasCustomPrompt="1"/>
          </p:nvPr>
        </p:nvSpPr>
        <p:spPr>
          <a:xfrm>
            <a:off x="4866471" y="4296245"/>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16" name="Text Placeholder 4">
            <a:extLst>
              <a:ext uri="{FF2B5EF4-FFF2-40B4-BE49-F238E27FC236}">
                <a16:creationId xmlns:a16="http://schemas.microsoft.com/office/drawing/2014/main" id="{F71C76E3-3560-6C42-8BE5-ED184A5E97AC}"/>
              </a:ext>
            </a:extLst>
          </p:cNvPr>
          <p:cNvSpPr>
            <a:spLocks noGrp="1"/>
          </p:cNvSpPr>
          <p:nvPr>
            <p:ph type="body" sz="quarter" idx="53"/>
          </p:nvPr>
        </p:nvSpPr>
        <p:spPr>
          <a:xfrm>
            <a:off x="4866471" y="4524847"/>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27" name="Text Placeholder 4">
            <a:extLst>
              <a:ext uri="{FF2B5EF4-FFF2-40B4-BE49-F238E27FC236}">
                <a16:creationId xmlns:a16="http://schemas.microsoft.com/office/drawing/2014/main" id="{D7468871-96FE-EC43-8F72-14C7606C3489}"/>
              </a:ext>
            </a:extLst>
          </p:cNvPr>
          <p:cNvSpPr>
            <a:spLocks noGrp="1"/>
          </p:cNvSpPr>
          <p:nvPr>
            <p:ph type="body" sz="quarter" idx="55" hasCustomPrompt="1"/>
          </p:nvPr>
        </p:nvSpPr>
        <p:spPr>
          <a:xfrm>
            <a:off x="8542000" y="4296245"/>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28" name="Text Placeholder 4">
            <a:extLst>
              <a:ext uri="{FF2B5EF4-FFF2-40B4-BE49-F238E27FC236}">
                <a16:creationId xmlns:a16="http://schemas.microsoft.com/office/drawing/2014/main" id="{658B6A8A-A03E-B940-9646-5B6CDC7DC67C}"/>
              </a:ext>
            </a:extLst>
          </p:cNvPr>
          <p:cNvSpPr>
            <a:spLocks noGrp="1"/>
          </p:cNvSpPr>
          <p:nvPr>
            <p:ph type="body" sz="quarter" idx="56"/>
          </p:nvPr>
        </p:nvSpPr>
        <p:spPr>
          <a:xfrm>
            <a:off x="8542000" y="4524847"/>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22" name="Picture Placeholder 14">
            <a:extLst>
              <a:ext uri="{FF2B5EF4-FFF2-40B4-BE49-F238E27FC236}">
                <a16:creationId xmlns:a16="http://schemas.microsoft.com/office/drawing/2014/main" id="{CF9A1BDE-8764-8D49-BD44-EECCA2BB9852}"/>
              </a:ext>
            </a:extLst>
          </p:cNvPr>
          <p:cNvSpPr>
            <a:spLocks noGrp="1"/>
          </p:cNvSpPr>
          <p:nvPr>
            <p:ph type="pic" sz="quarter" idx="51"/>
          </p:nvPr>
        </p:nvSpPr>
        <p:spPr>
          <a:xfrm>
            <a:off x="1556702" y="2386544"/>
            <a:ext cx="1706879" cy="1706880"/>
          </a:xfrm>
          <a:prstGeom prst="ellipse">
            <a:avLst/>
          </a:prstGeom>
          <a:noFill/>
        </p:spPr>
        <p:txBody>
          <a:bodyPr wrap="square" lIns="0" rIns="0" anchor="ctr">
            <a:noAutofit/>
          </a:bodyPr>
          <a:lstStyle>
            <a:lvl1pPr marL="0" indent="0" algn="ctr">
              <a:buNone/>
              <a:defRPr sz="1000" b="1"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23" name="Picture Placeholder 14">
            <a:extLst>
              <a:ext uri="{FF2B5EF4-FFF2-40B4-BE49-F238E27FC236}">
                <a16:creationId xmlns:a16="http://schemas.microsoft.com/office/drawing/2014/main" id="{9AB962E8-9675-CD46-8499-42D43F01F00F}"/>
              </a:ext>
            </a:extLst>
          </p:cNvPr>
          <p:cNvSpPr>
            <a:spLocks noGrp="1"/>
          </p:cNvSpPr>
          <p:nvPr>
            <p:ph type="pic" sz="quarter" idx="54"/>
          </p:nvPr>
        </p:nvSpPr>
        <p:spPr>
          <a:xfrm>
            <a:off x="5250726" y="2386544"/>
            <a:ext cx="1706879" cy="1706880"/>
          </a:xfrm>
          <a:prstGeom prst="ellipse">
            <a:avLst/>
          </a:prstGeom>
          <a:noFill/>
        </p:spPr>
        <p:txBody>
          <a:bodyPr wrap="square" lIns="0" rIns="0" anchor="ctr">
            <a:noAutofit/>
          </a:bodyPr>
          <a:lstStyle>
            <a:lvl1pPr marL="0" indent="0" algn="ctr">
              <a:buNone/>
              <a:defRPr sz="1000"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4" name="Picture Placeholder 14">
            <a:extLst>
              <a:ext uri="{FF2B5EF4-FFF2-40B4-BE49-F238E27FC236}">
                <a16:creationId xmlns:a16="http://schemas.microsoft.com/office/drawing/2014/main" id="{89B734A4-DAA3-F242-862F-BEF31B0E56F0}"/>
              </a:ext>
            </a:extLst>
          </p:cNvPr>
          <p:cNvSpPr>
            <a:spLocks noGrp="1"/>
          </p:cNvSpPr>
          <p:nvPr>
            <p:ph type="pic" sz="quarter" idx="57"/>
          </p:nvPr>
        </p:nvSpPr>
        <p:spPr>
          <a:xfrm>
            <a:off x="8907761" y="2386544"/>
            <a:ext cx="1706879" cy="1706880"/>
          </a:xfrm>
          <a:prstGeom prst="ellipse">
            <a:avLst/>
          </a:prstGeom>
          <a:noFill/>
        </p:spPr>
        <p:txBody>
          <a:bodyPr wrap="square" lIns="0" rIns="0" anchor="ctr">
            <a:noAutofit/>
          </a:bodyPr>
          <a:lstStyle>
            <a:lvl1pPr marL="0" indent="0" algn="ctr">
              <a:buNone/>
              <a:defRPr sz="1000"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3531454835"/>
      </p:ext>
    </p:extLst>
  </p:cSld>
  <p:clrMapOvr>
    <a:masterClrMapping/>
  </p:clrMapOvr>
  <p:extLst>
    <p:ext uri="{DCECCB84-F9BA-43D5-87BE-67443E8EF086}">
      <p15:sldGuideLst xmlns:p15="http://schemas.microsoft.com/office/powerpoint/2012/main">
        <p15:guide id="0" pos="4992">
          <p15:clr>
            <a:srgbClr val="FBAE40"/>
          </p15:clr>
        </p15:guide>
        <p15:guide id="2" pos="2664">
          <p15:clr>
            <a:srgbClr val="FBAE40"/>
          </p15:clr>
        </p15:guide>
        <p15:guide id="4" orient="horz" pos="14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leven Photos w/ 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BEA8A6-BC3E-1D4F-9BF4-871716F6D09C}"/>
              </a:ext>
            </a:extLst>
          </p:cNvPr>
          <p:cNvSpPr>
            <a:spLocks noGrp="1"/>
          </p:cNvSpPr>
          <p:nvPr>
            <p:ph type="title"/>
          </p:nvPr>
        </p:nvSpPr>
        <p:spPr>
          <a:xfrm>
            <a:off x="609600" y="331155"/>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0" name="Text Placeholder 4">
            <a:extLst>
              <a:ext uri="{FF2B5EF4-FFF2-40B4-BE49-F238E27FC236}">
                <a16:creationId xmlns:a16="http://schemas.microsoft.com/office/drawing/2014/main" id="{085C5513-13DB-9F4A-87C6-5CE330EC84E0}"/>
              </a:ext>
            </a:extLst>
          </p:cNvPr>
          <p:cNvSpPr>
            <a:spLocks noGrp="1"/>
          </p:cNvSpPr>
          <p:nvPr>
            <p:ph type="body" sz="quarter" idx="10" hasCustomPrompt="1"/>
          </p:nvPr>
        </p:nvSpPr>
        <p:spPr>
          <a:xfrm>
            <a:off x="609600" y="2423112"/>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42" name="Text Placeholder 4">
            <a:extLst>
              <a:ext uri="{FF2B5EF4-FFF2-40B4-BE49-F238E27FC236}">
                <a16:creationId xmlns:a16="http://schemas.microsoft.com/office/drawing/2014/main" id="{96D0BFAF-BD6E-FA41-977A-8CB9EC9A2A96}"/>
              </a:ext>
            </a:extLst>
          </p:cNvPr>
          <p:cNvSpPr>
            <a:spLocks noGrp="1"/>
          </p:cNvSpPr>
          <p:nvPr>
            <p:ph type="body" sz="quarter" idx="11" hasCustomPrompt="1"/>
          </p:nvPr>
        </p:nvSpPr>
        <p:spPr>
          <a:xfrm>
            <a:off x="3475833" y="2423112"/>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43" name="Text Placeholder 4">
            <a:extLst>
              <a:ext uri="{FF2B5EF4-FFF2-40B4-BE49-F238E27FC236}">
                <a16:creationId xmlns:a16="http://schemas.microsoft.com/office/drawing/2014/main" id="{8DF3F5F8-62FC-7740-A30C-D302D156F450}"/>
              </a:ext>
            </a:extLst>
          </p:cNvPr>
          <p:cNvSpPr>
            <a:spLocks noGrp="1"/>
          </p:cNvSpPr>
          <p:nvPr>
            <p:ph type="body" sz="quarter" idx="12" hasCustomPrompt="1"/>
          </p:nvPr>
        </p:nvSpPr>
        <p:spPr>
          <a:xfrm>
            <a:off x="6253167" y="2423112"/>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44" name="Text Placeholder 4">
            <a:extLst>
              <a:ext uri="{FF2B5EF4-FFF2-40B4-BE49-F238E27FC236}">
                <a16:creationId xmlns:a16="http://schemas.microsoft.com/office/drawing/2014/main" id="{DCC593EB-D496-7E44-801E-FD1834C93419}"/>
              </a:ext>
            </a:extLst>
          </p:cNvPr>
          <p:cNvSpPr>
            <a:spLocks noGrp="1"/>
          </p:cNvSpPr>
          <p:nvPr>
            <p:ph type="body" sz="quarter" idx="13"/>
          </p:nvPr>
        </p:nvSpPr>
        <p:spPr>
          <a:xfrm>
            <a:off x="609600" y="265171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45" name="Text Placeholder 4">
            <a:extLst>
              <a:ext uri="{FF2B5EF4-FFF2-40B4-BE49-F238E27FC236}">
                <a16:creationId xmlns:a16="http://schemas.microsoft.com/office/drawing/2014/main" id="{6FBF6677-E790-754C-BA2A-29ECC0FA2E54}"/>
              </a:ext>
            </a:extLst>
          </p:cNvPr>
          <p:cNvSpPr>
            <a:spLocks noGrp="1"/>
          </p:cNvSpPr>
          <p:nvPr>
            <p:ph type="body" sz="quarter" idx="14"/>
          </p:nvPr>
        </p:nvSpPr>
        <p:spPr>
          <a:xfrm>
            <a:off x="3475833" y="265171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46" name="Text Placeholder 4">
            <a:extLst>
              <a:ext uri="{FF2B5EF4-FFF2-40B4-BE49-F238E27FC236}">
                <a16:creationId xmlns:a16="http://schemas.microsoft.com/office/drawing/2014/main" id="{7D9711AA-C3D0-AF47-95A1-1B81812019E8}"/>
              </a:ext>
            </a:extLst>
          </p:cNvPr>
          <p:cNvSpPr>
            <a:spLocks noGrp="1"/>
          </p:cNvSpPr>
          <p:nvPr>
            <p:ph type="body" sz="quarter" idx="15"/>
          </p:nvPr>
        </p:nvSpPr>
        <p:spPr>
          <a:xfrm>
            <a:off x="6253167" y="265171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47" name="Picture Placeholder 14">
            <a:extLst>
              <a:ext uri="{FF2B5EF4-FFF2-40B4-BE49-F238E27FC236}">
                <a16:creationId xmlns:a16="http://schemas.microsoft.com/office/drawing/2014/main" id="{C98E102E-61D3-0742-808A-B3EAFDE7F877}"/>
              </a:ext>
            </a:extLst>
          </p:cNvPr>
          <p:cNvSpPr>
            <a:spLocks noGrp="1"/>
          </p:cNvSpPr>
          <p:nvPr>
            <p:ph type="pic" sz="quarter" idx="17"/>
          </p:nvPr>
        </p:nvSpPr>
        <p:spPr>
          <a:xfrm>
            <a:off x="4267200" y="1527763"/>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8" name="Text Placeholder 4">
            <a:extLst>
              <a:ext uri="{FF2B5EF4-FFF2-40B4-BE49-F238E27FC236}">
                <a16:creationId xmlns:a16="http://schemas.microsoft.com/office/drawing/2014/main" id="{B080405E-B424-D444-B477-EFFC940DAFBF}"/>
              </a:ext>
            </a:extLst>
          </p:cNvPr>
          <p:cNvSpPr>
            <a:spLocks noGrp="1"/>
          </p:cNvSpPr>
          <p:nvPr>
            <p:ph type="body" sz="quarter" idx="20" hasCustomPrompt="1"/>
          </p:nvPr>
        </p:nvSpPr>
        <p:spPr>
          <a:xfrm>
            <a:off x="9030500" y="2423112"/>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49" name="Text Placeholder 4">
            <a:extLst>
              <a:ext uri="{FF2B5EF4-FFF2-40B4-BE49-F238E27FC236}">
                <a16:creationId xmlns:a16="http://schemas.microsoft.com/office/drawing/2014/main" id="{CB83B9BC-DE83-5A48-B517-A103C9F5B268}"/>
              </a:ext>
            </a:extLst>
          </p:cNvPr>
          <p:cNvSpPr>
            <a:spLocks noGrp="1"/>
          </p:cNvSpPr>
          <p:nvPr>
            <p:ph type="body" sz="quarter" idx="21"/>
          </p:nvPr>
        </p:nvSpPr>
        <p:spPr>
          <a:xfrm>
            <a:off x="9030500" y="265171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50" name="Text Placeholder 4">
            <a:extLst>
              <a:ext uri="{FF2B5EF4-FFF2-40B4-BE49-F238E27FC236}">
                <a16:creationId xmlns:a16="http://schemas.microsoft.com/office/drawing/2014/main" id="{C2143D35-65E6-584E-B5AF-2BB86B0CEE1F}"/>
              </a:ext>
            </a:extLst>
          </p:cNvPr>
          <p:cNvSpPr>
            <a:spLocks noGrp="1"/>
          </p:cNvSpPr>
          <p:nvPr>
            <p:ph type="body" sz="quarter" idx="22" hasCustomPrompt="1"/>
          </p:nvPr>
        </p:nvSpPr>
        <p:spPr>
          <a:xfrm>
            <a:off x="609600" y="4024911"/>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51" name="Text Placeholder 4">
            <a:extLst>
              <a:ext uri="{FF2B5EF4-FFF2-40B4-BE49-F238E27FC236}">
                <a16:creationId xmlns:a16="http://schemas.microsoft.com/office/drawing/2014/main" id="{0A60333F-1AB5-F446-A2F1-D78156AD7943}"/>
              </a:ext>
            </a:extLst>
          </p:cNvPr>
          <p:cNvSpPr>
            <a:spLocks noGrp="1"/>
          </p:cNvSpPr>
          <p:nvPr>
            <p:ph type="body" sz="quarter" idx="23" hasCustomPrompt="1"/>
          </p:nvPr>
        </p:nvSpPr>
        <p:spPr>
          <a:xfrm>
            <a:off x="3475833" y="4024911"/>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52" name="Text Placeholder 4">
            <a:extLst>
              <a:ext uri="{FF2B5EF4-FFF2-40B4-BE49-F238E27FC236}">
                <a16:creationId xmlns:a16="http://schemas.microsoft.com/office/drawing/2014/main" id="{7698CECD-C294-8B46-82BA-B6CF702CFD55}"/>
              </a:ext>
            </a:extLst>
          </p:cNvPr>
          <p:cNvSpPr>
            <a:spLocks noGrp="1"/>
          </p:cNvSpPr>
          <p:nvPr>
            <p:ph type="body" sz="quarter" idx="24" hasCustomPrompt="1"/>
          </p:nvPr>
        </p:nvSpPr>
        <p:spPr>
          <a:xfrm>
            <a:off x="6253167" y="4024911"/>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53" name="Text Placeholder 4">
            <a:extLst>
              <a:ext uri="{FF2B5EF4-FFF2-40B4-BE49-F238E27FC236}">
                <a16:creationId xmlns:a16="http://schemas.microsoft.com/office/drawing/2014/main" id="{7EF9C35E-E0C8-2946-932A-1EA035C785BC}"/>
              </a:ext>
            </a:extLst>
          </p:cNvPr>
          <p:cNvSpPr>
            <a:spLocks noGrp="1"/>
          </p:cNvSpPr>
          <p:nvPr>
            <p:ph type="body" sz="quarter" idx="25"/>
          </p:nvPr>
        </p:nvSpPr>
        <p:spPr>
          <a:xfrm>
            <a:off x="609600" y="4253514"/>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55" name="Text Placeholder 4">
            <a:extLst>
              <a:ext uri="{FF2B5EF4-FFF2-40B4-BE49-F238E27FC236}">
                <a16:creationId xmlns:a16="http://schemas.microsoft.com/office/drawing/2014/main" id="{2D42CE3B-A592-2545-B63B-003FD92EDED6}"/>
              </a:ext>
            </a:extLst>
          </p:cNvPr>
          <p:cNvSpPr>
            <a:spLocks noGrp="1"/>
          </p:cNvSpPr>
          <p:nvPr>
            <p:ph type="body" sz="quarter" idx="26"/>
          </p:nvPr>
        </p:nvSpPr>
        <p:spPr>
          <a:xfrm>
            <a:off x="3475833" y="4253514"/>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56" name="Text Placeholder 4">
            <a:extLst>
              <a:ext uri="{FF2B5EF4-FFF2-40B4-BE49-F238E27FC236}">
                <a16:creationId xmlns:a16="http://schemas.microsoft.com/office/drawing/2014/main" id="{C695613A-027C-A847-AE6C-99E7392190D3}"/>
              </a:ext>
            </a:extLst>
          </p:cNvPr>
          <p:cNvSpPr>
            <a:spLocks noGrp="1"/>
          </p:cNvSpPr>
          <p:nvPr>
            <p:ph type="body" sz="quarter" idx="27"/>
          </p:nvPr>
        </p:nvSpPr>
        <p:spPr>
          <a:xfrm>
            <a:off x="6253167" y="4253514"/>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57" name="Text Placeholder 4">
            <a:extLst>
              <a:ext uri="{FF2B5EF4-FFF2-40B4-BE49-F238E27FC236}">
                <a16:creationId xmlns:a16="http://schemas.microsoft.com/office/drawing/2014/main" id="{7F8E43B3-AE60-A542-8836-9EA4CE36B534}"/>
              </a:ext>
            </a:extLst>
          </p:cNvPr>
          <p:cNvSpPr>
            <a:spLocks noGrp="1"/>
          </p:cNvSpPr>
          <p:nvPr>
            <p:ph type="body" sz="quarter" idx="32" hasCustomPrompt="1"/>
          </p:nvPr>
        </p:nvSpPr>
        <p:spPr>
          <a:xfrm>
            <a:off x="9030500" y="4024911"/>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58" name="Text Placeholder 4">
            <a:extLst>
              <a:ext uri="{FF2B5EF4-FFF2-40B4-BE49-F238E27FC236}">
                <a16:creationId xmlns:a16="http://schemas.microsoft.com/office/drawing/2014/main" id="{D4F48B59-D1F2-2E4F-A697-8BC8D3B5A511}"/>
              </a:ext>
            </a:extLst>
          </p:cNvPr>
          <p:cNvSpPr>
            <a:spLocks noGrp="1"/>
          </p:cNvSpPr>
          <p:nvPr>
            <p:ph type="body" sz="quarter" idx="33"/>
          </p:nvPr>
        </p:nvSpPr>
        <p:spPr>
          <a:xfrm>
            <a:off x="9030500" y="4253514"/>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59" name="Text Placeholder 4">
            <a:extLst>
              <a:ext uri="{FF2B5EF4-FFF2-40B4-BE49-F238E27FC236}">
                <a16:creationId xmlns:a16="http://schemas.microsoft.com/office/drawing/2014/main" id="{3E130FC0-342D-434B-B7F2-9E31BAECE8A0}"/>
              </a:ext>
            </a:extLst>
          </p:cNvPr>
          <p:cNvSpPr>
            <a:spLocks noGrp="1"/>
          </p:cNvSpPr>
          <p:nvPr>
            <p:ph type="body" sz="quarter" idx="34" hasCustomPrompt="1"/>
          </p:nvPr>
        </p:nvSpPr>
        <p:spPr>
          <a:xfrm>
            <a:off x="2032000" y="5571844"/>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60" name="Text Placeholder 4">
            <a:extLst>
              <a:ext uri="{FF2B5EF4-FFF2-40B4-BE49-F238E27FC236}">
                <a16:creationId xmlns:a16="http://schemas.microsoft.com/office/drawing/2014/main" id="{2168A16B-A067-184D-B505-EEF623F50CB2}"/>
              </a:ext>
            </a:extLst>
          </p:cNvPr>
          <p:cNvSpPr>
            <a:spLocks noGrp="1"/>
          </p:cNvSpPr>
          <p:nvPr>
            <p:ph type="body" sz="quarter" idx="35" hasCustomPrompt="1"/>
          </p:nvPr>
        </p:nvSpPr>
        <p:spPr>
          <a:xfrm>
            <a:off x="4876800" y="5571844"/>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61" name="Text Placeholder 4">
            <a:extLst>
              <a:ext uri="{FF2B5EF4-FFF2-40B4-BE49-F238E27FC236}">
                <a16:creationId xmlns:a16="http://schemas.microsoft.com/office/drawing/2014/main" id="{8C6DEF85-4D4D-704D-963D-992111E84A92}"/>
              </a:ext>
            </a:extLst>
          </p:cNvPr>
          <p:cNvSpPr>
            <a:spLocks noGrp="1"/>
          </p:cNvSpPr>
          <p:nvPr>
            <p:ph type="body" sz="quarter" idx="36" hasCustomPrompt="1"/>
          </p:nvPr>
        </p:nvSpPr>
        <p:spPr>
          <a:xfrm>
            <a:off x="7675567" y="5571844"/>
            <a:ext cx="2438400" cy="304800"/>
          </a:xfrm>
          <a:prstGeom prst="rect">
            <a:avLst/>
          </a:prstGeom>
        </p:spPr>
        <p:txBody>
          <a:bodyPr>
            <a:noAutofit/>
          </a:bodyPr>
          <a:lstStyle>
            <a:lvl1pPr marL="0" indent="0" algn="ctr">
              <a:buNone/>
              <a:defRPr sz="1400">
                <a:solidFill>
                  <a:schemeClr val="accent3"/>
                </a:solidFill>
                <a:latin typeface="Arial" panose="020B0604020202020204" pitchFamily="34" charset="0"/>
                <a:cs typeface="Arial" panose="020B0604020202020204" pitchFamily="34" charset="0"/>
              </a:defRPr>
            </a:lvl1pPr>
          </a:lstStyle>
          <a:p>
            <a:pPr lvl="0"/>
            <a:r>
              <a:rPr lang="en-US" dirty="0"/>
              <a:t>Click to edit name</a:t>
            </a:r>
          </a:p>
        </p:txBody>
      </p:sp>
      <p:sp>
        <p:nvSpPr>
          <p:cNvPr id="62" name="Text Placeholder 4">
            <a:extLst>
              <a:ext uri="{FF2B5EF4-FFF2-40B4-BE49-F238E27FC236}">
                <a16:creationId xmlns:a16="http://schemas.microsoft.com/office/drawing/2014/main" id="{D905B680-7F66-1F46-823D-F18333E6F6DE}"/>
              </a:ext>
            </a:extLst>
          </p:cNvPr>
          <p:cNvSpPr>
            <a:spLocks noGrp="1"/>
          </p:cNvSpPr>
          <p:nvPr>
            <p:ph type="body" sz="quarter" idx="37"/>
          </p:nvPr>
        </p:nvSpPr>
        <p:spPr>
          <a:xfrm>
            <a:off x="2032000" y="580044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63" name="Text Placeholder 4">
            <a:extLst>
              <a:ext uri="{FF2B5EF4-FFF2-40B4-BE49-F238E27FC236}">
                <a16:creationId xmlns:a16="http://schemas.microsoft.com/office/drawing/2014/main" id="{7C1AC7F8-16AA-1140-8093-B43909C4D60D}"/>
              </a:ext>
            </a:extLst>
          </p:cNvPr>
          <p:cNvSpPr>
            <a:spLocks noGrp="1"/>
          </p:cNvSpPr>
          <p:nvPr>
            <p:ph type="body" sz="quarter" idx="38"/>
          </p:nvPr>
        </p:nvSpPr>
        <p:spPr>
          <a:xfrm>
            <a:off x="4876800" y="580044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64" name="Text Placeholder 4">
            <a:extLst>
              <a:ext uri="{FF2B5EF4-FFF2-40B4-BE49-F238E27FC236}">
                <a16:creationId xmlns:a16="http://schemas.microsoft.com/office/drawing/2014/main" id="{A23B9713-3FFC-714B-9378-A8AE7167B7A1}"/>
              </a:ext>
            </a:extLst>
          </p:cNvPr>
          <p:cNvSpPr>
            <a:spLocks noGrp="1"/>
          </p:cNvSpPr>
          <p:nvPr>
            <p:ph type="body" sz="quarter" idx="39"/>
          </p:nvPr>
        </p:nvSpPr>
        <p:spPr>
          <a:xfrm>
            <a:off x="7675567" y="5800445"/>
            <a:ext cx="2438400" cy="277748"/>
          </a:xfrm>
          <a:prstGeom prst="rect">
            <a:avLst/>
          </a:prstGeom>
        </p:spPr>
        <p:txBody>
          <a:bodyPr>
            <a:noAutofit/>
          </a:bodyPr>
          <a:lstStyle>
            <a:lvl1pPr marL="0" indent="0" algn="ctr">
              <a:buNone/>
              <a:defRPr sz="1100" b="1" i="0">
                <a:solidFill>
                  <a:schemeClr val="accent3"/>
                </a:solidFill>
                <a:latin typeface="Arial" panose="020B0604020202020204" pitchFamily="34" charset="0"/>
                <a:cs typeface="Arial" panose="020B0604020202020204" pitchFamily="34" charset="0"/>
              </a:defRPr>
            </a:lvl1pPr>
          </a:lstStyle>
          <a:p>
            <a:pPr lvl="0"/>
            <a:r>
              <a:rPr lang="en-US"/>
              <a:t>Edit Master text styles</a:t>
            </a:r>
          </a:p>
        </p:txBody>
      </p:sp>
      <p:sp>
        <p:nvSpPr>
          <p:cNvPr id="65" name="Picture Placeholder 14">
            <a:extLst>
              <a:ext uri="{FF2B5EF4-FFF2-40B4-BE49-F238E27FC236}">
                <a16:creationId xmlns:a16="http://schemas.microsoft.com/office/drawing/2014/main" id="{E45CABF3-6B98-494C-A8EB-D2D7EC201EAE}"/>
              </a:ext>
            </a:extLst>
          </p:cNvPr>
          <p:cNvSpPr>
            <a:spLocks noGrp="1"/>
          </p:cNvSpPr>
          <p:nvPr>
            <p:ph type="pic" sz="quarter" idx="43"/>
          </p:nvPr>
        </p:nvSpPr>
        <p:spPr>
          <a:xfrm>
            <a:off x="1422400" y="1532460"/>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6" name="Picture Placeholder 14">
            <a:extLst>
              <a:ext uri="{FF2B5EF4-FFF2-40B4-BE49-F238E27FC236}">
                <a16:creationId xmlns:a16="http://schemas.microsoft.com/office/drawing/2014/main" id="{5959F7FF-48A6-5F4E-B446-7D4A3D124BE8}"/>
              </a:ext>
            </a:extLst>
          </p:cNvPr>
          <p:cNvSpPr>
            <a:spLocks noGrp="1"/>
          </p:cNvSpPr>
          <p:nvPr>
            <p:ph type="pic" sz="quarter" idx="44"/>
          </p:nvPr>
        </p:nvSpPr>
        <p:spPr>
          <a:xfrm>
            <a:off x="7010400" y="1532460"/>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7" name="Picture Placeholder 14">
            <a:extLst>
              <a:ext uri="{FF2B5EF4-FFF2-40B4-BE49-F238E27FC236}">
                <a16:creationId xmlns:a16="http://schemas.microsoft.com/office/drawing/2014/main" id="{AD9FF4D3-677F-A242-8431-3BA971292280}"/>
              </a:ext>
            </a:extLst>
          </p:cNvPr>
          <p:cNvSpPr>
            <a:spLocks noGrp="1"/>
          </p:cNvSpPr>
          <p:nvPr>
            <p:ph type="pic" sz="quarter" idx="45"/>
          </p:nvPr>
        </p:nvSpPr>
        <p:spPr>
          <a:xfrm>
            <a:off x="9753600" y="1532460"/>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8" name="Picture Placeholder 14">
            <a:extLst>
              <a:ext uri="{FF2B5EF4-FFF2-40B4-BE49-F238E27FC236}">
                <a16:creationId xmlns:a16="http://schemas.microsoft.com/office/drawing/2014/main" id="{716215FD-531B-3343-9411-567B03FCBE2C}"/>
              </a:ext>
            </a:extLst>
          </p:cNvPr>
          <p:cNvSpPr>
            <a:spLocks noGrp="1"/>
          </p:cNvSpPr>
          <p:nvPr>
            <p:ph type="pic" sz="quarter" idx="46"/>
          </p:nvPr>
        </p:nvSpPr>
        <p:spPr>
          <a:xfrm>
            <a:off x="4267200" y="3133497"/>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69" name="Picture Placeholder 14">
            <a:extLst>
              <a:ext uri="{FF2B5EF4-FFF2-40B4-BE49-F238E27FC236}">
                <a16:creationId xmlns:a16="http://schemas.microsoft.com/office/drawing/2014/main" id="{2870A804-BC98-DA45-B010-50BB3875C6D9}"/>
              </a:ext>
            </a:extLst>
          </p:cNvPr>
          <p:cNvSpPr>
            <a:spLocks noGrp="1"/>
          </p:cNvSpPr>
          <p:nvPr>
            <p:ph type="pic" sz="quarter" idx="47"/>
          </p:nvPr>
        </p:nvSpPr>
        <p:spPr>
          <a:xfrm>
            <a:off x="1422400" y="3138195"/>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70" name="Picture Placeholder 14">
            <a:extLst>
              <a:ext uri="{FF2B5EF4-FFF2-40B4-BE49-F238E27FC236}">
                <a16:creationId xmlns:a16="http://schemas.microsoft.com/office/drawing/2014/main" id="{B1D49557-AF6F-6C4E-964F-A09F0813C114}"/>
              </a:ext>
            </a:extLst>
          </p:cNvPr>
          <p:cNvSpPr>
            <a:spLocks noGrp="1"/>
          </p:cNvSpPr>
          <p:nvPr>
            <p:ph type="pic" sz="quarter" idx="48"/>
          </p:nvPr>
        </p:nvSpPr>
        <p:spPr>
          <a:xfrm>
            <a:off x="7010400" y="3138195"/>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1" name="Picture Placeholder 14">
            <a:extLst>
              <a:ext uri="{FF2B5EF4-FFF2-40B4-BE49-F238E27FC236}">
                <a16:creationId xmlns:a16="http://schemas.microsoft.com/office/drawing/2014/main" id="{3434E7C5-4BAB-9049-97D7-1DEB8F7E4311}"/>
              </a:ext>
            </a:extLst>
          </p:cNvPr>
          <p:cNvSpPr>
            <a:spLocks noGrp="1"/>
          </p:cNvSpPr>
          <p:nvPr>
            <p:ph type="pic" sz="quarter" idx="49"/>
          </p:nvPr>
        </p:nvSpPr>
        <p:spPr>
          <a:xfrm>
            <a:off x="9753600" y="3138195"/>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2" name="Picture Placeholder 14">
            <a:extLst>
              <a:ext uri="{FF2B5EF4-FFF2-40B4-BE49-F238E27FC236}">
                <a16:creationId xmlns:a16="http://schemas.microsoft.com/office/drawing/2014/main" id="{976DBF47-12D3-064F-A999-581CC3F19C96}"/>
              </a:ext>
            </a:extLst>
          </p:cNvPr>
          <p:cNvSpPr>
            <a:spLocks noGrp="1"/>
          </p:cNvSpPr>
          <p:nvPr>
            <p:ph type="pic" sz="quarter" idx="50"/>
          </p:nvPr>
        </p:nvSpPr>
        <p:spPr>
          <a:xfrm>
            <a:off x="5588000" y="4670777"/>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3" name="Picture Placeholder 14">
            <a:extLst>
              <a:ext uri="{FF2B5EF4-FFF2-40B4-BE49-F238E27FC236}">
                <a16:creationId xmlns:a16="http://schemas.microsoft.com/office/drawing/2014/main" id="{46D84929-5FAB-794F-AFEF-D2F551288A88}"/>
              </a:ext>
            </a:extLst>
          </p:cNvPr>
          <p:cNvSpPr>
            <a:spLocks noGrp="1"/>
          </p:cNvSpPr>
          <p:nvPr>
            <p:ph type="pic" sz="quarter" idx="51"/>
          </p:nvPr>
        </p:nvSpPr>
        <p:spPr>
          <a:xfrm>
            <a:off x="2844800" y="4675475"/>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5" name="Picture Placeholder 14">
            <a:extLst>
              <a:ext uri="{FF2B5EF4-FFF2-40B4-BE49-F238E27FC236}">
                <a16:creationId xmlns:a16="http://schemas.microsoft.com/office/drawing/2014/main" id="{041CE872-B0A8-1140-B24D-CE1D597EB68D}"/>
              </a:ext>
            </a:extLst>
          </p:cNvPr>
          <p:cNvSpPr>
            <a:spLocks noGrp="1"/>
          </p:cNvSpPr>
          <p:nvPr>
            <p:ph type="pic" sz="quarter" idx="52"/>
          </p:nvPr>
        </p:nvSpPr>
        <p:spPr>
          <a:xfrm>
            <a:off x="8432800" y="4675475"/>
            <a:ext cx="914400" cy="877824"/>
          </a:xfrm>
          <a:prstGeom prst="ellipse">
            <a:avLst/>
          </a:prstGeom>
          <a:noFill/>
        </p:spPr>
        <p:txBody>
          <a:bodyPr wrap="square" lIns="0" rIns="0" anchor="ctr">
            <a:noAutofit/>
          </a:bodyPr>
          <a:lstStyle>
            <a:lvl1pPr marL="0" indent="0" algn="ctr">
              <a:buNone/>
              <a:defRPr sz="1067" b="1"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7"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1746724796"/>
      </p:ext>
    </p:extLst>
  </p:cSld>
  <p:clrMapOvr>
    <a:masterClrMapping/>
  </p:clrMapOvr>
  <p:extLst>
    <p:ext uri="{DCECCB84-F9BA-43D5-87BE-67443E8EF086}">
      <p15:sldGuideLst xmlns:p15="http://schemas.microsoft.com/office/powerpoint/2012/main">
        <p15:guide id="4" orient="horz" pos="1620">
          <p15:clr>
            <a:srgbClr val="FBAE40"/>
          </p15:clr>
        </p15:guide>
        <p15:guide id="5" pos="54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5" y="294809"/>
            <a:ext cx="10102852" cy="338555"/>
          </a:xfrm>
          <a:prstGeom prst="rect">
            <a:avLst/>
          </a:prstGeom>
        </p:spPr>
        <p:txBody>
          <a:bodyPr/>
          <a:lstStyle/>
          <a:p>
            <a:r>
              <a:rPr lang="en-US"/>
              <a:t>Click to edit Master title style</a:t>
            </a:r>
            <a:endParaRPr lang="en-GB" dirty="0"/>
          </a:p>
        </p:txBody>
      </p:sp>
      <p:sp>
        <p:nvSpPr>
          <p:cNvPr id="16" name="Content Placeholder 15"/>
          <p:cNvSpPr>
            <a:spLocks noGrp="1"/>
          </p:cNvSpPr>
          <p:nvPr>
            <p:ph sz="quarter" idx="12"/>
          </p:nvPr>
        </p:nvSpPr>
        <p:spPr>
          <a:xfrm>
            <a:off x="486836" y="1196154"/>
            <a:ext cx="11231033"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486832" y="692554"/>
            <a:ext cx="10130368" cy="234951"/>
          </a:xfrm>
        </p:spPr>
        <p:txBody>
          <a:bodyPr anchor="t" anchorCtr="0"/>
          <a:lstStyle>
            <a:lvl1pPr marL="0" indent="0">
              <a:spcAft>
                <a:spcPts val="0"/>
              </a:spcAft>
              <a:buNone/>
              <a:defRPr sz="1800"/>
            </a:lvl1pPr>
            <a:lvl2pPr marL="271456" indent="0">
              <a:buNone/>
              <a:defRPr/>
            </a:lvl2pPr>
            <a:lvl3pPr marL="533387" indent="0">
              <a:buNone/>
              <a:defRPr/>
            </a:lvl3pPr>
            <a:lvl4pPr marL="815954" indent="0">
              <a:buNone/>
              <a:defRPr/>
            </a:lvl4pPr>
            <a:lvl5pPr marL="1104872" indent="0">
              <a:buNone/>
              <a:defRPr/>
            </a:lvl5pPr>
          </a:lstStyle>
          <a:p>
            <a:pPr lvl="0"/>
            <a:r>
              <a:rPr lang="en-US" dirty="0"/>
              <a:t>Subtitle here if required</a:t>
            </a:r>
          </a:p>
        </p:txBody>
      </p:sp>
      <p:sp>
        <p:nvSpPr>
          <p:cNvPr id="3" name="Footer Placeholder 2"/>
          <p:cNvSpPr>
            <a:spLocks noGrp="1"/>
          </p:cNvSpPr>
          <p:nvPr>
            <p:ph type="ftr" sz="quarter" idx="16"/>
          </p:nvPr>
        </p:nvSpPr>
        <p:spPr>
          <a:xfrm>
            <a:off x="383160" y="6437316"/>
            <a:ext cx="10054065" cy="365125"/>
          </a:xfrm>
        </p:spPr>
        <p:txBody>
          <a:bodyPr/>
          <a:lstStyle>
            <a:lvl1pPr>
              <a:defRPr sz="1200"/>
            </a:lvl1pPr>
          </a:lstStyle>
          <a:p>
            <a:endParaRPr lang="en-GB" dirty="0">
              <a:solidFill>
                <a:srgbClr val="9A8B7D"/>
              </a:solidFill>
            </a:endParaRPr>
          </a:p>
        </p:txBody>
      </p:sp>
      <p:sp>
        <p:nvSpPr>
          <p:cNvPr id="9" name="Slide Number Placeholder 8"/>
          <p:cNvSpPr>
            <a:spLocks noGrp="1"/>
          </p:cNvSpPr>
          <p:nvPr>
            <p:ph type="sldNum" sz="quarter" idx="17"/>
          </p:nvPr>
        </p:nvSpPr>
        <p:spPr>
          <a:xfrm>
            <a:off x="10623179" y="6437316"/>
            <a:ext cx="1106831" cy="365125"/>
          </a:xfrm>
          <a:prstGeom prst="rect">
            <a:avLst/>
          </a:prstGeom>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6" name="Text Placeholder 5"/>
          <p:cNvSpPr>
            <a:spLocks noGrp="1"/>
          </p:cNvSpPr>
          <p:nvPr>
            <p:ph type="body" sz="quarter" idx="18"/>
          </p:nvPr>
        </p:nvSpPr>
        <p:spPr>
          <a:xfrm>
            <a:off x="492759" y="5901442"/>
            <a:ext cx="11261093" cy="279757"/>
          </a:xfrm>
        </p:spPr>
        <p:txBody>
          <a:bodyPr wrap="square" anchor="b" anchorCtr="0">
            <a:spAutoFit/>
          </a:bodyPr>
          <a:lstStyle>
            <a:lvl1pPr marL="0" indent="0">
              <a:buNone/>
              <a:defRPr sz="1200" baseline="0"/>
            </a:lvl1pPr>
            <a:lvl2pPr marL="268156" indent="0">
              <a:buNone/>
              <a:defRPr sz="800"/>
            </a:lvl2pPr>
            <a:lvl3pPr marL="539987" indent="0">
              <a:buNone/>
              <a:defRPr sz="800"/>
            </a:lvl3pPr>
            <a:lvl4pPr marL="811068" indent="0">
              <a:buNone/>
              <a:defRPr sz="800"/>
            </a:lvl4pPr>
            <a:lvl5pPr marL="1079973" indent="0">
              <a:buNone/>
              <a:defRPr sz="800"/>
            </a:lvl5pPr>
          </a:lstStyle>
          <a:p>
            <a:pPr lvl="0"/>
            <a:endParaRPr lang="en-US" dirty="0"/>
          </a:p>
        </p:txBody>
      </p:sp>
    </p:spTree>
    <p:extLst>
      <p:ext uri="{BB962C8B-B14F-4D97-AF65-F5344CB8AC3E}">
        <p14:creationId xmlns:p14="http://schemas.microsoft.com/office/powerpoint/2010/main" val="4164599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Rectangle 6"/>
          <p:cNvSpPr/>
          <p:nvPr userDrawn="1"/>
        </p:nvSpPr>
        <p:spPr>
          <a:xfrm>
            <a:off x="192505" y="5743074"/>
            <a:ext cx="2823411" cy="111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85F480-C82F-40FD-A49D-09334F478C86}" type="datetime1">
              <a:rPr lang="en-US" smtClean="0"/>
              <a:t>2/14/22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dirty="0"/>
          </a:p>
        </p:txBody>
      </p:sp>
      <p:sp>
        <p:nvSpPr>
          <p:cNvPr id="6"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84961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7418" y="948906"/>
            <a:ext cx="11654287" cy="5439816"/>
          </a:xfrm>
        </p:spPr>
        <p:txBody>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362120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474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MAIN TITL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460089" y="6243145"/>
            <a:ext cx="2743200" cy="486833"/>
          </a:xfrm>
          <a:prstGeom prst="rect">
            <a:avLst/>
          </a:prstGeom>
        </p:spPr>
        <p:txBody>
          <a:bodyPr vert="horz" lIns="91440" tIns="45720" rIns="91440" bIns="45720" rtlCol="0" anchor="ctr"/>
          <a:lstStyle>
            <a:lvl1pPr algn="r">
              <a:defRPr sz="1333">
                <a:solidFill>
                  <a:schemeClr val="tx1">
                    <a:tint val="75000"/>
                  </a:schemeClr>
                </a:solidFill>
              </a:defRPr>
            </a:lvl1pPr>
          </a:lstStyle>
          <a:p>
            <a:fld id="{969BB81B-4D94-4868-823D-9E0A3F261751}" type="slidenum">
              <a:rPr lang="en-US" smtClean="0"/>
              <a:pPr/>
              <a:t>‹#›</a:t>
            </a:fld>
            <a:endParaRPr lang="en-US" dirty="0"/>
          </a:p>
        </p:txBody>
      </p:sp>
    </p:spTree>
    <p:extLst>
      <p:ext uri="{BB962C8B-B14F-4D97-AF65-F5344CB8AC3E}">
        <p14:creationId xmlns:p14="http://schemas.microsoft.com/office/powerpoint/2010/main" val="4238088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2" y="1906590"/>
            <a:ext cx="5101167" cy="4316412"/>
          </a:xfrm>
        </p:spPr>
        <p:txBody>
          <a:bodyPr/>
          <a:lstStyle>
            <a:lvl1pPr>
              <a:defRPr sz="2625"/>
            </a:lvl1pPr>
            <a:lvl2pPr>
              <a:defRPr sz="2251"/>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20" y="1906590"/>
            <a:ext cx="5103283" cy="4316412"/>
          </a:xfrm>
        </p:spPr>
        <p:txBody>
          <a:bodyPr/>
          <a:lstStyle>
            <a:lvl1pPr>
              <a:defRPr sz="2625"/>
            </a:lvl1pPr>
            <a:lvl2pPr>
              <a:defRPr sz="2251"/>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373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A66A9F5-09EF-41DA-9109-8000D4A9FF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1289" y="328613"/>
            <a:ext cx="1740838" cy="938609"/>
          </a:xfrm>
          <a:prstGeom prst="rect">
            <a:avLst/>
          </a:prstGeom>
        </p:spPr>
      </p:pic>
      <p:pic>
        <p:nvPicPr>
          <p:cNvPr id="3" name="Picture 2" descr="A picture containing floor, indoor, child, person&#10;&#10;Description automatically generated">
            <a:extLst>
              <a:ext uri="{FF2B5EF4-FFF2-40B4-BE49-F238E27FC236}">
                <a16:creationId xmlns:a16="http://schemas.microsoft.com/office/drawing/2014/main" id="{37AD0336-CE3E-4EF2-8DD7-B5D98086BC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525" y="3666226"/>
            <a:ext cx="6086475" cy="3200400"/>
          </a:xfrm>
          <a:prstGeom prst="rect">
            <a:avLst/>
          </a:prstGeom>
        </p:spPr>
      </p:pic>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2664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62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02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4756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52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88644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84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784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8B553D-2CEA-0A45-90E4-64DD213E49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1905862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8B553D-2CEA-0A45-90E4-64DD213E49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2967667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8B553D-2CEA-0A45-90E4-64DD213E49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259272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8B553D-2CEA-0A45-90E4-64DD213E4925}" type="datetimeFigureOut">
              <a:rPr lang="en-US" smtClean="0"/>
              <a:t>2/14/22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2253124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8B553D-2CEA-0A45-90E4-64DD213E4925}" type="datetimeFigureOut">
              <a:rPr lang="en-US" smtClean="0"/>
              <a:t>2/14/22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32326124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8B553D-2CEA-0A45-90E4-64DD213E4925}" type="datetimeFigureOut">
              <a:rPr lang="en-US" smtClean="0"/>
              <a:t>2/14/22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490591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8B553D-2CEA-0A45-90E4-64DD213E4925}" type="datetimeFigureOut">
              <a:rPr lang="en-US" smtClean="0"/>
              <a:t>2/14/22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4007424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8B553D-2CEA-0A45-90E4-64DD213E4925}" type="datetimeFigureOut">
              <a:rPr lang="en-US" smtClean="0"/>
              <a:t>2/14/22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16120879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8B553D-2CEA-0A45-90E4-64DD213E4925}" type="datetimeFigureOut">
              <a:rPr lang="en-US" smtClean="0"/>
              <a:t>2/14/22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4281120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8B553D-2CEA-0A45-90E4-64DD213E49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473965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8B553D-2CEA-0A45-90E4-64DD213E4925}" type="datetimeFigureOut">
              <a:rPr lang="en-US" smtClean="0"/>
              <a:t>2/14/22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DBC8-2EC4-814F-B070-2608E835E027}" type="slidenum">
              <a:rPr lang="en-US" smtClean="0"/>
              <a:t>‹#›</a:t>
            </a:fld>
            <a:endParaRPr lang="en-US"/>
          </a:p>
        </p:txBody>
      </p:sp>
    </p:spTree>
    <p:extLst>
      <p:ext uri="{BB962C8B-B14F-4D97-AF65-F5344CB8AC3E}">
        <p14:creationId xmlns:p14="http://schemas.microsoft.com/office/powerpoint/2010/main" val="1081257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180D-E11A-4239-9F89-9DACB1662C60}"/>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9160E04-9653-484D-A509-76DD42B1791B}"/>
              </a:ext>
            </a:extLst>
          </p:cNvPr>
          <p:cNvSpPr>
            <a:spLocks noGrp="1"/>
          </p:cNvSpPr>
          <p:nvPr>
            <p:ph type="subTitle" idx="1"/>
          </p:nvPr>
        </p:nvSpPr>
        <p:spPr>
          <a:xfrm>
            <a:off x="1524000" y="3602038"/>
            <a:ext cx="9144000" cy="1655762"/>
          </a:xfrm>
        </p:spPr>
        <p:txBody>
          <a:bodyPr/>
          <a:lstStyle>
            <a:lvl1pPr marL="0" indent="0" algn="ctr">
              <a:buNone/>
              <a:defRPr sz="2400">
                <a:solidFill>
                  <a:srgbClr val="3B39D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Text Placeholder 7">
            <a:extLst>
              <a:ext uri="{FF2B5EF4-FFF2-40B4-BE49-F238E27FC236}">
                <a16:creationId xmlns:a16="http://schemas.microsoft.com/office/drawing/2014/main" id="{F055444D-F623-467D-8401-7E5885C36645}"/>
              </a:ext>
            </a:extLst>
          </p:cNvPr>
          <p:cNvSpPr>
            <a:spLocks noGrp="1"/>
          </p:cNvSpPr>
          <p:nvPr>
            <p:ph type="body" sz="quarter" idx="10"/>
          </p:nvPr>
        </p:nvSpPr>
        <p:spPr>
          <a:xfrm>
            <a:off x="407988" y="6345238"/>
            <a:ext cx="4673600" cy="396875"/>
          </a:xfrm>
        </p:spPr>
        <p:txBody>
          <a:bodyPr lIns="0" tIns="0" rIns="0" bIns="0" anchor="b">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Edit Master text styles</a:t>
            </a:r>
            <a:endParaRPr lang="en-GB" dirty="0"/>
          </a:p>
        </p:txBody>
      </p:sp>
      <p:sp>
        <p:nvSpPr>
          <p:cNvPr id="8" name="Text Placeholder 9">
            <a:extLst>
              <a:ext uri="{FF2B5EF4-FFF2-40B4-BE49-F238E27FC236}">
                <a16:creationId xmlns:a16="http://schemas.microsoft.com/office/drawing/2014/main" id="{7F51955F-492B-48C8-BFC5-DEA8D5EC8B54}"/>
              </a:ext>
            </a:extLst>
          </p:cNvPr>
          <p:cNvSpPr>
            <a:spLocks noGrp="1"/>
          </p:cNvSpPr>
          <p:nvPr>
            <p:ph type="body" sz="quarter" idx="11"/>
          </p:nvPr>
        </p:nvSpPr>
        <p:spPr>
          <a:xfrm>
            <a:off x="7110413" y="6345238"/>
            <a:ext cx="4638675" cy="396875"/>
          </a:xfrm>
        </p:spPr>
        <p:txBody>
          <a:bodyPr lIns="0" tIns="0" rIns="0" bIns="0" anchor="b">
            <a:noAutofit/>
          </a:bodyPr>
          <a:lstStyle>
            <a:lvl1pPr marL="0" indent="0" algn="r">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Edit Master text styles</a:t>
            </a:r>
            <a:endParaRPr lang="en-GB" dirty="0"/>
          </a:p>
        </p:txBody>
      </p:sp>
      <p:sp>
        <p:nvSpPr>
          <p:cNvPr id="9" name="Slide Number Placeholder 5">
            <a:extLst>
              <a:ext uri="{FF2B5EF4-FFF2-40B4-BE49-F238E27FC236}">
                <a16:creationId xmlns:a16="http://schemas.microsoft.com/office/drawing/2014/main" id="{898EAF83-F401-4670-BD7C-68B988D4719A}"/>
              </a:ext>
            </a:extLst>
          </p:cNvPr>
          <p:cNvSpPr>
            <a:spLocks noGrp="1"/>
          </p:cNvSpPr>
          <p:nvPr>
            <p:ph type="sldNum" sz="quarter" idx="12"/>
          </p:nvPr>
        </p:nvSpPr>
        <p:spPr>
          <a:xfrm>
            <a:off x="11749088" y="6345238"/>
            <a:ext cx="442912" cy="396875"/>
          </a:xfrm>
          <a:prstGeom prst="rect">
            <a:avLst/>
          </a:prstGeom>
        </p:spPr>
        <p:txBody>
          <a:bodyPr lIns="0" tIns="0" bIns="0" anchor="b"/>
          <a:lstStyle>
            <a:lvl1pPr algn="r">
              <a:defRPr sz="1000"/>
            </a:lvl1pPr>
          </a:lstStyle>
          <a:p>
            <a:fld id="{9F9809C6-42AB-4592-B7D3-77E882210B8E}" type="slidenum">
              <a:rPr lang="en-GB" smtClean="0"/>
              <a:pPr/>
              <a:t>‹#›</a:t>
            </a:fld>
            <a:endParaRPr lang="en-GB" dirty="0"/>
          </a:p>
        </p:txBody>
      </p:sp>
    </p:spTree>
    <p:extLst>
      <p:ext uri="{BB962C8B-B14F-4D97-AF65-F5344CB8AC3E}">
        <p14:creationId xmlns:p14="http://schemas.microsoft.com/office/powerpoint/2010/main" val="3981336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1630097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2765299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19235937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20983215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8443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333132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22165590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3523198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10131972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978523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C011E-826B-489F-BD79-EA03B61EC007}" type="datetimeFigureOut">
              <a:rPr lang="en-US" smtClean="0"/>
              <a:pPr/>
              <a:t>2/14/22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25087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0.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4" Type="http://schemas.openxmlformats.org/officeDocument/2006/relationships/slideLayout" Target="../slideLayouts/slideLayout14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1.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8.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9.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8D77A8B4-6A95-174C-A801-FCF2D06A37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a:extLst>
              <a:ext uri="{FF2B5EF4-FFF2-40B4-BE49-F238E27FC236}">
                <a16:creationId xmlns:a16="http://schemas.microsoft.com/office/drawing/2014/main" id="{6E411D61-CF86-DF41-949E-4FD91CFED19F}"/>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89024A-0326-C049-AECD-60A3059B9CD8}"/>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smtClean="0">
                <a:solidFill>
                  <a:prstClr val="black">
                    <a:tint val="75000"/>
                  </a:prstClr>
                </a:solidFill>
                <a:latin typeface="Arial" panose="020B0604020202020204" pitchFamily="34" charset="0"/>
                <a:cs typeface="Arial" panose="020B0604020202020204" pitchFamily="34" charset="0"/>
              </a:defRPr>
            </a:lvl1pPr>
          </a:lstStyle>
          <a:p>
            <a:pPr>
              <a:defRPr/>
            </a:pPr>
            <a:fld id="{6B2489F5-2ECF-A042-A87B-001FEE773941}" type="datetimeFigureOut">
              <a:rPr lang="en-US"/>
              <a:pPr>
                <a:defRPr/>
              </a:pPr>
              <a:t>2/14/22</a:t>
            </a:fld>
            <a:endParaRPr lang="en-US"/>
          </a:p>
        </p:txBody>
      </p:sp>
      <p:sp>
        <p:nvSpPr>
          <p:cNvPr id="5" name="Footer Placeholder 4">
            <a:extLst>
              <a:ext uri="{FF2B5EF4-FFF2-40B4-BE49-F238E27FC236}">
                <a16:creationId xmlns:a16="http://schemas.microsoft.com/office/drawing/2014/main" id="{174ADBB1-65BF-8E47-BAE8-0B303AE0B00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35C14AD-474F-484D-A0EF-DF167A899667}"/>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smtClean="0">
                <a:solidFill>
                  <a:prstClr val="black">
                    <a:tint val="75000"/>
                  </a:prstClr>
                </a:solidFill>
                <a:latin typeface="Arial" panose="020B0604020202020204" pitchFamily="34" charset="0"/>
                <a:cs typeface="Arial" panose="020B0604020202020204" pitchFamily="34" charset="0"/>
              </a:defRPr>
            </a:lvl1pPr>
          </a:lstStyle>
          <a:p>
            <a:pPr>
              <a:defRPr/>
            </a:pPr>
            <a:fld id="{18CE4527-2537-3F4C-92FB-2A06AF8BF1CB}" type="slidenum">
              <a:rPr lang="en-US"/>
              <a:pPr>
                <a:defRPr/>
              </a:pPr>
              <a:t>‹#›</a:t>
            </a:fld>
            <a:endParaRPr lang="en-US"/>
          </a:p>
        </p:txBody>
      </p:sp>
    </p:spTree>
    <p:extLst>
      <p:ext uri="{BB962C8B-B14F-4D97-AF65-F5344CB8AC3E}">
        <p14:creationId xmlns:p14="http://schemas.microsoft.com/office/powerpoint/2010/main" val="512623126"/>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20188533"/>
      </p:ext>
    </p:extLst>
  </p:cSld>
  <p:clrMap bg1="dk2" tx1="lt1" bg2="dk1" tx2="lt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6B6DB-84E0-C54C-9530-64D0958618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5DEE-08A2-1440-B24D-21EBA4E03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FF269-4348-AF49-86E5-D194CB6ED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499F4-1B78-4240-B7CA-61F986D9BECF}" type="datetimeFigureOut">
              <a:rPr lang="en-US" smtClean="0"/>
              <a:t>2/14/22</a:t>
            </a:fld>
            <a:endParaRPr lang="en-US"/>
          </a:p>
        </p:txBody>
      </p:sp>
      <p:sp>
        <p:nvSpPr>
          <p:cNvPr id="5" name="Footer Placeholder 4">
            <a:extLst>
              <a:ext uri="{FF2B5EF4-FFF2-40B4-BE49-F238E27FC236}">
                <a16:creationId xmlns:a16="http://schemas.microsoft.com/office/drawing/2014/main" id="{A6A525C7-E5B4-D847-BA9A-2E2674A3D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DF11BA-5450-CF45-89D8-15F58AD08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53CAB-A99A-154E-B2BC-CC57DA3CF1FD}" type="slidenum">
              <a:rPr lang="en-US" smtClean="0"/>
              <a:t>‹#›</a:t>
            </a:fld>
            <a:endParaRPr lang="en-US"/>
          </a:p>
        </p:txBody>
      </p:sp>
    </p:spTree>
    <p:extLst>
      <p:ext uri="{BB962C8B-B14F-4D97-AF65-F5344CB8AC3E}">
        <p14:creationId xmlns:p14="http://schemas.microsoft.com/office/powerpoint/2010/main" val="4026918830"/>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37082380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 id="2147484557" r:id="rId22"/>
    <p:sldLayoutId id="2147484558" r:id="rId23"/>
    <p:sldLayoutId id="214748455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11756701"/>
      </p:ext>
    </p:extLst>
  </p:cSld>
  <p:clrMap bg1="dk2" tx1="lt1" bg2="dk1" tx2="lt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189" algn="l" rtl="0" eaLnBrk="1" fontAlgn="base" hangingPunct="1">
        <a:spcBef>
          <a:spcPct val="0"/>
        </a:spcBef>
        <a:spcAft>
          <a:spcPct val="0"/>
        </a:spcAft>
        <a:defRPr sz="3500" b="1">
          <a:solidFill>
            <a:schemeClr val="tx2"/>
          </a:solidFill>
          <a:latin typeface="Arial" charset="0"/>
        </a:defRPr>
      </a:lvl6pPr>
      <a:lvl7pPr marL="914377" algn="l" rtl="0" eaLnBrk="1" fontAlgn="base" hangingPunct="1">
        <a:spcBef>
          <a:spcPct val="0"/>
        </a:spcBef>
        <a:spcAft>
          <a:spcPct val="0"/>
        </a:spcAft>
        <a:defRPr sz="3500" b="1">
          <a:solidFill>
            <a:schemeClr val="tx2"/>
          </a:solidFill>
          <a:latin typeface="Arial" charset="0"/>
        </a:defRPr>
      </a:lvl7pPr>
      <a:lvl8pPr marL="1371566" algn="l" rtl="0" eaLnBrk="1" fontAlgn="base" hangingPunct="1">
        <a:spcBef>
          <a:spcPct val="0"/>
        </a:spcBef>
        <a:spcAft>
          <a:spcPct val="0"/>
        </a:spcAft>
        <a:defRPr sz="3500" b="1">
          <a:solidFill>
            <a:schemeClr val="tx2"/>
          </a:solidFill>
          <a:latin typeface="Arial" charset="0"/>
        </a:defRPr>
      </a:lvl8pPr>
      <a:lvl9pPr marL="1828754" algn="l" rtl="0" eaLnBrk="1" fontAlgn="base" hangingPunct="1">
        <a:spcBef>
          <a:spcPct val="0"/>
        </a:spcBef>
        <a:spcAft>
          <a:spcPct val="0"/>
        </a:spcAft>
        <a:defRPr sz="3500" b="1">
          <a:solidFill>
            <a:schemeClr val="tx2"/>
          </a:solidFill>
          <a:latin typeface="Arial" charset="0"/>
        </a:defRPr>
      </a:lvl9pPr>
    </p:titleStyle>
    <p:bodyStyle>
      <a:lvl1pPr marL="342891" indent="-342891"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32" indent="-285744"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2971"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160"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349"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537"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726"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8914"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103"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itle Placeholder 14">
            <a:extLst>
              <a:ext uri="{FF2B5EF4-FFF2-40B4-BE49-F238E27FC236}">
                <a16:creationId xmlns:a16="http://schemas.microsoft.com/office/drawing/2014/main" id="{DD2FDD1B-61D5-C84E-9013-2F74BA6FF31A}"/>
              </a:ext>
            </a:extLst>
          </p:cNvPr>
          <p:cNvSpPr>
            <a:spLocks noGrp="1"/>
          </p:cNvSpPr>
          <p:nvPr>
            <p:ph type="title"/>
          </p:nvPr>
        </p:nvSpPr>
        <p:spPr>
          <a:xfrm>
            <a:off x="609600" y="331155"/>
            <a:ext cx="10972800" cy="1082439"/>
          </a:xfrm>
          <a:prstGeom prst="rect">
            <a:avLst/>
          </a:prstGeom>
        </p:spPr>
        <p:txBody>
          <a:bodyPr vert="horz" wrap="square" lIns="0" tIns="0" rIns="0" bIns="0" rtlCol="0" anchor="b">
            <a:normAutofit/>
          </a:bodyPr>
          <a:lstStyle/>
          <a:p>
            <a:r>
              <a:rPr lang="en-US" dirty="0"/>
              <a:t>Title</a:t>
            </a:r>
          </a:p>
        </p:txBody>
      </p:sp>
      <p:pic>
        <p:nvPicPr>
          <p:cNvPr id="15" name="Picture 14"/>
          <p:cNvPicPr>
            <a:picLocks noChangeAspect="1"/>
          </p:cNvPicPr>
          <p:nvPr userDrawn="1"/>
        </p:nvPicPr>
        <p:blipFill rotWithShape="1">
          <a:blip r:embed="rId20" cstate="print">
            <a:extLst>
              <a:ext uri="{28A0092B-C50C-407E-A947-70E740481C1C}">
                <a14:useLocalDpi xmlns:a14="http://schemas.microsoft.com/office/drawing/2010/main" val="0"/>
              </a:ext>
            </a:extLst>
          </a:blip>
          <a:srcRect b="17504"/>
          <a:stretch/>
        </p:blipFill>
        <p:spPr>
          <a:xfrm>
            <a:off x="10017763" y="6218699"/>
            <a:ext cx="1966578" cy="353530"/>
          </a:xfrm>
          <a:prstGeom prst="rect">
            <a:avLst/>
          </a:prstGeom>
        </p:spPr>
      </p:pic>
      <p:sp>
        <p:nvSpPr>
          <p:cNvPr id="1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7"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
        <p:nvSpPr>
          <p:cNvPr id="10"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8103369"/>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4853" r:id="rId13"/>
    <p:sldLayoutId id="2147484854" r:id="rId14"/>
    <p:sldLayoutId id="2147484855" r:id="rId15"/>
    <p:sldLayoutId id="2147484856" r:id="rId16"/>
    <p:sldLayoutId id="2147484859" r:id="rId17"/>
    <p:sldLayoutId id="2147484860" r:id="rId18"/>
  </p:sldLayoutIdLst>
  <p:hf sldNum="0" hdr="0" dt="0"/>
  <p:txStyles>
    <p:titleStyle>
      <a:lvl1pPr marL="0" marR="0" indent="0" algn="l" defTabSz="609570" rtl="0" eaLnBrk="1" fontAlgn="auto" latinLnBrk="0" hangingPunct="1">
        <a:lnSpc>
          <a:spcPct val="100000"/>
        </a:lnSpc>
        <a:spcBef>
          <a:spcPct val="0"/>
        </a:spcBef>
        <a:spcAft>
          <a:spcPts val="0"/>
        </a:spcAft>
        <a:buClrTx/>
        <a:buSzTx/>
        <a:buFontTx/>
        <a:buNone/>
        <a:tabLst/>
        <a:defRPr sz="3700" b="1" kern="1200">
          <a:solidFill>
            <a:schemeClr val="tx2"/>
          </a:solidFill>
          <a:latin typeface="Arial" panose="020B0604020202020204" pitchFamily="34" charset="0"/>
          <a:ea typeface="+mj-ea"/>
          <a:cs typeface="Arial" panose="020B0604020202020204" pitchFamily="34" charset="0"/>
        </a:defRPr>
      </a:lvl1pPr>
    </p:titleStyle>
    <p:body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2">
          <p15:clr>
            <a:srgbClr val="F26B43"/>
          </p15:clr>
        </p15:guide>
        <p15:guide id="3" pos="384">
          <p15:clr>
            <a:srgbClr val="F26B43"/>
          </p15:clr>
        </p15:guide>
        <p15:guide id="4" pos="7296">
          <p15:clr>
            <a:srgbClr val="F26B43"/>
          </p15:clr>
        </p15:guide>
        <p15:guide id="6" orient="horz" pos="192">
          <p15:clr>
            <a:srgbClr val="F26B43"/>
          </p15:clr>
        </p15:guide>
        <p15:guide id="7" pos="3840">
          <p15:clr>
            <a:srgbClr val="A4A3A4"/>
          </p15:clr>
        </p15:guide>
        <p15:guide id="8" orient="horz" pos="2160">
          <p15:clr>
            <a:srgbClr val="A4A3A4"/>
          </p15:clr>
        </p15:guide>
        <p15:guide id="9" orient="horz" pos="37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047389311"/>
      </p:ext>
    </p:extLst>
  </p:cSld>
  <p:clrMap bg1="dk2" tx1="lt1" bg2="dk1" tx2="lt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B553D-2CEA-0A45-90E4-64DD213E4925}" type="datetimeFigureOut">
              <a:rPr lang="en-US" smtClean="0"/>
              <a:t>2/14/22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7DBC8-2EC4-814F-B070-2608E835E027}" type="slidenum">
              <a:rPr lang="en-US" smtClean="0"/>
              <a:t>‹#›</a:t>
            </a:fld>
            <a:endParaRPr lang="en-US"/>
          </a:p>
        </p:txBody>
      </p:sp>
    </p:spTree>
    <p:extLst>
      <p:ext uri="{BB962C8B-B14F-4D97-AF65-F5344CB8AC3E}">
        <p14:creationId xmlns:p14="http://schemas.microsoft.com/office/powerpoint/2010/main" val="873639840"/>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01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95401"/>
            <a:ext cx="10515600" cy="4881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15C011E-826B-489F-BD79-EA03B61EC007}" type="datetimeFigureOut">
              <a:rPr lang="en-US" smtClean="0"/>
              <a:pPr/>
              <a:t>2/14/22</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73F57DD-562E-48A9-B7E2-B677EF42A2FB}" type="slidenum">
              <a:rPr lang="en-US" smtClean="0"/>
              <a:pPr/>
              <a:t>‹#›</a:t>
            </a:fld>
            <a:endParaRPr lang="en-US" dirty="0"/>
          </a:p>
        </p:txBody>
      </p:sp>
    </p:spTree>
    <p:extLst>
      <p:ext uri="{BB962C8B-B14F-4D97-AF65-F5344CB8AC3E}">
        <p14:creationId xmlns:p14="http://schemas.microsoft.com/office/powerpoint/2010/main" val="1622348162"/>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6" r:id="rId13"/>
    <p:sldLayoutId id="2147484897" r:id="rId14"/>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7760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297368"/>
            <a:ext cx="10972800" cy="48287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a:cs typeface="Arial"/>
              </a:defRPr>
            </a:lvl1pPr>
          </a:lstStyle>
          <a:p>
            <a:pPr defTabSz="457200" eaLnBrk="1" hangingPunct="1">
              <a:defRPr/>
            </a:pPr>
            <a:fld id="{75EBA27B-F215-4FE5-BF4B-59E824E3AB28}" type="datetimeFigureOut">
              <a:rPr lang="en-US" smtClean="0">
                <a:solidFill>
                  <a:prstClr val="black">
                    <a:tint val="75000"/>
                  </a:prstClr>
                </a:solidFill>
                <a:ea typeface="+mn-ea"/>
              </a:rPr>
              <a:pPr defTabSz="457200" eaLnBrk="1" hangingPunct="1">
                <a:defRPr/>
              </a:pPr>
              <a:t>2/14/22</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Arial"/>
                <a:cs typeface="Arial"/>
              </a:defRPr>
            </a:lvl1pPr>
          </a:lstStyle>
          <a:p>
            <a:pPr defTabSz="457200" eaLnBrk="1" hangingPunct="1">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Arial"/>
                <a:cs typeface="Arial"/>
              </a:defRPr>
            </a:lvl1pPr>
          </a:lstStyle>
          <a:p>
            <a:pPr defTabSz="457200" eaLnBrk="1" hangingPunct="1">
              <a:defRPr/>
            </a:pPr>
            <a:fld id="{5722680B-20B2-4C1F-9DF8-79679A998694}" type="slidenum">
              <a:rPr lang="en-US" smtClean="0">
                <a:solidFill>
                  <a:prstClr val="black">
                    <a:tint val="75000"/>
                  </a:prstClr>
                </a:solidFill>
                <a:ea typeface="+mn-ea"/>
              </a:rPr>
              <a:pPr defTabSz="457200" eaLnBrk="1" hangingPunct="1">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45900644"/>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defTabSz="457200" rtl="0" fontAlgn="base">
        <a:spcBef>
          <a:spcPct val="0"/>
        </a:spcBef>
        <a:spcAft>
          <a:spcPct val="0"/>
        </a:spcAft>
        <a:defRPr sz="3200" kern="1200">
          <a:solidFill>
            <a:schemeClr val="tx1"/>
          </a:solidFill>
          <a:latin typeface="Arial"/>
          <a:ea typeface="+mj-ea"/>
          <a:cs typeface="Arial"/>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Arial"/>
          <a:ea typeface="+mn-ea"/>
          <a:cs typeface="Arial"/>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a:ea typeface="+mn-ea"/>
          <a:cs typeface="Arial"/>
        </a:defRPr>
      </a:lvl2pPr>
      <a:lvl3pPr marL="1143000" indent="-228600" algn="l" defTabSz="457200" rtl="0" fontAlgn="base">
        <a:spcBef>
          <a:spcPct val="20000"/>
        </a:spcBef>
        <a:spcAft>
          <a:spcPct val="0"/>
        </a:spcAft>
        <a:buFont typeface="Arial" charset="0"/>
        <a:buChar char="•"/>
        <a:defRPr sz="2400" kern="1200">
          <a:solidFill>
            <a:schemeClr val="tx1"/>
          </a:solidFill>
          <a:latin typeface="Arial"/>
          <a:ea typeface="+mn-ea"/>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mn-ea"/>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eaLnBrk="1" hangingPunct="1">
              <a:defRPr/>
            </a:pPr>
            <a:fld id="{75EBA27B-F215-4FE5-BF4B-59E824E3AB28}" type="datetimeFigureOut">
              <a:rPr lang="en-US" smtClean="0">
                <a:solidFill>
                  <a:prstClr val="black">
                    <a:tint val="75000"/>
                  </a:prstClr>
                </a:solidFill>
                <a:ea typeface="+mn-ea"/>
              </a:rPr>
              <a:pPr defTabSz="457200" eaLnBrk="1" hangingPunct="1">
                <a:defRPr/>
              </a:pPr>
              <a:t>2/14/22</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defTabSz="457200" eaLnBrk="1" hangingPunct="1">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eaLnBrk="1" hangingPunct="1">
              <a:defRPr/>
            </a:pPr>
            <a:fld id="{5722680B-20B2-4C1F-9DF8-79679A998694}" type="slidenum">
              <a:rPr lang="en-US" smtClean="0">
                <a:solidFill>
                  <a:prstClr val="black">
                    <a:tint val="75000"/>
                  </a:prstClr>
                </a:solidFill>
                <a:ea typeface="+mn-ea"/>
              </a:rPr>
              <a:pPr defTabSz="457200" eaLnBrk="1" hangingPunct="1">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55040844"/>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 id="2147484922" r:id="rId12"/>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6.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912286" y="1196751"/>
            <a:ext cx="10358967" cy="1711445"/>
          </a:xfrm>
        </p:spPr>
        <p:txBody>
          <a:bodyPr wrap="square" anchor="ctr">
            <a:noAutofit/>
          </a:bodyPr>
          <a:lstStyle/>
          <a:p>
            <a:pPr>
              <a:spcBef>
                <a:spcPts val="1800"/>
              </a:spcBef>
            </a:pPr>
            <a:r>
              <a:rPr lang="en-US" sz="4000" dirty="0"/>
              <a:t>Exploring the Current and Future Role </a:t>
            </a:r>
            <a:br>
              <a:rPr lang="en-US" sz="4000" dirty="0"/>
            </a:br>
            <a:r>
              <a:rPr lang="en-US" sz="4000" dirty="0"/>
              <a:t>of B-Cell Maturation Antigen-Directed Therapy in the Management of Multiple Myeloma</a:t>
            </a:r>
            <a:br>
              <a:rPr lang="en-US" sz="4200" i="1" dirty="0">
                <a:solidFill>
                  <a:srgbClr val="0331FF"/>
                </a:solidFill>
                <a:latin typeface="Calibri" panose="020F0502020204030204" pitchFamily="34" charset="0"/>
                <a:cs typeface="Calibri" panose="020F0502020204030204" pitchFamily="34" charset="0"/>
              </a:rPr>
            </a:b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Monday, February 7,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 </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4424020"/>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Jesús G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Berdeja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Noopur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Raje</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455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5557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1762217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9B4CE62-A481-6D44-9104-D2BBC5E0FF18}"/>
              </a:ext>
            </a:extLst>
          </p:cNvPr>
          <p:cNvGraphicFramePr>
            <a:graphicFrameLocks noGrp="1"/>
          </p:cNvGraphicFramePr>
          <p:nvPr>
            <p:extLst>
              <p:ext uri="{D42A27DB-BD31-4B8C-83A1-F6EECF244321}">
                <p14:modId xmlns:p14="http://schemas.microsoft.com/office/powerpoint/2010/main" val="3122486055"/>
              </p:ext>
            </p:extLst>
          </p:nvPr>
        </p:nvGraphicFramePr>
        <p:xfrm>
          <a:off x="767408" y="1628800"/>
          <a:ext cx="8064251" cy="3970880"/>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560077">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2966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21327">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2966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753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96302955"/>
                  </a:ext>
                </a:extLst>
              </a:tr>
              <a:tr h="50753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4ED"/>
                    </a:solidFill>
                  </a:tcPr>
                </a:tc>
                <a:extLst>
                  <a:ext uri="{0D108BD9-81ED-4DB2-BD59-A6C34878D82A}">
                    <a16:rowId xmlns:a16="http://schemas.microsoft.com/office/drawing/2014/main" val="3071174254"/>
                  </a:ext>
                </a:extLst>
              </a:tr>
              <a:tr h="50753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52797949"/>
                  </a:ext>
                </a:extLst>
              </a:tr>
              <a:tr h="50753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4ED"/>
                    </a:solidFill>
                  </a:tcPr>
                </a:tc>
                <a:extLst>
                  <a:ext uri="{0D108BD9-81ED-4DB2-BD59-A6C34878D82A}">
                    <a16:rowId xmlns:a16="http://schemas.microsoft.com/office/drawing/2014/main" val="581975133"/>
                  </a:ext>
                </a:extLst>
              </a:tr>
            </a:tbl>
          </a:graphicData>
        </a:graphic>
      </p:graphicFrame>
      <p:sp>
        <p:nvSpPr>
          <p:cNvPr id="5" name="Title 4">
            <a:extLst>
              <a:ext uri="{FF2B5EF4-FFF2-40B4-BE49-F238E27FC236}">
                <a16:creationId xmlns:a16="http://schemas.microsoft.com/office/drawing/2014/main" id="{4AB96133-AB90-CF42-AF19-F8289CA4B733}"/>
              </a:ext>
            </a:extLst>
          </p:cNvPr>
          <p:cNvSpPr>
            <a:spLocks noGrp="1"/>
          </p:cNvSpPr>
          <p:nvPr>
            <p:ph type="title"/>
          </p:nvPr>
        </p:nvSpPr>
        <p:spPr>
          <a:xfrm>
            <a:off x="912286" y="188640"/>
            <a:ext cx="10358967" cy="1143000"/>
          </a:xfrm>
        </p:spPr>
        <p:txBody>
          <a:bodyPr/>
          <a:lstStyle/>
          <a:p>
            <a:pPr algn="l"/>
            <a:r>
              <a:rPr lang="en-US" dirty="0"/>
              <a:t>What were you doing in 2010?</a:t>
            </a:r>
            <a:endParaRPr lang="en-US" sz="2800" dirty="0">
              <a:solidFill>
                <a:srgbClr val="0331FF"/>
              </a:solidFill>
            </a:endParaRPr>
          </a:p>
        </p:txBody>
      </p:sp>
      <p:sp>
        <p:nvSpPr>
          <p:cNvPr id="6" name="Content Placeholder 5">
            <a:extLst>
              <a:ext uri="{FF2B5EF4-FFF2-40B4-BE49-F238E27FC236}">
                <a16:creationId xmlns:a16="http://schemas.microsoft.com/office/drawing/2014/main" id="{C96DEA88-D5A8-CF42-A65A-10CEFB8E798A}"/>
              </a:ext>
            </a:extLst>
          </p:cNvPr>
          <p:cNvSpPr>
            <a:spLocks noGrp="1"/>
          </p:cNvSpPr>
          <p:nvPr>
            <p:ph idx="1"/>
          </p:nvPr>
        </p:nvSpPr>
        <p:spPr>
          <a:xfrm>
            <a:off x="912287" y="1628801"/>
            <a:ext cx="10060514" cy="3443188"/>
          </a:xfrm>
        </p:spPr>
        <p:txBody>
          <a:bodyPr/>
          <a:lstStyle/>
          <a:p>
            <a:pPr marL="612775" indent="-514350">
              <a:lnSpc>
                <a:spcPct val="120000"/>
              </a:lnSpc>
              <a:spcBef>
                <a:spcPts val="300"/>
              </a:spcBef>
              <a:spcAft>
                <a:spcPts val="0"/>
              </a:spcAft>
              <a:buFont typeface="+mj-lt"/>
              <a:buAutoNum type="arabicPeriod"/>
            </a:pPr>
            <a:r>
              <a:rPr lang="en-US" sz="2500" b="0" dirty="0"/>
              <a:t>High school or earlier</a:t>
            </a:r>
          </a:p>
          <a:p>
            <a:pPr marL="612775" indent="-514350">
              <a:lnSpc>
                <a:spcPct val="120000"/>
              </a:lnSpc>
              <a:spcBef>
                <a:spcPts val="300"/>
              </a:spcBef>
              <a:spcAft>
                <a:spcPts val="0"/>
              </a:spcAft>
              <a:buFont typeface="+mj-lt"/>
              <a:buAutoNum type="arabicPeriod"/>
            </a:pPr>
            <a:r>
              <a:rPr lang="en-US" sz="2500" b="0" dirty="0"/>
              <a:t>College</a:t>
            </a:r>
          </a:p>
          <a:p>
            <a:pPr marL="612775" indent="-514350">
              <a:lnSpc>
                <a:spcPct val="120000"/>
              </a:lnSpc>
              <a:spcBef>
                <a:spcPts val="300"/>
              </a:spcBef>
              <a:spcAft>
                <a:spcPts val="0"/>
              </a:spcAft>
              <a:buFont typeface="+mj-lt"/>
              <a:buAutoNum type="arabicPeriod"/>
            </a:pPr>
            <a:r>
              <a:rPr lang="en-US" sz="2500" b="0" dirty="0"/>
              <a:t>Medical school</a:t>
            </a:r>
          </a:p>
          <a:p>
            <a:pPr marL="612775" indent="-514350">
              <a:lnSpc>
                <a:spcPct val="120000"/>
              </a:lnSpc>
              <a:spcBef>
                <a:spcPts val="300"/>
              </a:spcBef>
              <a:spcAft>
                <a:spcPts val="0"/>
              </a:spcAft>
              <a:buFont typeface="+mj-lt"/>
              <a:buAutoNum type="arabicPeriod"/>
            </a:pPr>
            <a:r>
              <a:rPr lang="en-US" sz="2500" b="0" dirty="0"/>
              <a:t>Fellowship/residency </a:t>
            </a:r>
          </a:p>
          <a:p>
            <a:pPr marL="612775" indent="-514350">
              <a:lnSpc>
                <a:spcPct val="120000"/>
              </a:lnSpc>
              <a:spcBef>
                <a:spcPts val="300"/>
              </a:spcBef>
              <a:spcAft>
                <a:spcPts val="0"/>
              </a:spcAft>
              <a:buFont typeface="+mj-lt"/>
              <a:buAutoNum type="arabicPeriod"/>
            </a:pPr>
            <a:r>
              <a:rPr lang="en-US" sz="2500" b="0" dirty="0"/>
              <a:t>In practice less than 10 years</a:t>
            </a:r>
          </a:p>
          <a:p>
            <a:pPr marL="612775" indent="-514350">
              <a:lnSpc>
                <a:spcPct val="120000"/>
              </a:lnSpc>
              <a:spcBef>
                <a:spcPts val="300"/>
              </a:spcBef>
              <a:spcAft>
                <a:spcPts val="0"/>
              </a:spcAft>
              <a:buFont typeface="+mj-lt"/>
              <a:buAutoNum type="arabicPeriod"/>
            </a:pPr>
            <a:r>
              <a:rPr lang="en-US" sz="2500" b="0" dirty="0"/>
              <a:t>In practice 10-25 years</a:t>
            </a:r>
          </a:p>
          <a:p>
            <a:pPr marL="612775" indent="-514350">
              <a:lnSpc>
                <a:spcPct val="120000"/>
              </a:lnSpc>
              <a:spcBef>
                <a:spcPts val="300"/>
              </a:spcBef>
              <a:spcAft>
                <a:spcPts val="0"/>
              </a:spcAft>
              <a:buFont typeface="+mj-lt"/>
              <a:buAutoNum type="arabicPeriod"/>
            </a:pPr>
            <a:r>
              <a:rPr lang="en-US" sz="2500" b="0" dirty="0"/>
              <a:t>In practice for more than 25 years</a:t>
            </a:r>
          </a:p>
          <a:p>
            <a:pPr marL="612775" indent="-514350">
              <a:lnSpc>
                <a:spcPct val="120000"/>
              </a:lnSpc>
              <a:spcBef>
                <a:spcPts val="300"/>
              </a:spcBef>
              <a:spcAft>
                <a:spcPts val="0"/>
              </a:spcAft>
              <a:buFont typeface="+mj-lt"/>
              <a:buAutoNum type="arabicPeriod"/>
            </a:pPr>
            <a:r>
              <a:rPr lang="en-US" sz="2500" b="0" dirty="0"/>
              <a:t>Retired</a:t>
            </a:r>
          </a:p>
          <a:p>
            <a:pPr marL="98425" indent="0">
              <a:lnSpc>
                <a:spcPct val="120000"/>
              </a:lnSpc>
              <a:spcBef>
                <a:spcPts val="300"/>
              </a:spcBef>
              <a:spcAft>
                <a:spcPts val="0"/>
              </a:spcAft>
              <a:buNone/>
            </a:pPr>
            <a:r>
              <a:rPr lang="en-US" sz="2500" b="0" dirty="0"/>
              <a:t> </a:t>
            </a:r>
            <a:endParaRPr lang="en-US" sz="2500" dirty="0"/>
          </a:p>
        </p:txBody>
      </p:sp>
    </p:spTree>
    <p:extLst>
      <p:ext uri="{BB962C8B-B14F-4D97-AF65-F5344CB8AC3E}">
        <p14:creationId xmlns:p14="http://schemas.microsoft.com/office/powerpoint/2010/main" val="297260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912286" y="1196751"/>
            <a:ext cx="10358967" cy="1711445"/>
          </a:xfrm>
        </p:spPr>
        <p:txBody>
          <a:bodyPr wrap="square" anchor="ctr">
            <a:noAutofit/>
          </a:bodyPr>
          <a:lstStyle/>
          <a:p>
            <a:pPr>
              <a:spcBef>
                <a:spcPts val="1800"/>
              </a:spcBef>
            </a:pPr>
            <a:r>
              <a:rPr lang="en-US" sz="4000" dirty="0"/>
              <a:t>Exploring the Current and Changing Paradigm </a:t>
            </a:r>
            <a:br>
              <a:rPr lang="en-US" sz="4000" dirty="0"/>
            </a:br>
            <a:r>
              <a:rPr lang="en-US" sz="4000" dirty="0"/>
              <a:t>for the Management of Newly Diagnosed </a:t>
            </a:r>
            <a:br>
              <a:rPr lang="en-US" sz="4000" dirty="0"/>
            </a:br>
            <a:r>
              <a:rPr lang="en-US" sz="4000" dirty="0"/>
              <a:t>Diffuse Large B-Cell Lymphoma</a:t>
            </a:r>
            <a:br>
              <a:rPr lang="en-US" sz="4200" i="1" dirty="0">
                <a:solidFill>
                  <a:srgbClr val="0331FF"/>
                </a:solidFill>
                <a:latin typeface="Calibri" panose="020F0502020204030204" pitchFamily="34" charset="0"/>
                <a:cs typeface="Calibri" panose="020F0502020204030204" pitchFamily="34" charset="0"/>
              </a:rPr>
            </a:b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Wednesday, February 2,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6:15 PM ET </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4226046"/>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R Flowers, MD, MS</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Neha Mehta-Shah, MD, MSCI</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Grzegorz Nowakowski, MD</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6081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6576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38690876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indoor&#10;&#10;Description automatically generated">
            <a:extLst>
              <a:ext uri="{FF2B5EF4-FFF2-40B4-BE49-F238E27FC236}">
                <a16:creationId xmlns:a16="http://schemas.microsoft.com/office/drawing/2014/main" id="{4C108C0D-8E0E-294A-ACB1-D276CAB55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5" y="116633"/>
            <a:ext cx="11158469" cy="6669430"/>
          </a:xfrm>
          <a:prstGeom prst="rect">
            <a:avLst/>
          </a:prstGeom>
        </p:spPr>
      </p:pic>
    </p:spTree>
    <p:extLst>
      <p:ext uri="{BB962C8B-B14F-4D97-AF65-F5344CB8AC3E}">
        <p14:creationId xmlns:p14="http://schemas.microsoft.com/office/powerpoint/2010/main" val="1926030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B1576E68-AB62-B148-AA31-B6C8F5B68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16632"/>
            <a:ext cx="11230478" cy="6712470"/>
          </a:xfrm>
          <a:prstGeom prst="rect">
            <a:avLst/>
          </a:prstGeom>
        </p:spPr>
      </p:pic>
    </p:spTree>
    <p:extLst>
      <p:ext uri="{BB962C8B-B14F-4D97-AF65-F5344CB8AC3E}">
        <p14:creationId xmlns:p14="http://schemas.microsoft.com/office/powerpoint/2010/main" val="214747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AE5953F7-95CB-E94E-9F68-F8B56F0A08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416" y="436167"/>
            <a:ext cx="10441160" cy="5873153"/>
          </a:xfrm>
        </p:spPr>
      </p:pic>
    </p:spTree>
    <p:extLst>
      <p:ext uri="{BB962C8B-B14F-4D97-AF65-F5344CB8AC3E}">
        <p14:creationId xmlns:p14="http://schemas.microsoft.com/office/powerpoint/2010/main" val="2426686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C2498-7D29-F34E-9257-A94E56558615}"/>
              </a:ext>
            </a:extLst>
          </p:cNvPr>
          <p:cNvSpPr/>
          <p:nvPr/>
        </p:nvSpPr>
        <p:spPr bwMode="auto">
          <a:xfrm>
            <a:off x="623392" y="2348880"/>
            <a:ext cx="10009112"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Agenda</a:t>
            </a:r>
            <a:endParaRPr lang="en-US" sz="2800" dirty="0">
              <a:solidFill>
                <a:srgbClr val="0000FF"/>
              </a:solidFill>
            </a:endParaRPr>
          </a:p>
        </p:txBody>
      </p:sp>
      <p:sp>
        <p:nvSpPr>
          <p:cNvPr id="6" name="Content Placeholder 5"/>
          <p:cNvSpPr>
            <a:spLocks noGrp="1"/>
          </p:cNvSpPr>
          <p:nvPr>
            <p:ph idx="1"/>
          </p:nvPr>
        </p:nvSpPr>
        <p:spPr>
          <a:xfrm>
            <a:off x="803412" y="1664804"/>
            <a:ext cx="10585176" cy="3528392"/>
          </a:xfrm>
        </p:spPr>
        <p:txBody>
          <a:bodyPr/>
          <a:lstStyle/>
          <a:p>
            <a:pPr marL="98425" indent="0">
              <a:spcBef>
                <a:spcPts val="2400"/>
              </a:spcBef>
              <a:spcAft>
                <a:spcPts val="0"/>
              </a:spcAft>
              <a:buNone/>
            </a:pPr>
            <a:r>
              <a:rPr lang="en-US" sz="2400" dirty="0">
                <a:solidFill>
                  <a:schemeClr val="tx1"/>
                </a:solidFill>
              </a:rPr>
              <a:t>Introduction: Monday Night with Research To Practice</a:t>
            </a:r>
          </a:p>
          <a:p>
            <a:pPr marL="98425" indent="0">
              <a:spcBef>
                <a:spcPts val="2400"/>
              </a:spcBef>
              <a:spcAft>
                <a:spcPts val="0"/>
              </a:spcAft>
              <a:buNone/>
            </a:pPr>
            <a:r>
              <a:rPr lang="en-US" sz="2400" dirty="0">
                <a:solidFill>
                  <a:schemeClr val="bg1"/>
                </a:solidFill>
              </a:rPr>
              <a:t>MODULE 1: Targeting BCMA</a:t>
            </a:r>
          </a:p>
          <a:p>
            <a:pPr marL="98425" indent="0">
              <a:spcBef>
                <a:spcPts val="2400"/>
              </a:spcBef>
              <a:spcAft>
                <a:spcPts val="0"/>
              </a:spcAft>
              <a:buNone/>
            </a:pPr>
            <a:r>
              <a:rPr lang="en-US" sz="2400" dirty="0">
                <a:solidFill>
                  <a:schemeClr val="tx1"/>
                </a:solidFill>
              </a:rPr>
              <a:t>MODULE 2: CAR T-Cell Therapy</a:t>
            </a:r>
          </a:p>
          <a:p>
            <a:pPr marL="98425" indent="0">
              <a:spcBef>
                <a:spcPts val="2400"/>
              </a:spcBef>
              <a:spcAft>
                <a:spcPts val="0"/>
              </a:spcAft>
              <a:buNone/>
            </a:pPr>
            <a:r>
              <a:rPr lang="en-US" sz="2400" dirty="0"/>
              <a:t>MODULE 3: Bispecific Antibodies</a:t>
            </a:r>
          </a:p>
          <a:p>
            <a:pPr marL="98425" indent="0">
              <a:spcBef>
                <a:spcPts val="2400"/>
              </a:spcBef>
              <a:spcAft>
                <a:spcPts val="0"/>
              </a:spcAft>
              <a:buNone/>
            </a:pPr>
            <a:r>
              <a:rPr lang="en-US" sz="2400" dirty="0"/>
              <a:t>MODULE 4: </a:t>
            </a:r>
            <a:r>
              <a:rPr lang="en-US" sz="2400" dirty="0" err="1"/>
              <a:t>Belantamab</a:t>
            </a:r>
            <a:r>
              <a:rPr lang="en-US" sz="2400" dirty="0"/>
              <a:t> </a:t>
            </a:r>
            <a:r>
              <a:rPr lang="en-US" sz="2400" dirty="0" err="1"/>
              <a:t>Mafodotin</a:t>
            </a:r>
            <a:r>
              <a:rPr lang="en-US" sz="2400" dirty="0"/>
              <a:t> </a:t>
            </a:r>
          </a:p>
        </p:txBody>
      </p:sp>
    </p:spTree>
    <p:custDataLst>
      <p:tags r:id="rId1"/>
    </p:custDataLst>
    <p:extLst>
      <p:ext uri="{BB962C8B-B14F-4D97-AF65-F5344CB8AC3E}">
        <p14:creationId xmlns:p14="http://schemas.microsoft.com/office/powerpoint/2010/main" val="3516175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ED81D41-9CEE-47E0-BF00-5258093B5E95}"/>
              </a:ext>
            </a:extLst>
          </p:cNvPr>
          <p:cNvSpPr>
            <a:spLocks noGrp="1"/>
          </p:cNvSpPr>
          <p:nvPr>
            <p:ph type="title"/>
          </p:nvPr>
        </p:nvSpPr>
        <p:spPr/>
        <p:txBody>
          <a:bodyPr/>
          <a:lstStyle/>
          <a:p>
            <a:r>
              <a:rPr lang="en-US" dirty="0"/>
              <a:t>Myeloma Drugs Approved Since 2000</a:t>
            </a:r>
            <a:endParaRPr lang="en-US" altLang="en-US" dirty="0"/>
          </a:p>
        </p:txBody>
      </p:sp>
      <p:sp>
        <p:nvSpPr>
          <p:cNvPr id="4" name="Right Arrow 3">
            <a:extLst>
              <a:ext uri="{FF2B5EF4-FFF2-40B4-BE49-F238E27FC236}">
                <a16:creationId xmlns:a16="http://schemas.microsoft.com/office/drawing/2014/main" id="{92694DCC-E3F0-425A-B3DD-1FB379C2FF48}"/>
              </a:ext>
            </a:extLst>
          </p:cNvPr>
          <p:cNvSpPr/>
          <p:nvPr/>
        </p:nvSpPr>
        <p:spPr>
          <a:xfrm>
            <a:off x="452094" y="3420825"/>
            <a:ext cx="11582241" cy="1436219"/>
          </a:xfrm>
          <a:prstGeom prst="rightArrow">
            <a:avLst/>
          </a:prstGeom>
          <a:solidFill>
            <a:schemeClr val="accent1"/>
          </a:solidFill>
          <a:effectLst/>
          <a:scene3d>
            <a:camera prst="orthographicFront"/>
            <a:lightRig rig="flat" dir="t"/>
          </a:scene3d>
          <a:sp3d z="-190500" extrusionH="12700" prstMaterial="plastic"/>
        </p:spPr>
        <p:style>
          <a:lnRef idx="0">
            <a:schemeClr val="accent2">
              <a:hueOff val="0"/>
              <a:satOff val="0"/>
              <a:lumOff val="0"/>
              <a:alphaOff val="0"/>
            </a:schemeClr>
          </a:lnRef>
          <a:fillRef idx="3">
            <a:scrgbClr r="0" g="0" b="0"/>
          </a:fillRef>
          <a:effectRef idx="0">
            <a:scrgbClr r="0" g="0" b="0"/>
          </a:effectRef>
          <a:fontRef idx="minor">
            <a:schemeClr val="dk1">
              <a:hueOff val="0"/>
              <a:satOff val="0"/>
              <a:lumOff val="0"/>
              <a:alphaOff val="0"/>
            </a:schemeClr>
          </a:fontRef>
        </p:style>
      </p:sp>
      <p:cxnSp>
        <p:nvCxnSpPr>
          <p:cNvPr id="51206" name="Straight Arrow Connector 25">
            <a:extLst>
              <a:ext uri="{FF2B5EF4-FFF2-40B4-BE49-F238E27FC236}">
                <a16:creationId xmlns:a16="http://schemas.microsoft.com/office/drawing/2014/main" id="{151F7844-F020-4622-B914-85EE931D8AB5}"/>
              </a:ext>
            </a:extLst>
          </p:cNvPr>
          <p:cNvCxnSpPr>
            <a:cxnSpLocks noChangeShapeType="1"/>
          </p:cNvCxnSpPr>
          <p:nvPr/>
        </p:nvCxnSpPr>
        <p:spPr bwMode="auto">
          <a:xfrm>
            <a:off x="1420983" y="2976936"/>
            <a:ext cx="0" cy="745797"/>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48" name="Rounded Rectangle 47">
            <a:extLst>
              <a:ext uri="{FF2B5EF4-FFF2-40B4-BE49-F238E27FC236}">
                <a16:creationId xmlns:a16="http://schemas.microsoft.com/office/drawing/2014/main" id="{EE4CD245-6BF6-4CC8-93C5-7D32B6E59BE8}"/>
              </a:ext>
            </a:extLst>
          </p:cNvPr>
          <p:cNvSpPr>
            <a:spLocks noChangeArrowheads="1"/>
          </p:cNvSpPr>
          <p:nvPr/>
        </p:nvSpPr>
        <p:spPr bwMode="auto">
          <a:xfrm>
            <a:off x="2584688" y="3880533"/>
            <a:ext cx="713046" cy="466603"/>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anchor="ct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2005</a:t>
            </a:r>
          </a:p>
        </p:txBody>
      </p:sp>
      <p:sp>
        <p:nvSpPr>
          <p:cNvPr id="47" name="Rounded Rectangle 46">
            <a:extLst>
              <a:ext uri="{FF2B5EF4-FFF2-40B4-BE49-F238E27FC236}">
                <a16:creationId xmlns:a16="http://schemas.microsoft.com/office/drawing/2014/main" id="{69784D96-3350-49E6-B9AC-1447BAA80F38}"/>
              </a:ext>
            </a:extLst>
          </p:cNvPr>
          <p:cNvSpPr>
            <a:spLocks noChangeArrowheads="1"/>
          </p:cNvSpPr>
          <p:nvPr/>
        </p:nvSpPr>
        <p:spPr bwMode="auto">
          <a:xfrm>
            <a:off x="4701630" y="3880533"/>
            <a:ext cx="715777" cy="466603"/>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45708" rIns="45708" anchor="ct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2010</a:t>
            </a:r>
          </a:p>
        </p:txBody>
      </p:sp>
      <p:sp>
        <p:nvSpPr>
          <p:cNvPr id="61" name="Rounded Rectangle 60">
            <a:extLst>
              <a:ext uri="{FF2B5EF4-FFF2-40B4-BE49-F238E27FC236}">
                <a16:creationId xmlns:a16="http://schemas.microsoft.com/office/drawing/2014/main" id="{545149E7-4A3D-4C7E-9FCD-48838FC16DCD}"/>
              </a:ext>
            </a:extLst>
          </p:cNvPr>
          <p:cNvSpPr>
            <a:spLocks noChangeArrowheads="1"/>
          </p:cNvSpPr>
          <p:nvPr/>
        </p:nvSpPr>
        <p:spPr bwMode="auto">
          <a:xfrm>
            <a:off x="9641472" y="3880533"/>
            <a:ext cx="715776" cy="465016"/>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45708" rIns="45708" anchor="ct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2020</a:t>
            </a:r>
          </a:p>
        </p:txBody>
      </p:sp>
      <p:sp>
        <p:nvSpPr>
          <p:cNvPr id="110" name="Rounded Rectangle 64">
            <a:extLst>
              <a:ext uri="{FF2B5EF4-FFF2-40B4-BE49-F238E27FC236}">
                <a16:creationId xmlns:a16="http://schemas.microsoft.com/office/drawing/2014/main" id="{3DD5F0CC-17CE-4E2A-B4D0-993F3650962D}"/>
              </a:ext>
            </a:extLst>
          </p:cNvPr>
          <p:cNvSpPr>
            <a:spLocks noChangeArrowheads="1"/>
          </p:cNvSpPr>
          <p:nvPr/>
        </p:nvSpPr>
        <p:spPr bwMode="auto">
          <a:xfrm>
            <a:off x="6765455" y="3880533"/>
            <a:ext cx="715777" cy="465016"/>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45708" rIns="45708" anchor="ct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2015</a:t>
            </a:r>
          </a:p>
        </p:txBody>
      </p:sp>
      <p:cxnSp>
        <p:nvCxnSpPr>
          <p:cNvPr id="51" name="Straight Arrow Connector 25">
            <a:extLst>
              <a:ext uri="{FF2B5EF4-FFF2-40B4-BE49-F238E27FC236}">
                <a16:creationId xmlns:a16="http://schemas.microsoft.com/office/drawing/2014/main" id="{8E5D56D0-4B8B-4550-AD86-0CA25E47A78B}"/>
              </a:ext>
            </a:extLst>
          </p:cNvPr>
          <p:cNvCxnSpPr>
            <a:cxnSpLocks noChangeShapeType="1"/>
          </p:cNvCxnSpPr>
          <p:nvPr/>
        </p:nvCxnSpPr>
        <p:spPr bwMode="auto">
          <a:xfrm>
            <a:off x="3663326" y="2899987"/>
            <a:ext cx="0" cy="822746"/>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56" name="Straight Arrow Connector 25">
            <a:extLst>
              <a:ext uri="{FF2B5EF4-FFF2-40B4-BE49-F238E27FC236}">
                <a16:creationId xmlns:a16="http://schemas.microsoft.com/office/drawing/2014/main" id="{29FDD8CA-BCBC-4001-BD96-B4BDE2E6CF23}"/>
              </a:ext>
            </a:extLst>
          </p:cNvPr>
          <p:cNvCxnSpPr>
            <a:cxnSpLocks noChangeShapeType="1"/>
          </p:cNvCxnSpPr>
          <p:nvPr/>
        </p:nvCxnSpPr>
        <p:spPr bwMode="auto">
          <a:xfrm flipH="1">
            <a:off x="1965827" y="2076915"/>
            <a:ext cx="3842" cy="164581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58" name="TextBox 13">
            <a:extLst>
              <a:ext uri="{FF2B5EF4-FFF2-40B4-BE49-F238E27FC236}">
                <a16:creationId xmlns:a16="http://schemas.microsoft.com/office/drawing/2014/main" id="{8863FB51-CC91-49B1-8807-531DC8F8B071}"/>
              </a:ext>
            </a:extLst>
          </p:cNvPr>
          <p:cNvSpPr txBox="1">
            <a:spLocks noChangeArrowheads="1"/>
          </p:cNvSpPr>
          <p:nvPr/>
        </p:nvSpPr>
        <p:spPr bwMode="auto">
          <a:xfrm>
            <a:off x="1012748" y="1761176"/>
            <a:ext cx="183308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Bortezomib</a:t>
            </a:r>
          </a:p>
        </p:txBody>
      </p:sp>
      <p:sp>
        <p:nvSpPr>
          <p:cNvPr id="70" name="Rounded Rectangle 38">
            <a:extLst>
              <a:ext uri="{FF2B5EF4-FFF2-40B4-BE49-F238E27FC236}">
                <a16:creationId xmlns:a16="http://schemas.microsoft.com/office/drawing/2014/main" id="{776F8256-BB9E-451C-8FE1-4CAEB9C29302}"/>
              </a:ext>
            </a:extLst>
          </p:cNvPr>
          <p:cNvSpPr>
            <a:spLocks noChangeArrowheads="1"/>
          </p:cNvSpPr>
          <p:nvPr/>
        </p:nvSpPr>
        <p:spPr bwMode="auto">
          <a:xfrm>
            <a:off x="512674" y="3880533"/>
            <a:ext cx="722188" cy="466603"/>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anchor="ct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2000</a:t>
            </a:r>
          </a:p>
        </p:txBody>
      </p:sp>
      <p:cxnSp>
        <p:nvCxnSpPr>
          <p:cNvPr id="78" name="Straight Arrow Connector 25">
            <a:extLst>
              <a:ext uri="{FF2B5EF4-FFF2-40B4-BE49-F238E27FC236}">
                <a16:creationId xmlns:a16="http://schemas.microsoft.com/office/drawing/2014/main" id="{4536F248-108D-48C3-B963-4FD50CBFE955}"/>
              </a:ext>
            </a:extLst>
          </p:cNvPr>
          <p:cNvCxnSpPr>
            <a:cxnSpLocks noChangeShapeType="1"/>
          </p:cNvCxnSpPr>
          <p:nvPr/>
        </p:nvCxnSpPr>
        <p:spPr bwMode="auto">
          <a:xfrm>
            <a:off x="6229123" y="2976936"/>
            <a:ext cx="0" cy="745797"/>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80" name="Straight Arrow Connector 25">
            <a:extLst>
              <a:ext uri="{FF2B5EF4-FFF2-40B4-BE49-F238E27FC236}">
                <a16:creationId xmlns:a16="http://schemas.microsoft.com/office/drawing/2014/main" id="{75DA68C3-968E-418D-ABFD-EDA0B4943CBB}"/>
              </a:ext>
            </a:extLst>
          </p:cNvPr>
          <p:cNvCxnSpPr>
            <a:cxnSpLocks noChangeShapeType="1"/>
          </p:cNvCxnSpPr>
          <p:nvPr/>
        </p:nvCxnSpPr>
        <p:spPr bwMode="auto">
          <a:xfrm>
            <a:off x="7675199" y="2976936"/>
            <a:ext cx="0" cy="745797"/>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83" name="TextBox 12">
            <a:extLst>
              <a:ext uri="{FF2B5EF4-FFF2-40B4-BE49-F238E27FC236}">
                <a16:creationId xmlns:a16="http://schemas.microsoft.com/office/drawing/2014/main" id="{39E9E603-9FD1-4352-A26E-A993D73BC218}"/>
              </a:ext>
            </a:extLst>
          </p:cNvPr>
          <p:cNvSpPr txBox="1">
            <a:spLocks noChangeArrowheads="1"/>
          </p:cNvSpPr>
          <p:nvPr/>
        </p:nvSpPr>
        <p:spPr bwMode="auto">
          <a:xfrm>
            <a:off x="8266980" y="2631092"/>
            <a:ext cx="138432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Denosumab</a:t>
            </a:r>
          </a:p>
        </p:txBody>
      </p:sp>
      <p:cxnSp>
        <p:nvCxnSpPr>
          <p:cNvPr id="84" name="Straight Arrow Connector 25">
            <a:extLst>
              <a:ext uri="{FF2B5EF4-FFF2-40B4-BE49-F238E27FC236}">
                <a16:creationId xmlns:a16="http://schemas.microsoft.com/office/drawing/2014/main" id="{91A2906C-2687-4026-81CC-50A3A27481E0}"/>
              </a:ext>
            </a:extLst>
          </p:cNvPr>
          <p:cNvCxnSpPr>
            <a:cxnSpLocks noChangeShapeType="1"/>
          </p:cNvCxnSpPr>
          <p:nvPr/>
        </p:nvCxnSpPr>
        <p:spPr bwMode="auto">
          <a:xfrm>
            <a:off x="8652988" y="2976936"/>
            <a:ext cx="0" cy="745797"/>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85" name="Straight Arrow Connector 25">
            <a:extLst>
              <a:ext uri="{FF2B5EF4-FFF2-40B4-BE49-F238E27FC236}">
                <a16:creationId xmlns:a16="http://schemas.microsoft.com/office/drawing/2014/main" id="{7EEB0217-A5DD-4BF5-AAFD-B4626F665961}"/>
              </a:ext>
            </a:extLst>
          </p:cNvPr>
          <p:cNvCxnSpPr>
            <a:cxnSpLocks noChangeShapeType="1"/>
          </p:cNvCxnSpPr>
          <p:nvPr/>
        </p:nvCxnSpPr>
        <p:spPr bwMode="auto">
          <a:xfrm flipH="1">
            <a:off x="6521724" y="2104615"/>
            <a:ext cx="3843" cy="161811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87" name="TextBox 13">
            <a:extLst>
              <a:ext uri="{FF2B5EF4-FFF2-40B4-BE49-F238E27FC236}">
                <a16:creationId xmlns:a16="http://schemas.microsoft.com/office/drawing/2014/main" id="{E4CF9F2C-4E99-4B95-AEDE-12D87E01E13A}"/>
              </a:ext>
            </a:extLst>
          </p:cNvPr>
          <p:cNvSpPr txBox="1">
            <a:spLocks noChangeArrowheads="1"/>
          </p:cNvSpPr>
          <p:nvPr/>
        </p:nvSpPr>
        <p:spPr bwMode="auto">
          <a:xfrm>
            <a:off x="5609024" y="1807807"/>
            <a:ext cx="183308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Pomalidomide</a:t>
            </a:r>
          </a:p>
        </p:txBody>
      </p:sp>
      <p:cxnSp>
        <p:nvCxnSpPr>
          <p:cNvPr id="88" name="Straight Arrow Connector 25">
            <a:extLst>
              <a:ext uri="{FF2B5EF4-FFF2-40B4-BE49-F238E27FC236}">
                <a16:creationId xmlns:a16="http://schemas.microsoft.com/office/drawing/2014/main" id="{F23E72B0-1E02-4E5B-A326-8B6A7185A69F}"/>
              </a:ext>
            </a:extLst>
          </p:cNvPr>
          <p:cNvCxnSpPr>
            <a:cxnSpLocks noChangeShapeType="1"/>
          </p:cNvCxnSpPr>
          <p:nvPr/>
        </p:nvCxnSpPr>
        <p:spPr bwMode="auto">
          <a:xfrm>
            <a:off x="7965727" y="2320806"/>
            <a:ext cx="0" cy="1401927"/>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90" name="TextBox 13">
            <a:extLst>
              <a:ext uri="{FF2B5EF4-FFF2-40B4-BE49-F238E27FC236}">
                <a16:creationId xmlns:a16="http://schemas.microsoft.com/office/drawing/2014/main" id="{FC679206-7B0E-4E2E-AE07-D9F38EA1F8EB}"/>
              </a:ext>
            </a:extLst>
          </p:cNvPr>
          <p:cNvSpPr txBox="1">
            <a:spLocks noChangeArrowheads="1"/>
          </p:cNvSpPr>
          <p:nvPr/>
        </p:nvSpPr>
        <p:spPr bwMode="auto">
          <a:xfrm>
            <a:off x="7049184" y="1519775"/>
            <a:ext cx="1833085"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Daratumumab</a:t>
            </a:r>
          </a:p>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Ixazomib</a:t>
            </a:r>
          </a:p>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Elotuzumab</a:t>
            </a:r>
          </a:p>
        </p:txBody>
      </p:sp>
      <p:cxnSp>
        <p:nvCxnSpPr>
          <p:cNvPr id="91" name="Straight Arrow Connector 25">
            <a:extLst>
              <a:ext uri="{FF2B5EF4-FFF2-40B4-BE49-F238E27FC236}">
                <a16:creationId xmlns:a16="http://schemas.microsoft.com/office/drawing/2014/main" id="{B7CCAC68-0468-4CFC-9664-74504EC8CE60}"/>
              </a:ext>
            </a:extLst>
          </p:cNvPr>
          <p:cNvCxnSpPr>
            <a:cxnSpLocks noChangeShapeType="1"/>
          </p:cNvCxnSpPr>
          <p:nvPr/>
        </p:nvCxnSpPr>
        <p:spPr bwMode="auto">
          <a:xfrm flipH="1">
            <a:off x="9569464" y="2104615"/>
            <a:ext cx="3843" cy="161811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95" name="TextBox 13">
            <a:extLst>
              <a:ext uri="{FF2B5EF4-FFF2-40B4-BE49-F238E27FC236}">
                <a16:creationId xmlns:a16="http://schemas.microsoft.com/office/drawing/2014/main" id="{05624E76-4C26-4053-BB0A-E263076CD711}"/>
              </a:ext>
            </a:extLst>
          </p:cNvPr>
          <p:cNvSpPr txBox="1">
            <a:spLocks noChangeArrowheads="1"/>
          </p:cNvSpPr>
          <p:nvPr/>
        </p:nvSpPr>
        <p:spPr bwMode="auto">
          <a:xfrm>
            <a:off x="8451121" y="1802182"/>
            <a:ext cx="183308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Selinexor</a:t>
            </a:r>
          </a:p>
        </p:txBody>
      </p:sp>
      <p:sp>
        <p:nvSpPr>
          <p:cNvPr id="51220" name="TextBox 12">
            <a:extLst>
              <a:ext uri="{FF2B5EF4-FFF2-40B4-BE49-F238E27FC236}">
                <a16:creationId xmlns:a16="http://schemas.microsoft.com/office/drawing/2014/main" id="{71FD3426-566B-4A4E-B2A8-EFF637EF9D19}"/>
              </a:ext>
            </a:extLst>
          </p:cNvPr>
          <p:cNvSpPr txBox="1">
            <a:spLocks noChangeArrowheads="1"/>
          </p:cNvSpPr>
          <p:nvPr/>
        </p:nvSpPr>
        <p:spPr bwMode="auto">
          <a:xfrm>
            <a:off x="609267" y="2582306"/>
            <a:ext cx="1833085" cy="341632"/>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Zoledronic acid</a:t>
            </a:r>
          </a:p>
        </p:txBody>
      </p:sp>
      <p:cxnSp>
        <p:nvCxnSpPr>
          <p:cNvPr id="66" name="Straight Arrow Connector 25">
            <a:extLst>
              <a:ext uri="{FF2B5EF4-FFF2-40B4-BE49-F238E27FC236}">
                <a16:creationId xmlns:a16="http://schemas.microsoft.com/office/drawing/2014/main" id="{D98196DD-7D65-4647-B883-CA3EF37C2175}"/>
              </a:ext>
            </a:extLst>
          </p:cNvPr>
          <p:cNvCxnSpPr>
            <a:cxnSpLocks noChangeShapeType="1"/>
          </p:cNvCxnSpPr>
          <p:nvPr/>
        </p:nvCxnSpPr>
        <p:spPr bwMode="auto">
          <a:xfrm flipH="1">
            <a:off x="4040567" y="2353914"/>
            <a:ext cx="3843" cy="1368819"/>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73" name="TextBox 13">
            <a:extLst>
              <a:ext uri="{FF2B5EF4-FFF2-40B4-BE49-F238E27FC236}">
                <a16:creationId xmlns:a16="http://schemas.microsoft.com/office/drawing/2014/main" id="{223F51B1-D17D-4B6D-A075-D42E3C0C7644}"/>
              </a:ext>
            </a:extLst>
          </p:cNvPr>
          <p:cNvSpPr txBox="1">
            <a:spLocks noChangeArrowheads="1"/>
          </p:cNvSpPr>
          <p:nvPr/>
        </p:nvSpPr>
        <p:spPr bwMode="auto">
          <a:xfrm>
            <a:off x="3127867" y="1775859"/>
            <a:ext cx="1833085" cy="590931"/>
          </a:xfrm>
          <a:prstGeom prst="rect">
            <a:avLst/>
          </a:prstGeom>
          <a:solidFill>
            <a:schemeClr val="tx1"/>
          </a:solidFill>
          <a:ln>
            <a:noFill/>
          </a:ln>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Liposomal doxorubicin</a:t>
            </a:r>
          </a:p>
        </p:txBody>
      </p:sp>
      <p:sp>
        <p:nvSpPr>
          <p:cNvPr id="52" name="TextBox 13">
            <a:extLst>
              <a:ext uri="{FF2B5EF4-FFF2-40B4-BE49-F238E27FC236}">
                <a16:creationId xmlns:a16="http://schemas.microsoft.com/office/drawing/2014/main" id="{5CFD713A-E283-4CA9-AC56-2211A661B299}"/>
              </a:ext>
            </a:extLst>
          </p:cNvPr>
          <p:cNvSpPr txBox="1">
            <a:spLocks noChangeArrowheads="1"/>
          </p:cNvSpPr>
          <p:nvPr/>
        </p:nvSpPr>
        <p:spPr bwMode="auto">
          <a:xfrm>
            <a:off x="2933872" y="2541997"/>
            <a:ext cx="1563149" cy="590931"/>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Thalidomide</a:t>
            </a:r>
            <a:b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Lenalidomide</a:t>
            </a:r>
          </a:p>
        </p:txBody>
      </p:sp>
      <p:sp>
        <p:nvSpPr>
          <p:cNvPr id="76" name="TextBox 12">
            <a:extLst>
              <a:ext uri="{FF2B5EF4-FFF2-40B4-BE49-F238E27FC236}">
                <a16:creationId xmlns:a16="http://schemas.microsoft.com/office/drawing/2014/main" id="{A595AEBF-8E1D-459F-8022-0651DECF0AF9}"/>
              </a:ext>
            </a:extLst>
          </p:cNvPr>
          <p:cNvSpPr txBox="1">
            <a:spLocks noChangeArrowheads="1"/>
          </p:cNvSpPr>
          <p:nvPr/>
        </p:nvSpPr>
        <p:spPr bwMode="auto">
          <a:xfrm>
            <a:off x="5417407" y="2596105"/>
            <a:ext cx="1583083" cy="341632"/>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Carfilzomib</a:t>
            </a:r>
          </a:p>
        </p:txBody>
      </p:sp>
      <p:sp>
        <p:nvSpPr>
          <p:cNvPr id="79" name="TextBox 12">
            <a:extLst>
              <a:ext uri="{FF2B5EF4-FFF2-40B4-BE49-F238E27FC236}">
                <a16:creationId xmlns:a16="http://schemas.microsoft.com/office/drawing/2014/main" id="{5BCD9E30-A61E-4A55-A678-AFD57959DB87}"/>
              </a:ext>
            </a:extLst>
          </p:cNvPr>
          <p:cNvSpPr txBox="1">
            <a:spLocks noChangeArrowheads="1"/>
          </p:cNvSpPr>
          <p:nvPr/>
        </p:nvSpPr>
        <p:spPr bwMode="auto">
          <a:xfrm>
            <a:off x="6863483" y="2628568"/>
            <a:ext cx="1540707" cy="341632"/>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Panobinostat</a:t>
            </a:r>
          </a:p>
        </p:txBody>
      </p:sp>
      <p:cxnSp>
        <p:nvCxnSpPr>
          <p:cNvPr id="34" name="Straight Arrow Connector 25">
            <a:extLst>
              <a:ext uri="{FF2B5EF4-FFF2-40B4-BE49-F238E27FC236}">
                <a16:creationId xmlns:a16="http://schemas.microsoft.com/office/drawing/2014/main" id="{07A6ABDB-A0E3-481F-A85A-F20149D11619}"/>
              </a:ext>
            </a:extLst>
          </p:cNvPr>
          <p:cNvCxnSpPr>
            <a:cxnSpLocks noChangeShapeType="1"/>
          </p:cNvCxnSpPr>
          <p:nvPr/>
        </p:nvCxnSpPr>
        <p:spPr bwMode="auto">
          <a:xfrm>
            <a:off x="9873644" y="2979280"/>
            <a:ext cx="0" cy="745797"/>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36" name="Straight Arrow Connector 25">
            <a:extLst>
              <a:ext uri="{FF2B5EF4-FFF2-40B4-BE49-F238E27FC236}">
                <a16:creationId xmlns:a16="http://schemas.microsoft.com/office/drawing/2014/main" id="{F4ECAD56-E347-4C2D-A05B-4205CCAC1EC3}"/>
              </a:ext>
            </a:extLst>
          </p:cNvPr>
          <p:cNvCxnSpPr>
            <a:cxnSpLocks noChangeShapeType="1"/>
          </p:cNvCxnSpPr>
          <p:nvPr/>
        </p:nvCxnSpPr>
        <p:spPr bwMode="auto">
          <a:xfrm flipH="1">
            <a:off x="10172164" y="2104615"/>
            <a:ext cx="3843" cy="161811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37" name="TextBox 13">
            <a:extLst>
              <a:ext uri="{FF2B5EF4-FFF2-40B4-BE49-F238E27FC236}">
                <a16:creationId xmlns:a16="http://schemas.microsoft.com/office/drawing/2014/main" id="{2F9F02BF-1490-4F3F-A286-2BBA2601B6E7}"/>
              </a:ext>
            </a:extLst>
          </p:cNvPr>
          <p:cNvSpPr txBox="1">
            <a:spLocks noChangeArrowheads="1"/>
          </p:cNvSpPr>
          <p:nvPr/>
        </p:nvSpPr>
        <p:spPr bwMode="auto">
          <a:xfrm>
            <a:off x="9798744" y="1802182"/>
            <a:ext cx="196972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Daratumumab SC</a:t>
            </a:r>
          </a:p>
        </p:txBody>
      </p:sp>
      <p:sp>
        <p:nvSpPr>
          <p:cNvPr id="33" name="TextBox 12">
            <a:extLst>
              <a:ext uri="{FF2B5EF4-FFF2-40B4-BE49-F238E27FC236}">
                <a16:creationId xmlns:a16="http://schemas.microsoft.com/office/drawing/2014/main" id="{86C436D6-A492-496E-9093-D21DDB3B5731}"/>
              </a:ext>
            </a:extLst>
          </p:cNvPr>
          <p:cNvSpPr txBox="1">
            <a:spLocks noChangeArrowheads="1"/>
          </p:cNvSpPr>
          <p:nvPr/>
        </p:nvSpPr>
        <p:spPr bwMode="auto">
          <a:xfrm>
            <a:off x="9606507" y="2633436"/>
            <a:ext cx="1384324" cy="341632"/>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Isatuximab</a:t>
            </a:r>
          </a:p>
        </p:txBody>
      </p:sp>
      <p:cxnSp>
        <p:nvCxnSpPr>
          <p:cNvPr id="38" name="Straight Arrow Connector 25">
            <a:extLst>
              <a:ext uri="{FF2B5EF4-FFF2-40B4-BE49-F238E27FC236}">
                <a16:creationId xmlns:a16="http://schemas.microsoft.com/office/drawing/2014/main" id="{C8250402-9215-4CCC-AE48-2DABAEF96009}"/>
              </a:ext>
            </a:extLst>
          </p:cNvPr>
          <p:cNvCxnSpPr>
            <a:cxnSpLocks noChangeShapeType="1"/>
          </p:cNvCxnSpPr>
          <p:nvPr/>
        </p:nvCxnSpPr>
        <p:spPr bwMode="auto">
          <a:xfrm flipV="1">
            <a:off x="10357247" y="4612776"/>
            <a:ext cx="1" cy="532165"/>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40" name="Rounded Rectangle 60">
            <a:extLst>
              <a:ext uri="{FF2B5EF4-FFF2-40B4-BE49-F238E27FC236}">
                <a16:creationId xmlns:a16="http://schemas.microsoft.com/office/drawing/2014/main" id="{CCCE194D-DD4A-460A-8EC2-46AE9D2601F5}"/>
              </a:ext>
            </a:extLst>
          </p:cNvPr>
          <p:cNvSpPr>
            <a:spLocks noChangeArrowheads="1"/>
          </p:cNvSpPr>
          <p:nvPr/>
        </p:nvSpPr>
        <p:spPr bwMode="auto">
          <a:xfrm>
            <a:off x="10584243" y="3880533"/>
            <a:ext cx="715776" cy="465016"/>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45708" rIns="45708" anchor="ct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2021</a:t>
            </a:r>
          </a:p>
        </p:txBody>
      </p:sp>
      <p:cxnSp>
        <p:nvCxnSpPr>
          <p:cNvPr id="41" name="Straight Arrow Connector 25">
            <a:extLst>
              <a:ext uri="{FF2B5EF4-FFF2-40B4-BE49-F238E27FC236}">
                <a16:creationId xmlns:a16="http://schemas.microsoft.com/office/drawing/2014/main" id="{A637D3B5-BB74-4238-A84A-2EB04DDE0C08}"/>
              </a:ext>
            </a:extLst>
          </p:cNvPr>
          <p:cNvCxnSpPr>
            <a:cxnSpLocks noChangeShapeType="1"/>
          </p:cNvCxnSpPr>
          <p:nvPr/>
        </p:nvCxnSpPr>
        <p:spPr bwMode="auto">
          <a:xfrm flipV="1">
            <a:off x="10783607" y="4610318"/>
            <a:ext cx="0" cy="1409539"/>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39" name="TextBox 13">
            <a:extLst>
              <a:ext uri="{FF2B5EF4-FFF2-40B4-BE49-F238E27FC236}">
                <a16:creationId xmlns:a16="http://schemas.microsoft.com/office/drawing/2014/main" id="{00C4C671-A1F6-4479-9AD2-220CBC4A74ED}"/>
              </a:ext>
            </a:extLst>
          </p:cNvPr>
          <p:cNvSpPr txBox="1">
            <a:spLocks noChangeArrowheads="1"/>
          </p:cNvSpPr>
          <p:nvPr/>
        </p:nvSpPr>
        <p:spPr bwMode="auto">
          <a:xfrm>
            <a:off x="9173287" y="5211940"/>
            <a:ext cx="1491606" cy="590931"/>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682E74"/>
                </a:solidFill>
                <a:effectLst/>
                <a:uLnTx/>
                <a:uFillTx/>
                <a:latin typeface="Calibri" panose="020F0502020204030204" pitchFamily="34" charset="0"/>
                <a:ea typeface="MS PGothic" panose="020B0600070205080204" pitchFamily="34" charset="-128"/>
                <a:cs typeface="Calibri" panose="020F0502020204030204" pitchFamily="34" charset="0"/>
              </a:rPr>
              <a:t>Belantamab mafodotin</a:t>
            </a:r>
          </a:p>
        </p:txBody>
      </p:sp>
      <p:cxnSp>
        <p:nvCxnSpPr>
          <p:cNvPr id="5" name="Straight Connector 4">
            <a:extLst>
              <a:ext uri="{FF2B5EF4-FFF2-40B4-BE49-F238E27FC236}">
                <a16:creationId xmlns:a16="http://schemas.microsoft.com/office/drawing/2014/main" id="{21B4E1E2-C568-482A-8BA8-9A1697B03AB6}"/>
              </a:ext>
            </a:extLst>
          </p:cNvPr>
          <p:cNvCxnSpPr/>
          <p:nvPr/>
        </p:nvCxnSpPr>
        <p:spPr bwMode="auto">
          <a:xfrm>
            <a:off x="8071935" y="6019857"/>
            <a:ext cx="2711671" cy="0"/>
          </a:xfrm>
          <a:prstGeom prst="line">
            <a:avLst/>
          </a:prstGeom>
          <a:noFill/>
          <a:ln w="31750" cap="flat" cmpd="sng" algn="ctr">
            <a:solidFill>
              <a:schemeClr val="accent3"/>
            </a:solidFill>
            <a:prstDash val="solid"/>
            <a:round/>
            <a:headEnd type="none" w="med" len="med"/>
            <a:tailEnd type="none" w="med" len="med"/>
          </a:ln>
          <a:effectLst/>
        </p:spPr>
      </p:cxnSp>
      <p:sp>
        <p:nvSpPr>
          <p:cNvPr id="44" name="TextBox 13">
            <a:extLst>
              <a:ext uri="{FF2B5EF4-FFF2-40B4-BE49-F238E27FC236}">
                <a16:creationId xmlns:a16="http://schemas.microsoft.com/office/drawing/2014/main" id="{D768BA4E-7816-444E-9FBB-317D7FC4E6E6}"/>
              </a:ext>
            </a:extLst>
          </p:cNvPr>
          <p:cNvSpPr txBox="1">
            <a:spLocks noChangeArrowheads="1"/>
          </p:cNvSpPr>
          <p:nvPr/>
        </p:nvSpPr>
        <p:spPr bwMode="auto">
          <a:xfrm>
            <a:off x="6229123" y="5835191"/>
            <a:ext cx="3077287" cy="369332"/>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126" rtl="0" eaLnBrk="0" fontAlgn="base" latinLnBrk="0" hangingPunct="0">
              <a:lnSpc>
                <a:spcPct val="9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682E74"/>
                </a:solidFill>
                <a:effectLst/>
                <a:uLnTx/>
                <a:uFillTx/>
                <a:latin typeface="Calibri" panose="020F0502020204030204" pitchFamily="34" charset="0"/>
                <a:ea typeface="MS PGothic" panose="020B0600070205080204" pitchFamily="34" charset="-128"/>
                <a:cs typeface="Calibri" panose="020F0502020204030204" pitchFamily="34" charset="0"/>
              </a:rPr>
              <a:t>Idecabtagene vicleucel</a:t>
            </a:r>
          </a:p>
        </p:txBody>
      </p:sp>
      <p:sp>
        <p:nvSpPr>
          <p:cNvPr id="43" name="TextBox 42">
            <a:extLst>
              <a:ext uri="{FF2B5EF4-FFF2-40B4-BE49-F238E27FC236}">
                <a16:creationId xmlns:a16="http://schemas.microsoft.com/office/drawing/2014/main" id="{F40A14DC-E21F-4B45-AA66-E625944369AD}"/>
              </a:ext>
            </a:extLst>
          </p:cNvPr>
          <p:cNvSpPr txBox="1"/>
          <p:nvPr/>
        </p:nvSpPr>
        <p:spPr bwMode="auto">
          <a:xfrm>
            <a:off x="8882268" y="6374753"/>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89866002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AD0B8D-408C-4B0B-9249-2900078D4594}"/>
              </a:ext>
            </a:extLst>
          </p:cNvPr>
          <p:cNvSpPr>
            <a:spLocks noGrp="1"/>
          </p:cNvSpPr>
          <p:nvPr>
            <p:ph sz="half" idx="1"/>
          </p:nvPr>
        </p:nvSpPr>
        <p:spPr>
          <a:xfrm>
            <a:off x="609599" y="1400848"/>
            <a:ext cx="5209583" cy="4349749"/>
          </a:xfrm>
        </p:spPr>
        <p:txBody>
          <a:bodyPr>
            <a:normAutofit/>
          </a:bodyPr>
          <a:lstStyle/>
          <a:p>
            <a:pPr marL="0" lvl="0" indent="0" defTabSz="914400">
              <a:lnSpc>
                <a:spcPct val="100000"/>
              </a:lnSpc>
              <a:spcBef>
                <a:spcPts val="400"/>
              </a:spcBef>
              <a:spcAft>
                <a:spcPts val="200"/>
              </a:spcAft>
              <a:buClrTx/>
              <a:buNone/>
              <a:defRPr/>
            </a:pPr>
            <a:r>
              <a:rPr lang="en-US" sz="1400" b="1" dirty="0">
                <a:solidFill>
                  <a:srgbClr val="000000"/>
                </a:solidFill>
                <a:latin typeface="Arial" panose="020B0604020202020204"/>
              </a:rPr>
              <a:t>The MAMMOTH study</a:t>
            </a:r>
          </a:p>
          <a:p>
            <a:pPr marL="176213" lvl="0" indent="-176213" defTabSz="914400">
              <a:lnSpc>
                <a:spcPct val="100000"/>
              </a:lnSpc>
              <a:spcBef>
                <a:spcPts val="400"/>
              </a:spcBef>
              <a:spcAft>
                <a:spcPts val="200"/>
              </a:spcAft>
              <a:buClrTx/>
              <a:defRPr/>
            </a:pPr>
            <a:r>
              <a:rPr lang="en-US" sz="1400" dirty="0">
                <a:solidFill>
                  <a:srgbClr val="000000"/>
                </a:solidFill>
                <a:latin typeface="Arial" panose="020B0604020202020204"/>
              </a:rPr>
              <a:t>Retrospective study of 275 patients from 14 academic centers in the US who had MM refractory to anti-CD38 monoclonal antibodies (</a:t>
            </a:r>
            <a:r>
              <a:rPr lang="en-US" sz="1400" dirty="0" err="1">
                <a:solidFill>
                  <a:srgbClr val="000000"/>
                </a:solidFill>
                <a:latin typeface="Arial" panose="020B0604020202020204"/>
              </a:rPr>
              <a:t>MoAB</a:t>
            </a:r>
            <a:r>
              <a:rPr lang="en-US" sz="1400" dirty="0">
                <a:solidFill>
                  <a:srgbClr val="000000"/>
                </a:solidFill>
                <a:latin typeface="Arial" panose="020B0604020202020204"/>
              </a:rPr>
              <a:t>)</a:t>
            </a:r>
          </a:p>
          <a:p>
            <a:pPr marL="177800" lvl="0" indent="-177800" defTabSz="914400">
              <a:lnSpc>
                <a:spcPct val="100000"/>
              </a:lnSpc>
              <a:spcBef>
                <a:spcPts val="400"/>
              </a:spcBef>
              <a:spcAft>
                <a:spcPts val="200"/>
              </a:spcAft>
              <a:buClrTx/>
              <a:defRPr/>
            </a:pPr>
            <a:r>
              <a:rPr lang="en-US" sz="1400" dirty="0">
                <a:solidFill>
                  <a:srgbClr val="000000"/>
                </a:solidFill>
                <a:latin typeface="Arial" panose="020B0604020202020204"/>
              </a:rPr>
              <a:t>Median number of prior therapies = 4 (range 1–16) </a:t>
            </a:r>
          </a:p>
          <a:p>
            <a:pPr marL="177800" lvl="0" indent="-177800" defTabSz="914400">
              <a:lnSpc>
                <a:spcPct val="100000"/>
              </a:lnSpc>
              <a:spcBef>
                <a:spcPts val="400"/>
              </a:spcBef>
              <a:spcAft>
                <a:spcPts val="200"/>
              </a:spcAft>
              <a:buClrTx/>
              <a:defRPr/>
            </a:pPr>
            <a:r>
              <a:rPr lang="en-US" sz="1400" dirty="0">
                <a:solidFill>
                  <a:srgbClr val="000000"/>
                </a:solidFill>
                <a:latin typeface="Arial" panose="020B0604020202020204"/>
              </a:rPr>
              <a:t>Prior autologous stem cell transplantation = 72%</a:t>
            </a:r>
          </a:p>
          <a:p>
            <a:pPr marL="0" lvl="0" indent="0" defTabSz="914400">
              <a:lnSpc>
                <a:spcPct val="100000"/>
              </a:lnSpc>
              <a:spcBef>
                <a:spcPts val="400"/>
              </a:spcBef>
              <a:spcAft>
                <a:spcPts val="200"/>
              </a:spcAft>
              <a:buClrTx/>
              <a:buNone/>
              <a:defRPr/>
            </a:pPr>
            <a:endParaRPr lang="en-US" sz="1400" b="1" dirty="0">
              <a:solidFill>
                <a:srgbClr val="000000"/>
              </a:solidFill>
              <a:latin typeface="Arial" panose="020B0604020202020204"/>
            </a:endParaRPr>
          </a:p>
          <a:p>
            <a:pPr marL="0" lvl="0" indent="0" defTabSz="914400">
              <a:lnSpc>
                <a:spcPct val="100000"/>
              </a:lnSpc>
              <a:spcBef>
                <a:spcPts val="400"/>
              </a:spcBef>
              <a:spcAft>
                <a:spcPts val="200"/>
              </a:spcAft>
              <a:buClrTx/>
              <a:buNone/>
              <a:defRPr/>
            </a:pPr>
            <a:r>
              <a:rPr lang="en-US" sz="1400" b="1" dirty="0">
                <a:solidFill>
                  <a:srgbClr val="000000"/>
                </a:solidFill>
                <a:latin typeface="Arial" panose="020B0604020202020204"/>
              </a:rPr>
              <a:t>Efficacy</a:t>
            </a:r>
          </a:p>
          <a:p>
            <a:pPr marL="177800" lvl="0" indent="-177800" defTabSz="914400">
              <a:lnSpc>
                <a:spcPct val="100000"/>
              </a:lnSpc>
              <a:spcBef>
                <a:spcPts val="400"/>
              </a:spcBef>
              <a:spcAft>
                <a:spcPts val="200"/>
              </a:spcAft>
              <a:buClrTx/>
              <a:defRPr/>
            </a:pPr>
            <a:r>
              <a:rPr lang="en-US" sz="1400" dirty="0" err="1">
                <a:solidFill>
                  <a:srgbClr val="000000"/>
                </a:solidFill>
                <a:latin typeface="Arial" panose="020B0604020202020204"/>
              </a:rPr>
              <a:t>mOS</a:t>
            </a:r>
            <a:r>
              <a:rPr lang="en-US" sz="1400" dirty="0">
                <a:solidFill>
                  <a:srgbClr val="000000"/>
                </a:solidFill>
                <a:latin typeface="Arial" panose="020B0604020202020204"/>
              </a:rPr>
              <a:t> from T</a:t>
            </a:r>
            <a:r>
              <a:rPr lang="en-US" sz="1400" baseline="-25000" dirty="0">
                <a:solidFill>
                  <a:srgbClr val="000000"/>
                </a:solidFill>
                <a:latin typeface="Arial" panose="020B0604020202020204"/>
              </a:rPr>
              <a:t>0</a:t>
            </a:r>
            <a:r>
              <a:rPr lang="en-US" sz="1400" dirty="0">
                <a:solidFill>
                  <a:srgbClr val="000000"/>
                </a:solidFill>
                <a:latin typeface="Arial" panose="020B0604020202020204"/>
              </a:rPr>
              <a:t> for the entire cohort:</a:t>
            </a:r>
            <a:br>
              <a:rPr lang="en-US" sz="1400" dirty="0">
                <a:solidFill>
                  <a:srgbClr val="000000"/>
                </a:solidFill>
                <a:latin typeface="Arial" panose="020B0604020202020204"/>
              </a:rPr>
            </a:br>
            <a:r>
              <a:rPr lang="en-US" sz="1400" dirty="0">
                <a:solidFill>
                  <a:srgbClr val="000000"/>
                </a:solidFill>
                <a:latin typeface="Arial" panose="020B0604020202020204"/>
              </a:rPr>
              <a:t>8.6 months (95% CI 7.5–9.9)</a:t>
            </a:r>
          </a:p>
          <a:p>
            <a:pPr marL="177800" lvl="0" indent="-177800" defTabSz="914400">
              <a:lnSpc>
                <a:spcPct val="100000"/>
              </a:lnSpc>
              <a:spcBef>
                <a:spcPts val="400"/>
              </a:spcBef>
              <a:spcAft>
                <a:spcPts val="200"/>
              </a:spcAft>
              <a:buClrTx/>
              <a:defRPr/>
            </a:pPr>
            <a:r>
              <a:rPr lang="en-US" sz="1400" dirty="0">
                <a:solidFill>
                  <a:srgbClr val="000000"/>
                </a:solidFill>
                <a:latin typeface="Arial" panose="020B0604020202020204"/>
              </a:rPr>
              <a:t>At least one subsequent treatment regimen was given post T</a:t>
            </a:r>
            <a:r>
              <a:rPr lang="en-US" sz="1400" baseline="-25000" dirty="0">
                <a:solidFill>
                  <a:srgbClr val="000000"/>
                </a:solidFill>
                <a:latin typeface="Arial" panose="020B0604020202020204"/>
              </a:rPr>
              <a:t>0</a:t>
            </a:r>
            <a:r>
              <a:rPr lang="en-US" sz="1400" dirty="0">
                <a:solidFill>
                  <a:srgbClr val="000000"/>
                </a:solidFill>
                <a:latin typeface="Arial" panose="020B0604020202020204"/>
              </a:rPr>
              <a:t> in 249 (90%) patients</a:t>
            </a:r>
          </a:p>
          <a:p>
            <a:pPr marL="457200" lvl="1" indent="-177800" defTabSz="914400">
              <a:lnSpc>
                <a:spcPct val="100000"/>
              </a:lnSpc>
              <a:spcBef>
                <a:spcPts val="400"/>
              </a:spcBef>
              <a:spcAft>
                <a:spcPts val="200"/>
              </a:spcAft>
              <a:buClrTx/>
              <a:buFont typeface="Symbol" panose="05050102010706020507" pitchFamily="18" charset="2"/>
              <a:buChar char="-"/>
              <a:defRPr/>
            </a:pPr>
            <a:r>
              <a:rPr lang="en-US" sz="1400" dirty="0">
                <a:solidFill>
                  <a:srgbClr val="000000"/>
                </a:solidFill>
                <a:latin typeface="Arial" panose="020B0604020202020204"/>
              </a:rPr>
              <a:t>ORR to first regimen after T</a:t>
            </a:r>
            <a:r>
              <a:rPr lang="en-US" sz="1400" baseline="-25000" dirty="0">
                <a:solidFill>
                  <a:srgbClr val="000000"/>
                </a:solidFill>
                <a:latin typeface="Arial" panose="020B0604020202020204"/>
              </a:rPr>
              <a:t>0</a:t>
            </a:r>
            <a:r>
              <a:rPr lang="en-US" sz="1400" dirty="0">
                <a:solidFill>
                  <a:srgbClr val="000000"/>
                </a:solidFill>
                <a:latin typeface="Arial" panose="020B0604020202020204"/>
              </a:rPr>
              <a:t> = 31% </a:t>
            </a:r>
          </a:p>
          <a:p>
            <a:pPr marL="457200" lvl="1" indent="-177800" defTabSz="914400">
              <a:lnSpc>
                <a:spcPct val="100000"/>
              </a:lnSpc>
              <a:spcBef>
                <a:spcPts val="400"/>
              </a:spcBef>
              <a:spcAft>
                <a:spcPts val="200"/>
              </a:spcAft>
              <a:buClrTx/>
              <a:buFont typeface="Symbol" panose="05050102010706020507" pitchFamily="18" charset="2"/>
              <a:buChar char="-"/>
              <a:defRPr/>
            </a:pPr>
            <a:r>
              <a:rPr lang="en-US" sz="1400" dirty="0" err="1">
                <a:solidFill>
                  <a:srgbClr val="000000"/>
                </a:solidFill>
                <a:latin typeface="Arial" panose="020B0604020202020204"/>
              </a:rPr>
              <a:t>mPFS</a:t>
            </a:r>
            <a:r>
              <a:rPr lang="en-US" sz="1400" dirty="0">
                <a:solidFill>
                  <a:srgbClr val="000000"/>
                </a:solidFill>
                <a:latin typeface="Arial" panose="020B0604020202020204"/>
              </a:rPr>
              <a:t> = 3.4 months</a:t>
            </a:r>
          </a:p>
          <a:p>
            <a:pPr marL="457200" lvl="1" indent="-177800" defTabSz="914400">
              <a:lnSpc>
                <a:spcPct val="100000"/>
              </a:lnSpc>
              <a:spcBef>
                <a:spcPts val="400"/>
              </a:spcBef>
              <a:spcAft>
                <a:spcPts val="200"/>
              </a:spcAft>
              <a:buClrTx/>
              <a:buFont typeface="Symbol" panose="05050102010706020507" pitchFamily="18" charset="2"/>
              <a:buChar char="-"/>
              <a:defRPr/>
            </a:pPr>
            <a:r>
              <a:rPr lang="en-US" sz="1400" dirty="0" err="1">
                <a:solidFill>
                  <a:srgbClr val="000000"/>
                </a:solidFill>
                <a:latin typeface="Arial" panose="020B0604020202020204"/>
              </a:rPr>
              <a:t>mOS</a:t>
            </a:r>
            <a:r>
              <a:rPr lang="en-US" sz="1400" dirty="0">
                <a:solidFill>
                  <a:srgbClr val="000000"/>
                </a:solidFill>
                <a:latin typeface="Arial" panose="020B0604020202020204"/>
              </a:rPr>
              <a:t> = 9.3 months</a:t>
            </a:r>
          </a:p>
        </p:txBody>
      </p:sp>
      <p:sp>
        <p:nvSpPr>
          <p:cNvPr id="2" name="Title 1"/>
          <p:cNvSpPr>
            <a:spLocks noGrp="1"/>
          </p:cNvSpPr>
          <p:nvPr>
            <p:ph type="title"/>
          </p:nvPr>
        </p:nvSpPr>
        <p:spPr>
          <a:xfrm>
            <a:off x="609600" y="88201"/>
            <a:ext cx="10972800" cy="862308"/>
          </a:xfrm>
          <a:prstGeom prst="rect">
            <a:avLst/>
          </a:prstGeom>
        </p:spPr>
        <p:txBody>
          <a:bodyPr>
            <a:noAutofit/>
          </a:bodyPr>
          <a:lstStyle/>
          <a:p>
            <a:pPr algn="l"/>
            <a:r>
              <a:rPr lang="en-US" sz="3200" dirty="0"/>
              <a:t>Despite Progress in MM There Remains Need for New Tx </a:t>
            </a:r>
          </a:p>
        </p:txBody>
      </p:sp>
      <p:grpSp>
        <p:nvGrpSpPr>
          <p:cNvPr id="6" name="Group 5">
            <a:extLst>
              <a:ext uri="{FF2B5EF4-FFF2-40B4-BE49-F238E27FC236}">
                <a16:creationId xmlns:a16="http://schemas.microsoft.com/office/drawing/2014/main" id="{2E27BF02-C1CB-4DD6-BC24-273CEEBF1D79}"/>
              </a:ext>
            </a:extLst>
          </p:cNvPr>
          <p:cNvGrpSpPr/>
          <p:nvPr/>
        </p:nvGrpSpPr>
        <p:grpSpPr>
          <a:xfrm>
            <a:off x="6096000" y="1316736"/>
            <a:ext cx="5829614" cy="4688351"/>
            <a:chOff x="6142892" y="1979912"/>
            <a:chExt cx="5322121" cy="4280210"/>
          </a:xfrm>
        </p:grpSpPr>
        <p:pic>
          <p:nvPicPr>
            <p:cNvPr id="7" name="Picture 6">
              <a:extLst>
                <a:ext uri="{FF2B5EF4-FFF2-40B4-BE49-F238E27FC236}">
                  <a16:creationId xmlns:a16="http://schemas.microsoft.com/office/drawing/2014/main" id="{D751B453-5559-4166-88D1-CF04DADC0832}"/>
                </a:ext>
              </a:extLst>
            </p:cNvPr>
            <p:cNvPicPr>
              <a:picLocks noChangeAspect="1"/>
            </p:cNvPicPr>
            <p:nvPr/>
          </p:nvPicPr>
          <p:blipFill>
            <a:blip r:embed="rId3">
              <a:alphaModFix/>
            </a:blip>
            <a:stretch>
              <a:fillRect/>
            </a:stretch>
          </p:blipFill>
          <p:spPr>
            <a:xfrm>
              <a:off x="6457950" y="2151180"/>
              <a:ext cx="4476749" cy="3916244"/>
            </a:xfrm>
            <a:prstGeom prst="rect">
              <a:avLst/>
            </a:prstGeom>
          </p:spPr>
        </p:pic>
        <p:sp>
          <p:nvSpPr>
            <p:cNvPr id="8" name="TextBox 7">
              <a:extLst>
                <a:ext uri="{FF2B5EF4-FFF2-40B4-BE49-F238E27FC236}">
                  <a16:creationId xmlns:a16="http://schemas.microsoft.com/office/drawing/2014/main" id="{8F28CB41-C8E5-4BB6-A344-D3E08AE8C2CB}"/>
                </a:ext>
              </a:extLst>
            </p:cNvPr>
            <p:cNvSpPr txBox="1"/>
            <p:nvPr/>
          </p:nvSpPr>
          <p:spPr>
            <a:xfrm>
              <a:off x="7055797" y="2057573"/>
              <a:ext cx="4185354" cy="864397"/>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ova" panose="020B0504020202020204" pitchFamily="34" charset="0"/>
                  <a:ea typeface="+mn-ea"/>
                  <a:cs typeface="+mn-cs"/>
                </a:rPr>
                <a:t>OS of patients who are refractory to CD38 MoAB according to refractoriness to different immuno-modulatory agents or proteasome inhibitors</a:t>
              </a:r>
            </a:p>
          </p:txBody>
        </p:sp>
        <p:grpSp>
          <p:nvGrpSpPr>
            <p:cNvPr id="9" name="Group 8">
              <a:extLst>
                <a:ext uri="{FF2B5EF4-FFF2-40B4-BE49-F238E27FC236}">
                  <a16:creationId xmlns:a16="http://schemas.microsoft.com/office/drawing/2014/main" id="{1D7475A7-FA85-4AD0-AF9D-ADA1F79DD741}"/>
                </a:ext>
              </a:extLst>
            </p:cNvPr>
            <p:cNvGrpSpPr/>
            <p:nvPr/>
          </p:nvGrpSpPr>
          <p:grpSpPr>
            <a:xfrm>
              <a:off x="6560371" y="5803873"/>
              <a:ext cx="4399356" cy="377039"/>
              <a:chOff x="6560371" y="5803873"/>
              <a:chExt cx="4399356" cy="377039"/>
            </a:xfrm>
          </p:grpSpPr>
          <p:sp>
            <p:nvSpPr>
              <p:cNvPr id="19" name="TextBox 18">
                <a:extLst>
                  <a:ext uri="{FF2B5EF4-FFF2-40B4-BE49-F238E27FC236}">
                    <a16:creationId xmlns:a16="http://schemas.microsoft.com/office/drawing/2014/main" id="{C5BE51FD-9A80-44B9-8D8B-17D42D5161DA}"/>
                  </a:ext>
                </a:extLst>
              </p:cNvPr>
              <p:cNvSpPr txBox="1"/>
              <p:nvPr/>
            </p:nvSpPr>
            <p:spPr>
              <a:xfrm>
                <a:off x="6560371" y="5805110"/>
                <a:ext cx="52839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0</a:t>
                </a:r>
              </a:p>
            </p:txBody>
          </p:sp>
          <p:sp>
            <p:nvSpPr>
              <p:cNvPr id="20" name="TextBox 19">
                <a:extLst>
                  <a:ext uri="{FF2B5EF4-FFF2-40B4-BE49-F238E27FC236}">
                    <a16:creationId xmlns:a16="http://schemas.microsoft.com/office/drawing/2014/main" id="{F3BB895E-2CA5-48AF-82C5-7EB1FF2F14BF}"/>
                  </a:ext>
                </a:extLst>
              </p:cNvPr>
              <p:cNvSpPr txBox="1"/>
              <p:nvPr/>
            </p:nvSpPr>
            <p:spPr>
              <a:xfrm>
                <a:off x="7334563" y="5803873"/>
                <a:ext cx="52839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10</a:t>
                </a:r>
              </a:p>
            </p:txBody>
          </p:sp>
          <p:sp>
            <p:nvSpPr>
              <p:cNvPr id="21" name="TextBox 20">
                <a:extLst>
                  <a:ext uri="{FF2B5EF4-FFF2-40B4-BE49-F238E27FC236}">
                    <a16:creationId xmlns:a16="http://schemas.microsoft.com/office/drawing/2014/main" id="{42723FF4-FB24-4101-9B42-79E5BFADF278}"/>
                  </a:ext>
                </a:extLst>
              </p:cNvPr>
              <p:cNvSpPr txBox="1"/>
              <p:nvPr/>
            </p:nvSpPr>
            <p:spPr>
              <a:xfrm>
                <a:off x="8108755" y="5803873"/>
                <a:ext cx="52839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20</a:t>
                </a:r>
              </a:p>
            </p:txBody>
          </p:sp>
          <p:sp>
            <p:nvSpPr>
              <p:cNvPr id="22" name="TextBox 21">
                <a:extLst>
                  <a:ext uri="{FF2B5EF4-FFF2-40B4-BE49-F238E27FC236}">
                    <a16:creationId xmlns:a16="http://schemas.microsoft.com/office/drawing/2014/main" id="{12AFC509-DB42-4AA9-BD57-EAEDE167EE73}"/>
                  </a:ext>
                </a:extLst>
              </p:cNvPr>
              <p:cNvSpPr txBox="1"/>
              <p:nvPr/>
            </p:nvSpPr>
            <p:spPr>
              <a:xfrm>
                <a:off x="8882947" y="5803873"/>
                <a:ext cx="52839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30</a:t>
                </a:r>
              </a:p>
            </p:txBody>
          </p:sp>
          <p:sp>
            <p:nvSpPr>
              <p:cNvPr id="23" name="TextBox 22">
                <a:extLst>
                  <a:ext uri="{FF2B5EF4-FFF2-40B4-BE49-F238E27FC236}">
                    <a16:creationId xmlns:a16="http://schemas.microsoft.com/office/drawing/2014/main" id="{64E6976F-C650-4385-94FD-48D2A05E89E6}"/>
                  </a:ext>
                </a:extLst>
              </p:cNvPr>
              <p:cNvSpPr txBox="1"/>
              <p:nvPr/>
            </p:nvSpPr>
            <p:spPr>
              <a:xfrm>
                <a:off x="9657139" y="5803873"/>
                <a:ext cx="52839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40</a:t>
                </a:r>
              </a:p>
            </p:txBody>
          </p:sp>
          <p:sp>
            <p:nvSpPr>
              <p:cNvPr id="24" name="TextBox 23">
                <a:extLst>
                  <a:ext uri="{FF2B5EF4-FFF2-40B4-BE49-F238E27FC236}">
                    <a16:creationId xmlns:a16="http://schemas.microsoft.com/office/drawing/2014/main" id="{9832D8ED-DCE0-4B2B-9232-B04C6B55453C}"/>
                  </a:ext>
                </a:extLst>
              </p:cNvPr>
              <p:cNvSpPr txBox="1"/>
              <p:nvPr/>
            </p:nvSpPr>
            <p:spPr>
              <a:xfrm>
                <a:off x="10431331" y="5803873"/>
                <a:ext cx="52839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50</a:t>
                </a:r>
              </a:p>
            </p:txBody>
          </p:sp>
          <p:sp>
            <p:nvSpPr>
              <p:cNvPr id="25" name="TextBox 24">
                <a:extLst>
                  <a:ext uri="{FF2B5EF4-FFF2-40B4-BE49-F238E27FC236}">
                    <a16:creationId xmlns:a16="http://schemas.microsoft.com/office/drawing/2014/main" id="{4568F61A-17CC-4A6E-9C0D-1A5863A90B86}"/>
                  </a:ext>
                </a:extLst>
              </p:cNvPr>
              <p:cNvSpPr txBox="1"/>
              <p:nvPr/>
            </p:nvSpPr>
            <p:spPr>
              <a:xfrm>
                <a:off x="8468720" y="5942982"/>
                <a:ext cx="581236"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Months</a:t>
                </a:r>
              </a:p>
            </p:txBody>
          </p:sp>
        </p:grpSp>
        <p:grpSp>
          <p:nvGrpSpPr>
            <p:cNvPr id="10" name="Group 9">
              <a:extLst>
                <a:ext uri="{FF2B5EF4-FFF2-40B4-BE49-F238E27FC236}">
                  <a16:creationId xmlns:a16="http://schemas.microsoft.com/office/drawing/2014/main" id="{976E4397-6BE9-4658-808F-EBA93B191722}"/>
                </a:ext>
              </a:extLst>
            </p:cNvPr>
            <p:cNvGrpSpPr/>
            <p:nvPr/>
          </p:nvGrpSpPr>
          <p:grpSpPr>
            <a:xfrm>
              <a:off x="6577827" y="2105929"/>
              <a:ext cx="185200" cy="3705061"/>
              <a:chOff x="7457624" y="5696771"/>
              <a:chExt cx="185200" cy="3705061"/>
            </a:xfrm>
            <a:solidFill>
              <a:srgbClr val="FFFFFF"/>
            </a:solidFill>
          </p:grpSpPr>
          <p:sp>
            <p:nvSpPr>
              <p:cNvPr id="13" name="TextBox 12">
                <a:extLst>
                  <a:ext uri="{FF2B5EF4-FFF2-40B4-BE49-F238E27FC236}">
                    <a16:creationId xmlns:a16="http://schemas.microsoft.com/office/drawing/2014/main" id="{881AB79B-ADF1-45A3-963E-9F1A41C8187B}"/>
                  </a:ext>
                </a:extLst>
              </p:cNvPr>
              <p:cNvSpPr txBox="1"/>
              <p:nvPr/>
            </p:nvSpPr>
            <p:spPr>
              <a:xfrm>
                <a:off x="7457624" y="5696771"/>
                <a:ext cx="185200" cy="162509"/>
              </a:xfrm>
              <a:prstGeom prst="rect">
                <a:avLst/>
              </a:prstGeom>
              <a:grpFill/>
            </p:spPr>
            <p:txBody>
              <a:bodyPr wrap="square" lIns="0" tIns="0" rIns="0" bIns="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1.0</a:t>
                </a:r>
              </a:p>
            </p:txBody>
          </p:sp>
          <p:sp>
            <p:nvSpPr>
              <p:cNvPr id="14" name="TextBox 13">
                <a:extLst>
                  <a:ext uri="{FF2B5EF4-FFF2-40B4-BE49-F238E27FC236}">
                    <a16:creationId xmlns:a16="http://schemas.microsoft.com/office/drawing/2014/main" id="{BC5780DA-D124-4396-BD01-B0C0F4156976}"/>
                  </a:ext>
                </a:extLst>
              </p:cNvPr>
              <p:cNvSpPr txBox="1"/>
              <p:nvPr/>
            </p:nvSpPr>
            <p:spPr>
              <a:xfrm>
                <a:off x="7457624" y="6410363"/>
                <a:ext cx="185200" cy="162509"/>
              </a:xfrm>
              <a:prstGeom prst="rect">
                <a:avLst/>
              </a:prstGeom>
              <a:grpFill/>
            </p:spPr>
            <p:txBody>
              <a:bodyPr wrap="square" lIns="0" tIns="0" rIns="0" bIns="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0.8</a:t>
                </a:r>
              </a:p>
            </p:txBody>
          </p:sp>
          <p:sp>
            <p:nvSpPr>
              <p:cNvPr id="15" name="TextBox 14">
                <a:extLst>
                  <a:ext uri="{FF2B5EF4-FFF2-40B4-BE49-F238E27FC236}">
                    <a16:creationId xmlns:a16="http://schemas.microsoft.com/office/drawing/2014/main" id="{DB5173AB-07A5-4351-A898-08FB9ABB514F}"/>
                  </a:ext>
                </a:extLst>
              </p:cNvPr>
              <p:cNvSpPr txBox="1"/>
              <p:nvPr/>
            </p:nvSpPr>
            <p:spPr>
              <a:xfrm>
                <a:off x="7457624" y="7120428"/>
                <a:ext cx="185200" cy="162509"/>
              </a:xfrm>
              <a:prstGeom prst="rect">
                <a:avLst/>
              </a:prstGeom>
              <a:grpFill/>
            </p:spPr>
            <p:txBody>
              <a:bodyPr wrap="square" lIns="0" tIns="0" rIns="0" bIns="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0.6</a:t>
                </a:r>
              </a:p>
            </p:txBody>
          </p:sp>
          <p:sp>
            <p:nvSpPr>
              <p:cNvPr id="16" name="TextBox 15">
                <a:extLst>
                  <a:ext uri="{FF2B5EF4-FFF2-40B4-BE49-F238E27FC236}">
                    <a16:creationId xmlns:a16="http://schemas.microsoft.com/office/drawing/2014/main" id="{DE3ADCBA-3BC4-449E-B08F-FD7570D6203B}"/>
                  </a:ext>
                </a:extLst>
              </p:cNvPr>
              <p:cNvSpPr txBox="1"/>
              <p:nvPr/>
            </p:nvSpPr>
            <p:spPr>
              <a:xfrm>
                <a:off x="7457624" y="7823641"/>
                <a:ext cx="185200" cy="162509"/>
              </a:xfrm>
              <a:prstGeom prst="rect">
                <a:avLst/>
              </a:prstGeom>
              <a:grpFill/>
            </p:spPr>
            <p:txBody>
              <a:bodyPr wrap="square" lIns="0" tIns="0" rIns="0" bIns="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0.4</a:t>
                </a:r>
              </a:p>
            </p:txBody>
          </p:sp>
          <p:sp>
            <p:nvSpPr>
              <p:cNvPr id="17" name="TextBox 16">
                <a:extLst>
                  <a:ext uri="{FF2B5EF4-FFF2-40B4-BE49-F238E27FC236}">
                    <a16:creationId xmlns:a16="http://schemas.microsoft.com/office/drawing/2014/main" id="{16F9C7BC-D39F-4699-BFBB-7D8DDC473D8E}"/>
                  </a:ext>
                </a:extLst>
              </p:cNvPr>
              <p:cNvSpPr txBox="1"/>
              <p:nvPr/>
            </p:nvSpPr>
            <p:spPr>
              <a:xfrm>
                <a:off x="7457624" y="8528303"/>
                <a:ext cx="185200" cy="162509"/>
              </a:xfrm>
              <a:prstGeom prst="rect">
                <a:avLst/>
              </a:prstGeom>
              <a:grpFill/>
            </p:spPr>
            <p:txBody>
              <a:bodyPr wrap="square" lIns="0" tIns="0" rIns="0" bIns="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0.2</a:t>
                </a:r>
              </a:p>
            </p:txBody>
          </p:sp>
          <p:sp>
            <p:nvSpPr>
              <p:cNvPr id="18" name="TextBox 17">
                <a:extLst>
                  <a:ext uri="{FF2B5EF4-FFF2-40B4-BE49-F238E27FC236}">
                    <a16:creationId xmlns:a16="http://schemas.microsoft.com/office/drawing/2014/main" id="{AB76D5E2-EF5C-4A05-AF73-5C383581FFE1}"/>
                  </a:ext>
                </a:extLst>
              </p:cNvPr>
              <p:cNvSpPr txBox="1"/>
              <p:nvPr/>
            </p:nvSpPr>
            <p:spPr>
              <a:xfrm>
                <a:off x="7457624" y="9239323"/>
                <a:ext cx="185200" cy="162509"/>
              </a:xfrm>
              <a:prstGeom prst="rect">
                <a:avLst/>
              </a:prstGeom>
              <a:grpFill/>
            </p:spPr>
            <p:txBody>
              <a:bodyPr wrap="square" lIns="0" tIns="0" rIns="0" bIns="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0.0</a:t>
                </a:r>
              </a:p>
            </p:txBody>
          </p:sp>
        </p:grpSp>
        <p:sp>
          <p:nvSpPr>
            <p:cNvPr id="11" name="TextBox 10">
              <a:extLst>
                <a:ext uri="{FF2B5EF4-FFF2-40B4-BE49-F238E27FC236}">
                  <a16:creationId xmlns:a16="http://schemas.microsoft.com/office/drawing/2014/main" id="{7A4E4A01-A1CF-47EC-8A8A-74E2FCBD7305}"/>
                </a:ext>
              </a:extLst>
            </p:cNvPr>
            <p:cNvSpPr txBox="1"/>
            <p:nvPr/>
          </p:nvSpPr>
          <p:spPr>
            <a:xfrm rot="16200000">
              <a:off x="5632289" y="3859180"/>
              <a:ext cx="1658338" cy="237930"/>
            </a:xfrm>
            <a:prstGeom prst="rect">
              <a:avLst/>
            </a:prstGeom>
            <a:solidFill>
              <a:srgbClr val="FFFFFF"/>
            </a:solidFill>
          </p:spPr>
          <p:txBody>
            <a:bodyPr wrap="square" lIns="45720" rIns="45720" anchor="ctr">
              <a:no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Proportion Surviving</a:t>
              </a:r>
            </a:p>
          </p:txBody>
        </p:sp>
        <p:sp>
          <p:nvSpPr>
            <p:cNvPr id="12" name="Rectangle 11">
              <a:extLst>
                <a:ext uri="{FF2B5EF4-FFF2-40B4-BE49-F238E27FC236}">
                  <a16:creationId xmlns:a16="http://schemas.microsoft.com/office/drawing/2014/main" id="{F2508DB7-EFF0-49EB-B1A8-1C752DDF1D24}"/>
                </a:ext>
              </a:extLst>
            </p:cNvPr>
            <p:cNvSpPr/>
            <p:nvPr/>
          </p:nvSpPr>
          <p:spPr>
            <a:xfrm>
              <a:off x="6142892" y="1979912"/>
              <a:ext cx="5322121" cy="4280210"/>
            </a:xfrm>
            <a:prstGeom prst="rect">
              <a:avLst/>
            </a:prstGeom>
            <a:solidFill>
              <a:srgbClr val="A8D6FF">
                <a:lumMod val="90000"/>
                <a:alpha val="10000"/>
              </a:srgbClr>
            </a:solidFill>
            <a:ln w="19050" cap="flat" cmpd="sng" algn="ctr">
              <a:solidFill>
                <a:srgbClr val="A8D6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26" name="TextBox 25">
            <a:extLst>
              <a:ext uri="{FF2B5EF4-FFF2-40B4-BE49-F238E27FC236}">
                <a16:creationId xmlns:a16="http://schemas.microsoft.com/office/drawing/2014/main" id="{9F93BA59-0860-488E-907F-8A9A056148BA}"/>
              </a:ext>
            </a:extLst>
          </p:cNvPr>
          <p:cNvSpPr txBox="1"/>
          <p:nvPr/>
        </p:nvSpPr>
        <p:spPr>
          <a:xfrm>
            <a:off x="1430807" y="6249846"/>
            <a:ext cx="356716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Gandhi UH, et al. </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mn-cs"/>
              </a:rPr>
              <a:t>Leukemia</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2019;33(9):2266–2275. </a:t>
            </a:r>
            <a:endParaRPr kumimoji="0" lang="en-US" sz="12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2508550-7E21-4047-90ED-8ED18704EBF0}"/>
              </a:ext>
            </a:extLst>
          </p:cNvPr>
          <p:cNvSpPr txBox="1"/>
          <p:nvPr/>
        </p:nvSpPr>
        <p:spPr>
          <a:xfrm>
            <a:off x="8875903" y="3962452"/>
            <a:ext cx="1330119" cy="344475"/>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 OS 11.2 </a:t>
            </a:r>
            <a:r>
              <a:rPr kumimoji="0" lang="en-US" sz="11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mos</a:t>
            </a:r>
            <a:endPar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7C9120B-6C5D-4474-84A1-2734F8745FA4}"/>
              </a:ext>
            </a:extLst>
          </p:cNvPr>
          <p:cNvSpPr txBox="1"/>
          <p:nvPr/>
        </p:nvSpPr>
        <p:spPr>
          <a:xfrm>
            <a:off x="8793268" y="4988306"/>
            <a:ext cx="1201001" cy="316548"/>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 OS 9.2 </a:t>
            </a:r>
            <a:r>
              <a:rPr kumimoji="0" lang="en-US" sz="11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mos</a:t>
            </a:r>
            <a:endPar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B92A4973-9EA8-445A-94A2-2C1FCF35BD85}"/>
              </a:ext>
            </a:extLst>
          </p:cNvPr>
          <p:cNvSpPr txBox="1"/>
          <p:nvPr/>
        </p:nvSpPr>
        <p:spPr>
          <a:xfrm>
            <a:off x="10329943" y="5146580"/>
            <a:ext cx="1182625" cy="344475"/>
          </a:xfrm>
          <a:prstGeom prst="rect">
            <a:avLst/>
          </a:prstGeom>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 OS 5.6 </a:t>
            </a:r>
            <a:r>
              <a:rPr kumimoji="0" lang="en-US" sz="11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mos</a:t>
            </a:r>
            <a:endPar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F338CA39-53C8-DE4B-B8BA-2A87BEAD4CB8}"/>
              </a:ext>
            </a:extLst>
          </p:cNvPr>
          <p:cNvSpPr txBox="1"/>
          <p:nvPr/>
        </p:nvSpPr>
        <p:spPr bwMode="auto">
          <a:xfrm>
            <a:off x="8882268" y="6524883"/>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70886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0B418-BC4C-49C2-B651-17B524F642C0}"/>
              </a:ext>
            </a:extLst>
          </p:cNvPr>
          <p:cNvSpPr>
            <a:spLocks noGrp="1"/>
          </p:cNvSpPr>
          <p:nvPr>
            <p:ph type="title"/>
          </p:nvPr>
        </p:nvSpPr>
        <p:spPr/>
        <p:txBody>
          <a:bodyPr/>
          <a:lstStyle/>
          <a:p>
            <a:r>
              <a:rPr lang="en-US" altLang="en-US" dirty="0"/>
              <a:t>BCMA as a Target in Myeloma Treatment</a:t>
            </a:r>
            <a:endParaRPr lang="en-US" dirty="0"/>
          </a:p>
        </p:txBody>
      </p:sp>
      <p:sp>
        <p:nvSpPr>
          <p:cNvPr id="4" name="Content Placeholder 3">
            <a:extLst>
              <a:ext uri="{FF2B5EF4-FFF2-40B4-BE49-F238E27FC236}">
                <a16:creationId xmlns:a16="http://schemas.microsoft.com/office/drawing/2014/main" id="{1C1EBBFD-9DFF-4621-A2B3-22BD389FB52A}"/>
              </a:ext>
            </a:extLst>
          </p:cNvPr>
          <p:cNvSpPr>
            <a:spLocks noGrp="1"/>
          </p:cNvSpPr>
          <p:nvPr>
            <p:ph idx="1"/>
          </p:nvPr>
        </p:nvSpPr>
        <p:spPr>
          <a:xfrm>
            <a:off x="4015372" y="2983139"/>
            <a:ext cx="7788768" cy="3180595"/>
          </a:xfrm>
        </p:spPr>
        <p:txBody>
          <a:bodyPr/>
          <a:lstStyle/>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BCMA: antigen expressed specifically on PCs and myeloma cells</a:t>
            </a:r>
          </a:p>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Higher expression on myeloma cells than normal PCs</a:t>
            </a:r>
          </a:p>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Not expressed in other tissues</a:t>
            </a:r>
          </a:p>
          <a:p>
            <a:pPr marL="296862" indent="-285750" defTabSz="1219140" fontAlgn="auto">
              <a:spcBef>
                <a:spcPts val="400"/>
              </a:spcBef>
              <a:spcAft>
                <a:spcPts val="400"/>
              </a:spcAft>
              <a:buClr>
                <a:srgbClr val="000D15"/>
              </a:buClr>
              <a:defRPr/>
            </a:pPr>
            <a:endParaRPr lang="en-GB" sz="1800" dirty="0">
              <a:solidFill>
                <a:srgbClr val="000D15"/>
              </a:solidFill>
              <a:cs typeface="Calibri" panose="020F0502020204030204" pitchFamily="34" charset="0"/>
            </a:endParaRPr>
          </a:p>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Cell-surface receptor in TNF superfamily</a:t>
            </a:r>
          </a:p>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Receptor for APRIL and BAFF</a:t>
            </a:r>
          </a:p>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Key role in B-cell maturation and differentiation</a:t>
            </a:r>
          </a:p>
          <a:p>
            <a:pPr marL="296862" indent="-285750" defTabSz="1219140" fontAlgn="auto">
              <a:spcBef>
                <a:spcPts val="400"/>
              </a:spcBef>
              <a:spcAft>
                <a:spcPts val="400"/>
              </a:spcAft>
              <a:buClr>
                <a:srgbClr val="000D15"/>
              </a:buClr>
              <a:defRPr/>
            </a:pPr>
            <a:r>
              <a:rPr lang="en-GB" sz="1800" dirty="0">
                <a:solidFill>
                  <a:srgbClr val="000D15"/>
                </a:solidFill>
                <a:cs typeface="Calibri" panose="020F0502020204030204" pitchFamily="34" charset="0"/>
              </a:rPr>
              <a:t>Promotes myeloma cell growth, chemotherapy resistance, immunosuppression in bone marrow microenvironment</a:t>
            </a:r>
          </a:p>
        </p:txBody>
      </p:sp>
      <p:sp>
        <p:nvSpPr>
          <p:cNvPr id="13" name="Rounded Rectangle 429">
            <a:extLst>
              <a:ext uri="{FF2B5EF4-FFF2-40B4-BE49-F238E27FC236}">
                <a16:creationId xmlns:a16="http://schemas.microsoft.com/office/drawing/2014/main" id="{8B10BC95-E7D5-4741-9F19-583A19845389}"/>
              </a:ext>
            </a:extLst>
          </p:cNvPr>
          <p:cNvSpPr/>
          <p:nvPr/>
        </p:nvSpPr>
        <p:spPr>
          <a:xfrm>
            <a:off x="1344626" y="1463748"/>
            <a:ext cx="1940609" cy="803767"/>
          </a:xfrm>
          <a:prstGeom prst="roundRect">
            <a:avLst/>
          </a:prstGeom>
          <a:solidFill>
            <a:schemeClr val="accent5">
              <a:lumMod val="20000"/>
              <a:lumOff val="80000"/>
            </a:schemeClr>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4" name="Rounded Rectangle 430">
            <a:extLst>
              <a:ext uri="{FF2B5EF4-FFF2-40B4-BE49-F238E27FC236}">
                <a16:creationId xmlns:a16="http://schemas.microsoft.com/office/drawing/2014/main" id="{6599EBF5-606C-4AB5-8176-79B96E9B6BA6}"/>
              </a:ext>
            </a:extLst>
          </p:cNvPr>
          <p:cNvSpPr/>
          <p:nvPr/>
        </p:nvSpPr>
        <p:spPr>
          <a:xfrm>
            <a:off x="3345880" y="1463748"/>
            <a:ext cx="2799733" cy="803767"/>
          </a:xfrm>
          <a:prstGeom prst="roundRect">
            <a:avLst/>
          </a:prstGeom>
          <a:solidFill>
            <a:schemeClr val="accent5">
              <a:lumMod val="20000"/>
              <a:lumOff val="80000"/>
            </a:schemeClr>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5" name="Rounded Rectangle 431">
            <a:extLst>
              <a:ext uri="{FF2B5EF4-FFF2-40B4-BE49-F238E27FC236}">
                <a16:creationId xmlns:a16="http://schemas.microsoft.com/office/drawing/2014/main" id="{05B9E767-C325-46BD-B55F-99088DA75A2B}"/>
              </a:ext>
            </a:extLst>
          </p:cNvPr>
          <p:cNvSpPr/>
          <p:nvPr/>
        </p:nvSpPr>
        <p:spPr>
          <a:xfrm>
            <a:off x="6266902" y="1463748"/>
            <a:ext cx="778266" cy="803767"/>
          </a:xfrm>
          <a:prstGeom prst="roundRect">
            <a:avLst/>
          </a:prstGeom>
          <a:solidFill>
            <a:schemeClr val="accent5">
              <a:lumMod val="60000"/>
              <a:lumOff val="40000"/>
            </a:schemeClr>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6" name="Rounded Rectangle 432">
            <a:extLst>
              <a:ext uri="{FF2B5EF4-FFF2-40B4-BE49-F238E27FC236}">
                <a16:creationId xmlns:a16="http://schemas.microsoft.com/office/drawing/2014/main" id="{5C4B543D-94E7-481F-9327-0B6686F8DA18}"/>
              </a:ext>
            </a:extLst>
          </p:cNvPr>
          <p:cNvSpPr/>
          <p:nvPr/>
        </p:nvSpPr>
        <p:spPr>
          <a:xfrm>
            <a:off x="7126027" y="1126385"/>
            <a:ext cx="1051161" cy="658869"/>
          </a:xfrm>
          <a:prstGeom prst="roundRect">
            <a:avLst/>
          </a:prstGeom>
          <a:solidFill>
            <a:schemeClr val="accent5"/>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7" name="Rounded Rectangle 433">
            <a:extLst>
              <a:ext uri="{FF2B5EF4-FFF2-40B4-BE49-F238E27FC236}">
                <a16:creationId xmlns:a16="http://schemas.microsoft.com/office/drawing/2014/main" id="{92E81302-AA91-44C5-9E65-A52A643FA82C}"/>
              </a:ext>
            </a:extLst>
          </p:cNvPr>
          <p:cNvSpPr/>
          <p:nvPr/>
        </p:nvSpPr>
        <p:spPr>
          <a:xfrm>
            <a:off x="7126027" y="1855149"/>
            <a:ext cx="1051161" cy="629023"/>
          </a:xfrm>
          <a:prstGeom prst="roundRect">
            <a:avLst/>
          </a:prstGeom>
          <a:solidFill>
            <a:schemeClr val="accent5"/>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8" name="Rounded Rectangle 434">
            <a:extLst>
              <a:ext uri="{FF2B5EF4-FFF2-40B4-BE49-F238E27FC236}">
                <a16:creationId xmlns:a16="http://schemas.microsoft.com/office/drawing/2014/main" id="{973A92A9-6DB0-4F13-8E6E-ACBF5582638F}"/>
              </a:ext>
            </a:extLst>
          </p:cNvPr>
          <p:cNvSpPr/>
          <p:nvPr/>
        </p:nvSpPr>
        <p:spPr>
          <a:xfrm>
            <a:off x="8217619" y="1855149"/>
            <a:ext cx="960195" cy="629023"/>
          </a:xfrm>
          <a:prstGeom prst="roundRect">
            <a:avLst/>
          </a:prstGeom>
          <a:solidFill>
            <a:schemeClr val="accent2">
              <a:lumMod val="60000"/>
              <a:lumOff val="40000"/>
            </a:schemeClr>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nvGrpSpPr>
          <p:cNvPr id="20" name="Group 436">
            <a:extLst>
              <a:ext uri="{FF2B5EF4-FFF2-40B4-BE49-F238E27FC236}">
                <a16:creationId xmlns:a16="http://schemas.microsoft.com/office/drawing/2014/main" id="{CE12AB14-16DF-4922-9857-9F673B3D842C}"/>
              </a:ext>
            </a:extLst>
          </p:cNvPr>
          <p:cNvGrpSpPr/>
          <p:nvPr/>
        </p:nvGrpSpPr>
        <p:grpSpPr>
          <a:xfrm>
            <a:off x="2017459" y="1757801"/>
            <a:ext cx="381508" cy="296155"/>
            <a:chOff x="2077071" y="1860550"/>
            <a:chExt cx="186703" cy="215900"/>
          </a:xfrm>
        </p:grpSpPr>
        <p:sp>
          <p:nvSpPr>
            <p:cNvPr id="218" name="Oval 632">
              <a:extLst>
                <a:ext uri="{FF2B5EF4-FFF2-40B4-BE49-F238E27FC236}">
                  <a16:creationId xmlns:a16="http://schemas.microsoft.com/office/drawing/2014/main" id="{C2EB096D-2A18-4F96-B02F-3D345E47980D}"/>
                </a:ext>
              </a:extLst>
            </p:cNvPr>
            <p:cNvSpPr/>
            <p:nvPr/>
          </p:nvSpPr>
          <p:spPr>
            <a:xfrm>
              <a:off x="2077071" y="1860550"/>
              <a:ext cx="186703"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19" name="Oval 633">
              <a:extLst>
                <a:ext uri="{FF2B5EF4-FFF2-40B4-BE49-F238E27FC236}">
                  <a16:creationId xmlns:a16="http://schemas.microsoft.com/office/drawing/2014/main" id="{42FC32CC-503E-4B36-9523-917E007DC8DD}"/>
                </a:ext>
              </a:extLst>
            </p:cNvPr>
            <p:cNvSpPr/>
            <p:nvPr/>
          </p:nvSpPr>
          <p:spPr>
            <a:xfrm>
              <a:off x="2099036" y="1885950"/>
              <a:ext cx="142773" cy="165100"/>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21" name="Group 437">
            <a:extLst>
              <a:ext uri="{FF2B5EF4-FFF2-40B4-BE49-F238E27FC236}">
                <a16:creationId xmlns:a16="http://schemas.microsoft.com/office/drawing/2014/main" id="{B58ED833-2FE3-48E2-9072-081A09033540}"/>
              </a:ext>
            </a:extLst>
          </p:cNvPr>
          <p:cNvGrpSpPr/>
          <p:nvPr/>
        </p:nvGrpSpPr>
        <p:grpSpPr>
          <a:xfrm>
            <a:off x="2668492" y="1757801"/>
            <a:ext cx="381508" cy="296155"/>
            <a:chOff x="2077071" y="1860550"/>
            <a:chExt cx="186703" cy="215900"/>
          </a:xfrm>
        </p:grpSpPr>
        <p:sp>
          <p:nvSpPr>
            <p:cNvPr id="216" name="Oval 630">
              <a:extLst>
                <a:ext uri="{FF2B5EF4-FFF2-40B4-BE49-F238E27FC236}">
                  <a16:creationId xmlns:a16="http://schemas.microsoft.com/office/drawing/2014/main" id="{2B53AF5F-5456-4494-9654-C1D25BE3772D}"/>
                </a:ext>
              </a:extLst>
            </p:cNvPr>
            <p:cNvSpPr/>
            <p:nvPr/>
          </p:nvSpPr>
          <p:spPr>
            <a:xfrm>
              <a:off x="2077071" y="1860550"/>
              <a:ext cx="186703"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17" name="Oval 631">
              <a:extLst>
                <a:ext uri="{FF2B5EF4-FFF2-40B4-BE49-F238E27FC236}">
                  <a16:creationId xmlns:a16="http://schemas.microsoft.com/office/drawing/2014/main" id="{E94ADD7C-5A22-4406-B0FD-2CCB86849819}"/>
                </a:ext>
              </a:extLst>
            </p:cNvPr>
            <p:cNvSpPr/>
            <p:nvPr/>
          </p:nvSpPr>
          <p:spPr>
            <a:xfrm>
              <a:off x="2099036" y="1885950"/>
              <a:ext cx="142773" cy="165100"/>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22" name="Group 438">
            <a:extLst>
              <a:ext uri="{FF2B5EF4-FFF2-40B4-BE49-F238E27FC236}">
                <a16:creationId xmlns:a16="http://schemas.microsoft.com/office/drawing/2014/main" id="{93664049-CD6F-4F19-B409-4EF6591F1A4C}"/>
              </a:ext>
            </a:extLst>
          </p:cNvPr>
          <p:cNvGrpSpPr/>
          <p:nvPr/>
        </p:nvGrpSpPr>
        <p:grpSpPr>
          <a:xfrm>
            <a:off x="3388055" y="1757801"/>
            <a:ext cx="381508" cy="296155"/>
            <a:chOff x="2077071" y="1860550"/>
            <a:chExt cx="186703" cy="215900"/>
          </a:xfrm>
        </p:grpSpPr>
        <p:sp>
          <p:nvSpPr>
            <p:cNvPr id="214" name="Oval 628">
              <a:extLst>
                <a:ext uri="{FF2B5EF4-FFF2-40B4-BE49-F238E27FC236}">
                  <a16:creationId xmlns:a16="http://schemas.microsoft.com/office/drawing/2014/main" id="{9871F6B0-EFED-40E4-A148-6461AAC08A1B}"/>
                </a:ext>
              </a:extLst>
            </p:cNvPr>
            <p:cNvSpPr/>
            <p:nvPr/>
          </p:nvSpPr>
          <p:spPr>
            <a:xfrm>
              <a:off x="2077071" y="1860550"/>
              <a:ext cx="186703"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15" name="Oval 629">
              <a:extLst>
                <a:ext uri="{FF2B5EF4-FFF2-40B4-BE49-F238E27FC236}">
                  <a16:creationId xmlns:a16="http://schemas.microsoft.com/office/drawing/2014/main" id="{27E82E34-F2C9-4F97-9AC4-A944E4880994}"/>
                </a:ext>
              </a:extLst>
            </p:cNvPr>
            <p:cNvSpPr/>
            <p:nvPr/>
          </p:nvSpPr>
          <p:spPr>
            <a:xfrm>
              <a:off x="2099036" y="1885950"/>
              <a:ext cx="142773" cy="165100"/>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23" name="Group 439">
            <a:extLst>
              <a:ext uri="{FF2B5EF4-FFF2-40B4-BE49-F238E27FC236}">
                <a16:creationId xmlns:a16="http://schemas.microsoft.com/office/drawing/2014/main" id="{0B89FD16-ECEC-4747-9851-E030B794FDC8}"/>
              </a:ext>
            </a:extLst>
          </p:cNvPr>
          <p:cNvGrpSpPr/>
          <p:nvPr/>
        </p:nvGrpSpPr>
        <p:grpSpPr>
          <a:xfrm>
            <a:off x="4044800" y="1757801"/>
            <a:ext cx="381508" cy="296155"/>
            <a:chOff x="2077071" y="1860550"/>
            <a:chExt cx="186703" cy="215900"/>
          </a:xfrm>
        </p:grpSpPr>
        <p:sp>
          <p:nvSpPr>
            <p:cNvPr id="212" name="Oval 626">
              <a:extLst>
                <a:ext uri="{FF2B5EF4-FFF2-40B4-BE49-F238E27FC236}">
                  <a16:creationId xmlns:a16="http://schemas.microsoft.com/office/drawing/2014/main" id="{80FA2BF1-56CA-4436-AD5E-F02D9C3D0888}"/>
                </a:ext>
              </a:extLst>
            </p:cNvPr>
            <p:cNvSpPr/>
            <p:nvPr/>
          </p:nvSpPr>
          <p:spPr>
            <a:xfrm>
              <a:off x="2077071" y="1860550"/>
              <a:ext cx="186703"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13" name="Oval 627">
              <a:extLst>
                <a:ext uri="{FF2B5EF4-FFF2-40B4-BE49-F238E27FC236}">
                  <a16:creationId xmlns:a16="http://schemas.microsoft.com/office/drawing/2014/main" id="{D2F9AAF8-7A56-4C5D-A71C-D206EFA84805}"/>
                </a:ext>
              </a:extLst>
            </p:cNvPr>
            <p:cNvSpPr/>
            <p:nvPr/>
          </p:nvSpPr>
          <p:spPr>
            <a:xfrm>
              <a:off x="2099036" y="1885950"/>
              <a:ext cx="142773" cy="165100"/>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24" name="Group 440">
            <a:extLst>
              <a:ext uri="{FF2B5EF4-FFF2-40B4-BE49-F238E27FC236}">
                <a16:creationId xmlns:a16="http://schemas.microsoft.com/office/drawing/2014/main" id="{D56820C6-C706-4DC6-A85C-BA0F5B4D07C9}"/>
              </a:ext>
            </a:extLst>
          </p:cNvPr>
          <p:cNvGrpSpPr/>
          <p:nvPr/>
        </p:nvGrpSpPr>
        <p:grpSpPr>
          <a:xfrm>
            <a:off x="4712967" y="1757801"/>
            <a:ext cx="381508" cy="296155"/>
            <a:chOff x="2077071" y="1860550"/>
            <a:chExt cx="186703" cy="215900"/>
          </a:xfrm>
        </p:grpSpPr>
        <p:sp>
          <p:nvSpPr>
            <p:cNvPr id="210" name="Oval 624">
              <a:extLst>
                <a:ext uri="{FF2B5EF4-FFF2-40B4-BE49-F238E27FC236}">
                  <a16:creationId xmlns:a16="http://schemas.microsoft.com/office/drawing/2014/main" id="{688020A2-38D2-4794-ACAD-242DCC583618}"/>
                </a:ext>
              </a:extLst>
            </p:cNvPr>
            <p:cNvSpPr/>
            <p:nvPr/>
          </p:nvSpPr>
          <p:spPr>
            <a:xfrm>
              <a:off x="2077071" y="1860550"/>
              <a:ext cx="186703"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11" name="Oval 625">
              <a:extLst>
                <a:ext uri="{FF2B5EF4-FFF2-40B4-BE49-F238E27FC236}">
                  <a16:creationId xmlns:a16="http://schemas.microsoft.com/office/drawing/2014/main" id="{C985A6F0-2893-4FFF-88F0-05664F142ABF}"/>
                </a:ext>
              </a:extLst>
            </p:cNvPr>
            <p:cNvSpPr/>
            <p:nvPr/>
          </p:nvSpPr>
          <p:spPr>
            <a:xfrm>
              <a:off x="2099036" y="1885950"/>
              <a:ext cx="142773" cy="165100"/>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grpSp>
        <p:nvGrpSpPr>
          <p:cNvPr id="25" name="Group 441">
            <a:extLst>
              <a:ext uri="{FF2B5EF4-FFF2-40B4-BE49-F238E27FC236}">
                <a16:creationId xmlns:a16="http://schemas.microsoft.com/office/drawing/2014/main" id="{17EED488-DD41-48A6-AFAE-2928A3400DBF}"/>
              </a:ext>
            </a:extLst>
          </p:cNvPr>
          <p:cNvGrpSpPr/>
          <p:nvPr/>
        </p:nvGrpSpPr>
        <p:grpSpPr>
          <a:xfrm>
            <a:off x="5415397" y="1781494"/>
            <a:ext cx="507146" cy="296155"/>
            <a:chOff x="4280521" y="1879600"/>
            <a:chExt cx="281954" cy="238126"/>
          </a:xfrm>
        </p:grpSpPr>
        <p:grpSp>
          <p:nvGrpSpPr>
            <p:cNvPr id="205" name="Group 619">
              <a:extLst>
                <a:ext uri="{FF2B5EF4-FFF2-40B4-BE49-F238E27FC236}">
                  <a16:creationId xmlns:a16="http://schemas.microsoft.com/office/drawing/2014/main" id="{429137F7-C485-472C-9F4E-0291E66508C6}"/>
                </a:ext>
              </a:extLst>
            </p:cNvPr>
            <p:cNvGrpSpPr/>
            <p:nvPr/>
          </p:nvGrpSpPr>
          <p:grpSpPr>
            <a:xfrm>
              <a:off x="4280521" y="1879600"/>
              <a:ext cx="281954" cy="238126"/>
              <a:chOff x="2077071" y="1860550"/>
              <a:chExt cx="248188" cy="215900"/>
            </a:xfrm>
          </p:grpSpPr>
          <p:sp>
            <p:nvSpPr>
              <p:cNvPr id="208" name="Oval 622">
                <a:extLst>
                  <a:ext uri="{FF2B5EF4-FFF2-40B4-BE49-F238E27FC236}">
                    <a16:creationId xmlns:a16="http://schemas.microsoft.com/office/drawing/2014/main" id="{46C8BBE5-C17F-4BF0-8F55-02F39B062061}"/>
                  </a:ext>
                </a:extLst>
              </p:cNvPr>
              <p:cNvSpPr/>
              <p:nvPr/>
            </p:nvSpPr>
            <p:spPr>
              <a:xfrm>
                <a:off x="2077071" y="1860550"/>
                <a:ext cx="248188"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09" name="Oval 623">
                <a:extLst>
                  <a:ext uri="{FF2B5EF4-FFF2-40B4-BE49-F238E27FC236}">
                    <a16:creationId xmlns:a16="http://schemas.microsoft.com/office/drawing/2014/main" id="{1ECA4104-8CBA-41B4-A7A5-4C521E7AEE1E}"/>
                  </a:ext>
                </a:extLst>
              </p:cNvPr>
              <p:cNvSpPr/>
              <p:nvPr/>
            </p:nvSpPr>
            <p:spPr>
              <a:xfrm>
                <a:off x="2082268" y="1897973"/>
                <a:ext cx="139585" cy="135298"/>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sp>
          <p:nvSpPr>
            <p:cNvPr id="206" name="Freeform 620">
              <a:extLst>
                <a:ext uri="{FF2B5EF4-FFF2-40B4-BE49-F238E27FC236}">
                  <a16:creationId xmlns:a16="http://schemas.microsoft.com/office/drawing/2014/main" id="{93E0457C-2525-487E-806F-85DC984834AC}"/>
                </a:ext>
              </a:extLst>
            </p:cNvPr>
            <p:cNvSpPr/>
            <p:nvPr/>
          </p:nvSpPr>
          <p:spPr>
            <a:xfrm>
              <a:off x="4445000"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07" name="Freeform 621">
              <a:extLst>
                <a:ext uri="{FF2B5EF4-FFF2-40B4-BE49-F238E27FC236}">
                  <a16:creationId xmlns:a16="http://schemas.microsoft.com/office/drawing/2014/main" id="{73B77351-1F68-4983-A30B-F50D54085EDA}"/>
                </a:ext>
              </a:extLst>
            </p:cNvPr>
            <p:cNvSpPr/>
            <p:nvPr/>
          </p:nvSpPr>
          <p:spPr>
            <a:xfrm>
              <a:off x="4467225"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nvGrpSpPr>
          <p:cNvPr id="26" name="Group 442">
            <a:extLst>
              <a:ext uri="{FF2B5EF4-FFF2-40B4-BE49-F238E27FC236}">
                <a16:creationId xmlns:a16="http://schemas.microsoft.com/office/drawing/2014/main" id="{EA1C70D0-B2A3-4162-ACA2-B823AB741250}"/>
              </a:ext>
            </a:extLst>
          </p:cNvPr>
          <p:cNvGrpSpPr/>
          <p:nvPr/>
        </p:nvGrpSpPr>
        <p:grpSpPr>
          <a:xfrm>
            <a:off x="7294258" y="1968309"/>
            <a:ext cx="621363" cy="339590"/>
            <a:chOff x="4280521" y="1879600"/>
            <a:chExt cx="281954" cy="238126"/>
          </a:xfrm>
        </p:grpSpPr>
        <p:grpSp>
          <p:nvGrpSpPr>
            <p:cNvPr id="200" name="Group 614">
              <a:extLst>
                <a:ext uri="{FF2B5EF4-FFF2-40B4-BE49-F238E27FC236}">
                  <a16:creationId xmlns:a16="http://schemas.microsoft.com/office/drawing/2014/main" id="{327A9DDE-035E-493B-92D9-CCC87472B736}"/>
                </a:ext>
              </a:extLst>
            </p:cNvPr>
            <p:cNvGrpSpPr/>
            <p:nvPr/>
          </p:nvGrpSpPr>
          <p:grpSpPr>
            <a:xfrm>
              <a:off x="4280521" y="1879600"/>
              <a:ext cx="281954" cy="238126"/>
              <a:chOff x="2077071" y="1860550"/>
              <a:chExt cx="248188" cy="215900"/>
            </a:xfrm>
          </p:grpSpPr>
          <p:sp>
            <p:nvSpPr>
              <p:cNvPr id="203" name="Oval 617">
                <a:extLst>
                  <a:ext uri="{FF2B5EF4-FFF2-40B4-BE49-F238E27FC236}">
                    <a16:creationId xmlns:a16="http://schemas.microsoft.com/office/drawing/2014/main" id="{2BFDEC15-4C79-4C75-AF54-90F8F304426E}"/>
                  </a:ext>
                </a:extLst>
              </p:cNvPr>
              <p:cNvSpPr/>
              <p:nvPr/>
            </p:nvSpPr>
            <p:spPr>
              <a:xfrm>
                <a:off x="2077071" y="1860550"/>
                <a:ext cx="248188"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04" name="Oval 618">
                <a:extLst>
                  <a:ext uri="{FF2B5EF4-FFF2-40B4-BE49-F238E27FC236}">
                    <a16:creationId xmlns:a16="http://schemas.microsoft.com/office/drawing/2014/main" id="{4742D4E7-3CA2-47F5-8F31-CBD17881ABB0}"/>
                  </a:ext>
                </a:extLst>
              </p:cNvPr>
              <p:cNvSpPr/>
              <p:nvPr/>
            </p:nvSpPr>
            <p:spPr>
              <a:xfrm>
                <a:off x="2082268" y="1897972"/>
                <a:ext cx="139585" cy="143331"/>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sp>
          <p:nvSpPr>
            <p:cNvPr id="201" name="Freeform 615">
              <a:extLst>
                <a:ext uri="{FF2B5EF4-FFF2-40B4-BE49-F238E27FC236}">
                  <a16:creationId xmlns:a16="http://schemas.microsoft.com/office/drawing/2014/main" id="{EDA72D85-B175-4012-9607-B9D5A5E54799}"/>
                </a:ext>
              </a:extLst>
            </p:cNvPr>
            <p:cNvSpPr/>
            <p:nvPr/>
          </p:nvSpPr>
          <p:spPr>
            <a:xfrm>
              <a:off x="4445000"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02" name="Freeform 616">
              <a:extLst>
                <a:ext uri="{FF2B5EF4-FFF2-40B4-BE49-F238E27FC236}">
                  <a16:creationId xmlns:a16="http://schemas.microsoft.com/office/drawing/2014/main" id="{54FEEE68-B216-4FCD-9A3B-0B22DAE60B8D}"/>
                </a:ext>
              </a:extLst>
            </p:cNvPr>
            <p:cNvSpPr/>
            <p:nvPr/>
          </p:nvSpPr>
          <p:spPr>
            <a:xfrm>
              <a:off x="4467225"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nvGrpSpPr>
          <p:cNvPr id="27" name="Group 443">
            <a:extLst>
              <a:ext uri="{FF2B5EF4-FFF2-40B4-BE49-F238E27FC236}">
                <a16:creationId xmlns:a16="http://schemas.microsoft.com/office/drawing/2014/main" id="{5666832C-C820-4972-B710-18D0B2AA0D4C}"/>
              </a:ext>
            </a:extLst>
          </p:cNvPr>
          <p:cNvGrpSpPr/>
          <p:nvPr/>
        </p:nvGrpSpPr>
        <p:grpSpPr>
          <a:xfrm>
            <a:off x="6426212" y="1781494"/>
            <a:ext cx="507146" cy="296155"/>
            <a:chOff x="4280521" y="1879600"/>
            <a:chExt cx="281954" cy="238126"/>
          </a:xfrm>
        </p:grpSpPr>
        <p:grpSp>
          <p:nvGrpSpPr>
            <p:cNvPr id="195" name="Group 609">
              <a:extLst>
                <a:ext uri="{FF2B5EF4-FFF2-40B4-BE49-F238E27FC236}">
                  <a16:creationId xmlns:a16="http://schemas.microsoft.com/office/drawing/2014/main" id="{FAA45187-4D6D-4F46-BF2F-FB260ADEB4E7}"/>
                </a:ext>
              </a:extLst>
            </p:cNvPr>
            <p:cNvGrpSpPr/>
            <p:nvPr/>
          </p:nvGrpSpPr>
          <p:grpSpPr>
            <a:xfrm>
              <a:off x="4280521" y="1879600"/>
              <a:ext cx="281954" cy="238126"/>
              <a:chOff x="2077071" y="1860550"/>
              <a:chExt cx="248188" cy="215900"/>
            </a:xfrm>
          </p:grpSpPr>
          <p:sp>
            <p:nvSpPr>
              <p:cNvPr id="198" name="Oval 612">
                <a:extLst>
                  <a:ext uri="{FF2B5EF4-FFF2-40B4-BE49-F238E27FC236}">
                    <a16:creationId xmlns:a16="http://schemas.microsoft.com/office/drawing/2014/main" id="{BEE6A3C7-DB90-4221-9045-D96AE3830498}"/>
                  </a:ext>
                </a:extLst>
              </p:cNvPr>
              <p:cNvSpPr/>
              <p:nvPr/>
            </p:nvSpPr>
            <p:spPr>
              <a:xfrm>
                <a:off x="2077071" y="1860550"/>
                <a:ext cx="248188"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99" name="Oval 613">
                <a:extLst>
                  <a:ext uri="{FF2B5EF4-FFF2-40B4-BE49-F238E27FC236}">
                    <a16:creationId xmlns:a16="http://schemas.microsoft.com/office/drawing/2014/main" id="{EBEDF4F9-62F7-4614-8A5A-ECBA102AC95B}"/>
                  </a:ext>
                </a:extLst>
              </p:cNvPr>
              <p:cNvSpPr/>
              <p:nvPr/>
            </p:nvSpPr>
            <p:spPr>
              <a:xfrm>
                <a:off x="2082268" y="1897973"/>
                <a:ext cx="139585" cy="135298"/>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sp>
          <p:nvSpPr>
            <p:cNvPr id="196" name="Freeform 610">
              <a:extLst>
                <a:ext uri="{FF2B5EF4-FFF2-40B4-BE49-F238E27FC236}">
                  <a16:creationId xmlns:a16="http://schemas.microsoft.com/office/drawing/2014/main" id="{3737BD6F-95C6-44C1-90FD-3EAF7E652F3D}"/>
                </a:ext>
              </a:extLst>
            </p:cNvPr>
            <p:cNvSpPr/>
            <p:nvPr/>
          </p:nvSpPr>
          <p:spPr>
            <a:xfrm>
              <a:off x="4445000"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97" name="Freeform 611">
              <a:extLst>
                <a:ext uri="{FF2B5EF4-FFF2-40B4-BE49-F238E27FC236}">
                  <a16:creationId xmlns:a16="http://schemas.microsoft.com/office/drawing/2014/main" id="{FCBF7F26-1253-4F65-962E-A773C05F3EAE}"/>
                </a:ext>
              </a:extLst>
            </p:cNvPr>
            <p:cNvSpPr/>
            <p:nvPr/>
          </p:nvSpPr>
          <p:spPr>
            <a:xfrm>
              <a:off x="4467225"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nvGrpSpPr>
          <p:cNvPr id="28" name="Group 444">
            <a:extLst>
              <a:ext uri="{FF2B5EF4-FFF2-40B4-BE49-F238E27FC236}">
                <a16:creationId xmlns:a16="http://schemas.microsoft.com/office/drawing/2014/main" id="{CD8C7C62-A71A-4B3A-9300-1210DAD01EEF}"/>
              </a:ext>
            </a:extLst>
          </p:cNvPr>
          <p:cNvGrpSpPr/>
          <p:nvPr/>
        </p:nvGrpSpPr>
        <p:grpSpPr>
          <a:xfrm>
            <a:off x="7294258" y="1284890"/>
            <a:ext cx="621363" cy="339590"/>
            <a:chOff x="4280521" y="1879600"/>
            <a:chExt cx="281954" cy="238126"/>
          </a:xfrm>
        </p:grpSpPr>
        <p:grpSp>
          <p:nvGrpSpPr>
            <p:cNvPr id="190" name="Group 604">
              <a:extLst>
                <a:ext uri="{FF2B5EF4-FFF2-40B4-BE49-F238E27FC236}">
                  <a16:creationId xmlns:a16="http://schemas.microsoft.com/office/drawing/2014/main" id="{3D54F975-43D0-44FA-A363-8254982B6794}"/>
                </a:ext>
              </a:extLst>
            </p:cNvPr>
            <p:cNvGrpSpPr/>
            <p:nvPr/>
          </p:nvGrpSpPr>
          <p:grpSpPr>
            <a:xfrm>
              <a:off x="4280521" y="1879600"/>
              <a:ext cx="281954" cy="238126"/>
              <a:chOff x="2077071" y="1860550"/>
              <a:chExt cx="248188" cy="215900"/>
            </a:xfrm>
          </p:grpSpPr>
          <p:sp>
            <p:nvSpPr>
              <p:cNvPr id="193" name="Oval 607">
                <a:extLst>
                  <a:ext uri="{FF2B5EF4-FFF2-40B4-BE49-F238E27FC236}">
                    <a16:creationId xmlns:a16="http://schemas.microsoft.com/office/drawing/2014/main" id="{2AE668CD-065C-4834-8642-7C236665D308}"/>
                  </a:ext>
                </a:extLst>
              </p:cNvPr>
              <p:cNvSpPr/>
              <p:nvPr/>
            </p:nvSpPr>
            <p:spPr>
              <a:xfrm>
                <a:off x="2077071" y="1860550"/>
                <a:ext cx="248188"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94" name="Oval 608">
                <a:extLst>
                  <a:ext uri="{FF2B5EF4-FFF2-40B4-BE49-F238E27FC236}">
                    <a16:creationId xmlns:a16="http://schemas.microsoft.com/office/drawing/2014/main" id="{B279B100-D31E-47A2-B7DA-CC2A130C1898}"/>
                  </a:ext>
                </a:extLst>
              </p:cNvPr>
              <p:cNvSpPr/>
              <p:nvPr/>
            </p:nvSpPr>
            <p:spPr>
              <a:xfrm>
                <a:off x="2082268" y="1897972"/>
                <a:ext cx="139585" cy="143331"/>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sp>
          <p:nvSpPr>
            <p:cNvPr id="191" name="Freeform 605">
              <a:extLst>
                <a:ext uri="{FF2B5EF4-FFF2-40B4-BE49-F238E27FC236}">
                  <a16:creationId xmlns:a16="http://schemas.microsoft.com/office/drawing/2014/main" id="{B0C136CC-F440-4C6D-A04E-1B427CABC7BF}"/>
                </a:ext>
              </a:extLst>
            </p:cNvPr>
            <p:cNvSpPr/>
            <p:nvPr/>
          </p:nvSpPr>
          <p:spPr>
            <a:xfrm>
              <a:off x="4445000"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92" name="Freeform 606">
              <a:extLst>
                <a:ext uri="{FF2B5EF4-FFF2-40B4-BE49-F238E27FC236}">
                  <a16:creationId xmlns:a16="http://schemas.microsoft.com/office/drawing/2014/main" id="{52175DBF-AD75-47A4-8791-7EAE6B738C22}"/>
                </a:ext>
              </a:extLst>
            </p:cNvPr>
            <p:cNvSpPr/>
            <p:nvPr/>
          </p:nvSpPr>
          <p:spPr>
            <a:xfrm>
              <a:off x="4467225" y="1936750"/>
              <a:ext cx="22329" cy="104775"/>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noFill/>
            <a:ln w="12700" cap="flat" cmpd="sng" algn="ctr">
              <a:solidFill>
                <a:srgbClr val="44546A"/>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nvGrpSpPr>
          <p:cNvPr id="232" name="Group 231">
            <a:extLst>
              <a:ext uri="{FF2B5EF4-FFF2-40B4-BE49-F238E27FC236}">
                <a16:creationId xmlns:a16="http://schemas.microsoft.com/office/drawing/2014/main" id="{B3258B7D-1F42-4D71-B9F5-2BE78389AFC3}"/>
              </a:ext>
            </a:extLst>
          </p:cNvPr>
          <p:cNvGrpSpPr/>
          <p:nvPr/>
        </p:nvGrpSpPr>
        <p:grpSpPr>
          <a:xfrm>
            <a:off x="8355766" y="1986917"/>
            <a:ext cx="621363" cy="339590"/>
            <a:chOff x="9630234" y="1878862"/>
            <a:chExt cx="621363" cy="339590"/>
          </a:xfrm>
        </p:grpSpPr>
        <p:grpSp>
          <p:nvGrpSpPr>
            <p:cNvPr id="184" name="Group 598">
              <a:extLst>
                <a:ext uri="{FF2B5EF4-FFF2-40B4-BE49-F238E27FC236}">
                  <a16:creationId xmlns:a16="http://schemas.microsoft.com/office/drawing/2014/main" id="{28640E35-7B7F-4F1C-9D64-EB04139E1F73}"/>
                </a:ext>
              </a:extLst>
            </p:cNvPr>
            <p:cNvGrpSpPr/>
            <p:nvPr/>
          </p:nvGrpSpPr>
          <p:grpSpPr>
            <a:xfrm>
              <a:off x="9630234" y="1878862"/>
              <a:ext cx="621363" cy="339590"/>
              <a:chOff x="2077071" y="1860550"/>
              <a:chExt cx="248188" cy="215900"/>
            </a:xfrm>
            <a:solidFill>
              <a:schemeClr val="accent6"/>
            </a:solidFill>
          </p:grpSpPr>
          <p:sp>
            <p:nvSpPr>
              <p:cNvPr id="188" name="Oval 602">
                <a:extLst>
                  <a:ext uri="{FF2B5EF4-FFF2-40B4-BE49-F238E27FC236}">
                    <a16:creationId xmlns:a16="http://schemas.microsoft.com/office/drawing/2014/main" id="{A07AF611-02F6-4ECB-9D88-54DC07ED26CD}"/>
                  </a:ext>
                </a:extLst>
              </p:cNvPr>
              <p:cNvSpPr/>
              <p:nvPr/>
            </p:nvSpPr>
            <p:spPr>
              <a:xfrm>
                <a:off x="2077071" y="1860550"/>
                <a:ext cx="248188" cy="215900"/>
              </a:xfrm>
              <a:prstGeom prst="ellipse">
                <a:avLst/>
              </a:prstGeom>
              <a:grp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189" name="Oval 603">
                <a:extLst>
                  <a:ext uri="{FF2B5EF4-FFF2-40B4-BE49-F238E27FC236}">
                    <a16:creationId xmlns:a16="http://schemas.microsoft.com/office/drawing/2014/main" id="{8E1E9619-59B4-48EC-BB9D-B4E296F53F82}"/>
                  </a:ext>
                </a:extLst>
              </p:cNvPr>
              <p:cNvSpPr/>
              <p:nvPr/>
            </p:nvSpPr>
            <p:spPr>
              <a:xfrm>
                <a:off x="2082268" y="1897972"/>
                <a:ext cx="139585" cy="143331"/>
              </a:xfrm>
              <a:prstGeom prst="ellipse">
                <a:avLst/>
              </a:prstGeom>
              <a:solidFill>
                <a:schemeClr val="accent6">
                  <a:lumMod val="60000"/>
                  <a:lumOff val="40000"/>
                </a:schemeClr>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sp>
          <p:nvSpPr>
            <p:cNvPr id="185" name="Freeform 599">
              <a:extLst>
                <a:ext uri="{FF2B5EF4-FFF2-40B4-BE49-F238E27FC236}">
                  <a16:creationId xmlns:a16="http://schemas.microsoft.com/office/drawing/2014/main" id="{6151CE79-174D-4486-8C0D-A63731D9A36E}"/>
                </a:ext>
              </a:extLst>
            </p:cNvPr>
            <p:cNvSpPr/>
            <p:nvPr/>
          </p:nvSpPr>
          <p:spPr>
            <a:xfrm>
              <a:off x="9992709" y="1960363"/>
              <a:ext cx="49208" cy="149419"/>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solidFill>
              <a:schemeClr val="accent6"/>
            </a:solidFill>
            <a:ln w="12700" cap="flat" cmpd="sng" algn="ctr">
              <a:solidFill>
                <a:schemeClr val="accent6">
                  <a:lumMod val="40000"/>
                  <a:lumOff val="60000"/>
                </a:schemeClr>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86" name="Freeform 600">
              <a:extLst>
                <a:ext uri="{FF2B5EF4-FFF2-40B4-BE49-F238E27FC236}">
                  <a16:creationId xmlns:a16="http://schemas.microsoft.com/office/drawing/2014/main" id="{AC1C0C24-28F1-407E-8DA4-C1B1E5CA114D}"/>
                </a:ext>
              </a:extLst>
            </p:cNvPr>
            <p:cNvSpPr/>
            <p:nvPr/>
          </p:nvSpPr>
          <p:spPr>
            <a:xfrm>
              <a:off x="10041687" y="1960363"/>
              <a:ext cx="49208" cy="149419"/>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solidFill>
              <a:schemeClr val="accent6"/>
            </a:solidFill>
            <a:ln w="12700" cap="flat" cmpd="sng" algn="ctr">
              <a:solidFill>
                <a:schemeClr val="accent6">
                  <a:lumMod val="40000"/>
                  <a:lumOff val="60000"/>
                </a:schemeClr>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87" name="Freeform 601">
              <a:extLst>
                <a:ext uri="{FF2B5EF4-FFF2-40B4-BE49-F238E27FC236}">
                  <a16:creationId xmlns:a16="http://schemas.microsoft.com/office/drawing/2014/main" id="{67FE155A-62DA-491A-A82F-AAA972D2AFA0}"/>
                </a:ext>
              </a:extLst>
            </p:cNvPr>
            <p:cNvSpPr/>
            <p:nvPr/>
          </p:nvSpPr>
          <p:spPr>
            <a:xfrm>
              <a:off x="10104506" y="1960363"/>
              <a:ext cx="49208" cy="149419"/>
            </a:xfrm>
            <a:custGeom>
              <a:avLst/>
              <a:gdLst>
                <a:gd name="connsiteX0" fmla="*/ 0 w 22329"/>
                <a:gd name="connsiteY0" fmla="*/ 0 h 104775"/>
                <a:gd name="connsiteX1" fmla="*/ 3175 w 22329"/>
                <a:gd name="connsiteY1" fmla="*/ 104775 h 104775"/>
              </a:gdLst>
              <a:ahLst/>
              <a:cxnLst>
                <a:cxn ang="0">
                  <a:pos x="connsiteX0" y="connsiteY0"/>
                </a:cxn>
                <a:cxn ang="0">
                  <a:pos x="connsiteX1" y="connsiteY1"/>
                </a:cxn>
              </a:cxnLst>
              <a:rect l="l" t="t" r="r" b="b"/>
              <a:pathLst>
                <a:path w="22329" h="104775">
                  <a:moveTo>
                    <a:pt x="0" y="0"/>
                  </a:moveTo>
                  <a:cubicBezTo>
                    <a:pt x="18785" y="26194"/>
                    <a:pt x="37571" y="52388"/>
                    <a:pt x="3175" y="104775"/>
                  </a:cubicBezTo>
                </a:path>
              </a:pathLst>
            </a:custGeom>
            <a:solidFill>
              <a:schemeClr val="accent6"/>
            </a:solidFill>
            <a:ln w="12700" cap="flat" cmpd="sng" algn="ctr">
              <a:solidFill>
                <a:schemeClr val="accent6">
                  <a:lumMod val="40000"/>
                  <a:lumOff val="60000"/>
                </a:schemeClr>
              </a:solid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grpSp>
        <p:nvGrpSpPr>
          <p:cNvPr id="40" name="Group 456">
            <a:extLst>
              <a:ext uri="{FF2B5EF4-FFF2-40B4-BE49-F238E27FC236}">
                <a16:creationId xmlns:a16="http://schemas.microsoft.com/office/drawing/2014/main" id="{1CA4B04E-A83E-4DA6-BFBD-C124FFAF1DC5}"/>
              </a:ext>
            </a:extLst>
          </p:cNvPr>
          <p:cNvGrpSpPr/>
          <p:nvPr/>
        </p:nvGrpSpPr>
        <p:grpSpPr>
          <a:xfrm>
            <a:off x="9775705" y="1651581"/>
            <a:ext cx="108507" cy="114626"/>
            <a:chOff x="3695700" y="1311275"/>
            <a:chExt cx="228600" cy="349250"/>
          </a:xfrm>
        </p:grpSpPr>
        <p:cxnSp>
          <p:nvCxnSpPr>
            <p:cNvPr id="181" name="Straight Connector 595">
              <a:extLst>
                <a:ext uri="{FF2B5EF4-FFF2-40B4-BE49-F238E27FC236}">
                  <a16:creationId xmlns:a16="http://schemas.microsoft.com/office/drawing/2014/main" id="{5BF7D51D-CAB5-4605-BAF9-0743EB0E9BF8}"/>
                </a:ext>
              </a:extLst>
            </p:cNvPr>
            <p:cNvCxnSpPr/>
            <p:nvPr/>
          </p:nvCxnSpPr>
          <p:spPr>
            <a:xfrm>
              <a:off x="3695700" y="1311275"/>
              <a:ext cx="117475" cy="130175"/>
            </a:xfrm>
            <a:prstGeom prst="line">
              <a:avLst/>
            </a:prstGeom>
            <a:noFill/>
            <a:ln w="28575" cap="flat" cmpd="sng" algn="ctr">
              <a:solidFill>
                <a:schemeClr val="accent3"/>
              </a:solidFill>
              <a:prstDash val="solid"/>
              <a:miter lim="800000"/>
            </a:ln>
            <a:effectLst/>
          </p:spPr>
        </p:cxnSp>
        <p:cxnSp>
          <p:nvCxnSpPr>
            <p:cNvPr id="182" name="Straight Connector 596">
              <a:extLst>
                <a:ext uri="{FF2B5EF4-FFF2-40B4-BE49-F238E27FC236}">
                  <a16:creationId xmlns:a16="http://schemas.microsoft.com/office/drawing/2014/main" id="{23C8E993-B767-418F-9109-0C817E383915}"/>
                </a:ext>
              </a:extLst>
            </p:cNvPr>
            <p:cNvCxnSpPr/>
            <p:nvPr/>
          </p:nvCxnSpPr>
          <p:spPr>
            <a:xfrm flipH="1">
              <a:off x="3806825" y="1311275"/>
              <a:ext cx="117475" cy="130175"/>
            </a:xfrm>
            <a:prstGeom prst="line">
              <a:avLst/>
            </a:prstGeom>
            <a:noFill/>
            <a:ln w="28575" cap="flat" cmpd="sng" algn="ctr">
              <a:solidFill>
                <a:schemeClr val="accent3"/>
              </a:solidFill>
              <a:prstDash val="solid"/>
              <a:miter lim="800000"/>
            </a:ln>
            <a:effectLst/>
          </p:spPr>
        </p:cxnSp>
        <p:cxnSp>
          <p:nvCxnSpPr>
            <p:cNvPr id="183" name="Straight Connector 597">
              <a:extLst>
                <a:ext uri="{FF2B5EF4-FFF2-40B4-BE49-F238E27FC236}">
                  <a16:creationId xmlns:a16="http://schemas.microsoft.com/office/drawing/2014/main" id="{4F157718-D823-45AB-B158-1F18CC49418E}"/>
                </a:ext>
              </a:extLst>
            </p:cNvPr>
            <p:cNvCxnSpPr/>
            <p:nvPr/>
          </p:nvCxnSpPr>
          <p:spPr>
            <a:xfrm>
              <a:off x="3810000" y="1435100"/>
              <a:ext cx="0" cy="225425"/>
            </a:xfrm>
            <a:prstGeom prst="line">
              <a:avLst/>
            </a:prstGeom>
            <a:noFill/>
            <a:ln w="28575" cap="flat" cmpd="sng" algn="ctr">
              <a:solidFill>
                <a:schemeClr val="accent3"/>
              </a:solidFill>
              <a:prstDash val="solid"/>
              <a:miter lim="800000"/>
            </a:ln>
            <a:effectLst/>
          </p:spPr>
        </p:cxnSp>
      </p:grpSp>
      <p:sp>
        <p:nvSpPr>
          <p:cNvPr id="42" name="Rectangle 458">
            <a:extLst>
              <a:ext uri="{FF2B5EF4-FFF2-40B4-BE49-F238E27FC236}">
                <a16:creationId xmlns:a16="http://schemas.microsoft.com/office/drawing/2014/main" id="{A500A120-5C8C-4459-A461-D90F5A6A9CEB}"/>
              </a:ext>
            </a:extLst>
          </p:cNvPr>
          <p:cNvSpPr/>
          <p:nvPr/>
        </p:nvSpPr>
        <p:spPr>
          <a:xfrm>
            <a:off x="9967487" y="1564559"/>
            <a:ext cx="514564" cy="246221"/>
          </a:xfrm>
          <a:prstGeom prst="rect">
            <a:avLst/>
          </a:prstGeom>
        </p:spPr>
        <p:txBody>
          <a:bodyPr wrap="none" lIns="0" tIns="0" rIns="0" bIns="0">
            <a:spAutoFit/>
          </a:bodyPr>
          <a:lstStyle/>
          <a:p>
            <a:pPr marL="0" marR="0" lvl="0" indent="0" algn="l" defTabSz="1219140" rtl="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BCMA</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43" name="Rectangle 459">
            <a:extLst>
              <a:ext uri="{FF2B5EF4-FFF2-40B4-BE49-F238E27FC236}">
                <a16:creationId xmlns:a16="http://schemas.microsoft.com/office/drawing/2014/main" id="{359422C4-07CA-464D-AD8B-02CC86947D66}"/>
              </a:ext>
            </a:extLst>
          </p:cNvPr>
          <p:cNvSpPr/>
          <p:nvPr/>
        </p:nvSpPr>
        <p:spPr>
          <a:xfrm>
            <a:off x="9967487" y="1787230"/>
            <a:ext cx="1368965" cy="246221"/>
          </a:xfrm>
          <a:prstGeom prst="rect">
            <a:avLst/>
          </a:prstGeom>
        </p:spPr>
        <p:txBody>
          <a:bodyPr wrap="none" lIns="0" tIns="0" rIns="0" bIns="0">
            <a:spAutoFit/>
          </a:bodyPr>
          <a:lstStyle/>
          <a:p>
            <a:pPr marL="0" marR="0" lvl="0" indent="0" algn="l" defTabSz="1219140" rtl="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Immunoglobulin</a:t>
            </a:r>
            <a:endPar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44" name="Rectangle 460">
            <a:extLst>
              <a:ext uri="{FF2B5EF4-FFF2-40B4-BE49-F238E27FC236}">
                <a16:creationId xmlns:a16="http://schemas.microsoft.com/office/drawing/2014/main" id="{E61509D9-654E-41CD-BA6C-D94FD8212EFB}"/>
              </a:ext>
            </a:extLst>
          </p:cNvPr>
          <p:cNvSpPr/>
          <p:nvPr/>
        </p:nvSpPr>
        <p:spPr>
          <a:xfrm>
            <a:off x="2181759" y="1473229"/>
            <a:ext cx="251673"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BM</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cxnSp>
        <p:nvCxnSpPr>
          <p:cNvPr id="45" name="Straight Connector 461">
            <a:extLst>
              <a:ext uri="{FF2B5EF4-FFF2-40B4-BE49-F238E27FC236}">
                <a16:creationId xmlns:a16="http://schemas.microsoft.com/office/drawing/2014/main" id="{19FAD770-1FA8-418C-8852-25D371B041AE}"/>
              </a:ext>
            </a:extLst>
          </p:cNvPr>
          <p:cNvCxnSpPr/>
          <p:nvPr/>
        </p:nvCxnSpPr>
        <p:spPr>
          <a:xfrm>
            <a:off x="1376729" y="1655135"/>
            <a:ext cx="1861727" cy="0"/>
          </a:xfrm>
          <a:prstGeom prst="line">
            <a:avLst/>
          </a:prstGeom>
          <a:noFill/>
          <a:ln w="12700" cap="flat" cmpd="sng" algn="ctr">
            <a:solidFill>
              <a:srgbClr val="44546A"/>
            </a:solidFill>
            <a:prstDash val="solid"/>
            <a:miter lim="800000"/>
          </a:ln>
          <a:effectLst/>
        </p:spPr>
      </p:cxnSp>
      <p:cxnSp>
        <p:nvCxnSpPr>
          <p:cNvPr id="46" name="Straight Connector 462">
            <a:extLst>
              <a:ext uri="{FF2B5EF4-FFF2-40B4-BE49-F238E27FC236}">
                <a16:creationId xmlns:a16="http://schemas.microsoft.com/office/drawing/2014/main" id="{E637F41F-7E9B-468F-9B2E-173B9100A858}"/>
              </a:ext>
            </a:extLst>
          </p:cNvPr>
          <p:cNvCxnSpPr/>
          <p:nvPr/>
        </p:nvCxnSpPr>
        <p:spPr>
          <a:xfrm>
            <a:off x="3358384" y="1655135"/>
            <a:ext cx="2792592" cy="0"/>
          </a:xfrm>
          <a:prstGeom prst="line">
            <a:avLst/>
          </a:prstGeom>
          <a:noFill/>
          <a:ln w="12700" cap="flat" cmpd="sng" algn="ctr">
            <a:solidFill>
              <a:srgbClr val="44546A"/>
            </a:solidFill>
            <a:prstDash val="solid"/>
            <a:miter lim="800000"/>
          </a:ln>
          <a:effectLst/>
        </p:spPr>
      </p:cxnSp>
      <p:sp>
        <p:nvSpPr>
          <p:cNvPr id="47" name="Rectangle 463">
            <a:extLst>
              <a:ext uri="{FF2B5EF4-FFF2-40B4-BE49-F238E27FC236}">
                <a16:creationId xmlns:a16="http://schemas.microsoft.com/office/drawing/2014/main" id="{E0D00E0A-AADD-48F1-8C26-6B7EF769E19D}"/>
              </a:ext>
            </a:extLst>
          </p:cNvPr>
          <p:cNvSpPr/>
          <p:nvPr/>
        </p:nvSpPr>
        <p:spPr>
          <a:xfrm>
            <a:off x="4693455" y="1479864"/>
            <a:ext cx="190758"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LN</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48" name="Rectangle 464">
            <a:extLst>
              <a:ext uri="{FF2B5EF4-FFF2-40B4-BE49-F238E27FC236}">
                <a16:creationId xmlns:a16="http://schemas.microsoft.com/office/drawing/2014/main" id="{111E7E1D-5129-426F-BE4D-7E71979135BE}"/>
              </a:ext>
            </a:extLst>
          </p:cNvPr>
          <p:cNvSpPr/>
          <p:nvPr/>
        </p:nvSpPr>
        <p:spPr>
          <a:xfrm>
            <a:off x="6389835" y="1473229"/>
            <a:ext cx="527387"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BM, LN</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cxnSp>
        <p:nvCxnSpPr>
          <p:cNvPr id="49" name="Straight Connector 465">
            <a:extLst>
              <a:ext uri="{FF2B5EF4-FFF2-40B4-BE49-F238E27FC236}">
                <a16:creationId xmlns:a16="http://schemas.microsoft.com/office/drawing/2014/main" id="{9A00E94F-038B-4FB1-8825-22D94D3B0301}"/>
              </a:ext>
            </a:extLst>
          </p:cNvPr>
          <p:cNvCxnSpPr/>
          <p:nvPr/>
        </p:nvCxnSpPr>
        <p:spPr>
          <a:xfrm>
            <a:off x="6265193" y="1655135"/>
            <a:ext cx="776672" cy="0"/>
          </a:xfrm>
          <a:prstGeom prst="line">
            <a:avLst/>
          </a:prstGeom>
          <a:noFill/>
          <a:ln w="12700" cap="flat" cmpd="sng" algn="ctr">
            <a:solidFill>
              <a:srgbClr val="44546A"/>
            </a:solidFill>
            <a:prstDash val="solid"/>
            <a:miter lim="800000"/>
          </a:ln>
          <a:effectLst/>
        </p:spPr>
      </p:cxnSp>
      <p:sp>
        <p:nvSpPr>
          <p:cNvPr id="50" name="Rectangle 466">
            <a:extLst>
              <a:ext uri="{FF2B5EF4-FFF2-40B4-BE49-F238E27FC236}">
                <a16:creationId xmlns:a16="http://schemas.microsoft.com/office/drawing/2014/main" id="{8ADF0341-290A-4E1E-AF2A-41A23BCA498F}"/>
              </a:ext>
            </a:extLst>
          </p:cNvPr>
          <p:cNvSpPr/>
          <p:nvPr/>
        </p:nvSpPr>
        <p:spPr>
          <a:xfrm>
            <a:off x="1426828" y="2067900"/>
            <a:ext cx="402354"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Pro-B</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1" name="Rectangle 467">
            <a:extLst>
              <a:ext uri="{FF2B5EF4-FFF2-40B4-BE49-F238E27FC236}">
                <a16:creationId xmlns:a16="http://schemas.microsoft.com/office/drawing/2014/main" id="{8A2A4EFD-1CD2-4724-BDF7-E0425F81F091}"/>
              </a:ext>
            </a:extLst>
          </p:cNvPr>
          <p:cNvSpPr/>
          <p:nvPr/>
        </p:nvSpPr>
        <p:spPr>
          <a:xfrm>
            <a:off x="1948919" y="2067900"/>
            <a:ext cx="397546"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Pre-B</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2" name="Rectangle 468">
            <a:extLst>
              <a:ext uri="{FF2B5EF4-FFF2-40B4-BE49-F238E27FC236}">
                <a16:creationId xmlns:a16="http://schemas.microsoft.com/office/drawing/2014/main" id="{476644A0-6A28-4B65-9865-FC2596A3C8A6}"/>
              </a:ext>
            </a:extLst>
          </p:cNvPr>
          <p:cNvSpPr/>
          <p:nvPr/>
        </p:nvSpPr>
        <p:spPr>
          <a:xfrm>
            <a:off x="2412405" y="2067900"/>
            <a:ext cx="864020"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Transitional</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3" name="Rectangle 469">
            <a:extLst>
              <a:ext uri="{FF2B5EF4-FFF2-40B4-BE49-F238E27FC236}">
                <a16:creationId xmlns:a16="http://schemas.microsoft.com/office/drawing/2014/main" id="{642D436B-909B-4CF9-902D-74A4CA6479FD}"/>
              </a:ext>
            </a:extLst>
          </p:cNvPr>
          <p:cNvSpPr/>
          <p:nvPr/>
        </p:nvSpPr>
        <p:spPr>
          <a:xfrm>
            <a:off x="3379230" y="2067900"/>
            <a:ext cx="415177"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Naive</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4" name="Rectangle 470">
            <a:extLst>
              <a:ext uri="{FF2B5EF4-FFF2-40B4-BE49-F238E27FC236}">
                <a16:creationId xmlns:a16="http://schemas.microsoft.com/office/drawing/2014/main" id="{4F4BCDA5-3C39-4339-A518-813D8D35060A}"/>
              </a:ext>
            </a:extLst>
          </p:cNvPr>
          <p:cNvSpPr/>
          <p:nvPr/>
        </p:nvSpPr>
        <p:spPr>
          <a:xfrm>
            <a:off x="4050999" y="2067900"/>
            <a:ext cx="362278"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GC-B</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5" name="Rectangle 471">
            <a:extLst>
              <a:ext uri="{FF2B5EF4-FFF2-40B4-BE49-F238E27FC236}">
                <a16:creationId xmlns:a16="http://schemas.microsoft.com/office/drawing/2014/main" id="{C68C9CEE-E8BC-4919-BA27-EEB9CDDD826A}"/>
              </a:ext>
            </a:extLst>
          </p:cNvPr>
          <p:cNvSpPr/>
          <p:nvPr/>
        </p:nvSpPr>
        <p:spPr>
          <a:xfrm>
            <a:off x="4542041" y="2067900"/>
            <a:ext cx="625171"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Memory</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6" name="Rectangle 472">
            <a:extLst>
              <a:ext uri="{FF2B5EF4-FFF2-40B4-BE49-F238E27FC236}">
                <a16:creationId xmlns:a16="http://schemas.microsoft.com/office/drawing/2014/main" id="{339EAEE5-9621-4DBA-8E65-546EEC66B8D6}"/>
              </a:ext>
            </a:extLst>
          </p:cNvPr>
          <p:cNvSpPr/>
          <p:nvPr/>
        </p:nvSpPr>
        <p:spPr>
          <a:xfrm>
            <a:off x="5250789" y="2067900"/>
            <a:ext cx="875241"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Plasmablast</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7" name="Rectangle 473">
            <a:extLst>
              <a:ext uri="{FF2B5EF4-FFF2-40B4-BE49-F238E27FC236}">
                <a16:creationId xmlns:a16="http://schemas.microsoft.com/office/drawing/2014/main" id="{EEE1CADD-8063-405F-8190-BFFFC772557B}"/>
              </a:ext>
            </a:extLst>
          </p:cNvPr>
          <p:cNvSpPr/>
          <p:nvPr/>
        </p:nvSpPr>
        <p:spPr>
          <a:xfrm>
            <a:off x="6576090" y="2077145"/>
            <a:ext cx="189154"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PC</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8" name="Rectangle 474">
            <a:extLst>
              <a:ext uri="{FF2B5EF4-FFF2-40B4-BE49-F238E27FC236}">
                <a16:creationId xmlns:a16="http://schemas.microsoft.com/office/drawing/2014/main" id="{D24DA618-1D4F-4BAD-8C65-DE2919E9A5BE}"/>
              </a:ext>
            </a:extLst>
          </p:cNvPr>
          <p:cNvSpPr/>
          <p:nvPr/>
        </p:nvSpPr>
        <p:spPr>
          <a:xfrm>
            <a:off x="7144889" y="1616973"/>
            <a:ext cx="1027524"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Short-lived PC</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9" name="Rectangle 475">
            <a:extLst>
              <a:ext uri="{FF2B5EF4-FFF2-40B4-BE49-F238E27FC236}">
                <a16:creationId xmlns:a16="http://schemas.microsoft.com/office/drawing/2014/main" id="{A7C6CCFC-8311-41C9-B0A7-DA45D72CAD6C}"/>
              </a:ext>
            </a:extLst>
          </p:cNvPr>
          <p:cNvSpPr/>
          <p:nvPr/>
        </p:nvSpPr>
        <p:spPr>
          <a:xfrm>
            <a:off x="7167327" y="2300392"/>
            <a:ext cx="982641"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Long-lived PC</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60" name="Rectangle 476">
            <a:extLst>
              <a:ext uri="{FF2B5EF4-FFF2-40B4-BE49-F238E27FC236}">
                <a16:creationId xmlns:a16="http://schemas.microsoft.com/office/drawing/2014/main" id="{419AB6F4-A574-45AC-A9F2-0CFA6DA42B55}"/>
              </a:ext>
            </a:extLst>
          </p:cNvPr>
          <p:cNvSpPr/>
          <p:nvPr/>
        </p:nvSpPr>
        <p:spPr>
          <a:xfrm>
            <a:off x="8555480" y="2310120"/>
            <a:ext cx="307778" cy="215443"/>
          </a:xfrm>
          <a:prstGeom prst="rect">
            <a:avLst/>
          </a:prstGeom>
        </p:spPr>
        <p:txBody>
          <a:bodyPr wrap="none" lIns="0" tIns="0" rIns="0" bIns="0">
            <a:spAutoFit/>
          </a:bodyPr>
          <a:lstStyle/>
          <a:p>
            <a:pPr marL="0" marR="0" lvl="0" indent="0" algn="ctr"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MM</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231" name="Group 230">
            <a:extLst>
              <a:ext uri="{FF2B5EF4-FFF2-40B4-BE49-F238E27FC236}">
                <a16:creationId xmlns:a16="http://schemas.microsoft.com/office/drawing/2014/main" id="{3DAB467E-5654-4E68-B42F-712E2ECF72E9}"/>
              </a:ext>
            </a:extLst>
          </p:cNvPr>
          <p:cNvGrpSpPr/>
          <p:nvPr/>
        </p:nvGrpSpPr>
        <p:grpSpPr>
          <a:xfrm>
            <a:off x="4033024" y="1236050"/>
            <a:ext cx="5075917" cy="1058064"/>
            <a:chOff x="4033024" y="1236050"/>
            <a:chExt cx="5075917" cy="1058064"/>
          </a:xfrm>
        </p:grpSpPr>
        <p:grpSp>
          <p:nvGrpSpPr>
            <p:cNvPr id="77" name="Group 493">
              <a:extLst>
                <a:ext uri="{FF2B5EF4-FFF2-40B4-BE49-F238E27FC236}">
                  <a16:creationId xmlns:a16="http://schemas.microsoft.com/office/drawing/2014/main" id="{CC2A47DB-FC07-44F8-B0AD-89B6EB2CE65A}"/>
                </a:ext>
              </a:extLst>
            </p:cNvPr>
            <p:cNvGrpSpPr/>
            <p:nvPr/>
          </p:nvGrpSpPr>
          <p:grpSpPr>
            <a:xfrm rot="20286942">
              <a:off x="4033024" y="1681321"/>
              <a:ext cx="112244" cy="116416"/>
              <a:chOff x="3695700" y="1311275"/>
              <a:chExt cx="228600" cy="349250"/>
            </a:xfrm>
          </p:grpSpPr>
          <p:cxnSp>
            <p:nvCxnSpPr>
              <p:cNvPr id="127" name="Straight Connector 541">
                <a:extLst>
                  <a:ext uri="{FF2B5EF4-FFF2-40B4-BE49-F238E27FC236}">
                    <a16:creationId xmlns:a16="http://schemas.microsoft.com/office/drawing/2014/main" id="{7907FEE2-1082-4D3B-9669-12D2C6D5CEFC}"/>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28" name="Straight Connector 542">
                <a:extLst>
                  <a:ext uri="{FF2B5EF4-FFF2-40B4-BE49-F238E27FC236}">
                    <a16:creationId xmlns:a16="http://schemas.microsoft.com/office/drawing/2014/main" id="{CEC3AE7B-D171-4527-875F-05CCAF42E93B}"/>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29" name="Straight Connector 543">
                <a:extLst>
                  <a:ext uri="{FF2B5EF4-FFF2-40B4-BE49-F238E27FC236}">
                    <a16:creationId xmlns:a16="http://schemas.microsoft.com/office/drawing/2014/main" id="{163A8A58-9568-4A50-AFD8-80FB128F1C5A}"/>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78" name="Group 494">
              <a:extLst>
                <a:ext uri="{FF2B5EF4-FFF2-40B4-BE49-F238E27FC236}">
                  <a16:creationId xmlns:a16="http://schemas.microsoft.com/office/drawing/2014/main" id="{B9C184CA-5AEC-4E36-A15C-20A485A07A48}"/>
                </a:ext>
              </a:extLst>
            </p:cNvPr>
            <p:cNvGrpSpPr/>
            <p:nvPr/>
          </p:nvGrpSpPr>
          <p:grpSpPr>
            <a:xfrm rot="20286942">
              <a:off x="4724034" y="1697116"/>
              <a:ext cx="112244" cy="116416"/>
              <a:chOff x="3695700" y="1311275"/>
              <a:chExt cx="228600" cy="349250"/>
            </a:xfrm>
          </p:grpSpPr>
          <p:cxnSp>
            <p:nvCxnSpPr>
              <p:cNvPr id="124" name="Straight Connector 538">
                <a:extLst>
                  <a:ext uri="{FF2B5EF4-FFF2-40B4-BE49-F238E27FC236}">
                    <a16:creationId xmlns:a16="http://schemas.microsoft.com/office/drawing/2014/main" id="{777F8E5C-0575-4D7C-BB9E-A3E7CD0A9DF9}"/>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25" name="Straight Connector 539">
                <a:extLst>
                  <a:ext uri="{FF2B5EF4-FFF2-40B4-BE49-F238E27FC236}">
                    <a16:creationId xmlns:a16="http://schemas.microsoft.com/office/drawing/2014/main" id="{BC98CB36-7265-4600-81C2-7A42313049DF}"/>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26" name="Straight Connector 540">
                <a:extLst>
                  <a:ext uri="{FF2B5EF4-FFF2-40B4-BE49-F238E27FC236}">
                    <a16:creationId xmlns:a16="http://schemas.microsoft.com/office/drawing/2014/main" id="{51CD3C20-E8B8-4AAD-B403-1D5615AFF46C}"/>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79" name="Group 495">
              <a:extLst>
                <a:ext uri="{FF2B5EF4-FFF2-40B4-BE49-F238E27FC236}">
                  <a16:creationId xmlns:a16="http://schemas.microsoft.com/office/drawing/2014/main" id="{9ED5C9A3-917C-4E54-A1A8-92715F7191B5}"/>
                </a:ext>
              </a:extLst>
            </p:cNvPr>
            <p:cNvGrpSpPr/>
            <p:nvPr/>
          </p:nvGrpSpPr>
          <p:grpSpPr>
            <a:xfrm rot="20286942">
              <a:off x="7373855" y="1236050"/>
              <a:ext cx="112244" cy="116416"/>
              <a:chOff x="3695700" y="1311275"/>
              <a:chExt cx="228600" cy="349250"/>
            </a:xfrm>
          </p:grpSpPr>
          <p:cxnSp>
            <p:nvCxnSpPr>
              <p:cNvPr id="121" name="Straight Connector 535">
                <a:extLst>
                  <a:ext uri="{FF2B5EF4-FFF2-40B4-BE49-F238E27FC236}">
                    <a16:creationId xmlns:a16="http://schemas.microsoft.com/office/drawing/2014/main" id="{98637B88-01A0-47A2-8C2C-5E9714E5EFE2}"/>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22" name="Straight Connector 536">
                <a:extLst>
                  <a:ext uri="{FF2B5EF4-FFF2-40B4-BE49-F238E27FC236}">
                    <a16:creationId xmlns:a16="http://schemas.microsoft.com/office/drawing/2014/main" id="{0E45534F-BEB0-4B15-A282-07A8832B2549}"/>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23" name="Straight Connector 537">
                <a:extLst>
                  <a:ext uri="{FF2B5EF4-FFF2-40B4-BE49-F238E27FC236}">
                    <a16:creationId xmlns:a16="http://schemas.microsoft.com/office/drawing/2014/main" id="{F34A6878-5F6B-4B6C-A724-2CC512EC1384}"/>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0" name="Group 496">
              <a:extLst>
                <a:ext uri="{FF2B5EF4-FFF2-40B4-BE49-F238E27FC236}">
                  <a16:creationId xmlns:a16="http://schemas.microsoft.com/office/drawing/2014/main" id="{0B16D2A6-CCAA-4833-B277-DEE14BCD328A}"/>
                </a:ext>
              </a:extLst>
            </p:cNvPr>
            <p:cNvGrpSpPr/>
            <p:nvPr/>
          </p:nvGrpSpPr>
          <p:grpSpPr>
            <a:xfrm rot="20286942">
              <a:off x="7373855" y="1923418"/>
              <a:ext cx="112244" cy="116416"/>
              <a:chOff x="3695700" y="1311275"/>
              <a:chExt cx="228600" cy="349250"/>
            </a:xfrm>
          </p:grpSpPr>
          <p:cxnSp>
            <p:nvCxnSpPr>
              <p:cNvPr id="118" name="Straight Connector 532">
                <a:extLst>
                  <a:ext uri="{FF2B5EF4-FFF2-40B4-BE49-F238E27FC236}">
                    <a16:creationId xmlns:a16="http://schemas.microsoft.com/office/drawing/2014/main" id="{1500A93C-80B1-453D-8B5F-B54FC7562C96}"/>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19" name="Straight Connector 533">
                <a:extLst>
                  <a:ext uri="{FF2B5EF4-FFF2-40B4-BE49-F238E27FC236}">
                    <a16:creationId xmlns:a16="http://schemas.microsoft.com/office/drawing/2014/main" id="{319F7A7A-82C1-452C-B16F-418742FECD92}"/>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20" name="Straight Connector 534">
                <a:extLst>
                  <a:ext uri="{FF2B5EF4-FFF2-40B4-BE49-F238E27FC236}">
                    <a16:creationId xmlns:a16="http://schemas.microsoft.com/office/drawing/2014/main" id="{73936F5C-C70E-4241-AADA-FE5253ABB5BF}"/>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1" name="Group 497">
              <a:extLst>
                <a:ext uri="{FF2B5EF4-FFF2-40B4-BE49-F238E27FC236}">
                  <a16:creationId xmlns:a16="http://schemas.microsoft.com/office/drawing/2014/main" id="{09CCE710-6F02-4974-A364-51D1A0C2F1D0}"/>
                </a:ext>
              </a:extLst>
            </p:cNvPr>
            <p:cNvGrpSpPr/>
            <p:nvPr/>
          </p:nvGrpSpPr>
          <p:grpSpPr>
            <a:xfrm rot="20286942">
              <a:off x="6488676" y="1716858"/>
              <a:ext cx="112244" cy="116416"/>
              <a:chOff x="3695700" y="1311275"/>
              <a:chExt cx="228600" cy="349250"/>
            </a:xfrm>
          </p:grpSpPr>
          <p:cxnSp>
            <p:nvCxnSpPr>
              <p:cNvPr id="115" name="Straight Connector 529">
                <a:extLst>
                  <a:ext uri="{FF2B5EF4-FFF2-40B4-BE49-F238E27FC236}">
                    <a16:creationId xmlns:a16="http://schemas.microsoft.com/office/drawing/2014/main" id="{1014F671-095A-4055-BC26-66A9B5B2E0A5}"/>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16" name="Straight Connector 530">
                <a:extLst>
                  <a:ext uri="{FF2B5EF4-FFF2-40B4-BE49-F238E27FC236}">
                    <a16:creationId xmlns:a16="http://schemas.microsoft.com/office/drawing/2014/main" id="{7E7F29F9-47CA-4C3A-B81D-390C718E9868}"/>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17" name="Straight Connector 531">
                <a:extLst>
                  <a:ext uri="{FF2B5EF4-FFF2-40B4-BE49-F238E27FC236}">
                    <a16:creationId xmlns:a16="http://schemas.microsoft.com/office/drawing/2014/main" id="{06C3CDC3-5A3D-4AB7-8DED-AB478937BC9A}"/>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2" name="Group 498">
              <a:extLst>
                <a:ext uri="{FF2B5EF4-FFF2-40B4-BE49-F238E27FC236}">
                  <a16:creationId xmlns:a16="http://schemas.microsoft.com/office/drawing/2014/main" id="{128DF9E2-9FA2-4DC7-9D11-B7A15445FC48}"/>
                </a:ext>
              </a:extLst>
            </p:cNvPr>
            <p:cNvGrpSpPr/>
            <p:nvPr/>
          </p:nvGrpSpPr>
          <p:grpSpPr>
            <a:xfrm rot="1313058" flipH="1">
              <a:off x="5826222" y="1748448"/>
              <a:ext cx="112244" cy="116416"/>
              <a:chOff x="3695700" y="1311275"/>
              <a:chExt cx="228600" cy="349250"/>
            </a:xfrm>
          </p:grpSpPr>
          <p:cxnSp>
            <p:nvCxnSpPr>
              <p:cNvPr id="112" name="Straight Connector 526">
                <a:extLst>
                  <a:ext uri="{FF2B5EF4-FFF2-40B4-BE49-F238E27FC236}">
                    <a16:creationId xmlns:a16="http://schemas.microsoft.com/office/drawing/2014/main" id="{CDD0DEA4-EB76-4AB8-83BD-CABBCA0F8980}"/>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13" name="Straight Connector 527">
                <a:extLst>
                  <a:ext uri="{FF2B5EF4-FFF2-40B4-BE49-F238E27FC236}">
                    <a16:creationId xmlns:a16="http://schemas.microsoft.com/office/drawing/2014/main" id="{C3D373B2-C788-4550-B2D3-2C8172B38F95}"/>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14" name="Straight Connector 528">
                <a:extLst>
                  <a:ext uri="{FF2B5EF4-FFF2-40B4-BE49-F238E27FC236}">
                    <a16:creationId xmlns:a16="http://schemas.microsoft.com/office/drawing/2014/main" id="{45A053F8-F338-4696-B338-B18CA55DADA0}"/>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3" name="Group 499">
              <a:extLst>
                <a:ext uri="{FF2B5EF4-FFF2-40B4-BE49-F238E27FC236}">
                  <a16:creationId xmlns:a16="http://schemas.microsoft.com/office/drawing/2014/main" id="{CB4B185E-5F6E-4566-8CE8-9314165A6C8D}"/>
                </a:ext>
              </a:extLst>
            </p:cNvPr>
            <p:cNvGrpSpPr/>
            <p:nvPr/>
          </p:nvGrpSpPr>
          <p:grpSpPr>
            <a:xfrm rot="2434432" flipH="1">
              <a:off x="8893946" y="1983990"/>
              <a:ext cx="106445" cy="110403"/>
              <a:chOff x="3695700" y="1311275"/>
              <a:chExt cx="228600" cy="349250"/>
            </a:xfrm>
          </p:grpSpPr>
          <p:cxnSp>
            <p:nvCxnSpPr>
              <p:cNvPr id="109" name="Straight Connector 523">
                <a:extLst>
                  <a:ext uri="{FF2B5EF4-FFF2-40B4-BE49-F238E27FC236}">
                    <a16:creationId xmlns:a16="http://schemas.microsoft.com/office/drawing/2014/main" id="{5F5446EB-27E0-4F79-8794-F6B6229178C2}"/>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10" name="Straight Connector 524">
                <a:extLst>
                  <a:ext uri="{FF2B5EF4-FFF2-40B4-BE49-F238E27FC236}">
                    <a16:creationId xmlns:a16="http://schemas.microsoft.com/office/drawing/2014/main" id="{FD7E1BEB-E4DB-483D-AAF0-31DA38EF6632}"/>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11" name="Straight Connector 525">
                <a:extLst>
                  <a:ext uri="{FF2B5EF4-FFF2-40B4-BE49-F238E27FC236}">
                    <a16:creationId xmlns:a16="http://schemas.microsoft.com/office/drawing/2014/main" id="{AEBFF925-08D4-4B39-A527-EBBCB4541C07}"/>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4" name="Group 500">
              <a:extLst>
                <a:ext uri="{FF2B5EF4-FFF2-40B4-BE49-F238E27FC236}">
                  <a16:creationId xmlns:a16="http://schemas.microsoft.com/office/drawing/2014/main" id="{4B7DE2AD-62DB-4522-81B9-F0474F3643E9}"/>
                </a:ext>
              </a:extLst>
            </p:cNvPr>
            <p:cNvGrpSpPr/>
            <p:nvPr/>
          </p:nvGrpSpPr>
          <p:grpSpPr>
            <a:xfrm rot="4753423" flipH="1">
              <a:off x="8992304" y="2071013"/>
              <a:ext cx="73603" cy="159671"/>
              <a:chOff x="3695700" y="1311275"/>
              <a:chExt cx="228600" cy="349250"/>
            </a:xfrm>
          </p:grpSpPr>
          <p:cxnSp>
            <p:nvCxnSpPr>
              <p:cNvPr id="106" name="Straight Connector 520">
                <a:extLst>
                  <a:ext uri="{FF2B5EF4-FFF2-40B4-BE49-F238E27FC236}">
                    <a16:creationId xmlns:a16="http://schemas.microsoft.com/office/drawing/2014/main" id="{71D4B1F5-ABDB-49B5-9BF4-4CCD868932B7}"/>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07" name="Straight Connector 521">
                <a:extLst>
                  <a:ext uri="{FF2B5EF4-FFF2-40B4-BE49-F238E27FC236}">
                    <a16:creationId xmlns:a16="http://schemas.microsoft.com/office/drawing/2014/main" id="{EE943F04-0BCA-468C-867C-AE68419DDDD5}"/>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08" name="Straight Connector 522">
                <a:extLst>
                  <a:ext uri="{FF2B5EF4-FFF2-40B4-BE49-F238E27FC236}">
                    <a16:creationId xmlns:a16="http://schemas.microsoft.com/office/drawing/2014/main" id="{23889632-0B06-4A96-A69E-B7C1EF2C7437}"/>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5" name="Group 501">
              <a:extLst>
                <a:ext uri="{FF2B5EF4-FFF2-40B4-BE49-F238E27FC236}">
                  <a16:creationId xmlns:a16="http://schemas.microsoft.com/office/drawing/2014/main" id="{85F18104-5816-479F-837F-C87A8B77F4F7}"/>
                </a:ext>
              </a:extLst>
            </p:cNvPr>
            <p:cNvGrpSpPr/>
            <p:nvPr/>
          </p:nvGrpSpPr>
          <p:grpSpPr>
            <a:xfrm rot="6795207" flipH="1">
              <a:off x="8928434" y="2177477"/>
              <a:ext cx="73603" cy="159672"/>
              <a:chOff x="3695700" y="1311275"/>
              <a:chExt cx="228600" cy="349250"/>
            </a:xfrm>
          </p:grpSpPr>
          <p:cxnSp>
            <p:nvCxnSpPr>
              <p:cNvPr id="103" name="Straight Connector 517">
                <a:extLst>
                  <a:ext uri="{FF2B5EF4-FFF2-40B4-BE49-F238E27FC236}">
                    <a16:creationId xmlns:a16="http://schemas.microsoft.com/office/drawing/2014/main" id="{71A55DEA-E714-47CF-A433-467DECA3EA98}"/>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04" name="Straight Connector 518">
                <a:extLst>
                  <a:ext uri="{FF2B5EF4-FFF2-40B4-BE49-F238E27FC236}">
                    <a16:creationId xmlns:a16="http://schemas.microsoft.com/office/drawing/2014/main" id="{0E6DA810-3204-4F17-A5E7-B119D4322937}"/>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05" name="Straight Connector 519">
                <a:extLst>
                  <a:ext uri="{FF2B5EF4-FFF2-40B4-BE49-F238E27FC236}">
                    <a16:creationId xmlns:a16="http://schemas.microsoft.com/office/drawing/2014/main" id="{7515EBB3-F9D0-4A3E-AA6D-9E66AD22789F}"/>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6" name="Group 502">
              <a:extLst>
                <a:ext uri="{FF2B5EF4-FFF2-40B4-BE49-F238E27FC236}">
                  <a16:creationId xmlns:a16="http://schemas.microsoft.com/office/drawing/2014/main" id="{A8BD139C-4A38-4A61-80B2-36416D4110BD}"/>
                </a:ext>
              </a:extLst>
            </p:cNvPr>
            <p:cNvGrpSpPr/>
            <p:nvPr/>
          </p:nvGrpSpPr>
          <p:grpSpPr>
            <a:xfrm rot="20286942">
              <a:off x="8453200" y="1931315"/>
              <a:ext cx="112244" cy="116416"/>
              <a:chOff x="3695700" y="1311275"/>
              <a:chExt cx="228600" cy="349250"/>
            </a:xfrm>
          </p:grpSpPr>
          <p:cxnSp>
            <p:nvCxnSpPr>
              <p:cNvPr id="100" name="Straight Connector 514">
                <a:extLst>
                  <a:ext uri="{FF2B5EF4-FFF2-40B4-BE49-F238E27FC236}">
                    <a16:creationId xmlns:a16="http://schemas.microsoft.com/office/drawing/2014/main" id="{593DD592-E1FF-41CC-8F79-60540E2A1240}"/>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101" name="Straight Connector 515">
                <a:extLst>
                  <a:ext uri="{FF2B5EF4-FFF2-40B4-BE49-F238E27FC236}">
                    <a16:creationId xmlns:a16="http://schemas.microsoft.com/office/drawing/2014/main" id="{A3774378-59AD-42E7-A370-D21012685D5B}"/>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102" name="Straight Connector 516">
                <a:extLst>
                  <a:ext uri="{FF2B5EF4-FFF2-40B4-BE49-F238E27FC236}">
                    <a16:creationId xmlns:a16="http://schemas.microsoft.com/office/drawing/2014/main" id="{17D4AADC-EDA7-4BB8-B84C-0AB0B37F71F9}"/>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nvGrpSpPr>
            <p:cNvPr id="87" name="Group 503">
              <a:extLst>
                <a:ext uri="{FF2B5EF4-FFF2-40B4-BE49-F238E27FC236}">
                  <a16:creationId xmlns:a16="http://schemas.microsoft.com/office/drawing/2014/main" id="{15AAA0D7-E7D0-4577-8579-FB86CA154A9F}"/>
                </a:ext>
              </a:extLst>
            </p:cNvPr>
            <p:cNvGrpSpPr/>
            <p:nvPr/>
          </p:nvGrpSpPr>
          <p:grpSpPr>
            <a:xfrm rot="20286942">
              <a:off x="8595971" y="1911570"/>
              <a:ext cx="112244" cy="116416"/>
              <a:chOff x="3695700" y="1311275"/>
              <a:chExt cx="228600" cy="349250"/>
            </a:xfrm>
          </p:grpSpPr>
          <p:cxnSp>
            <p:nvCxnSpPr>
              <p:cNvPr id="97" name="Straight Connector 511">
                <a:extLst>
                  <a:ext uri="{FF2B5EF4-FFF2-40B4-BE49-F238E27FC236}">
                    <a16:creationId xmlns:a16="http://schemas.microsoft.com/office/drawing/2014/main" id="{89FA257D-7C5D-461D-8066-DA59EE8DA0BB}"/>
                  </a:ext>
                </a:extLst>
              </p:cNvPr>
              <p:cNvCxnSpPr/>
              <p:nvPr/>
            </p:nvCxnSpPr>
            <p:spPr>
              <a:xfrm>
                <a:off x="3695700" y="1311275"/>
                <a:ext cx="117475" cy="130175"/>
              </a:xfrm>
              <a:prstGeom prst="line">
                <a:avLst/>
              </a:prstGeom>
              <a:noFill/>
              <a:ln w="19050" cap="flat" cmpd="sng" algn="ctr">
                <a:solidFill>
                  <a:schemeClr val="accent3"/>
                </a:solidFill>
                <a:prstDash val="solid"/>
                <a:miter lim="800000"/>
              </a:ln>
              <a:effectLst/>
            </p:spPr>
          </p:cxnSp>
          <p:cxnSp>
            <p:nvCxnSpPr>
              <p:cNvPr id="98" name="Straight Connector 512">
                <a:extLst>
                  <a:ext uri="{FF2B5EF4-FFF2-40B4-BE49-F238E27FC236}">
                    <a16:creationId xmlns:a16="http://schemas.microsoft.com/office/drawing/2014/main" id="{5C0C6801-9792-484E-9563-D70A8E235C7F}"/>
                  </a:ext>
                </a:extLst>
              </p:cNvPr>
              <p:cNvCxnSpPr/>
              <p:nvPr/>
            </p:nvCxnSpPr>
            <p:spPr>
              <a:xfrm flipH="1">
                <a:off x="3806825" y="1311275"/>
                <a:ext cx="117475" cy="130175"/>
              </a:xfrm>
              <a:prstGeom prst="line">
                <a:avLst/>
              </a:prstGeom>
              <a:noFill/>
              <a:ln w="19050" cap="flat" cmpd="sng" algn="ctr">
                <a:solidFill>
                  <a:schemeClr val="accent3"/>
                </a:solidFill>
                <a:prstDash val="solid"/>
                <a:miter lim="800000"/>
              </a:ln>
              <a:effectLst/>
            </p:spPr>
          </p:cxnSp>
          <p:cxnSp>
            <p:nvCxnSpPr>
              <p:cNvPr id="99" name="Straight Connector 513">
                <a:extLst>
                  <a:ext uri="{FF2B5EF4-FFF2-40B4-BE49-F238E27FC236}">
                    <a16:creationId xmlns:a16="http://schemas.microsoft.com/office/drawing/2014/main" id="{4CF022C6-D0D8-468F-9749-45D42127A46F}"/>
                  </a:ext>
                </a:extLst>
              </p:cNvPr>
              <p:cNvCxnSpPr/>
              <p:nvPr/>
            </p:nvCxnSpPr>
            <p:spPr>
              <a:xfrm>
                <a:off x="3810000" y="1435100"/>
                <a:ext cx="0" cy="225425"/>
              </a:xfrm>
              <a:prstGeom prst="line">
                <a:avLst/>
              </a:prstGeom>
              <a:noFill/>
              <a:ln w="19050" cap="flat" cmpd="sng" algn="ctr">
                <a:solidFill>
                  <a:schemeClr val="accent3"/>
                </a:solidFill>
                <a:prstDash val="solid"/>
                <a:miter lim="800000"/>
              </a:ln>
              <a:effectLst/>
            </p:spPr>
          </p:cxnSp>
        </p:grpSp>
      </p:grpSp>
      <p:sp>
        <p:nvSpPr>
          <p:cNvPr id="88" name="Rectangle 504">
            <a:extLst>
              <a:ext uri="{FF2B5EF4-FFF2-40B4-BE49-F238E27FC236}">
                <a16:creationId xmlns:a16="http://schemas.microsoft.com/office/drawing/2014/main" id="{CBBB0D51-D2EA-4797-817E-A7552E3C1A30}"/>
              </a:ext>
            </a:extLst>
          </p:cNvPr>
          <p:cNvSpPr/>
          <p:nvPr/>
        </p:nvSpPr>
        <p:spPr>
          <a:xfrm>
            <a:off x="9254458" y="2491853"/>
            <a:ext cx="452048" cy="215443"/>
          </a:xfrm>
          <a:prstGeom prst="rect">
            <a:avLst/>
          </a:prstGeom>
        </p:spPr>
        <p:txBody>
          <a:bodyPr wrap="none" lIns="0" tIns="0" rIns="0" bIns="0">
            <a:spAutoFit/>
          </a:bodyPr>
          <a:lstStyle/>
          <a:p>
            <a:pPr marL="0" marR="0" lvl="0" indent="0" algn="l"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BCMA</a:t>
            </a:r>
            <a:endParaRPr kumimoji="0" lang="en-US" sz="1400" b="0" i="0" u="none" strike="noStrike" kern="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endParaRPr>
          </a:p>
        </p:txBody>
      </p:sp>
      <p:sp>
        <p:nvSpPr>
          <p:cNvPr id="90" name="Rectangle 506">
            <a:extLst>
              <a:ext uri="{FF2B5EF4-FFF2-40B4-BE49-F238E27FC236}">
                <a16:creationId xmlns:a16="http://schemas.microsoft.com/office/drawing/2014/main" id="{1CF33BE6-4EDE-487A-8E57-88649B077066}"/>
              </a:ext>
            </a:extLst>
          </p:cNvPr>
          <p:cNvSpPr/>
          <p:nvPr/>
        </p:nvSpPr>
        <p:spPr>
          <a:xfrm>
            <a:off x="9254458" y="2671165"/>
            <a:ext cx="517770" cy="215443"/>
          </a:xfrm>
          <a:prstGeom prst="rect">
            <a:avLst/>
          </a:prstGeom>
        </p:spPr>
        <p:txBody>
          <a:bodyPr wrap="none" lIns="0" tIns="0" rIns="0" bIns="0">
            <a:spAutoFit/>
          </a:bodyPr>
          <a:lstStyle/>
          <a:p>
            <a:pPr marL="0" marR="0" lvl="0" indent="0" algn="l" defTabSz="1219140" rtl="0" eaLnBrk="0"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BAFF-R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858D85C7-5000-4B8C-87B7-3D8BF968EA90}"/>
              </a:ext>
            </a:extLst>
          </p:cNvPr>
          <p:cNvGrpSpPr/>
          <p:nvPr/>
        </p:nvGrpSpPr>
        <p:grpSpPr>
          <a:xfrm>
            <a:off x="2806199" y="1214221"/>
            <a:ext cx="6143695" cy="862732"/>
            <a:chOff x="2806199" y="1214221"/>
            <a:chExt cx="6143695" cy="862732"/>
          </a:xfrm>
        </p:grpSpPr>
        <p:grpSp>
          <p:nvGrpSpPr>
            <p:cNvPr id="61" name="Group 477">
              <a:extLst>
                <a:ext uri="{FF2B5EF4-FFF2-40B4-BE49-F238E27FC236}">
                  <a16:creationId xmlns:a16="http://schemas.microsoft.com/office/drawing/2014/main" id="{2A851FA5-F17B-48D2-AE8D-A27C08D6EACF}"/>
                </a:ext>
              </a:extLst>
            </p:cNvPr>
            <p:cNvGrpSpPr/>
            <p:nvPr/>
          </p:nvGrpSpPr>
          <p:grpSpPr>
            <a:xfrm>
              <a:off x="2806199" y="1708615"/>
              <a:ext cx="97128" cy="88627"/>
              <a:chOff x="3695700" y="1311275"/>
              <a:chExt cx="228600" cy="349250"/>
            </a:xfrm>
          </p:grpSpPr>
          <p:cxnSp>
            <p:nvCxnSpPr>
              <p:cNvPr id="175" name="Straight Connector 589">
                <a:extLst>
                  <a:ext uri="{FF2B5EF4-FFF2-40B4-BE49-F238E27FC236}">
                    <a16:creationId xmlns:a16="http://schemas.microsoft.com/office/drawing/2014/main" id="{D7F2CF27-90C8-4B3B-99F9-F59838B8F4BB}"/>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76" name="Straight Connector 590">
                <a:extLst>
                  <a:ext uri="{FF2B5EF4-FFF2-40B4-BE49-F238E27FC236}">
                    <a16:creationId xmlns:a16="http://schemas.microsoft.com/office/drawing/2014/main" id="{F6ADAED1-2C60-4FFE-B26A-B735C1C4E3C3}"/>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77" name="Straight Connector 591">
                <a:extLst>
                  <a:ext uri="{FF2B5EF4-FFF2-40B4-BE49-F238E27FC236}">
                    <a16:creationId xmlns:a16="http://schemas.microsoft.com/office/drawing/2014/main" id="{EC0956CB-2170-4652-8BC4-4F6588C75181}"/>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2" name="Group 478">
              <a:extLst>
                <a:ext uri="{FF2B5EF4-FFF2-40B4-BE49-F238E27FC236}">
                  <a16:creationId xmlns:a16="http://schemas.microsoft.com/office/drawing/2014/main" id="{9E75A683-ECC9-4156-A621-E38161675F30}"/>
                </a:ext>
              </a:extLst>
            </p:cNvPr>
            <p:cNvGrpSpPr/>
            <p:nvPr/>
          </p:nvGrpSpPr>
          <p:grpSpPr>
            <a:xfrm>
              <a:off x="3525763" y="1708615"/>
              <a:ext cx="97128" cy="88627"/>
              <a:chOff x="3695700" y="1311275"/>
              <a:chExt cx="228600" cy="349250"/>
            </a:xfrm>
          </p:grpSpPr>
          <p:cxnSp>
            <p:nvCxnSpPr>
              <p:cNvPr id="172" name="Straight Connector 586">
                <a:extLst>
                  <a:ext uri="{FF2B5EF4-FFF2-40B4-BE49-F238E27FC236}">
                    <a16:creationId xmlns:a16="http://schemas.microsoft.com/office/drawing/2014/main" id="{69DB79BE-3264-4589-9D92-F1E03AD6B807}"/>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73" name="Straight Connector 587">
                <a:extLst>
                  <a:ext uri="{FF2B5EF4-FFF2-40B4-BE49-F238E27FC236}">
                    <a16:creationId xmlns:a16="http://schemas.microsoft.com/office/drawing/2014/main" id="{C89E6A84-AE87-4599-8052-A6C750E0447C}"/>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74" name="Straight Connector 588">
                <a:extLst>
                  <a:ext uri="{FF2B5EF4-FFF2-40B4-BE49-F238E27FC236}">
                    <a16:creationId xmlns:a16="http://schemas.microsoft.com/office/drawing/2014/main" id="{401B2EBC-6871-45AF-B2E1-5F2E6912C27A}"/>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3" name="Group 479">
              <a:extLst>
                <a:ext uri="{FF2B5EF4-FFF2-40B4-BE49-F238E27FC236}">
                  <a16:creationId xmlns:a16="http://schemas.microsoft.com/office/drawing/2014/main" id="{19521436-9963-430D-B8A7-819F3813DAA6}"/>
                </a:ext>
              </a:extLst>
            </p:cNvPr>
            <p:cNvGrpSpPr/>
            <p:nvPr/>
          </p:nvGrpSpPr>
          <p:grpSpPr>
            <a:xfrm>
              <a:off x="4193929" y="1708615"/>
              <a:ext cx="97128" cy="88627"/>
              <a:chOff x="3695700" y="1311275"/>
              <a:chExt cx="228600" cy="349250"/>
            </a:xfrm>
          </p:grpSpPr>
          <p:cxnSp>
            <p:nvCxnSpPr>
              <p:cNvPr id="169" name="Straight Connector 583">
                <a:extLst>
                  <a:ext uri="{FF2B5EF4-FFF2-40B4-BE49-F238E27FC236}">
                    <a16:creationId xmlns:a16="http://schemas.microsoft.com/office/drawing/2014/main" id="{F62513CB-7009-46A3-A231-8A6DEAF75943}"/>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70" name="Straight Connector 584">
                <a:extLst>
                  <a:ext uri="{FF2B5EF4-FFF2-40B4-BE49-F238E27FC236}">
                    <a16:creationId xmlns:a16="http://schemas.microsoft.com/office/drawing/2014/main" id="{BE039339-69D8-44FB-8E2A-4C87374B97A1}"/>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71" name="Straight Connector 585">
                <a:extLst>
                  <a:ext uri="{FF2B5EF4-FFF2-40B4-BE49-F238E27FC236}">
                    <a16:creationId xmlns:a16="http://schemas.microsoft.com/office/drawing/2014/main" id="{494FBDDB-9C40-4983-8370-8ECB892F339F}"/>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4" name="Group 480">
              <a:extLst>
                <a:ext uri="{FF2B5EF4-FFF2-40B4-BE49-F238E27FC236}">
                  <a16:creationId xmlns:a16="http://schemas.microsoft.com/office/drawing/2014/main" id="{A3EDE802-04BD-4A48-BA6B-3BDEB85DCFBA}"/>
                </a:ext>
              </a:extLst>
            </p:cNvPr>
            <p:cNvGrpSpPr/>
            <p:nvPr/>
          </p:nvGrpSpPr>
          <p:grpSpPr>
            <a:xfrm rot="795807">
              <a:off x="4893493" y="1702929"/>
              <a:ext cx="97128" cy="89546"/>
              <a:chOff x="3695700" y="1311275"/>
              <a:chExt cx="228600" cy="349250"/>
            </a:xfrm>
          </p:grpSpPr>
          <p:cxnSp>
            <p:nvCxnSpPr>
              <p:cNvPr id="166" name="Straight Connector 580">
                <a:extLst>
                  <a:ext uri="{FF2B5EF4-FFF2-40B4-BE49-F238E27FC236}">
                    <a16:creationId xmlns:a16="http://schemas.microsoft.com/office/drawing/2014/main" id="{7F3A896A-CED3-4F9B-9A8C-7DDBE7370C02}"/>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67" name="Straight Connector 581">
                <a:extLst>
                  <a:ext uri="{FF2B5EF4-FFF2-40B4-BE49-F238E27FC236}">
                    <a16:creationId xmlns:a16="http://schemas.microsoft.com/office/drawing/2014/main" id="{3FAF7971-FE24-4A7C-BD6E-7D96997963F6}"/>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68" name="Straight Connector 582">
                <a:extLst>
                  <a:ext uri="{FF2B5EF4-FFF2-40B4-BE49-F238E27FC236}">
                    <a16:creationId xmlns:a16="http://schemas.microsoft.com/office/drawing/2014/main" id="{6ACA16D1-47DD-46CC-8A95-B7C38FCD3C83}"/>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5" name="Group 481">
              <a:extLst>
                <a:ext uri="{FF2B5EF4-FFF2-40B4-BE49-F238E27FC236}">
                  <a16:creationId xmlns:a16="http://schemas.microsoft.com/office/drawing/2014/main" id="{8EB01479-D404-4C25-AF53-799870401B6E}"/>
                </a:ext>
              </a:extLst>
            </p:cNvPr>
            <p:cNvGrpSpPr/>
            <p:nvPr/>
          </p:nvGrpSpPr>
          <p:grpSpPr>
            <a:xfrm rot="21076830">
              <a:off x="5547034" y="1715428"/>
              <a:ext cx="97128" cy="89546"/>
              <a:chOff x="3695700" y="1311275"/>
              <a:chExt cx="228600" cy="349250"/>
            </a:xfrm>
          </p:grpSpPr>
          <p:cxnSp>
            <p:nvCxnSpPr>
              <p:cNvPr id="163" name="Straight Connector 577">
                <a:extLst>
                  <a:ext uri="{FF2B5EF4-FFF2-40B4-BE49-F238E27FC236}">
                    <a16:creationId xmlns:a16="http://schemas.microsoft.com/office/drawing/2014/main" id="{E0D8682C-49B6-4138-930E-E9E925C099DF}"/>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64" name="Straight Connector 578">
                <a:extLst>
                  <a:ext uri="{FF2B5EF4-FFF2-40B4-BE49-F238E27FC236}">
                    <a16:creationId xmlns:a16="http://schemas.microsoft.com/office/drawing/2014/main" id="{E171CDD4-3CD1-4DCC-B35C-F7FA4F09E61E}"/>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65" name="Straight Connector 579">
                <a:extLst>
                  <a:ext uri="{FF2B5EF4-FFF2-40B4-BE49-F238E27FC236}">
                    <a16:creationId xmlns:a16="http://schemas.microsoft.com/office/drawing/2014/main" id="{EEF82938-770A-4AD7-BE8F-FA08431A5C73}"/>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6" name="Group 482">
              <a:extLst>
                <a:ext uri="{FF2B5EF4-FFF2-40B4-BE49-F238E27FC236}">
                  <a16:creationId xmlns:a16="http://schemas.microsoft.com/office/drawing/2014/main" id="{CF7DCBDD-D8C8-4A5A-BE39-72EF25D4DDF7}"/>
                </a:ext>
              </a:extLst>
            </p:cNvPr>
            <p:cNvGrpSpPr/>
            <p:nvPr/>
          </p:nvGrpSpPr>
          <p:grpSpPr>
            <a:xfrm rot="795807">
              <a:off x="5693006" y="1706877"/>
              <a:ext cx="97128" cy="89546"/>
              <a:chOff x="3695700" y="1311275"/>
              <a:chExt cx="228600" cy="349250"/>
            </a:xfrm>
          </p:grpSpPr>
          <p:cxnSp>
            <p:nvCxnSpPr>
              <p:cNvPr id="160" name="Straight Connector 574">
                <a:extLst>
                  <a:ext uri="{FF2B5EF4-FFF2-40B4-BE49-F238E27FC236}">
                    <a16:creationId xmlns:a16="http://schemas.microsoft.com/office/drawing/2014/main" id="{688DAEFC-649D-458E-8D7A-8C9A0FD320FF}"/>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61" name="Straight Connector 575">
                <a:extLst>
                  <a:ext uri="{FF2B5EF4-FFF2-40B4-BE49-F238E27FC236}">
                    <a16:creationId xmlns:a16="http://schemas.microsoft.com/office/drawing/2014/main" id="{12FAFF4F-AE0D-4BCE-953C-1841404A9945}"/>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62" name="Straight Connector 576">
                <a:extLst>
                  <a:ext uri="{FF2B5EF4-FFF2-40B4-BE49-F238E27FC236}">
                    <a16:creationId xmlns:a16="http://schemas.microsoft.com/office/drawing/2014/main" id="{9FA1EFE2-3E5C-4924-9F2C-BD4D26104119}"/>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7" name="Group 483">
              <a:extLst>
                <a:ext uri="{FF2B5EF4-FFF2-40B4-BE49-F238E27FC236}">
                  <a16:creationId xmlns:a16="http://schemas.microsoft.com/office/drawing/2014/main" id="{060A6224-4761-4FA9-BC6C-7B7AAECBE96A}"/>
                </a:ext>
              </a:extLst>
            </p:cNvPr>
            <p:cNvGrpSpPr/>
            <p:nvPr/>
          </p:nvGrpSpPr>
          <p:grpSpPr>
            <a:xfrm rot="21076830">
              <a:off x="6620668" y="1695684"/>
              <a:ext cx="97128" cy="89546"/>
              <a:chOff x="3695700" y="1311275"/>
              <a:chExt cx="228600" cy="349250"/>
            </a:xfrm>
          </p:grpSpPr>
          <p:cxnSp>
            <p:nvCxnSpPr>
              <p:cNvPr id="157" name="Straight Connector 571">
                <a:extLst>
                  <a:ext uri="{FF2B5EF4-FFF2-40B4-BE49-F238E27FC236}">
                    <a16:creationId xmlns:a16="http://schemas.microsoft.com/office/drawing/2014/main" id="{1A9FF17C-567D-4A70-8135-A8863B01373B}"/>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58" name="Straight Connector 572">
                <a:extLst>
                  <a:ext uri="{FF2B5EF4-FFF2-40B4-BE49-F238E27FC236}">
                    <a16:creationId xmlns:a16="http://schemas.microsoft.com/office/drawing/2014/main" id="{2B5580E7-AFB3-43DD-B7AE-D011C9CA397F}"/>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59" name="Straight Connector 573">
                <a:extLst>
                  <a:ext uri="{FF2B5EF4-FFF2-40B4-BE49-F238E27FC236}">
                    <a16:creationId xmlns:a16="http://schemas.microsoft.com/office/drawing/2014/main" id="{CD9B35C1-E41D-4092-AE18-544DE74942EB}"/>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8" name="Group 484">
              <a:extLst>
                <a:ext uri="{FF2B5EF4-FFF2-40B4-BE49-F238E27FC236}">
                  <a16:creationId xmlns:a16="http://schemas.microsoft.com/office/drawing/2014/main" id="{FAD99CAB-D510-4E4A-A894-4AFF6F2D04F9}"/>
                </a:ext>
              </a:extLst>
            </p:cNvPr>
            <p:cNvGrpSpPr/>
            <p:nvPr/>
          </p:nvGrpSpPr>
          <p:grpSpPr>
            <a:xfrm rot="795807">
              <a:off x="6829459" y="1726621"/>
              <a:ext cx="97128" cy="89546"/>
              <a:chOff x="3695700" y="1311275"/>
              <a:chExt cx="228600" cy="349250"/>
            </a:xfrm>
          </p:grpSpPr>
          <p:cxnSp>
            <p:nvCxnSpPr>
              <p:cNvPr id="154" name="Straight Connector 568">
                <a:extLst>
                  <a:ext uri="{FF2B5EF4-FFF2-40B4-BE49-F238E27FC236}">
                    <a16:creationId xmlns:a16="http://schemas.microsoft.com/office/drawing/2014/main" id="{20950371-3FB0-4705-B73A-4C01276FDB7C}"/>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55" name="Straight Connector 569">
                <a:extLst>
                  <a:ext uri="{FF2B5EF4-FFF2-40B4-BE49-F238E27FC236}">
                    <a16:creationId xmlns:a16="http://schemas.microsoft.com/office/drawing/2014/main" id="{53078433-A101-4A1E-AFA5-8598E0E3182A}"/>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56" name="Straight Connector 570">
                <a:extLst>
                  <a:ext uri="{FF2B5EF4-FFF2-40B4-BE49-F238E27FC236}">
                    <a16:creationId xmlns:a16="http://schemas.microsoft.com/office/drawing/2014/main" id="{468C4442-263C-49F4-9DAD-9D560E4A3D64}"/>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69" name="Group 485">
              <a:extLst>
                <a:ext uri="{FF2B5EF4-FFF2-40B4-BE49-F238E27FC236}">
                  <a16:creationId xmlns:a16="http://schemas.microsoft.com/office/drawing/2014/main" id="{1C864FA0-ED59-4D74-834B-CF1EFD04BC1B}"/>
                </a:ext>
              </a:extLst>
            </p:cNvPr>
            <p:cNvGrpSpPr/>
            <p:nvPr/>
          </p:nvGrpSpPr>
          <p:grpSpPr>
            <a:xfrm rot="795807">
              <a:off x="6937965" y="1801645"/>
              <a:ext cx="97128" cy="89546"/>
              <a:chOff x="3695700" y="1311275"/>
              <a:chExt cx="228600" cy="349250"/>
            </a:xfrm>
          </p:grpSpPr>
          <p:cxnSp>
            <p:nvCxnSpPr>
              <p:cNvPr id="151" name="Straight Connector 565">
                <a:extLst>
                  <a:ext uri="{FF2B5EF4-FFF2-40B4-BE49-F238E27FC236}">
                    <a16:creationId xmlns:a16="http://schemas.microsoft.com/office/drawing/2014/main" id="{7117DC0A-E89B-4852-82E1-879B1270648A}"/>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52" name="Straight Connector 566">
                <a:extLst>
                  <a:ext uri="{FF2B5EF4-FFF2-40B4-BE49-F238E27FC236}">
                    <a16:creationId xmlns:a16="http://schemas.microsoft.com/office/drawing/2014/main" id="{43257755-C419-4899-89B0-0033C9C54E00}"/>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53" name="Straight Connector 567">
                <a:extLst>
                  <a:ext uri="{FF2B5EF4-FFF2-40B4-BE49-F238E27FC236}">
                    <a16:creationId xmlns:a16="http://schemas.microsoft.com/office/drawing/2014/main" id="{9E8BC2FA-DD53-41C8-A565-989ACB89925D}"/>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0" name="Group 486">
              <a:extLst>
                <a:ext uri="{FF2B5EF4-FFF2-40B4-BE49-F238E27FC236}">
                  <a16:creationId xmlns:a16="http://schemas.microsoft.com/office/drawing/2014/main" id="{D3046E62-F4B9-4371-B789-ADBA64781278}"/>
                </a:ext>
              </a:extLst>
            </p:cNvPr>
            <p:cNvGrpSpPr/>
            <p:nvPr/>
          </p:nvGrpSpPr>
          <p:grpSpPr>
            <a:xfrm rot="795807">
              <a:off x="7743191" y="1237913"/>
              <a:ext cx="97128" cy="89546"/>
              <a:chOff x="3695700" y="1311275"/>
              <a:chExt cx="228600" cy="349250"/>
            </a:xfrm>
          </p:grpSpPr>
          <p:cxnSp>
            <p:nvCxnSpPr>
              <p:cNvPr id="148" name="Straight Connector 562">
                <a:extLst>
                  <a:ext uri="{FF2B5EF4-FFF2-40B4-BE49-F238E27FC236}">
                    <a16:creationId xmlns:a16="http://schemas.microsoft.com/office/drawing/2014/main" id="{487A48F7-BC27-45A7-BD29-BA49D585C768}"/>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49" name="Straight Connector 563">
                <a:extLst>
                  <a:ext uri="{FF2B5EF4-FFF2-40B4-BE49-F238E27FC236}">
                    <a16:creationId xmlns:a16="http://schemas.microsoft.com/office/drawing/2014/main" id="{43505748-AD93-44F7-9873-BC2ADC63832A}"/>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50" name="Straight Connector 564">
                <a:extLst>
                  <a:ext uri="{FF2B5EF4-FFF2-40B4-BE49-F238E27FC236}">
                    <a16:creationId xmlns:a16="http://schemas.microsoft.com/office/drawing/2014/main" id="{12066A9F-3427-441B-880A-DD26E218281D}"/>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1" name="Group 487">
              <a:extLst>
                <a:ext uri="{FF2B5EF4-FFF2-40B4-BE49-F238E27FC236}">
                  <a16:creationId xmlns:a16="http://schemas.microsoft.com/office/drawing/2014/main" id="{D2936857-6FE6-4C0C-A018-331BA0586A2E}"/>
                </a:ext>
              </a:extLst>
            </p:cNvPr>
            <p:cNvGrpSpPr/>
            <p:nvPr/>
          </p:nvGrpSpPr>
          <p:grpSpPr>
            <a:xfrm rot="795807">
              <a:off x="7748902" y="1905537"/>
              <a:ext cx="97128" cy="89546"/>
              <a:chOff x="3695700" y="1311275"/>
              <a:chExt cx="228600" cy="349250"/>
            </a:xfrm>
          </p:grpSpPr>
          <p:cxnSp>
            <p:nvCxnSpPr>
              <p:cNvPr id="145" name="Straight Connector 559">
                <a:extLst>
                  <a:ext uri="{FF2B5EF4-FFF2-40B4-BE49-F238E27FC236}">
                    <a16:creationId xmlns:a16="http://schemas.microsoft.com/office/drawing/2014/main" id="{1FA92075-83FB-4F6C-B254-A410397050A6}"/>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46" name="Straight Connector 560">
                <a:extLst>
                  <a:ext uri="{FF2B5EF4-FFF2-40B4-BE49-F238E27FC236}">
                    <a16:creationId xmlns:a16="http://schemas.microsoft.com/office/drawing/2014/main" id="{1B99E2E4-5180-479F-A1CE-C608D6FC1A23}"/>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47" name="Straight Connector 561">
                <a:extLst>
                  <a:ext uri="{FF2B5EF4-FFF2-40B4-BE49-F238E27FC236}">
                    <a16:creationId xmlns:a16="http://schemas.microsoft.com/office/drawing/2014/main" id="{22968A68-9A03-4184-9681-86559AF3E428}"/>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2" name="Group 488">
              <a:extLst>
                <a:ext uri="{FF2B5EF4-FFF2-40B4-BE49-F238E27FC236}">
                  <a16:creationId xmlns:a16="http://schemas.microsoft.com/office/drawing/2014/main" id="{590BCB09-F0AE-47C9-8540-38B5AB3D559E}"/>
                </a:ext>
              </a:extLst>
            </p:cNvPr>
            <p:cNvGrpSpPr/>
            <p:nvPr/>
          </p:nvGrpSpPr>
          <p:grpSpPr>
            <a:xfrm rot="1656614">
              <a:off x="8852766" y="1920279"/>
              <a:ext cx="97128" cy="89546"/>
              <a:chOff x="3695700" y="1311275"/>
              <a:chExt cx="228600" cy="349250"/>
            </a:xfrm>
          </p:grpSpPr>
          <p:cxnSp>
            <p:nvCxnSpPr>
              <p:cNvPr id="142" name="Straight Connector 556">
                <a:extLst>
                  <a:ext uri="{FF2B5EF4-FFF2-40B4-BE49-F238E27FC236}">
                    <a16:creationId xmlns:a16="http://schemas.microsoft.com/office/drawing/2014/main" id="{BB4A2984-C3E3-4A31-97BC-C310EADD8652}"/>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43" name="Straight Connector 557">
                <a:extLst>
                  <a:ext uri="{FF2B5EF4-FFF2-40B4-BE49-F238E27FC236}">
                    <a16:creationId xmlns:a16="http://schemas.microsoft.com/office/drawing/2014/main" id="{504C3042-67EE-499D-8E96-F365287DD542}"/>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44" name="Straight Connector 558">
                <a:extLst>
                  <a:ext uri="{FF2B5EF4-FFF2-40B4-BE49-F238E27FC236}">
                    <a16:creationId xmlns:a16="http://schemas.microsoft.com/office/drawing/2014/main" id="{CB6BC4CD-06D2-46C0-8930-D1196B0B2400}"/>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3" name="Group 489">
              <a:extLst>
                <a:ext uri="{FF2B5EF4-FFF2-40B4-BE49-F238E27FC236}">
                  <a16:creationId xmlns:a16="http://schemas.microsoft.com/office/drawing/2014/main" id="{85E661C2-AB50-41F6-853D-ED5954F68C9F}"/>
                </a:ext>
              </a:extLst>
            </p:cNvPr>
            <p:cNvGrpSpPr/>
            <p:nvPr/>
          </p:nvGrpSpPr>
          <p:grpSpPr>
            <a:xfrm rot="795807">
              <a:off x="8337117" y="1858152"/>
              <a:ext cx="97128" cy="89546"/>
              <a:chOff x="3695700" y="1311275"/>
              <a:chExt cx="228600" cy="349250"/>
            </a:xfrm>
          </p:grpSpPr>
          <p:cxnSp>
            <p:nvCxnSpPr>
              <p:cNvPr id="139" name="Straight Connector 553">
                <a:extLst>
                  <a:ext uri="{FF2B5EF4-FFF2-40B4-BE49-F238E27FC236}">
                    <a16:creationId xmlns:a16="http://schemas.microsoft.com/office/drawing/2014/main" id="{BF05CA83-A4A2-4E78-BA42-4D984FF9F166}"/>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40" name="Straight Connector 554">
                <a:extLst>
                  <a:ext uri="{FF2B5EF4-FFF2-40B4-BE49-F238E27FC236}">
                    <a16:creationId xmlns:a16="http://schemas.microsoft.com/office/drawing/2014/main" id="{03D94A10-E49A-403E-890C-2B194E775CD0}"/>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41" name="Straight Connector 555">
                <a:extLst>
                  <a:ext uri="{FF2B5EF4-FFF2-40B4-BE49-F238E27FC236}">
                    <a16:creationId xmlns:a16="http://schemas.microsoft.com/office/drawing/2014/main" id="{8B93E567-5BA9-49B2-89EE-71280E1B5BC7}"/>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4" name="Group 490">
              <a:extLst>
                <a:ext uri="{FF2B5EF4-FFF2-40B4-BE49-F238E27FC236}">
                  <a16:creationId xmlns:a16="http://schemas.microsoft.com/office/drawing/2014/main" id="{3ACBC9D0-B5BB-41C2-B4C6-482EB6E5E27D}"/>
                </a:ext>
              </a:extLst>
            </p:cNvPr>
            <p:cNvGrpSpPr/>
            <p:nvPr/>
          </p:nvGrpSpPr>
          <p:grpSpPr>
            <a:xfrm rot="21076830">
              <a:off x="8750806" y="1878550"/>
              <a:ext cx="97128" cy="89546"/>
              <a:chOff x="3695700" y="1311275"/>
              <a:chExt cx="228600" cy="349250"/>
            </a:xfrm>
          </p:grpSpPr>
          <p:cxnSp>
            <p:nvCxnSpPr>
              <p:cNvPr id="136" name="Straight Connector 550">
                <a:extLst>
                  <a:ext uri="{FF2B5EF4-FFF2-40B4-BE49-F238E27FC236}">
                    <a16:creationId xmlns:a16="http://schemas.microsoft.com/office/drawing/2014/main" id="{49A72422-962D-416B-817E-26DF0F5F80BA}"/>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37" name="Straight Connector 551">
                <a:extLst>
                  <a:ext uri="{FF2B5EF4-FFF2-40B4-BE49-F238E27FC236}">
                    <a16:creationId xmlns:a16="http://schemas.microsoft.com/office/drawing/2014/main" id="{13C1D513-DA1B-4016-ADCA-6D85C97C15CB}"/>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38" name="Straight Connector 552">
                <a:extLst>
                  <a:ext uri="{FF2B5EF4-FFF2-40B4-BE49-F238E27FC236}">
                    <a16:creationId xmlns:a16="http://schemas.microsoft.com/office/drawing/2014/main" id="{C1459AB6-B353-4C06-9A8C-EFADC563C442}"/>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5" name="Group 491">
              <a:extLst>
                <a:ext uri="{FF2B5EF4-FFF2-40B4-BE49-F238E27FC236}">
                  <a16:creationId xmlns:a16="http://schemas.microsoft.com/office/drawing/2014/main" id="{78D56B29-F637-4CBB-8A10-D4B713A62E41}"/>
                </a:ext>
              </a:extLst>
            </p:cNvPr>
            <p:cNvGrpSpPr/>
            <p:nvPr/>
          </p:nvGrpSpPr>
          <p:grpSpPr>
            <a:xfrm rot="19943386" flipH="1">
              <a:off x="8298816" y="1987407"/>
              <a:ext cx="97128" cy="89546"/>
              <a:chOff x="3695700" y="1311275"/>
              <a:chExt cx="228600" cy="349250"/>
            </a:xfrm>
          </p:grpSpPr>
          <p:cxnSp>
            <p:nvCxnSpPr>
              <p:cNvPr id="133" name="Straight Connector 547">
                <a:extLst>
                  <a:ext uri="{FF2B5EF4-FFF2-40B4-BE49-F238E27FC236}">
                    <a16:creationId xmlns:a16="http://schemas.microsoft.com/office/drawing/2014/main" id="{D0B36151-53EC-426C-BC9C-861D213E71F7}"/>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34" name="Straight Connector 548">
                <a:extLst>
                  <a:ext uri="{FF2B5EF4-FFF2-40B4-BE49-F238E27FC236}">
                    <a16:creationId xmlns:a16="http://schemas.microsoft.com/office/drawing/2014/main" id="{5836FFC3-4802-4003-B11C-C0BA38F7FCB7}"/>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35" name="Straight Connector 549">
                <a:extLst>
                  <a:ext uri="{FF2B5EF4-FFF2-40B4-BE49-F238E27FC236}">
                    <a16:creationId xmlns:a16="http://schemas.microsoft.com/office/drawing/2014/main" id="{1414A762-69A0-46E8-A682-5AE36DEB3829}"/>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76" name="Group 492">
              <a:extLst>
                <a:ext uri="{FF2B5EF4-FFF2-40B4-BE49-F238E27FC236}">
                  <a16:creationId xmlns:a16="http://schemas.microsoft.com/office/drawing/2014/main" id="{46F6F303-59CF-4631-9B18-EB763137B1F9}"/>
                </a:ext>
              </a:extLst>
            </p:cNvPr>
            <p:cNvGrpSpPr/>
            <p:nvPr/>
          </p:nvGrpSpPr>
          <p:grpSpPr>
            <a:xfrm rot="21076830">
              <a:off x="7528692" y="1890395"/>
              <a:ext cx="97128" cy="89546"/>
              <a:chOff x="3695700" y="1311275"/>
              <a:chExt cx="228600" cy="349250"/>
            </a:xfrm>
          </p:grpSpPr>
          <p:cxnSp>
            <p:nvCxnSpPr>
              <p:cNvPr id="130" name="Straight Connector 544">
                <a:extLst>
                  <a:ext uri="{FF2B5EF4-FFF2-40B4-BE49-F238E27FC236}">
                    <a16:creationId xmlns:a16="http://schemas.microsoft.com/office/drawing/2014/main" id="{5290ABB0-EA15-481D-BEB9-20F9F2247110}"/>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131" name="Straight Connector 545">
                <a:extLst>
                  <a:ext uri="{FF2B5EF4-FFF2-40B4-BE49-F238E27FC236}">
                    <a16:creationId xmlns:a16="http://schemas.microsoft.com/office/drawing/2014/main" id="{C89C36C9-9AA1-4609-BB4A-78F70486A8BA}"/>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132" name="Straight Connector 546">
                <a:extLst>
                  <a:ext uri="{FF2B5EF4-FFF2-40B4-BE49-F238E27FC236}">
                    <a16:creationId xmlns:a16="http://schemas.microsoft.com/office/drawing/2014/main" id="{0D846345-CDB5-4098-89C7-5CA41344431D}"/>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nvGrpSpPr>
            <p:cNvPr id="91" name="Group 507">
              <a:extLst>
                <a:ext uri="{FF2B5EF4-FFF2-40B4-BE49-F238E27FC236}">
                  <a16:creationId xmlns:a16="http://schemas.microsoft.com/office/drawing/2014/main" id="{4D383496-50BF-4DDF-92AA-11783395A96F}"/>
                </a:ext>
              </a:extLst>
            </p:cNvPr>
            <p:cNvGrpSpPr/>
            <p:nvPr/>
          </p:nvGrpSpPr>
          <p:grpSpPr>
            <a:xfrm rot="21495807">
              <a:off x="7537602" y="1214221"/>
              <a:ext cx="97128" cy="89546"/>
              <a:chOff x="3695700" y="1311275"/>
              <a:chExt cx="228600" cy="349250"/>
            </a:xfrm>
          </p:grpSpPr>
          <p:cxnSp>
            <p:nvCxnSpPr>
              <p:cNvPr id="94" name="Straight Connector 508">
                <a:extLst>
                  <a:ext uri="{FF2B5EF4-FFF2-40B4-BE49-F238E27FC236}">
                    <a16:creationId xmlns:a16="http://schemas.microsoft.com/office/drawing/2014/main" id="{D24CB213-A4A4-4E97-A2F7-282E3E41C138}"/>
                  </a:ext>
                </a:extLst>
              </p:cNvPr>
              <p:cNvCxnSpPr/>
              <p:nvPr/>
            </p:nvCxnSpPr>
            <p:spPr>
              <a:xfrm>
                <a:off x="3695700" y="1311275"/>
                <a:ext cx="117475" cy="130175"/>
              </a:xfrm>
              <a:prstGeom prst="line">
                <a:avLst/>
              </a:prstGeom>
              <a:noFill/>
              <a:ln w="19050" cap="flat" cmpd="sng" algn="ctr">
                <a:solidFill>
                  <a:schemeClr val="accent1"/>
                </a:solidFill>
                <a:prstDash val="solid"/>
                <a:miter lim="800000"/>
              </a:ln>
              <a:effectLst/>
            </p:spPr>
          </p:cxnSp>
          <p:cxnSp>
            <p:nvCxnSpPr>
              <p:cNvPr id="95" name="Straight Connector 509">
                <a:extLst>
                  <a:ext uri="{FF2B5EF4-FFF2-40B4-BE49-F238E27FC236}">
                    <a16:creationId xmlns:a16="http://schemas.microsoft.com/office/drawing/2014/main" id="{E62ED7C0-417B-4691-A151-1BFFB6013ABF}"/>
                  </a:ext>
                </a:extLst>
              </p:cNvPr>
              <p:cNvCxnSpPr/>
              <p:nvPr/>
            </p:nvCxnSpPr>
            <p:spPr>
              <a:xfrm flipH="1">
                <a:off x="3806825" y="1311275"/>
                <a:ext cx="117475" cy="130175"/>
              </a:xfrm>
              <a:prstGeom prst="line">
                <a:avLst/>
              </a:prstGeom>
              <a:noFill/>
              <a:ln w="19050" cap="flat" cmpd="sng" algn="ctr">
                <a:solidFill>
                  <a:schemeClr val="accent1"/>
                </a:solidFill>
                <a:prstDash val="solid"/>
                <a:miter lim="800000"/>
              </a:ln>
              <a:effectLst/>
            </p:spPr>
          </p:cxnSp>
          <p:cxnSp>
            <p:nvCxnSpPr>
              <p:cNvPr id="96" name="Straight Connector 510">
                <a:extLst>
                  <a:ext uri="{FF2B5EF4-FFF2-40B4-BE49-F238E27FC236}">
                    <a16:creationId xmlns:a16="http://schemas.microsoft.com/office/drawing/2014/main" id="{C5DEF6A4-86A5-4883-BA04-4ABA3BFA081D}"/>
                  </a:ext>
                </a:extLst>
              </p:cNvPr>
              <p:cNvCxnSpPr/>
              <p:nvPr/>
            </p:nvCxnSpPr>
            <p:spPr>
              <a:xfrm>
                <a:off x="3810000" y="1435100"/>
                <a:ext cx="0" cy="225425"/>
              </a:xfrm>
              <a:prstGeom prst="line">
                <a:avLst/>
              </a:prstGeom>
              <a:noFill/>
              <a:ln w="19050" cap="flat" cmpd="sng" algn="ctr">
                <a:solidFill>
                  <a:schemeClr val="accent1"/>
                </a:solidFill>
                <a:prstDash val="solid"/>
                <a:miter lim="800000"/>
              </a:ln>
              <a:effectLst/>
            </p:spPr>
          </p:cxnSp>
        </p:grpSp>
      </p:grpSp>
      <p:sp>
        <p:nvSpPr>
          <p:cNvPr id="222" name="Text Box 15">
            <a:extLst>
              <a:ext uri="{FF2B5EF4-FFF2-40B4-BE49-F238E27FC236}">
                <a16:creationId xmlns:a16="http://schemas.microsoft.com/office/drawing/2014/main" id="{A3BF79BB-1362-43F0-940C-4492B866DC93}"/>
              </a:ext>
            </a:extLst>
          </p:cNvPr>
          <p:cNvSpPr txBox="1">
            <a:spLocks noChangeArrowheads="1"/>
          </p:cNvSpPr>
          <p:nvPr/>
        </p:nvSpPr>
        <p:spPr bwMode="auto">
          <a:xfrm>
            <a:off x="441935" y="6359731"/>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Cho. Front Immunol. 2018;9:1821. Moreaux. Blood. 2004;103:3148. Sanchez. Br J Haematol. 2012;158:727.</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nvGrpSpPr>
          <p:cNvPr id="227" name="Group 456">
            <a:extLst>
              <a:ext uri="{FF2B5EF4-FFF2-40B4-BE49-F238E27FC236}">
                <a16:creationId xmlns:a16="http://schemas.microsoft.com/office/drawing/2014/main" id="{48A198DA-37E7-4E54-86CB-5CA5052E6058}"/>
              </a:ext>
            </a:extLst>
          </p:cNvPr>
          <p:cNvGrpSpPr/>
          <p:nvPr/>
        </p:nvGrpSpPr>
        <p:grpSpPr>
          <a:xfrm>
            <a:off x="9779411" y="1871762"/>
            <a:ext cx="108507" cy="114626"/>
            <a:chOff x="3695700" y="1311275"/>
            <a:chExt cx="228600" cy="349250"/>
          </a:xfrm>
        </p:grpSpPr>
        <p:cxnSp>
          <p:nvCxnSpPr>
            <p:cNvPr id="228" name="Straight Connector 595">
              <a:extLst>
                <a:ext uri="{FF2B5EF4-FFF2-40B4-BE49-F238E27FC236}">
                  <a16:creationId xmlns:a16="http://schemas.microsoft.com/office/drawing/2014/main" id="{550DE0FC-67FF-4472-849B-9E36E03AC6EC}"/>
                </a:ext>
              </a:extLst>
            </p:cNvPr>
            <p:cNvCxnSpPr/>
            <p:nvPr/>
          </p:nvCxnSpPr>
          <p:spPr>
            <a:xfrm>
              <a:off x="3695700" y="1311275"/>
              <a:ext cx="117475" cy="130175"/>
            </a:xfrm>
            <a:prstGeom prst="line">
              <a:avLst/>
            </a:prstGeom>
            <a:noFill/>
            <a:ln w="28575" cap="flat" cmpd="sng" algn="ctr">
              <a:solidFill>
                <a:schemeClr val="accent1"/>
              </a:solidFill>
              <a:prstDash val="solid"/>
              <a:miter lim="800000"/>
            </a:ln>
            <a:effectLst/>
          </p:spPr>
        </p:cxnSp>
        <p:cxnSp>
          <p:nvCxnSpPr>
            <p:cNvPr id="229" name="Straight Connector 596">
              <a:extLst>
                <a:ext uri="{FF2B5EF4-FFF2-40B4-BE49-F238E27FC236}">
                  <a16:creationId xmlns:a16="http://schemas.microsoft.com/office/drawing/2014/main" id="{E7B5D87D-274B-4715-9326-92E6DBE7DE1B}"/>
                </a:ext>
              </a:extLst>
            </p:cNvPr>
            <p:cNvCxnSpPr/>
            <p:nvPr/>
          </p:nvCxnSpPr>
          <p:spPr>
            <a:xfrm flipH="1">
              <a:off x="3806825" y="1311275"/>
              <a:ext cx="117475" cy="130175"/>
            </a:xfrm>
            <a:prstGeom prst="line">
              <a:avLst/>
            </a:prstGeom>
            <a:noFill/>
            <a:ln w="28575" cap="flat" cmpd="sng" algn="ctr">
              <a:solidFill>
                <a:schemeClr val="accent1"/>
              </a:solidFill>
              <a:prstDash val="solid"/>
              <a:miter lim="800000"/>
            </a:ln>
            <a:effectLst/>
          </p:spPr>
        </p:cxnSp>
        <p:cxnSp>
          <p:nvCxnSpPr>
            <p:cNvPr id="230" name="Straight Connector 597">
              <a:extLst>
                <a:ext uri="{FF2B5EF4-FFF2-40B4-BE49-F238E27FC236}">
                  <a16:creationId xmlns:a16="http://schemas.microsoft.com/office/drawing/2014/main" id="{D92F0291-831E-4C5B-B3C2-73FB7018E0C2}"/>
                </a:ext>
              </a:extLst>
            </p:cNvPr>
            <p:cNvCxnSpPr/>
            <p:nvPr/>
          </p:nvCxnSpPr>
          <p:spPr>
            <a:xfrm>
              <a:off x="3810000" y="1435100"/>
              <a:ext cx="0" cy="225425"/>
            </a:xfrm>
            <a:prstGeom prst="line">
              <a:avLst/>
            </a:prstGeom>
            <a:noFill/>
            <a:ln w="28575" cap="flat" cmpd="sng" algn="ctr">
              <a:solidFill>
                <a:schemeClr val="accent1"/>
              </a:solidFill>
              <a:prstDash val="solid"/>
              <a:miter lim="800000"/>
            </a:ln>
            <a:effectLst/>
          </p:spPr>
        </p:cxnSp>
      </p:grpSp>
      <p:grpSp>
        <p:nvGrpSpPr>
          <p:cNvPr id="233" name="Group 436">
            <a:extLst>
              <a:ext uri="{FF2B5EF4-FFF2-40B4-BE49-F238E27FC236}">
                <a16:creationId xmlns:a16="http://schemas.microsoft.com/office/drawing/2014/main" id="{0101F023-8464-43F6-BF5F-32AECD040D51}"/>
              </a:ext>
            </a:extLst>
          </p:cNvPr>
          <p:cNvGrpSpPr/>
          <p:nvPr/>
        </p:nvGrpSpPr>
        <p:grpSpPr>
          <a:xfrm>
            <a:off x="1401212" y="1745197"/>
            <a:ext cx="381508" cy="296155"/>
            <a:chOff x="2077071" y="1860550"/>
            <a:chExt cx="186703" cy="215900"/>
          </a:xfrm>
        </p:grpSpPr>
        <p:sp>
          <p:nvSpPr>
            <p:cNvPr id="234" name="Oval 632">
              <a:extLst>
                <a:ext uri="{FF2B5EF4-FFF2-40B4-BE49-F238E27FC236}">
                  <a16:creationId xmlns:a16="http://schemas.microsoft.com/office/drawing/2014/main" id="{69A6BF8E-1D15-4A41-A372-5889EB7594C6}"/>
                </a:ext>
              </a:extLst>
            </p:cNvPr>
            <p:cNvSpPr/>
            <p:nvPr/>
          </p:nvSpPr>
          <p:spPr>
            <a:xfrm>
              <a:off x="2077071" y="1860550"/>
              <a:ext cx="186703" cy="215900"/>
            </a:xfrm>
            <a:prstGeom prst="ellipse">
              <a:avLst/>
            </a:prstGeom>
            <a:solidFill>
              <a:srgbClr val="009FC4"/>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sp>
          <p:nvSpPr>
            <p:cNvPr id="235" name="Oval 633">
              <a:extLst>
                <a:ext uri="{FF2B5EF4-FFF2-40B4-BE49-F238E27FC236}">
                  <a16:creationId xmlns:a16="http://schemas.microsoft.com/office/drawing/2014/main" id="{19DAA006-E89D-4A55-B029-6B1671E20851}"/>
                </a:ext>
              </a:extLst>
            </p:cNvPr>
            <p:cNvSpPr/>
            <p:nvPr/>
          </p:nvSpPr>
          <p:spPr>
            <a:xfrm>
              <a:off x="2099036" y="1885950"/>
              <a:ext cx="142773" cy="165100"/>
            </a:xfrm>
            <a:prstGeom prst="ellipse">
              <a:avLst/>
            </a:prstGeom>
            <a:solidFill>
              <a:srgbClr val="44546A"/>
            </a:solidFill>
            <a:ln w="6350" cap="flat" cmpd="sng" algn="ctr">
              <a:noFill/>
              <a:prstDash val="solid"/>
              <a:miter lim="800000"/>
            </a:ln>
            <a:effectLst/>
          </p:spPr>
          <p:txBody>
            <a:bodyPr rtlCol="0" anchor="ctr"/>
            <a:lstStyle/>
            <a:p>
              <a:pPr marL="0" marR="0" lvl="0" indent="0" algn="ctr" defTabSz="1219140"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 lastClr="FFFFFF"/>
                </a:solidFill>
                <a:effectLst/>
                <a:uLnTx/>
                <a:uFillTx/>
                <a:latin typeface="Calibri" panose="020F0502020204030204" pitchFamily="34" charset="0"/>
                <a:ea typeface="+mn-ea"/>
                <a:cs typeface="Calibri" panose="020F0502020204030204" pitchFamily="34" charset="0"/>
              </a:endParaRPr>
            </a:p>
          </p:txBody>
        </p:sp>
      </p:grpSp>
      <p:cxnSp>
        <p:nvCxnSpPr>
          <p:cNvPr id="237" name="Straight Arrow Connector 236">
            <a:extLst>
              <a:ext uri="{FF2B5EF4-FFF2-40B4-BE49-F238E27FC236}">
                <a16:creationId xmlns:a16="http://schemas.microsoft.com/office/drawing/2014/main" id="{FE69BCF4-D18E-4452-BB24-8A967EEBCC68}"/>
              </a:ext>
            </a:extLst>
          </p:cNvPr>
          <p:cNvCxnSpPr/>
          <p:nvPr/>
        </p:nvCxnSpPr>
        <p:spPr bwMode="auto">
          <a:xfrm>
            <a:off x="1802176"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38" name="Straight Arrow Connector 237">
            <a:extLst>
              <a:ext uri="{FF2B5EF4-FFF2-40B4-BE49-F238E27FC236}">
                <a16:creationId xmlns:a16="http://schemas.microsoft.com/office/drawing/2014/main" id="{F947448A-E2F2-4F29-B22C-C6E0034C2C02}"/>
              </a:ext>
            </a:extLst>
          </p:cNvPr>
          <p:cNvCxnSpPr/>
          <p:nvPr/>
        </p:nvCxnSpPr>
        <p:spPr bwMode="auto">
          <a:xfrm>
            <a:off x="2445443"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39" name="Straight Arrow Connector 238">
            <a:extLst>
              <a:ext uri="{FF2B5EF4-FFF2-40B4-BE49-F238E27FC236}">
                <a16:creationId xmlns:a16="http://schemas.microsoft.com/office/drawing/2014/main" id="{33559485-4A88-4FB8-85D7-3EC28F518630}"/>
              </a:ext>
            </a:extLst>
          </p:cNvPr>
          <p:cNvCxnSpPr/>
          <p:nvPr/>
        </p:nvCxnSpPr>
        <p:spPr bwMode="auto">
          <a:xfrm>
            <a:off x="3137350"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40" name="Straight Arrow Connector 239">
            <a:extLst>
              <a:ext uri="{FF2B5EF4-FFF2-40B4-BE49-F238E27FC236}">
                <a16:creationId xmlns:a16="http://schemas.microsoft.com/office/drawing/2014/main" id="{1D71030A-31AD-42D6-8C67-C245D8FD2676}"/>
              </a:ext>
            </a:extLst>
          </p:cNvPr>
          <p:cNvCxnSpPr/>
          <p:nvPr/>
        </p:nvCxnSpPr>
        <p:spPr bwMode="auto">
          <a:xfrm>
            <a:off x="3819532"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41" name="Straight Arrow Connector 240">
            <a:extLst>
              <a:ext uri="{FF2B5EF4-FFF2-40B4-BE49-F238E27FC236}">
                <a16:creationId xmlns:a16="http://schemas.microsoft.com/office/drawing/2014/main" id="{1A5539C7-22A4-447D-90F8-6540F9BD3936}"/>
              </a:ext>
            </a:extLst>
          </p:cNvPr>
          <p:cNvCxnSpPr/>
          <p:nvPr/>
        </p:nvCxnSpPr>
        <p:spPr bwMode="auto">
          <a:xfrm>
            <a:off x="4462801"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42" name="Straight Arrow Connector 241">
            <a:extLst>
              <a:ext uri="{FF2B5EF4-FFF2-40B4-BE49-F238E27FC236}">
                <a16:creationId xmlns:a16="http://schemas.microsoft.com/office/drawing/2014/main" id="{2CE950B7-EE3F-4B5B-87CC-430248CE6A28}"/>
              </a:ext>
            </a:extLst>
          </p:cNvPr>
          <p:cNvCxnSpPr/>
          <p:nvPr/>
        </p:nvCxnSpPr>
        <p:spPr bwMode="auto">
          <a:xfrm>
            <a:off x="5164438"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43" name="Straight Arrow Connector 242">
            <a:extLst>
              <a:ext uri="{FF2B5EF4-FFF2-40B4-BE49-F238E27FC236}">
                <a16:creationId xmlns:a16="http://schemas.microsoft.com/office/drawing/2014/main" id="{4C254967-AB6E-4325-8980-F1216F117EA3}"/>
              </a:ext>
            </a:extLst>
          </p:cNvPr>
          <p:cNvCxnSpPr/>
          <p:nvPr/>
        </p:nvCxnSpPr>
        <p:spPr bwMode="auto">
          <a:xfrm>
            <a:off x="6070351" y="1899141"/>
            <a:ext cx="182880" cy="0"/>
          </a:xfrm>
          <a:prstGeom prst="straightConnector1">
            <a:avLst/>
          </a:prstGeom>
          <a:noFill/>
          <a:ln w="28575" cap="flat" cmpd="sng" algn="ctr">
            <a:solidFill>
              <a:schemeClr val="bg1"/>
            </a:solidFill>
            <a:prstDash val="solid"/>
            <a:round/>
            <a:headEnd type="none" w="med" len="med"/>
            <a:tailEnd type="triangle"/>
          </a:ln>
          <a:effectLst/>
        </p:spPr>
      </p:cxnSp>
      <p:cxnSp>
        <p:nvCxnSpPr>
          <p:cNvPr id="246" name="Straight Arrow Connector 245">
            <a:extLst>
              <a:ext uri="{FF2B5EF4-FFF2-40B4-BE49-F238E27FC236}">
                <a16:creationId xmlns:a16="http://schemas.microsoft.com/office/drawing/2014/main" id="{635984B5-F39F-47A4-8890-23BA83ECB88F}"/>
              </a:ext>
            </a:extLst>
          </p:cNvPr>
          <p:cNvCxnSpPr>
            <a:cxnSpLocks/>
          </p:cNvCxnSpPr>
          <p:nvPr/>
        </p:nvCxnSpPr>
        <p:spPr bwMode="auto">
          <a:xfrm>
            <a:off x="6980414" y="2043913"/>
            <a:ext cx="167084" cy="147688"/>
          </a:xfrm>
          <a:prstGeom prst="straightConnector1">
            <a:avLst/>
          </a:prstGeom>
          <a:noFill/>
          <a:ln w="28575" cap="flat" cmpd="sng" algn="ctr">
            <a:solidFill>
              <a:schemeClr val="bg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ED07BC8E-4BF7-43F7-A882-1232E9E88791}"/>
              </a:ext>
            </a:extLst>
          </p:cNvPr>
          <p:cNvCxnSpPr>
            <a:cxnSpLocks/>
          </p:cNvCxnSpPr>
          <p:nvPr/>
        </p:nvCxnSpPr>
        <p:spPr bwMode="auto">
          <a:xfrm flipV="1">
            <a:off x="7006480" y="1438603"/>
            <a:ext cx="167084" cy="147688"/>
          </a:xfrm>
          <a:prstGeom prst="straightConnector1">
            <a:avLst/>
          </a:prstGeom>
          <a:noFill/>
          <a:ln w="28575" cap="flat" cmpd="sng" algn="ctr">
            <a:solidFill>
              <a:schemeClr val="bg1"/>
            </a:solidFill>
            <a:prstDash val="solid"/>
            <a:round/>
            <a:headEnd type="none" w="med" len="med"/>
            <a:tailEnd type="triangle"/>
          </a:ln>
          <a:effectLst/>
        </p:spPr>
      </p:cxnSp>
      <p:cxnSp>
        <p:nvCxnSpPr>
          <p:cNvPr id="250" name="Straight Arrow Connector 249">
            <a:extLst>
              <a:ext uri="{FF2B5EF4-FFF2-40B4-BE49-F238E27FC236}">
                <a16:creationId xmlns:a16="http://schemas.microsoft.com/office/drawing/2014/main" id="{A7D0D84B-F33B-48DA-8371-D4563086236A}"/>
              </a:ext>
            </a:extLst>
          </p:cNvPr>
          <p:cNvCxnSpPr/>
          <p:nvPr/>
        </p:nvCxnSpPr>
        <p:spPr bwMode="auto">
          <a:xfrm>
            <a:off x="8112417" y="2175621"/>
            <a:ext cx="182880" cy="0"/>
          </a:xfrm>
          <a:prstGeom prst="straightConnector1">
            <a:avLst/>
          </a:prstGeom>
          <a:noFill/>
          <a:ln w="28575" cap="flat" cmpd="sng" algn="ctr">
            <a:solidFill>
              <a:schemeClr val="bg1"/>
            </a:solidFill>
            <a:prstDash val="solid"/>
            <a:round/>
            <a:headEnd type="none" w="med" len="med"/>
            <a:tailEnd type="triangle"/>
          </a:ln>
          <a:effectLst/>
        </p:spPr>
      </p:cxnSp>
      <p:sp>
        <p:nvSpPr>
          <p:cNvPr id="251" name="Rectangle 250">
            <a:extLst>
              <a:ext uri="{FF2B5EF4-FFF2-40B4-BE49-F238E27FC236}">
                <a16:creationId xmlns:a16="http://schemas.microsoft.com/office/drawing/2014/main" id="{7DDA3B57-D97E-48B8-A990-284D15771BE6}"/>
              </a:ext>
            </a:extLst>
          </p:cNvPr>
          <p:cNvSpPr/>
          <p:nvPr/>
        </p:nvSpPr>
        <p:spPr bwMode="auto">
          <a:xfrm>
            <a:off x="1289385" y="2554812"/>
            <a:ext cx="7893887" cy="100584"/>
          </a:xfrm>
          <a:prstGeom prst="rect">
            <a:avLst/>
          </a:prstGeom>
          <a:gradFill flip="none" rotWithShape="1">
            <a:gsLst>
              <a:gs pos="0">
                <a:schemeClr val="accent3"/>
              </a:gs>
              <a:gs pos="21000">
                <a:schemeClr val="accent3">
                  <a:lumMod val="60000"/>
                  <a:lumOff val="40000"/>
                </a:schemeClr>
              </a:gs>
              <a:gs pos="100000">
                <a:schemeClr val="tx1"/>
              </a:gs>
            </a:gsLst>
            <a:lin ang="10800000" scaled="1"/>
            <a:tileRect/>
          </a:gra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2" name="Rectangle 251">
            <a:extLst>
              <a:ext uri="{FF2B5EF4-FFF2-40B4-BE49-F238E27FC236}">
                <a16:creationId xmlns:a16="http://schemas.microsoft.com/office/drawing/2014/main" id="{698803A5-0C17-4A5E-ACD2-E3A25442C3A1}"/>
              </a:ext>
            </a:extLst>
          </p:cNvPr>
          <p:cNvSpPr/>
          <p:nvPr/>
        </p:nvSpPr>
        <p:spPr bwMode="auto">
          <a:xfrm rot="10800000">
            <a:off x="1289383" y="2754346"/>
            <a:ext cx="7893887" cy="101753"/>
          </a:xfrm>
          <a:prstGeom prst="rect">
            <a:avLst/>
          </a:prstGeom>
          <a:gradFill flip="none" rotWithShape="1">
            <a:gsLst>
              <a:gs pos="0">
                <a:schemeClr val="tx2"/>
              </a:gs>
              <a:gs pos="21000">
                <a:schemeClr val="tx1">
                  <a:lumMod val="85000"/>
                </a:schemeClr>
              </a:gs>
              <a:gs pos="100000">
                <a:schemeClr val="tx1"/>
              </a:gs>
            </a:gsLst>
            <a:lin ang="10800000" scaled="1"/>
            <a:tileRect/>
          </a:gra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302" name="Group 301">
            <a:extLst>
              <a:ext uri="{FF2B5EF4-FFF2-40B4-BE49-F238E27FC236}">
                <a16:creationId xmlns:a16="http://schemas.microsoft.com/office/drawing/2014/main" id="{51AC1E6A-4F8D-4818-8BF7-AED618A0BC10}"/>
              </a:ext>
            </a:extLst>
          </p:cNvPr>
          <p:cNvGrpSpPr/>
          <p:nvPr/>
        </p:nvGrpSpPr>
        <p:grpSpPr>
          <a:xfrm>
            <a:off x="1233524" y="3106022"/>
            <a:ext cx="2827139" cy="3179713"/>
            <a:chOff x="1123308" y="3190875"/>
            <a:chExt cx="2410411" cy="2711012"/>
          </a:xfrm>
        </p:grpSpPr>
        <p:grpSp>
          <p:nvGrpSpPr>
            <p:cNvPr id="261" name="Group 260">
              <a:extLst>
                <a:ext uri="{FF2B5EF4-FFF2-40B4-BE49-F238E27FC236}">
                  <a16:creationId xmlns:a16="http://schemas.microsoft.com/office/drawing/2014/main" id="{47F304A0-C12A-4CE6-A72F-EC90AC17F4A3}"/>
                </a:ext>
              </a:extLst>
            </p:cNvPr>
            <p:cNvGrpSpPr/>
            <p:nvPr/>
          </p:nvGrpSpPr>
          <p:grpSpPr>
            <a:xfrm>
              <a:off x="1286299" y="3203584"/>
              <a:ext cx="545663" cy="302046"/>
              <a:chOff x="1286299" y="3203584"/>
              <a:chExt cx="545663" cy="302046"/>
            </a:xfrm>
          </p:grpSpPr>
          <p:sp>
            <p:nvSpPr>
              <p:cNvPr id="253" name="Oval 252">
                <a:extLst>
                  <a:ext uri="{FF2B5EF4-FFF2-40B4-BE49-F238E27FC236}">
                    <a16:creationId xmlns:a16="http://schemas.microsoft.com/office/drawing/2014/main" id="{3E09975E-4959-4BE4-9C76-E70BF089B8FF}"/>
                  </a:ext>
                </a:extLst>
              </p:cNvPr>
              <p:cNvSpPr/>
              <p:nvPr/>
            </p:nvSpPr>
            <p:spPr bwMode="auto">
              <a:xfrm>
                <a:off x="1326569" y="3238314"/>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4" name="Oval 253">
                <a:extLst>
                  <a:ext uri="{FF2B5EF4-FFF2-40B4-BE49-F238E27FC236}">
                    <a16:creationId xmlns:a16="http://schemas.microsoft.com/office/drawing/2014/main" id="{0BDD93FF-ADB6-439B-AD3E-55D6E50996BB}"/>
                  </a:ext>
                </a:extLst>
              </p:cNvPr>
              <p:cNvSpPr/>
              <p:nvPr/>
            </p:nvSpPr>
            <p:spPr bwMode="auto">
              <a:xfrm>
                <a:off x="1286299" y="3359889"/>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5" name="Oval 254">
                <a:extLst>
                  <a:ext uri="{FF2B5EF4-FFF2-40B4-BE49-F238E27FC236}">
                    <a16:creationId xmlns:a16="http://schemas.microsoft.com/office/drawing/2014/main" id="{02AA5506-AC0E-4B05-A06E-B38A32444DB7}"/>
                  </a:ext>
                </a:extLst>
              </p:cNvPr>
              <p:cNvSpPr/>
              <p:nvPr/>
            </p:nvSpPr>
            <p:spPr bwMode="auto">
              <a:xfrm>
                <a:off x="1414124" y="3312826"/>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6" name="Oval 255">
                <a:extLst>
                  <a:ext uri="{FF2B5EF4-FFF2-40B4-BE49-F238E27FC236}">
                    <a16:creationId xmlns:a16="http://schemas.microsoft.com/office/drawing/2014/main" id="{4BE2E3C1-55F9-47A9-91D0-1B3DB479A5E6}"/>
                  </a:ext>
                </a:extLst>
              </p:cNvPr>
              <p:cNvSpPr/>
              <p:nvPr/>
            </p:nvSpPr>
            <p:spPr bwMode="auto">
              <a:xfrm>
                <a:off x="1497841" y="3406951"/>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7" name="Oval 256">
                <a:extLst>
                  <a:ext uri="{FF2B5EF4-FFF2-40B4-BE49-F238E27FC236}">
                    <a16:creationId xmlns:a16="http://schemas.microsoft.com/office/drawing/2014/main" id="{EB3D99F3-DBF6-4798-A905-5BF04EA75F14}"/>
                  </a:ext>
                </a:extLst>
              </p:cNvPr>
              <p:cNvSpPr/>
              <p:nvPr/>
            </p:nvSpPr>
            <p:spPr bwMode="auto">
              <a:xfrm>
                <a:off x="1618172" y="3411505"/>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8" name="Oval 257">
                <a:extLst>
                  <a:ext uri="{FF2B5EF4-FFF2-40B4-BE49-F238E27FC236}">
                    <a16:creationId xmlns:a16="http://schemas.microsoft.com/office/drawing/2014/main" id="{EDE54D1B-03C2-410A-BF3B-DD62AE4A1E6F}"/>
                  </a:ext>
                </a:extLst>
              </p:cNvPr>
              <p:cNvSpPr/>
              <p:nvPr/>
            </p:nvSpPr>
            <p:spPr bwMode="auto">
              <a:xfrm>
                <a:off x="1508249" y="3203584"/>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9" name="Oval 258">
                <a:extLst>
                  <a:ext uri="{FF2B5EF4-FFF2-40B4-BE49-F238E27FC236}">
                    <a16:creationId xmlns:a16="http://schemas.microsoft.com/office/drawing/2014/main" id="{8752A81A-17AD-40BA-8232-31173A11FD5D}"/>
                  </a:ext>
                </a:extLst>
              </p:cNvPr>
              <p:cNvSpPr/>
              <p:nvPr/>
            </p:nvSpPr>
            <p:spPr bwMode="auto">
              <a:xfrm>
                <a:off x="1643712" y="3242676"/>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0" name="Oval 259">
                <a:extLst>
                  <a:ext uri="{FF2B5EF4-FFF2-40B4-BE49-F238E27FC236}">
                    <a16:creationId xmlns:a16="http://schemas.microsoft.com/office/drawing/2014/main" id="{97808CB2-A1F1-4A1C-A8C7-15C217E09532}"/>
                  </a:ext>
                </a:extLst>
              </p:cNvPr>
              <p:cNvSpPr/>
              <p:nvPr/>
            </p:nvSpPr>
            <p:spPr bwMode="auto">
              <a:xfrm>
                <a:off x="1737837" y="3386760"/>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268" name="Group 267">
              <a:extLst>
                <a:ext uri="{FF2B5EF4-FFF2-40B4-BE49-F238E27FC236}">
                  <a16:creationId xmlns:a16="http://schemas.microsoft.com/office/drawing/2014/main" id="{C2A18AF4-AABB-4143-931A-06003A35AA38}"/>
                </a:ext>
              </a:extLst>
            </p:cNvPr>
            <p:cNvGrpSpPr/>
            <p:nvPr/>
          </p:nvGrpSpPr>
          <p:grpSpPr>
            <a:xfrm>
              <a:off x="1297563" y="3801627"/>
              <a:ext cx="462561" cy="314375"/>
              <a:chOff x="1297563" y="3801627"/>
              <a:chExt cx="462561" cy="314375"/>
            </a:xfrm>
          </p:grpSpPr>
          <p:sp>
            <p:nvSpPr>
              <p:cNvPr id="262" name="Oval 261">
                <a:extLst>
                  <a:ext uri="{FF2B5EF4-FFF2-40B4-BE49-F238E27FC236}">
                    <a16:creationId xmlns:a16="http://schemas.microsoft.com/office/drawing/2014/main" id="{122DA841-7BDD-4CEC-9CFC-3A9CB1F73731}"/>
                  </a:ext>
                </a:extLst>
              </p:cNvPr>
              <p:cNvSpPr/>
              <p:nvPr/>
            </p:nvSpPr>
            <p:spPr bwMode="auto">
              <a:xfrm>
                <a:off x="1297563" y="3963923"/>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3" name="Oval 262">
                <a:extLst>
                  <a:ext uri="{FF2B5EF4-FFF2-40B4-BE49-F238E27FC236}">
                    <a16:creationId xmlns:a16="http://schemas.microsoft.com/office/drawing/2014/main" id="{786F671D-EE1D-405D-B796-262710676349}"/>
                  </a:ext>
                </a:extLst>
              </p:cNvPr>
              <p:cNvSpPr/>
              <p:nvPr/>
            </p:nvSpPr>
            <p:spPr bwMode="auto">
              <a:xfrm>
                <a:off x="1332931" y="3803524"/>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4" name="Oval 263">
                <a:extLst>
                  <a:ext uri="{FF2B5EF4-FFF2-40B4-BE49-F238E27FC236}">
                    <a16:creationId xmlns:a16="http://schemas.microsoft.com/office/drawing/2014/main" id="{9E7F6B4F-BAB1-45A6-8C6F-BC5E28E024A0}"/>
                  </a:ext>
                </a:extLst>
              </p:cNvPr>
              <p:cNvSpPr/>
              <p:nvPr/>
            </p:nvSpPr>
            <p:spPr bwMode="auto">
              <a:xfrm>
                <a:off x="1427705" y="4021877"/>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5" name="Oval 264">
                <a:extLst>
                  <a:ext uri="{FF2B5EF4-FFF2-40B4-BE49-F238E27FC236}">
                    <a16:creationId xmlns:a16="http://schemas.microsoft.com/office/drawing/2014/main" id="{46BE21BD-BF7B-4441-B8A7-1803A0BE2B7B}"/>
                  </a:ext>
                </a:extLst>
              </p:cNvPr>
              <p:cNvSpPr/>
              <p:nvPr/>
            </p:nvSpPr>
            <p:spPr bwMode="auto">
              <a:xfrm>
                <a:off x="1446095" y="3882538"/>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6" name="Oval 265">
                <a:extLst>
                  <a:ext uri="{FF2B5EF4-FFF2-40B4-BE49-F238E27FC236}">
                    <a16:creationId xmlns:a16="http://schemas.microsoft.com/office/drawing/2014/main" id="{C049D055-D864-4C36-AB91-4979211D7809}"/>
                  </a:ext>
                </a:extLst>
              </p:cNvPr>
              <p:cNvSpPr/>
              <p:nvPr/>
            </p:nvSpPr>
            <p:spPr bwMode="auto">
              <a:xfrm>
                <a:off x="1562640" y="3801627"/>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7" name="Oval 266">
                <a:extLst>
                  <a:ext uri="{FF2B5EF4-FFF2-40B4-BE49-F238E27FC236}">
                    <a16:creationId xmlns:a16="http://schemas.microsoft.com/office/drawing/2014/main" id="{B9146892-C16E-4650-A9B7-DAF5520712CA}"/>
                  </a:ext>
                </a:extLst>
              </p:cNvPr>
              <p:cNvSpPr/>
              <p:nvPr/>
            </p:nvSpPr>
            <p:spPr bwMode="auto">
              <a:xfrm>
                <a:off x="1665999" y="3892873"/>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269" name="Block Arc 268">
              <a:extLst>
                <a:ext uri="{FF2B5EF4-FFF2-40B4-BE49-F238E27FC236}">
                  <a16:creationId xmlns:a16="http://schemas.microsoft.com/office/drawing/2014/main" id="{073EE6C0-A5F1-4087-9712-0969249B64FC}"/>
                </a:ext>
              </a:extLst>
            </p:cNvPr>
            <p:cNvSpPr/>
            <p:nvPr/>
          </p:nvSpPr>
          <p:spPr bwMode="auto">
            <a:xfrm rot="5400000">
              <a:off x="1470889" y="4557571"/>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0" name="Block Arc 269">
              <a:extLst>
                <a:ext uri="{FF2B5EF4-FFF2-40B4-BE49-F238E27FC236}">
                  <a16:creationId xmlns:a16="http://schemas.microsoft.com/office/drawing/2014/main" id="{569C9D3E-CA43-45A6-821F-B9B356B1310E}"/>
                </a:ext>
              </a:extLst>
            </p:cNvPr>
            <p:cNvSpPr/>
            <p:nvPr/>
          </p:nvSpPr>
          <p:spPr bwMode="auto">
            <a:xfrm rot="5400000">
              <a:off x="1697297" y="4608334"/>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1" name="Block Arc 270">
              <a:extLst>
                <a:ext uri="{FF2B5EF4-FFF2-40B4-BE49-F238E27FC236}">
                  <a16:creationId xmlns:a16="http://schemas.microsoft.com/office/drawing/2014/main" id="{ADE4EF9E-2183-4A91-B72B-76210B64C1AE}"/>
                </a:ext>
              </a:extLst>
            </p:cNvPr>
            <p:cNvSpPr/>
            <p:nvPr/>
          </p:nvSpPr>
          <p:spPr bwMode="auto">
            <a:xfrm rot="5400000">
              <a:off x="1991579" y="4868422"/>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2" name="Block Arc 271">
              <a:extLst>
                <a:ext uri="{FF2B5EF4-FFF2-40B4-BE49-F238E27FC236}">
                  <a16:creationId xmlns:a16="http://schemas.microsoft.com/office/drawing/2014/main" id="{8BE013D6-8FA9-4A54-9479-3E9C5E2665E4}"/>
                </a:ext>
              </a:extLst>
            </p:cNvPr>
            <p:cNvSpPr/>
            <p:nvPr/>
          </p:nvSpPr>
          <p:spPr bwMode="auto">
            <a:xfrm rot="5400000">
              <a:off x="2224409" y="4747942"/>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3" name="Block Arc 272">
              <a:extLst>
                <a:ext uri="{FF2B5EF4-FFF2-40B4-BE49-F238E27FC236}">
                  <a16:creationId xmlns:a16="http://schemas.microsoft.com/office/drawing/2014/main" id="{62AF4654-72C6-4396-B9B4-48426ECE0C9B}"/>
                </a:ext>
              </a:extLst>
            </p:cNvPr>
            <p:cNvSpPr/>
            <p:nvPr/>
          </p:nvSpPr>
          <p:spPr bwMode="auto">
            <a:xfrm rot="5400000">
              <a:off x="1662609" y="4971858"/>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4" name="Block Arc 273">
              <a:extLst>
                <a:ext uri="{FF2B5EF4-FFF2-40B4-BE49-F238E27FC236}">
                  <a16:creationId xmlns:a16="http://schemas.microsoft.com/office/drawing/2014/main" id="{D533E346-AA6C-407F-802D-E37C3DC1DFFE}"/>
                </a:ext>
              </a:extLst>
            </p:cNvPr>
            <p:cNvSpPr/>
            <p:nvPr/>
          </p:nvSpPr>
          <p:spPr bwMode="auto">
            <a:xfrm rot="5400000">
              <a:off x="1443069" y="4904731"/>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5" name="Block Arc 274">
              <a:extLst>
                <a:ext uri="{FF2B5EF4-FFF2-40B4-BE49-F238E27FC236}">
                  <a16:creationId xmlns:a16="http://schemas.microsoft.com/office/drawing/2014/main" id="{6E8A3D79-0190-4A0C-A30E-7F0B0F330572}"/>
                </a:ext>
              </a:extLst>
            </p:cNvPr>
            <p:cNvSpPr/>
            <p:nvPr/>
          </p:nvSpPr>
          <p:spPr bwMode="auto">
            <a:xfrm rot="5400000">
              <a:off x="1243744" y="4971858"/>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6" name="Block Arc 275">
              <a:extLst>
                <a:ext uri="{FF2B5EF4-FFF2-40B4-BE49-F238E27FC236}">
                  <a16:creationId xmlns:a16="http://schemas.microsoft.com/office/drawing/2014/main" id="{48584335-5B12-4505-A551-FCFE2AD41592}"/>
                </a:ext>
              </a:extLst>
            </p:cNvPr>
            <p:cNvSpPr/>
            <p:nvPr/>
          </p:nvSpPr>
          <p:spPr bwMode="auto">
            <a:xfrm rot="5400000">
              <a:off x="1238374" y="4731151"/>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8" name="Oval 277">
              <a:extLst>
                <a:ext uri="{FF2B5EF4-FFF2-40B4-BE49-F238E27FC236}">
                  <a16:creationId xmlns:a16="http://schemas.microsoft.com/office/drawing/2014/main" id="{10D06069-5212-4B18-80FB-90A8C6938C21}"/>
                </a:ext>
              </a:extLst>
            </p:cNvPr>
            <p:cNvSpPr/>
            <p:nvPr/>
          </p:nvSpPr>
          <p:spPr bwMode="auto">
            <a:xfrm>
              <a:off x="1511747" y="4974743"/>
              <a:ext cx="94125" cy="94125"/>
            </a:xfrm>
            <a:prstGeom prst="ellipse">
              <a:avLst/>
            </a:pr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9" name="Oval 278">
              <a:extLst>
                <a:ext uri="{FF2B5EF4-FFF2-40B4-BE49-F238E27FC236}">
                  <a16:creationId xmlns:a16="http://schemas.microsoft.com/office/drawing/2014/main" id="{CBF89ACD-4783-4514-9C0D-ED2029BE8605}"/>
                </a:ext>
              </a:extLst>
            </p:cNvPr>
            <p:cNvSpPr/>
            <p:nvPr/>
          </p:nvSpPr>
          <p:spPr bwMode="auto">
            <a:xfrm>
              <a:off x="1530801" y="4629273"/>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0" name="Oval 279">
              <a:extLst>
                <a:ext uri="{FF2B5EF4-FFF2-40B4-BE49-F238E27FC236}">
                  <a16:creationId xmlns:a16="http://schemas.microsoft.com/office/drawing/2014/main" id="{BF4812B3-520D-47FF-B7A4-DDAE05072195}"/>
                </a:ext>
              </a:extLst>
            </p:cNvPr>
            <p:cNvSpPr/>
            <p:nvPr/>
          </p:nvSpPr>
          <p:spPr bwMode="auto">
            <a:xfrm>
              <a:off x="1303553" y="4803630"/>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1" name="Oval 280">
              <a:extLst>
                <a:ext uri="{FF2B5EF4-FFF2-40B4-BE49-F238E27FC236}">
                  <a16:creationId xmlns:a16="http://schemas.microsoft.com/office/drawing/2014/main" id="{DA0C6BB7-1DE8-4861-A781-EB010C7B4F5B}"/>
                </a:ext>
              </a:extLst>
            </p:cNvPr>
            <p:cNvSpPr/>
            <p:nvPr/>
          </p:nvSpPr>
          <p:spPr bwMode="auto">
            <a:xfrm>
              <a:off x="1307842" y="5045016"/>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2" name="Oval 281">
              <a:extLst>
                <a:ext uri="{FF2B5EF4-FFF2-40B4-BE49-F238E27FC236}">
                  <a16:creationId xmlns:a16="http://schemas.microsoft.com/office/drawing/2014/main" id="{71825904-D39E-43B5-A285-4DD52AA8ABF5}"/>
                </a:ext>
              </a:extLst>
            </p:cNvPr>
            <p:cNvSpPr/>
            <p:nvPr/>
          </p:nvSpPr>
          <p:spPr bwMode="auto">
            <a:xfrm>
              <a:off x="1735440" y="5041613"/>
              <a:ext cx="94125" cy="94125"/>
            </a:xfrm>
            <a:prstGeom prst="ellipse">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3" name="Freeform: Shape 282">
              <a:extLst>
                <a:ext uri="{FF2B5EF4-FFF2-40B4-BE49-F238E27FC236}">
                  <a16:creationId xmlns:a16="http://schemas.microsoft.com/office/drawing/2014/main" id="{609C1352-6354-4967-9984-AE2FD1784A0E}"/>
                </a:ext>
              </a:extLst>
            </p:cNvPr>
            <p:cNvSpPr/>
            <p:nvPr/>
          </p:nvSpPr>
          <p:spPr bwMode="auto">
            <a:xfrm>
              <a:off x="2557319" y="3190875"/>
              <a:ext cx="66819" cy="2405063"/>
            </a:xfrm>
            <a:custGeom>
              <a:avLst/>
              <a:gdLst>
                <a:gd name="connsiteX0" fmla="*/ 52531 w 66819"/>
                <a:gd name="connsiteY0" fmla="*/ 0 h 2405063"/>
                <a:gd name="connsiteX1" fmla="*/ 144 w 66819"/>
                <a:gd name="connsiteY1" fmla="*/ 1166813 h 2405063"/>
                <a:gd name="connsiteX2" fmla="*/ 66819 w 66819"/>
                <a:gd name="connsiteY2" fmla="*/ 2405063 h 2405063"/>
              </a:gdLst>
              <a:ahLst/>
              <a:cxnLst>
                <a:cxn ang="0">
                  <a:pos x="connsiteX0" y="connsiteY0"/>
                </a:cxn>
                <a:cxn ang="0">
                  <a:pos x="connsiteX1" y="connsiteY1"/>
                </a:cxn>
                <a:cxn ang="0">
                  <a:pos x="connsiteX2" y="connsiteY2"/>
                </a:cxn>
              </a:cxnLst>
              <a:rect l="l" t="t" r="r" b="b"/>
              <a:pathLst>
                <a:path w="66819" h="2405063">
                  <a:moveTo>
                    <a:pt x="52531" y="0"/>
                  </a:moveTo>
                  <a:cubicBezTo>
                    <a:pt x="25147" y="382984"/>
                    <a:pt x="-2237" y="765969"/>
                    <a:pt x="144" y="1166813"/>
                  </a:cubicBezTo>
                  <a:cubicBezTo>
                    <a:pt x="2525" y="1567657"/>
                    <a:pt x="34672" y="1986360"/>
                    <a:pt x="66819" y="2405063"/>
                  </a:cubicBezTo>
                </a:path>
              </a:pathLst>
            </a:custGeom>
            <a:noFill/>
            <a:ln w="28575">
              <a:solidFill>
                <a:schemeClr val="tx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 name="Freeform: Shape 283">
              <a:extLst>
                <a:ext uri="{FF2B5EF4-FFF2-40B4-BE49-F238E27FC236}">
                  <a16:creationId xmlns:a16="http://schemas.microsoft.com/office/drawing/2014/main" id="{402F2EAC-6CC8-4F8B-8541-F9780CE1E62B}"/>
                </a:ext>
              </a:extLst>
            </p:cNvPr>
            <p:cNvSpPr/>
            <p:nvPr/>
          </p:nvSpPr>
          <p:spPr bwMode="auto">
            <a:xfrm>
              <a:off x="2618832" y="3218446"/>
              <a:ext cx="66819" cy="2405063"/>
            </a:xfrm>
            <a:custGeom>
              <a:avLst/>
              <a:gdLst>
                <a:gd name="connsiteX0" fmla="*/ 52531 w 66819"/>
                <a:gd name="connsiteY0" fmla="*/ 0 h 2405063"/>
                <a:gd name="connsiteX1" fmla="*/ 144 w 66819"/>
                <a:gd name="connsiteY1" fmla="*/ 1166813 h 2405063"/>
                <a:gd name="connsiteX2" fmla="*/ 66819 w 66819"/>
                <a:gd name="connsiteY2" fmla="*/ 2405063 h 2405063"/>
              </a:gdLst>
              <a:ahLst/>
              <a:cxnLst>
                <a:cxn ang="0">
                  <a:pos x="connsiteX0" y="connsiteY0"/>
                </a:cxn>
                <a:cxn ang="0">
                  <a:pos x="connsiteX1" y="connsiteY1"/>
                </a:cxn>
                <a:cxn ang="0">
                  <a:pos x="connsiteX2" y="connsiteY2"/>
                </a:cxn>
              </a:cxnLst>
              <a:rect l="l" t="t" r="r" b="b"/>
              <a:pathLst>
                <a:path w="66819" h="2405063">
                  <a:moveTo>
                    <a:pt x="52531" y="0"/>
                  </a:moveTo>
                  <a:cubicBezTo>
                    <a:pt x="25147" y="382984"/>
                    <a:pt x="-2237" y="765969"/>
                    <a:pt x="144" y="1166813"/>
                  </a:cubicBezTo>
                  <a:cubicBezTo>
                    <a:pt x="2525" y="1567657"/>
                    <a:pt x="34672" y="1986360"/>
                    <a:pt x="66819" y="2405063"/>
                  </a:cubicBezTo>
                </a:path>
              </a:pathLst>
            </a:custGeom>
            <a:noFill/>
            <a:ln w="28575">
              <a:solidFill>
                <a:schemeClr val="tx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 name="Rectangle: Rounded Corners 285">
              <a:extLst>
                <a:ext uri="{FF2B5EF4-FFF2-40B4-BE49-F238E27FC236}">
                  <a16:creationId xmlns:a16="http://schemas.microsoft.com/office/drawing/2014/main" id="{2211986E-B9D8-455A-BA72-EB13AE875F6E}"/>
                </a:ext>
              </a:extLst>
            </p:cNvPr>
            <p:cNvSpPr/>
            <p:nvPr/>
          </p:nvSpPr>
          <p:spPr bwMode="auto">
            <a:xfrm>
              <a:off x="2494644" y="3712174"/>
              <a:ext cx="237530" cy="94916"/>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5" name="Block Arc 284">
              <a:extLst>
                <a:ext uri="{FF2B5EF4-FFF2-40B4-BE49-F238E27FC236}">
                  <a16:creationId xmlns:a16="http://schemas.microsoft.com/office/drawing/2014/main" id="{36EB5B43-2B85-4EAB-82D9-8ED8C3C1CF84}"/>
                </a:ext>
              </a:extLst>
            </p:cNvPr>
            <p:cNvSpPr/>
            <p:nvPr/>
          </p:nvSpPr>
          <p:spPr bwMode="auto">
            <a:xfrm rot="5400000">
              <a:off x="2285922" y="3637759"/>
              <a:ext cx="224484" cy="237530"/>
            </a:xfrm>
            <a:prstGeom prst="blockArc">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7" name="Rectangle: Rounded Corners 286">
              <a:extLst>
                <a:ext uri="{FF2B5EF4-FFF2-40B4-BE49-F238E27FC236}">
                  <a16:creationId xmlns:a16="http://schemas.microsoft.com/office/drawing/2014/main" id="{934DCF5E-020B-4CE5-82F7-99DC00E9D7EB}"/>
                </a:ext>
              </a:extLst>
            </p:cNvPr>
            <p:cNvSpPr/>
            <p:nvPr/>
          </p:nvSpPr>
          <p:spPr bwMode="auto">
            <a:xfrm>
              <a:off x="2515067" y="4820499"/>
              <a:ext cx="237530" cy="94916"/>
            </a:xfrm>
            <a:prstGeom prst="round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289" name="Straight Arrow Connector 288">
              <a:extLst>
                <a:ext uri="{FF2B5EF4-FFF2-40B4-BE49-F238E27FC236}">
                  <a16:creationId xmlns:a16="http://schemas.microsoft.com/office/drawing/2014/main" id="{A1F1C83D-7B15-4402-AB14-3D72D18DCA5E}"/>
                </a:ext>
              </a:extLst>
            </p:cNvPr>
            <p:cNvCxnSpPr/>
            <p:nvPr/>
          </p:nvCxnSpPr>
          <p:spPr bwMode="auto">
            <a:xfrm flipV="1">
              <a:off x="1878771" y="3801627"/>
              <a:ext cx="457880" cy="263137"/>
            </a:xfrm>
            <a:prstGeom prst="straightConnector1">
              <a:avLst/>
            </a:prstGeom>
            <a:noFill/>
            <a:ln w="28575" cap="flat" cmpd="sng" algn="ctr">
              <a:solidFill>
                <a:schemeClr val="bg2"/>
              </a:solidFill>
              <a:prstDash val="dash"/>
              <a:round/>
              <a:headEnd type="none" w="med" len="med"/>
              <a:tailEnd type="triangle"/>
            </a:ln>
            <a:effectLst/>
          </p:spPr>
        </p:cxnSp>
        <p:cxnSp>
          <p:nvCxnSpPr>
            <p:cNvPr id="291" name="Straight Arrow Connector 290">
              <a:extLst>
                <a:ext uri="{FF2B5EF4-FFF2-40B4-BE49-F238E27FC236}">
                  <a16:creationId xmlns:a16="http://schemas.microsoft.com/office/drawing/2014/main" id="{FEC7BED5-C0BD-403B-B1EC-F5254E544CC7}"/>
                </a:ext>
              </a:extLst>
            </p:cNvPr>
            <p:cNvCxnSpPr/>
            <p:nvPr/>
          </p:nvCxnSpPr>
          <p:spPr bwMode="auto">
            <a:xfrm>
              <a:off x="1896910" y="3499944"/>
              <a:ext cx="423734" cy="207343"/>
            </a:xfrm>
            <a:prstGeom prst="straightConnector1">
              <a:avLst/>
            </a:prstGeom>
            <a:noFill/>
            <a:ln w="38100" cap="flat" cmpd="sng" algn="ctr">
              <a:solidFill>
                <a:schemeClr val="bg1"/>
              </a:solidFill>
              <a:prstDash val="solid"/>
              <a:round/>
              <a:headEnd type="none" w="med" len="med"/>
              <a:tailEnd type="triangle"/>
            </a:ln>
            <a:effectLst/>
          </p:spPr>
        </p:cxnSp>
        <p:cxnSp>
          <p:nvCxnSpPr>
            <p:cNvPr id="295" name="Straight Arrow Connector 294">
              <a:extLst>
                <a:ext uri="{FF2B5EF4-FFF2-40B4-BE49-F238E27FC236}">
                  <a16:creationId xmlns:a16="http://schemas.microsoft.com/office/drawing/2014/main" id="{7ACFE089-B68E-447C-9C7C-97939FBBDB7A}"/>
                </a:ext>
              </a:extLst>
            </p:cNvPr>
            <p:cNvCxnSpPr/>
            <p:nvPr/>
          </p:nvCxnSpPr>
          <p:spPr bwMode="auto">
            <a:xfrm flipV="1">
              <a:off x="2398164" y="4950363"/>
              <a:ext cx="96480" cy="350510"/>
            </a:xfrm>
            <a:prstGeom prst="straightConnector1">
              <a:avLst/>
            </a:prstGeom>
            <a:noFill/>
            <a:ln w="28575" cap="flat" cmpd="sng" algn="ctr">
              <a:solidFill>
                <a:schemeClr val="accent2"/>
              </a:solidFill>
              <a:prstDash val="solid"/>
              <a:round/>
              <a:headEnd type="none" w="med" len="med"/>
              <a:tailEnd type="triangle"/>
            </a:ln>
            <a:effectLst/>
          </p:spPr>
        </p:cxnSp>
        <p:sp>
          <p:nvSpPr>
            <p:cNvPr id="296" name="TextBox 295">
              <a:extLst>
                <a:ext uri="{FF2B5EF4-FFF2-40B4-BE49-F238E27FC236}">
                  <a16:creationId xmlns:a16="http://schemas.microsoft.com/office/drawing/2014/main" id="{AA8DC2D7-4822-4C6C-8FEC-EAEB67B876ED}"/>
                </a:ext>
              </a:extLst>
            </p:cNvPr>
            <p:cNvSpPr txBox="1"/>
            <p:nvPr/>
          </p:nvSpPr>
          <p:spPr bwMode="auto">
            <a:xfrm>
              <a:off x="1941885" y="3317152"/>
              <a:ext cx="769881" cy="28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BCMA</a:t>
              </a:r>
            </a:p>
          </p:txBody>
        </p:sp>
        <p:sp>
          <p:nvSpPr>
            <p:cNvPr id="297" name="TextBox 296">
              <a:extLst>
                <a:ext uri="{FF2B5EF4-FFF2-40B4-BE49-F238E27FC236}">
                  <a16:creationId xmlns:a16="http://schemas.microsoft.com/office/drawing/2014/main" id="{2F3BDE1B-6FF2-41C2-BD6F-1C45D06247E2}"/>
                </a:ext>
              </a:extLst>
            </p:cNvPr>
            <p:cNvSpPr txBox="1"/>
            <p:nvPr/>
          </p:nvSpPr>
          <p:spPr bwMode="auto">
            <a:xfrm>
              <a:off x="1863951" y="4475817"/>
              <a:ext cx="769881" cy="28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sBCMA</a:t>
              </a:r>
            </a:p>
          </p:txBody>
        </p:sp>
        <p:sp>
          <p:nvSpPr>
            <p:cNvPr id="298" name="TextBox 297">
              <a:extLst>
                <a:ext uri="{FF2B5EF4-FFF2-40B4-BE49-F238E27FC236}">
                  <a16:creationId xmlns:a16="http://schemas.microsoft.com/office/drawing/2014/main" id="{92E1FDB8-9D93-4CA7-97AF-1DDBFE73E774}"/>
                </a:ext>
              </a:extLst>
            </p:cNvPr>
            <p:cNvSpPr txBox="1"/>
            <p:nvPr/>
          </p:nvSpPr>
          <p:spPr bwMode="auto">
            <a:xfrm>
              <a:off x="1130773" y="3464126"/>
              <a:ext cx="769881" cy="28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APRIL</a:t>
              </a:r>
            </a:p>
          </p:txBody>
        </p:sp>
        <p:sp>
          <p:nvSpPr>
            <p:cNvPr id="299" name="TextBox 298">
              <a:extLst>
                <a:ext uri="{FF2B5EF4-FFF2-40B4-BE49-F238E27FC236}">
                  <a16:creationId xmlns:a16="http://schemas.microsoft.com/office/drawing/2014/main" id="{3B7BD845-BA6D-4B84-A85E-EE5E103128B0}"/>
                </a:ext>
              </a:extLst>
            </p:cNvPr>
            <p:cNvSpPr txBox="1"/>
            <p:nvPr/>
          </p:nvSpPr>
          <p:spPr bwMode="auto">
            <a:xfrm>
              <a:off x="1123308" y="4068224"/>
              <a:ext cx="769881" cy="28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BAFF</a:t>
              </a:r>
            </a:p>
          </p:txBody>
        </p:sp>
        <p:sp>
          <p:nvSpPr>
            <p:cNvPr id="300" name="TextBox 299">
              <a:extLst>
                <a:ext uri="{FF2B5EF4-FFF2-40B4-BE49-F238E27FC236}">
                  <a16:creationId xmlns:a16="http://schemas.microsoft.com/office/drawing/2014/main" id="{C40985E5-B629-4AED-B8F0-BF1D38915805}"/>
                </a:ext>
              </a:extLst>
            </p:cNvPr>
            <p:cNvSpPr txBox="1"/>
            <p:nvPr/>
          </p:nvSpPr>
          <p:spPr bwMode="auto">
            <a:xfrm>
              <a:off x="1309793" y="5225951"/>
              <a:ext cx="1701468" cy="28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l-GR" sz="16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γ</a:t>
              </a:r>
              <a:r>
                <a:rPr kumimoji="0" lang="en-US" sz="16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-secretase</a:t>
              </a:r>
            </a:p>
          </p:txBody>
        </p:sp>
        <p:sp>
          <p:nvSpPr>
            <p:cNvPr id="301" name="TextBox 300">
              <a:extLst>
                <a:ext uri="{FF2B5EF4-FFF2-40B4-BE49-F238E27FC236}">
                  <a16:creationId xmlns:a16="http://schemas.microsoft.com/office/drawing/2014/main" id="{8CBEB50B-8D3A-46DC-9484-0D448CE86434}"/>
                </a:ext>
              </a:extLst>
            </p:cNvPr>
            <p:cNvSpPr txBox="1"/>
            <p:nvPr/>
          </p:nvSpPr>
          <p:spPr bwMode="auto">
            <a:xfrm>
              <a:off x="1889812" y="5613237"/>
              <a:ext cx="1643907" cy="28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Cell membrane</a:t>
              </a:r>
            </a:p>
          </p:txBody>
        </p:sp>
      </p:grpSp>
      <p:sp>
        <p:nvSpPr>
          <p:cNvPr id="277" name="TextBox 276">
            <a:extLst>
              <a:ext uri="{FF2B5EF4-FFF2-40B4-BE49-F238E27FC236}">
                <a16:creationId xmlns:a16="http://schemas.microsoft.com/office/drawing/2014/main" id="{8A6FEAAF-B45A-D74B-8063-139105C39272}"/>
              </a:ext>
            </a:extLst>
          </p:cNvPr>
          <p:cNvSpPr txBox="1"/>
          <p:nvPr/>
        </p:nvSpPr>
        <p:spPr bwMode="auto">
          <a:xfrm>
            <a:off x="8882268" y="6439577"/>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79700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le 1">
            <a:extLst>
              <a:ext uri="{FF2B5EF4-FFF2-40B4-BE49-F238E27FC236}">
                <a16:creationId xmlns:a16="http://schemas.microsoft.com/office/drawing/2014/main" id="{39ACEF9D-F503-48B2-9334-890D99A0ACA6}"/>
              </a:ext>
            </a:extLst>
          </p:cNvPr>
          <p:cNvSpPr>
            <a:spLocks noGrp="1"/>
          </p:cNvSpPr>
          <p:nvPr>
            <p:ph type="title"/>
          </p:nvPr>
        </p:nvSpPr>
        <p:spPr>
          <a:xfrm>
            <a:off x="838200" y="48935"/>
            <a:ext cx="10515600" cy="1325563"/>
          </a:xfrm>
        </p:spPr>
        <p:txBody>
          <a:bodyPr>
            <a:normAutofit/>
          </a:bodyPr>
          <a:lstStyle/>
          <a:p>
            <a:pPr algn="ctr"/>
            <a:r>
              <a:rPr lang="en-US" sz="3600" b="1" dirty="0">
                <a:solidFill>
                  <a:srgbClr val="C00000"/>
                </a:solidFill>
                <a:latin typeface="Arial" panose="020B0604020202020204" pitchFamily="34" charset="0"/>
                <a:cs typeface="Arial" panose="020B0604020202020204" pitchFamily="34" charset="0"/>
              </a:rPr>
              <a:t>BCMA-Targeted Immunotherapy in MM</a:t>
            </a:r>
          </a:p>
        </p:txBody>
      </p:sp>
      <p:sp>
        <p:nvSpPr>
          <p:cNvPr id="637" name="Oval 63">
            <a:extLst>
              <a:ext uri="{FF2B5EF4-FFF2-40B4-BE49-F238E27FC236}">
                <a16:creationId xmlns:a16="http://schemas.microsoft.com/office/drawing/2014/main" id="{72F958FF-AB69-4A0A-BB2A-447D4958ADCE}"/>
              </a:ext>
            </a:extLst>
          </p:cNvPr>
          <p:cNvSpPr>
            <a:spLocks noChangeArrowheads="1"/>
          </p:cNvSpPr>
          <p:nvPr/>
        </p:nvSpPr>
        <p:spPr bwMode="auto">
          <a:xfrm rot="5189529">
            <a:off x="4422940" y="2836347"/>
            <a:ext cx="1668084" cy="1835744"/>
          </a:xfrm>
          <a:prstGeom prst="ellipse">
            <a:avLst/>
          </a:prstGeom>
          <a:gradFill rotWithShape="1">
            <a:gsLst>
              <a:gs pos="0">
                <a:srgbClr val="FAFFC8"/>
              </a:gs>
              <a:gs pos="100000">
                <a:srgbClr val="E2B3FF"/>
              </a:gs>
            </a:gsLst>
            <a:path path="shape">
              <a:fillToRect l="50000" t="50000" r="50000" b="50000"/>
            </a:path>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8" name="Oval 64">
            <a:extLst>
              <a:ext uri="{FF2B5EF4-FFF2-40B4-BE49-F238E27FC236}">
                <a16:creationId xmlns:a16="http://schemas.microsoft.com/office/drawing/2014/main" id="{D15B13A3-7165-431E-9447-0ECCC5BF65C6}"/>
              </a:ext>
            </a:extLst>
          </p:cNvPr>
          <p:cNvSpPr>
            <a:spLocks noChangeArrowheads="1"/>
          </p:cNvSpPr>
          <p:nvPr/>
        </p:nvSpPr>
        <p:spPr bwMode="auto">
          <a:xfrm rot="5189529">
            <a:off x="5011561" y="3451200"/>
            <a:ext cx="722376" cy="740819"/>
          </a:xfrm>
          <a:prstGeom prst="ellipse">
            <a:avLst/>
          </a:prstGeom>
          <a:gradFill rotWithShape="1">
            <a:gsLst>
              <a:gs pos="0">
                <a:srgbClr val="CC00FF"/>
              </a:gs>
              <a:gs pos="100000">
                <a:srgbClr val="800080">
                  <a:gamma/>
                  <a:shade val="46275"/>
                  <a:invGamma/>
                </a:srgbClr>
              </a:gs>
            </a:gsLst>
            <a:path path="shape">
              <a:fillToRect l="50000" t="50000" r="50000" b="50000"/>
            </a:path>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9" name="AutoShape 65">
            <a:extLst>
              <a:ext uri="{FF2B5EF4-FFF2-40B4-BE49-F238E27FC236}">
                <a16:creationId xmlns:a16="http://schemas.microsoft.com/office/drawing/2014/main" id="{E1CEC5AB-66D1-4489-A505-B29ABAAAF316}"/>
              </a:ext>
            </a:extLst>
          </p:cNvPr>
          <p:cNvSpPr>
            <a:spLocks noChangeArrowheads="1"/>
          </p:cNvSpPr>
          <p:nvPr/>
        </p:nvSpPr>
        <p:spPr bwMode="auto">
          <a:xfrm rot="16920000" flipV="1">
            <a:off x="4668049" y="3692338"/>
            <a:ext cx="207955" cy="785047"/>
          </a:xfrm>
          <a:prstGeom prst="lightningBolt">
            <a:avLst/>
          </a:prstGeom>
          <a:solidFill>
            <a:srgbClr val="635A54"/>
          </a:solidFill>
          <a:ln w="9525">
            <a:solidFill>
              <a:srgbClr val="635A54"/>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0" name="Curved Right Arrow 19">
            <a:extLst>
              <a:ext uri="{FF2B5EF4-FFF2-40B4-BE49-F238E27FC236}">
                <a16:creationId xmlns:a16="http://schemas.microsoft.com/office/drawing/2014/main" id="{D428E6F6-684A-441A-ADFF-C0EECE2C55BA}"/>
              </a:ext>
            </a:extLst>
          </p:cNvPr>
          <p:cNvSpPr/>
          <p:nvPr/>
        </p:nvSpPr>
        <p:spPr bwMode="auto">
          <a:xfrm rot="480000">
            <a:off x="4243833" y="2747556"/>
            <a:ext cx="184731" cy="369332"/>
          </a:xfrm>
          <a:prstGeom prst="curvedRightArrow">
            <a:avLst>
              <a:gd name="adj1" fmla="val 25000"/>
              <a:gd name="adj2" fmla="val 50000"/>
              <a:gd name="adj3" fmla="val 25000"/>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41" name="TextBox 640">
            <a:extLst>
              <a:ext uri="{FF2B5EF4-FFF2-40B4-BE49-F238E27FC236}">
                <a16:creationId xmlns:a16="http://schemas.microsoft.com/office/drawing/2014/main" id="{CD648AF5-4D07-4866-BDEF-C33ADA754C1A}"/>
              </a:ext>
            </a:extLst>
          </p:cNvPr>
          <p:cNvSpPr txBox="1"/>
          <p:nvPr/>
        </p:nvSpPr>
        <p:spPr>
          <a:xfrm>
            <a:off x="4477079" y="3380704"/>
            <a:ext cx="697627"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MM</a:t>
            </a:r>
          </a:p>
        </p:txBody>
      </p:sp>
      <p:grpSp>
        <p:nvGrpSpPr>
          <p:cNvPr id="642" name="Group 641">
            <a:extLst>
              <a:ext uri="{FF2B5EF4-FFF2-40B4-BE49-F238E27FC236}">
                <a16:creationId xmlns:a16="http://schemas.microsoft.com/office/drawing/2014/main" id="{0D7F71D0-B546-465E-80F8-B1B3A7DDB2B6}"/>
              </a:ext>
            </a:extLst>
          </p:cNvPr>
          <p:cNvGrpSpPr/>
          <p:nvPr/>
        </p:nvGrpSpPr>
        <p:grpSpPr>
          <a:xfrm rot="120000">
            <a:off x="6207451" y="2980580"/>
            <a:ext cx="721915" cy="479965"/>
            <a:chOff x="5187071" y="2376483"/>
            <a:chExt cx="780381" cy="550398"/>
          </a:xfrm>
        </p:grpSpPr>
        <p:grpSp>
          <p:nvGrpSpPr>
            <p:cNvPr id="643" name="Group 909">
              <a:extLst>
                <a:ext uri="{FF2B5EF4-FFF2-40B4-BE49-F238E27FC236}">
                  <a16:creationId xmlns:a16="http://schemas.microsoft.com/office/drawing/2014/main" id="{540B18EC-C285-4066-9F8A-7666F2604A27}"/>
                </a:ext>
              </a:extLst>
            </p:cNvPr>
            <p:cNvGrpSpPr/>
            <p:nvPr/>
          </p:nvGrpSpPr>
          <p:grpSpPr>
            <a:xfrm rot="3060000">
              <a:off x="5566062" y="2282096"/>
              <a:ext cx="307003" cy="495777"/>
              <a:chOff x="5478858" y="1215180"/>
              <a:chExt cx="638956" cy="709733"/>
            </a:xfrm>
            <a:solidFill>
              <a:srgbClr val="BE0077">
                <a:lumMod val="20000"/>
                <a:lumOff val="80000"/>
              </a:srgbClr>
            </a:solidFill>
          </p:grpSpPr>
          <p:sp>
            <p:nvSpPr>
              <p:cNvPr id="648" name="Flowchart: Document 41">
                <a:extLst>
                  <a:ext uri="{FF2B5EF4-FFF2-40B4-BE49-F238E27FC236}">
                    <a16:creationId xmlns:a16="http://schemas.microsoft.com/office/drawing/2014/main" id="{23F262A3-B7D0-42F1-A81C-AAF5BAD20C23}"/>
                  </a:ext>
                </a:extLst>
              </p:cNvPr>
              <p:cNvSpPr/>
              <p:nvPr/>
            </p:nvSpPr>
            <p:spPr bwMode="auto">
              <a:xfrm flipV="1">
                <a:off x="5478858" y="1215180"/>
                <a:ext cx="440897" cy="709725"/>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49" name="Flowchart: Document 42">
                <a:extLst>
                  <a:ext uri="{FF2B5EF4-FFF2-40B4-BE49-F238E27FC236}">
                    <a16:creationId xmlns:a16="http://schemas.microsoft.com/office/drawing/2014/main" id="{094D6D23-18D9-4AB9-831D-D83328F8FA50}"/>
                  </a:ext>
                </a:extLst>
              </p:cNvPr>
              <p:cNvSpPr/>
              <p:nvPr/>
            </p:nvSpPr>
            <p:spPr bwMode="auto">
              <a:xfrm flipH="1" flipV="1">
                <a:off x="5676918" y="1215187"/>
                <a:ext cx="440896" cy="709726"/>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644" name="Group 951">
              <a:extLst>
                <a:ext uri="{FF2B5EF4-FFF2-40B4-BE49-F238E27FC236}">
                  <a16:creationId xmlns:a16="http://schemas.microsoft.com/office/drawing/2014/main" id="{E5F4A109-0A23-4B17-B5F8-7A992F8DFAF6}"/>
                </a:ext>
              </a:extLst>
            </p:cNvPr>
            <p:cNvGrpSpPr/>
            <p:nvPr/>
          </p:nvGrpSpPr>
          <p:grpSpPr>
            <a:xfrm rot="3060000">
              <a:off x="5281458" y="2525494"/>
              <a:ext cx="307000" cy="495773"/>
              <a:chOff x="6565057" y="2656785"/>
              <a:chExt cx="414396" cy="655143"/>
            </a:xfrm>
          </p:grpSpPr>
          <p:sp>
            <p:nvSpPr>
              <p:cNvPr id="645" name="Flowchart: Document 44">
                <a:extLst>
                  <a:ext uri="{FF2B5EF4-FFF2-40B4-BE49-F238E27FC236}">
                    <a16:creationId xmlns:a16="http://schemas.microsoft.com/office/drawing/2014/main" id="{638E88C5-5244-426E-890A-262A8F8B0686}"/>
                  </a:ext>
                </a:extLst>
              </p:cNvPr>
              <p:cNvSpPr/>
              <p:nvPr/>
            </p:nvSpPr>
            <p:spPr bwMode="auto">
              <a:xfrm>
                <a:off x="6565057" y="2656785"/>
                <a:ext cx="285947" cy="655140"/>
              </a:xfrm>
              <a:prstGeom prst="flowChartDocumen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46" name="Flowchart: Document 45">
                <a:extLst>
                  <a:ext uri="{FF2B5EF4-FFF2-40B4-BE49-F238E27FC236}">
                    <a16:creationId xmlns:a16="http://schemas.microsoft.com/office/drawing/2014/main" id="{D3A0DF3E-CA62-4D42-BCCD-304711BFE0F7}"/>
                  </a:ext>
                </a:extLst>
              </p:cNvPr>
              <p:cNvSpPr/>
              <p:nvPr/>
            </p:nvSpPr>
            <p:spPr bwMode="auto">
              <a:xfrm flipH="1">
                <a:off x="6693506" y="2656786"/>
                <a:ext cx="285947" cy="655142"/>
              </a:xfrm>
              <a:prstGeom prst="flowChartDocument">
                <a:avLst/>
              </a:prstGeom>
              <a:gradFill flip="none" rotWithShape="1">
                <a:gsLst>
                  <a:gs pos="0">
                    <a:srgbClr val="9A0000">
                      <a:shade val="30000"/>
                      <a:satMod val="115000"/>
                    </a:srgbClr>
                  </a:gs>
                  <a:gs pos="50000">
                    <a:srgbClr val="9A0000">
                      <a:shade val="67500"/>
                      <a:satMod val="115000"/>
                    </a:srgbClr>
                  </a:gs>
                  <a:gs pos="100000">
                    <a:srgbClr val="9A0000">
                      <a:shade val="100000"/>
                      <a:satMod val="115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cxnSp>
            <p:nvCxnSpPr>
              <p:cNvPr id="647" name="Straight Connector 46">
                <a:extLst>
                  <a:ext uri="{FF2B5EF4-FFF2-40B4-BE49-F238E27FC236}">
                    <a16:creationId xmlns:a16="http://schemas.microsoft.com/office/drawing/2014/main" id="{0F1CA4A3-58B1-42BA-9929-50AB545E64CE}"/>
                  </a:ext>
                </a:extLst>
              </p:cNvPr>
              <p:cNvCxnSpPr/>
              <p:nvPr/>
            </p:nvCxnSpPr>
            <p:spPr bwMode="auto">
              <a:xfrm flipH="1">
                <a:off x="6689911" y="2695676"/>
                <a:ext cx="1029" cy="84406"/>
              </a:xfrm>
              <a:prstGeom prst="line">
                <a:avLst/>
              </a:prstGeom>
              <a:noFill/>
              <a:ln w="28575">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sp>
        <p:nvSpPr>
          <p:cNvPr id="650" name="Curved Right Arrow 50">
            <a:extLst>
              <a:ext uri="{FF2B5EF4-FFF2-40B4-BE49-F238E27FC236}">
                <a16:creationId xmlns:a16="http://schemas.microsoft.com/office/drawing/2014/main" id="{F7D04C48-72D6-4049-B7EF-5104AA174266}"/>
              </a:ext>
            </a:extLst>
          </p:cNvPr>
          <p:cNvSpPr/>
          <p:nvPr/>
        </p:nvSpPr>
        <p:spPr bwMode="auto">
          <a:xfrm rot="21060000" flipV="1">
            <a:off x="4288625" y="4863128"/>
            <a:ext cx="400327" cy="369332"/>
          </a:xfrm>
          <a:prstGeom prst="curvedRightArrow">
            <a:avLst>
              <a:gd name="adj1" fmla="val 25000"/>
              <a:gd name="adj2" fmla="val 50000"/>
              <a:gd name="adj3" fmla="val 25000"/>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51" name="Curved Right Arrow 51">
            <a:extLst>
              <a:ext uri="{FF2B5EF4-FFF2-40B4-BE49-F238E27FC236}">
                <a16:creationId xmlns:a16="http://schemas.microsoft.com/office/drawing/2014/main" id="{C5A87D1E-14F5-4FC3-9926-3D0D45BB2DCC}"/>
              </a:ext>
            </a:extLst>
          </p:cNvPr>
          <p:cNvSpPr/>
          <p:nvPr/>
        </p:nvSpPr>
        <p:spPr bwMode="auto">
          <a:xfrm rot="3240000">
            <a:off x="6097330" y="2216415"/>
            <a:ext cx="311005" cy="369332"/>
          </a:xfrm>
          <a:prstGeom prst="curvedRightArrow">
            <a:avLst>
              <a:gd name="adj1" fmla="val 25000"/>
              <a:gd name="adj2" fmla="val 50000"/>
              <a:gd name="adj3" fmla="val 25000"/>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grpSp>
        <p:nvGrpSpPr>
          <p:cNvPr id="652" name="Group 870">
            <a:extLst>
              <a:ext uri="{FF2B5EF4-FFF2-40B4-BE49-F238E27FC236}">
                <a16:creationId xmlns:a16="http://schemas.microsoft.com/office/drawing/2014/main" id="{C263643E-C663-4A6E-BAD0-2FA2CCC93AC4}"/>
              </a:ext>
            </a:extLst>
          </p:cNvPr>
          <p:cNvGrpSpPr/>
          <p:nvPr/>
        </p:nvGrpSpPr>
        <p:grpSpPr>
          <a:xfrm>
            <a:off x="7648474" y="3920930"/>
            <a:ext cx="928555" cy="527559"/>
            <a:chOff x="8621712" y="4999037"/>
            <a:chExt cx="890791" cy="847390"/>
          </a:xfrm>
        </p:grpSpPr>
        <p:sp>
          <p:nvSpPr>
            <p:cNvPr id="653" name="AutoShape 208">
              <a:extLst>
                <a:ext uri="{FF2B5EF4-FFF2-40B4-BE49-F238E27FC236}">
                  <a16:creationId xmlns:a16="http://schemas.microsoft.com/office/drawing/2014/main" id="{0ABAA0C3-040C-4B13-9253-2B2587CF8230}"/>
                </a:ext>
              </a:extLst>
            </p:cNvPr>
            <p:cNvSpPr>
              <a:spLocks noChangeArrowheads="1"/>
            </p:cNvSpPr>
            <p:nvPr/>
          </p:nvSpPr>
          <p:spPr bwMode="auto">
            <a:xfrm rot="1172233">
              <a:off x="8621712" y="5195122"/>
              <a:ext cx="828900" cy="650127"/>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54" name="AutoShape 137">
              <a:extLst>
                <a:ext uri="{FF2B5EF4-FFF2-40B4-BE49-F238E27FC236}">
                  <a16:creationId xmlns:a16="http://schemas.microsoft.com/office/drawing/2014/main" id="{7EA3667D-7E25-4BCA-AD94-F8D9B7913D3D}"/>
                </a:ext>
              </a:extLst>
            </p:cNvPr>
            <p:cNvSpPr>
              <a:spLocks noChangeArrowheads="1"/>
            </p:cNvSpPr>
            <p:nvPr/>
          </p:nvSpPr>
          <p:spPr bwMode="auto">
            <a:xfrm rot="20366478">
              <a:off x="9191617" y="5583344"/>
              <a:ext cx="188661" cy="155534"/>
            </a:xfrm>
            <a:prstGeom prst="irregularSeal1">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55" name="AutoShape 451">
              <a:extLst>
                <a:ext uri="{FF2B5EF4-FFF2-40B4-BE49-F238E27FC236}">
                  <a16:creationId xmlns:a16="http://schemas.microsoft.com/office/drawing/2014/main" id="{53D765D9-4DA7-43D3-A276-A689AE2CDE8C}"/>
                </a:ext>
              </a:extLst>
            </p:cNvPr>
            <p:cNvSpPr>
              <a:spLocks noChangeArrowheads="1"/>
            </p:cNvSpPr>
            <p:nvPr/>
          </p:nvSpPr>
          <p:spPr bwMode="auto">
            <a:xfrm rot="1172233">
              <a:off x="8994892" y="5325224"/>
              <a:ext cx="162861" cy="122441"/>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56" name="AutoShape 452">
              <a:extLst>
                <a:ext uri="{FF2B5EF4-FFF2-40B4-BE49-F238E27FC236}">
                  <a16:creationId xmlns:a16="http://schemas.microsoft.com/office/drawing/2014/main" id="{60BC8A9D-0A34-42C1-8769-716D69D62209}"/>
                </a:ext>
              </a:extLst>
            </p:cNvPr>
            <p:cNvSpPr>
              <a:spLocks noChangeArrowheads="1"/>
            </p:cNvSpPr>
            <p:nvPr/>
          </p:nvSpPr>
          <p:spPr bwMode="auto">
            <a:xfrm rot="1172233">
              <a:off x="9246443" y="5159764"/>
              <a:ext cx="162861" cy="170425"/>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57" name="AutoShape 453">
              <a:extLst>
                <a:ext uri="{FF2B5EF4-FFF2-40B4-BE49-F238E27FC236}">
                  <a16:creationId xmlns:a16="http://schemas.microsoft.com/office/drawing/2014/main" id="{3FC352BC-BFA0-4D01-838A-2B54B599FD1E}"/>
                </a:ext>
              </a:extLst>
            </p:cNvPr>
            <p:cNvSpPr>
              <a:spLocks noChangeArrowheads="1"/>
            </p:cNvSpPr>
            <p:nvPr/>
          </p:nvSpPr>
          <p:spPr bwMode="auto">
            <a:xfrm rot="1172233">
              <a:off x="9193229" y="5285515"/>
              <a:ext cx="237037" cy="177043"/>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58" name="AutoShape 459">
              <a:extLst>
                <a:ext uri="{FF2B5EF4-FFF2-40B4-BE49-F238E27FC236}">
                  <a16:creationId xmlns:a16="http://schemas.microsoft.com/office/drawing/2014/main" id="{B448A50D-C67B-42E8-928E-2770C84DC57F}"/>
                </a:ext>
              </a:extLst>
            </p:cNvPr>
            <p:cNvSpPr>
              <a:spLocks noChangeArrowheads="1"/>
            </p:cNvSpPr>
            <p:nvPr/>
          </p:nvSpPr>
          <p:spPr bwMode="auto">
            <a:xfrm rot="1172233">
              <a:off x="8788494" y="5677658"/>
              <a:ext cx="162861" cy="168769"/>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59" name="AutoShape 460">
              <a:extLst>
                <a:ext uri="{FF2B5EF4-FFF2-40B4-BE49-F238E27FC236}">
                  <a16:creationId xmlns:a16="http://schemas.microsoft.com/office/drawing/2014/main" id="{D5D55929-10C6-4001-A20B-A3B70501E252}"/>
                </a:ext>
              </a:extLst>
            </p:cNvPr>
            <p:cNvSpPr>
              <a:spLocks noChangeArrowheads="1"/>
            </p:cNvSpPr>
            <p:nvPr/>
          </p:nvSpPr>
          <p:spPr bwMode="auto">
            <a:xfrm rot="1172233">
              <a:off x="9349642" y="5268968"/>
              <a:ext cx="162861" cy="170425"/>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60" name="AutoShape 458">
              <a:extLst>
                <a:ext uri="{FF2B5EF4-FFF2-40B4-BE49-F238E27FC236}">
                  <a16:creationId xmlns:a16="http://schemas.microsoft.com/office/drawing/2014/main" id="{1E9A3109-D7B5-4AB0-A1C9-B7D6F5D460BE}"/>
                </a:ext>
              </a:extLst>
            </p:cNvPr>
            <p:cNvSpPr>
              <a:spLocks noChangeArrowheads="1"/>
            </p:cNvSpPr>
            <p:nvPr/>
          </p:nvSpPr>
          <p:spPr bwMode="auto">
            <a:xfrm rot="1172233">
              <a:off x="8631955" y="5157721"/>
              <a:ext cx="240431" cy="251177"/>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61" name="AutoShape 461">
              <a:extLst>
                <a:ext uri="{FF2B5EF4-FFF2-40B4-BE49-F238E27FC236}">
                  <a16:creationId xmlns:a16="http://schemas.microsoft.com/office/drawing/2014/main" id="{66E55E33-3F5E-4F1F-AC87-B2998C90D45E}"/>
                </a:ext>
              </a:extLst>
            </p:cNvPr>
            <p:cNvSpPr>
              <a:spLocks noChangeArrowheads="1"/>
            </p:cNvSpPr>
            <p:nvPr/>
          </p:nvSpPr>
          <p:spPr bwMode="auto">
            <a:xfrm rot="20366478">
              <a:off x="8690176" y="5282727"/>
              <a:ext cx="122911" cy="82595"/>
            </a:xfrm>
            <a:prstGeom prst="irregularSeal1">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62" name="AutoShape 450">
              <a:extLst>
                <a:ext uri="{FF2B5EF4-FFF2-40B4-BE49-F238E27FC236}">
                  <a16:creationId xmlns:a16="http://schemas.microsoft.com/office/drawing/2014/main" id="{2CD3AC90-7CC6-4C1B-83D0-9D00FE1EB776}"/>
                </a:ext>
              </a:extLst>
            </p:cNvPr>
            <p:cNvSpPr>
              <a:spLocks noChangeArrowheads="1"/>
            </p:cNvSpPr>
            <p:nvPr/>
          </p:nvSpPr>
          <p:spPr bwMode="auto">
            <a:xfrm rot="1172233">
              <a:off x="8936838" y="4999037"/>
              <a:ext cx="290249" cy="316013"/>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63" name="AutoShape 451">
              <a:extLst>
                <a:ext uri="{FF2B5EF4-FFF2-40B4-BE49-F238E27FC236}">
                  <a16:creationId xmlns:a16="http://schemas.microsoft.com/office/drawing/2014/main" id="{32D47626-82E5-4119-9F7E-F4BFCC04C318}"/>
                </a:ext>
              </a:extLst>
            </p:cNvPr>
            <p:cNvSpPr>
              <a:spLocks noChangeArrowheads="1"/>
            </p:cNvSpPr>
            <p:nvPr/>
          </p:nvSpPr>
          <p:spPr bwMode="auto">
            <a:xfrm rot="1172233">
              <a:off x="8867019" y="5485115"/>
              <a:ext cx="162861" cy="122441"/>
            </a:xfrm>
            <a:prstGeom prst="irregularSeal2">
              <a:avLst/>
            </a:prstGeom>
            <a:gradFill flip="none" rotWithShape="1">
              <a:gsLst>
                <a:gs pos="0">
                  <a:srgbClr val="FFFFFF">
                    <a:lumMod val="85000"/>
                    <a:shade val="30000"/>
                    <a:satMod val="115000"/>
                  </a:srgbClr>
                </a:gs>
                <a:gs pos="50000">
                  <a:srgbClr val="FFFFFF">
                    <a:lumMod val="85000"/>
                    <a:shade val="67500"/>
                    <a:satMod val="115000"/>
                  </a:srgbClr>
                </a:gs>
                <a:gs pos="100000">
                  <a:srgbClr val="FFFFFF">
                    <a:lumMod val="85000"/>
                    <a:shade val="100000"/>
                    <a:satMod val="115000"/>
                  </a:srgbClr>
                </a:gs>
              </a:gsLst>
              <a:path path="circle">
                <a:fillToRect r="100000" b="100000"/>
              </a:path>
              <a:tileRect l="-100000" t="-100000"/>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grpSp>
      <p:sp>
        <p:nvSpPr>
          <p:cNvPr id="664" name="Text Box 386">
            <a:extLst>
              <a:ext uri="{FF2B5EF4-FFF2-40B4-BE49-F238E27FC236}">
                <a16:creationId xmlns:a16="http://schemas.microsoft.com/office/drawing/2014/main" id="{DBFAD654-4080-4A91-8D51-E9DD68ADF064}"/>
              </a:ext>
            </a:extLst>
          </p:cNvPr>
          <p:cNvSpPr txBox="1">
            <a:spLocks noChangeArrowheads="1"/>
          </p:cNvSpPr>
          <p:nvPr/>
        </p:nvSpPr>
        <p:spPr bwMode="auto">
          <a:xfrm>
            <a:off x="8643574" y="3939913"/>
            <a:ext cx="1042273" cy="584775"/>
          </a:xfrm>
          <a:prstGeom prst="rect">
            <a:avLst/>
          </a:prstGeom>
          <a:noFill/>
          <a:ln w="9525">
            <a:noFill/>
            <a:miter lim="800000"/>
            <a:headEnd/>
            <a:tailEnd/>
          </a:ln>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MM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cell lysis</a:t>
            </a:r>
          </a:p>
        </p:txBody>
      </p:sp>
      <p:sp>
        <p:nvSpPr>
          <p:cNvPr id="665" name="TextBox 664">
            <a:extLst>
              <a:ext uri="{FF2B5EF4-FFF2-40B4-BE49-F238E27FC236}">
                <a16:creationId xmlns:a16="http://schemas.microsoft.com/office/drawing/2014/main" id="{95BAB7BE-C398-48B0-B533-32EC37E49531}"/>
              </a:ext>
            </a:extLst>
          </p:cNvPr>
          <p:cNvSpPr txBox="1"/>
          <p:nvPr/>
        </p:nvSpPr>
        <p:spPr>
          <a:xfrm>
            <a:off x="2158980" y="1916972"/>
            <a:ext cx="2082621" cy="461665"/>
          </a:xfrm>
          <a:prstGeom prst="rect">
            <a:avLst/>
          </a:prstGeom>
          <a:solidFill>
            <a:srgbClr val="FFF9E7">
              <a:alpha val="42353"/>
            </a:srgbClr>
          </a:solidFill>
          <a:ln w="12700" cap="flat" cmpd="sng" algn="ctr">
            <a:solidFill>
              <a:srgbClr val="00B6C9">
                <a:lumMod val="60000"/>
                <a:lumOff val="40000"/>
              </a:srgbClr>
            </a:solidFill>
            <a:prstDash val="solid"/>
          </a:ln>
          <a:effectLst>
            <a:outerShdw blurRad="40000" dist="20000" dir="5400000" rotWithShape="0">
              <a:srgbClr val="000000">
                <a:alpha val="38000"/>
              </a:srgbClr>
            </a:outerShdw>
          </a:effectLst>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BCMA CAR T</a:t>
            </a:r>
          </a:p>
        </p:txBody>
      </p:sp>
      <p:sp>
        <p:nvSpPr>
          <p:cNvPr id="666" name="TextBox 665">
            <a:extLst>
              <a:ext uri="{FF2B5EF4-FFF2-40B4-BE49-F238E27FC236}">
                <a16:creationId xmlns:a16="http://schemas.microsoft.com/office/drawing/2014/main" id="{CCC3AF0F-EE56-4F3C-BB3C-9D3E04FFC73B}"/>
              </a:ext>
            </a:extLst>
          </p:cNvPr>
          <p:cNvSpPr txBox="1"/>
          <p:nvPr/>
        </p:nvSpPr>
        <p:spPr>
          <a:xfrm>
            <a:off x="7266196" y="3381689"/>
            <a:ext cx="2056023" cy="461665"/>
          </a:xfrm>
          <a:prstGeom prst="rect">
            <a:avLst/>
          </a:prstGeom>
          <a:solidFill>
            <a:srgbClr val="FFEFD9">
              <a:alpha val="9804"/>
            </a:srgbClr>
          </a:solidFill>
          <a:ln w="12700" cap="flat" cmpd="sng" algn="ctr">
            <a:solidFill>
              <a:srgbClr val="635A54">
                <a:lumMod val="7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BCMA-</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BiTE</a:t>
            </a: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67" name="TextBox 666">
            <a:extLst>
              <a:ext uri="{FF2B5EF4-FFF2-40B4-BE49-F238E27FC236}">
                <a16:creationId xmlns:a16="http://schemas.microsoft.com/office/drawing/2014/main" id="{74B4CFA4-992A-4128-9474-2BA45496F6DD}"/>
              </a:ext>
            </a:extLst>
          </p:cNvPr>
          <p:cNvSpPr txBox="1"/>
          <p:nvPr/>
        </p:nvSpPr>
        <p:spPr>
          <a:xfrm>
            <a:off x="5939527" y="1410539"/>
            <a:ext cx="2229131" cy="461665"/>
          </a:xfrm>
          <a:prstGeom prst="rect">
            <a:avLst/>
          </a:prstGeom>
          <a:solidFill>
            <a:srgbClr val="F2FCF9">
              <a:alpha val="49804"/>
            </a:srgbClr>
          </a:solidFill>
          <a:ln w="12700" cap="flat" cmpd="sng" algn="ctr">
            <a:solidFill>
              <a:srgbClr val="00B0F0"/>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BCMA-T Bi Ab</a:t>
            </a:r>
          </a:p>
        </p:txBody>
      </p:sp>
      <p:grpSp>
        <p:nvGrpSpPr>
          <p:cNvPr id="668" name="Group 515">
            <a:extLst>
              <a:ext uri="{FF2B5EF4-FFF2-40B4-BE49-F238E27FC236}">
                <a16:creationId xmlns:a16="http://schemas.microsoft.com/office/drawing/2014/main" id="{C94BAC4E-AA21-48AB-A2E6-BF439B84C55B}"/>
              </a:ext>
            </a:extLst>
          </p:cNvPr>
          <p:cNvGrpSpPr/>
          <p:nvPr/>
        </p:nvGrpSpPr>
        <p:grpSpPr>
          <a:xfrm rot="10800000" flipV="1">
            <a:off x="1660984" y="4134704"/>
            <a:ext cx="542818" cy="1646353"/>
            <a:chOff x="7638883" y="2315263"/>
            <a:chExt cx="1831337" cy="4969756"/>
          </a:xfrm>
        </p:grpSpPr>
        <p:grpSp>
          <p:nvGrpSpPr>
            <p:cNvPr id="669" name="Group 74">
              <a:extLst>
                <a:ext uri="{FF2B5EF4-FFF2-40B4-BE49-F238E27FC236}">
                  <a16:creationId xmlns:a16="http://schemas.microsoft.com/office/drawing/2014/main" id="{E8F379A5-2858-4A45-97A8-5D7EF800C654}"/>
                </a:ext>
              </a:extLst>
            </p:cNvPr>
            <p:cNvGrpSpPr/>
            <p:nvPr/>
          </p:nvGrpSpPr>
          <p:grpSpPr>
            <a:xfrm>
              <a:off x="8402175" y="2590435"/>
              <a:ext cx="1021462" cy="4694581"/>
              <a:chOff x="8419427" y="2508547"/>
              <a:chExt cx="1021462" cy="4694581"/>
            </a:xfrm>
          </p:grpSpPr>
          <p:sp>
            <p:nvSpPr>
              <p:cNvPr id="685" name="Minus 182">
                <a:extLst>
                  <a:ext uri="{FF2B5EF4-FFF2-40B4-BE49-F238E27FC236}">
                    <a16:creationId xmlns:a16="http://schemas.microsoft.com/office/drawing/2014/main" id="{5E4464F1-8B92-4AAC-93F2-A642787A8F48}"/>
                  </a:ext>
                </a:extLst>
              </p:cNvPr>
              <p:cNvSpPr/>
              <p:nvPr/>
            </p:nvSpPr>
            <p:spPr bwMode="auto">
              <a:xfrm>
                <a:off x="8419427" y="2508547"/>
                <a:ext cx="840224" cy="4694581"/>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86" name="Oval 685">
                <a:extLst>
                  <a:ext uri="{FF2B5EF4-FFF2-40B4-BE49-F238E27FC236}">
                    <a16:creationId xmlns:a16="http://schemas.microsoft.com/office/drawing/2014/main" id="{4AC1597E-E1B1-4032-A375-D8349F77B5FA}"/>
                  </a:ext>
                </a:extLst>
              </p:cNvPr>
              <p:cNvSpPr/>
              <p:nvPr/>
            </p:nvSpPr>
            <p:spPr bwMode="auto">
              <a:xfrm>
                <a:off x="8564502" y="4062755"/>
                <a:ext cx="876387" cy="1567737"/>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670" name="Rectangle 105">
              <a:extLst>
                <a:ext uri="{FF2B5EF4-FFF2-40B4-BE49-F238E27FC236}">
                  <a16:creationId xmlns:a16="http://schemas.microsoft.com/office/drawing/2014/main" id="{D783C294-DF2D-451B-8580-41BC036680C9}"/>
                </a:ext>
              </a:extLst>
            </p:cNvPr>
            <p:cNvSpPr>
              <a:spLocks noChangeArrowheads="1"/>
            </p:cNvSpPr>
            <p:nvPr/>
          </p:nvSpPr>
          <p:spPr bwMode="auto">
            <a:xfrm>
              <a:off x="8586787" y="4611236"/>
              <a:ext cx="143145" cy="712527"/>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1" name="Rectangle 243">
              <a:extLst>
                <a:ext uri="{FF2B5EF4-FFF2-40B4-BE49-F238E27FC236}">
                  <a16:creationId xmlns:a16="http://schemas.microsoft.com/office/drawing/2014/main" id="{6FABB472-0781-4A34-A73B-53C6FFBDF1C6}"/>
                </a:ext>
              </a:extLst>
            </p:cNvPr>
            <p:cNvSpPr>
              <a:spLocks noChangeArrowheads="1"/>
            </p:cNvSpPr>
            <p:nvPr/>
          </p:nvSpPr>
          <p:spPr bwMode="auto">
            <a:xfrm rot="1860000" flipH="1">
              <a:off x="8737397" y="4096544"/>
              <a:ext cx="152500" cy="603827"/>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2" name="Rectangle 243">
              <a:extLst>
                <a:ext uri="{FF2B5EF4-FFF2-40B4-BE49-F238E27FC236}">
                  <a16:creationId xmlns:a16="http://schemas.microsoft.com/office/drawing/2014/main" id="{EC3444B9-B2EC-448B-B379-8126C66E96E7}"/>
                </a:ext>
              </a:extLst>
            </p:cNvPr>
            <p:cNvSpPr>
              <a:spLocks noChangeArrowheads="1"/>
            </p:cNvSpPr>
            <p:nvPr/>
          </p:nvSpPr>
          <p:spPr bwMode="auto">
            <a:xfrm rot="1860000" flipH="1">
              <a:off x="8966855" y="4202674"/>
              <a:ext cx="101755" cy="378981"/>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673" name="Group 98">
              <a:extLst>
                <a:ext uri="{FF2B5EF4-FFF2-40B4-BE49-F238E27FC236}">
                  <a16:creationId xmlns:a16="http://schemas.microsoft.com/office/drawing/2014/main" id="{69046E72-527A-4AFA-BFA1-289149DACA58}"/>
                </a:ext>
              </a:extLst>
            </p:cNvPr>
            <p:cNvGrpSpPr/>
            <p:nvPr/>
          </p:nvGrpSpPr>
          <p:grpSpPr>
            <a:xfrm rot="1800000">
              <a:off x="8457075" y="2315263"/>
              <a:ext cx="1013145" cy="4694581"/>
              <a:chOff x="8424120" y="2515124"/>
              <a:chExt cx="1013145" cy="4694581"/>
            </a:xfrm>
          </p:grpSpPr>
          <p:sp>
            <p:nvSpPr>
              <p:cNvPr id="683" name="Minus 193">
                <a:extLst>
                  <a:ext uri="{FF2B5EF4-FFF2-40B4-BE49-F238E27FC236}">
                    <a16:creationId xmlns:a16="http://schemas.microsoft.com/office/drawing/2014/main" id="{9FCF67B2-D681-442C-9119-8F68F610D805}"/>
                  </a:ext>
                </a:extLst>
              </p:cNvPr>
              <p:cNvSpPr/>
              <p:nvPr/>
            </p:nvSpPr>
            <p:spPr bwMode="auto">
              <a:xfrm>
                <a:off x="8424120" y="2515124"/>
                <a:ext cx="840225" cy="4694581"/>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84" name="Oval 181">
                <a:extLst>
                  <a:ext uri="{FF2B5EF4-FFF2-40B4-BE49-F238E27FC236}">
                    <a16:creationId xmlns:a16="http://schemas.microsoft.com/office/drawing/2014/main" id="{EA92C16D-F390-46FC-81C0-3C4F9FB7F495}"/>
                  </a:ext>
                </a:extLst>
              </p:cNvPr>
              <p:cNvSpPr/>
              <p:nvPr/>
            </p:nvSpPr>
            <p:spPr bwMode="auto">
              <a:xfrm>
                <a:off x="8560877" y="4059735"/>
                <a:ext cx="876388" cy="1567737"/>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674" name="Group 74">
              <a:extLst>
                <a:ext uri="{FF2B5EF4-FFF2-40B4-BE49-F238E27FC236}">
                  <a16:creationId xmlns:a16="http://schemas.microsoft.com/office/drawing/2014/main" id="{4CCE16AD-6B65-4006-B91A-B9F5AD278332}"/>
                </a:ext>
              </a:extLst>
            </p:cNvPr>
            <p:cNvGrpSpPr/>
            <p:nvPr/>
          </p:nvGrpSpPr>
          <p:grpSpPr>
            <a:xfrm flipH="1">
              <a:off x="7667340" y="2590438"/>
              <a:ext cx="1021518" cy="4694581"/>
              <a:chOff x="8419418" y="2508550"/>
              <a:chExt cx="1021518" cy="4694581"/>
            </a:xfrm>
          </p:grpSpPr>
          <p:sp>
            <p:nvSpPr>
              <p:cNvPr id="681" name="Minus 191">
                <a:extLst>
                  <a:ext uri="{FF2B5EF4-FFF2-40B4-BE49-F238E27FC236}">
                    <a16:creationId xmlns:a16="http://schemas.microsoft.com/office/drawing/2014/main" id="{7CAE744E-E002-426B-8E8E-F35731481816}"/>
                  </a:ext>
                </a:extLst>
              </p:cNvPr>
              <p:cNvSpPr/>
              <p:nvPr/>
            </p:nvSpPr>
            <p:spPr bwMode="auto">
              <a:xfrm>
                <a:off x="8419418" y="2508550"/>
                <a:ext cx="840226" cy="4694581"/>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82" name="Oval 681">
                <a:extLst>
                  <a:ext uri="{FF2B5EF4-FFF2-40B4-BE49-F238E27FC236}">
                    <a16:creationId xmlns:a16="http://schemas.microsoft.com/office/drawing/2014/main" id="{CE5EA97F-5851-48FA-ADF7-0E66E04B97AF}"/>
                  </a:ext>
                </a:extLst>
              </p:cNvPr>
              <p:cNvSpPr/>
              <p:nvPr/>
            </p:nvSpPr>
            <p:spPr bwMode="auto">
              <a:xfrm>
                <a:off x="8564547" y="4062755"/>
                <a:ext cx="876389" cy="1567737"/>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675" name="Rectangle 105">
              <a:extLst>
                <a:ext uri="{FF2B5EF4-FFF2-40B4-BE49-F238E27FC236}">
                  <a16:creationId xmlns:a16="http://schemas.microsoft.com/office/drawing/2014/main" id="{0E714525-D6E5-4A39-A963-6EA4F1DD7822}"/>
                </a:ext>
              </a:extLst>
            </p:cNvPr>
            <p:cNvSpPr>
              <a:spLocks noChangeArrowheads="1"/>
            </p:cNvSpPr>
            <p:nvPr/>
          </p:nvSpPr>
          <p:spPr bwMode="auto">
            <a:xfrm flipH="1">
              <a:off x="8361092" y="4611236"/>
              <a:ext cx="143145" cy="712527"/>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6" name="Rectangle 243">
              <a:extLst>
                <a:ext uri="{FF2B5EF4-FFF2-40B4-BE49-F238E27FC236}">
                  <a16:creationId xmlns:a16="http://schemas.microsoft.com/office/drawing/2014/main" id="{DA32A40F-691A-4820-BAB7-8DBA2E938255}"/>
                </a:ext>
              </a:extLst>
            </p:cNvPr>
            <p:cNvSpPr>
              <a:spLocks noChangeArrowheads="1"/>
            </p:cNvSpPr>
            <p:nvPr/>
          </p:nvSpPr>
          <p:spPr bwMode="auto">
            <a:xfrm rot="19740000">
              <a:off x="8201127" y="4096544"/>
              <a:ext cx="152500" cy="603827"/>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7" name="Rectangle 243">
              <a:extLst>
                <a:ext uri="{FF2B5EF4-FFF2-40B4-BE49-F238E27FC236}">
                  <a16:creationId xmlns:a16="http://schemas.microsoft.com/office/drawing/2014/main" id="{BC14719C-FAC2-4473-BDE7-251427B38D6A}"/>
                </a:ext>
              </a:extLst>
            </p:cNvPr>
            <p:cNvSpPr>
              <a:spLocks noChangeArrowheads="1"/>
            </p:cNvSpPr>
            <p:nvPr/>
          </p:nvSpPr>
          <p:spPr bwMode="auto">
            <a:xfrm rot="19740000">
              <a:off x="8036062" y="4202674"/>
              <a:ext cx="101755" cy="378981"/>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678" name="Group 101">
              <a:extLst>
                <a:ext uri="{FF2B5EF4-FFF2-40B4-BE49-F238E27FC236}">
                  <a16:creationId xmlns:a16="http://schemas.microsoft.com/office/drawing/2014/main" id="{5E8DEA20-D6EC-422D-8E4C-C8AC21B2FE3D}"/>
                </a:ext>
              </a:extLst>
            </p:cNvPr>
            <p:cNvGrpSpPr/>
            <p:nvPr/>
          </p:nvGrpSpPr>
          <p:grpSpPr>
            <a:xfrm rot="19800000" flipH="1">
              <a:off x="7638883" y="2322382"/>
              <a:ext cx="1013202" cy="4694580"/>
              <a:chOff x="8424133" y="2515121"/>
              <a:chExt cx="1013202" cy="4694580"/>
            </a:xfrm>
          </p:grpSpPr>
          <p:sp>
            <p:nvSpPr>
              <p:cNvPr id="679" name="Minus 189">
                <a:extLst>
                  <a:ext uri="{FF2B5EF4-FFF2-40B4-BE49-F238E27FC236}">
                    <a16:creationId xmlns:a16="http://schemas.microsoft.com/office/drawing/2014/main" id="{D150DDD2-0F9F-4D60-9C4A-6412056E9E6C}"/>
                  </a:ext>
                </a:extLst>
              </p:cNvPr>
              <p:cNvSpPr/>
              <p:nvPr/>
            </p:nvSpPr>
            <p:spPr bwMode="auto">
              <a:xfrm>
                <a:off x="8424133" y="2515121"/>
                <a:ext cx="840225" cy="4694580"/>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680" name="Oval 177">
                <a:extLst>
                  <a:ext uri="{FF2B5EF4-FFF2-40B4-BE49-F238E27FC236}">
                    <a16:creationId xmlns:a16="http://schemas.microsoft.com/office/drawing/2014/main" id="{A4AEB463-94C0-438E-A54B-8582EF3E4BEB}"/>
                  </a:ext>
                </a:extLst>
              </p:cNvPr>
              <p:cNvSpPr/>
              <p:nvPr/>
            </p:nvSpPr>
            <p:spPr bwMode="auto">
              <a:xfrm>
                <a:off x="8560946" y="4059697"/>
                <a:ext cx="876389" cy="1567737"/>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sp>
        <p:nvSpPr>
          <p:cNvPr id="687" name="TextBox 686">
            <a:extLst>
              <a:ext uri="{FF2B5EF4-FFF2-40B4-BE49-F238E27FC236}">
                <a16:creationId xmlns:a16="http://schemas.microsoft.com/office/drawing/2014/main" id="{9E797BCB-B245-4CD2-8099-8912D4CDD358}"/>
              </a:ext>
            </a:extLst>
          </p:cNvPr>
          <p:cNvSpPr txBox="1"/>
          <p:nvPr/>
        </p:nvSpPr>
        <p:spPr>
          <a:xfrm>
            <a:off x="2220765" y="4724675"/>
            <a:ext cx="1956749" cy="461665"/>
          </a:xfrm>
          <a:prstGeom prst="rect">
            <a:avLst/>
          </a:prstGeom>
          <a:solidFill>
            <a:srgbClr val="D5FFD5">
              <a:alpha val="9804"/>
            </a:srgbClr>
          </a:solidFill>
          <a:ln w="12700" cap="flat" cmpd="sng" algn="ctr">
            <a:solidFill>
              <a:srgbClr val="4A8322">
                <a:lumMod val="60000"/>
                <a:lumOff val="40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Arial" pitchFamily="34" charset="0"/>
              </a:rPr>
              <a:t>BCMA-ADC</a:t>
            </a:r>
          </a:p>
        </p:txBody>
      </p:sp>
      <p:sp>
        <p:nvSpPr>
          <p:cNvPr id="688" name="Oval 162">
            <a:extLst>
              <a:ext uri="{FF2B5EF4-FFF2-40B4-BE49-F238E27FC236}">
                <a16:creationId xmlns:a16="http://schemas.microsoft.com/office/drawing/2014/main" id="{974278C8-6684-44F1-B70C-D829B72AAD5D}"/>
              </a:ext>
            </a:extLst>
          </p:cNvPr>
          <p:cNvSpPr>
            <a:spLocks noChangeArrowheads="1"/>
          </p:cNvSpPr>
          <p:nvPr/>
        </p:nvSpPr>
        <p:spPr bwMode="auto">
          <a:xfrm>
            <a:off x="4836631" y="5285643"/>
            <a:ext cx="1148843" cy="986287"/>
          </a:xfrm>
          <a:prstGeom prst="ellipse">
            <a:avLst/>
          </a:prstGeom>
          <a:gradFill flip="none" rotWithShape="1">
            <a:gsLst>
              <a:gs pos="0">
                <a:srgbClr val="FFFFFF"/>
              </a:gs>
              <a:gs pos="100000">
                <a:srgbClr val="00BBFD"/>
              </a:gs>
            </a:gsLst>
            <a:path path="circle">
              <a:fillToRect l="50000" t="50000" r="50000" b="50000"/>
            </a:path>
            <a:tileRect/>
          </a:gradFill>
          <a:ln w="9525">
            <a:noFill/>
            <a:round/>
            <a:headEnd/>
            <a:tailEnd/>
          </a:ln>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1" lang="en-US" sz="2000" b="0" i="0" u="none" strike="noStrike" kern="0" cap="none" spc="0" normalizeH="0" baseline="0" noProof="0" dirty="0">
              <a:ln>
                <a:noFill/>
              </a:ln>
              <a:solidFill>
                <a:prstClr val="black"/>
              </a:solidFill>
              <a:effectLst/>
              <a:uLnTx/>
              <a:uFillTx/>
              <a:latin typeface="Calibri" panose="020F0502020204030204"/>
              <a:ea typeface="Osaka" pitchFamily="1" charset="-128"/>
              <a:cs typeface="+mn-cs"/>
            </a:endParaRPr>
          </a:p>
        </p:txBody>
      </p:sp>
      <p:sp>
        <p:nvSpPr>
          <p:cNvPr id="689" name="Oval 470">
            <a:extLst>
              <a:ext uri="{FF2B5EF4-FFF2-40B4-BE49-F238E27FC236}">
                <a16:creationId xmlns:a16="http://schemas.microsoft.com/office/drawing/2014/main" id="{B8FB340E-580D-4C4B-ACF6-993189AD39EB}"/>
              </a:ext>
            </a:extLst>
          </p:cNvPr>
          <p:cNvSpPr>
            <a:spLocks noChangeArrowheads="1"/>
          </p:cNvSpPr>
          <p:nvPr/>
        </p:nvSpPr>
        <p:spPr bwMode="auto">
          <a:xfrm>
            <a:off x="5209601" y="5492514"/>
            <a:ext cx="467931" cy="475679"/>
          </a:xfrm>
          <a:prstGeom prst="ellipse">
            <a:avLst/>
          </a:prstGeom>
          <a:gradFill flip="none" rotWithShape="1">
            <a:gsLst>
              <a:gs pos="0">
                <a:srgbClr val="2D7687">
                  <a:tint val="66000"/>
                  <a:satMod val="160000"/>
                </a:srgbClr>
              </a:gs>
              <a:gs pos="50000">
                <a:srgbClr val="2D7687">
                  <a:tint val="44500"/>
                  <a:satMod val="160000"/>
                </a:srgbClr>
              </a:gs>
              <a:gs pos="100000">
                <a:srgbClr val="2D7687">
                  <a:tint val="23500"/>
                  <a:satMod val="160000"/>
                </a:srgbClr>
              </a:gs>
            </a:gsLst>
            <a:lin ang="10800000" scaled="1"/>
            <a:tileRect/>
          </a:gradFill>
          <a:ln w="9525">
            <a:noFill/>
            <a:round/>
            <a:headEnd/>
            <a:tailEnd/>
          </a:ln>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prstClr val="black"/>
              </a:solidFill>
              <a:effectLst/>
              <a:uLnTx/>
              <a:uFillTx/>
              <a:latin typeface="Calibri" panose="020F0502020204030204"/>
              <a:ea typeface="Osaka" pitchFamily="1" charset="-128"/>
              <a:cs typeface="+mn-cs"/>
            </a:endParaRPr>
          </a:p>
        </p:txBody>
      </p:sp>
      <p:sp>
        <p:nvSpPr>
          <p:cNvPr id="690" name="Text Box 479">
            <a:extLst>
              <a:ext uri="{FF2B5EF4-FFF2-40B4-BE49-F238E27FC236}">
                <a16:creationId xmlns:a16="http://schemas.microsoft.com/office/drawing/2014/main" id="{49DF74D4-AB62-4C1F-A3D1-DF789117E170}"/>
              </a:ext>
            </a:extLst>
          </p:cNvPr>
          <p:cNvSpPr txBox="1">
            <a:spLocks noChangeArrowheads="1"/>
          </p:cNvSpPr>
          <p:nvPr/>
        </p:nvSpPr>
        <p:spPr bwMode="auto">
          <a:xfrm>
            <a:off x="1857577" y="3787513"/>
            <a:ext cx="1199367" cy="584775"/>
          </a:xfrm>
          <a:prstGeom prst="rect">
            <a:avLst/>
          </a:prstGeom>
          <a:noFill/>
          <a:ln w="9525">
            <a:noFill/>
            <a:miter lim="800000"/>
            <a:headEnd/>
            <a:tailEnd/>
          </a:ln>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Apoptotic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MM cells</a:t>
            </a:r>
          </a:p>
        </p:txBody>
      </p:sp>
      <p:grpSp>
        <p:nvGrpSpPr>
          <p:cNvPr id="691" name="Group 1122">
            <a:extLst>
              <a:ext uri="{FF2B5EF4-FFF2-40B4-BE49-F238E27FC236}">
                <a16:creationId xmlns:a16="http://schemas.microsoft.com/office/drawing/2014/main" id="{1F80C93C-8034-4248-B23A-6DE3497F8F64}"/>
              </a:ext>
            </a:extLst>
          </p:cNvPr>
          <p:cNvGrpSpPr/>
          <p:nvPr/>
        </p:nvGrpSpPr>
        <p:grpSpPr>
          <a:xfrm>
            <a:off x="2878813" y="3851753"/>
            <a:ext cx="817687" cy="444337"/>
            <a:chOff x="990600" y="1337335"/>
            <a:chExt cx="1017469" cy="808586"/>
          </a:xfrm>
        </p:grpSpPr>
        <p:sp>
          <p:nvSpPr>
            <p:cNvPr id="692" name="AutoShape 524">
              <a:extLst>
                <a:ext uri="{FF2B5EF4-FFF2-40B4-BE49-F238E27FC236}">
                  <a16:creationId xmlns:a16="http://schemas.microsoft.com/office/drawing/2014/main" id="{A6993276-F187-4606-A60D-EB81ECAA9A60}"/>
                </a:ext>
              </a:extLst>
            </p:cNvPr>
            <p:cNvSpPr>
              <a:spLocks noChangeArrowheads="1"/>
            </p:cNvSpPr>
            <p:nvPr/>
          </p:nvSpPr>
          <p:spPr bwMode="auto">
            <a:xfrm>
              <a:off x="1169039" y="1436286"/>
              <a:ext cx="695680" cy="655263"/>
            </a:xfrm>
            <a:prstGeom prst="star16">
              <a:avLst>
                <a:gd name="adj" fmla="val 50000"/>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3" name="Oval 526">
              <a:extLst>
                <a:ext uri="{FF2B5EF4-FFF2-40B4-BE49-F238E27FC236}">
                  <a16:creationId xmlns:a16="http://schemas.microsoft.com/office/drawing/2014/main" id="{816E46EB-FD20-4E56-8802-CBCE60F1716A}"/>
                </a:ext>
              </a:extLst>
            </p:cNvPr>
            <p:cNvSpPr>
              <a:spLocks noChangeArrowheads="1"/>
            </p:cNvSpPr>
            <p:nvPr/>
          </p:nvSpPr>
          <p:spPr bwMode="auto">
            <a:xfrm>
              <a:off x="1066800" y="1652304"/>
              <a:ext cx="193005" cy="114275"/>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4" name="Oval 528">
              <a:extLst>
                <a:ext uri="{FF2B5EF4-FFF2-40B4-BE49-F238E27FC236}">
                  <a16:creationId xmlns:a16="http://schemas.microsoft.com/office/drawing/2014/main" id="{BBD47BBC-A37D-422D-86EF-3906F3C53B70}"/>
                </a:ext>
              </a:extLst>
            </p:cNvPr>
            <p:cNvSpPr>
              <a:spLocks noChangeArrowheads="1"/>
            </p:cNvSpPr>
            <p:nvPr/>
          </p:nvSpPr>
          <p:spPr bwMode="auto">
            <a:xfrm>
              <a:off x="990600" y="1755432"/>
              <a:ext cx="288287" cy="165698"/>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5" name="Oval 529">
              <a:extLst>
                <a:ext uri="{FF2B5EF4-FFF2-40B4-BE49-F238E27FC236}">
                  <a16:creationId xmlns:a16="http://schemas.microsoft.com/office/drawing/2014/main" id="{E50E6CDE-2C5D-4CB4-8E21-5E63E1688B63}"/>
                </a:ext>
              </a:extLst>
            </p:cNvPr>
            <p:cNvSpPr>
              <a:spLocks noChangeArrowheads="1"/>
            </p:cNvSpPr>
            <p:nvPr/>
          </p:nvSpPr>
          <p:spPr bwMode="auto">
            <a:xfrm>
              <a:off x="1198287" y="1912260"/>
              <a:ext cx="293173" cy="114275"/>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6" name="Oval 531">
              <a:extLst>
                <a:ext uri="{FF2B5EF4-FFF2-40B4-BE49-F238E27FC236}">
                  <a16:creationId xmlns:a16="http://schemas.microsoft.com/office/drawing/2014/main" id="{1D80C3AF-9CA8-4F2C-854D-B3657AD36649}"/>
                </a:ext>
              </a:extLst>
            </p:cNvPr>
            <p:cNvSpPr>
              <a:spLocks noChangeArrowheads="1"/>
            </p:cNvSpPr>
            <p:nvPr/>
          </p:nvSpPr>
          <p:spPr bwMode="auto">
            <a:xfrm>
              <a:off x="1383227" y="1337335"/>
              <a:ext cx="293173" cy="110465"/>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7" name="Oval 696">
              <a:extLst>
                <a:ext uri="{FF2B5EF4-FFF2-40B4-BE49-F238E27FC236}">
                  <a16:creationId xmlns:a16="http://schemas.microsoft.com/office/drawing/2014/main" id="{2AA2B645-5119-4DD1-BDCF-10207BB3FC9C}"/>
                </a:ext>
              </a:extLst>
            </p:cNvPr>
            <p:cNvSpPr>
              <a:spLocks noChangeArrowheads="1"/>
            </p:cNvSpPr>
            <p:nvPr/>
          </p:nvSpPr>
          <p:spPr bwMode="auto">
            <a:xfrm>
              <a:off x="1351733" y="2022548"/>
              <a:ext cx="252190" cy="111052"/>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8" name="Oval 697">
              <a:extLst>
                <a:ext uri="{FF2B5EF4-FFF2-40B4-BE49-F238E27FC236}">
                  <a16:creationId xmlns:a16="http://schemas.microsoft.com/office/drawing/2014/main" id="{E5214019-746C-4E33-9D16-428133B0E10A}"/>
                </a:ext>
              </a:extLst>
            </p:cNvPr>
            <p:cNvSpPr>
              <a:spLocks noChangeArrowheads="1"/>
            </p:cNvSpPr>
            <p:nvPr/>
          </p:nvSpPr>
          <p:spPr bwMode="auto">
            <a:xfrm>
              <a:off x="1652359" y="1808135"/>
              <a:ext cx="276072" cy="167604"/>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99" name="Oval 538">
              <a:extLst>
                <a:ext uri="{FF2B5EF4-FFF2-40B4-BE49-F238E27FC236}">
                  <a16:creationId xmlns:a16="http://schemas.microsoft.com/office/drawing/2014/main" id="{EE4AA684-4A93-4969-AB96-17A0DBD46384}"/>
                </a:ext>
              </a:extLst>
            </p:cNvPr>
            <p:cNvSpPr>
              <a:spLocks noChangeArrowheads="1"/>
            </p:cNvSpPr>
            <p:nvPr/>
          </p:nvSpPr>
          <p:spPr bwMode="auto">
            <a:xfrm>
              <a:off x="1699779" y="1432596"/>
              <a:ext cx="205221" cy="167604"/>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700" name="Oval 541">
              <a:extLst>
                <a:ext uri="{FF2B5EF4-FFF2-40B4-BE49-F238E27FC236}">
                  <a16:creationId xmlns:a16="http://schemas.microsoft.com/office/drawing/2014/main" id="{95CCC539-1575-49B2-BD11-77AABDEE30BB}"/>
                </a:ext>
              </a:extLst>
            </p:cNvPr>
            <p:cNvSpPr>
              <a:spLocks noChangeArrowheads="1"/>
            </p:cNvSpPr>
            <p:nvPr/>
          </p:nvSpPr>
          <p:spPr bwMode="auto">
            <a:xfrm>
              <a:off x="1645596" y="1610825"/>
              <a:ext cx="362473" cy="185996"/>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701" name="Oval 542">
              <a:extLst>
                <a:ext uri="{FF2B5EF4-FFF2-40B4-BE49-F238E27FC236}">
                  <a16:creationId xmlns:a16="http://schemas.microsoft.com/office/drawing/2014/main" id="{5C0CFDC0-7C3D-4661-B7D6-1C14AD6196AD}"/>
                </a:ext>
              </a:extLst>
            </p:cNvPr>
            <p:cNvSpPr>
              <a:spLocks noChangeArrowheads="1"/>
            </p:cNvSpPr>
            <p:nvPr/>
          </p:nvSpPr>
          <p:spPr bwMode="auto">
            <a:xfrm>
              <a:off x="1580515" y="1404028"/>
              <a:ext cx="205221" cy="112370"/>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702" name="Oval 544">
              <a:extLst>
                <a:ext uri="{FF2B5EF4-FFF2-40B4-BE49-F238E27FC236}">
                  <a16:creationId xmlns:a16="http://schemas.microsoft.com/office/drawing/2014/main" id="{730AF12C-6BD9-471B-9069-8030B11236EA}"/>
                </a:ext>
              </a:extLst>
            </p:cNvPr>
            <p:cNvSpPr>
              <a:spLocks noChangeArrowheads="1"/>
            </p:cNvSpPr>
            <p:nvPr/>
          </p:nvSpPr>
          <p:spPr bwMode="auto">
            <a:xfrm>
              <a:off x="1112754" y="1555450"/>
              <a:ext cx="190562" cy="123799"/>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703" name="Oval 575">
              <a:extLst>
                <a:ext uri="{FF2B5EF4-FFF2-40B4-BE49-F238E27FC236}">
                  <a16:creationId xmlns:a16="http://schemas.microsoft.com/office/drawing/2014/main" id="{E1E86D41-577A-4399-AFC3-FDDFFF99E6C5}"/>
                </a:ext>
              </a:extLst>
            </p:cNvPr>
            <p:cNvSpPr>
              <a:spLocks noChangeArrowheads="1"/>
            </p:cNvSpPr>
            <p:nvPr/>
          </p:nvSpPr>
          <p:spPr bwMode="auto">
            <a:xfrm>
              <a:off x="1154627" y="1409733"/>
              <a:ext cx="293173" cy="152367"/>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704" name="Oval 576">
              <a:extLst>
                <a:ext uri="{FF2B5EF4-FFF2-40B4-BE49-F238E27FC236}">
                  <a16:creationId xmlns:a16="http://schemas.microsoft.com/office/drawing/2014/main" id="{731084EC-4F65-49E3-A83E-92C40534D2E3}"/>
                </a:ext>
              </a:extLst>
            </p:cNvPr>
            <p:cNvSpPr>
              <a:spLocks noChangeArrowheads="1"/>
            </p:cNvSpPr>
            <p:nvPr/>
          </p:nvSpPr>
          <p:spPr bwMode="auto">
            <a:xfrm rot="16200000">
              <a:off x="1558114" y="1944417"/>
              <a:ext cx="190459" cy="212549"/>
            </a:xfrm>
            <a:prstGeom prst="ellipse">
              <a:avLst/>
            </a:prstGeom>
            <a:gradFill flip="none" rotWithShape="1">
              <a:gsLst>
                <a:gs pos="0">
                  <a:srgbClr val="9A8B7D">
                    <a:lumMod val="20000"/>
                    <a:lumOff val="80000"/>
                    <a:shade val="30000"/>
                    <a:satMod val="115000"/>
                  </a:srgbClr>
                </a:gs>
                <a:gs pos="50000">
                  <a:srgbClr val="9A8B7D">
                    <a:lumMod val="20000"/>
                    <a:lumOff val="80000"/>
                    <a:shade val="67500"/>
                    <a:satMod val="115000"/>
                  </a:srgbClr>
                </a:gs>
                <a:gs pos="100000">
                  <a:srgbClr val="9A8B7D">
                    <a:lumMod val="20000"/>
                    <a:lumOff val="80000"/>
                    <a:shade val="100000"/>
                    <a:satMod val="115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grpSp>
      <p:cxnSp>
        <p:nvCxnSpPr>
          <p:cNvPr id="705" name="AutoShape 274">
            <a:extLst>
              <a:ext uri="{FF2B5EF4-FFF2-40B4-BE49-F238E27FC236}">
                <a16:creationId xmlns:a16="http://schemas.microsoft.com/office/drawing/2014/main" id="{4BDCD5D1-5CEB-4722-87C9-A8AD4CFF5AA5}"/>
              </a:ext>
            </a:extLst>
          </p:cNvPr>
          <p:cNvCxnSpPr>
            <a:cxnSpLocks noChangeShapeType="1"/>
          </p:cNvCxnSpPr>
          <p:nvPr/>
        </p:nvCxnSpPr>
        <p:spPr bwMode="auto">
          <a:xfrm rot="16260000" flipH="1" flipV="1">
            <a:off x="4028730" y="3728078"/>
            <a:ext cx="10040" cy="507527"/>
          </a:xfrm>
          <a:prstGeom prst="straightConnector1">
            <a:avLst/>
          </a:prstGeom>
          <a:noFill/>
          <a:ln w="38100">
            <a:solidFill>
              <a:srgbClr val="635A54"/>
            </a:solidFill>
            <a:round/>
            <a:headEnd/>
            <a:tailEnd type="triangle" w="med" len="med"/>
          </a:ln>
        </p:spPr>
      </p:cxnSp>
      <p:sp>
        <p:nvSpPr>
          <p:cNvPr id="706" name="AutoShape 68">
            <a:extLst>
              <a:ext uri="{FF2B5EF4-FFF2-40B4-BE49-F238E27FC236}">
                <a16:creationId xmlns:a16="http://schemas.microsoft.com/office/drawing/2014/main" id="{ED81D99E-D194-46EC-AD21-4F2C32B0A9FF}"/>
              </a:ext>
            </a:extLst>
          </p:cNvPr>
          <p:cNvSpPr>
            <a:spLocks noChangeArrowheads="1"/>
          </p:cNvSpPr>
          <p:nvPr/>
        </p:nvSpPr>
        <p:spPr bwMode="auto">
          <a:xfrm rot="21360000" flipV="1">
            <a:off x="5126780" y="4579349"/>
            <a:ext cx="154975" cy="219228"/>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07" name="Group 411">
            <a:extLst>
              <a:ext uri="{FF2B5EF4-FFF2-40B4-BE49-F238E27FC236}">
                <a16:creationId xmlns:a16="http://schemas.microsoft.com/office/drawing/2014/main" id="{0495E802-2F23-4CAA-880C-F9021624B47A}"/>
              </a:ext>
            </a:extLst>
          </p:cNvPr>
          <p:cNvGrpSpPr>
            <a:grpSpLocks/>
          </p:cNvGrpSpPr>
          <p:nvPr/>
        </p:nvGrpSpPr>
        <p:grpSpPr bwMode="auto">
          <a:xfrm rot="19680000" flipV="1">
            <a:off x="5213908" y="5070399"/>
            <a:ext cx="253764" cy="239215"/>
            <a:chOff x="4704" y="2283"/>
            <a:chExt cx="176" cy="305"/>
          </a:xfrm>
          <a:solidFill>
            <a:srgbClr val="FB5D05"/>
          </a:solidFill>
        </p:grpSpPr>
        <p:sp>
          <p:nvSpPr>
            <p:cNvPr id="708" name="AutoShape 412">
              <a:extLst>
                <a:ext uri="{FF2B5EF4-FFF2-40B4-BE49-F238E27FC236}">
                  <a16:creationId xmlns:a16="http://schemas.microsoft.com/office/drawing/2014/main" id="{C94076B2-B1E8-47FC-9C9E-E5A2C6768F76}"/>
                </a:ext>
              </a:extLst>
            </p:cNvPr>
            <p:cNvSpPr>
              <a:spLocks noChangeArrowheads="1"/>
            </p:cNvSpPr>
            <p:nvPr/>
          </p:nvSpPr>
          <p:spPr bwMode="auto">
            <a:xfrm rot="-939872">
              <a:off x="4715" y="2278"/>
              <a:ext cx="80" cy="233"/>
            </a:xfrm>
            <a:prstGeom prst="pentagon">
              <a:avLst/>
            </a:prstGeom>
            <a:grpFill/>
            <a:ln w="9525">
              <a:solidFill>
                <a:srgbClr val="FB5D05"/>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09" name="AutoShape 413">
              <a:extLst>
                <a:ext uri="{FF2B5EF4-FFF2-40B4-BE49-F238E27FC236}">
                  <a16:creationId xmlns:a16="http://schemas.microsoft.com/office/drawing/2014/main" id="{0BC1E768-19D9-4529-8C33-BF99EF4DE512}"/>
                </a:ext>
              </a:extLst>
            </p:cNvPr>
            <p:cNvSpPr>
              <a:spLocks noChangeArrowheads="1"/>
            </p:cNvSpPr>
            <p:nvPr/>
          </p:nvSpPr>
          <p:spPr bwMode="auto">
            <a:xfrm rot="4460128">
              <a:off x="4739" y="2443"/>
              <a:ext cx="105" cy="176"/>
            </a:xfrm>
            <a:prstGeom prst="moon">
              <a:avLst>
                <a:gd name="adj" fmla="val 50000"/>
              </a:avLst>
            </a:prstGeom>
            <a:grpFill/>
            <a:ln w="9525">
              <a:solidFill>
                <a:srgbClr val="FB5D05"/>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710" name="Group 1200">
            <a:extLst>
              <a:ext uri="{FF2B5EF4-FFF2-40B4-BE49-F238E27FC236}">
                <a16:creationId xmlns:a16="http://schemas.microsoft.com/office/drawing/2014/main" id="{AD5093D7-E660-46CD-8053-044DBB588EC9}"/>
              </a:ext>
            </a:extLst>
          </p:cNvPr>
          <p:cNvGrpSpPr/>
          <p:nvPr/>
        </p:nvGrpSpPr>
        <p:grpSpPr>
          <a:xfrm rot="18900000" flipH="1" flipV="1">
            <a:off x="4539624" y="4017065"/>
            <a:ext cx="1555194" cy="1702203"/>
            <a:chOff x="7594558" y="5109229"/>
            <a:chExt cx="1330619" cy="1702044"/>
          </a:xfrm>
        </p:grpSpPr>
        <p:grpSp>
          <p:nvGrpSpPr>
            <p:cNvPr id="711" name="Group 74">
              <a:extLst>
                <a:ext uri="{FF2B5EF4-FFF2-40B4-BE49-F238E27FC236}">
                  <a16:creationId xmlns:a16="http://schemas.microsoft.com/office/drawing/2014/main" id="{BED4331E-B85E-444F-87DC-4264A3ED3090}"/>
                </a:ext>
              </a:extLst>
            </p:cNvPr>
            <p:cNvGrpSpPr/>
            <p:nvPr/>
          </p:nvGrpSpPr>
          <p:grpSpPr>
            <a:xfrm rot="13140000">
              <a:off x="8187092" y="5109229"/>
              <a:ext cx="249626" cy="1555049"/>
              <a:chOff x="8295252" y="1677587"/>
              <a:chExt cx="1275078" cy="6356500"/>
            </a:xfrm>
          </p:grpSpPr>
          <p:sp>
            <p:nvSpPr>
              <p:cNvPr id="727" name="Minus 103">
                <a:extLst>
                  <a:ext uri="{FF2B5EF4-FFF2-40B4-BE49-F238E27FC236}">
                    <a16:creationId xmlns:a16="http://schemas.microsoft.com/office/drawing/2014/main" id="{5728DAB1-4903-4434-853A-E166F4393EE5}"/>
                  </a:ext>
                </a:extLst>
              </p:cNvPr>
              <p:cNvSpPr/>
              <p:nvPr/>
            </p:nvSpPr>
            <p:spPr bwMode="auto">
              <a:xfrm>
                <a:off x="8295252" y="1677587"/>
                <a:ext cx="1088420" cy="6356500"/>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28" name="Oval 727">
                <a:extLst>
                  <a:ext uri="{FF2B5EF4-FFF2-40B4-BE49-F238E27FC236}">
                    <a16:creationId xmlns:a16="http://schemas.microsoft.com/office/drawing/2014/main" id="{81E51EF9-F64C-4EAA-AF93-69CB56D020C0}"/>
                  </a:ext>
                </a:extLst>
              </p:cNvPr>
              <p:cNvSpPr/>
              <p:nvPr/>
            </p:nvSpPr>
            <p:spPr bwMode="auto">
              <a:xfrm>
                <a:off x="8435064" y="3785261"/>
                <a:ext cx="1135266" cy="2122729"/>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712" name="Rectangle 105">
              <a:extLst>
                <a:ext uri="{FF2B5EF4-FFF2-40B4-BE49-F238E27FC236}">
                  <a16:creationId xmlns:a16="http://schemas.microsoft.com/office/drawing/2014/main" id="{7B999760-A47E-494B-9A35-2B18B4784E4A}"/>
                </a:ext>
              </a:extLst>
            </p:cNvPr>
            <p:cNvSpPr>
              <a:spLocks noChangeArrowheads="1"/>
            </p:cNvSpPr>
            <p:nvPr/>
          </p:nvSpPr>
          <p:spPr bwMode="auto">
            <a:xfrm rot="13140000">
              <a:off x="8341602" y="5825368"/>
              <a:ext cx="28025" cy="17431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13" name="Rectangle 243">
              <a:extLst>
                <a:ext uri="{FF2B5EF4-FFF2-40B4-BE49-F238E27FC236}">
                  <a16:creationId xmlns:a16="http://schemas.microsoft.com/office/drawing/2014/main" id="{3AF95013-E54E-4589-BEE0-BF9D68680EF7}"/>
                </a:ext>
              </a:extLst>
            </p:cNvPr>
            <p:cNvSpPr>
              <a:spLocks noChangeArrowheads="1"/>
            </p:cNvSpPr>
            <p:nvPr/>
          </p:nvSpPr>
          <p:spPr bwMode="auto">
            <a:xfrm rot="15000000" flipH="1">
              <a:off x="8228865" y="5964311"/>
              <a:ext cx="29618" cy="148911"/>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14" name="Rectangle 243">
              <a:extLst>
                <a:ext uri="{FF2B5EF4-FFF2-40B4-BE49-F238E27FC236}">
                  <a16:creationId xmlns:a16="http://schemas.microsoft.com/office/drawing/2014/main" id="{1EE43E86-17EC-4336-87AA-43208FC72B6F}"/>
                </a:ext>
              </a:extLst>
            </p:cNvPr>
            <p:cNvSpPr>
              <a:spLocks noChangeArrowheads="1"/>
            </p:cNvSpPr>
            <p:nvPr/>
          </p:nvSpPr>
          <p:spPr bwMode="auto">
            <a:xfrm rot="15000000" flipH="1">
              <a:off x="8201765" y="5968288"/>
              <a:ext cx="19762" cy="93461"/>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15" name="Group 98">
              <a:extLst>
                <a:ext uri="{FF2B5EF4-FFF2-40B4-BE49-F238E27FC236}">
                  <a16:creationId xmlns:a16="http://schemas.microsoft.com/office/drawing/2014/main" id="{96DDD346-2E08-4942-802D-B0E016C7F68B}"/>
                </a:ext>
              </a:extLst>
            </p:cNvPr>
            <p:cNvGrpSpPr/>
            <p:nvPr/>
          </p:nvGrpSpPr>
          <p:grpSpPr>
            <a:xfrm rot="14940000">
              <a:off x="8116830" y="5268445"/>
              <a:ext cx="286076" cy="1330619"/>
              <a:chOff x="8198425" y="2158028"/>
              <a:chExt cx="1472946" cy="5395543"/>
            </a:xfrm>
          </p:grpSpPr>
          <p:sp>
            <p:nvSpPr>
              <p:cNvPr id="725" name="Minus 101">
                <a:extLst>
                  <a:ext uri="{FF2B5EF4-FFF2-40B4-BE49-F238E27FC236}">
                    <a16:creationId xmlns:a16="http://schemas.microsoft.com/office/drawing/2014/main" id="{7D2F7046-B88B-44EA-9C65-59F5718AE065}"/>
                  </a:ext>
                </a:extLst>
              </p:cNvPr>
              <p:cNvSpPr/>
              <p:nvPr/>
            </p:nvSpPr>
            <p:spPr bwMode="auto">
              <a:xfrm>
                <a:off x="8198425" y="2158028"/>
                <a:ext cx="1282170" cy="5395543"/>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26" name="Oval 102">
                <a:extLst>
                  <a:ext uri="{FF2B5EF4-FFF2-40B4-BE49-F238E27FC236}">
                    <a16:creationId xmlns:a16="http://schemas.microsoft.com/office/drawing/2014/main" id="{12447972-5CD1-4BCE-8540-964CF275BA59}"/>
                  </a:ext>
                </a:extLst>
              </p:cNvPr>
              <p:cNvSpPr/>
              <p:nvPr/>
            </p:nvSpPr>
            <p:spPr bwMode="auto">
              <a:xfrm>
                <a:off x="8334016" y="3945670"/>
                <a:ext cx="1337355" cy="1801821"/>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716" name="Group 74">
              <a:extLst>
                <a:ext uri="{FF2B5EF4-FFF2-40B4-BE49-F238E27FC236}">
                  <a16:creationId xmlns:a16="http://schemas.microsoft.com/office/drawing/2014/main" id="{82DFE7EB-B974-4A54-9137-34BE13045236}"/>
                </a:ext>
              </a:extLst>
            </p:cNvPr>
            <p:cNvGrpSpPr/>
            <p:nvPr/>
          </p:nvGrpSpPr>
          <p:grpSpPr>
            <a:xfrm rot="13140000" flipH="1">
              <a:off x="8299587" y="5199695"/>
              <a:ext cx="249617" cy="1555048"/>
              <a:chOff x="8295290" y="1677509"/>
              <a:chExt cx="1275032" cy="6356497"/>
            </a:xfrm>
          </p:grpSpPr>
          <p:sp>
            <p:nvSpPr>
              <p:cNvPr id="723" name="Minus 120">
                <a:extLst>
                  <a:ext uri="{FF2B5EF4-FFF2-40B4-BE49-F238E27FC236}">
                    <a16:creationId xmlns:a16="http://schemas.microsoft.com/office/drawing/2014/main" id="{A968ED5B-3001-43A7-B362-FC79980F7817}"/>
                  </a:ext>
                </a:extLst>
              </p:cNvPr>
              <p:cNvSpPr/>
              <p:nvPr/>
            </p:nvSpPr>
            <p:spPr bwMode="auto">
              <a:xfrm>
                <a:off x="8295290" y="1677509"/>
                <a:ext cx="1088421" cy="6356497"/>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24" name="Oval 723">
                <a:extLst>
                  <a:ext uri="{FF2B5EF4-FFF2-40B4-BE49-F238E27FC236}">
                    <a16:creationId xmlns:a16="http://schemas.microsoft.com/office/drawing/2014/main" id="{9DCF224F-E51B-4C0A-8FE3-9D60C7307BFA}"/>
                  </a:ext>
                </a:extLst>
              </p:cNvPr>
              <p:cNvSpPr/>
              <p:nvPr/>
            </p:nvSpPr>
            <p:spPr bwMode="auto">
              <a:xfrm>
                <a:off x="8435055" y="3785277"/>
                <a:ext cx="1135267" cy="2122728"/>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717" name="Rectangle 105">
              <a:extLst>
                <a:ext uri="{FF2B5EF4-FFF2-40B4-BE49-F238E27FC236}">
                  <a16:creationId xmlns:a16="http://schemas.microsoft.com/office/drawing/2014/main" id="{2590F575-38FC-4C56-A667-76C0C2B68A55}"/>
                </a:ext>
              </a:extLst>
            </p:cNvPr>
            <p:cNvSpPr>
              <a:spLocks noChangeArrowheads="1"/>
            </p:cNvSpPr>
            <p:nvPr/>
          </p:nvSpPr>
          <p:spPr bwMode="auto">
            <a:xfrm rot="13140000" flipH="1">
              <a:off x="8375942" y="5852953"/>
              <a:ext cx="28025" cy="17431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18" name="Rectangle 243">
              <a:extLst>
                <a:ext uri="{FF2B5EF4-FFF2-40B4-BE49-F238E27FC236}">
                  <a16:creationId xmlns:a16="http://schemas.microsoft.com/office/drawing/2014/main" id="{BB5EC77D-0561-4506-9215-A3E3E04CCF7F}"/>
                </a:ext>
              </a:extLst>
            </p:cNvPr>
            <p:cNvSpPr>
              <a:spLocks noChangeArrowheads="1"/>
            </p:cNvSpPr>
            <p:nvPr/>
          </p:nvSpPr>
          <p:spPr bwMode="auto">
            <a:xfrm rot="11280000">
              <a:off x="8310340" y="5993416"/>
              <a:ext cx="29857" cy="14772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19" name="Rectangle 243">
              <a:extLst>
                <a:ext uri="{FF2B5EF4-FFF2-40B4-BE49-F238E27FC236}">
                  <a16:creationId xmlns:a16="http://schemas.microsoft.com/office/drawing/2014/main" id="{87F26294-86BF-484A-9272-F349FDA68FA3}"/>
                </a:ext>
              </a:extLst>
            </p:cNvPr>
            <p:cNvSpPr>
              <a:spLocks noChangeArrowheads="1"/>
            </p:cNvSpPr>
            <p:nvPr/>
          </p:nvSpPr>
          <p:spPr bwMode="auto">
            <a:xfrm rot="11280000">
              <a:off x="8343306" y="6045391"/>
              <a:ext cx="19921" cy="92714"/>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20" name="Group 101">
              <a:extLst>
                <a:ext uri="{FF2B5EF4-FFF2-40B4-BE49-F238E27FC236}">
                  <a16:creationId xmlns:a16="http://schemas.microsoft.com/office/drawing/2014/main" id="{CADD3197-40A4-4400-8959-F8D8BCA24304}"/>
                </a:ext>
              </a:extLst>
            </p:cNvPr>
            <p:cNvGrpSpPr/>
            <p:nvPr/>
          </p:nvGrpSpPr>
          <p:grpSpPr>
            <a:xfrm rot="11340000" flipH="1">
              <a:off x="8262003" y="5256225"/>
              <a:ext cx="249620" cy="1555048"/>
              <a:chOff x="8295317" y="1677633"/>
              <a:chExt cx="1274997" cy="6356498"/>
            </a:xfrm>
          </p:grpSpPr>
          <p:sp>
            <p:nvSpPr>
              <p:cNvPr id="721" name="Minus 118">
                <a:extLst>
                  <a:ext uri="{FF2B5EF4-FFF2-40B4-BE49-F238E27FC236}">
                    <a16:creationId xmlns:a16="http://schemas.microsoft.com/office/drawing/2014/main" id="{4CFCC109-F7EC-4E41-ADA1-3C697F39C07F}"/>
                  </a:ext>
                </a:extLst>
              </p:cNvPr>
              <p:cNvSpPr/>
              <p:nvPr/>
            </p:nvSpPr>
            <p:spPr bwMode="auto">
              <a:xfrm>
                <a:off x="8295317" y="1677633"/>
                <a:ext cx="1088376" cy="6356498"/>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22" name="Oval 721">
                <a:extLst>
                  <a:ext uri="{FF2B5EF4-FFF2-40B4-BE49-F238E27FC236}">
                    <a16:creationId xmlns:a16="http://schemas.microsoft.com/office/drawing/2014/main" id="{122748F8-376A-4A06-A00B-98771F0118A3}"/>
                  </a:ext>
                </a:extLst>
              </p:cNvPr>
              <p:cNvSpPr/>
              <p:nvPr/>
            </p:nvSpPr>
            <p:spPr bwMode="auto">
              <a:xfrm>
                <a:off x="8435094" y="3785314"/>
                <a:ext cx="1135220" cy="2122729"/>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sp>
        <p:nvSpPr>
          <p:cNvPr id="729" name="Flowchart: Stored Data 728">
            <a:extLst>
              <a:ext uri="{FF2B5EF4-FFF2-40B4-BE49-F238E27FC236}">
                <a16:creationId xmlns:a16="http://schemas.microsoft.com/office/drawing/2014/main" id="{ED5971B5-0F3E-4B25-9B43-EBC10812830F}"/>
              </a:ext>
            </a:extLst>
          </p:cNvPr>
          <p:cNvSpPr/>
          <p:nvPr/>
        </p:nvSpPr>
        <p:spPr bwMode="auto">
          <a:xfrm rot="16200000">
            <a:off x="8069501" y="4845447"/>
            <a:ext cx="275845" cy="369332"/>
          </a:xfrm>
          <a:prstGeom prst="flowChartOnlineStorage">
            <a:avLst/>
          </a:prstGeom>
          <a:solidFill>
            <a:srgbClr val="BE0077">
              <a:lumMod val="20000"/>
              <a:lumOff val="80000"/>
            </a:srgbClr>
          </a:solid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30" name="TextBox 729">
            <a:extLst>
              <a:ext uri="{FF2B5EF4-FFF2-40B4-BE49-F238E27FC236}">
                <a16:creationId xmlns:a16="http://schemas.microsoft.com/office/drawing/2014/main" id="{63B06D88-8B86-4E56-8E48-6210E99A6759}"/>
              </a:ext>
            </a:extLst>
          </p:cNvPr>
          <p:cNvSpPr txBox="1"/>
          <p:nvPr/>
        </p:nvSpPr>
        <p:spPr>
          <a:xfrm>
            <a:off x="8275194" y="4869269"/>
            <a:ext cx="543739"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CD3</a:t>
            </a:r>
          </a:p>
        </p:txBody>
      </p:sp>
      <p:sp>
        <p:nvSpPr>
          <p:cNvPr id="731" name="AutoShape 68">
            <a:extLst>
              <a:ext uri="{FF2B5EF4-FFF2-40B4-BE49-F238E27FC236}">
                <a16:creationId xmlns:a16="http://schemas.microsoft.com/office/drawing/2014/main" id="{3CA1B409-E688-4B00-91A4-869610648FB9}"/>
              </a:ext>
            </a:extLst>
          </p:cNvPr>
          <p:cNvSpPr>
            <a:spLocks noChangeArrowheads="1"/>
          </p:cNvSpPr>
          <p:nvPr/>
        </p:nvSpPr>
        <p:spPr bwMode="auto">
          <a:xfrm>
            <a:off x="8143943" y="4692851"/>
            <a:ext cx="126883" cy="159476"/>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2" name="TextBox 731">
            <a:extLst>
              <a:ext uri="{FF2B5EF4-FFF2-40B4-BE49-F238E27FC236}">
                <a16:creationId xmlns:a16="http://schemas.microsoft.com/office/drawing/2014/main" id="{00ACE982-50A8-4210-8EBB-62B446399D17}"/>
              </a:ext>
            </a:extLst>
          </p:cNvPr>
          <p:cNvSpPr txBox="1"/>
          <p:nvPr/>
        </p:nvSpPr>
        <p:spPr>
          <a:xfrm>
            <a:off x="8275249" y="4635588"/>
            <a:ext cx="704039"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BCMA</a:t>
            </a:r>
          </a:p>
        </p:txBody>
      </p:sp>
      <p:sp>
        <p:nvSpPr>
          <p:cNvPr id="733" name="TextBox 19">
            <a:extLst>
              <a:ext uri="{FF2B5EF4-FFF2-40B4-BE49-F238E27FC236}">
                <a16:creationId xmlns:a16="http://schemas.microsoft.com/office/drawing/2014/main" id="{A75541FF-D53B-420C-A9E4-305501D12ED5}"/>
              </a:ext>
            </a:extLst>
          </p:cNvPr>
          <p:cNvSpPr txBox="1"/>
          <p:nvPr/>
        </p:nvSpPr>
        <p:spPr>
          <a:xfrm>
            <a:off x="8272966" y="5088340"/>
            <a:ext cx="1694695" cy="7386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Cytotoxic granule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(perforin,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granzyme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a:t>
            </a:r>
          </a:p>
        </p:txBody>
      </p:sp>
      <p:sp>
        <p:nvSpPr>
          <p:cNvPr id="734" name="Oval 733">
            <a:extLst>
              <a:ext uri="{FF2B5EF4-FFF2-40B4-BE49-F238E27FC236}">
                <a16:creationId xmlns:a16="http://schemas.microsoft.com/office/drawing/2014/main" id="{48716280-373E-402C-AC0A-1900B3303663}"/>
              </a:ext>
            </a:extLst>
          </p:cNvPr>
          <p:cNvSpPr/>
          <p:nvPr/>
        </p:nvSpPr>
        <p:spPr bwMode="auto">
          <a:xfrm>
            <a:off x="8077560" y="5212551"/>
            <a:ext cx="259766" cy="519351"/>
          </a:xfrm>
          <a:prstGeom prst="ellipse">
            <a:avLst/>
          </a:prstGeom>
          <a:solidFill>
            <a:srgbClr val="FFE5FF"/>
          </a:solidFill>
          <a:ln>
            <a:solidFill>
              <a:srgbClr val="FF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35" name="Text Box 133">
            <a:extLst>
              <a:ext uri="{FF2B5EF4-FFF2-40B4-BE49-F238E27FC236}">
                <a16:creationId xmlns:a16="http://schemas.microsoft.com/office/drawing/2014/main" id="{E20C6F06-7A57-4C33-9617-33E7595768D9}"/>
              </a:ext>
            </a:extLst>
          </p:cNvPr>
          <p:cNvSpPr txBox="1">
            <a:spLocks noChangeArrowheads="1"/>
          </p:cNvSpPr>
          <p:nvPr/>
        </p:nvSpPr>
        <p:spPr bwMode="auto">
          <a:xfrm>
            <a:off x="3891139" y="5767235"/>
            <a:ext cx="1261884" cy="646331"/>
          </a:xfrm>
          <a:prstGeom prst="rect">
            <a:avLst/>
          </a:prstGeom>
          <a:noFill/>
          <a:ln w="9525">
            <a:noFill/>
            <a:miter lim="800000"/>
            <a:headEnd/>
            <a:tailEnd/>
          </a:ln>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Osaka" pitchFamily="1" charset="-128"/>
                <a:cs typeface="Arial" panose="020B0604020202020204" pitchFamily="34" charset="0"/>
              </a:rPr>
              <a:t>NK ,</a:t>
            </a: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Osaka" pitchFamily="1" charset="-128"/>
                <a:cs typeface="Arial" panose="020B0604020202020204" pitchFamily="34" charset="0"/>
              </a:rPr>
              <a:t>Monocyte</a:t>
            </a:r>
          </a:p>
        </p:txBody>
      </p:sp>
      <p:sp>
        <p:nvSpPr>
          <p:cNvPr id="736" name="Freeform 66">
            <a:extLst>
              <a:ext uri="{FF2B5EF4-FFF2-40B4-BE49-F238E27FC236}">
                <a16:creationId xmlns:a16="http://schemas.microsoft.com/office/drawing/2014/main" id="{A94410F8-9119-4B36-B897-AB9591BC77E2}"/>
              </a:ext>
            </a:extLst>
          </p:cNvPr>
          <p:cNvSpPr/>
          <p:nvPr/>
        </p:nvSpPr>
        <p:spPr bwMode="auto">
          <a:xfrm rot="20220000">
            <a:off x="6088022" y="4679519"/>
            <a:ext cx="1552171" cy="822844"/>
          </a:xfrm>
          <a:custGeom>
            <a:avLst/>
            <a:gdLst>
              <a:gd name="connsiteX0" fmla="*/ 68179 w 1463842"/>
              <a:gd name="connsiteY0" fmla="*/ 51621 h 701327"/>
              <a:gd name="connsiteX1" fmla="*/ 525379 w 1463842"/>
              <a:gd name="connsiteY1" fmla="*/ 51621 h 701327"/>
              <a:gd name="connsiteX2" fmla="*/ 573505 w 1463842"/>
              <a:gd name="connsiteY2" fmla="*/ 99748 h 701327"/>
              <a:gd name="connsiteX3" fmla="*/ 621632 w 1463842"/>
              <a:gd name="connsiteY3" fmla="*/ 244127 h 701327"/>
              <a:gd name="connsiteX4" fmla="*/ 717884 w 1463842"/>
              <a:gd name="connsiteY4" fmla="*/ 388505 h 701327"/>
              <a:gd name="connsiteX5" fmla="*/ 790074 w 1463842"/>
              <a:gd name="connsiteY5" fmla="*/ 412569 h 701327"/>
              <a:gd name="connsiteX6" fmla="*/ 934453 w 1463842"/>
              <a:gd name="connsiteY6" fmla="*/ 436632 h 701327"/>
              <a:gd name="connsiteX7" fmla="*/ 1030705 w 1463842"/>
              <a:gd name="connsiteY7" fmla="*/ 412569 h 701327"/>
              <a:gd name="connsiteX8" fmla="*/ 1102895 w 1463842"/>
              <a:gd name="connsiteY8" fmla="*/ 292253 h 701327"/>
              <a:gd name="connsiteX9" fmla="*/ 1151021 w 1463842"/>
              <a:gd name="connsiteY9" fmla="*/ 220063 h 701327"/>
              <a:gd name="connsiteX10" fmla="*/ 1175084 w 1463842"/>
              <a:gd name="connsiteY10" fmla="*/ 147874 h 701327"/>
              <a:gd name="connsiteX11" fmla="*/ 1319463 w 1463842"/>
              <a:gd name="connsiteY11" fmla="*/ 99748 h 701327"/>
              <a:gd name="connsiteX12" fmla="*/ 1415716 w 1463842"/>
              <a:gd name="connsiteY12" fmla="*/ 220063 h 701327"/>
              <a:gd name="connsiteX13" fmla="*/ 1463842 w 1463842"/>
              <a:gd name="connsiteY13" fmla="*/ 364442 h 701327"/>
              <a:gd name="connsiteX14" fmla="*/ 1439779 w 1463842"/>
              <a:gd name="connsiteY14" fmla="*/ 581011 h 701327"/>
              <a:gd name="connsiteX15" fmla="*/ 1367590 w 1463842"/>
              <a:gd name="connsiteY15" fmla="*/ 653200 h 701327"/>
              <a:gd name="connsiteX16" fmla="*/ 1126958 w 1463842"/>
              <a:gd name="connsiteY16" fmla="*/ 701327 h 701327"/>
              <a:gd name="connsiteX17" fmla="*/ 645695 w 1463842"/>
              <a:gd name="connsiteY17" fmla="*/ 677263 h 701327"/>
              <a:gd name="connsiteX18" fmla="*/ 477253 w 1463842"/>
              <a:gd name="connsiteY18" fmla="*/ 629137 h 701327"/>
              <a:gd name="connsiteX19" fmla="*/ 429126 w 1463842"/>
              <a:gd name="connsiteY19" fmla="*/ 581011 h 701327"/>
              <a:gd name="connsiteX20" fmla="*/ 356937 w 1463842"/>
              <a:gd name="connsiteY20" fmla="*/ 340379 h 701327"/>
              <a:gd name="connsiteX21" fmla="*/ 260684 w 1463842"/>
              <a:gd name="connsiteY21" fmla="*/ 316316 h 701327"/>
              <a:gd name="connsiteX22" fmla="*/ 188495 w 1463842"/>
              <a:gd name="connsiteY22" fmla="*/ 292253 h 701327"/>
              <a:gd name="connsiteX23" fmla="*/ 164432 w 1463842"/>
              <a:gd name="connsiteY23" fmla="*/ 171937 h 701327"/>
              <a:gd name="connsiteX24" fmla="*/ 116305 w 1463842"/>
              <a:gd name="connsiteY24" fmla="*/ 123811 h 701327"/>
              <a:gd name="connsiteX25" fmla="*/ 68179 w 1463842"/>
              <a:gd name="connsiteY25" fmla="*/ 51621 h 70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3842" h="701327">
                <a:moveTo>
                  <a:pt x="68179" y="51621"/>
                </a:moveTo>
                <a:cubicBezTo>
                  <a:pt x="136358" y="39589"/>
                  <a:pt x="232865" y="0"/>
                  <a:pt x="525379" y="51621"/>
                </a:cubicBezTo>
                <a:cubicBezTo>
                  <a:pt x="547721" y="55564"/>
                  <a:pt x="557463" y="83706"/>
                  <a:pt x="573505" y="99748"/>
                </a:cubicBezTo>
                <a:lnTo>
                  <a:pt x="621632" y="244127"/>
                </a:lnTo>
                <a:cubicBezTo>
                  <a:pt x="646860" y="319811"/>
                  <a:pt x="640634" y="337005"/>
                  <a:pt x="717884" y="388505"/>
                </a:cubicBezTo>
                <a:cubicBezTo>
                  <a:pt x="738989" y="402575"/>
                  <a:pt x="765313" y="407066"/>
                  <a:pt x="790074" y="412569"/>
                </a:cubicBezTo>
                <a:cubicBezTo>
                  <a:pt x="837702" y="423153"/>
                  <a:pt x="886327" y="428611"/>
                  <a:pt x="934453" y="436632"/>
                </a:cubicBezTo>
                <a:cubicBezTo>
                  <a:pt x="966537" y="428611"/>
                  <a:pt x="1001125" y="427359"/>
                  <a:pt x="1030705" y="412569"/>
                </a:cubicBezTo>
                <a:cubicBezTo>
                  <a:pt x="1093373" y="381235"/>
                  <a:pt x="1075452" y="347139"/>
                  <a:pt x="1102895" y="292253"/>
                </a:cubicBezTo>
                <a:cubicBezTo>
                  <a:pt x="1115829" y="266386"/>
                  <a:pt x="1138087" y="245930"/>
                  <a:pt x="1151021" y="220063"/>
                </a:cubicBezTo>
                <a:cubicBezTo>
                  <a:pt x="1162364" y="197376"/>
                  <a:pt x="1154444" y="162617"/>
                  <a:pt x="1175084" y="147874"/>
                </a:cubicBezTo>
                <a:cubicBezTo>
                  <a:pt x="1216364" y="118388"/>
                  <a:pt x="1319463" y="99748"/>
                  <a:pt x="1319463" y="99748"/>
                </a:cubicBezTo>
                <a:cubicBezTo>
                  <a:pt x="1428177" y="135986"/>
                  <a:pt x="1378787" y="96965"/>
                  <a:pt x="1415716" y="220063"/>
                </a:cubicBezTo>
                <a:cubicBezTo>
                  <a:pt x="1430293" y="268653"/>
                  <a:pt x="1463842" y="364442"/>
                  <a:pt x="1463842" y="364442"/>
                </a:cubicBezTo>
                <a:cubicBezTo>
                  <a:pt x="1455821" y="436632"/>
                  <a:pt x="1462748" y="512104"/>
                  <a:pt x="1439779" y="581011"/>
                </a:cubicBezTo>
                <a:cubicBezTo>
                  <a:pt x="1429018" y="613295"/>
                  <a:pt x="1397137" y="636316"/>
                  <a:pt x="1367590" y="653200"/>
                </a:cubicBezTo>
                <a:cubicBezTo>
                  <a:pt x="1338030" y="670091"/>
                  <a:pt x="1135737" y="699864"/>
                  <a:pt x="1126958" y="701327"/>
                </a:cubicBezTo>
                <a:cubicBezTo>
                  <a:pt x="966537" y="693306"/>
                  <a:pt x="805762" y="690602"/>
                  <a:pt x="645695" y="677263"/>
                </a:cubicBezTo>
                <a:cubicBezTo>
                  <a:pt x="605407" y="673906"/>
                  <a:pt x="519021" y="643060"/>
                  <a:pt x="477253" y="629137"/>
                </a:cubicBezTo>
                <a:cubicBezTo>
                  <a:pt x="461211" y="613095"/>
                  <a:pt x="440798" y="600465"/>
                  <a:pt x="429126" y="581011"/>
                </a:cubicBezTo>
                <a:cubicBezTo>
                  <a:pt x="372033" y="485857"/>
                  <a:pt x="445560" y="458543"/>
                  <a:pt x="356937" y="340379"/>
                </a:cubicBezTo>
                <a:cubicBezTo>
                  <a:pt x="337094" y="313922"/>
                  <a:pt x="292483" y="325401"/>
                  <a:pt x="260684" y="316316"/>
                </a:cubicBezTo>
                <a:cubicBezTo>
                  <a:pt x="236295" y="309348"/>
                  <a:pt x="212558" y="300274"/>
                  <a:pt x="188495" y="292253"/>
                </a:cubicBezTo>
                <a:cubicBezTo>
                  <a:pt x="180474" y="252148"/>
                  <a:pt x="180543" y="209530"/>
                  <a:pt x="164432" y="171937"/>
                </a:cubicBezTo>
                <a:cubicBezTo>
                  <a:pt x="155495" y="151084"/>
                  <a:pt x="127977" y="143265"/>
                  <a:pt x="116305" y="123811"/>
                </a:cubicBezTo>
                <a:cubicBezTo>
                  <a:pt x="103255" y="102061"/>
                  <a:pt x="0" y="63653"/>
                  <a:pt x="68179" y="51621"/>
                </a:cubicBezTo>
                <a:close/>
              </a:path>
            </a:pathLst>
          </a:custGeom>
          <a:gradFill flip="none" rotWithShape="1">
            <a:gsLst>
              <a:gs pos="0">
                <a:srgbClr val="BE0077">
                  <a:lumMod val="60000"/>
                  <a:lumOff val="40000"/>
                </a:srgbClr>
              </a:gs>
              <a:gs pos="0">
                <a:srgbClr val="FFFFFF"/>
              </a:gs>
              <a:gs pos="100000">
                <a:srgbClr val="00FFAE"/>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itchFamily="34" charset="0"/>
            </a:endParaRPr>
          </a:p>
        </p:txBody>
      </p:sp>
      <p:grpSp>
        <p:nvGrpSpPr>
          <p:cNvPr id="737" name="Group 736">
            <a:extLst>
              <a:ext uri="{FF2B5EF4-FFF2-40B4-BE49-F238E27FC236}">
                <a16:creationId xmlns:a16="http://schemas.microsoft.com/office/drawing/2014/main" id="{F7DF4A21-D23F-44AD-88B8-41F1D69474D0}"/>
              </a:ext>
            </a:extLst>
          </p:cNvPr>
          <p:cNvGrpSpPr/>
          <p:nvPr/>
        </p:nvGrpSpPr>
        <p:grpSpPr>
          <a:xfrm rot="300000">
            <a:off x="5243010" y="3824546"/>
            <a:ext cx="1555194" cy="1702286"/>
            <a:chOff x="4812019" y="4440094"/>
            <a:chExt cx="1681173" cy="1952122"/>
          </a:xfrm>
        </p:grpSpPr>
        <p:grpSp>
          <p:nvGrpSpPr>
            <p:cNvPr id="738" name="Group 269">
              <a:extLst>
                <a:ext uri="{FF2B5EF4-FFF2-40B4-BE49-F238E27FC236}">
                  <a16:creationId xmlns:a16="http://schemas.microsoft.com/office/drawing/2014/main" id="{52D29AB8-C3E5-468D-8F4C-574C99819D0D}"/>
                </a:ext>
              </a:extLst>
            </p:cNvPr>
            <p:cNvGrpSpPr>
              <a:grpSpLocks/>
            </p:cNvGrpSpPr>
            <p:nvPr/>
          </p:nvGrpSpPr>
          <p:grpSpPr bwMode="auto">
            <a:xfrm rot="18600000" flipV="1">
              <a:off x="5787744" y="5313446"/>
              <a:ext cx="292642" cy="365760"/>
              <a:chOff x="6367461" y="1873315"/>
              <a:chExt cx="279403" cy="295726"/>
            </a:xfrm>
            <a:solidFill>
              <a:srgbClr val="FB5D05"/>
            </a:solidFill>
          </p:grpSpPr>
          <p:sp>
            <p:nvSpPr>
              <p:cNvPr id="758" name="Rounded Rectangle 177">
                <a:extLst>
                  <a:ext uri="{FF2B5EF4-FFF2-40B4-BE49-F238E27FC236}">
                    <a16:creationId xmlns:a16="http://schemas.microsoft.com/office/drawing/2014/main" id="{C242F302-B540-4192-81C0-FB7E1369654E}"/>
                  </a:ext>
                </a:extLst>
              </p:cNvPr>
              <p:cNvSpPr/>
              <p:nvPr/>
            </p:nvSpPr>
            <p:spPr>
              <a:xfrm>
                <a:off x="6478168" y="1873410"/>
                <a:ext cx="57151" cy="108115"/>
              </a:xfrm>
              <a:prstGeom prst="roundRect">
                <a:avLst/>
              </a:prstGeom>
              <a:grpFill/>
              <a:ln w="9525" cap="flat" cmpd="sng" algn="ctr">
                <a:solidFill>
                  <a:srgbClr val="FB5D05"/>
                </a:solidFill>
                <a:prstDash val="solid"/>
              </a:ln>
              <a:effectLst>
                <a:outerShdw blurRad="40000" dist="23000" dir="5400000" rotWithShape="0">
                  <a:srgbClr val="000000">
                    <a:alpha val="35000"/>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9" name="Block Arc 758">
                <a:extLst>
                  <a:ext uri="{FF2B5EF4-FFF2-40B4-BE49-F238E27FC236}">
                    <a16:creationId xmlns:a16="http://schemas.microsoft.com/office/drawing/2014/main" id="{1AAFBF66-5370-4F0B-8D0A-185DA9948736}"/>
                  </a:ext>
                </a:extLst>
              </p:cNvPr>
              <p:cNvSpPr/>
              <p:nvPr/>
            </p:nvSpPr>
            <p:spPr>
              <a:xfrm>
                <a:off x="6358825" y="1974161"/>
                <a:ext cx="279403" cy="189201"/>
              </a:xfrm>
              <a:prstGeom prst="blockArc">
                <a:avLst/>
              </a:prstGeom>
              <a:grpFill/>
              <a:ln w="9525" cap="flat" cmpd="sng" algn="ctr">
                <a:solidFill>
                  <a:srgbClr val="FB5D05"/>
                </a:solidFill>
                <a:prstDash val="solid"/>
              </a:ln>
              <a:effectLst>
                <a:outerShdw blurRad="40000" dist="23000" dir="5400000" rotWithShape="0">
                  <a:srgbClr val="000000">
                    <a:alpha val="35000"/>
                  </a:srgb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39" name="Group 1140">
              <a:extLst>
                <a:ext uri="{FF2B5EF4-FFF2-40B4-BE49-F238E27FC236}">
                  <a16:creationId xmlns:a16="http://schemas.microsoft.com/office/drawing/2014/main" id="{F4BD8205-CFFC-4F0F-A99D-118383C6DDE8}"/>
                </a:ext>
              </a:extLst>
            </p:cNvPr>
            <p:cNvGrpSpPr/>
            <p:nvPr/>
          </p:nvGrpSpPr>
          <p:grpSpPr>
            <a:xfrm rot="20460000" flipV="1">
              <a:off x="4812019" y="4440094"/>
              <a:ext cx="1681173" cy="1952122"/>
              <a:chOff x="7594638" y="5109161"/>
              <a:chExt cx="1330616" cy="1702144"/>
            </a:xfrm>
          </p:grpSpPr>
          <p:grpSp>
            <p:nvGrpSpPr>
              <p:cNvPr id="740" name="Group 74">
                <a:extLst>
                  <a:ext uri="{FF2B5EF4-FFF2-40B4-BE49-F238E27FC236}">
                    <a16:creationId xmlns:a16="http://schemas.microsoft.com/office/drawing/2014/main" id="{C4507AA2-4D84-4A82-AC1A-A14E14502B19}"/>
                  </a:ext>
                </a:extLst>
              </p:cNvPr>
              <p:cNvGrpSpPr/>
              <p:nvPr/>
            </p:nvGrpSpPr>
            <p:grpSpPr>
              <a:xfrm rot="13140000">
                <a:off x="8187010" y="5109161"/>
                <a:ext cx="249622" cy="1555064"/>
                <a:chOff x="8295371" y="1677545"/>
                <a:chExt cx="1274992" cy="6356561"/>
              </a:xfrm>
            </p:grpSpPr>
            <p:sp>
              <p:nvSpPr>
                <p:cNvPr id="756" name="Minus 175">
                  <a:extLst>
                    <a:ext uri="{FF2B5EF4-FFF2-40B4-BE49-F238E27FC236}">
                      <a16:creationId xmlns:a16="http://schemas.microsoft.com/office/drawing/2014/main" id="{EEF0CDC9-DF6B-4002-B292-FC8C90BD845E}"/>
                    </a:ext>
                  </a:extLst>
                </p:cNvPr>
                <p:cNvSpPr/>
                <p:nvPr/>
              </p:nvSpPr>
              <p:spPr bwMode="auto">
                <a:xfrm>
                  <a:off x="8295371" y="1677545"/>
                  <a:ext cx="1088362" cy="6356561"/>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57" name="Oval 756">
                  <a:extLst>
                    <a:ext uri="{FF2B5EF4-FFF2-40B4-BE49-F238E27FC236}">
                      <a16:creationId xmlns:a16="http://schemas.microsoft.com/office/drawing/2014/main" id="{82A7E2A5-725C-4623-961D-3B4801E9B5E6}"/>
                    </a:ext>
                  </a:extLst>
                </p:cNvPr>
                <p:cNvSpPr/>
                <p:nvPr/>
              </p:nvSpPr>
              <p:spPr bwMode="auto">
                <a:xfrm>
                  <a:off x="8435152" y="3785241"/>
                  <a:ext cx="1135211" cy="2122749"/>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741" name="Rectangle 105">
                <a:extLst>
                  <a:ext uri="{FF2B5EF4-FFF2-40B4-BE49-F238E27FC236}">
                    <a16:creationId xmlns:a16="http://schemas.microsoft.com/office/drawing/2014/main" id="{C9E61C5A-9D47-4B56-9908-1C2450D73BE7}"/>
                  </a:ext>
                </a:extLst>
              </p:cNvPr>
              <p:cNvSpPr>
                <a:spLocks noChangeArrowheads="1"/>
              </p:cNvSpPr>
              <p:nvPr/>
            </p:nvSpPr>
            <p:spPr bwMode="auto">
              <a:xfrm rot="13140000">
                <a:off x="8341602" y="5825368"/>
                <a:ext cx="28025" cy="17431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42" name="Rectangle 243">
                <a:extLst>
                  <a:ext uri="{FF2B5EF4-FFF2-40B4-BE49-F238E27FC236}">
                    <a16:creationId xmlns:a16="http://schemas.microsoft.com/office/drawing/2014/main" id="{096859C0-B9DF-4C1E-B121-A8143FAA2EEA}"/>
                  </a:ext>
                </a:extLst>
              </p:cNvPr>
              <p:cNvSpPr>
                <a:spLocks noChangeArrowheads="1"/>
              </p:cNvSpPr>
              <p:nvPr/>
            </p:nvSpPr>
            <p:spPr bwMode="auto">
              <a:xfrm rot="15000000" flipH="1">
                <a:off x="8228865" y="5964311"/>
                <a:ext cx="29618" cy="148911"/>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43" name="Rectangle 243">
                <a:extLst>
                  <a:ext uri="{FF2B5EF4-FFF2-40B4-BE49-F238E27FC236}">
                    <a16:creationId xmlns:a16="http://schemas.microsoft.com/office/drawing/2014/main" id="{2F846380-161A-4605-AD13-BF0CD91B4129}"/>
                  </a:ext>
                </a:extLst>
              </p:cNvPr>
              <p:cNvSpPr>
                <a:spLocks noChangeArrowheads="1"/>
              </p:cNvSpPr>
              <p:nvPr/>
            </p:nvSpPr>
            <p:spPr bwMode="auto">
              <a:xfrm rot="15000000" flipH="1">
                <a:off x="8201765" y="5968288"/>
                <a:ext cx="19762" cy="93461"/>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44" name="Group 98">
                <a:extLst>
                  <a:ext uri="{FF2B5EF4-FFF2-40B4-BE49-F238E27FC236}">
                    <a16:creationId xmlns:a16="http://schemas.microsoft.com/office/drawing/2014/main" id="{1E07F971-829F-439E-816D-2002E57AE95E}"/>
                  </a:ext>
                </a:extLst>
              </p:cNvPr>
              <p:cNvGrpSpPr/>
              <p:nvPr/>
            </p:nvGrpSpPr>
            <p:grpSpPr>
              <a:xfrm rot="14940000">
                <a:off x="8116908" y="5268535"/>
                <a:ext cx="286076" cy="1330616"/>
                <a:chOff x="8198293" y="2158113"/>
                <a:chExt cx="1473011" cy="5395464"/>
              </a:xfrm>
            </p:grpSpPr>
            <p:sp>
              <p:nvSpPr>
                <p:cNvPr id="754" name="Minus 173">
                  <a:extLst>
                    <a:ext uri="{FF2B5EF4-FFF2-40B4-BE49-F238E27FC236}">
                      <a16:creationId xmlns:a16="http://schemas.microsoft.com/office/drawing/2014/main" id="{DAC3C672-3AAC-416E-BB75-8EA442666329}"/>
                    </a:ext>
                  </a:extLst>
                </p:cNvPr>
                <p:cNvSpPr/>
                <p:nvPr/>
              </p:nvSpPr>
              <p:spPr bwMode="auto">
                <a:xfrm>
                  <a:off x="8198293" y="2158113"/>
                  <a:ext cx="1282237" cy="5395464"/>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55" name="Oval 754">
                  <a:extLst>
                    <a:ext uri="{FF2B5EF4-FFF2-40B4-BE49-F238E27FC236}">
                      <a16:creationId xmlns:a16="http://schemas.microsoft.com/office/drawing/2014/main" id="{36D885D5-9D2E-4488-BB9C-5420353F58F7}"/>
                    </a:ext>
                  </a:extLst>
                </p:cNvPr>
                <p:cNvSpPr/>
                <p:nvPr/>
              </p:nvSpPr>
              <p:spPr bwMode="auto">
                <a:xfrm>
                  <a:off x="8333877" y="3945737"/>
                  <a:ext cx="1337427" cy="1801794"/>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745" name="Group 74">
                <a:extLst>
                  <a:ext uri="{FF2B5EF4-FFF2-40B4-BE49-F238E27FC236}">
                    <a16:creationId xmlns:a16="http://schemas.microsoft.com/office/drawing/2014/main" id="{C5C9CB7C-87C5-445B-8209-53C22FD194BE}"/>
                  </a:ext>
                </a:extLst>
              </p:cNvPr>
              <p:cNvGrpSpPr/>
              <p:nvPr/>
            </p:nvGrpSpPr>
            <p:grpSpPr>
              <a:xfrm rot="13140000" flipH="1">
                <a:off x="8299682" y="5199706"/>
                <a:ext cx="249622" cy="1555064"/>
                <a:chOff x="8295346" y="1677626"/>
                <a:chExt cx="1275011" cy="6356564"/>
              </a:xfrm>
            </p:grpSpPr>
            <p:sp>
              <p:nvSpPr>
                <p:cNvPr id="752" name="Minus 171">
                  <a:extLst>
                    <a:ext uri="{FF2B5EF4-FFF2-40B4-BE49-F238E27FC236}">
                      <a16:creationId xmlns:a16="http://schemas.microsoft.com/office/drawing/2014/main" id="{ECDEE562-686F-4CAC-AA99-61782FB2E35E}"/>
                    </a:ext>
                  </a:extLst>
                </p:cNvPr>
                <p:cNvSpPr/>
                <p:nvPr/>
              </p:nvSpPr>
              <p:spPr bwMode="auto">
                <a:xfrm>
                  <a:off x="8295346" y="1677626"/>
                  <a:ext cx="1088376" cy="6356564"/>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53" name="Oval 752">
                  <a:extLst>
                    <a:ext uri="{FF2B5EF4-FFF2-40B4-BE49-F238E27FC236}">
                      <a16:creationId xmlns:a16="http://schemas.microsoft.com/office/drawing/2014/main" id="{006B2ED8-8BF0-443C-A71A-CE2B67AEC465}"/>
                    </a:ext>
                  </a:extLst>
                </p:cNvPr>
                <p:cNvSpPr/>
                <p:nvPr/>
              </p:nvSpPr>
              <p:spPr bwMode="auto">
                <a:xfrm>
                  <a:off x="8435136" y="3785322"/>
                  <a:ext cx="1135221" cy="2122750"/>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746" name="Rectangle 105">
                <a:extLst>
                  <a:ext uri="{FF2B5EF4-FFF2-40B4-BE49-F238E27FC236}">
                    <a16:creationId xmlns:a16="http://schemas.microsoft.com/office/drawing/2014/main" id="{16159B1D-AB7D-467E-ACD2-BA9D3A03CC89}"/>
                  </a:ext>
                </a:extLst>
              </p:cNvPr>
              <p:cNvSpPr>
                <a:spLocks noChangeArrowheads="1"/>
              </p:cNvSpPr>
              <p:nvPr/>
            </p:nvSpPr>
            <p:spPr bwMode="auto">
              <a:xfrm rot="13140000" flipH="1">
                <a:off x="8375942" y="5852953"/>
                <a:ext cx="28025" cy="17431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47" name="Rectangle 243">
                <a:extLst>
                  <a:ext uri="{FF2B5EF4-FFF2-40B4-BE49-F238E27FC236}">
                    <a16:creationId xmlns:a16="http://schemas.microsoft.com/office/drawing/2014/main" id="{2D54D53E-5EF8-460A-B8CE-4BD7841A0276}"/>
                  </a:ext>
                </a:extLst>
              </p:cNvPr>
              <p:cNvSpPr>
                <a:spLocks noChangeArrowheads="1"/>
              </p:cNvSpPr>
              <p:nvPr/>
            </p:nvSpPr>
            <p:spPr bwMode="auto">
              <a:xfrm rot="11280000">
                <a:off x="8310340" y="5993416"/>
                <a:ext cx="29857" cy="14772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48" name="Rectangle 243">
                <a:extLst>
                  <a:ext uri="{FF2B5EF4-FFF2-40B4-BE49-F238E27FC236}">
                    <a16:creationId xmlns:a16="http://schemas.microsoft.com/office/drawing/2014/main" id="{7258ADA7-AA88-47D5-937E-ACDAF3F30581}"/>
                  </a:ext>
                </a:extLst>
              </p:cNvPr>
              <p:cNvSpPr>
                <a:spLocks noChangeArrowheads="1"/>
              </p:cNvSpPr>
              <p:nvPr/>
            </p:nvSpPr>
            <p:spPr bwMode="auto">
              <a:xfrm rot="11280000">
                <a:off x="8343306" y="6045391"/>
                <a:ext cx="19921" cy="92714"/>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49" name="Group 101">
                <a:extLst>
                  <a:ext uri="{FF2B5EF4-FFF2-40B4-BE49-F238E27FC236}">
                    <a16:creationId xmlns:a16="http://schemas.microsoft.com/office/drawing/2014/main" id="{87821A2C-72B5-4878-BD69-18375F35A6A9}"/>
                  </a:ext>
                </a:extLst>
              </p:cNvPr>
              <p:cNvGrpSpPr/>
              <p:nvPr/>
            </p:nvGrpSpPr>
            <p:grpSpPr>
              <a:xfrm rot="11340000" flipH="1">
                <a:off x="8261769" y="5256241"/>
                <a:ext cx="249624" cy="1555064"/>
                <a:chOff x="8295181" y="1677573"/>
                <a:chExt cx="1275182" cy="6356563"/>
              </a:xfrm>
            </p:grpSpPr>
            <p:sp>
              <p:nvSpPr>
                <p:cNvPr id="750" name="Minus 169">
                  <a:extLst>
                    <a:ext uri="{FF2B5EF4-FFF2-40B4-BE49-F238E27FC236}">
                      <a16:creationId xmlns:a16="http://schemas.microsoft.com/office/drawing/2014/main" id="{3CEE9524-D830-4610-9CEA-5B317F034A45}"/>
                    </a:ext>
                  </a:extLst>
                </p:cNvPr>
                <p:cNvSpPr/>
                <p:nvPr/>
              </p:nvSpPr>
              <p:spPr bwMode="auto">
                <a:xfrm>
                  <a:off x="8295181" y="1677573"/>
                  <a:ext cx="1088516" cy="6356563"/>
                </a:xfrm>
                <a:prstGeom prst="mathMinus">
                  <a:avLst/>
                </a:prstGeom>
                <a:noFill/>
                <a:ln>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51" name="Oval 750">
                  <a:extLst>
                    <a:ext uri="{FF2B5EF4-FFF2-40B4-BE49-F238E27FC236}">
                      <a16:creationId xmlns:a16="http://schemas.microsoft.com/office/drawing/2014/main" id="{A108DC1A-C050-4969-A345-BF5A42688526}"/>
                    </a:ext>
                  </a:extLst>
                </p:cNvPr>
                <p:cNvSpPr/>
                <p:nvPr/>
              </p:nvSpPr>
              <p:spPr bwMode="auto">
                <a:xfrm>
                  <a:off x="8434996" y="3785262"/>
                  <a:ext cx="1135367" cy="2122750"/>
                </a:xfrm>
                <a:prstGeom prst="ellipse">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grpSp>
      <p:sp>
        <p:nvSpPr>
          <p:cNvPr id="760" name="TextBox 759">
            <a:extLst>
              <a:ext uri="{FF2B5EF4-FFF2-40B4-BE49-F238E27FC236}">
                <a16:creationId xmlns:a16="http://schemas.microsoft.com/office/drawing/2014/main" id="{C5AAB416-6C8D-42E5-9AF3-A2BDC1B20B4B}"/>
              </a:ext>
            </a:extLst>
          </p:cNvPr>
          <p:cNvSpPr txBox="1"/>
          <p:nvPr/>
        </p:nvSpPr>
        <p:spPr>
          <a:xfrm>
            <a:off x="6524961" y="5067956"/>
            <a:ext cx="530915"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Symbol"/>
              </a:rPr>
              <a: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61" name="Oval 760">
            <a:extLst>
              <a:ext uri="{FF2B5EF4-FFF2-40B4-BE49-F238E27FC236}">
                <a16:creationId xmlns:a16="http://schemas.microsoft.com/office/drawing/2014/main" id="{89BB7E78-748B-4C1B-8532-AC67991CE21B}"/>
              </a:ext>
            </a:extLst>
          </p:cNvPr>
          <p:cNvSpPr/>
          <p:nvPr/>
        </p:nvSpPr>
        <p:spPr>
          <a:xfrm rot="20640000">
            <a:off x="6969635" y="5185664"/>
            <a:ext cx="279809" cy="190584"/>
          </a:xfrm>
          <a:prstGeom prst="ellipse">
            <a:avLst/>
          </a:prstGeom>
          <a:solidFill>
            <a:srgbClr val="C4CC00"/>
          </a:solidFill>
          <a:ln w="25400" cap="flat" cmpd="sng" algn="ctr">
            <a:solidFill>
              <a:srgbClr val="C4CC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2" name="TextBox 761">
            <a:extLst>
              <a:ext uri="{FF2B5EF4-FFF2-40B4-BE49-F238E27FC236}">
                <a16:creationId xmlns:a16="http://schemas.microsoft.com/office/drawing/2014/main" id="{78B74D20-D4B5-4888-9EAD-CA6F18A8D9A7}"/>
              </a:ext>
            </a:extLst>
          </p:cNvPr>
          <p:cNvSpPr txBox="1"/>
          <p:nvPr/>
        </p:nvSpPr>
        <p:spPr>
          <a:xfrm>
            <a:off x="2220727" y="4499135"/>
            <a:ext cx="1923925"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GSK2857916, MEDI2228</a:t>
            </a:r>
          </a:p>
        </p:txBody>
      </p:sp>
      <p:sp>
        <p:nvSpPr>
          <p:cNvPr id="763" name="Oval 306">
            <a:extLst>
              <a:ext uri="{FF2B5EF4-FFF2-40B4-BE49-F238E27FC236}">
                <a16:creationId xmlns:a16="http://schemas.microsoft.com/office/drawing/2014/main" id="{2D6BB807-9497-4334-8113-D79BC56FDF61}"/>
              </a:ext>
            </a:extLst>
          </p:cNvPr>
          <p:cNvSpPr>
            <a:spLocks noChangeArrowheads="1"/>
          </p:cNvSpPr>
          <p:nvPr/>
        </p:nvSpPr>
        <p:spPr bwMode="auto">
          <a:xfrm rot="2781523">
            <a:off x="6738124" y="1938166"/>
            <a:ext cx="1100383" cy="1158855"/>
          </a:xfrm>
          <a:prstGeom prst="ellipse">
            <a:avLst/>
          </a:prstGeom>
          <a:gradFill flip="none" rotWithShape="1">
            <a:gsLst>
              <a:gs pos="100000">
                <a:srgbClr val="AB7942">
                  <a:tint val="66000"/>
                  <a:satMod val="160000"/>
                </a:srgbClr>
              </a:gs>
              <a:gs pos="0">
                <a:srgbClr val="FFFFFF"/>
              </a:gs>
              <a:gs pos="100000">
                <a:srgbClr val="AB7942">
                  <a:tint val="23500"/>
                  <a:satMod val="160000"/>
                </a:srgbClr>
              </a:gs>
            </a:gsLst>
            <a:path path="circle">
              <a:fillToRect l="50000" t="50000" r="50000" b="50000"/>
            </a:path>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64" name="Oval 69">
            <a:extLst>
              <a:ext uri="{FF2B5EF4-FFF2-40B4-BE49-F238E27FC236}">
                <a16:creationId xmlns:a16="http://schemas.microsoft.com/office/drawing/2014/main" id="{EAF42169-2B09-49ED-83BD-16E68094F964}"/>
              </a:ext>
            </a:extLst>
          </p:cNvPr>
          <p:cNvSpPr>
            <a:spLocks noChangeArrowheads="1"/>
          </p:cNvSpPr>
          <p:nvPr/>
        </p:nvSpPr>
        <p:spPr bwMode="auto">
          <a:xfrm>
            <a:off x="7001055" y="2115004"/>
            <a:ext cx="570913" cy="574113"/>
          </a:xfrm>
          <a:prstGeom prst="ellipse">
            <a:avLst/>
          </a:prstGeom>
          <a:solidFill>
            <a:srgbClr val="FFFF00"/>
          </a:solidFill>
          <a:ln w="9525" cap="flat" cmpd="sng" algn="ctr">
            <a:solidFill>
              <a:srgbClr val="FFFF00"/>
            </a:solidFill>
            <a:prstDash val="solid"/>
            <a:headEnd/>
            <a:tailEnd/>
          </a:ln>
          <a:effectLst>
            <a:outerShdw blurRad="40000" dist="20000" dir="5400000" rotWithShape="0">
              <a:srgbClr val="000000">
                <a:alpha val="38000"/>
              </a:srgbClr>
            </a:outerShdw>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65" name="TextBox 764">
            <a:extLst>
              <a:ext uri="{FF2B5EF4-FFF2-40B4-BE49-F238E27FC236}">
                <a16:creationId xmlns:a16="http://schemas.microsoft.com/office/drawing/2014/main" id="{46EA941B-68BB-40BE-9E2A-2F514893BBD1}"/>
              </a:ext>
            </a:extLst>
          </p:cNvPr>
          <p:cNvSpPr txBox="1"/>
          <p:nvPr/>
        </p:nvSpPr>
        <p:spPr>
          <a:xfrm>
            <a:off x="7110922" y="2193951"/>
            <a:ext cx="341760"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a:t>
            </a:r>
          </a:p>
        </p:txBody>
      </p:sp>
      <p:sp>
        <p:nvSpPr>
          <p:cNvPr id="766" name="Flowchart: Stored Data 765">
            <a:extLst>
              <a:ext uri="{FF2B5EF4-FFF2-40B4-BE49-F238E27FC236}">
                <a16:creationId xmlns:a16="http://schemas.microsoft.com/office/drawing/2014/main" id="{8C8B8B87-202D-47BC-A461-F75179F8EFE8}"/>
              </a:ext>
            </a:extLst>
          </p:cNvPr>
          <p:cNvSpPr/>
          <p:nvPr/>
        </p:nvSpPr>
        <p:spPr bwMode="auto">
          <a:xfrm rot="18660000">
            <a:off x="6758145" y="2806183"/>
            <a:ext cx="275845" cy="369332"/>
          </a:xfrm>
          <a:prstGeom prst="flowChartOnlineStorage">
            <a:avLst/>
          </a:prstGeom>
          <a:solidFill>
            <a:srgbClr val="BE0077">
              <a:lumMod val="20000"/>
              <a:lumOff val="80000"/>
            </a:srgbClr>
          </a:solid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67" name="Flowchart: Stored Data 766">
            <a:extLst>
              <a:ext uri="{FF2B5EF4-FFF2-40B4-BE49-F238E27FC236}">
                <a16:creationId xmlns:a16="http://schemas.microsoft.com/office/drawing/2014/main" id="{42B7F9D1-011F-4B8E-9C5F-50E0A391C26D}"/>
              </a:ext>
            </a:extLst>
          </p:cNvPr>
          <p:cNvSpPr/>
          <p:nvPr/>
        </p:nvSpPr>
        <p:spPr bwMode="auto">
          <a:xfrm rot="20340000">
            <a:off x="6544106" y="2501418"/>
            <a:ext cx="275845" cy="369332"/>
          </a:xfrm>
          <a:prstGeom prst="flowChartOnlineStorage">
            <a:avLst/>
          </a:prstGeom>
          <a:solidFill>
            <a:srgbClr val="BE0077">
              <a:lumMod val="20000"/>
              <a:lumOff val="80000"/>
            </a:srgbClr>
          </a:solid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nvGrpSpPr>
          <p:cNvPr id="768" name="Group 767">
            <a:extLst>
              <a:ext uri="{FF2B5EF4-FFF2-40B4-BE49-F238E27FC236}">
                <a16:creationId xmlns:a16="http://schemas.microsoft.com/office/drawing/2014/main" id="{5183B370-5743-4832-8203-565AA973B6B7}"/>
              </a:ext>
            </a:extLst>
          </p:cNvPr>
          <p:cNvGrpSpPr/>
          <p:nvPr/>
        </p:nvGrpSpPr>
        <p:grpSpPr>
          <a:xfrm>
            <a:off x="6866246" y="2600498"/>
            <a:ext cx="969799" cy="906523"/>
            <a:chOff x="5283532" y="2524546"/>
            <a:chExt cx="1048357" cy="1039561"/>
          </a:xfrm>
          <a:solidFill>
            <a:srgbClr val="FFE5FF"/>
          </a:solidFill>
        </p:grpSpPr>
        <p:sp>
          <p:nvSpPr>
            <p:cNvPr id="769" name="Oval 768">
              <a:extLst>
                <a:ext uri="{FF2B5EF4-FFF2-40B4-BE49-F238E27FC236}">
                  <a16:creationId xmlns:a16="http://schemas.microsoft.com/office/drawing/2014/main" id="{9D0AB970-4A26-4FA8-A0AC-A16B6730C845}"/>
                </a:ext>
              </a:extLst>
            </p:cNvPr>
            <p:cNvSpPr/>
            <p:nvPr/>
          </p:nvSpPr>
          <p:spPr bwMode="auto">
            <a:xfrm>
              <a:off x="5283532" y="2582664"/>
              <a:ext cx="280808"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grpSp>
          <p:nvGrpSpPr>
            <p:cNvPr id="770" name="Group 769">
              <a:extLst>
                <a:ext uri="{FF2B5EF4-FFF2-40B4-BE49-F238E27FC236}">
                  <a16:creationId xmlns:a16="http://schemas.microsoft.com/office/drawing/2014/main" id="{8F1EF12D-FFDA-4434-BEDB-7FA763E946C8}"/>
                </a:ext>
              </a:extLst>
            </p:cNvPr>
            <p:cNvGrpSpPr/>
            <p:nvPr/>
          </p:nvGrpSpPr>
          <p:grpSpPr>
            <a:xfrm>
              <a:off x="5612358" y="2524546"/>
              <a:ext cx="719531" cy="1039561"/>
              <a:chOff x="6325648" y="2392289"/>
              <a:chExt cx="719531" cy="1039561"/>
            </a:xfrm>
            <a:grpFill/>
          </p:grpSpPr>
          <p:sp>
            <p:nvSpPr>
              <p:cNvPr id="771" name="Oval 770">
                <a:extLst>
                  <a:ext uri="{FF2B5EF4-FFF2-40B4-BE49-F238E27FC236}">
                    <a16:creationId xmlns:a16="http://schemas.microsoft.com/office/drawing/2014/main" id="{C2EBD966-7709-450A-BCC5-F69CEC8CB95B}"/>
                  </a:ext>
                </a:extLst>
              </p:cNvPr>
              <p:cNvSpPr/>
              <p:nvPr/>
            </p:nvSpPr>
            <p:spPr bwMode="auto">
              <a:xfrm>
                <a:off x="6449757" y="2836281"/>
                <a:ext cx="280808"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72" name="Oval 771">
                <a:extLst>
                  <a:ext uri="{FF2B5EF4-FFF2-40B4-BE49-F238E27FC236}">
                    <a16:creationId xmlns:a16="http://schemas.microsoft.com/office/drawing/2014/main" id="{DABF2D7C-8BBF-4205-9748-60985CFB5AAD}"/>
                  </a:ext>
                </a:extLst>
              </p:cNvPr>
              <p:cNvSpPr/>
              <p:nvPr/>
            </p:nvSpPr>
            <p:spPr bwMode="auto">
              <a:xfrm>
                <a:off x="6764371" y="2392289"/>
                <a:ext cx="280808"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73" name="Oval 772">
                <a:extLst>
                  <a:ext uri="{FF2B5EF4-FFF2-40B4-BE49-F238E27FC236}">
                    <a16:creationId xmlns:a16="http://schemas.microsoft.com/office/drawing/2014/main" id="{C7C5F63F-033B-44AD-B245-6F6EEFA6022A}"/>
                  </a:ext>
                </a:extLst>
              </p:cNvPr>
              <p:cNvSpPr/>
              <p:nvPr/>
            </p:nvSpPr>
            <p:spPr bwMode="auto">
              <a:xfrm>
                <a:off x="6325648" y="2443090"/>
                <a:ext cx="280808"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74" name="Oval 773">
                <a:extLst>
                  <a:ext uri="{FF2B5EF4-FFF2-40B4-BE49-F238E27FC236}">
                    <a16:creationId xmlns:a16="http://schemas.microsoft.com/office/drawing/2014/main" id="{25098D8F-07EA-4A00-BCA9-6E1792272EB4}"/>
                  </a:ext>
                </a:extLst>
              </p:cNvPr>
              <p:cNvSpPr/>
              <p:nvPr/>
            </p:nvSpPr>
            <p:spPr bwMode="auto">
              <a:xfrm>
                <a:off x="6658155" y="2544688"/>
                <a:ext cx="280808"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75" name="Oval 774">
                <a:extLst>
                  <a:ext uri="{FF2B5EF4-FFF2-40B4-BE49-F238E27FC236}">
                    <a16:creationId xmlns:a16="http://schemas.microsoft.com/office/drawing/2014/main" id="{B06F4D23-7CFA-475D-BD92-34457D59714F}"/>
                  </a:ext>
                </a:extLst>
              </p:cNvPr>
              <p:cNvSpPr/>
              <p:nvPr/>
            </p:nvSpPr>
            <p:spPr bwMode="auto">
              <a:xfrm>
                <a:off x="6436480" y="2627816"/>
                <a:ext cx="280808"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sp>
        <p:nvSpPr>
          <p:cNvPr id="776" name="Oval 306">
            <a:extLst>
              <a:ext uri="{FF2B5EF4-FFF2-40B4-BE49-F238E27FC236}">
                <a16:creationId xmlns:a16="http://schemas.microsoft.com/office/drawing/2014/main" id="{91162504-5F41-4A67-99FE-7A0C09CFCC58}"/>
              </a:ext>
            </a:extLst>
          </p:cNvPr>
          <p:cNvSpPr>
            <a:spLocks noChangeArrowheads="1"/>
          </p:cNvSpPr>
          <p:nvPr/>
        </p:nvSpPr>
        <p:spPr bwMode="auto">
          <a:xfrm rot="2781523">
            <a:off x="4568985" y="1533313"/>
            <a:ext cx="1096139" cy="1162315"/>
          </a:xfrm>
          <a:prstGeom prst="ellipse">
            <a:avLst/>
          </a:prstGeom>
          <a:gradFill flip="none" rotWithShape="1">
            <a:gsLst>
              <a:gs pos="0">
                <a:srgbClr val="F96307">
                  <a:tint val="66000"/>
                  <a:satMod val="160000"/>
                </a:srgbClr>
              </a:gs>
              <a:gs pos="50000">
                <a:srgbClr val="F96307">
                  <a:tint val="44500"/>
                  <a:satMod val="160000"/>
                </a:srgbClr>
              </a:gs>
              <a:gs pos="100000">
                <a:srgbClr val="F96307">
                  <a:tint val="23500"/>
                  <a:satMod val="160000"/>
                </a:srgbClr>
              </a:gs>
            </a:gsLst>
            <a:lin ang="10800000" scaled="1"/>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77" name="Oval 69">
            <a:extLst>
              <a:ext uri="{FF2B5EF4-FFF2-40B4-BE49-F238E27FC236}">
                <a16:creationId xmlns:a16="http://schemas.microsoft.com/office/drawing/2014/main" id="{27C9D33C-3329-42C8-BD36-9FCE2E1EF044}"/>
              </a:ext>
            </a:extLst>
          </p:cNvPr>
          <p:cNvSpPr>
            <a:spLocks noChangeArrowheads="1"/>
          </p:cNvSpPr>
          <p:nvPr/>
        </p:nvSpPr>
        <p:spPr bwMode="auto">
          <a:xfrm>
            <a:off x="4812780" y="1650262"/>
            <a:ext cx="570913" cy="571319"/>
          </a:xfrm>
          <a:prstGeom prst="ellipse">
            <a:avLst/>
          </a:prstGeom>
          <a:solidFill>
            <a:srgbClr val="FD9845"/>
          </a:solidFill>
          <a:ln w="3175">
            <a:solidFill>
              <a:srgbClr val="FD9845"/>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8" name="Oval 337">
            <a:extLst>
              <a:ext uri="{FF2B5EF4-FFF2-40B4-BE49-F238E27FC236}">
                <a16:creationId xmlns:a16="http://schemas.microsoft.com/office/drawing/2014/main" id="{79CBA3D2-23F0-41E7-9ED0-BD0DEFA8875E}"/>
              </a:ext>
            </a:extLst>
          </p:cNvPr>
          <p:cNvSpPr>
            <a:spLocks noChangeArrowheads="1"/>
          </p:cNvSpPr>
          <p:nvPr/>
        </p:nvSpPr>
        <p:spPr bwMode="auto">
          <a:xfrm rot="16500000" flipH="1">
            <a:off x="4679437" y="2059849"/>
            <a:ext cx="46739" cy="232463"/>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79" name="Group 88">
            <a:extLst>
              <a:ext uri="{FF2B5EF4-FFF2-40B4-BE49-F238E27FC236}">
                <a16:creationId xmlns:a16="http://schemas.microsoft.com/office/drawing/2014/main" id="{9691AB82-8834-480F-B4BE-7E6BD7420F1B}"/>
              </a:ext>
            </a:extLst>
          </p:cNvPr>
          <p:cNvGrpSpPr/>
          <p:nvPr/>
        </p:nvGrpSpPr>
        <p:grpSpPr>
          <a:xfrm rot="16740000">
            <a:off x="4407469" y="2088928"/>
            <a:ext cx="146152" cy="245193"/>
            <a:chOff x="3973957" y="896015"/>
            <a:chExt cx="274265" cy="442050"/>
          </a:xfrm>
          <a:solidFill>
            <a:srgbClr val="4A8322">
              <a:lumMod val="50000"/>
            </a:srgbClr>
          </a:solidFill>
        </p:grpSpPr>
        <p:sp>
          <p:nvSpPr>
            <p:cNvPr id="780" name="Oval 336">
              <a:extLst>
                <a:ext uri="{FF2B5EF4-FFF2-40B4-BE49-F238E27FC236}">
                  <a16:creationId xmlns:a16="http://schemas.microsoft.com/office/drawing/2014/main" id="{9AA7D766-6E8A-44D8-81C6-C88791A55F62}"/>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1" name="Oval 337">
              <a:extLst>
                <a:ext uri="{FF2B5EF4-FFF2-40B4-BE49-F238E27FC236}">
                  <a16:creationId xmlns:a16="http://schemas.microsoft.com/office/drawing/2014/main" id="{0F920A7C-8A0A-4843-A17D-D8135C181C23}"/>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82" name="Group 88">
            <a:extLst>
              <a:ext uri="{FF2B5EF4-FFF2-40B4-BE49-F238E27FC236}">
                <a16:creationId xmlns:a16="http://schemas.microsoft.com/office/drawing/2014/main" id="{D011A09F-577E-446F-9A72-4C3117341D1C}"/>
              </a:ext>
            </a:extLst>
          </p:cNvPr>
          <p:cNvGrpSpPr/>
          <p:nvPr/>
        </p:nvGrpSpPr>
        <p:grpSpPr>
          <a:xfrm rot="5460000" flipV="1">
            <a:off x="4421189" y="1930498"/>
            <a:ext cx="134603" cy="245193"/>
            <a:chOff x="3973957" y="896015"/>
            <a:chExt cx="274265" cy="442050"/>
          </a:xfrm>
          <a:solidFill>
            <a:srgbClr val="4A8322">
              <a:lumMod val="50000"/>
            </a:srgbClr>
          </a:solidFill>
        </p:grpSpPr>
        <p:sp>
          <p:nvSpPr>
            <p:cNvPr id="783" name="Oval 336">
              <a:extLst>
                <a:ext uri="{FF2B5EF4-FFF2-40B4-BE49-F238E27FC236}">
                  <a16:creationId xmlns:a16="http://schemas.microsoft.com/office/drawing/2014/main" id="{E7997941-E10D-42E6-A2A6-50566443271F}"/>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4" name="Oval 337">
              <a:extLst>
                <a:ext uri="{FF2B5EF4-FFF2-40B4-BE49-F238E27FC236}">
                  <a16:creationId xmlns:a16="http://schemas.microsoft.com/office/drawing/2014/main" id="{02C16B91-B05B-4E6D-9B2F-77588F17211E}"/>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785" name="Oval 337">
            <a:extLst>
              <a:ext uri="{FF2B5EF4-FFF2-40B4-BE49-F238E27FC236}">
                <a16:creationId xmlns:a16="http://schemas.microsoft.com/office/drawing/2014/main" id="{1400B429-1564-4E99-93E8-70280FD4AF3A}"/>
              </a:ext>
            </a:extLst>
          </p:cNvPr>
          <p:cNvSpPr>
            <a:spLocks noChangeArrowheads="1"/>
          </p:cNvSpPr>
          <p:nvPr/>
        </p:nvSpPr>
        <p:spPr bwMode="auto">
          <a:xfrm rot="16380000" flipH="1">
            <a:off x="4684996" y="1987082"/>
            <a:ext cx="43047" cy="232463"/>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86" name="Group 178">
            <a:extLst>
              <a:ext uri="{FF2B5EF4-FFF2-40B4-BE49-F238E27FC236}">
                <a16:creationId xmlns:a16="http://schemas.microsoft.com/office/drawing/2014/main" id="{FD6808DD-E600-460A-B5FC-1895C95CDB00}"/>
              </a:ext>
            </a:extLst>
          </p:cNvPr>
          <p:cNvGrpSpPr/>
          <p:nvPr/>
        </p:nvGrpSpPr>
        <p:grpSpPr>
          <a:xfrm rot="16380000">
            <a:off x="4673910" y="2428770"/>
            <a:ext cx="436603" cy="320508"/>
            <a:chOff x="2970912" y="1520872"/>
            <a:chExt cx="546323" cy="378219"/>
          </a:xfrm>
        </p:grpSpPr>
        <p:grpSp>
          <p:nvGrpSpPr>
            <p:cNvPr id="787" name="Group 176">
              <a:extLst>
                <a:ext uri="{FF2B5EF4-FFF2-40B4-BE49-F238E27FC236}">
                  <a16:creationId xmlns:a16="http://schemas.microsoft.com/office/drawing/2014/main" id="{CD59A9AD-0197-4AAF-9F4E-878ABF311DB3}"/>
                </a:ext>
              </a:extLst>
            </p:cNvPr>
            <p:cNvGrpSpPr/>
            <p:nvPr/>
          </p:nvGrpSpPr>
          <p:grpSpPr>
            <a:xfrm>
              <a:off x="2970912" y="1716211"/>
              <a:ext cx="544067" cy="182880"/>
              <a:chOff x="2970912" y="1763509"/>
              <a:chExt cx="544067" cy="216824"/>
            </a:xfrm>
          </p:grpSpPr>
          <p:sp>
            <p:nvSpPr>
              <p:cNvPr id="793" name="Oval 337">
                <a:extLst>
                  <a:ext uri="{FF2B5EF4-FFF2-40B4-BE49-F238E27FC236}">
                    <a16:creationId xmlns:a16="http://schemas.microsoft.com/office/drawing/2014/main" id="{F380A5FD-F41C-4333-8235-157945DA774A}"/>
                  </a:ext>
                </a:extLst>
              </p:cNvPr>
              <p:cNvSpPr>
                <a:spLocks noChangeArrowheads="1"/>
              </p:cNvSpPr>
              <p:nvPr/>
            </p:nvSpPr>
            <p:spPr bwMode="auto">
              <a:xfrm rot="16500000" flipH="1">
                <a:off x="3343149" y="1682123"/>
                <a:ext cx="69339" cy="274320"/>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794" name="Group 88">
                <a:extLst>
                  <a:ext uri="{FF2B5EF4-FFF2-40B4-BE49-F238E27FC236}">
                    <a16:creationId xmlns:a16="http://schemas.microsoft.com/office/drawing/2014/main" id="{F806CB87-060C-4961-ABB7-F4E4E50A915D}"/>
                  </a:ext>
                </a:extLst>
              </p:cNvPr>
              <p:cNvGrpSpPr/>
              <p:nvPr/>
            </p:nvGrpSpPr>
            <p:grpSpPr>
              <a:xfrm rot="16740000">
                <a:off x="3007171" y="1727250"/>
                <a:ext cx="216824" cy="289342"/>
                <a:chOff x="3973957" y="896015"/>
                <a:chExt cx="274265" cy="442050"/>
              </a:xfrm>
              <a:solidFill>
                <a:srgbClr val="4A8322">
                  <a:lumMod val="50000"/>
                </a:srgbClr>
              </a:solidFill>
            </p:grpSpPr>
            <p:sp>
              <p:nvSpPr>
                <p:cNvPr id="795" name="Oval 336">
                  <a:extLst>
                    <a:ext uri="{FF2B5EF4-FFF2-40B4-BE49-F238E27FC236}">
                      <a16:creationId xmlns:a16="http://schemas.microsoft.com/office/drawing/2014/main" id="{13086C97-A35C-48FA-86A6-939C92AA4638}"/>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96" name="Oval 337">
                  <a:extLst>
                    <a:ext uri="{FF2B5EF4-FFF2-40B4-BE49-F238E27FC236}">
                      <a16:creationId xmlns:a16="http://schemas.microsoft.com/office/drawing/2014/main" id="{024F63FA-D4C7-4719-9F15-7D4353BFD421}"/>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788" name="Group 175">
              <a:extLst>
                <a:ext uri="{FF2B5EF4-FFF2-40B4-BE49-F238E27FC236}">
                  <a16:creationId xmlns:a16="http://schemas.microsoft.com/office/drawing/2014/main" id="{FCFF2E01-08EE-4EAE-BBF8-A1051693F9C6}"/>
                </a:ext>
              </a:extLst>
            </p:cNvPr>
            <p:cNvGrpSpPr/>
            <p:nvPr/>
          </p:nvGrpSpPr>
          <p:grpSpPr>
            <a:xfrm rot="-120000">
              <a:off x="2980419" y="1520872"/>
              <a:ext cx="536816" cy="182880"/>
              <a:chOff x="2996185" y="1520873"/>
              <a:chExt cx="536816" cy="235427"/>
            </a:xfrm>
          </p:grpSpPr>
          <p:grpSp>
            <p:nvGrpSpPr>
              <p:cNvPr id="789" name="Group 88">
                <a:extLst>
                  <a:ext uri="{FF2B5EF4-FFF2-40B4-BE49-F238E27FC236}">
                    <a16:creationId xmlns:a16="http://schemas.microsoft.com/office/drawing/2014/main" id="{37659290-F942-4338-A7AF-5D7585FD7710}"/>
                  </a:ext>
                </a:extLst>
              </p:cNvPr>
              <p:cNvGrpSpPr/>
              <p:nvPr/>
            </p:nvGrpSpPr>
            <p:grpSpPr>
              <a:xfrm rot="5580000" flipV="1">
                <a:off x="3032444" y="1484614"/>
                <a:ext cx="216824" cy="289342"/>
                <a:chOff x="3973957" y="896015"/>
                <a:chExt cx="274265" cy="442050"/>
              </a:xfrm>
              <a:solidFill>
                <a:srgbClr val="4A8322">
                  <a:lumMod val="50000"/>
                </a:srgbClr>
              </a:solidFill>
            </p:grpSpPr>
            <p:sp>
              <p:nvSpPr>
                <p:cNvPr id="791" name="Oval 336">
                  <a:extLst>
                    <a:ext uri="{FF2B5EF4-FFF2-40B4-BE49-F238E27FC236}">
                      <a16:creationId xmlns:a16="http://schemas.microsoft.com/office/drawing/2014/main" id="{1A5ACCC3-C6F8-4186-B1EE-6D6225AA4F3D}"/>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92" name="Oval 337">
                  <a:extLst>
                    <a:ext uri="{FF2B5EF4-FFF2-40B4-BE49-F238E27FC236}">
                      <a16:creationId xmlns:a16="http://schemas.microsoft.com/office/drawing/2014/main" id="{211F120B-A7C9-45CD-AD86-7CD82F08D2F8}"/>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790" name="Oval 337">
                <a:extLst>
                  <a:ext uri="{FF2B5EF4-FFF2-40B4-BE49-F238E27FC236}">
                    <a16:creationId xmlns:a16="http://schemas.microsoft.com/office/drawing/2014/main" id="{0CBDB5FA-5970-4CE2-ABBB-2F0E21637857}"/>
                  </a:ext>
                </a:extLst>
              </p:cNvPr>
              <p:cNvSpPr>
                <a:spLocks noChangeArrowheads="1"/>
              </p:cNvSpPr>
              <p:nvPr/>
            </p:nvSpPr>
            <p:spPr bwMode="auto">
              <a:xfrm rot="16500000" flipH="1">
                <a:off x="3361171" y="1584471"/>
                <a:ext cx="69339" cy="274320"/>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797" name="TextBox 796">
            <a:extLst>
              <a:ext uri="{FF2B5EF4-FFF2-40B4-BE49-F238E27FC236}">
                <a16:creationId xmlns:a16="http://schemas.microsoft.com/office/drawing/2014/main" id="{C8584B2D-B4D9-476F-B112-5D5F9AB8716B}"/>
              </a:ext>
            </a:extLst>
          </p:cNvPr>
          <p:cNvSpPr txBox="1"/>
          <p:nvPr/>
        </p:nvSpPr>
        <p:spPr>
          <a:xfrm>
            <a:off x="4803381" y="1666268"/>
            <a:ext cx="1016753"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BCMA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CAR T</a:t>
            </a:r>
          </a:p>
        </p:txBody>
      </p:sp>
      <p:sp>
        <p:nvSpPr>
          <p:cNvPr id="798" name="Oval 797">
            <a:extLst>
              <a:ext uri="{FF2B5EF4-FFF2-40B4-BE49-F238E27FC236}">
                <a16:creationId xmlns:a16="http://schemas.microsoft.com/office/drawing/2014/main" id="{2AF32FC6-9D3A-45D8-9272-1837AC4B1E43}"/>
              </a:ext>
            </a:extLst>
          </p:cNvPr>
          <p:cNvSpPr/>
          <p:nvPr/>
        </p:nvSpPr>
        <p:spPr bwMode="auto">
          <a:xfrm>
            <a:off x="5321854" y="5358094"/>
            <a:ext cx="259766" cy="519351"/>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799" name="Oval 798">
            <a:extLst>
              <a:ext uri="{FF2B5EF4-FFF2-40B4-BE49-F238E27FC236}">
                <a16:creationId xmlns:a16="http://schemas.microsoft.com/office/drawing/2014/main" id="{AC6BE9DF-4047-4CF1-99BA-85CB8C714258}"/>
              </a:ext>
            </a:extLst>
          </p:cNvPr>
          <p:cNvSpPr/>
          <p:nvPr/>
        </p:nvSpPr>
        <p:spPr bwMode="auto">
          <a:xfrm>
            <a:off x="5119460" y="5353249"/>
            <a:ext cx="259766" cy="519351"/>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00" name="Oval 799">
            <a:extLst>
              <a:ext uri="{FF2B5EF4-FFF2-40B4-BE49-F238E27FC236}">
                <a16:creationId xmlns:a16="http://schemas.microsoft.com/office/drawing/2014/main" id="{54C9490C-FFFD-4661-8783-FFCE5810A778}"/>
              </a:ext>
            </a:extLst>
          </p:cNvPr>
          <p:cNvSpPr/>
          <p:nvPr/>
        </p:nvSpPr>
        <p:spPr bwMode="auto">
          <a:xfrm>
            <a:off x="4801990" y="5314243"/>
            <a:ext cx="259766" cy="519351"/>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01" name="Oval 800">
            <a:extLst>
              <a:ext uri="{FF2B5EF4-FFF2-40B4-BE49-F238E27FC236}">
                <a16:creationId xmlns:a16="http://schemas.microsoft.com/office/drawing/2014/main" id="{B9D37ED2-52BC-40B4-96DB-AE1AE03305D2}"/>
              </a:ext>
            </a:extLst>
          </p:cNvPr>
          <p:cNvSpPr/>
          <p:nvPr/>
        </p:nvSpPr>
        <p:spPr bwMode="auto">
          <a:xfrm>
            <a:off x="5021204" y="5486146"/>
            <a:ext cx="259766" cy="519351"/>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02" name="Oval 801">
            <a:extLst>
              <a:ext uri="{FF2B5EF4-FFF2-40B4-BE49-F238E27FC236}">
                <a16:creationId xmlns:a16="http://schemas.microsoft.com/office/drawing/2014/main" id="{84311305-D211-45D0-81A0-5F041927FF17}"/>
              </a:ext>
            </a:extLst>
          </p:cNvPr>
          <p:cNvSpPr/>
          <p:nvPr/>
        </p:nvSpPr>
        <p:spPr bwMode="auto">
          <a:xfrm>
            <a:off x="4816143" y="5499127"/>
            <a:ext cx="259766" cy="519351"/>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03" name="TextBox 802">
            <a:extLst>
              <a:ext uri="{FF2B5EF4-FFF2-40B4-BE49-F238E27FC236}">
                <a16:creationId xmlns:a16="http://schemas.microsoft.com/office/drawing/2014/main" id="{D21D16EB-854A-4844-846E-4AEF182C53F3}"/>
              </a:ext>
            </a:extLst>
          </p:cNvPr>
          <p:cNvSpPr txBox="1"/>
          <p:nvPr/>
        </p:nvSpPr>
        <p:spPr>
          <a:xfrm>
            <a:off x="7599990" y="2834341"/>
            <a:ext cx="1819472"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AMG 420; AMG 701</a:t>
            </a:r>
          </a:p>
        </p:txBody>
      </p:sp>
      <p:sp>
        <p:nvSpPr>
          <p:cNvPr id="804" name="AutoShape 71">
            <a:extLst>
              <a:ext uri="{FF2B5EF4-FFF2-40B4-BE49-F238E27FC236}">
                <a16:creationId xmlns:a16="http://schemas.microsoft.com/office/drawing/2014/main" id="{7F2FA2B5-07DC-427D-BE39-F12A203D5A6E}"/>
              </a:ext>
            </a:extLst>
          </p:cNvPr>
          <p:cNvSpPr>
            <a:spLocks noChangeArrowheads="1"/>
          </p:cNvSpPr>
          <p:nvPr/>
        </p:nvSpPr>
        <p:spPr bwMode="auto">
          <a:xfrm rot="4020000">
            <a:off x="6166835" y="3328655"/>
            <a:ext cx="146152" cy="232463"/>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805" name="Group 804">
            <a:extLst>
              <a:ext uri="{FF2B5EF4-FFF2-40B4-BE49-F238E27FC236}">
                <a16:creationId xmlns:a16="http://schemas.microsoft.com/office/drawing/2014/main" id="{CA05F358-C755-42A7-A4F3-E7FE7375EF23}"/>
              </a:ext>
            </a:extLst>
          </p:cNvPr>
          <p:cNvGrpSpPr/>
          <p:nvPr/>
        </p:nvGrpSpPr>
        <p:grpSpPr>
          <a:xfrm rot="19260000">
            <a:off x="5606421" y="1563132"/>
            <a:ext cx="246987" cy="318952"/>
            <a:chOff x="4323746" y="1903517"/>
            <a:chExt cx="513740" cy="625355"/>
          </a:xfrm>
        </p:grpSpPr>
        <p:grpSp>
          <p:nvGrpSpPr>
            <p:cNvPr id="806" name="Group 939">
              <a:extLst>
                <a:ext uri="{FF2B5EF4-FFF2-40B4-BE49-F238E27FC236}">
                  <a16:creationId xmlns:a16="http://schemas.microsoft.com/office/drawing/2014/main" id="{FCC8F184-90E7-460F-8E48-5E93784915A6}"/>
                </a:ext>
              </a:extLst>
            </p:cNvPr>
            <p:cNvGrpSpPr/>
            <p:nvPr/>
          </p:nvGrpSpPr>
          <p:grpSpPr>
            <a:xfrm>
              <a:off x="4323746" y="1903517"/>
              <a:ext cx="425118" cy="384053"/>
              <a:chOff x="5497512" y="704790"/>
              <a:chExt cx="435520" cy="419066"/>
            </a:xfrm>
          </p:grpSpPr>
          <p:sp>
            <p:nvSpPr>
              <p:cNvPr id="811" name="Rectangle 105">
                <a:extLst>
                  <a:ext uri="{FF2B5EF4-FFF2-40B4-BE49-F238E27FC236}">
                    <a16:creationId xmlns:a16="http://schemas.microsoft.com/office/drawing/2014/main" id="{FC891526-6C37-48DB-848C-22291453DB57}"/>
                  </a:ext>
                </a:extLst>
              </p:cNvPr>
              <p:cNvSpPr>
                <a:spLocks noChangeArrowheads="1"/>
              </p:cNvSpPr>
              <p:nvPr/>
            </p:nvSpPr>
            <p:spPr bwMode="auto">
              <a:xfrm rot="12960000">
                <a:off x="5867352" y="704790"/>
                <a:ext cx="65680" cy="371794"/>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12" name="Rectangle 243">
                <a:extLst>
                  <a:ext uri="{FF2B5EF4-FFF2-40B4-BE49-F238E27FC236}">
                    <a16:creationId xmlns:a16="http://schemas.microsoft.com/office/drawing/2014/main" id="{4CE256FA-B140-44EC-9057-E3897514E310}"/>
                  </a:ext>
                </a:extLst>
              </p:cNvPr>
              <p:cNvSpPr>
                <a:spLocks noChangeArrowheads="1"/>
              </p:cNvSpPr>
              <p:nvPr/>
            </p:nvSpPr>
            <p:spPr bwMode="auto">
              <a:xfrm rot="14820000" flipH="1">
                <a:off x="5636085" y="934009"/>
                <a:ext cx="71546" cy="308147"/>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13" name="Rectangle 243">
                <a:extLst>
                  <a:ext uri="{FF2B5EF4-FFF2-40B4-BE49-F238E27FC236}">
                    <a16:creationId xmlns:a16="http://schemas.microsoft.com/office/drawing/2014/main" id="{24AC5E0F-4000-4B32-B27A-5A3CF5E41F89}"/>
                  </a:ext>
                </a:extLst>
              </p:cNvPr>
              <p:cNvSpPr>
                <a:spLocks noChangeArrowheads="1"/>
              </p:cNvSpPr>
              <p:nvPr/>
            </p:nvSpPr>
            <p:spPr bwMode="auto">
              <a:xfrm rot="14820000" flipH="1">
                <a:off x="5570344" y="937759"/>
                <a:ext cx="47738" cy="193402"/>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r="100000" b="100000"/>
                </a:path>
                <a:tileRect l="-100000" t="-100000"/>
              </a:gradFill>
              <a:ln w="9525">
                <a:solidFill>
                  <a:srgbClr val="33FF3D"/>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07" name="Group 937">
              <a:extLst>
                <a:ext uri="{FF2B5EF4-FFF2-40B4-BE49-F238E27FC236}">
                  <a16:creationId xmlns:a16="http://schemas.microsoft.com/office/drawing/2014/main" id="{A87FE932-6DB2-4899-9260-4A2CB6937DED}"/>
                </a:ext>
              </a:extLst>
            </p:cNvPr>
            <p:cNvGrpSpPr/>
            <p:nvPr/>
          </p:nvGrpSpPr>
          <p:grpSpPr>
            <a:xfrm>
              <a:off x="4660932" y="1954489"/>
              <a:ext cx="176554" cy="574383"/>
              <a:chOff x="5831523" y="760409"/>
              <a:chExt cx="180874" cy="626747"/>
            </a:xfrm>
            <a:solidFill>
              <a:srgbClr val="BE0077">
                <a:lumMod val="20000"/>
                <a:lumOff val="80000"/>
              </a:srgbClr>
            </a:solidFill>
          </p:grpSpPr>
          <p:sp>
            <p:nvSpPr>
              <p:cNvPr id="808" name="Rectangle 105">
                <a:extLst>
                  <a:ext uri="{FF2B5EF4-FFF2-40B4-BE49-F238E27FC236}">
                    <a16:creationId xmlns:a16="http://schemas.microsoft.com/office/drawing/2014/main" id="{676F61B9-7E19-4408-99CC-7781C8E64AC9}"/>
                  </a:ext>
                </a:extLst>
              </p:cNvPr>
              <p:cNvSpPr>
                <a:spLocks noChangeArrowheads="1"/>
              </p:cNvSpPr>
              <p:nvPr/>
            </p:nvSpPr>
            <p:spPr bwMode="auto">
              <a:xfrm rot="12960000" flipH="1">
                <a:off x="5946717" y="760409"/>
                <a:ext cx="65680" cy="371794"/>
              </a:xfrm>
              <a:prstGeom prst="rect">
                <a:avLst/>
              </a:prstGeom>
              <a:grpFill/>
              <a:ln w="9525">
                <a:solidFill>
                  <a:srgbClr val="BE0077">
                    <a:lumMod val="50000"/>
                  </a:srgbClr>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09" name="Rectangle 243">
                <a:extLst>
                  <a:ext uri="{FF2B5EF4-FFF2-40B4-BE49-F238E27FC236}">
                    <a16:creationId xmlns:a16="http://schemas.microsoft.com/office/drawing/2014/main" id="{D3B3C8FA-2CAF-4BB9-A482-F2EFCFAF189D}"/>
                  </a:ext>
                </a:extLst>
              </p:cNvPr>
              <p:cNvSpPr>
                <a:spLocks noChangeArrowheads="1"/>
              </p:cNvSpPr>
              <p:nvPr/>
            </p:nvSpPr>
            <p:spPr bwMode="auto">
              <a:xfrm rot="11100000">
                <a:off x="5831523" y="1071807"/>
                <a:ext cx="69972" cy="315075"/>
              </a:xfrm>
              <a:prstGeom prst="rect">
                <a:avLst/>
              </a:prstGeom>
              <a:grpFill/>
              <a:ln w="9525">
                <a:solidFill>
                  <a:srgbClr val="BE0077">
                    <a:lumMod val="50000"/>
                  </a:srgbClr>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10" name="Rectangle 243">
                <a:extLst>
                  <a:ext uri="{FF2B5EF4-FFF2-40B4-BE49-F238E27FC236}">
                    <a16:creationId xmlns:a16="http://schemas.microsoft.com/office/drawing/2014/main" id="{31CC774B-4C37-4386-992C-77015EC1196C}"/>
                  </a:ext>
                </a:extLst>
              </p:cNvPr>
              <p:cNvSpPr>
                <a:spLocks noChangeArrowheads="1"/>
              </p:cNvSpPr>
              <p:nvPr/>
            </p:nvSpPr>
            <p:spPr bwMode="auto">
              <a:xfrm rot="11100000">
                <a:off x="5917036" y="1189405"/>
                <a:ext cx="46689" cy="197751"/>
              </a:xfrm>
              <a:prstGeom prst="rect">
                <a:avLst/>
              </a:prstGeom>
              <a:grpFill/>
              <a:ln w="9525">
                <a:solidFill>
                  <a:srgbClr val="BE0077">
                    <a:lumMod val="50000"/>
                  </a:srgbClr>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14" name="Curved Right Arrow 50">
            <a:extLst>
              <a:ext uri="{FF2B5EF4-FFF2-40B4-BE49-F238E27FC236}">
                <a16:creationId xmlns:a16="http://schemas.microsoft.com/office/drawing/2014/main" id="{8BE899D1-F030-4DDC-8941-98A6ACEDE6D8}"/>
              </a:ext>
            </a:extLst>
          </p:cNvPr>
          <p:cNvSpPr/>
          <p:nvPr/>
        </p:nvSpPr>
        <p:spPr bwMode="auto">
          <a:xfrm rot="19320000" flipH="1" flipV="1">
            <a:off x="6393154" y="4310759"/>
            <a:ext cx="333467" cy="369332"/>
          </a:xfrm>
          <a:prstGeom prst="curvedRightArrow">
            <a:avLst>
              <a:gd name="adj1" fmla="val 25000"/>
              <a:gd name="adj2" fmla="val 50000"/>
              <a:gd name="adj3" fmla="val 25000"/>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15" name="Curved Right Arrow 51">
            <a:extLst>
              <a:ext uri="{FF2B5EF4-FFF2-40B4-BE49-F238E27FC236}">
                <a16:creationId xmlns:a16="http://schemas.microsoft.com/office/drawing/2014/main" id="{B8B5A6FF-F14D-497D-A6A9-5E46E3FB906D}"/>
              </a:ext>
            </a:extLst>
          </p:cNvPr>
          <p:cNvSpPr/>
          <p:nvPr/>
        </p:nvSpPr>
        <p:spPr bwMode="auto">
          <a:xfrm rot="3420000" flipH="1">
            <a:off x="6567005" y="3306624"/>
            <a:ext cx="265168" cy="369332"/>
          </a:xfrm>
          <a:prstGeom prst="curvedRightArrow">
            <a:avLst>
              <a:gd name="adj1" fmla="val 25000"/>
              <a:gd name="adj2" fmla="val 50000"/>
              <a:gd name="adj3" fmla="val 25000"/>
            </a:avLst>
          </a:prstGeom>
          <a:solidFill>
            <a:srgbClr val="C00000"/>
          </a:soli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16" name="AutoShape 68">
            <a:extLst>
              <a:ext uri="{FF2B5EF4-FFF2-40B4-BE49-F238E27FC236}">
                <a16:creationId xmlns:a16="http://schemas.microsoft.com/office/drawing/2014/main" id="{E6D57998-C26F-4AA9-85DC-908D122F0BD0}"/>
              </a:ext>
            </a:extLst>
          </p:cNvPr>
          <p:cNvSpPr>
            <a:spLocks noChangeArrowheads="1"/>
          </p:cNvSpPr>
          <p:nvPr/>
        </p:nvSpPr>
        <p:spPr bwMode="auto">
          <a:xfrm rot="19020000" flipV="1">
            <a:off x="5847339" y="4364301"/>
            <a:ext cx="154975" cy="219228"/>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817" name="Group 816">
            <a:extLst>
              <a:ext uri="{FF2B5EF4-FFF2-40B4-BE49-F238E27FC236}">
                <a16:creationId xmlns:a16="http://schemas.microsoft.com/office/drawing/2014/main" id="{3BCD172B-9C3A-4493-9C45-61BF4E89148B}"/>
              </a:ext>
            </a:extLst>
          </p:cNvPr>
          <p:cNvGrpSpPr/>
          <p:nvPr/>
        </p:nvGrpSpPr>
        <p:grpSpPr>
          <a:xfrm flipV="1">
            <a:off x="9428573" y="2997744"/>
            <a:ext cx="280005" cy="785900"/>
            <a:chOff x="8365368" y="2172387"/>
            <a:chExt cx="302688" cy="901239"/>
          </a:xfrm>
        </p:grpSpPr>
        <p:grpSp>
          <p:nvGrpSpPr>
            <p:cNvPr id="818" name="Group 909">
              <a:extLst>
                <a:ext uri="{FF2B5EF4-FFF2-40B4-BE49-F238E27FC236}">
                  <a16:creationId xmlns:a16="http://schemas.microsoft.com/office/drawing/2014/main" id="{56DB219D-61A7-403F-9849-0C63CBE008A3}"/>
                </a:ext>
              </a:extLst>
            </p:cNvPr>
            <p:cNvGrpSpPr/>
            <p:nvPr/>
          </p:nvGrpSpPr>
          <p:grpSpPr>
            <a:xfrm>
              <a:off x="8365368" y="2172387"/>
              <a:ext cx="294857" cy="525938"/>
              <a:chOff x="5491516" y="1045719"/>
              <a:chExt cx="613662" cy="752918"/>
            </a:xfrm>
            <a:solidFill>
              <a:srgbClr val="BE0077">
                <a:lumMod val="20000"/>
                <a:lumOff val="80000"/>
              </a:srgbClr>
            </a:solidFill>
          </p:grpSpPr>
          <p:sp>
            <p:nvSpPr>
              <p:cNvPr id="823" name="Flowchart: Document 41">
                <a:extLst>
                  <a:ext uri="{FF2B5EF4-FFF2-40B4-BE49-F238E27FC236}">
                    <a16:creationId xmlns:a16="http://schemas.microsoft.com/office/drawing/2014/main" id="{402C2C0C-2406-4F8A-8EC0-4E4DBDCD6A1B}"/>
                  </a:ext>
                </a:extLst>
              </p:cNvPr>
              <p:cNvSpPr/>
              <p:nvPr/>
            </p:nvSpPr>
            <p:spPr bwMode="auto">
              <a:xfrm flipV="1">
                <a:off x="5491516" y="1045719"/>
                <a:ext cx="415611" cy="752918"/>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24" name="Flowchart: Document 42">
                <a:extLst>
                  <a:ext uri="{FF2B5EF4-FFF2-40B4-BE49-F238E27FC236}">
                    <a16:creationId xmlns:a16="http://schemas.microsoft.com/office/drawing/2014/main" id="{5C626A39-188D-4D30-ABBC-6FC127AEB6C9}"/>
                  </a:ext>
                </a:extLst>
              </p:cNvPr>
              <p:cNvSpPr/>
              <p:nvPr/>
            </p:nvSpPr>
            <p:spPr bwMode="auto">
              <a:xfrm flipH="1" flipV="1">
                <a:off x="5689567" y="1045719"/>
                <a:ext cx="415611" cy="752918"/>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819" name="Group 951">
              <a:extLst>
                <a:ext uri="{FF2B5EF4-FFF2-40B4-BE49-F238E27FC236}">
                  <a16:creationId xmlns:a16="http://schemas.microsoft.com/office/drawing/2014/main" id="{5A9FC2D7-3EAF-42B4-ABC1-093CB228D1A0}"/>
                </a:ext>
              </a:extLst>
            </p:cNvPr>
            <p:cNvGrpSpPr/>
            <p:nvPr/>
          </p:nvGrpSpPr>
          <p:grpSpPr>
            <a:xfrm>
              <a:off x="8373199" y="2547689"/>
              <a:ext cx="294857" cy="525937"/>
              <a:chOff x="6573257" y="2500373"/>
              <a:chExt cx="398006" cy="695000"/>
            </a:xfrm>
          </p:grpSpPr>
          <p:sp>
            <p:nvSpPr>
              <p:cNvPr id="820" name="Flowchart: Document 44">
                <a:extLst>
                  <a:ext uri="{FF2B5EF4-FFF2-40B4-BE49-F238E27FC236}">
                    <a16:creationId xmlns:a16="http://schemas.microsoft.com/office/drawing/2014/main" id="{FF0870BD-D394-4D37-A5B5-9601B0AB0A26}"/>
                  </a:ext>
                </a:extLst>
              </p:cNvPr>
              <p:cNvSpPr/>
              <p:nvPr/>
            </p:nvSpPr>
            <p:spPr bwMode="auto">
              <a:xfrm>
                <a:off x="6573257" y="2500373"/>
                <a:ext cx="269555" cy="695000"/>
              </a:xfrm>
              <a:prstGeom prst="flowChartDocumen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21" name="Flowchart: Document 45">
                <a:extLst>
                  <a:ext uri="{FF2B5EF4-FFF2-40B4-BE49-F238E27FC236}">
                    <a16:creationId xmlns:a16="http://schemas.microsoft.com/office/drawing/2014/main" id="{A7832401-DC4B-454D-AF78-61B97B28F2C2}"/>
                  </a:ext>
                </a:extLst>
              </p:cNvPr>
              <p:cNvSpPr/>
              <p:nvPr/>
            </p:nvSpPr>
            <p:spPr bwMode="auto">
              <a:xfrm flipH="1">
                <a:off x="6701709" y="2500373"/>
                <a:ext cx="269554" cy="695000"/>
              </a:xfrm>
              <a:prstGeom prst="flowChartDocument">
                <a:avLst/>
              </a:prstGeom>
              <a:gradFill flip="none" rotWithShape="1">
                <a:gsLst>
                  <a:gs pos="0">
                    <a:srgbClr val="9A0000">
                      <a:shade val="30000"/>
                      <a:satMod val="115000"/>
                    </a:srgbClr>
                  </a:gs>
                  <a:gs pos="50000">
                    <a:srgbClr val="9A0000">
                      <a:shade val="67500"/>
                      <a:satMod val="115000"/>
                    </a:srgbClr>
                  </a:gs>
                  <a:gs pos="100000">
                    <a:srgbClr val="9A0000">
                      <a:shade val="100000"/>
                      <a:satMod val="115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cxnSp>
            <p:nvCxnSpPr>
              <p:cNvPr id="822" name="Straight Connector 46">
                <a:extLst>
                  <a:ext uri="{FF2B5EF4-FFF2-40B4-BE49-F238E27FC236}">
                    <a16:creationId xmlns:a16="http://schemas.microsoft.com/office/drawing/2014/main" id="{4C7CF886-4A44-4DF3-BD52-FCAD3CEF1839}"/>
                  </a:ext>
                </a:extLst>
              </p:cNvPr>
              <p:cNvCxnSpPr/>
              <p:nvPr/>
            </p:nvCxnSpPr>
            <p:spPr bwMode="auto">
              <a:xfrm flipH="1">
                <a:off x="6689911" y="2695676"/>
                <a:ext cx="1029" cy="84406"/>
              </a:xfrm>
              <a:prstGeom prst="line">
                <a:avLst/>
              </a:prstGeom>
              <a:noFill/>
              <a:ln w="28575">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sp>
        <p:nvSpPr>
          <p:cNvPr id="825" name="TextBox 824">
            <a:extLst>
              <a:ext uri="{FF2B5EF4-FFF2-40B4-BE49-F238E27FC236}">
                <a16:creationId xmlns:a16="http://schemas.microsoft.com/office/drawing/2014/main" id="{5458DA31-7A5E-45D4-BCF4-7CE45AE2D2CE}"/>
              </a:ext>
            </a:extLst>
          </p:cNvPr>
          <p:cNvSpPr txBox="1"/>
          <p:nvPr/>
        </p:nvSpPr>
        <p:spPr>
          <a:xfrm>
            <a:off x="2158972" y="2340938"/>
            <a:ext cx="1180131" cy="138499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bb21217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JCARH125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MCARH171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FCARH143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CT053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BCMA-CART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Descartes-08 </a:t>
            </a:r>
          </a:p>
        </p:txBody>
      </p:sp>
      <p:sp>
        <p:nvSpPr>
          <p:cNvPr id="826" name="TextBox 825">
            <a:extLst>
              <a:ext uri="{FF2B5EF4-FFF2-40B4-BE49-F238E27FC236}">
                <a16:creationId xmlns:a16="http://schemas.microsoft.com/office/drawing/2014/main" id="{BC155E7F-FDFD-4B85-BE17-DE73F73A8408}"/>
              </a:ext>
            </a:extLst>
          </p:cNvPr>
          <p:cNvSpPr txBox="1"/>
          <p:nvPr/>
        </p:nvSpPr>
        <p:spPr>
          <a:xfrm>
            <a:off x="2113744" y="1413241"/>
            <a:ext cx="203453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bb2121, LCAR-B38M,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P-BCMA-101</a:t>
            </a:r>
          </a:p>
        </p:txBody>
      </p:sp>
      <p:grpSp>
        <p:nvGrpSpPr>
          <p:cNvPr id="827" name="Group 826">
            <a:extLst>
              <a:ext uri="{FF2B5EF4-FFF2-40B4-BE49-F238E27FC236}">
                <a16:creationId xmlns:a16="http://schemas.microsoft.com/office/drawing/2014/main" id="{5CA1A98F-3262-4655-A88E-6B63A5D29120}"/>
              </a:ext>
            </a:extLst>
          </p:cNvPr>
          <p:cNvGrpSpPr/>
          <p:nvPr/>
        </p:nvGrpSpPr>
        <p:grpSpPr>
          <a:xfrm>
            <a:off x="1436897" y="1812127"/>
            <a:ext cx="642522" cy="954743"/>
            <a:chOff x="195367" y="1006317"/>
            <a:chExt cx="694570" cy="1094858"/>
          </a:xfrm>
        </p:grpSpPr>
        <p:grpSp>
          <p:nvGrpSpPr>
            <p:cNvPr id="828" name="Group 120">
              <a:extLst>
                <a:ext uri="{FF2B5EF4-FFF2-40B4-BE49-F238E27FC236}">
                  <a16:creationId xmlns:a16="http://schemas.microsoft.com/office/drawing/2014/main" id="{F1F846F1-5B6F-4471-A907-5A99333D4B94}"/>
                </a:ext>
              </a:extLst>
            </p:cNvPr>
            <p:cNvGrpSpPr/>
            <p:nvPr/>
          </p:nvGrpSpPr>
          <p:grpSpPr>
            <a:xfrm rot="3180000">
              <a:off x="397823" y="1098978"/>
              <a:ext cx="520877" cy="463351"/>
              <a:chOff x="3211512" y="1417637"/>
              <a:chExt cx="1116970" cy="1052625"/>
            </a:xfrm>
          </p:grpSpPr>
          <p:sp>
            <p:nvSpPr>
              <p:cNvPr id="857" name="Oval 306">
                <a:extLst>
                  <a:ext uri="{FF2B5EF4-FFF2-40B4-BE49-F238E27FC236}">
                    <a16:creationId xmlns:a16="http://schemas.microsoft.com/office/drawing/2014/main" id="{BD39292F-16F0-415F-97D8-E94C37661D36}"/>
                  </a:ext>
                </a:extLst>
              </p:cNvPr>
              <p:cNvSpPr>
                <a:spLocks noChangeArrowheads="1"/>
              </p:cNvSpPr>
              <p:nvPr/>
            </p:nvSpPr>
            <p:spPr bwMode="auto">
              <a:xfrm rot="2781523">
                <a:off x="3243684" y="1385465"/>
                <a:ext cx="1052625" cy="1116970"/>
              </a:xfrm>
              <a:prstGeom prst="ellipse">
                <a:avLst/>
              </a:prstGeom>
              <a:gradFill flip="none" rotWithShape="1">
                <a:gsLst>
                  <a:gs pos="0">
                    <a:srgbClr val="F96307">
                      <a:tint val="66000"/>
                      <a:satMod val="160000"/>
                    </a:srgbClr>
                  </a:gs>
                  <a:gs pos="50000">
                    <a:srgbClr val="F96307">
                      <a:tint val="44500"/>
                      <a:satMod val="160000"/>
                    </a:srgbClr>
                  </a:gs>
                  <a:gs pos="100000">
                    <a:srgbClr val="F96307">
                      <a:tint val="23500"/>
                      <a:satMod val="160000"/>
                    </a:srgbClr>
                  </a:gs>
                </a:gsLst>
                <a:lin ang="10800000" scaled="1"/>
                <a:tileRect/>
              </a:gradFill>
              <a:ln w="9525">
                <a:no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58" name="Oval 69">
                <a:extLst>
                  <a:ext uri="{FF2B5EF4-FFF2-40B4-BE49-F238E27FC236}">
                    <a16:creationId xmlns:a16="http://schemas.microsoft.com/office/drawing/2014/main" id="{D9472E75-7F8B-431F-975D-5D1A392FEF4C}"/>
                  </a:ext>
                </a:extLst>
              </p:cNvPr>
              <p:cNvSpPr>
                <a:spLocks noChangeArrowheads="1"/>
              </p:cNvSpPr>
              <p:nvPr/>
            </p:nvSpPr>
            <p:spPr bwMode="auto">
              <a:xfrm>
                <a:off x="3477555" y="1498094"/>
                <a:ext cx="548640" cy="548640"/>
              </a:xfrm>
              <a:prstGeom prst="ellipse">
                <a:avLst/>
              </a:prstGeom>
              <a:solidFill>
                <a:srgbClr val="FD9845"/>
              </a:solidFill>
              <a:ln w="3175">
                <a:solidFill>
                  <a:srgbClr val="FD9845"/>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29" name="Group 189">
              <a:extLst>
                <a:ext uri="{FF2B5EF4-FFF2-40B4-BE49-F238E27FC236}">
                  <a16:creationId xmlns:a16="http://schemas.microsoft.com/office/drawing/2014/main" id="{58798C04-225C-41A6-8CBF-67502C6CCCF6}"/>
                </a:ext>
              </a:extLst>
            </p:cNvPr>
            <p:cNvGrpSpPr/>
            <p:nvPr/>
          </p:nvGrpSpPr>
          <p:grpSpPr>
            <a:xfrm rot="21300000">
              <a:off x="340709" y="1238456"/>
              <a:ext cx="184558" cy="143632"/>
              <a:chOff x="2970912" y="1520872"/>
              <a:chExt cx="546323" cy="378219"/>
            </a:xfrm>
          </p:grpSpPr>
          <p:grpSp>
            <p:nvGrpSpPr>
              <p:cNvPr id="847" name="Group 176">
                <a:extLst>
                  <a:ext uri="{FF2B5EF4-FFF2-40B4-BE49-F238E27FC236}">
                    <a16:creationId xmlns:a16="http://schemas.microsoft.com/office/drawing/2014/main" id="{723409BE-2D9B-4897-AC91-A60871AE560E}"/>
                  </a:ext>
                </a:extLst>
              </p:cNvPr>
              <p:cNvGrpSpPr/>
              <p:nvPr/>
            </p:nvGrpSpPr>
            <p:grpSpPr>
              <a:xfrm>
                <a:off x="2970912" y="1716211"/>
                <a:ext cx="544067" cy="182880"/>
                <a:chOff x="2970912" y="1763509"/>
                <a:chExt cx="544067" cy="216824"/>
              </a:xfrm>
            </p:grpSpPr>
            <p:sp>
              <p:nvSpPr>
                <p:cNvPr id="853" name="Oval 337">
                  <a:extLst>
                    <a:ext uri="{FF2B5EF4-FFF2-40B4-BE49-F238E27FC236}">
                      <a16:creationId xmlns:a16="http://schemas.microsoft.com/office/drawing/2014/main" id="{C1D83AB3-5DBC-427B-93FE-F04EBA443093}"/>
                    </a:ext>
                  </a:extLst>
                </p:cNvPr>
                <p:cNvSpPr>
                  <a:spLocks noChangeArrowheads="1"/>
                </p:cNvSpPr>
                <p:nvPr/>
              </p:nvSpPr>
              <p:spPr bwMode="auto">
                <a:xfrm rot="16500000" flipH="1">
                  <a:off x="3343149" y="1682123"/>
                  <a:ext cx="69339" cy="274320"/>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854" name="Group 88">
                  <a:extLst>
                    <a:ext uri="{FF2B5EF4-FFF2-40B4-BE49-F238E27FC236}">
                      <a16:creationId xmlns:a16="http://schemas.microsoft.com/office/drawing/2014/main" id="{D9427FD6-6266-4C73-8C6A-D8805717E668}"/>
                    </a:ext>
                  </a:extLst>
                </p:cNvPr>
                <p:cNvGrpSpPr/>
                <p:nvPr/>
              </p:nvGrpSpPr>
              <p:grpSpPr>
                <a:xfrm rot="16740000">
                  <a:off x="3007171" y="1727250"/>
                  <a:ext cx="216824" cy="289342"/>
                  <a:chOff x="3973957" y="896015"/>
                  <a:chExt cx="274265" cy="442050"/>
                </a:xfrm>
                <a:solidFill>
                  <a:srgbClr val="4A8322">
                    <a:lumMod val="50000"/>
                  </a:srgbClr>
                </a:solidFill>
              </p:grpSpPr>
              <p:sp>
                <p:nvSpPr>
                  <p:cNvPr id="855" name="Oval 336">
                    <a:extLst>
                      <a:ext uri="{FF2B5EF4-FFF2-40B4-BE49-F238E27FC236}">
                        <a16:creationId xmlns:a16="http://schemas.microsoft.com/office/drawing/2014/main" id="{4393BAA5-6F1A-4834-9D81-D0702F3AF22E}"/>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56" name="Oval 337">
                    <a:extLst>
                      <a:ext uri="{FF2B5EF4-FFF2-40B4-BE49-F238E27FC236}">
                        <a16:creationId xmlns:a16="http://schemas.microsoft.com/office/drawing/2014/main" id="{AB9548C4-7C99-4BE8-8498-8BCB71367F2E}"/>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848" name="Group 175">
                <a:extLst>
                  <a:ext uri="{FF2B5EF4-FFF2-40B4-BE49-F238E27FC236}">
                    <a16:creationId xmlns:a16="http://schemas.microsoft.com/office/drawing/2014/main" id="{A18312A6-56F0-4C24-9A9D-2031369EC2A7}"/>
                  </a:ext>
                </a:extLst>
              </p:cNvPr>
              <p:cNvGrpSpPr/>
              <p:nvPr/>
            </p:nvGrpSpPr>
            <p:grpSpPr>
              <a:xfrm rot="-120000">
                <a:off x="2980419" y="1520872"/>
                <a:ext cx="536816" cy="182880"/>
                <a:chOff x="2996185" y="1520873"/>
                <a:chExt cx="536816" cy="235427"/>
              </a:xfrm>
            </p:grpSpPr>
            <p:grpSp>
              <p:nvGrpSpPr>
                <p:cNvPr id="849" name="Group 88">
                  <a:extLst>
                    <a:ext uri="{FF2B5EF4-FFF2-40B4-BE49-F238E27FC236}">
                      <a16:creationId xmlns:a16="http://schemas.microsoft.com/office/drawing/2014/main" id="{505D247D-3D01-4D0B-B647-7BF15EA20A66}"/>
                    </a:ext>
                  </a:extLst>
                </p:cNvPr>
                <p:cNvGrpSpPr/>
                <p:nvPr/>
              </p:nvGrpSpPr>
              <p:grpSpPr>
                <a:xfrm rot="5580000" flipV="1">
                  <a:off x="3032444" y="1484614"/>
                  <a:ext cx="216824" cy="289342"/>
                  <a:chOff x="3973957" y="896015"/>
                  <a:chExt cx="274265" cy="442050"/>
                </a:xfrm>
                <a:solidFill>
                  <a:srgbClr val="4A8322">
                    <a:lumMod val="50000"/>
                  </a:srgbClr>
                </a:solidFill>
              </p:grpSpPr>
              <p:sp>
                <p:nvSpPr>
                  <p:cNvPr id="851" name="Oval 336">
                    <a:extLst>
                      <a:ext uri="{FF2B5EF4-FFF2-40B4-BE49-F238E27FC236}">
                        <a16:creationId xmlns:a16="http://schemas.microsoft.com/office/drawing/2014/main" id="{0B77BD8A-4C68-4364-B6F1-710453A5C2D5}"/>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52" name="Oval 337">
                    <a:extLst>
                      <a:ext uri="{FF2B5EF4-FFF2-40B4-BE49-F238E27FC236}">
                        <a16:creationId xmlns:a16="http://schemas.microsoft.com/office/drawing/2014/main" id="{4D5A4CAF-9A35-41F6-A539-CFE4872CFC91}"/>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850" name="Oval 337">
                  <a:extLst>
                    <a:ext uri="{FF2B5EF4-FFF2-40B4-BE49-F238E27FC236}">
                      <a16:creationId xmlns:a16="http://schemas.microsoft.com/office/drawing/2014/main" id="{14754181-4C47-408F-BBFA-A8DB0DB0FC28}"/>
                    </a:ext>
                  </a:extLst>
                </p:cNvPr>
                <p:cNvSpPr>
                  <a:spLocks noChangeArrowheads="1"/>
                </p:cNvSpPr>
                <p:nvPr/>
              </p:nvSpPr>
              <p:spPr bwMode="auto">
                <a:xfrm rot="16500000" flipH="1">
                  <a:off x="3361171" y="1584471"/>
                  <a:ext cx="69339" cy="274320"/>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830" name="Group 200">
              <a:extLst>
                <a:ext uri="{FF2B5EF4-FFF2-40B4-BE49-F238E27FC236}">
                  <a16:creationId xmlns:a16="http://schemas.microsoft.com/office/drawing/2014/main" id="{824E69AA-B056-4121-A115-64145EEA6A4F}"/>
                </a:ext>
              </a:extLst>
            </p:cNvPr>
            <p:cNvGrpSpPr/>
            <p:nvPr/>
          </p:nvGrpSpPr>
          <p:grpSpPr>
            <a:xfrm rot="3420000">
              <a:off x="452653" y="1046168"/>
              <a:ext cx="207471" cy="127769"/>
              <a:chOff x="2970912" y="1520872"/>
              <a:chExt cx="546323" cy="378219"/>
            </a:xfrm>
          </p:grpSpPr>
          <p:grpSp>
            <p:nvGrpSpPr>
              <p:cNvPr id="837" name="Group 176">
                <a:extLst>
                  <a:ext uri="{FF2B5EF4-FFF2-40B4-BE49-F238E27FC236}">
                    <a16:creationId xmlns:a16="http://schemas.microsoft.com/office/drawing/2014/main" id="{55618019-763B-4540-94A5-8B7A40C8A573}"/>
                  </a:ext>
                </a:extLst>
              </p:cNvPr>
              <p:cNvGrpSpPr/>
              <p:nvPr/>
            </p:nvGrpSpPr>
            <p:grpSpPr>
              <a:xfrm>
                <a:off x="2970912" y="1716211"/>
                <a:ext cx="544067" cy="182880"/>
                <a:chOff x="2970912" y="1763509"/>
                <a:chExt cx="544067" cy="216824"/>
              </a:xfrm>
            </p:grpSpPr>
            <p:sp>
              <p:nvSpPr>
                <p:cNvPr id="843" name="Oval 337">
                  <a:extLst>
                    <a:ext uri="{FF2B5EF4-FFF2-40B4-BE49-F238E27FC236}">
                      <a16:creationId xmlns:a16="http://schemas.microsoft.com/office/drawing/2014/main" id="{449B83F1-37C3-479D-8825-B25E78530A3D}"/>
                    </a:ext>
                  </a:extLst>
                </p:cNvPr>
                <p:cNvSpPr>
                  <a:spLocks noChangeArrowheads="1"/>
                </p:cNvSpPr>
                <p:nvPr/>
              </p:nvSpPr>
              <p:spPr bwMode="auto">
                <a:xfrm rot="16500000" flipH="1">
                  <a:off x="3343149" y="1682123"/>
                  <a:ext cx="69339" cy="274320"/>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844" name="Group 88">
                  <a:extLst>
                    <a:ext uri="{FF2B5EF4-FFF2-40B4-BE49-F238E27FC236}">
                      <a16:creationId xmlns:a16="http://schemas.microsoft.com/office/drawing/2014/main" id="{7DA056FA-6B71-44E0-BFD8-696DAD15F663}"/>
                    </a:ext>
                  </a:extLst>
                </p:cNvPr>
                <p:cNvGrpSpPr/>
                <p:nvPr/>
              </p:nvGrpSpPr>
              <p:grpSpPr>
                <a:xfrm rot="16740000">
                  <a:off x="3007171" y="1727250"/>
                  <a:ext cx="216824" cy="289342"/>
                  <a:chOff x="3973957" y="896015"/>
                  <a:chExt cx="274265" cy="442050"/>
                </a:xfrm>
                <a:solidFill>
                  <a:srgbClr val="4A8322">
                    <a:lumMod val="50000"/>
                  </a:srgbClr>
                </a:solidFill>
              </p:grpSpPr>
              <p:sp>
                <p:nvSpPr>
                  <p:cNvPr id="845" name="Oval 336">
                    <a:extLst>
                      <a:ext uri="{FF2B5EF4-FFF2-40B4-BE49-F238E27FC236}">
                        <a16:creationId xmlns:a16="http://schemas.microsoft.com/office/drawing/2014/main" id="{7CD8B685-3525-4D3B-9377-96BFA3A72B7A}"/>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46" name="Oval 337">
                    <a:extLst>
                      <a:ext uri="{FF2B5EF4-FFF2-40B4-BE49-F238E27FC236}">
                        <a16:creationId xmlns:a16="http://schemas.microsoft.com/office/drawing/2014/main" id="{7F9479FB-C04A-4D01-8B9C-915F98DB0640}"/>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838" name="Group 175">
                <a:extLst>
                  <a:ext uri="{FF2B5EF4-FFF2-40B4-BE49-F238E27FC236}">
                    <a16:creationId xmlns:a16="http://schemas.microsoft.com/office/drawing/2014/main" id="{95DF2A39-227A-4645-8CE6-1F26B226CF31}"/>
                  </a:ext>
                </a:extLst>
              </p:cNvPr>
              <p:cNvGrpSpPr/>
              <p:nvPr/>
            </p:nvGrpSpPr>
            <p:grpSpPr>
              <a:xfrm rot="-120000">
                <a:off x="2980419" y="1520872"/>
                <a:ext cx="536816" cy="182880"/>
                <a:chOff x="2996185" y="1520873"/>
                <a:chExt cx="536816" cy="235427"/>
              </a:xfrm>
            </p:grpSpPr>
            <p:grpSp>
              <p:nvGrpSpPr>
                <p:cNvPr id="839" name="Group 88">
                  <a:extLst>
                    <a:ext uri="{FF2B5EF4-FFF2-40B4-BE49-F238E27FC236}">
                      <a16:creationId xmlns:a16="http://schemas.microsoft.com/office/drawing/2014/main" id="{6D4291B4-7EE3-43E9-82B8-3A5F9945401D}"/>
                    </a:ext>
                  </a:extLst>
                </p:cNvPr>
                <p:cNvGrpSpPr/>
                <p:nvPr/>
              </p:nvGrpSpPr>
              <p:grpSpPr>
                <a:xfrm rot="5580000" flipV="1">
                  <a:off x="3032444" y="1484614"/>
                  <a:ext cx="216824" cy="289342"/>
                  <a:chOff x="3973957" y="896015"/>
                  <a:chExt cx="274265" cy="442050"/>
                </a:xfrm>
                <a:solidFill>
                  <a:srgbClr val="4A8322">
                    <a:lumMod val="50000"/>
                  </a:srgbClr>
                </a:solidFill>
              </p:grpSpPr>
              <p:sp>
                <p:nvSpPr>
                  <p:cNvPr id="841" name="Oval 336">
                    <a:extLst>
                      <a:ext uri="{FF2B5EF4-FFF2-40B4-BE49-F238E27FC236}">
                        <a16:creationId xmlns:a16="http://schemas.microsoft.com/office/drawing/2014/main" id="{D16592AD-3F46-46ED-ADCA-BAD8B9EE9AAB}"/>
                      </a:ext>
                    </a:extLst>
                  </p:cNvPr>
                  <p:cNvSpPr>
                    <a:spLocks noChangeArrowheads="1"/>
                  </p:cNvSpPr>
                  <p:nvPr/>
                </p:nvSpPr>
                <p:spPr bwMode="auto">
                  <a:xfrm rot="17793613" flipH="1">
                    <a:off x="4034828" y="835144"/>
                    <a:ext cx="117121" cy="238864"/>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42" name="Oval 337">
                    <a:extLst>
                      <a:ext uri="{FF2B5EF4-FFF2-40B4-BE49-F238E27FC236}">
                        <a16:creationId xmlns:a16="http://schemas.microsoft.com/office/drawing/2014/main" id="{CEAFAAD1-0683-4CBE-982B-6E0E736C3A18}"/>
                      </a:ext>
                    </a:extLst>
                  </p:cNvPr>
                  <p:cNvSpPr>
                    <a:spLocks noChangeArrowheads="1"/>
                  </p:cNvSpPr>
                  <p:nvPr/>
                </p:nvSpPr>
                <p:spPr bwMode="auto">
                  <a:xfrm rot="21281696" flipH="1" flipV="1">
                    <a:off x="4160514" y="1019096"/>
                    <a:ext cx="87708" cy="318969"/>
                  </a:xfrm>
                  <a:prstGeom prst="ellipse">
                    <a:avLst/>
                  </a:prstGeom>
                  <a:grp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840" name="Oval 337">
                  <a:extLst>
                    <a:ext uri="{FF2B5EF4-FFF2-40B4-BE49-F238E27FC236}">
                      <a16:creationId xmlns:a16="http://schemas.microsoft.com/office/drawing/2014/main" id="{5E8A95A2-86E6-4C29-A00F-2A030F5088F9}"/>
                    </a:ext>
                  </a:extLst>
                </p:cNvPr>
                <p:cNvSpPr>
                  <a:spLocks noChangeArrowheads="1"/>
                </p:cNvSpPr>
                <p:nvPr/>
              </p:nvSpPr>
              <p:spPr bwMode="auto">
                <a:xfrm rot="16500000" flipH="1">
                  <a:off x="3361171" y="1584471"/>
                  <a:ext cx="69339" cy="274320"/>
                </a:xfrm>
                <a:prstGeom prst="ellipse">
                  <a:avLst/>
                </a:prstGeom>
                <a:solidFill>
                  <a:srgbClr val="FFFFFF"/>
                </a:solidFill>
                <a:ln w="9525">
                  <a:solidFill>
                    <a:srgbClr val="4A8322">
                      <a:lumMod val="50000"/>
                    </a:srgbClr>
                  </a:solidFill>
                  <a:round/>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831" name="Group 830">
              <a:extLst>
                <a:ext uri="{FF2B5EF4-FFF2-40B4-BE49-F238E27FC236}">
                  <a16:creationId xmlns:a16="http://schemas.microsoft.com/office/drawing/2014/main" id="{9F24AE0E-ACB5-425F-831A-56869BF548A8}"/>
                </a:ext>
              </a:extLst>
            </p:cNvPr>
            <p:cNvGrpSpPr/>
            <p:nvPr/>
          </p:nvGrpSpPr>
          <p:grpSpPr>
            <a:xfrm>
              <a:off x="195367" y="1158356"/>
              <a:ext cx="589706" cy="942819"/>
              <a:chOff x="195367" y="1158356"/>
              <a:chExt cx="589706" cy="942819"/>
            </a:xfrm>
          </p:grpSpPr>
          <p:sp>
            <p:nvSpPr>
              <p:cNvPr id="832" name="Oval 831">
                <a:extLst>
                  <a:ext uri="{FF2B5EF4-FFF2-40B4-BE49-F238E27FC236}">
                    <a16:creationId xmlns:a16="http://schemas.microsoft.com/office/drawing/2014/main" id="{E4B2D588-040B-471F-9FC0-89BFBBD3C49B}"/>
                  </a:ext>
                </a:extLst>
              </p:cNvPr>
              <p:cNvSpPr/>
              <p:nvPr/>
            </p:nvSpPr>
            <p:spPr bwMode="auto">
              <a:xfrm>
                <a:off x="504265" y="1505606"/>
                <a:ext cx="280808" cy="595569"/>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33" name="Oval 832">
                <a:extLst>
                  <a:ext uri="{FF2B5EF4-FFF2-40B4-BE49-F238E27FC236}">
                    <a16:creationId xmlns:a16="http://schemas.microsoft.com/office/drawing/2014/main" id="{965D17EE-C0B4-48D8-86F6-4F9F5860F4B0}"/>
                  </a:ext>
                </a:extLst>
              </p:cNvPr>
              <p:cNvSpPr/>
              <p:nvPr/>
            </p:nvSpPr>
            <p:spPr bwMode="auto">
              <a:xfrm>
                <a:off x="401299" y="1476669"/>
                <a:ext cx="280808" cy="595569"/>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34" name="Oval 833">
                <a:extLst>
                  <a:ext uri="{FF2B5EF4-FFF2-40B4-BE49-F238E27FC236}">
                    <a16:creationId xmlns:a16="http://schemas.microsoft.com/office/drawing/2014/main" id="{9D4953F1-C74F-4F2F-B56B-2E5650DB7574}"/>
                  </a:ext>
                </a:extLst>
              </p:cNvPr>
              <p:cNvSpPr/>
              <p:nvPr/>
            </p:nvSpPr>
            <p:spPr bwMode="auto">
              <a:xfrm>
                <a:off x="349817" y="1158356"/>
                <a:ext cx="280808" cy="595569"/>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35" name="Oval 834">
                <a:extLst>
                  <a:ext uri="{FF2B5EF4-FFF2-40B4-BE49-F238E27FC236}">
                    <a16:creationId xmlns:a16="http://schemas.microsoft.com/office/drawing/2014/main" id="{D05D0EC4-4C76-447C-B732-64B6E3D4A0FC}"/>
                  </a:ext>
                </a:extLst>
              </p:cNvPr>
              <p:cNvSpPr/>
              <p:nvPr/>
            </p:nvSpPr>
            <p:spPr bwMode="auto">
              <a:xfrm>
                <a:off x="349817" y="1360919"/>
                <a:ext cx="280808" cy="595569"/>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36" name="Oval 835">
                <a:extLst>
                  <a:ext uri="{FF2B5EF4-FFF2-40B4-BE49-F238E27FC236}">
                    <a16:creationId xmlns:a16="http://schemas.microsoft.com/office/drawing/2014/main" id="{C9346687-35C8-46BA-A4E0-8D3E8474998D}"/>
                  </a:ext>
                </a:extLst>
              </p:cNvPr>
              <p:cNvSpPr/>
              <p:nvPr/>
            </p:nvSpPr>
            <p:spPr bwMode="auto">
              <a:xfrm>
                <a:off x="195367" y="1389857"/>
                <a:ext cx="280808" cy="595569"/>
              </a:xfrm>
              <a:prstGeom prst="ellipse">
                <a:avLst/>
              </a:prstGeom>
              <a:solidFill>
                <a:srgbClr val="FFE5FF"/>
              </a:solid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grpSp>
        <p:nvGrpSpPr>
          <p:cNvPr id="859" name="Group 858">
            <a:extLst>
              <a:ext uri="{FF2B5EF4-FFF2-40B4-BE49-F238E27FC236}">
                <a16:creationId xmlns:a16="http://schemas.microsoft.com/office/drawing/2014/main" id="{F5B87397-1642-4FA4-928C-AC61A3FEB1E0}"/>
              </a:ext>
            </a:extLst>
          </p:cNvPr>
          <p:cNvGrpSpPr/>
          <p:nvPr/>
        </p:nvGrpSpPr>
        <p:grpSpPr>
          <a:xfrm>
            <a:off x="5973112" y="2499112"/>
            <a:ext cx="737211" cy="624395"/>
            <a:chOff x="4946662" y="1794177"/>
            <a:chExt cx="796918" cy="716032"/>
          </a:xfrm>
        </p:grpSpPr>
        <p:grpSp>
          <p:nvGrpSpPr>
            <p:cNvPr id="860" name="Group 909">
              <a:extLst>
                <a:ext uri="{FF2B5EF4-FFF2-40B4-BE49-F238E27FC236}">
                  <a16:creationId xmlns:a16="http://schemas.microsoft.com/office/drawing/2014/main" id="{E1B81458-2FB3-46A4-843F-FDE65B5EC055}"/>
                </a:ext>
              </a:extLst>
            </p:cNvPr>
            <p:cNvGrpSpPr/>
            <p:nvPr/>
          </p:nvGrpSpPr>
          <p:grpSpPr>
            <a:xfrm rot="3240000">
              <a:off x="5342191" y="1884332"/>
              <a:ext cx="307003" cy="495774"/>
              <a:chOff x="5478883" y="1215177"/>
              <a:chExt cx="638948" cy="709732"/>
            </a:xfrm>
            <a:solidFill>
              <a:srgbClr val="BE0077">
                <a:lumMod val="20000"/>
                <a:lumOff val="80000"/>
              </a:srgbClr>
            </a:solidFill>
          </p:grpSpPr>
          <p:sp>
            <p:nvSpPr>
              <p:cNvPr id="867" name="Flowchart: Document 41">
                <a:extLst>
                  <a:ext uri="{FF2B5EF4-FFF2-40B4-BE49-F238E27FC236}">
                    <a16:creationId xmlns:a16="http://schemas.microsoft.com/office/drawing/2014/main" id="{0FD7AF77-2729-4DA5-93A9-926991851864}"/>
                  </a:ext>
                </a:extLst>
              </p:cNvPr>
              <p:cNvSpPr/>
              <p:nvPr/>
            </p:nvSpPr>
            <p:spPr bwMode="auto">
              <a:xfrm flipV="1">
                <a:off x="5478883" y="1215177"/>
                <a:ext cx="440896" cy="709732"/>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68" name="Flowchart: Document 42">
                <a:extLst>
                  <a:ext uri="{FF2B5EF4-FFF2-40B4-BE49-F238E27FC236}">
                    <a16:creationId xmlns:a16="http://schemas.microsoft.com/office/drawing/2014/main" id="{CA8D64C8-2184-4086-AD46-974B2B5FE97B}"/>
                  </a:ext>
                </a:extLst>
              </p:cNvPr>
              <p:cNvSpPr/>
              <p:nvPr/>
            </p:nvSpPr>
            <p:spPr bwMode="auto">
              <a:xfrm flipH="1" flipV="1">
                <a:off x="5676936" y="1215177"/>
                <a:ext cx="440895" cy="709730"/>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861" name="Group 951">
              <a:extLst>
                <a:ext uri="{FF2B5EF4-FFF2-40B4-BE49-F238E27FC236}">
                  <a16:creationId xmlns:a16="http://schemas.microsoft.com/office/drawing/2014/main" id="{F51BC1C3-641B-4FD4-96EB-F67C6819F829}"/>
                </a:ext>
              </a:extLst>
            </p:cNvPr>
            <p:cNvGrpSpPr/>
            <p:nvPr/>
          </p:nvGrpSpPr>
          <p:grpSpPr>
            <a:xfrm rot="3240000">
              <a:off x="5041052" y="2108817"/>
              <a:ext cx="307002" cy="495781"/>
              <a:chOff x="6565064" y="2656790"/>
              <a:chExt cx="414394" cy="655144"/>
            </a:xfrm>
          </p:grpSpPr>
          <p:sp>
            <p:nvSpPr>
              <p:cNvPr id="864" name="Flowchart: Document 44">
                <a:extLst>
                  <a:ext uri="{FF2B5EF4-FFF2-40B4-BE49-F238E27FC236}">
                    <a16:creationId xmlns:a16="http://schemas.microsoft.com/office/drawing/2014/main" id="{BE3C06E7-7927-4ED4-936D-BA60C2E8E849}"/>
                  </a:ext>
                </a:extLst>
              </p:cNvPr>
              <p:cNvSpPr/>
              <p:nvPr/>
            </p:nvSpPr>
            <p:spPr bwMode="auto">
              <a:xfrm>
                <a:off x="6565064" y="2656790"/>
                <a:ext cx="285947" cy="655133"/>
              </a:xfrm>
              <a:prstGeom prst="flowChartDocumen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65" name="Flowchart: Document 45">
                <a:extLst>
                  <a:ext uri="{FF2B5EF4-FFF2-40B4-BE49-F238E27FC236}">
                    <a16:creationId xmlns:a16="http://schemas.microsoft.com/office/drawing/2014/main" id="{61A3F4FF-F05C-44DF-A621-01A58C2F0189}"/>
                  </a:ext>
                </a:extLst>
              </p:cNvPr>
              <p:cNvSpPr/>
              <p:nvPr/>
            </p:nvSpPr>
            <p:spPr bwMode="auto">
              <a:xfrm flipH="1">
                <a:off x="6693512" y="2656801"/>
                <a:ext cx="285946" cy="655133"/>
              </a:xfrm>
              <a:prstGeom prst="flowChartDocument">
                <a:avLst/>
              </a:prstGeom>
              <a:gradFill flip="none" rotWithShape="1">
                <a:gsLst>
                  <a:gs pos="0">
                    <a:srgbClr val="9A0000">
                      <a:shade val="30000"/>
                      <a:satMod val="115000"/>
                    </a:srgbClr>
                  </a:gs>
                  <a:gs pos="50000">
                    <a:srgbClr val="9A0000">
                      <a:shade val="67500"/>
                      <a:satMod val="115000"/>
                    </a:srgbClr>
                  </a:gs>
                  <a:gs pos="100000">
                    <a:srgbClr val="9A0000">
                      <a:shade val="100000"/>
                      <a:satMod val="115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cxnSp>
            <p:nvCxnSpPr>
              <p:cNvPr id="866" name="Straight Connector 46">
                <a:extLst>
                  <a:ext uri="{FF2B5EF4-FFF2-40B4-BE49-F238E27FC236}">
                    <a16:creationId xmlns:a16="http://schemas.microsoft.com/office/drawing/2014/main" id="{5F80D808-B7AE-4F21-B83E-9D5796AA856C}"/>
                  </a:ext>
                </a:extLst>
              </p:cNvPr>
              <p:cNvCxnSpPr/>
              <p:nvPr/>
            </p:nvCxnSpPr>
            <p:spPr bwMode="auto">
              <a:xfrm flipH="1">
                <a:off x="6689911" y="2695676"/>
                <a:ext cx="1029" cy="84406"/>
              </a:xfrm>
              <a:prstGeom prst="line">
                <a:avLst/>
              </a:prstGeom>
              <a:noFill/>
              <a:ln w="28575">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62" name="Freeform 23">
              <a:extLst>
                <a:ext uri="{FF2B5EF4-FFF2-40B4-BE49-F238E27FC236}">
                  <a16:creationId xmlns:a16="http://schemas.microsoft.com/office/drawing/2014/main" id="{6FEA4F4B-F75F-411D-B8ED-71B6165D5F9C}"/>
                </a:ext>
              </a:extLst>
            </p:cNvPr>
            <p:cNvSpPr/>
            <p:nvPr/>
          </p:nvSpPr>
          <p:spPr>
            <a:xfrm rot="2700000" flipV="1">
              <a:off x="5546096" y="1918435"/>
              <a:ext cx="45720" cy="45720"/>
            </a:xfrm>
            <a:custGeom>
              <a:avLst/>
              <a:gdLst>
                <a:gd name="connsiteX0" fmla="*/ 0 w 338328"/>
                <a:gd name="connsiteY0" fmla="*/ 635275 h 851341"/>
                <a:gd name="connsiteX1" fmla="*/ 45720 w 338328"/>
                <a:gd name="connsiteY1" fmla="*/ 818155 h 851341"/>
                <a:gd name="connsiteX2" fmla="*/ 246888 w 338328"/>
                <a:gd name="connsiteY2" fmla="*/ 40915 h 851341"/>
                <a:gd name="connsiteX3" fmla="*/ 338328 w 338328"/>
                <a:gd name="connsiteY3" fmla="*/ 178075 h 851341"/>
              </a:gdLst>
              <a:ahLst/>
              <a:cxnLst>
                <a:cxn ang="0">
                  <a:pos x="connsiteX0" y="connsiteY0"/>
                </a:cxn>
                <a:cxn ang="0">
                  <a:pos x="connsiteX1" y="connsiteY1"/>
                </a:cxn>
                <a:cxn ang="0">
                  <a:pos x="connsiteX2" y="connsiteY2"/>
                </a:cxn>
                <a:cxn ang="0">
                  <a:pos x="connsiteX3" y="connsiteY3"/>
                </a:cxn>
              </a:cxnLst>
              <a:rect l="l" t="t" r="r" b="b"/>
              <a:pathLst>
                <a:path w="338328" h="851341">
                  <a:moveTo>
                    <a:pt x="0" y="635275"/>
                  </a:moveTo>
                  <a:cubicBezTo>
                    <a:pt x="2286" y="776245"/>
                    <a:pt x="4572" y="917215"/>
                    <a:pt x="45720" y="818155"/>
                  </a:cubicBezTo>
                  <a:cubicBezTo>
                    <a:pt x="86868" y="719095"/>
                    <a:pt x="198120" y="147595"/>
                    <a:pt x="246888" y="40915"/>
                  </a:cubicBezTo>
                  <a:cubicBezTo>
                    <a:pt x="295656" y="-65765"/>
                    <a:pt x="316992" y="56155"/>
                    <a:pt x="338328" y="178075"/>
                  </a:cubicBezTo>
                </a:path>
              </a:pathLst>
            </a:custGeom>
            <a:noFill/>
            <a:ln w="19050" cap="flat" cmpd="sng" algn="ctr">
              <a:solidFill>
                <a:srgbClr val="635A54"/>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63" name="Oval 862">
              <a:extLst>
                <a:ext uri="{FF2B5EF4-FFF2-40B4-BE49-F238E27FC236}">
                  <a16:creationId xmlns:a16="http://schemas.microsoft.com/office/drawing/2014/main" id="{D62AD595-9633-43A2-AA4C-3BF94E309227}"/>
                </a:ext>
              </a:extLst>
            </p:cNvPr>
            <p:cNvSpPr/>
            <p:nvPr/>
          </p:nvSpPr>
          <p:spPr>
            <a:xfrm rot="3240000">
              <a:off x="5580806" y="1736053"/>
              <a:ext cx="87871" cy="204120"/>
            </a:xfrm>
            <a:prstGeom prst="ellipse">
              <a:avLst/>
            </a:prstGeom>
            <a:solidFill>
              <a:srgbClr val="FF9300"/>
            </a:solidFill>
            <a:ln w="25400" cap="flat" cmpd="sng" algn="ctr">
              <a:solidFill>
                <a:srgbClr val="FF93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69" name="Group 868">
            <a:extLst>
              <a:ext uri="{FF2B5EF4-FFF2-40B4-BE49-F238E27FC236}">
                <a16:creationId xmlns:a16="http://schemas.microsoft.com/office/drawing/2014/main" id="{56E2D4D1-518C-4FFC-B36F-977273CB2BB0}"/>
              </a:ext>
            </a:extLst>
          </p:cNvPr>
          <p:cNvGrpSpPr/>
          <p:nvPr/>
        </p:nvGrpSpPr>
        <p:grpSpPr>
          <a:xfrm rot="7500000">
            <a:off x="9537932" y="3091537"/>
            <a:ext cx="721248" cy="656714"/>
            <a:chOff x="4931567" y="1794177"/>
            <a:chExt cx="827093" cy="709909"/>
          </a:xfrm>
        </p:grpSpPr>
        <p:grpSp>
          <p:nvGrpSpPr>
            <p:cNvPr id="870" name="Group 909">
              <a:extLst>
                <a:ext uri="{FF2B5EF4-FFF2-40B4-BE49-F238E27FC236}">
                  <a16:creationId xmlns:a16="http://schemas.microsoft.com/office/drawing/2014/main" id="{02A3C415-6EAF-4007-8660-19DFCEAFE775}"/>
                </a:ext>
              </a:extLst>
            </p:cNvPr>
            <p:cNvGrpSpPr/>
            <p:nvPr/>
          </p:nvGrpSpPr>
          <p:grpSpPr>
            <a:xfrm rot="3240000">
              <a:off x="5348265" y="1869160"/>
              <a:ext cx="294855" cy="525935"/>
              <a:chOff x="5491469" y="1193506"/>
              <a:chExt cx="613666" cy="752913"/>
            </a:xfrm>
            <a:solidFill>
              <a:srgbClr val="BE0077">
                <a:lumMod val="20000"/>
                <a:lumOff val="80000"/>
              </a:srgbClr>
            </a:solidFill>
          </p:grpSpPr>
          <p:sp>
            <p:nvSpPr>
              <p:cNvPr id="877" name="Flowchart: Document 41">
                <a:extLst>
                  <a:ext uri="{FF2B5EF4-FFF2-40B4-BE49-F238E27FC236}">
                    <a16:creationId xmlns:a16="http://schemas.microsoft.com/office/drawing/2014/main" id="{33458CB2-03D4-42E8-A7C5-BBB3AA9E5580}"/>
                  </a:ext>
                </a:extLst>
              </p:cNvPr>
              <p:cNvSpPr/>
              <p:nvPr/>
            </p:nvSpPr>
            <p:spPr bwMode="auto">
              <a:xfrm flipV="1">
                <a:off x="5491469" y="1193507"/>
                <a:ext cx="415614" cy="752912"/>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78" name="Flowchart: Document 42">
                <a:extLst>
                  <a:ext uri="{FF2B5EF4-FFF2-40B4-BE49-F238E27FC236}">
                    <a16:creationId xmlns:a16="http://schemas.microsoft.com/office/drawing/2014/main" id="{83BF83E9-DD41-449B-B518-718F798193A3}"/>
                  </a:ext>
                </a:extLst>
              </p:cNvPr>
              <p:cNvSpPr/>
              <p:nvPr/>
            </p:nvSpPr>
            <p:spPr bwMode="auto">
              <a:xfrm flipH="1" flipV="1">
                <a:off x="5689521" y="1193506"/>
                <a:ext cx="415614" cy="752913"/>
              </a:xfrm>
              <a:prstGeom prst="flowChartDocument">
                <a:avLst/>
              </a:prstGeom>
              <a:grpFill/>
              <a:ln>
                <a:solidFill>
                  <a:srgbClr val="BE0077">
                    <a:lumMod val="50000"/>
                  </a:srgbClr>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grpSp>
        <p:grpSp>
          <p:nvGrpSpPr>
            <p:cNvPr id="871" name="Group 951">
              <a:extLst>
                <a:ext uri="{FF2B5EF4-FFF2-40B4-BE49-F238E27FC236}">
                  <a16:creationId xmlns:a16="http://schemas.microsoft.com/office/drawing/2014/main" id="{96A0C650-75D6-4552-A524-B5158CD6CC5A}"/>
                </a:ext>
              </a:extLst>
            </p:cNvPr>
            <p:cNvGrpSpPr/>
            <p:nvPr/>
          </p:nvGrpSpPr>
          <p:grpSpPr>
            <a:xfrm rot="3240000">
              <a:off x="5047109" y="2093692"/>
              <a:ext cx="294852" cy="525936"/>
              <a:chOff x="6573254" y="2636820"/>
              <a:chExt cx="397997" cy="694997"/>
            </a:xfrm>
          </p:grpSpPr>
          <p:sp>
            <p:nvSpPr>
              <p:cNvPr id="874" name="Flowchart: Document 44">
                <a:extLst>
                  <a:ext uri="{FF2B5EF4-FFF2-40B4-BE49-F238E27FC236}">
                    <a16:creationId xmlns:a16="http://schemas.microsoft.com/office/drawing/2014/main" id="{1B097A0F-4D16-4256-AF89-9ED427F79A8A}"/>
                  </a:ext>
                </a:extLst>
              </p:cNvPr>
              <p:cNvSpPr/>
              <p:nvPr/>
            </p:nvSpPr>
            <p:spPr bwMode="auto">
              <a:xfrm>
                <a:off x="6573254" y="2636820"/>
                <a:ext cx="269552" cy="694995"/>
              </a:xfrm>
              <a:prstGeom prst="flowChartDocumen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75" name="Flowchart: Document 45">
                <a:extLst>
                  <a:ext uri="{FF2B5EF4-FFF2-40B4-BE49-F238E27FC236}">
                    <a16:creationId xmlns:a16="http://schemas.microsoft.com/office/drawing/2014/main" id="{0CC19515-9FBE-4366-91C7-6C4F3A1F89EB}"/>
                  </a:ext>
                </a:extLst>
              </p:cNvPr>
              <p:cNvSpPr/>
              <p:nvPr/>
            </p:nvSpPr>
            <p:spPr bwMode="auto">
              <a:xfrm flipH="1">
                <a:off x="6701699" y="2636821"/>
                <a:ext cx="269552" cy="694996"/>
              </a:xfrm>
              <a:prstGeom prst="flowChartDocument">
                <a:avLst/>
              </a:prstGeom>
              <a:gradFill flip="none" rotWithShape="1">
                <a:gsLst>
                  <a:gs pos="0">
                    <a:srgbClr val="9A0000">
                      <a:shade val="30000"/>
                      <a:satMod val="115000"/>
                    </a:srgbClr>
                  </a:gs>
                  <a:gs pos="50000">
                    <a:srgbClr val="9A0000">
                      <a:shade val="67500"/>
                      <a:satMod val="115000"/>
                    </a:srgbClr>
                  </a:gs>
                  <a:gs pos="100000">
                    <a:srgbClr val="9A0000">
                      <a:shade val="100000"/>
                      <a:satMod val="115000"/>
                    </a:srgbClr>
                  </a:gs>
                </a:gsLst>
                <a:path path="circle">
                  <a:fillToRect l="50000" t="50000" r="50000" b="50000"/>
                </a:path>
                <a:tileRect/>
              </a:gradFill>
              <a:ln>
                <a:solidFill>
                  <a:srgbClr val="C00000"/>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itchFamily="34" charset="0"/>
                </a:endParaRPr>
              </a:p>
            </p:txBody>
          </p:sp>
          <p:cxnSp>
            <p:nvCxnSpPr>
              <p:cNvPr id="876" name="Straight Connector 46">
                <a:extLst>
                  <a:ext uri="{FF2B5EF4-FFF2-40B4-BE49-F238E27FC236}">
                    <a16:creationId xmlns:a16="http://schemas.microsoft.com/office/drawing/2014/main" id="{8162FE31-C5FC-4471-BCBD-66140BF6EA4A}"/>
                  </a:ext>
                </a:extLst>
              </p:cNvPr>
              <p:cNvCxnSpPr/>
              <p:nvPr/>
            </p:nvCxnSpPr>
            <p:spPr bwMode="auto">
              <a:xfrm flipH="1">
                <a:off x="6689911" y="2695676"/>
                <a:ext cx="1029" cy="84406"/>
              </a:xfrm>
              <a:prstGeom prst="line">
                <a:avLst/>
              </a:prstGeom>
              <a:noFill/>
              <a:ln w="28575">
                <a:solidFill>
                  <a:srgbClr val="635A54"/>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72" name="Freeform 23">
              <a:extLst>
                <a:ext uri="{FF2B5EF4-FFF2-40B4-BE49-F238E27FC236}">
                  <a16:creationId xmlns:a16="http://schemas.microsoft.com/office/drawing/2014/main" id="{3A564F62-12DE-4169-B122-B1EE26496517}"/>
                </a:ext>
              </a:extLst>
            </p:cNvPr>
            <p:cNvSpPr/>
            <p:nvPr/>
          </p:nvSpPr>
          <p:spPr>
            <a:xfrm rot="2700000" flipV="1">
              <a:off x="5546096" y="1918435"/>
              <a:ext cx="45720" cy="45720"/>
            </a:xfrm>
            <a:custGeom>
              <a:avLst/>
              <a:gdLst>
                <a:gd name="connsiteX0" fmla="*/ 0 w 338328"/>
                <a:gd name="connsiteY0" fmla="*/ 635275 h 851341"/>
                <a:gd name="connsiteX1" fmla="*/ 45720 w 338328"/>
                <a:gd name="connsiteY1" fmla="*/ 818155 h 851341"/>
                <a:gd name="connsiteX2" fmla="*/ 246888 w 338328"/>
                <a:gd name="connsiteY2" fmla="*/ 40915 h 851341"/>
                <a:gd name="connsiteX3" fmla="*/ 338328 w 338328"/>
                <a:gd name="connsiteY3" fmla="*/ 178075 h 851341"/>
              </a:gdLst>
              <a:ahLst/>
              <a:cxnLst>
                <a:cxn ang="0">
                  <a:pos x="connsiteX0" y="connsiteY0"/>
                </a:cxn>
                <a:cxn ang="0">
                  <a:pos x="connsiteX1" y="connsiteY1"/>
                </a:cxn>
                <a:cxn ang="0">
                  <a:pos x="connsiteX2" y="connsiteY2"/>
                </a:cxn>
                <a:cxn ang="0">
                  <a:pos x="connsiteX3" y="connsiteY3"/>
                </a:cxn>
              </a:cxnLst>
              <a:rect l="l" t="t" r="r" b="b"/>
              <a:pathLst>
                <a:path w="338328" h="851341">
                  <a:moveTo>
                    <a:pt x="0" y="635275"/>
                  </a:moveTo>
                  <a:cubicBezTo>
                    <a:pt x="2286" y="776245"/>
                    <a:pt x="4572" y="917215"/>
                    <a:pt x="45720" y="818155"/>
                  </a:cubicBezTo>
                  <a:cubicBezTo>
                    <a:pt x="86868" y="719095"/>
                    <a:pt x="198120" y="147595"/>
                    <a:pt x="246888" y="40915"/>
                  </a:cubicBezTo>
                  <a:cubicBezTo>
                    <a:pt x="295656" y="-65765"/>
                    <a:pt x="316992" y="56155"/>
                    <a:pt x="338328" y="178075"/>
                  </a:cubicBezTo>
                </a:path>
              </a:pathLst>
            </a:custGeom>
            <a:noFill/>
            <a:ln w="19050" cap="flat" cmpd="sng" algn="ctr">
              <a:solidFill>
                <a:srgbClr val="635A54"/>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73" name="Oval 872">
              <a:extLst>
                <a:ext uri="{FF2B5EF4-FFF2-40B4-BE49-F238E27FC236}">
                  <a16:creationId xmlns:a16="http://schemas.microsoft.com/office/drawing/2014/main" id="{3CB4A243-3FDC-49E1-B6AB-3A072A697147}"/>
                </a:ext>
              </a:extLst>
            </p:cNvPr>
            <p:cNvSpPr/>
            <p:nvPr/>
          </p:nvSpPr>
          <p:spPr>
            <a:xfrm rot="3240000">
              <a:off x="5580806" y="1736053"/>
              <a:ext cx="87871" cy="204120"/>
            </a:xfrm>
            <a:prstGeom prst="ellipse">
              <a:avLst/>
            </a:prstGeom>
            <a:solidFill>
              <a:srgbClr val="FF9300"/>
            </a:solidFill>
            <a:ln w="25400" cap="flat" cmpd="sng" algn="ctr">
              <a:solidFill>
                <a:srgbClr val="FF93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79" name="TextBox 878">
            <a:extLst>
              <a:ext uri="{FF2B5EF4-FFF2-40B4-BE49-F238E27FC236}">
                <a16:creationId xmlns:a16="http://schemas.microsoft.com/office/drawing/2014/main" id="{D2F245AA-DDEF-4E2F-8371-923EA30BD0F8}"/>
              </a:ext>
            </a:extLst>
          </p:cNvPr>
          <p:cNvSpPr txBox="1"/>
          <p:nvPr/>
        </p:nvSpPr>
        <p:spPr>
          <a:xfrm>
            <a:off x="8152057" y="1440084"/>
            <a:ext cx="1975221"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TNB-383B, PF-06863135,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JNJ-64007957, EM801</a:t>
            </a:r>
          </a:p>
        </p:txBody>
      </p:sp>
      <p:sp>
        <p:nvSpPr>
          <p:cNvPr id="880" name="TextBox 879">
            <a:extLst>
              <a:ext uri="{FF2B5EF4-FFF2-40B4-BE49-F238E27FC236}">
                <a16:creationId xmlns:a16="http://schemas.microsoft.com/office/drawing/2014/main" id="{636BC37D-A24F-4CB4-9A61-29639255567C}"/>
              </a:ext>
            </a:extLst>
          </p:cNvPr>
          <p:cNvSpPr txBox="1"/>
          <p:nvPr/>
        </p:nvSpPr>
        <p:spPr>
          <a:xfrm>
            <a:off x="2220731" y="5140115"/>
            <a:ext cx="841897"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AMG 224</a:t>
            </a:r>
          </a:p>
        </p:txBody>
      </p:sp>
      <p:grpSp>
        <p:nvGrpSpPr>
          <p:cNvPr id="881" name="Group 880">
            <a:extLst>
              <a:ext uri="{FF2B5EF4-FFF2-40B4-BE49-F238E27FC236}">
                <a16:creationId xmlns:a16="http://schemas.microsoft.com/office/drawing/2014/main" id="{E0630AD4-7388-4466-9905-FED84DA041C4}"/>
              </a:ext>
            </a:extLst>
          </p:cNvPr>
          <p:cNvGrpSpPr/>
          <p:nvPr/>
        </p:nvGrpSpPr>
        <p:grpSpPr>
          <a:xfrm>
            <a:off x="4907022" y="2273023"/>
            <a:ext cx="681189" cy="916146"/>
            <a:chOff x="3794318" y="1534935"/>
            <a:chExt cx="736372" cy="1050596"/>
          </a:xfrm>
          <a:solidFill>
            <a:srgbClr val="FFE5FF"/>
          </a:solidFill>
        </p:grpSpPr>
        <p:sp>
          <p:nvSpPr>
            <p:cNvPr id="882" name="Oval 881">
              <a:extLst>
                <a:ext uri="{FF2B5EF4-FFF2-40B4-BE49-F238E27FC236}">
                  <a16:creationId xmlns:a16="http://schemas.microsoft.com/office/drawing/2014/main" id="{83CF7D95-28E3-4163-8FA7-74FEDBAD3EEA}"/>
                </a:ext>
              </a:extLst>
            </p:cNvPr>
            <p:cNvSpPr/>
            <p:nvPr/>
          </p:nvSpPr>
          <p:spPr bwMode="auto">
            <a:xfrm>
              <a:off x="4249881" y="1871331"/>
              <a:ext cx="280809"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83" name="Oval 882">
              <a:extLst>
                <a:ext uri="{FF2B5EF4-FFF2-40B4-BE49-F238E27FC236}">
                  <a16:creationId xmlns:a16="http://schemas.microsoft.com/office/drawing/2014/main" id="{8A9279A9-1335-4E47-9DAD-7D1F4DA97E97}"/>
                </a:ext>
              </a:extLst>
            </p:cNvPr>
            <p:cNvSpPr/>
            <p:nvPr/>
          </p:nvSpPr>
          <p:spPr bwMode="auto">
            <a:xfrm>
              <a:off x="4233043" y="1624382"/>
              <a:ext cx="280810"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84" name="Oval 883">
              <a:extLst>
                <a:ext uri="{FF2B5EF4-FFF2-40B4-BE49-F238E27FC236}">
                  <a16:creationId xmlns:a16="http://schemas.microsoft.com/office/drawing/2014/main" id="{15B2EB44-1AE5-4C08-B616-03C755411A75}"/>
                </a:ext>
              </a:extLst>
            </p:cNvPr>
            <p:cNvSpPr/>
            <p:nvPr/>
          </p:nvSpPr>
          <p:spPr bwMode="auto">
            <a:xfrm>
              <a:off x="3794318" y="1534935"/>
              <a:ext cx="280810"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85" name="Oval 884">
              <a:extLst>
                <a:ext uri="{FF2B5EF4-FFF2-40B4-BE49-F238E27FC236}">
                  <a16:creationId xmlns:a16="http://schemas.microsoft.com/office/drawing/2014/main" id="{2F8A53F3-50DA-495A-A383-49D3CEAF86FF}"/>
                </a:ext>
              </a:extLst>
            </p:cNvPr>
            <p:cNvSpPr/>
            <p:nvPr/>
          </p:nvSpPr>
          <p:spPr bwMode="auto">
            <a:xfrm>
              <a:off x="4093167" y="1737514"/>
              <a:ext cx="280810"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86" name="Oval 885">
              <a:extLst>
                <a:ext uri="{FF2B5EF4-FFF2-40B4-BE49-F238E27FC236}">
                  <a16:creationId xmlns:a16="http://schemas.microsoft.com/office/drawing/2014/main" id="{9AE9D2AF-29A7-4B6F-B507-2D4873EF884D}"/>
                </a:ext>
              </a:extLst>
            </p:cNvPr>
            <p:cNvSpPr/>
            <p:nvPr/>
          </p:nvSpPr>
          <p:spPr bwMode="auto">
            <a:xfrm>
              <a:off x="3905155" y="1719661"/>
              <a:ext cx="280810"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887" name="Oval 886">
              <a:extLst>
                <a:ext uri="{FF2B5EF4-FFF2-40B4-BE49-F238E27FC236}">
                  <a16:creationId xmlns:a16="http://schemas.microsoft.com/office/drawing/2014/main" id="{BE71B338-09D8-4329-B4DA-26C7F28400B6}"/>
                </a:ext>
              </a:extLst>
            </p:cNvPr>
            <p:cNvSpPr/>
            <p:nvPr/>
          </p:nvSpPr>
          <p:spPr bwMode="auto">
            <a:xfrm>
              <a:off x="3852511" y="1989962"/>
              <a:ext cx="280810" cy="595569"/>
            </a:xfrm>
            <a:prstGeom prst="ellipse">
              <a:avLst/>
            </a:prstGeom>
            <a:grpFill/>
            <a:ln>
              <a:solidFill>
                <a:srgbClr val="FF0000"/>
              </a:solidFill>
            </a:ln>
            <a:effectLst/>
          </p:spPr>
          <p:txBody>
            <a:bodyPr vert="horz" wrap="none" lIns="91440" tIns="45720" rIns="91440" bIns="45720" numCol="1" rtlCol="0" anchor="t" anchorCtr="0" compatLnSpc="1">
              <a:prstTxWarp prst="textNoShape">
                <a:avLst/>
              </a:prstTxWarp>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grpSp>
      <p:sp>
        <p:nvSpPr>
          <p:cNvPr id="888" name="AutoShape 68">
            <a:extLst>
              <a:ext uri="{FF2B5EF4-FFF2-40B4-BE49-F238E27FC236}">
                <a16:creationId xmlns:a16="http://schemas.microsoft.com/office/drawing/2014/main" id="{5C49B1D3-24D1-45C9-9CD1-8D9E313EED5D}"/>
              </a:ext>
            </a:extLst>
          </p:cNvPr>
          <p:cNvSpPr>
            <a:spLocks noChangeArrowheads="1"/>
          </p:cNvSpPr>
          <p:nvPr/>
        </p:nvSpPr>
        <p:spPr bwMode="auto">
          <a:xfrm rot="19260000">
            <a:off x="4524876" y="2913625"/>
            <a:ext cx="154975" cy="219228"/>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89" name="AutoShape 69">
            <a:extLst>
              <a:ext uri="{FF2B5EF4-FFF2-40B4-BE49-F238E27FC236}">
                <a16:creationId xmlns:a16="http://schemas.microsoft.com/office/drawing/2014/main" id="{8B00947A-A8C4-48CD-B71B-D5A0771E3A4B}"/>
              </a:ext>
            </a:extLst>
          </p:cNvPr>
          <p:cNvSpPr>
            <a:spLocks noChangeArrowheads="1"/>
          </p:cNvSpPr>
          <p:nvPr/>
        </p:nvSpPr>
        <p:spPr bwMode="auto">
          <a:xfrm rot="20640000">
            <a:off x="4819315" y="2768471"/>
            <a:ext cx="151555" cy="219228"/>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90" name="AutoShape 70">
            <a:extLst>
              <a:ext uri="{FF2B5EF4-FFF2-40B4-BE49-F238E27FC236}">
                <a16:creationId xmlns:a16="http://schemas.microsoft.com/office/drawing/2014/main" id="{FB76AE3A-450F-4324-AFB6-3ABACA4F591D}"/>
              </a:ext>
            </a:extLst>
          </p:cNvPr>
          <p:cNvSpPr>
            <a:spLocks noChangeArrowheads="1"/>
          </p:cNvSpPr>
          <p:nvPr/>
        </p:nvSpPr>
        <p:spPr bwMode="auto">
          <a:xfrm rot="21540000">
            <a:off x="5211677" y="2698938"/>
            <a:ext cx="154975" cy="219228"/>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91" name="AutoShape 71">
            <a:extLst>
              <a:ext uri="{FF2B5EF4-FFF2-40B4-BE49-F238E27FC236}">
                <a16:creationId xmlns:a16="http://schemas.microsoft.com/office/drawing/2014/main" id="{8D1B1B21-538D-4144-BFBB-220D4781AFCE}"/>
              </a:ext>
            </a:extLst>
          </p:cNvPr>
          <p:cNvSpPr>
            <a:spLocks noChangeArrowheads="1"/>
          </p:cNvSpPr>
          <p:nvPr/>
        </p:nvSpPr>
        <p:spPr bwMode="auto">
          <a:xfrm rot="2760000">
            <a:off x="5948997" y="3007310"/>
            <a:ext cx="146152" cy="232463"/>
          </a:xfrm>
          <a:prstGeom prst="pentagon">
            <a:avLst/>
          </a:prstGeom>
          <a:solidFill>
            <a:srgbClr val="03FFF9"/>
          </a:solidFill>
          <a:ln w="9525">
            <a:solidFill>
              <a:srgbClr val="FF6600"/>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892" name="AutoShape 274">
            <a:extLst>
              <a:ext uri="{FF2B5EF4-FFF2-40B4-BE49-F238E27FC236}">
                <a16:creationId xmlns:a16="http://schemas.microsoft.com/office/drawing/2014/main" id="{FEBB6F83-73E7-4BBC-AAB2-CB50809F6FAE}"/>
              </a:ext>
            </a:extLst>
          </p:cNvPr>
          <p:cNvCxnSpPr>
            <a:cxnSpLocks noChangeShapeType="1"/>
          </p:cNvCxnSpPr>
          <p:nvPr/>
        </p:nvCxnSpPr>
        <p:spPr bwMode="auto">
          <a:xfrm>
            <a:off x="6226631" y="4067489"/>
            <a:ext cx="1358191" cy="128779"/>
          </a:xfrm>
          <a:prstGeom prst="straightConnector1">
            <a:avLst/>
          </a:prstGeom>
          <a:noFill/>
          <a:ln w="38100">
            <a:solidFill>
              <a:srgbClr val="635A54"/>
            </a:solidFill>
            <a:round/>
            <a:headEnd/>
            <a:tailEnd type="triangle" w="med" len="med"/>
          </a:ln>
        </p:spPr>
      </p:cxnSp>
      <p:sp>
        <p:nvSpPr>
          <p:cNvPr id="259" name="TextBox 258">
            <a:extLst>
              <a:ext uri="{FF2B5EF4-FFF2-40B4-BE49-F238E27FC236}">
                <a16:creationId xmlns:a16="http://schemas.microsoft.com/office/drawing/2014/main" id="{053EA10F-B154-AB48-B550-3CC062D6B70E}"/>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848457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35852" y="1484784"/>
            <a:ext cx="488022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Jesús G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Berdeja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Multiple Myeloma Research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Research Institute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Tennessee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Center for Blood Cancer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Nashville, Tennessee</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213" y="1484784"/>
            <a:ext cx="1261872" cy="1261872"/>
          </a:xfrm>
          <a:prstGeom prst="rect">
            <a:avLst/>
          </a:prstGeom>
        </p:spPr>
      </p:pic>
      <p:sp>
        <p:nvSpPr>
          <p:cNvPr id="19" name="Text Box 9">
            <a:extLst>
              <a:ext uri="{FF2B5EF4-FFF2-40B4-BE49-F238E27FC236}">
                <a16:creationId xmlns:a16="http://schemas.microsoft.com/office/drawing/2014/main" id="{678815FE-8FBF-2141-BC1C-D62A28E9C750}"/>
              </a:ext>
            </a:extLst>
          </p:cNvPr>
          <p:cNvSpPr txBox="1">
            <a:spLocks noChangeArrowheads="1"/>
          </p:cNvSpPr>
          <p:nvPr/>
        </p:nvSpPr>
        <p:spPr bwMode="auto">
          <a:xfrm>
            <a:off x="8720723" y="148478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20" name="Picture 19">
            <a:extLst>
              <a:ext uri="{FF2B5EF4-FFF2-40B4-BE49-F238E27FC236}">
                <a16:creationId xmlns:a16="http://schemas.microsoft.com/office/drawing/2014/main" id="{B0454976-B65A-2848-82FC-D12455B158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78468" y="1484784"/>
            <a:ext cx="1261872" cy="1261872"/>
          </a:xfrm>
          <a:prstGeom prst="rect">
            <a:avLst/>
          </a:prstGeom>
        </p:spPr>
      </p:pic>
      <p:sp>
        <p:nvSpPr>
          <p:cNvPr id="16" name="Text Box 7">
            <a:extLst>
              <a:ext uri="{FF2B5EF4-FFF2-40B4-BE49-F238E27FC236}">
                <a16:creationId xmlns:a16="http://schemas.microsoft.com/office/drawing/2014/main" id="{EB45E1FB-34E4-D043-B563-0AD0FE1D6C9B}"/>
              </a:ext>
            </a:extLst>
          </p:cNvPr>
          <p:cNvSpPr txBox="1">
            <a:spLocks noChangeArrowheads="1"/>
          </p:cNvSpPr>
          <p:nvPr/>
        </p:nvSpPr>
        <p:spPr bwMode="auto">
          <a:xfrm>
            <a:off x="1926458" y="3717032"/>
            <a:ext cx="4025526"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Noopur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Raje</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Center for Multiple Myeloma</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Cancer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8" name="Picture 17">
            <a:extLst>
              <a:ext uri="{FF2B5EF4-FFF2-40B4-BE49-F238E27FC236}">
                <a16:creationId xmlns:a16="http://schemas.microsoft.com/office/drawing/2014/main" id="{ED27FF13-CCA7-894C-9770-DE7C41CE09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819" y="3717032"/>
            <a:ext cx="1261872" cy="1261872"/>
          </a:xfrm>
          <a:prstGeom prst="rect">
            <a:avLst/>
          </a:prstGeom>
        </p:spPr>
      </p:pic>
    </p:spTree>
    <p:custDataLst>
      <p:tags r:id="rId1"/>
    </p:custDataLst>
    <p:extLst>
      <p:ext uri="{BB962C8B-B14F-4D97-AF65-F5344CB8AC3E}">
        <p14:creationId xmlns:p14="http://schemas.microsoft.com/office/powerpoint/2010/main" val="763659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FD8750-F96B-4E1D-BC9D-168A57AB63CD}"/>
              </a:ext>
            </a:extLst>
          </p:cNvPr>
          <p:cNvGrpSpPr/>
          <p:nvPr/>
        </p:nvGrpSpPr>
        <p:grpSpPr>
          <a:xfrm>
            <a:off x="2896197" y="3370534"/>
            <a:ext cx="634447" cy="214312"/>
            <a:chOff x="2950222" y="4944714"/>
            <a:chExt cx="634447" cy="214312"/>
          </a:xfrm>
        </p:grpSpPr>
        <p:sp>
          <p:nvSpPr>
            <p:cNvPr id="52" name="Isosceles Triangle 13">
              <a:extLst>
                <a:ext uri="{FF2B5EF4-FFF2-40B4-BE49-F238E27FC236}">
                  <a16:creationId xmlns:a16="http://schemas.microsoft.com/office/drawing/2014/main" id="{E8535CB0-75A2-F744-A653-CAF53B0EDE97}"/>
                </a:ext>
              </a:extLst>
            </p:cNvPr>
            <p:cNvSpPr/>
            <p:nvPr/>
          </p:nvSpPr>
          <p:spPr bwMode="auto">
            <a:xfrm rot="16200000">
              <a:off x="3297636" y="4871992"/>
              <a:ext cx="214312" cy="359755"/>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53" name="Straight Connector 52">
              <a:extLst>
                <a:ext uri="{FF2B5EF4-FFF2-40B4-BE49-F238E27FC236}">
                  <a16:creationId xmlns:a16="http://schemas.microsoft.com/office/drawing/2014/main" id="{DC182EA4-40B1-E845-8084-035734F8C5D0}"/>
                </a:ext>
              </a:extLst>
            </p:cNvPr>
            <p:cNvCxnSpPr>
              <a:cxnSpLocks/>
            </p:cNvCxnSpPr>
            <p:nvPr/>
          </p:nvCxnSpPr>
          <p:spPr bwMode="auto">
            <a:xfrm rot="16200000" flipV="1">
              <a:off x="3100318" y="4901773"/>
              <a:ext cx="0" cy="300192"/>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Freeform: Shape 7">
            <a:extLst>
              <a:ext uri="{FF2B5EF4-FFF2-40B4-BE49-F238E27FC236}">
                <a16:creationId xmlns:a16="http://schemas.microsoft.com/office/drawing/2014/main" id="{D3876A29-B711-4365-95BE-7FA3B7C33613}"/>
              </a:ext>
            </a:extLst>
          </p:cNvPr>
          <p:cNvSpPr/>
          <p:nvPr/>
        </p:nvSpPr>
        <p:spPr bwMode="auto">
          <a:xfrm>
            <a:off x="-9729" y="817126"/>
            <a:ext cx="2928027" cy="6050602"/>
          </a:xfrm>
          <a:custGeom>
            <a:avLst/>
            <a:gdLst>
              <a:gd name="connsiteX0" fmla="*/ 0 w 2928026"/>
              <a:gd name="connsiteY0" fmla="*/ 6089515 h 6089515"/>
              <a:gd name="connsiteX1" fmla="*/ 0 w 2928026"/>
              <a:gd name="connsiteY1" fmla="*/ 0 h 6089515"/>
              <a:gd name="connsiteX2" fmla="*/ 1984443 w 2928026"/>
              <a:gd name="connsiteY2" fmla="*/ 0 h 6089515"/>
              <a:gd name="connsiteX3" fmla="*/ 2928026 w 2928026"/>
              <a:gd name="connsiteY3" fmla="*/ 943583 h 6089515"/>
              <a:gd name="connsiteX4" fmla="*/ 2928026 w 2928026"/>
              <a:gd name="connsiteY4" fmla="*/ 5038928 h 6089515"/>
              <a:gd name="connsiteX5" fmla="*/ 1887166 w 2928026"/>
              <a:gd name="connsiteY5" fmla="*/ 6079788 h 6089515"/>
              <a:gd name="connsiteX6" fmla="*/ 0 w 2928026"/>
              <a:gd name="connsiteY6" fmla="*/ 6089515 h 6089515"/>
              <a:gd name="connsiteX0" fmla="*/ 0 w 2928026"/>
              <a:gd name="connsiteY0" fmla="*/ 6089515 h 6089515"/>
              <a:gd name="connsiteX1" fmla="*/ 0 w 2928026"/>
              <a:gd name="connsiteY1" fmla="*/ 0 h 6089515"/>
              <a:gd name="connsiteX2" fmla="*/ 1984443 w 2928026"/>
              <a:gd name="connsiteY2" fmla="*/ 0 h 6089515"/>
              <a:gd name="connsiteX3" fmla="*/ 2928026 w 2928026"/>
              <a:gd name="connsiteY3" fmla="*/ 943583 h 6089515"/>
              <a:gd name="connsiteX4" fmla="*/ 2928026 w 2928026"/>
              <a:gd name="connsiteY4" fmla="*/ 5038928 h 6089515"/>
              <a:gd name="connsiteX5" fmla="*/ 1887166 w 2928026"/>
              <a:gd name="connsiteY5" fmla="*/ 6079788 h 6089515"/>
              <a:gd name="connsiteX6" fmla="*/ 0 w 2928026"/>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879388 w 2946240"/>
              <a:gd name="connsiteY3" fmla="*/ 904672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28027"/>
              <a:gd name="connsiteY0" fmla="*/ 6089515 h 6089515"/>
              <a:gd name="connsiteX1" fmla="*/ 0 w 2928027"/>
              <a:gd name="connsiteY1" fmla="*/ 0 h 6089515"/>
              <a:gd name="connsiteX2" fmla="*/ 1984443 w 2928027"/>
              <a:gd name="connsiteY2" fmla="*/ 0 h 6089515"/>
              <a:gd name="connsiteX3" fmla="*/ 2928027 w 2928027"/>
              <a:gd name="connsiteY3" fmla="*/ 924127 h 6089515"/>
              <a:gd name="connsiteX4" fmla="*/ 2928026 w 2928027"/>
              <a:gd name="connsiteY4" fmla="*/ 5038928 h 6089515"/>
              <a:gd name="connsiteX5" fmla="*/ 1887166 w 2928027"/>
              <a:gd name="connsiteY5" fmla="*/ 6079788 h 6089515"/>
              <a:gd name="connsiteX6" fmla="*/ 0 w 2928027"/>
              <a:gd name="connsiteY6" fmla="*/ 6089515 h 608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027" h="6089515">
                <a:moveTo>
                  <a:pt x="0" y="6089515"/>
                </a:moveTo>
                <a:lnTo>
                  <a:pt x="0" y="0"/>
                </a:lnTo>
                <a:lnTo>
                  <a:pt x="1984443" y="0"/>
                </a:lnTo>
                <a:cubicBezTo>
                  <a:pt x="2532435" y="71336"/>
                  <a:pt x="2885873" y="531779"/>
                  <a:pt x="2928027" y="924127"/>
                </a:cubicBezTo>
                <a:cubicBezTo>
                  <a:pt x="2928027" y="2295727"/>
                  <a:pt x="2928026" y="3667328"/>
                  <a:pt x="2928026" y="5038928"/>
                </a:cubicBezTo>
                <a:cubicBezTo>
                  <a:pt x="2892358" y="5677711"/>
                  <a:pt x="2642681" y="6131669"/>
                  <a:pt x="1887166" y="6079788"/>
                </a:cubicBezTo>
                <a:lnTo>
                  <a:pt x="0" y="6089515"/>
                </a:lnTo>
                <a:close/>
              </a:path>
            </a:pathLst>
          </a:custGeom>
          <a:solidFill>
            <a:schemeClr val="accent2">
              <a:lumMod val="20000"/>
              <a:lumOff val="80000"/>
            </a:schemeClr>
          </a:solidFill>
          <a:ln w="28575">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 name="Freeform: Shape 4">
            <a:extLst>
              <a:ext uri="{FF2B5EF4-FFF2-40B4-BE49-F238E27FC236}">
                <a16:creationId xmlns:a16="http://schemas.microsoft.com/office/drawing/2014/main" id="{B98C50BC-B265-40AC-AEC3-95257DB4187A}"/>
              </a:ext>
            </a:extLst>
          </p:cNvPr>
          <p:cNvSpPr/>
          <p:nvPr/>
        </p:nvSpPr>
        <p:spPr bwMode="auto">
          <a:xfrm>
            <a:off x="-9728" y="2110902"/>
            <a:ext cx="1867711" cy="4756826"/>
          </a:xfrm>
          <a:custGeom>
            <a:avLst/>
            <a:gdLst>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711" h="4756826">
                <a:moveTo>
                  <a:pt x="0" y="0"/>
                </a:moveTo>
                <a:lnTo>
                  <a:pt x="0" y="4756826"/>
                </a:lnTo>
                <a:lnTo>
                  <a:pt x="1867711" y="4756826"/>
                </a:lnTo>
                <a:lnTo>
                  <a:pt x="1867711" y="924128"/>
                </a:lnTo>
                <a:cubicBezTo>
                  <a:pt x="1822314" y="158886"/>
                  <a:pt x="1416996" y="45396"/>
                  <a:pt x="943583" y="0"/>
                </a:cubicBezTo>
                <a:lnTo>
                  <a:pt x="0" y="0"/>
                </a:ln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53E93EA-06C8-4A36-813A-A1D0325E96E3}"/>
              </a:ext>
            </a:extLst>
          </p:cNvPr>
          <p:cNvSpPr>
            <a:spLocks noGrp="1"/>
          </p:cNvSpPr>
          <p:nvPr>
            <p:ph type="title"/>
          </p:nvPr>
        </p:nvSpPr>
        <p:spPr/>
        <p:txBody>
          <a:bodyPr/>
          <a:lstStyle/>
          <a:p>
            <a:r>
              <a:rPr lang="en-US" altLang="en-US" dirty="0"/>
              <a:t>BCMA-Targeted Therapies for Multiple Myeloma</a:t>
            </a:r>
            <a:br>
              <a:rPr lang="en-US" altLang="en-US" dirty="0"/>
            </a:br>
            <a:endParaRPr lang="en-US" dirty="0"/>
          </a:p>
        </p:txBody>
      </p:sp>
      <p:sp>
        <p:nvSpPr>
          <p:cNvPr id="51" name="TextBox 20">
            <a:extLst>
              <a:ext uri="{FF2B5EF4-FFF2-40B4-BE49-F238E27FC236}">
                <a16:creationId xmlns:a16="http://schemas.microsoft.com/office/drawing/2014/main" id="{7EAA44B9-8242-584D-B014-549954778D41}"/>
              </a:ext>
            </a:extLst>
          </p:cNvPr>
          <p:cNvSpPr txBox="1">
            <a:spLocks noChangeArrowheads="1"/>
          </p:cNvSpPr>
          <p:nvPr/>
        </p:nvSpPr>
        <p:spPr bwMode="auto">
          <a:xfrm>
            <a:off x="1981835" y="3270898"/>
            <a:ext cx="1770181" cy="400110"/>
          </a:xfrm>
          <a:prstGeom prst="rect">
            <a:avLst/>
          </a:prstGeom>
          <a:noFill/>
          <a:ln w="9525">
            <a:noFill/>
            <a:miter lim="800000"/>
            <a:headEnd/>
            <a:tailEnd/>
          </a:ln>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BCMA</a:t>
            </a:r>
          </a:p>
        </p:txBody>
      </p:sp>
      <p:sp>
        <p:nvSpPr>
          <p:cNvPr id="54" name="TextBox 53">
            <a:extLst>
              <a:ext uri="{FF2B5EF4-FFF2-40B4-BE49-F238E27FC236}">
                <a16:creationId xmlns:a16="http://schemas.microsoft.com/office/drawing/2014/main" id="{920A7669-375B-794A-B393-3BDADB0DBB32}"/>
              </a:ext>
            </a:extLst>
          </p:cNvPr>
          <p:cNvSpPr txBox="1"/>
          <p:nvPr/>
        </p:nvSpPr>
        <p:spPr>
          <a:xfrm>
            <a:off x="3382813" y="1101403"/>
            <a:ext cx="4270548" cy="1200329"/>
          </a:xfrm>
          <a:prstGeom prst="rect">
            <a:avLst/>
          </a:prstGeom>
          <a:solidFill>
            <a:schemeClr val="tx1">
              <a:lumMod val="95000"/>
            </a:schemeClr>
          </a:solidFill>
          <a:ln>
            <a:noFill/>
          </a:ln>
          <a:effectLst/>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Antibody–Drug Conjugates </a:t>
            </a:r>
            <a:b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18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Belantamab mafodotin* </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MEDI2228</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CC-99712</a:t>
            </a:r>
            <a:endParaRPr kumimoji="0" lang="en-US" sz="1800" b="0" i="1"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5" name="TextBox 54">
            <a:extLst>
              <a:ext uri="{FF2B5EF4-FFF2-40B4-BE49-F238E27FC236}">
                <a16:creationId xmlns:a16="http://schemas.microsoft.com/office/drawing/2014/main" id="{01ACFAD9-F102-3A41-B5D2-C30FD2EE4E60}"/>
              </a:ext>
            </a:extLst>
          </p:cNvPr>
          <p:cNvSpPr txBox="1"/>
          <p:nvPr/>
        </p:nvSpPr>
        <p:spPr>
          <a:xfrm>
            <a:off x="4982993" y="2469429"/>
            <a:ext cx="3456993" cy="2031325"/>
          </a:xfrm>
          <a:prstGeom prst="rect">
            <a:avLst/>
          </a:prstGeom>
          <a:solidFill>
            <a:schemeClr val="tx1">
              <a:lumMod val="95000"/>
            </a:schemeClr>
          </a:solidFill>
          <a:ln>
            <a:noFill/>
          </a:ln>
          <a:effectLst/>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Bispecific Antibody Therapies</a:t>
            </a: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AMG 701</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CC-93269</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REGN5458</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JNJ-64007957 (Teclistamab)</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PF-06863135 (Elranatamab)</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TNB-383B</a:t>
            </a:r>
          </a:p>
        </p:txBody>
      </p:sp>
      <p:sp>
        <p:nvSpPr>
          <p:cNvPr id="57" name="Chevron 56">
            <a:extLst>
              <a:ext uri="{FF2B5EF4-FFF2-40B4-BE49-F238E27FC236}">
                <a16:creationId xmlns:a16="http://schemas.microsoft.com/office/drawing/2014/main" id="{0A3C4246-1F62-EE4F-A93A-0995ABE2E966}"/>
              </a:ext>
            </a:extLst>
          </p:cNvPr>
          <p:cNvSpPr/>
          <p:nvPr/>
        </p:nvSpPr>
        <p:spPr bwMode="auto">
          <a:xfrm rot="19035533">
            <a:off x="3708551" y="2942530"/>
            <a:ext cx="355718" cy="168847"/>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 name="Chevron 57">
            <a:extLst>
              <a:ext uri="{FF2B5EF4-FFF2-40B4-BE49-F238E27FC236}">
                <a16:creationId xmlns:a16="http://schemas.microsoft.com/office/drawing/2014/main" id="{8F00E5AF-FE4C-FF48-AF82-7006BB4B9D77}"/>
              </a:ext>
            </a:extLst>
          </p:cNvPr>
          <p:cNvSpPr/>
          <p:nvPr/>
        </p:nvSpPr>
        <p:spPr bwMode="auto">
          <a:xfrm rot="994377">
            <a:off x="4166099" y="3496524"/>
            <a:ext cx="355718" cy="169772"/>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9" name="Chevron 58">
            <a:extLst>
              <a:ext uri="{FF2B5EF4-FFF2-40B4-BE49-F238E27FC236}">
                <a16:creationId xmlns:a16="http://schemas.microsoft.com/office/drawing/2014/main" id="{812A84BA-0321-8443-9ABB-4DAAD03CB18D}"/>
              </a:ext>
            </a:extLst>
          </p:cNvPr>
          <p:cNvSpPr/>
          <p:nvPr/>
        </p:nvSpPr>
        <p:spPr bwMode="auto">
          <a:xfrm rot="2613740">
            <a:off x="3639937" y="3948484"/>
            <a:ext cx="355718" cy="255475"/>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DA658DF1-BA88-1A4E-8918-3409D501B6B3}"/>
              </a:ext>
            </a:extLst>
          </p:cNvPr>
          <p:cNvSpPr txBox="1"/>
          <p:nvPr/>
        </p:nvSpPr>
        <p:spPr>
          <a:xfrm>
            <a:off x="302272" y="5598610"/>
            <a:ext cx="1250984"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Myeloma </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cell</a:t>
            </a:r>
          </a:p>
        </p:txBody>
      </p:sp>
      <p:sp>
        <p:nvSpPr>
          <p:cNvPr id="36" name="TextBox 35">
            <a:extLst>
              <a:ext uri="{FF2B5EF4-FFF2-40B4-BE49-F238E27FC236}">
                <a16:creationId xmlns:a16="http://schemas.microsoft.com/office/drawing/2014/main" id="{3C8C5F07-B616-4C82-9C0C-F2A7DCA16E79}"/>
              </a:ext>
            </a:extLst>
          </p:cNvPr>
          <p:cNvSpPr txBox="1"/>
          <p:nvPr/>
        </p:nvSpPr>
        <p:spPr>
          <a:xfrm>
            <a:off x="3566817" y="4668452"/>
            <a:ext cx="4087891" cy="1754326"/>
          </a:xfrm>
          <a:prstGeom prst="rect">
            <a:avLst/>
          </a:prstGeom>
          <a:solidFill>
            <a:schemeClr val="tx1">
              <a:lumMod val="95000"/>
            </a:schemeClr>
          </a:solidFill>
          <a:ln>
            <a:noFill/>
          </a:ln>
          <a:effectLst/>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CAR T-Cell Therapies</a:t>
            </a:r>
            <a:b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1800" b="0" i="1"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0"/>
                <a:cs typeface="Calibri" panose="020F0502020204030204" pitchFamily="34" charset="0"/>
              </a:rPr>
              <a:t>Idecabtagene vicleucel* </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15873"/>
                </a:solidFill>
                <a:effectLst/>
                <a:uLnTx/>
                <a:uFillTx/>
                <a:latin typeface="Calibri" panose="020F0502020204030204" pitchFamily="34" charset="0"/>
                <a:ea typeface="ＭＳ Ｐゴシック" charset="0"/>
                <a:cs typeface="Calibri" panose="020F0502020204030204" pitchFamily="34" charset="0"/>
              </a:rPr>
              <a:t>Ciltacabtagene autoleucel </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P-BCMA-101</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bb21217</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ALLO-715</a:t>
            </a:r>
          </a:p>
        </p:txBody>
      </p:sp>
      <p:sp>
        <p:nvSpPr>
          <p:cNvPr id="19" name="TextBox 18">
            <a:extLst>
              <a:ext uri="{FF2B5EF4-FFF2-40B4-BE49-F238E27FC236}">
                <a16:creationId xmlns:a16="http://schemas.microsoft.com/office/drawing/2014/main" id="{0656769A-12FF-43E8-9D6E-2607354AA017}"/>
              </a:ext>
            </a:extLst>
          </p:cNvPr>
          <p:cNvSpPr txBox="1"/>
          <p:nvPr/>
        </p:nvSpPr>
        <p:spPr>
          <a:xfrm>
            <a:off x="7799289" y="4668451"/>
            <a:ext cx="4227611" cy="1477328"/>
          </a:xfrm>
          <a:prstGeom prst="rect">
            <a:avLst/>
          </a:prstGeom>
          <a:noFill/>
          <a:ln>
            <a:noFill/>
          </a:ln>
          <a:effectLst/>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ＭＳ Ｐゴシック" charset="0"/>
                <a:cs typeface="Calibri" panose="020F0502020204030204" pitchFamily="34" charset="0"/>
              </a:rPr>
              <a:t>*Now approved for adults with R/R multiple myeloma after ≥4 prior lines of therapy, including an immunomodulatory agent, a proteasome inhibitor, and an anti-CD38 monoclonal Ab (March 2021)</a:t>
            </a:r>
          </a:p>
        </p:txBody>
      </p:sp>
      <p:sp>
        <p:nvSpPr>
          <p:cNvPr id="20" name="TextBox 19">
            <a:extLst>
              <a:ext uri="{FF2B5EF4-FFF2-40B4-BE49-F238E27FC236}">
                <a16:creationId xmlns:a16="http://schemas.microsoft.com/office/drawing/2014/main" id="{2F71C203-ECE0-4714-A1A6-EA8CF8141B57}"/>
              </a:ext>
            </a:extLst>
          </p:cNvPr>
          <p:cNvSpPr txBox="1"/>
          <p:nvPr/>
        </p:nvSpPr>
        <p:spPr>
          <a:xfrm>
            <a:off x="7932662" y="956665"/>
            <a:ext cx="4227611" cy="1477328"/>
          </a:xfrm>
          <a:prstGeom prst="rect">
            <a:avLst/>
          </a:prstGeom>
          <a:noFill/>
          <a:ln>
            <a:noFill/>
          </a:ln>
          <a:effectLst/>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ＭＳ Ｐゴシック" charset="0"/>
                <a:cs typeface="Calibri" panose="020F0502020204030204" pitchFamily="34" charset="0"/>
              </a:rPr>
              <a:t>*Now approved for adults with R/R multiple myeloma after ≥4 prior lines of therapy, including an immunomodulatory agent, a proteasome inhibitor, and an anti-CD38 monoclonal Ab (August 2020)</a:t>
            </a:r>
          </a:p>
        </p:txBody>
      </p:sp>
      <p:sp>
        <p:nvSpPr>
          <p:cNvPr id="18" name="TextBox 17">
            <a:extLst>
              <a:ext uri="{FF2B5EF4-FFF2-40B4-BE49-F238E27FC236}">
                <a16:creationId xmlns:a16="http://schemas.microsoft.com/office/drawing/2014/main" id="{CF31F97D-427E-384D-B3D0-08DA0363545A}"/>
              </a:ext>
            </a:extLst>
          </p:cNvPr>
          <p:cNvSpPr txBox="1"/>
          <p:nvPr/>
        </p:nvSpPr>
        <p:spPr bwMode="auto">
          <a:xfrm>
            <a:off x="8882268" y="6439577"/>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03759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6"/>
          <p:cNvSpPr>
            <a:spLocks/>
          </p:cNvSpPr>
          <p:nvPr/>
        </p:nvSpPr>
        <p:spPr bwMode="auto">
          <a:xfrm rot="10800000">
            <a:off x="9829363" y="1608607"/>
            <a:ext cx="1641620" cy="1678144"/>
          </a:xfrm>
          <a:custGeom>
            <a:avLst/>
            <a:gdLst>
              <a:gd name="T0" fmla="*/ 870 w 870"/>
              <a:gd name="T1" fmla="*/ 435 h 870"/>
              <a:gd name="T2" fmla="*/ 868 w 870"/>
              <a:gd name="T3" fmla="*/ 480 h 870"/>
              <a:gd name="T4" fmla="*/ 861 w 870"/>
              <a:gd name="T5" fmla="*/ 522 h 870"/>
              <a:gd name="T6" fmla="*/ 851 w 870"/>
              <a:gd name="T7" fmla="*/ 564 h 870"/>
              <a:gd name="T8" fmla="*/ 835 w 870"/>
              <a:gd name="T9" fmla="*/ 604 h 870"/>
              <a:gd name="T10" fmla="*/ 795 w 870"/>
              <a:gd name="T11" fmla="*/ 679 h 870"/>
              <a:gd name="T12" fmla="*/ 743 w 870"/>
              <a:gd name="T13" fmla="*/ 743 h 870"/>
              <a:gd name="T14" fmla="*/ 678 w 870"/>
              <a:gd name="T15" fmla="*/ 795 h 870"/>
              <a:gd name="T16" fmla="*/ 604 w 870"/>
              <a:gd name="T17" fmla="*/ 835 h 870"/>
              <a:gd name="T18" fmla="*/ 564 w 870"/>
              <a:gd name="T19" fmla="*/ 851 h 870"/>
              <a:gd name="T20" fmla="*/ 522 w 870"/>
              <a:gd name="T21" fmla="*/ 861 h 870"/>
              <a:gd name="T22" fmla="*/ 480 w 870"/>
              <a:gd name="T23" fmla="*/ 868 h 870"/>
              <a:gd name="T24" fmla="*/ 435 w 870"/>
              <a:gd name="T25" fmla="*/ 870 h 870"/>
              <a:gd name="T26" fmla="*/ 412 w 870"/>
              <a:gd name="T27" fmla="*/ 870 h 870"/>
              <a:gd name="T28" fmla="*/ 369 w 870"/>
              <a:gd name="T29" fmla="*/ 865 h 870"/>
              <a:gd name="T30" fmla="*/ 327 w 870"/>
              <a:gd name="T31" fmla="*/ 856 h 870"/>
              <a:gd name="T32" fmla="*/ 285 w 870"/>
              <a:gd name="T33" fmla="*/ 844 h 870"/>
              <a:gd name="T34" fmla="*/ 228 w 870"/>
              <a:gd name="T35" fmla="*/ 818 h 870"/>
              <a:gd name="T36" fmla="*/ 158 w 870"/>
              <a:gd name="T37" fmla="*/ 771 h 870"/>
              <a:gd name="T38" fmla="*/ 99 w 870"/>
              <a:gd name="T39" fmla="*/ 712 h 870"/>
              <a:gd name="T40" fmla="*/ 52 w 870"/>
              <a:gd name="T41" fmla="*/ 642 h 870"/>
              <a:gd name="T42" fmla="*/ 26 w 870"/>
              <a:gd name="T43" fmla="*/ 585 h 870"/>
              <a:gd name="T44" fmla="*/ 14 w 870"/>
              <a:gd name="T45" fmla="*/ 543 h 870"/>
              <a:gd name="T46" fmla="*/ 5 w 870"/>
              <a:gd name="T47" fmla="*/ 501 h 870"/>
              <a:gd name="T48" fmla="*/ 0 w 870"/>
              <a:gd name="T49" fmla="*/ 458 h 870"/>
              <a:gd name="T50" fmla="*/ 0 w 870"/>
              <a:gd name="T51" fmla="*/ 435 h 870"/>
              <a:gd name="T52" fmla="*/ 2 w 870"/>
              <a:gd name="T53" fmla="*/ 390 h 870"/>
              <a:gd name="T54" fmla="*/ 9 w 870"/>
              <a:gd name="T55" fmla="*/ 348 h 870"/>
              <a:gd name="T56" fmla="*/ 19 w 870"/>
              <a:gd name="T57" fmla="*/ 306 h 870"/>
              <a:gd name="T58" fmla="*/ 35 w 870"/>
              <a:gd name="T59" fmla="*/ 266 h 870"/>
              <a:gd name="T60" fmla="*/ 75 w 870"/>
              <a:gd name="T61" fmla="*/ 192 h 870"/>
              <a:gd name="T62" fmla="*/ 127 w 870"/>
              <a:gd name="T63" fmla="*/ 127 h 870"/>
              <a:gd name="T64" fmla="*/ 191 w 870"/>
              <a:gd name="T65" fmla="*/ 75 h 870"/>
              <a:gd name="T66" fmla="*/ 266 w 870"/>
              <a:gd name="T67" fmla="*/ 35 h 870"/>
              <a:gd name="T68" fmla="*/ 306 w 870"/>
              <a:gd name="T69" fmla="*/ 19 h 870"/>
              <a:gd name="T70" fmla="*/ 348 w 870"/>
              <a:gd name="T71" fmla="*/ 9 h 870"/>
              <a:gd name="T72" fmla="*/ 390 w 870"/>
              <a:gd name="T73" fmla="*/ 2 h 870"/>
              <a:gd name="T74" fmla="*/ 435 w 870"/>
              <a:gd name="T75" fmla="*/ 0 h 870"/>
              <a:gd name="T76" fmla="*/ 458 w 870"/>
              <a:gd name="T77" fmla="*/ 0 h 870"/>
              <a:gd name="T78" fmla="*/ 501 w 870"/>
              <a:gd name="T79" fmla="*/ 6 h 870"/>
              <a:gd name="T80" fmla="*/ 543 w 870"/>
              <a:gd name="T81" fmla="*/ 14 h 870"/>
              <a:gd name="T82" fmla="*/ 585 w 870"/>
              <a:gd name="T83" fmla="*/ 26 h 870"/>
              <a:gd name="T84" fmla="*/ 642 w 870"/>
              <a:gd name="T85" fmla="*/ 53 h 870"/>
              <a:gd name="T86" fmla="*/ 712 w 870"/>
              <a:gd name="T87" fmla="*/ 99 h 870"/>
              <a:gd name="T88" fmla="*/ 771 w 870"/>
              <a:gd name="T89" fmla="*/ 159 h 870"/>
              <a:gd name="T90" fmla="*/ 818 w 870"/>
              <a:gd name="T91" fmla="*/ 228 h 870"/>
              <a:gd name="T92" fmla="*/ 844 w 870"/>
              <a:gd name="T93" fmla="*/ 286 h 870"/>
              <a:gd name="T94" fmla="*/ 856 w 870"/>
              <a:gd name="T95" fmla="*/ 327 h 870"/>
              <a:gd name="T96" fmla="*/ 865 w 870"/>
              <a:gd name="T97" fmla="*/ 369 h 870"/>
              <a:gd name="T98" fmla="*/ 870 w 870"/>
              <a:gd name="T99" fmla="*/ 413 h 870"/>
              <a:gd name="T100" fmla="*/ 870 w 870"/>
              <a:gd name="T101" fmla="*/ 435 h 870"/>
              <a:gd name="connsiteX0" fmla="*/ 10000 w 10000"/>
              <a:gd name="connsiteY0" fmla="*/ 5000 h 10000"/>
              <a:gd name="connsiteX1" fmla="*/ 10000 w 10000"/>
              <a:gd name="connsiteY1" fmla="*/ 5000 h 10000"/>
              <a:gd name="connsiteX2" fmla="*/ 10000 w 10000"/>
              <a:gd name="connsiteY2" fmla="*/ 5264 h 10000"/>
              <a:gd name="connsiteX3" fmla="*/ 9977 w 10000"/>
              <a:gd name="connsiteY3" fmla="*/ 5517 h 10000"/>
              <a:gd name="connsiteX4" fmla="*/ 9943 w 10000"/>
              <a:gd name="connsiteY4" fmla="*/ 5759 h 10000"/>
              <a:gd name="connsiteX5" fmla="*/ 9897 w 10000"/>
              <a:gd name="connsiteY5" fmla="*/ 6000 h 10000"/>
              <a:gd name="connsiteX6" fmla="*/ 9839 w 10000"/>
              <a:gd name="connsiteY6" fmla="*/ 6241 h 10000"/>
              <a:gd name="connsiteX7" fmla="*/ 9782 w 10000"/>
              <a:gd name="connsiteY7" fmla="*/ 6483 h 10000"/>
              <a:gd name="connsiteX8" fmla="*/ 9701 w 10000"/>
              <a:gd name="connsiteY8" fmla="*/ 6724 h 10000"/>
              <a:gd name="connsiteX9" fmla="*/ 9598 w 10000"/>
              <a:gd name="connsiteY9" fmla="*/ 6943 h 10000"/>
              <a:gd name="connsiteX10" fmla="*/ 9402 w 10000"/>
              <a:gd name="connsiteY10" fmla="*/ 7379 h 10000"/>
              <a:gd name="connsiteX11" fmla="*/ 9138 w 10000"/>
              <a:gd name="connsiteY11" fmla="*/ 7805 h 10000"/>
              <a:gd name="connsiteX12" fmla="*/ 8862 w 10000"/>
              <a:gd name="connsiteY12" fmla="*/ 8184 h 10000"/>
              <a:gd name="connsiteX13" fmla="*/ 8540 w 10000"/>
              <a:gd name="connsiteY13" fmla="*/ 8540 h 10000"/>
              <a:gd name="connsiteX14" fmla="*/ 8184 w 10000"/>
              <a:gd name="connsiteY14" fmla="*/ 8862 h 10000"/>
              <a:gd name="connsiteX15" fmla="*/ 7793 w 10000"/>
              <a:gd name="connsiteY15" fmla="*/ 9138 h 10000"/>
              <a:gd name="connsiteX16" fmla="*/ 7379 w 10000"/>
              <a:gd name="connsiteY16" fmla="*/ 9402 h 10000"/>
              <a:gd name="connsiteX17" fmla="*/ 6943 w 10000"/>
              <a:gd name="connsiteY17" fmla="*/ 9598 h 10000"/>
              <a:gd name="connsiteX18" fmla="*/ 6724 w 10000"/>
              <a:gd name="connsiteY18" fmla="*/ 9701 h 10000"/>
              <a:gd name="connsiteX19" fmla="*/ 6483 w 10000"/>
              <a:gd name="connsiteY19" fmla="*/ 9782 h 10000"/>
              <a:gd name="connsiteX20" fmla="*/ 6241 w 10000"/>
              <a:gd name="connsiteY20" fmla="*/ 9839 h 10000"/>
              <a:gd name="connsiteX21" fmla="*/ 6000 w 10000"/>
              <a:gd name="connsiteY21" fmla="*/ 9897 h 10000"/>
              <a:gd name="connsiteX22" fmla="*/ 5759 w 10000"/>
              <a:gd name="connsiteY22" fmla="*/ 9943 h 10000"/>
              <a:gd name="connsiteX23" fmla="*/ 5517 w 10000"/>
              <a:gd name="connsiteY23" fmla="*/ 9977 h 10000"/>
              <a:gd name="connsiteX24" fmla="*/ 5264 w 10000"/>
              <a:gd name="connsiteY24" fmla="*/ 10000 h 10000"/>
              <a:gd name="connsiteX25" fmla="*/ 5000 w 10000"/>
              <a:gd name="connsiteY25" fmla="*/ 10000 h 10000"/>
              <a:gd name="connsiteX26" fmla="*/ 5000 w 10000"/>
              <a:gd name="connsiteY26" fmla="*/ 10000 h 10000"/>
              <a:gd name="connsiteX27" fmla="*/ 4736 w 10000"/>
              <a:gd name="connsiteY27" fmla="*/ 10000 h 10000"/>
              <a:gd name="connsiteX28" fmla="*/ 4483 w 10000"/>
              <a:gd name="connsiteY28" fmla="*/ 9977 h 10000"/>
              <a:gd name="connsiteX29" fmla="*/ 4241 w 10000"/>
              <a:gd name="connsiteY29" fmla="*/ 9943 h 10000"/>
              <a:gd name="connsiteX30" fmla="*/ 4000 w 10000"/>
              <a:gd name="connsiteY30" fmla="*/ 9897 h 10000"/>
              <a:gd name="connsiteX31" fmla="*/ 3759 w 10000"/>
              <a:gd name="connsiteY31" fmla="*/ 9839 h 10000"/>
              <a:gd name="connsiteX32" fmla="*/ 3517 w 10000"/>
              <a:gd name="connsiteY32" fmla="*/ 9782 h 10000"/>
              <a:gd name="connsiteX33" fmla="*/ 3276 w 10000"/>
              <a:gd name="connsiteY33" fmla="*/ 9701 h 10000"/>
              <a:gd name="connsiteX34" fmla="*/ 3057 w 10000"/>
              <a:gd name="connsiteY34" fmla="*/ 9598 h 10000"/>
              <a:gd name="connsiteX35" fmla="*/ 2621 w 10000"/>
              <a:gd name="connsiteY35" fmla="*/ 9402 h 10000"/>
              <a:gd name="connsiteX36" fmla="*/ 2195 w 10000"/>
              <a:gd name="connsiteY36" fmla="*/ 9138 h 10000"/>
              <a:gd name="connsiteX37" fmla="*/ 1460 w 10000"/>
              <a:gd name="connsiteY37" fmla="*/ 8540 h 10000"/>
              <a:gd name="connsiteX38" fmla="*/ 1138 w 10000"/>
              <a:gd name="connsiteY38" fmla="*/ 8184 h 10000"/>
              <a:gd name="connsiteX39" fmla="*/ 862 w 10000"/>
              <a:gd name="connsiteY39" fmla="*/ 7805 h 10000"/>
              <a:gd name="connsiteX40" fmla="*/ 598 w 10000"/>
              <a:gd name="connsiteY40" fmla="*/ 7379 h 10000"/>
              <a:gd name="connsiteX41" fmla="*/ 402 w 10000"/>
              <a:gd name="connsiteY41" fmla="*/ 6943 h 10000"/>
              <a:gd name="connsiteX42" fmla="*/ 299 w 10000"/>
              <a:gd name="connsiteY42" fmla="*/ 6724 h 10000"/>
              <a:gd name="connsiteX43" fmla="*/ 218 w 10000"/>
              <a:gd name="connsiteY43" fmla="*/ 6483 h 10000"/>
              <a:gd name="connsiteX44" fmla="*/ 161 w 10000"/>
              <a:gd name="connsiteY44" fmla="*/ 6241 h 10000"/>
              <a:gd name="connsiteX45" fmla="*/ 103 w 10000"/>
              <a:gd name="connsiteY45" fmla="*/ 6000 h 10000"/>
              <a:gd name="connsiteX46" fmla="*/ 57 w 10000"/>
              <a:gd name="connsiteY46" fmla="*/ 5759 h 10000"/>
              <a:gd name="connsiteX47" fmla="*/ 23 w 10000"/>
              <a:gd name="connsiteY47" fmla="*/ 5517 h 10000"/>
              <a:gd name="connsiteX48" fmla="*/ 0 w 10000"/>
              <a:gd name="connsiteY48" fmla="*/ 5264 h 10000"/>
              <a:gd name="connsiteX49" fmla="*/ 0 w 10000"/>
              <a:gd name="connsiteY49" fmla="*/ 5000 h 10000"/>
              <a:gd name="connsiteX50" fmla="*/ 0 w 10000"/>
              <a:gd name="connsiteY50" fmla="*/ 5000 h 10000"/>
              <a:gd name="connsiteX51" fmla="*/ 0 w 10000"/>
              <a:gd name="connsiteY51" fmla="*/ 4747 h 10000"/>
              <a:gd name="connsiteX52" fmla="*/ 23 w 10000"/>
              <a:gd name="connsiteY52" fmla="*/ 4483 h 10000"/>
              <a:gd name="connsiteX53" fmla="*/ 57 w 10000"/>
              <a:gd name="connsiteY53" fmla="*/ 4241 h 10000"/>
              <a:gd name="connsiteX54" fmla="*/ 103 w 10000"/>
              <a:gd name="connsiteY54" fmla="*/ 4000 h 10000"/>
              <a:gd name="connsiteX55" fmla="*/ 161 w 10000"/>
              <a:gd name="connsiteY55" fmla="*/ 3759 h 10000"/>
              <a:gd name="connsiteX56" fmla="*/ 218 w 10000"/>
              <a:gd name="connsiteY56" fmla="*/ 3517 h 10000"/>
              <a:gd name="connsiteX57" fmla="*/ 299 w 10000"/>
              <a:gd name="connsiteY57" fmla="*/ 3287 h 10000"/>
              <a:gd name="connsiteX58" fmla="*/ 402 w 10000"/>
              <a:gd name="connsiteY58" fmla="*/ 3057 h 10000"/>
              <a:gd name="connsiteX59" fmla="*/ 598 w 10000"/>
              <a:gd name="connsiteY59" fmla="*/ 2621 h 10000"/>
              <a:gd name="connsiteX60" fmla="*/ 862 w 10000"/>
              <a:gd name="connsiteY60" fmla="*/ 2207 h 10000"/>
              <a:gd name="connsiteX61" fmla="*/ 1138 w 10000"/>
              <a:gd name="connsiteY61" fmla="*/ 1828 h 10000"/>
              <a:gd name="connsiteX62" fmla="*/ 1460 w 10000"/>
              <a:gd name="connsiteY62" fmla="*/ 1460 h 10000"/>
              <a:gd name="connsiteX63" fmla="*/ 1816 w 10000"/>
              <a:gd name="connsiteY63" fmla="*/ 1138 h 10000"/>
              <a:gd name="connsiteX64" fmla="*/ 2195 w 10000"/>
              <a:gd name="connsiteY64" fmla="*/ 862 h 10000"/>
              <a:gd name="connsiteX65" fmla="*/ 2621 w 10000"/>
              <a:gd name="connsiteY65" fmla="*/ 609 h 10000"/>
              <a:gd name="connsiteX66" fmla="*/ 3057 w 10000"/>
              <a:gd name="connsiteY66" fmla="*/ 402 h 10000"/>
              <a:gd name="connsiteX67" fmla="*/ 3276 w 10000"/>
              <a:gd name="connsiteY67" fmla="*/ 299 h 10000"/>
              <a:gd name="connsiteX68" fmla="*/ 3517 w 10000"/>
              <a:gd name="connsiteY68" fmla="*/ 218 h 10000"/>
              <a:gd name="connsiteX69" fmla="*/ 3759 w 10000"/>
              <a:gd name="connsiteY69" fmla="*/ 161 h 10000"/>
              <a:gd name="connsiteX70" fmla="*/ 4000 w 10000"/>
              <a:gd name="connsiteY70" fmla="*/ 103 h 10000"/>
              <a:gd name="connsiteX71" fmla="*/ 4241 w 10000"/>
              <a:gd name="connsiteY71" fmla="*/ 69 h 10000"/>
              <a:gd name="connsiteX72" fmla="*/ 4483 w 10000"/>
              <a:gd name="connsiteY72" fmla="*/ 23 h 10000"/>
              <a:gd name="connsiteX73" fmla="*/ 4736 w 10000"/>
              <a:gd name="connsiteY73" fmla="*/ 0 h 10000"/>
              <a:gd name="connsiteX74" fmla="*/ 5000 w 10000"/>
              <a:gd name="connsiteY74" fmla="*/ 0 h 10000"/>
              <a:gd name="connsiteX75" fmla="*/ 5000 w 10000"/>
              <a:gd name="connsiteY75" fmla="*/ 0 h 10000"/>
              <a:gd name="connsiteX76" fmla="*/ 5264 w 10000"/>
              <a:gd name="connsiteY76" fmla="*/ 0 h 10000"/>
              <a:gd name="connsiteX77" fmla="*/ 5517 w 10000"/>
              <a:gd name="connsiteY77" fmla="*/ 23 h 10000"/>
              <a:gd name="connsiteX78" fmla="*/ 5759 w 10000"/>
              <a:gd name="connsiteY78" fmla="*/ 69 h 10000"/>
              <a:gd name="connsiteX79" fmla="*/ 6000 w 10000"/>
              <a:gd name="connsiteY79" fmla="*/ 103 h 10000"/>
              <a:gd name="connsiteX80" fmla="*/ 6241 w 10000"/>
              <a:gd name="connsiteY80" fmla="*/ 161 h 10000"/>
              <a:gd name="connsiteX81" fmla="*/ 6483 w 10000"/>
              <a:gd name="connsiteY81" fmla="*/ 218 h 10000"/>
              <a:gd name="connsiteX82" fmla="*/ 6724 w 10000"/>
              <a:gd name="connsiteY82" fmla="*/ 299 h 10000"/>
              <a:gd name="connsiteX83" fmla="*/ 6943 w 10000"/>
              <a:gd name="connsiteY83" fmla="*/ 402 h 10000"/>
              <a:gd name="connsiteX84" fmla="*/ 7379 w 10000"/>
              <a:gd name="connsiteY84" fmla="*/ 609 h 10000"/>
              <a:gd name="connsiteX85" fmla="*/ 7793 w 10000"/>
              <a:gd name="connsiteY85" fmla="*/ 862 h 10000"/>
              <a:gd name="connsiteX86" fmla="*/ 8184 w 10000"/>
              <a:gd name="connsiteY86" fmla="*/ 1138 h 10000"/>
              <a:gd name="connsiteX87" fmla="*/ 8540 w 10000"/>
              <a:gd name="connsiteY87" fmla="*/ 1460 h 10000"/>
              <a:gd name="connsiteX88" fmla="*/ 8862 w 10000"/>
              <a:gd name="connsiteY88" fmla="*/ 1828 h 10000"/>
              <a:gd name="connsiteX89" fmla="*/ 9138 w 10000"/>
              <a:gd name="connsiteY89" fmla="*/ 2207 h 10000"/>
              <a:gd name="connsiteX90" fmla="*/ 9402 w 10000"/>
              <a:gd name="connsiteY90" fmla="*/ 2621 h 10000"/>
              <a:gd name="connsiteX91" fmla="*/ 9598 w 10000"/>
              <a:gd name="connsiteY91" fmla="*/ 3057 h 10000"/>
              <a:gd name="connsiteX92" fmla="*/ 9701 w 10000"/>
              <a:gd name="connsiteY92" fmla="*/ 3287 h 10000"/>
              <a:gd name="connsiteX93" fmla="*/ 9782 w 10000"/>
              <a:gd name="connsiteY93" fmla="*/ 3517 h 10000"/>
              <a:gd name="connsiteX94" fmla="*/ 9839 w 10000"/>
              <a:gd name="connsiteY94" fmla="*/ 3759 h 10000"/>
              <a:gd name="connsiteX95" fmla="*/ 9897 w 10000"/>
              <a:gd name="connsiteY95" fmla="*/ 4000 h 10000"/>
              <a:gd name="connsiteX96" fmla="*/ 9943 w 10000"/>
              <a:gd name="connsiteY96" fmla="*/ 4241 h 10000"/>
              <a:gd name="connsiteX97" fmla="*/ 9977 w 10000"/>
              <a:gd name="connsiteY97" fmla="*/ 4483 h 10000"/>
              <a:gd name="connsiteX98" fmla="*/ 10000 w 10000"/>
              <a:gd name="connsiteY98" fmla="*/ 4747 h 10000"/>
              <a:gd name="connsiteX99" fmla="*/ 10000 w 10000"/>
              <a:gd name="connsiteY99" fmla="*/ 5000 h 10000"/>
              <a:gd name="connsiteX100" fmla="*/ 10000 w 10000"/>
              <a:gd name="connsiteY100" fmla="*/ 5000 h 10000"/>
              <a:gd name="connsiteX0" fmla="*/ 1460 w 10000"/>
              <a:gd name="connsiteY0" fmla="*/ 8540 h 10000"/>
              <a:gd name="connsiteX1" fmla="*/ 1138 w 10000"/>
              <a:gd name="connsiteY1" fmla="*/ 8184 h 10000"/>
              <a:gd name="connsiteX2" fmla="*/ 862 w 10000"/>
              <a:gd name="connsiteY2" fmla="*/ 7805 h 10000"/>
              <a:gd name="connsiteX3" fmla="*/ 598 w 10000"/>
              <a:gd name="connsiteY3" fmla="*/ 7379 h 10000"/>
              <a:gd name="connsiteX4" fmla="*/ 402 w 10000"/>
              <a:gd name="connsiteY4" fmla="*/ 6943 h 10000"/>
              <a:gd name="connsiteX5" fmla="*/ 299 w 10000"/>
              <a:gd name="connsiteY5" fmla="*/ 6724 h 10000"/>
              <a:gd name="connsiteX6" fmla="*/ 218 w 10000"/>
              <a:gd name="connsiteY6" fmla="*/ 6483 h 10000"/>
              <a:gd name="connsiteX7" fmla="*/ 161 w 10000"/>
              <a:gd name="connsiteY7" fmla="*/ 6241 h 10000"/>
              <a:gd name="connsiteX8" fmla="*/ 103 w 10000"/>
              <a:gd name="connsiteY8" fmla="*/ 6000 h 10000"/>
              <a:gd name="connsiteX9" fmla="*/ 57 w 10000"/>
              <a:gd name="connsiteY9" fmla="*/ 5759 h 10000"/>
              <a:gd name="connsiteX10" fmla="*/ 23 w 10000"/>
              <a:gd name="connsiteY10" fmla="*/ 5517 h 10000"/>
              <a:gd name="connsiteX11" fmla="*/ 0 w 10000"/>
              <a:gd name="connsiteY11" fmla="*/ 5264 h 10000"/>
              <a:gd name="connsiteX12" fmla="*/ 0 w 10000"/>
              <a:gd name="connsiteY12" fmla="*/ 5000 h 10000"/>
              <a:gd name="connsiteX13" fmla="*/ 0 w 10000"/>
              <a:gd name="connsiteY13" fmla="*/ 5000 h 10000"/>
              <a:gd name="connsiteX14" fmla="*/ 0 w 10000"/>
              <a:gd name="connsiteY14" fmla="*/ 4747 h 10000"/>
              <a:gd name="connsiteX15" fmla="*/ 23 w 10000"/>
              <a:gd name="connsiteY15" fmla="*/ 4483 h 10000"/>
              <a:gd name="connsiteX16" fmla="*/ 57 w 10000"/>
              <a:gd name="connsiteY16" fmla="*/ 4241 h 10000"/>
              <a:gd name="connsiteX17" fmla="*/ 103 w 10000"/>
              <a:gd name="connsiteY17" fmla="*/ 4000 h 10000"/>
              <a:gd name="connsiteX18" fmla="*/ 161 w 10000"/>
              <a:gd name="connsiteY18" fmla="*/ 3759 h 10000"/>
              <a:gd name="connsiteX19" fmla="*/ 218 w 10000"/>
              <a:gd name="connsiteY19" fmla="*/ 3517 h 10000"/>
              <a:gd name="connsiteX20" fmla="*/ 299 w 10000"/>
              <a:gd name="connsiteY20" fmla="*/ 3287 h 10000"/>
              <a:gd name="connsiteX21" fmla="*/ 402 w 10000"/>
              <a:gd name="connsiteY21" fmla="*/ 3057 h 10000"/>
              <a:gd name="connsiteX22" fmla="*/ 598 w 10000"/>
              <a:gd name="connsiteY22" fmla="*/ 2621 h 10000"/>
              <a:gd name="connsiteX23" fmla="*/ 862 w 10000"/>
              <a:gd name="connsiteY23" fmla="*/ 2207 h 10000"/>
              <a:gd name="connsiteX24" fmla="*/ 1138 w 10000"/>
              <a:gd name="connsiteY24" fmla="*/ 1828 h 10000"/>
              <a:gd name="connsiteX25" fmla="*/ 1460 w 10000"/>
              <a:gd name="connsiteY25" fmla="*/ 1460 h 10000"/>
              <a:gd name="connsiteX26" fmla="*/ 1816 w 10000"/>
              <a:gd name="connsiteY26" fmla="*/ 1138 h 10000"/>
              <a:gd name="connsiteX27" fmla="*/ 2195 w 10000"/>
              <a:gd name="connsiteY27" fmla="*/ 862 h 10000"/>
              <a:gd name="connsiteX28" fmla="*/ 2621 w 10000"/>
              <a:gd name="connsiteY28" fmla="*/ 609 h 10000"/>
              <a:gd name="connsiteX29" fmla="*/ 3057 w 10000"/>
              <a:gd name="connsiteY29" fmla="*/ 402 h 10000"/>
              <a:gd name="connsiteX30" fmla="*/ 3276 w 10000"/>
              <a:gd name="connsiteY30" fmla="*/ 299 h 10000"/>
              <a:gd name="connsiteX31" fmla="*/ 3517 w 10000"/>
              <a:gd name="connsiteY31" fmla="*/ 218 h 10000"/>
              <a:gd name="connsiteX32" fmla="*/ 3759 w 10000"/>
              <a:gd name="connsiteY32" fmla="*/ 161 h 10000"/>
              <a:gd name="connsiteX33" fmla="*/ 4000 w 10000"/>
              <a:gd name="connsiteY33" fmla="*/ 103 h 10000"/>
              <a:gd name="connsiteX34" fmla="*/ 4241 w 10000"/>
              <a:gd name="connsiteY34" fmla="*/ 69 h 10000"/>
              <a:gd name="connsiteX35" fmla="*/ 4483 w 10000"/>
              <a:gd name="connsiteY35" fmla="*/ 23 h 10000"/>
              <a:gd name="connsiteX36" fmla="*/ 4736 w 10000"/>
              <a:gd name="connsiteY36" fmla="*/ 0 h 10000"/>
              <a:gd name="connsiteX37" fmla="*/ 5000 w 10000"/>
              <a:gd name="connsiteY37" fmla="*/ 0 h 10000"/>
              <a:gd name="connsiteX38" fmla="*/ 5000 w 10000"/>
              <a:gd name="connsiteY38" fmla="*/ 0 h 10000"/>
              <a:gd name="connsiteX39" fmla="*/ 5264 w 10000"/>
              <a:gd name="connsiteY39" fmla="*/ 0 h 10000"/>
              <a:gd name="connsiteX40" fmla="*/ 5517 w 10000"/>
              <a:gd name="connsiteY40" fmla="*/ 23 h 10000"/>
              <a:gd name="connsiteX41" fmla="*/ 5759 w 10000"/>
              <a:gd name="connsiteY41" fmla="*/ 69 h 10000"/>
              <a:gd name="connsiteX42" fmla="*/ 6000 w 10000"/>
              <a:gd name="connsiteY42" fmla="*/ 103 h 10000"/>
              <a:gd name="connsiteX43" fmla="*/ 6241 w 10000"/>
              <a:gd name="connsiteY43" fmla="*/ 161 h 10000"/>
              <a:gd name="connsiteX44" fmla="*/ 6483 w 10000"/>
              <a:gd name="connsiteY44" fmla="*/ 218 h 10000"/>
              <a:gd name="connsiteX45" fmla="*/ 6724 w 10000"/>
              <a:gd name="connsiteY45" fmla="*/ 299 h 10000"/>
              <a:gd name="connsiteX46" fmla="*/ 6943 w 10000"/>
              <a:gd name="connsiteY46" fmla="*/ 402 h 10000"/>
              <a:gd name="connsiteX47" fmla="*/ 7379 w 10000"/>
              <a:gd name="connsiteY47" fmla="*/ 609 h 10000"/>
              <a:gd name="connsiteX48" fmla="*/ 7793 w 10000"/>
              <a:gd name="connsiteY48" fmla="*/ 862 h 10000"/>
              <a:gd name="connsiteX49" fmla="*/ 8184 w 10000"/>
              <a:gd name="connsiteY49" fmla="*/ 1138 h 10000"/>
              <a:gd name="connsiteX50" fmla="*/ 8540 w 10000"/>
              <a:gd name="connsiteY50" fmla="*/ 1460 h 10000"/>
              <a:gd name="connsiteX51" fmla="*/ 8862 w 10000"/>
              <a:gd name="connsiteY51" fmla="*/ 1828 h 10000"/>
              <a:gd name="connsiteX52" fmla="*/ 9138 w 10000"/>
              <a:gd name="connsiteY52" fmla="*/ 2207 h 10000"/>
              <a:gd name="connsiteX53" fmla="*/ 9402 w 10000"/>
              <a:gd name="connsiteY53" fmla="*/ 2621 h 10000"/>
              <a:gd name="connsiteX54" fmla="*/ 9598 w 10000"/>
              <a:gd name="connsiteY54" fmla="*/ 3057 h 10000"/>
              <a:gd name="connsiteX55" fmla="*/ 9701 w 10000"/>
              <a:gd name="connsiteY55" fmla="*/ 3287 h 10000"/>
              <a:gd name="connsiteX56" fmla="*/ 9782 w 10000"/>
              <a:gd name="connsiteY56" fmla="*/ 3517 h 10000"/>
              <a:gd name="connsiteX57" fmla="*/ 9839 w 10000"/>
              <a:gd name="connsiteY57" fmla="*/ 3759 h 10000"/>
              <a:gd name="connsiteX58" fmla="*/ 9897 w 10000"/>
              <a:gd name="connsiteY58" fmla="*/ 4000 h 10000"/>
              <a:gd name="connsiteX59" fmla="*/ 9943 w 10000"/>
              <a:gd name="connsiteY59" fmla="*/ 4241 h 10000"/>
              <a:gd name="connsiteX60" fmla="*/ 9977 w 10000"/>
              <a:gd name="connsiteY60" fmla="*/ 4483 h 10000"/>
              <a:gd name="connsiteX61" fmla="*/ 10000 w 10000"/>
              <a:gd name="connsiteY61" fmla="*/ 4747 h 10000"/>
              <a:gd name="connsiteX62" fmla="*/ 10000 w 10000"/>
              <a:gd name="connsiteY62" fmla="*/ 5000 h 10000"/>
              <a:gd name="connsiteX63" fmla="*/ 10000 w 10000"/>
              <a:gd name="connsiteY63" fmla="*/ 5000 h 10000"/>
              <a:gd name="connsiteX64" fmla="*/ 10000 w 10000"/>
              <a:gd name="connsiteY64" fmla="*/ 5000 h 10000"/>
              <a:gd name="connsiteX65" fmla="*/ 10000 w 10000"/>
              <a:gd name="connsiteY65" fmla="*/ 5264 h 10000"/>
              <a:gd name="connsiteX66" fmla="*/ 9977 w 10000"/>
              <a:gd name="connsiteY66" fmla="*/ 5517 h 10000"/>
              <a:gd name="connsiteX67" fmla="*/ 9943 w 10000"/>
              <a:gd name="connsiteY67" fmla="*/ 5759 h 10000"/>
              <a:gd name="connsiteX68" fmla="*/ 9897 w 10000"/>
              <a:gd name="connsiteY68" fmla="*/ 6000 h 10000"/>
              <a:gd name="connsiteX69" fmla="*/ 9839 w 10000"/>
              <a:gd name="connsiteY69" fmla="*/ 6241 h 10000"/>
              <a:gd name="connsiteX70" fmla="*/ 9782 w 10000"/>
              <a:gd name="connsiteY70" fmla="*/ 6483 h 10000"/>
              <a:gd name="connsiteX71" fmla="*/ 9701 w 10000"/>
              <a:gd name="connsiteY71" fmla="*/ 6724 h 10000"/>
              <a:gd name="connsiteX72" fmla="*/ 9598 w 10000"/>
              <a:gd name="connsiteY72" fmla="*/ 6943 h 10000"/>
              <a:gd name="connsiteX73" fmla="*/ 9402 w 10000"/>
              <a:gd name="connsiteY73" fmla="*/ 7379 h 10000"/>
              <a:gd name="connsiteX74" fmla="*/ 9138 w 10000"/>
              <a:gd name="connsiteY74" fmla="*/ 7805 h 10000"/>
              <a:gd name="connsiteX75" fmla="*/ 8862 w 10000"/>
              <a:gd name="connsiteY75" fmla="*/ 8184 h 10000"/>
              <a:gd name="connsiteX76" fmla="*/ 8540 w 10000"/>
              <a:gd name="connsiteY76" fmla="*/ 8540 h 10000"/>
              <a:gd name="connsiteX77" fmla="*/ 8184 w 10000"/>
              <a:gd name="connsiteY77" fmla="*/ 8862 h 10000"/>
              <a:gd name="connsiteX78" fmla="*/ 7793 w 10000"/>
              <a:gd name="connsiteY78" fmla="*/ 9138 h 10000"/>
              <a:gd name="connsiteX79" fmla="*/ 7379 w 10000"/>
              <a:gd name="connsiteY79" fmla="*/ 9402 h 10000"/>
              <a:gd name="connsiteX80" fmla="*/ 6943 w 10000"/>
              <a:gd name="connsiteY80" fmla="*/ 9598 h 10000"/>
              <a:gd name="connsiteX81" fmla="*/ 6724 w 10000"/>
              <a:gd name="connsiteY81" fmla="*/ 9701 h 10000"/>
              <a:gd name="connsiteX82" fmla="*/ 6483 w 10000"/>
              <a:gd name="connsiteY82" fmla="*/ 9782 h 10000"/>
              <a:gd name="connsiteX83" fmla="*/ 6241 w 10000"/>
              <a:gd name="connsiteY83" fmla="*/ 9839 h 10000"/>
              <a:gd name="connsiteX84" fmla="*/ 6000 w 10000"/>
              <a:gd name="connsiteY84" fmla="*/ 9897 h 10000"/>
              <a:gd name="connsiteX85" fmla="*/ 5759 w 10000"/>
              <a:gd name="connsiteY85" fmla="*/ 9943 h 10000"/>
              <a:gd name="connsiteX86" fmla="*/ 5517 w 10000"/>
              <a:gd name="connsiteY86" fmla="*/ 9977 h 10000"/>
              <a:gd name="connsiteX87" fmla="*/ 5264 w 10000"/>
              <a:gd name="connsiteY87" fmla="*/ 10000 h 10000"/>
              <a:gd name="connsiteX88" fmla="*/ 5000 w 10000"/>
              <a:gd name="connsiteY88" fmla="*/ 10000 h 10000"/>
              <a:gd name="connsiteX89" fmla="*/ 5000 w 10000"/>
              <a:gd name="connsiteY89" fmla="*/ 10000 h 10000"/>
              <a:gd name="connsiteX90" fmla="*/ 4736 w 10000"/>
              <a:gd name="connsiteY90" fmla="*/ 10000 h 10000"/>
              <a:gd name="connsiteX91" fmla="*/ 4483 w 10000"/>
              <a:gd name="connsiteY91" fmla="*/ 9977 h 10000"/>
              <a:gd name="connsiteX92" fmla="*/ 4241 w 10000"/>
              <a:gd name="connsiteY92" fmla="*/ 9943 h 10000"/>
              <a:gd name="connsiteX93" fmla="*/ 4000 w 10000"/>
              <a:gd name="connsiteY93" fmla="*/ 9897 h 10000"/>
              <a:gd name="connsiteX94" fmla="*/ 3759 w 10000"/>
              <a:gd name="connsiteY94" fmla="*/ 9839 h 10000"/>
              <a:gd name="connsiteX95" fmla="*/ 3517 w 10000"/>
              <a:gd name="connsiteY95" fmla="*/ 9782 h 10000"/>
              <a:gd name="connsiteX96" fmla="*/ 3276 w 10000"/>
              <a:gd name="connsiteY96" fmla="*/ 9701 h 10000"/>
              <a:gd name="connsiteX97" fmla="*/ 3057 w 10000"/>
              <a:gd name="connsiteY97" fmla="*/ 9598 h 10000"/>
              <a:gd name="connsiteX98" fmla="*/ 2621 w 10000"/>
              <a:gd name="connsiteY98" fmla="*/ 9402 h 10000"/>
              <a:gd name="connsiteX99" fmla="*/ 2195 w 10000"/>
              <a:gd name="connsiteY99" fmla="*/ 9138 h 10000"/>
              <a:gd name="connsiteX100" fmla="*/ 2122 w 10000"/>
              <a:gd name="connsiteY100" fmla="*/ 9202 h 10000"/>
              <a:gd name="connsiteX0" fmla="*/ 1460 w 10000"/>
              <a:gd name="connsiteY0" fmla="*/ 8540 h 10000"/>
              <a:gd name="connsiteX1" fmla="*/ 1138 w 10000"/>
              <a:gd name="connsiteY1" fmla="*/ 8184 h 10000"/>
              <a:gd name="connsiteX2" fmla="*/ 862 w 10000"/>
              <a:gd name="connsiteY2" fmla="*/ 7805 h 10000"/>
              <a:gd name="connsiteX3" fmla="*/ 598 w 10000"/>
              <a:gd name="connsiteY3" fmla="*/ 7379 h 10000"/>
              <a:gd name="connsiteX4" fmla="*/ 402 w 10000"/>
              <a:gd name="connsiteY4" fmla="*/ 6943 h 10000"/>
              <a:gd name="connsiteX5" fmla="*/ 299 w 10000"/>
              <a:gd name="connsiteY5" fmla="*/ 6724 h 10000"/>
              <a:gd name="connsiteX6" fmla="*/ 218 w 10000"/>
              <a:gd name="connsiteY6" fmla="*/ 6483 h 10000"/>
              <a:gd name="connsiteX7" fmla="*/ 161 w 10000"/>
              <a:gd name="connsiteY7" fmla="*/ 6241 h 10000"/>
              <a:gd name="connsiteX8" fmla="*/ 103 w 10000"/>
              <a:gd name="connsiteY8" fmla="*/ 6000 h 10000"/>
              <a:gd name="connsiteX9" fmla="*/ 57 w 10000"/>
              <a:gd name="connsiteY9" fmla="*/ 5759 h 10000"/>
              <a:gd name="connsiteX10" fmla="*/ 23 w 10000"/>
              <a:gd name="connsiteY10" fmla="*/ 5517 h 10000"/>
              <a:gd name="connsiteX11" fmla="*/ 0 w 10000"/>
              <a:gd name="connsiteY11" fmla="*/ 5264 h 10000"/>
              <a:gd name="connsiteX12" fmla="*/ 0 w 10000"/>
              <a:gd name="connsiteY12" fmla="*/ 5000 h 10000"/>
              <a:gd name="connsiteX13" fmla="*/ 0 w 10000"/>
              <a:gd name="connsiteY13" fmla="*/ 5000 h 10000"/>
              <a:gd name="connsiteX14" fmla="*/ 0 w 10000"/>
              <a:gd name="connsiteY14" fmla="*/ 4747 h 10000"/>
              <a:gd name="connsiteX15" fmla="*/ 23 w 10000"/>
              <a:gd name="connsiteY15" fmla="*/ 4483 h 10000"/>
              <a:gd name="connsiteX16" fmla="*/ 57 w 10000"/>
              <a:gd name="connsiteY16" fmla="*/ 4241 h 10000"/>
              <a:gd name="connsiteX17" fmla="*/ 103 w 10000"/>
              <a:gd name="connsiteY17" fmla="*/ 4000 h 10000"/>
              <a:gd name="connsiteX18" fmla="*/ 161 w 10000"/>
              <a:gd name="connsiteY18" fmla="*/ 3759 h 10000"/>
              <a:gd name="connsiteX19" fmla="*/ 218 w 10000"/>
              <a:gd name="connsiteY19" fmla="*/ 3517 h 10000"/>
              <a:gd name="connsiteX20" fmla="*/ 299 w 10000"/>
              <a:gd name="connsiteY20" fmla="*/ 3287 h 10000"/>
              <a:gd name="connsiteX21" fmla="*/ 402 w 10000"/>
              <a:gd name="connsiteY21" fmla="*/ 3057 h 10000"/>
              <a:gd name="connsiteX22" fmla="*/ 598 w 10000"/>
              <a:gd name="connsiteY22" fmla="*/ 2621 h 10000"/>
              <a:gd name="connsiteX23" fmla="*/ 862 w 10000"/>
              <a:gd name="connsiteY23" fmla="*/ 2207 h 10000"/>
              <a:gd name="connsiteX24" fmla="*/ 1138 w 10000"/>
              <a:gd name="connsiteY24" fmla="*/ 1828 h 10000"/>
              <a:gd name="connsiteX25" fmla="*/ 1460 w 10000"/>
              <a:gd name="connsiteY25" fmla="*/ 1460 h 10000"/>
              <a:gd name="connsiteX26" fmla="*/ 1816 w 10000"/>
              <a:gd name="connsiteY26" fmla="*/ 1138 h 10000"/>
              <a:gd name="connsiteX27" fmla="*/ 2195 w 10000"/>
              <a:gd name="connsiteY27" fmla="*/ 862 h 10000"/>
              <a:gd name="connsiteX28" fmla="*/ 2621 w 10000"/>
              <a:gd name="connsiteY28" fmla="*/ 609 h 10000"/>
              <a:gd name="connsiteX29" fmla="*/ 3057 w 10000"/>
              <a:gd name="connsiteY29" fmla="*/ 402 h 10000"/>
              <a:gd name="connsiteX30" fmla="*/ 3276 w 10000"/>
              <a:gd name="connsiteY30" fmla="*/ 299 h 10000"/>
              <a:gd name="connsiteX31" fmla="*/ 3517 w 10000"/>
              <a:gd name="connsiteY31" fmla="*/ 218 h 10000"/>
              <a:gd name="connsiteX32" fmla="*/ 3759 w 10000"/>
              <a:gd name="connsiteY32" fmla="*/ 161 h 10000"/>
              <a:gd name="connsiteX33" fmla="*/ 4000 w 10000"/>
              <a:gd name="connsiteY33" fmla="*/ 103 h 10000"/>
              <a:gd name="connsiteX34" fmla="*/ 4241 w 10000"/>
              <a:gd name="connsiteY34" fmla="*/ 69 h 10000"/>
              <a:gd name="connsiteX35" fmla="*/ 4483 w 10000"/>
              <a:gd name="connsiteY35" fmla="*/ 23 h 10000"/>
              <a:gd name="connsiteX36" fmla="*/ 4736 w 10000"/>
              <a:gd name="connsiteY36" fmla="*/ 0 h 10000"/>
              <a:gd name="connsiteX37" fmla="*/ 5000 w 10000"/>
              <a:gd name="connsiteY37" fmla="*/ 0 h 10000"/>
              <a:gd name="connsiteX38" fmla="*/ 5000 w 10000"/>
              <a:gd name="connsiteY38" fmla="*/ 0 h 10000"/>
              <a:gd name="connsiteX39" fmla="*/ 5264 w 10000"/>
              <a:gd name="connsiteY39" fmla="*/ 0 h 10000"/>
              <a:gd name="connsiteX40" fmla="*/ 5517 w 10000"/>
              <a:gd name="connsiteY40" fmla="*/ 23 h 10000"/>
              <a:gd name="connsiteX41" fmla="*/ 5759 w 10000"/>
              <a:gd name="connsiteY41" fmla="*/ 69 h 10000"/>
              <a:gd name="connsiteX42" fmla="*/ 6000 w 10000"/>
              <a:gd name="connsiteY42" fmla="*/ 103 h 10000"/>
              <a:gd name="connsiteX43" fmla="*/ 6241 w 10000"/>
              <a:gd name="connsiteY43" fmla="*/ 161 h 10000"/>
              <a:gd name="connsiteX44" fmla="*/ 6483 w 10000"/>
              <a:gd name="connsiteY44" fmla="*/ 218 h 10000"/>
              <a:gd name="connsiteX45" fmla="*/ 6724 w 10000"/>
              <a:gd name="connsiteY45" fmla="*/ 299 h 10000"/>
              <a:gd name="connsiteX46" fmla="*/ 6943 w 10000"/>
              <a:gd name="connsiteY46" fmla="*/ 402 h 10000"/>
              <a:gd name="connsiteX47" fmla="*/ 7379 w 10000"/>
              <a:gd name="connsiteY47" fmla="*/ 609 h 10000"/>
              <a:gd name="connsiteX48" fmla="*/ 7793 w 10000"/>
              <a:gd name="connsiteY48" fmla="*/ 862 h 10000"/>
              <a:gd name="connsiteX49" fmla="*/ 8184 w 10000"/>
              <a:gd name="connsiteY49" fmla="*/ 1138 h 10000"/>
              <a:gd name="connsiteX50" fmla="*/ 8540 w 10000"/>
              <a:gd name="connsiteY50" fmla="*/ 1460 h 10000"/>
              <a:gd name="connsiteX51" fmla="*/ 8862 w 10000"/>
              <a:gd name="connsiteY51" fmla="*/ 1828 h 10000"/>
              <a:gd name="connsiteX52" fmla="*/ 9138 w 10000"/>
              <a:gd name="connsiteY52" fmla="*/ 2207 h 10000"/>
              <a:gd name="connsiteX53" fmla="*/ 9402 w 10000"/>
              <a:gd name="connsiteY53" fmla="*/ 2621 h 10000"/>
              <a:gd name="connsiteX54" fmla="*/ 9598 w 10000"/>
              <a:gd name="connsiteY54" fmla="*/ 3057 h 10000"/>
              <a:gd name="connsiteX55" fmla="*/ 9701 w 10000"/>
              <a:gd name="connsiteY55" fmla="*/ 3287 h 10000"/>
              <a:gd name="connsiteX56" fmla="*/ 9782 w 10000"/>
              <a:gd name="connsiteY56" fmla="*/ 3517 h 10000"/>
              <a:gd name="connsiteX57" fmla="*/ 9839 w 10000"/>
              <a:gd name="connsiteY57" fmla="*/ 3759 h 10000"/>
              <a:gd name="connsiteX58" fmla="*/ 9897 w 10000"/>
              <a:gd name="connsiteY58" fmla="*/ 4000 h 10000"/>
              <a:gd name="connsiteX59" fmla="*/ 9943 w 10000"/>
              <a:gd name="connsiteY59" fmla="*/ 4241 h 10000"/>
              <a:gd name="connsiteX60" fmla="*/ 9977 w 10000"/>
              <a:gd name="connsiteY60" fmla="*/ 4483 h 10000"/>
              <a:gd name="connsiteX61" fmla="*/ 10000 w 10000"/>
              <a:gd name="connsiteY61" fmla="*/ 4747 h 10000"/>
              <a:gd name="connsiteX62" fmla="*/ 10000 w 10000"/>
              <a:gd name="connsiteY62" fmla="*/ 5000 h 10000"/>
              <a:gd name="connsiteX63" fmla="*/ 10000 w 10000"/>
              <a:gd name="connsiteY63" fmla="*/ 5000 h 10000"/>
              <a:gd name="connsiteX64" fmla="*/ 10000 w 10000"/>
              <a:gd name="connsiteY64" fmla="*/ 5000 h 10000"/>
              <a:gd name="connsiteX65" fmla="*/ 10000 w 10000"/>
              <a:gd name="connsiteY65" fmla="*/ 5264 h 10000"/>
              <a:gd name="connsiteX66" fmla="*/ 9977 w 10000"/>
              <a:gd name="connsiteY66" fmla="*/ 5517 h 10000"/>
              <a:gd name="connsiteX67" fmla="*/ 9943 w 10000"/>
              <a:gd name="connsiteY67" fmla="*/ 5759 h 10000"/>
              <a:gd name="connsiteX68" fmla="*/ 9897 w 10000"/>
              <a:gd name="connsiteY68" fmla="*/ 6000 h 10000"/>
              <a:gd name="connsiteX69" fmla="*/ 9839 w 10000"/>
              <a:gd name="connsiteY69" fmla="*/ 6241 h 10000"/>
              <a:gd name="connsiteX70" fmla="*/ 9782 w 10000"/>
              <a:gd name="connsiteY70" fmla="*/ 6483 h 10000"/>
              <a:gd name="connsiteX71" fmla="*/ 9701 w 10000"/>
              <a:gd name="connsiteY71" fmla="*/ 6724 h 10000"/>
              <a:gd name="connsiteX72" fmla="*/ 9598 w 10000"/>
              <a:gd name="connsiteY72" fmla="*/ 6943 h 10000"/>
              <a:gd name="connsiteX73" fmla="*/ 9402 w 10000"/>
              <a:gd name="connsiteY73" fmla="*/ 7379 h 10000"/>
              <a:gd name="connsiteX74" fmla="*/ 9138 w 10000"/>
              <a:gd name="connsiteY74" fmla="*/ 7805 h 10000"/>
              <a:gd name="connsiteX75" fmla="*/ 8862 w 10000"/>
              <a:gd name="connsiteY75" fmla="*/ 8184 h 10000"/>
              <a:gd name="connsiteX76" fmla="*/ 8540 w 10000"/>
              <a:gd name="connsiteY76" fmla="*/ 8540 h 10000"/>
              <a:gd name="connsiteX77" fmla="*/ 8184 w 10000"/>
              <a:gd name="connsiteY77" fmla="*/ 8862 h 10000"/>
              <a:gd name="connsiteX78" fmla="*/ 7793 w 10000"/>
              <a:gd name="connsiteY78" fmla="*/ 9138 h 10000"/>
              <a:gd name="connsiteX79" fmla="*/ 7379 w 10000"/>
              <a:gd name="connsiteY79" fmla="*/ 9402 h 10000"/>
              <a:gd name="connsiteX80" fmla="*/ 6943 w 10000"/>
              <a:gd name="connsiteY80" fmla="*/ 9598 h 10000"/>
              <a:gd name="connsiteX81" fmla="*/ 6724 w 10000"/>
              <a:gd name="connsiteY81" fmla="*/ 9701 h 10000"/>
              <a:gd name="connsiteX82" fmla="*/ 6483 w 10000"/>
              <a:gd name="connsiteY82" fmla="*/ 9782 h 10000"/>
              <a:gd name="connsiteX83" fmla="*/ 6241 w 10000"/>
              <a:gd name="connsiteY83" fmla="*/ 9839 h 10000"/>
              <a:gd name="connsiteX84" fmla="*/ 6000 w 10000"/>
              <a:gd name="connsiteY84" fmla="*/ 9897 h 10000"/>
              <a:gd name="connsiteX85" fmla="*/ 5759 w 10000"/>
              <a:gd name="connsiteY85" fmla="*/ 9943 h 10000"/>
              <a:gd name="connsiteX86" fmla="*/ 5517 w 10000"/>
              <a:gd name="connsiteY86" fmla="*/ 9977 h 10000"/>
              <a:gd name="connsiteX87" fmla="*/ 5264 w 10000"/>
              <a:gd name="connsiteY87" fmla="*/ 10000 h 10000"/>
              <a:gd name="connsiteX88" fmla="*/ 5000 w 10000"/>
              <a:gd name="connsiteY88" fmla="*/ 10000 h 10000"/>
              <a:gd name="connsiteX89" fmla="*/ 5000 w 10000"/>
              <a:gd name="connsiteY89" fmla="*/ 10000 h 10000"/>
              <a:gd name="connsiteX90" fmla="*/ 4736 w 10000"/>
              <a:gd name="connsiteY90" fmla="*/ 10000 h 10000"/>
              <a:gd name="connsiteX91" fmla="*/ 4483 w 10000"/>
              <a:gd name="connsiteY91" fmla="*/ 9977 h 10000"/>
              <a:gd name="connsiteX92" fmla="*/ 4241 w 10000"/>
              <a:gd name="connsiteY92" fmla="*/ 9943 h 10000"/>
              <a:gd name="connsiteX93" fmla="*/ 4000 w 10000"/>
              <a:gd name="connsiteY93" fmla="*/ 9897 h 10000"/>
              <a:gd name="connsiteX94" fmla="*/ 3759 w 10000"/>
              <a:gd name="connsiteY94" fmla="*/ 9839 h 10000"/>
              <a:gd name="connsiteX95" fmla="*/ 3517 w 10000"/>
              <a:gd name="connsiteY95" fmla="*/ 9782 h 10000"/>
              <a:gd name="connsiteX96" fmla="*/ 3276 w 10000"/>
              <a:gd name="connsiteY96" fmla="*/ 9701 h 10000"/>
              <a:gd name="connsiteX97" fmla="*/ 3057 w 10000"/>
              <a:gd name="connsiteY97" fmla="*/ 9598 h 10000"/>
              <a:gd name="connsiteX98" fmla="*/ 2621 w 10000"/>
              <a:gd name="connsiteY98" fmla="*/ 9402 h 10000"/>
              <a:gd name="connsiteX99" fmla="*/ 2195 w 10000"/>
              <a:gd name="connsiteY99" fmla="*/ 9138 h 10000"/>
              <a:gd name="connsiteX100" fmla="*/ 2224 w 10000"/>
              <a:gd name="connsiteY100" fmla="*/ 916 h 10000"/>
              <a:gd name="connsiteX0" fmla="*/ 1460 w 10000"/>
              <a:gd name="connsiteY0" fmla="*/ 8540 h 10000"/>
              <a:gd name="connsiteX1" fmla="*/ 1138 w 10000"/>
              <a:gd name="connsiteY1" fmla="*/ 8184 h 10000"/>
              <a:gd name="connsiteX2" fmla="*/ 862 w 10000"/>
              <a:gd name="connsiteY2" fmla="*/ 7805 h 10000"/>
              <a:gd name="connsiteX3" fmla="*/ 598 w 10000"/>
              <a:gd name="connsiteY3" fmla="*/ 7379 h 10000"/>
              <a:gd name="connsiteX4" fmla="*/ 402 w 10000"/>
              <a:gd name="connsiteY4" fmla="*/ 6943 h 10000"/>
              <a:gd name="connsiteX5" fmla="*/ 299 w 10000"/>
              <a:gd name="connsiteY5" fmla="*/ 6724 h 10000"/>
              <a:gd name="connsiteX6" fmla="*/ 218 w 10000"/>
              <a:gd name="connsiteY6" fmla="*/ 6483 h 10000"/>
              <a:gd name="connsiteX7" fmla="*/ 161 w 10000"/>
              <a:gd name="connsiteY7" fmla="*/ 6241 h 10000"/>
              <a:gd name="connsiteX8" fmla="*/ 103 w 10000"/>
              <a:gd name="connsiteY8" fmla="*/ 6000 h 10000"/>
              <a:gd name="connsiteX9" fmla="*/ 57 w 10000"/>
              <a:gd name="connsiteY9" fmla="*/ 5759 h 10000"/>
              <a:gd name="connsiteX10" fmla="*/ 23 w 10000"/>
              <a:gd name="connsiteY10" fmla="*/ 5517 h 10000"/>
              <a:gd name="connsiteX11" fmla="*/ 0 w 10000"/>
              <a:gd name="connsiteY11" fmla="*/ 5264 h 10000"/>
              <a:gd name="connsiteX12" fmla="*/ 0 w 10000"/>
              <a:gd name="connsiteY12" fmla="*/ 5000 h 10000"/>
              <a:gd name="connsiteX13" fmla="*/ 0 w 10000"/>
              <a:gd name="connsiteY13" fmla="*/ 5000 h 10000"/>
              <a:gd name="connsiteX14" fmla="*/ 0 w 10000"/>
              <a:gd name="connsiteY14" fmla="*/ 4747 h 10000"/>
              <a:gd name="connsiteX15" fmla="*/ 23 w 10000"/>
              <a:gd name="connsiteY15" fmla="*/ 4483 h 10000"/>
              <a:gd name="connsiteX16" fmla="*/ 57 w 10000"/>
              <a:gd name="connsiteY16" fmla="*/ 4241 h 10000"/>
              <a:gd name="connsiteX17" fmla="*/ 103 w 10000"/>
              <a:gd name="connsiteY17" fmla="*/ 4000 h 10000"/>
              <a:gd name="connsiteX18" fmla="*/ 161 w 10000"/>
              <a:gd name="connsiteY18" fmla="*/ 3759 h 10000"/>
              <a:gd name="connsiteX19" fmla="*/ 218 w 10000"/>
              <a:gd name="connsiteY19" fmla="*/ 3517 h 10000"/>
              <a:gd name="connsiteX20" fmla="*/ 299 w 10000"/>
              <a:gd name="connsiteY20" fmla="*/ 3287 h 10000"/>
              <a:gd name="connsiteX21" fmla="*/ 402 w 10000"/>
              <a:gd name="connsiteY21" fmla="*/ 3057 h 10000"/>
              <a:gd name="connsiteX22" fmla="*/ 598 w 10000"/>
              <a:gd name="connsiteY22" fmla="*/ 2621 h 10000"/>
              <a:gd name="connsiteX23" fmla="*/ 862 w 10000"/>
              <a:gd name="connsiteY23" fmla="*/ 2207 h 10000"/>
              <a:gd name="connsiteX24" fmla="*/ 1138 w 10000"/>
              <a:gd name="connsiteY24" fmla="*/ 1828 h 10000"/>
              <a:gd name="connsiteX25" fmla="*/ 1460 w 10000"/>
              <a:gd name="connsiteY25" fmla="*/ 1460 h 10000"/>
              <a:gd name="connsiteX26" fmla="*/ 1816 w 10000"/>
              <a:gd name="connsiteY26" fmla="*/ 1138 h 10000"/>
              <a:gd name="connsiteX27" fmla="*/ 2195 w 10000"/>
              <a:gd name="connsiteY27" fmla="*/ 862 h 10000"/>
              <a:gd name="connsiteX28" fmla="*/ 2621 w 10000"/>
              <a:gd name="connsiteY28" fmla="*/ 609 h 10000"/>
              <a:gd name="connsiteX29" fmla="*/ 3057 w 10000"/>
              <a:gd name="connsiteY29" fmla="*/ 402 h 10000"/>
              <a:gd name="connsiteX30" fmla="*/ 3276 w 10000"/>
              <a:gd name="connsiteY30" fmla="*/ 299 h 10000"/>
              <a:gd name="connsiteX31" fmla="*/ 3517 w 10000"/>
              <a:gd name="connsiteY31" fmla="*/ 218 h 10000"/>
              <a:gd name="connsiteX32" fmla="*/ 3759 w 10000"/>
              <a:gd name="connsiteY32" fmla="*/ 161 h 10000"/>
              <a:gd name="connsiteX33" fmla="*/ 4000 w 10000"/>
              <a:gd name="connsiteY33" fmla="*/ 103 h 10000"/>
              <a:gd name="connsiteX34" fmla="*/ 4241 w 10000"/>
              <a:gd name="connsiteY34" fmla="*/ 69 h 10000"/>
              <a:gd name="connsiteX35" fmla="*/ 4483 w 10000"/>
              <a:gd name="connsiteY35" fmla="*/ 23 h 10000"/>
              <a:gd name="connsiteX36" fmla="*/ 4736 w 10000"/>
              <a:gd name="connsiteY36" fmla="*/ 0 h 10000"/>
              <a:gd name="connsiteX37" fmla="*/ 5000 w 10000"/>
              <a:gd name="connsiteY37" fmla="*/ 0 h 10000"/>
              <a:gd name="connsiteX38" fmla="*/ 5000 w 10000"/>
              <a:gd name="connsiteY38" fmla="*/ 0 h 10000"/>
              <a:gd name="connsiteX39" fmla="*/ 5264 w 10000"/>
              <a:gd name="connsiteY39" fmla="*/ 0 h 10000"/>
              <a:gd name="connsiteX40" fmla="*/ 5517 w 10000"/>
              <a:gd name="connsiteY40" fmla="*/ 23 h 10000"/>
              <a:gd name="connsiteX41" fmla="*/ 5759 w 10000"/>
              <a:gd name="connsiteY41" fmla="*/ 69 h 10000"/>
              <a:gd name="connsiteX42" fmla="*/ 6000 w 10000"/>
              <a:gd name="connsiteY42" fmla="*/ 103 h 10000"/>
              <a:gd name="connsiteX43" fmla="*/ 6241 w 10000"/>
              <a:gd name="connsiteY43" fmla="*/ 161 h 10000"/>
              <a:gd name="connsiteX44" fmla="*/ 6483 w 10000"/>
              <a:gd name="connsiteY44" fmla="*/ 218 h 10000"/>
              <a:gd name="connsiteX45" fmla="*/ 6724 w 10000"/>
              <a:gd name="connsiteY45" fmla="*/ 299 h 10000"/>
              <a:gd name="connsiteX46" fmla="*/ 6943 w 10000"/>
              <a:gd name="connsiteY46" fmla="*/ 402 h 10000"/>
              <a:gd name="connsiteX47" fmla="*/ 7379 w 10000"/>
              <a:gd name="connsiteY47" fmla="*/ 609 h 10000"/>
              <a:gd name="connsiteX48" fmla="*/ 7793 w 10000"/>
              <a:gd name="connsiteY48" fmla="*/ 862 h 10000"/>
              <a:gd name="connsiteX49" fmla="*/ 8184 w 10000"/>
              <a:gd name="connsiteY49" fmla="*/ 1138 h 10000"/>
              <a:gd name="connsiteX50" fmla="*/ 8540 w 10000"/>
              <a:gd name="connsiteY50" fmla="*/ 1460 h 10000"/>
              <a:gd name="connsiteX51" fmla="*/ 8862 w 10000"/>
              <a:gd name="connsiteY51" fmla="*/ 1828 h 10000"/>
              <a:gd name="connsiteX52" fmla="*/ 9138 w 10000"/>
              <a:gd name="connsiteY52" fmla="*/ 2207 h 10000"/>
              <a:gd name="connsiteX53" fmla="*/ 9402 w 10000"/>
              <a:gd name="connsiteY53" fmla="*/ 2621 h 10000"/>
              <a:gd name="connsiteX54" fmla="*/ 9598 w 10000"/>
              <a:gd name="connsiteY54" fmla="*/ 3057 h 10000"/>
              <a:gd name="connsiteX55" fmla="*/ 9701 w 10000"/>
              <a:gd name="connsiteY55" fmla="*/ 3287 h 10000"/>
              <a:gd name="connsiteX56" fmla="*/ 9782 w 10000"/>
              <a:gd name="connsiteY56" fmla="*/ 3517 h 10000"/>
              <a:gd name="connsiteX57" fmla="*/ 9839 w 10000"/>
              <a:gd name="connsiteY57" fmla="*/ 3759 h 10000"/>
              <a:gd name="connsiteX58" fmla="*/ 9897 w 10000"/>
              <a:gd name="connsiteY58" fmla="*/ 4000 h 10000"/>
              <a:gd name="connsiteX59" fmla="*/ 9943 w 10000"/>
              <a:gd name="connsiteY59" fmla="*/ 4241 h 10000"/>
              <a:gd name="connsiteX60" fmla="*/ 9977 w 10000"/>
              <a:gd name="connsiteY60" fmla="*/ 4483 h 10000"/>
              <a:gd name="connsiteX61" fmla="*/ 10000 w 10000"/>
              <a:gd name="connsiteY61" fmla="*/ 4747 h 10000"/>
              <a:gd name="connsiteX62" fmla="*/ 10000 w 10000"/>
              <a:gd name="connsiteY62" fmla="*/ 5000 h 10000"/>
              <a:gd name="connsiteX63" fmla="*/ 10000 w 10000"/>
              <a:gd name="connsiteY63" fmla="*/ 5000 h 10000"/>
              <a:gd name="connsiteX64" fmla="*/ 10000 w 10000"/>
              <a:gd name="connsiteY64" fmla="*/ 5000 h 10000"/>
              <a:gd name="connsiteX65" fmla="*/ 10000 w 10000"/>
              <a:gd name="connsiteY65" fmla="*/ 5264 h 10000"/>
              <a:gd name="connsiteX66" fmla="*/ 9977 w 10000"/>
              <a:gd name="connsiteY66" fmla="*/ 5517 h 10000"/>
              <a:gd name="connsiteX67" fmla="*/ 9943 w 10000"/>
              <a:gd name="connsiteY67" fmla="*/ 5759 h 10000"/>
              <a:gd name="connsiteX68" fmla="*/ 9897 w 10000"/>
              <a:gd name="connsiteY68" fmla="*/ 6000 h 10000"/>
              <a:gd name="connsiteX69" fmla="*/ 9839 w 10000"/>
              <a:gd name="connsiteY69" fmla="*/ 6241 h 10000"/>
              <a:gd name="connsiteX70" fmla="*/ 9782 w 10000"/>
              <a:gd name="connsiteY70" fmla="*/ 6483 h 10000"/>
              <a:gd name="connsiteX71" fmla="*/ 9701 w 10000"/>
              <a:gd name="connsiteY71" fmla="*/ 6724 h 10000"/>
              <a:gd name="connsiteX72" fmla="*/ 9598 w 10000"/>
              <a:gd name="connsiteY72" fmla="*/ 6943 h 10000"/>
              <a:gd name="connsiteX73" fmla="*/ 9402 w 10000"/>
              <a:gd name="connsiteY73" fmla="*/ 7379 h 10000"/>
              <a:gd name="connsiteX74" fmla="*/ 9138 w 10000"/>
              <a:gd name="connsiteY74" fmla="*/ 7805 h 10000"/>
              <a:gd name="connsiteX75" fmla="*/ 8862 w 10000"/>
              <a:gd name="connsiteY75" fmla="*/ 8184 h 10000"/>
              <a:gd name="connsiteX76" fmla="*/ 8540 w 10000"/>
              <a:gd name="connsiteY76" fmla="*/ 8540 h 10000"/>
              <a:gd name="connsiteX77" fmla="*/ 8184 w 10000"/>
              <a:gd name="connsiteY77" fmla="*/ 8862 h 10000"/>
              <a:gd name="connsiteX78" fmla="*/ 7793 w 10000"/>
              <a:gd name="connsiteY78" fmla="*/ 9138 h 10000"/>
              <a:gd name="connsiteX79" fmla="*/ 7379 w 10000"/>
              <a:gd name="connsiteY79" fmla="*/ 9402 h 10000"/>
              <a:gd name="connsiteX80" fmla="*/ 6943 w 10000"/>
              <a:gd name="connsiteY80" fmla="*/ 9598 h 10000"/>
              <a:gd name="connsiteX81" fmla="*/ 6724 w 10000"/>
              <a:gd name="connsiteY81" fmla="*/ 9701 h 10000"/>
              <a:gd name="connsiteX82" fmla="*/ 6483 w 10000"/>
              <a:gd name="connsiteY82" fmla="*/ 9782 h 10000"/>
              <a:gd name="connsiteX83" fmla="*/ 6241 w 10000"/>
              <a:gd name="connsiteY83" fmla="*/ 9839 h 10000"/>
              <a:gd name="connsiteX84" fmla="*/ 6000 w 10000"/>
              <a:gd name="connsiteY84" fmla="*/ 9897 h 10000"/>
              <a:gd name="connsiteX85" fmla="*/ 5759 w 10000"/>
              <a:gd name="connsiteY85" fmla="*/ 9943 h 10000"/>
              <a:gd name="connsiteX86" fmla="*/ 5517 w 10000"/>
              <a:gd name="connsiteY86" fmla="*/ 9977 h 10000"/>
              <a:gd name="connsiteX87" fmla="*/ 5264 w 10000"/>
              <a:gd name="connsiteY87" fmla="*/ 10000 h 10000"/>
              <a:gd name="connsiteX88" fmla="*/ 5000 w 10000"/>
              <a:gd name="connsiteY88" fmla="*/ 10000 h 10000"/>
              <a:gd name="connsiteX89" fmla="*/ 5000 w 10000"/>
              <a:gd name="connsiteY89" fmla="*/ 10000 h 10000"/>
              <a:gd name="connsiteX90" fmla="*/ 4736 w 10000"/>
              <a:gd name="connsiteY90" fmla="*/ 10000 h 10000"/>
              <a:gd name="connsiteX91" fmla="*/ 4483 w 10000"/>
              <a:gd name="connsiteY91" fmla="*/ 9977 h 10000"/>
              <a:gd name="connsiteX92" fmla="*/ 4241 w 10000"/>
              <a:gd name="connsiteY92" fmla="*/ 9943 h 10000"/>
              <a:gd name="connsiteX93" fmla="*/ 4000 w 10000"/>
              <a:gd name="connsiteY93" fmla="*/ 9897 h 10000"/>
              <a:gd name="connsiteX94" fmla="*/ 3759 w 10000"/>
              <a:gd name="connsiteY94" fmla="*/ 9839 h 10000"/>
              <a:gd name="connsiteX95" fmla="*/ 3517 w 10000"/>
              <a:gd name="connsiteY95" fmla="*/ 9782 h 10000"/>
              <a:gd name="connsiteX96" fmla="*/ 3276 w 10000"/>
              <a:gd name="connsiteY96" fmla="*/ 9701 h 10000"/>
              <a:gd name="connsiteX97" fmla="*/ 3057 w 10000"/>
              <a:gd name="connsiteY97" fmla="*/ 9598 h 10000"/>
              <a:gd name="connsiteX98" fmla="*/ 2621 w 10000"/>
              <a:gd name="connsiteY98" fmla="*/ 9402 h 10000"/>
              <a:gd name="connsiteX99" fmla="*/ 2195 w 10000"/>
              <a:gd name="connsiteY99" fmla="*/ 9138 h 10000"/>
              <a:gd name="connsiteX100" fmla="*/ 2224 w 10000"/>
              <a:gd name="connsiteY100" fmla="*/ 916 h 10000"/>
              <a:gd name="connsiteX0" fmla="*/ 1138 w 10000"/>
              <a:gd name="connsiteY0" fmla="*/ 8184 h 10000"/>
              <a:gd name="connsiteX1" fmla="*/ 862 w 10000"/>
              <a:gd name="connsiteY1" fmla="*/ 7805 h 10000"/>
              <a:gd name="connsiteX2" fmla="*/ 598 w 10000"/>
              <a:gd name="connsiteY2" fmla="*/ 7379 h 10000"/>
              <a:gd name="connsiteX3" fmla="*/ 402 w 10000"/>
              <a:gd name="connsiteY3" fmla="*/ 6943 h 10000"/>
              <a:gd name="connsiteX4" fmla="*/ 299 w 10000"/>
              <a:gd name="connsiteY4" fmla="*/ 6724 h 10000"/>
              <a:gd name="connsiteX5" fmla="*/ 218 w 10000"/>
              <a:gd name="connsiteY5" fmla="*/ 6483 h 10000"/>
              <a:gd name="connsiteX6" fmla="*/ 161 w 10000"/>
              <a:gd name="connsiteY6" fmla="*/ 6241 h 10000"/>
              <a:gd name="connsiteX7" fmla="*/ 103 w 10000"/>
              <a:gd name="connsiteY7" fmla="*/ 6000 h 10000"/>
              <a:gd name="connsiteX8" fmla="*/ 57 w 10000"/>
              <a:gd name="connsiteY8" fmla="*/ 5759 h 10000"/>
              <a:gd name="connsiteX9" fmla="*/ 23 w 10000"/>
              <a:gd name="connsiteY9" fmla="*/ 5517 h 10000"/>
              <a:gd name="connsiteX10" fmla="*/ 0 w 10000"/>
              <a:gd name="connsiteY10" fmla="*/ 5264 h 10000"/>
              <a:gd name="connsiteX11" fmla="*/ 0 w 10000"/>
              <a:gd name="connsiteY11" fmla="*/ 5000 h 10000"/>
              <a:gd name="connsiteX12" fmla="*/ 0 w 10000"/>
              <a:gd name="connsiteY12" fmla="*/ 5000 h 10000"/>
              <a:gd name="connsiteX13" fmla="*/ 0 w 10000"/>
              <a:gd name="connsiteY13" fmla="*/ 4747 h 10000"/>
              <a:gd name="connsiteX14" fmla="*/ 23 w 10000"/>
              <a:gd name="connsiteY14" fmla="*/ 4483 h 10000"/>
              <a:gd name="connsiteX15" fmla="*/ 57 w 10000"/>
              <a:gd name="connsiteY15" fmla="*/ 4241 h 10000"/>
              <a:gd name="connsiteX16" fmla="*/ 103 w 10000"/>
              <a:gd name="connsiteY16" fmla="*/ 4000 h 10000"/>
              <a:gd name="connsiteX17" fmla="*/ 161 w 10000"/>
              <a:gd name="connsiteY17" fmla="*/ 3759 h 10000"/>
              <a:gd name="connsiteX18" fmla="*/ 218 w 10000"/>
              <a:gd name="connsiteY18" fmla="*/ 3517 h 10000"/>
              <a:gd name="connsiteX19" fmla="*/ 299 w 10000"/>
              <a:gd name="connsiteY19" fmla="*/ 3287 h 10000"/>
              <a:gd name="connsiteX20" fmla="*/ 402 w 10000"/>
              <a:gd name="connsiteY20" fmla="*/ 3057 h 10000"/>
              <a:gd name="connsiteX21" fmla="*/ 598 w 10000"/>
              <a:gd name="connsiteY21" fmla="*/ 2621 h 10000"/>
              <a:gd name="connsiteX22" fmla="*/ 862 w 10000"/>
              <a:gd name="connsiteY22" fmla="*/ 2207 h 10000"/>
              <a:gd name="connsiteX23" fmla="*/ 1138 w 10000"/>
              <a:gd name="connsiteY23" fmla="*/ 1828 h 10000"/>
              <a:gd name="connsiteX24" fmla="*/ 1460 w 10000"/>
              <a:gd name="connsiteY24" fmla="*/ 1460 h 10000"/>
              <a:gd name="connsiteX25" fmla="*/ 1816 w 10000"/>
              <a:gd name="connsiteY25" fmla="*/ 1138 h 10000"/>
              <a:gd name="connsiteX26" fmla="*/ 2195 w 10000"/>
              <a:gd name="connsiteY26" fmla="*/ 862 h 10000"/>
              <a:gd name="connsiteX27" fmla="*/ 2621 w 10000"/>
              <a:gd name="connsiteY27" fmla="*/ 609 h 10000"/>
              <a:gd name="connsiteX28" fmla="*/ 3057 w 10000"/>
              <a:gd name="connsiteY28" fmla="*/ 402 h 10000"/>
              <a:gd name="connsiteX29" fmla="*/ 3276 w 10000"/>
              <a:gd name="connsiteY29" fmla="*/ 299 h 10000"/>
              <a:gd name="connsiteX30" fmla="*/ 3517 w 10000"/>
              <a:gd name="connsiteY30" fmla="*/ 218 h 10000"/>
              <a:gd name="connsiteX31" fmla="*/ 3759 w 10000"/>
              <a:gd name="connsiteY31" fmla="*/ 161 h 10000"/>
              <a:gd name="connsiteX32" fmla="*/ 4000 w 10000"/>
              <a:gd name="connsiteY32" fmla="*/ 103 h 10000"/>
              <a:gd name="connsiteX33" fmla="*/ 4241 w 10000"/>
              <a:gd name="connsiteY33" fmla="*/ 69 h 10000"/>
              <a:gd name="connsiteX34" fmla="*/ 4483 w 10000"/>
              <a:gd name="connsiteY34" fmla="*/ 23 h 10000"/>
              <a:gd name="connsiteX35" fmla="*/ 4736 w 10000"/>
              <a:gd name="connsiteY35" fmla="*/ 0 h 10000"/>
              <a:gd name="connsiteX36" fmla="*/ 5000 w 10000"/>
              <a:gd name="connsiteY36" fmla="*/ 0 h 10000"/>
              <a:gd name="connsiteX37" fmla="*/ 5000 w 10000"/>
              <a:gd name="connsiteY37" fmla="*/ 0 h 10000"/>
              <a:gd name="connsiteX38" fmla="*/ 5264 w 10000"/>
              <a:gd name="connsiteY38" fmla="*/ 0 h 10000"/>
              <a:gd name="connsiteX39" fmla="*/ 5517 w 10000"/>
              <a:gd name="connsiteY39" fmla="*/ 23 h 10000"/>
              <a:gd name="connsiteX40" fmla="*/ 5759 w 10000"/>
              <a:gd name="connsiteY40" fmla="*/ 69 h 10000"/>
              <a:gd name="connsiteX41" fmla="*/ 6000 w 10000"/>
              <a:gd name="connsiteY41" fmla="*/ 103 h 10000"/>
              <a:gd name="connsiteX42" fmla="*/ 6241 w 10000"/>
              <a:gd name="connsiteY42" fmla="*/ 161 h 10000"/>
              <a:gd name="connsiteX43" fmla="*/ 6483 w 10000"/>
              <a:gd name="connsiteY43" fmla="*/ 218 h 10000"/>
              <a:gd name="connsiteX44" fmla="*/ 6724 w 10000"/>
              <a:gd name="connsiteY44" fmla="*/ 299 h 10000"/>
              <a:gd name="connsiteX45" fmla="*/ 6943 w 10000"/>
              <a:gd name="connsiteY45" fmla="*/ 402 h 10000"/>
              <a:gd name="connsiteX46" fmla="*/ 7379 w 10000"/>
              <a:gd name="connsiteY46" fmla="*/ 609 h 10000"/>
              <a:gd name="connsiteX47" fmla="*/ 7793 w 10000"/>
              <a:gd name="connsiteY47" fmla="*/ 862 h 10000"/>
              <a:gd name="connsiteX48" fmla="*/ 8184 w 10000"/>
              <a:gd name="connsiteY48" fmla="*/ 1138 h 10000"/>
              <a:gd name="connsiteX49" fmla="*/ 8540 w 10000"/>
              <a:gd name="connsiteY49" fmla="*/ 1460 h 10000"/>
              <a:gd name="connsiteX50" fmla="*/ 8862 w 10000"/>
              <a:gd name="connsiteY50" fmla="*/ 1828 h 10000"/>
              <a:gd name="connsiteX51" fmla="*/ 9138 w 10000"/>
              <a:gd name="connsiteY51" fmla="*/ 2207 h 10000"/>
              <a:gd name="connsiteX52" fmla="*/ 9402 w 10000"/>
              <a:gd name="connsiteY52" fmla="*/ 2621 h 10000"/>
              <a:gd name="connsiteX53" fmla="*/ 9598 w 10000"/>
              <a:gd name="connsiteY53" fmla="*/ 3057 h 10000"/>
              <a:gd name="connsiteX54" fmla="*/ 9701 w 10000"/>
              <a:gd name="connsiteY54" fmla="*/ 3287 h 10000"/>
              <a:gd name="connsiteX55" fmla="*/ 9782 w 10000"/>
              <a:gd name="connsiteY55" fmla="*/ 3517 h 10000"/>
              <a:gd name="connsiteX56" fmla="*/ 9839 w 10000"/>
              <a:gd name="connsiteY56" fmla="*/ 3759 h 10000"/>
              <a:gd name="connsiteX57" fmla="*/ 9897 w 10000"/>
              <a:gd name="connsiteY57" fmla="*/ 4000 h 10000"/>
              <a:gd name="connsiteX58" fmla="*/ 9943 w 10000"/>
              <a:gd name="connsiteY58" fmla="*/ 4241 h 10000"/>
              <a:gd name="connsiteX59" fmla="*/ 9977 w 10000"/>
              <a:gd name="connsiteY59" fmla="*/ 4483 h 10000"/>
              <a:gd name="connsiteX60" fmla="*/ 10000 w 10000"/>
              <a:gd name="connsiteY60" fmla="*/ 4747 h 10000"/>
              <a:gd name="connsiteX61" fmla="*/ 10000 w 10000"/>
              <a:gd name="connsiteY61" fmla="*/ 5000 h 10000"/>
              <a:gd name="connsiteX62" fmla="*/ 10000 w 10000"/>
              <a:gd name="connsiteY62" fmla="*/ 5000 h 10000"/>
              <a:gd name="connsiteX63" fmla="*/ 10000 w 10000"/>
              <a:gd name="connsiteY63" fmla="*/ 5000 h 10000"/>
              <a:gd name="connsiteX64" fmla="*/ 10000 w 10000"/>
              <a:gd name="connsiteY64" fmla="*/ 5264 h 10000"/>
              <a:gd name="connsiteX65" fmla="*/ 9977 w 10000"/>
              <a:gd name="connsiteY65" fmla="*/ 5517 h 10000"/>
              <a:gd name="connsiteX66" fmla="*/ 9943 w 10000"/>
              <a:gd name="connsiteY66" fmla="*/ 5759 h 10000"/>
              <a:gd name="connsiteX67" fmla="*/ 9897 w 10000"/>
              <a:gd name="connsiteY67" fmla="*/ 6000 h 10000"/>
              <a:gd name="connsiteX68" fmla="*/ 9839 w 10000"/>
              <a:gd name="connsiteY68" fmla="*/ 6241 h 10000"/>
              <a:gd name="connsiteX69" fmla="*/ 9782 w 10000"/>
              <a:gd name="connsiteY69" fmla="*/ 6483 h 10000"/>
              <a:gd name="connsiteX70" fmla="*/ 9701 w 10000"/>
              <a:gd name="connsiteY70" fmla="*/ 6724 h 10000"/>
              <a:gd name="connsiteX71" fmla="*/ 9598 w 10000"/>
              <a:gd name="connsiteY71" fmla="*/ 6943 h 10000"/>
              <a:gd name="connsiteX72" fmla="*/ 9402 w 10000"/>
              <a:gd name="connsiteY72" fmla="*/ 7379 h 10000"/>
              <a:gd name="connsiteX73" fmla="*/ 9138 w 10000"/>
              <a:gd name="connsiteY73" fmla="*/ 7805 h 10000"/>
              <a:gd name="connsiteX74" fmla="*/ 8862 w 10000"/>
              <a:gd name="connsiteY74" fmla="*/ 8184 h 10000"/>
              <a:gd name="connsiteX75" fmla="*/ 8540 w 10000"/>
              <a:gd name="connsiteY75" fmla="*/ 8540 h 10000"/>
              <a:gd name="connsiteX76" fmla="*/ 8184 w 10000"/>
              <a:gd name="connsiteY76" fmla="*/ 8862 h 10000"/>
              <a:gd name="connsiteX77" fmla="*/ 7793 w 10000"/>
              <a:gd name="connsiteY77" fmla="*/ 9138 h 10000"/>
              <a:gd name="connsiteX78" fmla="*/ 7379 w 10000"/>
              <a:gd name="connsiteY78" fmla="*/ 9402 h 10000"/>
              <a:gd name="connsiteX79" fmla="*/ 6943 w 10000"/>
              <a:gd name="connsiteY79" fmla="*/ 9598 h 10000"/>
              <a:gd name="connsiteX80" fmla="*/ 6724 w 10000"/>
              <a:gd name="connsiteY80" fmla="*/ 9701 h 10000"/>
              <a:gd name="connsiteX81" fmla="*/ 6483 w 10000"/>
              <a:gd name="connsiteY81" fmla="*/ 9782 h 10000"/>
              <a:gd name="connsiteX82" fmla="*/ 6241 w 10000"/>
              <a:gd name="connsiteY82" fmla="*/ 9839 h 10000"/>
              <a:gd name="connsiteX83" fmla="*/ 6000 w 10000"/>
              <a:gd name="connsiteY83" fmla="*/ 9897 h 10000"/>
              <a:gd name="connsiteX84" fmla="*/ 5759 w 10000"/>
              <a:gd name="connsiteY84" fmla="*/ 9943 h 10000"/>
              <a:gd name="connsiteX85" fmla="*/ 5517 w 10000"/>
              <a:gd name="connsiteY85" fmla="*/ 9977 h 10000"/>
              <a:gd name="connsiteX86" fmla="*/ 5264 w 10000"/>
              <a:gd name="connsiteY86" fmla="*/ 10000 h 10000"/>
              <a:gd name="connsiteX87" fmla="*/ 5000 w 10000"/>
              <a:gd name="connsiteY87" fmla="*/ 10000 h 10000"/>
              <a:gd name="connsiteX88" fmla="*/ 5000 w 10000"/>
              <a:gd name="connsiteY88" fmla="*/ 10000 h 10000"/>
              <a:gd name="connsiteX89" fmla="*/ 4736 w 10000"/>
              <a:gd name="connsiteY89" fmla="*/ 10000 h 10000"/>
              <a:gd name="connsiteX90" fmla="*/ 4483 w 10000"/>
              <a:gd name="connsiteY90" fmla="*/ 9977 h 10000"/>
              <a:gd name="connsiteX91" fmla="*/ 4241 w 10000"/>
              <a:gd name="connsiteY91" fmla="*/ 9943 h 10000"/>
              <a:gd name="connsiteX92" fmla="*/ 4000 w 10000"/>
              <a:gd name="connsiteY92" fmla="*/ 9897 h 10000"/>
              <a:gd name="connsiteX93" fmla="*/ 3759 w 10000"/>
              <a:gd name="connsiteY93" fmla="*/ 9839 h 10000"/>
              <a:gd name="connsiteX94" fmla="*/ 3517 w 10000"/>
              <a:gd name="connsiteY94" fmla="*/ 9782 h 10000"/>
              <a:gd name="connsiteX95" fmla="*/ 3276 w 10000"/>
              <a:gd name="connsiteY95" fmla="*/ 9701 h 10000"/>
              <a:gd name="connsiteX96" fmla="*/ 3057 w 10000"/>
              <a:gd name="connsiteY96" fmla="*/ 9598 h 10000"/>
              <a:gd name="connsiteX97" fmla="*/ 2621 w 10000"/>
              <a:gd name="connsiteY97" fmla="*/ 9402 h 10000"/>
              <a:gd name="connsiteX98" fmla="*/ 2195 w 10000"/>
              <a:gd name="connsiteY98" fmla="*/ 9138 h 10000"/>
              <a:gd name="connsiteX99" fmla="*/ 2224 w 10000"/>
              <a:gd name="connsiteY99" fmla="*/ 916 h 10000"/>
              <a:gd name="connsiteX0" fmla="*/ 862 w 10000"/>
              <a:gd name="connsiteY0" fmla="*/ 7805 h 10000"/>
              <a:gd name="connsiteX1" fmla="*/ 598 w 10000"/>
              <a:gd name="connsiteY1" fmla="*/ 7379 h 10000"/>
              <a:gd name="connsiteX2" fmla="*/ 402 w 10000"/>
              <a:gd name="connsiteY2" fmla="*/ 6943 h 10000"/>
              <a:gd name="connsiteX3" fmla="*/ 299 w 10000"/>
              <a:gd name="connsiteY3" fmla="*/ 6724 h 10000"/>
              <a:gd name="connsiteX4" fmla="*/ 218 w 10000"/>
              <a:gd name="connsiteY4" fmla="*/ 6483 h 10000"/>
              <a:gd name="connsiteX5" fmla="*/ 161 w 10000"/>
              <a:gd name="connsiteY5" fmla="*/ 6241 h 10000"/>
              <a:gd name="connsiteX6" fmla="*/ 103 w 10000"/>
              <a:gd name="connsiteY6" fmla="*/ 6000 h 10000"/>
              <a:gd name="connsiteX7" fmla="*/ 57 w 10000"/>
              <a:gd name="connsiteY7" fmla="*/ 5759 h 10000"/>
              <a:gd name="connsiteX8" fmla="*/ 23 w 10000"/>
              <a:gd name="connsiteY8" fmla="*/ 5517 h 10000"/>
              <a:gd name="connsiteX9" fmla="*/ 0 w 10000"/>
              <a:gd name="connsiteY9" fmla="*/ 5264 h 10000"/>
              <a:gd name="connsiteX10" fmla="*/ 0 w 10000"/>
              <a:gd name="connsiteY10" fmla="*/ 5000 h 10000"/>
              <a:gd name="connsiteX11" fmla="*/ 0 w 10000"/>
              <a:gd name="connsiteY11" fmla="*/ 5000 h 10000"/>
              <a:gd name="connsiteX12" fmla="*/ 0 w 10000"/>
              <a:gd name="connsiteY12" fmla="*/ 4747 h 10000"/>
              <a:gd name="connsiteX13" fmla="*/ 23 w 10000"/>
              <a:gd name="connsiteY13" fmla="*/ 4483 h 10000"/>
              <a:gd name="connsiteX14" fmla="*/ 57 w 10000"/>
              <a:gd name="connsiteY14" fmla="*/ 4241 h 10000"/>
              <a:gd name="connsiteX15" fmla="*/ 103 w 10000"/>
              <a:gd name="connsiteY15" fmla="*/ 4000 h 10000"/>
              <a:gd name="connsiteX16" fmla="*/ 161 w 10000"/>
              <a:gd name="connsiteY16" fmla="*/ 3759 h 10000"/>
              <a:gd name="connsiteX17" fmla="*/ 218 w 10000"/>
              <a:gd name="connsiteY17" fmla="*/ 3517 h 10000"/>
              <a:gd name="connsiteX18" fmla="*/ 299 w 10000"/>
              <a:gd name="connsiteY18" fmla="*/ 3287 h 10000"/>
              <a:gd name="connsiteX19" fmla="*/ 402 w 10000"/>
              <a:gd name="connsiteY19" fmla="*/ 3057 h 10000"/>
              <a:gd name="connsiteX20" fmla="*/ 598 w 10000"/>
              <a:gd name="connsiteY20" fmla="*/ 2621 h 10000"/>
              <a:gd name="connsiteX21" fmla="*/ 862 w 10000"/>
              <a:gd name="connsiteY21" fmla="*/ 2207 h 10000"/>
              <a:gd name="connsiteX22" fmla="*/ 1138 w 10000"/>
              <a:gd name="connsiteY22" fmla="*/ 1828 h 10000"/>
              <a:gd name="connsiteX23" fmla="*/ 1460 w 10000"/>
              <a:gd name="connsiteY23" fmla="*/ 1460 h 10000"/>
              <a:gd name="connsiteX24" fmla="*/ 1816 w 10000"/>
              <a:gd name="connsiteY24" fmla="*/ 1138 h 10000"/>
              <a:gd name="connsiteX25" fmla="*/ 2195 w 10000"/>
              <a:gd name="connsiteY25" fmla="*/ 862 h 10000"/>
              <a:gd name="connsiteX26" fmla="*/ 2621 w 10000"/>
              <a:gd name="connsiteY26" fmla="*/ 609 h 10000"/>
              <a:gd name="connsiteX27" fmla="*/ 3057 w 10000"/>
              <a:gd name="connsiteY27" fmla="*/ 402 h 10000"/>
              <a:gd name="connsiteX28" fmla="*/ 3276 w 10000"/>
              <a:gd name="connsiteY28" fmla="*/ 299 h 10000"/>
              <a:gd name="connsiteX29" fmla="*/ 3517 w 10000"/>
              <a:gd name="connsiteY29" fmla="*/ 218 h 10000"/>
              <a:gd name="connsiteX30" fmla="*/ 3759 w 10000"/>
              <a:gd name="connsiteY30" fmla="*/ 161 h 10000"/>
              <a:gd name="connsiteX31" fmla="*/ 4000 w 10000"/>
              <a:gd name="connsiteY31" fmla="*/ 103 h 10000"/>
              <a:gd name="connsiteX32" fmla="*/ 4241 w 10000"/>
              <a:gd name="connsiteY32" fmla="*/ 69 h 10000"/>
              <a:gd name="connsiteX33" fmla="*/ 4483 w 10000"/>
              <a:gd name="connsiteY33" fmla="*/ 23 h 10000"/>
              <a:gd name="connsiteX34" fmla="*/ 4736 w 10000"/>
              <a:gd name="connsiteY34" fmla="*/ 0 h 10000"/>
              <a:gd name="connsiteX35" fmla="*/ 5000 w 10000"/>
              <a:gd name="connsiteY35" fmla="*/ 0 h 10000"/>
              <a:gd name="connsiteX36" fmla="*/ 5000 w 10000"/>
              <a:gd name="connsiteY36" fmla="*/ 0 h 10000"/>
              <a:gd name="connsiteX37" fmla="*/ 5264 w 10000"/>
              <a:gd name="connsiteY37" fmla="*/ 0 h 10000"/>
              <a:gd name="connsiteX38" fmla="*/ 5517 w 10000"/>
              <a:gd name="connsiteY38" fmla="*/ 23 h 10000"/>
              <a:gd name="connsiteX39" fmla="*/ 5759 w 10000"/>
              <a:gd name="connsiteY39" fmla="*/ 69 h 10000"/>
              <a:gd name="connsiteX40" fmla="*/ 6000 w 10000"/>
              <a:gd name="connsiteY40" fmla="*/ 103 h 10000"/>
              <a:gd name="connsiteX41" fmla="*/ 6241 w 10000"/>
              <a:gd name="connsiteY41" fmla="*/ 161 h 10000"/>
              <a:gd name="connsiteX42" fmla="*/ 6483 w 10000"/>
              <a:gd name="connsiteY42" fmla="*/ 218 h 10000"/>
              <a:gd name="connsiteX43" fmla="*/ 6724 w 10000"/>
              <a:gd name="connsiteY43" fmla="*/ 299 h 10000"/>
              <a:gd name="connsiteX44" fmla="*/ 6943 w 10000"/>
              <a:gd name="connsiteY44" fmla="*/ 402 h 10000"/>
              <a:gd name="connsiteX45" fmla="*/ 7379 w 10000"/>
              <a:gd name="connsiteY45" fmla="*/ 609 h 10000"/>
              <a:gd name="connsiteX46" fmla="*/ 7793 w 10000"/>
              <a:gd name="connsiteY46" fmla="*/ 862 h 10000"/>
              <a:gd name="connsiteX47" fmla="*/ 8184 w 10000"/>
              <a:gd name="connsiteY47" fmla="*/ 1138 h 10000"/>
              <a:gd name="connsiteX48" fmla="*/ 8540 w 10000"/>
              <a:gd name="connsiteY48" fmla="*/ 1460 h 10000"/>
              <a:gd name="connsiteX49" fmla="*/ 8862 w 10000"/>
              <a:gd name="connsiteY49" fmla="*/ 1828 h 10000"/>
              <a:gd name="connsiteX50" fmla="*/ 9138 w 10000"/>
              <a:gd name="connsiteY50" fmla="*/ 2207 h 10000"/>
              <a:gd name="connsiteX51" fmla="*/ 9402 w 10000"/>
              <a:gd name="connsiteY51" fmla="*/ 2621 h 10000"/>
              <a:gd name="connsiteX52" fmla="*/ 9598 w 10000"/>
              <a:gd name="connsiteY52" fmla="*/ 3057 h 10000"/>
              <a:gd name="connsiteX53" fmla="*/ 9701 w 10000"/>
              <a:gd name="connsiteY53" fmla="*/ 3287 h 10000"/>
              <a:gd name="connsiteX54" fmla="*/ 9782 w 10000"/>
              <a:gd name="connsiteY54" fmla="*/ 3517 h 10000"/>
              <a:gd name="connsiteX55" fmla="*/ 9839 w 10000"/>
              <a:gd name="connsiteY55" fmla="*/ 3759 h 10000"/>
              <a:gd name="connsiteX56" fmla="*/ 9897 w 10000"/>
              <a:gd name="connsiteY56" fmla="*/ 4000 h 10000"/>
              <a:gd name="connsiteX57" fmla="*/ 9943 w 10000"/>
              <a:gd name="connsiteY57" fmla="*/ 4241 h 10000"/>
              <a:gd name="connsiteX58" fmla="*/ 9977 w 10000"/>
              <a:gd name="connsiteY58" fmla="*/ 4483 h 10000"/>
              <a:gd name="connsiteX59" fmla="*/ 10000 w 10000"/>
              <a:gd name="connsiteY59" fmla="*/ 4747 h 10000"/>
              <a:gd name="connsiteX60" fmla="*/ 10000 w 10000"/>
              <a:gd name="connsiteY60" fmla="*/ 5000 h 10000"/>
              <a:gd name="connsiteX61" fmla="*/ 10000 w 10000"/>
              <a:gd name="connsiteY61" fmla="*/ 5000 h 10000"/>
              <a:gd name="connsiteX62" fmla="*/ 10000 w 10000"/>
              <a:gd name="connsiteY62" fmla="*/ 5000 h 10000"/>
              <a:gd name="connsiteX63" fmla="*/ 10000 w 10000"/>
              <a:gd name="connsiteY63" fmla="*/ 5264 h 10000"/>
              <a:gd name="connsiteX64" fmla="*/ 9977 w 10000"/>
              <a:gd name="connsiteY64" fmla="*/ 5517 h 10000"/>
              <a:gd name="connsiteX65" fmla="*/ 9943 w 10000"/>
              <a:gd name="connsiteY65" fmla="*/ 5759 h 10000"/>
              <a:gd name="connsiteX66" fmla="*/ 9897 w 10000"/>
              <a:gd name="connsiteY66" fmla="*/ 6000 h 10000"/>
              <a:gd name="connsiteX67" fmla="*/ 9839 w 10000"/>
              <a:gd name="connsiteY67" fmla="*/ 6241 h 10000"/>
              <a:gd name="connsiteX68" fmla="*/ 9782 w 10000"/>
              <a:gd name="connsiteY68" fmla="*/ 6483 h 10000"/>
              <a:gd name="connsiteX69" fmla="*/ 9701 w 10000"/>
              <a:gd name="connsiteY69" fmla="*/ 6724 h 10000"/>
              <a:gd name="connsiteX70" fmla="*/ 9598 w 10000"/>
              <a:gd name="connsiteY70" fmla="*/ 6943 h 10000"/>
              <a:gd name="connsiteX71" fmla="*/ 9402 w 10000"/>
              <a:gd name="connsiteY71" fmla="*/ 7379 h 10000"/>
              <a:gd name="connsiteX72" fmla="*/ 9138 w 10000"/>
              <a:gd name="connsiteY72" fmla="*/ 7805 h 10000"/>
              <a:gd name="connsiteX73" fmla="*/ 8862 w 10000"/>
              <a:gd name="connsiteY73" fmla="*/ 8184 h 10000"/>
              <a:gd name="connsiteX74" fmla="*/ 8540 w 10000"/>
              <a:gd name="connsiteY74" fmla="*/ 8540 h 10000"/>
              <a:gd name="connsiteX75" fmla="*/ 8184 w 10000"/>
              <a:gd name="connsiteY75" fmla="*/ 8862 h 10000"/>
              <a:gd name="connsiteX76" fmla="*/ 7793 w 10000"/>
              <a:gd name="connsiteY76" fmla="*/ 9138 h 10000"/>
              <a:gd name="connsiteX77" fmla="*/ 7379 w 10000"/>
              <a:gd name="connsiteY77" fmla="*/ 9402 h 10000"/>
              <a:gd name="connsiteX78" fmla="*/ 6943 w 10000"/>
              <a:gd name="connsiteY78" fmla="*/ 9598 h 10000"/>
              <a:gd name="connsiteX79" fmla="*/ 6724 w 10000"/>
              <a:gd name="connsiteY79" fmla="*/ 9701 h 10000"/>
              <a:gd name="connsiteX80" fmla="*/ 6483 w 10000"/>
              <a:gd name="connsiteY80" fmla="*/ 9782 h 10000"/>
              <a:gd name="connsiteX81" fmla="*/ 6241 w 10000"/>
              <a:gd name="connsiteY81" fmla="*/ 9839 h 10000"/>
              <a:gd name="connsiteX82" fmla="*/ 6000 w 10000"/>
              <a:gd name="connsiteY82" fmla="*/ 9897 h 10000"/>
              <a:gd name="connsiteX83" fmla="*/ 5759 w 10000"/>
              <a:gd name="connsiteY83" fmla="*/ 9943 h 10000"/>
              <a:gd name="connsiteX84" fmla="*/ 5517 w 10000"/>
              <a:gd name="connsiteY84" fmla="*/ 9977 h 10000"/>
              <a:gd name="connsiteX85" fmla="*/ 5264 w 10000"/>
              <a:gd name="connsiteY85" fmla="*/ 10000 h 10000"/>
              <a:gd name="connsiteX86" fmla="*/ 5000 w 10000"/>
              <a:gd name="connsiteY86" fmla="*/ 10000 h 10000"/>
              <a:gd name="connsiteX87" fmla="*/ 5000 w 10000"/>
              <a:gd name="connsiteY87" fmla="*/ 10000 h 10000"/>
              <a:gd name="connsiteX88" fmla="*/ 4736 w 10000"/>
              <a:gd name="connsiteY88" fmla="*/ 10000 h 10000"/>
              <a:gd name="connsiteX89" fmla="*/ 4483 w 10000"/>
              <a:gd name="connsiteY89" fmla="*/ 9977 h 10000"/>
              <a:gd name="connsiteX90" fmla="*/ 4241 w 10000"/>
              <a:gd name="connsiteY90" fmla="*/ 9943 h 10000"/>
              <a:gd name="connsiteX91" fmla="*/ 4000 w 10000"/>
              <a:gd name="connsiteY91" fmla="*/ 9897 h 10000"/>
              <a:gd name="connsiteX92" fmla="*/ 3759 w 10000"/>
              <a:gd name="connsiteY92" fmla="*/ 9839 h 10000"/>
              <a:gd name="connsiteX93" fmla="*/ 3517 w 10000"/>
              <a:gd name="connsiteY93" fmla="*/ 9782 h 10000"/>
              <a:gd name="connsiteX94" fmla="*/ 3276 w 10000"/>
              <a:gd name="connsiteY94" fmla="*/ 9701 h 10000"/>
              <a:gd name="connsiteX95" fmla="*/ 3057 w 10000"/>
              <a:gd name="connsiteY95" fmla="*/ 9598 h 10000"/>
              <a:gd name="connsiteX96" fmla="*/ 2621 w 10000"/>
              <a:gd name="connsiteY96" fmla="*/ 9402 h 10000"/>
              <a:gd name="connsiteX97" fmla="*/ 2195 w 10000"/>
              <a:gd name="connsiteY97" fmla="*/ 9138 h 10000"/>
              <a:gd name="connsiteX98" fmla="*/ 2224 w 10000"/>
              <a:gd name="connsiteY98" fmla="*/ 916 h 10000"/>
              <a:gd name="connsiteX0" fmla="*/ 598 w 10000"/>
              <a:gd name="connsiteY0" fmla="*/ 7379 h 10000"/>
              <a:gd name="connsiteX1" fmla="*/ 402 w 10000"/>
              <a:gd name="connsiteY1" fmla="*/ 6943 h 10000"/>
              <a:gd name="connsiteX2" fmla="*/ 299 w 10000"/>
              <a:gd name="connsiteY2" fmla="*/ 6724 h 10000"/>
              <a:gd name="connsiteX3" fmla="*/ 218 w 10000"/>
              <a:gd name="connsiteY3" fmla="*/ 6483 h 10000"/>
              <a:gd name="connsiteX4" fmla="*/ 161 w 10000"/>
              <a:gd name="connsiteY4" fmla="*/ 6241 h 10000"/>
              <a:gd name="connsiteX5" fmla="*/ 103 w 10000"/>
              <a:gd name="connsiteY5" fmla="*/ 6000 h 10000"/>
              <a:gd name="connsiteX6" fmla="*/ 57 w 10000"/>
              <a:gd name="connsiteY6" fmla="*/ 5759 h 10000"/>
              <a:gd name="connsiteX7" fmla="*/ 23 w 10000"/>
              <a:gd name="connsiteY7" fmla="*/ 5517 h 10000"/>
              <a:gd name="connsiteX8" fmla="*/ 0 w 10000"/>
              <a:gd name="connsiteY8" fmla="*/ 5264 h 10000"/>
              <a:gd name="connsiteX9" fmla="*/ 0 w 10000"/>
              <a:gd name="connsiteY9" fmla="*/ 5000 h 10000"/>
              <a:gd name="connsiteX10" fmla="*/ 0 w 10000"/>
              <a:gd name="connsiteY10" fmla="*/ 5000 h 10000"/>
              <a:gd name="connsiteX11" fmla="*/ 0 w 10000"/>
              <a:gd name="connsiteY11" fmla="*/ 4747 h 10000"/>
              <a:gd name="connsiteX12" fmla="*/ 23 w 10000"/>
              <a:gd name="connsiteY12" fmla="*/ 4483 h 10000"/>
              <a:gd name="connsiteX13" fmla="*/ 57 w 10000"/>
              <a:gd name="connsiteY13" fmla="*/ 4241 h 10000"/>
              <a:gd name="connsiteX14" fmla="*/ 103 w 10000"/>
              <a:gd name="connsiteY14" fmla="*/ 4000 h 10000"/>
              <a:gd name="connsiteX15" fmla="*/ 161 w 10000"/>
              <a:gd name="connsiteY15" fmla="*/ 3759 h 10000"/>
              <a:gd name="connsiteX16" fmla="*/ 218 w 10000"/>
              <a:gd name="connsiteY16" fmla="*/ 3517 h 10000"/>
              <a:gd name="connsiteX17" fmla="*/ 299 w 10000"/>
              <a:gd name="connsiteY17" fmla="*/ 3287 h 10000"/>
              <a:gd name="connsiteX18" fmla="*/ 402 w 10000"/>
              <a:gd name="connsiteY18" fmla="*/ 3057 h 10000"/>
              <a:gd name="connsiteX19" fmla="*/ 598 w 10000"/>
              <a:gd name="connsiteY19" fmla="*/ 2621 h 10000"/>
              <a:gd name="connsiteX20" fmla="*/ 862 w 10000"/>
              <a:gd name="connsiteY20" fmla="*/ 2207 h 10000"/>
              <a:gd name="connsiteX21" fmla="*/ 1138 w 10000"/>
              <a:gd name="connsiteY21" fmla="*/ 1828 h 10000"/>
              <a:gd name="connsiteX22" fmla="*/ 1460 w 10000"/>
              <a:gd name="connsiteY22" fmla="*/ 1460 h 10000"/>
              <a:gd name="connsiteX23" fmla="*/ 1816 w 10000"/>
              <a:gd name="connsiteY23" fmla="*/ 1138 h 10000"/>
              <a:gd name="connsiteX24" fmla="*/ 2195 w 10000"/>
              <a:gd name="connsiteY24" fmla="*/ 862 h 10000"/>
              <a:gd name="connsiteX25" fmla="*/ 2621 w 10000"/>
              <a:gd name="connsiteY25" fmla="*/ 609 h 10000"/>
              <a:gd name="connsiteX26" fmla="*/ 3057 w 10000"/>
              <a:gd name="connsiteY26" fmla="*/ 402 h 10000"/>
              <a:gd name="connsiteX27" fmla="*/ 3276 w 10000"/>
              <a:gd name="connsiteY27" fmla="*/ 299 h 10000"/>
              <a:gd name="connsiteX28" fmla="*/ 3517 w 10000"/>
              <a:gd name="connsiteY28" fmla="*/ 218 h 10000"/>
              <a:gd name="connsiteX29" fmla="*/ 3759 w 10000"/>
              <a:gd name="connsiteY29" fmla="*/ 161 h 10000"/>
              <a:gd name="connsiteX30" fmla="*/ 4000 w 10000"/>
              <a:gd name="connsiteY30" fmla="*/ 103 h 10000"/>
              <a:gd name="connsiteX31" fmla="*/ 4241 w 10000"/>
              <a:gd name="connsiteY31" fmla="*/ 69 h 10000"/>
              <a:gd name="connsiteX32" fmla="*/ 4483 w 10000"/>
              <a:gd name="connsiteY32" fmla="*/ 23 h 10000"/>
              <a:gd name="connsiteX33" fmla="*/ 4736 w 10000"/>
              <a:gd name="connsiteY33" fmla="*/ 0 h 10000"/>
              <a:gd name="connsiteX34" fmla="*/ 5000 w 10000"/>
              <a:gd name="connsiteY34" fmla="*/ 0 h 10000"/>
              <a:gd name="connsiteX35" fmla="*/ 5000 w 10000"/>
              <a:gd name="connsiteY35" fmla="*/ 0 h 10000"/>
              <a:gd name="connsiteX36" fmla="*/ 5264 w 10000"/>
              <a:gd name="connsiteY36" fmla="*/ 0 h 10000"/>
              <a:gd name="connsiteX37" fmla="*/ 5517 w 10000"/>
              <a:gd name="connsiteY37" fmla="*/ 23 h 10000"/>
              <a:gd name="connsiteX38" fmla="*/ 5759 w 10000"/>
              <a:gd name="connsiteY38" fmla="*/ 69 h 10000"/>
              <a:gd name="connsiteX39" fmla="*/ 6000 w 10000"/>
              <a:gd name="connsiteY39" fmla="*/ 103 h 10000"/>
              <a:gd name="connsiteX40" fmla="*/ 6241 w 10000"/>
              <a:gd name="connsiteY40" fmla="*/ 161 h 10000"/>
              <a:gd name="connsiteX41" fmla="*/ 6483 w 10000"/>
              <a:gd name="connsiteY41" fmla="*/ 218 h 10000"/>
              <a:gd name="connsiteX42" fmla="*/ 6724 w 10000"/>
              <a:gd name="connsiteY42" fmla="*/ 299 h 10000"/>
              <a:gd name="connsiteX43" fmla="*/ 6943 w 10000"/>
              <a:gd name="connsiteY43" fmla="*/ 402 h 10000"/>
              <a:gd name="connsiteX44" fmla="*/ 7379 w 10000"/>
              <a:gd name="connsiteY44" fmla="*/ 609 h 10000"/>
              <a:gd name="connsiteX45" fmla="*/ 7793 w 10000"/>
              <a:gd name="connsiteY45" fmla="*/ 862 h 10000"/>
              <a:gd name="connsiteX46" fmla="*/ 8184 w 10000"/>
              <a:gd name="connsiteY46" fmla="*/ 1138 h 10000"/>
              <a:gd name="connsiteX47" fmla="*/ 8540 w 10000"/>
              <a:gd name="connsiteY47" fmla="*/ 1460 h 10000"/>
              <a:gd name="connsiteX48" fmla="*/ 8862 w 10000"/>
              <a:gd name="connsiteY48" fmla="*/ 1828 h 10000"/>
              <a:gd name="connsiteX49" fmla="*/ 9138 w 10000"/>
              <a:gd name="connsiteY49" fmla="*/ 2207 h 10000"/>
              <a:gd name="connsiteX50" fmla="*/ 9402 w 10000"/>
              <a:gd name="connsiteY50" fmla="*/ 2621 h 10000"/>
              <a:gd name="connsiteX51" fmla="*/ 9598 w 10000"/>
              <a:gd name="connsiteY51" fmla="*/ 3057 h 10000"/>
              <a:gd name="connsiteX52" fmla="*/ 9701 w 10000"/>
              <a:gd name="connsiteY52" fmla="*/ 3287 h 10000"/>
              <a:gd name="connsiteX53" fmla="*/ 9782 w 10000"/>
              <a:gd name="connsiteY53" fmla="*/ 3517 h 10000"/>
              <a:gd name="connsiteX54" fmla="*/ 9839 w 10000"/>
              <a:gd name="connsiteY54" fmla="*/ 3759 h 10000"/>
              <a:gd name="connsiteX55" fmla="*/ 9897 w 10000"/>
              <a:gd name="connsiteY55" fmla="*/ 4000 h 10000"/>
              <a:gd name="connsiteX56" fmla="*/ 9943 w 10000"/>
              <a:gd name="connsiteY56" fmla="*/ 4241 h 10000"/>
              <a:gd name="connsiteX57" fmla="*/ 9977 w 10000"/>
              <a:gd name="connsiteY57" fmla="*/ 4483 h 10000"/>
              <a:gd name="connsiteX58" fmla="*/ 10000 w 10000"/>
              <a:gd name="connsiteY58" fmla="*/ 4747 h 10000"/>
              <a:gd name="connsiteX59" fmla="*/ 10000 w 10000"/>
              <a:gd name="connsiteY59" fmla="*/ 5000 h 10000"/>
              <a:gd name="connsiteX60" fmla="*/ 10000 w 10000"/>
              <a:gd name="connsiteY60" fmla="*/ 5000 h 10000"/>
              <a:gd name="connsiteX61" fmla="*/ 10000 w 10000"/>
              <a:gd name="connsiteY61" fmla="*/ 5000 h 10000"/>
              <a:gd name="connsiteX62" fmla="*/ 10000 w 10000"/>
              <a:gd name="connsiteY62" fmla="*/ 5264 h 10000"/>
              <a:gd name="connsiteX63" fmla="*/ 9977 w 10000"/>
              <a:gd name="connsiteY63" fmla="*/ 5517 h 10000"/>
              <a:gd name="connsiteX64" fmla="*/ 9943 w 10000"/>
              <a:gd name="connsiteY64" fmla="*/ 5759 h 10000"/>
              <a:gd name="connsiteX65" fmla="*/ 9897 w 10000"/>
              <a:gd name="connsiteY65" fmla="*/ 6000 h 10000"/>
              <a:gd name="connsiteX66" fmla="*/ 9839 w 10000"/>
              <a:gd name="connsiteY66" fmla="*/ 6241 h 10000"/>
              <a:gd name="connsiteX67" fmla="*/ 9782 w 10000"/>
              <a:gd name="connsiteY67" fmla="*/ 6483 h 10000"/>
              <a:gd name="connsiteX68" fmla="*/ 9701 w 10000"/>
              <a:gd name="connsiteY68" fmla="*/ 6724 h 10000"/>
              <a:gd name="connsiteX69" fmla="*/ 9598 w 10000"/>
              <a:gd name="connsiteY69" fmla="*/ 6943 h 10000"/>
              <a:gd name="connsiteX70" fmla="*/ 9402 w 10000"/>
              <a:gd name="connsiteY70" fmla="*/ 7379 h 10000"/>
              <a:gd name="connsiteX71" fmla="*/ 9138 w 10000"/>
              <a:gd name="connsiteY71" fmla="*/ 7805 h 10000"/>
              <a:gd name="connsiteX72" fmla="*/ 8862 w 10000"/>
              <a:gd name="connsiteY72" fmla="*/ 8184 h 10000"/>
              <a:gd name="connsiteX73" fmla="*/ 8540 w 10000"/>
              <a:gd name="connsiteY73" fmla="*/ 8540 h 10000"/>
              <a:gd name="connsiteX74" fmla="*/ 8184 w 10000"/>
              <a:gd name="connsiteY74" fmla="*/ 8862 h 10000"/>
              <a:gd name="connsiteX75" fmla="*/ 7793 w 10000"/>
              <a:gd name="connsiteY75" fmla="*/ 9138 h 10000"/>
              <a:gd name="connsiteX76" fmla="*/ 7379 w 10000"/>
              <a:gd name="connsiteY76" fmla="*/ 9402 h 10000"/>
              <a:gd name="connsiteX77" fmla="*/ 6943 w 10000"/>
              <a:gd name="connsiteY77" fmla="*/ 9598 h 10000"/>
              <a:gd name="connsiteX78" fmla="*/ 6724 w 10000"/>
              <a:gd name="connsiteY78" fmla="*/ 9701 h 10000"/>
              <a:gd name="connsiteX79" fmla="*/ 6483 w 10000"/>
              <a:gd name="connsiteY79" fmla="*/ 9782 h 10000"/>
              <a:gd name="connsiteX80" fmla="*/ 6241 w 10000"/>
              <a:gd name="connsiteY80" fmla="*/ 9839 h 10000"/>
              <a:gd name="connsiteX81" fmla="*/ 6000 w 10000"/>
              <a:gd name="connsiteY81" fmla="*/ 9897 h 10000"/>
              <a:gd name="connsiteX82" fmla="*/ 5759 w 10000"/>
              <a:gd name="connsiteY82" fmla="*/ 9943 h 10000"/>
              <a:gd name="connsiteX83" fmla="*/ 5517 w 10000"/>
              <a:gd name="connsiteY83" fmla="*/ 9977 h 10000"/>
              <a:gd name="connsiteX84" fmla="*/ 5264 w 10000"/>
              <a:gd name="connsiteY84" fmla="*/ 10000 h 10000"/>
              <a:gd name="connsiteX85" fmla="*/ 5000 w 10000"/>
              <a:gd name="connsiteY85" fmla="*/ 10000 h 10000"/>
              <a:gd name="connsiteX86" fmla="*/ 5000 w 10000"/>
              <a:gd name="connsiteY86" fmla="*/ 10000 h 10000"/>
              <a:gd name="connsiteX87" fmla="*/ 4736 w 10000"/>
              <a:gd name="connsiteY87" fmla="*/ 10000 h 10000"/>
              <a:gd name="connsiteX88" fmla="*/ 4483 w 10000"/>
              <a:gd name="connsiteY88" fmla="*/ 9977 h 10000"/>
              <a:gd name="connsiteX89" fmla="*/ 4241 w 10000"/>
              <a:gd name="connsiteY89" fmla="*/ 9943 h 10000"/>
              <a:gd name="connsiteX90" fmla="*/ 4000 w 10000"/>
              <a:gd name="connsiteY90" fmla="*/ 9897 h 10000"/>
              <a:gd name="connsiteX91" fmla="*/ 3759 w 10000"/>
              <a:gd name="connsiteY91" fmla="*/ 9839 h 10000"/>
              <a:gd name="connsiteX92" fmla="*/ 3517 w 10000"/>
              <a:gd name="connsiteY92" fmla="*/ 9782 h 10000"/>
              <a:gd name="connsiteX93" fmla="*/ 3276 w 10000"/>
              <a:gd name="connsiteY93" fmla="*/ 9701 h 10000"/>
              <a:gd name="connsiteX94" fmla="*/ 3057 w 10000"/>
              <a:gd name="connsiteY94" fmla="*/ 9598 h 10000"/>
              <a:gd name="connsiteX95" fmla="*/ 2621 w 10000"/>
              <a:gd name="connsiteY95" fmla="*/ 9402 h 10000"/>
              <a:gd name="connsiteX96" fmla="*/ 2195 w 10000"/>
              <a:gd name="connsiteY96" fmla="*/ 9138 h 10000"/>
              <a:gd name="connsiteX97" fmla="*/ 2224 w 10000"/>
              <a:gd name="connsiteY97" fmla="*/ 916 h 10000"/>
              <a:gd name="connsiteX0" fmla="*/ 402 w 10000"/>
              <a:gd name="connsiteY0" fmla="*/ 6943 h 10000"/>
              <a:gd name="connsiteX1" fmla="*/ 299 w 10000"/>
              <a:gd name="connsiteY1" fmla="*/ 6724 h 10000"/>
              <a:gd name="connsiteX2" fmla="*/ 218 w 10000"/>
              <a:gd name="connsiteY2" fmla="*/ 6483 h 10000"/>
              <a:gd name="connsiteX3" fmla="*/ 161 w 10000"/>
              <a:gd name="connsiteY3" fmla="*/ 6241 h 10000"/>
              <a:gd name="connsiteX4" fmla="*/ 103 w 10000"/>
              <a:gd name="connsiteY4" fmla="*/ 6000 h 10000"/>
              <a:gd name="connsiteX5" fmla="*/ 57 w 10000"/>
              <a:gd name="connsiteY5" fmla="*/ 5759 h 10000"/>
              <a:gd name="connsiteX6" fmla="*/ 23 w 10000"/>
              <a:gd name="connsiteY6" fmla="*/ 5517 h 10000"/>
              <a:gd name="connsiteX7" fmla="*/ 0 w 10000"/>
              <a:gd name="connsiteY7" fmla="*/ 5264 h 10000"/>
              <a:gd name="connsiteX8" fmla="*/ 0 w 10000"/>
              <a:gd name="connsiteY8" fmla="*/ 5000 h 10000"/>
              <a:gd name="connsiteX9" fmla="*/ 0 w 10000"/>
              <a:gd name="connsiteY9" fmla="*/ 5000 h 10000"/>
              <a:gd name="connsiteX10" fmla="*/ 0 w 10000"/>
              <a:gd name="connsiteY10" fmla="*/ 4747 h 10000"/>
              <a:gd name="connsiteX11" fmla="*/ 23 w 10000"/>
              <a:gd name="connsiteY11" fmla="*/ 4483 h 10000"/>
              <a:gd name="connsiteX12" fmla="*/ 57 w 10000"/>
              <a:gd name="connsiteY12" fmla="*/ 4241 h 10000"/>
              <a:gd name="connsiteX13" fmla="*/ 103 w 10000"/>
              <a:gd name="connsiteY13" fmla="*/ 4000 h 10000"/>
              <a:gd name="connsiteX14" fmla="*/ 161 w 10000"/>
              <a:gd name="connsiteY14" fmla="*/ 3759 h 10000"/>
              <a:gd name="connsiteX15" fmla="*/ 218 w 10000"/>
              <a:gd name="connsiteY15" fmla="*/ 3517 h 10000"/>
              <a:gd name="connsiteX16" fmla="*/ 299 w 10000"/>
              <a:gd name="connsiteY16" fmla="*/ 3287 h 10000"/>
              <a:gd name="connsiteX17" fmla="*/ 402 w 10000"/>
              <a:gd name="connsiteY17" fmla="*/ 3057 h 10000"/>
              <a:gd name="connsiteX18" fmla="*/ 598 w 10000"/>
              <a:gd name="connsiteY18" fmla="*/ 2621 h 10000"/>
              <a:gd name="connsiteX19" fmla="*/ 862 w 10000"/>
              <a:gd name="connsiteY19" fmla="*/ 2207 h 10000"/>
              <a:gd name="connsiteX20" fmla="*/ 1138 w 10000"/>
              <a:gd name="connsiteY20" fmla="*/ 1828 h 10000"/>
              <a:gd name="connsiteX21" fmla="*/ 1460 w 10000"/>
              <a:gd name="connsiteY21" fmla="*/ 1460 h 10000"/>
              <a:gd name="connsiteX22" fmla="*/ 1816 w 10000"/>
              <a:gd name="connsiteY22" fmla="*/ 1138 h 10000"/>
              <a:gd name="connsiteX23" fmla="*/ 2195 w 10000"/>
              <a:gd name="connsiteY23" fmla="*/ 862 h 10000"/>
              <a:gd name="connsiteX24" fmla="*/ 2621 w 10000"/>
              <a:gd name="connsiteY24" fmla="*/ 609 h 10000"/>
              <a:gd name="connsiteX25" fmla="*/ 3057 w 10000"/>
              <a:gd name="connsiteY25" fmla="*/ 402 h 10000"/>
              <a:gd name="connsiteX26" fmla="*/ 3276 w 10000"/>
              <a:gd name="connsiteY26" fmla="*/ 299 h 10000"/>
              <a:gd name="connsiteX27" fmla="*/ 3517 w 10000"/>
              <a:gd name="connsiteY27" fmla="*/ 218 h 10000"/>
              <a:gd name="connsiteX28" fmla="*/ 3759 w 10000"/>
              <a:gd name="connsiteY28" fmla="*/ 161 h 10000"/>
              <a:gd name="connsiteX29" fmla="*/ 4000 w 10000"/>
              <a:gd name="connsiteY29" fmla="*/ 103 h 10000"/>
              <a:gd name="connsiteX30" fmla="*/ 4241 w 10000"/>
              <a:gd name="connsiteY30" fmla="*/ 69 h 10000"/>
              <a:gd name="connsiteX31" fmla="*/ 4483 w 10000"/>
              <a:gd name="connsiteY31" fmla="*/ 23 h 10000"/>
              <a:gd name="connsiteX32" fmla="*/ 4736 w 10000"/>
              <a:gd name="connsiteY32" fmla="*/ 0 h 10000"/>
              <a:gd name="connsiteX33" fmla="*/ 5000 w 10000"/>
              <a:gd name="connsiteY33" fmla="*/ 0 h 10000"/>
              <a:gd name="connsiteX34" fmla="*/ 5000 w 10000"/>
              <a:gd name="connsiteY34" fmla="*/ 0 h 10000"/>
              <a:gd name="connsiteX35" fmla="*/ 5264 w 10000"/>
              <a:gd name="connsiteY35" fmla="*/ 0 h 10000"/>
              <a:gd name="connsiteX36" fmla="*/ 5517 w 10000"/>
              <a:gd name="connsiteY36" fmla="*/ 23 h 10000"/>
              <a:gd name="connsiteX37" fmla="*/ 5759 w 10000"/>
              <a:gd name="connsiteY37" fmla="*/ 69 h 10000"/>
              <a:gd name="connsiteX38" fmla="*/ 6000 w 10000"/>
              <a:gd name="connsiteY38" fmla="*/ 103 h 10000"/>
              <a:gd name="connsiteX39" fmla="*/ 6241 w 10000"/>
              <a:gd name="connsiteY39" fmla="*/ 161 h 10000"/>
              <a:gd name="connsiteX40" fmla="*/ 6483 w 10000"/>
              <a:gd name="connsiteY40" fmla="*/ 218 h 10000"/>
              <a:gd name="connsiteX41" fmla="*/ 6724 w 10000"/>
              <a:gd name="connsiteY41" fmla="*/ 299 h 10000"/>
              <a:gd name="connsiteX42" fmla="*/ 6943 w 10000"/>
              <a:gd name="connsiteY42" fmla="*/ 402 h 10000"/>
              <a:gd name="connsiteX43" fmla="*/ 7379 w 10000"/>
              <a:gd name="connsiteY43" fmla="*/ 609 h 10000"/>
              <a:gd name="connsiteX44" fmla="*/ 7793 w 10000"/>
              <a:gd name="connsiteY44" fmla="*/ 862 h 10000"/>
              <a:gd name="connsiteX45" fmla="*/ 8184 w 10000"/>
              <a:gd name="connsiteY45" fmla="*/ 1138 h 10000"/>
              <a:gd name="connsiteX46" fmla="*/ 8540 w 10000"/>
              <a:gd name="connsiteY46" fmla="*/ 1460 h 10000"/>
              <a:gd name="connsiteX47" fmla="*/ 8862 w 10000"/>
              <a:gd name="connsiteY47" fmla="*/ 1828 h 10000"/>
              <a:gd name="connsiteX48" fmla="*/ 9138 w 10000"/>
              <a:gd name="connsiteY48" fmla="*/ 2207 h 10000"/>
              <a:gd name="connsiteX49" fmla="*/ 9402 w 10000"/>
              <a:gd name="connsiteY49" fmla="*/ 2621 h 10000"/>
              <a:gd name="connsiteX50" fmla="*/ 9598 w 10000"/>
              <a:gd name="connsiteY50" fmla="*/ 3057 h 10000"/>
              <a:gd name="connsiteX51" fmla="*/ 9701 w 10000"/>
              <a:gd name="connsiteY51" fmla="*/ 3287 h 10000"/>
              <a:gd name="connsiteX52" fmla="*/ 9782 w 10000"/>
              <a:gd name="connsiteY52" fmla="*/ 3517 h 10000"/>
              <a:gd name="connsiteX53" fmla="*/ 9839 w 10000"/>
              <a:gd name="connsiteY53" fmla="*/ 3759 h 10000"/>
              <a:gd name="connsiteX54" fmla="*/ 9897 w 10000"/>
              <a:gd name="connsiteY54" fmla="*/ 4000 h 10000"/>
              <a:gd name="connsiteX55" fmla="*/ 9943 w 10000"/>
              <a:gd name="connsiteY55" fmla="*/ 4241 h 10000"/>
              <a:gd name="connsiteX56" fmla="*/ 9977 w 10000"/>
              <a:gd name="connsiteY56" fmla="*/ 4483 h 10000"/>
              <a:gd name="connsiteX57" fmla="*/ 10000 w 10000"/>
              <a:gd name="connsiteY57" fmla="*/ 4747 h 10000"/>
              <a:gd name="connsiteX58" fmla="*/ 10000 w 10000"/>
              <a:gd name="connsiteY58" fmla="*/ 5000 h 10000"/>
              <a:gd name="connsiteX59" fmla="*/ 10000 w 10000"/>
              <a:gd name="connsiteY59" fmla="*/ 5000 h 10000"/>
              <a:gd name="connsiteX60" fmla="*/ 10000 w 10000"/>
              <a:gd name="connsiteY60" fmla="*/ 5000 h 10000"/>
              <a:gd name="connsiteX61" fmla="*/ 10000 w 10000"/>
              <a:gd name="connsiteY61" fmla="*/ 5264 h 10000"/>
              <a:gd name="connsiteX62" fmla="*/ 9977 w 10000"/>
              <a:gd name="connsiteY62" fmla="*/ 5517 h 10000"/>
              <a:gd name="connsiteX63" fmla="*/ 9943 w 10000"/>
              <a:gd name="connsiteY63" fmla="*/ 5759 h 10000"/>
              <a:gd name="connsiteX64" fmla="*/ 9897 w 10000"/>
              <a:gd name="connsiteY64" fmla="*/ 6000 h 10000"/>
              <a:gd name="connsiteX65" fmla="*/ 9839 w 10000"/>
              <a:gd name="connsiteY65" fmla="*/ 6241 h 10000"/>
              <a:gd name="connsiteX66" fmla="*/ 9782 w 10000"/>
              <a:gd name="connsiteY66" fmla="*/ 6483 h 10000"/>
              <a:gd name="connsiteX67" fmla="*/ 9701 w 10000"/>
              <a:gd name="connsiteY67" fmla="*/ 6724 h 10000"/>
              <a:gd name="connsiteX68" fmla="*/ 9598 w 10000"/>
              <a:gd name="connsiteY68" fmla="*/ 6943 h 10000"/>
              <a:gd name="connsiteX69" fmla="*/ 9402 w 10000"/>
              <a:gd name="connsiteY69" fmla="*/ 7379 h 10000"/>
              <a:gd name="connsiteX70" fmla="*/ 9138 w 10000"/>
              <a:gd name="connsiteY70" fmla="*/ 7805 h 10000"/>
              <a:gd name="connsiteX71" fmla="*/ 8862 w 10000"/>
              <a:gd name="connsiteY71" fmla="*/ 8184 h 10000"/>
              <a:gd name="connsiteX72" fmla="*/ 8540 w 10000"/>
              <a:gd name="connsiteY72" fmla="*/ 8540 h 10000"/>
              <a:gd name="connsiteX73" fmla="*/ 8184 w 10000"/>
              <a:gd name="connsiteY73" fmla="*/ 8862 h 10000"/>
              <a:gd name="connsiteX74" fmla="*/ 7793 w 10000"/>
              <a:gd name="connsiteY74" fmla="*/ 9138 h 10000"/>
              <a:gd name="connsiteX75" fmla="*/ 7379 w 10000"/>
              <a:gd name="connsiteY75" fmla="*/ 9402 h 10000"/>
              <a:gd name="connsiteX76" fmla="*/ 6943 w 10000"/>
              <a:gd name="connsiteY76" fmla="*/ 9598 h 10000"/>
              <a:gd name="connsiteX77" fmla="*/ 6724 w 10000"/>
              <a:gd name="connsiteY77" fmla="*/ 9701 h 10000"/>
              <a:gd name="connsiteX78" fmla="*/ 6483 w 10000"/>
              <a:gd name="connsiteY78" fmla="*/ 9782 h 10000"/>
              <a:gd name="connsiteX79" fmla="*/ 6241 w 10000"/>
              <a:gd name="connsiteY79" fmla="*/ 9839 h 10000"/>
              <a:gd name="connsiteX80" fmla="*/ 6000 w 10000"/>
              <a:gd name="connsiteY80" fmla="*/ 9897 h 10000"/>
              <a:gd name="connsiteX81" fmla="*/ 5759 w 10000"/>
              <a:gd name="connsiteY81" fmla="*/ 9943 h 10000"/>
              <a:gd name="connsiteX82" fmla="*/ 5517 w 10000"/>
              <a:gd name="connsiteY82" fmla="*/ 9977 h 10000"/>
              <a:gd name="connsiteX83" fmla="*/ 5264 w 10000"/>
              <a:gd name="connsiteY83" fmla="*/ 10000 h 10000"/>
              <a:gd name="connsiteX84" fmla="*/ 5000 w 10000"/>
              <a:gd name="connsiteY84" fmla="*/ 10000 h 10000"/>
              <a:gd name="connsiteX85" fmla="*/ 5000 w 10000"/>
              <a:gd name="connsiteY85" fmla="*/ 10000 h 10000"/>
              <a:gd name="connsiteX86" fmla="*/ 4736 w 10000"/>
              <a:gd name="connsiteY86" fmla="*/ 10000 h 10000"/>
              <a:gd name="connsiteX87" fmla="*/ 4483 w 10000"/>
              <a:gd name="connsiteY87" fmla="*/ 9977 h 10000"/>
              <a:gd name="connsiteX88" fmla="*/ 4241 w 10000"/>
              <a:gd name="connsiteY88" fmla="*/ 9943 h 10000"/>
              <a:gd name="connsiteX89" fmla="*/ 4000 w 10000"/>
              <a:gd name="connsiteY89" fmla="*/ 9897 h 10000"/>
              <a:gd name="connsiteX90" fmla="*/ 3759 w 10000"/>
              <a:gd name="connsiteY90" fmla="*/ 9839 h 10000"/>
              <a:gd name="connsiteX91" fmla="*/ 3517 w 10000"/>
              <a:gd name="connsiteY91" fmla="*/ 9782 h 10000"/>
              <a:gd name="connsiteX92" fmla="*/ 3276 w 10000"/>
              <a:gd name="connsiteY92" fmla="*/ 9701 h 10000"/>
              <a:gd name="connsiteX93" fmla="*/ 3057 w 10000"/>
              <a:gd name="connsiteY93" fmla="*/ 9598 h 10000"/>
              <a:gd name="connsiteX94" fmla="*/ 2621 w 10000"/>
              <a:gd name="connsiteY94" fmla="*/ 9402 h 10000"/>
              <a:gd name="connsiteX95" fmla="*/ 2195 w 10000"/>
              <a:gd name="connsiteY95" fmla="*/ 9138 h 10000"/>
              <a:gd name="connsiteX96" fmla="*/ 2224 w 10000"/>
              <a:gd name="connsiteY96" fmla="*/ 916 h 10000"/>
              <a:gd name="connsiteX0" fmla="*/ 299 w 10000"/>
              <a:gd name="connsiteY0" fmla="*/ 6724 h 10000"/>
              <a:gd name="connsiteX1" fmla="*/ 218 w 10000"/>
              <a:gd name="connsiteY1" fmla="*/ 6483 h 10000"/>
              <a:gd name="connsiteX2" fmla="*/ 161 w 10000"/>
              <a:gd name="connsiteY2" fmla="*/ 6241 h 10000"/>
              <a:gd name="connsiteX3" fmla="*/ 103 w 10000"/>
              <a:gd name="connsiteY3" fmla="*/ 6000 h 10000"/>
              <a:gd name="connsiteX4" fmla="*/ 57 w 10000"/>
              <a:gd name="connsiteY4" fmla="*/ 5759 h 10000"/>
              <a:gd name="connsiteX5" fmla="*/ 23 w 10000"/>
              <a:gd name="connsiteY5" fmla="*/ 5517 h 10000"/>
              <a:gd name="connsiteX6" fmla="*/ 0 w 10000"/>
              <a:gd name="connsiteY6" fmla="*/ 5264 h 10000"/>
              <a:gd name="connsiteX7" fmla="*/ 0 w 10000"/>
              <a:gd name="connsiteY7" fmla="*/ 5000 h 10000"/>
              <a:gd name="connsiteX8" fmla="*/ 0 w 10000"/>
              <a:gd name="connsiteY8" fmla="*/ 5000 h 10000"/>
              <a:gd name="connsiteX9" fmla="*/ 0 w 10000"/>
              <a:gd name="connsiteY9" fmla="*/ 4747 h 10000"/>
              <a:gd name="connsiteX10" fmla="*/ 23 w 10000"/>
              <a:gd name="connsiteY10" fmla="*/ 4483 h 10000"/>
              <a:gd name="connsiteX11" fmla="*/ 57 w 10000"/>
              <a:gd name="connsiteY11" fmla="*/ 4241 h 10000"/>
              <a:gd name="connsiteX12" fmla="*/ 103 w 10000"/>
              <a:gd name="connsiteY12" fmla="*/ 4000 h 10000"/>
              <a:gd name="connsiteX13" fmla="*/ 161 w 10000"/>
              <a:gd name="connsiteY13" fmla="*/ 3759 h 10000"/>
              <a:gd name="connsiteX14" fmla="*/ 218 w 10000"/>
              <a:gd name="connsiteY14" fmla="*/ 3517 h 10000"/>
              <a:gd name="connsiteX15" fmla="*/ 299 w 10000"/>
              <a:gd name="connsiteY15" fmla="*/ 3287 h 10000"/>
              <a:gd name="connsiteX16" fmla="*/ 402 w 10000"/>
              <a:gd name="connsiteY16" fmla="*/ 3057 h 10000"/>
              <a:gd name="connsiteX17" fmla="*/ 598 w 10000"/>
              <a:gd name="connsiteY17" fmla="*/ 2621 h 10000"/>
              <a:gd name="connsiteX18" fmla="*/ 862 w 10000"/>
              <a:gd name="connsiteY18" fmla="*/ 2207 h 10000"/>
              <a:gd name="connsiteX19" fmla="*/ 1138 w 10000"/>
              <a:gd name="connsiteY19" fmla="*/ 1828 h 10000"/>
              <a:gd name="connsiteX20" fmla="*/ 1460 w 10000"/>
              <a:gd name="connsiteY20" fmla="*/ 1460 h 10000"/>
              <a:gd name="connsiteX21" fmla="*/ 1816 w 10000"/>
              <a:gd name="connsiteY21" fmla="*/ 1138 h 10000"/>
              <a:gd name="connsiteX22" fmla="*/ 2195 w 10000"/>
              <a:gd name="connsiteY22" fmla="*/ 862 h 10000"/>
              <a:gd name="connsiteX23" fmla="*/ 2621 w 10000"/>
              <a:gd name="connsiteY23" fmla="*/ 609 h 10000"/>
              <a:gd name="connsiteX24" fmla="*/ 3057 w 10000"/>
              <a:gd name="connsiteY24" fmla="*/ 402 h 10000"/>
              <a:gd name="connsiteX25" fmla="*/ 3276 w 10000"/>
              <a:gd name="connsiteY25" fmla="*/ 299 h 10000"/>
              <a:gd name="connsiteX26" fmla="*/ 3517 w 10000"/>
              <a:gd name="connsiteY26" fmla="*/ 218 h 10000"/>
              <a:gd name="connsiteX27" fmla="*/ 3759 w 10000"/>
              <a:gd name="connsiteY27" fmla="*/ 161 h 10000"/>
              <a:gd name="connsiteX28" fmla="*/ 4000 w 10000"/>
              <a:gd name="connsiteY28" fmla="*/ 103 h 10000"/>
              <a:gd name="connsiteX29" fmla="*/ 4241 w 10000"/>
              <a:gd name="connsiteY29" fmla="*/ 69 h 10000"/>
              <a:gd name="connsiteX30" fmla="*/ 4483 w 10000"/>
              <a:gd name="connsiteY30" fmla="*/ 23 h 10000"/>
              <a:gd name="connsiteX31" fmla="*/ 4736 w 10000"/>
              <a:gd name="connsiteY31" fmla="*/ 0 h 10000"/>
              <a:gd name="connsiteX32" fmla="*/ 5000 w 10000"/>
              <a:gd name="connsiteY32" fmla="*/ 0 h 10000"/>
              <a:gd name="connsiteX33" fmla="*/ 5000 w 10000"/>
              <a:gd name="connsiteY33" fmla="*/ 0 h 10000"/>
              <a:gd name="connsiteX34" fmla="*/ 5264 w 10000"/>
              <a:gd name="connsiteY34" fmla="*/ 0 h 10000"/>
              <a:gd name="connsiteX35" fmla="*/ 5517 w 10000"/>
              <a:gd name="connsiteY35" fmla="*/ 23 h 10000"/>
              <a:gd name="connsiteX36" fmla="*/ 5759 w 10000"/>
              <a:gd name="connsiteY36" fmla="*/ 69 h 10000"/>
              <a:gd name="connsiteX37" fmla="*/ 6000 w 10000"/>
              <a:gd name="connsiteY37" fmla="*/ 103 h 10000"/>
              <a:gd name="connsiteX38" fmla="*/ 6241 w 10000"/>
              <a:gd name="connsiteY38" fmla="*/ 161 h 10000"/>
              <a:gd name="connsiteX39" fmla="*/ 6483 w 10000"/>
              <a:gd name="connsiteY39" fmla="*/ 218 h 10000"/>
              <a:gd name="connsiteX40" fmla="*/ 6724 w 10000"/>
              <a:gd name="connsiteY40" fmla="*/ 299 h 10000"/>
              <a:gd name="connsiteX41" fmla="*/ 6943 w 10000"/>
              <a:gd name="connsiteY41" fmla="*/ 402 h 10000"/>
              <a:gd name="connsiteX42" fmla="*/ 7379 w 10000"/>
              <a:gd name="connsiteY42" fmla="*/ 609 h 10000"/>
              <a:gd name="connsiteX43" fmla="*/ 7793 w 10000"/>
              <a:gd name="connsiteY43" fmla="*/ 862 h 10000"/>
              <a:gd name="connsiteX44" fmla="*/ 8184 w 10000"/>
              <a:gd name="connsiteY44" fmla="*/ 1138 h 10000"/>
              <a:gd name="connsiteX45" fmla="*/ 8540 w 10000"/>
              <a:gd name="connsiteY45" fmla="*/ 1460 h 10000"/>
              <a:gd name="connsiteX46" fmla="*/ 8862 w 10000"/>
              <a:gd name="connsiteY46" fmla="*/ 1828 h 10000"/>
              <a:gd name="connsiteX47" fmla="*/ 9138 w 10000"/>
              <a:gd name="connsiteY47" fmla="*/ 2207 h 10000"/>
              <a:gd name="connsiteX48" fmla="*/ 9402 w 10000"/>
              <a:gd name="connsiteY48" fmla="*/ 2621 h 10000"/>
              <a:gd name="connsiteX49" fmla="*/ 9598 w 10000"/>
              <a:gd name="connsiteY49" fmla="*/ 3057 h 10000"/>
              <a:gd name="connsiteX50" fmla="*/ 9701 w 10000"/>
              <a:gd name="connsiteY50" fmla="*/ 3287 h 10000"/>
              <a:gd name="connsiteX51" fmla="*/ 9782 w 10000"/>
              <a:gd name="connsiteY51" fmla="*/ 3517 h 10000"/>
              <a:gd name="connsiteX52" fmla="*/ 9839 w 10000"/>
              <a:gd name="connsiteY52" fmla="*/ 3759 h 10000"/>
              <a:gd name="connsiteX53" fmla="*/ 9897 w 10000"/>
              <a:gd name="connsiteY53" fmla="*/ 4000 h 10000"/>
              <a:gd name="connsiteX54" fmla="*/ 9943 w 10000"/>
              <a:gd name="connsiteY54" fmla="*/ 4241 h 10000"/>
              <a:gd name="connsiteX55" fmla="*/ 9977 w 10000"/>
              <a:gd name="connsiteY55" fmla="*/ 4483 h 10000"/>
              <a:gd name="connsiteX56" fmla="*/ 10000 w 10000"/>
              <a:gd name="connsiteY56" fmla="*/ 4747 h 10000"/>
              <a:gd name="connsiteX57" fmla="*/ 10000 w 10000"/>
              <a:gd name="connsiteY57" fmla="*/ 5000 h 10000"/>
              <a:gd name="connsiteX58" fmla="*/ 10000 w 10000"/>
              <a:gd name="connsiteY58" fmla="*/ 5000 h 10000"/>
              <a:gd name="connsiteX59" fmla="*/ 10000 w 10000"/>
              <a:gd name="connsiteY59" fmla="*/ 5000 h 10000"/>
              <a:gd name="connsiteX60" fmla="*/ 10000 w 10000"/>
              <a:gd name="connsiteY60" fmla="*/ 5264 h 10000"/>
              <a:gd name="connsiteX61" fmla="*/ 9977 w 10000"/>
              <a:gd name="connsiteY61" fmla="*/ 5517 h 10000"/>
              <a:gd name="connsiteX62" fmla="*/ 9943 w 10000"/>
              <a:gd name="connsiteY62" fmla="*/ 5759 h 10000"/>
              <a:gd name="connsiteX63" fmla="*/ 9897 w 10000"/>
              <a:gd name="connsiteY63" fmla="*/ 6000 h 10000"/>
              <a:gd name="connsiteX64" fmla="*/ 9839 w 10000"/>
              <a:gd name="connsiteY64" fmla="*/ 6241 h 10000"/>
              <a:gd name="connsiteX65" fmla="*/ 9782 w 10000"/>
              <a:gd name="connsiteY65" fmla="*/ 6483 h 10000"/>
              <a:gd name="connsiteX66" fmla="*/ 9701 w 10000"/>
              <a:gd name="connsiteY66" fmla="*/ 6724 h 10000"/>
              <a:gd name="connsiteX67" fmla="*/ 9598 w 10000"/>
              <a:gd name="connsiteY67" fmla="*/ 6943 h 10000"/>
              <a:gd name="connsiteX68" fmla="*/ 9402 w 10000"/>
              <a:gd name="connsiteY68" fmla="*/ 7379 h 10000"/>
              <a:gd name="connsiteX69" fmla="*/ 9138 w 10000"/>
              <a:gd name="connsiteY69" fmla="*/ 7805 h 10000"/>
              <a:gd name="connsiteX70" fmla="*/ 8862 w 10000"/>
              <a:gd name="connsiteY70" fmla="*/ 8184 h 10000"/>
              <a:gd name="connsiteX71" fmla="*/ 8540 w 10000"/>
              <a:gd name="connsiteY71" fmla="*/ 8540 h 10000"/>
              <a:gd name="connsiteX72" fmla="*/ 8184 w 10000"/>
              <a:gd name="connsiteY72" fmla="*/ 8862 h 10000"/>
              <a:gd name="connsiteX73" fmla="*/ 7793 w 10000"/>
              <a:gd name="connsiteY73" fmla="*/ 9138 h 10000"/>
              <a:gd name="connsiteX74" fmla="*/ 7379 w 10000"/>
              <a:gd name="connsiteY74" fmla="*/ 9402 h 10000"/>
              <a:gd name="connsiteX75" fmla="*/ 6943 w 10000"/>
              <a:gd name="connsiteY75" fmla="*/ 9598 h 10000"/>
              <a:gd name="connsiteX76" fmla="*/ 6724 w 10000"/>
              <a:gd name="connsiteY76" fmla="*/ 9701 h 10000"/>
              <a:gd name="connsiteX77" fmla="*/ 6483 w 10000"/>
              <a:gd name="connsiteY77" fmla="*/ 9782 h 10000"/>
              <a:gd name="connsiteX78" fmla="*/ 6241 w 10000"/>
              <a:gd name="connsiteY78" fmla="*/ 9839 h 10000"/>
              <a:gd name="connsiteX79" fmla="*/ 6000 w 10000"/>
              <a:gd name="connsiteY79" fmla="*/ 9897 h 10000"/>
              <a:gd name="connsiteX80" fmla="*/ 5759 w 10000"/>
              <a:gd name="connsiteY80" fmla="*/ 9943 h 10000"/>
              <a:gd name="connsiteX81" fmla="*/ 5517 w 10000"/>
              <a:gd name="connsiteY81" fmla="*/ 9977 h 10000"/>
              <a:gd name="connsiteX82" fmla="*/ 5264 w 10000"/>
              <a:gd name="connsiteY82" fmla="*/ 10000 h 10000"/>
              <a:gd name="connsiteX83" fmla="*/ 5000 w 10000"/>
              <a:gd name="connsiteY83" fmla="*/ 10000 h 10000"/>
              <a:gd name="connsiteX84" fmla="*/ 5000 w 10000"/>
              <a:gd name="connsiteY84" fmla="*/ 10000 h 10000"/>
              <a:gd name="connsiteX85" fmla="*/ 4736 w 10000"/>
              <a:gd name="connsiteY85" fmla="*/ 10000 h 10000"/>
              <a:gd name="connsiteX86" fmla="*/ 4483 w 10000"/>
              <a:gd name="connsiteY86" fmla="*/ 9977 h 10000"/>
              <a:gd name="connsiteX87" fmla="*/ 4241 w 10000"/>
              <a:gd name="connsiteY87" fmla="*/ 9943 h 10000"/>
              <a:gd name="connsiteX88" fmla="*/ 4000 w 10000"/>
              <a:gd name="connsiteY88" fmla="*/ 9897 h 10000"/>
              <a:gd name="connsiteX89" fmla="*/ 3759 w 10000"/>
              <a:gd name="connsiteY89" fmla="*/ 9839 h 10000"/>
              <a:gd name="connsiteX90" fmla="*/ 3517 w 10000"/>
              <a:gd name="connsiteY90" fmla="*/ 9782 h 10000"/>
              <a:gd name="connsiteX91" fmla="*/ 3276 w 10000"/>
              <a:gd name="connsiteY91" fmla="*/ 9701 h 10000"/>
              <a:gd name="connsiteX92" fmla="*/ 3057 w 10000"/>
              <a:gd name="connsiteY92" fmla="*/ 9598 h 10000"/>
              <a:gd name="connsiteX93" fmla="*/ 2621 w 10000"/>
              <a:gd name="connsiteY93" fmla="*/ 9402 h 10000"/>
              <a:gd name="connsiteX94" fmla="*/ 2195 w 10000"/>
              <a:gd name="connsiteY94" fmla="*/ 9138 h 10000"/>
              <a:gd name="connsiteX95" fmla="*/ 2224 w 10000"/>
              <a:gd name="connsiteY95" fmla="*/ 916 h 10000"/>
              <a:gd name="connsiteX0" fmla="*/ 218 w 10000"/>
              <a:gd name="connsiteY0" fmla="*/ 6483 h 10000"/>
              <a:gd name="connsiteX1" fmla="*/ 161 w 10000"/>
              <a:gd name="connsiteY1" fmla="*/ 6241 h 10000"/>
              <a:gd name="connsiteX2" fmla="*/ 103 w 10000"/>
              <a:gd name="connsiteY2" fmla="*/ 6000 h 10000"/>
              <a:gd name="connsiteX3" fmla="*/ 57 w 10000"/>
              <a:gd name="connsiteY3" fmla="*/ 5759 h 10000"/>
              <a:gd name="connsiteX4" fmla="*/ 23 w 10000"/>
              <a:gd name="connsiteY4" fmla="*/ 5517 h 10000"/>
              <a:gd name="connsiteX5" fmla="*/ 0 w 10000"/>
              <a:gd name="connsiteY5" fmla="*/ 5264 h 10000"/>
              <a:gd name="connsiteX6" fmla="*/ 0 w 10000"/>
              <a:gd name="connsiteY6" fmla="*/ 5000 h 10000"/>
              <a:gd name="connsiteX7" fmla="*/ 0 w 10000"/>
              <a:gd name="connsiteY7" fmla="*/ 5000 h 10000"/>
              <a:gd name="connsiteX8" fmla="*/ 0 w 10000"/>
              <a:gd name="connsiteY8" fmla="*/ 4747 h 10000"/>
              <a:gd name="connsiteX9" fmla="*/ 23 w 10000"/>
              <a:gd name="connsiteY9" fmla="*/ 4483 h 10000"/>
              <a:gd name="connsiteX10" fmla="*/ 57 w 10000"/>
              <a:gd name="connsiteY10" fmla="*/ 4241 h 10000"/>
              <a:gd name="connsiteX11" fmla="*/ 103 w 10000"/>
              <a:gd name="connsiteY11" fmla="*/ 4000 h 10000"/>
              <a:gd name="connsiteX12" fmla="*/ 161 w 10000"/>
              <a:gd name="connsiteY12" fmla="*/ 3759 h 10000"/>
              <a:gd name="connsiteX13" fmla="*/ 218 w 10000"/>
              <a:gd name="connsiteY13" fmla="*/ 3517 h 10000"/>
              <a:gd name="connsiteX14" fmla="*/ 299 w 10000"/>
              <a:gd name="connsiteY14" fmla="*/ 3287 h 10000"/>
              <a:gd name="connsiteX15" fmla="*/ 402 w 10000"/>
              <a:gd name="connsiteY15" fmla="*/ 3057 h 10000"/>
              <a:gd name="connsiteX16" fmla="*/ 598 w 10000"/>
              <a:gd name="connsiteY16" fmla="*/ 2621 h 10000"/>
              <a:gd name="connsiteX17" fmla="*/ 862 w 10000"/>
              <a:gd name="connsiteY17" fmla="*/ 2207 h 10000"/>
              <a:gd name="connsiteX18" fmla="*/ 1138 w 10000"/>
              <a:gd name="connsiteY18" fmla="*/ 1828 h 10000"/>
              <a:gd name="connsiteX19" fmla="*/ 1460 w 10000"/>
              <a:gd name="connsiteY19" fmla="*/ 1460 h 10000"/>
              <a:gd name="connsiteX20" fmla="*/ 1816 w 10000"/>
              <a:gd name="connsiteY20" fmla="*/ 1138 h 10000"/>
              <a:gd name="connsiteX21" fmla="*/ 2195 w 10000"/>
              <a:gd name="connsiteY21" fmla="*/ 862 h 10000"/>
              <a:gd name="connsiteX22" fmla="*/ 2621 w 10000"/>
              <a:gd name="connsiteY22" fmla="*/ 609 h 10000"/>
              <a:gd name="connsiteX23" fmla="*/ 3057 w 10000"/>
              <a:gd name="connsiteY23" fmla="*/ 402 h 10000"/>
              <a:gd name="connsiteX24" fmla="*/ 3276 w 10000"/>
              <a:gd name="connsiteY24" fmla="*/ 299 h 10000"/>
              <a:gd name="connsiteX25" fmla="*/ 3517 w 10000"/>
              <a:gd name="connsiteY25" fmla="*/ 218 h 10000"/>
              <a:gd name="connsiteX26" fmla="*/ 3759 w 10000"/>
              <a:gd name="connsiteY26" fmla="*/ 161 h 10000"/>
              <a:gd name="connsiteX27" fmla="*/ 4000 w 10000"/>
              <a:gd name="connsiteY27" fmla="*/ 103 h 10000"/>
              <a:gd name="connsiteX28" fmla="*/ 4241 w 10000"/>
              <a:gd name="connsiteY28" fmla="*/ 69 h 10000"/>
              <a:gd name="connsiteX29" fmla="*/ 4483 w 10000"/>
              <a:gd name="connsiteY29" fmla="*/ 23 h 10000"/>
              <a:gd name="connsiteX30" fmla="*/ 4736 w 10000"/>
              <a:gd name="connsiteY30" fmla="*/ 0 h 10000"/>
              <a:gd name="connsiteX31" fmla="*/ 5000 w 10000"/>
              <a:gd name="connsiteY31" fmla="*/ 0 h 10000"/>
              <a:gd name="connsiteX32" fmla="*/ 5000 w 10000"/>
              <a:gd name="connsiteY32" fmla="*/ 0 h 10000"/>
              <a:gd name="connsiteX33" fmla="*/ 5264 w 10000"/>
              <a:gd name="connsiteY33" fmla="*/ 0 h 10000"/>
              <a:gd name="connsiteX34" fmla="*/ 5517 w 10000"/>
              <a:gd name="connsiteY34" fmla="*/ 23 h 10000"/>
              <a:gd name="connsiteX35" fmla="*/ 5759 w 10000"/>
              <a:gd name="connsiteY35" fmla="*/ 69 h 10000"/>
              <a:gd name="connsiteX36" fmla="*/ 6000 w 10000"/>
              <a:gd name="connsiteY36" fmla="*/ 103 h 10000"/>
              <a:gd name="connsiteX37" fmla="*/ 6241 w 10000"/>
              <a:gd name="connsiteY37" fmla="*/ 161 h 10000"/>
              <a:gd name="connsiteX38" fmla="*/ 6483 w 10000"/>
              <a:gd name="connsiteY38" fmla="*/ 218 h 10000"/>
              <a:gd name="connsiteX39" fmla="*/ 6724 w 10000"/>
              <a:gd name="connsiteY39" fmla="*/ 299 h 10000"/>
              <a:gd name="connsiteX40" fmla="*/ 6943 w 10000"/>
              <a:gd name="connsiteY40" fmla="*/ 402 h 10000"/>
              <a:gd name="connsiteX41" fmla="*/ 7379 w 10000"/>
              <a:gd name="connsiteY41" fmla="*/ 609 h 10000"/>
              <a:gd name="connsiteX42" fmla="*/ 7793 w 10000"/>
              <a:gd name="connsiteY42" fmla="*/ 862 h 10000"/>
              <a:gd name="connsiteX43" fmla="*/ 8184 w 10000"/>
              <a:gd name="connsiteY43" fmla="*/ 1138 h 10000"/>
              <a:gd name="connsiteX44" fmla="*/ 8540 w 10000"/>
              <a:gd name="connsiteY44" fmla="*/ 1460 h 10000"/>
              <a:gd name="connsiteX45" fmla="*/ 8862 w 10000"/>
              <a:gd name="connsiteY45" fmla="*/ 1828 h 10000"/>
              <a:gd name="connsiteX46" fmla="*/ 9138 w 10000"/>
              <a:gd name="connsiteY46" fmla="*/ 2207 h 10000"/>
              <a:gd name="connsiteX47" fmla="*/ 9402 w 10000"/>
              <a:gd name="connsiteY47" fmla="*/ 2621 h 10000"/>
              <a:gd name="connsiteX48" fmla="*/ 9598 w 10000"/>
              <a:gd name="connsiteY48" fmla="*/ 3057 h 10000"/>
              <a:gd name="connsiteX49" fmla="*/ 9701 w 10000"/>
              <a:gd name="connsiteY49" fmla="*/ 3287 h 10000"/>
              <a:gd name="connsiteX50" fmla="*/ 9782 w 10000"/>
              <a:gd name="connsiteY50" fmla="*/ 3517 h 10000"/>
              <a:gd name="connsiteX51" fmla="*/ 9839 w 10000"/>
              <a:gd name="connsiteY51" fmla="*/ 3759 h 10000"/>
              <a:gd name="connsiteX52" fmla="*/ 9897 w 10000"/>
              <a:gd name="connsiteY52" fmla="*/ 4000 h 10000"/>
              <a:gd name="connsiteX53" fmla="*/ 9943 w 10000"/>
              <a:gd name="connsiteY53" fmla="*/ 4241 h 10000"/>
              <a:gd name="connsiteX54" fmla="*/ 9977 w 10000"/>
              <a:gd name="connsiteY54" fmla="*/ 4483 h 10000"/>
              <a:gd name="connsiteX55" fmla="*/ 10000 w 10000"/>
              <a:gd name="connsiteY55" fmla="*/ 4747 h 10000"/>
              <a:gd name="connsiteX56" fmla="*/ 10000 w 10000"/>
              <a:gd name="connsiteY56" fmla="*/ 5000 h 10000"/>
              <a:gd name="connsiteX57" fmla="*/ 10000 w 10000"/>
              <a:gd name="connsiteY57" fmla="*/ 5000 h 10000"/>
              <a:gd name="connsiteX58" fmla="*/ 10000 w 10000"/>
              <a:gd name="connsiteY58" fmla="*/ 5000 h 10000"/>
              <a:gd name="connsiteX59" fmla="*/ 10000 w 10000"/>
              <a:gd name="connsiteY59" fmla="*/ 5264 h 10000"/>
              <a:gd name="connsiteX60" fmla="*/ 9977 w 10000"/>
              <a:gd name="connsiteY60" fmla="*/ 5517 h 10000"/>
              <a:gd name="connsiteX61" fmla="*/ 9943 w 10000"/>
              <a:gd name="connsiteY61" fmla="*/ 5759 h 10000"/>
              <a:gd name="connsiteX62" fmla="*/ 9897 w 10000"/>
              <a:gd name="connsiteY62" fmla="*/ 6000 h 10000"/>
              <a:gd name="connsiteX63" fmla="*/ 9839 w 10000"/>
              <a:gd name="connsiteY63" fmla="*/ 6241 h 10000"/>
              <a:gd name="connsiteX64" fmla="*/ 9782 w 10000"/>
              <a:gd name="connsiteY64" fmla="*/ 6483 h 10000"/>
              <a:gd name="connsiteX65" fmla="*/ 9701 w 10000"/>
              <a:gd name="connsiteY65" fmla="*/ 6724 h 10000"/>
              <a:gd name="connsiteX66" fmla="*/ 9598 w 10000"/>
              <a:gd name="connsiteY66" fmla="*/ 6943 h 10000"/>
              <a:gd name="connsiteX67" fmla="*/ 9402 w 10000"/>
              <a:gd name="connsiteY67" fmla="*/ 7379 h 10000"/>
              <a:gd name="connsiteX68" fmla="*/ 9138 w 10000"/>
              <a:gd name="connsiteY68" fmla="*/ 7805 h 10000"/>
              <a:gd name="connsiteX69" fmla="*/ 8862 w 10000"/>
              <a:gd name="connsiteY69" fmla="*/ 8184 h 10000"/>
              <a:gd name="connsiteX70" fmla="*/ 8540 w 10000"/>
              <a:gd name="connsiteY70" fmla="*/ 8540 h 10000"/>
              <a:gd name="connsiteX71" fmla="*/ 8184 w 10000"/>
              <a:gd name="connsiteY71" fmla="*/ 8862 h 10000"/>
              <a:gd name="connsiteX72" fmla="*/ 7793 w 10000"/>
              <a:gd name="connsiteY72" fmla="*/ 9138 h 10000"/>
              <a:gd name="connsiteX73" fmla="*/ 7379 w 10000"/>
              <a:gd name="connsiteY73" fmla="*/ 9402 h 10000"/>
              <a:gd name="connsiteX74" fmla="*/ 6943 w 10000"/>
              <a:gd name="connsiteY74" fmla="*/ 9598 h 10000"/>
              <a:gd name="connsiteX75" fmla="*/ 6724 w 10000"/>
              <a:gd name="connsiteY75" fmla="*/ 9701 h 10000"/>
              <a:gd name="connsiteX76" fmla="*/ 6483 w 10000"/>
              <a:gd name="connsiteY76" fmla="*/ 9782 h 10000"/>
              <a:gd name="connsiteX77" fmla="*/ 6241 w 10000"/>
              <a:gd name="connsiteY77" fmla="*/ 9839 h 10000"/>
              <a:gd name="connsiteX78" fmla="*/ 6000 w 10000"/>
              <a:gd name="connsiteY78" fmla="*/ 9897 h 10000"/>
              <a:gd name="connsiteX79" fmla="*/ 5759 w 10000"/>
              <a:gd name="connsiteY79" fmla="*/ 9943 h 10000"/>
              <a:gd name="connsiteX80" fmla="*/ 5517 w 10000"/>
              <a:gd name="connsiteY80" fmla="*/ 9977 h 10000"/>
              <a:gd name="connsiteX81" fmla="*/ 5264 w 10000"/>
              <a:gd name="connsiteY81" fmla="*/ 10000 h 10000"/>
              <a:gd name="connsiteX82" fmla="*/ 5000 w 10000"/>
              <a:gd name="connsiteY82" fmla="*/ 10000 h 10000"/>
              <a:gd name="connsiteX83" fmla="*/ 5000 w 10000"/>
              <a:gd name="connsiteY83" fmla="*/ 10000 h 10000"/>
              <a:gd name="connsiteX84" fmla="*/ 4736 w 10000"/>
              <a:gd name="connsiteY84" fmla="*/ 10000 h 10000"/>
              <a:gd name="connsiteX85" fmla="*/ 4483 w 10000"/>
              <a:gd name="connsiteY85" fmla="*/ 9977 h 10000"/>
              <a:gd name="connsiteX86" fmla="*/ 4241 w 10000"/>
              <a:gd name="connsiteY86" fmla="*/ 9943 h 10000"/>
              <a:gd name="connsiteX87" fmla="*/ 4000 w 10000"/>
              <a:gd name="connsiteY87" fmla="*/ 9897 h 10000"/>
              <a:gd name="connsiteX88" fmla="*/ 3759 w 10000"/>
              <a:gd name="connsiteY88" fmla="*/ 9839 h 10000"/>
              <a:gd name="connsiteX89" fmla="*/ 3517 w 10000"/>
              <a:gd name="connsiteY89" fmla="*/ 9782 h 10000"/>
              <a:gd name="connsiteX90" fmla="*/ 3276 w 10000"/>
              <a:gd name="connsiteY90" fmla="*/ 9701 h 10000"/>
              <a:gd name="connsiteX91" fmla="*/ 3057 w 10000"/>
              <a:gd name="connsiteY91" fmla="*/ 9598 h 10000"/>
              <a:gd name="connsiteX92" fmla="*/ 2621 w 10000"/>
              <a:gd name="connsiteY92" fmla="*/ 9402 h 10000"/>
              <a:gd name="connsiteX93" fmla="*/ 2195 w 10000"/>
              <a:gd name="connsiteY93" fmla="*/ 9138 h 10000"/>
              <a:gd name="connsiteX94" fmla="*/ 2224 w 10000"/>
              <a:gd name="connsiteY94" fmla="*/ 916 h 10000"/>
              <a:gd name="connsiteX0" fmla="*/ 218 w 10000"/>
              <a:gd name="connsiteY0" fmla="*/ 6483 h 10000"/>
              <a:gd name="connsiteX1" fmla="*/ 161 w 10000"/>
              <a:gd name="connsiteY1" fmla="*/ 6241 h 10000"/>
              <a:gd name="connsiteX2" fmla="*/ 103 w 10000"/>
              <a:gd name="connsiteY2" fmla="*/ 6000 h 10000"/>
              <a:gd name="connsiteX3" fmla="*/ 57 w 10000"/>
              <a:gd name="connsiteY3" fmla="*/ 5759 h 10000"/>
              <a:gd name="connsiteX4" fmla="*/ 23 w 10000"/>
              <a:gd name="connsiteY4" fmla="*/ 5517 h 10000"/>
              <a:gd name="connsiteX5" fmla="*/ 0 w 10000"/>
              <a:gd name="connsiteY5" fmla="*/ 5264 h 10000"/>
              <a:gd name="connsiteX6" fmla="*/ 0 w 10000"/>
              <a:gd name="connsiteY6" fmla="*/ 5000 h 10000"/>
              <a:gd name="connsiteX7" fmla="*/ 0 w 10000"/>
              <a:gd name="connsiteY7" fmla="*/ 5000 h 10000"/>
              <a:gd name="connsiteX8" fmla="*/ 0 w 10000"/>
              <a:gd name="connsiteY8" fmla="*/ 4747 h 10000"/>
              <a:gd name="connsiteX9" fmla="*/ 23 w 10000"/>
              <a:gd name="connsiteY9" fmla="*/ 4483 h 10000"/>
              <a:gd name="connsiteX10" fmla="*/ 57 w 10000"/>
              <a:gd name="connsiteY10" fmla="*/ 4241 h 10000"/>
              <a:gd name="connsiteX11" fmla="*/ 103 w 10000"/>
              <a:gd name="connsiteY11" fmla="*/ 4000 h 10000"/>
              <a:gd name="connsiteX12" fmla="*/ 161 w 10000"/>
              <a:gd name="connsiteY12" fmla="*/ 3759 h 10000"/>
              <a:gd name="connsiteX13" fmla="*/ 218 w 10000"/>
              <a:gd name="connsiteY13" fmla="*/ 3517 h 10000"/>
              <a:gd name="connsiteX14" fmla="*/ 299 w 10000"/>
              <a:gd name="connsiteY14" fmla="*/ 3287 h 10000"/>
              <a:gd name="connsiteX15" fmla="*/ 402 w 10000"/>
              <a:gd name="connsiteY15" fmla="*/ 3057 h 10000"/>
              <a:gd name="connsiteX16" fmla="*/ 598 w 10000"/>
              <a:gd name="connsiteY16" fmla="*/ 2621 h 10000"/>
              <a:gd name="connsiteX17" fmla="*/ 862 w 10000"/>
              <a:gd name="connsiteY17" fmla="*/ 2207 h 10000"/>
              <a:gd name="connsiteX18" fmla="*/ 1138 w 10000"/>
              <a:gd name="connsiteY18" fmla="*/ 1828 h 10000"/>
              <a:gd name="connsiteX19" fmla="*/ 1460 w 10000"/>
              <a:gd name="connsiteY19" fmla="*/ 1460 h 10000"/>
              <a:gd name="connsiteX20" fmla="*/ 1816 w 10000"/>
              <a:gd name="connsiteY20" fmla="*/ 1138 h 10000"/>
              <a:gd name="connsiteX21" fmla="*/ 2195 w 10000"/>
              <a:gd name="connsiteY21" fmla="*/ 862 h 10000"/>
              <a:gd name="connsiteX22" fmla="*/ 2621 w 10000"/>
              <a:gd name="connsiteY22" fmla="*/ 609 h 10000"/>
              <a:gd name="connsiteX23" fmla="*/ 3057 w 10000"/>
              <a:gd name="connsiteY23" fmla="*/ 402 h 10000"/>
              <a:gd name="connsiteX24" fmla="*/ 3276 w 10000"/>
              <a:gd name="connsiteY24" fmla="*/ 299 h 10000"/>
              <a:gd name="connsiteX25" fmla="*/ 3517 w 10000"/>
              <a:gd name="connsiteY25" fmla="*/ 218 h 10000"/>
              <a:gd name="connsiteX26" fmla="*/ 3759 w 10000"/>
              <a:gd name="connsiteY26" fmla="*/ 161 h 10000"/>
              <a:gd name="connsiteX27" fmla="*/ 4000 w 10000"/>
              <a:gd name="connsiteY27" fmla="*/ 103 h 10000"/>
              <a:gd name="connsiteX28" fmla="*/ 4241 w 10000"/>
              <a:gd name="connsiteY28" fmla="*/ 69 h 10000"/>
              <a:gd name="connsiteX29" fmla="*/ 4483 w 10000"/>
              <a:gd name="connsiteY29" fmla="*/ 23 h 10000"/>
              <a:gd name="connsiteX30" fmla="*/ 4736 w 10000"/>
              <a:gd name="connsiteY30" fmla="*/ 0 h 10000"/>
              <a:gd name="connsiteX31" fmla="*/ 5000 w 10000"/>
              <a:gd name="connsiteY31" fmla="*/ 0 h 10000"/>
              <a:gd name="connsiteX32" fmla="*/ 5000 w 10000"/>
              <a:gd name="connsiteY32" fmla="*/ 0 h 10000"/>
              <a:gd name="connsiteX33" fmla="*/ 5264 w 10000"/>
              <a:gd name="connsiteY33" fmla="*/ 0 h 10000"/>
              <a:gd name="connsiteX34" fmla="*/ 5517 w 10000"/>
              <a:gd name="connsiteY34" fmla="*/ 23 h 10000"/>
              <a:gd name="connsiteX35" fmla="*/ 5759 w 10000"/>
              <a:gd name="connsiteY35" fmla="*/ 69 h 10000"/>
              <a:gd name="connsiteX36" fmla="*/ 6000 w 10000"/>
              <a:gd name="connsiteY36" fmla="*/ 103 h 10000"/>
              <a:gd name="connsiteX37" fmla="*/ 6241 w 10000"/>
              <a:gd name="connsiteY37" fmla="*/ 161 h 10000"/>
              <a:gd name="connsiteX38" fmla="*/ 6483 w 10000"/>
              <a:gd name="connsiteY38" fmla="*/ 218 h 10000"/>
              <a:gd name="connsiteX39" fmla="*/ 6724 w 10000"/>
              <a:gd name="connsiteY39" fmla="*/ 299 h 10000"/>
              <a:gd name="connsiteX40" fmla="*/ 6943 w 10000"/>
              <a:gd name="connsiteY40" fmla="*/ 402 h 10000"/>
              <a:gd name="connsiteX41" fmla="*/ 7379 w 10000"/>
              <a:gd name="connsiteY41" fmla="*/ 609 h 10000"/>
              <a:gd name="connsiteX42" fmla="*/ 7793 w 10000"/>
              <a:gd name="connsiteY42" fmla="*/ 862 h 10000"/>
              <a:gd name="connsiteX43" fmla="*/ 8184 w 10000"/>
              <a:gd name="connsiteY43" fmla="*/ 1138 h 10000"/>
              <a:gd name="connsiteX44" fmla="*/ 8540 w 10000"/>
              <a:gd name="connsiteY44" fmla="*/ 1460 h 10000"/>
              <a:gd name="connsiteX45" fmla="*/ 8862 w 10000"/>
              <a:gd name="connsiteY45" fmla="*/ 1828 h 10000"/>
              <a:gd name="connsiteX46" fmla="*/ 9138 w 10000"/>
              <a:gd name="connsiteY46" fmla="*/ 2207 h 10000"/>
              <a:gd name="connsiteX47" fmla="*/ 9402 w 10000"/>
              <a:gd name="connsiteY47" fmla="*/ 2621 h 10000"/>
              <a:gd name="connsiteX48" fmla="*/ 9598 w 10000"/>
              <a:gd name="connsiteY48" fmla="*/ 3057 h 10000"/>
              <a:gd name="connsiteX49" fmla="*/ 9701 w 10000"/>
              <a:gd name="connsiteY49" fmla="*/ 3287 h 10000"/>
              <a:gd name="connsiteX50" fmla="*/ 9782 w 10000"/>
              <a:gd name="connsiteY50" fmla="*/ 3517 h 10000"/>
              <a:gd name="connsiteX51" fmla="*/ 9839 w 10000"/>
              <a:gd name="connsiteY51" fmla="*/ 3759 h 10000"/>
              <a:gd name="connsiteX52" fmla="*/ 9897 w 10000"/>
              <a:gd name="connsiteY52" fmla="*/ 4000 h 10000"/>
              <a:gd name="connsiteX53" fmla="*/ 9943 w 10000"/>
              <a:gd name="connsiteY53" fmla="*/ 4241 h 10000"/>
              <a:gd name="connsiteX54" fmla="*/ 9977 w 10000"/>
              <a:gd name="connsiteY54" fmla="*/ 4483 h 10000"/>
              <a:gd name="connsiteX55" fmla="*/ 10000 w 10000"/>
              <a:gd name="connsiteY55" fmla="*/ 4747 h 10000"/>
              <a:gd name="connsiteX56" fmla="*/ 10000 w 10000"/>
              <a:gd name="connsiteY56" fmla="*/ 5000 h 10000"/>
              <a:gd name="connsiteX57" fmla="*/ 10000 w 10000"/>
              <a:gd name="connsiteY57" fmla="*/ 5000 h 10000"/>
              <a:gd name="connsiteX58" fmla="*/ 10000 w 10000"/>
              <a:gd name="connsiteY58" fmla="*/ 5000 h 10000"/>
              <a:gd name="connsiteX59" fmla="*/ 10000 w 10000"/>
              <a:gd name="connsiteY59" fmla="*/ 5264 h 10000"/>
              <a:gd name="connsiteX60" fmla="*/ 9977 w 10000"/>
              <a:gd name="connsiteY60" fmla="*/ 5517 h 10000"/>
              <a:gd name="connsiteX61" fmla="*/ 9943 w 10000"/>
              <a:gd name="connsiteY61" fmla="*/ 5759 h 10000"/>
              <a:gd name="connsiteX62" fmla="*/ 9897 w 10000"/>
              <a:gd name="connsiteY62" fmla="*/ 6000 h 10000"/>
              <a:gd name="connsiteX63" fmla="*/ 9839 w 10000"/>
              <a:gd name="connsiteY63" fmla="*/ 6241 h 10000"/>
              <a:gd name="connsiteX64" fmla="*/ 9782 w 10000"/>
              <a:gd name="connsiteY64" fmla="*/ 6483 h 10000"/>
              <a:gd name="connsiteX65" fmla="*/ 9701 w 10000"/>
              <a:gd name="connsiteY65" fmla="*/ 6724 h 10000"/>
              <a:gd name="connsiteX66" fmla="*/ 9598 w 10000"/>
              <a:gd name="connsiteY66" fmla="*/ 6943 h 10000"/>
              <a:gd name="connsiteX67" fmla="*/ 9402 w 10000"/>
              <a:gd name="connsiteY67" fmla="*/ 7379 h 10000"/>
              <a:gd name="connsiteX68" fmla="*/ 9138 w 10000"/>
              <a:gd name="connsiteY68" fmla="*/ 7805 h 10000"/>
              <a:gd name="connsiteX69" fmla="*/ 8862 w 10000"/>
              <a:gd name="connsiteY69" fmla="*/ 8184 h 10000"/>
              <a:gd name="connsiteX70" fmla="*/ 8540 w 10000"/>
              <a:gd name="connsiteY70" fmla="*/ 8540 h 10000"/>
              <a:gd name="connsiteX71" fmla="*/ 8184 w 10000"/>
              <a:gd name="connsiteY71" fmla="*/ 8862 h 10000"/>
              <a:gd name="connsiteX72" fmla="*/ 7793 w 10000"/>
              <a:gd name="connsiteY72" fmla="*/ 9138 h 10000"/>
              <a:gd name="connsiteX73" fmla="*/ 7379 w 10000"/>
              <a:gd name="connsiteY73" fmla="*/ 9402 h 10000"/>
              <a:gd name="connsiteX74" fmla="*/ 6943 w 10000"/>
              <a:gd name="connsiteY74" fmla="*/ 9598 h 10000"/>
              <a:gd name="connsiteX75" fmla="*/ 6724 w 10000"/>
              <a:gd name="connsiteY75" fmla="*/ 9701 h 10000"/>
              <a:gd name="connsiteX76" fmla="*/ 6483 w 10000"/>
              <a:gd name="connsiteY76" fmla="*/ 9782 h 10000"/>
              <a:gd name="connsiteX77" fmla="*/ 6241 w 10000"/>
              <a:gd name="connsiteY77" fmla="*/ 9839 h 10000"/>
              <a:gd name="connsiteX78" fmla="*/ 6000 w 10000"/>
              <a:gd name="connsiteY78" fmla="*/ 9897 h 10000"/>
              <a:gd name="connsiteX79" fmla="*/ 5759 w 10000"/>
              <a:gd name="connsiteY79" fmla="*/ 9943 h 10000"/>
              <a:gd name="connsiteX80" fmla="*/ 5517 w 10000"/>
              <a:gd name="connsiteY80" fmla="*/ 9977 h 10000"/>
              <a:gd name="connsiteX81" fmla="*/ 5264 w 10000"/>
              <a:gd name="connsiteY81" fmla="*/ 10000 h 10000"/>
              <a:gd name="connsiteX82" fmla="*/ 5000 w 10000"/>
              <a:gd name="connsiteY82" fmla="*/ 10000 h 10000"/>
              <a:gd name="connsiteX83" fmla="*/ 5000 w 10000"/>
              <a:gd name="connsiteY83" fmla="*/ 10000 h 10000"/>
              <a:gd name="connsiteX84" fmla="*/ 4736 w 10000"/>
              <a:gd name="connsiteY84" fmla="*/ 10000 h 10000"/>
              <a:gd name="connsiteX85" fmla="*/ 4483 w 10000"/>
              <a:gd name="connsiteY85" fmla="*/ 9977 h 10000"/>
              <a:gd name="connsiteX86" fmla="*/ 4241 w 10000"/>
              <a:gd name="connsiteY86" fmla="*/ 9943 h 10000"/>
              <a:gd name="connsiteX87" fmla="*/ 4000 w 10000"/>
              <a:gd name="connsiteY87" fmla="*/ 9897 h 10000"/>
              <a:gd name="connsiteX88" fmla="*/ 3759 w 10000"/>
              <a:gd name="connsiteY88" fmla="*/ 9839 h 10000"/>
              <a:gd name="connsiteX89" fmla="*/ 3517 w 10000"/>
              <a:gd name="connsiteY89" fmla="*/ 9782 h 10000"/>
              <a:gd name="connsiteX90" fmla="*/ 3276 w 10000"/>
              <a:gd name="connsiteY90" fmla="*/ 9701 h 10000"/>
              <a:gd name="connsiteX91" fmla="*/ 3057 w 10000"/>
              <a:gd name="connsiteY91" fmla="*/ 9598 h 10000"/>
              <a:gd name="connsiteX92" fmla="*/ 2621 w 10000"/>
              <a:gd name="connsiteY92" fmla="*/ 9402 h 10000"/>
              <a:gd name="connsiteX93" fmla="*/ 2195 w 10000"/>
              <a:gd name="connsiteY93" fmla="*/ 9138 h 10000"/>
              <a:gd name="connsiteX94" fmla="*/ 2224 w 10000"/>
              <a:gd name="connsiteY94" fmla="*/ 916 h 10000"/>
              <a:gd name="connsiteX0" fmla="*/ 161 w 10000"/>
              <a:gd name="connsiteY0" fmla="*/ 6241 h 10000"/>
              <a:gd name="connsiteX1" fmla="*/ 103 w 10000"/>
              <a:gd name="connsiteY1" fmla="*/ 6000 h 10000"/>
              <a:gd name="connsiteX2" fmla="*/ 57 w 10000"/>
              <a:gd name="connsiteY2" fmla="*/ 5759 h 10000"/>
              <a:gd name="connsiteX3" fmla="*/ 23 w 10000"/>
              <a:gd name="connsiteY3" fmla="*/ 5517 h 10000"/>
              <a:gd name="connsiteX4" fmla="*/ 0 w 10000"/>
              <a:gd name="connsiteY4" fmla="*/ 5264 h 10000"/>
              <a:gd name="connsiteX5" fmla="*/ 0 w 10000"/>
              <a:gd name="connsiteY5" fmla="*/ 5000 h 10000"/>
              <a:gd name="connsiteX6" fmla="*/ 0 w 10000"/>
              <a:gd name="connsiteY6" fmla="*/ 5000 h 10000"/>
              <a:gd name="connsiteX7" fmla="*/ 0 w 10000"/>
              <a:gd name="connsiteY7" fmla="*/ 4747 h 10000"/>
              <a:gd name="connsiteX8" fmla="*/ 23 w 10000"/>
              <a:gd name="connsiteY8" fmla="*/ 4483 h 10000"/>
              <a:gd name="connsiteX9" fmla="*/ 57 w 10000"/>
              <a:gd name="connsiteY9" fmla="*/ 4241 h 10000"/>
              <a:gd name="connsiteX10" fmla="*/ 103 w 10000"/>
              <a:gd name="connsiteY10" fmla="*/ 4000 h 10000"/>
              <a:gd name="connsiteX11" fmla="*/ 161 w 10000"/>
              <a:gd name="connsiteY11" fmla="*/ 3759 h 10000"/>
              <a:gd name="connsiteX12" fmla="*/ 218 w 10000"/>
              <a:gd name="connsiteY12" fmla="*/ 3517 h 10000"/>
              <a:gd name="connsiteX13" fmla="*/ 299 w 10000"/>
              <a:gd name="connsiteY13" fmla="*/ 3287 h 10000"/>
              <a:gd name="connsiteX14" fmla="*/ 402 w 10000"/>
              <a:gd name="connsiteY14" fmla="*/ 3057 h 10000"/>
              <a:gd name="connsiteX15" fmla="*/ 598 w 10000"/>
              <a:gd name="connsiteY15" fmla="*/ 2621 h 10000"/>
              <a:gd name="connsiteX16" fmla="*/ 862 w 10000"/>
              <a:gd name="connsiteY16" fmla="*/ 2207 h 10000"/>
              <a:gd name="connsiteX17" fmla="*/ 1138 w 10000"/>
              <a:gd name="connsiteY17" fmla="*/ 1828 h 10000"/>
              <a:gd name="connsiteX18" fmla="*/ 1460 w 10000"/>
              <a:gd name="connsiteY18" fmla="*/ 1460 h 10000"/>
              <a:gd name="connsiteX19" fmla="*/ 1816 w 10000"/>
              <a:gd name="connsiteY19" fmla="*/ 1138 h 10000"/>
              <a:gd name="connsiteX20" fmla="*/ 2195 w 10000"/>
              <a:gd name="connsiteY20" fmla="*/ 862 h 10000"/>
              <a:gd name="connsiteX21" fmla="*/ 2621 w 10000"/>
              <a:gd name="connsiteY21" fmla="*/ 609 h 10000"/>
              <a:gd name="connsiteX22" fmla="*/ 3057 w 10000"/>
              <a:gd name="connsiteY22" fmla="*/ 402 h 10000"/>
              <a:gd name="connsiteX23" fmla="*/ 3276 w 10000"/>
              <a:gd name="connsiteY23" fmla="*/ 299 h 10000"/>
              <a:gd name="connsiteX24" fmla="*/ 3517 w 10000"/>
              <a:gd name="connsiteY24" fmla="*/ 218 h 10000"/>
              <a:gd name="connsiteX25" fmla="*/ 3759 w 10000"/>
              <a:gd name="connsiteY25" fmla="*/ 161 h 10000"/>
              <a:gd name="connsiteX26" fmla="*/ 4000 w 10000"/>
              <a:gd name="connsiteY26" fmla="*/ 103 h 10000"/>
              <a:gd name="connsiteX27" fmla="*/ 4241 w 10000"/>
              <a:gd name="connsiteY27" fmla="*/ 69 h 10000"/>
              <a:gd name="connsiteX28" fmla="*/ 4483 w 10000"/>
              <a:gd name="connsiteY28" fmla="*/ 23 h 10000"/>
              <a:gd name="connsiteX29" fmla="*/ 4736 w 10000"/>
              <a:gd name="connsiteY29" fmla="*/ 0 h 10000"/>
              <a:gd name="connsiteX30" fmla="*/ 5000 w 10000"/>
              <a:gd name="connsiteY30" fmla="*/ 0 h 10000"/>
              <a:gd name="connsiteX31" fmla="*/ 5000 w 10000"/>
              <a:gd name="connsiteY31" fmla="*/ 0 h 10000"/>
              <a:gd name="connsiteX32" fmla="*/ 5264 w 10000"/>
              <a:gd name="connsiteY32" fmla="*/ 0 h 10000"/>
              <a:gd name="connsiteX33" fmla="*/ 5517 w 10000"/>
              <a:gd name="connsiteY33" fmla="*/ 23 h 10000"/>
              <a:gd name="connsiteX34" fmla="*/ 5759 w 10000"/>
              <a:gd name="connsiteY34" fmla="*/ 69 h 10000"/>
              <a:gd name="connsiteX35" fmla="*/ 6000 w 10000"/>
              <a:gd name="connsiteY35" fmla="*/ 103 h 10000"/>
              <a:gd name="connsiteX36" fmla="*/ 6241 w 10000"/>
              <a:gd name="connsiteY36" fmla="*/ 161 h 10000"/>
              <a:gd name="connsiteX37" fmla="*/ 6483 w 10000"/>
              <a:gd name="connsiteY37" fmla="*/ 218 h 10000"/>
              <a:gd name="connsiteX38" fmla="*/ 6724 w 10000"/>
              <a:gd name="connsiteY38" fmla="*/ 299 h 10000"/>
              <a:gd name="connsiteX39" fmla="*/ 6943 w 10000"/>
              <a:gd name="connsiteY39" fmla="*/ 402 h 10000"/>
              <a:gd name="connsiteX40" fmla="*/ 7379 w 10000"/>
              <a:gd name="connsiteY40" fmla="*/ 609 h 10000"/>
              <a:gd name="connsiteX41" fmla="*/ 7793 w 10000"/>
              <a:gd name="connsiteY41" fmla="*/ 862 h 10000"/>
              <a:gd name="connsiteX42" fmla="*/ 8184 w 10000"/>
              <a:gd name="connsiteY42" fmla="*/ 1138 h 10000"/>
              <a:gd name="connsiteX43" fmla="*/ 8540 w 10000"/>
              <a:gd name="connsiteY43" fmla="*/ 1460 h 10000"/>
              <a:gd name="connsiteX44" fmla="*/ 8862 w 10000"/>
              <a:gd name="connsiteY44" fmla="*/ 1828 h 10000"/>
              <a:gd name="connsiteX45" fmla="*/ 9138 w 10000"/>
              <a:gd name="connsiteY45" fmla="*/ 2207 h 10000"/>
              <a:gd name="connsiteX46" fmla="*/ 9402 w 10000"/>
              <a:gd name="connsiteY46" fmla="*/ 2621 h 10000"/>
              <a:gd name="connsiteX47" fmla="*/ 9598 w 10000"/>
              <a:gd name="connsiteY47" fmla="*/ 3057 h 10000"/>
              <a:gd name="connsiteX48" fmla="*/ 9701 w 10000"/>
              <a:gd name="connsiteY48" fmla="*/ 3287 h 10000"/>
              <a:gd name="connsiteX49" fmla="*/ 9782 w 10000"/>
              <a:gd name="connsiteY49" fmla="*/ 3517 h 10000"/>
              <a:gd name="connsiteX50" fmla="*/ 9839 w 10000"/>
              <a:gd name="connsiteY50" fmla="*/ 3759 h 10000"/>
              <a:gd name="connsiteX51" fmla="*/ 9897 w 10000"/>
              <a:gd name="connsiteY51" fmla="*/ 4000 h 10000"/>
              <a:gd name="connsiteX52" fmla="*/ 9943 w 10000"/>
              <a:gd name="connsiteY52" fmla="*/ 4241 h 10000"/>
              <a:gd name="connsiteX53" fmla="*/ 9977 w 10000"/>
              <a:gd name="connsiteY53" fmla="*/ 4483 h 10000"/>
              <a:gd name="connsiteX54" fmla="*/ 10000 w 10000"/>
              <a:gd name="connsiteY54" fmla="*/ 4747 h 10000"/>
              <a:gd name="connsiteX55" fmla="*/ 10000 w 10000"/>
              <a:gd name="connsiteY55" fmla="*/ 5000 h 10000"/>
              <a:gd name="connsiteX56" fmla="*/ 10000 w 10000"/>
              <a:gd name="connsiteY56" fmla="*/ 5000 h 10000"/>
              <a:gd name="connsiteX57" fmla="*/ 10000 w 10000"/>
              <a:gd name="connsiteY57" fmla="*/ 5000 h 10000"/>
              <a:gd name="connsiteX58" fmla="*/ 10000 w 10000"/>
              <a:gd name="connsiteY58" fmla="*/ 5264 h 10000"/>
              <a:gd name="connsiteX59" fmla="*/ 9977 w 10000"/>
              <a:gd name="connsiteY59" fmla="*/ 5517 h 10000"/>
              <a:gd name="connsiteX60" fmla="*/ 9943 w 10000"/>
              <a:gd name="connsiteY60" fmla="*/ 5759 h 10000"/>
              <a:gd name="connsiteX61" fmla="*/ 9897 w 10000"/>
              <a:gd name="connsiteY61" fmla="*/ 6000 h 10000"/>
              <a:gd name="connsiteX62" fmla="*/ 9839 w 10000"/>
              <a:gd name="connsiteY62" fmla="*/ 6241 h 10000"/>
              <a:gd name="connsiteX63" fmla="*/ 9782 w 10000"/>
              <a:gd name="connsiteY63" fmla="*/ 6483 h 10000"/>
              <a:gd name="connsiteX64" fmla="*/ 9701 w 10000"/>
              <a:gd name="connsiteY64" fmla="*/ 6724 h 10000"/>
              <a:gd name="connsiteX65" fmla="*/ 9598 w 10000"/>
              <a:gd name="connsiteY65" fmla="*/ 6943 h 10000"/>
              <a:gd name="connsiteX66" fmla="*/ 9402 w 10000"/>
              <a:gd name="connsiteY66" fmla="*/ 7379 h 10000"/>
              <a:gd name="connsiteX67" fmla="*/ 9138 w 10000"/>
              <a:gd name="connsiteY67" fmla="*/ 7805 h 10000"/>
              <a:gd name="connsiteX68" fmla="*/ 8862 w 10000"/>
              <a:gd name="connsiteY68" fmla="*/ 8184 h 10000"/>
              <a:gd name="connsiteX69" fmla="*/ 8540 w 10000"/>
              <a:gd name="connsiteY69" fmla="*/ 8540 h 10000"/>
              <a:gd name="connsiteX70" fmla="*/ 8184 w 10000"/>
              <a:gd name="connsiteY70" fmla="*/ 8862 h 10000"/>
              <a:gd name="connsiteX71" fmla="*/ 7793 w 10000"/>
              <a:gd name="connsiteY71" fmla="*/ 9138 h 10000"/>
              <a:gd name="connsiteX72" fmla="*/ 7379 w 10000"/>
              <a:gd name="connsiteY72" fmla="*/ 9402 h 10000"/>
              <a:gd name="connsiteX73" fmla="*/ 6943 w 10000"/>
              <a:gd name="connsiteY73" fmla="*/ 9598 h 10000"/>
              <a:gd name="connsiteX74" fmla="*/ 6724 w 10000"/>
              <a:gd name="connsiteY74" fmla="*/ 9701 h 10000"/>
              <a:gd name="connsiteX75" fmla="*/ 6483 w 10000"/>
              <a:gd name="connsiteY75" fmla="*/ 9782 h 10000"/>
              <a:gd name="connsiteX76" fmla="*/ 6241 w 10000"/>
              <a:gd name="connsiteY76" fmla="*/ 9839 h 10000"/>
              <a:gd name="connsiteX77" fmla="*/ 6000 w 10000"/>
              <a:gd name="connsiteY77" fmla="*/ 9897 h 10000"/>
              <a:gd name="connsiteX78" fmla="*/ 5759 w 10000"/>
              <a:gd name="connsiteY78" fmla="*/ 9943 h 10000"/>
              <a:gd name="connsiteX79" fmla="*/ 5517 w 10000"/>
              <a:gd name="connsiteY79" fmla="*/ 9977 h 10000"/>
              <a:gd name="connsiteX80" fmla="*/ 5264 w 10000"/>
              <a:gd name="connsiteY80" fmla="*/ 10000 h 10000"/>
              <a:gd name="connsiteX81" fmla="*/ 5000 w 10000"/>
              <a:gd name="connsiteY81" fmla="*/ 10000 h 10000"/>
              <a:gd name="connsiteX82" fmla="*/ 5000 w 10000"/>
              <a:gd name="connsiteY82" fmla="*/ 10000 h 10000"/>
              <a:gd name="connsiteX83" fmla="*/ 4736 w 10000"/>
              <a:gd name="connsiteY83" fmla="*/ 10000 h 10000"/>
              <a:gd name="connsiteX84" fmla="*/ 4483 w 10000"/>
              <a:gd name="connsiteY84" fmla="*/ 9977 h 10000"/>
              <a:gd name="connsiteX85" fmla="*/ 4241 w 10000"/>
              <a:gd name="connsiteY85" fmla="*/ 9943 h 10000"/>
              <a:gd name="connsiteX86" fmla="*/ 4000 w 10000"/>
              <a:gd name="connsiteY86" fmla="*/ 9897 h 10000"/>
              <a:gd name="connsiteX87" fmla="*/ 3759 w 10000"/>
              <a:gd name="connsiteY87" fmla="*/ 9839 h 10000"/>
              <a:gd name="connsiteX88" fmla="*/ 3517 w 10000"/>
              <a:gd name="connsiteY88" fmla="*/ 9782 h 10000"/>
              <a:gd name="connsiteX89" fmla="*/ 3276 w 10000"/>
              <a:gd name="connsiteY89" fmla="*/ 9701 h 10000"/>
              <a:gd name="connsiteX90" fmla="*/ 3057 w 10000"/>
              <a:gd name="connsiteY90" fmla="*/ 9598 h 10000"/>
              <a:gd name="connsiteX91" fmla="*/ 2621 w 10000"/>
              <a:gd name="connsiteY91" fmla="*/ 9402 h 10000"/>
              <a:gd name="connsiteX92" fmla="*/ 2195 w 10000"/>
              <a:gd name="connsiteY92" fmla="*/ 9138 h 10000"/>
              <a:gd name="connsiteX93" fmla="*/ 2224 w 10000"/>
              <a:gd name="connsiteY93" fmla="*/ 916 h 10000"/>
              <a:gd name="connsiteX0" fmla="*/ 103 w 10000"/>
              <a:gd name="connsiteY0" fmla="*/ 6000 h 10000"/>
              <a:gd name="connsiteX1" fmla="*/ 57 w 10000"/>
              <a:gd name="connsiteY1" fmla="*/ 5759 h 10000"/>
              <a:gd name="connsiteX2" fmla="*/ 23 w 10000"/>
              <a:gd name="connsiteY2" fmla="*/ 5517 h 10000"/>
              <a:gd name="connsiteX3" fmla="*/ 0 w 10000"/>
              <a:gd name="connsiteY3" fmla="*/ 5264 h 10000"/>
              <a:gd name="connsiteX4" fmla="*/ 0 w 10000"/>
              <a:gd name="connsiteY4" fmla="*/ 5000 h 10000"/>
              <a:gd name="connsiteX5" fmla="*/ 0 w 10000"/>
              <a:gd name="connsiteY5" fmla="*/ 5000 h 10000"/>
              <a:gd name="connsiteX6" fmla="*/ 0 w 10000"/>
              <a:gd name="connsiteY6" fmla="*/ 4747 h 10000"/>
              <a:gd name="connsiteX7" fmla="*/ 23 w 10000"/>
              <a:gd name="connsiteY7" fmla="*/ 4483 h 10000"/>
              <a:gd name="connsiteX8" fmla="*/ 57 w 10000"/>
              <a:gd name="connsiteY8" fmla="*/ 4241 h 10000"/>
              <a:gd name="connsiteX9" fmla="*/ 103 w 10000"/>
              <a:gd name="connsiteY9" fmla="*/ 4000 h 10000"/>
              <a:gd name="connsiteX10" fmla="*/ 161 w 10000"/>
              <a:gd name="connsiteY10" fmla="*/ 3759 h 10000"/>
              <a:gd name="connsiteX11" fmla="*/ 218 w 10000"/>
              <a:gd name="connsiteY11" fmla="*/ 3517 h 10000"/>
              <a:gd name="connsiteX12" fmla="*/ 299 w 10000"/>
              <a:gd name="connsiteY12" fmla="*/ 3287 h 10000"/>
              <a:gd name="connsiteX13" fmla="*/ 402 w 10000"/>
              <a:gd name="connsiteY13" fmla="*/ 3057 h 10000"/>
              <a:gd name="connsiteX14" fmla="*/ 598 w 10000"/>
              <a:gd name="connsiteY14" fmla="*/ 2621 h 10000"/>
              <a:gd name="connsiteX15" fmla="*/ 862 w 10000"/>
              <a:gd name="connsiteY15" fmla="*/ 2207 h 10000"/>
              <a:gd name="connsiteX16" fmla="*/ 1138 w 10000"/>
              <a:gd name="connsiteY16" fmla="*/ 1828 h 10000"/>
              <a:gd name="connsiteX17" fmla="*/ 1460 w 10000"/>
              <a:gd name="connsiteY17" fmla="*/ 1460 h 10000"/>
              <a:gd name="connsiteX18" fmla="*/ 1816 w 10000"/>
              <a:gd name="connsiteY18" fmla="*/ 1138 h 10000"/>
              <a:gd name="connsiteX19" fmla="*/ 2195 w 10000"/>
              <a:gd name="connsiteY19" fmla="*/ 862 h 10000"/>
              <a:gd name="connsiteX20" fmla="*/ 2621 w 10000"/>
              <a:gd name="connsiteY20" fmla="*/ 609 h 10000"/>
              <a:gd name="connsiteX21" fmla="*/ 3057 w 10000"/>
              <a:gd name="connsiteY21" fmla="*/ 402 h 10000"/>
              <a:gd name="connsiteX22" fmla="*/ 3276 w 10000"/>
              <a:gd name="connsiteY22" fmla="*/ 299 h 10000"/>
              <a:gd name="connsiteX23" fmla="*/ 3517 w 10000"/>
              <a:gd name="connsiteY23" fmla="*/ 218 h 10000"/>
              <a:gd name="connsiteX24" fmla="*/ 3759 w 10000"/>
              <a:gd name="connsiteY24" fmla="*/ 161 h 10000"/>
              <a:gd name="connsiteX25" fmla="*/ 4000 w 10000"/>
              <a:gd name="connsiteY25" fmla="*/ 103 h 10000"/>
              <a:gd name="connsiteX26" fmla="*/ 4241 w 10000"/>
              <a:gd name="connsiteY26" fmla="*/ 69 h 10000"/>
              <a:gd name="connsiteX27" fmla="*/ 4483 w 10000"/>
              <a:gd name="connsiteY27" fmla="*/ 23 h 10000"/>
              <a:gd name="connsiteX28" fmla="*/ 4736 w 10000"/>
              <a:gd name="connsiteY28" fmla="*/ 0 h 10000"/>
              <a:gd name="connsiteX29" fmla="*/ 5000 w 10000"/>
              <a:gd name="connsiteY29" fmla="*/ 0 h 10000"/>
              <a:gd name="connsiteX30" fmla="*/ 5000 w 10000"/>
              <a:gd name="connsiteY30" fmla="*/ 0 h 10000"/>
              <a:gd name="connsiteX31" fmla="*/ 5264 w 10000"/>
              <a:gd name="connsiteY31" fmla="*/ 0 h 10000"/>
              <a:gd name="connsiteX32" fmla="*/ 5517 w 10000"/>
              <a:gd name="connsiteY32" fmla="*/ 23 h 10000"/>
              <a:gd name="connsiteX33" fmla="*/ 5759 w 10000"/>
              <a:gd name="connsiteY33" fmla="*/ 69 h 10000"/>
              <a:gd name="connsiteX34" fmla="*/ 6000 w 10000"/>
              <a:gd name="connsiteY34" fmla="*/ 103 h 10000"/>
              <a:gd name="connsiteX35" fmla="*/ 6241 w 10000"/>
              <a:gd name="connsiteY35" fmla="*/ 161 h 10000"/>
              <a:gd name="connsiteX36" fmla="*/ 6483 w 10000"/>
              <a:gd name="connsiteY36" fmla="*/ 218 h 10000"/>
              <a:gd name="connsiteX37" fmla="*/ 6724 w 10000"/>
              <a:gd name="connsiteY37" fmla="*/ 299 h 10000"/>
              <a:gd name="connsiteX38" fmla="*/ 6943 w 10000"/>
              <a:gd name="connsiteY38" fmla="*/ 402 h 10000"/>
              <a:gd name="connsiteX39" fmla="*/ 7379 w 10000"/>
              <a:gd name="connsiteY39" fmla="*/ 609 h 10000"/>
              <a:gd name="connsiteX40" fmla="*/ 7793 w 10000"/>
              <a:gd name="connsiteY40" fmla="*/ 862 h 10000"/>
              <a:gd name="connsiteX41" fmla="*/ 8184 w 10000"/>
              <a:gd name="connsiteY41" fmla="*/ 1138 h 10000"/>
              <a:gd name="connsiteX42" fmla="*/ 8540 w 10000"/>
              <a:gd name="connsiteY42" fmla="*/ 1460 h 10000"/>
              <a:gd name="connsiteX43" fmla="*/ 8862 w 10000"/>
              <a:gd name="connsiteY43" fmla="*/ 1828 h 10000"/>
              <a:gd name="connsiteX44" fmla="*/ 9138 w 10000"/>
              <a:gd name="connsiteY44" fmla="*/ 2207 h 10000"/>
              <a:gd name="connsiteX45" fmla="*/ 9402 w 10000"/>
              <a:gd name="connsiteY45" fmla="*/ 2621 h 10000"/>
              <a:gd name="connsiteX46" fmla="*/ 9598 w 10000"/>
              <a:gd name="connsiteY46" fmla="*/ 3057 h 10000"/>
              <a:gd name="connsiteX47" fmla="*/ 9701 w 10000"/>
              <a:gd name="connsiteY47" fmla="*/ 3287 h 10000"/>
              <a:gd name="connsiteX48" fmla="*/ 9782 w 10000"/>
              <a:gd name="connsiteY48" fmla="*/ 3517 h 10000"/>
              <a:gd name="connsiteX49" fmla="*/ 9839 w 10000"/>
              <a:gd name="connsiteY49" fmla="*/ 3759 h 10000"/>
              <a:gd name="connsiteX50" fmla="*/ 9897 w 10000"/>
              <a:gd name="connsiteY50" fmla="*/ 4000 h 10000"/>
              <a:gd name="connsiteX51" fmla="*/ 9943 w 10000"/>
              <a:gd name="connsiteY51" fmla="*/ 4241 h 10000"/>
              <a:gd name="connsiteX52" fmla="*/ 9977 w 10000"/>
              <a:gd name="connsiteY52" fmla="*/ 4483 h 10000"/>
              <a:gd name="connsiteX53" fmla="*/ 10000 w 10000"/>
              <a:gd name="connsiteY53" fmla="*/ 4747 h 10000"/>
              <a:gd name="connsiteX54" fmla="*/ 10000 w 10000"/>
              <a:gd name="connsiteY54" fmla="*/ 5000 h 10000"/>
              <a:gd name="connsiteX55" fmla="*/ 10000 w 10000"/>
              <a:gd name="connsiteY55" fmla="*/ 5000 h 10000"/>
              <a:gd name="connsiteX56" fmla="*/ 10000 w 10000"/>
              <a:gd name="connsiteY56" fmla="*/ 5000 h 10000"/>
              <a:gd name="connsiteX57" fmla="*/ 10000 w 10000"/>
              <a:gd name="connsiteY57" fmla="*/ 5264 h 10000"/>
              <a:gd name="connsiteX58" fmla="*/ 9977 w 10000"/>
              <a:gd name="connsiteY58" fmla="*/ 5517 h 10000"/>
              <a:gd name="connsiteX59" fmla="*/ 9943 w 10000"/>
              <a:gd name="connsiteY59" fmla="*/ 5759 h 10000"/>
              <a:gd name="connsiteX60" fmla="*/ 9897 w 10000"/>
              <a:gd name="connsiteY60" fmla="*/ 6000 h 10000"/>
              <a:gd name="connsiteX61" fmla="*/ 9839 w 10000"/>
              <a:gd name="connsiteY61" fmla="*/ 6241 h 10000"/>
              <a:gd name="connsiteX62" fmla="*/ 9782 w 10000"/>
              <a:gd name="connsiteY62" fmla="*/ 6483 h 10000"/>
              <a:gd name="connsiteX63" fmla="*/ 9701 w 10000"/>
              <a:gd name="connsiteY63" fmla="*/ 6724 h 10000"/>
              <a:gd name="connsiteX64" fmla="*/ 9598 w 10000"/>
              <a:gd name="connsiteY64" fmla="*/ 6943 h 10000"/>
              <a:gd name="connsiteX65" fmla="*/ 9402 w 10000"/>
              <a:gd name="connsiteY65" fmla="*/ 7379 h 10000"/>
              <a:gd name="connsiteX66" fmla="*/ 9138 w 10000"/>
              <a:gd name="connsiteY66" fmla="*/ 7805 h 10000"/>
              <a:gd name="connsiteX67" fmla="*/ 8862 w 10000"/>
              <a:gd name="connsiteY67" fmla="*/ 8184 h 10000"/>
              <a:gd name="connsiteX68" fmla="*/ 8540 w 10000"/>
              <a:gd name="connsiteY68" fmla="*/ 8540 h 10000"/>
              <a:gd name="connsiteX69" fmla="*/ 8184 w 10000"/>
              <a:gd name="connsiteY69" fmla="*/ 8862 h 10000"/>
              <a:gd name="connsiteX70" fmla="*/ 7793 w 10000"/>
              <a:gd name="connsiteY70" fmla="*/ 9138 h 10000"/>
              <a:gd name="connsiteX71" fmla="*/ 7379 w 10000"/>
              <a:gd name="connsiteY71" fmla="*/ 9402 h 10000"/>
              <a:gd name="connsiteX72" fmla="*/ 6943 w 10000"/>
              <a:gd name="connsiteY72" fmla="*/ 9598 h 10000"/>
              <a:gd name="connsiteX73" fmla="*/ 6724 w 10000"/>
              <a:gd name="connsiteY73" fmla="*/ 9701 h 10000"/>
              <a:gd name="connsiteX74" fmla="*/ 6483 w 10000"/>
              <a:gd name="connsiteY74" fmla="*/ 9782 h 10000"/>
              <a:gd name="connsiteX75" fmla="*/ 6241 w 10000"/>
              <a:gd name="connsiteY75" fmla="*/ 9839 h 10000"/>
              <a:gd name="connsiteX76" fmla="*/ 6000 w 10000"/>
              <a:gd name="connsiteY76" fmla="*/ 9897 h 10000"/>
              <a:gd name="connsiteX77" fmla="*/ 5759 w 10000"/>
              <a:gd name="connsiteY77" fmla="*/ 9943 h 10000"/>
              <a:gd name="connsiteX78" fmla="*/ 5517 w 10000"/>
              <a:gd name="connsiteY78" fmla="*/ 9977 h 10000"/>
              <a:gd name="connsiteX79" fmla="*/ 5264 w 10000"/>
              <a:gd name="connsiteY79" fmla="*/ 10000 h 10000"/>
              <a:gd name="connsiteX80" fmla="*/ 5000 w 10000"/>
              <a:gd name="connsiteY80" fmla="*/ 10000 h 10000"/>
              <a:gd name="connsiteX81" fmla="*/ 5000 w 10000"/>
              <a:gd name="connsiteY81" fmla="*/ 10000 h 10000"/>
              <a:gd name="connsiteX82" fmla="*/ 4736 w 10000"/>
              <a:gd name="connsiteY82" fmla="*/ 10000 h 10000"/>
              <a:gd name="connsiteX83" fmla="*/ 4483 w 10000"/>
              <a:gd name="connsiteY83" fmla="*/ 9977 h 10000"/>
              <a:gd name="connsiteX84" fmla="*/ 4241 w 10000"/>
              <a:gd name="connsiteY84" fmla="*/ 9943 h 10000"/>
              <a:gd name="connsiteX85" fmla="*/ 4000 w 10000"/>
              <a:gd name="connsiteY85" fmla="*/ 9897 h 10000"/>
              <a:gd name="connsiteX86" fmla="*/ 3759 w 10000"/>
              <a:gd name="connsiteY86" fmla="*/ 9839 h 10000"/>
              <a:gd name="connsiteX87" fmla="*/ 3517 w 10000"/>
              <a:gd name="connsiteY87" fmla="*/ 9782 h 10000"/>
              <a:gd name="connsiteX88" fmla="*/ 3276 w 10000"/>
              <a:gd name="connsiteY88" fmla="*/ 9701 h 10000"/>
              <a:gd name="connsiteX89" fmla="*/ 3057 w 10000"/>
              <a:gd name="connsiteY89" fmla="*/ 9598 h 10000"/>
              <a:gd name="connsiteX90" fmla="*/ 2621 w 10000"/>
              <a:gd name="connsiteY90" fmla="*/ 9402 h 10000"/>
              <a:gd name="connsiteX91" fmla="*/ 2195 w 10000"/>
              <a:gd name="connsiteY91" fmla="*/ 9138 h 10000"/>
              <a:gd name="connsiteX92" fmla="*/ 2224 w 10000"/>
              <a:gd name="connsiteY92" fmla="*/ 916 h 10000"/>
              <a:gd name="connsiteX0" fmla="*/ 57 w 10000"/>
              <a:gd name="connsiteY0" fmla="*/ 5759 h 10000"/>
              <a:gd name="connsiteX1" fmla="*/ 23 w 10000"/>
              <a:gd name="connsiteY1" fmla="*/ 5517 h 10000"/>
              <a:gd name="connsiteX2" fmla="*/ 0 w 10000"/>
              <a:gd name="connsiteY2" fmla="*/ 5264 h 10000"/>
              <a:gd name="connsiteX3" fmla="*/ 0 w 10000"/>
              <a:gd name="connsiteY3" fmla="*/ 5000 h 10000"/>
              <a:gd name="connsiteX4" fmla="*/ 0 w 10000"/>
              <a:gd name="connsiteY4" fmla="*/ 5000 h 10000"/>
              <a:gd name="connsiteX5" fmla="*/ 0 w 10000"/>
              <a:gd name="connsiteY5" fmla="*/ 4747 h 10000"/>
              <a:gd name="connsiteX6" fmla="*/ 23 w 10000"/>
              <a:gd name="connsiteY6" fmla="*/ 4483 h 10000"/>
              <a:gd name="connsiteX7" fmla="*/ 57 w 10000"/>
              <a:gd name="connsiteY7" fmla="*/ 4241 h 10000"/>
              <a:gd name="connsiteX8" fmla="*/ 103 w 10000"/>
              <a:gd name="connsiteY8" fmla="*/ 4000 h 10000"/>
              <a:gd name="connsiteX9" fmla="*/ 161 w 10000"/>
              <a:gd name="connsiteY9" fmla="*/ 3759 h 10000"/>
              <a:gd name="connsiteX10" fmla="*/ 218 w 10000"/>
              <a:gd name="connsiteY10" fmla="*/ 3517 h 10000"/>
              <a:gd name="connsiteX11" fmla="*/ 299 w 10000"/>
              <a:gd name="connsiteY11" fmla="*/ 3287 h 10000"/>
              <a:gd name="connsiteX12" fmla="*/ 402 w 10000"/>
              <a:gd name="connsiteY12" fmla="*/ 3057 h 10000"/>
              <a:gd name="connsiteX13" fmla="*/ 598 w 10000"/>
              <a:gd name="connsiteY13" fmla="*/ 2621 h 10000"/>
              <a:gd name="connsiteX14" fmla="*/ 862 w 10000"/>
              <a:gd name="connsiteY14" fmla="*/ 2207 h 10000"/>
              <a:gd name="connsiteX15" fmla="*/ 1138 w 10000"/>
              <a:gd name="connsiteY15" fmla="*/ 1828 h 10000"/>
              <a:gd name="connsiteX16" fmla="*/ 1460 w 10000"/>
              <a:gd name="connsiteY16" fmla="*/ 1460 h 10000"/>
              <a:gd name="connsiteX17" fmla="*/ 1816 w 10000"/>
              <a:gd name="connsiteY17" fmla="*/ 1138 h 10000"/>
              <a:gd name="connsiteX18" fmla="*/ 2195 w 10000"/>
              <a:gd name="connsiteY18" fmla="*/ 862 h 10000"/>
              <a:gd name="connsiteX19" fmla="*/ 2621 w 10000"/>
              <a:gd name="connsiteY19" fmla="*/ 609 h 10000"/>
              <a:gd name="connsiteX20" fmla="*/ 3057 w 10000"/>
              <a:gd name="connsiteY20" fmla="*/ 402 h 10000"/>
              <a:gd name="connsiteX21" fmla="*/ 3276 w 10000"/>
              <a:gd name="connsiteY21" fmla="*/ 299 h 10000"/>
              <a:gd name="connsiteX22" fmla="*/ 3517 w 10000"/>
              <a:gd name="connsiteY22" fmla="*/ 218 h 10000"/>
              <a:gd name="connsiteX23" fmla="*/ 3759 w 10000"/>
              <a:gd name="connsiteY23" fmla="*/ 161 h 10000"/>
              <a:gd name="connsiteX24" fmla="*/ 4000 w 10000"/>
              <a:gd name="connsiteY24" fmla="*/ 103 h 10000"/>
              <a:gd name="connsiteX25" fmla="*/ 4241 w 10000"/>
              <a:gd name="connsiteY25" fmla="*/ 69 h 10000"/>
              <a:gd name="connsiteX26" fmla="*/ 4483 w 10000"/>
              <a:gd name="connsiteY26" fmla="*/ 23 h 10000"/>
              <a:gd name="connsiteX27" fmla="*/ 4736 w 10000"/>
              <a:gd name="connsiteY27" fmla="*/ 0 h 10000"/>
              <a:gd name="connsiteX28" fmla="*/ 5000 w 10000"/>
              <a:gd name="connsiteY28" fmla="*/ 0 h 10000"/>
              <a:gd name="connsiteX29" fmla="*/ 5000 w 10000"/>
              <a:gd name="connsiteY29" fmla="*/ 0 h 10000"/>
              <a:gd name="connsiteX30" fmla="*/ 5264 w 10000"/>
              <a:gd name="connsiteY30" fmla="*/ 0 h 10000"/>
              <a:gd name="connsiteX31" fmla="*/ 5517 w 10000"/>
              <a:gd name="connsiteY31" fmla="*/ 23 h 10000"/>
              <a:gd name="connsiteX32" fmla="*/ 5759 w 10000"/>
              <a:gd name="connsiteY32" fmla="*/ 69 h 10000"/>
              <a:gd name="connsiteX33" fmla="*/ 6000 w 10000"/>
              <a:gd name="connsiteY33" fmla="*/ 103 h 10000"/>
              <a:gd name="connsiteX34" fmla="*/ 6241 w 10000"/>
              <a:gd name="connsiteY34" fmla="*/ 161 h 10000"/>
              <a:gd name="connsiteX35" fmla="*/ 6483 w 10000"/>
              <a:gd name="connsiteY35" fmla="*/ 218 h 10000"/>
              <a:gd name="connsiteX36" fmla="*/ 6724 w 10000"/>
              <a:gd name="connsiteY36" fmla="*/ 299 h 10000"/>
              <a:gd name="connsiteX37" fmla="*/ 6943 w 10000"/>
              <a:gd name="connsiteY37" fmla="*/ 402 h 10000"/>
              <a:gd name="connsiteX38" fmla="*/ 7379 w 10000"/>
              <a:gd name="connsiteY38" fmla="*/ 609 h 10000"/>
              <a:gd name="connsiteX39" fmla="*/ 7793 w 10000"/>
              <a:gd name="connsiteY39" fmla="*/ 862 h 10000"/>
              <a:gd name="connsiteX40" fmla="*/ 8184 w 10000"/>
              <a:gd name="connsiteY40" fmla="*/ 1138 h 10000"/>
              <a:gd name="connsiteX41" fmla="*/ 8540 w 10000"/>
              <a:gd name="connsiteY41" fmla="*/ 1460 h 10000"/>
              <a:gd name="connsiteX42" fmla="*/ 8862 w 10000"/>
              <a:gd name="connsiteY42" fmla="*/ 1828 h 10000"/>
              <a:gd name="connsiteX43" fmla="*/ 9138 w 10000"/>
              <a:gd name="connsiteY43" fmla="*/ 2207 h 10000"/>
              <a:gd name="connsiteX44" fmla="*/ 9402 w 10000"/>
              <a:gd name="connsiteY44" fmla="*/ 2621 h 10000"/>
              <a:gd name="connsiteX45" fmla="*/ 9598 w 10000"/>
              <a:gd name="connsiteY45" fmla="*/ 3057 h 10000"/>
              <a:gd name="connsiteX46" fmla="*/ 9701 w 10000"/>
              <a:gd name="connsiteY46" fmla="*/ 3287 h 10000"/>
              <a:gd name="connsiteX47" fmla="*/ 9782 w 10000"/>
              <a:gd name="connsiteY47" fmla="*/ 3517 h 10000"/>
              <a:gd name="connsiteX48" fmla="*/ 9839 w 10000"/>
              <a:gd name="connsiteY48" fmla="*/ 3759 h 10000"/>
              <a:gd name="connsiteX49" fmla="*/ 9897 w 10000"/>
              <a:gd name="connsiteY49" fmla="*/ 4000 h 10000"/>
              <a:gd name="connsiteX50" fmla="*/ 9943 w 10000"/>
              <a:gd name="connsiteY50" fmla="*/ 4241 h 10000"/>
              <a:gd name="connsiteX51" fmla="*/ 9977 w 10000"/>
              <a:gd name="connsiteY51" fmla="*/ 4483 h 10000"/>
              <a:gd name="connsiteX52" fmla="*/ 10000 w 10000"/>
              <a:gd name="connsiteY52" fmla="*/ 4747 h 10000"/>
              <a:gd name="connsiteX53" fmla="*/ 10000 w 10000"/>
              <a:gd name="connsiteY53" fmla="*/ 5000 h 10000"/>
              <a:gd name="connsiteX54" fmla="*/ 10000 w 10000"/>
              <a:gd name="connsiteY54" fmla="*/ 5000 h 10000"/>
              <a:gd name="connsiteX55" fmla="*/ 10000 w 10000"/>
              <a:gd name="connsiteY55" fmla="*/ 5000 h 10000"/>
              <a:gd name="connsiteX56" fmla="*/ 10000 w 10000"/>
              <a:gd name="connsiteY56" fmla="*/ 5264 h 10000"/>
              <a:gd name="connsiteX57" fmla="*/ 9977 w 10000"/>
              <a:gd name="connsiteY57" fmla="*/ 5517 h 10000"/>
              <a:gd name="connsiteX58" fmla="*/ 9943 w 10000"/>
              <a:gd name="connsiteY58" fmla="*/ 5759 h 10000"/>
              <a:gd name="connsiteX59" fmla="*/ 9897 w 10000"/>
              <a:gd name="connsiteY59" fmla="*/ 6000 h 10000"/>
              <a:gd name="connsiteX60" fmla="*/ 9839 w 10000"/>
              <a:gd name="connsiteY60" fmla="*/ 6241 h 10000"/>
              <a:gd name="connsiteX61" fmla="*/ 9782 w 10000"/>
              <a:gd name="connsiteY61" fmla="*/ 6483 h 10000"/>
              <a:gd name="connsiteX62" fmla="*/ 9701 w 10000"/>
              <a:gd name="connsiteY62" fmla="*/ 6724 h 10000"/>
              <a:gd name="connsiteX63" fmla="*/ 9598 w 10000"/>
              <a:gd name="connsiteY63" fmla="*/ 6943 h 10000"/>
              <a:gd name="connsiteX64" fmla="*/ 9402 w 10000"/>
              <a:gd name="connsiteY64" fmla="*/ 7379 h 10000"/>
              <a:gd name="connsiteX65" fmla="*/ 9138 w 10000"/>
              <a:gd name="connsiteY65" fmla="*/ 7805 h 10000"/>
              <a:gd name="connsiteX66" fmla="*/ 8862 w 10000"/>
              <a:gd name="connsiteY66" fmla="*/ 8184 h 10000"/>
              <a:gd name="connsiteX67" fmla="*/ 8540 w 10000"/>
              <a:gd name="connsiteY67" fmla="*/ 8540 h 10000"/>
              <a:gd name="connsiteX68" fmla="*/ 8184 w 10000"/>
              <a:gd name="connsiteY68" fmla="*/ 8862 h 10000"/>
              <a:gd name="connsiteX69" fmla="*/ 7793 w 10000"/>
              <a:gd name="connsiteY69" fmla="*/ 9138 h 10000"/>
              <a:gd name="connsiteX70" fmla="*/ 7379 w 10000"/>
              <a:gd name="connsiteY70" fmla="*/ 9402 h 10000"/>
              <a:gd name="connsiteX71" fmla="*/ 6943 w 10000"/>
              <a:gd name="connsiteY71" fmla="*/ 9598 h 10000"/>
              <a:gd name="connsiteX72" fmla="*/ 6724 w 10000"/>
              <a:gd name="connsiteY72" fmla="*/ 9701 h 10000"/>
              <a:gd name="connsiteX73" fmla="*/ 6483 w 10000"/>
              <a:gd name="connsiteY73" fmla="*/ 9782 h 10000"/>
              <a:gd name="connsiteX74" fmla="*/ 6241 w 10000"/>
              <a:gd name="connsiteY74" fmla="*/ 9839 h 10000"/>
              <a:gd name="connsiteX75" fmla="*/ 6000 w 10000"/>
              <a:gd name="connsiteY75" fmla="*/ 9897 h 10000"/>
              <a:gd name="connsiteX76" fmla="*/ 5759 w 10000"/>
              <a:gd name="connsiteY76" fmla="*/ 9943 h 10000"/>
              <a:gd name="connsiteX77" fmla="*/ 5517 w 10000"/>
              <a:gd name="connsiteY77" fmla="*/ 9977 h 10000"/>
              <a:gd name="connsiteX78" fmla="*/ 5264 w 10000"/>
              <a:gd name="connsiteY78" fmla="*/ 10000 h 10000"/>
              <a:gd name="connsiteX79" fmla="*/ 5000 w 10000"/>
              <a:gd name="connsiteY79" fmla="*/ 10000 h 10000"/>
              <a:gd name="connsiteX80" fmla="*/ 5000 w 10000"/>
              <a:gd name="connsiteY80" fmla="*/ 10000 h 10000"/>
              <a:gd name="connsiteX81" fmla="*/ 4736 w 10000"/>
              <a:gd name="connsiteY81" fmla="*/ 10000 h 10000"/>
              <a:gd name="connsiteX82" fmla="*/ 4483 w 10000"/>
              <a:gd name="connsiteY82" fmla="*/ 9977 h 10000"/>
              <a:gd name="connsiteX83" fmla="*/ 4241 w 10000"/>
              <a:gd name="connsiteY83" fmla="*/ 9943 h 10000"/>
              <a:gd name="connsiteX84" fmla="*/ 4000 w 10000"/>
              <a:gd name="connsiteY84" fmla="*/ 9897 h 10000"/>
              <a:gd name="connsiteX85" fmla="*/ 3759 w 10000"/>
              <a:gd name="connsiteY85" fmla="*/ 9839 h 10000"/>
              <a:gd name="connsiteX86" fmla="*/ 3517 w 10000"/>
              <a:gd name="connsiteY86" fmla="*/ 9782 h 10000"/>
              <a:gd name="connsiteX87" fmla="*/ 3276 w 10000"/>
              <a:gd name="connsiteY87" fmla="*/ 9701 h 10000"/>
              <a:gd name="connsiteX88" fmla="*/ 3057 w 10000"/>
              <a:gd name="connsiteY88" fmla="*/ 9598 h 10000"/>
              <a:gd name="connsiteX89" fmla="*/ 2621 w 10000"/>
              <a:gd name="connsiteY89" fmla="*/ 9402 h 10000"/>
              <a:gd name="connsiteX90" fmla="*/ 2195 w 10000"/>
              <a:gd name="connsiteY90" fmla="*/ 9138 h 10000"/>
              <a:gd name="connsiteX91" fmla="*/ 2224 w 10000"/>
              <a:gd name="connsiteY91"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1138 w 10000"/>
              <a:gd name="connsiteY14" fmla="*/ 1828 h 10000"/>
              <a:gd name="connsiteX15" fmla="*/ 1460 w 10000"/>
              <a:gd name="connsiteY15" fmla="*/ 1460 h 10000"/>
              <a:gd name="connsiteX16" fmla="*/ 1816 w 10000"/>
              <a:gd name="connsiteY16" fmla="*/ 1138 h 10000"/>
              <a:gd name="connsiteX17" fmla="*/ 2195 w 10000"/>
              <a:gd name="connsiteY17" fmla="*/ 862 h 10000"/>
              <a:gd name="connsiteX18" fmla="*/ 2621 w 10000"/>
              <a:gd name="connsiteY18" fmla="*/ 609 h 10000"/>
              <a:gd name="connsiteX19" fmla="*/ 3057 w 10000"/>
              <a:gd name="connsiteY19" fmla="*/ 402 h 10000"/>
              <a:gd name="connsiteX20" fmla="*/ 3276 w 10000"/>
              <a:gd name="connsiteY20" fmla="*/ 299 h 10000"/>
              <a:gd name="connsiteX21" fmla="*/ 3517 w 10000"/>
              <a:gd name="connsiteY21" fmla="*/ 218 h 10000"/>
              <a:gd name="connsiteX22" fmla="*/ 3759 w 10000"/>
              <a:gd name="connsiteY22" fmla="*/ 161 h 10000"/>
              <a:gd name="connsiteX23" fmla="*/ 4000 w 10000"/>
              <a:gd name="connsiteY23" fmla="*/ 103 h 10000"/>
              <a:gd name="connsiteX24" fmla="*/ 4241 w 10000"/>
              <a:gd name="connsiteY24" fmla="*/ 69 h 10000"/>
              <a:gd name="connsiteX25" fmla="*/ 4483 w 10000"/>
              <a:gd name="connsiteY25" fmla="*/ 23 h 10000"/>
              <a:gd name="connsiteX26" fmla="*/ 4736 w 10000"/>
              <a:gd name="connsiteY26" fmla="*/ 0 h 10000"/>
              <a:gd name="connsiteX27" fmla="*/ 5000 w 10000"/>
              <a:gd name="connsiteY27" fmla="*/ 0 h 10000"/>
              <a:gd name="connsiteX28" fmla="*/ 5000 w 10000"/>
              <a:gd name="connsiteY28" fmla="*/ 0 h 10000"/>
              <a:gd name="connsiteX29" fmla="*/ 5264 w 10000"/>
              <a:gd name="connsiteY29" fmla="*/ 0 h 10000"/>
              <a:gd name="connsiteX30" fmla="*/ 5517 w 10000"/>
              <a:gd name="connsiteY30" fmla="*/ 23 h 10000"/>
              <a:gd name="connsiteX31" fmla="*/ 5759 w 10000"/>
              <a:gd name="connsiteY31" fmla="*/ 69 h 10000"/>
              <a:gd name="connsiteX32" fmla="*/ 6000 w 10000"/>
              <a:gd name="connsiteY32" fmla="*/ 103 h 10000"/>
              <a:gd name="connsiteX33" fmla="*/ 6241 w 10000"/>
              <a:gd name="connsiteY33" fmla="*/ 161 h 10000"/>
              <a:gd name="connsiteX34" fmla="*/ 6483 w 10000"/>
              <a:gd name="connsiteY34" fmla="*/ 218 h 10000"/>
              <a:gd name="connsiteX35" fmla="*/ 6724 w 10000"/>
              <a:gd name="connsiteY35" fmla="*/ 299 h 10000"/>
              <a:gd name="connsiteX36" fmla="*/ 6943 w 10000"/>
              <a:gd name="connsiteY36" fmla="*/ 402 h 10000"/>
              <a:gd name="connsiteX37" fmla="*/ 7379 w 10000"/>
              <a:gd name="connsiteY37" fmla="*/ 609 h 10000"/>
              <a:gd name="connsiteX38" fmla="*/ 7793 w 10000"/>
              <a:gd name="connsiteY38" fmla="*/ 862 h 10000"/>
              <a:gd name="connsiteX39" fmla="*/ 8184 w 10000"/>
              <a:gd name="connsiteY39" fmla="*/ 1138 h 10000"/>
              <a:gd name="connsiteX40" fmla="*/ 8540 w 10000"/>
              <a:gd name="connsiteY40" fmla="*/ 1460 h 10000"/>
              <a:gd name="connsiteX41" fmla="*/ 8862 w 10000"/>
              <a:gd name="connsiteY41" fmla="*/ 1828 h 10000"/>
              <a:gd name="connsiteX42" fmla="*/ 9138 w 10000"/>
              <a:gd name="connsiteY42" fmla="*/ 2207 h 10000"/>
              <a:gd name="connsiteX43" fmla="*/ 9402 w 10000"/>
              <a:gd name="connsiteY43" fmla="*/ 2621 h 10000"/>
              <a:gd name="connsiteX44" fmla="*/ 9598 w 10000"/>
              <a:gd name="connsiteY44" fmla="*/ 3057 h 10000"/>
              <a:gd name="connsiteX45" fmla="*/ 9701 w 10000"/>
              <a:gd name="connsiteY45" fmla="*/ 3287 h 10000"/>
              <a:gd name="connsiteX46" fmla="*/ 9782 w 10000"/>
              <a:gd name="connsiteY46" fmla="*/ 3517 h 10000"/>
              <a:gd name="connsiteX47" fmla="*/ 9839 w 10000"/>
              <a:gd name="connsiteY47" fmla="*/ 3759 h 10000"/>
              <a:gd name="connsiteX48" fmla="*/ 9897 w 10000"/>
              <a:gd name="connsiteY48" fmla="*/ 4000 h 10000"/>
              <a:gd name="connsiteX49" fmla="*/ 9943 w 10000"/>
              <a:gd name="connsiteY49" fmla="*/ 4241 h 10000"/>
              <a:gd name="connsiteX50" fmla="*/ 9977 w 10000"/>
              <a:gd name="connsiteY50" fmla="*/ 4483 h 10000"/>
              <a:gd name="connsiteX51" fmla="*/ 10000 w 10000"/>
              <a:gd name="connsiteY51" fmla="*/ 4747 h 10000"/>
              <a:gd name="connsiteX52" fmla="*/ 10000 w 10000"/>
              <a:gd name="connsiteY52" fmla="*/ 5000 h 10000"/>
              <a:gd name="connsiteX53" fmla="*/ 10000 w 10000"/>
              <a:gd name="connsiteY53" fmla="*/ 5000 h 10000"/>
              <a:gd name="connsiteX54" fmla="*/ 10000 w 10000"/>
              <a:gd name="connsiteY54" fmla="*/ 5000 h 10000"/>
              <a:gd name="connsiteX55" fmla="*/ 10000 w 10000"/>
              <a:gd name="connsiteY55" fmla="*/ 5264 h 10000"/>
              <a:gd name="connsiteX56" fmla="*/ 9977 w 10000"/>
              <a:gd name="connsiteY56" fmla="*/ 5517 h 10000"/>
              <a:gd name="connsiteX57" fmla="*/ 9943 w 10000"/>
              <a:gd name="connsiteY57" fmla="*/ 5759 h 10000"/>
              <a:gd name="connsiteX58" fmla="*/ 9897 w 10000"/>
              <a:gd name="connsiteY58" fmla="*/ 6000 h 10000"/>
              <a:gd name="connsiteX59" fmla="*/ 9839 w 10000"/>
              <a:gd name="connsiteY59" fmla="*/ 6241 h 10000"/>
              <a:gd name="connsiteX60" fmla="*/ 9782 w 10000"/>
              <a:gd name="connsiteY60" fmla="*/ 6483 h 10000"/>
              <a:gd name="connsiteX61" fmla="*/ 9701 w 10000"/>
              <a:gd name="connsiteY61" fmla="*/ 6724 h 10000"/>
              <a:gd name="connsiteX62" fmla="*/ 9598 w 10000"/>
              <a:gd name="connsiteY62" fmla="*/ 6943 h 10000"/>
              <a:gd name="connsiteX63" fmla="*/ 9402 w 10000"/>
              <a:gd name="connsiteY63" fmla="*/ 7379 h 10000"/>
              <a:gd name="connsiteX64" fmla="*/ 9138 w 10000"/>
              <a:gd name="connsiteY64" fmla="*/ 7805 h 10000"/>
              <a:gd name="connsiteX65" fmla="*/ 8862 w 10000"/>
              <a:gd name="connsiteY65" fmla="*/ 8184 h 10000"/>
              <a:gd name="connsiteX66" fmla="*/ 8540 w 10000"/>
              <a:gd name="connsiteY66" fmla="*/ 8540 h 10000"/>
              <a:gd name="connsiteX67" fmla="*/ 8184 w 10000"/>
              <a:gd name="connsiteY67" fmla="*/ 8862 h 10000"/>
              <a:gd name="connsiteX68" fmla="*/ 7793 w 10000"/>
              <a:gd name="connsiteY68" fmla="*/ 9138 h 10000"/>
              <a:gd name="connsiteX69" fmla="*/ 7379 w 10000"/>
              <a:gd name="connsiteY69" fmla="*/ 9402 h 10000"/>
              <a:gd name="connsiteX70" fmla="*/ 6943 w 10000"/>
              <a:gd name="connsiteY70" fmla="*/ 9598 h 10000"/>
              <a:gd name="connsiteX71" fmla="*/ 6724 w 10000"/>
              <a:gd name="connsiteY71" fmla="*/ 9701 h 10000"/>
              <a:gd name="connsiteX72" fmla="*/ 6483 w 10000"/>
              <a:gd name="connsiteY72" fmla="*/ 9782 h 10000"/>
              <a:gd name="connsiteX73" fmla="*/ 6241 w 10000"/>
              <a:gd name="connsiteY73" fmla="*/ 9839 h 10000"/>
              <a:gd name="connsiteX74" fmla="*/ 6000 w 10000"/>
              <a:gd name="connsiteY74" fmla="*/ 9897 h 10000"/>
              <a:gd name="connsiteX75" fmla="*/ 5759 w 10000"/>
              <a:gd name="connsiteY75" fmla="*/ 9943 h 10000"/>
              <a:gd name="connsiteX76" fmla="*/ 5517 w 10000"/>
              <a:gd name="connsiteY76" fmla="*/ 9977 h 10000"/>
              <a:gd name="connsiteX77" fmla="*/ 5264 w 10000"/>
              <a:gd name="connsiteY77" fmla="*/ 10000 h 10000"/>
              <a:gd name="connsiteX78" fmla="*/ 5000 w 10000"/>
              <a:gd name="connsiteY78" fmla="*/ 10000 h 10000"/>
              <a:gd name="connsiteX79" fmla="*/ 5000 w 10000"/>
              <a:gd name="connsiteY79" fmla="*/ 10000 h 10000"/>
              <a:gd name="connsiteX80" fmla="*/ 4736 w 10000"/>
              <a:gd name="connsiteY80" fmla="*/ 10000 h 10000"/>
              <a:gd name="connsiteX81" fmla="*/ 4483 w 10000"/>
              <a:gd name="connsiteY81" fmla="*/ 9977 h 10000"/>
              <a:gd name="connsiteX82" fmla="*/ 4241 w 10000"/>
              <a:gd name="connsiteY82" fmla="*/ 9943 h 10000"/>
              <a:gd name="connsiteX83" fmla="*/ 4000 w 10000"/>
              <a:gd name="connsiteY83" fmla="*/ 9897 h 10000"/>
              <a:gd name="connsiteX84" fmla="*/ 3759 w 10000"/>
              <a:gd name="connsiteY84" fmla="*/ 9839 h 10000"/>
              <a:gd name="connsiteX85" fmla="*/ 3517 w 10000"/>
              <a:gd name="connsiteY85" fmla="*/ 9782 h 10000"/>
              <a:gd name="connsiteX86" fmla="*/ 3276 w 10000"/>
              <a:gd name="connsiteY86" fmla="*/ 9701 h 10000"/>
              <a:gd name="connsiteX87" fmla="*/ 3057 w 10000"/>
              <a:gd name="connsiteY87" fmla="*/ 9598 h 10000"/>
              <a:gd name="connsiteX88" fmla="*/ 2621 w 10000"/>
              <a:gd name="connsiteY88" fmla="*/ 9402 h 10000"/>
              <a:gd name="connsiteX89" fmla="*/ 2195 w 10000"/>
              <a:gd name="connsiteY89" fmla="*/ 9138 h 10000"/>
              <a:gd name="connsiteX90" fmla="*/ 2224 w 10000"/>
              <a:gd name="connsiteY90"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1138 w 10000"/>
              <a:gd name="connsiteY14" fmla="*/ 1828 h 10000"/>
              <a:gd name="connsiteX15" fmla="*/ 1460 w 10000"/>
              <a:gd name="connsiteY15" fmla="*/ 1460 h 10000"/>
              <a:gd name="connsiteX16" fmla="*/ 2195 w 10000"/>
              <a:gd name="connsiteY16" fmla="*/ 862 h 10000"/>
              <a:gd name="connsiteX17" fmla="*/ 2621 w 10000"/>
              <a:gd name="connsiteY17" fmla="*/ 609 h 10000"/>
              <a:gd name="connsiteX18" fmla="*/ 3057 w 10000"/>
              <a:gd name="connsiteY18" fmla="*/ 402 h 10000"/>
              <a:gd name="connsiteX19" fmla="*/ 3276 w 10000"/>
              <a:gd name="connsiteY19" fmla="*/ 299 h 10000"/>
              <a:gd name="connsiteX20" fmla="*/ 3517 w 10000"/>
              <a:gd name="connsiteY20" fmla="*/ 218 h 10000"/>
              <a:gd name="connsiteX21" fmla="*/ 3759 w 10000"/>
              <a:gd name="connsiteY21" fmla="*/ 161 h 10000"/>
              <a:gd name="connsiteX22" fmla="*/ 4000 w 10000"/>
              <a:gd name="connsiteY22" fmla="*/ 103 h 10000"/>
              <a:gd name="connsiteX23" fmla="*/ 4241 w 10000"/>
              <a:gd name="connsiteY23" fmla="*/ 69 h 10000"/>
              <a:gd name="connsiteX24" fmla="*/ 4483 w 10000"/>
              <a:gd name="connsiteY24" fmla="*/ 23 h 10000"/>
              <a:gd name="connsiteX25" fmla="*/ 4736 w 10000"/>
              <a:gd name="connsiteY25" fmla="*/ 0 h 10000"/>
              <a:gd name="connsiteX26" fmla="*/ 5000 w 10000"/>
              <a:gd name="connsiteY26" fmla="*/ 0 h 10000"/>
              <a:gd name="connsiteX27" fmla="*/ 5000 w 10000"/>
              <a:gd name="connsiteY27" fmla="*/ 0 h 10000"/>
              <a:gd name="connsiteX28" fmla="*/ 5264 w 10000"/>
              <a:gd name="connsiteY28" fmla="*/ 0 h 10000"/>
              <a:gd name="connsiteX29" fmla="*/ 5517 w 10000"/>
              <a:gd name="connsiteY29" fmla="*/ 23 h 10000"/>
              <a:gd name="connsiteX30" fmla="*/ 5759 w 10000"/>
              <a:gd name="connsiteY30" fmla="*/ 69 h 10000"/>
              <a:gd name="connsiteX31" fmla="*/ 6000 w 10000"/>
              <a:gd name="connsiteY31" fmla="*/ 103 h 10000"/>
              <a:gd name="connsiteX32" fmla="*/ 6241 w 10000"/>
              <a:gd name="connsiteY32" fmla="*/ 161 h 10000"/>
              <a:gd name="connsiteX33" fmla="*/ 6483 w 10000"/>
              <a:gd name="connsiteY33" fmla="*/ 218 h 10000"/>
              <a:gd name="connsiteX34" fmla="*/ 6724 w 10000"/>
              <a:gd name="connsiteY34" fmla="*/ 299 h 10000"/>
              <a:gd name="connsiteX35" fmla="*/ 6943 w 10000"/>
              <a:gd name="connsiteY35" fmla="*/ 402 h 10000"/>
              <a:gd name="connsiteX36" fmla="*/ 7379 w 10000"/>
              <a:gd name="connsiteY36" fmla="*/ 609 h 10000"/>
              <a:gd name="connsiteX37" fmla="*/ 7793 w 10000"/>
              <a:gd name="connsiteY37" fmla="*/ 862 h 10000"/>
              <a:gd name="connsiteX38" fmla="*/ 8184 w 10000"/>
              <a:gd name="connsiteY38" fmla="*/ 1138 h 10000"/>
              <a:gd name="connsiteX39" fmla="*/ 8540 w 10000"/>
              <a:gd name="connsiteY39" fmla="*/ 1460 h 10000"/>
              <a:gd name="connsiteX40" fmla="*/ 8862 w 10000"/>
              <a:gd name="connsiteY40" fmla="*/ 1828 h 10000"/>
              <a:gd name="connsiteX41" fmla="*/ 9138 w 10000"/>
              <a:gd name="connsiteY41" fmla="*/ 2207 h 10000"/>
              <a:gd name="connsiteX42" fmla="*/ 9402 w 10000"/>
              <a:gd name="connsiteY42" fmla="*/ 2621 h 10000"/>
              <a:gd name="connsiteX43" fmla="*/ 9598 w 10000"/>
              <a:gd name="connsiteY43" fmla="*/ 3057 h 10000"/>
              <a:gd name="connsiteX44" fmla="*/ 9701 w 10000"/>
              <a:gd name="connsiteY44" fmla="*/ 3287 h 10000"/>
              <a:gd name="connsiteX45" fmla="*/ 9782 w 10000"/>
              <a:gd name="connsiteY45" fmla="*/ 3517 h 10000"/>
              <a:gd name="connsiteX46" fmla="*/ 9839 w 10000"/>
              <a:gd name="connsiteY46" fmla="*/ 3759 h 10000"/>
              <a:gd name="connsiteX47" fmla="*/ 9897 w 10000"/>
              <a:gd name="connsiteY47" fmla="*/ 4000 h 10000"/>
              <a:gd name="connsiteX48" fmla="*/ 9943 w 10000"/>
              <a:gd name="connsiteY48" fmla="*/ 4241 h 10000"/>
              <a:gd name="connsiteX49" fmla="*/ 9977 w 10000"/>
              <a:gd name="connsiteY49" fmla="*/ 4483 h 10000"/>
              <a:gd name="connsiteX50" fmla="*/ 10000 w 10000"/>
              <a:gd name="connsiteY50" fmla="*/ 4747 h 10000"/>
              <a:gd name="connsiteX51" fmla="*/ 10000 w 10000"/>
              <a:gd name="connsiteY51" fmla="*/ 5000 h 10000"/>
              <a:gd name="connsiteX52" fmla="*/ 10000 w 10000"/>
              <a:gd name="connsiteY52" fmla="*/ 5000 h 10000"/>
              <a:gd name="connsiteX53" fmla="*/ 10000 w 10000"/>
              <a:gd name="connsiteY53" fmla="*/ 5000 h 10000"/>
              <a:gd name="connsiteX54" fmla="*/ 10000 w 10000"/>
              <a:gd name="connsiteY54" fmla="*/ 5264 h 10000"/>
              <a:gd name="connsiteX55" fmla="*/ 9977 w 10000"/>
              <a:gd name="connsiteY55" fmla="*/ 5517 h 10000"/>
              <a:gd name="connsiteX56" fmla="*/ 9943 w 10000"/>
              <a:gd name="connsiteY56" fmla="*/ 5759 h 10000"/>
              <a:gd name="connsiteX57" fmla="*/ 9897 w 10000"/>
              <a:gd name="connsiteY57" fmla="*/ 6000 h 10000"/>
              <a:gd name="connsiteX58" fmla="*/ 9839 w 10000"/>
              <a:gd name="connsiteY58" fmla="*/ 6241 h 10000"/>
              <a:gd name="connsiteX59" fmla="*/ 9782 w 10000"/>
              <a:gd name="connsiteY59" fmla="*/ 6483 h 10000"/>
              <a:gd name="connsiteX60" fmla="*/ 9701 w 10000"/>
              <a:gd name="connsiteY60" fmla="*/ 6724 h 10000"/>
              <a:gd name="connsiteX61" fmla="*/ 9598 w 10000"/>
              <a:gd name="connsiteY61" fmla="*/ 6943 h 10000"/>
              <a:gd name="connsiteX62" fmla="*/ 9402 w 10000"/>
              <a:gd name="connsiteY62" fmla="*/ 7379 h 10000"/>
              <a:gd name="connsiteX63" fmla="*/ 9138 w 10000"/>
              <a:gd name="connsiteY63" fmla="*/ 7805 h 10000"/>
              <a:gd name="connsiteX64" fmla="*/ 8862 w 10000"/>
              <a:gd name="connsiteY64" fmla="*/ 8184 h 10000"/>
              <a:gd name="connsiteX65" fmla="*/ 8540 w 10000"/>
              <a:gd name="connsiteY65" fmla="*/ 8540 h 10000"/>
              <a:gd name="connsiteX66" fmla="*/ 8184 w 10000"/>
              <a:gd name="connsiteY66" fmla="*/ 8862 h 10000"/>
              <a:gd name="connsiteX67" fmla="*/ 7793 w 10000"/>
              <a:gd name="connsiteY67" fmla="*/ 9138 h 10000"/>
              <a:gd name="connsiteX68" fmla="*/ 7379 w 10000"/>
              <a:gd name="connsiteY68" fmla="*/ 9402 h 10000"/>
              <a:gd name="connsiteX69" fmla="*/ 6943 w 10000"/>
              <a:gd name="connsiteY69" fmla="*/ 9598 h 10000"/>
              <a:gd name="connsiteX70" fmla="*/ 6724 w 10000"/>
              <a:gd name="connsiteY70" fmla="*/ 9701 h 10000"/>
              <a:gd name="connsiteX71" fmla="*/ 6483 w 10000"/>
              <a:gd name="connsiteY71" fmla="*/ 9782 h 10000"/>
              <a:gd name="connsiteX72" fmla="*/ 6241 w 10000"/>
              <a:gd name="connsiteY72" fmla="*/ 9839 h 10000"/>
              <a:gd name="connsiteX73" fmla="*/ 6000 w 10000"/>
              <a:gd name="connsiteY73" fmla="*/ 9897 h 10000"/>
              <a:gd name="connsiteX74" fmla="*/ 5759 w 10000"/>
              <a:gd name="connsiteY74" fmla="*/ 9943 h 10000"/>
              <a:gd name="connsiteX75" fmla="*/ 5517 w 10000"/>
              <a:gd name="connsiteY75" fmla="*/ 9977 h 10000"/>
              <a:gd name="connsiteX76" fmla="*/ 5264 w 10000"/>
              <a:gd name="connsiteY76" fmla="*/ 10000 h 10000"/>
              <a:gd name="connsiteX77" fmla="*/ 5000 w 10000"/>
              <a:gd name="connsiteY77" fmla="*/ 10000 h 10000"/>
              <a:gd name="connsiteX78" fmla="*/ 5000 w 10000"/>
              <a:gd name="connsiteY78" fmla="*/ 10000 h 10000"/>
              <a:gd name="connsiteX79" fmla="*/ 4736 w 10000"/>
              <a:gd name="connsiteY79" fmla="*/ 10000 h 10000"/>
              <a:gd name="connsiteX80" fmla="*/ 4483 w 10000"/>
              <a:gd name="connsiteY80" fmla="*/ 9977 h 10000"/>
              <a:gd name="connsiteX81" fmla="*/ 4241 w 10000"/>
              <a:gd name="connsiteY81" fmla="*/ 9943 h 10000"/>
              <a:gd name="connsiteX82" fmla="*/ 4000 w 10000"/>
              <a:gd name="connsiteY82" fmla="*/ 9897 h 10000"/>
              <a:gd name="connsiteX83" fmla="*/ 3759 w 10000"/>
              <a:gd name="connsiteY83" fmla="*/ 9839 h 10000"/>
              <a:gd name="connsiteX84" fmla="*/ 3517 w 10000"/>
              <a:gd name="connsiteY84" fmla="*/ 9782 h 10000"/>
              <a:gd name="connsiteX85" fmla="*/ 3276 w 10000"/>
              <a:gd name="connsiteY85" fmla="*/ 9701 h 10000"/>
              <a:gd name="connsiteX86" fmla="*/ 3057 w 10000"/>
              <a:gd name="connsiteY86" fmla="*/ 9598 h 10000"/>
              <a:gd name="connsiteX87" fmla="*/ 2621 w 10000"/>
              <a:gd name="connsiteY87" fmla="*/ 9402 h 10000"/>
              <a:gd name="connsiteX88" fmla="*/ 2195 w 10000"/>
              <a:gd name="connsiteY88" fmla="*/ 9138 h 10000"/>
              <a:gd name="connsiteX89" fmla="*/ 2224 w 10000"/>
              <a:gd name="connsiteY89"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1138 w 10000"/>
              <a:gd name="connsiteY14" fmla="*/ 1828 h 10000"/>
              <a:gd name="connsiteX15" fmla="*/ 2195 w 10000"/>
              <a:gd name="connsiteY15" fmla="*/ 862 h 10000"/>
              <a:gd name="connsiteX16" fmla="*/ 2621 w 10000"/>
              <a:gd name="connsiteY16" fmla="*/ 609 h 10000"/>
              <a:gd name="connsiteX17" fmla="*/ 3057 w 10000"/>
              <a:gd name="connsiteY17" fmla="*/ 402 h 10000"/>
              <a:gd name="connsiteX18" fmla="*/ 3276 w 10000"/>
              <a:gd name="connsiteY18" fmla="*/ 299 h 10000"/>
              <a:gd name="connsiteX19" fmla="*/ 3517 w 10000"/>
              <a:gd name="connsiteY19" fmla="*/ 218 h 10000"/>
              <a:gd name="connsiteX20" fmla="*/ 3759 w 10000"/>
              <a:gd name="connsiteY20" fmla="*/ 161 h 10000"/>
              <a:gd name="connsiteX21" fmla="*/ 4000 w 10000"/>
              <a:gd name="connsiteY21" fmla="*/ 103 h 10000"/>
              <a:gd name="connsiteX22" fmla="*/ 4241 w 10000"/>
              <a:gd name="connsiteY22" fmla="*/ 69 h 10000"/>
              <a:gd name="connsiteX23" fmla="*/ 4483 w 10000"/>
              <a:gd name="connsiteY23" fmla="*/ 23 h 10000"/>
              <a:gd name="connsiteX24" fmla="*/ 4736 w 10000"/>
              <a:gd name="connsiteY24" fmla="*/ 0 h 10000"/>
              <a:gd name="connsiteX25" fmla="*/ 5000 w 10000"/>
              <a:gd name="connsiteY25" fmla="*/ 0 h 10000"/>
              <a:gd name="connsiteX26" fmla="*/ 5000 w 10000"/>
              <a:gd name="connsiteY26" fmla="*/ 0 h 10000"/>
              <a:gd name="connsiteX27" fmla="*/ 5264 w 10000"/>
              <a:gd name="connsiteY27" fmla="*/ 0 h 10000"/>
              <a:gd name="connsiteX28" fmla="*/ 5517 w 10000"/>
              <a:gd name="connsiteY28" fmla="*/ 23 h 10000"/>
              <a:gd name="connsiteX29" fmla="*/ 5759 w 10000"/>
              <a:gd name="connsiteY29" fmla="*/ 69 h 10000"/>
              <a:gd name="connsiteX30" fmla="*/ 6000 w 10000"/>
              <a:gd name="connsiteY30" fmla="*/ 103 h 10000"/>
              <a:gd name="connsiteX31" fmla="*/ 6241 w 10000"/>
              <a:gd name="connsiteY31" fmla="*/ 161 h 10000"/>
              <a:gd name="connsiteX32" fmla="*/ 6483 w 10000"/>
              <a:gd name="connsiteY32" fmla="*/ 218 h 10000"/>
              <a:gd name="connsiteX33" fmla="*/ 6724 w 10000"/>
              <a:gd name="connsiteY33" fmla="*/ 299 h 10000"/>
              <a:gd name="connsiteX34" fmla="*/ 6943 w 10000"/>
              <a:gd name="connsiteY34" fmla="*/ 402 h 10000"/>
              <a:gd name="connsiteX35" fmla="*/ 7379 w 10000"/>
              <a:gd name="connsiteY35" fmla="*/ 609 h 10000"/>
              <a:gd name="connsiteX36" fmla="*/ 7793 w 10000"/>
              <a:gd name="connsiteY36" fmla="*/ 862 h 10000"/>
              <a:gd name="connsiteX37" fmla="*/ 8184 w 10000"/>
              <a:gd name="connsiteY37" fmla="*/ 1138 h 10000"/>
              <a:gd name="connsiteX38" fmla="*/ 8540 w 10000"/>
              <a:gd name="connsiteY38" fmla="*/ 1460 h 10000"/>
              <a:gd name="connsiteX39" fmla="*/ 8862 w 10000"/>
              <a:gd name="connsiteY39" fmla="*/ 1828 h 10000"/>
              <a:gd name="connsiteX40" fmla="*/ 9138 w 10000"/>
              <a:gd name="connsiteY40" fmla="*/ 2207 h 10000"/>
              <a:gd name="connsiteX41" fmla="*/ 9402 w 10000"/>
              <a:gd name="connsiteY41" fmla="*/ 2621 h 10000"/>
              <a:gd name="connsiteX42" fmla="*/ 9598 w 10000"/>
              <a:gd name="connsiteY42" fmla="*/ 3057 h 10000"/>
              <a:gd name="connsiteX43" fmla="*/ 9701 w 10000"/>
              <a:gd name="connsiteY43" fmla="*/ 3287 h 10000"/>
              <a:gd name="connsiteX44" fmla="*/ 9782 w 10000"/>
              <a:gd name="connsiteY44" fmla="*/ 3517 h 10000"/>
              <a:gd name="connsiteX45" fmla="*/ 9839 w 10000"/>
              <a:gd name="connsiteY45" fmla="*/ 3759 h 10000"/>
              <a:gd name="connsiteX46" fmla="*/ 9897 w 10000"/>
              <a:gd name="connsiteY46" fmla="*/ 4000 h 10000"/>
              <a:gd name="connsiteX47" fmla="*/ 9943 w 10000"/>
              <a:gd name="connsiteY47" fmla="*/ 4241 h 10000"/>
              <a:gd name="connsiteX48" fmla="*/ 9977 w 10000"/>
              <a:gd name="connsiteY48" fmla="*/ 4483 h 10000"/>
              <a:gd name="connsiteX49" fmla="*/ 10000 w 10000"/>
              <a:gd name="connsiteY49" fmla="*/ 4747 h 10000"/>
              <a:gd name="connsiteX50" fmla="*/ 10000 w 10000"/>
              <a:gd name="connsiteY50" fmla="*/ 5000 h 10000"/>
              <a:gd name="connsiteX51" fmla="*/ 10000 w 10000"/>
              <a:gd name="connsiteY51" fmla="*/ 5000 h 10000"/>
              <a:gd name="connsiteX52" fmla="*/ 10000 w 10000"/>
              <a:gd name="connsiteY52" fmla="*/ 5000 h 10000"/>
              <a:gd name="connsiteX53" fmla="*/ 10000 w 10000"/>
              <a:gd name="connsiteY53" fmla="*/ 5264 h 10000"/>
              <a:gd name="connsiteX54" fmla="*/ 9977 w 10000"/>
              <a:gd name="connsiteY54" fmla="*/ 5517 h 10000"/>
              <a:gd name="connsiteX55" fmla="*/ 9943 w 10000"/>
              <a:gd name="connsiteY55" fmla="*/ 5759 h 10000"/>
              <a:gd name="connsiteX56" fmla="*/ 9897 w 10000"/>
              <a:gd name="connsiteY56" fmla="*/ 6000 h 10000"/>
              <a:gd name="connsiteX57" fmla="*/ 9839 w 10000"/>
              <a:gd name="connsiteY57" fmla="*/ 6241 h 10000"/>
              <a:gd name="connsiteX58" fmla="*/ 9782 w 10000"/>
              <a:gd name="connsiteY58" fmla="*/ 6483 h 10000"/>
              <a:gd name="connsiteX59" fmla="*/ 9701 w 10000"/>
              <a:gd name="connsiteY59" fmla="*/ 6724 h 10000"/>
              <a:gd name="connsiteX60" fmla="*/ 9598 w 10000"/>
              <a:gd name="connsiteY60" fmla="*/ 6943 h 10000"/>
              <a:gd name="connsiteX61" fmla="*/ 9402 w 10000"/>
              <a:gd name="connsiteY61" fmla="*/ 7379 h 10000"/>
              <a:gd name="connsiteX62" fmla="*/ 9138 w 10000"/>
              <a:gd name="connsiteY62" fmla="*/ 7805 h 10000"/>
              <a:gd name="connsiteX63" fmla="*/ 8862 w 10000"/>
              <a:gd name="connsiteY63" fmla="*/ 8184 h 10000"/>
              <a:gd name="connsiteX64" fmla="*/ 8540 w 10000"/>
              <a:gd name="connsiteY64" fmla="*/ 8540 h 10000"/>
              <a:gd name="connsiteX65" fmla="*/ 8184 w 10000"/>
              <a:gd name="connsiteY65" fmla="*/ 8862 h 10000"/>
              <a:gd name="connsiteX66" fmla="*/ 7793 w 10000"/>
              <a:gd name="connsiteY66" fmla="*/ 9138 h 10000"/>
              <a:gd name="connsiteX67" fmla="*/ 7379 w 10000"/>
              <a:gd name="connsiteY67" fmla="*/ 9402 h 10000"/>
              <a:gd name="connsiteX68" fmla="*/ 6943 w 10000"/>
              <a:gd name="connsiteY68" fmla="*/ 9598 h 10000"/>
              <a:gd name="connsiteX69" fmla="*/ 6724 w 10000"/>
              <a:gd name="connsiteY69" fmla="*/ 9701 h 10000"/>
              <a:gd name="connsiteX70" fmla="*/ 6483 w 10000"/>
              <a:gd name="connsiteY70" fmla="*/ 9782 h 10000"/>
              <a:gd name="connsiteX71" fmla="*/ 6241 w 10000"/>
              <a:gd name="connsiteY71" fmla="*/ 9839 h 10000"/>
              <a:gd name="connsiteX72" fmla="*/ 6000 w 10000"/>
              <a:gd name="connsiteY72" fmla="*/ 9897 h 10000"/>
              <a:gd name="connsiteX73" fmla="*/ 5759 w 10000"/>
              <a:gd name="connsiteY73" fmla="*/ 9943 h 10000"/>
              <a:gd name="connsiteX74" fmla="*/ 5517 w 10000"/>
              <a:gd name="connsiteY74" fmla="*/ 9977 h 10000"/>
              <a:gd name="connsiteX75" fmla="*/ 5264 w 10000"/>
              <a:gd name="connsiteY75" fmla="*/ 10000 h 10000"/>
              <a:gd name="connsiteX76" fmla="*/ 5000 w 10000"/>
              <a:gd name="connsiteY76" fmla="*/ 10000 h 10000"/>
              <a:gd name="connsiteX77" fmla="*/ 5000 w 10000"/>
              <a:gd name="connsiteY77" fmla="*/ 10000 h 10000"/>
              <a:gd name="connsiteX78" fmla="*/ 4736 w 10000"/>
              <a:gd name="connsiteY78" fmla="*/ 10000 h 10000"/>
              <a:gd name="connsiteX79" fmla="*/ 4483 w 10000"/>
              <a:gd name="connsiteY79" fmla="*/ 9977 h 10000"/>
              <a:gd name="connsiteX80" fmla="*/ 4241 w 10000"/>
              <a:gd name="connsiteY80" fmla="*/ 9943 h 10000"/>
              <a:gd name="connsiteX81" fmla="*/ 4000 w 10000"/>
              <a:gd name="connsiteY81" fmla="*/ 9897 h 10000"/>
              <a:gd name="connsiteX82" fmla="*/ 3759 w 10000"/>
              <a:gd name="connsiteY82" fmla="*/ 9839 h 10000"/>
              <a:gd name="connsiteX83" fmla="*/ 3517 w 10000"/>
              <a:gd name="connsiteY83" fmla="*/ 9782 h 10000"/>
              <a:gd name="connsiteX84" fmla="*/ 3276 w 10000"/>
              <a:gd name="connsiteY84" fmla="*/ 9701 h 10000"/>
              <a:gd name="connsiteX85" fmla="*/ 3057 w 10000"/>
              <a:gd name="connsiteY85" fmla="*/ 9598 h 10000"/>
              <a:gd name="connsiteX86" fmla="*/ 2621 w 10000"/>
              <a:gd name="connsiteY86" fmla="*/ 9402 h 10000"/>
              <a:gd name="connsiteX87" fmla="*/ 2195 w 10000"/>
              <a:gd name="connsiteY87" fmla="*/ 9138 h 10000"/>
              <a:gd name="connsiteX88" fmla="*/ 2224 w 10000"/>
              <a:gd name="connsiteY88"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2195 w 10000"/>
              <a:gd name="connsiteY14" fmla="*/ 862 h 10000"/>
              <a:gd name="connsiteX15" fmla="*/ 2621 w 10000"/>
              <a:gd name="connsiteY15" fmla="*/ 609 h 10000"/>
              <a:gd name="connsiteX16" fmla="*/ 3057 w 10000"/>
              <a:gd name="connsiteY16" fmla="*/ 402 h 10000"/>
              <a:gd name="connsiteX17" fmla="*/ 3276 w 10000"/>
              <a:gd name="connsiteY17" fmla="*/ 299 h 10000"/>
              <a:gd name="connsiteX18" fmla="*/ 3517 w 10000"/>
              <a:gd name="connsiteY18" fmla="*/ 218 h 10000"/>
              <a:gd name="connsiteX19" fmla="*/ 3759 w 10000"/>
              <a:gd name="connsiteY19" fmla="*/ 161 h 10000"/>
              <a:gd name="connsiteX20" fmla="*/ 4000 w 10000"/>
              <a:gd name="connsiteY20" fmla="*/ 103 h 10000"/>
              <a:gd name="connsiteX21" fmla="*/ 4241 w 10000"/>
              <a:gd name="connsiteY21" fmla="*/ 69 h 10000"/>
              <a:gd name="connsiteX22" fmla="*/ 4483 w 10000"/>
              <a:gd name="connsiteY22" fmla="*/ 23 h 10000"/>
              <a:gd name="connsiteX23" fmla="*/ 4736 w 10000"/>
              <a:gd name="connsiteY23" fmla="*/ 0 h 10000"/>
              <a:gd name="connsiteX24" fmla="*/ 5000 w 10000"/>
              <a:gd name="connsiteY24" fmla="*/ 0 h 10000"/>
              <a:gd name="connsiteX25" fmla="*/ 5000 w 10000"/>
              <a:gd name="connsiteY25" fmla="*/ 0 h 10000"/>
              <a:gd name="connsiteX26" fmla="*/ 5264 w 10000"/>
              <a:gd name="connsiteY26" fmla="*/ 0 h 10000"/>
              <a:gd name="connsiteX27" fmla="*/ 5517 w 10000"/>
              <a:gd name="connsiteY27" fmla="*/ 23 h 10000"/>
              <a:gd name="connsiteX28" fmla="*/ 5759 w 10000"/>
              <a:gd name="connsiteY28" fmla="*/ 69 h 10000"/>
              <a:gd name="connsiteX29" fmla="*/ 6000 w 10000"/>
              <a:gd name="connsiteY29" fmla="*/ 103 h 10000"/>
              <a:gd name="connsiteX30" fmla="*/ 6241 w 10000"/>
              <a:gd name="connsiteY30" fmla="*/ 161 h 10000"/>
              <a:gd name="connsiteX31" fmla="*/ 6483 w 10000"/>
              <a:gd name="connsiteY31" fmla="*/ 218 h 10000"/>
              <a:gd name="connsiteX32" fmla="*/ 6724 w 10000"/>
              <a:gd name="connsiteY32" fmla="*/ 299 h 10000"/>
              <a:gd name="connsiteX33" fmla="*/ 6943 w 10000"/>
              <a:gd name="connsiteY33" fmla="*/ 402 h 10000"/>
              <a:gd name="connsiteX34" fmla="*/ 7379 w 10000"/>
              <a:gd name="connsiteY34" fmla="*/ 609 h 10000"/>
              <a:gd name="connsiteX35" fmla="*/ 7793 w 10000"/>
              <a:gd name="connsiteY35" fmla="*/ 862 h 10000"/>
              <a:gd name="connsiteX36" fmla="*/ 8184 w 10000"/>
              <a:gd name="connsiteY36" fmla="*/ 1138 h 10000"/>
              <a:gd name="connsiteX37" fmla="*/ 8540 w 10000"/>
              <a:gd name="connsiteY37" fmla="*/ 1460 h 10000"/>
              <a:gd name="connsiteX38" fmla="*/ 8862 w 10000"/>
              <a:gd name="connsiteY38" fmla="*/ 1828 h 10000"/>
              <a:gd name="connsiteX39" fmla="*/ 9138 w 10000"/>
              <a:gd name="connsiteY39" fmla="*/ 2207 h 10000"/>
              <a:gd name="connsiteX40" fmla="*/ 9402 w 10000"/>
              <a:gd name="connsiteY40" fmla="*/ 2621 h 10000"/>
              <a:gd name="connsiteX41" fmla="*/ 9598 w 10000"/>
              <a:gd name="connsiteY41" fmla="*/ 3057 h 10000"/>
              <a:gd name="connsiteX42" fmla="*/ 9701 w 10000"/>
              <a:gd name="connsiteY42" fmla="*/ 3287 h 10000"/>
              <a:gd name="connsiteX43" fmla="*/ 9782 w 10000"/>
              <a:gd name="connsiteY43" fmla="*/ 3517 h 10000"/>
              <a:gd name="connsiteX44" fmla="*/ 9839 w 10000"/>
              <a:gd name="connsiteY44" fmla="*/ 3759 h 10000"/>
              <a:gd name="connsiteX45" fmla="*/ 9897 w 10000"/>
              <a:gd name="connsiteY45" fmla="*/ 4000 h 10000"/>
              <a:gd name="connsiteX46" fmla="*/ 9943 w 10000"/>
              <a:gd name="connsiteY46" fmla="*/ 4241 h 10000"/>
              <a:gd name="connsiteX47" fmla="*/ 9977 w 10000"/>
              <a:gd name="connsiteY47" fmla="*/ 4483 h 10000"/>
              <a:gd name="connsiteX48" fmla="*/ 10000 w 10000"/>
              <a:gd name="connsiteY48" fmla="*/ 4747 h 10000"/>
              <a:gd name="connsiteX49" fmla="*/ 10000 w 10000"/>
              <a:gd name="connsiteY49" fmla="*/ 5000 h 10000"/>
              <a:gd name="connsiteX50" fmla="*/ 10000 w 10000"/>
              <a:gd name="connsiteY50" fmla="*/ 5000 h 10000"/>
              <a:gd name="connsiteX51" fmla="*/ 10000 w 10000"/>
              <a:gd name="connsiteY51" fmla="*/ 5000 h 10000"/>
              <a:gd name="connsiteX52" fmla="*/ 10000 w 10000"/>
              <a:gd name="connsiteY52" fmla="*/ 5264 h 10000"/>
              <a:gd name="connsiteX53" fmla="*/ 9977 w 10000"/>
              <a:gd name="connsiteY53" fmla="*/ 5517 h 10000"/>
              <a:gd name="connsiteX54" fmla="*/ 9943 w 10000"/>
              <a:gd name="connsiteY54" fmla="*/ 5759 h 10000"/>
              <a:gd name="connsiteX55" fmla="*/ 9897 w 10000"/>
              <a:gd name="connsiteY55" fmla="*/ 6000 h 10000"/>
              <a:gd name="connsiteX56" fmla="*/ 9839 w 10000"/>
              <a:gd name="connsiteY56" fmla="*/ 6241 h 10000"/>
              <a:gd name="connsiteX57" fmla="*/ 9782 w 10000"/>
              <a:gd name="connsiteY57" fmla="*/ 6483 h 10000"/>
              <a:gd name="connsiteX58" fmla="*/ 9701 w 10000"/>
              <a:gd name="connsiteY58" fmla="*/ 6724 h 10000"/>
              <a:gd name="connsiteX59" fmla="*/ 9598 w 10000"/>
              <a:gd name="connsiteY59" fmla="*/ 6943 h 10000"/>
              <a:gd name="connsiteX60" fmla="*/ 9402 w 10000"/>
              <a:gd name="connsiteY60" fmla="*/ 7379 h 10000"/>
              <a:gd name="connsiteX61" fmla="*/ 9138 w 10000"/>
              <a:gd name="connsiteY61" fmla="*/ 7805 h 10000"/>
              <a:gd name="connsiteX62" fmla="*/ 8862 w 10000"/>
              <a:gd name="connsiteY62" fmla="*/ 8184 h 10000"/>
              <a:gd name="connsiteX63" fmla="*/ 8540 w 10000"/>
              <a:gd name="connsiteY63" fmla="*/ 8540 h 10000"/>
              <a:gd name="connsiteX64" fmla="*/ 8184 w 10000"/>
              <a:gd name="connsiteY64" fmla="*/ 8862 h 10000"/>
              <a:gd name="connsiteX65" fmla="*/ 7793 w 10000"/>
              <a:gd name="connsiteY65" fmla="*/ 9138 h 10000"/>
              <a:gd name="connsiteX66" fmla="*/ 7379 w 10000"/>
              <a:gd name="connsiteY66" fmla="*/ 9402 h 10000"/>
              <a:gd name="connsiteX67" fmla="*/ 6943 w 10000"/>
              <a:gd name="connsiteY67" fmla="*/ 9598 h 10000"/>
              <a:gd name="connsiteX68" fmla="*/ 6724 w 10000"/>
              <a:gd name="connsiteY68" fmla="*/ 9701 h 10000"/>
              <a:gd name="connsiteX69" fmla="*/ 6483 w 10000"/>
              <a:gd name="connsiteY69" fmla="*/ 9782 h 10000"/>
              <a:gd name="connsiteX70" fmla="*/ 6241 w 10000"/>
              <a:gd name="connsiteY70" fmla="*/ 9839 h 10000"/>
              <a:gd name="connsiteX71" fmla="*/ 6000 w 10000"/>
              <a:gd name="connsiteY71" fmla="*/ 9897 h 10000"/>
              <a:gd name="connsiteX72" fmla="*/ 5759 w 10000"/>
              <a:gd name="connsiteY72" fmla="*/ 9943 h 10000"/>
              <a:gd name="connsiteX73" fmla="*/ 5517 w 10000"/>
              <a:gd name="connsiteY73" fmla="*/ 9977 h 10000"/>
              <a:gd name="connsiteX74" fmla="*/ 5264 w 10000"/>
              <a:gd name="connsiteY74" fmla="*/ 10000 h 10000"/>
              <a:gd name="connsiteX75" fmla="*/ 5000 w 10000"/>
              <a:gd name="connsiteY75" fmla="*/ 10000 h 10000"/>
              <a:gd name="connsiteX76" fmla="*/ 5000 w 10000"/>
              <a:gd name="connsiteY76" fmla="*/ 10000 h 10000"/>
              <a:gd name="connsiteX77" fmla="*/ 4736 w 10000"/>
              <a:gd name="connsiteY77" fmla="*/ 10000 h 10000"/>
              <a:gd name="connsiteX78" fmla="*/ 4483 w 10000"/>
              <a:gd name="connsiteY78" fmla="*/ 9977 h 10000"/>
              <a:gd name="connsiteX79" fmla="*/ 4241 w 10000"/>
              <a:gd name="connsiteY79" fmla="*/ 9943 h 10000"/>
              <a:gd name="connsiteX80" fmla="*/ 4000 w 10000"/>
              <a:gd name="connsiteY80" fmla="*/ 9897 h 10000"/>
              <a:gd name="connsiteX81" fmla="*/ 3759 w 10000"/>
              <a:gd name="connsiteY81" fmla="*/ 9839 h 10000"/>
              <a:gd name="connsiteX82" fmla="*/ 3517 w 10000"/>
              <a:gd name="connsiteY82" fmla="*/ 9782 h 10000"/>
              <a:gd name="connsiteX83" fmla="*/ 3276 w 10000"/>
              <a:gd name="connsiteY83" fmla="*/ 9701 h 10000"/>
              <a:gd name="connsiteX84" fmla="*/ 3057 w 10000"/>
              <a:gd name="connsiteY84" fmla="*/ 9598 h 10000"/>
              <a:gd name="connsiteX85" fmla="*/ 2621 w 10000"/>
              <a:gd name="connsiteY85" fmla="*/ 9402 h 10000"/>
              <a:gd name="connsiteX86" fmla="*/ 2195 w 10000"/>
              <a:gd name="connsiteY86" fmla="*/ 9138 h 10000"/>
              <a:gd name="connsiteX87" fmla="*/ 2224 w 10000"/>
              <a:gd name="connsiteY87"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2195 w 10000"/>
              <a:gd name="connsiteY13" fmla="*/ 862 h 10000"/>
              <a:gd name="connsiteX14" fmla="*/ 2621 w 10000"/>
              <a:gd name="connsiteY14" fmla="*/ 609 h 10000"/>
              <a:gd name="connsiteX15" fmla="*/ 3057 w 10000"/>
              <a:gd name="connsiteY15" fmla="*/ 402 h 10000"/>
              <a:gd name="connsiteX16" fmla="*/ 3276 w 10000"/>
              <a:gd name="connsiteY16" fmla="*/ 299 h 10000"/>
              <a:gd name="connsiteX17" fmla="*/ 3517 w 10000"/>
              <a:gd name="connsiteY17" fmla="*/ 218 h 10000"/>
              <a:gd name="connsiteX18" fmla="*/ 3759 w 10000"/>
              <a:gd name="connsiteY18" fmla="*/ 161 h 10000"/>
              <a:gd name="connsiteX19" fmla="*/ 4000 w 10000"/>
              <a:gd name="connsiteY19" fmla="*/ 103 h 10000"/>
              <a:gd name="connsiteX20" fmla="*/ 4241 w 10000"/>
              <a:gd name="connsiteY20" fmla="*/ 69 h 10000"/>
              <a:gd name="connsiteX21" fmla="*/ 4483 w 10000"/>
              <a:gd name="connsiteY21" fmla="*/ 23 h 10000"/>
              <a:gd name="connsiteX22" fmla="*/ 4736 w 10000"/>
              <a:gd name="connsiteY22" fmla="*/ 0 h 10000"/>
              <a:gd name="connsiteX23" fmla="*/ 5000 w 10000"/>
              <a:gd name="connsiteY23" fmla="*/ 0 h 10000"/>
              <a:gd name="connsiteX24" fmla="*/ 5000 w 10000"/>
              <a:gd name="connsiteY24" fmla="*/ 0 h 10000"/>
              <a:gd name="connsiteX25" fmla="*/ 5264 w 10000"/>
              <a:gd name="connsiteY25" fmla="*/ 0 h 10000"/>
              <a:gd name="connsiteX26" fmla="*/ 5517 w 10000"/>
              <a:gd name="connsiteY26" fmla="*/ 23 h 10000"/>
              <a:gd name="connsiteX27" fmla="*/ 5759 w 10000"/>
              <a:gd name="connsiteY27" fmla="*/ 69 h 10000"/>
              <a:gd name="connsiteX28" fmla="*/ 6000 w 10000"/>
              <a:gd name="connsiteY28" fmla="*/ 103 h 10000"/>
              <a:gd name="connsiteX29" fmla="*/ 6241 w 10000"/>
              <a:gd name="connsiteY29" fmla="*/ 161 h 10000"/>
              <a:gd name="connsiteX30" fmla="*/ 6483 w 10000"/>
              <a:gd name="connsiteY30" fmla="*/ 218 h 10000"/>
              <a:gd name="connsiteX31" fmla="*/ 6724 w 10000"/>
              <a:gd name="connsiteY31" fmla="*/ 299 h 10000"/>
              <a:gd name="connsiteX32" fmla="*/ 6943 w 10000"/>
              <a:gd name="connsiteY32" fmla="*/ 402 h 10000"/>
              <a:gd name="connsiteX33" fmla="*/ 7379 w 10000"/>
              <a:gd name="connsiteY33" fmla="*/ 609 h 10000"/>
              <a:gd name="connsiteX34" fmla="*/ 7793 w 10000"/>
              <a:gd name="connsiteY34" fmla="*/ 862 h 10000"/>
              <a:gd name="connsiteX35" fmla="*/ 8184 w 10000"/>
              <a:gd name="connsiteY35" fmla="*/ 1138 h 10000"/>
              <a:gd name="connsiteX36" fmla="*/ 8540 w 10000"/>
              <a:gd name="connsiteY36" fmla="*/ 1460 h 10000"/>
              <a:gd name="connsiteX37" fmla="*/ 8862 w 10000"/>
              <a:gd name="connsiteY37" fmla="*/ 1828 h 10000"/>
              <a:gd name="connsiteX38" fmla="*/ 9138 w 10000"/>
              <a:gd name="connsiteY38" fmla="*/ 2207 h 10000"/>
              <a:gd name="connsiteX39" fmla="*/ 9402 w 10000"/>
              <a:gd name="connsiteY39" fmla="*/ 2621 h 10000"/>
              <a:gd name="connsiteX40" fmla="*/ 9598 w 10000"/>
              <a:gd name="connsiteY40" fmla="*/ 3057 h 10000"/>
              <a:gd name="connsiteX41" fmla="*/ 9701 w 10000"/>
              <a:gd name="connsiteY41" fmla="*/ 3287 h 10000"/>
              <a:gd name="connsiteX42" fmla="*/ 9782 w 10000"/>
              <a:gd name="connsiteY42" fmla="*/ 3517 h 10000"/>
              <a:gd name="connsiteX43" fmla="*/ 9839 w 10000"/>
              <a:gd name="connsiteY43" fmla="*/ 3759 h 10000"/>
              <a:gd name="connsiteX44" fmla="*/ 9897 w 10000"/>
              <a:gd name="connsiteY44" fmla="*/ 4000 h 10000"/>
              <a:gd name="connsiteX45" fmla="*/ 9943 w 10000"/>
              <a:gd name="connsiteY45" fmla="*/ 4241 h 10000"/>
              <a:gd name="connsiteX46" fmla="*/ 9977 w 10000"/>
              <a:gd name="connsiteY46" fmla="*/ 4483 h 10000"/>
              <a:gd name="connsiteX47" fmla="*/ 10000 w 10000"/>
              <a:gd name="connsiteY47" fmla="*/ 4747 h 10000"/>
              <a:gd name="connsiteX48" fmla="*/ 10000 w 10000"/>
              <a:gd name="connsiteY48" fmla="*/ 5000 h 10000"/>
              <a:gd name="connsiteX49" fmla="*/ 10000 w 10000"/>
              <a:gd name="connsiteY49" fmla="*/ 5000 h 10000"/>
              <a:gd name="connsiteX50" fmla="*/ 10000 w 10000"/>
              <a:gd name="connsiteY50" fmla="*/ 5000 h 10000"/>
              <a:gd name="connsiteX51" fmla="*/ 10000 w 10000"/>
              <a:gd name="connsiteY51" fmla="*/ 5264 h 10000"/>
              <a:gd name="connsiteX52" fmla="*/ 9977 w 10000"/>
              <a:gd name="connsiteY52" fmla="*/ 5517 h 10000"/>
              <a:gd name="connsiteX53" fmla="*/ 9943 w 10000"/>
              <a:gd name="connsiteY53" fmla="*/ 5759 h 10000"/>
              <a:gd name="connsiteX54" fmla="*/ 9897 w 10000"/>
              <a:gd name="connsiteY54" fmla="*/ 6000 h 10000"/>
              <a:gd name="connsiteX55" fmla="*/ 9839 w 10000"/>
              <a:gd name="connsiteY55" fmla="*/ 6241 h 10000"/>
              <a:gd name="connsiteX56" fmla="*/ 9782 w 10000"/>
              <a:gd name="connsiteY56" fmla="*/ 6483 h 10000"/>
              <a:gd name="connsiteX57" fmla="*/ 9701 w 10000"/>
              <a:gd name="connsiteY57" fmla="*/ 6724 h 10000"/>
              <a:gd name="connsiteX58" fmla="*/ 9598 w 10000"/>
              <a:gd name="connsiteY58" fmla="*/ 6943 h 10000"/>
              <a:gd name="connsiteX59" fmla="*/ 9402 w 10000"/>
              <a:gd name="connsiteY59" fmla="*/ 7379 h 10000"/>
              <a:gd name="connsiteX60" fmla="*/ 9138 w 10000"/>
              <a:gd name="connsiteY60" fmla="*/ 7805 h 10000"/>
              <a:gd name="connsiteX61" fmla="*/ 8862 w 10000"/>
              <a:gd name="connsiteY61" fmla="*/ 8184 h 10000"/>
              <a:gd name="connsiteX62" fmla="*/ 8540 w 10000"/>
              <a:gd name="connsiteY62" fmla="*/ 8540 h 10000"/>
              <a:gd name="connsiteX63" fmla="*/ 8184 w 10000"/>
              <a:gd name="connsiteY63" fmla="*/ 8862 h 10000"/>
              <a:gd name="connsiteX64" fmla="*/ 7793 w 10000"/>
              <a:gd name="connsiteY64" fmla="*/ 9138 h 10000"/>
              <a:gd name="connsiteX65" fmla="*/ 7379 w 10000"/>
              <a:gd name="connsiteY65" fmla="*/ 9402 h 10000"/>
              <a:gd name="connsiteX66" fmla="*/ 6943 w 10000"/>
              <a:gd name="connsiteY66" fmla="*/ 9598 h 10000"/>
              <a:gd name="connsiteX67" fmla="*/ 6724 w 10000"/>
              <a:gd name="connsiteY67" fmla="*/ 9701 h 10000"/>
              <a:gd name="connsiteX68" fmla="*/ 6483 w 10000"/>
              <a:gd name="connsiteY68" fmla="*/ 9782 h 10000"/>
              <a:gd name="connsiteX69" fmla="*/ 6241 w 10000"/>
              <a:gd name="connsiteY69" fmla="*/ 9839 h 10000"/>
              <a:gd name="connsiteX70" fmla="*/ 6000 w 10000"/>
              <a:gd name="connsiteY70" fmla="*/ 9897 h 10000"/>
              <a:gd name="connsiteX71" fmla="*/ 5759 w 10000"/>
              <a:gd name="connsiteY71" fmla="*/ 9943 h 10000"/>
              <a:gd name="connsiteX72" fmla="*/ 5517 w 10000"/>
              <a:gd name="connsiteY72" fmla="*/ 9977 h 10000"/>
              <a:gd name="connsiteX73" fmla="*/ 5264 w 10000"/>
              <a:gd name="connsiteY73" fmla="*/ 10000 h 10000"/>
              <a:gd name="connsiteX74" fmla="*/ 5000 w 10000"/>
              <a:gd name="connsiteY74" fmla="*/ 10000 h 10000"/>
              <a:gd name="connsiteX75" fmla="*/ 5000 w 10000"/>
              <a:gd name="connsiteY75" fmla="*/ 10000 h 10000"/>
              <a:gd name="connsiteX76" fmla="*/ 4736 w 10000"/>
              <a:gd name="connsiteY76" fmla="*/ 10000 h 10000"/>
              <a:gd name="connsiteX77" fmla="*/ 4483 w 10000"/>
              <a:gd name="connsiteY77" fmla="*/ 9977 h 10000"/>
              <a:gd name="connsiteX78" fmla="*/ 4241 w 10000"/>
              <a:gd name="connsiteY78" fmla="*/ 9943 h 10000"/>
              <a:gd name="connsiteX79" fmla="*/ 4000 w 10000"/>
              <a:gd name="connsiteY79" fmla="*/ 9897 h 10000"/>
              <a:gd name="connsiteX80" fmla="*/ 3759 w 10000"/>
              <a:gd name="connsiteY80" fmla="*/ 9839 h 10000"/>
              <a:gd name="connsiteX81" fmla="*/ 3517 w 10000"/>
              <a:gd name="connsiteY81" fmla="*/ 9782 h 10000"/>
              <a:gd name="connsiteX82" fmla="*/ 3276 w 10000"/>
              <a:gd name="connsiteY82" fmla="*/ 9701 h 10000"/>
              <a:gd name="connsiteX83" fmla="*/ 3057 w 10000"/>
              <a:gd name="connsiteY83" fmla="*/ 9598 h 10000"/>
              <a:gd name="connsiteX84" fmla="*/ 2621 w 10000"/>
              <a:gd name="connsiteY84" fmla="*/ 9402 h 10000"/>
              <a:gd name="connsiteX85" fmla="*/ 2195 w 10000"/>
              <a:gd name="connsiteY85" fmla="*/ 9138 h 10000"/>
              <a:gd name="connsiteX86" fmla="*/ 2224 w 10000"/>
              <a:gd name="connsiteY86"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2195 w 10000"/>
              <a:gd name="connsiteY12" fmla="*/ 862 h 10000"/>
              <a:gd name="connsiteX13" fmla="*/ 2621 w 10000"/>
              <a:gd name="connsiteY13" fmla="*/ 609 h 10000"/>
              <a:gd name="connsiteX14" fmla="*/ 3057 w 10000"/>
              <a:gd name="connsiteY14" fmla="*/ 402 h 10000"/>
              <a:gd name="connsiteX15" fmla="*/ 3276 w 10000"/>
              <a:gd name="connsiteY15" fmla="*/ 299 h 10000"/>
              <a:gd name="connsiteX16" fmla="*/ 3517 w 10000"/>
              <a:gd name="connsiteY16" fmla="*/ 218 h 10000"/>
              <a:gd name="connsiteX17" fmla="*/ 3759 w 10000"/>
              <a:gd name="connsiteY17" fmla="*/ 161 h 10000"/>
              <a:gd name="connsiteX18" fmla="*/ 4000 w 10000"/>
              <a:gd name="connsiteY18" fmla="*/ 103 h 10000"/>
              <a:gd name="connsiteX19" fmla="*/ 4241 w 10000"/>
              <a:gd name="connsiteY19" fmla="*/ 69 h 10000"/>
              <a:gd name="connsiteX20" fmla="*/ 4483 w 10000"/>
              <a:gd name="connsiteY20" fmla="*/ 23 h 10000"/>
              <a:gd name="connsiteX21" fmla="*/ 4736 w 10000"/>
              <a:gd name="connsiteY21" fmla="*/ 0 h 10000"/>
              <a:gd name="connsiteX22" fmla="*/ 5000 w 10000"/>
              <a:gd name="connsiteY22" fmla="*/ 0 h 10000"/>
              <a:gd name="connsiteX23" fmla="*/ 5000 w 10000"/>
              <a:gd name="connsiteY23" fmla="*/ 0 h 10000"/>
              <a:gd name="connsiteX24" fmla="*/ 5264 w 10000"/>
              <a:gd name="connsiteY24" fmla="*/ 0 h 10000"/>
              <a:gd name="connsiteX25" fmla="*/ 5517 w 10000"/>
              <a:gd name="connsiteY25" fmla="*/ 23 h 10000"/>
              <a:gd name="connsiteX26" fmla="*/ 5759 w 10000"/>
              <a:gd name="connsiteY26" fmla="*/ 69 h 10000"/>
              <a:gd name="connsiteX27" fmla="*/ 6000 w 10000"/>
              <a:gd name="connsiteY27" fmla="*/ 103 h 10000"/>
              <a:gd name="connsiteX28" fmla="*/ 6241 w 10000"/>
              <a:gd name="connsiteY28" fmla="*/ 161 h 10000"/>
              <a:gd name="connsiteX29" fmla="*/ 6483 w 10000"/>
              <a:gd name="connsiteY29" fmla="*/ 218 h 10000"/>
              <a:gd name="connsiteX30" fmla="*/ 6724 w 10000"/>
              <a:gd name="connsiteY30" fmla="*/ 299 h 10000"/>
              <a:gd name="connsiteX31" fmla="*/ 6943 w 10000"/>
              <a:gd name="connsiteY31" fmla="*/ 402 h 10000"/>
              <a:gd name="connsiteX32" fmla="*/ 7379 w 10000"/>
              <a:gd name="connsiteY32" fmla="*/ 609 h 10000"/>
              <a:gd name="connsiteX33" fmla="*/ 7793 w 10000"/>
              <a:gd name="connsiteY33" fmla="*/ 862 h 10000"/>
              <a:gd name="connsiteX34" fmla="*/ 8184 w 10000"/>
              <a:gd name="connsiteY34" fmla="*/ 1138 h 10000"/>
              <a:gd name="connsiteX35" fmla="*/ 8540 w 10000"/>
              <a:gd name="connsiteY35" fmla="*/ 1460 h 10000"/>
              <a:gd name="connsiteX36" fmla="*/ 8862 w 10000"/>
              <a:gd name="connsiteY36" fmla="*/ 1828 h 10000"/>
              <a:gd name="connsiteX37" fmla="*/ 9138 w 10000"/>
              <a:gd name="connsiteY37" fmla="*/ 2207 h 10000"/>
              <a:gd name="connsiteX38" fmla="*/ 9402 w 10000"/>
              <a:gd name="connsiteY38" fmla="*/ 2621 h 10000"/>
              <a:gd name="connsiteX39" fmla="*/ 9598 w 10000"/>
              <a:gd name="connsiteY39" fmla="*/ 3057 h 10000"/>
              <a:gd name="connsiteX40" fmla="*/ 9701 w 10000"/>
              <a:gd name="connsiteY40" fmla="*/ 3287 h 10000"/>
              <a:gd name="connsiteX41" fmla="*/ 9782 w 10000"/>
              <a:gd name="connsiteY41" fmla="*/ 3517 h 10000"/>
              <a:gd name="connsiteX42" fmla="*/ 9839 w 10000"/>
              <a:gd name="connsiteY42" fmla="*/ 3759 h 10000"/>
              <a:gd name="connsiteX43" fmla="*/ 9897 w 10000"/>
              <a:gd name="connsiteY43" fmla="*/ 4000 h 10000"/>
              <a:gd name="connsiteX44" fmla="*/ 9943 w 10000"/>
              <a:gd name="connsiteY44" fmla="*/ 4241 h 10000"/>
              <a:gd name="connsiteX45" fmla="*/ 9977 w 10000"/>
              <a:gd name="connsiteY45" fmla="*/ 4483 h 10000"/>
              <a:gd name="connsiteX46" fmla="*/ 10000 w 10000"/>
              <a:gd name="connsiteY46" fmla="*/ 4747 h 10000"/>
              <a:gd name="connsiteX47" fmla="*/ 10000 w 10000"/>
              <a:gd name="connsiteY47" fmla="*/ 5000 h 10000"/>
              <a:gd name="connsiteX48" fmla="*/ 10000 w 10000"/>
              <a:gd name="connsiteY48" fmla="*/ 5000 h 10000"/>
              <a:gd name="connsiteX49" fmla="*/ 10000 w 10000"/>
              <a:gd name="connsiteY49" fmla="*/ 5000 h 10000"/>
              <a:gd name="connsiteX50" fmla="*/ 10000 w 10000"/>
              <a:gd name="connsiteY50" fmla="*/ 5264 h 10000"/>
              <a:gd name="connsiteX51" fmla="*/ 9977 w 10000"/>
              <a:gd name="connsiteY51" fmla="*/ 5517 h 10000"/>
              <a:gd name="connsiteX52" fmla="*/ 9943 w 10000"/>
              <a:gd name="connsiteY52" fmla="*/ 5759 h 10000"/>
              <a:gd name="connsiteX53" fmla="*/ 9897 w 10000"/>
              <a:gd name="connsiteY53" fmla="*/ 6000 h 10000"/>
              <a:gd name="connsiteX54" fmla="*/ 9839 w 10000"/>
              <a:gd name="connsiteY54" fmla="*/ 6241 h 10000"/>
              <a:gd name="connsiteX55" fmla="*/ 9782 w 10000"/>
              <a:gd name="connsiteY55" fmla="*/ 6483 h 10000"/>
              <a:gd name="connsiteX56" fmla="*/ 9701 w 10000"/>
              <a:gd name="connsiteY56" fmla="*/ 6724 h 10000"/>
              <a:gd name="connsiteX57" fmla="*/ 9598 w 10000"/>
              <a:gd name="connsiteY57" fmla="*/ 6943 h 10000"/>
              <a:gd name="connsiteX58" fmla="*/ 9402 w 10000"/>
              <a:gd name="connsiteY58" fmla="*/ 7379 h 10000"/>
              <a:gd name="connsiteX59" fmla="*/ 9138 w 10000"/>
              <a:gd name="connsiteY59" fmla="*/ 7805 h 10000"/>
              <a:gd name="connsiteX60" fmla="*/ 8862 w 10000"/>
              <a:gd name="connsiteY60" fmla="*/ 8184 h 10000"/>
              <a:gd name="connsiteX61" fmla="*/ 8540 w 10000"/>
              <a:gd name="connsiteY61" fmla="*/ 8540 h 10000"/>
              <a:gd name="connsiteX62" fmla="*/ 8184 w 10000"/>
              <a:gd name="connsiteY62" fmla="*/ 8862 h 10000"/>
              <a:gd name="connsiteX63" fmla="*/ 7793 w 10000"/>
              <a:gd name="connsiteY63" fmla="*/ 9138 h 10000"/>
              <a:gd name="connsiteX64" fmla="*/ 7379 w 10000"/>
              <a:gd name="connsiteY64" fmla="*/ 9402 h 10000"/>
              <a:gd name="connsiteX65" fmla="*/ 6943 w 10000"/>
              <a:gd name="connsiteY65" fmla="*/ 9598 h 10000"/>
              <a:gd name="connsiteX66" fmla="*/ 6724 w 10000"/>
              <a:gd name="connsiteY66" fmla="*/ 9701 h 10000"/>
              <a:gd name="connsiteX67" fmla="*/ 6483 w 10000"/>
              <a:gd name="connsiteY67" fmla="*/ 9782 h 10000"/>
              <a:gd name="connsiteX68" fmla="*/ 6241 w 10000"/>
              <a:gd name="connsiteY68" fmla="*/ 9839 h 10000"/>
              <a:gd name="connsiteX69" fmla="*/ 6000 w 10000"/>
              <a:gd name="connsiteY69" fmla="*/ 9897 h 10000"/>
              <a:gd name="connsiteX70" fmla="*/ 5759 w 10000"/>
              <a:gd name="connsiteY70" fmla="*/ 9943 h 10000"/>
              <a:gd name="connsiteX71" fmla="*/ 5517 w 10000"/>
              <a:gd name="connsiteY71" fmla="*/ 9977 h 10000"/>
              <a:gd name="connsiteX72" fmla="*/ 5264 w 10000"/>
              <a:gd name="connsiteY72" fmla="*/ 10000 h 10000"/>
              <a:gd name="connsiteX73" fmla="*/ 5000 w 10000"/>
              <a:gd name="connsiteY73" fmla="*/ 10000 h 10000"/>
              <a:gd name="connsiteX74" fmla="*/ 5000 w 10000"/>
              <a:gd name="connsiteY74" fmla="*/ 10000 h 10000"/>
              <a:gd name="connsiteX75" fmla="*/ 4736 w 10000"/>
              <a:gd name="connsiteY75" fmla="*/ 10000 h 10000"/>
              <a:gd name="connsiteX76" fmla="*/ 4483 w 10000"/>
              <a:gd name="connsiteY76" fmla="*/ 9977 h 10000"/>
              <a:gd name="connsiteX77" fmla="*/ 4241 w 10000"/>
              <a:gd name="connsiteY77" fmla="*/ 9943 h 10000"/>
              <a:gd name="connsiteX78" fmla="*/ 4000 w 10000"/>
              <a:gd name="connsiteY78" fmla="*/ 9897 h 10000"/>
              <a:gd name="connsiteX79" fmla="*/ 3759 w 10000"/>
              <a:gd name="connsiteY79" fmla="*/ 9839 h 10000"/>
              <a:gd name="connsiteX80" fmla="*/ 3517 w 10000"/>
              <a:gd name="connsiteY80" fmla="*/ 9782 h 10000"/>
              <a:gd name="connsiteX81" fmla="*/ 3276 w 10000"/>
              <a:gd name="connsiteY81" fmla="*/ 9701 h 10000"/>
              <a:gd name="connsiteX82" fmla="*/ 3057 w 10000"/>
              <a:gd name="connsiteY82" fmla="*/ 9598 h 10000"/>
              <a:gd name="connsiteX83" fmla="*/ 2621 w 10000"/>
              <a:gd name="connsiteY83" fmla="*/ 9402 h 10000"/>
              <a:gd name="connsiteX84" fmla="*/ 2195 w 10000"/>
              <a:gd name="connsiteY84" fmla="*/ 9138 h 10000"/>
              <a:gd name="connsiteX85" fmla="*/ 2224 w 10000"/>
              <a:gd name="connsiteY85"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2195 w 10000"/>
              <a:gd name="connsiteY11" fmla="*/ 862 h 10000"/>
              <a:gd name="connsiteX12" fmla="*/ 2621 w 10000"/>
              <a:gd name="connsiteY12" fmla="*/ 609 h 10000"/>
              <a:gd name="connsiteX13" fmla="*/ 3057 w 10000"/>
              <a:gd name="connsiteY13" fmla="*/ 402 h 10000"/>
              <a:gd name="connsiteX14" fmla="*/ 3276 w 10000"/>
              <a:gd name="connsiteY14" fmla="*/ 299 h 10000"/>
              <a:gd name="connsiteX15" fmla="*/ 3517 w 10000"/>
              <a:gd name="connsiteY15" fmla="*/ 218 h 10000"/>
              <a:gd name="connsiteX16" fmla="*/ 3759 w 10000"/>
              <a:gd name="connsiteY16" fmla="*/ 161 h 10000"/>
              <a:gd name="connsiteX17" fmla="*/ 4000 w 10000"/>
              <a:gd name="connsiteY17" fmla="*/ 103 h 10000"/>
              <a:gd name="connsiteX18" fmla="*/ 4241 w 10000"/>
              <a:gd name="connsiteY18" fmla="*/ 69 h 10000"/>
              <a:gd name="connsiteX19" fmla="*/ 4483 w 10000"/>
              <a:gd name="connsiteY19" fmla="*/ 23 h 10000"/>
              <a:gd name="connsiteX20" fmla="*/ 4736 w 10000"/>
              <a:gd name="connsiteY20" fmla="*/ 0 h 10000"/>
              <a:gd name="connsiteX21" fmla="*/ 5000 w 10000"/>
              <a:gd name="connsiteY21" fmla="*/ 0 h 10000"/>
              <a:gd name="connsiteX22" fmla="*/ 5000 w 10000"/>
              <a:gd name="connsiteY22" fmla="*/ 0 h 10000"/>
              <a:gd name="connsiteX23" fmla="*/ 5264 w 10000"/>
              <a:gd name="connsiteY23" fmla="*/ 0 h 10000"/>
              <a:gd name="connsiteX24" fmla="*/ 5517 w 10000"/>
              <a:gd name="connsiteY24" fmla="*/ 23 h 10000"/>
              <a:gd name="connsiteX25" fmla="*/ 5759 w 10000"/>
              <a:gd name="connsiteY25" fmla="*/ 69 h 10000"/>
              <a:gd name="connsiteX26" fmla="*/ 6000 w 10000"/>
              <a:gd name="connsiteY26" fmla="*/ 103 h 10000"/>
              <a:gd name="connsiteX27" fmla="*/ 6241 w 10000"/>
              <a:gd name="connsiteY27" fmla="*/ 161 h 10000"/>
              <a:gd name="connsiteX28" fmla="*/ 6483 w 10000"/>
              <a:gd name="connsiteY28" fmla="*/ 218 h 10000"/>
              <a:gd name="connsiteX29" fmla="*/ 6724 w 10000"/>
              <a:gd name="connsiteY29" fmla="*/ 299 h 10000"/>
              <a:gd name="connsiteX30" fmla="*/ 6943 w 10000"/>
              <a:gd name="connsiteY30" fmla="*/ 402 h 10000"/>
              <a:gd name="connsiteX31" fmla="*/ 7379 w 10000"/>
              <a:gd name="connsiteY31" fmla="*/ 609 h 10000"/>
              <a:gd name="connsiteX32" fmla="*/ 7793 w 10000"/>
              <a:gd name="connsiteY32" fmla="*/ 862 h 10000"/>
              <a:gd name="connsiteX33" fmla="*/ 8184 w 10000"/>
              <a:gd name="connsiteY33" fmla="*/ 1138 h 10000"/>
              <a:gd name="connsiteX34" fmla="*/ 8540 w 10000"/>
              <a:gd name="connsiteY34" fmla="*/ 1460 h 10000"/>
              <a:gd name="connsiteX35" fmla="*/ 8862 w 10000"/>
              <a:gd name="connsiteY35" fmla="*/ 1828 h 10000"/>
              <a:gd name="connsiteX36" fmla="*/ 9138 w 10000"/>
              <a:gd name="connsiteY36" fmla="*/ 2207 h 10000"/>
              <a:gd name="connsiteX37" fmla="*/ 9402 w 10000"/>
              <a:gd name="connsiteY37" fmla="*/ 2621 h 10000"/>
              <a:gd name="connsiteX38" fmla="*/ 9598 w 10000"/>
              <a:gd name="connsiteY38" fmla="*/ 3057 h 10000"/>
              <a:gd name="connsiteX39" fmla="*/ 9701 w 10000"/>
              <a:gd name="connsiteY39" fmla="*/ 3287 h 10000"/>
              <a:gd name="connsiteX40" fmla="*/ 9782 w 10000"/>
              <a:gd name="connsiteY40" fmla="*/ 3517 h 10000"/>
              <a:gd name="connsiteX41" fmla="*/ 9839 w 10000"/>
              <a:gd name="connsiteY41" fmla="*/ 3759 h 10000"/>
              <a:gd name="connsiteX42" fmla="*/ 9897 w 10000"/>
              <a:gd name="connsiteY42" fmla="*/ 4000 h 10000"/>
              <a:gd name="connsiteX43" fmla="*/ 9943 w 10000"/>
              <a:gd name="connsiteY43" fmla="*/ 4241 h 10000"/>
              <a:gd name="connsiteX44" fmla="*/ 9977 w 10000"/>
              <a:gd name="connsiteY44" fmla="*/ 4483 h 10000"/>
              <a:gd name="connsiteX45" fmla="*/ 10000 w 10000"/>
              <a:gd name="connsiteY45" fmla="*/ 4747 h 10000"/>
              <a:gd name="connsiteX46" fmla="*/ 10000 w 10000"/>
              <a:gd name="connsiteY46" fmla="*/ 5000 h 10000"/>
              <a:gd name="connsiteX47" fmla="*/ 10000 w 10000"/>
              <a:gd name="connsiteY47" fmla="*/ 5000 h 10000"/>
              <a:gd name="connsiteX48" fmla="*/ 10000 w 10000"/>
              <a:gd name="connsiteY48" fmla="*/ 5000 h 10000"/>
              <a:gd name="connsiteX49" fmla="*/ 10000 w 10000"/>
              <a:gd name="connsiteY49" fmla="*/ 5264 h 10000"/>
              <a:gd name="connsiteX50" fmla="*/ 9977 w 10000"/>
              <a:gd name="connsiteY50" fmla="*/ 5517 h 10000"/>
              <a:gd name="connsiteX51" fmla="*/ 9943 w 10000"/>
              <a:gd name="connsiteY51" fmla="*/ 5759 h 10000"/>
              <a:gd name="connsiteX52" fmla="*/ 9897 w 10000"/>
              <a:gd name="connsiteY52" fmla="*/ 6000 h 10000"/>
              <a:gd name="connsiteX53" fmla="*/ 9839 w 10000"/>
              <a:gd name="connsiteY53" fmla="*/ 6241 h 10000"/>
              <a:gd name="connsiteX54" fmla="*/ 9782 w 10000"/>
              <a:gd name="connsiteY54" fmla="*/ 6483 h 10000"/>
              <a:gd name="connsiteX55" fmla="*/ 9701 w 10000"/>
              <a:gd name="connsiteY55" fmla="*/ 6724 h 10000"/>
              <a:gd name="connsiteX56" fmla="*/ 9598 w 10000"/>
              <a:gd name="connsiteY56" fmla="*/ 6943 h 10000"/>
              <a:gd name="connsiteX57" fmla="*/ 9402 w 10000"/>
              <a:gd name="connsiteY57" fmla="*/ 7379 h 10000"/>
              <a:gd name="connsiteX58" fmla="*/ 9138 w 10000"/>
              <a:gd name="connsiteY58" fmla="*/ 7805 h 10000"/>
              <a:gd name="connsiteX59" fmla="*/ 8862 w 10000"/>
              <a:gd name="connsiteY59" fmla="*/ 8184 h 10000"/>
              <a:gd name="connsiteX60" fmla="*/ 8540 w 10000"/>
              <a:gd name="connsiteY60" fmla="*/ 8540 h 10000"/>
              <a:gd name="connsiteX61" fmla="*/ 8184 w 10000"/>
              <a:gd name="connsiteY61" fmla="*/ 8862 h 10000"/>
              <a:gd name="connsiteX62" fmla="*/ 7793 w 10000"/>
              <a:gd name="connsiteY62" fmla="*/ 9138 h 10000"/>
              <a:gd name="connsiteX63" fmla="*/ 7379 w 10000"/>
              <a:gd name="connsiteY63" fmla="*/ 9402 h 10000"/>
              <a:gd name="connsiteX64" fmla="*/ 6943 w 10000"/>
              <a:gd name="connsiteY64" fmla="*/ 9598 h 10000"/>
              <a:gd name="connsiteX65" fmla="*/ 6724 w 10000"/>
              <a:gd name="connsiteY65" fmla="*/ 9701 h 10000"/>
              <a:gd name="connsiteX66" fmla="*/ 6483 w 10000"/>
              <a:gd name="connsiteY66" fmla="*/ 9782 h 10000"/>
              <a:gd name="connsiteX67" fmla="*/ 6241 w 10000"/>
              <a:gd name="connsiteY67" fmla="*/ 9839 h 10000"/>
              <a:gd name="connsiteX68" fmla="*/ 6000 w 10000"/>
              <a:gd name="connsiteY68" fmla="*/ 9897 h 10000"/>
              <a:gd name="connsiteX69" fmla="*/ 5759 w 10000"/>
              <a:gd name="connsiteY69" fmla="*/ 9943 h 10000"/>
              <a:gd name="connsiteX70" fmla="*/ 5517 w 10000"/>
              <a:gd name="connsiteY70" fmla="*/ 9977 h 10000"/>
              <a:gd name="connsiteX71" fmla="*/ 5264 w 10000"/>
              <a:gd name="connsiteY71" fmla="*/ 10000 h 10000"/>
              <a:gd name="connsiteX72" fmla="*/ 5000 w 10000"/>
              <a:gd name="connsiteY72" fmla="*/ 10000 h 10000"/>
              <a:gd name="connsiteX73" fmla="*/ 5000 w 10000"/>
              <a:gd name="connsiteY73" fmla="*/ 10000 h 10000"/>
              <a:gd name="connsiteX74" fmla="*/ 4736 w 10000"/>
              <a:gd name="connsiteY74" fmla="*/ 10000 h 10000"/>
              <a:gd name="connsiteX75" fmla="*/ 4483 w 10000"/>
              <a:gd name="connsiteY75" fmla="*/ 9977 h 10000"/>
              <a:gd name="connsiteX76" fmla="*/ 4241 w 10000"/>
              <a:gd name="connsiteY76" fmla="*/ 9943 h 10000"/>
              <a:gd name="connsiteX77" fmla="*/ 4000 w 10000"/>
              <a:gd name="connsiteY77" fmla="*/ 9897 h 10000"/>
              <a:gd name="connsiteX78" fmla="*/ 3759 w 10000"/>
              <a:gd name="connsiteY78" fmla="*/ 9839 h 10000"/>
              <a:gd name="connsiteX79" fmla="*/ 3517 w 10000"/>
              <a:gd name="connsiteY79" fmla="*/ 9782 h 10000"/>
              <a:gd name="connsiteX80" fmla="*/ 3276 w 10000"/>
              <a:gd name="connsiteY80" fmla="*/ 9701 h 10000"/>
              <a:gd name="connsiteX81" fmla="*/ 3057 w 10000"/>
              <a:gd name="connsiteY81" fmla="*/ 9598 h 10000"/>
              <a:gd name="connsiteX82" fmla="*/ 2621 w 10000"/>
              <a:gd name="connsiteY82" fmla="*/ 9402 h 10000"/>
              <a:gd name="connsiteX83" fmla="*/ 2195 w 10000"/>
              <a:gd name="connsiteY83" fmla="*/ 9138 h 10000"/>
              <a:gd name="connsiteX84" fmla="*/ 2224 w 10000"/>
              <a:gd name="connsiteY84"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195 w 10000"/>
              <a:gd name="connsiteY10" fmla="*/ 862 h 10000"/>
              <a:gd name="connsiteX11" fmla="*/ 2621 w 10000"/>
              <a:gd name="connsiteY11" fmla="*/ 609 h 10000"/>
              <a:gd name="connsiteX12" fmla="*/ 3057 w 10000"/>
              <a:gd name="connsiteY12" fmla="*/ 402 h 10000"/>
              <a:gd name="connsiteX13" fmla="*/ 3276 w 10000"/>
              <a:gd name="connsiteY13" fmla="*/ 299 h 10000"/>
              <a:gd name="connsiteX14" fmla="*/ 3517 w 10000"/>
              <a:gd name="connsiteY14" fmla="*/ 218 h 10000"/>
              <a:gd name="connsiteX15" fmla="*/ 3759 w 10000"/>
              <a:gd name="connsiteY15" fmla="*/ 161 h 10000"/>
              <a:gd name="connsiteX16" fmla="*/ 4000 w 10000"/>
              <a:gd name="connsiteY16" fmla="*/ 103 h 10000"/>
              <a:gd name="connsiteX17" fmla="*/ 4241 w 10000"/>
              <a:gd name="connsiteY17" fmla="*/ 69 h 10000"/>
              <a:gd name="connsiteX18" fmla="*/ 4483 w 10000"/>
              <a:gd name="connsiteY18" fmla="*/ 23 h 10000"/>
              <a:gd name="connsiteX19" fmla="*/ 4736 w 10000"/>
              <a:gd name="connsiteY19" fmla="*/ 0 h 10000"/>
              <a:gd name="connsiteX20" fmla="*/ 5000 w 10000"/>
              <a:gd name="connsiteY20" fmla="*/ 0 h 10000"/>
              <a:gd name="connsiteX21" fmla="*/ 5000 w 10000"/>
              <a:gd name="connsiteY21" fmla="*/ 0 h 10000"/>
              <a:gd name="connsiteX22" fmla="*/ 5264 w 10000"/>
              <a:gd name="connsiteY22" fmla="*/ 0 h 10000"/>
              <a:gd name="connsiteX23" fmla="*/ 5517 w 10000"/>
              <a:gd name="connsiteY23" fmla="*/ 23 h 10000"/>
              <a:gd name="connsiteX24" fmla="*/ 5759 w 10000"/>
              <a:gd name="connsiteY24" fmla="*/ 69 h 10000"/>
              <a:gd name="connsiteX25" fmla="*/ 6000 w 10000"/>
              <a:gd name="connsiteY25" fmla="*/ 103 h 10000"/>
              <a:gd name="connsiteX26" fmla="*/ 6241 w 10000"/>
              <a:gd name="connsiteY26" fmla="*/ 161 h 10000"/>
              <a:gd name="connsiteX27" fmla="*/ 6483 w 10000"/>
              <a:gd name="connsiteY27" fmla="*/ 218 h 10000"/>
              <a:gd name="connsiteX28" fmla="*/ 6724 w 10000"/>
              <a:gd name="connsiteY28" fmla="*/ 299 h 10000"/>
              <a:gd name="connsiteX29" fmla="*/ 6943 w 10000"/>
              <a:gd name="connsiteY29" fmla="*/ 402 h 10000"/>
              <a:gd name="connsiteX30" fmla="*/ 7379 w 10000"/>
              <a:gd name="connsiteY30" fmla="*/ 609 h 10000"/>
              <a:gd name="connsiteX31" fmla="*/ 7793 w 10000"/>
              <a:gd name="connsiteY31" fmla="*/ 862 h 10000"/>
              <a:gd name="connsiteX32" fmla="*/ 8184 w 10000"/>
              <a:gd name="connsiteY32" fmla="*/ 1138 h 10000"/>
              <a:gd name="connsiteX33" fmla="*/ 8540 w 10000"/>
              <a:gd name="connsiteY33" fmla="*/ 1460 h 10000"/>
              <a:gd name="connsiteX34" fmla="*/ 8862 w 10000"/>
              <a:gd name="connsiteY34" fmla="*/ 1828 h 10000"/>
              <a:gd name="connsiteX35" fmla="*/ 9138 w 10000"/>
              <a:gd name="connsiteY35" fmla="*/ 2207 h 10000"/>
              <a:gd name="connsiteX36" fmla="*/ 9402 w 10000"/>
              <a:gd name="connsiteY36" fmla="*/ 2621 h 10000"/>
              <a:gd name="connsiteX37" fmla="*/ 9598 w 10000"/>
              <a:gd name="connsiteY37" fmla="*/ 3057 h 10000"/>
              <a:gd name="connsiteX38" fmla="*/ 9701 w 10000"/>
              <a:gd name="connsiteY38" fmla="*/ 3287 h 10000"/>
              <a:gd name="connsiteX39" fmla="*/ 9782 w 10000"/>
              <a:gd name="connsiteY39" fmla="*/ 3517 h 10000"/>
              <a:gd name="connsiteX40" fmla="*/ 9839 w 10000"/>
              <a:gd name="connsiteY40" fmla="*/ 3759 h 10000"/>
              <a:gd name="connsiteX41" fmla="*/ 9897 w 10000"/>
              <a:gd name="connsiteY41" fmla="*/ 4000 h 10000"/>
              <a:gd name="connsiteX42" fmla="*/ 9943 w 10000"/>
              <a:gd name="connsiteY42" fmla="*/ 4241 h 10000"/>
              <a:gd name="connsiteX43" fmla="*/ 9977 w 10000"/>
              <a:gd name="connsiteY43" fmla="*/ 4483 h 10000"/>
              <a:gd name="connsiteX44" fmla="*/ 10000 w 10000"/>
              <a:gd name="connsiteY44" fmla="*/ 4747 h 10000"/>
              <a:gd name="connsiteX45" fmla="*/ 10000 w 10000"/>
              <a:gd name="connsiteY45" fmla="*/ 5000 h 10000"/>
              <a:gd name="connsiteX46" fmla="*/ 10000 w 10000"/>
              <a:gd name="connsiteY46" fmla="*/ 5000 h 10000"/>
              <a:gd name="connsiteX47" fmla="*/ 10000 w 10000"/>
              <a:gd name="connsiteY47" fmla="*/ 5000 h 10000"/>
              <a:gd name="connsiteX48" fmla="*/ 10000 w 10000"/>
              <a:gd name="connsiteY48" fmla="*/ 5264 h 10000"/>
              <a:gd name="connsiteX49" fmla="*/ 9977 w 10000"/>
              <a:gd name="connsiteY49" fmla="*/ 5517 h 10000"/>
              <a:gd name="connsiteX50" fmla="*/ 9943 w 10000"/>
              <a:gd name="connsiteY50" fmla="*/ 5759 h 10000"/>
              <a:gd name="connsiteX51" fmla="*/ 9897 w 10000"/>
              <a:gd name="connsiteY51" fmla="*/ 6000 h 10000"/>
              <a:gd name="connsiteX52" fmla="*/ 9839 w 10000"/>
              <a:gd name="connsiteY52" fmla="*/ 6241 h 10000"/>
              <a:gd name="connsiteX53" fmla="*/ 9782 w 10000"/>
              <a:gd name="connsiteY53" fmla="*/ 6483 h 10000"/>
              <a:gd name="connsiteX54" fmla="*/ 9701 w 10000"/>
              <a:gd name="connsiteY54" fmla="*/ 6724 h 10000"/>
              <a:gd name="connsiteX55" fmla="*/ 9598 w 10000"/>
              <a:gd name="connsiteY55" fmla="*/ 6943 h 10000"/>
              <a:gd name="connsiteX56" fmla="*/ 9402 w 10000"/>
              <a:gd name="connsiteY56" fmla="*/ 7379 h 10000"/>
              <a:gd name="connsiteX57" fmla="*/ 9138 w 10000"/>
              <a:gd name="connsiteY57" fmla="*/ 7805 h 10000"/>
              <a:gd name="connsiteX58" fmla="*/ 8862 w 10000"/>
              <a:gd name="connsiteY58" fmla="*/ 8184 h 10000"/>
              <a:gd name="connsiteX59" fmla="*/ 8540 w 10000"/>
              <a:gd name="connsiteY59" fmla="*/ 8540 h 10000"/>
              <a:gd name="connsiteX60" fmla="*/ 8184 w 10000"/>
              <a:gd name="connsiteY60" fmla="*/ 8862 h 10000"/>
              <a:gd name="connsiteX61" fmla="*/ 7793 w 10000"/>
              <a:gd name="connsiteY61" fmla="*/ 9138 h 10000"/>
              <a:gd name="connsiteX62" fmla="*/ 7379 w 10000"/>
              <a:gd name="connsiteY62" fmla="*/ 9402 h 10000"/>
              <a:gd name="connsiteX63" fmla="*/ 6943 w 10000"/>
              <a:gd name="connsiteY63" fmla="*/ 9598 h 10000"/>
              <a:gd name="connsiteX64" fmla="*/ 6724 w 10000"/>
              <a:gd name="connsiteY64" fmla="*/ 9701 h 10000"/>
              <a:gd name="connsiteX65" fmla="*/ 6483 w 10000"/>
              <a:gd name="connsiteY65" fmla="*/ 9782 h 10000"/>
              <a:gd name="connsiteX66" fmla="*/ 6241 w 10000"/>
              <a:gd name="connsiteY66" fmla="*/ 9839 h 10000"/>
              <a:gd name="connsiteX67" fmla="*/ 6000 w 10000"/>
              <a:gd name="connsiteY67" fmla="*/ 9897 h 10000"/>
              <a:gd name="connsiteX68" fmla="*/ 5759 w 10000"/>
              <a:gd name="connsiteY68" fmla="*/ 9943 h 10000"/>
              <a:gd name="connsiteX69" fmla="*/ 5517 w 10000"/>
              <a:gd name="connsiteY69" fmla="*/ 9977 h 10000"/>
              <a:gd name="connsiteX70" fmla="*/ 5264 w 10000"/>
              <a:gd name="connsiteY70" fmla="*/ 10000 h 10000"/>
              <a:gd name="connsiteX71" fmla="*/ 5000 w 10000"/>
              <a:gd name="connsiteY71" fmla="*/ 10000 h 10000"/>
              <a:gd name="connsiteX72" fmla="*/ 5000 w 10000"/>
              <a:gd name="connsiteY72" fmla="*/ 10000 h 10000"/>
              <a:gd name="connsiteX73" fmla="*/ 4736 w 10000"/>
              <a:gd name="connsiteY73" fmla="*/ 10000 h 10000"/>
              <a:gd name="connsiteX74" fmla="*/ 4483 w 10000"/>
              <a:gd name="connsiteY74" fmla="*/ 9977 h 10000"/>
              <a:gd name="connsiteX75" fmla="*/ 4241 w 10000"/>
              <a:gd name="connsiteY75" fmla="*/ 9943 h 10000"/>
              <a:gd name="connsiteX76" fmla="*/ 4000 w 10000"/>
              <a:gd name="connsiteY76" fmla="*/ 9897 h 10000"/>
              <a:gd name="connsiteX77" fmla="*/ 3759 w 10000"/>
              <a:gd name="connsiteY77" fmla="*/ 9839 h 10000"/>
              <a:gd name="connsiteX78" fmla="*/ 3517 w 10000"/>
              <a:gd name="connsiteY78" fmla="*/ 9782 h 10000"/>
              <a:gd name="connsiteX79" fmla="*/ 3276 w 10000"/>
              <a:gd name="connsiteY79" fmla="*/ 9701 h 10000"/>
              <a:gd name="connsiteX80" fmla="*/ 3057 w 10000"/>
              <a:gd name="connsiteY80" fmla="*/ 9598 h 10000"/>
              <a:gd name="connsiteX81" fmla="*/ 2621 w 10000"/>
              <a:gd name="connsiteY81" fmla="*/ 9402 h 10000"/>
              <a:gd name="connsiteX82" fmla="*/ 2195 w 10000"/>
              <a:gd name="connsiteY82" fmla="*/ 9138 h 10000"/>
              <a:gd name="connsiteX83" fmla="*/ 2224 w 10000"/>
              <a:gd name="connsiteY83"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95 w 10000"/>
              <a:gd name="connsiteY9" fmla="*/ 862 h 10000"/>
              <a:gd name="connsiteX10" fmla="*/ 2621 w 10000"/>
              <a:gd name="connsiteY10" fmla="*/ 609 h 10000"/>
              <a:gd name="connsiteX11" fmla="*/ 3057 w 10000"/>
              <a:gd name="connsiteY11" fmla="*/ 402 h 10000"/>
              <a:gd name="connsiteX12" fmla="*/ 3276 w 10000"/>
              <a:gd name="connsiteY12" fmla="*/ 299 h 10000"/>
              <a:gd name="connsiteX13" fmla="*/ 3517 w 10000"/>
              <a:gd name="connsiteY13" fmla="*/ 218 h 10000"/>
              <a:gd name="connsiteX14" fmla="*/ 3759 w 10000"/>
              <a:gd name="connsiteY14" fmla="*/ 161 h 10000"/>
              <a:gd name="connsiteX15" fmla="*/ 4000 w 10000"/>
              <a:gd name="connsiteY15" fmla="*/ 103 h 10000"/>
              <a:gd name="connsiteX16" fmla="*/ 4241 w 10000"/>
              <a:gd name="connsiteY16" fmla="*/ 69 h 10000"/>
              <a:gd name="connsiteX17" fmla="*/ 4483 w 10000"/>
              <a:gd name="connsiteY17" fmla="*/ 23 h 10000"/>
              <a:gd name="connsiteX18" fmla="*/ 4736 w 10000"/>
              <a:gd name="connsiteY18" fmla="*/ 0 h 10000"/>
              <a:gd name="connsiteX19" fmla="*/ 5000 w 10000"/>
              <a:gd name="connsiteY19" fmla="*/ 0 h 10000"/>
              <a:gd name="connsiteX20" fmla="*/ 5000 w 10000"/>
              <a:gd name="connsiteY20" fmla="*/ 0 h 10000"/>
              <a:gd name="connsiteX21" fmla="*/ 5264 w 10000"/>
              <a:gd name="connsiteY21" fmla="*/ 0 h 10000"/>
              <a:gd name="connsiteX22" fmla="*/ 5517 w 10000"/>
              <a:gd name="connsiteY22" fmla="*/ 23 h 10000"/>
              <a:gd name="connsiteX23" fmla="*/ 5759 w 10000"/>
              <a:gd name="connsiteY23" fmla="*/ 69 h 10000"/>
              <a:gd name="connsiteX24" fmla="*/ 6000 w 10000"/>
              <a:gd name="connsiteY24" fmla="*/ 103 h 10000"/>
              <a:gd name="connsiteX25" fmla="*/ 6241 w 10000"/>
              <a:gd name="connsiteY25" fmla="*/ 161 h 10000"/>
              <a:gd name="connsiteX26" fmla="*/ 6483 w 10000"/>
              <a:gd name="connsiteY26" fmla="*/ 218 h 10000"/>
              <a:gd name="connsiteX27" fmla="*/ 6724 w 10000"/>
              <a:gd name="connsiteY27" fmla="*/ 299 h 10000"/>
              <a:gd name="connsiteX28" fmla="*/ 6943 w 10000"/>
              <a:gd name="connsiteY28" fmla="*/ 402 h 10000"/>
              <a:gd name="connsiteX29" fmla="*/ 7379 w 10000"/>
              <a:gd name="connsiteY29" fmla="*/ 609 h 10000"/>
              <a:gd name="connsiteX30" fmla="*/ 7793 w 10000"/>
              <a:gd name="connsiteY30" fmla="*/ 862 h 10000"/>
              <a:gd name="connsiteX31" fmla="*/ 8184 w 10000"/>
              <a:gd name="connsiteY31" fmla="*/ 1138 h 10000"/>
              <a:gd name="connsiteX32" fmla="*/ 8540 w 10000"/>
              <a:gd name="connsiteY32" fmla="*/ 1460 h 10000"/>
              <a:gd name="connsiteX33" fmla="*/ 8862 w 10000"/>
              <a:gd name="connsiteY33" fmla="*/ 1828 h 10000"/>
              <a:gd name="connsiteX34" fmla="*/ 9138 w 10000"/>
              <a:gd name="connsiteY34" fmla="*/ 2207 h 10000"/>
              <a:gd name="connsiteX35" fmla="*/ 9402 w 10000"/>
              <a:gd name="connsiteY35" fmla="*/ 2621 h 10000"/>
              <a:gd name="connsiteX36" fmla="*/ 9598 w 10000"/>
              <a:gd name="connsiteY36" fmla="*/ 3057 h 10000"/>
              <a:gd name="connsiteX37" fmla="*/ 9701 w 10000"/>
              <a:gd name="connsiteY37" fmla="*/ 3287 h 10000"/>
              <a:gd name="connsiteX38" fmla="*/ 9782 w 10000"/>
              <a:gd name="connsiteY38" fmla="*/ 3517 h 10000"/>
              <a:gd name="connsiteX39" fmla="*/ 9839 w 10000"/>
              <a:gd name="connsiteY39" fmla="*/ 3759 h 10000"/>
              <a:gd name="connsiteX40" fmla="*/ 9897 w 10000"/>
              <a:gd name="connsiteY40" fmla="*/ 4000 h 10000"/>
              <a:gd name="connsiteX41" fmla="*/ 9943 w 10000"/>
              <a:gd name="connsiteY41" fmla="*/ 4241 h 10000"/>
              <a:gd name="connsiteX42" fmla="*/ 9977 w 10000"/>
              <a:gd name="connsiteY42" fmla="*/ 4483 h 10000"/>
              <a:gd name="connsiteX43" fmla="*/ 10000 w 10000"/>
              <a:gd name="connsiteY43" fmla="*/ 4747 h 10000"/>
              <a:gd name="connsiteX44" fmla="*/ 10000 w 10000"/>
              <a:gd name="connsiteY44" fmla="*/ 5000 h 10000"/>
              <a:gd name="connsiteX45" fmla="*/ 10000 w 10000"/>
              <a:gd name="connsiteY45" fmla="*/ 5000 h 10000"/>
              <a:gd name="connsiteX46" fmla="*/ 10000 w 10000"/>
              <a:gd name="connsiteY46" fmla="*/ 5000 h 10000"/>
              <a:gd name="connsiteX47" fmla="*/ 10000 w 10000"/>
              <a:gd name="connsiteY47" fmla="*/ 5264 h 10000"/>
              <a:gd name="connsiteX48" fmla="*/ 9977 w 10000"/>
              <a:gd name="connsiteY48" fmla="*/ 5517 h 10000"/>
              <a:gd name="connsiteX49" fmla="*/ 9943 w 10000"/>
              <a:gd name="connsiteY49" fmla="*/ 5759 h 10000"/>
              <a:gd name="connsiteX50" fmla="*/ 9897 w 10000"/>
              <a:gd name="connsiteY50" fmla="*/ 6000 h 10000"/>
              <a:gd name="connsiteX51" fmla="*/ 9839 w 10000"/>
              <a:gd name="connsiteY51" fmla="*/ 6241 h 10000"/>
              <a:gd name="connsiteX52" fmla="*/ 9782 w 10000"/>
              <a:gd name="connsiteY52" fmla="*/ 6483 h 10000"/>
              <a:gd name="connsiteX53" fmla="*/ 9701 w 10000"/>
              <a:gd name="connsiteY53" fmla="*/ 6724 h 10000"/>
              <a:gd name="connsiteX54" fmla="*/ 9598 w 10000"/>
              <a:gd name="connsiteY54" fmla="*/ 6943 h 10000"/>
              <a:gd name="connsiteX55" fmla="*/ 9402 w 10000"/>
              <a:gd name="connsiteY55" fmla="*/ 7379 h 10000"/>
              <a:gd name="connsiteX56" fmla="*/ 9138 w 10000"/>
              <a:gd name="connsiteY56" fmla="*/ 7805 h 10000"/>
              <a:gd name="connsiteX57" fmla="*/ 8862 w 10000"/>
              <a:gd name="connsiteY57" fmla="*/ 8184 h 10000"/>
              <a:gd name="connsiteX58" fmla="*/ 8540 w 10000"/>
              <a:gd name="connsiteY58" fmla="*/ 8540 h 10000"/>
              <a:gd name="connsiteX59" fmla="*/ 8184 w 10000"/>
              <a:gd name="connsiteY59" fmla="*/ 8862 h 10000"/>
              <a:gd name="connsiteX60" fmla="*/ 7793 w 10000"/>
              <a:gd name="connsiteY60" fmla="*/ 9138 h 10000"/>
              <a:gd name="connsiteX61" fmla="*/ 7379 w 10000"/>
              <a:gd name="connsiteY61" fmla="*/ 9402 h 10000"/>
              <a:gd name="connsiteX62" fmla="*/ 6943 w 10000"/>
              <a:gd name="connsiteY62" fmla="*/ 9598 h 10000"/>
              <a:gd name="connsiteX63" fmla="*/ 6724 w 10000"/>
              <a:gd name="connsiteY63" fmla="*/ 9701 h 10000"/>
              <a:gd name="connsiteX64" fmla="*/ 6483 w 10000"/>
              <a:gd name="connsiteY64" fmla="*/ 9782 h 10000"/>
              <a:gd name="connsiteX65" fmla="*/ 6241 w 10000"/>
              <a:gd name="connsiteY65" fmla="*/ 9839 h 10000"/>
              <a:gd name="connsiteX66" fmla="*/ 6000 w 10000"/>
              <a:gd name="connsiteY66" fmla="*/ 9897 h 10000"/>
              <a:gd name="connsiteX67" fmla="*/ 5759 w 10000"/>
              <a:gd name="connsiteY67" fmla="*/ 9943 h 10000"/>
              <a:gd name="connsiteX68" fmla="*/ 5517 w 10000"/>
              <a:gd name="connsiteY68" fmla="*/ 9977 h 10000"/>
              <a:gd name="connsiteX69" fmla="*/ 5264 w 10000"/>
              <a:gd name="connsiteY69" fmla="*/ 10000 h 10000"/>
              <a:gd name="connsiteX70" fmla="*/ 5000 w 10000"/>
              <a:gd name="connsiteY70" fmla="*/ 10000 h 10000"/>
              <a:gd name="connsiteX71" fmla="*/ 5000 w 10000"/>
              <a:gd name="connsiteY71" fmla="*/ 10000 h 10000"/>
              <a:gd name="connsiteX72" fmla="*/ 4736 w 10000"/>
              <a:gd name="connsiteY72" fmla="*/ 10000 h 10000"/>
              <a:gd name="connsiteX73" fmla="*/ 4483 w 10000"/>
              <a:gd name="connsiteY73" fmla="*/ 9977 h 10000"/>
              <a:gd name="connsiteX74" fmla="*/ 4241 w 10000"/>
              <a:gd name="connsiteY74" fmla="*/ 9943 h 10000"/>
              <a:gd name="connsiteX75" fmla="*/ 4000 w 10000"/>
              <a:gd name="connsiteY75" fmla="*/ 9897 h 10000"/>
              <a:gd name="connsiteX76" fmla="*/ 3759 w 10000"/>
              <a:gd name="connsiteY76" fmla="*/ 9839 h 10000"/>
              <a:gd name="connsiteX77" fmla="*/ 3517 w 10000"/>
              <a:gd name="connsiteY77" fmla="*/ 9782 h 10000"/>
              <a:gd name="connsiteX78" fmla="*/ 3276 w 10000"/>
              <a:gd name="connsiteY78" fmla="*/ 9701 h 10000"/>
              <a:gd name="connsiteX79" fmla="*/ 3057 w 10000"/>
              <a:gd name="connsiteY79" fmla="*/ 9598 h 10000"/>
              <a:gd name="connsiteX80" fmla="*/ 2621 w 10000"/>
              <a:gd name="connsiteY80" fmla="*/ 9402 h 10000"/>
              <a:gd name="connsiteX81" fmla="*/ 2195 w 10000"/>
              <a:gd name="connsiteY81" fmla="*/ 9138 h 10000"/>
              <a:gd name="connsiteX82" fmla="*/ 2224 w 10000"/>
              <a:gd name="connsiteY82"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2195 w 10000"/>
              <a:gd name="connsiteY8" fmla="*/ 862 h 10000"/>
              <a:gd name="connsiteX9" fmla="*/ 2621 w 10000"/>
              <a:gd name="connsiteY9" fmla="*/ 609 h 10000"/>
              <a:gd name="connsiteX10" fmla="*/ 3057 w 10000"/>
              <a:gd name="connsiteY10" fmla="*/ 402 h 10000"/>
              <a:gd name="connsiteX11" fmla="*/ 3276 w 10000"/>
              <a:gd name="connsiteY11" fmla="*/ 299 h 10000"/>
              <a:gd name="connsiteX12" fmla="*/ 3517 w 10000"/>
              <a:gd name="connsiteY12" fmla="*/ 218 h 10000"/>
              <a:gd name="connsiteX13" fmla="*/ 3759 w 10000"/>
              <a:gd name="connsiteY13" fmla="*/ 161 h 10000"/>
              <a:gd name="connsiteX14" fmla="*/ 4000 w 10000"/>
              <a:gd name="connsiteY14" fmla="*/ 103 h 10000"/>
              <a:gd name="connsiteX15" fmla="*/ 4241 w 10000"/>
              <a:gd name="connsiteY15" fmla="*/ 69 h 10000"/>
              <a:gd name="connsiteX16" fmla="*/ 4483 w 10000"/>
              <a:gd name="connsiteY16" fmla="*/ 23 h 10000"/>
              <a:gd name="connsiteX17" fmla="*/ 4736 w 10000"/>
              <a:gd name="connsiteY17" fmla="*/ 0 h 10000"/>
              <a:gd name="connsiteX18" fmla="*/ 5000 w 10000"/>
              <a:gd name="connsiteY18" fmla="*/ 0 h 10000"/>
              <a:gd name="connsiteX19" fmla="*/ 5000 w 10000"/>
              <a:gd name="connsiteY19" fmla="*/ 0 h 10000"/>
              <a:gd name="connsiteX20" fmla="*/ 5264 w 10000"/>
              <a:gd name="connsiteY20" fmla="*/ 0 h 10000"/>
              <a:gd name="connsiteX21" fmla="*/ 5517 w 10000"/>
              <a:gd name="connsiteY21" fmla="*/ 23 h 10000"/>
              <a:gd name="connsiteX22" fmla="*/ 5759 w 10000"/>
              <a:gd name="connsiteY22" fmla="*/ 69 h 10000"/>
              <a:gd name="connsiteX23" fmla="*/ 6000 w 10000"/>
              <a:gd name="connsiteY23" fmla="*/ 103 h 10000"/>
              <a:gd name="connsiteX24" fmla="*/ 6241 w 10000"/>
              <a:gd name="connsiteY24" fmla="*/ 161 h 10000"/>
              <a:gd name="connsiteX25" fmla="*/ 6483 w 10000"/>
              <a:gd name="connsiteY25" fmla="*/ 218 h 10000"/>
              <a:gd name="connsiteX26" fmla="*/ 6724 w 10000"/>
              <a:gd name="connsiteY26" fmla="*/ 299 h 10000"/>
              <a:gd name="connsiteX27" fmla="*/ 6943 w 10000"/>
              <a:gd name="connsiteY27" fmla="*/ 402 h 10000"/>
              <a:gd name="connsiteX28" fmla="*/ 7379 w 10000"/>
              <a:gd name="connsiteY28" fmla="*/ 609 h 10000"/>
              <a:gd name="connsiteX29" fmla="*/ 7793 w 10000"/>
              <a:gd name="connsiteY29" fmla="*/ 862 h 10000"/>
              <a:gd name="connsiteX30" fmla="*/ 8184 w 10000"/>
              <a:gd name="connsiteY30" fmla="*/ 1138 h 10000"/>
              <a:gd name="connsiteX31" fmla="*/ 8540 w 10000"/>
              <a:gd name="connsiteY31" fmla="*/ 1460 h 10000"/>
              <a:gd name="connsiteX32" fmla="*/ 8862 w 10000"/>
              <a:gd name="connsiteY32" fmla="*/ 1828 h 10000"/>
              <a:gd name="connsiteX33" fmla="*/ 9138 w 10000"/>
              <a:gd name="connsiteY33" fmla="*/ 2207 h 10000"/>
              <a:gd name="connsiteX34" fmla="*/ 9402 w 10000"/>
              <a:gd name="connsiteY34" fmla="*/ 2621 h 10000"/>
              <a:gd name="connsiteX35" fmla="*/ 9598 w 10000"/>
              <a:gd name="connsiteY35" fmla="*/ 3057 h 10000"/>
              <a:gd name="connsiteX36" fmla="*/ 9701 w 10000"/>
              <a:gd name="connsiteY36" fmla="*/ 3287 h 10000"/>
              <a:gd name="connsiteX37" fmla="*/ 9782 w 10000"/>
              <a:gd name="connsiteY37" fmla="*/ 3517 h 10000"/>
              <a:gd name="connsiteX38" fmla="*/ 9839 w 10000"/>
              <a:gd name="connsiteY38" fmla="*/ 3759 h 10000"/>
              <a:gd name="connsiteX39" fmla="*/ 9897 w 10000"/>
              <a:gd name="connsiteY39" fmla="*/ 4000 h 10000"/>
              <a:gd name="connsiteX40" fmla="*/ 9943 w 10000"/>
              <a:gd name="connsiteY40" fmla="*/ 4241 h 10000"/>
              <a:gd name="connsiteX41" fmla="*/ 9977 w 10000"/>
              <a:gd name="connsiteY41" fmla="*/ 4483 h 10000"/>
              <a:gd name="connsiteX42" fmla="*/ 10000 w 10000"/>
              <a:gd name="connsiteY42" fmla="*/ 4747 h 10000"/>
              <a:gd name="connsiteX43" fmla="*/ 10000 w 10000"/>
              <a:gd name="connsiteY43" fmla="*/ 5000 h 10000"/>
              <a:gd name="connsiteX44" fmla="*/ 10000 w 10000"/>
              <a:gd name="connsiteY44" fmla="*/ 5000 h 10000"/>
              <a:gd name="connsiteX45" fmla="*/ 10000 w 10000"/>
              <a:gd name="connsiteY45" fmla="*/ 5000 h 10000"/>
              <a:gd name="connsiteX46" fmla="*/ 10000 w 10000"/>
              <a:gd name="connsiteY46" fmla="*/ 5264 h 10000"/>
              <a:gd name="connsiteX47" fmla="*/ 9977 w 10000"/>
              <a:gd name="connsiteY47" fmla="*/ 5517 h 10000"/>
              <a:gd name="connsiteX48" fmla="*/ 9943 w 10000"/>
              <a:gd name="connsiteY48" fmla="*/ 5759 h 10000"/>
              <a:gd name="connsiteX49" fmla="*/ 9897 w 10000"/>
              <a:gd name="connsiteY49" fmla="*/ 6000 h 10000"/>
              <a:gd name="connsiteX50" fmla="*/ 9839 w 10000"/>
              <a:gd name="connsiteY50" fmla="*/ 6241 h 10000"/>
              <a:gd name="connsiteX51" fmla="*/ 9782 w 10000"/>
              <a:gd name="connsiteY51" fmla="*/ 6483 h 10000"/>
              <a:gd name="connsiteX52" fmla="*/ 9701 w 10000"/>
              <a:gd name="connsiteY52" fmla="*/ 6724 h 10000"/>
              <a:gd name="connsiteX53" fmla="*/ 9598 w 10000"/>
              <a:gd name="connsiteY53" fmla="*/ 6943 h 10000"/>
              <a:gd name="connsiteX54" fmla="*/ 9402 w 10000"/>
              <a:gd name="connsiteY54" fmla="*/ 7379 h 10000"/>
              <a:gd name="connsiteX55" fmla="*/ 9138 w 10000"/>
              <a:gd name="connsiteY55" fmla="*/ 7805 h 10000"/>
              <a:gd name="connsiteX56" fmla="*/ 8862 w 10000"/>
              <a:gd name="connsiteY56" fmla="*/ 8184 h 10000"/>
              <a:gd name="connsiteX57" fmla="*/ 8540 w 10000"/>
              <a:gd name="connsiteY57" fmla="*/ 8540 h 10000"/>
              <a:gd name="connsiteX58" fmla="*/ 8184 w 10000"/>
              <a:gd name="connsiteY58" fmla="*/ 8862 h 10000"/>
              <a:gd name="connsiteX59" fmla="*/ 7793 w 10000"/>
              <a:gd name="connsiteY59" fmla="*/ 9138 h 10000"/>
              <a:gd name="connsiteX60" fmla="*/ 7379 w 10000"/>
              <a:gd name="connsiteY60" fmla="*/ 9402 h 10000"/>
              <a:gd name="connsiteX61" fmla="*/ 6943 w 10000"/>
              <a:gd name="connsiteY61" fmla="*/ 9598 h 10000"/>
              <a:gd name="connsiteX62" fmla="*/ 6724 w 10000"/>
              <a:gd name="connsiteY62" fmla="*/ 9701 h 10000"/>
              <a:gd name="connsiteX63" fmla="*/ 6483 w 10000"/>
              <a:gd name="connsiteY63" fmla="*/ 9782 h 10000"/>
              <a:gd name="connsiteX64" fmla="*/ 6241 w 10000"/>
              <a:gd name="connsiteY64" fmla="*/ 9839 h 10000"/>
              <a:gd name="connsiteX65" fmla="*/ 6000 w 10000"/>
              <a:gd name="connsiteY65" fmla="*/ 9897 h 10000"/>
              <a:gd name="connsiteX66" fmla="*/ 5759 w 10000"/>
              <a:gd name="connsiteY66" fmla="*/ 9943 h 10000"/>
              <a:gd name="connsiteX67" fmla="*/ 5517 w 10000"/>
              <a:gd name="connsiteY67" fmla="*/ 9977 h 10000"/>
              <a:gd name="connsiteX68" fmla="*/ 5264 w 10000"/>
              <a:gd name="connsiteY68" fmla="*/ 10000 h 10000"/>
              <a:gd name="connsiteX69" fmla="*/ 5000 w 10000"/>
              <a:gd name="connsiteY69" fmla="*/ 10000 h 10000"/>
              <a:gd name="connsiteX70" fmla="*/ 5000 w 10000"/>
              <a:gd name="connsiteY70" fmla="*/ 10000 h 10000"/>
              <a:gd name="connsiteX71" fmla="*/ 4736 w 10000"/>
              <a:gd name="connsiteY71" fmla="*/ 10000 h 10000"/>
              <a:gd name="connsiteX72" fmla="*/ 4483 w 10000"/>
              <a:gd name="connsiteY72" fmla="*/ 9977 h 10000"/>
              <a:gd name="connsiteX73" fmla="*/ 4241 w 10000"/>
              <a:gd name="connsiteY73" fmla="*/ 9943 h 10000"/>
              <a:gd name="connsiteX74" fmla="*/ 4000 w 10000"/>
              <a:gd name="connsiteY74" fmla="*/ 9897 h 10000"/>
              <a:gd name="connsiteX75" fmla="*/ 3759 w 10000"/>
              <a:gd name="connsiteY75" fmla="*/ 9839 h 10000"/>
              <a:gd name="connsiteX76" fmla="*/ 3517 w 10000"/>
              <a:gd name="connsiteY76" fmla="*/ 9782 h 10000"/>
              <a:gd name="connsiteX77" fmla="*/ 3276 w 10000"/>
              <a:gd name="connsiteY77" fmla="*/ 9701 h 10000"/>
              <a:gd name="connsiteX78" fmla="*/ 3057 w 10000"/>
              <a:gd name="connsiteY78" fmla="*/ 9598 h 10000"/>
              <a:gd name="connsiteX79" fmla="*/ 2621 w 10000"/>
              <a:gd name="connsiteY79" fmla="*/ 9402 h 10000"/>
              <a:gd name="connsiteX80" fmla="*/ 2195 w 10000"/>
              <a:gd name="connsiteY80" fmla="*/ 9138 h 10000"/>
              <a:gd name="connsiteX81" fmla="*/ 2224 w 10000"/>
              <a:gd name="connsiteY81"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2195 w 10000"/>
              <a:gd name="connsiteY7" fmla="*/ 862 h 10000"/>
              <a:gd name="connsiteX8" fmla="*/ 2621 w 10000"/>
              <a:gd name="connsiteY8" fmla="*/ 609 h 10000"/>
              <a:gd name="connsiteX9" fmla="*/ 3057 w 10000"/>
              <a:gd name="connsiteY9" fmla="*/ 402 h 10000"/>
              <a:gd name="connsiteX10" fmla="*/ 3276 w 10000"/>
              <a:gd name="connsiteY10" fmla="*/ 299 h 10000"/>
              <a:gd name="connsiteX11" fmla="*/ 3517 w 10000"/>
              <a:gd name="connsiteY11" fmla="*/ 218 h 10000"/>
              <a:gd name="connsiteX12" fmla="*/ 3759 w 10000"/>
              <a:gd name="connsiteY12" fmla="*/ 161 h 10000"/>
              <a:gd name="connsiteX13" fmla="*/ 4000 w 10000"/>
              <a:gd name="connsiteY13" fmla="*/ 103 h 10000"/>
              <a:gd name="connsiteX14" fmla="*/ 4241 w 10000"/>
              <a:gd name="connsiteY14" fmla="*/ 69 h 10000"/>
              <a:gd name="connsiteX15" fmla="*/ 4483 w 10000"/>
              <a:gd name="connsiteY15" fmla="*/ 23 h 10000"/>
              <a:gd name="connsiteX16" fmla="*/ 4736 w 10000"/>
              <a:gd name="connsiteY16" fmla="*/ 0 h 10000"/>
              <a:gd name="connsiteX17" fmla="*/ 5000 w 10000"/>
              <a:gd name="connsiteY17" fmla="*/ 0 h 10000"/>
              <a:gd name="connsiteX18" fmla="*/ 5000 w 10000"/>
              <a:gd name="connsiteY18" fmla="*/ 0 h 10000"/>
              <a:gd name="connsiteX19" fmla="*/ 5264 w 10000"/>
              <a:gd name="connsiteY19" fmla="*/ 0 h 10000"/>
              <a:gd name="connsiteX20" fmla="*/ 5517 w 10000"/>
              <a:gd name="connsiteY20" fmla="*/ 23 h 10000"/>
              <a:gd name="connsiteX21" fmla="*/ 5759 w 10000"/>
              <a:gd name="connsiteY21" fmla="*/ 69 h 10000"/>
              <a:gd name="connsiteX22" fmla="*/ 6000 w 10000"/>
              <a:gd name="connsiteY22" fmla="*/ 103 h 10000"/>
              <a:gd name="connsiteX23" fmla="*/ 6241 w 10000"/>
              <a:gd name="connsiteY23" fmla="*/ 161 h 10000"/>
              <a:gd name="connsiteX24" fmla="*/ 6483 w 10000"/>
              <a:gd name="connsiteY24" fmla="*/ 218 h 10000"/>
              <a:gd name="connsiteX25" fmla="*/ 6724 w 10000"/>
              <a:gd name="connsiteY25" fmla="*/ 299 h 10000"/>
              <a:gd name="connsiteX26" fmla="*/ 6943 w 10000"/>
              <a:gd name="connsiteY26" fmla="*/ 402 h 10000"/>
              <a:gd name="connsiteX27" fmla="*/ 7379 w 10000"/>
              <a:gd name="connsiteY27" fmla="*/ 609 h 10000"/>
              <a:gd name="connsiteX28" fmla="*/ 7793 w 10000"/>
              <a:gd name="connsiteY28" fmla="*/ 862 h 10000"/>
              <a:gd name="connsiteX29" fmla="*/ 8184 w 10000"/>
              <a:gd name="connsiteY29" fmla="*/ 1138 h 10000"/>
              <a:gd name="connsiteX30" fmla="*/ 8540 w 10000"/>
              <a:gd name="connsiteY30" fmla="*/ 1460 h 10000"/>
              <a:gd name="connsiteX31" fmla="*/ 8862 w 10000"/>
              <a:gd name="connsiteY31" fmla="*/ 1828 h 10000"/>
              <a:gd name="connsiteX32" fmla="*/ 9138 w 10000"/>
              <a:gd name="connsiteY32" fmla="*/ 2207 h 10000"/>
              <a:gd name="connsiteX33" fmla="*/ 9402 w 10000"/>
              <a:gd name="connsiteY33" fmla="*/ 2621 h 10000"/>
              <a:gd name="connsiteX34" fmla="*/ 9598 w 10000"/>
              <a:gd name="connsiteY34" fmla="*/ 3057 h 10000"/>
              <a:gd name="connsiteX35" fmla="*/ 9701 w 10000"/>
              <a:gd name="connsiteY35" fmla="*/ 3287 h 10000"/>
              <a:gd name="connsiteX36" fmla="*/ 9782 w 10000"/>
              <a:gd name="connsiteY36" fmla="*/ 3517 h 10000"/>
              <a:gd name="connsiteX37" fmla="*/ 9839 w 10000"/>
              <a:gd name="connsiteY37" fmla="*/ 3759 h 10000"/>
              <a:gd name="connsiteX38" fmla="*/ 9897 w 10000"/>
              <a:gd name="connsiteY38" fmla="*/ 4000 h 10000"/>
              <a:gd name="connsiteX39" fmla="*/ 9943 w 10000"/>
              <a:gd name="connsiteY39" fmla="*/ 4241 h 10000"/>
              <a:gd name="connsiteX40" fmla="*/ 9977 w 10000"/>
              <a:gd name="connsiteY40" fmla="*/ 4483 h 10000"/>
              <a:gd name="connsiteX41" fmla="*/ 10000 w 10000"/>
              <a:gd name="connsiteY41" fmla="*/ 4747 h 10000"/>
              <a:gd name="connsiteX42" fmla="*/ 10000 w 10000"/>
              <a:gd name="connsiteY42" fmla="*/ 5000 h 10000"/>
              <a:gd name="connsiteX43" fmla="*/ 10000 w 10000"/>
              <a:gd name="connsiteY43" fmla="*/ 5000 h 10000"/>
              <a:gd name="connsiteX44" fmla="*/ 10000 w 10000"/>
              <a:gd name="connsiteY44" fmla="*/ 5000 h 10000"/>
              <a:gd name="connsiteX45" fmla="*/ 10000 w 10000"/>
              <a:gd name="connsiteY45" fmla="*/ 5264 h 10000"/>
              <a:gd name="connsiteX46" fmla="*/ 9977 w 10000"/>
              <a:gd name="connsiteY46" fmla="*/ 5517 h 10000"/>
              <a:gd name="connsiteX47" fmla="*/ 9943 w 10000"/>
              <a:gd name="connsiteY47" fmla="*/ 5759 h 10000"/>
              <a:gd name="connsiteX48" fmla="*/ 9897 w 10000"/>
              <a:gd name="connsiteY48" fmla="*/ 6000 h 10000"/>
              <a:gd name="connsiteX49" fmla="*/ 9839 w 10000"/>
              <a:gd name="connsiteY49" fmla="*/ 6241 h 10000"/>
              <a:gd name="connsiteX50" fmla="*/ 9782 w 10000"/>
              <a:gd name="connsiteY50" fmla="*/ 6483 h 10000"/>
              <a:gd name="connsiteX51" fmla="*/ 9701 w 10000"/>
              <a:gd name="connsiteY51" fmla="*/ 6724 h 10000"/>
              <a:gd name="connsiteX52" fmla="*/ 9598 w 10000"/>
              <a:gd name="connsiteY52" fmla="*/ 6943 h 10000"/>
              <a:gd name="connsiteX53" fmla="*/ 9402 w 10000"/>
              <a:gd name="connsiteY53" fmla="*/ 7379 h 10000"/>
              <a:gd name="connsiteX54" fmla="*/ 9138 w 10000"/>
              <a:gd name="connsiteY54" fmla="*/ 7805 h 10000"/>
              <a:gd name="connsiteX55" fmla="*/ 8862 w 10000"/>
              <a:gd name="connsiteY55" fmla="*/ 8184 h 10000"/>
              <a:gd name="connsiteX56" fmla="*/ 8540 w 10000"/>
              <a:gd name="connsiteY56" fmla="*/ 8540 h 10000"/>
              <a:gd name="connsiteX57" fmla="*/ 8184 w 10000"/>
              <a:gd name="connsiteY57" fmla="*/ 8862 h 10000"/>
              <a:gd name="connsiteX58" fmla="*/ 7793 w 10000"/>
              <a:gd name="connsiteY58" fmla="*/ 9138 h 10000"/>
              <a:gd name="connsiteX59" fmla="*/ 7379 w 10000"/>
              <a:gd name="connsiteY59" fmla="*/ 9402 h 10000"/>
              <a:gd name="connsiteX60" fmla="*/ 6943 w 10000"/>
              <a:gd name="connsiteY60" fmla="*/ 9598 h 10000"/>
              <a:gd name="connsiteX61" fmla="*/ 6724 w 10000"/>
              <a:gd name="connsiteY61" fmla="*/ 9701 h 10000"/>
              <a:gd name="connsiteX62" fmla="*/ 6483 w 10000"/>
              <a:gd name="connsiteY62" fmla="*/ 9782 h 10000"/>
              <a:gd name="connsiteX63" fmla="*/ 6241 w 10000"/>
              <a:gd name="connsiteY63" fmla="*/ 9839 h 10000"/>
              <a:gd name="connsiteX64" fmla="*/ 6000 w 10000"/>
              <a:gd name="connsiteY64" fmla="*/ 9897 h 10000"/>
              <a:gd name="connsiteX65" fmla="*/ 5759 w 10000"/>
              <a:gd name="connsiteY65" fmla="*/ 9943 h 10000"/>
              <a:gd name="connsiteX66" fmla="*/ 5517 w 10000"/>
              <a:gd name="connsiteY66" fmla="*/ 9977 h 10000"/>
              <a:gd name="connsiteX67" fmla="*/ 5264 w 10000"/>
              <a:gd name="connsiteY67" fmla="*/ 10000 h 10000"/>
              <a:gd name="connsiteX68" fmla="*/ 5000 w 10000"/>
              <a:gd name="connsiteY68" fmla="*/ 10000 h 10000"/>
              <a:gd name="connsiteX69" fmla="*/ 5000 w 10000"/>
              <a:gd name="connsiteY69" fmla="*/ 10000 h 10000"/>
              <a:gd name="connsiteX70" fmla="*/ 4736 w 10000"/>
              <a:gd name="connsiteY70" fmla="*/ 10000 h 10000"/>
              <a:gd name="connsiteX71" fmla="*/ 4483 w 10000"/>
              <a:gd name="connsiteY71" fmla="*/ 9977 h 10000"/>
              <a:gd name="connsiteX72" fmla="*/ 4241 w 10000"/>
              <a:gd name="connsiteY72" fmla="*/ 9943 h 10000"/>
              <a:gd name="connsiteX73" fmla="*/ 4000 w 10000"/>
              <a:gd name="connsiteY73" fmla="*/ 9897 h 10000"/>
              <a:gd name="connsiteX74" fmla="*/ 3759 w 10000"/>
              <a:gd name="connsiteY74" fmla="*/ 9839 h 10000"/>
              <a:gd name="connsiteX75" fmla="*/ 3517 w 10000"/>
              <a:gd name="connsiteY75" fmla="*/ 9782 h 10000"/>
              <a:gd name="connsiteX76" fmla="*/ 3276 w 10000"/>
              <a:gd name="connsiteY76" fmla="*/ 9701 h 10000"/>
              <a:gd name="connsiteX77" fmla="*/ 3057 w 10000"/>
              <a:gd name="connsiteY77" fmla="*/ 9598 h 10000"/>
              <a:gd name="connsiteX78" fmla="*/ 2621 w 10000"/>
              <a:gd name="connsiteY78" fmla="*/ 9402 h 10000"/>
              <a:gd name="connsiteX79" fmla="*/ 2195 w 10000"/>
              <a:gd name="connsiteY79" fmla="*/ 9138 h 10000"/>
              <a:gd name="connsiteX80" fmla="*/ 2224 w 10000"/>
              <a:gd name="connsiteY80"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2195 w 10000"/>
              <a:gd name="connsiteY6" fmla="*/ 862 h 10000"/>
              <a:gd name="connsiteX7" fmla="*/ 2621 w 10000"/>
              <a:gd name="connsiteY7" fmla="*/ 609 h 10000"/>
              <a:gd name="connsiteX8" fmla="*/ 3057 w 10000"/>
              <a:gd name="connsiteY8" fmla="*/ 402 h 10000"/>
              <a:gd name="connsiteX9" fmla="*/ 3276 w 10000"/>
              <a:gd name="connsiteY9" fmla="*/ 299 h 10000"/>
              <a:gd name="connsiteX10" fmla="*/ 3517 w 10000"/>
              <a:gd name="connsiteY10" fmla="*/ 218 h 10000"/>
              <a:gd name="connsiteX11" fmla="*/ 3759 w 10000"/>
              <a:gd name="connsiteY11" fmla="*/ 161 h 10000"/>
              <a:gd name="connsiteX12" fmla="*/ 4000 w 10000"/>
              <a:gd name="connsiteY12" fmla="*/ 103 h 10000"/>
              <a:gd name="connsiteX13" fmla="*/ 4241 w 10000"/>
              <a:gd name="connsiteY13" fmla="*/ 69 h 10000"/>
              <a:gd name="connsiteX14" fmla="*/ 4483 w 10000"/>
              <a:gd name="connsiteY14" fmla="*/ 23 h 10000"/>
              <a:gd name="connsiteX15" fmla="*/ 4736 w 10000"/>
              <a:gd name="connsiteY15" fmla="*/ 0 h 10000"/>
              <a:gd name="connsiteX16" fmla="*/ 5000 w 10000"/>
              <a:gd name="connsiteY16" fmla="*/ 0 h 10000"/>
              <a:gd name="connsiteX17" fmla="*/ 5000 w 10000"/>
              <a:gd name="connsiteY17" fmla="*/ 0 h 10000"/>
              <a:gd name="connsiteX18" fmla="*/ 5264 w 10000"/>
              <a:gd name="connsiteY18" fmla="*/ 0 h 10000"/>
              <a:gd name="connsiteX19" fmla="*/ 5517 w 10000"/>
              <a:gd name="connsiteY19" fmla="*/ 23 h 10000"/>
              <a:gd name="connsiteX20" fmla="*/ 5759 w 10000"/>
              <a:gd name="connsiteY20" fmla="*/ 69 h 10000"/>
              <a:gd name="connsiteX21" fmla="*/ 6000 w 10000"/>
              <a:gd name="connsiteY21" fmla="*/ 103 h 10000"/>
              <a:gd name="connsiteX22" fmla="*/ 6241 w 10000"/>
              <a:gd name="connsiteY22" fmla="*/ 161 h 10000"/>
              <a:gd name="connsiteX23" fmla="*/ 6483 w 10000"/>
              <a:gd name="connsiteY23" fmla="*/ 218 h 10000"/>
              <a:gd name="connsiteX24" fmla="*/ 6724 w 10000"/>
              <a:gd name="connsiteY24" fmla="*/ 299 h 10000"/>
              <a:gd name="connsiteX25" fmla="*/ 6943 w 10000"/>
              <a:gd name="connsiteY25" fmla="*/ 402 h 10000"/>
              <a:gd name="connsiteX26" fmla="*/ 7379 w 10000"/>
              <a:gd name="connsiteY26" fmla="*/ 609 h 10000"/>
              <a:gd name="connsiteX27" fmla="*/ 7793 w 10000"/>
              <a:gd name="connsiteY27" fmla="*/ 862 h 10000"/>
              <a:gd name="connsiteX28" fmla="*/ 8184 w 10000"/>
              <a:gd name="connsiteY28" fmla="*/ 1138 h 10000"/>
              <a:gd name="connsiteX29" fmla="*/ 8540 w 10000"/>
              <a:gd name="connsiteY29" fmla="*/ 1460 h 10000"/>
              <a:gd name="connsiteX30" fmla="*/ 8862 w 10000"/>
              <a:gd name="connsiteY30" fmla="*/ 1828 h 10000"/>
              <a:gd name="connsiteX31" fmla="*/ 9138 w 10000"/>
              <a:gd name="connsiteY31" fmla="*/ 2207 h 10000"/>
              <a:gd name="connsiteX32" fmla="*/ 9402 w 10000"/>
              <a:gd name="connsiteY32" fmla="*/ 2621 h 10000"/>
              <a:gd name="connsiteX33" fmla="*/ 9598 w 10000"/>
              <a:gd name="connsiteY33" fmla="*/ 3057 h 10000"/>
              <a:gd name="connsiteX34" fmla="*/ 9701 w 10000"/>
              <a:gd name="connsiteY34" fmla="*/ 3287 h 10000"/>
              <a:gd name="connsiteX35" fmla="*/ 9782 w 10000"/>
              <a:gd name="connsiteY35" fmla="*/ 3517 h 10000"/>
              <a:gd name="connsiteX36" fmla="*/ 9839 w 10000"/>
              <a:gd name="connsiteY36" fmla="*/ 3759 h 10000"/>
              <a:gd name="connsiteX37" fmla="*/ 9897 w 10000"/>
              <a:gd name="connsiteY37" fmla="*/ 4000 h 10000"/>
              <a:gd name="connsiteX38" fmla="*/ 9943 w 10000"/>
              <a:gd name="connsiteY38" fmla="*/ 4241 h 10000"/>
              <a:gd name="connsiteX39" fmla="*/ 9977 w 10000"/>
              <a:gd name="connsiteY39" fmla="*/ 4483 h 10000"/>
              <a:gd name="connsiteX40" fmla="*/ 10000 w 10000"/>
              <a:gd name="connsiteY40" fmla="*/ 4747 h 10000"/>
              <a:gd name="connsiteX41" fmla="*/ 10000 w 10000"/>
              <a:gd name="connsiteY41" fmla="*/ 5000 h 10000"/>
              <a:gd name="connsiteX42" fmla="*/ 10000 w 10000"/>
              <a:gd name="connsiteY42" fmla="*/ 5000 h 10000"/>
              <a:gd name="connsiteX43" fmla="*/ 10000 w 10000"/>
              <a:gd name="connsiteY43" fmla="*/ 5000 h 10000"/>
              <a:gd name="connsiteX44" fmla="*/ 10000 w 10000"/>
              <a:gd name="connsiteY44" fmla="*/ 5264 h 10000"/>
              <a:gd name="connsiteX45" fmla="*/ 9977 w 10000"/>
              <a:gd name="connsiteY45" fmla="*/ 5517 h 10000"/>
              <a:gd name="connsiteX46" fmla="*/ 9943 w 10000"/>
              <a:gd name="connsiteY46" fmla="*/ 5759 h 10000"/>
              <a:gd name="connsiteX47" fmla="*/ 9897 w 10000"/>
              <a:gd name="connsiteY47" fmla="*/ 6000 h 10000"/>
              <a:gd name="connsiteX48" fmla="*/ 9839 w 10000"/>
              <a:gd name="connsiteY48" fmla="*/ 6241 h 10000"/>
              <a:gd name="connsiteX49" fmla="*/ 9782 w 10000"/>
              <a:gd name="connsiteY49" fmla="*/ 6483 h 10000"/>
              <a:gd name="connsiteX50" fmla="*/ 9701 w 10000"/>
              <a:gd name="connsiteY50" fmla="*/ 6724 h 10000"/>
              <a:gd name="connsiteX51" fmla="*/ 9598 w 10000"/>
              <a:gd name="connsiteY51" fmla="*/ 6943 h 10000"/>
              <a:gd name="connsiteX52" fmla="*/ 9402 w 10000"/>
              <a:gd name="connsiteY52" fmla="*/ 7379 h 10000"/>
              <a:gd name="connsiteX53" fmla="*/ 9138 w 10000"/>
              <a:gd name="connsiteY53" fmla="*/ 7805 h 10000"/>
              <a:gd name="connsiteX54" fmla="*/ 8862 w 10000"/>
              <a:gd name="connsiteY54" fmla="*/ 8184 h 10000"/>
              <a:gd name="connsiteX55" fmla="*/ 8540 w 10000"/>
              <a:gd name="connsiteY55" fmla="*/ 8540 h 10000"/>
              <a:gd name="connsiteX56" fmla="*/ 8184 w 10000"/>
              <a:gd name="connsiteY56" fmla="*/ 8862 h 10000"/>
              <a:gd name="connsiteX57" fmla="*/ 7793 w 10000"/>
              <a:gd name="connsiteY57" fmla="*/ 9138 h 10000"/>
              <a:gd name="connsiteX58" fmla="*/ 7379 w 10000"/>
              <a:gd name="connsiteY58" fmla="*/ 9402 h 10000"/>
              <a:gd name="connsiteX59" fmla="*/ 6943 w 10000"/>
              <a:gd name="connsiteY59" fmla="*/ 9598 h 10000"/>
              <a:gd name="connsiteX60" fmla="*/ 6724 w 10000"/>
              <a:gd name="connsiteY60" fmla="*/ 9701 h 10000"/>
              <a:gd name="connsiteX61" fmla="*/ 6483 w 10000"/>
              <a:gd name="connsiteY61" fmla="*/ 9782 h 10000"/>
              <a:gd name="connsiteX62" fmla="*/ 6241 w 10000"/>
              <a:gd name="connsiteY62" fmla="*/ 9839 h 10000"/>
              <a:gd name="connsiteX63" fmla="*/ 6000 w 10000"/>
              <a:gd name="connsiteY63" fmla="*/ 9897 h 10000"/>
              <a:gd name="connsiteX64" fmla="*/ 5759 w 10000"/>
              <a:gd name="connsiteY64" fmla="*/ 9943 h 10000"/>
              <a:gd name="connsiteX65" fmla="*/ 5517 w 10000"/>
              <a:gd name="connsiteY65" fmla="*/ 9977 h 10000"/>
              <a:gd name="connsiteX66" fmla="*/ 5264 w 10000"/>
              <a:gd name="connsiteY66" fmla="*/ 10000 h 10000"/>
              <a:gd name="connsiteX67" fmla="*/ 5000 w 10000"/>
              <a:gd name="connsiteY67" fmla="*/ 10000 h 10000"/>
              <a:gd name="connsiteX68" fmla="*/ 5000 w 10000"/>
              <a:gd name="connsiteY68" fmla="*/ 10000 h 10000"/>
              <a:gd name="connsiteX69" fmla="*/ 4736 w 10000"/>
              <a:gd name="connsiteY69" fmla="*/ 10000 h 10000"/>
              <a:gd name="connsiteX70" fmla="*/ 4483 w 10000"/>
              <a:gd name="connsiteY70" fmla="*/ 9977 h 10000"/>
              <a:gd name="connsiteX71" fmla="*/ 4241 w 10000"/>
              <a:gd name="connsiteY71" fmla="*/ 9943 h 10000"/>
              <a:gd name="connsiteX72" fmla="*/ 4000 w 10000"/>
              <a:gd name="connsiteY72" fmla="*/ 9897 h 10000"/>
              <a:gd name="connsiteX73" fmla="*/ 3759 w 10000"/>
              <a:gd name="connsiteY73" fmla="*/ 9839 h 10000"/>
              <a:gd name="connsiteX74" fmla="*/ 3517 w 10000"/>
              <a:gd name="connsiteY74" fmla="*/ 9782 h 10000"/>
              <a:gd name="connsiteX75" fmla="*/ 3276 w 10000"/>
              <a:gd name="connsiteY75" fmla="*/ 9701 h 10000"/>
              <a:gd name="connsiteX76" fmla="*/ 3057 w 10000"/>
              <a:gd name="connsiteY76" fmla="*/ 9598 h 10000"/>
              <a:gd name="connsiteX77" fmla="*/ 2621 w 10000"/>
              <a:gd name="connsiteY77" fmla="*/ 9402 h 10000"/>
              <a:gd name="connsiteX78" fmla="*/ 2195 w 10000"/>
              <a:gd name="connsiteY78" fmla="*/ 9138 h 10000"/>
              <a:gd name="connsiteX79" fmla="*/ 2224 w 10000"/>
              <a:gd name="connsiteY79"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195 w 10000"/>
              <a:gd name="connsiteY5" fmla="*/ 862 h 10000"/>
              <a:gd name="connsiteX6" fmla="*/ 2621 w 10000"/>
              <a:gd name="connsiteY6" fmla="*/ 609 h 10000"/>
              <a:gd name="connsiteX7" fmla="*/ 3057 w 10000"/>
              <a:gd name="connsiteY7" fmla="*/ 402 h 10000"/>
              <a:gd name="connsiteX8" fmla="*/ 3276 w 10000"/>
              <a:gd name="connsiteY8" fmla="*/ 299 h 10000"/>
              <a:gd name="connsiteX9" fmla="*/ 3517 w 10000"/>
              <a:gd name="connsiteY9" fmla="*/ 218 h 10000"/>
              <a:gd name="connsiteX10" fmla="*/ 3759 w 10000"/>
              <a:gd name="connsiteY10" fmla="*/ 161 h 10000"/>
              <a:gd name="connsiteX11" fmla="*/ 4000 w 10000"/>
              <a:gd name="connsiteY11" fmla="*/ 103 h 10000"/>
              <a:gd name="connsiteX12" fmla="*/ 4241 w 10000"/>
              <a:gd name="connsiteY12" fmla="*/ 69 h 10000"/>
              <a:gd name="connsiteX13" fmla="*/ 4483 w 10000"/>
              <a:gd name="connsiteY13" fmla="*/ 23 h 10000"/>
              <a:gd name="connsiteX14" fmla="*/ 4736 w 10000"/>
              <a:gd name="connsiteY14" fmla="*/ 0 h 10000"/>
              <a:gd name="connsiteX15" fmla="*/ 5000 w 10000"/>
              <a:gd name="connsiteY15" fmla="*/ 0 h 10000"/>
              <a:gd name="connsiteX16" fmla="*/ 5000 w 10000"/>
              <a:gd name="connsiteY16" fmla="*/ 0 h 10000"/>
              <a:gd name="connsiteX17" fmla="*/ 5264 w 10000"/>
              <a:gd name="connsiteY17" fmla="*/ 0 h 10000"/>
              <a:gd name="connsiteX18" fmla="*/ 5517 w 10000"/>
              <a:gd name="connsiteY18" fmla="*/ 23 h 10000"/>
              <a:gd name="connsiteX19" fmla="*/ 5759 w 10000"/>
              <a:gd name="connsiteY19" fmla="*/ 69 h 10000"/>
              <a:gd name="connsiteX20" fmla="*/ 6000 w 10000"/>
              <a:gd name="connsiteY20" fmla="*/ 103 h 10000"/>
              <a:gd name="connsiteX21" fmla="*/ 6241 w 10000"/>
              <a:gd name="connsiteY21" fmla="*/ 161 h 10000"/>
              <a:gd name="connsiteX22" fmla="*/ 6483 w 10000"/>
              <a:gd name="connsiteY22" fmla="*/ 218 h 10000"/>
              <a:gd name="connsiteX23" fmla="*/ 6724 w 10000"/>
              <a:gd name="connsiteY23" fmla="*/ 299 h 10000"/>
              <a:gd name="connsiteX24" fmla="*/ 6943 w 10000"/>
              <a:gd name="connsiteY24" fmla="*/ 402 h 10000"/>
              <a:gd name="connsiteX25" fmla="*/ 7379 w 10000"/>
              <a:gd name="connsiteY25" fmla="*/ 609 h 10000"/>
              <a:gd name="connsiteX26" fmla="*/ 7793 w 10000"/>
              <a:gd name="connsiteY26" fmla="*/ 862 h 10000"/>
              <a:gd name="connsiteX27" fmla="*/ 8184 w 10000"/>
              <a:gd name="connsiteY27" fmla="*/ 1138 h 10000"/>
              <a:gd name="connsiteX28" fmla="*/ 8540 w 10000"/>
              <a:gd name="connsiteY28" fmla="*/ 1460 h 10000"/>
              <a:gd name="connsiteX29" fmla="*/ 8862 w 10000"/>
              <a:gd name="connsiteY29" fmla="*/ 1828 h 10000"/>
              <a:gd name="connsiteX30" fmla="*/ 9138 w 10000"/>
              <a:gd name="connsiteY30" fmla="*/ 2207 h 10000"/>
              <a:gd name="connsiteX31" fmla="*/ 9402 w 10000"/>
              <a:gd name="connsiteY31" fmla="*/ 2621 h 10000"/>
              <a:gd name="connsiteX32" fmla="*/ 9598 w 10000"/>
              <a:gd name="connsiteY32" fmla="*/ 3057 h 10000"/>
              <a:gd name="connsiteX33" fmla="*/ 9701 w 10000"/>
              <a:gd name="connsiteY33" fmla="*/ 3287 h 10000"/>
              <a:gd name="connsiteX34" fmla="*/ 9782 w 10000"/>
              <a:gd name="connsiteY34" fmla="*/ 3517 h 10000"/>
              <a:gd name="connsiteX35" fmla="*/ 9839 w 10000"/>
              <a:gd name="connsiteY35" fmla="*/ 3759 h 10000"/>
              <a:gd name="connsiteX36" fmla="*/ 9897 w 10000"/>
              <a:gd name="connsiteY36" fmla="*/ 4000 h 10000"/>
              <a:gd name="connsiteX37" fmla="*/ 9943 w 10000"/>
              <a:gd name="connsiteY37" fmla="*/ 4241 h 10000"/>
              <a:gd name="connsiteX38" fmla="*/ 9977 w 10000"/>
              <a:gd name="connsiteY38" fmla="*/ 4483 h 10000"/>
              <a:gd name="connsiteX39" fmla="*/ 10000 w 10000"/>
              <a:gd name="connsiteY39" fmla="*/ 4747 h 10000"/>
              <a:gd name="connsiteX40" fmla="*/ 10000 w 10000"/>
              <a:gd name="connsiteY40" fmla="*/ 5000 h 10000"/>
              <a:gd name="connsiteX41" fmla="*/ 10000 w 10000"/>
              <a:gd name="connsiteY41" fmla="*/ 5000 h 10000"/>
              <a:gd name="connsiteX42" fmla="*/ 10000 w 10000"/>
              <a:gd name="connsiteY42" fmla="*/ 5000 h 10000"/>
              <a:gd name="connsiteX43" fmla="*/ 10000 w 10000"/>
              <a:gd name="connsiteY43" fmla="*/ 5264 h 10000"/>
              <a:gd name="connsiteX44" fmla="*/ 9977 w 10000"/>
              <a:gd name="connsiteY44" fmla="*/ 5517 h 10000"/>
              <a:gd name="connsiteX45" fmla="*/ 9943 w 10000"/>
              <a:gd name="connsiteY45" fmla="*/ 5759 h 10000"/>
              <a:gd name="connsiteX46" fmla="*/ 9897 w 10000"/>
              <a:gd name="connsiteY46" fmla="*/ 6000 h 10000"/>
              <a:gd name="connsiteX47" fmla="*/ 9839 w 10000"/>
              <a:gd name="connsiteY47" fmla="*/ 6241 h 10000"/>
              <a:gd name="connsiteX48" fmla="*/ 9782 w 10000"/>
              <a:gd name="connsiteY48" fmla="*/ 6483 h 10000"/>
              <a:gd name="connsiteX49" fmla="*/ 9701 w 10000"/>
              <a:gd name="connsiteY49" fmla="*/ 6724 h 10000"/>
              <a:gd name="connsiteX50" fmla="*/ 9598 w 10000"/>
              <a:gd name="connsiteY50" fmla="*/ 6943 h 10000"/>
              <a:gd name="connsiteX51" fmla="*/ 9402 w 10000"/>
              <a:gd name="connsiteY51" fmla="*/ 7379 h 10000"/>
              <a:gd name="connsiteX52" fmla="*/ 9138 w 10000"/>
              <a:gd name="connsiteY52" fmla="*/ 7805 h 10000"/>
              <a:gd name="connsiteX53" fmla="*/ 8862 w 10000"/>
              <a:gd name="connsiteY53" fmla="*/ 8184 h 10000"/>
              <a:gd name="connsiteX54" fmla="*/ 8540 w 10000"/>
              <a:gd name="connsiteY54" fmla="*/ 8540 h 10000"/>
              <a:gd name="connsiteX55" fmla="*/ 8184 w 10000"/>
              <a:gd name="connsiteY55" fmla="*/ 8862 h 10000"/>
              <a:gd name="connsiteX56" fmla="*/ 7793 w 10000"/>
              <a:gd name="connsiteY56" fmla="*/ 9138 h 10000"/>
              <a:gd name="connsiteX57" fmla="*/ 7379 w 10000"/>
              <a:gd name="connsiteY57" fmla="*/ 9402 h 10000"/>
              <a:gd name="connsiteX58" fmla="*/ 6943 w 10000"/>
              <a:gd name="connsiteY58" fmla="*/ 9598 h 10000"/>
              <a:gd name="connsiteX59" fmla="*/ 6724 w 10000"/>
              <a:gd name="connsiteY59" fmla="*/ 9701 h 10000"/>
              <a:gd name="connsiteX60" fmla="*/ 6483 w 10000"/>
              <a:gd name="connsiteY60" fmla="*/ 9782 h 10000"/>
              <a:gd name="connsiteX61" fmla="*/ 6241 w 10000"/>
              <a:gd name="connsiteY61" fmla="*/ 9839 h 10000"/>
              <a:gd name="connsiteX62" fmla="*/ 6000 w 10000"/>
              <a:gd name="connsiteY62" fmla="*/ 9897 h 10000"/>
              <a:gd name="connsiteX63" fmla="*/ 5759 w 10000"/>
              <a:gd name="connsiteY63" fmla="*/ 9943 h 10000"/>
              <a:gd name="connsiteX64" fmla="*/ 5517 w 10000"/>
              <a:gd name="connsiteY64" fmla="*/ 9977 h 10000"/>
              <a:gd name="connsiteX65" fmla="*/ 5264 w 10000"/>
              <a:gd name="connsiteY65" fmla="*/ 10000 h 10000"/>
              <a:gd name="connsiteX66" fmla="*/ 5000 w 10000"/>
              <a:gd name="connsiteY66" fmla="*/ 10000 h 10000"/>
              <a:gd name="connsiteX67" fmla="*/ 5000 w 10000"/>
              <a:gd name="connsiteY67" fmla="*/ 10000 h 10000"/>
              <a:gd name="connsiteX68" fmla="*/ 4736 w 10000"/>
              <a:gd name="connsiteY68" fmla="*/ 10000 h 10000"/>
              <a:gd name="connsiteX69" fmla="*/ 4483 w 10000"/>
              <a:gd name="connsiteY69" fmla="*/ 9977 h 10000"/>
              <a:gd name="connsiteX70" fmla="*/ 4241 w 10000"/>
              <a:gd name="connsiteY70" fmla="*/ 9943 h 10000"/>
              <a:gd name="connsiteX71" fmla="*/ 4000 w 10000"/>
              <a:gd name="connsiteY71" fmla="*/ 9897 h 10000"/>
              <a:gd name="connsiteX72" fmla="*/ 3759 w 10000"/>
              <a:gd name="connsiteY72" fmla="*/ 9839 h 10000"/>
              <a:gd name="connsiteX73" fmla="*/ 3517 w 10000"/>
              <a:gd name="connsiteY73" fmla="*/ 9782 h 10000"/>
              <a:gd name="connsiteX74" fmla="*/ 3276 w 10000"/>
              <a:gd name="connsiteY74" fmla="*/ 9701 h 10000"/>
              <a:gd name="connsiteX75" fmla="*/ 3057 w 10000"/>
              <a:gd name="connsiteY75" fmla="*/ 9598 h 10000"/>
              <a:gd name="connsiteX76" fmla="*/ 2621 w 10000"/>
              <a:gd name="connsiteY76" fmla="*/ 9402 h 10000"/>
              <a:gd name="connsiteX77" fmla="*/ 2195 w 10000"/>
              <a:gd name="connsiteY77" fmla="*/ 9138 h 10000"/>
              <a:gd name="connsiteX78" fmla="*/ 2224 w 10000"/>
              <a:gd name="connsiteY78"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2195 w 10000"/>
              <a:gd name="connsiteY4" fmla="*/ 862 h 10000"/>
              <a:gd name="connsiteX5" fmla="*/ 2621 w 10000"/>
              <a:gd name="connsiteY5" fmla="*/ 609 h 10000"/>
              <a:gd name="connsiteX6" fmla="*/ 3057 w 10000"/>
              <a:gd name="connsiteY6" fmla="*/ 402 h 10000"/>
              <a:gd name="connsiteX7" fmla="*/ 3276 w 10000"/>
              <a:gd name="connsiteY7" fmla="*/ 299 h 10000"/>
              <a:gd name="connsiteX8" fmla="*/ 3517 w 10000"/>
              <a:gd name="connsiteY8" fmla="*/ 218 h 10000"/>
              <a:gd name="connsiteX9" fmla="*/ 3759 w 10000"/>
              <a:gd name="connsiteY9" fmla="*/ 161 h 10000"/>
              <a:gd name="connsiteX10" fmla="*/ 4000 w 10000"/>
              <a:gd name="connsiteY10" fmla="*/ 103 h 10000"/>
              <a:gd name="connsiteX11" fmla="*/ 4241 w 10000"/>
              <a:gd name="connsiteY11" fmla="*/ 69 h 10000"/>
              <a:gd name="connsiteX12" fmla="*/ 4483 w 10000"/>
              <a:gd name="connsiteY12" fmla="*/ 23 h 10000"/>
              <a:gd name="connsiteX13" fmla="*/ 4736 w 10000"/>
              <a:gd name="connsiteY13" fmla="*/ 0 h 10000"/>
              <a:gd name="connsiteX14" fmla="*/ 5000 w 10000"/>
              <a:gd name="connsiteY14" fmla="*/ 0 h 10000"/>
              <a:gd name="connsiteX15" fmla="*/ 5000 w 10000"/>
              <a:gd name="connsiteY15" fmla="*/ 0 h 10000"/>
              <a:gd name="connsiteX16" fmla="*/ 5264 w 10000"/>
              <a:gd name="connsiteY16" fmla="*/ 0 h 10000"/>
              <a:gd name="connsiteX17" fmla="*/ 5517 w 10000"/>
              <a:gd name="connsiteY17" fmla="*/ 23 h 10000"/>
              <a:gd name="connsiteX18" fmla="*/ 5759 w 10000"/>
              <a:gd name="connsiteY18" fmla="*/ 69 h 10000"/>
              <a:gd name="connsiteX19" fmla="*/ 6000 w 10000"/>
              <a:gd name="connsiteY19" fmla="*/ 103 h 10000"/>
              <a:gd name="connsiteX20" fmla="*/ 6241 w 10000"/>
              <a:gd name="connsiteY20" fmla="*/ 161 h 10000"/>
              <a:gd name="connsiteX21" fmla="*/ 6483 w 10000"/>
              <a:gd name="connsiteY21" fmla="*/ 218 h 10000"/>
              <a:gd name="connsiteX22" fmla="*/ 6724 w 10000"/>
              <a:gd name="connsiteY22" fmla="*/ 299 h 10000"/>
              <a:gd name="connsiteX23" fmla="*/ 6943 w 10000"/>
              <a:gd name="connsiteY23" fmla="*/ 402 h 10000"/>
              <a:gd name="connsiteX24" fmla="*/ 7379 w 10000"/>
              <a:gd name="connsiteY24" fmla="*/ 609 h 10000"/>
              <a:gd name="connsiteX25" fmla="*/ 7793 w 10000"/>
              <a:gd name="connsiteY25" fmla="*/ 862 h 10000"/>
              <a:gd name="connsiteX26" fmla="*/ 8184 w 10000"/>
              <a:gd name="connsiteY26" fmla="*/ 1138 h 10000"/>
              <a:gd name="connsiteX27" fmla="*/ 8540 w 10000"/>
              <a:gd name="connsiteY27" fmla="*/ 1460 h 10000"/>
              <a:gd name="connsiteX28" fmla="*/ 8862 w 10000"/>
              <a:gd name="connsiteY28" fmla="*/ 1828 h 10000"/>
              <a:gd name="connsiteX29" fmla="*/ 9138 w 10000"/>
              <a:gd name="connsiteY29" fmla="*/ 2207 h 10000"/>
              <a:gd name="connsiteX30" fmla="*/ 9402 w 10000"/>
              <a:gd name="connsiteY30" fmla="*/ 2621 h 10000"/>
              <a:gd name="connsiteX31" fmla="*/ 9598 w 10000"/>
              <a:gd name="connsiteY31" fmla="*/ 3057 h 10000"/>
              <a:gd name="connsiteX32" fmla="*/ 9701 w 10000"/>
              <a:gd name="connsiteY32" fmla="*/ 3287 h 10000"/>
              <a:gd name="connsiteX33" fmla="*/ 9782 w 10000"/>
              <a:gd name="connsiteY33" fmla="*/ 3517 h 10000"/>
              <a:gd name="connsiteX34" fmla="*/ 9839 w 10000"/>
              <a:gd name="connsiteY34" fmla="*/ 3759 h 10000"/>
              <a:gd name="connsiteX35" fmla="*/ 9897 w 10000"/>
              <a:gd name="connsiteY35" fmla="*/ 4000 h 10000"/>
              <a:gd name="connsiteX36" fmla="*/ 9943 w 10000"/>
              <a:gd name="connsiteY36" fmla="*/ 4241 h 10000"/>
              <a:gd name="connsiteX37" fmla="*/ 9977 w 10000"/>
              <a:gd name="connsiteY37" fmla="*/ 4483 h 10000"/>
              <a:gd name="connsiteX38" fmla="*/ 10000 w 10000"/>
              <a:gd name="connsiteY38" fmla="*/ 4747 h 10000"/>
              <a:gd name="connsiteX39" fmla="*/ 10000 w 10000"/>
              <a:gd name="connsiteY39" fmla="*/ 5000 h 10000"/>
              <a:gd name="connsiteX40" fmla="*/ 10000 w 10000"/>
              <a:gd name="connsiteY40" fmla="*/ 5000 h 10000"/>
              <a:gd name="connsiteX41" fmla="*/ 10000 w 10000"/>
              <a:gd name="connsiteY41" fmla="*/ 5000 h 10000"/>
              <a:gd name="connsiteX42" fmla="*/ 10000 w 10000"/>
              <a:gd name="connsiteY42" fmla="*/ 5264 h 10000"/>
              <a:gd name="connsiteX43" fmla="*/ 9977 w 10000"/>
              <a:gd name="connsiteY43" fmla="*/ 5517 h 10000"/>
              <a:gd name="connsiteX44" fmla="*/ 9943 w 10000"/>
              <a:gd name="connsiteY44" fmla="*/ 5759 h 10000"/>
              <a:gd name="connsiteX45" fmla="*/ 9897 w 10000"/>
              <a:gd name="connsiteY45" fmla="*/ 6000 h 10000"/>
              <a:gd name="connsiteX46" fmla="*/ 9839 w 10000"/>
              <a:gd name="connsiteY46" fmla="*/ 6241 h 10000"/>
              <a:gd name="connsiteX47" fmla="*/ 9782 w 10000"/>
              <a:gd name="connsiteY47" fmla="*/ 6483 h 10000"/>
              <a:gd name="connsiteX48" fmla="*/ 9701 w 10000"/>
              <a:gd name="connsiteY48" fmla="*/ 6724 h 10000"/>
              <a:gd name="connsiteX49" fmla="*/ 9598 w 10000"/>
              <a:gd name="connsiteY49" fmla="*/ 6943 h 10000"/>
              <a:gd name="connsiteX50" fmla="*/ 9402 w 10000"/>
              <a:gd name="connsiteY50" fmla="*/ 7379 h 10000"/>
              <a:gd name="connsiteX51" fmla="*/ 9138 w 10000"/>
              <a:gd name="connsiteY51" fmla="*/ 7805 h 10000"/>
              <a:gd name="connsiteX52" fmla="*/ 8862 w 10000"/>
              <a:gd name="connsiteY52" fmla="*/ 8184 h 10000"/>
              <a:gd name="connsiteX53" fmla="*/ 8540 w 10000"/>
              <a:gd name="connsiteY53" fmla="*/ 8540 h 10000"/>
              <a:gd name="connsiteX54" fmla="*/ 8184 w 10000"/>
              <a:gd name="connsiteY54" fmla="*/ 8862 h 10000"/>
              <a:gd name="connsiteX55" fmla="*/ 7793 w 10000"/>
              <a:gd name="connsiteY55" fmla="*/ 9138 h 10000"/>
              <a:gd name="connsiteX56" fmla="*/ 7379 w 10000"/>
              <a:gd name="connsiteY56" fmla="*/ 9402 h 10000"/>
              <a:gd name="connsiteX57" fmla="*/ 6943 w 10000"/>
              <a:gd name="connsiteY57" fmla="*/ 9598 h 10000"/>
              <a:gd name="connsiteX58" fmla="*/ 6724 w 10000"/>
              <a:gd name="connsiteY58" fmla="*/ 9701 h 10000"/>
              <a:gd name="connsiteX59" fmla="*/ 6483 w 10000"/>
              <a:gd name="connsiteY59" fmla="*/ 9782 h 10000"/>
              <a:gd name="connsiteX60" fmla="*/ 6241 w 10000"/>
              <a:gd name="connsiteY60" fmla="*/ 9839 h 10000"/>
              <a:gd name="connsiteX61" fmla="*/ 6000 w 10000"/>
              <a:gd name="connsiteY61" fmla="*/ 9897 h 10000"/>
              <a:gd name="connsiteX62" fmla="*/ 5759 w 10000"/>
              <a:gd name="connsiteY62" fmla="*/ 9943 h 10000"/>
              <a:gd name="connsiteX63" fmla="*/ 5517 w 10000"/>
              <a:gd name="connsiteY63" fmla="*/ 9977 h 10000"/>
              <a:gd name="connsiteX64" fmla="*/ 5264 w 10000"/>
              <a:gd name="connsiteY64" fmla="*/ 10000 h 10000"/>
              <a:gd name="connsiteX65" fmla="*/ 5000 w 10000"/>
              <a:gd name="connsiteY65" fmla="*/ 10000 h 10000"/>
              <a:gd name="connsiteX66" fmla="*/ 5000 w 10000"/>
              <a:gd name="connsiteY66" fmla="*/ 10000 h 10000"/>
              <a:gd name="connsiteX67" fmla="*/ 4736 w 10000"/>
              <a:gd name="connsiteY67" fmla="*/ 10000 h 10000"/>
              <a:gd name="connsiteX68" fmla="*/ 4483 w 10000"/>
              <a:gd name="connsiteY68" fmla="*/ 9977 h 10000"/>
              <a:gd name="connsiteX69" fmla="*/ 4241 w 10000"/>
              <a:gd name="connsiteY69" fmla="*/ 9943 h 10000"/>
              <a:gd name="connsiteX70" fmla="*/ 4000 w 10000"/>
              <a:gd name="connsiteY70" fmla="*/ 9897 h 10000"/>
              <a:gd name="connsiteX71" fmla="*/ 3759 w 10000"/>
              <a:gd name="connsiteY71" fmla="*/ 9839 h 10000"/>
              <a:gd name="connsiteX72" fmla="*/ 3517 w 10000"/>
              <a:gd name="connsiteY72" fmla="*/ 9782 h 10000"/>
              <a:gd name="connsiteX73" fmla="*/ 3276 w 10000"/>
              <a:gd name="connsiteY73" fmla="*/ 9701 h 10000"/>
              <a:gd name="connsiteX74" fmla="*/ 3057 w 10000"/>
              <a:gd name="connsiteY74" fmla="*/ 9598 h 10000"/>
              <a:gd name="connsiteX75" fmla="*/ 2621 w 10000"/>
              <a:gd name="connsiteY75" fmla="*/ 9402 h 10000"/>
              <a:gd name="connsiteX76" fmla="*/ 2195 w 10000"/>
              <a:gd name="connsiteY76" fmla="*/ 9138 h 10000"/>
              <a:gd name="connsiteX77" fmla="*/ 2224 w 10000"/>
              <a:gd name="connsiteY77" fmla="*/ 916 h 10000"/>
              <a:gd name="connsiteX0" fmla="*/ 23 w 10000"/>
              <a:gd name="connsiteY0" fmla="*/ 5517 h 10000"/>
              <a:gd name="connsiteX1" fmla="*/ 0 w 10000"/>
              <a:gd name="connsiteY1" fmla="*/ 5264 h 10000"/>
              <a:gd name="connsiteX2" fmla="*/ 0 w 10000"/>
              <a:gd name="connsiteY2" fmla="*/ 5000 h 10000"/>
              <a:gd name="connsiteX3" fmla="*/ 2195 w 10000"/>
              <a:gd name="connsiteY3" fmla="*/ 862 h 10000"/>
              <a:gd name="connsiteX4" fmla="*/ 2621 w 10000"/>
              <a:gd name="connsiteY4" fmla="*/ 609 h 10000"/>
              <a:gd name="connsiteX5" fmla="*/ 3057 w 10000"/>
              <a:gd name="connsiteY5" fmla="*/ 402 h 10000"/>
              <a:gd name="connsiteX6" fmla="*/ 3276 w 10000"/>
              <a:gd name="connsiteY6" fmla="*/ 299 h 10000"/>
              <a:gd name="connsiteX7" fmla="*/ 3517 w 10000"/>
              <a:gd name="connsiteY7" fmla="*/ 218 h 10000"/>
              <a:gd name="connsiteX8" fmla="*/ 3759 w 10000"/>
              <a:gd name="connsiteY8" fmla="*/ 161 h 10000"/>
              <a:gd name="connsiteX9" fmla="*/ 4000 w 10000"/>
              <a:gd name="connsiteY9" fmla="*/ 103 h 10000"/>
              <a:gd name="connsiteX10" fmla="*/ 4241 w 10000"/>
              <a:gd name="connsiteY10" fmla="*/ 69 h 10000"/>
              <a:gd name="connsiteX11" fmla="*/ 4483 w 10000"/>
              <a:gd name="connsiteY11" fmla="*/ 23 h 10000"/>
              <a:gd name="connsiteX12" fmla="*/ 4736 w 10000"/>
              <a:gd name="connsiteY12" fmla="*/ 0 h 10000"/>
              <a:gd name="connsiteX13" fmla="*/ 5000 w 10000"/>
              <a:gd name="connsiteY13" fmla="*/ 0 h 10000"/>
              <a:gd name="connsiteX14" fmla="*/ 5000 w 10000"/>
              <a:gd name="connsiteY14" fmla="*/ 0 h 10000"/>
              <a:gd name="connsiteX15" fmla="*/ 5264 w 10000"/>
              <a:gd name="connsiteY15" fmla="*/ 0 h 10000"/>
              <a:gd name="connsiteX16" fmla="*/ 5517 w 10000"/>
              <a:gd name="connsiteY16" fmla="*/ 23 h 10000"/>
              <a:gd name="connsiteX17" fmla="*/ 5759 w 10000"/>
              <a:gd name="connsiteY17" fmla="*/ 69 h 10000"/>
              <a:gd name="connsiteX18" fmla="*/ 6000 w 10000"/>
              <a:gd name="connsiteY18" fmla="*/ 103 h 10000"/>
              <a:gd name="connsiteX19" fmla="*/ 6241 w 10000"/>
              <a:gd name="connsiteY19" fmla="*/ 161 h 10000"/>
              <a:gd name="connsiteX20" fmla="*/ 6483 w 10000"/>
              <a:gd name="connsiteY20" fmla="*/ 218 h 10000"/>
              <a:gd name="connsiteX21" fmla="*/ 6724 w 10000"/>
              <a:gd name="connsiteY21" fmla="*/ 299 h 10000"/>
              <a:gd name="connsiteX22" fmla="*/ 6943 w 10000"/>
              <a:gd name="connsiteY22" fmla="*/ 402 h 10000"/>
              <a:gd name="connsiteX23" fmla="*/ 7379 w 10000"/>
              <a:gd name="connsiteY23" fmla="*/ 609 h 10000"/>
              <a:gd name="connsiteX24" fmla="*/ 7793 w 10000"/>
              <a:gd name="connsiteY24" fmla="*/ 862 h 10000"/>
              <a:gd name="connsiteX25" fmla="*/ 8184 w 10000"/>
              <a:gd name="connsiteY25" fmla="*/ 1138 h 10000"/>
              <a:gd name="connsiteX26" fmla="*/ 8540 w 10000"/>
              <a:gd name="connsiteY26" fmla="*/ 1460 h 10000"/>
              <a:gd name="connsiteX27" fmla="*/ 8862 w 10000"/>
              <a:gd name="connsiteY27" fmla="*/ 1828 h 10000"/>
              <a:gd name="connsiteX28" fmla="*/ 9138 w 10000"/>
              <a:gd name="connsiteY28" fmla="*/ 2207 h 10000"/>
              <a:gd name="connsiteX29" fmla="*/ 9402 w 10000"/>
              <a:gd name="connsiteY29" fmla="*/ 2621 h 10000"/>
              <a:gd name="connsiteX30" fmla="*/ 9598 w 10000"/>
              <a:gd name="connsiteY30" fmla="*/ 3057 h 10000"/>
              <a:gd name="connsiteX31" fmla="*/ 9701 w 10000"/>
              <a:gd name="connsiteY31" fmla="*/ 3287 h 10000"/>
              <a:gd name="connsiteX32" fmla="*/ 9782 w 10000"/>
              <a:gd name="connsiteY32" fmla="*/ 3517 h 10000"/>
              <a:gd name="connsiteX33" fmla="*/ 9839 w 10000"/>
              <a:gd name="connsiteY33" fmla="*/ 3759 h 10000"/>
              <a:gd name="connsiteX34" fmla="*/ 9897 w 10000"/>
              <a:gd name="connsiteY34" fmla="*/ 4000 h 10000"/>
              <a:gd name="connsiteX35" fmla="*/ 9943 w 10000"/>
              <a:gd name="connsiteY35" fmla="*/ 4241 h 10000"/>
              <a:gd name="connsiteX36" fmla="*/ 9977 w 10000"/>
              <a:gd name="connsiteY36" fmla="*/ 4483 h 10000"/>
              <a:gd name="connsiteX37" fmla="*/ 10000 w 10000"/>
              <a:gd name="connsiteY37" fmla="*/ 4747 h 10000"/>
              <a:gd name="connsiteX38" fmla="*/ 10000 w 10000"/>
              <a:gd name="connsiteY38" fmla="*/ 5000 h 10000"/>
              <a:gd name="connsiteX39" fmla="*/ 10000 w 10000"/>
              <a:gd name="connsiteY39" fmla="*/ 5000 h 10000"/>
              <a:gd name="connsiteX40" fmla="*/ 10000 w 10000"/>
              <a:gd name="connsiteY40" fmla="*/ 5000 h 10000"/>
              <a:gd name="connsiteX41" fmla="*/ 10000 w 10000"/>
              <a:gd name="connsiteY41" fmla="*/ 5264 h 10000"/>
              <a:gd name="connsiteX42" fmla="*/ 9977 w 10000"/>
              <a:gd name="connsiteY42" fmla="*/ 5517 h 10000"/>
              <a:gd name="connsiteX43" fmla="*/ 9943 w 10000"/>
              <a:gd name="connsiteY43" fmla="*/ 5759 h 10000"/>
              <a:gd name="connsiteX44" fmla="*/ 9897 w 10000"/>
              <a:gd name="connsiteY44" fmla="*/ 6000 h 10000"/>
              <a:gd name="connsiteX45" fmla="*/ 9839 w 10000"/>
              <a:gd name="connsiteY45" fmla="*/ 6241 h 10000"/>
              <a:gd name="connsiteX46" fmla="*/ 9782 w 10000"/>
              <a:gd name="connsiteY46" fmla="*/ 6483 h 10000"/>
              <a:gd name="connsiteX47" fmla="*/ 9701 w 10000"/>
              <a:gd name="connsiteY47" fmla="*/ 6724 h 10000"/>
              <a:gd name="connsiteX48" fmla="*/ 9598 w 10000"/>
              <a:gd name="connsiteY48" fmla="*/ 6943 h 10000"/>
              <a:gd name="connsiteX49" fmla="*/ 9402 w 10000"/>
              <a:gd name="connsiteY49" fmla="*/ 7379 h 10000"/>
              <a:gd name="connsiteX50" fmla="*/ 9138 w 10000"/>
              <a:gd name="connsiteY50" fmla="*/ 7805 h 10000"/>
              <a:gd name="connsiteX51" fmla="*/ 8862 w 10000"/>
              <a:gd name="connsiteY51" fmla="*/ 8184 h 10000"/>
              <a:gd name="connsiteX52" fmla="*/ 8540 w 10000"/>
              <a:gd name="connsiteY52" fmla="*/ 8540 h 10000"/>
              <a:gd name="connsiteX53" fmla="*/ 8184 w 10000"/>
              <a:gd name="connsiteY53" fmla="*/ 8862 h 10000"/>
              <a:gd name="connsiteX54" fmla="*/ 7793 w 10000"/>
              <a:gd name="connsiteY54" fmla="*/ 9138 h 10000"/>
              <a:gd name="connsiteX55" fmla="*/ 7379 w 10000"/>
              <a:gd name="connsiteY55" fmla="*/ 9402 h 10000"/>
              <a:gd name="connsiteX56" fmla="*/ 6943 w 10000"/>
              <a:gd name="connsiteY56" fmla="*/ 9598 h 10000"/>
              <a:gd name="connsiteX57" fmla="*/ 6724 w 10000"/>
              <a:gd name="connsiteY57" fmla="*/ 9701 h 10000"/>
              <a:gd name="connsiteX58" fmla="*/ 6483 w 10000"/>
              <a:gd name="connsiteY58" fmla="*/ 9782 h 10000"/>
              <a:gd name="connsiteX59" fmla="*/ 6241 w 10000"/>
              <a:gd name="connsiteY59" fmla="*/ 9839 h 10000"/>
              <a:gd name="connsiteX60" fmla="*/ 6000 w 10000"/>
              <a:gd name="connsiteY60" fmla="*/ 9897 h 10000"/>
              <a:gd name="connsiteX61" fmla="*/ 5759 w 10000"/>
              <a:gd name="connsiteY61" fmla="*/ 9943 h 10000"/>
              <a:gd name="connsiteX62" fmla="*/ 5517 w 10000"/>
              <a:gd name="connsiteY62" fmla="*/ 9977 h 10000"/>
              <a:gd name="connsiteX63" fmla="*/ 5264 w 10000"/>
              <a:gd name="connsiteY63" fmla="*/ 10000 h 10000"/>
              <a:gd name="connsiteX64" fmla="*/ 5000 w 10000"/>
              <a:gd name="connsiteY64" fmla="*/ 10000 h 10000"/>
              <a:gd name="connsiteX65" fmla="*/ 5000 w 10000"/>
              <a:gd name="connsiteY65" fmla="*/ 10000 h 10000"/>
              <a:gd name="connsiteX66" fmla="*/ 4736 w 10000"/>
              <a:gd name="connsiteY66" fmla="*/ 10000 h 10000"/>
              <a:gd name="connsiteX67" fmla="*/ 4483 w 10000"/>
              <a:gd name="connsiteY67" fmla="*/ 9977 h 10000"/>
              <a:gd name="connsiteX68" fmla="*/ 4241 w 10000"/>
              <a:gd name="connsiteY68" fmla="*/ 9943 h 10000"/>
              <a:gd name="connsiteX69" fmla="*/ 4000 w 10000"/>
              <a:gd name="connsiteY69" fmla="*/ 9897 h 10000"/>
              <a:gd name="connsiteX70" fmla="*/ 3759 w 10000"/>
              <a:gd name="connsiteY70" fmla="*/ 9839 h 10000"/>
              <a:gd name="connsiteX71" fmla="*/ 3517 w 10000"/>
              <a:gd name="connsiteY71" fmla="*/ 9782 h 10000"/>
              <a:gd name="connsiteX72" fmla="*/ 3276 w 10000"/>
              <a:gd name="connsiteY72" fmla="*/ 9701 h 10000"/>
              <a:gd name="connsiteX73" fmla="*/ 3057 w 10000"/>
              <a:gd name="connsiteY73" fmla="*/ 9598 h 10000"/>
              <a:gd name="connsiteX74" fmla="*/ 2621 w 10000"/>
              <a:gd name="connsiteY74" fmla="*/ 9402 h 10000"/>
              <a:gd name="connsiteX75" fmla="*/ 2195 w 10000"/>
              <a:gd name="connsiteY75" fmla="*/ 9138 h 10000"/>
              <a:gd name="connsiteX76" fmla="*/ 2224 w 10000"/>
              <a:gd name="connsiteY76" fmla="*/ 916 h 10000"/>
              <a:gd name="connsiteX0" fmla="*/ 179 w 10156"/>
              <a:gd name="connsiteY0" fmla="*/ 5517 h 10000"/>
              <a:gd name="connsiteX1" fmla="*/ 156 w 10156"/>
              <a:gd name="connsiteY1" fmla="*/ 5000 h 10000"/>
              <a:gd name="connsiteX2" fmla="*/ 2351 w 10156"/>
              <a:gd name="connsiteY2" fmla="*/ 862 h 10000"/>
              <a:gd name="connsiteX3" fmla="*/ 2777 w 10156"/>
              <a:gd name="connsiteY3" fmla="*/ 609 h 10000"/>
              <a:gd name="connsiteX4" fmla="*/ 3213 w 10156"/>
              <a:gd name="connsiteY4" fmla="*/ 402 h 10000"/>
              <a:gd name="connsiteX5" fmla="*/ 3432 w 10156"/>
              <a:gd name="connsiteY5" fmla="*/ 299 h 10000"/>
              <a:gd name="connsiteX6" fmla="*/ 3673 w 10156"/>
              <a:gd name="connsiteY6" fmla="*/ 218 h 10000"/>
              <a:gd name="connsiteX7" fmla="*/ 3915 w 10156"/>
              <a:gd name="connsiteY7" fmla="*/ 161 h 10000"/>
              <a:gd name="connsiteX8" fmla="*/ 4156 w 10156"/>
              <a:gd name="connsiteY8" fmla="*/ 103 h 10000"/>
              <a:gd name="connsiteX9" fmla="*/ 4397 w 10156"/>
              <a:gd name="connsiteY9" fmla="*/ 69 h 10000"/>
              <a:gd name="connsiteX10" fmla="*/ 4639 w 10156"/>
              <a:gd name="connsiteY10" fmla="*/ 23 h 10000"/>
              <a:gd name="connsiteX11" fmla="*/ 4892 w 10156"/>
              <a:gd name="connsiteY11" fmla="*/ 0 h 10000"/>
              <a:gd name="connsiteX12" fmla="*/ 5156 w 10156"/>
              <a:gd name="connsiteY12" fmla="*/ 0 h 10000"/>
              <a:gd name="connsiteX13" fmla="*/ 5156 w 10156"/>
              <a:gd name="connsiteY13" fmla="*/ 0 h 10000"/>
              <a:gd name="connsiteX14" fmla="*/ 5420 w 10156"/>
              <a:gd name="connsiteY14" fmla="*/ 0 h 10000"/>
              <a:gd name="connsiteX15" fmla="*/ 5673 w 10156"/>
              <a:gd name="connsiteY15" fmla="*/ 23 h 10000"/>
              <a:gd name="connsiteX16" fmla="*/ 5915 w 10156"/>
              <a:gd name="connsiteY16" fmla="*/ 69 h 10000"/>
              <a:gd name="connsiteX17" fmla="*/ 6156 w 10156"/>
              <a:gd name="connsiteY17" fmla="*/ 103 h 10000"/>
              <a:gd name="connsiteX18" fmla="*/ 6397 w 10156"/>
              <a:gd name="connsiteY18" fmla="*/ 161 h 10000"/>
              <a:gd name="connsiteX19" fmla="*/ 6639 w 10156"/>
              <a:gd name="connsiteY19" fmla="*/ 218 h 10000"/>
              <a:gd name="connsiteX20" fmla="*/ 6880 w 10156"/>
              <a:gd name="connsiteY20" fmla="*/ 299 h 10000"/>
              <a:gd name="connsiteX21" fmla="*/ 7099 w 10156"/>
              <a:gd name="connsiteY21" fmla="*/ 402 h 10000"/>
              <a:gd name="connsiteX22" fmla="*/ 7535 w 10156"/>
              <a:gd name="connsiteY22" fmla="*/ 609 h 10000"/>
              <a:gd name="connsiteX23" fmla="*/ 7949 w 10156"/>
              <a:gd name="connsiteY23" fmla="*/ 862 h 10000"/>
              <a:gd name="connsiteX24" fmla="*/ 8340 w 10156"/>
              <a:gd name="connsiteY24" fmla="*/ 1138 h 10000"/>
              <a:gd name="connsiteX25" fmla="*/ 8696 w 10156"/>
              <a:gd name="connsiteY25" fmla="*/ 1460 h 10000"/>
              <a:gd name="connsiteX26" fmla="*/ 9018 w 10156"/>
              <a:gd name="connsiteY26" fmla="*/ 1828 h 10000"/>
              <a:gd name="connsiteX27" fmla="*/ 9294 w 10156"/>
              <a:gd name="connsiteY27" fmla="*/ 2207 h 10000"/>
              <a:gd name="connsiteX28" fmla="*/ 9558 w 10156"/>
              <a:gd name="connsiteY28" fmla="*/ 2621 h 10000"/>
              <a:gd name="connsiteX29" fmla="*/ 9754 w 10156"/>
              <a:gd name="connsiteY29" fmla="*/ 3057 h 10000"/>
              <a:gd name="connsiteX30" fmla="*/ 9857 w 10156"/>
              <a:gd name="connsiteY30" fmla="*/ 3287 h 10000"/>
              <a:gd name="connsiteX31" fmla="*/ 9938 w 10156"/>
              <a:gd name="connsiteY31" fmla="*/ 3517 h 10000"/>
              <a:gd name="connsiteX32" fmla="*/ 9995 w 10156"/>
              <a:gd name="connsiteY32" fmla="*/ 3759 h 10000"/>
              <a:gd name="connsiteX33" fmla="*/ 10053 w 10156"/>
              <a:gd name="connsiteY33" fmla="*/ 4000 h 10000"/>
              <a:gd name="connsiteX34" fmla="*/ 10099 w 10156"/>
              <a:gd name="connsiteY34" fmla="*/ 4241 h 10000"/>
              <a:gd name="connsiteX35" fmla="*/ 10133 w 10156"/>
              <a:gd name="connsiteY35" fmla="*/ 4483 h 10000"/>
              <a:gd name="connsiteX36" fmla="*/ 10156 w 10156"/>
              <a:gd name="connsiteY36" fmla="*/ 4747 h 10000"/>
              <a:gd name="connsiteX37" fmla="*/ 10156 w 10156"/>
              <a:gd name="connsiteY37" fmla="*/ 5000 h 10000"/>
              <a:gd name="connsiteX38" fmla="*/ 10156 w 10156"/>
              <a:gd name="connsiteY38" fmla="*/ 5000 h 10000"/>
              <a:gd name="connsiteX39" fmla="*/ 10156 w 10156"/>
              <a:gd name="connsiteY39" fmla="*/ 5000 h 10000"/>
              <a:gd name="connsiteX40" fmla="*/ 10156 w 10156"/>
              <a:gd name="connsiteY40" fmla="*/ 5264 h 10000"/>
              <a:gd name="connsiteX41" fmla="*/ 10133 w 10156"/>
              <a:gd name="connsiteY41" fmla="*/ 5517 h 10000"/>
              <a:gd name="connsiteX42" fmla="*/ 10099 w 10156"/>
              <a:gd name="connsiteY42" fmla="*/ 5759 h 10000"/>
              <a:gd name="connsiteX43" fmla="*/ 10053 w 10156"/>
              <a:gd name="connsiteY43" fmla="*/ 6000 h 10000"/>
              <a:gd name="connsiteX44" fmla="*/ 9995 w 10156"/>
              <a:gd name="connsiteY44" fmla="*/ 6241 h 10000"/>
              <a:gd name="connsiteX45" fmla="*/ 9938 w 10156"/>
              <a:gd name="connsiteY45" fmla="*/ 6483 h 10000"/>
              <a:gd name="connsiteX46" fmla="*/ 9857 w 10156"/>
              <a:gd name="connsiteY46" fmla="*/ 6724 h 10000"/>
              <a:gd name="connsiteX47" fmla="*/ 9754 w 10156"/>
              <a:gd name="connsiteY47" fmla="*/ 6943 h 10000"/>
              <a:gd name="connsiteX48" fmla="*/ 9558 w 10156"/>
              <a:gd name="connsiteY48" fmla="*/ 7379 h 10000"/>
              <a:gd name="connsiteX49" fmla="*/ 9294 w 10156"/>
              <a:gd name="connsiteY49" fmla="*/ 7805 h 10000"/>
              <a:gd name="connsiteX50" fmla="*/ 9018 w 10156"/>
              <a:gd name="connsiteY50" fmla="*/ 8184 h 10000"/>
              <a:gd name="connsiteX51" fmla="*/ 8696 w 10156"/>
              <a:gd name="connsiteY51" fmla="*/ 8540 h 10000"/>
              <a:gd name="connsiteX52" fmla="*/ 8340 w 10156"/>
              <a:gd name="connsiteY52" fmla="*/ 8862 h 10000"/>
              <a:gd name="connsiteX53" fmla="*/ 7949 w 10156"/>
              <a:gd name="connsiteY53" fmla="*/ 9138 h 10000"/>
              <a:gd name="connsiteX54" fmla="*/ 7535 w 10156"/>
              <a:gd name="connsiteY54" fmla="*/ 9402 h 10000"/>
              <a:gd name="connsiteX55" fmla="*/ 7099 w 10156"/>
              <a:gd name="connsiteY55" fmla="*/ 9598 h 10000"/>
              <a:gd name="connsiteX56" fmla="*/ 6880 w 10156"/>
              <a:gd name="connsiteY56" fmla="*/ 9701 h 10000"/>
              <a:gd name="connsiteX57" fmla="*/ 6639 w 10156"/>
              <a:gd name="connsiteY57" fmla="*/ 9782 h 10000"/>
              <a:gd name="connsiteX58" fmla="*/ 6397 w 10156"/>
              <a:gd name="connsiteY58" fmla="*/ 9839 h 10000"/>
              <a:gd name="connsiteX59" fmla="*/ 6156 w 10156"/>
              <a:gd name="connsiteY59" fmla="*/ 9897 h 10000"/>
              <a:gd name="connsiteX60" fmla="*/ 5915 w 10156"/>
              <a:gd name="connsiteY60" fmla="*/ 9943 h 10000"/>
              <a:gd name="connsiteX61" fmla="*/ 5673 w 10156"/>
              <a:gd name="connsiteY61" fmla="*/ 9977 h 10000"/>
              <a:gd name="connsiteX62" fmla="*/ 5420 w 10156"/>
              <a:gd name="connsiteY62" fmla="*/ 10000 h 10000"/>
              <a:gd name="connsiteX63" fmla="*/ 5156 w 10156"/>
              <a:gd name="connsiteY63" fmla="*/ 10000 h 10000"/>
              <a:gd name="connsiteX64" fmla="*/ 5156 w 10156"/>
              <a:gd name="connsiteY64" fmla="*/ 10000 h 10000"/>
              <a:gd name="connsiteX65" fmla="*/ 4892 w 10156"/>
              <a:gd name="connsiteY65" fmla="*/ 10000 h 10000"/>
              <a:gd name="connsiteX66" fmla="*/ 4639 w 10156"/>
              <a:gd name="connsiteY66" fmla="*/ 9977 h 10000"/>
              <a:gd name="connsiteX67" fmla="*/ 4397 w 10156"/>
              <a:gd name="connsiteY67" fmla="*/ 9943 h 10000"/>
              <a:gd name="connsiteX68" fmla="*/ 4156 w 10156"/>
              <a:gd name="connsiteY68" fmla="*/ 9897 h 10000"/>
              <a:gd name="connsiteX69" fmla="*/ 3915 w 10156"/>
              <a:gd name="connsiteY69" fmla="*/ 9839 h 10000"/>
              <a:gd name="connsiteX70" fmla="*/ 3673 w 10156"/>
              <a:gd name="connsiteY70" fmla="*/ 9782 h 10000"/>
              <a:gd name="connsiteX71" fmla="*/ 3432 w 10156"/>
              <a:gd name="connsiteY71" fmla="*/ 9701 h 10000"/>
              <a:gd name="connsiteX72" fmla="*/ 3213 w 10156"/>
              <a:gd name="connsiteY72" fmla="*/ 9598 h 10000"/>
              <a:gd name="connsiteX73" fmla="*/ 2777 w 10156"/>
              <a:gd name="connsiteY73" fmla="*/ 9402 h 10000"/>
              <a:gd name="connsiteX74" fmla="*/ 2351 w 10156"/>
              <a:gd name="connsiteY74" fmla="*/ 9138 h 10000"/>
              <a:gd name="connsiteX75" fmla="*/ 2380 w 10156"/>
              <a:gd name="connsiteY75" fmla="*/ 916 h 10000"/>
              <a:gd name="connsiteX0" fmla="*/ 0 w 10000"/>
              <a:gd name="connsiteY0" fmla="*/ 5000 h 10000"/>
              <a:gd name="connsiteX1" fmla="*/ 2195 w 10000"/>
              <a:gd name="connsiteY1" fmla="*/ 862 h 10000"/>
              <a:gd name="connsiteX2" fmla="*/ 2621 w 10000"/>
              <a:gd name="connsiteY2" fmla="*/ 609 h 10000"/>
              <a:gd name="connsiteX3" fmla="*/ 3057 w 10000"/>
              <a:gd name="connsiteY3" fmla="*/ 402 h 10000"/>
              <a:gd name="connsiteX4" fmla="*/ 3276 w 10000"/>
              <a:gd name="connsiteY4" fmla="*/ 299 h 10000"/>
              <a:gd name="connsiteX5" fmla="*/ 3517 w 10000"/>
              <a:gd name="connsiteY5" fmla="*/ 218 h 10000"/>
              <a:gd name="connsiteX6" fmla="*/ 3759 w 10000"/>
              <a:gd name="connsiteY6" fmla="*/ 161 h 10000"/>
              <a:gd name="connsiteX7" fmla="*/ 4000 w 10000"/>
              <a:gd name="connsiteY7" fmla="*/ 103 h 10000"/>
              <a:gd name="connsiteX8" fmla="*/ 4241 w 10000"/>
              <a:gd name="connsiteY8" fmla="*/ 69 h 10000"/>
              <a:gd name="connsiteX9" fmla="*/ 4483 w 10000"/>
              <a:gd name="connsiteY9" fmla="*/ 23 h 10000"/>
              <a:gd name="connsiteX10" fmla="*/ 4736 w 10000"/>
              <a:gd name="connsiteY10" fmla="*/ 0 h 10000"/>
              <a:gd name="connsiteX11" fmla="*/ 5000 w 10000"/>
              <a:gd name="connsiteY11" fmla="*/ 0 h 10000"/>
              <a:gd name="connsiteX12" fmla="*/ 5000 w 10000"/>
              <a:gd name="connsiteY12" fmla="*/ 0 h 10000"/>
              <a:gd name="connsiteX13" fmla="*/ 5264 w 10000"/>
              <a:gd name="connsiteY13" fmla="*/ 0 h 10000"/>
              <a:gd name="connsiteX14" fmla="*/ 5517 w 10000"/>
              <a:gd name="connsiteY14" fmla="*/ 23 h 10000"/>
              <a:gd name="connsiteX15" fmla="*/ 5759 w 10000"/>
              <a:gd name="connsiteY15" fmla="*/ 69 h 10000"/>
              <a:gd name="connsiteX16" fmla="*/ 6000 w 10000"/>
              <a:gd name="connsiteY16" fmla="*/ 103 h 10000"/>
              <a:gd name="connsiteX17" fmla="*/ 6241 w 10000"/>
              <a:gd name="connsiteY17" fmla="*/ 161 h 10000"/>
              <a:gd name="connsiteX18" fmla="*/ 6483 w 10000"/>
              <a:gd name="connsiteY18" fmla="*/ 218 h 10000"/>
              <a:gd name="connsiteX19" fmla="*/ 6724 w 10000"/>
              <a:gd name="connsiteY19" fmla="*/ 299 h 10000"/>
              <a:gd name="connsiteX20" fmla="*/ 6943 w 10000"/>
              <a:gd name="connsiteY20" fmla="*/ 402 h 10000"/>
              <a:gd name="connsiteX21" fmla="*/ 7379 w 10000"/>
              <a:gd name="connsiteY21" fmla="*/ 609 h 10000"/>
              <a:gd name="connsiteX22" fmla="*/ 7793 w 10000"/>
              <a:gd name="connsiteY22" fmla="*/ 862 h 10000"/>
              <a:gd name="connsiteX23" fmla="*/ 8184 w 10000"/>
              <a:gd name="connsiteY23" fmla="*/ 1138 h 10000"/>
              <a:gd name="connsiteX24" fmla="*/ 8540 w 10000"/>
              <a:gd name="connsiteY24" fmla="*/ 1460 h 10000"/>
              <a:gd name="connsiteX25" fmla="*/ 8862 w 10000"/>
              <a:gd name="connsiteY25" fmla="*/ 1828 h 10000"/>
              <a:gd name="connsiteX26" fmla="*/ 9138 w 10000"/>
              <a:gd name="connsiteY26" fmla="*/ 2207 h 10000"/>
              <a:gd name="connsiteX27" fmla="*/ 9402 w 10000"/>
              <a:gd name="connsiteY27" fmla="*/ 2621 h 10000"/>
              <a:gd name="connsiteX28" fmla="*/ 9598 w 10000"/>
              <a:gd name="connsiteY28" fmla="*/ 3057 h 10000"/>
              <a:gd name="connsiteX29" fmla="*/ 9701 w 10000"/>
              <a:gd name="connsiteY29" fmla="*/ 3287 h 10000"/>
              <a:gd name="connsiteX30" fmla="*/ 9782 w 10000"/>
              <a:gd name="connsiteY30" fmla="*/ 3517 h 10000"/>
              <a:gd name="connsiteX31" fmla="*/ 9839 w 10000"/>
              <a:gd name="connsiteY31" fmla="*/ 3759 h 10000"/>
              <a:gd name="connsiteX32" fmla="*/ 9897 w 10000"/>
              <a:gd name="connsiteY32" fmla="*/ 4000 h 10000"/>
              <a:gd name="connsiteX33" fmla="*/ 9943 w 10000"/>
              <a:gd name="connsiteY33" fmla="*/ 4241 h 10000"/>
              <a:gd name="connsiteX34" fmla="*/ 9977 w 10000"/>
              <a:gd name="connsiteY34" fmla="*/ 4483 h 10000"/>
              <a:gd name="connsiteX35" fmla="*/ 10000 w 10000"/>
              <a:gd name="connsiteY35" fmla="*/ 4747 h 10000"/>
              <a:gd name="connsiteX36" fmla="*/ 10000 w 10000"/>
              <a:gd name="connsiteY36" fmla="*/ 5000 h 10000"/>
              <a:gd name="connsiteX37" fmla="*/ 10000 w 10000"/>
              <a:gd name="connsiteY37" fmla="*/ 5000 h 10000"/>
              <a:gd name="connsiteX38" fmla="*/ 10000 w 10000"/>
              <a:gd name="connsiteY38" fmla="*/ 5000 h 10000"/>
              <a:gd name="connsiteX39" fmla="*/ 10000 w 10000"/>
              <a:gd name="connsiteY39" fmla="*/ 5264 h 10000"/>
              <a:gd name="connsiteX40" fmla="*/ 9977 w 10000"/>
              <a:gd name="connsiteY40" fmla="*/ 5517 h 10000"/>
              <a:gd name="connsiteX41" fmla="*/ 9943 w 10000"/>
              <a:gd name="connsiteY41" fmla="*/ 5759 h 10000"/>
              <a:gd name="connsiteX42" fmla="*/ 9897 w 10000"/>
              <a:gd name="connsiteY42" fmla="*/ 6000 h 10000"/>
              <a:gd name="connsiteX43" fmla="*/ 9839 w 10000"/>
              <a:gd name="connsiteY43" fmla="*/ 6241 h 10000"/>
              <a:gd name="connsiteX44" fmla="*/ 9782 w 10000"/>
              <a:gd name="connsiteY44" fmla="*/ 6483 h 10000"/>
              <a:gd name="connsiteX45" fmla="*/ 9701 w 10000"/>
              <a:gd name="connsiteY45" fmla="*/ 6724 h 10000"/>
              <a:gd name="connsiteX46" fmla="*/ 9598 w 10000"/>
              <a:gd name="connsiteY46" fmla="*/ 6943 h 10000"/>
              <a:gd name="connsiteX47" fmla="*/ 9402 w 10000"/>
              <a:gd name="connsiteY47" fmla="*/ 7379 h 10000"/>
              <a:gd name="connsiteX48" fmla="*/ 9138 w 10000"/>
              <a:gd name="connsiteY48" fmla="*/ 7805 h 10000"/>
              <a:gd name="connsiteX49" fmla="*/ 8862 w 10000"/>
              <a:gd name="connsiteY49" fmla="*/ 8184 h 10000"/>
              <a:gd name="connsiteX50" fmla="*/ 8540 w 10000"/>
              <a:gd name="connsiteY50" fmla="*/ 8540 h 10000"/>
              <a:gd name="connsiteX51" fmla="*/ 8184 w 10000"/>
              <a:gd name="connsiteY51" fmla="*/ 8862 h 10000"/>
              <a:gd name="connsiteX52" fmla="*/ 7793 w 10000"/>
              <a:gd name="connsiteY52" fmla="*/ 9138 h 10000"/>
              <a:gd name="connsiteX53" fmla="*/ 7379 w 10000"/>
              <a:gd name="connsiteY53" fmla="*/ 9402 h 10000"/>
              <a:gd name="connsiteX54" fmla="*/ 6943 w 10000"/>
              <a:gd name="connsiteY54" fmla="*/ 9598 h 10000"/>
              <a:gd name="connsiteX55" fmla="*/ 6724 w 10000"/>
              <a:gd name="connsiteY55" fmla="*/ 9701 h 10000"/>
              <a:gd name="connsiteX56" fmla="*/ 6483 w 10000"/>
              <a:gd name="connsiteY56" fmla="*/ 9782 h 10000"/>
              <a:gd name="connsiteX57" fmla="*/ 6241 w 10000"/>
              <a:gd name="connsiteY57" fmla="*/ 9839 h 10000"/>
              <a:gd name="connsiteX58" fmla="*/ 6000 w 10000"/>
              <a:gd name="connsiteY58" fmla="*/ 9897 h 10000"/>
              <a:gd name="connsiteX59" fmla="*/ 5759 w 10000"/>
              <a:gd name="connsiteY59" fmla="*/ 9943 h 10000"/>
              <a:gd name="connsiteX60" fmla="*/ 5517 w 10000"/>
              <a:gd name="connsiteY60" fmla="*/ 9977 h 10000"/>
              <a:gd name="connsiteX61" fmla="*/ 5264 w 10000"/>
              <a:gd name="connsiteY61" fmla="*/ 10000 h 10000"/>
              <a:gd name="connsiteX62" fmla="*/ 5000 w 10000"/>
              <a:gd name="connsiteY62" fmla="*/ 10000 h 10000"/>
              <a:gd name="connsiteX63" fmla="*/ 5000 w 10000"/>
              <a:gd name="connsiteY63" fmla="*/ 10000 h 10000"/>
              <a:gd name="connsiteX64" fmla="*/ 4736 w 10000"/>
              <a:gd name="connsiteY64" fmla="*/ 10000 h 10000"/>
              <a:gd name="connsiteX65" fmla="*/ 4483 w 10000"/>
              <a:gd name="connsiteY65" fmla="*/ 9977 h 10000"/>
              <a:gd name="connsiteX66" fmla="*/ 4241 w 10000"/>
              <a:gd name="connsiteY66" fmla="*/ 9943 h 10000"/>
              <a:gd name="connsiteX67" fmla="*/ 4000 w 10000"/>
              <a:gd name="connsiteY67" fmla="*/ 9897 h 10000"/>
              <a:gd name="connsiteX68" fmla="*/ 3759 w 10000"/>
              <a:gd name="connsiteY68" fmla="*/ 9839 h 10000"/>
              <a:gd name="connsiteX69" fmla="*/ 3517 w 10000"/>
              <a:gd name="connsiteY69" fmla="*/ 9782 h 10000"/>
              <a:gd name="connsiteX70" fmla="*/ 3276 w 10000"/>
              <a:gd name="connsiteY70" fmla="*/ 9701 h 10000"/>
              <a:gd name="connsiteX71" fmla="*/ 3057 w 10000"/>
              <a:gd name="connsiteY71" fmla="*/ 9598 h 10000"/>
              <a:gd name="connsiteX72" fmla="*/ 2621 w 10000"/>
              <a:gd name="connsiteY72" fmla="*/ 9402 h 10000"/>
              <a:gd name="connsiteX73" fmla="*/ 2195 w 10000"/>
              <a:gd name="connsiteY73" fmla="*/ 9138 h 10000"/>
              <a:gd name="connsiteX74" fmla="*/ 2224 w 10000"/>
              <a:gd name="connsiteY74" fmla="*/ 916 h 10000"/>
              <a:gd name="connsiteX0" fmla="*/ 0 w 7805"/>
              <a:gd name="connsiteY0" fmla="*/ 862 h 10000"/>
              <a:gd name="connsiteX1" fmla="*/ 426 w 7805"/>
              <a:gd name="connsiteY1" fmla="*/ 609 h 10000"/>
              <a:gd name="connsiteX2" fmla="*/ 862 w 7805"/>
              <a:gd name="connsiteY2" fmla="*/ 402 h 10000"/>
              <a:gd name="connsiteX3" fmla="*/ 1081 w 7805"/>
              <a:gd name="connsiteY3" fmla="*/ 299 h 10000"/>
              <a:gd name="connsiteX4" fmla="*/ 1322 w 7805"/>
              <a:gd name="connsiteY4" fmla="*/ 218 h 10000"/>
              <a:gd name="connsiteX5" fmla="*/ 1564 w 7805"/>
              <a:gd name="connsiteY5" fmla="*/ 161 h 10000"/>
              <a:gd name="connsiteX6" fmla="*/ 1805 w 7805"/>
              <a:gd name="connsiteY6" fmla="*/ 103 h 10000"/>
              <a:gd name="connsiteX7" fmla="*/ 2046 w 7805"/>
              <a:gd name="connsiteY7" fmla="*/ 69 h 10000"/>
              <a:gd name="connsiteX8" fmla="*/ 2288 w 7805"/>
              <a:gd name="connsiteY8" fmla="*/ 23 h 10000"/>
              <a:gd name="connsiteX9" fmla="*/ 2541 w 7805"/>
              <a:gd name="connsiteY9" fmla="*/ 0 h 10000"/>
              <a:gd name="connsiteX10" fmla="*/ 2805 w 7805"/>
              <a:gd name="connsiteY10" fmla="*/ 0 h 10000"/>
              <a:gd name="connsiteX11" fmla="*/ 2805 w 7805"/>
              <a:gd name="connsiteY11" fmla="*/ 0 h 10000"/>
              <a:gd name="connsiteX12" fmla="*/ 3069 w 7805"/>
              <a:gd name="connsiteY12" fmla="*/ 0 h 10000"/>
              <a:gd name="connsiteX13" fmla="*/ 3322 w 7805"/>
              <a:gd name="connsiteY13" fmla="*/ 23 h 10000"/>
              <a:gd name="connsiteX14" fmla="*/ 3564 w 7805"/>
              <a:gd name="connsiteY14" fmla="*/ 69 h 10000"/>
              <a:gd name="connsiteX15" fmla="*/ 3805 w 7805"/>
              <a:gd name="connsiteY15" fmla="*/ 103 h 10000"/>
              <a:gd name="connsiteX16" fmla="*/ 4046 w 7805"/>
              <a:gd name="connsiteY16" fmla="*/ 161 h 10000"/>
              <a:gd name="connsiteX17" fmla="*/ 4288 w 7805"/>
              <a:gd name="connsiteY17" fmla="*/ 218 h 10000"/>
              <a:gd name="connsiteX18" fmla="*/ 4529 w 7805"/>
              <a:gd name="connsiteY18" fmla="*/ 299 h 10000"/>
              <a:gd name="connsiteX19" fmla="*/ 4748 w 7805"/>
              <a:gd name="connsiteY19" fmla="*/ 402 h 10000"/>
              <a:gd name="connsiteX20" fmla="*/ 5184 w 7805"/>
              <a:gd name="connsiteY20" fmla="*/ 609 h 10000"/>
              <a:gd name="connsiteX21" fmla="*/ 5598 w 7805"/>
              <a:gd name="connsiteY21" fmla="*/ 862 h 10000"/>
              <a:gd name="connsiteX22" fmla="*/ 5989 w 7805"/>
              <a:gd name="connsiteY22" fmla="*/ 1138 h 10000"/>
              <a:gd name="connsiteX23" fmla="*/ 6345 w 7805"/>
              <a:gd name="connsiteY23" fmla="*/ 1460 h 10000"/>
              <a:gd name="connsiteX24" fmla="*/ 6667 w 7805"/>
              <a:gd name="connsiteY24" fmla="*/ 1828 h 10000"/>
              <a:gd name="connsiteX25" fmla="*/ 6943 w 7805"/>
              <a:gd name="connsiteY25" fmla="*/ 2207 h 10000"/>
              <a:gd name="connsiteX26" fmla="*/ 7207 w 7805"/>
              <a:gd name="connsiteY26" fmla="*/ 2621 h 10000"/>
              <a:gd name="connsiteX27" fmla="*/ 7403 w 7805"/>
              <a:gd name="connsiteY27" fmla="*/ 3057 h 10000"/>
              <a:gd name="connsiteX28" fmla="*/ 7506 w 7805"/>
              <a:gd name="connsiteY28" fmla="*/ 3287 h 10000"/>
              <a:gd name="connsiteX29" fmla="*/ 7587 w 7805"/>
              <a:gd name="connsiteY29" fmla="*/ 3517 h 10000"/>
              <a:gd name="connsiteX30" fmla="*/ 7644 w 7805"/>
              <a:gd name="connsiteY30" fmla="*/ 3759 h 10000"/>
              <a:gd name="connsiteX31" fmla="*/ 7702 w 7805"/>
              <a:gd name="connsiteY31" fmla="*/ 4000 h 10000"/>
              <a:gd name="connsiteX32" fmla="*/ 7748 w 7805"/>
              <a:gd name="connsiteY32" fmla="*/ 4241 h 10000"/>
              <a:gd name="connsiteX33" fmla="*/ 7782 w 7805"/>
              <a:gd name="connsiteY33" fmla="*/ 4483 h 10000"/>
              <a:gd name="connsiteX34" fmla="*/ 7805 w 7805"/>
              <a:gd name="connsiteY34" fmla="*/ 4747 h 10000"/>
              <a:gd name="connsiteX35" fmla="*/ 7805 w 7805"/>
              <a:gd name="connsiteY35" fmla="*/ 5000 h 10000"/>
              <a:gd name="connsiteX36" fmla="*/ 7805 w 7805"/>
              <a:gd name="connsiteY36" fmla="*/ 5000 h 10000"/>
              <a:gd name="connsiteX37" fmla="*/ 7805 w 7805"/>
              <a:gd name="connsiteY37" fmla="*/ 5000 h 10000"/>
              <a:gd name="connsiteX38" fmla="*/ 7805 w 7805"/>
              <a:gd name="connsiteY38" fmla="*/ 5264 h 10000"/>
              <a:gd name="connsiteX39" fmla="*/ 7782 w 7805"/>
              <a:gd name="connsiteY39" fmla="*/ 5517 h 10000"/>
              <a:gd name="connsiteX40" fmla="*/ 7748 w 7805"/>
              <a:gd name="connsiteY40" fmla="*/ 5759 h 10000"/>
              <a:gd name="connsiteX41" fmla="*/ 7702 w 7805"/>
              <a:gd name="connsiteY41" fmla="*/ 6000 h 10000"/>
              <a:gd name="connsiteX42" fmla="*/ 7644 w 7805"/>
              <a:gd name="connsiteY42" fmla="*/ 6241 h 10000"/>
              <a:gd name="connsiteX43" fmla="*/ 7587 w 7805"/>
              <a:gd name="connsiteY43" fmla="*/ 6483 h 10000"/>
              <a:gd name="connsiteX44" fmla="*/ 7506 w 7805"/>
              <a:gd name="connsiteY44" fmla="*/ 6724 h 10000"/>
              <a:gd name="connsiteX45" fmla="*/ 7403 w 7805"/>
              <a:gd name="connsiteY45" fmla="*/ 6943 h 10000"/>
              <a:gd name="connsiteX46" fmla="*/ 7207 w 7805"/>
              <a:gd name="connsiteY46" fmla="*/ 7379 h 10000"/>
              <a:gd name="connsiteX47" fmla="*/ 6943 w 7805"/>
              <a:gd name="connsiteY47" fmla="*/ 7805 h 10000"/>
              <a:gd name="connsiteX48" fmla="*/ 6667 w 7805"/>
              <a:gd name="connsiteY48" fmla="*/ 8184 h 10000"/>
              <a:gd name="connsiteX49" fmla="*/ 6345 w 7805"/>
              <a:gd name="connsiteY49" fmla="*/ 8540 h 10000"/>
              <a:gd name="connsiteX50" fmla="*/ 5989 w 7805"/>
              <a:gd name="connsiteY50" fmla="*/ 8862 h 10000"/>
              <a:gd name="connsiteX51" fmla="*/ 5598 w 7805"/>
              <a:gd name="connsiteY51" fmla="*/ 9138 h 10000"/>
              <a:gd name="connsiteX52" fmla="*/ 5184 w 7805"/>
              <a:gd name="connsiteY52" fmla="*/ 9402 h 10000"/>
              <a:gd name="connsiteX53" fmla="*/ 4748 w 7805"/>
              <a:gd name="connsiteY53" fmla="*/ 9598 h 10000"/>
              <a:gd name="connsiteX54" fmla="*/ 4529 w 7805"/>
              <a:gd name="connsiteY54" fmla="*/ 9701 h 10000"/>
              <a:gd name="connsiteX55" fmla="*/ 4288 w 7805"/>
              <a:gd name="connsiteY55" fmla="*/ 9782 h 10000"/>
              <a:gd name="connsiteX56" fmla="*/ 4046 w 7805"/>
              <a:gd name="connsiteY56" fmla="*/ 9839 h 10000"/>
              <a:gd name="connsiteX57" fmla="*/ 3805 w 7805"/>
              <a:gd name="connsiteY57" fmla="*/ 9897 h 10000"/>
              <a:gd name="connsiteX58" fmla="*/ 3564 w 7805"/>
              <a:gd name="connsiteY58" fmla="*/ 9943 h 10000"/>
              <a:gd name="connsiteX59" fmla="*/ 3322 w 7805"/>
              <a:gd name="connsiteY59" fmla="*/ 9977 h 10000"/>
              <a:gd name="connsiteX60" fmla="*/ 3069 w 7805"/>
              <a:gd name="connsiteY60" fmla="*/ 10000 h 10000"/>
              <a:gd name="connsiteX61" fmla="*/ 2805 w 7805"/>
              <a:gd name="connsiteY61" fmla="*/ 10000 h 10000"/>
              <a:gd name="connsiteX62" fmla="*/ 2805 w 7805"/>
              <a:gd name="connsiteY62" fmla="*/ 10000 h 10000"/>
              <a:gd name="connsiteX63" fmla="*/ 2541 w 7805"/>
              <a:gd name="connsiteY63" fmla="*/ 10000 h 10000"/>
              <a:gd name="connsiteX64" fmla="*/ 2288 w 7805"/>
              <a:gd name="connsiteY64" fmla="*/ 9977 h 10000"/>
              <a:gd name="connsiteX65" fmla="*/ 2046 w 7805"/>
              <a:gd name="connsiteY65" fmla="*/ 9943 h 10000"/>
              <a:gd name="connsiteX66" fmla="*/ 1805 w 7805"/>
              <a:gd name="connsiteY66" fmla="*/ 9897 h 10000"/>
              <a:gd name="connsiteX67" fmla="*/ 1564 w 7805"/>
              <a:gd name="connsiteY67" fmla="*/ 9839 h 10000"/>
              <a:gd name="connsiteX68" fmla="*/ 1322 w 7805"/>
              <a:gd name="connsiteY68" fmla="*/ 9782 h 10000"/>
              <a:gd name="connsiteX69" fmla="*/ 1081 w 7805"/>
              <a:gd name="connsiteY69" fmla="*/ 9701 h 10000"/>
              <a:gd name="connsiteX70" fmla="*/ 862 w 7805"/>
              <a:gd name="connsiteY70" fmla="*/ 9598 h 10000"/>
              <a:gd name="connsiteX71" fmla="*/ 426 w 7805"/>
              <a:gd name="connsiteY71" fmla="*/ 9402 h 10000"/>
              <a:gd name="connsiteX72" fmla="*/ 0 w 7805"/>
              <a:gd name="connsiteY72" fmla="*/ 9138 h 10000"/>
              <a:gd name="connsiteX73" fmla="*/ 29 w 7805"/>
              <a:gd name="connsiteY73" fmla="*/ 916 h 10000"/>
              <a:gd name="connsiteX0" fmla="*/ 7 w 10007"/>
              <a:gd name="connsiteY0" fmla="*/ 862 h 10000"/>
              <a:gd name="connsiteX1" fmla="*/ 553 w 10007"/>
              <a:gd name="connsiteY1" fmla="*/ 609 h 10000"/>
              <a:gd name="connsiteX2" fmla="*/ 1111 w 10007"/>
              <a:gd name="connsiteY2" fmla="*/ 402 h 10000"/>
              <a:gd name="connsiteX3" fmla="*/ 1392 w 10007"/>
              <a:gd name="connsiteY3" fmla="*/ 299 h 10000"/>
              <a:gd name="connsiteX4" fmla="*/ 1701 w 10007"/>
              <a:gd name="connsiteY4" fmla="*/ 218 h 10000"/>
              <a:gd name="connsiteX5" fmla="*/ 2011 w 10007"/>
              <a:gd name="connsiteY5" fmla="*/ 161 h 10000"/>
              <a:gd name="connsiteX6" fmla="*/ 2320 w 10007"/>
              <a:gd name="connsiteY6" fmla="*/ 103 h 10000"/>
              <a:gd name="connsiteX7" fmla="*/ 2628 w 10007"/>
              <a:gd name="connsiteY7" fmla="*/ 69 h 10000"/>
              <a:gd name="connsiteX8" fmla="*/ 2938 w 10007"/>
              <a:gd name="connsiteY8" fmla="*/ 23 h 10000"/>
              <a:gd name="connsiteX9" fmla="*/ 3263 w 10007"/>
              <a:gd name="connsiteY9" fmla="*/ 0 h 10000"/>
              <a:gd name="connsiteX10" fmla="*/ 3601 w 10007"/>
              <a:gd name="connsiteY10" fmla="*/ 0 h 10000"/>
              <a:gd name="connsiteX11" fmla="*/ 3601 w 10007"/>
              <a:gd name="connsiteY11" fmla="*/ 0 h 10000"/>
              <a:gd name="connsiteX12" fmla="*/ 3939 w 10007"/>
              <a:gd name="connsiteY12" fmla="*/ 0 h 10000"/>
              <a:gd name="connsiteX13" fmla="*/ 4263 w 10007"/>
              <a:gd name="connsiteY13" fmla="*/ 23 h 10000"/>
              <a:gd name="connsiteX14" fmla="*/ 4573 w 10007"/>
              <a:gd name="connsiteY14" fmla="*/ 69 h 10000"/>
              <a:gd name="connsiteX15" fmla="*/ 4882 w 10007"/>
              <a:gd name="connsiteY15" fmla="*/ 103 h 10000"/>
              <a:gd name="connsiteX16" fmla="*/ 5191 w 10007"/>
              <a:gd name="connsiteY16" fmla="*/ 161 h 10000"/>
              <a:gd name="connsiteX17" fmla="*/ 5501 w 10007"/>
              <a:gd name="connsiteY17" fmla="*/ 218 h 10000"/>
              <a:gd name="connsiteX18" fmla="*/ 5810 w 10007"/>
              <a:gd name="connsiteY18" fmla="*/ 299 h 10000"/>
              <a:gd name="connsiteX19" fmla="*/ 6090 w 10007"/>
              <a:gd name="connsiteY19" fmla="*/ 402 h 10000"/>
              <a:gd name="connsiteX20" fmla="*/ 6649 w 10007"/>
              <a:gd name="connsiteY20" fmla="*/ 609 h 10000"/>
              <a:gd name="connsiteX21" fmla="*/ 7179 w 10007"/>
              <a:gd name="connsiteY21" fmla="*/ 862 h 10000"/>
              <a:gd name="connsiteX22" fmla="*/ 7680 w 10007"/>
              <a:gd name="connsiteY22" fmla="*/ 1138 h 10000"/>
              <a:gd name="connsiteX23" fmla="*/ 8136 w 10007"/>
              <a:gd name="connsiteY23" fmla="*/ 1460 h 10000"/>
              <a:gd name="connsiteX24" fmla="*/ 8549 w 10007"/>
              <a:gd name="connsiteY24" fmla="*/ 1828 h 10000"/>
              <a:gd name="connsiteX25" fmla="*/ 8903 w 10007"/>
              <a:gd name="connsiteY25" fmla="*/ 2207 h 10000"/>
              <a:gd name="connsiteX26" fmla="*/ 9241 w 10007"/>
              <a:gd name="connsiteY26" fmla="*/ 2621 h 10000"/>
              <a:gd name="connsiteX27" fmla="*/ 9492 w 10007"/>
              <a:gd name="connsiteY27" fmla="*/ 3057 h 10000"/>
              <a:gd name="connsiteX28" fmla="*/ 9624 w 10007"/>
              <a:gd name="connsiteY28" fmla="*/ 3287 h 10000"/>
              <a:gd name="connsiteX29" fmla="*/ 9728 w 10007"/>
              <a:gd name="connsiteY29" fmla="*/ 3517 h 10000"/>
              <a:gd name="connsiteX30" fmla="*/ 9801 w 10007"/>
              <a:gd name="connsiteY30" fmla="*/ 3759 h 10000"/>
              <a:gd name="connsiteX31" fmla="*/ 9875 w 10007"/>
              <a:gd name="connsiteY31" fmla="*/ 4000 h 10000"/>
              <a:gd name="connsiteX32" fmla="*/ 9934 w 10007"/>
              <a:gd name="connsiteY32" fmla="*/ 4241 h 10000"/>
              <a:gd name="connsiteX33" fmla="*/ 9978 w 10007"/>
              <a:gd name="connsiteY33" fmla="*/ 4483 h 10000"/>
              <a:gd name="connsiteX34" fmla="*/ 10007 w 10007"/>
              <a:gd name="connsiteY34" fmla="*/ 4747 h 10000"/>
              <a:gd name="connsiteX35" fmla="*/ 10007 w 10007"/>
              <a:gd name="connsiteY35" fmla="*/ 5000 h 10000"/>
              <a:gd name="connsiteX36" fmla="*/ 10007 w 10007"/>
              <a:gd name="connsiteY36" fmla="*/ 5000 h 10000"/>
              <a:gd name="connsiteX37" fmla="*/ 10007 w 10007"/>
              <a:gd name="connsiteY37" fmla="*/ 5000 h 10000"/>
              <a:gd name="connsiteX38" fmla="*/ 10007 w 10007"/>
              <a:gd name="connsiteY38" fmla="*/ 5264 h 10000"/>
              <a:gd name="connsiteX39" fmla="*/ 9978 w 10007"/>
              <a:gd name="connsiteY39" fmla="*/ 5517 h 10000"/>
              <a:gd name="connsiteX40" fmla="*/ 9934 w 10007"/>
              <a:gd name="connsiteY40" fmla="*/ 5759 h 10000"/>
              <a:gd name="connsiteX41" fmla="*/ 9875 w 10007"/>
              <a:gd name="connsiteY41" fmla="*/ 6000 h 10000"/>
              <a:gd name="connsiteX42" fmla="*/ 9801 w 10007"/>
              <a:gd name="connsiteY42" fmla="*/ 6241 h 10000"/>
              <a:gd name="connsiteX43" fmla="*/ 9728 w 10007"/>
              <a:gd name="connsiteY43" fmla="*/ 6483 h 10000"/>
              <a:gd name="connsiteX44" fmla="*/ 9624 w 10007"/>
              <a:gd name="connsiteY44" fmla="*/ 6724 h 10000"/>
              <a:gd name="connsiteX45" fmla="*/ 9492 w 10007"/>
              <a:gd name="connsiteY45" fmla="*/ 6943 h 10000"/>
              <a:gd name="connsiteX46" fmla="*/ 9241 w 10007"/>
              <a:gd name="connsiteY46" fmla="*/ 7379 h 10000"/>
              <a:gd name="connsiteX47" fmla="*/ 8903 w 10007"/>
              <a:gd name="connsiteY47" fmla="*/ 7805 h 10000"/>
              <a:gd name="connsiteX48" fmla="*/ 8549 w 10007"/>
              <a:gd name="connsiteY48" fmla="*/ 8184 h 10000"/>
              <a:gd name="connsiteX49" fmla="*/ 8136 w 10007"/>
              <a:gd name="connsiteY49" fmla="*/ 8540 h 10000"/>
              <a:gd name="connsiteX50" fmla="*/ 7680 w 10007"/>
              <a:gd name="connsiteY50" fmla="*/ 8862 h 10000"/>
              <a:gd name="connsiteX51" fmla="*/ 7179 w 10007"/>
              <a:gd name="connsiteY51" fmla="*/ 9138 h 10000"/>
              <a:gd name="connsiteX52" fmla="*/ 6649 w 10007"/>
              <a:gd name="connsiteY52" fmla="*/ 9402 h 10000"/>
              <a:gd name="connsiteX53" fmla="*/ 6090 w 10007"/>
              <a:gd name="connsiteY53" fmla="*/ 9598 h 10000"/>
              <a:gd name="connsiteX54" fmla="*/ 5810 w 10007"/>
              <a:gd name="connsiteY54" fmla="*/ 9701 h 10000"/>
              <a:gd name="connsiteX55" fmla="*/ 5501 w 10007"/>
              <a:gd name="connsiteY55" fmla="*/ 9782 h 10000"/>
              <a:gd name="connsiteX56" fmla="*/ 5191 w 10007"/>
              <a:gd name="connsiteY56" fmla="*/ 9839 h 10000"/>
              <a:gd name="connsiteX57" fmla="*/ 4882 w 10007"/>
              <a:gd name="connsiteY57" fmla="*/ 9897 h 10000"/>
              <a:gd name="connsiteX58" fmla="*/ 4573 w 10007"/>
              <a:gd name="connsiteY58" fmla="*/ 9943 h 10000"/>
              <a:gd name="connsiteX59" fmla="*/ 4263 w 10007"/>
              <a:gd name="connsiteY59" fmla="*/ 9977 h 10000"/>
              <a:gd name="connsiteX60" fmla="*/ 3939 w 10007"/>
              <a:gd name="connsiteY60" fmla="*/ 10000 h 10000"/>
              <a:gd name="connsiteX61" fmla="*/ 3601 w 10007"/>
              <a:gd name="connsiteY61" fmla="*/ 10000 h 10000"/>
              <a:gd name="connsiteX62" fmla="*/ 3601 w 10007"/>
              <a:gd name="connsiteY62" fmla="*/ 10000 h 10000"/>
              <a:gd name="connsiteX63" fmla="*/ 3263 w 10007"/>
              <a:gd name="connsiteY63" fmla="*/ 10000 h 10000"/>
              <a:gd name="connsiteX64" fmla="*/ 2938 w 10007"/>
              <a:gd name="connsiteY64" fmla="*/ 9977 h 10000"/>
              <a:gd name="connsiteX65" fmla="*/ 2628 w 10007"/>
              <a:gd name="connsiteY65" fmla="*/ 9943 h 10000"/>
              <a:gd name="connsiteX66" fmla="*/ 2320 w 10007"/>
              <a:gd name="connsiteY66" fmla="*/ 9897 h 10000"/>
              <a:gd name="connsiteX67" fmla="*/ 2011 w 10007"/>
              <a:gd name="connsiteY67" fmla="*/ 9839 h 10000"/>
              <a:gd name="connsiteX68" fmla="*/ 1701 w 10007"/>
              <a:gd name="connsiteY68" fmla="*/ 9782 h 10000"/>
              <a:gd name="connsiteX69" fmla="*/ 1392 w 10007"/>
              <a:gd name="connsiteY69" fmla="*/ 9701 h 10000"/>
              <a:gd name="connsiteX70" fmla="*/ 1111 w 10007"/>
              <a:gd name="connsiteY70" fmla="*/ 9598 h 10000"/>
              <a:gd name="connsiteX71" fmla="*/ 553 w 10007"/>
              <a:gd name="connsiteY71" fmla="*/ 9402 h 10000"/>
              <a:gd name="connsiteX72" fmla="*/ 7 w 10007"/>
              <a:gd name="connsiteY72" fmla="*/ 9138 h 10000"/>
              <a:gd name="connsiteX73" fmla="*/ 0 w 10007"/>
              <a:gd name="connsiteY73" fmla="*/ 882 h 10000"/>
              <a:gd name="connsiteX0" fmla="*/ 7 w 10007"/>
              <a:gd name="connsiteY0" fmla="*/ 862 h 10000"/>
              <a:gd name="connsiteX1" fmla="*/ 553 w 10007"/>
              <a:gd name="connsiteY1" fmla="*/ 609 h 10000"/>
              <a:gd name="connsiteX2" fmla="*/ 1111 w 10007"/>
              <a:gd name="connsiteY2" fmla="*/ 402 h 10000"/>
              <a:gd name="connsiteX3" fmla="*/ 1392 w 10007"/>
              <a:gd name="connsiteY3" fmla="*/ 299 h 10000"/>
              <a:gd name="connsiteX4" fmla="*/ 1701 w 10007"/>
              <a:gd name="connsiteY4" fmla="*/ 218 h 10000"/>
              <a:gd name="connsiteX5" fmla="*/ 2011 w 10007"/>
              <a:gd name="connsiteY5" fmla="*/ 161 h 10000"/>
              <a:gd name="connsiteX6" fmla="*/ 2320 w 10007"/>
              <a:gd name="connsiteY6" fmla="*/ 103 h 10000"/>
              <a:gd name="connsiteX7" fmla="*/ 2628 w 10007"/>
              <a:gd name="connsiteY7" fmla="*/ 69 h 10000"/>
              <a:gd name="connsiteX8" fmla="*/ 2938 w 10007"/>
              <a:gd name="connsiteY8" fmla="*/ 23 h 10000"/>
              <a:gd name="connsiteX9" fmla="*/ 3263 w 10007"/>
              <a:gd name="connsiteY9" fmla="*/ 0 h 10000"/>
              <a:gd name="connsiteX10" fmla="*/ 3601 w 10007"/>
              <a:gd name="connsiteY10" fmla="*/ 0 h 10000"/>
              <a:gd name="connsiteX11" fmla="*/ 3601 w 10007"/>
              <a:gd name="connsiteY11" fmla="*/ 0 h 10000"/>
              <a:gd name="connsiteX12" fmla="*/ 3939 w 10007"/>
              <a:gd name="connsiteY12" fmla="*/ 0 h 10000"/>
              <a:gd name="connsiteX13" fmla="*/ 4263 w 10007"/>
              <a:gd name="connsiteY13" fmla="*/ 23 h 10000"/>
              <a:gd name="connsiteX14" fmla="*/ 4573 w 10007"/>
              <a:gd name="connsiteY14" fmla="*/ 69 h 10000"/>
              <a:gd name="connsiteX15" fmla="*/ 4882 w 10007"/>
              <a:gd name="connsiteY15" fmla="*/ 103 h 10000"/>
              <a:gd name="connsiteX16" fmla="*/ 5191 w 10007"/>
              <a:gd name="connsiteY16" fmla="*/ 161 h 10000"/>
              <a:gd name="connsiteX17" fmla="*/ 5501 w 10007"/>
              <a:gd name="connsiteY17" fmla="*/ 218 h 10000"/>
              <a:gd name="connsiteX18" fmla="*/ 5810 w 10007"/>
              <a:gd name="connsiteY18" fmla="*/ 299 h 10000"/>
              <a:gd name="connsiteX19" fmla="*/ 6090 w 10007"/>
              <a:gd name="connsiteY19" fmla="*/ 402 h 10000"/>
              <a:gd name="connsiteX20" fmla="*/ 6649 w 10007"/>
              <a:gd name="connsiteY20" fmla="*/ 609 h 10000"/>
              <a:gd name="connsiteX21" fmla="*/ 7179 w 10007"/>
              <a:gd name="connsiteY21" fmla="*/ 862 h 10000"/>
              <a:gd name="connsiteX22" fmla="*/ 7680 w 10007"/>
              <a:gd name="connsiteY22" fmla="*/ 1138 h 10000"/>
              <a:gd name="connsiteX23" fmla="*/ 8136 w 10007"/>
              <a:gd name="connsiteY23" fmla="*/ 1460 h 10000"/>
              <a:gd name="connsiteX24" fmla="*/ 8549 w 10007"/>
              <a:gd name="connsiteY24" fmla="*/ 1828 h 10000"/>
              <a:gd name="connsiteX25" fmla="*/ 8903 w 10007"/>
              <a:gd name="connsiteY25" fmla="*/ 2207 h 10000"/>
              <a:gd name="connsiteX26" fmla="*/ 9241 w 10007"/>
              <a:gd name="connsiteY26" fmla="*/ 2621 h 10000"/>
              <a:gd name="connsiteX27" fmla="*/ 9492 w 10007"/>
              <a:gd name="connsiteY27" fmla="*/ 3057 h 10000"/>
              <a:gd name="connsiteX28" fmla="*/ 9624 w 10007"/>
              <a:gd name="connsiteY28" fmla="*/ 3287 h 10000"/>
              <a:gd name="connsiteX29" fmla="*/ 9728 w 10007"/>
              <a:gd name="connsiteY29" fmla="*/ 3517 h 10000"/>
              <a:gd name="connsiteX30" fmla="*/ 9801 w 10007"/>
              <a:gd name="connsiteY30" fmla="*/ 3759 h 10000"/>
              <a:gd name="connsiteX31" fmla="*/ 9875 w 10007"/>
              <a:gd name="connsiteY31" fmla="*/ 4000 h 10000"/>
              <a:gd name="connsiteX32" fmla="*/ 9934 w 10007"/>
              <a:gd name="connsiteY32" fmla="*/ 4241 h 10000"/>
              <a:gd name="connsiteX33" fmla="*/ 9978 w 10007"/>
              <a:gd name="connsiteY33" fmla="*/ 4483 h 10000"/>
              <a:gd name="connsiteX34" fmla="*/ 10007 w 10007"/>
              <a:gd name="connsiteY34" fmla="*/ 4747 h 10000"/>
              <a:gd name="connsiteX35" fmla="*/ 10007 w 10007"/>
              <a:gd name="connsiteY35" fmla="*/ 5000 h 10000"/>
              <a:gd name="connsiteX36" fmla="*/ 10007 w 10007"/>
              <a:gd name="connsiteY36" fmla="*/ 5000 h 10000"/>
              <a:gd name="connsiteX37" fmla="*/ 10007 w 10007"/>
              <a:gd name="connsiteY37" fmla="*/ 5000 h 10000"/>
              <a:gd name="connsiteX38" fmla="*/ 10007 w 10007"/>
              <a:gd name="connsiteY38" fmla="*/ 5264 h 10000"/>
              <a:gd name="connsiteX39" fmla="*/ 9978 w 10007"/>
              <a:gd name="connsiteY39" fmla="*/ 5517 h 10000"/>
              <a:gd name="connsiteX40" fmla="*/ 9934 w 10007"/>
              <a:gd name="connsiteY40" fmla="*/ 5759 h 10000"/>
              <a:gd name="connsiteX41" fmla="*/ 9875 w 10007"/>
              <a:gd name="connsiteY41" fmla="*/ 6000 h 10000"/>
              <a:gd name="connsiteX42" fmla="*/ 9801 w 10007"/>
              <a:gd name="connsiteY42" fmla="*/ 6241 h 10000"/>
              <a:gd name="connsiteX43" fmla="*/ 9728 w 10007"/>
              <a:gd name="connsiteY43" fmla="*/ 6483 h 10000"/>
              <a:gd name="connsiteX44" fmla="*/ 9624 w 10007"/>
              <a:gd name="connsiteY44" fmla="*/ 6724 h 10000"/>
              <a:gd name="connsiteX45" fmla="*/ 9492 w 10007"/>
              <a:gd name="connsiteY45" fmla="*/ 6943 h 10000"/>
              <a:gd name="connsiteX46" fmla="*/ 9241 w 10007"/>
              <a:gd name="connsiteY46" fmla="*/ 7379 h 10000"/>
              <a:gd name="connsiteX47" fmla="*/ 8903 w 10007"/>
              <a:gd name="connsiteY47" fmla="*/ 7805 h 10000"/>
              <a:gd name="connsiteX48" fmla="*/ 8549 w 10007"/>
              <a:gd name="connsiteY48" fmla="*/ 8184 h 10000"/>
              <a:gd name="connsiteX49" fmla="*/ 8136 w 10007"/>
              <a:gd name="connsiteY49" fmla="*/ 8540 h 10000"/>
              <a:gd name="connsiteX50" fmla="*/ 7680 w 10007"/>
              <a:gd name="connsiteY50" fmla="*/ 8862 h 10000"/>
              <a:gd name="connsiteX51" fmla="*/ 7179 w 10007"/>
              <a:gd name="connsiteY51" fmla="*/ 9138 h 10000"/>
              <a:gd name="connsiteX52" fmla="*/ 6649 w 10007"/>
              <a:gd name="connsiteY52" fmla="*/ 9402 h 10000"/>
              <a:gd name="connsiteX53" fmla="*/ 6090 w 10007"/>
              <a:gd name="connsiteY53" fmla="*/ 9598 h 10000"/>
              <a:gd name="connsiteX54" fmla="*/ 5810 w 10007"/>
              <a:gd name="connsiteY54" fmla="*/ 9701 h 10000"/>
              <a:gd name="connsiteX55" fmla="*/ 5501 w 10007"/>
              <a:gd name="connsiteY55" fmla="*/ 9782 h 10000"/>
              <a:gd name="connsiteX56" fmla="*/ 5191 w 10007"/>
              <a:gd name="connsiteY56" fmla="*/ 9839 h 10000"/>
              <a:gd name="connsiteX57" fmla="*/ 4882 w 10007"/>
              <a:gd name="connsiteY57" fmla="*/ 9897 h 10000"/>
              <a:gd name="connsiteX58" fmla="*/ 4573 w 10007"/>
              <a:gd name="connsiteY58" fmla="*/ 9943 h 10000"/>
              <a:gd name="connsiteX59" fmla="*/ 4263 w 10007"/>
              <a:gd name="connsiteY59" fmla="*/ 9977 h 10000"/>
              <a:gd name="connsiteX60" fmla="*/ 3939 w 10007"/>
              <a:gd name="connsiteY60" fmla="*/ 10000 h 10000"/>
              <a:gd name="connsiteX61" fmla="*/ 3601 w 10007"/>
              <a:gd name="connsiteY61" fmla="*/ 10000 h 10000"/>
              <a:gd name="connsiteX62" fmla="*/ 3601 w 10007"/>
              <a:gd name="connsiteY62" fmla="*/ 10000 h 10000"/>
              <a:gd name="connsiteX63" fmla="*/ 3263 w 10007"/>
              <a:gd name="connsiteY63" fmla="*/ 10000 h 10000"/>
              <a:gd name="connsiteX64" fmla="*/ 2938 w 10007"/>
              <a:gd name="connsiteY64" fmla="*/ 9977 h 10000"/>
              <a:gd name="connsiteX65" fmla="*/ 2628 w 10007"/>
              <a:gd name="connsiteY65" fmla="*/ 9943 h 10000"/>
              <a:gd name="connsiteX66" fmla="*/ 2320 w 10007"/>
              <a:gd name="connsiteY66" fmla="*/ 9897 h 10000"/>
              <a:gd name="connsiteX67" fmla="*/ 2011 w 10007"/>
              <a:gd name="connsiteY67" fmla="*/ 9839 h 10000"/>
              <a:gd name="connsiteX68" fmla="*/ 1701 w 10007"/>
              <a:gd name="connsiteY68" fmla="*/ 9782 h 10000"/>
              <a:gd name="connsiteX69" fmla="*/ 1392 w 10007"/>
              <a:gd name="connsiteY69" fmla="*/ 9701 h 10000"/>
              <a:gd name="connsiteX70" fmla="*/ 1111 w 10007"/>
              <a:gd name="connsiteY70" fmla="*/ 9598 h 10000"/>
              <a:gd name="connsiteX71" fmla="*/ 553 w 10007"/>
              <a:gd name="connsiteY71" fmla="*/ 9402 h 10000"/>
              <a:gd name="connsiteX72" fmla="*/ 7 w 10007"/>
              <a:gd name="connsiteY72" fmla="*/ 9138 h 10000"/>
              <a:gd name="connsiteX73" fmla="*/ 0 w 10007"/>
              <a:gd name="connsiteY73" fmla="*/ 882 h 10000"/>
              <a:gd name="connsiteX74" fmla="*/ 7 w 10007"/>
              <a:gd name="connsiteY74" fmla="*/ 86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007" h="10000">
                <a:moveTo>
                  <a:pt x="7" y="862"/>
                </a:moveTo>
                <a:lnTo>
                  <a:pt x="553" y="609"/>
                </a:lnTo>
                <a:lnTo>
                  <a:pt x="1111" y="402"/>
                </a:lnTo>
                <a:lnTo>
                  <a:pt x="1392" y="299"/>
                </a:lnTo>
                <a:lnTo>
                  <a:pt x="1701" y="218"/>
                </a:lnTo>
                <a:lnTo>
                  <a:pt x="2011" y="161"/>
                </a:lnTo>
                <a:lnTo>
                  <a:pt x="2320" y="103"/>
                </a:lnTo>
                <a:lnTo>
                  <a:pt x="2628" y="69"/>
                </a:lnTo>
                <a:lnTo>
                  <a:pt x="2938" y="23"/>
                </a:lnTo>
                <a:lnTo>
                  <a:pt x="3263" y="0"/>
                </a:lnTo>
                <a:lnTo>
                  <a:pt x="3601" y="0"/>
                </a:lnTo>
                <a:lnTo>
                  <a:pt x="3601" y="0"/>
                </a:lnTo>
                <a:lnTo>
                  <a:pt x="3939" y="0"/>
                </a:lnTo>
                <a:lnTo>
                  <a:pt x="4263" y="23"/>
                </a:lnTo>
                <a:lnTo>
                  <a:pt x="4573" y="69"/>
                </a:lnTo>
                <a:lnTo>
                  <a:pt x="4882" y="103"/>
                </a:lnTo>
                <a:lnTo>
                  <a:pt x="5191" y="161"/>
                </a:lnTo>
                <a:lnTo>
                  <a:pt x="5501" y="218"/>
                </a:lnTo>
                <a:lnTo>
                  <a:pt x="5810" y="299"/>
                </a:lnTo>
                <a:lnTo>
                  <a:pt x="6090" y="402"/>
                </a:lnTo>
                <a:lnTo>
                  <a:pt x="6649" y="609"/>
                </a:lnTo>
                <a:lnTo>
                  <a:pt x="7179" y="862"/>
                </a:lnTo>
                <a:lnTo>
                  <a:pt x="7680" y="1138"/>
                </a:lnTo>
                <a:lnTo>
                  <a:pt x="8136" y="1460"/>
                </a:lnTo>
                <a:lnTo>
                  <a:pt x="8549" y="1828"/>
                </a:lnTo>
                <a:lnTo>
                  <a:pt x="8903" y="2207"/>
                </a:lnTo>
                <a:lnTo>
                  <a:pt x="9241" y="2621"/>
                </a:lnTo>
                <a:cubicBezTo>
                  <a:pt x="9325" y="2766"/>
                  <a:pt x="9408" y="2912"/>
                  <a:pt x="9492" y="3057"/>
                </a:cubicBezTo>
                <a:lnTo>
                  <a:pt x="9624" y="3287"/>
                </a:lnTo>
                <a:cubicBezTo>
                  <a:pt x="9659" y="3364"/>
                  <a:pt x="9693" y="3440"/>
                  <a:pt x="9728" y="3517"/>
                </a:cubicBezTo>
                <a:cubicBezTo>
                  <a:pt x="9752" y="3598"/>
                  <a:pt x="9776" y="3678"/>
                  <a:pt x="9801" y="3759"/>
                </a:cubicBezTo>
                <a:cubicBezTo>
                  <a:pt x="9825" y="3839"/>
                  <a:pt x="9851" y="3920"/>
                  <a:pt x="9875" y="4000"/>
                </a:cubicBezTo>
                <a:cubicBezTo>
                  <a:pt x="9894" y="4080"/>
                  <a:pt x="9915" y="4161"/>
                  <a:pt x="9934" y="4241"/>
                </a:cubicBezTo>
                <a:cubicBezTo>
                  <a:pt x="9948" y="4322"/>
                  <a:pt x="9963" y="4402"/>
                  <a:pt x="9978" y="4483"/>
                </a:cubicBezTo>
                <a:cubicBezTo>
                  <a:pt x="9988" y="4571"/>
                  <a:pt x="9997" y="4659"/>
                  <a:pt x="10007" y="4747"/>
                </a:cubicBezTo>
                <a:lnTo>
                  <a:pt x="10007" y="5000"/>
                </a:lnTo>
                <a:lnTo>
                  <a:pt x="10007" y="5000"/>
                </a:lnTo>
                <a:lnTo>
                  <a:pt x="10007" y="5000"/>
                </a:lnTo>
                <a:lnTo>
                  <a:pt x="10007" y="5264"/>
                </a:lnTo>
                <a:cubicBezTo>
                  <a:pt x="9997" y="5348"/>
                  <a:pt x="9988" y="5433"/>
                  <a:pt x="9978" y="5517"/>
                </a:cubicBezTo>
                <a:cubicBezTo>
                  <a:pt x="9963" y="5598"/>
                  <a:pt x="9948" y="5678"/>
                  <a:pt x="9934" y="5759"/>
                </a:cubicBezTo>
                <a:cubicBezTo>
                  <a:pt x="9915" y="5839"/>
                  <a:pt x="9894" y="5920"/>
                  <a:pt x="9875" y="6000"/>
                </a:cubicBezTo>
                <a:cubicBezTo>
                  <a:pt x="9851" y="6080"/>
                  <a:pt x="9825" y="6161"/>
                  <a:pt x="9801" y="6241"/>
                </a:cubicBezTo>
                <a:cubicBezTo>
                  <a:pt x="9776" y="6322"/>
                  <a:pt x="9752" y="6402"/>
                  <a:pt x="9728" y="6483"/>
                </a:cubicBezTo>
                <a:cubicBezTo>
                  <a:pt x="9693" y="6563"/>
                  <a:pt x="9659" y="6644"/>
                  <a:pt x="9624" y="6724"/>
                </a:cubicBezTo>
                <a:lnTo>
                  <a:pt x="9492" y="6943"/>
                </a:lnTo>
                <a:cubicBezTo>
                  <a:pt x="9408" y="7088"/>
                  <a:pt x="9325" y="7234"/>
                  <a:pt x="9241" y="7379"/>
                </a:cubicBezTo>
                <a:lnTo>
                  <a:pt x="8903" y="7805"/>
                </a:lnTo>
                <a:lnTo>
                  <a:pt x="8549" y="8184"/>
                </a:lnTo>
                <a:lnTo>
                  <a:pt x="8136" y="8540"/>
                </a:lnTo>
                <a:lnTo>
                  <a:pt x="7680" y="8862"/>
                </a:lnTo>
                <a:lnTo>
                  <a:pt x="7179" y="9138"/>
                </a:lnTo>
                <a:lnTo>
                  <a:pt x="6649" y="9402"/>
                </a:lnTo>
                <a:lnTo>
                  <a:pt x="6090" y="9598"/>
                </a:lnTo>
                <a:lnTo>
                  <a:pt x="5810" y="9701"/>
                </a:lnTo>
                <a:lnTo>
                  <a:pt x="5501" y="9782"/>
                </a:lnTo>
                <a:lnTo>
                  <a:pt x="5191" y="9839"/>
                </a:lnTo>
                <a:lnTo>
                  <a:pt x="4882" y="9897"/>
                </a:lnTo>
                <a:lnTo>
                  <a:pt x="4573" y="9943"/>
                </a:lnTo>
                <a:lnTo>
                  <a:pt x="4263" y="9977"/>
                </a:lnTo>
                <a:lnTo>
                  <a:pt x="3939" y="10000"/>
                </a:lnTo>
                <a:lnTo>
                  <a:pt x="3601" y="10000"/>
                </a:lnTo>
                <a:lnTo>
                  <a:pt x="3601" y="10000"/>
                </a:lnTo>
                <a:lnTo>
                  <a:pt x="3263" y="10000"/>
                </a:lnTo>
                <a:lnTo>
                  <a:pt x="2938" y="9977"/>
                </a:lnTo>
                <a:lnTo>
                  <a:pt x="2628" y="9943"/>
                </a:lnTo>
                <a:lnTo>
                  <a:pt x="2320" y="9897"/>
                </a:lnTo>
                <a:lnTo>
                  <a:pt x="2011" y="9839"/>
                </a:lnTo>
                <a:lnTo>
                  <a:pt x="1701" y="9782"/>
                </a:lnTo>
                <a:lnTo>
                  <a:pt x="1392" y="9701"/>
                </a:lnTo>
                <a:lnTo>
                  <a:pt x="1111" y="9598"/>
                </a:lnTo>
                <a:lnTo>
                  <a:pt x="553" y="9402"/>
                </a:lnTo>
                <a:lnTo>
                  <a:pt x="7" y="9138"/>
                </a:lnTo>
                <a:cubicBezTo>
                  <a:pt x="31" y="9223"/>
                  <a:pt x="0" y="882"/>
                  <a:pt x="0" y="882"/>
                </a:cubicBezTo>
                <a:lnTo>
                  <a:pt x="7" y="862"/>
                </a:lnTo>
                <a:close/>
              </a:path>
            </a:pathLst>
          </a:custGeom>
          <a:gradFill>
            <a:gsLst>
              <a:gs pos="100000">
                <a:srgbClr val="FFC000"/>
              </a:gs>
              <a:gs pos="0">
                <a:srgbClr val="FFFF00"/>
              </a:gs>
            </a:gsLst>
            <a:path path="circle">
              <a:fillToRect l="50000" t="50000" r="50000" b="50000"/>
            </a:path>
          </a:gra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Isosceles Triangle 19"/>
          <p:cNvSpPr/>
          <p:nvPr/>
        </p:nvSpPr>
        <p:spPr>
          <a:xfrm rot="6745408" flipH="1">
            <a:off x="5202783" y="4378860"/>
            <a:ext cx="60959" cy="3662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6"/>
          <p:cNvSpPr>
            <a:spLocks/>
          </p:cNvSpPr>
          <p:nvPr/>
        </p:nvSpPr>
        <p:spPr bwMode="auto">
          <a:xfrm>
            <a:off x="7426496" y="4132532"/>
            <a:ext cx="1438297" cy="1381125"/>
          </a:xfrm>
          <a:custGeom>
            <a:avLst/>
            <a:gdLst>
              <a:gd name="T0" fmla="*/ 870 w 870"/>
              <a:gd name="T1" fmla="*/ 435 h 870"/>
              <a:gd name="T2" fmla="*/ 868 w 870"/>
              <a:gd name="T3" fmla="*/ 480 h 870"/>
              <a:gd name="T4" fmla="*/ 861 w 870"/>
              <a:gd name="T5" fmla="*/ 522 h 870"/>
              <a:gd name="T6" fmla="*/ 851 w 870"/>
              <a:gd name="T7" fmla="*/ 564 h 870"/>
              <a:gd name="T8" fmla="*/ 835 w 870"/>
              <a:gd name="T9" fmla="*/ 604 h 870"/>
              <a:gd name="T10" fmla="*/ 795 w 870"/>
              <a:gd name="T11" fmla="*/ 679 h 870"/>
              <a:gd name="T12" fmla="*/ 743 w 870"/>
              <a:gd name="T13" fmla="*/ 743 h 870"/>
              <a:gd name="T14" fmla="*/ 678 w 870"/>
              <a:gd name="T15" fmla="*/ 795 h 870"/>
              <a:gd name="T16" fmla="*/ 604 w 870"/>
              <a:gd name="T17" fmla="*/ 835 h 870"/>
              <a:gd name="T18" fmla="*/ 564 w 870"/>
              <a:gd name="T19" fmla="*/ 851 h 870"/>
              <a:gd name="T20" fmla="*/ 522 w 870"/>
              <a:gd name="T21" fmla="*/ 861 h 870"/>
              <a:gd name="T22" fmla="*/ 480 w 870"/>
              <a:gd name="T23" fmla="*/ 868 h 870"/>
              <a:gd name="T24" fmla="*/ 435 w 870"/>
              <a:gd name="T25" fmla="*/ 870 h 870"/>
              <a:gd name="T26" fmla="*/ 412 w 870"/>
              <a:gd name="T27" fmla="*/ 870 h 870"/>
              <a:gd name="T28" fmla="*/ 369 w 870"/>
              <a:gd name="T29" fmla="*/ 865 h 870"/>
              <a:gd name="T30" fmla="*/ 327 w 870"/>
              <a:gd name="T31" fmla="*/ 856 h 870"/>
              <a:gd name="T32" fmla="*/ 285 w 870"/>
              <a:gd name="T33" fmla="*/ 844 h 870"/>
              <a:gd name="T34" fmla="*/ 228 w 870"/>
              <a:gd name="T35" fmla="*/ 818 h 870"/>
              <a:gd name="T36" fmla="*/ 158 w 870"/>
              <a:gd name="T37" fmla="*/ 771 h 870"/>
              <a:gd name="T38" fmla="*/ 99 w 870"/>
              <a:gd name="T39" fmla="*/ 712 h 870"/>
              <a:gd name="T40" fmla="*/ 52 w 870"/>
              <a:gd name="T41" fmla="*/ 642 h 870"/>
              <a:gd name="T42" fmla="*/ 26 w 870"/>
              <a:gd name="T43" fmla="*/ 585 h 870"/>
              <a:gd name="T44" fmla="*/ 14 w 870"/>
              <a:gd name="T45" fmla="*/ 543 h 870"/>
              <a:gd name="T46" fmla="*/ 5 w 870"/>
              <a:gd name="T47" fmla="*/ 501 h 870"/>
              <a:gd name="T48" fmla="*/ 0 w 870"/>
              <a:gd name="T49" fmla="*/ 458 h 870"/>
              <a:gd name="T50" fmla="*/ 0 w 870"/>
              <a:gd name="T51" fmla="*/ 435 h 870"/>
              <a:gd name="T52" fmla="*/ 2 w 870"/>
              <a:gd name="T53" fmla="*/ 390 h 870"/>
              <a:gd name="T54" fmla="*/ 9 w 870"/>
              <a:gd name="T55" fmla="*/ 348 h 870"/>
              <a:gd name="T56" fmla="*/ 19 w 870"/>
              <a:gd name="T57" fmla="*/ 306 h 870"/>
              <a:gd name="T58" fmla="*/ 35 w 870"/>
              <a:gd name="T59" fmla="*/ 266 h 870"/>
              <a:gd name="T60" fmla="*/ 75 w 870"/>
              <a:gd name="T61" fmla="*/ 192 h 870"/>
              <a:gd name="T62" fmla="*/ 127 w 870"/>
              <a:gd name="T63" fmla="*/ 127 h 870"/>
              <a:gd name="T64" fmla="*/ 191 w 870"/>
              <a:gd name="T65" fmla="*/ 75 h 870"/>
              <a:gd name="T66" fmla="*/ 266 w 870"/>
              <a:gd name="T67" fmla="*/ 35 h 870"/>
              <a:gd name="T68" fmla="*/ 306 w 870"/>
              <a:gd name="T69" fmla="*/ 19 h 870"/>
              <a:gd name="T70" fmla="*/ 348 w 870"/>
              <a:gd name="T71" fmla="*/ 9 h 870"/>
              <a:gd name="T72" fmla="*/ 390 w 870"/>
              <a:gd name="T73" fmla="*/ 2 h 870"/>
              <a:gd name="T74" fmla="*/ 435 w 870"/>
              <a:gd name="T75" fmla="*/ 0 h 870"/>
              <a:gd name="T76" fmla="*/ 458 w 870"/>
              <a:gd name="T77" fmla="*/ 0 h 870"/>
              <a:gd name="T78" fmla="*/ 501 w 870"/>
              <a:gd name="T79" fmla="*/ 6 h 870"/>
              <a:gd name="T80" fmla="*/ 543 w 870"/>
              <a:gd name="T81" fmla="*/ 14 h 870"/>
              <a:gd name="T82" fmla="*/ 585 w 870"/>
              <a:gd name="T83" fmla="*/ 26 h 870"/>
              <a:gd name="T84" fmla="*/ 642 w 870"/>
              <a:gd name="T85" fmla="*/ 53 h 870"/>
              <a:gd name="T86" fmla="*/ 712 w 870"/>
              <a:gd name="T87" fmla="*/ 99 h 870"/>
              <a:gd name="T88" fmla="*/ 771 w 870"/>
              <a:gd name="T89" fmla="*/ 159 h 870"/>
              <a:gd name="T90" fmla="*/ 818 w 870"/>
              <a:gd name="T91" fmla="*/ 228 h 870"/>
              <a:gd name="T92" fmla="*/ 844 w 870"/>
              <a:gd name="T93" fmla="*/ 286 h 870"/>
              <a:gd name="T94" fmla="*/ 856 w 870"/>
              <a:gd name="T95" fmla="*/ 327 h 870"/>
              <a:gd name="T96" fmla="*/ 865 w 870"/>
              <a:gd name="T97" fmla="*/ 369 h 870"/>
              <a:gd name="T98" fmla="*/ 870 w 870"/>
              <a:gd name="T99" fmla="*/ 413 h 870"/>
              <a:gd name="T100" fmla="*/ 870 w 870"/>
              <a:gd name="T101" fmla="*/ 435 h 870"/>
              <a:gd name="connsiteX0" fmla="*/ 10000 w 10000"/>
              <a:gd name="connsiteY0" fmla="*/ 5000 h 10000"/>
              <a:gd name="connsiteX1" fmla="*/ 10000 w 10000"/>
              <a:gd name="connsiteY1" fmla="*/ 5000 h 10000"/>
              <a:gd name="connsiteX2" fmla="*/ 10000 w 10000"/>
              <a:gd name="connsiteY2" fmla="*/ 5264 h 10000"/>
              <a:gd name="connsiteX3" fmla="*/ 9977 w 10000"/>
              <a:gd name="connsiteY3" fmla="*/ 5517 h 10000"/>
              <a:gd name="connsiteX4" fmla="*/ 9943 w 10000"/>
              <a:gd name="connsiteY4" fmla="*/ 5759 h 10000"/>
              <a:gd name="connsiteX5" fmla="*/ 9897 w 10000"/>
              <a:gd name="connsiteY5" fmla="*/ 6000 h 10000"/>
              <a:gd name="connsiteX6" fmla="*/ 9839 w 10000"/>
              <a:gd name="connsiteY6" fmla="*/ 6241 h 10000"/>
              <a:gd name="connsiteX7" fmla="*/ 9782 w 10000"/>
              <a:gd name="connsiteY7" fmla="*/ 6483 h 10000"/>
              <a:gd name="connsiteX8" fmla="*/ 9701 w 10000"/>
              <a:gd name="connsiteY8" fmla="*/ 6724 h 10000"/>
              <a:gd name="connsiteX9" fmla="*/ 9598 w 10000"/>
              <a:gd name="connsiteY9" fmla="*/ 6943 h 10000"/>
              <a:gd name="connsiteX10" fmla="*/ 9402 w 10000"/>
              <a:gd name="connsiteY10" fmla="*/ 7379 h 10000"/>
              <a:gd name="connsiteX11" fmla="*/ 9138 w 10000"/>
              <a:gd name="connsiteY11" fmla="*/ 7805 h 10000"/>
              <a:gd name="connsiteX12" fmla="*/ 8862 w 10000"/>
              <a:gd name="connsiteY12" fmla="*/ 8184 h 10000"/>
              <a:gd name="connsiteX13" fmla="*/ 8540 w 10000"/>
              <a:gd name="connsiteY13" fmla="*/ 8540 h 10000"/>
              <a:gd name="connsiteX14" fmla="*/ 8184 w 10000"/>
              <a:gd name="connsiteY14" fmla="*/ 8862 h 10000"/>
              <a:gd name="connsiteX15" fmla="*/ 7793 w 10000"/>
              <a:gd name="connsiteY15" fmla="*/ 9138 h 10000"/>
              <a:gd name="connsiteX16" fmla="*/ 7379 w 10000"/>
              <a:gd name="connsiteY16" fmla="*/ 9402 h 10000"/>
              <a:gd name="connsiteX17" fmla="*/ 6943 w 10000"/>
              <a:gd name="connsiteY17" fmla="*/ 9598 h 10000"/>
              <a:gd name="connsiteX18" fmla="*/ 6724 w 10000"/>
              <a:gd name="connsiteY18" fmla="*/ 9701 h 10000"/>
              <a:gd name="connsiteX19" fmla="*/ 6483 w 10000"/>
              <a:gd name="connsiteY19" fmla="*/ 9782 h 10000"/>
              <a:gd name="connsiteX20" fmla="*/ 6241 w 10000"/>
              <a:gd name="connsiteY20" fmla="*/ 9839 h 10000"/>
              <a:gd name="connsiteX21" fmla="*/ 6000 w 10000"/>
              <a:gd name="connsiteY21" fmla="*/ 9897 h 10000"/>
              <a:gd name="connsiteX22" fmla="*/ 5759 w 10000"/>
              <a:gd name="connsiteY22" fmla="*/ 9943 h 10000"/>
              <a:gd name="connsiteX23" fmla="*/ 5517 w 10000"/>
              <a:gd name="connsiteY23" fmla="*/ 9977 h 10000"/>
              <a:gd name="connsiteX24" fmla="*/ 5264 w 10000"/>
              <a:gd name="connsiteY24" fmla="*/ 10000 h 10000"/>
              <a:gd name="connsiteX25" fmla="*/ 5000 w 10000"/>
              <a:gd name="connsiteY25" fmla="*/ 10000 h 10000"/>
              <a:gd name="connsiteX26" fmla="*/ 5000 w 10000"/>
              <a:gd name="connsiteY26" fmla="*/ 10000 h 10000"/>
              <a:gd name="connsiteX27" fmla="*/ 4736 w 10000"/>
              <a:gd name="connsiteY27" fmla="*/ 10000 h 10000"/>
              <a:gd name="connsiteX28" fmla="*/ 4483 w 10000"/>
              <a:gd name="connsiteY28" fmla="*/ 9977 h 10000"/>
              <a:gd name="connsiteX29" fmla="*/ 4241 w 10000"/>
              <a:gd name="connsiteY29" fmla="*/ 9943 h 10000"/>
              <a:gd name="connsiteX30" fmla="*/ 4000 w 10000"/>
              <a:gd name="connsiteY30" fmla="*/ 9897 h 10000"/>
              <a:gd name="connsiteX31" fmla="*/ 3759 w 10000"/>
              <a:gd name="connsiteY31" fmla="*/ 9839 h 10000"/>
              <a:gd name="connsiteX32" fmla="*/ 3517 w 10000"/>
              <a:gd name="connsiteY32" fmla="*/ 9782 h 10000"/>
              <a:gd name="connsiteX33" fmla="*/ 3276 w 10000"/>
              <a:gd name="connsiteY33" fmla="*/ 9701 h 10000"/>
              <a:gd name="connsiteX34" fmla="*/ 3057 w 10000"/>
              <a:gd name="connsiteY34" fmla="*/ 9598 h 10000"/>
              <a:gd name="connsiteX35" fmla="*/ 2621 w 10000"/>
              <a:gd name="connsiteY35" fmla="*/ 9402 h 10000"/>
              <a:gd name="connsiteX36" fmla="*/ 2195 w 10000"/>
              <a:gd name="connsiteY36" fmla="*/ 9138 h 10000"/>
              <a:gd name="connsiteX37" fmla="*/ 1460 w 10000"/>
              <a:gd name="connsiteY37" fmla="*/ 8540 h 10000"/>
              <a:gd name="connsiteX38" fmla="*/ 1138 w 10000"/>
              <a:gd name="connsiteY38" fmla="*/ 8184 h 10000"/>
              <a:gd name="connsiteX39" fmla="*/ 862 w 10000"/>
              <a:gd name="connsiteY39" fmla="*/ 7805 h 10000"/>
              <a:gd name="connsiteX40" fmla="*/ 598 w 10000"/>
              <a:gd name="connsiteY40" fmla="*/ 7379 h 10000"/>
              <a:gd name="connsiteX41" fmla="*/ 402 w 10000"/>
              <a:gd name="connsiteY41" fmla="*/ 6943 h 10000"/>
              <a:gd name="connsiteX42" fmla="*/ 299 w 10000"/>
              <a:gd name="connsiteY42" fmla="*/ 6724 h 10000"/>
              <a:gd name="connsiteX43" fmla="*/ 218 w 10000"/>
              <a:gd name="connsiteY43" fmla="*/ 6483 h 10000"/>
              <a:gd name="connsiteX44" fmla="*/ 161 w 10000"/>
              <a:gd name="connsiteY44" fmla="*/ 6241 h 10000"/>
              <a:gd name="connsiteX45" fmla="*/ 103 w 10000"/>
              <a:gd name="connsiteY45" fmla="*/ 6000 h 10000"/>
              <a:gd name="connsiteX46" fmla="*/ 57 w 10000"/>
              <a:gd name="connsiteY46" fmla="*/ 5759 h 10000"/>
              <a:gd name="connsiteX47" fmla="*/ 23 w 10000"/>
              <a:gd name="connsiteY47" fmla="*/ 5517 h 10000"/>
              <a:gd name="connsiteX48" fmla="*/ 0 w 10000"/>
              <a:gd name="connsiteY48" fmla="*/ 5264 h 10000"/>
              <a:gd name="connsiteX49" fmla="*/ 0 w 10000"/>
              <a:gd name="connsiteY49" fmla="*/ 5000 h 10000"/>
              <a:gd name="connsiteX50" fmla="*/ 0 w 10000"/>
              <a:gd name="connsiteY50" fmla="*/ 5000 h 10000"/>
              <a:gd name="connsiteX51" fmla="*/ 0 w 10000"/>
              <a:gd name="connsiteY51" fmla="*/ 4747 h 10000"/>
              <a:gd name="connsiteX52" fmla="*/ 23 w 10000"/>
              <a:gd name="connsiteY52" fmla="*/ 4483 h 10000"/>
              <a:gd name="connsiteX53" fmla="*/ 57 w 10000"/>
              <a:gd name="connsiteY53" fmla="*/ 4241 h 10000"/>
              <a:gd name="connsiteX54" fmla="*/ 103 w 10000"/>
              <a:gd name="connsiteY54" fmla="*/ 4000 h 10000"/>
              <a:gd name="connsiteX55" fmla="*/ 161 w 10000"/>
              <a:gd name="connsiteY55" fmla="*/ 3759 h 10000"/>
              <a:gd name="connsiteX56" fmla="*/ 218 w 10000"/>
              <a:gd name="connsiteY56" fmla="*/ 3517 h 10000"/>
              <a:gd name="connsiteX57" fmla="*/ 299 w 10000"/>
              <a:gd name="connsiteY57" fmla="*/ 3287 h 10000"/>
              <a:gd name="connsiteX58" fmla="*/ 402 w 10000"/>
              <a:gd name="connsiteY58" fmla="*/ 3057 h 10000"/>
              <a:gd name="connsiteX59" fmla="*/ 598 w 10000"/>
              <a:gd name="connsiteY59" fmla="*/ 2621 h 10000"/>
              <a:gd name="connsiteX60" fmla="*/ 862 w 10000"/>
              <a:gd name="connsiteY60" fmla="*/ 2207 h 10000"/>
              <a:gd name="connsiteX61" fmla="*/ 1138 w 10000"/>
              <a:gd name="connsiteY61" fmla="*/ 1828 h 10000"/>
              <a:gd name="connsiteX62" fmla="*/ 1460 w 10000"/>
              <a:gd name="connsiteY62" fmla="*/ 1460 h 10000"/>
              <a:gd name="connsiteX63" fmla="*/ 1816 w 10000"/>
              <a:gd name="connsiteY63" fmla="*/ 1138 h 10000"/>
              <a:gd name="connsiteX64" fmla="*/ 2195 w 10000"/>
              <a:gd name="connsiteY64" fmla="*/ 862 h 10000"/>
              <a:gd name="connsiteX65" fmla="*/ 2621 w 10000"/>
              <a:gd name="connsiteY65" fmla="*/ 609 h 10000"/>
              <a:gd name="connsiteX66" fmla="*/ 3057 w 10000"/>
              <a:gd name="connsiteY66" fmla="*/ 402 h 10000"/>
              <a:gd name="connsiteX67" fmla="*/ 3276 w 10000"/>
              <a:gd name="connsiteY67" fmla="*/ 299 h 10000"/>
              <a:gd name="connsiteX68" fmla="*/ 3517 w 10000"/>
              <a:gd name="connsiteY68" fmla="*/ 218 h 10000"/>
              <a:gd name="connsiteX69" fmla="*/ 3759 w 10000"/>
              <a:gd name="connsiteY69" fmla="*/ 161 h 10000"/>
              <a:gd name="connsiteX70" fmla="*/ 4000 w 10000"/>
              <a:gd name="connsiteY70" fmla="*/ 103 h 10000"/>
              <a:gd name="connsiteX71" fmla="*/ 4241 w 10000"/>
              <a:gd name="connsiteY71" fmla="*/ 69 h 10000"/>
              <a:gd name="connsiteX72" fmla="*/ 4483 w 10000"/>
              <a:gd name="connsiteY72" fmla="*/ 23 h 10000"/>
              <a:gd name="connsiteX73" fmla="*/ 4736 w 10000"/>
              <a:gd name="connsiteY73" fmla="*/ 0 h 10000"/>
              <a:gd name="connsiteX74" fmla="*/ 5000 w 10000"/>
              <a:gd name="connsiteY74" fmla="*/ 0 h 10000"/>
              <a:gd name="connsiteX75" fmla="*/ 5000 w 10000"/>
              <a:gd name="connsiteY75" fmla="*/ 0 h 10000"/>
              <a:gd name="connsiteX76" fmla="*/ 5264 w 10000"/>
              <a:gd name="connsiteY76" fmla="*/ 0 h 10000"/>
              <a:gd name="connsiteX77" fmla="*/ 5517 w 10000"/>
              <a:gd name="connsiteY77" fmla="*/ 23 h 10000"/>
              <a:gd name="connsiteX78" fmla="*/ 5759 w 10000"/>
              <a:gd name="connsiteY78" fmla="*/ 69 h 10000"/>
              <a:gd name="connsiteX79" fmla="*/ 6000 w 10000"/>
              <a:gd name="connsiteY79" fmla="*/ 103 h 10000"/>
              <a:gd name="connsiteX80" fmla="*/ 6241 w 10000"/>
              <a:gd name="connsiteY80" fmla="*/ 161 h 10000"/>
              <a:gd name="connsiteX81" fmla="*/ 6483 w 10000"/>
              <a:gd name="connsiteY81" fmla="*/ 218 h 10000"/>
              <a:gd name="connsiteX82" fmla="*/ 6724 w 10000"/>
              <a:gd name="connsiteY82" fmla="*/ 299 h 10000"/>
              <a:gd name="connsiteX83" fmla="*/ 6943 w 10000"/>
              <a:gd name="connsiteY83" fmla="*/ 402 h 10000"/>
              <a:gd name="connsiteX84" fmla="*/ 7379 w 10000"/>
              <a:gd name="connsiteY84" fmla="*/ 609 h 10000"/>
              <a:gd name="connsiteX85" fmla="*/ 7793 w 10000"/>
              <a:gd name="connsiteY85" fmla="*/ 862 h 10000"/>
              <a:gd name="connsiteX86" fmla="*/ 8184 w 10000"/>
              <a:gd name="connsiteY86" fmla="*/ 1138 h 10000"/>
              <a:gd name="connsiteX87" fmla="*/ 8540 w 10000"/>
              <a:gd name="connsiteY87" fmla="*/ 1460 h 10000"/>
              <a:gd name="connsiteX88" fmla="*/ 8862 w 10000"/>
              <a:gd name="connsiteY88" fmla="*/ 1828 h 10000"/>
              <a:gd name="connsiteX89" fmla="*/ 9138 w 10000"/>
              <a:gd name="connsiteY89" fmla="*/ 2207 h 10000"/>
              <a:gd name="connsiteX90" fmla="*/ 9402 w 10000"/>
              <a:gd name="connsiteY90" fmla="*/ 2621 h 10000"/>
              <a:gd name="connsiteX91" fmla="*/ 9598 w 10000"/>
              <a:gd name="connsiteY91" fmla="*/ 3057 h 10000"/>
              <a:gd name="connsiteX92" fmla="*/ 9701 w 10000"/>
              <a:gd name="connsiteY92" fmla="*/ 3287 h 10000"/>
              <a:gd name="connsiteX93" fmla="*/ 9782 w 10000"/>
              <a:gd name="connsiteY93" fmla="*/ 3517 h 10000"/>
              <a:gd name="connsiteX94" fmla="*/ 9839 w 10000"/>
              <a:gd name="connsiteY94" fmla="*/ 3759 h 10000"/>
              <a:gd name="connsiteX95" fmla="*/ 9897 w 10000"/>
              <a:gd name="connsiteY95" fmla="*/ 4000 h 10000"/>
              <a:gd name="connsiteX96" fmla="*/ 9943 w 10000"/>
              <a:gd name="connsiteY96" fmla="*/ 4241 h 10000"/>
              <a:gd name="connsiteX97" fmla="*/ 9977 w 10000"/>
              <a:gd name="connsiteY97" fmla="*/ 4483 h 10000"/>
              <a:gd name="connsiteX98" fmla="*/ 10000 w 10000"/>
              <a:gd name="connsiteY98" fmla="*/ 4747 h 10000"/>
              <a:gd name="connsiteX99" fmla="*/ 10000 w 10000"/>
              <a:gd name="connsiteY99" fmla="*/ 5000 h 10000"/>
              <a:gd name="connsiteX100" fmla="*/ 10000 w 10000"/>
              <a:gd name="connsiteY100" fmla="*/ 5000 h 10000"/>
              <a:gd name="connsiteX0" fmla="*/ 1460 w 10000"/>
              <a:gd name="connsiteY0" fmla="*/ 8540 h 10000"/>
              <a:gd name="connsiteX1" fmla="*/ 1138 w 10000"/>
              <a:gd name="connsiteY1" fmla="*/ 8184 h 10000"/>
              <a:gd name="connsiteX2" fmla="*/ 862 w 10000"/>
              <a:gd name="connsiteY2" fmla="*/ 7805 h 10000"/>
              <a:gd name="connsiteX3" fmla="*/ 598 w 10000"/>
              <a:gd name="connsiteY3" fmla="*/ 7379 h 10000"/>
              <a:gd name="connsiteX4" fmla="*/ 402 w 10000"/>
              <a:gd name="connsiteY4" fmla="*/ 6943 h 10000"/>
              <a:gd name="connsiteX5" fmla="*/ 299 w 10000"/>
              <a:gd name="connsiteY5" fmla="*/ 6724 h 10000"/>
              <a:gd name="connsiteX6" fmla="*/ 218 w 10000"/>
              <a:gd name="connsiteY6" fmla="*/ 6483 h 10000"/>
              <a:gd name="connsiteX7" fmla="*/ 161 w 10000"/>
              <a:gd name="connsiteY7" fmla="*/ 6241 h 10000"/>
              <a:gd name="connsiteX8" fmla="*/ 103 w 10000"/>
              <a:gd name="connsiteY8" fmla="*/ 6000 h 10000"/>
              <a:gd name="connsiteX9" fmla="*/ 57 w 10000"/>
              <a:gd name="connsiteY9" fmla="*/ 5759 h 10000"/>
              <a:gd name="connsiteX10" fmla="*/ 23 w 10000"/>
              <a:gd name="connsiteY10" fmla="*/ 5517 h 10000"/>
              <a:gd name="connsiteX11" fmla="*/ 0 w 10000"/>
              <a:gd name="connsiteY11" fmla="*/ 5264 h 10000"/>
              <a:gd name="connsiteX12" fmla="*/ 0 w 10000"/>
              <a:gd name="connsiteY12" fmla="*/ 5000 h 10000"/>
              <a:gd name="connsiteX13" fmla="*/ 0 w 10000"/>
              <a:gd name="connsiteY13" fmla="*/ 5000 h 10000"/>
              <a:gd name="connsiteX14" fmla="*/ 0 w 10000"/>
              <a:gd name="connsiteY14" fmla="*/ 4747 h 10000"/>
              <a:gd name="connsiteX15" fmla="*/ 23 w 10000"/>
              <a:gd name="connsiteY15" fmla="*/ 4483 h 10000"/>
              <a:gd name="connsiteX16" fmla="*/ 57 w 10000"/>
              <a:gd name="connsiteY16" fmla="*/ 4241 h 10000"/>
              <a:gd name="connsiteX17" fmla="*/ 103 w 10000"/>
              <a:gd name="connsiteY17" fmla="*/ 4000 h 10000"/>
              <a:gd name="connsiteX18" fmla="*/ 161 w 10000"/>
              <a:gd name="connsiteY18" fmla="*/ 3759 h 10000"/>
              <a:gd name="connsiteX19" fmla="*/ 218 w 10000"/>
              <a:gd name="connsiteY19" fmla="*/ 3517 h 10000"/>
              <a:gd name="connsiteX20" fmla="*/ 299 w 10000"/>
              <a:gd name="connsiteY20" fmla="*/ 3287 h 10000"/>
              <a:gd name="connsiteX21" fmla="*/ 402 w 10000"/>
              <a:gd name="connsiteY21" fmla="*/ 3057 h 10000"/>
              <a:gd name="connsiteX22" fmla="*/ 598 w 10000"/>
              <a:gd name="connsiteY22" fmla="*/ 2621 h 10000"/>
              <a:gd name="connsiteX23" fmla="*/ 862 w 10000"/>
              <a:gd name="connsiteY23" fmla="*/ 2207 h 10000"/>
              <a:gd name="connsiteX24" fmla="*/ 1138 w 10000"/>
              <a:gd name="connsiteY24" fmla="*/ 1828 h 10000"/>
              <a:gd name="connsiteX25" fmla="*/ 1460 w 10000"/>
              <a:gd name="connsiteY25" fmla="*/ 1460 h 10000"/>
              <a:gd name="connsiteX26" fmla="*/ 1816 w 10000"/>
              <a:gd name="connsiteY26" fmla="*/ 1138 h 10000"/>
              <a:gd name="connsiteX27" fmla="*/ 2195 w 10000"/>
              <a:gd name="connsiteY27" fmla="*/ 862 h 10000"/>
              <a:gd name="connsiteX28" fmla="*/ 2621 w 10000"/>
              <a:gd name="connsiteY28" fmla="*/ 609 h 10000"/>
              <a:gd name="connsiteX29" fmla="*/ 3057 w 10000"/>
              <a:gd name="connsiteY29" fmla="*/ 402 h 10000"/>
              <a:gd name="connsiteX30" fmla="*/ 3276 w 10000"/>
              <a:gd name="connsiteY30" fmla="*/ 299 h 10000"/>
              <a:gd name="connsiteX31" fmla="*/ 3517 w 10000"/>
              <a:gd name="connsiteY31" fmla="*/ 218 h 10000"/>
              <a:gd name="connsiteX32" fmla="*/ 3759 w 10000"/>
              <a:gd name="connsiteY32" fmla="*/ 161 h 10000"/>
              <a:gd name="connsiteX33" fmla="*/ 4000 w 10000"/>
              <a:gd name="connsiteY33" fmla="*/ 103 h 10000"/>
              <a:gd name="connsiteX34" fmla="*/ 4241 w 10000"/>
              <a:gd name="connsiteY34" fmla="*/ 69 h 10000"/>
              <a:gd name="connsiteX35" fmla="*/ 4483 w 10000"/>
              <a:gd name="connsiteY35" fmla="*/ 23 h 10000"/>
              <a:gd name="connsiteX36" fmla="*/ 4736 w 10000"/>
              <a:gd name="connsiteY36" fmla="*/ 0 h 10000"/>
              <a:gd name="connsiteX37" fmla="*/ 5000 w 10000"/>
              <a:gd name="connsiteY37" fmla="*/ 0 h 10000"/>
              <a:gd name="connsiteX38" fmla="*/ 5000 w 10000"/>
              <a:gd name="connsiteY38" fmla="*/ 0 h 10000"/>
              <a:gd name="connsiteX39" fmla="*/ 5264 w 10000"/>
              <a:gd name="connsiteY39" fmla="*/ 0 h 10000"/>
              <a:gd name="connsiteX40" fmla="*/ 5517 w 10000"/>
              <a:gd name="connsiteY40" fmla="*/ 23 h 10000"/>
              <a:gd name="connsiteX41" fmla="*/ 5759 w 10000"/>
              <a:gd name="connsiteY41" fmla="*/ 69 h 10000"/>
              <a:gd name="connsiteX42" fmla="*/ 6000 w 10000"/>
              <a:gd name="connsiteY42" fmla="*/ 103 h 10000"/>
              <a:gd name="connsiteX43" fmla="*/ 6241 w 10000"/>
              <a:gd name="connsiteY43" fmla="*/ 161 h 10000"/>
              <a:gd name="connsiteX44" fmla="*/ 6483 w 10000"/>
              <a:gd name="connsiteY44" fmla="*/ 218 h 10000"/>
              <a:gd name="connsiteX45" fmla="*/ 6724 w 10000"/>
              <a:gd name="connsiteY45" fmla="*/ 299 h 10000"/>
              <a:gd name="connsiteX46" fmla="*/ 6943 w 10000"/>
              <a:gd name="connsiteY46" fmla="*/ 402 h 10000"/>
              <a:gd name="connsiteX47" fmla="*/ 7379 w 10000"/>
              <a:gd name="connsiteY47" fmla="*/ 609 h 10000"/>
              <a:gd name="connsiteX48" fmla="*/ 7793 w 10000"/>
              <a:gd name="connsiteY48" fmla="*/ 862 h 10000"/>
              <a:gd name="connsiteX49" fmla="*/ 8184 w 10000"/>
              <a:gd name="connsiteY49" fmla="*/ 1138 h 10000"/>
              <a:gd name="connsiteX50" fmla="*/ 8540 w 10000"/>
              <a:gd name="connsiteY50" fmla="*/ 1460 h 10000"/>
              <a:gd name="connsiteX51" fmla="*/ 8862 w 10000"/>
              <a:gd name="connsiteY51" fmla="*/ 1828 h 10000"/>
              <a:gd name="connsiteX52" fmla="*/ 9138 w 10000"/>
              <a:gd name="connsiteY52" fmla="*/ 2207 h 10000"/>
              <a:gd name="connsiteX53" fmla="*/ 9402 w 10000"/>
              <a:gd name="connsiteY53" fmla="*/ 2621 h 10000"/>
              <a:gd name="connsiteX54" fmla="*/ 9598 w 10000"/>
              <a:gd name="connsiteY54" fmla="*/ 3057 h 10000"/>
              <a:gd name="connsiteX55" fmla="*/ 9701 w 10000"/>
              <a:gd name="connsiteY55" fmla="*/ 3287 h 10000"/>
              <a:gd name="connsiteX56" fmla="*/ 9782 w 10000"/>
              <a:gd name="connsiteY56" fmla="*/ 3517 h 10000"/>
              <a:gd name="connsiteX57" fmla="*/ 9839 w 10000"/>
              <a:gd name="connsiteY57" fmla="*/ 3759 h 10000"/>
              <a:gd name="connsiteX58" fmla="*/ 9897 w 10000"/>
              <a:gd name="connsiteY58" fmla="*/ 4000 h 10000"/>
              <a:gd name="connsiteX59" fmla="*/ 9943 w 10000"/>
              <a:gd name="connsiteY59" fmla="*/ 4241 h 10000"/>
              <a:gd name="connsiteX60" fmla="*/ 9977 w 10000"/>
              <a:gd name="connsiteY60" fmla="*/ 4483 h 10000"/>
              <a:gd name="connsiteX61" fmla="*/ 10000 w 10000"/>
              <a:gd name="connsiteY61" fmla="*/ 4747 h 10000"/>
              <a:gd name="connsiteX62" fmla="*/ 10000 w 10000"/>
              <a:gd name="connsiteY62" fmla="*/ 5000 h 10000"/>
              <a:gd name="connsiteX63" fmla="*/ 10000 w 10000"/>
              <a:gd name="connsiteY63" fmla="*/ 5000 h 10000"/>
              <a:gd name="connsiteX64" fmla="*/ 10000 w 10000"/>
              <a:gd name="connsiteY64" fmla="*/ 5000 h 10000"/>
              <a:gd name="connsiteX65" fmla="*/ 10000 w 10000"/>
              <a:gd name="connsiteY65" fmla="*/ 5264 h 10000"/>
              <a:gd name="connsiteX66" fmla="*/ 9977 w 10000"/>
              <a:gd name="connsiteY66" fmla="*/ 5517 h 10000"/>
              <a:gd name="connsiteX67" fmla="*/ 9943 w 10000"/>
              <a:gd name="connsiteY67" fmla="*/ 5759 h 10000"/>
              <a:gd name="connsiteX68" fmla="*/ 9897 w 10000"/>
              <a:gd name="connsiteY68" fmla="*/ 6000 h 10000"/>
              <a:gd name="connsiteX69" fmla="*/ 9839 w 10000"/>
              <a:gd name="connsiteY69" fmla="*/ 6241 h 10000"/>
              <a:gd name="connsiteX70" fmla="*/ 9782 w 10000"/>
              <a:gd name="connsiteY70" fmla="*/ 6483 h 10000"/>
              <a:gd name="connsiteX71" fmla="*/ 9701 w 10000"/>
              <a:gd name="connsiteY71" fmla="*/ 6724 h 10000"/>
              <a:gd name="connsiteX72" fmla="*/ 9598 w 10000"/>
              <a:gd name="connsiteY72" fmla="*/ 6943 h 10000"/>
              <a:gd name="connsiteX73" fmla="*/ 9402 w 10000"/>
              <a:gd name="connsiteY73" fmla="*/ 7379 h 10000"/>
              <a:gd name="connsiteX74" fmla="*/ 9138 w 10000"/>
              <a:gd name="connsiteY74" fmla="*/ 7805 h 10000"/>
              <a:gd name="connsiteX75" fmla="*/ 8862 w 10000"/>
              <a:gd name="connsiteY75" fmla="*/ 8184 h 10000"/>
              <a:gd name="connsiteX76" fmla="*/ 8540 w 10000"/>
              <a:gd name="connsiteY76" fmla="*/ 8540 h 10000"/>
              <a:gd name="connsiteX77" fmla="*/ 8184 w 10000"/>
              <a:gd name="connsiteY77" fmla="*/ 8862 h 10000"/>
              <a:gd name="connsiteX78" fmla="*/ 7793 w 10000"/>
              <a:gd name="connsiteY78" fmla="*/ 9138 h 10000"/>
              <a:gd name="connsiteX79" fmla="*/ 7379 w 10000"/>
              <a:gd name="connsiteY79" fmla="*/ 9402 h 10000"/>
              <a:gd name="connsiteX80" fmla="*/ 6943 w 10000"/>
              <a:gd name="connsiteY80" fmla="*/ 9598 h 10000"/>
              <a:gd name="connsiteX81" fmla="*/ 6724 w 10000"/>
              <a:gd name="connsiteY81" fmla="*/ 9701 h 10000"/>
              <a:gd name="connsiteX82" fmla="*/ 6483 w 10000"/>
              <a:gd name="connsiteY82" fmla="*/ 9782 h 10000"/>
              <a:gd name="connsiteX83" fmla="*/ 6241 w 10000"/>
              <a:gd name="connsiteY83" fmla="*/ 9839 h 10000"/>
              <a:gd name="connsiteX84" fmla="*/ 6000 w 10000"/>
              <a:gd name="connsiteY84" fmla="*/ 9897 h 10000"/>
              <a:gd name="connsiteX85" fmla="*/ 5759 w 10000"/>
              <a:gd name="connsiteY85" fmla="*/ 9943 h 10000"/>
              <a:gd name="connsiteX86" fmla="*/ 5517 w 10000"/>
              <a:gd name="connsiteY86" fmla="*/ 9977 h 10000"/>
              <a:gd name="connsiteX87" fmla="*/ 5264 w 10000"/>
              <a:gd name="connsiteY87" fmla="*/ 10000 h 10000"/>
              <a:gd name="connsiteX88" fmla="*/ 5000 w 10000"/>
              <a:gd name="connsiteY88" fmla="*/ 10000 h 10000"/>
              <a:gd name="connsiteX89" fmla="*/ 5000 w 10000"/>
              <a:gd name="connsiteY89" fmla="*/ 10000 h 10000"/>
              <a:gd name="connsiteX90" fmla="*/ 4736 w 10000"/>
              <a:gd name="connsiteY90" fmla="*/ 10000 h 10000"/>
              <a:gd name="connsiteX91" fmla="*/ 4483 w 10000"/>
              <a:gd name="connsiteY91" fmla="*/ 9977 h 10000"/>
              <a:gd name="connsiteX92" fmla="*/ 4241 w 10000"/>
              <a:gd name="connsiteY92" fmla="*/ 9943 h 10000"/>
              <a:gd name="connsiteX93" fmla="*/ 4000 w 10000"/>
              <a:gd name="connsiteY93" fmla="*/ 9897 h 10000"/>
              <a:gd name="connsiteX94" fmla="*/ 3759 w 10000"/>
              <a:gd name="connsiteY94" fmla="*/ 9839 h 10000"/>
              <a:gd name="connsiteX95" fmla="*/ 3517 w 10000"/>
              <a:gd name="connsiteY95" fmla="*/ 9782 h 10000"/>
              <a:gd name="connsiteX96" fmla="*/ 3276 w 10000"/>
              <a:gd name="connsiteY96" fmla="*/ 9701 h 10000"/>
              <a:gd name="connsiteX97" fmla="*/ 3057 w 10000"/>
              <a:gd name="connsiteY97" fmla="*/ 9598 h 10000"/>
              <a:gd name="connsiteX98" fmla="*/ 2621 w 10000"/>
              <a:gd name="connsiteY98" fmla="*/ 9402 h 10000"/>
              <a:gd name="connsiteX99" fmla="*/ 2195 w 10000"/>
              <a:gd name="connsiteY99" fmla="*/ 9138 h 10000"/>
              <a:gd name="connsiteX100" fmla="*/ 2122 w 10000"/>
              <a:gd name="connsiteY100" fmla="*/ 9202 h 10000"/>
              <a:gd name="connsiteX0" fmla="*/ 1460 w 10000"/>
              <a:gd name="connsiteY0" fmla="*/ 8540 h 10000"/>
              <a:gd name="connsiteX1" fmla="*/ 1138 w 10000"/>
              <a:gd name="connsiteY1" fmla="*/ 8184 h 10000"/>
              <a:gd name="connsiteX2" fmla="*/ 862 w 10000"/>
              <a:gd name="connsiteY2" fmla="*/ 7805 h 10000"/>
              <a:gd name="connsiteX3" fmla="*/ 598 w 10000"/>
              <a:gd name="connsiteY3" fmla="*/ 7379 h 10000"/>
              <a:gd name="connsiteX4" fmla="*/ 402 w 10000"/>
              <a:gd name="connsiteY4" fmla="*/ 6943 h 10000"/>
              <a:gd name="connsiteX5" fmla="*/ 299 w 10000"/>
              <a:gd name="connsiteY5" fmla="*/ 6724 h 10000"/>
              <a:gd name="connsiteX6" fmla="*/ 218 w 10000"/>
              <a:gd name="connsiteY6" fmla="*/ 6483 h 10000"/>
              <a:gd name="connsiteX7" fmla="*/ 161 w 10000"/>
              <a:gd name="connsiteY7" fmla="*/ 6241 h 10000"/>
              <a:gd name="connsiteX8" fmla="*/ 103 w 10000"/>
              <a:gd name="connsiteY8" fmla="*/ 6000 h 10000"/>
              <a:gd name="connsiteX9" fmla="*/ 57 w 10000"/>
              <a:gd name="connsiteY9" fmla="*/ 5759 h 10000"/>
              <a:gd name="connsiteX10" fmla="*/ 23 w 10000"/>
              <a:gd name="connsiteY10" fmla="*/ 5517 h 10000"/>
              <a:gd name="connsiteX11" fmla="*/ 0 w 10000"/>
              <a:gd name="connsiteY11" fmla="*/ 5264 h 10000"/>
              <a:gd name="connsiteX12" fmla="*/ 0 w 10000"/>
              <a:gd name="connsiteY12" fmla="*/ 5000 h 10000"/>
              <a:gd name="connsiteX13" fmla="*/ 0 w 10000"/>
              <a:gd name="connsiteY13" fmla="*/ 5000 h 10000"/>
              <a:gd name="connsiteX14" fmla="*/ 0 w 10000"/>
              <a:gd name="connsiteY14" fmla="*/ 4747 h 10000"/>
              <a:gd name="connsiteX15" fmla="*/ 23 w 10000"/>
              <a:gd name="connsiteY15" fmla="*/ 4483 h 10000"/>
              <a:gd name="connsiteX16" fmla="*/ 57 w 10000"/>
              <a:gd name="connsiteY16" fmla="*/ 4241 h 10000"/>
              <a:gd name="connsiteX17" fmla="*/ 103 w 10000"/>
              <a:gd name="connsiteY17" fmla="*/ 4000 h 10000"/>
              <a:gd name="connsiteX18" fmla="*/ 161 w 10000"/>
              <a:gd name="connsiteY18" fmla="*/ 3759 h 10000"/>
              <a:gd name="connsiteX19" fmla="*/ 218 w 10000"/>
              <a:gd name="connsiteY19" fmla="*/ 3517 h 10000"/>
              <a:gd name="connsiteX20" fmla="*/ 299 w 10000"/>
              <a:gd name="connsiteY20" fmla="*/ 3287 h 10000"/>
              <a:gd name="connsiteX21" fmla="*/ 402 w 10000"/>
              <a:gd name="connsiteY21" fmla="*/ 3057 h 10000"/>
              <a:gd name="connsiteX22" fmla="*/ 598 w 10000"/>
              <a:gd name="connsiteY22" fmla="*/ 2621 h 10000"/>
              <a:gd name="connsiteX23" fmla="*/ 862 w 10000"/>
              <a:gd name="connsiteY23" fmla="*/ 2207 h 10000"/>
              <a:gd name="connsiteX24" fmla="*/ 1138 w 10000"/>
              <a:gd name="connsiteY24" fmla="*/ 1828 h 10000"/>
              <a:gd name="connsiteX25" fmla="*/ 1460 w 10000"/>
              <a:gd name="connsiteY25" fmla="*/ 1460 h 10000"/>
              <a:gd name="connsiteX26" fmla="*/ 1816 w 10000"/>
              <a:gd name="connsiteY26" fmla="*/ 1138 h 10000"/>
              <a:gd name="connsiteX27" fmla="*/ 2195 w 10000"/>
              <a:gd name="connsiteY27" fmla="*/ 862 h 10000"/>
              <a:gd name="connsiteX28" fmla="*/ 2621 w 10000"/>
              <a:gd name="connsiteY28" fmla="*/ 609 h 10000"/>
              <a:gd name="connsiteX29" fmla="*/ 3057 w 10000"/>
              <a:gd name="connsiteY29" fmla="*/ 402 h 10000"/>
              <a:gd name="connsiteX30" fmla="*/ 3276 w 10000"/>
              <a:gd name="connsiteY30" fmla="*/ 299 h 10000"/>
              <a:gd name="connsiteX31" fmla="*/ 3517 w 10000"/>
              <a:gd name="connsiteY31" fmla="*/ 218 h 10000"/>
              <a:gd name="connsiteX32" fmla="*/ 3759 w 10000"/>
              <a:gd name="connsiteY32" fmla="*/ 161 h 10000"/>
              <a:gd name="connsiteX33" fmla="*/ 4000 w 10000"/>
              <a:gd name="connsiteY33" fmla="*/ 103 h 10000"/>
              <a:gd name="connsiteX34" fmla="*/ 4241 w 10000"/>
              <a:gd name="connsiteY34" fmla="*/ 69 h 10000"/>
              <a:gd name="connsiteX35" fmla="*/ 4483 w 10000"/>
              <a:gd name="connsiteY35" fmla="*/ 23 h 10000"/>
              <a:gd name="connsiteX36" fmla="*/ 4736 w 10000"/>
              <a:gd name="connsiteY36" fmla="*/ 0 h 10000"/>
              <a:gd name="connsiteX37" fmla="*/ 5000 w 10000"/>
              <a:gd name="connsiteY37" fmla="*/ 0 h 10000"/>
              <a:gd name="connsiteX38" fmla="*/ 5000 w 10000"/>
              <a:gd name="connsiteY38" fmla="*/ 0 h 10000"/>
              <a:gd name="connsiteX39" fmla="*/ 5264 w 10000"/>
              <a:gd name="connsiteY39" fmla="*/ 0 h 10000"/>
              <a:gd name="connsiteX40" fmla="*/ 5517 w 10000"/>
              <a:gd name="connsiteY40" fmla="*/ 23 h 10000"/>
              <a:gd name="connsiteX41" fmla="*/ 5759 w 10000"/>
              <a:gd name="connsiteY41" fmla="*/ 69 h 10000"/>
              <a:gd name="connsiteX42" fmla="*/ 6000 w 10000"/>
              <a:gd name="connsiteY42" fmla="*/ 103 h 10000"/>
              <a:gd name="connsiteX43" fmla="*/ 6241 w 10000"/>
              <a:gd name="connsiteY43" fmla="*/ 161 h 10000"/>
              <a:gd name="connsiteX44" fmla="*/ 6483 w 10000"/>
              <a:gd name="connsiteY44" fmla="*/ 218 h 10000"/>
              <a:gd name="connsiteX45" fmla="*/ 6724 w 10000"/>
              <a:gd name="connsiteY45" fmla="*/ 299 h 10000"/>
              <a:gd name="connsiteX46" fmla="*/ 6943 w 10000"/>
              <a:gd name="connsiteY46" fmla="*/ 402 h 10000"/>
              <a:gd name="connsiteX47" fmla="*/ 7379 w 10000"/>
              <a:gd name="connsiteY47" fmla="*/ 609 h 10000"/>
              <a:gd name="connsiteX48" fmla="*/ 7793 w 10000"/>
              <a:gd name="connsiteY48" fmla="*/ 862 h 10000"/>
              <a:gd name="connsiteX49" fmla="*/ 8184 w 10000"/>
              <a:gd name="connsiteY49" fmla="*/ 1138 h 10000"/>
              <a:gd name="connsiteX50" fmla="*/ 8540 w 10000"/>
              <a:gd name="connsiteY50" fmla="*/ 1460 h 10000"/>
              <a:gd name="connsiteX51" fmla="*/ 8862 w 10000"/>
              <a:gd name="connsiteY51" fmla="*/ 1828 h 10000"/>
              <a:gd name="connsiteX52" fmla="*/ 9138 w 10000"/>
              <a:gd name="connsiteY52" fmla="*/ 2207 h 10000"/>
              <a:gd name="connsiteX53" fmla="*/ 9402 w 10000"/>
              <a:gd name="connsiteY53" fmla="*/ 2621 h 10000"/>
              <a:gd name="connsiteX54" fmla="*/ 9598 w 10000"/>
              <a:gd name="connsiteY54" fmla="*/ 3057 h 10000"/>
              <a:gd name="connsiteX55" fmla="*/ 9701 w 10000"/>
              <a:gd name="connsiteY55" fmla="*/ 3287 h 10000"/>
              <a:gd name="connsiteX56" fmla="*/ 9782 w 10000"/>
              <a:gd name="connsiteY56" fmla="*/ 3517 h 10000"/>
              <a:gd name="connsiteX57" fmla="*/ 9839 w 10000"/>
              <a:gd name="connsiteY57" fmla="*/ 3759 h 10000"/>
              <a:gd name="connsiteX58" fmla="*/ 9897 w 10000"/>
              <a:gd name="connsiteY58" fmla="*/ 4000 h 10000"/>
              <a:gd name="connsiteX59" fmla="*/ 9943 w 10000"/>
              <a:gd name="connsiteY59" fmla="*/ 4241 h 10000"/>
              <a:gd name="connsiteX60" fmla="*/ 9977 w 10000"/>
              <a:gd name="connsiteY60" fmla="*/ 4483 h 10000"/>
              <a:gd name="connsiteX61" fmla="*/ 10000 w 10000"/>
              <a:gd name="connsiteY61" fmla="*/ 4747 h 10000"/>
              <a:gd name="connsiteX62" fmla="*/ 10000 w 10000"/>
              <a:gd name="connsiteY62" fmla="*/ 5000 h 10000"/>
              <a:gd name="connsiteX63" fmla="*/ 10000 w 10000"/>
              <a:gd name="connsiteY63" fmla="*/ 5000 h 10000"/>
              <a:gd name="connsiteX64" fmla="*/ 10000 w 10000"/>
              <a:gd name="connsiteY64" fmla="*/ 5000 h 10000"/>
              <a:gd name="connsiteX65" fmla="*/ 10000 w 10000"/>
              <a:gd name="connsiteY65" fmla="*/ 5264 h 10000"/>
              <a:gd name="connsiteX66" fmla="*/ 9977 w 10000"/>
              <a:gd name="connsiteY66" fmla="*/ 5517 h 10000"/>
              <a:gd name="connsiteX67" fmla="*/ 9943 w 10000"/>
              <a:gd name="connsiteY67" fmla="*/ 5759 h 10000"/>
              <a:gd name="connsiteX68" fmla="*/ 9897 w 10000"/>
              <a:gd name="connsiteY68" fmla="*/ 6000 h 10000"/>
              <a:gd name="connsiteX69" fmla="*/ 9839 w 10000"/>
              <a:gd name="connsiteY69" fmla="*/ 6241 h 10000"/>
              <a:gd name="connsiteX70" fmla="*/ 9782 w 10000"/>
              <a:gd name="connsiteY70" fmla="*/ 6483 h 10000"/>
              <a:gd name="connsiteX71" fmla="*/ 9701 w 10000"/>
              <a:gd name="connsiteY71" fmla="*/ 6724 h 10000"/>
              <a:gd name="connsiteX72" fmla="*/ 9598 w 10000"/>
              <a:gd name="connsiteY72" fmla="*/ 6943 h 10000"/>
              <a:gd name="connsiteX73" fmla="*/ 9402 w 10000"/>
              <a:gd name="connsiteY73" fmla="*/ 7379 h 10000"/>
              <a:gd name="connsiteX74" fmla="*/ 9138 w 10000"/>
              <a:gd name="connsiteY74" fmla="*/ 7805 h 10000"/>
              <a:gd name="connsiteX75" fmla="*/ 8862 w 10000"/>
              <a:gd name="connsiteY75" fmla="*/ 8184 h 10000"/>
              <a:gd name="connsiteX76" fmla="*/ 8540 w 10000"/>
              <a:gd name="connsiteY76" fmla="*/ 8540 h 10000"/>
              <a:gd name="connsiteX77" fmla="*/ 8184 w 10000"/>
              <a:gd name="connsiteY77" fmla="*/ 8862 h 10000"/>
              <a:gd name="connsiteX78" fmla="*/ 7793 w 10000"/>
              <a:gd name="connsiteY78" fmla="*/ 9138 h 10000"/>
              <a:gd name="connsiteX79" fmla="*/ 7379 w 10000"/>
              <a:gd name="connsiteY79" fmla="*/ 9402 h 10000"/>
              <a:gd name="connsiteX80" fmla="*/ 6943 w 10000"/>
              <a:gd name="connsiteY80" fmla="*/ 9598 h 10000"/>
              <a:gd name="connsiteX81" fmla="*/ 6724 w 10000"/>
              <a:gd name="connsiteY81" fmla="*/ 9701 h 10000"/>
              <a:gd name="connsiteX82" fmla="*/ 6483 w 10000"/>
              <a:gd name="connsiteY82" fmla="*/ 9782 h 10000"/>
              <a:gd name="connsiteX83" fmla="*/ 6241 w 10000"/>
              <a:gd name="connsiteY83" fmla="*/ 9839 h 10000"/>
              <a:gd name="connsiteX84" fmla="*/ 6000 w 10000"/>
              <a:gd name="connsiteY84" fmla="*/ 9897 h 10000"/>
              <a:gd name="connsiteX85" fmla="*/ 5759 w 10000"/>
              <a:gd name="connsiteY85" fmla="*/ 9943 h 10000"/>
              <a:gd name="connsiteX86" fmla="*/ 5517 w 10000"/>
              <a:gd name="connsiteY86" fmla="*/ 9977 h 10000"/>
              <a:gd name="connsiteX87" fmla="*/ 5264 w 10000"/>
              <a:gd name="connsiteY87" fmla="*/ 10000 h 10000"/>
              <a:gd name="connsiteX88" fmla="*/ 5000 w 10000"/>
              <a:gd name="connsiteY88" fmla="*/ 10000 h 10000"/>
              <a:gd name="connsiteX89" fmla="*/ 5000 w 10000"/>
              <a:gd name="connsiteY89" fmla="*/ 10000 h 10000"/>
              <a:gd name="connsiteX90" fmla="*/ 4736 w 10000"/>
              <a:gd name="connsiteY90" fmla="*/ 10000 h 10000"/>
              <a:gd name="connsiteX91" fmla="*/ 4483 w 10000"/>
              <a:gd name="connsiteY91" fmla="*/ 9977 h 10000"/>
              <a:gd name="connsiteX92" fmla="*/ 4241 w 10000"/>
              <a:gd name="connsiteY92" fmla="*/ 9943 h 10000"/>
              <a:gd name="connsiteX93" fmla="*/ 4000 w 10000"/>
              <a:gd name="connsiteY93" fmla="*/ 9897 h 10000"/>
              <a:gd name="connsiteX94" fmla="*/ 3759 w 10000"/>
              <a:gd name="connsiteY94" fmla="*/ 9839 h 10000"/>
              <a:gd name="connsiteX95" fmla="*/ 3517 w 10000"/>
              <a:gd name="connsiteY95" fmla="*/ 9782 h 10000"/>
              <a:gd name="connsiteX96" fmla="*/ 3276 w 10000"/>
              <a:gd name="connsiteY96" fmla="*/ 9701 h 10000"/>
              <a:gd name="connsiteX97" fmla="*/ 3057 w 10000"/>
              <a:gd name="connsiteY97" fmla="*/ 9598 h 10000"/>
              <a:gd name="connsiteX98" fmla="*/ 2621 w 10000"/>
              <a:gd name="connsiteY98" fmla="*/ 9402 h 10000"/>
              <a:gd name="connsiteX99" fmla="*/ 2195 w 10000"/>
              <a:gd name="connsiteY99" fmla="*/ 9138 h 10000"/>
              <a:gd name="connsiteX100" fmla="*/ 2224 w 10000"/>
              <a:gd name="connsiteY100" fmla="*/ 916 h 10000"/>
              <a:gd name="connsiteX0" fmla="*/ 1460 w 10000"/>
              <a:gd name="connsiteY0" fmla="*/ 8540 h 10000"/>
              <a:gd name="connsiteX1" fmla="*/ 1138 w 10000"/>
              <a:gd name="connsiteY1" fmla="*/ 8184 h 10000"/>
              <a:gd name="connsiteX2" fmla="*/ 862 w 10000"/>
              <a:gd name="connsiteY2" fmla="*/ 7805 h 10000"/>
              <a:gd name="connsiteX3" fmla="*/ 598 w 10000"/>
              <a:gd name="connsiteY3" fmla="*/ 7379 h 10000"/>
              <a:gd name="connsiteX4" fmla="*/ 402 w 10000"/>
              <a:gd name="connsiteY4" fmla="*/ 6943 h 10000"/>
              <a:gd name="connsiteX5" fmla="*/ 299 w 10000"/>
              <a:gd name="connsiteY5" fmla="*/ 6724 h 10000"/>
              <a:gd name="connsiteX6" fmla="*/ 218 w 10000"/>
              <a:gd name="connsiteY6" fmla="*/ 6483 h 10000"/>
              <a:gd name="connsiteX7" fmla="*/ 161 w 10000"/>
              <a:gd name="connsiteY7" fmla="*/ 6241 h 10000"/>
              <a:gd name="connsiteX8" fmla="*/ 103 w 10000"/>
              <a:gd name="connsiteY8" fmla="*/ 6000 h 10000"/>
              <a:gd name="connsiteX9" fmla="*/ 57 w 10000"/>
              <a:gd name="connsiteY9" fmla="*/ 5759 h 10000"/>
              <a:gd name="connsiteX10" fmla="*/ 23 w 10000"/>
              <a:gd name="connsiteY10" fmla="*/ 5517 h 10000"/>
              <a:gd name="connsiteX11" fmla="*/ 0 w 10000"/>
              <a:gd name="connsiteY11" fmla="*/ 5264 h 10000"/>
              <a:gd name="connsiteX12" fmla="*/ 0 w 10000"/>
              <a:gd name="connsiteY12" fmla="*/ 5000 h 10000"/>
              <a:gd name="connsiteX13" fmla="*/ 0 w 10000"/>
              <a:gd name="connsiteY13" fmla="*/ 5000 h 10000"/>
              <a:gd name="connsiteX14" fmla="*/ 0 w 10000"/>
              <a:gd name="connsiteY14" fmla="*/ 4747 h 10000"/>
              <a:gd name="connsiteX15" fmla="*/ 23 w 10000"/>
              <a:gd name="connsiteY15" fmla="*/ 4483 h 10000"/>
              <a:gd name="connsiteX16" fmla="*/ 57 w 10000"/>
              <a:gd name="connsiteY16" fmla="*/ 4241 h 10000"/>
              <a:gd name="connsiteX17" fmla="*/ 103 w 10000"/>
              <a:gd name="connsiteY17" fmla="*/ 4000 h 10000"/>
              <a:gd name="connsiteX18" fmla="*/ 161 w 10000"/>
              <a:gd name="connsiteY18" fmla="*/ 3759 h 10000"/>
              <a:gd name="connsiteX19" fmla="*/ 218 w 10000"/>
              <a:gd name="connsiteY19" fmla="*/ 3517 h 10000"/>
              <a:gd name="connsiteX20" fmla="*/ 299 w 10000"/>
              <a:gd name="connsiteY20" fmla="*/ 3287 h 10000"/>
              <a:gd name="connsiteX21" fmla="*/ 402 w 10000"/>
              <a:gd name="connsiteY21" fmla="*/ 3057 h 10000"/>
              <a:gd name="connsiteX22" fmla="*/ 598 w 10000"/>
              <a:gd name="connsiteY22" fmla="*/ 2621 h 10000"/>
              <a:gd name="connsiteX23" fmla="*/ 862 w 10000"/>
              <a:gd name="connsiteY23" fmla="*/ 2207 h 10000"/>
              <a:gd name="connsiteX24" fmla="*/ 1138 w 10000"/>
              <a:gd name="connsiteY24" fmla="*/ 1828 h 10000"/>
              <a:gd name="connsiteX25" fmla="*/ 1460 w 10000"/>
              <a:gd name="connsiteY25" fmla="*/ 1460 h 10000"/>
              <a:gd name="connsiteX26" fmla="*/ 1816 w 10000"/>
              <a:gd name="connsiteY26" fmla="*/ 1138 h 10000"/>
              <a:gd name="connsiteX27" fmla="*/ 2195 w 10000"/>
              <a:gd name="connsiteY27" fmla="*/ 862 h 10000"/>
              <a:gd name="connsiteX28" fmla="*/ 2621 w 10000"/>
              <a:gd name="connsiteY28" fmla="*/ 609 h 10000"/>
              <a:gd name="connsiteX29" fmla="*/ 3057 w 10000"/>
              <a:gd name="connsiteY29" fmla="*/ 402 h 10000"/>
              <a:gd name="connsiteX30" fmla="*/ 3276 w 10000"/>
              <a:gd name="connsiteY30" fmla="*/ 299 h 10000"/>
              <a:gd name="connsiteX31" fmla="*/ 3517 w 10000"/>
              <a:gd name="connsiteY31" fmla="*/ 218 h 10000"/>
              <a:gd name="connsiteX32" fmla="*/ 3759 w 10000"/>
              <a:gd name="connsiteY32" fmla="*/ 161 h 10000"/>
              <a:gd name="connsiteX33" fmla="*/ 4000 w 10000"/>
              <a:gd name="connsiteY33" fmla="*/ 103 h 10000"/>
              <a:gd name="connsiteX34" fmla="*/ 4241 w 10000"/>
              <a:gd name="connsiteY34" fmla="*/ 69 h 10000"/>
              <a:gd name="connsiteX35" fmla="*/ 4483 w 10000"/>
              <a:gd name="connsiteY35" fmla="*/ 23 h 10000"/>
              <a:gd name="connsiteX36" fmla="*/ 4736 w 10000"/>
              <a:gd name="connsiteY36" fmla="*/ 0 h 10000"/>
              <a:gd name="connsiteX37" fmla="*/ 5000 w 10000"/>
              <a:gd name="connsiteY37" fmla="*/ 0 h 10000"/>
              <a:gd name="connsiteX38" fmla="*/ 5000 w 10000"/>
              <a:gd name="connsiteY38" fmla="*/ 0 h 10000"/>
              <a:gd name="connsiteX39" fmla="*/ 5264 w 10000"/>
              <a:gd name="connsiteY39" fmla="*/ 0 h 10000"/>
              <a:gd name="connsiteX40" fmla="*/ 5517 w 10000"/>
              <a:gd name="connsiteY40" fmla="*/ 23 h 10000"/>
              <a:gd name="connsiteX41" fmla="*/ 5759 w 10000"/>
              <a:gd name="connsiteY41" fmla="*/ 69 h 10000"/>
              <a:gd name="connsiteX42" fmla="*/ 6000 w 10000"/>
              <a:gd name="connsiteY42" fmla="*/ 103 h 10000"/>
              <a:gd name="connsiteX43" fmla="*/ 6241 w 10000"/>
              <a:gd name="connsiteY43" fmla="*/ 161 h 10000"/>
              <a:gd name="connsiteX44" fmla="*/ 6483 w 10000"/>
              <a:gd name="connsiteY44" fmla="*/ 218 h 10000"/>
              <a:gd name="connsiteX45" fmla="*/ 6724 w 10000"/>
              <a:gd name="connsiteY45" fmla="*/ 299 h 10000"/>
              <a:gd name="connsiteX46" fmla="*/ 6943 w 10000"/>
              <a:gd name="connsiteY46" fmla="*/ 402 h 10000"/>
              <a:gd name="connsiteX47" fmla="*/ 7379 w 10000"/>
              <a:gd name="connsiteY47" fmla="*/ 609 h 10000"/>
              <a:gd name="connsiteX48" fmla="*/ 7793 w 10000"/>
              <a:gd name="connsiteY48" fmla="*/ 862 h 10000"/>
              <a:gd name="connsiteX49" fmla="*/ 8184 w 10000"/>
              <a:gd name="connsiteY49" fmla="*/ 1138 h 10000"/>
              <a:gd name="connsiteX50" fmla="*/ 8540 w 10000"/>
              <a:gd name="connsiteY50" fmla="*/ 1460 h 10000"/>
              <a:gd name="connsiteX51" fmla="*/ 8862 w 10000"/>
              <a:gd name="connsiteY51" fmla="*/ 1828 h 10000"/>
              <a:gd name="connsiteX52" fmla="*/ 9138 w 10000"/>
              <a:gd name="connsiteY52" fmla="*/ 2207 h 10000"/>
              <a:gd name="connsiteX53" fmla="*/ 9402 w 10000"/>
              <a:gd name="connsiteY53" fmla="*/ 2621 h 10000"/>
              <a:gd name="connsiteX54" fmla="*/ 9598 w 10000"/>
              <a:gd name="connsiteY54" fmla="*/ 3057 h 10000"/>
              <a:gd name="connsiteX55" fmla="*/ 9701 w 10000"/>
              <a:gd name="connsiteY55" fmla="*/ 3287 h 10000"/>
              <a:gd name="connsiteX56" fmla="*/ 9782 w 10000"/>
              <a:gd name="connsiteY56" fmla="*/ 3517 h 10000"/>
              <a:gd name="connsiteX57" fmla="*/ 9839 w 10000"/>
              <a:gd name="connsiteY57" fmla="*/ 3759 h 10000"/>
              <a:gd name="connsiteX58" fmla="*/ 9897 w 10000"/>
              <a:gd name="connsiteY58" fmla="*/ 4000 h 10000"/>
              <a:gd name="connsiteX59" fmla="*/ 9943 w 10000"/>
              <a:gd name="connsiteY59" fmla="*/ 4241 h 10000"/>
              <a:gd name="connsiteX60" fmla="*/ 9977 w 10000"/>
              <a:gd name="connsiteY60" fmla="*/ 4483 h 10000"/>
              <a:gd name="connsiteX61" fmla="*/ 10000 w 10000"/>
              <a:gd name="connsiteY61" fmla="*/ 4747 h 10000"/>
              <a:gd name="connsiteX62" fmla="*/ 10000 w 10000"/>
              <a:gd name="connsiteY62" fmla="*/ 5000 h 10000"/>
              <a:gd name="connsiteX63" fmla="*/ 10000 w 10000"/>
              <a:gd name="connsiteY63" fmla="*/ 5000 h 10000"/>
              <a:gd name="connsiteX64" fmla="*/ 10000 w 10000"/>
              <a:gd name="connsiteY64" fmla="*/ 5000 h 10000"/>
              <a:gd name="connsiteX65" fmla="*/ 10000 w 10000"/>
              <a:gd name="connsiteY65" fmla="*/ 5264 h 10000"/>
              <a:gd name="connsiteX66" fmla="*/ 9977 w 10000"/>
              <a:gd name="connsiteY66" fmla="*/ 5517 h 10000"/>
              <a:gd name="connsiteX67" fmla="*/ 9943 w 10000"/>
              <a:gd name="connsiteY67" fmla="*/ 5759 h 10000"/>
              <a:gd name="connsiteX68" fmla="*/ 9897 w 10000"/>
              <a:gd name="connsiteY68" fmla="*/ 6000 h 10000"/>
              <a:gd name="connsiteX69" fmla="*/ 9839 w 10000"/>
              <a:gd name="connsiteY69" fmla="*/ 6241 h 10000"/>
              <a:gd name="connsiteX70" fmla="*/ 9782 w 10000"/>
              <a:gd name="connsiteY70" fmla="*/ 6483 h 10000"/>
              <a:gd name="connsiteX71" fmla="*/ 9701 w 10000"/>
              <a:gd name="connsiteY71" fmla="*/ 6724 h 10000"/>
              <a:gd name="connsiteX72" fmla="*/ 9598 w 10000"/>
              <a:gd name="connsiteY72" fmla="*/ 6943 h 10000"/>
              <a:gd name="connsiteX73" fmla="*/ 9402 w 10000"/>
              <a:gd name="connsiteY73" fmla="*/ 7379 h 10000"/>
              <a:gd name="connsiteX74" fmla="*/ 9138 w 10000"/>
              <a:gd name="connsiteY74" fmla="*/ 7805 h 10000"/>
              <a:gd name="connsiteX75" fmla="*/ 8862 w 10000"/>
              <a:gd name="connsiteY75" fmla="*/ 8184 h 10000"/>
              <a:gd name="connsiteX76" fmla="*/ 8540 w 10000"/>
              <a:gd name="connsiteY76" fmla="*/ 8540 h 10000"/>
              <a:gd name="connsiteX77" fmla="*/ 8184 w 10000"/>
              <a:gd name="connsiteY77" fmla="*/ 8862 h 10000"/>
              <a:gd name="connsiteX78" fmla="*/ 7793 w 10000"/>
              <a:gd name="connsiteY78" fmla="*/ 9138 h 10000"/>
              <a:gd name="connsiteX79" fmla="*/ 7379 w 10000"/>
              <a:gd name="connsiteY79" fmla="*/ 9402 h 10000"/>
              <a:gd name="connsiteX80" fmla="*/ 6943 w 10000"/>
              <a:gd name="connsiteY80" fmla="*/ 9598 h 10000"/>
              <a:gd name="connsiteX81" fmla="*/ 6724 w 10000"/>
              <a:gd name="connsiteY81" fmla="*/ 9701 h 10000"/>
              <a:gd name="connsiteX82" fmla="*/ 6483 w 10000"/>
              <a:gd name="connsiteY82" fmla="*/ 9782 h 10000"/>
              <a:gd name="connsiteX83" fmla="*/ 6241 w 10000"/>
              <a:gd name="connsiteY83" fmla="*/ 9839 h 10000"/>
              <a:gd name="connsiteX84" fmla="*/ 6000 w 10000"/>
              <a:gd name="connsiteY84" fmla="*/ 9897 h 10000"/>
              <a:gd name="connsiteX85" fmla="*/ 5759 w 10000"/>
              <a:gd name="connsiteY85" fmla="*/ 9943 h 10000"/>
              <a:gd name="connsiteX86" fmla="*/ 5517 w 10000"/>
              <a:gd name="connsiteY86" fmla="*/ 9977 h 10000"/>
              <a:gd name="connsiteX87" fmla="*/ 5264 w 10000"/>
              <a:gd name="connsiteY87" fmla="*/ 10000 h 10000"/>
              <a:gd name="connsiteX88" fmla="*/ 5000 w 10000"/>
              <a:gd name="connsiteY88" fmla="*/ 10000 h 10000"/>
              <a:gd name="connsiteX89" fmla="*/ 5000 w 10000"/>
              <a:gd name="connsiteY89" fmla="*/ 10000 h 10000"/>
              <a:gd name="connsiteX90" fmla="*/ 4736 w 10000"/>
              <a:gd name="connsiteY90" fmla="*/ 10000 h 10000"/>
              <a:gd name="connsiteX91" fmla="*/ 4483 w 10000"/>
              <a:gd name="connsiteY91" fmla="*/ 9977 h 10000"/>
              <a:gd name="connsiteX92" fmla="*/ 4241 w 10000"/>
              <a:gd name="connsiteY92" fmla="*/ 9943 h 10000"/>
              <a:gd name="connsiteX93" fmla="*/ 4000 w 10000"/>
              <a:gd name="connsiteY93" fmla="*/ 9897 h 10000"/>
              <a:gd name="connsiteX94" fmla="*/ 3759 w 10000"/>
              <a:gd name="connsiteY94" fmla="*/ 9839 h 10000"/>
              <a:gd name="connsiteX95" fmla="*/ 3517 w 10000"/>
              <a:gd name="connsiteY95" fmla="*/ 9782 h 10000"/>
              <a:gd name="connsiteX96" fmla="*/ 3276 w 10000"/>
              <a:gd name="connsiteY96" fmla="*/ 9701 h 10000"/>
              <a:gd name="connsiteX97" fmla="*/ 3057 w 10000"/>
              <a:gd name="connsiteY97" fmla="*/ 9598 h 10000"/>
              <a:gd name="connsiteX98" fmla="*/ 2621 w 10000"/>
              <a:gd name="connsiteY98" fmla="*/ 9402 h 10000"/>
              <a:gd name="connsiteX99" fmla="*/ 2195 w 10000"/>
              <a:gd name="connsiteY99" fmla="*/ 9138 h 10000"/>
              <a:gd name="connsiteX100" fmla="*/ 2224 w 10000"/>
              <a:gd name="connsiteY100" fmla="*/ 916 h 10000"/>
              <a:gd name="connsiteX0" fmla="*/ 1138 w 10000"/>
              <a:gd name="connsiteY0" fmla="*/ 8184 h 10000"/>
              <a:gd name="connsiteX1" fmla="*/ 862 w 10000"/>
              <a:gd name="connsiteY1" fmla="*/ 7805 h 10000"/>
              <a:gd name="connsiteX2" fmla="*/ 598 w 10000"/>
              <a:gd name="connsiteY2" fmla="*/ 7379 h 10000"/>
              <a:gd name="connsiteX3" fmla="*/ 402 w 10000"/>
              <a:gd name="connsiteY3" fmla="*/ 6943 h 10000"/>
              <a:gd name="connsiteX4" fmla="*/ 299 w 10000"/>
              <a:gd name="connsiteY4" fmla="*/ 6724 h 10000"/>
              <a:gd name="connsiteX5" fmla="*/ 218 w 10000"/>
              <a:gd name="connsiteY5" fmla="*/ 6483 h 10000"/>
              <a:gd name="connsiteX6" fmla="*/ 161 w 10000"/>
              <a:gd name="connsiteY6" fmla="*/ 6241 h 10000"/>
              <a:gd name="connsiteX7" fmla="*/ 103 w 10000"/>
              <a:gd name="connsiteY7" fmla="*/ 6000 h 10000"/>
              <a:gd name="connsiteX8" fmla="*/ 57 w 10000"/>
              <a:gd name="connsiteY8" fmla="*/ 5759 h 10000"/>
              <a:gd name="connsiteX9" fmla="*/ 23 w 10000"/>
              <a:gd name="connsiteY9" fmla="*/ 5517 h 10000"/>
              <a:gd name="connsiteX10" fmla="*/ 0 w 10000"/>
              <a:gd name="connsiteY10" fmla="*/ 5264 h 10000"/>
              <a:gd name="connsiteX11" fmla="*/ 0 w 10000"/>
              <a:gd name="connsiteY11" fmla="*/ 5000 h 10000"/>
              <a:gd name="connsiteX12" fmla="*/ 0 w 10000"/>
              <a:gd name="connsiteY12" fmla="*/ 5000 h 10000"/>
              <a:gd name="connsiteX13" fmla="*/ 0 w 10000"/>
              <a:gd name="connsiteY13" fmla="*/ 4747 h 10000"/>
              <a:gd name="connsiteX14" fmla="*/ 23 w 10000"/>
              <a:gd name="connsiteY14" fmla="*/ 4483 h 10000"/>
              <a:gd name="connsiteX15" fmla="*/ 57 w 10000"/>
              <a:gd name="connsiteY15" fmla="*/ 4241 h 10000"/>
              <a:gd name="connsiteX16" fmla="*/ 103 w 10000"/>
              <a:gd name="connsiteY16" fmla="*/ 4000 h 10000"/>
              <a:gd name="connsiteX17" fmla="*/ 161 w 10000"/>
              <a:gd name="connsiteY17" fmla="*/ 3759 h 10000"/>
              <a:gd name="connsiteX18" fmla="*/ 218 w 10000"/>
              <a:gd name="connsiteY18" fmla="*/ 3517 h 10000"/>
              <a:gd name="connsiteX19" fmla="*/ 299 w 10000"/>
              <a:gd name="connsiteY19" fmla="*/ 3287 h 10000"/>
              <a:gd name="connsiteX20" fmla="*/ 402 w 10000"/>
              <a:gd name="connsiteY20" fmla="*/ 3057 h 10000"/>
              <a:gd name="connsiteX21" fmla="*/ 598 w 10000"/>
              <a:gd name="connsiteY21" fmla="*/ 2621 h 10000"/>
              <a:gd name="connsiteX22" fmla="*/ 862 w 10000"/>
              <a:gd name="connsiteY22" fmla="*/ 2207 h 10000"/>
              <a:gd name="connsiteX23" fmla="*/ 1138 w 10000"/>
              <a:gd name="connsiteY23" fmla="*/ 1828 h 10000"/>
              <a:gd name="connsiteX24" fmla="*/ 1460 w 10000"/>
              <a:gd name="connsiteY24" fmla="*/ 1460 h 10000"/>
              <a:gd name="connsiteX25" fmla="*/ 1816 w 10000"/>
              <a:gd name="connsiteY25" fmla="*/ 1138 h 10000"/>
              <a:gd name="connsiteX26" fmla="*/ 2195 w 10000"/>
              <a:gd name="connsiteY26" fmla="*/ 862 h 10000"/>
              <a:gd name="connsiteX27" fmla="*/ 2621 w 10000"/>
              <a:gd name="connsiteY27" fmla="*/ 609 h 10000"/>
              <a:gd name="connsiteX28" fmla="*/ 3057 w 10000"/>
              <a:gd name="connsiteY28" fmla="*/ 402 h 10000"/>
              <a:gd name="connsiteX29" fmla="*/ 3276 w 10000"/>
              <a:gd name="connsiteY29" fmla="*/ 299 h 10000"/>
              <a:gd name="connsiteX30" fmla="*/ 3517 w 10000"/>
              <a:gd name="connsiteY30" fmla="*/ 218 h 10000"/>
              <a:gd name="connsiteX31" fmla="*/ 3759 w 10000"/>
              <a:gd name="connsiteY31" fmla="*/ 161 h 10000"/>
              <a:gd name="connsiteX32" fmla="*/ 4000 w 10000"/>
              <a:gd name="connsiteY32" fmla="*/ 103 h 10000"/>
              <a:gd name="connsiteX33" fmla="*/ 4241 w 10000"/>
              <a:gd name="connsiteY33" fmla="*/ 69 h 10000"/>
              <a:gd name="connsiteX34" fmla="*/ 4483 w 10000"/>
              <a:gd name="connsiteY34" fmla="*/ 23 h 10000"/>
              <a:gd name="connsiteX35" fmla="*/ 4736 w 10000"/>
              <a:gd name="connsiteY35" fmla="*/ 0 h 10000"/>
              <a:gd name="connsiteX36" fmla="*/ 5000 w 10000"/>
              <a:gd name="connsiteY36" fmla="*/ 0 h 10000"/>
              <a:gd name="connsiteX37" fmla="*/ 5000 w 10000"/>
              <a:gd name="connsiteY37" fmla="*/ 0 h 10000"/>
              <a:gd name="connsiteX38" fmla="*/ 5264 w 10000"/>
              <a:gd name="connsiteY38" fmla="*/ 0 h 10000"/>
              <a:gd name="connsiteX39" fmla="*/ 5517 w 10000"/>
              <a:gd name="connsiteY39" fmla="*/ 23 h 10000"/>
              <a:gd name="connsiteX40" fmla="*/ 5759 w 10000"/>
              <a:gd name="connsiteY40" fmla="*/ 69 h 10000"/>
              <a:gd name="connsiteX41" fmla="*/ 6000 w 10000"/>
              <a:gd name="connsiteY41" fmla="*/ 103 h 10000"/>
              <a:gd name="connsiteX42" fmla="*/ 6241 w 10000"/>
              <a:gd name="connsiteY42" fmla="*/ 161 h 10000"/>
              <a:gd name="connsiteX43" fmla="*/ 6483 w 10000"/>
              <a:gd name="connsiteY43" fmla="*/ 218 h 10000"/>
              <a:gd name="connsiteX44" fmla="*/ 6724 w 10000"/>
              <a:gd name="connsiteY44" fmla="*/ 299 h 10000"/>
              <a:gd name="connsiteX45" fmla="*/ 6943 w 10000"/>
              <a:gd name="connsiteY45" fmla="*/ 402 h 10000"/>
              <a:gd name="connsiteX46" fmla="*/ 7379 w 10000"/>
              <a:gd name="connsiteY46" fmla="*/ 609 h 10000"/>
              <a:gd name="connsiteX47" fmla="*/ 7793 w 10000"/>
              <a:gd name="connsiteY47" fmla="*/ 862 h 10000"/>
              <a:gd name="connsiteX48" fmla="*/ 8184 w 10000"/>
              <a:gd name="connsiteY48" fmla="*/ 1138 h 10000"/>
              <a:gd name="connsiteX49" fmla="*/ 8540 w 10000"/>
              <a:gd name="connsiteY49" fmla="*/ 1460 h 10000"/>
              <a:gd name="connsiteX50" fmla="*/ 8862 w 10000"/>
              <a:gd name="connsiteY50" fmla="*/ 1828 h 10000"/>
              <a:gd name="connsiteX51" fmla="*/ 9138 w 10000"/>
              <a:gd name="connsiteY51" fmla="*/ 2207 h 10000"/>
              <a:gd name="connsiteX52" fmla="*/ 9402 w 10000"/>
              <a:gd name="connsiteY52" fmla="*/ 2621 h 10000"/>
              <a:gd name="connsiteX53" fmla="*/ 9598 w 10000"/>
              <a:gd name="connsiteY53" fmla="*/ 3057 h 10000"/>
              <a:gd name="connsiteX54" fmla="*/ 9701 w 10000"/>
              <a:gd name="connsiteY54" fmla="*/ 3287 h 10000"/>
              <a:gd name="connsiteX55" fmla="*/ 9782 w 10000"/>
              <a:gd name="connsiteY55" fmla="*/ 3517 h 10000"/>
              <a:gd name="connsiteX56" fmla="*/ 9839 w 10000"/>
              <a:gd name="connsiteY56" fmla="*/ 3759 h 10000"/>
              <a:gd name="connsiteX57" fmla="*/ 9897 w 10000"/>
              <a:gd name="connsiteY57" fmla="*/ 4000 h 10000"/>
              <a:gd name="connsiteX58" fmla="*/ 9943 w 10000"/>
              <a:gd name="connsiteY58" fmla="*/ 4241 h 10000"/>
              <a:gd name="connsiteX59" fmla="*/ 9977 w 10000"/>
              <a:gd name="connsiteY59" fmla="*/ 4483 h 10000"/>
              <a:gd name="connsiteX60" fmla="*/ 10000 w 10000"/>
              <a:gd name="connsiteY60" fmla="*/ 4747 h 10000"/>
              <a:gd name="connsiteX61" fmla="*/ 10000 w 10000"/>
              <a:gd name="connsiteY61" fmla="*/ 5000 h 10000"/>
              <a:gd name="connsiteX62" fmla="*/ 10000 w 10000"/>
              <a:gd name="connsiteY62" fmla="*/ 5000 h 10000"/>
              <a:gd name="connsiteX63" fmla="*/ 10000 w 10000"/>
              <a:gd name="connsiteY63" fmla="*/ 5000 h 10000"/>
              <a:gd name="connsiteX64" fmla="*/ 10000 w 10000"/>
              <a:gd name="connsiteY64" fmla="*/ 5264 h 10000"/>
              <a:gd name="connsiteX65" fmla="*/ 9977 w 10000"/>
              <a:gd name="connsiteY65" fmla="*/ 5517 h 10000"/>
              <a:gd name="connsiteX66" fmla="*/ 9943 w 10000"/>
              <a:gd name="connsiteY66" fmla="*/ 5759 h 10000"/>
              <a:gd name="connsiteX67" fmla="*/ 9897 w 10000"/>
              <a:gd name="connsiteY67" fmla="*/ 6000 h 10000"/>
              <a:gd name="connsiteX68" fmla="*/ 9839 w 10000"/>
              <a:gd name="connsiteY68" fmla="*/ 6241 h 10000"/>
              <a:gd name="connsiteX69" fmla="*/ 9782 w 10000"/>
              <a:gd name="connsiteY69" fmla="*/ 6483 h 10000"/>
              <a:gd name="connsiteX70" fmla="*/ 9701 w 10000"/>
              <a:gd name="connsiteY70" fmla="*/ 6724 h 10000"/>
              <a:gd name="connsiteX71" fmla="*/ 9598 w 10000"/>
              <a:gd name="connsiteY71" fmla="*/ 6943 h 10000"/>
              <a:gd name="connsiteX72" fmla="*/ 9402 w 10000"/>
              <a:gd name="connsiteY72" fmla="*/ 7379 h 10000"/>
              <a:gd name="connsiteX73" fmla="*/ 9138 w 10000"/>
              <a:gd name="connsiteY73" fmla="*/ 7805 h 10000"/>
              <a:gd name="connsiteX74" fmla="*/ 8862 w 10000"/>
              <a:gd name="connsiteY74" fmla="*/ 8184 h 10000"/>
              <a:gd name="connsiteX75" fmla="*/ 8540 w 10000"/>
              <a:gd name="connsiteY75" fmla="*/ 8540 h 10000"/>
              <a:gd name="connsiteX76" fmla="*/ 8184 w 10000"/>
              <a:gd name="connsiteY76" fmla="*/ 8862 h 10000"/>
              <a:gd name="connsiteX77" fmla="*/ 7793 w 10000"/>
              <a:gd name="connsiteY77" fmla="*/ 9138 h 10000"/>
              <a:gd name="connsiteX78" fmla="*/ 7379 w 10000"/>
              <a:gd name="connsiteY78" fmla="*/ 9402 h 10000"/>
              <a:gd name="connsiteX79" fmla="*/ 6943 w 10000"/>
              <a:gd name="connsiteY79" fmla="*/ 9598 h 10000"/>
              <a:gd name="connsiteX80" fmla="*/ 6724 w 10000"/>
              <a:gd name="connsiteY80" fmla="*/ 9701 h 10000"/>
              <a:gd name="connsiteX81" fmla="*/ 6483 w 10000"/>
              <a:gd name="connsiteY81" fmla="*/ 9782 h 10000"/>
              <a:gd name="connsiteX82" fmla="*/ 6241 w 10000"/>
              <a:gd name="connsiteY82" fmla="*/ 9839 h 10000"/>
              <a:gd name="connsiteX83" fmla="*/ 6000 w 10000"/>
              <a:gd name="connsiteY83" fmla="*/ 9897 h 10000"/>
              <a:gd name="connsiteX84" fmla="*/ 5759 w 10000"/>
              <a:gd name="connsiteY84" fmla="*/ 9943 h 10000"/>
              <a:gd name="connsiteX85" fmla="*/ 5517 w 10000"/>
              <a:gd name="connsiteY85" fmla="*/ 9977 h 10000"/>
              <a:gd name="connsiteX86" fmla="*/ 5264 w 10000"/>
              <a:gd name="connsiteY86" fmla="*/ 10000 h 10000"/>
              <a:gd name="connsiteX87" fmla="*/ 5000 w 10000"/>
              <a:gd name="connsiteY87" fmla="*/ 10000 h 10000"/>
              <a:gd name="connsiteX88" fmla="*/ 5000 w 10000"/>
              <a:gd name="connsiteY88" fmla="*/ 10000 h 10000"/>
              <a:gd name="connsiteX89" fmla="*/ 4736 w 10000"/>
              <a:gd name="connsiteY89" fmla="*/ 10000 h 10000"/>
              <a:gd name="connsiteX90" fmla="*/ 4483 w 10000"/>
              <a:gd name="connsiteY90" fmla="*/ 9977 h 10000"/>
              <a:gd name="connsiteX91" fmla="*/ 4241 w 10000"/>
              <a:gd name="connsiteY91" fmla="*/ 9943 h 10000"/>
              <a:gd name="connsiteX92" fmla="*/ 4000 w 10000"/>
              <a:gd name="connsiteY92" fmla="*/ 9897 h 10000"/>
              <a:gd name="connsiteX93" fmla="*/ 3759 w 10000"/>
              <a:gd name="connsiteY93" fmla="*/ 9839 h 10000"/>
              <a:gd name="connsiteX94" fmla="*/ 3517 w 10000"/>
              <a:gd name="connsiteY94" fmla="*/ 9782 h 10000"/>
              <a:gd name="connsiteX95" fmla="*/ 3276 w 10000"/>
              <a:gd name="connsiteY95" fmla="*/ 9701 h 10000"/>
              <a:gd name="connsiteX96" fmla="*/ 3057 w 10000"/>
              <a:gd name="connsiteY96" fmla="*/ 9598 h 10000"/>
              <a:gd name="connsiteX97" fmla="*/ 2621 w 10000"/>
              <a:gd name="connsiteY97" fmla="*/ 9402 h 10000"/>
              <a:gd name="connsiteX98" fmla="*/ 2195 w 10000"/>
              <a:gd name="connsiteY98" fmla="*/ 9138 h 10000"/>
              <a:gd name="connsiteX99" fmla="*/ 2224 w 10000"/>
              <a:gd name="connsiteY99" fmla="*/ 916 h 10000"/>
              <a:gd name="connsiteX0" fmla="*/ 862 w 10000"/>
              <a:gd name="connsiteY0" fmla="*/ 7805 h 10000"/>
              <a:gd name="connsiteX1" fmla="*/ 598 w 10000"/>
              <a:gd name="connsiteY1" fmla="*/ 7379 h 10000"/>
              <a:gd name="connsiteX2" fmla="*/ 402 w 10000"/>
              <a:gd name="connsiteY2" fmla="*/ 6943 h 10000"/>
              <a:gd name="connsiteX3" fmla="*/ 299 w 10000"/>
              <a:gd name="connsiteY3" fmla="*/ 6724 h 10000"/>
              <a:gd name="connsiteX4" fmla="*/ 218 w 10000"/>
              <a:gd name="connsiteY4" fmla="*/ 6483 h 10000"/>
              <a:gd name="connsiteX5" fmla="*/ 161 w 10000"/>
              <a:gd name="connsiteY5" fmla="*/ 6241 h 10000"/>
              <a:gd name="connsiteX6" fmla="*/ 103 w 10000"/>
              <a:gd name="connsiteY6" fmla="*/ 6000 h 10000"/>
              <a:gd name="connsiteX7" fmla="*/ 57 w 10000"/>
              <a:gd name="connsiteY7" fmla="*/ 5759 h 10000"/>
              <a:gd name="connsiteX8" fmla="*/ 23 w 10000"/>
              <a:gd name="connsiteY8" fmla="*/ 5517 h 10000"/>
              <a:gd name="connsiteX9" fmla="*/ 0 w 10000"/>
              <a:gd name="connsiteY9" fmla="*/ 5264 h 10000"/>
              <a:gd name="connsiteX10" fmla="*/ 0 w 10000"/>
              <a:gd name="connsiteY10" fmla="*/ 5000 h 10000"/>
              <a:gd name="connsiteX11" fmla="*/ 0 w 10000"/>
              <a:gd name="connsiteY11" fmla="*/ 5000 h 10000"/>
              <a:gd name="connsiteX12" fmla="*/ 0 w 10000"/>
              <a:gd name="connsiteY12" fmla="*/ 4747 h 10000"/>
              <a:gd name="connsiteX13" fmla="*/ 23 w 10000"/>
              <a:gd name="connsiteY13" fmla="*/ 4483 h 10000"/>
              <a:gd name="connsiteX14" fmla="*/ 57 w 10000"/>
              <a:gd name="connsiteY14" fmla="*/ 4241 h 10000"/>
              <a:gd name="connsiteX15" fmla="*/ 103 w 10000"/>
              <a:gd name="connsiteY15" fmla="*/ 4000 h 10000"/>
              <a:gd name="connsiteX16" fmla="*/ 161 w 10000"/>
              <a:gd name="connsiteY16" fmla="*/ 3759 h 10000"/>
              <a:gd name="connsiteX17" fmla="*/ 218 w 10000"/>
              <a:gd name="connsiteY17" fmla="*/ 3517 h 10000"/>
              <a:gd name="connsiteX18" fmla="*/ 299 w 10000"/>
              <a:gd name="connsiteY18" fmla="*/ 3287 h 10000"/>
              <a:gd name="connsiteX19" fmla="*/ 402 w 10000"/>
              <a:gd name="connsiteY19" fmla="*/ 3057 h 10000"/>
              <a:gd name="connsiteX20" fmla="*/ 598 w 10000"/>
              <a:gd name="connsiteY20" fmla="*/ 2621 h 10000"/>
              <a:gd name="connsiteX21" fmla="*/ 862 w 10000"/>
              <a:gd name="connsiteY21" fmla="*/ 2207 h 10000"/>
              <a:gd name="connsiteX22" fmla="*/ 1138 w 10000"/>
              <a:gd name="connsiteY22" fmla="*/ 1828 h 10000"/>
              <a:gd name="connsiteX23" fmla="*/ 1460 w 10000"/>
              <a:gd name="connsiteY23" fmla="*/ 1460 h 10000"/>
              <a:gd name="connsiteX24" fmla="*/ 1816 w 10000"/>
              <a:gd name="connsiteY24" fmla="*/ 1138 h 10000"/>
              <a:gd name="connsiteX25" fmla="*/ 2195 w 10000"/>
              <a:gd name="connsiteY25" fmla="*/ 862 h 10000"/>
              <a:gd name="connsiteX26" fmla="*/ 2621 w 10000"/>
              <a:gd name="connsiteY26" fmla="*/ 609 h 10000"/>
              <a:gd name="connsiteX27" fmla="*/ 3057 w 10000"/>
              <a:gd name="connsiteY27" fmla="*/ 402 h 10000"/>
              <a:gd name="connsiteX28" fmla="*/ 3276 w 10000"/>
              <a:gd name="connsiteY28" fmla="*/ 299 h 10000"/>
              <a:gd name="connsiteX29" fmla="*/ 3517 w 10000"/>
              <a:gd name="connsiteY29" fmla="*/ 218 h 10000"/>
              <a:gd name="connsiteX30" fmla="*/ 3759 w 10000"/>
              <a:gd name="connsiteY30" fmla="*/ 161 h 10000"/>
              <a:gd name="connsiteX31" fmla="*/ 4000 w 10000"/>
              <a:gd name="connsiteY31" fmla="*/ 103 h 10000"/>
              <a:gd name="connsiteX32" fmla="*/ 4241 w 10000"/>
              <a:gd name="connsiteY32" fmla="*/ 69 h 10000"/>
              <a:gd name="connsiteX33" fmla="*/ 4483 w 10000"/>
              <a:gd name="connsiteY33" fmla="*/ 23 h 10000"/>
              <a:gd name="connsiteX34" fmla="*/ 4736 w 10000"/>
              <a:gd name="connsiteY34" fmla="*/ 0 h 10000"/>
              <a:gd name="connsiteX35" fmla="*/ 5000 w 10000"/>
              <a:gd name="connsiteY35" fmla="*/ 0 h 10000"/>
              <a:gd name="connsiteX36" fmla="*/ 5000 w 10000"/>
              <a:gd name="connsiteY36" fmla="*/ 0 h 10000"/>
              <a:gd name="connsiteX37" fmla="*/ 5264 w 10000"/>
              <a:gd name="connsiteY37" fmla="*/ 0 h 10000"/>
              <a:gd name="connsiteX38" fmla="*/ 5517 w 10000"/>
              <a:gd name="connsiteY38" fmla="*/ 23 h 10000"/>
              <a:gd name="connsiteX39" fmla="*/ 5759 w 10000"/>
              <a:gd name="connsiteY39" fmla="*/ 69 h 10000"/>
              <a:gd name="connsiteX40" fmla="*/ 6000 w 10000"/>
              <a:gd name="connsiteY40" fmla="*/ 103 h 10000"/>
              <a:gd name="connsiteX41" fmla="*/ 6241 w 10000"/>
              <a:gd name="connsiteY41" fmla="*/ 161 h 10000"/>
              <a:gd name="connsiteX42" fmla="*/ 6483 w 10000"/>
              <a:gd name="connsiteY42" fmla="*/ 218 h 10000"/>
              <a:gd name="connsiteX43" fmla="*/ 6724 w 10000"/>
              <a:gd name="connsiteY43" fmla="*/ 299 h 10000"/>
              <a:gd name="connsiteX44" fmla="*/ 6943 w 10000"/>
              <a:gd name="connsiteY44" fmla="*/ 402 h 10000"/>
              <a:gd name="connsiteX45" fmla="*/ 7379 w 10000"/>
              <a:gd name="connsiteY45" fmla="*/ 609 h 10000"/>
              <a:gd name="connsiteX46" fmla="*/ 7793 w 10000"/>
              <a:gd name="connsiteY46" fmla="*/ 862 h 10000"/>
              <a:gd name="connsiteX47" fmla="*/ 8184 w 10000"/>
              <a:gd name="connsiteY47" fmla="*/ 1138 h 10000"/>
              <a:gd name="connsiteX48" fmla="*/ 8540 w 10000"/>
              <a:gd name="connsiteY48" fmla="*/ 1460 h 10000"/>
              <a:gd name="connsiteX49" fmla="*/ 8862 w 10000"/>
              <a:gd name="connsiteY49" fmla="*/ 1828 h 10000"/>
              <a:gd name="connsiteX50" fmla="*/ 9138 w 10000"/>
              <a:gd name="connsiteY50" fmla="*/ 2207 h 10000"/>
              <a:gd name="connsiteX51" fmla="*/ 9402 w 10000"/>
              <a:gd name="connsiteY51" fmla="*/ 2621 h 10000"/>
              <a:gd name="connsiteX52" fmla="*/ 9598 w 10000"/>
              <a:gd name="connsiteY52" fmla="*/ 3057 h 10000"/>
              <a:gd name="connsiteX53" fmla="*/ 9701 w 10000"/>
              <a:gd name="connsiteY53" fmla="*/ 3287 h 10000"/>
              <a:gd name="connsiteX54" fmla="*/ 9782 w 10000"/>
              <a:gd name="connsiteY54" fmla="*/ 3517 h 10000"/>
              <a:gd name="connsiteX55" fmla="*/ 9839 w 10000"/>
              <a:gd name="connsiteY55" fmla="*/ 3759 h 10000"/>
              <a:gd name="connsiteX56" fmla="*/ 9897 w 10000"/>
              <a:gd name="connsiteY56" fmla="*/ 4000 h 10000"/>
              <a:gd name="connsiteX57" fmla="*/ 9943 w 10000"/>
              <a:gd name="connsiteY57" fmla="*/ 4241 h 10000"/>
              <a:gd name="connsiteX58" fmla="*/ 9977 w 10000"/>
              <a:gd name="connsiteY58" fmla="*/ 4483 h 10000"/>
              <a:gd name="connsiteX59" fmla="*/ 10000 w 10000"/>
              <a:gd name="connsiteY59" fmla="*/ 4747 h 10000"/>
              <a:gd name="connsiteX60" fmla="*/ 10000 w 10000"/>
              <a:gd name="connsiteY60" fmla="*/ 5000 h 10000"/>
              <a:gd name="connsiteX61" fmla="*/ 10000 w 10000"/>
              <a:gd name="connsiteY61" fmla="*/ 5000 h 10000"/>
              <a:gd name="connsiteX62" fmla="*/ 10000 w 10000"/>
              <a:gd name="connsiteY62" fmla="*/ 5000 h 10000"/>
              <a:gd name="connsiteX63" fmla="*/ 10000 w 10000"/>
              <a:gd name="connsiteY63" fmla="*/ 5264 h 10000"/>
              <a:gd name="connsiteX64" fmla="*/ 9977 w 10000"/>
              <a:gd name="connsiteY64" fmla="*/ 5517 h 10000"/>
              <a:gd name="connsiteX65" fmla="*/ 9943 w 10000"/>
              <a:gd name="connsiteY65" fmla="*/ 5759 h 10000"/>
              <a:gd name="connsiteX66" fmla="*/ 9897 w 10000"/>
              <a:gd name="connsiteY66" fmla="*/ 6000 h 10000"/>
              <a:gd name="connsiteX67" fmla="*/ 9839 w 10000"/>
              <a:gd name="connsiteY67" fmla="*/ 6241 h 10000"/>
              <a:gd name="connsiteX68" fmla="*/ 9782 w 10000"/>
              <a:gd name="connsiteY68" fmla="*/ 6483 h 10000"/>
              <a:gd name="connsiteX69" fmla="*/ 9701 w 10000"/>
              <a:gd name="connsiteY69" fmla="*/ 6724 h 10000"/>
              <a:gd name="connsiteX70" fmla="*/ 9598 w 10000"/>
              <a:gd name="connsiteY70" fmla="*/ 6943 h 10000"/>
              <a:gd name="connsiteX71" fmla="*/ 9402 w 10000"/>
              <a:gd name="connsiteY71" fmla="*/ 7379 h 10000"/>
              <a:gd name="connsiteX72" fmla="*/ 9138 w 10000"/>
              <a:gd name="connsiteY72" fmla="*/ 7805 h 10000"/>
              <a:gd name="connsiteX73" fmla="*/ 8862 w 10000"/>
              <a:gd name="connsiteY73" fmla="*/ 8184 h 10000"/>
              <a:gd name="connsiteX74" fmla="*/ 8540 w 10000"/>
              <a:gd name="connsiteY74" fmla="*/ 8540 h 10000"/>
              <a:gd name="connsiteX75" fmla="*/ 8184 w 10000"/>
              <a:gd name="connsiteY75" fmla="*/ 8862 h 10000"/>
              <a:gd name="connsiteX76" fmla="*/ 7793 w 10000"/>
              <a:gd name="connsiteY76" fmla="*/ 9138 h 10000"/>
              <a:gd name="connsiteX77" fmla="*/ 7379 w 10000"/>
              <a:gd name="connsiteY77" fmla="*/ 9402 h 10000"/>
              <a:gd name="connsiteX78" fmla="*/ 6943 w 10000"/>
              <a:gd name="connsiteY78" fmla="*/ 9598 h 10000"/>
              <a:gd name="connsiteX79" fmla="*/ 6724 w 10000"/>
              <a:gd name="connsiteY79" fmla="*/ 9701 h 10000"/>
              <a:gd name="connsiteX80" fmla="*/ 6483 w 10000"/>
              <a:gd name="connsiteY80" fmla="*/ 9782 h 10000"/>
              <a:gd name="connsiteX81" fmla="*/ 6241 w 10000"/>
              <a:gd name="connsiteY81" fmla="*/ 9839 h 10000"/>
              <a:gd name="connsiteX82" fmla="*/ 6000 w 10000"/>
              <a:gd name="connsiteY82" fmla="*/ 9897 h 10000"/>
              <a:gd name="connsiteX83" fmla="*/ 5759 w 10000"/>
              <a:gd name="connsiteY83" fmla="*/ 9943 h 10000"/>
              <a:gd name="connsiteX84" fmla="*/ 5517 w 10000"/>
              <a:gd name="connsiteY84" fmla="*/ 9977 h 10000"/>
              <a:gd name="connsiteX85" fmla="*/ 5264 w 10000"/>
              <a:gd name="connsiteY85" fmla="*/ 10000 h 10000"/>
              <a:gd name="connsiteX86" fmla="*/ 5000 w 10000"/>
              <a:gd name="connsiteY86" fmla="*/ 10000 h 10000"/>
              <a:gd name="connsiteX87" fmla="*/ 5000 w 10000"/>
              <a:gd name="connsiteY87" fmla="*/ 10000 h 10000"/>
              <a:gd name="connsiteX88" fmla="*/ 4736 w 10000"/>
              <a:gd name="connsiteY88" fmla="*/ 10000 h 10000"/>
              <a:gd name="connsiteX89" fmla="*/ 4483 w 10000"/>
              <a:gd name="connsiteY89" fmla="*/ 9977 h 10000"/>
              <a:gd name="connsiteX90" fmla="*/ 4241 w 10000"/>
              <a:gd name="connsiteY90" fmla="*/ 9943 h 10000"/>
              <a:gd name="connsiteX91" fmla="*/ 4000 w 10000"/>
              <a:gd name="connsiteY91" fmla="*/ 9897 h 10000"/>
              <a:gd name="connsiteX92" fmla="*/ 3759 w 10000"/>
              <a:gd name="connsiteY92" fmla="*/ 9839 h 10000"/>
              <a:gd name="connsiteX93" fmla="*/ 3517 w 10000"/>
              <a:gd name="connsiteY93" fmla="*/ 9782 h 10000"/>
              <a:gd name="connsiteX94" fmla="*/ 3276 w 10000"/>
              <a:gd name="connsiteY94" fmla="*/ 9701 h 10000"/>
              <a:gd name="connsiteX95" fmla="*/ 3057 w 10000"/>
              <a:gd name="connsiteY95" fmla="*/ 9598 h 10000"/>
              <a:gd name="connsiteX96" fmla="*/ 2621 w 10000"/>
              <a:gd name="connsiteY96" fmla="*/ 9402 h 10000"/>
              <a:gd name="connsiteX97" fmla="*/ 2195 w 10000"/>
              <a:gd name="connsiteY97" fmla="*/ 9138 h 10000"/>
              <a:gd name="connsiteX98" fmla="*/ 2224 w 10000"/>
              <a:gd name="connsiteY98" fmla="*/ 916 h 10000"/>
              <a:gd name="connsiteX0" fmla="*/ 598 w 10000"/>
              <a:gd name="connsiteY0" fmla="*/ 7379 h 10000"/>
              <a:gd name="connsiteX1" fmla="*/ 402 w 10000"/>
              <a:gd name="connsiteY1" fmla="*/ 6943 h 10000"/>
              <a:gd name="connsiteX2" fmla="*/ 299 w 10000"/>
              <a:gd name="connsiteY2" fmla="*/ 6724 h 10000"/>
              <a:gd name="connsiteX3" fmla="*/ 218 w 10000"/>
              <a:gd name="connsiteY3" fmla="*/ 6483 h 10000"/>
              <a:gd name="connsiteX4" fmla="*/ 161 w 10000"/>
              <a:gd name="connsiteY4" fmla="*/ 6241 h 10000"/>
              <a:gd name="connsiteX5" fmla="*/ 103 w 10000"/>
              <a:gd name="connsiteY5" fmla="*/ 6000 h 10000"/>
              <a:gd name="connsiteX6" fmla="*/ 57 w 10000"/>
              <a:gd name="connsiteY6" fmla="*/ 5759 h 10000"/>
              <a:gd name="connsiteX7" fmla="*/ 23 w 10000"/>
              <a:gd name="connsiteY7" fmla="*/ 5517 h 10000"/>
              <a:gd name="connsiteX8" fmla="*/ 0 w 10000"/>
              <a:gd name="connsiteY8" fmla="*/ 5264 h 10000"/>
              <a:gd name="connsiteX9" fmla="*/ 0 w 10000"/>
              <a:gd name="connsiteY9" fmla="*/ 5000 h 10000"/>
              <a:gd name="connsiteX10" fmla="*/ 0 w 10000"/>
              <a:gd name="connsiteY10" fmla="*/ 5000 h 10000"/>
              <a:gd name="connsiteX11" fmla="*/ 0 w 10000"/>
              <a:gd name="connsiteY11" fmla="*/ 4747 h 10000"/>
              <a:gd name="connsiteX12" fmla="*/ 23 w 10000"/>
              <a:gd name="connsiteY12" fmla="*/ 4483 h 10000"/>
              <a:gd name="connsiteX13" fmla="*/ 57 w 10000"/>
              <a:gd name="connsiteY13" fmla="*/ 4241 h 10000"/>
              <a:gd name="connsiteX14" fmla="*/ 103 w 10000"/>
              <a:gd name="connsiteY14" fmla="*/ 4000 h 10000"/>
              <a:gd name="connsiteX15" fmla="*/ 161 w 10000"/>
              <a:gd name="connsiteY15" fmla="*/ 3759 h 10000"/>
              <a:gd name="connsiteX16" fmla="*/ 218 w 10000"/>
              <a:gd name="connsiteY16" fmla="*/ 3517 h 10000"/>
              <a:gd name="connsiteX17" fmla="*/ 299 w 10000"/>
              <a:gd name="connsiteY17" fmla="*/ 3287 h 10000"/>
              <a:gd name="connsiteX18" fmla="*/ 402 w 10000"/>
              <a:gd name="connsiteY18" fmla="*/ 3057 h 10000"/>
              <a:gd name="connsiteX19" fmla="*/ 598 w 10000"/>
              <a:gd name="connsiteY19" fmla="*/ 2621 h 10000"/>
              <a:gd name="connsiteX20" fmla="*/ 862 w 10000"/>
              <a:gd name="connsiteY20" fmla="*/ 2207 h 10000"/>
              <a:gd name="connsiteX21" fmla="*/ 1138 w 10000"/>
              <a:gd name="connsiteY21" fmla="*/ 1828 h 10000"/>
              <a:gd name="connsiteX22" fmla="*/ 1460 w 10000"/>
              <a:gd name="connsiteY22" fmla="*/ 1460 h 10000"/>
              <a:gd name="connsiteX23" fmla="*/ 1816 w 10000"/>
              <a:gd name="connsiteY23" fmla="*/ 1138 h 10000"/>
              <a:gd name="connsiteX24" fmla="*/ 2195 w 10000"/>
              <a:gd name="connsiteY24" fmla="*/ 862 h 10000"/>
              <a:gd name="connsiteX25" fmla="*/ 2621 w 10000"/>
              <a:gd name="connsiteY25" fmla="*/ 609 h 10000"/>
              <a:gd name="connsiteX26" fmla="*/ 3057 w 10000"/>
              <a:gd name="connsiteY26" fmla="*/ 402 h 10000"/>
              <a:gd name="connsiteX27" fmla="*/ 3276 w 10000"/>
              <a:gd name="connsiteY27" fmla="*/ 299 h 10000"/>
              <a:gd name="connsiteX28" fmla="*/ 3517 w 10000"/>
              <a:gd name="connsiteY28" fmla="*/ 218 h 10000"/>
              <a:gd name="connsiteX29" fmla="*/ 3759 w 10000"/>
              <a:gd name="connsiteY29" fmla="*/ 161 h 10000"/>
              <a:gd name="connsiteX30" fmla="*/ 4000 w 10000"/>
              <a:gd name="connsiteY30" fmla="*/ 103 h 10000"/>
              <a:gd name="connsiteX31" fmla="*/ 4241 w 10000"/>
              <a:gd name="connsiteY31" fmla="*/ 69 h 10000"/>
              <a:gd name="connsiteX32" fmla="*/ 4483 w 10000"/>
              <a:gd name="connsiteY32" fmla="*/ 23 h 10000"/>
              <a:gd name="connsiteX33" fmla="*/ 4736 w 10000"/>
              <a:gd name="connsiteY33" fmla="*/ 0 h 10000"/>
              <a:gd name="connsiteX34" fmla="*/ 5000 w 10000"/>
              <a:gd name="connsiteY34" fmla="*/ 0 h 10000"/>
              <a:gd name="connsiteX35" fmla="*/ 5000 w 10000"/>
              <a:gd name="connsiteY35" fmla="*/ 0 h 10000"/>
              <a:gd name="connsiteX36" fmla="*/ 5264 w 10000"/>
              <a:gd name="connsiteY36" fmla="*/ 0 h 10000"/>
              <a:gd name="connsiteX37" fmla="*/ 5517 w 10000"/>
              <a:gd name="connsiteY37" fmla="*/ 23 h 10000"/>
              <a:gd name="connsiteX38" fmla="*/ 5759 w 10000"/>
              <a:gd name="connsiteY38" fmla="*/ 69 h 10000"/>
              <a:gd name="connsiteX39" fmla="*/ 6000 w 10000"/>
              <a:gd name="connsiteY39" fmla="*/ 103 h 10000"/>
              <a:gd name="connsiteX40" fmla="*/ 6241 w 10000"/>
              <a:gd name="connsiteY40" fmla="*/ 161 h 10000"/>
              <a:gd name="connsiteX41" fmla="*/ 6483 w 10000"/>
              <a:gd name="connsiteY41" fmla="*/ 218 h 10000"/>
              <a:gd name="connsiteX42" fmla="*/ 6724 w 10000"/>
              <a:gd name="connsiteY42" fmla="*/ 299 h 10000"/>
              <a:gd name="connsiteX43" fmla="*/ 6943 w 10000"/>
              <a:gd name="connsiteY43" fmla="*/ 402 h 10000"/>
              <a:gd name="connsiteX44" fmla="*/ 7379 w 10000"/>
              <a:gd name="connsiteY44" fmla="*/ 609 h 10000"/>
              <a:gd name="connsiteX45" fmla="*/ 7793 w 10000"/>
              <a:gd name="connsiteY45" fmla="*/ 862 h 10000"/>
              <a:gd name="connsiteX46" fmla="*/ 8184 w 10000"/>
              <a:gd name="connsiteY46" fmla="*/ 1138 h 10000"/>
              <a:gd name="connsiteX47" fmla="*/ 8540 w 10000"/>
              <a:gd name="connsiteY47" fmla="*/ 1460 h 10000"/>
              <a:gd name="connsiteX48" fmla="*/ 8862 w 10000"/>
              <a:gd name="connsiteY48" fmla="*/ 1828 h 10000"/>
              <a:gd name="connsiteX49" fmla="*/ 9138 w 10000"/>
              <a:gd name="connsiteY49" fmla="*/ 2207 h 10000"/>
              <a:gd name="connsiteX50" fmla="*/ 9402 w 10000"/>
              <a:gd name="connsiteY50" fmla="*/ 2621 h 10000"/>
              <a:gd name="connsiteX51" fmla="*/ 9598 w 10000"/>
              <a:gd name="connsiteY51" fmla="*/ 3057 h 10000"/>
              <a:gd name="connsiteX52" fmla="*/ 9701 w 10000"/>
              <a:gd name="connsiteY52" fmla="*/ 3287 h 10000"/>
              <a:gd name="connsiteX53" fmla="*/ 9782 w 10000"/>
              <a:gd name="connsiteY53" fmla="*/ 3517 h 10000"/>
              <a:gd name="connsiteX54" fmla="*/ 9839 w 10000"/>
              <a:gd name="connsiteY54" fmla="*/ 3759 h 10000"/>
              <a:gd name="connsiteX55" fmla="*/ 9897 w 10000"/>
              <a:gd name="connsiteY55" fmla="*/ 4000 h 10000"/>
              <a:gd name="connsiteX56" fmla="*/ 9943 w 10000"/>
              <a:gd name="connsiteY56" fmla="*/ 4241 h 10000"/>
              <a:gd name="connsiteX57" fmla="*/ 9977 w 10000"/>
              <a:gd name="connsiteY57" fmla="*/ 4483 h 10000"/>
              <a:gd name="connsiteX58" fmla="*/ 10000 w 10000"/>
              <a:gd name="connsiteY58" fmla="*/ 4747 h 10000"/>
              <a:gd name="connsiteX59" fmla="*/ 10000 w 10000"/>
              <a:gd name="connsiteY59" fmla="*/ 5000 h 10000"/>
              <a:gd name="connsiteX60" fmla="*/ 10000 w 10000"/>
              <a:gd name="connsiteY60" fmla="*/ 5000 h 10000"/>
              <a:gd name="connsiteX61" fmla="*/ 10000 w 10000"/>
              <a:gd name="connsiteY61" fmla="*/ 5000 h 10000"/>
              <a:gd name="connsiteX62" fmla="*/ 10000 w 10000"/>
              <a:gd name="connsiteY62" fmla="*/ 5264 h 10000"/>
              <a:gd name="connsiteX63" fmla="*/ 9977 w 10000"/>
              <a:gd name="connsiteY63" fmla="*/ 5517 h 10000"/>
              <a:gd name="connsiteX64" fmla="*/ 9943 w 10000"/>
              <a:gd name="connsiteY64" fmla="*/ 5759 h 10000"/>
              <a:gd name="connsiteX65" fmla="*/ 9897 w 10000"/>
              <a:gd name="connsiteY65" fmla="*/ 6000 h 10000"/>
              <a:gd name="connsiteX66" fmla="*/ 9839 w 10000"/>
              <a:gd name="connsiteY66" fmla="*/ 6241 h 10000"/>
              <a:gd name="connsiteX67" fmla="*/ 9782 w 10000"/>
              <a:gd name="connsiteY67" fmla="*/ 6483 h 10000"/>
              <a:gd name="connsiteX68" fmla="*/ 9701 w 10000"/>
              <a:gd name="connsiteY68" fmla="*/ 6724 h 10000"/>
              <a:gd name="connsiteX69" fmla="*/ 9598 w 10000"/>
              <a:gd name="connsiteY69" fmla="*/ 6943 h 10000"/>
              <a:gd name="connsiteX70" fmla="*/ 9402 w 10000"/>
              <a:gd name="connsiteY70" fmla="*/ 7379 h 10000"/>
              <a:gd name="connsiteX71" fmla="*/ 9138 w 10000"/>
              <a:gd name="connsiteY71" fmla="*/ 7805 h 10000"/>
              <a:gd name="connsiteX72" fmla="*/ 8862 w 10000"/>
              <a:gd name="connsiteY72" fmla="*/ 8184 h 10000"/>
              <a:gd name="connsiteX73" fmla="*/ 8540 w 10000"/>
              <a:gd name="connsiteY73" fmla="*/ 8540 h 10000"/>
              <a:gd name="connsiteX74" fmla="*/ 8184 w 10000"/>
              <a:gd name="connsiteY74" fmla="*/ 8862 h 10000"/>
              <a:gd name="connsiteX75" fmla="*/ 7793 w 10000"/>
              <a:gd name="connsiteY75" fmla="*/ 9138 h 10000"/>
              <a:gd name="connsiteX76" fmla="*/ 7379 w 10000"/>
              <a:gd name="connsiteY76" fmla="*/ 9402 h 10000"/>
              <a:gd name="connsiteX77" fmla="*/ 6943 w 10000"/>
              <a:gd name="connsiteY77" fmla="*/ 9598 h 10000"/>
              <a:gd name="connsiteX78" fmla="*/ 6724 w 10000"/>
              <a:gd name="connsiteY78" fmla="*/ 9701 h 10000"/>
              <a:gd name="connsiteX79" fmla="*/ 6483 w 10000"/>
              <a:gd name="connsiteY79" fmla="*/ 9782 h 10000"/>
              <a:gd name="connsiteX80" fmla="*/ 6241 w 10000"/>
              <a:gd name="connsiteY80" fmla="*/ 9839 h 10000"/>
              <a:gd name="connsiteX81" fmla="*/ 6000 w 10000"/>
              <a:gd name="connsiteY81" fmla="*/ 9897 h 10000"/>
              <a:gd name="connsiteX82" fmla="*/ 5759 w 10000"/>
              <a:gd name="connsiteY82" fmla="*/ 9943 h 10000"/>
              <a:gd name="connsiteX83" fmla="*/ 5517 w 10000"/>
              <a:gd name="connsiteY83" fmla="*/ 9977 h 10000"/>
              <a:gd name="connsiteX84" fmla="*/ 5264 w 10000"/>
              <a:gd name="connsiteY84" fmla="*/ 10000 h 10000"/>
              <a:gd name="connsiteX85" fmla="*/ 5000 w 10000"/>
              <a:gd name="connsiteY85" fmla="*/ 10000 h 10000"/>
              <a:gd name="connsiteX86" fmla="*/ 5000 w 10000"/>
              <a:gd name="connsiteY86" fmla="*/ 10000 h 10000"/>
              <a:gd name="connsiteX87" fmla="*/ 4736 w 10000"/>
              <a:gd name="connsiteY87" fmla="*/ 10000 h 10000"/>
              <a:gd name="connsiteX88" fmla="*/ 4483 w 10000"/>
              <a:gd name="connsiteY88" fmla="*/ 9977 h 10000"/>
              <a:gd name="connsiteX89" fmla="*/ 4241 w 10000"/>
              <a:gd name="connsiteY89" fmla="*/ 9943 h 10000"/>
              <a:gd name="connsiteX90" fmla="*/ 4000 w 10000"/>
              <a:gd name="connsiteY90" fmla="*/ 9897 h 10000"/>
              <a:gd name="connsiteX91" fmla="*/ 3759 w 10000"/>
              <a:gd name="connsiteY91" fmla="*/ 9839 h 10000"/>
              <a:gd name="connsiteX92" fmla="*/ 3517 w 10000"/>
              <a:gd name="connsiteY92" fmla="*/ 9782 h 10000"/>
              <a:gd name="connsiteX93" fmla="*/ 3276 w 10000"/>
              <a:gd name="connsiteY93" fmla="*/ 9701 h 10000"/>
              <a:gd name="connsiteX94" fmla="*/ 3057 w 10000"/>
              <a:gd name="connsiteY94" fmla="*/ 9598 h 10000"/>
              <a:gd name="connsiteX95" fmla="*/ 2621 w 10000"/>
              <a:gd name="connsiteY95" fmla="*/ 9402 h 10000"/>
              <a:gd name="connsiteX96" fmla="*/ 2195 w 10000"/>
              <a:gd name="connsiteY96" fmla="*/ 9138 h 10000"/>
              <a:gd name="connsiteX97" fmla="*/ 2224 w 10000"/>
              <a:gd name="connsiteY97" fmla="*/ 916 h 10000"/>
              <a:gd name="connsiteX0" fmla="*/ 402 w 10000"/>
              <a:gd name="connsiteY0" fmla="*/ 6943 h 10000"/>
              <a:gd name="connsiteX1" fmla="*/ 299 w 10000"/>
              <a:gd name="connsiteY1" fmla="*/ 6724 h 10000"/>
              <a:gd name="connsiteX2" fmla="*/ 218 w 10000"/>
              <a:gd name="connsiteY2" fmla="*/ 6483 h 10000"/>
              <a:gd name="connsiteX3" fmla="*/ 161 w 10000"/>
              <a:gd name="connsiteY3" fmla="*/ 6241 h 10000"/>
              <a:gd name="connsiteX4" fmla="*/ 103 w 10000"/>
              <a:gd name="connsiteY4" fmla="*/ 6000 h 10000"/>
              <a:gd name="connsiteX5" fmla="*/ 57 w 10000"/>
              <a:gd name="connsiteY5" fmla="*/ 5759 h 10000"/>
              <a:gd name="connsiteX6" fmla="*/ 23 w 10000"/>
              <a:gd name="connsiteY6" fmla="*/ 5517 h 10000"/>
              <a:gd name="connsiteX7" fmla="*/ 0 w 10000"/>
              <a:gd name="connsiteY7" fmla="*/ 5264 h 10000"/>
              <a:gd name="connsiteX8" fmla="*/ 0 w 10000"/>
              <a:gd name="connsiteY8" fmla="*/ 5000 h 10000"/>
              <a:gd name="connsiteX9" fmla="*/ 0 w 10000"/>
              <a:gd name="connsiteY9" fmla="*/ 5000 h 10000"/>
              <a:gd name="connsiteX10" fmla="*/ 0 w 10000"/>
              <a:gd name="connsiteY10" fmla="*/ 4747 h 10000"/>
              <a:gd name="connsiteX11" fmla="*/ 23 w 10000"/>
              <a:gd name="connsiteY11" fmla="*/ 4483 h 10000"/>
              <a:gd name="connsiteX12" fmla="*/ 57 w 10000"/>
              <a:gd name="connsiteY12" fmla="*/ 4241 h 10000"/>
              <a:gd name="connsiteX13" fmla="*/ 103 w 10000"/>
              <a:gd name="connsiteY13" fmla="*/ 4000 h 10000"/>
              <a:gd name="connsiteX14" fmla="*/ 161 w 10000"/>
              <a:gd name="connsiteY14" fmla="*/ 3759 h 10000"/>
              <a:gd name="connsiteX15" fmla="*/ 218 w 10000"/>
              <a:gd name="connsiteY15" fmla="*/ 3517 h 10000"/>
              <a:gd name="connsiteX16" fmla="*/ 299 w 10000"/>
              <a:gd name="connsiteY16" fmla="*/ 3287 h 10000"/>
              <a:gd name="connsiteX17" fmla="*/ 402 w 10000"/>
              <a:gd name="connsiteY17" fmla="*/ 3057 h 10000"/>
              <a:gd name="connsiteX18" fmla="*/ 598 w 10000"/>
              <a:gd name="connsiteY18" fmla="*/ 2621 h 10000"/>
              <a:gd name="connsiteX19" fmla="*/ 862 w 10000"/>
              <a:gd name="connsiteY19" fmla="*/ 2207 h 10000"/>
              <a:gd name="connsiteX20" fmla="*/ 1138 w 10000"/>
              <a:gd name="connsiteY20" fmla="*/ 1828 h 10000"/>
              <a:gd name="connsiteX21" fmla="*/ 1460 w 10000"/>
              <a:gd name="connsiteY21" fmla="*/ 1460 h 10000"/>
              <a:gd name="connsiteX22" fmla="*/ 1816 w 10000"/>
              <a:gd name="connsiteY22" fmla="*/ 1138 h 10000"/>
              <a:gd name="connsiteX23" fmla="*/ 2195 w 10000"/>
              <a:gd name="connsiteY23" fmla="*/ 862 h 10000"/>
              <a:gd name="connsiteX24" fmla="*/ 2621 w 10000"/>
              <a:gd name="connsiteY24" fmla="*/ 609 h 10000"/>
              <a:gd name="connsiteX25" fmla="*/ 3057 w 10000"/>
              <a:gd name="connsiteY25" fmla="*/ 402 h 10000"/>
              <a:gd name="connsiteX26" fmla="*/ 3276 w 10000"/>
              <a:gd name="connsiteY26" fmla="*/ 299 h 10000"/>
              <a:gd name="connsiteX27" fmla="*/ 3517 w 10000"/>
              <a:gd name="connsiteY27" fmla="*/ 218 h 10000"/>
              <a:gd name="connsiteX28" fmla="*/ 3759 w 10000"/>
              <a:gd name="connsiteY28" fmla="*/ 161 h 10000"/>
              <a:gd name="connsiteX29" fmla="*/ 4000 w 10000"/>
              <a:gd name="connsiteY29" fmla="*/ 103 h 10000"/>
              <a:gd name="connsiteX30" fmla="*/ 4241 w 10000"/>
              <a:gd name="connsiteY30" fmla="*/ 69 h 10000"/>
              <a:gd name="connsiteX31" fmla="*/ 4483 w 10000"/>
              <a:gd name="connsiteY31" fmla="*/ 23 h 10000"/>
              <a:gd name="connsiteX32" fmla="*/ 4736 w 10000"/>
              <a:gd name="connsiteY32" fmla="*/ 0 h 10000"/>
              <a:gd name="connsiteX33" fmla="*/ 5000 w 10000"/>
              <a:gd name="connsiteY33" fmla="*/ 0 h 10000"/>
              <a:gd name="connsiteX34" fmla="*/ 5000 w 10000"/>
              <a:gd name="connsiteY34" fmla="*/ 0 h 10000"/>
              <a:gd name="connsiteX35" fmla="*/ 5264 w 10000"/>
              <a:gd name="connsiteY35" fmla="*/ 0 h 10000"/>
              <a:gd name="connsiteX36" fmla="*/ 5517 w 10000"/>
              <a:gd name="connsiteY36" fmla="*/ 23 h 10000"/>
              <a:gd name="connsiteX37" fmla="*/ 5759 w 10000"/>
              <a:gd name="connsiteY37" fmla="*/ 69 h 10000"/>
              <a:gd name="connsiteX38" fmla="*/ 6000 w 10000"/>
              <a:gd name="connsiteY38" fmla="*/ 103 h 10000"/>
              <a:gd name="connsiteX39" fmla="*/ 6241 w 10000"/>
              <a:gd name="connsiteY39" fmla="*/ 161 h 10000"/>
              <a:gd name="connsiteX40" fmla="*/ 6483 w 10000"/>
              <a:gd name="connsiteY40" fmla="*/ 218 h 10000"/>
              <a:gd name="connsiteX41" fmla="*/ 6724 w 10000"/>
              <a:gd name="connsiteY41" fmla="*/ 299 h 10000"/>
              <a:gd name="connsiteX42" fmla="*/ 6943 w 10000"/>
              <a:gd name="connsiteY42" fmla="*/ 402 h 10000"/>
              <a:gd name="connsiteX43" fmla="*/ 7379 w 10000"/>
              <a:gd name="connsiteY43" fmla="*/ 609 h 10000"/>
              <a:gd name="connsiteX44" fmla="*/ 7793 w 10000"/>
              <a:gd name="connsiteY44" fmla="*/ 862 h 10000"/>
              <a:gd name="connsiteX45" fmla="*/ 8184 w 10000"/>
              <a:gd name="connsiteY45" fmla="*/ 1138 h 10000"/>
              <a:gd name="connsiteX46" fmla="*/ 8540 w 10000"/>
              <a:gd name="connsiteY46" fmla="*/ 1460 h 10000"/>
              <a:gd name="connsiteX47" fmla="*/ 8862 w 10000"/>
              <a:gd name="connsiteY47" fmla="*/ 1828 h 10000"/>
              <a:gd name="connsiteX48" fmla="*/ 9138 w 10000"/>
              <a:gd name="connsiteY48" fmla="*/ 2207 h 10000"/>
              <a:gd name="connsiteX49" fmla="*/ 9402 w 10000"/>
              <a:gd name="connsiteY49" fmla="*/ 2621 h 10000"/>
              <a:gd name="connsiteX50" fmla="*/ 9598 w 10000"/>
              <a:gd name="connsiteY50" fmla="*/ 3057 h 10000"/>
              <a:gd name="connsiteX51" fmla="*/ 9701 w 10000"/>
              <a:gd name="connsiteY51" fmla="*/ 3287 h 10000"/>
              <a:gd name="connsiteX52" fmla="*/ 9782 w 10000"/>
              <a:gd name="connsiteY52" fmla="*/ 3517 h 10000"/>
              <a:gd name="connsiteX53" fmla="*/ 9839 w 10000"/>
              <a:gd name="connsiteY53" fmla="*/ 3759 h 10000"/>
              <a:gd name="connsiteX54" fmla="*/ 9897 w 10000"/>
              <a:gd name="connsiteY54" fmla="*/ 4000 h 10000"/>
              <a:gd name="connsiteX55" fmla="*/ 9943 w 10000"/>
              <a:gd name="connsiteY55" fmla="*/ 4241 h 10000"/>
              <a:gd name="connsiteX56" fmla="*/ 9977 w 10000"/>
              <a:gd name="connsiteY56" fmla="*/ 4483 h 10000"/>
              <a:gd name="connsiteX57" fmla="*/ 10000 w 10000"/>
              <a:gd name="connsiteY57" fmla="*/ 4747 h 10000"/>
              <a:gd name="connsiteX58" fmla="*/ 10000 w 10000"/>
              <a:gd name="connsiteY58" fmla="*/ 5000 h 10000"/>
              <a:gd name="connsiteX59" fmla="*/ 10000 w 10000"/>
              <a:gd name="connsiteY59" fmla="*/ 5000 h 10000"/>
              <a:gd name="connsiteX60" fmla="*/ 10000 w 10000"/>
              <a:gd name="connsiteY60" fmla="*/ 5000 h 10000"/>
              <a:gd name="connsiteX61" fmla="*/ 10000 w 10000"/>
              <a:gd name="connsiteY61" fmla="*/ 5264 h 10000"/>
              <a:gd name="connsiteX62" fmla="*/ 9977 w 10000"/>
              <a:gd name="connsiteY62" fmla="*/ 5517 h 10000"/>
              <a:gd name="connsiteX63" fmla="*/ 9943 w 10000"/>
              <a:gd name="connsiteY63" fmla="*/ 5759 h 10000"/>
              <a:gd name="connsiteX64" fmla="*/ 9897 w 10000"/>
              <a:gd name="connsiteY64" fmla="*/ 6000 h 10000"/>
              <a:gd name="connsiteX65" fmla="*/ 9839 w 10000"/>
              <a:gd name="connsiteY65" fmla="*/ 6241 h 10000"/>
              <a:gd name="connsiteX66" fmla="*/ 9782 w 10000"/>
              <a:gd name="connsiteY66" fmla="*/ 6483 h 10000"/>
              <a:gd name="connsiteX67" fmla="*/ 9701 w 10000"/>
              <a:gd name="connsiteY67" fmla="*/ 6724 h 10000"/>
              <a:gd name="connsiteX68" fmla="*/ 9598 w 10000"/>
              <a:gd name="connsiteY68" fmla="*/ 6943 h 10000"/>
              <a:gd name="connsiteX69" fmla="*/ 9402 w 10000"/>
              <a:gd name="connsiteY69" fmla="*/ 7379 h 10000"/>
              <a:gd name="connsiteX70" fmla="*/ 9138 w 10000"/>
              <a:gd name="connsiteY70" fmla="*/ 7805 h 10000"/>
              <a:gd name="connsiteX71" fmla="*/ 8862 w 10000"/>
              <a:gd name="connsiteY71" fmla="*/ 8184 h 10000"/>
              <a:gd name="connsiteX72" fmla="*/ 8540 w 10000"/>
              <a:gd name="connsiteY72" fmla="*/ 8540 h 10000"/>
              <a:gd name="connsiteX73" fmla="*/ 8184 w 10000"/>
              <a:gd name="connsiteY73" fmla="*/ 8862 h 10000"/>
              <a:gd name="connsiteX74" fmla="*/ 7793 w 10000"/>
              <a:gd name="connsiteY74" fmla="*/ 9138 h 10000"/>
              <a:gd name="connsiteX75" fmla="*/ 7379 w 10000"/>
              <a:gd name="connsiteY75" fmla="*/ 9402 h 10000"/>
              <a:gd name="connsiteX76" fmla="*/ 6943 w 10000"/>
              <a:gd name="connsiteY76" fmla="*/ 9598 h 10000"/>
              <a:gd name="connsiteX77" fmla="*/ 6724 w 10000"/>
              <a:gd name="connsiteY77" fmla="*/ 9701 h 10000"/>
              <a:gd name="connsiteX78" fmla="*/ 6483 w 10000"/>
              <a:gd name="connsiteY78" fmla="*/ 9782 h 10000"/>
              <a:gd name="connsiteX79" fmla="*/ 6241 w 10000"/>
              <a:gd name="connsiteY79" fmla="*/ 9839 h 10000"/>
              <a:gd name="connsiteX80" fmla="*/ 6000 w 10000"/>
              <a:gd name="connsiteY80" fmla="*/ 9897 h 10000"/>
              <a:gd name="connsiteX81" fmla="*/ 5759 w 10000"/>
              <a:gd name="connsiteY81" fmla="*/ 9943 h 10000"/>
              <a:gd name="connsiteX82" fmla="*/ 5517 w 10000"/>
              <a:gd name="connsiteY82" fmla="*/ 9977 h 10000"/>
              <a:gd name="connsiteX83" fmla="*/ 5264 w 10000"/>
              <a:gd name="connsiteY83" fmla="*/ 10000 h 10000"/>
              <a:gd name="connsiteX84" fmla="*/ 5000 w 10000"/>
              <a:gd name="connsiteY84" fmla="*/ 10000 h 10000"/>
              <a:gd name="connsiteX85" fmla="*/ 5000 w 10000"/>
              <a:gd name="connsiteY85" fmla="*/ 10000 h 10000"/>
              <a:gd name="connsiteX86" fmla="*/ 4736 w 10000"/>
              <a:gd name="connsiteY86" fmla="*/ 10000 h 10000"/>
              <a:gd name="connsiteX87" fmla="*/ 4483 w 10000"/>
              <a:gd name="connsiteY87" fmla="*/ 9977 h 10000"/>
              <a:gd name="connsiteX88" fmla="*/ 4241 w 10000"/>
              <a:gd name="connsiteY88" fmla="*/ 9943 h 10000"/>
              <a:gd name="connsiteX89" fmla="*/ 4000 w 10000"/>
              <a:gd name="connsiteY89" fmla="*/ 9897 h 10000"/>
              <a:gd name="connsiteX90" fmla="*/ 3759 w 10000"/>
              <a:gd name="connsiteY90" fmla="*/ 9839 h 10000"/>
              <a:gd name="connsiteX91" fmla="*/ 3517 w 10000"/>
              <a:gd name="connsiteY91" fmla="*/ 9782 h 10000"/>
              <a:gd name="connsiteX92" fmla="*/ 3276 w 10000"/>
              <a:gd name="connsiteY92" fmla="*/ 9701 h 10000"/>
              <a:gd name="connsiteX93" fmla="*/ 3057 w 10000"/>
              <a:gd name="connsiteY93" fmla="*/ 9598 h 10000"/>
              <a:gd name="connsiteX94" fmla="*/ 2621 w 10000"/>
              <a:gd name="connsiteY94" fmla="*/ 9402 h 10000"/>
              <a:gd name="connsiteX95" fmla="*/ 2195 w 10000"/>
              <a:gd name="connsiteY95" fmla="*/ 9138 h 10000"/>
              <a:gd name="connsiteX96" fmla="*/ 2224 w 10000"/>
              <a:gd name="connsiteY96" fmla="*/ 916 h 10000"/>
              <a:gd name="connsiteX0" fmla="*/ 299 w 10000"/>
              <a:gd name="connsiteY0" fmla="*/ 6724 h 10000"/>
              <a:gd name="connsiteX1" fmla="*/ 218 w 10000"/>
              <a:gd name="connsiteY1" fmla="*/ 6483 h 10000"/>
              <a:gd name="connsiteX2" fmla="*/ 161 w 10000"/>
              <a:gd name="connsiteY2" fmla="*/ 6241 h 10000"/>
              <a:gd name="connsiteX3" fmla="*/ 103 w 10000"/>
              <a:gd name="connsiteY3" fmla="*/ 6000 h 10000"/>
              <a:gd name="connsiteX4" fmla="*/ 57 w 10000"/>
              <a:gd name="connsiteY4" fmla="*/ 5759 h 10000"/>
              <a:gd name="connsiteX5" fmla="*/ 23 w 10000"/>
              <a:gd name="connsiteY5" fmla="*/ 5517 h 10000"/>
              <a:gd name="connsiteX6" fmla="*/ 0 w 10000"/>
              <a:gd name="connsiteY6" fmla="*/ 5264 h 10000"/>
              <a:gd name="connsiteX7" fmla="*/ 0 w 10000"/>
              <a:gd name="connsiteY7" fmla="*/ 5000 h 10000"/>
              <a:gd name="connsiteX8" fmla="*/ 0 w 10000"/>
              <a:gd name="connsiteY8" fmla="*/ 5000 h 10000"/>
              <a:gd name="connsiteX9" fmla="*/ 0 w 10000"/>
              <a:gd name="connsiteY9" fmla="*/ 4747 h 10000"/>
              <a:gd name="connsiteX10" fmla="*/ 23 w 10000"/>
              <a:gd name="connsiteY10" fmla="*/ 4483 h 10000"/>
              <a:gd name="connsiteX11" fmla="*/ 57 w 10000"/>
              <a:gd name="connsiteY11" fmla="*/ 4241 h 10000"/>
              <a:gd name="connsiteX12" fmla="*/ 103 w 10000"/>
              <a:gd name="connsiteY12" fmla="*/ 4000 h 10000"/>
              <a:gd name="connsiteX13" fmla="*/ 161 w 10000"/>
              <a:gd name="connsiteY13" fmla="*/ 3759 h 10000"/>
              <a:gd name="connsiteX14" fmla="*/ 218 w 10000"/>
              <a:gd name="connsiteY14" fmla="*/ 3517 h 10000"/>
              <a:gd name="connsiteX15" fmla="*/ 299 w 10000"/>
              <a:gd name="connsiteY15" fmla="*/ 3287 h 10000"/>
              <a:gd name="connsiteX16" fmla="*/ 402 w 10000"/>
              <a:gd name="connsiteY16" fmla="*/ 3057 h 10000"/>
              <a:gd name="connsiteX17" fmla="*/ 598 w 10000"/>
              <a:gd name="connsiteY17" fmla="*/ 2621 h 10000"/>
              <a:gd name="connsiteX18" fmla="*/ 862 w 10000"/>
              <a:gd name="connsiteY18" fmla="*/ 2207 h 10000"/>
              <a:gd name="connsiteX19" fmla="*/ 1138 w 10000"/>
              <a:gd name="connsiteY19" fmla="*/ 1828 h 10000"/>
              <a:gd name="connsiteX20" fmla="*/ 1460 w 10000"/>
              <a:gd name="connsiteY20" fmla="*/ 1460 h 10000"/>
              <a:gd name="connsiteX21" fmla="*/ 1816 w 10000"/>
              <a:gd name="connsiteY21" fmla="*/ 1138 h 10000"/>
              <a:gd name="connsiteX22" fmla="*/ 2195 w 10000"/>
              <a:gd name="connsiteY22" fmla="*/ 862 h 10000"/>
              <a:gd name="connsiteX23" fmla="*/ 2621 w 10000"/>
              <a:gd name="connsiteY23" fmla="*/ 609 h 10000"/>
              <a:gd name="connsiteX24" fmla="*/ 3057 w 10000"/>
              <a:gd name="connsiteY24" fmla="*/ 402 h 10000"/>
              <a:gd name="connsiteX25" fmla="*/ 3276 w 10000"/>
              <a:gd name="connsiteY25" fmla="*/ 299 h 10000"/>
              <a:gd name="connsiteX26" fmla="*/ 3517 w 10000"/>
              <a:gd name="connsiteY26" fmla="*/ 218 h 10000"/>
              <a:gd name="connsiteX27" fmla="*/ 3759 w 10000"/>
              <a:gd name="connsiteY27" fmla="*/ 161 h 10000"/>
              <a:gd name="connsiteX28" fmla="*/ 4000 w 10000"/>
              <a:gd name="connsiteY28" fmla="*/ 103 h 10000"/>
              <a:gd name="connsiteX29" fmla="*/ 4241 w 10000"/>
              <a:gd name="connsiteY29" fmla="*/ 69 h 10000"/>
              <a:gd name="connsiteX30" fmla="*/ 4483 w 10000"/>
              <a:gd name="connsiteY30" fmla="*/ 23 h 10000"/>
              <a:gd name="connsiteX31" fmla="*/ 4736 w 10000"/>
              <a:gd name="connsiteY31" fmla="*/ 0 h 10000"/>
              <a:gd name="connsiteX32" fmla="*/ 5000 w 10000"/>
              <a:gd name="connsiteY32" fmla="*/ 0 h 10000"/>
              <a:gd name="connsiteX33" fmla="*/ 5000 w 10000"/>
              <a:gd name="connsiteY33" fmla="*/ 0 h 10000"/>
              <a:gd name="connsiteX34" fmla="*/ 5264 w 10000"/>
              <a:gd name="connsiteY34" fmla="*/ 0 h 10000"/>
              <a:gd name="connsiteX35" fmla="*/ 5517 w 10000"/>
              <a:gd name="connsiteY35" fmla="*/ 23 h 10000"/>
              <a:gd name="connsiteX36" fmla="*/ 5759 w 10000"/>
              <a:gd name="connsiteY36" fmla="*/ 69 h 10000"/>
              <a:gd name="connsiteX37" fmla="*/ 6000 w 10000"/>
              <a:gd name="connsiteY37" fmla="*/ 103 h 10000"/>
              <a:gd name="connsiteX38" fmla="*/ 6241 w 10000"/>
              <a:gd name="connsiteY38" fmla="*/ 161 h 10000"/>
              <a:gd name="connsiteX39" fmla="*/ 6483 w 10000"/>
              <a:gd name="connsiteY39" fmla="*/ 218 h 10000"/>
              <a:gd name="connsiteX40" fmla="*/ 6724 w 10000"/>
              <a:gd name="connsiteY40" fmla="*/ 299 h 10000"/>
              <a:gd name="connsiteX41" fmla="*/ 6943 w 10000"/>
              <a:gd name="connsiteY41" fmla="*/ 402 h 10000"/>
              <a:gd name="connsiteX42" fmla="*/ 7379 w 10000"/>
              <a:gd name="connsiteY42" fmla="*/ 609 h 10000"/>
              <a:gd name="connsiteX43" fmla="*/ 7793 w 10000"/>
              <a:gd name="connsiteY43" fmla="*/ 862 h 10000"/>
              <a:gd name="connsiteX44" fmla="*/ 8184 w 10000"/>
              <a:gd name="connsiteY44" fmla="*/ 1138 h 10000"/>
              <a:gd name="connsiteX45" fmla="*/ 8540 w 10000"/>
              <a:gd name="connsiteY45" fmla="*/ 1460 h 10000"/>
              <a:gd name="connsiteX46" fmla="*/ 8862 w 10000"/>
              <a:gd name="connsiteY46" fmla="*/ 1828 h 10000"/>
              <a:gd name="connsiteX47" fmla="*/ 9138 w 10000"/>
              <a:gd name="connsiteY47" fmla="*/ 2207 h 10000"/>
              <a:gd name="connsiteX48" fmla="*/ 9402 w 10000"/>
              <a:gd name="connsiteY48" fmla="*/ 2621 h 10000"/>
              <a:gd name="connsiteX49" fmla="*/ 9598 w 10000"/>
              <a:gd name="connsiteY49" fmla="*/ 3057 h 10000"/>
              <a:gd name="connsiteX50" fmla="*/ 9701 w 10000"/>
              <a:gd name="connsiteY50" fmla="*/ 3287 h 10000"/>
              <a:gd name="connsiteX51" fmla="*/ 9782 w 10000"/>
              <a:gd name="connsiteY51" fmla="*/ 3517 h 10000"/>
              <a:gd name="connsiteX52" fmla="*/ 9839 w 10000"/>
              <a:gd name="connsiteY52" fmla="*/ 3759 h 10000"/>
              <a:gd name="connsiteX53" fmla="*/ 9897 w 10000"/>
              <a:gd name="connsiteY53" fmla="*/ 4000 h 10000"/>
              <a:gd name="connsiteX54" fmla="*/ 9943 w 10000"/>
              <a:gd name="connsiteY54" fmla="*/ 4241 h 10000"/>
              <a:gd name="connsiteX55" fmla="*/ 9977 w 10000"/>
              <a:gd name="connsiteY55" fmla="*/ 4483 h 10000"/>
              <a:gd name="connsiteX56" fmla="*/ 10000 w 10000"/>
              <a:gd name="connsiteY56" fmla="*/ 4747 h 10000"/>
              <a:gd name="connsiteX57" fmla="*/ 10000 w 10000"/>
              <a:gd name="connsiteY57" fmla="*/ 5000 h 10000"/>
              <a:gd name="connsiteX58" fmla="*/ 10000 w 10000"/>
              <a:gd name="connsiteY58" fmla="*/ 5000 h 10000"/>
              <a:gd name="connsiteX59" fmla="*/ 10000 w 10000"/>
              <a:gd name="connsiteY59" fmla="*/ 5000 h 10000"/>
              <a:gd name="connsiteX60" fmla="*/ 10000 w 10000"/>
              <a:gd name="connsiteY60" fmla="*/ 5264 h 10000"/>
              <a:gd name="connsiteX61" fmla="*/ 9977 w 10000"/>
              <a:gd name="connsiteY61" fmla="*/ 5517 h 10000"/>
              <a:gd name="connsiteX62" fmla="*/ 9943 w 10000"/>
              <a:gd name="connsiteY62" fmla="*/ 5759 h 10000"/>
              <a:gd name="connsiteX63" fmla="*/ 9897 w 10000"/>
              <a:gd name="connsiteY63" fmla="*/ 6000 h 10000"/>
              <a:gd name="connsiteX64" fmla="*/ 9839 w 10000"/>
              <a:gd name="connsiteY64" fmla="*/ 6241 h 10000"/>
              <a:gd name="connsiteX65" fmla="*/ 9782 w 10000"/>
              <a:gd name="connsiteY65" fmla="*/ 6483 h 10000"/>
              <a:gd name="connsiteX66" fmla="*/ 9701 w 10000"/>
              <a:gd name="connsiteY66" fmla="*/ 6724 h 10000"/>
              <a:gd name="connsiteX67" fmla="*/ 9598 w 10000"/>
              <a:gd name="connsiteY67" fmla="*/ 6943 h 10000"/>
              <a:gd name="connsiteX68" fmla="*/ 9402 w 10000"/>
              <a:gd name="connsiteY68" fmla="*/ 7379 h 10000"/>
              <a:gd name="connsiteX69" fmla="*/ 9138 w 10000"/>
              <a:gd name="connsiteY69" fmla="*/ 7805 h 10000"/>
              <a:gd name="connsiteX70" fmla="*/ 8862 w 10000"/>
              <a:gd name="connsiteY70" fmla="*/ 8184 h 10000"/>
              <a:gd name="connsiteX71" fmla="*/ 8540 w 10000"/>
              <a:gd name="connsiteY71" fmla="*/ 8540 h 10000"/>
              <a:gd name="connsiteX72" fmla="*/ 8184 w 10000"/>
              <a:gd name="connsiteY72" fmla="*/ 8862 h 10000"/>
              <a:gd name="connsiteX73" fmla="*/ 7793 w 10000"/>
              <a:gd name="connsiteY73" fmla="*/ 9138 h 10000"/>
              <a:gd name="connsiteX74" fmla="*/ 7379 w 10000"/>
              <a:gd name="connsiteY74" fmla="*/ 9402 h 10000"/>
              <a:gd name="connsiteX75" fmla="*/ 6943 w 10000"/>
              <a:gd name="connsiteY75" fmla="*/ 9598 h 10000"/>
              <a:gd name="connsiteX76" fmla="*/ 6724 w 10000"/>
              <a:gd name="connsiteY76" fmla="*/ 9701 h 10000"/>
              <a:gd name="connsiteX77" fmla="*/ 6483 w 10000"/>
              <a:gd name="connsiteY77" fmla="*/ 9782 h 10000"/>
              <a:gd name="connsiteX78" fmla="*/ 6241 w 10000"/>
              <a:gd name="connsiteY78" fmla="*/ 9839 h 10000"/>
              <a:gd name="connsiteX79" fmla="*/ 6000 w 10000"/>
              <a:gd name="connsiteY79" fmla="*/ 9897 h 10000"/>
              <a:gd name="connsiteX80" fmla="*/ 5759 w 10000"/>
              <a:gd name="connsiteY80" fmla="*/ 9943 h 10000"/>
              <a:gd name="connsiteX81" fmla="*/ 5517 w 10000"/>
              <a:gd name="connsiteY81" fmla="*/ 9977 h 10000"/>
              <a:gd name="connsiteX82" fmla="*/ 5264 w 10000"/>
              <a:gd name="connsiteY82" fmla="*/ 10000 h 10000"/>
              <a:gd name="connsiteX83" fmla="*/ 5000 w 10000"/>
              <a:gd name="connsiteY83" fmla="*/ 10000 h 10000"/>
              <a:gd name="connsiteX84" fmla="*/ 5000 w 10000"/>
              <a:gd name="connsiteY84" fmla="*/ 10000 h 10000"/>
              <a:gd name="connsiteX85" fmla="*/ 4736 w 10000"/>
              <a:gd name="connsiteY85" fmla="*/ 10000 h 10000"/>
              <a:gd name="connsiteX86" fmla="*/ 4483 w 10000"/>
              <a:gd name="connsiteY86" fmla="*/ 9977 h 10000"/>
              <a:gd name="connsiteX87" fmla="*/ 4241 w 10000"/>
              <a:gd name="connsiteY87" fmla="*/ 9943 h 10000"/>
              <a:gd name="connsiteX88" fmla="*/ 4000 w 10000"/>
              <a:gd name="connsiteY88" fmla="*/ 9897 h 10000"/>
              <a:gd name="connsiteX89" fmla="*/ 3759 w 10000"/>
              <a:gd name="connsiteY89" fmla="*/ 9839 h 10000"/>
              <a:gd name="connsiteX90" fmla="*/ 3517 w 10000"/>
              <a:gd name="connsiteY90" fmla="*/ 9782 h 10000"/>
              <a:gd name="connsiteX91" fmla="*/ 3276 w 10000"/>
              <a:gd name="connsiteY91" fmla="*/ 9701 h 10000"/>
              <a:gd name="connsiteX92" fmla="*/ 3057 w 10000"/>
              <a:gd name="connsiteY92" fmla="*/ 9598 h 10000"/>
              <a:gd name="connsiteX93" fmla="*/ 2621 w 10000"/>
              <a:gd name="connsiteY93" fmla="*/ 9402 h 10000"/>
              <a:gd name="connsiteX94" fmla="*/ 2195 w 10000"/>
              <a:gd name="connsiteY94" fmla="*/ 9138 h 10000"/>
              <a:gd name="connsiteX95" fmla="*/ 2224 w 10000"/>
              <a:gd name="connsiteY95" fmla="*/ 916 h 10000"/>
              <a:gd name="connsiteX0" fmla="*/ 218 w 10000"/>
              <a:gd name="connsiteY0" fmla="*/ 6483 h 10000"/>
              <a:gd name="connsiteX1" fmla="*/ 161 w 10000"/>
              <a:gd name="connsiteY1" fmla="*/ 6241 h 10000"/>
              <a:gd name="connsiteX2" fmla="*/ 103 w 10000"/>
              <a:gd name="connsiteY2" fmla="*/ 6000 h 10000"/>
              <a:gd name="connsiteX3" fmla="*/ 57 w 10000"/>
              <a:gd name="connsiteY3" fmla="*/ 5759 h 10000"/>
              <a:gd name="connsiteX4" fmla="*/ 23 w 10000"/>
              <a:gd name="connsiteY4" fmla="*/ 5517 h 10000"/>
              <a:gd name="connsiteX5" fmla="*/ 0 w 10000"/>
              <a:gd name="connsiteY5" fmla="*/ 5264 h 10000"/>
              <a:gd name="connsiteX6" fmla="*/ 0 w 10000"/>
              <a:gd name="connsiteY6" fmla="*/ 5000 h 10000"/>
              <a:gd name="connsiteX7" fmla="*/ 0 w 10000"/>
              <a:gd name="connsiteY7" fmla="*/ 5000 h 10000"/>
              <a:gd name="connsiteX8" fmla="*/ 0 w 10000"/>
              <a:gd name="connsiteY8" fmla="*/ 4747 h 10000"/>
              <a:gd name="connsiteX9" fmla="*/ 23 w 10000"/>
              <a:gd name="connsiteY9" fmla="*/ 4483 h 10000"/>
              <a:gd name="connsiteX10" fmla="*/ 57 w 10000"/>
              <a:gd name="connsiteY10" fmla="*/ 4241 h 10000"/>
              <a:gd name="connsiteX11" fmla="*/ 103 w 10000"/>
              <a:gd name="connsiteY11" fmla="*/ 4000 h 10000"/>
              <a:gd name="connsiteX12" fmla="*/ 161 w 10000"/>
              <a:gd name="connsiteY12" fmla="*/ 3759 h 10000"/>
              <a:gd name="connsiteX13" fmla="*/ 218 w 10000"/>
              <a:gd name="connsiteY13" fmla="*/ 3517 h 10000"/>
              <a:gd name="connsiteX14" fmla="*/ 299 w 10000"/>
              <a:gd name="connsiteY14" fmla="*/ 3287 h 10000"/>
              <a:gd name="connsiteX15" fmla="*/ 402 w 10000"/>
              <a:gd name="connsiteY15" fmla="*/ 3057 h 10000"/>
              <a:gd name="connsiteX16" fmla="*/ 598 w 10000"/>
              <a:gd name="connsiteY16" fmla="*/ 2621 h 10000"/>
              <a:gd name="connsiteX17" fmla="*/ 862 w 10000"/>
              <a:gd name="connsiteY17" fmla="*/ 2207 h 10000"/>
              <a:gd name="connsiteX18" fmla="*/ 1138 w 10000"/>
              <a:gd name="connsiteY18" fmla="*/ 1828 h 10000"/>
              <a:gd name="connsiteX19" fmla="*/ 1460 w 10000"/>
              <a:gd name="connsiteY19" fmla="*/ 1460 h 10000"/>
              <a:gd name="connsiteX20" fmla="*/ 1816 w 10000"/>
              <a:gd name="connsiteY20" fmla="*/ 1138 h 10000"/>
              <a:gd name="connsiteX21" fmla="*/ 2195 w 10000"/>
              <a:gd name="connsiteY21" fmla="*/ 862 h 10000"/>
              <a:gd name="connsiteX22" fmla="*/ 2621 w 10000"/>
              <a:gd name="connsiteY22" fmla="*/ 609 h 10000"/>
              <a:gd name="connsiteX23" fmla="*/ 3057 w 10000"/>
              <a:gd name="connsiteY23" fmla="*/ 402 h 10000"/>
              <a:gd name="connsiteX24" fmla="*/ 3276 w 10000"/>
              <a:gd name="connsiteY24" fmla="*/ 299 h 10000"/>
              <a:gd name="connsiteX25" fmla="*/ 3517 w 10000"/>
              <a:gd name="connsiteY25" fmla="*/ 218 h 10000"/>
              <a:gd name="connsiteX26" fmla="*/ 3759 w 10000"/>
              <a:gd name="connsiteY26" fmla="*/ 161 h 10000"/>
              <a:gd name="connsiteX27" fmla="*/ 4000 w 10000"/>
              <a:gd name="connsiteY27" fmla="*/ 103 h 10000"/>
              <a:gd name="connsiteX28" fmla="*/ 4241 w 10000"/>
              <a:gd name="connsiteY28" fmla="*/ 69 h 10000"/>
              <a:gd name="connsiteX29" fmla="*/ 4483 w 10000"/>
              <a:gd name="connsiteY29" fmla="*/ 23 h 10000"/>
              <a:gd name="connsiteX30" fmla="*/ 4736 w 10000"/>
              <a:gd name="connsiteY30" fmla="*/ 0 h 10000"/>
              <a:gd name="connsiteX31" fmla="*/ 5000 w 10000"/>
              <a:gd name="connsiteY31" fmla="*/ 0 h 10000"/>
              <a:gd name="connsiteX32" fmla="*/ 5000 w 10000"/>
              <a:gd name="connsiteY32" fmla="*/ 0 h 10000"/>
              <a:gd name="connsiteX33" fmla="*/ 5264 w 10000"/>
              <a:gd name="connsiteY33" fmla="*/ 0 h 10000"/>
              <a:gd name="connsiteX34" fmla="*/ 5517 w 10000"/>
              <a:gd name="connsiteY34" fmla="*/ 23 h 10000"/>
              <a:gd name="connsiteX35" fmla="*/ 5759 w 10000"/>
              <a:gd name="connsiteY35" fmla="*/ 69 h 10000"/>
              <a:gd name="connsiteX36" fmla="*/ 6000 w 10000"/>
              <a:gd name="connsiteY36" fmla="*/ 103 h 10000"/>
              <a:gd name="connsiteX37" fmla="*/ 6241 w 10000"/>
              <a:gd name="connsiteY37" fmla="*/ 161 h 10000"/>
              <a:gd name="connsiteX38" fmla="*/ 6483 w 10000"/>
              <a:gd name="connsiteY38" fmla="*/ 218 h 10000"/>
              <a:gd name="connsiteX39" fmla="*/ 6724 w 10000"/>
              <a:gd name="connsiteY39" fmla="*/ 299 h 10000"/>
              <a:gd name="connsiteX40" fmla="*/ 6943 w 10000"/>
              <a:gd name="connsiteY40" fmla="*/ 402 h 10000"/>
              <a:gd name="connsiteX41" fmla="*/ 7379 w 10000"/>
              <a:gd name="connsiteY41" fmla="*/ 609 h 10000"/>
              <a:gd name="connsiteX42" fmla="*/ 7793 w 10000"/>
              <a:gd name="connsiteY42" fmla="*/ 862 h 10000"/>
              <a:gd name="connsiteX43" fmla="*/ 8184 w 10000"/>
              <a:gd name="connsiteY43" fmla="*/ 1138 h 10000"/>
              <a:gd name="connsiteX44" fmla="*/ 8540 w 10000"/>
              <a:gd name="connsiteY44" fmla="*/ 1460 h 10000"/>
              <a:gd name="connsiteX45" fmla="*/ 8862 w 10000"/>
              <a:gd name="connsiteY45" fmla="*/ 1828 h 10000"/>
              <a:gd name="connsiteX46" fmla="*/ 9138 w 10000"/>
              <a:gd name="connsiteY46" fmla="*/ 2207 h 10000"/>
              <a:gd name="connsiteX47" fmla="*/ 9402 w 10000"/>
              <a:gd name="connsiteY47" fmla="*/ 2621 h 10000"/>
              <a:gd name="connsiteX48" fmla="*/ 9598 w 10000"/>
              <a:gd name="connsiteY48" fmla="*/ 3057 h 10000"/>
              <a:gd name="connsiteX49" fmla="*/ 9701 w 10000"/>
              <a:gd name="connsiteY49" fmla="*/ 3287 h 10000"/>
              <a:gd name="connsiteX50" fmla="*/ 9782 w 10000"/>
              <a:gd name="connsiteY50" fmla="*/ 3517 h 10000"/>
              <a:gd name="connsiteX51" fmla="*/ 9839 w 10000"/>
              <a:gd name="connsiteY51" fmla="*/ 3759 h 10000"/>
              <a:gd name="connsiteX52" fmla="*/ 9897 w 10000"/>
              <a:gd name="connsiteY52" fmla="*/ 4000 h 10000"/>
              <a:gd name="connsiteX53" fmla="*/ 9943 w 10000"/>
              <a:gd name="connsiteY53" fmla="*/ 4241 h 10000"/>
              <a:gd name="connsiteX54" fmla="*/ 9977 w 10000"/>
              <a:gd name="connsiteY54" fmla="*/ 4483 h 10000"/>
              <a:gd name="connsiteX55" fmla="*/ 10000 w 10000"/>
              <a:gd name="connsiteY55" fmla="*/ 4747 h 10000"/>
              <a:gd name="connsiteX56" fmla="*/ 10000 w 10000"/>
              <a:gd name="connsiteY56" fmla="*/ 5000 h 10000"/>
              <a:gd name="connsiteX57" fmla="*/ 10000 w 10000"/>
              <a:gd name="connsiteY57" fmla="*/ 5000 h 10000"/>
              <a:gd name="connsiteX58" fmla="*/ 10000 w 10000"/>
              <a:gd name="connsiteY58" fmla="*/ 5000 h 10000"/>
              <a:gd name="connsiteX59" fmla="*/ 10000 w 10000"/>
              <a:gd name="connsiteY59" fmla="*/ 5264 h 10000"/>
              <a:gd name="connsiteX60" fmla="*/ 9977 w 10000"/>
              <a:gd name="connsiteY60" fmla="*/ 5517 h 10000"/>
              <a:gd name="connsiteX61" fmla="*/ 9943 w 10000"/>
              <a:gd name="connsiteY61" fmla="*/ 5759 h 10000"/>
              <a:gd name="connsiteX62" fmla="*/ 9897 w 10000"/>
              <a:gd name="connsiteY62" fmla="*/ 6000 h 10000"/>
              <a:gd name="connsiteX63" fmla="*/ 9839 w 10000"/>
              <a:gd name="connsiteY63" fmla="*/ 6241 h 10000"/>
              <a:gd name="connsiteX64" fmla="*/ 9782 w 10000"/>
              <a:gd name="connsiteY64" fmla="*/ 6483 h 10000"/>
              <a:gd name="connsiteX65" fmla="*/ 9701 w 10000"/>
              <a:gd name="connsiteY65" fmla="*/ 6724 h 10000"/>
              <a:gd name="connsiteX66" fmla="*/ 9598 w 10000"/>
              <a:gd name="connsiteY66" fmla="*/ 6943 h 10000"/>
              <a:gd name="connsiteX67" fmla="*/ 9402 w 10000"/>
              <a:gd name="connsiteY67" fmla="*/ 7379 h 10000"/>
              <a:gd name="connsiteX68" fmla="*/ 9138 w 10000"/>
              <a:gd name="connsiteY68" fmla="*/ 7805 h 10000"/>
              <a:gd name="connsiteX69" fmla="*/ 8862 w 10000"/>
              <a:gd name="connsiteY69" fmla="*/ 8184 h 10000"/>
              <a:gd name="connsiteX70" fmla="*/ 8540 w 10000"/>
              <a:gd name="connsiteY70" fmla="*/ 8540 h 10000"/>
              <a:gd name="connsiteX71" fmla="*/ 8184 w 10000"/>
              <a:gd name="connsiteY71" fmla="*/ 8862 h 10000"/>
              <a:gd name="connsiteX72" fmla="*/ 7793 w 10000"/>
              <a:gd name="connsiteY72" fmla="*/ 9138 h 10000"/>
              <a:gd name="connsiteX73" fmla="*/ 7379 w 10000"/>
              <a:gd name="connsiteY73" fmla="*/ 9402 h 10000"/>
              <a:gd name="connsiteX74" fmla="*/ 6943 w 10000"/>
              <a:gd name="connsiteY74" fmla="*/ 9598 h 10000"/>
              <a:gd name="connsiteX75" fmla="*/ 6724 w 10000"/>
              <a:gd name="connsiteY75" fmla="*/ 9701 h 10000"/>
              <a:gd name="connsiteX76" fmla="*/ 6483 w 10000"/>
              <a:gd name="connsiteY76" fmla="*/ 9782 h 10000"/>
              <a:gd name="connsiteX77" fmla="*/ 6241 w 10000"/>
              <a:gd name="connsiteY77" fmla="*/ 9839 h 10000"/>
              <a:gd name="connsiteX78" fmla="*/ 6000 w 10000"/>
              <a:gd name="connsiteY78" fmla="*/ 9897 h 10000"/>
              <a:gd name="connsiteX79" fmla="*/ 5759 w 10000"/>
              <a:gd name="connsiteY79" fmla="*/ 9943 h 10000"/>
              <a:gd name="connsiteX80" fmla="*/ 5517 w 10000"/>
              <a:gd name="connsiteY80" fmla="*/ 9977 h 10000"/>
              <a:gd name="connsiteX81" fmla="*/ 5264 w 10000"/>
              <a:gd name="connsiteY81" fmla="*/ 10000 h 10000"/>
              <a:gd name="connsiteX82" fmla="*/ 5000 w 10000"/>
              <a:gd name="connsiteY82" fmla="*/ 10000 h 10000"/>
              <a:gd name="connsiteX83" fmla="*/ 5000 w 10000"/>
              <a:gd name="connsiteY83" fmla="*/ 10000 h 10000"/>
              <a:gd name="connsiteX84" fmla="*/ 4736 w 10000"/>
              <a:gd name="connsiteY84" fmla="*/ 10000 h 10000"/>
              <a:gd name="connsiteX85" fmla="*/ 4483 w 10000"/>
              <a:gd name="connsiteY85" fmla="*/ 9977 h 10000"/>
              <a:gd name="connsiteX86" fmla="*/ 4241 w 10000"/>
              <a:gd name="connsiteY86" fmla="*/ 9943 h 10000"/>
              <a:gd name="connsiteX87" fmla="*/ 4000 w 10000"/>
              <a:gd name="connsiteY87" fmla="*/ 9897 h 10000"/>
              <a:gd name="connsiteX88" fmla="*/ 3759 w 10000"/>
              <a:gd name="connsiteY88" fmla="*/ 9839 h 10000"/>
              <a:gd name="connsiteX89" fmla="*/ 3517 w 10000"/>
              <a:gd name="connsiteY89" fmla="*/ 9782 h 10000"/>
              <a:gd name="connsiteX90" fmla="*/ 3276 w 10000"/>
              <a:gd name="connsiteY90" fmla="*/ 9701 h 10000"/>
              <a:gd name="connsiteX91" fmla="*/ 3057 w 10000"/>
              <a:gd name="connsiteY91" fmla="*/ 9598 h 10000"/>
              <a:gd name="connsiteX92" fmla="*/ 2621 w 10000"/>
              <a:gd name="connsiteY92" fmla="*/ 9402 h 10000"/>
              <a:gd name="connsiteX93" fmla="*/ 2195 w 10000"/>
              <a:gd name="connsiteY93" fmla="*/ 9138 h 10000"/>
              <a:gd name="connsiteX94" fmla="*/ 2224 w 10000"/>
              <a:gd name="connsiteY94" fmla="*/ 916 h 10000"/>
              <a:gd name="connsiteX0" fmla="*/ 218 w 10000"/>
              <a:gd name="connsiteY0" fmla="*/ 6483 h 10000"/>
              <a:gd name="connsiteX1" fmla="*/ 161 w 10000"/>
              <a:gd name="connsiteY1" fmla="*/ 6241 h 10000"/>
              <a:gd name="connsiteX2" fmla="*/ 103 w 10000"/>
              <a:gd name="connsiteY2" fmla="*/ 6000 h 10000"/>
              <a:gd name="connsiteX3" fmla="*/ 57 w 10000"/>
              <a:gd name="connsiteY3" fmla="*/ 5759 h 10000"/>
              <a:gd name="connsiteX4" fmla="*/ 23 w 10000"/>
              <a:gd name="connsiteY4" fmla="*/ 5517 h 10000"/>
              <a:gd name="connsiteX5" fmla="*/ 0 w 10000"/>
              <a:gd name="connsiteY5" fmla="*/ 5264 h 10000"/>
              <a:gd name="connsiteX6" fmla="*/ 0 w 10000"/>
              <a:gd name="connsiteY6" fmla="*/ 5000 h 10000"/>
              <a:gd name="connsiteX7" fmla="*/ 0 w 10000"/>
              <a:gd name="connsiteY7" fmla="*/ 5000 h 10000"/>
              <a:gd name="connsiteX8" fmla="*/ 0 w 10000"/>
              <a:gd name="connsiteY8" fmla="*/ 4747 h 10000"/>
              <a:gd name="connsiteX9" fmla="*/ 23 w 10000"/>
              <a:gd name="connsiteY9" fmla="*/ 4483 h 10000"/>
              <a:gd name="connsiteX10" fmla="*/ 57 w 10000"/>
              <a:gd name="connsiteY10" fmla="*/ 4241 h 10000"/>
              <a:gd name="connsiteX11" fmla="*/ 103 w 10000"/>
              <a:gd name="connsiteY11" fmla="*/ 4000 h 10000"/>
              <a:gd name="connsiteX12" fmla="*/ 161 w 10000"/>
              <a:gd name="connsiteY12" fmla="*/ 3759 h 10000"/>
              <a:gd name="connsiteX13" fmla="*/ 218 w 10000"/>
              <a:gd name="connsiteY13" fmla="*/ 3517 h 10000"/>
              <a:gd name="connsiteX14" fmla="*/ 299 w 10000"/>
              <a:gd name="connsiteY14" fmla="*/ 3287 h 10000"/>
              <a:gd name="connsiteX15" fmla="*/ 402 w 10000"/>
              <a:gd name="connsiteY15" fmla="*/ 3057 h 10000"/>
              <a:gd name="connsiteX16" fmla="*/ 598 w 10000"/>
              <a:gd name="connsiteY16" fmla="*/ 2621 h 10000"/>
              <a:gd name="connsiteX17" fmla="*/ 862 w 10000"/>
              <a:gd name="connsiteY17" fmla="*/ 2207 h 10000"/>
              <a:gd name="connsiteX18" fmla="*/ 1138 w 10000"/>
              <a:gd name="connsiteY18" fmla="*/ 1828 h 10000"/>
              <a:gd name="connsiteX19" fmla="*/ 1460 w 10000"/>
              <a:gd name="connsiteY19" fmla="*/ 1460 h 10000"/>
              <a:gd name="connsiteX20" fmla="*/ 1816 w 10000"/>
              <a:gd name="connsiteY20" fmla="*/ 1138 h 10000"/>
              <a:gd name="connsiteX21" fmla="*/ 2195 w 10000"/>
              <a:gd name="connsiteY21" fmla="*/ 862 h 10000"/>
              <a:gd name="connsiteX22" fmla="*/ 2621 w 10000"/>
              <a:gd name="connsiteY22" fmla="*/ 609 h 10000"/>
              <a:gd name="connsiteX23" fmla="*/ 3057 w 10000"/>
              <a:gd name="connsiteY23" fmla="*/ 402 h 10000"/>
              <a:gd name="connsiteX24" fmla="*/ 3276 w 10000"/>
              <a:gd name="connsiteY24" fmla="*/ 299 h 10000"/>
              <a:gd name="connsiteX25" fmla="*/ 3517 w 10000"/>
              <a:gd name="connsiteY25" fmla="*/ 218 h 10000"/>
              <a:gd name="connsiteX26" fmla="*/ 3759 w 10000"/>
              <a:gd name="connsiteY26" fmla="*/ 161 h 10000"/>
              <a:gd name="connsiteX27" fmla="*/ 4000 w 10000"/>
              <a:gd name="connsiteY27" fmla="*/ 103 h 10000"/>
              <a:gd name="connsiteX28" fmla="*/ 4241 w 10000"/>
              <a:gd name="connsiteY28" fmla="*/ 69 h 10000"/>
              <a:gd name="connsiteX29" fmla="*/ 4483 w 10000"/>
              <a:gd name="connsiteY29" fmla="*/ 23 h 10000"/>
              <a:gd name="connsiteX30" fmla="*/ 4736 w 10000"/>
              <a:gd name="connsiteY30" fmla="*/ 0 h 10000"/>
              <a:gd name="connsiteX31" fmla="*/ 5000 w 10000"/>
              <a:gd name="connsiteY31" fmla="*/ 0 h 10000"/>
              <a:gd name="connsiteX32" fmla="*/ 5000 w 10000"/>
              <a:gd name="connsiteY32" fmla="*/ 0 h 10000"/>
              <a:gd name="connsiteX33" fmla="*/ 5264 w 10000"/>
              <a:gd name="connsiteY33" fmla="*/ 0 h 10000"/>
              <a:gd name="connsiteX34" fmla="*/ 5517 w 10000"/>
              <a:gd name="connsiteY34" fmla="*/ 23 h 10000"/>
              <a:gd name="connsiteX35" fmla="*/ 5759 w 10000"/>
              <a:gd name="connsiteY35" fmla="*/ 69 h 10000"/>
              <a:gd name="connsiteX36" fmla="*/ 6000 w 10000"/>
              <a:gd name="connsiteY36" fmla="*/ 103 h 10000"/>
              <a:gd name="connsiteX37" fmla="*/ 6241 w 10000"/>
              <a:gd name="connsiteY37" fmla="*/ 161 h 10000"/>
              <a:gd name="connsiteX38" fmla="*/ 6483 w 10000"/>
              <a:gd name="connsiteY38" fmla="*/ 218 h 10000"/>
              <a:gd name="connsiteX39" fmla="*/ 6724 w 10000"/>
              <a:gd name="connsiteY39" fmla="*/ 299 h 10000"/>
              <a:gd name="connsiteX40" fmla="*/ 6943 w 10000"/>
              <a:gd name="connsiteY40" fmla="*/ 402 h 10000"/>
              <a:gd name="connsiteX41" fmla="*/ 7379 w 10000"/>
              <a:gd name="connsiteY41" fmla="*/ 609 h 10000"/>
              <a:gd name="connsiteX42" fmla="*/ 7793 w 10000"/>
              <a:gd name="connsiteY42" fmla="*/ 862 h 10000"/>
              <a:gd name="connsiteX43" fmla="*/ 8184 w 10000"/>
              <a:gd name="connsiteY43" fmla="*/ 1138 h 10000"/>
              <a:gd name="connsiteX44" fmla="*/ 8540 w 10000"/>
              <a:gd name="connsiteY44" fmla="*/ 1460 h 10000"/>
              <a:gd name="connsiteX45" fmla="*/ 8862 w 10000"/>
              <a:gd name="connsiteY45" fmla="*/ 1828 h 10000"/>
              <a:gd name="connsiteX46" fmla="*/ 9138 w 10000"/>
              <a:gd name="connsiteY46" fmla="*/ 2207 h 10000"/>
              <a:gd name="connsiteX47" fmla="*/ 9402 w 10000"/>
              <a:gd name="connsiteY47" fmla="*/ 2621 h 10000"/>
              <a:gd name="connsiteX48" fmla="*/ 9598 w 10000"/>
              <a:gd name="connsiteY48" fmla="*/ 3057 h 10000"/>
              <a:gd name="connsiteX49" fmla="*/ 9701 w 10000"/>
              <a:gd name="connsiteY49" fmla="*/ 3287 h 10000"/>
              <a:gd name="connsiteX50" fmla="*/ 9782 w 10000"/>
              <a:gd name="connsiteY50" fmla="*/ 3517 h 10000"/>
              <a:gd name="connsiteX51" fmla="*/ 9839 w 10000"/>
              <a:gd name="connsiteY51" fmla="*/ 3759 h 10000"/>
              <a:gd name="connsiteX52" fmla="*/ 9897 w 10000"/>
              <a:gd name="connsiteY52" fmla="*/ 4000 h 10000"/>
              <a:gd name="connsiteX53" fmla="*/ 9943 w 10000"/>
              <a:gd name="connsiteY53" fmla="*/ 4241 h 10000"/>
              <a:gd name="connsiteX54" fmla="*/ 9977 w 10000"/>
              <a:gd name="connsiteY54" fmla="*/ 4483 h 10000"/>
              <a:gd name="connsiteX55" fmla="*/ 10000 w 10000"/>
              <a:gd name="connsiteY55" fmla="*/ 4747 h 10000"/>
              <a:gd name="connsiteX56" fmla="*/ 10000 w 10000"/>
              <a:gd name="connsiteY56" fmla="*/ 5000 h 10000"/>
              <a:gd name="connsiteX57" fmla="*/ 10000 w 10000"/>
              <a:gd name="connsiteY57" fmla="*/ 5000 h 10000"/>
              <a:gd name="connsiteX58" fmla="*/ 10000 w 10000"/>
              <a:gd name="connsiteY58" fmla="*/ 5000 h 10000"/>
              <a:gd name="connsiteX59" fmla="*/ 10000 w 10000"/>
              <a:gd name="connsiteY59" fmla="*/ 5264 h 10000"/>
              <a:gd name="connsiteX60" fmla="*/ 9977 w 10000"/>
              <a:gd name="connsiteY60" fmla="*/ 5517 h 10000"/>
              <a:gd name="connsiteX61" fmla="*/ 9943 w 10000"/>
              <a:gd name="connsiteY61" fmla="*/ 5759 h 10000"/>
              <a:gd name="connsiteX62" fmla="*/ 9897 w 10000"/>
              <a:gd name="connsiteY62" fmla="*/ 6000 h 10000"/>
              <a:gd name="connsiteX63" fmla="*/ 9839 w 10000"/>
              <a:gd name="connsiteY63" fmla="*/ 6241 h 10000"/>
              <a:gd name="connsiteX64" fmla="*/ 9782 w 10000"/>
              <a:gd name="connsiteY64" fmla="*/ 6483 h 10000"/>
              <a:gd name="connsiteX65" fmla="*/ 9701 w 10000"/>
              <a:gd name="connsiteY65" fmla="*/ 6724 h 10000"/>
              <a:gd name="connsiteX66" fmla="*/ 9598 w 10000"/>
              <a:gd name="connsiteY66" fmla="*/ 6943 h 10000"/>
              <a:gd name="connsiteX67" fmla="*/ 9402 w 10000"/>
              <a:gd name="connsiteY67" fmla="*/ 7379 h 10000"/>
              <a:gd name="connsiteX68" fmla="*/ 9138 w 10000"/>
              <a:gd name="connsiteY68" fmla="*/ 7805 h 10000"/>
              <a:gd name="connsiteX69" fmla="*/ 8862 w 10000"/>
              <a:gd name="connsiteY69" fmla="*/ 8184 h 10000"/>
              <a:gd name="connsiteX70" fmla="*/ 8540 w 10000"/>
              <a:gd name="connsiteY70" fmla="*/ 8540 h 10000"/>
              <a:gd name="connsiteX71" fmla="*/ 8184 w 10000"/>
              <a:gd name="connsiteY71" fmla="*/ 8862 h 10000"/>
              <a:gd name="connsiteX72" fmla="*/ 7793 w 10000"/>
              <a:gd name="connsiteY72" fmla="*/ 9138 h 10000"/>
              <a:gd name="connsiteX73" fmla="*/ 7379 w 10000"/>
              <a:gd name="connsiteY73" fmla="*/ 9402 h 10000"/>
              <a:gd name="connsiteX74" fmla="*/ 6943 w 10000"/>
              <a:gd name="connsiteY74" fmla="*/ 9598 h 10000"/>
              <a:gd name="connsiteX75" fmla="*/ 6724 w 10000"/>
              <a:gd name="connsiteY75" fmla="*/ 9701 h 10000"/>
              <a:gd name="connsiteX76" fmla="*/ 6483 w 10000"/>
              <a:gd name="connsiteY76" fmla="*/ 9782 h 10000"/>
              <a:gd name="connsiteX77" fmla="*/ 6241 w 10000"/>
              <a:gd name="connsiteY77" fmla="*/ 9839 h 10000"/>
              <a:gd name="connsiteX78" fmla="*/ 6000 w 10000"/>
              <a:gd name="connsiteY78" fmla="*/ 9897 h 10000"/>
              <a:gd name="connsiteX79" fmla="*/ 5759 w 10000"/>
              <a:gd name="connsiteY79" fmla="*/ 9943 h 10000"/>
              <a:gd name="connsiteX80" fmla="*/ 5517 w 10000"/>
              <a:gd name="connsiteY80" fmla="*/ 9977 h 10000"/>
              <a:gd name="connsiteX81" fmla="*/ 5264 w 10000"/>
              <a:gd name="connsiteY81" fmla="*/ 10000 h 10000"/>
              <a:gd name="connsiteX82" fmla="*/ 5000 w 10000"/>
              <a:gd name="connsiteY82" fmla="*/ 10000 h 10000"/>
              <a:gd name="connsiteX83" fmla="*/ 5000 w 10000"/>
              <a:gd name="connsiteY83" fmla="*/ 10000 h 10000"/>
              <a:gd name="connsiteX84" fmla="*/ 4736 w 10000"/>
              <a:gd name="connsiteY84" fmla="*/ 10000 h 10000"/>
              <a:gd name="connsiteX85" fmla="*/ 4483 w 10000"/>
              <a:gd name="connsiteY85" fmla="*/ 9977 h 10000"/>
              <a:gd name="connsiteX86" fmla="*/ 4241 w 10000"/>
              <a:gd name="connsiteY86" fmla="*/ 9943 h 10000"/>
              <a:gd name="connsiteX87" fmla="*/ 4000 w 10000"/>
              <a:gd name="connsiteY87" fmla="*/ 9897 h 10000"/>
              <a:gd name="connsiteX88" fmla="*/ 3759 w 10000"/>
              <a:gd name="connsiteY88" fmla="*/ 9839 h 10000"/>
              <a:gd name="connsiteX89" fmla="*/ 3517 w 10000"/>
              <a:gd name="connsiteY89" fmla="*/ 9782 h 10000"/>
              <a:gd name="connsiteX90" fmla="*/ 3276 w 10000"/>
              <a:gd name="connsiteY90" fmla="*/ 9701 h 10000"/>
              <a:gd name="connsiteX91" fmla="*/ 3057 w 10000"/>
              <a:gd name="connsiteY91" fmla="*/ 9598 h 10000"/>
              <a:gd name="connsiteX92" fmla="*/ 2621 w 10000"/>
              <a:gd name="connsiteY92" fmla="*/ 9402 h 10000"/>
              <a:gd name="connsiteX93" fmla="*/ 2195 w 10000"/>
              <a:gd name="connsiteY93" fmla="*/ 9138 h 10000"/>
              <a:gd name="connsiteX94" fmla="*/ 2224 w 10000"/>
              <a:gd name="connsiteY94" fmla="*/ 916 h 10000"/>
              <a:gd name="connsiteX0" fmla="*/ 161 w 10000"/>
              <a:gd name="connsiteY0" fmla="*/ 6241 h 10000"/>
              <a:gd name="connsiteX1" fmla="*/ 103 w 10000"/>
              <a:gd name="connsiteY1" fmla="*/ 6000 h 10000"/>
              <a:gd name="connsiteX2" fmla="*/ 57 w 10000"/>
              <a:gd name="connsiteY2" fmla="*/ 5759 h 10000"/>
              <a:gd name="connsiteX3" fmla="*/ 23 w 10000"/>
              <a:gd name="connsiteY3" fmla="*/ 5517 h 10000"/>
              <a:gd name="connsiteX4" fmla="*/ 0 w 10000"/>
              <a:gd name="connsiteY4" fmla="*/ 5264 h 10000"/>
              <a:gd name="connsiteX5" fmla="*/ 0 w 10000"/>
              <a:gd name="connsiteY5" fmla="*/ 5000 h 10000"/>
              <a:gd name="connsiteX6" fmla="*/ 0 w 10000"/>
              <a:gd name="connsiteY6" fmla="*/ 5000 h 10000"/>
              <a:gd name="connsiteX7" fmla="*/ 0 w 10000"/>
              <a:gd name="connsiteY7" fmla="*/ 4747 h 10000"/>
              <a:gd name="connsiteX8" fmla="*/ 23 w 10000"/>
              <a:gd name="connsiteY8" fmla="*/ 4483 h 10000"/>
              <a:gd name="connsiteX9" fmla="*/ 57 w 10000"/>
              <a:gd name="connsiteY9" fmla="*/ 4241 h 10000"/>
              <a:gd name="connsiteX10" fmla="*/ 103 w 10000"/>
              <a:gd name="connsiteY10" fmla="*/ 4000 h 10000"/>
              <a:gd name="connsiteX11" fmla="*/ 161 w 10000"/>
              <a:gd name="connsiteY11" fmla="*/ 3759 h 10000"/>
              <a:gd name="connsiteX12" fmla="*/ 218 w 10000"/>
              <a:gd name="connsiteY12" fmla="*/ 3517 h 10000"/>
              <a:gd name="connsiteX13" fmla="*/ 299 w 10000"/>
              <a:gd name="connsiteY13" fmla="*/ 3287 h 10000"/>
              <a:gd name="connsiteX14" fmla="*/ 402 w 10000"/>
              <a:gd name="connsiteY14" fmla="*/ 3057 h 10000"/>
              <a:gd name="connsiteX15" fmla="*/ 598 w 10000"/>
              <a:gd name="connsiteY15" fmla="*/ 2621 h 10000"/>
              <a:gd name="connsiteX16" fmla="*/ 862 w 10000"/>
              <a:gd name="connsiteY16" fmla="*/ 2207 h 10000"/>
              <a:gd name="connsiteX17" fmla="*/ 1138 w 10000"/>
              <a:gd name="connsiteY17" fmla="*/ 1828 h 10000"/>
              <a:gd name="connsiteX18" fmla="*/ 1460 w 10000"/>
              <a:gd name="connsiteY18" fmla="*/ 1460 h 10000"/>
              <a:gd name="connsiteX19" fmla="*/ 1816 w 10000"/>
              <a:gd name="connsiteY19" fmla="*/ 1138 h 10000"/>
              <a:gd name="connsiteX20" fmla="*/ 2195 w 10000"/>
              <a:gd name="connsiteY20" fmla="*/ 862 h 10000"/>
              <a:gd name="connsiteX21" fmla="*/ 2621 w 10000"/>
              <a:gd name="connsiteY21" fmla="*/ 609 h 10000"/>
              <a:gd name="connsiteX22" fmla="*/ 3057 w 10000"/>
              <a:gd name="connsiteY22" fmla="*/ 402 h 10000"/>
              <a:gd name="connsiteX23" fmla="*/ 3276 w 10000"/>
              <a:gd name="connsiteY23" fmla="*/ 299 h 10000"/>
              <a:gd name="connsiteX24" fmla="*/ 3517 w 10000"/>
              <a:gd name="connsiteY24" fmla="*/ 218 h 10000"/>
              <a:gd name="connsiteX25" fmla="*/ 3759 w 10000"/>
              <a:gd name="connsiteY25" fmla="*/ 161 h 10000"/>
              <a:gd name="connsiteX26" fmla="*/ 4000 w 10000"/>
              <a:gd name="connsiteY26" fmla="*/ 103 h 10000"/>
              <a:gd name="connsiteX27" fmla="*/ 4241 w 10000"/>
              <a:gd name="connsiteY27" fmla="*/ 69 h 10000"/>
              <a:gd name="connsiteX28" fmla="*/ 4483 w 10000"/>
              <a:gd name="connsiteY28" fmla="*/ 23 h 10000"/>
              <a:gd name="connsiteX29" fmla="*/ 4736 w 10000"/>
              <a:gd name="connsiteY29" fmla="*/ 0 h 10000"/>
              <a:gd name="connsiteX30" fmla="*/ 5000 w 10000"/>
              <a:gd name="connsiteY30" fmla="*/ 0 h 10000"/>
              <a:gd name="connsiteX31" fmla="*/ 5000 w 10000"/>
              <a:gd name="connsiteY31" fmla="*/ 0 h 10000"/>
              <a:gd name="connsiteX32" fmla="*/ 5264 w 10000"/>
              <a:gd name="connsiteY32" fmla="*/ 0 h 10000"/>
              <a:gd name="connsiteX33" fmla="*/ 5517 w 10000"/>
              <a:gd name="connsiteY33" fmla="*/ 23 h 10000"/>
              <a:gd name="connsiteX34" fmla="*/ 5759 w 10000"/>
              <a:gd name="connsiteY34" fmla="*/ 69 h 10000"/>
              <a:gd name="connsiteX35" fmla="*/ 6000 w 10000"/>
              <a:gd name="connsiteY35" fmla="*/ 103 h 10000"/>
              <a:gd name="connsiteX36" fmla="*/ 6241 w 10000"/>
              <a:gd name="connsiteY36" fmla="*/ 161 h 10000"/>
              <a:gd name="connsiteX37" fmla="*/ 6483 w 10000"/>
              <a:gd name="connsiteY37" fmla="*/ 218 h 10000"/>
              <a:gd name="connsiteX38" fmla="*/ 6724 w 10000"/>
              <a:gd name="connsiteY38" fmla="*/ 299 h 10000"/>
              <a:gd name="connsiteX39" fmla="*/ 6943 w 10000"/>
              <a:gd name="connsiteY39" fmla="*/ 402 h 10000"/>
              <a:gd name="connsiteX40" fmla="*/ 7379 w 10000"/>
              <a:gd name="connsiteY40" fmla="*/ 609 h 10000"/>
              <a:gd name="connsiteX41" fmla="*/ 7793 w 10000"/>
              <a:gd name="connsiteY41" fmla="*/ 862 h 10000"/>
              <a:gd name="connsiteX42" fmla="*/ 8184 w 10000"/>
              <a:gd name="connsiteY42" fmla="*/ 1138 h 10000"/>
              <a:gd name="connsiteX43" fmla="*/ 8540 w 10000"/>
              <a:gd name="connsiteY43" fmla="*/ 1460 h 10000"/>
              <a:gd name="connsiteX44" fmla="*/ 8862 w 10000"/>
              <a:gd name="connsiteY44" fmla="*/ 1828 h 10000"/>
              <a:gd name="connsiteX45" fmla="*/ 9138 w 10000"/>
              <a:gd name="connsiteY45" fmla="*/ 2207 h 10000"/>
              <a:gd name="connsiteX46" fmla="*/ 9402 w 10000"/>
              <a:gd name="connsiteY46" fmla="*/ 2621 h 10000"/>
              <a:gd name="connsiteX47" fmla="*/ 9598 w 10000"/>
              <a:gd name="connsiteY47" fmla="*/ 3057 h 10000"/>
              <a:gd name="connsiteX48" fmla="*/ 9701 w 10000"/>
              <a:gd name="connsiteY48" fmla="*/ 3287 h 10000"/>
              <a:gd name="connsiteX49" fmla="*/ 9782 w 10000"/>
              <a:gd name="connsiteY49" fmla="*/ 3517 h 10000"/>
              <a:gd name="connsiteX50" fmla="*/ 9839 w 10000"/>
              <a:gd name="connsiteY50" fmla="*/ 3759 h 10000"/>
              <a:gd name="connsiteX51" fmla="*/ 9897 w 10000"/>
              <a:gd name="connsiteY51" fmla="*/ 4000 h 10000"/>
              <a:gd name="connsiteX52" fmla="*/ 9943 w 10000"/>
              <a:gd name="connsiteY52" fmla="*/ 4241 h 10000"/>
              <a:gd name="connsiteX53" fmla="*/ 9977 w 10000"/>
              <a:gd name="connsiteY53" fmla="*/ 4483 h 10000"/>
              <a:gd name="connsiteX54" fmla="*/ 10000 w 10000"/>
              <a:gd name="connsiteY54" fmla="*/ 4747 h 10000"/>
              <a:gd name="connsiteX55" fmla="*/ 10000 w 10000"/>
              <a:gd name="connsiteY55" fmla="*/ 5000 h 10000"/>
              <a:gd name="connsiteX56" fmla="*/ 10000 w 10000"/>
              <a:gd name="connsiteY56" fmla="*/ 5000 h 10000"/>
              <a:gd name="connsiteX57" fmla="*/ 10000 w 10000"/>
              <a:gd name="connsiteY57" fmla="*/ 5000 h 10000"/>
              <a:gd name="connsiteX58" fmla="*/ 10000 w 10000"/>
              <a:gd name="connsiteY58" fmla="*/ 5264 h 10000"/>
              <a:gd name="connsiteX59" fmla="*/ 9977 w 10000"/>
              <a:gd name="connsiteY59" fmla="*/ 5517 h 10000"/>
              <a:gd name="connsiteX60" fmla="*/ 9943 w 10000"/>
              <a:gd name="connsiteY60" fmla="*/ 5759 h 10000"/>
              <a:gd name="connsiteX61" fmla="*/ 9897 w 10000"/>
              <a:gd name="connsiteY61" fmla="*/ 6000 h 10000"/>
              <a:gd name="connsiteX62" fmla="*/ 9839 w 10000"/>
              <a:gd name="connsiteY62" fmla="*/ 6241 h 10000"/>
              <a:gd name="connsiteX63" fmla="*/ 9782 w 10000"/>
              <a:gd name="connsiteY63" fmla="*/ 6483 h 10000"/>
              <a:gd name="connsiteX64" fmla="*/ 9701 w 10000"/>
              <a:gd name="connsiteY64" fmla="*/ 6724 h 10000"/>
              <a:gd name="connsiteX65" fmla="*/ 9598 w 10000"/>
              <a:gd name="connsiteY65" fmla="*/ 6943 h 10000"/>
              <a:gd name="connsiteX66" fmla="*/ 9402 w 10000"/>
              <a:gd name="connsiteY66" fmla="*/ 7379 h 10000"/>
              <a:gd name="connsiteX67" fmla="*/ 9138 w 10000"/>
              <a:gd name="connsiteY67" fmla="*/ 7805 h 10000"/>
              <a:gd name="connsiteX68" fmla="*/ 8862 w 10000"/>
              <a:gd name="connsiteY68" fmla="*/ 8184 h 10000"/>
              <a:gd name="connsiteX69" fmla="*/ 8540 w 10000"/>
              <a:gd name="connsiteY69" fmla="*/ 8540 h 10000"/>
              <a:gd name="connsiteX70" fmla="*/ 8184 w 10000"/>
              <a:gd name="connsiteY70" fmla="*/ 8862 h 10000"/>
              <a:gd name="connsiteX71" fmla="*/ 7793 w 10000"/>
              <a:gd name="connsiteY71" fmla="*/ 9138 h 10000"/>
              <a:gd name="connsiteX72" fmla="*/ 7379 w 10000"/>
              <a:gd name="connsiteY72" fmla="*/ 9402 h 10000"/>
              <a:gd name="connsiteX73" fmla="*/ 6943 w 10000"/>
              <a:gd name="connsiteY73" fmla="*/ 9598 h 10000"/>
              <a:gd name="connsiteX74" fmla="*/ 6724 w 10000"/>
              <a:gd name="connsiteY74" fmla="*/ 9701 h 10000"/>
              <a:gd name="connsiteX75" fmla="*/ 6483 w 10000"/>
              <a:gd name="connsiteY75" fmla="*/ 9782 h 10000"/>
              <a:gd name="connsiteX76" fmla="*/ 6241 w 10000"/>
              <a:gd name="connsiteY76" fmla="*/ 9839 h 10000"/>
              <a:gd name="connsiteX77" fmla="*/ 6000 w 10000"/>
              <a:gd name="connsiteY77" fmla="*/ 9897 h 10000"/>
              <a:gd name="connsiteX78" fmla="*/ 5759 w 10000"/>
              <a:gd name="connsiteY78" fmla="*/ 9943 h 10000"/>
              <a:gd name="connsiteX79" fmla="*/ 5517 w 10000"/>
              <a:gd name="connsiteY79" fmla="*/ 9977 h 10000"/>
              <a:gd name="connsiteX80" fmla="*/ 5264 w 10000"/>
              <a:gd name="connsiteY80" fmla="*/ 10000 h 10000"/>
              <a:gd name="connsiteX81" fmla="*/ 5000 w 10000"/>
              <a:gd name="connsiteY81" fmla="*/ 10000 h 10000"/>
              <a:gd name="connsiteX82" fmla="*/ 5000 w 10000"/>
              <a:gd name="connsiteY82" fmla="*/ 10000 h 10000"/>
              <a:gd name="connsiteX83" fmla="*/ 4736 w 10000"/>
              <a:gd name="connsiteY83" fmla="*/ 10000 h 10000"/>
              <a:gd name="connsiteX84" fmla="*/ 4483 w 10000"/>
              <a:gd name="connsiteY84" fmla="*/ 9977 h 10000"/>
              <a:gd name="connsiteX85" fmla="*/ 4241 w 10000"/>
              <a:gd name="connsiteY85" fmla="*/ 9943 h 10000"/>
              <a:gd name="connsiteX86" fmla="*/ 4000 w 10000"/>
              <a:gd name="connsiteY86" fmla="*/ 9897 h 10000"/>
              <a:gd name="connsiteX87" fmla="*/ 3759 w 10000"/>
              <a:gd name="connsiteY87" fmla="*/ 9839 h 10000"/>
              <a:gd name="connsiteX88" fmla="*/ 3517 w 10000"/>
              <a:gd name="connsiteY88" fmla="*/ 9782 h 10000"/>
              <a:gd name="connsiteX89" fmla="*/ 3276 w 10000"/>
              <a:gd name="connsiteY89" fmla="*/ 9701 h 10000"/>
              <a:gd name="connsiteX90" fmla="*/ 3057 w 10000"/>
              <a:gd name="connsiteY90" fmla="*/ 9598 h 10000"/>
              <a:gd name="connsiteX91" fmla="*/ 2621 w 10000"/>
              <a:gd name="connsiteY91" fmla="*/ 9402 h 10000"/>
              <a:gd name="connsiteX92" fmla="*/ 2195 w 10000"/>
              <a:gd name="connsiteY92" fmla="*/ 9138 h 10000"/>
              <a:gd name="connsiteX93" fmla="*/ 2224 w 10000"/>
              <a:gd name="connsiteY93" fmla="*/ 916 h 10000"/>
              <a:gd name="connsiteX0" fmla="*/ 103 w 10000"/>
              <a:gd name="connsiteY0" fmla="*/ 6000 h 10000"/>
              <a:gd name="connsiteX1" fmla="*/ 57 w 10000"/>
              <a:gd name="connsiteY1" fmla="*/ 5759 h 10000"/>
              <a:gd name="connsiteX2" fmla="*/ 23 w 10000"/>
              <a:gd name="connsiteY2" fmla="*/ 5517 h 10000"/>
              <a:gd name="connsiteX3" fmla="*/ 0 w 10000"/>
              <a:gd name="connsiteY3" fmla="*/ 5264 h 10000"/>
              <a:gd name="connsiteX4" fmla="*/ 0 w 10000"/>
              <a:gd name="connsiteY4" fmla="*/ 5000 h 10000"/>
              <a:gd name="connsiteX5" fmla="*/ 0 w 10000"/>
              <a:gd name="connsiteY5" fmla="*/ 5000 h 10000"/>
              <a:gd name="connsiteX6" fmla="*/ 0 w 10000"/>
              <a:gd name="connsiteY6" fmla="*/ 4747 h 10000"/>
              <a:gd name="connsiteX7" fmla="*/ 23 w 10000"/>
              <a:gd name="connsiteY7" fmla="*/ 4483 h 10000"/>
              <a:gd name="connsiteX8" fmla="*/ 57 w 10000"/>
              <a:gd name="connsiteY8" fmla="*/ 4241 h 10000"/>
              <a:gd name="connsiteX9" fmla="*/ 103 w 10000"/>
              <a:gd name="connsiteY9" fmla="*/ 4000 h 10000"/>
              <a:gd name="connsiteX10" fmla="*/ 161 w 10000"/>
              <a:gd name="connsiteY10" fmla="*/ 3759 h 10000"/>
              <a:gd name="connsiteX11" fmla="*/ 218 w 10000"/>
              <a:gd name="connsiteY11" fmla="*/ 3517 h 10000"/>
              <a:gd name="connsiteX12" fmla="*/ 299 w 10000"/>
              <a:gd name="connsiteY12" fmla="*/ 3287 h 10000"/>
              <a:gd name="connsiteX13" fmla="*/ 402 w 10000"/>
              <a:gd name="connsiteY13" fmla="*/ 3057 h 10000"/>
              <a:gd name="connsiteX14" fmla="*/ 598 w 10000"/>
              <a:gd name="connsiteY14" fmla="*/ 2621 h 10000"/>
              <a:gd name="connsiteX15" fmla="*/ 862 w 10000"/>
              <a:gd name="connsiteY15" fmla="*/ 2207 h 10000"/>
              <a:gd name="connsiteX16" fmla="*/ 1138 w 10000"/>
              <a:gd name="connsiteY16" fmla="*/ 1828 h 10000"/>
              <a:gd name="connsiteX17" fmla="*/ 1460 w 10000"/>
              <a:gd name="connsiteY17" fmla="*/ 1460 h 10000"/>
              <a:gd name="connsiteX18" fmla="*/ 1816 w 10000"/>
              <a:gd name="connsiteY18" fmla="*/ 1138 h 10000"/>
              <a:gd name="connsiteX19" fmla="*/ 2195 w 10000"/>
              <a:gd name="connsiteY19" fmla="*/ 862 h 10000"/>
              <a:gd name="connsiteX20" fmla="*/ 2621 w 10000"/>
              <a:gd name="connsiteY20" fmla="*/ 609 h 10000"/>
              <a:gd name="connsiteX21" fmla="*/ 3057 w 10000"/>
              <a:gd name="connsiteY21" fmla="*/ 402 h 10000"/>
              <a:gd name="connsiteX22" fmla="*/ 3276 w 10000"/>
              <a:gd name="connsiteY22" fmla="*/ 299 h 10000"/>
              <a:gd name="connsiteX23" fmla="*/ 3517 w 10000"/>
              <a:gd name="connsiteY23" fmla="*/ 218 h 10000"/>
              <a:gd name="connsiteX24" fmla="*/ 3759 w 10000"/>
              <a:gd name="connsiteY24" fmla="*/ 161 h 10000"/>
              <a:gd name="connsiteX25" fmla="*/ 4000 w 10000"/>
              <a:gd name="connsiteY25" fmla="*/ 103 h 10000"/>
              <a:gd name="connsiteX26" fmla="*/ 4241 w 10000"/>
              <a:gd name="connsiteY26" fmla="*/ 69 h 10000"/>
              <a:gd name="connsiteX27" fmla="*/ 4483 w 10000"/>
              <a:gd name="connsiteY27" fmla="*/ 23 h 10000"/>
              <a:gd name="connsiteX28" fmla="*/ 4736 w 10000"/>
              <a:gd name="connsiteY28" fmla="*/ 0 h 10000"/>
              <a:gd name="connsiteX29" fmla="*/ 5000 w 10000"/>
              <a:gd name="connsiteY29" fmla="*/ 0 h 10000"/>
              <a:gd name="connsiteX30" fmla="*/ 5000 w 10000"/>
              <a:gd name="connsiteY30" fmla="*/ 0 h 10000"/>
              <a:gd name="connsiteX31" fmla="*/ 5264 w 10000"/>
              <a:gd name="connsiteY31" fmla="*/ 0 h 10000"/>
              <a:gd name="connsiteX32" fmla="*/ 5517 w 10000"/>
              <a:gd name="connsiteY32" fmla="*/ 23 h 10000"/>
              <a:gd name="connsiteX33" fmla="*/ 5759 w 10000"/>
              <a:gd name="connsiteY33" fmla="*/ 69 h 10000"/>
              <a:gd name="connsiteX34" fmla="*/ 6000 w 10000"/>
              <a:gd name="connsiteY34" fmla="*/ 103 h 10000"/>
              <a:gd name="connsiteX35" fmla="*/ 6241 w 10000"/>
              <a:gd name="connsiteY35" fmla="*/ 161 h 10000"/>
              <a:gd name="connsiteX36" fmla="*/ 6483 w 10000"/>
              <a:gd name="connsiteY36" fmla="*/ 218 h 10000"/>
              <a:gd name="connsiteX37" fmla="*/ 6724 w 10000"/>
              <a:gd name="connsiteY37" fmla="*/ 299 h 10000"/>
              <a:gd name="connsiteX38" fmla="*/ 6943 w 10000"/>
              <a:gd name="connsiteY38" fmla="*/ 402 h 10000"/>
              <a:gd name="connsiteX39" fmla="*/ 7379 w 10000"/>
              <a:gd name="connsiteY39" fmla="*/ 609 h 10000"/>
              <a:gd name="connsiteX40" fmla="*/ 7793 w 10000"/>
              <a:gd name="connsiteY40" fmla="*/ 862 h 10000"/>
              <a:gd name="connsiteX41" fmla="*/ 8184 w 10000"/>
              <a:gd name="connsiteY41" fmla="*/ 1138 h 10000"/>
              <a:gd name="connsiteX42" fmla="*/ 8540 w 10000"/>
              <a:gd name="connsiteY42" fmla="*/ 1460 h 10000"/>
              <a:gd name="connsiteX43" fmla="*/ 8862 w 10000"/>
              <a:gd name="connsiteY43" fmla="*/ 1828 h 10000"/>
              <a:gd name="connsiteX44" fmla="*/ 9138 w 10000"/>
              <a:gd name="connsiteY44" fmla="*/ 2207 h 10000"/>
              <a:gd name="connsiteX45" fmla="*/ 9402 w 10000"/>
              <a:gd name="connsiteY45" fmla="*/ 2621 h 10000"/>
              <a:gd name="connsiteX46" fmla="*/ 9598 w 10000"/>
              <a:gd name="connsiteY46" fmla="*/ 3057 h 10000"/>
              <a:gd name="connsiteX47" fmla="*/ 9701 w 10000"/>
              <a:gd name="connsiteY47" fmla="*/ 3287 h 10000"/>
              <a:gd name="connsiteX48" fmla="*/ 9782 w 10000"/>
              <a:gd name="connsiteY48" fmla="*/ 3517 h 10000"/>
              <a:gd name="connsiteX49" fmla="*/ 9839 w 10000"/>
              <a:gd name="connsiteY49" fmla="*/ 3759 h 10000"/>
              <a:gd name="connsiteX50" fmla="*/ 9897 w 10000"/>
              <a:gd name="connsiteY50" fmla="*/ 4000 h 10000"/>
              <a:gd name="connsiteX51" fmla="*/ 9943 w 10000"/>
              <a:gd name="connsiteY51" fmla="*/ 4241 h 10000"/>
              <a:gd name="connsiteX52" fmla="*/ 9977 w 10000"/>
              <a:gd name="connsiteY52" fmla="*/ 4483 h 10000"/>
              <a:gd name="connsiteX53" fmla="*/ 10000 w 10000"/>
              <a:gd name="connsiteY53" fmla="*/ 4747 h 10000"/>
              <a:gd name="connsiteX54" fmla="*/ 10000 w 10000"/>
              <a:gd name="connsiteY54" fmla="*/ 5000 h 10000"/>
              <a:gd name="connsiteX55" fmla="*/ 10000 w 10000"/>
              <a:gd name="connsiteY55" fmla="*/ 5000 h 10000"/>
              <a:gd name="connsiteX56" fmla="*/ 10000 w 10000"/>
              <a:gd name="connsiteY56" fmla="*/ 5000 h 10000"/>
              <a:gd name="connsiteX57" fmla="*/ 10000 w 10000"/>
              <a:gd name="connsiteY57" fmla="*/ 5264 h 10000"/>
              <a:gd name="connsiteX58" fmla="*/ 9977 w 10000"/>
              <a:gd name="connsiteY58" fmla="*/ 5517 h 10000"/>
              <a:gd name="connsiteX59" fmla="*/ 9943 w 10000"/>
              <a:gd name="connsiteY59" fmla="*/ 5759 h 10000"/>
              <a:gd name="connsiteX60" fmla="*/ 9897 w 10000"/>
              <a:gd name="connsiteY60" fmla="*/ 6000 h 10000"/>
              <a:gd name="connsiteX61" fmla="*/ 9839 w 10000"/>
              <a:gd name="connsiteY61" fmla="*/ 6241 h 10000"/>
              <a:gd name="connsiteX62" fmla="*/ 9782 w 10000"/>
              <a:gd name="connsiteY62" fmla="*/ 6483 h 10000"/>
              <a:gd name="connsiteX63" fmla="*/ 9701 w 10000"/>
              <a:gd name="connsiteY63" fmla="*/ 6724 h 10000"/>
              <a:gd name="connsiteX64" fmla="*/ 9598 w 10000"/>
              <a:gd name="connsiteY64" fmla="*/ 6943 h 10000"/>
              <a:gd name="connsiteX65" fmla="*/ 9402 w 10000"/>
              <a:gd name="connsiteY65" fmla="*/ 7379 h 10000"/>
              <a:gd name="connsiteX66" fmla="*/ 9138 w 10000"/>
              <a:gd name="connsiteY66" fmla="*/ 7805 h 10000"/>
              <a:gd name="connsiteX67" fmla="*/ 8862 w 10000"/>
              <a:gd name="connsiteY67" fmla="*/ 8184 h 10000"/>
              <a:gd name="connsiteX68" fmla="*/ 8540 w 10000"/>
              <a:gd name="connsiteY68" fmla="*/ 8540 h 10000"/>
              <a:gd name="connsiteX69" fmla="*/ 8184 w 10000"/>
              <a:gd name="connsiteY69" fmla="*/ 8862 h 10000"/>
              <a:gd name="connsiteX70" fmla="*/ 7793 w 10000"/>
              <a:gd name="connsiteY70" fmla="*/ 9138 h 10000"/>
              <a:gd name="connsiteX71" fmla="*/ 7379 w 10000"/>
              <a:gd name="connsiteY71" fmla="*/ 9402 h 10000"/>
              <a:gd name="connsiteX72" fmla="*/ 6943 w 10000"/>
              <a:gd name="connsiteY72" fmla="*/ 9598 h 10000"/>
              <a:gd name="connsiteX73" fmla="*/ 6724 w 10000"/>
              <a:gd name="connsiteY73" fmla="*/ 9701 h 10000"/>
              <a:gd name="connsiteX74" fmla="*/ 6483 w 10000"/>
              <a:gd name="connsiteY74" fmla="*/ 9782 h 10000"/>
              <a:gd name="connsiteX75" fmla="*/ 6241 w 10000"/>
              <a:gd name="connsiteY75" fmla="*/ 9839 h 10000"/>
              <a:gd name="connsiteX76" fmla="*/ 6000 w 10000"/>
              <a:gd name="connsiteY76" fmla="*/ 9897 h 10000"/>
              <a:gd name="connsiteX77" fmla="*/ 5759 w 10000"/>
              <a:gd name="connsiteY77" fmla="*/ 9943 h 10000"/>
              <a:gd name="connsiteX78" fmla="*/ 5517 w 10000"/>
              <a:gd name="connsiteY78" fmla="*/ 9977 h 10000"/>
              <a:gd name="connsiteX79" fmla="*/ 5264 w 10000"/>
              <a:gd name="connsiteY79" fmla="*/ 10000 h 10000"/>
              <a:gd name="connsiteX80" fmla="*/ 5000 w 10000"/>
              <a:gd name="connsiteY80" fmla="*/ 10000 h 10000"/>
              <a:gd name="connsiteX81" fmla="*/ 5000 w 10000"/>
              <a:gd name="connsiteY81" fmla="*/ 10000 h 10000"/>
              <a:gd name="connsiteX82" fmla="*/ 4736 w 10000"/>
              <a:gd name="connsiteY82" fmla="*/ 10000 h 10000"/>
              <a:gd name="connsiteX83" fmla="*/ 4483 w 10000"/>
              <a:gd name="connsiteY83" fmla="*/ 9977 h 10000"/>
              <a:gd name="connsiteX84" fmla="*/ 4241 w 10000"/>
              <a:gd name="connsiteY84" fmla="*/ 9943 h 10000"/>
              <a:gd name="connsiteX85" fmla="*/ 4000 w 10000"/>
              <a:gd name="connsiteY85" fmla="*/ 9897 h 10000"/>
              <a:gd name="connsiteX86" fmla="*/ 3759 w 10000"/>
              <a:gd name="connsiteY86" fmla="*/ 9839 h 10000"/>
              <a:gd name="connsiteX87" fmla="*/ 3517 w 10000"/>
              <a:gd name="connsiteY87" fmla="*/ 9782 h 10000"/>
              <a:gd name="connsiteX88" fmla="*/ 3276 w 10000"/>
              <a:gd name="connsiteY88" fmla="*/ 9701 h 10000"/>
              <a:gd name="connsiteX89" fmla="*/ 3057 w 10000"/>
              <a:gd name="connsiteY89" fmla="*/ 9598 h 10000"/>
              <a:gd name="connsiteX90" fmla="*/ 2621 w 10000"/>
              <a:gd name="connsiteY90" fmla="*/ 9402 h 10000"/>
              <a:gd name="connsiteX91" fmla="*/ 2195 w 10000"/>
              <a:gd name="connsiteY91" fmla="*/ 9138 h 10000"/>
              <a:gd name="connsiteX92" fmla="*/ 2224 w 10000"/>
              <a:gd name="connsiteY92" fmla="*/ 916 h 10000"/>
              <a:gd name="connsiteX0" fmla="*/ 57 w 10000"/>
              <a:gd name="connsiteY0" fmla="*/ 5759 h 10000"/>
              <a:gd name="connsiteX1" fmla="*/ 23 w 10000"/>
              <a:gd name="connsiteY1" fmla="*/ 5517 h 10000"/>
              <a:gd name="connsiteX2" fmla="*/ 0 w 10000"/>
              <a:gd name="connsiteY2" fmla="*/ 5264 h 10000"/>
              <a:gd name="connsiteX3" fmla="*/ 0 w 10000"/>
              <a:gd name="connsiteY3" fmla="*/ 5000 h 10000"/>
              <a:gd name="connsiteX4" fmla="*/ 0 w 10000"/>
              <a:gd name="connsiteY4" fmla="*/ 5000 h 10000"/>
              <a:gd name="connsiteX5" fmla="*/ 0 w 10000"/>
              <a:gd name="connsiteY5" fmla="*/ 4747 h 10000"/>
              <a:gd name="connsiteX6" fmla="*/ 23 w 10000"/>
              <a:gd name="connsiteY6" fmla="*/ 4483 h 10000"/>
              <a:gd name="connsiteX7" fmla="*/ 57 w 10000"/>
              <a:gd name="connsiteY7" fmla="*/ 4241 h 10000"/>
              <a:gd name="connsiteX8" fmla="*/ 103 w 10000"/>
              <a:gd name="connsiteY8" fmla="*/ 4000 h 10000"/>
              <a:gd name="connsiteX9" fmla="*/ 161 w 10000"/>
              <a:gd name="connsiteY9" fmla="*/ 3759 h 10000"/>
              <a:gd name="connsiteX10" fmla="*/ 218 w 10000"/>
              <a:gd name="connsiteY10" fmla="*/ 3517 h 10000"/>
              <a:gd name="connsiteX11" fmla="*/ 299 w 10000"/>
              <a:gd name="connsiteY11" fmla="*/ 3287 h 10000"/>
              <a:gd name="connsiteX12" fmla="*/ 402 w 10000"/>
              <a:gd name="connsiteY12" fmla="*/ 3057 h 10000"/>
              <a:gd name="connsiteX13" fmla="*/ 598 w 10000"/>
              <a:gd name="connsiteY13" fmla="*/ 2621 h 10000"/>
              <a:gd name="connsiteX14" fmla="*/ 862 w 10000"/>
              <a:gd name="connsiteY14" fmla="*/ 2207 h 10000"/>
              <a:gd name="connsiteX15" fmla="*/ 1138 w 10000"/>
              <a:gd name="connsiteY15" fmla="*/ 1828 h 10000"/>
              <a:gd name="connsiteX16" fmla="*/ 1460 w 10000"/>
              <a:gd name="connsiteY16" fmla="*/ 1460 h 10000"/>
              <a:gd name="connsiteX17" fmla="*/ 1816 w 10000"/>
              <a:gd name="connsiteY17" fmla="*/ 1138 h 10000"/>
              <a:gd name="connsiteX18" fmla="*/ 2195 w 10000"/>
              <a:gd name="connsiteY18" fmla="*/ 862 h 10000"/>
              <a:gd name="connsiteX19" fmla="*/ 2621 w 10000"/>
              <a:gd name="connsiteY19" fmla="*/ 609 h 10000"/>
              <a:gd name="connsiteX20" fmla="*/ 3057 w 10000"/>
              <a:gd name="connsiteY20" fmla="*/ 402 h 10000"/>
              <a:gd name="connsiteX21" fmla="*/ 3276 w 10000"/>
              <a:gd name="connsiteY21" fmla="*/ 299 h 10000"/>
              <a:gd name="connsiteX22" fmla="*/ 3517 w 10000"/>
              <a:gd name="connsiteY22" fmla="*/ 218 h 10000"/>
              <a:gd name="connsiteX23" fmla="*/ 3759 w 10000"/>
              <a:gd name="connsiteY23" fmla="*/ 161 h 10000"/>
              <a:gd name="connsiteX24" fmla="*/ 4000 w 10000"/>
              <a:gd name="connsiteY24" fmla="*/ 103 h 10000"/>
              <a:gd name="connsiteX25" fmla="*/ 4241 w 10000"/>
              <a:gd name="connsiteY25" fmla="*/ 69 h 10000"/>
              <a:gd name="connsiteX26" fmla="*/ 4483 w 10000"/>
              <a:gd name="connsiteY26" fmla="*/ 23 h 10000"/>
              <a:gd name="connsiteX27" fmla="*/ 4736 w 10000"/>
              <a:gd name="connsiteY27" fmla="*/ 0 h 10000"/>
              <a:gd name="connsiteX28" fmla="*/ 5000 w 10000"/>
              <a:gd name="connsiteY28" fmla="*/ 0 h 10000"/>
              <a:gd name="connsiteX29" fmla="*/ 5000 w 10000"/>
              <a:gd name="connsiteY29" fmla="*/ 0 h 10000"/>
              <a:gd name="connsiteX30" fmla="*/ 5264 w 10000"/>
              <a:gd name="connsiteY30" fmla="*/ 0 h 10000"/>
              <a:gd name="connsiteX31" fmla="*/ 5517 w 10000"/>
              <a:gd name="connsiteY31" fmla="*/ 23 h 10000"/>
              <a:gd name="connsiteX32" fmla="*/ 5759 w 10000"/>
              <a:gd name="connsiteY32" fmla="*/ 69 h 10000"/>
              <a:gd name="connsiteX33" fmla="*/ 6000 w 10000"/>
              <a:gd name="connsiteY33" fmla="*/ 103 h 10000"/>
              <a:gd name="connsiteX34" fmla="*/ 6241 w 10000"/>
              <a:gd name="connsiteY34" fmla="*/ 161 h 10000"/>
              <a:gd name="connsiteX35" fmla="*/ 6483 w 10000"/>
              <a:gd name="connsiteY35" fmla="*/ 218 h 10000"/>
              <a:gd name="connsiteX36" fmla="*/ 6724 w 10000"/>
              <a:gd name="connsiteY36" fmla="*/ 299 h 10000"/>
              <a:gd name="connsiteX37" fmla="*/ 6943 w 10000"/>
              <a:gd name="connsiteY37" fmla="*/ 402 h 10000"/>
              <a:gd name="connsiteX38" fmla="*/ 7379 w 10000"/>
              <a:gd name="connsiteY38" fmla="*/ 609 h 10000"/>
              <a:gd name="connsiteX39" fmla="*/ 7793 w 10000"/>
              <a:gd name="connsiteY39" fmla="*/ 862 h 10000"/>
              <a:gd name="connsiteX40" fmla="*/ 8184 w 10000"/>
              <a:gd name="connsiteY40" fmla="*/ 1138 h 10000"/>
              <a:gd name="connsiteX41" fmla="*/ 8540 w 10000"/>
              <a:gd name="connsiteY41" fmla="*/ 1460 h 10000"/>
              <a:gd name="connsiteX42" fmla="*/ 8862 w 10000"/>
              <a:gd name="connsiteY42" fmla="*/ 1828 h 10000"/>
              <a:gd name="connsiteX43" fmla="*/ 9138 w 10000"/>
              <a:gd name="connsiteY43" fmla="*/ 2207 h 10000"/>
              <a:gd name="connsiteX44" fmla="*/ 9402 w 10000"/>
              <a:gd name="connsiteY44" fmla="*/ 2621 h 10000"/>
              <a:gd name="connsiteX45" fmla="*/ 9598 w 10000"/>
              <a:gd name="connsiteY45" fmla="*/ 3057 h 10000"/>
              <a:gd name="connsiteX46" fmla="*/ 9701 w 10000"/>
              <a:gd name="connsiteY46" fmla="*/ 3287 h 10000"/>
              <a:gd name="connsiteX47" fmla="*/ 9782 w 10000"/>
              <a:gd name="connsiteY47" fmla="*/ 3517 h 10000"/>
              <a:gd name="connsiteX48" fmla="*/ 9839 w 10000"/>
              <a:gd name="connsiteY48" fmla="*/ 3759 h 10000"/>
              <a:gd name="connsiteX49" fmla="*/ 9897 w 10000"/>
              <a:gd name="connsiteY49" fmla="*/ 4000 h 10000"/>
              <a:gd name="connsiteX50" fmla="*/ 9943 w 10000"/>
              <a:gd name="connsiteY50" fmla="*/ 4241 h 10000"/>
              <a:gd name="connsiteX51" fmla="*/ 9977 w 10000"/>
              <a:gd name="connsiteY51" fmla="*/ 4483 h 10000"/>
              <a:gd name="connsiteX52" fmla="*/ 10000 w 10000"/>
              <a:gd name="connsiteY52" fmla="*/ 4747 h 10000"/>
              <a:gd name="connsiteX53" fmla="*/ 10000 w 10000"/>
              <a:gd name="connsiteY53" fmla="*/ 5000 h 10000"/>
              <a:gd name="connsiteX54" fmla="*/ 10000 w 10000"/>
              <a:gd name="connsiteY54" fmla="*/ 5000 h 10000"/>
              <a:gd name="connsiteX55" fmla="*/ 10000 w 10000"/>
              <a:gd name="connsiteY55" fmla="*/ 5000 h 10000"/>
              <a:gd name="connsiteX56" fmla="*/ 10000 w 10000"/>
              <a:gd name="connsiteY56" fmla="*/ 5264 h 10000"/>
              <a:gd name="connsiteX57" fmla="*/ 9977 w 10000"/>
              <a:gd name="connsiteY57" fmla="*/ 5517 h 10000"/>
              <a:gd name="connsiteX58" fmla="*/ 9943 w 10000"/>
              <a:gd name="connsiteY58" fmla="*/ 5759 h 10000"/>
              <a:gd name="connsiteX59" fmla="*/ 9897 w 10000"/>
              <a:gd name="connsiteY59" fmla="*/ 6000 h 10000"/>
              <a:gd name="connsiteX60" fmla="*/ 9839 w 10000"/>
              <a:gd name="connsiteY60" fmla="*/ 6241 h 10000"/>
              <a:gd name="connsiteX61" fmla="*/ 9782 w 10000"/>
              <a:gd name="connsiteY61" fmla="*/ 6483 h 10000"/>
              <a:gd name="connsiteX62" fmla="*/ 9701 w 10000"/>
              <a:gd name="connsiteY62" fmla="*/ 6724 h 10000"/>
              <a:gd name="connsiteX63" fmla="*/ 9598 w 10000"/>
              <a:gd name="connsiteY63" fmla="*/ 6943 h 10000"/>
              <a:gd name="connsiteX64" fmla="*/ 9402 w 10000"/>
              <a:gd name="connsiteY64" fmla="*/ 7379 h 10000"/>
              <a:gd name="connsiteX65" fmla="*/ 9138 w 10000"/>
              <a:gd name="connsiteY65" fmla="*/ 7805 h 10000"/>
              <a:gd name="connsiteX66" fmla="*/ 8862 w 10000"/>
              <a:gd name="connsiteY66" fmla="*/ 8184 h 10000"/>
              <a:gd name="connsiteX67" fmla="*/ 8540 w 10000"/>
              <a:gd name="connsiteY67" fmla="*/ 8540 h 10000"/>
              <a:gd name="connsiteX68" fmla="*/ 8184 w 10000"/>
              <a:gd name="connsiteY68" fmla="*/ 8862 h 10000"/>
              <a:gd name="connsiteX69" fmla="*/ 7793 w 10000"/>
              <a:gd name="connsiteY69" fmla="*/ 9138 h 10000"/>
              <a:gd name="connsiteX70" fmla="*/ 7379 w 10000"/>
              <a:gd name="connsiteY70" fmla="*/ 9402 h 10000"/>
              <a:gd name="connsiteX71" fmla="*/ 6943 w 10000"/>
              <a:gd name="connsiteY71" fmla="*/ 9598 h 10000"/>
              <a:gd name="connsiteX72" fmla="*/ 6724 w 10000"/>
              <a:gd name="connsiteY72" fmla="*/ 9701 h 10000"/>
              <a:gd name="connsiteX73" fmla="*/ 6483 w 10000"/>
              <a:gd name="connsiteY73" fmla="*/ 9782 h 10000"/>
              <a:gd name="connsiteX74" fmla="*/ 6241 w 10000"/>
              <a:gd name="connsiteY74" fmla="*/ 9839 h 10000"/>
              <a:gd name="connsiteX75" fmla="*/ 6000 w 10000"/>
              <a:gd name="connsiteY75" fmla="*/ 9897 h 10000"/>
              <a:gd name="connsiteX76" fmla="*/ 5759 w 10000"/>
              <a:gd name="connsiteY76" fmla="*/ 9943 h 10000"/>
              <a:gd name="connsiteX77" fmla="*/ 5517 w 10000"/>
              <a:gd name="connsiteY77" fmla="*/ 9977 h 10000"/>
              <a:gd name="connsiteX78" fmla="*/ 5264 w 10000"/>
              <a:gd name="connsiteY78" fmla="*/ 10000 h 10000"/>
              <a:gd name="connsiteX79" fmla="*/ 5000 w 10000"/>
              <a:gd name="connsiteY79" fmla="*/ 10000 h 10000"/>
              <a:gd name="connsiteX80" fmla="*/ 5000 w 10000"/>
              <a:gd name="connsiteY80" fmla="*/ 10000 h 10000"/>
              <a:gd name="connsiteX81" fmla="*/ 4736 w 10000"/>
              <a:gd name="connsiteY81" fmla="*/ 10000 h 10000"/>
              <a:gd name="connsiteX82" fmla="*/ 4483 w 10000"/>
              <a:gd name="connsiteY82" fmla="*/ 9977 h 10000"/>
              <a:gd name="connsiteX83" fmla="*/ 4241 w 10000"/>
              <a:gd name="connsiteY83" fmla="*/ 9943 h 10000"/>
              <a:gd name="connsiteX84" fmla="*/ 4000 w 10000"/>
              <a:gd name="connsiteY84" fmla="*/ 9897 h 10000"/>
              <a:gd name="connsiteX85" fmla="*/ 3759 w 10000"/>
              <a:gd name="connsiteY85" fmla="*/ 9839 h 10000"/>
              <a:gd name="connsiteX86" fmla="*/ 3517 w 10000"/>
              <a:gd name="connsiteY86" fmla="*/ 9782 h 10000"/>
              <a:gd name="connsiteX87" fmla="*/ 3276 w 10000"/>
              <a:gd name="connsiteY87" fmla="*/ 9701 h 10000"/>
              <a:gd name="connsiteX88" fmla="*/ 3057 w 10000"/>
              <a:gd name="connsiteY88" fmla="*/ 9598 h 10000"/>
              <a:gd name="connsiteX89" fmla="*/ 2621 w 10000"/>
              <a:gd name="connsiteY89" fmla="*/ 9402 h 10000"/>
              <a:gd name="connsiteX90" fmla="*/ 2195 w 10000"/>
              <a:gd name="connsiteY90" fmla="*/ 9138 h 10000"/>
              <a:gd name="connsiteX91" fmla="*/ 2224 w 10000"/>
              <a:gd name="connsiteY91"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1138 w 10000"/>
              <a:gd name="connsiteY14" fmla="*/ 1828 h 10000"/>
              <a:gd name="connsiteX15" fmla="*/ 1460 w 10000"/>
              <a:gd name="connsiteY15" fmla="*/ 1460 h 10000"/>
              <a:gd name="connsiteX16" fmla="*/ 1816 w 10000"/>
              <a:gd name="connsiteY16" fmla="*/ 1138 h 10000"/>
              <a:gd name="connsiteX17" fmla="*/ 2195 w 10000"/>
              <a:gd name="connsiteY17" fmla="*/ 862 h 10000"/>
              <a:gd name="connsiteX18" fmla="*/ 2621 w 10000"/>
              <a:gd name="connsiteY18" fmla="*/ 609 h 10000"/>
              <a:gd name="connsiteX19" fmla="*/ 3057 w 10000"/>
              <a:gd name="connsiteY19" fmla="*/ 402 h 10000"/>
              <a:gd name="connsiteX20" fmla="*/ 3276 w 10000"/>
              <a:gd name="connsiteY20" fmla="*/ 299 h 10000"/>
              <a:gd name="connsiteX21" fmla="*/ 3517 w 10000"/>
              <a:gd name="connsiteY21" fmla="*/ 218 h 10000"/>
              <a:gd name="connsiteX22" fmla="*/ 3759 w 10000"/>
              <a:gd name="connsiteY22" fmla="*/ 161 h 10000"/>
              <a:gd name="connsiteX23" fmla="*/ 4000 w 10000"/>
              <a:gd name="connsiteY23" fmla="*/ 103 h 10000"/>
              <a:gd name="connsiteX24" fmla="*/ 4241 w 10000"/>
              <a:gd name="connsiteY24" fmla="*/ 69 h 10000"/>
              <a:gd name="connsiteX25" fmla="*/ 4483 w 10000"/>
              <a:gd name="connsiteY25" fmla="*/ 23 h 10000"/>
              <a:gd name="connsiteX26" fmla="*/ 4736 w 10000"/>
              <a:gd name="connsiteY26" fmla="*/ 0 h 10000"/>
              <a:gd name="connsiteX27" fmla="*/ 5000 w 10000"/>
              <a:gd name="connsiteY27" fmla="*/ 0 h 10000"/>
              <a:gd name="connsiteX28" fmla="*/ 5000 w 10000"/>
              <a:gd name="connsiteY28" fmla="*/ 0 h 10000"/>
              <a:gd name="connsiteX29" fmla="*/ 5264 w 10000"/>
              <a:gd name="connsiteY29" fmla="*/ 0 h 10000"/>
              <a:gd name="connsiteX30" fmla="*/ 5517 w 10000"/>
              <a:gd name="connsiteY30" fmla="*/ 23 h 10000"/>
              <a:gd name="connsiteX31" fmla="*/ 5759 w 10000"/>
              <a:gd name="connsiteY31" fmla="*/ 69 h 10000"/>
              <a:gd name="connsiteX32" fmla="*/ 6000 w 10000"/>
              <a:gd name="connsiteY32" fmla="*/ 103 h 10000"/>
              <a:gd name="connsiteX33" fmla="*/ 6241 w 10000"/>
              <a:gd name="connsiteY33" fmla="*/ 161 h 10000"/>
              <a:gd name="connsiteX34" fmla="*/ 6483 w 10000"/>
              <a:gd name="connsiteY34" fmla="*/ 218 h 10000"/>
              <a:gd name="connsiteX35" fmla="*/ 6724 w 10000"/>
              <a:gd name="connsiteY35" fmla="*/ 299 h 10000"/>
              <a:gd name="connsiteX36" fmla="*/ 6943 w 10000"/>
              <a:gd name="connsiteY36" fmla="*/ 402 h 10000"/>
              <a:gd name="connsiteX37" fmla="*/ 7379 w 10000"/>
              <a:gd name="connsiteY37" fmla="*/ 609 h 10000"/>
              <a:gd name="connsiteX38" fmla="*/ 7793 w 10000"/>
              <a:gd name="connsiteY38" fmla="*/ 862 h 10000"/>
              <a:gd name="connsiteX39" fmla="*/ 8184 w 10000"/>
              <a:gd name="connsiteY39" fmla="*/ 1138 h 10000"/>
              <a:gd name="connsiteX40" fmla="*/ 8540 w 10000"/>
              <a:gd name="connsiteY40" fmla="*/ 1460 h 10000"/>
              <a:gd name="connsiteX41" fmla="*/ 8862 w 10000"/>
              <a:gd name="connsiteY41" fmla="*/ 1828 h 10000"/>
              <a:gd name="connsiteX42" fmla="*/ 9138 w 10000"/>
              <a:gd name="connsiteY42" fmla="*/ 2207 h 10000"/>
              <a:gd name="connsiteX43" fmla="*/ 9402 w 10000"/>
              <a:gd name="connsiteY43" fmla="*/ 2621 h 10000"/>
              <a:gd name="connsiteX44" fmla="*/ 9598 w 10000"/>
              <a:gd name="connsiteY44" fmla="*/ 3057 h 10000"/>
              <a:gd name="connsiteX45" fmla="*/ 9701 w 10000"/>
              <a:gd name="connsiteY45" fmla="*/ 3287 h 10000"/>
              <a:gd name="connsiteX46" fmla="*/ 9782 w 10000"/>
              <a:gd name="connsiteY46" fmla="*/ 3517 h 10000"/>
              <a:gd name="connsiteX47" fmla="*/ 9839 w 10000"/>
              <a:gd name="connsiteY47" fmla="*/ 3759 h 10000"/>
              <a:gd name="connsiteX48" fmla="*/ 9897 w 10000"/>
              <a:gd name="connsiteY48" fmla="*/ 4000 h 10000"/>
              <a:gd name="connsiteX49" fmla="*/ 9943 w 10000"/>
              <a:gd name="connsiteY49" fmla="*/ 4241 h 10000"/>
              <a:gd name="connsiteX50" fmla="*/ 9977 w 10000"/>
              <a:gd name="connsiteY50" fmla="*/ 4483 h 10000"/>
              <a:gd name="connsiteX51" fmla="*/ 10000 w 10000"/>
              <a:gd name="connsiteY51" fmla="*/ 4747 h 10000"/>
              <a:gd name="connsiteX52" fmla="*/ 10000 w 10000"/>
              <a:gd name="connsiteY52" fmla="*/ 5000 h 10000"/>
              <a:gd name="connsiteX53" fmla="*/ 10000 w 10000"/>
              <a:gd name="connsiteY53" fmla="*/ 5000 h 10000"/>
              <a:gd name="connsiteX54" fmla="*/ 10000 w 10000"/>
              <a:gd name="connsiteY54" fmla="*/ 5000 h 10000"/>
              <a:gd name="connsiteX55" fmla="*/ 10000 w 10000"/>
              <a:gd name="connsiteY55" fmla="*/ 5264 h 10000"/>
              <a:gd name="connsiteX56" fmla="*/ 9977 w 10000"/>
              <a:gd name="connsiteY56" fmla="*/ 5517 h 10000"/>
              <a:gd name="connsiteX57" fmla="*/ 9943 w 10000"/>
              <a:gd name="connsiteY57" fmla="*/ 5759 h 10000"/>
              <a:gd name="connsiteX58" fmla="*/ 9897 w 10000"/>
              <a:gd name="connsiteY58" fmla="*/ 6000 h 10000"/>
              <a:gd name="connsiteX59" fmla="*/ 9839 w 10000"/>
              <a:gd name="connsiteY59" fmla="*/ 6241 h 10000"/>
              <a:gd name="connsiteX60" fmla="*/ 9782 w 10000"/>
              <a:gd name="connsiteY60" fmla="*/ 6483 h 10000"/>
              <a:gd name="connsiteX61" fmla="*/ 9701 w 10000"/>
              <a:gd name="connsiteY61" fmla="*/ 6724 h 10000"/>
              <a:gd name="connsiteX62" fmla="*/ 9598 w 10000"/>
              <a:gd name="connsiteY62" fmla="*/ 6943 h 10000"/>
              <a:gd name="connsiteX63" fmla="*/ 9402 w 10000"/>
              <a:gd name="connsiteY63" fmla="*/ 7379 h 10000"/>
              <a:gd name="connsiteX64" fmla="*/ 9138 w 10000"/>
              <a:gd name="connsiteY64" fmla="*/ 7805 h 10000"/>
              <a:gd name="connsiteX65" fmla="*/ 8862 w 10000"/>
              <a:gd name="connsiteY65" fmla="*/ 8184 h 10000"/>
              <a:gd name="connsiteX66" fmla="*/ 8540 w 10000"/>
              <a:gd name="connsiteY66" fmla="*/ 8540 h 10000"/>
              <a:gd name="connsiteX67" fmla="*/ 8184 w 10000"/>
              <a:gd name="connsiteY67" fmla="*/ 8862 h 10000"/>
              <a:gd name="connsiteX68" fmla="*/ 7793 w 10000"/>
              <a:gd name="connsiteY68" fmla="*/ 9138 h 10000"/>
              <a:gd name="connsiteX69" fmla="*/ 7379 w 10000"/>
              <a:gd name="connsiteY69" fmla="*/ 9402 h 10000"/>
              <a:gd name="connsiteX70" fmla="*/ 6943 w 10000"/>
              <a:gd name="connsiteY70" fmla="*/ 9598 h 10000"/>
              <a:gd name="connsiteX71" fmla="*/ 6724 w 10000"/>
              <a:gd name="connsiteY71" fmla="*/ 9701 h 10000"/>
              <a:gd name="connsiteX72" fmla="*/ 6483 w 10000"/>
              <a:gd name="connsiteY72" fmla="*/ 9782 h 10000"/>
              <a:gd name="connsiteX73" fmla="*/ 6241 w 10000"/>
              <a:gd name="connsiteY73" fmla="*/ 9839 h 10000"/>
              <a:gd name="connsiteX74" fmla="*/ 6000 w 10000"/>
              <a:gd name="connsiteY74" fmla="*/ 9897 h 10000"/>
              <a:gd name="connsiteX75" fmla="*/ 5759 w 10000"/>
              <a:gd name="connsiteY75" fmla="*/ 9943 h 10000"/>
              <a:gd name="connsiteX76" fmla="*/ 5517 w 10000"/>
              <a:gd name="connsiteY76" fmla="*/ 9977 h 10000"/>
              <a:gd name="connsiteX77" fmla="*/ 5264 w 10000"/>
              <a:gd name="connsiteY77" fmla="*/ 10000 h 10000"/>
              <a:gd name="connsiteX78" fmla="*/ 5000 w 10000"/>
              <a:gd name="connsiteY78" fmla="*/ 10000 h 10000"/>
              <a:gd name="connsiteX79" fmla="*/ 5000 w 10000"/>
              <a:gd name="connsiteY79" fmla="*/ 10000 h 10000"/>
              <a:gd name="connsiteX80" fmla="*/ 4736 w 10000"/>
              <a:gd name="connsiteY80" fmla="*/ 10000 h 10000"/>
              <a:gd name="connsiteX81" fmla="*/ 4483 w 10000"/>
              <a:gd name="connsiteY81" fmla="*/ 9977 h 10000"/>
              <a:gd name="connsiteX82" fmla="*/ 4241 w 10000"/>
              <a:gd name="connsiteY82" fmla="*/ 9943 h 10000"/>
              <a:gd name="connsiteX83" fmla="*/ 4000 w 10000"/>
              <a:gd name="connsiteY83" fmla="*/ 9897 h 10000"/>
              <a:gd name="connsiteX84" fmla="*/ 3759 w 10000"/>
              <a:gd name="connsiteY84" fmla="*/ 9839 h 10000"/>
              <a:gd name="connsiteX85" fmla="*/ 3517 w 10000"/>
              <a:gd name="connsiteY85" fmla="*/ 9782 h 10000"/>
              <a:gd name="connsiteX86" fmla="*/ 3276 w 10000"/>
              <a:gd name="connsiteY86" fmla="*/ 9701 h 10000"/>
              <a:gd name="connsiteX87" fmla="*/ 3057 w 10000"/>
              <a:gd name="connsiteY87" fmla="*/ 9598 h 10000"/>
              <a:gd name="connsiteX88" fmla="*/ 2621 w 10000"/>
              <a:gd name="connsiteY88" fmla="*/ 9402 h 10000"/>
              <a:gd name="connsiteX89" fmla="*/ 2195 w 10000"/>
              <a:gd name="connsiteY89" fmla="*/ 9138 h 10000"/>
              <a:gd name="connsiteX90" fmla="*/ 2224 w 10000"/>
              <a:gd name="connsiteY90"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1138 w 10000"/>
              <a:gd name="connsiteY14" fmla="*/ 1828 h 10000"/>
              <a:gd name="connsiteX15" fmla="*/ 1460 w 10000"/>
              <a:gd name="connsiteY15" fmla="*/ 1460 h 10000"/>
              <a:gd name="connsiteX16" fmla="*/ 2195 w 10000"/>
              <a:gd name="connsiteY16" fmla="*/ 862 h 10000"/>
              <a:gd name="connsiteX17" fmla="*/ 2621 w 10000"/>
              <a:gd name="connsiteY17" fmla="*/ 609 h 10000"/>
              <a:gd name="connsiteX18" fmla="*/ 3057 w 10000"/>
              <a:gd name="connsiteY18" fmla="*/ 402 h 10000"/>
              <a:gd name="connsiteX19" fmla="*/ 3276 w 10000"/>
              <a:gd name="connsiteY19" fmla="*/ 299 h 10000"/>
              <a:gd name="connsiteX20" fmla="*/ 3517 w 10000"/>
              <a:gd name="connsiteY20" fmla="*/ 218 h 10000"/>
              <a:gd name="connsiteX21" fmla="*/ 3759 w 10000"/>
              <a:gd name="connsiteY21" fmla="*/ 161 h 10000"/>
              <a:gd name="connsiteX22" fmla="*/ 4000 w 10000"/>
              <a:gd name="connsiteY22" fmla="*/ 103 h 10000"/>
              <a:gd name="connsiteX23" fmla="*/ 4241 w 10000"/>
              <a:gd name="connsiteY23" fmla="*/ 69 h 10000"/>
              <a:gd name="connsiteX24" fmla="*/ 4483 w 10000"/>
              <a:gd name="connsiteY24" fmla="*/ 23 h 10000"/>
              <a:gd name="connsiteX25" fmla="*/ 4736 w 10000"/>
              <a:gd name="connsiteY25" fmla="*/ 0 h 10000"/>
              <a:gd name="connsiteX26" fmla="*/ 5000 w 10000"/>
              <a:gd name="connsiteY26" fmla="*/ 0 h 10000"/>
              <a:gd name="connsiteX27" fmla="*/ 5000 w 10000"/>
              <a:gd name="connsiteY27" fmla="*/ 0 h 10000"/>
              <a:gd name="connsiteX28" fmla="*/ 5264 w 10000"/>
              <a:gd name="connsiteY28" fmla="*/ 0 h 10000"/>
              <a:gd name="connsiteX29" fmla="*/ 5517 w 10000"/>
              <a:gd name="connsiteY29" fmla="*/ 23 h 10000"/>
              <a:gd name="connsiteX30" fmla="*/ 5759 w 10000"/>
              <a:gd name="connsiteY30" fmla="*/ 69 h 10000"/>
              <a:gd name="connsiteX31" fmla="*/ 6000 w 10000"/>
              <a:gd name="connsiteY31" fmla="*/ 103 h 10000"/>
              <a:gd name="connsiteX32" fmla="*/ 6241 w 10000"/>
              <a:gd name="connsiteY32" fmla="*/ 161 h 10000"/>
              <a:gd name="connsiteX33" fmla="*/ 6483 w 10000"/>
              <a:gd name="connsiteY33" fmla="*/ 218 h 10000"/>
              <a:gd name="connsiteX34" fmla="*/ 6724 w 10000"/>
              <a:gd name="connsiteY34" fmla="*/ 299 h 10000"/>
              <a:gd name="connsiteX35" fmla="*/ 6943 w 10000"/>
              <a:gd name="connsiteY35" fmla="*/ 402 h 10000"/>
              <a:gd name="connsiteX36" fmla="*/ 7379 w 10000"/>
              <a:gd name="connsiteY36" fmla="*/ 609 h 10000"/>
              <a:gd name="connsiteX37" fmla="*/ 7793 w 10000"/>
              <a:gd name="connsiteY37" fmla="*/ 862 h 10000"/>
              <a:gd name="connsiteX38" fmla="*/ 8184 w 10000"/>
              <a:gd name="connsiteY38" fmla="*/ 1138 h 10000"/>
              <a:gd name="connsiteX39" fmla="*/ 8540 w 10000"/>
              <a:gd name="connsiteY39" fmla="*/ 1460 h 10000"/>
              <a:gd name="connsiteX40" fmla="*/ 8862 w 10000"/>
              <a:gd name="connsiteY40" fmla="*/ 1828 h 10000"/>
              <a:gd name="connsiteX41" fmla="*/ 9138 w 10000"/>
              <a:gd name="connsiteY41" fmla="*/ 2207 h 10000"/>
              <a:gd name="connsiteX42" fmla="*/ 9402 w 10000"/>
              <a:gd name="connsiteY42" fmla="*/ 2621 h 10000"/>
              <a:gd name="connsiteX43" fmla="*/ 9598 w 10000"/>
              <a:gd name="connsiteY43" fmla="*/ 3057 h 10000"/>
              <a:gd name="connsiteX44" fmla="*/ 9701 w 10000"/>
              <a:gd name="connsiteY44" fmla="*/ 3287 h 10000"/>
              <a:gd name="connsiteX45" fmla="*/ 9782 w 10000"/>
              <a:gd name="connsiteY45" fmla="*/ 3517 h 10000"/>
              <a:gd name="connsiteX46" fmla="*/ 9839 w 10000"/>
              <a:gd name="connsiteY46" fmla="*/ 3759 h 10000"/>
              <a:gd name="connsiteX47" fmla="*/ 9897 w 10000"/>
              <a:gd name="connsiteY47" fmla="*/ 4000 h 10000"/>
              <a:gd name="connsiteX48" fmla="*/ 9943 w 10000"/>
              <a:gd name="connsiteY48" fmla="*/ 4241 h 10000"/>
              <a:gd name="connsiteX49" fmla="*/ 9977 w 10000"/>
              <a:gd name="connsiteY49" fmla="*/ 4483 h 10000"/>
              <a:gd name="connsiteX50" fmla="*/ 10000 w 10000"/>
              <a:gd name="connsiteY50" fmla="*/ 4747 h 10000"/>
              <a:gd name="connsiteX51" fmla="*/ 10000 w 10000"/>
              <a:gd name="connsiteY51" fmla="*/ 5000 h 10000"/>
              <a:gd name="connsiteX52" fmla="*/ 10000 w 10000"/>
              <a:gd name="connsiteY52" fmla="*/ 5000 h 10000"/>
              <a:gd name="connsiteX53" fmla="*/ 10000 w 10000"/>
              <a:gd name="connsiteY53" fmla="*/ 5000 h 10000"/>
              <a:gd name="connsiteX54" fmla="*/ 10000 w 10000"/>
              <a:gd name="connsiteY54" fmla="*/ 5264 h 10000"/>
              <a:gd name="connsiteX55" fmla="*/ 9977 w 10000"/>
              <a:gd name="connsiteY55" fmla="*/ 5517 h 10000"/>
              <a:gd name="connsiteX56" fmla="*/ 9943 w 10000"/>
              <a:gd name="connsiteY56" fmla="*/ 5759 h 10000"/>
              <a:gd name="connsiteX57" fmla="*/ 9897 w 10000"/>
              <a:gd name="connsiteY57" fmla="*/ 6000 h 10000"/>
              <a:gd name="connsiteX58" fmla="*/ 9839 w 10000"/>
              <a:gd name="connsiteY58" fmla="*/ 6241 h 10000"/>
              <a:gd name="connsiteX59" fmla="*/ 9782 w 10000"/>
              <a:gd name="connsiteY59" fmla="*/ 6483 h 10000"/>
              <a:gd name="connsiteX60" fmla="*/ 9701 w 10000"/>
              <a:gd name="connsiteY60" fmla="*/ 6724 h 10000"/>
              <a:gd name="connsiteX61" fmla="*/ 9598 w 10000"/>
              <a:gd name="connsiteY61" fmla="*/ 6943 h 10000"/>
              <a:gd name="connsiteX62" fmla="*/ 9402 w 10000"/>
              <a:gd name="connsiteY62" fmla="*/ 7379 h 10000"/>
              <a:gd name="connsiteX63" fmla="*/ 9138 w 10000"/>
              <a:gd name="connsiteY63" fmla="*/ 7805 h 10000"/>
              <a:gd name="connsiteX64" fmla="*/ 8862 w 10000"/>
              <a:gd name="connsiteY64" fmla="*/ 8184 h 10000"/>
              <a:gd name="connsiteX65" fmla="*/ 8540 w 10000"/>
              <a:gd name="connsiteY65" fmla="*/ 8540 h 10000"/>
              <a:gd name="connsiteX66" fmla="*/ 8184 w 10000"/>
              <a:gd name="connsiteY66" fmla="*/ 8862 h 10000"/>
              <a:gd name="connsiteX67" fmla="*/ 7793 w 10000"/>
              <a:gd name="connsiteY67" fmla="*/ 9138 h 10000"/>
              <a:gd name="connsiteX68" fmla="*/ 7379 w 10000"/>
              <a:gd name="connsiteY68" fmla="*/ 9402 h 10000"/>
              <a:gd name="connsiteX69" fmla="*/ 6943 w 10000"/>
              <a:gd name="connsiteY69" fmla="*/ 9598 h 10000"/>
              <a:gd name="connsiteX70" fmla="*/ 6724 w 10000"/>
              <a:gd name="connsiteY70" fmla="*/ 9701 h 10000"/>
              <a:gd name="connsiteX71" fmla="*/ 6483 w 10000"/>
              <a:gd name="connsiteY71" fmla="*/ 9782 h 10000"/>
              <a:gd name="connsiteX72" fmla="*/ 6241 w 10000"/>
              <a:gd name="connsiteY72" fmla="*/ 9839 h 10000"/>
              <a:gd name="connsiteX73" fmla="*/ 6000 w 10000"/>
              <a:gd name="connsiteY73" fmla="*/ 9897 h 10000"/>
              <a:gd name="connsiteX74" fmla="*/ 5759 w 10000"/>
              <a:gd name="connsiteY74" fmla="*/ 9943 h 10000"/>
              <a:gd name="connsiteX75" fmla="*/ 5517 w 10000"/>
              <a:gd name="connsiteY75" fmla="*/ 9977 h 10000"/>
              <a:gd name="connsiteX76" fmla="*/ 5264 w 10000"/>
              <a:gd name="connsiteY76" fmla="*/ 10000 h 10000"/>
              <a:gd name="connsiteX77" fmla="*/ 5000 w 10000"/>
              <a:gd name="connsiteY77" fmla="*/ 10000 h 10000"/>
              <a:gd name="connsiteX78" fmla="*/ 5000 w 10000"/>
              <a:gd name="connsiteY78" fmla="*/ 10000 h 10000"/>
              <a:gd name="connsiteX79" fmla="*/ 4736 w 10000"/>
              <a:gd name="connsiteY79" fmla="*/ 10000 h 10000"/>
              <a:gd name="connsiteX80" fmla="*/ 4483 w 10000"/>
              <a:gd name="connsiteY80" fmla="*/ 9977 h 10000"/>
              <a:gd name="connsiteX81" fmla="*/ 4241 w 10000"/>
              <a:gd name="connsiteY81" fmla="*/ 9943 h 10000"/>
              <a:gd name="connsiteX82" fmla="*/ 4000 w 10000"/>
              <a:gd name="connsiteY82" fmla="*/ 9897 h 10000"/>
              <a:gd name="connsiteX83" fmla="*/ 3759 w 10000"/>
              <a:gd name="connsiteY83" fmla="*/ 9839 h 10000"/>
              <a:gd name="connsiteX84" fmla="*/ 3517 w 10000"/>
              <a:gd name="connsiteY84" fmla="*/ 9782 h 10000"/>
              <a:gd name="connsiteX85" fmla="*/ 3276 w 10000"/>
              <a:gd name="connsiteY85" fmla="*/ 9701 h 10000"/>
              <a:gd name="connsiteX86" fmla="*/ 3057 w 10000"/>
              <a:gd name="connsiteY86" fmla="*/ 9598 h 10000"/>
              <a:gd name="connsiteX87" fmla="*/ 2621 w 10000"/>
              <a:gd name="connsiteY87" fmla="*/ 9402 h 10000"/>
              <a:gd name="connsiteX88" fmla="*/ 2195 w 10000"/>
              <a:gd name="connsiteY88" fmla="*/ 9138 h 10000"/>
              <a:gd name="connsiteX89" fmla="*/ 2224 w 10000"/>
              <a:gd name="connsiteY89"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1138 w 10000"/>
              <a:gd name="connsiteY14" fmla="*/ 1828 h 10000"/>
              <a:gd name="connsiteX15" fmla="*/ 2195 w 10000"/>
              <a:gd name="connsiteY15" fmla="*/ 862 h 10000"/>
              <a:gd name="connsiteX16" fmla="*/ 2621 w 10000"/>
              <a:gd name="connsiteY16" fmla="*/ 609 h 10000"/>
              <a:gd name="connsiteX17" fmla="*/ 3057 w 10000"/>
              <a:gd name="connsiteY17" fmla="*/ 402 h 10000"/>
              <a:gd name="connsiteX18" fmla="*/ 3276 w 10000"/>
              <a:gd name="connsiteY18" fmla="*/ 299 h 10000"/>
              <a:gd name="connsiteX19" fmla="*/ 3517 w 10000"/>
              <a:gd name="connsiteY19" fmla="*/ 218 h 10000"/>
              <a:gd name="connsiteX20" fmla="*/ 3759 w 10000"/>
              <a:gd name="connsiteY20" fmla="*/ 161 h 10000"/>
              <a:gd name="connsiteX21" fmla="*/ 4000 w 10000"/>
              <a:gd name="connsiteY21" fmla="*/ 103 h 10000"/>
              <a:gd name="connsiteX22" fmla="*/ 4241 w 10000"/>
              <a:gd name="connsiteY22" fmla="*/ 69 h 10000"/>
              <a:gd name="connsiteX23" fmla="*/ 4483 w 10000"/>
              <a:gd name="connsiteY23" fmla="*/ 23 h 10000"/>
              <a:gd name="connsiteX24" fmla="*/ 4736 w 10000"/>
              <a:gd name="connsiteY24" fmla="*/ 0 h 10000"/>
              <a:gd name="connsiteX25" fmla="*/ 5000 w 10000"/>
              <a:gd name="connsiteY25" fmla="*/ 0 h 10000"/>
              <a:gd name="connsiteX26" fmla="*/ 5000 w 10000"/>
              <a:gd name="connsiteY26" fmla="*/ 0 h 10000"/>
              <a:gd name="connsiteX27" fmla="*/ 5264 w 10000"/>
              <a:gd name="connsiteY27" fmla="*/ 0 h 10000"/>
              <a:gd name="connsiteX28" fmla="*/ 5517 w 10000"/>
              <a:gd name="connsiteY28" fmla="*/ 23 h 10000"/>
              <a:gd name="connsiteX29" fmla="*/ 5759 w 10000"/>
              <a:gd name="connsiteY29" fmla="*/ 69 h 10000"/>
              <a:gd name="connsiteX30" fmla="*/ 6000 w 10000"/>
              <a:gd name="connsiteY30" fmla="*/ 103 h 10000"/>
              <a:gd name="connsiteX31" fmla="*/ 6241 w 10000"/>
              <a:gd name="connsiteY31" fmla="*/ 161 h 10000"/>
              <a:gd name="connsiteX32" fmla="*/ 6483 w 10000"/>
              <a:gd name="connsiteY32" fmla="*/ 218 h 10000"/>
              <a:gd name="connsiteX33" fmla="*/ 6724 w 10000"/>
              <a:gd name="connsiteY33" fmla="*/ 299 h 10000"/>
              <a:gd name="connsiteX34" fmla="*/ 6943 w 10000"/>
              <a:gd name="connsiteY34" fmla="*/ 402 h 10000"/>
              <a:gd name="connsiteX35" fmla="*/ 7379 w 10000"/>
              <a:gd name="connsiteY35" fmla="*/ 609 h 10000"/>
              <a:gd name="connsiteX36" fmla="*/ 7793 w 10000"/>
              <a:gd name="connsiteY36" fmla="*/ 862 h 10000"/>
              <a:gd name="connsiteX37" fmla="*/ 8184 w 10000"/>
              <a:gd name="connsiteY37" fmla="*/ 1138 h 10000"/>
              <a:gd name="connsiteX38" fmla="*/ 8540 w 10000"/>
              <a:gd name="connsiteY38" fmla="*/ 1460 h 10000"/>
              <a:gd name="connsiteX39" fmla="*/ 8862 w 10000"/>
              <a:gd name="connsiteY39" fmla="*/ 1828 h 10000"/>
              <a:gd name="connsiteX40" fmla="*/ 9138 w 10000"/>
              <a:gd name="connsiteY40" fmla="*/ 2207 h 10000"/>
              <a:gd name="connsiteX41" fmla="*/ 9402 w 10000"/>
              <a:gd name="connsiteY41" fmla="*/ 2621 h 10000"/>
              <a:gd name="connsiteX42" fmla="*/ 9598 w 10000"/>
              <a:gd name="connsiteY42" fmla="*/ 3057 h 10000"/>
              <a:gd name="connsiteX43" fmla="*/ 9701 w 10000"/>
              <a:gd name="connsiteY43" fmla="*/ 3287 h 10000"/>
              <a:gd name="connsiteX44" fmla="*/ 9782 w 10000"/>
              <a:gd name="connsiteY44" fmla="*/ 3517 h 10000"/>
              <a:gd name="connsiteX45" fmla="*/ 9839 w 10000"/>
              <a:gd name="connsiteY45" fmla="*/ 3759 h 10000"/>
              <a:gd name="connsiteX46" fmla="*/ 9897 w 10000"/>
              <a:gd name="connsiteY46" fmla="*/ 4000 h 10000"/>
              <a:gd name="connsiteX47" fmla="*/ 9943 w 10000"/>
              <a:gd name="connsiteY47" fmla="*/ 4241 h 10000"/>
              <a:gd name="connsiteX48" fmla="*/ 9977 w 10000"/>
              <a:gd name="connsiteY48" fmla="*/ 4483 h 10000"/>
              <a:gd name="connsiteX49" fmla="*/ 10000 w 10000"/>
              <a:gd name="connsiteY49" fmla="*/ 4747 h 10000"/>
              <a:gd name="connsiteX50" fmla="*/ 10000 w 10000"/>
              <a:gd name="connsiteY50" fmla="*/ 5000 h 10000"/>
              <a:gd name="connsiteX51" fmla="*/ 10000 w 10000"/>
              <a:gd name="connsiteY51" fmla="*/ 5000 h 10000"/>
              <a:gd name="connsiteX52" fmla="*/ 10000 w 10000"/>
              <a:gd name="connsiteY52" fmla="*/ 5000 h 10000"/>
              <a:gd name="connsiteX53" fmla="*/ 10000 w 10000"/>
              <a:gd name="connsiteY53" fmla="*/ 5264 h 10000"/>
              <a:gd name="connsiteX54" fmla="*/ 9977 w 10000"/>
              <a:gd name="connsiteY54" fmla="*/ 5517 h 10000"/>
              <a:gd name="connsiteX55" fmla="*/ 9943 w 10000"/>
              <a:gd name="connsiteY55" fmla="*/ 5759 h 10000"/>
              <a:gd name="connsiteX56" fmla="*/ 9897 w 10000"/>
              <a:gd name="connsiteY56" fmla="*/ 6000 h 10000"/>
              <a:gd name="connsiteX57" fmla="*/ 9839 w 10000"/>
              <a:gd name="connsiteY57" fmla="*/ 6241 h 10000"/>
              <a:gd name="connsiteX58" fmla="*/ 9782 w 10000"/>
              <a:gd name="connsiteY58" fmla="*/ 6483 h 10000"/>
              <a:gd name="connsiteX59" fmla="*/ 9701 w 10000"/>
              <a:gd name="connsiteY59" fmla="*/ 6724 h 10000"/>
              <a:gd name="connsiteX60" fmla="*/ 9598 w 10000"/>
              <a:gd name="connsiteY60" fmla="*/ 6943 h 10000"/>
              <a:gd name="connsiteX61" fmla="*/ 9402 w 10000"/>
              <a:gd name="connsiteY61" fmla="*/ 7379 h 10000"/>
              <a:gd name="connsiteX62" fmla="*/ 9138 w 10000"/>
              <a:gd name="connsiteY62" fmla="*/ 7805 h 10000"/>
              <a:gd name="connsiteX63" fmla="*/ 8862 w 10000"/>
              <a:gd name="connsiteY63" fmla="*/ 8184 h 10000"/>
              <a:gd name="connsiteX64" fmla="*/ 8540 w 10000"/>
              <a:gd name="connsiteY64" fmla="*/ 8540 h 10000"/>
              <a:gd name="connsiteX65" fmla="*/ 8184 w 10000"/>
              <a:gd name="connsiteY65" fmla="*/ 8862 h 10000"/>
              <a:gd name="connsiteX66" fmla="*/ 7793 w 10000"/>
              <a:gd name="connsiteY66" fmla="*/ 9138 h 10000"/>
              <a:gd name="connsiteX67" fmla="*/ 7379 w 10000"/>
              <a:gd name="connsiteY67" fmla="*/ 9402 h 10000"/>
              <a:gd name="connsiteX68" fmla="*/ 6943 w 10000"/>
              <a:gd name="connsiteY68" fmla="*/ 9598 h 10000"/>
              <a:gd name="connsiteX69" fmla="*/ 6724 w 10000"/>
              <a:gd name="connsiteY69" fmla="*/ 9701 h 10000"/>
              <a:gd name="connsiteX70" fmla="*/ 6483 w 10000"/>
              <a:gd name="connsiteY70" fmla="*/ 9782 h 10000"/>
              <a:gd name="connsiteX71" fmla="*/ 6241 w 10000"/>
              <a:gd name="connsiteY71" fmla="*/ 9839 h 10000"/>
              <a:gd name="connsiteX72" fmla="*/ 6000 w 10000"/>
              <a:gd name="connsiteY72" fmla="*/ 9897 h 10000"/>
              <a:gd name="connsiteX73" fmla="*/ 5759 w 10000"/>
              <a:gd name="connsiteY73" fmla="*/ 9943 h 10000"/>
              <a:gd name="connsiteX74" fmla="*/ 5517 w 10000"/>
              <a:gd name="connsiteY74" fmla="*/ 9977 h 10000"/>
              <a:gd name="connsiteX75" fmla="*/ 5264 w 10000"/>
              <a:gd name="connsiteY75" fmla="*/ 10000 h 10000"/>
              <a:gd name="connsiteX76" fmla="*/ 5000 w 10000"/>
              <a:gd name="connsiteY76" fmla="*/ 10000 h 10000"/>
              <a:gd name="connsiteX77" fmla="*/ 5000 w 10000"/>
              <a:gd name="connsiteY77" fmla="*/ 10000 h 10000"/>
              <a:gd name="connsiteX78" fmla="*/ 4736 w 10000"/>
              <a:gd name="connsiteY78" fmla="*/ 10000 h 10000"/>
              <a:gd name="connsiteX79" fmla="*/ 4483 w 10000"/>
              <a:gd name="connsiteY79" fmla="*/ 9977 h 10000"/>
              <a:gd name="connsiteX80" fmla="*/ 4241 w 10000"/>
              <a:gd name="connsiteY80" fmla="*/ 9943 h 10000"/>
              <a:gd name="connsiteX81" fmla="*/ 4000 w 10000"/>
              <a:gd name="connsiteY81" fmla="*/ 9897 h 10000"/>
              <a:gd name="connsiteX82" fmla="*/ 3759 w 10000"/>
              <a:gd name="connsiteY82" fmla="*/ 9839 h 10000"/>
              <a:gd name="connsiteX83" fmla="*/ 3517 w 10000"/>
              <a:gd name="connsiteY83" fmla="*/ 9782 h 10000"/>
              <a:gd name="connsiteX84" fmla="*/ 3276 w 10000"/>
              <a:gd name="connsiteY84" fmla="*/ 9701 h 10000"/>
              <a:gd name="connsiteX85" fmla="*/ 3057 w 10000"/>
              <a:gd name="connsiteY85" fmla="*/ 9598 h 10000"/>
              <a:gd name="connsiteX86" fmla="*/ 2621 w 10000"/>
              <a:gd name="connsiteY86" fmla="*/ 9402 h 10000"/>
              <a:gd name="connsiteX87" fmla="*/ 2195 w 10000"/>
              <a:gd name="connsiteY87" fmla="*/ 9138 h 10000"/>
              <a:gd name="connsiteX88" fmla="*/ 2224 w 10000"/>
              <a:gd name="connsiteY88"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862 w 10000"/>
              <a:gd name="connsiteY13" fmla="*/ 2207 h 10000"/>
              <a:gd name="connsiteX14" fmla="*/ 2195 w 10000"/>
              <a:gd name="connsiteY14" fmla="*/ 862 h 10000"/>
              <a:gd name="connsiteX15" fmla="*/ 2621 w 10000"/>
              <a:gd name="connsiteY15" fmla="*/ 609 h 10000"/>
              <a:gd name="connsiteX16" fmla="*/ 3057 w 10000"/>
              <a:gd name="connsiteY16" fmla="*/ 402 h 10000"/>
              <a:gd name="connsiteX17" fmla="*/ 3276 w 10000"/>
              <a:gd name="connsiteY17" fmla="*/ 299 h 10000"/>
              <a:gd name="connsiteX18" fmla="*/ 3517 w 10000"/>
              <a:gd name="connsiteY18" fmla="*/ 218 h 10000"/>
              <a:gd name="connsiteX19" fmla="*/ 3759 w 10000"/>
              <a:gd name="connsiteY19" fmla="*/ 161 h 10000"/>
              <a:gd name="connsiteX20" fmla="*/ 4000 w 10000"/>
              <a:gd name="connsiteY20" fmla="*/ 103 h 10000"/>
              <a:gd name="connsiteX21" fmla="*/ 4241 w 10000"/>
              <a:gd name="connsiteY21" fmla="*/ 69 h 10000"/>
              <a:gd name="connsiteX22" fmla="*/ 4483 w 10000"/>
              <a:gd name="connsiteY22" fmla="*/ 23 h 10000"/>
              <a:gd name="connsiteX23" fmla="*/ 4736 w 10000"/>
              <a:gd name="connsiteY23" fmla="*/ 0 h 10000"/>
              <a:gd name="connsiteX24" fmla="*/ 5000 w 10000"/>
              <a:gd name="connsiteY24" fmla="*/ 0 h 10000"/>
              <a:gd name="connsiteX25" fmla="*/ 5000 w 10000"/>
              <a:gd name="connsiteY25" fmla="*/ 0 h 10000"/>
              <a:gd name="connsiteX26" fmla="*/ 5264 w 10000"/>
              <a:gd name="connsiteY26" fmla="*/ 0 h 10000"/>
              <a:gd name="connsiteX27" fmla="*/ 5517 w 10000"/>
              <a:gd name="connsiteY27" fmla="*/ 23 h 10000"/>
              <a:gd name="connsiteX28" fmla="*/ 5759 w 10000"/>
              <a:gd name="connsiteY28" fmla="*/ 69 h 10000"/>
              <a:gd name="connsiteX29" fmla="*/ 6000 w 10000"/>
              <a:gd name="connsiteY29" fmla="*/ 103 h 10000"/>
              <a:gd name="connsiteX30" fmla="*/ 6241 w 10000"/>
              <a:gd name="connsiteY30" fmla="*/ 161 h 10000"/>
              <a:gd name="connsiteX31" fmla="*/ 6483 w 10000"/>
              <a:gd name="connsiteY31" fmla="*/ 218 h 10000"/>
              <a:gd name="connsiteX32" fmla="*/ 6724 w 10000"/>
              <a:gd name="connsiteY32" fmla="*/ 299 h 10000"/>
              <a:gd name="connsiteX33" fmla="*/ 6943 w 10000"/>
              <a:gd name="connsiteY33" fmla="*/ 402 h 10000"/>
              <a:gd name="connsiteX34" fmla="*/ 7379 w 10000"/>
              <a:gd name="connsiteY34" fmla="*/ 609 h 10000"/>
              <a:gd name="connsiteX35" fmla="*/ 7793 w 10000"/>
              <a:gd name="connsiteY35" fmla="*/ 862 h 10000"/>
              <a:gd name="connsiteX36" fmla="*/ 8184 w 10000"/>
              <a:gd name="connsiteY36" fmla="*/ 1138 h 10000"/>
              <a:gd name="connsiteX37" fmla="*/ 8540 w 10000"/>
              <a:gd name="connsiteY37" fmla="*/ 1460 h 10000"/>
              <a:gd name="connsiteX38" fmla="*/ 8862 w 10000"/>
              <a:gd name="connsiteY38" fmla="*/ 1828 h 10000"/>
              <a:gd name="connsiteX39" fmla="*/ 9138 w 10000"/>
              <a:gd name="connsiteY39" fmla="*/ 2207 h 10000"/>
              <a:gd name="connsiteX40" fmla="*/ 9402 w 10000"/>
              <a:gd name="connsiteY40" fmla="*/ 2621 h 10000"/>
              <a:gd name="connsiteX41" fmla="*/ 9598 w 10000"/>
              <a:gd name="connsiteY41" fmla="*/ 3057 h 10000"/>
              <a:gd name="connsiteX42" fmla="*/ 9701 w 10000"/>
              <a:gd name="connsiteY42" fmla="*/ 3287 h 10000"/>
              <a:gd name="connsiteX43" fmla="*/ 9782 w 10000"/>
              <a:gd name="connsiteY43" fmla="*/ 3517 h 10000"/>
              <a:gd name="connsiteX44" fmla="*/ 9839 w 10000"/>
              <a:gd name="connsiteY44" fmla="*/ 3759 h 10000"/>
              <a:gd name="connsiteX45" fmla="*/ 9897 w 10000"/>
              <a:gd name="connsiteY45" fmla="*/ 4000 h 10000"/>
              <a:gd name="connsiteX46" fmla="*/ 9943 w 10000"/>
              <a:gd name="connsiteY46" fmla="*/ 4241 h 10000"/>
              <a:gd name="connsiteX47" fmla="*/ 9977 w 10000"/>
              <a:gd name="connsiteY47" fmla="*/ 4483 h 10000"/>
              <a:gd name="connsiteX48" fmla="*/ 10000 w 10000"/>
              <a:gd name="connsiteY48" fmla="*/ 4747 h 10000"/>
              <a:gd name="connsiteX49" fmla="*/ 10000 w 10000"/>
              <a:gd name="connsiteY49" fmla="*/ 5000 h 10000"/>
              <a:gd name="connsiteX50" fmla="*/ 10000 w 10000"/>
              <a:gd name="connsiteY50" fmla="*/ 5000 h 10000"/>
              <a:gd name="connsiteX51" fmla="*/ 10000 w 10000"/>
              <a:gd name="connsiteY51" fmla="*/ 5000 h 10000"/>
              <a:gd name="connsiteX52" fmla="*/ 10000 w 10000"/>
              <a:gd name="connsiteY52" fmla="*/ 5264 h 10000"/>
              <a:gd name="connsiteX53" fmla="*/ 9977 w 10000"/>
              <a:gd name="connsiteY53" fmla="*/ 5517 h 10000"/>
              <a:gd name="connsiteX54" fmla="*/ 9943 w 10000"/>
              <a:gd name="connsiteY54" fmla="*/ 5759 h 10000"/>
              <a:gd name="connsiteX55" fmla="*/ 9897 w 10000"/>
              <a:gd name="connsiteY55" fmla="*/ 6000 h 10000"/>
              <a:gd name="connsiteX56" fmla="*/ 9839 w 10000"/>
              <a:gd name="connsiteY56" fmla="*/ 6241 h 10000"/>
              <a:gd name="connsiteX57" fmla="*/ 9782 w 10000"/>
              <a:gd name="connsiteY57" fmla="*/ 6483 h 10000"/>
              <a:gd name="connsiteX58" fmla="*/ 9701 w 10000"/>
              <a:gd name="connsiteY58" fmla="*/ 6724 h 10000"/>
              <a:gd name="connsiteX59" fmla="*/ 9598 w 10000"/>
              <a:gd name="connsiteY59" fmla="*/ 6943 h 10000"/>
              <a:gd name="connsiteX60" fmla="*/ 9402 w 10000"/>
              <a:gd name="connsiteY60" fmla="*/ 7379 h 10000"/>
              <a:gd name="connsiteX61" fmla="*/ 9138 w 10000"/>
              <a:gd name="connsiteY61" fmla="*/ 7805 h 10000"/>
              <a:gd name="connsiteX62" fmla="*/ 8862 w 10000"/>
              <a:gd name="connsiteY62" fmla="*/ 8184 h 10000"/>
              <a:gd name="connsiteX63" fmla="*/ 8540 w 10000"/>
              <a:gd name="connsiteY63" fmla="*/ 8540 h 10000"/>
              <a:gd name="connsiteX64" fmla="*/ 8184 w 10000"/>
              <a:gd name="connsiteY64" fmla="*/ 8862 h 10000"/>
              <a:gd name="connsiteX65" fmla="*/ 7793 w 10000"/>
              <a:gd name="connsiteY65" fmla="*/ 9138 h 10000"/>
              <a:gd name="connsiteX66" fmla="*/ 7379 w 10000"/>
              <a:gd name="connsiteY66" fmla="*/ 9402 h 10000"/>
              <a:gd name="connsiteX67" fmla="*/ 6943 w 10000"/>
              <a:gd name="connsiteY67" fmla="*/ 9598 h 10000"/>
              <a:gd name="connsiteX68" fmla="*/ 6724 w 10000"/>
              <a:gd name="connsiteY68" fmla="*/ 9701 h 10000"/>
              <a:gd name="connsiteX69" fmla="*/ 6483 w 10000"/>
              <a:gd name="connsiteY69" fmla="*/ 9782 h 10000"/>
              <a:gd name="connsiteX70" fmla="*/ 6241 w 10000"/>
              <a:gd name="connsiteY70" fmla="*/ 9839 h 10000"/>
              <a:gd name="connsiteX71" fmla="*/ 6000 w 10000"/>
              <a:gd name="connsiteY71" fmla="*/ 9897 h 10000"/>
              <a:gd name="connsiteX72" fmla="*/ 5759 w 10000"/>
              <a:gd name="connsiteY72" fmla="*/ 9943 h 10000"/>
              <a:gd name="connsiteX73" fmla="*/ 5517 w 10000"/>
              <a:gd name="connsiteY73" fmla="*/ 9977 h 10000"/>
              <a:gd name="connsiteX74" fmla="*/ 5264 w 10000"/>
              <a:gd name="connsiteY74" fmla="*/ 10000 h 10000"/>
              <a:gd name="connsiteX75" fmla="*/ 5000 w 10000"/>
              <a:gd name="connsiteY75" fmla="*/ 10000 h 10000"/>
              <a:gd name="connsiteX76" fmla="*/ 5000 w 10000"/>
              <a:gd name="connsiteY76" fmla="*/ 10000 h 10000"/>
              <a:gd name="connsiteX77" fmla="*/ 4736 w 10000"/>
              <a:gd name="connsiteY77" fmla="*/ 10000 h 10000"/>
              <a:gd name="connsiteX78" fmla="*/ 4483 w 10000"/>
              <a:gd name="connsiteY78" fmla="*/ 9977 h 10000"/>
              <a:gd name="connsiteX79" fmla="*/ 4241 w 10000"/>
              <a:gd name="connsiteY79" fmla="*/ 9943 h 10000"/>
              <a:gd name="connsiteX80" fmla="*/ 4000 w 10000"/>
              <a:gd name="connsiteY80" fmla="*/ 9897 h 10000"/>
              <a:gd name="connsiteX81" fmla="*/ 3759 w 10000"/>
              <a:gd name="connsiteY81" fmla="*/ 9839 h 10000"/>
              <a:gd name="connsiteX82" fmla="*/ 3517 w 10000"/>
              <a:gd name="connsiteY82" fmla="*/ 9782 h 10000"/>
              <a:gd name="connsiteX83" fmla="*/ 3276 w 10000"/>
              <a:gd name="connsiteY83" fmla="*/ 9701 h 10000"/>
              <a:gd name="connsiteX84" fmla="*/ 3057 w 10000"/>
              <a:gd name="connsiteY84" fmla="*/ 9598 h 10000"/>
              <a:gd name="connsiteX85" fmla="*/ 2621 w 10000"/>
              <a:gd name="connsiteY85" fmla="*/ 9402 h 10000"/>
              <a:gd name="connsiteX86" fmla="*/ 2195 w 10000"/>
              <a:gd name="connsiteY86" fmla="*/ 9138 h 10000"/>
              <a:gd name="connsiteX87" fmla="*/ 2224 w 10000"/>
              <a:gd name="connsiteY87"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598 w 10000"/>
              <a:gd name="connsiteY12" fmla="*/ 2621 h 10000"/>
              <a:gd name="connsiteX13" fmla="*/ 2195 w 10000"/>
              <a:gd name="connsiteY13" fmla="*/ 862 h 10000"/>
              <a:gd name="connsiteX14" fmla="*/ 2621 w 10000"/>
              <a:gd name="connsiteY14" fmla="*/ 609 h 10000"/>
              <a:gd name="connsiteX15" fmla="*/ 3057 w 10000"/>
              <a:gd name="connsiteY15" fmla="*/ 402 h 10000"/>
              <a:gd name="connsiteX16" fmla="*/ 3276 w 10000"/>
              <a:gd name="connsiteY16" fmla="*/ 299 h 10000"/>
              <a:gd name="connsiteX17" fmla="*/ 3517 w 10000"/>
              <a:gd name="connsiteY17" fmla="*/ 218 h 10000"/>
              <a:gd name="connsiteX18" fmla="*/ 3759 w 10000"/>
              <a:gd name="connsiteY18" fmla="*/ 161 h 10000"/>
              <a:gd name="connsiteX19" fmla="*/ 4000 w 10000"/>
              <a:gd name="connsiteY19" fmla="*/ 103 h 10000"/>
              <a:gd name="connsiteX20" fmla="*/ 4241 w 10000"/>
              <a:gd name="connsiteY20" fmla="*/ 69 h 10000"/>
              <a:gd name="connsiteX21" fmla="*/ 4483 w 10000"/>
              <a:gd name="connsiteY21" fmla="*/ 23 h 10000"/>
              <a:gd name="connsiteX22" fmla="*/ 4736 w 10000"/>
              <a:gd name="connsiteY22" fmla="*/ 0 h 10000"/>
              <a:gd name="connsiteX23" fmla="*/ 5000 w 10000"/>
              <a:gd name="connsiteY23" fmla="*/ 0 h 10000"/>
              <a:gd name="connsiteX24" fmla="*/ 5000 w 10000"/>
              <a:gd name="connsiteY24" fmla="*/ 0 h 10000"/>
              <a:gd name="connsiteX25" fmla="*/ 5264 w 10000"/>
              <a:gd name="connsiteY25" fmla="*/ 0 h 10000"/>
              <a:gd name="connsiteX26" fmla="*/ 5517 w 10000"/>
              <a:gd name="connsiteY26" fmla="*/ 23 h 10000"/>
              <a:gd name="connsiteX27" fmla="*/ 5759 w 10000"/>
              <a:gd name="connsiteY27" fmla="*/ 69 h 10000"/>
              <a:gd name="connsiteX28" fmla="*/ 6000 w 10000"/>
              <a:gd name="connsiteY28" fmla="*/ 103 h 10000"/>
              <a:gd name="connsiteX29" fmla="*/ 6241 w 10000"/>
              <a:gd name="connsiteY29" fmla="*/ 161 h 10000"/>
              <a:gd name="connsiteX30" fmla="*/ 6483 w 10000"/>
              <a:gd name="connsiteY30" fmla="*/ 218 h 10000"/>
              <a:gd name="connsiteX31" fmla="*/ 6724 w 10000"/>
              <a:gd name="connsiteY31" fmla="*/ 299 h 10000"/>
              <a:gd name="connsiteX32" fmla="*/ 6943 w 10000"/>
              <a:gd name="connsiteY32" fmla="*/ 402 h 10000"/>
              <a:gd name="connsiteX33" fmla="*/ 7379 w 10000"/>
              <a:gd name="connsiteY33" fmla="*/ 609 h 10000"/>
              <a:gd name="connsiteX34" fmla="*/ 7793 w 10000"/>
              <a:gd name="connsiteY34" fmla="*/ 862 h 10000"/>
              <a:gd name="connsiteX35" fmla="*/ 8184 w 10000"/>
              <a:gd name="connsiteY35" fmla="*/ 1138 h 10000"/>
              <a:gd name="connsiteX36" fmla="*/ 8540 w 10000"/>
              <a:gd name="connsiteY36" fmla="*/ 1460 h 10000"/>
              <a:gd name="connsiteX37" fmla="*/ 8862 w 10000"/>
              <a:gd name="connsiteY37" fmla="*/ 1828 h 10000"/>
              <a:gd name="connsiteX38" fmla="*/ 9138 w 10000"/>
              <a:gd name="connsiteY38" fmla="*/ 2207 h 10000"/>
              <a:gd name="connsiteX39" fmla="*/ 9402 w 10000"/>
              <a:gd name="connsiteY39" fmla="*/ 2621 h 10000"/>
              <a:gd name="connsiteX40" fmla="*/ 9598 w 10000"/>
              <a:gd name="connsiteY40" fmla="*/ 3057 h 10000"/>
              <a:gd name="connsiteX41" fmla="*/ 9701 w 10000"/>
              <a:gd name="connsiteY41" fmla="*/ 3287 h 10000"/>
              <a:gd name="connsiteX42" fmla="*/ 9782 w 10000"/>
              <a:gd name="connsiteY42" fmla="*/ 3517 h 10000"/>
              <a:gd name="connsiteX43" fmla="*/ 9839 w 10000"/>
              <a:gd name="connsiteY43" fmla="*/ 3759 h 10000"/>
              <a:gd name="connsiteX44" fmla="*/ 9897 w 10000"/>
              <a:gd name="connsiteY44" fmla="*/ 4000 h 10000"/>
              <a:gd name="connsiteX45" fmla="*/ 9943 w 10000"/>
              <a:gd name="connsiteY45" fmla="*/ 4241 h 10000"/>
              <a:gd name="connsiteX46" fmla="*/ 9977 w 10000"/>
              <a:gd name="connsiteY46" fmla="*/ 4483 h 10000"/>
              <a:gd name="connsiteX47" fmla="*/ 10000 w 10000"/>
              <a:gd name="connsiteY47" fmla="*/ 4747 h 10000"/>
              <a:gd name="connsiteX48" fmla="*/ 10000 w 10000"/>
              <a:gd name="connsiteY48" fmla="*/ 5000 h 10000"/>
              <a:gd name="connsiteX49" fmla="*/ 10000 w 10000"/>
              <a:gd name="connsiteY49" fmla="*/ 5000 h 10000"/>
              <a:gd name="connsiteX50" fmla="*/ 10000 w 10000"/>
              <a:gd name="connsiteY50" fmla="*/ 5000 h 10000"/>
              <a:gd name="connsiteX51" fmla="*/ 10000 w 10000"/>
              <a:gd name="connsiteY51" fmla="*/ 5264 h 10000"/>
              <a:gd name="connsiteX52" fmla="*/ 9977 w 10000"/>
              <a:gd name="connsiteY52" fmla="*/ 5517 h 10000"/>
              <a:gd name="connsiteX53" fmla="*/ 9943 w 10000"/>
              <a:gd name="connsiteY53" fmla="*/ 5759 h 10000"/>
              <a:gd name="connsiteX54" fmla="*/ 9897 w 10000"/>
              <a:gd name="connsiteY54" fmla="*/ 6000 h 10000"/>
              <a:gd name="connsiteX55" fmla="*/ 9839 w 10000"/>
              <a:gd name="connsiteY55" fmla="*/ 6241 h 10000"/>
              <a:gd name="connsiteX56" fmla="*/ 9782 w 10000"/>
              <a:gd name="connsiteY56" fmla="*/ 6483 h 10000"/>
              <a:gd name="connsiteX57" fmla="*/ 9701 w 10000"/>
              <a:gd name="connsiteY57" fmla="*/ 6724 h 10000"/>
              <a:gd name="connsiteX58" fmla="*/ 9598 w 10000"/>
              <a:gd name="connsiteY58" fmla="*/ 6943 h 10000"/>
              <a:gd name="connsiteX59" fmla="*/ 9402 w 10000"/>
              <a:gd name="connsiteY59" fmla="*/ 7379 h 10000"/>
              <a:gd name="connsiteX60" fmla="*/ 9138 w 10000"/>
              <a:gd name="connsiteY60" fmla="*/ 7805 h 10000"/>
              <a:gd name="connsiteX61" fmla="*/ 8862 w 10000"/>
              <a:gd name="connsiteY61" fmla="*/ 8184 h 10000"/>
              <a:gd name="connsiteX62" fmla="*/ 8540 w 10000"/>
              <a:gd name="connsiteY62" fmla="*/ 8540 h 10000"/>
              <a:gd name="connsiteX63" fmla="*/ 8184 w 10000"/>
              <a:gd name="connsiteY63" fmla="*/ 8862 h 10000"/>
              <a:gd name="connsiteX64" fmla="*/ 7793 w 10000"/>
              <a:gd name="connsiteY64" fmla="*/ 9138 h 10000"/>
              <a:gd name="connsiteX65" fmla="*/ 7379 w 10000"/>
              <a:gd name="connsiteY65" fmla="*/ 9402 h 10000"/>
              <a:gd name="connsiteX66" fmla="*/ 6943 w 10000"/>
              <a:gd name="connsiteY66" fmla="*/ 9598 h 10000"/>
              <a:gd name="connsiteX67" fmla="*/ 6724 w 10000"/>
              <a:gd name="connsiteY67" fmla="*/ 9701 h 10000"/>
              <a:gd name="connsiteX68" fmla="*/ 6483 w 10000"/>
              <a:gd name="connsiteY68" fmla="*/ 9782 h 10000"/>
              <a:gd name="connsiteX69" fmla="*/ 6241 w 10000"/>
              <a:gd name="connsiteY69" fmla="*/ 9839 h 10000"/>
              <a:gd name="connsiteX70" fmla="*/ 6000 w 10000"/>
              <a:gd name="connsiteY70" fmla="*/ 9897 h 10000"/>
              <a:gd name="connsiteX71" fmla="*/ 5759 w 10000"/>
              <a:gd name="connsiteY71" fmla="*/ 9943 h 10000"/>
              <a:gd name="connsiteX72" fmla="*/ 5517 w 10000"/>
              <a:gd name="connsiteY72" fmla="*/ 9977 h 10000"/>
              <a:gd name="connsiteX73" fmla="*/ 5264 w 10000"/>
              <a:gd name="connsiteY73" fmla="*/ 10000 h 10000"/>
              <a:gd name="connsiteX74" fmla="*/ 5000 w 10000"/>
              <a:gd name="connsiteY74" fmla="*/ 10000 h 10000"/>
              <a:gd name="connsiteX75" fmla="*/ 5000 w 10000"/>
              <a:gd name="connsiteY75" fmla="*/ 10000 h 10000"/>
              <a:gd name="connsiteX76" fmla="*/ 4736 w 10000"/>
              <a:gd name="connsiteY76" fmla="*/ 10000 h 10000"/>
              <a:gd name="connsiteX77" fmla="*/ 4483 w 10000"/>
              <a:gd name="connsiteY77" fmla="*/ 9977 h 10000"/>
              <a:gd name="connsiteX78" fmla="*/ 4241 w 10000"/>
              <a:gd name="connsiteY78" fmla="*/ 9943 h 10000"/>
              <a:gd name="connsiteX79" fmla="*/ 4000 w 10000"/>
              <a:gd name="connsiteY79" fmla="*/ 9897 h 10000"/>
              <a:gd name="connsiteX80" fmla="*/ 3759 w 10000"/>
              <a:gd name="connsiteY80" fmla="*/ 9839 h 10000"/>
              <a:gd name="connsiteX81" fmla="*/ 3517 w 10000"/>
              <a:gd name="connsiteY81" fmla="*/ 9782 h 10000"/>
              <a:gd name="connsiteX82" fmla="*/ 3276 w 10000"/>
              <a:gd name="connsiteY82" fmla="*/ 9701 h 10000"/>
              <a:gd name="connsiteX83" fmla="*/ 3057 w 10000"/>
              <a:gd name="connsiteY83" fmla="*/ 9598 h 10000"/>
              <a:gd name="connsiteX84" fmla="*/ 2621 w 10000"/>
              <a:gd name="connsiteY84" fmla="*/ 9402 h 10000"/>
              <a:gd name="connsiteX85" fmla="*/ 2195 w 10000"/>
              <a:gd name="connsiteY85" fmla="*/ 9138 h 10000"/>
              <a:gd name="connsiteX86" fmla="*/ 2224 w 10000"/>
              <a:gd name="connsiteY86"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402 w 10000"/>
              <a:gd name="connsiteY11" fmla="*/ 3057 h 10000"/>
              <a:gd name="connsiteX12" fmla="*/ 2195 w 10000"/>
              <a:gd name="connsiteY12" fmla="*/ 862 h 10000"/>
              <a:gd name="connsiteX13" fmla="*/ 2621 w 10000"/>
              <a:gd name="connsiteY13" fmla="*/ 609 h 10000"/>
              <a:gd name="connsiteX14" fmla="*/ 3057 w 10000"/>
              <a:gd name="connsiteY14" fmla="*/ 402 h 10000"/>
              <a:gd name="connsiteX15" fmla="*/ 3276 w 10000"/>
              <a:gd name="connsiteY15" fmla="*/ 299 h 10000"/>
              <a:gd name="connsiteX16" fmla="*/ 3517 w 10000"/>
              <a:gd name="connsiteY16" fmla="*/ 218 h 10000"/>
              <a:gd name="connsiteX17" fmla="*/ 3759 w 10000"/>
              <a:gd name="connsiteY17" fmla="*/ 161 h 10000"/>
              <a:gd name="connsiteX18" fmla="*/ 4000 w 10000"/>
              <a:gd name="connsiteY18" fmla="*/ 103 h 10000"/>
              <a:gd name="connsiteX19" fmla="*/ 4241 w 10000"/>
              <a:gd name="connsiteY19" fmla="*/ 69 h 10000"/>
              <a:gd name="connsiteX20" fmla="*/ 4483 w 10000"/>
              <a:gd name="connsiteY20" fmla="*/ 23 h 10000"/>
              <a:gd name="connsiteX21" fmla="*/ 4736 w 10000"/>
              <a:gd name="connsiteY21" fmla="*/ 0 h 10000"/>
              <a:gd name="connsiteX22" fmla="*/ 5000 w 10000"/>
              <a:gd name="connsiteY22" fmla="*/ 0 h 10000"/>
              <a:gd name="connsiteX23" fmla="*/ 5000 w 10000"/>
              <a:gd name="connsiteY23" fmla="*/ 0 h 10000"/>
              <a:gd name="connsiteX24" fmla="*/ 5264 w 10000"/>
              <a:gd name="connsiteY24" fmla="*/ 0 h 10000"/>
              <a:gd name="connsiteX25" fmla="*/ 5517 w 10000"/>
              <a:gd name="connsiteY25" fmla="*/ 23 h 10000"/>
              <a:gd name="connsiteX26" fmla="*/ 5759 w 10000"/>
              <a:gd name="connsiteY26" fmla="*/ 69 h 10000"/>
              <a:gd name="connsiteX27" fmla="*/ 6000 w 10000"/>
              <a:gd name="connsiteY27" fmla="*/ 103 h 10000"/>
              <a:gd name="connsiteX28" fmla="*/ 6241 w 10000"/>
              <a:gd name="connsiteY28" fmla="*/ 161 h 10000"/>
              <a:gd name="connsiteX29" fmla="*/ 6483 w 10000"/>
              <a:gd name="connsiteY29" fmla="*/ 218 h 10000"/>
              <a:gd name="connsiteX30" fmla="*/ 6724 w 10000"/>
              <a:gd name="connsiteY30" fmla="*/ 299 h 10000"/>
              <a:gd name="connsiteX31" fmla="*/ 6943 w 10000"/>
              <a:gd name="connsiteY31" fmla="*/ 402 h 10000"/>
              <a:gd name="connsiteX32" fmla="*/ 7379 w 10000"/>
              <a:gd name="connsiteY32" fmla="*/ 609 h 10000"/>
              <a:gd name="connsiteX33" fmla="*/ 7793 w 10000"/>
              <a:gd name="connsiteY33" fmla="*/ 862 h 10000"/>
              <a:gd name="connsiteX34" fmla="*/ 8184 w 10000"/>
              <a:gd name="connsiteY34" fmla="*/ 1138 h 10000"/>
              <a:gd name="connsiteX35" fmla="*/ 8540 w 10000"/>
              <a:gd name="connsiteY35" fmla="*/ 1460 h 10000"/>
              <a:gd name="connsiteX36" fmla="*/ 8862 w 10000"/>
              <a:gd name="connsiteY36" fmla="*/ 1828 h 10000"/>
              <a:gd name="connsiteX37" fmla="*/ 9138 w 10000"/>
              <a:gd name="connsiteY37" fmla="*/ 2207 h 10000"/>
              <a:gd name="connsiteX38" fmla="*/ 9402 w 10000"/>
              <a:gd name="connsiteY38" fmla="*/ 2621 h 10000"/>
              <a:gd name="connsiteX39" fmla="*/ 9598 w 10000"/>
              <a:gd name="connsiteY39" fmla="*/ 3057 h 10000"/>
              <a:gd name="connsiteX40" fmla="*/ 9701 w 10000"/>
              <a:gd name="connsiteY40" fmla="*/ 3287 h 10000"/>
              <a:gd name="connsiteX41" fmla="*/ 9782 w 10000"/>
              <a:gd name="connsiteY41" fmla="*/ 3517 h 10000"/>
              <a:gd name="connsiteX42" fmla="*/ 9839 w 10000"/>
              <a:gd name="connsiteY42" fmla="*/ 3759 h 10000"/>
              <a:gd name="connsiteX43" fmla="*/ 9897 w 10000"/>
              <a:gd name="connsiteY43" fmla="*/ 4000 h 10000"/>
              <a:gd name="connsiteX44" fmla="*/ 9943 w 10000"/>
              <a:gd name="connsiteY44" fmla="*/ 4241 h 10000"/>
              <a:gd name="connsiteX45" fmla="*/ 9977 w 10000"/>
              <a:gd name="connsiteY45" fmla="*/ 4483 h 10000"/>
              <a:gd name="connsiteX46" fmla="*/ 10000 w 10000"/>
              <a:gd name="connsiteY46" fmla="*/ 4747 h 10000"/>
              <a:gd name="connsiteX47" fmla="*/ 10000 w 10000"/>
              <a:gd name="connsiteY47" fmla="*/ 5000 h 10000"/>
              <a:gd name="connsiteX48" fmla="*/ 10000 w 10000"/>
              <a:gd name="connsiteY48" fmla="*/ 5000 h 10000"/>
              <a:gd name="connsiteX49" fmla="*/ 10000 w 10000"/>
              <a:gd name="connsiteY49" fmla="*/ 5000 h 10000"/>
              <a:gd name="connsiteX50" fmla="*/ 10000 w 10000"/>
              <a:gd name="connsiteY50" fmla="*/ 5264 h 10000"/>
              <a:gd name="connsiteX51" fmla="*/ 9977 w 10000"/>
              <a:gd name="connsiteY51" fmla="*/ 5517 h 10000"/>
              <a:gd name="connsiteX52" fmla="*/ 9943 w 10000"/>
              <a:gd name="connsiteY52" fmla="*/ 5759 h 10000"/>
              <a:gd name="connsiteX53" fmla="*/ 9897 w 10000"/>
              <a:gd name="connsiteY53" fmla="*/ 6000 h 10000"/>
              <a:gd name="connsiteX54" fmla="*/ 9839 w 10000"/>
              <a:gd name="connsiteY54" fmla="*/ 6241 h 10000"/>
              <a:gd name="connsiteX55" fmla="*/ 9782 w 10000"/>
              <a:gd name="connsiteY55" fmla="*/ 6483 h 10000"/>
              <a:gd name="connsiteX56" fmla="*/ 9701 w 10000"/>
              <a:gd name="connsiteY56" fmla="*/ 6724 h 10000"/>
              <a:gd name="connsiteX57" fmla="*/ 9598 w 10000"/>
              <a:gd name="connsiteY57" fmla="*/ 6943 h 10000"/>
              <a:gd name="connsiteX58" fmla="*/ 9402 w 10000"/>
              <a:gd name="connsiteY58" fmla="*/ 7379 h 10000"/>
              <a:gd name="connsiteX59" fmla="*/ 9138 w 10000"/>
              <a:gd name="connsiteY59" fmla="*/ 7805 h 10000"/>
              <a:gd name="connsiteX60" fmla="*/ 8862 w 10000"/>
              <a:gd name="connsiteY60" fmla="*/ 8184 h 10000"/>
              <a:gd name="connsiteX61" fmla="*/ 8540 w 10000"/>
              <a:gd name="connsiteY61" fmla="*/ 8540 h 10000"/>
              <a:gd name="connsiteX62" fmla="*/ 8184 w 10000"/>
              <a:gd name="connsiteY62" fmla="*/ 8862 h 10000"/>
              <a:gd name="connsiteX63" fmla="*/ 7793 w 10000"/>
              <a:gd name="connsiteY63" fmla="*/ 9138 h 10000"/>
              <a:gd name="connsiteX64" fmla="*/ 7379 w 10000"/>
              <a:gd name="connsiteY64" fmla="*/ 9402 h 10000"/>
              <a:gd name="connsiteX65" fmla="*/ 6943 w 10000"/>
              <a:gd name="connsiteY65" fmla="*/ 9598 h 10000"/>
              <a:gd name="connsiteX66" fmla="*/ 6724 w 10000"/>
              <a:gd name="connsiteY66" fmla="*/ 9701 h 10000"/>
              <a:gd name="connsiteX67" fmla="*/ 6483 w 10000"/>
              <a:gd name="connsiteY67" fmla="*/ 9782 h 10000"/>
              <a:gd name="connsiteX68" fmla="*/ 6241 w 10000"/>
              <a:gd name="connsiteY68" fmla="*/ 9839 h 10000"/>
              <a:gd name="connsiteX69" fmla="*/ 6000 w 10000"/>
              <a:gd name="connsiteY69" fmla="*/ 9897 h 10000"/>
              <a:gd name="connsiteX70" fmla="*/ 5759 w 10000"/>
              <a:gd name="connsiteY70" fmla="*/ 9943 h 10000"/>
              <a:gd name="connsiteX71" fmla="*/ 5517 w 10000"/>
              <a:gd name="connsiteY71" fmla="*/ 9977 h 10000"/>
              <a:gd name="connsiteX72" fmla="*/ 5264 w 10000"/>
              <a:gd name="connsiteY72" fmla="*/ 10000 h 10000"/>
              <a:gd name="connsiteX73" fmla="*/ 5000 w 10000"/>
              <a:gd name="connsiteY73" fmla="*/ 10000 h 10000"/>
              <a:gd name="connsiteX74" fmla="*/ 5000 w 10000"/>
              <a:gd name="connsiteY74" fmla="*/ 10000 h 10000"/>
              <a:gd name="connsiteX75" fmla="*/ 4736 w 10000"/>
              <a:gd name="connsiteY75" fmla="*/ 10000 h 10000"/>
              <a:gd name="connsiteX76" fmla="*/ 4483 w 10000"/>
              <a:gd name="connsiteY76" fmla="*/ 9977 h 10000"/>
              <a:gd name="connsiteX77" fmla="*/ 4241 w 10000"/>
              <a:gd name="connsiteY77" fmla="*/ 9943 h 10000"/>
              <a:gd name="connsiteX78" fmla="*/ 4000 w 10000"/>
              <a:gd name="connsiteY78" fmla="*/ 9897 h 10000"/>
              <a:gd name="connsiteX79" fmla="*/ 3759 w 10000"/>
              <a:gd name="connsiteY79" fmla="*/ 9839 h 10000"/>
              <a:gd name="connsiteX80" fmla="*/ 3517 w 10000"/>
              <a:gd name="connsiteY80" fmla="*/ 9782 h 10000"/>
              <a:gd name="connsiteX81" fmla="*/ 3276 w 10000"/>
              <a:gd name="connsiteY81" fmla="*/ 9701 h 10000"/>
              <a:gd name="connsiteX82" fmla="*/ 3057 w 10000"/>
              <a:gd name="connsiteY82" fmla="*/ 9598 h 10000"/>
              <a:gd name="connsiteX83" fmla="*/ 2621 w 10000"/>
              <a:gd name="connsiteY83" fmla="*/ 9402 h 10000"/>
              <a:gd name="connsiteX84" fmla="*/ 2195 w 10000"/>
              <a:gd name="connsiteY84" fmla="*/ 9138 h 10000"/>
              <a:gd name="connsiteX85" fmla="*/ 2224 w 10000"/>
              <a:gd name="connsiteY85"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99 w 10000"/>
              <a:gd name="connsiteY10" fmla="*/ 3287 h 10000"/>
              <a:gd name="connsiteX11" fmla="*/ 2195 w 10000"/>
              <a:gd name="connsiteY11" fmla="*/ 862 h 10000"/>
              <a:gd name="connsiteX12" fmla="*/ 2621 w 10000"/>
              <a:gd name="connsiteY12" fmla="*/ 609 h 10000"/>
              <a:gd name="connsiteX13" fmla="*/ 3057 w 10000"/>
              <a:gd name="connsiteY13" fmla="*/ 402 h 10000"/>
              <a:gd name="connsiteX14" fmla="*/ 3276 w 10000"/>
              <a:gd name="connsiteY14" fmla="*/ 299 h 10000"/>
              <a:gd name="connsiteX15" fmla="*/ 3517 w 10000"/>
              <a:gd name="connsiteY15" fmla="*/ 218 h 10000"/>
              <a:gd name="connsiteX16" fmla="*/ 3759 w 10000"/>
              <a:gd name="connsiteY16" fmla="*/ 161 h 10000"/>
              <a:gd name="connsiteX17" fmla="*/ 4000 w 10000"/>
              <a:gd name="connsiteY17" fmla="*/ 103 h 10000"/>
              <a:gd name="connsiteX18" fmla="*/ 4241 w 10000"/>
              <a:gd name="connsiteY18" fmla="*/ 69 h 10000"/>
              <a:gd name="connsiteX19" fmla="*/ 4483 w 10000"/>
              <a:gd name="connsiteY19" fmla="*/ 23 h 10000"/>
              <a:gd name="connsiteX20" fmla="*/ 4736 w 10000"/>
              <a:gd name="connsiteY20" fmla="*/ 0 h 10000"/>
              <a:gd name="connsiteX21" fmla="*/ 5000 w 10000"/>
              <a:gd name="connsiteY21" fmla="*/ 0 h 10000"/>
              <a:gd name="connsiteX22" fmla="*/ 5000 w 10000"/>
              <a:gd name="connsiteY22" fmla="*/ 0 h 10000"/>
              <a:gd name="connsiteX23" fmla="*/ 5264 w 10000"/>
              <a:gd name="connsiteY23" fmla="*/ 0 h 10000"/>
              <a:gd name="connsiteX24" fmla="*/ 5517 w 10000"/>
              <a:gd name="connsiteY24" fmla="*/ 23 h 10000"/>
              <a:gd name="connsiteX25" fmla="*/ 5759 w 10000"/>
              <a:gd name="connsiteY25" fmla="*/ 69 h 10000"/>
              <a:gd name="connsiteX26" fmla="*/ 6000 w 10000"/>
              <a:gd name="connsiteY26" fmla="*/ 103 h 10000"/>
              <a:gd name="connsiteX27" fmla="*/ 6241 w 10000"/>
              <a:gd name="connsiteY27" fmla="*/ 161 h 10000"/>
              <a:gd name="connsiteX28" fmla="*/ 6483 w 10000"/>
              <a:gd name="connsiteY28" fmla="*/ 218 h 10000"/>
              <a:gd name="connsiteX29" fmla="*/ 6724 w 10000"/>
              <a:gd name="connsiteY29" fmla="*/ 299 h 10000"/>
              <a:gd name="connsiteX30" fmla="*/ 6943 w 10000"/>
              <a:gd name="connsiteY30" fmla="*/ 402 h 10000"/>
              <a:gd name="connsiteX31" fmla="*/ 7379 w 10000"/>
              <a:gd name="connsiteY31" fmla="*/ 609 h 10000"/>
              <a:gd name="connsiteX32" fmla="*/ 7793 w 10000"/>
              <a:gd name="connsiteY32" fmla="*/ 862 h 10000"/>
              <a:gd name="connsiteX33" fmla="*/ 8184 w 10000"/>
              <a:gd name="connsiteY33" fmla="*/ 1138 h 10000"/>
              <a:gd name="connsiteX34" fmla="*/ 8540 w 10000"/>
              <a:gd name="connsiteY34" fmla="*/ 1460 h 10000"/>
              <a:gd name="connsiteX35" fmla="*/ 8862 w 10000"/>
              <a:gd name="connsiteY35" fmla="*/ 1828 h 10000"/>
              <a:gd name="connsiteX36" fmla="*/ 9138 w 10000"/>
              <a:gd name="connsiteY36" fmla="*/ 2207 h 10000"/>
              <a:gd name="connsiteX37" fmla="*/ 9402 w 10000"/>
              <a:gd name="connsiteY37" fmla="*/ 2621 h 10000"/>
              <a:gd name="connsiteX38" fmla="*/ 9598 w 10000"/>
              <a:gd name="connsiteY38" fmla="*/ 3057 h 10000"/>
              <a:gd name="connsiteX39" fmla="*/ 9701 w 10000"/>
              <a:gd name="connsiteY39" fmla="*/ 3287 h 10000"/>
              <a:gd name="connsiteX40" fmla="*/ 9782 w 10000"/>
              <a:gd name="connsiteY40" fmla="*/ 3517 h 10000"/>
              <a:gd name="connsiteX41" fmla="*/ 9839 w 10000"/>
              <a:gd name="connsiteY41" fmla="*/ 3759 h 10000"/>
              <a:gd name="connsiteX42" fmla="*/ 9897 w 10000"/>
              <a:gd name="connsiteY42" fmla="*/ 4000 h 10000"/>
              <a:gd name="connsiteX43" fmla="*/ 9943 w 10000"/>
              <a:gd name="connsiteY43" fmla="*/ 4241 h 10000"/>
              <a:gd name="connsiteX44" fmla="*/ 9977 w 10000"/>
              <a:gd name="connsiteY44" fmla="*/ 4483 h 10000"/>
              <a:gd name="connsiteX45" fmla="*/ 10000 w 10000"/>
              <a:gd name="connsiteY45" fmla="*/ 4747 h 10000"/>
              <a:gd name="connsiteX46" fmla="*/ 10000 w 10000"/>
              <a:gd name="connsiteY46" fmla="*/ 5000 h 10000"/>
              <a:gd name="connsiteX47" fmla="*/ 10000 w 10000"/>
              <a:gd name="connsiteY47" fmla="*/ 5000 h 10000"/>
              <a:gd name="connsiteX48" fmla="*/ 10000 w 10000"/>
              <a:gd name="connsiteY48" fmla="*/ 5000 h 10000"/>
              <a:gd name="connsiteX49" fmla="*/ 10000 w 10000"/>
              <a:gd name="connsiteY49" fmla="*/ 5264 h 10000"/>
              <a:gd name="connsiteX50" fmla="*/ 9977 w 10000"/>
              <a:gd name="connsiteY50" fmla="*/ 5517 h 10000"/>
              <a:gd name="connsiteX51" fmla="*/ 9943 w 10000"/>
              <a:gd name="connsiteY51" fmla="*/ 5759 h 10000"/>
              <a:gd name="connsiteX52" fmla="*/ 9897 w 10000"/>
              <a:gd name="connsiteY52" fmla="*/ 6000 h 10000"/>
              <a:gd name="connsiteX53" fmla="*/ 9839 w 10000"/>
              <a:gd name="connsiteY53" fmla="*/ 6241 h 10000"/>
              <a:gd name="connsiteX54" fmla="*/ 9782 w 10000"/>
              <a:gd name="connsiteY54" fmla="*/ 6483 h 10000"/>
              <a:gd name="connsiteX55" fmla="*/ 9701 w 10000"/>
              <a:gd name="connsiteY55" fmla="*/ 6724 h 10000"/>
              <a:gd name="connsiteX56" fmla="*/ 9598 w 10000"/>
              <a:gd name="connsiteY56" fmla="*/ 6943 h 10000"/>
              <a:gd name="connsiteX57" fmla="*/ 9402 w 10000"/>
              <a:gd name="connsiteY57" fmla="*/ 7379 h 10000"/>
              <a:gd name="connsiteX58" fmla="*/ 9138 w 10000"/>
              <a:gd name="connsiteY58" fmla="*/ 7805 h 10000"/>
              <a:gd name="connsiteX59" fmla="*/ 8862 w 10000"/>
              <a:gd name="connsiteY59" fmla="*/ 8184 h 10000"/>
              <a:gd name="connsiteX60" fmla="*/ 8540 w 10000"/>
              <a:gd name="connsiteY60" fmla="*/ 8540 h 10000"/>
              <a:gd name="connsiteX61" fmla="*/ 8184 w 10000"/>
              <a:gd name="connsiteY61" fmla="*/ 8862 h 10000"/>
              <a:gd name="connsiteX62" fmla="*/ 7793 w 10000"/>
              <a:gd name="connsiteY62" fmla="*/ 9138 h 10000"/>
              <a:gd name="connsiteX63" fmla="*/ 7379 w 10000"/>
              <a:gd name="connsiteY63" fmla="*/ 9402 h 10000"/>
              <a:gd name="connsiteX64" fmla="*/ 6943 w 10000"/>
              <a:gd name="connsiteY64" fmla="*/ 9598 h 10000"/>
              <a:gd name="connsiteX65" fmla="*/ 6724 w 10000"/>
              <a:gd name="connsiteY65" fmla="*/ 9701 h 10000"/>
              <a:gd name="connsiteX66" fmla="*/ 6483 w 10000"/>
              <a:gd name="connsiteY66" fmla="*/ 9782 h 10000"/>
              <a:gd name="connsiteX67" fmla="*/ 6241 w 10000"/>
              <a:gd name="connsiteY67" fmla="*/ 9839 h 10000"/>
              <a:gd name="connsiteX68" fmla="*/ 6000 w 10000"/>
              <a:gd name="connsiteY68" fmla="*/ 9897 h 10000"/>
              <a:gd name="connsiteX69" fmla="*/ 5759 w 10000"/>
              <a:gd name="connsiteY69" fmla="*/ 9943 h 10000"/>
              <a:gd name="connsiteX70" fmla="*/ 5517 w 10000"/>
              <a:gd name="connsiteY70" fmla="*/ 9977 h 10000"/>
              <a:gd name="connsiteX71" fmla="*/ 5264 w 10000"/>
              <a:gd name="connsiteY71" fmla="*/ 10000 h 10000"/>
              <a:gd name="connsiteX72" fmla="*/ 5000 w 10000"/>
              <a:gd name="connsiteY72" fmla="*/ 10000 h 10000"/>
              <a:gd name="connsiteX73" fmla="*/ 5000 w 10000"/>
              <a:gd name="connsiteY73" fmla="*/ 10000 h 10000"/>
              <a:gd name="connsiteX74" fmla="*/ 4736 w 10000"/>
              <a:gd name="connsiteY74" fmla="*/ 10000 h 10000"/>
              <a:gd name="connsiteX75" fmla="*/ 4483 w 10000"/>
              <a:gd name="connsiteY75" fmla="*/ 9977 h 10000"/>
              <a:gd name="connsiteX76" fmla="*/ 4241 w 10000"/>
              <a:gd name="connsiteY76" fmla="*/ 9943 h 10000"/>
              <a:gd name="connsiteX77" fmla="*/ 4000 w 10000"/>
              <a:gd name="connsiteY77" fmla="*/ 9897 h 10000"/>
              <a:gd name="connsiteX78" fmla="*/ 3759 w 10000"/>
              <a:gd name="connsiteY78" fmla="*/ 9839 h 10000"/>
              <a:gd name="connsiteX79" fmla="*/ 3517 w 10000"/>
              <a:gd name="connsiteY79" fmla="*/ 9782 h 10000"/>
              <a:gd name="connsiteX80" fmla="*/ 3276 w 10000"/>
              <a:gd name="connsiteY80" fmla="*/ 9701 h 10000"/>
              <a:gd name="connsiteX81" fmla="*/ 3057 w 10000"/>
              <a:gd name="connsiteY81" fmla="*/ 9598 h 10000"/>
              <a:gd name="connsiteX82" fmla="*/ 2621 w 10000"/>
              <a:gd name="connsiteY82" fmla="*/ 9402 h 10000"/>
              <a:gd name="connsiteX83" fmla="*/ 2195 w 10000"/>
              <a:gd name="connsiteY83" fmla="*/ 9138 h 10000"/>
              <a:gd name="connsiteX84" fmla="*/ 2224 w 10000"/>
              <a:gd name="connsiteY84"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8 w 10000"/>
              <a:gd name="connsiteY9" fmla="*/ 3517 h 10000"/>
              <a:gd name="connsiteX10" fmla="*/ 2195 w 10000"/>
              <a:gd name="connsiteY10" fmla="*/ 862 h 10000"/>
              <a:gd name="connsiteX11" fmla="*/ 2621 w 10000"/>
              <a:gd name="connsiteY11" fmla="*/ 609 h 10000"/>
              <a:gd name="connsiteX12" fmla="*/ 3057 w 10000"/>
              <a:gd name="connsiteY12" fmla="*/ 402 h 10000"/>
              <a:gd name="connsiteX13" fmla="*/ 3276 w 10000"/>
              <a:gd name="connsiteY13" fmla="*/ 299 h 10000"/>
              <a:gd name="connsiteX14" fmla="*/ 3517 w 10000"/>
              <a:gd name="connsiteY14" fmla="*/ 218 h 10000"/>
              <a:gd name="connsiteX15" fmla="*/ 3759 w 10000"/>
              <a:gd name="connsiteY15" fmla="*/ 161 h 10000"/>
              <a:gd name="connsiteX16" fmla="*/ 4000 w 10000"/>
              <a:gd name="connsiteY16" fmla="*/ 103 h 10000"/>
              <a:gd name="connsiteX17" fmla="*/ 4241 w 10000"/>
              <a:gd name="connsiteY17" fmla="*/ 69 h 10000"/>
              <a:gd name="connsiteX18" fmla="*/ 4483 w 10000"/>
              <a:gd name="connsiteY18" fmla="*/ 23 h 10000"/>
              <a:gd name="connsiteX19" fmla="*/ 4736 w 10000"/>
              <a:gd name="connsiteY19" fmla="*/ 0 h 10000"/>
              <a:gd name="connsiteX20" fmla="*/ 5000 w 10000"/>
              <a:gd name="connsiteY20" fmla="*/ 0 h 10000"/>
              <a:gd name="connsiteX21" fmla="*/ 5000 w 10000"/>
              <a:gd name="connsiteY21" fmla="*/ 0 h 10000"/>
              <a:gd name="connsiteX22" fmla="*/ 5264 w 10000"/>
              <a:gd name="connsiteY22" fmla="*/ 0 h 10000"/>
              <a:gd name="connsiteX23" fmla="*/ 5517 w 10000"/>
              <a:gd name="connsiteY23" fmla="*/ 23 h 10000"/>
              <a:gd name="connsiteX24" fmla="*/ 5759 w 10000"/>
              <a:gd name="connsiteY24" fmla="*/ 69 h 10000"/>
              <a:gd name="connsiteX25" fmla="*/ 6000 w 10000"/>
              <a:gd name="connsiteY25" fmla="*/ 103 h 10000"/>
              <a:gd name="connsiteX26" fmla="*/ 6241 w 10000"/>
              <a:gd name="connsiteY26" fmla="*/ 161 h 10000"/>
              <a:gd name="connsiteX27" fmla="*/ 6483 w 10000"/>
              <a:gd name="connsiteY27" fmla="*/ 218 h 10000"/>
              <a:gd name="connsiteX28" fmla="*/ 6724 w 10000"/>
              <a:gd name="connsiteY28" fmla="*/ 299 h 10000"/>
              <a:gd name="connsiteX29" fmla="*/ 6943 w 10000"/>
              <a:gd name="connsiteY29" fmla="*/ 402 h 10000"/>
              <a:gd name="connsiteX30" fmla="*/ 7379 w 10000"/>
              <a:gd name="connsiteY30" fmla="*/ 609 h 10000"/>
              <a:gd name="connsiteX31" fmla="*/ 7793 w 10000"/>
              <a:gd name="connsiteY31" fmla="*/ 862 h 10000"/>
              <a:gd name="connsiteX32" fmla="*/ 8184 w 10000"/>
              <a:gd name="connsiteY32" fmla="*/ 1138 h 10000"/>
              <a:gd name="connsiteX33" fmla="*/ 8540 w 10000"/>
              <a:gd name="connsiteY33" fmla="*/ 1460 h 10000"/>
              <a:gd name="connsiteX34" fmla="*/ 8862 w 10000"/>
              <a:gd name="connsiteY34" fmla="*/ 1828 h 10000"/>
              <a:gd name="connsiteX35" fmla="*/ 9138 w 10000"/>
              <a:gd name="connsiteY35" fmla="*/ 2207 h 10000"/>
              <a:gd name="connsiteX36" fmla="*/ 9402 w 10000"/>
              <a:gd name="connsiteY36" fmla="*/ 2621 h 10000"/>
              <a:gd name="connsiteX37" fmla="*/ 9598 w 10000"/>
              <a:gd name="connsiteY37" fmla="*/ 3057 h 10000"/>
              <a:gd name="connsiteX38" fmla="*/ 9701 w 10000"/>
              <a:gd name="connsiteY38" fmla="*/ 3287 h 10000"/>
              <a:gd name="connsiteX39" fmla="*/ 9782 w 10000"/>
              <a:gd name="connsiteY39" fmla="*/ 3517 h 10000"/>
              <a:gd name="connsiteX40" fmla="*/ 9839 w 10000"/>
              <a:gd name="connsiteY40" fmla="*/ 3759 h 10000"/>
              <a:gd name="connsiteX41" fmla="*/ 9897 w 10000"/>
              <a:gd name="connsiteY41" fmla="*/ 4000 h 10000"/>
              <a:gd name="connsiteX42" fmla="*/ 9943 w 10000"/>
              <a:gd name="connsiteY42" fmla="*/ 4241 h 10000"/>
              <a:gd name="connsiteX43" fmla="*/ 9977 w 10000"/>
              <a:gd name="connsiteY43" fmla="*/ 4483 h 10000"/>
              <a:gd name="connsiteX44" fmla="*/ 10000 w 10000"/>
              <a:gd name="connsiteY44" fmla="*/ 4747 h 10000"/>
              <a:gd name="connsiteX45" fmla="*/ 10000 w 10000"/>
              <a:gd name="connsiteY45" fmla="*/ 5000 h 10000"/>
              <a:gd name="connsiteX46" fmla="*/ 10000 w 10000"/>
              <a:gd name="connsiteY46" fmla="*/ 5000 h 10000"/>
              <a:gd name="connsiteX47" fmla="*/ 10000 w 10000"/>
              <a:gd name="connsiteY47" fmla="*/ 5000 h 10000"/>
              <a:gd name="connsiteX48" fmla="*/ 10000 w 10000"/>
              <a:gd name="connsiteY48" fmla="*/ 5264 h 10000"/>
              <a:gd name="connsiteX49" fmla="*/ 9977 w 10000"/>
              <a:gd name="connsiteY49" fmla="*/ 5517 h 10000"/>
              <a:gd name="connsiteX50" fmla="*/ 9943 w 10000"/>
              <a:gd name="connsiteY50" fmla="*/ 5759 h 10000"/>
              <a:gd name="connsiteX51" fmla="*/ 9897 w 10000"/>
              <a:gd name="connsiteY51" fmla="*/ 6000 h 10000"/>
              <a:gd name="connsiteX52" fmla="*/ 9839 w 10000"/>
              <a:gd name="connsiteY52" fmla="*/ 6241 h 10000"/>
              <a:gd name="connsiteX53" fmla="*/ 9782 w 10000"/>
              <a:gd name="connsiteY53" fmla="*/ 6483 h 10000"/>
              <a:gd name="connsiteX54" fmla="*/ 9701 w 10000"/>
              <a:gd name="connsiteY54" fmla="*/ 6724 h 10000"/>
              <a:gd name="connsiteX55" fmla="*/ 9598 w 10000"/>
              <a:gd name="connsiteY55" fmla="*/ 6943 h 10000"/>
              <a:gd name="connsiteX56" fmla="*/ 9402 w 10000"/>
              <a:gd name="connsiteY56" fmla="*/ 7379 h 10000"/>
              <a:gd name="connsiteX57" fmla="*/ 9138 w 10000"/>
              <a:gd name="connsiteY57" fmla="*/ 7805 h 10000"/>
              <a:gd name="connsiteX58" fmla="*/ 8862 w 10000"/>
              <a:gd name="connsiteY58" fmla="*/ 8184 h 10000"/>
              <a:gd name="connsiteX59" fmla="*/ 8540 w 10000"/>
              <a:gd name="connsiteY59" fmla="*/ 8540 h 10000"/>
              <a:gd name="connsiteX60" fmla="*/ 8184 w 10000"/>
              <a:gd name="connsiteY60" fmla="*/ 8862 h 10000"/>
              <a:gd name="connsiteX61" fmla="*/ 7793 w 10000"/>
              <a:gd name="connsiteY61" fmla="*/ 9138 h 10000"/>
              <a:gd name="connsiteX62" fmla="*/ 7379 w 10000"/>
              <a:gd name="connsiteY62" fmla="*/ 9402 h 10000"/>
              <a:gd name="connsiteX63" fmla="*/ 6943 w 10000"/>
              <a:gd name="connsiteY63" fmla="*/ 9598 h 10000"/>
              <a:gd name="connsiteX64" fmla="*/ 6724 w 10000"/>
              <a:gd name="connsiteY64" fmla="*/ 9701 h 10000"/>
              <a:gd name="connsiteX65" fmla="*/ 6483 w 10000"/>
              <a:gd name="connsiteY65" fmla="*/ 9782 h 10000"/>
              <a:gd name="connsiteX66" fmla="*/ 6241 w 10000"/>
              <a:gd name="connsiteY66" fmla="*/ 9839 h 10000"/>
              <a:gd name="connsiteX67" fmla="*/ 6000 w 10000"/>
              <a:gd name="connsiteY67" fmla="*/ 9897 h 10000"/>
              <a:gd name="connsiteX68" fmla="*/ 5759 w 10000"/>
              <a:gd name="connsiteY68" fmla="*/ 9943 h 10000"/>
              <a:gd name="connsiteX69" fmla="*/ 5517 w 10000"/>
              <a:gd name="connsiteY69" fmla="*/ 9977 h 10000"/>
              <a:gd name="connsiteX70" fmla="*/ 5264 w 10000"/>
              <a:gd name="connsiteY70" fmla="*/ 10000 h 10000"/>
              <a:gd name="connsiteX71" fmla="*/ 5000 w 10000"/>
              <a:gd name="connsiteY71" fmla="*/ 10000 h 10000"/>
              <a:gd name="connsiteX72" fmla="*/ 5000 w 10000"/>
              <a:gd name="connsiteY72" fmla="*/ 10000 h 10000"/>
              <a:gd name="connsiteX73" fmla="*/ 4736 w 10000"/>
              <a:gd name="connsiteY73" fmla="*/ 10000 h 10000"/>
              <a:gd name="connsiteX74" fmla="*/ 4483 w 10000"/>
              <a:gd name="connsiteY74" fmla="*/ 9977 h 10000"/>
              <a:gd name="connsiteX75" fmla="*/ 4241 w 10000"/>
              <a:gd name="connsiteY75" fmla="*/ 9943 h 10000"/>
              <a:gd name="connsiteX76" fmla="*/ 4000 w 10000"/>
              <a:gd name="connsiteY76" fmla="*/ 9897 h 10000"/>
              <a:gd name="connsiteX77" fmla="*/ 3759 w 10000"/>
              <a:gd name="connsiteY77" fmla="*/ 9839 h 10000"/>
              <a:gd name="connsiteX78" fmla="*/ 3517 w 10000"/>
              <a:gd name="connsiteY78" fmla="*/ 9782 h 10000"/>
              <a:gd name="connsiteX79" fmla="*/ 3276 w 10000"/>
              <a:gd name="connsiteY79" fmla="*/ 9701 h 10000"/>
              <a:gd name="connsiteX80" fmla="*/ 3057 w 10000"/>
              <a:gd name="connsiteY80" fmla="*/ 9598 h 10000"/>
              <a:gd name="connsiteX81" fmla="*/ 2621 w 10000"/>
              <a:gd name="connsiteY81" fmla="*/ 9402 h 10000"/>
              <a:gd name="connsiteX82" fmla="*/ 2195 w 10000"/>
              <a:gd name="connsiteY82" fmla="*/ 9138 h 10000"/>
              <a:gd name="connsiteX83" fmla="*/ 2224 w 10000"/>
              <a:gd name="connsiteY83"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161 w 10000"/>
              <a:gd name="connsiteY8" fmla="*/ 3759 h 10000"/>
              <a:gd name="connsiteX9" fmla="*/ 2195 w 10000"/>
              <a:gd name="connsiteY9" fmla="*/ 862 h 10000"/>
              <a:gd name="connsiteX10" fmla="*/ 2621 w 10000"/>
              <a:gd name="connsiteY10" fmla="*/ 609 h 10000"/>
              <a:gd name="connsiteX11" fmla="*/ 3057 w 10000"/>
              <a:gd name="connsiteY11" fmla="*/ 402 h 10000"/>
              <a:gd name="connsiteX12" fmla="*/ 3276 w 10000"/>
              <a:gd name="connsiteY12" fmla="*/ 299 h 10000"/>
              <a:gd name="connsiteX13" fmla="*/ 3517 w 10000"/>
              <a:gd name="connsiteY13" fmla="*/ 218 h 10000"/>
              <a:gd name="connsiteX14" fmla="*/ 3759 w 10000"/>
              <a:gd name="connsiteY14" fmla="*/ 161 h 10000"/>
              <a:gd name="connsiteX15" fmla="*/ 4000 w 10000"/>
              <a:gd name="connsiteY15" fmla="*/ 103 h 10000"/>
              <a:gd name="connsiteX16" fmla="*/ 4241 w 10000"/>
              <a:gd name="connsiteY16" fmla="*/ 69 h 10000"/>
              <a:gd name="connsiteX17" fmla="*/ 4483 w 10000"/>
              <a:gd name="connsiteY17" fmla="*/ 23 h 10000"/>
              <a:gd name="connsiteX18" fmla="*/ 4736 w 10000"/>
              <a:gd name="connsiteY18" fmla="*/ 0 h 10000"/>
              <a:gd name="connsiteX19" fmla="*/ 5000 w 10000"/>
              <a:gd name="connsiteY19" fmla="*/ 0 h 10000"/>
              <a:gd name="connsiteX20" fmla="*/ 5000 w 10000"/>
              <a:gd name="connsiteY20" fmla="*/ 0 h 10000"/>
              <a:gd name="connsiteX21" fmla="*/ 5264 w 10000"/>
              <a:gd name="connsiteY21" fmla="*/ 0 h 10000"/>
              <a:gd name="connsiteX22" fmla="*/ 5517 w 10000"/>
              <a:gd name="connsiteY22" fmla="*/ 23 h 10000"/>
              <a:gd name="connsiteX23" fmla="*/ 5759 w 10000"/>
              <a:gd name="connsiteY23" fmla="*/ 69 h 10000"/>
              <a:gd name="connsiteX24" fmla="*/ 6000 w 10000"/>
              <a:gd name="connsiteY24" fmla="*/ 103 h 10000"/>
              <a:gd name="connsiteX25" fmla="*/ 6241 w 10000"/>
              <a:gd name="connsiteY25" fmla="*/ 161 h 10000"/>
              <a:gd name="connsiteX26" fmla="*/ 6483 w 10000"/>
              <a:gd name="connsiteY26" fmla="*/ 218 h 10000"/>
              <a:gd name="connsiteX27" fmla="*/ 6724 w 10000"/>
              <a:gd name="connsiteY27" fmla="*/ 299 h 10000"/>
              <a:gd name="connsiteX28" fmla="*/ 6943 w 10000"/>
              <a:gd name="connsiteY28" fmla="*/ 402 h 10000"/>
              <a:gd name="connsiteX29" fmla="*/ 7379 w 10000"/>
              <a:gd name="connsiteY29" fmla="*/ 609 h 10000"/>
              <a:gd name="connsiteX30" fmla="*/ 7793 w 10000"/>
              <a:gd name="connsiteY30" fmla="*/ 862 h 10000"/>
              <a:gd name="connsiteX31" fmla="*/ 8184 w 10000"/>
              <a:gd name="connsiteY31" fmla="*/ 1138 h 10000"/>
              <a:gd name="connsiteX32" fmla="*/ 8540 w 10000"/>
              <a:gd name="connsiteY32" fmla="*/ 1460 h 10000"/>
              <a:gd name="connsiteX33" fmla="*/ 8862 w 10000"/>
              <a:gd name="connsiteY33" fmla="*/ 1828 h 10000"/>
              <a:gd name="connsiteX34" fmla="*/ 9138 w 10000"/>
              <a:gd name="connsiteY34" fmla="*/ 2207 h 10000"/>
              <a:gd name="connsiteX35" fmla="*/ 9402 w 10000"/>
              <a:gd name="connsiteY35" fmla="*/ 2621 h 10000"/>
              <a:gd name="connsiteX36" fmla="*/ 9598 w 10000"/>
              <a:gd name="connsiteY36" fmla="*/ 3057 h 10000"/>
              <a:gd name="connsiteX37" fmla="*/ 9701 w 10000"/>
              <a:gd name="connsiteY37" fmla="*/ 3287 h 10000"/>
              <a:gd name="connsiteX38" fmla="*/ 9782 w 10000"/>
              <a:gd name="connsiteY38" fmla="*/ 3517 h 10000"/>
              <a:gd name="connsiteX39" fmla="*/ 9839 w 10000"/>
              <a:gd name="connsiteY39" fmla="*/ 3759 h 10000"/>
              <a:gd name="connsiteX40" fmla="*/ 9897 w 10000"/>
              <a:gd name="connsiteY40" fmla="*/ 4000 h 10000"/>
              <a:gd name="connsiteX41" fmla="*/ 9943 w 10000"/>
              <a:gd name="connsiteY41" fmla="*/ 4241 h 10000"/>
              <a:gd name="connsiteX42" fmla="*/ 9977 w 10000"/>
              <a:gd name="connsiteY42" fmla="*/ 4483 h 10000"/>
              <a:gd name="connsiteX43" fmla="*/ 10000 w 10000"/>
              <a:gd name="connsiteY43" fmla="*/ 4747 h 10000"/>
              <a:gd name="connsiteX44" fmla="*/ 10000 w 10000"/>
              <a:gd name="connsiteY44" fmla="*/ 5000 h 10000"/>
              <a:gd name="connsiteX45" fmla="*/ 10000 w 10000"/>
              <a:gd name="connsiteY45" fmla="*/ 5000 h 10000"/>
              <a:gd name="connsiteX46" fmla="*/ 10000 w 10000"/>
              <a:gd name="connsiteY46" fmla="*/ 5000 h 10000"/>
              <a:gd name="connsiteX47" fmla="*/ 10000 w 10000"/>
              <a:gd name="connsiteY47" fmla="*/ 5264 h 10000"/>
              <a:gd name="connsiteX48" fmla="*/ 9977 w 10000"/>
              <a:gd name="connsiteY48" fmla="*/ 5517 h 10000"/>
              <a:gd name="connsiteX49" fmla="*/ 9943 w 10000"/>
              <a:gd name="connsiteY49" fmla="*/ 5759 h 10000"/>
              <a:gd name="connsiteX50" fmla="*/ 9897 w 10000"/>
              <a:gd name="connsiteY50" fmla="*/ 6000 h 10000"/>
              <a:gd name="connsiteX51" fmla="*/ 9839 w 10000"/>
              <a:gd name="connsiteY51" fmla="*/ 6241 h 10000"/>
              <a:gd name="connsiteX52" fmla="*/ 9782 w 10000"/>
              <a:gd name="connsiteY52" fmla="*/ 6483 h 10000"/>
              <a:gd name="connsiteX53" fmla="*/ 9701 w 10000"/>
              <a:gd name="connsiteY53" fmla="*/ 6724 h 10000"/>
              <a:gd name="connsiteX54" fmla="*/ 9598 w 10000"/>
              <a:gd name="connsiteY54" fmla="*/ 6943 h 10000"/>
              <a:gd name="connsiteX55" fmla="*/ 9402 w 10000"/>
              <a:gd name="connsiteY55" fmla="*/ 7379 h 10000"/>
              <a:gd name="connsiteX56" fmla="*/ 9138 w 10000"/>
              <a:gd name="connsiteY56" fmla="*/ 7805 h 10000"/>
              <a:gd name="connsiteX57" fmla="*/ 8862 w 10000"/>
              <a:gd name="connsiteY57" fmla="*/ 8184 h 10000"/>
              <a:gd name="connsiteX58" fmla="*/ 8540 w 10000"/>
              <a:gd name="connsiteY58" fmla="*/ 8540 h 10000"/>
              <a:gd name="connsiteX59" fmla="*/ 8184 w 10000"/>
              <a:gd name="connsiteY59" fmla="*/ 8862 h 10000"/>
              <a:gd name="connsiteX60" fmla="*/ 7793 w 10000"/>
              <a:gd name="connsiteY60" fmla="*/ 9138 h 10000"/>
              <a:gd name="connsiteX61" fmla="*/ 7379 w 10000"/>
              <a:gd name="connsiteY61" fmla="*/ 9402 h 10000"/>
              <a:gd name="connsiteX62" fmla="*/ 6943 w 10000"/>
              <a:gd name="connsiteY62" fmla="*/ 9598 h 10000"/>
              <a:gd name="connsiteX63" fmla="*/ 6724 w 10000"/>
              <a:gd name="connsiteY63" fmla="*/ 9701 h 10000"/>
              <a:gd name="connsiteX64" fmla="*/ 6483 w 10000"/>
              <a:gd name="connsiteY64" fmla="*/ 9782 h 10000"/>
              <a:gd name="connsiteX65" fmla="*/ 6241 w 10000"/>
              <a:gd name="connsiteY65" fmla="*/ 9839 h 10000"/>
              <a:gd name="connsiteX66" fmla="*/ 6000 w 10000"/>
              <a:gd name="connsiteY66" fmla="*/ 9897 h 10000"/>
              <a:gd name="connsiteX67" fmla="*/ 5759 w 10000"/>
              <a:gd name="connsiteY67" fmla="*/ 9943 h 10000"/>
              <a:gd name="connsiteX68" fmla="*/ 5517 w 10000"/>
              <a:gd name="connsiteY68" fmla="*/ 9977 h 10000"/>
              <a:gd name="connsiteX69" fmla="*/ 5264 w 10000"/>
              <a:gd name="connsiteY69" fmla="*/ 10000 h 10000"/>
              <a:gd name="connsiteX70" fmla="*/ 5000 w 10000"/>
              <a:gd name="connsiteY70" fmla="*/ 10000 h 10000"/>
              <a:gd name="connsiteX71" fmla="*/ 5000 w 10000"/>
              <a:gd name="connsiteY71" fmla="*/ 10000 h 10000"/>
              <a:gd name="connsiteX72" fmla="*/ 4736 w 10000"/>
              <a:gd name="connsiteY72" fmla="*/ 10000 h 10000"/>
              <a:gd name="connsiteX73" fmla="*/ 4483 w 10000"/>
              <a:gd name="connsiteY73" fmla="*/ 9977 h 10000"/>
              <a:gd name="connsiteX74" fmla="*/ 4241 w 10000"/>
              <a:gd name="connsiteY74" fmla="*/ 9943 h 10000"/>
              <a:gd name="connsiteX75" fmla="*/ 4000 w 10000"/>
              <a:gd name="connsiteY75" fmla="*/ 9897 h 10000"/>
              <a:gd name="connsiteX76" fmla="*/ 3759 w 10000"/>
              <a:gd name="connsiteY76" fmla="*/ 9839 h 10000"/>
              <a:gd name="connsiteX77" fmla="*/ 3517 w 10000"/>
              <a:gd name="connsiteY77" fmla="*/ 9782 h 10000"/>
              <a:gd name="connsiteX78" fmla="*/ 3276 w 10000"/>
              <a:gd name="connsiteY78" fmla="*/ 9701 h 10000"/>
              <a:gd name="connsiteX79" fmla="*/ 3057 w 10000"/>
              <a:gd name="connsiteY79" fmla="*/ 9598 h 10000"/>
              <a:gd name="connsiteX80" fmla="*/ 2621 w 10000"/>
              <a:gd name="connsiteY80" fmla="*/ 9402 h 10000"/>
              <a:gd name="connsiteX81" fmla="*/ 2195 w 10000"/>
              <a:gd name="connsiteY81" fmla="*/ 9138 h 10000"/>
              <a:gd name="connsiteX82" fmla="*/ 2224 w 10000"/>
              <a:gd name="connsiteY82"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103 w 10000"/>
              <a:gd name="connsiteY7" fmla="*/ 4000 h 10000"/>
              <a:gd name="connsiteX8" fmla="*/ 2195 w 10000"/>
              <a:gd name="connsiteY8" fmla="*/ 862 h 10000"/>
              <a:gd name="connsiteX9" fmla="*/ 2621 w 10000"/>
              <a:gd name="connsiteY9" fmla="*/ 609 h 10000"/>
              <a:gd name="connsiteX10" fmla="*/ 3057 w 10000"/>
              <a:gd name="connsiteY10" fmla="*/ 402 h 10000"/>
              <a:gd name="connsiteX11" fmla="*/ 3276 w 10000"/>
              <a:gd name="connsiteY11" fmla="*/ 299 h 10000"/>
              <a:gd name="connsiteX12" fmla="*/ 3517 w 10000"/>
              <a:gd name="connsiteY12" fmla="*/ 218 h 10000"/>
              <a:gd name="connsiteX13" fmla="*/ 3759 w 10000"/>
              <a:gd name="connsiteY13" fmla="*/ 161 h 10000"/>
              <a:gd name="connsiteX14" fmla="*/ 4000 w 10000"/>
              <a:gd name="connsiteY14" fmla="*/ 103 h 10000"/>
              <a:gd name="connsiteX15" fmla="*/ 4241 w 10000"/>
              <a:gd name="connsiteY15" fmla="*/ 69 h 10000"/>
              <a:gd name="connsiteX16" fmla="*/ 4483 w 10000"/>
              <a:gd name="connsiteY16" fmla="*/ 23 h 10000"/>
              <a:gd name="connsiteX17" fmla="*/ 4736 w 10000"/>
              <a:gd name="connsiteY17" fmla="*/ 0 h 10000"/>
              <a:gd name="connsiteX18" fmla="*/ 5000 w 10000"/>
              <a:gd name="connsiteY18" fmla="*/ 0 h 10000"/>
              <a:gd name="connsiteX19" fmla="*/ 5000 w 10000"/>
              <a:gd name="connsiteY19" fmla="*/ 0 h 10000"/>
              <a:gd name="connsiteX20" fmla="*/ 5264 w 10000"/>
              <a:gd name="connsiteY20" fmla="*/ 0 h 10000"/>
              <a:gd name="connsiteX21" fmla="*/ 5517 w 10000"/>
              <a:gd name="connsiteY21" fmla="*/ 23 h 10000"/>
              <a:gd name="connsiteX22" fmla="*/ 5759 w 10000"/>
              <a:gd name="connsiteY22" fmla="*/ 69 h 10000"/>
              <a:gd name="connsiteX23" fmla="*/ 6000 w 10000"/>
              <a:gd name="connsiteY23" fmla="*/ 103 h 10000"/>
              <a:gd name="connsiteX24" fmla="*/ 6241 w 10000"/>
              <a:gd name="connsiteY24" fmla="*/ 161 h 10000"/>
              <a:gd name="connsiteX25" fmla="*/ 6483 w 10000"/>
              <a:gd name="connsiteY25" fmla="*/ 218 h 10000"/>
              <a:gd name="connsiteX26" fmla="*/ 6724 w 10000"/>
              <a:gd name="connsiteY26" fmla="*/ 299 h 10000"/>
              <a:gd name="connsiteX27" fmla="*/ 6943 w 10000"/>
              <a:gd name="connsiteY27" fmla="*/ 402 h 10000"/>
              <a:gd name="connsiteX28" fmla="*/ 7379 w 10000"/>
              <a:gd name="connsiteY28" fmla="*/ 609 h 10000"/>
              <a:gd name="connsiteX29" fmla="*/ 7793 w 10000"/>
              <a:gd name="connsiteY29" fmla="*/ 862 h 10000"/>
              <a:gd name="connsiteX30" fmla="*/ 8184 w 10000"/>
              <a:gd name="connsiteY30" fmla="*/ 1138 h 10000"/>
              <a:gd name="connsiteX31" fmla="*/ 8540 w 10000"/>
              <a:gd name="connsiteY31" fmla="*/ 1460 h 10000"/>
              <a:gd name="connsiteX32" fmla="*/ 8862 w 10000"/>
              <a:gd name="connsiteY32" fmla="*/ 1828 h 10000"/>
              <a:gd name="connsiteX33" fmla="*/ 9138 w 10000"/>
              <a:gd name="connsiteY33" fmla="*/ 2207 h 10000"/>
              <a:gd name="connsiteX34" fmla="*/ 9402 w 10000"/>
              <a:gd name="connsiteY34" fmla="*/ 2621 h 10000"/>
              <a:gd name="connsiteX35" fmla="*/ 9598 w 10000"/>
              <a:gd name="connsiteY35" fmla="*/ 3057 h 10000"/>
              <a:gd name="connsiteX36" fmla="*/ 9701 w 10000"/>
              <a:gd name="connsiteY36" fmla="*/ 3287 h 10000"/>
              <a:gd name="connsiteX37" fmla="*/ 9782 w 10000"/>
              <a:gd name="connsiteY37" fmla="*/ 3517 h 10000"/>
              <a:gd name="connsiteX38" fmla="*/ 9839 w 10000"/>
              <a:gd name="connsiteY38" fmla="*/ 3759 h 10000"/>
              <a:gd name="connsiteX39" fmla="*/ 9897 w 10000"/>
              <a:gd name="connsiteY39" fmla="*/ 4000 h 10000"/>
              <a:gd name="connsiteX40" fmla="*/ 9943 w 10000"/>
              <a:gd name="connsiteY40" fmla="*/ 4241 h 10000"/>
              <a:gd name="connsiteX41" fmla="*/ 9977 w 10000"/>
              <a:gd name="connsiteY41" fmla="*/ 4483 h 10000"/>
              <a:gd name="connsiteX42" fmla="*/ 10000 w 10000"/>
              <a:gd name="connsiteY42" fmla="*/ 4747 h 10000"/>
              <a:gd name="connsiteX43" fmla="*/ 10000 w 10000"/>
              <a:gd name="connsiteY43" fmla="*/ 5000 h 10000"/>
              <a:gd name="connsiteX44" fmla="*/ 10000 w 10000"/>
              <a:gd name="connsiteY44" fmla="*/ 5000 h 10000"/>
              <a:gd name="connsiteX45" fmla="*/ 10000 w 10000"/>
              <a:gd name="connsiteY45" fmla="*/ 5000 h 10000"/>
              <a:gd name="connsiteX46" fmla="*/ 10000 w 10000"/>
              <a:gd name="connsiteY46" fmla="*/ 5264 h 10000"/>
              <a:gd name="connsiteX47" fmla="*/ 9977 w 10000"/>
              <a:gd name="connsiteY47" fmla="*/ 5517 h 10000"/>
              <a:gd name="connsiteX48" fmla="*/ 9943 w 10000"/>
              <a:gd name="connsiteY48" fmla="*/ 5759 h 10000"/>
              <a:gd name="connsiteX49" fmla="*/ 9897 w 10000"/>
              <a:gd name="connsiteY49" fmla="*/ 6000 h 10000"/>
              <a:gd name="connsiteX50" fmla="*/ 9839 w 10000"/>
              <a:gd name="connsiteY50" fmla="*/ 6241 h 10000"/>
              <a:gd name="connsiteX51" fmla="*/ 9782 w 10000"/>
              <a:gd name="connsiteY51" fmla="*/ 6483 h 10000"/>
              <a:gd name="connsiteX52" fmla="*/ 9701 w 10000"/>
              <a:gd name="connsiteY52" fmla="*/ 6724 h 10000"/>
              <a:gd name="connsiteX53" fmla="*/ 9598 w 10000"/>
              <a:gd name="connsiteY53" fmla="*/ 6943 h 10000"/>
              <a:gd name="connsiteX54" fmla="*/ 9402 w 10000"/>
              <a:gd name="connsiteY54" fmla="*/ 7379 h 10000"/>
              <a:gd name="connsiteX55" fmla="*/ 9138 w 10000"/>
              <a:gd name="connsiteY55" fmla="*/ 7805 h 10000"/>
              <a:gd name="connsiteX56" fmla="*/ 8862 w 10000"/>
              <a:gd name="connsiteY56" fmla="*/ 8184 h 10000"/>
              <a:gd name="connsiteX57" fmla="*/ 8540 w 10000"/>
              <a:gd name="connsiteY57" fmla="*/ 8540 h 10000"/>
              <a:gd name="connsiteX58" fmla="*/ 8184 w 10000"/>
              <a:gd name="connsiteY58" fmla="*/ 8862 h 10000"/>
              <a:gd name="connsiteX59" fmla="*/ 7793 w 10000"/>
              <a:gd name="connsiteY59" fmla="*/ 9138 h 10000"/>
              <a:gd name="connsiteX60" fmla="*/ 7379 w 10000"/>
              <a:gd name="connsiteY60" fmla="*/ 9402 h 10000"/>
              <a:gd name="connsiteX61" fmla="*/ 6943 w 10000"/>
              <a:gd name="connsiteY61" fmla="*/ 9598 h 10000"/>
              <a:gd name="connsiteX62" fmla="*/ 6724 w 10000"/>
              <a:gd name="connsiteY62" fmla="*/ 9701 h 10000"/>
              <a:gd name="connsiteX63" fmla="*/ 6483 w 10000"/>
              <a:gd name="connsiteY63" fmla="*/ 9782 h 10000"/>
              <a:gd name="connsiteX64" fmla="*/ 6241 w 10000"/>
              <a:gd name="connsiteY64" fmla="*/ 9839 h 10000"/>
              <a:gd name="connsiteX65" fmla="*/ 6000 w 10000"/>
              <a:gd name="connsiteY65" fmla="*/ 9897 h 10000"/>
              <a:gd name="connsiteX66" fmla="*/ 5759 w 10000"/>
              <a:gd name="connsiteY66" fmla="*/ 9943 h 10000"/>
              <a:gd name="connsiteX67" fmla="*/ 5517 w 10000"/>
              <a:gd name="connsiteY67" fmla="*/ 9977 h 10000"/>
              <a:gd name="connsiteX68" fmla="*/ 5264 w 10000"/>
              <a:gd name="connsiteY68" fmla="*/ 10000 h 10000"/>
              <a:gd name="connsiteX69" fmla="*/ 5000 w 10000"/>
              <a:gd name="connsiteY69" fmla="*/ 10000 h 10000"/>
              <a:gd name="connsiteX70" fmla="*/ 5000 w 10000"/>
              <a:gd name="connsiteY70" fmla="*/ 10000 h 10000"/>
              <a:gd name="connsiteX71" fmla="*/ 4736 w 10000"/>
              <a:gd name="connsiteY71" fmla="*/ 10000 h 10000"/>
              <a:gd name="connsiteX72" fmla="*/ 4483 w 10000"/>
              <a:gd name="connsiteY72" fmla="*/ 9977 h 10000"/>
              <a:gd name="connsiteX73" fmla="*/ 4241 w 10000"/>
              <a:gd name="connsiteY73" fmla="*/ 9943 h 10000"/>
              <a:gd name="connsiteX74" fmla="*/ 4000 w 10000"/>
              <a:gd name="connsiteY74" fmla="*/ 9897 h 10000"/>
              <a:gd name="connsiteX75" fmla="*/ 3759 w 10000"/>
              <a:gd name="connsiteY75" fmla="*/ 9839 h 10000"/>
              <a:gd name="connsiteX76" fmla="*/ 3517 w 10000"/>
              <a:gd name="connsiteY76" fmla="*/ 9782 h 10000"/>
              <a:gd name="connsiteX77" fmla="*/ 3276 w 10000"/>
              <a:gd name="connsiteY77" fmla="*/ 9701 h 10000"/>
              <a:gd name="connsiteX78" fmla="*/ 3057 w 10000"/>
              <a:gd name="connsiteY78" fmla="*/ 9598 h 10000"/>
              <a:gd name="connsiteX79" fmla="*/ 2621 w 10000"/>
              <a:gd name="connsiteY79" fmla="*/ 9402 h 10000"/>
              <a:gd name="connsiteX80" fmla="*/ 2195 w 10000"/>
              <a:gd name="connsiteY80" fmla="*/ 9138 h 10000"/>
              <a:gd name="connsiteX81" fmla="*/ 2224 w 10000"/>
              <a:gd name="connsiteY81"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57 w 10000"/>
              <a:gd name="connsiteY6" fmla="*/ 4241 h 10000"/>
              <a:gd name="connsiteX7" fmla="*/ 2195 w 10000"/>
              <a:gd name="connsiteY7" fmla="*/ 862 h 10000"/>
              <a:gd name="connsiteX8" fmla="*/ 2621 w 10000"/>
              <a:gd name="connsiteY8" fmla="*/ 609 h 10000"/>
              <a:gd name="connsiteX9" fmla="*/ 3057 w 10000"/>
              <a:gd name="connsiteY9" fmla="*/ 402 h 10000"/>
              <a:gd name="connsiteX10" fmla="*/ 3276 w 10000"/>
              <a:gd name="connsiteY10" fmla="*/ 299 h 10000"/>
              <a:gd name="connsiteX11" fmla="*/ 3517 w 10000"/>
              <a:gd name="connsiteY11" fmla="*/ 218 h 10000"/>
              <a:gd name="connsiteX12" fmla="*/ 3759 w 10000"/>
              <a:gd name="connsiteY12" fmla="*/ 161 h 10000"/>
              <a:gd name="connsiteX13" fmla="*/ 4000 w 10000"/>
              <a:gd name="connsiteY13" fmla="*/ 103 h 10000"/>
              <a:gd name="connsiteX14" fmla="*/ 4241 w 10000"/>
              <a:gd name="connsiteY14" fmla="*/ 69 h 10000"/>
              <a:gd name="connsiteX15" fmla="*/ 4483 w 10000"/>
              <a:gd name="connsiteY15" fmla="*/ 23 h 10000"/>
              <a:gd name="connsiteX16" fmla="*/ 4736 w 10000"/>
              <a:gd name="connsiteY16" fmla="*/ 0 h 10000"/>
              <a:gd name="connsiteX17" fmla="*/ 5000 w 10000"/>
              <a:gd name="connsiteY17" fmla="*/ 0 h 10000"/>
              <a:gd name="connsiteX18" fmla="*/ 5000 w 10000"/>
              <a:gd name="connsiteY18" fmla="*/ 0 h 10000"/>
              <a:gd name="connsiteX19" fmla="*/ 5264 w 10000"/>
              <a:gd name="connsiteY19" fmla="*/ 0 h 10000"/>
              <a:gd name="connsiteX20" fmla="*/ 5517 w 10000"/>
              <a:gd name="connsiteY20" fmla="*/ 23 h 10000"/>
              <a:gd name="connsiteX21" fmla="*/ 5759 w 10000"/>
              <a:gd name="connsiteY21" fmla="*/ 69 h 10000"/>
              <a:gd name="connsiteX22" fmla="*/ 6000 w 10000"/>
              <a:gd name="connsiteY22" fmla="*/ 103 h 10000"/>
              <a:gd name="connsiteX23" fmla="*/ 6241 w 10000"/>
              <a:gd name="connsiteY23" fmla="*/ 161 h 10000"/>
              <a:gd name="connsiteX24" fmla="*/ 6483 w 10000"/>
              <a:gd name="connsiteY24" fmla="*/ 218 h 10000"/>
              <a:gd name="connsiteX25" fmla="*/ 6724 w 10000"/>
              <a:gd name="connsiteY25" fmla="*/ 299 h 10000"/>
              <a:gd name="connsiteX26" fmla="*/ 6943 w 10000"/>
              <a:gd name="connsiteY26" fmla="*/ 402 h 10000"/>
              <a:gd name="connsiteX27" fmla="*/ 7379 w 10000"/>
              <a:gd name="connsiteY27" fmla="*/ 609 h 10000"/>
              <a:gd name="connsiteX28" fmla="*/ 7793 w 10000"/>
              <a:gd name="connsiteY28" fmla="*/ 862 h 10000"/>
              <a:gd name="connsiteX29" fmla="*/ 8184 w 10000"/>
              <a:gd name="connsiteY29" fmla="*/ 1138 h 10000"/>
              <a:gd name="connsiteX30" fmla="*/ 8540 w 10000"/>
              <a:gd name="connsiteY30" fmla="*/ 1460 h 10000"/>
              <a:gd name="connsiteX31" fmla="*/ 8862 w 10000"/>
              <a:gd name="connsiteY31" fmla="*/ 1828 h 10000"/>
              <a:gd name="connsiteX32" fmla="*/ 9138 w 10000"/>
              <a:gd name="connsiteY32" fmla="*/ 2207 h 10000"/>
              <a:gd name="connsiteX33" fmla="*/ 9402 w 10000"/>
              <a:gd name="connsiteY33" fmla="*/ 2621 h 10000"/>
              <a:gd name="connsiteX34" fmla="*/ 9598 w 10000"/>
              <a:gd name="connsiteY34" fmla="*/ 3057 h 10000"/>
              <a:gd name="connsiteX35" fmla="*/ 9701 w 10000"/>
              <a:gd name="connsiteY35" fmla="*/ 3287 h 10000"/>
              <a:gd name="connsiteX36" fmla="*/ 9782 w 10000"/>
              <a:gd name="connsiteY36" fmla="*/ 3517 h 10000"/>
              <a:gd name="connsiteX37" fmla="*/ 9839 w 10000"/>
              <a:gd name="connsiteY37" fmla="*/ 3759 h 10000"/>
              <a:gd name="connsiteX38" fmla="*/ 9897 w 10000"/>
              <a:gd name="connsiteY38" fmla="*/ 4000 h 10000"/>
              <a:gd name="connsiteX39" fmla="*/ 9943 w 10000"/>
              <a:gd name="connsiteY39" fmla="*/ 4241 h 10000"/>
              <a:gd name="connsiteX40" fmla="*/ 9977 w 10000"/>
              <a:gd name="connsiteY40" fmla="*/ 4483 h 10000"/>
              <a:gd name="connsiteX41" fmla="*/ 10000 w 10000"/>
              <a:gd name="connsiteY41" fmla="*/ 4747 h 10000"/>
              <a:gd name="connsiteX42" fmla="*/ 10000 w 10000"/>
              <a:gd name="connsiteY42" fmla="*/ 5000 h 10000"/>
              <a:gd name="connsiteX43" fmla="*/ 10000 w 10000"/>
              <a:gd name="connsiteY43" fmla="*/ 5000 h 10000"/>
              <a:gd name="connsiteX44" fmla="*/ 10000 w 10000"/>
              <a:gd name="connsiteY44" fmla="*/ 5000 h 10000"/>
              <a:gd name="connsiteX45" fmla="*/ 10000 w 10000"/>
              <a:gd name="connsiteY45" fmla="*/ 5264 h 10000"/>
              <a:gd name="connsiteX46" fmla="*/ 9977 w 10000"/>
              <a:gd name="connsiteY46" fmla="*/ 5517 h 10000"/>
              <a:gd name="connsiteX47" fmla="*/ 9943 w 10000"/>
              <a:gd name="connsiteY47" fmla="*/ 5759 h 10000"/>
              <a:gd name="connsiteX48" fmla="*/ 9897 w 10000"/>
              <a:gd name="connsiteY48" fmla="*/ 6000 h 10000"/>
              <a:gd name="connsiteX49" fmla="*/ 9839 w 10000"/>
              <a:gd name="connsiteY49" fmla="*/ 6241 h 10000"/>
              <a:gd name="connsiteX50" fmla="*/ 9782 w 10000"/>
              <a:gd name="connsiteY50" fmla="*/ 6483 h 10000"/>
              <a:gd name="connsiteX51" fmla="*/ 9701 w 10000"/>
              <a:gd name="connsiteY51" fmla="*/ 6724 h 10000"/>
              <a:gd name="connsiteX52" fmla="*/ 9598 w 10000"/>
              <a:gd name="connsiteY52" fmla="*/ 6943 h 10000"/>
              <a:gd name="connsiteX53" fmla="*/ 9402 w 10000"/>
              <a:gd name="connsiteY53" fmla="*/ 7379 h 10000"/>
              <a:gd name="connsiteX54" fmla="*/ 9138 w 10000"/>
              <a:gd name="connsiteY54" fmla="*/ 7805 h 10000"/>
              <a:gd name="connsiteX55" fmla="*/ 8862 w 10000"/>
              <a:gd name="connsiteY55" fmla="*/ 8184 h 10000"/>
              <a:gd name="connsiteX56" fmla="*/ 8540 w 10000"/>
              <a:gd name="connsiteY56" fmla="*/ 8540 h 10000"/>
              <a:gd name="connsiteX57" fmla="*/ 8184 w 10000"/>
              <a:gd name="connsiteY57" fmla="*/ 8862 h 10000"/>
              <a:gd name="connsiteX58" fmla="*/ 7793 w 10000"/>
              <a:gd name="connsiteY58" fmla="*/ 9138 h 10000"/>
              <a:gd name="connsiteX59" fmla="*/ 7379 w 10000"/>
              <a:gd name="connsiteY59" fmla="*/ 9402 h 10000"/>
              <a:gd name="connsiteX60" fmla="*/ 6943 w 10000"/>
              <a:gd name="connsiteY60" fmla="*/ 9598 h 10000"/>
              <a:gd name="connsiteX61" fmla="*/ 6724 w 10000"/>
              <a:gd name="connsiteY61" fmla="*/ 9701 h 10000"/>
              <a:gd name="connsiteX62" fmla="*/ 6483 w 10000"/>
              <a:gd name="connsiteY62" fmla="*/ 9782 h 10000"/>
              <a:gd name="connsiteX63" fmla="*/ 6241 w 10000"/>
              <a:gd name="connsiteY63" fmla="*/ 9839 h 10000"/>
              <a:gd name="connsiteX64" fmla="*/ 6000 w 10000"/>
              <a:gd name="connsiteY64" fmla="*/ 9897 h 10000"/>
              <a:gd name="connsiteX65" fmla="*/ 5759 w 10000"/>
              <a:gd name="connsiteY65" fmla="*/ 9943 h 10000"/>
              <a:gd name="connsiteX66" fmla="*/ 5517 w 10000"/>
              <a:gd name="connsiteY66" fmla="*/ 9977 h 10000"/>
              <a:gd name="connsiteX67" fmla="*/ 5264 w 10000"/>
              <a:gd name="connsiteY67" fmla="*/ 10000 h 10000"/>
              <a:gd name="connsiteX68" fmla="*/ 5000 w 10000"/>
              <a:gd name="connsiteY68" fmla="*/ 10000 h 10000"/>
              <a:gd name="connsiteX69" fmla="*/ 5000 w 10000"/>
              <a:gd name="connsiteY69" fmla="*/ 10000 h 10000"/>
              <a:gd name="connsiteX70" fmla="*/ 4736 w 10000"/>
              <a:gd name="connsiteY70" fmla="*/ 10000 h 10000"/>
              <a:gd name="connsiteX71" fmla="*/ 4483 w 10000"/>
              <a:gd name="connsiteY71" fmla="*/ 9977 h 10000"/>
              <a:gd name="connsiteX72" fmla="*/ 4241 w 10000"/>
              <a:gd name="connsiteY72" fmla="*/ 9943 h 10000"/>
              <a:gd name="connsiteX73" fmla="*/ 4000 w 10000"/>
              <a:gd name="connsiteY73" fmla="*/ 9897 h 10000"/>
              <a:gd name="connsiteX74" fmla="*/ 3759 w 10000"/>
              <a:gd name="connsiteY74" fmla="*/ 9839 h 10000"/>
              <a:gd name="connsiteX75" fmla="*/ 3517 w 10000"/>
              <a:gd name="connsiteY75" fmla="*/ 9782 h 10000"/>
              <a:gd name="connsiteX76" fmla="*/ 3276 w 10000"/>
              <a:gd name="connsiteY76" fmla="*/ 9701 h 10000"/>
              <a:gd name="connsiteX77" fmla="*/ 3057 w 10000"/>
              <a:gd name="connsiteY77" fmla="*/ 9598 h 10000"/>
              <a:gd name="connsiteX78" fmla="*/ 2621 w 10000"/>
              <a:gd name="connsiteY78" fmla="*/ 9402 h 10000"/>
              <a:gd name="connsiteX79" fmla="*/ 2195 w 10000"/>
              <a:gd name="connsiteY79" fmla="*/ 9138 h 10000"/>
              <a:gd name="connsiteX80" fmla="*/ 2224 w 10000"/>
              <a:gd name="connsiteY80"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3 w 10000"/>
              <a:gd name="connsiteY5" fmla="*/ 4483 h 10000"/>
              <a:gd name="connsiteX6" fmla="*/ 2195 w 10000"/>
              <a:gd name="connsiteY6" fmla="*/ 862 h 10000"/>
              <a:gd name="connsiteX7" fmla="*/ 2621 w 10000"/>
              <a:gd name="connsiteY7" fmla="*/ 609 h 10000"/>
              <a:gd name="connsiteX8" fmla="*/ 3057 w 10000"/>
              <a:gd name="connsiteY8" fmla="*/ 402 h 10000"/>
              <a:gd name="connsiteX9" fmla="*/ 3276 w 10000"/>
              <a:gd name="connsiteY9" fmla="*/ 299 h 10000"/>
              <a:gd name="connsiteX10" fmla="*/ 3517 w 10000"/>
              <a:gd name="connsiteY10" fmla="*/ 218 h 10000"/>
              <a:gd name="connsiteX11" fmla="*/ 3759 w 10000"/>
              <a:gd name="connsiteY11" fmla="*/ 161 h 10000"/>
              <a:gd name="connsiteX12" fmla="*/ 4000 w 10000"/>
              <a:gd name="connsiteY12" fmla="*/ 103 h 10000"/>
              <a:gd name="connsiteX13" fmla="*/ 4241 w 10000"/>
              <a:gd name="connsiteY13" fmla="*/ 69 h 10000"/>
              <a:gd name="connsiteX14" fmla="*/ 4483 w 10000"/>
              <a:gd name="connsiteY14" fmla="*/ 23 h 10000"/>
              <a:gd name="connsiteX15" fmla="*/ 4736 w 10000"/>
              <a:gd name="connsiteY15" fmla="*/ 0 h 10000"/>
              <a:gd name="connsiteX16" fmla="*/ 5000 w 10000"/>
              <a:gd name="connsiteY16" fmla="*/ 0 h 10000"/>
              <a:gd name="connsiteX17" fmla="*/ 5000 w 10000"/>
              <a:gd name="connsiteY17" fmla="*/ 0 h 10000"/>
              <a:gd name="connsiteX18" fmla="*/ 5264 w 10000"/>
              <a:gd name="connsiteY18" fmla="*/ 0 h 10000"/>
              <a:gd name="connsiteX19" fmla="*/ 5517 w 10000"/>
              <a:gd name="connsiteY19" fmla="*/ 23 h 10000"/>
              <a:gd name="connsiteX20" fmla="*/ 5759 w 10000"/>
              <a:gd name="connsiteY20" fmla="*/ 69 h 10000"/>
              <a:gd name="connsiteX21" fmla="*/ 6000 w 10000"/>
              <a:gd name="connsiteY21" fmla="*/ 103 h 10000"/>
              <a:gd name="connsiteX22" fmla="*/ 6241 w 10000"/>
              <a:gd name="connsiteY22" fmla="*/ 161 h 10000"/>
              <a:gd name="connsiteX23" fmla="*/ 6483 w 10000"/>
              <a:gd name="connsiteY23" fmla="*/ 218 h 10000"/>
              <a:gd name="connsiteX24" fmla="*/ 6724 w 10000"/>
              <a:gd name="connsiteY24" fmla="*/ 299 h 10000"/>
              <a:gd name="connsiteX25" fmla="*/ 6943 w 10000"/>
              <a:gd name="connsiteY25" fmla="*/ 402 h 10000"/>
              <a:gd name="connsiteX26" fmla="*/ 7379 w 10000"/>
              <a:gd name="connsiteY26" fmla="*/ 609 h 10000"/>
              <a:gd name="connsiteX27" fmla="*/ 7793 w 10000"/>
              <a:gd name="connsiteY27" fmla="*/ 862 h 10000"/>
              <a:gd name="connsiteX28" fmla="*/ 8184 w 10000"/>
              <a:gd name="connsiteY28" fmla="*/ 1138 h 10000"/>
              <a:gd name="connsiteX29" fmla="*/ 8540 w 10000"/>
              <a:gd name="connsiteY29" fmla="*/ 1460 h 10000"/>
              <a:gd name="connsiteX30" fmla="*/ 8862 w 10000"/>
              <a:gd name="connsiteY30" fmla="*/ 1828 h 10000"/>
              <a:gd name="connsiteX31" fmla="*/ 9138 w 10000"/>
              <a:gd name="connsiteY31" fmla="*/ 2207 h 10000"/>
              <a:gd name="connsiteX32" fmla="*/ 9402 w 10000"/>
              <a:gd name="connsiteY32" fmla="*/ 2621 h 10000"/>
              <a:gd name="connsiteX33" fmla="*/ 9598 w 10000"/>
              <a:gd name="connsiteY33" fmla="*/ 3057 h 10000"/>
              <a:gd name="connsiteX34" fmla="*/ 9701 w 10000"/>
              <a:gd name="connsiteY34" fmla="*/ 3287 h 10000"/>
              <a:gd name="connsiteX35" fmla="*/ 9782 w 10000"/>
              <a:gd name="connsiteY35" fmla="*/ 3517 h 10000"/>
              <a:gd name="connsiteX36" fmla="*/ 9839 w 10000"/>
              <a:gd name="connsiteY36" fmla="*/ 3759 h 10000"/>
              <a:gd name="connsiteX37" fmla="*/ 9897 w 10000"/>
              <a:gd name="connsiteY37" fmla="*/ 4000 h 10000"/>
              <a:gd name="connsiteX38" fmla="*/ 9943 w 10000"/>
              <a:gd name="connsiteY38" fmla="*/ 4241 h 10000"/>
              <a:gd name="connsiteX39" fmla="*/ 9977 w 10000"/>
              <a:gd name="connsiteY39" fmla="*/ 4483 h 10000"/>
              <a:gd name="connsiteX40" fmla="*/ 10000 w 10000"/>
              <a:gd name="connsiteY40" fmla="*/ 4747 h 10000"/>
              <a:gd name="connsiteX41" fmla="*/ 10000 w 10000"/>
              <a:gd name="connsiteY41" fmla="*/ 5000 h 10000"/>
              <a:gd name="connsiteX42" fmla="*/ 10000 w 10000"/>
              <a:gd name="connsiteY42" fmla="*/ 5000 h 10000"/>
              <a:gd name="connsiteX43" fmla="*/ 10000 w 10000"/>
              <a:gd name="connsiteY43" fmla="*/ 5000 h 10000"/>
              <a:gd name="connsiteX44" fmla="*/ 10000 w 10000"/>
              <a:gd name="connsiteY44" fmla="*/ 5264 h 10000"/>
              <a:gd name="connsiteX45" fmla="*/ 9977 w 10000"/>
              <a:gd name="connsiteY45" fmla="*/ 5517 h 10000"/>
              <a:gd name="connsiteX46" fmla="*/ 9943 w 10000"/>
              <a:gd name="connsiteY46" fmla="*/ 5759 h 10000"/>
              <a:gd name="connsiteX47" fmla="*/ 9897 w 10000"/>
              <a:gd name="connsiteY47" fmla="*/ 6000 h 10000"/>
              <a:gd name="connsiteX48" fmla="*/ 9839 w 10000"/>
              <a:gd name="connsiteY48" fmla="*/ 6241 h 10000"/>
              <a:gd name="connsiteX49" fmla="*/ 9782 w 10000"/>
              <a:gd name="connsiteY49" fmla="*/ 6483 h 10000"/>
              <a:gd name="connsiteX50" fmla="*/ 9701 w 10000"/>
              <a:gd name="connsiteY50" fmla="*/ 6724 h 10000"/>
              <a:gd name="connsiteX51" fmla="*/ 9598 w 10000"/>
              <a:gd name="connsiteY51" fmla="*/ 6943 h 10000"/>
              <a:gd name="connsiteX52" fmla="*/ 9402 w 10000"/>
              <a:gd name="connsiteY52" fmla="*/ 7379 h 10000"/>
              <a:gd name="connsiteX53" fmla="*/ 9138 w 10000"/>
              <a:gd name="connsiteY53" fmla="*/ 7805 h 10000"/>
              <a:gd name="connsiteX54" fmla="*/ 8862 w 10000"/>
              <a:gd name="connsiteY54" fmla="*/ 8184 h 10000"/>
              <a:gd name="connsiteX55" fmla="*/ 8540 w 10000"/>
              <a:gd name="connsiteY55" fmla="*/ 8540 h 10000"/>
              <a:gd name="connsiteX56" fmla="*/ 8184 w 10000"/>
              <a:gd name="connsiteY56" fmla="*/ 8862 h 10000"/>
              <a:gd name="connsiteX57" fmla="*/ 7793 w 10000"/>
              <a:gd name="connsiteY57" fmla="*/ 9138 h 10000"/>
              <a:gd name="connsiteX58" fmla="*/ 7379 w 10000"/>
              <a:gd name="connsiteY58" fmla="*/ 9402 h 10000"/>
              <a:gd name="connsiteX59" fmla="*/ 6943 w 10000"/>
              <a:gd name="connsiteY59" fmla="*/ 9598 h 10000"/>
              <a:gd name="connsiteX60" fmla="*/ 6724 w 10000"/>
              <a:gd name="connsiteY60" fmla="*/ 9701 h 10000"/>
              <a:gd name="connsiteX61" fmla="*/ 6483 w 10000"/>
              <a:gd name="connsiteY61" fmla="*/ 9782 h 10000"/>
              <a:gd name="connsiteX62" fmla="*/ 6241 w 10000"/>
              <a:gd name="connsiteY62" fmla="*/ 9839 h 10000"/>
              <a:gd name="connsiteX63" fmla="*/ 6000 w 10000"/>
              <a:gd name="connsiteY63" fmla="*/ 9897 h 10000"/>
              <a:gd name="connsiteX64" fmla="*/ 5759 w 10000"/>
              <a:gd name="connsiteY64" fmla="*/ 9943 h 10000"/>
              <a:gd name="connsiteX65" fmla="*/ 5517 w 10000"/>
              <a:gd name="connsiteY65" fmla="*/ 9977 h 10000"/>
              <a:gd name="connsiteX66" fmla="*/ 5264 w 10000"/>
              <a:gd name="connsiteY66" fmla="*/ 10000 h 10000"/>
              <a:gd name="connsiteX67" fmla="*/ 5000 w 10000"/>
              <a:gd name="connsiteY67" fmla="*/ 10000 h 10000"/>
              <a:gd name="connsiteX68" fmla="*/ 5000 w 10000"/>
              <a:gd name="connsiteY68" fmla="*/ 10000 h 10000"/>
              <a:gd name="connsiteX69" fmla="*/ 4736 w 10000"/>
              <a:gd name="connsiteY69" fmla="*/ 10000 h 10000"/>
              <a:gd name="connsiteX70" fmla="*/ 4483 w 10000"/>
              <a:gd name="connsiteY70" fmla="*/ 9977 h 10000"/>
              <a:gd name="connsiteX71" fmla="*/ 4241 w 10000"/>
              <a:gd name="connsiteY71" fmla="*/ 9943 h 10000"/>
              <a:gd name="connsiteX72" fmla="*/ 4000 w 10000"/>
              <a:gd name="connsiteY72" fmla="*/ 9897 h 10000"/>
              <a:gd name="connsiteX73" fmla="*/ 3759 w 10000"/>
              <a:gd name="connsiteY73" fmla="*/ 9839 h 10000"/>
              <a:gd name="connsiteX74" fmla="*/ 3517 w 10000"/>
              <a:gd name="connsiteY74" fmla="*/ 9782 h 10000"/>
              <a:gd name="connsiteX75" fmla="*/ 3276 w 10000"/>
              <a:gd name="connsiteY75" fmla="*/ 9701 h 10000"/>
              <a:gd name="connsiteX76" fmla="*/ 3057 w 10000"/>
              <a:gd name="connsiteY76" fmla="*/ 9598 h 10000"/>
              <a:gd name="connsiteX77" fmla="*/ 2621 w 10000"/>
              <a:gd name="connsiteY77" fmla="*/ 9402 h 10000"/>
              <a:gd name="connsiteX78" fmla="*/ 2195 w 10000"/>
              <a:gd name="connsiteY78" fmla="*/ 9138 h 10000"/>
              <a:gd name="connsiteX79" fmla="*/ 2224 w 10000"/>
              <a:gd name="connsiteY79"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0 w 10000"/>
              <a:gd name="connsiteY4" fmla="*/ 4747 h 10000"/>
              <a:gd name="connsiteX5" fmla="*/ 2195 w 10000"/>
              <a:gd name="connsiteY5" fmla="*/ 862 h 10000"/>
              <a:gd name="connsiteX6" fmla="*/ 2621 w 10000"/>
              <a:gd name="connsiteY6" fmla="*/ 609 h 10000"/>
              <a:gd name="connsiteX7" fmla="*/ 3057 w 10000"/>
              <a:gd name="connsiteY7" fmla="*/ 402 h 10000"/>
              <a:gd name="connsiteX8" fmla="*/ 3276 w 10000"/>
              <a:gd name="connsiteY8" fmla="*/ 299 h 10000"/>
              <a:gd name="connsiteX9" fmla="*/ 3517 w 10000"/>
              <a:gd name="connsiteY9" fmla="*/ 218 h 10000"/>
              <a:gd name="connsiteX10" fmla="*/ 3759 w 10000"/>
              <a:gd name="connsiteY10" fmla="*/ 161 h 10000"/>
              <a:gd name="connsiteX11" fmla="*/ 4000 w 10000"/>
              <a:gd name="connsiteY11" fmla="*/ 103 h 10000"/>
              <a:gd name="connsiteX12" fmla="*/ 4241 w 10000"/>
              <a:gd name="connsiteY12" fmla="*/ 69 h 10000"/>
              <a:gd name="connsiteX13" fmla="*/ 4483 w 10000"/>
              <a:gd name="connsiteY13" fmla="*/ 23 h 10000"/>
              <a:gd name="connsiteX14" fmla="*/ 4736 w 10000"/>
              <a:gd name="connsiteY14" fmla="*/ 0 h 10000"/>
              <a:gd name="connsiteX15" fmla="*/ 5000 w 10000"/>
              <a:gd name="connsiteY15" fmla="*/ 0 h 10000"/>
              <a:gd name="connsiteX16" fmla="*/ 5000 w 10000"/>
              <a:gd name="connsiteY16" fmla="*/ 0 h 10000"/>
              <a:gd name="connsiteX17" fmla="*/ 5264 w 10000"/>
              <a:gd name="connsiteY17" fmla="*/ 0 h 10000"/>
              <a:gd name="connsiteX18" fmla="*/ 5517 w 10000"/>
              <a:gd name="connsiteY18" fmla="*/ 23 h 10000"/>
              <a:gd name="connsiteX19" fmla="*/ 5759 w 10000"/>
              <a:gd name="connsiteY19" fmla="*/ 69 h 10000"/>
              <a:gd name="connsiteX20" fmla="*/ 6000 w 10000"/>
              <a:gd name="connsiteY20" fmla="*/ 103 h 10000"/>
              <a:gd name="connsiteX21" fmla="*/ 6241 w 10000"/>
              <a:gd name="connsiteY21" fmla="*/ 161 h 10000"/>
              <a:gd name="connsiteX22" fmla="*/ 6483 w 10000"/>
              <a:gd name="connsiteY22" fmla="*/ 218 h 10000"/>
              <a:gd name="connsiteX23" fmla="*/ 6724 w 10000"/>
              <a:gd name="connsiteY23" fmla="*/ 299 h 10000"/>
              <a:gd name="connsiteX24" fmla="*/ 6943 w 10000"/>
              <a:gd name="connsiteY24" fmla="*/ 402 h 10000"/>
              <a:gd name="connsiteX25" fmla="*/ 7379 w 10000"/>
              <a:gd name="connsiteY25" fmla="*/ 609 h 10000"/>
              <a:gd name="connsiteX26" fmla="*/ 7793 w 10000"/>
              <a:gd name="connsiteY26" fmla="*/ 862 h 10000"/>
              <a:gd name="connsiteX27" fmla="*/ 8184 w 10000"/>
              <a:gd name="connsiteY27" fmla="*/ 1138 h 10000"/>
              <a:gd name="connsiteX28" fmla="*/ 8540 w 10000"/>
              <a:gd name="connsiteY28" fmla="*/ 1460 h 10000"/>
              <a:gd name="connsiteX29" fmla="*/ 8862 w 10000"/>
              <a:gd name="connsiteY29" fmla="*/ 1828 h 10000"/>
              <a:gd name="connsiteX30" fmla="*/ 9138 w 10000"/>
              <a:gd name="connsiteY30" fmla="*/ 2207 h 10000"/>
              <a:gd name="connsiteX31" fmla="*/ 9402 w 10000"/>
              <a:gd name="connsiteY31" fmla="*/ 2621 h 10000"/>
              <a:gd name="connsiteX32" fmla="*/ 9598 w 10000"/>
              <a:gd name="connsiteY32" fmla="*/ 3057 h 10000"/>
              <a:gd name="connsiteX33" fmla="*/ 9701 w 10000"/>
              <a:gd name="connsiteY33" fmla="*/ 3287 h 10000"/>
              <a:gd name="connsiteX34" fmla="*/ 9782 w 10000"/>
              <a:gd name="connsiteY34" fmla="*/ 3517 h 10000"/>
              <a:gd name="connsiteX35" fmla="*/ 9839 w 10000"/>
              <a:gd name="connsiteY35" fmla="*/ 3759 h 10000"/>
              <a:gd name="connsiteX36" fmla="*/ 9897 w 10000"/>
              <a:gd name="connsiteY36" fmla="*/ 4000 h 10000"/>
              <a:gd name="connsiteX37" fmla="*/ 9943 w 10000"/>
              <a:gd name="connsiteY37" fmla="*/ 4241 h 10000"/>
              <a:gd name="connsiteX38" fmla="*/ 9977 w 10000"/>
              <a:gd name="connsiteY38" fmla="*/ 4483 h 10000"/>
              <a:gd name="connsiteX39" fmla="*/ 10000 w 10000"/>
              <a:gd name="connsiteY39" fmla="*/ 4747 h 10000"/>
              <a:gd name="connsiteX40" fmla="*/ 10000 w 10000"/>
              <a:gd name="connsiteY40" fmla="*/ 5000 h 10000"/>
              <a:gd name="connsiteX41" fmla="*/ 10000 w 10000"/>
              <a:gd name="connsiteY41" fmla="*/ 5000 h 10000"/>
              <a:gd name="connsiteX42" fmla="*/ 10000 w 10000"/>
              <a:gd name="connsiteY42" fmla="*/ 5000 h 10000"/>
              <a:gd name="connsiteX43" fmla="*/ 10000 w 10000"/>
              <a:gd name="connsiteY43" fmla="*/ 5264 h 10000"/>
              <a:gd name="connsiteX44" fmla="*/ 9977 w 10000"/>
              <a:gd name="connsiteY44" fmla="*/ 5517 h 10000"/>
              <a:gd name="connsiteX45" fmla="*/ 9943 w 10000"/>
              <a:gd name="connsiteY45" fmla="*/ 5759 h 10000"/>
              <a:gd name="connsiteX46" fmla="*/ 9897 w 10000"/>
              <a:gd name="connsiteY46" fmla="*/ 6000 h 10000"/>
              <a:gd name="connsiteX47" fmla="*/ 9839 w 10000"/>
              <a:gd name="connsiteY47" fmla="*/ 6241 h 10000"/>
              <a:gd name="connsiteX48" fmla="*/ 9782 w 10000"/>
              <a:gd name="connsiteY48" fmla="*/ 6483 h 10000"/>
              <a:gd name="connsiteX49" fmla="*/ 9701 w 10000"/>
              <a:gd name="connsiteY49" fmla="*/ 6724 h 10000"/>
              <a:gd name="connsiteX50" fmla="*/ 9598 w 10000"/>
              <a:gd name="connsiteY50" fmla="*/ 6943 h 10000"/>
              <a:gd name="connsiteX51" fmla="*/ 9402 w 10000"/>
              <a:gd name="connsiteY51" fmla="*/ 7379 h 10000"/>
              <a:gd name="connsiteX52" fmla="*/ 9138 w 10000"/>
              <a:gd name="connsiteY52" fmla="*/ 7805 h 10000"/>
              <a:gd name="connsiteX53" fmla="*/ 8862 w 10000"/>
              <a:gd name="connsiteY53" fmla="*/ 8184 h 10000"/>
              <a:gd name="connsiteX54" fmla="*/ 8540 w 10000"/>
              <a:gd name="connsiteY54" fmla="*/ 8540 h 10000"/>
              <a:gd name="connsiteX55" fmla="*/ 8184 w 10000"/>
              <a:gd name="connsiteY55" fmla="*/ 8862 h 10000"/>
              <a:gd name="connsiteX56" fmla="*/ 7793 w 10000"/>
              <a:gd name="connsiteY56" fmla="*/ 9138 h 10000"/>
              <a:gd name="connsiteX57" fmla="*/ 7379 w 10000"/>
              <a:gd name="connsiteY57" fmla="*/ 9402 h 10000"/>
              <a:gd name="connsiteX58" fmla="*/ 6943 w 10000"/>
              <a:gd name="connsiteY58" fmla="*/ 9598 h 10000"/>
              <a:gd name="connsiteX59" fmla="*/ 6724 w 10000"/>
              <a:gd name="connsiteY59" fmla="*/ 9701 h 10000"/>
              <a:gd name="connsiteX60" fmla="*/ 6483 w 10000"/>
              <a:gd name="connsiteY60" fmla="*/ 9782 h 10000"/>
              <a:gd name="connsiteX61" fmla="*/ 6241 w 10000"/>
              <a:gd name="connsiteY61" fmla="*/ 9839 h 10000"/>
              <a:gd name="connsiteX62" fmla="*/ 6000 w 10000"/>
              <a:gd name="connsiteY62" fmla="*/ 9897 h 10000"/>
              <a:gd name="connsiteX63" fmla="*/ 5759 w 10000"/>
              <a:gd name="connsiteY63" fmla="*/ 9943 h 10000"/>
              <a:gd name="connsiteX64" fmla="*/ 5517 w 10000"/>
              <a:gd name="connsiteY64" fmla="*/ 9977 h 10000"/>
              <a:gd name="connsiteX65" fmla="*/ 5264 w 10000"/>
              <a:gd name="connsiteY65" fmla="*/ 10000 h 10000"/>
              <a:gd name="connsiteX66" fmla="*/ 5000 w 10000"/>
              <a:gd name="connsiteY66" fmla="*/ 10000 h 10000"/>
              <a:gd name="connsiteX67" fmla="*/ 5000 w 10000"/>
              <a:gd name="connsiteY67" fmla="*/ 10000 h 10000"/>
              <a:gd name="connsiteX68" fmla="*/ 4736 w 10000"/>
              <a:gd name="connsiteY68" fmla="*/ 10000 h 10000"/>
              <a:gd name="connsiteX69" fmla="*/ 4483 w 10000"/>
              <a:gd name="connsiteY69" fmla="*/ 9977 h 10000"/>
              <a:gd name="connsiteX70" fmla="*/ 4241 w 10000"/>
              <a:gd name="connsiteY70" fmla="*/ 9943 h 10000"/>
              <a:gd name="connsiteX71" fmla="*/ 4000 w 10000"/>
              <a:gd name="connsiteY71" fmla="*/ 9897 h 10000"/>
              <a:gd name="connsiteX72" fmla="*/ 3759 w 10000"/>
              <a:gd name="connsiteY72" fmla="*/ 9839 h 10000"/>
              <a:gd name="connsiteX73" fmla="*/ 3517 w 10000"/>
              <a:gd name="connsiteY73" fmla="*/ 9782 h 10000"/>
              <a:gd name="connsiteX74" fmla="*/ 3276 w 10000"/>
              <a:gd name="connsiteY74" fmla="*/ 9701 h 10000"/>
              <a:gd name="connsiteX75" fmla="*/ 3057 w 10000"/>
              <a:gd name="connsiteY75" fmla="*/ 9598 h 10000"/>
              <a:gd name="connsiteX76" fmla="*/ 2621 w 10000"/>
              <a:gd name="connsiteY76" fmla="*/ 9402 h 10000"/>
              <a:gd name="connsiteX77" fmla="*/ 2195 w 10000"/>
              <a:gd name="connsiteY77" fmla="*/ 9138 h 10000"/>
              <a:gd name="connsiteX78" fmla="*/ 2224 w 10000"/>
              <a:gd name="connsiteY78" fmla="*/ 916 h 10000"/>
              <a:gd name="connsiteX0" fmla="*/ 23 w 10000"/>
              <a:gd name="connsiteY0" fmla="*/ 5517 h 10000"/>
              <a:gd name="connsiteX1" fmla="*/ 0 w 10000"/>
              <a:gd name="connsiteY1" fmla="*/ 5264 h 10000"/>
              <a:gd name="connsiteX2" fmla="*/ 0 w 10000"/>
              <a:gd name="connsiteY2" fmla="*/ 5000 h 10000"/>
              <a:gd name="connsiteX3" fmla="*/ 0 w 10000"/>
              <a:gd name="connsiteY3" fmla="*/ 5000 h 10000"/>
              <a:gd name="connsiteX4" fmla="*/ 2195 w 10000"/>
              <a:gd name="connsiteY4" fmla="*/ 862 h 10000"/>
              <a:gd name="connsiteX5" fmla="*/ 2621 w 10000"/>
              <a:gd name="connsiteY5" fmla="*/ 609 h 10000"/>
              <a:gd name="connsiteX6" fmla="*/ 3057 w 10000"/>
              <a:gd name="connsiteY6" fmla="*/ 402 h 10000"/>
              <a:gd name="connsiteX7" fmla="*/ 3276 w 10000"/>
              <a:gd name="connsiteY7" fmla="*/ 299 h 10000"/>
              <a:gd name="connsiteX8" fmla="*/ 3517 w 10000"/>
              <a:gd name="connsiteY8" fmla="*/ 218 h 10000"/>
              <a:gd name="connsiteX9" fmla="*/ 3759 w 10000"/>
              <a:gd name="connsiteY9" fmla="*/ 161 h 10000"/>
              <a:gd name="connsiteX10" fmla="*/ 4000 w 10000"/>
              <a:gd name="connsiteY10" fmla="*/ 103 h 10000"/>
              <a:gd name="connsiteX11" fmla="*/ 4241 w 10000"/>
              <a:gd name="connsiteY11" fmla="*/ 69 h 10000"/>
              <a:gd name="connsiteX12" fmla="*/ 4483 w 10000"/>
              <a:gd name="connsiteY12" fmla="*/ 23 h 10000"/>
              <a:gd name="connsiteX13" fmla="*/ 4736 w 10000"/>
              <a:gd name="connsiteY13" fmla="*/ 0 h 10000"/>
              <a:gd name="connsiteX14" fmla="*/ 5000 w 10000"/>
              <a:gd name="connsiteY14" fmla="*/ 0 h 10000"/>
              <a:gd name="connsiteX15" fmla="*/ 5000 w 10000"/>
              <a:gd name="connsiteY15" fmla="*/ 0 h 10000"/>
              <a:gd name="connsiteX16" fmla="*/ 5264 w 10000"/>
              <a:gd name="connsiteY16" fmla="*/ 0 h 10000"/>
              <a:gd name="connsiteX17" fmla="*/ 5517 w 10000"/>
              <a:gd name="connsiteY17" fmla="*/ 23 h 10000"/>
              <a:gd name="connsiteX18" fmla="*/ 5759 w 10000"/>
              <a:gd name="connsiteY18" fmla="*/ 69 h 10000"/>
              <a:gd name="connsiteX19" fmla="*/ 6000 w 10000"/>
              <a:gd name="connsiteY19" fmla="*/ 103 h 10000"/>
              <a:gd name="connsiteX20" fmla="*/ 6241 w 10000"/>
              <a:gd name="connsiteY20" fmla="*/ 161 h 10000"/>
              <a:gd name="connsiteX21" fmla="*/ 6483 w 10000"/>
              <a:gd name="connsiteY21" fmla="*/ 218 h 10000"/>
              <a:gd name="connsiteX22" fmla="*/ 6724 w 10000"/>
              <a:gd name="connsiteY22" fmla="*/ 299 h 10000"/>
              <a:gd name="connsiteX23" fmla="*/ 6943 w 10000"/>
              <a:gd name="connsiteY23" fmla="*/ 402 h 10000"/>
              <a:gd name="connsiteX24" fmla="*/ 7379 w 10000"/>
              <a:gd name="connsiteY24" fmla="*/ 609 h 10000"/>
              <a:gd name="connsiteX25" fmla="*/ 7793 w 10000"/>
              <a:gd name="connsiteY25" fmla="*/ 862 h 10000"/>
              <a:gd name="connsiteX26" fmla="*/ 8184 w 10000"/>
              <a:gd name="connsiteY26" fmla="*/ 1138 h 10000"/>
              <a:gd name="connsiteX27" fmla="*/ 8540 w 10000"/>
              <a:gd name="connsiteY27" fmla="*/ 1460 h 10000"/>
              <a:gd name="connsiteX28" fmla="*/ 8862 w 10000"/>
              <a:gd name="connsiteY28" fmla="*/ 1828 h 10000"/>
              <a:gd name="connsiteX29" fmla="*/ 9138 w 10000"/>
              <a:gd name="connsiteY29" fmla="*/ 2207 h 10000"/>
              <a:gd name="connsiteX30" fmla="*/ 9402 w 10000"/>
              <a:gd name="connsiteY30" fmla="*/ 2621 h 10000"/>
              <a:gd name="connsiteX31" fmla="*/ 9598 w 10000"/>
              <a:gd name="connsiteY31" fmla="*/ 3057 h 10000"/>
              <a:gd name="connsiteX32" fmla="*/ 9701 w 10000"/>
              <a:gd name="connsiteY32" fmla="*/ 3287 h 10000"/>
              <a:gd name="connsiteX33" fmla="*/ 9782 w 10000"/>
              <a:gd name="connsiteY33" fmla="*/ 3517 h 10000"/>
              <a:gd name="connsiteX34" fmla="*/ 9839 w 10000"/>
              <a:gd name="connsiteY34" fmla="*/ 3759 h 10000"/>
              <a:gd name="connsiteX35" fmla="*/ 9897 w 10000"/>
              <a:gd name="connsiteY35" fmla="*/ 4000 h 10000"/>
              <a:gd name="connsiteX36" fmla="*/ 9943 w 10000"/>
              <a:gd name="connsiteY36" fmla="*/ 4241 h 10000"/>
              <a:gd name="connsiteX37" fmla="*/ 9977 w 10000"/>
              <a:gd name="connsiteY37" fmla="*/ 4483 h 10000"/>
              <a:gd name="connsiteX38" fmla="*/ 10000 w 10000"/>
              <a:gd name="connsiteY38" fmla="*/ 4747 h 10000"/>
              <a:gd name="connsiteX39" fmla="*/ 10000 w 10000"/>
              <a:gd name="connsiteY39" fmla="*/ 5000 h 10000"/>
              <a:gd name="connsiteX40" fmla="*/ 10000 w 10000"/>
              <a:gd name="connsiteY40" fmla="*/ 5000 h 10000"/>
              <a:gd name="connsiteX41" fmla="*/ 10000 w 10000"/>
              <a:gd name="connsiteY41" fmla="*/ 5000 h 10000"/>
              <a:gd name="connsiteX42" fmla="*/ 10000 w 10000"/>
              <a:gd name="connsiteY42" fmla="*/ 5264 h 10000"/>
              <a:gd name="connsiteX43" fmla="*/ 9977 w 10000"/>
              <a:gd name="connsiteY43" fmla="*/ 5517 h 10000"/>
              <a:gd name="connsiteX44" fmla="*/ 9943 w 10000"/>
              <a:gd name="connsiteY44" fmla="*/ 5759 h 10000"/>
              <a:gd name="connsiteX45" fmla="*/ 9897 w 10000"/>
              <a:gd name="connsiteY45" fmla="*/ 6000 h 10000"/>
              <a:gd name="connsiteX46" fmla="*/ 9839 w 10000"/>
              <a:gd name="connsiteY46" fmla="*/ 6241 h 10000"/>
              <a:gd name="connsiteX47" fmla="*/ 9782 w 10000"/>
              <a:gd name="connsiteY47" fmla="*/ 6483 h 10000"/>
              <a:gd name="connsiteX48" fmla="*/ 9701 w 10000"/>
              <a:gd name="connsiteY48" fmla="*/ 6724 h 10000"/>
              <a:gd name="connsiteX49" fmla="*/ 9598 w 10000"/>
              <a:gd name="connsiteY49" fmla="*/ 6943 h 10000"/>
              <a:gd name="connsiteX50" fmla="*/ 9402 w 10000"/>
              <a:gd name="connsiteY50" fmla="*/ 7379 h 10000"/>
              <a:gd name="connsiteX51" fmla="*/ 9138 w 10000"/>
              <a:gd name="connsiteY51" fmla="*/ 7805 h 10000"/>
              <a:gd name="connsiteX52" fmla="*/ 8862 w 10000"/>
              <a:gd name="connsiteY52" fmla="*/ 8184 h 10000"/>
              <a:gd name="connsiteX53" fmla="*/ 8540 w 10000"/>
              <a:gd name="connsiteY53" fmla="*/ 8540 h 10000"/>
              <a:gd name="connsiteX54" fmla="*/ 8184 w 10000"/>
              <a:gd name="connsiteY54" fmla="*/ 8862 h 10000"/>
              <a:gd name="connsiteX55" fmla="*/ 7793 w 10000"/>
              <a:gd name="connsiteY55" fmla="*/ 9138 h 10000"/>
              <a:gd name="connsiteX56" fmla="*/ 7379 w 10000"/>
              <a:gd name="connsiteY56" fmla="*/ 9402 h 10000"/>
              <a:gd name="connsiteX57" fmla="*/ 6943 w 10000"/>
              <a:gd name="connsiteY57" fmla="*/ 9598 h 10000"/>
              <a:gd name="connsiteX58" fmla="*/ 6724 w 10000"/>
              <a:gd name="connsiteY58" fmla="*/ 9701 h 10000"/>
              <a:gd name="connsiteX59" fmla="*/ 6483 w 10000"/>
              <a:gd name="connsiteY59" fmla="*/ 9782 h 10000"/>
              <a:gd name="connsiteX60" fmla="*/ 6241 w 10000"/>
              <a:gd name="connsiteY60" fmla="*/ 9839 h 10000"/>
              <a:gd name="connsiteX61" fmla="*/ 6000 w 10000"/>
              <a:gd name="connsiteY61" fmla="*/ 9897 h 10000"/>
              <a:gd name="connsiteX62" fmla="*/ 5759 w 10000"/>
              <a:gd name="connsiteY62" fmla="*/ 9943 h 10000"/>
              <a:gd name="connsiteX63" fmla="*/ 5517 w 10000"/>
              <a:gd name="connsiteY63" fmla="*/ 9977 h 10000"/>
              <a:gd name="connsiteX64" fmla="*/ 5264 w 10000"/>
              <a:gd name="connsiteY64" fmla="*/ 10000 h 10000"/>
              <a:gd name="connsiteX65" fmla="*/ 5000 w 10000"/>
              <a:gd name="connsiteY65" fmla="*/ 10000 h 10000"/>
              <a:gd name="connsiteX66" fmla="*/ 5000 w 10000"/>
              <a:gd name="connsiteY66" fmla="*/ 10000 h 10000"/>
              <a:gd name="connsiteX67" fmla="*/ 4736 w 10000"/>
              <a:gd name="connsiteY67" fmla="*/ 10000 h 10000"/>
              <a:gd name="connsiteX68" fmla="*/ 4483 w 10000"/>
              <a:gd name="connsiteY68" fmla="*/ 9977 h 10000"/>
              <a:gd name="connsiteX69" fmla="*/ 4241 w 10000"/>
              <a:gd name="connsiteY69" fmla="*/ 9943 h 10000"/>
              <a:gd name="connsiteX70" fmla="*/ 4000 w 10000"/>
              <a:gd name="connsiteY70" fmla="*/ 9897 h 10000"/>
              <a:gd name="connsiteX71" fmla="*/ 3759 w 10000"/>
              <a:gd name="connsiteY71" fmla="*/ 9839 h 10000"/>
              <a:gd name="connsiteX72" fmla="*/ 3517 w 10000"/>
              <a:gd name="connsiteY72" fmla="*/ 9782 h 10000"/>
              <a:gd name="connsiteX73" fmla="*/ 3276 w 10000"/>
              <a:gd name="connsiteY73" fmla="*/ 9701 h 10000"/>
              <a:gd name="connsiteX74" fmla="*/ 3057 w 10000"/>
              <a:gd name="connsiteY74" fmla="*/ 9598 h 10000"/>
              <a:gd name="connsiteX75" fmla="*/ 2621 w 10000"/>
              <a:gd name="connsiteY75" fmla="*/ 9402 h 10000"/>
              <a:gd name="connsiteX76" fmla="*/ 2195 w 10000"/>
              <a:gd name="connsiteY76" fmla="*/ 9138 h 10000"/>
              <a:gd name="connsiteX77" fmla="*/ 2224 w 10000"/>
              <a:gd name="connsiteY77" fmla="*/ 916 h 10000"/>
              <a:gd name="connsiteX0" fmla="*/ 23 w 10000"/>
              <a:gd name="connsiteY0" fmla="*/ 5517 h 10000"/>
              <a:gd name="connsiteX1" fmla="*/ 0 w 10000"/>
              <a:gd name="connsiteY1" fmla="*/ 5264 h 10000"/>
              <a:gd name="connsiteX2" fmla="*/ 0 w 10000"/>
              <a:gd name="connsiteY2" fmla="*/ 5000 h 10000"/>
              <a:gd name="connsiteX3" fmla="*/ 2195 w 10000"/>
              <a:gd name="connsiteY3" fmla="*/ 862 h 10000"/>
              <a:gd name="connsiteX4" fmla="*/ 2621 w 10000"/>
              <a:gd name="connsiteY4" fmla="*/ 609 h 10000"/>
              <a:gd name="connsiteX5" fmla="*/ 3057 w 10000"/>
              <a:gd name="connsiteY5" fmla="*/ 402 h 10000"/>
              <a:gd name="connsiteX6" fmla="*/ 3276 w 10000"/>
              <a:gd name="connsiteY6" fmla="*/ 299 h 10000"/>
              <a:gd name="connsiteX7" fmla="*/ 3517 w 10000"/>
              <a:gd name="connsiteY7" fmla="*/ 218 h 10000"/>
              <a:gd name="connsiteX8" fmla="*/ 3759 w 10000"/>
              <a:gd name="connsiteY8" fmla="*/ 161 h 10000"/>
              <a:gd name="connsiteX9" fmla="*/ 4000 w 10000"/>
              <a:gd name="connsiteY9" fmla="*/ 103 h 10000"/>
              <a:gd name="connsiteX10" fmla="*/ 4241 w 10000"/>
              <a:gd name="connsiteY10" fmla="*/ 69 h 10000"/>
              <a:gd name="connsiteX11" fmla="*/ 4483 w 10000"/>
              <a:gd name="connsiteY11" fmla="*/ 23 h 10000"/>
              <a:gd name="connsiteX12" fmla="*/ 4736 w 10000"/>
              <a:gd name="connsiteY12" fmla="*/ 0 h 10000"/>
              <a:gd name="connsiteX13" fmla="*/ 5000 w 10000"/>
              <a:gd name="connsiteY13" fmla="*/ 0 h 10000"/>
              <a:gd name="connsiteX14" fmla="*/ 5000 w 10000"/>
              <a:gd name="connsiteY14" fmla="*/ 0 h 10000"/>
              <a:gd name="connsiteX15" fmla="*/ 5264 w 10000"/>
              <a:gd name="connsiteY15" fmla="*/ 0 h 10000"/>
              <a:gd name="connsiteX16" fmla="*/ 5517 w 10000"/>
              <a:gd name="connsiteY16" fmla="*/ 23 h 10000"/>
              <a:gd name="connsiteX17" fmla="*/ 5759 w 10000"/>
              <a:gd name="connsiteY17" fmla="*/ 69 h 10000"/>
              <a:gd name="connsiteX18" fmla="*/ 6000 w 10000"/>
              <a:gd name="connsiteY18" fmla="*/ 103 h 10000"/>
              <a:gd name="connsiteX19" fmla="*/ 6241 w 10000"/>
              <a:gd name="connsiteY19" fmla="*/ 161 h 10000"/>
              <a:gd name="connsiteX20" fmla="*/ 6483 w 10000"/>
              <a:gd name="connsiteY20" fmla="*/ 218 h 10000"/>
              <a:gd name="connsiteX21" fmla="*/ 6724 w 10000"/>
              <a:gd name="connsiteY21" fmla="*/ 299 h 10000"/>
              <a:gd name="connsiteX22" fmla="*/ 6943 w 10000"/>
              <a:gd name="connsiteY22" fmla="*/ 402 h 10000"/>
              <a:gd name="connsiteX23" fmla="*/ 7379 w 10000"/>
              <a:gd name="connsiteY23" fmla="*/ 609 h 10000"/>
              <a:gd name="connsiteX24" fmla="*/ 7793 w 10000"/>
              <a:gd name="connsiteY24" fmla="*/ 862 h 10000"/>
              <a:gd name="connsiteX25" fmla="*/ 8184 w 10000"/>
              <a:gd name="connsiteY25" fmla="*/ 1138 h 10000"/>
              <a:gd name="connsiteX26" fmla="*/ 8540 w 10000"/>
              <a:gd name="connsiteY26" fmla="*/ 1460 h 10000"/>
              <a:gd name="connsiteX27" fmla="*/ 8862 w 10000"/>
              <a:gd name="connsiteY27" fmla="*/ 1828 h 10000"/>
              <a:gd name="connsiteX28" fmla="*/ 9138 w 10000"/>
              <a:gd name="connsiteY28" fmla="*/ 2207 h 10000"/>
              <a:gd name="connsiteX29" fmla="*/ 9402 w 10000"/>
              <a:gd name="connsiteY29" fmla="*/ 2621 h 10000"/>
              <a:gd name="connsiteX30" fmla="*/ 9598 w 10000"/>
              <a:gd name="connsiteY30" fmla="*/ 3057 h 10000"/>
              <a:gd name="connsiteX31" fmla="*/ 9701 w 10000"/>
              <a:gd name="connsiteY31" fmla="*/ 3287 h 10000"/>
              <a:gd name="connsiteX32" fmla="*/ 9782 w 10000"/>
              <a:gd name="connsiteY32" fmla="*/ 3517 h 10000"/>
              <a:gd name="connsiteX33" fmla="*/ 9839 w 10000"/>
              <a:gd name="connsiteY33" fmla="*/ 3759 h 10000"/>
              <a:gd name="connsiteX34" fmla="*/ 9897 w 10000"/>
              <a:gd name="connsiteY34" fmla="*/ 4000 h 10000"/>
              <a:gd name="connsiteX35" fmla="*/ 9943 w 10000"/>
              <a:gd name="connsiteY35" fmla="*/ 4241 h 10000"/>
              <a:gd name="connsiteX36" fmla="*/ 9977 w 10000"/>
              <a:gd name="connsiteY36" fmla="*/ 4483 h 10000"/>
              <a:gd name="connsiteX37" fmla="*/ 10000 w 10000"/>
              <a:gd name="connsiteY37" fmla="*/ 4747 h 10000"/>
              <a:gd name="connsiteX38" fmla="*/ 10000 w 10000"/>
              <a:gd name="connsiteY38" fmla="*/ 5000 h 10000"/>
              <a:gd name="connsiteX39" fmla="*/ 10000 w 10000"/>
              <a:gd name="connsiteY39" fmla="*/ 5000 h 10000"/>
              <a:gd name="connsiteX40" fmla="*/ 10000 w 10000"/>
              <a:gd name="connsiteY40" fmla="*/ 5000 h 10000"/>
              <a:gd name="connsiteX41" fmla="*/ 10000 w 10000"/>
              <a:gd name="connsiteY41" fmla="*/ 5264 h 10000"/>
              <a:gd name="connsiteX42" fmla="*/ 9977 w 10000"/>
              <a:gd name="connsiteY42" fmla="*/ 5517 h 10000"/>
              <a:gd name="connsiteX43" fmla="*/ 9943 w 10000"/>
              <a:gd name="connsiteY43" fmla="*/ 5759 h 10000"/>
              <a:gd name="connsiteX44" fmla="*/ 9897 w 10000"/>
              <a:gd name="connsiteY44" fmla="*/ 6000 h 10000"/>
              <a:gd name="connsiteX45" fmla="*/ 9839 w 10000"/>
              <a:gd name="connsiteY45" fmla="*/ 6241 h 10000"/>
              <a:gd name="connsiteX46" fmla="*/ 9782 w 10000"/>
              <a:gd name="connsiteY46" fmla="*/ 6483 h 10000"/>
              <a:gd name="connsiteX47" fmla="*/ 9701 w 10000"/>
              <a:gd name="connsiteY47" fmla="*/ 6724 h 10000"/>
              <a:gd name="connsiteX48" fmla="*/ 9598 w 10000"/>
              <a:gd name="connsiteY48" fmla="*/ 6943 h 10000"/>
              <a:gd name="connsiteX49" fmla="*/ 9402 w 10000"/>
              <a:gd name="connsiteY49" fmla="*/ 7379 h 10000"/>
              <a:gd name="connsiteX50" fmla="*/ 9138 w 10000"/>
              <a:gd name="connsiteY50" fmla="*/ 7805 h 10000"/>
              <a:gd name="connsiteX51" fmla="*/ 8862 w 10000"/>
              <a:gd name="connsiteY51" fmla="*/ 8184 h 10000"/>
              <a:gd name="connsiteX52" fmla="*/ 8540 w 10000"/>
              <a:gd name="connsiteY52" fmla="*/ 8540 h 10000"/>
              <a:gd name="connsiteX53" fmla="*/ 8184 w 10000"/>
              <a:gd name="connsiteY53" fmla="*/ 8862 h 10000"/>
              <a:gd name="connsiteX54" fmla="*/ 7793 w 10000"/>
              <a:gd name="connsiteY54" fmla="*/ 9138 h 10000"/>
              <a:gd name="connsiteX55" fmla="*/ 7379 w 10000"/>
              <a:gd name="connsiteY55" fmla="*/ 9402 h 10000"/>
              <a:gd name="connsiteX56" fmla="*/ 6943 w 10000"/>
              <a:gd name="connsiteY56" fmla="*/ 9598 h 10000"/>
              <a:gd name="connsiteX57" fmla="*/ 6724 w 10000"/>
              <a:gd name="connsiteY57" fmla="*/ 9701 h 10000"/>
              <a:gd name="connsiteX58" fmla="*/ 6483 w 10000"/>
              <a:gd name="connsiteY58" fmla="*/ 9782 h 10000"/>
              <a:gd name="connsiteX59" fmla="*/ 6241 w 10000"/>
              <a:gd name="connsiteY59" fmla="*/ 9839 h 10000"/>
              <a:gd name="connsiteX60" fmla="*/ 6000 w 10000"/>
              <a:gd name="connsiteY60" fmla="*/ 9897 h 10000"/>
              <a:gd name="connsiteX61" fmla="*/ 5759 w 10000"/>
              <a:gd name="connsiteY61" fmla="*/ 9943 h 10000"/>
              <a:gd name="connsiteX62" fmla="*/ 5517 w 10000"/>
              <a:gd name="connsiteY62" fmla="*/ 9977 h 10000"/>
              <a:gd name="connsiteX63" fmla="*/ 5264 w 10000"/>
              <a:gd name="connsiteY63" fmla="*/ 10000 h 10000"/>
              <a:gd name="connsiteX64" fmla="*/ 5000 w 10000"/>
              <a:gd name="connsiteY64" fmla="*/ 10000 h 10000"/>
              <a:gd name="connsiteX65" fmla="*/ 5000 w 10000"/>
              <a:gd name="connsiteY65" fmla="*/ 10000 h 10000"/>
              <a:gd name="connsiteX66" fmla="*/ 4736 w 10000"/>
              <a:gd name="connsiteY66" fmla="*/ 10000 h 10000"/>
              <a:gd name="connsiteX67" fmla="*/ 4483 w 10000"/>
              <a:gd name="connsiteY67" fmla="*/ 9977 h 10000"/>
              <a:gd name="connsiteX68" fmla="*/ 4241 w 10000"/>
              <a:gd name="connsiteY68" fmla="*/ 9943 h 10000"/>
              <a:gd name="connsiteX69" fmla="*/ 4000 w 10000"/>
              <a:gd name="connsiteY69" fmla="*/ 9897 h 10000"/>
              <a:gd name="connsiteX70" fmla="*/ 3759 w 10000"/>
              <a:gd name="connsiteY70" fmla="*/ 9839 h 10000"/>
              <a:gd name="connsiteX71" fmla="*/ 3517 w 10000"/>
              <a:gd name="connsiteY71" fmla="*/ 9782 h 10000"/>
              <a:gd name="connsiteX72" fmla="*/ 3276 w 10000"/>
              <a:gd name="connsiteY72" fmla="*/ 9701 h 10000"/>
              <a:gd name="connsiteX73" fmla="*/ 3057 w 10000"/>
              <a:gd name="connsiteY73" fmla="*/ 9598 h 10000"/>
              <a:gd name="connsiteX74" fmla="*/ 2621 w 10000"/>
              <a:gd name="connsiteY74" fmla="*/ 9402 h 10000"/>
              <a:gd name="connsiteX75" fmla="*/ 2195 w 10000"/>
              <a:gd name="connsiteY75" fmla="*/ 9138 h 10000"/>
              <a:gd name="connsiteX76" fmla="*/ 2224 w 10000"/>
              <a:gd name="connsiteY76" fmla="*/ 916 h 10000"/>
              <a:gd name="connsiteX0" fmla="*/ 179 w 10156"/>
              <a:gd name="connsiteY0" fmla="*/ 5517 h 10000"/>
              <a:gd name="connsiteX1" fmla="*/ 156 w 10156"/>
              <a:gd name="connsiteY1" fmla="*/ 5000 h 10000"/>
              <a:gd name="connsiteX2" fmla="*/ 2351 w 10156"/>
              <a:gd name="connsiteY2" fmla="*/ 862 h 10000"/>
              <a:gd name="connsiteX3" fmla="*/ 2777 w 10156"/>
              <a:gd name="connsiteY3" fmla="*/ 609 h 10000"/>
              <a:gd name="connsiteX4" fmla="*/ 3213 w 10156"/>
              <a:gd name="connsiteY4" fmla="*/ 402 h 10000"/>
              <a:gd name="connsiteX5" fmla="*/ 3432 w 10156"/>
              <a:gd name="connsiteY5" fmla="*/ 299 h 10000"/>
              <a:gd name="connsiteX6" fmla="*/ 3673 w 10156"/>
              <a:gd name="connsiteY6" fmla="*/ 218 h 10000"/>
              <a:gd name="connsiteX7" fmla="*/ 3915 w 10156"/>
              <a:gd name="connsiteY7" fmla="*/ 161 h 10000"/>
              <a:gd name="connsiteX8" fmla="*/ 4156 w 10156"/>
              <a:gd name="connsiteY8" fmla="*/ 103 h 10000"/>
              <a:gd name="connsiteX9" fmla="*/ 4397 w 10156"/>
              <a:gd name="connsiteY9" fmla="*/ 69 h 10000"/>
              <a:gd name="connsiteX10" fmla="*/ 4639 w 10156"/>
              <a:gd name="connsiteY10" fmla="*/ 23 h 10000"/>
              <a:gd name="connsiteX11" fmla="*/ 4892 w 10156"/>
              <a:gd name="connsiteY11" fmla="*/ 0 h 10000"/>
              <a:gd name="connsiteX12" fmla="*/ 5156 w 10156"/>
              <a:gd name="connsiteY12" fmla="*/ 0 h 10000"/>
              <a:gd name="connsiteX13" fmla="*/ 5156 w 10156"/>
              <a:gd name="connsiteY13" fmla="*/ 0 h 10000"/>
              <a:gd name="connsiteX14" fmla="*/ 5420 w 10156"/>
              <a:gd name="connsiteY14" fmla="*/ 0 h 10000"/>
              <a:gd name="connsiteX15" fmla="*/ 5673 w 10156"/>
              <a:gd name="connsiteY15" fmla="*/ 23 h 10000"/>
              <a:gd name="connsiteX16" fmla="*/ 5915 w 10156"/>
              <a:gd name="connsiteY16" fmla="*/ 69 h 10000"/>
              <a:gd name="connsiteX17" fmla="*/ 6156 w 10156"/>
              <a:gd name="connsiteY17" fmla="*/ 103 h 10000"/>
              <a:gd name="connsiteX18" fmla="*/ 6397 w 10156"/>
              <a:gd name="connsiteY18" fmla="*/ 161 h 10000"/>
              <a:gd name="connsiteX19" fmla="*/ 6639 w 10156"/>
              <a:gd name="connsiteY19" fmla="*/ 218 h 10000"/>
              <a:gd name="connsiteX20" fmla="*/ 6880 w 10156"/>
              <a:gd name="connsiteY20" fmla="*/ 299 h 10000"/>
              <a:gd name="connsiteX21" fmla="*/ 7099 w 10156"/>
              <a:gd name="connsiteY21" fmla="*/ 402 h 10000"/>
              <a:gd name="connsiteX22" fmla="*/ 7535 w 10156"/>
              <a:gd name="connsiteY22" fmla="*/ 609 h 10000"/>
              <a:gd name="connsiteX23" fmla="*/ 7949 w 10156"/>
              <a:gd name="connsiteY23" fmla="*/ 862 h 10000"/>
              <a:gd name="connsiteX24" fmla="*/ 8340 w 10156"/>
              <a:gd name="connsiteY24" fmla="*/ 1138 h 10000"/>
              <a:gd name="connsiteX25" fmla="*/ 8696 w 10156"/>
              <a:gd name="connsiteY25" fmla="*/ 1460 h 10000"/>
              <a:gd name="connsiteX26" fmla="*/ 9018 w 10156"/>
              <a:gd name="connsiteY26" fmla="*/ 1828 h 10000"/>
              <a:gd name="connsiteX27" fmla="*/ 9294 w 10156"/>
              <a:gd name="connsiteY27" fmla="*/ 2207 h 10000"/>
              <a:gd name="connsiteX28" fmla="*/ 9558 w 10156"/>
              <a:gd name="connsiteY28" fmla="*/ 2621 h 10000"/>
              <a:gd name="connsiteX29" fmla="*/ 9754 w 10156"/>
              <a:gd name="connsiteY29" fmla="*/ 3057 h 10000"/>
              <a:gd name="connsiteX30" fmla="*/ 9857 w 10156"/>
              <a:gd name="connsiteY30" fmla="*/ 3287 h 10000"/>
              <a:gd name="connsiteX31" fmla="*/ 9938 w 10156"/>
              <a:gd name="connsiteY31" fmla="*/ 3517 h 10000"/>
              <a:gd name="connsiteX32" fmla="*/ 9995 w 10156"/>
              <a:gd name="connsiteY32" fmla="*/ 3759 h 10000"/>
              <a:gd name="connsiteX33" fmla="*/ 10053 w 10156"/>
              <a:gd name="connsiteY33" fmla="*/ 4000 h 10000"/>
              <a:gd name="connsiteX34" fmla="*/ 10099 w 10156"/>
              <a:gd name="connsiteY34" fmla="*/ 4241 h 10000"/>
              <a:gd name="connsiteX35" fmla="*/ 10133 w 10156"/>
              <a:gd name="connsiteY35" fmla="*/ 4483 h 10000"/>
              <a:gd name="connsiteX36" fmla="*/ 10156 w 10156"/>
              <a:gd name="connsiteY36" fmla="*/ 4747 h 10000"/>
              <a:gd name="connsiteX37" fmla="*/ 10156 w 10156"/>
              <a:gd name="connsiteY37" fmla="*/ 5000 h 10000"/>
              <a:gd name="connsiteX38" fmla="*/ 10156 w 10156"/>
              <a:gd name="connsiteY38" fmla="*/ 5000 h 10000"/>
              <a:gd name="connsiteX39" fmla="*/ 10156 w 10156"/>
              <a:gd name="connsiteY39" fmla="*/ 5000 h 10000"/>
              <a:gd name="connsiteX40" fmla="*/ 10156 w 10156"/>
              <a:gd name="connsiteY40" fmla="*/ 5264 h 10000"/>
              <a:gd name="connsiteX41" fmla="*/ 10133 w 10156"/>
              <a:gd name="connsiteY41" fmla="*/ 5517 h 10000"/>
              <a:gd name="connsiteX42" fmla="*/ 10099 w 10156"/>
              <a:gd name="connsiteY42" fmla="*/ 5759 h 10000"/>
              <a:gd name="connsiteX43" fmla="*/ 10053 w 10156"/>
              <a:gd name="connsiteY43" fmla="*/ 6000 h 10000"/>
              <a:gd name="connsiteX44" fmla="*/ 9995 w 10156"/>
              <a:gd name="connsiteY44" fmla="*/ 6241 h 10000"/>
              <a:gd name="connsiteX45" fmla="*/ 9938 w 10156"/>
              <a:gd name="connsiteY45" fmla="*/ 6483 h 10000"/>
              <a:gd name="connsiteX46" fmla="*/ 9857 w 10156"/>
              <a:gd name="connsiteY46" fmla="*/ 6724 h 10000"/>
              <a:gd name="connsiteX47" fmla="*/ 9754 w 10156"/>
              <a:gd name="connsiteY47" fmla="*/ 6943 h 10000"/>
              <a:gd name="connsiteX48" fmla="*/ 9558 w 10156"/>
              <a:gd name="connsiteY48" fmla="*/ 7379 h 10000"/>
              <a:gd name="connsiteX49" fmla="*/ 9294 w 10156"/>
              <a:gd name="connsiteY49" fmla="*/ 7805 h 10000"/>
              <a:gd name="connsiteX50" fmla="*/ 9018 w 10156"/>
              <a:gd name="connsiteY50" fmla="*/ 8184 h 10000"/>
              <a:gd name="connsiteX51" fmla="*/ 8696 w 10156"/>
              <a:gd name="connsiteY51" fmla="*/ 8540 h 10000"/>
              <a:gd name="connsiteX52" fmla="*/ 8340 w 10156"/>
              <a:gd name="connsiteY52" fmla="*/ 8862 h 10000"/>
              <a:gd name="connsiteX53" fmla="*/ 7949 w 10156"/>
              <a:gd name="connsiteY53" fmla="*/ 9138 h 10000"/>
              <a:gd name="connsiteX54" fmla="*/ 7535 w 10156"/>
              <a:gd name="connsiteY54" fmla="*/ 9402 h 10000"/>
              <a:gd name="connsiteX55" fmla="*/ 7099 w 10156"/>
              <a:gd name="connsiteY55" fmla="*/ 9598 h 10000"/>
              <a:gd name="connsiteX56" fmla="*/ 6880 w 10156"/>
              <a:gd name="connsiteY56" fmla="*/ 9701 h 10000"/>
              <a:gd name="connsiteX57" fmla="*/ 6639 w 10156"/>
              <a:gd name="connsiteY57" fmla="*/ 9782 h 10000"/>
              <a:gd name="connsiteX58" fmla="*/ 6397 w 10156"/>
              <a:gd name="connsiteY58" fmla="*/ 9839 h 10000"/>
              <a:gd name="connsiteX59" fmla="*/ 6156 w 10156"/>
              <a:gd name="connsiteY59" fmla="*/ 9897 h 10000"/>
              <a:gd name="connsiteX60" fmla="*/ 5915 w 10156"/>
              <a:gd name="connsiteY60" fmla="*/ 9943 h 10000"/>
              <a:gd name="connsiteX61" fmla="*/ 5673 w 10156"/>
              <a:gd name="connsiteY61" fmla="*/ 9977 h 10000"/>
              <a:gd name="connsiteX62" fmla="*/ 5420 w 10156"/>
              <a:gd name="connsiteY62" fmla="*/ 10000 h 10000"/>
              <a:gd name="connsiteX63" fmla="*/ 5156 w 10156"/>
              <a:gd name="connsiteY63" fmla="*/ 10000 h 10000"/>
              <a:gd name="connsiteX64" fmla="*/ 5156 w 10156"/>
              <a:gd name="connsiteY64" fmla="*/ 10000 h 10000"/>
              <a:gd name="connsiteX65" fmla="*/ 4892 w 10156"/>
              <a:gd name="connsiteY65" fmla="*/ 10000 h 10000"/>
              <a:gd name="connsiteX66" fmla="*/ 4639 w 10156"/>
              <a:gd name="connsiteY66" fmla="*/ 9977 h 10000"/>
              <a:gd name="connsiteX67" fmla="*/ 4397 w 10156"/>
              <a:gd name="connsiteY67" fmla="*/ 9943 h 10000"/>
              <a:gd name="connsiteX68" fmla="*/ 4156 w 10156"/>
              <a:gd name="connsiteY68" fmla="*/ 9897 h 10000"/>
              <a:gd name="connsiteX69" fmla="*/ 3915 w 10156"/>
              <a:gd name="connsiteY69" fmla="*/ 9839 h 10000"/>
              <a:gd name="connsiteX70" fmla="*/ 3673 w 10156"/>
              <a:gd name="connsiteY70" fmla="*/ 9782 h 10000"/>
              <a:gd name="connsiteX71" fmla="*/ 3432 w 10156"/>
              <a:gd name="connsiteY71" fmla="*/ 9701 h 10000"/>
              <a:gd name="connsiteX72" fmla="*/ 3213 w 10156"/>
              <a:gd name="connsiteY72" fmla="*/ 9598 h 10000"/>
              <a:gd name="connsiteX73" fmla="*/ 2777 w 10156"/>
              <a:gd name="connsiteY73" fmla="*/ 9402 h 10000"/>
              <a:gd name="connsiteX74" fmla="*/ 2351 w 10156"/>
              <a:gd name="connsiteY74" fmla="*/ 9138 h 10000"/>
              <a:gd name="connsiteX75" fmla="*/ 2380 w 10156"/>
              <a:gd name="connsiteY75" fmla="*/ 916 h 10000"/>
              <a:gd name="connsiteX0" fmla="*/ 0 w 10000"/>
              <a:gd name="connsiteY0" fmla="*/ 5000 h 10000"/>
              <a:gd name="connsiteX1" fmla="*/ 2195 w 10000"/>
              <a:gd name="connsiteY1" fmla="*/ 862 h 10000"/>
              <a:gd name="connsiteX2" fmla="*/ 2621 w 10000"/>
              <a:gd name="connsiteY2" fmla="*/ 609 h 10000"/>
              <a:gd name="connsiteX3" fmla="*/ 3057 w 10000"/>
              <a:gd name="connsiteY3" fmla="*/ 402 h 10000"/>
              <a:gd name="connsiteX4" fmla="*/ 3276 w 10000"/>
              <a:gd name="connsiteY4" fmla="*/ 299 h 10000"/>
              <a:gd name="connsiteX5" fmla="*/ 3517 w 10000"/>
              <a:gd name="connsiteY5" fmla="*/ 218 h 10000"/>
              <a:gd name="connsiteX6" fmla="*/ 3759 w 10000"/>
              <a:gd name="connsiteY6" fmla="*/ 161 h 10000"/>
              <a:gd name="connsiteX7" fmla="*/ 4000 w 10000"/>
              <a:gd name="connsiteY7" fmla="*/ 103 h 10000"/>
              <a:gd name="connsiteX8" fmla="*/ 4241 w 10000"/>
              <a:gd name="connsiteY8" fmla="*/ 69 h 10000"/>
              <a:gd name="connsiteX9" fmla="*/ 4483 w 10000"/>
              <a:gd name="connsiteY9" fmla="*/ 23 h 10000"/>
              <a:gd name="connsiteX10" fmla="*/ 4736 w 10000"/>
              <a:gd name="connsiteY10" fmla="*/ 0 h 10000"/>
              <a:gd name="connsiteX11" fmla="*/ 5000 w 10000"/>
              <a:gd name="connsiteY11" fmla="*/ 0 h 10000"/>
              <a:gd name="connsiteX12" fmla="*/ 5000 w 10000"/>
              <a:gd name="connsiteY12" fmla="*/ 0 h 10000"/>
              <a:gd name="connsiteX13" fmla="*/ 5264 w 10000"/>
              <a:gd name="connsiteY13" fmla="*/ 0 h 10000"/>
              <a:gd name="connsiteX14" fmla="*/ 5517 w 10000"/>
              <a:gd name="connsiteY14" fmla="*/ 23 h 10000"/>
              <a:gd name="connsiteX15" fmla="*/ 5759 w 10000"/>
              <a:gd name="connsiteY15" fmla="*/ 69 h 10000"/>
              <a:gd name="connsiteX16" fmla="*/ 6000 w 10000"/>
              <a:gd name="connsiteY16" fmla="*/ 103 h 10000"/>
              <a:gd name="connsiteX17" fmla="*/ 6241 w 10000"/>
              <a:gd name="connsiteY17" fmla="*/ 161 h 10000"/>
              <a:gd name="connsiteX18" fmla="*/ 6483 w 10000"/>
              <a:gd name="connsiteY18" fmla="*/ 218 h 10000"/>
              <a:gd name="connsiteX19" fmla="*/ 6724 w 10000"/>
              <a:gd name="connsiteY19" fmla="*/ 299 h 10000"/>
              <a:gd name="connsiteX20" fmla="*/ 6943 w 10000"/>
              <a:gd name="connsiteY20" fmla="*/ 402 h 10000"/>
              <a:gd name="connsiteX21" fmla="*/ 7379 w 10000"/>
              <a:gd name="connsiteY21" fmla="*/ 609 h 10000"/>
              <a:gd name="connsiteX22" fmla="*/ 7793 w 10000"/>
              <a:gd name="connsiteY22" fmla="*/ 862 h 10000"/>
              <a:gd name="connsiteX23" fmla="*/ 8184 w 10000"/>
              <a:gd name="connsiteY23" fmla="*/ 1138 h 10000"/>
              <a:gd name="connsiteX24" fmla="*/ 8540 w 10000"/>
              <a:gd name="connsiteY24" fmla="*/ 1460 h 10000"/>
              <a:gd name="connsiteX25" fmla="*/ 8862 w 10000"/>
              <a:gd name="connsiteY25" fmla="*/ 1828 h 10000"/>
              <a:gd name="connsiteX26" fmla="*/ 9138 w 10000"/>
              <a:gd name="connsiteY26" fmla="*/ 2207 h 10000"/>
              <a:gd name="connsiteX27" fmla="*/ 9402 w 10000"/>
              <a:gd name="connsiteY27" fmla="*/ 2621 h 10000"/>
              <a:gd name="connsiteX28" fmla="*/ 9598 w 10000"/>
              <a:gd name="connsiteY28" fmla="*/ 3057 h 10000"/>
              <a:gd name="connsiteX29" fmla="*/ 9701 w 10000"/>
              <a:gd name="connsiteY29" fmla="*/ 3287 h 10000"/>
              <a:gd name="connsiteX30" fmla="*/ 9782 w 10000"/>
              <a:gd name="connsiteY30" fmla="*/ 3517 h 10000"/>
              <a:gd name="connsiteX31" fmla="*/ 9839 w 10000"/>
              <a:gd name="connsiteY31" fmla="*/ 3759 h 10000"/>
              <a:gd name="connsiteX32" fmla="*/ 9897 w 10000"/>
              <a:gd name="connsiteY32" fmla="*/ 4000 h 10000"/>
              <a:gd name="connsiteX33" fmla="*/ 9943 w 10000"/>
              <a:gd name="connsiteY33" fmla="*/ 4241 h 10000"/>
              <a:gd name="connsiteX34" fmla="*/ 9977 w 10000"/>
              <a:gd name="connsiteY34" fmla="*/ 4483 h 10000"/>
              <a:gd name="connsiteX35" fmla="*/ 10000 w 10000"/>
              <a:gd name="connsiteY35" fmla="*/ 4747 h 10000"/>
              <a:gd name="connsiteX36" fmla="*/ 10000 w 10000"/>
              <a:gd name="connsiteY36" fmla="*/ 5000 h 10000"/>
              <a:gd name="connsiteX37" fmla="*/ 10000 w 10000"/>
              <a:gd name="connsiteY37" fmla="*/ 5000 h 10000"/>
              <a:gd name="connsiteX38" fmla="*/ 10000 w 10000"/>
              <a:gd name="connsiteY38" fmla="*/ 5000 h 10000"/>
              <a:gd name="connsiteX39" fmla="*/ 10000 w 10000"/>
              <a:gd name="connsiteY39" fmla="*/ 5264 h 10000"/>
              <a:gd name="connsiteX40" fmla="*/ 9977 w 10000"/>
              <a:gd name="connsiteY40" fmla="*/ 5517 h 10000"/>
              <a:gd name="connsiteX41" fmla="*/ 9943 w 10000"/>
              <a:gd name="connsiteY41" fmla="*/ 5759 h 10000"/>
              <a:gd name="connsiteX42" fmla="*/ 9897 w 10000"/>
              <a:gd name="connsiteY42" fmla="*/ 6000 h 10000"/>
              <a:gd name="connsiteX43" fmla="*/ 9839 w 10000"/>
              <a:gd name="connsiteY43" fmla="*/ 6241 h 10000"/>
              <a:gd name="connsiteX44" fmla="*/ 9782 w 10000"/>
              <a:gd name="connsiteY44" fmla="*/ 6483 h 10000"/>
              <a:gd name="connsiteX45" fmla="*/ 9701 w 10000"/>
              <a:gd name="connsiteY45" fmla="*/ 6724 h 10000"/>
              <a:gd name="connsiteX46" fmla="*/ 9598 w 10000"/>
              <a:gd name="connsiteY46" fmla="*/ 6943 h 10000"/>
              <a:gd name="connsiteX47" fmla="*/ 9402 w 10000"/>
              <a:gd name="connsiteY47" fmla="*/ 7379 h 10000"/>
              <a:gd name="connsiteX48" fmla="*/ 9138 w 10000"/>
              <a:gd name="connsiteY48" fmla="*/ 7805 h 10000"/>
              <a:gd name="connsiteX49" fmla="*/ 8862 w 10000"/>
              <a:gd name="connsiteY49" fmla="*/ 8184 h 10000"/>
              <a:gd name="connsiteX50" fmla="*/ 8540 w 10000"/>
              <a:gd name="connsiteY50" fmla="*/ 8540 h 10000"/>
              <a:gd name="connsiteX51" fmla="*/ 8184 w 10000"/>
              <a:gd name="connsiteY51" fmla="*/ 8862 h 10000"/>
              <a:gd name="connsiteX52" fmla="*/ 7793 w 10000"/>
              <a:gd name="connsiteY52" fmla="*/ 9138 h 10000"/>
              <a:gd name="connsiteX53" fmla="*/ 7379 w 10000"/>
              <a:gd name="connsiteY53" fmla="*/ 9402 h 10000"/>
              <a:gd name="connsiteX54" fmla="*/ 6943 w 10000"/>
              <a:gd name="connsiteY54" fmla="*/ 9598 h 10000"/>
              <a:gd name="connsiteX55" fmla="*/ 6724 w 10000"/>
              <a:gd name="connsiteY55" fmla="*/ 9701 h 10000"/>
              <a:gd name="connsiteX56" fmla="*/ 6483 w 10000"/>
              <a:gd name="connsiteY56" fmla="*/ 9782 h 10000"/>
              <a:gd name="connsiteX57" fmla="*/ 6241 w 10000"/>
              <a:gd name="connsiteY57" fmla="*/ 9839 h 10000"/>
              <a:gd name="connsiteX58" fmla="*/ 6000 w 10000"/>
              <a:gd name="connsiteY58" fmla="*/ 9897 h 10000"/>
              <a:gd name="connsiteX59" fmla="*/ 5759 w 10000"/>
              <a:gd name="connsiteY59" fmla="*/ 9943 h 10000"/>
              <a:gd name="connsiteX60" fmla="*/ 5517 w 10000"/>
              <a:gd name="connsiteY60" fmla="*/ 9977 h 10000"/>
              <a:gd name="connsiteX61" fmla="*/ 5264 w 10000"/>
              <a:gd name="connsiteY61" fmla="*/ 10000 h 10000"/>
              <a:gd name="connsiteX62" fmla="*/ 5000 w 10000"/>
              <a:gd name="connsiteY62" fmla="*/ 10000 h 10000"/>
              <a:gd name="connsiteX63" fmla="*/ 5000 w 10000"/>
              <a:gd name="connsiteY63" fmla="*/ 10000 h 10000"/>
              <a:gd name="connsiteX64" fmla="*/ 4736 w 10000"/>
              <a:gd name="connsiteY64" fmla="*/ 10000 h 10000"/>
              <a:gd name="connsiteX65" fmla="*/ 4483 w 10000"/>
              <a:gd name="connsiteY65" fmla="*/ 9977 h 10000"/>
              <a:gd name="connsiteX66" fmla="*/ 4241 w 10000"/>
              <a:gd name="connsiteY66" fmla="*/ 9943 h 10000"/>
              <a:gd name="connsiteX67" fmla="*/ 4000 w 10000"/>
              <a:gd name="connsiteY67" fmla="*/ 9897 h 10000"/>
              <a:gd name="connsiteX68" fmla="*/ 3759 w 10000"/>
              <a:gd name="connsiteY68" fmla="*/ 9839 h 10000"/>
              <a:gd name="connsiteX69" fmla="*/ 3517 w 10000"/>
              <a:gd name="connsiteY69" fmla="*/ 9782 h 10000"/>
              <a:gd name="connsiteX70" fmla="*/ 3276 w 10000"/>
              <a:gd name="connsiteY70" fmla="*/ 9701 h 10000"/>
              <a:gd name="connsiteX71" fmla="*/ 3057 w 10000"/>
              <a:gd name="connsiteY71" fmla="*/ 9598 h 10000"/>
              <a:gd name="connsiteX72" fmla="*/ 2621 w 10000"/>
              <a:gd name="connsiteY72" fmla="*/ 9402 h 10000"/>
              <a:gd name="connsiteX73" fmla="*/ 2195 w 10000"/>
              <a:gd name="connsiteY73" fmla="*/ 9138 h 10000"/>
              <a:gd name="connsiteX74" fmla="*/ 2224 w 10000"/>
              <a:gd name="connsiteY74" fmla="*/ 916 h 10000"/>
              <a:gd name="connsiteX0" fmla="*/ 0 w 7805"/>
              <a:gd name="connsiteY0" fmla="*/ 862 h 10000"/>
              <a:gd name="connsiteX1" fmla="*/ 426 w 7805"/>
              <a:gd name="connsiteY1" fmla="*/ 609 h 10000"/>
              <a:gd name="connsiteX2" fmla="*/ 862 w 7805"/>
              <a:gd name="connsiteY2" fmla="*/ 402 h 10000"/>
              <a:gd name="connsiteX3" fmla="*/ 1081 w 7805"/>
              <a:gd name="connsiteY3" fmla="*/ 299 h 10000"/>
              <a:gd name="connsiteX4" fmla="*/ 1322 w 7805"/>
              <a:gd name="connsiteY4" fmla="*/ 218 h 10000"/>
              <a:gd name="connsiteX5" fmla="*/ 1564 w 7805"/>
              <a:gd name="connsiteY5" fmla="*/ 161 h 10000"/>
              <a:gd name="connsiteX6" fmla="*/ 1805 w 7805"/>
              <a:gd name="connsiteY6" fmla="*/ 103 h 10000"/>
              <a:gd name="connsiteX7" fmla="*/ 2046 w 7805"/>
              <a:gd name="connsiteY7" fmla="*/ 69 h 10000"/>
              <a:gd name="connsiteX8" fmla="*/ 2288 w 7805"/>
              <a:gd name="connsiteY8" fmla="*/ 23 h 10000"/>
              <a:gd name="connsiteX9" fmla="*/ 2541 w 7805"/>
              <a:gd name="connsiteY9" fmla="*/ 0 h 10000"/>
              <a:gd name="connsiteX10" fmla="*/ 2805 w 7805"/>
              <a:gd name="connsiteY10" fmla="*/ 0 h 10000"/>
              <a:gd name="connsiteX11" fmla="*/ 2805 w 7805"/>
              <a:gd name="connsiteY11" fmla="*/ 0 h 10000"/>
              <a:gd name="connsiteX12" fmla="*/ 3069 w 7805"/>
              <a:gd name="connsiteY12" fmla="*/ 0 h 10000"/>
              <a:gd name="connsiteX13" fmla="*/ 3322 w 7805"/>
              <a:gd name="connsiteY13" fmla="*/ 23 h 10000"/>
              <a:gd name="connsiteX14" fmla="*/ 3564 w 7805"/>
              <a:gd name="connsiteY14" fmla="*/ 69 h 10000"/>
              <a:gd name="connsiteX15" fmla="*/ 3805 w 7805"/>
              <a:gd name="connsiteY15" fmla="*/ 103 h 10000"/>
              <a:gd name="connsiteX16" fmla="*/ 4046 w 7805"/>
              <a:gd name="connsiteY16" fmla="*/ 161 h 10000"/>
              <a:gd name="connsiteX17" fmla="*/ 4288 w 7805"/>
              <a:gd name="connsiteY17" fmla="*/ 218 h 10000"/>
              <a:gd name="connsiteX18" fmla="*/ 4529 w 7805"/>
              <a:gd name="connsiteY18" fmla="*/ 299 h 10000"/>
              <a:gd name="connsiteX19" fmla="*/ 4748 w 7805"/>
              <a:gd name="connsiteY19" fmla="*/ 402 h 10000"/>
              <a:gd name="connsiteX20" fmla="*/ 5184 w 7805"/>
              <a:gd name="connsiteY20" fmla="*/ 609 h 10000"/>
              <a:gd name="connsiteX21" fmla="*/ 5598 w 7805"/>
              <a:gd name="connsiteY21" fmla="*/ 862 h 10000"/>
              <a:gd name="connsiteX22" fmla="*/ 5989 w 7805"/>
              <a:gd name="connsiteY22" fmla="*/ 1138 h 10000"/>
              <a:gd name="connsiteX23" fmla="*/ 6345 w 7805"/>
              <a:gd name="connsiteY23" fmla="*/ 1460 h 10000"/>
              <a:gd name="connsiteX24" fmla="*/ 6667 w 7805"/>
              <a:gd name="connsiteY24" fmla="*/ 1828 h 10000"/>
              <a:gd name="connsiteX25" fmla="*/ 6943 w 7805"/>
              <a:gd name="connsiteY25" fmla="*/ 2207 h 10000"/>
              <a:gd name="connsiteX26" fmla="*/ 7207 w 7805"/>
              <a:gd name="connsiteY26" fmla="*/ 2621 h 10000"/>
              <a:gd name="connsiteX27" fmla="*/ 7403 w 7805"/>
              <a:gd name="connsiteY27" fmla="*/ 3057 h 10000"/>
              <a:gd name="connsiteX28" fmla="*/ 7506 w 7805"/>
              <a:gd name="connsiteY28" fmla="*/ 3287 h 10000"/>
              <a:gd name="connsiteX29" fmla="*/ 7587 w 7805"/>
              <a:gd name="connsiteY29" fmla="*/ 3517 h 10000"/>
              <a:gd name="connsiteX30" fmla="*/ 7644 w 7805"/>
              <a:gd name="connsiteY30" fmla="*/ 3759 h 10000"/>
              <a:gd name="connsiteX31" fmla="*/ 7702 w 7805"/>
              <a:gd name="connsiteY31" fmla="*/ 4000 h 10000"/>
              <a:gd name="connsiteX32" fmla="*/ 7748 w 7805"/>
              <a:gd name="connsiteY32" fmla="*/ 4241 h 10000"/>
              <a:gd name="connsiteX33" fmla="*/ 7782 w 7805"/>
              <a:gd name="connsiteY33" fmla="*/ 4483 h 10000"/>
              <a:gd name="connsiteX34" fmla="*/ 7805 w 7805"/>
              <a:gd name="connsiteY34" fmla="*/ 4747 h 10000"/>
              <a:gd name="connsiteX35" fmla="*/ 7805 w 7805"/>
              <a:gd name="connsiteY35" fmla="*/ 5000 h 10000"/>
              <a:gd name="connsiteX36" fmla="*/ 7805 w 7805"/>
              <a:gd name="connsiteY36" fmla="*/ 5000 h 10000"/>
              <a:gd name="connsiteX37" fmla="*/ 7805 w 7805"/>
              <a:gd name="connsiteY37" fmla="*/ 5000 h 10000"/>
              <a:gd name="connsiteX38" fmla="*/ 7805 w 7805"/>
              <a:gd name="connsiteY38" fmla="*/ 5264 h 10000"/>
              <a:gd name="connsiteX39" fmla="*/ 7782 w 7805"/>
              <a:gd name="connsiteY39" fmla="*/ 5517 h 10000"/>
              <a:gd name="connsiteX40" fmla="*/ 7748 w 7805"/>
              <a:gd name="connsiteY40" fmla="*/ 5759 h 10000"/>
              <a:gd name="connsiteX41" fmla="*/ 7702 w 7805"/>
              <a:gd name="connsiteY41" fmla="*/ 6000 h 10000"/>
              <a:gd name="connsiteX42" fmla="*/ 7644 w 7805"/>
              <a:gd name="connsiteY42" fmla="*/ 6241 h 10000"/>
              <a:gd name="connsiteX43" fmla="*/ 7587 w 7805"/>
              <a:gd name="connsiteY43" fmla="*/ 6483 h 10000"/>
              <a:gd name="connsiteX44" fmla="*/ 7506 w 7805"/>
              <a:gd name="connsiteY44" fmla="*/ 6724 h 10000"/>
              <a:gd name="connsiteX45" fmla="*/ 7403 w 7805"/>
              <a:gd name="connsiteY45" fmla="*/ 6943 h 10000"/>
              <a:gd name="connsiteX46" fmla="*/ 7207 w 7805"/>
              <a:gd name="connsiteY46" fmla="*/ 7379 h 10000"/>
              <a:gd name="connsiteX47" fmla="*/ 6943 w 7805"/>
              <a:gd name="connsiteY47" fmla="*/ 7805 h 10000"/>
              <a:gd name="connsiteX48" fmla="*/ 6667 w 7805"/>
              <a:gd name="connsiteY48" fmla="*/ 8184 h 10000"/>
              <a:gd name="connsiteX49" fmla="*/ 6345 w 7805"/>
              <a:gd name="connsiteY49" fmla="*/ 8540 h 10000"/>
              <a:gd name="connsiteX50" fmla="*/ 5989 w 7805"/>
              <a:gd name="connsiteY50" fmla="*/ 8862 h 10000"/>
              <a:gd name="connsiteX51" fmla="*/ 5598 w 7805"/>
              <a:gd name="connsiteY51" fmla="*/ 9138 h 10000"/>
              <a:gd name="connsiteX52" fmla="*/ 5184 w 7805"/>
              <a:gd name="connsiteY52" fmla="*/ 9402 h 10000"/>
              <a:gd name="connsiteX53" fmla="*/ 4748 w 7805"/>
              <a:gd name="connsiteY53" fmla="*/ 9598 h 10000"/>
              <a:gd name="connsiteX54" fmla="*/ 4529 w 7805"/>
              <a:gd name="connsiteY54" fmla="*/ 9701 h 10000"/>
              <a:gd name="connsiteX55" fmla="*/ 4288 w 7805"/>
              <a:gd name="connsiteY55" fmla="*/ 9782 h 10000"/>
              <a:gd name="connsiteX56" fmla="*/ 4046 w 7805"/>
              <a:gd name="connsiteY56" fmla="*/ 9839 h 10000"/>
              <a:gd name="connsiteX57" fmla="*/ 3805 w 7805"/>
              <a:gd name="connsiteY57" fmla="*/ 9897 h 10000"/>
              <a:gd name="connsiteX58" fmla="*/ 3564 w 7805"/>
              <a:gd name="connsiteY58" fmla="*/ 9943 h 10000"/>
              <a:gd name="connsiteX59" fmla="*/ 3322 w 7805"/>
              <a:gd name="connsiteY59" fmla="*/ 9977 h 10000"/>
              <a:gd name="connsiteX60" fmla="*/ 3069 w 7805"/>
              <a:gd name="connsiteY60" fmla="*/ 10000 h 10000"/>
              <a:gd name="connsiteX61" fmla="*/ 2805 w 7805"/>
              <a:gd name="connsiteY61" fmla="*/ 10000 h 10000"/>
              <a:gd name="connsiteX62" fmla="*/ 2805 w 7805"/>
              <a:gd name="connsiteY62" fmla="*/ 10000 h 10000"/>
              <a:gd name="connsiteX63" fmla="*/ 2541 w 7805"/>
              <a:gd name="connsiteY63" fmla="*/ 10000 h 10000"/>
              <a:gd name="connsiteX64" fmla="*/ 2288 w 7805"/>
              <a:gd name="connsiteY64" fmla="*/ 9977 h 10000"/>
              <a:gd name="connsiteX65" fmla="*/ 2046 w 7805"/>
              <a:gd name="connsiteY65" fmla="*/ 9943 h 10000"/>
              <a:gd name="connsiteX66" fmla="*/ 1805 w 7805"/>
              <a:gd name="connsiteY66" fmla="*/ 9897 h 10000"/>
              <a:gd name="connsiteX67" fmla="*/ 1564 w 7805"/>
              <a:gd name="connsiteY67" fmla="*/ 9839 h 10000"/>
              <a:gd name="connsiteX68" fmla="*/ 1322 w 7805"/>
              <a:gd name="connsiteY68" fmla="*/ 9782 h 10000"/>
              <a:gd name="connsiteX69" fmla="*/ 1081 w 7805"/>
              <a:gd name="connsiteY69" fmla="*/ 9701 h 10000"/>
              <a:gd name="connsiteX70" fmla="*/ 862 w 7805"/>
              <a:gd name="connsiteY70" fmla="*/ 9598 h 10000"/>
              <a:gd name="connsiteX71" fmla="*/ 426 w 7805"/>
              <a:gd name="connsiteY71" fmla="*/ 9402 h 10000"/>
              <a:gd name="connsiteX72" fmla="*/ 0 w 7805"/>
              <a:gd name="connsiteY72" fmla="*/ 9138 h 10000"/>
              <a:gd name="connsiteX73" fmla="*/ 29 w 7805"/>
              <a:gd name="connsiteY73" fmla="*/ 916 h 10000"/>
              <a:gd name="connsiteX0" fmla="*/ 7 w 10007"/>
              <a:gd name="connsiteY0" fmla="*/ 862 h 10000"/>
              <a:gd name="connsiteX1" fmla="*/ 553 w 10007"/>
              <a:gd name="connsiteY1" fmla="*/ 609 h 10000"/>
              <a:gd name="connsiteX2" fmla="*/ 1111 w 10007"/>
              <a:gd name="connsiteY2" fmla="*/ 402 h 10000"/>
              <a:gd name="connsiteX3" fmla="*/ 1392 w 10007"/>
              <a:gd name="connsiteY3" fmla="*/ 299 h 10000"/>
              <a:gd name="connsiteX4" fmla="*/ 1701 w 10007"/>
              <a:gd name="connsiteY4" fmla="*/ 218 h 10000"/>
              <a:gd name="connsiteX5" fmla="*/ 2011 w 10007"/>
              <a:gd name="connsiteY5" fmla="*/ 161 h 10000"/>
              <a:gd name="connsiteX6" fmla="*/ 2320 w 10007"/>
              <a:gd name="connsiteY6" fmla="*/ 103 h 10000"/>
              <a:gd name="connsiteX7" fmla="*/ 2628 w 10007"/>
              <a:gd name="connsiteY7" fmla="*/ 69 h 10000"/>
              <a:gd name="connsiteX8" fmla="*/ 2938 w 10007"/>
              <a:gd name="connsiteY8" fmla="*/ 23 h 10000"/>
              <a:gd name="connsiteX9" fmla="*/ 3263 w 10007"/>
              <a:gd name="connsiteY9" fmla="*/ 0 h 10000"/>
              <a:gd name="connsiteX10" fmla="*/ 3601 w 10007"/>
              <a:gd name="connsiteY10" fmla="*/ 0 h 10000"/>
              <a:gd name="connsiteX11" fmla="*/ 3601 w 10007"/>
              <a:gd name="connsiteY11" fmla="*/ 0 h 10000"/>
              <a:gd name="connsiteX12" fmla="*/ 3939 w 10007"/>
              <a:gd name="connsiteY12" fmla="*/ 0 h 10000"/>
              <a:gd name="connsiteX13" fmla="*/ 4263 w 10007"/>
              <a:gd name="connsiteY13" fmla="*/ 23 h 10000"/>
              <a:gd name="connsiteX14" fmla="*/ 4573 w 10007"/>
              <a:gd name="connsiteY14" fmla="*/ 69 h 10000"/>
              <a:gd name="connsiteX15" fmla="*/ 4882 w 10007"/>
              <a:gd name="connsiteY15" fmla="*/ 103 h 10000"/>
              <a:gd name="connsiteX16" fmla="*/ 5191 w 10007"/>
              <a:gd name="connsiteY16" fmla="*/ 161 h 10000"/>
              <a:gd name="connsiteX17" fmla="*/ 5501 w 10007"/>
              <a:gd name="connsiteY17" fmla="*/ 218 h 10000"/>
              <a:gd name="connsiteX18" fmla="*/ 5810 w 10007"/>
              <a:gd name="connsiteY18" fmla="*/ 299 h 10000"/>
              <a:gd name="connsiteX19" fmla="*/ 6090 w 10007"/>
              <a:gd name="connsiteY19" fmla="*/ 402 h 10000"/>
              <a:gd name="connsiteX20" fmla="*/ 6649 w 10007"/>
              <a:gd name="connsiteY20" fmla="*/ 609 h 10000"/>
              <a:gd name="connsiteX21" fmla="*/ 7179 w 10007"/>
              <a:gd name="connsiteY21" fmla="*/ 862 h 10000"/>
              <a:gd name="connsiteX22" fmla="*/ 7680 w 10007"/>
              <a:gd name="connsiteY22" fmla="*/ 1138 h 10000"/>
              <a:gd name="connsiteX23" fmla="*/ 8136 w 10007"/>
              <a:gd name="connsiteY23" fmla="*/ 1460 h 10000"/>
              <a:gd name="connsiteX24" fmla="*/ 8549 w 10007"/>
              <a:gd name="connsiteY24" fmla="*/ 1828 h 10000"/>
              <a:gd name="connsiteX25" fmla="*/ 8903 w 10007"/>
              <a:gd name="connsiteY25" fmla="*/ 2207 h 10000"/>
              <a:gd name="connsiteX26" fmla="*/ 9241 w 10007"/>
              <a:gd name="connsiteY26" fmla="*/ 2621 h 10000"/>
              <a:gd name="connsiteX27" fmla="*/ 9492 w 10007"/>
              <a:gd name="connsiteY27" fmla="*/ 3057 h 10000"/>
              <a:gd name="connsiteX28" fmla="*/ 9624 w 10007"/>
              <a:gd name="connsiteY28" fmla="*/ 3287 h 10000"/>
              <a:gd name="connsiteX29" fmla="*/ 9728 w 10007"/>
              <a:gd name="connsiteY29" fmla="*/ 3517 h 10000"/>
              <a:gd name="connsiteX30" fmla="*/ 9801 w 10007"/>
              <a:gd name="connsiteY30" fmla="*/ 3759 h 10000"/>
              <a:gd name="connsiteX31" fmla="*/ 9875 w 10007"/>
              <a:gd name="connsiteY31" fmla="*/ 4000 h 10000"/>
              <a:gd name="connsiteX32" fmla="*/ 9934 w 10007"/>
              <a:gd name="connsiteY32" fmla="*/ 4241 h 10000"/>
              <a:gd name="connsiteX33" fmla="*/ 9978 w 10007"/>
              <a:gd name="connsiteY33" fmla="*/ 4483 h 10000"/>
              <a:gd name="connsiteX34" fmla="*/ 10007 w 10007"/>
              <a:gd name="connsiteY34" fmla="*/ 4747 h 10000"/>
              <a:gd name="connsiteX35" fmla="*/ 10007 w 10007"/>
              <a:gd name="connsiteY35" fmla="*/ 5000 h 10000"/>
              <a:gd name="connsiteX36" fmla="*/ 10007 w 10007"/>
              <a:gd name="connsiteY36" fmla="*/ 5000 h 10000"/>
              <a:gd name="connsiteX37" fmla="*/ 10007 w 10007"/>
              <a:gd name="connsiteY37" fmla="*/ 5000 h 10000"/>
              <a:gd name="connsiteX38" fmla="*/ 10007 w 10007"/>
              <a:gd name="connsiteY38" fmla="*/ 5264 h 10000"/>
              <a:gd name="connsiteX39" fmla="*/ 9978 w 10007"/>
              <a:gd name="connsiteY39" fmla="*/ 5517 h 10000"/>
              <a:gd name="connsiteX40" fmla="*/ 9934 w 10007"/>
              <a:gd name="connsiteY40" fmla="*/ 5759 h 10000"/>
              <a:gd name="connsiteX41" fmla="*/ 9875 w 10007"/>
              <a:gd name="connsiteY41" fmla="*/ 6000 h 10000"/>
              <a:gd name="connsiteX42" fmla="*/ 9801 w 10007"/>
              <a:gd name="connsiteY42" fmla="*/ 6241 h 10000"/>
              <a:gd name="connsiteX43" fmla="*/ 9728 w 10007"/>
              <a:gd name="connsiteY43" fmla="*/ 6483 h 10000"/>
              <a:gd name="connsiteX44" fmla="*/ 9624 w 10007"/>
              <a:gd name="connsiteY44" fmla="*/ 6724 h 10000"/>
              <a:gd name="connsiteX45" fmla="*/ 9492 w 10007"/>
              <a:gd name="connsiteY45" fmla="*/ 6943 h 10000"/>
              <a:gd name="connsiteX46" fmla="*/ 9241 w 10007"/>
              <a:gd name="connsiteY46" fmla="*/ 7379 h 10000"/>
              <a:gd name="connsiteX47" fmla="*/ 8903 w 10007"/>
              <a:gd name="connsiteY47" fmla="*/ 7805 h 10000"/>
              <a:gd name="connsiteX48" fmla="*/ 8549 w 10007"/>
              <a:gd name="connsiteY48" fmla="*/ 8184 h 10000"/>
              <a:gd name="connsiteX49" fmla="*/ 8136 w 10007"/>
              <a:gd name="connsiteY49" fmla="*/ 8540 h 10000"/>
              <a:gd name="connsiteX50" fmla="*/ 7680 w 10007"/>
              <a:gd name="connsiteY50" fmla="*/ 8862 h 10000"/>
              <a:gd name="connsiteX51" fmla="*/ 7179 w 10007"/>
              <a:gd name="connsiteY51" fmla="*/ 9138 h 10000"/>
              <a:gd name="connsiteX52" fmla="*/ 6649 w 10007"/>
              <a:gd name="connsiteY52" fmla="*/ 9402 h 10000"/>
              <a:gd name="connsiteX53" fmla="*/ 6090 w 10007"/>
              <a:gd name="connsiteY53" fmla="*/ 9598 h 10000"/>
              <a:gd name="connsiteX54" fmla="*/ 5810 w 10007"/>
              <a:gd name="connsiteY54" fmla="*/ 9701 h 10000"/>
              <a:gd name="connsiteX55" fmla="*/ 5501 w 10007"/>
              <a:gd name="connsiteY55" fmla="*/ 9782 h 10000"/>
              <a:gd name="connsiteX56" fmla="*/ 5191 w 10007"/>
              <a:gd name="connsiteY56" fmla="*/ 9839 h 10000"/>
              <a:gd name="connsiteX57" fmla="*/ 4882 w 10007"/>
              <a:gd name="connsiteY57" fmla="*/ 9897 h 10000"/>
              <a:gd name="connsiteX58" fmla="*/ 4573 w 10007"/>
              <a:gd name="connsiteY58" fmla="*/ 9943 h 10000"/>
              <a:gd name="connsiteX59" fmla="*/ 4263 w 10007"/>
              <a:gd name="connsiteY59" fmla="*/ 9977 h 10000"/>
              <a:gd name="connsiteX60" fmla="*/ 3939 w 10007"/>
              <a:gd name="connsiteY60" fmla="*/ 10000 h 10000"/>
              <a:gd name="connsiteX61" fmla="*/ 3601 w 10007"/>
              <a:gd name="connsiteY61" fmla="*/ 10000 h 10000"/>
              <a:gd name="connsiteX62" fmla="*/ 3601 w 10007"/>
              <a:gd name="connsiteY62" fmla="*/ 10000 h 10000"/>
              <a:gd name="connsiteX63" fmla="*/ 3263 w 10007"/>
              <a:gd name="connsiteY63" fmla="*/ 10000 h 10000"/>
              <a:gd name="connsiteX64" fmla="*/ 2938 w 10007"/>
              <a:gd name="connsiteY64" fmla="*/ 9977 h 10000"/>
              <a:gd name="connsiteX65" fmla="*/ 2628 w 10007"/>
              <a:gd name="connsiteY65" fmla="*/ 9943 h 10000"/>
              <a:gd name="connsiteX66" fmla="*/ 2320 w 10007"/>
              <a:gd name="connsiteY66" fmla="*/ 9897 h 10000"/>
              <a:gd name="connsiteX67" fmla="*/ 2011 w 10007"/>
              <a:gd name="connsiteY67" fmla="*/ 9839 h 10000"/>
              <a:gd name="connsiteX68" fmla="*/ 1701 w 10007"/>
              <a:gd name="connsiteY68" fmla="*/ 9782 h 10000"/>
              <a:gd name="connsiteX69" fmla="*/ 1392 w 10007"/>
              <a:gd name="connsiteY69" fmla="*/ 9701 h 10000"/>
              <a:gd name="connsiteX70" fmla="*/ 1111 w 10007"/>
              <a:gd name="connsiteY70" fmla="*/ 9598 h 10000"/>
              <a:gd name="connsiteX71" fmla="*/ 553 w 10007"/>
              <a:gd name="connsiteY71" fmla="*/ 9402 h 10000"/>
              <a:gd name="connsiteX72" fmla="*/ 7 w 10007"/>
              <a:gd name="connsiteY72" fmla="*/ 9138 h 10000"/>
              <a:gd name="connsiteX73" fmla="*/ 0 w 10007"/>
              <a:gd name="connsiteY73" fmla="*/ 882 h 10000"/>
              <a:gd name="connsiteX0" fmla="*/ 7 w 10007"/>
              <a:gd name="connsiteY0" fmla="*/ 862 h 10000"/>
              <a:gd name="connsiteX1" fmla="*/ 553 w 10007"/>
              <a:gd name="connsiteY1" fmla="*/ 609 h 10000"/>
              <a:gd name="connsiteX2" fmla="*/ 1111 w 10007"/>
              <a:gd name="connsiteY2" fmla="*/ 402 h 10000"/>
              <a:gd name="connsiteX3" fmla="*/ 1392 w 10007"/>
              <a:gd name="connsiteY3" fmla="*/ 299 h 10000"/>
              <a:gd name="connsiteX4" fmla="*/ 1701 w 10007"/>
              <a:gd name="connsiteY4" fmla="*/ 218 h 10000"/>
              <a:gd name="connsiteX5" fmla="*/ 2011 w 10007"/>
              <a:gd name="connsiteY5" fmla="*/ 161 h 10000"/>
              <a:gd name="connsiteX6" fmla="*/ 2320 w 10007"/>
              <a:gd name="connsiteY6" fmla="*/ 103 h 10000"/>
              <a:gd name="connsiteX7" fmla="*/ 2628 w 10007"/>
              <a:gd name="connsiteY7" fmla="*/ 69 h 10000"/>
              <a:gd name="connsiteX8" fmla="*/ 2938 w 10007"/>
              <a:gd name="connsiteY8" fmla="*/ 23 h 10000"/>
              <a:gd name="connsiteX9" fmla="*/ 3263 w 10007"/>
              <a:gd name="connsiteY9" fmla="*/ 0 h 10000"/>
              <a:gd name="connsiteX10" fmla="*/ 3601 w 10007"/>
              <a:gd name="connsiteY10" fmla="*/ 0 h 10000"/>
              <a:gd name="connsiteX11" fmla="*/ 3601 w 10007"/>
              <a:gd name="connsiteY11" fmla="*/ 0 h 10000"/>
              <a:gd name="connsiteX12" fmla="*/ 3939 w 10007"/>
              <a:gd name="connsiteY12" fmla="*/ 0 h 10000"/>
              <a:gd name="connsiteX13" fmla="*/ 4263 w 10007"/>
              <a:gd name="connsiteY13" fmla="*/ 23 h 10000"/>
              <a:gd name="connsiteX14" fmla="*/ 4573 w 10007"/>
              <a:gd name="connsiteY14" fmla="*/ 69 h 10000"/>
              <a:gd name="connsiteX15" fmla="*/ 4882 w 10007"/>
              <a:gd name="connsiteY15" fmla="*/ 103 h 10000"/>
              <a:gd name="connsiteX16" fmla="*/ 5191 w 10007"/>
              <a:gd name="connsiteY16" fmla="*/ 161 h 10000"/>
              <a:gd name="connsiteX17" fmla="*/ 5501 w 10007"/>
              <a:gd name="connsiteY17" fmla="*/ 218 h 10000"/>
              <a:gd name="connsiteX18" fmla="*/ 5810 w 10007"/>
              <a:gd name="connsiteY18" fmla="*/ 299 h 10000"/>
              <a:gd name="connsiteX19" fmla="*/ 6090 w 10007"/>
              <a:gd name="connsiteY19" fmla="*/ 402 h 10000"/>
              <a:gd name="connsiteX20" fmla="*/ 6649 w 10007"/>
              <a:gd name="connsiteY20" fmla="*/ 609 h 10000"/>
              <a:gd name="connsiteX21" fmla="*/ 7179 w 10007"/>
              <a:gd name="connsiteY21" fmla="*/ 862 h 10000"/>
              <a:gd name="connsiteX22" fmla="*/ 7680 w 10007"/>
              <a:gd name="connsiteY22" fmla="*/ 1138 h 10000"/>
              <a:gd name="connsiteX23" fmla="*/ 8136 w 10007"/>
              <a:gd name="connsiteY23" fmla="*/ 1460 h 10000"/>
              <a:gd name="connsiteX24" fmla="*/ 8549 w 10007"/>
              <a:gd name="connsiteY24" fmla="*/ 1828 h 10000"/>
              <a:gd name="connsiteX25" fmla="*/ 8903 w 10007"/>
              <a:gd name="connsiteY25" fmla="*/ 2207 h 10000"/>
              <a:gd name="connsiteX26" fmla="*/ 9241 w 10007"/>
              <a:gd name="connsiteY26" fmla="*/ 2621 h 10000"/>
              <a:gd name="connsiteX27" fmla="*/ 9492 w 10007"/>
              <a:gd name="connsiteY27" fmla="*/ 3057 h 10000"/>
              <a:gd name="connsiteX28" fmla="*/ 9624 w 10007"/>
              <a:gd name="connsiteY28" fmla="*/ 3287 h 10000"/>
              <a:gd name="connsiteX29" fmla="*/ 9728 w 10007"/>
              <a:gd name="connsiteY29" fmla="*/ 3517 h 10000"/>
              <a:gd name="connsiteX30" fmla="*/ 9801 w 10007"/>
              <a:gd name="connsiteY30" fmla="*/ 3759 h 10000"/>
              <a:gd name="connsiteX31" fmla="*/ 9875 w 10007"/>
              <a:gd name="connsiteY31" fmla="*/ 4000 h 10000"/>
              <a:gd name="connsiteX32" fmla="*/ 9934 w 10007"/>
              <a:gd name="connsiteY32" fmla="*/ 4241 h 10000"/>
              <a:gd name="connsiteX33" fmla="*/ 9978 w 10007"/>
              <a:gd name="connsiteY33" fmla="*/ 4483 h 10000"/>
              <a:gd name="connsiteX34" fmla="*/ 10007 w 10007"/>
              <a:gd name="connsiteY34" fmla="*/ 4747 h 10000"/>
              <a:gd name="connsiteX35" fmla="*/ 10007 w 10007"/>
              <a:gd name="connsiteY35" fmla="*/ 5000 h 10000"/>
              <a:gd name="connsiteX36" fmla="*/ 10007 w 10007"/>
              <a:gd name="connsiteY36" fmla="*/ 5000 h 10000"/>
              <a:gd name="connsiteX37" fmla="*/ 10007 w 10007"/>
              <a:gd name="connsiteY37" fmla="*/ 5000 h 10000"/>
              <a:gd name="connsiteX38" fmla="*/ 10007 w 10007"/>
              <a:gd name="connsiteY38" fmla="*/ 5264 h 10000"/>
              <a:gd name="connsiteX39" fmla="*/ 9978 w 10007"/>
              <a:gd name="connsiteY39" fmla="*/ 5517 h 10000"/>
              <a:gd name="connsiteX40" fmla="*/ 9934 w 10007"/>
              <a:gd name="connsiteY40" fmla="*/ 5759 h 10000"/>
              <a:gd name="connsiteX41" fmla="*/ 9875 w 10007"/>
              <a:gd name="connsiteY41" fmla="*/ 6000 h 10000"/>
              <a:gd name="connsiteX42" fmla="*/ 9801 w 10007"/>
              <a:gd name="connsiteY42" fmla="*/ 6241 h 10000"/>
              <a:gd name="connsiteX43" fmla="*/ 9728 w 10007"/>
              <a:gd name="connsiteY43" fmla="*/ 6483 h 10000"/>
              <a:gd name="connsiteX44" fmla="*/ 9624 w 10007"/>
              <a:gd name="connsiteY44" fmla="*/ 6724 h 10000"/>
              <a:gd name="connsiteX45" fmla="*/ 9492 w 10007"/>
              <a:gd name="connsiteY45" fmla="*/ 6943 h 10000"/>
              <a:gd name="connsiteX46" fmla="*/ 9241 w 10007"/>
              <a:gd name="connsiteY46" fmla="*/ 7379 h 10000"/>
              <a:gd name="connsiteX47" fmla="*/ 8903 w 10007"/>
              <a:gd name="connsiteY47" fmla="*/ 7805 h 10000"/>
              <a:gd name="connsiteX48" fmla="*/ 8549 w 10007"/>
              <a:gd name="connsiteY48" fmla="*/ 8184 h 10000"/>
              <a:gd name="connsiteX49" fmla="*/ 8136 w 10007"/>
              <a:gd name="connsiteY49" fmla="*/ 8540 h 10000"/>
              <a:gd name="connsiteX50" fmla="*/ 7680 w 10007"/>
              <a:gd name="connsiteY50" fmla="*/ 8862 h 10000"/>
              <a:gd name="connsiteX51" fmla="*/ 7179 w 10007"/>
              <a:gd name="connsiteY51" fmla="*/ 9138 h 10000"/>
              <a:gd name="connsiteX52" fmla="*/ 6649 w 10007"/>
              <a:gd name="connsiteY52" fmla="*/ 9402 h 10000"/>
              <a:gd name="connsiteX53" fmla="*/ 6090 w 10007"/>
              <a:gd name="connsiteY53" fmla="*/ 9598 h 10000"/>
              <a:gd name="connsiteX54" fmla="*/ 5810 w 10007"/>
              <a:gd name="connsiteY54" fmla="*/ 9701 h 10000"/>
              <a:gd name="connsiteX55" fmla="*/ 5501 w 10007"/>
              <a:gd name="connsiteY55" fmla="*/ 9782 h 10000"/>
              <a:gd name="connsiteX56" fmla="*/ 5191 w 10007"/>
              <a:gd name="connsiteY56" fmla="*/ 9839 h 10000"/>
              <a:gd name="connsiteX57" fmla="*/ 4882 w 10007"/>
              <a:gd name="connsiteY57" fmla="*/ 9897 h 10000"/>
              <a:gd name="connsiteX58" fmla="*/ 4573 w 10007"/>
              <a:gd name="connsiteY58" fmla="*/ 9943 h 10000"/>
              <a:gd name="connsiteX59" fmla="*/ 4263 w 10007"/>
              <a:gd name="connsiteY59" fmla="*/ 9977 h 10000"/>
              <a:gd name="connsiteX60" fmla="*/ 3939 w 10007"/>
              <a:gd name="connsiteY60" fmla="*/ 10000 h 10000"/>
              <a:gd name="connsiteX61" fmla="*/ 3601 w 10007"/>
              <a:gd name="connsiteY61" fmla="*/ 10000 h 10000"/>
              <a:gd name="connsiteX62" fmla="*/ 3601 w 10007"/>
              <a:gd name="connsiteY62" fmla="*/ 10000 h 10000"/>
              <a:gd name="connsiteX63" fmla="*/ 3263 w 10007"/>
              <a:gd name="connsiteY63" fmla="*/ 10000 h 10000"/>
              <a:gd name="connsiteX64" fmla="*/ 2938 w 10007"/>
              <a:gd name="connsiteY64" fmla="*/ 9977 h 10000"/>
              <a:gd name="connsiteX65" fmla="*/ 2628 w 10007"/>
              <a:gd name="connsiteY65" fmla="*/ 9943 h 10000"/>
              <a:gd name="connsiteX66" fmla="*/ 2320 w 10007"/>
              <a:gd name="connsiteY66" fmla="*/ 9897 h 10000"/>
              <a:gd name="connsiteX67" fmla="*/ 2011 w 10007"/>
              <a:gd name="connsiteY67" fmla="*/ 9839 h 10000"/>
              <a:gd name="connsiteX68" fmla="*/ 1701 w 10007"/>
              <a:gd name="connsiteY68" fmla="*/ 9782 h 10000"/>
              <a:gd name="connsiteX69" fmla="*/ 1392 w 10007"/>
              <a:gd name="connsiteY69" fmla="*/ 9701 h 10000"/>
              <a:gd name="connsiteX70" fmla="*/ 1111 w 10007"/>
              <a:gd name="connsiteY70" fmla="*/ 9598 h 10000"/>
              <a:gd name="connsiteX71" fmla="*/ 553 w 10007"/>
              <a:gd name="connsiteY71" fmla="*/ 9402 h 10000"/>
              <a:gd name="connsiteX72" fmla="*/ 7 w 10007"/>
              <a:gd name="connsiteY72" fmla="*/ 9138 h 10000"/>
              <a:gd name="connsiteX73" fmla="*/ 0 w 10007"/>
              <a:gd name="connsiteY73" fmla="*/ 882 h 10000"/>
              <a:gd name="connsiteX74" fmla="*/ 7 w 10007"/>
              <a:gd name="connsiteY74" fmla="*/ 86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007" h="10000">
                <a:moveTo>
                  <a:pt x="7" y="862"/>
                </a:moveTo>
                <a:lnTo>
                  <a:pt x="553" y="609"/>
                </a:lnTo>
                <a:lnTo>
                  <a:pt x="1111" y="402"/>
                </a:lnTo>
                <a:lnTo>
                  <a:pt x="1392" y="299"/>
                </a:lnTo>
                <a:lnTo>
                  <a:pt x="1701" y="218"/>
                </a:lnTo>
                <a:lnTo>
                  <a:pt x="2011" y="161"/>
                </a:lnTo>
                <a:lnTo>
                  <a:pt x="2320" y="103"/>
                </a:lnTo>
                <a:lnTo>
                  <a:pt x="2628" y="69"/>
                </a:lnTo>
                <a:lnTo>
                  <a:pt x="2938" y="23"/>
                </a:lnTo>
                <a:lnTo>
                  <a:pt x="3263" y="0"/>
                </a:lnTo>
                <a:lnTo>
                  <a:pt x="3601" y="0"/>
                </a:lnTo>
                <a:lnTo>
                  <a:pt x="3601" y="0"/>
                </a:lnTo>
                <a:lnTo>
                  <a:pt x="3939" y="0"/>
                </a:lnTo>
                <a:lnTo>
                  <a:pt x="4263" y="23"/>
                </a:lnTo>
                <a:lnTo>
                  <a:pt x="4573" y="69"/>
                </a:lnTo>
                <a:lnTo>
                  <a:pt x="4882" y="103"/>
                </a:lnTo>
                <a:lnTo>
                  <a:pt x="5191" y="161"/>
                </a:lnTo>
                <a:lnTo>
                  <a:pt x="5501" y="218"/>
                </a:lnTo>
                <a:lnTo>
                  <a:pt x="5810" y="299"/>
                </a:lnTo>
                <a:lnTo>
                  <a:pt x="6090" y="402"/>
                </a:lnTo>
                <a:lnTo>
                  <a:pt x="6649" y="609"/>
                </a:lnTo>
                <a:lnTo>
                  <a:pt x="7179" y="862"/>
                </a:lnTo>
                <a:lnTo>
                  <a:pt x="7680" y="1138"/>
                </a:lnTo>
                <a:lnTo>
                  <a:pt x="8136" y="1460"/>
                </a:lnTo>
                <a:lnTo>
                  <a:pt x="8549" y="1828"/>
                </a:lnTo>
                <a:lnTo>
                  <a:pt x="8903" y="2207"/>
                </a:lnTo>
                <a:lnTo>
                  <a:pt x="9241" y="2621"/>
                </a:lnTo>
                <a:cubicBezTo>
                  <a:pt x="9325" y="2766"/>
                  <a:pt x="9408" y="2912"/>
                  <a:pt x="9492" y="3057"/>
                </a:cubicBezTo>
                <a:lnTo>
                  <a:pt x="9624" y="3287"/>
                </a:lnTo>
                <a:cubicBezTo>
                  <a:pt x="9659" y="3364"/>
                  <a:pt x="9693" y="3440"/>
                  <a:pt x="9728" y="3517"/>
                </a:cubicBezTo>
                <a:cubicBezTo>
                  <a:pt x="9752" y="3598"/>
                  <a:pt x="9776" y="3678"/>
                  <a:pt x="9801" y="3759"/>
                </a:cubicBezTo>
                <a:cubicBezTo>
                  <a:pt x="9825" y="3839"/>
                  <a:pt x="9851" y="3920"/>
                  <a:pt x="9875" y="4000"/>
                </a:cubicBezTo>
                <a:cubicBezTo>
                  <a:pt x="9894" y="4080"/>
                  <a:pt x="9915" y="4161"/>
                  <a:pt x="9934" y="4241"/>
                </a:cubicBezTo>
                <a:cubicBezTo>
                  <a:pt x="9948" y="4322"/>
                  <a:pt x="9963" y="4402"/>
                  <a:pt x="9978" y="4483"/>
                </a:cubicBezTo>
                <a:cubicBezTo>
                  <a:pt x="9988" y="4571"/>
                  <a:pt x="9997" y="4659"/>
                  <a:pt x="10007" y="4747"/>
                </a:cubicBezTo>
                <a:lnTo>
                  <a:pt x="10007" y="5000"/>
                </a:lnTo>
                <a:lnTo>
                  <a:pt x="10007" y="5000"/>
                </a:lnTo>
                <a:lnTo>
                  <a:pt x="10007" y="5000"/>
                </a:lnTo>
                <a:lnTo>
                  <a:pt x="10007" y="5264"/>
                </a:lnTo>
                <a:cubicBezTo>
                  <a:pt x="9997" y="5348"/>
                  <a:pt x="9988" y="5433"/>
                  <a:pt x="9978" y="5517"/>
                </a:cubicBezTo>
                <a:cubicBezTo>
                  <a:pt x="9963" y="5598"/>
                  <a:pt x="9948" y="5678"/>
                  <a:pt x="9934" y="5759"/>
                </a:cubicBezTo>
                <a:cubicBezTo>
                  <a:pt x="9915" y="5839"/>
                  <a:pt x="9894" y="5920"/>
                  <a:pt x="9875" y="6000"/>
                </a:cubicBezTo>
                <a:cubicBezTo>
                  <a:pt x="9851" y="6080"/>
                  <a:pt x="9825" y="6161"/>
                  <a:pt x="9801" y="6241"/>
                </a:cubicBezTo>
                <a:cubicBezTo>
                  <a:pt x="9776" y="6322"/>
                  <a:pt x="9752" y="6402"/>
                  <a:pt x="9728" y="6483"/>
                </a:cubicBezTo>
                <a:cubicBezTo>
                  <a:pt x="9693" y="6563"/>
                  <a:pt x="9659" y="6644"/>
                  <a:pt x="9624" y="6724"/>
                </a:cubicBezTo>
                <a:lnTo>
                  <a:pt x="9492" y="6943"/>
                </a:lnTo>
                <a:cubicBezTo>
                  <a:pt x="9408" y="7088"/>
                  <a:pt x="9325" y="7234"/>
                  <a:pt x="9241" y="7379"/>
                </a:cubicBezTo>
                <a:lnTo>
                  <a:pt x="8903" y="7805"/>
                </a:lnTo>
                <a:lnTo>
                  <a:pt x="8549" y="8184"/>
                </a:lnTo>
                <a:lnTo>
                  <a:pt x="8136" y="8540"/>
                </a:lnTo>
                <a:lnTo>
                  <a:pt x="7680" y="8862"/>
                </a:lnTo>
                <a:lnTo>
                  <a:pt x="7179" y="9138"/>
                </a:lnTo>
                <a:lnTo>
                  <a:pt x="6649" y="9402"/>
                </a:lnTo>
                <a:lnTo>
                  <a:pt x="6090" y="9598"/>
                </a:lnTo>
                <a:lnTo>
                  <a:pt x="5810" y="9701"/>
                </a:lnTo>
                <a:lnTo>
                  <a:pt x="5501" y="9782"/>
                </a:lnTo>
                <a:lnTo>
                  <a:pt x="5191" y="9839"/>
                </a:lnTo>
                <a:lnTo>
                  <a:pt x="4882" y="9897"/>
                </a:lnTo>
                <a:lnTo>
                  <a:pt x="4573" y="9943"/>
                </a:lnTo>
                <a:lnTo>
                  <a:pt x="4263" y="9977"/>
                </a:lnTo>
                <a:lnTo>
                  <a:pt x="3939" y="10000"/>
                </a:lnTo>
                <a:lnTo>
                  <a:pt x="3601" y="10000"/>
                </a:lnTo>
                <a:lnTo>
                  <a:pt x="3601" y="10000"/>
                </a:lnTo>
                <a:lnTo>
                  <a:pt x="3263" y="10000"/>
                </a:lnTo>
                <a:lnTo>
                  <a:pt x="2938" y="9977"/>
                </a:lnTo>
                <a:lnTo>
                  <a:pt x="2628" y="9943"/>
                </a:lnTo>
                <a:lnTo>
                  <a:pt x="2320" y="9897"/>
                </a:lnTo>
                <a:lnTo>
                  <a:pt x="2011" y="9839"/>
                </a:lnTo>
                <a:lnTo>
                  <a:pt x="1701" y="9782"/>
                </a:lnTo>
                <a:lnTo>
                  <a:pt x="1392" y="9701"/>
                </a:lnTo>
                <a:lnTo>
                  <a:pt x="1111" y="9598"/>
                </a:lnTo>
                <a:lnTo>
                  <a:pt x="553" y="9402"/>
                </a:lnTo>
                <a:lnTo>
                  <a:pt x="7" y="9138"/>
                </a:lnTo>
                <a:cubicBezTo>
                  <a:pt x="31" y="9223"/>
                  <a:pt x="0" y="882"/>
                  <a:pt x="0" y="882"/>
                </a:cubicBezTo>
                <a:lnTo>
                  <a:pt x="7" y="862"/>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p>
            <a:r>
              <a:rPr lang="en-US" b="1" dirty="0">
                <a:solidFill>
                  <a:srgbClr val="C00000"/>
                </a:solidFill>
              </a:rPr>
              <a:t>Types of Antibodies</a:t>
            </a:r>
          </a:p>
        </p:txBody>
      </p:sp>
      <p:sp>
        <p:nvSpPr>
          <p:cNvPr id="3" name="Rounded Rectangle 2"/>
          <p:cNvSpPr/>
          <p:nvPr/>
        </p:nvSpPr>
        <p:spPr>
          <a:xfrm>
            <a:off x="695832" y="5380036"/>
            <a:ext cx="2844800" cy="182880"/>
          </a:xfrm>
          <a:prstGeom prst="roundRect">
            <a:avLst>
              <a:gd name="adj" fmla="val 571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695832" y="1608607"/>
            <a:ext cx="2844800" cy="685800"/>
          </a:xfrm>
          <a:prstGeom prst="roundRect">
            <a:avLst>
              <a:gd name="adj" fmla="val 571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Naked</a:t>
            </a:r>
          </a:p>
        </p:txBody>
      </p:sp>
      <p:sp>
        <p:nvSpPr>
          <p:cNvPr id="6" name="TextBox 5"/>
          <p:cNvSpPr txBox="1"/>
          <p:nvPr/>
        </p:nvSpPr>
        <p:spPr>
          <a:xfrm>
            <a:off x="652752" y="5606061"/>
            <a:ext cx="2911797" cy="350930"/>
          </a:xfrm>
          <a:prstGeom prst="rect">
            <a:avLst/>
          </a:prstGeom>
          <a:noFill/>
        </p:spPr>
        <p:txBody>
          <a:bodyPr wrap="square" lIns="60960" rIns="60960" rtlCol="0">
            <a:spAutoFit/>
          </a:bodyPr>
          <a:lstStyle/>
          <a:p>
            <a:pPr marL="0" marR="0" lvl="0" indent="0" algn="ctr" defTabSz="914400" rtl="0" eaLnBrk="1" fontAlgn="auto" latinLnBrk="0" hangingPunct="1">
              <a:lnSpc>
                <a:spcPct val="90000"/>
              </a:lnSpc>
              <a:spcBef>
                <a:spcPts val="0"/>
              </a:spcBef>
              <a:spcAft>
                <a:spcPts val="400"/>
              </a:spcAft>
              <a:buClrTx/>
              <a:buSzTx/>
              <a:buFontTx/>
              <a:buNone/>
              <a:tabLst/>
              <a:defRPr/>
            </a:pPr>
            <a:r>
              <a:rPr kumimoji="0" lang="en-US" sz="1867" b="0" i="0" u="none" strike="noStrike" kern="1200" cap="none" spc="0" normalizeH="0" baseline="0" noProof="0" dirty="0">
                <a:ln>
                  <a:noFill/>
                </a:ln>
                <a:solidFill>
                  <a:prstClr val="black">
                    <a:lumMod val="75000"/>
                    <a:lumOff val="25000"/>
                  </a:prstClr>
                </a:solidFill>
                <a:effectLst/>
                <a:uLnTx/>
                <a:uFillTx/>
                <a:latin typeface="Calibri"/>
                <a:ea typeface="+mn-ea"/>
                <a:cs typeface="+mn-cs"/>
              </a:rPr>
              <a:t>Nothing is attached</a:t>
            </a:r>
          </a:p>
        </p:txBody>
      </p:sp>
      <p:sp>
        <p:nvSpPr>
          <p:cNvPr id="8" name="Rounded Rectangle 7"/>
          <p:cNvSpPr/>
          <p:nvPr/>
        </p:nvSpPr>
        <p:spPr>
          <a:xfrm>
            <a:off x="4027769" y="5380036"/>
            <a:ext cx="2950464" cy="182880"/>
          </a:xfrm>
          <a:prstGeom prst="roundRect">
            <a:avLst>
              <a:gd name="adj" fmla="val 5719"/>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4027769" y="1608607"/>
            <a:ext cx="2950259" cy="685800"/>
          </a:xfrm>
          <a:prstGeom prst="roundRect">
            <a:avLst>
              <a:gd name="adj" fmla="val 5719"/>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Antibody Drug Conjugates (ADC)</a:t>
            </a:r>
          </a:p>
        </p:txBody>
      </p:sp>
      <p:sp>
        <p:nvSpPr>
          <p:cNvPr id="11" name="TextBox 10"/>
          <p:cNvSpPr txBox="1"/>
          <p:nvPr/>
        </p:nvSpPr>
        <p:spPr>
          <a:xfrm>
            <a:off x="3968935" y="5606062"/>
            <a:ext cx="3229468" cy="609526"/>
          </a:xfrm>
          <a:prstGeom prst="rect">
            <a:avLst/>
          </a:prstGeom>
          <a:noFill/>
        </p:spPr>
        <p:txBody>
          <a:bodyPr wrap="square" lIns="60960" rIns="6096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867" b="0" i="0" u="none" strike="noStrike" kern="1200" cap="none" spc="0" normalizeH="0" baseline="0" noProof="0" dirty="0">
                <a:ln>
                  <a:noFill/>
                </a:ln>
                <a:solidFill>
                  <a:prstClr val="black">
                    <a:lumMod val="75000"/>
                    <a:lumOff val="25000"/>
                  </a:prstClr>
                </a:solidFill>
                <a:effectLst/>
                <a:uLnTx/>
                <a:uFillTx/>
                <a:latin typeface="Calibri"/>
                <a:ea typeface="+mn-ea"/>
                <a:cs typeface="+mn-cs"/>
              </a:rPr>
              <a:t>A toxin or radioactive isotope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867" b="0" i="0" u="none" strike="noStrike" kern="1200" cap="none" spc="0" normalizeH="0" baseline="0" noProof="0" dirty="0">
                <a:ln>
                  <a:noFill/>
                </a:ln>
                <a:solidFill>
                  <a:prstClr val="black">
                    <a:lumMod val="75000"/>
                    <a:lumOff val="25000"/>
                  </a:prstClr>
                </a:solidFill>
                <a:effectLst/>
                <a:uLnTx/>
                <a:uFillTx/>
                <a:latin typeface="Calibri"/>
                <a:ea typeface="+mn-ea"/>
                <a:cs typeface="+mn-cs"/>
              </a:rPr>
              <a:t>is attached </a:t>
            </a:r>
          </a:p>
        </p:txBody>
      </p:sp>
      <p:sp>
        <p:nvSpPr>
          <p:cNvPr id="13" name="Rounded Rectangle 12"/>
          <p:cNvSpPr/>
          <p:nvPr/>
        </p:nvSpPr>
        <p:spPr>
          <a:xfrm>
            <a:off x="7426493" y="5379720"/>
            <a:ext cx="4042835" cy="182880"/>
          </a:xfrm>
          <a:prstGeom prst="roundRect">
            <a:avLst>
              <a:gd name="adj" fmla="val 5719"/>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0000"/>
              </a:lnSpc>
              <a:spcBef>
                <a:spcPts val="0"/>
              </a:spcBef>
              <a:spcAft>
                <a:spcPts val="8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ounded Rectangle 14"/>
          <p:cNvSpPr/>
          <p:nvPr/>
        </p:nvSpPr>
        <p:spPr>
          <a:xfrm>
            <a:off x="7426493" y="1600200"/>
            <a:ext cx="4042835" cy="685800"/>
          </a:xfrm>
          <a:prstGeom prst="roundRect">
            <a:avLst>
              <a:gd name="adj" fmla="val 5719"/>
            </a:avLst>
          </a:prstGeom>
          <a:solidFill>
            <a:schemeClr val="accent3"/>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Bispecific Antibodies (</a:t>
            </a:r>
            <a:r>
              <a:rPr kumimoji="0" lang="en-US" sz="2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BsAbs</a:t>
            </a: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4" name="Freeform 14"/>
          <p:cNvSpPr>
            <a:spLocks/>
          </p:cNvSpPr>
          <p:nvPr/>
        </p:nvSpPr>
        <p:spPr bwMode="auto">
          <a:xfrm rot="169185">
            <a:off x="8868300" y="3247817"/>
            <a:ext cx="2319867" cy="1994039"/>
          </a:xfrm>
          <a:custGeom>
            <a:avLst/>
            <a:gdLst>
              <a:gd name="T0" fmla="*/ 1080 w 1096"/>
              <a:gd name="T1" fmla="*/ 0 h 1317"/>
              <a:gd name="T2" fmla="*/ 1080 w 1096"/>
              <a:gd name="T3" fmla="*/ 0 h 1317"/>
              <a:gd name="T4" fmla="*/ 1083 w 1096"/>
              <a:gd name="T5" fmla="*/ 23 h 1317"/>
              <a:gd name="T6" fmla="*/ 1089 w 1096"/>
              <a:gd name="T7" fmla="*/ 51 h 1317"/>
              <a:gd name="T8" fmla="*/ 1092 w 1096"/>
              <a:gd name="T9" fmla="*/ 89 h 1317"/>
              <a:gd name="T10" fmla="*/ 1094 w 1096"/>
              <a:gd name="T11" fmla="*/ 134 h 1317"/>
              <a:gd name="T12" fmla="*/ 1096 w 1096"/>
              <a:gd name="T13" fmla="*/ 188 h 1317"/>
              <a:gd name="T14" fmla="*/ 1096 w 1096"/>
              <a:gd name="T15" fmla="*/ 249 h 1317"/>
              <a:gd name="T16" fmla="*/ 1090 w 1096"/>
              <a:gd name="T17" fmla="*/ 317 h 1317"/>
              <a:gd name="T18" fmla="*/ 1083 w 1096"/>
              <a:gd name="T19" fmla="*/ 390 h 1317"/>
              <a:gd name="T20" fmla="*/ 1078 w 1096"/>
              <a:gd name="T21" fmla="*/ 428 h 1317"/>
              <a:gd name="T22" fmla="*/ 1071 w 1096"/>
              <a:gd name="T23" fmla="*/ 468 h 1317"/>
              <a:gd name="T24" fmla="*/ 1062 w 1096"/>
              <a:gd name="T25" fmla="*/ 508 h 1317"/>
              <a:gd name="T26" fmla="*/ 1054 w 1096"/>
              <a:gd name="T27" fmla="*/ 550 h 1317"/>
              <a:gd name="T28" fmla="*/ 1042 w 1096"/>
              <a:gd name="T29" fmla="*/ 592 h 1317"/>
              <a:gd name="T30" fmla="*/ 1029 w 1096"/>
              <a:gd name="T31" fmla="*/ 635 h 1317"/>
              <a:gd name="T32" fmla="*/ 1015 w 1096"/>
              <a:gd name="T33" fmla="*/ 679 h 1317"/>
              <a:gd name="T34" fmla="*/ 998 w 1096"/>
              <a:gd name="T35" fmla="*/ 722 h 1317"/>
              <a:gd name="T36" fmla="*/ 981 w 1096"/>
              <a:gd name="T37" fmla="*/ 767 h 1317"/>
              <a:gd name="T38" fmla="*/ 960 w 1096"/>
              <a:gd name="T39" fmla="*/ 813 h 1317"/>
              <a:gd name="T40" fmla="*/ 939 w 1096"/>
              <a:gd name="T41" fmla="*/ 858 h 1317"/>
              <a:gd name="T42" fmla="*/ 915 w 1096"/>
              <a:gd name="T43" fmla="*/ 903 h 1317"/>
              <a:gd name="T44" fmla="*/ 887 w 1096"/>
              <a:gd name="T45" fmla="*/ 948 h 1317"/>
              <a:gd name="T46" fmla="*/ 857 w 1096"/>
              <a:gd name="T47" fmla="*/ 993 h 1317"/>
              <a:gd name="T48" fmla="*/ 857 w 1096"/>
              <a:gd name="T49" fmla="*/ 993 h 1317"/>
              <a:gd name="T50" fmla="*/ 826 w 1096"/>
              <a:gd name="T51" fmla="*/ 1037 h 1317"/>
              <a:gd name="T52" fmla="*/ 795 w 1096"/>
              <a:gd name="T53" fmla="*/ 1077 h 1317"/>
              <a:gd name="T54" fmla="*/ 762 w 1096"/>
              <a:gd name="T55" fmla="*/ 1112 h 1317"/>
              <a:gd name="T56" fmla="*/ 728 w 1096"/>
              <a:gd name="T57" fmla="*/ 1145 h 1317"/>
              <a:gd name="T58" fmla="*/ 694 w 1096"/>
              <a:gd name="T59" fmla="*/ 1173 h 1317"/>
              <a:gd name="T60" fmla="*/ 657 w 1096"/>
              <a:gd name="T61" fmla="*/ 1199 h 1317"/>
              <a:gd name="T62" fmla="*/ 622 w 1096"/>
              <a:gd name="T63" fmla="*/ 1221 h 1317"/>
              <a:gd name="T64" fmla="*/ 588 w 1096"/>
              <a:gd name="T65" fmla="*/ 1240 h 1317"/>
              <a:gd name="T66" fmla="*/ 551 w 1096"/>
              <a:gd name="T67" fmla="*/ 1258 h 1317"/>
              <a:gd name="T68" fmla="*/ 514 w 1096"/>
              <a:gd name="T69" fmla="*/ 1273 h 1317"/>
              <a:gd name="T70" fmla="*/ 480 w 1096"/>
              <a:gd name="T71" fmla="*/ 1286 h 1317"/>
              <a:gd name="T72" fmla="*/ 443 w 1096"/>
              <a:gd name="T73" fmla="*/ 1294 h 1317"/>
              <a:gd name="T74" fmla="*/ 408 w 1096"/>
              <a:gd name="T75" fmla="*/ 1303 h 1317"/>
              <a:gd name="T76" fmla="*/ 374 w 1096"/>
              <a:gd name="T77" fmla="*/ 1308 h 1317"/>
              <a:gd name="T78" fmla="*/ 341 w 1096"/>
              <a:gd name="T79" fmla="*/ 1313 h 1317"/>
              <a:gd name="T80" fmla="*/ 307 w 1096"/>
              <a:gd name="T81" fmla="*/ 1315 h 1317"/>
              <a:gd name="T82" fmla="*/ 274 w 1096"/>
              <a:gd name="T83" fmla="*/ 1317 h 1317"/>
              <a:gd name="T84" fmla="*/ 243 w 1096"/>
              <a:gd name="T85" fmla="*/ 1317 h 1317"/>
              <a:gd name="T86" fmla="*/ 214 w 1096"/>
              <a:gd name="T87" fmla="*/ 1315 h 1317"/>
              <a:gd name="T88" fmla="*/ 186 w 1096"/>
              <a:gd name="T89" fmla="*/ 1313 h 1317"/>
              <a:gd name="T90" fmla="*/ 133 w 1096"/>
              <a:gd name="T91" fmla="*/ 1308 h 1317"/>
              <a:gd name="T92" fmla="*/ 88 w 1096"/>
              <a:gd name="T93" fmla="*/ 1300 h 1317"/>
              <a:gd name="T94" fmla="*/ 52 w 1096"/>
              <a:gd name="T95" fmla="*/ 1291 h 1317"/>
              <a:gd name="T96" fmla="*/ 24 w 1096"/>
              <a:gd name="T97" fmla="*/ 1284 h 1317"/>
              <a:gd name="T98" fmla="*/ 0 w 1096"/>
              <a:gd name="T99" fmla="*/ 1277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317">
                <a:moveTo>
                  <a:pt x="1080" y="0"/>
                </a:moveTo>
                <a:lnTo>
                  <a:pt x="1080" y="0"/>
                </a:lnTo>
                <a:lnTo>
                  <a:pt x="1083" y="23"/>
                </a:lnTo>
                <a:lnTo>
                  <a:pt x="1089" y="51"/>
                </a:lnTo>
                <a:lnTo>
                  <a:pt x="1092" y="89"/>
                </a:lnTo>
                <a:lnTo>
                  <a:pt x="1094" y="134"/>
                </a:lnTo>
                <a:lnTo>
                  <a:pt x="1096" y="188"/>
                </a:lnTo>
                <a:lnTo>
                  <a:pt x="1096" y="249"/>
                </a:lnTo>
                <a:lnTo>
                  <a:pt x="1090" y="317"/>
                </a:lnTo>
                <a:lnTo>
                  <a:pt x="1083" y="390"/>
                </a:lnTo>
                <a:lnTo>
                  <a:pt x="1078" y="428"/>
                </a:lnTo>
                <a:lnTo>
                  <a:pt x="1071" y="468"/>
                </a:lnTo>
                <a:lnTo>
                  <a:pt x="1062" y="508"/>
                </a:lnTo>
                <a:lnTo>
                  <a:pt x="1054" y="550"/>
                </a:lnTo>
                <a:lnTo>
                  <a:pt x="1042" y="592"/>
                </a:lnTo>
                <a:lnTo>
                  <a:pt x="1029" y="635"/>
                </a:lnTo>
                <a:lnTo>
                  <a:pt x="1015" y="679"/>
                </a:lnTo>
                <a:lnTo>
                  <a:pt x="998" y="722"/>
                </a:lnTo>
                <a:lnTo>
                  <a:pt x="981" y="767"/>
                </a:lnTo>
                <a:lnTo>
                  <a:pt x="960" y="813"/>
                </a:lnTo>
                <a:lnTo>
                  <a:pt x="939" y="858"/>
                </a:lnTo>
                <a:lnTo>
                  <a:pt x="915" y="903"/>
                </a:lnTo>
                <a:lnTo>
                  <a:pt x="887" y="948"/>
                </a:lnTo>
                <a:lnTo>
                  <a:pt x="857" y="993"/>
                </a:lnTo>
                <a:lnTo>
                  <a:pt x="857" y="993"/>
                </a:lnTo>
                <a:lnTo>
                  <a:pt x="826" y="1037"/>
                </a:lnTo>
                <a:lnTo>
                  <a:pt x="795" y="1077"/>
                </a:lnTo>
                <a:lnTo>
                  <a:pt x="762" y="1112"/>
                </a:lnTo>
                <a:lnTo>
                  <a:pt x="728" y="1145"/>
                </a:lnTo>
                <a:lnTo>
                  <a:pt x="694" y="1173"/>
                </a:lnTo>
                <a:lnTo>
                  <a:pt x="657" y="1199"/>
                </a:lnTo>
                <a:lnTo>
                  <a:pt x="622" y="1221"/>
                </a:lnTo>
                <a:lnTo>
                  <a:pt x="588" y="1240"/>
                </a:lnTo>
                <a:lnTo>
                  <a:pt x="551" y="1258"/>
                </a:lnTo>
                <a:lnTo>
                  <a:pt x="514" y="1273"/>
                </a:lnTo>
                <a:lnTo>
                  <a:pt x="480" y="1286"/>
                </a:lnTo>
                <a:lnTo>
                  <a:pt x="443" y="1294"/>
                </a:lnTo>
                <a:lnTo>
                  <a:pt x="408" y="1303"/>
                </a:lnTo>
                <a:lnTo>
                  <a:pt x="374" y="1308"/>
                </a:lnTo>
                <a:lnTo>
                  <a:pt x="341" y="1313"/>
                </a:lnTo>
                <a:lnTo>
                  <a:pt x="307" y="1315"/>
                </a:lnTo>
                <a:lnTo>
                  <a:pt x="274" y="1317"/>
                </a:lnTo>
                <a:lnTo>
                  <a:pt x="243" y="1317"/>
                </a:lnTo>
                <a:lnTo>
                  <a:pt x="214" y="1315"/>
                </a:lnTo>
                <a:lnTo>
                  <a:pt x="186" y="1313"/>
                </a:lnTo>
                <a:lnTo>
                  <a:pt x="133" y="1308"/>
                </a:lnTo>
                <a:lnTo>
                  <a:pt x="88" y="1300"/>
                </a:lnTo>
                <a:lnTo>
                  <a:pt x="52" y="1291"/>
                </a:lnTo>
                <a:lnTo>
                  <a:pt x="24" y="1284"/>
                </a:lnTo>
                <a:lnTo>
                  <a:pt x="0" y="1277"/>
                </a:lnTo>
              </a:path>
            </a:pathLst>
          </a:custGeom>
          <a:noFill/>
          <a:ln w="28575">
            <a:solidFill>
              <a:srgbClr val="2E2A25"/>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37"/>
          <p:cNvSpPr txBox="1"/>
          <p:nvPr/>
        </p:nvSpPr>
        <p:spPr>
          <a:xfrm>
            <a:off x="10408295" y="2383896"/>
            <a:ext cx="768159"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a:ea typeface="+mn-ea"/>
                <a:cs typeface="+mn-cs"/>
              </a:rPr>
              <a:t>T cell</a:t>
            </a:r>
          </a:p>
        </p:txBody>
      </p:sp>
      <p:sp>
        <p:nvSpPr>
          <p:cNvPr id="41" name="TextBox 40"/>
          <p:cNvSpPr txBox="1"/>
          <p:nvPr/>
        </p:nvSpPr>
        <p:spPr>
          <a:xfrm>
            <a:off x="8925949" y="4163878"/>
            <a:ext cx="164782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Target antigen</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(CD33, CD19, etc)</a:t>
            </a:r>
            <a:endParaRPr kumimoji="0" lang="en-US" sz="16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42" name="TextBox 41"/>
          <p:cNvSpPr txBox="1"/>
          <p:nvPr/>
        </p:nvSpPr>
        <p:spPr>
          <a:xfrm>
            <a:off x="7672218" y="4505289"/>
            <a:ext cx="724878" cy="652807"/>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libri"/>
                <a:ea typeface="+mn-ea"/>
                <a:cs typeface="+mn-cs"/>
              </a:rPr>
              <a:t>MM </a:t>
            </a:r>
            <a:br>
              <a:rPr kumimoji="0" lang="en-US" sz="2133" b="1" i="0" u="none" strike="noStrike" kern="1200" cap="none" spc="0" normalizeH="0" baseline="0" noProof="0" dirty="0">
                <a:ln>
                  <a:noFill/>
                </a:ln>
                <a:solidFill>
                  <a:prstClr val="white"/>
                </a:solidFill>
                <a:effectLst/>
                <a:uLnTx/>
                <a:uFillTx/>
                <a:latin typeface="Calibri"/>
                <a:ea typeface="+mn-ea"/>
                <a:cs typeface="+mn-cs"/>
              </a:rPr>
            </a:br>
            <a:r>
              <a:rPr kumimoji="0" lang="en-US" sz="2133" b="1" i="0" u="none" strike="noStrike" kern="1200" cap="none" spc="0" normalizeH="0" baseline="0" noProof="0" dirty="0">
                <a:ln>
                  <a:noFill/>
                </a:ln>
                <a:solidFill>
                  <a:prstClr val="white"/>
                </a:solidFill>
                <a:effectLst/>
                <a:uLnTx/>
                <a:uFillTx/>
                <a:latin typeface="Calibri"/>
                <a:ea typeface="+mn-ea"/>
                <a:cs typeface="+mn-cs"/>
              </a:rPr>
              <a:t>Cell</a:t>
            </a:r>
          </a:p>
        </p:txBody>
      </p:sp>
      <p:sp>
        <p:nvSpPr>
          <p:cNvPr id="43" name="TextBox 42"/>
          <p:cNvSpPr txBox="1"/>
          <p:nvPr/>
        </p:nvSpPr>
        <p:spPr>
          <a:xfrm>
            <a:off x="7448235" y="5568750"/>
            <a:ext cx="4042835" cy="609526"/>
          </a:xfrm>
          <a:prstGeom prst="rect">
            <a:avLst/>
          </a:prstGeom>
          <a:noFill/>
        </p:spPr>
        <p:txBody>
          <a:bodyPr wrap="square" lIns="60960" rIns="6096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867" b="0" i="0" u="none" strike="noStrike" kern="1200" cap="none" spc="0" normalizeH="0" baseline="0" noProof="0" dirty="0">
                <a:ln>
                  <a:noFill/>
                </a:ln>
                <a:solidFill>
                  <a:prstClr val="black">
                    <a:lumMod val="75000"/>
                    <a:lumOff val="25000"/>
                  </a:prstClr>
                </a:solidFill>
                <a:effectLst/>
                <a:uLnTx/>
                <a:uFillTx/>
                <a:latin typeface="Calibri"/>
                <a:ea typeface="+mn-ea"/>
                <a:cs typeface="+mn-cs"/>
              </a:rPr>
              <a:t>Engineered so that one end binds to MM cell, the other end binds to T cell</a:t>
            </a:r>
          </a:p>
        </p:txBody>
      </p:sp>
      <p:pic>
        <p:nvPicPr>
          <p:cNvPr id="47" name="Picture 46"/>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621486">
            <a:off x="4461361" y="2861135"/>
            <a:ext cx="1727904" cy="2237648"/>
          </a:xfrm>
          <a:prstGeom prst="rect">
            <a:avLst/>
          </a:prstGeom>
        </p:spPr>
      </p:pic>
      <p:pic>
        <p:nvPicPr>
          <p:cNvPr id="48" name="Picture 47"/>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621486">
            <a:off x="1186353" y="2861135"/>
            <a:ext cx="1727904" cy="2237648"/>
          </a:xfrm>
          <a:prstGeom prst="rect">
            <a:avLst/>
          </a:prstGeom>
        </p:spPr>
      </p:pic>
      <p:grpSp>
        <p:nvGrpSpPr>
          <p:cNvPr id="21" name="Group 20"/>
          <p:cNvGrpSpPr/>
          <p:nvPr/>
        </p:nvGrpSpPr>
        <p:grpSpPr>
          <a:xfrm>
            <a:off x="5259715" y="4369989"/>
            <a:ext cx="581256" cy="581256"/>
            <a:chOff x="3727712" y="3277492"/>
            <a:chExt cx="435942" cy="435942"/>
          </a:xfrm>
        </p:grpSpPr>
        <p:sp>
          <p:nvSpPr>
            <p:cNvPr id="14" name="24-Point Star 13"/>
            <p:cNvSpPr/>
            <p:nvPr/>
          </p:nvSpPr>
          <p:spPr>
            <a:xfrm>
              <a:off x="3727712" y="3277492"/>
              <a:ext cx="435942" cy="435942"/>
            </a:xfrm>
            <a:prstGeom prst="star24">
              <a:avLst>
                <a:gd name="adj" fmla="val 17792"/>
              </a:avLst>
            </a:prstGeom>
            <a:gradFill flip="none" rotWithShape="1">
              <a:gsLst>
                <a:gs pos="0">
                  <a:srgbClr val="FFC000"/>
                </a:gs>
                <a:gs pos="10000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24-Point Star 48"/>
            <p:cNvSpPr/>
            <p:nvPr/>
          </p:nvSpPr>
          <p:spPr>
            <a:xfrm rot="21086984">
              <a:off x="3727712" y="3277492"/>
              <a:ext cx="435942" cy="435942"/>
            </a:xfrm>
            <a:prstGeom prst="star24">
              <a:avLst>
                <a:gd name="adj" fmla="val 17792"/>
              </a:avLst>
            </a:prstGeom>
            <a:gradFill flip="none" rotWithShape="1">
              <a:gsLst>
                <a:gs pos="0">
                  <a:srgbClr val="FFC000"/>
                </a:gs>
                <a:gs pos="10000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2" name="Freeform 7"/>
          <p:cNvSpPr>
            <a:spLocks/>
          </p:cNvSpPr>
          <p:nvPr/>
        </p:nvSpPr>
        <p:spPr bwMode="auto">
          <a:xfrm rot="526974">
            <a:off x="8655335" y="4066760"/>
            <a:ext cx="318188" cy="353873"/>
          </a:xfrm>
          <a:custGeom>
            <a:avLst/>
            <a:gdLst>
              <a:gd name="T0" fmla="*/ 209 w 214"/>
              <a:gd name="T1" fmla="*/ 69 h 238"/>
              <a:gd name="T2" fmla="*/ 124 w 214"/>
              <a:gd name="T3" fmla="*/ 3 h 238"/>
              <a:gd name="T4" fmla="*/ 124 w 214"/>
              <a:gd name="T5" fmla="*/ 3 h 238"/>
              <a:gd name="T6" fmla="*/ 119 w 214"/>
              <a:gd name="T7" fmla="*/ 0 h 238"/>
              <a:gd name="T8" fmla="*/ 114 w 214"/>
              <a:gd name="T9" fmla="*/ 0 h 238"/>
              <a:gd name="T10" fmla="*/ 107 w 214"/>
              <a:gd name="T11" fmla="*/ 1 h 238"/>
              <a:gd name="T12" fmla="*/ 103 w 214"/>
              <a:gd name="T13" fmla="*/ 5 h 238"/>
              <a:gd name="T14" fmla="*/ 35 w 214"/>
              <a:gd name="T15" fmla="*/ 90 h 238"/>
              <a:gd name="T16" fmla="*/ 35 w 214"/>
              <a:gd name="T17" fmla="*/ 90 h 238"/>
              <a:gd name="T18" fmla="*/ 32 w 214"/>
              <a:gd name="T19" fmla="*/ 95 h 238"/>
              <a:gd name="T20" fmla="*/ 32 w 214"/>
              <a:gd name="T21" fmla="*/ 102 h 238"/>
              <a:gd name="T22" fmla="*/ 34 w 214"/>
              <a:gd name="T23" fmla="*/ 107 h 238"/>
              <a:gd name="T24" fmla="*/ 37 w 214"/>
              <a:gd name="T25" fmla="*/ 113 h 238"/>
              <a:gd name="T26" fmla="*/ 60 w 214"/>
              <a:gd name="T27" fmla="*/ 130 h 238"/>
              <a:gd name="T28" fmla="*/ 4 w 214"/>
              <a:gd name="T29" fmla="*/ 200 h 238"/>
              <a:gd name="T30" fmla="*/ 4 w 214"/>
              <a:gd name="T31" fmla="*/ 200 h 238"/>
              <a:gd name="T32" fmla="*/ 2 w 214"/>
              <a:gd name="T33" fmla="*/ 205 h 238"/>
              <a:gd name="T34" fmla="*/ 0 w 214"/>
              <a:gd name="T35" fmla="*/ 210 h 238"/>
              <a:gd name="T36" fmla="*/ 2 w 214"/>
              <a:gd name="T37" fmla="*/ 215 h 238"/>
              <a:gd name="T38" fmla="*/ 7 w 214"/>
              <a:gd name="T39" fmla="*/ 220 h 238"/>
              <a:gd name="T40" fmla="*/ 23 w 214"/>
              <a:gd name="T41" fmla="*/ 234 h 238"/>
              <a:gd name="T42" fmla="*/ 23 w 214"/>
              <a:gd name="T43" fmla="*/ 234 h 238"/>
              <a:gd name="T44" fmla="*/ 30 w 214"/>
              <a:gd name="T45" fmla="*/ 236 h 238"/>
              <a:gd name="T46" fmla="*/ 35 w 214"/>
              <a:gd name="T47" fmla="*/ 238 h 238"/>
              <a:gd name="T48" fmla="*/ 40 w 214"/>
              <a:gd name="T49" fmla="*/ 236 h 238"/>
              <a:gd name="T50" fmla="*/ 46 w 214"/>
              <a:gd name="T51" fmla="*/ 231 h 238"/>
              <a:gd name="T52" fmla="*/ 101 w 214"/>
              <a:gd name="T53" fmla="*/ 161 h 238"/>
              <a:gd name="T54" fmla="*/ 122 w 214"/>
              <a:gd name="T55" fmla="*/ 179 h 238"/>
              <a:gd name="T56" fmla="*/ 122 w 214"/>
              <a:gd name="T57" fmla="*/ 179 h 238"/>
              <a:gd name="T58" fmla="*/ 127 w 214"/>
              <a:gd name="T59" fmla="*/ 182 h 238"/>
              <a:gd name="T60" fmla="*/ 134 w 214"/>
              <a:gd name="T61" fmla="*/ 182 h 238"/>
              <a:gd name="T62" fmla="*/ 140 w 214"/>
              <a:gd name="T63" fmla="*/ 180 h 238"/>
              <a:gd name="T64" fmla="*/ 145 w 214"/>
              <a:gd name="T65" fmla="*/ 177 h 238"/>
              <a:gd name="T66" fmla="*/ 211 w 214"/>
              <a:gd name="T67" fmla="*/ 92 h 238"/>
              <a:gd name="T68" fmla="*/ 211 w 214"/>
              <a:gd name="T69" fmla="*/ 92 h 238"/>
              <a:gd name="T70" fmla="*/ 214 w 214"/>
              <a:gd name="T71" fmla="*/ 87 h 238"/>
              <a:gd name="T72" fmla="*/ 214 w 214"/>
              <a:gd name="T73" fmla="*/ 80 h 238"/>
              <a:gd name="T74" fmla="*/ 213 w 214"/>
              <a:gd name="T75" fmla="*/ 74 h 238"/>
              <a:gd name="T76" fmla="*/ 209 w 214"/>
              <a:gd name="T77" fmla="*/ 69 h 238"/>
              <a:gd name="T78" fmla="*/ 209 w 214"/>
              <a:gd name="T79" fmla="*/ 6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238">
                <a:moveTo>
                  <a:pt x="209" y="69"/>
                </a:moveTo>
                <a:lnTo>
                  <a:pt x="124" y="3"/>
                </a:lnTo>
                <a:lnTo>
                  <a:pt x="124" y="3"/>
                </a:lnTo>
                <a:lnTo>
                  <a:pt x="119" y="0"/>
                </a:lnTo>
                <a:lnTo>
                  <a:pt x="114" y="0"/>
                </a:lnTo>
                <a:lnTo>
                  <a:pt x="107" y="1"/>
                </a:lnTo>
                <a:lnTo>
                  <a:pt x="103" y="5"/>
                </a:lnTo>
                <a:lnTo>
                  <a:pt x="35" y="90"/>
                </a:lnTo>
                <a:lnTo>
                  <a:pt x="35" y="90"/>
                </a:lnTo>
                <a:lnTo>
                  <a:pt x="32" y="95"/>
                </a:lnTo>
                <a:lnTo>
                  <a:pt x="32" y="102"/>
                </a:lnTo>
                <a:lnTo>
                  <a:pt x="34" y="107"/>
                </a:lnTo>
                <a:lnTo>
                  <a:pt x="37" y="113"/>
                </a:lnTo>
                <a:lnTo>
                  <a:pt x="60" y="130"/>
                </a:lnTo>
                <a:lnTo>
                  <a:pt x="4" y="200"/>
                </a:lnTo>
                <a:lnTo>
                  <a:pt x="4" y="200"/>
                </a:lnTo>
                <a:lnTo>
                  <a:pt x="2" y="205"/>
                </a:lnTo>
                <a:lnTo>
                  <a:pt x="0" y="210"/>
                </a:lnTo>
                <a:lnTo>
                  <a:pt x="2" y="215"/>
                </a:lnTo>
                <a:lnTo>
                  <a:pt x="7" y="220"/>
                </a:lnTo>
                <a:lnTo>
                  <a:pt x="23" y="234"/>
                </a:lnTo>
                <a:lnTo>
                  <a:pt x="23" y="234"/>
                </a:lnTo>
                <a:lnTo>
                  <a:pt x="30" y="236"/>
                </a:lnTo>
                <a:lnTo>
                  <a:pt x="35" y="238"/>
                </a:lnTo>
                <a:lnTo>
                  <a:pt x="40" y="236"/>
                </a:lnTo>
                <a:lnTo>
                  <a:pt x="46" y="231"/>
                </a:lnTo>
                <a:lnTo>
                  <a:pt x="101" y="161"/>
                </a:lnTo>
                <a:lnTo>
                  <a:pt x="122" y="179"/>
                </a:lnTo>
                <a:lnTo>
                  <a:pt x="122" y="179"/>
                </a:lnTo>
                <a:lnTo>
                  <a:pt x="127" y="182"/>
                </a:lnTo>
                <a:lnTo>
                  <a:pt x="134" y="182"/>
                </a:lnTo>
                <a:lnTo>
                  <a:pt x="140" y="180"/>
                </a:lnTo>
                <a:lnTo>
                  <a:pt x="145" y="177"/>
                </a:lnTo>
                <a:lnTo>
                  <a:pt x="211" y="92"/>
                </a:lnTo>
                <a:lnTo>
                  <a:pt x="211" y="92"/>
                </a:lnTo>
                <a:lnTo>
                  <a:pt x="214" y="87"/>
                </a:lnTo>
                <a:lnTo>
                  <a:pt x="214" y="80"/>
                </a:lnTo>
                <a:lnTo>
                  <a:pt x="213" y="74"/>
                </a:lnTo>
                <a:lnTo>
                  <a:pt x="209" y="69"/>
                </a:lnTo>
                <a:lnTo>
                  <a:pt x="209" y="69"/>
                </a:lnTo>
                <a:close/>
              </a:path>
            </a:pathLst>
          </a:custGeom>
          <a:solidFill>
            <a:srgbClr val="D50054"/>
          </a:solidFill>
          <a:ln w="9525">
            <a:noFill/>
            <a:round/>
            <a:headEnd/>
            <a:tailEnd/>
          </a:ln>
        </p:spPr>
        <p:txBody>
          <a:bodyPr vert="horz" wrap="square" lIns="121917" tIns="60959"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83" name="Freeform 8"/>
          <p:cNvSpPr>
            <a:spLocks/>
          </p:cNvSpPr>
          <p:nvPr/>
        </p:nvSpPr>
        <p:spPr bwMode="auto">
          <a:xfrm rot="526974">
            <a:off x="9188808" y="3273111"/>
            <a:ext cx="393363" cy="285380"/>
          </a:xfrm>
          <a:custGeom>
            <a:avLst/>
            <a:gdLst>
              <a:gd name="T0" fmla="*/ 35 w 204"/>
              <a:gd name="T1" fmla="*/ 75 h 148"/>
              <a:gd name="T2" fmla="*/ 35 w 204"/>
              <a:gd name="T3" fmla="*/ 75 h 148"/>
              <a:gd name="T4" fmla="*/ 35 w 204"/>
              <a:gd name="T5" fmla="*/ 78 h 148"/>
              <a:gd name="T6" fmla="*/ 33 w 204"/>
              <a:gd name="T7" fmla="*/ 85 h 148"/>
              <a:gd name="T8" fmla="*/ 30 w 204"/>
              <a:gd name="T9" fmla="*/ 95 h 148"/>
              <a:gd name="T10" fmla="*/ 23 w 204"/>
              <a:gd name="T11" fmla="*/ 108 h 148"/>
              <a:gd name="T12" fmla="*/ 23 w 204"/>
              <a:gd name="T13" fmla="*/ 108 h 148"/>
              <a:gd name="T14" fmla="*/ 4 w 204"/>
              <a:gd name="T15" fmla="*/ 132 h 148"/>
              <a:gd name="T16" fmla="*/ 0 w 204"/>
              <a:gd name="T17" fmla="*/ 139 h 148"/>
              <a:gd name="T18" fmla="*/ 0 w 204"/>
              <a:gd name="T19" fmla="*/ 142 h 148"/>
              <a:gd name="T20" fmla="*/ 2 w 204"/>
              <a:gd name="T21" fmla="*/ 144 h 148"/>
              <a:gd name="T22" fmla="*/ 2 w 204"/>
              <a:gd name="T23" fmla="*/ 144 h 148"/>
              <a:gd name="T24" fmla="*/ 4 w 204"/>
              <a:gd name="T25" fmla="*/ 146 h 148"/>
              <a:gd name="T26" fmla="*/ 6 w 204"/>
              <a:gd name="T27" fmla="*/ 148 h 148"/>
              <a:gd name="T28" fmla="*/ 9 w 204"/>
              <a:gd name="T29" fmla="*/ 148 h 148"/>
              <a:gd name="T30" fmla="*/ 14 w 204"/>
              <a:gd name="T31" fmla="*/ 144 h 148"/>
              <a:gd name="T32" fmla="*/ 35 w 204"/>
              <a:gd name="T33" fmla="*/ 130 h 148"/>
              <a:gd name="T34" fmla="*/ 73 w 204"/>
              <a:gd name="T35" fmla="*/ 95 h 148"/>
              <a:gd name="T36" fmla="*/ 73 w 204"/>
              <a:gd name="T37" fmla="*/ 95 h 148"/>
              <a:gd name="T38" fmla="*/ 166 w 204"/>
              <a:gd name="T39" fmla="*/ 12 h 148"/>
              <a:gd name="T40" fmla="*/ 166 w 204"/>
              <a:gd name="T41" fmla="*/ 12 h 148"/>
              <a:gd name="T42" fmla="*/ 176 w 204"/>
              <a:gd name="T43" fmla="*/ 7 h 148"/>
              <a:gd name="T44" fmla="*/ 185 w 204"/>
              <a:gd name="T45" fmla="*/ 2 h 148"/>
              <a:gd name="T46" fmla="*/ 193 w 204"/>
              <a:gd name="T47" fmla="*/ 0 h 148"/>
              <a:gd name="T48" fmla="*/ 199 w 204"/>
              <a:gd name="T49" fmla="*/ 0 h 148"/>
              <a:gd name="T50" fmla="*/ 200 w 204"/>
              <a:gd name="T51" fmla="*/ 3 h 148"/>
              <a:gd name="T52" fmla="*/ 202 w 204"/>
              <a:gd name="T53" fmla="*/ 7 h 148"/>
              <a:gd name="T54" fmla="*/ 204 w 204"/>
              <a:gd name="T55" fmla="*/ 12 h 148"/>
              <a:gd name="T56" fmla="*/ 202 w 204"/>
              <a:gd name="T57" fmla="*/ 21 h 148"/>
              <a:gd name="T58" fmla="*/ 199 w 204"/>
              <a:gd name="T59" fmla="*/ 33 h 148"/>
              <a:gd name="T60" fmla="*/ 192 w 204"/>
              <a:gd name="T61" fmla="*/ 47 h 148"/>
              <a:gd name="T62" fmla="*/ 185 w 204"/>
              <a:gd name="T63" fmla="*/ 6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4" h="148">
                <a:moveTo>
                  <a:pt x="35" y="75"/>
                </a:moveTo>
                <a:lnTo>
                  <a:pt x="35" y="75"/>
                </a:lnTo>
                <a:lnTo>
                  <a:pt x="35" y="78"/>
                </a:lnTo>
                <a:lnTo>
                  <a:pt x="33" y="85"/>
                </a:lnTo>
                <a:lnTo>
                  <a:pt x="30" y="95"/>
                </a:lnTo>
                <a:lnTo>
                  <a:pt x="23" y="108"/>
                </a:lnTo>
                <a:lnTo>
                  <a:pt x="23" y="108"/>
                </a:lnTo>
                <a:lnTo>
                  <a:pt x="4" y="132"/>
                </a:lnTo>
                <a:lnTo>
                  <a:pt x="0" y="139"/>
                </a:lnTo>
                <a:lnTo>
                  <a:pt x="0" y="142"/>
                </a:lnTo>
                <a:lnTo>
                  <a:pt x="2" y="144"/>
                </a:lnTo>
                <a:lnTo>
                  <a:pt x="2" y="144"/>
                </a:lnTo>
                <a:lnTo>
                  <a:pt x="4" y="146"/>
                </a:lnTo>
                <a:lnTo>
                  <a:pt x="6" y="148"/>
                </a:lnTo>
                <a:lnTo>
                  <a:pt x="9" y="148"/>
                </a:lnTo>
                <a:lnTo>
                  <a:pt x="14" y="144"/>
                </a:lnTo>
                <a:lnTo>
                  <a:pt x="35" y="130"/>
                </a:lnTo>
                <a:lnTo>
                  <a:pt x="73" y="95"/>
                </a:lnTo>
                <a:lnTo>
                  <a:pt x="73" y="95"/>
                </a:lnTo>
                <a:lnTo>
                  <a:pt x="166" y="12"/>
                </a:lnTo>
                <a:lnTo>
                  <a:pt x="166" y="12"/>
                </a:lnTo>
                <a:lnTo>
                  <a:pt x="176" y="7"/>
                </a:lnTo>
                <a:lnTo>
                  <a:pt x="185" y="2"/>
                </a:lnTo>
                <a:lnTo>
                  <a:pt x="193" y="0"/>
                </a:lnTo>
                <a:lnTo>
                  <a:pt x="199" y="0"/>
                </a:lnTo>
                <a:lnTo>
                  <a:pt x="200" y="3"/>
                </a:lnTo>
                <a:lnTo>
                  <a:pt x="202" y="7"/>
                </a:lnTo>
                <a:lnTo>
                  <a:pt x="204" y="12"/>
                </a:lnTo>
                <a:lnTo>
                  <a:pt x="202" y="21"/>
                </a:lnTo>
                <a:lnTo>
                  <a:pt x="199" y="33"/>
                </a:lnTo>
                <a:lnTo>
                  <a:pt x="192" y="47"/>
                </a:lnTo>
                <a:lnTo>
                  <a:pt x="185" y="64"/>
                </a:lnTo>
              </a:path>
            </a:pathLst>
          </a:custGeom>
          <a:noFill/>
          <a:ln w="19050">
            <a:solidFill>
              <a:schemeClr val="tx1">
                <a:lumMod val="75000"/>
                <a:lumOff val="2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17" tIns="60959"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84" name="Freeform 9"/>
          <p:cNvSpPr>
            <a:spLocks/>
          </p:cNvSpPr>
          <p:nvPr/>
        </p:nvSpPr>
        <p:spPr bwMode="auto">
          <a:xfrm rot="526974">
            <a:off x="8931533" y="3587858"/>
            <a:ext cx="395291" cy="485919"/>
          </a:xfrm>
          <a:custGeom>
            <a:avLst/>
            <a:gdLst>
              <a:gd name="T0" fmla="*/ 179 w 205"/>
              <a:gd name="T1" fmla="*/ 0 h 252"/>
              <a:gd name="T2" fmla="*/ 66 w 205"/>
              <a:gd name="T3" fmla="*/ 134 h 252"/>
              <a:gd name="T4" fmla="*/ 66 w 205"/>
              <a:gd name="T5" fmla="*/ 134 h 252"/>
              <a:gd name="T6" fmla="*/ 54 w 205"/>
              <a:gd name="T7" fmla="*/ 151 h 252"/>
              <a:gd name="T8" fmla="*/ 30 w 205"/>
              <a:gd name="T9" fmla="*/ 191 h 252"/>
              <a:gd name="T10" fmla="*/ 18 w 205"/>
              <a:gd name="T11" fmla="*/ 212 h 252"/>
              <a:gd name="T12" fmla="*/ 7 w 205"/>
              <a:gd name="T13" fmla="*/ 231 h 252"/>
              <a:gd name="T14" fmla="*/ 2 w 205"/>
              <a:gd name="T15" fmla="*/ 245 h 252"/>
              <a:gd name="T16" fmla="*/ 0 w 205"/>
              <a:gd name="T17" fmla="*/ 248 h 252"/>
              <a:gd name="T18" fmla="*/ 2 w 205"/>
              <a:gd name="T19" fmla="*/ 250 h 252"/>
              <a:gd name="T20" fmla="*/ 2 w 205"/>
              <a:gd name="T21" fmla="*/ 250 h 252"/>
              <a:gd name="T22" fmla="*/ 5 w 205"/>
              <a:gd name="T23" fmla="*/ 252 h 252"/>
              <a:gd name="T24" fmla="*/ 9 w 205"/>
              <a:gd name="T25" fmla="*/ 250 h 252"/>
              <a:gd name="T26" fmla="*/ 18 w 205"/>
              <a:gd name="T27" fmla="*/ 245 h 252"/>
              <a:gd name="T28" fmla="*/ 30 w 205"/>
              <a:gd name="T29" fmla="*/ 236 h 252"/>
              <a:gd name="T30" fmla="*/ 42 w 205"/>
              <a:gd name="T31" fmla="*/ 226 h 252"/>
              <a:gd name="T32" fmla="*/ 68 w 205"/>
              <a:gd name="T33" fmla="*/ 201 h 252"/>
              <a:gd name="T34" fmla="*/ 89 w 205"/>
              <a:gd name="T35" fmla="*/ 182 h 252"/>
              <a:gd name="T36" fmla="*/ 89 w 205"/>
              <a:gd name="T37" fmla="*/ 182 h 252"/>
              <a:gd name="T38" fmla="*/ 110 w 205"/>
              <a:gd name="T39" fmla="*/ 160 h 252"/>
              <a:gd name="T40" fmla="*/ 143 w 205"/>
              <a:gd name="T41" fmla="*/ 130 h 252"/>
              <a:gd name="T42" fmla="*/ 160 w 205"/>
              <a:gd name="T43" fmla="*/ 118 h 252"/>
              <a:gd name="T44" fmla="*/ 176 w 205"/>
              <a:gd name="T45" fmla="*/ 107 h 252"/>
              <a:gd name="T46" fmla="*/ 185 w 205"/>
              <a:gd name="T47" fmla="*/ 104 h 252"/>
              <a:gd name="T48" fmla="*/ 190 w 205"/>
              <a:gd name="T49" fmla="*/ 102 h 252"/>
              <a:gd name="T50" fmla="*/ 195 w 205"/>
              <a:gd name="T51" fmla="*/ 102 h 252"/>
              <a:gd name="T52" fmla="*/ 200 w 205"/>
              <a:gd name="T53" fmla="*/ 104 h 252"/>
              <a:gd name="T54" fmla="*/ 200 w 205"/>
              <a:gd name="T55" fmla="*/ 104 h 252"/>
              <a:gd name="T56" fmla="*/ 204 w 205"/>
              <a:gd name="T57" fmla="*/ 109 h 252"/>
              <a:gd name="T58" fmla="*/ 205 w 205"/>
              <a:gd name="T59" fmla="*/ 113 h 252"/>
              <a:gd name="T60" fmla="*/ 205 w 205"/>
              <a:gd name="T61" fmla="*/ 120 h 252"/>
              <a:gd name="T62" fmla="*/ 205 w 205"/>
              <a:gd name="T63" fmla="*/ 125 h 252"/>
              <a:gd name="T64" fmla="*/ 202 w 205"/>
              <a:gd name="T65" fmla="*/ 139 h 252"/>
              <a:gd name="T66" fmla="*/ 197 w 205"/>
              <a:gd name="T67" fmla="*/ 153 h 252"/>
              <a:gd name="T68" fmla="*/ 183 w 205"/>
              <a:gd name="T69" fmla="*/ 177 h 252"/>
              <a:gd name="T70" fmla="*/ 178 w 205"/>
              <a:gd name="T71" fmla="*/ 18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 h="252">
                <a:moveTo>
                  <a:pt x="179" y="0"/>
                </a:moveTo>
                <a:lnTo>
                  <a:pt x="66" y="134"/>
                </a:lnTo>
                <a:lnTo>
                  <a:pt x="66" y="134"/>
                </a:lnTo>
                <a:lnTo>
                  <a:pt x="54" y="151"/>
                </a:lnTo>
                <a:lnTo>
                  <a:pt x="30" y="191"/>
                </a:lnTo>
                <a:lnTo>
                  <a:pt x="18" y="212"/>
                </a:lnTo>
                <a:lnTo>
                  <a:pt x="7" y="231"/>
                </a:lnTo>
                <a:lnTo>
                  <a:pt x="2" y="245"/>
                </a:lnTo>
                <a:lnTo>
                  <a:pt x="0" y="248"/>
                </a:lnTo>
                <a:lnTo>
                  <a:pt x="2" y="250"/>
                </a:lnTo>
                <a:lnTo>
                  <a:pt x="2" y="250"/>
                </a:lnTo>
                <a:lnTo>
                  <a:pt x="5" y="252"/>
                </a:lnTo>
                <a:lnTo>
                  <a:pt x="9" y="250"/>
                </a:lnTo>
                <a:lnTo>
                  <a:pt x="18" y="245"/>
                </a:lnTo>
                <a:lnTo>
                  <a:pt x="30" y="236"/>
                </a:lnTo>
                <a:lnTo>
                  <a:pt x="42" y="226"/>
                </a:lnTo>
                <a:lnTo>
                  <a:pt x="68" y="201"/>
                </a:lnTo>
                <a:lnTo>
                  <a:pt x="89" y="182"/>
                </a:lnTo>
                <a:lnTo>
                  <a:pt x="89" y="182"/>
                </a:lnTo>
                <a:lnTo>
                  <a:pt x="110" y="160"/>
                </a:lnTo>
                <a:lnTo>
                  <a:pt x="143" y="130"/>
                </a:lnTo>
                <a:lnTo>
                  <a:pt x="160" y="118"/>
                </a:lnTo>
                <a:lnTo>
                  <a:pt x="176" y="107"/>
                </a:lnTo>
                <a:lnTo>
                  <a:pt x="185" y="104"/>
                </a:lnTo>
                <a:lnTo>
                  <a:pt x="190" y="102"/>
                </a:lnTo>
                <a:lnTo>
                  <a:pt x="195" y="102"/>
                </a:lnTo>
                <a:lnTo>
                  <a:pt x="200" y="104"/>
                </a:lnTo>
                <a:lnTo>
                  <a:pt x="200" y="104"/>
                </a:lnTo>
                <a:lnTo>
                  <a:pt x="204" y="109"/>
                </a:lnTo>
                <a:lnTo>
                  <a:pt x="205" y="113"/>
                </a:lnTo>
                <a:lnTo>
                  <a:pt x="205" y="120"/>
                </a:lnTo>
                <a:lnTo>
                  <a:pt x="205" y="125"/>
                </a:lnTo>
                <a:lnTo>
                  <a:pt x="202" y="139"/>
                </a:lnTo>
                <a:lnTo>
                  <a:pt x="197" y="153"/>
                </a:lnTo>
                <a:lnTo>
                  <a:pt x="183" y="177"/>
                </a:lnTo>
                <a:lnTo>
                  <a:pt x="178" y="186"/>
                </a:lnTo>
              </a:path>
            </a:pathLst>
          </a:custGeom>
          <a:noFill/>
          <a:ln w="19050">
            <a:solidFill>
              <a:schemeClr val="tx1">
                <a:lumMod val="75000"/>
                <a:lumOff val="2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17" tIns="60959"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87" name="TextBox 86"/>
          <p:cNvSpPr txBox="1"/>
          <p:nvPr/>
        </p:nvSpPr>
        <p:spPr>
          <a:xfrm rot="2849057">
            <a:off x="9936523" y="2500765"/>
            <a:ext cx="654981" cy="369330"/>
          </a:xfrm>
          <a:prstGeom prst="rect">
            <a:avLst/>
          </a:prstGeom>
          <a:noFill/>
        </p:spPr>
        <p:txBody>
          <a:bodyPr wrap="none" lIns="121917" tIns="60959" rIns="121917" bIns="6095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CD3</a:t>
            </a:r>
          </a:p>
        </p:txBody>
      </p:sp>
      <p:sp>
        <p:nvSpPr>
          <p:cNvPr id="96" name="Freeform 16"/>
          <p:cNvSpPr>
            <a:spLocks/>
          </p:cNvSpPr>
          <p:nvPr/>
        </p:nvSpPr>
        <p:spPr bwMode="auto">
          <a:xfrm rot="150619">
            <a:off x="9532416" y="2677007"/>
            <a:ext cx="593901" cy="539912"/>
          </a:xfrm>
          <a:custGeom>
            <a:avLst/>
            <a:gdLst>
              <a:gd name="T0" fmla="*/ 0 w 308"/>
              <a:gd name="T1" fmla="*/ 238 h 280"/>
              <a:gd name="T2" fmla="*/ 39 w 308"/>
              <a:gd name="T3" fmla="*/ 280 h 280"/>
              <a:gd name="T4" fmla="*/ 39 w 308"/>
              <a:gd name="T5" fmla="*/ 280 h 280"/>
              <a:gd name="T6" fmla="*/ 40 w 308"/>
              <a:gd name="T7" fmla="*/ 280 h 280"/>
              <a:gd name="T8" fmla="*/ 46 w 308"/>
              <a:gd name="T9" fmla="*/ 280 h 280"/>
              <a:gd name="T10" fmla="*/ 54 w 308"/>
              <a:gd name="T11" fmla="*/ 275 h 280"/>
              <a:gd name="T12" fmla="*/ 134 w 308"/>
              <a:gd name="T13" fmla="*/ 202 h 280"/>
              <a:gd name="T14" fmla="*/ 134 w 308"/>
              <a:gd name="T15" fmla="*/ 202 h 280"/>
              <a:gd name="T16" fmla="*/ 141 w 308"/>
              <a:gd name="T17" fmla="*/ 193 h 280"/>
              <a:gd name="T18" fmla="*/ 143 w 308"/>
              <a:gd name="T19" fmla="*/ 190 h 280"/>
              <a:gd name="T20" fmla="*/ 141 w 308"/>
              <a:gd name="T21" fmla="*/ 186 h 280"/>
              <a:gd name="T22" fmla="*/ 129 w 308"/>
              <a:gd name="T23" fmla="*/ 174 h 280"/>
              <a:gd name="T24" fmla="*/ 300 w 308"/>
              <a:gd name="T25" fmla="*/ 23 h 280"/>
              <a:gd name="T26" fmla="*/ 300 w 308"/>
              <a:gd name="T27" fmla="*/ 23 h 280"/>
              <a:gd name="T28" fmla="*/ 307 w 308"/>
              <a:gd name="T29" fmla="*/ 14 h 280"/>
              <a:gd name="T30" fmla="*/ 308 w 308"/>
              <a:gd name="T31" fmla="*/ 10 h 280"/>
              <a:gd name="T32" fmla="*/ 308 w 308"/>
              <a:gd name="T33" fmla="*/ 7 h 280"/>
              <a:gd name="T34" fmla="*/ 301 w 308"/>
              <a:gd name="T35" fmla="*/ 2 h 280"/>
              <a:gd name="T36" fmla="*/ 301 w 308"/>
              <a:gd name="T37" fmla="*/ 2 h 280"/>
              <a:gd name="T38" fmla="*/ 300 w 308"/>
              <a:gd name="T39" fmla="*/ 0 h 280"/>
              <a:gd name="T40" fmla="*/ 296 w 308"/>
              <a:gd name="T41" fmla="*/ 0 h 280"/>
              <a:gd name="T42" fmla="*/ 286 w 308"/>
              <a:gd name="T43" fmla="*/ 7 h 280"/>
              <a:gd name="T44" fmla="*/ 115 w 308"/>
              <a:gd name="T45" fmla="*/ 158 h 280"/>
              <a:gd name="T46" fmla="*/ 105 w 308"/>
              <a:gd name="T47" fmla="*/ 144 h 280"/>
              <a:gd name="T48" fmla="*/ 105 w 308"/>
              <a:gd name="T49" fmla="*/ 144 h 280"/>
              <a:gd name="T50" fmla="*/ 101 w 308"/>
              <a:gd name="T51" fmla="*/ 144 h 280"/>
              <a:gd name="T52" fmla="*/ 98 w 308"/>
              <a:gd name="T53" fmla="*/ 144 h 280"/>
              <a:gd name="T54" fmla="*/ 89 w 308"/>
              <a:gd name="T55" fmla="*/ 151 h 280"/>
              <a:gd name="T56" fmla="*/ 7 w 308"/>
              <a:gd name="T57" fmla="*/ 223 h 280"/>
              <a:gd name="T58" fmla="*/ 7 w 308"/>
              <a:gd name="T59" fmla="*/ 223 h 280"/>
              <a:gd name="T60" fmla="*/ 0 w 308"/>
              <a:gd name="T61" fmla="*/ 231 h 280"/>
              <a:gd name="T62" fmla="*/ 0 w 308"/>
              <a:gd name="T63" fmla="*/ 235 h 280"/>
              <a:gd name="T64" fmla="*/ 0 w 308"/>
              <a:gd name="T65" fmla="*/ 238 h 280"/>
              <a:gd name="T66" fmla="*/ 0 w 308"/>
              <a:gd name="T67" fmla="*/ 2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 h="280">
                <a:moveTo>
                  <a:pt x="0" y="238"/>
                </a:moveTo>
                <a:lnTo>
                  <a:pt x="39" y="280"/>
                </a:lnTo>
                <a:lnTo>
                  <a:pt x="39" y="280"/>
                </a:lnTo>
                <a:lnTo>
                  <a:pt x="40" y="280"/>
                </a:lnTo>
                <a:lnTo>
                  <a:pt x="46" y="280"/>
                </a:lnTo>
                <a:lnTo>
                  <a:pt x="54" y="275"/>
                </a:lnTo>
                <a:lnTo>
                  <a:pt x="134" y="202"/>
                </a:lnTo>
                <a:lnTo>
                  <a:pt x="134" y="202"/>
                </a:lnTo>
                <a:lnTo>
                  <a:pt x="141" y="193"/>
                </a:lnTo>
                <a:lnTo>
                  <a:pt x="143" y="190"/>
                </a:lnTo>
                <a:lnTo>
                  <a:pt x="141" y="186"/>
                </a:lnTo>
                <a:lnTo>
                  <a:pt x="129" y="174"/>
                </a:lnTo>
                <a:lnTo>
                  <a:pt x="300" y="23"/>
                </a:lnTo>
                <a:lnTo>
                  <a:pt x="300" y="23"/>
                </a:lnTo>
                <a:lnTo>
                  <a:pt x="307" y="14"/>
                </a:lnTo>
                <a:lnTo>
                  <a:pt x="308" y="10"/>
                </a:lnTo>
                <a:lnTo>
                  <a:pt x="308" y="7"/>
                </a:lnTo>
                <a:lnTo>
                  <a:pt x="301" y="2"/>
                </a:lnTo>
                <a:lnTo>
                  <a:pt x="301" y="2"/>
                </a:lnTo>
                <a:lnTo>
                  <a:pt x="300" y="0"/>
                </a:lnTo>
                <a:lnTo>
                  <a:pt x="296" y="0"/>
                </a:lnTo>
                <a:lnTo>
                  <a:pt x="286" y="7"/>
                </a:lnTo>
                <a:lnTo>
                  <a:pt x="115" y="158"/>
                </a:lnTo>
                <a:lnTo>
                  <a:pt x="105" y="144"/>
                </a:lnTo>
                <a:lnTo>
                  <a:pt x="105" y="144"/>
                </a:lnTo>
                <a:lnTo>
                  <a:pt x="101" y="144"/>
                </a:lnTo>
                <a:lnTo>
                  <a:pt x="98" y="144"/>
                </a:lnTo>
                <a:lnTo>
                  <a:pt x="89" y="151"/>
                </a:lnTo>
                <a:lnTo>
                  <a:pt x="7" y="223"/>
                </a:lnTo>
                <a:lnTo>
                  <a:pt x="7" y="223"/>
                </a:lnTo>
                <a:lnTo>
                  <a:pt x="0" y="231"/>
                </a:lnTo>
                <a:lnTo>
                  <a:pt x="0" y="235"/>
                </a:lnTo>
                <a:lnTo>
                  <a:pt x="0" y="238"/>
                </a:lnTo>
                <a:lnTo>
                  <a:pt x="0" y="238"/>
                </a:lnTo>
                <a:close/>
              </a:path>
            </a:pathLst>
          </a:custGeom>
          <a:solidFill>
            <a:srgbClr val="00B0F0"/>
          </a:solidFill>
          <a:ln>
            <a:noFill/>
          </a:ln>
        </p:spPr>
        <p:txBody>
          <a:bodyPr vert="horz" wrap="square" lIns="121917" tIns="60959"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97" name="Freeform 17"/>
          <p:cNvSpPr>
            <a:spLocks/>
          </p:cNvSpPr>
          <p:nvPr/>
        </p:nvSpPr>
        <p:spPr bwMode="auto">
          <a:xfrm rot="150619">
            <a:off x="9629703" y="2791247"/>
            <a:ext cx="591973" cy="539912"/>
          </a:xfrm>
          <a:custGeom>
            <a:avLst/>
            <a:gdLst>
              <a:gd name="T0" fmla="*/ 0 w 307"/>
              <a:gd name="T1" fmla="*/ 239 h 280"/>
              <a:gd name="T2" fmla="*/ 38 w 307"/>
              <a:gd name="T3" fmla="*/ 280 h 280"/>
              <a:gd name="T4" fmla="*/ 38 w 307"/>
              <a:gd name="T5" fmla="*/ 280 h 280"/>
              <a:gd name="T6" fmla="*/ 40 w 307"/>
              <a:gd name="T7" fmla="*/ 280 h 280"/>
              <a:gd name="T8" fmla="*/ 45 w 307"/>
              <a:gd name="T9" fmla="*/ 280 h 280"/>
              <a:gd name="T10" fmla="*/ 53 w 307"/>
              <a:gd name="T11" fmla="*/ 275 h 280"/>
              <a:gd name="T12" fmla="*/ 134 w 307"/>
              <a:gd name="T13" fmla="*/ 202 h 280"/>
              <a:gd name="T14" fmla="*/ 134 w 307"/>
              <a:gd name="T15" fmla="*/ 202 h 280"/>
              <a:gd name="T16" fmla="*/ 140 w 307"/>
              <a:gd name="T17" fmla="*/ 193 h 280"/>
              <a:gd name="T18" fmla="*/ 142 w 307"/>
              <a:gd name="T19" fmla="*/ 190 h 280"/>
              <a:gd name="T20" fmla="*/ 140 w 307"/>
              <a:gd name="T21" fmla="*/ 186 h 280"/>
              <a:gd name="T22" fmla="*/ 128 w 307"/>
              <a:gd name="T23" fmla="*/ 174 h 280"/>
              <a:gd name="T24" fmla="*/ 299 w 307"/>
              <a:gd name="T25" fmla="*/ 23 h 280"/>
              <a:gd name="T26" fmla="*/ 299 w 307"/>
              <a:gd name="T27" fmla="*/ 23 h 280"/>
              <a:gd name="T28" fmla="*/ 306 w 307"/>
              <a:gd name="T29" fmla="*/ 14 h 280"/>
              <a:gd name="T30" fmla="*/ 307 w 307"/>
              <a:gd name="T31" fmla="*/ 11 h 280"/>
              <a:gd name="T32" fmla="*/ 307 w 307"/>
              <a:gd name="T33" fmla="*/ 7 h 280"/>
              <a:gd name="T34" fmla="*/ 301 w 307"/>
              <a:gd name="T35" fmla="*/ 2 h 280"/>
              <a:gd name="T36" fmla="*/ 301 w 307"/>
              <a:gd name="T37" fmla="*/ 2 h 280"/>
              <a:gd name="T38" fmla="*/ 299 w 307"/>
              <a:gd name="T39" fmla="*/ 0 h 280"/>
              <a:gd name="T40" fmla="*/ 295 w 307"/>
              <a:gd name="T41" fmla="*/ 0 h 280"/>
              <a:gd name="T42" fmla="*/ 285 w 307"/>
              <a:gd name="T43" fmla="*/ 7 h 280"/>
              <a:gd name="T44" fmla="*/ 114 w 307"/>
              <a:gd name="T45" fmla="*/ 159 h 280"/>
              <a:gd name="T46" fmla="*/ 104 w 307"/>
              <a:gd name="T47" fmla="*/ 145 h 280"/>
              <a:gd name="T48" fmla="*/ 104 w 307"/>
              <a:gd name="T49" fmla="*/ 145 h 280"/>
              <a:gd name="T50" fmla="*/ 100 w 307"/>
              <a:gd name="T51" fmla="*/ 145 h 280"/>
              <a:gd name="T52" fmla="*/ 97 w 307"/>
              <a:gd name="T53" fmla="*/ 145 h 280"/>
              <a:gd name="T54" fmla="*/ 88 w 307"/>
              <a:gd name="T55" fmla="*/ 152 h 280"/>
              <a:gd name="T56" fmla="*/ 7 w 307"/>
              <a:gd name="T57" fmla="*/ 223 h 280"/>
              <a:gd name="T58" fmla="*/ 7 w 307"/>
              <a:gd name="T59" fmla="*/ 223 h 280"/>
              <a:gd name="T60" fmla="*/ 0 w 307"/>
              <a:gd name="T61" fmla="*/ 232 h 280"/>
              <a:gd name="T62" fmla="*/ 0 w 307"/>
              <a:gd name="T63" fmla="*/ 235 h 280"/>
              <a:gd name="T64" fmla="*/ 0 w 307"/>
              <a:gd name="T65" fmla="*/ 239 h 280"/>
              <a:gd name="T66" fmla="*/ 0 w 307"/>
              <a:gd name="T67" fmla="*/ 23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7" h="280">
                <a:moveTo>
                  <a:pt x="0" y="239"/>
                </a:moveTo>
                <a:lnTo>
                  <a:pt x="38" y="280"/>
                </a:lnTo>
                <a:lnTo>
                  <a:pt x="38" y="280"/>
                </a:lnTo>
                <a:lnTo>
                  <a:pt x="40" y="280"/>
                </a:lnTo>
                <a:lnTo>
                  <a:pt x="45" y="280"/>
                </a:lnTo>
                <a:lnTo>
                  <a:pt x="53" y="275"/>
                </a:lnTo>
                <a:lnTo>
                  <a:pt x="134" y="202"/>
                </a:lnTo>
                <a:lnTo>
                  <a:pt x="134" y="202"/>
                </a:lnTo>
                <a:lnTo>
                  <a:pt x="140" y="193"/>
                </a:lnTo>
                <a:lnTo>
                  <a:pt x="142" y="190"/>
                </a:lnTo>
                <a:lnTo>
                  <a:pt x="140" y="186"/>
                </a:lnTo>
                <a:lnTo>
                  <a:pt x="128" y="174"/>
                </a:lnTo>
                <a:lnTo>
                  <a:pt x="299" y="23"/>
                </a:lnTo>
                <a:lnTo>
                  <a:pt x="299" y="23"/>
                </a:lnTo>
                <a:lnTo>
                  <a:pt x="306" y="14"/>
                </a:lnTo>
                <a:lnTo>
                  <a:pt x="307" y="11"/>
                </a:lnTo>
                <a:lnTo>
                  <a:pt x="307" y="7"/>
                </a:lnTo>
                <a:lnTo>
                  <a:pt x="301" y="2"/>
                </a:lnTo>
                <a:lnTo>
                  <a:pt x="301" y="2"/>
                </a:lnTo>
                <a:lnTo>
                  <a:pt x="299" y="0"/>
                </a:lnTo>
                <a:lnTo>
                  <a:pt x="295" y="0"/>
                </a:lnTo>
                <a:lnTo>
                  <a:pt x="285" y="7"/>
                </a:lnTo>
                <a:lnTo>
                  <a:pt x="114" y="159"/>
                </a:lnTo>
                <a:lnTo>
                  <a:pt x="104" y="145"/>
                </a:lnTo>
                <a:lnTo>
                  <a:pt x="104" y="145"/>
                </a:lnTo>
                <a:lnTo>
                  <a:pt x="100" y="145"/>
                </a:lnTo>
                <a:lnTo>
                  <a:pt x="97" y="145"/>
                </a:lnTo>
                <a:lnTo>
                  <a:pt x="88" y="152"/>
                </a:lnTo>
                <a:lnTo>
                  <a:pt x="7" y="223"/>
                </a:lnTo>
                <a:lnTo>
                  <a:pt x="7" y="223"/>
                </a:lnTo>
                <a:lnTo>
                  <a:pt x="0" y="232"/>
                </a:lnTo>
                <a:lnTo>
                  <a:pt x="0" y="235"/>
                </a:lnTo>
                <a:lnTo>
                  <a:pt x="0" y="239"/>
                </a:lnTo>
                <a:lnTo>
                  <a:pt x="0" y="239"/>
                </a:lnTo>
                <a:close/>
              </a:path>
            </a:pathLst>
          </a:custGeom>
          <a:solidFill>
            <a:srgbClr val="00B0F0"/>
          </a:solidFill>
          <a:ln>
            <a:noFill/>
          </a:ln>
        </p:spPr>
        <p:txBody>
          <a:bodyPr vert="horz" wrap="square" lIns="121917" tIns="60959" rIns="121917" bIns="6095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98" name="TextBox 97"/>
          <p:cNvSpPr txBox="1"/>
          <p:nvPr/>
        </p:nvSpPr>
        <p:spPr>
          <a:xfrm rot="13907844">
            <a:off x="9570376" y="3023472"/>
            <a:ext cx="337587" cy="369330"/>
          </a:xfrm>
          <a:prstGeom prst="rect">
            <a:avLst/>
          </a:prstGeom>
          <a:noFill/>
        </p:spPr>
        <p:txBody>
          <a:bodyPr wrap="none" lIns="121917" tIns="60959" rIns="121917" bIns="6095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ε</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TextBox 98"/>
          <p:cNvSpPr txBox="1"/>
          <p:nvPr/>
        </p:nvSpPr>
        <p:spPr>
          <a:xfrm rot="13907844">
            <a:off x="9485529" y="2894753"/>
            <a:ext cx="360029" cy="369330"/>
          </a:xfrm>
          <a:prstGeom prst="rect">
            <a:avLst/>
          </a:prstGeom>
          <a:noFill/>
        </p:spPr>
        <p:txBody>
          <a:bodyPr wrap="none" lIns="121917" tIns="60959" rIns="121917" bIns="6095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δ</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Oval 91"/>
          <p:cNvSpPr/>
          <p:nvPr/>
        </p:nvSpPr>
        <p:spPr>
          <a:xfrm rot="2924477">
            <a:off x="9242548" y="3123169"/>
            <a:ext cx="163568" cy="3227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Oval 92"/>
          <p:cNvSpPr/>
          <p:nvPr/>
        </p:nvSpPr>
        <p:spPr>
          <a:xfrm rot="2924477">
            <a:off x="9344016" y="3366020"/>
            <a:ext cx="163568" cy="322784"/>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4" name="Oval 93"/>
          <p:cNvSpPr/>
          <p:nvPr/>
        </p:nvSpPr>
        <p:spPr>
          <a:xfrm rot="2924477">
            <a:off x="8979101" y="3641229"/>
            <a:ext cx="163568" cy="322784"/>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5" name="Oval 94"/>
          <p:cNvSpPr/>
          <p:nvPr/>
        </p:nvSpPr>
        <p:spPr>
          <a:xfrm rot="2924477">
            <a:off x="9080569" y="3884080"/>
            <a:ext cx="163568" cy="3227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AE0DF125-5262-2846-9F27-C49A1FED956A}"/>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4120020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C47E7-4161-F444-8528-39CD6C99181D}"/>
              </a:ext>
            </a:extLst>
          </p:cNvPr>
          <p:cNvPicPr>
            <a:picLocks noChangeAspect="1"/>
          </p:cNvPicPr>
          <p:nvPr/>
        </p:nvPicPr>
        <p:blipFill>
          <a:blip r:embed="rId2"/>
          <a:srcRect/>
          <a:stretch/>
        </p:blipFill>
        <p:spPr>
          <a:xfrm>
            <a:off x="1701550" y="1250554"/>
            <a:ext cx="7880112" cy="5442531"/>
          </a:xfrm>
          <a:prstGeom prst="rect">
            <a:avLst/>
          </a:prstGeom>
        </p:spPr>
      </p:pic>
      <p:sp>
        <p:nvSpPr>
          <p:cNvPr id="3" name="Title 2">
            <a:extLst>
              <a:ext uri="{FF2B5EF4-FFF2-40B4-BE49-F238E27FC236}">
                <a16:creationId xmlns:a16="http://schemas.microsoft.com/office/drawing/2014/main" id="{27299F47-0C56-47D4-BB38-6225D7D0ED58}"/>
              </a:ext>
            </a:extLst>
          </p:cNvPr>
          <p:cNvSpPr>
            <a:spLocks noGrp="1"/>
          </p:cNvSpPr>
          <p:nvPr>
            <p:ph type="title"/>
          </p:nvPr>
        </p:nvSpPr>
        <p:spPr>
          <a:xfrm>
            <a:off x="1701550" y="336267"/>
            <a:ext cx="8788903" cy="906251"/>
          </a:xfrm>
        </p:spPr>
        <p:txBody>
          <a:bodyPr>
            <a:normAutofit/>
          </a:bodyPr>
          <a:lstStyle/>
          <a:p>
            <a:r>
              <a:rPr lang="en-US" b="1" dirty="0">
                <a:solidFill>
                  <a:srgbClr val="C00000"/>
                </a:solidFill>
              </a:rPr>
              <a:t>BsAbs – Many Different Platforms </a:t>
            </a:r>
          </a:p>
        </p:txBody>
      </p:sp>
      <p:sp>
        <p:nvSpPr>
          <p:cNvPr id="4" name="TextBox 3">
            <a:extLst>
              <a:ext uri="{FF2B5EF4-FFF2-40B4-BE49-F238E27FC236}">
                <a16:creationId xmlns:a16="http://schemas.microsoft.com/office/drawing/2014/main" id="{D7C57E41-FA4B-498E-8D10-6C0511414BA0}"/>
              </a:ext>
            </a:extLst>
          </p:cNvPr>
          <p:cNvSpPr txBox="1"/>
          <p:nvPr/>
        </p:nvSpPr>
        <p:spPr>
          <a:xfrm>
            <a:off x="4283377" y="6485208"/>
            <a:ext cx="3045543" cy="207877"/>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7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Lejeune M et al. Front Immunol 2020 11:762. </a:t>
            </a:r>
          </a:p>
        </p:txBody>
      </p:sp>
      <p:sp>
        <p:nvSpPr>
          <p:cNvPr id="5" name="TextBox 4">
            <a:extLst>
              <a:ext uri="{FF2B5EF4-FFF2-40B4-BE49-F238E27FC236}">
                <a16:creationId xmlns:a16="http://schemas.microsoft.com/office/drawing/2014/main" id="{81A4216C-8807-B34F-A5ED-6424DC6E23F4}"/>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31316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EB58-F93B-423A-9216-7DEEE4DE87B7}"/>
              </a:ext>
            </a:extLst>
          </p:cNvPr>
          <p:cNvSpPr>
            <a:spLocks noGrp="1"/>
          </p:cNvSpPr>
          <p:nvPr>
            <p:ph type="title"/>
          </p:nvPr>
        </p:nvSpPr>
        <p:spPr>
          <a:xfrm>
            <a:off x="838200" y="-58944"/>
            <a:ext cx="10515600" cy="1325563"/>
          </a:xfrm>
        </p:spPr>
        <p:txBody>
          <a:bodyPr>
            <a:normAutofit/>
          </a:bodyPr>
          <a:lstStyle/>
          <a:p>
            <a:r>
              <a:rPr lang="en-GB" altLang="en-US" sz="4000" b="1" dirty="0">
                <a:solidFill>
                  <a:srgbClr val="C00000"/>
                </a:solidFill>
              </a:rPr>
              <a:t>BCMA </a:t>
            </a:r>
            <a:r>
              <a:rPr lang="en-GB" altLang="en-US" sz="4000" b="1" dirty="0" err="1">
                <a:solidFill>
                  <a:srgbClr val="C00000"/>
                </a:solidFill>
              </a:rPr>
              <a:t>bispecific</a:t>
            </a:r>
            <a:r>
              <a:rPr lang="en-GB" altLang="en-US" sz="4000" b="1" dirty="0">
                <a:solidFill>
                  <a:srgbClr val="C00000"/>
                </a:solidFill>
              </a:rPr>
              <a:t> antibodies in myeloma</a:t>
            </a:r>
            <a:endParaRPr lang="en-GB" sz="4000" b="1" dirty="0">
              <a:solidFill>
                <a:srgbClr val="C00000"/>
              </a:solidFill>
            </a:endParaRPr>
          </a:p>
        </p:txBody>
      </p:sp>
      <p:sp>
        <p:nvSpPr>
          <p:cNvPr id="16" name="Content Placeholder 15">
            <a:extLst>
              <a:ext uri="{FF2B5EF4-FFF2-40B4-BE49-F238E27FC236}">
                <a16:creationId xmlns:a16="http://schemas.microsoft.com/office/drawing/2014/main" id="{7A7BF006-198B-45D6-AEE4-903041848265}"/>
              </a:ext>
            </a:extLst>
          </p:cNvPr>
          <p:cNvSpPr>
            <a:spLocks noGrp="1"/>
          </p:cNvSpPr>
          <p:nvPr>
            <p:ph idx="1"/>
          </p:nvPr>
        </p:nvSpPr>
        <p:spPr>
          <a:xfrm>
            <a:off x="407988" y="1038227"/>
            <a:ext cx="5981381" cy="4731928"/>
          </a:xfrm>
        </p:spPr>
        <p:txBody>
          <a:bodyPr>
            <a:noAutofit/>
          </a:bodyPr>
          <a:lstStyle/>
          <a:p>
            <a:pPr>
              <a:spcBef>
                <a:spcPts val="0"/>
              </a:spcBef>
              <a:spcAft>
                <a:spcPts val="1000"/>
              </a:spcAft>
            </a:pPr>
            <a:r>
              <a:rPr lang="en-GB" sz="2000" b="1" dirty="0"/>
              <a:t>Potential to overcome the limitations of immunosuppressive </a:t>
            </a:r>
            <a:r>
              <a:rPr lang="en-GB" sz="2000" b="1" dirty="0" err="1"/>
              <a:t>tumor</a:t>
            </a:r>
            <a:r>
              <a:rPr lang="en-GB" sz="2000" b="1" dirty="0"/>
              <a:t> microenvironment by redirecting T cells to kill </a:t>
            </a:r>
            <a:r>
              <a:rPr lang="en-GB" sz="2000" b="1" dirty="0" err="1"/>
              <a:t>tumor</a:t>
            </a:r>
            <a:r>
              <a:rPr lang="en-GB" sz="2000" b="1" dirty="0"/>
              <a:t> target cells </a:t>
            </a:r>
          </a:p>
          <a:p>
            <a:pPr>
              <a:spcBef>
                <a:spcPts val="0"/>
              </a:spcBef>
            </a:pPr>
            <a:endParaRPr lang="en-GB" sz="2000" dirty="0"/>
          </a:p>
          <a:p>
            <a:pPr>
              <a:spcBef>
                <a:spcPts val="0"/>
              </a:spcBef>
            </a:pPr>
            <a:r>
              <a:rPr lang="en-GB" sz="2000" dirty="0"/>
              <a:t>BCMA (B-cell maturation antigen, CD269)</a:t>
            </a:r>
          </a:p>
          <a:p>
            <a:pPr>
              <a:lnSpc>
                <a:spcPct val="100000"/>
              </a:lnSpc>
            </a:pPr>
            <a:endParaRPr lang="en-GB" sz="2000" dirty="0"/>
          </a:p>
          <a:p>
            <a:pPr>
              <a:spcBef>
                <a:spcPts val="0"/>
              </a:spcBef>
            </a:pPr>
            <a:r>
              <a:rPr lang="en-GB" sz="2000" b="1" dirty="0"/>
              <a:t>IgG-like bispecific antibody </a:t>
            </a:r>
            <a:r>
              <a:rPr lang="en-GB" sz="2000" dirty="0"/>
              <a:t>(long serum half-life, </a:t>
            </a:r>
            <a:br>
              <a:rPr lang="en-GB" sz="2000" dirty="0"/>
            </a:br>
            <a:r>
              <a:rPr lang="en-GB" sz="2000" dirty="0"/>
              <a:t>retain Fc function):</a:t>
            </a:r>
            <a:r>
              <a:rPr lang="en-GB" sz="2000" baseline="30000" dirty="0"/>
              <a:t>1–3</a:t>
            </a:r>
          </a:p>
          <a:p>
            <a:pPr lvl="1">
              <a:spcBef>
                <a:spcPts val="0"/>
              </a:spcBef>
            </a:pPr>
            <a:r>
              <a:rPr lang="en-GB" sz="1600" dirty="0"/>
              <a:t>Anti-BCMAxCD3</a:t>
            </a:r>
            <a:r>
              <a:rPr lang="en-GB" sz="1600" baseline="30000" dirty="0"/>
              <a:t>4</a:t>
            </a:r>
          </a:p>
          <a:p>
            <a:pPr lvl="1">
              <a:spcBef>
                <a:spcPts val="0"/>
              </a:spcBef>
            </a:pPr>
            <a:r>
              <a:rPr lang="en-GB" sz="1600" dirty="0"/>
              <a:t>Ab-957</a:t>
            </a:r>
            <a:r>
              <a:rPr lang="en-GB" sz="1600" baseline="30000" dirty="0"/>
              <a:t>1</a:t>
            </a:r>
          </a:p>
          <a:p>
            <a:pPr lvl="1">
              <a:spcBef>
                <a:spcPts val="0"/>
              </a:spcBef>
            </a:pPr>
            <a:r>
              <a:rPr lang="en-GB" sz="1600" dirty="0"/>
              <a:t>CC-93269</a:t>
            </a:r>
            <a:r>
              <a:rPr lang="en-GB" sz="1600" baseline="30000" dirty="0"/>
              <a:t>2,3</a:t>
            </a:r>
          </a:p>
          <a:p>
            <a:pPr lvl="1">
              <a:spcBef>
                <a:spcPts val="0"/>
              </a:spcBef>
            </a:pPr>
            <a:r>
              <a:rPr lang="en-GB" sz="1600" dirty="0"/>
              <a:t>Bi-Fab</a:t>
            </a:r>
            <a:r>
              <a:rPr lang="en-GB" sz="1600" baseline="30000" dirty="0"/>
              <a:t>5</a:t>
            </a:r>
          </a:p>
          <a:p>
            <a:pPr>
              <a:lnSpc>
                <a:spcPct val="100000"/>
              </a:lnSpc>
            </a:pPr>
            <a:endParaRPr lang="en-GB" sz="2000" dirty="0"/>
          </a:p>
          <a:p>
            <a:pPr>
              <a:spcBef>
                <a:spcPts val="0"/>
              </a:spcBef>
            </a:pPr>
            <a:r>
              <a:rPr lang="en-GB" sz="2000" b="1" dirty="0"/>
              <a:t>Non-IgG</a:t>
            </a:r>
            <a:r>
              <a:rPr lang="en-GB" sz="2000" dirty="0"/>
              <a:t> like </a:t>
            </a:r>
            <a:r>
              <a:rPr lang="en-GB" sz="2000" dirty="0" err="1"/>
              <a:t>BiTE</a:t>
            </a:r>
            <a:r>
              <a:rPr lang="en-GB" sz="2000" dirty="0"/>
              <a:t>® (better tissue penetrance, access to epitopes):</a:t>
            </a:r>
          </a:p>
          <a:p>
            <a:pPr lvl="1">
              <a:spcBef>
                <a:spcPts val="0"/>
              </a:spcBef>
            </a:pPr>
            <a:r>
              <a:rPr lang="en-GB" sz="1600" dirty="0"/>
              <a:t>BI 836909</a:t>
            </a:r>
            <a:r>
              <a:rPr lang="en-GB" sz="1600" baseline="30000" dirty="0"/>
              <a:t>6</a:t>
            </a:r>
          </a:p>
          <a:p>
            <a:pPr>
              <a:lnSpc>
                <a:spcPct val="100000"/>
              </a:lnSpc>
            </a:pPr>
            <a:endParaRPr lang="en-GB" sz="2000" dirty="0"/>
          </a:p>
        </p:txBody>
      </p:sp>
      <p:sp>
        <p:nvSpPr>
          <p:cNvPr id="10" name="Content Placeholder 9">
            <a:extLst>
              <a:ext uri="{FF2B5EF4-FFF2-40B4-BE49-F238E27FC236}">
                <a16:creationId xmlns:a16="http://schemas.microsoft.com/office/drawing/2014/main" id="{4B4711BB-C2A6-4F53-B205-08DC8BE1C979}"/>
              </a:ext>
            </a:extLst>
          </p:cNvPr>
          <p:cNvSpPr>
            <a:spLocks noGrp="1"/>
          </p:cNvSpPr>
          <p:nvPr>
            <p:ph type="body" sz="quarter" idx="10"/>
          </p:nvPr>
        </p:nvSpPr>
        <p:spPr>
          <a:xfrm>
            <a:off x="407988" y="5988201"/>
            <a:ext cx="4673600" cy="396875"/>
          </a:xfrm>
        </p:spPr>
        <p:txBody>
          <a:bodyPr/>
          <a:lstStyle/>
          <a:p>
            <a:r>
              <a:rPr lang="en-GB" dirty="0"/>
              <a:t>BCMA, B cell maturation antigen; </a:t>
            </a:r>
            <a:r>
              <a:rPr lang="en-US" dirty="0"/>
              <a:t>CTL, cytotoxic T cell; Ig, immunoglobulin; </a:t>
            </a:r>
            <a:br>
              <a:rPr lang="en-US" dirty="0"/>
            </a:br>
            <a:r>
              <a:rPr lang="en-US" dirty="0"/>
              <a:t>TCB, T-cell bispecific. </a:t>
            </a:r>
          </a:p>
        </p:txBody>
      </p:sp>
      <p:sp>
        <p:nvSpPr>
          <p:cNvPr id="17" name="Text Placeholder 16">
            <a:extLst>
              <a:ext uri="{FF2B5EF4-FFF2-40B4-BE49-F238E27FC236}">
                <a16:creationId xmlns:a16="http://schemas.microsoft.com/office/drawing/2014/main" id="{2A8D12AA-475A-4637-B707-2DF101B9BBFB}"/>
              </a:ext>
            </a:extLst>
          </p:cNvPr>
          <p:cNvSpPr>
            <a:spLocks noGrp="1"/>
          </p:cNvSpPr>
          <p:nvPr>
            <p:ph type="body" sz="quarter" idx="11"/>
          </p:nvPr>
        </p:nvSpPr>
        <p:spPr>
          <a:xfrm>
            <a:off x="6254751" y="6124757"/>
            <a:ext cx="5494339" cy="617359"/>
          </a:xfrm>
        </p:spPr>
        <p:txBody>
          <a:bodyPr/>
          <a:lstStyle/>
          <a:p>
            <a:pPr>
              <a:lnSpc>
                <a:spcPct val="107000"/>
              </a:lnSpc>
              <a:spcAft>
                <a:spcPts val="800"/>
              </a:spcAft>
            </a:pPr>
            <a:r>
              <a:rPr lang="en-US" dirty="0"/>
              <a:t>1.Pillarisetti K, </a:t>
            </a:r>
            <a:r>
              <a:rPr lang="en-US" i="1" dirty="0"/>
              <a:t>et al. </a:t>
            </a:r>
            <a:r>
              <a:rPr lang="en-US" dirty="0"/>
              <a:t>Abstract 2116; Presented at ASH </a:t>
            </a:r>
            <a:r>
              <a:rPr lang="en-GB" dirty="0"/>
              <a:t>2016; San Diego, California; </a:t>
            </a:r>
            <a:r>
              <a:rPr lang="en-US" dirty="0"/>
              <a:t>2.</a:t>
            </a:r>
            <a:r>
              <a:rPr lang="en-US" altLang="es-ES_tradnl" dirty="0"/>
              <a:t> </a:t>
            </a:r>
            <a:r>
              <a:rPr lang="en-US" altLang="es-ES_tradnl" dirty="0" err="1"/>
              <a:t>Seckinger</a:t>
            </a:r>
            <a:r>
              <a:rPr lang="en-US" altLang="es-ES_tradnl" dirty="0"/>
              <a:t> A, </a:t>
            </a:r>
            <a:r>
              <a:rPr lang="en-US" altLang="es-ES_tradnl" i="1" dirty="0"/>
              <a:t>et al. Cancer Cell </a:t>
            </a:r>
            <a:r>
              <a:rPr lang="en-US" altLang="es-ES_tradnl" dirty="0"/>
              <a:t>2017;</a:t>
            </a:r>
            <a:r>
              <a:rPr lang="en-US" altLang="es-ES_tradnl" b="1" dirty="0"/>
              <a:t>31</a:t>
            </a:r>
            <a:r>
              <a:rPr lang="en-US" altLang="es-ES_tradnl" dirty="0"/>
              <a:t>:396–410; 3. </a:t>
            </a: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Cho S-F, </a:t>
            </a:r>
            <a:r>
              <a:rPr lang="en-GB" i="1" dirty="0">
                <a:solidFill>
                  <a:prstClr val="black"/>
                </a:solidFill>
                <a:latin typeface="Calibri" panose="020F0502020204030204" pitchFamily="34" charset="0"/>
                <a:ea typeface="Calibri" panose="020F0502020204030204" pitchFamily="34" charset="0"/>
                <a:cs typeface="Times New Roman" panose="02020603050405020304" pitchFamily="18" charset="0"/>
              </a:rPr>
              <a:t>et al</a:t>
            </a: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GB" i="1" dirty="0">
                <a:solidFill>
                  <a:prstClr val="black"/>
                </a:solidFill>
                <a:latin typeface="Calibri" panose="020F0502020204030204" pitchFamily="34" charset="0"/>
                <a:ea typeface="Calibri" panose="020F0502020204030204" pitchFamily="34" charset="0"/>
                <a:cs typeface="Times New Roman" panose="02020603050405020304" pitchFamily="18" charset="0"/>
              </a:rPr>
              <a:t>Front Immunol</a:t>
            </a: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 2018;</a:t>
            </a:r>
            <a:r>
              <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rPr>
              <a:t>9</a:t>
            </a: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:1821; 4</a:t>
            </a:r>
            <a:r>
              <a:rPr lang="en-US" altLang="es-ES_tradnl" dirty="0"/>
              <a:t> </a:t>
            </a:r>
            <a:r>
              <a:rPr lang="en-US" dirty="0" err="1"/>
              <a:t>Panowski</a:t>
            </a:r>
            <a:r>
              <a:rPr lang="en-US" dirty="0"/>
              <a:t> SH, </a:t>
            </a:r>
            <a:r>
              <a:rPr lang="en-US" i="1" dirty="0"/>
              <a:t>et al. </a:t>
            </a:r>
            <a:r>
              <a:rPr lang="en-US" dirty="0"/>
              <a:t>Abstract 383; Presented at ASH </a:t>
            </a:r>
            <a:r>
              <a:rPr lang="en-GB" dirty="0"/>
              <a:t>2016; San Diego, California; </a:t>
            </a:r>
            <a:r>
              <a:rPr lang="en-US" dirty="0"/>
              <a:t>5. </a:t>
            </a:r>
            <a:r>
              <a:rPr lang="en-US" dirty="0" err="1"/>
              <a:t>Ramadoss</a:t>
            </a:r>
            <a:r>
              <a:rPr lang="en-US" dirty="0"/>
              <a:t> NS, </a:t>
            </a:r>
            <a:r>
              <a:rPr lang="en-US" i="1" dirty="0"/>
              <a:t>et al. J Am </a:t>
            </a:r>
            <a:r>
              <a:rPr lang="en-US" i="1" dirty="0" err="1"/>
              <a:t>Chem</a:t>
            </a:r>
            <a:r>
              <a:rPr lang="en-US" i="1" dirty="0"/>
              <a:t> </a:t>
            </a:r>
            <a:r>
              <a:rPr lang="en-US" i="1" dirty="0" err="1"/>
              <a:t>Soc</a:t>
            </a:r>
            <a:r>
              <a:rPr lang="en-US" i="1" dirty="0"/>
              <a:t> </a:t>
            </a:r>
            <a:r>
              <a:rPr lang="en-US" dirty="0"/>
              <a:t>2015;</a:t>
            </a:r>
            <a:r>
              <a:rPr lang="en-US" b="1" dirty="0"/>
              <a:t>137</a:t>
            </a:r>
            <a:r>
              <a:rPr lang="en-US" dirty="0"/>
              <a:t>:5288–91; 6. </a:t>
            </a:r>
            <a:r>
              <a:rPr lang="en-US" dirty="0" err="1"/>
              <a:t>Hipp</a:t>
            </a:r>
            <a:r>
              <a:rPr lang="en-US" dirty="0"/>
              <a:t> S, </a:t>
            </a:r>
            <a:r>
              <a:rPr lang="en-US" i="1" dirty="0"/>
              <a:t>et al. Leukemia </a:t>
            </a:r>
            <a:r>
              <a:rPr lang="en-US" dirty="0"/>
              <a:t>2017;</a:t>
            </a:r>
            <a:r>
              <a:rPr lang="en-US" b="1" dirty="0"/>
              <a:t>31</a:t>
            </a:r>
            <a:r>
              <a:rPr lang="en-US" dirty="0"/>
              <a:t>:1743–51.</a:t>
            </a:r>
            <a:endParaRPr lang="en-GB" dirty="0"/>
          </a:p>
        </p:txBody>
      </p:sp>
      <p:pic>
        <p:nvPicPr>
          <p:cNvPr id="11" name="Picture 2">
            <a:extLst>
              <a:ext uri="{FF2B5EF4-FFF2-40B4-BE49-F238E27FC236}">
                <a16:creationId xmlns:a16="http://schemas.microsoft.com/office/drawing/2014/main" id="{3CFB652C-8A19-492A-A301-716BC7FE4D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34181" y="1627114"/>
            <a:ext cx="4521500" cy="4083393"/>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BD560A4-5838-4311-924F-3723BBB9CAFF}"/>
              </a:ext>
            </a:extLst>
          </p:cNvPr>
          <p:cNvSpPr txBox="1"/>
          <p:nvPr/>
        </p:nvSpPr>
        <p:spPr>
          <a:xfrm>
            <a:off x="6804385" y="1281412"/>
            <a:ext cx="3818353" cy="207877"/>
          </a:xfrm>
          <a:prstGeom prst="rect">
            <a:avLst/>
          </a:prstGeom>
          <a:noFill/>
        </p:spPr>
        <p:txBody>
          <a:bodyPr wrap="none" lIns="0" tIns="0" rIns="0" bIns="0"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351" b="1" i="0" u="none" strike="noStrike" kern="0" cap="none" spc="15" normalizeH="0" baseline="0" noProof="0" dirty="0">
                <a:ln>
                  <a:noFill/>
                </a:ln>
                <a:solidFill>
                  <a:srgbClr val="800000"/>
                </a:solidFill>
                <a:effectLst/>
                <a:uLnTx/>
                <a:uFillTx/>
                <a:latin typeface="Arial"/>
                <a:ea typeface="+mn-ea"/>
                <a:cs typeface="+mn-cs"/>
              </a:rPr>
              <a:t>Mechanism of action of CC-93269 BCMA-TCB</a:t>
            </a:r>
            <a:endParaRPr kumimoji="0" lang="en-GB"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34">
            <a:extLst>
              <a:ext uri="{FF2B5EF4-FFF2-40B4-BE49-F238E27FC236}">
                <a16:creationId xmlns:a16="http://schemas.microsoft.com/office/drawing/2014/main" id="{E998B4B3-AB7D-0942-B009-8673610FDEAD}"/>
              </a:ext>
            </a:extLst>
          </p:cNvPr>
          <p:cNvSpPr txBox="1"/>
          <p:nvPr/>
        </p:nvSpPr>
        <p:spPr>
          <a:xfrm>
            <a:off x="8942071" y="5738864"/>
            <a:ext cx="2841943" cy="498674"/>
          </a:xfrm>
          <a:prstGeom prst="rect">
            <a:avLst/>
          </a:prstGeom>
          <a:noFill/>
        </p:spPr>
        <p:txBody>
          <a:bodyPr wrap="square" lIns="59384" tIns="29692" rIns="59384" bIns="29692"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sym typeface="Symbol"/>
              </a:rPr>
              <a:t>-BCMA: bivalent high affinity binding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a:ea typeface="+mn-ea"/>
                <a:cs typeface="+mn-cs"/>
                <a:sym typeface="Symbol"/>
              </a:rPr>
              <a:t>-CD3 chain: monovalent low affinity binding</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1051" b="1" i="0" u="none" strike="noStrike" kern="1200" cap="none" spc="0" normalizeH="0" baseline="0" noProof="0" dirty="0">
              <a:ln>
                <a:noFill/>
              </a:ln>
              <a:solidFill>
                <a:prstClr val="black"/>
              </a:solidFill>
              <a:effectLst/>
              <a:uLnTx/>
              <a:uFillTx/>
              <a:latin typeface="Calibri"/>
              <a:ea typeface="+mn-ea"/>
              <a:cs typeface="+mn-cs"/>
              <a:sym typeface="Symbol"/>
            </a:endParaRPr>
          </a:p>
        </p:txBody>
      </p:sp>
      <p:sp>
        <p:nvSpPr>
          <p:cNvPr id="9" name="TextBox 8">
            <a:extLst>
              <a:ext uri="{FF2B5EF4-FFF2-40B4-BE49-F238E27FC236}">
                <a16:creationId xmlns:a16="http://schemas.microsoft.com/office/drawing/2014/main" id="{62E40331-606E-094B-AFCD-78E550EAD982}"/>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54878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C2498-7D29-F34E-9257-A94E56558615}"/>
              </a:ext>
            </a:extLst>
          </p:cNvPr>
          <p:cNvSpPr/>
          <p:nvPr/>
        </p:nvSpPr>
        <p:spPr bwMode="auto">
          <a:xfrm>
            <a:off x="623392" y="2996952"/>
            <a:ext cx="10009112"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Agenda</a:t>
            </a:r>
            <a:endParaRPr lang="en-US" sz="2800" dirty="0">
              <a:solidFill>
                <a:srgbClr val="0000FF"/>
              </a:solidFill>
            </a:endParaRPr>
          </a:p>
        </p:txBody>
      </p:sp>
      <p:sp>
        <p:nvSpPr>
          <p:cNvPr id="6" name="Content Placeholder 5"/>
          <p:cNvSpPr>
            <a:spLocks noGrp="1"/>
          </p:cNvSpPr>
          <p:nvPr>
            <p:ph idx="1"/>
          </p:nvPr>
        </p:nvSpPr>
        <p:spPr>
          <a:xfrm>
            <a:off x="803412" y="1664804"/>
            <a:ext cx="10585176" cy="3528392"/>
          </a:xfrm>
        </p:spPr>
        <p:txBody>
          <a:bodyPr/>
          <a:lstStyle/>
          <a:p>
            <a:pPr marL="98425" indent="0">
              <a:spcBef>
                <a:spcPts val="2400"/>
              </a:spcBef>
              <a:spcAft>
                <a:spcPts val="0"/>
              </a:spcAft>
              <a:buNone/>
            </a:pPr>
            <a:r>
              <a:rPr lang="en-US" sz="2400" dirty="0">
                <a:solidFill>
                  <a:schemeClr val="tx1"/>
                </a:solidFill>
              </a:rPr>
              <a:t>Introduction: Monday Night with Research To Practice</a:t>
            </a:r>
          </a:p>
          <a:p>
            <a:pPr marL="98425" indent="0">
              <a:spcBef>
                <a:spcPts val="2400"/>
              </a:spcBef>
              <a:spcAft>
                <a:spcPts val="0"/>
              </a:spcAft>
              <a:buNone/>
            </a:pPr>
            <a:r>
              <a:rPr lang="en-US" sz="2400" dirty="0">
                <a:solidFill>
                  <a:schemeClr val="tx1"/>
                </a:solidFill>
              </a:rPr>
              <a:t>MODULE 1: Targeting BCMA</a:t>
            </a:r>
          </a:p>
          <a:p>
            <a:pPr marL="98425" indent="0">
              <a:spcBef>
                <a:spcPts val="2400"/>
              </a:spcBef>
              <a:spcAft>
                <a:spcPts val="0"/>
              </a:spcAft>
              <a:buNone/>
            </a:pPr>
            <a:r>
              <a:rPr lang="en-US" sz="2400" dirty="0">
                <a:solidFill>
                  <a:schemeClr val="bg1"/>
                </a:solidFill>
              </a:rPr>
              <a:t>MODULE 2: CAR T-Cell Therapy</a:t>
            </a:r>
          </a:p>
          <a:p>
            <a:pPr marL="98425" indent="0">
              <a:spcBef>
                <a:spcPts val="2400"/>
              </a:spcBef>
              <a:spcAft>
                <a:spcPts val="0"/>
              </a:spcAft>
              <a:buNone/>
            </a:pPr>
            <a:r>
              <a:rPr lang="en-US" sz="2400" dirty="0"/>
              <a:t>MODULE 3: Bispecific Antibodies</a:t>
            </a:r>
          </a:p>
          <a:p>
            <a:pPr marL="98425" indent="0">
              <a:spcBef>
                <a:spcPts val="2400"/>
              </a:spcBef>
              <a:spcAft>
                <a:spcPts val="0"/>
              </a:spcAft>
              <a:buNone/>
            </a:pPr>
            <a:r>
              <a:rPr lang="en-US" sz="2400" dirty="0"/>
              <a:t>MODULE 4: </a:t>
            </a:r>
            <a:r>
              <a:rPr lang="en-US" sz="2400" dirty="0" err="1"/>
              <a:t>Belantamab</a:t>
            </a:r>
            <a:r>
              <a:rPr lang="en-US" sz="2400" dirty="0"/>
              <a:t> </a:t>
            </a:r>
            <a:r>
              <a:rPr lang="en-US" sz="2400" dirty="0" err="1"/>
              <a:t>Mafodotin</a:t>
            </a:r>
            <a:r>
              <a:rPr lang="en-US" sz="2400" dirty="0"/>
              <a:t> </a:t>
            </a:r>
          </a:p>
        </p:txBody>
      </p:sp>
    </p:spTree>
    <p:custDataLst>
      <p:tags r:id="rId1"/>
    </p:custDataLst>
    <p:extLst>
      <p:ext uri="{BB962C8B-B14F-4D97-AF65-F5344CB8AC3E}">
        <p14:creationId xmlns:p14="http://schemas.microsoft.com/office/powerpoint/2010/main" val="986953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18099-A81C-2A49-9731-F13850DD4017}"/>
              </a:ext>
            </a:extLst>
          </p:cNvPr>
          <p:cNvSpPr txBox="1"/>
          <p:nvPr/>
        </p:nvSpPr>
        <p:spPr>
          <a:xfrm>
            <a:off x="843775" y="1496973"/>
            <a:ext cx="1050444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74-year-old male who presented with kappa light chain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Received RVD followed by ASCT.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Relapsed and was treated with Dara PD — developed rapidly progressive disease with EMD.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Received 3 cycles of DCEP and came for further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offered CAR T cells against BCMA on clinical trial.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treated in the interim with Dara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KPd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Received CAR T cells-BB 21217.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Remains in remission with MRD-negative disease for 22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C31F2E2-E3B7-D645-A9A1-7D7B0489EDAD}"/>
              </a:ext>
            </a:extLst>
          </p:cNvPr>
          <p:cNvSpPr txBox="1">
            <a:spLocks/>
          </p:cNvSpPr>
          <p:nvPr/>
        </p:nvSpPr>
        <p:spPr>
          <a:xfrm>
            <a:off x="843775" y="426000"/>
            <a:ext cx="10264547" cy="8427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l" fontAlgn="auto">
              <a:spcAft>
                <a:spcPts val="0"/>
              </a:spcAft>
              <a:defRPr/>
            </a:pPr>
            <a:r>
              <a:rPr kumimoji="0" lang="en-GB" sz="2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Case Presentation – Dr </a:t>
            </a:r>
            <a:r>
              <a:rPr kumimoji="0" lang="en-GB" sz="2600" b="1"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Raje</a:t>
            </a:r>
            <a:r>
              <a:rPr kumimoji="0" lang="en-GB" sz="2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 74-year-old man with </a:t>
            </a:r>
            <a:r>
              <a:rPr lang="en-GB" sz="2600" dirty="0" err="1">
                <a:solidFill>
                  <a:srgbClr val="C00000"/>
                </a:solidFill>
                <a:latin typeface="Arial" panose="020B0604020202020204" pitchFamily="34" charset="0"/>
                <a:cs typeface="Arial" panose="020B0604020202020204" pitchFamily="34" charset="0"/>
              </a:rPr>
              <a:t>multiregimen</a:t>
            </a:r>
            <a:r>
              <a:rPr kumimoji="0" lang="en-GB" sz="2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-relapsed MM who receives CAR T-cell therapy </a:t>
            </a:r>
          </a:p>
        </p:txBody>
      </p:sp>
    </p:spTree>
    <p:extLst>
      <p:ext uri="{BB962C8B-B14F-4D97-AF65-F5344CB8AC3E}">
        <p14:creationId xmlns:p14="http://schemas.microsoft.com/office/powerpoint/2010/main" val="3540824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A1DA3A7-B7C8-D94D-8A80-B805646C344A}"/>
              </a:ext>
            </a:extLst>
          </p:cNvPr>
          <p:cNvSpPr>
            <a:spLocks noGrp="1"/>
          </p:cNvSpPr>
          <p:nvPr>
            <p:ph idx="1"/>
          </p:nvPr>
        </p:nvSpPr>
        <p:spPr>
          <a:xfrm>
            <a:off x="609600" y="1484784"/>
            <a:ext cx="11349039" cy="4323404"/>
          </a:xfrm>
        </p:spPr>
        <p:txBody>
          <a:bodyPr/>
          <a:lstStyle/>
          <a:p>
            <a:r>
              <a:rPr lang="en-US" dirty="0"/>
              <a:t>67-yr-old man diagnosed with R-ISS II </a:t>
            </a:r>
            <a:r>
              <a:rPr lang="en-US" dirty="0" err="1"/>
              <a:t>IgGK</a:t>
            </a:r>
            <a:r>
              <a:rPr lang="en-US" dirty="0"/>
              <a:t> multiple myeloma with standard- risk cytogenetics</a:t>
            </a:r>
          </a:p>
          <a:p>
            <a:r>
              <a:rPr lang="en-US" dirty="0"/>
              <a:t>Initial treatment: </a:t>
            </a:r>
            <a:r>
              <a:rPr lang="en-US" dirty="0" err="1"/>
              <a:t>RVd</a:t>
            </a:r>
            <a:r>
              <a:rPr lang="en-US" dirty="0"/>
              <a:t> therapy; achieved a VGPR and subsequently received HDM and autograft</a:t>
            </a:r>
          </a:p>
          <a:p>
            <a:r>
              <a:rPr lang="en-US" dirty="0"/>
              <a:t>After 24 </a:t>
            </a:r>
            <a:r>
              <a:rPr lang="en-US" dirty="0" err="1"/>
              <a:t>mos</a:t>
            </a:r>
            <a:r>
              <a:rPr lang="en-US" dirty="0"/>
              <a:t> of maintenance therapy, his M spike increased consistent with PD </a:t>
            </a:r>
          </a:p>
          <a:p>
            <a:r>
              <a:rPr lang="en-US" dirty="0"/>
              <a:t>Treated with daratumumab, bortezomib, </a:t>
            </a:r>
            <a:r>
              <a:rPr lang="en-US" dirty="0" err="1"/>
              <a:t>dex</a:t>
            </a:r>
            <a:r>
              <a:rPr lang="en-US" dirty="0"/>
              <a:t>; achieved a VGPR, lasting 12 </a:t>
            </a:r>
            <a:r>
              <a:rPr lang="en-US" dirty="0" err="1"/>
              <a:t>mos</a:t>
            </a:r>
            <a:endParaRPr lang="en-US" dirty="0"/>
          </a:p>
          <a:p>
            <a:r>
              <a:rPr lang="en-US" dirty="0"/>
              <a:t>Treated with </a:t>
            </a:r>
            <a:r>
              <a:rPr lang="en-US" dirty="0" err="1"/>
              <a:t>elotuzumab</a:t>
            </a:r>
            <a:r>
              <a:rPr lang="en-US" dirty="0"/>
              <a:t>, pomalidomide, </a:t>
            </a:r>
            <a:r>
              <a:rPr lang="en-US" dirty="0" err="1"/>
              <a:t>dex</a:t>
            </a:r>
            <a:r>
              <a:rPr lang="en-US" dirty="0"/>
              <a:t>; achieved a PR, lasting 10 </a:t>
            </a:r>
            <a:r>
              <a:rPr lang="en-US" dirty="0" err="1"/>
              <a:t>mos</a:t>
            </a:r>
            <a:endParaRPr lang="en-US" dirty="0"/>
          </a:p>
        </p:txBody>
      </p:sp>
      <p:sp>
        <p:nvSpPr>
          <p:cNvPr id="8" name="Title 7">
            <a:extLst>
              <a:ext uri="{FF2B5EF4-FFF2-40B4-BE49-F238E27FC236}">
                <a16:creationId xmlns:a16="http://schemas.microsoft.com/office/drawing/2014/main" id="{B1960A70-275F-174B-B887-B7730AA9A080}"/>
              </a:ext>
            </a:extLst>
          </p:cNvPr>
          <p:cNvSpPr>
            <a:spLocks noGrp="1"/>
          </p:cNvSpPr>
          <p:nvPr>
            <p:ph type="title"/>
          </p:nvPr>
        </p:nvSpPr>
        <p:spPr>
          <a:xfrm>
            <a:off x="609600" y="186321"/>
            <a:ext cx="10972800" cy="1082439"/>
          </a:xfrm>
        </p:spPr>
        <p:txBody>
          <a:bodyPr>
            <a:normAutofit/>
          </a:bodyPr>
          <a:lstStyle/>
          <a:p>
            <a:r>
              <a:rPr lang="en-US" sz="2800" dirty="0"/>
              <a:t>Case Presentation – Dr </a:t>
            </a:r>
            <a:r>
              <a:rPr lang="en-US" sz="2800" dirty="0" err="1"/>
              <a:t>Berdeja</a:t>
            </a:r>
            <a:r>
              <a:rPr lang="en-US" sz="2800" dirty="0"/>
              <a:t>: A 67-year-old man with </a:t>
            </a:r>
            <a:br>
              <a:rPr lang="en-US" sz="2800" dirty="0"/>
            </a:br>
            <a:r>
              <a:rPr lang="en-US" sz="2800" dirty="0" err="1"/>
              <a:t>multiregimen</a:t>
            </a:r>
            <a:r>
              <a:rPr lang="en-US" sz="2800" dirty="0"/>
              <a:t>-relapsed MM who receives CAR T-cell therapy</a:t>
            </a:r>
          </a:p>
        </p:txBody>
      </p:sp>
    </p:spTree>
    <p:extLst>
      <p:ext uri="{BB962C8B-B14F-4D97-AF65-F5344CB8AC3E}">
        <p14:creationId xmlns:p14="http://schemas.microsoft.com/office/powerpoint/2010/main" val="73054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A1DA3A7-B7C8-D94D-8A80-B805646C344A}"/>
              </a:ext>
            </a:extLst>
          </p:cNvPr>
          <p:cNvSpPr>
            <a:spLocks noGrp="1"/>
          </p:cNvSpPr>
          <p:nvPr>
            <p:ph idx="1"/>
          </p:nvPr>
        </p:nvSpPr>
        <p:spPr>
          <a:xfrm>
            <a:off x="609600" y="1497659"/>
            <a:ext cx="10515600" cy="4323404"/>
          </a:xfrm>
        </p:spPr>
        <p:txBody>
          <a:bodyPr/>
          <a:lstStyle/>
          <a:p>
            <a:r>
              <a:rPr lang="en-US" dirty="0"/>
              <a:t>Treated with carfilzomib, pomalidomide, </a:t>
            </a:r>
            <a:r>
              <a:rPr lang="en-US" dirty="0" err="1"/>
              <a:t>dex</a:t>
            </a:r>
            <a:r>
              <a:rPr lang="en-US" dirty="0"/>
              <a:t>; achieved a PR</a:t>
            </a:r>
          </a:p>
          <a:p>
            <a:r>
              <a:rPr lang="en-US" dirty="0"/>
              <a:t>6 </a:t>
            </a:r>
            <a:r>
              <a:rPr lang="en-US" dirty="0" err="1"/>
              <a:t>mos</a:t>
            </a:r>
            <a:r>
              <a:rPr lang="en-US" dirty="0"/>
              <a:t> later, patient presents with increasing back pain and found to have a new pathological fracture with an increase in M protein to 1 g/dL HPI</a:t>
            </a:r>
          </a:p>
          <a:p>
            <a:r>
              <a:rPr lang="en-US" dirty="0"/>
              <a:t>He was referred for CAR T-cell trial with ide-</a:t>
            </a:r>
            <a:r>
              <a:rPr lang="en-US" dirty="0" err="1"/>
              <a:t>cel</a:t>
            </a:r>
            <a:r>
              <a:rPr lang="en-US" dirty="0"/>
              <a:t>  </a:t>
            </a:r>
          </a:p>
          <a:p>
            <a:r>
              <a:rPr lang="en-US" dirty="0"/>
              <a:t>Baseline bone marrow with 70% plasmacytosis, FISH+ for Dup(1q) and t(4;14)</a:t>
            </a:r>
          </a:p>
          <a:p>
            <a:r>
              <a:rPr lang="en-US" dirty="0"/>
              <a:t>He underwent leukapheresis for T-cell collection successfully </a:t>
            </a:r>
          </a:p>
          <a:p>
            <a:r>
              <a:rPr lang="en-US" dirty="0"/>
              <a:t>During CAR T manufacturing he underwent an abbreviated cycle of </a:t>
            </a:r>
            <a:r>
              <a:rPr lang="en-US" dirty="0" err="1"/>
              <a:t>dara</a:t>
            </a:r>
            <a:r>
              <a:rPr lang="en-US" dirty="0"/>
              <a:t>/</a:t>
            </a:r>
            <a:r>
              <a:rPr lang="en-US" dirty="0" err="1"/>
              <a:t>btz</a:t>
            </a:r>
            <a:r>
              <a:rPr lang="en-US" dirty="0"/>
              <a:t>/</a:t>
            </a:r>
            <a:r>
              <a:rPr lang="en-US" dirty="0" err="1"/>
              <a:t>dex</a:t>
            </a:r>
            <a:r>
              <a:rPr lang="en-US" dirty="0"/>
              <a:t> with SD</a:t>
            </a:r>
          </a:p>
          <a:p>
            <a:r>
              <a:rPr lang="en-US" dirty="0"/>
              <a:t>He received fludarabine and cyclophosphamide LP chemo</a:t>
            </a:r>
          </a:p>
        </p:txBody>
      </p:sp>
      <p:sp>
        <p:nvSpPr>
          <p:cNvPr id="7" name="Title 7">
            <a:extLst>
              <a:ext uri="{FF2B5EF4-FFF2-40B4-BE49-F238E27FC236}">
                <a16:creationId xmlns:a16="http://schemas.microsoft.com/office/drawing/2014/main" id="{D97E8500-3A9E-A74A-A472-B6AC7722AFD6}"/>
              </a:ext>
            </a:extLst>
          </p:cNvPr>
          <p:cNvSpPr>
            <a:spLocks noGrp="1"/>
          </p:cNvSpPr>
          <p:nvPr>
            <p:ph type="title"/>
          </p:nvPr>
        </p:nvSpPr>
        <p:spPr>
          <a:xfrm>
            <a:off x="609600" y="186321"/>
            <a:ext cx="10972800" cy="1082439"/>
          </a:xfrm>
        </p:spPr>
        <p:txBody>
          <a:bodyPr>
            <a:normAutofit fontScale="90000"/>
          </a:bodyPr>
          <a:lstStyle/>
          <a:p>
            <a:r>
              <a:rPr lang="en-US" sz="2800" dirty="0"/>
              <a:t>Case Presentation – Dr </a:t>
            </a:r>
            <a:r>
              <a:rPr lang="en-US" sz="2800" dirty="0" err="1"/>
              <a:t>Berdeja</a:t>
            </a:r>
            <a:r>
              <a:rPr lang="en-US" sz="2800" dirty="0"/>
              <a:t>: A 67-year-old man with </a:t>
            </a:r>
            <a:br>
              <a:rPr lang="en-US" sz="2800" dirty="0"/>
            </a:br>
            <a:r>
              <a:rPr lang="en-US" sz="2800" dirty="0" err="1"/>
              <a:t>multiregimen</a:t>
            </a:r>
            <a:r>
              <a:rPr lang="en-US" sz="2800" dirty="0"/>
              <a:t>-relapsed MM who receives CAR T-cell therapy (continued)</a:t>
            </a:r>
          </a:p>
        </p:txBody>
      </p:sp>
    </p:spTree>
    <p:extLst>
      <p:ext uri="{BB962C8B-B14F-4D97-AF65-F5344CB8AC3E}">
        <p14:creationId xmlns:p14="http://schemas.microsoft.com/office/powerpoint/2010/main" val="1998364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A1DA3A7-B7C8-D94D-8A80-B805646C344A}"/>
              </a:ext>
            </a:extLst>
          </p:cNvPr>
          <p:cNvSpPr>
            <a:spLocks noGrp="1"/>
          </p:cNvSpPr>
          <p:nvPr>
            <p:ph idx="1"/>
          </p:nvPr>
        </p:nvSpPr>
        <p:spPr>
          <a:xfrm>
            <a:off x="609599" y="1460589"/>
            <a:ext cx="10665125" cy="4323404"/>
          </a:xfrm>
        </p:spPr>
        <p:txBody>
          <a:bodyPr wrap="square"/>
          <a:lstStyle/>
          <a:p>
            <a:r>
              <a:rPr lang="en-US" dirty="0"/>
              <a:t>He was admitted to the hospital and received ide-</a:t>
            </a:r>
            <a:r>
              <a:rPr lang="en-US" dirty="0" err="1"/>
              <a:t>cel</a:t>
            </a:r>
            <a:r>
              <a:rPr lang="en-US" dirty="0"/>
              <a:t> </a:t>
            </a:r>
          </a:p>
          <a:p>
            <a:r>
              <a:rPr lang="en-US" dirty="0"/>
              <a:t>On D +1 he developed fever and hypotension responsive to fluids. He was felt to have Grade 2 CRS and given tocilizumab x 1 with prompt resolution.  He did well thereafter and was discharged home   </a:t>
            </a:r>
          </a:p>
          <a:p>
            <a:r>
              <a:rPr lang="en-US" dirty="0"/>
              <a:t>Main issue post CART was persistent </a:t>
            </a:r>
            <a:r>
              <a:rPr lang="en-US" dirty="0" err="1"/>
              <a:t>cytopenias</a:t>
            </a:r>
            <a:r>
              <a:rPr lang="en-US" dirty="0"/>
              <a:t> requiring intermittent </a:t>
            </a:r>
            <a:br>
              <a:rPr lang="en-US" dirty="0"/>
            </a:br>
            <a:r>
              <a:rPr lang="en-US" dirty="0"/>
              <a:t>transfusions and GCSF prn but eventually resolved</a:t>
            </a:r>
          </a:p>
          <a:p>
            <a:r>
              <a:rPr lang="en-US" dirty="0"/>
              <a:t>D30 response assessment was VGPR, MRD- 10</a:t>
            </a:r>
            <a:r>
              <a:rPr lang="en-US" baseline="30000" dirty="0"/>
              <a:t>-6</a:t>
            </a:r>
            <a:r>
              <a:rPr lang="en-US" dirty="0"/>
              <a:t> by 6 </a:t>
            </a:r>
            <a:r>
              <a:rPr lang="en-US" dirty="0" err="1"/>
              <a:t>mos</a:t>
            </a:r>
            <a:r>
              <a:rPr lang="en-US" dirty="0"/>
              <a:t>  </a:t>
            </a:r>
          </a:p>
          <a:p>
            <a:r>
              <a:rPr lang="en-US" dirty="0"/>
              <a:t>Response lasted 20 months</a:t>
            </a:r>
          </a:p>
        </p:txBody>
      </p:sp>
      <p:sp>
        <p:nvSpPr>
          <p:cNvPr id="7" name="Title 7">
            <a:extLst>
              <a:ext uri="{FF2B5EF4-FFF2-40B4-BE49-F238E27FC236}">
                <a16:creationId xmlns:a16="http://schemas.microsoft.com/office/drawing/2014/main" id="{FFA488A8-E1C0-A741-84D3-37195E559A93}"/>
              </a:ext>
            </a:extLst>
          </p:cNvPr>
          <p:cNvSpPr>
            <a:spLocks noGrp="1"/>
          </p:cNvSpPr>
          <p:nvPr>
            <p:ph type="title"/>
          </p:nvPr>
        </p:nvSpPr>
        <p:spPr>
          <a:xfrm>
            <a:off x="609600" y="186321"/>
            <a:ext cx="10972800" cy="1082439"/>
          </a:xfrm>
        </p:spPr>
        <p:txBody>
          <a:bodyPr>
            <a:normAutofit fontScale="90000"/>
          </a:bodyPr>
          <a:lstStyle/>
          <a:p>
            <a:r>
              <a:rPr lang="en-US" sz="2800" dirty="0"/>
              <a:t>Case Presentation – Dr </a:t>
            </a:r>
            <a:r>
              <a:rPr lang="en-US" sz="2800" dirty="0" err="1"/>
              <a:t>Berdeja</a:t>
            </a:r>
            <a:r>
              <a:rPr lang="en-US" sz="2800" dirty="0"/>
              <a:t>: A 67-year-old man with </a:t>
            </a:r>
            <a:br>
              <a:rPr lang="en-US" sz="2800" dirty="0"/>
            </a:br>
            <a:r>
              <a:rPr lang="en-US" sz="2800" dirty="0" err="1"/>
              <a:t>multiregimen</a:t>
            </a:r>
            <a:r>
              <a:rPr lang="en-US" sz="2800" dirty="0"/>
              <a:t>-relapsed MM who receives CAR T-cell therapy (continued)</a:t>
            </a:r>
          </a:p>
        </p:txBody>
      </p:sp>
    </p:spTree>
    <p:extLst>
      <p:ext uri="{BB962C8B-B14F-4D97-AF65-F5344CB8AC3E}">
        <p14:creationId xmlns:p14="http://schemas.microsoft.com/office/powerpoint/2010/main" val="1104352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E6830EB7-C83D-4960-AB1E-A8A17B43E506}"/>
              </a:ext>
            </a:extLst>
          </p:cNvPr>
          <p:cNvPicPr>
            <a:picLocks noGrp="1" noChangeAspect="1"/>
          </p:cNvPicPr>
          <p:nvPr>
            <p:ph sz="quarter" idx="4294967295"/>
          </p:nvPr>
        </p:nvPicPr>
        <p:blipFill>
          <a:blip r:embed="rId3"/>
          <a:stretch>
            <a:fillRect/>
          </a:stretch>
        </p:blipFill>
        <p:spPr>
          <a:xfrm>
            <a:off x="5090176" y="1252920"/>
            <a:ext cx="2772833" cy="2512483"/>
          </a:xfrm>
          <a:prstGeom prst="rect">
            <a:avLst/>
          </a:prstGeom>
        </p:spPr>
      </p:pic>
      <p:sp>
        <p:nvSpPr>
          <p:cNvPr id="26" name="Title 3">
            <a:extLst>
              <a:ext uri="{FF2B5EF4-FFF2-40B4-BE49-F238E27FC236}">
                <a16:creationId xmlns:a16="http://schemas.microsoft.com/office/drawing/2014/main" id="{E29863FC-9C88-4EB8-ABE3-7FDE6F34F0B0}"/>
              </a:ext>
            </a:extLst>
          </p:cNvPr>
          <p:cNvSpPr txBox="1">
            <a:spLocks/>
          </p:cNvSpPr>
          <p:nvPr/>
        </p:nvSpPr>
        <p:spPr>
          <a:xfrm>
            <a:off x="378461" y="160868"/>
            <a:ext cx="10445915" cy="59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1384" rIns="60960" bIns="61384" numCol="1" anchor="b" anchorCtr="0" compatLnSpc="1">
            <a:prstTxWarp prst="textNoShape">
              <a:avLst/>
            </a:prstTxWarp>
          </a:bodyPr>
          <a:lstStyle>
            <a:lvl1pPr algn="l" defTabSz="914400" rtl="0" eaLnBrk="1" latinLnBrk="0" hangingPunct="1">
              <a:lnSpc>
                <a:spcPct val="90000"/>
              </a:lnSpc>
              <a:spcBef>
                <a:spcPct val="0"/>
              </a:spcBef>
              <a:buNone/>
              <a:defRPr lang="en-US" sz="2000" b="0" kern="1200">
                <a:solidFill>
                  <a:schemeClr val="accent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667" b="0" i="0" u="none" strike="noStrike" kern="1200" cap="none" spc="0" normalizeH="0" baseline="0" noProof="0" dirty="0">
                <a:ln>
                  <a:noFill/>
                </a:ln>
                <a:solidFill>
                  <a:srgbClr val="595454"/>
                </a:solidFill>
                <a:effectLst/>
                <a:uLnTx/>
                <a:uFillTx/>
                <a:latin typeface="Trebuchet MS" panose="020B0603020202020204"/>
                <a:ea typeface="+mj-ea"/>
                <a:cs typeface="Lucida Sans Unicode"/>
              </a:rPr>
              <a:t>Phase II </a:t>
            </a:r>
            <a:r>
              <a:rPr kumimoji="0" lang="en-US" sz="2667" b="0" i="0" u="none" strike="noStrike" kern="1200" cap="none" spc="0" normalizeH="0" baseline="0" noProof="0" dirty="0" err="1">
                <a:ln>
                  <a:noFill/>
                </a:ln>
                <a:solidFill>
                  <a:srgbClr val="595454"/>
                </a:solidFill>
                <a:effectLst/>
                <a:uLnTx/>
                <a:uFillTx/>
                <a:latin typeface="Trebuchet MS" panose="020B0603020202020204"/>
                <a:ea typeface="+mj-ea"/>
                <a:cs typeface="Lucida Sans Unicode"/>
              </a:rPr>
              <a:t>KarMMa</a:t>
            </a:r>
            <a:r>
              <a:rPr kumimoji="0" lang="en-US" sz="2667" b="0" i="0" u="none" strike="noStrike" kern="1200" cap="none" spc="0" normalizeH="0" baseline="0" noProof="0" dirty="0">
                <a:ln>
                  <a:noFill/>
                </a:ln>
                <a:solidFill>
                  <a:srgbClr val="595454"/>
                </a:solidFill>
                <a:effectLst/>
                <a:uLnTx/>
                <a:uFillTx/>
                <a:latin typeface="Trebuchet MS" panose="020B0603020202020204"/>
                <a:ea typeface="+mj-ea"/>
                <a:cs typeface="Lucida Sans Unicode"/>
              </a:rPr>
              <a:t>: </a:t>
            </a:r>
            <a:r>
              <a:rPr kumimoji="0" lang="en-US" sz="2667" b="0" i="0" u="none" strike="noStrike" kern="1200" cap="none" spc="0" normalizeH="0" baseline="0" noProof="0" dirty="0" err="1">
                <a:ln>
                  <a:noFill/>
                </a:ln>
                <a:solidFill>
                  <a:srgbClr val="595454"/>
                </a:solidFill>
                <a:effectLst/>
                <a:uLnTx/>
                <a:uFillTx/>
                <a:latin typeface="Trebuchet MS" panose="020B0603020202020204"/>
                <a:ea typeface="+mj-ea"/>
                <a:cs typeface="Lucida Sans Unicode"/>
              </a:rPr>
              <a:t>Idecabtagene</a:t>
            </a:r>
            <a:r>
              <a:rPr kumimoji="0" lang="en-US" sz="2667" b="0" i="0" u="none" strike="noStrike" kern="1200" cap="none" spc="0" normalizeH="0" baseline="0" noProof="0" dirty="0">
                <a:ln>
                  <a:noFill/>
                </a:ln>
                <a:solidFill>
                  <a:srgbClr val="595454"/>
                </a:solidFill>
                <a:effectLst/>
                <a:uLnTx/>
                <a:uFillTx/>
                <a:latin typeface="Trebuchet MS" panose="020B0603020202020204"/>
                <a:ea typeface="+mj-ea"/>
                <a:cs typeface="Lucida Sans Unicode"/>
              </a:rPr>
              <a:t> </a:t>
            </a:r>
            <a:r>
              <a:rPr kumimoji="0" lang="en-US" sz="2667" b="0" i="0" u="none" strike="noStrike" kern="1200" cap="none" spc="0" normalizeH="0" baseline="0" noProof="0" dirty="0" err="1">
                <a:ln>
                  <a:noFill/>
                </a:ln>
                <a:solidFill>
                  <a:srgbClr val="595454"/>
                </a:solidFill>
                <a:effectLst/>
                <a:uLnTx/>
                <a:uFillTx/>
                <a:latin typeface="Trebuchet MS" panose="020B0603020202020204"/>
                <a:ea typeface="+mj-ea"/>
                <a:cs typeface="Lucida Sans Unicode"/>
              </a:rPr>
              <a:t>Vicleucel</a:t>
            </a:r>
            <a:r>
              <a:rPr kumimoji="0" lang="en-US" sz="2667" b="0" i="0" u="none" strike="noStrike" kern="1200" cap="none" spc="0" normalizeH="0" baseline="0" noProof="0" dirty="0">
                <a:ln>
                  <a:noFill/>
                </a:ln>
                <a:solidFill>
                  <a:srgbClr val="595454"/>
                </a:solidFill>
                <a:effectLst/>
                <a:uLnTx/>
                <a:uFillTx/>
                <a:latin typeface="Trebuchet MS" panose="020B0603020202020204"/>
                <a:ea typeface="+mj-ea"/>
                <a:cs typeface="Lucida Sans Unicode"/>
              </a:rPr>
              <a:t> (Ide-</a:t>
            </a:r>
            <a:r>
              <a:rPr kumimoji="0" lang="en-US" sz="2667" b="0" i="0" u="none" strike="noStrike" kern="1200" cap="none" spc="0" normalizeH="0" baseline="0" noProof="0" dirty="0" err="1">
                <a:ln>
                  <a:noFill/>
                </a:ln>
                <a:solidFill>
                  <a:srgbClr val="595454"/>
                </a:solidFill>
                <a:effectLst/>
                <a:uLnTx/>
                <a:uFillTx/>
                <a:latin typeface="Trebuchet MS" panose="020B0603020202020204"/>
                <a:ea typeface="+mj-ea"/>
                <a:cs typeface="Lucida Sans Unicode"/>
              </a:rPr>
              <a:t>cel</a:t>
            </a:r>
            <a:r>
              <a:rPr kumimoji="0" lang="en-US" sz="2667" b="0" i="0" u="none" strike="noStrike" kern="1200" cap="none" spc="0" normalizeH="0" baseline="0" noProof="0" dirty="0">
                <a:ln>
                  <a:noFill/>
                </a:ln>
                <a:solidFill>
                  <a:srgbClr val="595454"/>
                </a:solidFill>
                <a:effectLst/>
                <a:uLnTx/>
                <a:uFillTx/>
                <a:latin typeface="Trebuchet MS" panose="020B0603020202020204"/>
                <a:ea typeface="+mj-ea"/>
                <a:cs typeface="Lucida Sans Unicode"/>
              </a:rPr>
              <a:t>) in RRMM</a:t>
            </a:r>
            <a:endParaRPr kumimoji="0" lang="en-US" sz="2667" b="0" i="1" u="none" strike="noStrike" kern="1200" cap="all" spc="40" normalizeH="0" baseline="0" noProof="0" dirty="0">
              <a:ln>
                <a:noFill/>
              </a:ln>
              <a:solidFill>
                <a:srgbClr val="595454"/>
              </a:solidFill>
              <a:effectLst/>
              <a:uLnTx/>
              <a:uFillTx/>
              <a:latin typeface="Trebuchet MS" panose="020B0603020202020204"/>
              <a:ea typeface="+mj-ea"/>
              <a:cs typeface="Lucida Sans Unicode"/>
            </a:endParaRPr>
          </a:p>
        </p:txBody>
      </p:sp>
      <p:sp>
        <p:nvSpPr>
          <p:cNvPr id="27" name="Rectangle 26">
            <a:extLst>
              <a:ext uri="{FF2B5EF4-FFF2-40B4-BE49-F238E27FC236}">
                <a16:creationId xmlns:a16="http://schemas.microsoft.com/office/drawing/2014/main" id="{D4D7AC9D-F2F2-4807-B096-42BB9841E072}"/>
              </a:ext>
            </a:extLst>
          </p:cNvPr>
          <p:cNvSpPr/>
          <p:nvPr/>
        </p:nvSpPr>
        <p:spPr>
          <a:xfrm>
            <a:off x="741720" y="1254857"/>
            <a:ext cx="3979923" cy="47443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rebuchet MS" panose="020B0603020202020204"/>
              <a:ea typeface="+mn-ea"/>
              <a:cs typeface="Lucida Sans Unicode"/>
            </a:endParaRPr>
          </a:p>
        </p:txBody>
      </p:sp>
      <p:pic>
        <p:nvPicPr>
          <p:cNvPr id="30" name="Picture 21">
            <a:extLst>
              <a:ext uri="{FF2B5EF4-FFF2-40B4-BE49-F238E27FC236}">
                <a16:creationId xmlns:a16="http://schemas.microsoft.com/office/drawing/2014/main" id="{2885FFC0-3743-4B7C-86A2-0F8490E5D6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520" y="1284128"/>
            <a:ext cx="2682607" cy="2452310"/>
          </a:xfrm>
          <a:prstGeom prst="rect">
            <a:avLst/>
          </a:prstGeom>
        </p:spPr>
      </p:pic>
      <p:grpSp>
        <p:nvGrpSpPr>
          <p:cNvPr id="32" name="Group 71">
            <a:extLst>
              <a:ext uri="{FF2B5EF4-FFF2-40B4-BE49-F238E27FC236}">
                <a16:creationId xmlns:a16="http://schemas.microsoft.com/office/drawing/2014/main" id="{2EA76BF4-76F3-4C1C-B04F-5FB125B3A8A6}"/>
              </a:ext>
            </a:extLst>
          </p:cNvPr>
          <p:cNvGrpSpPr>
            <a:grpSpLocks noChangeAspect="1"/>
          </p:cNvGrpSpPr>
          <p:nvPr/>
        </p:nvGrpSpPr>
        <p:grpSpPr>
          <a:xfrm>
            <a:off x="748033" y="3965773"/>
            <a:ext cx="3912388" cy="1908934"/>
            <a:chOff x="215058" y="3452112"/>
            <a:chExt cx="4231617" cy="1676330"/>
          </a:xfrm>
        </p:grpSpPr>
        <p:sp>
          <p:nvSpPr>
            <p:cNvPr id="33" name="Text Box 18">
              <a:extLst>
                <a:ext uri="{FF2B5EF4-FFF2-40B4-BE49-F238E27FC236}">
                  <a16:creationId xmlns:a16="http://schemas.microsoft.com/office/drawing/2014/main" id="{3CEA28FD-1849-4E67-B855-0A321585E0FC}"/>
                </a:ext>
              </a:extLst>
            </p:cNvPr>
            <p:cNvSpPr txBox="1">
              <a:spLocks noChangeArrowheads="1"/>
            </p:cNvSpPr>
            <p:nvPr/>
          </p:nvSpPr>
          <p:spPr bwMode="auto">
            <a:xfrm>
              <a:off x="1348365" y="3452112"/>
              <a:ext cx="2119049" cy="38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FFF450"/>
                </a:buClr>
                <a:buSzTx/>
                <a:buFontTx/>
                <a:buNone/>
                <a:tabLst/>
                <a:defRPr/>
              </a:pPr>
              <a:r>
                <a:rPr kumimoji="0" lang="en-US" altLang="ko-KR" sz="1600" b="1" i="0" u="none" strike="noStrike" kern="1200" cap="none" spc="0" normalizeH="0" baseline="0" noProof="0" dirty="0">
                  <a:ln>
                    <a:noFill/>
                  </a:ln>
                  <a:solidFill>
                    <a:srgbClr val="009FBA"/>
                  </a:solidFill>
                  <a:effectLst/>
                  <a:uLnTx/>
                  <a:uFillTx/>
                  <a:latin typeface="Trebuchet MS" panose="020B0603020202020204"/>
                  <a:ea typeface="맑은 고딕" panose="020B0503020000020004" pitchFamily="34" charset="-127"/>
                  <a:cs typeface="Calibri"/>
                </a:rPr>
                <a:t>ide-cel CAR design</a:t>
              </a:r>
            </a:p>
          </p:txBody>
        </p:sp>
        <p:grpSp>
          <p:nvGrpSpPr>
            <p:cNvPr id="53" name="Group 48">
              <a:extLst>
                <a:ext uri="{FF2B5EF4-FFF2-40B4-BE49-F238E27FC236}">
                  <a16:creationId xmlns:a16="http://schemas.microsoft.com/office/drawing/2014/main" id="{3AAF197D-8881-4A62-BAD1-DDD9100931B1}"/>
                </a:ext>
              </a:extLst>
            </p:cNvPr>
            <p:cNvGrpSpPr/>
            <p:nvPr/>
          </p:nvGrpSpPr>
          <p:grpSpPr>
            <a:xfrm>
              <a:off x="307561" y="3816882"/>
              <a:ext cx="4123645" cy="516180"/>
              <a:chOff x="5036916" y="2420090"/>
              <a:chExt cx="8108794" cy="422800"/>
            </a:xfrm>
          </p:grpSpPr>
          <p:sp>
            <p:nvSpPr>
              <p:cNvPr id="61" name="Rectangle 55">
                <a:extLst>
                  <a:ext uri="{FF2B5EF4-FFF2-40B4-BE49-F238E27FC236}">
                    <a16:creationId xmlns:a16="http://schemas.microsoft.com/office/drawing/2014/main" id="{B96A4A0B-8B8E-4703-BB08-0254B284966E}"/>
                  </a:ext>
                </a:extLst>
              </p:cNvPr>
              <p:cNvSpPr>
                <a:spLocks noChangeArrowheads="1"/>
              </p:cNvSpPr>
              <p:nvPr/>
            </p:nvSpPr>
            <p:spPr bwMode="auto">
              <a:xfrm>
                <a:off x="5902093" y="2421327"/>
                <a:ext cx="503707" cy="420597"/>
              </a:xfrm>
              <a:prstGeom prst="rect">
                <a:avLst/>
              </a:prstGeom>
              <a:solidFill>
                <a:srgbClr val="007793"/>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4F81BD"/>
                  </a:buClr>
                  <a:buSzTx/>
                  <a:buFontTx/>
                  <a:buNone/>
                  <a:tabLst/>
                  <a:defRPr/>
                </a:pPr>
                <a:r>
                  <a:rPr kumimoji="0" lang="en-US" altLang="ko-KR" sz="1200" b="1" i="0" u="none" strike="noStrike" kern="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rPr>
                  <a:t>SP</a:t>
                </a:r>
              </a:p>
            </p:txBody>
          </p:sp>
          <p:sp>
            <p:nvSpPr>
              <p:cNvPr id="62" name="Rectangle 56">
                <a:extLst>
                  <a:ext uri="{FF2B5EF4-FFF2-40B4-BE49-F238E27FC236}">
                    <a16:creationId xmlns:a16="http://schemas.microsoft.com/office/drawing/2014/main" id="{3D10B137-E80E-452E-893C-67861151BBBF}"/>
                  </a:ext>
                </a:extLst>
              </p:cNvPr>
              <p:cNvSpPr>
                <a:spLocks noChangeArrowheads="1"/>
              </p:cNvSpPr>
              <p:nvPr/>
            </p:nvSpPr>
            <p:spPr bwMode="auto">
              <a:xfrm>
                <a:off x="6405800" y="2421327"/>
                <a:ext cx="2780309" cy="420597"/>
              </a:xfrm>
              <a:prstGeom prst="rect">
                <a:avLst/>
              </a:prstGeom>
              <a:solidFill>
                <a:srgbClr val="81B87E"/>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4F81BD"/>
                  </a:buClr>
                  <a:buSzTx/>
                  <a:buFontTx/>
                  <a:buNone/>
                  <a:tabLst/>
                  <a:defRPr/>
                </a:pPr>
                <a:r>
                  <a:rPr kumimoji="0" lang="en-US" altLang="ko-KR" sz="1200" b="1" i="0" u="none" strike="noStrike" kern="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rPr>
                  <a:t>Anti-BCMA scFv</a:t>
                </a:r>
              </a:p>
            </p:txBody>
          </p:sp>
          <p:sp>
            <p:nvSpPr>
              <p:cNvPr id="63" name="Rectangle 57">
                <a:extLst>
                  <a:ext uri="{FF2B5EF4-FFF2-40B4-BE49-F238E27FC236}">
                    <a16:creationId xmlns:a16="http://schemas.microsoft.com/office/drawing/2014/main" id="{FC751330-7445-46B5-A8E0-D749EDD0F9C0}"/>
                  </a:ext>
                </a:extLst>
              </p:cNvPr>
              <p:cNvSpPr>
                <a:spLocks noChangeArrowheads="1"/>
              </p:cNvSpPr>
              <p:nvPr/>
            </p:nvSpPr>
            <p:spPr bwMode="auto">
              <a:xfrm>
                <a:off x="11810682" y="2421328"/>
                <a:ext cx="1335028" cy="420597"/>
              </a:xfrm>
              <a:prstGeom prst="rect">
                <a:avLst/>
              </a:prstGeom>
              <a:solidFill>
                <a:schemeClr val="bg2">
                  <a:lumMod val="50000"/>
                </a:schemeClr>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ct val="20000"/>
                  </a:spcBef>
                  <a:spcAft>
                    <a:spcPts val="0"/>
                  </a:spcAft>
                  <a:buClr>
                    <a:srgbClr val="4F81BD"/>
                  </a:buClr>
                  <a:buSzTx/>
                  <a:buFontTx/>
                  <a:buNone/>
                  <a:tabLst/>
                  <a:defRPr/>
                </a:pPr>
                <a:r>
                  <a:rPr kumimoji="0" lang="en-US" altLang="ko-KR" sz="1200" b="1" i="0" u="none" strike="noStrike" kern="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rPr>
                  <a:t> CD3</a:t>
                </a:r>
                <a:r>
                  <a:rPr kumimoji="0" lang="el-GR" sz="1200" b="1" i="0" u="none" strike="noStrike" kern="1200" cap="none" spc="5" normalizeH="0" baseline="0" noProof="0" dirty="0">
                    <a:ln>
                      <a:noFill/>
                    </a:ln>
                    <a:solidFill>
                      <a:srgbClr val="FFFFFF"/>
                    </a:solidFill>
                    <a:effectLst/>
                    <a:uLnTx/>
                    <a:uFillTx/>
                    <a:latin typeface="Trebuchet MS" panose="020B0603020202020204"/>
                    <a:ea typeface="+mn-ea"/>
                    <a:cs typeface="Calibri"/>
                  </a:rPr>
                  <a:t>ζ</a:t>
                </a:r>
                <a:r>
                  <a:rPr kumimoji="0" lang="en-US" altLang="ko-KR" sz="1200" b="1" i="0" u="none" strike="noStrike" kern="120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rPr>
                  <a:t> </a:t>
                </a:r>
                <a:endParaRPr kumimoji="0" lang="en-US" altLang="ko-KR" sz="1200" b="1" i="0" u="none" strike="noStrike" kern="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endParaRPr>
              </a:p>
            </p:txBody>
          </p:sp>
          <p:sp>
            <p:nvSpPr>
              <p:cNvPr id="64" name="Rectangle 58">
                <a:extLst>
                  <a:ext uri="{FF2B5EF4-FFF2-40B4-BE49-F238E27FC236}">
                    <a16:creationId xmlns:a16="http://schemas.microsoft.com/office/drawing/2014/main" id="{CDD9E93F-55B1-41B2-9F2C-4FF08A317F08}"/>
                  </a:ext>
                </a:extLst>
              </p:cNvPr>
              <p:cNvSpPr>
                <a:spLocks noChangeArrowheads="1"/>
              </p:cNvSpPr>
              <p:nvPr/>
            </p:nvSpPr>
            <p:spPr bwMode="auto">
              <a:xfrm>
                <a:off x="9180186" y="2421328"/>
                <a:ext cx="1115271" cy="420597"/>
              </a:xfrm>
              <a:prstGeom prst="rect">
                <a:avLst/>
              </a:prstGeom>
              <a:solidFill>
                <a:srgbClr val="A8005A"/>
              </a:solidFill>
              <a:ln w="28575" cmpd="sng" algn="ctr">
                <a:solidFill>
                  <a:srgbClr val="FFFFFF"/>
                </a:solidFill>
                <a:miter lim="800000"/>
                <a:headEnd/>
                <a:tailEnd/>
              </a:ln>
              <a:effectLst/>
            </p:spPr>
            <p:txBody>
              <a:bodyPr wrap="square" lIns="0" tIns="8128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ts val="1423"/>
                  </a:lnSpc>
                  <a:spcBef>
                    <a:spcPts val="0"/>
                  </a:spcBef>
                  <a:spcAft>
                    <a:spcPts val="0"/>
                  </a:spcAft>
                  <a:buClr>
                    <a:srgbClr val="4F81BD"/>
                  </a:buClr>
                  <a:buSzTx/>
                  <a:buFontTx/>
                  <a:buNone/>
                  <a:tabLst/>
                  <a:defRPr/>
                </a:pPr>
                <a:endParaRPr kumimoji="0" lang="en-US" altLang="ko-KR" sz="1333" b="1" i="0" u="none" strike="noStrike" kern="0" cap="none" spc="0" normalizeH="0" baseline="0" noProof="0" dirty="0">
                  <a:ln>
                    <a:noFill/>
                  </a:ln>
                  <a:solidFill>
                    <a:sysClr val="windowText" lastClr="000000"/>
                  </a:solidFill>
                  <a:effectLst/>
                  <a:uLnTx/>
                  <a:uFillTx/>
                  <a:latin typeface="Trebuchet MS" panose="020B0603020202020204"/>
                  <a:ea typeface="맑은 고딕" panose="020B0503020000020004" pitchFamily="34" charset="-127"/>
                  <a:cs typeface="Calibri"/>
                </a:endParaRPr>
              </a:p>
            </p:txBody>
          </p:sp>
          <p:sp>
            <p:nvSpPr>
              <p:cNvPr id="65" name="Rectangle 59">
                <a:extLst>
                  <a:ext uri="{FF2B5EF4-FFF2-40B4-BE49-F238E27FC236}">
                    <a16:creationId xmlns:a16="http://schemas.microsoft.com/office/drawing/2014/main" id="{B2161496-7077-4552-B61C-2B8E0C216E00}"/>
                  </a:ext>
                </a:extLst>
              </p:cNvPr>
              <p:cNvSpPr>
                <a:spLocks noChangeArrowheads="1"/>
              </p:cNvSpPr>
              <p:nvPr/>
            </p:nvSpPr>
            <p:spPr bwMode="auto">
              <a:xfrm>
                <a:off x="10295460" y="2420094"/>
                <a:ext cx="1515224" cy="421502"/>
              </a:xfrm>
              <a:prstGeom prst="rect">
                <a:avLst/>
              </a:prstGeom>
              <a:solidFill>
                <a:srgbClr val="FD4600"/>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4F81BD"/>
                  </a:buClr>
                  <a:buSzTx/>
                  <a:buFontTx/>
                  <a:buNone/>
                  <a:tabLst/>
                  <a:defRPr/>
                </a:pPr>
                <a:r>
                  <a:rPr kumimoji="0" lang="en-US" altLang="ko-KR" sz="1200" b="1" i="0" u="none" strike="noStrike" kern="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rPr>
                  <a:t>4-1BB</a:t>
                </a:r>
              </a:p>
            </p:txBody>
          </p:sp>
          <p:sp>
            <p:nvSpPr>
              <p:cNvPr id="66" name="Rectangle 60">
                <a:extLst>
                  <a:ext uri="{FF2B5EF4-FFF2-40B4-BE49-F238E27FC236}">
                    <a16:creationId xmlns:a16="http://schemas.microsoft.com/office/drawing/2014/main" id="{3D1EF58C-4F50-40C4-A3D3-4B2EE38EB52B}"/>
                  </a:ext>
                </a:extLst>
              </p:cNvPr>
              <p:cNvSpPr>
                <a:spLocks noChangeArrowheads="1"/>
              </p:cNvSpPr>
              <p:nvPr/>
            </p:nvSpPr>
            <p:spPr bwMode="auto">
              <a:xfrm>
                <a:off x="5036916" y="2420090"/>
                <a:ext cx="856198" cy="422800"/>
              </a:xfrm>
              <a:prstGeom prst="rect">
                <a:avLst/>
              </a:prstGeom>
              <a:solidFill>
                <a:schemeClr val="accent4">
                  <a:lumMod val="75000"/>
                </a:schemeClr>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ct val="20000"/>
                  </a:spcBef>
                  <a:spcAft>
                    <a:spcPts val="0"/>
                  </a:spcAft>
                  <a:buClr>
                    <a:srgbClr val="62C3F2"/>
                  </a:buClr>
                  <a:buSzTx/>
                  <a:buFontTx/>
                  <a:buNone/>
                  <a:tabLst/>
                  <a:defRPr/>
                </a:pPr>
                <a:r>
                  <a:rPr kumimoji="0" lang="en-US" altLang="ko-KR" sz="1200" b="1" i="0" u="none" strike="noStrike" kern="1200" cap="none" spc="0" normalizeH="0" baseline="0" noProof="0" dirty="0">
                    <a:ln>
                      <a:noFill/>
                    </a:ln>
                    <a:solidFill>
                      <a:srgbClr val="FFFFFF"/>
                    </a:solidFill>
                    <a:effectLst/>
                    <a:uLnTx/>
                    <a:uFillTx/>
                    <a:latin typeface="Trebuchet MS" panose="020B0603020202020204"/>
                    <a:ea typeface="맑은 고딕" panose="020B0503020000020004" pitchFamily="34" charset="-127"/>
                    <a:cs typeface="Calibri"/>
                  </a:rPr>
                  <a:t>MND</a:t>
                </a:r>
                <a:endParaRPr kumimoji="0" lang="en-US" altLang="ko-KR" sz="1200" b="1" i="0" u="none" strike="noStrike" kern="1200" cap="none" spc="0" normalizeH="0" baseline="-25000" noProof="0" dirty="0">
                  <a:ln>
                    <a:noFill/>
                  </a:ln>
                  <a:solidFill>
                    <a:srgbClr val="FFFFFF"/>
                  </a:solidFill>
                  <a:effectLst/>
                  <a:uLnTx/>
                  <a:uFillTx/>
                  <a:latin typeface="Trebuchet MS" panose="020B0603020202020204"/>
                  <a:ea typeface="맑은 고딕" panose="020B0503020000020004" pitchFamily="34" charset="-127"/>
                  <a:cs typeface="Calibri"/>
                </a:endParaRPr>
              </a:p>
            </p:txBody>
          </p:sp>
          <p:sp>
            <p:nvSpPr>
              <p:cNvPr id="67" name="Rectangle 61">
                <a:extLst>
                  <a:ext uri="{FF2B5EF4-FFF2-40B4-BE49-F238E27FC236}">
                    <a16:creationId xmlns:a16="http://schemas.microsoft.com/office/drawing/2014/main" id="{C534D37B-032A-4654-B7C9-4DA27294BE1B}"/>
                  </a:ext>
                </a:extLst>
              </p:cNvPr>
              <p:cNvSpPr/>
              <p:nvPr/>
            </p:nvSpPr>
            <p:spPr>
              <a:xfrm>
                <a:off x="9265021" y="2523878"/>
                <a:ext cx="1239019" cy="256808"/>
              </a:xfrm>
              <a:prstGeom prst="rect">
                <a:avLst/>
              </a:prstGeom>
              <a:ln w="28575" cmpd="sng">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Calibri"/>
                  </a:rPr>
                  <a:t>CD8 </a:t>
                </a:r>
              </a:p>
            </p:txBody>
          </p:sp>
        </p:grpSp>
        <p:sp>
          <p:nvSpPr>
            <p:cNvPr id="55" name="Right Brace 49">
              <a:extLst>
                <a:ext uri="{FF2B5EF4-FFF2-40B4-BE49-F238E27FC236}">
                  <a16:creationId xmlns:a16="http://schemas.microsoft.com/office/drawing/2014/main" id="{21A1FC52-0E83-42D1-B1A2-C5521908BB74}"/>
                </a:ext>
              </a:extLst>
            </p:cNvPr>
            <p:cNvSpPr/>
            <p:nvPr/>
          </p:nvSpPr>
          <p:spPr>
            <a:xfrm rot="5400000">
              <a:off x="1580591" y="3832314"/>
              <a:ext cx="260103" cy="1379662"/>
            </a:xfrm>
            <a:prstGeom prst="rightBrace">
              <a:avLst/>
            </a:prstGeom>
            <a:noFill/>
            <a:ln w="6350" cap="flat" cmpd="sng" algn="ctr">
              <a:solidFill>
                <a:sysClr val="window" lastClr="FFFFFF">
                  <a:lumMod val="50000"/>
                </a:sysClr>
              </a:solidFill>
              <a:prstDash val="solid"/>
              <a:miter lim="800000"/>
            </a:ln>
            <a:effectLst/>
          </p:spPr>
          <p:txBody>
            <a:bodyPr rtlCol="0" anchor="ctr"/>
            <a:lstStyle/>
            <a:p>
              <a:pPr marL="0" marR="0" lvl="0" indent="0" algn="ctr" defTabSz="162547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Trebuchet MS" panose="020B0603020202020204"/>
                <a:ea typeface="+mn-ea"/>
                <a:cs typeface="Calibri"/>
              </a:endParaRPr>
            </a:p>
          </p:txBody>
        </p:sp>
        <p:sp>
          <p:nvSpPr>
            <p:cNvPr id="56" name="TextBox 50">
              <a:extLst>
                <a:ext uri="{FF2B5EF4-FFF2-40B4-BE49-F238E27FC236}">
                  <a16:creationId xmlns:a16="http://schemas.microsoft.com/office/drawing/2014/main" id="{9F3A7E28-DB5A-4C32-A982-9F6AD10A150F}"/>
                </a:ext>
              </a:extLst>
            </p:cNvPr>
            <p:cNvSpPr txBox="1"/>
            <p:nvPr/>
          </p:nvSpPr>
          <p:spPr>
            <a:xfrm>
              <a:off x="960290" y="4652201"/>
              <a:ext cx="1508596" cy="476241"/>
            </a:xfrm>
            <a:prstGeom prst="rect">
              <a:avLst/>
            </a:prstGeom>
            <a:noFill/>
          </p:spPr>
          <p:txBody>
            <a:bodyPr wrap="square" rtlCol="0">
              <a:spAutoFit/>
            </a:bodyPr>
            <a:lstStyle/>
            <a:p>
              <a:pPr marL="0" marR="0" lvl="0" indent="0" algn="ctr" defTabSz="1625478"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595454"/>
                  </a:solidFill>
                  <a:effectLst/>
                  <a:uLnTx/>
                  <a:uFillTx/>
                  <a:latin typeface="Trebuchet MS" panose="020B0603020202020204"/>
                  <a:ea typeface="+mn-ea"/>
                  <a:cs typeface="Calibri"/>
                </a:rPr>
                <a:t>Tumor-binding domain</a:t>
              </a:r>
            </a:p>
          </p:txBody>
        </p:sp>
        <p:sp>
          <p:nvSpPr>
            <p:cNvPr id="57" name="Right Brace 51">
              <a:extLst>
                <a:ext uri="{FF2B5EF4-FFF2-40B4-BE49-F238E27FC236}">
                  <a16:creationId xmlns:a16="http://schemas.microsoft.com/office/drawing/2014/main" id="{8AE30E91-A34C-4CAF-BA37-3EFF6BDE906A}"/>
                </a:ext>
              </a:extLst>
            </p:cNvPr>
            <p:cNvSpPr/>
            <p:nvPr/>
          </p:nvSpPr>
          <p:spPr>
            <a:xfrm rot="5400000">
              <a:off x="3592100" y="3784096"/>
              <a:ext cx="245608" cy="1432606"/>
            </a:xfrm>
            <a:prstGeom prst="rightBrace">
              <a:avLst/>
            </a:prstGeom>
            <a:noFill/>
            <a:ln w="6350" cap="flat" cmpd="sng" algn="ctr">
              <a:solidFill>
                <a:sysClr val="window" lastClr="FFFFFF">
                  <a:lumMod val="50000"/>
                </a:sysClr>
              </a:solidFill>
              <a:prstDash val="solid"/>
              <a:miter lim="800000"/>
            </a:ln>
            <a:effectLst/>
          </p:spPr>
          <p:txBody>
            <a:bodyPr rtlCol="0" anchor="ctr"/>
            <a:lstStyle/>
            <a:p>
              <a:pPr marL="0" marR="0" lvl="0" indent="0" algn="ctr" defTabSz="1625478"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Trebuchet MS" panose="020B0603020202020204"/>
                <a:ea typeface="+mn-ea"/>
                <a:cs typeface="Calibri"/>
              </a:endParaRPr>
            </a:p>
          </p:txBody>
        </p:sp>
        <p:sp>
          <p:nvSpPr>
            <p:cNvPr id="58" name="TextBox 52">
              <a:extLst>
                <a:ext uri="{FF2B5EF4-FFF2-40B4-BE49-F238E27FC236}">
                  <a16:creationId xmlns:a16="http://schemas.microsoft.com/office/drawing/2014/main" id="{D1C9A129-A2F7-4E5D-945F-B42FF39D6CA7}"/>
                </a:ext>
              </a:extLst>
            </p:cNvPr>
            <p:cNvSpPr txBox="1"/>
            <p:nvPr/>
          </p:nvSpPr>
          <p:spPr>
            <a:xfrm>
              <a:off x="2938079" y="4637697"/>
              <a:ext cx="1508596" cy="290375"/>
            </a:xfrm>
            <a:prstGeom prst="rect">
              <a:avLst/>
            </a:prstGeom>
            <a:noFill/>
          </p:spPr>
          <p:txBody>
            <a:bodyPr wrap="square" rtlCol="0">
              <a:spAutoFit/>
            </a:bodyPr>
            <a:lstStyle/>
            <a:p>
              <a:pPr marL="0" marR="0" lvl="0" indent="0" algn="ctr" defTabSz="1625478"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595454"/>
                  </a:solidFill>
                  <a:effectLst/>
                  <a:uLnTx/>
                  <a:uFillTx/>
                  <a:latin typeface="Trebuchet MS" panose="020B0603020202020204"/>
                  <a:ea typeface="+mn-ea"/>
                  <a:cs typeface="Calibri"/>
                </a:rPr>
                <a:t>Signaling domains</a:t>
              </a:r>
            </a:p>
          </p:txBody>
        </p:sp>
        <p:sp>
          <p:nvSpPr>
            <p:cNvPr id="59" name="TextBox 53">
              <a:extLst>
                <a:ext uri="{FF2B5EF4-FFF2-40B4-BE49-F238E27FC236}">
                  <a16:creationId xmlns:a16="http://schemas.microsoft.com/office/drawing/2014/main" id="{625F5800-09EC-4042-BA1F-B66591ED452F}"/>
                </a:ext>
              </a:extLst>
            </p:cNvPr>
            <p:cNvSpPr txBox="1"/>
            <p:nvPr/>
          </p:nvSpPr>
          <p:spPr>
            <a:xfrm>
              <a:off x="2380887" y="4306969"/>
              <a:ext cx="630091" cy="267006"/>
            </a:xfrm>
            <a:prstGeom prst="rect">
              <a:avLst/>
            </a:prstGeom>
            <a:noFill/>
          </p:spPr>
          <p:txBody>
            <a:bodyPr wrap="square" rtlCol="0">
              <a:spAutoFit/>
            </a:bodyPr>
            <a:lstStyle/>
            <a:p>
              <a:pPr marL="0" marR="0" lvl="0" indent="0" algn="ctr" defTabSz="1625478"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595454"/>
                  </a:solidFill>
                  <a:effectLst/>
                  <a:uLnTx/>
                  <a:uFillTx/>
                  <a:latin typeface="Trebuchet MS" panose="020B0603020202020204"/>
                  <a:ea typeface="+mn-ea"/>
                  <a:cs typeface="Calibri"/>
                </a:rPr>
                <a:t>Linker</a:t>
              </a:r>
            </a:p>
          </p:txBody>
        </p:sp>
        <p:sp>
          <p:nvSpPr>
            <p:cNvPr id="60" name="TextBox 54">
              <a:extLst>
                <a:ext uri="{FF2B5EF4-FFF2-40B4-BE49-F238E27FC236}">
                  <a16:creationId xmlns:a16="http://schemas.microsoft.com/office/drawing/2014/main" id="{CF9CBF23-1CEB-4AC0-93AB-A71E7817DD0E}"/>
                </a:ext>
              </a:extLst>
            </p:cNvPr>
            <p:cNvSpPr txBox="1"/>
            <p:nvPr/>
          </p:nvSpPr>
          <p:spPr>
            <a:xfrm>
              <a:off x="215058" y="4307416"/>
              <a:ext cx="830887" cy="267006"/>
            </a:xfrm>
            <a:prstGeom prst="rect">
              <a:avLst/>
            </a:prstGeom>
            <a:noFill/>
          </p:spPr>
          <p:txBody>
            <a:bodyPr wrap="square" rtlCol="0">
              <a:spAutoFit/>
            </a:bodyPr>
            <a:lstStyle/>
            <a:p>
              <a:pPr marL="0" marR="0" lvl="0" indent="0" algn="ctr" defTabSz="1625478"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595454"/>
                  </a:solidFill>
                  <a:effectLst/>
                  <a:uLnTx/>
                  <a:uFillTx/>
                  <a:latin typeface="Trebuchet MS" panose="020B0603020202020204"/>
                  <a:ea typeface="+mn-ea"/>
                  <a:cs typeface="Calibri"/>
                </a:rPr>
                <a:t>Promoter</a:t>
              </a:r>
            </a:p>
          </p:txBody>
        </p:sp>
      </p:grpSp>
      <p:sp>
        <p:nvSpPr>
          <p:cNvPr id="28" name="Rectangle: Rounded Corners 27">
            <a:extLst>
              <a:ext uri="{FF2B5EF4-FFF2-40B4-BE49-F238E27FC236}">
                <a16:creationId xmlns:a16="http://schemas.microsoft.com/office/drawing/2014/main" id="{E6505193-75CD-49B9-BE44-23DDB722C06C}"/>
              </a:ext>
            </a:extLst>
          </p:cNvPr>
          <p:cNvSpPr/>
          <p:nvPr/>
        </p:nvSpPr>
        <p:spPr>
          <a:xfrm>
            <a:off x="8818791" y="1128453"/>
            <a:ext cx="2311400" cy="4870737"/>
          </a:xfrm>
          <a:prstGeom prst="roundRect">
            <a:avLst>
              <a:gd name="adj" fmla="val 9920"/>
            </a:avLst>
          </a:prstGeom>
          <a:solidFill>
            <a:srgbClr val="EEE7E7"/>
          </a:solidFill>
          <a:ln w="25400" cap="flat" cmpd="sng" algn="ctr">
            <a:solidFill>
              <a:srgbClr val="7F7F7F"/>
            </a:solidFill>
            <a:prstDash val="solid"/>
          </a:ln>
          <a:effectLst>
            <a:outerShdw blurRad="50800" dist="38100" dir="2700000" algn="tl" rotWithShape="0">
              <a:prstClr val="black">
                <a:alpha val="40000"/>
              </a:prstClr>
            </a:outerShdw>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endParaRPr>
          </a:p>
        </p:txBody>
      </p:sp>
      <p:sp>
        <p:nvSpPr>
          <p:cNvPr id="34" name="Rectangle: Rounded Corners 33">
            <a:extLst>
              <a:ext uri="{FF2B5EF4-FFF2-40B4-BE49-F238E27FC236}">
                <a16:creationId xmlns:a16="http://schemas.microsoft.com/office/drawing/2014/main" id="{272E56D8-3C66-44D0-AC32-1C8545810B25}"/>
              </a:ext>
            </a:extLst>
          </p:cNvPr>
          <p:cNvSpPr/>
          <p:nvPr/>
        </p:nvSpPr>
        <p:spPr>
          <a:xfrm>
            <a:off x="8997615" y="1374858"/>
            <a:ext cx="1953752" cy="422791"/>
          </a:xfrm>
          <a:prstGeom prst="roundRect">
            <a:avLst/>
          </a:prstGeom>
          <a:solidFill>
            <a:srgbClr val="C0F2FB"/>
          </a:solidFill>
          <a:ln>
            <a:solidFill>
              <a:srgbClr val="009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Screened N=158 </a:t>
            </a:r>
          </a:p>
        </p:txBody>
      </p:sp>
      <p:sp>
        <p:nvSpPr>
          <p:cNvPr id="35" name="Rectangle: Rounded Corners 34">
            <a:extLst>
              <a:ext uri="{FF2B5EF4-FFF2-40B4-BE49-F238E27FC236}">
                <a16:creationId xmlns:a16="http://schemas.microsoft.com/office/drawing/2014/main" id="{F43D7C8A-02F1-4421-8615-397C1DF027EF}"/>
              </a:ext>
            </a:extLst>
          </p:cNvPr>
          <p:cNvSpPr/>
          <p:nvPr/>
        </p:nvSpPr>
        <p:spPr>
          <a:xfrm>
            <a:off x="8997615" y="2098525"/>
            <a:ext cx="1953752" cy="422791"/>
          </a:xfrm>
          <a:prstGeom prst="roundRect">
            <a:avLst/>
          </a:prstGeom>
          <a:solidFill>
            <a:srgbClr val="C0F2FB"/>
          </a:solidFill>
          <a:ln>
            <a:solidFill>
              <a:srgbClr val="009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Leukapheresed </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N=140</a:t>
            </a:r>
            <a:endPar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endParaRPr>
          </a:p>
        </p:txBody>
      </p:sp>
      <p:sp>
        <p:nvSpPr>
          <p:cNvPr id="36" name="Rectangle: Rounded Corners 35">
            <a:extLst>
              <a:ext uri="{FF2B5EF4-FFF2-40B4-BE49-F238E27FC236}">
                <a16:creationId xmlns:a16="http://schemas.microsoft.com/office/drawing/2014/main" id="{D4D41DDE-12BC-48B1-8086-64B6B6534A59}"/>
              </a:ext>
            </a:extLst>
          </p:cNvPr>
          <p:cNvSpPr/>
          <p:nvPr/>
        </p:nvSpPr>
        <p:spPr>
          <a:xfrm>
            <a:off x="8997615" y="2815831"/>
            <a:ext cx="2026516" cy="1219455"/>
          </a:xfrm>
          <a:prstGeom prst="roundRect">
            <a:avLst/>
          </a:prstGeom>
          <a:solidFill>
            <a:srgbClr val="C0F2FB"/>
          </a:solidFill>
          <a:ln>
            <a:solidFill>
              <a:srgbClr val="009FB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1219140" rtl="0" eaLnBrk="1" fontAlgn="auto" latinLnBrk="0" hangingPunct="1">
              <a:lnSpc>
                <a:spcPct val="8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Treated N=128</a:t>
            </a:r>
            <a:b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br>
            <a:r>
              <a:rPr kumimoji="0" lang="en-US" sz="1200"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(Target Dose CAR+ T cells)</a:t>
            </a:r>
            <a:br>
              <a:rPr kumimoji="0" lang="en-US" sz="1200"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b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 </a:t>
            </a:r>
          </a:p>
          <a:p>
            <a:pPr marL="0" marR="0" lvl="0" indent="0" algn="ctr" defTabSz="1219140" rtl="0" eaLnBrk="1" fontAlgn="auto" latinLnBrk="0" hangingPunct="1">
              <a:lnSpc>
                <a:spcPct val="80000"/>
              </a:lnSpc>
              <a:spcBef>
                <a:spcPts val="0"/>
              </a:spcBef>
              <a:spcAft>
                <a:spcPts val="1333"/>
              </a:spcAft>
              <a:buClrTx/>
              <a:buSzTx/>
              <a:buFontTx/>
              <a:buNone/>
              <a:tabLst/>
              <a:defRPr/>
            </a:pP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 </a:t>
            </a:r>
            <a:endPar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endParaRPr>
          </a:p>
        </p:txBody>
      </p:sp>
      <p:sp>
        <p:nvSpPr>
          <p:cNvPr id="37" name="Rectangle: Rounded Corners 36">
            <a:extLst>
              <a:ext uri="{FF2B5EF4-FFF2-40B4-BE49-F238E27FC236}">
                <a16:creationId xmlns:a16="http://schemas.microsoft.com/office/drawing/2014/main" id="{3F686B50-A969-4169-912A-94F12D4B42F4}"/>
              </a:ext>
            </a:extLst>
          </p:cNvPr>
          <p:cNvSpPr/>
          <p:nvPr/>
        </p:nvSpPr>
        <p:spPr>
          <a:xfrm>
            <a:off x="8997616" y="4307075"/>
            <a:ext cx="2041973" cy="1394684"/>
          </a:xfrm>
          <a:prstGeom prst="roundRect">
            <a:avLst/>
          </a:prstGeom>
          <a:solidFill>
            <a:srgbClr val="C0F2FB"/>
          </a:solidFill>
          <a:ln>
            <a:solidFill>
              <a:srgbClr val="009FBA"/>
            </a:solidFill>
          </a:ln>
        </p:spPr>
        <p:style>
          <a:lnRef idx="2">
            <a:schemeClr val="accent1">
              <a:shade val="50000"/>
            </a:schemeClr>
          </a:lnRef>
          <a:fillRef idx="1">
            <a:schemeClr val="accent1"/>
          </a:fillRef>
          <a:effectRef idx="0">
            <a:schemeClr val="accent1"/>
          </a:effectRef>
          <a:fontRef idx="minor">
            <a:schemeClr val="lt1"/>
          </a:fontRef>
        </p:style>
        <p:txBody>
          <a:bodyPr lIns="24384" rIns="24384" rtlCol="0" anchor="t"/>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A3636"/>
                </a:solidFill>
                <a:effectLst/>
                <a:uLnTx/>
                <a:uFillTx/>
                <a:latin typeface="Trebuchet MS" panose="020B0603020202020204"/>
                <a:ea typeface="+mn-ea"/>
                <a:cs typeface="Lucida Sans Unicode"/>
              </a:rPr>
              <a:t>Median Follow-up (mo)</a:t>
            </a:r>
          </a:p>
        </p:txBody>
      </p:sp>
      <p:cxnSp>
        <p:nvCxnSpPr>
          <p:cNvPr id="38" name="Straight Arrow Connector 37">
            <a:extLst>
              <a:ext uri="{FF2B5EF4-FFF2-40B4-BE49-F238E27FC236}">
                <a16:creationId xmlns:a16="http://schemas.microsoft.com/office/drawing/2014/main" id="{26601238-6F00-44EF-BFEA-B178EC61D1BC}"/>
              </a:ext>
            </a:extLst>
          </p:cNvPr>
          <p:cNvCxnSpPr>
            <a:cxnSpLocks/>
          </p:cNvCxnSpPr>
          <p:nvPr/>
        </p:nvCxnSpPr>
        <p:spPr>
          <a:xfrm>
            <a:off x="9963255" y="1797648"/>
            <a:ext cx="0" cy="21409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D4E7FC2-74E6-4872-9791-7D95A1EF0731}"/>
              </a:ext>
            </a:extLst>
          </p:cNvPr>
          <p:cNvCxnSpPr>
            <a:cxnSpLocks/>
          </p:cNvCxnSpPr>
          <p:nvPr/>
        </p:nvCxnSpPr>
        <p:spPr>
          <a:xfrm>
            <a:off x="9967404" y="2562997"/>
            <a:ext cx="0" cy="21409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DC34E71-98B0-4234-A00E-0B7377E36B81}"/>
              </a:ext>
            </a:extLst>
          </p:cNvPr>
          <p:cNvCxnSpPr>
            <a:cxnSpLocks/>
          </p:cNvCxnSpPr>
          <p:nvPr/>
        </p:nvCxnSpPr>
        <p:spPr>
          <a:xfrm>
            <a:off x="9976279" y="4092985"/>
            <a:ext cx="0" cy="21409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FE4BCD4-54A6-45C8-94AA-BBA1DDBFBB62}"/>
              </a:ext>
            </a:extLst>
          </p:cNvPr>
          <p:cNvSpPr txBox="1"/>
          <p:nvPr/>
        </p:nvSpPr>
        <p:spPr>
          <a:xfrm>
            <a:off x="9214583" y="3303904"/>
            <a:ext cx="1625876" cy="70769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150 × 10</a:t>
            </a: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6      </a:t>
            </a: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n=4</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300 × 10</a:t>
            </a: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6      </a:t>
            </a: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n=70</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450 × 10</a:t>
            </a: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6      </a:t>
            </a: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n=54</a:t>
            </a:r>
          </a:p>
        </p:txBody>
      </p:sp>
      <p:sp>
        <p:nvSpPr>
          <p:cNvPr id="42" name="TextBox 41">
            <a:extLst>
              <a:ext uri="{FF2B5EF4-FFF2-40B4-BE49-F238E27FC236}">
                <a16:creationId xmlns:a16="http://schemas.microsoft.com/office/drawing/2014/main" id="{9AA6719E-7FEA-48C8-B3F3-117F439CAD85}"/>
              </a:ext>
            </a:extLst>
          </p:cNvPr>
          <p:cNvSpPr txBox="1"/>
          <p:nvPr/>
        </p:nvSpPr>
        <p:spPr>
          <a:xfrm>
            <a:off x="8997615" y="4685985"/>
            <a:ext cx="1820028" cy="912814"/>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  150 × 10</a:t>
            </a: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6	</a:t>
            </a: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18.0</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  300 × 10</a:t>
            </a: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6	</a:t>
            </a: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15.8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  450 × 10</a:t>
            </a:r>
            <a:r>
              <a:rPr kumimoji="0" lang="en-US" sz="1333" b="0" i="0" u="none" strike="noStrike" kern="1200" cap="none" spc="0" normalizeH="0" baseline="30000" noProof="0" dirty="0">
                <a:ln>
                  <a:noFill/>
                </a:ln>
                <a:solidFill>
                  <a:srgbClr val="A69F9F">
                    <a:lumMod val="50000"/>
                  </a:srgbClr>
                </a:solidFill>
                <a:effectLst/>
                <a:uLnTx/>
                <a:uFillTx/>
                <a:latin typeface="Trebuchet MS" panose="020B0603020202020204"/>
                <a:ea typeface="+mn-ea"/>
                <a:cs typeface="Lucida Sans Unicode"/>
              </a:rPr>
              <a:t>6	</a:t>
            </a: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12.4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69F9F">
                    <a:lumMod val="50000"/>
                  </a:srgbClr>
                </a:solidFill>
                <a:effectLst/>
                <a:uLnTx/>
                <a:uFillTx/>
                <a:latin typeface="Trebuchet MS" panose="020B0603020202020204"/>
                <a:ea typeface="+mn-ea"/>
                <a:cs typeface="Lucida Sans Unicode"/>
              </a:rPr>
              <a:t>  Total	24.8</a:t>
            </a:r>
          </a:p>
        </p:txBody>
      </p:sp>
      <p:sp>
        <p:nvSpPr>
          <p:cNvPr id="3" name="Rectangle 2">
            <a:extLst>
              <a:ext uri="{FF2B5EF4-FFF2-40B4-BE49-F238E27FC236}">
                <a16:creationId xmlns:a16="http://schemas.microsoft.com/office/drawing/2014/main" id="{9885352E-70C7-4C5D-B856-36B07EBD76BA}"/>
              </a:ext>
            </a:extLst>
          </p:cNvPr>
          <p:cNvSpPr/>
          <p:nvPr/>
        </p:nvSpPr>
        <p:spPr>
          <a:xfrm>
            <a:off x="4906549" y="3798612"/>
            <a:ext cx="6096000" cy="2283446"/>
          </a:xfrm>
          <a:prstGeom prst="rect">
            <a:avLst/>
          </a:prstGeom>
        </p:spPr>
        <p:txBody>
          <a:bodyPr>
            <a:spAutoFit/>
          </a:bodyPr>
          <a:lstStyle/>
          <a:p>
            <a:pPr marL="341297" marR="0" lvl="0" indent="-230177" algn="l" defTabSz="914354" rtl="0" eaLnBrk="1" fontAlgn="auto" latinLnBrk="0" hangingPunct="1">
              <a:lnSpc>
                <a:spcPct val="90000"/>
              </a:lnSpc>
              <a:spcBef>
                <a:spcPts val="0"/>
              </a:spcBef>
              <a:spcAft>
                <a:spcPts val="800"/>
              </a:spcAft>
              <a:buClrTx/>
              <a:buSzTx/>
              <a:buFontTx/>
              <a:buNone/>
              <a:tabLst/>
              <a:defRPr/>
            </a:pPr>
            <a:r>
              <a:rPr kumimoji="0" lang="en-US" sz="1600" b="1" i="0" u="sng"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Endpoints</a:t>
            </a:r>
          </a:p>
          <a:p>
            <a:pPr marL="228589" marR="0" lvl="0" indent="-152392"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EADC8"/>
                </a:solidFill>
                <a:effectLst/>
                <a:uLnTx/>
                <a:uFillTx/>
                <a:latin typeface="Trebuchet MS" panose="020B0603020202020204"/>
                <a:ea typeface="+mn-ea"/>
                <a:cs typeface="Lucida Sans Unicode"/>
              </a:rPr>
              <a:t>Primary</a:t>
            </a:r>
            <a:r>
              <a:rPr kumimoji="0" lang="en-US" sz="1600"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ORR (null hypothesis </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Arial" panose="020B0604020202020204" pitchFamily="34" charset="0"/>
              </a:rPr>
              <a:t>≤</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50%)</a:t>
            </a:r>
          </a:p>
          <a:p>
            <a:pPr marL="228589" marR="0" lvl="0" indent="-152392"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EADC8"/>
                </a:solidFill>
                <a:effectLst/>
                <a:uLnTx/>
                <a:uFillTx/>
                <a:latin typeface="Trebuchet MS" panose="020B0603020202020204"/>
                <a:ea typeface="+mn-ea"/>
                <a:cs typeface="Lucida Sans Unicode"/>
              </a:rPr>
              <a:t>Secondary</a:t>
            </a:r>
            <a:r>
              <a:rPr kumimoji="0" lang="en-US" sz="1600" b="0" i="0" u="none" strike="noStrike" kern="0" cap="none" spc="0" normalizeH="0" baseline="0" noProof="0" dirty="0">
                <a:ln>
                  <a:noFill/>
                </a:ln>
                <a:solidFill>
                  <a:srgbClr val="0EADC8"/>
                </a:solidFill>
                <a:effectLst/>
                <a:uLnTx/>
                <a:uFillTx/>
                <a:latin typeface="Trebuchet MS" panose="020B0603020202020204"/>
                <a:ea typeface="+mn-ea"/>
                <a:cs typeface="Lucida Sans Unicode"/>
              </a:rPr>
              <a:t>:</a:t>
            </a:r>
            <a:r>
              <a:rPr kumimoji="0" lang="en-US" sz="1600"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CRR (key secondary; </a:t>
            </a:r>
          </a:p>
          <a:p>
            <a:pPr marL="76197" marR="0" lvl="0" indent="0" algn="l" defTabSz="914354" rtl="0" eaLnBrk="1" fontAlgn="auto" latinLnBrk="0" hangingPunct="1">
              <a:lnSpc>
                <a:spcPct val="100000"/>
              </a:lnSpc>
              <a:spcBef>
                <a:spcPts val="0"/>
              </a:spcBef>
              <a:spcAft>
                <a:spcPts val="400"/>
              </a:spcAft>
              <a:buClrTx/>
              <a:buSzTx/>
              <a:buFontTx/>
              <a:buNone/>
              <a:tabLst/>
              <a:defRPr/>
            </a:pP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null hypothesis </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Arial" panose="020B0604020202020204" pitchFamily="34" charset="0"/>
              </a:rPr>
              <a:t>≤</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10%), Safety, DOR, PFS, OS, </a:t>
            </a:r>
          </a:p>
          <a:p>
            <a:pPr marL="76197" marR="0" lvl="0" indent="0" algn="l" defTabSz="914354" rtl="0" eaLnBrk="1" fontAlgn="auto" latinLnBrk="0" hangingPunct="1">
              <a:lnSpc>
                <a:spcPct val="100000"/>
              </a:lnSpc>
              <a:spcBef>
                <a:spcPts val="0"/>
              </a:spcBef>
              <a:spcAft>
                <a:spcPts val="400"/>
              </a:spcAft>
              <a:buClrTx/>
              <a:buSzTx/>
              <a:buFontTx/>
              <a:buNone/>
              <a:tabLst/>
              <a:defRPr/>
            </a:pP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PK, MRD</a:t>
            </a:r>
            <a:r>
              <a:rPr kumimoji="0" lang="en-US" sz="1333" b="0" i="0" u="none" strike="noStrike" kern="0" cap="none" spc="0" normalizeH="0" baseline="30000" noProof="0" dirty="0">
                <a:ln>
                  <a:noFill/>
                </a:ln>
                <a:solidFill>
                  <a:srgbClr val="A69F9F">
                    <a:lumMod val="50000"/>
                  </a:srgbClr>
                </a:solidFill>
                <a:effectLst/>
                <a:uLnTx/>
                <a:uFillTx/>
                <a:latin typeface="Trebuchet MS" panose="020B0603020202020204"/>
                <a:ea typeface="+mn-ea"/>
                <a:cs typeface="Lucida Sans Unicode"/>
              </a:rPr>
              <a:t>‡</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QOL, HEOR </a:t>
            </a:r>
          </a:p>
          <a:p>
            <a:pPr marL="228589" marR="0" lvl="0" indent="-152392"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EADC8"/>
                </a:solidFill>
                <a:effectLst/>
                <a:uLnTx/>
                <a:uFillTx/>
                <a:latin typeface="Trebuchet MS" panose="020B0603020202020204"/>
                <a:ea typeface="+mn-ea"/>
                <a:cs typeface="Lucida Sans Unicode"/>
              </a:rPr>
              <a:t>Exploratory</a:t>
            </a:r>
            <a:r>
              <a:rPr kumimoji="0" lang="en-US" sz="1600" b="0" i="0" u="none" strike="noStrike" kern="0" cap="none" spc="0" normalizeH="0" baseline="0" noProof="0" dirty="0">
                <a:ln>
                  <a:noFill/>
                </a:ln>
                <a:solidFill>
                  <a:srgbClr val="0EADC8"/>
                </a:solidFill>
                <a:effectLst/>
                <a:uLnTx/>
                <a:uFillTx/>
                <a:latin typeface="Trebuchet MS" panose="020B0603020202020204"/>
                <a:ea typeface="+mn-ea"/>
                <a:cs typeface="Lucida Sans Unicode"/>
              </a:rPr>
              <a:t>:</a:t>
            </a:r>
            <a:r>
              <a:rPr kumimoji="0" lang="en-US" sz="1600"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a:t>
            </a: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Immunogenicity, </a:t>
            </a:r>
          </a:p>
          <a:p>
            <a:pPr marL="76197" marR="0" lvl="0" indent="0" algn="l" defTabSz="914354" rtl="0" eaLnBrk="1" fontAlgn="auto" latinLnBrk="0" hangingPunct="1">
              <a:lnSpc>
                <a:spcPct val="100000"/>
              </a:lnSpc>
              <a:spcBef>
                <a:spcPts val="0"/>
              </a:spcBef>
              <a:spcAft>
                <a:spcPts val="400"/>
              </a:spcAft>
              <a:buClrTx/>
              <a:buSzTx/>
              <a:buFontTx/>
              <a:buNone/>
              <a:tabLst/>
              <a:defRPr/>
            </a:pP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BCMA expression/loss, cytokines, </a:t>
            </a:r>
          </a:p>
          <a:p>
            <a:pPr marL="76197" marR="0" lvl="0" indent="0" algn="l" defTabSz="914354" rtl="0" eaLnBrk="1" fontAlgn="auto" latinLnBrk="0" hangingPunct="1">
              <a:lnSpc>
                <a:spcPct val="100000"/>
              </a:lnSpc>
              <a:spcBef>
                <a:spcPts val="0"/>
              </a:spcBef>
              <a:spcAft>
                <a:spcPts val="400"/>
              </a:spcAft>
              <a:buClrTx/>
              <a:buSzTx/>
              <a:buFontTx/>
              <a:buNone/>
              <a:tabLst/>
              <a:defRPr/>
            </a:pPr>
            <a:r>
              <a:rPr kumimoji="0" lang="en-US" sz="1333" b="0" i="0" u="none" strike="noStrike" kern="0" cap="none" spc="0" normalizeH="0" baseline="0" noProof="0" dirty="0">
                <a:ln>
                  <a:noFill/>
                </a:ln>
                <a:solidFill>
                  <a:srgbClr val="A69F9F">
                    <a:lumMod val="50000"/>
                  </a:srgbClr>
                </a:solidFill>
                <a:effectLst/>
                <a:uLnTx/>
                <a:uFillTx/>
                <a:latin typeface="Trebuchet MS" panose="020B0603020202020204"/>
                <a:ea typeface="+mn-ea"/>
                <a:cs typeface="Lucida Sans Unicode"/>
              </a:rPr>
              <a:t>   T cell immunophenotype, GEP in BM</a:t>
            </a:r>
            <a:endParaRPr kumimoji="0" lang="en-US" sz="1333" b="0" i="0" u="none" strike="noStrike" kern="0" cap="none" spc="0" normalizeH="0" baseline="30000" noProof="0" dirty="0">
              <a:ln>
                <a:noFill/>
              </a:ln>
              <a:solidFill>
                <a:srgbClr val="A69F9F">
                  <a:lumMod val="50000"/>
                </a:srgbClr>
              </a:solidFill>
              <a:effectLst/>
              <a:uLnTx/>
              <a:uFillTx/>
              <a:latin typeface="Trebuchet MS" panose="020B0603020202020204"/>
              <a:ea typeface="+mn-ea"/>
              <a:cs typeface="Lucida Sans Unicode"/>
            </a:endParaRPr>
          </a:p>
        </p:txBody>
      </p:sp>
      <p:sp>
        <p:nvSpPr>
          <p:cNvPr id="43" name="TextBox 42">
            <a:extLst>
              <a:ext uri="{FF2B5EF4-FFF2-40B4-BE49-F238E27FC236}">
                <a16:creationId xmlns:a16="http://schemas.microsoft.com/office/drawing/2014/main" id="{8607586C-8523-4D8D-B762-306FA6AFE9B7}"/>
              </a:ext>
            </a:extLst>
          </p:cNvPr>
          <p:cNvSpPr txBox="1"/>
          <p:nvPr/>
        </p:nvSpPr>
        <p:spPr>
          <a:xfrm>
            <a:off x="692998" y="6082058"/>
            <a:ext cx="3421129"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Lucida Sans Unicode"/>
              </a:rPr>
              <a:t>Munshi et al. NEJM 2021;384:705-16. </a:t>
            </a:r>
          </a:p>
        </p:txBody>
      </p:sp>
      <p:sp>
        <p:nvSpPr>
          <p:cNvPr id="44" name="TextBox 43">
            <a:extLst>
              <a:ext uri="{FF2B5EF4-FFF2-40B4-BE49-F238E27FC236}">
                <a16:creationId xmlns:a16="http://schemas.microsoft.com/office/drawing/2014/main" id="{40A9D4B9-2689-C540-8311-0888D14C3D78}"/>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256927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580864" cy="4799013"/>
          </a:xfrm>
        </p:spPr>
        <p:txBody>
          <a:bodyPr/>
          <a:lstStyle/>
          <a:p>
            <a:pPr marL="98425" indent="0">
              <a:buNone/>
            </a:pPr>
            <a:r>
              <a:rPr lang="en-US" sz="2500" b="0" dirty="0"/>
              <a:t>This activity is supported by educational grants from GlaxoSmithKline and Pfizer Inc.</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EBC08E-ACB5-4E78-B063-467EE1B8E439}"/>
              </a:ext>
            </a:extLst>
          </p:cNvPr>
          <p:cNvSpPr txBox="1"/>
          <p:nvPr/>
        </p:nvSpPr>
        <p:spPr>
          <a:xfrm>
            <a:off x="869506" y="271439"/>
            <a:ext cx="9293698"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B87"/>
                </a:solidFill>
                <a:effectLst/>
                <a:uLnTx/>
                <a:uFillTx/>
                <a:latin typeface="Calibri"/>
                <a:ea typeface="+mn-ea"/>
                <a:cs typeface="+mn-cs"/>
              </a:rPr>
              <a:t>CARTITUDE-1: A phase 1b/2 study of </a:t>
            </a:r>
            <a:r>
              <a:rPr kumimoji="0" lang="en-US" sz="3200" b="0" i="0" u="none" strike="noStrike" kern="1200" cap="none" spc="0" normalizeH="0" baseline="0" noProof="0" dirty="0" err="1">
                <a:ln>
                  <a:noFill/>
                </a:ln>
                <a:solidFill>
                  <a:srgbClr val="004B87"/>
                </a:solidFill>
                <a:effectLst/>
                <a:uLnTx/>
                <a:uFillTx/>
                <a:latin typeface="Calibri"/>
                <a:ea typeface="+mn-ea"/>
                <a:cs typeface="+mn-cs"/>
              </a:rPr>
              <a:t>cilta-cel</a:t>
            </a:r>
            <a:r>
              <a:rPr kumimoji="0" lang="en-US" sz="3200" b="0" i="0" u="none" strike="noStrike" kern="1200" cap="none" spc="0" normalizeH="0" baseline="0" noProof="0" dirty="0">
                <a:ln>
                  <a:noFill/>
                </a:ln>
                <a:solidFill>
                  <a:srgbClr val="004B87"/>
                </a:solidFill>
                <a:effectLst/>
                <a:uLnTx/>
                <a:uFillTx/>
                <a:latin typeface="Calibri"/>
                <a:ea typeface="+mn-ea"/>
                <a:cs typeface="+mn-cs"/>
              </a:rPr>
              <a:t> in RRMM</a:t>
            </a:r>
          </a:p>
        </p:txBody>
      </p:sp>
      <p:sp>
        <p:nvSpPr>
          <p:cNvPr id="6" name="TextBox 5">
            <a:extLst>
              <a:ext uri="{FF2B5EF4-FFF2-40B4-BE49-F238E27FC236}">
                <a16:creationId xmlns:a16="http://schemas.microsoft.com/office/drawing/2014/main" id="{6E72E4EF-1729-4C17-94E3-DF0E522F38C6}"/>
              </a:ext>
            </a:extLst>
          </p:cNvPr>
          <p:cNvSpPr txBox="1"/>
          <p:nvPr/>
        </p:nvSpPr>
        <p:spPr>
          <a:xfrm>
            <a:off x="339413" y="4966148"/>
            <a:ext cx="6730531" cy="107721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4B87"/>
                </a:solidFill>
                <a:effectLst/>
                <a:uLnTx/>
                <a:uFillTx/>
                <a:latin typeface="Calibri"/>
                <a:ea typeface="+mn-ea"/>
                <a:cs typeface="+mn-cs"/>
              </a:rPr>
              <a:t>Special Features</a:t>
            </a:r>
          </a:p>
          <a:p>
            <a:pPr marL="228589" marR="0" lvl="0" indent="-2285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4B87"/>
                </a:solidFill>
                <a:effectLst/>
                <a:uLnTx/>
                <a:uFillTx/>
                <a:latin typeface="Calibri"/>
                <a:ea typeface="+mn-ea"/>
                <a:cs typeface="+mn-cs"/>
              </a:rPr>
              <a:t>Ciltacabtagene</a:t>
            </a:r>
            <a:r>
              <a:rPr kumimoji="0" lang="en-US" sz="1600" b="0" i="0" u="none" strike="noStrike" kern="1200" cap="none" spc="0" normalizeH="0" baseline="0" noProof="0" dirty="0">
                <a:ln>
                  <a:noFill/>
                </a:ln>
                <a:solidFill>
                  <a:srgbClr val="004B87"/>
                </a:solidFill>
                <a:effectLst/>
                <a:uLnTx/>
                <a:uFillTx/>
                <a:latin typeface="Calibri"/>
                <a:ea typeface="+mn-ea"/>
                <a:cs typeface="+mn-cs"/>
              </a:rPr>
              <a:t> </a:t>
            </a:r>
            <a:r>
              <a:rPr kumimoji="0" lang="en-US" sz="1600" b="0" i="0" u="none" strike="noStrike" kern="1200" cap="none" spc="0" normalizeH="0" baseline="0" noProof="0" dirty="0" err="1">
                <a:ln>
                  <a:noFill/>
                </a:ln>
                <a:solidFill>
                  <a:srgbClr val="004B87"/>
                </a:solidFill>
                <a:effectLst/>
                <a:uLnTx/>
                <a:uFillTx/>
                <a:latin typeface="Calibri"/>
                <a:ea typeface="+mn-ea"/>
                <a:cs typeface="+mn-cs"/>
              </a:rPr>
              <a:t>autoleucel</a:t>
            </a:r>
            <a:r>
              <a:rPr kumimoji="0" lang="en-US" sz="1600" b="0" i="0" u="none" strike="noStrike" kern="1200" cap="none" spc="0" normalizeH="0" baseline="0" noProof="0" dirty="0">
                <a:ln>
                  <a:noFill/>
                </a:ln>
                <a:solidFill>
                  <a:srgbClr val="004B87"/>
                </a:solidFill>
                <a:effectLst/>
                <a:uLnTx/>
                <a:uFillTx/>
                <a:latin typeface="Calibri"/>
                <a:ea typeface="+mn-ea"/>
                <a:cs typeface="+mn-cs"/>
              </a:rPr>
              <a:t> (</a:t>
            </a:r>
            <a:r>
              <a:rPr kumimoji="0" lang="en-US" sz="1600" b="0" i="0" u="none" strike="noStrike" kern="1200" cap="none" spc="0" normalizeH="0" baseline="0" noProof="0" dirty="0" err="1">
                <a:ln>
                  <a:noFill/>
                </a:ln>
                <a:solidFill>
                  <a:srgbClr val="004B87"/>
                </a:solidFill>
                <a:effectLst/>
                <a:uLnTx/>
                <a:uFillTx/>
                <a:latin typeface="Calibri"/>
                <a:ea typeface="+mn-ea"/>
                <a:cs typeface="+mn-cs"/>
              </a:rPr>
              <a:t>cilta-cel</a:t>
            </a:r>
            <a:r>
              <a:rPr kumimoji="0" lang="en-US" sz="1600" b="0" i="0" u="none" strike="noStrike" kern="1200" cap="none" spc="0" normalizeH="0" baseline="0" noProof="0" dirty="0">
                <a:ln>
                  <a:noFill/>
                </a:ln>
                <a:solidFill>
                  <a:srgbClr val="004B87"/>
                </a:solidFill>
                <a:effectLst/>
                <a:uLnTx/>
                <a:uFillTx/>
                <a:latin typeface="Calibri"/>
                <a:ea typeface="+mn-ea"/>
                <a:cs typeface="+mn-cs"/>
              </a:rPr>
              <a:t>; JNJ-68284528) contains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B87"/>
                </a:solidFill>
                <a:effectLst/>
                <a:uLnTx/>
                <a:uFillTx/>
                <a:latin typeface="Calibri"/>
                <a:ea typeface="+mn-ea"/>
                <a:cs typeface="+mn-cs"/>
              </a:rPr>
              <a:t>2 BCMA-targeting single chain antibodies designed to confer avidity</a:t>
            </a:r>
          </a:p>
          <a:p>
            <a:pPr marL="228589" marR="0" lvl="0" indent="-228589"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4B87"/>
                </a:solidFill>
                <a:effectLst/>
                <a:uLnTx/>
                <a:uFillTx/>
                <a:latin typeface="Calibri"/>
                <a:ea typeface="+mn-ea"/>
                <a:cs typeface="+mn-cs"/>
              </a:rPr>
              <a:t>Identical to the CAR construct used in the LEGEND-2 study</a:t>
            </a:r>
          </a:p>
        </p:txBody>
      </p:sp>
      <p:sp>
        <p:nvSpPr>
          <p:cNvPr id="9" name="TextBox 8">
            <a:extLst>
              <a:ext uri="{FF2B5EF4-FFF2-40B4-BE49-F238E27FC236}">
                <a16:creationId xmlns:a16="http://schemas.microsoft.com/office/drawing/2014/main" id="{FEB6F364-FF60-40A8-85CE-A4AADD356BAD}"/>
              </a:ext>
            </a:extLst>
          </p:cNvPr>
          <p:cNvSpPr txBox="1"/>
          <p:nvPr/>
        </p:nvSpPr>
        <p:spPr>
          <a:xfrm>
            <a:off x="6096001" y="2449789"/>
            <a:ext cx="5207219" cy="126188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US" sz="1800" b="1" i="0" u="sng"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Primary Objectives</a:t>
            </a:r>
          </a:p>
          <a:p>
            <a:pPr marL="342882" marR="0" lvl="0" indent="-342882" algn="l" defTabSz="914354" rtl="0" eaLnBrk="1" fontAlgn="auto" latinLnBrk="0" hangingPunct="1">
              <a:lnSpc>
                <a:spcPct val="100000"/>
              </a:lnSpc>
              <a:spcBef>
                <a:spcPts val="0"/>
              </a:spcBef>
              <a:spcAft>
                <a:spcPts val="600"/>
              </a:spcAft>
              <a:buClr>
                <a:srgbClr val="003479"/>
              </a:buClr>
              <a:buSzPct val="100000"/>
              <a:buFont typeface="Wingdings" panose="05000000000000000000" pitchFamily="2" charset="2"/>
              <a:buChar char="§"/>
              <a:tabLst/>
              <a:defRPr/>
            </a:pPr>
            <a:r>
              <a:rPr kumimoji="0" lang="en-US" sz="1600" b="1"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Phase 1b</a:t>
            </a: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 Characterize safety and confirm recommended phase 2 dose</a:t>
            </a:r>
          </a:p>
          <a:p>
            <a:pPr marL="342882" marR="0" lvl="0" indent="-342882" algn="l" defTabSz="914354" rtl="0" eaLnBrk="1" fontAlgn="auto" latinLnBrk="0" hangingPunct="1">
              <a:lnSpc>
                <a:spcPct val="100000"/>
              </a:lnSpc>
              <a:spcBef>
                <a:spcPts val="0"/>
              </a:spcBef>
              <a:spcAft>
                <a:spcPts val="0"/>
              </a:spcAft>
              <a:buClr>
                <a:srgbClr val="003479"/>
              </a:buClr>
              <a:buSzPct val="100000"/>
              <a:buFont typeface="Wingdings" panose="05000000000000000000" pitchFamily="2" charset="2"/>
              <a:buChar char="§"/>
              <a:tabLst/>
              <a:defRPr/>
            </a:pPr>
            <a:r>
              <a:rPr kumimoji="0" lang="en-US" sz="1600" b="1"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Phase 2</a:t>
            </a: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 Evaluate efficacy of </a:t>
            </a:r>
            <a:r>
              <a:rPr kumimoji="0" lang="en-US" sz="1600" b="0" i="0" u="none" strike="noStrike" kern="1200" cap="none" spc="0" normalizeH="0" baseline="0" noProof="0" dirty="0" err="1">
                <a:ln>
                  <a:noFill/>
                </a:ln>
                <a:solidFill>
                  <a:srgbClr val="003479"/>
                </a:solidFill>
                <a:effectLst/>
                <a:uLnTx/>
                <a:uFillTx/>
                <a:latin typeface="Calibri" panose="020F0502020204030204" pitchFamily="34" charset="0"/>
                <a:ea typeface="+mn-ea"/>
                <a:cs typeface="Calibri" panose="020F0502020204030204" pitchFamily="34" charset="0"/>
              </a:rPr>
              <a:t>cilta-cel</a:t>
            </a:r>
            <a:endPar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0C9E6EFF-32EC-40F5-A6E6-C17EAE8FBCED}"/>
              </a:ext>
            </a:extLst>
          </p:cNvPr>
          <p:cNvSpPr txBox="1"/>
          <p:nvPr/>
        </p:nvSpPr>
        <p:spPr>
          <a:xfrm>
            <a:off x="6110659" y="1165086"/>
            <a:ext cx="5192560" cy="118494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US" sz="1800" b="1" i="0" u="sng"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Key Eligibility Criteria</a:t>
            </a:r>
          </a:p>
          <a:p>
            <a:pPr marL="342882" marR="0" lvl="0" indent="-342882" algn="l" defTabSz="914354" rtl="0" eaLnBrk="1" fontAlgn="auto" latinLnBrk="0" hangingPunct="1">
              <a:lnSpc>
                <a:spcPct val="100000"/>
              </a:lnSpc>
              <a:spcBef>
                <a:spcPts val="0"/>
              </a:spcBef>
              <a:spcAft>
                <a:spcPts val="0"/>
              </a:spcAft>
              <a:buClr>
                <a:srgbClr val="003479"/>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Progressive MM per IMWG criteria</a:t>
            </a:r>
          </a:p>
          <a:p>
            <a:pPr marL="342882" marR="0" lvl="0" indent="-342882" algn="l" defTabSz="914354" rtl="0" eaLnBrk="1" fontAlgn="auto" latinLnBrk="0" hangingPunct="1">
              <a:lnSpc>
                <a:spcPct val="100000"/>
              </a:lnSpc>
              <a:spcBef>
                <a:spcPts val="0"/>
              </a:spcBef>
              <a:spcAft>
                <a:spcPts val="0"/>
              </a:spcAft>
              <a:buClr>
                <a:srgbClr val="003479"/>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Received ≥3 prior therapies or double refractory</a:t>
            </a:r>
          </a:p>
          <a:p>
            <a:pPr marL="342882" marR="0" lvl="0" indent="-342882" algn="l" defTabSz="914354" rtl="0" eaLnBrk="1" fontAlgn="auto" latinLnBrk="0" hangingPunct="1">
              <a:lnSpc>
                <a:spcPct val="100000"/>
              </a:lnSpc>
              <a:spcBef>
                <a:spcPts val="0"/>
              </a:spcBef>
              <a:spcAft>
                <a:spcPts val="0"/>
              </a:spcAft>
              <a:buClr>
                <a:srgbClr val="003479"/>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Prior PI, IMiD, anti-CD38 therapy</a:t>
            </a:r>
          </a:p>
        </p:txBody>
      </p:sp>
      <p:grpSp>
        <p:nvGrpSpPr>
          <p:cNvPr id="13" name="Group 12">
            <a:extLst>
              <a:ext uri="{FF2B5EF4-FFF2-40B4-BE49-F238E27FC236}">
                <a16:creationId xmlns:a16="http://schemas.microsoft.com/office/drawing/2014/main" id="{EA863E80-151F-48B9-B9C0-A1C1D23B4D43}"/>
              </a:ext>
            </a:extLst>
          </p:cNvPr>
          <p:cNvGrpSpPr/>
          <p:nvPr/>
        </p:nvGrpSpPr>
        <p:grpSpPr>
          <a:xfrm>
            <a:off x="6210779" y="4754983"/>
            <a:ext cx="5378264" cy="1217321"/>
            <a:chOff x="258708" y="2449830"/>
            <a:chExt cx="3680548" cy="1177754"/>
          </a:xfrm>
          <a:solidFill>
            <a:srgbClr val="DDF5FF"/>
          </a:solidFill>
        </p:grpSpPr>
        <p:sp>
          <p:nvSpPr>
            <p:cNvPr id="14" name="Rectangle: Rounded Corners 62">
              <a:extLst>
                <a:ext uri="{FF2B5EF4-FFF2-40B4-BE49-F238E27FC236}">
                  <a16:creationId xmlns:a16="http://schemas.microsoft.com/office/drawing/2014/main" id="{033E0182-1072-4661-85ED-A0C1A53B37E0}"/>
                </a:ext>
              </a:extLst>
            </p:cNvPr>
            <p:cNvSpPr/>
            <p:nvPr/>
          </p:nvSpPr>
          <p:spPr>
            <a:xfrm>
              <a:off x="258708" y="2449830"/>
              <a:ext cx="3680548" cy="1105849"/>
            </a:xfrm>
            <a:prstGeom prst="round1Rect">
              <a:avLst/>
            </a:prstGeom>
            <a:solidFill>
              <a:srgbClr val="E4F1F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EC6D468-63F4-43BA-A95A-3812AD4E6968}"/>
                </a:ext>
              </a:extLst>
            </p:cNvPr>
            <p:cNvSpPr txBox="1"/>
            <p:nvPr/>
          </p:nvSpPr>
          <p:spPr>
            <a:xfrm>
              <a:off x="370905" y="2510936"/>
              <a:ext cx="3568351" cy="1116648"/>
            </a:xfrm>
            <a:prstGeom prst="rect">
              <a:avLst/>
            </a:prstGeom>
            <a:noFill/>
          </p:spPr>
          <p:txBody>
            <a:bodyPr wrap="square" rtlCol="0">
              <a:spAutoFit/>
            </a:bodyPr>
            <a:lstStyle/>
            <a:p>
              <a:pPr marL="342882" marR="0" lvl="0" indent="-342882" algn="l" defTabSz="914354" rtl="0" eaLnBrk="1" fontAlgn="auto" latinLnBrk="0" hangingPunct="1">
                <a:lnSpc>
                  <a:spcPct val="100000"/>
                </a:lnSpc>
                <a:spcBef>
                  <a:spcPts val="0"/>
                </a:spcBef>
                <a:spcAft>
                  <a:spcPts val="600"/>
                </a:spcAft>
                <a:buClr>
                  <a:srgbClr val="003479"/>
                </a:buClr>
                <a:buSzPct val="100000"/>
                <a:buFont typeface="Wingdings" panose="05000000000000000000" pitchFamily="2" charset="2"/>
                <a:buChar char="§"/>
                <a:tabLst/>
                <a:defRPr/>
              </a:pPr>
              <a:r>
                <a:rPr kumimoji="0" lang="fr-FR"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Target JNJ-4528 Infusion:  0.75x106 (0.5 – 1.0x106) CAR+ viable T </a:t>
              </a:r>
              <a:r>
                <a:rPr kumimoji="0" lang="fr-FR" sz="1600" b="0" i="0" u="none" strike="noStrike" kern="1200" cap="none" spc="0" normalizeH="0" baseline="0" noProof="0" dirty="0" err="1">
                  <a:ln>
                    <a:noFill/>
                  </a:ln>
                  <a:solidFill>
                    <a:srgbClr val="003479"/>
                  </a:solidFill>
                  <a:effectLst/>
                  <a:uLnTx/>
                  <a:uFillTx/>
                  <a:latin typeface="Calibri" panose="020F0502020204030204" pitchFamily="34" charset="0"/>
                  <a:ea typeface="+mn-ea"/>
                  <a:cs typeface="Calibri" panose="020F0502020204030204" pitchFamily="34" charset="0"/>
                </a:rPr>
                <a:t>cells</a:t>
              </a:r>
              <a:r>
                <a:rPr kumimoji="0" lang="fr-FR"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/kg</a:t>
              </a:r>
            </a:p>
            <a:p>
              <a:pPr marL="342882" marR="0" lvl="0" indent="-342882" algn="l" defTabSz="914354" rtl="0" eaLnBrk="1" fontAlgn="auto" latinLnBrk="0" hangingPunct="1">
                <a:lnSpc>
                  <a:spcPct val="100000"/>
                </a:lnSpc>
                <a:spcBef>
                  <a:spcPts val="0"/>
                </a:spcBef>
                <a:spcAft>
                  <a:spcPts val="600"/>
                </a:spcAft>
                <a:buClr>
                  <a:srgbClr val="003479"/>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Median administered dose = 0.71x10</a:t>
              </a:r>
              <a:r>
                <a:rPr kumimoji="0" lang="en-US" sz="1600" b="0" i="0" u="none" strike="noStrike" kern="1200" cap="none" spc="0" normalizeH="0" baseline="30000" noProof="0" dirty="0">
                  <a:ln>
                    <a:noFill/>
                  </a:ln>
                  <a:solidFill>
                    <a:srgbClr val="003479"/>
                  </a:solidFill>
                  <a:effectLst/>
                  <a:uLnTx/>
                  <a:uFillTx/>
                  <a:latin typeface="Calibri" panose="020F0502020204030204" pitchFamily="34" charset="0"/>
                  <a:ea typeface="+mn-ea"/>
                  <a:cs typeface="Calibri" panose="020F0502020204030204" pitchFamily="34" charset="0"/>
                </a:rPr>
                <a:t>6</a:t>
              </a: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 (0.51 – 0.95x10</a:t>
              </a:r>
              <a:r>
                <a:rPr kumimoji="0" lang="en-US" sz="1600" b="0" i="0" u="none" strike="noStrike" kern="1200" cap="none" spc="0" normalizeH="0" baseline="30000" noProof="0" dirty="0">
                  <a:ln>
                    <a:noFill/>
                  </a:ln>
                  <a:solidFill>
                    <a:srgbClr val="003479"/>
                  </a:solidFill>
                  <a:effectLst/>
                  <a:uLnTx/>
                  <a:uFillTx/>
                  <a:latin typeface="Calibri" panose="020F0502020204030204" pitchFamily="34" charset="0"/>
                  <a:ea typeface="+mn-ea"/>
                  <a:cs typeface="Calibri" panose="020F0502020204030204" pitchFamily="34" charset="0"/>
                </a:rPr>
                <a:t>6</a:t>
              </a:r>
              <a:r>
                <a:rPr kumimoji="0" lang="en-US" sz="1600" b="0" i="0" u="none" strike="noStrike" kern="1200" cap="none" spc="0" normalizeH="0" baseline="0" noProof="0" dirty="0">
                  <a:ln>
                    <a:noFill/>
                  </a:ln>
                  <a:solidFill>
                    <a:srgbClr val="003479"/>
                  </a:solidFill>
                  <a:effectLst/>
                  <a:uLnTx/>
                  <a:uFillTx/>
                  <a:latin typeface="Calibri" panose="020F0502020204030204" pitchFamily="34" charset="0"/>
                  <a:ea typeface="+mn-ea"/>
                  <a:cs typeface="Calibri" panose="020F0502020204030204" pitchFamily="34" charset="0"/>
                </a:rPr>
                <a:t>) CAR+ viable T cells/kg</a:t>
              </a:r>
            </a:p>
          </p:txBody>
        </p:sp>
      </p:grpSp>
      <p:pic>
        <p:nvPicPr>
          <p:cNvPr id="20" name="Picture 19">
            <a:extLst>
              <a:ext uri="{FF2B5EF4-FFF2-40B4-BE49-F238E27FC236}">
                <a16:creationId xmlns:a16="http://schemas.microsoft.com/office/drawing/2014/main" id="{961B0673-D53D-45D2-8A59-5CBA2C8041F3}"/>
              </a:ext>
            </a:extLst>
          </p:cNvPr>
          <p:cNvPicPr>
            <a:picLocks noChangeAspect="1"/>
          </p:cNvPicPr>
          <p:nvPr/>
        </p:nvPicPr>
        <p:blipFill>
          <a:blip r:embed="rId3"/>
          <a:stretch>
            <a:fillRect/>
          </a:stretch>
        </p:blipFill>
        <p:spPr>
          <a:xfrm>
            <a:off x="6096001" y="3784500"/>
            <a:ext cx="5462772" cy="886029"/>
          </a:xfrm>
          <a:prstGeom prst="rect">
            <a:avLst/>
          </a:prstGeom>
        </p:spPr>
      </p:pic>
      <p:sp>
        <p:nvSpPr>
          <p:cNvPr id="11" name="TextBox 10">
            <a:extLst>
              <a:ext uri="{FF2B5EF4-FFF2-40B4-BE49-F238E27FC236}">
                <a16:creationId xmlns:a16="http://schemas.microsoft.com/office/drawing/2014/main" id="{C6CA1378-C8B7-48E3-8359-1B05834C806E}"/>
              </a:ext>
            </a:extLst>
          </p:cNvPr>
          <p:cNvSpPr txBox="1"/>
          <p:nvPr/>
        </p:nvSpPr>
        <p:spPr>
          <a:xfrm>
            <a:off x="280140" y="6191372"/>
            <a:ext cx="3916906"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B87"/>
                </a:solidFill>
                <a:effectLst/>
                <a:uLnTx/>
                <a:uFillTx/>
                <a:latin typeface="Calibri"/>
                <a:ea typeface="+mn-ea"/>
                <a:cs typeface="+mn-cs"/>
              </a:rPr>
              <a:t>Berdeja et al. Lancet 2021; 398(10297):314-324.  </a:t>
            </a:r>
          </a:p>
        </p:txBody>
      </p:sp>
      <p:grpSp>
        <p:nvGrpSpPr>
          <p:cNvPr id="16" name="Group 15">
            <a:extLst>
              <a:ext uri="{FF2B5EF4-FFF2-40B4-BE49-F238E27FC236}">
                <a16:creationId xmlns:a16="http://schemas.microsoft.com/office/drawing/2014/main" id="{0BDCE38F-91F4-4833-98C9-F0215DA5C378}"/>
              </a:ext>
            </a:extLst>
          </p:cNvPr>
          <p:cNvGrpSpPr/>
          <p:nvPr/>
        </p:nvGrpSpPr>
        <p:grpSpPr>
          <a:xfrm>
            <a:off x="1204913" y="1046898"/>
            <a:ext cx="2398563" cy="3383655"/>
            <a:chOff x="8658534" y="1034438"/>
            <a:chExt cx="3279390" cy="4357105"/>
          </a:xfrm>
        </p:grpSpPr>
        <p:grpSp>
          <p:nvGrpSpPr>
            <p:cNvPr id="17" name="Group 16">
              <a:extLst>
                <a:ext uri="{FF2B5EF4-FFF2-40B4-BE49-F238E27FC236}">
                  <a16:creationId xmlns:a16="http://schemas.microsoft.com/office/drawing/2014/main" id="{5775167F-1B07-4DF6-8E8C-478D7B6428DC}"/>
                </a:ext>
              </a:extLst>
            </p:cNvPr>
            <p:cNvGrpSpPr/>
            <p:nvPr/>
          </p:nvGrpSpPr>
          <p:grpSpPr>
            <a:xfrm>
              <a:off x="8658534" y="1034438"/>
              <a:ext cx="3279390" cy="4357105"/>
              <a:chOff x="-12201" y="1778967"/>
              <a:chExt cx="2517192" cy="3797077"/>
            </a:xfrm>
          </p:grpSpPr>
          <p:cxnSp>
            <p:nvCxnSpPr>
              <p:cNvPr id="21" name="Curved Connector 25">
                <a:extLst>
                  <a:ext uri="{FF2B5EF4-FFF2-40B4-BE49-F238E27FC236}">
                    <a16:creationId xmlns:a16="http://schemas.microsoft.com/office/drawing/2014/main" id="{07A100F1-0FF1-4873-BD69-95920BECD501}"/>
                  </a:ext>
                </a:extLst>
              </p:cNvPr>
              <p:cNvCxnSpPr/>
              <p:nvPr/>
            </p:nvCxnSpPr>
            <p:spPr>
              <a:xfrm rot="5400000" flipH="1" flipV="1">
                <a:off x="1113971" y="3727507"/>
                <a:ext cx="481450" cy="216601"/>
              </a:xfrm>
              <a:prstGeom prst="curvedConnector3">
                <a:avLst/>
              </a:prstGeom>
              <a:noFill/>
              <a:ln w="38100" cap="flat" cmpd="sng" algn="ctr">
                <a:solidFill>
                  <a:srgbClr val="003479">
                    <a:lumMod val="60000"/>
                    <a:lumOff val="40000"/>
                  </a:srgbClr>
                </a:solidFill>
                <a:prstDash val="solid"/>
              </a:ln>
              <a:effectLst>
                <a:outerShdw blurRad="50800" dist="38100" dir="5400000" algn="t" rotWithShape="0">
                  <a:prstClr val="black">
                    <a:alpha val="40000"/>
                  </a:prstClr>
                </a:outerShdw>
              </a:effectLst>
            </p:spPr>
          </p:cxnSp>
          <p:sp>
            <p:nvSpPr>
              <p:cNvPr id="22" name="Rectangle 21">
                <a:extLst>
                  <a:ext uri="{FF2B5EF4-FFF2-40B4-BE49-F238E27FC236}">
                    <a16:creationId xmlns:a16="http://schemas.microsoft.com/office/drawing/2014/main" id="{7A655080-ADBD-4ADC-B576-43FF030C660E}"/>
                  </a:ext>
                </a:extLst>
              </p:cNvPr>
              <p:cNvSpPr/>
              <p:nvPr/>
            </p:nvSpPr>
            <p:spPr>
              <a:xfrm rot="10800000">
                <a:off x="515541" y="4046464"/>
                <a:ext cx="1464094" cy="196381"/>
              </a:xfrm>
              <a:prstGeom prst="rect">
                <a:avLst/>
              </a:prstGeom>
              <a:gradFill flip="none" rotWithShape="1">
                <a:gsLst>
                  <a:gs pos="0">
                    <a:srgbClr val="1C75BC">
                      <a:lumMod val="20000"/>
                      <a:lumOff val="80000"/>
                    </a:srgbClr>
                  </a:gs>
                  <a:gs pos="50000">
                    <a:srgbClr val="FFFFFF"/>
                  </a:gs>
                  <a:gs pos="100000">
                    <a:srgbClr val="00A0DF">
                      <a:lumMod val="20000"/>
                      <a:lumOff val="80000"/>
                    </a:srgbClr>
                  </a:gs>
                </a:gsLst>
                <a:lin ang="5400000" scaled="0"/>
                <a:tileRect/>
              </a:gradFill>
              <a:ln w="635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E683DEA3-3615-4AC4-9B91-8EE84DD720DF}"/>
                  </a:ext>
                </a:extLst>
              </p:cNvPr>
              <p:cNvSpPr/>
              <p:nvPr/>
            </p:nvSpPr>
            <p:spPr>
              <a:xfrm>
                <a:off x="886261" y="3081596"/>
                <a:ext cx="861905" cy="595119"/>
              </a:xfrm>
              <a:custGeom>
                <a:avLst/>
                <a:gdLst>
                  <a:gd name="connsiteX0" fmla="*/ 0 w 481965"/>
                  <a:gd name="connsiteY0" fmla="*/ 853606 h 1052527"/>
                  <a:gd name="connsiteX1" fmla="*/ 108585 w 481965"/>
                  <a:gd name="connsiteY1" fmla="*/ 1000291 h 1052527"/>
                  <a:gd name="connsiteX2" fmla="*/ 306705 w 481965"/>
                  <a:gd name="connsiteY2" fmla="*/ 70651 h 1052527"/>
                  <a:gd name="connsiteX3" fmla="*/ 481965 w 481965"/>
                  <a:gd name="connsiteY3" fmla="*/ 135421 h 1052527"/>
                  <a:gd name="connsiteX0" fmla="*/ 0 w 480060"/>
                  <a:gd name="connsiteY0" fmla="*/ 842376 h 1041297"/>
                  <a:gd name="connsiteX1" fmla="*/ 108585 w 480060"/>
                  <a:gd name="connsiteY1" fmla="*/ 989061 h 1041297"/>
                  <a:gd name="connsiteX2" fmla="*/ 306705 w 480060"/>
                  <a:gd name="connsiteY2" fmla="*/ 59421 h 1041297"/>
                  <a:gd name="connsiteX3" fmla="*/ 480060 w 480060"/>
                  <a:gd name="connsiteY3" fmla="*/ 158481 h 1041297"/>
                  <a:gd name="connsiteX0" fmla="*/ 0 w 480060"/>
                  <a:gd name="connsiteY0" fmla="*/ 844284 h 1043205"/>
                  <a:gd name="connsiteX1" fmla="*/ 108585 w 480060"/>
                  <a:gd name="connsiteY1" fmla="*/ 990969 h 1043205"/>
                  <a:gd name="connsiteX2" fmla="*/ 306705 w 480060"/>
                  <a:gd name="connsiteY2" fmla="*/ 61329 h 1043205"/>
                  <a:gd name="connsiteX3" fmla="*/ 480060 w 480060"/>
                  <a:gd name="connsiteY3" fmla="*/ 160389 h 1043205"/>
                  <a:gd name="connsiteX0" fmla="*/ 0 w 487680"/>
                  <a:gd name="connsiteY0" fmla="*/ 802374 h 1033157"/>
                  <a:gd name="connsiteX1" fmla="*/ 116205 w 487680"/>
                  <a:gd name="connsiteY1" fmla="*/ 990969 h 1033157"/>
                  <a:gd name="connsiteX2" fmla="*/ 314325 w 487680"/>
                  <a:gd name="connsiteY2" fmla="*/ 61329 h 1033157"/>
                  <a:gd name="connsiteX3" fmla="*/ 487680 w 487680"/>
                  <a:gd name="connsiteY3" fmla="*/ 160389 h 1033157"/>
                  <a:gd name="connsiteX0" fmla="*/ 0 w 487680"/>
                  <a:gd name="connsiteY0" fmla="*/ 802093 h 1029627"/>
                  <a:gd name="connsiteX1" fmla="*/ 121920 w 487680"/>
                  <a:gd name="connsiteY1" fmla="*/ 986878 h 1029627"/>
                  <a:gd name="connsiteX2" fmla="*/ 314325 w 487680"/>
                  <a:gd name="connsiteY2" fmla="*/ 61048 h 1029627"/>
                  <a:gd name="connsiteX3" fmla="*/ 487680 w 487680"/>
                  <a:gd name="connsiteY3" fmla="*/ 160108 h 1029627"/>
                  <a:gd name="connsiteX0" fmla="*/ 0 w 487680"/>
                  <a:gd name="connsiteY0" fmla="*/ 802093 h 1013973"/>
                  <a:gd name="connsiteX1" fmla="*/ 121920 w 487680"/>
                  <a:gd name="connsiteY1" fmla="*/ 986878 h 1013973"/>
                  <a:gd name="connsiteX2" fmla="*/ 314325 w 487680"/>
                  <a:gd name="connsiteY2" fmla="*/ 61048 h 1013973"/>
                  <a:gd name="connsiteX3" fmla="*/ 487680 w 487680"/>
                  <a:gd name="connsiteY3" fmla="*/ 160108 h 1013973"/>
                  <a:gd name="connsiteX0" fmla="*/ 0 w 487680"/>
                  <a:gd name="connsiteY0" fmla="*/ 719183 h 937380"/>
                  <a:gd name="connsiteX1" fmla="*/ 121920 w 487680"/>
                  <a:gd name="connsiteY1" fmla="*/ 903968 h 937380"/>
                  <a:gd name="connsiteX2" fmla="*/ 192405 w 487680"/>
                  <a:gd name="connsiteY2" fmla="*/ 113393 h 937380"/>
                  <a:gd name="connsiteX3" fmla="*/ 487680 w 487680"/>
                  <a:gd name="connsiteY3" fmla="*/ 77198 h 937380"/>
                  <a:gd name="connsiteX0" fmla="*/ 0 w 369570"/>
                  <a:gd name="connsiteY0" fmla="*/ 653457 h 871654"/>
                  <a:gd name="connsiteX1" fmla="*/ 121920 w 369570"/>
                  <a:gd name="connsiteY1" fmla="*/ 838242 h 871654"/>
                  <a:gd name="connsiteX2" fmla="*/ 192405 w 369570"/>
                  <a:gd name="connsiteY2" fmla="*/ 47667 h 871654"/>
                  <a:gd name="connsiteX3" fmla="*/ 369570 w 369570"/>
                  <a:gd name="connsiteY3" fmla="*/ 158157 h 871654"/>
                  <a:gd name="connsiteX0" fmla="*/ 0 w 369570"/>
                  <a:gd name="connsiteY0" fmla="*/ 591726 h 803861"/>
                  <a:gd name="connsiteX1" fmla="*/ 121920 w 369570"/>
                  <a:gd name="connsiteY1" fmla="*/ 776511 h 803861"/>
                  <a:gd name="connsiteX2" fmla="*/ 201930 w 369570"/>
                  <a:gd name="connsiteY2" fmla="*/ 75471 h 803861"/>
                  <a:gd name="connsiteX3" fmla="*/ 369570 w 369570"/>
                  <a:gd name="connsiteY3" fmla="*/ 96426 h 803861"/>
                  <a:gd name="connsiteX0" fmla="*/ 0 w 369570"/>
                  <a:gd name="connsiteY0" fmla="*/ 579702 h 791837"/>
                  <a:gd name="connsiteX1" fmla="*/ 121920 w 369570"/>
                  <a:gd name="connsiteY1" fmla="*/ 764487 h 791837"/>
                  <a:gd name="connsiteX2" fmla="*/ 201930 w 369570"/>
                  <a:gd name="connsiteY2" fmla="*/ 63447 h 791837"/>
                  <a:gd name="connsiteX3" fmla="*/ 369570 w 369570"/>
                  <a:gd name="connsiteY3" fmla="*/ 84402 h 791837"/>
                  <a:gd name="connsiteX0" fmla="*/ 0 w 369570"/>
                  <a:gd name="connsiteY0" fmla="*/ 527173 h 730917"/>
                  <a:gd name="connsiteX1" fmla="*/ 121920 w 369570"/>
                  <a:gd name="connsiteY1" fmla="*/ 711958 h 730917"/>
                  <a:gd name="connsiteX2" fmla="*/ 182880 w 369570"/>
                  <a:gd name="connsiteY2" fmla="*/ 138553 h 730917"/>
                  <a:gd name="connsiteX3" fmla="*/ 369570 w 369570"/>
                  <a:gd name="connsiteY3" fmla="*/ 31873 h 730917"/>
                  <a:gd name="connsiteX0" fmla="*/ 0 w 369570"/>
                  <a:gd name="connsiteY0" fmla="*/ 527173 h 730917"/>
                  <a:gd name="connsiteX1" fmla="*/ 121920 w 369570"/>
                  <a:gd name="connsiteY1" fmla="*/ 711958 h 730917"/>
                  <a:gd name="connsiteX2" fmla="*/ 194310 w 369570"/>
                  <a:gd name="connsiteY2" fmla="*/ 138553 h 730917"/>
                  <a:gd name="connsiteX3" fmla="*/ 369570 w 369570"/>
                  <a:gd name="connsiteY3" fmla="*/ 31873 h 730917"/>
                  <a:gd name="connsiteX0" fmla="*/ 0 w 369570"/>
                  <a:gd name="connsiteY0" fmla="*/ 527173 h 723803"/>
                  <a:gd name="connsiteX1" fmla="*/ 121920 w 369570"/>
                  <a:gd name="connsiteY1" fmla="*/ 711958 h 723803"/>
                  <a:gd name="connsiteX2" fmla="*/ 194310 w 369570"/>
                  <a:gd name="connsiteY2" fmla="*/ 138553 h 723803"/>
                  <a:gd name="connsiteX3" fmla="*/ 369570 w 369570"/>
                  <a:gd name="connsiteY3" fmla="*/ 31873 h 723803"/>
                  <a:gd name="connsiteX0" fmla="*/ 0 w 369570"/>
                  <a:gd name="connsiteY0" fmla="*/ 524536 h 643686"/>
                  <a:gd name="connsiteX1" fmla="*/ 104775 w 369570"/>
                  <a:gd name="connsiteY1" fmla="*/ 615976 h 643686"/>
                  <a:gd name="connsiteX2" fmla="*/ 194310 w 369570"/>
                  <a:gd name="connsiteY2" fmla="*/ 135916 h 643686"/>
                  <a:gd name="connsiteX3" fmla="*/ 369570 w 369570"/>
                  <a:gd name="connsiteY3" fmla="*/ 29236 h 643686"/>
                  <a:gd name="connsiteX0" fmla="*/ 0 w 369570"/>
                  <a:gd name="connsiteY0" fmla="*/ 524536 h 631973"/>
                  <a:gd name="connsiteX1" fmla="*/ 104775 w 369570"/>
                  <a:gd name="connsiteY1" fmla="*/ 615976 h 631973"/>
                  <a:gd name="connsiteX2" fmla="*/ 194310 w 369570"/>
                  <a:gd name="connsiteY2" fmla="*/ 135916 h 631973"/>
                  <a:gd name="connsiteX3" fmla="*/ 369570 w 369570"/>
                  <a:gd name="connsiteY3" fmla="*/ 29236 h 631973"/>
                  <a:gd name="connsiteX0" fmla="*/ 0 w 369570"/>
                  <a:gd name="connsiteY0" fmla="*/ 524536 h 621782"/>
                  <a:gd name="connsiteX1" fmla="*/ 104775 w 369570"/>
                  <a:gd name="connsiteY1" fmla="*/ 615976 h 621782"/>
                  <a:gd name="connsiteX2" fmla="*/ 194310 w 369570"/>
                  <a:gd name="connsiteY2" fmla="*/ 135916 h 621782"/>
                  <a:gd name="connsiteX3" fmla="*/ 369570 w 369570"/>
                  <a:gd name="connsiteY3" fmla="*/ 29236 h 621782"/>
                  <a:gd name="connsiteX0" fmla="*/ 0 w 369570"/>
                  <a:gd name="connsiteY0" fmla="*/ 525231 h 641810"/>
                  <a:gd name="connsiteX1" fmla="*/ 104775 w 369570"/>
                  <a:gd name="connsiteY1" fmla="*/ 616671 h 641810"/>
                  <a:gd name="connsiteX2" fmla="*/ 213360 w 369570"/>
                  <a:gd name="connsiteY2" fmla="*/ 132801 h 641810"/>
                  <a:gd name="connsiteX3" fmla="*/ 369570 w 369570"/>
                  <a:gd name="connsiteY3" fmla="*/ 29931 h 641810"/>
                  <a:gd name="connsiteX0" fmla="*/ 0 w 369570"/>
                  <a:gd name="connsiteY0" fmla="*/ 527556 h 644135"/>
                  <a:gd name="connsiteX1" fmla="*/ 104775 w 369570"/>
                  <a:gd name="connsiteY1" fmla="*/ 618996 h 644135"/>
                  <a:gd name="connsiteX2" fmla="*/ 213360 w 369570"/>
                  <a:gd name="connsiteY2" fmla="*/ 135126 h 644135"/>
                  <a:gd name="connsiteX3" fmla="*/ 369570 w 369570"/>
                  <a:gd name="connsiteY3" fmla="*/ 32256 h 644135"/>
                  <a:gd name="connsiteX0" fmla="*/ 0 w 369570"/>
                  <a:gd name="connsiteY0" fmla="*/ 527556 h 631194"/>
                  <a:gd name="connsiteX1" fmla="*/ 104775 w 369570"/>
                  <a:gd name="connsiteY1" fmla="*/ 618996 h 631194"/>
                  <a:gd name="connsiteX2" fmla="*/ 213360 w 369570"/>
                  <a:gd name="connsiteY2" fmla="*/ 135126 h 631194"/>
                  <a:gd name="connsiteX3" fmla="*/ 369570 w 369570"/>
                  <a:gd name="connsiteY3" fmla="*/ 32256 h 631194"/>
                  <a:gd name="connsiteX0" fmla="*/ 0 w 369570"/>
                  <a:gd name="connsiteY0" fmla="*/ 524816 h 615763"/>
                  <a:gd name="connsiteX1" fmla="*/ 121920 w 369570"/>
                  <a:gd name="connsiteY1" fmla="*/ 601016 h 615763"/>
                  <a:gd name="connsiteX2" fmla="*/ 213360 w 369570"/>
                  <a:gd name="connsiteY2" fmla="*/ 132386 h 615763"/>
                  <a:gd name="connsiteX3" fmla="*/ 369570 w 369570"/>
                  <a:gd name="connsiteY3" fmla="*/ 29516 h 615763"/>
                  <a:gd name="connsiteX0" fmla="*/ 0 w 369570"/>
                  <a:gd name="connsiteY0" fmla="*/ 530007 h 636164"/>
                  <a:gd name="connsiteX1" fmla="*/ 121920 w 369570"/>
                  <a:gd name="connsiteY1" fmla="*/ 606207 h 636164"/>
                  <a:gd name="connsiteX2" fmla="*/ 192405 w 369570"/>
                  <a:gd name="connsiteY2" fmla="*/ 112812 h 636164"/>
                  <a:gd name="connsiteX3" fmla="*/ 369570 w 369570"/>
                  <a:gd name="connsiteY3" fmla="*/ 34707 h 636164"/>
                </a:gdLst>
                <a:ahLst/>
                <a:cxnLst>
                  <a:cxn ang="0">
                    <a:pos x="connsiteX0" y="connsiteY0"/>
                  </a:cxn>
                  <a:cxn ang="0">
                    <a:pos x="connsiteX1" y="connsiteY1"/>
                  </a:cxn>
                  <a:cxn ang="0">
                    <a:pos x="connsiteX2" y="connsiteY2"/>
                  </a:cxn>
                  <a:cxn ang="0">
                    <a:pos x="connsiteX3" y="connsiteY3"/>
                  </a:cxn>
                </a:cxnLst>
                <a:rect l="l" t="t" r="r" b="b"/>
                <a:pathLst>
                  <a:path w="369570" h="636164">
                    <a:moveTo>
                      <a:pt x="0" y="530007"/>
                    </a:moveTo>
                    <a:cubicBezTo>
                      <a:pt x="49688" y="613351"/>
                      <a:pt x="89853" y="675739"/>
                      <a:pt x="121920" y="606207"/>
                    </a:cubicBezTo>
                    <a:cubicBezTo>
                      <a:pt x="153987" y="536675"/>
                      <a:pt x="151130" y="208062"/>
                      <a:pt x="192405" y="112812"/>
                    </a:cubicBezTo>
                    <a:cubicBezTo>
                      <a:pt x="233680" y="17562"/>
                      <a:pt x="292100" y="-41176"/>
                      <a:pt x="369570" y="34707"/>
                    </a:cubicBezTo>
                  </a:path>
                </a:pathLst>
              </a:custGeom>
              <a:noFill/>
              <a:ln w="38100" cap="flat" cmpd="sng" algn="ctr">
                <a:solidFill>
                  <a:srgbClr val="003479">
                    <a:lumMod val="60000"/>
                    <a:lumOff val="4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333333"/>
                  </a:solidFill>
                  <a:effectLst/>
                  <a:uLnTx/>
                  <a:uFillTx/>
                  <a:latin typeface="Verdana"/>
                  <a:ea typeface="+mn-ea"/>
                  <a:cs typeface="+mn-cs"/>
                </a:endParaRPr>
              </a:p>
            </p:txBody>
          </p:sp>
          <p:sp>
            <p:nvSpPr>
              <p:cNvPr id="24" name="Oval 23">
                <a:extLst>
                  <a:ext uri="{FF2B5EF4-FFF2-40B4-BE49-F238E27FC236}">
                    <a16:creationId xmlns:a16="http://schemas.microsoft.com/office/drawing/2014/main" id="{7DF78ACB-5314-4EB9-9E31-B611425EF2F5}"/>
                  </a:ext>
                </a:extLst>
              </p:cNvPr>
              <p:cNvSpPr/>
              <p:nvPr/>
            </p:nvSpPr>
            <p:spPr>
              <a:xfrm rot="8651462">
                <a:off x="478542" y="2985694"/>
                <a:ext cx="400068" cy="705492"/>
              </a:xfrm>
              <a:prstGeom prst="ellipse">
                <a:avLst/>
              </a:prstGeom>
              <a:gradFill flip="none" rotWithShape="1">
                <a:gsLst>
                  <a:gs pos="0">
                    <a:srgbClr val="003479">
                      <a:lumMod val="60000"/>
                      <a:lumOff val="40000"/>
                    </a:srgbClr>
                  </a:gs>
                  <a:gs pos="43000">
                    <a:srgbClr val="00A0DF">
                      <a:lumMod val="40000"/>
                      <a:lumOff val="60000"/>
                    </a:srgbClr>
                  </a:gs>
                  <a:gs pos="100000">
                    <a:srgbClr val="003479">
                      <a:lumMod val="60000"/>
                      <a:lumOff val="40000"/>
                    </a:srgbClr>
                  </a:gs>
                </a:gsLst>
                <a:path path="circle">
                  <a:fillToRect l="100000" t="100000"/>
                </a:path>
                <a:tileRect r="-100000" b="-100000"/>
              </a:gra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97C6208-0A5C-4120-85D9-DB3714DC7A95}"/>
                  </a:ext>
                </a:extLst>
              </p:cNvPr>
              <p:cNvSpPr/>
              <p:nvPr/>
            </p:nvSpPr>
            <p:spPr>
              <a:xfrm rot="12712451">
                <a:off x="1405504" y="3093732"/>
                <a:ext cx="400068" cy="704088"/>
              </a:xfrm>
              <a:prstGeom prst="ellipse">
                <a:avLst/>
              </a:prstGeom>
              <a:gradFill flip="none" rotWithShape="1">
                <a:gsLst>
                  <a:gs pos="0">
                    <a:srgbClr val="003479">
                      <a:lumMod val="60000"/>
                      <a:lumOff val="40000"/>
                    </a:srgbClr>
                  </a:gs>
                  <a:gs pos="43000">
                    <a:srgbClr val="00A0DF">
                      <a:lumMod val="40000"/>
                      <a:lumOff val="60000"/>
                    </a:srgbClr>
                  </a:gs>
                  <a:gs pos="100000">
                    <a:srgbClr val="003479">
                      <a:lumMod val="60000"/>
                      <a:lumOff val="40000"/>
                    </a:srgbClr>
                  </a:gs>
                </a:gsLst>
                <a:path path="circle">
                  <a:fillToRect l="100000" t="100000"/>
                </a:path>
                <a:tileRect r="-100000" b="-100000"/>
              </a:gradFill>
              <a:ln w="12700" cap="flat" cmpd="sng" algn="ctr">
                <a:noFill/>
                <a:prstDash val="solid"/>
                <a:miter lim="800000"/>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6" name="5-Point Star 15">
                <a:extLst>
                  <a:ext uri="{FF2B5EF4-FFF2-40B4-BE49-F238E27FC236}">
                    <a16:creationId xmlns:a16="http://schemas.microsoft.com/office/drawing/2014/main" id="{795D07DF-C601-4B20-A264-DC027C1547CC}"/>
                  </a:ext>
                </a:extLst>
              </p:cNvPr>
              <p:cNvSpPr/>
              <p:nvPr/>
            </p:nvSpPr>
            <p:spPr>
              <a:xfrm>
                <a:off x="431954" y="2749620"/>
                <a:ext cx="350937" cy="333882"/>
              </a:xfrm>
              <a:prstGeom prst="star5">
                <a:avLst>
                  <a:gd name="adj" fmla="val 25498"/>
                  <a:gd name="hf" fmla="val 105146"/>
                  <a:gd name="vf" fmla="val 110557"/>
                </a:avLst>
              </a:prstGeom>
              <a:gradFill flip="none" rotWithShape="1">
                <a:gsLst>
                  <a:gs pos="0">
                    <a:srgbClr val="1C75BC">
                      <a:lumMod val="40000"/>
                      <a:lumOff val="60000"/>
                    </a:srgbClr>
                  </a:gs>
                  <a:gs pos="50000">
                    <a:srgbClr val="003479">
                      <a:shade val="67500"/>
                      <a:satMod val="115000"/>
                    </a:srgbClr>
                  </a:gs>
                  <a:gs pos="100000">
                    <a:srgbClr val="00A0DF">
                      <a:lumMod val="75000"/>
                    </a:srgbClr>
                  </a:gs>
                </a:gsLst>
                <a:lin ang="2700000" scaled="1"/>
                <a:tileRect/>
              </a:gradFill>
              <a:ln w="6350" cap="flat" cmpd="sng" algn="ctr">
                <a:solidFill>
                  <a:srgbClr val="003479"/>
                </a:solidFill>
                <a:prstDash val="solid"/>
              </a:ln>
              <a:effectLst/>
              <a:scene3d>
                <a:camera prst="orthographicFront"/>
                <a:lightRig rig="threePt" dir="t"/>
              </a:scene3d>
              <a:sp3d>
                <a:bevelT/>
              </a:sp3d>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Verdana"/>
                  <a:ea typeface="+mn-ea"/>
                  <a:cs typeface="+mn-cs"/>
                </a:endParaRPr>
              </a:p>
            </p:txBody>
          </p:sp>
          <p:sp>
            <p:nvSpPr>
              <p:cNvPr id="27" name="5-Point Star 15">
                <a:extLst>
                  <a:ext uri="{FF2B5EF4-FFF2-40B4-BE49-F238E27FC236}">
                    <a16:creationId xmlns:a16="http://schemas.microsoft.com/office/drawing/2014/main" id="{34F58818-2016-4C03-B01E-C261E0E6E562}"/>
                  </a:ext>
                </a:extLst>
              </p:cNvPr>
              <p:cNvSpPr/>
              <p:nvPr/>
            </p:nvSpPr>
            <p:spPr>
              <a:xfrm rot="981859">
                <a:off x="1618859" y="2862557"/>
                <a:ext cx="350937" cy="333882"/>
              </a:xfrm>
              <a:prstGeom prst="star5">
                <a:avLst>
                  <a:gd name="adj" fmla="val 25498"/>
                  <a:gd name="hf" fmla="val 105146"/>
                  <a:gd name="vf" fmla="val 110557"/>
                </a:avLst>
              </a:prstGeom>
              <a:gradFill flip="none" rotWithShape="1">
                <a:gsLst>
                  <a:gs pos="0">
                    <a:srgbClr val="1C75BC">
                      <a:lumMod val="40000"/>
                      <a:lumOff val="60000"/>
                    </a:srgbClr>
                  </a:gs>
                  <a:gs pos="50000">
                    <a:srgbClr val="003479">
                      <a:shade val="67500"/>
                      <a:satMod val="115000"/>
                    </a:srgbClr>
                  </a:gs>
                  <a:gs pos="100000">
                    <a:srgbClr val="00A0DF">
                      <a:lumMod val="75000"/>
                    </a:srgbClr>
                  </a:gs>
                </a:gsLst>
                <a:lin ang="2700000" scaled="1"/>
                <a:tileRect/>
              </a:gradFill>
              <a:ln w="6350" cap="flat" cmpd="sng" algn="ctr">
                <a:solidFill>
                  <a:srgbClr val="003479"/>
                </a:solidFill>
                <a:prstDash val="solid"/>
              </a:ln>
              <a:effectLst/>
              <a:scene3d>
                <a:camera prst="orthographicFront"/>
                <a:lightRig rig="threePt" dir="t"/>
              </a:scene3d>
              <a:sp3d>
                <a:bevelT/>
              </a:sp3d>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Verdana"/>
                  <a:ea typeface="+mn-ea"/>
                  <a:cs typeface="+mn-cs"/>
                </a:endParaRPr>
              </a:p>
            </p:txBody>
          </p:sp>
          <p:sp>
            <p:nvSpPr>
              <p:cNvPr id="28" name="Rounded Rectangle 77">
                <a:extLst>
                  <a:ext uri="{FF2B5EF4-FFF2-40B4-BE49-F238E27FC236}">
                    <a16:creationId xmlns:a16="http://schemas.microsoft.com/office/drawing/2014/main" id="{8FE6D436-9AE6-4FF1-8D60-3B75ED0F1B8B}"/>
                  </a:ext>
                </a:extLst>
              </p:cNvPr>
              <p:cNvSpPr/>
              <p:nvPr/>
            </p:nvSpPr>
            <p:spPr>
              <a:xfrm rot="16200000">
                <a:off x="897645" y="4395055"/>
                <a:ext cx="700263" cy="204786"/>
              </a:xfrm>
              <a:prstGeom prst="flowChartOnlineStorage">
                <a:avLst/>
              </a:prstGeom>
              <a:solidFill>
                <a:srgbClr val="9C94CA"/>
              </a:solidFill>
              <a:ln w="6350" cap="flat" cmpd="sng" algn="ctr">
                <a:noFill/>
                <a:prstDash val="solid"/>
                <a:miter lim="800000"/>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65B0252-16BC-490A-8143-E7FE30DF7E5A}"/>
                  </a:ext>
                </a:extLst>
              </p:cNvPr>
              <p:cNvSpPr txBox="1"/>
              <p:nvPr/>
            </p:nvSpPr>
            <p:spPr>
              <a:xfrm>
                <a:off x="1308727" y="3293418"/>
                <a:ext cx="743280" cy="3799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VHH</a:t>
                </a:r>
              </a:p>
            </p:txBody>
          </p:sp>
          <p:sp>
            <p:nvSpPr>
              <p:cNvPr id="30" name="TextBox 29">
                <a:extLst>
                  <a:ext uri="{FF2B5EF4-FFF2-40B4-BE49-F238E27FC236}">
                    <a16:creationId xmlns:a16="http://schemas.microsoft.com/office/drawing/2014/main" id="{01242183-FB46-46E5-8951-FFF2F7BD6644}"/>
                  </a:ext>
                </a:extLst>
              </p:cNvPr>
              <p:cNvSpPr txBox="1"/>
              <p:nvPr/>
            </p:nvSpPr>
            <p:spPr>
              <a:xfrm>
                <a:off x="308441" y="3195967"/>
                <a:ext cx="807975" cy="3799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VHH</a:t>
                </a:r>
              </a:p>
            </p:txBody>
          </p:sp>
          <p:cxnSp>
            <p:nvCxnSpPr>
              <p:cNvPr id="31" name="Straight Arrow Connector 30">
                <a:extLst>
                  <a:ext uri="{FF2B5EF4-FFF2-40B4-BE49-F238E27FC236}">
                    <a16:creationId xmlns:a16="http://schemas.microsoft.com/office/drawing/2014/main" id="{45DC2A54-9ACB-4111-A1CC-A593C1BC5B72}"/>
                  </a:ext>
                </a:extLst>
              </p:cNvPr>
              <p:cNvCxnSpPr>
                <a:cxnSpLocks/>
              </p:cNvCxnSpPr>
              <p:nvPr/>
            </p:nvCxnSpPr>
            <p:spPr>
              <a:xfrm>
                <a:off x="1055747" y="2247193"/>
                <a:ext cx="542266" cy="490103"/>
              </a:xfrm>
              <a:prstGeom prst="straightConnector1">
                <a:avLst/>
              </a:prstGeom>
              <a:noFill/>
              <a:ln w="25400" cap="flat" cmpd="sng" algn="ctr">
                <a:solidFill>
                  <a:srgbClr val="003479"/>
                </a:solidFill>
                <a:prstDash val="solid"/>
                <a:tailEnd type="triangle"/>
              </a:ln>
              <a:effectLst/>
            </p:spPr>
          </p:cxnSp>
          <p:cxnSp>
            <p:nvCxnSpPr>
              <p:cNvPr id="32" name="Straight Arrow Connector 31">
                <a:extLst>
                  <a:ext uri="{FF2B5EF4-FFF2-40B4-BE49-F238E27FC236}">
                    <a16:creationId xmlns:a16="http://schemas.microsoft.com/office/drawing/2014/main" id="{124D8C3A-95DF-447E-8C7F-2021949D58E7}"/>
                  </a:ext>
                </a:extLst>
              </p:cNvPr>
              <p:cNvCxnSpPr>
                <a:cxnSpLocks/>
              </p:cNvCxnSpPr>
              <p:nvPr/>
            </p:nvCxnSpPr>
            <p:spPr>
              <a:xfrm flipH="1">
                <a:off x="669368" y="2240075"/>
                <a:ext cx="403236" cy="504812"/>
              </a:xfrm>
              <a:prstGeom prst="straightConnector1">
                <a:avLst/>
              </a:prstGeom>
              <a:noFill/>
              <a:ln w="25400" cap="flat" cmpd="sng" algn="ctr">
                <a:solidFill>
                  <a:srgbClr val="003479"/>
                </a:solidFill>
                <a:prstDash val="solid"/>
                <a:tailEnd type="triangle"/>
              </a:ln>
              <a:effectLst/>
            </p:spPr>
          </p:cxnSp>
          <p:sp>
            <p:nvSpPr>
              <p:cNvPr id="33" name="Rounded Rectangle 9">
                <a:extLst>
                  <a:ext uri="{FF2B5EF4-FFF2-40B4-BE49-F238E27FC236}">
                    <a16:creationId xmlns:a16="http://schemas.microsoft.com/office/drawing/2014/main" id="{7E8ED136-A785-4486-A583-51D54E013BEA}"/>
                  </a:ext>
                </a:extLst>
              </p:cNvPr>
              <p:cNvSpPr/>
              <p:nvPr/>
            </p:nvSpPr>
            <p:spPr>
              <a:xfrm>
                <a:off x="-12201" y="1778967"/>
                <a:ext cx="2517192" cy="399068"/>
              </a:xfrm>
              <a:prstGeom prst="roundRect">
                <a:avLst/>
              </a:prstGeom>
              <a:noFill/>
              <a:ln w="9525" cap="flat" cmpd="sng" algn="ctr">
                <a:noFill/>
                <a:prstDash val="solid"/>
              </a:ln>
              <a:effectLst/>
            </p:spPr>
            <p:txBody>
              <a:bodyPr rtlCol="0" anchor="ctr"/>
              <a:lstStyle/>
              <a:p>
                <a:pPr marL="0" marR="0" lvl="0" indent="0" algn="ctr" defTabSz="121899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479"/>
                    </a:solidFill>
                    <a:effectLst/>
                    <a:uLnTx/>
                    <a:uFillTx/>
                    <a:latin typeface="Arial" panose="020B0604020202020204" pitchFamily="34" charset="0"/>
                    <a:ea typeface="+mn-ea"/>
                    <a:cs typeface="Arial" panose="020B0604020202020204" pitchFamily="34" charset="0"/>
                  </a:rPr>
                  <a:t>Binding domains</a:t>
                </a:r>
              </a:p>
            </p:txBody>
          </p:sp>
          <p:sp>
            <p:nvSpPr>
              <p:cNvPr id="34" name="Rounded Rectangle 77">
                <a:extLst>
                  <a:ext uri="{FF2B5EF4-FFF2-40B4-BE49-F238E27FC236}">
                    <a16:creationId xmlns:a16="http://schemas.microsoft.com/office/drawing/2014/main" id="{93225114-31BA-4DC3-9961-BAE33365B5E7}"/>
                  </a:ext>
                </a:extLst>
              </p:cNvPr>
              <p:cNvSpPr/>
              <p:nvPr/>
            </p:nvSpPr>
            <p:spPr>
              <a:xfrm rot="16200000">
                <a:off x="798565" y="5024171"/>
                <a:ext cx="900794" cy="202951"/>
              </a:xfrm>
              <a:prstGeom prst="flowChartOnlineStorage">
                <a:avLst/>
              </a:prstGeom>
              <a:gradFill rotWithShape="1">
                <a:gsLst>
                  <a:gs pos="0">
                    <a:srgbClr val="92D050"/>
                  </a:gs>
                  <a:gs pos="28000">
                    <a:srgbClr val="349941">
                      <a:lumMod val="60000"/>
                      <a:lumOff val="40000"/>
                    </a:srgbClr>
                  </a:gs>
                  <a:gs pos="100000">
                    <a:srgbClr val="349941">
                      <a:lumMod val="75000"/>
                    </a:srgbClr>
                  </a:gs>
                </a:gsLst>
                <a:path path="circle">
                  <a:fillToRect l="100000" t="100000"/>
                </a:path>
              </a:gradFill>
              <a:ln w="6350" cap="flat" cmpd="sng" algn="ctr">
                <a:noFill/>
                <a:prstDash val="solid"/>
                <a:miter lim="800000"/>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5" name="Rounded Rectangle 77">
                <a:extLst>
                  <a:ext uri="{FF2B5EF4-FFF2-40B4-BE49-F238E27FC236}">
                    <a16:creationId xmlns:a16="http://schemas.microsoft.com/office/drawing/2014/main" id="{E0BB6EB4-F03F-4368-9682-51E1755C9D06}"/>
                  </a:ext>
                </a:extLst>
              </p:cNvPr>
              <p:cNvSpPr/>
              <p:nvPr/>
            </p:nvSpPr>
            <p:spPr>
              <a:xfrm rot="16200000">
                <a:off x="1140072" y="4052102"/>
                <a:ext cx="216071" cy="204788"/>
              </a:xfrm>
              <a:prstGeom prst="flowChartOnlineStorage">
                <a:avLst/>
              </a:prstGeom>
              <a:gradFill rotWithShape="1">
                <a:gsLst>
                  <a:gs pos="0">
                    <a:srgbClr val="FFFFFF">
                      <a:lumMod val="85000"/>
                    </a:srgbClr>
                  </a:gs>
                  <a:gs pos="100000">
                    <a:srgbClr val="FFFFFF">
                      <a:lumMod val="65000"/>
                    </a:srgbClr>
                  </a:gs>
                </a:gsLst>
                <a:path path="circle">
                  <a:fillToRect l="100000" t="100000"/>
                </a:path>
              </a:gradFill>
              <a:ln w="635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9183FDFF-D2C4-43AE-B0B2-03F94F0A5631}"/>
                  </a:ext>
                </a:extLst>
              </p:cNvPr>
              <p:cNvSpPr/>
              <p:nvPr/>
            </p:nvSpPr>
            <p:spPr>
              <a:xfrm>
                <a:off x="1145035" y="4022007"/>
                <a:ext cx="205466" cy="58876"/>
              </a:xfrm>
              <a:prstGeom prst="ellipse">
                <a:avLst/>
              </a:prstGeom>
              <a:solidFill>
                <a:srgbClr val="D6D6D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9B3725FB-CE35-47E6-B63F-EC52A6537084}"/>
                </a:ext>
              </a:extLst>
            </p:cNvPr>
            <p:cNvSpPr txBox="1"/>
            <p:nvPr/>
          </p:nvSpPr>
          <p:spPr>
            <a:xfrm>
              <a:off x="10433426" y="4784992"/>
              <a:ext cx="949434" cy="43595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CD3</a:t>
              </a:r>
              <a:r>
                <a:rPr kumimoji="0" lang="en-US" sz="1600" b="0" i="0" u="none" strike="noStrike" kern="0" cap="none" spc="0" normalizeH="0" baseline="0" noProof="0" dirty="0">
                  <a:ln>
                    <a:noFill/>
                  </a:ln>
                  <a:solidFill>
                    <a:srgbClr val="333333"/>
                  </a:solidFill>
                  <a:effectLst/>
                  <a:uLnTx/>
                  <a:uFillTx/>
                  <a:latin typeface="Symbol" panose="05050102010706020507" pitchFamily="18" charset="2"/>
                  <a:ea typeface="+mn-ea"/>
                  <a:cs typeface="+mn-cs"/>
                </a:rPr>
                <a:t>z</a:t>
              </a:r>
            </a:p>
          </p:txBody>
        </p:sp>
        <p:sp>
          <p:nvSpPr>
            <p:cNvPr id="19" name="TextBox 18">
              <a:extLst>
                <a:ext uri="{FF2B5EF4-FFF2-40B4-BE49-F238E27FC236}">
                  <a16:creationId xmlns:a16="http://schemas.microsoft.com/office/drawing/2014/main" id="{36E8D003-3CF1-4AFA-B1FB-A8BE304CCFA4}"/>
                </a:ext>
              </a:extLst>
            </p:cNvPr>
            <p:cNvSpPr txBox="1"/>
            <p:nvPr/>
          </p:nvSpPr>
          <p:spPr>
            <a:xfrm>
              <a:off x="10416322" y="4020427"/>
              <a:ext cx="1030526" cy="43595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4-1BB</a:t>
              </a:r>
            </a:p>
          </p:txBody>
        </p:sp>
      </p:grpSp>
      <p:sp>
        <p:nvSpPr>
          <p:cNvPr id="37" name="Rectangle 36">
            <a:extLst>
              <a:ext uri="{FF2B5EF4-FFF2-40B4-BE49-F238E27FC236}">
                <a16:creationId xmlns:a16="http://schemas.microsoft.com/office/drawing/2014/main" id="{CC4F1498-4F23-4D86-93A4-85956334439B}"/>
              </a:ext>
            </a:extLst>
          </p:cNvPr>
          <p:cNvSpPr/>
          <p:nvPr/>
        </p:nvSpPr>
        <p:spPr>
          <a:xfrm>
            <a:off x="1805619" y="4492215"/>
            <a:ext cx="1315939" cy="356631"/>
          </a:xfrm>
          <a:prstGeom prst="rect">
            <a:avLst/>
          </a:prstGeom>
          <a:solidFill>
            <a:srgbClr val="15588D"/>
          </a:solidFill>
          <a:ln>
            <a:solidFill>
              <a:srgbClr val="15588D"/>
            </a:solidFill>
          </a:ln>
        </p:spPr>
        <p:txBody>
          <a:bodyPr wrap="square" anchor="ctr">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Geneva" charset="0"/>
                <a:cs typeface="Arial" panose="020B0604020202020204" pitchFamily="34" charset="0"/>
              </a:rPr>
              <a:t>Cilta-cel</a:t>
            </a:r>
          </a:p>
        </p:txBody>
      </p:sp>
      <p:sp>
        <p:nvSpPr>
          <p:cNvPr id="2" name="TextBox 1">
            <a:extLst>
              <a:ext uri="{FF2B5EF4-FFF2-40B4-BE49-F238E27FC236}">
                <a16:creationId xmlns:a16="http://schemas.microsoft.com/office/drawing/2014/main" id="{743705B9-F2EF-4F1D-B887-8F369EE797CC}"/>
              </a:ext>
            </a:extLst>
          </p:cNvPr>
          <p:cNvSpPr txBox="1"/>
          <p:nvPr/>
        </p:nvSpPr>
        <p:spPr>
          <a:xfrm>
            <a:off x="6414006" y="4153083"/>
            <a:ext cx="857927" cy="338554"/>
          </a:xfrm>
          <a:prstGeom prst="rect">
            <a:avLst/>
          </a:prstGeom>
          <a:solidFill>
            <a:schemeClr val="tx2">
              <a:lumMod val="60000"/>
              <a:lumOff val="40000"/>
            </a:schemeClr>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(N=113)</a:t>
            </a:r>
          </a:p>
        </p:txBody>
      </p:sp>
      <p:sp>
        <p:nvSpPr>
          <p:cNvPr id="38" name="TextBox 37">
            <a:extLst>
              <a:ext uri="{FF2B5EF4-FFF2-40B4-BE49-F238E27FC236}">
                <a16:creationId xmlns:a16="http://schemas.microsoft.com/office/drawing/2014/main" id="{4FDD1DCC-3495-4B03-950F-DA5BA5E7CD2E}"/>
              </a:ext>
            </a:extLst>
          </p:cNvPr>
          <p:cNvSpPr txBox="1"/>
          <p:nvPr/>
        </p:nvSpPr>
        <p:spPr>
          <a:xfrm>
            <a:off x="8391701" y="4153830"/>
            <a:ext cx="857927" cy="338554"/>
          </a:xfrm>
          <a:prstGeom prst="rect">
            <a:avLst/>
          </a:prstGeom>
          <a:solidFill>
            <a:schemeClr val="tx2">
              <a:lumMod val="60000"/>
              <a:lumOff val="40000"/>
            </a:schemeClr>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(N=101)</a:t>
            </a:r>
          </a:p>
        </p:txBody>
      </p:sp>
      <p:sp>
        <p:nvSpPr>
          <p:cNvPr id="39" name="TextBox 38">
            <a:extLst>
              <a:ext uri="{FF2B5EF4-FFF2-40B4-BE49-F238E27FC236}">
                <a16:creationId xmlns:a16="http://schemas.microsoft.com/office/drawing/2014/main" id="{020DBA3F-966D-4C2F-8671-AAFD57E57532}"/>
              </a:ext>
            </a:extLst>
          </p:cNvPr>
          <p:cNvSpPr txBox="1"/>
          <p:nvPr/>
        </p:nvSpPr>
        <p:spPr>
          <a:xfrm>
            <a:off x="10369395" y="4169406"/>
            <a:ext cx="753732" cy="338554"/>
          </a:xfrm>
          <a:prstGeom prst="rect">
            <a:avLst/>
          </a:prstGeom>
          <a:solidFill>
            <a:schemeClr val="tx2">
              <a:lumMod val="60000"/>
              <a:lumOff val="40000"/>
            </a:schemeClr>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(N=97)</a:t>
            </a:r>
          </a:p>
        </p:txBody>
      </p:sp>
      <p:sp>
        <p:nvSpPr>
          <p:cNvPr id="40" name="TextBox 39">
            <a:extLst>
              <a:ext uri="{FF2B5EF4-FFF2-40B4-BE49-F238E27FC236}">
                <a16:creationId xmlns:a16="http://schemas.microsoft.com/office/drawing/2014/main" id="{1F03B21B-FF4C-8C49-8B1A-1E7B5D059FEB}"/>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4095787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970736-C532-4D9A-A6E1-21547F645F8A}"/>
              </a:ext>
            </a:extLst>
          </p:cNvPr>
          <p:cNvSpPr>
            <a:spLocks noGrp="1"/>
          </p:cNvSpPr>
          <p:nvPr>
            <p:ph idx="1"/>
          </p:nvPr>
        </p:nvSpPr>
        <p:spPr>
          <a:xfrm>
            <a:off x="609600" y="1776994"/>
            <a:ext cx="10515600" cy="4323404"/>
          </a:xfrm>
        </p:spPr>
        <p:txBody>
          <a:bodyPr/>
          <a:lstStyle/>
          <a:p>
            <a:pPr>
              <a:spcBef>
                <a:spcPts val="450"/>
              </a:spcBef>
            </a:pPr>
            <a:r>
              <a:rPr lang="en-US" sz="1800" dirty="0"/>
              <a:t>Cytokine Release Syndrome (CRS)</a:t>
            </a:r>
          </a:p>
          <a:p>
            <a:pPr>
              <a:spcBef>
                <a:spcPts val="450"/>
              </a:spcBef>
            </a:pPr>
            <a:r>
              <a:rPr lang="en-US" sz="1800" dirty="0"/>
              <a:t>Immune effector cell–associated neurotoxicity syndrome (ICANS)</a:t>
            </a:r>
          </a:p>
          <a:p>
            <a:pPr>
              <a:spcBef>
                <a:spcPts val="450"/>
              </a:spcBef>
            </a:pPr>
            <a:r>
              <a:rPr lang="en-US" altLang="en-US" sz="1800" dirty="0"/>
              <a:t>Cytopenias</a:t>
            </a:r>
          </a:p>
          <a:p>
            <a:pPr lvl="1">
              <a:spcBef>
                <a:spcPts val="450"/>
              </a:spcBef>
            </a:pPr>
            <a:r>
              <a:rPr lang="en-US" altLang="en-US" dirty="0"/>
              <a:t>MAS or HLH is a very rare and severe form</a:t>
            </a:r>
          </a:p>
          <a:p>
            <a:pPr lvl="1">
              <a:spcBef>
                <a:spcPts val="450"/>
              </a:spcBef>
            </a:pPr>
            <a:r>
              <a:rPr lang="en-US" altLang="en-US" dirty="0"/>
              <a:t>DIC</a:t>
            </a:r>
          </a:p>
          <a:p>
            <a:pPr>
              <a:spcBef>
                <a:spcPts val="450"/>
              </a:spcBef>
            </a:pPr>
            <a:r>
              <a:rPr lang="en-US" sz="1800" dirty="0"/>
              <a:t>B-cell aplasia and hypogammaglobulinemia</a:t>
            </a:r>
          </a:p>
          <a:p>
            <a:pPr>
              <a:spcBef>
                <a:spcPts val="450"/>
              </a:spcBef>
            </a:pPr>
            <a:r>
              <a:rPr lang="en-US" sz="1800" dirty="0"/>
              <a:t>Life threatening if not managed by expert multidisciplinary team</a:t>
            </a:r>
          </a:p>
          <a:p>
            <a:pPr>
              <a:spcBef>
                <a:spcPts val="450"/>
              </a:spcBef>
            </a:pPr>
            <a:r>
              <a:rPr lang="en-US" sz="1800" dirty="0"/>
              <a:t>Tumor lysis is rare and likely varies by disease and disease burden</a:t>
            </a:r>
          </a:p>
        </p:txBody>
      </p:sp>
      <p:sp>
        <p:nvSpPr>
          <p:cNvPr id="3" name="Title 2">
            <a:extLst>
              <a:ext uri="{FF2B5EF4-FFF2-40B4-BE49-F238E27FC236}">
                <a16:creationId xmlns:a16="http://schemas.microsoft.com/office/drawing/2014/main" id="{70C3FADA-D1E0-4731-96FF-4C0FCAC0C2B4}"/>
              </a:ext>
            </a:extLst>
          </p:cNvPr>
          <p:cNvSpPr>
            <a:spLocks noGrp="1"/>
          </p:cNvSpPr>
          <p:nvPr>
            <p:ph type="title"/>
          </p:nvPr>
        </p:nvSpPr>
        <p:spPr>
          <a:xfrm>
            <a:off x="609600" y="331155"/>
            <a:ext cx="10972800" cy="823275"/>
          </a:xfrm>
        </p:spPr>
        <p:txBody>
          <a:bodyPr/>
          <a:lstStyle/>
          <a:p>
            <a:r>
              <a:rPr lang="en-US" dirty="0"/>
              <a:t>CAR T-Associated Toxicities</a:t>
            </a:r>
          </a:p>
        </p:txBody>
      </p:sp>
      <p:sp>
        <p:nvSpPr>
          <p:cNvPr id="5" name="Text Placeholder 4">
            <a:extLst>
              <a:ext uri="{FF2B5EF4-FFF2-40B4-BE49-F238E27FC236}">
                <a16:creationId xmlns:a16="http://schemas.microsoft.com/office/drawing/2014/main" id="{2FD72876-42C0-4B41-B307-9057DED70686}"/>
              </a:ext>
            </a:extLst>
          </p:cNvPr>
          <p:cNvSpPr txBox="1">
            <a:spLocks/>
          </p:cNvSpPr>
          <p:nvPr/>
        </p:nvSpPr>
        <p:spPr>
          <a:xfrm>
            <a:off x="609600" y="1159456"/>
            <a:ext cx="3608070" cy="617538"/>
          </a:xfrm>
          <a:prstGeom prst="rect">
            <a:avLst/>
          </a:prstGeom>
        </p:spPr>
        <p:txBody>
          <a:bodyPr vert="horz" lIns="91440" tIns="45720" rIns="91440" bIns="45720" rtlCol="0">
            <a:noAutofit/>
          </a:bodyPr>
          <a:lst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Acute phase (D0-30)</a:t>
            </a:r>
          </a:p>
        </p:txBody>
      </p:sp>
      <p:sp>
        <p:nvSpPr>
          <p:cNvPr id="6" name="TextBox 5">
            <a:extLst>
              <a:ext uri="{FF2B5EF4-FFF2-40B4-BE49-F238E27FC236}">
                <a16:creationId xmlns:a16="http://schemas.microsoft.com/office/drawing/2014/main" id="{F5A6C001-3201-FB40-9022-0F7ADBA91500}"/>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957816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970736-C532-4D9A-A6E1-21547F645F8A}"/>
              </a:ext>
            </a:extLst>
          </p:cNvPr>
          <p:cNvSpPr>
            <a:spLocks noGrp="1"/>
          </p:cNvSpPr>
          <p:nvPr>
            <p:ph idx="1"/>
          </p:nvPr>
        </p:nvSpPr>
        <p:spPr/>
        <p:txBody>
          <a:bodyPr/>
          <a:lstStyle/>
          <a:p>
            <a:r>
              <a:rPr lang="en-US" dirty="0"/>
              <a:t>Persistent cytopenias</a:t>
            </a:r>
          </a:p>
          <a:p>
            <a:r>
              <a:rPr lang="en-US" dirty="0"/>
              <a:t>B-cell aplasia and hypogammaglobulinemia</a:t>
            </a:r>
          </a:p>
          <a:p>
            <a:pPr lvl="1"/>
            <a:r>
              <a:rPr lang="en-US" dirty="0"/>
              <a:t>?IVIG replacement</a:t>
            </a:r>
          </a:p>
          <a:p>
            <a:r>
              <a:rPr lang="en-US" dirty="0"/>
              <a:t>T-cell deficiency</a:t>
            </a:r>
          </a:p>
          <a:p>
            <a:pPr lvl="1"/>
            <a:r>
              <a:rPr lang="en-US" dirty="0"/>
              <a:t>PJP and VZV prophylaxis, other?</a:t>
            </a:r>
          </a:p>
          <a:p>
            <a:r>
              <a:rPr lang="en-US" dirty="0"/>
              <a:t>Infection prophylaxis</a:t>
            </a:r>
          </a:p>
          <a:p>
            <a:r>
              <a:rPr lang="en-US" dirty="0"/>
              <a:t>Residual effects of acute toxicity</a:t>
            </a:r>
          </a:p>
          <a:p>
            <a:r>
              <a:rPr lang="en-US" dirty="0"/>
              <a:t>Delayed CRS and neurotoxicity are rare but can occur</a:t>
            </a:r>
          </a:p>
          <a:p>
            <a:r>
              <a:rPr lang="en-US" dirty="0"/>
              <a:t>Impairment to QOL – fatigue, memory issues, not yet well described</a:t>
            </a:r>
          </a:p>
          <a:p>
            <a:endParaRPr lang="en-US" dirty="0"/>
          </a:p>
        </p:txBody>
      </p:sp>
      <p:sp>
        <p:nvSpPr>
          <p:cNvPr id="3" name="Title 2">
            <a:extLst>
              <a:ext uri="{FF2B5EF4-FFF2-40B4-BE49-F238E27FC236}">
                <a16:creationId xmlns:a16="http://schemas.microsoft.com/office/drawing/2014/main" id="{70C3FADA-D1E0-4731-96FF-4C0FCAC0C2B4}"/>
              </a:ext>
            </a:extLst>
          </p:cNvPr>
          <p:cNvSpPr>
            <a:spLocks noGrp="1"/>
          </p:cNvSpPr>
          <p:nvPr>
            <p:ph type="title"/>
          </p:nvPr>
        </p:nvSpPr>
        <p:spPr>
          <a:xfrm>
            <a:off x="609600" y="331155"/>
            <a:ext cx="10972800" cy="823275"/>
          </a:xfrm>
        </p:spPr>
        <p:txBody>
          <a:bodyPr/>
          <a:lstStyle/>
          <a:p>
            <a:r>
              <a:rPr lang="en-US" dirty="0"/>
              <a:t>CAR T-Associated Toxicities</a:t>
            </a:r>
          </a:p>
        </p:txBody>
      </p:sp>
      <p:sp>
        <p:nvSpPr>
          <p:cNvPr id="5" name="Text Placeholder 4">
            <a:extLst>
              <a:ext uri="{FF2B5EF4-FFF2-40B4-BE49-F238E27FC236}">
                <a16:creationId xmlns:a16="http://schemas.microsoft.com/office/drawing/2014/main" id="{2FD72876-42C0-4B41-B307-9057DED70686}"/>
              </a:ext>
            </a:extLst>
          </p:cNvPr>
          <p:cNvSpPr txBox="1">
            <a:spLocks/>
          </p:cNvSpPr>
          <p:nvPr/>
        </p:nvSpPr>
        <p:spPr>
          <a:xfrm>
            <a:off x="609600" y="1159456"/>
            <a:ext cx="3608070" cy="617538"/>
          </a:xfrm>
          <a:prstGeom prst="rect">
            <a:avLst/>
          </a:prstGeom>
        </p:spPr>
        <p:txBody>
          <a:bodyPr vert="horz" lIns="91440" tIns="45720" rIns="91440" bIns="45720" rtlCol="0">
            <a:noAutofit/>
          </a:bodyPr>
          <a:lstStyle>
            <a:lvl1pPr marL="311135" marR="0" indent="-311135" algn="l" defTabSz="609570" rtl="0" eaLnBrk="1" fontAlgn="auto" latinLnBrk="0" hangingPunct="1">
              <a:lnSpc>
                <a:spcPct val="110000"/>
              </a:lnSpc>
              <a:spcBef>
                <a:spcPts val="0"/>
              </a:spcBef>
              <a:spcAft>
                <a:spcPts val="800"/>
              </a:spcAft>
              <a:buClr>
                <a:schemeClr val="accent2"/>
              </a:buClr>
              <a:buSzTx/>
              <a:buFont typeface="Arial" panose="020B0604020202020204" pitchFamily="34" charset="0"/>
              <a:buChar char="•"/>
              <a:tabLst/>
              <a:defRPr sz="2400" b="0" kern="1200">
                <a:solidFill>
                  <a:schemeClr val="accent3"/>
                </a:solidFill>
                <a:latin typeface="Arial" panose="020B0604020202020204" pitchFamily="34" charset="0"/>
                <a:ea typeface="+mn-ea"/>
                <a:cs typeface="Arial" panose="020B0604020202020204" pitchFamily="34" charset="0"/>
              </a:defRPr>
            </a:lvl1pPr>
            <a:lvl2pPr marL="541840" marR="0" indent="-234939" algn="l" defTabSz="609570" rtl="0" eaLnBrk="1" fontAlgn="auto" latinLnBrk="0" hangingPunct="1">
              <a:lnSpc>
                <a:spcPct val="110000"/>
              </a:lnSpc>
              <a:spcBef>
                <a:spcPts val="0"/>
              </a:spcBef>
              <a:spcAft>
                <a:spcPts val="800"/>
              </a:spcAft>
              <a:buClr>
                <a:schemeClr val="accent2"/>
              </a:buClr>
              <a:buSzTx/>
              <a:buFont typeface="Courier New" panose="02070309020205020404" pitchFamily="49" charset="0"/>
              <a:buChar char="o"/>
              <a:tabLst/>
              <a:defRPr sz="1800" kern="1200">
                <a:solidFill>
                  <a:schemeClr val="accent3"/>
                </a:solidFill>
                <a:latin typeface="Arial" panose="020B0604020202020204" pitchFamily="34" charset="0"/>
                <a:ea typeface="+mn-ea"/>
                <a:cs typeface="Arial" panose="020B0604020202020204" pitchFamily="34" charset="0"/>
              </a:defRPr>
            </a:lvl2pPr>
            <a:lvl3pPr marL="766196" marR="0" indent="-224356" algn="l" defTabSz="609570" rtl="0" eaLnBrk="1" fontAlgn="auto" latinLnBrk="0" hangingPunct="1">
              <a:lnSpc>
                <a:spcPct val="100000"/>
              </a:lnSpc>
              <a:spcBef>
                <a:spcPts val="0"/>
              </a:spcBef>
              <a:spcAft>
                <a:spcPts val="800"/>
              </a:spcAft>
              <a:buClr>
                <a:schemeClr val="accent2"/>
              </a:buClr>
              <a:buSzTx/>
              <a:buFont typeface="Wingdings" pitchFamily="2" charset="2"/>
              <a:buChar char="§"/>
              <a:tabLst/>
              <a:defRPr sz="1600" kern="1200">
                <a:solidFill>
                  <a:schemeClr val="accent3"/>
                </a:solidFill>
                <a:latin typeface="Arial" panose="020B0604020202020204" pitchFamily="34" charset="0"/>
                <a:ea typeface="+mn-ea"/>
                <a:cs typeface="Arial" panose="020B0604020202020204" pitchFamily="34" charset="0"/>
              </a:defRPr>
            </a:lvl3pPr>
            <a:lvl4pPr marL="999018" marR="0" indent="-232822" algn="l" defTabSz="609570" rtl="0" eaLnBrk="1" fontAlgn="auto" latinLnBrk="0" hangingPunct="1">
              <a:lnSpc>
                <a:spcPct val="100000"/>
              </a:lnSpc>
              <a:spcBef>
                <a:spcPts val="0"/>
              </a:spcBef>
              <a:spcAft>
                <a:spcPts val="800"/>
              </a:spcAft>
              <a:buClr>
                <a:schemeClr val="accent2"/>
              </a:buClr>
              <a:buSzTx/>
              <a:buFont typeface="Arial"/>
              <a:buChar char="–"/>
              <a:tabLst/>
              <a:defRPr sz="1400" kern="1200">
                <a:solidFill>
                  <a:schemeClr val="accent3"/>
                </a:solidFill>
                <a:latin typeface="Arial" panose="020B0604020202020204" pitchFamily="34" charset="0"/>
                <a:ea typeface="+mn-ea"/>
                <a:cs typeface="Arial" panose="020B0604020202020204" pitchFamily="34" charset="0"/>
              </a:defRPr>
            </a:lvl4pPr>
            <a:lvl5pPr marL="1225489" marR="0" indent="-234939" algn="l" defTabSz="609570" rtl="0" eaLnBrk="1" fontAlgn="auto" latinLnBrk="0" hangingPunct="1">
              <a:lnSpc>
                <a:spcPct val="100000"/>
              </a:lnSpc>
              <a:spcBef>
                <a:spcPct val="20000"/>
              </a:spcBef>
              <a:spcAft>
                <a:spcPts val="0"/>
              </a:spcAft>
              <a:buClr>
                <a:schemeClr val="accent2"/>
              </a:buClr>
              <a:buSzTx/>
              <a:buFont typeface="Arial"/>
              <a:buChar char="»"/>
              <a:tabLst/>
              <a:defRPr sz="1400" kern="1200">
                <a:solidFill>
                  <a:schemeClr val="accent3"/>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10000"/>
              </a:lnSpc>
              <a:spcBef>
                <a:spcPts val="0"/>
              </a:spcBef>
              <a:spcAft>
                <a:spcPts val="800"/>
              </a:spcAft>
              <a:buClr>
                <a:srgbClr val="E05929"/>
              </a:buClr>
              <a:buSzTx/>
              <a:buFont typeface="Arial" panose="020B0604020202020204" pitchFamily="34" charset="0"/>
              <a:buNone/>
              <a:tabLst/>
              <a:defRPr/>
            </a:pPr>
            <a:r>
              <a:rPr kumimoji="0" lang="en-US" sz="2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Late phase (D30+)</a:t>
            </a:r>
          </a:p>
        </p:txBody>
      </p:sp>
      <p:sp>
        <p:nvSpPr>
          <p:cNvPr id="6" name="TextBox 5">
            <a:extLst>
              <a:ext uri="{FF2B5EF4-FFF2-40B4-BE49-F238E27FC236}">
                <a16:creationId xmlns:a16="http://schemas.microsoft.com/office/drawing/2014/main" id="{25EACFE1-7F6F-AA4C-A4F4-5F94B8EA8FC7}"/>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74364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C2498-7D29-F34E-9257-A94E56558615}"/>
              </a:ext>
            </a:extLst>
          </p:cNvPr>
          <p:cNvSpPr/>
          <p:nvPr/>
        </p:nvSpPr>
        <p:spPr bwMode="auto">
          <a:xfrm>
            <a:off x="623392" y="3645024"/>
            <a:ext cx="10009112"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Agenda</a:t>
            </a:r>
            <a:endParaRPr lang="en-US" sz="2800" dirty="0">
              <a:solidFill>
                <a:srgbClr val="0000FF"/>
              </a:solidFill>
            </a:endParaRPr>
          </a:p>
        </p:txBody>
      </p:sp>
      <p:sp>
        <p:nvSpPr>
          <p:cNvPr id="6" name="Content Placeholder 5"/>
          <p:cNvSpPr>
            <a:spLocks noGrp="1"/>
          </p:cNvSpPr>
          <p:nvPr>
            <p:ph idx="1"/>
          </p:nvPr>
        </p:nvSpPr>
        <p:spPr>
          <a:xfrm>
            <a:off x="803412" y="1664804"/>
            <a:ext cx="10585176" cy="3528392"/>
          </a:xfrm>
        </p:spPr>
        <p:txBody>
          <a:bodyPr/>
          <a:lstStyle/>
          <a:p>
            <a:pPr marL="98425" indent="0">
              <a:spcBef>
                <a:spcPts val="2400"/>
              </a:spcBef>
              <a:spcAft>
                <a:spcPts val="0"/>
              </a:spcAft>
              <a:buNone/>
            </a:pPr>
            <a:r>
              <a:rPr lang="en-US" sz="2400" dirty="0">
                <a:solidFill>
                  <a:schemeClr val="tx1"/>
                </a:solidFill>
              </a:rPr>
              <a:t>Introduction: Monday Night with Research To Practice</a:t>
            </a:r>
          </a:p>
          <a:p>
            <a:pPr marL="98425" indent="0">
              <a:spcBef>
                <a:spcPts val="2400"/>
              </a:spcBef>
              <a:spcAft>
                <a:spcPts val="0"/>
              </a:spcAft>
              <a:buNone/>
            </a:pPr>
            <a:r>
              <a:rPr lang="en-US" sz="2400" dirty="0">
                <a:solidFill>
                  <a:schemeClr val="tx1"/>
                </a:solidFill>
              </a:rPr>
              <a:t>MODULE 1: Targeting BCMA</a:t>
            </a:r>
          </a:p>
          <a:p>
            <a:pPr marL="98425" indent="0">
              <a:spcBef>
                <a:spcPts val="2400"/>
              </a:spcBef>
              <a:spcAft>
                <a:spcPts val="0"/>
              </a:spcAft>
              <a:buNone/>
            </a:pPr>
            <a:r>
              <a:rPr lang="en-US" sz="2400" dirty="0">
                <a:solidFill>
                  <a:schemeClr val="tx1"/>
                </a:solidFill>
              </a:rPr>
              <a:t>MODULE 2: CAR T-Cell Therapy</a:t>
            </a:r>
          </a:p>
          <a:p>
            <a:pPr marL="98425" indent="0">
              <a:spcBef>
                <a:spcPts val="2400"/>
              </a:spcBef>
              <a:spcAft>
                <a:spcPts val="0"/>
              </a:spcAft>
              <a:buNone/>
            </a:pPr>
            <a:r>
              <a:rPr lang="en-US" sz="2400" dirty="0">
                <a:solidFill>
                  <a:schemeClr val="bg1"/>
                </a:solidFill>
              </a:rPr>
              <a:t>MODULE 3: Bispecific Antibodies</a:t>
            </a:r>
          </a:p>
          <a:p>
            <a:pPr marL="98425" indent="0">
              <a:spcBef>
                <a:spcPts val="2400"/>
              </a:spcBef>
              <a:spcAft>
                <a:spcPts val="0"/>
              </a:spcAft>
              <a:buNone/>
            </a:pPr>
            <a:r>
              <a:rPr lang="en-US" sz="2400" dirty="0"/>
              <a:t>MODULE 4: </a:t>
            </a:r>
            <a:r>
              <a:rPr lang="en-US" sz="2400" dirty="0" err="1"/>
              <a:t>Belantamab</a:t>
            </a:r>
            <a:r>
              <a:rPr lang="en-US" sz="2400" dirty="0"/>
              <a:t> </a:t>
            </a:r>
            <a:r>
              <a:rPr lang="en-US" sz="2400" dirty="0" err="1"/>
              <a:t>Mafodotin</a:t>
            </a:r>
            <a:r>
              <a:rPr lang="en-US" sz="2400" dirty="0"/>
              <a:t> </a:t>
            </a:r>
          </a:p>
        </p:txBody>
      </p:sp>
    </p:spTree>
    <p:custDataLst>
      <p:tags r:id="rId1"/>
    </p:custDataLst>
    <p:extLst>
      <p:ext uri="{BB962C8B-B14F-4D97-AF65-F5344CB8AC3E}">
        <p14:creationId xmlns:p14="http://schemas.microsoft.com/office/powerpoint/2010/main" val="1318349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18099-A81C-2A49-9731-F13850DD4017}"/>
              </a:ext>
            </a:extLst>
          </p:cNvPr>
          <p:cNvSpPr txBox="1"/>
          <p:nvPr/>
        </p:nvSpPr>
        <p:spPr>
          <a:xfrm>
            <a:off x="571501" y="1334373"/>
            <a:ext cx="1088135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62-year-old African American who was diagnosed with IgA kappa multiple myeloma approximately 4 years back when she presented with an acetabular fracture.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Had a RT 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treated with RVD followed by rev maintenance—had stem cells collected but refused a transplant.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Relapsed after 18 months. Was treated with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pom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dex</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Achieved a PR and then had progressive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treated with carfilzomib and cyclophosphamide. Progressed after 6 months. Was offered anti BCMA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Elranatamab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lenalidomide on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Has been on therapy for &gt;1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in MRD-negative disease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EC8222-822A-D344-8BA4-BF776CF98A57}"/>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
        <p:nvSpPr>
          <p:cNvPr id="5" name="Title 1">
            <a:extLst>
              <a:ext uri="{FF2B5EF4-FFF2-40B4-BE49-F238E27FC236}">
                <a16:creationId xmlns:a16="http://schemas.microsoft.com/office/drawing/2014/main" id="{398D99AC-7066-9C4F-B43F-A1D35753028F}"/>
              </a:ext>
            </a:extLst>
          </p:cNvPr>
          <p:cNvSpPr txBox="1">
            <a:spLocks/>
          </p:cNvSpPr>
          <p:nvPr/>
        </p:nvSpPr>
        <p:spPr>
          <a:xfrm>
            <a:off x="623392" y="260648"/>
            <a:ext cx="10225136" cy="8427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l" fontAlgn="auto">
              <a:spcAft>
                <a:spcPts val="0"/>
              </a:spcAft>
              <a:defRPr/>
            </a:pPr>
            <a:r>
              <a:rPr kumimoji="0" lang="en-GB" sz="2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Case Presentation – Dr </a:t>
            </a:r>
            <a:r>
              <a:rPr kumimoji="0" lang="en-GB" sz="2600" b="1"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Raje</a:t>
            </a:r>
            <a:r>
              <a:rPr kumimoji="0" lang="en-GB" sz="2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 62-year-old woman with </a:t>
            </a:r>
            <a:r>
              <a:rPr lang="en-GB" sz="2600" dirty="0" err="1">
                <a:solidFill>
                  <a:srgbClr val="C00000"/>
                </a:solidFill>
                <a:latin typeface="Arial" panose="020B0604020202020204" pitchFamily="34" charset="0"/>
                <a:cs typeface="Arial" panose="020B0604020202020204" pitchFamily="34" charset="0"/>
              </a:rPr>
              <a:t>multiregimen</a:t>
            </a:r>
            <a:r>
              <a:rPr kumimoji="0" lang="en-GB" sz="2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-relapsed MM who receives a bispecific antibody</a:t>
            </a:r>
          </a:p>
        </p:txBody>
      </p:sp>
    </p:spTree>
    <p:extLst>
      <p:ext uri="{BB962C8B-B14F-4D97-AF65-F5344CB8AC3E}">
        <p14:creationId xmlns:p14="http://schemas.microsoft.com/office/powerpoint/2010/main" val="3021482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C65466-092D-704C-90B3-AFF0541C2CD1}"/>
              </a:ext>
            </a:extLst>
          </p:cNvPr>
          <p:cNvSpPr>
            <a:spLocks noGrp="1"/>
          </p:cNvSpPr>
          <p:nvPr>
            <p:ph idx="1"/>
          </p:nvPr>
        </p:nvSpPr>
        <p:spPr>
          <a:xfrm>
            <a:off x="261258" y="5986035"/>
            <a:ext cx="9695543" cy="506839"/>
          </a:xfrm>
        </p:spPr>
        <p:txBody>
          <a:bodyPr>
            <a:noAutofit/>
          </a:bodyPr>
          <a:lstStyle/>
          <a:p>
            <a:pPr marL="0" indent="0">
              <a:buNone/>
            </a:pPr>
            <a:r>
              <a:rPr lang="en-US" sz="1200" dirty="0"/>
              <a:t>1. Usmani SZ et al. Lancet 2021. 2. Harrison SJ, et al. Presented at ASH 2020. Abstract 181. 3. Madduri D, et al. Presented at ASH 2020. Abstract 291. 4. Rodriguez C, et al. Presented at ASH 2020. Abstract 293.5. </a:t>
            </a:r>
            <a:r>
              <a:rPr lang="es-ES" sz="1200" dirty="0"/>
              <a:t>Bahlis NJ, et al. </a:t>
            </a:r>
            <a:r>
              <a:rPr lang="en-US" sz="1200" dirty="0"/>
              <a:t>Presented at </a:t>
            </a:r>
            <a:r>
              <a:rPr lang="es-ES" sz="1200" dirty="0"/>
              <a:t>ASCO 2021. Abstract 8006</a:t>
            </a:r>
            <a:r>
              <a:rPr lang="en-US" sz="1200" dirty="0"/>
              <a:t>.</a:t>
            </a:r>
          </a:p>
        </p:txBody>
      </p:sp>
      <p:sp>
        <p:nvSpPr>
          <p:cNvPr id="2" name="Título 1">
            <a:extLst>
              <a:ext uri="{FF2B5EF4-FFF2-40B4-BE49-F238E27FC236}">
                <a16:creationId xmlns:a16="http://schemas.microsoft.com/office/drawing/2014/main" id="{483EE92E-6F19-CD4C-A52C-C971A7E2D678}"/>
              </a:ext>
            </a:extLst>
          </p:cNvPr>
          <p:cNvSpPr>
            <a:spLocks noGrp="1"/>
          </p:cNvSpPr>
          <p:nvPr>
            <p:ph type="title"/>
          </p:nvPr>
        </p:nvSpPr>
        <p:spPr/>
        <p:txBody>
          <a:bodyPr/>
          <a:lstStyle/>
          <a:p>
            <a:r>
              <a:rPr lang="en-US" b="1" dirty="0">
                <a:solidFill>
                  <a:srgbClr val="C00000"/>
                </a:solidFill>
              </a:rPr>
              <a:t>BCMA x CD3 Bispecific Antibodies: Summary</a:t>
            </a:r>
          </a:p>
        </p:txBody>
      </p:sp>
      <p:graphicFrame>
        <p:nvGraphicFramePr>
          <p:cNvPr id="6" name="Table 5">
            <a:extLst>
              <a:ext uri="{FF2B5EF4-FFF2-40B4-BE49-F238E27FC236}">
                <a16:creationId xmlns:a16="http://schemas.microsoft.com/office/drawing/2014/main" id="{3FCEDD88-E6FB-4DCD-A33D-51342A0EB0D8}"/>
              </a:ext>
            </a:extLst>
          </p:cNvPr>
          <p:cNvGraphicFramePr>
            <a:graphicFrameLocks noGrp="1"/>
          </p:cNvGraphicFramePr>
          <p:nvPr/>
        </p:nvGraphicFramePr>
        <p:xfrm>
          <a:off x="412751" y="1222375"/>
          <a:ext cx="11326967" cy="4640409"/>
        </p:xfrm>
        <a:graphic>
          <a:graphicData uri="http://schemas.openxmlformats.org/drawingml/2006/table">
            <a:tbl>
              <a:tblPr firstRow="1" bandRow="1">
                <a:tableStyleId>{5C22544A-7EE6-4342-B048-85BDC9FD1C3A}</a:tableStyleId>
              </a:tblPr>
              <a:tblGrid>
                <a:gridCol w="1213527">
                  <a:extLst>
                    <a:ext uri="{9D8B030D-6E8A-4147-A177-3AD203B41FA5}">
                      <a16:colId xmlns:a16="http://schemas.microsoft.com/office/drawing/2014/main" val="1271365957"/>
                    </a:ext>
                  </a:extLst>
                </a:gridCol>
                <a:gridCol w="2636495">
                  <a:extLst>
                    <a:ext uri="{9D8B030D-6E8A-4147-A177-3AD203B41FA5}">
                      <a16:colId xmlns:a16="http://schemas.microsoft.com/office/drawing/2014/main" val="862249134"/>
                    </a:ext>
                  </a:extLst>
                </a:gridCol>
                <a:gridCol w="575101">
                  <a:extLst>
                    <a:ext uri="{9D8B030D-6E8A-4147-A177-3AD203B41FA5}">
                      <a16:colId xmlns:a16="http://schemas.microsoft.com/office/drawing/2014/main" val="194418362"/>
                    </a:ext>
                  </a:extLst>
                </a:gridCol>
                <a:gridCol w="1875713">
                  <a:extLst>
                    <a:ext uri="{9D8B030D-6E8A-4147-A177-3AD203B41FA5}">
                      <a16:colId xmlns:a16="http://schemas.microsoft.com/office/drawing/2014/main" val="2386940495"/>
                    </a:ext>
                  </a:extLst>
                </a:gridCol>
                <a:gridCol w="1875713">
                  <a:extLst>
                    <a:ext uri="{9D8B030D-6E8A-4147-A177-3AD203B41FA5}">
                      <a16:colId xmlns:a16="http://schemas.microsoft.com/office/drawing/2014/main" val="2485092494"/>
                    </a:ext>
                  </a:extLst>
                </a:gridCol>
                <a:gridCol w="1575209">
                  <a:extLst>
                    <a:ext uri="{9D8B030D-6E8A-4147-A177-3AD203B41FA5}">
                      <a16:colId xmlns:a16="http://schemas.microsoft.com/office/drawing/2014/main" val="1050198521"/>
                    </a:ext>
                  </a:extLst>
                </a:gridCol>
                <a:gridCol w="1575209">
                  <a:extLst>
                    <a:ext uri="{9D8B030D-6E8A-4147-A177-3AD203B41FA5}">
                      <a16:colId xmlns:a16="http://schemas.microsoft.com/office/drawing/2014/main" val="2331088064"/>
                    </a:ext>
                  </a:extLst>
                </a:gridCol>
              </a:tblGrid>
              <a:tr h="502920">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Therapy</a:t>
                      </a:r>
                      <a:endParaRPr lang="en-US" sz="11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dirty="0">
                          <a:solidFill>
                            <a:schemeClr val="bg1"/>
                          </a:solidFill>
                          <a:effectLst/>
                          <a:latin typeface="Arial" panose="020B0604020202020204" pitchFamily="34" charset="0"/>
                          <a:cs typeface="Arial" panose="020B0604020202020204" pitchFamily="34" charset="0"/>
                        </a:rPr>
                        <a:t>Characteristics</a:t>
                      </a:r>
                      <a:endParaRPr lang="en-US" sz="11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N</a:t>
                      </a:r>
                      <a:endParaRPr lang="en-US" sz="11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b="1" kern="1200" dirty="0">
                          <a:solidFill>
                            <a:schemeClr val="lt1"/>
                          </a:solidFill>
                          <a:effectLst/>
                          <a:latin typeface="Arial" panose="020B0604020202020204" pitchFamily="34" charset="0"/>
                          <a:ea typeface="+mn-ea"/>
                          <a:cs typeface="Arial" panose="020B0604020202020204" pitchFamily="34" charset="0"/>
                        </a:rPr>
                        <a:t>Population</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Safety</a:t>
                      </a:r>
                      <a:endParaRPr lang="en-US" sz="11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Response</a:t>
                      </a:r>
                      <a:endParaRPr lang="en-US" sz="11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DOR/PFS</a:t>
                      </a:r>
                      <a:endParaRPr lang="en-US" sz="11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18461004"/>
                  </a:ext>
                </a:extLst>
              </a:tr>
              <a:tr h="848205">
                <a:tc>
                  <a:txBody>
                    <a:bodyPr/>
                    <a:lstStyle/>
                    <a:p>
                      <a:pPr marL="0" marR="0" algn="l">
                        <a:spcBef>
                          <a:spcPts val="0"/>
                        </a:spcBef>
                        <a:spcAft>
                          <a:spcPts val="0"/>
                        </a:spcAft>
                      </a:pPr>
                      <a:r>
                        <a:rPr lang="en-US" sz="1100" b="0" kern="1200" dirty="0">
                          <a:solidFill>
                            <a:schemeClr val="tx1"/>
                          </a:solidFill>
                          <a:latin typeface="Arial" panose="020B0604020202020204" pitchFamily="34" charset="0"/>
                          <a:ea typeface="+mn-ea"/>
                          <a:cs typeface="Arial" panose="020B0604020202020204" pitchFamily="34" charset="0"/>
                        </a:rPr>
                        <a:t>Teclistamab</a:t>
                      </a:r>
                      <a:r>
                        <a:rPr lang="en-US" sz="1100" b="0" kern="1200" baseline="30000" dirty="0">
                          <a:solidFill>
                            <a:schemeClr val="tx1"/>
                          </a:solidFill>
                          <a:latin typeface="Arial" panose="020B0604020202020204" pitchFamily="34" charset="0"/>
                          <a:ea typeface="+mn-ea"/>
                          <a:cs typeface="Arial" panose="020B0604020202020204" pitchFamily="34" charset="0"/>
                        </a:rPr>
                        <a:t>1</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cs typeface="Arial" panose="020B0604020202020204" pitchFamily="34" charset="0"/>
                        </a:rPr>
                        <a:t>Bispecific</a:t>
                      </a:r>
                      <a:endParaRPr lang="en-US" sz="1100" dirty="0">
                        <a:solidFill>
                          <a:schemeClr val="tx1"/>
                        </a:solidFill>
                        <a:effectLst/>
                        <a:latin typeface="Arial" panose="020B0604020202020204" pitchFamily="34" charset="0"/>
                        <a:ea typeface="Calibri" charset="0"/>
                        <a:cs typeface="Arial" panose="020B0604020202020204" pitchFamily="34" charset="0"/>
                      </a:endParaRP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IV/SC (RP2D: 1500</a:t>
                      </a:r>
                      <a:r>
                        <a:rPr lang="en-US" sz="1100" dirty="0">
                          <a:solidFill>
                            <a:schemeClr val="tx1"/>
                          </a:solidFill>
                          <a:effectLst/>
                          <a:latin typeface="Arial" panose="020B0604020202020204" pitchFamily="34" charset="0"/>
                          <a:ea typeface="Calibri" charset="0"/>
                          <a:cs typeface="Arial" panose="020B0604020202020204" pitchFamily="34" charset="0"/>
                        </a:rPr>
                        <a:t>μ</a:t>
                      </a:r>
                      <a:r>
                        <a:rPr lang="en-US" sz="1100" dirty="0">
                          <a:solidFill>
                            <a:schemeClr val="tx1"/>
                          </a:solidFill>
                          <a:effectLst/>
                          <a:latin typeface="Arial" panose="020B0604020202020204" pitchFamily="34" charset="0"/>
                          <a:cs typeface="Arial" panose="020B0604020202020204" pitchFamily="34" charset="0"/>
                        </a:rPr>
                        <a:t>g/kg SC)</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Weekly and every other week in f/u</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157</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At SC cohorts: </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Median of 5PL</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79% triple refractory</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38% penta refractory</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At RP2D: </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CRS 70% G1-2</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Neurotox 1% (G1)</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Infections 50%</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At RP2D, ORR:  65% with 40% sCR/CR</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No mature data</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1635800"/>
                  </a:ext>
                </a:extLst>
              </a:tr>
              <a:tr h="580463">
                <a:tc>
                  <a:txBody>
                    <a:bodyPr/>
                    <a:lstStyle/>
                    <a:p>
                      <a:pPr marL="0" marR="0" algn="l">
                        <a:spcBef>
                          <a:spcPts val="0"/>
                        </a:spcBef>
                        <a:spcAft>
                          <a:spcPts val="0"/>
                        </a:spcAft>
                      </a:pPr>
                      <a:r>
                        <a:rPr lang="en-US" sz="1100" b="0" kern="1200" dirty="0">
                          <a:solidFill>
                            <a:schemeClr val="tx1"/>
                          </a:solidFill>
                          <a:latin typeface="Arial" panose="020B0604020202020204" pitchFamily="34" charset="0"/>
                          <a:ea typeface="+mn-ea"/>
                          <a:cs typeface="Arial" panose="020B0604020202020204" pitchFamily="34" charset="0"/>
                        </a:rPr>
                        <a:t>AMG701</a:t>
                      </a:r>
                      <a:r>
                        <a:rPr lang="en-US" sz="1100" b="0" kern="1200" baseline="30000" dirty="0">
                          <a:solidFill>
                            <a:schemeClr val="tx1"/>
                          </a:solidFill>
                          <a:latin typeface="Arial" panose="020B0604020202020204" pitchFamily="34" charset="0"/>
                          <a:ea typeface="+mn-ea"/>
                          <a:cs typeface="Arial" panose="020B0604020202020204" pitchFamily="34" charset="0"/>
                        </a:rPr>
                        <a:t>2</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BiTE modified</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IV</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Weekly</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82</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Median of 6PL</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62% triple refractory</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CRS 55%, G3-4: 9% </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No ICANS</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20% cytopenias</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83% ORR at the top dose level and 50% VGPR</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No mature data</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571475525"/>
                  </a:ext>
                </a:extLst>
              </a:tr>
              <a:tr h="967436">
                <a:tc>
                  <a:txBody>
                    <a:bodyPr/>
                    <a:lstStyle/>
                    <a:p>
                      <a:pPr marL="0" marR="0" algn="l">
                        <a:spcBef>
                          <a:spcPts val="0"/>
                        </a:spcBef>
                        <a:spcAft>
                          <a:spcPts val="0"/>
                        </a:spcAft>
                      </a:pPr>
                      <a:r>
                        <a:rPr lang="en-US" sz="1100" b="0" kern="1200" dirty="0">
                          <a:solidFill>
                            <a:schemeClr val="tx1"/>
                          </a:solidFill>
                          <a:latin typeface="Arial" panose="020B0604020202020204" pitchFamily="34" charset="0"/>
                          <a:ea typeface="+mn-ea"/>
                          <a:cs typeface="Arial" panose="020B0604020202020204" pitchFamily="34" charset="0"/>
                        </a:rPr>
                        <a:t>REGN5458</a:t>
                      </a:r>
                      <a:r>
                        <a:rPr lang="en-US" sz="1100" b="0" kern="1200" baseline="30000" dirty="0">
                          <a:solidFill>
                            <a:schemeClr val="tx1"/>
                          </a:solidFill>
                          <a:latin typeface="Arial" panose="020B0604020202020204" pitchFamily="34" charset="0"/>
                          <a:ea typeface="+mn-ea"/>
                          <a:cs typeface="Arial" panose="020B0604020202020204" pitchFamily="34" charset="0"/>
                        </a:rPr>
                        <a:t>3</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cs typeface="Arial" panose="020B0604020202020204" pitchFamily="34" charset="0"/>
                        </a:rPr>
                        <a:t>Bispecific</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IV</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Weekly and every other week C4-&gt;</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49</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Median of 5PL</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100% triple refractory</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57% penta refractory</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CRS 39%, no G3-4</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ICANS 12% </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cytopenias 47% and infections 18%</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62.5% at 96 mg and 95% of responders were VGPR.</a:t>
                      </a:r>
                    </a:p>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Some CR in lower dose levels</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Preliminary median DOR: 6m</a:t>
                      </a: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83334304"/>
                  </a:ext>
                </a:extLst>
              </a:tr>
              <a:tr h="967436">
                <a:tc>
                  <a:txBody>
                    <a:bodyPr/>
                    <a:lstStyle/>
                    <a:p>
                      <a:pPr marL="0" marR="0" algn="l">
                        <a:spcBef>
                          <a:spcPts val="0"/>
                        </a:spcBef>
                        <a:spcAft>
                          <a:spcPts val="0"/>
                        </a:spcAft>
                      </a:pPr>
                      <a:r>
                        <a:rPr lang="en-US" sz="1100" b="0" kern="1200" dirty="0">
                          <a:solidFill>
                            <a:schemeClr val="tx1"/>
                          </a:solidFill>
                          <a:latin typeface="Arial" panose="020B0604020202020204" pitchFamily="34" charset="0"/>
                          <a:ea typeface="+mn-ea"/>
                          <a:cs typeface="Arial" panose="020B0604020202020204" pitchFamily="34" charset="0"/>
                        </a:rPr>
                        <a:t>TNB-383B</a:t>
                      </a:r>
                      <a:r>
                        <a:rPr lang="en-US" sz="1100" b="0" kern="1200" baseline="30000" dirty="0">
                          <a:solidFill>
                            <a:schemeClr val="tx1"/>
                          </a:solidFill>
                          <a:latin typeface="Arial" panose="020B0604020202020204" pitchFamily="34" charset="0"/>
                          <a:ea typeface="+mn-ea"/>
                          <a:cs typeface="Arial" panose="020B0604020202020204" pitchFamily="34" charset="0"/>
                        </a:rPr>
                        <a:t>4</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cs typeface="Arial" panose="020B0604020202020204" pitchFamily="34" charset="0"/>
                        </a:rPr>
                        <a:t>Triple chain anti-BCMA bispecific</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IV fixed doses </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Every 3 weeks</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58</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Median of 6PL</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64% triple refractory</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34% penta refractory</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CRS 45% and no G3-4</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No ICANS </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cs typeface="Arial" panose="020B0604020202020204" pitchFamily="34" charset="0"/>
                        </a:rPr>
                        <a:t>Cytopenias 21% and infections 14%</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80% (13% CR) at the dose levels 40-60 mg</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No </a:t>
                      </a:r>
                      <a:r>
                        <a:rPr lang="en-US" sz="1100">
                          <a:solidFill>
                            <a:schemeClr val="tx1"/>
                          </a:solidFill>
                          <a:effectLst/>
                          <a:latin typeface="Arial" panose="020B0604020202020204" pitchFamily="34" charset="0"/>
                          <a:ea typeface="Calibri" charset="0"/>
                          <a:cs typeface="Arial" panose="020B0604020202020204" pitchFamily="34" charset="0"/>
                        </a:rPr>
                        <a:t>mature data</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3125730222"/>
                  </a:ext>
                </a:extLst>
              </a:tr>
              <a:tr h="773949">
                <a:tc>
                  <a:txBody>
                    <a:bodyPr/>
                    <a:lstStyle/>
                    <a:p>
                      <a:pPr marL="0" marR="0" algn="l">
                        <a:spcBef>
                          <a:spcPts val="0"/>
                        </a:spcBef>
                        <a:spcAft>
                          <a:spcPts val="0"/>
                        </a:spcAft>
                      </a:pPr>
                      <a:r>
                        <a:rPr lang="en-US" sz="1100" b="0" kern="1200" dirty="0" err="1">
                          <a:solidFill>
                            <a:schemeClr val="tx1"/>
                          </a:solidFill>
                          <a:latin typeface="Arial" panose="020B0604020202020204" pitchFamily="34" charset="0"/>
                          <a:ea typeface="+mn-ea"/>
                          <a:cs typeface="Arial" panose="020B0604020202020204" pitchFamily="34" charset="0"/>
                        </a:rPr>
                        <a:t>Elranatamab</a:t>
                      </a:r>
                      <a:r>
                        <a:rPr lang="en-US" sz="1100" b="0" kern="1200" dirty="0">
                          <a:solidFill>
                            <a:schemeClr val="tx1"/>
                          </a:solidFill>
                          <a:latin typeface="Arial" panose="020B0604020202020204" pitchFamily="34" charset="0"/>
                          <a:ea typeface="+mn-ea"/>
                          <a:cs typeface="Arial" panose="020B0604020202020204" pitchFamily="34" charset="0"/>
                        </a:rPr>
                        <a:t> (PF-3135</a:t>
                      </a:r>
                      <a:r>
                        <a:rPr lang="en-US" sz="1100" b="0" kern="1200" baseline="30000" dirty="0">
                          <a:solidFill>
                            <a:schemeClr val="tx1"/>
                          </a:solidFill>
                          <a:latin typeface="Arial" panose="020B0604020202020204" pitchFamily="34" charset="0"/>
                          <a:ea typeface="+mn-ea"/>
                          <a:cs typeface="Arial" panose="020B0604020202020204" pitchFamily="34" charset="0"/>
                        </a:rPr>
                        <a:t>5</a:t>
                      </a:r>
                      <a:r>
                        <a:rPr lang="en-US" sz="1100" b="0" kern="1200" baseline="0" dirty="0">
                          <a:solidFill>
                            <a:schemeClr val="tx1"/>
                          </a:solidFill>
                          <a:latin typeface="Arial" panose="020B0604020202020204" pitchFamily="34" charset="0"/>
                          <a:ea typeface="+mn-ea"/>
                          <a:cs typeface="Arial" panose="020B0604020202020204" pitchFamily="34" charset="0"/>
                        </a:rPr>
                        <a:t>)</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Bispecific</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SC and weekly </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RP2D: 1000 </a:t>
                      </a:r>
                      <a:r>
                        <a:rPr lang="el-GR" sz="1100" dirty="0">
                          <a:solidFill>
                            <a:schemeClr val="tx1"/>
                          </a:solidFill>
                          <a:effectLst/>
                          <a:latin typeface="Arial" panose="020B0604020202020204" pitchFamily="34" charset="0"/>
                          <a:ea typeface="Calibri" charset="0"/>
                          <a:cs typeface="Arial" panose="020B0604020202020204" pitchFamily="34" charset="0"/>
                        </a:rPr>
                        <a:t>μ</a:t>
                      </a:r>
                      <a:r>
                        <a:rPr lang="en-US" sz="1100" dirty="0">
                          <a:solidFill>
                            <a:schemeClr val="tx1"/>
                          </a:solidFill>
                          <a:effectLst/>
                          <a:latin typeface="Arial" panose="020B0604020202020204" pitchFamily="34" charset="0"/>
                          <a:cs typeface="Arial" panose="020B0604020202020204" pitchFamily="34" charset="0"/>
                        </a:rPr>
                        <a:t>g/kg </a:t>
                      </a:r>
                      <a:endParaRPr lang="en-US" sz="11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ctr">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30</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Median of 8PL</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100" dirty="0">
                          <a:solidFill>
                            <a:schemeClr val="tx1"/>
                          </a:solidFill>
                          <a:effectLst/>
                          <a:latin typeface="Arial" panose="020B0604020202020204" pitchFamily="34" charset="0"/>
                          <a:ea typeface="Calibri" charset="0"/>
                          <a:cs typeface="Arial" panose="020B0604020202020204" pitchFamily="34" charset="0"/>
                        </a:rPr>
                        <a:t>87% triple refractory</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23% prior BCMA-based therapy</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CRS 73% and no G3-4</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ICANS 20%</a:t>
                      </a:r>
                    </a:p>
                    <a:p>
                      <a:pPr marL="171450" marR="0" indent="-171450" algn="l">
                        <a:spcBef>
                          <a:spcPts val="0"/>
                        </a:spcBef>
                        <a:spcAft>
                          <a:spcPts val="0"/>
                        </a:spcAft>
                        <a:buClr>
                          <a:schemeClr val="accent1"/>
                        </a:buClr>
                        <a:buFont typeface="Wingdings" pitchFamily="2" charset="2"/>
                        <a:buChar char="§"/>
                      </a:pPr>
                      <a:r>
                        <a:rPr lang="en-US" sz="1100" dirty="0">
                          <a:solidFill>
                            <a:schemeClr val="tx1"/>
                          </a:solidFill>
                          <a:effectLst/>
                          <a:latin typeface="Arial" panose="020B0604020202020204" pitchFamily="34" charset="0"/>
                          <a:ea typeface="Calibri" charset="0"/>
                          <a:cs typeface="Arial" panose="020B0604020202020204" pitchFamily="34" charset="0"/>
                        </a:rPr>
                        <a:t>ISR 50%</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83% ORR at RP2D </a:t>
                      </a: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100" dirty="0">
                          <a:solidFill>
                            <a:schemeClr val="tx1"/>
                          </a:solidFill>
                          <a:effectLst/>
                          <a:latin typeface="Arial" panose="020B0604020202020204" pitchFamily="34" charset="0"/>
                          <a:ea typeface="Calibri" charset="0"/>
                          <a:cs typeface="Arial" panose="020B0604020202020204" pitchFamily="34" charset="0"/>
                        </a:rPr>
                        <a:t>No mature data</a:t>
                      </a: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33807753"/>
                  </a:ext>
                </a:extLst>
              </a:tr>
            </a:tbl>
          </a:graphicData>
        </a:graphic>
      </p:graphicFrame>
      <p:sp>
        <p:nvSpPr>
          <p:cNvPr id="5" name="TextBox 4">
            <a:extLst>
              <a:ext uri="{FF2B5EF4-FFF2-40B4-BE49-F238E27FC236}">
                <a16:creationId xmlns:a16="http://schemas.microsoft.com/office/drawing/2014/main" id="{B38FFEA9-C62B-424A-8549-F6F232D22D16}"/>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107047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BD8AF78-5AF9-4637-9010-9A3831870460}"/>
              </a:ext>
            </a:extLst>
          </p:cNvPr>
          <p:cNvGraphicFramePr>
            <a:graphicFrameLocks noGrp="1"/>
          </p:cNvGraphicFramePr>
          <p:nvPr/>
        </p:nvGraphicFramePr>
        <p:xfrm>
          <a:off x="412750" y="1783510"/>
          <a:ext cx="11366502" cy="3290982"/>
        </p:xfrm>
        <a:graphic>
          <a:graphicData uri="http://schemas.openxmlformats.org/drawingml/2006/table">
            <a:tbl>
              <a:tblPr firstRow="1" bandRow="1">
                <a:tableStyleId>{B301B821-A1FF-4177-AEE7-76D212191A09}</a:tableStyleId>
              </a:tblPr>
              <a:tblGrid>
                <a:gridCol w="1180383">
                  <a:extLst>
                    <a:ext uri="{9D8B030D-6E8A-4147-A177-3AD203B41FA5}">
                      <a16:colId xmlns:a16="http://schemas.microsoft.com/office/drawing/2014/main" val="2265103238"/>
                    </a:ext>
                  </a:extLst>
                </a:gridCol>
                <a:gridCol w="2130133">
                  <a:extLst>
                    <a:ext uri="{9D8B030D-6E8A-4147-A177-3AD203B41FA5}">
                      <a16:colId xmlns:a16="http://schemas.microsoft.com/office/drawing/2014/main" val="1680153738"/>
                    </a:ext>
                  </a:extLst>
                </a:gridCol>
                <a:gridCol w="832539">
                  <a:extLst>
                    <a:ext uri="{9D8B030D-6E8A-4147-A177-3AD203B41FA5}">
                      <a16:colId xmlns:a16="http://schemas.microsoft.com/office/drawing/2014/main" val="205870640"/>
                    </a:ext>
                  </a:extLst>
                </a:gridCol>
                <a:gridCol w="1769144">
                  <a:extLst>
                    <a:ext uri="{9D8B030D-6E8A-4147-A177-3AD203B41FA5}">
                      <a16:colId xmlns:a16="http://schemas.microsoft.com/office/drawing/2014/main" val="2051651451"/>
                    </a:ext>
                  </a:extLst>
                </a:gridCol>
                <a:gridCol w="2518428">
                  <a:extLst>
                    <a:ext uri="{9D8B030D-6E8A-4147-A177-3AD203B41FA5}">
                      <a16:colId xmlns:a16="http://schemas.microsoft.com/office/drawing/2014/main" val="3848568209"/>
                    </a:ext>
                  </a:extLst>
                </a:gridCol>
                <a:gridCol w="1623451">
                  <a:extLst>
                    <a:ext uri="{9D8B030D-6E8A-4147-A177-3AD203B41FA5}">
                      <a16:colId xmlns:a16="http://schemas.microsoft.com/office/drawing/2014/main" val="3574543297"/>
                    </a:ext>
                  </a:extLst>
                </a:gridCol>
                <a:gridCol w="1312424">
                  <a:extLst>
                    <a:ext uri="{9D8B030D-6E8A-4147-A177-3AD203B41FA5}">
                      <a16:colId xmlns:a16="http://schemas.microsoft.com/office/drawing/2014/main" val="3928819884"/>
                    </a:ext>
                  </a:extLst>
                </a:gridCol>
              </a:tblGrid>
              <a:tr h="502920">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Therapy</a:t>
                      </a:r>
                      <a:endParaRPr lang="en-US" sz="12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rgbClr val="00B9D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Characteristics</a:t>
                      </a:r>
                      <a:endParaRPr lang="en-US" sz="12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rgbClr val="00B9D2"/>
                      </a:solidFill>
                      <a:prstDash val="solid"/>
                      <a:round/>
                      <a:headEnd type="none" w="med" len="med"/>
                      <a:tailEnd type="none" w="med" len="med"/>
                    </a:lnL>
                    <a:lnR w="12700" cap="flat" cmpd="sng" algn="ctr">
                      <a:solidFill>
                        <a:srgbClr val="00B9D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N</a:t>
                      </a:r>
                      <a:endParaRPr lang="en-US" sz="12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rgbClr val="00B9D2"/>
                      </a:solidFill>
                      <a:prstDash val="solid"/>
                      <a:round/>
                      <a:headEnd type="none" w="med" len="med"/>
                      <a:tailEnd type="none" w="med" len="med"/>
                    </a:lnL>
                    <a:lnR w="12700" cap="flat" cmpd="sng" algn="ctr">
                      <a:solidFill>
                        <a:srgbClr val="00B9D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200" b="1" kern="1200" dirty="0">
                          <a:solidFill>
                            <a:schemeClr val="bg1"/>
                          </a:solidFill>
                          <a:effectLst/>
                          <a:latin typeface="Arial" panose="020B0604020202020204" pitchFamily="34" charset="0"/>
                          <a:cs typeface="Arial" panose="020B0604020202020204" pitchFamily="34" charset="0"/>
                        </a:rPr>
                        <a:t>Population</a:t>
                      </a:r>
                      <a:endParaRPr lang="en-US" sz="1200" b="1" kern="12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00B9D2"/>
                      </a:solidFill>
                      <a:prstDash val="solid"/>
                      <a:round/>
                      <a:headEnd type="none" w="med" len="med"/>
                      <a:tailEnd type="none" w="med" len="med"/>
                    </a:lnL>
                    <a:lnR w="12700" cap="flat" cmpd="sng" algn="ctr">
                      <a:solidFill>
                        <a:srgbClr val="00B9D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Safety</a:t>
                      </a:r>
                      <a:endParaRPr lang="en-US" sz="12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rgbClr val="00B9D2"/>
                      </a:solidFill>
                      <a:prstDash val="solid"/>
                      <a:round/>
                      <a:headEnd type="none" w="med" len="med"/>
                      <a:tailEnd type="none" w="med" len="med"/>
                    </a:lnL>
                    <a:lnR w="12700" cap="flat" cmpd="sng" algn="ctr">
                      <a:solidFill>
                        <a:srgbClr val="00B9D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Response</a:t>
                      </a:r>
                      <a:endParaRPr lang="en-US" sz="12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rgbClr val="00B9D2"/>
                      </a:solidFill>
                      <a:prstDash val="solid"/>
                      <a:round/>
                      <a:headEnd type="none" w="med" len="med"/>
                      <a:tailEnd type="none" w="med" len="med"/>
                    </a:lnL>
                    <a:lnR w="12700" cap="flat" cmpd="sng" algn="ctr">
                      <a:solidFill>
                        <a:srgbClr val="00B9D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DOR/PFS</a:t>
                      </a:r>
                      <a:endParaRPr lang="en-US" sz="1200" dirty="0">
                        <a:solidFill>
                          <a:schemeClr val="bg1"/>
                        </a:solidFill>
                        <a:effectLst/>
                        <a:latin typeface="Arial" panose="020B0604020202020204" pitchFamily="34" charset="0"/>
                        <a:ea typeface="Calibri" charset="0"/>
                        <a:cs typeface="Arial" panose="020B0604020202020204" pitchFamily="34" charset="0"/>
                      </a:endParaRPr>
                    </a:p>
                  </a:txBody>
                  <a:tcPr marL="68580" marR="68580" marT="0" marB="0" anchor="ctr">
                    <a:lnL w="12700" cap="flat" cmpd="sng" algn="ctr">
                      <a:solidFill>
                        <a:srgbClr val="00B9D2"/>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62927038"/>
                  </a:ext>
                </a:extLst>
              </a:tr>
              <a:tr h="1394031">
                <a:tc>
                  <a:txBody>
                    <a:bodyPr/>
                    <a:lstStyle/>
                    <a:p>
                      <a:pPr marL="0" marR="0" algn="l">
                        <a:spcBef>
                          <a:spcPts val="0"/>
                        </a:spcBef>
                        <a:spcAft>
                          <a:spcPts val="0"/>
                        </a:spcAft>
                      </a:pPr>
                      <a:r>
                        <a:rPr lang="en-US" sz="1200" b="0" kern="1200" dirty="0">
                          <a:solidFill>
                            <a:schemeClr val="tx1"/>
                          </a:solidFill>
                          <a:latin typeface="Arial" panose="020B0604020202020204" pitchFamily="34" charset="0"/>
                          <a:cs typeface="Arial" panose="020B0604020202020204" pitchFamily="34" charset="0"/>
                        </a:rPr>
                        <a:t>Talquetamab</a:t>
                      </a:r>
                      <a:r>
                        <a:rPr lang="en-US" sz="1200" b="0" kern="1200" baseline="30000" dirty="0">
                          <a:solidFill>
                            <a:schemeClr val="tx1"/>
                          </a:solidFill>
                          <a:latin typeface="Arial" panose="020B0604020202020204" pitchFamily="34" charset="0"/>
                          <a:cs typeface="Arial" panose="020B0604020202020204" pitchFamily="34" charset="0"/>
                        </a:rPr>
                        <a:t>1</a:t>
                      </a:r>
                      <a:endParaRPr lang="en-US" sz="12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171450" marR="0" lvl="0" indent="-1714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200" dirty="0">
                          <a:solidFill>
                            <a:schemeClr val="tx1"/>
                          </a:solidFill>
                          <a:effectLst/>
                          <a:latin typeface="Arial" panose="020B0604020202020204" pitchFamily="34" charset="0"/>
                          <a:cs typeface="Arial" panose="020B0604020202020204" pitchFamily="34" charset="0"/>
                        </a:rPr>
                        <a:t>G protein-coupled receptor family C group 5 member D (GPRC5D) x CD3 bispecific antibody</a:t>
                      </a:r>
                    </a:p>
                    <a:p>
                      <a:pPr marL="171450" marR="0" lvl="0" indent="-171450" algn="l" defTabSz="6858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200" dirty="0">
                          <a:solidFill>
                            <a:schemeClr val="tx1"/>
                          </a:solidFill>
                          <a:effectLst/>
                          <a:latin typeface="Arial" panose="020B0604020202020204" pitchFamily="34" charset="0"/>
                          <a:cs typeface="Arial" panose="020B0604020202020204" pitchFamily="34" charset="0"/>
                        </a:rPr>
                        <a:t>IV or SC admin</a:t>
                      </a:r>
                      <a:endParaRPr lang="en-US" sz="1200" strike="sngStrike" dirty="0">
                        <a:solidFill>
                          <a:schemeClr val="tx1"/>
                        </a:solidFill>
                        <a:effectLst/>
                        <a:latin typeface="Arial" panose="020B0604020202020204" pitchFamily="34"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184,</a:t>
                      </a:r>
                    </a:p>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30 at RP2D (405 </a:t>
                      </a:r>
                      <a:r>
                        <a:rPr lang="en-US" sz="1200" b="0" dirty="0">
                          <a:solidFill>
                            <a:schemeClr val="tx1"/>
                          </a:solidFill>
                          <a:effectLst/>
                          <a:latin typeface="Arial" panose="020B0604020202020204" pitchFamily="34" charset="0"/>
                          <a:cs typeface="Arial" panose="020B0604020202020204" pitchFamily="34" charset="0"/>
                        </a:rPr>
                        <a:t>𝛍</a:t>
                      </a:r>
                      <a:r>
                        <a:rPr lang="en-US" sz="1200" dirty="0">
                          <a:solidFill>
                            <a:schemeClr val="tx1"/>
                          </a:solidFill>
                          <a:effectLst/>
                          <a:latin typeface="Arial" panose="020B0604020202020204" pitchFamily="34" charset="0"/>
                          <a:cs typeface="Arial" panose="020B0604020202020204" pitchFamily="34" charset="0"/>
                        </a:rPr>
                        <a:t>g/kg))</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Median of 6PL (6PL at RP2D)</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76% triple refractory</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28% penta refractory</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171450" marR="0" indent="-171450" algn="l">
                        <a:spcBef>
                          <a:spcPts val="0"/>
                        </a:spcBef>
                        <a:spcAft>
                          <a:spcPts val="0"/>
                        </a:spcAft>
                        <a:buClr>
                          <a:schemeClr val="accent1"/>
                        </a:buClr>
                        <a:buFont typeface="Wingdings" pitchFamily="2" charset="2"/>
                        <a:buChar char="§"/>
                      </a:pPr>
                      <a:r>
                        <a:rPr lang="en-US" sz="1200" dirty="0">
                          <a:solidFill>
                            <a:schemeClr val="tx1"/>
                          </a:solidFill>
                          <a:latin typeface="Arial" panose="020B0604020202020204" pitchFamily="34" charset="0"/>
                          <a:cs typeface="Arial" panose="020B0604020202020204" pitchFamily="34" charset="0"/>
                        </a:rPr>
                        <a:t>Infections in 37% of SC and RP2D patients; </a:t>
                      </a:r>
                      <a:r>
                        <a:rPr lang="en-US" sz="1200" dirty="0">
                          <a:solidFill>
                            <a:schemeClr val="tx1"/>
                          </a:solidFill>
                          <a:effectLst/>
                          <a:latin typeface="Arial" panose="020B0604020202020204" pitchFamily="34" charset="0"/>
                          <a:cs typeface="Arial" panose="020B0604020202020204" pitchFamily="34" charset="0"/>
                        </a:rPr>
                        <a:t>G3-4 </a:t>
                      </a:r>
                      <a:r>
                        <a:rPr lang="en-US" sz="1200" dirty="0">
                          <a:solidFill>
                            <a:schemeClr val="tx1"/>
                          </a:solidFill>
                          <a:latin typeface="Arial" panose="020B0604020202020204" pitchFamily="34" charset="0"/>
                          <a:cs typeface="Arial" panose="020B0604020202020204" pitchFamily="34" charset="0"/>
                        </a:rPr>
                        <a:t>3% at RP2D</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latin typeface="Arial" panose="020B0604020202020204" pitchFamily="34" charset="0"/>
                          <a:cs typeface="Arial" panose="020B0604020202020204" pitchFamily="34" charset="0"/>
                        </a:rPr>
                        <a:t>Neurotoxicity in 4 SC patients; 2 (7%) at RP2D</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200" dirty="0">
                          <a:solidFill>
                            <a:schemeClr val="tx1"/>
                          </a:solidFill>
                          <a:effectLst/>
                          <a:latin typeface="Arial" panose="020B0604020202020204" pitchFamily="34" charset="0"/>
                          <a:cs typeface="Arial" panose="020B0604020202020204" pitchFamily="34" charset="0"/>
                        </a:rPr>
                        <a:t>CRS 73%, G3-4 2% at RP2D</a:t>
                      </a:r>
                    </a:p>
                    <a:p>
                      <a:pPr marL="0" marR="0" indent="0" algn="l">
                        <a:spcBef>
                          <a:spcPts val="0"/>
                        </a:spcBef>
                        <a:spcAft>
                          <a:spcPts val="0"/>
                        </a:spcAft>
                        <a:buClr>
                          <a:schemeClr val="accent1"/>
                        </a:buClr>
                        <a:buFont typeface="Wingdings" pitchFamily="2" charset="2"/>
                        <a:buNone/>
                      </a:pP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At RP2D: 70% ORR with </a:t>
                      </a:r>
                      <a:br>
                        <a:rPr lang="en-US" sz="1200" dirty="0">
                          <a:solidFill>
                            <a:schemeClr val="tx1"/>
                          </a:solidFill>
                          <a:effectLst/>
                          <a:latin typeface="Arial" panose="020B0604020202020204" pitchFamily="34" charset="0"/>
                          <a:cs typeface="Arial" panose="020B0604020202020204" pitchFamily="34" charset="0"/>
                        </a:rPr>
                      </a:br>
                      <a:r>
                        <a:rPr lang="en-US" sz="1200" dirty="0">
                          <a:solidFill>
                            <a:schemeClr val="tx1"/>
                          </a:solidFill>
                          <a:effectLst/>
                          <a:latin typeface="Arial" panose="020B0604020202020204" pitchFamily="34" charset="0"/>
                          <a:cs typeface="Arial" panose="020B0604020202020204" pitchFamily="34" charset="0"/>
                        </a:rPr>
                        <a:t>≥ VGPR 60%</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cs typeface="Arial" panose="020B0604020202020204" pitchFamily="34" charset="0"/>
                        </a:rPr>
                        <a:t>No mature data</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26654046"/>
                  </a:ext>
                </a:extLst>
              </a:tr>
              <a:tr h="1394031">
                <a:tc>
                  <a:txBody>
                    <a:bodyPr/>
                    <a:lstStyle/>
                    <a:p>
                      <a:pPr marL="0" marR="0" algn="l">
                        <a:spcBef>
                          <a:spcPts val="0"/>
                        </a:spcBef>
                        <a:spcAft>
                          <a:spcPts val="0"/>
                        </a:spcAft>
                      </a:pPr>
                      <a:r>
                        <a:rPr lang="en-US" sz="1200" b="0" kern="1200" dirty="0">
                          <a:solidFill>
                            <a:schemeClr val="tx1"/>
                          </a:solidFill>
                          <a:latin typeface="Arial" panose="020B0604020202020204" pitchFamily="34" charset="0"/>
                          <a:cs typeface="Arial" panose="020B0604020202020204" pitchFamily="34" charset="0"/>
                        </a:rPr>
                        <a:t>Cevostamab (BFCR4350A)</a:t>
                      </a:r>
                      <a:r>
                        <a:rPr lang="en-US" sz="1200" b="0" kern="1200" baseline="30000" dirty="0">
                          <a:solidFill>
                            <a:schemeClr val="tx1"/>
                          </a:solidFill>
                          <a:latin typeface="Arial" panose="020B0604020202020204" pitchFamily="34" charset="0"/>
                          <a:cs typeface="Arial" panose="020B0604020202020204" pitchFamily="34" charset="0"/>
                        </a:rPr>
                        <a:t>2</a:t>
                      </a:r>
                      <a:endParaRPr lang="en-US" sz="12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fr-FR" sz="1200" dirty="0">
                          <a:solidFill>
                            <a:schemeClr val="tx1"/>
                          </a:solidFill>
                          <a:effectLst/>
                          <a:latin typeface="Arial" panose="020B0604020202020204" pitchFamily="34" charset="0"/>
                          <a:cs typeface="Arial" panose="020B0604020202020204" pitchFamily="34" charset="0"/>
                        </a:rPr>
                        <a:t>FcRH5/CD3 bispecific </a:t>
                      </a:r>
                      <a:br>
                        <a:rPr lang="fr-FR" sz="1200" dirty="0">
                          <a:solidFill>
                            <a:schemeClr val="tx1"/>
                          </a:solidFill>
                          <a:effectLst/>
                          <a:latin typeface="Arial" panose="020B0604020202020204" pitchFamily="34" charset="0"/>
                          <a:cs typeface="Arial" panose="020B0604020202020204" pitchFamily="34" charset="0"/>
                        </a:rPr>
                      </a:br>
                      <a:r>
                        <a:rPr lang="fr-FR" sz="1200" dirty="0">
                          <a:solidFill>
                            <a:schemeClr val="tx1"/>
                          </a:solidFill>
                          <a:effectLst/>
                          <a:latin typeface="Arial" panose="020B0604020202020204" pitchFamily="34" charset="0"/>
                          <a:cs typeface="Arial" panose="020B0604020202020204" pitchFamily="34" charset="0"/>
                        </a:rPr>
                        <a:t>T-cell engager</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latin typeface="Arial" panose="020B0604020202020204" pitchFamily="34" charset="0"/>
                          <a:cs typeface="Arial" panose="020B0604020202020204" pitchFamily="34" charset="0"/>
                        </a:rPr>
                        <a:t>Q3W IV infusions</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tc>
                  <a:txBody>
                    <a:bodyPr/>
                    <a:lstStyle/>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53</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tc>
                  <a:txBody>
                    <a:bodyPr/>
                    <a:lstStyle/>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Median of 6PL</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72% triple refractory</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45% penta refractory</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200" dirty="0">
                          <a:solidFill>
                            <a:schemeClr val="tx1"/>
                          </a:solidFill>
                          <a:effectLst/>
                          <a:latin typeface="Arial" panose="020B0604020202020204" pitchFamily="34" charset="0"/>
                          <a:cs typeface="Arial" panose="020B0604020202020204" pitchFamily="34" charset="0"/>
                        </a:rPr>
                        <a:t>Thrombocytopenia 32%, G3-4 25%</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200" dirty="0">
                          <a:solidFill>
                            <a:schemeClr val="tx1"/>
                          </a:solidFill>
                          <a:effectLst/>
                          <a:latin typeface="Arial" panose="020B0604020202020204" pitchFamily="34" charset="0"/>
                          <a:cs typeface="Arial" panose="020B0604020202020204" pitchFamily="34" charset="0"/>
                        </a:rPr>
                        <a:t>CRS 76%, G3-4 2%</a:t>
                      </a:r>
                    </a:p>
                    <a:p>
                      <a:pPr marL="171450" marR="0" indent="-171450" algn="l">
                        <a:spcBef>
                          <a:spcPts val="0"/>
                        </a:spcBef>
                        <a:spcAft>
                          <a:spcPts val="0"/>
                        </a:spcAft>
                        <a:buClr>
                          <a:schemeClr val="accent1"/>
                        </a:buClr>
                        <a:buFont typeface="Wingdings" pitchFamily="2" charset="2"/>
                        <a:buChar char="§"/>
                      </a:pPr>
                      <a:r>
                        <a:rPr lang="en-US" sz="1200" dirty="0">
                          <a:solidFill>
                            <a:schemeClr val="tx1"/>
                          </a:solidFill>
                          <a:effectLst/>
                          <a:latin typeface="Arial" panose="020B0604020202020204" pitchFamily="34" charset="0"/>
                          <a:cs typeface="Arial" panose="020B0604020202020204" pitchFamily="34" charset="0"/>
                        </a:rPr>
                        <a:t>Neurotoxicity 28%, no </a:t>
                      </a:r>
                      <a:br>
                        <a:rPr lang="en-US" sz="1200" dirty="0">
                          <a:solidFill>
                            <a:schemeClr val="tx1"/>
                          </a:solidFill>
                          <a:effectLst/>
                          <a:latin typeface="Arial" panose="020B0604020202020204" pitchFamily="34" charset="0"/>
                          <a:cs typeface="Arial" panose="020B0604020202020204" pitchFamily="34" charset="0"/>
                        </a:rPr>
                      </a:br>
                      <a:r>
                        <a:rPr lang="en-US" sz="1200" dirty="0">
                          <a:solidFill>
                            <a:schemeClr val="tx1"/>
                          </a:solidFill>
                          <a:effectLst/>
                          <a:latin typeface="Arial" panose="020B0604020202020204" pitchFamily="34" charset="0"/>
                          <a:cs typeface="Arial" panose="020B0604020202020204" pitchFamily="34" charset="0"/>
                        </a:rPr>
                        <a:t>G3-4</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tc>
                  <a:txBody>
                    <a:bodyPr/>
                    <a:lstStyle/>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ORR in ≥3.6/20-mg cohorts:</a:t>
                      </a:r>
                    </a:p>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53% (18/34) in all pts</a:t>
                      </a:r>
                    </a:p>
                    <a:p>
                      <a:pPr marL="0" marR="0" algn="l">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63% (5/8) in pts with prior anti-BCMA</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Arial" panose="020B0604020202020204" pitchFamily="34" charset="0"/>
                          <a:cs typeface="Arial" panose="020B0604020202020204" pitchFamily="34" charset="0"/>
                        </a:rPr>
                        <a:t>No mature data</a:t>
                      </a:r>
                      <a:endParaRPr lang="en-US" sz="1200" dirty="0">
                        <a:solidFill>
                          <a:schemeClr val="tx1"/>
                        </a:solidFill>
                        <a:effectLst/>
                        <a:latin typeface="Arial" panose="020B0604020202020204" pitchFamily="34" charset="0"/>
                        <a:ea typeface="Calibri" charset="0"/>
                        <a:cs typeface="Arial" panose="020B0604020202020204" pitchFamily="34" charset="0"/>
                      </a:endParaRPr>
                    </a:p>
                  </a:txBody>
                  <a:tcPr marL="68580" marR="68580" marT="0" marB="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566058523"/>
                  </a:ext>
                </a:extLst>
              </a:tr>
            </a:tbl>
          </a:graphicData>
        </a:graphic>
      </p:graphicFrame>
      <p:sp>
        <p:nvSpPr>
          <p:cNvPr id="5" name="Text Placeholder 4">
            <a:extLst>
              <a:ext uri="{FF2B5EF4-FFF2-40B4-BE49-F238E27FC236}">
                <a16:creationId xmlns:a16="http://schemas.microsoft.com/office/drawing/2014/main" id="{73EEDCBF-B1CD-4F62-BCA8-D8A87C39D16C}"/>
              </a:ext>
            </a:extLst>
          </p:cNvPr>
          <p:cNvSpPr>
            <a:spLocks noGrp="1"/>
          </p:cNvSpPr>
          <p:nvPr>
            <p:ph idx="1"/>
          </p:nvPr>
        </p:nvSpPr>
        <p:spPr>
          <a:xfrm>
            <a:off x="236732" y="6158366"/>
            <a:ext cx="11718536" cy="230868"/>
          </a:xfrm>
        </p:spPr>
        <p:txBody>
          <a:bodyPr>
            <a:normAutofit fontScale="77500" lnSpcReduction="20000"/>
          </a:bodyPr>
          <a:lstStyle/>
          <a:p>
            <a:pPr marL="0" indent="0">
              <a:buNone/>
            </a:pPr>
            <a:r>
              <a:rPr lang="en-US" sz="1600" dirty="0"/>
              <a:t>1. Berdeja  JG, et al. ASCO 2021. Abstract 8008. 2. Cohen A, et al. ASH 2020. Abstract 292. </a:t>
            </a:r>
          </a:p>
        </p:txBody>
      </p:sp>
      <p:sp>
        <p:nvSpPr>
          <p:cNvPr id="2" name="Title 1">
            <a:extLst>
              <a:ext uri="{FF2B5EF4-FFF2-40B4-BE49-F238E27FC236}">
                <a16:creationId xmlns:a16="http://schemas.microsoft.com/office/drawing/2014/main" id="{00AB68A6-68EB-43BC-B216-3C89CE64BC11}"/>
              </a:ext>
            </a:extLst>
          </p:cNvPr>
          <p:cNvSpPr>
            <a:spLocks noGrp="1"/>
          </p:cNvSpPr>
          <p:nvPr>
            <p:ph type="title"/>
          </p:nvPr>
        </p:nvSpPr>
        <p:spPr/>
        <p:txBody>
          <a:bodyPr/>
          <a:lstStyle/>
          <a:p>
            <a:r>
              <a:rPr lang="en-US" b="1" dirty="0">
                <a:solidFill>
                  <a:srgbClr val="C00000"/>
                </a:solidFill>
              </a:rPr>
              <a:t>Novel Non-BCMA Bispecific Antibodies</a:t>
            </a:r>
          </a:p>
        </p:txBody>
      </p:sp>
      <p:sp>
        <p:nvSpPr>
          <p:cNvPr id="4" name="Slide Number Placeholder 3">
            <a:extLst>
              <a:ext uri="{FF2B5EF4-FFF2-40B4-BE49-F238E27FC236}">
                <a16:creationId xmlns:a16="http://schemas.microsoft.com/office/drawing/2014/main" id="{7E9ED5A1-146C-40BE-952D-586A2DE569E5}"/>
              </a:ext>
            </a:extLst>
          </p:cNvPr>
          <p:cNvSpPr>
            <a:spLocks noGrp="1"/>
          </p:cNvSpPr>
          <p:nvPr>
            <p:ph type="sldNum" sz="quarter" idx="4294967295"/>
          </p:nvPr>
        </p:nvSpPr>
        <p:spPr>
          <a:xfrm>
            <a:off x="11908368" y="6498168"/>
            <a:ext cx="283633" cy="283633"/>
          </a:xfrm>
          <a:prstGeom prst="rect">
            <a:avLst/>
          </a:prstGeom>
        </p:spPr>
        <p:txBody>
          <a:bodyPr vert="horz" lIns="0" tIns="0" rIns="0" bIns="0" rtlCol="0" anchor="ctr">
            <a:noAutofit/>
          </a:bodyPr>
          <a:lstStyle>
            <a:defPPr>
              <a:defRPr lang="en-US"/>
            </a:defPPr>
            <a:lvl1pPr marL="0" algn="ctr" defTabSz="914377" rtl="0" eaLnBrk="1" latinLnBrk="0" hangingPunct="1">
              <a:defRPr sz="10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0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AEAF014-AB5F-FF4E-8642-7BE89DF66332}"/>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609111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A51C365-1153-2148-918D-983C5628E775}"/>
              </a:ext>
            </a:extLst>
          </p:cNvPr>
          <p:cNvSpPr>
            <a:spLocks noGrp="1"/>
          </p:cNvSpPr>
          <p:nvPr>
            <p:ph idx="1"/>
          </p:nvPr>
        </p:nvSpPr>
        <p:spPr>
          <a:xfrm>
            <a:off x="261257" y="5787633"/>
            <a:ext cx="11718536" cy="574517"/>
          </a:xfrm>
        </p:spPr>
        <p:txBody>
          <a:bodyPr>
            <a:noAutofit/>
          </a:bodyPr>
          <a:lstStyle/>
          <a:p>
            <a:pPr marL="11113" indent="-11113"/>
            <a:r>
              <a:rPr lang="en-US" sz="800" baseline="30000" dirty="0" err="1"/>
              <a:t>a</a:t>
            </a:r>
            <a:r>
              <a:rPr lang="en-US" sz="800" dirty="0" err="1"/>
              <a:t>Glucocorticoid</a:t>
            </a:r>
            <a:r>
              <a:rPr lang="en-US" sz="800" dirty="0"/>
              <a:t>, antihistamine, and antipyretic. </a:t>
            </a:r>
            <a:r>
              <a:rPr lang="en-US" sz="800" baseline="30000" dirty="0"/>
              <a:t>b</a:t>
            </a:r>
            <a:r>
              <a:rPr lang="en-US" sz="800" dirty="0"/>
              <a:t>1-3 step-up doses given within 1 week before a full dose. </a:t>
            </a:r>
            <a:r>
              <a:rPr lang="en-US" sz="800" baseline="30000" dirty="0" err="1"/>
              <a:t>c</a:t>
            </a:r>
            <a:r>
              <a:rPr lang="en-US" sz="800" dirty="0" err="1"/>
              <a:t>With</a:t>
            </a:r>
            <a:r>
              <a:rPr lang="en-US" sz="800" dirty="0"/>
              <a:t> 60 and 300 µg/kg step-up doses given within 1 week before a full dose. </a:t>
            </a:r>
            <a:br>
              <a:rPr lang="en-US" sz="800" dirty="0"/>
            </a:br>
            <a:r>
              <a:rPr lang="en-US" sz="800" baseline="30000" dirty="0" err="1"/>
              <a:t>d</a:t>
            </a:r>
            <a:r>
              <a:rPr lang="en-US" sz="800" dirty="0" err="1"/>
              <a:t>Defined</a:t>
            </a:r>
            <a:r>
              <a:rPr lang="en-US" sz="800" dirty="0"/>
              <a:t> as del(17p), t(4;14), t(14;16), t(14;20).</a:t>
            </a:r>
            <a:r>
              <a:rPr lang="en-US" sz="800" baseline="30000" dirty="0" err="1"/>
              <a:t>e</a:t>
            </a:r>
            <a:r>
              <a:rPr lang="en-US" sz="800" dirty="0" err="1">
                <a:cs typeface="Calibri" panose="020F0502020204030204" pitchFamily="34" charset="0"/>
              </a:rPr>
              <a:t>PI</a:t>
            </a:r>
            <a:r>
              <a:rPr lang="en-US" sz="800" dirty="0">
                <a:cs typeface="Calibri" panose="020F0502020204030204" pitchFamily="34" charset="0"/>
              </a:rPr>
              <a:t>, </a:t>
            </a:r>
            <a:r>
              <a:rPr lang="en-US" sz="800" dirty="0" err="1">
                <a:cs typeface="Calibri" panose="020F0502020204030204" pitchFamily="34" charset="0"/>
              </a:rPr>
              <a:t>IMiD</a:t>
            </a:r>
            <a:r>
              <a:rPr lang="en-US" sz="800" dirty="0">
                <a:cs typeface="Calibri" panose="020F0502020204030204" pitchFamily="34" charset="0"/>
              </a:rPr>
              <a:t>, and anti-CD38, </a:t>
            </a:r>
            <a:r>
              <a:rPr lang="en-US" sz="800" baseline="30000" dirty="0">
                <a:cs typeface="Calibri" panose="020F0502020204030204" pitchFamily="34" charset="0"/>
              </a:rPr>
              <a:t>f</a:t>
            </a:r>
            <a:r>
              <a:rPr lang="en-US" sz="800" dirty="0">
                <a:cs typeface="Calibri" panose="020F0502020204030204" pitchFamily="34" charset="0"/>
              </a:rPr>
              <a:t>2 PIs, 2 </a:t>
            </a:r>
            <a:r>
              <a:rPr lang="en-US" sz="800" dirty="0" err="1">
                <a:cs typeface="Calibri" panose="020F0502020204030204" pitchFamily="34" charset="0"/>
              </a:rPr>
              <a:t>IMiDs</a:t>
            </a:r>
            <a:r>
              <a:rPr lang="en-US" sz="800" dirty="0">
                <a:cs typeface="Calibri" panose="020F0502020204030204" pitchFamily="34" charset="0"/>
              </a:rPr>
              <a:t>, and anti-CD38.</a:t>
            </a:r>
            <a:r>
              <a:rPr lang="en-US" sz="933" i="1" dirty="0">
                <a:latin typeface="Calibri" panose="020F0502020204030204" pitchFamily="34" charset="0"/>
                <a:cs typeface="Calibri" panose="020F0502020204030204" pitchFamily="34" charset="0"/>
              </a:rPr>
              <a:t>, </a:t>
            </a:r>
            <a:r>
              <a:rPr lang="en-US" sz="800" dirty="0"/>
              <a:t>PK, pharmacokinetics; q2w, once every 2 weeks; RP2D, recommended phase 2 dose. </a:t>
            </a:r>
          </a:p>
          <a:p>
            <a:pPr marL="11113" indent="-11113"/>
            <a:r>
              <a:rPr lang="en-US" sz="933" dirty="0">
                <a:latin typeface="Calibri" panose="020F0502020204030204" pitchFamily="34" charset="0"/>
                <a:cs typeface="Calibri" panose="020F0502020204030204" pitchFamily="34" charset="0"/>
              </a:rPr>
              <a:t>Usmani SZ. </a:t>
            </a:r>
            <a:r>
              <a:rPr lang="en-US" sz="933" i="1" dirty="0">
                <a:latin typeface="Calibri" panose="020F0502020204030204" pitchFamily="34" charset="0"/>
                <a:cs typeface="Calibri" panose="020F0502020204030204" pitchFamily="34" charset="0"/>
              </a:rPr>
              <a:t>Lancet 2021</a:t>
            </a:r>
            <a:endParaRPr lang="en-US" sz="800" dirty="0"/>
          </a:p>
        </p:txBody>
      </p:sp>
      <p:sp>
        <p:nvSpPr>
          <p:cNvPr id="3" name="Title 2">
            <a:extLst>
              <a:ext uri="{FF2B5EF4-FFF2-40B4-BE49-F238E27FC236}">
                <a16:creationId xmlns:a16="http://schemas.microsoft.com/office/drawing/2014/main" id="{4BBE4294-7294-5F4E-A91A-4347A4F2215F}"/>
              </a:ext>
            </a:extLst>
          </p:cNvPr>
          <p:cNvSpPr>
            <a:spLocks noGrp="1"/>
          </p:cNvSpPr>
          <p:nvPr>
            <p:ph type="title"/>
          </p:nvPr>
        </p:nvSpPr>
        <p:spPr>
          <a:xfrm>
            <a:off x="1" y="62488"/>
            <a:ext cx="11979793" cy="1325563"/>
          </a:xfrm>
        </p:spPr>
        <p:txBody>
          <a:bodyPr>
            <a:normAutofit/>
          </a:bodyPr>
          <a:lstStyle/>
          <a:p>
            <a:r>
              <a:rPr lang="en-US" sz="2800" b="1" dirty="0">
                <a:solidFill>
                  <a:srgbClr val="C00000"/>
                </a:solidFill>
              </a:rPr>
              <a:t>Phase 1 First-in-Human Study of </a:t>
            </a:r>
            <a:r>
              <a:rPr lang="en-US" sz="2800" b="1" dirty="0" err="1">
                <a:solidFill>
                  <a:srgbClr val="C00000"/>
                </a:solidFill>
              </a:rPr>
              <a:t>Teclistamab</a:t>
            </a:r>
            <a:r>
              <a:rPr lang="en-US" sz="2800" b="1" dirty="0">
                <a:solidFill>
                  <a:srgbClr val="C00000"/>
                </a:solidFill>
              </a:rPr>
              <a:t> in Patients With RRMM</a:t>
            </a:r>
            <a:r>
              <a:rPr lang="en-US" sz="2800" b="1" dirty="0">
                <a:solidFill>
                  <a:prstClr val="white"/>
                </a:solidFill>
              </a:rPr>
              <a:t>:</a:t>
            </a:r>
            <a:r>
              <a:rPr lang="en-US" sz="2800" dirty="0"/>
              <a:t> Study Design and Patients</a:t>
            </a:r>
          </a:p>
        </p:txBody>
      </p:sp>
      <p:sp>
        <p:nvSpPr>
          <p:cNvPr id="11" name="Rectangle 10">
            <a:extLst>
              <a:ext uri="{FF2B5EF4-FFF2-40B4-BE49-F238E27FC236}">
                <a16:creationId xmlns:a16="http://schemas.microsoft.com/office/drawing/2014/main" id="{7AC0F065-4FF1-B847-B8D3-E62BFE827CBF}"/>
              </a:ext>
            </a:extLst>
          </p:cNvPr>
          <p:cNvSpPr/>
          <p:nvPr/>
        </p:nvSpPr>
        <p:spPr>
          <a:xfrm>
            <a:off x="497841" y="5193430"/>
            <a:ext cx="5380713" cy="628939"/>
          </a:xfrm>
          <a:prstGeom prst="rect">
            <a:avLst/>
          </a:prstGeom>
          <a:solidFill>
            <a:srgbClr val="F4FEFF"/>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a:ea typeface="+mn-ea"/>
                <a:cs typeface="+mn-cs"/>
              </a:rPr>
              <a:t>Key objectives:</a:t>
            </a:r>
            <a:r>
              <a:rPr kumimoji="0" lang="en-US" sz="1467" b="0" i="0" u="none" strike="noStrike" kern="1200" cap="none" spc="0" normalizeH="0" baseline="0" noProof="0" dirty="0">
                <a:ln>
                  <a:noFill/>
                </a:ln>
                <a:solidFill>
                  <a:prstClr val="black"/>
                </a:solidFill>
                <a:effectLst/>
                <a:uLnTx/>
                <a:uFillTx/>
                <a:latin typeface="Calibri"/>
                <a:ea typeface="+mn-ea"/>
                <a:cs typeface="+mn-cs"/>
              </a:rPr>
              <a:t> RP2D (Part 1), RP2D safety/tolerability (Part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a:ea typeface="+mn-ea"/>
                <a:cs typeface="+mn-cs"/>
              </a:rPr>
              <a:t>Antitumor activity, PK, PD</a:t>
            </a:r>
          </a:p>
        </p:txBody>
      </p:sp>
      <p:sp>
        <p:nvSpPr>
          <p:cNvPr id="10" name="TextBox 9">
            <a:extLst>
              <a:ext uri="{FF2B5EF4-FFF2-40B4-BE49-F238E27FC236}">
                <a16:creationId xmlns:a16="http://schemas.microsoft.com/office/drawing/2014/main" id="{E85EB60B-74C1-6649-AFFF-577464624934}"/>
              </a:ext>
            </a:extLst>
          </p:cNvPr>
          <p:cNvSpPr txBox="1"/>
          <p:nvPr/>
        </p:nvSpPr>
        <p:spPr>
          <a:xfrm>
            <a:off x="497840" y="1997030"/>
            <a:ext cx="5377597" cy="769634"/>
          </a:xfrm>
          <a:prstGeom prst="roundRect">
            <a:avLst>
              <a:gd name="adj" fmla="val 0"/>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a:ea typeface="+mn-ea"/>
                <a:cs typeface="+mn-cs"/>
              </a:rPr>
              <a:t>Key eligibility criteria</a:t>
            </a:r>
            <a:endParaRPr kumimoji="0" lang="en-US" sz="1467" b="0" i="0" u="none" strike="noStrike" kern="1200" cap="none" spc="0" normalizeH="0" baseline="0" noProof="0" dirty="0">
              <a:ln>
                <a:noFill/>
              </a:ln>
              <a:solidFill>
                <a:prstClr val="black"/>
              </a:solidFill>
              <a:effectLst/>
              <a:uLnTx/>
              <a:uFillTx/>
              <a:latin typeface="Calibri"/>
              <a:ea typeface="+mn-ea"/>
              <a:cs typeface="+mn-cs"/>
            </a:endParaRPr>
          </a:p>
          <a:p>
            <a:pPr marL="285744" marR="0" lvl="0" indent="-285744" algn="l" defTabSz="914400" rtl="0" eaLnBrk="1" fontAlgn="auto" latinLnBrk="0" hangingPunct="1">
              <a:lnSpc>
                <a:spcPct val="100000"/>
              </a:lnSpc>
              <a:spcBef>
                <a:spcPts val="0"/>
              </a:spcBef>
              <a:spcAft>
                <a:spcPts val="0"/>
              </a:spcAft>
              <a:buClr>
                <a:srgbClr val="4472C4"/>
              </a:buClr>
              <a:buSzTx/>
              <a:buFont typeface="Wingdings" pitchFamily="2" charset="2"/>
              <a:buChar char="§"/>
              <a:tabLst/>
              <a:defRPr/>
            </a:pPr>
            <a:r>
              <a:rPr kumimoji="0" lang="en-US" sz="1467" b="0" i="0" u="none" strike="noStrike" kern="1200" cap="none" spc="0" normalizeH="0" baseline="0" noProof="0" dirty="0">
                <a:ln>
                  <a:noFill/>
                </a:ln>
                <a:solidFill>
                  <a:prstClr val="black"/>
                </a:solidFill>
                <a:effectLst/>
                <a:uLnTx/>
                <a:uFillTx/>
                <a:latin typeface="Calibri"/>
                <a:ea typeface="+mn-ea"/>
                <a:cs typeface="+mn-cs"/>
              </a:rPr>
              <a:t>RR or intolerant to established MM therapies</a:t>
            </a:r>
          </a:p>
          <a:p>
            <a:pPr marL="285744" marR="0" lvl="0" indent="-285744" algn="l" defTabSz="914400" rtl="0" eaLnBrk="1" fontAlgn="auto" latinLnBrk="0" hangingPunct="1">
              <a:lnSpc>
                <a:spcPct val="100000"/>
              </a:lnSpc>
              <a:spcBef>
                <a:spcPts val="0"/>
              </a:spcBef>
              <a:spcAft>
                <a:spcPts val="0"/>
              </a:spcAft>
              <a:buClr>
                <a:srgbClr val="4472C4"/>
              </a:buClr>
              <a:buSzTx/>
              <a:buFont typeface="Wingdings" pitchFamily="2" charset="2"/>
              <a:buChar char="§"/>
              <a:tabLst/>
              <a:defRPr/>
            </a:pPr>
            <a:r>
              <a:rPr kumimoji="0" lang="en-US" sz="1467" b="0" i="0" u="none" strike="noStrike" kern="1200" cap="none" spc="0" normalizeH="0" baseline="0" noProof="0" dirty="0">
                <a:ln>
                  <a:noFill/>
                </a:ln>
                <a:solidFill>
                  <a:prstClr val="black"/>
                </a:solidFill>
                <a:effectLst/>
                <a:uLnTx/>
                <a:uFillTx/>
                <a:latin typeface="Calibri"/>
                <a:ea typeface="+mn-ea"/>
                <a:cs typeface="+mn-cs"/>
              </a:rPr>
              <a:t>No prior BCMA-targeted therapy</a:t>
            </a:r>
          </a:p>
        </p:txBody>
      </p:sp>
      <p:grpSp>
        <p:nvGrpSpPr>
          <p:cNvPr id="7" name="Group 6">
            <a:extLst>
              <a:ext uri="{FF2B5EF4-FFF2-40B4-BE49-F238E27FC236}">
                <a16:creationId xmlns:a16="http://schemas.microsoft.com/office/drawing/2014/main" id="{2DFAD39D-5E5C-B74B-BCFB-02335CC74B73}"/>
              </a:ext>
            </a:extLst>
          </p:cNvPr>
          <p:cNvGrpSpPr/>
          <p:nvPr/>
        </p:nvGrpSpPr>
        <p:grpSpPr>
          <a:xfrm>
            <a:off x="497841" y="2984489"/>
            <a:ext cx="5380713" cy="2111400"/>
            <a:chOff x="494724" y="2956829"/>
            <a:chExt cx="5380713" cy="2111400"/>
          </a:xfrm>
        </p:grpSpPr>
        <p:sp>
          <p:nvSpPr>
            <p:cNvPr id="2" name="Rectangle 1">
              <a:extLst>
                <a:ext uri="{FF2B5EF4-FFF2-40B4-BE49-F238E27FC236}">
                  <a16:creationId xmlns:a16="http://schemas.microsoft.com/office/drawing/2014/main" id="{21A11E9E-A334-254F-9492-D9A49A2A9625}"/>
                </a:ext>
              </a:extLst>
            </p:cNvPr>
            <p:cNvSpPr/>
            <p:nvPr/>
          </p:nvSpPr>
          <p:spPr>
            <a:xfrm>
              <a:off x="494724" y="4120325"/>
              <a:ext cx="2595316" cy="947904"/>
            </a:xfrm>
            <a:prstGeom prst="rect">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a:ea typeface="+mn-ea"/>
                  <a:cs typeface="+mn-cs"/>
                </a:rPr>
                <a:t>IV </a:t>
              </a:r>
              <a:r>
                <a:rPr kumimoji="0" lang="en-US" sz="1400" b="0" i="0" u="sng" strike="noStrike" kern="1200" cap="none" spc="0" normalizeH="0" baseline="0" noProof="0" dirty="0" err="1">
                  <a:ln>
                    <a:noFill/>
                  </a:ln>
                  <a:solidFill>
                    <a:prstClr val="white"/>
                  </a:solidFill>
                  <a:effectLst/>
                  <a:uLnTx/>
                  <a:uFillTx/>
                  <a:latin typeface="Calibri"/>
                  <a:ea typeface="+mn-ea"/>
                  <a:cs typeface="+mn-cs"/>
                </a:rPr>
                <a:t>Teclistamab</a:t>
              </a:r>
              <a:r>
                <a:rPr kumimoji="0" lang="en-US" sz="1400" b="0" i="0" u="sng" strike="noStrike" kern="1200" cap="none" spc="0" normalizeH="0" baseline="0" noProof="0" dirty="0">
                  <a:ln>
                    <a:noFill/>
                  </a:ln>
                  <a:solidFill>
                    <a:prstClr val="white"/>
                  </a:solidFill>
                  <a:effectLst/>
                  <a:uLnTx/>
                  <a:uFillTx/>
                  <a:latin typeface="Calibri"/>
                  <a:ea typeface="+mn-ea"/>
                  <a:cs typeface="+mn-cs"/>
                </a:rPr>
                <a:t> (N=84)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0.3-720 µg/kg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 step-up </a:t>
              </a:r>
              <a:r>
                <a:rPr kumimoji="0" lang="en-US" sz="1400" b="0" i="0" u="none" strike="noStrike" kern="1200" cap="none" spc="0" normalizeH="0" baseline="0" noProof="0" dirty="0" err="1">
                  <a:ln>
                    <a:noFill/>
                  </a:ln>
                  <a:solidFill>
                    <a:prstClr val="white"/>
                  </a:solidFill>
                  <a:effectLst/>
                  <a:uLnTx/>
                  <a:uFillTx/>
                  <a:latin typeface="Calibri"/>
                  <a:ea typeface="+mn-ea"/>
                  <a:cs typeface="Calibri" panose="020F0502020204030204" pitchFamily="34" charset="0"/>
                </a:rPr>
                <a:t>dosing</a:t>
              </a:r>
              <a:r>
                <a:rPr kumimoji="0" lang="en-US" sz="1400" b="0" i="0" u="none" strike="noStrike" kern="1200" cap="none" spc="0" normalizeH="0" baseline="30000" noProof="0" dirty="0" err="1">
                  <a:ln>
                    <a:noFill/>
                  </a:ln>
                  <a:solidFill>
                    <a:prstClr val="white"/>
                  </a:solidFill>
                  <a:effectLst/>
                  <a:uLnTx/>
                  <a:uFillTx/>
                  <a:latin typeface="Calibri"/>
                  <a:ea typeface="+mn-ea"/>
                  <a:cs typeface="Calibri" panose="020F0502020204030204" pitchFamily="34" charset="0"/>
                </a:rPr>
                <a:t>b</a:t>
              </a:r>
              <a:r>
                <a:rPr kumimoji="0" lang="en-US" sz="14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a:t>
              </a:r>
            </a:p>
          </p:txBody>
        </p:sp>
        <p:sp>
          <p:nvSpPr>
            <p:cNvPr id="13" name="Rectangle 12">
              <a:extLst>
                <a:ext uri="{FF2B5EF4-FFF2-40B4-BE49-F238E27FC236}">
                  <a16:creationId xmlns:a16="http://schemas.microsoft.com/office/drawing/2014/main" id="{CD9E7DBA-9193-B044-B01B-953A81E0DA15}"/>
                </a:ext>
              </a:extLst>
            </p:cNvPr>
            <p:cNvSpPr/>
            <p:nvPr/>
          </p:nvSpPr>
          <p:spPr>
            <a:xfrm>
              <a:off x="3280121" y="4120325"/>
              <a:ext cx="2595316" cy="947904"/>
            </a:xfrm>
            <a:prstGeom prst="rect">
              <a:avLst/>
            </a:prstGeom>
            <a:solidFill>
              <a:schemeClr val="accent4"/>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a:ea typeface="+mn-ea"/>
                  <a:cs typeface="+mn-cs"/>
                </a:rPr>
                <a:t>SC </a:t>
              </a:r>
              <a:r>
                <a:rPr kumimoji="0" lang="en-US" sz="1400" b="0" i="0" u="sng" strike="noStrike" kern="1200" cap="none" spc="0" normalizeH="0" baseline="0" noProof="0" dirty="0" err="1">
                  <a:ln>
                    <a:noFill/>
                  </a:ln>
                  <a:solidFill>
                    <a:prstClr val="white"/>
                  </a:solidFill>
                  <a:effectLst/>
                  <a:uLnTx/>
                  <a:uFillTx/>
                  <a:latin typeface="Calibri"/>
                  <a:ea typeface="+mn-ea"/>
                  <a:cs typeface="+mn-cs"/>
                </a:rPr>
                <a:t>Teclistamab</a:t>
              </a:r>
              <a:r>
                <a:rPr kumimoji="0" lang="en-US" sz="1400" b="0" i="0" u="sng" strike="noStrike" kern="1200" cap="none" spc="0" normalizeH="0" baseline="0" noProof="0" dirty="0">
                  <a:ln>
                    <a:noFill/>
                  </a:ln>
                  <a:solidFill>
                    <a:prstClr val="white"/>
                  </a:solidFill>
                  <a:effectLst/>
                  <a:uLnTx/>
                  <a:uFillTx/>
                  <a:latin typeface="Calibri"/>
                  <a:ea typeface="+mn-ea"/>
                  <a:cs typeface="+mn-cs"/>
                </a:rPr>
                <a:t> (N=73)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80-3000 </a:t>
              </a:r>
              <a:r>
                <a:rPr kumimoji="0" lang="en-US" sz="14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µg/kg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RP2D: 1500 µg/</a:t>
              </a:r>
              <a:r>
                <a:rPr kumimoji="0" lang="en-US" sz="1400" b="0" i="0" u="none" strike="noStrike" kern="1200" cap="none" spc="0" normalizeH="0" baseline="0" noProof="0" dirty="0" err="1">
                  <a:ln>
                    <a:noFill/>
                  </a:ln>
                  <a:solidFill>
                    <a:prstClr val="white"/>
                  </a:solidFill>
                  <a:effectLst/>
                  <a:uLnTx/>
                  <a:uFillTx/>
                  <a:latin typeface="Calibri"/>
                  <a:ea typeface="+mn-ea"/>
                  <a:cs typeface="Calibri" panose="020F0502020204030204" pitchFamily="34" charset="0"/>
                </a:rPr>
                <a:t>kg</a:t>
              </a:r>
              <a:r>
                <a:rPr kumimoji="0" lang="en-US" sz="1400" b="0" i="0" u="none" strike="noStrike" kern="1200" cap="none" spc="0" normalizeH="0" baseline="30000" noProof="0" dirty="0" err="1">
                  <a:ln>
                    <a:noFill/>
                  </a:ln>
                  <a:solidFill>
                    <a:prstClr val="white"/>
                  </a:solidFill>
                  <a:effectLst/>
                  <a:uLnTx/>
                  <a:uFillTx/>
                  <a:latin typeface="Calibri"/>
                  <a:ea typeface="+mn-ea"/>
                  <a:cs typeface="Calibri" panose="020F0502020204030204" pitchFamily="34" charset="0"/>
                </a:rPr>
                <a:t>c</a:t>
              </a:r>
              <a:endParaRPr kumimoji="0" lang="en-US" sz="14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17" name="Rectangle 16">
              <a:extLst>
                <a:ext uri="{FF2B5EF4-FFF2-40B4-BE49-F238E27FC236}">
                  <a16:creationId xmlns:a16="http://schemas.microsoft.com/office/drawing/2014/main" id="{E7A58031-4E24-AF43-BDBB-3336937001C7}"/>
                </a:ext>
              </a:extLst>
            </p:cNvPr>
            <p:cNvSpPr/>
            <p:nvPr/>
          </p:nvSpPr>
          <p:spPr>
            <a:xfrm>
              <a:off x="494724" y="2956829"/>
              <a:ext cx="5380713" cy="1014166"/>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a:ea typeface="+mn-ea"/>
                  <a:cs typeface="+mn-cs"/>
                </a:rPr>
                <a:t>Dosing Overview</a:t>
              </a:r>
            </a:p>
            <a:p>
              <a:pPr marL="171446" marR="0" lvl="0" indent="-171446"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Premedications</a:t>
              </a:r>
              <a:r>
                <a:rPr kumimoji="0" lang="en-US" sz="1200" b="0" i="0" u="none" strike="noStrike" kern="1200" cap="none" spc="0" normalizeH="0" baseline="30000" noProof="0" dirty="0" err="1">
                  <a:ln>
                    <a:noFill/>
                  </a:ln>
                  <a:solidFill>
                    <a:prstClr val="white"/>
                  </a:solidFill>
                  <a:effectLst/>
                  <a:uLnTx/>
                  <a:uFillTx/>
                  <a:latin typeface="Calibri"/>
                  <a:ea typeface="+mn-ea"/>
                  <a:cs typeface="+mn-cs"/>
                </a:rPr>
                <a:t>a</a:t>
              </a:r>
              <a:r>
                <a:rPr kumimoji="0" lang="en-US" sz="1200" b="0" i="0" u="none" strike="noStrike" kern="1200" cap="none" spc="0" normalizeH="0" baseline="0" noProof="0" dirty="0">
                  <a:ln>
                    <a:noFill/>
                  </a:ln>
                  <a:solidFill>
                    <a:prstClr val="white"/>
                  </a:solidFill>
                  <a:effectLst/>
                  <a:uLnTx/>
                  <a:uFillTx/>
                  <a:latin typeface="Calibri"/>
                  <a:ea typeface="+mn-ea"/>
                  <a:cs typeface="+mn-cs"/>
                </a:rPr>
                <a:t> were limited to step-up dosing and first full dose</a:t>
              </a:r>
            </a:p>
            <a:p>
              <a:pPr marL="628635" marR="0" lvl="1" indent="-171446" algn="l" defTabSz="914400" rtl="0" eaLnBrk="1" fontAlgn="auto" latinLnBrk="0" hangingPunct="1">
                <a:lnSpc>
                  <a:spcPct val="100000"/>
                </a:lnSpc>
                <a:spcBef>
                  <a:spcPts val="0"/>
                </a:spcBef>
                <a:spcAft>
                  <a:spcPts val="0"/>
                </a:spcAft>
                <a:buClrTx/>
                <a:buSzTx/>
                <a:buFont typeface="Cambria" panose="02040503050406030204" pitchFamily="18" charset="0"/>
                <a:buChar char="⎼"/>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No steroid requirement after first full dose</a:t>
              </a:r>
            </a:p>
            <a:p>
              <a:pPr marL="171446" marR="0" lvl="0" indent="-171446" algn="l" defTabSz="914400" rtl="0" eaLnBrk="1" fontAlgn="auto" latinLnBrk="0" hangingPunct="1">
                <a:lnSpc>
                  <a:spcPct val="100000"/>
                </a:lnSpc>
                <a:spcBef>
                  <a:spcPts val="0"/>
                </a:spcBef>
                <a:spcAft>
                  <a:spcPts val="0"/>
                </a:spcAft>
                <a:buClrTx/>
                <a:buSzTx/>
                <a:buFont typeface="Cambria" panose="02040503050406030204" pitchFamily="18" charset="0"/>
                <a:buChar char="⎼"/>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Step-up dose</a:t>
              </a:r>
              <a:r>
                <a:rPr kumimoji="0" lang="en-US" sz="1200" b="0" i="0" u="none" strike="noStrike" kern="1200" cap="none" spc="0" normalizeH="0" baseline="30000" noProof="0" dirty="0">
                  <a:ln>
                    <a:noFill/>
                  </a:ln>
                  <a:solidFill>
                    <a:prstClr val="white"/>
                  </a:solidFill>
                  <a:effectLst/>
                  <a:uLnTx/>
                  <a:uFillTx/>
                  <a:latin typeface="Calibri"/>
                  <a:ea typeface="+mn-ea"/>
                  <a:cs typeface="+mn-cs"/>
                </a:rPr>
                <a:t>b</a:t>
              </a:r>
              <a:r>
                <a:rPr kumimoji="0" lang="en-US" sz="1200" b="0" i="0" u="none" strike="noStrike" kern="1200" cap="none" spc="0" normalizeH="0" baseline="0" noProof="0" dirty="0">
                  <a:ln>
                    <a:noFill/>
                  </a:ln>
                  <a:solidFill>
                    <a:prstClr val="white"/>
                  </a:solidFill>
                  <a:effectLst/>
                  <a:uLnTx/>
                  <a:uFillTx/>
                  <a:latin typeface="Calibri"/>
                  <a:ea typeface="+mn-ea"/>
                  <a:cs typeface="+mn-cs"/>
                </a:rPr>
                <a:t>: week -1</a:t>
              </a:r>
            </a:p>
            <a:p>
              <a:pPr marL="171446" marR="0" lvl="0" indent="-171446" algn="l" defTabSz="914400" rtl="0" eaLnBrk="1" fontAlgn="auto" latinLnBrk="0" hangingPunct="1">
                <a:lnSpc>
                  <a:spcPct val="100000"/>
                </a:lnSpc>
                <a:spcBef>
                  <a:spcPts val="0"/>
                </a:spcBef>
                <a:spcAft>
                  <a:spcPts val="0"/>
                </a:spcAft>
                <a:buClrTx/>
                <a:buSzTx/>
                <a:buFont typeface="Cambria" panose="02040503050406030204" pitchFamily="18" charset="0"/>
                <a:buChar char="⎼"/>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Initial Q2W IV dosing switched to weekly IV or SC ± step-up dosing</a:t>
              </a:r>
            </a:p>
          </p:txBody>
        </p:sp>
      </p:grpSp>
      <p:graphicFrame>
        <p:nvGraphicFramePr>
          <p:cNvPr id="18" name="Content Placeholder 27">
            <a:extLst>
              <a:ext uri="{FF2B5EF4-FFF2-40B4-BE49-F238E27FC236}">
                <a16:creationId xmlns:a16="http://schemas.microsoft.com/office/drawing/2014/main" id="{1FB9D21B-977A-C945-99EC-E96EFAB80D02}"/>
              </a:ext>
            </a:extLst>
          </p:cNvPr>
          <p:cNvGraphicFramePr>
            <a:graphicFrameLocks/>
          </p:cNvGraphicFramePr>
          <p:nvPr/>
        </p:nvGraphicFramePr>
        <p:xfrm>
          <a:off x="6065519" y="1311230"/>
          <a:ext cx="5597037" cy="4352544"/>
        </p:xfrm>
        <a:graphic>
          <a:graphicData uri="http://schemas.openxmlformats.org/drawingml/2006/table">
            <a:tbl>
              <a:tblPr firstRow="1" bandRow="1">
                <a:tableStyleId>{B301B821-A1FF-4177-AEE7-76D212191A09}</a:tableStyleId>
              </a:tblPr>
              <a:tblGrid>
                <a:gridCol w="1266908">
                  <a:extLst>
                    <a:ext uri="{9D8B030D-6E8A-4147-A177-3AD203B41FA5}">
                      <a16:colId xmlns:a16="http://schemas.microsoft.com/office/drawing/2014/main" val="20000"/>
                    </a:ext>
                  </a:extLst>
                </a:gridCol>
                <a:gridCol w="1630017">
                  <a:extLst>
                    <a:ext uri="{9D8B030D-6E8A-4147-A177-3AD203B41FA5}">
                      <a16:colId xmlns:a16="http://schemas.microsoft.com/office/drawing/2014/main" val="285661404"/>
                    </a:ext>
                  </a:extLst>
                </a:gridCol>
                <a:gridCol w="1350056">
                  <a:extLst>
                    <a:ext uri="{9D8B030D-6E8A-4147-A177-3AD203B41FA5}">
                      <a16:colId xmlns:a16="http://schemas.microsoft.com/office/drawing/2014/main" val="3641294207"/>
                    </a:ext>
                  </a:extLst>
                </a:gridCol>
                <a:gridCol w="1350056">
                  <a:extLst>
                    <a:ext uri="{9D8B030D-6E8A-4147-A177-3AD203B41FA5}">
                      <a16:colId xmlns:a16="http://schemas.microsoft.com/office/drawing/2014/main" val="3375930408"/>
                    </a:ext>
                  </a:extLst>
                </a:gridCol>
              </a:tblGrid>
              <a:tr h="237744">
                <a:tc gridSpan="2">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US" sz="1200" dirty="0"/>
                        <a:t>Patient Characteristics</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endParaRPr lang="en-US"/>
                    </a:p>
                  </a:txBody>
                  <a:tcPr/>
                </a:tc>
                <a:tc>
                  <a:txBody>
                    <a:bodyPr/>
                    <a:lstStyle/>
                    <a:p>
                      <a:pPr algn="ctr"/>
                      <a:r>
                        <a:rPr lang="en-US" sz="1200" b="1" dirty="0">
                          <a:solidFill>
                            <a:schemeClr val="bg1"/>
                          </a:solidFill>
                        </a:rPr>
                        <a:t>SC Total (N=73)</a:t>
                      </a:r>
                    </a:p>
                  </a:txBody>
                  <a:tcPr marL="27432" marR="27432" marT="27432" marB="27432"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200" b="1" dirty="0">
                          <a:solidFill>
                            <a:schemeClr val="bg1"/>
                          </a:solidFill>
                        </a:rPr>
                        <a:t>RP2D (n=40)</a:t>
                      </a:r>
                    </a:p>
                  </a:txBody>
                  <a:tcPr marL="27432" marR="27432" marT="27432" marB="27432"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49926723"/>
                  </a:ext>
                </a:extLst>
              </a:tr>
              <a:tr h="274320">
                <a:tc gridSpan="2">
                  <a:txBody>
                    <a:bodyPr/>
                    <a:lstStyle/>
                    <a:p>
                      <a:r>
                        <a:rPr lang="en-US" sz="1200" dirty="0">
                          <a:solidFill>
                            <a:schemeClr val="tx1"/>
                          </a:solidFill>
                          <a:latin typeface="+mj-lt"/>
                        </a:rPr>
                        <a:t>Median age (range), years</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hMerge="1">
                  <a:txBody>
                    <a:bodyPr/>
                    <a:lstStyle/>
                    <a:p>
                      <a:endParaRPr lang="en-US"/>
                    </a:p>
                  </a:txBody>
                  <a:tcPr/>
                </a:tc>
                <a:tc>
                  <a:txBody>
                    <a:bodyPr/>
                    <a:lstStyle/>
                    <a:p>
                      <a:pPr algn="ctr"/>
                      <a:r>
                        <a:rPr lang="en-US" sz="1200" kern="1200" dirty="0">
                          <a:solidFill>
                            <a:schemeClr val="tx1"/>
                          </a:solidFill>
                          <a:latin typeface="+mn-lt"/>
                          <a:ea typeface="+mn-ea"/>
                          <a:cs typeface="+mn-cs"/>
                        </a:rPr>
                        <a:t>64 (39–84)</a:t>
                      </a:r>
                      <a:endParaRPr lang="en-GB" sz="1200" kern="1200" dirty="0">
                        <a:solidFill>
                          <a:schemeClr val="tx1"/>
                        </a:solidFill>
                        <a:latin typeface="+mn-lt"/>
                        <a:ea typeface="+mn-ea"/>
                        <a:cs typeface="+mn-cs"/>
                      </a:endParaRPr>
                    </a:p>
                  </a:txBody>
                  <a:tcPr marL="118872"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62.5 (39</a:t>
                      </a:r>
                      <a:r>
                        <a:rPr lang="en-US" sz="1200" kern="1200" dirty="0">
                          <a:solidFill>
                            <a:schemeClr val="tx1"/>
                          </a:solidFill>
                          <a:latin typeface="+mn-lt"/>
                          <a:ea typeface="+mn-ea"/>
                          <a:cs typeface="+mn-cs"/>
                        </a:rPr>
                        <a:t>–</a:t>
                      </a:r>
                      <a:r>
                        <a:rPr lang="en-GB" sz="1200" kern="1200" dirty="0">
                          <a:solidFill>
                            <a:schemeClr val="tx1"/>
                          </a:solidFill>
                          <a:latin typeface="+mn-lt"/>
                          <a:ea typeface="+mn-ea"/>
                          <a:cs typeface="+mn-cs"/>
                        </a:rPr>
                        <a:t>84)</a:t>
                      </a:r>
                    </a:p>
                  </a:txBody>
                  <a:tcPr marL="118872" marR="4572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2806765042"/>
                  </a:ext>
                </a:extLst>
              </a:tr>
              <a:tr h="27432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Extramedullary plasmacytomas </a:t>
                      </a:r>
                      <a:r>
                        <a:rPr lang="en-US" sz="1200" kern="1200" dirty="0">
                          <a:solidFill>
                            <a:schemeClr val="tx1"/>
                          </a:solidFill>
                          <a:effectLst/>
                          <a:latin typeface="+mj-lt"/>
                          <a:sym typeface="Symbol" pitchFamily="2" charset="2"/>
                        </a:rPr>
                        <a:t>1, n (%)</a:t>
                      </a:r>
                      <a:endParaRPr lang="en-US" sz="1200" kern="1200" dirty="0">
                        <a:solidFill>
                          <a:schemeClr val="tx1"/>
                        </a:solidFill>
                        <a:effectLst/>
                        <a:latin typeface="+mj-lt"/>
                        <a:ea typeface="+mn-ea"/>
                        <a:cs typeface="+mn-cs"/>
                      </a:endParaRP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11 (15)</a:t>
                      </a:r>
                    </a:p>
                  </a:txBody>
                  <a:tcPr marL="118872"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GB" sz="1200" kern="1200" dirty="0">
                          <a:solidFill>
                            <a:schemeClr val="tx1"/>
                          </a:solidFill>
                          <a:latin typeface="+mn-lt"/>
                          <a:ea typeface="+mn-ea"/>
                          <a:cs typeface="+mn-cs"/>
                        </a:rPr>
                        <a:t>8 (20)</a:t>
                      </a:r>
                    </a:p>
                  </a:txBody>
                  <a:tcPr marL="118872" marR="4572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85599033"/>
                  </a:ext>
                </a:extLst>
              </a:tr>
              <a:tr h="27432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Median time since diagnosis (range), years</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5.9 (0.8–23.5)</a:t>
                      </a:r>
                    </a:p>
                  </a:txBody>
                  <a:tcPr marL="118872"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5.7 (0.8–17.4)</a:t>
                      </a:r>
                    </a:p>
                  </a:txBody>
                  <a:tcPr marL="118872" marR="4572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521083379"/>
                  </a:ext>
                </a:extLst>
              </a:tr>
              <a:tr h="27432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High-risk </a:t>
                      </a:r>
                      <a:r>
                        <a:rPr lang="en-US" sz="1200" dirty="0" err="1">
                          <a:solidFill>
                            <a:schemeClr val="tx1"/>
                          </a:solidFill>
                          <a:latin typeface="+mj-lt"/>
                        </a:rPr>
                        <a:t>cytogenetics,</a:t>
                      </a:r>
                      <a:r>
                        <a:rPr lang="en-US" sz="1200" baseline="30000" dirty="0" err="1">
                          <a:solidFill>
                            <a:schemeClr val="tx1"/>
                          </a:solidFill>
                          <a:latin typeface="+mj-lt"/>
                        </a:rPr>
                        <a:t>d</a:t>
                      </a:r>
                      <a:r>
                        <a:rPr lang="en-US" sz="1200" dirty="0">
                          <a:solidFill>
                            <a:schemeClr val="tx1"/>
                          </a:solidFill>
                          <a:latin typeface="+mj-lt"/>
                        </a:rPr>
                        <a:t> n (%)</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16 (30)</a:t>
                      </a:r>
                    </a:p>
                  </a:txBody>
                  <a:tcPr marL="118872"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GB" sz="1200" kern="1200" dirty="0">
                          <a:solidFill>
                            <a:schemeClr val="tx1"/>
                          </a:solidFill>
                          <a:latin typeface="+mn-lt"/>
                          <a:ea typeface="+mn-ea"/>
                          <a:cs typeface="+mn-cs"/>
                        </a:rPr>
                        <a:t>10 (37)</a:t>
                      </a:r>
                    </a:p>
                  </a:txBody>
                  <a:tcPr marL="118872" marR="4572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81396504"/>
                  </a:ext>
                </a:extLst>
              </a:tr>
              <a:tr h="27432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Prior transplantation, n (%)</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63 (86)</a:t>
                      </a:r>
                    </a:p>
                  </a:txBody>
                  <a:tcPr marL="118872" marR="4572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34 (85)</a:t>
                      </a:r>
                    </a:p>
                  </a:txBody>
                  <a:tcPr marL="118872" marR="4572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3444510108"/>
                  </a:ext>
                </a:extLst>
              </a:tr>
              <a:tr h="30480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j-lt"/>
                        </a:rPr>
                        <a:t>Median prior lines of therapy (range), n</a:t>
                      </a:r>
                      <a:endParaRPr lang="en-US" sz="1200" kern="1200" dirty="0">
                        <a:solidFill>
                          <a:schemeClr val="tx1"/>
                        </a:solidFill>
                        <a:effectLst/>
                        <a:latin typeface="+mj-lt"/>
                        <a:ea typeface="+mn-ea"/>
                        <a:cs typeface="+mn-cs"/>
                      </a:endParaRP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5 (2–14)</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GB" sz="1200" kern="1200" dirty="0">
                          <a:solidFill>
                            <a:schemeClr val="tx1"/>
                          </a:solidFill>
                          <a:latin typeface="+mn-lt"/>
                          <a:ea typeface="+mn-ea"/>
                          <a:cs typeface="+mn-cs"/>
                        </a:rPr>
                        <a:t>5 (2–11)</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49352043"/>
                  </a:ext>
                </a:extLst>
              </a:tr>
              <a:tr h="30480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Triple-class </a:t>
                      </a:r>
                      <a:r>
                        <a:rPr lang="en-US" sz="1200" dirty="0" err="1">
                          <a:solidFill>
                            <a:schemeClr val="tx1"/>
                          </a:solidFill>
                          <a:latin typeface="+mj-lt"/>
                        </a:rPr>
                        <a:t>exposed,</a:t>
                      </a:r>
                      <a:r>
                        <a:rPr lang="en-US" sz="1200" baseline="30000" dirty="0" err="1">
                          <a:solidFill>
                            <a:schemeClr val="tx1"/>
                          </a:solidFill>
                          <a:latin typeface="+mj-lt"/>
                        </a:rPr>
                        <a:t>e</a:t>
                      </a:r>
                      <a:r>
                        <a:rPr lang="en-US" sz="1200" dirty="0">
                          <a:solidFill>
                            <a:schemeClr val="tx1"/>
                          </a:solidFill>
                          <a:latin typeface="+mj-lt"/>
                        </a:rPr>
                        <a:t> n (%)</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71 (97)</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40 (100)</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1037841676"/>
                  </a:ext>
                </a:extLst>
              </a:tr>
              <a:tr h="30480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Penta-drug </a:t>
                      </a:r>
                      <a:r>
                        <a:rPr lang="en-US" sz="1200" dirty="0" err="1">
                          <a:solidFill>
                            <a:schemeClr val="tx1"/>
                          </a:solidFill>
                          <a:latin typeface="+mj-lt"/>
                        </a:rPr>
                        <a:t>exposed,</a:t>
                      </a:r>
                      <a:r>
                        <a:rPr lang="en-US" sz="1200" baseline="30000" dirty="0" err="1">
                          <a:solidFill>
                            <a:schemeClr val="tx1"/>
                          </a:solidFill>
                          <a:latin typeface="+mj-lt"/>
                        </a:rPr>
                        <a:t>f</a:t>
                      </a:r>
                      <a:r>
                        <a:rPr lang="en-US" sz="1200" dirty="0">
                          <a:solidFill>
                            <a:schemeClr val="tx1"/>
                          </a:solidFill>
                          <a:latin typeface="+mj-lt"/>
                        </a:rPr>
                        <a:t> n (%)</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50 (68)</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GB" sz="1200" kern="1200" dirty="0">
                          <a:solidFill>
                            <a:schemeClr val="tx1"/>
                          </a:solidFill>
                          <a:latin typeface="+mn-lt"/>
                          <a:ea typeface="+mn-ea"/>
                          <a:cs typeface="+mn-cs"/>
                        </a:rPr>
                        <a:t>26 (65)</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91509571"/>
                  </a:ext>
                </a:extLst>
              </a:tr>
              <a:tr h="304800">
                <a:tc rowSpan="5">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Refractory status, n (%)</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Carfilzomib</a:t>
                      </a:r>
                    </a:p>
                  </a:txBody>
                  <a:tcPr marL="27432" marR="27432" marT="27432" marB="27432"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49 (67)</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27 (68)</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2749474563"/>
                  </a:ext>
                </a:extLst>
              </a:tr>
              <a:tr h="304800">
                <a:tc vMerge="1">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endParaRPr lang="en-US" sz="1200" dirty="0"/>
                    </a:p>
                  </a:txBody>
                  <a:tcPr marL="24384" marR="24384" marT="18288" marB="18288" anchor="ctr"/>
                </a:tc>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Pomalidomide</a:t>
                      </a:r>
                    </a:p>
                  </a:txBody>
                  <a:tcPr marL="27432" marR="27432" marT="27432" marB="27432"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55 (75)</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28 (70)</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1367836905"/>
                  </a:ext>
                </a:extLst>
              </a:tr>
              <a:tr h="304800">
                <a:tc vMerge="1">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endParaRPr lang="en-US" sz="1200" dirty="0"/>
                    </a:p>
                  </a:txBody>
                  <a:tcPr marL="24384" marR="24384" marT="18288" marB="18288" anchor="ctr"/>
                </a:tc>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Anti-CD38 antibody</a:t>
                      </a:r>
                    </a:p>
                  </a:txBody>
                  <a:tcPr marL="27432" marR="27432" marT="27432" marB="27432"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68 (93)</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39 (98)</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25534787"/>
                  </a:ext>
                </a:extLst>
              </a:tr>
              <a:tr h="304800">
                <a:tc vMerge="1">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endParaRPr lang="en-US" sz="1200" dirty="0"/>
                    </a:p>
                  </a:txBody>
                  <a:tcPr marL="24384" marR="24384" marT="18288" marB="18288" anchor="ctr"/>
                </a:tc>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Triple-class</a:t>
                      </a:r>
                    </a:p>
                  </a:txBody>
                  <a:tcPr marL="27432" marR="27432" marT="27432" marB="27432"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58 (79)</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33 (83)</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3478934862"/>
                  </a:ext>
                </a:extLst>
              </a:tr>
              <a:tr h="304800">
                <a:tc vMerge="1">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endParaRPr lang="en-US" sz="1200" dirty="0"/>
                    </a:p>
                  </a:txBody>
                  <a:tcPr marL="24384" marR="24384" marT="18288" marB="18288" anchor="ctr"/>
                </a:tc>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Penta-drug</a:t>
                      </a:r>
                    </a:p>
                  </a:txBody>
                  <a:tcPr marL="27432" marR="27432" marT="27432" marB="27432"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28 (38)</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tc>
                  <a:txBody>
                    <a:bodyPr/>
                    <a:lstStyle/>
                    <a:p>
                      <a:pPr algn="ctr"/>
                      <a:r>
                        <a:rPr lang="en-GB" sz="1200" kern="1200" dirty="0">
                          <a:solidFill>
                            <a:schemeClr val="tx1"/>
                          </a:solidFill>
                          <a:latin typeface="+mn-lt"/>
                          <a:ea typeface="+mn-ea"/>
                          <a:cs typeface="+mn-cs"/>
                        </a:rPr>
                        <a:t>15 (38)</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rgbClr val="F4FEFF"/>
                    </a:solidFill>
                  </a:tcPr>
                </a:tc>
                <a:extLst>
                  <a:ext uri="{0D108BD9-81ED-4DB2-BD59-A6C34878D82A}">
                    <a16:rowId xmlns:a16="http://schemas.microsoft.com/office/drawing/2014/main" val="1990329571"/>
                  </a:ext>
                </a:extLst>
              </a:tr>
              <a:tr h="304800">
                <a:tc gridSpan="2">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rPr>
                        <a:t>Refractory to last line of therapy, n (%)</a:t>
                      </a:r>
                    </a:p>
                  </a:txBody>
                  <a:tcPr marL="27432" marR="27432" marT="27432" marB="27432" anchor="ctr">
                    <a:lnL w="1270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lang="en-US"/>
                    </a:p>
                  </a:txBody>
                  <a:tcPr/>
                </a:tc>
                <a:tc>
                  <a:txBody>
                    <a:bodyPr/>
                    <a:lstStyle/>
                    <a:p>
                      <a:pPr algn="ctr"/>
                      <a:r>
                        <a:rPr lang="en-GB" sz="1200" kern="1200" dirty="0">
                          <a:solidFill>
                            <a:schemeClr val="tx1"/>
                          </a:solidFill>
                          <a:latin typeface="+mn-lt"/>
                          <a:ea typeface="+mn-ea"/>
                          <a:cs typeface="+mn-cs"/>
                        </a:rPr>
                        <a:t>64 (88)</a:t>
                      </a:r>
                    </a:p>
                  </a:txBody>
                  <a:tcPr marL="121920" marR="121920" marT="60960" marB="6096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GB" sz="1200" kern="1200" dirty="0">
                          <a:solidFill>
                            <a:schemeClr val="tx1"/>
                          </a:solidFill>
                          <a:latin typeface="+mn-lt"/>
                          <a:ea typeface="+mn-ea"/>
                          <a:cs typeface="+mn-cs"/>
                        </a:rPr>
                        <a:t>33 (83)</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41215176"/>
                  </a:ext>
                </a:extLst>
              </a:tr>
            </a:tbl>
          </a:graphicData>
        </a:graphic>
      </p:graphicFrame>
      <p:sp>
        <p:nvSpPr>
          <p:cNvPr id="12" name="TextBox 11">
            <a:extLst>
              <a:ext uri="{FF2B5EF4-FFF2-40B4-BE49-F238E27FC236}">
                <a16:creationId xmlns:a16="http://schemas.microsoft.com/office/drawing/2014/main" id="{E670327D-AF4B-44BD-9620-E35F3AE68E7E}"/>
              </a:ext>
            </a:extLst>
          </p:cNvPr>
          <p:cNvSpPr txBox="1"/>
          <p:nvPr/>
        </p:nvSpPr>
        <p:spPr>
          <a:xfrm>
            <a:off x="494724" y="1317279"/>
            <a:ext cx="5377597" cy="543867"/>
          </a:xfrm>
          <a:prstGeom prst="roundRect">
            <a:avLst>
              <a:gd name="adj" fmla="val 0"/>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err="1">
                <a:ln>
                  <a:noFill/>
                </a:ln>
                <a:solidFill>
                  <a:prstClr val="white"/>
                </a:solidFill>
                <a:effectLst/>
                <a:uLnTx/>
                <a:uFillTx/>
                <a:latin typeface="Calibri"/>
                <a:ea typeface="+mn-ea"/>
                <a:cs typeface="+mn-cs"/>
              </a:rPr>
              <a:t>Teclistamab</a:t>
            </a:r>
            <a:r>
              <a:rPr kumimoji="0" lang="en-US" sz="1467" b="1" i="0" u="none" strike="noStrike" kern="1200" cap="none" spc="0" normalizeH="0" baseline="0" noProof="0" dirty="0">
                <a:ln>
                  <a:noFill/>
                </a:ln>
                <a:solidFill>
                  <a:prstClr val="white"/>
                </a:solidFill>
                <a:effectLst/>
                <a:uLnTx/>
                <a:uFillTx/>
                <a:latin typeface="Calibri"/>
                <a:ea typeface="+mn-ea"/>
                <a:cs typeface="+mn-cs"/>
              </a:rPr>
              <a:t> is a B-cell Maturation Antigen (BCMA) x CD3 bispecific antibody</a:t>
            </a:r>
          </a:p>
        </p:txBody>
      </p:sp>
      <p:sp>
        <p:nvSpPr>
          <p:cNvPr id="14" name="TextBox 13">
            <a:extLst>
              <a:ext uri="{FF2B5EF4-FFF2-40B4-BE49-F238E27FC236}">
                <a16:creationId xmlns:a16="http://schemas.microsoft.com/office/drawing/2014/main" id="{72313B4C-DFB3-7444-8929-FD16A504EA50}"/>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126233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C5490C1-5149-D14B-9263-40750B7E3E68}"/>
              </a:ext>
            </a:extLst>
          </p:cNvPr>
          <p:cNvSpPr>
            <a:spLocks noGrp="1"/>
          </p:cNvSpPr>
          <p:nvPr>
            <p:ph idx="1"/>
          </p:nvPr>
        </p:nvSpPr>
        <p:spPr>
          <a:xfrm>
            <a:off x="5834637" y="1471104"/>
            <a:ext cx="6145156" cy="4450800"/>
          </a:xfrm>
        </p:spPr>
        <p:txBody>
          <a:bodyPr/>
          <a:lstStyle/>
          <a:p>
            <a:pPr marL="259708" indent="-285744">
              <a:tabLst>
                <a:tab pos="171446" algn="l"/>
              </a:tabLst>
            </a:pPr>
            <a:r>
              <a:rPr lang="en-US" sz="1800" dirty="0">
                <a:cs typeface="Calibri" panose="020F0502020204030204" pitchFamily="34" charset="0"/>
              </a:rPr>
              <a:t>RP2D mF/U: 6.1 months (range: 1.2-12.2)</a:t>
            </a:r>
          </a:p>
          <a:p>
            <a:pPr marL="625459" lvl="1" indent="-285744">
              <a:tabLst>
                <a:tab pos="171446" algn="l"/>
              </a:tabLst>
            </a:pPr>
            <a:r>
              <a:rPr lang="en-US" sz="1600" dirty="0">
                <a:cs typeface="Calibri" panose="020F0502020204030204" pitchFamily="34" charset="0"/>
              </a:rPr>
              <a:t>Median time to first response: 1.0 month (range: 0.2-3.1)</a:t>
            </a:r>
          </a:p>
          <a:p>
            <a:pPr marL="625459" lvl="1" indent="-285744">
              <a:tabLst>
                <a:tab pos="171446" algn="l"/>
              </a:tabLst>
            </a:pPr>
            <a:r>
              <a:rPr lang="en-US" sz="1600" dirty="0">
                <a:cs typeface="Calibri" panose="020F0502020204030204" pitchFamily="34" charset="0"/>
              </a:rPr>
              <a:t>ORR in 33 triple-class refractory patients: 61%</a:t>
            </a:r>
          </a:p>
          <a:p>
            <a:pPr marL="259708" indent="-285744">
              <a:tabLst>
                <a:tab pos="171446" algn="l"/>
              </a:tabLst>
            </a:pPr>
            <a:r>
              <a:rPr lang="en-US" sz="1800" dirty="0">
                <a:cs typeface="Calibri" panose="020F0502020204030204" pitchFamily="34" charset="0"/>
              </a:rPr>
              <a:t>Of 6 evaluable patients in RP2D cohort, all achieved MRD-negative CR/</a:t>
            </a:r>
            <a:r>
              <a:rPr lang="en-US" sz="1800" dirty="0" err="1">
                <a:cs typeface="Calibri" panose="020F0502020204030204" pitchFamily="34" charset="0"/>
              </a:rPr>
              <a:t>sCR</a:t>
            </a:r>
            <a:r>
              <a:rPr lang="en-US" sz="1800" dirty="0">
                <a:cs typeface="Calibri" panose="020F0502020204030204" pitchFamily="34" charset="0"/>
              </a:rPr>
              <a:t> at 10</a:t>
            </a:r>
            <a:r>
              <a:rPr lang="en-US" sz="1800" baseline="30000" dirty="0">
                <a:cs typeface="Calibri" panose="020F0502020204030204" pitchFamily="34" charset="0"/>
              </a:rPr>
              <a:t>-6</a:t>
            </a:r>
            <a:r>
              <a:rPr lang="en-US" sz="1800" dirty="0">
                <a:cs typeface="Calibri" panose="020F0502020204030204" pitchFamily="34" charset="0"/>
              </a:rPr>
              <a:t> (n=5) and 10</a:t>
            </a:r>
            <a:r>
              <a:rPr lang="en-US" sz="1800" baseline="30000" dirty="0">
                <a:cs typeface="Calibri" panose="020F0502020204030204" pitchFamily="34" charset="0"/>
              </a:rPr>
              <a:t>-5</a:t>
            </a:r>
            <a:r>
              <a:rPr lang="en-US" sz="1800" dirty="0">
                <a:cs typeface="Calibri" panose="020F0502020204030204" pitchFamily="34" charset="0"/>
              </a:rPr>
              <a:t> (n=1) </a:t>
            </a:r>
          </a:p>
          <a:p>
            <a:pPr marL="259708" indent="-285744">
              <a:tabLst>
                <a:tab pos="171446" algn="l"/>
              </a:tabLst>
            </a:pPr>
            <a:r>
              <a:rPr lang="en-US" sz="1800" dirty="0">
                <a:cs typeface="Calibri" panose="020F0502020204030204" pitchFamily="34" charset="0"/>
              </a:rPr>
              <a:t>Median DOR was not reached</a:t>
            </a:r>
          </a:p>
        </p:txBody>
      </p:sp>
      <p:sp>
        <p:nvSpPr>
          <p:cNvPr id="11" name="Title 7">
            <a:extLst>
              <a:ext uri="{FF2B5EF4-FFF2-40B4-BE49-F238E27FC236}">
                <a16:creationId xmlns:a16="http://schemas.microsoft.com/office/drawing/2014/main" id="{AE722BB7-3531-489A-BAE4-F705B4BC65C7}"/>
              </a:ext>
            </a:extLst>
          </p:cNvPr>
          <p:cNvSpPr>
            <a:spLocks noGrp="1"/>
          </p:cNvSpPr>
          <p:nvPr>
            <p:ph type="title"/>
          </p:nvPr>
        </p:nvSpPr>
        <p:spPr/>
        <p:txBody>
          <a:bodyPr>
            <a:normAutofit fontScale="90000"/>
          </a:bodyPr>
          <a:lstStyle/>
          <a:p>
            <a:r>
              <a:rPr lang="en-US" sz="2800" b="1" dirty="0">
                <a:solidFill>
                  <a:srgbClr val="C00000"/>
                </a:solidFill>
              </a:rPr>
              <a:t>Phase 1 First-in-Human Study of </a:t>
            </a:r>
            <a:r>
              <a:rPr lang="en-US" sz="2800" b="1" dirty="0" err="1">
                <a:solidFill>
                  <a:srgbClr val="C00000"/>
                </a:solidFill>
              </a:rPr>
              <a:t>Teclistamab</a:t>
            </a:r>
            <a:r>
              <a:rPr lang="en-US" sz="2800" b="1" dirty="0">
                <a:solidFill>
                  <a:srgbClr val="C00000"/>
                </a:solidFill>
              </a:rPr>
              <a:t> in Patients With RRMM: Efficacy</a:t>
            </a:r>
          </a:p>
        </p:txBody>
      </p:sp>
      <p:sp>
        <p:nvSpPr>
          <p:cNvPr id="9" name="Text Placeholder 8">
            <a:extLst>
              <a:ext uri="{FF2B5EF4-FFF2-40B4-BE49-F238E27FC236}">
                <a16:creationId xmlns:a16="http://schemas.microsoft.com/office/drawing/2014/main" id="{AA51C365-1153-2148-918D-983C5628E775}"/>
              </a:ext>
            </a:extLst>
          </p:cNvPr>
          <p:cNvSpPr>
            <a:spLocks noGrp="1"/>
          </p:cNvSpPr>
          <p:nvPr>
            <p:ph type="body" sz="quarter" idx="4294967295"/>
          </p:nvPr>
        </p:nvSpPr>
        <p:spPr>
          <a:xfrm>
            <a:off x="1" y="5372746"/>
            <a:ext cx="10641329" cy="939800"/>
          </a:xfrm>
        </p:spPr>
        <p:txBody>
          <a:bodyPr>
            <a:noAutofit/>
          </a:bodyPr>
          <a:lstStyle/>
          <a:p>
            <a:r>
              <a:rPr lang="en-US" sz="1000" baseline="30000" dirty="0"/>
              <a:t>a</a:t>
            </a:r>
            <a:r>
              <a:rPr lang="en-US" sz="1000" dirty="0"/>
              <a:t> Investigator assessment of evaluable patients who had ≥1 postbaseline disease evaluation per 2011 IMWG response criteria, includes unconfirmed response </a:t>
            </a:r>
            <a:br>
              <a:rPr lang="en-US" sz="1000" dirty="0"/>
            </a:br>
            <a:r>
              <a:rPr lang="en-US" sz="1000" baseline="30000" dirty="0"/>
              <a:t>b </a:t>
            </a:r>
            <a:r>
              <a:rPr lang="en-US" sz="1000" dirty="0"/>
              <a:t>1500 µg/kg SC QW, with step-up doses of 60 and 300 µg/kg</a:t>
            </a:r>
          </a:p>
          <a:p>
            <a:r>
              <a:rPr lang="en-US" sz="1000" dirty="0">
                <a:latin typeface="Calibri" panose="020F0502020204030204" pitchFamily="34" charset="0"/>
                <a:cs typeface="Calibri" panose="020F0502020204030204" pitchFamily="34" charset="0"/>
              </a:rPr>
              <a:t>Usmani SZ et al. </a:t>
            </a:r>
            <a:r>
              <a:rPr lang="en-US" sz="1000" i="1" dirty="0">
                <a:latin typeface="Calibri" panose="020F0502020204030204" pitchFamily="34" charset="0"/>
                <a:cs typeface="Calibri" panose="020F0502020204030204" pitchFamily="34" charset="0"/>
              </a:rPr>
              <a:t>Lancet 2021</a:t>
            </a:r>
            <a:r>
              <a:rPr lang="en-US" sz="1000" dirty="0"/>
              <a:t> </a:t>
            </a:r>
          </a:p>
          <a:p>
            <a:r>
              <a:rPr lang="en-US" sz="1000" dirty="0"/>
              <a:t>CR, complete response; DOR, duration of response; MRD, minimal residual disease; mF/U, median follow up; ORR, overall response rate; PR, partial response; RP2D, recommended phase 2 dose; </a:t>
            </a:r>
            <a:r>
              <a:rPr lang="en-US" sz="1000" dirty="0" err="1"/>
              <a:t>sCR</a:t>
            </a:r>
            <a:r>
              <a:rPr lang="en-US" sz="1000" dirty="0"/>
              <a:t>, stringent complete response; VGPR, very good partial response</a:t>
            </a:r>
          </a:p>
        </p:txBody>
      </p:sp>
      <p:grpSp>
        <p:nvGrpSpPr>
          <p:cNvPr id="3" name="Group 2">
            <a:extLst>
              <a:ext uri="{FF2B5EF4-FFF2-40B4-BE49-F238E27FC236}">
                <a16:creationId xmlns:a16="http://schemas.microsoft.com/office/drawing/2014/main" id="{90C0A28F-347B-4CC4-8F1D-4C87DFE457CD}"/>
              </a:ext>
            </a:extLst>
          </p:cNvPr>
          <p:cNvGrpSpPr/>
          <p:nvPr/>
        </p:nvGrpSpPr>
        <p:grpSpPr>
          <a:xfrm>
            <a:off x="210367" y="1322904"/>
            <a:ext cx="5518544" cy="3999877"/>
            <a:chOff x="6920089" y="2025160"/>
            <a:chExt cx="4572000" cy="3313816"/>
          </a:xfrm>
        </p:grpSpPr>
        <p:sp>
          <p:nvSpPr>
            <p:cNvPr id="39" name="TextBox 38">
              <a:extLst>
                <a:ext uri="{FF2B5EF4-FFF2-40B4-BE49-F238E27FC236}">
                  <a16:creationId xmlns:a16="http://schemas.microsoft.com/office/drawing/2014/main" id="{6E2A56F4-E60D-4801-A50C-F3057F654E88}"/>
                </a:ext>
              </a:extLst>
            </p:cNvPr>
            <p:cNvSpPr txBox="1"/>
            <p:nvPr/>
          </p:nvSpPr>
          <p:spPr>
            <a:xfrm>
              <a:off x="8165697" y="4908089"/>
              <a:ext cx="62068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RP2D</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n=40</a:t>
              </a:r>
            </a:p>
          </p:txBody>
        </p:sp>
        <p:sp>
          <p:nvSpPr>
            <p:cNvPr id="40" name="TextBox 39">
              <a:extLst>
                <a:ext uri="{FF2B5EF4-FFF2-40B4-BE49-F238E27FC236}">
                  <a16:creationId xmlns:a16="http://schemas.microsoft.com/office/drawing/2014/main" id="{9CA55E40-A37F-4E14-A155-A8C6B568B54D}"/>
                </a:ext>
              </a:extLst>
            </p:cNvPr>
            <p:cNvSpPr txBox="1"/>
            <p:nvPr/>
          </p:nvSpPr>
          <p:spPr>
            <a:xfrm>
              <a:off x="9410664" y="4908089"/>
              <a:ext cx="1242648"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SC doses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n=32</a:t>
              </a:r>
            </a:p>
          </p:txBody>
        </p:sp>
        <p:graphicFrame>
          <p:nvGraphicFramePr>
            <p:cNvPr id="41" name="Chart 40">
              <a:extLst>
                <a:ext uri="{FF2B5EF4-FFF2-40B4-BE49-F238E27FC236}">
                  <a16:creationId xmlns:a16="http://schemas.microsoft.com/office/drawing/2014/main" id="{AE7103A2-93F6-466A-B066-E11D84EDFCF5}"/>
                </a:ext>
              </a:extLst>
            </p:cNvPr>
            <p:cNvGraphicFramePr>
              <a:graphicFrameLocks/>
            </p:cNvGraphicFramePr>
            <p:nvPr/>
          </p:nvGraphicFramePr>
          <p:xfrm>
            <a:off x="6920089" y="2305786"/>
            <a:ext cx="4572000" cy="2730500"/>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a:extLst>
                <a:ext uri="{FF2B5EF4-FFF2-40B4-BE49-F238E27FC236}">
                  <a16:creationId xmlns:a16="http://schemas.microsoft.com/office/drawing/2014/main" id="{D9C4ACD6-8E73-4828-9157-0F4BB5B1EE76}"/>
                </a:ext>
              </a:extLst>
            </p:cNvPr>
            <p:cNvSpPr txBox="1"/>
            <p:nvPr/>
          </p:nvSpPr>
          <p:spPr>
            <a:xfrm>
              <a:off x="9517263" y="2214380"/>
              <a:ext cx="1029448"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ORR</a:t>
              </a:r>
              <a:r>
                <a:rPr kumimoji="0" lang="en-US" sz="1100" b="1"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 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≥VGPR: 59%</a:t>
              </a:r>
            </a:p>
          </p:txBody>
        </p:sp>
        <p:sp>
          <p:nvSpPr>
            <p:cNvPr id="38" name="TextBox 37">
              <a:extLst>
                <a:ext uri="{FF2B5EF4-FFF2-40B4-BE49-F238E27FC236}">
                  <a16:creationId xmlns:a16="http://schemas.microsoft.com/office/drawing/2014/main" id="{84DA7AE6-9893-4B86-B7DE-B5EEE275FB8F}"/>
                </a:ext>
              </a:extLst>
            </p:cNvPr>
            <p:cNvSpPr txBox="1"/>
            <p:nvPr/>
          </p:nvSpPr>
          <p:spPr>
            <a:xfrm>
              <a:off x="7961313" y="2025160"/>
              <a:ext cx="1029448"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ORR</a:t>
              </a:r>
              <a:r>
                <a:rPr kumimoji="0" lang="en-US" sz="1100" b="1"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 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≥VGPR: 58%</a:t>
              </a:r>
            </a:p>
          </p:txBody>
        </p:sp>
      </p:grpSp>
      <p:sp>
        <p:nvSpPr>
          <p:cNvPr id="13" name="TextBox 12">
            <a:extLst>
              <a:ext uri="{FF2B5EF4-FFF2-40B4-BE49-F238E27FC236}">
                <a16:creationId xmlns:a16="http://schemas.microsoft.com/office/drawing/2014/main" id="{D21F26C1-FEF9-0C49-A6ED-8653DF10DCA8}"/>
              </a:ext>
            </a:extLst>
          </p:cNvPr>
          <p:cNvSpPr txBox="1"/>
          <p:nvPr/>
        </p:nvSpPr>
        <p:spPr>
          <a:xfrm>
            <a:off x="185531" y="648866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128384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692E-5820-A046-B52A-A497796269D1}"/>
              </a:ext>
            </a:extLst>
          </p:cNvPr>
          <p:cNvSpPr>
            <a:spLocks noGrp="1"/>
          </p:cNvSpPr>
          <p:nvPr>
            <p:ph type="title"/>
          </p:nvPr>
        </p:nvSpPr>
        <p:spPr/>
        <p:txBody>
          <a:bodyPr/>
          <a:lstStyle/>
          <a:p>
            <a:endParaRPr lang="en-US"/>
          </a:p>
        </p:txBody>
      </p:sp>
      <p:pic>
        <p:nvPicPr>
          <p:cNvPr id="5" name="Content Placeholder 4" descr="Diagram, text&#10;&#10;Description automatically generated">
            <a:extLst>
              <a:ext uri="{FF2B5EF4-FFF2-40B4-BE49-F238E27FC236}">
                <a16:creationId xmlns:a16="http://schemas.microsoft.com/office/drawing/2014/main" id="{C42D42E9-2E17-AC40-B95E-F777D2C0135F}"/>
              </a:ext>
            </a:extLst>
          </p:cNvPr>
          <p:cNvPicPr>
            <a:picLocks noGrp="1" noChangeAspect="1"/>
          </p:cNvPicPr>
          <p:nvPr>
            <p:ph idx="1"/>
          </p:nvPr>
        </p:nvPicPr>
        <p:blipFill>
          <a:blip r:embed="rId3"/>
          <a:stretch>
            <a:fillRect/>
          </a:stretch>
        </p:blipFill>
        <p:spPr>
          <a:xfrm>
            <a:off x="0" y="-123080"/>
            <a:ext cx="12192000" cy="6639703"/>
          </a:xfrm>
        </p:spPr>
      </p:pic>
      <p:sp>
        <p:nvSpPr>
          <p:cNvPr id="6" name="TextBox 5">
            <a:extLst>
              <a:ext uri="{FF2B5EF4-FFF2-40B4-BE49-F238E27FC236}">
                <a16:creationId xmlns:a16="http://schemas.microsoft.com/office/drawing/2014/main" id="{590C0BF3-B7DA-EB46-B435-F558BADDDF2A}"/>
              </a:ext>
            </a:extLst>
          </p:cNvPr>
          <p:cNvSpPr txBox="1"/>
          <p:nvPr/>
        </p:nvSpPr>
        <p:spPr>
          <a:xfrm>
            <a:off x="21319" y="6536377"/>
            <a:ext cx="44393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Moreau et</a:t>
            </a:r>
            <a:r>
              <a:rPr lang="en-US" sz="1200" dirty="0">
                <a:solidFill>
                  <a:schemeClr val="tx1"/>
                </a:solidFill>
                <a:latin typeface="Calibri" panose="020F0502020204030204"/>
                <a:ea typeface="+mn-ea"/>
                <a:cs typeface="+mn-cs"/>
              </a:rPr>
              <a:t> </a:t>
            </a: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al, ASH 2021, Abstract 896</a:t>
            </a:r>
          </a:p>
        </p:txBody>
      </p:sp>
    </p:spTree>
    <p:extLst>
      <p:ext uri="{BB962C8B-B14F-4D97-AF65-F5344CB8AC3E}">
        <p14:creationId xmlns:p14="http://schemas.microsoft.com/office/powerpoint/2010/main" val="290460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96752"/>
            <a:ext cx="10440298" cy="4799013"/>
          </a:xfrm>
        </p:spPr>
        <p:txBody>
          <a:bodyPr/>
          <a:lstStyle/>
          <a:p>
            <a:pPr marL="98425" indent="0">
              <a:buNone/>
            </a:pPr>
            <a:r>
              <a:rPr lang="en-US" sz="1900" dirty="0"/>
              <a:t>Dr Love</a:t>
            </a:r>
            <a:r>
              <a:rPr lang="en-US" sz="1900" b="0" dirty="0"/>
              <a:t> 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a:t>
            </a:r>
            <a:r>
              <a:rPr lang="en-US" sz="1900" b="0" dirty="0" err="1"/>
              <a:t>BeyondSpring</a:t>
            </a:r>
            <a:r>
              <a:rPr lang="en-US" sz="1900" b="0" dirty="0"/>
              <a:t> Pharmaceuticals Inc, Blueprint Medicines, Boehringer Ingelheim Pharmaceuticals Inc, Bristol-Myers Squibb Company, Celgene Corporation, Clovis Oncology, </a:t>
            </a:r>
            <a:r>
              <a:rPr lang="en-US" sz="1900" b="0" dirty="0" err="1"/>
              <a:t>Coherus</a:t>
            </a:r>
            <a:r>
              <a:rPr lang="en-US" sz="1900" b="0" dirty="0"/>
              <a:t> </a:t>
            </a:r>
            <a:r>
              <a:rPr lang="en-US" sz="1900" b="0" dirty="0" err="1"/>
              <a:t>BioSciences</a:t>
            </a:r>
            <a:r>
              <a:rPr lang="en-US" sz="1900" b="0" dirty="0"/>
              <a:t>, CTI BioPharma Corp, Daiichi Sankyo Inc, Eisai Inc, </a:t>
            </a:r>
            <a:r>
              <a:rPr lang="en-US" sz="1900" b="0" dirty="0" err="1"/>
              <a:t>Epizyme</a:t>
            </a:r>
            <a:r>
              <a:rPr lang="en-US" sz="1900" b="0" dirty="0"/>
              <a:t> Inc, Exact Sciences Inc, </a:t>
            </a:r>
            <a:r>
              <a:rPr lang="en-US" sz="1900" b="0" dirty="0" err="1"/>
              <a:t>Exelixis</a:t>
            </a:r>
            <a:r>
              <a:rPr lang="en-US" sz="1900" b="0" dirty="0"/>
              <a:t> Inc, Five Prime Therapeutics Inc, Foundation Medicine, G1 Therapeutics Inc, Genentech, a member of the Roche Group, Genmab, Gilead Sciences Inc, GlaxoSmithKline, Grail Inc, Halozyme Inc, </a:t>
            </a:r>
            <a:r>
              <a:rPr lang="en-US" sz="1900" b="0" dirty="0" err="1"/>
              <a:t>Helsinn</a:t>
            </a:r>
            <a:r>
              <a:rPr lang="en-US" sz="1900" b="0" dirty="0"/>
              <a:t> Healthcare SA, </a:t>
            </a:r>
            <a:r>
              <a:rPr lang="en-US" sz="1900" b="0" dirty="0" err="1"/>
              <a:t>ImmunoGen</a:t>
            </a:r>
            <a:r>
              <a:rPr lang="en-US" sz="1900" b="0" dirty="0"/>
              <a:t>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Lilly, </a:t>
            </a:r>
            <a:r>
              <a:rPr lang="en-US" sz="1900" b="0" dirty="0" err="1"/>
              <a:t>Loxo</a:t>
            </a:r>
            <a:r>
              <a:rPr lang="en-US" sz="1900" b="0" dirty="0"/>
              <a:t> Oncology Inc, a wholly owned subsidiary of Eli Lilly &amp; Company, Merck, </a:t>
            </a:r>
            <a:r>
              <a:rPr lang="en-US" sz="1900" b="0" dirty="0" err="1"/>
              <a:t>Natera</a:t>
            </a:r>
            <a:r>
              <a:rPr lang="en-US" sz="1900" b="0" dirty="0"/>
              <a:t> Inc, Novartis, </a:t>
            </a:r>
            <a:r>
              <a:rPr lang="en-US" sz="1900" b="0" dirty="0" err="1"/>
              <a:t>Novocure</a:t>
            </a:r>
            <a:r>
              <a:rPr lang="en-US" sz="1900" b="0" dirty="0"/>
              <a:t> Inc, </a:t>
            </a:r>
            <a:r>
              <a:rPr lang="en-US" sz="1900" b="0" dirty="0" err="1"/>
              <a:t>Oncopeptides</a:t>
            </a:r>
            <a:r>
              <a:rPr lang="en-US" sz="1900" b="0" dirty="0"/>
              <a:t>, Pfizer Inc, Pharmacyclics LLC, an AbbVie Company, Puma Biotechnology Inc, Regeneron Pharmaceuticals Inc, Sanofi Genzyme, </a:t>
            </a:r>
            <a:r>
              <a:rPr lang="en-US" sz="1900" b="0" dirty="0" err="1"/>
              <a:t>Seagen</a:t>
            </a:r>
            <a:r>
              <a:rPr lang="en-US" sz="1900" b="0" dirty="0"/>
              <a:t> Inc, </a:t>
            </a:r>
            <a:r>
              <a:rPr lang="en-US" sz="1900" b="0" dirty="0" err="1"/>
              <a:t>Servier</a:t>
            </a:r>
            <a:r>
              <a:rPr lang="en-US" sz="1900" b="0" dirty="0"/>
              <a:t> Pharmaceuticals LLC, Sumitomo Dainippon Pharma Oncology Inc, Taiho Oncology Inc, Takeda Pharmaceuticals USA Inc, </a:t>
            </a:r>
            <a:r>
              <a:rPr lang="en-US" sz="1900" b="0" dirty="0" err="1"/>
              <a:t>Tesaro</a:t>
            </a:r>
            <a:r>
              <a:rPr lang="en-US" sz="1900" b="0" dirty="0"/>
              <a:t>, A GSK Company, TG Therapeutics Inc, Turning Point Therapeutics Inc, </a:t>
            </a:r>
            <a:r>
              <a:rPr lang="en-US" sz="1900" b="0" dirty="0" err="1"/>
              <a:t>Verastem</a:t>
            </a:r>
            <a:r>
              <a:rPr lang="en-US" sz="1900" b="0" dirty="0"/>
              <a:t> Inc and </a:t>
            </a:r>
            <a:r>
              <a:rPr lang="en-US" sz="1900" b="0" dirty="0" err="1"/>
              <a:t>Zymeworks</a:t>
            </a:r>
            <a:r>
              <a:rPr lang="en-US" sz="1900" b="0" dirty="0"/>
              <a:t> Inc.</a:t>
            </a:r>
          </a:p>
        </p:txBody>
      </p:sp>
    </p:spTree>
    <p:extLst>
      <p:ext uri="{BB962C8B-B14F-4D97-AF65-F5344CB8AC3E}">
        <p14:creationId xmlns:p14="http://schemas.microsoft.com/office/powerpoint/2010/main" val="39373238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1E64-008B-614C-A964-FF75A5E02B6E}"/>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E5399575-E845-5B4D-97B8-5CB11EFB00C7}"/>
              </a:ext>
            </a:extLst>
          </p:cNvPr>
          <p:cNvPicPr>
            <a:picLocks noGrp="1" noChangeAspect="1"/>
          </p:cNvPicPr>
          <p:nvPr>
            <p:ph idx="1"/>
          </p:nvPr>
        </p:nvPicPr>
        <p:blipFill>
          <a:blip r:embed="rId2"/>
          <a:stretch>
            <a:fillRect/>
          </a:stretch>
        </p:blipFill>
        <p:spPr>
          <a:xfrm>
            <a:off x="0" y="0"/>
            <a:ext cx="12192000" cy="6536377"/>
          </a:xfrm>
        </p:spPr>
      </p:pic>
      <p:sp>
        <p:nvSpPr>
          <p:cNvPr id="6" name="TextBox 5">
            <a:extLst>
              <a:ext uri="{FF2B5EF4-FFF2-40B4-BE49-F238E27FC236}">
                <a16:creationId xmlns:a16="http://schemas.microsoft.com/office/drawing/2014/main" id="{4A14306B-D6F7-1C41-B282-458AC5D63802}"/>
              </a:ext>
            </a:extLst>
          </p:cNvPr>
          <p:cNvSpPr txBox="1"/>
          <p:nvPr/>
        </p:nvSpPr>
        <p:spPr>
          <a:xfrm>
            <a:off x="21319" y="6536377"/>
            <a:ext cx="44393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Moreau et al, ASH 2021, Abstract 896</a:t>
            </a:r>
          </a:p>
        </p:txBody>
      </p:sp>
    </p:spTree>
    <p:extLst>
      <p:ext uri="{BB962C8B-B14F-4D97-AF65-F5344CB8AC3E}">
        <p14:creationId xmlns:p14="http://schemas.microsoft.com/office/powerpoint/2010/main" val="179549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616903" y="360200"/>
            <a:ext cx="9939695" cy="831600"/>
          </a:xfrm>
        </p:spPr>
        <p:txBody>
          <a:bodyPr>
            <a:normAutofit fontScale="90000"/>
          </a:bodyPr>
          <a:lstStyle/>
          <a:p>
            <a:r>
              <a:rPr lang="en-GB" sz="2400" b="1" dirty="0">
                <a:solidFill>
                  <a:srgbClr val="C00000"/>
                </a:solidFill>
              </a:rPr>
              <a:t>MagnetisMM-1: Phase 1 Study of </a:t>
            </a:r>
            <a:r>
              <a:rPr lang="en-GB" sz="2400" b="1" dirty="0" err="1">
                <a:solidFill>
                  <a:srgbClr val="C00000"/>
                </a:solidFill>
              </a:rPr>
              <a:t>Elranatamab</a:t>
            </a:r>
            <a:r>
              <a:rPr lang="en-GB" sz="2400" b="1" dirty="0">
                <a:solidFill>
                  <a:srgbClr val="C00000"/>
                </a:solidFill>
              </a:rPr>
              <a:t> (PF-06863135), </a:t>
            </a:r>
            <a:br>
              <a:rPr lang="en-GB" sz="2400" b="1" dirty="0">
                <a:solidFill>
                  <a:srgbClr val="C00000"/>
                </a:solidFill>
              </a:rPr>
            </a:br>
            <a:r>
              <a:rPr lang="en-GB" sz="2400" b="1" dirty="0">
                <a:solidFill>
                  <a:srgbClr val="C00000"/>
                </a:solidFill>
              </a:rPr>
              <a:t>a BCMA-targeted CD3-Engaging Bispecific Molecule, for Patients with </a:t>
            </a:r>
            <a:r>
              <a:rPr lang="en-GB" sz="2400" b="1" dirty="0" err="1">
                <a:solidFill>
                  <a:srgbClr val="C00000"/>
                </a:solidFill>
              </a:rPr>
              <a:t>RRMM</a:t>
            </a:r>
            <a:endParaRPr lang="en-GB" sz="2400" b="1" dirty="0">
              <a:solidFill>
                <a:srgbClr val="C00000"/>
              </a:solidFill>
            </a:endParaRPr>
          </a:p>
        </p:txBody>
      </p:sp>
      <p:sp>
        <p:nvSpPr>
          <p:cNvPr id="3" name="Content Placeholder 2">
            <a:extLst>
              <a:ext uri="{FF2B5EF4-FFF2-40B4-BE49-F238E27FC236}">
                <a16:creationId xmlns:a16="http://schemas.microsoft.com/office/drawing/2014/main" id="{8CC69E21-94E3-40A5-9045-58D4135BC992}"/>
              </a:ext>
            </a:extLst>
          </p:cNvPr>
          <p:cNvSpPr>
            <a:spLocks noGrp="1"/>
          </p:cNvSpPr>
          <p:nvPr>
            <p:ph idx="1"/>
          </p:nvPr>
        </p:nvSpPr>
        <p:spPr>
          <a:xfrm>
            <a:off x="622914" y="3886488"/>
            <a:ext cx="5313829" cy="2195512"/>
          </a:xfrm>
        </p:spPr>
        <p:txBody>
          <a:bodyPr/>
          <a:lstStyle/>
          <a:p>
            <a:pPr marL="0" indent="0">
              <a:spcBef>
                <a:spcPts val="600"/>
              </a:spcBef>
              <a:buNone/>
            </a:pPr>
            <a:r>
              <a:rPr lang="en-GB" sz="1600" b="1" dirty="0"/>
              <a:t>Efficacy summary</a:t>
            </a:r>
          </a:p>
          <a:p>
            <a:pPr>
              <a:spcBef>
                <a:spcPts val="600"/>
              </a:spcBef>
            </a:pPr>
            <a:r>
              <a:rPr lang="en-GB" sz="1600" dirty="0" err="1"/>
              <a:t>Elranatamab</a:t>
            </a:r>
            <a:r>
              <a:rPr lang="en-GB" sz="1600" dirty="0"/>
              <a:t> 1000 </a:t>
            </a:r>
            <a:r>
              <a:rPr lang="el-GR" sz="1600" dirty="0"/>
              <a:t>μ</a:t>
            </a:r>
            <a:r>
              <a:rPr lang="en-GB" sz="1600" dirty="0"/>
              <a:t>g/kg Q2W achieved exposure associated with anti-myeloma efficacy</a:t>
            </a:r>
          </a:p>
          <a:p>
            <a:pPr>
              <a:spcBef>
                <a:spcPts val="600"/>
              </a:spcBef>
            </a:pPr>
            <a:r>
              <a:rPr lang="en-GB" sz="1600" dirty="0"/>
              <a:t>Confirmed ORR was 69% (9/13) at the recommended dose of 1000 </a:t>
            </a:r>
            <a:r>
              <a:rPr lang="el-GR" sz="1600" dirty="0"/>
              <a:t>μ</a:t>
            </a:r>
            <a:r>
              <a:rPr lang="en-GB" sz="1600" dirty="0"/>
              <a:t>g/kg Q1W</a:t>
            </a:r>
          </a:p>
          <a:p>
            <a:pPr>
              <a:spcBef>
                <a:spcPts val="600"/>
              </a:spcBef>
            </a:pPr>
            <a:r>
              <a:rPr lang="en-GB" sz="1600" dirty="0"/>
              <a:t>70% (7/10) of patients with prior BCMA-directed therapy achieved response</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357715" y="5966825"/>
            <a:ext cx="10792926" cy="507896"/>
          </a:xfrm>
        </p:spPr>
        <p:txBody>
          <a:bodyPr/>
          <a:lstStyle/>
          <a:p>
            <a:r>
              <a:rPr lang="en-GB" kern="0" dirty="0"/>
              <a:t>Data cut-off: July 26, 2021</a:t>
            </a:r>
            <a:endParaRPr lang="en-GB" dirty="0"/>
          </a:p>
          <a:p>
            <a:r>
              <a:rPr lang="en-GB" dirty="0" err="1"/>
              <a:t>Sebag</a:t>
            </a:r>
            <a:r>
              <a:rPr lang="en-GB" dirty="0"/>
              <a:t> M, et al. ASH 2021;Abstract 895</a:t>
            </a:r>
          </a:p>
        </p:txBody>
      </p:sp>
      <p:sp>
        <p:nvSpPr>
          <p:cNvPr id="8" name="TextBox 7">
            <a:extLst>
              <a:ext uri="{FF2B5EF4-FFF2-40B4-BE49-F238E27FC236}">
                <a16:creationId xmlns:a16="http://schemas.microsoft.com/office/drawing/2014/main" id="{18A5FB61-7FBD-4BEA-993F-B75D189757D7}"/>
              </a:ext>
            </a:extLst>
          </p:cNvPr>
          <p:cNvSpPr txBox="1"/>
          <p:nvPr/>
        </p:nvSpPr>
        <p:spPr>
          <a:xfrm>
            <a:off x="6209611" y="5161935"/>
            <a:ext cx="5198164" cy="1139764"/>
          </a:xfrm>
          <a:prstGeom prst="rect">
            <a:avLst/>
          </a:prstGeom>
          <a:solidFill>
            <a:srgbClr val="009BD5"/>
          </a:solidFill>
        </p:spPr>
        <p:txBody>
          <a:bodyPr wrap="square" lIns="36000" tIns="36000" rIns="36000" bIns="36000"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Arial" charset="0"/>
              </a:rPr>
              <a:t>Heavily </a:t>
            </a:r>
            <a:r>
              <a:rPr kumimoji="0" lang="en-GB" sz="20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pretreated</a:t>
            </a: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Arial" charset="0"/>
              </a:rPr>
              <a:t> population</a:t>
            </a: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Arial" charset="0"/>
              </a:rPr>
              <a:t>Good efficacy rates</a:t>
            </a: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Arial" charset="0"/>
              </a:rPr>
              <a:t>Small study population</a:t>
            </a:r>
          </a:p>
        </p:txBody>
      </p:sp>
      <p:grpSp>
        <p:nvGrpSpPr>
          <p:cNvPr id="58" name="Group 57">
            <a:extLst>
              <a:ext uri="{FF2B5EF4-FFF2-40B4-BE49-F238E27FC236}">
                <a16:creationId xmlns:a16="http://schemas.microsoft.com/office/drawing/2014/main" id="{681B53D7-2CA3-43A2-8C14-6823505C9F62}"/>
              </a:ext>
            </a:extLst>
          </p:cNvPr>
          <p:cNvGrpSpPr/>
          <p:nvPr/>
        </p:nvGrpSpPr>
        <p:grpSpPr>
          <a:xfrm>
            <a:off x="6681202" y="1567563"/>
            <a:ext cx="4141370" cy="2963806"/>
            <a:chOff x="803854" y="3199407"/>
            <a:chExt cx="4141370" cy="2963806"/>
          </a:xfrm>
        </p:grpSpPr>
        <p:sp>
          <p:nvSpPr>
            <p:cNvPr id="18" name="Rectangle: Rounded Corners 17">
              <a:extLst>
                <a:ext uri="{FF2B5EF4-FFF2-40B4-BE49-F238E27FC236}">
                  <a16:creationId xmlns:a16="http://schemas.microsoft.com/office/drawing/2014/main" id="{964A2845-7A6E-45B8-B021-29E1C8F345FB}"/>
                </a:ext>
              </a:extLst>
            </p:cNvPr>
            <p:cNvSpPr/>
            <p:nvPr/>
          </p:nvSpPr>
          <p:spPr>
            <a:xfrm>
              <a:off x="803854" y="5227307"/>
              <a:ext cx="4141370" cy="423014"/>
            </a:xfrm>
            <a:prstGeom prst="roundRect">
              <a:avLst>
                <a:gd name="adj" fmla="val 9317"/>
              </a:avLst>
            </a:prstGeom>
            <a:solidFill>
              <a:schemeClr val="accent4">
                <a:lumMod val="20000"/>
                <a:lumOff val="80000"/>
                <a:alpha val="10000"/>
              </a:schemeClr>
            </a:solidFill>
            <a:ln>
              <a:solidFill>
                <a:schemeClr val="accent4">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Priming cohorts (Part 1.1, N=20)</a:t>
              </a:r>
              <a:br>
                <a:rPr kumimoji="0" lang="en-US" sz="1400" b="0" i="0" u="none" strike="noStrike" kern="1200" cap="none" spc="0" normalizeH="0" baseline="0" noProof="0" dirty="0">
                  <a:ln>
                    <a:noFill/>
                  </a:ln>
                  <a:solidFill>
                    <a:prstClr val="black"/>
                  </a:solidFill>
                  <a:effectLst/>
                  <a:uLnTx/>
                  <a:uFillTx/>
                  <a:latin typeface="Calibri"/>
                  <a:ea typeface="+mn-ea"/>
                  <a:cs typeface="+mn-cs"/>
                </a:rPr>
              </a:br>
              <a:r>
                <a:rPr kumimoji="0" lang="en-US" sz="1400" b="0" i="0" u="none" strike="noStrike" kern="1200" cap="none" spc="0" normalizeH="0" baseline="0" noProof="0" dirty="0">
                  <a:ln>
                    <a:noFill/>
                  </a:ln>
                  <a:solidFill>
                    <a:prstClr val="black"/>
                  </a:solidFill>
                  <a:effectLst/>
                  <a:uLnTx/>
                  <a:uFillTx/>
                  <a:latin typeface="Calibri"/>
                  <a:ea typeface="+mn-ea"/>
                  <a:cs typeface="+mn-cs"/>
                </a:rPr>
                <a:t>Priming dose 600 </a:t>
              </a:r>
              <a:r>
                <a:rPr kumimoji="0" lang="el-GR" sz="1400" b="0" i="0" u="none" strike="noStrike" kern="1200" cap="none" spc="0" normalizeH="0" baseline="0" noProof="0" dirty="0">
                  <a:ln>
                    <a:noFill/>
                  </a:ln>
                  <a:solidFill>
                    <a:prstClr val="black"/>
                  </a:solidFill>
                  <a:effectLst/>
                  <a:uLnTx/>
                  <a:uFillTx/>
                  <a:latin typeface="Calibri"/>
                  <a:ea typeface="+mn-ea"/>
                  <a:cs typeface="+mn-cs"/>
                </a:rPr>
                <a:t>μ</a:t>
              </a:r>
              <a:r>
                <a:rPr kumimoji="0" lang="en-GB" sz="1400" b="0" i="0" u="none" strike="noStrike" kern="1200" cap="none" spc="0" normalizeH="0" baseline="0" noProof="0" dirty="0">
                  <a:ln>
                    <a:noFill/>
                  </a:ln>
                  <a:solidFill>
                    <a:prstClr val="black"/>
                  </a:solidFill>
                  <a:effectLst/>
                  <a:uLnTx/>
                  <a:uFillTx/>
                  <a:latin typeface="Calibri"/>
                  <a:ea typeface="+mn-ea"/>
                  <a:cs typeface="+mn-cs"/>
                </a:rPr>
                <a:t>g/kg </a:t>
              </a:r>
              <a:r>
                <a:rPr kumimoji="0" lang="en-GB" sz="1400" b="0" i="0" u="none" strike="noStrike" kern="1200" cap="none" spc="0" normalizeH="0" baseline="0" noProof="0" dirty="0">
                  <a:ln>
                    <a:noFill/>
                  </a:ln>
                  <a:solidFill>
                    <a:prstClr val="black"/>
                  </a:solidFill>
                  <a:effectLst/>
                  <a:uLnTx/>
                  <a:uFillTx/>
                  <a:latin typeface="Calibri"/>
                  <a:ea typeface="Cambria Math" panose="02040503050406030204" pitchFamily="18" charset="0"/>
                  <a:cs typeface="+mn-cs"/>
                </a:rPr>
                <a:t>→ 1000 </a:t>
              </a:r>
              <a:r>
                <a:rPr kumimoji="0" lang="el-GR" sz="1400" b="0" i="0" u="none" strike="noStrike" kern="1200" cap="none" spc="0" normalizeH="0" baseline="0" noProof="0" dirty="0">
                  <a:ln>
                    <a:noFill/>
                  </a:ln>
                  <a:solidFill>
                    <a:prstClr val="black"/>
                  </a:solidFill>
                  <a:effectLst/>
                  <a:uLnTx/>
                  <a:uFillTx/>
                  <a:latin typeface="Calibri"/>
                  <a:ea typeface="Cambria Math" panose="02040503050406030204" pitchFamily="18" charset="0"/>
                  <a:cs typeface="+mn-cs"/>
                </a:rPr>
                <a:t>μ</a:t>
              </a:r>
              <a:r>
                <a:rPr kumimoji="0" lang="en-GB" sz="1400" b="0" i="0" u="none" strike="noStrike" kern="1200" cap="none" spc="0" normalizeH="0" baseline="0" noProof="0" dirty="0">
                  <a:ln>
                    <a:noFill/>
                  </a:ln>
                  <a:solidFill>
                    <a:prstClr val="black"/>
                  </a:solidFill>
                  <a:effectLst/>
                  <a:uLnTx/>
                  <a:uFillTx/>
                  <a:latin typeface="Calibri"/>
                  <a:ea typeface="Cambria Math" panose="02040503050406030204" pitchFamily="18" charset="0"/>
                  <a:cs typeface="+mn-cs"/>
                </a:rPr>
                <a:t>g/kg (Q1W or Q2W)</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9B3165A9-A1B2-429F-A0AA-F98CB1D6A4C8}"/>
                </a:ext>
              </a:extLst>
            </p:cNvPr>
            <p:cNvSpPr/>
            <p:nvPr/>
          </p:nvSpPr>
          <p:spPr>
            <a:xfrm>
              <a:off x="1101214" y="4890642"/>
              <a:ext cx="983412" cy="2672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80</a:t>
              </a:r>
              <a:r>
                <a:rPr kumimoji="0" lang="en-US" sz="1400" b="1" i="0" u="none" strike="noStrike" kern="1200" cap="none" spc="0" normalizeH="0" baseline="0" noProof="0" dirty="0">
                  <a:ln>
                    <a:noFill/>
                  </a:ln>
                  <a:solidFill>
                    <a:srgbClr val="DEC8E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(N=6)</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E085D7DB-5AAD-440E-ADB5-362FED3AC6B7}"/>
                </a:ext>
              </a:extLst>
            </p:cNvPr>
            <p:cNvSpPr txBox="1"/>
            <p:nvPr/>
          </p:nvSpPr>
          <p:spPr>
            <a:xfrm rot="19656378">
              <a:off x="1057250" y="3734478"/>
              <a:ext cx="1739708" cy="480131"/>
            </a:xfrm>
            <a:prstGeom prst="rect">
              <a:avLst/>
            </a:prstGeom>
            <a:noFill/>
          </p:spPr>
          <p:txBody>
            <a:bodyPr wrap="non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Dose escalation</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(Part 1, N=30), </a:t>
              </a:r>
              <a:r>
                <a:rPr kumimoji="0" lang="el-GR" sz="1400" b="0" i="0" u="none" strike="noStrike" kern="1200" cap="none" spc="0" normalizeH="0" baseline="0" noProof="0" dirty="0">
                  <a:ln>
                    <a:noFill/>
                  </a:ln>
                  <a:solidFill>
                    <a:srgbClr val="223341"/>
                  </a:solidFill>
                  <a:effectLst/>
                  <a:uLnTx/>
                  <a:uFillTx/>
                  <a:latin typeface="Calibri" panose="020F0502020204030204"/>
                  <a:ea typeface="+mn-ea"/>
                  <a:cs typeface="+mn-cs"/>
                </a:rPr>
                <a:t>μ</a:t>
              </a: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mn-cs"/>
                </a:rPr>
                <a:t>g/kg</a:t>
              </a:r>
              <a:endPar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703953D1-B201-4020-9A52-5846208057E1}"/>
                </a:ext>
              </a:extLst>
            </p:cNvPr>
            <p:cNvSpPr/>
            <p:nvPr/>
          </p:nvSpPr>
          <p:spPr>
            <a:xfrm>
              <a:off x="1631346" y="4559087"/>
              <a:ext cx="983412" cy="2672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130</a:t>
              </a:r>
              <a:r>
                <a:rPr kumimoji="0" lang="en-US" sz="1400" b="1" i="0" u="none" strike="noStrike" kern="1200" cap="none" spc="0" normalizeH="0" baseline="0" noProof="0" dirty="0">
                  <a:ln>
                    <a:noFill/>
                  </a:ln>
                  <a:solidFill>
                    <a:srgbClr val="DEC8E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(N=4)</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C2359FFA-24DC-41E4-94B3-9FF60CD8051D}"/>
                </a:ext>
              </a:extLst>
            </p:cNvPr>
            <p:cNvSpPr/>
            <p:nvPr/>
          </p:nvSpPr>
          <p:spPr>
            <a:xfrm>
              <a:off x="2161478" y="4227533"/>
              <a:ext cx="983412" cy="2672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215</a:t>
              </a:r>
              <a:r>
                <a:rPr kumimoji="0" lang="en-US" sz="1400" b="1" i="0" u="none" strike="noStrike" kern="1200" cap="none" spc="0" normalizeH="0" baseline="0" noProof="0" dirty="0">
                  <a:ln>
                    <a:noFill/>
                  </a:ln>
                  <a:solidFill>
                    <a:srgbClr val="DEC8E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(N=4)</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FBE23485-7B8F-430A-9D04-1E63C79110CD}"/>
                </a:ext>
              </a:extLst>
            </p:cNvPr>
            <p:cNvSpPr/>
            <p:nvPr/>
          </p:nvSpPr>
          <p:spPr>
            <a:xfrm>
              <a:off x="2691610" y="3895979"/>
              <a:ext cx="983412" cy="2672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360</a:t>
              </a:r>
              <a:r>
                <a:rPr kumimoji="0" lang="en-US" sz="1400" b="1" i="0" u="none" strike="noStrike" kern="1200" cap="none" spc="0" normalizeH="0" baseline="0" noProof="0" dirty="0">
                  <a:ln>
                    <a:noFill/>
                  </a:ln>
                  <a:solidFill>
                    <a:srgbClr val="DEC8E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(N=4)</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89DA1F9F-480E-4D51-AE2D-A0AD5969C310}"/>
                </a:ext>
              </a:extLst>
            </p:cNvPr>
            <p:cNvSpPr/>
            <p:nvPr/>
          </p:nvSpPr>
          <p:spPr>
            <a:xfrm>
              <a:off x="3221742" y="3564425"/>
              <a:ext cx="983412" cy="2672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600</a:t>
              </a:r>
              <a:r>
                <a:rPr kumimoji="0" lang="en-US" sz="1400" b="1" i="0" u="none" strike="noStrike" kern="1200" cap="none" spc="0" normalizeH="0" baseline="0" noProof="0" dirty="0">
                  <a:ln>
                    <a:noFill/>
                  </a:ln>
                  <a:solidFill>
                    <a:srgbClr val="DEC8E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(N=6)</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8F4C9FF0-B926-45F6-8164-338237FB79CC}"/>
                </a:ext>
              </a:extLst>
            </p:cNvPr>
            <p:cNvSpPr/>
            <p:nvPr/>
          </p:nvSpPr>
          <p:spPr>
            <a:xfrm>
              <a:off x="3751874" y="3232871"/>
              <a:ext cx="983412" cy="2672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1000</a:t>
              </a:r>
              <a:r>
                <a:rPr kumimoji="0" lang="en-US" sz="1400" b="1" i="0" u="none" strike="noStrike" kern="1200" cap="none" spc="0" normalizeH="0" baseline="0" noProof="0" dirty="0">
                  <a:ln>
                    <a:noFill/>
                  </a:ln>
                  <a:solidFill>
                    <a:srgbClr val="DEC8E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(N=6)</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BE8F0BDA-A1BF-45A0-B1F1-3E7CDBCBD763}"/>
                </a:ext>
              </a:extLst>
            </p:cNvPr>
            <p:cNvSpPr/>
            <p:nvPr/>
          </p:nvSpPr>
          <p:spPr>
            <a:xfrm>
              <a:off x="803854" y="5740199"/>
              <a:ext cx="4141370" cy="423014"/>
            </a:xfrm>
            <a:prstGeom prst="roundRect">
              <a:avLst>
                <a:gd name="adj" fmla="val 9317"/>
              </a:avLst>
            </a:prstGeom>
            <a:solidFill>
              <a:schemeClr val="accent4">
                <a:alpha val="70000"/>
              </a:schemeClr>
            </a:solidFill>
            <a:ln>
              <a:solidFill>
                <a:schemeClr val="accent4">
                  <a:lumMod val="75000"/>
                </a:schemeClr>
              </a:solidFill>
            </a:ln>
          </p:spPr>
          <p:style>
            <a:lnRef idx="2">
              <a:schemeClr val="accent5"/>
            </a:lnRef>
            <a:fillRef idx="1">
              <a:schemeClr val="lt1"/>
            </a:fillRef>
            <a:effectRef idx="0">
              <a:schemeClr val="accent5"/>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Expansion (Part 2A, N=15)</a:t>
              </a:r>
              <a:br>
                <a:rPr kumimoji="0" lang="en-US" sz="1400" b="0" i="0" u="none" strike="noStrike" kern="1200" cap="none" spc="0" normalizeH="0" baseline="0" noProof="0" dirty="0">
                  <a:ln>
                    <a:noFill/>
                  </a:ln>
                  <a:solidFill>
                    <a:prstClr val="white"/>
                  </a:solidFill>
                  <a:effectLst/>
                  <a:uLnTx/>
                  <a:uFillTx/>
                  <a:latin typeface="Calibri"/>
                  <a:ea typeface="+mn-ea"/>
                  <a:cs typeface="+mn-cs"/>
                </a:rPr>
              </a:br>
              <a:r>
                <a:rPr kumimoji="0" lang="en-US" sz="1400" b="0" i="0" u="none" strike="noStrike" kern="1200" cap="none" spc="0" normalizeH="0" baseline="0" noProof="0" dirty="0">
                  <a:ln>
                    <a:noFill/>
                  </a:ln>
                  <a:solidFill>
                    <a:prstClr val="white"/>
                  </a:solidFill>
                  <a:effectLst/>
                  <a:uLnTx/>
                  <a:uFillTx/>
                  <a:latin typeface="Calibri"/>
                  <a:ea typeface="+mn-ea"/>
                  <a:cs typeface="+mn-cs"/>
                </a:rPr>
                <a:t>Priming dose 44 </a:t>
              </a:r>
              <a:r>
                <a:rPr kumimoji="0" lang="en-GB" sz="1400" b="0" i="0" u="none" strike="noStrike" kern="1200" cap="none" spc="0" normalizeH="0" baseline="0" noProof="0" dirty="0">
                  <a:ln>
                    <a:noFill/>
                  </a:ln>
                  <a:solidFill>
                    <a:prstClr val="white"/>
                  </a:solidFill>
                  <a:effectLst/>
                  <a:uLnTx/>
                  <a:uFillTx/>
                  <a:latin typeface="Calibri"/>
                  <a:ea typeface="+mn-ea"/>
                  <a:cs typeface="+mn-cs"/>
                </a:rPr>
                <a:t>mg </a:t>
              </a:r>
              <a:r>
                <a:rPr kumimoji="0" lang="en-GB" sz="1400" b="0" i="0" u="none" strike="noStrike" kern="1200" cap="none" spc="0" normalizeH="0" baseline="0" noProof="0" dirty="0">
                  <a:ln>
                    <a:noFill/>
                  </a:ln>
                  <a:solidFill>
                    <a:prstClr val="white"/>
                  </a:solidFill>
                  <a:effectLst/>
                  <a:uLnTx/>
                  <a:uFillTx/>
                  <a:latin typeface="Calibri"/>
                  <a:ea typeface="Cambria Math" panose="02040503050406030204" pitchFamily="18" charset="0"/>
                  <a:cs typeface="+mn-cs"/>
                </a:rPr>
                <a:t>→ 76 mg (Q1W) Pre-</a:t>
              </a:r>
              <a:r>
                <a:rPr kumimoji="0" lang="en-GB" sz="1400" b="0" i="0" u="none" strike="noStrike" kern="1200" cap="none" spc="0" normalizeH="0" baseline="0" noProof="0" dirty="0" err="1">
                  <a:ln>
                    <a:noFill/>
                  </a:ln>
                  <a:solidFill>
                    <a:prstClr val="white"/>
                  </a:solidFill>
                  <a:effectLst/>
                  <a:uLnTx/>
                  <a:uFillTx/>
                  <a:latin typeface="Calibri"/>
                  <a:ea typeface="Cambria Math" panose="02040503050406030204" pitchFamily="18" charset="0"/>
                  <a:cs typeface="+mn-cs"/>
                </a:rPr>
                <a:t>medication</a:t>
              </a:r>
              <a:r>
                <a:rPr kumimoji="0" lang="en-GB" sz="1400" b="0" i="0" u="none" strike="noStrike" kern="1200" cap="none" spc="0" normalizeH="0" baseline="30000" noProof="0" dirty="0" err="1">
                  <a:ln>
                    <a:noFill/>
                  </a:ln>
                  <a:solidFill>
                    <a:prstClr val="white"/>
                  </a:solidFill>
                  <a:effectLst/>
                  <a:uLnTx/>
                  <a:uFillTx/>
                  <a:latin typeface="Calibri"/>
                  <a:ea typeface="Cambria Math" panose="02040503050406030204" pitchFamily="18" charset="0"/>
                  <a:cs typeface="+mn-cs"/>
                </a:rPr>
                <a:t>a</a:t>
              </a:r>
              <a:endParaRPr kumimoji="0" lang="en-GB" sz="1400" b="0" i="0" u="none" strike="noStrike" kern="1200" cap="none" spc="0" normalizeH="0" baseline="30000" noProof="0" dirty="0">
                <a:ln>
                  <a:noFill/>
                </a:ln>
                <a:solidFill>
                  <a:prstClr val="white"/>
                </a:solidFill>
                <a:effectLst/>
                <a:uLnTx/>
                <a:uFillTx/>
                <a:latin typeface="Calibri"/>
                <a:ea typeface="+mn-ea"/>
                <a:cs typeface="+mn-cs"/>
              </a:endParaRPr>
            </a:p>
          </p:txBody>
        </p:sp>
        <p:cxnSp>
          <p:nvCxnSpPr>
            <p:cNvPr id="56" name="Straight Arrow Connector 55">
              <a:extLst>
                <a:ext uri="{FF2B5EF4-FFF2-40B4-BE49-F238E27FC236}">
                  <a16:creationId xmlns:a16="http://schemas.microsoft.com/office/drawing/2014/main" id="{395AB6F0-6AA8-4B0D-BB1D-FF6C3A638C9C}"/>
                </a:ext>
              </a:extLst>
            </p:cNvPr>
            <p:cNvCxnSpPr>
              <a:cxnSpLocks/>
            </p:cNvCxnSpPr>
            <p:nvPr/>
          </p:nvCxnSpPr>
          <p:spPr>
            <a:xfrm flipV="1">
              <a:off x="921165" y="3199407"/>
              <a:ext cx="2716487" cy="172204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6CF76A4-8FA8-4BCD-8CB6-558A0377B80D}"/>
              </a:ext>
            </a:extLst>
          </p:cNvPr>
          <p:cNvSpPr txBox="1"/>
          <p:nvPr/>
        </p:nvSpPr>
        <p:spPr>
          <a:xfrm>
            <a:off x="602021" y="1252944"/>
            <a:ext cx="531382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a:ea typeface="+mn-ea"/>
                <a:cs typeface="+mn-cs"/>
              </a:rPr>
              <a:t>Prior treatments</a:t>
            </a:r>
            <a:endParaRPr kumimoji="0" lang="en-GB" sz="1600" b="1" i="0" u="none" strike="noStrike" kern="1200" cap="none" spc="0" normalizeH="0" baseline="0" noProof="0" dirty="0" err="1">
              <a:ln>
                <a:noFill/>
              </a:ln>
              <a:solidFill>
                <a:srgbClr val="223341"/>
              </a:solidFill>
              <a:effectLst/>
              <a:uLnTx/>
              <a:uFillTx/>
              <a:latin typeface="Calibri"/>
              <a:ea typeface="+mn-ea"/>
              <a:cs typeface="+mn-cs"/>
            </a:endParaRPr>
          </a:p>
        </p:txBody>
      </p:sp>
      <p:graphicFrame>
        <p:nvGraphicFramePr>
          <p:cNvPr id="15" name="Table 15">
            <a:extLst>
              <a:ext uri="{FF2B5EF4-FFF2-40B4-BE49-F238E27FC236}">
                <a16:creationId xmlns:a16="http://schemas.microsoft.com/office/drawing/2014/main" id="{9DDA4FD3-B778-4532-985B-6F50ABCF1DB0}"/>
              </a:ext>
            </a:extLst>
          </p:cNvPr>
          <p:cNvGraphicFramePr>
            <a:graphicFrameLocks noGrp="1"/>
          </p:cNvGraphicFramePr>
          <p:nvPr/>
        </p:nvGraphicFramePr>
        <p:xfrm>
          <a:off x="622554" y="1556127"/>
          <a:ext cx="5131624" cy="2225040"/>
        </p:xfrm>
        <a:graphic>
          <a:graphicData uri="http://schemas.openxmlformats.org/drawingml/2006/table">
            <a:tbl>
              <a:tblPr firstRow="1" bandRow="1">
                <a:tableStyleId>{1E171933-4619-4E11-9A3F-F7608DF75F80}</a:tableStyleId>
              </a:tblPr>
              <a:tblGrid>
                <a:gridCol w="3379175">
                  <a:extLst>
                    <a:ext uri="{9D8B030D-6E8A-4147-A177-3AD203B41FA5}">
                      <a16:colId xmlns:a16="http://schemas.microsoft.com/office/drawing/2014/main" val="3029638355"/>
                    </a:ext>
                  </a:extLst>
                </a:gridCol>
                <a:gridCol w="1752449">
                  <a:extLst>
                    <a:ext uri="{9D8B030D-6E8A-4147-A177-3AD203B41FA5}">
                      <a16:colId xmlns:a16="http://schemas.microsoft.com/office/drawing/2014/main" val="3972922125"/>
                    </a:ext>
                  </a:extLst>
                </a:gridCol>
              </a:tblGrid>
              <a:tr h="172079">
                <a:tc>
                  <a:txBody>
                    <a:bodyPr/>
                    <a:lstStyle/>
                    <a:p>
                      <a:endParaRPr lang="en-GB" sz="1400" dirty="0"/>
                    </a:p>
                  </a:txBody>
                  <a:tcPr/>
                </a:tc>
                <a:tc>
                  <a:txBody>
                    <a:bodyPr/>
                    <a:lstStyle/>
                    <a:p>
                      <a:pPr algn="ctr"/>
                      <a:r>
                        <a:rPr lang="en-GB" sz="1400" dirty="0"/>
                        <a:t>N=55</a:t>
                      </a:r>
                    </a:p>
                  </a:txBody>
                  <a:tcPr/>
                </a:tc>
                <a:extLst>
                  <a:ext uri="{0D108BD9-81ED-4DB2-BD59-A6C34878D82A}">
                    <a16:rowId xmlns:a16="http://schemas.microsoft.com/office/drawing/2014/main" val="4177706745"/>
                  </a:ext>
                </a:extLst>
              </a:tr>
              <a:tr h="172079">
                <a:tc>
                  <a:txBody>
                    <a:bodyPr/>
                    <a:lstStyle/>
                    <a:p>
                      <a:r>
                        <a:rPr lang="en-GB" sz="1400" dirty="0"/>
                        <a:t>Number of prior therapies, median (range)</a:t>
                      </a:r>
                    </a:p>
                  </a:txBody>
                  <a:tcPr/>
                </a:tc>
                <a:tc>
                  <a:txBody>
                    <a:bodyPr/>
                    <a:lstStyle/>
                    <a:p>
                      <a:pPr algn="ctr"/>
                      <a:r>
                        <a:rPr lang="en-GB" sz="1400" dirty="0"/>
                        <a:t>6.0 (2-15)</a:t>
                      </a:r>
                    </a:p>
                  </a:txBody>
                  <a:tcPr/>
                </a:tc>
                <a:extLst>
                  <a:ext uri="{0D108BD9-81ED-4DB2-BD59-A6C34878D82A}">
                    <a16:rowId xmlns:a16="http://schemas.microsoft.com/office/drawing/2014/main" val="383355649"/>
                  </a:ext>
                </a:extLst>
              </a:tr>
              <a:tr h="172079">
                <a:tc>
                  <a:txBody>
                    <a:bodyPr/>
                    <a:lstStyle/>
                    <a:p>
                      <a:r>
                        <a:rPr lang="en-GB" sz="1400" dirty="0"/>
                        <a:t>Triple-class exposed, n (%)</a:t>
                      </a:r>
                    </a:p>
                  </a:txBody>
                  <a:tcPr/>
                </a:tc>
                <a:tc>
                  <a:txBody>
                    <a:bodyPr/>
                    <a:lstStyle/>
                    <a:p>
                      <a:pPr algn="ctr"/>
                      <a:r>
                        <a:rPr lang="en-GB" sz="1400" dirty="0"/>
                        <a:t>54 (98)</a:t>
                      </a:r>
                    </a:p>
                  </a:txBody>
                  <a:tcPr/>
                </a:tc>
                <a:extLst>
                  <a:ext uri="{0D108BD9-81ED-4DB2-BD59-A6C34878D82A}">
                    <a16:rowId xmlns:a16="http://schemas.microsoft.com/office/drawing/2014/main" val="482265933"/>
                  </a:ext>
                </a:extLst>
              </a:tr>
              <a:tr h="172079">
                <a:tc>
                  <a:txBody>
                    <a:bodyPr/>
                    <a:lstStyle/>
                    <a:p>
                      <a:r>
                        <a:rPr lang="en-GB" sz="1400" dirty="0"/>
                        <a:t>Triple-class </a:t>
                      </a:r>
                      <a:r>
                        <a:rPr lang="en-GB" sz="1400" dirty="0" err="1"/>
                        <a:t>refractory,</a:t>
                      </a:r>
                      <a:r>
                        <a:rPr lang="en-GB" sz="1400" baseline="30000" dirty="0" err="1"/>
                        <a:t>a</a:t>
                      </a:r>
                      <a:r>
                        <a:rPr lang="en-GB" sz="1400" dirty="0"/>
                        <a:t> n (%)</a:t>
                      </a:r>
                    </a:p>
                  </a:txBody>
                  <a:tcPr/>
                </a:tc>
                <a:tc>
                  <a:txBody>
                    <a:bodyPr/>
                    <a:lstStyle/>
                    <a:p>
                      <a:pPr algn="ctr"/>
                      <a:r>
                        <a:rPr lang="en-GB" sz="1400" dirty="0"/>
                        <a:t>50 (91)</a:t>
                      </a:r>
                    </a:p>
                  </a:txBody>
                  <a:tcPr/>
                </a:tc>
                <a:extLst>
                  <a:ext uri="{0D108BD9-81ED-4DB2-BD59-A6C34878D82A}">
                    <a16:rowId xmlns:a16="http://schemas.microsoft.com/office/drawing/2014/main" val="1685847132"/>
                  </a:ext>
                </a:extLst>
              </a:tr>
              <a:tr h="412990">
                <a:tc>
                  <a:txBody>
                    <a:bodyPr/>
                    <a:lstStyle/>
                    <a:p>
                      <a:r>
                        <a:rPr lang="en-GB" sz="1400" dirty="0"/>
                        <a:t>Prior BCMA-targeted therapy, n (%)</a:t>
                      </a:r>
                    </a:p>
                    <a:p>
                      <a:pPr marL="180000"/>
                      <a:r>
                        <a:rPr lang="en-GB" sz="1400" dirty="0"/>
                        <a:t>Anti-BCMA ADC</a:t>
                      </a:r>
                    </a:p>
                    <a:p>
                      <a:pPr marL="180000"/>
                      <a:r>
                        <a:rPr lang="en-GB" sz="1400" dirty="0"/>
                        <a:t>CAR-T</a:t>
                      </a:r>
                    </a:p>
                  </a:txBody>
                  <a:tcPr/>
                </a:tc>
                <a:tc>
                  <a:txBody>
                    <a:bodyPr/>
                    <a:lstStyle/>
                    <a:p>
                      <a:pPr algn="ctr"/>
                      <a:r>
                        <a:rPr lang="en-GB" sz="1400" dirty="0"/>
                        <a:t>12 (22)</a:t>
                      </a:r>
                    </a:p>
                    <a:p>
                      <a:pPr algn="ctr"/>
                      <a:r>
                        <a:rPr lang="en-GB" sz="1400" dirty="0"/>
                        <a:t>7 (13)</a:t>
                      </a:r>
                    </a:p>
                    <a:p>
                      <a:pPr algn="ctr"/>
                      <a:r>
                        <a:rPr lang="en-GB" sz="1400"/>
                        <a:t>5 (9)</a:t>
                      </a:r>
                    </a:p>
                  </a:txBody>
                  <a:tcPr/>
                </a:tc>
                <a:extLst>
                  <a:ext uri="{0D108BD9-81ED-4DB2-BD59-A6C34878D82A}">
                    <a16:rowId xmlns:a16="http://schemas.microsoft.com/office/drawing/2014/main" val="4171645228"/>
                  </a:ext>
                </a:extLst>
              </a:tr>
              <a:tr h="154871">
                <a:tc gridSpan="2">
                  <a:txBody>
                    <a:bodyPr/>
                    <a:lstStyle/>
                    <a:p>
                      <a:r>
                        <a:rPr lang="en-GB" sz="1200" baseline="30000" dirty="0" err="1"/>
                        <a:t>a</a:t>
                      </a:r>
                      <a:r>
                        <a:rPr lang="en-GB" sz="1200" dirty="0" err="1"/>
                        <a:t>Refractory</a:t>
                      </a:r>
                      <a:r>
                        <a:rPr lang="en-GB" sz="1200" dirty="0"/>
                        <a:t> to ≥1 PI, 1 IMiD, and 1 anti-CD38 </a:t>
                      </a:r>
                      <a:r>
                        <a:rPr lang="en-GB" sz="1200" dirty="0" err="1"/>
                        <a:t>mAb</a:t>
                      </a:r>
                      <a:endParaRPr lang="en-GB" sz="1200" dirty="0"/>
                    </a:p>
                  </a:txBody>
                  <a:tcPr/>
                </a:tc>
                <a:tc hMerge="1">
                  <a:txBody>
                    <a:bodyPr/>
                    <a:lstStyle/>
                    <a:p>
                      <a:endParaRPr lang="en-GB" sz="1200" dirty="0"/>
                    </a:p>
                  </a:txBody>
                  <a:tcPr/>
                </a:tc>
                <a:extLst>
                  <a:ext uri="{0D108BD9-81ED-4DB2-BD59-A6C34878D82A}">
                    <a16:rowId xmlns:a16="http://schemas.microsoft.com/office/drawing/2014/main" val="2987618416"/>
                  </a:ext>
                </a:extLst>
              </a:tr>
            </a:tbl>
          </a:graphicData>
        </a:graphic>
      </p:graphicFrame>
      <p:sp>
        <p:nvSpPr>
          <p:cNvPr id="29" name="TextBox 28">
            <a:extLst>
              <a:ext uri="{FF2B5EF4-FFF2-40B4-BE49-F238E27FC236}">
                <a16:creationId xmlns:a16="http://schemas.microsoft.com/office/drawing/2014/main" id="{FD39BCB9-4209-4176-B1B7-2060366F033C}"/>
              </a:ext>
            </a:extLst>
          </p:cNvPr>
          <p:cNvSpPr txBox="1"/>
          <p:nvPr/>
        </p:nvSpPr>
        <p:spPr>
          <a:xfrm>
            <a:off x="6093947" y="1252944"/>
            <a:ext cx="531382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A5A5A5"/>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a:ea typeface="+mn-ea"/>
                <a:cs typeface="+mn-cs"/>
              </a:rPr>
              <a:t>Study design</a:t>
            </a:r>
            <a:endParaRPr kumimoji="0" lang="en-GB" sz="1600" b="1" i="0" u="none" strike="noStrike" kern="1200" cap="none" spc="0" normalizeH="0" baseline="0" noProof="0" dirty="0" err="1">
              <a:ln>
                <a:noFill/>
              </a:ln>
              <a:solidFill>
                <a:srgbClr val="223341"/>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69D501EB-4A1B-440A-9D5E-9AADF8164B08}"/>
              </a:ext>
            </a:extLst>
          </p:cNvPr>
          <p:cNvSpPr/>
          <p:nvPr/>
        </p:nvSpPr>
        <p:spPr>
          <a:xfrm>
            <a:off x="6209611" y="1216781"/>
            <a:ext cx="5198164" cy="3542032"/>
          </a:xfrm>
          <a:prstGeom prst="roundRect">
            <a:avLst>
              <a:gd name="adj" fmla="val 8062"/>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E77647B-E7CC-ED43-8740-05D9C288C8D5}"/>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173892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611999" y="169992"/>
            <a:ext cx="9939695" cy="831600"/>
          </a:xfrm>
        </p:spPr>
        <p:txBody>
          <a:bodyPr>
            <a:normAutofit fontScale="90000"/>
          </a:bodyPr>
          <a:lstStyle/>
          <a:p>
            <a:r>
              <a:rPr lang="en-GB" sz="2400" b="1" dirty="0">
                <a:solidFill>
                  <a:srgbClr val="C00000"/>
                </a:solidFill>
              </a:rPr>
              <a:t>MagnetisMM-1: Phase 1 Study of </a:t>
            </a:r>
            <a:r>
              <a:rPr lang="en-GB" sz="2400" b="1" dirty="0" err="1">
                <a:solidFill>
                  <a:srgbClr val="C00000"/>
                </a:solidFill>
              </a:rPr>
              <a:t>Elranatamab</a:t>
            </a:r>
            <a:r>
              <a:rPr lang="en-GB" sz="2400" b="1" dirty="0">
                <a:solidFill>
                  <a:srgbClr val="C00000"/>
                </a:solidFill>
              </a:rPr>
              <a:t> (PF-06863135), </a:t>
            </a:r>
            <a:br>
              <a:rPr lang="en-GB" sz="2400" b="1" dirty="0">
                <a:solidFill>
                  <a:srgbClr val="C00000"/>
                </a:solidFill>
              </a:rPr>
            </a:br>
            <a:r>
              <a:rPr lang="en-GB" sz="2400" b="1" dirty="0">
                <a:solidFill>
                  <a:srgbClr val="C00000"/>
                </a:solidFill>
              </a:rPr>
              <a:t>a BCMA-targeted CD3-Engaging Bispecific Molecule, for Patients with </a:t>
            </a:r>
            <a:r>
              <a:rPr lang="en-GB" sz="2400" b="1" dirty="0" err="1">
                <a:solidFill>
                  <a:srgbClr val="C00000"/>
                </a:solidFill>
              </a:rPr>
              <a:t>RRMM</a:t>
            </a:r>
            <a:endParaRPr lang="en-GB" sz="2400" b="1" dirty="0">
              <a:solidFill>
                <a:srgbClr val="C00000"/>
              </a:solidFill>
            </a:endParaRP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325355" y="6142125"/>
            <a:ext cx="10792926" cy="213456"/>
          </a:xfrm>
        </p:spPr>
        <p:txBody>
          <a:bodyPr/>
          <a:lstStyle/>
          <a:p>
            <a:r>
              <a:rPr lang="en-GB" dirty="0" err="1"/>
              <a:t>Sebag</a:t>
            </a:r>
            <a:r>
              <a:rPr lang="en-GB" dirty="0"/>
              <a:t> M, et al. ASH 2021;Abstract 895</a:t>
            </a:r>
          </a:p>
        </p:txBody>
      </p:sp>
      <p:graphicFrame>
        <p:nvGraphicFramePr>
          <p:cNvPr id="3" name="Table 11">
            <a:extLst>
              <a:ext uri="{FF2B5EF4-FFF2-40B4-BE49-F238E27FC236}">
                <a16:creationId xmlns:a16="http://schemas.microsoft.com/office/drawing/2014/main" id="{4C2BBE08-DF42-42B8-904E-67C72AD50450}"/>
              </a:ext>
            </a:extLst>
          </p:cNvPr>
          <p:cNvGraphicFramePr>
            <a:graphicFrameLocks noGrp="1"/>
          </p:cNvGraphicFramePr>
          <p:nvPr/>
        </p:nvGraphicFramePr>
        <p:xfrm>
          <a:off x="611999" y="1584424"/>
          <a:ext cx="5544000" cy="3459480"/>
        </p:xfrm>
        <a:graphic>
          <a:graphicData uri="http://schemas.openxmlformats.org/drawingml/2006/table">
            <a:tbl>
              <a:tblPr firstRow="1" bandRow="1">
                <a:tableStyleId>{1E171933-4619-4E11-9A3F-F7608DF75F80}</a:tableStyleId>
              </a:tblPr>
              <a:tblGrid>
                <a:gridCol w="1584000">
                  <a:extLst>
                    <a:ext uri="{9D8B030D-6E8A-4147-A177-3AD203B41FA5}">
                      <a16:colId xmlns:a16="http://schemas.microsoft.com/office/drawing/2014/main" val="2062058299"/>
                    </a:ext>
                  </a:extLst>
                </a:gridCol>
                <a:gridCol w="792000">
                  <a:extLst>
                    <a:ext uri="{9D8B030D-6E8A-4147-A177-3AD203B41FA5}">
                      <a16:colId xmlns:a16="http://schemas.microsoft.com/office/drawing/2014/main" val="2377261572"/>
                    </a:ext>
                  </a:extLst>
                </a:gridCol>
                <a:gridCol w="792000">
                  <a:extLst>
                    <a:ext uri="{9D8B030D-6E8A-4147-A177-3AD203B41FA5}">
                      <a16:colId xmlns:a16="http://schemas.microsoft.com/office/drawing/2014/main" val="1399967979"/>
                    </a:ext>
                  </a:extLst>
                </a:gridCol>
                <a:gridCol w="792000">
                  <a:extLst>
                    <a:ext uri="{9D8B030D-6E8A-4147-A177-3AD203B41FA5}">
                      <a16:colId xmlns:a16="http://schemas.microsoft.com/office/drawing/2014/main" val="1884120007"/>
                    </a:ext>
                  </a:extLst>
                </a:gridCol>
                <a:gridCol w="792000">
                  <a:extLst>
                    <a:ext uri="{9D8B030D-6E8A-4147-A177-3AD203B41FA5}">
                      <a16:colId xmlns:a16="http://schemas.microsoft.com/office/drawing/2014/main" val="1031964470"/>
                    </a:ext>
                  </a:extLst>
                </a:gridCol>
                <a:gridCol w="792000">
                  <a:extLst>
                    <a:ext uri="{9D8B030D-6E8A-4147-A177-3AD203B41FA5}">
                      <a16:colId xmlns:a16="http://schemas.microsoft.com/office/drawing/2014/main" val="4238450598"/>
                    </a:ext>
                  </a:extLst>
                </a:gridCol>
              </a:tblGrid>
              <a:tr h="234260">
                <a:tc>
                  <a:txBody>
                    <a:bodyPr/>
                    <a:lstStyle/>
                    <a:p>
                      <a:r>
                        <a:rPr lang="en-GB" sz="1200" dirty="0"/>
                        <a:t>AE, n (%)</a:t>
                      </a:r>
                    </a:p>
                  </a:txBody>
                  <a:tcPr anchor="b"/>
                </a:tc>
                <a:tc>
                  <a:txBody>
                    <a:bodyPr/>
                    <a:lstStyle/>
                    <a:p>
                      <a:pPr algn="ctr"/>
                      <a:r>
                        <a:rPr lang="en-GB" sz="1200" dirty="0"/>
                        <a:t>Grade 1</a:t>
                      </a:r>
                    </a:p>
                  </a:txBody>
                  <a:tcPr anchor="b"/>
                </a:tc>
                <a:tc>
                  <a:txBody>
                    <a:bodyPr/>
                    <a:lstStyle/>
                    <a:p>
                      <a:pPr algn="ctr"/>
                      <a:r>
                        <a:rPr lang="en-GB" sz="1200" dirty="0"/>
                        <a:t>Grade 2</a:t>
                      </a:r>
                    </a:p>
                  </a:txBody>
                  <a:tcPr anchor="b"/>
                </a:tc>
                <a:tc>
                  <a:txBody>
                    <a:bodyPr/>
                    <a:lstStyle/>
                    <a:p>
                      <a:pPr algn="ctr"/>
                      <a:r>
                        <a:rPr lang="en-GB" sz="1200" dirty="0"/>
                        <a:t>Grade 3</a:t>
                      </a:r>
                    </a:p>
                  </a:txBody>
                  <a:tcPr anchor="b"/>
                </a:tc>
                <a:tc>
                  <a:txBody>
                    <a:bodyPr/>
                    <a:lstStyle/>
                    <a:p>
                      <a:pPr algn="ctr"/>
                      <a:r>
                        <a:rPr lang="en-GB" sz="1200" dirty="0"/>
                        <a:t>Grade 4</a:t>
                      </a:r>
                    </a:p>
                  </a:txBody>
                  <a:tcPr anchor="b"/>
                </a:tc>
                <a:tc>
                  <a:txBody>
                    <a:bodyPr/>
                    <a:lstStyle/>
                    <a:p>
                      <a:pPr algn="ctr"/>
                      <a:r>
                        <a:rPr lang="en-GB" sz="1200" dirty="0"/>
                        <a:t>Total</a:t>
                      </a:r>
                    </a:p>
                  </a:txBody>
                  <a:tcPr anchor="b"/>
                </a:tc>
                <a:extLst>
                  <a:ext uri="{0D108BD9-81ED-4DB2-BD59-A6C34878D82A}">
                    <a16:rowId xmlns:a16="http://schemas.microsoft.com/office/drawing/2014/main" val="235888739"/>
                  </a:ext>
                </a:extLst>
              </a:tr>
              <a:tr h="1015125">
                <a:tc>
                  <a:txBody>
                    <a:bodyPr/>
                    <a:lstStyle/>
                    <a:p>
                      <a:r>
                        <a:rPr lang="en-GB" sz="1200" b="1" dirty="0"/>
                        <a:t>Hematologic</a:t>
                      </a:r>
                    </a:p>
                    <a:p>
                      <a:pPr marL="180000"/>
                      <a:r>
                        <a:rPr lang="en-GB" sz="1200" dirty="0"/>
                        <a:t>Neutropenia</a:t>
                      </a:r>
                    </a:p>
                    <a:p>
                      <a:pPr marL="180000"/>
                      <a:r>
                        <a:rPr lang="en-GB" sz="1200" dirty="0" err="1"/>
                        <a:t>Anemia</a:t>
                      </a:r>
                      <a:endParaRPr lang="en-GB" sz="1200" dirty="0"/>
                    </a:p>
                    <a:p>
                      <a:pPr marL="180000"/>
                      <a:r>
                        <a:rPr lang="en-GB" sz="1200" dirty="0"/>
                        <a:t>Lymphopenia</a:t>
                      </a:r>
                    </a:p>
                    <a:p>
                      <a:pPr marL="180000"/>
                      <a:r>
                        <a:rPr lang="en-GB" sz="1200" dirty="0"/>
                        <a:t>Thrombocytopenia</a:t>
                      </a:r>
                    </a:p>
                    <a:p>
                      <a:pPr marL="180000"/>
                      <a:r>
                        <a:rPr lang="en-GB" sz="1200" dirty="0"/>
                        <a:t>Leukopenia</a:t>
                      </a:r>
                    </a:p>
                  </a:txBody>
                  <a:tcPr anchor="ctr"/>
                </a:tc>
                <a:tc>
                  <a:txBody>
                    <a:bodyPr/>
                    <a:lstStyle/>
                    <a:p>
                      <a:pPr algn="ctr"/>
                      <a:endParaRPr lang="en-GB" sz="1200" dirty="0"/>
                    </a:p>
                    <a:p>
                      <a:pPr algn="ctr"/>
                      <a:r>
                        <a:rPr lang="en-GB" sz="1200" dirty="0"/>
                        <a:t>0</a:t>
                      </a:r>
                    </a:p>
                    <a:p>
                      <a:pPr algn="ctr"/>
                      <a:r>
                        <a:rPr lang="en-GB" sz="1200" dirty="0"/>
                        <a:t>2 (3.6)</a:t>
                      </a:r>
                    </a:p>
                    <a:p>
                      <a:pPr algn="ctr"/>
                      <a:r>
                        <a:rPr lang="en-GB" sz="1200" dirty="0"/>
                        <a:t>0</a:t>
                      </a:r>
                    </a:p>
                    <a:p>
                      <a:pPr algn="ctr"/>
                      <a:r>
                        <a:rPr lang="en-GB" sz="1200" dirty="0"/>
                        <a:t>6 (10.9)</a:t>
                      </a:r>
                    </a:p>
                    <a:p>
                      <a:pPr algn="ctr"/>
                      <a:r>
                        <a:rPr lang="en-GB" sz="1200" dirty="0"/>
                        <a:t>2 (3.6)</a:t>
                      </a:r>
                    </a:p>
                  </a:txBody>
                  <a:tcPr anchor="ctr"/>
                </a:tc>
                <a:tc>
                  <a:txBody>
                    <a:bodyPr/>
                    <a:lstStyle/>
                    <a:p>
                      <a:pPr algn="ctr"/>
                      <a:endParaRPr lang="en-GB" sz="1200" dirty="0"/>
                    </a:p>
                    <a:p>
                      <a:pPr algn="ctr"/>
                      <a:r>
                        <a:rPr lang="en-GB" sz="1200" dirty="0"/>
                        <a:t>2 (3.6)</a:t>
                      </a:r>
                    </a:p>
                    <a:p>
                      <a:pPr algn="ctr"/>
                      <a:r>
                        <a:rPr lang="en-GB" sz="1200" dirty="0"/>
                        <a:t>8 (14.5)</a:t>
                      </a:r>
                    </a:p>
                    <a:p>
                      <a:pPr algn="ctr"/>
                      <a:r>
                        <a:rPr lang="en-GB" sz="1200" dirty="0"/>
                        <a:t>0</a:t>
                      </a:r>
                    </a:p>
                    <a:p>
                      <a:pPr algn="ctr"/>
                      <a:r>
                        <a:rPr lang="en-GB" sz="1200" dirty="0"/>
                        <a:t>6 (10.9)</a:t>
                      </a:r>
                    </a:p>
                    <a:p>
                      <a:pPr algn="ctr"/>
                      <a:r>
                        <a:rPr lang="en-GB" sz="1200" dirty="0"/>
                        <a:t>4 (7.3)</a:t>
                      </a:r>
                    </a:p>
                  </a:txBody>
                  <a:tcPr anchor="ctr"/>
                </a:tc>
                <a:tc>
                  <a:txBody>
                    <a:bodyPr/>
                    <a:lstStyle/>
                    <a:p>
                      <a:pPr algn="ctr"/>
                      <a:endParaRPr lang="en-GB" sz="1200" dirty="0"/>
                    </a:p>
                    <a:p>
                      <a:pPr algn="ctr"/>
                      <a:r>
                        <a:rPr lang="en-GB" sz="1200" dirty="0"/>
                        <a:t>13 (23.6)</a:t>
                      </a:r>
                    </a:p>
                    <a:p>
                      <a:pPr algn="ctr"/>
                      <a:r>
                        <a:rPr lang="en-GB" sz="1200" dirty="0"/>
                        <a:t>25 (45.5)</a:t>
                      </a:r>
                    </a:p>
                    <a:p>
                      <a:pPr algn="ctr"/>
                      <a:r>
                        <a:rPr lang="en-GB" sz="1200" dirty="0"/>
                        <a:t>3 (5.5)</a:t>
                      </a:r>
                    </a:p>
                    <a:p>
                      <a:pPr algn="ctr"/>
                      <a:r>
                        <a:rPr lang="en-GB" sz="1200" dirty="0"/>
                        <a:t>5 (9.1)</a:t>
                      </a:r>
                    </a:p>
                    <a:p>
                      <a:pPr algn="ctr"/>
                      <a:r>
                        <a:rPr lang="en-GB" sz="1200" dirty="0"/>
                        <a:t>9 (16.4)</a:t>
                      </a:r>
                    </a:p>
                  </a:txBody>
                  <a:tcPr anchor="ctr"/>
                </a:tc>
                <a:tc>
                  <a:txBody>
                    <a:bodyPr/>
                    <a:lstStyle/>
                    <a:p>
                      <a:pPr algn="ctr"/>
                      <a:endParaRPr lang="en-GB" sz="1200" dirty="0"/>
                    </a:p>
                    <a:p>
                      <a:pPr algn="ctr"/>
                      <a:r>
                        <a:rPr lang="en-GB" sz="1200" dirty="0"/>
                        <a:t>24 (43.6)</a:t>
                      </a:r>
                    </a:p>
                    <a:p>
                      <a:pPr algn="ctr"/>
                      <a:r>
                        <a:rPr lang="en-GB" sz="1200" dirty="0"/>
                        <a:t>1 (1.8)</a:t>
                      </a:r>
                    </a:p>
                    <a:p>
                      <a:pPr algn="ctr"/>
                      <a:r>
                        <a:rPr lang="en-GB" sz="1200" dirty="0"/>
                        <a:t>25 (45.5)</a:t>
                      </a:r>
                    </a:p>
                    <a:p>
                      <a:pPr algn="ctr"/>
                      <a:r>
                        <a:rPr lang="en-GB" sz="1200" dirty="0"/>
                        <a:t>10 (18.2)</a:t>
                      </a:r>
                    </a:p>
                    <a:p>
                      <a:pPr algn="ctr"/>
                      <a:r>
                        <a:rPr lang="en-GB" sz="1200" dirty="0"/>
                        <a:t>4 (7.3)</a:t>
                      </a:r>
                    </a:p>
                  </a:txBody>
                  <a:tcPr anchor="ctr"/>
                </a:tc>
                <a:tc>
                  <a:txBody>
                    <a:bodyPr/>
                    <a:lstStyle/>
                    <a:p>
                      <a:pPr algn="ctr"/>
                      <a:endParaRPr lang="en-GB" sz="1200" dirty="0"/>
                    </a:p>
                    <a:p>
                      <a:pPr algn="ctr"/>
                      <a:r>
                        <a:rPr lang="en-GB" sz="1200" dirty="0"/>
                        <a:t>39 (70.9)</a:t>
                      </a:r>
                    </a:p>
                    <a:p>
                      <a:pPr algn="ctr"/>
                      <a:r>
                        <a:rPr lang="en-GB" sz="1200" dirty="0"/>
                        <a:t>36 (65.5)</a:t>
                      </a:r>
                    </a:p>
                    <a:p>
                      <a:pPr algn="ctr"/>
                      <a:r>
                        <a:rPr lang="en-GB" sz="1200" dirty="0"/>
                        <a:t>28 (50.9)</a:t>
                      </a:r>
                    </a:p>
                    <a:p>
                      <a:pPr algn="ctr"/>
                      <a:r>
                        <a:rPr lang="en-GB" sz="1200" dirty="0"/>
                        <a:t>27 (49.1)</a:t>
                      </a:r>
                    </a:p>
                    <a:p>
                      <a:pPr algn="ctr"/>
                      <a:r>
                        <a:rPr lang="en-GB" sz="1200" dirty="0"/>
                        <a:t>19 (34.5)</a:t>
                      </a:r>
                    </a:p>
                  </a:txBody>
                  <a:tcPr anchor="ctr"/>
                </a:tc>
                <a:extLst>
                  <a:ext uri="{0D108BD9-81ED-4DB2-BD59-A6C34878D82A}">
                    <a16:rowId xmlns:a16="http://schemas.microsoft.com/office/drawing/2014/main" val="4031841778"/>
                  </a:ext>
                </a:extLst>
              </a:tr>
              <a:tr h="1483645">
                <a:tc>
                  <a:txBody>
                    <a:bodyPr/>
                    <a:lstStyle/>
                    <a:p>
                      <a:r>
                        <a:rPr lang="en-GB" sz="1200" b="1" dirty="0"/>
                        <a:t>Non-hematologic</a:t>
                      </a:r>
                    </a:p>
                    <a:p>
                      <a:pPr marL="180000"/>
                      <a:r>
                        <a:rPr lang="en-GB" sz="1200" dirty="0"/>
                        <a:t>CRS</a:t>
                      </a:r>
                    </a:p>
                    <a:p>
                      <a:pPr marL="180000"/>
                      <a:r>
                        <a:rPr lang="en-GB" sz="1200" dirty="0"/>
                        <a:t>Injection site reactions</a:t>
                      </a:r>
                    </a:p>
                    <a:p>
                      <a:pPr marL="180000"/>
                      <a:r>
                        <a:rPr lang="en-GB" sz="1200" dirty="0"/>
                        <a:t>Fatigue</a:t>
                      </a:r>
                    </a:p>
                    <a:p>
                      <a:pPr marL="180000"/>
                      <a:r>
                        <a:rPr lang="en-GB" sz="1200" dirty="0" err="1"/>
                        <a:t>Diarrhea</a:t>
                      </a:r>
                      <a:endParaRPr lang="en-GB" sz="1200" dirty="0"/>
                    </a:p>
                    <a:p>
                      <a:pPr marL="180000"/>
                      <a:r>
                        <a:rPr lang="en-GB" sz="1200" dirty="0"/>
                        <a:t>Hypophosphatemia</a:t>
                      </a:r>
                    </a:p>
                    <a:p>
                      <a:pPr marL="180000"/>
                      <a:r>
                        <a:rPr lang="en-GB" sz="1200" dirty="0"/>
                        <a:t>Decreased appetite</a:t>
                      </a:r>
                    </a:p>
                    <a:p>
                      <a:pPr marL="180000"/>
                      <a:r>
                        <a:rPr lang="en-GB" sz="1200" dirty="0"/>
                        <a:t>Dry skin</a:t>
                      </a:r>
                    </a:p>
                  </a:txBody>
                  <a:tcPr anchor="ctr"/>
                </a:tc>
                <a:tc>
                  <a:txBody>
                    <a:bodyPr/>
                    <a:lstStyle/>
                    <a:p>
                      <a:pPr algn="ctr"/>
                      <a:endParaRPr lang="en-GB" sz="1200" dirty="0"/>
                    </a:p>
                    <a:p>
                      <a:pPr algn="ctr"/>
                      <a:r>
                        <a:rPr lang="en-GB" sz="1200" dirty="0"/>
                        <a:t>28 (50.9)</a:t>
                      </a:r>
                    </a:p>
                    <a:p>
                      <a:pPr algn="ctr"/>
                      <a:endParaRPr lang="en-GB" sz="1200" dirty="0"/>
                    </a:p>
                    <a:p>
                      <a:pPr algn="ctr"/>
                      <a:r>
                        <a:rPr lang="en-GB" sz="1200" dirty="0"/>
                        <a:t>27 (49.1)</a:t>
                      </a:r>
                    </a:p>
                    <a:p>
                      <a:pPr algn="ctr"/>
                      <a:r>
                        <a:rPr lang="en-GB" sz="1200" dirty="0"/>
                        <a:t>6 (10.9)</a:t>
                      </a:r>
                    </a:p>
                    <a:p>
                      <a:pPr algn="ctr"/>
                      <a:r>
                        <a:rPr lang="en-GB" sz="1200" dirty="0"/>
                        <a:t>11 (20.0)</a:t>
                      </a:r>
                    </a:p>
                    <a:p>
                      <a:pPr algn="ctr"/>
                      <a:r>
                        <a:rPr lang="en-GB" sz="1200" dirty="0"/>
                        <a:t>0</a:t>
                      </a:r>
                    </a:p>
                    <a:p>
                      <a:pPr algn="ctr"/>
                      <a:r>
                        <a:rPr lang="en-GB" sz="1200" dirty="0"/>
                        <a:t>12 (21.8)</a:t>
                      </a:r>
                    </a:p>
                    <a:p>
                      <a:pPr algn="ctr"/>
                      <a:r>
                        <a:rPr lang="en-GB" sz="1200" dirty="0"/>
                        <a:t>17 (30.9)</a:t>
                      </a:r>
                    </a:p>
                  </a:txBody>
                  <a:tcPr anchor="ctr"/>
                </a:tc>
                <a:tc>
                  <a:txBody>
                    <a:bodyPr/>
                    <a:lstStyle/>
                    <a:p>
                      <a:pPr algn="ctr"/>
                      <a:endParaRPr lang="en-GB" sz="1200" dirty="0"/>
                    </a:p>
                    <a:p>
                      <a:pPr algn="ctr"/>
                      <a:r>
                        <a:rPr lang="en-GB" sz="1200" dirty="0"/>
                        <a:t>20 (36.4)</a:t>
                      </a:r>
                    </a:p>
                    <a:p>
                      <a:pPr algn="ctr"/>
                      <a:endParaRPr lang="en-GB" sz="1200" dirty="0"/>
                    </a:p>
                    <a:p>
                      <a:pPr algn="ctr"/>
                      <a:r>
                        <a:rPr lang="en-GB" sz="1200" dirty="0"/>
                        <a:t>4 (7.3)</a:t>
                      </a:r>
                    </a:p>
                    <a:p>
                      <a:pPr algn="ctr"/>
                      <a:r>
                        <a:rPr lang="en-GB" sz="1200" dirty="0"/>
                        <a:t>12 (21.8)</a:t>
                      </a:r>
                    </a:p>
                    <a:p>
                      <a:pPr algn="ctr"/>
                      <a:r>
                        <a:rPr lang="en-GB" sz="1200" dirty="0"/>
                        <a:t>7 (12.7)</a:t>
                      </a:r>
                    </a:p>
                    <a:p>
                      <a:pPr algn="ctr"/>
                      <a:r>
                        <a:rPr lang="en-GB" sz="1200" dirty="0"/>
                        <a:t>6 (10.9)</a:t>
                      </a:r>
                    </a:p>
                    <a:p>
                      <a:pPr algn="ctr"/>
                      <a:r>
                        <a:rPr lang="en-GB" sz="1200" dirty="0"/>
                        <a:t>6 (10.9)</a:t>
                      </a:r>
                    </a:p>
                    <a:p>
                      <a:pPr algn="ctr"/>
                      <a:r>
                        <a:rPr lang="en-GB" sz="1200" dirty="0"/>
                        <a:t>2 (3.6)</a:t>
                      </a:r>
                    </a:p>
                  </a:txBody>
                  <a:tcPr anchor="ctr"/>
                </a:tc>
                <a:tc>
                  <a:txBody>
                    <a:bodyPr/>
                    <a:lstStyle/>
                    <a:p>
                      <a:pPr algn="ctr"/>
                      <a:endParaRPr lang="en-GB" sz="1200" dirty="0"/>
                    </a:p>
                    <a:p>
                      <a:pPr algn="ctr"/>
                      <a:r>
                        <a:rPr lang="en-GB" sz="1200" dirty="0"/>
                        <a:t>0</a:t>
                      </a:r>
                    </a:p>
                    <a:p>
                      <a:pPr algn="ctr"/>
                      <a:endParaRPr lang="en-GB" sz="1200" dirty="0"/>
                    </a:p>
                    <a:p>
                      <a:pPr algn="ctr"/>
                      <a:r>
                        <a:rPr lang="en-GB" sz="1200" dirty="0"/>
                        <a:t>0</a:t>
                      </a:r>
                    </a:p>
                    <a:p>
                      <a:pPr algn="ctr"/>
                      <a:r>
                        <a:rPr lang="en-GB" sz="1200" dirty="0"/>
                        <a:t>3 (5.5)</a:t>
                      </a:r>
                    </a:p>
                    <a:p>
                      <a:pPr algn="ctr"/>
                      <a:r>
                        <a:rPr lang="en-GB" sz="1200" dirty="0"/>
                        <a:t>2 (3.6)</a:t>
                      </a:r>
                    </a:p>
                    <a:p>
                      <a:pPr algn="ctr"/>
                      <a:r>
                        <a:rPr lang="en-GB" sz="1200" dirty="0"/>
                        <a:t>13 (23.6)</a:t>
                      </a:r>
                    </a:p>
                    <a:p>
                      <a:pPr algn="ctr"/>
                      <a:r>
                        <a:rPr lang="en-GB" sz="1200" dirty="0"/>
                        <a:t>1 (1.8)</a:t>
                      </a:r>
                    </a:p>
                    <a:p>
                      <a:pPr algn="ctr"/>
                      <a:r>
                        <a:rPr lang="en-GB" sz="1200" dirty="0"/>
                        <a:t>0</a:t>
                      </a:r>
                    </a:p>
                  </a:txBody>
                  <a:tcPr anchor="ctr"/>
                </a:tc>
                <a:tc>
                  <a:txBody>
                    <a:bodyPr/>
                    <a:lstStyle/>
                    <a:p>
                      <a:pPr algn="ctr"/>
                      <a:endParaRPr lang="en-GB" sz="1200" dirty="0"/>
                    </a:p>
                    <a:p>
                      <a:pPr algn="ctr"/>
                      <a:r>
                        <a:rPr lang="en-GB" sz="1200" dirty="0"/>
                        <a:t>0</a:t>
                      </a:r>
                    </a:p>
                    <a:p>
                      <a:pPr algn="ctr"/>
                      <a:endParaRPr lang="en-GB" sz="1200" dirty="0"/>
                    </a:p>
                    <a:p>
                      <a:pPr algn="ctr"/>
                      <a:r>
                        <a:rPr lang="en-GB" sz="1200" dirty="0"/>
                        <a:t>0</a:t>
                      </a:r>
                    </a:p>
                    <a:p>
                      <a:pPr algn="ctr"/>
                      <a:r>
                        <a:rPr lang="en-GB" sz="1200" dirty="0"/>
                        <a:t>0</a:t>
                      </a:r>
                    </a:p>
                    <a:p>
                      <a:pPr algn="ctr"/>
                      <a:r>
                        <a:rPr lang="en-GB" sz="1200" dirty="0"/>
                        <a:t>0</a:t>
                      </a:r>
                    </a:p>
                    <a:p>
                      <a:pPr algn="ctr"/>
                      <a:r>
                        <a:rPr lang="en-GB" sz="1200" dirty="0"/>
                        <a:t>1 (1.8)</a:t>
                      </a:r>
                    </a:p>
                    <a:p>
                      <a:pPr algn="ctr"/>
                      <a:r>
                        <a:rPr lang="en-GB" sz="1200" dirty="0"/>
                        <a:t>0</a:t>
                      </a:r>
                    </a:p>
                    <a:p>
                      <a:pPr algn="ctr"/>
                      <a:r>
                        <a:rPr lang="en-GB" sz="1200" dirty="0"/>
                        <a:t>0</a:t>
                      </a:r>
                    </a:p>
                  </a:txBody>
                  <a:tcPr anchor="ctr"/>
                </a:tc>
                <a:tc>
                  <a:txBody>
                    <a:bodyPr/>
                    <a:lstStyle/>
                    <a:p>
                      <a:pPr algn="ctr"/>
                      <a:endParaRPr lang="en-GB" sz="1200" dirty="0"/>
                    </a:p>
                    <a:p>
                      <a:pPr algn="ctr"/>
                      <a:r>
                        <a:rPr lang="en-GB" sz="1200" dirty="0"/>
                        <a:t>48 (87.3)</a:t>
                      </a:r>
                    </a:p>
                    <a:p>
                      <a:pPr algn="ctr"/>
                      <a:endParaRPr lang="en-GB" sz="1200" dirty="0"/>
                    </a:p>
                    <a:p>
                      <a:pPr algn="ctr"/>
                      <a:r>
                        <a:rPr lang="en-GB" sz="1200" dirty="0"/>
                        <a:t>31 (56.4)</a:t>
                      </a:r>
                    </a:p>
                    <a:p>
                      <a:pPr algn="ctr"/>
                      <a:r>
                        <a:rPr lang="en-GB" sz="1200" dirty="0"/>
                        <a:t>21 (38.2)</a:t>
                      </a:r>
                    </a:p>
                    <a:p>
                      <a:pPr algn="ctr"/>
                      <a:r>
                        <a:rPr lang="en-GB" sz="1200" dirty="0"/>
                        <a:t>20 (36.4)</a:t>
                      </a:r>
                    </a:p>
                    <a:p>
                      <a:pPr algn="ctr"/>
                      <a:r>
                        <a:rPr lang="en-GB" sz="1200" dirty="0"/>
                        <a:t>20 (36.4)</a:t>
                      </a:r>
                    </a:p>
                    <a:p>
                      <a:pPr algn="ctr"/>
                      <a:r>
                        <a:rPr lang="en-GB" sz="1200" dirty="0"/>
                        <a:t>19 (34.5)</a:t>
                      </a:r>
                    </a:p>
                    <a:p>
                      <a:pPr algn="ctr"/>
                      <a:r>
                        <a:rPr lang="en-GB" sz="1200" dirty="0"/>
                        <a:t>19 (34.5)</a:t>
                      </a:r>
                    </a:p>
                  </a:txBody>
                  <a:tcPr anchor="ctr"/>
                </a:tc>
                <a:extLst>
                  <a:ext uri="{0D108BD9-81ED-4DB2-BD59-A6C34878D82A}">
                    <a16:rowId xmlns:a16="http://schemas.microsoft.com/office/drawing/2014/main" val="2336185252"/>
                  </a:ext>
                </a:extLst>
              </a:tr>
              <a:tr h="216000">
                <a:tc gridSpan="6">
                  <a:txBody>
                    <a:bodyPr/>
                    <a:lstStyle/>
                    <a:p>
                      <a:pPr marL="0"/>
                      <a:r>
                        <a:rPr lang="en-GB" sz="1100" dirty="0"/>
                        <a:t>Occurring in ≥33% of patients</a:t>
                      </a:r>
                    </a:p>
                  </a:txBody>
                  <a:tcPr anchor="ctr"/>
                </a:tc>
                <a:tc hMerge="1">
                  <a:txBody>
                    <a:bodyPr/>
                    <a:lstStyle/>
                    <a:p>
                      <a:pPr algn="ctr"/>
                      <a:endParaRPr lang="en-GB" sz="1200" dirty="0"/>
                    </a:p>
                  </a:txBody>
                  <a:tcPr anchor="ctr"/>
                </a:tc>
                <a:tc hMerge="1">
                  <a:txBody>
                    <a:bodyPr/>
                    <a:lstStyle/>
                    <a:p>
                      <a:pPr algn="ctr"/>
                      <a:endParaRPr lang="en-GB" sz="1200" dirty="0"/>
                    </a:p>
                  </a:txBody>
                  <a:tcPr anchor="ctr"/>
                </a:tc>
                <a:tc hMerge="1">
                  <a:txBody>
                    <a:bodyPr/>
                    <a:lstStyle/>
                    <a:p>
                      <a:pPr algn="ctr"/>
                      <a:endParaRPr lang="en-GB" sz="1200" dirty="0"/>
                    </a:p>
                  </a:txBody>
                  <a:tcPr anchor="ctr"/>
                </a:tc>
                <a:tc hMerge="1">
                  <a:txBody>
                    <a:bodyPr/>
                    <a:lstStyle/>
                    <a:p>
                      <a:pPr algn="ctr"/>
                      <a:endParaRPr lang="en-GB" sz="1200" dirty="0"/>
                    </a:p>
                  </a:txBody>
                  <a:tcPr anchor="ctr"/>
                </a:tc>
                <a:tc hMerge="1">
                  <a:txBody>
                    <a:bodyPr/>
                    <a:lstStyle/>
                    <a:p>
                      <a:pPr algn="ctr"/>
                      <a:endParaRPr lang="en-GB" sz="1200" dirty="0"/>
                    </a:p>
                  </a:txBody>
                  <a:tcPr anchor="ctr"/>
                </a:tc>
                <a:extLst>
                  <a:ext uri="{0D108BD9-81ED-4DB2-BD59-A6C34878D82A}">
                    <a16:rowId xmlns:a16="http://schemas.microsoft.com/office/drawing/2014/main" val="44667456"/>
                  </a:ext>
                </a:extLst>
              </a:tr>
            </a:tbl>
          </a:graphicData>
        </a:graphic>
      </p:graphicFrame>
      <p:graphicFrame>
        <p:nvGraphicFramePr>
          <p:cNvPr id="12" name="Table 12">
            <a:extLst>
              <a:ext uri="{FF2B5EF4-FFF2-40B4-BE49-F238E27FC236}">
                <a16:creationId xmlns:a16="http://schemas.microsoft.com/office/drawing/2014/main" id="{72012C70-D76C-4179-A79C-3E57A103F5BB}"/>
              </a:ext>
            </a:extLst>
          </p:cNvPr>
          <p:cNvGraphicFramePr>
            <a:graphicFrameLocks noGrp="1"/>
          </p:cNvGraphicFramePr>
          <p:nvPr/>
        </p:nvGraphicFramePr>
        <p:xfrm>
          <a:off x="6340129" y="1584424"/>
          <a:ext cx="5069700" cy="2468880"/>
        </p:xfrm>
        <a:graphic>
          <a:graphicData uri="http://schemas.openxmlformats.org/drawingml/2006/table">
            <a:tbl>
              <a:tblPr firstRow="1" bandRow="1">
                <a:tableStyleId>{1E171933-4619-4E11-9A3F-F7608DF75F80}</a:tableStyleId>
              </a:tblPr>
              <a:tblGrid>
                <a:gridCol w="1260000">
                  <a:extLst>
                    <a:ext uri="{9D8B030D-6E8A-4147-A177-3AD203B41FA5}">
                      <a16:colId xmlns:a16="http://schemas.microsoft.com/office/drawing/2014/main" val="293272332"/>
                    </a:ext>
                  </a:extLst>
                </a:gridCol>
                <a:gridCol w="1269900">
                  <a:extLst>
                    <a:ext uri="{9D8B030D-6E8A-4147-A177-3AD203B41FA5}">
                      <a16:colId xmlns:a16="http://schemas.microsoft.com/office/drawing/2014/main" val="2097451019"/>
                    </a:ext>
                  </a:extLst>
                </a:gridCol>
                <a:gridCol w="1269900">
                  <a:extLst>
                    <a:ext uri="{9D8B030D-6E8A-4147-A177-3AD203B41FA5}">
                      <a16:colId xmlns:a16="http://schemas.microsoft.com/office/drawing/2014/main" val="62201306"/>
                    </a:ext>
                  </a:extLst>
                </a:gridCol>
                <a:gridCol w="1269900">
                  <a:extLst>
                    <a:ext uri="{9D8B030D-6E8A-4147-A177-3AD203B41FA5}">
                      <a16:colId xmlns:a16="http://schemas.microsoft.com/office/drawing/2014/main" val="1774582685"/>
                    </a:ext>
                  </a:extLst>
                </a:gridCol>
              </a:tblGrid>
              <a:tr h="161131">
                <a:tc>
                  <a:txBody>
                    <a:bodyPr/>
                    <a:lstStyle/>
                    <a:p>
                      <a:endParaRPr lang="en-GB" sz="1200" dirty="0"/>
                    </a:p>
                  </a:txBody>
                  <a:tcPr anchor="ctr"/>
                </a:tc>
                <a:tc gridSpan="3">
                  <a:txBody>
                    <a:bodyPr/>
                    <a:lstStyle/>
                    <a:p>
                      <a:pPr algn="ctr"/>
                      <a:r>
                        <a:rPr lang="en-GB" sz="1200" dirty="0" err="1"/>
                        <a:t>Elranatamab</a:t>
                      </a:r>
                      <a:r>
                        <a:rPr lang="en-GB" sz="1200" dirty="0"/>
                        <a:t> SC at recommended monotherapy dose</a:t>
                      </a:r>
                    </a:p>
                  </a:txBody>
                  <a:tcPr anchor="b">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p>
                  </a:txBody>
                  <a:tcPr anchor="b"/>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dirty="0"/>
                    </a:p>
                  </a:txBody>
                  <a:tcPr anchor="b"/>
                </a:tc>
                <a:extLst>
                  <a:ext uri="{0D108BD9-81ED-4DB2-BD59-A6C34878D82A}">
                    <a16:rowId xmlns:a16="http://schemas.microsoft.com/office/drawing/2014/main" val="1346840893"/>
                  </a:ext>
                </a:extLst>
              </a:tr>
              <a:tr h="161131">
                <a:tc>
                  <a:txBody>
                    <a:bodyPr/>
                    <a:lstStyle/>
                    <a:p>
                      <a:endParaRPr lang="en-GB" sz="1200" b="1" dirty="0">
                        <a:solidFill>
                          <a:schemeClr val="bg1"/>
                        </a:solidFill>
                      </a:endParaRPr>
                    </a:p>
                  </a:txBody>
                  <a:tcPr anchor="ctr">
                    <a:solidFill>
                      <a:schemeClr val="accent4"/>
                    </a:solidFill>
                  </a:tcPr>
                </a:tc>
                <a:tc>
                  <a:txBody>
                    <a:bodyPr/>
                    <a:lstStyle/>
                    <a:p>
                      <a:pPr algn="ctr"/>
                      <a:r>
                        <a:rPr lang="en-GB" sz="1200" b="1" dirty="0">
                          <a:solidFill>
                            <a:schemeClr val="bg1"/>
                          </a:solidFill>
                        </a:rPr>
                        <a:t>Dose escalation</a:t>
                      </a:r>
                      <a:br>
                        <a:rPr lang="en-GB" sz="1200" b="1" dirty="0">
                          <a:solidFill>
                            <a:schemeClr val="bg1"/>
                          </a:solidFill>
                        </a:rPr>
                      </a:br>
                      <a:r>
                        <a:rPr lang="en-GB" sz="1200" b="1" dirty="0">
                          <a:solidFill>
                            <a:schemeClr val="bg1"/>
                          </a:solidFill>
                        </a:rPr>
                        <a:t>Part 1 (N=6)</a:t>
                      </a:r>
                    </a:p>
                  </a:txBody>
                  <a:tcPr anchor="b">
                    <a:lnT w="12700" cap="flat" cmpd="sng" algn="ctr">
                      <a:solidFill>
                        <a:schemeClr val="bg1"/>
                      </a:solidFill>
                      <a:prstDash val="solid"/>
                      <a:round/>
                      <a:headEnd type="none" w="med" len="med"/>
                      <a:tailEnd type="none" w="med" len="med"/>
                    </a:lnT>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Priming cohorts</a:t>
                      </a:r>
                      <a:br>
                        <a:rPr lang="en-GB" sz="1200" b="1" dirty="0">
                          <a:solidFill>
                            <a:schemeClr val="bg1"/>
                          </a:solidFill>
                        </a:rPr>
                      </a:br>
                      <a:r>
                        <a:rPr lang="en-GB" sz="1200" b="1" dirty="0">
                          <a:solidFill>
                            <a:schemeClr val="bg1"/>
                          </a:solidFill>
                        </a:rPr>
                        <a:t>Part 1.1 (N=20)</a:t>
                      </a:r>
                    </a:p>
                  </a:txBody>
                  <a:tcPr anchor="b">
                    <a:lnT w="12700" cap="flat" cmpd="sng" algn="ctr">
                      <a:solidFill>
                        <a:schemeClr val="bg1"/>
                      </a:solidFill>
                      <a:prstDash val="solid"/>
                      <a:round/>
                      <a:headEnd type="none" w="med" len="med"/>
                      <a:tailEnd type="none" w="med" len="med"/>
                    </a:lnT>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Expansion</a:t>
                      </a:r>
                      <a:br>
                        <a:rPr lang="en-GB" sz="1200" b="1" dirty="0">
                          <a:solidFill>
                            <a:schemeClr val="bg1"/>
                          </a:solidFill>
                        </a:rPr>
                      </a:br>
                      <a:r>
                        <a:rPr lang="en-GB" sz="1200" b="1" dirty="0">
                          <a:solidFill>
                            <a:schemeClr val="bg1"/>
                          </a:solidFill>
                        </a:rPr>
                        <a:t>Part 2A (N=15)</a:t>
                      </a:r>
                    </a:p>
                  </a:txBody>
                  <a:tcPr anchor="b">
                    <a:lnT w="12700" cap="flat" cmpd="sng" algn="ctr">
                      <a:solidFill>
                        <a:schemeClr val="bg1"/>
                      </a:solidFill>
                      <a:prstDash val="solid"/>
                      <a:round/>
                      <a:headEnd type="none" w="med" len="med"/>
                      <a:tailEnd type="none" w="med" len="med"/>
                    </a:lnT>
                    <a:solidFill>
                      <a:schemeClr val="accent4"/>
                    </a:solidFill>
                  </a:tcPr>
                </a:tc>
                <a:extLst>
                  <a:ext uri="{0D108BD9-81ED-4DB2-BD59-A6C34878D82A}">
                    <a16:rowId xmlns:a16="http://schemas.microsoft.com/office/drawing/2014/main" val="1394093778"/>
                  </a:ext>
                </a:extLst>
              </a:tr>
              <a:tr h="130695">
                <a:tc>
                  <a:txBody>
                    <a:bodyPr/>
                    <a:lstStyle/>
                    <a:p>
                      <a:r>
                        <a:rPr lang="en-GB" sz="1200" b="1" dirty="0"/>
                        <a:t>Priming/Pre-medication</a:t>
                      </a:r>
                    </a:p>
                  </a:txBody>
                  <a:tcPr anchor="ctr"/>
                </a:tc>
                <a:tc>
                  <a:txBody>
                    <a:bodyPr/>
                    <a:lstStyle/>
                    <a:p>
                      <a:pPr algn="ctr"/>
                      <a:r>
                        <a:rPr lang="en-GB" sz="1200" b="1" dirty="0"/>
                        <a:t>No / No</a:t>
                      </a:r>
                    </a:p>
                  </a:txBody>
                  <a:tcPr anchor="ctr"/>
                </a:tc>
                <a:tc>
                  <a:txBody>
                    <a:bodyPr/>
                    <a:lstStyle/>
                    <a:p>
                      <a:pPr algn="ctr"/>
                      <a:r>
                        <a:rPr lang="en-GB" sz="1200" b="1" dirty="0"/>
                        <a:t>Yes / No</a:t>
                      </a:r>
                    </a:p>
                  </a:txBody>
                  <a:tcPr anchor="ctr"/>
                </a:tc>
                <a:tc>
                  <a:txBody>
                    <a:bodyPr/>
                    <a:lstStyle/>
                    <a:p>
                      <a:pPr algn="ctr"/>
                      <a:r>
                        <a:rPr lang="en-GB" sz="1200" b="1" dirty="0"/>
                        <a:t>Yes / Yes</a:t>
                      </a:r>
                    </a:p>
                  </a:txBody>
                  <a:tcPr anchor="ctr"/>
                </a:tc>
                <a:extLst>
                  <a:ext uri="{0D108BD9-81ED-4DB2-BD59-A6C34878D82A}">
                    <a16:rowId xmlns:a16="http://schemas.microsoft.com/office/drawing/2014/main" val="2845201964"/>
                  </a:ext>
                </a:extLst>
              </a:tr>
              <a:tr h="225583">
                <a:tc>
                  <a:txBody>
                    <a:bodyPr/>
                    <a:lstStyle/>
                    <a:p>
                      <a:r>
                        <a:rPr lang="en-GB" sz="1200" dirty="0"/>
                        <a:t>Overall incidence of CRS, n (%)</a:t>
                      </a:r>
                    </a:p>
                    <a:p>
                      <a:pPr marL="180000"/>
                      <a:r>
                        <a:rPr lang="en-GB" sz="1200" dirty="0"/>
                        <a:t>Grade 1</a:t>
                      </a:r>
                    </a:p>
                    <a:p>
                      <a:pPr marL="180000"/>
                      <a:r>
                        <a:rPr lang="en-GB" sz="1200" dirty="0"/>
                        <a:t>Grade 2</a:t>
                      </a:r>
                    </a:p>
                  </a:txBody>
                  <a:tcPr anchor="ctr"/>
                </a:tc>
                <a:tc>
                  <a:txBody>
                    <a:bodyPr/>
                    <a:lstStyle/>
                    <a:p>
                      <a:pPr algn="ctr"/>
                      <a:r>
                        <a:rPr lang="en-GB" sz="1200" dirty="0"/>
                        <a:t>6 (100)</a:t>
                      </a:r>
                    </a:p>
                    <a:p>
                      <a:pPr algn="ctr"/>
                      <a:r>
                        <a:rPr lang="en-GB" sz="1200" dirty="0"/>
                        <a:t>4 (66.7)</a:t>
                      </a:r>
                    </a:p>
                    <a:p>
                      <a:pPr algn="ctr"/>
                      <a:r>
                        <a:rPr lang="en-GB" sz="1200" dirty="0"/>
                        <a:t>2 (33.3)</a:t>
                      </a:r>
                    </a:p>
                  </a:txBody>
                  <a:tcPr anchor="ctr"/>
                </a:tc>
                <a:tc>
                  <a:txBody>
                    <a:bodyPr/>
                    <a:lstStyle/>
                    <a:p>
                      <a:pPr algn="ctr"/>
                      <a:r>
                        <a:rPr lang="en-GB" sz="1200" dirty="0"/>
                        <a:t>20 (100)</a:t>
                      </a:r>
                    </a:p>
                    <a:p>
                      <a:pPr algn="ctr"/>
                      <a:r>
                        <a:rPr lang="en-GB" sz="1200" dirty="0"/>
                        <a:t>10 (50)</a:t>
                      </a:r>
                    </a:p>
                    <a:p>
                      <a:pPr algn="ctr"/>
                      <a:r>
                        <a:rPr lang="en-GB" sz="1200" dirty="0"/>
                        <a:t>10 (50)</a:t>
                      </a:r>
                    </a:p>
                  </a:txBody>
                  <a:tcPr anchor="ctr"/>
                </a:tc>
                <a:tc>
                  <a:txBody>
                    <a:bodyPr/>
                    <a:lstStyle/>
                    <a:p>
                      <a:pPr algn="ctr"/>
                      <a:r>
                        <a:rPr lang="en-GB" sz="1200" dirty="0"/>
                        <a:t>10 (66.7)</a:t>
                      </a:r>
                    </a:p>
                    <a:p>
                      <a:pPr algn="ctr"/>
                      <a:r>
                        <a:rPr lang="en-GB" sz="1200" dirty="0"/>
                        <a:t>5 (33.3)</a:t>
                      </a:r>
                    </a:p>
                    <a:p>
                      <a:pPr algn="ctr"/>
                      <a:r>
                        <a:rPr lang="en-GB" sz="1200" dirty="0"/>
                        <a:t>5 (33.3)</a:t>
                      </a:r>
                    </a:p>
                  </a:txBody>
                  <a:tcPr anchor="ctr"/>
                </a:tc>
                <a:extLst>
                  <a:ext uri="{0D108BD9-81ED-4DB2-BD59-A6C34878D82A}">
                    <a16:rowId xmlns:a16="http://schemas.microsoft.com/office/drawing/2014/main" val="1287674366"/>
                  </a:ext>
                </a:extLst>
              </a:tr>
              <a:tr h="130695">
                <a:tc>
                  <a:txBody>
                    <a:bodyPr/>
                    <a:lstStyle/>
                    <a:p>
                      <a:r>
                        <a:rPr lang="en-GB" sz="1200" dirty="0"/>
                        <a:t>Duration, days, median (range)</a:t>
                      </a:r>
                    </a:p>
                  </a:txBody>
                  <a:tcPr anchor="ctr"/>
                </a:tc>
                <a:tc>
                  <a:txBody>
                    <a:bodyPr/>
                    <a:lstStyle/>
                    <a:p>
                      <a:pPr algn="ctr"/>
                      <a:r>
                        <a:rPr lang="en-GB" sz="1200" dirty="0"/>
                        <a:t>4.0 (1</a:t>
                      </a:r>
                      <a:r>
                        <a:rPr lang="en-GB" sz="1200" dirty="0">
                          <a:latin typeface="Arial" panose="020B0604020202020204" pitchFamily="34" charset="0"/>
                          <a:cs typeface="Arial" panose="020B0604020202020204" pitchFamily="34" charset="0"/>
                        </a:rPr>
                        <a:t>–</a:t>
                      </a:r>
                      <a:r>
                        <a:rPr lang="en-GB" sz="1200" dirty="0"/>
                        <a: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3.0 (2</a:t>
                      </a:r>
                      <a:r>
                        <a:rPr lang="en-GB" sz="1200" dirty="0">
                          <a:latin typeface="Arial" panose="020B0604020202020204" pitchFamily="34" charset="0"/>
                          <a:cs typeface="Arial" panose="020B0604020202020204" pitchFamily="34" charset="0"/>
                        </a:rPr>
                        <a:t>–7</a:t>
                      </a:r>
                      <a:r>
                        <a:rPr lang="en-GB" sz="12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3.0 (1</a:t>
                      </a:r>
                      <a:r>
                        <a:rPr lang="en-GB" sz="1200" dirty="0">
                          <a:latin typeface="Arial" panose="020B0604020202020204" pitchFamily="34" charset="0"/>
                          <a:cs typeface="Arial" panose="020B0604020202020204" pitchFamily="34" charset="0"/>
                        </a:rPr>
                        <a:t>–4</a:t>
                      </a:r>
                      <a:r>
                        <a:rPr lang="en-GB" sz="1200" dirty="0"/>
                        <a:t>)</a:t>
                      </a:r>
                    </a:p>
                  </a:txBody>
                  <a:tcPr anchor="ctr"/>
                </a:tc>
                <a:extLst>
                  <a:ext uri="{0D108BD9-81ED-4DB2-BD59-A6C34878D82A}">
                    <a16:rowId xmlns:a16="http://schemas.microsoft.com/office/drawing/2014/main" val="1232878680"/>
                  </a:ext>
                </a:extLst>
              </a:tr>
            </a:tbl>
          </a:graphicData>
        </a:graphic>
      </p:graphicFrame>
      <p:sp>
        <p:nvSpPr>
          <p:cNvPr id="13" name="TextBox 12">
            <a:extLst>
              <a:ext uri="{FF2B5EF4-FFF2-40B4-BE49-F238E27FC236}">
                <a16:creationId xmlns:a16="http://schemas.microsoft.com/office/drawing/2014/main" id="{5E10E172-183A-4627-BD47-CAA5E68D4DE0}"/>
              </a:ext>
            </a:extLst>
          </p:cNvPr>
          <p:cNvSpPr txBox="1"/>
          <p:nvPr/>
        </p:nvSpPr>
        <p:spPr>
          <a:xfrm>
            <a:off x="602021" y="1252944"/>
            <a:ext cx="531382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a:ea typeface="+mn-ea"/>
                <a:cs typeface="+mn-cs"/>
              </a:rPr>
              <a:t>Treatment-emergent AEs</a:t>
            </a:r>
            <a:endParaRPr kumimoji="0" lang="en-GB" sz="1600" b="1" i="0" u="none" strike="noStrike" kern="1200" cap="none" spc="0" normalizeH="0" baseline="0" noProof="0" dirty="0" err="1">
              <a:ln>
                <a:noFill/>
              </a:ln>
              <a:solidFill>
                <a:srgbClr val="223341"/>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2BFE1C24-CA83-4E95-8998-36E7FD547989}"/>
              </a:ext>
            </a:extLst>
          </p:cNvPr>
          <p:cNvSpPr txBox="1"/>
          <p:nvPr/>
        </p:nvSpPr>
        <p:spPr>
          <a:xfrm>
            <a:off x="6340129" y="1252944"/>
            <a:ext cx="531382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a:ea typeface="+mn-ea"/>
                <a:cs typeface="+mn-cs"/>
              </a:rPr>
              <a:t>Effect of priming and pre-medication on CRS</a:t>
            </a:r>
            <a:endParaRPr kumimoji="0" lang="en-GB" sz="1600" b="1" i="0" u="none" strike="noStrike" kern="1200" cap="none" spc="0" normalizeH="0" baseline="0" noProof="0" dirty="0" err="1">
              <a:ln>
                <a:noFill/>
              </a:ln>
              <a:solidFill>
                <a:srgbClr val="223341"/>
              </a:solidFill>
              <a:effectLst/>
              <a:uLnTx/>
              <a:uFillTx/>
              <a:latin typeface="Calibri"/>
              <a:ea typeface="+mn-ea"/>
              <a:cs typeface="+mn-cs"/>
            </a:endParaRPr>
          </a:p>
        </p:txBody>
      </p:sp>
      <p:sp>
        <p:nvSpPr>
          <p:cNvPr id="8" name="TextBox 7">
            <a:extLst>
              <a:ext uri="{FF2B5EF4-FFF2-40B4-BE49-F238E27FC236}">
                <a16:creationId xmlns:a16="http://schemas.microsoft.com/office/drawing/2014/main" id="{74048A72-E3E8-6F4F-8C79-AA8D4CED2052}"/>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68900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E21C-092B-384D-A48A-60D9CB8099D3}"/>
              </a:ext>
            </a:extLst>
          </p:cNvPr>
          <p:cNvSpPr>
            <a:spLocks noGrp="1"/>
          </p:cNvSpPr>
          <p:nvPr>
            <p:ph type="title"/>
          </p:nvPr>
        </p:nvSpPr>
        <p:spPr>
          <a:xfrm>
            <a:off x="611999" y="169992"/>
            <a:ext cx="9635971" cy="831600"/>
          </a:xfrm>
        </p:spPr>
        <p:txBody>
          <a:bodyPr>
            <a:noAutofit/>
          </a:bodyPr>
          <a:lstStyle/>
          <a:p>
            <a:r>
              <a:rPr lang="en-GB" sz="2400" b="1" dirty="0">
                <a:solidFill>
                  <a:srgbClr val="C00000"/>
                </a:solidFill>
              </a:rPr>
              <a:t>MagnetisMM-1: Phase 1 Study of </a:t>
            </a:r>
            <a:r>
              <a:rPr lang="en-GB" sz="2400" b="1" dirty="0" err="1">
                <a:solidFill>
                  <a:srgbClr val="C00000"/>
                </a:solidFill>
              </a:rPr>
              <a:t>Elranatamab</a:t>
            </a:r>
            <a:r>
              <a:rPr lang="en-GB" sz="2400" b="1" dirty="0">
                <a:solidFill>
                  <a:srgbClr val="C00000"/>
                </a:solidFill>
              </a:rPr>
              <a:t> (PF-06863135), </a:t>
            </a:r>
            <a:br>
              <a:rPr lang="en-GB" sz="2400" b="1" dirty="0">
                <a:solidFill>
                  <a:srgbClr val="C00000"/>
                </a:solidFill>
              </a:rPr>
            </a:br>
            <a:r>
              <a:rPr lang="en-GB" sz="2400" b="1" dirty="0">
                <a:solidFill>
                  <a:srgbClr val="C00000"/>
                </a:solidFill>
              </a:rPr>
              <a:t>a BCMA-targeted CD3-Engaging Bispecific Molecule, for Patients with RRMM</a:t>
            </a:r>
            <a:endParaRPr lang="en-US" sz="2400" b="1" dirty="0">
              <a:solidFill>
                <a:srgbClr val="C00000"/>
              </a:solidFill>
            </a:endParaRPr>
          </a:p>
        </p:txBody>
      </p:sp>
      <p:pic>
        <p:nvPicPr>
          <p:cNvPr id="5" name="Content Placeholder 4">
            <a:extLst>
              <a:ext uri="{FF2B5EF4-FFF2-40B4-BE49-F238E27FC236}">
                <a16:creationId xmlns:a16="http://schemas.microsoft.com/office/drawing/2014/main" id="{5582D134-A6FD-2941-B22C-445F5B586317}"/>
              </a:ext>
            </a:extLst>
          </p:cNvPr>
          <p:cNvPicPr>
            <a:picLocks noGrp="1" noChangeAspect="1"/>
          </p:cNvPicPr>
          <p:nvPr>
            <p:ph idx="1"/>
          </p:nvPr>
        </p:nvPicPr>
        <p:blipFill>
          <a:blip r:embed="rId2"/>
          <a:stretch>
            <a:fillRect/>
          </a:stretch>
        </p:blipFill>
        <p:spPr>
          <a:xfrm>
            <a:off x="1290430" y="1078562"/>
            <a:ext cx="9789418" cy="5097780"/>
          </a:xfrm>
          <a:prstGeom prst="rect">
            <a:avLst/>
          </a:prstGeom>
        </p:spPr>
      </p:pic>
      <p:sp>
        <p:nvSpPr>
          <p:cNvPr id="4" name="Text Placeholder 3">
            <a:extLst>
              <a:ext uri="{FF2B5EF4-FFF2-40B4-BE49-F238E27FC236}">
                <a16:creationId xmlns:a16="http://schemas.microsoft.com/office/drawing/2014/main" id="{25325B39-ED91-A24D-A611-5EC14A50D49C}"/>
              </a:ext>
            </a:extLst>
          </p:cNvPr>
          <p:cNvSpPr>
            <a:spLocks noGrp="1"/>
          </p:cNvSpPr>
          <p:nvPr>
            <p:ph type="body" sz="quarter" idx="10"/>
          </p:nvPr>
        </p:nvSpPr>
        <p:spPr>
          <a:xfrm>
            <a:off x="286922" y="6176342"/>
            <a:ext cx="10792926" cy="213456"/>
          </a:xfrm>
        </p:spPr>
        <p:txBody>
          <a:bodyPr/>
          <a:lstStyle/>
          <a:p>
            <a:r>
              <a:rPr lang="en-US" dirty="0" err="1"/>
              <a:t>Sebag</a:t>
            </a:r>
            <a:r>
              <a:rPr lang="en-US" dirty="0"/>
              <a:t> et </a:t>
            </a:r>
            <a:r>
              <a:rPr lang="en-US" dirty="0" err="1"/>
              <a:t>al.ASH</a:t>
            </a:r>
            <a:r>
              <a:rPr lang="en-US" dirty="0"/>
              <a:t> 2021</a:t>
            </a:r>
          </a:p>
        </p:txBody>
      </p:sp>
      <p:sp>
        <p:nvSpPr>
          <p:cNvPr id="6" name="TextBox 5">
            <a:extLst>
              <a:ext uri="{FF2B5EF4-FFF2-40B4-BE49-F238E27FC236}">
                <a16:creationId xmlns:a16="http://schemas.microsoft.com/office/drawing/2014/main" id="{F78581FC-C142-4848-8DF4-73AEB302DF11}"/>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52608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C913B-74E5-1D4F-B1CC-5241E3F7A69D}"/>
              </a:ext>
            </a:extLst>
          </p:cNvPr>
          <p:cNvPicPr>
            <a:picLocks noChangeAspect="1"/>
          </p:cNvPicPr>
          <p:nvPr/>
        </p:nvPicPr>
        <p:blipFill>
          <a:blip r:embed="rId2"/>
          <a:stretch>
            <a:fillRect/>
          </a:stretch>
        </p:blipFill>
        <p:spPr>
          <a:xfrm>
            <a:off x="6034165" y="70749"/>
            <a:ext cx="5184541" cy="2297363"/>
          </a:xfrm>
          <a:prstGeom prst="rect">
            <a:avLst/>
          </a:prstGeom>
        </p:spPr>
      </p:pic>
      <p:pic>
        <p:nvPicPr>
          <p:cNvPr id="6" name="Picture 5">
            <a:extLst>
              <a:ext uri="{FF2B5EF4-FFF2-40B4-BE49-F238E27FC236}">
                <a16:creationId xmlns:a16="http://schemas.microsoft.com/office/drawing/2014/main" id="{F6E9E878-0599-784F-B3D5-334443A68BA4}"/>
              </a:ext>
            </a:extLst>
          </p:cNvPr>
          <p:cNvPicPr>
            <a:picLocks noChangeAspect="1"/>
          </p:cNvPicPr>
          <p:nvPr/>
        </p:nvPicPr>
        <p:blipFill>
          <a:blip r:embed="rId3"/>
          <a:stretch>
            <a:fillRect/>
          </a:stretch>
        </p:blipFill>
        <p:spPr>
          <a:xfrm>
            <a:off x="6080863" y="2365824"/>
            <a:ext cx="4846030" cy="2201508"/>
          </a:xfrm>
          <a:prstGeom prst="rect">
            <a:avLst/>
          </a:prstGeom>
        </p:spPr>
      </p:pic>
      <p:pic>
        <p:nvPicPr>
          <p:cNvPr id="7" name="Picture 6">
            <a:extLst>
              <a:ext uri="{FF2B5EF4-FFF2-40B4-BE49-F238E27FC236}">
                <a16:creationId xmlns:a16="http://schemas.microsoft.com/office/drawing/2014/main" id="{39970CD3-6432-E84E-860F-B262D21E2877}"/>
              </a:ext>
            </a:extLst>
          </p:cNvPr>
          <p:cNvPicPr>
            <a:picLocks noChangeAspect="1"/>
          </p:cNvPicPr>
          <p:nvPr/>
        </p:nvPicPr>
        <p:blipFill>
          <a:blip r:embed="rId4"/>
          <a:stretch>
            <a:fillRect/>
          </a:stretch>
        </p:blipFill>
        <p:spPr>
          <a:xfrm>
            <a:off x="5973487" y="4172202"/>
            <a:ext cx="4651355" cy="2586082"/>
          </a:xfrm>
          <a:prstGeom prst="rect">
            <a:avLst/>
          </a:prstGeom>
        </p:spPr>
      </p:pic>
      <p:pic>
        <p:nvPicPr>
          <p:cNvPr id="8" name="Picture 7">
            <a:extLst>
              <a:ext uri="{FF2B5EF4-FFF2-40B4-BE49-F238E27FC236}">
                <a16:creationId xmlns:a16="http://schemas.microsoft.com/office/drawing/2014/main" id="{32EBF390-C5D1-0545-A22D-B6BFC2CB1E1F}"/>
              </a:ext>
            </a:extLst>
          </p:cNvPr>
          <p:cNvPicPr>
            <a:picLocks noChangeAspect="1"/>
          </p:cNvPicPr>
          <p:nvPr/>
        </p:nvPicPr>
        <p:blipFill>
          <a:blip r:embed="rId5"/>
          <a:stretch>
            <a:fillRect/>
          </a:stretch>
        </p:blipFill>
        <p:spPr>
          <a:xfrm>
            <a:off x="427597" y="1345192"/>
            <a:ext cx="4206240" cy="2341180"/>
          </a:xfrm>
          <a:prstGeom prst="rect">
            <a:avLst/>
          </a:prstGeom>
        </p:spPr>
      </p:pic>
      <p:pic>
        <p:nvPicPr>
          <p:cNvPr id="2" name="Picture 1">
            <a:extLst>
              <a:ext uri="{FF2B5EF4-FFF2-40B4-BE49-F238E27FC236}">
                <a16:creationId xmlns:a16="http://schemas.microsoft.com/office/drawing/2014/main" id="{B104E2C2-16EC-8241-87DA-F4F53E7733BC}"/>
              </a:ext>
            </a:extLst>
          </p:cNvPr>
          <p:cNvPicPr>
            <a:picLocks noChangeAspect="1"/>
          </p:cNvPicPr>
          <p:nvPr/>
        </p:nvPicPr>
        <p:blipFill>
          <a:blip r:embed="rId6"/>
          <a:stretch>
            <a:fillRect/>
          </a:stretch>
        </p:blipFill>
        <p:spPr>
          <a:xfrm>
            <a:off x="427597" y="4034308"/>
            <a:ext cx="4455011" cy="2507673"/>
          </a:xfrm>
          <a:prstGeom prst="rect">
            <a:avLst/>
          </a:prstGeom>
        </p:spPr>
      </p:pic>
      <p:sp>
        <p:nvSpPr>
          <p:cNvPr id="3" name="TextBox 2">
            <a:extLst>
              <a:ext uri="{FF2B5EF4-FFF2-40B4-BE49-F238E27FC236}">
                <a16:creationId xmlns:a16="http://schemas.microsoft.com/office/drawing/2014/main" id="{99A36DAE-096D-D244-A185-715A23ABA0E6}"/>
              </a:ext>
            </a:extLst>
          </p:cNvPr>
          <p:cNvSpPr txBox="1"/>
          <p:nvPr/>
        </p:nvSpPr>
        <p:spPr>
          <a:xfrm>
            <a:off x="427597" y="265147"/>
            <a:ext cx="5184541"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Five anti-BCMA bispecific antibodies presented at ASH 2020</a:t>
            </a:r>
          </a:p>
        </p:txBody>
      </p:sp>
      <p:sp>
        <p:nvSpPr>
          <p:cNvPr id="9" name="TextBox 8">
            <a:extLst>
              <a:ext uri="{FF2B5EF4-FFF2-40B4-BE49-F238E27FC236}">
                <a16:creationId xmlns:a16="http://schemas.microsoft.com/office/drawing/2014/main" id="{A8E6D387-6306-2345-A492-AAF63294202F}"/>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39134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
          <p:cNvSpPr>
            <a:spLocks noGrp="1"/>
          </p:cNvSpPr>
          <p:nvPr>
            <p:ph type="title"/>
          </p:nvPr>
        </p:nvSpPr>
        <p:spPr/>
        <p:txBody>
          <a:bodyPr>
            <a:normAutofit/>
          </a:bodyPr>
          <a:lstStyle/>
          <a:p>
            <a:r>
              <a:rPr lang="en-US" b="1" dirty="0">
                <a:solidFill>
                  <a:srgbClr val="C00000"/>
                </a:solidFill>
                <a:latin typeface="Arial" panose="020B0604020202020204" pitchFamily="34" charset="0"/>
                <a:cs typeface="Arial" panose="020B0604020202020204" pitchFamily="34" charset="0"/>
              </a:rPr>
              <a:t>The Future: </a:t>
            </a:r>
            <a:r>
              <a:rPr lang="en-US" b="1" dirty="0" err="1">
                <a:solidFill>
                  <a:srgbClr val="C00000"/>
                </a:solidFill>
                <a:latin typeface="Arial" panose="020B0604020202020204" pitchFamily="34" charset="0"/>
                <a:cs typeface="Arial" panose="020B0604020202020204" pitchFamily="34" charset="0"/>
              </a:rPr>
              <a:t>Trispecific</a:t>
            </a:r>
            <a:r>
              <a:rPr lang="en-US" b="1" dirty="0">
                <a:solidFill>
                  <a:srgbClr val="C00000"/>
                </a:solidFill>
                <a:latin typeface="Arial" panose="020B0604020202020204" pitchFamily="34" charset="0"/>
                <a:cs typeface="Arial" panose="020B0604020202020204" pitchFamily="34" charset="0"/>
              </a:rPr>
              <a:t> Antibodies</a:t>
            </a:r>
          </a:p>
        </p:txBody>
      </p:sp>
      <p:sp>
        <p:nvSpPr>
          <p:cNvPr id="4" name="TextBox 3"/>
          <p:cNvSpPr txBox="1"/>
          <p:nvPr/>
        </p:nvSpPr>
        <p:spPr>
          <a:xfrm>
            <a:off x="5733399" y="1814235"/>
            <a:ext cx="6235700" cy="3785652"/>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Still in pre-clinical stages of development</a:t>
            </a: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With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bispecifics</a:t>
            </a:r>
            <a:r>
              <a:rPr kumimoji="0" lang="en-US" sz="1600" b="0" i="0" u="none" strike="noStrike" kern="1200" cap="none" spc="0" normalizeH="0" baseline="0" noProof="0" dirty="0">
                <a:ln>
                  <a:noFill/>
                </a:ln>
                <a:solidFill>
                  <a:prstClr val="black"/>
                </a:solidFill>
                <a:effectLst/>
                <a:uLnTx/>
                <a:uFillTx/>
                <a:latin typeface="Calibri"/>
                <a:ea typeface="+mn-ea"/>
                <a:cs typeface="+mn-cs"/>
              </a:rPr>
              <a:t>, in absence of T cell co-stimulation higher likelihood of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anergy</a:t>
            </a:r>
            <a:r>
              <a:rPr kumimoji="0" lang="en-US" sz="1600" b="0" i="0" u="none" strike="noStrike" kern="1200" cap="none" spc="0" normalizeH="0" baseline="0" noProof="0" dirty="0">
                <a:ln>
                  <a:noFill/>
                </a:ln>
                <a:solidFill>
                  <a:prstClr val="black"/>
                </a:solidFill>
                <a:effectLst/>
                <a:uLnTx/>
                <a:uFillTx/>
                <a:latin typeface="Calibri"/>
                <a:ea typeface="+mn-ea"/>
                <a:cs typeface="+mn-cs"/>
              </a:rPr>
              <a:t>, leading to a suboptimal anti-tumor response</a:t>
            </a: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Wu, et al. recently demonstrated a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trispecific</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prstClr val="black"/>
                </a:solidFill>
                <a:effectLst/>
                <a:uLnTx/>
                <a:uFillTx/>
                <a:latin typeface="Calibri"/>
                <a:ea typeface="+mn-ea"/>
                <a:cs typeface="+mn-cs"/>
              </a:rPr>
              <a:t>T cell engager </a:t>
            </a:r>
            <a:r>
              <a:rPr kumimoji="0" lang="en-US" sz="1600" b="0" i="0" u="none" strike="noStrike" kern="1200" cap="none" spc="0" normalizeH="0" baseline="0" noProof="0" dirty="0">
                <a:ln>
                  <a:noFill/>
                </a:ln>
                <a:solidFill>
                  <a:prstClr val="black"/>
                </a:solidFill>
                <a:effectLst/>
                <a:uLnTx/>
                <a:uFillTx/>
                <a:latin typeface="Calibri"/>
                <a:ea typeface="+mn-ea"/>
                <a:cs typeface="+mn-cs"/>
              </a:rPr>
              <a:t>targeting CD38, CD3, and CD28 (co-stimulatory protein on T-cells) very potent killing of CD38+ MM cell lines, 3- to 4-log higher than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daratumumab</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Also suppressed MM growth in mice and promoted proliferation of memory and effector T-cells and downregulation of regulatory T-cells in primates</a:t>
            </a: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a:buChar char="•"/>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Trispecific</a:t>
            </a:r>
            <a:r>
              <a:rPr kumimoji="0" lang="en-US" sz="1600" b="1" i="0" u="none" strike="noStrike" kern="1200" cap="none" spc="0" normalizeH="0" baseline="0" noProof="0" dirty="0">
                <a:ln>
                  <a:noFill/>
                </a:ln>
                <a:solidFill>
                  <a:prstClr val="black"/>
                </a:solidFill>
                <a:effectLst/>
                <a:uLnTx/>
                <a:uFillTx/>
                <a:latin typeface="Calibri"/>
                <a:ea typeface="+mn-ea"/>
                <a:cs typeface="+mn-cs"/>
              </a:rPr>
              <a:t> NK cell engagers </a:t>
            </a:r>
            <a:r>
              <a:rPr kumimoji="0" lang="en-US" sz="1600" b="0" i="0" u="none" strike="noStrike" kern="1200" cap="none" spc="0" normalizeH="0" baseline="0" noProof="0" dirty="0">
                <a:ln>
                  <a:noFill/>
                </a:ln>
                <a:solidFill>
                  <a:prstClr val="black"/>
                </a:solidFill>
                <a:effectLst/>
                <a:uLnTx/>
                <a:uFillTx/>
                <a:latin typeface="Calibri"/>
                <a:ea typeface="+mn-ea"/>
                <a:cs typeface="+mn-cs"/>
              </a:rPr>
              <a:t>also being developed, targeting CD16A on NK cell as well as the MM antigens BCMA and CD200</a:t>
            </a:r>
          </a:p>
        </p:txBody>
      </p:sp>
      <p:sp>
        <p:nvSpPr>
          <p:cNvPr id="38" name="TextBox 37"/>
          <p:cNvSpPr txBox="1"/>
          <p:nvPr/>
        </p:nvSpPr>
        <p:spPr>
          <a:xfrm>
            <a:off x="101601" y="6026072"/>
            <a:ext cx="3678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Lancman, et al. ASH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Wu, et al. </a:t>
            </a:r>
            <a:r>
              <a:rPr kumimoji="0" lang="en-US" sz="1200" b="0" i="1" u="none" strike="noStrike" kern="1200" cap="none" spc="0" normalizeH="0" baseline="0" noProof="0" dirty="0">
                <a:ln>
                  <a:noFill/>
                </a:ln>
                <a:solidFill>
                  <a:prstClr val="black"/>
                </a:solidFill>
                <a:effectLst/>
                <a:uLnTx/>
                <a:uFillTx/>
                <a:latin typeface="Calibri"/>
                <a:ea typeface="+mn-ea"/>
                <a:cs typeface="+mn-cs"/>
              </a:rPr>
              <a:t>Nature Cancer </a:t>
            </a:r>
            <a:r>
              <a:rPr kumimoji="0" lang="en-US" sz="1200" b="0" i="0" u="none" strike="noStrike" kern="1200" cap="none" spc="0" normalizeH="0" baseline="0" noProof="0" dirty="0">
                <a:ln>
                  <a:noFill/>
                </a:ln>
                <a:solidFill>
                  <a:prstClr val="black"/>
                </a:solidFill>
                <a:effectLst/>
                <a:uLnTx/>
                <a:uFillTx/>
                <a:latin typeface="Calibri"/>
                <a:ea typeface="+mn-ea"/>
                <a:cs typeface="+mn-cs"/>
              </a:rPr>
              <a:t>2019</a:t>
            </a:r>
          </a:p>
        </p:txBody>
      </p:sp>
      <p:pic>
        <p:nvPicPr>
          <p:cNvPr id="6" name="Picture 5">
            <a:extLst>
              <a:ext uri="{FF2B5EF4-FFF2-40B4-BE49-F238E27FC236}">
                <a16:creationId xmlns:a16="http://schemas.microsoft.com/office/drawing/2014/main" id="{015C591F-F614-495A-9131-FAB5A3128DC2}"/>
              </a:ext>
            </a:extLst>
          </p:cNvPr>
          <p:cNvPicPr>
            <a:picLocks noChangeAspect="1"/>
          </p:cNvPicPr>
          <p:nvPr/>
        </p:nvPicPr>
        <p:blipFill>
          <a:blip r:embed="rId3"/>
          <a:stretch>
            <a:fillRect/>
          </a:stretch>
        </p:blipFill>
        <p:spPr>
          <a:xfrm>
            <a:off x="800100" y="1166777"/>
            <a:ext cx="4238596" cy="4902553"/>
          </a:xfrm>
          <a:prstGeom prst="rect">
            <a:avLst/>
          </a:prstGeom>
          <a:noFill/>
        </p:spPr>
      </p:pic>
      <p:sp>
        <p:nvSpPr>
          <p:cNvPr id="40" name="TextBox 39">
            <a:extLst>
              <a:ext uri="{FF2B5EF4-FFF2-40B4-BE49-F238E27FC236}">
                <a16:creationId xmlns:a16="http://schemas.microsoft.com/office/drawing/2014/main" id="{40D38C1F-B2EE-4E4F-A341-ADFC5C313713}"/>
              </a:ext>
            </a:extLst>
          </p:cNvPr>
          <p:cNvSpPr txBox="1"/>
          <p:nvPr/>
        </p:nvSpPr>
        <p:spPr>
          <a:xfrm>
            <a:off x="6088442" y="6487737"/>
            <a:ext cx="36780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Slide Courtesy of Dr. Ajai Chair</a:t>
            </a:r>
          </a:p>
        </p:txBody>
      </p:sp>
      <p:sp>
        <p:nvSpPr>
          <p:cNvPr id="7" name="TextBox 6">
            <a:extLst>
              <a:ext uri="{FF2B5EF4-FFF2-40B4-BE49-F238E27FC236}">
                <a16:creationId xmlns:a16="http://schemas.microsoft.com/office/drawing/2014/main" id="{6BE987F0-5D03-1442-A2C2-466AA58E5A95}"/>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820352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CAD0D8F-28A2-8B46-81BD-3EE5A88EA87F}"/>
              </a:ext>
            </a:extLst>
          </p:cNvPr>
          <p:cNvSpPr>
            <a:spLocks noGrp="1"/>
          </p:cNvSpPr>
          <p:nvPr>
            <p:ph type="title"/>
          </p:nvPr>
        </p:nvSpPr>
        <p:spPr/>
        <p:txBody>
          <a:bodyPr>
            <a:normAutofit/>
          </a:bodyPr>
          <a:lstStyle/>
          <a:p>
            <a:r>
              <a:rPr lang="en-US" altLang="en-US" sz="3600" b="1" dirty="0">
                <a:solidFill>
                  <a:srgbClr val="C00000"/>
                </a:solidFill>
                <a:latin typeface="Arial" panose="020B0604020202020204" pitchFamily="34" charset="0"/>
                <a:cs typeface="Arial" panose="020B0604020202020204" pitchFamily="34" charset="0"/>
              </a:rPr>
              <a:t>Current Understanding and Future Directions</a:t>
            </a:r>
          </a:p>
        </p:txBody>
      </p:sp>
      <p:sp>
        <p:nvSpPr>
          <p:cNvPr id="53250" name="Content Placeholder 2">
            <a:extLst>
              <a:ext uri="{FF2B5EF4-FFF2-40B4-BE49-F238E27FC236}">
                <a16:creationId xmlns:a16="http://schemas.microsoft.com/office/drawing/2014/main" id="{342AEC7F-A119-7F4F-B507-C1027175A55E}"/>
              </a:ext>
            </a:extLst>
          </p:cNvPr>
          <p:cNvSpPr>
            <a:spLocks noGrp="1"/>
          </p:cNvSpPr>
          <p:nvPr>
            <p:ph idx="1"/>
          </p:nvPr>
        </p:nvSpPr>
        <p:spPr>
          <a:xfrm>
            <a:off x="609600" y="1395268"/>
            <a:ext cx="10972800" cy="4525433"/>
          </a:xfrm>
        </p:spPr>
        <p:txBody>
          <a:bodyPr/>
          <a:lstStyle/>
          <a:p>
            <a:r>
              <a:rPr lang="en-US" altLang="en-US" dirty="0">
                <a:solidFill>
                  <a:srgbClr val="002060"/>
                </a:solidFill>
              </a:rPr>
              <a:t>The immune system is important across the spectrum of myeloma</a:t>
            </a:r>
          </a:p>
          <a:p>
            <a:r>
              <a:rPr lang="en-US" altLang="en-US" dirty="0">
                <a:solidFill>
                  <a:srgbClr val="002060"/>
                </a:solidFill>
              </a:rPr>
              <a:t>BCMA is a validated target</a:t>
            </a:r>
          </a:p>
          <a:p>
            <a:r>
              <a:rPr lang="en-US" altLang="en-US" dirty="0">
                <a:solidFill>
                  <a:srgbClr val="002060"/>
                </a:solidFill>
              </a:rPr>
              <a:t>Antibody drug conjugates, bispecific T-cell engagers, and cellular products all show efficacy</a:t>
            </a:r>
          </a:p>
          <a:p>
            <a:r>
              <a:rPr lang="en-US" altLang="en-US" dirty="0">
                <a:solidFill>
                  <a:srgbClr val="002060"/>
                </a:solidFill>
              </a:rPr>
              <a:t>Future will be to define how to combine/sequence these</a:t>
            </a:r>
          </a:p>
          <a:p>
            <a:r>
              <a:rPr lang="en-US" altLang="en-US" dirty="0">
                <a:solidFill>
                  <a:srgbClr val="002060"/>
                </a:solidFill>
              </a:rPr>
              <a:t>Next generation approaches will focus on improving efficacy and DOR</a:t>
            </a:r>
          </a:p>
        </p:txBody>
      </p:sp>
      <p:sp>
        <p:nvSpPr>
          <p:cNvPr id="4" name="TextBox 3">
            <a:extLst>
              <a:ext uri="{FF2B5EF4-FFF2-40B4-BE49-F238E27FC236}">
                <a16:creationId xmlns:a16="http://schemas.microsoft.com/office/drawing/2014/main" id="{4B26FF25-A2EC-D941-80D4-C7F046AC1F75}"/>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877193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C2498-7D29-F34E-9257-A94E56558615}"/>
              </a:ext>
            </a:extLst>
          </p:cNvPr>
          <p:cNvSpPr/>
          <p:nvPr/>
        </p:nvSpPr>
        <p:spPr bwMode="auto">
          <a:xfrm>
            <a:off x="623392" y="4365104"/>
            <a:ext cx="10009112"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Agenda</a:t>
            </a:r>
            <a:endParaRPr lang="en-US" sz="2800" dirty="0">
              <a:solidFill>
                <a:srgbClr val="0000FF"/>
              </a:solidFill>
            </a:endParaRPr>
          </a:p>
        </p:txBody>
      </p:sp>
      <p:sp>
        <p:nvSpPr>
          <p:cNvPr id="6" name="Content Placeholder 5"/>
          <p:cNvSpPr>
            <a:spLocks noGrp="1"/>
          </p:cNvSpPr>
          <p:nvPr>
            <p:ph idx="1"/>
          </p:nvPr>
        </p:nvSpPr>
        <p:spPr>
          <a:xfrm>
            <a:off x="803412" y="1664804"/>
            <a:ext cx="10585176" cy="3528392"/>
          </a:xfrm>
        </p:spPr>
        <p:txBody>
          <a:bodyPr/>
          <a:lstStyle/>
          <a:p>
            <a:pPr marL="98425" indent="0">
              <a:spcBef>
                <a:spcPts val="2400"/>
              </a:spcBef>
              <a:spcAft>
                <a:spcPts val="0"/>
              </a:spcAft>
              <a:buNone/>
            </a:pPr>
            <a:r>
              <a:rPr lang="en-US" sz="2400" dirty="0">
                <a:solidFill>
                  <a:schemeClr val="tx1"/>
                </a:solidFill>
              </a:rPr>
              <a:t>Introduction: Monday Night with Research To Practice</a:t>
            </a:r>
          </a:p>
          <a:p>
            <a:pPr marL="98425" indent="0">
              <a:spcBef>
                <a:spcPts val="2400"/>
              </a:spcBef>
              <a:spcAft>
                <a:spcPts val="0"/>
              </a:spcAft>
              <a:buNone/>
            </a:pPr>
            <a:r>
              <a:rPr lang="en-US" sz="2400" dirty="0">
                <a:solidFill>
                  <a:schemeClr val="tx1"/>
                </a:solidFill>
              </a:rPr>
              <a:t>MODULE 1: Targeting BCMA</a:t>
            </a:r>
          </a:p>
          <a:p>
            <a:pPr marL="98425" indent="0">
              <a:spcBef>
                <a:spcPts val="2400"/>
              </a:spcBef>
              <a:spcAft>
                <a:spcPts val="0"/>
              </a:spcAft>
              <a:buNone/>
            </a:pPr>
            <a:r>
              <a:rPr lang="en-US" sz="2400" dirty="0">
                <a:solidFill>
                  <a:schemeClr val="tx1"/>
                </a:solidFill>
              </a:rPr>
              <a:t>MODULE 2: CAR T-Cell Therapy</a:t>
            </a:r>
          </a:p>
          <a:p>
            <a:pPr marL="98425" indent="0">
              <a:spcBef>
                <a:spcPts val="2400"/>
              </a:spcBef>
              <a:spcAft>
                <a:spcPts val="0"/>
              </a:spcAft>
              <a:buNone/>
            </a:pPr>
            <a:r>
              <a:rPr lang="en-US" sz="2400" dirty="0">
                <a:solidFill>
                  <a:schemeClr val="tx1"/>
                </a:solidFill>
              </a:rPr>
              <a:t>MODULE 3: Bispecific Antibodies</a:t>
            </a:r>
          </a:p>
          <a:p>
            <a:pPr marL="98425" indent="0">
              <a:spcBef>
                <a:spcPts val="2400"/>
              </a:spcBef>
              <a:spcAft>
                <a:spcPts val="0"/>
              </a:spcAft>
              <a:buNone/>
            </a:pPr>
            <a:r>
              <a:rPr lang="en-US" sz="2400" dirty="0">
                <a:solidFill>
                  <a:schemeClr val="bg1"/>
                </a:solidFill>
              </a:rPr>
              <a:t>MODULE 4: </a:t>
            </a:r>
            <a:r>
              <a:rPr lang="en-US" sz="2400" dirty="0" err="1">
                <a:solidFill>
                  <a:schemeClr val="bg1"/>
                </a:solidFill>
              </a:rPr>
              <a:t>Belantamab</a:t>
            </a:r>
            <a:r>
              <a:rPr lang="en-US" sz="2400" dirty="0">
                <a:solidFill>
                  <a:schemeClr val="bg1"/>
                </a:solidFill>
              </a:rPr>
              <a:t> </a:t>
            </a:r>
            <a:r>
              <a:rPr lang="en-US" sz="2400" dirty="0" err="1">
                <a:solidFill>
                  <a:schemeClr val="bg1"/>
                </a:solidFill>
              </a:rPr>
              <a:t>Mafodotin</a:t>
            </a:r>
            <a:r>
              <a:rPr lang="en-US" sz="2400" dirty="0">
                <a:solidFill>
                  <a:schemeClr val="bg1"/>
                </a:solidFill>
              </a:rPr>
              <a:t> </a:t>
            </a:r>
          </a:p>
        </p:txBody>
      </p:sp>
    </p:spTree>
    <p:custDataLst>
      <p:tags r:id="rId1"/>
    </p:custDataLst>
    <p:extLst>
      <p:ext uri="{BB962C8B-B14F-4D97-AF65-F5344CB8AC3E}">
        <p14:creationId xmlns:p14="http://schemas.microsoft.com/office/powerpoint/2010/main" val="805216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A1DA3A7-B7C8-D94D-8A80-B805646C344A}"/>
              </a:ext>
            </a:extLst>
          </p:cNvPr>
          <p:cNvSpPr>
            <a:spLocks noGrp="1"/>
          </p:cNvSpPr>
          <p:nvPr>
            <p:ph idx="1"/>
          </p:nvPr>
        </p:nvSpPr>
        <p:spPr/>
        <p:txBody>
          <a:bodyPr/>
          <a:lstStyle/>
          <a:p>
            <a:pPr marL="309563" indent="-309563"/>
            <a:r>
              <a:rPr lang="en-US" dirty="0"/>
              <a:t>78-yr-old male diagnosed with ISS/R-ISS stage II multiple myeloma with standard-risk cytogenetics</a:t>
            </a:r>
          </a:p>
          <a:p>
            <a:pPr marL="309563" indent="-309563"/>
            <a:r>
              <a:rPr lang="en-US" dirty="0"/>
              <a:t>Initial treatment: lenalidomide/dexamethasone; achieved a VGPR</a:t>
            </a:r>
          </a:p>
          <a:p>
            <a:pPr marL="309563" indent="-309563"/>
            <a:r>
              <a:rPr lang="en-US" dirty="0"/>
              <a:t>After 24 </a:t>
            </a:r>
            <a:r>
              <a:rPr lang="en-US" dirty="0" err="1"/>
              <a:t>mos</a:t>
            </a:r>
            <a:r>
              <a:rPr lang="en-US" dirty="0"/>
              <a:t>, his M spike increased consistent with PD. At this time, he was also noted to have a Cr 2.5. </a:t>
            </a:r>
          </a:p>
          <a:p>
            <a:pPr marL="309563" indent="-309563"/>
            <a:r>
              <a:rPr lang="en-US" dirty="0"/>
              <a:t>Treated with cyclophosphamide/bortezomib/</a:t>
            </a:r>
            <a:r>
              <a:rPr lang="en-US" dirty="0" err="1"/>
              <a:t>dex</a:t>
            </a:r>
            <a:r>
              <a:rPr lang="en-US" dirty="0"/>
              <a:t>; achieved a PR, lasting 12 </a:t>
            </a:r>
            <a:r>
              <a:rPr lang="en-US" dirty="0" err="1"/>
              <a:t>mos</a:t>
            </a:r>
            <a:endParaRPr lang="en-US" dirty="0"/>
          </a:p>
          <a:p>
            <a:pPr marL="309563" indent="-309563"/>
            <a:r>
              <a:rPr lang="en-US" dirty="0"/>
              <a:t>Treated with daratumumab/bortezomib/dexamethasone; achieved VGPR, lasting 12 </a:t>
            </a:r>
            <a:r>
              <a:rPr lang="en-US" dirty="0" err="1"/>
              <a:t>mos</a:t>
            </a:r>
            <a:endParaRPr lang="en-US" dirty="0"/>
          </a:p>
          <a:p>
            <a:pPr marL="309563" indent="-309563"/>
            <a:r>
              <a:rPr lang="en-US" dirty="0"/>
              <a:t>Treated with </a:t>
            </a:r>
            <a:r>
              <a:rPr lang="en-US" dirty="0" err="1"/>
              <a:t>elotuzumab</a:t>
            </a:r>
            <a:r>
              <a:rPr lang="en-US" dirty="0"/>
              <a:t>, pomalidomide, </a:t>
            </a:r>
            <a:r>
              <a:rPr lang="en-US" dirty="0" err="1"/>
              <a:t>dex</a:t>
            </a:r>
            <a:r>
              <a:rPr lang="en-US" dirty="0"/>
              <a:t>; achieved a PR</a:t>
            </a:r>
          </a:p>
        </p:txBody>
      </p:sp>
      <p:sp>
        <p:nvSpPr>
          <p:cNvPr id="8" name="Title 7">
            <a:extLst>
              <a:ext uri="{FF2B5EF4-FFF2-40B4-BE49-F238E27FC236}">
                <a16:creationId xmlns:a16="http://schemas.microsoft.com/office/drawing/2014/main" id="{B1960A70-275F-174B-B887-B7730AA9A080}"/>
              </a:ext>
            </a:extLst>
          </p:cNvPr>
          <p:cNvSpPr>
            <a:spLocks noGrp="1"/>
          </p:cNvSpPr>
          <p:nvPr>
            <p:ph type="title"/>
          </p:nvPr>
        </p:nvSpPr>
        <p:spPr/>
        <p:txBody>
          <a:bodyPr>
            <a:normAutofit/>
          </a:bodyPr>
          <a:lstStyle/>
          <a:p>
            <a:r>
              <a:rPr lang="en-US" sz="2800" dirty="0"/>
              <a:t>Case Presentation – Dr </a:t>
            </a:r>
            <a:r>
              <a:rPr lang="en-US" sz="2800" dirty="0" err="1"/>
              <a:t>Berdeja</a:t>
            </a:r>
            <a:r>
              <a:rPr lang="en-US" sz="2800" dirty="0"/>
              <a:t>: A 78-year-old man with </a:t>
            </a:r>
            <a:r>
              <a:rPr lang="en-US" sz="2800" dirty="0" err="1"/>
              <a:t>multiregimen</a:t>
            </a:r>
            <a:r>
              <a:rPr lang="en-US" sz="2800" dirty="0"/>
              <a:t>-relapsed MM who receives </a:t>
            </a:r>
            <a:r>
              <a:rPr lang="en-US" sz="2800" dirty="0" err="1"/>
              <a:t>belantamab</a:t>
            </a:r>
            <a:r>
              <a:rPr lang="en-US" sz="2800" dirty="0"/>
              <a:t> </a:t>
            </a:r>
            <a:r>
              <a:rPr lang="en-US" sz="2800" dirty="0" err="1"/>
              <a:t>mafodotin</a:t>
            </a:r>
            <a:endParaRPr lang="en-US" sz="2800" dirty="0"/>
          </a:p>
        </p:txBody>
      </p:sp>
      <p:sp>
        <p:nvSpPr>
          <p:cNvPr id="4" name="TextBox 3">
            <a:extLst>
              <a:ext uri="{FF2B5EF4-FFF2-40B4-BE49-F238E27FC236}">
                <a16:creationId xmlns:a16="http://schemas.microsoft.com/office/drawing/2014/main" id="{F3FB04C6-88B2-7C45-9D95-352704D80592}"/>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750334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A1DA3A7-B7C8-D94D-8A80-B805646C344A}"/>
              </a:ext>
            </a:extLst>
          </p:cNvPr>
          <p:cNvSpPr>
            <a:spLocks noGrp="1"/>
          </p:cNvSpPr>
          <p:nvPr>
            <p:ph idx="1"/>
          </p:nvPr>
        </p:nvSpPr>
        <p:spPr>
          <a:xfrm>
            <a:off x="609600" y="1510016"/>
            <a:ext cx="11175032" cy="4323404"/>
          </a:xfrm>
        </p:spPr>
        <p:txBody>
          <a:bodyPr/>
          <a:lstStyle/>
          <a:p>
            <a:r>
              <a:rPr lang="en-US" dirty="0"/>
              <a:t>8 </a:t>
            </a:r>
            <a:r>
              <a:rPr lang="en-US" dirty="0" err="1"/>
              <a:t>mos</a:t>
            </a:r>
            <a:r>
              <a:rPr lang="en-US" dirty="0"/>
              <a:t> later, patient presents with increasing back pain and found to have a new pathological fracture with an increase in M protein to 1 g/dL. </a:t>
            </a:r>
          </a:p>
          <a:p>
            <a:r>
              <a:rPr lang="en-US" dirty="0"/>
              <a:t>Given his age and renal insufficiency, he was not felt to be a CART candidate.</a:t>
            </a:r>
          </a:p>
          <a:p>
            <a:r>
              <a:rPr lang="en-US" dirty="0"/>
              <a:t>He underwent treatment with </a:t>
            </a:r>
            <a:r>
              <a:rPr lang="en-US" dirty="0" err="1"/>
              <a:t>belantamab</a:t>
            </a:r>
            <a:r>
              <a:rPr lang="en-US" dirty="0"/>
              <a:t> </a:t>
            </a:r>
            <a:r>
              <a:rPr lang="en-US" dirty="0" err="1"/>
              <a:t>mafodotin</a:t>
            </a:r>
            <a:r>
              <a:rPr lang="en-US" dirty="0"/>
              <a:t> 2.5 mg/kg IV q 3 wks.</a:t>
            </a:r>
          </a:p>
          <a:p>
            <a:r>
              <a:rPr lang="en-US" dirty="0"/>
              <a:t>He achieved VGPR after 3 cycles. Tolerated therapy well except for mild eye irritation.</a:t>
            </a:r>
          </a:p>
          <a:p>
            <a:r>
              <a:rPr lang="en-US" dirty="0"/>
              <a:t>Prior to cycle 4 he was found to have G3 keratopathy on </a:t>
            </a:r>
            <a:r>
              <a:rPr lang="en-US" dirty="0" err="1"/>
              <a:t>ophtho</a:t>
            </a:r>
            <a:r>
              <a:rPr lang="en-US" dirty="0"/>
              <a:t> exam but no changes in visual acuity. Dose was held for 2 mos. Repeat evaluation revealed G1 keratopathy. Cycle 4 proceeded with dose reduction to 1.9 mg/kg IV. Tolerated well.  </a:t>
            </a:r>
          </a:p>
        </p:txBody>
      </p:sp>
      <p:sp>
        <p:nvSpPr>
          <p:cNvPr id="4" name="TextBox 3">
            <a:extLst>
              <a:ext uri="{FF2B5EF4-FFF2-40B4-BE49-F238E27FC236}">
                <a16:creationId xmlns:a16="http://schemas.microsoft.com/office/drawing/2014/main" id="{B2B86AFF-E1CF-E14F-956B-B20D86238389}"/>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
        <p:nvSpPr>
          <p:cNvPr id="7" name="Title 7">
            <a:extLst>
              <a:ext uri="{FF2B5EF4-FFF2-40B4-BE49-F238E27FC236}">
                <a16:creationId xmlns:a16="http://schemas.microsoft.com/office/drawing/2014/main" id="{7F415AE0-8662-E44A-A2C1-DA080BCAA3FE}"/>
              </a:ext>
            </a:extLst>
          </p:cNvPr>
          <p:cNvSpPr>
            <a:spLocks noGrp="1"/>
          </p:cNvSpPr>
          <p:nvPr>
            <p:ph type="title"/>
          </p:nvPr>
        </p:nvSpPr>
        <p:spPr>
          <a:xfrm>
            <a:off x="609600" y="331155"/>
            <a:ext cx="10972800" cy="1082439"/>
          </a:xfrm>
        </p:spPr>
        <p:txBody>
          <a:bodyPr>
            <a:normAutofit fontScale="90000"/>
          </a:bodyPr>
          <a:lstStyle/>
          <a:p>
            <a:r>
              <a:rPr lang="en-US" sz="2800" dirty="0"/>
              <a:t>Case Presentation – Dr </a:t>
            </a:r>
            <a:r>
              <a:rPr lang="en-US" sz="2800" dirty="0" err="1"/>
              <a:t>Berdeja</a:t>
            </a:r>
            <a:r>
              <a:rPr lang="en-US" sz="2800" dirty="0"/>
              <a:t>: A 78-year-old man with </a:t>
            </a:r>
            <a:r>
              <a:rPr lang="en-US" sz="2800" dirty="0" err="1"/>
              <a:t>multiregimen</a:t>
            </a:r>
            <a:r>
              <a:rPr lang="en-US" sz="2800" dirty="0"/>
              <a:t>-relapsed MM who receives </a:t>
            </a:r>
            <a:r>
              <a:rPr lang="en-US" sz="2800" dirty="0" err="1"/>
              <a:t>belantamab</a:t>
            </a:r>
            <a:r>
              <a:rPr lang="en-US" sz="2800" dirty="0"/>
              <a:t> </a:t>
            </a:r>
            <a:r>
              <a:rPr lang="en-US" sz="2800" dirty="0" err="1"/>
              <a:t>mafodotin</a:t>
            </a:r>
            <a:r>
              <a:rPr lang="en-US" sz="2800" dirty="0"/>
              <a:t> (continued)</a:t>
            </a:r>
          </a:p>
        </p:txBody>
      </p:sp>
    </p:spTree>
    <p:extLst>
      <p:ext uri="{BB962C8B-B14F-4D97-AF65-F5344CB8AC3E}">
        <p14:creationId xmlns:p14="http://schemas.microsoft.com/office/powerpoint/2010/main" val="720683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96" y="443802"/>
            <a:ext cx="11385007" cy="487756"/>
          </a:xfrm>
        </p:spPr>
        <p:txBody>
          <a:bodyPr>
            <a:noAutofit/>
          </a:bodyPr>
          <a:lstStyle/>
          <a:p>
            <a:r>
              <a:rPr lang="en-US" sz="4000" dirty="0">
                <a:cs typeface="Times New Roman" pitchFamily="18" charset="0"/>
              </a:rPr>
              <a:t>Belantamab mafodotin (GSK2857916)</a:t>
            </a:r>
            <a:endParaRPr lang="en-US" sz="4000" dirty="0"/>
          </a:p>
        </p:txBody>
      </p:sp>
      <p:sp>
        <p:nvSpPr>
          <p:cNvPr id="9" name="Content Placeholder 8"/>
          <p:cNvSpPr>
            <a:spLocks noGrp="1"/>
          </p:cNvSpPr>
          <p:nvPr>
            <p:ph sz="quarter" idx="12"/>
          </p:nvPr>
        </p:nvSpPr>
        <p:spPr>
          <a:xfrm>
            <a:off x="698304" y="1419160"/>
            <a:ext cx="4635137" cy="4201479"/>
          </a:xfrm>
          <a:ln w="28575">
            <a:solidFill>
              <a:schemeClr val="tx1"/>
            </a:solidFill>
          </a:ln>
        </p:spPr>
        <p:txBody>
          <a:bodyPr>
            <a:normAutofit/>
          </a:bodyPr>
          <a:lstStyle/>
          <a:p>
            <a:pPr>
              <a:buFont typeface="Wingdings" panose="05000000000000000000" pitchFamily="2" charset="2"/>
              <a:buChar char="§"/>
            </a:pPr>
            <a:endParaRPr lang="en-US" sz="2200" dirty="0"/>
          </a:p>
          <a:p>
            <a:pPr>
              <a:buFont typeface="Wingdings" panose="05000000000000000000" pitchFamily="2" charset="2"/>
              <a:buChar char="§"/>
            </a:pPr>
            <a:endParaRPr lang="en-US" sz="2200" dirty="0"/>
          </a:p>
          <a:p>
            <a:pPr>
              <a:buFont typeface="Wingdings" panose="05000000000000000000" pitchFamily="2" charset="2"/>
              <a:buChar char="§"/>
            </a:pPr>
            <a:r>
              <a:rPr lang="en-US" sz="2200" dirty="0"/>
              <a:t>Antibody</a:t>
            </a:r>
          </a:p>
          <a:p>
            <a:pPr lvl="1">
              <a:buFont typeface="Wingdings" panose="05000000000000000000" pitchFamily="2" charset="2"/>
              <a:buChar char="§"/>
            </a:pPr>
            <a:r>
              <a:rPr lang="en-US" sz="1600" dirty="0"/>
              <a:t>Humanized, </a:t>
            </a:r>
            <a:r>
              <a:rPr lang="en-US" sz="1600" dirty="0" err="1"/>
              <a:t>afucosylated</a:t>
            </a:r>
            <a:r>
              <a:rPr lang="en-US" sz="1600" dirty="0"/>
              <a:t> IgG1 </a:t>
            </a:r>
          </a:p>
          <a:p>
            <a:pPr>
              <a:buFont typeface="Wingdings" panose="05000000000000000000" pitchFamily="2" charset="2"/>
              <a:buChar char="§"/>
            </a:pPr>
            <a:r>
              <a:rPr lang="en-US" sz="2200" dirty="0"/>
              <a:t>Antibody-Target</a:t>
            </a:r>
          </a:p>
          <a:p>
            <a:pPr lvl="1">
              <a:buFont typeface="Wingdings" panose="05000000000000000000" pitchFamily="2" charset="2"/>
              <a:buChar char="§"/>
            </a:pPr>
            <a:r>
              <a:rPr lang="en-US" sz="1600" dirty="0"/>
              <a:t>BCMA </a:t>
            </a:r>
          </a:p>
          <a:p>
            <a:pPr>
              <a:buFont typeface="Wingdings" panose="05000000000000000000" pitchFamily="2" charset="2"/>
              <a:buChar char="§"/>
            </a:pPr>
            <a:r>
              <a:rPr lang="en-US" sz="2200" dirty="0"/>
              <a:t>Payload </a:t>
            </a:r>
          </a:p>
          <a:p>
            <a:pPr lvl="1">
              <a:buFont typeface="Wingdings" panose="05000000000000000000" pitchFamily="2" charset="2"/>
              <a:buChar char="§"/>
            </a:pPr>
            <a:r>
              <a:rPr lang="en-US" sz="1600" dirty="0"/>
              <a:t>MMAF (monomethyl auristatin-F)</a:t>
            </a:r>
          </a:p>
        </p:txBody>
      </p:sp>
      <p:sp>
        <p:nvSpPr>
          <p:cNvPr id="90" name="Text Placeholder 18"/>
          <p:cNvSpPr txBox="1">
            <a:spLocks/>
          </p:cNvSpPr>
          <p:nvPr/>
        </p:nvSpPr>
        <p:spPr>
          <a:xfrm>
            <a:off x="338093" y="6175938"/>
            <a:ext cx="8348311" cy="307777"/>
          </a:xfrm>
          <a:prstGeom prst="rect">
            <a:avLst/>
          </a:prstGeom>
        </p:spPr>
        <p:txBody>
          <a:bodyPr vert="horz" wrap="square" lIns="0" tIns="0" rIns="0" bIns="0" rtlCol="0" anchor="b" anchorCtr="0">
            <a:spAutoFit/>
          </a:bodyPr>
          <a:lstStyle>
            <a:lvl1pPr marL="0" indent="0" algn="l" defTabSz="914400" rtl="0" eaLnBrk="1" latinLnBrk="0" hangingPunct="1">
              <a:spcBef>
                <a:spcPts val="0"/>
              </a:spcBef>
              <a:spcAft>
                <a:spcPts val="600"/>
              </a:spcAft>
              <a:buClr>
                <a:schemeClr val="tx1"/>
              </a:buClr>
              <a:buFont typeface="Arial" pitchFamily="34" charset="0"/>
              <a:buNone/>
              <a:defRPr sz="1200" kern="1200" baseline="0">
                <a:solidFill>
                  <a:schemeClr val="tx1"/>
                </a:solidFill>
                <a:latin typeface="+mn-lt"/>
                <a:ea typeface="+mn-ea"/>
                <a:cs typeface="+mn-cs"/>
              </a:defRPr>
            </a:lvl1pPr>
            <a:lvl2pPr marL="268163" indent="0" algn="l" defTabSz="914400" rtl="0" eaLnBrk="1" latinLnBrk="0" hangingPunct="1">
              <a:spcBef>
                <a:spcPts val="0"/>
              </a:spcBef>
              <a:spcAft>
                <a:spcPts val="600"/>
              </a:spcAft>
              <a:buFont typeface="Arial" pitchFamily="34" charset="0"/>
              <a:buNone/>
              <a:defRPr sz="800" kern="1200">
                <a:solidFill>
                  <a:schemeClr val="tx1"/>
                </a:solidFill>
                <a:latin typeface="+mn-lt"/>
                <a:ea typeface="+mn-ea"/>
                <a:cs typeface="+mn-cs"/>
              </a:defRPr>
            </a:lvl2pPr>
            <a:lvl3pPr marL="540000" indent="0" algn="l" defTabSz="914400" rtl="0" eaLnBrk="1" latinLnBrk="0" hangingPunct="1">
              <a:spcBef>
                <a:spcPts val="0"/>
              </a:spcBef>
              <a:spcAft>
                <a:spcPts val="600"/>
              </a:spcAft>
              <a:buFont typeface="Arial" pitchFamily="34" charset="0"/>
              <a:buNone/>
              <a:defRPr sz="800" kern="1200">
                <a:solidFill>
                  <a:schemeClr val="tx1"/>
                </a:solidFill>
                <a:latin typeface="+mn-lt"/>
                <a:ea typeface="+mn-ea"/>
                <a:cs typeface="+mn-cs"/>
              </a:defRPr>
            </a:lvl3pPr>
            <a:lvl4pPr marL="811088" indent="0" algn="l" defTabSz="914400" rtl="0" eaLnBrk="1" latinLnBrk="0" hangingPunct="1">
              <a:spcBef>
                <a:spcPts val="0"/>
              </a:spcBef>
              <a:spcAft>
                <a:spcPts val="600"/>
              </a:spcAft>
              <a:buFont typeface="Arial" pitchFamily="34" charset="0"/>
              <a:buNone/>
              <a:defRPr sz="800" kern="1200">
                <a:solidFill>
                  <a:schemeClr val="tx1"/>
                </a:solidFill>
                <a:latin typeface="+mn-lt"/>
                <a:ea typeface="+mn-ea"/>
                <a:cs typeface="+mn-cs"/>
              </a:defRPr>
            </a:lvl4pPr>
            <a:lvl5pPr marL="1080000" indent="0" algn="l" defTabSz="914400" rtl="0" eaLnBrk="1" latinLnBrk="0" hangingPunct="1">
              <a:spcBef>
                <a:spcPts val="0"/>
              </a:spcBef>
              <a:spcAft>
                <a:spcPts val="600"/>
              </a:spcAft>
              <a:buFont typeface="Arial" pitchFamily="34" charset="0"/>
              <a:buNone/>
              <a:defRPr sz="8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4B87"/>
              </a:buClr>
              <a:buSzTx/>
              <a:buFont typeface="Arial" pitchFamily="34" charset="0"/>
              <a:buNone/>
              <a:tabLst/>
              <a:defRPr/>
            </a:pPr>
            <a:r>
              <a:rPr kumimoji="0" lang="en-GB" sz="1000" b="0" i="0" u="none" strike="noStrike" kern="1200" cap="none" spc="0" normalizeH="0" baseline="0" noProof="0" dirty="0">
                <a:ln>
                  <a:noFill/>
                </a:ln>
                <a:solidFill>
                  <a:srgbClr val="004B87"/>
                </a:solidFill>
                <a:effectLst/>
                <a:uLnTx/>
                <a:uFillTx/>
                <a:latin typeface="Calibri"/>
                <a:ea typeface="+mn-ea"/>
                <a:cs typeface="Times New Roman" pitchFamily="18" charset="0"/>
              </a:rPr>
              <a:t>ADC, antibody-drug conjugate; ADCC, antibody-dependent cell-mediated cytotoxicity; </a:t>
            </a:r>
          </a:p>
          <a:p>
            <a:pPr marL="0" marR="0" lvl="0" indent="0" algn="l" defTabSz="1219170" rtl="0" eaLnBrk="1" fontAlgn="auto" latinLnBrk="0" hangingPunct="1">
              <a:lnSpc>
                <a:spcPct val="100000"/>
              </a:lnSpc>
              <a:spcBef>
                <a:spcPts val="0"/>
              </a:spcBef>
              <a:spcAft>
                <a:spcPts val="0"/>
              </a:spcAft>
              <a:buClr>
                <a:srgbClr val="004B87"/>
              </a:buClr>
              <a:buSzTx/>
              <a:buFont typeface="Arial" pitchFamily="34" charset="0"/>
              <a:buNone/>
              <a:tabLst/>
              <a:defRPr/>
            </a:pPr>
            <a:r>
              <a:rPr kumimoji="0" lang="en-GB" sz="1000" b="0" i="0" u="none" strike="noStrike" kern="1200" cap="none" spc="0" normalizeH="0" baseline="0" noProof="0" dirty="0">
                <a:ln>
                  <a:noFill/>
                </a:ln>
                <a:solidFill>
                  <a:srgbClr val="004B87"/>
                </a:solidFill>
                <a:effectLst/>
                <a:uLnTx/>
                <a:uFillTx/>
                <a:latin typeface="Calibri"/>
                <a:ea typeface="+mn-ea"/>
                <a:cs typeface="Times New Roman" pitchFamily="18" charset="0"/>
              </a:rPr>
              <a:t>BCMA, B-cell maturation antigen; IgG, immunoglobulin G; MMAF, monomethyl auristatin-F</a:t>
            </a:r>
          </a:p>
        </p:txBody>
      </p:sp>
      <p:sp>
        <p:nvSpPr>
          <p:cNvPr id="5" name="Rectangle 4">
            <a:extLst>
              <a:ext uri="{FF2B5EF4-FFF2-40B4-BE49-F238E27FC236}">
                <a16:creationId xmlns:a16="http://schemas.microsoft.com/office/drawing/2014/main" id="{9C067B16-3E44-4443-8912-C5308395B61D}"/>
              </a:ext>
            </a:extLst>
          </p:cNvPr>
          <p:cNvSpPr/>
          <p:nvPr/>
        </p:nvSpPr>
        <p:spPr>
          <a:xfrm>
            <a:off x="931228" y="5737039"/>
            <a:ext cx="2412840"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4B87"/>
                </a:solidFill>
                <a:effectLst/>
                <a:uLnTx/>
                <a:uFillTx/>
                <a:latin typeface="Calibri"/>
                <a:ea typeface="+mn-ea"/>
                <a:cs typeface="Times New Roman" pitchFamily="18" charset="0"/>
              </a:rPr>
              <a:t>1</a:t>
            </a:r>
            <a:r>
              <a:rPr kumimoji="0" lang="en-US" sz="1000" b="0" i="0" u="none" strike="noStrike" kern="1200" cap="none" spc="0" normalizeH="0" baseline="0" noProof="0" dirty="0">
                <a:ln>
                  <a:noFill/>
                </a:ln>
                <a:solidFill>
                  <a:srgbClr val="004B87"/>
                </a:solidFill>
                <a:effectLst/>
                <a:uLnTx/>
                <a:uFillTx/>
                <a:latin typeface="Calibri"/>
                <a:ea typeface="+mn-ea"/>
                <a:cs typeface="Times New Roman" pitchFamily="18" charset="0"/>
              </a:rPr>
              <a:t>Tai YT, et al. Blood 2014;</a:t>
            </a:r>
            <a:r>
              <a:rPr kumimoji="0" lang="en-GB" sz="1000" b="0" i="0" u="none" strike="noStrike" kern="1200" cap="none" spc="0" normalizeH="0" baseline="0" noProof="0" dirty="0">
                <a:ln>
                  <a:noFill/>
                </a:ln>
                <a:solidFill>
                  <a:srgbClr val="004B87"/>
                </a:solidFill>
                <a:effectLst/>
                <a:uLnTx/>
                <a:uFillTx/>
                <a:latin typeface="Calibri"/>
                <a:ea typeface="+mn-ea"/>
                <a:cs typeface="Times New Roman" pitchFamily="18" charset="0"/>
              </a:rPr>
              <a:t>123(20):3128-38.</a:t>
            </a:r>
          </a:p>
        </p:txBody>
      </p:sp>
      <p:sp>
        <p:nvSpPr>
          <p:cNvPr id="13" name="Rectangle 12">
            <a:extLst>
              <a:ext uri="{FF2B5EF4-FFF2-40B4-BE49-F238E27FC236}">
                <a16:creationId xmlns:a16="http://schemas.microsoft.com/office/drawing/2014/main" id="{20460AA0-B610-4E55-9FDF-BBB702DC86AE}"/>
              </a:ext>
            </a:extLst>
          </p:cNvPr>
          <p:cNvSpPr/>
          <p:nvPr/>
        </p:nvSpPr>
        <p:spPr bwMode="auto">
          <a:xfrm>
            <a:off x="6096000" y="1463974"/>
            <a:ext cx="4978768" cy="4287353"/>
          </a:xfrm>
          <a:prstGeom prst="rect">
            <a:avLst/>
          </a:prstGeom>
          <a:solidFill>
            <a:schemeClr val="bg1">
              <a:lumMod val="95000"/>
            </a:schemeClr>
          </a:solidFill>
          <a:ln w="2540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2490C247-5A9A-42E9-960A-AEDC25A39E6C}"/>
              </a:ext>
            </a:extLst>
          </p:cNvPr>
          <p:cNvSpPr txBox="1"/>
          <p:nvPr/>
        </p:nvSpPr>
        <p:spPr>
          <a:xfrm>
            <a:off x="8524379" y="1485192"/>
            <a:ext cx="2581732" cy="101566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200" b="1" i="0" u="none" strike="noStrike" kern="1200" cap="none" spc="0" normalizeH="0" baseline="0" noProof="0" dirty="0">
                <a:ln>
                  <a:noFill/>
                </a:ln>
                <a:solidFill>
                  <a:srgbClr val="004B87"/>
                </a:solidFill>
                <a:effectLst/>
                <a:uLnTx/>
                <a:uFillTx/>
                <a:latin typeface="Calibri"/>
                <a:ea typeface="+mn-ea"/>
                <a:cs typeface="+mn-cs"/>
              </a:rPr>
              <a:t>Four mechanisms of action:</a:t>
            </a:r>
          </a:p>
          <a:p>
            <a:pPr marL="228594" marR="0" lvl="0" indent="-228594" algn="l" defTabSz="609585" rtl="0" eaLnBrk="1" fontAlgn="auto" latinLnBrk="0" hangingPunct="1">
              <a:lnSpc>
                <a:spcPct val="100000"/>
              </a:lnSpc>
              <a:spcBef>
                <a:spcPts val="0"/>
              </a:spcBef>
              <a:spcAft>
                <a:spcPts val="0"/>
              </a:spcAft>
              <a:buClr>
                <a:srgbClr val="004B87"/>
              </a:buClr>
              <a:buSzTx/>
              <a:buFontTx/>
              <a:buAutoNum type="arabicPeriod"/>
              <a:tabLst/>
              <a:defRPr/>
            </a:pPr>
            <a:r>
              <a:rPr kumimoji="0" lang="en-GB" sz="1200" b="0" i="0" u="none" strike="noStrike" kern="1200" cap="none" spc="0" normalizeH="0" baseline="0" noProof="0" dirty="0">
                <a:ln>
                  <a:noFill/>
                </a:ln>
                <a:solidFill>
                  <a:srgbClr val="004B87"/>
                </a:solidFill>
                <a:effectLst/>
                <a:uLnTx/>
                <a:uFillTx/>
                <a:latin typeface="Calibri"/>
                <a:ea typeface="+mn-ea"/>
                <a:cs typeface="+mn-cs"/>
              </a:rPr>
              <a:t>ADC mechanism</a:t>
            </a:r>
          </a:p>
          <a:p>
            <a:pPr marL="228594" marR="0" lvl="0" indent="-228594" algn="l" defTabSz="609585" rtl="0" eaLnBrk="1" fontAlgn="auto" latinLnBrk="0" hangingPunct="1">
              <a:lnSpc>
                <a:spcPct val="100000"/>
              </a:lnSpc>
              <a:spcBef>
                <a:spcPts val="0"/>
              </a:spcBef>
              <a:spcAft>
                <a:spcPts val="0"/>
              </a:spcAft>
              <a:buClr>
                <a:srgbClr val="004B87"/>
              </a:buClr>
              <a:buSzTx/>
              <a:buFontTx/>
              <a:buAutoNum type="arabicPeriod"/>
              <a:tabLst/>
              <a:defRPr/>
            </a:pPr>
            <a:r>
              <a:rPr kumimoji="0" lang="en-GB" sz="1200" b="0" i="0" u="none" strike="noStrike" kern="1200" cap="none" spc="0" normalizeH="0" baseline="0" noProof="0" dirty="0">
                <a:ln>
                  <a:noFill/>
                </a:ln>
                <a:solidFill>
                  <a:srgbClr val="004B87"/>
                </a:solidFill>
                <a:effectLst/>
                <a:uLnTx/>
                <a:uFillTx/>
                <a:latin typeface="Calibri"/>
                <a:ea typeface="+mn-ea"/>
                <a:cs typeface="+mn-cs"/>
              </a:rPr>
              <a:t>ADCC mechanism</a:t>
            </a:r>
          </a:p>
          <a:p>
            <a:pPr marL="228594" marR="0" lvl="0" indent="-228594" algn="l" defTabSz="609585" rtl="0" eaLnBrk="1" fontAlgn="auto" latinLnBrk="0" hangingPunct="1">
              <a:lnSpc>
                <a:spcPct val="100000"/>
              </a:lnSpc>
              <a:spcBef>
                <a:spcPts val="0"/>
              </a:spcBef>
              <a:spcAft>
                <a:spcPts val="0"/>
              </a:spcAft>
              <a:buClr>
                <a:srgbClr val="004B87"/>
              </a:buClr>
              <a:buSzTx/>
              <a:buFontTx/>
              <a:buAutoNum type="arabicPeriod"/>
              <a:tabLst/>
              <a:defRPr/>
            </a:pPr>
            <a:r>
              <a:rPr kumimoji="0" lang="en-GB" sz="1200" b="0" i="0" u="none" strike="noStrike" kern="1200" cap="none" spc="0" normalizeH="0" baseline="0" noProof="0" dirty="0">
                <a:ln>
                  <a:noFill/>
                </a:ln>
                <a:solidFill>
                  <a:srgbClr val="004B87"/>
                </a:solidFill>
                <a:effectLst/>
                <a:uLnTx/>
                <a:uFillTx/>
                <a:latin typeface="Calibri"/>
                <a:ea typeface="+mn-ea"/>
                <a:cs typeface="+mn-cs"/>
              </a:rPr>
              <a:t>Immunogenic cell death</a:t>
            </a:r>
          </a:p>
          <a:p>
            <a:pPr marL="228594" marR="0" lvl="0" indent="-228594" algn="l" defTabSz="609585" rtl="0" eaLnBrk="1" fontAlgn="auto" latinLnBrk="0" hangingPunct="1">
              <a:lnSpc>
                <a:spcPct val="100000"/>
              </a:lnSpc>
              <a:spcBef>
                <a:spcPts val="0"/>
              </a:spcBef>
              <a:spcAft>
                <a:spcPts val="0"/>
              </a:spcAft>
              <a:buClr>
                <a:srgbClr val="004B87"/>
              </a:buClr>
              <a:buSzTx/>
              <a:buFontTx/>
              <a:buAutoNum type="arabicPeriod"/>
              <a:tabLst/>
              <a:defRPr/>
            </a:pPr>
            <a:r>
              <a:rPr kumimoji="0" lang="en-GB" sz="1200" b="0" i="0" u="none" strike="noStrike" kern="1200" cap="none" spc="0" normalizeH="0" baseline="0" noProof="0" dirty="0">
                <a:ln>
                  <a:noFill/>
                </a:ln>
                <a:solidFill>
                  <a:srgbClr val="004B87"/>
                </a:solidFill>
                <a:effectLst/>
                <a:uLnTx/>
                <a:uFillTx/>
                <a:latin typeface="Calibri"/>
                <a:ea typeface="+mn-ea"/>
                <a:cs typeface="+mn-cs"/>
              </a:rPr>
              <a:t>BCMA receptor </a:t>
            </a:r>
            <a:r>
              <a:rPr kumimoji="0" lang="en-GB" sz="1200" b="0" i="0" u="none" strike="noStrike" kern="1200" cap="none" spc="0" normalizeH="0" baseline="0" noProof="0" dirty="0" err="1">
                <a:ln>
                  <a:noFill/>
                </a:ln>
                <a:solidFill>
                  <a:srgbClr val="004B87"/>
                </a:solidFill>
                <a:effectLst/>
                <a:uLnTx/>
                <a:uFillTx/>
                <a:latin typeface="Calibri"/>
                <a:ea typeface="+mn-ea"/>
                <a:cs typeface="+mn-cs"/>
              </a:rPr>
              <a:t>signaling</a:t>
            </a:r>
            <a:r>
              <a:rPr kumimoji="0" lang="en-GB" sz="1200" b="0" i="0" u="none" strike="noStrike" kern="1200" cap="none" spc="0" normalizeH="0" baseline="0" noProof="0" dirty="0">
                <a:ln>
                  <a:noFill/>
                </a:ln>
                <a:solidFill>
                  <a:srgbClr val="004B87"/>
                </a:solidFill>
                <a:effectLst/>
                <a:uLnTx/>
                <a:uFillTx/>
                <a:latin typeface="Calibri"/>
                <a:ea typeface="+mn-ea"/>
                <a:cs typeface="+mn-cs"/>
              </a:rPr>
              <a:t> inhibition</a:t>
            </a:r>
          </a:p>
        </p:txBody>
      </p:sp>
      <p:sp>
        <p:nvSpPr>
          <p:cNvPr id="19" name="TextBox 18">
            <a:extLst>
              <a:ext uri="{FF2B5EF4-FFF2-40B4-BE49-F238E27FC236}">
                <a16:creationId xmlns:a16="http://schemas.microsoft.com/office/drawing/2014/main" id="{C2D1C535-BAA8-4052-95FB-5BA3B045418F}"/>
              </a:ext>
            </a:extLst>
          </p:cNvPr>
          <p:cNvSpPr txBox="1"/>
          <p:nvPr/>
        </p:nvSpPr>
        <p:spPr>
          <a:xfrm>
            <a:off x="7769660" y="2078342"/>
            <a:ext cx="296200" cy="3077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400" b="1" i="0" u="none" strike="noStrike" kern="1200" cap="none" spc="0" normalizeH="0" baseline="0" noProof="0" dirty="0">
                <a:ln>
                  <a:noFill/>
                </a:ln>
                <a:solidFill>
                  <a:srgbClr val="004B87"/>
                </a:solidFill>
                <a:effectLst/>
                <a:uLnTx/>
                <a:uFillTx/>
                <a:latin typeface="Calibri"/>
                <a:ea typeface="+mn-ea"/>
                <a:cs typeface="+mn-cs"/>
              </a:rPr>
              <a:t>1</a:t>
            </a:r>
          </a:p>
        </p:txBody>
      </p:sp>
      <p:grpSp>
        <p:nvGrpSpPr>
          <p:cNvPr id="99" name="Group 98">
            <a:extLst>
              <a:ext uri="{FF2B5EF4-FFF2-40B4-BE49-F238E27FC236}">
                <a16:creationId xmlns:a16="http://schemas.microsoft.com/office/drawing/2014/main" id="{06C8C6C2-E293-4A3D-BCD8-D7D379574448}"/>
              </a:ext>
            </a:extLst>
          </p:cNvPr>
          <p:cNvGrpSpPr/>
          <p:nvPr/>
        </p:nvGrpSpPr>
        <p:grpSpPr>
          <a:xfrm>
            <a:off x="6540860" y="2077181"/>
            <a:ext cx="3660038" cy="3609887"/>
            <a:chOff x="4350675" y="1539920"/>
            <a:chExt cx="3002984" cy="2961836"/>
          </a:xfrm>
        </p:grpSpPr>
        <p:sp>
          <p:nvSpPr>
            <p:cNvPr id="100" name="Oval 99">
              <a:extLst>
                <a:ext uri="{FF2B5EF4-FFF2-40B4-BE49-F238E27FC236}">
                  <a16:creationId xmlns:a16="http://schemas.microsoft.com/office/drawing/2014/main" id="{828C9208-F4B6-486D-A145-C9E55244E77B}"/>
                </a:ext>
              </a:extLst>
            </p:cNvPr>
            <p:cNvSpPr/>
            <p:nvPr/>
          </p:nvSpPr>
          <p:spPr bwMode="auto">
            <a:xfrm>
              <a:off x="4682660" y="2202025"/>
              <a:ext cx="1599952" cy="1690086"/>
            </a:xfrm>
            <a:prstGeom prst="ellips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C1A8301B-BE2D-4C7C-B752-0238883A56F1}"/>
                </a:ext>
              </a:extLst>
            </p:cNvPr>
            <p:cNvSpPr txBox="1"/>
            <p:nvPr/>
          </p:nvSpPr>
          <p:spPr>
            <a:xfrm>
              <a:off x="5088511" y="2233085"/>
              <a:ext cx="430344" cy="20843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051" b="0" i="0" u="none" strike="noStrike" kern="1200" cap="none" spc="0" normalizeH="0" baseline="0" noProof="0" dirty="0">
                  <a:ln>
                    <a:noFill/>
                  </a:ln>
                  <a:solidFill>
                    <a:srgbClr val="004B87"/>
                  </a:solidFill>
                  <a:effectLst/>
                  <a:uLnTx/>
                  <a:uFillTx/>
                  <a:latin typeface="Calibri"/>
                  <a:ea typeface="+mn-ea"/>
                  <a:cs typeface="+mn-cs"/>
                </a:rPr>
                <a:t>BCMA</a:t>
              </a:r>
            </a:p>
          </p:txBody>
        </p:sp>
        <p:grpSp>
          <p:nvGrpSpPr>
            <p:cNvPr id="108" name="Group 107">
              <a:extLst>
                <a:ext uri="{FF2B5EF4-FFF2-40B4-BE49-F238E27FC236}">
                  <a16:creationId xmlns:a16="http://schemas.microsoft.com/office/drawing/2014/main" id="{FD41A00C-1640-46A8-8F83-01EAE914FE2B}"/>
                </a:ext>
              </a:extLst>
            </p:cNvPr>
            <p:cNvGrpSpPr/>
            <p:nvPr/>
          </p:nvGrpSpPr>
          <p:grpSpPr>
            <a:xfrm>
              <a:off x="6646309" y="2234459"/>
              <a:ext cx="707350" cy="854982"/>
              <a:chOff x="6672940" y="2234459"/>
              <a:chExt cx="707350" cy="854982"/>
            </a:xfrm>
          </p:grpSpPr>
          <p:sp>
            <p:nvSpPr>
              <p:cNvPr id="175" name="TextBox 174">
                <a:extLst>
                  <a:ext uri="{FF2B5EF4-FFF2-40B4-BE49-F238E27FC236}">
                    <a16:creationId xmlns:a16="http://schemas.microsoft.com/office/drawing/2014/main" id="{DDDE2A6C-2A5F-44B3-8312-769070DFE93C}"/>
                  </a:ext>
                </a:extLst>
              </p:cNvPr>
              <p:cNvSpPr txBox="1"/>
              <p:nvPr/>
            </p:nvSpPr>
            <p:spPr>
              <a:xfrm>
                <a:off x="6672940" y="2234459"/>
                <a:ext cx="707350" cy="854982"/>
              </a:xfrm>
              <a:prstGeom prst="ellipse">
                <a:avLst/>
              </a:prstGeom>
              <a:solidFill>
                <a:schemeClr val="tx1">
                  <a:lumMod val="40000"/>
                  <a:lumOff val="60000"/>
                </a:schemeClr>
              </a:solidFill>
              <a:ln>
                <a:solidFill>
                  <a:schemeClr val="tx1"/>
                </a:solidFill>
              </a:ln>
            </p:spPr>
            <p:txBody>
              <a:bodyPr wrap="square" lIns="0" tIns="0" rIns="0" bIns="0" rtlCol="0" anchor="ctr">
                <a:noAutofit/>
              </a:bodyPr>
              <a:lstStyle/>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endParaRPr kumimoji="0" lang="en-GB" sz="9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76" name="TextBox 175">
                <a:extLst>
                  <a:ext uri="{FF2B5EF4-FFF2-40B4-BE49-F238E27FC236}">
                    <a16:creationId xmlns:a16="http://schemas.microsoft.com/office/drawing/2014/main" id="{08932629-A852-436E-B622-F5D8CB3A23E5}"/>
                  </a:ext>
                </a:extLst>
              </p:cNvPr>
              <p:cNvSpPr txBox="1"/>
              <p:nvPr/>
            </p:nvSpPr>
            <p:spPr>
              <a:xfrm>
                <a:off x="6708745" y="2277737"/>
                <a:ext cx="635741" cy="768427"/>
              </a:xfrm>
              <a:prstGeom prst="ellipse">
                <a:avLst/>
              </a:prstGeom>
              <a:solidFill>
                <a:schemeClr val="tx1">
                  <a:lumMod val="60000"/>
                  <a:lumOff val="40000"/>
                </a:schemeClr>
              </a:solidFill>
              <a:ln>
                <a:solidFill>
                  <a:schemeClr val="tx1"/>
                </a:solidFill>
              </a:ln>
            </p:spPr>
            <p:txBody>
              <a:bodyPr wrap="square" lIns="0" tIns="0" rIns="0" bIns="0" rtlCol="0" anchor="ctr">
                <a:noAutofit/>
              </a:bodyPr>
              <a:lstStyle/>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r>
                  <a:rPr kumimoji="0" lang="en-GB" sz="1100" b="1" i="0" u="none" strike="noStrike" kern="1200" cap="none" spc="0" normalizeH="0" baseline="0" noProof="0" dirty="0">
                    <a:ln>
                      <a:noFill/>
                    </a:ln>
                    <a:solidFill>
                      <a:srgbClr val="004B87">
                        <a:lumMod val="50000"/>
                      </a:srgbClr>
                    </a:solidFill>
                    <a:effectLst/>
                    <a:uLnTx/>
                    <a:uFillTx/>
                    <a:latin typeface="Calibri"/>
                    <a:ea typeface="+mn-ea"/>
                    <a:cs typeface="+mn-cs"/>
                  </a:rPr>
                  <a:t>Effector cell</a:t>
                </a:r>
              </a:p>
            </p:txBody>
          </p:sp>
        </p:grpSp>
        <p:sp>
          <p:nvSpPr>
            <p:cNvPr id="109" name="Teardrop 108">
              <a:extLst>
                <a:ext uri="{FF2B5EF4-FFF2-40B4-BE49-F238E27FC236}">
                  <a16:creationId xmlns:a16="http://schemas.microsoft.com/office/drawing/2014/main" id="{26301E6F-3860-4CD3-8359-241BDA8E5342}"/>
                </a:ext>
              </a:extLst>
            </p:cNvPr>
            <p:cNvSpPr/>
            <p:nvPr/>
          </p:nvSpPr>
          <p:spPr bwMode="auto">
            <a:xfrm>
              <a:off x="5373934" y="2528100"/>
              <a:ext cx="514350" cy="615150"/>
            </a:xfrm>
            <a:prstGeom prst="teardrop">
              <a:avLst/>
            </a:prstGeom>
            <a:solidFill>
              <a:srgbClr val="FFFFFF"/>
            </a:solidFill>
            <a:ln>
              <a:solidFill>
                <a:schemeClr val="accent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1" name="Rounded Rectangle 48">
              <a:extLst>
                <a:ext uri="{FF2B5EF4-FFF2-40B4-BE49-F238E27FC236}">
                  <a16:creationId xmlns:a16="http://schemas.microsoft.com/office/drawing/2014/main" id="{D6B57053-458C-4FDA-870B-0DFD494EB60A}"/>
                </a:ext>
              </a:extLst>
            </p:cNvPr>
            <p:cNvSpPr/>
            <p:nvPr/>
          </p:nvSpPr>
          <p:spPr bwMode="auto">
            <a:xfrm>
              <a:off x="5497932" y="2789547"/>
              <a:ext cx="45719" cy="136857"/>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3" name="Flowchart: Stored Data 112">
              <a:extLst>
                <a:ext uri="{FF2B5EF4-FFF2-40B4-BE49-F238E27FC236}">
                  <a16:creationId xmlns:a16="http://schemas.microsoft.com/office/drawing/2014/main" id="{760445E7-0D59-4F10-B33D-D7051513D221}"/>
                </a:ext>
              </a:extLst>
            </p:cNvPr>
            <p:cNvSpPr/>
            <p:nvPr/>
          </p:nvSpPr>
          <p:spPr bwMode="auto">
            <a:xfrm rot="15020480" flipV="1">
              <a:off x="4850093" y="2271841"/>
              <a:ext cx="264296" cy="101660"/>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4" name="Flowchart: Stored Data 113">
              <a:extLst>
                <a:ext uri="{FF2B5EF4-FFF2-40B4-BE49-F238E27FC236}">
                  <a16:creationId xmlns:a16="http://schemas.microsoft.com/office/drawing/2014/main" id="{22585E90-BE64-4104-B6A7-B8000A36843C}"/>
                </a:ext>
              </a:extLst>
            </p:cNvPr>
            <p:cNvSpPr/>
            <p:nvPr/>
          </p:nvSpPr>
          <p:spPr bwMode="auto">
            <a:xfrm flipV="1">
              <a:off x="6061257" y="2607018"/>
              <a:ext cx="283119" cy="116680"/>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5" name="Flowchart: Stored Data 114">
              <a:extLst>
                <a:ext uri="{FF2B5EF4-FFF2-40B4-BE49-F238E27FC236}">
                  <a16:creationId xmlns:a16="http://schemas.microsoft.com/office/drawing/2014/main" id="{9EE7760C-DEA9-4843-81D5-53BA546B3474}"/>
                </a:ext>
              </a:extLst>
            </p:cNvPr>
            <p:cNvSpPr/>
            <p:nvPr/>
          </p:nvSpPr>
          <p:spPr bwMode="auto">
            <a:xfrm rot="10800000" flipV="1">
              <a:off x="4514336" y="3114674"/>
              <a:ext cx="264296" cy="116077"/>
            </a:xfrm>
            <a:prstGeom prst="flowChartOnlineStorage">
              <a:avLst/>
            </a:prstGeom>
            <a:solidFill>
              <a:schemeClr val="bg2"/>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6" name="5-Point Star 7">
              <a:extLst>
                <a:ext uri="{FF2B5EF4-FFF2-40B4-BE49-F238E27FC236}">
                  <a16:creationId xmlns:a16="http://schemas.microsoft.com/office/drawing/2014/main" id="{CFD50051-B9EE-4E19-A999-4491E5C65FA6}"/>
                </a:ext>
              </a:extLst>
            </p:cNvPr>
            <p:cNvSpPr/>
            <p:nvPr/>
          </p:nvSpPr>
          <p:spPr bwMode="auto">
            <a:xfrm>
              <a:off x="5650080" y="2542102"/>
              <a:ext cx="72000" cy="72000"/>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7" name="5-Point Star 19">
              <a:extLst>
                <a:ext uri="{FF2B5EF4-FFF2-40B4-BE49-F238E27FC236}">
                  <a16:creationId xmlns:a16="http://schemas.microsoft.com/office/drawing/2014/main" id="{0DE5ED13-50F4-4739-9B18-28A11BFD261A}"/>
                </a:ext>
              </a:extLst>
            </p:cNvPr>
            <p:cNvSpPr/>
            <p:nvPr/>
          </p:nvSpPr>
          <p:spPr bwMode="auto">
            <a:xfrm>
              <a:off x="5628648" y="2734983"/>
              <a:ext cx="72000" cy="72000"/>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8" name="5-Point Star 20">
              <a:extLst>
                <a:ext uri="{FF2B5EF4-FFF2-40B4-BE49-F238E27FC236}">
                  <a16:creationId xmlns:a16="http://schemas.microsoft.com/office/drawing/2014/main" id="{17C876D0-2C74-4D31-ABFA-1BDE7296A523}"/>
                </a:ext>
              </a:extLst>
            </p:cNvPr>
            <p:cNvSpPr/>
            <p:nvPr/>
          </p:nvSpPr>
          <p:spPr bwMode="auto">
            <a:xfrm>
              <a:off x="5707229" y="2651640"/>
              <a:ext cx="72000" cy="72000"/>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19" name="5-Point Star 21">
              <a:extLst>
                <a:ext uri="{FF2B5EF4-FFF2-40B4-BE49-F238E27FC236}">
                  <a16:creationId xmlns:a16="http://schemas.microsoft.com/office/drawing/2014/main" id="{110421B9-4CBB-44F6-9950-A75F3237E899}"/>
                </a:ext>
              </a:extLst>
            </p:cNvPr>
            <p:cNvSpPr/>
            <p:nvPr/>
          </p:nvSpPr>
          <p:spPr bwMode="auto">
            <a:xfrm>
              <a:off x="5766761" y="2596871"/>
              <a:ext cx="72000" cy="72000"/>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120" name="Group 119">
              <a:extLst>
                <a:ext uri="{FF2B5EF4-FFF2-40B4-BE49-F238E27FC236}">
                  <a16:creationId xmlns:a16="http://schemas.microsoft.com/office/drawing/2014/main" id="{FD9B6D8B-1900-499F-81CF-FB1B9486465A}"/>
                </a:ext>
              </a:extLst>
            </p:cNvPr>
            <p:cNvGrpSpPr/>
            <p:nvPr/>
          </p:nvGrpSpPr>
          <p:grpSpPr>
            <a:xfrm>
              <a:off x="5448212" y="2761177"/>
              <a:ext cx="138674" cy="152962"/>
              <a:chOff x="5479257" y="2761177"/>
              <a:chExt cx="138674" cy="152962"/>
            </a:xfrm>
          </p:grpSpPr>
          <p:sp>
            <p:nvSpPr>
              <p:cNvPr id="171" name="5-Point Star 23">
                <a:extLst>
                  <a:ext uri="{FF2B5EF4-FFF2-40B4-BE49-F238E27FC236}">
                    <a16:creationId xmlns:a16="http://schemas.microsoft.com/office/drawing/2014/main" id="{BE0E9783-305D-4E9C-B366-0CD034A718A2}"/>
                  </a:ext>
                </a:extLst>
              </p:cNvPr>
              <p:cNvSpPr/>
              <p:nvPr/>
            </p:nvSpPr>
            <p:spPr bwMode="auto">
              <a:xfrm>
                <a:off x="5545931" y="2761177"/>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72" name="5-Point Star 26">
                <a:extLst>
                  <a:ext uri="{FF2B5EF4-FFF2-40B4-BE49-F238E27FC236}">
                    <a16:creationId xmlns:a16="http://schemas.microsoft.com/office/drawing/2014/main" id="{E53F124D-A470-4BFA-A676-5D2AF641D059}"/>
                  </a:ext>
                </a:extLst>
              </p:cNvPr>
              <p:cNvSpPr/>
              <p:nvPr/>
            </p:nvSpPr>
            <p:spPr bwMode="auto">
              <a:xfrm>
                <a:off x="5479257" y="2761177"/>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73" name="5-Point Star 27">
                <a:extLst>
                  <a:ext uri="{FF2B5EF4-FFF2-40B4-BE49-F238E27FC236}">
                    <a16:creationId xmlns:a16="http://schemas.microsoft.com/office/drawing/2014/main" id="{99DC9DED-BBCF-4EDB-8B33-DC987CE91672}"/>
                  </a:ext>
                </a:extLst>
              </p:cNvPr>
              <p:cNvSpPr/>
              <p:nvPr/>
            </p:nvSpPr>
            <p:spPr bwMode="auto">
              <a:xfrm>
                <a:off x="5545931" y="2842139"/>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74" name="5-Point Star 28">
                <a:extLst>
                  <a:ext uri="{FF2B5EF4-FFF2-40B4-BE49-F238E27FC236}">
                    <a16:creationId xmlns:a16="http://schemas.microsoft.com/office/drawing/2014/main" id="{BF23C01C-E875-4772-8355-BB3C8634F911}"/>
                  </a:ext>
                </a:extLst>
              </p:cNvPr>
              <p:cNvSpPr/>
              <p:nvPr/>
            </p:nvSpPr>
            <p:spPr bwMode="auto">
              <a:xfrm>
                <a:off x="5479257" y="2842139"/>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sp>
          <p:nvSpPr>
            <p:cNvPr id="121" name="Curved Right Arrow 16">
              <a:extLst>
                <a:ext uri="{FF2B5EF4-FFF2-40B4-BE49-F238E27FC236}">
                  <a16:creationId xmlns:a16="http://schemas.microsoft.com/office/drawing/2014/main" id="{A5E3A32A-645B-4880-BF0B-A1874F21A545}"/>
                </a:ext>
              </a:extLst>
            </p:cNvPr>
            <p:cNvSpPr/>
            <p:nvPr/>
          </p:nvSpPr>
          <p:spPr bwMode="auto">
            <a:xfrm>
              <a:off x="5507028" y="2255468"/>
              <a:ext cx="128365" cy="391551"/>
            </a:xfrm>
            <a:prstGeom prst="curvedRightArrow">
              <a:avLst>
                <a:gd name="adj1" fmla="val 42276"/>
                <a:gd name="adj2" fmla="val 75613"/>
                <a:gd name="adj3" fmla="val 25000"/>
              </a:avLst>
            </a:prstGeom>
            <a:solidFill>
              <a:schemeClr val="tx1"/>
            </a:solidFill>
            <a:ln w="19050">
              <a:no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2" name="Flowchart: Data 121">
              <a:extLst>
                <a:ext uri="{FF2B5EF4-FFF2-40B4-BE49-F238E27FC236}">
                  <a16:creationId xmlns:a16="http://schemas.microsoft.com/office/drawing/2014/main" id="{11CA0E19-0FDC-4884-A8FC-528038F21E36}"/>
                </a:ext>
              </a:extLst>
            </p:cNvPr>
            <p:cNvSpPr/>
            <p:nvPr/>
          </p:nvSpPr>
          <p:spPr bwMode="auto">
            <a:xfrm rot="17751609">
              <a:off x="5532293" y="3017453"/>
              <a:ext cx="144000" cy="18000"/>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3" name="Flowchart: Data 122">
              <a:extLst>
                <a:ext uri="{FF2B5EF4-FFF2-40B4-BE49-F238E27FC236}">
                  <a16:creationId xmlns:a16="http://schemas.microsoft.com/office/drawing/2014/main" id="{22FB1C9A-471D-4F01-9899-7824E2F56681}"/>
                </a:ext>
              </a:extLst>
            </p:cNvPr>
            <p:cNvSpPr/>
            <p:nvPr/>
          </p:nvSpPr>
          <p:spPr bwMode="auto">
            <a:xfrm rot="17751609">
              <a:off x="5417992" y="2950778"/>
              <a:ext cx="144000" cy="18000"/>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4" name="Flowchart: Data 123">
              <a:extLst>
                <a:ext uri="{FF2B5EF4-FFF2-40B4-BE49-F238E27FC236}">
                  <a16:creationId xmlns:a16="http://schemas.microsoft.com/office/drawing/2014/main" id="{BE2808CA-3A00-4533-86FF-ECCA1A72C96C}"/>
                </a:ext>
              </a:extLst>
            </p:cNvPr>
            <p:cNvSpPr/>
            <p:nvPr/>
          </p:nvSpPr>
          <p:spPr bwMode="auto">
            <a:xfrm rot="3848391" flipH="1">
              <a:off x="5482285" y="2948397"/>
              <a:ext cx="144000" cy="18000"/>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5" name="Flowchart: Data 124">
              <a:extLst>
                <a:ext uri="{FF2B5EF4-FFF2-40B4-BE49-F238E27FC236}">
                  <a16:creationId xmlns:a16="http://schemas.microsoft.com/office/drawing/2014/main" id="{1E9AB7C6-C6A8-44D1-9E87-C90C94A74716}"/>
                </a:ext>
              </a:extLst>
            </p:cNvPr>
            <p:cNvSpPr/>
            <p:nvPr/>
          </p:nvSpPr>
          <p:spPr bwMode="auto">
            <a:xfrm rot="3848391" flipH="1">
              <a:off x="5737079" y="2867433"/>
              <a:ext cx="144000" cy="18000"/>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126" name="Group 125">
              <a:extLst>
                <a:ext uri="{FF2B5EF4-FFF2-40B4-BE49-F238E27FC236}">
                  <a16:creationId xmlns:a16="http://schemas.microsoft.com/office/drawing/2014/main" id="{2AEF4FDB-7F41-4EC1-8D16-AE6158ACC5BD}"/>
                </a:ext>
              </a:extLst>
            </p:cNvPr>
            <p:cNvGrpSpPr/>
            <p:nvPr/>
          </p:nvGrpSpPr>
          <p:grpSpPr>
            <a:xfrm>
              <a:off x="6227352" y="2535689"/>
              <a:ext cx="260225" cy="229444"/>
              <a:chOff x="6227352" y="2535689"/>
              <a:chExt cx="260225" cy="229444"/>
            </a:xfrm>
          </p:grpSpPr>
          <p:sp>
            <p:nvSpPr>
              <p:cNvPr id="168" name="Rounded Rectangle 50">
                <a:extLst>
                  <a:ext uri="{FF2B5EF4-FFF2-40B4-BE49-F238E27FC236}">
                    <a16:creationId xmlns:a16="http://schemas.microsoft.com/office/drawing/2014/main" id="{B175BCAD-3178-4F59-A6C7-43B3238EF346}"/>
                  </a:ext>
                </a:extLst>
              </p:cNvPr>
              <p:cNvSpPr/>
              <p:nvPr/>
            </p:nvSpPr>
            <p:spPr bwMode="auto">
              <a:xfrm rot="5400000">
                <a:off x="6381763" y="2606430"/>
                <a:ext cx="74772" cy="136857"/>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9" name="Flowchart: Data 168">
                <a:extLst>
                  <a:ext uri="{FF2B5EF4-FFF2-40B4-BE49-F238E27FC236}">
                    <a16:creationId xmlns:a16="http://schemas.microsoft.com/office/drawing/2014/main" id="{A3080E06-58AF-4FD2-911A-738F09FCB588}"/>
                  </a:ext>
                </a:extLst>
              </p:cNvPr>
              <p:cNvSpPr/>
              <p:nvPr/>
            </p:nvSpPr>
            <p:spPr bwMode="auto">
              <a:xfrm rot="8100000" flipH="1">
                <a:off x="6227352" y="2729133"/>
                <a:ext cx="180000" cy="36000"/>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70" name="Flowchart: Data 169">
                <a:extLst>
                  <a:ext uri="{FF2B5EF4-FFF2-40B4-BE49-F238E27FC236}">
                    <a16:creationId xmlns:a16="http://schemas.microsoft.com/office/drawing/2014/main" id="{AAC3C6B0-24DA-4F23-AA44-7D7411494FE0}"/>
                  </a:ext>
                </a:extLst>
              </p:cNvPr>
              <p:cNvSpPr/>
              <p:nvPr/>
            </p:nvSpPr>
            <p:spPr bwMode="auto">
              <a:xfrm rot="2700000">
                <a:off x="6227352" y="2607689"/>
                <a:ext cx="180000" cy="36000"/>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sp>
          <p:nvSpPr>
            <p:cNvPr id="127" name="Rounded Rectangle 224">
              <a:extLst>
                <a:ext uri="{FF2B5EF4-FFF2-40B4-BE49-F238E27FC236}">
                  <a16:creationId xmlns:a16="http://schemas.microsoft.com/office/drawing/2014/main" id="{8FD43EBC-C385-4F78-8FC0-63C83D84617E}"/>
                </a:ext>
              </a:extLst>
            </p:cNvPr>
            <p:cNvSpPr/>
            <p:nvPr/>
          </p:nvSpPr>
          <p:spPr bwMode="auto">
            <a:xfrm>
              <a:off x="5754307" y="2732399"/>
              <a:ext cx="25200" cy="144000"/>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8" name="Rounded Rectangle 40">
              <a:extLst>
                <a:ext uri="{FF2B5EF4-FFF2-40B4-BE49-F238E27FC236}">
                  <a16:creationId xmlns:a16="http://schemas.microsoft.com/office/drawing/2014/main" id="{D71AA916-8C83-4D70-A55E-7BCBACA187E0}"/>
                </a:ext>
              </a:extLst>
            </p:cNvPr>
            <p:cNvSpPr/>
            <p:nvPr/>
          </p:nvSpPr>
          <p:spPr bwMode="auto">
            <a:xfrm>
              <a:off x="5675726" y="2782405"/>
              <a:ext cx="25200" cy="144000"/>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9" name="5-Point Star 41">
              <a:extLst>
                <a:ext uri="{FF2B5EF4-FFF2-40B4-BE49-F238E27FC236}">
                  <a16:creationId xmlns:a16="http://schemas.microsoft.com/office/drawing/2014/main" id="{C8412E30-118B-479E-A8D2-B500A69B5AC6}"/>
                </a:ext>
              </a:extLst>
            </p:cNvPr>
            <p:cNvSpPr/>
            <p:nvPr/>
          </p:nvSpPr>
          <p:spPr bwMode="auto">
            <a:xfrm rot="905843">
              <a:off x="6436063" y="2557771"/>
              <a:ext cx="85994" cy="95118"/>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30" name="5-Point Star 42">
              <a:extLst>
                <a:ext uri="{FF2B5EF4-FFF2-40B4-BE49-F238E27FC236}">
                  <a16:creationId xmlns:a16="http://schemas.microsoft.com/office/drawing/2014/main" id="{E0DDF714-A808-4A97-907E-2552958005F6}"/>
                </a:ext>
              </a:extLst>
            </p:cNvPr>
            <p:cNvSpPr/>
            <p:nvPr/>
          </p:nvSpPr>
          <p:spPr bwMode="auto">
            <a:xfrm rot="905843">
              <a:off x="6357483" y="2557772"/>
              <a:ext cx="85994" cy="95118"/>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31" name="5-Point Star 43">
              <a:extLst>
                <a:ext uri="{FF2B5EF4-FFF2-40B4-BE49-F238E27FC236}">
                  <a16:creationId xmlns:a16="http://schemas.microsoft.com/office/drawing/2014/main" id="{47E4A0B7-4467-4C4C-84BF-A720A8E0DCC1}"/>
                </a:ext>
              </a:extLst>
            </p:cNvPr>
            <p:cNvSpPr/>
            <p:nvPr/>
          </p:nvSpPr>
          <p:spPr bwMode="auto">
            <a:xfrm rot="905843">
              <a:off x="6436063" y="2674452"/>
              <a:ext cx="85994" cy="95118"/>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32" name="5-Point Star 44">
              <a:extLst>
                <a:ext uri="{FF2B5EF4-FFF2-40B4-BE49-F238E27FC236}">
                  <a16:creationId xmlns:a16="http://schemas.microsoft.com/office/drawing/2014/main" id="{BDB57DE3-4FF4-445A-A236-77BFDE581E74}"/>
                </a:ext>
              </a:extLst>
            </p:cNvPr>
            <p:cNvSpPr/>
            <p:nvPr/>
          </p:nvSpPr>
          <p:spPr bwMode="auto">
            <a:xfrm rot="905843">
              <a:off x="6357483" y="2674453"/>
              <a:ext cx="85994" cy="95118"/>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33" name="Can 225">
              <a:extLst>
                <a:ext uri="{FF2B5EF4-FFF2-40B4-BE49-F238E27FC236}">
                  <a16:creationId xmlns:a16="http://schemas.microsoft.com/office/drawing/2014/main" id="{CF48B5F9-6E8D-4A76-A2B2-3939690C1CBB}"/>
                </a:ext>
              </a:extLst>
            </p:cNvPr>
            <p:cNvSpPr/>
            <p:nvPr/>
          </p:nvSpPr>
          <p:spPr bwMode="auto">
            <a:xfrm rot="16200000">
              <a:off x="6541144" y="2582312"/>
              <a:ext cx="115200" cy="166093"/>
            </a:xfrm>
            <a:prstGeom prst="can">
              <a:avLst/>
            </a:prstGeom>
            <a:solidFill>
              <a:schemeClr val="tx1">
                <a:lumMod val="60000"/>
                <a:lumOff val="40000"/>
              </a:schemeClr>
            </a:solidFill>
            <a:ln>
              <a:solidFill>
                <a:schemeClr val="accent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134" name="Group 133">
              <a:extLst>
                <a:ext uri="{FF2B5EF4-FFF2-40B4-BE49-F238E27FC236}">
                  <a16:creationId xmlns:a16="http://schemas.microsoft.com/office/drawing/2014/main" id="{6C2E9EC7-6D61-46F0-8F84-C7069AFB10AE}"/>
                </a:ext>
              </a:extLst>
            </p:cNvPr>
            <p:cNvGrpSpPr/>
            <p:nvPr/>
          </p:nvGrpSpPr>
          <p:grpSpPr>
            <a:xfrm>
              <a:off x="5588359" y="1793853"/>
              <a:ext cx="200460" cy="546666"/>
              <a:chOff x="5588359" y="1793853"/>
              <a:chExt cx="200460" cy="546666"/>
            </a:xfrm>
          </p:grpSpPr>
          <p:sp>
            <p:nvSpPr>
              <p:cNvPr id="159" name="Flowchart: Stored Data 158">
                <a:extLst>
                  <a:ext uri="{FF2B5EF4-FFF2-40B4-BE49-F238E27FC236}">
                    <a16:creationId xmlns:a16="http://schemas.microsoft.com/office/drawing/2014/main" id="{844B7521-DE10-4827-B3F9-E07B20D7530D}"/>
                  </a:ext>
                </a:extLst>
              </p:cNvPr>
              <p:cNvSpPr/>
              <p:nvPr/>
            </p:nvSpPr>
            <p:spPr bwMode="auto">
              <a:xfrm rot="16200000" flipV="1">
                <a:off x="5545531" y="2148130"/>
                <a:ext cx="283119" cy="101660"/>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0" name="Rounded Rectangle 59">
                <a:extLst>
                  <a:ext uri="{FF2B5EF4-FFF2-40B4-BE49-F238E27FC236}">
                    <a16:creationId xmlns:a16="http://schemas.microsoft.com/office/drawing/2014/main" id="{F8D06CC7-2456-4A74-A583-2492A7F4A386}"/>
                  </a:ext>
                </a:extLst>
              </p:cNvPr>
              <p:cNvSpPr/>
              <p:nvPr/>
            </p:nvSpPr>
            <p:spPr bwMode="auto">
              <a:xfrm>
                <a:off x="5662613" y="1835845"/>
                <a:ext cx="54000" cy="190800"/>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1" name="Flowchart: Data 160">
                <a:extLst>
                  <a:ext uri="{FF2B5EF4-FFF2-40B4-BE49-F238E27FC236}">
                    <a16:creationId xmlns:a16="http://schemas.microsoft.com/office/drawing/2014/main" id="{2C07E4DF-0CAB-4D7A-A932-0610C40E4F47}"/>
                  </a:ext>
                </a:extLst>
              </p:cNvPr>
              <p:cNvSpPr/>
              <p:nvPr/>
            </p:nvSpPr>
            <p:spPr bwMode="auto">
              <a:xfrm rot="17751609">
                <a:off x="5547814" y="2058301"/>
                <a:ext cx="198000" cy="18000"/>
              </a:xfrm>
              <a:prstGeom prst="flowChartInputOutput">
                <a:avLst/>
              </a:prstGeom>
              <a:solidFill>
                <a:schemeClr val="tx1"/>
              </a:solidFill>
              <a:ln w="15875"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2" name="Flowchart: Data 161">
                <a:extLst>
                  <a:ext uri="{FF2B5EF4-FFF2-40B4-BE49-F238E27FC236}">
                    <a16:creationId xmlns:a16="http://schemas.microsoft.com/office/drawing/2014/main" id="{F9AF99F7-0087-4036-95F0-1D26343C059C}"/>
                  </a:ext>
                </a:extLst>
              </p:cNvPr>
              <p:cNvSpPr/>
              <p:nvPr/>
            </p:nvSpPr>
            <p:spPr bwMode="auto">
              <a:xfrm rot="3848391" flipH="1">
                <a:off x="5638299" y="2064032"/>
                <a:ext cx="198000" cy="18000"/>
              </a:xfrm>
              <a:prstGeom prst="flowChartInputOutput">
                <a:avLst/>
              </a:prstGeom>
              <a:solidFill>
                <a:schemeClr val="tx1"/>
              </a:solidFill>
              <a:ln w="15875"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163" name="Group 162">
                <a:extLst>
                  <a:ext uri="{FF2B5EF4-FFF2-40B4-BE49-F238E27FC236}">
                    <a16:creationId xmlns:a16="http://schemas.microsoft.com/office/drawing/2014/main" id="{96493A5B-4226-4DD9-8054-0665299FD05A}"/>
                  </a:ext>
                </a:extLst>
              </p:cNvPr>
              <p:cNvGrpSpPr/>
              <p:nvPr/>
            </p:nvGrpSpPr>
            <p:grpSpPr>
              <a:xfrm>
                <a:off x="5588359" y="1793853"/>
                <a:ext cx="200460" cy="221114"/>
                <a:chOff x="5479257" y="2761177"/>
                <a:chExt cx="138674" cy="152962"/>
              </a:xfrm>
            </p:grpSpPr>
            <p:sp>
              <p:nvSpPr>
                <p:cNvPr id="164" name="5-Point Star 55">
                  <a:extLst>
                    <a:ext uri="{FF2B5EF4-FFF2-40B4-BE49-F238E27FC236}">
                      <a16:creationId xmlns:a16="http://schemas.microsoft.com/office/drawing/2014/main" id="{3E93F819-9AF6-4970-823B-6EE346745464}"/>
                    </a:ext>
                  </a:extLst>
                </p:cNvPr>
                <p:cNvSpPr/>
                <p:nvPr/>
              </p:nvSpPr>
              <p:spPr bwMode="auto">
                <a:xfrm>
                  <a:off x="5545931" y="2761177"/>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5" name="5-Point Star 56">
                  <a:extLst>
                    <a:ext uri="{FF2B5EF4-FFF2-40B4-BE49-F238E27FC236}">
                      <a16:creationId xmlns:a16="http://schemas.microsoft.com/office/drawing/2014/main" id="{6B75E7C7-BC37-4C34-8867-9092E2D50F5C}"/>
                    </a:ext>
                  </a:extLst>
                </p:cNvPr>
                <p:cNvSpPr/>
                <p:nvPr/>
              </p:nvSpPr>
              <p:spPr bwMode="auto">
                <a:xfrm>
                  <a:off x="5479257" y="2761177"/>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6" name="5-Point Star 57">
                  <a:extLst>
                    <a:ext uri="{FF2B5EF4-FFF2-40B4-BE49-F238E27FC236}">
                      <a16:creationId xmlns:a16="http://schemas.microsoft.com/office/drawing/2014/main" id="{E3973A3F-20CF-44A9-AAE6-064910658F3E}"/>
                    </a:ext>
                  </a:extLst>
                </p:cNvPr>
                <p:cNvSpPr/>
                <p:nvPr/>
              </p:nvSpPr>
              <p:spPr bwMode="auto">
                <a:xfrm>
                  <a:off x="5545931" y="2842139"/>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67" name="5-Point Star 58">
                  <a:extLst>
                    <a:ext uri="{FF2B5EF4-FFF2-40B4-BE49-F238E27FC236}">
                      <a16:creationId xmlns:a16="http://schemas.microsoft.com/office/drawing/2014/main" id="{DD1090BE-6404-4BCF-91AE-E2BBCA997166}"/>
                    </a:ext>
                  </a:extLst>
                </p:cNvPr>
                <p:cNvSpPr/>
                <p:nvPr/>
              </p:nvSpPr>
              <p:spPr bwMode="auto">
                <a:xfrm>
                  <a:off x="5479257" y="2842139"/>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grpSp>
        <p:sp>
          <p:nvSpPr>
            <p:cNvPr id="135" name="TextBox 134">
              <a:extLst>
                <a:ext uri="{FF2B5EF4-FFF2-40B4-BE49-F238E27FC236}">
                  <a16:creationId xmlns:a16="http://schemas.microsoft.com/office/drawing/2014/main" id="{1A9465DB-0A89-4F8C-BD50-08B158C07D05}"/>
                </a:ext>
              </a:extLst>
            </p:cNvPr>
            <p:cNvSpPr txBox="1"/>
            <p:nvPr/>
          </p:nvSpPr>
          <p:spPr>
            <a:xfrm rot="16200000">
              <a:off x="4762309" y="2996883"/>
              <a:ext cx="233059" cy="30302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800" b="0" i="0" u="none" strike="noStrike" kern="1200" cap="none" spc="0" normalizeH="0" baseline="0" noProof="0" dirty="0">
                  <a:ln>
                    <a:noFill/>
                  </a:ln>
                  <a:solidFill>
                    <a:srgbClr val="004B87"/>
                  </a:solidFill>
                  <a:effectLst/>
                  <a:uLnTx/>
                  <a:uFillTx/>
                  <a:latin typeface="Calibri"/>
                  <a:ea typeface="+mn-ea"/>
                  <a:cs typeface="+mn-cs"/>
                </a:rPr>
                <a:t>x</a:t>
              </a:r>
            </a:p>
          </p:txBody>
        </p:sp>
        <p:sp>
          <p:nvSpPr>
            <p:cNvPr id="136" name="TextBox 135">
              <a:extLst>
                <a:ext uri="{FF2B5EF4-FFF2-40B4-BE49-F238E27FC236}">
                  <a16:creationId xmlns:a16="http://schemas.microsoft.com/office/drawing/2014/main" id="{6F3816D1-7DA3-4717-B7D8-5F07336CFA9F}"/>
                </a:ext>
              </a:extLst>
            </p:cNvPr>
            <p:cNvSpPr txBox="1"/>
            <p:nvPr/>
          </p:nvSpPr>
          <p:spPr>
            <a:xfrm>
              <a:off x="4655220" y="2912044"/>
              <a:ext cx="430344" cy="20843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051" b="0" i="0" u="none" strike="noStrike" kern="1200" cap="none" spc="0" normalizeH="0" baseline="0" noProof="0" dirty="0">
                  <a:ln>
                    <a:noFill/>
                  </a:ln>
                  <a:solidFill>
                    <a:srgbClr val="004B87"/>
                  </a:solidFill>
                  <a:effectLst/>
                  <a:uLnTx/>
                  <a:uFillTx/>
                  <a:latin typeface="Calibri"/>
                  <a:ea typeface="+mn-ea"/>
                  <a:cs typeface="+mn-cs"/>
                </a:rPr>
                <a:t>BCMA</a:t>
              </a:r>
            </a:p>
          </p:txBody>
        </p:sp>
        <p:sp>
          <p:nvSpPr>
            <p:cNvPr id="137" name="TextBox 136">
              <a:extLst>
                <a:ext uri="{FF2B5EF4-FFF2-40B4-BE49-F238E27FC236}">
                  <a16:creationId xmlns:a16="http://schemas.microsoft.com/office/drawing/2014/main" id="{B87BCDCA-06AE-4BE9-BA89-DEC94BE0C0B0}"/>
                </a:ext>
              </a:extLst>
            </p:cNvPr>
            <p:cNvSpPr txBox="1"/>
            <p:nvPr/>
          </p:nvSpPr>
          <p:spPr>
            <a:xfrm>
              <a:off x="5051671" y="3281471"/>
              <a:ext cx="847863" cy="574484"/>
            </a:xfrm>
            <a:prstGeom prst="ellipse">
              <a:avLst/>
            </a:prstGeom>
            <a:solidFill>
              <a:schemeClr val="tx1">
                <a:lumMod val="60000"/>
                <a:lumOff val="40000"/>
              </a:schemeClr>
            </a:solidFill>
            <a:ln>
              <a:solidFill>
                <a:schemeClr val="tx1"/>
              </a:solidFill>
            </a:ln>
          </p:spPr>
          <p:txBody>
            <a:bodyPr wrap="square" lIns="0" tIns="0" rIns="0" bIns="0" rtlCol="0" anchor="b" anchorCtr="0">
              <a:noAutofit/>
            </a:bodyPr>
            <a:lstStyle/>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br>
                <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rPr>
              </a:b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00" b="1" i="0" u="none" strike="noStrike" kern="1200" cap="none" spc="0" normalizeH="0" baseline="0" noProof="0" dirty="0">
                <a:ln>
                  <a:noFill/>
                </a:ln>
                <a:solidFill>
                  <a:srgbClr val="004B87">
                    <a:lumMod val="50000"/>
                  </a:srgbClr>
                </a:solidFill>
                <a:effectLst/>
                <a:uLnTx/>
                <a:uFillTx/>
                <a:latin typeface="Calibri"/>
                <a:ea typeface="+mn-ea"/>
                <a:cs typeface="+mn-cs"/>
              </a:endParaRPr>
            </a:p>
          </p:txBody>
        </p:sp>
        <p:sp>
          <p:nvSpPr>
            <p:cNvPr id="138" name="TextBox 137">
              <a:extLst>
                <a:ext uri="{FF2B5EF4-FFF2-40B4-BE49-F238E27FC236}">
                  <a16:creationId xmlns:a16="http://schemas.microsoft.com/office/drawing/2014/main" id="{F28E21EF-4777-4063-951C-43512DFB607A}"/>
                </a:ext>
              </a:extLst>
            </p:cNvPr>
            <p:cNvSpPr txBox="1"/>
            <p:nvPr/>
          </p:nvSpPr>
          <p:spPr>
            <a:xfrm>
              <a:off x="4836558" y="2443785"/>
              <a:ext cx="430344" cy="20843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051" b="0" i="0" u="none" strike="noStrike" kern="1200" cap="none" spc="0" normalizeH="0" baseline="0" noProof="0" dirty="0">
                  <a:ln>
                    <a:noFill/>
                  </a:ln>
                  <a:solidFill>
                    <a:srgbClr val="004B87"/>
                  </a:solidFill>
                  <a:effectLst/>
                  <a:uLnTx/>
                  <a:uFillTx/>
                  <a:latin typeface="Calibri"/>
                  <a:ea typeface="+mn-ea"/>
                  <a:cs typeface="+mn-cs"/>
                </a:rPr>
                <a:t>BCMA</a:t>
              </a:r>
            </a:p>
          </p:txBody>
        </p:sp>
        <p:sp>
          <p:nvSpPr>
            <p:cNvPr id="139" name="TextBox 138">
              <a:extLst>
                <a:ext uri="{FF2B5EF4-FFF2-40B4-BE49-F238E27FC236}">
                  <a16:creationId xmlns:a16="http://schemas.microsoft.com/office/drawing/2014/main" id="{E140FA21-7CD5-466F-A756-2D1A99B97B6F}"/>
                </a:ext>
              </a:extLst>
            </p:cNvPr>
            <p:cNvSpPr txBox="1"/>
            <p:nvPr/>
          </p:nvSpPr>
          <p:spPr>
            <a:xfrm>
              <a:off x="5849120" y="2718332"/>
              <a:ext cx="430344" cy="20843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051" b="0" i="0" u="none" strike="noStrike" kern="1200" cap="none" spc="0" normalizeH="0" baseline="0" noProof="0" dirty="0">
                  <a:ln>
                    <a:noFill/>
                  </a:ln>
                  <a:solidFill>
                    <a:srgbClr val="004B87"/>
                  </a:solidFill>
                  <a:effectLst/>
                  <a:uLnTx/>
                  <a:uFillTx/>
                  <a:latin typeface="Calibri"/>
                  <a:ea typeface="+mn-ea"/>
                  <a:cs typeface="+mn-cs"/>
                </a:rPr>
                <a:t>BCMA</a:t>
              </a:r>
            </a:p>
          </p:txBody>
        </p:sp>
        <p:sp>
          <p:nvSpPr>
            <p:cNvPr id="141" name="TextBox 140">
              <a:extLst>
                <a:ext uri="{FF2B5EF4-FFF2-40B4-BE49-F238E27FC236}">
                  <a16:creationId xmlns:a16="http://schemas.microsoft.com/office/drawing/2014/main" id="{2875924A-A7B2-4A2C-9294-BBF923A56708}"/>
                </a:ext>
              </a:extLst>
            </p:cNvPr>
            <p:cNvSpPr txBox="1"/>
            <p:nvPr/>
          </p:nvSpPr>
          <p:spPr>
            <a:xfrm>
              <a:off x="5452140" y="2334203"/>
              <a:ext cx="593432" cy="20843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051" b="0" i="0" u="none" strike="noStrike" kern="1200" cap="none" spc="0" normalizeH="0" baseline="0" noProof="0" dirty="0">
                  <a:ln>
                    <a:noFill/>
                  </a:ln>
                  <a:solidFill>
                    <a:srgbClr val="004B87"/>
                  </a:solidFill>
                  <a:effectLst/>
                  <a:uLnTx/>
                  <a:uFillTx/>
                  <a:latin typeface="Calibri"/>
                  <a:ea typeface="+mn-ea"/>
                  <a:cs typeface="+mn-cs"/>
                </a:rPr>
                <a:t>Lysosome</a:t>
              </a:r>
            </a:p>
          </p:txBody>
        </p:sp>
        <p:sp>
          <p:nvSpPr>
            <p:cNvPr id="142" name="TextBox 141">
              <a:extLst>
                <a:ext uri="{FF2B5EF4-FFF2-40B4-BE49-F238E27FC236}">
                  <a16:creationId xmlns:a16="http://schemas.microsoft.com/office/drawing/2014/main" id="{0882E481-58C2-44F5-8494-429A590721F8}"/>
                </a:ext>
              </a:extLst>
            </p:cNvPr>
            <p:cNvSpPr txBox="1"/>
            <p:nvPr/>
          </p:nvSpPr>
          <p:spPr>
            <a:xfrm>
              <a:off x="6227030" y="2123304"/>
              <a:ext cx="521094" cy="328282"/>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r>
                <a:rPr kumimoji="0" lang="en-GB" sz="1000" b="0" i="0" u="none" strike="noStrike" kern="1200" cap="none" spc="0" normalizeH="0" baseline="0" noProof="0" dirty="0">
                  <a:ln>
                    <a:noFill/>
                  </a:ln>
                  <a:solidFill>
                    <a:srgbClr val="004B87"/>
                  </a:solidFill>
                  <a:effectLst/>
                  <a:uLnTx/>
                  <a:uFillTx/>
                  <a:latin typeface="Calibri"/>
                  <a:ea typeface="+mn-ea"/>
                  <a:cs typeface="+mn-cs"/>
                </a:rPr>
                <a:t>Fc</a:t>
              </a:r>
            </a:p>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r>
                <a:rPr kumimoji="0" lang="en-GB" sz="1000" b="0" i="0" u="none" strike="noStrike" kern="1200" cap="none" spc="0" normalizeH="0" baseline="0" noProof="0" dirty="0">
                  <a:ln>
                    <a:noFill/>
                  </a:ln>
                  <a:solidFill>
                    <a:srgbClr val="004B87"/>
                  </a:solidFill>
                  <a:effectLst/>
                  <a:uLnTx/>
                  <a:uFillTx/>
                  <a:latin typeface="Calibri"/>
                  <a:ea typeface="+mn-ea"/>
                  <a:cs typeface="+mn-cs"/>
                </a:rPr>
                <a:t>receptor</a:t>
              </a:r>
            </a:p>
          </p:txBody>
        </p:sp>
        <p:sp>
          <p:nvSpPr>
            <p:cNvPr id="143" name="TextBox 142">
              <a:extLst>
                <a:ext uri="{FF2B5EF4-FFF2-40B4-BE49-F238E27FC236}">
                  <a16:creationId xmlns:a16="http://schemas.microsoft.com/office/drawing/2014/main" id="{7743F7B1-0FB9-49BB-BC17-B67ADB645A97}"/>
                </a:ext>
              </a:extLst>
            </p:cNvPr>
            <p:cNvSpPr txBox="1"/>
            <p:nvPr/>
          </p:nvSpPr>
          <p:spPr>
            <a:xfrm>
              <a:off x="6785718" y="1966631"/>
              <a:ext cx="489529" cy="25252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r>
                <a:rPr kumimoji="0" lang="en-GB" sz="1400" b="1" i="0" u="none" strike="noStrike" kern="1200" cap="none" spc="0" normalizeH="0" baseline="0" noProof="0" dirty="0">
                  <a:ln>
                    <a:noFill/>
                  </a:ln>
                  <a:solidFill>
                    <a:srgbClr val="004B87">
                      <a:lumMod val="50000"/>
                    </a:srgbClr>
                  </a:solidFill>
                  <a:effectLst/>
                  <a:uLnTx/>
                  <a:uFillTx/>
                  <a:latin typeface="Calibri"/>
                  <a:ea typeface="+mn-ea"/>
                  <a:cs typeface="+mn-cs"/>
                </a:rPr>
                <a:t>ADCC</a:t>
              </a:r>
            </a:p>
          </p:txBody>
        </p:sp>
        <p:sp>
          <p:nvSpPr>
            <p:cNvPr id="144" name="TextBox 143">
              <a:extLst>
                <a:ext uri="{FF2B5EF4-FFF2-40B4-BE49-F238E27FC236}">
                  <a16:creationId xmlns:a16="http://schemas.microsoft.com/office/drawing/2014/main" id="{5E180ABB-E374-47E5-A871-2ED3CE28DCCE}"/>
                </a:ext>
              </a:extLst>
            </p:cNvPr>
            <p:cNvSpPr txBox="1"/>
            <p:nvPr/>
          </p:nvSpPr>
          <p:spPr>
            <a:xfrm>
              <a:off x="5518812" y="1539920"/>
              <a:ext cx="411930" cy="25252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r>
                <a:rPr kumimoji="0" lang="en-GB" sz="1400" b="1" i="0" u="none" strike="noStrike" kern="1200" cap="none" spc="0" normalizeH="0" baseline="0" noProof="0" dirty="0">
                  <a:ln>
                    <a:noFill/>
                  </a:ln>
                  <a:solidFill>
                    <a:srgbClr val="004B87">
                      <a:lumMod val="50000"/>
                    </a:srgbClr>
                  </a:solidFill>
                  <a:effectLst/>
                  <a:uLnTx/>
                  <a:uFillTx/>
                  <a:latin typeface="Calibri"/>
                  <a:ea typeface="+mn-ea"/>
                  <a:cs typeface="+mn-cs"/>
                </a:rPr>
                <a:t>ADC</a:t>
              </a:r>
            </a:p>
          </p:txBody>
        </p:sp>
        <p:sp>
          <p:nvSpPr>
            <p:cNvPr id="145" name="Flowchart: Stored Data 144">
              <a:extLst>
                <a:ext uri="{FF2B5EF4-FFF2-40B4-BE49-F238E27FC236}">
                  <a16:creationId xmlns:a16="http://schemas.microsoft.com/office/drawing/2014/main" id="{A36CC00F-618E-4CBA-B31D-F5F331CD01A4}"/>
                </a:ext>
              </a:extLst>
            </p:cNvPr>
            <p:cNvSpPr/>
            <p:nvPr/>
          </p:nvSpPr>
          <p:spPr bwMode="auto">
            <a:xfrm rot="10800000" flipV="1">
              <a:off x="4502680" y="3111809"/>
              <a:ext cx="283119" cy="121641"/>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nvGrpSpPr>
            <p:cNvPr id="146" name="Group 145">
              <a:extLst>
                <a:ext uri="{FF2B5EF4-FFF2-40B4-BE49-F238E27FC236}">
                  <a16:creationId xmlns:a16="http://schemas.microsoft.com/office/drawing/2014/main" id="{333833EB-ADE4-48AA-B7A3-C034FD301E62}"/>
                </a:ext>
              </a:extLst>
            </p:cNvPr>
            <p:cNvGrpSpPr/>
            <p:nvPr/>
          </p:nvGrpSpPr>
          <p:grpSpPr>
            <a:xfrm flipH="1">
              <a:off x="4389813" y="3026113"/>
              <a:ext cx="260225" cy="229444"/>
              <a:chOff x="6227352" y="2535689"/>
              <a:chExt cx="260225" cy="229444"/>
            </a:xfrm>
          </p:grpSpPr>
          <p:sp>
            <p:nvSpPr>
              <p:cNvPr id="156" name="Rounded Rectangle 91">
                <a:extLst>
                  <a:ext uri="{FF2B5EF4-FFF2-40B4-BE49-F238E27FC236}">
                    <a16:creationId xmlns:a16="http://schemas.microsoft.com/office/drawing/2014/main" id="{5089BFC1-1910-419B-B912-28C4466D9C20}"/>
                  </a:ext>
                </a:extLst>
              </p:cNvPr>
              <p:cNvSpPr/>
              <p:nvPr/>
            </p:nvSpPr>
            <p:spPr bwMode="auto">
              <a:xfrm rot="5400000">
                <a:off x="6381763" y="2606430"/>
                <a:ext cx="74772" cy="136857"/>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57" name="Flowchart: Data 156">
                <a:extLst>
                  <a:ext uri="{FF2B5EF4-FFF2-40B4-BE49-F238E27FC236}">
                    <a16:creationId xmlns:a16="http://schemas.microsoft.com/office/drawing/2014/main" id="{C6F961AC-85FD-4473-B596-4B189BC37BFD}"/>
                  </a:ext>
                </a:extLst>
              </p:cNvPr>
              <p:cNvSpPr/>
              <p:nvPr/>
            </p:nvSpPr>
            <p:spPr bwMode="auto">
              <a:xfrm rot="8100000" flipH="1">
                <a:off x="6227352" y="2729133"/>
                <a:ext cx="180000" cy="36000"/>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58" name="Flowchart: Data 157">
                <a:extLst>
                  <a:ext uri="{FF2B5EF4-FFF2-40B4-BE49-F238E27FC236}">
                    <a16:creationId xmlns:a16="http://schemas.microsoft.com/office/drawing/2014/main" id="{AAEB8511-F319-4353-9905-2AFCDAD2ADC8}"/>
                  </a:ext>
                </a:extLst>
              </p:cNvPr>
              <p:cNvSpPr/>
              <p:nvPr/>
            </p:nvSpPr>
            <p:spPr bwMode="auto">
              <a:xfrm rot="2700000">
                <a:off x="6227352" y="2607689"/>
                <a:ext cx="180000" cy="36000"/>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grpSp>
          <p:nvGrpSpPr>
            <p:cNvPr id="147" name="Group 146">
              <a:extLst>
                <a:ext uri="{FF2B5EF4-FFF2-40B4-BE49-F238E27FC236}">
                  <a16:creationId xmlns:a16="http://schemas.microsoft.com/office/drawing/2014/main" id="{955F8A26-1E46-41DD-8A76-299A4EFB4F53}"/>
                </a:ext>
              </a:extLst>
            </p:cNvPr>
            <p:cNvGrpSpPr/>
            <p:nvPr/>
          </p:nvGrpSpPr>
          <p:grpSpPr>
            <a:xfrm rot="16200000">
              <a:off x="4336215" y="3077550"/>
              <a:ext cx="219739" cy="190819"/>
              <a:chOff x="5465922" y="2782133"/>
              <a:chExt cx="152010" cy="132006"/>
            </a:xfrm>
          </p:grpSpPr>
          <p:sp>
            <p:nvSpPr>
              <p:cNvPr id="152" name="5-Point Star 82">
                <a:extLst>
                  <a:ext uri="{FF2B5EF4-FFF2-40B4-BE49-F238E27FC236}">
                    <a16:creationId xmlns:a16="http://schemas.microsoft.com/office/drawing/2014/main" id="{2BBBDA40-3E9E-4540-A740-04D7F160DDB9}"/>
                  </a:ext>
                </a:extLst>
              </p:cNvPr>
              <p:cNvSpPr/>
              <p:nvPr/>
            </p:nvSpPr>
            <p:spPr bwMode="auto">
              <a:xfrm>
                <a:off x="5545932" y="2782135"/>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53" name="5-Point Star 83">
                <a:extLst>
                  <a:ext uri="{FF2B5EF4-FFF2-40B4-BE49-F238E27FC236}">
                    <a16:creationId xmlns:a16="http://schemas.microsoft.com/office/drawing/2014/main" id="{C6415B71-5767-4B3A-B6CD-255437499EE8}"/>
                  </a:ext>
                </a:extLst>
              </p:cNvPr>
              <p:cNvSpPr/>
              <p:nvPr/>
            </p:nvSpPr>
            <p:spPr bwMode="auto">
              <a:xfrm>
                <a:off x="5465922" y="2782133"/>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54" name="5-Point Star 84">
                <a:extLst>
                  <a:ext uri="{FF2B5EF4-FFF2-40B4-BE49-F238E27FC236}">
                    <a16:creationId xmlns:a16="http://schemas.microsoft.com/office/drawing/2014/main" id="{2AE7EB00-D0A2-4BFD-B1BB-B687604924AA}"/>
                  </a:ext>
                </a:extLst>
              </p:cNvPr>
              <p:cNvSpPr/>
              <p:nvPr/>
            </p:nvSpPr>
            <p:spPr bwMode="auto">
              <a:xfrm>
                <a:off x="5545931" y="2842139"/>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55" name="5-Point Star 85">
                <a:extLst>
                  <a:ext uri="{FF2B5EF4-FFF2-40B4-BE49-F238E27FC236}">
                    <a16:creationId xmlns:a16="http://schemas.microsoft.com/office/drawing/2014/main" id="{DE50C32B-EEB0-4B03-A00E-38359F91189D}"/>
                  </a:ext>
                </a:extLst>
              </p:cNvPr>
              <p:cNvSpPr/>
              <p:nvPr/>
            </p:nvSpPr>
            <p:spPr bwMode="auto">
              <a:xfrm>
                <a:off x="5465922" y="2842139"/>
                <a:ext cx="72000" cy="72000"/>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grpSp>
        <p:sp>
          <p:nvSpPr>
            <p:cNvPr id="148" name="Down Arrow 233">
              <a:extLst>
                <a:ext uri="{FF2B5EF4-FFF2-40B4-BE49-F238E27FC236}">
                  <a16:creationId xmlns:a16="http://schemas.microsoft.com/office/drawing/2014/main" id="{7AB35246-E397-485E-AC97-45D53062D8BE}"/>
                </a:ext>
              </a:extLst>
            </p:cNvPr>
            <p:cNvSpPr/>
            <p:nvPr/>
          </p:nvSpPr>
          <p:spPr bwMode="auto">
            <a:xfrm>
              <a:off x="5345997" y="3928363"/>
              <a:ext cx="286085" cy="299865"/>
            </a:xfrm>
            <a:prstGeom prst="downArrow">
              <a:avLst>
                <a:gd name="adj1" fmla="val 50000"/>
                <a:gd name="adj2" fmla="val 54108"/>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0" marR="0" lvl="0" indent="-180970" algn="ctr" defTabSz="609585"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2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49" name="TextBox 148">
              <a:extLst>
                <a:ext uri="{FF2B5EF4-FFF2-40B4-BE49-F238E27FC236}">
                  <a16:creationId xmlns:a16="http://schemas.microsoft.com/office/drawing/2014/main" id="{291719DF-1AAD-4D93-9C15-F8315DFCE029}"/>
                </a:ext>
              </a:extLst>
            </p:cNvPr>
            <p:cNvSpPr txBox="1"/>
            <p:nvPr/>
          </p:nvSpPr>
          <p:spPr>
            <a:xfrm>
              <a:off x="5077618" y="4235623"/>
              <a:ext cx="795968" cy="266133"/>
            </a:xfrm>
            <a:prstGeom prst="rect">
              <a:avLst/>
            </a:prstGeom>
            <a:solidFill>
              <a:schemeClr val="tx1">
                <a:lumMod val="50000"/>
              </a:schemeClr>
            </a:solidFill>
            <a:ln>
              <a:solidFill>
                <a:schemeClr val="tx1">
                  <a:lumMod val="50000"/>
                </a:schemeClr>
              </a:solidFill>
            </a:ln>
          </p:spPr>
          <p:txBody>
            <a:bodyPr wrap="square" lIns="72000" tIns="72000" rIns="72000" bIns="72000" rtlCol="0" anchor="ctr">
              <a:noAutofit/>
            </a:bodyPr>
            <a:lstStyle/>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r>
                <a:rPr kumimoji="0" lang="en-GB" sz="1000" b="1" i="0" u="none" strike="noStrike" kern="1200" cap="none" spc="0" normalizeH="0" baseline="0" noProof="0" dirty="0">
                  <a:ln>
                    <a:noFill/>
                  </a:ln>
                  <a:solidFill>
                    <a:prstClr val="white"/>
                  </a:solidFill>
                  <a:effectLst/>
                  <a:uLnTx/>
                  <a:uFillTx/>
                  <a:latin typeface="Calibri"/>
                  <a:ea typeface="+mn-ea"/>
                  <a:cs typeface="+mn-cs"/>
                </a:rPr>
                <a:t>Cell death</a:t>
              </a:r>
            </a:p>
          </p:txBody>
        </p:sp>
        <p:cxnSp>
          <p:nvCxnSpPr>
            <p:cNvPr id="150" name="Straight Connector 149">
              <a:extLst>
                <a:ext uri="{FF2B5EF4-FFF2-40B4-BE49-F238E27FC236}">
                  <a16:creationId xmlns:a16="http://schemas.microsoft.com/office/drawing/2014/main" id="{7EDE6730-7800-467C-A8CE-875881F6D4A4}"/>
                </a:ext>
              </a:extLst>
            </p:cNvPr>
            <p:cNvCxnSpPr/>
            <p:nvPr/>
          </p:nvCxnSpPr>
          <p:spPr>
            <a:xfrm>
              <a:off x="6554527" y="2410278"/>
              <a:ext cx="51664" cy="18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564F9483-6BFC-40A0-AA47-5F373698FE38}"/>
                </a:ext>
              </a:extLst>
            </p:cNvPr>
            <p:cNvSpPr txBox="1"/>
            <p:nvPr/>
          </p:nvSpPr>
          <p:spPr>
            <a:xfrm>
              <a:off x="5058704" y="3240172"/>
              <a:ext cx="847863" cy="649188"/>
            </a:xfrm>
            <a:prstGeom prst="ellipse">
              <a:avLst/>
            </a:prstGeom>
            <a:noFill/>
            <a:ln>
              <a:noFill/>
            </a:ln>
          </p:spPr>
          <p:txBody>
            <a:bodyPr wrap="square" lIns="0" tIns="0" rIns="0" bIns="0" rtlCol="0" anchor="b" anchorCtr="0">
              <a:noAutofit/>
            </a:bodyPr>
            <a:lstStyle/>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
                  <a:srgbClr val="004B87"/>
                </a:buClr>
                <a:buSzTx/>
                <a:buFontTx/>
                <a:buNone/>
                <a:tabLst/>
                <a:defRPr/>
              </a:pPr>
              <a:br>
                <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rPr>
              </a:br>
              <a:endPar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endPar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endParaRPr>
            </a:p>
            <a:p>
              <a:pPr marL="0" marR="0" lvl="0" indent="0" algn="ctr" defTabSz="609585" rtl="0" eaLnBrk="1" fontAlgn="auto" latinLnBrk="0" hangingPunct="1">
                <a:lnSpc>
                  <a:spcPct val="100000"/>
                </a:lnSpc>
                <a:spcBef>
                  <a:spcPts val="600"/>
                </a:spcBef>
                <a:spcAft>
                  <a:spcPts val="0"/>
                </a:spcAft>
                <a:buClr>
                  <a:srgbClr val="004B87"/>
                </a:buClr>
                <a:buSzTx/>
                <a:buFontTx/>
                <a:buNone/>
                <a:tabLst/>
                <a:defRPr/>
              </a:pPr>
              <a:r>
                <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rPr>
                <a:t>Malignant</a:t>
              </a:r>
              <a:br>
                <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rPr>
              </a:br>
              <a:r>
                <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rPr>
                <a:t>plasma</a:t>
              </a:r>
              <a:br>
                <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rPr>
              </a:br>
              <a:r>
                <a:rPr kumimoji="0" lang="en-GB" sz="1051" b="1" i="0" u="none" strike="noStrike" kern="1200" cap="none" spc="0" normalizeH="0" baseline="0" noProof="0" dirty="0">
                  <a:ln>
                    <a:noFill/>
                  </a:ln>
                  <a:solidFill>
                    <a:srgbClr val="004B87">
                      <a:lumMod val="50000"/>
                    </a:srgbClr>
                  </a:solidFill>
                  <a:effectLst/>
                  <a:uLnTx/>
                  <a:uFillTx/>
                  <a:latin typeface="Calibri"/>
                  <a:ea typeface="+mn-ea"/>
                  <a:cs typeface="+mn-cs"/>
                </a:rPr>
                <a:t>cell</a:t>
              </a:r>
            </a:p>
          </p:txBody>
        </p:sp>
      </p:grpSp>
      <p:sp>
        <p:nvSpPr>
          <p:cNvPr id="177" name="TextBox 176">
            <a:extLst>
              <a:ext uri="{FF2B5EF4-FFF2-40B4-BE49-F238E27FC236}">
                <a16:creationId xmlns:a16="http://schemas.microsoft.com/office/drawing/2014/main" id="{BB37B033-9C2A-4215-B8CD-6946D6F2FDAE}"/>
              </a:ext>
            </a:extLst>
          </p:cNvPr>
          <p:cNvSpPr txBox="1"/>
          <p:nvPr/>
        </p:nvSpPr>
        <p:spPr>
          <a:xfrm>
            <a:off x="9330615" y="2597257"/>
            <a:ext cx="296200" cy="3077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400" b="1" i="0" u="none" strike="noStrike" kern="1200" cap="none" spc="0" normalizeH="0" baseline="0" noProof="0" dirty="0">
                <a:ln>
                  <a:noFill/>
                </a:ln>
                <a:solidFill>
                  <a:srgbClr val="004B87"/>
                </a:solidFill>
                <a:effectLst/>
                <a:uLnTx/>
                <a:uFillTx/>
                <a:latin typeface="Calibri"/>
                <a:ea typeface="+mn-ea"/>
                <a:cs typeface="+mn-cs"/>
              </a:rPr>
              <a:t>2</a:t>
            </a:r>
          </a:p>
        </p:txBody>
      </p:sp>
      <p:sp>
        <p:nvSpPr>
          <p:cNvPr id="178" name="TextBox 177">
            <a:extLst>
              <a:ext uri="{FF2B5EF4-FFF2-40B4-BE49-F238E27FC236}">
                <a16:creationId xmlns:a16="http://schemas.microsoft.com/office/drawing/2014/main" id="{F6EE820D-98F8-466D-8B9D-DC37203E2B57}"/>
              </a:ext>
            </a:extLst>
          </p:cNvPr>
          <p:cNvSpPr txBox="1"/>
          <p:nvPr/>
        </p:nvSpPr>
        <p:spPr>
          <a:xfrm>
            <a:off x="7688817" y="3087960"/>
            <a:ext cx="296200" cy="3077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400" b="1" i="0" u="none" strike="noStrike" kern="1200" cap="none" spc="0" normalizeH="0" baseline="0" noProof="0" dirty="0">
                <a:ln>
                  <a:noFill/>
                </a:ln>
                <a:solidFill>
                  <a:srgbClr val="004B87"/>
                </a:solidFill>
                <a:effectLst/>
                <a:uLnTx/>
                <a:uFillTx/>
                <a:latin typeface="Calibri"/>
                <a:ea typeface="+mn-ea"/>
                <a:cs typeface="+mn-cs"/>
              </a:rPr>
              <a:t>3</a:t>
            </a:r>
          </a:p>
        </p:txBody>
      </p:sp>
      <p:sp>
        <p:nvSpPr>
          <p:cNvPr id="179" name="TextBox 178">
            <a:extLst>
              <a:ext uri="{FF2B5EF4-FFF2-40B4-BE49-F238E27FC236}">
                <a16:creationId xmlns:a16="http://schemas.microsoft.com/office/drawing/2014/main" id="{7C0BCABC-D548-48C4-A969-4ACE9CBA51E6}"/>
              </a:ext>
            </a:extLst>
          </p:cNvPr>
          <p:cNvSpPr txBox="1"/>
          <p:nvPr/>
        </p:nvSpPr>
        <p:spPr>
          <a:xfrm>
            <a:off x="6527219" y="3674052"/>
            <a:ext cx="296200" cy="3077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
                <a:srgbClr val="004B87"/>
              </a:buClr>
              <a:buSzTx/>
              <a:buFontTx/>
              <a:buNone/>
              <a:tabLst/>
              <a:defRPr/>
            </a:pPr>
            <a:r>
              <a:rPr kumimoji="0" lang="en-GB" sz="1400" b="1" i="0" u="none" strike="noStrike" kern="1200" cap="none" spc="0" normalizeH="0" baseline="0" noProof="0" dirty="0">
                <a:ln>
                  <a:noFill/>
                </a:ln>
                <a:solidFill>
                  <a:srgbClr val="004B87"/>
                </a:solidFill>
                <a:effectLst/>
                <a:uLnTx/>
                <a:uFillTx/>
                <a:latin typeface="Calibri"/>
                <a:ea typeface="+mn-ea"/>
                <a:cs typeface="+mn-cs"/>
              </a:rPr>
              <a:t>4</a:t>
            </a:r>
          </a:p>
        </p:txBody>
      </p:sp>
      <p:sp>
        <p:nvSpPr>
          <p:cNvPr id="6" name="TextBox 5"/>
          <p:cNvSpPr txBox="1"/>
          <p:nvPr/>
        </p:nvSpPr>
        <p:spPr>
          <a:xfrm>
            <a:off x="698304" y="1556557"/>
            <a:ext cx="1911742" cy="52322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3173E"/>
                </a:solidFill>
                <a:effectLst/>
                <a:uLnTx/>
                <a:uFillTx/>
                <a:latin typeface="Calibri"/>
                <a:ea typeface="+mn-ea"/>
                <a:cs typeface="+mn-cs"/>
              </a:rPr>
              <a:t>Background</a:t>
            </a:r>
          </a:p>
        </p:txBody>
      </p:sp>
      <p:sp>
        <p:nvSpPr>
          <p:cNvPr id="102" name="TextBox 101">
            <a:extLst>
              <a:ext uri="{FF2B5EF4-FFF2-40B4-BE49-F238E27FC236}">
                <a16:creationId xmlns:a16="http://schemas.microsoft.com/office/drawing/2014/main" id="{3E36B6E8-5B07-44AF-B4CD-5E8656159639}"/>
              </a:ext>
            </a:extLst>
          </p:cNvPr>
          <p:cNvSpPr txBox="1"/>
          <p:nvPr/>
        </p:nvSpPr>
        <p:spPr>
          <a:xfrm>
            <a:off x="6350042" y="5936427"/>
            <a:ext cx="4756069" cy="2974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004B87"/>
                </a:solidFill>
                <a:effectLst/>
                <a:uLnTx/>
                <a:uFillTx/>
                <a:latin typeface="Calibri"/>
                <a:ea typeface="+mn-ea"/>
                <a:cs typeface="+mn-cs"/>
              </a:rPr>
              <a:t>Trudel</a:t>
            </a:r>
            <a:r>
              <a:rPr kumimoji="0" lang="en-US" sz="1333" b="0" i="0" u="none" strike="noStrike" kern="1200" cap="none" spc="0" normalizeH="0" baseline="0" noProof="0" dirty="0">
                <a:ln>
                  <a:noFill/>
                </a:ln>
                <a:solidFill>
                  <a:srgbClr val="004B87"/>
                </a:solidFill>
                <a:effectLst/>
                <a:uLnTx/>
                <a:uFillTx/>
                <a:latin typeface="Calibri"/>
                <a:ea typeface="+mn-ea"/>
                <a:cs typeface="+mn-cs"/>
              </a:rPr>
              <a:t> et al. The Lancet Oncology. 2018 Dec 1;19(12):1641-53</a:t>
            </a:r>
            <a:r>
              <a:rPr kumimoji="0" lang="en-US" sz="1051" b="0" i="0" u="none" strike="noStrike" kern="1200" cap="none" spc="0" normalizeH="0" baseline="0" noProof="0" dirty="0">
                <a:ln>
                  <a:noFill/>
                </a:ln>
                <a:solidFill>
                  <a:prstClr val="white"/>
                </a:solidFill>
                <a:effectLst/>
                <a:uLnTx/>
                <a:uFillTx/>
                <a:latin typeface="Calibri"/>
                <a:ea typeface="+mn-ea"/>
                <a:cs typeface="+mn-cs"/>
              </a:rPr>
              <a:t>.</a:t>
            </a:r>
          </a:p>
        </p:txBody>
      </p:sp>
      <p:sp>
        <p:nvSpPr>
          <p:cNvPr id="84" name="TextBox 83">
            <a:extLst>
              <a:ext uri="{FF2B5EF4-FFF2-40B4-BE49-F238E27FC236}">
                <a16:creationId xmlns:a16="http://schemas.microsoft.com/office/drawing/2014/main" id="{CA82BA32-910F-BA41-B88E-404596101690}"/>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2919298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1155"/>
            <a:ext cx="10972800" cy="796187"/>
          </a:xfrm>
        </p:spPr>
        <p:txBody>
          <a:bodyPr/>
          <a:lstStyle/>
          <a:p>
            <a:r>
              <a:rPr lang="en-US" dirty="0"/>
              <a:t>Belantamab mafodotin</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BD6BB77-A148-414D-A315-E4B5013816EA}"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idx="1"/>
          </p:nvPr>
        </p:nvSpPr>
        <p:spPr>
          <a:xfrm>
            <a:off x="838200" y="1433339"/>
            <a:ext cx="8396416" cy="1522803"/>
          </a:xfrm>
        </p:spPr>
        <p:txBody>
          <a:bodyPr/>
          <a:lstStyle/>
          <a:p>
            <a:r>
              <a:rPr lang="en-US" dirty="0"/>
              <a:t>FDA-approved August 2020 (this guideline published July 2020, so not included) for R/R MM after </a:t>
            </a:r>
            <a:r>
              <a:rPr lang="en-US" u="sng" dirty="0"/>
              <a:t>&gt;</a:t>
            </a:r>
            <a:r>
              <a:rPr lang="en-US" dirty="0"/>
              <a:t>4 prior therapies, including anti-CD38, PI, and IMiD</a:t>
            </a:r>
          </a:p>
        </p:txBody>
      </p:sp>
      <p:graphicFrame>
        <p:nvGraphicFramePr>
          <p:cNvPr id="6" name="Table 5"/>
          <p:cNvGraphicFramePr>
            <a:graphicFrameLocks noGrp="1"/>
          </p:cNvGraphicFramePr>
          <p:nvPr/>
        </p:nvGraphicFramePr>
        <p:xfrm>
          <a:off x="838200" y="3114710"/>
          <a:ext cx="9802521" cy="2560320"/>
        </p:xfrm>
        <a:graphic>
          <a:graphicData uri="http://schemas.openxmlformats.org/drawingml/2006/table">
            <a:tbl>
              <a:tblPr firstRow="1" bandRow="1">
                <a:tableStyleId>{74C1A8A3-306A-4EB7-A6B1-4F7E0EB9C5D6}</a:tableStyleId>
              </a:tblPr>
              <a:tblGrid>
                <a:gridCol w="1073639">
                  <a:extLst>
                    <a:ext uri="{9D8B030D-6E8A-4147-A177-3AD203B41FA5}">
                      <a16:colId xmlns:a16="http://schemas.microsoft.com/office/drawing/2014/main" val="4074689428"/>
                    </a:ext>
                  </a:extLst>
                </a:gridCol>
                <a:gridCol w="728980">
                  <a:extLst>
                    <a:ext uri="{9D8B030D-6E8A-4147-A177-3AD203B41FA5}">
                      <a16:colId xmlns:a16="http://schemas.microsoft.com/office/drawing/2014/main" val="2466886683"/>
                    </a:ext>
                  </a:extLst>
                </a:gridCol>
                <a:gridCol w="1614401">
                  <a:extLst>
                    <a:ext uri="{9D8B030D-6E8A-4147-A177-3AD203B41FA5}">
                      <a16:colId xmlns:a16="http://schemas.microsoft.com/office/drawing/2014/main" val="3423172228"/>
                    </a:ext>
                  </a:extLst>
                </a:gridCol>
                <a:gridCol w="538480">
                  <a:extLst>
                    <a:ext uri="{9D8B030D-6E8A-4147-A177-3AD203B41FA5}">
                      <a16:colId xmlns:a16="http://schemas.microsoft.com/office/drawing/2014/main" val="3888691704"/>
                    </a:ext>
                  </a:extLst>
                </a:gridCol>
                <a:gridCol w="2935396">
                  <a:extLst>
                    <a:ext uri="{9D8B030D-6E8A-4147-A177-3AD203B41FA5}">
                      <a16:colId xmlns:a16="http://schemas.microsoft.com/office/drawing/2014/main" val="1795570597"/>
                    </a:ext>
                  </a:extLst>
                </a:gridCol>
                <a:gridCol w="1427918">
                  <a:extLst>
                    <a:ext uri="{9D8B030D-6E8A-4147-A177-3AD203B41FA5}">
                      <a16:colId xmlns:a16="http://schemas.microsoft.com/office/drawing/2014/main" val="3854731240"/>
                    </a:ext>
                  </a:extLst>
                </a:gridCol>
                <a:gridCol w="1483707">
                  <a:extLst>
                    <a:ext uri="{9D8B030D-6E8A-4147-A177-3AD203B41FA5}">
                      <a16:colId xmlns:a16="http://schemas.microsoft.com/office/drawing/2014/main" val="554346948"/>
                    </a:ext>
                  </a:extLst>
                </a:gridCol>
              </a:tblGrid>
              <a:tr h="451970">
                <a:tc>
                  <a:txBody>
                    <a:bodyPr/>
                    <a:lstStyle/>
                    <a:p>
                      <a:pPr algn="ctr"/>
                      <a:r>
                        <a:rPr lang="en-US" sz="1600" dirty="0"/>
                        <a:t>Trial</a:t>
                      </a:r>
                    </a:p>
                  </a:txBody>
                  <a:tcPr anchor="ctr"/>
                </a:tc>
                <a:tc>
                  <a:txBody>
                    <a:bodyPr/>
                    <a:lstStyle/>
                    <a:p>
                      <a:pPr algn="ctr"/>
                      <a:r>
                        <a:rPr lang="en-US" sz="1600" dirty="0"/>
                        <a:t>Phase</a:t>
                      </a:r>
                    </a:p>
                  </a:txBody>
                  <a:tcPr anchor="ctr"/>
                </a:tc>
                <a:tc>
                  <a:txBody>
                    <a:bodyPr/>
                    <a:lstStyle/>
                    <a:p>
                      <a:pPr algn="ctr"/>
                      <a:r>
                        <a:rPr lang="en-US" sz="1600" dirty="0"/>
                        <a:t>Patient population</a:t>
                      </a:r>
                    </a:p>
                  </a:txBody>
                  <a:tcPr anchor="ctr"/>
                </a:tc>
                <a:tc>
                  <a:txBody>
                    <a:bodyPr/>
                    <a:lstStyle/>
                    <a:p>
                      <a:pPr algn="ctr"/>
                      <a:r>
                        <a:rPr lang="en-US" sz="1600" dirty="0"/>
                        <a:t>N</a:t>
                      </a:r>
                    </a:p>
                  </a:txBody>
                  <a:tcPr anchor="ctr"/>
                </a:tc>
                <a:tc>
                  <a:txBody>
                    <a:bodyPr/>
                    <a:lstStyle/>
                    <a:p>
                      <a:pPr algn="ctr"/>
                      <a:r>
                        <a:rPr lang="en-US" sz="1600" dirty="0"/>
                        <a:t>Treatment arm(s)</a:t>
                      </a:r>
                    </a:p>
                  </a:txBody>
                  <a:tcPr anchor="ctr"/>
                </a:tc>
                <a:tc>
                  <a:txBody>
                    <a:bodyPr/>
                    <a:lstStyle/>
                    <a:p>
                      <a:pPr algn="ctr"/>
                      <a:r>
                        <a:rPr lang="en-US" sz="1600" dirty="0"/>
                        <a:t>ORR</a:t>
                      </a:r>
                    </a:p>
                  </a:txBody>
                  <a:tcPr anchor="ctr"/>
                </a:tc>
                <a:tc>
                  <a:txBody>
                    <a:bodyPr/>
                    <a:lstStyle/>
                    <a:p>
                      <a:pPr algn="ctr"/>
                      <a:r>
                        <a:rPr lang="en-US" sz="1600" dirty="0"/>
                        <a:t>Median PFS</a:t>
                      </a:r>
                    </a:p>
                  </a:txBody>
                  <a:tcPr anchor="ctr"/>
                </a:tc>
                <a:extLst>
                  <a:ext uri="{0D108BD9-81ED-4DB2-BD59-A6C34878D82A}">
                    <a16:rowId xmlns:a16="http://schemas.microsoft.com/office/drawing/2014/main" val="2756736092"/>
                  </a:ext>
                </a:extLst>
              </a:tr>
              <a:tr h="451970">
                <a:tc>
                  <a:txBody>
                    <a:bodyPr/>
                    <a:lstStyle/>
                    <a:p>
                      <a:pPr algn="ctr"/>
                      <a:r>
                        <a:rPr lang="en-US" sz="1600" dirty="0"/>
                        <a:t>DREAMM-1</a:t>
                      </a:r>
                    </a:p>
                  </a:txBody>
                  <a:tcPr anchor="ctr"/>
                </a:tc>
                <a:tc>
                  <a:txBody>
                    <a:bodyPr/>
                    <a:lstStyle/>
                    <a:p>
                      <a:pPr algn="ctr"/>
                      <a:r>
                        <a:rPr lang="en-US" sz="1600" dirty="0"/>
                        <a:t>1</a:t>
                      </a:r>
                    </a:p>
                  </a:txBody>
                  <a:tcPr anchor="ctr"/>
                </a:tc>
                <a:tc>
                  <a:txBody>
                    <a:bodyPr/>
                    <a:lstStyle/>
                    <a:p>
                      <a:pPr algn="ctr"/>
                      <a:r>
                        <a:rPr lang="en-US" sz="1600" dirty="0"/>
                        <a:t>R/R MM after ASCT, </a:t>
                      </a:r>
                      <a:r>
                        <a:rPr lang="en-US" sz="1600" dirty="0" err="1"/>
                        <a:t>alkylators</a:t>
                      </a:r>
                      <a:r>
                        <a:rPr lang="en-US" sz="1600" dirty="0"/>
                        <a:t>,</a:t>
                      </a:r>
                      <a:r>
                        <a:rPr lang="en-US" sz="1600" baseline="0" dirty="0"/>
                        <a:t> PI, and </a:t>
                      </a:r>
                      <a:r>
                        <a:rPr lang="en-US" sz="1600" baseline="0" dirty="0" err="1"/>
                        <a:t>IMiD</a:t>
                      </a:r>
                      <a:endParaRPr lang="en-US" sz="1600" dirty="0"/>
                    </a:p>
                  </a:txBody>
                  <a:tcPr anchor="ctr"/>
                </a:tc>
                <a:tc>
                  <a:txBody>
                    <a:bodyPr/>
                    <a:lstStyle/>
                    <a:p>
                      <a:pPr algn="ctr"/>
                      <a:r>
                        <a:rPr lang="en-US" sz="1600" dirty="0"/>
                        <a:t>35</a:t>
                      </a:r>
                    </a:p>
                  </a:txBody>
                  <a:tcPr anchor="ctr"/>
                </a:tc>
                <a:tc>
                  <a:txBody>
                    <a:bodyPr/>
                    <a:lstStyle/>
                    <a:p>
                      <a:pPr algn="ctr"/>
                      <a:r>
                        <a:rPr lang="en-US" sz="1600" dirty="0"/>
                        <a:t>3.4 mg/kg </a:t>
                      </a:r>
                      <a:r>
                        <a:rPr lang="en-US" sz="1600" dirty="0" err="1"/>
                        <a:t>belantamab</a:t>
                      </a:r>
                      <a:r>
                        <a:rPr lang="en-US" sz="1600" dirty="0"/>
                        <a:t> mafodotin Q3W </a:t>
                      </a:r>
                    </a:p>
                  </a:txBody>
                  <a:tcPr anchor="ctr"/>
                </a:tc>
                <a:tc>
                  <a:txBody>
                    <a:bodyPr/>
                    <a:lstStyle/>
                    <a:p>
                      <a:pPr algn="ctr"/>
                      <a:r>
                        <a:rPr lang="en-US" sz="1600" dirty="0"/>
                        <a:t>60%</a:t>
                      </a:r>
                    </a:p>
                  </a:txBody>
                  <a:tcPr anchor="ctr"/>
                </a:tc>
                <a:tc>
                  <a:txBody>
                    <a:bodyPr/>
                    <a:lstStyle/>
                    <a:p>
                      <a:pPr algn="ctr"/>
                      <a:r>
                        <a:rPr lang="en-US" sz="1600" dirty="0"/>
                        <a:t>12 months</a:t>
                      </a:r>
                    </a:p>
                  </a:txBody>
                  <a:tcPr anchor="ctr"/>
                </a:tc>
                <a:extLst>
                  <a:ext uri="{0D108BD9-81ED-4DB2-BD59-A6C34878D82A}">
                    <a16:rowId xmlns:a16="http://schemas.microsoft.com/office/drawing/2014/main" val="1463295885"/>
                  </a:ext>
                </a:extLst>
              </a:tr>
              <a:tr h="289560">
                <a:tc rowSpan="2">
                  <a:txBody>
                    <a:bodyPr/>
                    <a:lstStyle/>
                    <a:p>
                      <a:pPr algn="ctr"/>
                      <a:r>
                        <a:rPr lang="en-US" sz="1600" dirty="0"/>
                        <a:t>DREAMM-2</a:t>
                      </a:r>
                    </a:p>
                  </a:txBody>
                  <a:tcPr anchor="ctr"/>
                </a:tc>
                <a:tc rowSpan="2">
                  <a:txBody>
                    <a:bodyPr/>
                    <a:lstStyle/>
                    <a:p>
                      <a:pPr algn="ctr"/>
                      <a:r>
                        <a:rPr lang="en-US" sz="1600" dirty="0"/>
                        <a:t>2</a:t>
                      </a:r>
                    </a:p>
                  </a:txBody>
                  <a:tcPr anchor="ctr"/>
                </a:tc>
                <a:tc rowSpan="2">
                  <a:txBody>
                    <a:bodyPr/>
                    <a:lstStyle/>
                    <a:p>
                      <a:pPr algn="ctr"/>
                      <a:r>
                        <a:rPr lang="en-US" sz="1600" dirty="0"/>
                        <a:t>R/R MM</a:t>
                      </a:r>
                      <a:r>
                        <a:rPr lang="en-US" sz="1600" baseline="0" dirty="0"/>
                        <a:t> after </a:t>
                      </a:r>
                      <a:r>
                        <a:rPr lang="en-US" sz="1600" baseline="0" dirty="0" err="1"/>
                        <a:t>IMiD</a:t>
                      </a:r>
                      <a:r>
                        <a:rPr lang="en-US" sz="1600" baseline="0" dirty="0"/>
                        <a:t>, PI, and anti-CD38</a:t>
                      </a:r>
                      <a:endParaRPr lang="en-US" sz="1600" dirty="0"/>
                    </a:p>
                  </a:txBody>
                  <a:tcPr anchor="ctr"/>
                </a:tc>
                <a:tc rowSpan="2">
                  <a:txBody>
                    <a:bodyPr/>
                    <a:lstStyle/>
                    <a:p>
                      <a:pPr algn="ctr"/>
                      <a:r>
                        <a:rPr lang="en-US" sz="1600" dirty="0"/>
                        <a:t>196</a:t>
                      </a:r>
                    </a:p>
                  </a:txBody>
                  <a:tcPr anchor="ctr"/>
                </a:tc>
                <a:tc>
                  <a:txBody>
                    <a:bodyPr/>
                    <a:lstStyle/>
                    <a:p>
                      <a:pPr algn="ctr"/>
                      <a:r>
                        <a:rPr lang="en-US" sz="1600" dirty="0"/>
                        <a:t>2.5 mg/kg </a:t>
                      </a:r>
                      <a:r>
                        <a:rPr lang="en-US" sz="1600" dirty="0" err="1"/>
                        <a:t>belantamab</a:t>
                      </a:r>
                      <a:r>
                        <a:rPr lang="en-US" sz="1600" dirty="0"/>
                        <a:t> mafodotin Q3W</a:t>
                      </a:r>
                    </a:p>
                  </a:txBody>
                  <a:tcPr anchor="ctr"/>
                </a:tc>
                <a:tc>
                  <a:txBody>
                    <a:bodyPr/>
                    <a:lstStyle/>
                    <a:p>
                      <a:pPr algn="ctr"/>
                      <a:r>
                        <a:rPr lang="en-US" sz="1600" dirty="0"/>
                        <a:t>31%</a:t>
                      </a:r>
                    </a:p>
                  </a:txBody>
                  <a:tcPr anchor="ctr"/>
                </a:tc>
                <a:tc>
                  <a:txBody>
                    <a:bodyPr/>
                    <a:lstStyle/>
                    <a:p>
                      <a:pPr algn="ctr"/>
                      <a:r>
                        <a:rPr lang="en-US" sz="1600" dirty="0"/>
                        <a:t>2.9 months</a:t>
                      </a:r>
                    </a:p>
                  </a:txBody>
                  <a:tcPr anchor="ctr"/>
                </a:tc>
                <a:extLst>
                  <a:ext uri="{0D108BD9-81ED-4DB2-BD59-A6C34878D82A}">
                    <a16:rowId xmlns:a16="http://schemas.microsoft.com/office/drawing/2014/main" val="562453651"/>
                  </a:ext>
                </a:extLst>
              </a:tr>
              <a:tr h="28956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3.4 mg/kg </a:t>
                      </a:r>
                      <a:r>
                        <a:rPr lang="en-US" sz="1600" dirty="0" err="1"/>
                        <a:t>belantamab</a:t>
                      </a:r>
                      <a:r>
                        <a:rPr lang="en-US" sz="1600" dirty="0"/>
                        <a:t> mafodotin Q3W </a:t>
                      </a:r>
                    </a:p>
                  </a:txBody>
                  <a:tcPr anchor="ctr">
                    <a:solidFill>
                      <a:schemeClr val="bg1"/>
                    </a:solidFill>
                  </a:tcPr>
                </a:tc>
                <a:tc>
                  <a:txBody>
                    <a:bodyPr/>
                    <a:lstStyle/>
                    <a:p>
                      <a:pPr algn="ctr"/>
                      <a:r>
                        <a:rPr lang="en-US" sz="1600" dirty="0"/>
                        <a:t>34%</a:t>
                      </a:r>
                    </a:p>
                  </a:txBody>
                  <a:tcPr anchor="ctr">
                    <a:solidFill>
                      <a:schemeClr val="bg1"/>
                    </a:solidFill>
                  </a:tcPr>
                </a:tc>
                <a:tc>
                  <a:txBody>
                    <a:bodyPr/>
                    <a:lstStyle/>
                    <a:p>
                      <a:pPr algn="ctr"/>
                      <a:r>
                        <a:rPr lang="en-US" sz="1600" dirty="0"/>
                        <a:t>4.9 months</a:t>
                      </a:r>
                    </a:p>
                  </a:txBody>
                  <a:tcPr anchor="ctr">
                    <a:solidFill>
                      <a:schemeClr val="bg1"/>
                    </a:solidFill>
                  </a:tcPr>
                </a:tc>
                <a:extLst>
                  <a:ext uri="{0D108BD9-81ED-4DB2-BD59-A6C34878D82A}">
                    <a16:rowId xmlns:a16="http://schemas.microsoft.com/office/drawing/2014/main" val="763054587"/>
                  </a:ext>
                </a:extLst>
              </a:tr>
            </a:tbl>
          </a:graphicData>
        </a:graphic>
      </p:graphicFrame>
      <p:sp>
        <p:nvSpPr>
          <p:cNvPr id="7" name="TextBox 6"/>
          <p:cNvSpPr txBox="1"/>
          <p:nvPr/>
        </p:nvSpPr>
        <p:spPr>
          <a:xfrm>
            <a:off x="838200" y="6114271"/>
            <a:ext cx="320632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58595B"/>
                </a:solidFill>
                <a:effectLst/>
                <a:uLnTx/>
                <a:uFillTx/>
                <a:latin typeface="Calibri" panose="020F0502020204030204"/>
                <a:ea typeface="+mn-ea"/>
                <a:cs typeface="+mn-cs"/>
              </a:rPr>
              <a:t>Trudel</a:t>
            </a:r>
            <a:r>
              <a:rPr kumimoji="0" lang="en-US" sz="1050" b="0" i="0" u="none" strike="noStrike" kern="1200" cap="none" spc="0" normalizeH="0" baseline="0" noProof="0" dirty="0">
                <a:ln>
                  <a:noFill/>
                </a:ln>
                <a:solidFill>
                  <a:srgbClr val="58595B"/>
                </a:solidFill>
                <a:effectLst/>
                <a:uLnTx/>
                <a:uFillTx/>
                <a:latin typeface="Calibri" panose="020F0502020204030204"/>
                <a:ea typeface="+mn-ea"/>
                <a:cs typeface="+mn-cs"/>
              </a:rPr>
              <a:t>, Blood Cancer J 2019; </a:t>
            </a:r>
            <a:r>
              <a:rPr kumimoji="0" lang="en-US" sz="1050" b="0" i="0" u="none" strike="noStrike" kern="1200" cap="none" spc="0" normalizeH="0" baseline="0" noProof="0" dirty="0" err="1">
                <a:ln>
                  <a:noFill/>
                </a:ln>
                <a:solidFill>
                  <a:srgbClr val="58595B"/>
                </a:solidFill>
                <a:effectLst/>
                <a:uLnTx/>
                <a:uFillTx/>
                <a:latin typeface="Calibri" panose="020F0502020204030204"/>
                <a:ea typeface="+mn-ea"/>
                <a:cs typeface="+mn-cs"/>
              </a:rPr>
              <a:t>Lonial</a:t>
            </a:r>
            <a:r>
              <a:rPr kumimoji="0" lang="en-US" sz="1050" b="0" i="0" u="none" strike="noStrike" kern="1200" cap="none" spc="0" normalizeH="0" baseline="0" noProof="0" dirty="0">
                <a:ln>
                  <a:noFill/>
                </a:ln>
                <a:solidFill>
                  <a:srgbClr val="58595B"/>
                </a:solidFill>
                <a:effectLst/>
                <a:uLnTx/>
                <a:uFillTx/>
                <a:latin typeface="Calibri" panose="020F0502020204030204"/>
                <a:ea typeface="+mn-ea"/>
                <a:cs typeface="+mn-cs"/>
              </a:rPr>
              <a:t>, Lancet </a:t>
            </a:r>
            <a:r>
              <a:rPr kumimoji="0" lang="en-US" sz="1050" b="0" i="0" u="none" strike="noStrike" kern="1200" cap="none" spc="0" normalizeH="0" baseline="0" noProof="0" dirty="0" err="1">
                <a:ln>
                  <a:noFill/>
                </a:ln>
                <a:solidFill>
                  <a:srgbClr val="58595B"/>
                </a:solidFill>
                <a:effectLst/>
                <a:uLnTx/>
                <a:uFillTx/>
                <a:latin typeface="Calibri" panose="020F0502020204030204"/>
                <a:ea typeface="+mn-ea"/>
                <a:cs typeface="+mn-cs"/>
              </a:rPr>
              <a:t>Oncol</a:t>
            </a:r>
            <a:r>
              <a:rPr kumimoji="0" lang="en-US" sz="1050" b="0" i="0" u="none" strike="noStrike" kern="1200" cap="none" spc="0" normalizeH="0" baseline="0" noProof="0" dirty="0">
                <a:ln>
                  <a:noFill/>
                </a:ln>
                <a:solidFill>
                  <a:srgbClr val="58595B"/>
                </a:solidFill>
                <a:effectLst/>
                <a:uLnTx/>
                <a:uFillTx/>
                <a:latin typeface="Calibri" panose="020F0502020204030204"/>
                <a:ea typeface="+mn-ea"/>
                <a:cs typeface="+mn-cs"/>
              </a:rPr>
              <a:t> 2019.</a:t>
            </a:r>
          </a:p>
        </p:txBody>
      </p:sp>
      <p:sp>
        <p:nvSpPr>
          <p:cNvPr id="9" name="TextBox 8">
            <a:extLst>
              <a:ext uri="{FF2B5EF4-FFF2-40B4-BE49-F238E27FC236}">
                <a16:creationId xmlns:a16="http://schemas.microsoft.com/office/drawing/2014/main" id="{656D348F-4787-5941-AFDE-DE129594BD86}"/>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386758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91BAC3-6852-FE47-9FDE-F91F5242F807}"/>
              </a:ext>
            </a:extLst>
          </p:cNvPr>
          <p:cNvSpPr>
            <a:spLocks noGrp="1"/>
          </p:cNvSpPr>
          <p:nvPr>
            <p:ph type="title"/>
          </p:nvPr>
        </p:nvSpPr>
        <p:spPr>
          <a:xfrm>
            <a:off x="912286" y="0"/>
            <a:ext cx="10358967" cy="1143000"/>
          </a:xfrm>
        </p:spPr>
        <p:txBody>
          <a:bodyPr/>
          <a:lstStyle/>
          <a:p>
            <a:r>
              <a:rPr lang="en-US" dirty="0"/>
              <a:t>DREAMM-6: Investigator-Assessed Best Confirmed Response for </a:t>
            </a:r>
            <a:r>
              <a:rPr lang="en-US" dirty="0" err="1"/>
              <a:t>Belantamab</a:t>
            </a:r>
            <a:r>
              <a:rPr lang="en-US" dirty="0"/>
              <a:t> </a:t>
            </a:r>
            <a:r>
              <a:rPr lang="en-US" dirty="0" err="1"/>
              <a:t>Mafodotin</a:t>
            </a:r>
            <a:r>
              <a:rPr lang="en-US" dirty="0"/>
              <a:t> + </a:t>
            </a:r>
            <a:r>
              <a:rPr lang="en-US" dirty="0" err="1"/>
              <a:t>Vd</a:t>
            </a:r>
            <a:endParaRPr lang="en-US" dirty="0"/>
          </a:p>
        </p:txBody>
      </p:sp>
      <p:pic>
        <p:nvPicPr>
          <p:cNvPr id="6" name="Picture 5" descr="Chart&#10;&#10;Description automatically generated">
            <a:extLst>
              <a:ext uri="{FF2B5EF4-FFF2-40B4-BE49-F238E27FC236}">
                <a16:creationId xmlns:a16="http://schemas.microsoft.com/office/drawing/2014/main" id="{3EE277AD-A36E-3C41-B201-F8ACB0FC688D}"/>
              </a:ext>
            </a:extLst>
          </p:cNvPr>
          <p:cNvPicPr>
            <a:picLocks noChangeAspect="1"/>
          </p:cNvPicPr>
          <p:nvPr/>
        </p:nvPicPr>
        <p:blipFill>
          <a:blip r:embed="rId2"/>
          <a:stretch>
            <a:fillRect/>
          </a:stretch>
        </p:blipFill>
        <p:spPr>
          <a:xfrm>
            <a:off x="2286000" y="1108542"/>
            <a:ext cx="8003119" cy="5194157"/>
          </a:xfrm>
          <a:prstGeom prst="rect">
            <a:avLst/>
          </a:prstGeom>
        </p:spPr>
      </p:pic>
      <p:sp>
        <p:nvSpPr>
          <p:cNvPr id="9" name="TextBox 8">
            <a:extLst>
              <a:ext uri="{FF2B5EF4-FFF2-40B4-BE49-F238E27FC236}">
                <a16:creationId xmlns:a16="http://schemas.microsoft.com/office/drawing/2014/main" id="{D0F8A587-00C6-E04B-A6C6-FBF3915CB210}"/>
              </a:ext>
            </a:extLst>
          </p:cNvPr>
          <p:cNvSpPr txBox="1"/>
          <p:nvPr/>
        </p:nvSpPr>
        <p:spPr>
          <a:xfrm>
            <a:off x="0" y="6476999"/>
            <a:ext cx="8616280" cy="381001"/>
          </a:xfrm>
          <a:prstGeom prst="rect">
            <a:avLst/>
          </a:prstGeom>
          <a:noFill/>
        </p:spPr>
        <p:txBody>
          <a:bodyPr wrap="none" lIns="274320" tIns="91440" bIns="9144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ＭＳ Ｐゴシック" charset="0"/>
                <a:cs typeface="+mn-cs"/>
              </a:rPr>
              <a:t>Popat</a:t>
            </a:r>
            <a:r>
              <a:rPr kumimoji="0" lang="en-US" sz="1600" b="0" i="0" u="none" strike="noStrike" kern="1200" cap="none" spc="0" normalizeH="0" baseline="0" noProof="0" dirty="0">
                <a:ln>
                  <a:noFill/>
                </a:ln>
                <a:solidFill>
                  <a:srgbClr val="000000"/>
                </a:solidFill>
                <a:effectLst/>
                <a:uLnTx/>
                <a:uFillTx/>
                <a:latin typeface="Calibri"/>
                <a:ea typeface="ＭＳ Ｐゴシック" charset="0"/>
                <a:cs typeface="+mn-cs"/>
              </a:rPr>
              <a:t> R et al.</a:t>
            </a:r>
            <a:r>
              <a:rPr kumimoji="0" lang="en-US" sz="1600" b="0" i="1" u="none" strike="noStrike" kern="1200" cap="none" spc="0" normalizeH="0" baseline="0" noProof="0" dirty="0">
                <a:ln>
                  <a:noFill/>
                </a:ln>
                <a:solidFill>
                  <a:srgbClr val="000000"/>
                </a:solidFill>
                <a:effectLst/>
                <a:uLnTx/>
                <a:uFillTx/>
                <a:latin typeface="Calibri"/>
                <a:ea typeface="ＭＳ Ｐゴシック" charset="0"/>
                <a:cs typeface="+mn-cs"/>
              </a:rPr>
              <a:t> </a:t>
            </a:r>
            <a:r>
              <a:rPr kumimoji="0" lang="en-US" sz="1600" b="0" i="0" u="none" strike="noStrike" kern="1200" cap="none" spc="0" normalizeH="0" baseline="0" noProof="0" dirty="0">
                <a:ln>
                  <a:noFill/>
                </a:ln>
                <a:solidFill>
                  <a:srgbClr val="000000"/>
                </a:solidFill>
                <a:effectLst/>
                <a:uLnTx/>
                <a:uFillTx/>
                <a:latin typeface="Calibri"/>
                <a:ea typeface="ＭＳ Ｐゴシック" charset="0"/>
                <a:cs typeface="+mn-cs"/>
              </a:rPr>
              <a:t>ASH 2020;Abstract 1419. </a:t>
            </a:r>
          </a:p>
        </p:txBody>
      </p:sp>
    </p:spTree>
    <p:extLst>
      <p:ext uri="{BB962C8B-B14F-4D97-AF65-F5344CB8AC3E}">
        <p14:creationId xmlns:p14="http://schemas.microsoft.com/office/powerpoint/2010/main" val="4139774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E84E-645E-394D-B66A-18255158FC6C}"/>
              </a:ext>
            </a:extLst>
          </p:cNvPr>
          <p:cNvSpPr>
            <a:spLocks noGrp="1"/>
          </p:cNvSpPr>
          <p:nvPr>
            <p:ph type="title"/>
          </p:nvPr>
        </p:nvSpPr>
        <p:spPr>
          <a:xfrm>
            <a:off x="916516" y="36135"/>
            <a:ext cx="10358967" cy="786825"/>
          </a:xfrm>
        </p:spPr>
        <p:txBody>
          <a:bodyPr/>
          <a:lstStyle/>
          <a:p>
            <a:r>
              <a:rPr lang="en-US" dirty="0"/>
              <a:t>DREAMM-6: Adverse Events of Special Interest</a:t>
            </a:r>
          </a:p>
        </p:txBody>
      </p:sp>
      <p:sp>
        <p:nvSpPr>
          <p:cNvPr id="7" name="TextBox 6">
            <a:extLst>
              <a:ext uri="{FF2B5EF4-FFF2-40B4-BE49-F238E27FC236}">
                <a16:creationId xmlns:a16="http://schemas.microsoft.com/office/drawing/2014/main" id="{CE0ADF70-FF30-3A4B-86E1-6CEF44CE3CC3}"/>
              </a:ext>
            </a:extLst>
          </p:cNvPr>
          <p:cNvSpPr txBox="1"/>
          <p:nvPr/>
        </p:nvSpPr>
        <p:spPr>
          <a:xfrm>
            <a:off x="-96688" y="6457991"/>
            <a:ext cx="8616280" cy="400009"/>
          </a:xfrm>
          <a:prstGeom prst="rect">
            <a:avLst/>
          </a:prstGeom>
          <a:noFill/>
        </p:spPr>
        <p:txBody>
          <a:bodyPr wrap="none" lIns="274320" tIns="91440" bIns="9144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ＭＳ Ｐゴシック" charset="0"/>
                <a:cs typeface="+mn-cs"/>
              </a:rPr>
              <a:t>Popat</a:t>
            </a:r>
            <a:r>
              <a:rPr kumimoji="0" lang="en-US" sz="1600" b="0" i="0" u="none" strike="noStrike" kern="1200" cap="none" spc="0" normalizeH="0" baseline="0" noProof="0" dirty="0">
                <a:ln>
                  <a:noFill/>
                </a:ln>
                <a:solidFill>
                  <a:srgbClr val="000000"/>
                </a:solidFill>
                <a:effectLst/>
                <a:uLnTx/>
                <a:uFillTx/>
                <a:latin typeface="Calibri"/>
                <a:ea typeface="ＭＳ Ｐゴシック" charset="0"/>
                <a:cs typeface="+mn-cs"/>
              </a:rPr>
              <a:t> R et al.</a:t>
            </a:r>
            <a:r>
              <a:rPr kumimoji="0" lang="en-US" sz="1600" b="0" i="1" u="none" strike="noStrike" kern="1200" cap="none" spc="0" normalizeH="0" baseline="0" noProof="0" dirty="0">
                <a:ln>
                  <a:noFill/>
                </a:ln>
                <a:solidFill>
                  <a:srgbClr val="000000"/>
                </a:solidFill>
                <a:effectLst/>
                <a:uLnTx/>
                <a:uFillTx/>
                <a:latin typeface="Calibri"/>
                <a:ea typeface="ＭＳ Ｐゴシック" charset="0"/>
                <a:cs typeface="+mn-cs"/>
              </a:rPr>
              <a:t> </a:t>
            </a:r>
            <a:r>
              <a:rPr kumimoji="0" lang="en-US" sz="1600" b="0" i="0" u="none" strike="noStrike" kern="1200" cap="none" spc="0" normalizeH="0" baseline="0" noProof="0" dirty="0">
                <a:ln>
                  <a:noFill/>
                </a:ln>
                <a:solidFill>
                  <a:srgbClr val="000000"/>
                </a:solidFill>
                <a:effectLst/>
                <a:uLnTx/>
                <a:uFillTx/>
                <a:latin typeface="Calibri"/>
                <a:ea typeface="ＭＳ Ｐゴシック" charset="0"/>
                <a:cs typeface="+mn-cs"/>
              </a:rPr>
              <a:t>ASH 2020;Abstract 1419. </a:t>
            </a:r>
          </a:p>
        </p:txBody>
      </p:sp>
      <p:pic>
        <p:nvPicPr>
          <p:cNvPr id="4" name="Picture 3" descr="Chart, bar chart&#10;&#10;Description automatically generated">
            <a:extLst>
              <a:ext uri="{FF2B5EF4-FFF2-40B4-BE49-F238E27FC236}">
                <a16:creationId xmlns:a16="http://schemas.microsoft.com/office/drawing/2014/main" id="{7622EF5E-1830-9543-8ECB-61C21BB744BF}"/>
              </a:ext>
            </a:extLst>
          </p:cNvPr>
          <p:cNvPicPr>
            <a:picLocks noChangeAspect="1"/>
          </p:cNvPicPr>
          <p:nvPr/>
        </p:nvPicPr>
        <p:blipFill>
          <a:blip r:embed="rId3"/>
          <a:stretch>
            <a:fillRect/>
          </a:stretch>
        </p:blipFill>
        <p:spPr>
          <a:xfrm>
            <a:off x="1255417" y="933531"/>
            <a:ext cx="9681164" cy="5426589"/>
          </a:xfrm>
          <a:prstGeom prst="rect">
            <a:avLst/>
          </a:prstGeom>
        </p:spPr>
      </p:pic>
      <p:sp>
        <p:nvSpPr>
          <p:cNvPr id="5" name="TextBox 4">
            <a:extLst>
              <a:ext uri="{FF2B5EF4-FFF2-40B4-BE49-F238E27FC236}">
                <a16:creationId xmlns:a16="http://schemas.microsoft.com/office/drawing/2014/main" id="{29DFB69C-9BF2-784A-8571-221B45B079FA}"/>
              </a:ext>
            </a:extLst>
          </p:cNvPr>
          <p:cNvSpPr txBox="1"/>
          <p:nvPr/>
        </p:nvSpPr>
        <p:spPr>
          <a:xfrm>
            <a:off x="2895600" y="2133600"/>
            <a:ext cx="754161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331FF"/>
                </a:solidFill>
                <a:effectLst/>
                <a:uLnTx/>
                <a:uFillTx/>
                <a:latin typeface="Calibri"/>
                <a:ea typeface="ＭＳ Ｐゴシック" charset="0"/>
              </a:rPr>
              <a:t>Thrombocytopenia and corneal events were managed with dose modifications</a:t>
            </a:r>
          </a:p>
        </p:txBody>
      </p:sp>
    </p:spTree>
    <p:extLst>
      <p:ext uri="{BB962C8B-B14F-4D97-AF65-F5344CB8AC3E}">
        <p14:creationId xmlns:p14="http://schemas.microsoft.com/office/powerpoint/2010/main" val="3616786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E881CF6C-ED87-264A-9F86-DCC428AB88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00" y="476672"/>
            <a:ext cx="10751822" cy="5616624"/>
          </a:xfrm>
        </p:spPr>
      </p:pic>
    </p:spTree>
    <p:extLst>
      <p:ext uri="{BB962C8B-B14F-4D97-AF65-F5344CB8AC3E}">
        <p14:creationId xmlns:p14="http://schemas.microsoft.com/office/powerpoint/2010/main" val="3603750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55735386-334F-C149-BF9E-07BFED0B3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76" y="476672"/>
            <a:ext cx="10961769" cy="5544616"/>
          </a:xfrm>
        </p:spPr>
      </p:pic>
      <p:sp>
        <p:nvSpPr>
          <p:cNvPr id="7" name="TextBox 6">
            <a:extLst>
              <a:ext uri="{FF2B5EF4-FFF2-40B4-BE49-F238E27FC236}">
                <a16:creationId xmlns:a16="http://schemas.microsoft.com/office/drawing/2014/main" id="{68ED6118-44E5-E345-88C2-2C61EAA373D0}"/>
              </a:ext>
            </a:extLst>
          </p:cNvPr>
          <p:cNvSpPr txBox="1"/>
          <p:nvPr/>
        </p:nvSpPr>
        <p:spPr>
          <a:xfrm>
            <a:off x="509" y="6525344"/>
            <a:ext cx="4439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a:ea typeface="MS PGothic" charset="0"/>
                <a:cs typeface="+mn-cs"/>
              </a:rPr>
              <a:t>Callander</a:t>
            </a:r>
            <a:r>
              <a:rPr kumimoji="0" lang="en-US" sz="1600" b="1" i="0" u="none" strike="noStrike" kern="1200" cap="none" spc="0" normalizeH="0" baseline="0" noProof="0" dirty="0">
                <a:ln>
                  <a:noFill/>
                </a:ln>
                <a:solidFill>
                  <a:srgbClr val="000000"/>
                </a:solidFill>
                <a:effectLst/>
                <a:uLnTx/>
                <a:uFillTx/>
                <a:latin typeface="Calibri" panose="020F0502020204030204"/>
                <a:ea typeface="MS PGothic" charset="0"/>
                <a:cs typeface="+mn-cs"/>
              </a:rPr>
              <a:t> NS et. al,  ASH 2021, Abstract 897</a:t>
            </a:r>
          </a:p>
        </p:txBody>
      </p:sp>
    </p:spTree>
    <p:extLst>
      <p:ext uri="{BB962C8B-B14F-4D97-AF65-F5344CB8AC3E}">
        <p14:creationId xmlns:p14="http://schemas.microsoft.com/office/powerpoint/2010/main" val="2703501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F2DCD5C3-D380-5D4B-8965-2C9E61730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451154"/>
            <a:ext cx="11436773" cy="5642142"/>
          </a:xfrm>
        </p:spPr>
      </p:pic>
    </p:spTree>
    <p:extLst>
      <p:ext uri="{BB962C8B-B14F-4D97-AF65-F5344CB8AC3E}">
        <p14:creationId xmlns:p14="http://schemas.microsoft.com/office/powerpoint/2010/main" val="426866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B46BC5C2-1008-EE43-8D21-73EB5DDD77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352" y="764704"/>
            <a:ext cx="11721019" cy="5184576"/>
          </a:xfrm>
        </p:spPr>
      </p:pic>
      <p:sp>
        <p:nvSpPr>
          <p:cNvPr id="7" name="TextBox 6">
            <a:extLst>
              <a:ext uri="{FF2B5EF4-FFF2-40B4-BE49-F238E27FC236}">
                <a16:creationId xmlns:a16="http://schemas.microsoft.com/office/drawing/2014/main" id="{DDFCA9E9-F5F7-C645-8AE2-D9DB645C6D2C}"/>
              </a:ext>
            </a:extLst>
          </p:cNvPr>
          <p:cNvSpPr txBox="1"/>
          <p:nvPr/>
        </p:nvSpPr>
        <p:spPr>
          <a:xfrm>
            <a:off x="509" y="6525344"/>
            <a:ext cx="4439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a:ea typeface="MS PGothic" charset="0"/>
                <a:cs typeface="+mn-cs"/>
              </a:rPr>
              <a:t>Hultcrantz</a:t>
            </a:r>
            <a:r>
              <a:rPr kumimoji="0" lang="en-US" sz="16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 M et al, SH 2021, Abstract 1645</a:t>
            </a:r>
          </a:p>
        </p:txBody>
      </p:sp>
    </p:spTree>
    <p:extLst>
      <p:ext uri="{BB962C8B-B14F-4D97-AF65-F5344CB8AC3E}">
        <p14:creationId xmlns:p14="http://schemas.microsoft.com/office/powerpoint/2010/main" val="26981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website&#10;&#10;Description automatically generated">
            <a:extLst>
              <a:ext uri="{FF2B5EF4-FFF2-40B4-BE49-F238E27FC236}">
                <a16:creationId xmlns:a16="http://schemas.microsoft.com/office/drawing/2014/main" id="{9C86D45F-A9CA-2841-8DD0-FA774075F4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368" y="620688"/>
            <a:ext cx="11367476" cy="4896544"/>
          </a:xfrm>
        </p:spPr>
      </p:pic>
    </p:spTree>
    <p:extLst>
      <p:ext uri="{BB962C8B-B14F-4D97-AF65-F5344CB8AC3E}">
        <p14:creationId xmlns:p14="http://schemas.microsoft.com/office/powerpoint/2010/main" val="41105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FCA9E9-F5F7-C645-8AE2-D9DB645C6D2C}"/>
              </a:ext>
            </a:extLst>
          </p:cNvPr>
          <p:cNvSpPr txBox="1"/>
          <p:nvPr/>
        </p:nvSpPr>
        <p:spPr>
          <a:xfrm>
            <a:off x="509" y="6525344"/>
            <a:ext cx="4439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a:ea typeface="MS PGothic" charset="0"/>
                <a:cs typeface="+mn-cs"/>
              </a:rPr>
              <a:t>Usmani</a:t>
            </a:r>
            <a:r>
              <a:rPr kumimoji="0" lang="en-US" sz="16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 SZ et al, ASH 2021, Abstract 2738</a:t>
            </a:r>
          </a:p>
        </p:txBody>
      </p:sp>
      <p:pic>
        <p:nvPicPr>
          <p:cNvPr id="5" name="Content Placeholder 4" descr="Table&#10;&#10;Description automatically generated">
            <a:extLst>
              <a:ext uri="{FF2B5EF4-FFF2-40B4-BE49-F238E27FC236}">
                <a16:creationId xmlns:a16="http://schemas.microsoft.com/office/drawing/2014/main" id="{29FBD425-B56E-9046-A21B-A972D9C929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4" y="508853"/>
            <a:ext cx="11720643" cy="5584443"/>
          </a:xfrm>
        </p:spPr>
      </p:pic>
    </p:spTree>
    <p:extLst>
      <p:ext uri="{BB962C8B-B14F-4D97-AF65-F5344CB8AC3E}">
        <p14:creationId xmlns:p14="http://schemas.microsoft.com/office/powerpoint/2010/main" val="63679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340768"/>
          </a:xfrm>
        </p:spPr>
        <p:txBody>
          <a:bodyPr/>
          <a:lstStyle/>
          <a:p>
            <a:r>
              <a:rPr lang="en-US" sz="3200" dirty="0">
                <a:solidFill>
                  <a:srgbClr val="0432FF"/>
                </a:solidFill>
              </a:rPr>
              <a:t>Dr </a:t>
            </a:r>
            <a:r>
              <a:rPr lang="en-US" sz="3200" dirty="0" err="1"/>
              <a:t>Berdeja</a:t>
            </a:r>
            <a:r>
              <a:rPr lang="en-US" sz="3200" dirty="0">
                <a:solidFill>
                  <a:srgbClr val="0432FF"/>
                </a:solidFill>
              </a:rPr>
              <a:t> — Disclosures</a:t>
            </a:r>
          </a:p>
        </p:txBody>
      </p:sp>
      <p:graphicFrame>
        <p:nvGraphicFramePr>
          <p:cNvPr id="6" name="Content Placeholder 3"/>
          <p:cNvGraphicFramePr>
            <a:graphicFrameLocks noGrp="1"/>
          </p:cNvGraphicFramePr>
          <p:nvPr>
            <p:ph idx="4294967295"/>
          </p:nvPr>
        </p:nvGraphicFramePr>
        <p:xfrm>
          <a:off x="782193" y="1592796"/>
          <a:ext cx="10066335" cy="3379264"/>
        </p:xfrm>
        <a:graphic>
          <a:graphicData uri="http://schemas.openxmlformats.org/drawingml/2006/table">
            <a:tbl>
              <a:tblPr firstRow="1" bandRow="1">
                <a:tableStyleId>{F2DE63D5-997A-4646-A377-4702673A728D}</a:tableStyleId>
              </a:tblPr>
              <a:tblGrid>
                <a:gridCol w="2537515">
                  <a:extLst>
                    <a:ext uri="{9D8B030D-6E8A-4147-A177-3AD203B41FA5}">
                      <a16:colId xmlns:a16="http://schemas.microsoft.com/office/drawing/2014/main" val="20000"/>
                    </a:ext>
                  </a:extLst>
                </a:gridCol>
                <a:gridCol w="7528820">
                  <a:extLst>
                    <a:ext uri="{9D8B030D-6E8A-4147-A177-3AD203B41FA5}">
                      <a16:colId xmlns:a16="http://schemas.microsoft.com/office/drawing/2014/main" val="20001"/>
                    </a:ext>
                  </a:extLst>
                </a:gridCol>
              </a:tblGrid>
              <a:tr h="1116124">
                <a:tc>
                  <a:txBody>
                    <a:bodyPr/>
                    <a:lstStyle/>
                    <a:p>
                      <a:pPr algn="l"/>
                      <a:r>
                        <a:rPr lang="en-US" b="1" dirty="0">
                          <a:solidFill>
                            <a:schemeClr val="tx1"/>
                          </a:solidFill>
                        </a:rPr>
                        <a:t>Consulting Agreements</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bluebird bio, Bristol-Myers Squibb Company, Celgene Corporation, CRISPR Therapeutics, Janssen Biotech Inc, Kite, A Gilead Company, Legend Biotech, </a:t>
                      </a:r>
                      <a:r>
                        <a:rPr lang="en-US" b="0" dirty="0" err="1">
                          <a:solidFill>
                            <a:schemeClr val="tx1"/>
                          </a:solidFill>
                        </a:rPr>
                        <a:t>Secura</a:t>
                      </a:r>
                      <a:r>
                        <a:rPr lang="en-US" b="0" dirty="0">
                          <a:solidFill>
                            <a:schemeClr val="tx1"/>
                          </a:solidFill>
                        </a:rPr>
                        <a:t> Bio, Takeda Pharmaceuticals USA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00515">
                <a:tc>
                  <a:txBody>
                    <a:bodyPr/>
                    <a:lstStyle/>
                    <a:p>
                      <a:pPr algn="l"/>
                      <a:r>
                        <a:rPr lang="en-US" b="1" dirty="0">
                          <a:solidFill>
                            <a:schemeClr val="tx1"/>
                          </a:solidFill>
                        </a:rPr>
                        <a:t>Contracted Research</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AbbVie Inc, Amgen Inc, </a:t>
                      </a:r>
                      <a:r>
                        <a:rPr lang="en-US" dirty="0" err="1">
                          <a:solidFill>
                            <a:schemeClr val="tx1"/>
                          </a:solidFill>
                        </a:rPr>
                        <a:t>Astex</a:t>
                      </a:r>
                      <a:r>
                        <a:rPr lang="en-US" dirty="0">
                          <a:solidFill>
                            <a:schemeClr val="tx1"/>
                          </a:solidFill>
                        </a:rPr>
                        <a:t> Pharmaceuticals, bluebird bio, Bristol-Myers Squibb Company, Celator Pharmaceuticals Inc, Celgene Corporation, </a:t>
                      </a:r>
                      <a:r>
                        <a:rPr lang="en-US" dirty="0" err="1">
                          <a:solidFill>
                            <a:schemeClr val="tx1"/>
                          </a:solidFill>
                        </a:rPr>
                        <a:t>Celularity</a:t>
                      </a:r>
                      <a:r>
                        <a:rPr lang="en-US" dirty="0">
                          <a:solidFill>
                            <a:schemeClr val="tx1"/>
                          </a:solidFill>
                        </a:rPr>
                        <a:t>, CRISPR Therapeutics, </a:t>
                      </a:r>
                      <a:r>
                        <a:rPr lang="en-US" dirty="0" err="1">
                          <a:solidFill>
                            <a:schemeClr val="tx1"/>
                          </a:solidFill>
                        </a:rPr>
                        <a:t>Curis</a:t>
                      </a:r>
                      <a:r>
                        <a:rPr lang="en-US" dirty="0">
                          <a:solidFill>
                            <a:schemeClr val="tx1"/>
                          </a:solidFill>
                        </a:rPr>
                        <a:t> Inc, EMD Serono Inc, Genentech, a member of the Roche Group, GlaxoSmithKline, </a:t>
                      </a:r>
                      <a:r>
                        <a:rPr lang="en-US" dirty="0" err="1">
                          <a:solidFill>
                            <a:schemeClr val="tx1"/>
                          </a:solidFill>
                        </a:rPr>
                        <a:t>Ichnos</a:t>
                      </a:r>
                      <a:r>
                        <a:rPr lang="en-US" dirty="0">
                          <a:solidFill>
                            <a:schemeClr val="tx1"/>
                          </a:solidFill>
                        </a:rPr>
                        <a:t> Sciences, Incyte Corporation, Janssen Biotech Inc, Juno Therapeutics, a Celgene Company, </a:t>
                      </a:r>
                      <a:r>
                        <a:rPr lang="en-US" dirty="0" err="1">
                          <a:solidFill>
                            <a:schemeClr val="tx1"/>
                          </a:solidFill>
                        </a:rPr>
                        <a:t>Kesios</a:t>
                      </a:r>
                      <a:r>
                        <a:rPr lang="en-US" dirty="0">
                          <a:solidFill>
                            <a:schemeClr val="tx1"/>
                          </a:solidFill>
                        </a:rPr>
                        <a:t> Therapeutics Ltd, Lilly, Novartis, Onyx Pharmaceuticals, an Amgen subsidiary, Pharmacyclics LLC, an AbbVie Company, </a:t>
                      </a:r>
                      <a:r>
                        <a:rPr lang="en-US" dirty="0" err="1">
                          <a:solidFill>
                            <a:schemeClr val="tx1"/>
                          </a:solidFill>
                        </a:rPr>
                        <a:t>Poseida</a:t>
                      </a:r>
                      <a:r>
                        <a:rPr lang="en-US" dirty="0">
                          <a:solidFill>
                            <a:schemeClr val="tx1"/>
                          </a:solidFill>
                        </a:rPr>
                        <a:t> Therapeutics, Sanofi Genzyme, Takeda Pharmaceuticals USA Inc, </a:t>
                      </a:r>
                      <a:r>
                        <a:rPr lang="en-US" dirty="0" err="1">
                          <a:solidFill>
                            <a:schemeClr val="tx1"/>
                          </a:solidFill>
                        </a:rPr>
                        <a:t>Vivolux</a:t>
                      </a:r>
                      <a:endParaRPr lang="en-US"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bl>
          </a:graphicData>
        </a:graphic>
      </p:graphicFrame>
    </p:spTree>
    <p:custDataLst>
      <p:tags r:id="rId1"/>
    </p:custDataLst>
    <p:extLst>
      <p:ext uri="{BB962C8B-B14F-4D97-AF65-F5344CB8AC3E}">
        <p14:creationId xmlns:p14="http://schemas.microsoft.com/office/powerpoint/2010/main" val="33054279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1C0B4A4-C543-4EE5-BE71-4497116A8349}"/>
              </a:ext>
            </a:extLst>
          </p:cNvPr>
          <p:cNvPicPr>
            <a:picLocks noGrp="1" noChangeAspect="1"/>
          </p:cNvPicPr>
          <p:nvPr>
            <p:ph idx="1"/>
          </p:nvPr>
        </p:nvPicPr>
        <p:blipFill>
          <a:blip r:embed="rId2"/>
          <a:stretch>
            <a:fillRect/>
          </a:stretch>
        </p:blipFill>
        <p:spPr>
          <a:xfrm>
            <a:off x="1114815" y="1687123"/>
            <a:ext cx="9908089" cy="4337895"/>
          </a:xfrm>
          <a:prstGeom prst="rect">
            <a:avLst/>
          </a:prstGeom>
        </p:spPr>
      </p:pic>
      <p:sp>
        <p:nvSpPr>
          <p:cNvPr id="4" name="Title 3">
            <a:extLst>
              <a:ext uri="{FF2B5EF4-FFF2-40B4-BE49-F238E27FC236}">
                <a16:creationId xmlns:a16="http://schemas.microsoft.com/office/drawing/2014/main" id="{C2BE9CB0-6C61-410B-AEFA-8DEAADCAF795}"/>
              </a:ext>
            </a:extLst>
          </p:cNvPr>
          <p:cNvSpPr>
            <a:spLocks noGrp="1"/>
          </p:cNvSpPr>
          <p:nvPr>
            <p:ph type="title"/>
          </p:nvPr>
        </p:nvSpPr>
        <p:spPr>
          <a:xfrm>
            <a:off x="1114815" y="291762"/>
            <a:ext cx="10413304" cy="1082439"/>
          </a:xfrm>
        </p:spPr>
        <p:txBody>
          <a:bodyPr/>
          <a:lstStyle/>
          <a:p>
            <a:r>
              <a:rPr lang="en-US" dirty="0" err="1"/>
              <a:t>Belantamab</a:t>
            </a:r>
            <a:r>
              <a:rPr lang="en-US" dirty="0"/>
              <a:t> </a:t>
            </a:r>
            <a:r>
              <a:rPr lang="en-US" dirty="0" err="1"/>
              <a:t>mafodotin</a:t>
            </a:r>
            <a:r>
              <a:rPr lang="en-US" dirty="0"/>
              <a:t> toxicity</a:t>
            </a:r>
          </a:p>
        </p:txBody>
      </p:sp>
      <p:sp>
        <p:nvSpPr>
          <p:cNvPr id="5" name="TextBox 4">
            <a:extLst>
              <a:ext uri="{FF2B5EF4-FFF2-40B4-BE49-F238E27FC236}">
                <a16:creationId xmlns:a16="http://schemas.microsoft.com/office/drawing/2014/main" id="{8D2823ED-EEBD-7B4C-97C9-74AB2B270A73}"/>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179271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Ocular toxicities of </a:t>
            </a:r>
            <a:r>
              <a:rPr lang="en-US" dirty="0" err="1"/>
              <a:t>belantamab</a:t>
            </a:r>
            <a:r>
              <a:rPr lang="en-US" dirty="0"/>
              <a:t> mafodotin</a:t>
            </a:r>
          </a:p>
        </p:txBody>
      </p:sp>
      <p:sp>
        <p:nvSpPr>
          <p:cNvPr id="4" name="Content Placeholder 3"/>
          <p:cNvSpPr>
            <a:spLocks noGrp="1"/>
          </p:cNvSpPr>
          <p:nvPr>
            <p:ph idx="1"/>
          </p:nvPr>
        </p:nvSpPr>
        <p:spPr>
          <a:xfrm>
            <a:off x="268856" y="1687942"/>
            <a:ext cx="11654287" cy="4474863"/>
          </a:xfrm>
        </p:spPr>
        <p:txBody>
          <a:bodyPr>
            <a:normAutofit/>
          </a:bodyPr>
          <a:lstStyle/>
          <a:p>
            <a:r>
              <a:rPr lang="en-US" dirty="0"/>
              <a:t>Patients should receive pre-treatment eye exam</a:t>
            </a:r>
          </a:p>
          <a:p>
            <a:r>
              <a:rPr lang="en-US" dirty="0"/>
              <a:t>Symptoms may include dry eyes, blurred vision, changes in vision, and exam findings</a:t>
            </a:r>
          </a:p>
          <a:p>
            <a:r>
              <a:rPr lang="en-US" dirty="0"/>
              <a:t>72% of patients on trials had keratopathy on exam</a:t>
            </a:r>
          </a:p>
          <a:p>
            <a:r>
              <a:rPr lang="en-US" dirty="0"/>
              <a:t>Around 50% of patients on clinical trials reported significantly worsening vision symptoms</a:t>
            </a:r>
          </a:p>
          <a:p>
            <a:r>
              <a:rPr lang="en-US" dirty="0"/>
              <a:t>Management approaches:</a:t>
            </a:r>
          </a:p>
          <a:p>
            <a:pPr lvl="1"/>
            <a:r>
              <a:rPr lang="en-US" dirty="0"/>
              <a:t>Belantamab mafodotin dose reductions</a:t>
            </a:r>
          </a:p>
          <a:p>
            <a:pPr lvl="1"/>
            <a:r>
              <a:rPr lang="en-US" dirty="0"/>
              <a:t>Supportive care, like lubricating eye drops</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Calibri" panose="020F0502020204030204"/>
              <a:ea typeface="+mn-ea"/>
              <a:cs typeface="+mn-cs"/>
            </a:endParaRPr>
          </a:p>
        </p:txBody>
      </p:sp>
      <p:sp>
        <p:nvSpPr>
          <p:cNvPr id="5" name="TextBox 4"/>
          <p:cNvSpPr txBox="1"/>
          <p:nvPr/>
        </p:nvSpPr>
        <p:spPr>
          <a:xfrm>
            <a:off x="268856" y="6183237"/>
            <a:ext cx="282801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58595B"/>
                </a:solidFill>
                <a:effectLst/>
                <a:uLnTx/>
                <a:uFillTx/>
                <a:latin typeface="Calibri" panose="020F0502020204030204"/>
                <a:ea typeface="+mn-ea"/>
                <a:cs typeface="+mn-cs"/>
              </a:rPr>
              <a:t>Popat</a:t>
            </a:r>
            <a:r>
              <a:rPr kumimoji="0" lang="en-US" sz="1050" b="0" i="0" u="none" strike="noStrike" kern="1200" cap="none" spc="0" normalizeH="0" baseline="0" noProof="0" dirty="0">
                <a:ln>
                  <a:noFill/>
                </a:ln>
                <a:solidFill>
                  <a:srgbClr val="58595B"/>
                </a:solidFill>
                <a:effectLst/>
                <a:uLnTx/>
                <a:uFillTx/>
                <a:latin typeface="Calibri" panose="020F0502020204030204"/>
                <a:ea typeface="+mn-ea"/>
                <a:cs typeface="+mn-cs"/>
              </a:rPr>
              <a:t>, ASH 2020 #2278; </a:t>
            </a:r>
            <a:r>
              <a:rPr kumimoji="0" lang="en-US" sz="1050" b="0" i="0" u="none" strike="noStrike" kern="1200" cap="none" spc="0" normalizeH="0" baseline="0" noProof="0" dirty="0" err="1">
                <a:ln>
                  <a:noFill/>
                </a:ln>
                <a:solidFill>
                  <a:srgbClr val="58595B"/>
                </a:solidFill>
                <a:effectLst/>
                <a:uLnTx/>
                <a:uFillTx/>
                <a:latin typeface="Calibri" panose="020F0502020204030204"/>
                <a:ea typeface="+mn-ea"/>
                <a:cs typeface="+mn-cs"/>
              </a:rPr>
              <a:t>Lonial</a:t>
            </a:r>
            <a:r>
              <a:rPr kumimoji="0" lang="en-US" sz="1050" b="0" i="0" u="none" strike="noStrike" kern="1200" cap="none" spc="0" normalizeH="0" baseline="0" noProof="0" dirty="0">
                <a:ln>
                  <a:noFill/>
                </a:ln>
                <a:solidFill>
                  <a:srgbClr val="58595B"/>
                </a:solidFill>
                <a:effectLst/>
                <a:uLnTx/>
                <a:uFillTx/>
                <a:latin typeface="Calibri" panose="020F0502020204030204"/>
                <a:ea typeface="+mn-ea"/>
                <a:cs typeface="+mn-cs"/>
              </a:rPr>
              <a:t>, ASH 2020 #3224</a:t>
            </a:r>
          </a:p>
        </p:txBody>
      </p:sp>
      <p:sp>
        <p:nvSpPr>
          <p:cNvPr id="6" name="TextBox 5">
            <a:extLst>
              <a:ext uri="{FF2B5EF4-FFF2-40B4-BE49-F238E27FC236}">
                <a16:creationId xmlns:a16="http://schemas.microsoft.com/office/drawing/2014/main" id="{828981D8-DE0F-4143-ACCA-D647962127C6}"/>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691316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7609D9-CCE4-4785-89B8-A9C7075B7554}"/>
              </a:ext>
            </a:extLst>
          </p:cNvPr>
          <p:cNvSpPr>
            <a:spLocks noGrp="1"/>
          </p:cNvSpPr>
          <p:nvPr>
            <p:ph idx="1"/>
          </p:nvPr>
        </p:nvSpPr>
        <p:spPr/>
        <p:txBody>
          <a:bodyPr/>
          <a:lstStyle/>
          <a:p>
            <a:r>
              <a:rPr lang="en-US" dirty="0"/>
              <a:t>Approved in RRMM with at least 4 prior LOT including PI/IMID/antiCD38</a:t>
            </a:r>
          </a:p>
          <a:p>
            <a:r>
              <a:rPr lang="en-US" dirty="0"/>
              <a:t>DREAMM studies underway in various combinations in earlier lines of therapy and frontline settings</a:t>
            </a:r>
          </a:p>
          <a:p>
            <a:pPr lvl="1"/>
            <a:r>
              <a:rPr lang="en-US" dirty="0"/>
              <a:t>DREAMM 9 </a:t>
            </a:r>
            <a:r>
              <a:rPr lang="en-US" dirty="0" err="1"/>
              <a:t>BelaMaf</a:t>
            </a:r>
            <a:r>
              <a:rPr lang="en-US" dirty="0"/>
              <a:t> +VRD in TI NDMM early results – feasible</a:t>
            </a:r>
            <a:r>
              <a:rPr lang="en-US" baseline="30000" dirty="0"/>
              <a:t>1</a:t>
            </a:r>
          </a:p>
          <a:p>
            <a:r>
              <a:rPr lang="en-US" dirty="0"/>
              <a:t>Canadian Myeloma Research Group</a:t>
            </a:r>
            <a:r>
              <a:rPr lang="en-US" baseline="30000" dirty="0"/>
              <a:t>2</a:t>
            </a:r>
          </a:p>
          <a:p>
            <a:pPr lvl="1"/>
            <a:r>
              <a:rPr lang="en-US" dirty="0"/>
              <a:t>Belantamab in combination with pomalidomide and dexamethasone in pts with ≥ 1 LOT</a:t>
            </a:r>
          </a:p>
          <a:p>
            <a:pPr lvl="1"/>
            <a:r>
              <a:rPr lang="en-US" dirty="0"/>
              <a:t>Various BM dosing cohorts </a:t>
            </a:r>
          </a:p>
          <a:p>
            <a:pPr lvl="2"/>
            <a:r>
              <a:rPr lang="en-US" dirty="0"/>
              <a:t>1.92 or 2.5 mg/kg IV on D1 q 4wks and 2.5 or 3.4 split dosing IV on D1 and D8 q 4 </a:t>
            </a:r>
            <a:r>
              <a:rPr lang="en-US" dirty="0" err="1"/>
              <a:t>wks</a:t>
            </a:r>
            <a:endParaRPr lang="en-US" dirty="0"/>
          </a:p>
          <a:p>
            <a:pPr lvl="2"/>
            <a:r>
              <a:rPr lang="en-US" dirty="0"/>
              <a:t>MTD BM 2.5mg/kg D1 or split over D1 and D8 (2.5mg/kg total) IV Q4wks – DLTs were Gr 3 keratopathy</a:t>
            </a:r>
          </a:p>
          <a:p>
            <a:pPr lvl="2"/>
            <a:r>
              <a:rPr lang="en-US" dirty="0"/>
              <a:t>Promising early efficacy: ORR 88% all 34 pts, ORR 100% in 11 pts with triple refractory disease</a:t>
            </a:r>
          </a:p>
          <a:p>
            <a:pPr marL="0" indent="0">
              <a:buNone/>
            </a:pPr>
            <a:endParaRPr lang="en-US" dirty="0"/>
          </a:p>
        </p:txBody>
      </p:sp>
      <p:sp>
        <p:nvSpPr>
          <p:cNvPr id="3" name="Title 2">
            <a:extLst>
              <a:ext uri="{FF2B5EF4-FFF2-40B4-BE49-F238E27FC236}">
                <a16:creationId xmlns:a16="http://schemas.microsoft.com/office/drawing/2014/main" id="{A8A022B6-5C1D-47BA-93D3-01B4E22DE61C}"/>
              </a:ext>
            </a:extLst>
          </p:cNvPr>
          <p:cNvSpPr>
            <a:spLocks noGrp="1"/>
          </p:cNvSpPr>
          <p:nvPr>
            <p:ph type="title"/>
          </p:nvPr>
        </p:nvSpPr>
        <p:spPr/>
        <p:txBody>
          <a:bodyPr/>
          <a:lstStyle/>
          <a:p>
            <a:r>
              <a:rPr lang="en-US" dirty="0"/>
              <a:t>Belantamab mafodotin development</a:t>
            </a:r>
          </a:p>
        </p:txBody>
      </p:sp>
      <p:sp>
        <p:nvSpPr>
          <p:cNvPr id="4" name="Footer Placeholder 3">
            <a:extLst>
              <a:ext uri="{FF2B5EF4-FFF2-40B4-BE49-F238E27FC236}">
                <a16:creationId xmlns:a16="http://schemas.microsoft.com/office/drawing/2014/main" id="{48064E77-664A-4C34-9EAD-CD17BDCB5538}"/>
              </a:ext>
            </a:extLst>
          </p:cNvPr>
          <p:cNvSpPr>
            <a:spLocks noGrp="1"/>
          </p:cNvSpPr>
          <p:nvPr>
            <p:ph type="ftr" sz="quarter" idx="3"/>
          </p:nvPr>
        </p:nvSpPr>
        <p:spPr>
          <a:xfrm>
            <a:off x="1575443" y="6015223"/>
            <a:ext cx="4520557" cy="42236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58595B"/>
                </a:solidFill>
                <a:effectLst/>
                <a:uLnTx/>
                <a:uFillTx/>
                <a:latin typeface="Arial" panose="020B0604020202020204" pitchFamily="34" charset="0"/>
                <a:ea typeface="+mn-ea"/>
                <a:cs typeface="Arial" panose="020B0604020202020204" pitchFamily="34" charset="0"/>
              </a:rPr>
              <a:t>1 </a:t>
            </a:r>
            <a: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Usmani et al, ASH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58595B"/>
                </a:solidFill>
                <a:effectLst/>
                <a:uLnTx/>
                <a:uFillTx/>
                <a:latin typeface="Arial" panose="020B0604020202020204" pitchFamily="34" charset="0"/>
                <a:ea typeface="+mn-ea"/>
                <a:cs typeface="Arial" panose="020B0604020202020204" pitchFamily="34" charset="0"/>
              </a:rPr>
              <a:t>2</a:t>
            </a:r>
            <a: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Trudel et al, ASH 2020  </a:t>
            </a:r>
          </a:p>
        </p:txBody>
      </p:sp>
      <p:sp>
        <p:nvSpPr>
          <p:cNvPr id="5" name="TextBox 4">
            <a:extLst>
              <a:ext uri="{FF2B5EF4-FFF2-40B4-BE49-F238E27FC236}">
                <a16:creationId xmlns:a16="http://schemas.microsoft.com/office/drawing/2014/main" id="{A377E1EB-D2CC-0047-B011-5447BA496951}"/>
              </a:ext>
            </a:extLst>
          </p:cNvPr>
          <p:cNvSpPr txBox="1"/>
          <p:nvPr/>
        </p:nvSpPr>
        <p:spPr bwMode="auto">
          <a:xfrm>
            <a:off x="0" y="6526845"/>
            <a:ext cx="3183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Jesús G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Berdeja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007964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A79E-C0D0-46FF-8050-80DF9FA82689}"/>
              </a:ext>
            </a:extLst>
          </p:cNvPr>
          <p:cNvSpPr>
            <a:spLocks noGrp="1"/>
          </p:cNvSpPr>
          <p:nvPr>
            <p:ph type="title"/>
          </p:nvPr>
        </p:nvSpPr>
        <p:spPr/>
        <p:txBody>
          <a:bodyPr/>
          <a:lstStyle/>
          <a:p>
            <a:r>
              <a:rPr lang="en-US" b="1" dirty="0"/>
              <a:t>Targeting BCMA may be is a new standard</a:t>
            </a:r>
          </a:p>
        </p:txBody>
      </p:sp>
      <p:graphicFrame>
        <p:nvGraphicFramePr>
          <p:cNvPr id="4" name="Table 4">
            <a:extLst>
              <a:ext uri="{FF2B5EF4-FFF2-40B4-BE49-F238E27FC236}">
                <a16:creationId xmlns:a16="http://schemas.microsoft.com/office/drawing/2014/main" id="{A8AF2C92-3EF2-EB43-8FDC-141BF95899BD}"/>
              </a:ext>
            </a:extLst>
          </p:cNvPr>
          <p:cNvGraphicFramePr>
            <a:graphicFrameLocks noGrp="1"/>
          </p:cNvGraphicFramePr>
          <p:nvPr/>
        </p:nvGraphicFramePr>
        <p:xfrm>
          <a:off x="1546028" y="1724660"/>
          <a:ext cx="9099944" cy="4074160"/>
        </p:xfrm>
        <a:graphic>
          <a:graphicData uri="http://schemas.openxmlformats.org/drawingml/2006/table">
            <a:tbl>
              <a:tblPr firstRow="1" bandRow="1">
                <a:tableStyleId>{FABFCF23-3B69-468F-B69F-88F6DE6A72F2}</a:tableStyleId>
              </a:tblPr>
              <a:tblGrid>
                <a:gridCol w="2274986">
                  <a:extLst>
                    <a:ext uri="{9D8B030D-6E8A-4147-A177-3AD203B41FA5}">
                      <a16:colId xmlns:a16="http://schemas.microsoft.com/office/drawing/2014/main" val="2703945650"/>
                    </a:ext>
                  </a:extLst>
                </a:gridCol>
                <a:gridCol w="2274986">
                  <a:extLst>
                    <a:ext uri="{9D8B030D-6E8A-4147-A177-3AD203B41FA5}">
                      <a16:colId xmlns:a16="http://schemas.microsoft.com/office/drawing/2014/main" val="1870569316"/>
                    </a:ext>
                  </a:extLst>
                </a:gridCol>
                <a:gridCol w="2274986">
                  <a:extLst>
                    <a:ext uri="{9D8B030D-6E8A-4147-A177-3AD203B41FA5}">
                      <a16:colId xmlns:a16="http://schemas.microsoft.com/office/drawing/2014/main" val="1873262670"/>
                    </a:ext>
                  </a:extLst>
                </a:gridCol>
                <a:gridCol w="2274986">
                  <a:extLst>
                    <a:ext uri="{9D8B030D-6E8A-4147-A177-3AD203B41FA5}">
                      <a16:colId xmlns:a16="http://schemas.microsoft.com/office/drawing/2014/main" val="624583823"/>
                    </a:ext>
                  </a:extLst>
                </a:gridCol>
              </a:tblGrid>
              <a:tr h="370840">
                <a:tc>
                  <a:txBody>
                    <a:bodyPr/>
                    <a:lstStyle/>
                    <a:p>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Antibody drug conjugate</a:t>
                      </a:r>
                    </a:p>
                  </a:txBody>
                  <a:tcPr/>
                </a:tc>
                <a:tc>
                  <a:txBody>
                    <a:bodyPr/>
                    <a:lstStyle/>
                    <a:p>
                      <a:r>
                        <a:rPr lang="en-US" sz="1400" dirty="0">
                          <a:latin typeface="Arial" panose="020B0604020202020204" pitchFamily="34" charset="0"/>
                          <a:cs typeface="Arial" panose="020B0604020202020204" pitchFamily="34" charset="0"/>
                        </a:rPr>
                        <a:t>Bispecific antibody</a:t>
                      </a:r>
                    </a:p>
                  </a:txBody>
                  <a:tcPr/>
                </a:tc>
                <a:tc>
                  <a:txBody>
                    <a:bodyPr/>
                    <a:lstStyle/>
                    <a:p>
                      <a:r>
                        <a:rPr lang="en-US" sz="1400" dirty="0">
                          <a:latin typeface="Arial" panose="020B0604020202020204" pitchFamily="34" charset="0"/>
                          <a:cs typeface="Arial" panose="020B0604020202020204" pitchFamily="34" charset="0"/>
                        </a:rPr>
                        <a:t>CAR T-cell</a:t>
                      </a:r>
                    </a:p>
                  </a:txBody>
                  <a:tcPr/>
                </a:tc>
                <a:extLst>
                  <a:ext uri="{0D108BD9-81ED-4DB2-BD59-A6C34878D82A}">
                    <a16:rowId xmlns:a16="http://schemas.microsoft.com/office/drawing/2014/main" val="2506030753"/>
                  </a:ext>
                </a:extLst>
              </a:tr>
              <a:tr h="370840">
                <a:tc>
                  <a:txBody>
                    <a:bodyPr/>
                    <a:lstStyle/>
                    <a:p>
                      <a:r>
                        <a:rPr lang="en-US" sz="1400" dirty="0">
                          <a:latin typeface="Arial" panose="020B0604020202020204" pitchFamily="34" charset="0"/>
                          <a:cs typeface="Arial" panose="020B0604020202020204" pitchFamily="34" charset="0"/>
                        </a:rPr>
                        <a:t>Approved product</a:t>
                      </a:r>
                    </a:p>
                  </a:txBody>
                  <a:tcPr/>
                </a:tc>
                <a:tc>
                  <a:txBody>
                    <a:bodyPr/>
                    <a:lstStyle/>
                    <a:p>
                      <a:r>
                        <a:rPr lang="en-US" sz="1400" dirty="0">
                          <a:latin typeface="Arial" panose="020B0604020202020204" pitchFamily="34" charset="0"/>
                          <a:cs typeface="Arial" panose="020B0604020202020204" pitchFamily="34" charset="0"/>
                        </a:rPr>
                        <a:t>Belantamab mafodotin (August 2020)</a:t>
                      </a:r>
                    </a:p>
                  </a:txBody>
                  <a:tcPr/>
                </a:tc>
                <a:tc>
                  <a:txBody>
                    <a:bodyPr/>
                    <a:lstStyle/>
                    <a:p>
                      <a:r>
                        <a:rPr lang="en-US" sz="1400" dirty="0">
                          <a:latin typeface="Arial" panose="020B0604020202020204" pitchFamily="34" charset="0"/>
                          <a:cs typeface="Arial" panose="020B0604020202020204" pitchFamily="34" charset="0"/>
                        </a:rPr>
                        <a:t>Several in phase II</a:t>
                      </a:r>
                    </a:p>
                  </a:txBody>
                  <a:tcPr/>
                </a:tc>
                <a:tc>
                  <a:txBody>
                    <a:bodyPr/>
                    <a:lstStyle/>
                    <a:p>
                      <a:r>
                        <a:rPr lang="en-US" sz="1400" dirty="0">
                          <a:latin typeface="Arial" panose="020B0604020202020204" pitchFamily="34" charset="0"/>
                          <a:cs typeface="Arial" panose="020B0604020202020204" pitchFamily="34" charset="0"/>
                        </a:rPr>
                        <a:t>Ide-</a:t>
                      </a:r>
                      <a:r>
                        <a:rPr lang="en-US" sz="1400" dirty="0" err="1">
                          <a:latin typeface="Arial" panose="020B0604020202020204" pitchFamily="34" charset="0"/>
                          <a:cs typeface="Arial" panose="020B0604020202020204" pitchFamily="34" charset="0"/>
                        </a:rPr>
                        <a:t>cel</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(March 2021)</a:t>
                      </a:r>
                    </a:p>
                  </a:txBody>
                  <a:tcPr/>
                </a:tc>
                <a:extLst>
                  <a:ext uri="{0D108BD9-81ED-4DB2-BD59-A6C34878D82A}">
                    <a16:rowId xmlns:a16="http://schemas.microsoft.com/office/drawing/2014/main" val="150245021"/>
                  </a:ext>
                </a:extLst>
              </a:tr>
              <a:tr h="370840">
                <a:tc>
                  <a:txBody>
                    <a:bodyPr/>
                    <a:lstStyle/>
                    <a:p>
                      <a:r>
                        <a:rPr lang="en-US" sz="1400" dirty="0">
                          <a:latin typeface="Arial" panose="020B0604020202020204" pitchFamily="34" charset="0"/>
                          <a:cs typeface="Arial" panose="020B0604020202020204" pitchFamily="34" charset="0"/>
                        </a:rPr>
                        <a:t>Efficacy</a:t>
                      </a:r>
                    </a:p>
                  </a:txBody>
                  <a:tcPr/>
                </a:tc>
                <a:tc>
                  <a:txBody>
                    <a:bodyPr/>
                    <a:lstStyle/>
                    <a:p>
                      <a:r>
                        <a:rPr lang="en-US" sz="1400" dirty="0">
                          <a:latin typeface="Arial" panose="020B0604020202020204" pitchFamily="34" charset="0"/>
                          <a:cs typeface="Arial" panose="020B0604020202020204" pitchFamily="34" charset="0"/>
                        </a:rPr>
                        <a:t>++ (as single agent; higher in combinations)</a:t>
                      </a:r>
                    </a:p>
                  </a:txBody>
                  <a:tcPr/>
                </a:tc>
                <a:tc>
                  <a:txBody>
                    <a:bodyPr/>
                    <a:lstStyle/>
                    <a:p>
                      <a:r>
                        <a:rPr lang="en-US" sz="1400" dirty="0">
                          <a:latin typeface="Arial" panose="020B0604020202020204" pitchFamily="34" charset="0"/>
                          <a:cs typeface="Arial" panose="020B0604020202020204" pitchFamily="34" charset="0"/>
                        </a:rPr>
                        <a:t>+++</a:t>
                      </a:r>
                    </a:p>
                  </a:txBody>
                  <a:tcPr/>
                </a:tc>
                <a:tc>
                  <a:txBody>
                    <a:bodyPr/>
                    <a:lstStyle/>
                    <a:p>
                      <a:r>
                        <a:rPr lang="en-US" sz="14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714855159"/>
                  </a:ext>
                </a:extLst>
              </a:tr>
              <a:tr h="370840">
                <a:tc>
                  <a:txBody>
                    <a:bodyPr/>
                    <a:lstStyle/>
                    <a:p>
                      <a:r>
                        <a:rPr lang="en-US" sz="1400" dirty="0">
                          <a:latin typeface="Arial" panose="020B0604020202020204" pitchFamily="34" charset="0"/>
                          <a:cs typeface="Arial" panose="020B0604020202020204" pitchFamily="34" charset="0"/>
                        </a:rPr>
                        <a:t>How given</a:t>
                      </a:r>
                    </a:p>
                  </a:txBody>
                  <a:tcPr/>
                </a:tc>
                <a:tc>
                  <a:txBody>
                    <a:bodyPr/>
                    <a:lstStyle/>
                    <a:p>
                      <a:r>
                        <a:rPr lang="en-US" sz="1400" dirty="0">
                          <a:latin typeface="Arial" panose="020B0604020202020204" pitchFamily="34" charset="0"/>
                          <a:cs typeface="Arial" panose="020B0604020202020204" pitchFamily="34" charset="0"/>
                        </a:rPr>
                        <a:t>IV, q3 weeks, until progression</a:t>
                      </a:r>
                    </a:p>
                  </a:txBody>
                  <a:tcPr/>
                </a:tc>
                <a:tc>
                  <a:txBody>
                    <a:bodyPr/>
                    <a:lstStyle/>
                    <a:p>
                      <a:r>
                        <a:rPr lang="en-US" sz="1400" dirty="0">
                          <a:latin typeface="Arial" panose="020B0604020202020204" pitchFamily="34" charset="0"/>
                          <a:cs typeface="Arial" panose="020B0604020202020204" pitchFamily="34" charset="0"/>
                        </a:rPr>
                        <a:t>IV or SC, weekly or q2 weeks until progression</a:t>
                      </a:r>
                    </a:p>
                  </a:txBody>
                  <a:tcPr/>
                </a:tc>
                <a:tc>
                  <a:txBody>
                    <a:bodyPr/>
                    <a:lstStyle/>
                    <a:p>
                      <a:r>
                        <a:rPr lang="en-US" sz="1400" dirty="0">
                          <a:latin typeface="Arial" panose="020B0604020202020204" pitchFamily="34" charset="0"/>
                          <a:cs typeface="Arial" panose="020B0604020202020204" pitchFamily="34" charset="0"/>
                        </a:rPr>
                        <a:t>One-and-done</a:t>
                      </a:r>
                    </a:p>
                  </a:txBody>
                  <a:tcPr/>
                </a:tc>
                <a:extLst>
                  <a:ext uri="{0D108BD9-81ED-4DB2-BD59-A6C34878D82A}">
                    <a16:rowId xmlns:a16="http://schemas.microsoft.com/office/drawing/2014/main" val="298233263"/>
                  </a:ext>
                </a:extLst>
              </a:tr>
              <a:tr h="370840">
                <a:tc>
                  <a:txBody>
                    <a:bodyPr/>
                    <a:lstStyle/>
                    <a:p>
                      <a:r>
                        <a:rPr lang="en-US" sz="1400" dirty="0">
                          <a:latin typeface="Arial" panose="020B0604020202020204" pitchFamily="34" charset="0"/>
                          <a:cs typeface="Arial" panose="020B0604020202020204" pitchFamily="34" charset="0"/>
                        </a:rPr>
                        <a:t>Where given</a:t>
                      </a:r>
                    </a:p>
                  </a:txBody>
                  <a:tcPr/>
                </a:tc>
                <a:tc>
                  <a:txBody>
                    <a:bodyPr/>
                    <a:lstStyle/>
                    <a:p>
                      <a:r>
                        <a:rPr lang="en-US" sz="1400" dirty="0">
                          <a:latin typeface="Arial" panose="020B0604020202020204" pitchFamily="34" charset="0"/>
                          <a:cs typeface="Arial" panose="020B0604020202020204" pitchFamily="34" charset="0"/>
                        </a:rPr>
                        <a:t>Community</a:t>
                      </a:r>
                    </a:p>
                  </a:txBody>
                  <a:tcPr/>
                </a:tc>
                <a:tc>
                  <a:txBody>
                    <a:bodyPr/>
                    <a:lstStyle/>
                    <a:p>
                      <a:r>
                        <a:rPr lang="en-US" sz="1400" dirty="0">
                          <a:latin typeface="Arial" panose="020B0604020202020204" pitchFamily="34" charset="0"/>
                          <a:cs typeface="Arial" panose="020B0604020202020204" pitchFamily="34" charset="0"/>
                        </a:rPr>
                        <a:t>Academic medical centers</a:t>
                      </a:r>
                    </a:p>
                  </a:txBody>
                  <a:tcPr/>
                </a:tc>
                <a:tc>
                  <a:txBody>
                    <a:bodyPr/>
                    <a:lstStyle/>
                    <a:p>
                      <a:r>
                        <a:rPr lang="en-US" sz="1400" dirty="0">
                          <a:latin typeface="Arial" panose="020B0604020202020204" pitchFamily="34" charset="0"/>
                          <a:cs typeface="Arial" panose="020B0604020202020204" pitchFamily="34" charset="0"/>
                        </a:rPr>
                        <a:t>Academic medical centers</a:t>
                      </a:r>
                    </a:p>
                  </a:txBody>
                  <a:tcPr/>
                </a:tc>
                <a:extLst>
                  <a:ext uri="{0D108BD9-81ED-4DB2-BD59-A6C34878D82A}">
                    <a16:rowId xmlns:a16="http://schemas.microsoft.com/office/drawing/2014/main" val="410120321"/>
                  </a:ext>
                </a:extLst>
              </a:tr>
              <a:tr h="370840">
                <a:tc>
                  <a:txBody>
                    <a:bodyPr/>
                    <a:lstStyle/>
                    <a:p>
                      <a:r>
                        <a:rPr lang="en-US" sz="1400" dirty="0">
                          <a:latin typeface="Arial" panose="020B0604020202020204" pitchFamily="34" charset="0"/>
                          <a:cs typeface="Arial" panose="020B0604020202020204" pitchFamily="34" charset="0"/>
                        </a:rPr>
                        <a:t>Notable adverse events</a:t>
                      </a:r>
                    </a:p>
                  </a:txBody>
                  <a:tcPr/>
                </a:tc>
                <a:tc>
                  <a:txBody>
                    <a:bodyPr/>
                    <a:lstStyle/>
                    <a:p>
                      <a:r>
                        <a:rPr lang="en-US" sz="1400" dirty="0">
                          <a:latin typeface="Arial" panose="020B0604020202020204" pitchFamily="34" charset="0"/>
                          <a:cs typeface="Arial" panose="020B0604020202020204" pitchFamily="34" charset="0"/>
                        </a:rPr>
                        <a:t>Ocular (corneal)</a:t>
                      </a:r>
                    </a:p>
                  </a:txBody>
                  <a:tcPr/>
                </a:tc>
                <a:tc>
                  <a:txBody>
                    <a:bodyPr/>
                    <a:lstStyle/>
                    <a:p>
                      <a:r>
                        <a:rPr lang="en-US" sz="1400" dirty="0">
                          <a:latin typeface="Arial" panose="020B0604020202020204" pitchFamily="34" charset="0"/>
                          <a:cs typeface="Arial" panose="020B0604020202020204" pitchFamily="34" charset="0"/>
                        </a:rPr>
                        <a:t>CRS and neurotoxicity</a:t>
                      </a:r>
                    </a:p>
                  </a:txBody>
                  <a:tcPr/>
                </a:tc>
                <a:tc>
                  <a:txBody>
                    <a:bodyPr/>
                    <a:lstStyle/>
                    <a:p>
                      <a:r>
                        <a:rPr lang="en-US" sz="1400" dirty="0">
                          <a:latin typeface="Arial" panose="020B0604020202020204" pitchFamily="34" charset="0"/>
                          <a:cs typeface="Arial" panose="020B0604020202020204" pitchFamily="34" charset="0"/>
                        </a:rPr>
                        <a:t>CRS and neurotoxicity</a:t>
                      </a:r>
                    </a:p>
                  </a:txBody>
                  <a:tcPr/>
                </a:tc>
                <a:extLst>
                  <a:ext uri="{0D108BD9-81ED-4DB2-BD59-A6C34878D82A}">
                    <a16:rowId xmlns:a16="http://schemas.microsoft.com/office/drawing/2014/main" val="1481935267"/>
                  </a:ext>
                </a:extLst>
              </a:tr>
              <a:tr h="370840">
                <a:tc>
                  <a:txBody>
                    <a:bodyPr/>
                    <a:lstStyle/>
                    <a:p>
                      <a:r>
                        <a:rPr lang="en-US" sz="1400" dirty="0">
                          <a:latin typeface="Arial" panose="020B0604020202020204" pitchFamily="34" charset="0"/>
                          <a:cs typeface="Arial" panose="020B0604020202020204" pitchFamily="34" charset="0"/>
                        </a:rPr>
                        <a:t>CRS</a:t>
                      </a:r>
                    </a:p>
                  </a:txBody>
                  <a:tcPr/>
                </a:tc>
                <a:tc>
                  <a:txBody>
                    <a:bodyPr/>
                    <a:lstStyle/>
                    <a:p>
                      <a:r>
                        <a:rPr lang="en-US" sz="1400" dirty="0">
                          <a:latin typeface="Arial" panose="020B0604020202020204" pitchFamily="34" charset="0"/>
                          <a:cs typeface="Arial" panose="020B0604020202020204" pitchFamily="34" charset="0"/>
                        </a:rPr>
                        <a:t>Not seen</a:t>
                      </a:r>
                    </a:p>
                  </a:txBody>
                  <a:tcPr/>
                </a:tc>
                <a:tc>
                  <a:txBody>
                    <a:bodyPr/>
                    <a:lstStyle/>
                    <a:p>
                      <a:r>
                        <a:rPr lang="en-US" sz="1400" dirty="0">
                          <a:latin typeface="Arial" panose="020B0604020202020204" pitchFamily="34" charset="0"/>
                          <a:cs typeface="Arial" panose="020B0604020202020204" pitchFamily="34" charset="0"/>
                        </a:rPr>
                        <a:t>++</a:t>
                      </a:r>
                    </a:p>
                  </a:txBody>
                  <a:tcPr/>
                </a:tc>
                <a:tc>
                  <a:txBody>
                    <a:bodyPr/>
                    <a:lstStyle/>
                    <a:p>
                      <a:r>
                        <a:rPr lang="en-US" sz="14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565365790"/>
                  </a:ext>
                </a:extLst>
              </a:tr>
              <a:tr h="370840">
                <a:tc>
                  <a:txBody>
                    <a:bodyPr/>
                    <a:lstStyle/>
                    <a:p>
                      <a:r>
                        <a:rPr lang="en-US" sz="1400" dirty="0">
                          <a:latin typeface="Arial" panose="020B0604020202020204" pitchFamily="34" charset="0"/>
                          <a:cs typeface="Arial" panose="020B0604020202020204" pitchFamily="34" charset="0"/>
                        </a:rPr>
                        <a:t>Neurotoxicity</a:t>
                      </a:r>
                    </a:p>
                  </a:txBody>
                  <a:tcPr/>
                </a:tc>
                <a:tc>
                  <a:txBody>
                    <a:bodyPr/>
                    <a:lstStyle/>
                    <a:p>
                      <a:r>
                        <a:rPr lang="en-US" sz="1400" dirty="0">
                          <a:latin typeface="Arial" panose="020B0604020202020204" pitchFamily="34" charset="0"/>
                          <a:cs typeface="Arial" panose="020B0604020202020204" pitchFamily="34" charset="0"/>
                        </a:rPr>
                        <a:t>Not seen</a:t>
                      </a:r>
                    </a:p>
                  </a:txBody>
                  <a:tcPr/>
                </a:tc>
                <a:tc>
                  <a:txBody>
                    <a:bodyPr/>
                    <a:lstStyle/>
                    <a:p>
                      <a:r>
                        <a:rPr lang="en-US" sz="1400" dirty="0">
                          <a:latin typeface="Arial" panose="020B0604020202020204" pitchFamily="34" charset="0"/>
                          <a:cs typeface="Arial" panose="020B0604020202020204" pitchFamily="34" charset="0"/>
                        </a:rPr>
                        <a:t>+</a:t>
                      </a:r>
                    </a:p>
                  </a:txBody>
                  <a:tcPr/>
                </a:tc>
                <a:tc>
                  <a:txBody>
                    <a:bodyPr/>
                    <a:lstStyle/>
                    <a:p>
                      <a:r>
                        <a:rPr lang="en-US" sz="14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002422916"/>
                  </a:ext>
                </a:extLst>
              </a:tr>
              <a:tr h="370840">
                <a:tc>
                  <a:txBody>
                    <a:bodyPr/>
                    <a:lstStyle/>
                    <a:p>
                      <a:r>
                        <a:rPr lang="en-US" sz="1400" dirty="0">
                          <a:latin typeface="Arial" panose="020B0604020202020204" pitchFamily="34" charset="0"/>
                          <a:cs typeface="Arial" panose="020B0604020202020204" pitchFamily="34" charset="0"/>
                        </a:rPr>
                        <a:t>Availability</a:t>
                      </a:r>
                    </a:p>
                  </a:txBody>
                  <a:tcPr/>
                </a:tc>
                <a:tc>
                  <a:txBody>
                    <a:bodyPr/>
                    <a:lstStyle/>
                    <a:p>
                      <a:r>
                        <a:rPr lang="en-US" sz="1400" dirty="0">
                          <a:latin typeface="Arial" panose="020B0604020202020204" pitchFamily="34" charset="0"/>
                          <a:cs typeface="Arial" panose="020B0604020202020204" pitchFamily="34" charset="0"/>
                        </a:rPr>
                        <a:t>Off-the-shelf; after ophthalmology evaluation</a:t>
                      </a:r>
                    </a:p>
                  </a:txBody>
                  <a:tcPr/>
                </a:tc>
                <a:tc>
                  <a:txBody>
                    <a:bodyPr/>
                    <a:lstStyle/>
                    <a:p>
                      <a:r>
                        <a:rPr lang="en-US" sz="1400" dirty="0">
                          <a:latin typeface="Arial" panose="020B0604020202020204" pitchFamily="34" charset="0"/>
                          <a:cs typeface="Arial" panose="020B0604020202020204" pitchFamily="34" charset="0"/>
                        </a:rPr>
                        <a:t>Off-the-shelf</a:t>
                      </a:r>
                    </a:p>
                  </a:txBody>
                  <a:tcPr/>
                </a:tc>
                <a:tc>
                  <a:txBody>
                    <a:bodyPr/>
                    <a:lstStyle/>
                    <a:p>
                      <a:r>
                        <a:rPr lang="en-US" sz="1400" dirty="0">
                          <a:latin typeface="Arial" panose="020B0604020202020204" pitchFamily="34" charset="0"/>
                          <a:cs typeface="Arial" panose="020B0604020202020204" pitchFamily="34" charset="0"/>
                        </a:rPr>
                        <a:t>Wait time for manufacturing</a:t>
                      </a:r>
                    </a:p>
                  </a:txBody>
                  <a:tcPr/>
                </a:tc>
                <a:extLst>
                  <a:ext uri="{0D108BD9-81ED-4DB2-BD59-A6C34878D82A}">
                    <a16:rowId xmlns:a16="http://schemas.microsoft.com/office/drawing/2014/main" val="19272241"/>
                  </a:ext>
                </a:extLst>
              </a:tr>
            </a:tbl>
          </a:graphicData>
        </a:graphic>
      </p:graphicFrame>
      <p:cxnSp>
        <p:nvCxnSpPr>
          <p:cNvPr id="7" name="Straight Connector 6">
            <a:extLst>
              <a:ext uri="{FF2B5EF4-FFF2-40B4-BE49-F238E27FC236}">
                <a16:creationId xmlns:a16="http://schemas.microsoft.com/office/drawing/2014/main" id="{B4B268D7-D264-874A-B922-C87BDBC10851}"/>
              </a:ext>
            </a:extLst>
          </p:cNvPr>
          <p:cNvCxnSpPr/>
          <p:nvPr/>
        </p:nvCxnSpPr>
        <p:spPr>
          <a:xfrm>
            <a:off x="5106075" y="663547"/>
            <a:ext cx="1699327"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A7F0347-3A54-184A-A852-B152466AD2E1}"/>
              </a:ext>
            </a:extLst>
          </p:cNvPr>
          <p:cNvSpPr txBox="1"/>
          <p:nvPr/>
        </p:nvSpPr>
        <p:spPr>
          <a:xfrm>
            <a:off x="305603" y="6552998"/>
            <a:ext cx="6096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Noopur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Raje</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880235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a:solidFill>
                  <a:srgbClr val="0432FF"/>
                </a:solidFill>
              </a:rPr>
              <a:t>Dr </a:t>
            </a:r>
            <a:r>
              <a:rPr lang="en-US" sz="3200" dirty="0" err="1"/>
              <a:t>Raje</a:t>
            </a:r>
            <a:r>
              <a:rPr lang="en-US" sz="3200" dirty="0">
                <a:solidFill>
                  <a:srgbClr val="0432FF"/>
                </a:solidFill>
              </a:rPr>
              <a:t> — Disclosures</a:t>
            </a:r>
          </a:p>
        </p:txBody>
      </p:sp>
      <p:graphicFrame>
        <p:nvGraphicFramePr>
          <p:cNvPr id="6" name="Content Placeholder 3"/>
          <p:cNvGraphicFramePr>
            <a:graphicFrameLocks noGrp="1"/>
          </p:cNvGraphicFramePr>
          <p:nvPr>
            <p:ph idx="4294967295"/>
          </p:nvPr>
        </p:nvGraphicFramePr>
        <p:xfrm>
          <a:off x="1272735" y="2657470"/>
          <a:ext cx="9646527" cy="1543060"/>
        </p:xfrm>
        <a:graphic>
          <a:graphicData uri="http://schemas.openxmlformats.org/drawingml/2006/table">
            <a:tbl>
              <a:tblPr firstRow="1" bandRow="1">
                <a:tableStyleId>{F2DE63D5-997A-4646-A377-4702673A728D}</a:tableStyleId>
              </a:tblPr>
              <a:tblGrid>
                <a:gridCol w="2519009">
                  <a:extLst>
                    <a:ext uri="{9D8B030D-6E8A-4147-A177-3AD203B41FA5}">
                      <a16:colId xmlns:a16="http://schemas.microsoft.com/office/drawing/2014/main" val="20000"/>
                    </a:ext>
                  </a:extLst>
                </a:gridCol>
                <a:gridCol w="7127518">
                  <a:extLst>
                    <a:ext uri="{9D8B030D-6E8A-4147-A177-3AD203B41FA5}">
                      <a16:colId xmlns:a16="http://schemas.microsoft.com/office/drawing/2014/main" val="20001"/>
                    </a:ext>
                  </a:extLst>
                </a:gridCol>
              </a:tblGrid>
              <a:tr h="1543060">
                <a:tc>
                  <a:txBody>
                    <a:bodyPr/>
                    <a:lstStyle/>
                    <a:p>
                      <a:pPr algn="l"/>
                      <a:r>
                        <a:rPr lang="en-US" b="1" dirty="0">
                          <a:solidFill>
                            <a:schemeClr val="tx1"/>
                          </a:solidFill>
                        </a:rPr>
                        <a:t>Advisory Committee</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bluebird bio, Bristol-Myers Squibb Company, Caribou Biosciences Inc, GlaxoSmithKline, </a:t>
                      </a:r>
                      <a:r>
                        <a:rPr lang="en-US" b="0" dirty="0" err="1">
                          <a:solidFill>
                            <a:schemeClr val="tx1"/>
                          </a:solidFill>
                        </a:rPr>
                        <a:t>Immuneel</a:t>
                      </a:r>
                      <a:r>
                        <a:rPr lang="en-US" b="0" dirty="0">
                          <a:solidFill>
                            <a:schemeClr val="tx1"/>
                          </a:solidFill>
                        </a:rPr>
                        <a:t> Therapeutics, Janssen Biotech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8401701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t>Agenda</a:t>
            </a:r>
            <a:endParaRPr lang="en-US" sz="2800" dirty="0">
              <a:solidFill>
                <a:srgbClr val="0000FF"/>
              </a:solidFill>
            </a:endParaRPr>
          </a:p>
        </p:txBody>
      </p:sp>
      <p:sp>
        <p:nvSpPr>
          <p:cNvPr id="6" name="Content Placeholder 5"/>
          <p:cNvSpPr>
            <a:spLocks noGrp="1"/>
          </p:cNvSpPr>
          <p:nvPr>
            <p:ph idx="1"/>
          </p:nvPr>
        </p:nvSpPr>
        <p:spPr>
          <a:xfrm>
            <a:off x="803412" y="1664804"/>
            <a:ext cx="10585176" cy="3528392"/>
          </a:xfrm>
        </p:spPr>
        <p:txBody>
          <a:bodyPr/>
          <a:lstStyle/>
          <a:p>
            <a:pPr marL="98425" indent="0">
              <a:spcBef>
                <a:spcPts val="2400"/>
              </a:spcBef>
              <a:spcAft>
                <a:spcPts val="0"/>
              </a:spcAft>
              <a:buNone/>
            </a:pPr>
            <a:r>
              <a:rPr lang="en-US" sz="2400" dirty="0">
                <a:solidFill>
                  <a:schemeClr val="tx1"/>
                </a:solidFill>
              </a:rPr>
              <a:t>Introduction: Monday Night with Research To Practice</a:t>
            </a:r>
          </a:p>
          <a:p>
            <a:pPr marL="98425" indent="0">
              <a:spcBef>
                <a:spcPts val="2400"/>
              </a:spcBef>
              <a:spcAft>
                <a:spcPts val="0"/>
              </a:spcAft>
              <a:buNone/>
            </a:pPr>
            <a:r>
              <a:rPr lang="en-US" sz="2400" dirty="0">
                <a:solidFill>
                  <a:schemeClr val="tx1"/>
                </a:solidFill>
              </a:rPr>
              <a:t>MODULE 1: Targeting BCMA</a:t>
            </a:r>
          </a:p>
          <a:p>
            <a:pPr marL="98425" indent="0">
              <a:spcBef>
                <a:spcPts val="2400"/>
              </a:spcBef>
              <a:spcAft>
                <a:spcPts val="0"/>
              </a:spcAft>
              <a:buNone/>
            </a:pPr>
            <a:r>
              <a:rPr lang="en-US" sz="2400" dirty="0">
                <a:solidFill>
                  <a:schemeClr val="tx1"/>
                </a:solidFill>
              </a:rPr>
              <a:t>MODULE 2: CAR T-Cell Therapy</a:t>
            </a:r>
          </a:p>
          <a:p>
            <a:pPr marL="98425" indent="0">
              <a:spcBef>
                <a:spcPts val="2400"/>
              </a:spcBef>
              <a:spcAft>
                <a:spcPts val="0"/>
              </a:spcAft>
              <a:buNone/>
            </a:pPr>
            <a:r>
              <a:rPr lang="en-US" sz="2400" dirty="0"/>
              <a:t>MODULE 3: Bispecific Antibodies</a:t>
            </a:r>
          </a:p>
          <a:p>
            <a:pPr marL="98425" indent="0">
              <a:spcBef>
                <a:spcPts val="2400"/>
              </a:spcBef>
              <a:spcAft>
                <a:spcPts val="0"/>
              </a:spcAft>
              <a:buNone/>
            </a:pPr>
            <a:r>
              <a:rPr lang="en-US" sz="2400" dirty="0"/>
              <a:t>MODULE 4: </a:t>
            </a:r>
            <a:r>
              <a:rPr lang="en-US" sz="2400" dirty="0" err="1"/>
              <a:t>Belantamab</a:t>
            </a:r>
            <a:r>
              <a:rPr lang="en-US" sz="2400" dirty="0"/>
              <a:t> </a:t>
            </a:r>
            <a:r>
              <a:rPr lang="en-US" sz="2400" dirty="0" err="1"/>
              <a:t>Mafodotin</a:t>
            </a:r>
            <a:r>
              <a:rPr lang="en-US" sz="2400" dirty="0"/>
              <a:t> </a:t>
            </a:r>
          </a:p>
        </p:txBody>
      </p:sp>
    </p:spTree>
    <p:custDataLst>
      <p:tags r:id="rId1"/>
    </p:custDataLst>
    <p:extLst>
      <p:ext uri="{BB962C8B-B14F-4D97-AF65-F5344CB8AC3E}">
        <p14:creationId xmlns:p14="http://schemas.microsoft.com/office/powerpoint/2010/main" val="344782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C2498-7D29-F34E-9257-A94E56558615}"/>
              </a:ext>
            </a:extLst>
          </p:cNvPr>
          <p:cNvSpPr/>
          <p:nvPr/>
        </p:nvSpPr>
        <p:spPr bwMode="auto">
          <a:xfrm>
            <a:off x="623392" y="1664804"/>
            <a:ext cx="10009112"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Agenda</a:t>
            </a:r>
            <a:endParaRPr lang="en-US" sz="2800" dirty="0">
              <a:solidFill>
                <a:srgbClr val="0000FF"/>
              </a:solidFill>
            </a:endParaRPr>
          </a:p>
        </p:txBody>
      </p:sp>
      <p:sp>
        <p:nvSpPr>
          <p:cNvPr id="6" name="Content Placeholder 5"/>
          <p:cNvSpPr>
            <a:spLocks noGrp="1"/>
          </p:cNvSpPr>
          <p:nvPr>
            <p:ph idx="1"/>
          </p:nvPr>
        </p:nvSpPr>
        <p:spPr>
          <a:xfrm>
            <a:off x="803412" y="1664804"/>
            <a:ext cx="10585176" cy="3528392"/>
          </a:xfrm>
        </p:spPr>
        <p:txBody>
          <a:bodyPr/>
          <a:lstStyle/>
          <a:p>
            <a:pPr marL="98425" indent="0">
              <a:spcBef>
                <a:spcPts val="2400"/>
              </a:spcBef>
              <a:spcAft>
                <a:spcPts val="0"/>
              </a:spcAft>
              <a:buNone/>
            </a:pPr>
            <a:r>
              <a:rPr lang="en-US" sz="2400" dirty="0">
                <a:solidFill>
                  <a:schemeClr val="bg1"/>
                </a:solidFill>
              </a:rPr>
              <a:t>Introduction: Monday Night with Research To Practice</a:t>
            </a:r>
          </a:p>
          <a:p>
            <a:pPr marL="98425" indent="0">
              <a:spcBef>
                <a:spcPts val="2400"/>
              </a:spcBef>
              <a:spcAft>
                <a:spcPts val="0"/>
              </a:spcAft>
              <a:buNone/>
            </a:pPr>
            <a:r>
              <a:rPr lang="en-US" sz="2400" dirty="0">
                <a:solidFill>
                  <a:schemeClr val="tx1"/>
                </a:solidFill>
              </a:rPr>
              <a:t>MODULE 1: Targeting BCMA</a:t>
            </a:r>
          </a:p>
          <a:p>
            <a:pPr marL="98425" indent="0">
              <a:spcBef>
                <a:spcPts val="2400"/>
              </a:spcBef>
              <a:spcAft>
                <a:spcPts val="0"/>
              </a:spcAft>
              <a:buNone/>
            </a:pPr>
            <a:r>
              <a:rPr lang="en-US" sz="2400" dirty="0">
                <a:solidFill>
                  <a:schemeClr val="tx1"/>
                </a:solidFill>
              </a:rPr>
              <a:t>MODULE 2: CAR T-Cell Therapy</a:t>
            </a:r>
          </a:p>
          <a:p>
            <a:pPr marL="98425" indent="0">
              <a:spcBef>
                <a:spcPts val="2400"/>
              </a:spcBef>
              <a:spcAft>
                <a:spcPts val="0"/>
              </a:spcAft>
              <a:buNone/>
            </a:pPr>
            <a:r>
              <a:rPr lang="en-US" sz="2400" dirty="0"/>
              <a:t>MODULE 3: Bispecific Antibodies</a:t>
            </a:r>
          </a:p>
          <a:p>
            <a:pPr marL="98425" indent="0">
              <a:spcBef>
                <a:spcPts val="2400"/>
              </a:spcBef>
              <a:spcAft>
                <a:spcPts val="0"/>
              </a:spcAft>
              <a:buNone/>
            </a:pPr>
            <a:r>
              <a:rPr lang="en-US" sz="2400" dirty="0"/>
              <a:t>MODULE 4: </a:t>
            </a:r>
            <a:r>
              <a:rPr lang="en-US" sz="2400" dirty="0" err="1"/>
              <a:t>Belantamab</a:t>
            </a:r>
            <a:r>
              <a:rPr lang="en-US" sz="2400" dirty="0"/>
              <a:t> </a:t>
            </a:r>
            <a:r>
              <a:rPr lang="en-US" sz="2400" dirty="0" err="1"/>
              <a:t>Mafodotin</a:t>
            </a:r>
            <a:r>
              <a:rPr lang="en-US" sz="2400" dirty="0"/>
              <a:t> </a:t>
            </a:r>
          </a:p>
        </p:txBody>
      </p:sp>
    </p:spTree>
    <p:custDataLst>
      <p:tags r:id="rId1"/>
    </p:custDataLst>
    <p:extLst>
      <p:ext uri="{BB962C8B-B14F-4D97-AF65-F5344CB8AC3E}">
        <p14:creationId xmlns:p14="http://schemas.microsoft.com/office/powerpoint/2010/main" val="104526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J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smtClean="0">
            <a:latin typeface="Arial"/>
            <a:cs typeface="Arial"/>
          </a:defRPr>
        </a:defPPr>
      </a:lstStyle>
    </a:txDef>
  </a:objectDefaults>
  <a:extraClrSchemeLst/>
</a:theme>
</file>

<file path=ppt/theme/theme11.xml><?xml version="1.0" encoding="utf-8"?>
<a:theme xmlns:a="http://schemas.openxmlformats.org/drawingml/2006/main" name="9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SC Content Slide">
  <a:themeElements>
    <a:clrScheme name="HCA Healthcare PowerPoint Theme v2">
      <a:dk1>
        <a:srgbClr val="58595B"/>
      </a:dk1>
      <a:lt1>
        <a:sysClr val="window" lastClr="FFFFFF"/>
      </a:lt1>
      <a:dk2>
        <a:srgbClr val="03173E"/>
      </a:dk2>
      <a:lt2>
        <a:srgbClr val="D9D9D6"/>
      </a:lt2>
      <a:accent1>
        <a:srgbClr val="03173E"/>
      </a:accent1>
      <a:accent2>
        <a:srgbClr val="E05929"/>
      </a:accent2>
      <a:accent3>
        <a:srgbClr val="58595B"/>
      </a:accent3>
      <a:accent4>
        <a:srgbClr val="BBBCBC"/>
      </a:accent4>
      <a:accent5>
        <a:srgbClr val="0087CA"/>
      </a:accent5>
      <a:accent6>
        <a:srgbClr val="CE2130"/>
      </a:accent6>
      <a:hlink>
        <a:srgbClr val="00558C"/>
      </a:hlink>
      <a:folHlink>
        <a:srgbClr val="0055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Autofit/>
      </a:bodyPr>
      <a:lstStyle>
        <a:defPPr marL="0" indent="0" algn="l">
          <a:spcBef>
            <a:spcPts val="0"/>
          </a:spcBef>
          <a:buFont typeface="Arial"/>
          <a:buNone/>
          <a:defRPr dirty="0"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8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800" dirty="0" smtClean="0">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Arial"/>
            <a:cs typeface="Aria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00984DCE-F8C4-457F-8AFF-797C14CD407A}"/>
</file>

<file path=customXml/itemProps2.xml><?xml version="1.0" encoding="utf-8"?>
<ds:datastoreItem xmlns:ds="http://schemas.openxmlformats.org/officeDocument/2006/customXml" ds:itemID="{BDD786AD-6B56-42C2-BB1E-D7BCA8384715}"/>
</file>

<file path=customXml/itemProps3.xml><?xml version="1.0" encoding="utf-8"?>
<ds:datastoreItem xmlns:ds="http://schemas.openxmlformats.org/officeDocument/2006/customXml" ds:itemID="{4FA0144F-A089-416F-9CE8-904633E83496}"/>
</file>

<file path=docProps/app.xml><?xml version="1.0" encoding="utf-8"?>
<Properties xmlns="http://schemas.openxmlformats.org/officeDocument/2006/extended-properties" xmlns:vt="http://schemas.openxmlformats.org/officeDocument/2006/docPropsVTypes">
  <Template/>
  <TotalTime>83036</TotalTime>
  <Words>6121</Words>
  <Application>Microsoft Macintosh PowerPoint</Application>
  <PresentationFormat>Widescreen</PresentationFormat>
  <Paragraphs>978</Paragraphs>
  <Slides>63</Slides>
  <Notes>29</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63</vt:i4>
      </vt:variant>
    </vt:vector>
  </HeadingPairs>
  <TitlesOfParts>
    <vt:vector size="87" baseType="lpstr">
      <vt:lpstr>Arial</vt:lpstr>
      <vt:lpstr>Arial Nova</vt:lpstr>
      <vt:lpstr>Calibri</vt:lpstr>
      <vt:lpstr>Calibri Light</vt:lpstr>
      <vt:lpstr>Cambria</vt:lpstr>
      <vt:lpstr>Courier New</vt:lpstr>
      <vt:lpstr>Gotham Thin</vt:lpstr>
      <vt:lpstr>Symbol</vt:lpstr>
      <vt:lpstr>Times New Roman</vt:lpstr>
      <vt:lpstr>Trebuchet MS</vt:lpstr>
      <vt:lpstr>Verdana</vt:lpstr>
      <vt:lpstr>Wingdings</vt:lpstr>
      <vt:lpstr>1_Default Design</vt:lpstr>
      <vt:lpstr>2_Default Design</vt:lpstr>
      <vt:lpstr>8_2017_HTAA_Diabetes</vt:lpstr>
      <vt:lpstr>SC Content Slide</vt:lpstr>
      <vt:lpstr>1_2017_HTAA_Diabetes</vt:lpstr>
      <vt:lpstr>Office Theme</vt:lpstr>
      <vt:lpstr>4_Custom Design</vt:lpstr>
      <vt:lpstr>6_Office Theme</vt:lpstr>
      <vt:lpstr>11_Office Theme</vt:lpstr>
      <vt:lpstr>AJY</vt:lpstr>
      <vt:lpstr>9_2017_HTAA_Diabetes</vt:lpstr>
      <vt:lpstr>1_Office Theme</vt:lpstr>
      <vt:lpstr>Exploring the Current and Future Role  of B-Cell Maturation Antigen-Directed Therapy in the Management of Multiple Myeloma  Monday, February 7, 2022 5:00 PM – 6:00 PM ET </vt:lpstr>
      <vt:lpstr>Faculty</vt:lpstr>
      <vt:lpstr>Commercial Support</vt:lpstr>
      <vt:lpstr>Dr Love — Disclosures</vt:lpstr>
      <vt:lpstr>Research To Practice CME Planning Committee Members,  Staff and Reviewers</vt:lpstr>
      <vt:lpstr>Dr Berdeja — Disclosures</vt:lpstr>
      <vt:lpstr>Dr Raje — Disclosures</vt:lpstr>
      <vt:lpstr>Agenda</vt:lpstr>
      <vt:lpstr>Agenda</vt:lpstr>
      <vt:lpstr>What were you doing in 2010?</vt:lpstr>
      <vt:lpstr>Exploring the Current and Changing Paradigm  for the Management of Newly Diagnosed  Diffuse Large B-Cell Lymphoma  Wednesday, February 2, 2022 5:00 PM – 6:15 PM ET </vt:lpstr>
      <vt:lpstr>PowerPoint Presentation</vt:lpstr>
      <vt:lpstr>PowerPoint Presentation</vt:lpstr>
      <vt:lpstr>PowerPoint Presentation</vt:lpstr>
      <vt:lpstr>Agenda</vt:lpstr>
      <vt:lpstr>Myeloma Drugs Approved Since 2000</vt:lpstr>
      <vt:lpstr>Despite Progress in MM There Remains Need for New Tx </vt:lpstr>
      <vt:lpstr>BCMA as a Target in Myeloma Treatment</vt:lpstr>
      <vt:lpstr>BCMA-Targeted Immunotherapy in MM</vt:lpstr>
      <vt:lpstr>BCMA-Targeted Therapies for Multiple Myeloma </vt:lpstr>
      <vt:lpstr>Types of Antibodies</vt:lpstr>
      <vt:lpstr>BsAbs – Many Different Platforms </vt:lpstr>
      <vt:lpstr>BCMA bispecific antibodies in myeloma</vt:lpstr>
      <vt:lpstr>Agenda</vt:lpstr>
      <vt:lpstr>PowerPoint Presentation</vt:lpstr>
      <vt:lpstr>Case Presentation – Dr Berdeja: A 67-year-old man with  multiregimen-relapsed MM who receives CAR T-cell therapy</vt:lpstr>
      <vt:lpstr>Case Presentation – Dr Berdeja: A 67-year-old man with  multiregimen-relapsed MM who receives CAR T-cell therapy (continued)</vt:lpstr>
      <vt:lpstr>Case Presentation – Dr Berdeja: A 67-year-old man with  multiregimen-relapsed MM who receives CAR T-cell therapy (continued)</vt:lpstr>
      <vt:lpstr>PowerPoint Presentation</vt:lpstr>
      <vt:lpstr>PowerPoint Presentation</vt:lpstr>
      <vt:lpstr>CAR T-Associated Toxicities</vt:lpstr>
      <vt:lpstr>CAR T-Associated Toxicities</vt:lpstr>
      <vt:lpstr>Agenda</vt:lpstr>
      <vt:lpstr>PowerPoint Presentation</vt:lpstr>
      <vt:lpstr>BCMA x CD3 Bispecific Antibodies: Summary</vt:lpstr>
      <vt:lpstr>Novel Non-BCMA Bispecific Antibodies</vt:lpstr>
      <vt:lpstr>Phase 1 First-in-Human Study of Teclistamab in Patients With RRMM: Study Design and Patients</vt:lpstr>
      <vt:lpstr>Phase 1 First-in-Human Study of Teclistamab in Patients With RRMM: Efficacy</vt:lpstr>
      <vt:lpstr>PowerPoint Presentation</vt:lpstr>
      <vt:lpstr>PowerPoint Presentation</vt:lpstr>
      <vt:lpstr>MagnetisMM-1: Phase 1 Study of Elranatamab (PF-06863135),  a BCMA-targeted CD3-Engaging Bispecific Molecule, for Patients with RRMM</vt:lpstr>
      <vt:lpstr>MagnetisMM-1: Phase 1 Study of Elranatamab (PF-06863135),  a BCMA-targeted CD3-Engaging Bispecific Molecule, for Patients with RRMM</vt:lpstr>
      <vt:lpstr>MagnetisMM-1: Phase 1 Study of Elranatamab (PF-06863135),  a BCMA-targeted CD3-Engaging Bispecific Molecule, for Patients with RRMM</vt:lpstr>
      <vt:lpstr>PowerPoint Presentation</vt:lpstr>
      <vt:lpstr>The Future: Trispecific Antibodies</vt:lpstr>
      <vt:lpstr>Current Understanding and Future Directions</vt:lpstr>
      <vt:lpstr>Agenda</vt:lpstr>
      <vt:lpstr>Case Presentation – Dr Berdeja: A 78-year-old man with multiregimen-relapsed MM who receives belantamab mafodotin</vt:lpstr>
      <vt:lpstr>Case Presentation – Dr Berdeja: A 78-year-old man with multiregimen-relapsed MM who receives belantamab mafodotin (continued)</vt:lpstr>
      <vt:lpstr>Belantamab mafodotin (GSK2857916)</vt:lpstr>
      <vt:lpstr>Belantamab mafodotin</vt:lpstr>
      <vt:lpstr>DREAMM-6: Investigator-Assessed Best Confirmed Response for Belantamab Mafodotin + Vd</vt:lpstr>
      <vt:lpstr>DREAMM-6: Adverse Events of Special Interest</vt:lpstr>
      <vt:lpstr>PowerPoint Presentation</vt:lpstr>
      <vt:lpstr>PowerPoint Presentation</vt:lpstr>
      <vt:lpstr>PowerPoint Presentation</vt:lpstr>
      <vt:lpstr>PowerPoint Presentation</vt:lpstr>
      <vt:lpstr>PowerPoint Presentation</vt:lpstr>
      <vt:lpstr>PowerPoint Presentation</vt:lpstr>
      <vt:lpstr>Belantamab mafodotin toxicity</vt:lpstr>
      <vt:lpstr>Ocular toxicities of belantamab mafodotin</vt:lpstr>
      <vt:lpstr>Belantamab mafodotin development</vt:lpstr>
      <vt:lpstr>Targeting BCMA may be is a new standard</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7762</cp:revision>
  <cp:lastPrinted>2020-10-06T19:03:59Z</cp:lastPrinted>
  <dcterms:created xsi:type="dcterms:W3CDTF">2013-03-19T19:50:02Z</dcterms:created>
  <dcterms:modified xsi:type="dcterms:W3CDTF">2022-02-14T17:48:29Z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