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0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9" r:id="rId2"/>
    <p:sldMasterId id="2147483701" r:id="rId3"/>
    <p:sldMasterId id="2147483715" r:id="rId4"/>
  </p:sldMasterIdLst>
  <p:notesMasterIdLst>
    <p:notesMasterId r:id="rId38"/>
  </p:notesMasterIdLst>
  <p:sldIdLst>
    <p:sldId id="264" r:id="rId5"/>
    <p:sldId id="265" r:id="rId6"/>
    <p:sldId id="267" r:id="rId7"/>
    <p:sldId id="271" r:id="rId8"/>
    <p:sldId id="274" r:id="rId9"/>
    <p:sldId id="275" r:id="rId10"/>
    <p:sldId id="298" r:id="rId11"/>
    <p:sldId id="278" r:id="rId12"/>
    <p:sldId id="279" r:id="rId13"/>
    <p:sldId id="276" r:id="rId14"/>
    <p:sldId id="266" r:id="rId15"/>
    <p:sldId id="281" r:id="rId16"/>
    <p:sldId id="280" r:id="rId17"/>
    <p:sldId id="294" r:id="rId18"/>
    <p:sldId id="295" r:id="rId19"/>
    <p:sldId id="296" r:id="rId20"/>
    <p:sldId id="297" r:id="rId21"/>
    <p:sldId id="292" r:id="rId22"/>
    <p:sldId id="293" r:id="rId23"/>
    <p:sldId id="283" r:id="rId24"/>
    <p:sldId id="282" r:id="rId25"/>
    <p:sldId id="285" r:id="rId26"/>
    <p:sldId id="284" r:id="rId27"/>
    <p:sldId id="286" r:id="rId28"/>
    <p:sldId id="288" r:id="rId29"/>
    <p:sldId id="289" r:id="rId30"/>
    <p:sldId id="2146846676" r:id="rId31"/>
    <p:sldId id="2146846678" r:id="rId32"/>
    <p:sldId id="2147470357" r:id="rId33"/>
    <p:sldId id="2147470358" r:id="rId34"/>
    <p:sldId id="258" r:id="rId35"/>
    <p:sldId id="2147470361" r:id="rId36"/>
    <p:sldId id="214747036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306" autoAdjust="0"/>
    <p:restoredTop sz="94660"/>
  </p:normalViewPr>
  <p:slideViewPr>
    <p:cSldViewPr snapToGrid="0">
      <p:cViewPr varScale="1">
        <p:scale>
          <a:sx n="67" d="100"/>
          <a:sy n="67" d="100"/>
        </p:scale>
        <p:origin x="200" y="10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1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customXml" Target="../customXml/item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35C8E-85F9-4AED-BB24-888A8CB6D085}" type="datetimeFigureOut">
              <a:rPr lang="en-US" smtClean="0"/>
              <a:t>3/3/22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3415B6-2D0E-4BE9-B4C2-E5469F799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527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1"/>
            <a:ext cx="10464800" cy="1927225"/>
          </a:xfrm>
        </p:spPr>
        <p:txBody>
          <a:bodyPr anchor="b">
            <a:noAutofit/>
          </a:bodyPr>
          <a:lstStyle>
            <a:lvl1pPr>
              <a:defRPr sz="7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3398521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140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580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609600"/>
            <a:ext cx="27432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0264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467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660402" y="6222231"/>
            <a:ext cx="10539228" cy="342900"/>
          </a:xfrm>
        </p:spPr>
        <p:txBody>
          <a:bodyPr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200">
                <a:solidFill>
                  <a:srgbClr val="08777D"/>
                </a:solidFill>
              </a:defRPr>
            </a:lvl1pPr>
            <a:lvl2pPr marL="609585" indent="0">
              <a:buNone/>
              <a:defRPr sz="1333">
                <a:solidFill>
                  <a:srgbClr val="08777D"/>
                </a:solidFill>
              </a:defRPr>
            </a:lvl2pPr>
            <a:lvl3pPr marL="1219170" indent="0">
              <a:buNone/>
              <a:defRPr sz="1333">
                <a:solidFill>
                  <a:srgbClr val="08777D"/>
                </a:solidFill>
              </a:defRPr>
            </a:lvl3pPr>
            <a:lvl4pPr marL="1828754" indent="0">
              <a:buNone/>
              <a:defRPr sz="1333">
                <a:solidFill>
                  <a:srgbClr val="08777D"/>
                </a:solidFill>
              </a:defRPr>
            </a:lvl4pPr>
            <a:lvl5pPr marL="2438339" indent="0">
              <a:buNone/>
              <a:defRPr sz="1333">
                <a:solidFill>
                  <a:srgbClr val="08777D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 marL="383108" indent="-383108"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23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29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58496" y="6381328"/>
            <a:ext cx="11432371" cy="216024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3729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195127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82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4772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8175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1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07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077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176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9655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270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3246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8629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1139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811F168-5851-4164-A476-942919F07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3463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3BC21448-D02E-451B-9900-C7E2A13B28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053513" y="328761"/>
            <a:ext cx="2673350" cy="94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36758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729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4581" y="5345430"/>
            <a:ext cx="3827419" cy="124741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507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362200"/>
            <a:ext cx="10363200" cy="2200275"/>
          </a:xfrm>
        </p:spPr>
        <p:txBody>
          <a:bodyPr anchor="b">
            <a:normAutofit/>
          </a:bodyPr>
          <a:lstStyle>
            <a:lvl1pPr algn="l">
              <a:defRPr sz="64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626865"/>
            <a:ext cx="103632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75360" y="4599433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7299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8724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7387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6356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8305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0777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917" y="6276976"/>
            <a:ext cx="2167467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914402" y="2145600"/>
            <a:ext cx="6643649" cy="1219200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914404" y="3370145"/>
            <a:ext cx="6643649" cy="672000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  <a:latin typeface="Arial Narrow"/>
                <a:cs typeface="Arial Narrow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315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04800" y="5838613"/>
            <a:ext cx="11592984" cy="360680"/>
          </a:xfrm>
        </p:spPr>
        <p:txBody>
          <a:bodyPr lIns="0" tIns="0" rIns="0" bIns="0"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067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86612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@PV_2016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0" y="6459600"/>
            <a:ext cx="1320800" cy="300428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>
            <a:off x="0" y="1104331"/>
            <a:ext cx="12192000" cy="0"/>
          </a:xfrm>
          <a:prstGeom prst="line">
            <a:avLst/>
          </a:prstGeom>
          <a:ln>
            <a:solidFill>
              <a:srgbClr val="234D26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43840" y="57150"/>
            <a:ext cx="11704320" cy="990600"/>
          </a:xfrm>
        </p:spPr>
        <p:txBody>
          <a:bodyPr>
            <a:noAutofit/>
          </a:bodyPr>
          <a:lstStyle>
            <a:lvl1pPr>
              <a:defRPr sz="3000">
                <a:solidFill>
                  <a:srgbClr val="234D2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243840" y="6356351"/>
            <a:ext cx="9997440" cy="365125"/>
          </a:xfrm>
        </p:spPr>
        <p:txBody>
          <a:bodyPr lIns="4572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0334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970" y="365593"/>
            <a:ext cx="10514061" cy="13250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29114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121917" bIns="60958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121917" bIns="60958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245956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5384800" cy="4718304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3352"/>
            <a:ext cx="5384800" cy="4718304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3608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059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708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0362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772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343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400" y="4363099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5400" y="2708920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575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102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883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370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77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303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453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401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5242560" cy="639763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667" b="0">
                <a:solidFill>
                  <a:schemeClr val="tx2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242560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676400"/>
            <a:ext cx="5242560" cy="639763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667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438400"/>
            <a:ext cx="5242560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741949" y="4045691"/>
            <a:ext cx="4709160" cy="105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5485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790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030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194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137056925"/>
      </p:ext>
    </p:extLst>
  </p:cSld>
  <p:clrMapOvr>
    <a:masterClrMapping/>
  </p:clrMapOvr>
  <p:transition spd="slow"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9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88368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71536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3/3/22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71222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22883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33556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8169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91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289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88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37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090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28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080"/>
            <a:ext cx="2852928" cy="126187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792080"/>
            <a:ext cx="7620000" cy="5577840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130554"/>
            <a:ext cx="2852928" cy="4243615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912152" y="3579942"/>
            <a:ext cx="5577840" cy="21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147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480"/>
            <a:ext cx="2856907" cy="126492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1480" y="838201"/>
            <a:ext cx="787252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33600"/>
            <a:ext cx="2852928" cy="4242816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797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7.xml"/><Relationship Id="rId26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60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5" Type="http://schemas.openxmlformats.org/officeDocument/2006/relationships/slideLayout" Target="../slideLayouts/slideLayout64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23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8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61.xml"/><Relationship Id="rId27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7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FFFFFF"/>
                </a:solidFill>
              </a:defRPr>
            </a:lvl1pPr>
          </a:lstStyle>
          <a:p>
            <a:fld id="{274A0A2F-3D8C-4142-A09A-41B5C7715C08}" type="datetimeFigureOut">
              <a:rPr lang="en-US" smtClean="0"/>
              <a:t>3/3/22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67" b="1">
                <a:solidFill>
                  <a:srgbClr val="FFFFFF"/>
                </a:solidFill>
              </a:defRPr>
            </a:lvl1pPr>
          </a:lstStyle>
          <a:p>
            <a:fld id="{3A6F34C6-09C0-4BC5-983C-4AE4B52A03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79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8" r:id="rId15"/>
  </p:sldLayoutIdLst>
  <p:txStyles>
    <p:titleStyle>
      <a:lvl1pPr algn="l" defTabSz="1219170" rtl="0" eaLnBrk="1" latinLnBrk="0" hangingPunct="1">
        <a:spcBef>
          <a:spcPct val="0"/>
        </a:spcBef>
        <a:buNone/>
        <a:defRPr sz="5333" kern="1200" spc="-133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3834" indent="-243834" algn="l" defTabSz="121917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indent="-243834" algn="l" defTabSz="121917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2pPr>
      <a:lvl3pPr marL="975336" indent="-243834" algn="l" defTabSz="121917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41086" indent="-243834" algn="l" defTabSz="121917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1584920" indent="-182875" algn="l" defTabSz="121917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867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28754" indent="-243834" algn="l" defTabSz="121917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6pPr>
      <a:lvl7pPr marL="2072588" indent="-243834" algn="l" defTabSz="121917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7pPr>
      <a:lvl8pPr marL="2316422" indent="-243834" algn="l" defTabSz="121917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8pPr>
      <a:lvl9pPr marL="2560256" indent="-243834" algn="l" defTabSz="121917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6BE0A-97F2-9C41-943E-9FAA1D61A64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27501-6B2A-4A46-8A28-3B16545174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845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173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66D7A3-F328-3C43-A430-A0F7CF931A18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rcRect/>
          <a:stretch/>
        </p:blipFill>
        <p:spPr>
          <a:xfrm>
            <a:off x="9771823" y="6134301"/>
            <a:ext cx="2416761" cy="563910"/>
          </a:xfrm>
          <a:prstGeom prst="rect">
            <a:avLst/>
          </a:prstGeom>
          <a:effectLst>
            <a:outerShdw blurRad="50800" dist="63500" dir="5400000" algn="t" rotWithShape="0">
              <a:srgbClr val="D0D8E1"/>
            </a:outerShdw>
          </a:effectLst>
        </p:spPr>
      </p:pic>
    </p:spTree>
    <p:extLst>
      <p:ext uri="{BB962C8B-B14F-4D97-AF65-F5344CB8AC3E}">
        <p14:creationId xmlns:p14="http://schemas.microsoft.com/office/powerpoint/2010/main" val="748138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739" r:id="rId24"/>
    <p:sldLayoutId id="2147483740" r:id="rId2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t.co/ZE7NhaE4jo?amp=1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/>
              <a:t>2021 year in review: urothelial carcinoma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844" y="5368473"/>
            <a:ext cx="631371" cy="458129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24384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Elizabeth R. Plimack MD MS</a:t>
            </a:r>
          </a:p>
          <a:p>
            <a:r>
              <a:rPr lang="en-US" dirty="0"/>
              <a:t>Chief, Division of Genitourinary Medical Oncology</a:t>
            </a:r>
          </a:p>
          <a:p>
            <a:r>
              <a:rPr lang="en-US" dirty="0"/>
              <a:t>Director, Genitourinary Clinical Research</a:t>
            </a:r>
          </a:p>
          <a:p>
            <a:r>
              <a:rPr lang="en-US" dirty="0"/>
              <a:t>Professor, Hematology/Oncology</a:t>
            </a:r>
          </a:p>
          <a:p>
            <a:r>
              <a:rPr lang="en-US" dirty="0"/>
              <a:t>Fox Chase Cancer Center, Temple Health</a:t>
            </a:r>
          </a:p>
          <a:p>
            <a:r>
              <a:rPr lang="en-US" dirty="0"/>
              <a:t>	@</a:t>
            </a:r>
            <a:r>
              <a:rPr lang="en-US" dirty="0" err="1"/>
              <a:t>ERPlimackMD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610" y="4375845"/>
            <a:ext cx="4056380" cy="131167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364146" y="6149974"/>
            <a:ext cx="86501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Link to updated disclosures </a:t>
            </a:r>
            <a:r>
              <a:rPr lang="en-US" sz="1600" dirty="0">
                <a:hlinkClick r:id="rId4"/>
              </a:rPr>
              <a:t>https://t.co/ZE7NhaE4jo?amp=1</a:t>
            </a:r>
            <a:r>
              <a:rPr lang="en-US" sz="1600" dirty="0"/>
              <a:t> also available in my twitter profile</a:t>
            </a:r>
          </a:p>
        </p:txBody>
      </p:sp>
    </p:spTree>
    <p:extLst>
      <p:ext uri="{BB962C8B-B14F-4D97-AF65-F5344CB8AC3E}">
        <p14:creationId xmlns:p14="http://schemas.microsoft.com/office/powerpoint/2010/main" val="103985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Conclusions: Localized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NMIBC: KEYNOTE-057</a:t>
            </a:r>
          </a:p>
          <a:p>
            <a:pPr lvl="1"/>
            <a:r>
              <a:rPr lang="en-US" dirty="0"/>
              <a:t>Pembrolizumab approved, but low “cure” rate in Cohort A (CIS)</a:t>
            </a:r>
          </a:p>
          <a:p>
            <a:pPr lvl="1"/>
            <a:r>
              <a:rPr lang="en-US" dirty="0"/>
              <a:t>Notably cohort B which included higher risk MIBC has not reported</a:t>
            </a:r>
          </a:p>
          <a:p>
            <a:pPr lvl="1"/>
            <a:r>
              <a:rPr lang="en-US" dirty="0"/>
              <a:t>Long term results will define clinical utility in this setting.</a:t>
            </a:r>
          </a:p>
          <a:p>
            <a:r>
              <a:rPr lang="en-US" dirty="0"/>
              <a:t>MIBC</a:t>
            </a:r>
          </a:p>
          <a:p>
            <a:pPr lvl="1"/>
            <a:r>
              <a:rPr lang="en-US" dirty="0"/>
              <a:t>Neoadjuvant Cisplatin-based chemo still SOC. DDMVAC superior results in terms of PFS and ORR vs GC (VESPER)</a:t>
            </a:r>
          </a:p>
          <a:p>
            <a:pPr lvl="1"/>
            <a:r>
              <a:rPr lang="en-US" dirty="0"/>
              <a:t>Neoadjuvant EV:  ***</a:t>
            </a:r>
          </a:p>
          <a:p>
            <a:r>
              <a:rPr lang="en-US" dirty="0"/>
              <a:t>ADJUVANT HIGH RISK RESECTED UC</a:t>
            </a:r>
          </a:p>
          <a:p>
            <a:pPr lvl="1"/>
            <a:r>
              <a:rPr lang="en-US" dirty="0"/>
              <a:t>Nivolumab: DFS benefit, no OS benefit (yet) vs placebo</a:t>
            </a:r>
          </a:p>
          <a:p>
            <a:pPr lvl="1"/>
            <a:r>
              <a:rPr lang="en-US" dirty="0"/>
              <a:t>Atezolizumab: No DFS or OS benefit vs observation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B383E9-73EF-7E45-A72F-76FD486AA5D0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21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91893"/>
            <a:ext cx="10972800" cy="9906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mUC</a:t>
            </a:r>
            <a:r>
              <a:rPr lang="en-US" dirty="0"/>
              <a:t>: KEYNOTE-052, KEYNOTE-361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5574" y="1382493"/>
            <a:ext cx="4190714" cy="38420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7664" y="1247465"/>
            <a:ext cx="6986928" cy="409301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9177251" y="3520435"/>
            <a:ext cx="21064" cy="96843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511674" y="1382493"/>
            <a:ext cx="474926" cy="2229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8877554" y="2911082"/>
            <a:ext cx="6415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(~40%)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32FD61-8DFA-EC40-8532-F3039D61EFAB}"/>
              </a:ext>
            </a:extLst>
          </p:cNvPr>
          <p:cNvSpPr txBox="1"/>
          <p:nvPr/>
        </p:nvSpPr>
        <p:spPr>
          <a:xfrm>
            <a:off x="90311" y="6127553"/>
            <a:ext cx="44485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O’Donnell PH et al. ASCO 2021;Abstract 4508.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581306-8082-4E46-96D7-576437148364}"/>
              </a:ext>
            </a:extLst>
          </p:cNvPr>
          <p:cNvSpPr txBox="1"/>
          <p:nvPr/>
        </p:nvSpPr>
        <p:spPr>
          <a:xfrm>
            <a:off x="7532776" y="6196050"/>
            <a:ext cx="46592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Powles T et al. Lancet Oncol 2021;22(7):931-45.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B0EBD1-7823-CD42-A40E-281281E6E68A}"/>
              </a:ext>
            </a:extLst>
          </p:cNvPr>
          <p:cNvSpPr/>
          <p:nvPr/>
        </p:nvSpPr>
        <p:spPr>
          <a:xfrm>
            <a:off x="4618918" y="1376848"/>
            <a:ext cx="474926" cy="2833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2FF3A-557A-E144-90E3-D1DC561F5D6B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45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" b="8651"/>
          <a:stretch/>
        </p:blipFill>
        <p:spPr bwMode="auto">
          <a:xfrm>
            <a:off x="609600" y="1083540"/>
            <a:ext cx="10389629" cy="537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5D1E3CB-860E-8649-9BC7-B17B74CF19A2}"/>
              </a:ext>
            </a:extLst>
          </p:cNvPr>
          <p:cNvSpPr txBox="1"/>
          <p:nvPr/>
        </p:nvSpPr>
        <p:spPr>
          <a:xfrm>
            <a:off x="8606945" y="6507480"/>
            <a:ext cx="36004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Galsky</a:t>
            </a:r>
            <a:r>
              <a:rPr lang="en-US" sz="1400" dirty="0"/>
              <a:t> MD et al. ASCO 2021;Abstract 434.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50520"/>
            <a:ext cx="10972800" cy="990600"/>
          </a:xfrm>
        </p:spPr>
        <p:txBody>
          <a:bodyPr/>
          <a:lstStyle/>
          <a:p>
            <a:r>
              <a:rPr lang="en-US" dirty="0" err="1"/>
              <a:t>mUC</a:t>
            </a:r>
            <a:r>
              <a:rPr lang="en-US" dirty="0"/>
              <a:t>: IMvigor130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C48881-E961-874B-814F-12616CA1ECBD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756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896" y="287775"/>
            <a:ext cx="11926748" cy="1838010"/>
          </a:xfrm>
        </p:spPr>
        <p:txBody>
          <a:bodyPr>
            <a:noAutofit/>
          </a:bodyPr>
          <a:lstStyle/>
          <a:p>
            <a:r>
              <a:rPr lang="en-US" sz="4000" dirty="0"/>
              <a:t>PD-L1-High Patients treated with first-line</a:t>
            </a:r>
            <a:br>
              <a:rPr lang="en-US" sz="4000" dirty="0"/>
            </a:br>
            <a:r>
              <a:rPr lang="en-US" sz="4000" dirty="0"/>
              <a:t>Single-Agent Checkpoint vs Gem/Platinum: OS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88784" y="2353813"/>
            <a:ext cx="4825644" cy="3415850"/>
            <a:chOff x="184896" y="3222230"/>
            <a:chExt cx="4825644" cy="3415850"/>
          </a:xfrm>
        </p:grpSpPr>
        <p:sp>
          <p:nvSpPr>
            <p:cNvPr id="4" name="TextBox 3"/>
            <p:cNvSpPr txBox="1"/>
            <p:nvPr/>
          </p:nvSpPr>
          <p:spPr>
            <a:xfrm>
              <a:off x="3993502" y="508471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/>
            <a:srcRect r="3243"/>
            <a:stretch/>
          </p:blipFill>
          <p:spPr>
            <a:xfrm>
              <a:off x="184896" y="3222230"/>
              <a:ext cx="4825644" cy="3361704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1" name="Rounded Rectangle 10"/>
            <p:cNvSpPr/>
            <p:nvPr/>
          </p:nvSpPr>
          <p:spPr>
            <a:xfrm>
              <a:off x="2515325" y="4086633"/>
              <a:ext cx="1741716" cy="400594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Atezolizumab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184896" y="6516782"/>
              <a:ext cx="1530220" cy="1212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40747" y="2393587"/>
            <a:ext cx="6715130" cy="3382963"/>
            <a:chOff x="5723132" y="617889"/>
            <a:chExt cx="6286731" cy="2810703"/>
          </a:xfrm>
        </p:grpSpPr>
        <p:sp>
          <p:nvSpPr>
            <p:cNvPr id="13" name="Rectangle 12"/>
            <p:cNvSpPr/>
            <p:nvPr/>
          </p:nvSpPr>
          <p:spPr>
            <a:xfrm>
              <a:off x="7618592" y="1027583"/>
              <a:ext cx="4091940" cy="1129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801100" y="1417100"/>
              <a:ext cx="1741716" cy="400594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Pembrolizumab</a:t>
              </a: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3132" y="641827"/>
              <a:ext cx="6286731" cy="278676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95894" y="815608"/>
              <a:ext cx="2171700" cy="523875"/>
            </a:xfrm>
            <a:prstGeom prst="rect">
              <a:avLst/>
            </a:prstGeom>
          </p:spPr>
        </p:pic>
        <p:sp>
          <p:nvSpPr>
            <p:cNvPr id="19" name="Rounded Rectangle 18"/>
            <p:cNvSpPr/>
            <p:nvPr/>
          </p:nvSpPr>
          <p:spPr>
            <a:xfrm>
              <a:off x="7522572" y="617889"/>
              <a:ext cx="1741716" cy="400594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Pembrolizumab</a:t>
              </a: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5"/>
            <a:srcRect t="26053"/>
            <a:stretch/>
          </p:blipFill>
          <p:spPr>
            <a:xfrm>
              <a:off x="9382174" y="1320952"/>
              <a:ext cx="2343150" cy="478954"/>
            </a:xfrm>
            <a:prstGeom prst="rect">
              <a:avLst/>
            </a:prstGeom>
          </p:spPr>
        </p:pic>
      </p:grpSp>
      <p:sp>
        <p:nvSpPr>
          <p:cNvPr id="22" name="Rectangle 21"/>
          <p:cNvSpPr/>
          <p:nvPr/>
        </p:nvSpPr>
        <p:spPr>
          <a:xfrm>
            <a:off x="193098" y="2286907"/>
            <a:ext cx="4921330" cy="355771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291668" y="2286906"/>
            <a:ext cx="6819976" cy="349688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6313007"/>
            <a:ext cx="28395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Refs: PubMed PMID: 32416780, 3405117</a:t>
            </a:r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64F447-BF73-6246-826C-94D15960E0C6}"/>
              </a:ext>
            </a:extLst>
          </p:cNvPr>
          <p:cNvSpPr txBox="1"/>
          <p:nvPr/>
        </p:nvSpPr>
        <p:spPr>
          <a:xfrm>
            <a:off x="-13240" y="5951084"/>
            <a:ext cx="4251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Galsky</a:t>
            </a:r>
            <a:r>
              <a:rPr lang="en-US" sz="1400" dirty="0"/>
              <a:t> MD et al. Lancet 2020;395(10236):1547-57.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C2CA6D-B317-714E-A29C-7D20F67A31B0}"/>
              </a:ext>
            </a:extLst>
          </p:cNvPr>
          <p:cNvSpPr txBox="1"/>
          <p:nvPr/>
        </p:nvSpPr>
        <p:spPr>
          <a:xfrm>
            <a:off x="8165064" y="5975760"/>
            <a:ext cx="4026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Powles T et al. Lancet Oncol 2021;22(7):931-45.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36D773-FDE8-F243-80C0-3B8A6F253D46}"/>
              </a:ext>
            </a:extLst>
          </p:cNvPr>
          <p:cNvSpPr/>
          <p:nvPr/>
        </p:nvSpPr>
        <p:spPr>
          <a:xfrm>
            <a:off x="6096000" y="2407959"/>
            <a:ext cx="400493" cy="303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E1620D-A9DC-E142-AFD2-348901C34BB3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297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387096"/>
            <a:ext cx="10972800" cy="990600"/>
          </a:xfrm>
        </p:spPr>
        <p:txBody>
          <a:bodyPr/>
          <a:lstStyle/>
          <a:p>
            <a:r>
              <a:rPr lang="en-US" dirty="0"/>
              <a:t>EV-103: EV </a:t>
            </a:r>
            <a:r>
              <a:rPr lang="en-US" dirty="0" err="1"/>
              <a:t>Pembro</a:t>
            </a:r>
            <a:r>
              <a:rPr lang="en-US" dirty="0"/>
              <a:t> Combo 1L UC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735" y="1377696"/>
            <a:ext cx="9402001" cy="4876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23D5E0D-AA46-5C4D-8F17-DC9DB31DE157}"/>
              </a:ext>
            </a:extLst>
          </p:cNvPr>
          <p:cNvSpPr txBox="1"/>
          <p:nvPr/>
        </p:nvSpPr>
        <p:spPr>
          <a:xfrm>
            <a:off x="6984942" y="6470904"/>
            <a:ext cx="5165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Friedlander TW et al. ASCO 2021;Abstract 4528.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EE2EB2-7A6A-6C40-A840-A41A13D1A96F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98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99776"/>
            <a:ext cx="10972800" cy="990600"/>
          </a:xfrm>
        </p:spPr>
        <p:txBody>
          <a:bodyPr/>
          <a:lstStyle/>
          <a:p>
            <a:r>
              <a:rPr lang="en-US" dirty="0"/>
              <a:t>EV-103: EV </a:t>
            </a:r>
            <a:r>
              <a:rPr lang="en-US" dirty="0" err="1"/>
              <a:t>Pembro</a:t>
            </a:r>
            <a:r>
              <a:rPr lang="en-US" dirty="0"/>
              <a:t> Combo 1L UC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2286" y="1401254"/>
            <a:ext cx="8818538" cy="51489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4137C6-98FC-9C4A-AAC6-F27356814784}"/>
              </a:ext>
            </a:extLst>
          </p:cNvPr>
          <p:cNvSpPr txBox="1"/>
          <p:nvPr/>
        </p:nvSpPr>
        <p:spPr>
          <a:xfrm>
            <a:off x="8173867" y="6550223"/>
            <a:ext cx="4018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Friedlander TW et al. ASCO 2021;Abstract 4528.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D62A4C-36DF-CE4D-A324-752342FA8020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528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EV-103: EV </a:t>
            </a:r>
            <a:r>
              <a:rPr lang="en-US" dirty="0" err="1"/>
              <a:t>Pembro</a:t>
            </a:r>
            <a:r>
              <a:rPr lang="en-US" dirty="0"/>
              <a:t> Combo 1L UC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13232" y="1723291"/>
            <a:ext cx="5799254" cy="42320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33" y="1594958"/>
            <a:ext cx="5844797" cy="41376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EF621A-A655-7C44-95FA-00EF1321CCDB}"/>
              </a:ext>
            </a:extLst>
          </p:cNvPr>
          <p:cNvSpPr txBox="1"/>
          <p:nvPr/>
        </p:nvSpPr>
        <p:spPr>
          <a:xfrm>
            <a:off x="7994352" y="6366164"/>
            <a:ext cx="4018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Friedlander TW et al. ASCO 2021;Abstract 4528.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827E71-78A4-804D-A0B7-39DFF6FAD50A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749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45877"/>
            <a:ext cx="10972800" cy="990600"/>
          </a:xfrm>
        </p:spPr>
        <p:txBody>
          <a:bodyPr/>
          <a:lstStyle/>
          <a:p>
            <a:r>
              <a:rPr lang="en-US" dirty="0"/>
              <a:t>EV-103: EV </a:t>
            </a:r>
            <a:r>
              <a:rPr lang="en-US" dirty="0" err="1"/>
              <a:t>Pembro</a:t>
            </a:r>
            <a:r>
              <a:rPr lang="en-US" dirty="0"/>
              <a:t> Combo 1L UC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" b="-1502"/>
          <a:stretch/>
        </p:blipFill>
        <p:spPr>
          <a:xfrm>
            <a:off x="1501047" y="1336477"/>
            <a:ext cx="9189906" cy="49500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B1B21A-785D-694A-909B-7A143ABBF8A0}"/>
              </a:ext>
            </a:extLst>
          </p:cNvPr>
          <p:cNvSpPr txBox="1"/>
          <p:nvPr/>
        </p:nvSpPr>
        <p:spPr>
          <a:xfrm>
            <a:off x="8173867" y="6550223"/>
            <a:ext cx="4018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Friedlander TW et al. ASCO 2021;Abstract 4528.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908E0F-6403-D142-9688-EF7905EF3238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557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JAVELIN 100 update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861" b="38582"/>
          <a:stretch/>
        </p:blipFill>
        <p:spPr>
          <a:xfrm>
            <a:off x="25206" y="2277137"/>
            <a:ext cx="12166794" cy="35375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AA5FC2-3B96-6D4B-8626-852EF75EC72A}"/>
              </a:ext>
            </a:extLst>
          </p:cNvPr>
          <p:cNvSpPr txBox="1"/>
          <p:nvPr/>
        </p:nvSpPr>
        <p:spPr>
          <a:xfrm>
            <a:off x="7896785" y="6519446"/>
            <a:ext cx="42952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/>
              <a:t>Powles T et al. ASCO GU 2022;Abstract 487.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B44D14-3A23-B74E-BEA8-6578FCEBB1F3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37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JAVELIN 100 update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085" r="56" b="15126"/>
          <a:stretch/>
        </p:blipFill>
        <p:spPr>
          <a:xfrm>
            <a:off x="485832" y="1524000"/>
            <a:ext cx="11436192" cy="49588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45483D-5D49-AE40-ACD1-850F624605BD}"/>
              </a:ext>
            </a:extLst>
          </p:cNvPr>
          <p:cNvSpPr txBox="1"/>
          <p:nvPr/>
        </p:nvSpPr>
        <p:spPr>
          <a:xfrm>
            <a:off x="7896785" y="6519446"/>
            <a:ext cx="42952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Powles T et al. ASCO GU 2022;Abstract 487.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A5EC60-D474-1241-B69F-3BEC4F566C47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204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Agenda: Urothelial Carcinoma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Localized NMIBC</a:t>
            </a:r>
          </a:p>
          <a:p>
            <a:pPr lvl="1"/>
            <a:r>
              <a:rPr lang="en-US" dirty="0"/>
              <a:t>KEYNOTE-057</a:t>
            </a:r>
          </a:p>
          <a:p>
            <a:r>
              <a:rPr lang="en-US" dirty="0"/>
              <a:t>Neoadjuvant</a:t>
            </a:r>
          </a:p>
          <a:p>
            <a:pPr lvl="1"/>
            <a:r>
              <a:rPr lang="en-US" dirty="0"/>
              <a:t>VESPER</a:t>
            </a:r>
          </a:p>
          <a:p>
            <a:pPr lvl="1"/>
            <a:r>
              <a:rPr lang="en-US" dirty="0"/>
              <a:t>EV</a:t>
            </a:r>
          </a:p>
          <a:p>
            <a:r>
              <a:rPr lang="en-US" dirty="0"/>
              <a:t>Adjuvant Therapy, High Risk Resected UC</a:t>
            </a:r>
          </a:p>
          <a:p>
            <a:pPr lvl="1"/>
            <a:r>
              <a:rPr lang="en-US" dirty="0"/>
              <a:t>IMvigor010</a:t>
            </a:r>
          </a:p>
          <a:p>
            <a:pPr lvl="1"/>
            <a:r>
              <a:rPr lang="en-US" dirty="0"/>
              <a:t>CHECKMATE 274 </a:t>
            </a:r>
          </a:p>
          <a:p>
            <a:r>
              <a:rPr lang="en-US" dirty="0"/>
              <a:t>First Line Therapy, Metastatic UC</a:t>
            </a:r>
          </a:p>
          <a:p>
            <a:pPr lvl="1"/>
            <a:r>
              <a:rPr lang="en-US" dirty="0"/>
              <a:t>KEYNOTE-052, KEYNOTE-361</a:t>
            </a:r>
          </a:p>
          <a:p>
            <a:pPr lvl="1"/>
            <a:r>
              <a:rPr lang="en-US" dirty="0"/>
              <a:t>IMvigor130</a:t>
            </a:r>
          </a:p>
          <a:p>
            <a:pPr lvl="1"/>
            <a:r>
              <a:rPr lang="en-US" dirty="0" err="1"/>
              <a:t>EV+Pembro</a:t>
            </a:r>
            <a:endParaRPr lang="en-US" dirty="0"/>
          </a:p>
          <a:p>
            <a:pPr lvl="1"/>
            <a:r>
              <a:rPr lang="en-US" dirty="0"/>
              <a:t>JAVELIN 100</a:t>
            </a:r>
          </a:p>
          <a:p>
            <a:r>
              <a:rPr lang="en-US" dirty="0"/>
              <a:t>Next Line Therapy, Metastatic UC</a:t>
            </a:r>
          </a:p>
          <a:p>
            <a:pPr lvl="1"/>
            <a:r>
              <a:rPr lang="en-US" dirty="0"/>
              <a:t>Enfortumab Vedotin</a:t>
            </a:r>
          </a:p>
          <a:p>
            <a:pPr lvl="1"/>
            <a:r>
              <a:rPr lang="en-US" dirty="0" err="1"/>
              <a:t>Sacitizumab</a:t>
            </a:r>
            <a:r>
              <a:rPr lang="en-US" dirty="0"/>
              <a:t> </a:t>
            </a:r>
            <a:r>
              <a:rPr lang="en-US" dirty="0" err="1"/>
              <a:t>Govitecan</a:t>
            </a:r>
            <a:endParaRPr lang="en-US" dirty="0"/>
          </a:p>
          <a:p>
            <a:pPr lvl="1"/>
            <a:r>
              <a:rPr lang="en-US" dirty="0" err="1"/>
              <a:t>Erdafitinib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65751" lvl="1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E6ADEA-A44D-1446-9F5A-CA38A2FAB845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3049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Enfortumab Vedotin in Previously Treated (platinum and checkpoint) Advanced Urothelial Carcinoma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8912" y="1737271"/>
            <a:ext cx="10972800" cy="47977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92888" y="5461462"/>
            <a:ext cx="1989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Chemotherapy = </a:t>
            </a:r>
            <a:r>
              <a:rPr lang="en-US" dirty="0" err="1"/>
              <a:t>taxane</a:t>
            </a:r>
            <a:r>
              <a:rPr lang="en-US" dirty="0"/>
              <a:t> or </a:t>
            </a:r>
            <a:r>
              <a:rPr lang="en-US" dirty="0" err="1"/>
              <a:t>vinflunine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B1A7BF-BF10-6548-A349-B89823AAF179}"/>
              </a:ext>
            </a:extLst>
          </p:cNvPr>
          <p:cNvSpPr txBox="1"/>
          <p:nvPr/>
        </p:nvSpPr>
        <p:spPr>
          <a:xfrm>
            <a:off x="8446103" y="6550223"/>
            <a:ext cx="374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Powles T et al. NEJM 2021;384(12):1125-35.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4D2D45-187E-244B-9A35-550819CB1446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850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0428"/>
            <a:ext cx="10972800" cy="990600"/>
          </a:xfrm>
        </p:spPr>
        <p:txBody>
          <a:bodyPr>
            <a:noAutofit/>
          </a:bodyPr>
          <a:lstStyle/>
          <a:p>
            <a:br>
              <a:rPr lang="en-US" sz="2800" dirty="0"/>
            </a:br>
            <a:r>
              <a:rPr lang="en-US" sz="2800" b="1" dirty="0"/>
              <a:t>Enfortumab </a:t>
            </a:r>
            <a:r>
              <a:rPr lang="en-US" sz="2800" b="1" dirty="0" err="1"/>
              <a:t>vedotin</a:t>
            </a:r>
            <a:r>
              <a:rPr lang="en-US" sz="2800" b="1" dirty="0"/>
              <a:t> after PD-1 or PD-L1 inhibitors in </a:t>
            </a:r>
            <a:r>
              <a:rPr lang="en-US" sz="2800" b="1" u="sng" dirty="0"/>
              <a:t>cisplatin-ineligible</a:t>
            </a:r>
            <a:r>
              <a:rPr lang="en-US" sz="2800" b="1" dirty="0"/>
              <a:t> patients with advanced urothelial carcinoma (EV</a:t>
            </a:r>
            <a:r>
              <a:rPr lang="en-US" sz="2800" dirty="0"/>
              <a:t>‑</a:t>
            </a:r>
            <a:r>
              <a:rPr lang="en-US" sz="2800" b="1" dirty="0"/>
              <a:t>201): a </a:t>
            </a:r>
            <a:r>
              <a:rPr lang="en-US" sz="2800" b="1" dirty="0" err="1"/>
              <a:t>multicentre</a:t>
            </a:r>
            <a:r>
              <a:rPr lang="en-US" sz="2800" b="1" dirty="0"/>
              <a:t>, single-arm, phase 2 trial 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8364" y="3823652"/>
            <a:ext cx="6379855" cy="29637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060" t="614" r="53150" b="57858"/>
          <a:stretch/>
        </p:blipFill>
        <p:spPr>
          <a:xfrm>
            <a:off x="237468" y="1702627"/>
            <a:ext cx="2378177" cy="22138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t="78654" r="54054"/>
          <a:stretch/>
        </p:blipFill>
        <p:spPr>
          <a:xfrm>
            <a:off x="183908" y="3806445"/>
            <a:ext cx="2386279" cy="1137974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128106" y="1702627"/>
            <a:ext cx="5309841" cy="24826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47724" r="5713" b="42623"/>
          <a:stretch/>
        </p:blipFill>
        <p:spPr>
          <a:xfrm>
            <a:off x="2615645" y="1815483"/>
            <a:ext cx="2477837" cy="31340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b="51092"/>
          <a:stretch/>
        </p:blipFill>
        <p:spPr>
          <a:xfrm>
            <a:off x="557814" y="4970177"/>
            <a:ext cx="3201462" cy="1572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F39489-3FA7-3D46-8596-3F586626EED7}"/>
              </a:ext>
            </a:extLst>
          </p:cNvPr>
          <p:cNvSpPr txBox="1"/>
          <p:nvPr/>
        </p:nvSpPr>
        <p:spPr>
          <a:xfrm>
            <a:off x="8399295" y="64358"/>
            <a:ext cx="37927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Yu EY et al. Lancet Oncol 2021;22(6):872-82.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82D165-B4BD-A34E-9332-E8FBACB00026}"/>
              </a:ext>
            </a:extLst>
          </p:cNvPr>
          <p:cNvSpPr txBox="1"/>
          <p:nvPr/>
        </p:nvSpPr>
        <p:spPr>
          <a:xfrm>
            <a:off x="0" y="6547852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801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TROPHY-U-01: A Phase II Open-Label Study of </a:t>
            </a:r>
            <a:r>
              <a:rPr lang="en-US" sz="2400" dirty="0" err="1"/>
              <a:t>Sacituzumab</a:t>
            </a:r>
            <a:r>
              <a:rPr lang="en-US" sz="2400" dirty="0"/>
              <a:t> </a:t>
            </a:r>
            <a:r>
              <a:rPr lang="en-US" sz="2400" dirty="0" err="1"/>
              <a:t>Govitecan</a:t>
            </a:r>
            <a:r>
              <a:rPr lang="en-US" sz="2400" dirty="0"/>
              <a:t> in Patients With Metastatic Urothelial Carcinoma Progressing After Platinum-Based Chemotherapy and Checkpoint Inhibitors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41" t="2041" r="7744" b="53603"/>
          <a:stretch/>
        </p:blipFill>
        <p:spPr>
          <a:xfrm>
            <a:off x="5961796" y="1424305"/>
            <a:ext cx="4876451" cy="21613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796" y="3706565"/>
            <a:ext cx="4662001" cy="31514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b="45844"/>
          <a:stretch/>
        </p:blipFill>
        <p:spPr>
          <a:xfrm>
            <a:off x="103850" y="1680164"/>
            <a:ext cx="2751927" cy="284951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t="53524"/>
          <a:stretch/>
        </p:blipFill>
        <p:spPr>
          <a:xfrm>
            <a:off x="2855777" y="2049232"/>
            <a:ext cx="2751927" cy="24454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EDDE6-0537-1E46-ACF1-9EB6BC326D6F}"/>
              </a:ext>
            </a:extLst>
          </p:cNvPr>
          <p:cNvSpPr txBox="1"/>
          <p:nvPr/>
        </p:nvSpPr>
        <p:spPr>
          <a:xfrm>
            <a:off x="22785" y="6155323"/>
            <a:ext cx="49014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Tagawa ST et al. J Clin Oncol 2021;39(22):2474-85.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7BB544-7D8C-0B41-A1AC-F73D0632D05B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355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00318"/>
            <a:ext cx="10972800" cy="9906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Sacituzumab</a:t>
            </a:r>
            <a:r>
              <a:rPr lang="en-US" dirty="0"/>
              <a:t> </a:t>
            </a:r>
            <a:r>
              <a:rPr lang="en-US" dirty="0" err="1"/>
              <a:t>govitecan</a:t>
            </a:r>
            <a:r>
              <a:rPr lang="en-US" dirty="0"/>
              <a:t> (SG) + </a:t>
            </a:r>
            <a:r>
              <a:rPr lang="en-US" dirty="0" err="1"/>
              <a:t>Pembro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67118"/>
            <a:ext cx="10972800" cy="4876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Post platinum, checkpoint naïve</a:t>
            </a:r>
          </a:p>
          <a:p>
            <a:pPr lvl="1"/>
            <a:r>
              <a:rPr lang="en-US" b="1" dirty="0"/>
              <a:t>SG + </a:t>
            </a:r>
            <a:r>
              <a:rPr lang="en-US" b="1" dirty="0" err="1"/>
              <a:t>Pembro</a:t>
            </a:r>
            <a:r>
              <a:rPr lang="en-US" b="1" dirty="0"/>
              <a:t> ORR 34%</a:t>
            </a:r>
            <a:r>
              <a:rPr lang="en-US" b="1" baseline="30000" dirty="0"/>
              <a:t>1</a:t>
            </a:r>
            <a:r>
              <a:rPr lang="en-US" b="1" dirty="0"/>
              <a:t> </a:t>
            </a:r>
          </a:p>
          <a:p>
            <a:pPr marL="365751" lvl="1" indent="0">
              <a:buNone/>
            </a:pPr>
            <a:endParaRPr lang="en-US" b="1" dirty="0"/>
          </a:p>
          <a:p>
            <a:pPr marL="365751" lvl="1" indent="0">
              <a:buNone/>
            </a:pPr>
            <a:r>
              <a:rPr lang="en-US" b="1" dirty="0"/>
              <a:t>Compare to:</a:t>
            </a:r>
          </a:p>
          <a:p>
            <a:pPr lvl="1"/>
            <a:r>
              <a:rPr lang="en-US" dirty="0" err="1"/>
              <a:t>Pembro</a:t>
            </a:r>
            <a:r>
              <a:rPr lang="en-US" dirty="0"/>
              <a:t> alone ORR 21%</a:t>
            </a:r>
            <a:r>
              <a:rPr lang="en-US" baseline="30000" dirty="0"/>
              <a:t>2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SG alone post platinum and CPI ORR 27%</a:t>
            </a:r>
            <a:r>
              <a:rPr lang="en-US" baseline="30000" dirty="0"/>
              <a:t>3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EV post platinum and CPI ORR 44%</a:t>
            </a:r>
            <a:r>
              <a:rPr lang="en-US" baseline="30000" dirty="0"/>
              <a:t>4</a:t>
            </a:r>
            <a:endParaRPr lang="en-US" dirty="0"/>
          </a:p>
          <a:p>
            <a:pPr marL="365751" lvl="1" indent="0">
              <a:buNone/>
            </a:pPr>
            <a:endParaRPr lang="en-US" dirty="0"/>
          </a:p>
          <a:p>
            <a:r>
              <a:rPr lang="en-US" dirty="0"/>
              <a:t>Additive toxicity </a:t>
            </a:r>
          </a:p>
          <a:p>
            <a:r>
              <a:rPr lang="en-US" dirty="0"/>
              <a:t>Combination not likely to enter clinical practice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356748-FB17-A547-86C5-E15B9B8FDBD4}"/>
              </a:ext>
            </a:extLst>
          </p:cNvPr>
          <p:cNvSpPr txBox="1"/>
          <p:nvPr/>
        </p:nvSpPr>
        <p:spPr>
          <a:xfrm>
            <a:off x="0" y="6223084"/>
            <a:ext cx="118817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1. </a:t>
            </a:r>
            <a:r>
              <a:rPr lang="en-US" sz="1050" dirty="0" err="1"/>
              <a:t>Grivas</a:t>
            </a:r>
            <a:r>
              <a:rPr lang="en-US" sz="1050" dirty="0"/>
              <a:t> P et al. ASCO GU 2022;Abstract 434; 2. </a:t>
            </a:r>
            <a:r>
              <a:rPr lang="en-US" sz="1050" dirty="0" err="1"/>
              <a:t>Bellmunt</a:t>
            </a:r>
            <a:r>
              <a:rPr lang="en-US" sz="1050" dirty="0"/>
              <a:t> J et al. NEJM 2017;376(11):1015-26; 3. </a:t>
            </a:r>
            <a:r>
              <a:rPr lang="en-US" sz="1050" dirty="0" err="1"/>
              <a:t>Loriot</a:t>
            </a:r>
            <a:r>
              <a:rPr lang="en-US" sz="1050" dirty="0"/>
              <a:t> Y et al. ESMO 2020;Abstract LBA24; 4.Rosenberg JE et al. JCO 2019;37(29):2592–600.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F90F1B-D77D-634D-BEA7-59C80FA69E49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339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Efficacy and safety of </a:t>
            </a:r>
            <a:r>
              <a:rPr lang="en-US" sz="2800" dirty="0" err="1"/>
              <a:t>erdafitinib</a:t>
            </a:r>
            <a:r>
              <a:rPr lang="en-US" sz="2800" dirty="0"/>
              <a:t> in patients with locally advanced or metastatic urothelial carcinoma: long-term follow-up of a phase 2 study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552" y="4052500"/>
            <a:ext cx="5061406" cy="2667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529382" y="1628781"/>
            <a:ext cx="5359582" cy="29975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841" y="1524000"/>
            <a:ext cx="3714583" cy="46616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C01BAD2-FDFF-E048-A1B5-ABF192862209}"/>
              </a:ext>
            </a:extLst>
          </p:cNvPr>
          <p:cNvSpPr txBox="1"/>
          <p:nvPr/>
        </p:nvSpPr>
        <p:spPr>
          <a:xfrm>
            <a:off x="8060293" y="6539436"/>
            <a:ext cx="4127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Siefker</a:t>
            </a:r>
            <a:r>
              <a:rPr lang="en-US" sz="1200" dirty="0"/>
              <a:t>-Radtke AO et al. Lancet Oncol 2022;23(2):248-58.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5D56A1-4462-694B-BEA4-DF972D37E1D9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2940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Front Line Recommendations</a:t>
            </a: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5272997"/>
              </p:ext>
            </p:extLst>
          </p:nvPr>
        </p:nvGraphicFramePr>
        <p:xfrm>
          <a:off x="198305" y="2003483"/>
          <a:ext cx="11820705" cy="2926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07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0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22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6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First line metastatic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Preferred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Alternate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2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Cisplatin</a:t>
                      </a:r>
                      <a:r>
                        <a:rPr lang="en-US" sz="2400" baseline="0" dirty="0">
                          <a:effectLst/>
                          <a:latin typeface="+mn-lt"/>
                        </a:rPr>
                        <a:t> eligible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DDMVAC</a:t>
                      </a:r>
                      <a:r>
                        <a:rPr lang="en-US" sz="2400" baseline="0" dirty="0">
                          <a:effectLst/>
                          <a:latin typeface="+mn-lt"/>
                        </a:rPr>
                        <a:t>  or Gem Cis x 4-6 cycles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aseline="0" dirty="0">
                          <a:effectLst/>
                          <a:latin typeface="+mn-lt"/>
                          <a:sym typeface="Wingdings" panose="05000000000000000000" pitchFamily="2" charset="2"/>
                        </a:rPr>
                        <a:t> avelumab or pembrolizumab maintenance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9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Cisplatin ineligible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Carboplatin + gemcitabine x 4-6 cycles</a:t>
                      </a:r>
                      <a:r>
                        <a:rPr lang="en-US" sz="2400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400" baseline="0" dirty="0">
                          <a:effectLst/>
                          <a:latin typeface="+mn-lt"/>
                          <a:sym typeface="Wingdings" panose="05000000000000000000" pitchFamily="2" charset="2"/>
                        </a:rPr>
                        <a:t>  avelumab or pembrolizumab maintenance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Gemcitabine</a:t>
                      </a:r>
                      <a:r>
                        <a:rPr lang="en-US" sz="2400" baseline="0" dirty="0">
                          <a:effectLst/>
                          <a:latin typeface="+mn-lt"/>
                        </a:rPr>
                        <a:t> single agent </a:t>
                      </a:r>
                      <a:r>
                        <a:rPr lang="en-US" sz="24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Atezolizumab </a:t>
                      </a:r>
                      <a:r>
                        <a:rPr lang="en-US" sz="1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(chemo unfit and PDL1+)</a:t>
                      </a: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58898" y="6376087"/>
            <a:ext cx="4160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See NCCN guidelines for more options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4A41F8-5556-7049-804F-A242DA87A34A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4794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Subsequent Therapy Recommendations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343988"/>
              </p:ext>
            </p:extLst>
          </p:nvPr>
        </p:nvGraphicFramePr>
        <p:xfrm>
          <a:off x="436418" y="1669130"/>
          <a:ext cx="11582593" cy="3657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97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3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18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45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</a:t>
                      </a:r>
                      <a:r>
                        <a:rPr lang="en-US" sz="24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therapy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Subsequent Preferred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Alternatives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686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 1</a:t>
                      </a:r>
                      <a:r>
                        <a:rPr lang="en-US" sz="2400" baseline="30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sz="24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line </a:t>
                      </a:r>
                      <a:r>
                        <a:rPr lang="en-U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platinum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Avelumab maintenance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Erdafitinib</a:t>
                      </a:r>
                      <a:r>
                        <a:rPr lang="en-US" sz="24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Enfortumab Vedotin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PD1/PDL1 inhibitor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83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</a:t>
                      </a:r>
                      <a:r>
                        <a:rPr lang="en-US" sz="24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sz="2400" baseline="30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sz="24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line PD1/PDL1 inhibitor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(presume pts still cis ineligible)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Enfortumab Vedotin 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Gemcitabine carboplatin</a:t>
                      </a:r>
                      <a:endParaRPr lang="en-US" sz="1800" baseline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Gemcitabine</a:t>
                      </a:r>
                      <a:r>
                        <a:rPr lang="en-US" sz="2400" baseline="0" dirty="0">
                          <a:effectLst/>
                          <a:latin typeface="+mn-lt"/>
                        </a:rPr>
                        <a:t> single agent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Sacituzumab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govitecan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Erdafitinib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(FGFR altered*)</a:t>
                      </a:r>
                      <a:endParaRPr lang="en-US" sz="2400" baseline="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3602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 platinum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and PD1/PDL1 inhibitor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Enfortumab Vedotin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Sacituzumab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govitecan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Erdafitinib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(FGFR altered*)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Gemcitabine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single agent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Taxane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single agent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6418" y="5364830"/>
            <a:ext cx="8071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* </a:t>
            </a:r>
            <a:r>
              <a:rPr lang="en-US" dirty="0" err="1">
                <a:solidFill>
                  <a:prstClr val="black"/>
                </a:solidFill>
              </a:rPr>
              <a:t>Erdafitinib</a:t>
            </a:r>
            <a:r>
              <a:rPr lang="en-US" dirty="0">
                <a:solidFill>
                  <a:prstClr val="black"/>
                </a:solidFill>
              </a:rPr>
              <a:t> restricted to patients with FGFR 3 mutations or FGFR 2/3 fusions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58898" y="6376087"/>
            <a:ext cx="4160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See NCCN guidelines for more options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907155" y="5962073"/>
            <a:ext cx="3086100" cy="754380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Always consider</a:t>
            </a:r>
          </a:p>
          <a:p>
            <a:pPr algn="ctr"/>
            <a:r>
              <a:rPr lang="en-US" dirty="0"/>
              <a:t> CLINICAL TRIAL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B793EA-7DB7-7E44-B940-6FB654D5F857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743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B41924E-EEE7-2F41-BED5-4E54249CB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16" y="2476500"/>
            <a:ext cx="10358967" cy="1904999"/>
          </a:xfrm>
        </p:spPr>
        <p:txBody>
          <a:bodyPr/>
          <a:lstStyle/>
          <a:p>
            <a:r>
              <a:rPr lang="en-US" sz="4000" dirty="0"/>
              <a:t>APPENDIX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8270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8D199B6D-0C9B-A441-A211-675D069420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371" r="16568"/>
          <a:stretch/>
        </p:blipFill>
        <p:spPr>
          <a:xfrm>
            <a:off x="1032488" y="1600199"/>
            <a:ext cx="10127023" cy="31308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6AD801-8F5D-AB45-BE36-A2D4A481A5BA}"/>
              </a:ext>
            </a:extLst>
          </p:cNvPr>
          <p:cNvSpPr txBox="1"/>
          <p:nvPr/>
        </p:nvSpPr>
        <p:spPr>
          <a:xfrm>
            <a:off x="7827252" y="4361694"/>
            <a:ext cx="333225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Clin Cancer Res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2021;27(1):43-51.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B20B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CCEC0-5755-F746-8D3E-3E163D28748D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46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A16CF53-77D9-3944-961A-E3C065327E79}"/>
              </a:ext>
            </a:extLst>
          </p:cNvPr>
          <p:cNvSpPr txBox="1"/>
          <p:nvPr/>
        </p:nvSpPr>
        <p:spPr>
          <a:xfrm>
            <a:off x="0" y="6138446"/>
            <a:ext cx="4147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Sheng X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Clin Cancer Res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2021;27(1):43-51.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B20B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DEF66E-C4EC-2B4B-B702-018B66482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Progression-Free Survival (PFS) and Overall Survival (OS)</a:t>
            </a:r>
          </a:p>
        </p:txBody>
      </p:sp>
      <p:pic>
        <p:nvPicPr>
          <p:cNvPr id="9" name="Picture 8" descr="Chart, line chart&#10;&#10;Description automatically generated">
            <a:extLst>
              <a:ext uri="{FF2B5EF4-FFF2-40B4-BE49-F238E27FC236}">
                <a16:creationId xmlns:a16="http://schemas.microsoft.com/office/drawing/2014/main" id="{F36D1EFC-5286-BF45-86F8-D6D163AC6E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837" b="50000"/>
          <a:stretch/>
        </p:blipFill>
        <p:spPr>
          <a:xfrm>
            <a:off x="45930" y="1714500"/>
            <a:ext cx="6045839" cy="3429000"/>
          </a:xfrm>
          <a:prstGeom prst="rect">
            <a:avLst/>
          </a:prstGeom>
        </p:spPr>
      </p:pic>
      <p:pic>
        <p:nvPicPr>
          <p:cNvPr id="11" name="Picture 10" descr="Chart, line chart&#10;&#10;Description automatically generated">
            <a:extLst>
              <a:ext uri="{FF2B5EF4-FFF2-40B4-BE49-F238E27FC236}">
                <a16:creationId xmlns:a16="http://schemas.microsoft.com/office/drawing/2014/main" id="{F8BC4E86-77A3-0041-AA92-4EF47F5058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-837"/>
          <a:stretch/>
        </p:blipFill>
        <p:spPr>
          <a:xfrm>
            <a:off x="6146161" y="1714500"/>
            <a:ext cx="6045839" cy="3429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902592-CFC9-344F-9207-A63A55F62A6D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97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9083"/>
            <a:ext cx="10972800" cy="990600"/>
          </a:xfrm>
        </p:spPr>
        <p:txBody>
          <a:bodyPr/>
          <a:lstStyle/>
          <a:p>
            <a:r>
              <a:rPr lang="en-US" dirty="0"/>
              <a:t>NMIBC: KEYNOTE-057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2424" y="1385883"/>
            <a:ext cx="4934989" cy="114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Time to complete response and recurrence of high-risk non-muscle-invasive bladder cancer in patients with a complete response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6648" y="2250580"/>
            <a:ext cx="5972175" cy="4276725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740234" y="1612669"/>
            <a:ext cx="5163591" cy="50416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43834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5336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1086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4920" indent="-182875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67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754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72588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16422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256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/>
              <a:t>Cohort A: BCG unresponsive NMIBC with CIS</a:t>
            </a:r>
          </a:p>
          <a:p>
            <a:pPr>
              <a:buFontTx/>
              <a:buChar char="-"/>
            </a:pPr>
            <a:r>
              <a:rPr lang="en-US" sz="1800" dirty="0"/>
              <a:t>Treated with 1 year of pembrolizumab.</a:t>
            </a:r>
          </a:p>
          <a:p>
            <a:pPr>
              <a:buFontTx/>
              <a:buChar char="-"/>
            </a:pPr>
            <a:r>
              <a:rPr lang="en-US" sz="1800" dirty="0"/>
              <a:t>96 evaluable for response</a:t>
            </a:r>
          </a:p>
          <a:p>
            <a:pPr marL="0" indent="0">
              <a:buFont typeface="Arial" pitchFamily="34" charset="0"/>
              <a:buNone/>
            </a:pPr>
            <a:endParaRPr lang="en-US" sz="1800" dirty="0"/>
          </a:p>
          <a:p>
            <a:pPr marL="0" indent="0">
              <a:buFont typeface="Arial" pitchFamily="34" charset="0"/>
              <a:buNone/>
            </a:pPr>
            <a:r>
              <a:rPr lang="en-US" sz="1800" dirty="0"/>
              <a:t>This group is at low risk for metastases</a:t>
            </a:r>
          </a:p>
          <a:p>
            <a:pPr marL="0" indent="0">
              <a:buFont typeface="Arial" pitchFamily="34" charset="0"/>
              <a:buNone/>
            </a:pPr>
            <a:r>
              <a:rPr lang="en-US" sz="1800" dirty="0"/>
              <a:t>This condition is curable with cystectomy</a:t>
            </a:r>
          </a:p>
          <a:p>
            <a:pPr marL="0" indent="0">
              <a:buFont typeface="Arial" pitchFamily="34" charset="0"/>
              <a:buNone/>
            </a:pPr>
            <a:endParaRPr lang="en-US" sz="1800" dirty="0"/>
          </a:p>
          <a:p>
            <a:r>
              <a:rPr lang="en-US" sz="1800" dirty="0"/>
              <a:t>41% in CR at 3 months</a:t>
            </a:r>
          </a:p>
          <a:p>
            <a:r>
              <a:rPr lang="en-US" sz="1800" dirty="0"/>
              <a:t>11/96 = 11% maximum durable CR rate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8D3E1-2141-4348-A346-D2FE8B284BDC}"/>
              </a:ext>
            </a:extLst>
          </p:cNvPr>
          <p:cNvSpPr txBox="1"/>
          <p:nvPr/>
        </p:nvSpPr>
        <p:spPr>
          <a:xfrm>
            <a:off x="7112661" y="6488668"/>
            <a:ext cx="5109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Balar</a:t>
            </a:r>
            <a:r>
              <a:rPr lang="en-US" dirty="0"/>
              <a:t> AV et al. Lancet Oncol 2021;22(7):919-30.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ECAB3B-C629-234C-87E2-2697CD8BB2F4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713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86348-BEBF-234F-AEE5-FFF21FD4F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Percent Change from Baseline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6A8CCE1B-4ADE-4844-9A87-47A28FE728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66451"/>
          <a:stretch/>
        </p:blipFill>
        <p:spPr>
          <a:xfrm>
            <a:off x="2154289" y="1323356"/>
            <a:ext cx="7874955" cy="42112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D2BA36-EC73-3C40-909C-8DACD393C01E}"/>
              </a:ext>
            </a:extLst>
          </p:cNvPr>
          <p:cNvSpPr txBox="1"/>
          <p:nvPr/>
        </p:nvSpPr>
        <p:spPr>
          <a:xfrm>
            <a:off x="2006464" y="5608768"/>
            <a:ext cx="8170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(88.4%) patients had a decrease in tumor size from baseline as assessed by the BIRC.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5A03E9-1983-FE4B-8024-89982112A1FC}"/>
              </a:ext>
            </a:extLst>
          </p:cNvPr>
          <p:cNvSpPr txBox="1"/>
          <p:nvPr/>
        </p:nvSpPr>
        <p:spPr>
          <a:xfrm>
            <a:off x="10765" y="6159947"/>
            <a:ext cx="4147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Sheng X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Clin Cancer Res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2021;27(1):43-51.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B20B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0B3D30-30BC-F84D-A884-A1D7B7A54463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70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DS8201-A-U105 Study Design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1" b="7606"/>
          <a:stretch/>
        </p:blipFill>
        <p:spPr bwMode="auto">
          <a:xfrm>
            <a:off x="384887" y="961292"/>
            <a:ext cx="11413764" cy="4935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8D3EE4-B9A3-5C4A-B7E5-AA4A00ACF452}"/>
              </a:ext>
            </a:extLst>
          </p:cNvPr>
          <p:cNvSpPr txBox="1"/>
          <p:nvPr/>
        </p:nvSpPr>
        <p:spPr>
          <a:xfrm>
            <a:off x="172891" y="6121674"/>
            <a:ext cx="39637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Galsky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MD et al. ASCO GU 2022;Abstract 438.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B20B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D644C21-598C-3C47-B9F0-8D135E0B35D7}"/>
              </a:ext>
            </a:extLst>
          </p:cNvPr>
          <p:cNvSpPr txBox="1">
            <a:spLocks/>
          </p:cNvSpPr>
          <p:nvPr/>
        </p:nvSpPr>
        <p:spPr bwMode="auto">
          <a:xfrm>
            <a:off x="912286" y="0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000" b="1">
                <a:solidFill>
                  <a:srgbClr val="3333FF"/>
                </a:solidFill>
                <a:latin typeface="Calibri"/>
                <a:ea typeface="MS PGothic" pitchFamily="34" charset="-128"/>
                <a:cs typeface="Calibri"/>
              </a:defRPr>
            </a:lvl1pPr>
            <a:lvl2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600" b="1">
                <a:solidFill>
                  <a:srgbClr val="3333FF"/>
                </a:solidFill>
                <a:latin typeface="Calibri" charset="0"/>
                <a:ea typeface="MS PGothic" pitchFamily="34" charset="-128"/>
                <a:cs typeface="MS PGothic" charset="0"/>
              </a:defRPr>
            </a:lvl2pPr>
            <a:lvl3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600" b="1">
                <a:solidFill>
                  <a:srgbClr val="3333FF"/>
                </a:solidFill>
                <a:latin typeface="Calibri" charset="0"/>
                <a:ea typeface="MS PGothic" pitchFamily="34" charset="-128"/>
                <a:cs typeface="MS PGothic" charset="0"/>
              </a:defRPr>
            </a:lvl3pPr>
            <a:lvl4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600" b="1">
                <a:solidFill>
                  <a:srgbClr val="3333FF"/>
                </a:solidFill>
                <a:latin typeface="Calibri" charset="0"/>
                <a:ea typeface="MS PGothic" pitchFamily="34" charset="-128"/>
                <a:cs typeface="MS PGothic" charset="0"/>
              </a:defRPr>
            </a:lvl4pPr>
            <a:lvl5pPr algn="ctr" defTabSz="412750" rtl="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defRPr sz="3600" b="1">
                <a:solidFill>
                  <a:srgbClr val="3333FF"/>
                </a:solidFill>
                <a:latin typeface="Calibri" charset="0"/>
                <a:ea typeface="MS PGothic" pitchFamily="34" charset="-128"/>
                <a:cs typeface="MS PGothic" charset="0"/>
              </a:defRPr>
            </a:lvl5pPr>
            <a:lvl6pPr marL="1536221" indent="-215834" algn="ctr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2800" b="1">
                <a:solidFill>
                  <a:srgbClr val="000000"/>
                </a:solidFill>
                <a:latin typeface="Times New Roman" pitchFamily="18" charset="0"/>
              </a:defRPr>
            </a:lvl6pPr>
            <a:lvl7pPr marL="1993281" indent="-215834" algn="ctr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2800" b="1">
                <a:solidFill>
                  <a:srgbClr val="000000"/>
                </a:solidFill>
                <a:latin typeface="Times New Roman" pitchFamily="18" charset="0"/>
              </a:defRPr>
            </a:lvl7pPr>
            <a:lvl8pPr marL="2450337" indent="-215834" algn="ctr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2800" b="1">
                <a:solidFill>
                  <a:srgbClr val="000000"/>
                </a:solidFill>
                <a:latin typeface="Times New Roman" pitchFamily="18" charset="0"/>
              </a:defRPr>
            </a:lvl8pPr>
            <a:lvl9pPr marL="2907397" indent="-215834" algn="ctr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2800" b="1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kern="0" dirty="0"/>
              <a:t>DS8201-A-U105 Study Design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4C1AED-9AEB-4F46-9EF4-01D6E014673F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6F424-C917-A44C-8C59-5C679DEAA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81409"/>
            <a:ext cx="10358967" cy="1143000"/>
          </a:xfrm>
        </p:spPr>
        <p:txBody>
          <a:bodyPr/>
          <a:lstStyle/>
          <a:p>
            <a:r>
              <a:rPr lang="en-US" dirty="0"/>
              <a:t>Summary of Efficacy Results in UC Cohorts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5051285-266E-6B4D-91F2-11B41FE807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5" t="15022" r="5880" b="8202"/>
          <a:stretch/>
        </p:blipFill>
        <p:spPr bwMode="auto">
          <a:xfrm>
            <a:off x="1073810" y="1148340"/>
            <a:ext cx="10035918" cy="4825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920806-A7E2-CC4F-9082-42D33698EE87}"/>
              </a:ext>
            </a:extLst>
          </p:cNvPr>
          <p:cNvSpPr txBox="1"/>
          <p:nvPr/>
        </p:nvSpPr>
        <p:spPr>
          <a:xfrm>
            <a:off x="172891" y="6083038"/>
            <a:ext cx="39637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Galsky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MD et al. ASCO GU 2022;Abstract 438.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B20B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09A7D2-1512-7A4E-A5CA-A536B3AF2728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26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61530-8A72-1447-B564-2A1165D33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in Tumor Size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AFC36A-48E8-2B4A-B823-A497500F16AA}"/>
              </a:ext>
            </a:extLst>
          </p:cNvPr>
          <p:cNvSpPr txBox="1"/>
          <p:nvPr/>
        </p:nvSpPr>
        <p:spPr>
          <a:xfrm>
            <a:off x="1369686" y="5394958"/>
            <a:ext cx="3305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By ICR in HER2 IHC 3+2/+ Cohort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E473033-8298-1C4F-866D-5C751E01B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t="16738" r="12039" b="12151"/>
          <a:stretch/>
        </p:blipFill>
        <p:spPr bwMode="auto">
          <a:xfrm>
            <a:off x="277079" y="1278376"/>
            <a:ext cx="5490673" cy="3974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CE7F99-0E80-CD40-9611-8D1DC2DCB1C4}"/>
              </a:ext>
            </a:extLst>
          </p:cNvPr>
          <p:cNvSpPr txBox="1"/>
          <p:nvPr/>
        </p:nvSpPr>
        <p:spPr>
          <a:xfrm>
            <a:off x="7516853" y="5394958"/>
            <a:ext cx="3616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Over Time in HER2 IHC 3+2/+ Cohort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F3E438D-A4B3-7D4F-BABD-FC1EE6E78D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8" t="17176" r="26842" b="11613"/>
          <a:stretch/>
        </p:blipFill>
        <p:spPr bwMode="auto">
          <a:xfrm>
            <a:off x="6935466" y="1278376"/>
            <a:ext cx="4778827" cy="3997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8FAFB3-7195-8D40-9BE9-D38FFD25DEF6}"/>
              </a:ext>
            </a:extLst>
          </p:cNvPr>
          <p:cNvSpPr txBox="1"/>
          <p:nvPr/>
        </p:nvSpPr>
        <p:spPr>
          <a:xfrm>
            <a:off x="172891" y="6134584"/>
            <a:ext cx="39637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Galsky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MD et al. ASCO GU 2022;Abstract 438.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B20B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28C004-E2B6-3242-9DD9-FE2B2CB046A3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6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9035"/>
            <a:ext cx="10972800" cy="990600"/>
          </a:xfrm>
        </p:spPr>
        <p:txBody>
          <a:bodyPr/>
          <a:lstStyle/>
          <a:p>
            <a:r>
              <a:rPr lang="en-US" dirty="0"/>
              <a:t>NEOADJUVANT: VESPER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49" t="64006" r="4286"/>
          <a:stretch/>
        </p:blipFill>
        <p:spPr>
          <a:xfrm>
            <a:off x="160867" y="1294377"/>
            <a:ext cx="8966508" cy="1789557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8653549" y="1180241"/>
            <a:ext cx="3538451" cy="30535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43834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5336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1086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4920" indent="-182875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67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754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72588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16422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256" indent="-243834" algn="l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3834" marR="0" lvl="0" indent="-243834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Enrolled 437 neoadjuvant patients over 5 years in France</a:t>
            </a:r>
          </a:p>
          <a:p>
            <a:pPr marL="243834" marR="0" lvl="0" indent="-243834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Randomized 1:1 </a:t>
            </a:r>
          </a:p>
          <a:p>
            <a:pPr marL="609585" marR="0" lvl="1" indent="-243834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 cycles of GC every 3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wks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(total 12 weeks)</a:t>
            </a:r>
          </a:p>
          <a:p>
            <a:pPr marL="609585" marR="0" lvl="1" indent="-243834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 cycles of DDMVAC every 2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wks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(total 12 weeks)</a:t>
            </a:r>
          </a:p>
        </p:txBody>
      </p:sp>
      <p:sp>
        <p:nvSpPr>
          <p:cNvPr id="9" name="Textfeld 7">
            <a:extLst>
              <a:ext uri="{FF2B5EF4-FFF2-40B4-BE49-F238E27FC236}">
                <a16:creationId xmlns:a16="http://schemas.microsoft.com/office/drawing/2014/main" id="{2767CACB-E41F-8B4F-AA85-DC90EC51FF64}"/>
              </a:ext>
            </a:extLst>
          </p:cNvPr>
          <p:cNvSpPr txBox="1"/>
          <p:nvPr/>
        </p:nvSpPr>
        <p:spPr>
          <a:xfrm>
            <a:off x="7010773" y="6545641"/>
            <a:ext cx="51812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Pfister et al. ESMO 2021,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abs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652O;Pfister et al. Eur Urol 2021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838200" y="3198070"/>
            <a:ext cx="8528396" cy="3390653"/>
            <a:chOff x="456276" y="1678516"/>
            <a:chExt cx="10908453" cy="4755690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276" y="1678516"/>
              <a:ext cx="10908453" cy="4755690"/>
            </a:xfrm>
            <a:prstGeom prst="rect">
              <a:avLst/>
            </a:prstGeom>
          </p:spPr>
        </p:pic>
        <p:sp>
          <p:nvSpPr>
            <p:cNvPr id="27" name="Rounded Rectangle 26"/>
            <p:cNvSpPr/>
            <p:nvPr/>
          </p:nvSpPr>
          <p:spPr>
            <a:xfrm>
              <a:off x="609600" y="2618510"/>
              <a:ext cx="10462953" cy="1197032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609600" y="3815542"/>
              <a:ext cx="10462953" cy="798022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609599" y="4613564"/>
              <a:ext cx="10462953" cy="798022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A2E5127-F967-1541-AC6C-C65A37341630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555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0717" y="1281525"/>
            <a:ext cx="4709160" cy="701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62712"/>
            <a:ext cx="10972800" cy="990600"/>
          </a:xfrm>
        </p:spPr>
        <p:txBody>
          <a:bodyPr/>
          <a:lstStyle/>
          <a:p>
            <a:r>
              <a:rPr lang="en-US" dirty="0"/>
              <a:t>NEOADJUVANT: VESPER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983" y="1330052"/>
            <a:ext cx="67437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037" y="1778428"/>
            <a:ext cx="4274820" cy="47320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9268" y="1799284"/>
            <a:ext cx="4274820" cy="4759197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1703671" y="5304483"/>
            <a:ext cx="1973179" cy="44276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919987" y="5429613"/>
            <a:ext cx="1973179" cy="44276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feld 7">
            <a:extLst>
              <a:ext uri="{FF2B5EF4-FFF2-40B4-BE49-F238E27FC236}">
                <a16:creationId xmlns:a16="http://schemas.microsoft.com/office/drawing/2014/main" id="{2767CACB-E41F-8B4F-AA85-DC90EC51FF64}"/>
              </a:ext>
            </a:extLst>
          </p:cNvPr>
          <p:cNvSpPr txBox="1"/>
          <p:nvPr/>
        </p:nvSpPr>
        <p:spPr>
          <a:xfrm>
            <a:off x="6989268" y="6537333"/>
            <a:ext cx="51812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Pfister et al. ESMO 2021,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abs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652O;Pfister et al. Eur Urol 2021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E948B4-8B0A-7C4D-AEB6-758669BC0BA9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724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52140"/>
            <a:ext cx="109728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NEOADJUVANT EV: EV-103 COHORT H</a:t>
            </a:r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AE971AFF-63C3-C445-B74C-3D68DCB0F1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3" b="783"/>
          <a:stretch/>
        </p:blipFill>
        <p:spPr>
          <a:xfrm>
            <a:off x="762000" y="1148776"/>
            <a:ext cx="10262079" cy="51459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1937B3-E9E4-1F44-B0A4-98B65368B56E}"/>
              </a:ext>
            </a:extLst>
          </p:cNvPr>
          <p:cNvSpPr txBox="1"/>
          <p:nvPr/>
        </p:nvSpPr>
        <p:spPr>
          <a:xfrm>
            <a:off x="7112661" y="6488668"/>
            <a:ext cx="5079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Petrylak</a:t>
            </a:r>
            <a:r>
              <a:rPr lang="en-US" dirty="0"/>
              <a:t> DP et al. ASCO GU 2022;Abstract 435.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F94A4E-FFAB-0F4C-9C05-68D83AC6C933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249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6F1EB-057F-2E41-B2A8-384682407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NEOADJUVANT EV: EV-103 COHORT H</a:t>
            </a:r>
          </a:p>
        </p:txBody>
      </p:sp>
      <p:pic>
        <p:nvPicPr>
          <p:cNvPr id="7" name="Picture 6" descr="Graphical user interface, application, table&#10;&#10;Description automatically generated">
            <a:extLst>
              <a:ext uri="{FF2B5EF4-FFF2-40B4-BE49-F238E27FC236}">
                <a16:creationId xmlns:a16="http://schemas.microsoft.com/office/drawing/2014/main" id="{B16A0993-C909-4E49-97D9-E46C023AD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4" y="1895985"/>
            <a:ext cx="9990667" cy="30341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B086DC-D6E0-EA42-92EE-7E170AF0A271}"/>
              </a:ext>
            </a:extLst>
          </p:cNvPr>
          <p:cNvSpPr txBox="1"/>
          <p:nvPr/>
        </p:nvSpPr>
        <p:spPr>
          <a:xfrm>
            <a:off x="7652616" y="6519446"/>
            <a:ext cx="4539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err="1"/>
              <a:t>Petrylak</a:t>
            </a:r>
            <a:r>
              <a:rPr lang="en-US" sz="1600" dirty="0"/>
              <a:t> DP et al. ASCO GU 2022;Abstract 435.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243B78-ED18-6C4C-9267-AD1CA0C4098F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001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65" y="358482"/>
            <a:ext cx="10063942" cy="990600"/>
          </a:xfrm>
        </p:spPr>
        <p:txBody>
          <a:bodyPr>
            <a:noAutofit/>
          </a:bodyPr>
          <a:lstStyle/>
          <a:p>
            <a:r>
              <a:rPr lang="en-US" sz="3600" dirty="0"/>
              <a:t>Adjuvant Therapy for High Risk MIBC: IMvigor010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50" y="3924559"/>
            <a:ext cx="5452040" cy="26589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8393"/>
          <a:stretch/>
        </p:blipFill>
        <p:spPr>
          <a:xfrm>
            <a:off x="5965947" y="3706076"/>
            <a:ext cx="6143480" cy="28773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065" y="1303362"/>
            <a:ext cx="7584080" cy="23813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122A46-B6FD-1445-972C-863D8FB5EB34}"/>
              </a:ext>
            </a:extLst>
          </p:cNvPr>
          <p:cNvSpPr txBox="1"/>
          <p:nvPr/>
        </p:nvSpPr>
        <p:spPr>
          <a:xfrm>
            <a:off x="8655961" y="6604852"/>
            <a:ext cx="36150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Bellmunt</a:t>
            </a:r>
            <a:r>
              <a:rPr lang="en-US" sz="1200" dirty="0"/>
              <a:t> J et al. Lancet Oncol 2021;22(4):525-37.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6351F-4E60-A04C-8F01-446BE3F0027A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177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412" y="368791"/>
            <a:ext cx="11244348" cy="990600"/>
          </a:xfrm>
        </p:spPr>
        <p:txBody>
          <a:bodyPr>
            <a:noAutofit/>
          </a:bodyPr>
          <a:lstStyle/>
          <a:p>
            <a:r>
              <a:rPr lang="en-US" sz="4400" dirty="0"/>
              <a:t>Adjuvant Therapy for High Risk MIBC: CM 274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911" y="1226387"/>
            <a:ext cx="6213542" cy="2040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14"/>
          <p:cNvSpPr>
            <a:spLocks noChangeAspect="1" noChangeArrowheads="1"/>
          </p:cNvSpPr>
          <p:nvPr/>
        </p:nvSpPr>
        <p:spPr bwMode="auto">
          <a:xfrm>
            <a:off x="8675453" y="6087678"/>
            <a:ext cx="3277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Bajorin et al. GU ASCO. 2020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Bajorin et al. NEJM 2021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75412" y="4449371"/>
            <a:ext cx="2569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OS data not presented,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Not mature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135" y="3591060"/>
            <a:ext cx="6928302" cy="2885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49EB85C-9425-5340-95F9-7A235D47525B}"/>
              </a:ext>
            </a:extLst>
          </p:cNvPr>
          <p:cNvSpPr txBox="1"/>
          <p:nvPr/>
        </p:nvSpPr>
        <p:spPr>
          <a:xfrm>
            <a:off x="0" y="6477000"/>
            <a:ext cx="609814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Elizabeth R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Plimack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4906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>
    <a:spDef>
      <a:spPr>
        <a:noFill/>
        <a:ln>
          <a:solidFill>
            <a:srgbClr val="C0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4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6CDF90EE-103D-41C8-953C-3B887DCD4D20}"/>
</file>

<file path=customXml/itemProps2.xml><?xml version="1.0" encoding="utf-8"?>
<ds:datastoreItem xmlns:ds="http://schemas.openxmlformats.org/officeDocument/2006/customXml" ds:itemID="{1B454D7D-B880-4092-A5A8-A3262043384A}"/>
</file>

<file path=customXml/itemProps3.xml><?xml version="1.0" encoding="utf-8"?>
<ds:datastoreItem xmlns:ds="http://schemas.openxmlformats.org/officeDocument/2006/customXml" ds:itemID="{DDB273FF-0216-4BCE-B366-DA91BD3C4E55}"/>
</file>

<file path=docProps/app.xml><?xml version="1.0" encoding="utf-8"?>
<Properties xmlns="http://schemas.openxmlformats.org/officeDocument/2006/extended-properties" xmlns:vt="http://schemas.openxmlformats.org/officeDocument/2006/docPropsVTypes">
  <Template>V4 PLIMACK GU ASCO 2017 Molecular Predictors of Response to Neoadjuvant Chemotherapy</Template>
  <TotalTime>994</TotalTime>
  <Words>1429</Words>
  <Application>Microsoft Macintosh PowerPoint</Application>
  <PresentationFormat>Widescreen</PresentationFormat>
  <Paragraphs>203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Arial</vt:lpstr>
      <vt:lpstr>Arial Narrow</vt:lpstr>
      <vt:lpstr>Calibri</vt:lpstr>
      <vt:lpstr>Calibri Light</vt:lpstr>
      <vt:lpstr>Symbol</vt:lpstr>
      <vt:lpstr>Times New Roman</vt:lpstr>
      <vt:lpstr>Wingdings</vt:lpstr>
      <vt:lpstr>Clarity</vt:lpstr>
      <vt:lpstr>Office Theme</vt:lpstr>
      <vt:lpstr>2017_HTAA_Diabetes</vt:lpstr>
      <vt:lpstr>3_Default Design</vt:lpstr>
      <vt:lpstr>2021 year in review: urothelial carcinoma</vt:lpstr>
      <vt:lpstr>Agenda: Urothelial Carcinoma</vt:lpstr>
      <vt:lpstr>NMIBC: KEYNOTE-057</vt:lpstr>
      <vt:lpstr>NEOADJUVANT: VESPER</vt:lpstr>
      <vt:lpstr>NEOADJUVANT: VESPER</vt:lpstr>
      <vt:lpstr>NEOADJUVANT EV: EV-103 COHORT H</vt:lpstr>
      <vt:lpstr>NEOADJUVANT EV: EV-103 COHORT H</vt:lpstr>
      <vt:lpstr>Adjuvant Therapy for High Risk MIBC: IMvigor010</vt:lpstr>
      <vt:lpstr>Adjuvant Therapy for High Risk MIBC: CM 274</vt:lpstr>
      <vt:lpstr>Conclusions: Localized Disease</vt:lpstr>
      <vt:lpstr>mUC: KEYNOTE-052, KEYNOTE-361</vt:lpstr>
      <vt:lpstr>mUC: IMvigor130</vt:lpstr>
      <vt:lpstr>PD-L1-High Patients treated with first-line Single-Agent Checkpoint vs Gem/Platinum: OS</vt:lpstr>
      <vt:lpstr>EV-103: EV Pembro Combo 1L UC</vt:lpstr>
      <vt:lpstr>EV-103: EV Pembro Combo 1L UC</vt:lpstr>
      <vt:lpstr>EV-103: EV Pembro Combo 1L UC</vt:lpstr>
      <vt:lpstr>EV-103: EV Pembro Combo 1L UC</vt:lpstr>
      <vt:lpstr>JAVELIN 100 update</vt:lpstr>
      <vt:lpstr>JAVELIN 100 update</vt:lpstr>
      <vt:lpstr>Enfortumab Vedotin in Previously Treated (platinum and checkpoint) Advanced Urothelial Carcinoma</vt:lpstr>
      <vt:lpstr> Enfortumab vedotin after PD-1 or PD-L1 inhibitors in cisplatin-ineligible patients with advanced urothelial carcinoma (EV‑201): a multicentre, single-arm, phase 2 trial </vt:lpstr>
      <vt:lpstr>TROPHY-U-01: A Phase II Open-Label Study of Sacituzumab Govitecan in Patients With Metastatic Urothelial Carcinoma Progressing After Platinum-Based Chemotherapy and Checkpoint Inhibitors</vt:lpstr>
      <vt:lpstr>Sacituzumab govitecan (SG) + Pembro</vt:lpstr>
      <vt:lpstr>Efficacy and safety of erdafitinib in patients with locally advanced or metastatic urothelial carcinoma: long-term follow-up of a phase 2 study</vt:lpstr>
      <vt:lpstr>Front Line Recommendations</vt:lpstr>
      <vt:lpstr>Subsequent Therapy Recommendations</vt:lpstr>
      <vt:lpstr>APPENDIX</vt:lpstr>
      <vt:lpstr>PowerPoint Presentation</vt:lpstr>
      <vt:lpstr>Progression-Free Survival (PFS) and Overall Survival (OS)</vt:lpstr>
      <vt:lpstr>Percent Change from Baseline</vt:lpstr>
      <vt:lpstr>DS8201-A-U105 Study Design</vt:lpstr>
      <vt:lpstr>Summary of Efficacy Results in UC Cohorts</vt:lpstr>
      <vt:lpstr>Change in Tumor Size</vt:lpstr>
    </vt:vector>
  </TitlesOfParts>
  <Company>FCCC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Plimack, Elizabeth R</dc:creator>
  <cp:lastModifiedBy>Silvana Izquierdo</cp:lastModifiedBy>
  <cp:revision>85</cp:revision>
  <dcterms:created xsi:type="dcterms:W3CDTF">2018-01-03T17:01:15Z</dcterms:created>
  <dcterms:modified xsi:type="dcterms:W3CDTF">2022-03-03T16:50:13Z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