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0.xml" ContentType="application/vnd.openxmlformats-officedocument.presentationml.slide+xml"/>
  <Override PartName="/ppt/presentation.xml" ContentType="application/vnd.openxmlformats-officedocument.presentationml.presentation.main+xml"/>
  <Override PartName="/ppt/slideLayouts/slideLayout32.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28.xml" ContentType="application/vnd.openxmlformats-officedocument.presentationml.notesSlide+xml"/>
  <Override PartName="/ppt/slideMasters/slideMaster3.xml" ContentType="application/vnd.openxmlformats-officedocument.presentationml.slideMaster+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7.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5.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20.xml" ContentType="application/vnd.openxmlformats-officedocument.presentationml.tags+xml"/>
  <Override PartName="/ppt/tags/tag19.xml" ContentType="application/vnd.openxmlformats-officedocument.presentationml.tags+xml"/>
  <Override PartName="/ppt/tags/tag18.xml" ContentType="application/vnd.openxmlformats-officedocument.presentationml.tags+xml"/>
  <Override PartName="/ppt/tags/tag5.xml" ContentType="application/vnd.openxmlformats-officedocument.presentationml.tags+xml"/>
  <Override PartName="/ppt/tags/tag17.xml" ContentType="application/vnd.openxmlformats-officedocument.presentationml.tags+xml"/>
  <Override PartName="/ppt/tags/tag16.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11.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206" r:id="rId2"/>
    <p:sldMasterId id="2147485222" r:id="rId3"/>
  </p:sldMasterIdLst>
  <p:notesMasterIdLst>
    <p:notesMasterId r:id="rId66"/>
  </p:notesMasterIdLst>
  <p:handoutMasterIdLst>
    <p:handoutMasterId r:id="rId67"/>
  </p:handoutMasterIdLst>
  <p:sldIdLst>
    <p:sldId id="2147470934" r:id="rId4"/>
    <p:sldId id="2147470606" r:id="rId5"/>
    <p:sldId id="13407" r:id="rId6"/>
    <p:sldId id="2147470935" r:id="rId7"/>
    <p:sldId id="2147470909" r:id="rId8"/>
    <p:sldId id="2147470846" r:id="rId9"/>
    <p:sldId id="2147471081" r:id="rId10"/>
    <p:sldId id="2147470562" r:id="rId11"/>
    <p:sldId id="2147471170" r:id="rId12"/>
    <p:sldId id="2147471129" r:id="rId13"/>
    <p:sldId id="2147471167" r:id="rId14"/>
    <p:sldId id="2147471113" r:id="rId15"/>
    <p:sldId id="2147471179" r:id="rId16"/>
    <p:sldId id="2145706762" r:id="rId17"/>
    <p:sldId id="2147471168" r:id="rId18"/>
    <p:sldId id="2147471095" r:id="rId19"/>
    <p:sldId id="2147471098" r:id="rId20"/>
    <p:sldId id="2147471171" r:id="rId21"/>
    <p:sldId id="2147470658" r:id="rId22"/>
    <p:sldId id="2147471176" r:id="rId23"/>
    <p:sldId id="2147375964" r:id="rId24"/>
    <p:sldId id="2147471172" r:id="rId25"/>
    <p:sldId id="2147471173" r:id="rId26"/>
    <p:sldId id="2147471174" r:id="rId27"/>
    <p:sldId id="2147471180" r:id="rId28"/>
    <p:sldId id="2147471177" r:id="rId29"/>
    <p:sldId id="256" r:id="rId30"/>
    <p:sldId id="13660" r:id="rId31"/>
    <p:sldId id="644" r:id="rId32"/>
    <p:sldId id="285" r:id="rId33"/>
    <p:sldId id="286" r:id="rId34"/>
    <p:sldId id="323" r:id="rId35"/>
    <p:sldId id="2147471178" r:id="rId36"/>
    <p:sldId id="1307" r:id="rId37"/>
    <p:sldId id="2147471140" r:id="rId38"/>
    <p:sldId id="2147470729" r:id="rId39"/>
    <p:sldId id="4012" r:id="rId40"/>
    <p:sldId id="4010" r:id="rId41"/>
    <p:sldId id="2147470824" r:id="rId42"/>
    <p:sldId id="2147471166" r:id="rId43"/>
    <p:sldId id="2147471124" r:id="rId44"/>
    <p:sldId id="2134960140" r:id="rId45"/>
    <p:sldId id="2147471147" r:id="rId46"/>
    <p:sldId id="2147471148" r:id="rId47"/>
    <p:sldId id="2147471149" r:id="rId48"/>
    <p:sldId id="2147471150" r:id="rId49"/>
    <p:sldId id="2147471151" r:id="rId50"/>
    <p:sldId id="2147471152" r:id="rId51"/>
    <p:sldId id="2147471153" r:id="rId52"/>
    <p:sldId id="2146848328" r:id="rId53"/>
    <p:sldId id="2147471157" r:id="rId54"/>
    <p:sldId id="2147471136" r:id="rId55"/>
    <p:sldId id="2147471156" r:id="rId56"/>
    <p:sldId id="2147471135" r:id="rId57"/>
    <p:sldId id="2147471154" r:id="rId58"/>
    <p:sldId id="2147471158" r:id="rId59"/>
    <p:sldId id="2147471175" r:id="rId60"/>
    <p:sldId id="2147471165" r:id="rId61"/>
    <p:sldId id="2147471159" r:id="rId62"/>
    <p:sldId id="2147471164" r:id="rId63"/>
    <p:sldId id="2147471161" r:id="rId64"/>
    <p:sldId id="2147471162" r:id="rId65"/>
  </p:sldIdLst>
  <p:sldSz cx="12192000" cy="6858000"/>
  <p:notesSz cx="7772400" cy="10058400"/>
  <p:custDataLst>
    <p:tags r:id="rId68"/>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E3EE"/>
    <a:srgbClr val="FF40FF"/>
    <a:srgbClr val="0432FF"/>
    <a:srgbClr val="0C8763"/>
    <a:srgbClr val="9BD6E8"/>
    <a:srgbClr val="062060"/>
    <a:srgbClr val="B20637"/>
    <a:srgbClr val="035127"/>
    <a:srgbClr val="175086"/>
    <a:srgbClr val="655D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19" autoAdjust="0"/>
    <p:restoredTop sz="95234" autoAdjust="0"/>
  </p:normalViewPr>
  <p:slideViewPr>
    <p:cSldViewPr>
      <p:cViewPr varScale="1">
        <p:scale>
          <a:sx n="101" d="100"/>
          <a:sy n="101" d="100"/>
        </p:scale>
        <p:origin x="200" y="352"/>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75" d="100"/>
        <a:sy n="175"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74" Type="http://schemas.openxmlformats.org/officeDocument/2006/relationships/customXml" Target="../customXml/item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presProps" Target="presProps.xml"/><Relationship Id="rId75"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customXml" Target="../customXml/item3.xml"/><Relationship Id="rId7" Type="http://schemas.openxmlformats.org/officeDocument/2006/relationships/slide" Target="slides/slide4.xml"/><Relationship Id="rId7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7/1/22</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714072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2399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330BE-D91A-D240-B266-E5D5F99B4CCE}"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1893399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330BE-D91A-D240-B266-E5D5F99B4CCE}"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2836881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0019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0757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Rot="1" noChangeAspect="1" noChangeArrowheads="1"/>
          </p:cNvSpPr>
          <p:nvPr>
            <p:ph type="sldImg"/>
          </p:nvPr>
        </p:nvSpPr>
        <p:spPr>
          <a:xfrm>
            <a:off x="381000" y="685800"/>
            <a:ext cx="6096000" cy="3429000"/>
          </a:xfrm>
        </p:spPr>
      </p:sp>
      <p:sp>
        <p:nvSpPr>
          <p:cNvPr id="16386" name="Rectangle 2"/>
          <p:cNvSpPr>
            <a:spLocks noGrp="1" noChangeArrowheads="1"/>
          </p:cNvSpPr>
          <p:nvPr>
            <p:ph type="body" sz="quarter" idx="1"/>
          </p:nvPr>
        </p:nvSpPr>
        <p:spPr/>
        <p:txBody>
          <a:bodyPr/>
          <a:lstStyle/>
          <a:p>
            <a:pPr eaLnBrk="1">
              <a:defRPr/>
            </a:pPr>
            <a:endParaRPr lang="en-GB" sz="1800" dirty="0">
              <a:cs typeface="+mn-cs"/>
            </a:endParaRPr>
          </a:p>
        </p:txBody>
      </p:sp>
    </p:spTree>
    <p:extLst>
      <p:ext uri="{BB962C8B-B14F-4D97-AF65-F5344CB8AC3E}">
        <p14:creationId xmlns:p14="http://schemas.microsoft.com/office/powerpoint/2010/main" val="4099922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2808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1A28E3B4-3F86-3C4B-9245-7E38A95FFF7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463550" rtl="0" eaLnBrk="1" fontAlgn="base" latinLnBrk="0" hangingPunct="1">
              <a:lnSpc>
                <a:spcPct val="100000"/>
              </a:lnSpc>
              <a:spcBef>
                <a:spcPct val="0"/>
              </a:spcBef>
              <a:spcAft>
                <a:spcPct val="0"/>
              </a:spcAft>
              <a:buClrTx/>
              <a:buSzTx/>
              <a:buFontTx/>
              <a:buNone/>
              <a:tabLst/>
              <a:defRPr/>
            </a:pPr>
            <a:fld id="{641FF2EE-B69F-0D41-ADF3-C890E1426D98}" type="slidenum">
              <a:rPr kumimoji="0" lang="fr-CA"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463550" rtl="0" eaLnBrk="1" fontAlgn="base" latinLnBrk="0" hangingPunct="1">
                <a:lnSpc>
                  <a:spcPct val="100000"/>
                </a:lnSpc>
                <a:spcBef>
                  <a:spcPct val="0"/>
                </a:spcBef>
                <a:spcAft>
                  <a:spcPct val="0"/>
                </a:spcAft>
                <a:buClrTx/>
                <a:buSzTx/>
                <a:buFontTx/>
                <a:buNone/>
                <a:tabLst/>
                <a:defRPr/>
              </a:pPr>
              <a:t>34</a:t>
            </a:fld>
            <a:endParaRPr kumimoji="0" lang="fr-CA" altLang="en-US" sz="1200" b="0" i="0" u="none" strike="noStrike" kern="1200" cap="none" spc="0" normalizeH="0" baseline="0" noProof="0" dirty="0">
              <a:ln>
                <a:noFill/>
              </a:ln>
              <a:solidFill>
                <a:srgbClr val="000000"/>
              </a:solidFill>
              <a:effectLst/>
              <a:uLnTx/>
              <a:uFillTx/>
              <a:latin typeface="Times" pitchFamily="2" charset="0"/>
              <a:ea typeface="MS PGothic" panose="020B0600070205080204" pitchFamily="34" charset="-128"/>
              <a:cs typeface="+mn-cs"/>
            </a:endParaRPr>
          </a:p>
        </p:txBody>
      </p:sp>
      <p:sp>
        <p:nvSpPr>
          <p:cNvPr id="70658" name="Rectangle 2">
            <a:extLst>
              <a:ext uri="{FF2B5EF4-FFF2-40B4-BE49-F238E27FC236}">
                <a16:creationId xmlns:a16="http://schemas.microsoft.com/office/drawing/2014/main" id="{7A4B024A-A83D-D648-8E6D-4C18C8585FDB}"/>
              </a:ext>
            </a:extLst>
          </p:cNvPr>
          <p:cNvSpPr>
            <a:spLocks noGrp="1" noRot="1" noChangeAspect="1" noChangeArrowheads="1" noTextEdit="1"/>
          </p:cNvSpPr>
          <p:nvPr>
            <p:ph type="sldImg"/>
          </p:nvPr>
        </p:nvSpPr>
        <p:spPr>
          <a:xfrm>
            <a:off x="382588" y="685800"/>
            <a:ext cx="6096000" cy="3429000"/>
          </a:xfrm>
          <a:ln/>
        </p:spPr>
      </p:sp>
      <p:sp>
        <p:nvSpPr>
          <p:cNvPr id="70659" name="Rectangle 3">
            <a:extLst>
              <a:ext uri="{FF2B5EF4-FFF2-40B4-BE49-F238E27FC236}">
                <a16:creationId xmlns:a16="http://schemas.microsoft.com/office/drawing/2014/main" id="{C39AD7E1-2FC5-DD4A-BE80-23B17ECCFA89}"/>
              </a:ext>
            </a:extLst>
          </p:cNvPr>
          <p:cNvSpPr>
            <a:spLocks noGrp="1" noChangeArrowheads="1"/>
          </p:cNvSpPr>
          <p:nvPr>
            <p:ph type="body" idx="1"/>
          </p:nvPr>
        </p:nvSpPr>
        <p:spPr>
          <a:xfrm>
            <a:off x="701675" y="4271963"/>
            <a:ext cx="5454650" cy="4425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CA" altLang="en-US" dirty="0">
              <a:latin typeface="Times" pitchFamily="2" charset="0"/>
            </a:endParaRPr>
          </a:p>
        </p:txBody>
      </p:sp>
    </p:spTree>
    <p:extLst>
      <p:ext uri="{BB962C8B-B14F-4D97-AF65-F5344CB8AC3E}">
        <p14:creationId xmlns:p14="http://schemas.microsoft.com/office/powerpoint/2010/main" val="1661995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DC5931-4298-4B08-9081-4D468A1794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903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a:extLst>
              <a:ext uri="{FF2B5EF4-FFF2-40B4-BE49-F238E27FC236}">
                <a16:creationId xmlns:a16="http://schemas.microsoft.com/office/drawing/2014/main" id="{128D7490-4715-114F-B452-8C67CD1757F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8A19FF3-2E1D-944C-A4C4-91997D9C3335}" type="slidenum">
              <a:rPr kumimoji="0" lang="fr-CA"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CA" alt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endParaRPr>
          </a:p>
        </p:txBody>
      </p:sp>
      <p:sp>
        <p:nvSpPr>
          <p:cNvPr id="150530" name="Slide Image Placeholder 1">
            <a:extLst>
              <a:ext uri="{FF2B5EF4-FFF2-40B4-BE49-F238E27FC236}">
                <a16:creationId xmlns:a16="http://schemas.microsoft.com/office/drawing/2014/main" id="{6F1C42C2-F2A8-6A47-8B85-520755183043}"/>
              </a:ext>
            </a:extLst>
          </p:cNvPr>
          <p:cNvSpPr>
            <a:spLocks noGrp="1" noRot="1" noChangeAspect="1" noChangeArrowheads="1" noTextEdit="1"/>
          </p:cNvSpPr>
          <p:nvPr>
            <p:ph type="sldImg"/>
          </p:nvPr>
        </p:nvSpPr>
        <p:spPr>
          <a:ln/>
        </p:spPr>
      </p:sp>
      <p:sp>
        <p:nvSpPr>
          <p:cNvPr id="150531" name="Notes Placeholder 2">
            <a:extLst>
              <a:ext uri="{FF2B5EF4-FFF2-40B4-BE49-F238E27FC236}">
                <a16:creationId xmlns:a16="http://schemas.microsoft.com/office/drawing/2014/main" id="{21E2C3EB-5771-F340-BC86-5F5F82BAA09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dirty="0">
              <a:latin typeface="Times" pitchFamily="2" charset="0"/>
            </a:endParaRPr>
          </a:p>
        </p:txBody>
      </p:sp>
      <p:sp>
        <p:nvSpPr>
          <p:cNvPr id="150532" name="Slide Number Placeholder 3">
            <a:extLst>
              <a:ext uri="{FF2B5EF4-FFF2-40B4-BE49-F238E27FC236}">
                <a16:creationId xmlns:a16="http://schemas.microsoft.com/office/drawing/2014/main" id="{F2517C84-5E22-C846-93F6-BD5DF41E1F65}"/>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84CC16E-A247-B84A-A29F-3F716DC42B9E}"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630916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8937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ECEF16-1845-4D05-AF61-647A7547EB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972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429527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330BE-D91A-D240-B266-E5D5F99B4C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33998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330BE-D91A-D240-B266-E5D5F99B4C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3450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330BE-D91A-D240-B266-E5D5F99B4C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24928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330BE-D91A-D240-B266-E5D5F99B4C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11437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330BE-D91A-D240-B266-E5D5F99B4C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50141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330BE-D91A-D240-B266-E5D5F99B4C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68819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330BE-D91A-D240-B266-E5D5F99B4C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48160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330BE-D91A-D240-B266-E5D5F99B4C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1244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13496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endParaRPr kumimoji="0" lang="en-US" sz="10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15124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58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962378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29425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095168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33976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095168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1504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6578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74EE-385F-4644-A700-A51E953C228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17BB3AD-ED0F-884F-93B0-5B5E46FFD3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8A7EE68-C04C-5D41-BF20-1EB876437B25}"/>
              </a:ext>
            </a:extLst>
          </p:cNvPr>
          <p:cNvSpPr>
            <a:spLocks noGrp="1"/>
          </p:cNvSpPr>
          <p:nvPr>
            <p:ph type="dt" sz="half" idx="10"/>
          </p:nvPr>
        </p:nvSpPr>
        <p:spPr/>
        <p:txBody>
          <a:bodyPr/>
          <a:lstStyle/>
          <a:p>
            <a:fld id="{DC07B440-4807-F04D-900E-4E63A31F1B59}" type="datetimeFigureOut">
              <a:rPr lang="en-US" smtClean="0"/>
              <a:t>7/1/22</a:t>
            </a:fld>
            <a:endParaRPr lang="en-US"/>
          </a:p>
        </p:txBody>
      </p:sp>
      <p:sp>
        <p:nvSpPr>
          <p:cNvPr id="5" name="Footer Placeholder 4">
            <a:extLst>
              <a:ext uri="{FF2B5EF4-FFF2-40B4-BE49-F238E27FC236}">
                <a16:creationId xmlns:a16="http://schemas.microsoft.com/office/drawing/2014/main" id="{6105FAFD-65FE-3D4C-B6F3-4AD8A8B893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0A8E85-3BA2-F54B-BFB5-5221EE93FFC7}"/>
              </a:ext>
            </a:extLst>
          </p:cNvPr>
          <p:cNvSpPr>
            <a:spLocks noGrp="1"/>
          </p:cNvSpPr>
          <p:nvPr>
            <p:ph type="sldNum" sz="quarter" idx="12"/>
          </p:nvPr>
        </p:nvSpPr>
        <p:spPr/>
        <p:txBody>
          <a:bodyPr/>
          <a:lstStyle/>
          <a:p>
            <a:fld id="{D3A23469-B249-F14F-8D51-B7D02D05141B}" type="slidenum">
              <a:rPr lang="en-US" smtClean="0"/>
              <a:t>‹#›</a:t>
            </a:fld>
            <a:endParaRPr lang="en-US"/>
          </a:p>
        </p:txBody>
      </p:sp>
    </p:spTree>
    <p:extLst>
      <p:ext uri="{BB962C8B-B14F-4D97-AF65-F5344CB8AC3E}">
        <p14:creationId xmlns:p14="http://schemas.microsoft.com/office/powerpoint/2010/main" val="1083280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D5AB2-806C-6949-AB2E-243DA133DA95}"/>
              </a:ext>
            </a:extLst>
          </p:cNvPr>
          <p:cNvSpPr>
            <a:spLocks noGrp="1"/>
          </p:cNvSpPr>
          <p:nvPr>
            <p:ph type="title"/>
          </p:nvPr>
        </p:nvSpPr>
        <p:spPr/>
        <p:txBody>
          <a:bodyPr>
            <a:normAutofit/>
          </a:bodyPr>
          <a:lstStyle>
            <a:lvl1pPr>
              <a:defRPr sz="3200">
                <a:solidFill>
                  <a:srgbClr val="C00000"/>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5AD308C-C43B-0D4D-A280-86FA40403AE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92704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BA71A-DE59-C34C-A32B-1C1DFDDB738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AD2EBA5-FA9C-2D43-B957-EB6EF06BF6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52CC8C5-A8D6-8A4B-93D1-5362577889BD}"/>
              </a:ext>
            </a:extLst>
          </p:cNvPr>
          <p:cNvSpPr>
            <a:spLocks noGrp="1"/>
          </p:cNvSpPr>
          <p:nvPr>
            <p:ph type="dt" sz="half" idx="10"/>
          </p:nvPr>
        </p:nvSpPr>
        <p:spPr/>
        <p:txBody>
          <a:bodyPr/>
          <a:lstStyle/>
          <a:p>
            <a:fld id="{DC07B440-4807-F04D-900E-4E63A31F1B59}" type="datetimeFigureOut">
              <a:rPr lang="en-US" smtClean="0"/>
              <a:t>7/1/22</a:t>
            </a:fld>
            <a:endParaRPr lang="en-US"/>
          </a:p>
        </p:txBody>
      </p:sp>
      <p:sp>
        <p:nvSpPr>
          <p:cNvPr id="5" name="Footer Placeholder 4">
            <a:extLst>
              <a:ext uri="{FF2B5EF4-FFF2-40B4-BE49-F238E27FC236}">
                <a16:creationId xmlns:a16="http://schemas.microsoft.com/office/drawing/2014/main" id="{0233B6A1-1015-444B-950D-9039AFBDF1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ACE4EE-7879-E04D-9490-47D1FCABD950}"/>
              </a:ext>
            </a:extLst>
          </p:cNvPr>
          <p:cNvSpPr>
            <a:spLocks noGrp="1"/>
          </p:cNvSpPr>
          <p:nvPr>
            <p:ph type="sldNum" sz="quarter" idx="12"/>
          </p:nvPr>
        </p:nvSpPr>
        <p:spPr/>
        <p:txBody>
          <a:bodyPr/>
          <a:lstStyle/>
          <a:p>
            <a:fld id="{D3A23469-B249-F14F-8D51-B7D02D05141B}" type="slidenum">
              <a:rPr lang="en-US" smtClean="0"/>
              <a:t>‹#›</a:t>
            </a:fld>
            <a:endParaRPr lang="en-US"/>
          </a:p>
        </p:txBody>
      </p:sp>
    </p:spTree>
    <p:extLst>
      <p:ext uri="{BB962C8B-B14F-4D97-AF65-F5344CB8AC3E}">
        <p14:creationId xmlns:p14="http://schemas.microsoft.com/office/powerpoint/2010/main" val="31566421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5F1F2-EC5C-A74E-A12B-AFE1BDFAB2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6BFACA0-9054-6142-8424-42427CED3F0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99C3141-0972-054E-A246-38D1EE75579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32DE5EC-5958-154F-A4C5-2D677E7B0D7A}"/>
              </a:ext>
            </a:extLst>
          </p:cNvPr>
          <p:cNvSpPr>
            <a:spLocks noGrp="1"/>
          </p:cNvSpPr>
          <p:nvPr>
            <p:ph type="dt" sz="half" idx="10"/>
          </p:nvPr>
        </p:nvSpPr>
        <p:spPr/>
        <p:txBody>
          <a:bodyPr/>
          <a:lstStyle/>
          <a:p>
            <a:fld id="{DC07B440-4807-F04D-900E-4E63A31F1B59}" type="datetimeFigureOut">
              <a:rPr lang="en-US" smtClean="0"/>
              <a:t>7/1/22</a:t>
            </a:fld>
            <a:endParaRPr lang="en-US"/>
          </a:p>
        </p:txBody>
      </p:sp>
      <p:sp>
        <p:nvSpPr>
          <p:cNvPr id="6" name="Footer Placeholder 5">
            <a:extLst>
              <a:ext uri="{FF2B5EF4-FFF2-40B4-BE49-F238E27FC236}">
                <a16:creationId xmlns:a16="http://schemas.microsoft.com/office/drawing/2014/main" id="{CA082864-2C6B-DA48-976D-B811E59053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33D6E4-EBD3-2D46-9A63-95EBBE8383EB}"/>
              </a:ext>
            </a:extLst>
          </p:cNvPr>
          <p:cNvSpPr>
            <a:spLocks noGrp="1"/>
          </p:cNvSpPr>
          <p:nvPr>
            <p:ph type="sldNum" sz="quarter" idx="12"/>
          </p:nvPr>
        </p:nvSpPr>
        <p:spPr/>
        <p:txBody>
          <a:bodyPr/>
          <a:lstStyle/>
          <a:p>
            <a:fld id="{D3A23469-B249-F14F-8D51-B7D02D05141B}" type="slidenum">
              <a:rPr lang="en-US" smtClean="0"/>
              <a:t>‹#›</a:t>
            </a:fld>
            <a:endParaRPr lang="en-US"/>
          </a:p>
        </p:txBody>
      </p:sp>
    </p:spTree>
    <p:extLst>
      <p:ext uri="{BB962C8B-B14F-4D97-AF65-F5344CB8AC3E}">
        <p14:creationId xmlns:p14="http://schemas.microsoft.com/office/powerpoint/2010/main" val="3604677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43616-1273-704C-9DBA-7D770B0FCA9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DB62D66-7364-3D40-B53F-08422C1331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C2E52AB-96A1-424C-8A8D-AADEDAA6194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260A891-97A4-2A4B-8C34-C3DD50184A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E1E8EB8-D75C-064E-880F-70F68B17232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9A6E052-FA8A-954A-BE99-EC86944F39CB}"/>
              </a:ext>
            </a:extLst>
          </p:cNvPr>
          <p:cNvSpPr>
            <a:spLocks noGrp="1"/>
          </p:cNvSpPr>
          <p:nvPr>
            <p:ph type="dt" sz="half" idx="10"/>
          </p:nvPr>
        </p:nvSpPr>
        <p:spPr/>
        <p:txBody>
          <a:bodyPr/>
          <a:lstStyle/>
          <a:p>
            <a:fld id="{DC07B440-4807-F04D-900E-4E63A31F1B59}" type="datetimeFigureOut">
              <a:rPr lang="en-US" smtClean="0"/>
              <a:t>7/1/22</a:t>
            </a:fld>
            <a:endParaRPr lang="en-US"/>
          </a:p>
        </p:txBody>
      </p:sp>
      <p:sp>
        <p:nvSpPr>
          <p:cNvPr id="8" name="Footer Placeholder 7">
            <a:extLst>
              <a:ext uri="{FF2B5EF4-FFF2-40B4-BE49-F238E27FC236}">
                <a16:creationId xmlns:a16="http://schemas.microsoft.com/office/drawing/2014/main" id="{D9D4F63A-535C-EC47-971F-C56146AC6E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25AD98-01F9-4A48-9E88-FE4D2E4BFBCE}"/>
              </a:ext>
            </a:extLst>
          </p:cNvPr>
          <p:cNvSpPr>
            <a:spLocks noGrp="1"/>
          </p:cNvSpPr>
          <p:nvPr>
            <p:ph type="sldNum" sz="quarter" idx="12"/>
          </p:nvPr>
        </p:nvSpPr>
        <p:spPr/>
        <p:txBody>
          <a:bodyPr/>
          <a:lstStyle/>
          <a:p>
            <a:fld id="{D3A23469-B249-F14F-8D51-B7D02D05141B}" type="slidenum">
              <a:rPr lang="en-US" smtClean="0"/>
              <a:t>‹#›</a:t>
            </a:fld>
            <a:endParaRPr lang="en-US"/>
          </a:p>
        </p:txBody>
      </p:sp>
    </p:spTree>
    <p:extLst>
      <p:ext uri="{BB962C8B-B14F-4D97-AF65-F5344CB8AC3E}">
        <p14:creationId xmlns:p14="http://schemas.microsoft.com/office/powerpoint/2010/main" val="2442747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84E6C-8F06-384A-BCEE-0C179F76ACC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88AA1E2-997D-7A42-B123-9E7651C642F7}"/>
              </a:ext>
            </a:extLst>
          </p:cNvPr>
          <p:cNvSpPr>
            <a:spLocks noGrp="1"/>
          </p:cNvSpPr>
          <p:nvPr>
            <p:ph type="dt" sz="half" idx="10"/>
          </p:nvPr>
        </p:nvSpPr>
        <p:spPr/>
        <p:txBody>
          <a:bodyPr/>
          <a:lstStyle/>
          <a:p>
            <a:fld id="{DC07B440-4807-F04D-900E-4E63A31F1B59}" type="datetimeFigureOut">
              <a:rPr lang="en-US" smtClean="0"/>
              <a:t>7/1/22</a:t>
            </a:fld>
            <a:endParaRPr lang="en-US"/>
          </a:p>
        </p:txBody>
      </p:sp>
      <p:sp>
        <p:nvSpPr>
          <p:cNvPr id="4" name="Footer Placeholder 3">
            <a:extLst>
              <a:ext uri="{FF2B5EF4-FFF2-40B4-BE49-F238E27FC236}">
                <a16:creationId xmlns:a16="http://schemas.microsoft.com/office/drawing/2014/main" id="{A0BA32EB-8DE9-F140-A58F-E97566A341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11EAFD-ED42-7C45-B3DE-9F980A59AAAC}"/>
              </a:ext>
            </a:extLst>
          </p:cNvPr>
          <p:cNvSpPr>
            <a:spLocks noGrp="1"/>
          </p:cNvSpPr>
          <p:nvPr>
            <p:ph type="sldNum" sz="quarter" idx="12"/>
          </p:nvPr>
        </p:nvSpPr>
        <p:spPr/>
        <p:txBody>
          <a:bodyPr/>
          <a:lstStyle/>
          <a:p>
            <a:fld id="{D3A23469-B249-F14F-8D51-B7D02D05141B}" type="slidenum">
              <a:rPr lang="en-US" smtClean="0"/>
              <a:t>‹#›</a:t>
            </a:fld>
            <a:endParaRPr lang="en-US"/>
          </a:p>
        </p:txBody>
      </p:sp>
    </p:spTree>
    <p:extLst>
      <p:ext uri="{BB962C8B-B14F-4D97-AF65-F5344CB8AC3E}">
        <p14:creationId xmlns:p14="http://schemas.microsoft.com/office/powerpoint/2010/main" val="16275389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A48EBC-FF1C-2C44-87F3-BF5936428B37}"/>
              </a:ext>
            </a:extLst>
          </p:cNvPr>
          <p:cNvSpPr>
            <a:spLocks noGrp="1"/>
          </p:cNvSpPr>
          <p:nvPr>
            <p:ph type="dt" sz="half" idx="10"/>
          </p:nvPr>
        </p:nvSpPr>
        <p:spPr/>
        <p:txBody>
          <a:bodyPr/>
          <a:lstStyle/>
          <a:p>
            <a:fld id="{DC07B440-4807-F04D-900E-4E63A31F1B59}" type="datetimeFigureOut">
              <a:rPr lang="en-US" smtClean="0"/>
              <a:t>7/1/22</a:t>
            </a:fld>
            <a:endParaRPr lang="en-US"/>
          </a:p>
        </p:txBody>
      </p:sp>
      <p:sp>
        <p:nvSpPr>
          <p:cNvPr id="3" name="Footer Placeholder 2">
            <a:extLst>
              <a:ext uri="{FF2B5EF4-FFF2-40B4-BE49-F238E27FC236}">
                <a16:creationId xmlns:a16="http://schemas.microsoft.com/office/drawing/2014/main" id="{BF9AE53B-CC06-F94B-87EC-D55600CB99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E1C17F-CD22-F84D-9B33-0F55919C8D01}"/>
              </a:ext>
            </a:extLst>
          </p:cNvPr>
          <p:cNvSpPr>
            <a:spLocks noGrp="1"/>
          </p:cNvSpPr>
          <p:nvPr>
            <p:ph type="sldNum" sz="quarter" idx="12"/>
          </p:nvPr>
        </p:nvSpPr>
        <p:spPr/>
        <p:txBody>
          <a:bodyPr/>
          <a:lstStyle/>
          <a:p>
            <a:fld id="{D3A23469-B249-F14F-8D51-B7D02D05141B}" type="slidenum">
              <a:rPr lang="en-US" smtClean="0"/>
              <a:t>‹#›</a:t>
            </a:fld>
            <a:endParaRPr lang="en-US"/>
          </a:p>
        </p:txBody>
      </p:sp>
    </p:spTree>
    <p:extLst>
      <p:ext uri="{BB962C8B-B14F-4D97-AF65-F5344CB8AC3E}">
        <p14:creationId xmlns:p14="http://schemas.microsoft.com/office/powerpoint/2010/main" val="4273426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5DE70-42AC-6F44-92CE-2ED957013F7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AD739EB-1857-F640-A6FB-6A2D8488AC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3D63E7A-F639-4644-9191-9D9D292067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AF5A87D-B503-F04E-A7E0-B75039508171}"/>
              </a:ext>
            </a:extLst>
          </p:cNvPr>
          <p:cNvSpPr>
            <a:spLocks noGrp="1"/>
          </p:cNvSpPr>
          <p:nvPr>
            <p:ph type="dt" sz="half" idx="10"/>
          </p:nvPr>
        </p:nvSpPr>
        <p:spPr/>
        <p:txBody>
          <a:bodyPr/>
          <a:lstStyle/>
          <a:p>
            <a:fld id="{DC07B440-4807-F04D-900E-4E63A31F1B59}" type="datetimeFigureOut">
              <a:rPr lang="en-US" smtClean="0"/>
              <a:t>7/1/22</a:t>
            </a:fld>
            <a:endParaRPr lang="en-US"/>
          </a:p>
        </p:txBody>
      </p:sp>
      <p:sp>
        <p:nvSpPr>
          <p:cNvPr id="6" name="Footer Placeholder 5">
            <a:extLst>
              <a:ext uri="{FF2B5EF4-FFF2-40B4-BE49-F238E27FC236}">
                <a16:creationId xmlns:a16="http://schemas.microsoft.com/office/drawing/2014/main" id="{3D00F057-412B-6347-977F-27B9B63110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EDE0D0-13BB-824B-8099-3610B18E0D65}"/>
              </a:ext>
            </a:extLst>
          </p:cNvPr>
          <p:cNvSpPr>
            <a:spLocks noGrp="1"/>
          </p:cNvSpPr>
          <p:nvPr>
            <p:ph type="sldNum" sz="quarter" idx="12"/>
          </p:nvPr>
        </p:nvSpPr>
        <p:spPr/>
        <p:txBody>
          <a:bodyPr/>
          <a:lstStyle/>
          <a:p>
            <a:fld id="{D3A23469-B249-F14F-8D51-B7D02D05141B}" type="slidenum">
              <a:rPr lang="en-US" smtClean="0"/>
              <a:t>‹#›</a:t>
            </a:fld>
            <a:endParaRPr lang="en-US"/>
          </a:p>
        </p:txBody>
      </p:sp>
    </p:spTree>
    <p:extLst>
      <p:ext uri="{BB962C8B-B14F-4D97-AF65-F5344CB8AC3E}">
        <p14:creationId xmlns:p14="http://schemas.microsoft.com/office/powerpoint/2010/main" val="2469488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090A5-7098-414D-A606-1D7486D7EA7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5CDAFAF-319F-D347-8C30-1292D407BC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BF2317-A392-4148-9F29-7BD8E1AB6C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536122A-1585-2C4A-8AEE-F1E6396AEB30}"/>
              </a:ext>
            </a:extLst>
          </p:cNvPr>
          <p:cNvSpPr>
            <a:spLocks noGrp="1"/>
          </p:cNvSpPr>
          <p:nvPr>
            <p:ph type="dt" sz="half" idx="10"/>
          </p:nvPr>
        </p:nvSpPr>
        <p:spPr/>
        <p:txBody>
          <a:bodyPr/>
          <a:lstStyle/>
          <a:p>
            <a:fld id="{DC07B440-4807-F04D-900E-4E63A31F1B59}" type="datetimeFigureOut">
              <a:rPr lang="en-US" smtClean="0"/>
              <a:t>7/1/22</a:t>
            </a:fld>
            <a:endParaRPr lang="en-US"/>
          </a:p>
        </p:txBody>
      </p:sp>
      <p:sp>
        <p:nvSpPr>
          <p:cNvPr id="6" name="Footer Placeholder 5">
            <a:extLst>
              <a:ext uri="{FF2B5EF4-FFF2-40B4-BE49-F238E27FC236}">
                <a16:creationId xmlns:a16="http://schemas.microsoft.com/office/drawing/2014/main" id="{6877F258-D866-654B-8B4F-AF6B0FE966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D3126A-B97A-474E-A797-C6CA003F899F}"/>
              </a:ext>
            </a:extLst>
          </p:cNvPr>
          <p:cNvSpPr>
            <a:spLocks noGrp="1"/>
          </p:cNvSpPr>
          <p:nvPr>
            <p:ph type="sldNum" sz="quarter" idx="12"/>
          </p:nvPr>
        </p:nvSpPr>
        <p:spPr/>
        <p:txBody>
          <a:bodyPr/>
          <a:lstStyle/>
          <a:p>
            <a:fld id="{D3A23469-B249-F14F-8D51-B7D02D05141B}" type="slidenum">
              <a:rPr lang="en-US" smtClean="0"/>
              <a:t>‹#›</a:t>
            </a:fld>
            <a:endParaRPr lang="en-US"/>
          </a:p>
        </p:txBody>
      </p:sp>
    </p:spTree>
    <p:extLst>
      <p:ext uri="{BB962C8B-B14F-4D97-AF65-F5344CB8AC3E}">
        <p14:creationId xmlns:p14="http://schemas.microsoft.com/office/powerpoint/2010/main" val="3212895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46DD1-E155-8049-81CA-688C9A9FFF2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017184E-0C80-534A-A880-57A12CE5170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76437E3-6C10-B640-9080-F62248F407FD}"/>
              </a:ext>
            </a:extLst>
          </p:cNvPr>
          <p:cNvSpPr>
            <a:spLocks noGrp="1"/>
          </p:cNvSpPr>
          <p:nvPr>
            <p:ph type="dt" sz="half" idx="10"/>
          </p:nvPr>
        </p:nvSpPr>
        <p:spPr/>
        <p:txBody>
          <a:bodyPr/>
          <a:lstStyle/>
          <a:p>
            <a:fld id="{DC07B440-4807-F04D-900E-4E63A31F1B59}" type="datetimeFigureOut">
              <a:rPr lang="en-US" smtClean="0"/>
              <a:t>7/1/22</a:t>
            </a:fld>
            <a:endParaRPr lang="en-US"/>
          </a:p>
        </p:txBody>
      </p:sp>
      <p:sp>
        <p:nvSpPr>
          <p:cNvPr id="5" name="Footer Placeholder 4">
            <a:extLst>
              <a:ext uri="{FF2B5EF4-FFF2-40B4-BE49-F238E27FC236}">
                <a16:creationId xmlns:a16="http://schemas.microsoft.com/office/drawing/2014/main" id="{03D67D45-0190-9947-9033-3403362790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AB63C1-692B-A744-A1B5-B64CDFEE4686}"/>
              </a:ext>
            </a:extLst>
          </p:cNvPr>
          <p:cNvSpPr>
            <a:spLocks noGrp="1"/>
          </p:cNvSpPr>
          <p:nvPr>
            <p:ph type="sldNum" sz="quarter" idx="12"/>
          </p:nvPr>
        </p:nvSpPr>
        <p:spPr/>
        <p:txBody>
          <a:bodyPr/>
          <a:lstStyle/>
          <a:p>
            <a:fld id="{D3A23469-B249-F14F-8D51-B7D02D05141B}" type="slidenum">
              <a:rPr lang="en-US" smtClean="0"/>
              <a:t>‹#›</a:t>
            </a:fld>
            <a:endParaRPr lang="en-US"/>
          </a:p>
        </p:txBody>
      </p:sp>
    </p:spTree>
    <p:extLst>
      <p:ext uri="{BB962C8B-B14F-4D97-AF65-F5344CB8AC3E}">
        <p14:creationId xmlns:p14="http://schemas.microsoft.com/office/powerpoint/2010/main" val="16161303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B85DC8-8737-D746-B221-640B06C7C51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FA5B869-5EEE-6F40-B9F3-0B01676B975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EDC4A8A-F43B-8543-84BC-39749565B0BE}"/>
              </a:ext>
            </a:extLst>
          </p:cNvPr>
          <p:cNvSpPr>
            <a:spLocks noGrp="1"/>
          </p:cNvSpPr>
          <p:nvPr>
            <p:ph type="dt" sz="half" idx="10"/>
          </p:nvPr>
        </p:nvSpPr>
        <p:spPr/>
        <p:txBody>
          <a:bodyPr/>
          <a:lstStyle/>
          <a:p>
            <a:fld id="{DC07B440-4807-F04D-900E-4E63A31F1B59}" type="datetimeFigureOut">
              <a:rPr lang="en-US" smtClean="0"/>
              <a:t>7/1/22</a:t>
            </a:fld>
            <a:endParaRPr lang="en-US"/>
          </a:p>
        </p:txBody>
      </p:sp>
      <p:sp>
        <p:nvSpPr>
          <p:cNvPr id="5" name="Footer Placeholder 4">
            <a:extLst>
              <a:ext uri="{FF2B5EF4-FFF2-40B4-BE49-F238E27FC236}">
                <a16:creationId xmlns:a16="http://schemas.microsoft.com/office/drawing/2014/main" id="{07889A83-F1FA-C748-BE45-400E1DD428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25D83-0BFD-DA49-A746-A5A3746D2EF4}"/>
              </a:ext>
            </a:extLst>
          </p:cNvPr>
          <p:cNvSpPr>
            <a:spLocks noGrp="1"/>
          </p:cNvSpPr>
          <p:nvPr>
            <p:ph type="sldNum" sz="quarter" idx="12"/>
          </p:nvPr>
        </p:nvSpPr>
        <p:spPr/>
        <p:txBody>
          <a:bodyPr/>
          <a:lstStyle/>
          <a:p>
            <a:fld id="{D3A23469-B249-F14F-8D51-B7D02D05141B}" type="slidenum">
              <a:rPr lang="en-US" smtClean="0"/>
              <a:t>‹#›</a:t>
            </a:fld>
            <a:endParaRPr lang="en-US"/>
          </a:p>
        </p:txBody>
      </p:sp>
    </p:spTree>
    <p:extLst>
      <p:ext uri="{BB962C8B-B14F-4D97-AF65-F5344CB8AC3E}">
        <p14:creationId xmlns:p14="http://schemas.microsoft.com/office/powerpoint/2010/main" val="3750004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1">
            <a:extLst>
              <a:ext uri="{FF2B5EF4-FFF2-40B4-BE49-F238E27FC236}">
                <a16:creationId xmlns:a16="http://schemas.microsoft.com/office/drawing/2014/main" id="{CE1ABF48-65AC-8749-8702-22AA5425C9D5}"/>
              </a:ext>
            </a:extLst>
          </p:cNvPr>
          <p:cNvGrpSpPr>
            <a:grpSpLocks/>
          </p:cNvGrpSpPr>
          <p:nvPr userDrawn="1"/>
        </p:nvGrpSpPr>
        <p:grpSpPr bwMode="auto">
          <a:xfrm>
            <a:off x="11176000" y="6248400"/>
            <a:ext cx="711200" cy="457200"/>
            <a:chOff x="672" y="1728"/>
            <a:chExt cx="1296" cy="1098"/>
          </a:xfrm>
        </p:grpSpPr>
        <p:sp>
          <p:nvSpPr>
            <p:cNvPr id="5" name="Freeform 12">
              <a:extLst>
                <a:ext uri="{FF2B5EF4-FFF2-40B4-BE49-F238E27FC236}">
                  <a16:creationId xmlns:a16="http://schemas.microsoft.com/office/drawing/2014/main" id="{890037ED-4EC4-B645-92AD-E37F82C5F216}"/>
                </a:ext>
              </a:extLst>
            </p:cNvPr>
            <p:cNvSpPr>
              <a:spLocks/>
            </p:cNvSpPr>
            <p:nvPr/>
          </p:nvSpPr>
          <p:spPr bwMode="auto">
            <a:xfrm>
              <a:off x="1047" y="1728"/>
              <a:ext cx="547" cy="616"/>
            </a:xfrm>
            <a:custGeom>
              <a:avLst/>
              <a:gdLst>
                <a:gd name="T0" fmla="*/ 0 w 7118"/>
                <a:gd name="T1" fmla="*/ 0 h 8007"/>
                <a:gd name="T2" fmla="*/ 0 w 7118"/>
                <a:gd name="T3" fmla="*/ 0 h 8007"/>
                <a:gd name="T4" fmla="*/ 0 w 7118"/>
                <a:gd name="T5" fmla="*/ 0 h 8007"/>
                <a:gd name="T6" fmla="*/ 0 w 7118"/>
                <a:gd name="T7" fmla="*/ 0 h 8007"/>
                <a:gd name="T8" fmla="*/ 0 w 7118"/>
                <a:gd name="T9" fmla="*/ 0 h 8007"/>
                <a:gd name="T10" fmla="*/ 0 w 7118"/>
                <a:gd name="T11" fmla="*/ 0 h 8007"/>
                <a:gd name="T12" fmla="*/ 0 w 7118"/>
                <a:gd name="T13" fmla="*/ 0 h 8007"/>
                <a:gd name="T14" fmla="*/ 0 w 7118"/>
                <a:gd name="T15" fmla="*/ 0 h 8007"/>
                <a:gd name="T16" fmla="*/ 0 w 7118"/>
                <a:gd name="T17" fmla="*/ 0 h 8007"/>
                <a:gd name="T18" fmla="*/ 0 w 7118"/>
                <a:gd name="T19" fmla="*/ 0 h 8007"/>
                <a:gd name="T20" fmla="*/ 0 w 7118"/>
                <a:gd name="T21" fmla="*/ 0 h 8007"/>
                <a:gd name="T22" fmla="*/ 0 w 7118"/>
                <a:gd name="T23" fmla="*/ 0 h 8007"/>
                <a:gd name="T24" fmla="*/ 0 w 7118"/>
                <a:gd name="T25" fmla="*/ 0 h 8007"/>
                <a:gd name="T26" fmla="*/ 0 w 7118"/>
                <a:gd name="T27" fmla="*/ 0 h 8007"/>
                <a:gd name="T28" fmla="*/ 0 w 7118"/>
                <a:gd name="T29" fmla="*/ 0 h 8007"/>
                <a:gd name="T30" fmla="*/ 0 w 7118"/>
                <a:gd name="T31" fmla="*/ 0 h 8007"/>
                <a:gd name="T32" fmla="*/ 0 w 7118"/>
                <a:gd name="T33" fmla="*/ 0 h 8007"/>
                <a:gd name="T34" fmla="*/ 0 w 7118"/>
                <a:gd name="T35" fmla="*/ 0 h 8007"/>
                <a:gd name="T36" fmla="*/ 0 w 7118"/>
                <a:gd name="T37" fmla="*/ 0 h 8007"/>
                <a:gd name="T38" fmla="*/ 0 w 7118"/>
                <a:gd name="T39" fmla="*/ 0 h 8007"/>
                <a:gd name="T40" fmla="*/ 0 w 7118"/>
                <a:gd name="T41" fmla="*/ 0 h 8007"/>
                <a:gd name="T42" fmla="*/ 0 w 7118"/>
                <a:gd name="T43" fmla="*/ 0 h 8007"/>
                <a:gd name="T44" fmla="*/ 0 w 7118"/>
                <a:gd name="T45" fmla="*/ 0 h 8007"/>
                <a:gd name="T46" fmla="*/ 0 w 7118"/>
                <a:gd name="T47" fmla="*/ 0 h 8007"/>
                <a:gd name="T48" fmla="*/ 0 w 7118"/>
                <a:gd name="T49" fmla="*/ 0 h 8007"/>
                <a:gd name="T50" fmla="*/ 0 w 7118"/>
                <a:gd name="T51" fmla="*/ 0 h 8007"/>
                <a:gd name="T52" fmla="*/ 0 w 7118"/>
                <a:gd name="T53" fmla="*/ 0 h 8007"/>
                <a:gd name="T54" fmla="*/ 0 w 7118"/>
                <a:gd name="T55" fmla="*/ 0 h 8007"/>
                <a:gd name="T56" fmla="*/ 0 w 7118"/>
                <a:gd name="T57" fmla="*/ 0 h 8007"/>
                <a:gd name="T58" fmla="*/ 0 w 7118"/>
                <a:gd name="T59" fmla="*/ 0 h 8007"/>
                <a:gd name="T60" fmla="*/ 0 w 7118"/>
                <a:gd name="T61" fmla="*/ 0 h 8007"/>
                <a:gd name="T62" fmla="*/ 0 w 7118"/>
                <a:gd name="T63" fmla="*/ 0 h 8007"/>
                <a:gd name="T64" fmla="*/ 0 w 7118"/>
                <a:gd name="T65" fmla="*/ 0 h 8007"/>
                <a:gd name="T66" fmla="*/ 0 w 7118"/>
                <a:gd name="T67" fmla="*/ 0 h 8007"/>
                <a:gd name="T68" fmla="*/ 0 w 7118"/>
                <a:gd name="T69" fmla="*/ 0 h 80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118" h="8007">
                  <a:moveTo>
                    <a:pt x="0" y="8007"/>
                  </a:moveTo>
                  <a:lnTo>
                    <a:pt x="0" y="7117"/>
                  </a:lnTo>
                  <a:lnTo>
                    <a:pt x="7118" y="7117"/>
                  </a:lnTo>
                  <a:lnTo>
                    <a:pt x="7118" y="8007"/>
                  </a:lnTo>
                  <a:lnTo>
                    <a:pt x="0" y="8007"/>
                  </a:lnTo>
                  <a:lnTo>
                    <a:pt x="5338" y="6228"/>
                  </a:lnTo>
                  <a:lnTo>
                    <a:pt x="5338" y="889"/>
                  </a:lnTo>
                  <a:lnTo>
                    <a:pt x="7118" y="889"/>
                  </a:lnTo>
                  <a:lnTo>
                    <a:pt x="7118" y="6228"/>
                  </a:lnTo>
                  <a:lnTo>
                    <a:pt x="5338" y="6228"/>
                  </a:lnTo>
                  <a:lnTo>
                    <a:pt x="0" y="8007"/>
                  </a:lnTo>
                  <a:lnTo>
                    <a:pt x="0" y="6228"/>
                  </a:lnTo>
                  <a:lnTo>
                    <a:pt x="0" y="889"/>
                  </a:lnTo>
                  <a:lnTo>
                    <a:pt x="1779" y="889"/>
                  </a:lnTo>
                  <a:lnTo>
                    <a:pt x="1779" y="6228"/>
                  </a:lnTo>
                  <a:lnTo>
                    <a:pt x="0" y="6228"/>
                  </a:lnTo>
                  <a:lnTo>
                    <a:pt x="0" y="8007"/>
                  </a:lnTo>
                  <a:lnTo>
                    <a:pt x="2669" y="5337"/>
                  </a:lnTo>
                  <a:lnTo>
                    <a:pt x="2669" y="0"/>
                  </a:lnTo>
                  <a:lnTo>
                    <a:pt x="4449" y="0"/>
                  </a:lnTo>
                  <a:lnTo>
                    <a:pt x="4449" y="5337"/>
                  </a:lnTo>
                  <a:lnTo>
                    <a:pt x="2669" y="5337"/>
                  </a:lnTo>
                  <a:lnTo>
                    <a:pt x="0" y="8007"/>
                  </a:lnTo>
                  <a:close/>
                </a:path>
              </a:pathLst>
            </a:cu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6" name="Freeform 13">
              <a:extLst>
                <a:ext uri="{FF2B5EF4-FFF2-40B4-BE49-F238E27FC236}">
                  <a16:creationId xmlns:a16="http://schemas.microsoft.com/office/drawing/2014/main" id="{5206584A-5345-CA46-A535-155E905AE7A4}"/>
                </a:ext>
              </a:extLst>
            </p:cNvPr>
            <p:cNvSpPr>
              <a:spLocks/>
            </p:cNvSpPr>
            <p:nvPr/>
          </p:nvSpPr>
          <p:spPr bwMode="auto">
            <a:xfrm>
              <a:off x="1299" y="2515"/>
              <a:ext cx="308" cy="311"/>
            </a:xfrm>
            <a:custGeom>
              <a:avLst/>
              <a:gdLst>
                <a:gd name="T0" fmla="*/ 0 w 4005"/>
                <a:gd name="T1" fmla="*/ 0 h 4043"/>
                <a:gd name="T2" fmla="*/ 0 w 4005"/>
                <a:gd name="T3" fmla="*/ 0 h 4043"/>
                <a:gd name="T4" fmla="*/ 0 w 4005"/>
                <a:gd name="T5" fmla="*/ 0 h 4043"/>
                <a:gd name="T6" fmla="*/ 0 w 4005"/>
                <a:gd name="T7" fmla="*/ 0 h 4043"/>
                <a:gd name="T8" fmla="*/ 0 w 4005"/>
                <a:gd name="T9" fmla="*/ 0 h 4043"/>
                <a:gd name="T10" fmla="*/ 0 w 4005"/>
                <a:gd name="T11" fmla="*/ 0 h 4043"/>
                <a:gd name="T12" fmla="*/ 0 w 4005"/>
                <a:gd name="T13" fmla="*/ 0 h 4043"/>
                <a:gd name="T14" fmla="*/ 0 w 4005"/>
                <a:gd name="T15" fmla="*/ 0 h 4043"/>
                <a:gd name="T16" fmla="*/ 0 w 4005"/>
                <a:gd name="T17" fmla="*/ 0 h 4043"/>
                <a:gd name="T18" fmla="*/ 0 w 4005"/>
                <a:gd name="T19" fmla="*/ 0 h 4043"/>
                <a:gd name="T20" fmla="*/ 0 w 4005"/>
                <a:gd name="T21" fmla="*/ 0 h 4043"/>
                <a:gd name="T22" fmla="*/ 0 w 4005"/>
                <a:gd name="T23" fmla="*/ 0 h 4043"/>
                <a:gd name="T24" fmla="*/ 0 w 4005"/>
                <a:gd name="T25" fmla="*/ 0 h 4043"/>
                <a:gd name="T26" fmla="*/ 0 w 4005"/>
                <a:gd name="T27" fmla="*/ 0 h 4043"/>
                <a:gd name="T28" fmla="*/ 0 w 4005"/>
                <a:gd name="T29" fmla="*/ 0 h 4043"/>
                <a:gd name="T30" fmla="*/ 0 w 4005"/>
                <a:gd name="T31" fmla="*/ 0 h 4043"/>
                <a:gd name="T32" fmla="*/ 0 w 4005"/>
                <a:gd name="T33" fmla="*/ 0 h 4043"/>
                <a:gd name="T34" fmla="*/ 0 w 4005"/>
                <a:gd name="T35" fmla="*/ 0 h 4043"/>
                <a:gd name="T36" fmla="*/ 0 w 4005"/>
                <a:gd name="T37" fmla="*/ 0 h 4043"/>
                <a:gd name="T38" fmla="*/ 0 w 4005"/>
                <a:gd name="T39" fmla="*/ 0 h 4043"/>
                <a:gd name="T40" fmla="*/ 0 w 4005"/>
                <a:gd name="T41" fmla="*/ 0 h 4043"/>
                <a:gd name="T42" fmla="*/ 0 w 4005"/>
                <a:gd name="T43" fmla="*/ 0 h 4043"/>
                <a:gd name="T44" fmla="*/ 0 w 4005"/>
                <a:gd name="T45" fmla="*/ 0 h 4043"/>
                <a:gd name="T46" fmla="*/ 0 w 4005"/>
                <a:gd name="T47" fmla="*/ 0 h 4043"/>
                <a:gd name="T48" fmla="*/ 0 w 4005"/>
                <a:gd name="T49" fmla="*/ 0 h 4043"/>
                <a:gd name="T50" fmla="*/ 0 w 4005"/>
                <a:gd name="T51" fmla="*/ 0 h 4043"/>
                <a:gd name="T52" fmla="*/ 0 w 4005"/>
                <a:gd name="T53" fmla="*/ 0 h 4043"/>
                <a:gd name="T54" fmla="*/ 0 w 4005"/>
                <a:gd name="T55" fmla="*/ 0 h 4043"/>
                <a:gd name="T56" fmla="*/ 0 w 4005"/>
                <a:gd name="T57" fmla="*/ 0 h 4043"/>
                <a:gd name="T58" fmla="*/ 0 w 4005"/>
                <a:gd name="T59" fmla="*/ 0 h 4043"/>
                <a:gd name="T60" fmla="*/ 0 w 4005"/>
                <a:gd name="T61" fmla="*/ 0 h 4043"/>
                <a:gd name="T62" fmla="*/ 0 w 4005"/>
                <a:gd name="T63" fmla="*/ 0 h 4043"/>
                <a:gd name="T64" fmla="*/ 0 w 4005"/>
                <a:gd name="T65" fmla="*/ 0 h 4043"/>
                <a:gd name="T66" fmla="*/ 0 w 4005"/>
                <a:gd name="T67" fmla="*/ 0 h 4043"/>
                <a:gd name="T68" fmla="*/ 0 w 4005"/>
                <a:gd name="T69" fmla="*/ 0 h 4043"/>
                <a:gd name="T70" fmla="*/ 0 w 4005"/>
                <a:gd name="T71" fmla="*/ 0 h 4043"/>
                <a:gd name="T72" fmla="*/ 0 w 4005"/>
                <a:gd name="T73" fmla="*/ 0 h 4043"/>
                <a:gd name="T74" fmla="*/ 0 w 4005"/>
                <a:gd name="T75" fmla="*/ 0 h 4043"/>
                <a:gd name="T76" fmla="*/ 0 w 4005"/>
                <a:gd name="T77" fmla="*/ 0 h 4043"/>
                <a:gd name="T78" fmla="*/ 0 w 4005"/>
                <a:gd name="T79" fmla="*/ 0 h 4043"/>
                <a:gd name="T80" fmla="*/ 0 w 4005"/>
                <a:gd name="T81" fmla="*/ 0 h 4043"/>
                <a:gd name="T82" fmla="*/ 0 w 4005"/>
                <a:gd name="T83" fmla="*/ 0 h 4043"/>
                <a:gd name="T84" fmla="*/ 0 w 4005"/>
                <a:gd name="T85" fmla="*/ 0 h 4043"/>
                <a:gd name="T86" fmla="*/ 0 w 4005"/>
                <a:gd name="T87" fmla="*/ 0 h 4043"/>
                <a:gd name="T88" fmla="*/ 0 w 4005"/>
                <a:gd name="T89" fmla="*/ 0 h 4043"/>
                <a:gd name="T90" fmla="*/ 0 w 4005"/>
                <a:gd name="T91" fmla="*/ 0 h 4043"/>
                <a:gd name="T92" fmla="*/ 0 w 4005"/>
                <a:gd name="T93" fmla="*/ 0 h 4043"/>
                <a:gd name="T94" fmla="*/ 0 w 4005"/>
                <a:gd name="T95" fmla="*/ 0 h 4043"/>
                <a:gd name="T96" fmla="*/ 0 w 4005"/>
                <a:gd name="T97" fmla="*/ 0 h 4043"/>
                <a:gd name="T98" fmla="*/ 0 w 4005"/>
                <a:gd name="T99" fmla="*/ 0 h 4043"/>
                <a:gd name="T100" fmla="*/ 0 w 4005"/>
                <a:gd name="T101" fmla="*/ 0 h 4043"/>
                <a:gd name="T102" fmla="*/ 0 w 4005"/>
                <a:gd name="T103" fmla="*/ 0 h 4043"/>
                <a:gd name="T104" fmla="*/ 0 w 4005"/>
                <a:gd name="T105" fmla="*/ 0 h 4043"/>
                <a:gd name="T106" fmla="*/ 0 w 4005"/>
                <a:gd name="T107" fmla="*/ 0 h 4043"/>
                <a:gd name="T108" fmla="*/ 0 w 4005"/>
                <a:gd name="T109" fmla="*/ 0 h 404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005" h="4043">
                  <a:moveTo>
                    <a:pt x="1207" y="2423"/>
                  </a:moveTo>
                  <a:lnTo>
                    <a:pt x="1210" y="2533"/>
                  </a:lnTo>
                  <a:lnTo>
                    <a:pt x="1219" y="2640"/>
                  </a:lnTo>
                  <a:lnTo>
                    <a:pt x="1236" y="2742"/>
                  </a:lnTo>
                  <a:lnTo>
                    <a:pt x="1261" y="2838"/>
                  </a:lnTo>
                  <a:lnTo>
                    <a:pt x="1295" y="2929"/>
                  </a:lnTo>
                  <a:lnTo>
                    <a:pt x="1339" y="3012"/>
                  </a:lnTo>
                  <a:lnTo>
                    <a:pt x="1395" y="3088"/>
                  </a:lnTo>
                  <a:lnTo>
                    <a:pt x="1462" y="3154"/>
                  </a:lnTo>
                  <a:lnTo>
                    <a:pt x="1542" y="3211"/>
                  </a:lnTo>
                  <a:lnTo>
                    <a:pt x="1635" y="3256"/>
                  </a:lnTo>
                  <a:lnTo>
                    <a:pt x="1744" y="3289"/>
                  </a:lnTo>
                  <a:lnTo>
                    <a:pt x="1868" y="3309"/>
                  </a:lnTo>
                  <a:lnTo>
                    <a:pt x="2008" y="3317"/>
                  </a:lnTo>
                  <a:lnTo>
                    <a:pt x="2147" y="3309"/>
                  </a:lnTo>
                  <a:lnTo>
                    <a:pt x="2271" y="3289"/>
                  </a:lnTo>
                  <a:lnTo>
                    <a:pt x="2379" y="3256"/>
                  </a:lnTo>
                  <a:lnTo>
                    <a:pt x="2471" y="3211"/>
                  </a:lnTo>
                  <a:lnTo>
                    <a:pt x="2551" y="3154"/>
                  </a:lnTo>
                  <a:lnTo>
                    <a:pt x="2616" y="3088"/>
                  </a:lnTo>
                  <a:lnTo>
                    <a:pt x="2671" y="3012"/>
                  </a:lnTo>
                  <a:lnTo>
                    <a:pt x="2714" y="2929"/>
                  </a:lnTo>
                  <a:lnTo>
                    <a:pt x="2747" y="2838"/>
                  </a:lnTo>
                  <a:lnTo>
                    <a:pt x="2771" y="2742"/>
                  </a:lnTo>
                  <a:lnTo>
                    <a:pt x="2787" y="2640"/>
                  </a:lnTo>
                  <a:lnTo>
                    <a:pt x="2796" y="2533"/>
                  </a:lnTo>
                  <a:lnTo>
                    <a:pt x="2798" y="2423"/>
                  </a:lnTo>
                  <a:lnTo>
                    <a:pt x="2798" y="0"/>
                  </a:lnTo>
                  <a:lnTo>
                    <a:pt x="4005" y="0"/>
                  </a:lnTo>
                  <a:lnTo>
                    <a:pt x="4005" y="2586"/>
                  </a:lnTo>
                  <a:lnTo>
                    <a:pt x="4002" y="2696"/>
                  </a:lnTo>
                  <a:lnTo>
                    <a:pt x="3992" y="2800"/>
                  </a:lnTo>
                  <a:lnTo>
                    <a:pt x="3977" y="2900"/>
                  </a:lnTo>
                  <a:lnTo>
                    <a:pt x="3955" y="2997"/>
                  </a:lnTo>
                  <a:lnTo>
                    <a:pt x="3929" y="3088"/>
                  </a:lnTo>
                  <a:lnTo>
                    <a:pt x="3895" y="3175"/>
                  </a:lnTo>
                  <a:lnTo>
                    <a:pt x="3857" y="3258"/>
                  </a:lnTo>
                  <a:lnTo>
                    <a:pt x="3811" y="3336"/>
                  </a:lnTo>
                  <a:lnTo>
                    <a:pt x="3761" y="3410"/>
                  </a:lnTo>
                  <a:lnTo>
                    <a:pt x="3705" y="3480"/>
                  </a:lnTo>
                  <a:lnTo>
                    <a:pt x="3645" y="3546"/>
                  </a:lnTo>
                  <a:lnTo>
                    <a:pt x="3578" y="3607"/>
                  </a:lnTo>
                  <a:lnTo>
                    <a:pt x="3507" y="3664"/>
                  </a:lnTo>
                  <a:lnTo>
                    <a:pt x="3430" y="3717"/>
                  </a:lnTo>
                  <a:lnTo>
                    <a:pt x="3349" y="3766"/>
                  </a:lnTo>
                  <a:lnTo>
                    <a:pt x="3262" y="3811"/>
                  </a:lnTo>
                  <a:lnTo>
                    <a:pt x="3171" y="3851"/>
                  </a:lnTo>
                  <a:lnTo>
                    <a:pt x="3074" y="3888"/>
                  </a:lnTo>
                  <a:lnTo>
                    <a:pt x="2973" y="3921"/>
                  </a:lnTo>
                  <a:lnTo>
                    <a:pt x="2867" y="3950"/>
                  </a:lnTo>
                  <a:lnTo>
                    <a:pt x="2757" y="3975"/>
                  </a:lnTo>
                  <a:lnTo>
                    <a:pt x="2643" y="3995"/>
                  </a:lnTo>
                  <a:lnTo>
                    <a:pt x="2524" y="4013"/>
                  </a:lnTo>
                  <a:lnTo>
                    <a:pt x="2401" y="4026"/>
                  </a:lnTo>
                  <a:lnTo>
                    <a:pt x="2274" y="4035"/>
                  </a:lnTo>
                  <a:lnTo>
                    <a:pt x="2143" y="4040"/>
                  </a:lnTo>
                  <a:lnTo>
                    <a:pt x="2008" y="4043"/>
                  </a:lnTo>
                  <a:lnTo>
                    <a:pt x="1877" y="4041"/>
                  </a:lnTo>
                  <a:lnTo>
                    <a:pt x="1751" y="4039"/>
                  </a:lnTo>
                  <a:lnTo>
                    <a:pt x="1627" y="4034"/>
                  </a:lnTo>
                  <a:lnTo>
                    <a:pt x="1508" y="4027"/>
                  </a:lnTo>
                  <a:lnTo>
                    <a:pt x="1393" y="4018"/>
                  </a:lnTo>
                  <a:lnTo>
                    <a:pt x="1282" y="4005"/>
                  </a:lnTo>
                  <a:lnTo>
                    <a:pt x="1174" y="3990"/>
                  </a:lnTo>
                  <a:lnTo>
                    <a:pt x="1071" y="3972"/>
                  </a:lnTo>
                  <a:lnTo>
                    <a:pt x="971" y="3950"/>
                  </a:lnTo>
                  <a:lnTo>
                    <a:pt x="876" y="3924"/>
                  </a:lnTo>
                  <a:lnTo>
                    <a:pt x="786" y="3895"/>
                  </a:lnTo>
                  <a:lnTo>
                    <a:pt x="700" y="3862"/>
                  </a:lnTo>
                  <a:lnTo>
                    <a:pt x="618" y="3823"/>
                  </a:lnTo>
                  <a:lnTo>
                    <a:pt x="541" y="3781"/>
                  </a:lnTo>
                  <a:lnTo>
                    <a:pt x="469" y="3734"/>
                  </a:lnTo>
                  <a:lnTo>
                    <a:pt x="402" y="3683"/>
                  </a:lnTo>
                  <a:lnTo>
                    <a:pt x="340" y="3625"/>
                  </a:lnTo>
                  <a:lnTo>
                    <a:pt x="282" y="3562"/>
                  </a:lnTo>
                  <a:lnTo>
                    <a:pt x="230" y="3494"/>
                  </a:lnTo>
                  <a:lnTo>
                    <a:pt x="182" y="3419"/>
                  </a:lnTo>
                  <a:lnTo>
                    <a:pt x="141" y="3339"/>
                  </a:lnTo>
                  <a:lnTo>
                    <a:pt x="104" y="3253"/>
                  </a:lnTo>
                  <a:lnTo>
                    <a:pt x="73" y="3159"/>
                  </a:lnTo>
                  <a:lnTo>
                    <a:pt x="47" y="3059"/>
                  </a:lnTo>
                  <a:lnTo>
                    <a:pt x="27" y="2952"/>
                  </a:lnTo>
                  <a:lnTo>
                    <a:pt x="13" y="2837"/>
                  </a:lnTo>
                  <a:lnTo>
                    <a:pt x="3" y="2715"/>
                  </a:lnTo>
                  <a:lnTo>
                    <a:pt x="0" y="2586"/>
                  </a:lnTo>
                  <a:lnTo>
                    <a:pt x="0" y="0"/>
                  </a:lnTo>
                  <a:lnTo>
                    <a:pt x="593" y="0"/>
                  </a:lnTo>
                  <a:lnTo>
                    <a:pt x="714" y="16"/>
                  </a:lnTo>
                  <a:lnTo>
                    <a:pt x="828" y="57"/>
                  </a:lnTo>
                  <a:lnTo>
                    <a:pt x="931" y="119"/>
                  </a:lnTo>
                  <a:lnTo>
                    <a:pt x="1021" y="201"/>
                  </a:lnTo>
                  <a:lnTo>
                    <a:pt x="1097" y="300"/>
                  </a:lnTo>
                  <a:lnTo>
                    <a:pt x="1153" y="413"/>
                  </a:lnTo>
                  <a:lnTo>
                    <a:pt x="1191" y="537"/>
                  </a:lnTo>
                  <a:lnTo>
                    <a:pt x="1207" y="671"/>
                  </a:lnTo>
                  <a:lnTo>
                    <a:pt x="1207" y="2423"/>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7" name="Freeform 14">
              <a:extLst>
                <a:ext uri="{FF2B5EF4-FFF2-40B4-BE49-F238E27FC236}">
                  <a16:creationId xmlns:a16="http://schemas.microsoft.com/office/drawing/2014/main" id="{13F8D537-F5E4-624F-A4E5-426153757224}"/>
                </a:ext>
              </a:extLst>
            </p:cNvPr>
            <p:cNvSpPr>
              <a:spLocks/>
            </p:cNvSpPr>
            <p:nvPr/>
          </p:nvSpPr>
          <p:spPr bwMode="auto">
            <a:xfrm>
              <a:off x="966" y="2515"/>
              <a:ext cx="298" cy="308"/>
            </a:xfrm>
            <a:custGeom>
              <a:avLst/>
              <a:gdLst>
                <a:gd name="T0" fmla="*/ 0 w 3875"/>
                <a:gd name="T1" fmla="*/ 0 h 4003"/>
                <a:gd name="T2" fmla="*/ 0 w 3875"/>
                <a:gd name="T3" fmla="*/ 0 h 4003"/>
                <a:gd name="T4" fmla="*/ 0 w 3875"/>
                <a:gd name="T5" fmla="*/ 0 h 4003"/>
                <a:gd name="T6" fmla="*/ 0 w 3875"/>
                <a:gd name="T7" fmla="*/ 0 h 4003"/>
                <a:gd name="T8" fmla="*/ 0 w 3875"/>
                <a:gd name="T9" fmla="*/ 0 h 4003"/>
                <a:gd name="T10" fmla="*/ 0 w 3875"/>
                <a:gd name="T11" fmla="*/ 0 h 4003"/>
                <a:gd name="T12" fmla="*/ 0 w 3875"/>
                <a:gd name="T13" fmla="*/ 0 h 4003"/>
                <a:gd name="T14" fmla="*/ 0 w 3875"/>
                <a:gd name="T15" fmla="*/ 0 h 4003"/>
                <a:gd name="T16" fmla="*/ 0 w 3875"/>
                <a:gd name="T17" fmla="*/ 0 h 4003"/>
                <a:gd name="T18" fmla="*/ 0 w 3875"/>
                <a:gd name="T19" fmla="*/ 0 h 4003"/>
                <a:gd name="T20" fmla="*/ 0 w 3875"/>
                <a:gd name="T21" fmla="*/ 0 h 4003"/>
                <a:gd name="T22" fmla="*/ 0 w 3875"/>
                <a:gd name="T23" fmla="*/ 0 h 4003"/>
                <a:gd name="T24" fmla="*/ 0 w 3875"/>
                <a:gd name="T25" fmla="*/ 0 h 4003"/>
                <a:gd name="T26" fmla="*/ 0 w 3875"/>
                <a:gd name="T27" fmla="*/ 0 h 4003"/>
                <a:gd name="T28" fmla="*/ 0 w 3875"/>
                <a:gd name="T29" fmla="*/ 0 h 4003"/>
                <a:gd name="T30" fmla="*/ 0 w 3875"/>
                <a:gd name="T31" fmla="*/ 0 h 4003"/>
                <a:gd name="T32" fmla="*/ 0 w 3875"/>
                <a:gd name="T33" fmla="*/ 0 h 4003"/>
                <a:gd name="T34" fmla="*/ 0 w 3875"/>
                <a:gd name="T35" fmla="*/ 0 h 4003"/>
                <a:gd name="T36" fmla="*/ 0 w 3875"/>
                <a:gd name="T37" fmla="*/ 0 h 4003"/>
                <a:gd name="T38" fmla="*/ 0 w 3875"/>
                <a:gd name="T39" fmla="*/ 0 h 4003"/>
                <a:gd name="T40" fmla="*/ 0 w 3875"/>
                <a:gd name="T41" fmla="*/ 0 h 4003"/>
                <a:gd name="T42" fmla="*/ 0 w 3875"/>
                <a:gd name="T43" fmla="*/ 0 h 4003"/>
                <a:gd name="T44" fmla="*/ 0 w 3875"/>
                <a:gd name="T45" fmla="*/ 0 h 4003"/>
                <a:gd name="T46" fmla="*/ 0 w 3875"/>
                <a:gd name="T47" fmla="*/ 0 h 4003"/>
                <a:gd name="T48" fmla="*/ 0 w 3875"/>
                <a:gd name="T49" fmla="*/ 0 h 4003"/>
                <a:gd name="T50" fmla="*/ 0 w 3875"/>
                <a:gd name="T51" fmla="*/ 0 h 4003"/>
                <a:gd name="T52" fmla="*/ 0 w 3875"/>
                <a:gd name="T53" fmla="*/ 0 h 4003"/>
                <a:gd name="T54" fmla="*/ 0 w 3875"/>
                <a:gd name="T55" fmla="*/ 0 h 40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875" h="4003">
                  <a:moveTo>
                    <a:pt x="2665" y="2444"/>
                  </a:moveTo>
                  <a:lnTo>
                    <a:pt x="1207" y="2444"/>
                  </a:lnTo>
                  <a:lnTo>
                    <a:pt x="1207" y="4003"/>
                  </a:lnTo>
                  <a:lnTo>
                    <a:pt x="0" y="4003"/>
                  </a:lnTo>
                  <a:lnTo>
                    <a:pt x="0" y="0"/>
                  </a:lnTo>
                  <a:lnTo>
                    <a:pt x="593" y="0"/>
                  </a:lnTo>
                  <a:lnTo>
                    <a:pt x="714" y="16"/>
                  </a:lnTo>
                  <a:lnTo>
                    <a:pt x="828" y="56"/>
                  </a:lnTo>
                  <a:lnTo>
                    <a:pt x="931" y="118"/>
                  </a:lnTo>
                  <a:lnTo>
                    <a:pt x="1022" y="199"/>
                  </a:lnTo>
                  <a:lnTo>
                    <a:pt x="1096" y="297"/>
                  </a:lnTo>
                  <a:lnTo>
                    <a:pt x="1153" y="409"/>
                  </a:lnTo>
                  <a:lnTo>
                    <a:pt x="1191" y="532"/>
                  </a:lnTo>
                  <a:lnTo>
                    <a:pt x="1207" y="665"/>
                  </a:lnTo>
                  <a:lnTo>
                    <a:pt x="1207" y="1557"/>
                  </a:lnTo>
                  <a:lnTo>
                    <a:pt x="2665" y="1557"/>
                  </a:lnTo>
                  <a:lnTo>
                    <a:pt x="2665" y="0"/>
                  </a:lnTo>
                  <a:lnTo>
                    <a:pt x="3875" y="0"/>
                  </a:lnTo>
                  <a:lnTo>
                    <a:pt x="3875" y="4003"/>
                  </a:lnTo>
                  <a:lnTo>
                    <a:pt x="2665" y="4003"/>
                  </a:lnTo>
                  <a:lnTo>
                    <a:pt x="2665" y="2444"/>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8" name="Freeform 15">
              <a:extLst>
                <a:ext uri="{FF2B5EF4-FFF2-40B4-BE49-F238E27FC236}">
                  <a16:creationId xmlns:a16="http://schemas.microsoft.com/office/drawing/2014/main" id="{E90B0B32-0B8C-A14A-A192-71C8CC7518CC}"/>
                </a:ext>
              </a:extLst>
            </p:cNvPr>
            <p:cNvSpPr>
              <a:spLocks/>
            </p:cNvSpPr>
            <p:nvPr/>
          </p:nvSpPr>
          <p:spPr bwMode="auto">
            <a:xfrm>
              <a:off x="672" y="2510"/>
              <a:ext cx="263" cy="316"/>
            </a:xfrm>
            <a:custGeom>
              <a:avLst/>
              <a:gdLst>
                <a:gd name="T0" fmla="*/ 0 w 3414"/>
                <a:gd name="T1" fmla="*/ 0 h 4107"/>
                <a:gd name="T2" fmla="*/ 0 w 3414"/>
                <a:gd name="T3" fmla="*/ 0 h 4107"/>
                <a:gd name="T4" fmla="*/ 0 w 3414"/>
                <a:gd name="T5" fmla="*/ 0 h 4107"/>
                <a:gd name="T6" fmla="*/ 0 w 3414"/>
                <a:gd name="T7" fmla="*/ 0 h 4107"/>
                <a:gd name="T8" fmla="*/ 0 w 3414"/>
                <a:gd name="T9" fmla="*/ 0 h 4107"/>
                <a:gd name="T10" fmla="*/ 0 w 3414"/>
                <a:gd name="T11" fmla="*/ 0 h 4107"/>
                <a:gd name="T12" fmla="*/ 0 w 3414"/>
                <a:gd name="T13" fmla="*/ 0 h 4107"/>
                <a:gd name="T14" fmla="*/ 0 w 3414"/>
                <a:gd name="T15" fmla="*/ 0 h 4107"/>
                <a:gd name="T16" fmla="*/ 0 w 3414"/>
                <a:gd name="T17" fmla="*/ 0 h 4107"/>
                <a:gd name="T18" fmla="*/ 0 w 3414"/>
                <a:gd name="T19" fmla="*/ 0 h 4107"/>
                <a:gd name="T20" fmla="*/ 0 w 3414"/>
                <a:gd name="T21" fmla="*/ 0 h 4107"/>
                <a:gd name="T22" fmla="*/ 0 w 3414"/>
                <a:gd name="T23" fmla="*/ 0 h 4107"/>
                <a:gd name="T24" fmla="*/ 0 w 3414"/>
                <a:gd name="T25" fmla="*/ 0 h 4107"/>
                <a:gd name="T26" fmla="*/ 0 w 3414"/>
                <a:gd name="T27" fmla="*/ 0 h 4107"/>
                <a:gd name="T28" fmla="*/ 0 w 3414"/>
                <a:gd name="T29" fmla="*/ 0 h 4107"/>
                <a:gd name="T30" fmla="*/ 0 w 3414"/>
                <a:gd name="T31" fmla="*/ 0 h 4107"/>
                <a:gd name="T32" fmla="*/ 0 w 3414"/>
                <a:gd name="T33" fmla="*/ 0 h 4107"/>
                <a:gd name="T34" fmla="*/ 0 w 3414"/>
                <a:gd name="T35" fmla="*/ 0 h 4107"/>
                <a:gd name="T36" fmla="*/ 0 w 3414"/>
                <a:gd name="T37" fmla="*/ 0 h 4107"/>
                <a:gd name="T38" fmla="*/ 0 w 3414"/>
                <a:gd name="T39" fmla="*/ 0 h 4107"/>
                <a:gd name="T40" fmla="*/ 0 w 3414"/>
                <a:gd name="T41" fmla="*/ 0 h 4107"/>
                <a:gd name="T42" fmla="*/ 0 w 3414"/>
                <a:gd name="T43" fmla="*/ 0 h 4107"/>
                <a:gd name="T44" fmla="*/ 0 w 3414"/>
                <a:gd name="T45" fmla="*/ 0 h 4107"/>
                <a:gd name="T46" fmla="*/ 0 w 3414"/>
                <a:gd name="T47" fmla="*/ 0 h 4107"/>
                <a:gd name="T48" fmla="*/ 0 w 3414"/>
                <a:gd name="T49" fmla="*/ 0 h 4107"/>
                <a:gd name="T50" fmla="*/ 0 w 3414"/>
                <a:gd name="T51" fmla="*/ 0 h 4107"/>
                <a:gd name="T52" fmla="*/ 0 w 3414"/>
                <a:gd name="T53" fmla="*/ 0 h 4107"/>
                <a:gd name="T54" fmla="*/ 0 w 3414"/>
                <a:gd name="T55" fmla="*/ 0 h 4107"/>
                <a:gd name="T56" fmla="*/ 0 w 3414"/>
                <a:gd name="T57" fmla="*/ 0 h 4107"/>
                <a:gd name="T58" fmla="*/ 0 w 3414"/>
                <a:gd name="T59" fmla="*/ 0 h 4107"/>
                <a:gd name="T60" fmla="*/ 0 w 3414"/>
                <a:gd name="T61" fmla="*/ 0 h 4107"/>
                <a:gd name="T62" fmla="*/ 0 w 3414"/>
                <a:gd name="T63" fmla="*/ 0 h 4107"/>
                <a:gd name="T64" fmla="*/ 0 w 3414"/>
                <a:gd name="T65" fmla="*/ 0 h 4107"/>
                <a:gd name="T66" fmla="*/ 0 w 3414"/>
                <a:gd name="T67" fmla="*/ 0 h 4107"/>
                <a:gd name="T68" fmla="*/ 0 w 3414"/>
                <a:gd name="T69" fmla="*/ 0 h 4107"/>
                <a:gd name="T70" fmla="*/ 0 w 3414"/>
                <a:gd name="T71" fmla="*/ 0 h 4107"/>
                <a:gd name="T72" fmla="*/ 0 w 3414"/>
                <a:gd name="T73" fmla="*/ 0 h 4107"/>
                <a:gd name="T74" fmla="*/ 0 w 3414"/>
                <a:gd name="T75" fmla="*/ 0 h 4107"/>
                <a:gd name="T76" fmla="*/ 0 w 3414"/>
                <a:gd name="T77" fmla="*/ 0 h 4107"/>
                <a:gd name="T78" fmla="*/ 0 w 3414"/>
                <a:gd name="T79" fmla="*/ 0 h 4107"/>
                <a:gd name="T80" fmla="*/ 0 w 3414"/>
                <a:gd name="T81" fmla="*/ 0 h 4107"/>
                <a:gd name="T82" fmla="*/ 0 w 3414"/>
                <a:gd name="T83" fmla="*/ 0 h 4107"/>
                <a:gd name="T84" fmla="*/ 0 w 3414"/>
                <a:gd name="T85" fmla="*/ 0 h 4107"/>
                <a:gd name="T86" fmla="*/ 0 w 3414"/>
                <a:gd name="T87" fmla="*/ 0 h 4107"/>
                <a:gd name="T88" fmla="*/ 0 w 3414"/>
                <a:gd name="T89" fmla="*/ 0 h 4107"/>
                <a:gd name="T90" fmla="*/ 0 w 3414"/>
                <a:gd name="T91" fmla="*/ 0 h 4107"/>
                <a:gd name="T92" fmla="*/ 0 w 3414"/>
                <a:gd name="T93" fmla="*/ 0 h 4107"/>
                <a:gd name="T94" fmla="*/ 0 w 3414"/>
                <a:gd name="T95" fmla="*/ 0 h 4107"/>
                <a:gd name="T96" fmla="*/ 0 w 3414"/>
                <a:gd name="T97" fmla="*/ 0 h 4107"/>
                <a:gd name="T98" fmla="*/ 0 w 3414"/>
                <a:gd name="T99" fmla="*/ 0 h 4107"/>
                <a:gd name="T100" fmla="*/ 0 w 3414"/>
                <a:gd name="T101" fmla="*/ 0 h 4107"/>
                <a:gd name="T102" fmla="*/ 0 w 3414"/>
                <a:gd name="T103" fmla="*/ 0 h 41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414" h="4107">
                  <a:moveTo>
                    <a:pt x="3414" y="822"/>
                  </a:moveTo>
                  <a:lnTo>
                    <a:pt x="3287" y="796"/>
                  </a:lnTo>
                  <a:lnTo>
                    <a:pt x="3153" y="772"/>
                  </a:lnTo>
                  <a:lnTo>
                    <a:pt x="3026" y="757"/>
                  </a:lnTo>
                  <a:lnTo>
                    <a:pt x="2904" y="748"/>
                  </a:lnTo>
                  <a:lnTo>
                    <a:pt x="2784" y="745"/>
                  </a:lnTo>
                  <a:lnTo>
                    <a:pt x="2668" y="747"/>
                  </a:lnTo>
                  <a:lnTo>
                    <a:pt x="2556" y="755"/>
                  </a:lnTo>
                  <a:lnTo>
                    <a:pt x="2448" y="768"/>
                  </a:lnTo>
                  <a:lnTo>
                    <a:pt x="2344" y="785"/>
                  </a:lnTo>
                  <a:lnTo>
                    <a:pt x="2244" y="809"/>
                  </a:lnTo>
                  <a:lnTo>
                    <a:pt x="2148" y="838"/>
                  </a:lnTo>
                  <a:lnTo>
                    <a:pt x="2058" y="872"/>
                  </a:lnTo>
                  <a:lnTo>
                    <a:pt x="1971" y="911"/>
                  </a:lnTo>
                  <a:lnTo>
                    <a:pt x="1890" y="956"/>
                  </a:lnTo>
                  <a:lnTo>
                    <a:pt x="1813" y="1006"/>
                  </a:lnTo>
                  <a:lnTo>
                    <a:pt x="1742" y="1063"/>
                  </a:lnTo>
                  <a:lnTo>
                    <a:pt x="1676" y="1125"/>
                  </a:lnTo>
                  <a:lnTo>
                    <a:pt x="1615" y="1192"/>
                  </a:lnTo>
                  <a:lnTo>
                    <a:pt x="1561" y="1265"/>
                  </a:lnTo>
                  <a:lnTo>
                    <a:pt x="1512" y="1343"/>
                  </a:lnTo>
                  <a:lnTo>
                    <a:pt x="1468" y="1427"/>
                  </a:lnTo>
                  <a:lnTo>
                    <a:pt x="1432" y="1518"/>
                  </a:lnTo>
                  <a:lnTo>
                    <a:pt x="1402" y="1613"/>
                  </a:lnTo>
                  <a:lnTo>
                    <a:pt x="1378" y="1714"/>
                  </a:lnTo>
                  <a:lnTo>
                    <a:pt x="1360" y="1821"/>
                  </a:lnTo>
                  <a:lnTo>
                    <a:pt x="1350" y="1934"/>
                  </a:lnTo>
                  <a:lnTo>
                    <a:pt x="1346" y="2053"/>
                  </a:lnTo>
                  <a:lnTo>
                    <a:pt x="1350" y="2175"/>
                  </a:lnTo>
                  <a:lnTo>
                    <a:pt x="1360" y="2290"/>
                  </a:lnTo>
                  <a:lnTo>
                    <a:pt x="1378" y="2399"/>
                  </a:lnTo>
                  <a:lnTo>
                    <a:pt x="1402" y="2501"/>
                  </a:lnTo>
                  <a:lnTo>
                    <a:pt x="1432" y="2598"/>
                  </a:lnTo>
                  <a:lnTo>
                    <a:pt x="1468" y="2689"/>
                  </a:lnTo>
                  <a:lnTo>
                    <a:pt x="1512" y="2774"/>
                  </a:lnTo>
                  <a:lnTo>
                    <a:pt x="1561" y="2852"/>
                  </a:lnTo>
                  <a:lnTo>
                    <a:pt x="1615" y="2925"/>
                  </a:lnTo>
                  <a:lnTo>
                    <a:pt x="1676" y="2992"/>
                  </a:lnTo>
                  <a:lnTo>
                    <a:pt x="1742" y="3053"/>
                  </a:lnTo>
                  <a:lnTo>
                    <a:pt x="1813" y="3108"/>
                  </a:lnTo>
                  <a:lnTo>
                    <a:pt x="1890" y="3157"/>
                  </a:lnTo>
                  <a:lnTo>
                    <a:pt x="1971" y="3202"/>
                  </a:lnTo>
                  <a:lnTo>
                    <a:pt x="2058" y="3241"/>
                  </a:lnTo>
                  <a:lnTo>
                    <a:pt x="2148" y="3274"/>
                  </a:lnTo>
                  <a:lnTo>
                    <a:pt x="2244" y="3301"/>
                  </a:lnTo>
                  <a:lnTo>
                    <a:pt x="2344" y="3324"/>
                  </a:lnTo>
                  <a:lnTo>
                    <a:pt x="2448" y="3340"/>
                  </a:lnTo>
                  <a:lnTo>
                    <a:pt x="2556" y="3353"/>
                  </a:lnTo>
                  <a:lnTo>
                    <a:pt x="2668" y="3360"/>
                  </a:lnTo>
                  <a:lnTo>
                    <a:pt x="2784" y="3361"/>
                  </a:lnTo>
                  <a:lnTo>
                    <a:pt x="2904" y="3358"/>
                  </a:lnTo>
                  <a:lnTo>
                    <a:pt x="3026" y="3350"/>
                  </a:lnTo>
                  <a:lnTo>
                    <a:pt x="3148" y="3333"/>
                  </a:lnTo>
                  <a:lnTo>
                    <a:pt x="3280" y="3308"/>
                  </a:lnTo>
                  <a:lnTo>
                    <a:pt x="3414" y="3278"/>
                  </a:lnTo>
                  <a:lnTo>
                    <a:pt x="3414" y="4004"/>
                  </a:lnTo>
                  <a:lnTo>
                    <a:pt x="3281" y="4024"/>
                  </a:lnTo>
                  <a:lnTo>
                    <a:pt x="3144" y="4045"/>
                  </a:lnTo>
                  <a:lnTo>
                    <a:pt x="3002" y="4062"/>
                  </a:lnTo>
                  <a:lnTo>
                    <a:pt x="2863" y="4079"/>
                  </a:lnTo>
                  <a:lnTo>
                    <a:pt x="2729" y="4092"/>
                  </a:lnTo>
                  <a:lnTo>
                    <a:pt x="2603" y="4101"/>
                  </a:lnTo>
                  <a:lnTo>
                    <a:pt x="2478" y="4105"/>
                  </a:lnTo>
                  <a:lnTo>
                    <a:pt x="2356" y="4107"/>
                  </a:lnTo>
                  <a:lnTo>
                    <a:pt x="2236" y="4103"/>
                  </a:lnTo>
                  <a:lnTo>
                    <a:pt x="2118" y="4095"/>
                  </a:lnTo>
                  <a:lnTo>
                    <a:pt x="2004" y="4084"/>
                  </a:lnTo>
                  <a:lnTo>
                    <a:pt x="1891" y="4068"/>
                  </a:lnTo>
                  <a:lnTo>
                    <a:pt x="1781" y="4049"/>
                  </a:lnTo>
                  <a:lnTo>
                    <a:pt x="1674" y="4026"/>
                  </a:lnTo>
                  <a:lnTo>
                    <a:pt x="1570" y="4000"/>
                  </a:lnTo>
                  <a:lnTo>
                    <a:pt x="1468" y="3969"/>
                  </a:lnTo>
                  <a:lnTo>
                    <a:pt x="1369" y="3936"/>
                  </a:lnTo>
                  <a:lnTo>
                    <a:pt x="1273" y="3898"/>
                  </a:lnTo>
                  <a:lnTo>
                    <a:pt x="1181" y="3858"/>
                  </a:lnTo>
                  <a:lnTo>
                    <a:pt x="1090" y="3813"/>
                  </a:lnTo>
                  <a:lnTo>
                    <a:pt x="1004" y="3766"/>
                  </a:lnTo>
                  <a:lnTo>
                    <a:pt x="919" y="3716"/>
                  </a:lnTo>
                  <a:lnTo>
                    <a:pt x="839" y="3662"/>
                  </a:lnTo>
                  <a:lnTo>
                    <a:pt x="762" y="3606"/>
                  </a:lnTo>
                  <a:lnTo>
                    <a:pt x="688" y="3546"/>
                  </a:lnTo>
                  <a:lnTo>
                    <a:pt x="617" y="3483"/>
                  </a:lnTo>
                  <a:lnTo>
                    <a:pt x="550" y="3419"/>
                  </a:lnTo>
                  <a:lnTo>
                    <a:pt x="486" y="3351"/>
                  </a:lnTo>
                  <a:lnTo>
                    <a:pt x="427" y="3280"/>
                  </a:lnTo>
                  <a:lnTo>
                    <a:pt x="370" y="3207"/>
                  </a:lnTo>
                  <a:lnTo>
                    <a:pt x="318" y="3132"/>
                  </a:lnTo>
                  <a:lnTo>
                    <a:pt x="268" y="3054"/>
                  </a:lnTo>
                  <a:lnTo>
                    <a:pt x="224" y="2972"/>
                  </a:lnTo>
                  <a:lnTo>
                    <a:pt x="183" y="2890"/>
                  </a:lnTo>
                  <a:lnTo>
                    <a:pt x="146" y="2805"/>
                  </a:lnTo>
                  <a:lnTo>
                    <a:pt x="113" y="2717"/>
                  </a:lnTo>
                  <a:lnTo>
                    <a:pt x="83" y="2628"/>
                  </a:lnTo>
                  <a:lnTo>
                    <a:pt x="59" y="2537"/>
                  </a:lnTo>
                  <a:lnTo>
                    <a:pt x="38" y="2444"/>
                  </a:lnTo>
                  <a:lnTo>
                    <a:pt x="22" y="2348"/>
                  </a:lnTo>
                  <a:lnTo>
                    <a:pt x="10" y="2252"/>
                  </a:lnTo>
                  <a:lnTo>
                    <a:pt x="2" y="2153"/>
                  </a:lnTo>
                  <a:lnTo>
                    <a:pt x="0" y="2053"/>
                  </a:lnTo>
                  <a:lnTo>
                    <a:pt x="2" y="1952"/>
                  </a:lnTo>
                  <a:lnTo>
                    <a:pt x="10" y="1854"/>
                  </a:lnTo>
                  <a:lnTo>
                    <a:pt x="22" y="1757"/>
                  </a:lnTo>
                  <a:lnTo>
                    <a:pt x="38" y="1662"/>
                  </a:lnTo>
                  <a:lnTo>
                    <a:pt x="59" y="1569"/>
                  </a:lnTo>
                  <a:lnTo>
                    <a:pt x="83" y="1477"/>
                  </a:lnTo>
                  <a:lnTo>
                    <a:pt x="113" y="1388"/>
                  </a:lnTo>
                  <a:lnTo>
                    <a:pt x="146" y="1302"/>
                  </a:lnTo>
                  <a:lnTo>
                    <a:pt x="183" y="1216"/>
                  </a:lnTo>
                  <a:lnTo>
                    <a:pt x="224" y="1133"/>
                  </a:lnTo>
                  <a:lnTo>
                    <a:pt x="268" y="1053"/>
                  </a:lnTo>
                  <a:lnTo>
                    <a:pt x="318" y="975"/>
                  </a:lnTo>
                  <a:lnTo>
                    <a:pt x="370" y="899"/>
                  </a:lnTo>
                  <a:lnTo>
                    <a:pt x="427" y="826"/>
                  </a:lnTo>
                  <a:lnTo>
                    <a:pt x="486" y="756"/>
                  </a:lnTo>
                  <a:lnTo>
                    <a:pt x="550" y="688"/>
                  </a:lnTo>
                  <a:lnTo>
                    <a:pt x="617" y="622"/>
                  </a:lnTo>
                  <a:lnTo>
                    <a:pt x="688" y="560"/>
                  </a:lnTo>
                  <a:lnTo>
                    <a:pt x="762" y="501"/>
                  </a:lnTo>
                  <a:lnTo>
                    <a:pt x="839" y="444"/>
                  </a:lnTo>
                  <a:lnTo>
                    <a:pt x="919" y="391"/>
                  </a:lnTo>
                  <a:lnTo>
                    <a:pt x="1004" y="340"/>
                  </a:lnTo>
                  <a:lnTo>
                    <a:pt x="1090" y="293"/>
                  </a:lnTo>
                  <a:lnTo>
                    <a:pt x="1181" y="249"/>
                  </a:lnTo>
                  <a:lnTo>
                    <a:pt x="1273" y="208"/>
                  </a:lnTo>
                  <a:lnTo>
                    <a:pt x="1369" y="171"/>
                  </a:lnTo>
                  <a:lnTo>
                    <a:pt x="1468" y="137"/>
                  </a:lnTo>
                  <a:lnTo>
                    <a:pt x="1570" y="107"/>
                  </a:lnTo>
                  <a:lnTo>
                    <a:pt x="1674" y="80"/>
                  </a:lnTo>
                  <a:lnTo>
                    <a:pt x="1781" y="56"/>
                  </a:lnTo>
                  <a:lnTo>
                    <a:pt x="1891" y="38"/>
                  </a:lnTo>
                  <a:lnTo>
                    <a:pt x="2004" y="23"/>
                  </a:lnTo>
                  <a:lnTo>
                    <a:pt x="2118" y="10"/>
                  </a:lnTo>
                  <a:lnTo>
                    <a:pt x="2236" y="3"/>
                  </a:lnTo>
                  <a:lnTo>
                    <a:pt x="2356" y="0"/>
                  </a:lnTo>
                  <a:lnTo>
                    <a:pt x="2478" y="0"/>
                  </a:lnTo>
                  <a:lnTo>
                    <a:pt x="2603" y="5"/>
                  </a:lnTo>
                  <a:lnTo>
                    <a:pt x="2729" y="14"/>
                  </a:lnTo>
                  <a:lnTo>
                    <a:pt x="2863" y="27"/>
                  </a:lnTo>
                  <a:lnTo>
                    <a:pt x="3002" y="43"/>
                  </a:lnTo>
                  <a:lnTo>
                    <a:pt x="3144" y="62"/>
                  </a:lnTo>
                  <a:lnTo>
                    <a:pt x="3281" y="82"/>
                  </a:lnTo>
                  <a:lnTo>
                    <a:pt x="3414" y="103"/>
                  </a:lnTo>
                  <a:lnTo>
                    <a:pt x="3414" y="822"/>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9" name="Freeform 16">
              <a:extLst>
                <a:ext uri="{FF2B5EF4-FFF2-40B4-BE49-F238E27FC236}">
                  <a16:creationId xmlns:a16="http://schemas.microsoft.com/office/drawing/2014/main" id="{2B21F626-E4D8-F34F-9A1B-D57EA84212F9}"/>
                </a:ext>
              </a:extLst>
            </p:cNvPr>
            <p:cNvSpPr>
              <a:spLocks/>
            </p:cNvSpPr>
            <p:nvPr/>
          </p:nvSpPr>
          <p:spPr bwMode="auto">
            <a:xfrm>
              <a:off x="1641" y="2515"/>
              <a:ext cx="327" cy="308"/>
            </a:xfrm>
            <a:custGeom>
              <a:avLst/>
              <a:gdLst>
                <a:gd name="T0" fmla="*/ 0 w 4252"/>
                <a:gd name="T1" fmla="*/ 0 h 4003"/>
                <a:gd name="T2" fmla="*/ 0 w 4252"/>
                <a:gd name="T3" fmla="*/ 0 h 4003"/>
                <a:gd name="T4" fmla="*/ 0 w 4252"/>
                <a:gd name="T5" fmla="*/ 0 h 4003"/>
                <a:gd name="T6" fmla="*/ 0 w 4252"/>
                <a:gd name="T7" fmla="*/ 0 h 4003"/>
                <a:gd name="T8" fmla="*/ 0 w 4252"/>
                <a:gd name="T9" fmla="*/ 0 h 4003"/>
                <a:gd name="T10" fmla="*/ 0 w 4252"/>
                <a:gd name="T11" fmla="*/ 0 h 4003"/>
                <a:gd name="T12" fmla="*/ 0 w 4252"/>
                <a:gd name="T13" fmla="*/ 0 h 4003"/>
                <a:gd name="T14" fmla="*/ 0 w 4252"/>
                <a:gd name="T15" fmla="*/ 0 h 4003"/>
                <a:gd name="T16" fmla="*/ 0 w 4252"/>
                <a:gd name="T17" fmla="*/ 0 h 4003"/>
                <a:gd name="T18" fmla="*/ 0 w 4252"/>
                <a:gd name="T19" fmla="*/ 0 h 4003"/>
                <a:gd name="T20" fmla="*/ 0 w 4252"/>
                <a:gd name="T21" fmla="*/ 0 h 4003"/>
                <a:gd name="T22" fmla="*/ 0 w 4252"/>
                <a:gd name="T23" fmla="*/ 0 h 4003"/>
                <a:gd name="T24" fmla="*/ 0 w 4252"/>
                <a:gd name="T25" fmla="*/ 0 h 4003"/>
                <a:gd name="T26" fmla="*/ 0 w 4252"/>
                <a:gd name="T27" fmla="*/ 0 h 4003"/>
                <a:gd name="T28" fmla="*/ 0 w 4252"/>
                <a:gd name="T29" fmla="*/ 0 h 4003"/>
                <a:gd name="T30" fmla="*/ 0 w 4252"/>
                <a:gd name="T31" fmla="*/ 0 h 4003"/>
                <a:gd name="T32" fmla="*/ 0 w 4252"/>
                <a:gd name="T33" fmla="*/ 0 h 4003"/>
                <a:gd name="T34" fmla="*/ 0 w 4252"/>
                <a:gd name="T35" fmla="*/ 0 h 4003"/>
                <a:gd name="T36" fmla="*/ 0 w 4252"/>
                <a:gd name="T37" fmla="*/ 0 h 4003"/>
                <a:gd name="T38" fmla="*/ 0 w 4252"/>
                <a:gd name="T39" fmla="*/ 0 h 4003"/>
                <a:gd name="T40" fmla="*/ 0 w 4252"/>
                <a:gd name="T41" fmla="*/ 0 h 4003"/>
                <a:gd name="T42" fmla="*/ 0 w 4252"/>
                <a:gd name="T43" fmla="*/ 0 h 4003"/>
                <a:gd name="T44" fmla="*/ 0 w 4252"/>
                <a:gd name="T45" fmla="*/ 0 h 4003"/>
                <a:gd name="T46" fmla="*/ 0 w 4252"/>
                <a:gd name="T47" fmla="*/ 0 h 4003"/>
                <a:gd name="T48" fmla="*/ 0 w 4252"/>
                <a:gd name="T49" fmla="*/ 0 h 4003"/>
                <a:gd name="T50" fmla="*/ 0 w 4252"/>
                <a:gd name="T51" fmla="*/ 0 h 4003"/>
                <a:gd name="T52" fmla="*/ 0 w 4252"/>
                <a:gd name="T53" fmla="*/ 0 h 4003"/>
                <a:gd name="T54" fmla="*/ 0 w 4252"/>
                <a:gd name="T55" fmla="*/ 0 h 4003"/>
                <a:gd name="T56" fmla="*/ 0 w 4252"/>
                <a:gd name="T57" fmla="*/ 0 h 4003"/>
                <a:gd name="T58" fmla="*/ 0 w 4252"/>
                <a:gd name="T59" fmla="*/ 0 h 4003"/>
                <a:gd name="T60" fmla="*/ 0 w 4252"/>
                <a:gd name="T61" fmla="*/ 0 h 4003"/>
                <a:gd name="T62" fmla="*/ 0 w 4252"/>
                <a:gd name="T63" fmla="*/ 0 h 40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252" h="4003">
                  <a:moveTo>
                    <a:pt x="2124" y="2733"/>
                  </a:moveTo>
                  <a:lnTo>
                    <a:pt x="1104" y="1297"/>
                  </a:lnTo>
                  <a:lnTo>
                    <a:pt x="1104" y="4003"/>
                  </a:lnTo>
                  <a:lnTo>
                    <a:pt x="0" y="4003"/>
                  </a:lnTo>
                  <a:lnTo>
                    <a:pt x="0" y="1"/>
                  </a:lnTo>
                  <a:lnTo>
                    <a:pt x="923" y="0"/>
                  </a:lnTo>
                  <a:lnTo>
                    <a:pt x="1071" y="23"/>
                  </a:lnTo>
                  <a:lnTo>
                    <a:pt x="1207" y="82"/>
                  </a:lnTo>
                  <a:lnTo>
                    <a:pt x="1324" y="172"/>
                  </a:lnTo>
                  <a:lnTo>
                    <a:pt x="1420" y="289"/>
                  </a:lnTo>
                  <a:lnTo>
                    <a:pt x="2125" y="1341"/>
                  </a:lnTo>
                  <a:lnTo>
                    <a:pt x="2831" y="289"/>
                  </a:lnTo>
                  <a:lnTo>
                    <a:pt x="2926" y="172"/>
                  </a:lnTo>
                  <a:lnTo>
                    <a:pt x="3045" y="82"/>
                  </a:lnTo>
                  <a:lnTo>
                    <a:pt x="3179" y="23"/>
                  </a:lnTo>
                  <a:lnTo>
                    <a:pt x="3328" y="0"/>
                  </a:lnTo>
                  <a:lnTo>
                    <a:pt x="4252" y="1"/>
                  </a:lnTo>
                  <a:lnTo>
                    <a:pt x="4252" y="4003"/>
                  </a:lnTo>
                  <a:lnTo>
                    <a:pt x="3148" y="4003"/>
                  </a:lnTo>
                  <a:lnTo>
                    <a:pt x="3148" y="1297"/>
                  </a:lnTo>
                  <a:lnTo>
                    <a:pt x="2124" y="2733"/>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grpSp>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38094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7">
            <a:extLst>
              <a:ext uri="{FF2B5EF4-FFF2-40B4-BE49-F238E27FC236}">
                <a16:creationId xmlns:a16="http://schemas.microsoft.com/office/drawing/2014/main" id="{43B645F8-9127-4B2B-8C09-80A0BF7C8E88}"/>
              </a:ext>
            </a:extLst>
          </p:cNvPr>
          <p:cNvSpPr>
            <a:spLocks noGrp="1"/>
          </p:cNvSpPr>
          <p:nvPr>
            <p:ph type="body" sz="quarter" idx="15"/>
          </p:nvPr>
        </p:nvSpPr>
        <p:spPr>
          <a:xfrm>
            <a:off x="0" y="6623424"/>
            <a:ext cx="8778240" cy="230832"/>
          </a:xfrm>
        </p:spPr>
        <p:txBody>
          <a:bodyPr wrap="square" anchor="b">
            <a:spAutoFit/>
          </a:bodyPr>
          <a:lstStyle>
            <a:lvl1pPr marL="0" indent="0" algn="l">
              <a:spcBef>
                <a:spcPts val="0"/>
              </a:spcBef>
              <a:buNone/>
              <a:defRPr sz="1000"/>
            </a:lvl1pPr>
            <a:lvl5pPr marL="1828754" indent="0">
              <a:buNone/>
              <a:defRPr/>
            </a:lvl5pPr>
          </a:lstStyle>
          <a:p>
            <a:pPr lvl="0"/>
            <a:r>
              <a:rPr lang="en-US" dirty="0"/>
              <a:t>Edit Master text styles</a:t>
            </a:r>
          </a:p>
        </p:txBody>
      </p:sp>
    </p:spTree>
    <p:extLst>
      <p:ext uri="{BB962C8B-B14F-4D97-AF65-F5344CB8AC3E}">
        <p14:creationId xmlns:p14="http://schemas.microsoft.com/office/powerpoint/2010/main" val="12668682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320699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6338287C-EE69-45A2-A1EE-828607005E2F}"/>
              </a:ext>
            </a:extLst>
          </p:cNvPr>
          <p:cNvSpPr>
            <a:spLocks noGrp="1"/>
          </p:cNvSpPr>
          <p:nvPr>
            <p:ph type="body" sz="quarter" idx="15"/>
          </p:nvPr>
        </p:nvSpPr>
        <p:spPr>
          <a:xfrm>
            <a:off x="0" y="6623424"/>
            <a:ext cx="8778240" cy="230832"/>
          </a:xfrm>
        </p:spPr>
        <p:txBody>
          <a:bodyPr wrap="square" anchor="b">
            <a:spAutoFit/>
          </a:bodyPr>
          <a:lstStyle>
            <a:lvl1pPr marL="0" indent="0" algn="l">
              <a:spcBef>
                <a:spcPts val="0"/>
              </a:spcBef>
              <a:buNone/>
              <a:defRPr sz="1000"/>
            </a:lvl1pPr>
            <a:lvl5pPr marL="1828754" indent="0">
              <a:buNone/>
              <a:defRPr/>
            </a:lvl5pPr>
          </a:lstStyle>
          <a:p>
            <a:pPr lvl="0"/>
            <a:r>
              <a:rPr lang="en-US" dirty="0"/>
              <a:t>Edit Master text styles</a:t>
            </a:r>
          </a:p>
        </p:txBody>
      </p:sp>
    </p:spTree>
    <p:extLst>
      <p:ext uri="{BB962C8B-B14F-4D97-AF65-F5344CB8AC3E}">
        <p14:creationId xmlns:p14="http://schemas.microsoft.com/office/powerpoint/2010/main" val="36236180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7">
            <a:extLst>
              <a:ext uri="{FF2B5EF4-FFF2-40B4-BE49-F238E27FC236}">
                <a16:creationId xmlns:a16="http://schemas.microsoft.com/office/drawing/2014/main" id="{11837F52-33A7-48C8-8FD2-504611467128}"/>
              </a:ext>
            </a:extLst>
          </p:cNvPr>
          <p:cNvSpPr>
            <a:spLocks noGrp="1"/>
          </p:cNvSpPr>
          <p:nvPr>
            <p:ph type="body" sz="quarter" idx="15"/>
          </p:nvPr>
        </p:nvSpPr>
        <p:spPr>
          <a:xfrm>
            <a:off x="0" y="6623424"/>
            <a:ext cx="8778240" cy="230832"/>
          </a:xfrm>
        </p:spPr>
        <p:txBody>
          <a:bodyPr wrap="square" anchor="b">
            <a:spAutoFit/>
          </a:bodyPr>
          <a:lstStyle>
            <a:lvl1pPr marL="0" indent="0" algn="l">
              <a:spcBef>
                <a:spcPts val="0"/>
              </a:spcBef>
              <a:buNone/>
              <a:defRPr sz="1000"/>
            </a:lvl1pPr>
            <a:lvl5pPr marL="1828754" indent="0">
              <a:buNone/>
              <a:defRPr/>
            </a:lvl5pPr>
          </a:lstStyle>
          <a:p>
            <a:pPr lvl="0"/>
            <a:r>
              <a:rPr lang="en-US" dirty="0"/>
              <a:t>Edit Master text styles</a:t>
            </a:r>
          </a:p>
        </p:txBody>
      </p:sp>
    </p:spTree>
    <p:extLst>
      <p:ext uri="{BB962C8B-B14F-4D97-AF65-F5344CB8AC3E}">
        <p14:creationId xmlns:p14="http://schemas.microsoft.com/office/powerpoint/2010/main" val="20803619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88839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p:txBody>
      </p:sp>
      <p:sp>
        <p:nvSpPr>
          <p:cNvPr id="8" name="Text Placeholder 7"/>
          <p:cNvSpPr>
            <a:spLocks noGrp="1"/>
          </p:cNvSpPr>
          <p:nvPr>
            <p:ph type="body" sz="quarter" idx="10"/>
          </p:nvPr>
        </p:nvSpPr>
        <p:spPr>
          <a:xfrm>
            <a:off x="192245" y="6331790"/>
            <a:ext cx="10792057" cy="456693"/>
          </a:xfrm>
        </p:spPr>
        <p:txBody>
          <a:bodyPr anchor="b">
            <a:noAutofit/>
          </a:bodyPr>
          <a:lstStyle>
            <a:lvl1pPr marL="0" indent="0">
              <a:spcBef>
                <a:spcPts val="200"/>
              </a:spcBef>
              <a:buNone/>
              <a:defRPr sz="1000"/>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a:t>Edit Master text styles</a:t>
            </a:r>
          </a:p>
        </p:txBody>
      </p:sp>
    </p:spTree>
    <p:extLst>
      <p:ext uri="{BB962C8B-B14F-4D97-AF65-F5344CB8AC3E}">
        <p14:creationId xmlns:p14="http://schemas.microsoft.com/office/powerpoint/2010/main" val="13412495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tent - Bullet Points">
    <p:spTree>
      <p:nvGrpSpPr>
        <p:cNvPr id="1" name=""/>
        <p:cNvGrpSpPr/>
        <p:nvPr/>
      </p:nvGrpSpPr>
      <p:grpSpPr>
        <a:xfrm>
          <a:off x="0" y="0"/>
          <a:ext cx="0" cy="0"/>
          <a:chOff x="0" y="0"/>
          <a:chExt cx="0" cy="0"/>
        </a:xfrm>
      </p:grpSpPr>
      <p:sp>
        <p:nvSpPr>
          <p:cNvPr id="12" name="Title 11"/>
          <p:cNvSpPr>
            <a:spLocks noGrp="1"/>
          </p:cNvSpPr>
          <p:nvPr>
            <p:ph type="title"/>
          </p:nvPr>
        </p:nvSpPr>
        <p:spPr>
          <a:xfrm>
            <a:off x="600762" y="384000"/>
            <a:ext cx="10990479" cy="960000"/>
          </a:xfrm>
        </p:spPr>
        <p:txBody>
          <a:bodyPr/>
          <a:lstStyle/>
          <a:p>
            <a:r>
              <a:rPr lang="en-US"/>
              <a:t>Click to edit Master title style</a:t>
            </a:r>
          </a:p>
        </p:txBody>
      </p:sp>
      <p:sp>
        <p:nvSpPr>
          <p:cNvPr id="13" name="Text Placeholder 2"/>
          <p:cNvSpPr>
            <a:spLocks noGrp="1"/>
          </p:cNvSpPr>
          <p:nvPr>
            <p:ph idx="1"/>
          </p:nvPr>
        </p:nvSpPr>
        <p:spPr>
          <a:xfrm>
            <a:off x="600763" y="1344000"/>
            <a:ext cx="10990476" cy="43200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Footer Placeholder 3">
            <a:extLst>
              <a:ext uri="{FF2B5EF4-FFF2-40B4-BE49-F238E27FC236}">
                <a16:creationId xmlns:a16="http://schemas.microsoft.com/office/drawing/2014/main" id="{65E8AF2E-2935-4D43-866E-C1566FC0185B}"/>
              </a:ext>
            </a:extLst>
          </p:cNvPr>
          <p:cNvSpPr>
            <a:spLocks noGrp="1"/>
          </p:cNvSpPr>
          <p:nvPr>
            <p:ph type="ftr" sz="quarter" idx="3"/>
          </p:nvPr>
        </p:nvSpPr>
        <p:spPr>
          <a:xfrm>
            <a:off x="1536000" y="6210000"/>
            <a:ext cx="10080000" cy="648000"/>
          </a:xfrm>
          <a:prstGeom prst="rect">
            <a:avLst/>
          </a:prstGeom>
        </p:spPr>
        <p:txBody>
          <a:bodyPr vert="horz" lIns="0" tIns="0" rIns="0" bIns="0" rtlCol="0" anchor="ctr"/>
          <a:lstStyle>
            <a:lvl1pPr algn="l">
              <a:defRPr sz="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lang="en-GB" dirty="0"/>
          </a:p>
        </p:txBody>
      </p:sp>
      <p:sp>
        <p:nvSpPr>
          <p:cNvPr id="3" name="Text Placeholder 2">
            <a:extLst>
              <a:ext uri="{FF2B5EF4-FFF2-40B4-BE49-F238E27FC236}">
                <a16:creationId xmlns:a16="http://schemas.microsoft.com/office/drawing/2014/main" id="{DCBDEEF2-384B-A542-B630-B6BD69F99C94}"/>
              </a:ext>
            </a:extLst>
          </p:cNvPr>
          <p:cNvSpPr>
            <a:spLocks noGrp="1"/>
          </p:cNvSpPr>
          <p:nvPr>
            <p:ph type="body" sz="quarter" idx="10"/>
          </p:nvPr>
        </p:nvSpPr>
        <p:spPr>
          <a:xfrm>
            <a:off x="601134" y="5847979"/>
            <a:ext cx="10989733" cy="203133"/>
          </a:xfrm>
        </p:spPr>
        <p:txBody>
          <a:bodyPr anchor="b" anchorCtr="0">
            <a:spAutoFit/>
          </a:bodyPr>
          <a:lstStyle>
            <a:lvl1pPr marL="0" indent="0">
              <a:spcBef>
                <a:spcPts val="0"/>
              </a:spcBef>
              <a:spcAft>
                <a:spcPts val="400"/>
              </a:spcAft>
              <a:buFontTx/>
              <a:buNone/>
              <a:defRPr sz="800"/>
            </a:lvl1pPr>
            <a:lvl2pPr marL="287993" indent="0">
              <a:buFontTx/>
              <a:buNone/>
              <a:defRPr sz="800"/>
            </a:lvl2pPr>
            <a:lvl3pPr marL="575986" indent="0">
              <a:buFontTx/>
              <a:buNone/>
              <a:defRPr sz="800"/>
            </a:lvl3pPr>
            <a:lvl4pPr marL="863978" indent="0">
              <a:buFontTx/>
              <a:buNone/>
              <a:defRPr sz="800"/>
            </a:lvl4pPr>
            <a:lvl5pPr marL="2438279" indent="0">
              <a:buFontTx/>
              <a:buNone/>
              <a:defRPr sz="800"/>
            </a:lvl5pPr>
          </a:lstStyle>
          <a:p>
            <a:pPr lvl="0"/>
            <a:r>
              <a:rPr lang="en-US" dirty="0"/>
              <a:t>Click to edit Master text styles</a:t>
            </a:r>
          </a:p>
        </p:txBody>
      </p:sp>
    </p:spTree>
    <p:extLst>
      <p:ext uri="{BB962C8B-B14F-4D97-AF65-F5344CB8AC3E}">
        <p14:creationId xmlns:p14="http://schemas.microsoft.com/office/powerpoint/2010/main" val="280720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447800"/>
            <a:ext cx="11582400" cy="46783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6156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48FA9-3DA3-4555-B21B-714D6DE8D5C6}"/>
              </a:ext>
            </a:extLst>
          </p:cNvPr>
          <p:cNvSpPr>
            <a:spLocks noGrp="1"/>
          </p:cNvSpPr>
          <p:nvPr>
            <p:ph type="title"/>
          </p:nvPr>
        </p:nvSpPr>
        <p:spPr/>
        <p:txBody>
          <a:bodyPr/>
          <a:lstStyle>
            <a:lvl1pPr algn="l">
              <a:defRPr/>
            </a:lvl1pPr>
          </a:lstStyle>
          <a:p>
            <a:r>
              <a:rPr lang="en-US" dirty="0"/>
              <a:t>Click to edit Master title style</a:t>
            </a:r>
            <a:endParaRPr lang="en-CA" dirty="0"/>
          </a:p>
        </p:txBody>
      </p:sp>
    </p:spTree>
    <p:extLst>
      <p:ext uri="{BB962C8B-B14F-4D97-AF65-F5344CB8AC3E}">
        <p14:creationId xmlns:p14="http://schemas.microsoft.com/office/powerpoint/2010/main" val="26970995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024390"/>
            <a:ext cx="10972800" cy="4827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9405B873-996D-4020-A666-C56376FA7DB2}"/>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270463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1704345430"/>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5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7"/>
          <p:cNvSpPr>
            <a:spLocks noGrp="1"/>
          </p:cNvSpPr>
          <p:nvPr>
            <p:ph type="body" sz="quarter" idx="11"/>
          </p:nvPr>
        </p:nvSpPr>
        <p:spPr>
          <a:xfrm>
            <a:off x="192245" y="6331791"/>
            <a:ext cx="10792057" cy="456693"/>
          </a:xfrm>
        </p:spPr>
        <p:txBody>
          <a:bodyPr anchor="b">
            <a:noAutofit/>
          </a:bodyPr>
          <a:lstStyle>
            <a:lvl1pPr marL="0" indent="0">
              <a:spcBef>
                <a:spcPts val="200"/>
              </a:spcBef>
              <a:buNone/>
              <a:defRPr sz="1000"/>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a:t>Edit Master text styles</a:t>
            </a:r>
          </a:p>
        </p:txBody>
      </p:sp>
    </p:spTree>
    <p:extLst>
      <p:ext uri="{BB962C8B-B14F-4D97-AF65-F5344CB8AC3E}">
        <p14:creationId xmlns:p14="http://schemas.microsoft.com/office/powerpoint/2010/main" val="2082711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739955-67B3-944E-B028-FAE2E1AA8A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FC4A273-F2F2-DC4F-AB8A-D27373FD30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DC78964-29E5-BB41-AEFA-A9170B5072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07B440-4807-F04D-900E-4E63A31F1B59}" type="datetimeFigureOut">
              <a:rPr lang="en-US" smtClean="0"/>
              <a:t>7/1/22</a:t>
            </a:fld>
            <a:endParaRPr lang="en-US"/>
          </a:p>
        </p:txBody>
      </p:sp>
      <p:sp>
        <p:nvSpPr>
          <p:cNvPr id="5" name="Footer Placeholder 4">
            <a:extLst>
              <a:ext uri="{FF2B5EF4-FFF2-40B4-BE49-F238E27FC236}">
                <a16:creationId xmlns:a16="http://schemas.microsoft.com/office/drawing/2014/main" id="{B010E19B-8466-474A-96EF-3D377C5B94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BA2FC1-2868-2D48-B9D3-50A48D7FE7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A23469-B249-F14F-8D51-B7D02D05141B}" type="slidenum">
              <a:rPr lang="en-US" smtClean="0"/>
              <a:t>‹#›</a:t>
            </a:fld>
            <a:endParaRPr lang="en-US"/>
          </a:p>
        </p:txBody>
      </p:sp>
    </p:spTree>
    <p:extLst>
      <p:ext uri="{BB962C8B-B14F-4D97-AF65-F5344CB8AC3E}">
        <p14:creationId xmlns:p14="http://schemas.microsoft.com/office/powerpoint/2010/main" val="989442918"/>
      </p:ext>
    </p:extLst>
  </p:cSld>
  <p:clrMap bg1="lt1" tx1="dk1" bg2="lt2" tx2="dk2" accent1="accent1" accent2="accent2" accent3="accent3" accent4="accent4" accent5="accent5" accent6="accent6" hlink="hlink" folHlink="folHlink"/>
  <p:sldLayoutIdLst>
    <p:sldLayoutId id="2147485207" r:id="rId1"/>
    <p:sldLayoutId id="2147485208" r:id="rId2"/>
    <p:sldLayoutId id="2147485209" r:id="rId3"/>
    <p:sldLayoutId id="2147485210" r:id="rId4"/>
    <p:sldLayoutId id="2147485211" r:id="rId5"/>
    <p:sldLayoutId id="2147485212" r:id="rId6"/>
    <p:sldLayoutId id="2147485213" r:id="rId7"/>
    <p:sldLayoutId id="2147485214" r:id="rId8"/>
    <p:sldLayoutId id="2147485215" r:id="rId9"/>
    <p:sldLayoutId id="2147485216" r:id="rId10"/>
    <p:sldLayoutId id="21474852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7DA0797-DE4C-454C-94CC-243B68AA347B}"/>
              </a:ext>
            </a:extLst>
          </p:cNvPr>
          <p:cNvSpPr>
            <a:spLocks noGrp="1"/>
          </p:cNvSpPr>
          <p:nvPr>
            <p:ph type="title"/>
          </p:nvPr>
        </p:nvSpPr>
        <p:spPr bwMode="auto">
          <a:xfrm>
            <a:off x="838200" y="365126"/>
            <a:ext cx="10515600" cy="91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1F0D67A2-5B83-C846-B68D-41CD4B8BBE0F}"/>
              </a:ext>
            </a:extLst>
          </p:cNvPr>
          <p:cNvSpPr>
            <a:spLocks noGrp="1"/>
          </p:cNvSpPr>
          <p:nvPr>
            <p:ph type="body" idx="1"/>
          </p:nvPr>
        </p:nvSpPr>
        <p:spPr bwMode="auto">
          <a:xfrm>
            <a:off x="838200" y="1656431"/>
            <a:ext cx="10515600" cy="4520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1031" name="Group 11">
            <a:extLst>
              <a:ext uri="{FF2B5EF4-FFF2-40B4-BE49-F238E27FC236}">
                <a16:creationId xmlns:a16="http://schemas.microsoft.com/office/drawing/2014/main" id="{15AB39E1-6AA9-1643-8CFC-DE31106D02F8}"/>
              </a:ext>
            </a:extLst>
          </p:cNvPr>
          <p:cNvGrpSpPr>
            <a:grpSpLocks/>
          </p:cNvGrpSpPr>
          <p:nvPr userDrawn="1"/>
        </p:nvGrpSpPr>
        <p:grpSpPr bwMode="auto">
          <a:xfrm>
            <a:off x="11176000" y="6248400"/>
            <a:ext cx="711200" cy="457200"/>
            <a:chOff x="672" y="1728"/>
            <a:chExt cx="1296" cy="1098"/>
          </a:xfrm>
        </p:grpSpPr>
        <p:sp>
          <p:nvSpPr>
            <p:cNvPr id="1032" name="Freeform 12">
              <a:extLst>
                <a:ext uri="{FF2B5EF4-FFF2-40B4-BE49-F238E27FC236}">
                  <a16:creationId xmlns:a16="http://schemas.microsoft.com/office/drawing/2014/main" id="{D7DC3C25-E4D4-2D40-901C-4E59FDB8FBE9}"/>
                </a:ext>
              </a:extLst>
            </p:cNvPr>
            <p:cNvSpPr>
              <a:spLocks/>
            </p:cNvSpPr>
            <p:nvPr/>
          </p:nvSpPr>
          <p:spPr bwMode="auto">
            <a:xfrm>
              <a:off x="1047" y="1728"/>
              <a:ext cx="547" cy="616"/>
            </a:xfrm>
            <a:custGeom>
              <a:avLst/>
              <a:gdLst>
                <a:gd name="T0" fmla="*/ 0 w 7118"/>
                <a:gd name="T1" fmla="*/ 0 h 8007"/>
                <a:gd name="T2" fmla="*/ 0 w 7118"/>
                <a:gd name="T3" fmla="*/ 0 h 8007"/>
                <a:gd name="T4" fmla="*/ 0 w 7118"/>
                <a:gd name="T5" fmla="*/ 0 h 8007"/>
                <a:gd name="T6" fmla="*/ 0 w 7118"/>
                <a:gd name="T7" fmla="*/ 0 h 8007"/>
                <a:gd name="T8" fmla="*/ 0 w 7118"/>
                <a:gd name="T9" fmla="*/ 0 h 8007"/>
                <a:gd name="T10" fmla="*/ 0 w 7118"/>
                <a:gd name="T11" fmla="*/ 0 h 8007"/>
                <a:gd name="T12" fmla="*/ 0 w 7118"/>
                <a:gd name="T13" fmla="*/ 0 h 8007"/>
                <a:gd name="T14" fmla="*/ 0 w 7118"/>
                <a:gd name="T15" fmla="*/ 0 h 8007"/>
                <a:gd name="T16" fmla="*/ 0 w 7118"/>
                <a:gd name="T17" fmla="*/ 0 h 8007"/>
                <a:gd name="T18" fmla="*/ 0 w 7118"/>
                <a:gd name="T19" fmla="*/ 0 h 8007"/>
                <a:gd name="T20" fmla="*/ 0 w 7118"/>
                <a:gd name="T21" fmla="*/ 0 h 8007"/>
                <a:gd name="T22" fmla="*/ 0 w 7118"/>
                <a:gd name="T23" fmla="*/ 0 h 8007"/>
                <a:gd name="T24" fmla="*/ 0 w 7118"/>
                <a:gd name="T25" fmla="*/ 0 h 8007"/>
                <a:gd name="T26" fmla="*/ 0 w 7118"/>
                <a:gd name="T27" fmla="*/ 0 h 8007"/>
                <a:gd name="T28" fmla="*/ 0 w 7118"/>
                <a:gd name="T29" fmla="*/ 0 h 8007"/>
                <a:gd name="T30" fmla="*/ 0 w 7118"/>
                <a:gd name="T31" fmla="*/ 0 h 8007"/>
                <a:gd name="T32" fmla="*/ 0 w 7118"/>
                <a:gd name="T33" fmla="*/ 0 h 8007"/>
                <a:gd name="T34" fmla="*/ 0 w 7118"/>
                <a:gd name="T35" fmla="*/ 0 h 8007"/>
                <a:gd name="T36" fmla="*/ 0 w 7118"/>
                <a:gd name="T37" fmla="*/ 0 h 8007"/>
                <a:gd name="T38" fmla="*/ 0 w 7118"/>
                <a:gd name="T39" fmla="*/ 0 h 8007"/>
                <a:gd name="T40" fmla="*/ 0 w 7118"/>
                <a:gd name="T41" fmla="*/ 0 h 8007"/>
                <a:gd name="T42" fmla="*/ 0 w 7118"/>
                <a:gd name="T43" fmla="*/ 0 h 8007"/>
                <a:gd name="T44" fmla="*/ 0 w 7118"/>
                <a:gd name="T45" fmla="*/ 0 h 8007"/>
                <a:gd name="T46" fmla="*/ 0 w 7118"/>
                <a:gd name="T47" fmla="*/ 0 h 8007"/>
                <a:gd name="T48" fmla="*/ 0 w 7118"/>
                <a:gd name="T49" fmla="*/ 0 h 8007"/>
                <a:gd name="T50" fmla="*/ 0 w 7118"/>
                <a:gd name="T51" fmla="*/ 0 h 8007"/>
                <a:gd name="T52" fmla="*/ 0 w 7118"/>
                <a:gd name="T53" fmla="*/ 0 h 8007"/>
                <a:gd name="T54" fmla="*/ 0 w 7118"/>
                <a:gd name="T55" fmla="*/ 0 h 8007"/>
                <a:gd name="T56" fmla="*/ 0 w 7118"/>
                <a:gd name="T57" fmla="*/ 0 h 8007"/>
                <a:gd name="T58" fmla="*/ 0 w 7118"/>
                <a:gd name="T59" fmla="*/ 0 h 8007"/>
                <a:gd name="T60" fmla="*/ 0 w 7118"/>
                <a:gd name="T61" fmla="*/ 0 h 8007"/>
                <a:gd name="T62" fmla="*/ 0 w 7118"/>
                <a:gd name="T63" fmla="*/ 0 h 8007"/>
                <a:gd name="T64" fmla="*/ 0 w 7118"/>
                <a:gd name="T65" fmla="*/ 0 h 8007"/>
                <a:gd name="T66" fmla="*/ 0 w 7118"/>
                <a:gd name="T67" fmla="*/ 0 h 8007"/>
                <a:gd name="T68" fmla="*/ 0 w 7118"/>
                <a:gd name="T69" fmla="*/ 0 h 80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118" h="8007">
                  <a:moveTo>
                    <a:pt x="0" y="8007"/>
                  </a:moveTo>
                  <a:lnTo>
                    <a:pt x="0" y="7117"/>
                  </a:lnTo>
                  <a:lnTo>
                    <a:pt x="7118" y="7117"/>
                  </a:lnTo>
                  <a:lnTo>
                    <a:pt x="7118" y="8007"/>
                  </a:lnTo>
                  <a:lnTo>
                    <a:pt x="0" y="8007"/>
                  </a:lnTo>
                  <a:lnTo>
                    <a:pt x="5338" y="6228"/>
                  </a:lnTo>
                  <a:lnTo>
                    <a:pt x="5338" y="889"/>
                  </a:lnTo>
                  <a:lnTo>
                    <a:pt x="7118" y="889"/>
                  </a:lnTo>
                  <a:lnTo>
                    <a:pt x="7118" y="6228"/>
                  </a:lnTo>
                  <a:lnTo>
                    <a:pt x="5338" y="6228"/>
                  </a:lnTo>
                  <a:lnTo>
                    <a:pt x="0" y="8007"/>
                  </a:lnTo>
                  <a:lnTo>
                    <a:pt x="0" y="6228"/>
                  </a:lnTo>
                  <a:lnTo>
                    <a:pt x="0" y="889"/>
                  </a:lnTo>
                  <a:lnTo>
                    <a:pt x="1779" y="889"/>
                  </a:lnTo>
                  <a:lnTo>
                    <a:pt x="1779" y="6228"/>
                  </a:lnTo>
                  <a:lnTo>
                    <a:pt x="0" y="6228"/>
                  </a:lnTo>
                  <a:lnTo>
                    <a:pt x="0" y="8007"/>
                  </a:lnTo>
                  <a:lnTo>
                    <a:pt x="2669" y="5337"/>
                  </a:lnTo>
                  <a:lnTo>
                    <a:pt x="2669" y="0"/>
                  </a:lnTo>
                  <a:lnTo>
                    <a:pt x="4449" y="0"/>
                  </a:lnTo>
                  <a:lnTo>
                    <a:pt x="4449" y="5337"/>
                  </a:lnTo>
                  <a:lnTo>
                    <a:pt x="2669" y="5337"/>
                  </a:lnTo>
                  <a:lnTo>
                    <a:pt x="0" y="8007"/>
                  </a:lnTo>
                  <a:close/>
                </a:path>
              </a:pathLst>
            </a:cu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1033" name="Freeform 13">
              <a:extLst>
                <a:ext uri="{FF2B5EF4-FFF2-40B4-BE49-F238E27FC236}">
                  <a16:creationId xmlns:a16="http://schemas.microsoft.com/office/drawing/2014/main" id="{BC68EDF8-83A9-FA46-B3FF-8F904BA1AE08}"/>
                </a:ext>
              </a:extLst>
            </p:cNvPr>
            <p:cNvSpPr>
              <a:spLocks/>
            </p:cNvSpPr>
            <p:nvPr/>
          </p:nvSpPr>
          <p:spPr bwMode="auto">
            <a:xfrm>
              <a:off x="1299" y="2515"/>
              <a:ext cx="308" cy="311"/>
            </a:xfrm>
            <a:custGeom>
              <a:avLst/>
              <a:gdLst>
                <a:gd name="T0" fmla="*/ 0 w 4005"/>
                <a:gd name="T1" fmla="*/ 0 h 4043"/>
                <a:gd name="T2" fmla="*/ 0 w 4005"/>
                <a:gd name="T3" fmla="*/ 0 h 4043"/>
                <a:gd name="T4" fmla="*/ 0 w 4005"/>
                <a:gd name="T5" fmla="*/ 0 h 4043"/>
                <a:gd name="T6" fmla="*/ 0 w 4005"/>
                <a:gd name="T7" fmla="*/ 0 h 4043"/>
                <a:gd name="T8" fmla="*/ 0 w 4005"/>
                <a:gd name="T9" fmla="*/ 0 h 4043"/>
                <a:gd name="T10" fmla="*/ 0 w 4005"/>
                <a:gd name="T11" fmla="*/ 0 h 4043"/>
                <a:gd name="T12" fmla="*/ 0 w 4005"/>
                <a:gd name="T13" fmla="*/ 0 h 4043"/>
                <a:gd name="T14" fmla="*/ 0 w 4005"/>
                <a:gd name="T15" fmla="*/ 0 h 4043"/>
                <a:gd name="T16" fmla="*/ 0 w 4005"/>
                <a:gd name="T17" fmla="*/ 0 h 4043"/>
                <a:gd name="T18" fmla="*/ 0 w 4005"/>
                <a:gd name="T19" fmla="*/ 0 h 4043"/>
                <a:gd name="T20" fmla="*/ 0 w 4005"/>
                <a:gd name="T21" fmla="*/ 0 h 4043"/>
                <a:gd name="T22" fmla="*/ 0 w 4005"/>
                <a:gd name="T23" fmla="*/ 0 h 4043"/>
                <a:gd name="T24" fmla="*/ 0 w 4005"/>
                <a:gd name="T25" fmla="*/ 0 h 4043"/>
                <a:gd name="T26" fmla="*/ 0 w 4005"/>
                <a:gd name="T27" fmla="*/ 0 h 4043"/>
                <a:gd name="T28" fmla="*/ 0 w 4005"/>
                <a:gd name="T29" fmla="*/ 0 h 4043"/>
                <a:gd name="T30" fmla="*/ 0 w 4005"/>
                <a:gd name="T31" fmla="*/ 0 h 4043"/>
                <a:gd name="T32" fmla="*/ 0 w 4005"/>
                <a:gd name="T33" fmla="*/ 0 h 4043"/>
                <a:gd name="T34" fmla="*/ 0 w 4005"/>
                <a:gd name="T35" fmla="*/ 0 h 4043"/>
                <a:gd name="T36" fmla="*/ 0 w 4005"/>
                <a:gd name="T37" fmla="*/ 0 h 4043"/>
                <a:gd name="T38" fmla="*/ 0 w 4005"/>
                <a:gd name="T39" fmla="*/ 0 h 4043"/>
                <a:gd name="T40" fmla="*/ 0 w 4005"/>
                <a:gd name="T41" fmla="*/ 0 h 4043"/>
                <a:gd name="T42" fmla="*/ 0 w 4005"/>
                <a:gd name="T43" fmla="*/ 0 h 4043"/>
                <a:gd name="T44" fmla="*/ 0 w 4005"/>
                <a:gd name="T45" fmla="*/ 0 h 4043"/>
                <a:gd name="T46" fmla="*/ 0 w 4005"/>
                <a:gd name="T47" fmla="*/ 0 h 4043"/>
                <a:gd name="T48" fmla="*/ 0 w 4005"/>
                <a:gd name="T49" fmla="*/ 0 h 4043"/>
                <a:gd name="T50" fmla="*/ 0 w 4005"/>
                <a:gd name="T51" fmla="*/ 0 h 4043"/>
                <a:gd name="T52" fmla="*/ 0 w 4005"/>
                <a:gd name="T53" fmla="*/ 0 h 4043"/>
                <a:gd name="T54" fmla="*/ 0 w 4005"/>
                <a:gd name="T55" fmla="*/ 0 h 4043"/>
                <a:gd name="T56" fmla="*/ 0 w 4005"/>
                <a:gd name="T57" fmla="*/ 0 h 4043"/>
                <a:gd name="T58" fmla="*/ 0 w 4005"/>
                <a:gd name="T59" fmla="*/ 0 h 4043"/>
                <a:gd name="T60" fmla="*/ 0 w 4005"/>
                <a:gd name="T61" fmla="*/ 0 h 4043"/>
                <a:gd name="T62" fmla="*/ 0 w 4005"/>
                <a:gd name="T63" fmla="*/ 0 h 4043"/>
                <a:gd name="T64" fmla="*/ 0 w 4005"/>
                <a:gd name="T65" fmla="*/ 0 h 4043"/>
                <a:gd name="T66" fmla="*/ 0 w 4005"/>
                <a:gd name="T67" fmla="*/ 0 h 4043"/>
                <a:gd name="T68" fmla="*/ 0 w 4005"/>
                <a:gd name="T69" fmla="*/ 0 h 4043"/>
                <a:gd name="T70" fmla="*/ 0 w 4005"/>
                <a:gd name="T71" fmla="*/ 0 h 4043"/>
                <a:gd name="T72" fmla="*/ 0 w 4005"/>
                <a:gd name="T73" fmla="*/ 0 h 4043"/>
                <a:gd name="T74" fmla="*/ 0 w 4005"/>
                <a:gd name="T75" fmla="*/ 0 h 4043"/>
                <a:gd name="T76" fmla="*/ 0 w 4005"/>
                <a:gd name="T77" fmla="*/ 0 h 4043"/>
                <a:gd name="T78" fmla="*/ 0 w 4005"/>
                <a:gd name="T79" fmla="*/ 0 h 4043"/>
                <a:gd name="T80" fmla="*/ 0 w 4005"/>
                <a:gd name="T81" fmla="*/ 0 h 4043"/>
                <a:gd name="T82" fmla="*/ 0 w 4005"/>
                <a:gd name="T83" fmla="*/ 0 h 4043"/>
                <a:gd name="T84" fmla="*/ 0 w 4005"/>
                <a:gd name="T85" fmla="*/ 0 h 4043"/>
                <a:gd name="T86" fmla="*/ 0 w 4005"/>
                <a:gd name="T87" fmla="*/ 0 h 4043"/>
                <a:gd name="T88" fmla="*/ 0 w 4005"/>
                <a:gd name="T89" fmla="*/ 0 h 4043"/>
                <a:gd name="T90" fmla="*/ 0 w 4005"/>
                <a:gd name="T91" fmla="*/ 0 h 4043"/>
                <a:gd name="T92" fmla="*/ 0 w 4005"/>
                <a:gd name="T93" fmla="*/ 0 h 4043"/>
                <a:gd name="T94" fmla="*/ 0 w 4005"/>
                <a:gd name="T95" fmla="*/ 0 h 4043"/>
                <a:gd name="T96" fmla="*/ 0 w 4005"/>
                <a:gd name="T97" fmla="*/ 0 h 4043"/>
                <a:gd name="T98" fmla="*/ 0 w 4005"/>
                <a:gd name="T99" fmla="*/ 0 h 4043"/>
                <a:gd name="T100" fmla="*/ 0 w 4005"/>
                <a:gd name="T101" fmla="*/ 0 h 4043"/>
                <a:gd name="T102" fmla="*/ 0 w 4005"/>
                <a:gd name="T103" fmla="*/ 0 h 4043"/>
                <a:gd name="T104" fmla="*/ 0 w 4005"/>
                <a:gd name="T105" fmla="*/ 0 h 4043"/>
                <a:gd name="T106" fmla="*/ 0 w 4005"/>
                <a:gd name="T107" fmla="*/ 0 h 4043"/>
                <a:gd name="T108" fmla="*/ 0 w 4005"/>
                <a:gd name="T109" fmla="*/ 0 h 404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005" h="4043">
                  <a:moveTo>
                    <a:pt x="1207" y="2423"/>
                  </a:moveTo>
                  <a:lnTo>
                    <a:pt x="1210" y="2533"/>
                  </a:lnTo>
                  <a:lnTo>
                    <a:pt x="1219" y="2640"/>
                  </a:lnTo>
                  <a:lnTo>
                    <a:pt x="1236" y="2742"/>
                  </a:lnTo>
                  <a:lnTo>
                    <a:pt x="1261" y="2838"/>
                  </a:lnTo>
                  <a:lnTo>
                    <a:pt x="1295" y="2929"/>
                  </a:lnTo>
                  <a:lnTo>
                    <a:pt x="1339" y="3012"/>
                  </a:lnTo>
                  <a:lnTo>
                    <a:pt x="1395" y="3088"/>
                  </a:lnTo>
                  <a:lnTo>
                    <a:pt x="1462" y="3154"/>
                  </a:lnTo>
                  <a:lnTo>
                    <a:pt x="1542" y="3211"/>
                  </a:lnTo>
                  <a:lnTo>
                    <a:pt x="1635" y="3256"/>
                  </a:lnTo>
                  <a:lnTo>
                    <a:pt x="1744" y="3289"/>
                  </a:lnTo>
                  <a:lnTo>
                    <a:pt x="1868" y="3309"/>
                  </a:lnTo>
                  <a:lnTo>
                    <a:pt x="2008" y="3317"/>
                  </a:lnTo>
                  <a:lnTo>
                    <a:pt x="2147" y="3309"/>
                  </a:lnTo>
                  <a:lnTo>
                    <a:pt x="2271" y="3289"/>
                  </a:lnTo>
                  <a:lnTo>
                    <a:pt x="2379" y="3256"/>
                  </a:lnTo>
                  <a:lnTo>
                    <a:pt x="2471" y="3211"/>
                  </a:lnTo>
                  <a:lnTo>
                    <a:pt x="2551" y="3154"/>
                  </a:lnTo>
                  <a:lnTo>
                    <a:pt x="2616" y="3088"/>
                  </a:lnTo>
                  <a:lnTo>
                    <a:pt x="2671" y="3012"/>
                  </a:lnTo>
                  <a:lnTo>
                    <a:pt x="2714" y="2929"/>
                  </a:lnTo>
                  <a:lnTo>
                    <a:pt x="2747" y="2838"/>
                  </a:lnTo>
                  <a:lnTo>
                    <a:pt x="2771" y="2742"/>
                  </a:lnTo>
                  <a:lnTo>
                    <a:pt x="2787" y="2640"/>
                  </a:lnTo>
                  <a:lnTo>
                    <a:pt x="2796" y="2533"/>
                  </a:lnTo>
                  <a:lnTo>
                    <a:pt x="2798" y="2423"/>
                  </a:lnTo>
                  <a:lnTo>
                    <a:pt x="2798" y="0"/>
                  </a:lnTo>
                  <a:lnTo>
                    <a:pt x="4005" y="0"/>
                  </a:lnTo>
                  <a:lnTo>
                    <a:pt x="4005" y="2586"/>
                  </a:lnTo>
                  <a:lnTo>
                    <a:pt x="4002" y="2696"/>
                  </a:lnTo>
                  <a:lnTo>
                    <a:pt x="3992" y="2800"/>
                  </a:lnTo>
                  <a:lnTo>
                    <a:pt x="3977" y="2900"/>
                  </a:lnTo>
                  <a:lnTo>
                    <a:pt x="3955" y="2997"/>
                  </a:lnTo>
                  <a:lnTo>
                    <a:pt x="3929" y="3088"/>
                  </a:lnTo>
                  <a:lnTo>
                    <a:pt x="3895" y="3175"/>
                  </a:lnTo>
                  <a:lnTo>
                    <a:pt x="3857" y="3258"/>
                  </a:lnTo>
                  <a:lnTo>
                    <a:pt x="3811" y="3336"/>
                  </a:lnTo>
                  <a:lnTo>
                    <a:pt x="3761" y="3410"/>
                  </a:lnTo>
                  <a:lnTo>
                    <a:pt x="3705" y="3480"/>
                  </a:lnTo>
                  <a:lnTo>
                    <a:pt x="3645" y="3546"/>
                  </a:lnTo>
                  <a:lnTo>
                    <a:pt x="3578" y="3607"/>
                  </a:lnTo>
                  <a:lnTo>
                    <a:pt x="3507" y="3664"/>
                  </a:lnTo>
                  <a:lnTo>
                    <a:pt x="3430" y="3717"/>
                  </a:lnTo>
                  <a:lnTo>
                    <a:pt x="3349" y="3766"/>
                  </a:lnTo>
                  <a:lnTo>
                    <a:pt x="3262" y="3811"/>
                  </a:lnTo>
                  <a:lnTo>
                    <a:pt x="3171" y="3851"/>
                  </a:lnTo>
                  <a:lnTo>
                    <a:pt x="3074" y="3888"/>
                  </a:lnTo>
                  <a:lnTo>
                    <a:pt x="2973" y="3921"/>
                  </a:lnTo>
                  <a:lnTo>
                    <a:pt x="2867" y="3950"/>
                  </a:lnTo>
                  <a:lnTo>
                    <a:pt x="2757" y="3975"/>
                  </a:lnTo>
                  <a:lnTo>
                    <a:pt x="2643" y="3995"/>
                  </a:lnTo>
                  <a:lnTo>
                    <a:pt x="2524" y="4013"/>
                  </a:lnTo>
                  <a:lnTo>
                    <a:pt x="2401" y="4026"/>
                  </a:lnTo>
                  <a:lnTo>
                    <a:pt x="2274" y="4035"/>
                  </a:lnTo>
                  <a:lnTo>
                    <a:pt x="2143" y="4040"/>
                  </a:lnTo>
                  <a:lnTo>
                    <a:pt x="2008" y="4043"/>
                  </a:lnTo>
                  <a:lnTo>
                    <a:pt x="1877" y="4041"/>
                  </a:lnTo>
                  <a:lnTo>
                    <a:pt x="1751" y="4039"/>
                  </a:lnTo>
                  <a:lnTo>
                    <a:pt x="1627" y="4034"/>
                  </a:lnTo>
                  <a:lnTo>
                    <a:pt x="1508" y="4027"/>
                  </a:lnTo>
                  <a:lnTo>
                    <a:pt x="1393" y="4018"/>
                  </a:lnTo>
                  <a:lnTo>
                    <a:pt x="1282" y="4005"/>
                  </a:lnTo>
                  <a:lnTo>
                    <a:pt x="1174" y="3990"/>
                  </a:lnTo>
                  <a:lnTo>
                    <a:pt x="1071" y="3972"/>
                  </a:lnTo>
                  <a:lnTo>
                    <a:pt x="971" y="3950"/>
                  </a:lnTo>
                  <a:lnTo>
                    <a:pt x="876" y="3924"/>
                  </a:lnTo>
                  <a:lnTo>
                    <a:pt x="786" y="3895"/>
                  </a:lnTo>
                  <a:lnTo>
                    <a:pt x="700" y="3862"/>
                  </a:lnTo>
                  <a:lnTo>
                    <a:pt x="618" y="3823"/>
                  </a:lnTo>
                  <a:lnTo>
                    <a:pt x="541" y="3781"/>
                  </a:lnTo>
                  <a:lnTo>
                    <a:pt x="469" y="3734"/>
                  </a:lnTo>
                  <a:lnTo>
                    <a:pt x="402" y="3683"/>
                  </a:lnTo>
                  <a:lnTo>
                    <a:pt x="340" y="3625"/>
                  </a:lnTo>
                  <a:lnTo>
                    <a:pt x="282" y="3562"/>
                  </a:lnTo>
                  <a:lnTo>
                    <a:pt x="230" y="3494"/>
                  </a:lnTo>
                  <a:lnTo>
                    <a:pt x="182" y="3419"/>
                  </a:lnTo>
                  <a:lnTo>
                    <a:pt x="141" y="3339"/>
                  </a:lnTo>
                  <a:lnTo>
                    <a:pt x="104" y="3253"/>
                  </a:lnTo>
                  <a:lnTo>
                    <a:pt x="73" y="3159"/>
                  </a:lnTo>
                  <a:lnTo>
                    <a:pt x="47" y="3059"/>
                  </a:lnTo>
                  <a:lnTo>
                    <a:pt x="27" y="2952"/>
                  </a:lnTo>
                  <a:lnTo>
                    <a:pt x="13" y="2837"/>
                  </a:lnTo>
                  <a:lnTo>
                    <a:pt x="3" y="2715"/>
                  </a:lnTo>
                  <a:lnTo>
                    <a:pt x="0" y="2586"/>
                  </a:lnTo>
                  <a:lnTo>
                    <a:pt x="0" y="0"/>
                  </a:lnTo>
                  <a:lnTo>
                    <a:pt x="593" y="0"/>
                  </a:lnTo>
                  <a:lnTo>
                    <a:pt x="714" y="16"/>
                  </a:lnTo>
                  <a:lnTo>
                    <a:pt x="828" y="57"/>
                  </a:lnTo>
                  <a:lnTo>
                    <a:pt x="931" y="119"/>
                  </a:lnTo>
                  <a:lnTo>
                    <a:pt x="1021" y="201"/>
                  </a:lnTo>
                  <a:lnTo>
                    <a:pt x="1097" y="300"/>
                  </a:lnTo>
                  <a:lnTo>
                    <a:pt x="1153" y="413"/>
                  </a:lnTo>
                  <a:lnTo>
                    <a:pt x="1191" y="537"/>
                  </a:lnTo>
                  <a:lnTo>
                    <a:pt x="1207" y="671"/>
                  </a:lnTo>
                  <a:lnTo>
                    <a:pt x="1207" y="2423"/>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1034" name="Freeform 14">
              <a:extLst>
                <a:ext uri="{FF2B5EF4-FFF2-40B4-BE49-F238E27FC236}">
                  <a16:creationId xmlns:a16="http://schemas.microsoft.com/office/drawing/2014/main" id="{BAC4A6CB-AAD4-BD47-A6EF-A9616814E119}"/>
                </a:ext>
              </a:extLst>
            </p:cNvPr>
            <p:cNvSpPr>
              <a:spLocks/>
            </p:cNvSpPr>
            <p:nvPr/>
          </p:nvSpPr>
          <p:spPr bwMode="auto">
            <a:xfrm>
              <a:off x="966" y="2515"/>
              <a:ext cx="298" cy="308"/>
            </a:xfrm>
            <a:custGeom>
              <a:avLst/>
              <a:gdLst>
                <a:gd name="T0" fmla="*/ 0 w 3875"/>
                <a:gd name="T1" fmla="*/ 0 h 4003"/>
                <a:gd name="T2" fmla="*/ 0 w 3875"/>
                <a:gd name="T3" fmla="*/ 0 h 4003"/>
                <a:gd name="T4" fmla="*/ 0 w 3875"/>
                <a:gd name="T5" fmla="*/ 0 h 4003"/>
                <a:gd name="T6" fmla="*/ 0 w 3875"/>
                <a:gd name="T7" fmla="*/ 0 h 4003"/>
                <a:gd name="T8" fmla="*/ 0 w 3875"/>
                <a:gd name="T9" fmla="*/ 0 h 4003"/>
                <a:gd name="T10" fmla="*/ 0 w 3875"/>
                <a:gd name="T11" fmla="*/ 0 h 4003"/>
                <a:gd name="T12" fmla="*/ 0 w 3875"/>
                <a:gd name="T13" fmla="*/ 0 h 4003"/>
                <a:gd name="T14" fmla="*/ 0 w 3875"/>
                <a:gd name="T15" fmla="*/ 0 h 4003"/>
                <a:gd name="T16" fmla="*/ 0 w 3875"/>
                <a:gd name="T17" fmla="*/ 0 h 4003"/>
                <a:gd name="T18" fmla="*/ 0 w 3875"/>
                <a:gd name="T19" fmla="*/ 0 h 4003"/>
                <a:gd name="T20" fmla="*/ 0 w 3875"/>
                <a:gd name="T21" fmla="*/ 0 h 4003"/>
                <a:gd name="T22" fmla="*/ 0 w 3875"/>
                <a:gd name="T23" fmla="*/ 0 h 4003"/>
                <a:gd name="T24" fmla="*/ 0 w 3875"/>
                <a:gd name="T25" fmla="*/ 0 h 4003"/>
                <a:gd name="T26" fmla="*/ 0 w 3875"/>
                <a:gd name="T27" fmla="*/ 0 h 4003"/>
                <a:gd name="T28" fmla="*/ 0 w 3875"/>
                <a:gd name="T29" fmla="*/ 0 h 4003"/>
                <a:gd name="T30" fmla="*/ 0 w 3875"/>
                <a:gd name="T31" fmla="*/ 0 h 4003"/>
                <a:gd name="T32" fmla="*/ 0 w 3875"/>
                <a:gd name="T33" fmla="*/ 0 h 4003"/>
                <a:gd name="T34" fmla="*/ 0 w 3875"/>
                <a:gd name="T35" fmla="*/ 0 h 4003"/>
                <a:gd name="T36" fmla="*/ 0 w 3875"/>
                <a:gd name="T37" fmla="*/ 0 h 4003"/>
                <a:gd name="T38" fmla="*/ 0 w 3875"/>
                <a:gd name="T39" fmla="*/ 0 h 4003"/>
                <a:gd name="T40" fmla="*/ 0 w 3875"/>
                <a:gd name="T41" fmla="*/ 0 h 4003"/>
                <a:gd name="T42" fmla="*/ 0 w 3875"/>
                <a:gd name="T43" fmla="*/ 0 h 4003"/>
                <a:gd name="T44" fmla="*/ 0 w 3875"/>
                <a:gd name="T45" fmla="*/ 0 h 4003"/>
                <a:gd name="T46" fmla="*/ 0 w 3875"/>
                <a:gd name="T47" fmla="*/ 0 h 4003"/>
                <a:gd name="T48" fmla="*/ 0 w 3875"/>
                <a:gd name="T49" fmla="*/ 0 h 4003"/>
                <a:gd name="T50" fmla="*/ 0 w 3875"/>
                <a:gd name="T51" fmla="*/ 0 h 4003"/>
                <a:gd name="T52" fmla="*/ 0 w 3875"/>
                <a:gd name="T53" fmla="*/ 0 h 4003"/>
                <a:gd name="T54" fmla="*/ 0 w 3875"/>
                <a:gd name="T55" fmla="*/ 0 h 40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875" h="4003">
                  <a:moveTo>
                    <a:pt x="2665" y="2444"/>
                  </a:moveTo>
                  <a:lnTo>
                    <a:pt x="1207" y="2444"/>
                  </a:lnTo>
                  <a:lnTo>
                    <a:pt x="1207" y="4003"/>
                  </a:lnTo>
                  <a:lnTo>
                    <a:pt x="0" y="4003"/>
                  </a:lnTo>
                  <a:lnTo>
                    <a:pt x="0" y="0"/>
                  </a:lnTo>
                  <a:lnTo>
                    <a:pt x="593" y="0"/>
                  </a:lnTo>
                  <a:lnTo>
                    <a:pt x="714" y="16"/>
                  </a:lnTo>
                  <a:lnTo>
                    <a:pt x="828" y="56"/>
                  </a:lnTo>
                  <a:lnTo>
                    <a:pt x="931" y="118"/>
                  </a:lnTo>
                  <a:lnTo>
                    <a:pt x="1022" y="199"/>
                  </a:lnTo>
                  <a:lnTo>
                    <a:pt x="1096" y="297"/>
                  </a:lnTo>
                  <a:lnTo>
                    <a:pt x="1153" y="409"/>
                  </a:lnTo>
                  <a:lnTo>
                    <a:pt x="1191" y="532"/>
                  </a:lnTo>
                  <a:lnTo>
                    <a:pt x="1207" y="665"/>
                  </a:lnTo>
                  <a:lnTo>
                    <a:pt x="1207" y="1557"/>
                  </a:lnTo>
                  <a:lnTo>
                    <a:pt x="2665" y="1557"/>
                  </a:lnTo>
                  <a:lnTo>
                    <a:pt x="2665" y="0"/>
                  </a:lnTo>
                  <a:lnTo>
                    <a:pt x="3875" y="0"/>
                  </a:lnTo>
                  <a:lnTo>
                    <a:pt x="3875" y="4003"/>
                  </a:lnTo>
                  <a:lnTo>
                    <a:pt x="2665" y="4003"/>
                  </a:lnTo>
                  <a:lnTo>
                    <a:pt x="2665" y="2444"/>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1035" name="Freeform 15">
              <a:extLst>
                <a:ext uri="{FF2B5EF4-FFF2-40B4-BE49-F238E27FC236}">
                  <a16:creationId xmlns:a16="http://schemas.microsoft.com/office/drawing/2014/main" id="{32C8525C-F26D-414D-B99C-C74C375AC2B1}"/>
                </a:ext>
              </a:extLst>
            </p:cNvPr>
            <p:cNvSpPr>
              <a:spLocks/>
            </p:cNvSpPr>
            <p:nvPr/>
          </p:nvSpPr>
          <p:spPr bwMode="auto">
            <a:xfrm>
              <a:off x="672" y="2510"/>
              <a:ext cx="263" cy="316"/>
            </a:xfrm>
            <a:custGeom>
              <a:avLst/>
              <a:gdLst>
                <a:gd name="T0" fmla="*/ 0 w 3414"/>
                <a:gd name="T1" fmla="*/ 0 h 4107"/>
                <a:gd name="T2" fmla="*/ 0 w 3414"/>
                <a:gd name="T3" fmla="*/ 0 h 4107"/>
                <a:gd name="T4" fmla="*/ 0 w 3414"/>
                <a:gd name="T5" fmla="*/ 0 h 4107"/>
                <a:gd name="T6" fmla="*/ 0 w 3414"/>
                <a:gd name="T7" fmla="*/ 0 h 4107"/>
                <a:gd name="T8" fmla="*/ 0 w 3414"/>
                <a:gd name="T9" fmla="*/ 0 h 4107"/>
                <a:gd name="T10" fmla="*/ 0 w 3414"/>
                <a:gd name="T11" fmla="*/ 0 h 4107"/>
                <a:gd name="T12" fmla="*/ 0 w 3414"/>
                <a:gd name="T13" fmla="*/ 0 h 4107"/>
                <a:gd name="T14" fmla="*/ 0 w 3414"/>
                <a:gd name="T15" fmla="*/ 0 h 4107"/>
                <a:gd name="T16" fmla="*/ 0 w 3414"/>
                <a:gd name="T17" fmla="*/ 0 h 4107"/>
                <a:gd name="T18" fmla="*/ 0 w 3414"/>
                <a:gd name="T19" fmla="*/ 0 h 4107"/>
                <a:gd name="T20" fmla="*/ 0 w 3414"/>
                <a:gd name="T21" fmla="*/ 0 h 4107"/>
                <a:gd name="T22" fmla="*/ 0 w 3414"/>
                <a:gd name="T23" fmla="*/ 0 h 4107"/>
                <a:gd name="T24" fmla="*/ 0 w 3414"/>
                <a:gd name="T25" fmla="*/ 0 h 4107"/>
                <a:gd name="T26" fmla="*/ 0 w 3414"/>
                <a:gd name="T27" fmla="*/ 0 h 4107"/>
                <a:gd name="T28" fmla="*/ 0 w 3414"/>
                <a:gd name="T29" fmla="*/ 0 h 4107"/>
                <a:gd name="T30" fmla="*/ 0 w 3414"/>
                <a:gd name="T31" fmla="*/ 0 h 4107"/>
                <a:gd name="T32" fmla="*/ 0 w 3414"/>
                <a:gd name="T33" fmla="*/ 0 h 4107"/>
                <a:gd name="T34" fmla="*/ 0 w 3414"/>
                <a:gd name="T35" fmla="*/ 0 h 4107"/>
                <a:gd name="T36" fmla="*/ 0 w 3414"/>
                <a:gd name="T37" fmla="*/ 0 h 4107"/>
                <a:gd name="T38" fmla="*/ 0 w 3414"/>
                <a:gd name="T39" fmla="*/ 0 h 4107"/>
                <a:gd name="T40" fmla="*/ 0 w 3414"/>
                <a:gd name="T41" fmla="*/ 0 h 4107"/>
                <a:gd name="T42" fmla="*/ 0 w 3414"/>
                <a:gd name="T43" fmla="*/ 0 h 4107"/>
                <a:gd name="T44" fmla="*/ 0 w 3414"/>
                <a:gd name="T45" fmla="*/ 0 h 4107"/>
                <a:gd name="T46" fmla="*/ 0 w 3414"/>
                <a:gd name="T47" fmla="*/ 0 h 4107"/>
                <a:gd name="T48" fmla="*/ 0 w 3414"/>
                <a:gd name="T49" fmla="*/ 0 h 4107"/>
                <a:gd name="T50" fmla="*/ 0 w 3414"/>
                <a:gd name="T51" fmla="*/ 0 h 4107"/>
                <a:gd name="T52" fmla="*/ 0 w 3414"/>
                <a:gd name="T53" fmla="*/ 0 h 4107"/>
                <a:gd name="T54" fmla="*/ 0 w 3414"/>
                <a:gd name="T55" fmla="*/ 0 h 4107"/>
                <a:gd name="T56" fmla="*/ 0 w 3414"/>
                <a:gd name="T57" fmla="*/ 0 h 4107"/>
                <a:gd name="T58" fmla="*/ 0 w 3414"/>
                <a:gd name="T59" fmla="*/ 0 h 4107"/>
                <a:gd name="T60" fmla="*/ 0 w 3414"/>
                <a:gd name="T61" fmla="*/ 0 h 4107"/>
                <a:gd name="T62" fmla="*/ 0 w 3414"/>
                <a:gd name="T63" fmla="*/ 0 h 4107"/>
                <a:gd name="T64" fmla="*/ 0 w 3414"/>
                <a:gd name="T65" fmla="*/ 0 h 4107"/>
                <a:gd name="T66" fmla="*/ 0 w 3414"/>
                <a:gd name="T67" fmla="*/ 0 h 4107"/>
                <a:gd name="T68" fmla="*/ 0 w 3414"/>
                <a:gd name="T69" fmla="*/ 0 h 4107"/>
                <a:gd name="T70" fmla="*/ 0 w 3414"/>
                <a:gd name="T71" fmla="*/ 0 h 4107"/>
                <a:gd name="T72" fmla="*/ 0 w 3414"/>
                <a:gd name="T73" fmla="*/ 0 h 4107"/>
                <a:gd name="T74" fmla="*/ 0 w 3414"/>
                <a:gd name="T75" fmla="*/ 0 h 4107"/>
                <a:gd name="T76" fmla="*/ 0 w 3414"/>
                <a:gd name="T77" fmla="*/ 0 h 4107"/>
                <a:gd name="T78" fmla="*/ 0 w 3414"/>
                <a:gd name="T79" fmla="*/ 0 h 4107"/>
                <a:gd name="T80" fmla="*/ 0 w 3414"/>
                <a:gd name="T81" fmla="*/ 0 h 4107"/>
                <a:gd name="T82" fmla="*/ 0 w 3414"/>
                <a:gd name="T83" fmla="*/ 0 h 4107"/>
                <a:gd name="T84" fmla="*/ 0 w 3414"/>
                <a:gd name="T85" fmla="*/ 0 h 4107"/>
                <a:gd name="T86" fmla="*/ 0 w 3414"/>
                <a:gd name="T87" fmla="*/ 0 h 4107"/>
                <a:gd name="T88" fmla="*/ 0 w 3414"/>
                <a:gd name="T89" fmla="*/ 0 h 4107"/>
                <a:gd name="T90" fmla="*/ 0 w 3414"/>
                <a:gd name="T91" fmla="*/ 0 h 4107"/>
                <a:gd name="T92" fmla="*/ 0 w 3414"/>
                <a:gd name="T93" fmla="*/ 0 h 4107"/>
                <a:gd name="T94" fmla="*/ 0 w 3414"/>
                <a:gd name="T95" fmla="*/ 0 h 4107"/>
                <a:gd name="T96" fmla="*/ 0 w 3414"/>
                <a:gd name="T97" fmla="*/ 0 h 4107"/>
                <a:gd name="T98" fmla="*/ 0 w 3414"/>
                <a:gd name="T99" fmla="*/ 0 h 4107"/>
                <a:gd name="T100" fmla="*/ 0 w 3414"/>
                <a:gd name="T101" fmla="*/ 0 h 4107"/>
                <a:gd name="T102" fmla="*/ 0 w 3414"/>
                <a:gd name="T103" fmla="*/ 0 h 41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414" h="4107">
                  <a:moveTo>
                    <a:pt x="3414" y="822"/>
                  </a:moveTo>
                  <a:lnTo>
                    <a:pt x="3287" y="796"/>
                  </a:lnTo>
                  <a:lnTo>
                    <a:pt x="3153" y="772"/>
                  </a:lnTo>
                  <a:lnTo>
                    <a:pt x="3026" y="757"/>
                  </a:lnTo>
                  <a:lnTo>
                    <a:pt x="2904" y="748"/>
                  </a:lnTo>
                  <a:lnTo>
                    <a:pt x="2784" y="745"/>
                  </a:lnTo>
                  <a:lnTo>
                    <a:pt x="2668" y="747"/>
                  </a:lnTo>
                  <a:lnTo>
                    <a:pt x="2556" y="755"/>
                  </a:lnTo>
                  <a:lnTo>
                    <a:pt x="2448" y="768"/>
                  </a:lnTo>
                  <a:lnTo>
                    <a:pt x="2344" y="785"/>
                  </a:lnTo>
                  <a:lnTo>
                    <a:pt x="2244" y="809"/>
                  </a:lnTo>
                  <a:lnTo>
                    <a:pt x="2148" y="838"/>
                  </a:lnTo>
                  <a:lnTo>
                    <a:pt x="2058" y="872"/>
                  </a:lnTo>
                  <a:lnTo>
                    <a:pt x="1971" y="911"/>
                  </a:lnTo>
                  <a:lnTo>
                    <a:pt x="1890" y="956"/>
                  </a:lnTo>
                  <a:lnTo>
                    <a:pt x="1813" y="1006"/>
                  </a:lnTo>
                  <a:lnTo>
                    <a:pt x="1742" y="1063"/>
                  </a:lnTo>
                  <a:lnTo>
                    <a:pt x="1676" y="1125"/>
                  </a:lnTo>
                  <a:lnTo>
                    <a:pt x="1615" y="1192"/>
                  </a:lnTo>
                  <a:lnTo>
                    <a:pt x="1561" y="1265"/>
                  </a:lnTo>
                  <a:lnTo>
                    <a:pt x="1512" y="1343"/>
                  </a:lnTo>
                  <a:lnTo>
                    <a:pt x="1468" y="1427"/>
                  </a:lnTo>
                  <a:lnTo>
                    <a:pt x="1432" y="1518"/>
                  </a:lnTo>
                  <a:lnTo>
                    <a:pt x="1402" y="1613"/>
                  </a:lnTo>
                  <a:lnTo>
                    <a:pt x="1378" y="1714"/>
                  </a:lnTo>
                  <a:lnTo>
                    <a:pt x="1360" y="1821"/>
                  </a:lnTo>
                  <a:lnTo>
                    <a:pt x="1350" y="1934"/>
                  </a:lnTo>
                  <a:lnTo>
                    <a:pt x="1346" y="2053"/>
                  </a:lnTo>
                  <a:lnTo>
                    <a:pt x="1350" y="2175"/>
                  </a:lnTo>
                  <a:lnTo>
                    <a:pt x="1360" y="2290"/>
                  </a:lnTo>
                  <a:lnTo>
                    <a:pt x="1378" y="2399"/>
                  </a:lnTo>
                  <a:lnTo>
                    <a:pt x="1402" y="2501"/>
                  </a:lnTo>
                  <a:lnTo>
                    <a:pt x="1432" y="2598"/>
                  </a:lnTo>
                  <a:lnTo>
                    <a:pt x="1468" y="2689"/>
                  </a:lnTo>
                  <a:lnTo>
                    <a:pt x="1512" y="2774"/>
                  </a:lnTo>
                  <a:lnTo>
                    <a:pt x="1561" y="2852"/>
                  </a:lnTo>
                  <a:lnTo>
                    <a:pt x="1615" y="2925"/>
                  </a:lnTo>
                  <a:lnTo>
                    <a:pt x="1676" y="2992"/>
                  </a:lnTo>
                  <a:lnTo>
                    <a:pt x="1742" y="3053"/>
                  </a:lnTo>
                  <a:lnTo>
                    <a:pt x="1813" y="3108"/>
                  </a:lnTo>
                  <a:lnTo>
                    <a:pt x="1890" y="3157"/>
                  </a:lnTo>
                  <a:lnTo>
                    <a:pt x="1971" y="3202"/>
                  </a:lnTo>
                  <a:lnTo>
                    <a:pt x="2058" y="3241"/>
                  </a:lnTo>
                  <a:lnTo>
                    <a:pt x="2148" y="3274"/>
                  </a:lnTo>
                  <a:lnTo>
                    <a:pt x="2244" y="3301"/>
                  </a:lnTo>
                  <a:lnTo>
                    <a:pt x="2344" y="3324"/>
                  </a:lnTo>
                  <a:lnTo>
                    <a:pt x="2448" y="3340"/>
                  </a:lnTo>
                  <a:lnTo>
                    <a:pt x="2556" y="3353"/>
                  </a:lnTo>
                  <a:lnTo>
                    <a:pt x="2668" y="3360"/>
                  </a:lnTo>
                  <a:lnTo>
                    <a:pt x="2784" y="3361"/>
                  </a:lnTo>
                  <a:lnTo>
                    <a:pt x="2904" y="3358"/>
                  </a:lnTo>
                  <a:lnTo>
                    <a:pt x="3026" y="3350"/>
                  </a:lnTo>
                  <a:lnTo>
                    <a:pt x="3148" y="3333"/>
                  </a:lnTo>
                  <a:lnTo>
                    <a:pt x="3280" y="3308"/>
                  </a:lnTo>
                  <a:lnTo>
                    <a:pt x="3414" y="3278"/>
                  </a:lnTo>
                  <a:lnTo>
                    <a:pt x="3414" y="4004"/>
                  </a:lnTo>
                  <a:lnTo>
                    <a:pt x="3281" y="4024"/>
                  </a:lnTo>
                  <a:lnTo>
                    <a:pt x="3144" y="4045"/>
                  </a:lnTo>
                  <a:lnTo>
                    <a:pt x="3002" y="4062"/>
                  </a:lnTo>
                  <a:lnTo>
                    <a:pt x="2863" y="4079"/>
                  </a:lnTo>
                  <a:lnTo>
                    <a:pt x="2729" y="4092"/>
                  </a:lnTo>
                  <a:lnTo>
                    <a:pt x="2603" y="4101"/>
                  </a:lnTo>
                  <a:lnTo>
                    <a:pt x="2478" y="4105"/>
                  </a:lnTo>
                  <a:lnTo>
                    <a:pt x="2356" y="4107"/>
                  </a:lnTo>
                  <a:lnTo>
                    <a:pt x="2236" y="4103"/>
                  </a:lnTo>
                  <a:lnTo>
                    <a:pt x="2118" y="4095"/>
                  </a:lnTo>
                  <a:lnTo>
                    <a:pt x="2004" y="4084"/>
                  </a:lnTo>
                  <a:lnTo>
                    <a:pt x="1891" y="4068"/>
                  </a:lnTo>
                  <a:lnTo>
                    <a:pt x="1781" y="4049"/>
                  </a:lnTo>
                  <a:lnTo>
                    <a:pt x="1674" y="4026"/>
                  </a:lnTo>
                  <a:lnTo>
                    <a:pt x="1570" y="4000"/>
                  </a:lnTo>
                  <a:lnTo>
                    <a:pt x="1468" y="3969"/>
                  </a:lnTo>
                  <a:lnTo>
                    <a:pt x="1369" y="3936"/>
                  </a:lnTo>
                  <a:lnTo>
                    <a:pt x="1273" y="3898"/>
                  </a:lnTo>
                  <a:lnTo>
                    <a:pt x="1181" y="3858"/>
                  </a:lnTo>
                  <a:lnTo>
                    <a:pt x="1090" y="3813"/>
                  </a:lnTo>
                  <a:lnTo>
                    <a:pt x="1004" y="3766"/>
                  </a:lnTo>
                  <a:lnTo>
                    <a:pt x="919" y="3716"/>
                  </a:lnTo>
                  <a:lnTo>
                    <a:pt x="839" y="3662"/>
                  </a:lnTo>
                  <a:lnTo>
                    <a:pt x="762" y="3606"/>
                  </a:lnTo>
                  <a:lnTo>
                    <a:pt x="688" y="3546"/>
                  </a:lnTo>
                  <a:lnTo>
                    <a:pt x="617" y="3483"/>
                  </a:lnTo>
                  <a:lnTo>
                    <a:pt x="550" y="3419"/>
                  </a:lnTo>
                  <a:lnTo>
                    <a:pt x="486" y="3351"/>
                  </a:lnTo>
                  <a:lnTo>
                    <a:pt x="427" y="3280"/>
                  </a:lnTo>
                  <a:lnTo>
                    <a:pt x="370" y="3207"/>
                  </a:lnTo>
                  <a:lnTo>
                    <a:pt x="318" y="3132"/>
                  </a:lnTo>
                  <a:lnTo>
                    <a:pt x="268" y="3054"/>
                  </a:lnTo>
                  <a:lnTo>
                    <a:pt x="224" y="2972"/>
                  </a:lnTo>
                  <a:lnTo>
                    <a:pt x="183" y="2890"/>
                  </a:lnTo>
                  <a:lnTo>
                    <a:pt x="146" y="2805"/>
                  </a:lnTo>
                  <a:lnTo>
                    <a:pt x="113" y="2717"/>
                  </a:lnTo>
                  <a:lnTo>
                    <a:pt x="83" y="2628"/>
                  </a:lnTo>
                  <a:lnTo>
                    <a:pt x="59" y="2537"/>
                  </a:lnTo>
                  <a:lnTo>
                    <a:pt x="38" y="2444"/>
                  </a:lnTo>
                  <a:lnTo>
                    <a:pt x="22" y="2348"/>
                  </a:lnTo>
                  <a:lnTo>
                    <a:pt x="10" y="2252"/>
                  </a:lnTo>
                  <a:lnTo>
                    <a:pt x="2" y="2153"/>
                  </a:lnTo>
                  <a:lnTo>
                    <a:pt x="0" y="2053"/>
                  </a:lnTo>
                  <a:lnTo>
                    <a:pt x="2" y="1952"/>
                  </a:lnTo>
                  <a:lnTo>
                    <a:pt x="10" y="1854"/>
                  </a:lnTo>
                  <a:lnTo>
                    <a:pt x="22" y="1757"/>
                  </a:lnTo>
                  <a:lnTo>
                    <a:pt x="38" y="1662"/>
                  </a:lnTo>
                  <a:lnTo>
                    <a:pt x="59" y="1569"/>
                  </a:lnTo>
                  <a:lnTo>
                    <a:pt x="83" y="1477"/>
                  </a:lnTo>
                  <a:lnTo>
                    <a:pt x="113" y="1388"/>
                  </a:lnTo>
                  <a:lnTo>
                    <a:pt x="146" y="1302"/>
                  </a:lnTo>
                  <a:lnTo>
                    <a:pt x="183" y="1216"/>
                  </a:lnTo>
                  <a:lnTo>
                    <a:pt x="224" y="1133"/>
                  </a:lnTo>
                  <a:lnTo>
                    <a:pt x="268" y="1053"/>
                  </a:lnTo>
                  <a:lnTo>
                    <a:pt x="318" y="975"/>
                  </a:lnTo>
                  <a:lnTo>
                    <a:pt x="370" y="899"/>
                  </a:lnTo>
                  <a:lnTo>
                    <a:pt x="427" y="826"/>
                  </a:lnTo>
                  <a:lnTo>
                    <a:pt x="486" y="756"/>
                  </a:lnTo>
                  <a:lnTo>
                    <a:pt x="550" y="688"/>
                  </a:lnTo>
                  <a:lnTo>
                    <a:pt x="617" y="622"/>
                  </a:lnTo>
                  <a:lnTo>
                    <a:pt x="688" y="560"/>
                  </a:lnTo>
                  <a:lnTo>
                    <a:pt x="762" y="501"/>
                  </a:lnTo>
                  <a:lnTo>
                    <a:pt x="839" y="444"/>
                  </a:lnTo>
                  <a:lnTo>
                    <a:pt x="919" y="391"/>
                  </a:lnTo>
                  <a:lnTo>
                    <a:pt x="1004" y="340"/>
                  </a:lnTo>
                  <a:lnTo>
                    <a:pt x="1090" y="293"/>
                  </a:lnTo>
                  <a:lnTo>
                    <a:pt x="1181" y="249"/>
                  </a:lnTo>
                  <a:lnTo>
                    <a:pt x="1273" y="208"/>
                  </a:lnTo>
                  <a:lnTo>
                    <a:pt x="1369" y="171"/>
                  </a:lnTo>
                  <a:lnTo>
                    <a:pt x="1468" y="137"/>
                  </a:lnTo>
                  <a:lnTo>
                    <a:pt x="1570" y="107"/>
                  </a:lnTo>
                  <a:lnTo>
                    <a:pt x="1674" y="80"/>
                  </a:lnTo>
                  <a:lnTo>
                    <a:pt x="1781" y="56"/>
                  </a:lnTo>
                  <a:lnTo>
                    <a:pt x="1891" y="38"/>
                  </a:lnTo>
                  <a:lnTo>
                    <a:pt x="2004" y="23"/>
                  </a:lnTo>
                  <a:lnTo>
                    <a:pt x="2118" y="10"/>
                  </a:lnTo>
                  <a:lnTo>
                    <a:pt x="2236" y="3"/>
                  </a:lnTo>
                  <a:lnTo>
                    <a:pt x="2356" y="0"/>
                  </a:lnTo>
                  <a:lnTo>
                    <a:pt x="2478" y="0"/>
                  </a:lnTo>
                  <a:lnTo>
                    <a:pt x="2603" y="5"/>
                  </a:lnTo>
                  <a:lnTo>
                    <a:pt x="2729" y="14"/>
                  </a:lnTo>
                  <a:lnTo>
                    <a:pt x="2863" y="27"/>
                  </a:lnTo>
                  <a:lnTo>
                    <a:pt x="3002" y="43"/>
                  </a:lnTo>
                  <a:lnTo>
                    <a:pt x="3144" y="62"/>
                  </a:lnTo>
                  <a:lnTo>
                    <a:pt x="3281" y="82"/>
                  </a:lnTo>
                  <a:lnTo>
                    <a:pt x="3414" y="103"/>
                  </a:lnTo>
                  <a:lnTo>
                    <a:pt x="3414" y="822"/>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1036" name="Freeform 16">
              <a:extLst>
                <a:ext uri="{FF2B5EF4-FFF2-40B4-BE49-F238E27FC236}">
                  <a16:creationId xmlns:a16="http://schemas.microsoft.com/office/drawing/2014/main" id="{3199C3B4-F9D1-224D-AEE7-1135621B34B3}"/>
                </a:ext>
              </a:extLst>
            </p:cNvPr>
            <p:cNvSpPr>
              <a:spLocks/>
            </p:cNvSpPr>
            <p:nvPr/>
          </p:nvSpPr>
          <p:spPr bwMode="auto">
            <a:xfrm>
              <a:off x="1641" y="2515"/>
              <a:ext cx="327" cy="308"/>
            </a:xfrm>
            <a:custGeom>
              <a:avLst/>
              <a:gdLst>
                <a:gd name="T0" fmla="*/ 0 w 4252"/>
                <a:gd name="T1" fmla="*/ 0 h 4003"/>
                <a:gd name="T2" fmla="*/ 0 w 4252"/>
                <a:gd name="T3" fmla="*/ 0 h 4003"/>
                <a:gd name="T4" fmla="*/ 0 w 4252"/>
                <a:gd name="T5" fmla="*/ 0 h 4003"/>
                <a:gd name="T6" fmla="*/ 0 w 4252"/>
                <a:gd name="T7" fmla="*/ 0 h 4003"/>
                <a:gd name="T8" fmla="*/ 0 w 4252"/>
                <a:gd name="T9" fmla="*/ 0 h 4003"/>
                <a:gd name="T10" fmla="*/ 0 w 4252"/>
                <a:gd name="T11" fmla="*/ 0 h 4003"/>
                <a:gd name="T12" fmla="*/ 0 w 4252"/>
                <a:gd name="T13" fmla="*/ 0 h 4003"/>
                <a:gd name="T14" fmla="*/ 0 w 4252"/>
                <a:gd name="T15" fmla="*/ 0 h 4003"/>
                <a:gd name="T16" fmla="*/ 0 w 4252"/>
                <a:gd name="T17" fmla="*/ 0 h 4003"/>
                <a:gd name="T18" fmla="*/ 0 w 4252"/>
                <a:gd name="T19" fmla="*/ 0 h 4003"/>
                <a:gd name="T20" fmla="*/ 0 w 4252"/>
                <a:gd name="T21" fmla="*/ 0 h 4003"/>
                <a:gd name="T22" fmla="*/ 0 w 4252"/>
                <a:gd name="T23" fmla="*/ 0 h 4003"/>
                <a:gd name="T24" fmla="*/ 0 w 4252"/>
                <a:gd name="T25" fmla="*/ 0 h 4003"/>
                <a:gd name="T26" fmla="*/ 0 w 4252"/>
                <a:gd name="T27" fmla="*/ 0 h 4003"/>
                <a:gd name="T28" fmla="*/ 0 w 4252"/>
                <a:gd name="T29" fmla="*/ 0 h 4003"/>
                <a:gd name="T30" fmla="*/ 0 w 4252"/>
                <a:gd name="T31" fmla="*/ 0 h 4003"/>
                <a:gd name="T32" fmla="*/ 0 w 4252"/>
                <a:gd name="T33" fmla="*/ 0 h 4003"/>
                <a:gd name="T34" fmla="*/ 0 w 4252"/>
                <a:gd name="T35" fmla="*/ 0 h 4003"/>
                <a:gd name="T36" fmla="*/ 0 w 4252"/>
                <a:gd name="T37" fmla="*/ 0 h 4003"/>
                <a:gd name="T38" fmla="*/ 0 w 4252"/>
                <a:gd name="T39" fmla="*/ 0 h 4003"/>
                <a:gd name="T40" fmla="*/ 0 w 4252"/>
                <a:gd name="T41" fmla="*/ 0 h 4003"/>
                <a:gd name="T42" fmla="*/ 0 w 4252"/>
                <a:gd name="T43" fmla="*/ 0 h 4003"/>
                <a:gd name="T44" fmla="*/ 0 w 4252"/>
                <a:gd name="T45" fmla="*/ 0 h 4003"/>
                <a:gd name="T46" fmla="*/ 0 w 4252"/>
                <a:gd name="T47" fmla="*/ 0 h 4003"/>
                <a:gd name="T48" fmla="*/ 0 w 4252"/>
                <a:gd name="T49" fmla="*/ 0 h 4003"/>
                <a:gd name="T50" fmla="*/ 0 w 4252"/>
                <a:gd name="T51" fmla="*/ 0 h 4003"/>
                <a:gd name="T52" fmla="*/ 0 w 4252"/>
                <a:gd name="T53" fmla="*/ 0 h 4003"/>
                <a:gd name="T54" fmla="*/ 0 w 4252"/>
                <a:gd name="T55" fmla="*/ 0 h 4003"/>
                <a:gd name="T56" fmla="*/ 0 w 4252"/>
                <a:gd name="T57" fmla="*/ 0 h 4003"/>
                <a:gd name="T58" fmla="*/ 0 w 4252"/>
                <a:gd name="T59" fmla="*/ 0 h 4003"/>
                <a:gd name="T60" fmla="*/ 0 w 4252"/>
                <a:gd name="T61" fmla="*/ 0 h 4003"/>
                <a:gd name="T62" fmla="*/ 0 w 4252"/>
                <a:gd name="T63" fmla="*/ 0 h 40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252" h="4003">
                  <a:moveTo>
                    <a:pt x="2124" y="2733"/>
                  </a:moveTo>
                  <a:lnTo>
                    <a:pt x="1104" y="1297"/>
                  </a:lnTo>
                  <a:lnTo>
                    <a:pt x="1104" y="4003"/>
                  </a:lnTo>
                  <a:lnTo>
                    <a:pt x="0" y="4003"/>
                  </a:lnTo>
                  <a:lnTo>
                    <a:pt x="0" y="1"/>
                  </a:lnTo>
                  <a:lnTo>
                    <a:pt x="923" y="0"/>
                  </a:lnTo>
                  <a:lnTo>
                    <a:pt x="1071" y="23"/>
                  </a:lnTo>
                  <a:lnTo>
                    <a:pt x="1207" y="82"/>
                  </a:lnTo>
                  <a:lnTo>
                    <a:pt x="1324" y="172"/>
                  </a:lnTo>
                  <a:lnTo>
                    <a:pt x="1420" y="289"/>
                  </a:lnTo>
                  <a:lnTo>
                    <a:pt x="2125" y="1341"/>
                  </a:lnTo>
                  <a:lnTo>
                    <a:pt x="2831" y="289"/>
                  </a:lnTo>
                  <a:lnTo>
                    <a:pt x="2926" y="172"/>
                  </a:lnTo>
                  <a:lnTo>
                    <a:pt x="3045" y="82"/>
                  </a:lnTo>
                  <a:lnTo>
                    <a:pt x="3179" y="23"/>
                  </a:lnTo>
                  <a:lnTo>
                    <a:pt x="3328" y="0"/>
                  </a:lnTo>
                  <a:lnTo>
                    <a:pt x="4252" y="1"/>
                  </a:lnTo>
                  <a:lnTo>
                    <a:pt x="4252" y="4003"/>
                  </a:lnTo>
                  <a:lnTo>
                    <a:pt x="3148" y="4003"/>
                  </a:lnTo>
                  <a:lnTo>
                    <a:pt x="3148" y="1297"/>
                  </a:lnTo>
                  <a:lnTo>
                    <a:pt x="2124" y="2733"/>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grpSp>
    </p:spTree>
    <p:extLst>
      <p:ext uri="{BB962C8B-B14F-4D97-AF65-F5344CB8AC3E}">
        <p14:creationId xmlns:p14="http://schemas.microsoft.com/office/powerpoint/2010/main" val="31508554"/>
      </p:ext>
    </p:extLst>
  </p:cSld>
  <p:clrMap bg1="lt1" tx1="dk1" bg2="lt2" tx2="dk2" accent1="accent1" accent2="accent2" accent3="accent3" accent4="accent4" accent5="accent5" accent6="accent6" hlink="hlink" folHlink="folHlink"/>
  <p:sldLayoutIdLst>
    <p:sldLayoutId id="2147485223" r:id="rId1"/>
    <p:sldLayoutId id="2147485224" r:id="rId2"/>
    <p:sldLayoutId id="2147485225" r:id="rId3"/>
    <p:sldLayoutId id="2147485226" r:id="rId4"/>
    <p:sldLayoutId id="2147485227" r:id="rId5"/>
    <p:sldLayoutId id="2147485228" r:id="rId6"/>
    <p:sldLayoutId id="2147485229" r:id="rId7"/>
    <p:sldLayoutId id="2147485230" r:id="rId8"/>
    <p:sldLayoutId id="2147485231" r:id="rId9"/>
    <p:sldLayoutId id="2147485233" r:id="rId10"/>
    <p:sldLayoutId id="2147485235" r:id="rId11"/>
    <p:sldLayoutId id="2147485236" r:id="rId12"/>
    <p:sldLayoutId id="2147485238" r:id="rId13"/>
  </p:sldLayoutIdLst>
  <p:txStyles>
    <p:titleStyle>
      <a:lvl1pPr algn="l" rtl="0" eaLnBrk="0" fontAlgn="base" hangingPunct="0">
        <a:lnSpc>
          <a:spcPct val="90000"/>
        </a:lnSpc>
        <a:spcBef>
          <a:spcPct val="0"/>
        </a:spcBef>
        <a:spcAft>
          <a:spcPct val="0"/>
        </a:spcAft>
        <a:defRPr sz="4267" b="1" kern="1200">
          <a:solidFill>
            <a:schemeClr val="tx1"/>
          </a:solidFill>
          <a:latin typeface="+mj-lt"/>
          <a:ea typeface="MS PGothic" panose="020B0600070205080204" pitchFamily="34" charset="-128"/>
          <a:cs typeface="MS PGothic"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5pPr>
      <a:lvl6pPr marL="457189"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377"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566"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754"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charset="0"/>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S PGothic" charset="0"/>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S PGothic" charset="0"/>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S PGothic"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38.xml"/><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9.xml"/><Relationship Id="rId1" Type="http://schemas.openxmlformats.org/officeDocument/2006/relationships/vmlDrawing" Target="../drawings/vmlDrawing1.vml"/><Relationship Id="rId5" Type="http://schemas.openxmlformats.org/officeDocument/2006/relationships/image" Target="../media/image18.png"/><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9.xml"/><Relationship Id="rId5" Type="http://schemas.openxmlformats.org/officeDocument/2006/relationships/image" Target="../media/image22.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Layout" Target="../slideLayouts/slideLayout19.xml"/><Relationship Id="rId6" Type="http://schemas.openxmlformats.org/officeDocument/2006/relationships/image" Target="../media/image23.png"/><Relationship Id="rId11" Type="http://schemas.microsoft.com/office/2007/relationships/hdphoto" Target="../media/hdphoto2.wdp"/><Relationship Id="rId5" Type="http://schemas.openxmlformats.org/officeDocument/2006/relationships/image" Target="../media/image22.png"/><Relationship Id="rId10" Type="http://schemas.openxmlformats.org/officeDocument/2006/relationships/image" Target="../media/image26.jpeg"/><Relationship Id="rId4" Type="http://schemas.openxmlformats.org/officeDocument/2006/relationships/image" Target="../media/image21.png"/><Relationship Id="rId9"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18.xml"/><Relationship Id="rId5" Type="http://schemas.openxmlformats.org/officeDocument/2006/relationships/image" Target="../media/image30.tiff"/><Relationship Id="rId4" Type="http://schemas.openxmlformats.org/officeDocument/2006/relationships/image" Target="../media/image29.tif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tags" Target="../tags/tag18.xml"/><Relationship Id="rId1" Type="http://schemas.openxmlformats.org/officeDocument/2006/relationships/vmlDrawing" Target="../drawings/vmlDrawing2.vml"/><Relationship Id="rId6" Type="http://schemas.openxmlformats.org/officeDocument/2006/relationships/image" Target="../media/image33.emf"/><Relationship Id="rId5" Type="http://schemas.openxmlformats.org/officeDocument/2006/relationships/oleObject" Target="../embeddings/oleObject2.bin"/><Relationship Id="rId4" Type="http://schemas.openxmlformats.org/officeDocument/2006/relationships/notesSlide" Target="../notesSlides/notesSlide18.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38.xml"/><Relationship Id="rId4" Type="http://schemas.openxmlformats.org/officeDocument/2006/relationships/image" Target="../media/image14.jpeg"/></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38.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38.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g"/></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26623" y="914400"/>
            <a:ext cx="12192000" cy="1143000"/>
          </a:xfrm>
        </p:spPr>
        <p:txBody>
          <a:bodyPr wrap="square" anchor="ctr">
            <a:noAutofit/>
          </a:bodyPr>
          <a:lstStyle/>
          <a:p>
            <a:pPr>
              <a:lnSpc>
                <a:spcPts val="4880"/>
              </a:lnSpc>
              <a:spcBef>
                <a:spcPts val="1800"/>
              </a:spcBef>
            </a:pPr>
            <a:r>
              <a:rPr lang="en-US" sz="4400" dirty="0">
                <a:solidFill>
                  <a:srgbClr val="0331FF"/>
                </a:solidFill>
                <a:latin typeface="Calibri" panose="020F0502020204030204" pitchFamily="34" charset="0"/>
                <a:cs typeface="Calibri" panose="020F0502020204030204" pitchFamily="34" charset="0"/>
              </a:rPr>
              <a:t>PARP Inhibition in the Management of </a:t>
            </a:r>
            <a:br>
              <a:rPr lang="en-US" sz="4400" dirty="0">
                <a:solidFill>
                  <a:srgbClr val="0331FF"/>
                </a:solidFill>
                <a:latin typeface="Calibri" panose="020F0502020204030204" pitchFamily="34" charset="0"/>
                <a:cs typeface="Calibri" panose="020F0502020204030204" pitchFamily="34" charset="0"/>
              </a:rPr>
            </a:br>
            <a:r>
              <a:rPr lang="en-US" sz="4400" dirty="0">
                <a:solidFill>
                  <a:srgbClr val="0331FF"/>
                </a:solidFill>
                <a:latin typeface="Calibri" panose="020F0502020204030204" pitchFamily="34" charset="0"/>
                <a:cs typeface="Calibri" panose="020F0502020204030204" pitchFamily="34" charset="0"/>
              </a:rPr>
              <a:t>Prostate Cancer — Where We Are </a:t>
            </a:r>
            <a:br>
              <a:rPr lang="en-US" sz="4400" dirty="0">
                <a:solidFill>
                  <a:srgbClr val="0331FF"/>
                </a:solidFill>
                <a:latin typeface="Calibri" panose="020F0502020204030204" pitchFamily="34" charset="0"/>
                <a:cs typeface="Calibri" panose="020F0502020204030204" pitchFamily="34" charset="0"/>
              </a:rPr>
            </a:br>
            <a:r>
              <a:rPr lang="en-US" sz="4400" dirty="0">
                <a:solidFill>
                  <a:srgbClr val="0331FF"/>
                </a:solidFill>
                <a:latin typeface="Calibri" panose="020F0502020204030204" pitchFamily="34" charset="0"/>
                <a:cs typeface="Calibri" panose="020F0502020204030204" pitchFamily="34" charset="0"/>
              </a:rPr>
              <a:t>and Where We’re Headed</a:t>
            </a:r>
            <a:endParaRPr lang="en-US" sz="3200" dirty="0">
              <a:solidFill>
                <a:srgbClr val="002060"/>
              </a:solidFill>
              <a:latin typeface="Calibri" panose="020F0502020204030204" pitchFamily="34" charset="0"/>
              <a:cs typeface="Calibri" panose="020F0502020204030204" pitchFamily="34" charset="0"/>
            </a:endParaRPr>
          </a:p>
        </p:txBody>
      </p:sp>
      <p:sp>
        <p:nvSpPr>
          <p:cNvPr id="11" name="Text Box 6">
            <a:extLst>
              <a:ext uri="{FF2B5EF4-FFF2-40B4-BE49-F238E27FC236}">
                <a16:creationId xmlns:a16="http://schemas.microsoft.com/office/drawing/2014/main" id="{E340E827-C280-9B48-B129-D2E84327028D}"/>
              </a:ext>
            </a:extLst>
          </p:cNvPr>
          <p:cNvSpPr txBox="1">
            <a:spLocks noChangeArrowheads="1"/>
          </p:cNvSpPr>
          <p:nvPr/>
        </p:nvSpPr>
        <p:spPr bwMode="auto">
          <a:xfrm>
            <a:off x="0" y="4516913"/>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Johann S de Bono, MB ChB, MSc, PhD, </a:t>
            </a: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FMedSci</a:t>
            </a:r>
            <a:b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Fred Saad, MD</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261360" y="5541807"/>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A5E19C6F-C502-CD4A-A2BB-D7430F1BC538}"/>
              </a:ext>
            </a:extLst>
          </p:cNvPr>
          <p:cNvSpPr txBox="1">
            <a:spLocks noChangeArrowheads="1"/>
          </p:cNvSpPr>
          <p:nvPr/>
        </p:nvSpPr>
        <p:spPr bwMode="auto">
          <a:xfrm>
            <a:off x="4647392" y="393213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35F8A6CD-FCA1-E840-88A9-EDC709243AF5}"/>
              </a:ext>
            </a:extLst>
          </p:cNvPr>
          <p:cNvSpPr txBox="1">
            <a:spLocks noChangeArrowheads="1"/>
          </p:cNvSpPr>
          <p:nvPr/>
        </p:nvSpPr>
        <p:spPr bwMode="auto">
          <a:xfrm>
            <a:off x="0" y="2639127"/>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June 23, 2022</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9265917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0" y="332656"/>
            <a:ext cx="12192000" cy="2088232"/>
          </a:xfrm>
        </p:spPr>
        <p:txBody>
          <a:bodyPr wrap="square" anchor="ctr">
            <a:noAutofit/>
          </a:bodyPr>
          <a:lstStyle/>
          <a:p>
            <a:r>
              <a:rPr lang="en-US" sz="5400" i="1" dirty="0"/>
              <a:t>Meet The Professor</a:t>
            </a:r>
            <a:br>
              <a:rPr lang="en-US" sz="4800" dirty="0"/>
            </a:br>
            <a:r>
              <a:rPr lang="en-US" sz="4400" dirty="0"/>
              <a:t>Optimizing the Management of Ovarian Cancer</a:t>
            </a:r>
            <a:endParaRPr lang="en-US" sz="4400" dirty="0">
              <a:latin typeface="Calibri" panose="020F0502020204030204" pitchFamily="34" charset="0"/>
              <a:cs typeface="Calibri" panose="020F0502020204030204" pitchFamily="34" charset="0"/>
            </a:endParaRPr>
          </a:p>
        </p:txBody>
      </p:sp>
      <p:sp>
        <p:nvSpPr>
          <p:cNvPr id="5" name="Rectangle 6">
            <a:extLst>
              <a:ext uri="{FF2B5EF4-FFF2-40B4-BE49-F238E27FC236}">
                <a16:creationId xmlns:a16="http://schemas.microsoft.com/office/drawing/2014/main" id="{9981E452-0819-2C4B-B4EF-D1655C968124}"/>
              </a:ext>
            </a:extLst>
          </p:cNvPr>
          <p:cNvSpPr txBox="1">
            <a:spLocks noChangeArrowheads="1"/>
          </p:cNvSpPr>
          <p:nvPr/>
        </p:nvSpPr>
        <p:spPr bwMode="auto">
          <a:xfrm>
            <a:off x="0" y="3212976"/>
            <a:ext cx="12191999" cy="2344738"/>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0" marR="0" lvl="0" indent="15875" algn="ctr" defTabSz="455613" rtl="0" eaLnBrk="0" fontAlgn="base" latinLnBrk="0" hangingPunct="0">
              <a:lnSpc>
                <a:spcPts val="3080"/>
              </a:lnSpc>
              <a:spcBef>
                <a:spcPts val="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02060"/>
                </a:solidFill>
                <a:effectLst/>
                <a:uLnTx/>
                <a:uFillTx/>
                <a:latin typeface="Calibri" charset="0"/>
                <a:ea typeface="MS PGothic" pitchFamily="34" charset="-128"/>
              </a:rPr>
              <a:t>Shannon N Westin, MD, MPH</a:t>
            </a:r>
            <a:br>
              <a:rPr kumimoji="0" lang="en-US" sz="3200" b="1" i="0" u="none" strike="noStrike" kern="0" cap="none" spc="0" normalizeH="0" baseline="0" noProof="0" dirty="0">
                <a:ln>
                  <a:noFill/>
                </a:ln>
                <a:solidFill>
                  <a:srgbClr val="002060"/>
                </a:solidFill>
                <a:effectLst/>
                <a:uLnTx/>
                <a:uFillTx/>
                <a:latin typeface="Calibri" charset="0"/>
                <a:ea typeface="MS PGothic" pitchFamily="34" charset="-128"/>
              </a:rPr>
            </a:br>
            <a:r>
              <a:rPr kumimoji="0" lang="en-US" sz="2900" b="0" i="0" u="none" strike="noStrike" kern="0" cap="none" spc="0" normalizeH="0" baseline="0" noProof="0" dirty="0">
                <a:ln>
                  <a:noFill/>
                </a:ln>
                <a:solidFill>
                  <a:srgbClr val="000000"/>
                </a:solidFill>
                <a:effectLst/>
                <a:uLnTx/>
                <a:uFillTx/>
                <a:latin typeface="Calibri" charset="0"/>
                <a:ea typeface="MS PGothic" pitchFamily="34" charset="-128"/>
              </a:rPr>
              <a:t>Associate Professor</a:t>
            </a:r>
            <a:br>
              <a:rPr kumimoji="0" lang="en-US" sz="29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900" b="0" i="0" u="none" strike="noStrike" kern="0" cap="none" spc="0" normalizeH="0" baseline="0" noProof="0" dirty="0">
                <a:ln>
                  <a:noFill/>
                </a:ln>
                <a:solidFill>
                  <a:srgbClr val="000000"/>
                </a:solidFill>
                <a:effectLst/>
                <a:uLnTx/>
                <a:uFillTx/>
                <a:latin typeface="Calibri" charset="0"/>
                <a:ea typeface="MS PGothic" pitchFamily="34" charset="-128"/>
              </a:rPr>
              <a:t>Director, Early Drug Development</a:t>
            </a:r>
            <a:br>
              <a:rPr kumimoji="0" lang="en-US" sz="29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900" b="0" i="0" u="none" strike="noStrike" kern="0" cap="none" spc="0" normalizeH="0" baseline="0" noProof="0" dirty="0">
                <a:ln>
                  <a:noFill/>
                </a:ln>
                <a:solidFill>
                  <a:srgbClr val="000000"/>
                </a:solidFill>
                <a:effectLst/>
                <a:uLnTx/>
                <a:uFillTx/>
                <a:latin typeface="Calibri" charset="0"/>
                <a:ea typeface="MS PGothic" pitchFamily="34" charset="-128"/>
              </a:rPr>
              <a:t>Department of Gynecologic Oncology and Reproductive Medicine</a:t>
            </a:r>
            <a:br>
              <a:rPr kumimoji="0" lang="en-US" sz="29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900" b="0" i="0" u="none" strike="noStrike" kern="0" cap="none" spc="0" normalizeH="0" baseline="0" noProof="0" dirty="0">
                <a:ln>
                  <a:noFill/>
                </a:ln>
                <a:solidFill>
                  <a:srgbClr val="000000"/>
                </a:solidFill>
                <a:effectLst/>
                <a:uLnTx/>
                <a:uFillTx/>
                <a:latin typeface="Calibri" charset="0"/>
                <a:ea typeface="MS PGothic" pitchFamily="34" charset="-128"/>
              </a:rPr>
              <a:t>The University of Texas MD Anderson Cancer Center</a:t>
            </a:r>
            <a:br>
              <a:rPr kumimoji="0" lang="en-US" sz="29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900" b="0" i="0" u="none" strike="noStrike" kern="0" cap="none" spc="0" normalizeH="0" baseline="0" noProof="0" dirty="0">
                <a:ln>
                  <a:noFill/>
                </a:ln>
                <a:solidFill>
                  <a:srgbClr val="000000"/>
                </a:solidFill>
                <a:effectLst/>
                <a:uLnTx/>
                <a:uFillTx/>
                <a:latin typeface="Calibri" charset="0"/>
                <a:ea typeface="MS PGothic" pitchFamily="34" charset="-128"/>
              </a:rPr>
              <a:t>Houston, Texas</a:t>
            </a:r>
          </a:p>
        </p:txBody>
      </p:sp>
    </p:spTree>
    <p:custDataLst>
      <p:tags r:id="rId1"/>
    </p:custDataLst>
    <p:extLst>
      <p:ext uri="{BB962C8B-B14F-4D97-AF65-F5344CB8AC3E}">
        <p14:creationId xmlns:p14="http://schemas.microsoft.com/office/powerpoint/2010/main" val="30329576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wo people&#10;&#10;Description automatically generated with low confidence">
            <a:extLst>
              <a:ext uri="{FF2B5EF4-FFF2-40B4-BE49-F238E27FC236}">
                <a16:creationId xmlns:a16="http://schemas.microsoft.com/office/drawing/2014/main" id="{B1E99AFE-2F34-6A23-66A1-852784851E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019" y="0"/>
            <a:ext cx="11278828" cy="6741368"/>
          </a:xfrm>
          <a:prstGeom prst="rect">
            <a:avLst/>
          </a:prstGeom>
        </p:spPr>
      </p:pic>
    </p:spTree>
    <p:custDataLst>
      <p:tags r:id="rId1"/>
    </p:custDataLst>
    <p:extLst>
      <p:ext uri="{BB962C8B-B14F-4D97-AF65-F5344CB8AC3E}">
        <p14:creationId xmlns:p14="http://schemas.microsoft.com/office/powerpoint/2010/main" val="32054884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3B6CC903-5DB5-6884-D925-93DC9A2304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416" y="404664"/>
            <a:ext cx="10322130" cy="5628038"/>
          </a:xfrm>
          <a:prstGeom prst="rect">
            <a:avLst/>
          </a:prstGeom>
        </p:spPr>
      </p:pic>
      <p:sp>
        <p:nvSpPr>
          <p:cNvPr id="6" name="TextBox 5">
            <a:extLst>
              <a:ext uri="{FF2B5EF4-FFF2-40B4-BE49-F238E27FC236}">
                <a16:creationId xmlns:a16="http://schemas.microsoft.com/office/drawing/2014/main" id="{A8CE6EAF-1287-6B8C-5DD2-2DE116161335}"/>
              </a:ext>
            </a:extLst>
          </p:cNvPr>
          <p:cNvSpPr txBox="1"/>
          <p:nvPr/>
        </p:nvSpPr>
        <p:spPr>
          <a:xfrm>
            <a:off x="5258179" y="5434859"/>
            <a:ext cx="5732660"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1474A7"/>
                </a:solidFill>
                <a:effectLst/>
                <a:uLnTx/>
                <a:uFillTx/>
                <a:latin typeface="Arial" pitchFamily="-72" charset="0"/>
                <a:ea typeface="MS PGothic" charset="0"/>
              </a:rPr>
              <a:t>J Clin Oncol </a:t>
            </a:r>
            <a:r>
              <a:rPr kumimoji="0" lang="en-US" sz="2200" b="1" i="0" u="none" strike="noStrike" kern="1200" cap="none" spc="0" normalizeH="0" baseline="0" noProof="0" dirty="0">
                <a:ln>
                  <a:noFill/>
                </a:ln>
                <a:solidFill>
                  <a:srgbClr val="1474A7"/>
                </a:solidFill>
                <a:effectLst/>
                <a:uLnTx/>
                <a:uFillTx/>
                <a:latin typeface="Arial" pitchFamily="-72" charset="0"/>
                <a:ea typeface="MS PGothic" charset="0"/>
              </a:rPr>
              <a:t>2022;[Online ahead of print].</a:t>
            </a:r>
          </a:p>
        </p:txBody>
      </p:sp>
      <p:pic>
        <p:nvPicPr>
          <p:cNvPr id="5" name="Picture 4">
            <a:extLst>
              <a:ext uri="{FF2B5EF4-FFF2-40B4-BE49-F238E27FC236}">
                <a16:creationId xmlns:a16="http://schemas.microsoft.com/office/drawing/2014/main" id="{BE1FB894-1F8A-534A-61BE-CCC4BB067BC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Tree>
    <p:extLst>
      <p:ext uri="{BB962C8B-B14F-4D97-AF65-F5344CB8AC3E}">
        <p14:creationId xmlns:p14="http://schemas.microsoft.com/office/powerpoint/2010/main" val="34211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7B356-472C-FD93-E0C1-845386C5D98B}"/>
              </a:ext>
            </a:extLst>
          </p:cNvPr>
          <p:cNvSpPr>
            <a:spLocks noGrp="1"/>
          </p:cNvSpPr>
          <p:nvPr>
            <p:ph type="title"/>
          </p:nvPr>
        </p:nvSpPr>
        <p:spPr>
          <a:xfrm>
            <a:off x="895443" y="404664"/>
            <a:ext cx="10008250" cy="1143000"/>
          </a:xfrm>
        </p:spPr>
        <p:txBody>
          <a:bodyPr/>
          <a:lstStyle/>
          <a:p>
            <a:pPr algn="l"/>
            <a:r>
              <a:rPr lang="en-US" dirty="0"/>
              <a:t>FDA Advises Manufacturer Not to Submit First-Line Maintenance </a:t>
            </a:r>
            <a:r>
              <a:rPr lang="en-US" dirty="0" err="1"/>
              <a:t>sNDA</a:t>
            </a:r>
            <a:r>
              <a:rPr lang="en-US" dirty="0"/>
              <a:t> for Rucaparib Until OS Survival Data from the ATHENA-MONO Trial Are More Mature</a:t>
            </a:r>
            <a:br>
              <a:rPr lang="en-US" dirty="0"/>
            </a:br>
            <a:r>
              <a:rPr lang="en-US" sz="2400" dirty="0"/>
              <a:t>June 17, 2022</a:t>
            </a:r>
          </a:p>
        </p:txBody>
      </p:sp>
      <p:sp>
        <p:nvSpPr>
          <p:cNvPr id="3" name="Content Placeholder 2">
            <a:extLst>
              <a:ext uri="{FF2B5EF4-FFF2-40B4-BE49-F238E27FC236}">
                <a16:creationId xmlns:a16="http://schemas.microsoft.com/office/drawing/2014/main" id="{29D98C91-CBD7-7A7C-7F82-C63B6B525881}"/>
              </a:ext>
            </a:extLst>
          </p:cNvPr>
          <p:cNvSpPr>
            <a:spLocks noGrp="1"/>
          </p:cNvSpPr>
          <p:nvPr>
            <p:ph idx="1"/>
          </p:nvPr>
        </p:nvSpPr>
        <p:spPr>
          <a:xfrm>
            <a:off x="895443" y="1997158"/>
            <a:ext cx="10358967" cy="4305537"/>
          </a:xfrm>
        </p:spPr>
        <p:txBody>
          <a:bodyPr/>
          <a:lstStyle/>
          <a:p>
            <a:pPr marL="98425" indent="0">
              <a:buNone/>
            </a:pPr>
            <a:r>
              <a:rPr lang="en-US" sz="2000" b="0" dirty="0"/>
              <a:t>“In consultation with the FDA, [the manufacturer of rucaparib] recently was advised not to file a supplemental new drug application based on data from a cohort of the Phase III ATHENA study until the study’s overall survival data mature.</a:t>
            </a:r>
          </a:p>
          <a:p>
            <a:pPr marL="98425" indent="0">
              <a:buNone/>
            </a:pPr>
            <a:r>
              <a:rPr lang="en-US" sz="2000" b="0" dirty="0"/>
              <a:t>In the 8-K, [the manufacturer] said the FDA has accepted a request for a pre-NDA meeting and noted that the ATHENA-MONO portion of the Phase III study has met its primary endpoint of progression-free survival compared to placebo. OS is a secondary endpoint for ATHENA-MONO and the data are approximately 25% mature at present. [The manufacturer] said the FDA urged it to hold off filing for supplemental approval until the OS data reach 50% maturity, and indicated an advisory committee review would likely be necessary if the data were filed earlier than that point. </a:t>
            </a:r>
          </a:p>
          <a:p>
            <a:pPr marL="98425" indent="0">
              <a:buNone/>
            </a:pPr>
            <a:r>
              <a:rPr lang="en-US" sz="2000" b="0" dirty="0"/>
              <a:t>In a statement to </a:t>
            </a:r>
            <a:r>
              <a:rPr lang="en-US" sz="2000" b="0" i="1" dirty="0"/>
              <a:t>Scrip</a:t>
            </a:r>
            <a:r>
              <a:rPr lang="en-US" sz="2000" b="0" dirty="0"/>
              <a:t>, the firm said that although it cannot anticipate the outcome of the pre-NDA meeting, ‘we are encouraged that the FDA is willing to have a dialogue.’ [They] estimate the ATHENA-MONO OS data will reach 50% maturity in approximately two years.”</a:t>
            </a:r>
          </a:p>
        </p:txBody>
      </p:sp>
      <p:sp>
        <p:nvSpPr>
          <p:cNvPr id="4" name="TextBox 3">
            <a:extLst>
              <a:ext uri="{FF2B5EF4-FFF2-40B4-BE49-F238E27FC236}">
                <a16:creationId xmlns:a16="http://schemas.microsoft.com/office/drawing/2014/main" id="{63224B23-FBA4-3F52-7A8E-92256A313DCC}"/>
              </a:ext>
            </a:extLst>
          </p:cNvPr>
          <p:cNvSpPr txBox="1"/>
          <p:nvPr/>
        </p:nvSpPr>
        <p:spPr>
          <a:xfrm>
            <a:off x="479376" y="6304002"/>
            <a:ext cx="9793088"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scrip.pharmaintelligence.informa.com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/SC146575/Clovis-Withdraws-Rubraca-Ovarian-Cancer-Indication-Due-To-Survival-Imbalance?vid=Pharma</a:t>
            </a:r>
          </a:p>
        </p:txBody>
      </p:sp>
    </p:spTree>
    <p:extLst>
      <p:ext uri="{BB962C8B-B14F-4D97-AF65-F5344CB8AC3E}">
        <p14:creationId xmlns:p14="http://schemas.microsoft.com/office/powerpoint/2010/main" val="42374895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0" y="620688"/>
            <a:ext cx="12192000" cy="2088232"/>
          </a:xfrm>
        </p:spPr>
        <p:txBody>
          <a:bodyPr wrap="square" anchor="ctr">
            <a:noAutofit/>
          </a:bodyPr>
          <a:lstStyle/>
          <a:p>
            <a:r>
              <a:rPr lang="en-US" sz="5400" i="1" dirty="0"/>
              <a:t>Meet The Professor</a:t>
            </a:r>
            <a:br>
              <a:rPr lang="en-US" sz="4800" dirty="0"/>
            </a:br>
            <a:r>
              <a:rPr lang="en-US" sz="4400" dirty="0"/>
              <a:t>Optimizing the Management </a:t>
            </a:r>
            <a:r>
              <a:rPr lang="en-US" sz="4400"/>
              <a:t>of </a:t>
            </a:r>
            <a:br>
              <a:rPr lang="en-US" sz="4400"/>
            </a:br>
            <a:r>
              <a:rPr lang="en-US" sz="4400"/>
              <a:t>Gastroesophageal </a:t>
            </a:r>
            <a:r>
              <a:rPr lang="en-US" sz="4400" dirty="0"/>
              <a:t>Cancers</a:t>
            </a:r>
            <a:endParaRPr lang="en-US" sz="4400" dirty="0">
              <a:latin typeface="Calibri" panose="020F0502020204030204" pitchFamily="34" charset="0"/>
              <a:cs typeface="Calibri" panose="020F0502020204030204" pitchFamily="34" charset="0"/>
            </a:endParaRPr>
          </a:p>
        </p:txBody>
      </p:sp>
      <p:sp>
        <p:nvSpPr>
          <p:cNvPr id="4" name="Text Box 6">
            <a:extLst>
              <a:ext uri="{FF2B5EF4-FFF2-40B4-BE49-F238E27FC236}">
                <a16:creationId xmlns:a16="http://schemas.microsoft.com/office/drawing/2014/main" id="{FB263FC8-B307-8D4C-9581-B63C101B2E7D}"/>
              </a:ext>
            </a:extLst>
          </p:cNvPr>
          <p:cNvSpPr txBox="1">
            <a:spLocks noChangeArrowheads="1"/>
          </p:cNvSpPr>
          <p:nvPr/>
        </p:nvSpPr>
        <p:spPr bwMode="auto">
          <a:xfrm>
            <a:off x="0" y="3284984"/>
            <a:ext cx="12191999" cy="270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1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Eric Van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S PGothic" charset="0"/>
                <a:cs typeface="Calibri" panose="020F0502020204030204" pitchFamily="34" charset="0"/>
              </a:rPr>
              <a:t>Cutsem</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 MD, PhD</a:t>
            </a:r>
          </a:p>
          <a:p>
            <a:pPr marL="0" marR="0" lvl="0" indent="0" algn="ctr" defTabSz="914400" rtl="0" eaLnBrk="0" fontAlgn="base" latinLnBrk="0" hangingPunct="0">
              <a:lnSpc>
                <a:spcPts val="3160"/>
              </a:lnSpc>
              <a:spcBef>
                <a:spcPct val="0"/>
              </a:spcBef>
              <a:spcAft>
                <a:spcPct val="0"/>
              </a:spcAft>
              <a:buClrTx/>
              <a:buSzTx/>
              <a:buFontTx/>
              <a:buNone/>
              <a:tabLst/>
              <a:defRPr/>
            </a:pPr>
            <a:r>
              <a:rPr kumimoji="0" lang="en-US" sz="29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Professor of Medicine</a:t>
            </a:r>
          </a:p>
          <a:p>
            <a:pPr marL="0" marR="0" lvl="0" indent="0" algn="ctr" defTabSz="914400" rtl="0" eaLnBrk="0" fontAlgn="base" latinLnBrk="0" hangingPunct="0">
              <a:lnSpc>
                <a:spcPts val="3160"/>
              </a:lnSpc>
              <a:spcBef>
                <a:spcPct val="0"/>
              </a:spcBef>
              <a:spcAft>
                <a:spcPct val="0"/>
              </a:spcAft>
              <a:buClrTx/>
              <a:buSzTx/>
              <a:buFontTx/>
              <a:buNone/>
              <a:tabLst/>
              <a:defRPr/>
            </a:pPr>
            <a:r>
              <a:rPr kumimoji="0" lang="en-US" sz="29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Digestive Oncology</a:t>
            </a:r>
          </a:p>
          <a:p>
            <a:pPr marL="0" marR="0" lvl="0" indent="0" algn="ctr" defTabSz="914400" rtl="0" eaLnBrk="0" fontAlgn="base" latinLnBrk="0" hangingPunct="0">
              <a:lnSpc>
                <a:spcPts val="3160"/>
              </a:lnSpc>
              <a:spcBef>
                <a:spcPct val="0"/>
              </a:spcBef>
              <a:spcAft>
                <a:spcPct val="0"/>
              </a:spcAft>
              <a:buClrTx/>
              <a:buSzTx/>
              <a:buFontTx/>
              <a:buNone/>
              <a:tabLst/>
              <a:defRPr/>
            </a:pPr>
            <a:r>
              <a:rPr kumimoji="0" lang="en-US" sz="29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University Hospitals Leuven</a:t>
            </a:r>
          </a:p>
          <a:p>
            <a:pPr marL="0" marR="0" lvl="0" indent="0" algn="ctr" defTabSz="914400" rtl="0" eaLnBrk="0" fontAlgn="base" latinLnBrk="0" hangingPunct="0">
              <a:lnSpc>
                <a:spcPts val="3160"/>
              </a:lnSpc>
              <a:spcBef>
                <a:spcPct val="0"/>
              </a:spcBef>
              <a:spcAft>
                <a:spcPct val="0"/>
              </a:spcAft>
              <a:buClrTx/>
              <a:buSzTx/>
              <a:buFontTx/>
              <a:buNone/>
              <a:tabLst/>
              <a:defRPr/>
            </a:pPr>
            <a:r>
              <a:rPr kumimoji="0" lang="en-US" sz="29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Leuven, Belgium</a:t>
            </a:r>
          </a:p>
        </p:txBody>
      </p:sp>
    </p:spTree>
    <p:custDataLst>
      <p:tags r:id="rId1"/>
    </p:custDataLst>
    <p:extLst>
      <p:ext uri="{BB962C8B-B14F-4D97-AF65-F5344CB8AC3E}">
        <p14:creationId xmlns:p14="http://schemas.microsoft.com/office/powerpoint/2010/main" val="5515075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person, indoor&#10;&#10;Description automatically generated">
            <a:extLst>
              <a:ext uri="{FF2B5EF4-FFF2-40B4-BE49-F238E27FC236}">
                <a16:creationId xmlns:a16="http://schemas.microsoft.com/office/drawing/2014/main" id="{E493F96C-DD9D-E2BE-CBBD-E816A071D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019" y="0"/>
            <a:ext cx="11278828" cy="6741368"/>
          </a:xfrm>
          <a:prstGeom prst="rect">
            <a:avLst/>
          </a:prstGeom>
        </p:spPr>
      </p:pic>
    </p:spTree>
    <p:custDataLst>
      <p:tags r:id="rId1"/>
    </p:custDataLst>
    <p:extLst>
      <p:ext uri="{BB962C8B-B14F-4D97-AF65-F5344CB8AC3E}">
        <p14:creationId xmlns:p14="http://schemas.microsoft.com/office/powerpoint/2010/main" val="144532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5D2BB77A-F58B-AE0C-65F1-6D21A5D49C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344" y="710975"/>
            <a:ext cx="11221312" cy="4571955"/>
          </a:xfrm>
          <a:prstGeom prst="rect">
            <a:avLst/>
          </a:prstGeom>
        </p:spPr>
      </p:pic>
      <p:sp>
        <p:nvSpPr>
          <p:cNvPr id="8" name="TextBox 7">
            <a:extLst>
              <a:ext uri="{FF2B5EF4-FFF2-40B4-BE49-F238E27FC236}">
                <a16:creationId xmlns:a16="http://schemas.microsoft.com/office/drawing/2014/main" id="{0F9CADE8-9E8C-6388-7B7A-CB2F5DB52213}"/>
              </a:ext>
            </a:extLst>
          </p:cNvPr>
          <p:cNvSpPr txBox="1"/>
          <p:nvPr/>
        </p:nvSpPr>
        <p:spPr>
          <a:xfrm>
            <a:off x="7214721" y="836712"/>
            <a:ext cx="4491935" cy="430887"/>
          </a:xfrm>
          <a:prstGeom prst="rect">
            <a:avLst/>
          </a:prstGeom>
          <a:noFill/>
        </p:spPr>
        <p:txBody>
          <a:bodyPr wrap="none" rtlCol="0">
            <a:spAutoFit/>
          </a:bodyPr>
          <a:lstStyle/>
          <a:p>
            <a:r>
              <a:rPr lang="en-US" sz="2200" i="1" dirty="0">
                <a:solidFill>
                  <a:srgbClr val="A36682"/>
                </a:solidFill>
              </a:rPr>
              <a:t>Oncologist</a:t>
            </a:r>
            <a:r>
              <a:rPr lang="en-US" sz="2200" dirty="0">
                <a:solidFill>
                  <a:srgbClr val="A36682"/>
                </a:solidFill>
              </a:rPr>
              <a:t> 2021;26(3):e414-24. </a:t>
            </a:r>
          </a:p>
        </p:txBody>
      </p:sp>
      <p:pic>
        <p:nvPicPr>
          <p:cNvPr id="5" name="Picture 4">
            <a:extLst>
              <a:ext uri="{FF2B5EF4-FFF2-40B4-BE49-F238E27FC236}">
                <a16:creationId xmlns:a16="http://schemas.microsoft.com/office/drawing/2014/main" id="{26325F2F-7E07-E88F-7325-1051CCB18A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Tree>
    <p:extLst>
      <p:ext uri="{BB962C8B-B14F-4D97-AF65-F5344CB8AC3E}">
        <p14:creationId xmlns:p14="http://schemas.microsoft.com/office/powerpoint/2010/main" val="694331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F41EE-67C6-738F-D379-357499E28124}"/>
              </a:ext>
            </a:extLst>
          </p:cNvPr>
          <p:cNvSpPr>
            <a:spLocks noGrp="1"/>
          </p:cNvSpPr>
          <p:nvPr>
            <p:ph type="title"/>
          </p:nvPr>
        </p:nvSpPr>
        <p:spPr/>
        <p:txBody>
          <a:bodyPr/>
          <a:lstStyle/>
          <a:p>
            <a:pPr algn="l"/>
            <a:r>
              <a:rPr lang="en-US" dirty="0"/>
              <a:t>Association of Best Percent Change in Tumor Size with Best Improvement in Selected Symptoms</a:t>
            </a:r>
            <a:br>
              <a:rPr lang="en-US" dirty="0"/>
            </a:br>
            <a:endParaRPr lang="en-US" dirty="0"/>
          </a:p>
        </p:txBody>
      </p:sp>
      <p:pic>
        <p:nvPicPr>
          <p:cNvPr id="7" name="Picture 6" descr="A picture containing engineering drawing&#10;&#10;Description automatically generated">
            <a:extLst>
              <a:ext uri="{FF2B5EF4-FFF2-40B4-BE49-F238E27FC236}">
                <a16:creationId xmlns:a16="http://schemas.microsoft.com/office/drawing/2014/main" id="{38BCFCF2-8647-36F8-562C-DA76C5737A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218" y="1096183"/>
            <a:ext cx="10560496" cy="4978730"/>
          </a:xfrm>
          <a:prstGeom prst="rect">
            <a:avLst/>
          </a:prstGeom>
        </p:spPr>
      </p:pic>
      <p:pic>
        <p:nvPicPr>
          <p:cNvPr id="9" name="Picture 8">
            <a:extLst>
              <a:ext uri="{FF2B5EF4-FFF2-40B4-BE49-F238E27FC236}">
                <a16:creationId xmlns:a16="http://schemas.microsoft.com/office/drawing/2014/main" id="{92951EF2-D3A1-3A56-F252-3C97D1E17D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10" name="TextBox 9">
            <a:extLst>
              <a:ext uri="{FF2B5EF4-FFF2-40B4-BE49-F238E27FC236}">
                <a16:creationId xmlns:a16="http://schemas.microsoft.com/office/drawing/2014/main" id="{AB52EAFC-933F-191E-6F1C-1E5583E5DA80}"/>
              </a:ext>
            </a:extLst>
          </p:cNvPr>
          <p:cNvSpPr txBox="1"/>
          <p:nvPr/>
        </p:nvSpPr>
        <p:spPr>
          <a:xfrm>
            <a:off x="0" y="6525344"/>
            <a:ext cx="3855543"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Cascinu</a:t>
            </a:r>
            <a:r>
              <a:rPr lang="en-US" sz="1500" b="0" dirty="0">
                <a:solidFill>
                  <a:schemeClr val="tx1"/>
                </a:solidFill>
                <a:latin typeface="Calibri" panose="020F0502020204030204" pitchFamily="34" charset="0"/>
                <a:cs typeface="Calibri" panose="020F0502020204030204" pitchFamily="34" charset="0"/>
              </a:rPr>
              <a:t> S et al. </a:t>
            </a:r>
            <a:r>
              <a:rPr lang="en-US" sz="1500" b="0" i="1" dirty="0">
                <a:solidFill>
                  <a:schemeClr val="tx1"/>
                </a:solidFill>
                <a:latin typeface="Calibri" panose="020F0502020204030204" pitchFamily="34" charset="0"/>
                <a:cs typeface="Calibri" panose="020F0502020204030204" pitchFamily="34" charset="0"/>
              </a:rPr>
              <a:t>Oncologist</a:t>
            </a:r>
            <a:r>
              <a:rPr lang="en-US" sz="1500" b="0" dirty="0">
                <a:solidFill>
                  <a:schemeClr val="tx1"/>
                </a:solidFill>
                <a:latin typeface="Calibri" panose="020F0502020204030204" pitchFamily="34" charset="0"/>
                <a:cs typeface="Calibri" panose="020F0502020204030204" pitchFamily="34" charset="0"/>
              </a:rPr>
              <a:t> 2021;26(3):e414-24.</a:t>
            </a:r>
          </a:p>
        </p:txBody>
      </p:sp>
    </p:spTree>
    <p:extLst>
      <p:ext uri="{BB962C8B-B14F-4D97-AF65-F5344CB8AC3E}">
        <p14:creationId xmlns:p14="http://schemas.microsoft.com/office/powerpoint/2010/main" val="23422533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244E77-0329-CCDB-E406-80A463F408D3}"/>
              </a:ext>
            </a:extLst>
          </p:cNvPr>
          <p:cNvSpPr/>
          <p:nvPr/>
        </p:nvSpPr>
        <p:spPr bwMode="auto">
          <a:xfrm>
            <a:off x="263352" y="1916832"/>
            <a:ext cx="11600184"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p:cNvSpPr>
            <a:spLocks noGrp="1"/>
          </p:cNvSpPr>
          <p:nvPr>
            <p:ph idx="1"/>
          </p:nvPr>
        </p:nvSpPr>
        <p:spPr>
          <a:xfrm>
            <a:off x="479376" y="1268760"/>
            <a:ext cx="11600184" cy="5589240"/>
          </a:xfrm>
        </p:spPr>
        <p:txBody>
          <a:bodyPr/>
          <a:lstStyle/>
          <a:p>
            <a:pPr marL="98425" indent="0">
              <a:spcBef>
                <a:spcPts val="1800"/>
              </a:spcBef>
              <a:spcAft>
                <a:spcPts val="1200"/>
              </a:spcAft>
              <a:buNone/>
            </a:pPr>
            <a:r>
              <a:rPr lang="en-US" sz="2200" dirty="0">
                <a:solidFill>
                  <a:schemeClr val="tx1"/>
                </a:solidFill>
              </a:rPr>
              <a:t>Introduction: This Week on RTP</a:t>
            </a:r>
          </a:p>
          <a:p>
            <a:pPr marL="98425" indent="0">
              <a:spcBef>
                <a:spcPts val="1800"/>
              </a:spcBef>
              <a:spcAft>
                <a:spcPts val="1200"/>
              </a:spcAft>
              <a:buNone/>
            </a:pPr>
            <a:r>
              <a:rPr lang="en-US" sz="2200" dirty="0">
                <a:solidFill>
                  <a:schemeClr val="bg1"/>
                </a:solidFill>
                <a:latin typeface="+mn-lt"/>
              </a:rPr>
              <a:t>MODULE 1: PARP Inhibitors in Prostate Cancer – Top 10 List</a:t>
            </a:r>
          </a:p>
          <a:p>
            <a:pPr marL="98425" indent="0">
              <a:spcBef>
                <a:spcPts val="1800"/>
              </a:spcBef>
              <a:spcAft>
                <a:spcPts val="1200"/>
              </a:spcAft>
              <a:buNone/>
            </a:pPr>
            <a:r>
              <a:rPr lang="en-US" sz="2200" dirty="0">
                <a:solidFill>
                  <a:schemeClr val="tx1"/>
                </a:solidFill>
              </a:rPr>
              <a:t>MODULE 2: </a:t>
            </a:r>
            <a:r>
              <a:rPr lang="en-US" sz="2200" b="1" dirty="0">
                <a:effectLst/>
                <a:latin typeface="+mn-lt"/>
                <a:ea typeface="Calibri" panose="020F0502020204030204" pitchFamily="34" charset="0"/>
              </a:rPr>
              <a:t>Optimal Integration of PARP Inhibitor Monotherapy into the Management of Metastatic Castration-Resistant Prostate Cancer (</a:t>
            </a:r>
            <a:r>
              <a:rPr lang="en-US" sz="2200" b="1" dirty="0" err="1">
                <a:effectLst/>
                <a:latin typeface="+mn-lt"/>
                <a:ea typeface="Calibri" panose="020F0502020204030204" pitchFamily="34" charset="0"/>
              </a:rPr>
              <a:t>mCRPC</a:t>
            </a:r>
            <a:r>
              <a:rPr lang="en-US" sz="2200" b="1" dirty="0">
                <a:effectLst/>
                <a:latin typeface="+mn-lt"/>
                <a:ea typeface="Calibri" panose="020F0502020204030204" pitchFamily="34" charset="0"/>
              </a:rPr>
              <a:t>) – Prof de Bono</a:t>
            </a:r>
            <a:endParaRPr lang="en-US" sz="2200" dirty="0">
              <a:solidFill>
                <a:schemeClr val="tx1"/>
              </a:solidFill>
              <a:latin typeface="+mn-lt"/>
            </a:endParaRPr>
          </a:p>
          <a:p>
            <a:pPr marL="98425" indent="0">
              <a:spcBef>
                <a:spcPts val="1800"/>
              </a:spcBef>
              <a:spcAft>
                <a:spcPts val="1200"/>
              </a:spcAft>
              <a:buNone/>
            </a:pPr>
            <a:r>
              <a:rPr lang="en-US" sz="2200" dirty="0">
                <a:solidFill>
                  <a:schemeClr val="tx1"/>
                </a:solidFill>
                <a:latin typeface="+mn-lt"/>
              </a:rPr>
              <a:t>MODULE 3: </a:t>
            </a:r>
            <a:r>
              <a:rPr lang="en-US" sz="2200" b="1" dirty="0">
                <a:effectLst/>
                <a:latin typeface="+mn-lt"/>
                <a:ea typeface="Calibri" panose="020F0502020204030204" pitchFamily="34" charset="0"/>
              </a:rPr>
              <a:t>Available Data with, Ongoing Investigation of and Potential Future Role for PARP Inhibitor-Based Combination Strategies – Dr Saad</a:t>
            </a:r>
            <a:endParaRPr lang="en-US" sz="2200" dirty="0">
              <a:solidFill>
                <a:schemeClr val="tx1"/>
              </a:solidFill>
              <a:latin typeface="+mn-lt"/>
            </a:endParaRPr>
          </a:p>
          <a:p>
            <a:pPr marL="98425" indent="0">
              <a:spcBef>
                <a:spcPts val="1200"/>
              </a:spcBef>
              <a:spcAft>
                <a:spcPts val="0"/>
              </a:spcAft>
              <a:buNone/>
            </a:pPr>
            <a:endParaRPr lang="en-US" sz="2000" dirty="0">
              <a:solidFill>
                <a:schemeClr val="tx1"/>
              </a:solidFill>
            </a:endParaRPr>
          </a:p>
          <a:p>
            <a:pPr marL="98425" indent="0">
              <a:spcBef>
                <a:spcPts val="1200"/>
              </a:spcBef>
              <a:spcAft>
                <a:spcPts val="0"/>
              </a:spcAft>
              <a:buNone/>
            </a:pPr>
            <a:endParaRPr lang="en-US" sz="2000" dirty="0"/>
          </a:p>
        </p:txBody>
      </p:sp>
    </p:spTree>
    <p:custDataLst>
      <p:tags r:id="rId1"/>
    </p:custDataLst>
    <p:extLst>
      <p:ext uri="{BB962C8B-B14F-4D97-AF65-F5344CB8AC3E}">
        <p14:creationId xmlns:p14="http://schemas.microsoft.com/office/powerpoint/2010/main" val="2752207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36EB1A4A-2986-7C4E-8E27-5F369477BFFF}"/>
              </a:ext>
            </a:extLst>
          </p:cNvPr>
          <p:cNvGraphicFramePr>
            <a:graphicFrameLocks noGrp="1"/>
          </p:cNvGraphicFramePr>
          <p:nvPr>
            <p:extLst>
              <p:ext uri="{D42A27DB-BD31-4B8C-83A1-F6EECF244321}">
                <p14:modId xmlns:p14="http://schemas.microsoft.com/office/powerpoint/2010/main" val="1718247610"/>
              </p:ext>
            </p:extLst>
          </p:nvPr>
        </p:nvGraphicFramePr>
        <p:xfrm>
          <a:off x="983863" y="2204864"/>
          <a:ext cx="9504625" cy="4438349"/>
        </p:xfrm>
        <a:graphic>
          <a:graphicData uri="http://schemas.openxmlformats.org/drawingml/2006/table">
            <a:tbl>
              <a:tblPr firstRow="1" bandRow="1">
                <a:tableStyleId>{0E3FDE45-AF77-4B5C-9715-49D594BDF05E}</a:tableStyleId>
              </a:tblPr>
              <a:tblGrid>
                <a:gridCol w="9504625">
                  <a:extLst>
                    <a:ext uri="{9D8B030D-6E8A-4147-A177-3AD203B41FA5}">
                      <a16:colId xmlns:a16="http://schemas.microsoft.com/office/drawing/2014/main" val="2475546180"/>
                    </a:ext>
                  </a:extLst>
                </a:gridCol>
              </a:tblGrid>
              <a:tr h="490513">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2861906385"/>
                  </a:ext>
                </a:extLst>
              </a:tr>
              <a:tr h="52744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743645606"/>
                  </a:ext>
                </a:extLst>
              </a:tr>
              <a:tr h="49051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977958558"/>
                  </a:ext>
                </a:extLst>
              </a:tr>
              <a:tr h="49051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772901165"/>
                  </a:ext>
                </a:extLst>
              </a:tr>
              <a:tr h="49051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3381485708"/>
                  </a:ext>
                </a:extLst>
              </a:tr>
              <a:tr h="477315">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14217850"/>
                  </a:ext>
                </a:extLst>
              </a:tr>
              <a:tr h="49051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3377784363"/>
                  </a:ext>
                </a:extLst>
              </a:tr>
              <a:tr h="49051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718869668"/>
                  </a:ext>
                </a:extLst>
              </a:tr>
              <a:tr h="49051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3160307045"/>
                  </a:ext>
                </a:extLst>
              </a:tr>
            </a:tbl>
          </a:graphicData>
        </a:graphic>
      </p:graphicFrame>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a:xfrm>
            <a:off x="767408" y="52773"/>
            <a:ext cx="9865096" cy="1648035"/>
          </a:xfrm>
        </p:spPr>
        <p:txBody>
          <a:bodyPr/>
          <a:lstStyle/>
          <a:p>
            <a:pPr algn="l"/>
            <a:r>
              <a:rPr lang="en-US" sz="2600" dirty="0"/>
              <a:t>Consider how you felt when you got up this morning (</a:t>
            </a:r>
            <a:r>
              <a:rPr lang="en-US" sz="2600" dirty="0" err="1"/>
              <a:t>eg</a:t>
            </a:r>
            <a:r>
              <a:rPr lang="en-US" sz="2600" dirty="0"/>
              <a:t>, energy level, acute or chronic health issues) and compare that to how you generally felt 2 months ago on scale of 1 to 10, with 1 being much worse today and 10 being much better today.</a:t>
            </a:r>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a:xfrm>
            <a:off x="1200320" y="1700808"/>
            <a:ext cx="8784544" cy="2538116"/>
          </a:xfrm>
        </p:spPr>
        <p:txBody>
          <a:bodyPr/>
          <a:lstStyle/>
          <a:p>
            <a:pPr marL="520700" indent="-520700">
              <a:lnSpc>
                <a:spcPct val="120000"/>
              </a:lnSpc>
              <a:spcBef>
                <a:spcPts val="300"/>
              </a:spcBef>
              <a:spcAft>
                <a:spcPts val="0"/>
              </a:spcAft>
              <a:buFont typeface="+mj-lt"/>
              <a:buAutoNum type="arabicPeriod"/>
            </a:pPr>
            <a:r>
              <a:rPr lang="en-US" sz="2500" b="0"/>
              <a:t>1 – much </a:t>
            </a:r>
            <a:r>
              <a:rPr lang="en-US" sz="2500" b="0" dirty="0"/>
              <a:t>worse</a:t>
            </a:r>
          </a:p>
          <a:p>
            <a:pPr marL="520700" indent="-520700">
              <a:lnSpc>
                <a:spcPct val="120000"/>
              </a:lnSpc>
              <a:spcBef>
                <a:spcPts val="300"/>
              </a:spcBef>
              <a:spcAft>
                <a:spcPts val="0"/>
              </a:spcAft>
              <a:buFont typeface="+mj-lt"/>
              <a:buAutoNum type="arabicPeriod"/>
            </a:pPr>
            <a:r>
              <a:rPr lang="en-US" sz="2500" b="0" dirty="0"/>
              <a:t>2</a:t>
            </a:r>
          </a:p>
          <a:p>
            <a:pPr marL="520700" indent="-520700">
              <a:lnSpc>
                <a:spcPct val="120000"/>
              </a:lnSpc>
              <a:spcBef>
                <a:spcPts val="300"/>
              </a:spcBef>
              <a:spcAft>
                <a:spcPts val="0"/>
              </a:spcAft>
              <a:buFont typeface="+mj-lt"/>
              <a:buAutoNum type="arabicPeriod"/>
            </a:pPr>
            <a:r>
              <a:rPr lang="en-US" sz="2500" b="0" dirty="0"/>
              <a:t>3</a:t>
            </a:r>
          </a:p>
          <a:p>
            <a:pPr marL="520700" indent="-520700">
              <a:lnSpc>
                <a:spcPct val="120000"/>
              </a:lnSpc>
              <a:spcBef>
                <a:spcPts val="300"/>
              </a:spcBef>
              <a:spcAft>
                <a:spcPts val="0"/>
              </a:spcAft>
              <a:buFont typeface="+mj-lt"/>
              <a:buAutoNum type="arabicPeriod"/>
            </a:pPr>
            <a:r>
              <a:rPr lang="en-US" sz="2500" b="0" dirty="0"/>
              <a:t>4</a:t>
            </a:r>
          </a:p>
          <a:p>
            <a:pPr marL="520700" indent="-520700">
              <a:lnSpc>
                <a:spcPct val="120000"/>
              </a:lnSpc>
              <a:spcBef>
                <a:spcPts val="300"/>
              </a:spcBef>
              <a:spcAft>
                <a:spcPts val="0"/>
              </a:spcAft>
              <a:buFont typeface="+mj-lt"/>
              <a:buAutoNum type="arabicPeriod"/>
            </a:pPr>
            <a:r>
              <a:rPr lang="en-US" sz="2500" b="0" dirty="0"/>
              <a:t>5 – status quo</a:t>
            </a:r>
          </a:p>
          <a:p>
            <a:pPr marL="520700" indent="-520700">
              <a:lnSpc>
                <a:spcPct val="120000"/>
              </a:lnSpc>
              <a:spcBef>
                <a:spcPts val="300"/>
              </a:spcBef>
              <a:spcAft>
                <a:spcPts val="0"/>
              </a:spcAft>
              <a:buFont typeface="+mj-lt"/>
              <a:buAutoNum type="arabicPeriod"/>
            </a:pPr>
            <a:r>
              <a:rPr lang="en-US" sz="2500" b="0" dirty="0"/>
              <a:t>6</a:t>
            </a:r>
          </a:p>
          <a:p>
            <a:pPr marL="520700" indent="-520700">
              <a:lnSpc>
                <a:spcPct val="120000"/>
              </a:lnSpc>
              <a:spcBef>
                <a:spcPts val="300"/>
              </a:spcBef>
              <a:spcAft>
                <a:spcPts val="0"/>
              </a:spcAft>
              <a:buFont typeface="+mj-lt"/>
              <a:buAutoNum type="arabicPeriod"/>
            </a:pPr>
            <a:r>
              <a:rPr lang="en-US" sz="2500" b="0" dirty="0"/>
              <a:t>7</a:t>
            </a:r>
          </a:p>
          <a:p>
            <a:pPr marL="520700" indent="-520700">
              <a:lnSpc>
                <a:spcPct val="120000"/>
              </a:lnSpc>
              <a:spcBef>
                <a:spcPts val="300"/>
              </a:spcBef>
              <a:spcAft>
                <a:spcPts val="0"/>
              </a:spcAft>
              <a:buFont typeface="+mj-lt"/>
              <a:buAutoNum type="arabicPeriod"/>
            </a:pPr>
            <a:r>
              <a:rPr lang="en-US" sz="2500" b="0" dirty="0"/>
              <a:t>8</a:t>
            </a:r>
          </a:p>
          <a:p>
            <a:pPr marL="520700" indent="-520700">
              <a:lnSpc>
                <a:spcPct val="120000"/>
              </a:lnSpc>
              <a:spcBef>
                <a:spcPts val="300"/>
              </a:spcBef>
              <a:spcAft>
                <a:spcPts val="0"/>
              </a:spcAft>
              <a:buFont typeface="+mj-lt"/>
              <a:buAutoNum type="arabicPeriod"/>
            </a:pPr>
            <a:r>
              <a:rPr lang="en-US" sz="2500" b="0" dirty="0"/>
              <a:t>9</a:t>
            </a:r>
          </a:p>
          <a:p>
            <a:pPr marL="520700" indent="-520700">
              <a:lnSpc>
                <a:spcPct val="120000"/>
              </a:lnSpc>
              <a:spcBef>
                <a:spcPts val="300"/>
              </a:spcBef>
              <a:spcAft>
                <a:spcPts val="0"/>
              </a:spcAft>
              <a:buFont typeface="+mj-lt"/>
              <a:buAutoNum type="arabicPeriod"/>
            </a:pPr>
            <a:r>
              <a:rPr lang="en-US" sz="2500" b="0" dirty="0"/>
              <a:t>10 – much better</a:t>
            </a:r>
          </a:p>
        </p:txBody>
      </p:sp>
    </p:spTree>
    <p:extLst>
      <p:ext uri="{BB962C8B-B14F-4D97-AF65-F5344CB8AC3E}">
        <p14:creationId xmlns:p14="http://schemas.microsoft.com/office/powerpoint/2010/main" val="40698864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chemeClr val="accent2"/>
                </a:solidFill>
              </a:rPr>
              <a:t>Faculty</a:t>
            </a:r>
            <a:endParaRPr lang="en-US" dirty="0"/>
          </a:p>
        </p:txBody>
      </p:sp>
      <p:sp>
        <p:nvSpPr>
          <p:cNvPr id="5" name="Text Box 7">
            <a:extLst>
              <a:ext uri="{FF2B5EF4-FFF2-40B4-BE49-F238E27FC236}">
                <a16:creationId xmlns:a16="http://schemas.microsoft.com/office/drawing/2014/main" id="{0DE06224-6CD8-2F46-9508-7D4AED333321}"/>
              </a:ext>
            </a:extLst>
          </p:cNvPr>
          <p:cNvSpPr txBox="1">
            <a:spLocks noChangeArrowheads="1"/>
          </p:cNvSpPr>
          <p:nvPr/>
        </p:nvSpPr>
        <p:spPr bwMode="auto">
          <a:xfrm>
            <a:off x="7927593" y="1365360"/>
            <a:ext cx="4053771" cy="1143000"/>
          </a:xfrm>
          <a:prstGeom prst="rect">
            <a:avLst/>
          </a:prstGeom>
          <a:noFill/>
          <a:ln w="9525">
            <a:noFill/>
            <a:miter lim="800000"/>
            <a:headEnd/>
            <a:tailEnd/>
          </a:ln>
        </p:spPr>
        <p:txBody>
          <a:bodyPr lIns="68580" tIns="0" rIns="0" bIns="0">
            <a:prstTxWarp prst="textNoShape">
              <a:avLst/>
            </a:prstTxWarp>
          </a:bodyPr>
          <a:lstStyle/>
          <a:p>
            <a:r>
              <a:rPr lang="en-US" sz="1600" dirty="0">
                <a:solidFill>
                  <a:schemeClr val="tx1"/>
                </a:solidFill>
                <a:latin typeface="+mn-lt"/>
              </a:rPr>
              <a:t>Fred Saad, MD</a:t>
            </a:r>
            <a:br>
              <a:rPr lang="en-US" sz="1600" dirty="0">
                <a:solidFill>
                  <a:schemeClr val="tx1"/>
                </a:solidFill>
                <a:latin typeface="+mn-lt"/>
              </a:rPr>
            </a:br>
            <a:r>
              <a:rPr lang="en-US" sz="1600" b="0" dirty="0">
                <a:solidFill>
                  <a:schemeClr val="tx1"/>
                </a:solidFill>
                <a:latin typeface="+mn-lt"/>
              </a:rPr>
              <a:t>Professor and Chief of Urology</a:t>
            </a:r>
            <a:br>
              <a:rPr lang="en-US" sz="1600" b="0" dirty="0">
                <a:solidFill>
                  <a:schemeClr val="tx1"/>
                </a:solidFill>
                <a:latin typeface="+mn-lt"/>
              </a:rPr>
            </a:br>
            <a:r>
              <a:rPr lang="en-US" sz="1600" b="0" dirty="0">
                <a:solidFill>
                  <a:schemeClr val="tx1"/>
                </a:solidFill>
                <a:latin typeface="+mn-lt"/>
              </a:rPr>
              <a:t>Director of GU Oncology</a:t>
            </a:r>
            <a:br>
              <a:rPr lang="en-US" sz="1600" b="0" dirty="0">
                <a:solidFill>
                  <a:schemeClr val="tx1"/>
                </a:solidFill>
                <a:latin typeface="+mn-lt"/>
              </a:rPr>
            </a:br>
            <a:r>
              <a:rPr lang="en-US" sz="1600" b="0" dirty="0">
                <a:solidFill>
                  <a:schemeClr val="tx1"/>
                </a:solidFill>
                <a:latin typeface="+mn-lt"/>
              </a:rPr>
              <a:t>Raymond Garneau Chair in Prostate Cancer</a:t>
            </a:r>
            <a:br>
              <a:rPr lang="en-US" sz="1600" b="0" dirty="0">
                <a:solidFill>
                  <a:schemeClr val="tx1"/>
                </a:solidFill>
                <a:latin typeface="+mn-lt"/>
              </a:rPr>
            </a:br>
            <a:r>
              <a:rPr lang="en-US" sz="1600" b="0" dirty="0">
                <a:solidFill>
                  <a:schemeClr val="tx1"/>
                </a:solidFill>
                <a:latin typeface="+mn-lt"/>
              </a:rPr>
              <a:t>University of Montreal Hospital Center (CHUM)</a:t>
            </a:r>
            <a:br>
              <a:rPr lang="en-US" sz="1600" b="0" dirty="0">
                <a:solidFill>
                  <a:schemeClr val="tx1"/>
                </a:solidFill>
                <a:latin typeface="+mn-lt"/>
              </a:rPr>
            </a:br>
            <a:r>
              <a:rPr lang="en-US" sz="1600" b="0" dirty="0">
                <a:solidFill>
                  <a:schemeClr val="tx1"/>
                </a:solidFill>
                <a:latin typeface="+mn-lt"/>
              </a:rPr>
              <a:t>Director, Prostate Cancer Research</a:t>
            </a:r>
            <a:br>
              <a:rPr lang="en-US" sz="1600" b="0" dirty="0">
                <a:solidFill>
                  <a:schemeClr val="tx1"/>
                </a:solidFill>
                <a:latin typeface="+mn-lt"/>
              </a:rPr>
            </a:br>
            <a:r>
              <a:rPr lang="en-US" sz="1600" b="0" dirty="0">
                <a:solidFill>
                  <a:schemeClr val="tx1"/>
                </a:solidFill>
                <a:latin typeface="+mn-lt"/>
              </a:rPr>
              <a:t>Montreal Cancer Institute/CRCHUM</a:t>
            </a:r>
            <a:br>
              <a:rPr lang="en-US" sz="1600" b="0" dirty="0">
                <a:solidFill>
                  <a:schemeClr val="tx1"/>
                </a:solidFill>
                <a:latin typeface="+mn-lt"/>
              </a:rPr>
            </a:br>
            <a:r>
              <a:rPr lang="en-US" sz="1600" b="0" dirty="0">
                <a:solidFill>
                  <a:schemeClr val="tx1"/>
                </a:solidFill>
                <a:latin typeface="+mn-lt"/>
              </a:rPr>
              <a:t>Montréal, Québec, Canada</a:t>
            </a:r>
          </a:p>
        </p:txBody>
      </p:sp>
      <p:pic>
        <p:nvPicPr>
          <p:cNvPr id="6" name="Picture 5">
            <a:extLst>
              <a:ext uri="{FF2B5EF4-FFF2-40B4-BE49-F238E27FC236}">
                <a16:creationId xmlns:a16="http://schemas.microsoft.com/office/drawing/2014/main" id="{FECDA8C4-51B0-4A48-B286-11CCA4A790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84032" y="1340768"/>
            <a:ext cx="1443490" cy="1443490"/>
          </a:xfrm>
          <a:prstGeom prst="rect">
            <a:avLst/>
          </a:prstGeom>
        </p:spPr>
      </p:pic>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775520" y="1335916"/>
            <a:ext cx="4497293" cy="1143000"/>
          </a:xfrm>
          <a:prstGeom prst="rect">
            <a:avLst/>
          </a:prstGeom>
          <a:noFill/>
          <a:ln w="9525">
            <a:noFill/>
            <a:miter lim="800000"/>
            <a:headEnd/>
            <a:tailEnd/>
          </a:ln>
        </p:spPr>
        <p:txBody>
          <a:bodyPr lIns="68580" tIns="0" rIns="0" bIns="0">
            <a:prstTxWarp prst="textNoShape">
              <a:avLst/>
            </a:prstTxWarp>
          </a:bodyPr>
          <a:lstStyle/>
          <a:p>
            <a:r>
              <a:rPr lang="en-US" sz="1600" dirty="0">
                <a:solidFill>
                  <a:schemeClr val="tx1"/>
                </a:solidFill>
                <a:latin typeface="+mn-lt"/>
              </a:rPr>
              <a:t>Johann S de Bono, MB ChB, MSc, PhD, </a:t>
            </a:r>
            <a:r>
              <a:rPr lang="en-US" sz="1600" dirty="0" err="1">
                <a:solidFill>
                  <a:schemeClr val="tx1"/>
                </a:solidFill>
                <a:latin typeface="+mn-lt"/>
              </a:rPr>
              <a:t>FMedSci</a:t>
            </a:r>
            <a:br>
              <a:rPr lang="en-US" sz="1600" dirty="0">
                <a:solidFill>
                  <a:schemeClr val="tx1"/>
                </a:solidFill>
                <a:latin typeface="+mn-lt"/>
              </a:rPr>
            </a:br>
            <a:r>
              <a:rPr lang="en-US" sz="1600" b="0" dirty="0">
                <a:solidFill>
                  <a:schemeClr val="tx1"/>
                </a:solidFill>
                <a:latin typeface="+mn-lt"/>
              </a:rPr>
              <a:t>Regius Professor of Cancer Research</a:t>
            </a:r>
            <a:br>
              <a:rPr lang="en-US" sz="1600" b="0" dirty="0">
                <a:solidFill>
                  <a:schemeClr val="tx1"/>
                </a:solidFill>
                <a:latin typeface="+mn-lt"/>
              </a:rPr>
            </a:br>
            <a:r>
              <a:rPr lang="en-US" sz="1600" b="0" dirty="0">
                <a:solidFill>
                  <a:schemeClr val="tx1"/>
                </a:solidFill>
                <a:latin typeface="+mn-lt"/>
              </a:rPr>
              <a:t>Professor of Experimental Cancer Medicine and Honorary Consultant in Medical Oncology</a:t>
            </a:r>
            <a:br>
              <a:rPr lang="en-US" sz="1600" b="0" dirty="0">
                <a:solidFill>
                  <a:schemeClr val="tx1"/>
                </a:solidFill>
                <a:latin typeface="+mn-lt"/>
              </a:rPr>
            </a:br>
            <a:r>
              <a:rPr lang="en-US" sz="1600" b="0" dirty="0">
                <a:solidFill>
                  <a:schemeClr val="tx1"/>
                </a:solidFill>
                <a:latin typeface="+mn-lt"/>
              </a:rPr>
              <a:t>Head of Clinical Studies Division</a:t>
            </a:r>
            <a:br>
              <a:rPr lang="en-US" sz="1600" b="0" dirty="0">
                <a:solidFill>
                  <a:schemeClr val="tx1"/>
                </a:solidFill>
                <a:latin typeface="+mn-lt"/>
              </a:rPr>
            </a:br>
            <a:r>
              <a:rPr lang="en-US" sz="1600" b="0" dirty="0">
                <a:solidFill>
                  <a:schemeClr val="tx1"/>
                </a:solidFill>
                <a:latin typeface="+mn-lt"/>
              </a:rPr>
              <a:t>Director of Drug Development Unit</a:t>
            </a:r>
            <a:br>
              <a:rPr lang="en-US" sz="1600" b="0" dirty="0">
                <a:solidFill>
                  <a:schemeClr val="tx1"/>
                </a:solidFill>
                <a:latin typeface="+mn-lt"/>
              </a:rPr>
            </a:br>
            <a:r>
              <a:rPr lang="en-US" sz="1600" b="0" dirty="0">
                <a:solidFill>
                  <a:schemeClr val="tx1"/>
                </a:solidFill>
                <a:latin typeface="+mn-lt"/>
              </a:rPr>
              <a:t>Head of the Prostate Cancer Targeted Therapy Group</a:t>
            </a:r>
            <a:br>
              <a:rPr lang="en-US" sz="1600" b="0" dirty="0">
                <a:solidFill>
                  <a:schemeClr val="tx1"/>
                </a:solidFill>
                <a:latin typeface="+mn-lt"/>
              </a:rPr>
            </a:br>
            <a:r>
              <a:rPr lang="en-US" sz="1600" b="0" dirty="0">
                <a:solidFill>
                  <a:schemeClr val="tx1"/>
                </a:solidFill>
                <a:latin typeface="+mn-lt"/>
              </a:rPr>
              <a:t>The Institute of Cancer Research and </a:t>
            </a:r>
            <a:br>
              <a:rPr lang="en-US" sz="1600" b="0" dirty="0">
                <a:solidFill>
                  <a:schemeClr val="tx1"/>
                </a:solidFill>
                <a:latin typeface="+mn-lt"/>
              </a:rPr>
            </a:br>
            <a:r>
              <a:rPr lang="en-US" sz="1600" b="0" dirty="0">
                <a:solidFill>
                  <a:schemeClr val="tx1"/>
                </a:solidFill>
                <a:latin typeface="+mn-lt"/>
              </a:rPr>
              <a:t>The Royal Marsden NHS Foundation Trust</a:t>
            </a:r>
            <a:br>
              <a:rPr lang="en-US" sz="1600" b="0" dirty="0">
                <a:solidFill>
                  <a:schemeClr val="tx1"/>
                </a:solidFill>
                <a:latin typeface="+mn-lt"/>
              </a:rPr>
            </a:br>
            <a:r>
              <a:rPr lang="en-US" sz="1600" b="0" dirty="0">
                <a:solidFill>
                  <a:schemeClr val="tx1"/>
                </a:solidFill>
                <a:latin typeface="+mn-lt"/>
              </a:rPr>
              <a:t>London, United Kingdom</a:t>
            </a:r>
            <a:br>
              <a:rPr lang="en-US" sz="1600" b="0" dirty="0">
                <a:solidFill>
                  <a:schemeClr val="tx1"/>
                </a:solidFill>
                <a:latin typeface="+mn-lt"/>
              </a:rPr>
            </a:br>
            <a:endParaRPr lang="en-US" sz="1600" b="0" dirty="0">
              <a:solidFill>
                <a:schemeClr val="tx1"/>
              </a:solidFill>
              <a:latin typeface="+mn-lt"/>
            </a:endParaRP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3352" y="1335916"/>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7896200" y="4217758"/>
            <a:ext cx="3779285" cy="1143000"/>
          </a:xfrm>
          <a:prstGeom prst="rect">
            <a:avLst/>
          </a:prstGeom>
          <a:noFill/>
          <a:ln w="9525">
            <a:noFill/>
            <a:miter lim="800000"/>
            <a:headEnd/>
            <a:tailEnd/>
          </a:ln>
        </p:spPr>
        <p:txBody>
          <a:bodyPr lIns="68580" tIns="0" rIns="0" bIns="0">
            <a:prstTxWarp prst="textNoShape">
              <a:avLst/>
            </a:prstTxWarp>
          </a:bodyPr>
          <a:lstStyle/>
          <a:p>
            <a:r>
              <a:rPr lang="en-US" sz="1600" dirty="0">
                <a:latin typeface="Calibri" panose="020F0502020204030204" pitchFamily="34" charset="0"/>
                <a:cs typeface="Calibri" panose="020F0502020204030204" pitchFamily="34" charset="0"/>
              </a:rPr>
              <a:t>MODERATOR</a:t>
            </a:r>
            <a:endParaRPr lang="en-US" sz="1600" dirty="0">
              <a:solidFill>
                <a:schemeClr val="tx1"/>
              </a:solidFill>
              <a:latin typeface="Calibri" panose="020F0502020204030204" pitchFamily="34" charset="0"/>
              <a:cs typeface="Calibri" panose="020F0502020204030204" pitchFamily="34" charset="0"/>
            </a:endParaRPr>
          </a:p>
          <a:p>
            <a:r>
              <a:rPr lang="en-US" sz="1600" dirty="0">
                <a:solidFill>
                  <a:schemeClr val="tx1"/>
                </a:solidFill>
                <a:latin typeface="+mn-lt"/>
              </a:rPr>
              <a:t>Neil Love, MD</a:t>
            </a:r>
            <a:br>
              <a:rPr lang="en-US" sz="1600" dirty="0">
                <a:solidFill>
                  <a:schemeClr val="tx1"/>
                </a:solidFill>
                <a:latin typeface="+mn-lt"/>
              </a:rPr>
            </a:br>
            <a:r>
              <a:rPr lang="en-US" sz="1600" b="0" dirty="0">
                <a:solidFill>
                  <a:schemeClr val="tx1"/>
                </a:solidFill>
                <a:latin typeface="+mn-lt"/>
              </a:rPr>
              <a:t>Research To Practice</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84032" y="4217758"/>
            <a:ext cx="1443490" cy="1443490"/>
          </a:xfrm>
          <a:prstGeom prst="rect">
            <a:avLst/>
          </a:prstGeom>
        </p:spPr>
      </p:pic>
    </p:spTree>
    <p:extLst>
      <p:ext uri="{BB962C8B-B14F-4D97-AF65-F5344CB8AC3E}">
        <p14:creationId xmlns:p14="http://schemas.microsoft.com/office/powerpoint/2010/main" val="3982135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PARP Inhibitors in Prostate Cancer</a:t>
            </a:r>
            <a:br>
              <a:rPr lang="en-US" dirty="0">
                <a:solidFill>
                  <a:srgbClr val="0432FF"/>
                </a:solidFill>
              </a:rPr>
            </a:br>
            <a:r>
              <a:rPr lang="en-US" dirty="0">
                <a:solidFill>
                  <a:srgbClr val="0432FF"/>
                </a:solidFill>
              </a:rPr>
              <a:t>Top Ten List</a:t>
            </a:r>
            <a:endParaRPr lang="en-US" sz="2800" dirty="0">
              <a:solidFill>
                <a:srgbClr val="0432FF"/>
              </a:solidFill>
            </a:endParaRPr>
          </a:p>
        </p:txBody>
      </p:sp>
      <p:sp>
        <p:nvSpPr>
          <p:cNvPr id="6" name="Content Placeholder 5"/>
          <p:cNvSpPr>
            <a:spLocks noGrp="1"/>
          </p:cNvSpPr>
          <p:nvPr>
            <p:ph idx="1"/>
          </p:nvPr>
        </p:nvSpPr>
        <p:spPr>
          <a:xfrm>
            <a:off x="479376" y="1268760"/>
            <a:ext cx="11600184" cy="5589240"/>
          </a:xfrm>
        </p:spPr>
        <p:txBody>
          <a:bodyPr/>
          <a:lstStyle/>
          <a:p>
            <a:pPr marL="466725" indent="-457200">
              <a:spcBef>
                <a:spcPts val="600"/>
              </a:spcBef>
              <a:spcAft>
                <a:spcPts val="600"/>
              </a:spcAft>
              <a:buFont typeface="+mj-lt"/>
              <a:buAutoNum type="arabicPeriod"/>
            </a:pPr>
            <a:r>
              <a:rPr lang="en-US" sz="2400" b="0" dirty="0">
                <a:latin typeface="Calibri" panose="020F0502020204030204" pitchFamily="34" charset="0"/>
              </a:rPr>
              <a:t>Genomic workup: Metastatic disease?</a:t>
            </a:r>
          </a:p>
          <a:p>
            <a:pPr marL="466725" marR="0" indent="-457200" algn="l">
              <a:spcBef>
                <a:spcPts val="600"/>
              </a:spcBef>
              <a:spcAft>
                <a:spcPts val="600"/>
              </a:spcAft>
              <a:buFont typeface="+mj-lt"/>
              <a:buAutoNum type="arabicPeriod"/>
            </a:pPr>
            <a:r>
              <a:rPr lang="en-US" sz="2400" b="0" i="0" u="none" strike="noStrike" dirty="0">
                <a:solidFill>
                  <a:srgbClr val="000000"/>
                </a:solidFill>
                <a:effectLst/>
                <a:latin typeface="Calibri" panose="020F0502020204030204" pitchFamily="34" charset="0"/>
              </a:rPr>
              <a:t>Role of liquid biopsy?</a:t>
            </a:r>
          </a:p>
          <a:p>
            <a:pPr marL="466725" marR="0" indent="-457200" algn="l">
              <a:spcBef>
                <a:spcPts val="600"/>
              </a:spcBef>
              <a:spcAft>
                <a:spcPts val="600"/>
              </a:spcAft>
              <a:buFont typeface="+mj-lt"/>
              <a:buAutoNum type="arabicPeriod"/>
            </a:pPr>
            <a:r>
              <a:rPr lang="en-US" sz="2400" b="0" i="0" u="none" strike="noStrike" dirty="0">
                <a:solidFill>
                  <a:srgbClr val="000000"/>
                </a:solidFill>
                <a:effectLst/>
                <a:latin typeface="Calibri" panose="020F0502020204030204" pitchFamily="34" charset="0"/>
              </a:rPr>
              <a:t>BRCA 1 vs BRCA 2? Other germline mutations?</a:t>
            </a:r>
          </a:p>
          <a:p>
            <a:pPr marL="466725" indent="-457200">
              <a:spcBef>
                <a:spcPts val="600"/>
              </a:spcBef>
              <a:spcAft>
                <a:spcPts val="600"/>
              </a:spcAft>
              <a:buFont typeface="+mj-lt"/>
              <a:buAutoNum type="arabicPeriod"/>
            </a:pPr>
            <a:r>
              <a:rPr lang="en-US" sz="2400" b="0" i="0" u="none" strike="noStrike" dirty="0">
                <a:solidFill>
                  <a:srgbClr val="000000"/>
                </a:solidFill>
                <a:effectLst/>
                <a:latin typeface="Calibri" panose="020F0502020204030204" pitchFamily="34" charset="0"/>
              </a:rPr>
              <a:t>Somati</a:t>
            </a:r>
            <a:r>
              <a:rPr lang="en-US" sz="2400" b="0" dirty="0">
                <a:latin typeface="Calibri" panose="020F0502020204030204" pitchFamily="34" charset="0"/>
              </a:rPr>
              <a:t>c mutations?</a:t>
            </a:r>
            <a:endParaRPr lang="en-US" sz="2400" b="0" i="0" u="none" strike="noStrike" dirty="0">
              <a:solidFill>
                <a:srgbClr val="000000"/>
              </a:solidFill>
              <a:effectLst/>
              <a:latin typeface="Calibri" panose="020F0502020204030204" pitchFamily="34" charset="0"/>
            </a:endParaRPr>
          </a:p>
          <a:p>
            <a:pPr marL="466725" marR="0" indent="-457200" algn="l">
              <a:spcBef>
                <a:spcPts val="600"/>
              </a:spcBef>
              <a:spcAft>
                <a:spcPts val="600"/>
              </a:spcAft>
              <a:buFont typeface="+mj-lt"/>
              <a:buAutoNum type="arabicPeriod"/>
            </a:pPr>
            <a:r>
              <a:rPr lang="en-US" sz="2400" b="0" i="0" u="none" strike="noStrike" dirty="0">
                <a:solidFill>
                  <a:srgbClr val="000000"/>
                </a:solidFill>
                <a:effectLst/>
                <a:latin typeface="Calibri" panose="020F0502020204030204" pitchFamily="34" charset="0"/>
              </a:rPr>
              <a:t>LOH, HRD scores?</a:t>
            </a:r>
          </a:p>
          <a:p>
            <a:pPr marL="466725" marR="0" indent="-457200" algn="l">
              <a:spcBef>
                <a:spcPts val="600"/>
              </a:spcBef>
              <a:spcAft>
                <a:spcPts val="600"/>
              </a:spcAft>
              <a:buFont typeface="+mj-lt"/>
              <a:buAutoNum type="arabicPeriod"/>
            </a:pPr>
            <a:r>
              <a:rPr lang="en-US" sz="2400" b="0" dirty="0">
                <a:latin typeface="Calibri" panose="020F0502020204030204" pitchFamily="34" charset="0"/>
              </a:rPr>
              <a:t>Use of platinum agents</a:t>
            </a:r>
            <a:endParaRPr lang="en-US" sz="2400" b="0" i="0" u="none" strike="noStrike" dirty="0">
              <a:solidFill>
                <a:srgbClr val="000000"/>
              </a:solidFill>
              <a:effectLst/>
              <a:latin typeface="Calibri" panose="020F0502020204030204" pitchFamily="34" charset="0"/>
            </a:endParaRPr>
          </a:p>
          <a:p>
            <a:pPr marL="466725" marR="0" indent="-457200" algn="l">
              <a:spcBef>
                <a:spcPts val="600"/>
              </a:spcBef>
              <a:spcAft>
                <a:spcPts val="600"/>
              </a:spcAft>
              <a:buFont typeface="+mj-lt"/>
              <a:buAutoNum type="arabicPeriod"/>
            </a:pPr>
            <a:r>
              <a:rPr lang="en-US" sz="2400" b="0" dirty="0">
                <a:latin typeface="Calibri" panose="020F0502020204030204" pitchFamily="34" charset="0"/>
              </a:rPr>
              <a:t>PARP inhibitors: First-line therapy for </a:t>
            </a:r>
            <a:r>
              <a:rPr lang="en-US" sz="2400" b="0" dirty="0" err="1">
                <a:latin typeface="Calibri" panose="020F0502020204030204" pitchFamily="34" charset="0"/>
              </a:rPr>
              <a:t>mCRPC</a:t>
            </a:r>
            <a:r>
              <a:rPr lang="en-US" sz="2400" b="0" dirty="0">
                <a:latin typeface="Calibri" panose="020F0502020204030204" pitchFamily="34" charset="0"/>
              </a:rPr>
              <a:t> (PROPEL, MAGNITUDE)</a:t>
            </a:r>
          </a:p>
          <a:p>
            <a:pPr marL="466725" marR="0" indent="-457200" algn="l">
              <a:spcBef>
                <a:spcPts val="600"/>
              </a:spcBef>
              <a:spcAft>
                <a:spcPts val="600"/>
              </a:spcAft>
              <a:buFont typeface="+mj-lt"/>
              <a:buAutoNum type="arabicPeriod"/>
            </a:pPr>
            <a:r>
              <a:rPr lang="en-US" sz="2400" b="0" dirty="0">
                <a:latin typeface="Calibri" panose="020F0502020204030204" pitchFamily="34" charset="0"/>
              </a:rPr>
              <a:t>PARP inhibitors: Second-line and beyond</a:t>
            </a:r>
          </a:p>
          <a:p>
            <a:pPr marL="466725" marR="0" indent="-457200" algn="l">
              <a:spcBef>
                <a:spcPts val="600"/>
              </a:spcBef>
              <a:spcAft>
                <a:spcPts val="600"/>
              </a:spcAft>
              <a:buFont typeface="+mj-lt"/>
              <a:buAutoNum type="arabicPeriod"/>
            </a:pPr>
            <a:r>
              <a:rPr lang="en-US" sz="2400" b="0" dirty="0">
                <a:latin typeface="Calibri" panose="020F0502020204030204" pitchFamily="34" charset="0"/>
              </a:rPr>
              <a:t>Prevention and management of toxicity/side effects</a:t>
            </a:r>
          </a:p>
          <a:p>
            <a:pPr marL="466725" marR="0" indent="-457200" algn="l">
              <a:spcBef>
                <a:spcPts val="600"/>
              </a:spcBef>
              <a:spcAft>
                <a:spcPts val="600"/>
              </a:spcAft>
              <a:buFont typeface="+mj-lt"/>
              <a:buAutoNum type="arabicPeriod"/>
            </a:pPr>
            <a:r>
              <a:rPr lang="en-US" sz="2400" b="0" dirty="0">
                <a:latin typeface="Calibri" panose="020F0502020204030204" pitchFamily="34" charset="0"/>
              </a:rPr>
              <a:t>Resistance mechanisms; PARP inhibitor </a:t>
            </a:r>
            <a:r>
              <a:rPr lang="en-US" sz="2400" b="0" dirty="0" err="1">
                <a:latin typeface="Calibri" panose="020F0502020204030204" pitchFamily="34" charset="0"/>
              </a:rPr>
              <a:t>rechallange</a:t>
            </a:r>
            <a:endParaRPr lang="en-US" sz="2400" b="0" dirty="0">
              <a:latin typeface="Calibri" panose="020F0502020204030204" pitchFamily="34" charset="0"/>
            </a:endParaRPr>
          </a:p>
        </p:txBody>
      </p:sp>
    </p:spTree>
    <p:custDataLst>
      <p:tags r:id="rId1"/>
    </p:custDataLst>
    <p:extLst>
      <p:ext uri="{BB962C8B-B14F-4D97-AF65-F5344CB8AC3E}">
        <p14:creationId xmlns:p14="http://schemas.microsoft.com/office/powerpoint/2010/main" val="1181068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0FC95-5478-DD46-A89C-1EFA913FF128}"/>
              </a:ext>
            </a:extLst>
          </p:cNvPr>
          <p:cNvSpPr>
            <a:spLocks noGrp="1"/>
          </p:cNvSpPr>
          <p:nvPr>
            <p:ph type="title"/>
          </p:nvPr>
        </p:nvSpPr>
        <p:spPr>
          <a:xfrm>
            <a:off x="838200" y="365125"/>
            <a:ext cx="10959548" cy="1325563"/>
          </a:xfrm>
        </p:spPr>
        <p:txBody>
          <a:bodyPr>
            <a:normAutofit/>
          </a:bodyPr>
          <a:lstStyle/>
          <a:p>
            <a:r>
              <a:rPr lang="en-US" dirty="0"/>
              <a:t>Last but not least in light of the </a:t>
            </a:r>
            <a:r>
              <a:rPr lang="en-US" dirty="0" err="1"/>
              <a:t>PROpel</a:t>
            </a:r>
            <a:r>
              <a:rPr lang="en-US" dirty="0"/>
              <a:t> and MAGNITUDE trials:</a:t>
            </a:r>
            <a:br>
              <a:rPr lang="en-US" dirty="0"/>
            </a:br>
            <a:r>
              <a:rPr lang="en-US" dirty="0"/>
              <a:t>I</a:t>
            </a:r>
            <a:r>
              <a:rPr lang="en-US" sz="3200" dirty="0">
                <a:solidFill>
                  <a:srgbClr val="C00000"/>
                </a:solidFill>
              </a:rPr>
              <a:t>s there any rationale for </a:t>
            </a:r>
            <a:r>
              <a:rPr lang="en-US" sz="3200" dirty="0" err="1">
                <a:solidFill>
                  <a:srgbClr val="C00000"/>
                </a:solidFill>
              </a:rPr>
              <a:t>PARPi</a:t>
            </a:r>
            <a:r>
              <a:rPr lang="en-US" sz="3200" dirty="0">
                <a:solidFill>
                  <a:srgbClr val="C00000"/>
                </a:solidFill>
              </a:rPr>
              <a:t> to work in </a:t>
            </a:r>
            <a:r>
              <a:rPr lang="en-US" sz="3200" dirty="0" err="1">
                <a:solidFill>
                  <a:srgbClr val="C00000"/>
                </a:solidFill>
              </a:rPr>
              <a:t>Pca</a:t>
            </a:r>
            <a:r>
              <a:rPr lang="en-US" sz="3200" dirty="0">
                <a:solidFill>
                  <a:srgbClr val="C00000"/>
                </a:solidFill>
              </a:rPr>
              <a:t> without DDR?</a:t>
            </a:r>
          </a:p>
        </p:txBody>
      </p:sp>
      <p:sp>
        <p:nvSpPr>
          <p:cNvPr id="3" name="Content Placeholder 2">
            <a:extLst>
              <a:ext uri="{FF2B5EF4-FFF2-40B4-BE49-F238E27FC236}">
                <a16:creationId xmlns:a16="http://schemas.microsoft.com/office/drawing/2014/main" id="{24F5C5D2-87F0-2B40-98C6-C75C09FCD675}"/>
              </a:ext>
            </a:extLst>
          </p:cNvPr>
          <p:cNvSpPr>
            <a:spLocks noGrp="1"/>
          </p:cNvSpPr>
          <p:nvPr>
            <p:ph idx="1"/>
          </p:nvPr>
        </p:nvSpPr>
        <p:spPr/>
        <p:txBody>
          <a:bodyPr/>
          <a:lstStyle/>
          <a:p>
            <a:pPr marL="0" indent="0">
              <a:buNone/>
            </a:pPr>
            <a:r>
              <a:rPr lang="en-US" b="1" u="sng" dirty="0"/>
              <a:t>My</a:t>
            </a:r>
            <a:r>
              <a:rPr lang="en-US" b="1" dirty="0"/>
              <a:t> </a:t>
            </a:r>
            <a:r>
              <a:rPr lang="en-US" dirty="0"/>
              <a:t>opinion:</a:t>
            </a:r>
          </a:p>
          <a:p>
            <a:r>
              <a:rPr lang="en-US" dirty="0"/>
              <a:t>Does </a:t>
            </a:r>
            <a:r>
              <a:rPr lang="en-US" dirty="0" err="1"/>
              <a:t>PARPi</a:t>
            </a:r>
            <a:r>
              <a:rPr lang="en-US" dirty="0"/>
              <a:t> block AR signaling?</a:t>
            </a:r>
          </a:p>
          <a:p>
            <a:pPr lvl="1"/>
            <a:r>
              <a:rPr lang="en-US" dirty="0"/>
              <a:t>If it did PSA falls would have been seen in non-DDR </a:t>
            </a:r>
            <a:r>
              <a:rPr lang="en-US" dirty="0" err="1"/>
              <a:t>Pca</a:t>
            </a:r>
            <a:r>
              <a:rPr lang="en-US" dirty="0"/>
              <a:t> pts.</a:t>
            </a:r>
          </a:p>
          <a:p>
            <a:r>
              <a:rPr lang="en-US" dirty="0"/>
              <a:t>Does AR blockade downregulate HRD and sensitize to </a:t>
            </a:r>
            <a:r>
              <a:rPr lang="en-US" dirty="0" err="1"/>
              <a:t>PARPi</a:t>
            </a:r>
            <a:r>
              <a:rPr lang="en-US" dirty="0"/>
              <a:t>?</a:t>
            </a:r>
          </a:p>
          <a:p>
            <a:pPr lvl="1"/>
            <a:r>
              <a:rPr lang="en-US" dirty="0"/>
              <a:t>If it did Abi/</a:t>
            </a:r>
            <a:r>
              <a:rPr lang="en-US" dirty="0" err="1"/>
              <a:t>enza</a:t>
            </a:r>
            <a:r>
              <a:rPr lang="en-US" dirty="0"/>
              <a:t> would hugely increase </a:t>
            </a:r>
            <a:r>
              <a:rPr lang="en-US" dirty="0" err="1"/>
              <a:t>PARPi</a:t>
            </a:r>
            <a:r>
              <a:rPr lang="en-US" dirty="0"/>
              <a:t> RR</a:t>
            </a:r>
          </a:p>
          <a:p>
            <a:r>
              <a:rPr lang="en-US" dirty="0"/>
              <a:t>Is there some other MOA?</a:t>
            </a:r>
          </a:p>
          <a:p>
            <a:pPr lvl="1"/>
            <a:r>
              <a:rPr lang="en-US" b="1" u="sng" dirty="0"/>
              <a:t>Possibly</a:t>
            </a:r>
            <a:r>
              <a:rPr lang="en-US" b="1" dirty="0"/>
              <a:t>; </a:t>
            </a:r>
            <a:r>
              <a:rPr lang="en-US" dirty="0"/>
              <a:t>suggestions of an impact on immune response? STING?</a:t>
            </a:r>
          </a:p>
          <a:p>
            <a:pPr lvl="1"/>
            <a:r>
              <a:rPr lang="en-US" dirty="0"/>
              <a:t>Clearance of emerging neuroendocrine clones (RB1/RNASEH2B/BRCA2 lost)</a:t>
            </a:r>
          </a:p>
          <a:p>
            <a:pPr lvl="1"/>
            <a:r>
              <a:rPr lang="en-US" dirty="0"/>
              <a:t>Off target effects?</a:t>
            </a:r>
          </a:p>
        </p:txBody>
      </p:sp>
      <p:sp>
        <p:nvSpPr>
          <p:cNvPr id="4" name="TextBox 3">
            <a:extLst>
              <a:ext uri="{FF2B5EF4-FFF2-40B4-BE49-F238E27FC236}">
                <a16:creationId xmlns:a16="http://schemas.microsoft.com/office/drawing/2014/main" id="{A8D9AAE6-18B8-1E3D-E528-3CFAFC331B38}"/>
              </a:ext>
            </a:extLst>
          </p:cNvPr>
          <p:cNvSpPr txBox="1"/>
          <p:nvPr/>
        </p:nvSpPr>
        <p:spPr>
          <a:xfrm>
            <a:off x="6312024" y="6473865"/>
            <a:ext cx="6097978" cy="369332"/>
          </a:xfrm>
          <a:prstGeom prst="rect">
            <a:avLst/>
          </a:prstGeom>
          <a:noFill/>
        </p:spPr>
        <p:txBody>
          <a:bodyPr wrap="square">
            <a:spAutoFit/>
          </a:bodyPr>
          <a:lstStyle/>
          <a:p>
            <a:r>
              <a:rPr lang="en-US" sz="1800" b="0" dirty="0">
                <a:solidFill>
                  <a:schemeClr val="tx1"/>
                </a:solidFill>
                <a:latin typeface="+mn-lt"/>
              </a:rPr>
              <a:t>Courtesy of Johann S de Bono, MB ChB, MSc, PhD, </a:t>
            </a:r>
            <a:r>
              <a:rPr lang="en-US" sz="1800" b="0" dirty="0" err="1">
                <a:solidFill>
                  <a:schemeClr val="tx1"/>
                </a:solidFill>
                <a:latin typeface="+mn-lt"/>
              </a:rPr>
              <a:t>FMedSci</a:t>
            </a:r>
            <a:endParaRPr lang="en-US" sz="1800" b="0" dirty="0"/>
          </a:p>
        </p:txBody>
      </p:sp>
    </p:spTree>
    <p:extLst>
      <p:ext uri="{BB962C8B-B14F-4D97-AF65-F5344CB8AC3E}">
        <p14:creationId xmlns:p14="http://schemas.microsoft.com/office/powerpoint/2010/main" val="2938166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0F7B5E-4919-4816-A1A2-B230E2F4FE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S PGothic"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S PGothic" charset="0"/>
              <a:cs typeface="Arial" panose="020B0604020202020204" pitchFamily="34" charset="0"/>
            </a:endParaRPr>
          </a:p>
        </p:txBody>
      </p:sp>
      <p:grpSp>
        <p:nvGrpSpPr>
          <p:cNvPr id="32" name="Group 31">
            <a:extLst>
              <a:ext uri="{FF2B5EF4-FFF2-40B4-BE49-F238E27FC236}">
                <a16:creationId xmlns:a16="http://schemas.microsoft.com/office/drawing/2014/main" id="{D04D6C41-8046-4E4D-8324-834C2C29C05C}"/>
              </a:ext>
            </a:extLst>
          </p:cNvPr>
          <p:cNvGrpSpPr/>
          <p:nvPr/>
        </p:nvGrpSpPr>
        <p:grpSpPr>
          <a:xfrm>
            <a:off x="1844566" y="1155976"/>
            <a:ext cx="8092349" cy="5111835"/>
            <a:chOff x="2359343" y="1237232"/>
            <a:chExt cx="7052607" cy="4152522"/>
          </a:xfrm>
        </p:grpSpPr>
        <p:sp>
          <p:nvSpPr>
            <p:cNvPr id="9" name="Rectangle: Rounded Corners 8">
              <a:extLst>
                <a:ext uri="{FF2B5EF4-FFF2-40B4-BE49-F238E27FC236}">
                  <a16:creationId xmlns:a16="http://schemas.microsoft.com/office/drawing/2014/main" id="{2C04F8C4-4E1F-4A50-AA55-F1406445D003}"/>
                </a:ext>
              </a:extLst>
            </p:cNvPr>
            <p:cNvSpPr/>
            <p:nvPr/>
          </p:nvSpPr>
          <p:spPr>
            <a:xfrm>
              <a:off x="6016122" y="2452035"/>
              <a:ext cx="3395828" cy="1104704"/>
            </a:xfrm>
            <a:prstGeom prst="roundRect">
              <a:avLst/>
            </a:prstGeom>
            <a:solidFill>
              <a:schemeClr val="bg1">
                <a:lumMod val="9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NHA reported to induce HRR deficiency and</a:t>
              </a:r>
              <a:r>
                <a:rPr kumimoji="0" lang="en-GB" sz="1800" b="1"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 increase susceptibility to PARP inhibition</a:t>
              </a:r>
              <a:r>
                <a:rPr kumimoji="0" lang="en-GB" sz="1800" b="0" i="0" u="none" strike="noStrike" kern="1200" cap="none" spc="0" normalizeH="0" baseline="30000" noProof="0" dirty="0">
                  <a:ln>
                    <a:noFill/>
                  </a:ln>
                  <a:solidFill>
                    <a:srgbClr val="3F4444"/>
                  </a:solidFill>
                  <a:effectLst/>
                  <a:uLnTx/>
                  <a:uFillTx/>
                  <a:latin typeface="Arial" panose="020B0604020202020204" pitchFamily="34" charset="0"/>
                  <a:ea typeface="+mn-ea"/>
                  <a:cs typeface="Arial" panose="020B0604020202020204" pitchFamily="34" charset="0"/>
                </a:rPr>
                <a:t>11‒13</a:t>
              </a:r>
            </a:p>
          </p:txBody>
        </p:sp>
        <p:sp>
          <p:nvSpPr>
            <p:cNvPr id="10" name="Rectangle: Rounded Corners 9">
              <a:extLst>
                <a:ext uri="{FF2B5EF4-FFF2-40B4-BE49-F238E27FC236}">
                  <a16:creationId xmlns:a16="http://schemas.microsoft.com/office/drawing/2014/main" id="{6E08D8A9-156F-4CED-BA44-36457FEADAED}"/>
                </a:ext>
              </a:extLst>
            </p:cNvPr>
            <p:cNvSpPr/>
            <p:nvPr/>
          </p:nvSpPr>
          <p:spPr>
            <a:xfrm>
              <a:off x="4182768" y="4015461"/>
              <a:ext cx="3581276" cy="431361"/>
            </a:xfrm>
            <a:prstGeom prst="roundRect">
              <a:avLst/>
            </a:prstGeom>
            <a:solidFill>
              <a:schemeClr val="accent6"/>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Combined effect</a:t>
              </a:r>
            </a:p>
          </p:txBody>
        </p:sp>
        <p:cxnSp>
          <p:nvCxnSpPr>
            <p:cNvPr id="11" name="Straight Arrow Connector 10">
              <a:extLst>
                <a:ext uri="{FF2B5EF4-FFF2-40B4-BE49-F238E27FC236}">
                  <a16:creationId xmlns:a16="http://schemas.microsoft.com/office/drawing/2014/main" id="{BFEE0912-C2F1-45D3-8655-BB8A4EB72F71}"/>
                </a:ext>
              </a:extLst>
            </p:cNvPr>
            <p:cNvCxnSpPr>
              <a:cxnSpLocks/>
              <a:stCxn id="10" idx="2"/>
              <a:endCxn id="22" idx="0"/>
            </p:cNvCxnSpPr>
            <p:nvPr/>
          </p:nvCxnSpPr>
          <p:spPr>
            <a:xfrm flipH="1">
              <a:off x="5973405" y="4446822"/>
              <a:ext cx="1" cy="2858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4D898AC8-7A78-4278-B56D-1DC07B990660}"/>
                </a:ext>
              </a:extLst>
            </p:cNvPr>
            <p:cNvCxnSpPr>
              <a:cxnSpLocks/>
              <a:stCxn id="20" idx="2"/>
              <a:endCxn id="10" idx="0"/>
            </p:cNvCxnSpPr>
            <p:nvPr/>
          </p:nvCxnSpPr>
          <p:spPr>
            <a:xfrm rot="16200000" flipH="1">
              <a:off x="4834806" y="2876861"/>
              <a:ext cx="453776" cy="1823424"/>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9CA14EEC-4FE3-4AAF-8C0C-9AC839385311}"/>
                </a:ext>
              </a:extLst>
            </p:cNvPr>
            <p:cNvCxnSpPr>
              <a:cxnSpLocks/>
              <a:stCxn id="9" idx="2"/>
              <a:endCxn id="10" idx="0"/>
            </p:cNvCxnSpPr>
            <p:nvPr/>
          </p:nvCxnSpPr>
          <p:spPr>
            <a:xfrm rot="5400000">
              <a:off x="6614360" y="2915785"/>
              <a:ext cx="458722" cy="1740630"/>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A1146DCE-34C9-4F09-A7A3-96930AF730C1}"/>
                </a:ext>
              </a:extLst>
            </p:cNvPr>
            <p:cNvSpPr/>
            <p:nvPr/>
          </p:nvSpPr>
          <p:spPr>
            <a:xfrm>
              <a:off x="4182767" y="1237232"/>
              <a:ext cx="3581277" cy="605041"/>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lIns="45720" rIns="45720" rtlCol="0" anchor="ctr"/>
            <a:lstStyle/>
            <a:p>
              <a:pPr marL="0" marR="0" lvl="0" indent="0" algn="ctr" defTabSz="914309" rtl="0" eaLnBrk="1" fontAlgn="auto"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Olaparib + NHA</a:t>
              </a:r>
              <a:r>
                <a:rPr kumimoji="0" lang="en-GB" sz="18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10–13</a:t>
              </a:r>
            </a:p>
          </p:txBody>
        </p:sp>
        <p:cxnSp>
          <p:nvCxnSpPr>
            <p:cNvPr id="17" name="Connector: Elbow 16">
              <a:extLst>
                <a:ext uri="{FF2B5EF4-FFF2-40B4-BE49-F238E27FC236}">
                  <a16:creationId xmlns:a16="http://schemas.microsoft.com/office/drawing/2014/main" id="{A18AA865-55D7-4151-9B46-C3A764541853}"/>
                </a:ext>
              </a:extLst>
            </p:cNvPr>
            <p:cNvCxnSpPr>
              <a:cxnSpLocks/>
              <a:stCxn id="16" idx="2"/>
              <a:endCxn id="20" idx="0"/>
            </p:cNvCxnSpPr>
            <p:nvPr/>
          </p:nvCxnSpPr>
          <p:spPr>
            <a:xfrm rot="5400000">
              <a:off x="4754340" y="1237915"/>
              <a:ext cx="614708" cy="1823424"/>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7C9D96A2-2D75-4149-880B-828E42C7E05F}"/>
                </a:ext>
              </a:extLst>
            </p:cNvPr>
            <p:cNvCxnSpPr>
              <a:cxnSpLocks/>
              <a:stCxn id="16" idx="2"/>
              <a:endCxn id="9" idx="0"/>
            </p:cNvCxnSpPr>
            <p:nvPr/>
          </p:nvCxnSpPr>
          <p:spPr>
            <a:xfrm rot="16200000" flipH="1">
              <a:off x="6538840" y="1276839"/>
              <a:ext cx="609762" cy="1740630"/>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CEADBBC8-0E7B-4890-B5DE-4A9F68C9E87A}"/>
                </a:ext>
              </a:extLst>
            </p:cNvPr>
            <p:cNvSpPr/>
            <p:nvPr/>
          </p:nvSpPr>
          <p:spPr>
            <a:xfrm>
              <a:off x="2359343" y="2456981"/>
              <a:ext cx="3581277" cy="1104704"/>
            </a:xfrm>
            <a:prstGeom prst="roundRect">
              <a:avLst/>
            </a:prstGeom>
            <a:solidFill>
              <a:schemeClr val="bg1">
                <a:lumMod val="9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PARP inhibition reported to increase activity of NHA </a:t>
              </a:r>
              <a:r>
                <a:rPr kumimoji="0" lang="en-GB" sz="1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via </a:t>
              </a:r>
              <a:br>
                <a:rPr kumimoji="0" lang="en-GB" sz="1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AR-dependent transcription</a:t>
              </a:r>
              <a:r>
                <a:rPr kumimoji="0" lang="en-GB" sz="1800" b="0" i="0" u="none" strike="noStrike" kern="1200" cap="none" spc="0" normalizeH="0" baseline="30000" noProof="0" dirty="0">
                  <a:ln>
                    <a:noFill/>
                  </a:ln>
                  <a:solidFill>
                    <a:srgbClr val="3F4444"/>
                  </a:solidFill>
                  <a:effectLst/>
                  <a:uLnTx/>
                  <a:uFillTx/>
                  <a:latin typeface="Arial" panose="020B0604020202020204" pitchFamily="34" charset="0"/>
                  <a:ea typeface="+mn-ea"/>
                  <a:cs typeface="Arial" panose="020B0604020202020204" pitchFamily="34" charset="0"/>
                </a:rPr>
                <a:t>10,11</a:t>
              </a:r>
            </a:p>
          </p:txBody>
        </p:sp>
        <p:sp>
          <p:nvSpPr>
            <p:cNvPr id="22" name="Rectangle: Rounded Corners 21">
              <a:extLst>
                <a:ext uri="{FF2B5EF4-FFF2-40B4-BE49-F238E27FC236}">
                  <a16:creationId xmlns:a16="http://schemas.microsoft.com/office/drawing/2014/main" id="{BC85C834-9791-49EB-AC3F-BBBFD938E8CF}"/>
                </a:ext>
              </a:extLst>
            </p:cNvPr>
            <p:cNvSpPr/>
            <p:nvPr/>
          </p:nvSpPr>
          <p:spPr>
            <a:xfrm>
              <a:off x="4182767" y="4732694"/>
              <a:ext cx="3581276" cy="657060"/>
            </a:xfrm>
            <a:prstGeom prst="roundRect">
              <a:avLst/>
            </a:prstGeom>
            <a:solidFill>
              <a:schemeClr val="accent6"/>
            </a:solidFill>
            <a:ln>
              <a:solidFill>
                <a:schemeClr val="accent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Anti-tumor activity in HRRm and non-HRRm prostate cancer</a:t>
              </a:r>
              <a:r>
                <a:rPr kumimoji="0" lang="en-GB" sz="1800"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10–13</a:t>
              </a:r>
            </a:p>
          </p:txBody>
        </p:sp>
      </p:grpSp>
      <p:sp>
        <p:nvSpPr>
          <p:cNvPr id="19" name="Footer Placeholder 3">
            <a:extLst>
              <a:ext uri="{FF2B5EF4-FFF2-40B4-BE49-F238E27FC236}">
                <a16:creationId xmlns:a16="http://schemas.microsoft.com/office/drawing/2014/main" id="{26AD7E5B-ACA0-304A-9776-F5E403AC6DB4}"/>
              </a:ext>
            </a:extLst>
          </p:cNvPr>
          <p:cNvSpPr txBox="1">
            <a:spLocks/>
          </p:cNvSpPr>
          <p:nvPr/>
        </p:nvSpPr>
        <p:spPr>
          <a:xfrm>
            <a:off x="439658" y="6411583"/>
            <a:ext cx="6992205" cy="365125"/>
          </a:xfrm>
          <a:prstGeom prst="rect">
            <a:avLst/>
          </a:prstGeom>
        </p:spPr>
        <p:txBody>
          <a:bodyPr vert="horz" lIns="91440" tIns="45720" rIns="91440" bIns="45720" rtlCol="0" anchor="b"/>
          <a:lstStyle>
            <a:defPPr>
              <a:defRPr lang="en-US"/>
            </a:defPPr>
            <a:lvl1pPr lvl="0" defTabSz="914332">
              <a:defRPr kumimoji="0" sz="800" b="0" i="0" u="none" strike="noStrike" cap="none" spc="0" normalizeH="0" baseline="0">
                <a:ln>
                  <a:noFill/>
                </a:ln>
                <a:effectLst/>
                <a:uLnTx/>
                <a:uFillTx/>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S PGothic" charset="0"/>
                <a:cs typeface="Arial" panose="020B0604020202020204" pitchFamily="34" charset="0"/>
              </a:rPr>
              <a:t>1. Mateo J, et al. </a:t>
            </a:r>
            <a:r>
              <a:rPr kumimoji="0" lang="en-GB" sz="800" b="0" i="1" u="none" strike="noStrike" kern="1200" cap="none" spc="0" normalizeH="0" baseline="0" noProof="0" dirty="0">
                <a:ln>
                  <a:noFill/>
                </a:ln>
                <a:solidFill>
                  <a:prstClr val="black"/>
                </a:solidFill>
                <a:effectLst/>
                <a:uLnTx/>
                <a:uFillTx/>
                <a:latin typeface="Calibri" panose="020F0502020204030204"/>
                <a:ea typeface="MS PGothic" charset="0"/>
                <a:cs typeface="Arial" panose="020B0604020202020204" pitchFamily="34" charset="0"/>
              </a:rPr>
              <a:t>N Engl J Med </a:t>
            </a:r>
            <a:r>
              <a:rPr kumimoji="0" lang="en-GB" sz="800" b="0" i="0" u="none" strike="noStrike" kern="1200" cap="none" spc="0" normalizeH="0" baseline="0" noProof="0" dirty="0">
                <a:ln>
                  <a:noFill/>
                </a:ln>
                <a:solidFill>
                  <a:prstClr val="black"/>
                </a:solidFill>
                <a:effectLst/>
                <a:uLnTx/>
                <a:uFillTx/>
                <a:latin typeface="Calibri" panose="020F0502020204030204"/>
                <a:ea typeface="MS PGothic" charset="0"/>
                <a:cs typeface="Arial" panose="020B0604020202020204" pitchFamily="34" charset="0"/>
              </a:rPr>
              <a:t>2015;373:1697–1708; 2. Schiewer MJ, et al </a:t>
            </a:r>
            <a:r>
              <a:rPr kumimoji="0" lang="en-GB" sz="800" b="0" i="1" u="none" strike="noStrike" kern="1200" cap="none" spc="0" normalizeH="0" baseline="0" noProof="0" dirty="0">
                <a:ln>
                  <a:noFill/>
                </a:ln>
                <a:solidFill>
                  <a:prstClr val="black"/>
                </a:solidFill>
                <a:effectLst/>
                <a:uLnTx/>
                <a:uFillTx/>
                <a:latin typeface="Calibri" panose="020F0502020204030204"/>
                <a:ea typeface="MS PGothic" charset="0"/>
                <a:cs typeface="Arial" panose="020B0604020202020204" pitchFamily="34" charset="0"/>
              </a:rPr>
              <a:t>Cancer Discov </a:t>
            </a:r>
            <a:r>
              <a:rPr kumimoji="0" lang="en-GB" sz="800" b="0" i="0" u="none" strike="noStrike" kern="1200" cap="none" spc="0" normalizeH="0" baseline="0" noProof="0" dirty="0">
                <a:ln>
                  <a:noFill/>
                </a:ln>
                <a:solidFill>
                  <a:prstClr val="black"/>
                </a:solidFill>
                <a:effectLst/>
                <a:uLnTx/>
                <a:uFillTx/>
                <a:latin typeface="Calibri" panose="020F0502020204030204"/>
                <a:ea typeface="MS PGothic" charset="0"/>
                <a:cs typeface="Arial" panose="020B0604020202020204" pitchFamily="34" charset="0"/>
              </a:rPr>
              <a:t>2012;2:1134–1149; 3. Polkinghorn WR, et al. </a:t>
            </a:r>
            <a:r>
              <a:rPr kumimoji="0" lang="en-GB" sz="800" b="0" i="1" u="none" strike="noStrike" kern="1200" cap="none" spc="0" normalizeH="0" baseline="0" noProof="0" dirty="0">
                <a:ln>
                  <a:noFill/>
                </a:ln>
                <a:solidFill>
                  <a:prstClr val="black"/>
                </a:solidFill>
                <a:effectLst/>
                <a:uLnTx/>
                <a:uFillTx/>
                <a:latin typeface="Calibri" panose="020F0502020204030204"/>
                <a:ea typeface="MS PGothic" charset="0"/>
                <a:cs typeface="Arial" panose="020B0604020202020204" pitchFamily="34" charset="0"/>
              </a:rPr>
              <a:t>Cancer Discov </a:t>
            </a:r>
            <a:r>
              <a:rPr kumimoji="0" lang="en-GB" sz="800" b="0" i="0" u="none" strike="noStrike" kern="1200" cap="none" spc="0" normalizeH="0" baseline="0" noProof="0" dirty="0">
                <a:ln>
                  <a:noFill/>
                </a:ln>
                <a:solidFill>
                  <a:prstClr val="black"/>
                </a:solidFill>
                <a:effectLst/>
                <a:uLnTx/>
                <a:uFillTx/>
                <a:latin typeface="Calibri" panose="020F0502020204030204"/>
                <a:ea typeface="MS PGothic" charset="0"/>
                <a:cs typeface="Arial" panose="020B0604020202020204" pitchFamily="34" charset="0"/>
              </a:rPr>
              <a:t>2013;3:1245–1153; 4. Asim M, et al. </a:t>
            </a:r>
            <a:r>
              <a:rPr kumimoji="0" lang="en-GB" sz="800" b="0" i="1" u="none" strike="noStrike" kern="1200" cap="none" spc="0" normalizeH="0" baseline="0" noProof="0" dirty="0">
                <a:ln>
                  <a:noFill/>
                </a:ln>
                <a:solidFill>
                  <a:prstClr val="black"/>
                </a:solidFill>
                <a:effectLst/>
                <a:uLnTx/>
                <a:uFillTx/>
                <a:latin typeface="Calibri" panose="020F0502020204030204"/>
                <a:ea typeface="MS PGothic" charset="0"/>
                <a:cs typeface="Arial" panose="020B0604020202020204" pitchFamily="34" charset="0"/>
              </a:rPr>
              <a:t>Nat Commun </a:t>
            </a:r>
            <a:r>
              <a:rPr kumimoji="0" lang="en-GB" sz="800" b="0" i="0" u="none" strike="noStrike" kern="1200" cap="none" spc="0" normalizeH="0" baseline="0" noProof="0" dirty="0">
                <a:ln>
                  <a:noFill/>
                </a:ln>
                <a:solidFill>
                  <a:prstClr val="black"/>
                </a:solidFill>
                <a:effectLst/>
                <a:uLnTx/>
                <a:uFillTx/>
                <a:latin typeface="Calibri" panose="020F0502020204030204"/>
                <a:ea typeface="MS PGothic" charset="0"/>
                <a:cs typeface="Arial" panose="020B0604020202020204" pitchFamily="34" charset="0"/>
              </a:rPr>
              <a:t>2017;8:374 </a:t>
            </a:r>
          </a:p>
        </p:txBody>
      </p:sp>
      <p:sp>
        <p:nvSpPr>
          <p:cNvPr id="21" name="Title 1">
            <a:extLst>
              <a:ext uri="{FF2B5EF4-FFF2-40B4-BE49-F238E27FC236}">
                <a16:creationId xmlns:a16="http://schemas.microsoft.com/office/drawing/2014/main" id="{A0FE0CBD-119E-1946-B101-AF4F2466FCFB}"/>
              </a:ext>
            </a:extLst>
          </p:cNvPr>
          <p:cNvSpPr txBox="1">
            <a:spLocks/>
          </p:cNvSpPr>
          <p:nvPr/>
        </p:nvSpPr>
        <p:spPr>
          <a:xfrm>
            <a:off x="471947" y="225064"/>
            <a:ext cx="11287433" cy="893404"/>
          </a:xfrm>
          <a:prstGeom prst="rect">
            <a:avLst/>
          </a:prstGeom>
        </p:spPr>
        <p:txBody>
          <a:bodyPr vert="horz" lIns="91440" tIns="45720" rIns="91440" bIns="45720" rtlCol="0" anchor="ctr">
            <a:normAutofit/>
          </a:bodyPr>
          <a:lstStyle>
            <a:lvl1pPr>
              <a:lnSpc>
                <a:spcPct val="90000"/>
              </a:lnSpc>
              <a:spcBef>
                <a:spcPct val="0"/>
              </a:spcBef>
              <a:buNone/>
              <a:defRPr sz="2800" b="1">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Calibri" panose="020F0502020204030204"/>
                <a:ea typeface="+mj-ea"/>
                <a:cs typeface="+mj-cs"/>
              </a:rPr>
              <a:t>Rationale for combining PARP inhibitors and NHAs</a:t>
            </a:r>
          </a:p>
        </p:txBody>
      </p:sp>
      <p:sp>
        <p:nvSpPr>
          <p:cNvPr id="2" name="TextBox 1">
            <a:extLst>
              <a:ext uri="{FF2B5EF4-FFF2-40B4-BE49-F238E27FC236}">
                <a16:creationId xmlns:a16="http://schemas.microsoft.com/office/drawing/2014/main" id="{A997CE8B-8020-5D63-267E-1B89C7524BC8}"/>
              </a:ext>
            </a:extLst>
          </p:cNvPr>
          <p:cNvSpPr txBox="1"/>
          <p:nvPr/>
        </p:nvSpPr>
        <p:spPr>
          <a:xfrm>
            <a:off x="8256240" y="6381328"/>
            <a:ext cx="2880320" cy="369332"/>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rPr>
              <a:t>Courtesy of Fred Saad, MD</a:t>
            </a:r>
            <a:endParaRPr kumimoji="0" lang="en-US" sz="1800" b="0" i="0" u="none" strike="noStrike" kern="1200" cap="none" spc="0" normalizeH="0" baseline="0" noProof="0" dirty="0">
              <a:ln>
                <a:noFill/>
              </a:ln>
              <a:solidFill>
                <a:srgbClr val="ED7D31"/>
              </a:solidFill>
              <a:effectLst/>
              <a:uLnTx/>
              <a:uFillTx/>
              <a:latin typeface="Arial" pitchFamily="-72" charset="0"/>
              <a:ea typeface="MS PGothic" charset="0"/>
            </a:endParaRPr>
          </a:p>
        </p:txBody>
      </p:sp>
    </p:spTree>
    <p:extLst>
      <p:ext uri="{BB962C8B-B14F-4D97-AF65-F5344CB8AC3E}">
        <p14:creationId xmlns:p14="http://schemas.microsoft.com/office/powerpoint/2010/main" val="1866489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46693-8695-42DC-9A92-7716D897DBB8}"/>
              </a:ext>
            </a:extLst>
          </p:cNvPr>
          <p:cNvSpPr>
            <a:spLocks noGrp="1"/>
          </p:cNvSpPr>
          <p:nvPr>
            <p:ph type="title"/>
          </p:nvPr>
        </p:nvSpPr>
        <p:spPr/>
        <p:txBody>
          <a:bodyPr>
            <a:normAutofit fontScale="90000"/>
          </a:bodyPr>
          <a:lstStyle/>
          <a:p>
            <a:r>
              <a:rPr lang="en-GB" sz="3733" b="1" dirty="0" err="1">
                <a:latin typeface="+mn-lt"/>
              </a:rPr>
              <a:t>PROpel</a:t>
            </a:r>
            <a:br>
              <a:rPr lang="en-GB" dirty="0"/>
            </a:br>
            <a:r>
              <a:rPr lang="en-GB" sz="2400" dirty="0">
                <a:solidFill>
                  <a:schemeClr val="accent1"/>
                </a:solidFill>
              </a:rPr>
              <a:t>Randomized, double-blind, placebo-controlled Phase III trial</a:t>
            </a:r>
            <a:endParaRPr lang="en-GB" dirty="0">
              <a:solidFill>
                <a:schemeClr val="accent1"/>
              </a:solidFill>
            </a:endParaRPr>
          </a:p>
        </p:txBody>
      </p:sp>
      <p:sp>
        <p:nvSpPr>
          <p:cNvPr id="4" name="Slide Number Placeholder 3">
            <a:extLst>
              <a:ext uri="{FF2B5EF4-FFF2-40B4-BE49-F238E27FC236}">
                <a16:creationId xmlns:a16="http://schemas.microsoft.com/office/drawing/2014/main" id="{75E204DA-12B6-4C42-8408-10DC89135C7D}"/>
              </a:ext>
            </a:extLst>
          </p:cNvPr>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pic>
        <p:nvPicPr>
          <p:cNvPr id="6" name="Picture 2">
            <a:extLst>
              <a:ext uri="{FF2B5EF4-FFF2-40B4-BE49-F238E27FC236}">
                <a16:creationId xmlns:a16="http://schemas.microsoft.com/office/drawing/2014/main" id="{B8A975AD-142E-49AD-A2FF-84B2BDB8D25A}"/>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20256" y="1605138"/>
            <a:ext cx="10962144" cy="379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32FBC7FD-3554-4B80-80FF-D434FB353653}"/>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3333509" y="5699109"/>
            <a:ext cx="7765648" cy="635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FF5ED32D-8DD7-484C-84EB-F6959857012F}"/>
              </a:ext>
            </a:extLst>
          </p:cNvPr>
          <p:cNvSpPr txBox="1"/>
          <p:nvPr/>
        </p:nvSpPr>
        <p:spPr>
          <a:xfrm>
            <a:off x="722453" y="5767045"/>
            <a:ext cx="24002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a:ln>
                  <a:noFill/>
                </a:ln>
                <a:solidFill>
                  <a:prstClr val="black"/>
                </a:solidFill>
                <a:effectLst/>
                <a:uLnTx/>
                <a:uFillTx/>
                <a:latin typeface="Calibri" panose="020F0502020204030204"/>
                <a:ea typeface="MS PGothic" charset="0"/>
                <a:cs typeface="+mn-cs"/>
              </a:rPr>
              <a:t>Baseline demographics: </a:t>
            </a:r>
            <a:r>
              <a:rPr kumimoji="0" lang="en-GB" sz="1400" b="1" i="0" u="sng" strike="noStrike" kern="1200" cap="none" spc="0" normalizeH="0" baseline="0" noProof="0" dirty="0" err="1">
                <a:ln>
                  <a:noFill/>
                </a:ln>
                <a:solidFill>
                  <a:prstClr val="black"/>
                </a:solidFill>
                <a:effectLst/>
                <a:uLnTx/>
                <a:uFillTx/>
                <a:latin typeface="Calibri" panose="020F0502020204030204"/>
                <a:ea typeface="MS PGothic" charset="0"/>
                <a:cs typeface="+mn-cs"/>
              </a:rPr>
              <a:t>HRRm</a:t>
            </a:r>
            <a:r>
              <a:rPr kumimoji="0" lang="en-GB" sz="1400" b="1" i="0" u="sng" strike="noStrike" kern="1200" cap="none" spc="0" normalizeH="0" baseline="0" noProof="0" dirty="0">
                <a:ln>
                  <a:noFill/>
                </a:ln>
                <a:solidFill>
                  <a:prstClr val="black"/>
                </a:solidFill>
                <a:effectLst/>
                <a:uLnTx/>
                <a:uFillTx/>
                <a:latin typeface="Calibri" panose="020F0502020204030204"/>
                <a:ea typeface="MS PGothic" charset="0"/>
                <a:cs typeface="+mn-cs"/>
              </a:rPr>
              <a:t> status</a:t>
            </a:r>
          </a:p>
        </p:txBody>
      </p:sp>
      <p:sp>
        <p:nvSpPr>
          <p:cNvPr id="3" name="TextBox 2">
            <a:extLst>
              <a:ext uri="{FF2B5EF4-FFF2-40B4-BE49-F238E27FC236}">
                <a16:creationId xmlns:a16="http://schemas.microsoft.com/office/drawing/2014/main" id="{A594E69B-87F6-A062-624C-7F6E0D82B409}"/>
              </a:ext>
            </a:extLst>
          </p:cNvPr>
          <p:cNvSpPr txBox="1"/>
          <p:nvPr/>
        </p:nvSpPr>
        <p:spPr>
          <a:xfrm>
            <a:off x="8239872" y="6488668"/>
            <a:ext cx="2880320" cy="369332"/>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rPr>
              <a:t>Courtesy of Fred Saad, MD</a:t>
            </a:r>
            <a:endParaRPr kumimoji="0" lang="en-US" sz="1800" b="0" i="0" u="none" strike="noStrike" kern="1200" cap="none" spc="0" normalizeH="0" baseline="0" noProof="0" dirty="0">
              <a:ln>
                <a:noFill/>
              </a:ln>
              <a:solidFill>
                <a:srgbClr val="ED7D31"/>
              </a:solidFill>
              <a:effectLst/>
              <a:uLnTx/>
              <a:uFillTx/>
              <a:latin typeface="Arial" pitchFamily="-72" charset="0"/>
              <a:ea typeface="MS PGothic" charset="0"/>
            </a:endParaRPr>
          </a:p>
        </p:txBody>
      </p:sp>
    </p:spTree>
    <p:extLst>
      <p:ext uri="{BB962C8B-B14F-4D97-AF65-F5344CB8AC3E}">
        <p14:creationId xmlns:p14="http://schemas.microsoft.com/office/powerpoint/2010/main" val="3422534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46693-8695-42DC-9A92-7716D897DBB8}"/>
              </a:ext>
            </a:extLst>
          </p:cNvPr>
          <p:cNvSpPr>
            <a:spLocks noGrp="1"/>
          </p:cNvSpPr>
          <p:nvPr>
            <p:ph type="title"/>
          </p:nvPr>
        </p:nvSpPr>
        <p:spPr/>
        <p:txBody>
          <a:bodyPr>
            <a:normAutofit fontScale="90000"/>
          </a:bodyPr>
          <a:lstStyle/>
          <a:p>
            <a:r>
              <a:rPr lang="en-GB" sz="3733" b="1" spc="-133" dirty="0">
                <a:solidFill>
                  <a:srgbClr val="000000"/>
                </a:solidFill>
                <a:latin typeface="Arial Black" panose="020B0A04020102020204"/>
              </a:rPr>
              <a:t>MAGNITUDE </a:t>
            </a:r>
            <a:br>
              <a:rPr lang="en-GB" b="1" spc="-133" dirty="0">
                <a:solidFill>
                  <a:srgbClr val="000000"/>
                </a:solidFill>
                <a:latin typeface="Arial Black" panose="020B0A04020102020204"/>
              </a:rPr>
            </a:br>
            <a:r>
              <a:rPr lang="en-GB" sz="2400" b="1" spc="-133" dirty="0">
                <a:solidFill>
                  <a:srgbClr val="0460A9"/>
                </a:solidFill>
                <a:latin typeface="Arial Black" panose="020B0A04020102020204"/>
              </a:rPr>
              <a:t>Randomized, double-blind, placebo-controlled Phase III trial</a:t>
            </a:r>
            <a:endParaRPr lang="en-GB" sz="2667" dirty="0"/>
          </a:p>
        </p:txBody>
      </p:sp>
      <p:sp>
        <p:nvSpPr>
          <p:cNvPr id="4" name="Slide Number Placeholder 3">
            <a:extLst>
              <a:ext uri="{FF2B5EF4-FFF2-40B4-BE49-F238E27FC236}">
                <a16:creationId xmlns:a16="http://schemas.microsoft.com/office/drawing/2014/main" id="{75E204DA-12B6-4C42-8408-10DC89135C7D}"/>
              </a:ext>
            </a:extLst>
          </p:cNvPr>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pic>
        <p:nvPicPr>
          <p:cNvPr id="6" name="Picture 2">
            <a:extLst>
              <a:ext uri="{FF2B5EF4-FFF2-40B4-BE49-F238E27FC236}">
                <a16:creationId xmlns:a16="http://schemas.microsoft.com/office/drawing/2014/main" id="{BB97C0FC-7598-4453-8A68-1DA35BCA87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09600" y="1738226"/>
            <a:ext cx="10972800" cy="4138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a:extLst>
              <a:ext uri="{FF2B5EF4-FFF2-40B4-BE49-F238E27FC236}">
                <a16:creationId xmlns:a16="http://schemas.microsoft.com/office/drawing/2014/main" id="{F6B2780C-2200-2A4F-B2E5-63E1BB14437B}"/>
              </a:ext>
            </a:extLst>
          </p:cNvPr>
          <p:cNvCxnSpPr>
            <a:cxnSpLocks/>
          </p:cNvCxnSpPr>
          <p:nvPr/>
        </p:nvCxnSpPr>
        <p:spPr>
          <a:xfrm flipV="1">
            <a:off x="4866468" y="3750590"/>
            <a:ext cx="3440624" cy="164282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71B4D6-CD50-AB46-8534-1B50F39293E5}"/>
              </a:ext>
            </a:extLst>
          </p:cNvPr>
          <p:cNvCxnSpPr>
            <a:cxnSpLocks/>
          </p:cNvCxnSpPr>
          <p:nvPr/>
        </p:nvCxnSpPr>
        <p:spPr>
          <a:xfrm flipH="1" flipV="1">
            <a:off x="4866468" y="3807266"/>
            <a:ext cx="3642102" cy="158614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12B10A9-B8F1-6B87-AD1D-9AAF7B05D991}"/>
              </a:ext>
            </a:extLst>
          </p:cNvPr>
          <p:cNvSpPr txBox="1"/>
          <p:nvPr/>
        </p:nvSpPr>
        <p:spPr>
          <a:xfrm>
            <a:off x="8256240" y="6381328"/>
            <a:ext cx="2880320" cy="369332"/>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rPr>
              <a:t>Courtesy of Fred Saad, MD</a:t>
            </a:r>
            <a:endParaRPr kumimoji="0" lang="en-US" sz="1800" b="0" i="0" u="none" strike="noStrike" kern="1200" cap="none" spc="0" normalizeH="0" baseline="0" noProof="0" dirty="0">
              <a:ln>
                <a:noFill/>
              </a:ln>
              <a:solidFill>
                <a:srgbClr val="ED7D31"/>
              </a:solidFill>
              <a:effectLst/>
              <a:uLnTx/>
              <a:uFillTx/>
              <a:latin typeface="Arial" pitchFamily="-72" charset="0"/>
              <a:ea typeface="MS PGothic" charset="0"/>
            </a:endParaRPr>
          </a:p>
        </p:txBody>
      </p:sp>
    </p:spTree>
    <p:extLst>
      <p:ext uri="{BB962C8B-B14F-4D97-AF65-F5344CB8AC3E}">
        <p14:creationId xmlns:p14="http://schemas.microsoft.com/office/powerpoint/2010/main" val="234057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PARP Inhibitors in Prostate Cancer</a:t>
            </a:r>
            <a:br>
              <a:rPr lang="en-US" dirty="0">
                <a:solidFill>
                  <a:srgbClr val="0432FF"/>
                </a:solidFill>
              </a:rPr>
            </a:br>
            <a:r>
              <a:rPr lang="en-US" dirty="0">
                <a:solidFill>
                  <a:srgbClr val="0432FF"/>
                </a:solidFill>
              </a:rPr>
              <a:t>Top Ten List</a:t>
            </a:r>
            <a:endParaRPr lang="en-US" sz="2800" dirty="0">
              <a:solidFill>
                <a:srgbClr val="0432FF"/>
              </a:solidFill>
            </a:endParaRPr>
          </a:p>
        </p:txBody>
      </p:sp>
      <p:sp>
        <p:nvSpPr>
          <p:cNvPr id="6" name="Content Placeholder 5"/>
          <p:cNvSpPr>
            <a:spLocks noGrp="1"/>
          </p:cNvSpPr>
          <p:nvPr>
            <p:ph idx="1"/>
          </p:nvPr>
        </p:nvSpPr>
        <p:spPr>
          <a:xfrm>
            <a:off x="479376" y="1268760"/>
            <a:ext cx="11600184" cy="5589240"/>
          </a:xfrm>
        </p:spPr>
        <p:txBody>
          <a:bodyPr/>
          <a:lstStyle/>
          <a:p>
            <a:pPr marL="466725" indent="-457200">
              <a:spcBef>
                <a:spcPts val="600"/>
              </a:spcBef>
              <a:spcAft>
                <a:spcPts val="600"/>
              </a:spcAft>
              <a:buFont typeface="+mj-lt"/>
              <a:buAutoNum type="arabicPeriod"/>
            </a:pPr>
            <a:r>
              <a:rPr lang="en-US" sz="2400" b="0" dirty="0">
                <a:latin typeface="Calibri" panose="020F0502020204030204" pitchFamily="34" charset="0"/>
              </a:rPr>
              <a:t>Genomic workup: Metastatic disease?</a:t>
            </a:r>
          </a:p>
          <a:p>
            <a:pPr marL="466725" marR="0" indent="-457200" algn="l">
              <a:spcBef>
                <a:spcPts val="600"/>
              </a:spcBef>
              <a:spcAft>
                <a:spcPts val="600"/>
              </a:spcAft>
              <a:buFont typeface="+mj-lt"/>
              <a:buAutoNum type="arabicPeriod"/>
            </a:pPr>
            <a:r>
              <a:rPr lang="en-US" sz="2400" b="0" i="0" u="none" strike="noStrike" dirty="0">
                <a:solidFill>
                  <a:srgbClr val="000000"/>
                </a:solidFill>
                <a:effectLst/>
                <a:latin typeface="Calibri" panose="020F0502020204030204" pitchFamily="34" charset="0"/>
              </a:rPr>
              <a:t>Role of liquid biopsy?</a:t>
            </a:r>
          </a:p>
          <a:p>
            <a:pPr marL="466725" marR="0" indent="-457200" algn="l">
              <a:spcBef>
                <a:spcPts val="600"/>
              </a:spcBef>
              <a:spcAft>
                <a:spcPts val="600"/>
              </a:spcAft>
              <a:buFont typeface="+mj-lt"/>
              <a:buAutoNum type="arabicPeriod"/>
            </a:pPr>
            <a:r>
              <a:rPr lang="en-US" sz="2400" b="0" i="0" u="none" strike="noStrike" dirty="0">
                <a:solidFill>
                  <a:srgbClr val="000000"/>
                </a:solidFill>
                <a:effectLst/>
                <a:latin typeface="Calibri" panose="020F0502020204030204" pitchFamily="34" charset="0"/>
              </a:rPr>
              <a:t>BRCA 1 vs BRCA 2? Other germline mutations?</a:t>
            </a:r>
          </a:p>
          <a:p>
            <a:pPr marL="466725" indent="-457200">
              <a:spcBef>
                <a:spcPts val="600"/>
              </a:spcBef>
              <a:spcAft>
                <a:spcPts val="600"/>
              </a:spcAft>
              <a:buFont typeface="+mj-lt"/>
              <a:buAutoNum type="arabicPeriod"/>
            </a:pPr>
            <a:r>
              <a:rPr lang="en-US" sz="2400" b="0" i="0" u="none" strike="noStrike" dirty="0">
                <a:solidFill>
                  <a:srgbClr val="000000"/>
                </a:solidFill>
                <a:effectLst/>
                <a:latin typeface="Calibri" panose="020F0502020204030204" pitchFamily="34" charset="0"/>
              </a:rPr>
              <a:t>Somati</a:t>
            </a:r>
            <a:r>
              <a:rPr lang="en-US" sz="2400" b="0" dirty="0">
                <a:latin typeface="Calibri" panose="020F0502020204030204" pitchFamily="34" charset="0"/>
              </a:rPr>
              <a:t>c mutations?</a:t>
            </a:r>
            <a:endParaRPr lang="en-US" sz="2400" b="0" i="0" u="none" strike="noStrike" dirty="0">
              <a:solidFill>
                <a:srgbClr val="000000"/>
              </a:solidFill>
              <a:effectLst/>
              <a:latin typeface="Calibri" panose="020F0502020204030204" pitchFamily="34" charset="0"/>
            </a:endParaRPr>
          </a:p>
          <a:p>
            <a:pPr marL="466725" marR="0" indent="-457200" algn="l">
              <a:spcBef>
                <a:spcPts val="600"/>
              </a:spcBef>
              <a:spcAft>
                <a:spcPts val="600"/>
              </a:spcAft>
              <a:buFont typeface="+mj-lt"/>
              <a:buAutoNum type="arabicPeriod"/>
            </a:pPr>
            <a:r>
              <a:rPr lang="en-US" sz="2400" b="0" i="0" u="none" strike="noStrike" dirty="0">
                <a:solidFill>
                  <a:srgbClr val="000000"/>
                </a:solidFill>
                <a:effectLst/>
                <a:latin typeface="Calibri" panose="020F0502020204030204" pitchFamily="34" charset="0"/>
              </a:rPr>
              <a:t>LOH, HRD scores?</a:t>
            </a:r>
          </a:p>
          <a:p>
            <a:pPr marL="466725" marR="0" indent="-457200" algn="l">
              <a:spcBef>
                <a:spcPts val="600"/>
              </a:spcBef>
              <a:spcAft>
                <a:spcPts val="600"/>
              </a:spcAft>
              <a:buFont typeface="+mj-lt"/>
              <a:buAutoNum type="arabicPeriod"/>
            </a:pPr>
            <a:r>
              <a:rPr lang="en-US" sz="2400" b="0" dirty="0">
                <a:latin typeface="Calibri" panose="020F0502020204030204" pitchFamily="34" charset="0"/>
              </a:rPr>
              <a:t>Use of platinum agents</a:t>
            </a:r>
            <a:endParaRPr lang="en-US" sz="2400" b="0" i="0" u="none" strike="noStrike" dirty="0">
              <a:solidFill>
                <a:srgbClr val="000000"/>
              </a:solidFill>
              <a:effectLst/>
              <a:latin typeface="Calibri" panose="020F0502020204030204" pitchFamily="34" charset="0"/>
            </a:endParaRPr>
          </a:p>
          <a:p>
            <a:pPr marL="466725" marR="0" indent="-457200" algn="l">
              <a:spcBef>
                <a:spcPts val="600"/>
              </a:spcBef>
              <a:spcAft>
                <a:spcPts val="600"/>
              </a:spcAft>
              <a:buFont typeface="+mj-lt"/>
              <a:buAutoNum type="arabicPeriod"/>
            </a:pPr>
            <a:r>
              <a:rPr lang="en-US" sz="2400" b="0" dirty="0">
                <a:latin typeface="Calibri" panose="020F0502020204030204" pitchFamily="34" charset="0"/>
              </a:rPr>
              <a:t>PARP inhibitors: First-line therapy for </a:t>
            </a:r>
            <a:r>
              <a:rPr lang="en-US" sz="2400" b="0" dirty="0" err="1">
                <a:latin typeface="Calibri" panose="020F0502020204030204" pitchFamily="34" charset="0"/>
              </a:rPr>
              <a:t>mCRPC</a:t>
            </a:r>
            <a:r>
              <a:rPr lang="en-US" sz="2400" b="0" dirty="0">
                <a:latin typeface="Calibri" panose="020F0502020204030204" pitchFamily="34" charset="0"/>
              </a:rPr>
              <a:t> (PROPEL, MAGNITUDE)</a:t>
            </a:r>
          </a:p>
          <a:p>
            <a:pPr marL="466725" marR="0" indent="-457200" algn="l">
              <a:spcBef>
                <a:spcPts val="600"/>
              </a:spcBef>
              <a:spcAft>
                <a:spcPts val="600"/>
              </a:spcAft>
              <a:buFont typeface="+mj-lt"/>
              <a:buAutoNum type="arabicPeriod"/>
            </a:pPr>
            <a:r>
              <a:rPr lang="en-US" sz="2400" b="0" dirty="0">
                <a:latin typeface="Calibri" panose="020F0502020204030204" pitchFamily="34" charset="0"/>
              </a:rPr>
              <a:t>PARP inhibitors: Second-line and beyond</a:t>
            </a:r>
          </a:p>
          <a:p>
            <a:pPr marL="466725" marR="0" indent="-457200" algn="l">
              <a:spcBef>
                <a:spcPts val="600"/>
              </a:spcBef>
              <a:spcAft>
                <a:spcPts val="600"/>
              </a:spcAft>
              <a:buFont typeface="+mj-lt"/>
              <a:buAutoNum type="arabicPeriod"/>
            </a:pPr>
            <a:r>
              <a:rPr lang="en-US" sz="2400" b="0" dirty="0">
                <a:latin typeface="Calibri" panose="020F0502020204030204" pitchFamily="34" charset="0"/>
              </a:rPr>
              <a:t>Prevention and management of toxicity/side effects</a:t>
            </a:r>
          </a:p>
          <a:p>
            <a:pPr marL="466725" marR="0" indent="-457200" algn="l">
              <a:spcBef>
                <a:spcPts val="600"/>
              </a:spcBef>
              <a:spcAft>
                <a:spcPts val="600"/>
              </a:spcAft>
              <a:buFont typeface="+mj-lt"/>
              <a:buAutoNum type="arabicPeriod"/>
            </a:pPr>
            <a:r>
              <a:rPr lang="en-US" sz="2400" b="0" dirty="0">
                <a:latin typeface="Calibri" panose="020F0502020204030204" pitchFamily="34" charset="0"/>
              </a:rPr>
              <a:t>Resistance mechanisms; PARP inhibitor </a:t>
            </a:r>
            <a:r>
              <a:rPr lang="en-US" sz="2400" b="0" dirty="0" err="1">
                <a:latin typeface="Calibri" panose="020F0502020204030204" pitchFamily="34" charset="0"/>
              </a:rPr>
              <a:t>rechallange</a:t>
            </a:r>
            <a:endParaRPr lang="en-US" sz="2400" b="0" dirty="0">
              <a:latin typeface="Calibri" panose="020F0502020204030204" pitchFamily="34" charset="0"/>
            </a:endParaRPr>
          </a:p>
        </p:txBody>
      </p:sp>
    </p:spTree>
    <p:custDataLst>
      <p:tags r:id="rId1"/>
    </p:custDataLst>
    <p:extLst>
      <p:ext uri="{BB962C8B-B14F-4D97-AF65-F5344CB8AC3E}">
        <p14:creationId xmlns:p14="http://schemas.microsoft.com/office/powerpoint/2010/main" val="34116451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79F002-3B99-9965-1B1B-E99F6C374277}"/>
              </a:ext>
            </a:extLst>
          </p:cNvPr>
          <p:cNvSpPr/>
          <p:nvPr/>
        </p:nvSpPr>
        <p:spPr bwMode="auto">
          <a:xfrm>
            <a:off x="264871" y="2697480"/>
            <a:ext cx="11816208" cy="73152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p:cNvSpPr>
            <a:spLocks noGrp="1"/>
          </p:cNvSpPr>
          <p:nvPr>
            <p:ph idx="1"/>
          </p:nvPr>
        </p:nvSpPr>
        <p:spPr>
          <a:xfrm>
            <a:off x="479376" y="1268760"/>
            <a:ext cx="11600184" cy="5589240"/>
          </a:xfrm>
        </p:spPr>
        <p:txBody>
          <a:bodyPr/>
          <a:lstStyle/>
          <a:p>
            <a:pPr marL="98425" indent="0">
              <a:spcBef>
                <a:spcPts val="1800"/>
              </a:spcBef>
              <a:spcAft>
                <a:spcPts val="1200"/>
              </a:spcAft>
              <a:buNone/>
            </a:pPr>
            <a:r>
              <a:rPr lang="en-US" sz="2200" dirty="0">
                <a:solidFill>
                  <a:schemeClr val="tx1"/>
                </a:solidFill>
              </a:rPr>
              <a:t>Introduction: This Week on RTP</a:t>
            </a:r>
          </a:p>
          <a:p>
            <a:pPr marL="98425" indent="0">
              <a:spcBef>
                <a:spcPts val="1800"/>
              </a:spcBef>
              <a:spcAft>
                <a:spcPts val="1200"/>
              </a:spcAft>
              <a:buNone/>
            </a:pPr>
            <a:r>
              <a:rPr lang="en-US" sz="2200" dirty="0">
                <a:solidFill>
                  <a:schemeClr val="tx1"/>
                </a:solidFill>
                <a:latin typeface="+mn-lt"/>
              </a:rPr>
              <a:t>MODULE 1: PARP Inhibitors in Prostate Cancer – Top 10 List</a:t>
            </a:r>
          </a:p>
          <a:p>
            <a:pPr marL="98425" indent="0">
              <a:spcBef>
                <a:spcPts val="1800"/>
              </a:spcBef>
              <a:spcAft>
                <a:spcPts val="1200"/>
              </a:spcAft>
              <a:buNone/>
            </a:pPr>
            <a:r>
              <a:rPr lang="en-US" sz="2200" dirty="0">
                <a:solidFill>
                  <a:schemeClr val="bg1"/>
                </a:solidFill>
              </a:rPr>
              <a:t>MODULE 2: </a:t>
            </a:r>
            <a:r>
              <a:rPr lang="en-US" sz="2200" b="1" dirty="0">
                <a:solidFill>
                  <a:schemeClr val="bg1"/>
                </a:solidFill>
                <a:effectLst/>
                <a:latin typeface="+mn-lt"/>
                <a:ea typeface="Calibri" panose="020F0502020204030204" pitchFamily="34" charset="0"/>
              </a:rPr>
              <a:t>Optimal Integration of PARP Inhibitor Monotherapy into the Management of Metastatic Castration-Resistant Prostate Cancer (</a:t>
            </a:r>
            <a:r>
              <a:rPr lang="en-US" sz="2200" b="1" dirty="0" err="1">
                <a:solidFill>
                  <a:schemeClr val="bg1"/>
                </a:solidFill>
                <a:effectLst/>
                <a:latin typeface="+mn-lt"/>
                <a:ea typeface="Calibri" panose="020F0502020204030204" pitchFamily="34" charset="0"/>
              </a:rPr>
              <a:t>mCRPC</a:t>
            </a:r>
            <a:r>
              <a:rPr lang="en-US" sz="2200" b="1" dirty="0">
                <a:solidFill>
                  <a:schemeClr val="bg1"/>
                </a:solidFill>
                <a:effectLst/>
                <a:latin typeface="+mn-lt"/>
                <a:ea typeface="Calibri" panose="020F0502020204030204" pitchFamily="34" charset="0"/>
              </a:rPr>
              <a:t>) – Prof de Bono</a:t>
            </a:r>
            <a:endParaRPr lang="en-US" sz="2200" dirty="0">
              <a:solidFill>
                <a:schemeClr val="bg1"/>
              </a:solidFill>
              <a:latin typeface="+mn-lt"/>
            </a:endParaRPr>
          </a:p>
          <a:p>
            <a:pPr marL="98425" indent="0">
              <a:spcBef>
                <a:spcPts val="1800"/>
              </a:spcBef>
              <a:spcAft>
                <a:spcPts val="1200"/>
              </a:spcAft>
              <a:buNone/>
            </a:pPr>
            <a:r>
              <a:rPr lang="en-US" sz="2200" dirty="0">
                <a:solidFill>
                  <a:schemeClr val="tx1"/>
                </a:solidFill>
                <a:latin typeface="+mn-lt"/>
              </a:rPr>
              <a:t>MODULE 3: </a:t>
            </a:r>
            <a:r>
              <a:rPr lang="en-US" sz="2200" b="1" dirty="0">
                <a:effectLst/>
                <a:latin typeface="+mn-lt"/>
                <a:ea typeface="Calibri" panose="020F0502020204030204" pitchFamily="34" charset="0"/>
              </a:rPr>
              <a:t>Available Data with, Ongoing Investigation of and Potential Future Role for PARP Inhibitor-Based Combination Strategies – Dr Saad</a:t>
            </a:r>
            <a:endParaRPr lang="en-US" sz="2200" dirty="0">
              <a:solidFill>
                <a:schemeClr val="tx1"/>
              </a:solidFill>
              <a:latin typeface="+mn-lt"/>
            </a:endParaRPr>
          </a:p>
          <a:p>
            <a:pPr marL="98425" indent="0">
              <a:spcBef>
                <a:spcPts val="1200"/>
              </a:spcBef>
              <a:spcAft>
                <a:spcPts val="0"/>
              </a:spcAft>
              <a:buNone/>
            </a:pPr>
            <a:endParaRPr lang="en-US" sz="2000" dirty="0">
              <a:solidFill>
                <a:schemeClr val="tx1"/>
              </a:solidFill>
            </a:endParaRPr>
          </a:p>
          <a:p>
            <a:pPr marL="98425" indent="0">
              <a:spcBef>
                <a:spcPts val="1200"/>
              </a:spcBef>
              <a:spcAft>
                <a:spcPts val="0"/>
              </a:spcAft>
              <a:buNone/>
            </a:pPr>
            <a:endParaRPr lang="en-US" sz="2000" dirty="0"/>
          </a:p>
        </p:txBody>
      </p:sp>
    </p:spTree>
    <p:custDataLst>
      <p:tags r:id="rId1"/>
    </p:custDataLst>
    <p:extLst>
      <p:ext uri="{BB962C8B-B14F-4D97-AF65-F5344CB8AC3E}">
        <p14:creationId xmlns:p14="http://schemas.microsoft.com/office/powerpoint/2010/main" val="1546300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5E60-1157-294E-8403-CA40058CC61E}"/>
              </a:ext>
            </a:extLst>
          </p:cNvPr>
          <p:cNvSpPr>
            <a:spLocks noGrp="1"/>
          </p:cNvSpPr>
          <p:nvPr>
            <p:ph type="ctrTitle"/>
          </p:nvPr>
        </p:nvSpPr>
        <p:spPr/>
        <p:txBody>
          <a:bodyPr>
            <a:normAutofit/>
          </a:bodyPr>
          <a:lstStyle/>
          <a:p>
            <a:r>
              <a:rPr lang="en-US" sz="4000" dirty="0">
                <a:solidFill>
                  <a:srgbClr val="C00000"/>
                </a:solidFill>
              </a:rPr>
              <a:t>PARP inhibition for Prostate Cancer</a:t>
            </a:r>
          </a:p>
        </p:txBody>
      </p:sp>
      <p:sp>
        <p:nvSpPr>
          <p:cNvPr id="3" name="Subtitle 2">
            <a:extLst>
              <a:ext uri="{FF2B5EF4-FFF2-40B4-BE49-F238E27FC236}">
                <a16:creationId xmlns:a16="http://schemas.microsoft.com/office/drawing/2014/main" id="{8BD814F4-9574-4B44-9129-818F16C6D3CD}"/>
              </a:ext>
            </a:extLst>
          </p:cNvPr>
          <p:cNvSpPr>
            <a:spLocks noGrp="1"/>
          </p:cNvSpPr>
          <p:nvPr>
            <p:ph type="subTitle" idx="1"/>
          </p:nvPr>
        </p:nvSpPr>
        <p:spPr/>
        <p:txBody>
          <a:bodyPr>
            <a:normAutofit fontScale="85000" lnSpcReduction="20000"/>
          </a:bodyPr>
          <a:lstStyle/>
          <a:p>
            <a:r>
              <a:rPr lang="en-US" dirty="0"/>
              <a:t>Johann Sebastian de Bono</a:t>
            </a:r>
          </a:p>
          <a:p>
            <a:br>
              <a:rPr lang="en-US" dirty="0"/>
            </a:br>
            <a:r>
              <a:rPr lang="en-US" dirty="0"/>
              <a:t>Regius Professor, Head of the Drug Development Unit, </a:t>
            </a:r>
          </a:p>
          <a:p>
            <a:r>
              <a:rPr lang="en-US" dirty="0"/>
              <a:t>The Institute of Cancer Research and Royal Marsden Hospital, </a:t>
            </a:r>
          </a:p>
          <a:p>
            <a:r>
              <a:rPr lang="en-US" dirty="0"/>
              <a:t>London, United Kingdom</a:t>
            </a:r>
          </a:p>
        </p:txBody>
      </p:sp>
      <p:sp>
        <p:nvSpPr>
          <p:cNvPr id="4" name="TextBox 3">
            <a:extLst>
              <a:ext uri="{FF2B5EF4-FFF2-40B4-BE49-F238E27FC236}">
                <a16:creationId xmlns:a16="http://schemas.microsoft.com/office/drawing/2014/main" id="{AFF116B3-048B-2440-BBF5-F5C1210277BB}"/>
              </a:ext>
            </a:extLst>
          </p:cNvPr>
          <p:cNvSpPr txBox="1"/>
          <p:nvPr/>
        </p:nvSpPr>
        <p:spPr>
          <a:xfrm>
            <a:off x="10179226" y="265145"/>
            <a:ext cx="1079142" cy="2308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44546A"/>
                </a:solidFill>
                <a:effectLst/>
                <a:uLnTx/>
                <a:uFillTx/>
                <a:latin typeface="Calibri" panose="020F0502020204030204"/>
                <a:ea typeface="+mn-ea"/>
                <a:cs typeface="+mn-cs"/>
              </a:rPr>
              <a:t>in partnership with</a:t>
            </a:r>
          </a:p>
        </p:txBody>
      </p:sp>
      <p:pic>
        <p:nvPicPr>
          <p:cNvPr id="5" name="Picture 13" descr="The Royal Marsden logo_RGB_300.jpg">
            <a:extLst>
              <a:ext uri="{FF2B5EF4-FFF2-40B4-BE49-F238E27FC236}">
                <a16:creationId xmlns:a16="http://schemas.microsoft.com/office/drawing/2014/main" id="{BF0C7B6A-2D51-1E49-A30F-DE185912E3A1}"/>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0272464" y="528190"/>
            <a:ext cx="1697831" cy="285750"/>
          </a:xfrm>
          <a:prstGeom prst="rect">
            <a:avLst/>
          </a:prstGeom>
          <a:noFill/>
          <a:ln w="9525">
            <a:noFill/>
            <a:miter lim="800000"/>
            <a:headEnd/>
            <a:tailEnd/>
          </a:ln>
        </p:spPr>
      </p:pic>
      <p:pic>
        <p:nvPicPr>
          <p:cNvPr id="6" name="Picture 14" descr="ICR logo.jpg">
            <a:extLst>
              <a:ext uri="{FF2B5EF4-FFF2-40B4-BE49-F238E27FC236}">
                <a16:creationId xmlns:a16="http://schemas.microsoft.com/office/drawing/2014/main" id="{0D06C750-F881-6A40-B777-3FE8ED8D2757}"/>
              </a:ext>
            </a:extLst>
          </p:cNvPr>
          <p:cNvPicPr>
            <a:picLocks noChangeAspect="1"/>
          </p:cNvPicPr>
          <p:nvPr/>
        </p:nvPicPr>
        <p:blipFill>
          <a:blip r:embed="rId3"/>
          <a:srcRect/>
          <a:stretch>
            <a:fillRect/>
          </a:stretch>
        </p:blipFill>
        <p:spPr bwMode="auto">
          <a:xfrm>
            <a:off x="695400" y="528190"/>
            <a:ext cx="2485950" cy="480172"/>
          </a:xfrm>
          <a:prstGeom prst="rect">
            <a:avLst/>
          </a:prstGeom>
          <a:noFill/>
          <a:ln w="9525">
            <a:noFill/>
            <a:miter lim="800000"/>
            <a:headEnd/>
            <a:tailEnd/>
          </a:ln>
        </p:spPr>
      </p:pic>
      <p:sp>
        <p:nvSpPr>
          <p:cNvPr id="7" name="TextBox 6">
            <a:extLst>
              <a:ext uri="{FF2B5EF4-FFF2-40B4-BE49-F238E27FC236}">
                <a16:creationId xmlns:a16="http://schemas.microsoft.com/office/drawing/2014/main" id="{F82C59FA-456E-994A-84C8-7B4363014A17}"/>
              </a:ext>
            </a:extLst>
          </p:cNvPr>
          <p:cNvSpPr txBox="1"/>
          <p:nvPr/>
        </p:nvSpPr>
        <p:spPr>
          <a:xfrm>
            <a:off x="258417" y="6410739"/>
            <a:ext cx="11400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latin typeface="Calibri" panose="020F0502020204030204"/>
                <a:ea typeface="+mn-ea"/>
                <a:cs typeface="+mn-cs"/>
              </a:rPr>
              <a:t>June 2022</a:t>
            </a:r>
          </a:p>
        </p:txBody>
      </p:sp>
    </p:spTree>
    <p:extLst>
      <p:ext uri="{BB962C8B-B14F-4D97-AF65-F5344CB8AC3E}">
        <p14:creationId xmlns:p14="http://schemas.microsoft.com/office/powerpoint/2010/main" val="10172287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53DD6-217F-0F4D-8959-CEB3B088CACD}"/>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D67F9662-A15F-1A4F-89DC-E443FE658AAD}"/>
              </a:ext>
            </a:extLst>
          </p:cNvPr>
          <p:cNvSpPr>
            <a:spLocks noGrp="1"/>
          </p:cNvSpPr>
          <p:nvPr>
            <p:ph idx="1"/>
          </p:nvPr>
        </p:nvSpPr>
        <p:spPr>
          <a:xfrm>
            <a:off x="838200" y="1587085"/>
            <a:ext cx="10515600" cy="4783897"/>
          </a:xfrm>
        </p:spPr>
        <p:txBody>
          <a:bodyPr>
            <a:normAutofit fontScale="92500" lnSpcReduction="20000"/>
          </a:bodyPr>
          <a:lstStyle/>
          <a:p>
            <a:r>
              <a:rPr lang="en-US"/>
              <a:t>Synthetic lethality </a:t>
            </a:r>
            <a:r>
              <a:rPr lang="en-US" dirty="0"/>
              <a:t>strategies can change prostate cancer care</a:t>
            </a:r>
          </a:p>
          <a:p>
            <a:pPr lvl="1"/>
            <a:r>
              <a:rPr lang="en-US" dirty="0"/>
              <a:t>PARP inhibitors and platinum cross-resistant</a:t>
            </a:r>
          </a:p>
          <a:p>
            <a:r>
              <a:rPr lang="en-US" dirty="0"/>
              <a:t>Germline DDR testing now a standard of care</a:t>
            </a:r>
          </a:p>
          <a:p>
            <a:pPr lvl="1"/>
            <a:r>
              <a:rPr lang="en-US" dirty="0"/>
              <a:t>And family cascade testing</a:t>
            </a:r>
          </a:p>
          <a:p>
            <a:pPr lvl="1"/>
            <a:r>
              <a:rPr lang="en-US" dirty="0"/>
              <a:t>Please remember to take a family history</a:t>
            </a:r>
          </a:p>
          <a:p>
            <a:r>
              <a:rPr lang="en-US" dirty="0"/>
              <a:t>Increasingly complex predictive biomarkers</a:t>
            </a:r>
          </a:p>
          <a:p>
            <a:pPr lvl="1"/>
            <a:r>
              <a:rPr lang="en-US" b="1" dirty="0"/>
              <a:t>Biallelic loss necessary to sensitize </a:t>
            </a:r>
            <a:r>
              <a:rPr lang="en-US" dirty="0"/>
              <a:t>to </a:t>
            </a:r>
            <a:r>
              <a:rPr lang="en-US" dirty="0" err="1"/>
              <a:t>PARPi</a:t>
            </a:r>
            <a:r>
              <a:rPr lang="en-US" dirty="0"/>
              <a:t>/platinum</a:t>
            </a:r>
          </a:p>
          <a:p>
            <a:pPr lvl="1"/>
            <a:r>
              <a:rPr lang="en-US" dirty="0"/>
              <a:t>BRCA2 homozygous deletions result in longer responses than BRCA2 mutations</a:t>
            </a:r>
          </a:p>
          <a:p>
            <a:pPr lvl="1"/>
            <a:r>
              <a:rPr lang="en-US" dirty="0"/>
              <a:t>ATM loss does sensitize to </a:t>
            </a:r>
            <a:r>
              <a:rPr lang="en-US" dirty="0" err="1"/>
              <a:t>PARPi</a:t>
            </a:r>
            <a:r>
              <a:rPr lang="en-US" dirty="0"/>
              <a:t> </a:t>
            </a:r>
          </a:p>
          <a:p>
            <a:pPr lvl="1"/>
            <a:r>
              <a:rPr lang="en-US" dirty="0" err="1"/>
              <a:t>MMRd</a:t>
            </a:r>
            <a:r>
              <a:rPr lang="en-US" dirty="0"/>
              <a:t> and PD-1/PD-L1 targeting ICI</a:t>
            </a:r>
          </a:p>
          <a:p>
            <a:r>
              <a:rPr lang="en-US" dirty="0"/>
              <a:t>Beware risks of plasma </a:t>
            </a:r>
            <a:r>
              <a:rPr lang="en-US" dirty="0" err="1"/>
              <a:t>ctDNA</a:t>
            </a:r>
            <a:r>
              <a:rPr lang="en-US" dirty="0"/>
              <a:t> NGS</a:t>
            </a:r>
          </a:p>
          <a:p>
            <a:pPr lvl="1"/>
            <a:r>
              <a:rPr lang="en-US" dirty="0"/>
              <a:t>Median </a:t>
            </a:r>
            <a:r>
              <a:rPr lang="en-US" dirty="0" err="1"/>
              <a:t>tumour</a:t>
            </a:r>
            <a:r>
              <a:rPr lang="en-US" dirty="0"/>
              <a:t> fraction 10-30% (</a:t>
            </a:r>
            <a:r>
              <a:rPr lang="en-US" dirty="0" err="1"/>
              <a:t>ie</a:t>
            </a:r>
            <a:r>
              <a:rPr lang="en-US" dirty="0"/>
              <a:t> 70-90% of DNA not tumor DNA)</a:t>
            </a:r>
          </a:p>
          <a:p>
            <a:pPr lvl="1"/>
            <a:r>
              <a:rPr lang="en-US" dirty="0"/>
              <a:t>Can miss (BRCA2) HOMDELs (super responders)</a:t>
            </a:r>
          </a:p>
          <a:p>
            <a:pPr lvl="1"/>
            <a:r>
              <a:rPr lang="en-US" dirty="0"/>
              <a:t>Can also mistake clonal hemopoietic (CHIP) mutations for tumor mutations</a:t>
            </a:r>
          </a:p>
          <a:p>
            <a:pPr lvl="1"/>
            <a:endParaRPr lang="en-US" dirty="0"/>
          </a:p>
          <a:p>
            <a:pPr lvl="1"/>
            <a:endParaRPr lang="en-US" dirty="0"/>
          </a:p>
        </p:txBody>
      </p:sp>
      <p:sp>
        <p:nvSpPr>
          <p:cNvPr id="5" name="TextBox 4">
            <a:extLst>
              <a:ext uri="{FF2B5EF4-FFF2-40B4-BE49-F238E27FC236}">
                <a16:creationId xmlns:a16="http://schemas.microsoft.com/office/drawing/2014/main" id="{38719810-385F-9E75-9291-2EB218A88570}"/>
              </a:ext>
            </a:extLst>
          </p:cNvPr>
          <p:cNvSpPr txBox="1"/>
          <p:nvPr/>
        </p:nvSpPr>
        <p:spPr>
          <a:xfrm>
            <a:off x="6312024" y="6473865"/>
            <a:ext cx="6097978" cy="369332"/>
          </a:xfrm>
          <a:prstGeom prst="rect">
            <a:avLst/>
          </a:prstGeom>
          <a:noFill/>
        </p:spPr>
        <p:txBody>
          <a:bodyPr wrap="square">
            <a:spAutoFit/>
          </a:bodyPr>
          <a:lstStyle/>
          <a:p>
            <a:r>
              <a:rPr lang="en-US" sz="1800" b="0" dirty="0">
                <a:solidFill>
                  <a:schemeClr val="tx1"/>
                </a:solidFill>
                <a:latin typeface="+mn-lt"/>
              </a:rPr>
              <a:t>Courtesy of Johann S de Bono, MB ChB, MSc, PhD, </a:t>
            </a:r>
            <a:r>
              <a:rPr lang="en-US" sz="1800" b="0" dirty="0" err="1">
                <a:solidFill>
                  <a:schemeClr val="tx1"/>
                </a:solidFill>
                <a:latin typeface="+mn-lt"/>
              </a:rPr>
              <a:t>FMedSci</a:t>
            </a:r>
            <a:endParaRPr lang="en-US" sz="1800" b="0" dirty="0"/>
          </a:p>
        </p:txBody>
      </p:sp>
    </p:spTree>
    <p:extLst>
      <p:ext uri="{BB962C8B-B14F-4D97-AF65-F5344CB8AC3E}">
        <p14:creationId xmlns:p14="http://schemas.microsoft.com/office/powerpoint/2010/main" val="13880931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1" name="Object 1"/>
          <p:cNvGraphicFramePr>
            <a:graphicFrameLocks noChangeAspect="1"/>
          </p:cNvGraphicFramePr>
          <p:nvPr/>
        </p:nvGraphicFramePr>
        <p:xfrm>
          <a:off x="87811" y="298502"/>
          <a:ext cx="12014895" cy="6162600"/>
        </p:xfrm>
        <a:graphic>
          <a:graphicData uri="http://schemas.openxmlformats.org/presentationml/2006/ole">
            <mc:AlternateContent xmlns:mc="http://schemas.openxmlformats.org/markup-compatibility/2006">
              <mc:Choice xmlns:v="urn:schemas-microsoft-com:vml" Requires="v">
                <p:oleObj spid="_x0000_s1029" name="Chart" r:id="rId4" imgW="0" imgH="0" progId="MSGraph.Chart.8">
                  <p:embed/>
                </p:oleObj>
              </mc:Choice>
              <mc:Fallback>
                <p:oleObj name="Chart" r:id="rId4" imgW="0" imgH="0" progId="MSGraph.Chart.8">
                  <p:embed/>
                  <p:pic>
                    <p:nvPicPr>
                      <p:cNvPr id="15361"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11" y="298502"/>
                        <a:ext cx="12014895" cy="6162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5362" name="Line 2"/>
          <p:cNvSpPr>
            <a:spLocks noChangeShapeType="1"/>
          </p:cNvSpPr>
          <p:nvPr/>
        </p:nvSpPr>
        <p:spPr bwMode="auto">
          <a:xfrm flipH="1">
            <a:off x="1041797" y="1530329"/>
            <a:ext cx="223243" cy="166315"/>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5717" tIns="35717" rIns="35717" bIns="35717"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63" name="Rectangle 3"/>
          <p:cNvSpPr>
            <a:spLocks/>
          </p:cNvSpPr>
          <p:nvPr/>
        </p:nvSpPr>
        <p:spPr bwMode="auto">
          <a:xfrm>
            <a:off x="1263109" y="1407384"/>
            <a:ext cx="2585640" cy="3029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5717" tIns="35717" rIns="35717" bIns="35717"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err="1">
                <a:ln>
                  <a:noFill/>
                </a:ln>
                <a:solidFill>
                  <a:srgbClr val="000000"/>
                </a:solidFill>
                <a:effectLst/>
                <a:uLnTx/>
                <a:uFillTx/>
                <a:latin typeface="Arial"/>
                <a:ea typeface="+mn-ea"/>
                <a:cs typeface="Arial"/>
              </a:rPr>
              <a:t>Goserelin</a:t>
            </a:r>
            <a:r>
              <a:rPr kumimoji="0" lang="en-GB" sz="1500" b="1" i="0" u="none" strike="noStrike" kern="1200" cap="none" spc="0" normalizeH="0" baseline="0" noProof="0" dirty="0">
                <a:ln>
                  <a:noFill/>
                </a:ln>
                <a:solidFill>
                  <a:srgbClr val="000000"/>
                </a:solidFill>
                <a:effectLst/>
                <a:uLnTx/>
                <a:uFillTx/>
                <a:latin typeface="Arial"/>
                <a:ea typeface="+mn-ea"/>
                <a:cs typeface="Arial"/>
              </a:rPr>
              <a:t> and </a:t>
            </a:r>
            <a:r>
              <a:rPr kumimoji="0" lang="en-GB" sz="1500" b="1" i="0" u="none" strike="noStrike" kern="1200" cap="none" spc="0" normalizeH="0" baseline="0" noProof="0" dirty="0" err="1">
                <a:ln>
                  <a:noFill/>
                </a:ln>
                <a:solidFill>
                  <a:srgbClr val="000000"/>
                </a:solidFill>
                <a:effectLst/>
                <a:uLnTx/>
                <a:uFillTx/>
                <a:latin typeface="Arial"/>
                <a:ea typeface="+mn-ea"/>
                <a:cs typeface="Arial"/>
              </a:rPr>
              <a:t>bicalutamide</a:t>
            </a:r>
            <a:endParaRPr kumimoji="0" lang="en-GB" sz="1300" b="1" i="0" u="none" strike="noStrike" kern="1200" cap="none" spc="0" normalizeH="0" baseline="0" noProof="0" dirty="0">
              <a:ln>
                <a:noFill/>
              </a:ln>
              <a:solidFill>
                <a:srgbClr val="000000"/>
              </a:solidFill>
              <a:effectLst/>
              <a:uLnTx/>
              <a:uFillTx/>
              <a:latin typeface="Arial"/>
              <a:ea typeface="+mn-ea"/>
              <a:cs typeface="Arial"/>
            </a:endParaRPr>
          </a:p>
        </p:txBody>
      </p:sp>
      <p:sp>
        <p:nvSpPr>
          <p:cNvPr id="15364" name="Line 4"/>
          <p:cNvSpPr>
            <a:spLocks noChangeShapeType="1"/>
          </p:cNvSpPr>
          <p:nvPr/>
        </p:nvSpPr>
        <p:spPr bwMode="auto">
          <a:xfrm>
            <a:off x="2125269" y="4155654"/>
            <a:ext cx="306585" cy="1089422"/>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5717" tIns="35717" rIns="35717" bIns="35717"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65" name="Rectangle 5"/>
          <p:cNvSpPr>
            <a:spLocks/>
          </p:cNvSpPr>
          <p:nvPr/>
        </p:nvSpPr>
        <p:spPr bwMode="auto">
          <a:xfrm>
            <a:off x="1708549" y="3587937"/>
            <a:ext cx="1376387" cy="5337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5717" tIns="35717" rIns="35717" bIns="35717"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000000"/>
                </a:solidFill>
                <a:effectLst/>
                <a:uLnTx/>
                <a:uFillTx/>
                <a:latin typeface="Arial"/>
                <a:ea typeface="+mn-ea"/>
                <a:cs typeface="Arial"/>
              </a:rPr>
              <a:t>Docetaxel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000000"/>
                </a:solidFill>
                <a:effectLst/>
                <a:uLnTx/>
                <a:uFillTx/>
                <a:latin typeface="Arial"/>
                <a:ea typeface="+mn-ea"/>
                <a:cs typeface="Arial"/>
              </a:rPr>
              <a:t>figitumumab </a:t>
            </a:r>
            <a:endParaRPr kumimoji="0" lang="en-GB" sz="1300" b="1" i="0" u="none" strike="noStrike" kern="1200" cap="none" spc="0" normalizeH="0" baseline="0" noProof="0" dirty="0">
              <a:ln>
                <a:noFill/>
              </a:ln>
              <a:solidFill>
                <a:srgbClr val="000000"/>
              </a:solidFill>
              <a:effectLst/>
              <a:uLnTx/>
              <a:uFillTx/>
              <a:latin typeface="Arial"/>
              <a:ea typeface="+mn-ea"/>
              <a:cs typeface="Arial"/>
            </a:endParaRPr>
          </a:p>
        </p:txBody>
      </p:sp>
      <p:sp>
        <p:nvSpPr>
          <p:cNvPr id="15366" name="Line 6"/>
          <p:cNvSpPr>
            <a:spLocks noChangeShapeType="1"/>
          </p:cNvSpPr>
          <p:nvPr/>
        </p:nvSpPr>
        <p:spPr bwMode="auto">
          <a:xfrm>
            <a:off x="3289103" y="5187036"/>
            <a:ext cx="232172" cy="174129"/>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5717" tIns="35717" rIns="35717" bIns="35717"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67" name="Rectangle 7"/>
          <p:cNvSpPr>
            <a:spLocks/>
          </p:cNvSpPr>
          <p:nvPr/>
        </p:nvSpPr>
        <p:spPr bwMode="auto">
          <a:xfrm>
            <a:off x="2720581" y="4850260"/>
            <a:ext cx="788129" cy="3029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5717" tIns="35717" rIns="35717" bIns="35717"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err="1">
                <a:ln>
                  <a:noFill/>
                </a:ln>
                <a:solidFill>
                  <a:srgbClr val="000000"/>
                </a:solidFill>
                <a:effectLst/>
                <a:uLnTx/>
                <a:uFillTx/>
                <a:latin typeface="Arial"/>
                <a:ea typeface="+mn-ea"/>
                <a:cs typeface="Arial"/>
              </a:rPr>
              <a:t>Eribulin</a:t>
            </a:r>
            <a:endParaRPr kumimoji="0" lang="en-GB" sz="1300" b="1" i="0" u="none" strike="noStrike" kern="1200" cap="none" spc="0" normalizeH="0" baseline="0" noProof="0" dirty="0">
              <a:ln>
                <a:noFill/>
              </a:ln>
              <a:solidFill>
                <a:srgbClr val="000000"/>
              </a:solidFill>
              <a:effectLst/>
              <a:uLnTx/>
              <a:uFillTx/>
              <a:latin typeface="Arial"/>
              <a:ea typeface="+mn-ea"/>
              <a:cs typeface="Arial"/>
            </a:endParaRPr>
          </a:p>
        </p:txBody>
      </p:sp>
      <p:sp>
        <p:nvSpPr>
          <p:cNvPr id="15368" name="Line 8"/>
          <p:cNvSpPr>
            <a:spLocks noChangeShapeType="1"/>
          </p:cNvSpPr>
          <p:nvPr/>
        </p:nvSpPr>
        <p:spPr bwMode="auto">
          <a:xfrm>
            <a:off x="3519788" y="4673576"/>
            <a:ext cx="395883" cy="298028"/>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5717" tIns="35717" rIns="35717" bIns="35717"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69" name="Rectangle 9"/>
          <p:cNvSpPr>
            <a:spLocks/>
          </p:cNvSpPr>
          <p:nvPr/>
        </p:nvSpPr>
        <p:spPr bwMode="auto">
          <a:xfrm>
            <a:off x="2524127" y="4335687"/>
            <a:ext cx="1151904" cy="3029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5717" tIns="35717" rIns="35717" bIns="35717"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000000"/>
                </a:solidFill>
                <a:effectLst/>
                <a:uLnTx/>
                <a:uFillTx/>
                <a:latin typeface="Arial"/>
                <a:ea typeface="+mn-ea"/>
                <a:cs typeface="Arial"/>
              </a:rPr>
              <a:t>Radium 223</a:t>
            </a:r>
            <a:endParaRPr kumimoji="0" lang="en-GB" sz="1300" b="1" i="0" u="none" strike="noStrike" kern="1200" cap="none" spc="0" normalizeH="0" baseline="0" noProof="0" dirty="0">
              <a:ln>
                <a:noFill/>
              </a:ln>
              <a:solidFill>
                <a:srgbClr val="000000"/>
              </a:solidFill>
              <a:effectLst/>
              <a:uLnTx/>
              <a:uFillTx/>
              <a:latin typeface="Arial"/>
              <a:ea typeface="+mn-ea"/>
              <a:cs typeface="Arial"/>
            </a:endParaRPr>
          </a:p>
        </p:txBody>
      </p:sp>
      <p:sp>
        <p:nvSpPr>
          <p:cNvPr id="15370" name="Line 10"/>
          <p:cNvSpPr>
            <a:spLocks noChangeShapeType="1"/>
          </p:cNvSpPr>
          <p:nvPr/>
        </p:nvSpPr>
        <p:spPr bwMode="auto">
          <a:xfrm flipH="1">
            <a:off x="4351736" y="3711402"/>
            <a:ext cx="395883" cy="296912"/>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5717" tIns="35717" rIns="35717" bIns="35717"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71" name="Rectangle 11"/>
          <p:cNvSpPr>
            <a:spLocks/>
          </p:cNvSpPr>
          <p:nvPr/>
        </p:nvSpPr>
        <p:spPr bwMode="auto">
          <a:xfrm>
            <a:off x="4316016" y="3381326"/>
            <a:ext cx="1164540" cy="3029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5717" tIns="35717" rIns="35717" bIns="35717"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000000"/>
                </a:solidFill>
                <a:effectLst/>
                <a:uLnTx/>
                <a:uFillTx/>
                <a:latin typeface="Arial"/>
                <a:ea typeface="+mn-ea"/>
                <a:cs typeface="Arial"/>
              </a:rPr>
              <a:t>Abiraterone</a:t>
            </a:r>
            <a:endParaRPr kumimoji="0" lang="en-GB" sz="1300" b="1" i="0" u="none" strike="noStrike" kern="1200" cap="none" spc="0" normalizeH="0" baseline="0" noProof="0" dirty="0">
              <a:ln>
                <a:noFill/>
              </a:ln>
              <a:solidFill>
                <a:srgbClr val="000000"/>
              </a:solidFill>
              <a:effectLst/>
              <a:uLnTx/>
              <a:uFillTx/>
              <a:latin typeface="Arial"/>
              <a:ea typeface="+mn-ea"/>
              <a:cs typeface="Arial"/>
            </a:endParaRPr>
          </a:p>
        </p:txBody>
      </p:sp>
      <p:sp>
        <p:nvSpPr>
          <p:cNvPr id="15372" name="Line 12"/>
          <p:cNvSpPr>
            <a:spLocks noChangeShapeType="1"/>
          </p:cNvSpPr>
          <p:nvPr/>
        </p:nvSpPr>
        <p:spPr bwMode="auto">
          <a:xfrm>
            <a:off x="7442895" y="1722314"/>
            <a:ext cx="317004" cy="414114"/>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5717" tIns="35717" rIns="35717" bIns="35717"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73" name="Rectangle 13"/>
          <p:cNvSpPr>
            <a:spLocks/>
          </p:cNvSpPr>
          <p:nvPr/>
        </p:nvSpPr>
        <p:spPr bwMode="auto">
          <a:xfrm>
            <a:off x="5773046" y="756237"/>
            <a:ext cx="2479842" cy="995461"/>
          </a:xfrm>
          <a:prstGeom prst="rect">
            <a:avLst/>
          </a:prstGeom>
          <a:noFill/>
          <a:ln w="28575" cmpd="sng">
            <a:solidFill>
              <a:srgbClr val="FF0000"/>
            </a:solidFill>
            <a:miter lim="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5717" tIns="35717" rIns="35717" bIns="35717"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Arial"/>
                <a:ea typeface="+mn-ea"/>
                <a:cs typeface="Arial"/>
              </a:rPr>
              <a:t>FH identified: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Arial"/>
                <a:ea typeface="+mn-ea"/>
                <a:cs typeface="Arial"/>
              </a:rPr>
              <a:t>BRCA2 germline </a:t>
            </a:r>
            <a:r>
              <a:rPr kumimoji="0" lang="en-GB" sz="2000" b="1" i="0" u="none" strike="noStrike" kern="1200" cap="none" spc="0" normalizeH="0" baseline="0" noProof="0" dirty="0" err="1">
                <a:ln>
                  <a:noFill/>
                </a:ln>
                <a:solidFill>
                  <a:srgbClr val="FF0000"/>
                </a:solidFill>
                <a:effectLst/>
                <a:uLnTx/>
                <a:uFillTx/>
                <a:latin typeface="Arial"/>
                <a:ea typeface="+mn-ea"/>
                <a:cs typeface="Arial"/>
              </a:rPr>
              <a:t>mt</a:t>
            </a:r>
            <a:endParaRPr kumimoji="0" lang="en-GB" sz="2000" b="1" i="0" u="none" strike="noStrike" kern="1200" cap="none" spc="0" normalizeH="0" baseline="0" noProof="0" dirty="0">
              <a:ln>
                <a:noFill/>
              </a:ln>
              <a:solidFill>
                <a:srgbClr val="FF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Arial"/>
                <a:ea typeface="+mn-ea"/>
                <a:cs typeface="Arial"/>
              </a:rPr>
              <a:t>Identified: Olaparib</a:t>
            </a:r>
            <a:endParaRPr kumimoji="0" lang="en-GB" sz="1700" b="1" i="0" u="none" strike="noStrike" kern="1200" cap="none" spc="0" normalizeH="0" baseline="0" noProof="0" dirty="0">
              <a:ln>
                <a:noFill/>
              </a:ln>
              <a:solidFill>
                <a:srgbClr val="FF0000"/>
              </a:solidFill>
              <a:effectLst/>
              <a:uLnTx/>
              <a:uFillTx/>
              <a:latin typeface="Arial"/>
              <a:ea typeface="+mn-ea"/>
              <a:cs typeface="Arial"/>
            </a:endParaRPr>
          </a:p>
        </p:txBody>
      </p:sp>
      <p:sp>
        <p:nvSpPr>
          <p:cNvPr id="15374" name="Line 14"/>
          <p:cNvSpPr>
            <a:spLocks noChangeShapeType="1"/>
          </p:cNvSpPr>
          <p:nvPr/>
        </p:nvSpPr>
        <p:spPr bwMode="auto">
          <a:xfrm>
            <a:off x="9288364" y="828229"/>
            <a:ext cx="846832" cy="283518"/>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5717" tIns="35717" rIns="35717" bIns="35717"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75" name="Rectangle 15"/>
          <p:cNvSpPr>
            <a:spLocks/>
          </p:cNvSpPr>
          <p:nvPr/>
        </p:nvSpPr>
        <p:spPr bwMode="auto">
          <a:xfrm>
            <a:off x="5094389" y="216831"/>
            <a:ext cx="3880867" cy="5337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5717" tIns="35717" rIns="35717" bIns="35717"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000000"/>
                </a:solidFill>
                <a:effectLst/>
                <a:uLnTx/>
                <a:uFillTx/>
                <a:latin typeface="Arial"/>
                <a:ea typeface="+mn-ea"/>
                <a:cs typeface="Arial"/>
              </a:rPr>
              <a:t>Radiotherapy to prostate,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000000"/>
                </a:solidFill>
                <a:effectLst/>
                <a:uLnTx/>
                <a:uFillTx/>
                <a:latin typeface="Arial"/>
                <a:ea typeface="+mn-ea"/>
                <a:cs typeface="Arial"/>
              </a:rPr>
              <a:t>pelvic nodes, and large left iliac bone met</a:t>
            </a:r>
            <a:endParaRPr kumimoji="0" lang="en-GB" sz="1300" b="1" i="0" u="none" strike="noStrike" kern="1200" cap="none" spc="0" normalizeH="0" baseline="0" noProof="0" dirty="0">
              <a:ln>
                <a:noFill/>
              </a:ln>
              <a:solidFill>
                <a:srgbClr val="000000"/>
              </a:solidFill>
              <a:effectLst/>
              <a:uLnTx/>
              <a:uFillTx/>
              <a:latin typeface="Arial"/>
              <a:ea typeface="+mn-ea"/>
              <a:cs typeface="Arial"/>
            </a:endParaRPr>
          </a:p>
        </p:txBody>
      </p:sp>
      <p:sp>
        <p:nvSpPr>
          <p:cNvPr id="15376" name="TextBox 1"/>
          <p:cNvSpPr txBox="1">
            <a:spLocks noChangeArrowheads="1"/>
          </p:cNvSpPr>
          <p:nvPr/>
        </p:nvSpPr>
        <p:spPr bwMode="auto">
          <a:xfrm>
            <a:off x="560385" y="537747"/>
            <a:ext cx="1755746" cy="711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4291" tIns="32146" rIns="64291" bIns="32146">
            <a:spAutoFit/>
          </a:bodyPr>
          <a:lstStyle>
            <a:lvl1pPr eaLnBrk="0">
              <a:defRPr sz="3600">
                <a:solidFill>
                  <a:srgbClr val="000000"/>
                </a:solidFill>
                <a:latin typeface="Helvetica Light" charset="0"/>
                <a:ea typeface="ＭＳ Ｐゴシック" charset="0"/>
                <a:cs typeface="ＭＳ Ｐゴシック" charset="0"/>
                <a:sym typeface="Helvetica Light" charset="0"/>
              </a:defRPr>
            </a:lvl1pPr>
            <a:lvl2pPr marL="742950" indent="-285750" eaLnBrk="0">
              <a:defRPr sz="3600">
                <a:solidFill>
                  <a:srgbClr val="000000"/>
                </a:solidFill>
                <a:latin typeface="Helvetica Light" charset="0"/>
                <a:ea typeface="ＭＳ Ｐゴシック" charset="0"/>
                <a:sym typeface="Helvetica Light" charset="0"/>
              </a:defRPr>
            </a:lvl2pPr>
            <a:lvl3pPr marL="1143000" indent="-228600" eaLnBrk="0">
              <a:defRPr sz="3600">
                <a:solidFill>
                  <a:srgbClr val="000000"/>
                </a:solidFill>
                <a:latin typeface="Helvetica Light" charset="0"/>
                <a:ea typeface="ＭＳ Ｐゴシック" charset="0"/>
                <a:sym typeface="Helvetica Light" charset="0"/>
              </a:defRPr>
            </a:lvl3pPr>
            <a:lvl4pPr marL="1600200" indent="-228600" eaLnBrk="0">
              <a:defRPr sz="3600">
                <a:solidFill>
                  <a:srgbClr val="000000"/>
                </a:solidFill>
                <a:latin typeface="Helvetica Light" charset="0"/>
                <a:ea typeface="ＭＳ Ｐゴシック" charset="0"/>
                <a:sym typeface="Helvetica Light" charset="0"/>
              </a:defRPr>
            </a:lvl4pPr>
            <a:lvl5pPr marL="2057400" indent="-228600" eaLnBrk="0">
              <a:defRPr sz="3600">
                <a:solidFill>
                  <a:srgbClr val="000000"/>
                </a:solidFill>
                <a:latin typeface="Helvetica Light" charset="0"/>
                <a:ea typeface="ＭＳ Ｐゴシック"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FF"/>
                </a:solidFill>
                <a:effectLst/>
                <a:uLnTx/>
                <a:uFillTx/>
                <a:latin typeface="Arial" charset="0"/>
                <a:ea typeface="ＭＳ Ｐゴシック" charset="0"/>
                <a:cs typeface="Arial" charset="0"/>
                <a:sym typeface="Helvetica Light" charset="0"/>
              </a:rPr>
              <a:t>Diagnosed with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FF"/>
                </a:solidFill>
                <a:effectLst/>
                <a:uLnTx/>
                <a:uFillTx/>
                <a:latin typeface="Arial" charset="0"/>
                <a:ea typeface="ＭＳ Ｐゴシック" charset="0"/>
                <a:cs typeface="Arial" charset="0"/>
                <a:sym typeface="Helvetica Light" charset="0"/>
              </a:rPr>
              <a:t>metastatic CRPC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FF"/>
                </a:solidFill>
                <a:effectLst/>
                <a:uLnTx/>
                <a:uFillTx/>
                <a:latin typeface="Arial" charset="0"/>
                <a:ea typeface="ＭＳ Ｐゴシック" charset="0"/>
                <a:cs typeface="Arial" charset="0"/>
                <a:sym typeface="Helvetica Light" charset="0"/>
              </a:rPr>
              <a:t>Multiple bone </a:t>
            </a:r>
            <a:r>
              <a:rPr kumimoji="0" lang="en-US" sz="1400" b="1" i="0" u="none" strike="noStrike" kern="1200" cap="none" spc="0" normalizeH="0" baseline="0" noProof="0" dirty="0" err="1">
                <a:ln>
                  <a:noFill/>
                </a:ln>
                <a:solidFill>
                  <a:srgbClr val="0000FF"/>
                </a:solidFill>
                <a:effectLst/>
                <a:uLnTx/>
                <a:uFillTx/>
                <a:latin typeface="Arial" charset="0"/>
                <a:ea typeface="ＭＳ Ｐゴシック" charset="0"/>
                <a:cs typeface="Arial" charset="0"/>
                <a:sym typeface="Helvetica Light" charset="0"/>
              </a:rPr>
              <a:t>mets</a:t>
            </a:r>
            <a:endParaRPr kumimoji="0" lang="en-US" sz="1400" b="1" i="0" u="none" strike="noStrike" kern="1200" cap="none" spc="0" normalizeH="0" baseline="0" noProof="0" dirty="0">
              <a:ln>
                <a:noFill/>
              </a:ln>
              <a:solidFill>
                <a:srgbClr val="0000FF"/>
              </a:solidFill>
              <a:effectLst/>
              <a:uLnTx/>
              <a:uFillTx/>
              <a:latin typeface="Arial" charset="0"/>
              <a:ea typeface="ＭＳ Ｐゴシック" charset="0"/>
              <a:cs typeface="Arial" charset="0"/>
              <a:sym typeface="Helvetica Light" charset="0"/>
            </a:endParaRPr>
          </a:p>
        </p:txBody>
      </p:sp>
      <p:sp>
        <p:nvSpPr>
          <p:cNvPr id="15377" name="TextBox 2"/>
          <p:cNvSpPr txBox="1">
            <a:spLocks noChangeArrowheads="1"/>
          </p:cNvSpPr>
          <p:nvPr/>
        </p:nvSpPr>
        <p:spPr bwMode="auto">
          <a:xfrm>
            <a:off x="41674" y="0"/>
            <a:ext cx="758215" cy="434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4291" tIns="32146" rIns="64291" bIns="32146">
            <a:spAutoFit/>
          </a:bodyPr>
          <a:lstStyle>
            <a:lvl1pPr eaLnBrk="0">
              <a:defRPr sz="3600">
                <a:solidFill>
                  <a:srgbClr val="000000"/>
                </a:solidFill>
                <a:latin typeface="Helvetica Light" charset="0"/>
                <a:ea typeface="ＭＳ Ｐゴシック" charset="0"/>
                <a:cs typeface="ＭＳ Ｐゴシック" charset="0"/>
                <a:sym typeface="Helvetica Light" charset="0"/>
              </a:defRPr>
            </a:lvl1pPr>
            <a:lvl2pPr marL="742950" indent="-285750" eaLnBrk="0">
              <a:defRPr sz="3600">
                <a:solidFill>
                  <a:srgbClr val="000000"/>
                </a:solidFill>
                <a:latin typeface="Helvetica Light" charset="0"/>
                <a:ea typeface="ＭＳ Ｐゴシック" charset="0"/>
                <a:sym typeface="Helvetica Light" charset="0"/>
              </a:defRPr>
            </a:lvl2pPr>
            <a:lvl3pPr marL="1143000" indent="-228600" eaLnBrk="0">
              <a:defRPr sz="3600">
                <a:solidFill>
                  <a:srgbClr val="000000"/>
                </a:solidFill>
                <a:latin typeface="Helvetica Light" charset="0"/>
                <a:ea typeface="ＭＳ Ｐゴシック" charset="0"/>
                <a:sym typeface="Helvetica Light" charset="0"/>
              </a:defRPr>
            </a:lvl3pPr>
            <a:lvl4pPr marL="1600200" indent="-228600" eaLnBrk="0">
              <a:defRPr sz="3600">
                <a:solidFill>
                  <a:srgbClr val="000000"/>
                </a:solidFill>
                <a:latin typeface="Helvetica Light" charset="0"/>
                <a:ea typeface="ＭＳ Ｐゴシック" charset="0"/>
                <a:sym typeface="Helvetica Light" charset="0"/>
              </a:defRPr>
            </a:lvl4pPr>
            <a:lvl5pPr marL="2057400" indent="-228600" eaLnBrk="0">
              <a:defRPr sz="3600">
                <a:solidFill>
                  <a:srgbClr val="000000"/>
                </a:solidFill>
                <a:latin typeface="Helvetica Light" charset="0"/>
                <a:ea typeface="ＭＳ Ｐゴシック"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ＭＳ Ｐゴシック" charset="0"/>
                <a:cs typeface="Arial" charset="0"/>
                <a:sym typeface="Helvetica Light" charset="0"/>
              </a:rPr>
              <a:t>PSA</a:t>
            </a:r>
          </a:p>
        </p:txBody>
      </p:sp>
      <p:sp>
        <p:nvSpPr>
          <p:cNvPr id="15378" name="TextBox 3"/>
          <p:cNvSpPr txBox="1">
            <a:spLocks noChangeArrowheads="1"/>
          </p:cNvSpPr>
          <p:nvPr/>
        </p:nvSpPr>
        <p:spPr bwMode="auto">
          <a:xfrm>
            <a:off x="5973576" y="6483315"/>
            <a:ext cx="1101991" cy="372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4291" tIns="32146" rIns="64291" bIns="32146">
            <a:spAutoFit/>
          </a:bodyPr>
          <a:lstStyle>
            <a:lvl1pPr eaLnBrk="0">
              <a:defRPr sz="3600">
                <a:solidFill>
                  <a:srgbClr val="000000"/>
                </a:solidFill>
                <a:latin typeface="Helvetica Light" charset="0"/>
                <a:ea typeface="ＭＳ Ｐゴシック" charset="0"/>
                <a:cs typeface="ＭＳ Ｐゴシック" charset="0"/>
                <a:sym typeface="Helvetica Light" charset="0"/>
              </a:defRPr>
            </a:lvl1pPr>
            <a:lvl2pPr marL="742950" indent="-285750" eaLnBrk="0">
              <a:defRPr sz="3600">
                <a:solidFill>
                  <a:srgbClr val="000000"/>
                </a:solidFill>
                <a:latin typeface="Helvetica Light" charset="0"/>
                <a:ea typeface="ＭＳ Ｐゴシック" charset="0"/>
                <a:sym typeface="Helvetica Light" charset="0"/>
              </a:defRPr>
            </a:lvl2pPr>
            <a:lvl3pPr marL="1143000" indent="-228600" eaLnBrk="0">
              <a:defRPr sz="3600">
                <a:solidFill>
                  <a:srgbClr val="000000"/>
                </a:solidFill>
                <a:latin typeface="Helvetica Light" charset="0"/>
                <a:ea typeface="ＭＳ Ｐゴシック" charset="0"/>
                <a:sym typeface="Helvetica Light" charset="0"/>
              </a:defRPr>
            </a:lvl3pPr>
            <a:lvl4pPr marL="1600200" indent="-228600" eaLnBrk="0">
              <a:defRPr sz="3600">
                <a:solidFill>
                  <a:srgbClr val="000000"/>
                </a:solidFill>
                <a:latin typeface="Helvetica Light" charset="0"/>
                <a:ea typeface="ＭＳ Ｐゴシック" charset="0"/>
                <a:sym typeface="Helvetica Light" charset="0"/>
              </a:defRPr>
            </a:lvl4pPr>
            <a:lvl5pPr marL="2057400" indent="-228600" eaLnBrk="0">
              <a:defRPr sz="3600">
                <a:solidFill>
                  <a:srgbClr val="000000"/>
                </a:solidFill>
                <a:latin typeface="Helvetica Light" charset="0"/>
                <a:ea typeface="ＭＳ Ｐゴシック"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Helvetica Light" charset="0"/>
                <a:ea typeface="ＭＳ Ｐゴシック" charset="0"/>
                <a:sym typeface="Helvetica Light" charset="0"/>
              </a:rPr>
              <a:t>Time  </a:t>
            </a:r>
            <a:r>
              <a:rPr kumimoji="0" lang="en-US" sz="2000" b="0" i="0" u="none" strike="noStrike" kern="1200" cap="none" spc="0" normalizeH="0" baseline="0" noProof="0" dirty="0">
                <a:ln>
                  <a:noFill/>
                </a:ln>
                <a:solidFill>
                  <a:srgbClr val="000000"/>
                </a:solidFill>
                <a:effectLst/>
                <a:uLnTx/>
                <a:uFillTx/>
                <a:latin typeface="Wingdings" charset="0"/>
                <a:ea typeface="ＭＳ Ｐゴシック" charset="0"/>
                <a:cs typeface="Wingdings" charset="0"/>
                <a:sym typeface="Wingdings" charset="0"/>
              </a:rPr>
              <a:t></a:t>
            </a:r>
            <a:endParaRPr kumimoji="0" lang="en-US" sz="2000" b="0" i="0" u="none" strike="noStrike" kern="1200" cap="none" spc="0" normalizeH="0" baseline="0" noProof="0" dirty="0">
              <a:ln>
                <a:noFill/>
              </a:ln>
              <a:solidFill>
                <a:srgbClr val="000000"/>
              </a:solidFill>
              <a:effectLst/>
              <a:uLnTx/>
              <a:uFillTx/>
              <a:latin typeface="Helvetica Light" charset="0"/>
              <a:ea typeface="ＭＳ Ｐゴシック" charset="0"/>
              <a:sym typeface="Helvetica Light" charset="0"/>
            </a:endParaRPr>
          </a:p>
        </p:txBody>
      </p:sp>
      <p:sp>
        <p:nvSpPr>
          <p:cNvPr id="15379" name="Rectangle 5"/>
          <p:cNvSpPr>
            <a:spLocks noChangeArrowheads="1"/>
          </p:cNvSpPr>
          <p:nvPr/>
        </p:nvSpPr>
        <p:spPr bwMode="auto">
          <a:xfrm>
            <a:off x="1382557" y="2416390"/>
            <a:ext cx="1755746" cy="711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4291" tIns="32146" rIns="64291" bIns="32146">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FF"/>
                </a:solidFill>
                <a:effectLst/>
                <a:uLnTx/>
                <a:uFillTx/>
                <a:latin typeface="Arial" charset="0"/>
                <a:ea typeface="+mn-ea"/>
                <a:cs typeface="Arial" charset="0"/>
              </a:rPr>
              <a:t>CRPC after 1 year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FF"/>
                </a:solidFill>
                <a:effectLst/>
                <a:uLnTx/>
                <a:uFillTx/>
                <a:latin typeface="Arial" charset="0"/>
                <a:ea typeface="+mn-ea"/>
                <a:cs typeface="Arial" charset="0"/>
              </a:rPr>
              <a:t>Multiple bone </a:t>
            </a:r>
            <a:r>
              <a:rPr kumimoji="0" lang="en-GB" sz="1400" b="1" i="0" u="none" strike="noStrike" kern="1200" cap="none" spc="0" normalizeH="0" baseline="0" noProof="0" dirty="0" err="1">
                <a:ln>
                  <a:noFill/>
                </a:ln>
                <a:solidFill>
                  <a:srgbClr val="0000FF"/>
                </a:solidFill>
                <a:effectLst/>
                <a:uLnTx/>
                <a:uFillTx/>
                <a:latin typeface="Arial" charset="0"/>
                <a:ea typeface="+mn-ea"/>
                <a:cs typeface="Arial" charset="0"/>
              </a:rPr>
              <a:t>mets</a:t>
            </a:r>
            <a:endParaRPr kumimoji="0" lang="en-GB" sz="1400" b="1" i="0" u="none" strike="noStrike" kern="1200" cap="none" spc="0" normalizeH="0" baseline="0" noProof="0" dirty="0">
              <a:ln>
                <a:noFill/>
              </a:ln>
              <a:solidFill>
                <a:srgbClr val="0000FF"/>
              </a:solidFill>
              <a:effectLst/>
              <a:uLnTx/>
              <a:uFillTx/>
              <a:latin typeface="Arial"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FF"/>
                </a:solidFill>
                <a:effectLst/>
                <a:uLnTx/>
                <a:uFillTx/>
                <a:latin typeface="Arial" charset="0"/>
                <a:ea typeface="+mn-ea"/>
                <a:cs typeface="Arial" charset="0"/>
              </a:rPr>
              <a:t>‘Go home to die’</a:t>
            </a:r>
          </a:p>
        </p:txBody>
      </p:sp>
      <p:sp>
        <p:nvSpPr>
          <p:cNvPr id="22" name="Line 12"/>
          <p:cNvSpPr>
            <a:spLocks noChangeShapeType="1"/>
          </p:cNvSpPr>
          <p:nvPr/>
        </p:nvSpPr>
        <p:spPr bwMode="auto">
          <a:xfrm>
            <a:off x="6557367" y="3056186"/>
            <a:ext cx="803672" cy="1409775"/>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5717" tIns="35717" rIns="35717" bIns="35717"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1" i="0" u="none" strike="noStrike" kern="1200" cap="none" spc="0" normalizeH="0" baseline="0" noProof="0">
              <a:ln>
                <a:noFill/>
              </a:ln>
              <a:solidFill>
                <a:srgbClr val="0000FF"/>
              </a:solidFill>
              <a:effectLst/>
              <a:uLnTx/>
              <a:uFillTx/>
              <a:latin typeface="Arial"/>
              <a:ea typeface="+mn-ea"/>
              <a:cs typeface="Arial"/>
            </a:endParaRPr>
          </a:p>
        </p:txBody>
      </p:sp>
      <p:sp>
        <p:nvSpPr>
          <p:cNvPr id="23" name="Rectangle 13"/>
          <p:cNvSpPr>
            <a:spLocks/>
          </p:cNvSpPr>
          <p:nvPr/>
        </p:nvSpPr>
        <p:spPr bwMode="auto">
          <a:xfrm>
            <a:off x="3927575" y="2525304"/>
            <a:ext cx="2904750" cy="5337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5717" tIns="35717" rIns="35717" bIns="35717"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0000FF"/>
                </a:solidFill>
                <a:effectLst/>
                <a:uLnTx/>
                <a:uFillTx/>
                <a:latin typeface="Arial"/>
                <a:ea typeface="+mn-ea"/>
                <a:cs typeface="Arial"/>
              </a:rPr>
              <a:t>New met in left iliac bone,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0000FF"/>
                </a:solidFill>
                <a:effectLst/>
                <a:uLnTx/>
                <a:uFillTx/>
                <a:latin typeface="Arial"/>
                <a:ea typeface="+mn-ea"/>
                <a:cs typeface="Arial"/>
              </a:rPr>
              <a:t>enlarged retroperitoneal nodes</a:t>
            </a:r>
            <a:endParaRPr kumimoji="0" lang="en-GB" sz="1300" b="1" i="0" u="none" strike="noStrike" kern="1200" cap="none" spc="0" normalizeH="0" baseline="0" noProof="0" dirty="0">
              <a:ln>
                <a:noFill/>
              </a:ln>
              <a:solidFill>
                <a:srgbClr val="0000FF"/>
              </a:solidFill>
              <a:effectLst/>
              <a:uLnTx/>
              <a:uFillTx/>
              <a:latin typeface="Arial"/>
              <a:ea typeface="+mn-ea"/>
              <a:cs typeface="Arial"/>
            </a:endParaRPr>
          </a:p>
        </p:txBody>
      </p:sp>
      <p:sp>
        <p:nvSpPr>
          <p:cNvPr id="2" name="TextBox 1"/>
          <p:cNvSpPr txBox="1"/>
          <p:nvPr/>
        </p:nvSpPr>
        <p:spPr>
          <a:xfrm>
            <a:off x="7851197" y="2112604"/>
            <a:ext cx="1809785" cy="326530"/>
          </a:xfrm>
          <a:prstGeom prst="rect">
            <a:avLst/>
          </a:prstGeom>
          <a:noFill/>
        </p:spPr>
        <p:txBody>
          <a:bodyPr wrap="none" lIns="64291" tIns="32146" rIns="64291" bIns="3214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FF0000"/>
                </a:solidFill>
                <a:effectLst/>
                <a:uLnTx/>
                <a:uFillTx/>
                <a:latin typeface="Arial"/>
                <a:ea typeface="+mn-ea"/>
                <a:cs typeface="Arial"/>
              </a:rPr>
              <a:t>----31 months----</a:t>
            </a:r>
          </a:p>
        </p:txBody>
      </p:sp>
      <p:sp>
        <p:nvSpPr>
          <p:cNvPr id="3" name="TextBox 2"/>
          <p:cNvSpPr txBox="1"/>
          <p:nvPr/>
        </p:nvSpPr>
        <p:spPr>
          <a:xfrm>
            <a:off x="4601885" y="4673579"/>
            <a:ext cx="216004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Good response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Abiraterone (36m)</a:t>
            </a:r>
          </a:p>
        </p:txBody>
      </p:sp>
      <p:sp>
        <p:nvSpPr>
          <p:cNvPr id="5" name="TextBox 4">
            <a:extLst>
              <a:ext uri="{FF2B5EF4-FFF2-40B4-BE49-F238E27FC236}">
                <a16:creationId xmlns:a16="http://schemas.microsoft.com/office/drawing/2014/main" id="{CFC972AE-ED1D-1244-B687-F226CAD5A397}"/>
              </a:ext>
            </a:extLst>
          </p:cNvPr>
          <p:cNvSpPr txBox="1"/>
          <p:nvPr/>
        </p:nvSpPr>
        <p:spPr>
          <a:xfrm>
            <a:off x="10508930" y="203806"/>
            <a:ext cx="1636802" cy="1815882"/>
          </a:xfrm>
          <a:prstGeom prst="rect">
            <a:avLst/>
          </a:prstGeom>
          <a:solidFill>
            <a:schemeClr val="bg1">
              <a:lumMod val="95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We have reported 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cross-sensitivity/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cross-resistance of </a:t>
            </a:r>
            <a:r>
              <a:rPr kumimoji="0" lang="en-US" sz="1600" b="0" i="0" u="none" strike="noStrike" kern="1200" cap="none" spc="0" normalizeH="0" baseline="0" noProof="0" dirty="0" err="1">
                <a:ln>
                  <a:noFill/>
                </a:ln>
                <a:solidFill>
                  <a:srgbClr val="000000"/>
                </a:solidFill>
                <a:effectLst/>
                <a:uLnTx/>
                <a:uFillTx/>
                <a:latin typeface="Calibri" panose="020F0502020204030204"/>
                <a:ea typeface="+mn-ea"/>
                <a:cs typeface="+mn-cs"/>
              </a:rPr>
              <a:t>PARPi</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 with carboplatin (Fong et al, JCO 2010)</a:t>
            </a:r>
          </a:p>
        </p:txBody>
      </p:sp>
      <p:sp>
        <p:nvSpPr>
          <p:cNvPr id="28" name="TextBox 27">
            <a:extLst>
              <a:ext uri="{FF2B5EF4-FFF2-40B4-BE49-F238E27FC236}">
                <a16:creationId xmlns:a16="http://schemas.microsoft.com/office/drawing/2014/main" id="{B36F0AF4-688C-2C4C-A812-5B2FFA46A323}"/>
              </a:ext>
            </a:extLst>
          </p:cNvPr>
          <p:cNvSpPr txBox="1"/>
          <p:nvPr/>
        </p:nvSpPr>
        <p:spPr>
          <a:xfrm>
            <a:off x="727769" y="-27384"/>
            <a:ext cx="54117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Case Presentation – Prof de Bono: 65-year-old man</a:t>
            </a:r>
          </a:p>
        </p:txBody>
      </p:sp>
      <p:sp>
        <p:nvSpPr>
          <p:cNvPr id="4" name="Rectangle 3">
            <a:extLst>
              <a:ext uri="{FF2B5EF4-FFF2-40B4-BE49-F238E27FC236}">
                <a16:creationId xmlns:a16="http://schemas.microsoft.com/office/drawing/2014/main" id="{0A6E89DC-19EB-8580-E6D9-31B257435575}"/>
              </a:ext>
            </a:extLst>
          </p:cNvPr>
          <p:cNvSpPr/>
          <p:nvPr/>
        </p:nvSpPr>
        <p:spPr>
          <a:xfrm>
            <a:off x="52079" y="6513942"/>
            <a:ext cx="6096000" cy="323165"/>
          </a:xfrm>
          <a:prstGeom prst="rect">
            <a:avLst/>
          </a:prstGeom>
        </p:spPr>
        <p:txBody>
          <a:bodyPr>
            <a:spAutoFit/>
          </a:bodyPr>
          <a:lstStyle/>
          <a:p>
            <a:r>
              <a:rPr lang="en-US" sz="1500" b="0" dirty="0">
                <a:solidFill>
                  <a:srgbClr val="000000"/>
                </a:solidFill>
                <a:latin typeface="Calibri" panose="020F0502020204030204" pitchFamily="34" charset="0"/>
                <a:cs typeface="Calibri" panose="020F0502020204030204" pitchFamily="34" charset="0"/>
              </a:rPr>
              <a:t>Courtesy of Johann S de Bono, MB ChB, MSc, PhD, </a:t>
            </a:r>
            <a:r>
              <a:rPr lang="en-US" sz="1500" b="0" dirty="0" err="1">
                <a:solidFill>
                  <a:srgbClr val="000000"/>
                </a:solidFill>
                <a:latin typeface="Calibri" panose="020F0502020204030204" pitchFamily="34" charset="0"/>
                <a:cs typeface="Calibri" panose="020F0502020204030204" pitchFamily="34" charset="0"/>
              </a:rPr>
              <a:t>FMedSci</a:t>
            </a:r>
            <a:endParaRPr lang="en-US" sz="1500" b="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238606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10012912" cy="1323951"/>
          </a:xfrm>
        </p:spPr>
        <p:txBody>
          <a:bodyPr/>
          <a:lstStyle/>
          <a:p>
            <a:pPr marL="98425" indent="0">
              <a:buNone/>
            </a:pPr>
            <a:r>
              <a:rPr lang="en-US" sz="2500" b="0" dirty="0"/>
              <a:t>This activity is supported by educational grants </a:t>
            </a:r>
            <a:r>
              <a:rPr lang="en-US" sz="2500" b="0"/>
              <a:t>from AstraZeneca Pharmaceuticals </a:t>
            </a:r>
            <a:r>
              <a:rPr lang="en-US" sz="2500" b="0" dirty="0"/>
              <a:t>LP and Merck.</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dirty="0"/>
              <a:t>Research To Practice CME Planning Committee Members, </a:t>
            </a:r>
            <a:br>
              <a:rPr lang="en-US" kern="0" dirty="0"/>
            </a:br>
            <a:r>
              <a:rPr lang="en-US" kern="0" dirty="0"/>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Font typeface="Arial" pitchFamily="-72" charset="0"/>
              <a:buNone/>
            </a:pPr>
            <a:r>
              <a:rPr lang="en-US" sz="2500" b="0" kern="0" dirty="0"/>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05702" y="4050959"/>
            <a:ext cx="1438097" cy="2585323"/>
          </a:xfrm>
          <a:prstGeom prst="rect">
            <a:avLst/>
          </a:prstGeom>
          <a:noFill/>
          <a:ln>
            <a:solidFill>
              <a:schemeClr val="tx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Dying man.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Age 44</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Strong FH.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LFTs⇡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Referred  post-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abi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enza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docetaxel,</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cabazitaxel</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23" name="Group 222"/>
          <p:cNvGrpSpPr/>
          <p:nvPr/>
        </p:nvGrpSpPr>
        <p:grpSpPr>
          <a:xfrm>
            <a:off x="8154958" y="2467594"/>
            <a:ext cx="2053344" cy="4069463"/>
            <a:chOff x="7090656" y="2471137"/>
            <a:chExt cx="2053344" cy="4069463"/>
          </a:xfrm>
        </p:grpSpPr>
        <p:pic>
          <p:nvPicPr>
            <p:cNvPr id="224" name="Picture 22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90656" y="5270600"/>
              <a:ext cx="2053344" cy="1270000"/>
            </a:xfrm>
            <a:prstGeom prst="rect">
              <a:avLst/>
            </a:prstGeom>
          </p:spPr>
        </p:pic>
        <p:pic>
          <p:nvPicPr>
            <p:cNvPr id="225" name="Picture 22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090656" y="2471137"/>
              <a:ext cx="2053344" cy="2634263"/>
            </a:xfrm>
            <a:prstGeom prst="rect">
              <a:avLst/>
            </a:prstGeom>
          </p:spPr>
        </p:pic>
        <p:cxnSp>
          <p:nvCxnSpPr>
            <p:cNvPr id="226" name="Straight Arrow Connector 225"/>
            <p:cNvCxnSpPr/>
            <p:nvPr/>
          </p:nvCxnSpPr>
          <p:spPr>
            <a:xfrm flipV="1">
              <a:off x="7090656" y="6134200"/>
              <a:ext cx="304719" cy="228500"/>
            </a:xfrm>
            <a:prstGeom prst="straightConnector1">
              <a:avLst/>
            </a:prstGeom>
            <a:ln w="76200" cmpd="sng">
              <a:solidFill>
                <a:srgbClr val="FF6666"/>
              </a:solidFill>
              <a:tailEnd type="arrow"/>
            </a:ln>
          </p:spPr>
          <p:style>
            <a:lnRef idx="2">
              <a:schemeClr val="accent1"/>
            </a:lnRef>
            <a:fillRef idx="0">
              <a:schemeClr val="accent1"/>
            </a:fillRef>
            <a:effectRef idx="1">
              <a:schemeClr val="accent1"/>
            </a:effectRef>
            <a:fontRef idx="minor">
              <a:schemeClr val="tx1"/>
            </a:fontRef>
          </p:style>
        </p:cxnSp>
      </p:grpSp>
      <p:sp>
        <p:nvSpPr>
          <p:cNvPr id="227" name="TextBox 226"/>
          <p:cNvSpPr txBox="1"/>
          <p:nvPr/>
        </p:nvSpPr>
        <p:spPr>
          <a:xfrm>
            <a:off x="8154958" y="6492640"/>
            <a:ext cx="204064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March 2015</a:t>
            </a:r>
          </a:p>
        </p:txBody>
      </p:sp>
      <p:sp>
        <p:nvSpPr>
          <p:cNvPr id="236" name="TextBox 235"/>
          <p:cNvSpPr txBox="1"/>
          <p:nvPr/>
        </p:nvSpPr>
        <p:spPr>
          <a:xfrm>
            <a:off x="8593083" y="2011424"/>
            <a:ext cx="1511301" cy="369332"/>
          </a:xfrm>
          <a:prstGeom prst="rect">
            <a:avLst/>
          </a:prstGeom>
          <a:noFill/>
          <a:ln>
            <a:solidFill>
              <a:srgbClr val="558ED5"/>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B9BD5">
                    <a:lumMod val="75000"/>
                  </a:srgbClr>
                </a:solidFill>
                <a:effectLst/>
                <a:uLnTx/>
                <a:uFillTx/>
                <a:latin typeface="Calibri" panose="020F0502020204030204"/>
                <a:ea typeface="+mn-ea"/>
                <a:cs typeface="+mn-cs"/>
              </a:rPr>
              <a:t>Treatment?</a:t>
            </a:r>
            <a:endParaRPr kumimoji="0" lang="en-GB" sz="1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cxnSp>
        <p:nvCxnSpPr>
          <p:cNvPr id="237" name="Straight Arrow Connector 236"/>
          <p:cNvCxnSpPr/>
          <p:nvPr/>
        </p:nvCxnSpPr>
        <p:spPr>
          <a:xfrm flipH="1" flipV="1">
            <a:off x="7433984" y="1092050"/>
            <a:ext cx="1161599" cy="1242061"/>
          </a:xfrm>
          <a:prstGeom prst="straightConnector1">
            <a:avLst/>
          </a:prstGeom>
          <a:ln w="57150" cmpd="sng">
            <a:solidFill>
              <a:srgbClr val="31859C"/>
            </a:solidFill>
            <a:tailEnd type="arrow"/>
          </a:ln>
        </p:spPr>
        <p:style>
          <a:lnRef idx="2">
            <a:schemeClr val="accent1"/>
          </a:lnRef>
          <a:fillRef idx="0">
            <a:schemeClr val="accent1"/>
          </a:fillRef>
          <a:effectRef idx="1">
            <a:schemeClr val="accent1"/>
          </a:effectRef>
          <a:fontRef idx="minor">
            <a:schemeClr val="tx1"/>
          </a:fontRef>
        </p:style>
      </p:cxnSp>
      <p:grpSp>
        <p:nvGrpSpPr>
          <p:cNvPr id="238" name="Group 237"/>
          <p:cNvGrpSpPr/>
          <p:nvPr/>
        </p:nvGrpSpPr>
        <p:grpSpPr>
          <a:xfrm>
            <a:off x="5193926" y="1004726"/>
            <a:ext cx="2124875" cy="3942123"/>
            <a:chOff x="4876800" y="540977"/>
            <a:chExt cx="2124875" cy="3942123"/>
          </a:xfrm>
        </p:grpSpPr>
        <p:pic>
          <p:nvPicPr>
            <p:cNvPr id="239" name="Picture 238"/>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876800" y="540977"/>
              <a:ext cx="2124875" cy="2639162"/>
            </a:xfrm>
            <a:prstGeom prst="rect">
              <a:avLst/>
            </a:prstGeom>
          </p:spPr>
        </p:pic>
        <p:pic>
          <p:nvPicPr>
            <p:cNvPr id="240" name="Picture 239"/>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876800" y="3256339"/>
              <a:ext cx="2124875" cy="1226761"/>
            </a:xfrm>
            <a:prstGeom prst="rect">
              <a:avLst/>
            </a:prstGeom>
          </p:spPr>
        </p:pic>
        <p:cxnSp>
          <p:nvCxnSpPr>
            <p:cNvPr id="241" name="Straight Arrow Connector 240"/>
            <p:cNvCxnSpPr/>
            <p:nvPr/>
          </p:nvCxnSpPr>
          <p:spPr>
            <a:xfrm flipV="1">
              <a:off x="5007856" y="3848200"/>
              <a:ext cx="304719" cy="228500"/>
            </a:xfrm>
            <a:prstGeom prst="straightConnector1">
              <a:avLst/>
            </a:prstGeom>
            <a:ln w="76200" cmpd="sng">
              <a:solidFill>
                <a:srgbClr val="FF6666"/>
              </a:solidFill>
              <a:tailEnd type="arrow"/>
            </a:ln>
          </p:spPr>
          <p:style>
            <a:lnRef idx="2">
              <a:schemeClr val="accent1"/>
            </a:lnRef>
            <a:fillRef idx="0">
              <a:schemeClr val="accent1"/>
            </a:fillRef>
            <a:effectRef idx="1">
              <a:schemeClr val="accent1"/>
            </a:effectRef>
            <a:fontRef idx="minor">
              <a:schemeClr val="tx1"/>
            </a:fontRef>
          </p:style>
        </p:cxnSp>
      </p:grpSp>
      <p:sp>
        <p:nvSpPr>
          <p:cNvPr id="242" name="TextBox 241"/>
          <p:cNvSpPr txBox="1"/>
          <p:nvPr/>
        </p:nvSpPr>
        <p:spPr>
          <a:xfrm>
            <a:off x="5206626" y="4902204"/>
            <a:ext cx="2112175" cy="584776"/>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Healing </a:t>
            </a:r>
            <a:r>
              <a:rPr kumimoji="0" lang="en-GB" sz="1600" b="0" i="0" u="sng" strike="noStrike" kern="1200" cap="none" spc="0" normalizeH="0" baseline="0" noProof="0" dirty="0">
                <a:ln>
                  <a:noFill/>
                </a:ln>
                <a:solidFill>
                  <a:prstClr val="black"/>
                </a:solidFill>
                <a:effectLst/>
                <a:uLnTx/>
                <a:uFillTx/>
                <a:latin typeface="Calibri" panose="020F0502020204030204"/>
                <a:ea typeface="+mn-ea"/>
                <a:cs typeface="+mn-cs"/>
              </a:rPr>
              <a:t>lytic</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Bone metastasis </a:t>
            </a:r>
          </a:p>
        </p:txBody>
      </p:sp>
      <p:sp>
        <p:nvSpPr>
          <p:cNvPr id="243" name="TextBox 242"/>
          <p:cNvSpPr txBox="1"/>
          <p:nvPr/>
        </p:nvSpPr>
        <p:spPr>
          <a:xfrm>
            <a:off x="5193926" y="48192"/>
            <a:ext cx="2124875" cy="954107"/>
          </a:xfrm>
          <a:prstGeom prst="rect">
            <a:avLst/>
          </a:prstGeom>
          <a:noFill/>
          <a:ln>
            <a:solidFill>
              <a:srgbClr val="FFFFFF"/>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Almost complete resolution of liver metastases with residuum calcified abnormality</a:t>
            </a:r>
          </a:p>
        </p:txBody>
      </p:sp>
      <p:sp>
        <p:nvSpPr>
          <p:cNvPr id="2" name="TextBox 1"/>
          <p:cNvSpPr txBox="1"/>
          <p:nvPr/>
        </p:nvSpPr>
        <p:spPr>
          <a:xfrm>
            <a:off x="178130" y="190006"/>
            <a:ext cx="5041060"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mn-cs"/>
              </a:rPr>
              <a:t>Case </a:t>
            </a:r>
            <a:r>
              <a:rPr lang="en-US" sz="2800" b="0" dirty="0">
                <a:solidFill>
                  <a:srgbClr val="C00000"/>
                </a:solidFill>
                <a:latin typeface="Calibri" panose="020F0502020204030204"/>
                <a:ea typeface="+mn-ea"/>
                <a:cs typeface="+mn-cs"/>
              </a:rPr>
              <a:t>Presentation – Prof de Bono</a:t>
            </a:r>
            <a:endPar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mn-cs"/>
              </a:rPr>
              <a:t>HRD and carboplatin response</a:t>
            </a:r>
          </a:p>
        </p:txBody>
      </p:sp>
      <p:sp>
        <p:nvSpPr>
          <p:cNvPr id="17" name="Rectangle 16">
            <a:extLst>
              <a:ext uri="{FF2B5EF4-FFF2-40B4-BE49-F238E27FC236}">
                <a16:creationId xmlns:a16="http://schemas.microsoft.com/office/drawing/2014/main" id="{AA89B800-CF19-CE0B-1DC2-76ED2795A15F}"/>
              </a:ext>
            </a:extLst>
          </p:cNvPr>
          <p:cNvSpPr/>
          <p:nvPr/>
        </p:nvSpPr>
        <p:spPr>
          <a:xfrm>
            <a:off x="52079" y="6513942"/>
            <a:ext cx="6096000" cy="323165"/>
          </a:xfrm>
          <a:prstGeom prst="rect">
            <a:avLst/>
          </a:prstGeom>
        </p:spPr>
        <p:txBody>
          <a:bodyPr>
            <a:spAutoFit/>
          </a:bodyPr>
          <a:lstStyle/>
          <a:p>
            <a:r>
              <a:rPr lang="en-US" sz="1500" b="0" dirty="0">
                <a:solidFill>
                  <a:srgbClr val="000000"/>
                </a:solidFill>
                <a:latin typeface="Calibri" panose="020F0502020204030204" pitchFamily="34" charset="0"/>
                <a:cs typeface="Calibri" panose="020F0502020204030204" pitchFamily="34" charset="0"/>
              </a:rPr>
              <a:t>Courtesy of Johann S de Bono, MB ChB, MSc, PhD, </a:t>
            </a:r>
            <a:r>
              <a:rPr lang="en-US" sz="1500" b="0" dirty="0" err="1">
                <a:solidFill>
                  <a:srgbClr val="000000"/>
                </a:solidFill>
                <a:latin typeface="Calibri" panose="020F0502020204030204" pitchFamily="34" charset="0"/>
                <a:cs typeface="Calibri" panose="020F0502020204030204" pitchFamily="34" charset="0"/>
              </a:rPr>
              <a:t>FMedSci</a:t>
            </a:r>
            <a:endParaRPr lang="en-US" sz="1500" b="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3429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8154958" y="2467594"/>
            <a:ext cx="2053344" cy="4069463"/>
            <a:chOff x="7090656" y="2471137"/>
            <a:chExt cx="2053344" cy="4069463"/>
          </a:xfrm>
        </p:grpSpPr>
        <p:pic>
          <p:nvPicPr>
            <p:cNvPr id="85" name="Picture 8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90656" y="5270600"/>
              <a:ext cx="2053344" cy="1270000"/>
            </a:xfrm>
            <a:prstGeom prst="rect">
              <a:avLst/>
            </a:prstGeom>
          </p:spPr>
        </p:pic>
        <p:pic>
          <p:nvPicPr>
            <p:cNvPr id="86" name="Picture 8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090656" y="2471137"/>
              <a:ext cx="2053344" cy="2634263"/>
            </a:xfrm>
            <a:prstGeom prst="rect">
              <a:avLst/>
            </a:prstGeom>
          </p:spPr>
        </p:pic>
        <p:cxnSp>
          <p:nvCxnSpPr>
            <p:cNvPr id="87" name="Straight Arrow Connector 86"/>
            <p:cNvCxnSpPr/>
            <p:nvPr/>
          </p:nvCxnSpPr>
          <p:spPr>
            <a:xfrm flipV="1">
              <a:off x="7090656" y="6134200"/>
              <a:ext cx="304719" cy="228500"/>
            </a:xfrm>
            <a:prstGeom prst="straightConnector1">
              <a:avLst/>
            </a:prstGeom>
            <a:ln w="76200" cmpd="sng">
              <a:solidFill>
                <a:srgbClr val="FF6666"/>
              </a:solidFill>
              <a:tailEnd type="arrow"/>
            </a:ln>
          </p:spPr>
          <p:style>
            <a:lnRef idx="2">
              <a:schemeClr val="accent1"/>
            </a:lnRef>
            <a:fillRef idx="0">
              <a:schemeClr val="accent1"/>
            </a:fillRef>
            <a:effectRef idx="1">
              <a:schemeClr val="accent1"/>
            </a:effectRef>
            <a:fontRef idx="minor">
              <a:schemeClr val="tx1"/>
            </a:fontRef>
          </p:style>
        </p:cxnSp>
      </p:grpSp>
      <p:sp>
        <p:nvSpPr>
          <p:cNvPr id="53" name="TextBox 52"/>
          <p:cNvSpPr txBox="1"/>
          <p:nvPr/>
        </p:nvSpPr>
        <p:spPr>
          <a:xfrm>
            <a:off x="8513571" y="1832522"/>
            <a:ext cx="1511301" cy="646331"/>
          </a:xfrm>
          <a:prstGeom prst="rect">
            <a:avLst/>
          </a:prstGeom>
          <a:noFill/>
          <a:ln>
            <a:solidFill>
              <a:srgbClr val="558ED5"/>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B9BD5">
                    <a:lumMod val="75000"/>
                  </a:srgbClr>
                </a:solidFill>
                <a:effectLst/>
                <a:uLnTx/>
                <a:uFillTx/>
                <a:latin typeface="Calibri" panose="020F0502020204030204"/>
                <a:ea typeface="+mn-ea"/>
                <a:cs typeface="+mn-cs"/>
              </a:rPr>
              <a:t>Carboplatin AUc6 q21d</a:t>
            </a:r>
            <a:endParaRPr kumimoji="0" lang="en-GB" sz="1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
        <p:nvSpPr>
          <p:cNvPr id="54" name="TextBox 53"/>
          <p:cNvSpPr txBox="1"/>
          <p:nvPr/>
        </p:nvSpPr>
        <p:spPr>
          <a:xfrm>
            <a:off x="8154958" y="6492640"/>
            <a:ext cx="204064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March 2015</a:t>
            </a:r>
          </a:p>
        </p:txBody>
      </p:sp>
      <p:cxnSp>
        <p:nvCxnSpPr>
          <p:cNvPr id="170" name="Straight Arrow Connector 169"/>
          <p:cNvCxnSpPr/>
          <p:nvPr/>
        </p:nvCxnSpPr>
        <p:spPr>
          <a:xfrm flipH="1" flipV="1">
            <a:off x="7433984" y="1092050"/>
            <a:ext cx="1161599" cy="1242061"/>
          </a:xfrm>
          <a:prstGeom prst="straightConnector1">
            <a:avLst/>
          </a:prstGeom>
          <a:ln w="57150" cmpd="sng">
            <a:solidFill>
              <a:srgbClr val="31859C"/>
            </a:solidFill>
            <a:tailEnd type="arrow"/>
          </a:ln>
        </p:spPr>
        <p:style>
          <a:lnRef idx="2">
            <a:schemeClr val="accent1"/>
          </a:lnRef>
          <a:fillRef idx="0">
            <a:schemeClr val="accent1"/>
          </a:fillRef>
          <a:effectRef idx="1">
            <a:schemeClr val="accent1"/>
          </a:effectRef>
          <a:fontRef idx="minor">
            <a:schemeClr val="tx1"/>
          </a:fontRef>
        </p:style>
      </p:cxnSp>
      <p:grpSp>
        <p:nvGrpSpPr>
          <p:cNvPr id="171" name="Group 170"/>
          <p:cNvGrpSpPr/>
          <p:nvPr/>
        </p:nvGrpSpPr>
        <p:grpSpPr>
          <a:xfrm>
            <a:off x="5193926" y="1004726"/>
            <a:ext cx="2124875" cy="3942123"/>
            <a:chOff x="4876800" y="540977"/>
            <a:chExt cx="2124875" cy="3942123"/>
          </a:xfrm>
        </p:grpSpPr>
        <p:pic>
          <p:nvPicPr>
            <p:cNvPr id="172" name="Picture 171"/>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876800" y="540977"/>
              <a:ext cx="2124875" cy="2639162"/>
            </a:xfrm>
            <a:prstGeom prst="rect">
              <a:avLst/>
            </a:prstGeom>
          </p:spPr>
        </p:pic>
        <p:pic>
          <p:nvPicPr>
            <p:cNvPr id="173" name="Picture 172"/>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876800" y="3256339"/>
              <a:ext cx="2124875" cy="1226761"/>
            </a:xfrm>
            <a:prstGeom prst="rect">
              <a:avLst/>
            </a:prstGeom>
          </p:spPr>
        </p:pic>
        <p:cxnSp>
          <p:nvCxnSpPr>
            <p:cNvPr id="174" name="Straight Arrow Connector 173"/>
            <p:cNvCxnSpPr/>
            <p:nvPr/>
          </p:nvCxnSpPr>
          <p:spPr>
            <a:xfrm flipV="1">
              <a:off x="5007856" y="3848200"/>
              <a:ext cx="304719" cy="228500"/>
            </a:xfrm>
            <a:prstGeom prst="straightConnector1">
              <a:avLst/>
            </a:prstGeom>
            <a:ln w="76200" cmpd="sng">
              <a:solidFill>
                <a:srgbClr val="FF6666"/>
              </a:solidFill>
              <a:tailEnd type="arrow"/>
            </a:ln>
          </p:spPr>
          <p:style>
            <a:lnRef idx="2">
              <a:schemeClr val="accent1"/>
            </a:lnRef>
            <a:fillRef idx="0">
              <a:schemeClr val="accent1"/>
            </a:fillRef>
            <a:effectRef idx="1">
              <a:schemeClr val="accent1"/>
            </a:effectRef>
            <a:fontRef idx="minor">
              <a:schemeClr val="tx1"/>
            </a:fontRef>
          </p:style>
        </p:cxnSp>
      </p:grpSp>
      <p:sp>
        <p:nvSpPr>
          <p:cNvPr id="175" name="TextBox 174"/>
          <p:cNvSpPr txBox="1"/>
          <p:nvPr/>
        </p:nvSpPr>
        <p:spPr>
          <a:xfrm>
            <a:off x="5206626" y="4902204"/>
            <a:ext cx="2112175" cy="584776"/>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Healing </a:t>
            </a:r>
            <a:r>
              <a:rPr kumimoji="0" lang="en-GB" sz="1600" b="0" i="0" u="sng" strike="noStrike" kern="1200" cap="none" spc="0" normalizeH="0" baseline="0" noProof="0" dirty="0">
                <a:ln>
                  <a:noFill/>
                </a:ln>
                <a:solidFill>
                  <a:prstClr val="black"/>
                </a:solidFill>
                <a:effectLst/>
                <a:uLnTx/>
                <a:uFillTx/>
                <a:latin typeface="Calibri" panose="020F0502020204030204"/>
                <a:ea typeface="+mn-ea"/>
                <a:cs typeface="+mn-cs"/>
              </a:rPr>
              <a:t>lytic</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Bone metastasis </a:t>
            </a:r>
          </a:p>
        </p:txBody>
      </p:sp>
      <p:sp>
        <p:nvSpPr>
          <p:cNvPr id="176" name="TextBox 175"/>
          <p:cNvSpPr txBox="1"/>
          <p:nvPr/>
        </p:nvSpPr>
        <p:spPr>
          <a:xfrm>
            <a:off x="5193926" y="48192"/>
            <a:ext cx="2124875" cy="954107"/>
          </a:xfrm>
          <a:prstGeom prst="rect">
            <a:avLst/>
          </a:prstGeom>
          <a:noFill/>
          <a:ln>
            <a:solidFill>
              <a:srgbClr val="FFFFFF"/>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Almost complete resolution of liver metastases with residuum calcified abnormality</a:t>
            </a:r>
          </a:p>
        </p:txBody>
      </p:sp>
      <p:grpSp>
        <p:nvGrpSpPr>
          <p:cNvPr id="200" name="Group 199"/>
          <p:cNvGrpSpPr/>
          <p:nvPr/>
        </p:nvGrpSpPr>
        <p:grpSpPr>
          <a:xfrm>
            <a:off x="2605252" y="885631"/>
            <a:ext cx="2745932" cy="6007959"/>
            <a:chOff x="2261924" y="860380"/>
            <a:chExt cx="2745932" cy="6007959"/>
          </a:xfrm>
        </p:grpSpPr>
        <p:grpSp>
          <p:nvGrpSpPr>
            <p:cNvPr id="201" name="Group 200"/>
            <p:cNvGrpSpPr/>
            <p:nvPr/>
          </p:nvGrpSpPr>
          <p:grpSpPr>
            <a:xfrm>
              <a:off x="2261924" y="860380"/>
              <a:ext cx="2477940" cy="6007959"/>
              <a:chOff x="2261924" y="276180"/>
              <a:chExt cx="2477940" cy="6007959"/>
            </a:xfrm>
          </p:grpSpPr>
          <p:grpSp>
            <p:nvGrpSpPr>
              <p:cNvPr id="203" name="Group 202"/>
              <p:cNvGrpSpPr/>
              <p:nvPr/>
            </p:nvGrpSpPr>
            <p:grpSpPr>
              <a:xfrm>
                <a:off x="2261924" y="276180"/>
                <a:ext cx="2477940" cy="3417332"/>
                <a:chOff x="2249225" y="1159807"/>
                <a:chExt cx="2477940" cy="3417332"/>
              </a:xfrm>
            </p:grpSpPr>
            <p:pic>
              <p:nvPicPr>
                <p:cNvPr id="209" name="Picture 20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9225" y="2087939"/>
                  <a:ext cx="2249225" cy="2489200"/>
                </a:xfrm>
                <a:prstGeom prst="rect">
                  <a:avLst/>
                </a:prstGeom>
                <a:ln>
                  <a:noFill/>
                </a:ln>
              </p:spPr>
            </p:pic>
            <p:sp>
              <p:nvSpPr>
                <p:cNvPr id="210" name="TextBox 209"/>
                <p:cNvSpPr txBox="1"/>
                <p:nvPr/>
              </p:nvSpPr>
              <p:spPr>
                <a:xfrm>
                  <a:off x="3736565" y="1159807"/>
                  <a:ext cx="990600" cy="923330"/>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rPr>
                    <a:t>Relapse after </a:t>
                  </a: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8 months</a:t>
                  </a:r>
                  <a:endPar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204" name="Group 203"/>
              <p:cNvGrpSpPr/>
              <p:nvPr/>
            </p:nvGrpSpPr>
            <p:grpSpPr>
              <a:xfrm>
                <a:off x="2261924" y="3693512"/>
                <a:ext cx="2255898" cy="2590627"/>
                <a:chOff x="2261924" y="3693512"/>
                <a:chExt cx="2255898" cy="2590627"/>
              </a:xfrm>
            </p:grpSpPr>
            <p:grpSp>
              <p:nvGrpSpPr>
                <p:cNvPr id="205" name="Group 204"/>
                <p:cNvGrpSpPr/>
                <p:nvPr/>
              </p:nvGrpSpPr>
              <p:grpSpPr>
                <a:xfrm>
                  <a:off x="2261924" y="3693512"/>
                  <a:ext cx="2255898" cy="2590627"/>
                  <a:chOff x="2261924" y="3693512"/>
                  <a:chExt cx="2255898" cy="2590627"/>
                </a:xfrm>
              </p:grpSpPr>
              <p:pic>
                <p:nvPicPr>
                  <p:cNvPr id="207" name="Picture 206"/>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t="12740" b="6200"/>
                  <a:stretch/>
                </p:blipFill>
                <p:spPr>
                  <a:xfrm>
                    <a:off x="2261924" y="3693512"/>
                    <a:ext cx="2255898" cy="2144336"/>
                  </a:xfrm>
                  <a:prstGeom prst="rect">
                    <a:avLst/>
                  </a:prstGeom>
                  <a:ln>
                    <a:noFill/>
                  </a:ln>
                </p:spPr>
              </p:pic>
              <p:sp>
                <p:nvSpPr>
                  <p:cNvPr id="208" name="TextBox 207"/>
                  <p:cNvSpPr txBox="1"/>
                  <p:nvPr/>
                </p:nvSpPr>
                <p:spPr>
                  <a:xfrm>
                    <a:off x="2261924" y="5760919"/>
                    <a:ext cx="2255898" cy="523220"/>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New solitary cerebellar metastasis</a:t>
                    </a:r>
                  </a:p>
                </p:txBody>
              </p:sp>
            </p:grpSp>
            <p:cxnSp>
              <p:nvCxnSpPr>
                <p:cNvPr id="206" name="Straight Arrow Connector 205"/>
                <p:cNvCxnSpPr/>
                <p:nvPr/>
              </p:nvCxnSpPr>
              <p:spPr>
                <a:xfrm flipH="1" flipV="1">
                  <a:off x="3886200" y="5207000"/>
                  <a:ext cx="266700" cy="139700"/>
                </a:xfrm>
                <a:prstGeom prst="straightConnector1">
                  <a:avLst/>
                </a:prstGeom>
                <a:ln w="57150" cmpd="sng">
                  <a:noFill/>
                  <a:tailEnd type="arrow"/>
                </a:ln>
              </p:spPr>
              <p:style>
                <a:lnRef idx="2">
                  <a:schemeClr val="accent1"/>
                </a:lnRef>
                <a:fillRef idx="0">
                  <a:schemeClr val="accent1"/>
                </a:fillRef>
                <a:effectRef idx="1">
                  <a:schemeClr val="accent1"/>
                </a:effectRef>
                <a:fontRef idx="minor">
                  <a:schemeClr val="tx1"/>
                </a:fontRef>
              </p:style>
            </p:cxnSp>
          </p:grpSp>
        </p:grpSp>
        <p:cxnSp>
          <p:nvCxnSpPr>
            <p:cNvPr id="202" name="Straight Arrow Connector 201"/>
            <p:cNvCxnSpPr/>
            <p:nvPr/>
          </p:nvCxnSpPr>
          <p:spPr>
            <a:xfrm flipH="1">
              <a:off x="3505200" y="2170839"/>
              <a:ext cx="1502656" cy="82636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211" name="Group 210"/>
          <p:cNvGrpSpPr/>
          <p:nvPr/>
        </p:nvGrpSpPr>
        <p:grpSpPr>
          <a:xfrm>
            <a:off x="343328" y="75323"/>
            <a:ext cx="4152900" cy="6022572"/>
            <a:chOff x="0" y="50073"/>
            <a:chExt cx="4152900" cy="6022572"/>
          </a:xfrm>
        </p:grpSpPr>
        <p:grpSp>
          <p:nvGrpSpPr>
            <p:cNvPr id="212" name="Group 211"/>
            <p:cNvGrpSpPr/>
            <p:nvPr/>
          </p:nvGrpSpPr>
          <p:grpSpPr>
            <a:xfrm>
              <a:off x="0" y="108084"/>
              <a:ext cx="2242682" cy="5964561"/>
              <a:chOff x="0" y="108084"/>
              <a:chExt cx="2242682" cy="5964561"/>
            </a:xfrm>
          </p:grpSpPr>
          <p:grpSp>
            <p:nvGrpSpPr>
              <p:cNvPr id="215" name="Group 214"/>
              <p:cNvGrpSpPr/>
              <p:nvPr/>
            </p:nvGrpSpPr>
            <p:grpSpPr>
              <a:xfrm>
                <a:off x="0" y="108084"/>
                <a:ext cx="2242682" cy="2906955"/>
                <a:chOff x="0" y="425584"/>
                <a:chExt cx="2242682" cy="2906955"/>
              </a:xfrm>
            </p:grpSpPr>
            <p:pic>
              <p:nvPicPr>
                <p:cNvPr id="221" name="Picture 220"/>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0" y="843339"/>
                  <a:ext cx="2242682" cy="2489200"/>
                </a:xfrm>
                <a:prstGeom prst="rect">
                  <a:avLst/>
                </a:prstGeom>
              </p:spPr>
            </p:pic>
            <p:sp>
              <p:nvSpPr>
                <p:cNvPr id="222" name="TextBox 221"/>
                <p:cNvSpPr txBox="1"/>
                <p:nvPr/>
              </p:nvSpPr>
              <p:spPr>
                <a:xfrm>
                  <a:off x="0" y="425584"/>
                  <a:ext cx="2242682"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February 2017</a:t>
                  </a:r>
                </a:p>
              </p:txBody>
            </p:sp>
          </p:grpSp>
          <p:grpSp>
            <p:nvGrpSpPr>
              <p:cNvPr id="216" name="Group 215"/>
              <p:cNvGrpSpPr/>
              <p:nvPr/>
            </p:nvGrpSpPr>
            <p:grpSpPr>
              <a:xfrm>
                <a:off x="0" y="2997199"/>
                <a:ext cx="2242682" cy="3075446"/>
                <a:chOff x="0" y="2997199"/>
                <a:chExt cx="2242682" cy="3075446"/>
              </a:xfrm>
            </p:grpSpPr>
            <p:grpSp>
              <p:nvGrpSpPr>
                <p:cNvPr id="217" name="Group 216"/>
                <p:cNvGrpSpPr/>
                <p:nvPr/>
              </p:nvGrpSpPr>
              <p:grpSpPr>
                <a:xfrm>
                  <a:off x="0" y="2997199"/>
                  <a:ext cx="2242682" cy="3075446"/>
                  <a:chOff x="0" y="3378199"/>
                  <a:chExt cx="2242682" cy="3075446"/>
                </a:xfrm>
              </p:grpSpPr>
              <p:pic>
                <p:nvPicPr>
                  <p:cNvPr id="219" name="Picture 218"/>
                  <p:cNvPicPr>
                    <a:picLocks noChangeAspect="1"/>
                  </p:cNvPicPr>
                  <p:nvPr/>
                </p:nvPicPr>
                <p:blipFill rotWithShape="1">
                  <a:blip r:embed="rId10">
                    <a:extLst>
                      <a:ext uri="{BEBA8EAE-BF5A-486C-A8C5-ECC9F3942E4B}">
                        <a14:imgProps xmlns:a14="http://schemas.microsoft.com/office/drawing/2010/main">
                          <a14:imgLayer r:embed="rId11">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l="9479" t="6153" r="8557" b="4074"/>
                  <a:stretch/>
                </p:blipFill>
                <p:spPr>
                  <a:xfrm>
                    <a:off x="0" y="3378199"/>
                    <a:ext cx="2242682" cy="2465269"/>
                  </a:xfrm>
                  <a:prstGeom prst="rect">
                    <a:avLst/>
                  </a:prstGeom>
                </p:spPr>
              </p:pic>
              <p:sp>
                <p:nvSpPr>
                  <p:cNvPr id="220" name="TextBox 219"/>
                  <p:cNvSpPr txBox="1"/>
                  <p:nvPr/>
                </p:nvSpPr>
                <p:spPr>
                  <a:xfrm>
                    <a:off x="101600" y="5868869"/>
                    <a:ext cx="1930400" cy="58477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prstClr val="black"/>
                        </a:solidFill>
                        <a:effectLst/>
                        <a:uLnTx/>
                        <a:uFillTx/>
                        <a:latin typeface="Calibri" panose="020F0502020204030204"/>
                        <a:ea typeface="+mn-ea"/>
                        <a:cs typeface="+mn-cs"/>
                      </a:rPr>
                      <a:t>Cyberknife</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planning MRI</a:t>
                    </a:r>
                  </a:p>
                </p:txBody>
              </p:sp>
            </p:grpSp>
            <p:cxnSp>
              <p:nvCxnSpPr>
                <p:cNvPr id="218" name="Straight Arrow Connector 217"/>
                <p:cNvCxnSpPr/>
                <p:nvPr/>
              </p:nvCxnSpPr>
              <p:spPr>
                <a:xfrm flipH="1" flipV="1">
                  <a:off x="1676400" y="4749800"/>
                  <a:ext cx="266700" cy="1397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cxnSp>
          <p:nvCxnSpPr>
            <p:cNvPr id="213" name="Straight Arrow Connector 212"/>
            <p:cNvCxnSpPr/>
            <p:nvPr/>
          </p:nvCxnSpPr>
          <p:spPr>
            <a:xfrm flipH="1" flipV="1">
              <a:off x="2032000" y="321441"/>
              <a:ext cx="1562100" cy="1403108"/>
            </a:xfrm>
            <a:prstGeom prst="straightConnector1">
              <a:avLst/>
            </a:prstGeom>
            <a:ln w="57150" cmpd="sng">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214" name="TextBox 213"/>
            <p:cNvSpPr txBox="1"/>
            <p:nvPr/>
          </p:nvSpPr>
          <p:spPr>
            <a:xfrm>
              <a:off x="2412999" y="50073"/>
              <a:ext cx="1739901" cy="646331"/>
            </a:xfrm>
            <a:prstGeom prst="rect">
              <a:avLst/>
            </a:prstGeom>
            <a:noFill/>
            <a:ln>
              <a:solidFill>
                <a:srgbClr val="558ED5"/>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Retreated with carbo AUC6</a:t>
              </a:r>
            </a:p>
          </p:txBody>
        </p:sp>
      </p:grpSp>
      <p:sp>
        <p:nvSpPr>
          <p:cNvPr id="2" name="TextBox 1"/>
          <p:cNvSpPr txBox="1"/>
          <p:nvPr/>
        </p:nvSpPr>
        <p:spPr>
          <a:xfrm>
            <a:off x="5193926" y="6097895"/>
            <a:ext cx="2166042" cy="646331"/>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Very high HRD score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on exome NGS</a:t>
            </a:r>
          </a:p>
        </p:txBody>
      </p:sp>
      <p:sp>
        <p:nvSpPr>
          <p:cNvPr id="40" name="TextBox 39"/>
          <p:cNvSpPr txBox="1"/>
          <p:nvPr/>
        </p:nvSpPr>
        <p:spPr>
          <a:xfrm>
            <a:off x="10435630" y="4091983"/>
            <a:ext cx="1717194" cy="2585323"/>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Dying 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M1 at diagnosis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Strong FH.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Referred post-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abi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enza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docetaxel,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cabazitaxel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LFTs⇡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xtBox 40"/>
          <p:cNvSpPr txBox="1"/>
          <p:nvPr/>
        </p:nvSpPr>
        <p:spPr>
          <a:xfrm>
            <a:off x="59053" y="6447299"/>
            <a:ext cx="2431237" cy="369332"/>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4-year long remission!</a:t>
            </a:r>
          </a:p>
        </p:txBody>
      </p:sp>
      <p:sp>
        <p:nvSpPr>
          <p:cNvPr id="43" name="Rectangle 42">
            <a:extLst>
              <a:ext uri="{FF2B5EF4-FFF2-40B4-BE49-F238E27FC236}">
                <a16:creationId xmlns:a16="http://schemas.microsoft.com/office/drawing/2014/main" id="{F32BF08A-862D-89AA-E5AC-65C039887074}"/>
              </a:ext>
            </a:extLst>
          </p:cNvPr>
          <p:cNvSpPr/>
          <p:nvPr/>
        </p:nvSpPr>
        <p:spPr>
          <a:xfrm>
            <a:off x="7299770" y="106038"/>
            <a:ext cx="4853054" cy="323165"/>
          </a:xfrm>
          <a:prstGeom prst="rect">
            <a:avLst/>
          </a:prstGeom>
        </p:spPr>
        <p:txBody>
          <a:bodyPr wrap="square">
            <a:spAutoFit/>
          </a:bodyPr>
          <a:lstStyle/>
          <a:p>
            <a:r>
              <a:rPr lang="en-US" sz="1500" b="0" dirty="0">
                <a:solidFill>
                  <a:srgbClr val="000000"/>
                </a:solidFill>
                <a:latin typeface="Calibri" panose="020F0502020204030204" pitchFamily="34" charset="0"/>
                <a:cs typeface="Calibri" panose="020F0502020204030204" pitchFamily="34" charset="0"/>
              </a:rPr>
              <a:t>Courtesy of Johann S de Bono, MB ChB, MSc, PhD, </a:t>
            </a:r>
            <a:r>
              <a:rPr lang="en-US" sz="1500" b="0" dirty="0" err="1">
                <a:solidFill>
                  <a:srgbClr val="000000"/>
                </a:solidFill>
                <a:latin typeface="Calibri" panose="020F0502020204030204" pitchFamily="34" charset="0"/>
                <a:cs typeface="Calibri" panose="020F0502020204030204" pitchFamily="34" charset="0"/>
              </a:rPr>
              <a:t>FMedSci</a:t>
            </a:r>
            <a:endParaRPr lang="en-US" sz="1500" b="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6789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DA5BB06-91A8-8E48-B4E4-BB7DAF84CF2E}"/>
              </a:ext>
            </a:extLst>
          </p:cNvPr>
          <p:cNvSpPr txBox="1"/>
          <p:nvPr/>
        </p:nvSpPr>
        <p:spPr>
          <a:xfrm>
            <a:off x="1055440" y="764704"/>
            <a:ext cx="46651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Baseline			Best response</a:t>
            </a:r>
          </a:p>
        </p:txBody>
      </p:sp>
      <p:sp>
        <p:nvSpPr>
          <p:cNvPr id="20" name="TextBox 19">
            <a:extLst>
              <a:ext uri="{FF2B5EF4-FFF2-40B4-BE49-F238E27FC236}">
                <a16:creationId xmlns:a16="http://schemas.microsoft.com/office/drawing/2014/main" id="{D8E26CDA-BAD3-E041-B000-3A02C6F474F8}"/>
              </a:ext>
            </a:extLst>
          </p:cNvPr>
          <p:cNvSpPr txBox="1"/>
          <p:nvPr/>
        </p:nvSpPr>
        <p:spPr>
          <a:xfrm>
            <a:off x="6621509" y="2424687"/>
            <a:ext cx="375219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Coronal and Axial Contrast Enhanced CT images at baseline and during treatment: Complete response (PR) of left supraclavicular lymphadenopathy (arrows). Patient also had very good response at the sites of small volume lymphadenopathy. This response lasted &gt; 1 year in late stage mCRPC.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Patient had bi-allelic PALB2 loss.</a:t>
            </a:r>
          </a:p>
        </p:txBody>
      </p:sp>
      <p:pic>
        <p:nvPicPr>
          <p:cNvPr id="2" name="Picture 1">
            <a:extLst>
              <a:ext uri="{FF2B5EF4-FFF2-40B4-BE49-F238E27FC236}">
                <a16:creationId xmlns:a16="http://schemas.microsoft.com/office/drawing/2014/main" id="{ABB7C6AF-7003-ED4E-B088-2EDEEFE741F8}"/>
              </a:ext>
            </a:extLst>
          </p:cNvPr>
          <p:cNvPicPr>
            <a:picLocks noChangeAspect="1"/>
          </p:cNvPicPr>
          <p:nvPr/>
        </p:nvPicPr>
        <p:blipFill>
          <a:blip r:embed="rId2"/>
          <a:stretch>
            <a:fillRect/>
          </a:stretch>
        </p:blipFill>
        <p:spPr>
          <a:xfrm>
            <a:off x="1117636" y="1103658"/>
            <a:ext cx="2642109" cy="2453914"/>
          </a:xfrm>
          <a:prstGeom prst="rect">
            <a:avLst/>
          </a:prstGeom>
        </p:spPr>
      </p:pic>
      <p:pic>
        <p:nvPicPr>
          <p:cNvPr id="3" name="Picture 2">
            <a:extLst>
              <a:ext uri="{FF2B5EF4-FFF2-40B4-BE49-F238E27FC236}">
                <a16:creationId xmlns:a16="http://schemas.microsoft.com/office/drawing/2014/main" id="{58922CEE-D889-EF4C-8B65-60E8BDDD1C22}"/>
              </a:ext>
            </a:extLst>
          </p:cNvPr>
          <p:cNvPicPr>
            <a:picLocks noChangeAspect="1"/>
          </p:cNvPicPr>
          <p:nvPr/>
        </p:nvPicPr>
        <p:blipFill>
          <a:blip r:embed="rId3"/>
          <a:stretch>
            <a:fillRect/>
          </a:stretch>
        </p:blipFill>
        <p:spPr>
          <a:xfrm>
            <a:off x="3848685" y="1103658"/>
            <a:ext cx="2667298" cy="2453914"/>
          </a:xfrm>
          <a:prstGeom prst="rect">
            <a:avLst/>
          </a:prstGeom>
        </p:spPr>
      </p:pic>
      <p:cxnSp>
        <p:nvCxnSpPr>
          <p:cNvPr id="7" name="Straight Arrow Connector 6">
            <a:extLst>
              <a:ext uri="{FF2B5EF4-FFF2-40B4-BE49-F238E27FC236}">
                <a16:creationId xmlns:a16="http://schemas.microsoft.com/office/drawing/2014/main" id="{977CDC3B-30CF-4949-99FE-C3F5FC72B729}"/>
              </a:ext>
            </a:extLst>
          </p:cNvPr>
          <p:cNvCxnSpPr>
            <a:cxnSpLocks/>
          </p:cNvCxnSpPr>
          <p:nvPr/>
        </p:nvCxnSpPr>
        <p:spPr>
          <a:xfrm>
            <a:off x="2191059" y="951757"/>
            <a:ext cx="338667" cy="16933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26074B9-156D-4E4C-961B-192FFCE84277}"/>
              </a:ext>
            </a:extLst>
          </p:cNvPr>
          <p:cNvCxnSpPr>
            <a:cxnSpLocks/>
          </p:cNvCxnSpPr>
          <p:nvPr/>
        </p:nvCxnSpPr>
        <p:spPr>
          <a:xfrm>
            <a:off x="5233133" y="951757"/>
            <a:ext cx="338667" cy="16933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861329D-4F22-0D4C-AB54-98EABA2F0B5D}"/>
              </a:ext>
            </a:extLst>
          </p:cNvPr>
          <p:cNvPicPr>
            <a:picLocks noChangeAspect="1"/>
          </p:cNvPicPr>
          <p:nvPr/>
        </p:nvPicPr>
        <p:blipFill>
          <a:blip r:embed="rId4"/>
          <a:stretch>
            <a:fillRect/>
          </a:stretch>
        </p:blipFill>
        <p:spPr>
          <a:xfrm>
            <a:off x="1092447" y="3604737"/>
            <a:ext cx="2667298" cy="2453914"/>
          </a:xfrm>
          <a:prstGeom prst="rect">
            <a:avLst/>
          </a:prstGeom>
        </p:spPr>
      </p:pic>
      <p:pic>
        <p:nvPicPr>
          <p:cNvPr id="15" name="Picture 14">
            <a:extLst>
              <a:ext uri="{FF2B5EF4-FFF2-40B4-BE49-F238E27FC236}">
                <a16:creationId xmlns:a16="http://schemas.microsoft.com/office/drawing/2014/main" id="{1E0317F4-78AC-1C47-A267-88FA6E298E3B}"/>
              </a:ext>
            </a:extLst>
          </p:cNvPr>
          <p:cNvPicPr>
            <a:picLocks noChangeAspect="1"/>
          </p:cNvPicPr>
          <p:nvPr/>
        </p:nvPicPr>
        <p:blipFill>
          <a:blip r:embed="rId5"/>
          <a:stretch>
            <a:fillRect/>
          </a:stretch>
        </p:blipFill>
        <p:spPr>
          <a:xfrm>
            <a:off x="3848685" y="3604737"/>
            <a:ext cx="2667298" cy="2453914"/>
          </a:xfrm>
          <a:prstGeom prst="rect">
            <a:avLst/>
          </a:prstGeom>
        </p:spPr>
      </p:pic>
      <p:cxnSp>
        <p:nvCxnSpPr>
          <p:cNvPr id="17" name="Straight Arrow Connector 16">
            <a:extLst>
              <a:ext uri="{FF2B5EF4-FFF2-40B4-BE49-F238E27FC236}">
                <a16:creationId xmlns:a16="http://schemas.microsoft.com/office/drawing/2014/main" id="{8FEF2F01-CA89-7545-B37D-474FAE5E0FB0}"/>
              </a:ext>
            </a:extLst>
          </p:cNvPr>
          <p:cNvCxnSpPr>
            <a:cxnSpLocks/>
          </p:cNvCxnSpPr>
          <p:nvPr/>
        </p:nvCxnSpPr>
        <p:spPr>
          <a:xfrm flipH="1" flipV="1">
            <a:off x="5690332" y="4577695"/>
            <a:ext cx="166793" cy="28786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283CC01-CD2E-744C-AE77-8560DF1DE8CC}"/>
              </a:ext>
            </a:extLst>
          </p:cNvPr>
          <p:cNvCxnSpPr>
            <a:cxnSpLocks/>
          </p:cNvCxnSpPr>
          <p:nvPr/>
        </p:nvCxnSpPr>
        <p:spPr>
          <a:xfrm flipH="1" flipV="1">
            <a:off x="2913265" y="4577695"/>
            <a:ext cx="166793" cy="28786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5BF0E92-2F61-7C4A-904D-8C56F63CF5C2}"/>
              </a:ext>
            </a:extLst>
          </p:cNvPr>
          <p:cNvSpPr txBox="1"/>
          <p:nvPr/>
        </p:nvSpPr>
        <p:spPr>
          <a:xfrm>
            <a:off x="1427179" y="6101197"/>
            <a:ext cx="46651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29.05.18			29.07.19</a:t>
            </a:r>
          </a:p>
        </p:txBody>
      </p:sp>
      <p:cxnSp>
        <p:nvCxnSpPr>
          <p:cNvPr id="18" name="Straight Arrow Connector 17">
            <a:extLst>
              <a:ext uri="{FF2B5EF4-FFF2-40B4-BE49-F238E27FC236}">
                <a16:creationId xmlns:a16="http://schemas.microsoft.com/office/drawing/2014/main" id="{7283CC01-CD2E-744C-AE77-8560DF1DE8CC}"/>
              </a:ext>
            </a:extLst>
          </p:cNvPr>
          <p:cNvCxnSpPr>
            <a:cxnSpLocks/>
          </p:cNvCxnSpPr>
          <p:nvPr/>
        </p:nvCxnSpPr>
        <p:spPr>
          <a:xfrm flipH="1" flipV="1">
            <a:off x="2746472" y="1662314"/>
            <a:ext cx="166793" cy="28786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283CC01-CD2E-744C-AE77-8560DF1DE8CC}"/>
              </a:ext>
            </a:extLst>
          </p:cNvPr>
          <p:cNvCxnSpPr>
            <a:cxnSpLocks/>
          </p:cNvCxnSpPr>
          <p:nvPr/>
        </p:nvCxnSpPr>
        <p:spPr>
          <a:xfrm flipH="1" flipV="1">
            <a:off x="5637175" y="1518380"/>
            <a:ext cx="166793" cy="28786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itle 1"/>
          <p:cNvSpPr txBox="1">
            <a:spLocks/>
          </p:cNvSpPr>
          <p:nvPr/>
        </p:nvSpPr>
        <p:spPr>
          <a:xfrm>
            <a:off x="609600" y="-27384"/>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Light" panose="020F0302020204030204"/>
                <a:ea typeface="+mj-ea"/>
                <a:cs typeface="+mj-cs"/>
              </a:rPr>
              <a:t>PALB2 altered mCRPC responding patient on TOPARP-B</a:t>
            </a:r>
          </a:p>
        </p:txBody>
      </p:sp>
      <p:sp>
        <p:nvSpPr>
          <p:cNvPr id="16" name="Rectangle 15">
            <a:extLst>
              <a:ext uri="{FF2B5EF4-FFF2-40B4-BE49-F238E27FC236}">
                <a16:creationId xmlns:a16="http://schemas.microsoft.com/office/drawing/2014/main" id="{57256431-4DC4-FC12-80FE-3E033A62C641}"/>
              </a:ext>
            </a:extLst>
          </p:cNvPr>
          <p:cNvSpPr/>
          <p:nvPr/>
        </p:nvSpPr>
        <p:spPr>
          <a:xfrm>
            <a:off x="52079" y="6513942"/>
            <a:ext cx="6096000" cy="323165"/>
          </a:xfrm>
          <a:prstGeom prst="rect">
            <a:avLst/>
          </a:prstGeom>
        </p:spPr>
        <p:txBody>
          <a:bodyPr>
            <a:spAutoFit/>
          </a:bodyPr>
          <a:lstStyle/>
          <a:p>
            <a:r>
              <a:rPr lang="en-US" sz="1500" b="0" dirty="0">
                <a:solidFill>
                  <a:srgbClr val="000000"/>
                </a:solidFill>
                <a:latin typeface="Calibri" panose="020F0502020204030204" pitchFamily="34" charset="0"/>
                <a:cs typeface="Calibri" panose="020F0502020204030204" pitchFamily="34" charset="0"/>
              </a:rPr>
              <a:t>Courtesy of Johann S de Bono, MB ChB, MSc, PhD, </a:t>
            </a:r>
            <a:r>
              <a:rPr lang="en-US" sz="1500" b="0" dirty="0" err="1">
                <a:solidFill>
                  <a:srgbClr val="000000"/>
                </a:solidFill>
                <a:latin typeface="Calibri" panose="020F0502020204030204" pitchFamily="34" charset="0"/>
                <a:cs typeface="Calibri" panose="020F0502020204030204" pitchFamily="34" charset="0"/>
              </a:rPr>
              <a:t>FMedSci</a:t>
            </a:r>
            <a:endParaRPr lang="en-US" sz="1500" b="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09470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79F002-3B99-9965-1B1B-E99F6C374277}"/>
              </a:ext>
            </a:extLst>
          </p:cNvPr>
          <p:cNvSpPr/>
          <p:nvPr/>
        </p:nvSpPr>
        <p:spPr bwMode="auto">
          <a:xfrm>
            <a:off x="264871" y="3777600"/>
            <a:ext cx="11816208" cy="73152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p:cNvSpPr>
            <a:spLocks noGrp="1"/>
          </p:cNvSpPr>
          <p:nvPr>
            <p:ph idx="1"/>
          </p:nvPr>
        </p:nvSpPr>
        <p:spPr>
          <a:xfrm>
            <a:off x="479376" y="1268760"/>
            <a:ext cx="11600184" cy="5589240"/>
          </a:xfrm>
        </p:spPr>
        <p:txBody>
          <a:bodyPr/>
          <a:lstStyle/>
          <a:p>
            <a:pPr marL="98425" indent="0">
              <a:spcBef>
                <a:spcPts val="1800"/>
              </a:spcBef>
              <a:spcAft>
                <a:spcPts val="1200"/>
              </a:spcAft>
              <a:buNone/>
            </a:pPr>
            <a:r>
              <a:rPr lang="en-US" sz="2200" dirty="0">
                <a:solidFill>
                  <a:schemeClr val="tx1"/>
                </a:solidFill>
              </a:rPr>
              <a:t>Introduction: This Week on RTP</a:t>
            </a:r>
          </a:p>
          <a:p>
            <a:pPr marL="98425" indent="0">
              <a:spcBef>
                <a:spcPts val="1800"/>
              </a:spcBef>
              <a:spcAft>
                <a:spcPts val="1200"/>
              </a:spcAft>
              <a:buNone/>
            </a:pPr>
            <a:r>
              <a:rPr lang="en-US" sz="2200" dirty="0">
                <a:solidFill>
                  <a:schemeClr val="tx1"/>
                </a:solidFill>
                <a:latin typeface="+mn-lt"/>
              </a:rPr>
              <a:t>MODULE 1: PARP Inhibitors in Prostate Cancer – Top 10 List</a:t>
            </a:r>
          </a:p>
          <a:p>
            <a:pPr marL="98425" indent="0">
              <a:spcBef>
                <a:spcPts val="1800"/>
              </a:spcBef>
              <a:spcAft>
                <a:spcPts val="1200"/>
              </a:spcAft>
              <a:buNone/>
            </a:pPr>
            <a:r>
              <a:rPr lang="en-US" sz="2200" dirty="0">
                <a:solidFill>
                  <a:schemeClr val="tx1"/>
                </a:solidFill>
              </a:rPr>
              <a:t>MODULE 2: </a:t>
            </a:r>
            <a:r>
              <a:rPr lang="en-US" sz="2200" b="1" dirty="0">
                <a:solidFill>
                  <a:schemeClr val="tx1"/>
                </a:solidFill>
                <a:effectLst/>
                <a:latin typeface="+mn-lt"/>
                <a:ea typeface="Calibri" panose="020F0502020204030204" pitchFamily="34" charset="0"/>
              </a:rPr>
              <a:t>Optimal Integration of PARP Inhibitor Monotherapy into the Management of Metastatic Castration-Resistant Prostate Cancer (</a:t>
            </a:r>
            <a:r>
              <a:rPr lang="en-US" sz="2200" b="1" dirty="0" err="1">
                <a:solidFill>
                  <a:schemeClr val="tx1"/>
                </a:solidFill>
                <a:effectLst/>
                <a:latin typeface="+mn-lt"/>
                <a:ea typeface="Calibri" panose="020F0502020204030204" pitchFamily="34" charset="0"/>
              </a:rPr>
              <a:t>mCRPC</a:t>
            </a:r>
            <a:r>
              <a:rPr lang="en-US" sz="2200" b="1" dirty="0">
                <a:solidFill>
                  <a:schemeClr val="tx1"/>
                </a:solidFill>
                <a:effectLst/>
                <a:latin typeface="+mn-lt"/>
                <a:ea typeface="Calibri" panose="020F0502020204030204" pitchFamily="34" charset="0"/>
              </a:rPr>
              <a:t>) – Prof de Bono</a:t>
            </a:r>
            <a:endParaRPr lang="en-US" sz="2200" dirty="0">
              <a:solidFill>
                <a:schemeClr val="tx1"/>
              </a:solidFill>
              <a:latin typeface="+mn-lt"/>
            </a:endParaRPr>
          </a:p>
          <a:p>
            <a:pPr marL="98425" indent="0">
              <a:spcBef>
                <a:spcPts val="1800"/>
              </a:spcBef>
              <a:spcAft>
                <a:spcPts val="1200"/>
              </a:spcAft>
              <a:buNone/>
            </a:pPr>
            <a:r>
              <a:rPr lang="en-US" sz="2200" dirty="0">
                <a:solidFill>
                  <a:schemeClr val="bg1"/>
                </a:solidFill>
                <a:latin typeface="+mn-lt"/>
              </a:rPr>
              <a:t>MODULE 3: </a:t>
            </a:r>
            <a:r>
              <a:rPr lang="en-US" sz="2200" b="1" dirty="0">
                <a:solidFill>
                  <a:schemeClr val="bg1"/>
                </a:solidFill>
                <a:effectLst/>
                <a:latin typeface="+mn-lt"/>
                <a:ea typeface="Calibri" panose="020F0502020204030204" pitchFamily="34" charset="0"/>
              </a:rPr>
              <a:t>Available Data with, Ongoing Investigation of and Potential Future Role for PARP Inhibitor-Based Combination Strategies – Dr Saad</a:t>
            </a:r>
            <a:endParaRPr lang="en-US" sz="2200" dirty="0">
              <a:solidFill>
                <a:schemeClr val="bg1"/>
              </a:solidFill>
              <a:latin typeface="+mn-lt"/>
            </a:endParaRPr>
          </a:p>
          <a:p>
            <a:pPr marL="98425" indent="0">
              <a:spcBef>
                <a:spcPts val="1200"/>
              </a:spcBef>
              <a:spcAft>
                <a:spcPts val="0"/>
              </a:spcAft>
              <a:buNone/>
            </a:pPr>
            <a:endParaRPr lang="en-US" sz="2000" dirty="0">
              <a:solidFill>
                <a:schemeClr val="tx1"/>
              </a:solidFill>
            </a:endParaRPr>
          </a:p>
          <a:p>
            <a:pPr marL="98425" indent="0">
              <a:spcBef>
                <a:spcPts val="1200"/>
              </a:spcBef>
              <a:spcAft>
                <a:spcPts val="0"/>
              </a:spcAft>
              <a:buNone/>
            </a:pPr>
            <a:endParaRPr lang="en-US" sz="2000" dirty="0"/>
          </a:p>
        </p:txBody>
      </p:sp>
    </p:spTree>
    <p:custDataLst>
      <p:tags r:id="rId1"/>
    </p:custDataLst>
    <p:extLst>
      <p:ext uri="{BB962C8B-B14F-4D97-AF65-F5344CB8AC3E}">
        <p14:creationId xmlns:p14="http://schemas.microsoft.com/office/powerpoint/2010/main" val="1523393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BD0C8A52-FDFF-F344-85B6-F90ED86324EB}"/>
              </a:ext>
            </a:extLst>
          </p:cNvPr>
          <p:cNvSpPr>
            <a:spLocks noGrp="1"/>
          </p:cNvSpPr>
          <p:nvPr>
            <p:ph type="ctrTitle"/>
          </p:nvPr>
        </p:nvSpPr>
        <p:spPr>
          <a:xfrm>
            <a:off x="798118" y="2133600"/>
            <a:ext cx="10595764" cy="1295400"/>
          </a:xfrm>
        </p:spPr>
        <p:txBody>
          <a:bodyPr vert="horz" wrap="square" lIns="90488" tIns="44451" rIns="90488" bIns="44451" numCol="1" anchor="b" anchorCtr="1" compatLnSpc="1">
            <a:prstTxWarp prst="textNoShape">
              <a:avLst/>
            </a:prstTxWarp>
          </a:bodyPr>
          <a:lstStyle/>
          <a:p>
            <a:br>
              <a:rPr lang="en-GB" altLang="en-US" sz="4000" dirty="0"/>
            </a:br>
            <a:br>
              <a:rPr lang="en-US" sz="4000" dirty="0"/>
            </a:br>
            <a:br>
              <a:rPr lang="en-CA" sz="4000" dirty="0"/>
            </a:br>
            <a:r>
              <a:rPr lang="en-GB" sz="4000" dirty="0">
                <a:latin typeface="Arial" panose="020B0604020202020204" pitchFamily="34" charset="0"/>
                <a:ea typeface="Times New Roman" panose="02020603050405020304" pitchFamily="18" charset="0"/>
              </a:rPr>
              <a:t>Opening the door for </a:t>
            </a:r>
            <a:r>
              <a:rPr lang="en-GB" sz="4000" dirty="0" err="1">
                <a:latin typeface="Arial" panose="020B0604020202020204" pitchFamily="34" charset="0"/>
                <a:ea typeface="Times New Roman" panose="02020603050405020304" pitchFamily="18" charset="0"/>
              </a:rPr>
              <a:t>PARPi</a:t>
            </a:r>
            <a:r>
              <a:rPr lang="en-GB" sz="4000" dirty="0">
                <a:latin typeface="Arial" panose="020B0604020202020204" pitchFamily="34" charset="0"/>
                <a:ea typeface="Times New Roman" panose="02020603050405020304" pitchFamily="18" charset="0"/>
              </a:rPr>
              <a:t> treatment: </a:t>
            </a:r>
            <a:br>
              <a:rPr lang="en-GB" sz="4000" dirty="0">
                <a:latin typeface="Arial" panose="020B0604020202020204" pitchFamily="34" charset="0"/>
                <a:ea typeface="Times New Roman" panose="02020603050405020304" pitchFamily="18" charset="0"/>
              </a:rPr>
            </a:br>
            <a:r>
              <a:rPr lang="en-GB" sz="4000" dirty="0">
                <a:latin typeface="Arial" panose="020B0604020202020204" pitchFamily="34" charset="0"/>
                <a:ea typeface="Times New Roman" panose="02020603050405020304" pitchFamily="18" charset="0"/>
              </a:rPr>
              <a:t>What lies ahead? </a:t>
            </a:r>
            <a:br>
              <a:rPr lang="en-CA" sz="4000" dirty="0"/>
            </a:br>
            <a:br>
              <a:rPr lang="en-CA" sz="4000" dirty="0"/>
            </a:br>
            <a:endParaRPr lang="en-GB" altLang="fr-FR" sz="4000" dirty="0"/>
          </a:p>
        </p:txBody>
      </p:sp>
      <p:sp>
        <p:nvSpPr>
          <p:cNvPr id="69634" name="Rectangle 3">
            <a:extLst>
              <a:ext uri="{FF2B5EF4-FFF2-40B4-BE49-F238E27FC236}">
                <a16:creationId xmlns:a16="http://schemas.microsoft.com/office/drawing/2014/main" id="{CA8EEC8C-0A4B-DB4B-BCF7-713ECCF9A9F8}"/>
              </a:ext>
            </a:extLst>
          </p:cNvPr>
          <p:cNvSpPr>
            <a:spLocks noGrp="1"/>
          </p:cNvSpPr>
          <p:nvPr>
            <p:ph type="subTitle" idx="1"/>
          </p:nvPr>
        </p:nvSpPr>
        <p:spPr>
          <a:xfrm>
            <a:off x="2859088" y="2070815"/>
            <a:ext cx="6400800" cy="1874837"/>
          </a:xfrm>
        </p:spPr>
        <p:txBody>
          <a:bodyPr/>
          <a:lstStyle/>
          <a:p>
            <a:pPr eaLnBrk="1" hangingPunct="1">
              <a:lnSpc>
                <a:spcPct val="70000"/>
              </a:lnSpc>
            </a:pPr>
            <a:endParaRPr lang="en-GB" altLang="en-US" sz="3900" dirty="0"/>
          </a:p>
          <a:p>
            <a:pPr eaLnBrk="1" hangingPunct="1">
              <a:lnSpc>
                <a:spcPct val="70000"/>
              </a:lnSpc>
            </a:pPr>
            <a:r>
              <a:rPr lang="en-GB" altLang="en-US" sz="2800" dirty="0"/>
              <a:t>Fred Saad MD FRCS </a:t>
            </a:r>
          </a:p>
          <a:p>
            <a:pPr eaLnBrk="1" hangingPunct="1">
              <a:lnSpc>
                <a:spcPct val="70000"/>
              </a:lnSpc>
              <a:spcBef>
                <a:spcPts val="800"/>
              </a:spcBef>
            </a:pPr>
            <a:r>
              <a:rPr lang="en-GB" altLang="en-US" sz="1400" dirty="0"/>
              <a:t>Professor and Chairman of Urology</a:t>
            </a:r>
          </a:p>
          <a:p>
            <a:pPr eaLnBrk="1" hangingPunct="1">
              <a:lnSpc>
                <a:spcPct val="70000"/>
              </a:lnSpc>
              <a:spcBef>
                <a:spcPts val="800"/>
              </a:spcBef>
            </a:pPr>
            <a:r>
              <a:rPr lang="en-GB" altLang="en-US" sz="1400" dirty="0"/>
              <a:t>Director of GU Oncology</a:t>
            </a:r>
          </a:p>
          <a:p>
            <a:pPr eaLnBrk="1" hangingPunct="1">
              <a:lnSpc>
                <a:spcPct val="70000"/>
              </a:lnSpc>
              <a:spcBef>
                <a:spcPts val="800"/>
              </a:spcBef>
            </a:pPr>
            <a:r>
              <a:rPr lang="en-GB" altLang="en-US" sz="1400" dirty="0"/>
              <a:t>Raymond Garneau Chair in Prostate Cancer</a:t>
            </a:r>
          </a:p>
          <a:p>
            <a:pPr eaLnBrk="1" hangingPunct="1">
              <a:lnSpc>
                <a:spcPct val="70000"/>
              </a:lnSpc>
              <a:spcBef>
                <a:spcPts val="800"/>
              </a:spcBef>
            </a:pPr>
            <a:r>
              <a:rPr lang="en-GB" altLang="en-US" sz="1400" dirty="0"/>
              <a:t>University of Montreal Hospital Center</a:t>
            </a:r>
          </a:p>
          <a:p>
            <a:pPr eaLnBrk="1" hangingPunct="1">
              <a:lnSpc>
                <a:spcPct val="70000"/>
              </a:lnSpc>
              <a:spcBef>
                <a:spcPts val="800"/>
              </a:spcBef>
            </a:pPr>
            <a:r>
              <a:rPr lang="en-GB" altLang="en-US" sz="1400" dirty="0"/>
              <a:t>Montreal, QC, Canada</a:t>
            </a:r>
          </a:p>
          <a:p>
            <a:pPr eaLnBrk="1" hangingPunct="1">
              <a:lnSpc>
                <a:spcPct val="70000"/>
              </a:lnSpc>
            </a:pPr>
            <a:endParaRPr lang="en-GB" altLang="en-US" sz="2100" dirty="0"/>
          </a:p>
        </p:txBody>
      </p:sp>
      <p:pic>
        <p:nvPicPr>
          <p:cNvPr id="4" name="Picture 4" descr="UdeM01HR">
            <a:extLst>
              <a:ext uri="{FF2B5EF4-FFF2-40B4-BE49-F238E27FC236}">
                <a16:creationId xmlns:a16="http://schemas.microsoft.com/office/drawing/2014/main" id="{FE8C335A-5D72-BC46-BF9A-341758AC15FB}"/>
              </a:ext>
            </a:extLst>
          </p:cNvPr>
          <p:cNvPicPr>
            <a:picLocks noChangeAspect="1" noChangeArrowheads="1"/>
          </p:cNvPicPr>
          <p:nvPr/>
        </p:nvPicPr>
        <p:blipFill>
          <a:blip r:embed="rId3" cstate="print"/>
          <a:srcRect/>
          <a:stretch>
            <a:fillRect/>
          </a:stretch>
        </p:blipFill>
        <p:spPr bwMode="auto">
          <a:xfrm>
            <a:off x="6456041" y="4531293"/>
            <a:ext cx="3190049" cy="2162071"/>
          </a:xfrm>
          <a:prstGeom prst="rect">
            <a:avLst/>
          </a:prstGeom>
          <a:ln>
            <a:noFill/>
          </a:ln>
          <a:effectLst>
            <a:softEdge rad="112500"/>
          </a:effectLst>
        </p:spPr>
      </p:pic>
      <p:pic>
        <p:nvPicPr>
          <p:cNvPr id="5" name="Picture 4" descr="110609_se96k_nouveau-chum-projection_sn635">
            <a:extLst>
              <a:ext uri="{FF2B5EF4-FFF2-40B4-BE49-F238E27FC236}">
                <a16:creationId xmlns:a16="http://schemas.microsoft.com/office/drawing/2014/main" id="{FA0D65C3-777F-C04F-9CCE-21AB1E9E4951}"/>
              </a:ext>
            </a:extLst>
          </p:cNvPr>
          <p:cNvPicPr>
            <a:picLocks noChangeAspect="1" noChangeArrowheads="1"/>
          </p:cNvPicPr>
          <p:nvPr/>
        </p:nvPicPr>
        <p:blipFill>
          <a:blip r:embed="rId4" cstate="print"/>
          <a:srcRect/>
          <a:stretch>
            <a:fillRect/>
          </a:stretch>
        </p:blipFill>
        <p:spPr bwMode="auto">
          <a:xfrm>
            <a:off x="2495600" y="4527637"/>
            <a:ext cx="3812141" cy="2143500"/>
          </a:xfrm>
          <a:prstGeom prst="rect">
            <a:avLst/>
          </a:prstGeom>
          <a:ln>
            <a:noFill/>
          </a:ln>
          <a:effectLst>
            <a:softEdge rad="112500"/>
          </a:effectLst>
        </p:spPr>
      </p:pic>
    </p:spTree>
    <p:extLst>
      <p:ext uri="{BB962C8B-B14F-4D97-AF65-F5344CB8AC3E}">
        <p14:creationId xmlns:p14="http://schemas.microsoft.com/office/powerpoint/2010/main" val="38868919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6123F-437D-514C-B8AB-C41EF3A99B17}"/>
              </a:ext>
            </a:extLst>
          </p:cNvPr>
          <p:cNvSpPr>
            <a:spLocks noGrp="1"/>
          </p:cNvSpPr>
          <p:nvPr>
            <p:ph type="title"/>
          </p:nvPr>
        </p:nvSpPr>
        <p:spPr/>
        <p:txBody>
          <a:bodyPr/>
          <a:lstStyle/>
          <a:p>
            <a:r>
              <a:rPr lang="en-US" dirty="0"/>
              <a:t>Conclusion </a:t>
            </a:r>
          </a:p>
        </p:txBody>
      </p:sp>
      <p:sp>
        <p:nvSpPr>
          <p:cNvPr id="3" name="Content Placeholder 2">
            <a:extLst>
              <a:ext uri="{FF2B5EF4-FFF2-40B4-BE49-F238E27FC236}">
                <a16:creationId xmlns:a16="http://schemas.microsoft.com/office/drawing/2014/main" id="{3F963DCC-FD07-D740-B4F5-7DB0EA39878C}"/>
              </a:ext>
            </a:extLst>
          </p:cNvPr>
          <p:cNvSpPr>
            <a:spLocks noGrp="1"/>
          </p:cNvSpPr>
          <p:nvPr>
            <p:ph idx="1"/>
          </p:nvPr>
        </p:nvSpPr>
        <p:spPr>
          <a:xfrm>
            <a:off x="600762" y="1533571"/>
            <a:ext cx="10990476" cy="4320000"/>
          </a:xfrm>
        </p:spPr>
        <p:txBody>
          <a:bodyPr>
            <a:noAutofit/>
          </a:bodyPr>
          <a:lstStyle/>
          <a:p>
            <a:r>
              <a:rPr lang="en-US" dirty="0"/>
              <a:t>Survival of men with </a:t>
            </a:r>
            <a:r>
              <a:rPr lang="en-US" dirty="0" err="1"/>
              <a:t>mCRPC</a:t>
            </a:r>
            <a:r>
              <a:rPr lang="en-US" dirty="0"/>
              <a:t> in the real world remains a problem </a:t>
            </a:r>
          </a:p>
          <a:p>
            <a:r>
              <a:rPr lang="en-US" dirty="0"/>
              <a:t>Good first line options but early resistance/progression is a challenge</a:t>
            </a:r>
          </a:p>
          <a:p>
            <a:r>
              <a:rPr lang="en-US" dirty="0"/>
              <a:t>Second line options are available </a:t>
            </a:r>
            <a:r>
              <a:rPr lang="en-US" b="1" dirty="0"/>
              <a:t>but</a:t>
            </a:r>
            <a:r>
              <a:rPr lang="en-US" dirty="0"/>
              <a:t> many patients do not get more than 1 line of effective therapy in the real world</a:t>
            </a:r>
          </a:p>
          <a:p>
            <a:r>
              <a:rPr lang="en-US" dirty="0"/>
              <a:t>Less than half the men with prostate cancer will receive chemotherapy before dying from prostate cancer </a:t>
            </a:r>
          </a:p>
          <a:p>
            <a:r>
              <a:rPr lang="en-US" dirty="0"/>
              <a:t>Building on effective first line options for </a:t>
            </a:r>
            <a:r>
              <a:rPr lang="en-US" dirty="0" err="1"/>
              <a:t>mCRPC</a:t>
            </a:r>
            <a:r>
              <a:rPr lang="en-US" dirty="0"/>
              <a:t> is critically needed </a:t>
            </a:r>
          </a:p>
          <a:p>
            <a:r>
              <a:rPr lang="en-US" dirty="0"/>
              <a:t>PARP/NHT combination fulfills an unmet need of effective and tolerable first line combinations </a:t>
            </a:r>
          </a:p>
          <a:p>
            <a:pPr lvl="1"/>
            <a:r>
              <a:rPr lang="en-US" sz="2800" dirty="0"/>
              <a:t>In all patients? Only in HRR mutated? </a:t>
            </a:r>
          </a:p>
          <a:p>
            <a:endParaRPr lang="en-US" dirty="0"/>
          </a:p>
        </p:txBody>
      </p:sp>
      <p:sp>
        <p:nvSpPr>
          <p:cNvPr id="4" name="TextBox 3">
            <a:extLst>
              <a:ext uri="{FF2B5EF4-FFF2-40B4-BE49-F238E27FC236}">
                <a16:creationId xmlns:a16="http://schemas.microsoft.com/office/drawing/2014/main" id="{5F108811-C26C-3323-1E04-766CA1DA275A}"/>
              </a:ext>
            </a:extLst>
          </p:cNvPr>
          <p:cNvSpPr txBox="1"/>
          <p:nvPr/>
        </p:nvSpPr>
        <p:spPr>
          <a:xfrm>
            <a:off x="8256240" y="6381328"/>
            <a:ext cx="2880320" cy="369332"/>
          </a:xfrm>
          <a:prstGeom prst="rect">
            <a:avLst/>
          </a:prstGeom>
          <a:noFill/>
        </p:spPr>
        <p:txBody>
          <a:bodyPr wrap="square">
            <a:spAutoFit/>
          </a:bodyPr>
          <a:lstStyle/>
          <a:p>
            <a:r>
              <a:rPr lang="en-US" sz="1800" b="0" dirty="0">
                <a:solidFill>
                  <a:schemeClr val="tx1"/>
                </a:solidFill>
                <a:latin typeface="+mn-lt"/>
              </a:rPr>
              <a:t>Courtesy of Fred Saad, MD</a:t>
            </a:r>
            <a:endParaRPr lang="en-US" sz="1800" b="0" dirty="0"/>
          </a:p>
        </p:txBody>
      </p:sp>
    </p:spTree>
    <p:extLst>
      <p:ext uri="{BB962C8B-B14F-4D97-AF65-F5344CB8AC3E}">
        <p14:creationId xmlns:p14="http://schemas.microsoft.com/office/powerpoint/2010/main" val="8870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5C5F07AF-EEEE-4B5A-9B9F-C625F43BB2D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3" name="think-cell Slide" r:id="rId5" imgW="473" imgH="473" progId="TCLayout.ActiveDocument.1">
                  <p:embed/>
                </p:oleObj>
              </mc:Choice>
              <mc:Fallback>
                <p:oleObj name="think-cell Slide" r:id="rId5" imgW="473" imgH="473" progId="TCLayout.ActiveDocument.1">
                  <p:embed/>
                  <p:pic>
                    <p:nvPicPr>
                      <p:cNvPr id="12" name="Object 11" hidden="1">
                        <a:extLst>
                          <a:ext uri="{FF2B5EF4-FFF2-40B4-BE49-F238E27FC236}">
                            <a16:creationId xmlns:a16="http://schemas.microsoft.com/office/drawing/2014/main" id="{5C5F07AF-EEEE-4B5A-9B9F-C625F43BB2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3CFA0EE-8128-4752-8FA3-0F6CD946B571}"/>
              </a:ext>
            </a:extLst>
          </p:cNvPr>
          <p:cNvSpPr>
            <a:spLocks noGrp="1"/>
          </p:cNvSpPr>
          <p:nvPr>
            <p:ph type="title"/>
          </p:nvPr>
        </p:nvSpPr>
        <p:spPr>
          <a:xfrm>
            <a:off x="432620" y="-48033"/>
            <a:ext cx="11287433" cy="893404"/>
          </a:xfrm>
        </p:spPr>
        <p:txBody>
          <a:bodyPr vert="horz"/>
          <a:lstStyle/>
          <a:p>
            <a:r>
              <a:rPr lang="en-GB" dirty="0"/>
              <a:t>Successful phase 3 trials in mCRPC</a:t>
            </a:r>
          </a:p>
        </p:txBody>
      </p:sp>
      <p:graphicFrame>
        <p:nvGraphicFramePr>
          <p:cNvPr id="41" name="Espace réservé du contenu 4">
            <a:extLst>
              <a:ext uri="{FF2B5EF4-FFF2-40B4-BE49-F238E27FC236}">
                <a16:creationId xmlns:a16="http://schemas.microsoft.com/office/drawing/2014/main" id="{D445D73E-4365-4546-905A-3584A0E31445}"/>
              </a:ext>
            </a:extLst>
          </p:cNvPr>
          <p:cNvGraphicFramePr>
            <a:graphicFrameLocks noGrp="1"/>
          </p:cNvGraphicFramePr>
          <p:nvPr>
            <p:extLst>
              <p:ext uri="{D42A27DB-BD31-4B8C-83A1-F6EECF244321}">
                <p14:modId xmlns:p14="http://schemas.microsoft.com/office/powerpoint/2010/main" val="792506394"/>
              </p:ext>
            </p:extLst>
          </p:nvPr>
        </p:nvGraphicFramePr>
        <p:xfrm>
          <a:off x="486370" y="707362"/>
          <a:ext cx="11273010" cy="4779033"/>
        </p:xfrm>
        <a:graphic>
          <a:graphicData uri="http://schemas.openxmlformats.org/drawingml/2006/table">
            <a:tbl>
              <a:tblPr/>
              <a:tblGrid>
                <a:gridCol w="1708388">
                  <a:extLst>
                    <a:ext uri="{9D8B030D-6E8A-4147-A177-3AD203B41FA5}">
                      <a16:colId xmlns:a16="http://schemas.microsoft.com/office/drawing/2014/main" val="20000"/>
                    </a:ext>
                  </a:extLst>
                </a:gridCol>
                <a:gridCol w="2250516">
                  <a:extLst>
                    <a:ext uri="{9D8B030D-6E8A-4147-A177-3AD203B41FA5}">
                      <a16:colId xmlns:a16="http://schemas.microsoft.com/office/drawing/2014/main" val="20001"/>
                    </a:ext>
                  </a:extLst>
                </a:gridCol>
                <a:gridCol w="989067">
                  <a:extLst>
                    <a:ext uri="{9D8B030D-6E8A-4147-A177-3AD203B41FA5}">
                      <a16:colId xmlns:a16="http://schemas.microsoft.com/office/drawing/2014/main" val="20002"/>
                    </a:ext>
                  </a:extLst>
                </a:gridCol>
                <a:gridCol w="4498966">
                  <a:extLst>
                    <a:ext uri="{9D8B030D-6E8A-4147-A177-3AD203B41FA5}">
                      <a16:colId xmlns:a16="http://schemas.microsoft.com/office/drawing/2014/main" val="20003"/>
                    </a:ext>
                  </a:extLst>
                </a:gridCol>
                <a:gridCol w="657176">
                  <a:extLst>
                    <a:ext uri="{9D8B030D-6E8A-4147-A177-3AD203B41FA5}">
                      <a16:colId xmlns:a16="http://schemas.microsoft.com/office/drawing/2014/main" val="20004"/>
                    </a:ext>
                  </a:extLst>
                </a:gridCol>
                <a:gridCol w="1168897">
                  <a:extLst>
                    <a:ext uri="{9D8B030D-6E8A-4147-A177-3AD203B41FA5}">
                      <a16:colId xmlns:a16="http://schemas.microsoft.com/office/drawing/2014/main" val="20005"/>
                    </a:ext>
                  </a:extLst>
                </a:gridCol>
              </a:tblGrid>
              <a:tr h="419772">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noProof="0" dirty="0">
                          <a:ln>
                            <a:noFill/>
                          </a:ln>
                          <a:solidFill>
                            <a:schemeClr val="bg1"/>
                          </a:solidFill>
                          <a:effectLst/>
                          <a:latin typeface="+mn-lt"/>
                          <a:ea typeface="Verdana" panose="020B0604030504040204" pitchFamily="34" charset="0"/>
                          <a:cs typeface="Verdana" panose="020B0604030504040204" pitchFamily="34" charset="0"/>
                        </a:rPr>
                        <a:t>Study</a:t>
                      </a:r>
                      <a:endParaRPr kumimoji="0" lang="en-GB" altLang="en-US" sz="2000" b="0" i="0" u="none" strike="noStrike" cap="none" normalizeH="0" baseline="0" noProof="0" dirty="0">
                        <a:ln>
                          <a:noFill/>
                        </a:ln>
                        <a:solidFill>
                          <a:schemeClr val="bg1"/>
                        </a:solidFill>
                        <a:effectLst/>
                        <a:latin typeface="+mn-lt"/>
                        <a:ea typeface="Verdana" panose="020B0604030504040204" pitchFamily="34" charset="0"/>
                        <a:cs typeface="Verdana" panose="020B0604030504040204" pitchFamily="34" charset="0"/>
                      </a:endParaRPr>
                    </a:p>
                  </a:txBody>
                  <a:tcPr marL="68556" marR="68556" marT="34261" marB="3426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rgbClr val="09357A"/>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noProof="0" dirty="0">
                          <a:ln>
                            <a:noFill/>
                          </a:ln>
                          <a:solidFill>
                            <a:schemeClr val="bg1"/>
                          </a:solidFill>
                          <a:effectLst/>
                          <a:latin typeface="+mn-lt"/>
                          <a:ea typeface="Verdana" panose="020B0604030504040204" pitchFamily="34" charset="0"/>
                          <a:cs typeface="Verdana" panose="020B0604030504040204" pitchFamily="34" charset="0"/>
                        </a:rPr>
                        <a:t>Agents</a:t>
                      </a:r>
                      <a:endParaRPr kumimoji="0" lang="en-GB" altLang="en-US" sz="2000" b="0" i="0" u="none" strike="noStrike" cap="none" normalizeH="0" baseline="0" noProof="0" dirty="0">
                        <a:ln>
                          <a:noFill/>
                        </a:ln>
                        <a:solidFill>
                          <a:schemeClr val="bg1"/>
                        </a:solidFill>
                        <a:effectLst/>
                        <a:latin typeface="+mn-lt"/>
                        <a:ea typeface="Verdana" panose="020B0604030504040204" pitchFamily="34" charset="0"/>
                        <a:cs typeface="Verdana" panose="020B0604030504040204" pitchFamily="34" charset="0"/>
                      </a:endParaRPr>
                    </a:p>
                  </a:txBody>
                  <a:tcPr marL="68556" marR="68556" marT="34261" marB="3426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rgbClr val="09357A"/>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noProof="0" dirty="0">
                          <a:ln>
                            <a:noFill/>
                          </a:ln>
                          <a:solidFill>
                            <a:schemeClr val="bg1"/>
                          </a:solidFill>
                          <a:effectLst/>
                          <a:latin typeface="+mn-lt"/>
                          <a:ea typeface="Verdana" panose="020B0604030504040204" pitchFamily="34" charset="0"/>
                          <a:cs typeface="Verdana" panose="020B0604030504040204" pitchFamily="34" charset="0"/>
                        </a:rPr>
                        <a:t>N</a:t>
                      </a:r>
                      <a:endParaRPr kumimoji="0" lang="en-GB" altLang="en-US" sz="2000" b="0" i="0" u="none" strike="noStrike" cap="none" normalizeH="0" baseline="0" noProof="0" dirty="0">
                        <a:ln>
                          <a:noFill/>
                        </a:ln>
                        <a:solidFill>
                          <a:schemeClr val="bg1"/>
                        </a:solidFill>
                        <a:effectLst/>
                        <a:latin typeface="+mn-lt"/>
                        <a:ea typeface="Verdana" panose="020B0604030504040204" pitchFamily="34" charset="0"/>
                        <a:cs typeface="Verdana" panose="020B0604030504040204" pitchFamily="34" charset="0"/>
                      </a:endParaRPr>
                    </a:p>
                  </a:txBody>
                  <a:tcPr marL="68556" marR="68556" marT="34261" marB="3426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rgbClr val="09357A"/>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noProof="0" dirty="0">
                          <a:ln>
                            <a:noFill/>
                          </a:ln>
                          <a:solidFill>
                            <a:schemeClr val="bg1"/>
                          </a:solidFill>
                          <a:effectLst/>
                          <a:latin typeface="+mn-lt"/>
                          <a:ea typeface="Verdana" panose="020B0604030504040204" pitchFamily="34" charset="0"/>
                          <a:cs typeface="Verdana" panose="020B0604030504040204" pitchFamily="34" charset="0"/>
                        </a:rPr>
                        <a:t>Indication</a:t>
                      </a:r>
                      <a:endParaRPr kumimoji="0" lang="en-GB" altLang="en-US" sz="2000" b="0" i="0" u="none" strike="noStrike" cap="none" normalizeH="0" baseline="0" noProof="0" dirty="0">
                        <a:ln>
                          <a:noFill/>
                        </a:ln>
                        <a:solidFill>
                          <a:schemeClr val="bg1"/>
                        </a:solidFill>
                        <a:effectLst/>
                        <a:latin typeface="+mn-lt"/>
                        <a:ea typeface="Verdana" panose="020B0604030504040204" pitchFamily="34" charset="0"/>
                        <a:cs typeface="Verdana" panose="020B0604030504040204" pitchFamily="34" charset="0"/>
                      </a:endParaRPr>
                    </a:p>
                  </a:txBody>
                  <a:tcPr marL="68556" marR="68556" marT="34261" marB="34261" anchor="ctr" horzOverflow="overflow">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rgbClr val="09357A"/>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noProof="0" dirty="0">
                          <a:ln>
                            <a:noFill/>
                          </a:ln>
                          <a:solidFill>
                            <a:schemeClr val="bg1"/>
                          </a:solidFill>
                          <a:effectLst/>
                          <a:latin typeface="+mn-lt"/>
                          <a:ea typeface="Verdana" panose="020B0604030504040204" pitchFamily="34" charset="0"/>
                          <a:cs typeface="Verdana" panose="020B0604030504040204" pitchFamily="34" charset="0"/>
                        </a:rPr>
                        <a:t>HR</a:t>
                      </a:r>
                    </a:p>
                  </a:txBody>
                  <a:tcPr marL="68556" marR="68556" marT="34261" marB="34261" anchor="ctr" horzOverflow="overflow">
                    <a:lnL w="381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rgbClr val="09357A"/>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noProof="0" dirty="0">
                          <a:ln>
                            <a:noFill/>
                          </a:ln>
                          <a:solidFill>
                            <a:schemeClr val="bg1"/>
                          </a:solidFill>
                          <a:effectLst/>
                          <a:latin typeface="+mn-lt"/>
                          <a:ea typeface="Verdana" panose="020B0604030504040204" pitchFamily="34" charset="0"/>
                          <a:cs typeface="Verdana" panose="020B0604030504040204" pitchFamily="34" charset="0"/>
                        </a:rPr>
                        <a:t>∆OS (mo)</a:t>
                      </a:r>
                      <a:endParaRPr kumimoji="0" lang="en-GB" altLang="en-US" sz="2000" b="0" i="0" u="none" strike="noStrike" cap="none" normalizeH="0" baseline="0" noProof="0" dirty="0">
                        <a:ln>
                          <a:noFill/>
                        </a:ln>
                        <a:solidFill>
                          <a:schemeClr val="bg1"/>
                        </a:solidFill>
                        <a:effectLst/>
                        <a:latin typeface="+mn-lt"/>
                        <a:ea typeface="Verdana" panose="020B0604030504040204" pitchFamily="34" charset="0"/>
                        <a:cs typeface="Verdana" panose="020B0604030504040204" pitchFamily="34" charset="0"/>
                      </a:endParaRPr>
                    </a:p>
                  </a:txBody>
                  <a:tcPr marL="68556" marR="68556" marT="34261" marB="34261" anchor="ctr" horzOverflow="overflow">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rgbClr val="09357A"/>
                    </a:solidFill>
                  </a:tcPr>
                </a:tc>
                <a:extLst>
                  <a:ext uri="{0D108BD9-81ED-4DB2-BD59-A6C34878D82A}">
                    <a16:rowId xmlns:a16="http://schemas.microsoft.com/office/drawing/2014/main" val="10000"/>
                  </a:ext>
                </a:extLst>
              </a:tr>
              <a:tr h="419772">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altLang="en-US" sz="2000" b="1"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TAX-327</a:t>
                      </a:r>
                      <a:r>
                        <a:rPr kumimoji="0" lang="en-GB" altLang="en-US" sz="2000" b="1" i="0" u="none" strike="noStrike" cap="none" normalizeH="0" baseline="30000" noProof="0" dirty="0">
                          <a:ln>
                            <a:noFill/>
                          </a:ln>
                          <a:solidFill>
                            <a:schemeClr val="tx1"/>
                          </a:solidFill>
                          <a:effectLst/>
                          <a:latin typeface="+mn-lt"/>
                          <a:ea typeface="Verdana" panose="020B0604030504040204" pitchFamily="34" charset="0"/>
                          <a:cs typeface="Verdana" panose="020B0604030504040204" pitchFamily="34" charset="0"/>
                        </a:rPr>
                        <a:t>1</a:t>
                      </a:r>
                      <a:endParaRPr kumimoji="0" lang="en-GB" altLang="en-US" sz="2000" b="1"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endParaRPr>
                    </a:p>
                  </a:txBody>
                  <a:tcPr marL="68556" marR="68556" marT="34261" marB="3426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DOC / P vs mito / P</a:t>
                      </a:r>
                    </a:p>
                  </a:txBody>
                  <a:tcPr marL="68556" marR="68556" marT="34261" marB="3426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1006</a:t>
                      </a:r>
                    </a:p>
                  </a:txBody>
                  <a:tcPr marL="68556" marR="68556" marT="34261" marB="3426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mCRPC, symptomatic or not</a:t>
                      </a:r>
                    </a:p>
                  </a:txBody>
                  <a:tcPr marL="68556" marR="68556" marT="34261" marB="34261" anchor="ctr" horzOverflow="overflow">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0.76</a:t>
                      </a:r>
                    </a:p>
                  </a:txBody>
                  <a:tcPr marL="68556" marR="68556" marT="34261" marB="34261" anchor="ctr" horzOverflow="overflow">
                    <a:lnL w="3810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+2.9 </a:t>
                      </a:r>
                    </a:p>
                  </a:txBody>
                  <a:tcPr marL="68556" marR="68556" marT="34261" marB="34261" anchor="ctr" horzOverflow="overflow">
                    <a:lnL w="635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742735">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n-GB" altLang="en-US" sz="2000" b="1"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COU-AA-302</a:t>
                      </a:r>
                      <a:r>
                        <a:rPr kumimoji="0" lang="en-GB" altLang="en-US" sz="2000" b="1" i="0" u="none" strike="noStrike" cap="none" normalizeH="0" baseline="30000" noProof="0" dirty="0">
                          <a:ln>
                            <a:noFill/>
                          </a:ln>
                          <a:solidFill>
                            <a:schemeClr val="tx1"/>
                          </a:solidFill>
                          <a:effectLst/>
                          <a:latin typeface="+mn-lt"/>
                          <a:ea typeface="Verdana" panose="020B0604030504040204" pitchFamily="34" charset="0"/>
                          <a:cs typeface="Verdana" panose="020B0604030504040204" pitchFamily="34" charset="0"/>
                        </a:rPr>
                        <a:t>2</a:t>
                      </a:r>
                    </a:p>
                  </a:txBody>
                  <a:tcPr marL="68556" marR="68556" marT="34261" marB="3426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ABI / P vs P</a:t>
                      </a:r>
                    </a:p>
                  </a:txBody>
                  <a:tcPr marL="68556" marR="68556" marT="34261" marB="3426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1088</a:t>
                      </a:r>
                    </a:p>
                  </a:txBody>
                  <a:tcPr marL="68556" marR="68556" marT="34261" marB="3426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mCRPC (pre-DOC), mild / no symptoms</a:t>
                      </a:r>
                      <a:b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b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No visceral metastases</a:t>
                      </a:r>
                    </a:p>
                  </a:txBody>
                  <a:tcPr marL="68556" marR="68556" marT="34261" marB="34261" anchor="ctr" horzOverflow="overflow">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0.81</a:t>
                      </a:r>
                    </a:p>
                  </a:txBody>
                  <a:tcPr marL="68556" marR="68556" marT="34261" marB="34261" anchor="ctr" horzOverflow="overflow">
                    <a:lnL w="381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+4.4</a:t>
                      </a:r>
                    </a:p>
                  </a:txBody>
                  <a:tcPr marL="68556" marR="68556" marT="34261" marB="34261" anchor="ctr" horzOverflow="overflow">
                    <a:lnL w="635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419772">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n-GB" altLang="en-US" sz="2000" b="1"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COU-AA-301</a:t>
                      </a:r>
                      <a:r>
                        <a:rPr kumimoji="0" lang="en-GB" altLang="en-US" sz="2000" b="1" i="0" u="none" strike="noStrike" cap="none" normalizeH="0" baseline="30000" noProof="0" dirty="0">
                          <a:ln>
                            <a:noFill/>
                          </a:ln>
                          <a:solidFill>
                            <a:schemeClr val="tx1"/>
                          </a:solidFill>
                          <a:effectLst/>
                          <a:latin typeface="+mn-lt"/>
                          <a:ea typeface="Verdana" panose="020B0604030504040204" pitchFamily="34" charset="0"/>
                          <a:cs typeface="Verdana" panose="020B0604030504040204" pitchFamily="34" charset="0"/>
                        </a:rPr>
                        <a:t>3</a:t>
                      </a:r>
                      <a:endParaRPr kumimoji="0" lang="en-GB" altLang="en-US" sz="2000" b="1"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endParaRPr>
                    </a:p>
                  </a:txBody>
                  <a:tcPr marL="68556" marR="68556" marT="34261" marB="3426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ABI / P vs P</a:t>
                      </a:r>
                    </a:p>
                  </a:txBody>
                  <a:tcPr marL="68556" marR="68556" marT="34261" marB="3426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1195</a:t>
                      </a:r>
                    </a:p>
                  </a:txBody>
                  <a:tcPr marL="68556" marR="68556" marT="34261" marB="3426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mCRPC (post-DOC) </a:t>
                      </a:r>
                    </a:p>
                  </a:txBody>
                  <a:tcPr marL="68556" marR="68556" marT="34261" marB="34261" anchor="ctr" horzOverflow="overflow">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0.74</a:t>
                      </a:r>
                    </a:p>
                  </a:txBody>
                  <a:tcPr marL="68556" marR="68556" marT="34261" marB="34261" anchor="ctr" horzOverflow="overflow">
                    <a:lnL w="381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+4.6</a:t>
                      </a:r>
                    </a:p>
                  </a:txBody>
                  <a:tcPr marL="68556" marR="68556" marT="34261" marB="34261" anchor="ctr" horzOverflow="overflow">
                    <a:lnL w="635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3"/>
                  </a:ext>
                </a:extLst>
              </a:tr>
              <a:tr h="419772">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n-GB" altLang="en-US" sz="2000" b="1"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PREVAIL</a:t>
                      </a:r>
                      <a:r>
                        <a:rPr kumimoji="0" lang="en-GB" altLang="en-US" sz="2000" b="1" i="0" u="none" strike="noStrike" cap="none" normalizeH="0" baseline="30000" noProof="0" dirty="0">
                          <a:ln>
                            <a:noFill/>
                          </a:ln>
                          <a:solidFill>
                            <a:schemeClr val="tx1"/>
                          </a:solidFill>
                          <a:effectLst/>
                          <a:latin typeface="+mn-lt"/>
                          <a:ea typeface="Verdana" panose="020B0604030504040204" pitchFamily="34" charset="0"/>
                          <a:cs typeface="Verdana" panose="020B0604030504040204" pitchFamily="34" charset="0"/>
                        </a:rPr>
                        <a:t>4</a:t>
                      </a:r>
                      <a:endParaRPr kumimoji="0" lang="en-GB" altLang="en-US" sz="2000" b="1"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endParaRPr>
                    </a:p>
                  </a:txBody>
                  <a:tcPr marL="68556" marR="68556" marT="34261" marB="3426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ENZ vs PBO</a:t>
                      </a:r>
                    </a:p>
                  </a:txBody>
                  <a:tcPr marL="68556" marR="68556" marT="34261" marB="3426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1717</a:t>
                      </a:r>
                    </a:p>
                  </a:txBody>
                  <a:tcPr marL="68556" marR="68556" marT="34261" marB="3426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mCRPC (pre-DOC), mild / no symptoms</a:t>
                      </a:r>
                    </a:p>
                  </a:txBody>
                  <a:tcPr marL="68556" marR="68556" marT="34261" marB="34261" anchor="ctr" horzOverflow="overflow">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0.77</a:t>
                      </a:r>
                    </a:p>
                  </a:txBody>
                  <a:tcPr marL="68556" marR="68556" marT="34261" marB="34261" anchor="ctr" horzOverflow="overflow">
                    <a:lnL w="381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+4.0</a:t>
                      </a:r>
                    </a:p>
                  </a:txBody>
                  <a:tcPr marL="68556" marR="68556" marT="34261" marB="34261" anchor="ctr" horzOverflow="overflow">
                    <a:lnL w="635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r h="419772">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n-GB" altLang="en-US" sz="2000" b="1"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AFFIRM</a:t>
                      </a:r>
                      <a:r>
                        <a:rPr kumimoji="0" lang="en-GB" altLang="en-US" sz="2000" b="1" i="0" u="none" strike="noStrike" cap="none" normalizeH="0" baseline="30000" noProof="0" dirty="0">
                          <a:ln>
                            <a:noFill/>
                          </a:ln>
                          <a:solidFill>
                            <a:schemeClr val="tx1"/>
                          </a:solidFill>
                          <a:effectLst/>
                          <a:latin typeface="+mn-lt"/>
                          <a:ea typeface="Verdana" panose="020B0604030504040204" pitchFamily="34" charset="0"/>
                          <a:cs typeface="Verdana" panose="020B0604030504040204" pitchFamily="34" charset="0"/>
                        </a:rPr>
                        <a:t>5</a:t>
                      </a:r>
                      <a:endParaRPr kumimoji="0" lang="en-GB" altLang="en-US" sz="2000" b="1"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endParaRPr>
                    </a:p>
                  </a:txBody>
                  <a:tcPr marL="68556" marR="68556" marT="34261" marB="3426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ENZ vs PBO (or P)</a:t>
                      </a:r>
                    </a:p>
                  </a:txBody>
                  <a:tcPr marL="68556" marR="68556" marT="34261" marB="3426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1199</a:t>
                      </a:r>
                    </a:p>
                  </a:txBody>
                  <a:tcPr marL="68556" marR="68556" marT="34261" marB="3426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mCRPC (post-DOC) </a:t>
                      </a:r>
                    </a:p>
                  </a:txBody>
                  <a:tcPr marL="68556" marR="68556" marT="34261" marB="34261" anchor="ctr" horzOverflow="overflow">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0.63</a:t>
                      </a:r>
                    </a:p>
                  </a:txBody>
                  <a:tcPr marL="68556" marR="68556" marT="34261" marB="34261" anchor="ctr" horzOverflow="overflow">
                    <a:lnL w="381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+4.8</a:t>
                      </a:r>
                    </a:p>
                  </a:txBody>
                  <a:tcPr marL="68556" marR="68556" marT="34261" marB="34261" anchor="ctr" horzOverflow="overflow">
                    <a:lnL w="635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5"/>
                  </a:ext>
                </a:extLst>
              </a:tr>
              <a:tr h="419772">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altLang="en-US" sz="2000" b="1"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TROPIC</a:t>
                      </a:r>
                      <a:r>
                        <a:rPr kumimoji="0" lang="en-GB" altLang="en-US" sz="2000" b="1" i="0" u="none" strike="noStrike" cap="none" normalizeH="0" baseline="30000" noProof="0" dirty="0">
                          <a:ln>
                            <a:noFill/>
                          </a:ln>
                          <a:solidFill>
                            <a:schemeClr val="tx1"/>
                          </a:solidFill>
                          <a:effectLst/>
                          <a:latin typeface="+mn-lt"/>
                          <a:ea typeface="Verdana" panose="020B0604030504040204" pitchFamily="34" charset="0"/>
                          <a:cs typeface="Verdana" panose="020B0604030504040204" pitchFamily="34" charset="0"/>
                        </a:rPr>
                        <a:t>6</a:t>
                      </a:r>
                      <a:endParaRPr kumimoji="0" lang="en-GB" altLang="en-US" sz="2000" b="1"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endParaRPr>
                    </a:p>
                  </a:txBody>
                  <a:tcPr marL="68556" marR="68556" marT="34261" marB="3426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CABA / P vs mito / P</a:t>
                      </a:r>
                    </a:p>
                  </a:txBody>
                  <a:tcPr marL="68556" marR="68556" marT="34261" marB="3426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755</a:t>
                      </a:r>
                    </a:p>
                  </a:txBody>
                  <a:tcPr marL="68556" marR="68556" marT="34261" marB="3426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mCRPC (post-DOC)</a:t>
                      </a:r>
                    </a:p>
                  </a:txBody>
                  <a:tcPr marL="68556" marR="68556" marT="34261" marB="34261" anchor="ctr" horzOverflow="overflow">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0.70</a:t>
                      </a:r>
                    </a:p>
                  </a:txBody>
                  <a:tcPr marL="68556" marR="68556" marT="34261" marB="34261" anchor="ctr" horzOverflow="overflow">
                    <a:lnL w="381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+2.4</a:t>
                      </a:r>
                    </a:p>
                  </a:txBody>
                  <a:tcPr marL="68556" marR="68556" marT="34261" marB="34261" anchor="ctr" horzOverflow="overflow">
                    <a:lnL w="635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6"/>
                  </a:ext>
                </a:extLst>
              </a:tr>
              <a:tr h="419772">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altLang="en-US" sz="2000" b="1"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ALSYMPCA</a:t>
                      </a:r>
                      <a:r>
                        <a:rPr kumimoji="0" lang="en-GB" altLang="en-US" sz="2000" b="1" i="0" u="none" strike="noStrike" cap="none" normalizeH="0" baseline="30000" noProof="0" dirty="0">
                          <a:ln>
                            <a:noFill/>
                          </a:ln>
                          <a:solidFill>
                            <a:schemeClr val="tx1"/>
                          </a:solidFill>
                          <a:effectLst/>
                          <a:latin typeface="+mn-lt"/>
                          <a:ea typeface="Verdana" panose="020B0604030504040204" pitchFamily="34" charset="0"/>
                          <a:cs typeface="Verdana" panose="020B0604030504040204" pitchFamily="34" charset="0"/>
                        </a:rPr>
                        <a:t>7</a:t>
                      </a:r>
                      <a:endParaRPr kumimoji="0" lang="en-GB" altLang="en-US" sz="2000" b="1"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endParaRPr>
                    </a:p>
                  </a:txBody>
                  <a:tcPr marL="68556" marR="68556" marT="34261" marB="3426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Radium-223 vs PBO</a:t>
                      </a:r>
                    </a:p>
                  </a:txBody>
                  <a:tcPr marL="68556" marR="68556" marT="34261" marB="3426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921</a:t>
                      </a:r>
                    </a:p>
                  </a:txBody>
                  <a:tcPr marL="68556" marR="68556" marT="34261" marB="3426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mCRPC (post-DOC or unfit for DOC)</a:t>
                      </a:r>
                    </a:p>
                  </a:txBody>
                  <a:tcPr marL="68556" marR="68556" marT="34261" marB="34261" anchor="ctr" horzOverflow="overflow">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0.70</a:t>
                      </a:r>
                    </a:p>
                  </a:txBody>
                  <a:tcPr marL="68556" marR="68556" marT="34261" marB="34261" anchor="ctr" horzOverflow="overflow">
                    <a:lnL w="381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+3.6</a:t>
                      </a:r>
                    </a:p>
                  </a:txBody>
                  <a:tcPr marL="68556" marR="68556" marT="34261" marB="34261" anchor="ctr" horzOverflow="overflow">
                    <a:lnL w="635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7"/>
                  </a:ext>
                </a:extLst>
              </a:tr>
              <a:tr h="419772">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altLang="en-US" sz="2000" b="1"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PROfound</a:t>
                      </a:r>
                      <a:r>
                        <a:rPr kumimoji="0" lang="en-GB" altLang="en-US" sz="2000" b="1" i="0" u="none" strike="noStrike" cap="none" normalizeH="0" baseline="30000" noProof="0" dirty="0">
                          <a:ln>
                            <a:noFill/>
                          </a:ln>
                          <a:solidFill>
                            <a:schemeClr val="tx1"/>
                          </a:solidFill>
                          <a:effectLst/>
                          <a:latin typeface="+mn-lt"/>
                          <a:ea typeface="Verdana" panose="020B0604030504040204" pitchFamily="34" charset="0"/>
                          <a:cs typeface="Verdana" panose="020B0604030504040204" pitchFamily="34" charset="0"/>
                        </a:rPr>
                        <a:t>8</a:t>
                      </a:r>
                      <a:endParaRPr kumimoji="0" lang="en-GB" altLang="en-US" sz="2000" b="1"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endParaRPr>
                    </a:p>
                  </a:txBody>
                  <a:tcPr marL="68556" marR="68556" marT="34261" marB="3426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Olaparib vs NHT</a:t>
                      </a:r>
                    </a:p>
                  </a:txBody>
                  <a:tcPr marL="68556" marR="68556" marT="34261" marB="3426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245</a:t>
                      </a:r>
                    </a:p>
                  </a:txBody>
                  <a:tcPr marL="68556" marR="68556" marT="34261" marB="3426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mCRPC post-NHT (with HRRm)</a:t>
                      </a:r>
                    </a:p>
                  </a:txBody>
                  <a:tcPr marL="68556" marR="68556" marT="34261" marB="34261" anchor="ctr" horzOverflow="overflow">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0.69</a:t>
                      </a:r>
                    </a:p>
                  </a:txBody>
                  <a:tcPr marL="68556" marR="68556" marT="34261" marB="34261" anchor="ctr" horzOverflow="overflow">
                    <a:lnL w="381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+4.4</a:t>
                      </a:r>
                    </a:p>
                  </a:txBody>
                  <a:tcPr marL="68556" marR="68556" marT="34261" marB="34261" anchor="ctr" horzOverflow="overflow">
                    <a:lnL w="635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3214618763"/>
                  </a:ext>
                </a:extLst>
              </a:tr>
              <a:tr h="419772">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altLang="en-US" sz="2000" b="1"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VISION</a:t>
                      </a:r>
                      <a:r>
                        <a:rPr kumimoji="0" lang="en-GB" altLang="en-US" sz="2000" b="1" i="0" u="none" strike="noStrike" cap="none" normalizeH="0" baseline="30000" noProof="0" dirty="0">
                          <a:ln>
                            <a:noFill/>
                          </a:ln>
                          <a:solidFill>
                            <a:schemeClr val="tx1"/>
                          </a:solidFill>
                          <a:effectLst/>
                          <a:latin typeface="+mn-lt"/>
                          <a:ea typeface="Verdana" panose="020B0604030504040204" pitchFamily="34" charset="0"/>
                          <a:cs typeface="Verdana" panose="020B0604030504040204" pitchFamily="34" charset="0"/>
                        </a:rPr>
                        <a:t>9</a:t>
                      </a:r>
                      <a:endParaRPr kumimoji="0" lang="en-GB" altLang="en-US" sz="2000" b="1"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endParaRPr>
                    </a:p>
                  </a:txBody>
                  <a:tcPr marL="68556" marR="68556" marT="34261" marB="3426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Lu-PSMA vs NHT</a:t>
                      </a:r>
                    </a:p>
                  </a:txBody>
                  <a:tcPr marL="68556" marR="68556" marT="34261" marB="3426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831</a:t>
                      </a:r>
                    </a:p>
                  </a:txBody>
                  <a:tcPr marL="68556" marR="68556" marT="34261" marB="3426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mCRPC post-NHT (with PSMA+) and chemo </a:t>
                      </a:r>
                    </a:p>
                  </a:txBody>
                  <a:tcPr marL="68556" marR="68556" marT="34261" marB="34261" anchor="ctr" horzOverflow="overflow">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0.62</a:t>
                      </a:r>
                    </a:p>
                  </a:txBody>
                  <a:tcPr marL="68556" marR="68556" marT="34261" marB="34261" anchor="ctr" horzOverflow="overflow">
                    <a:lnL w="381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en-US" sz="2000" b="0" i="0" u="none" strike="noStrike" cap="none" normalizeH="0" baseline="0" noProof="0" dirty="0">
                          <a:ln>
                            <a:noFill/>
                          </a:ln>
                          <a:solidFill>
                            <a:schemeClr val="tx1"/>
                          </a:solidFill>
                          <a:effectLst/>
                          <a:latin typeface="+mn-lt"/>
                          <a:ea typeface="Verdana" panose="020B0604030504040204" pitchFamily="34" charset="0"/>
                          <a:cs typeface="Verdana" panose="020B0604030504040204" pitchFamily="34" charset="0"/>
                        </a:rPr>
                        <a:t>+4.0</a:t>
                      </a:r>
                    </a:p>
                  </a:txBody>
                  <a:tcPr marL="68556" marR="68556" marT="34261" marB="34261" anchor="ctr" horzOverflow="overflow">
                    <a:lnL w="635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3186195165"/>
                  </a:ext>
                </a:extLst>
              </a:tr>
            </a:tbl>
          </a:graphicData>
        </a:graphic>
      </p:graphicFrame>
      <p:sp>
        <p:nvSpPr>
          <p:cNvPr id="42" name="Rectangle 41">
            <a:extLst>
              <a:ext uri="{FF2B5EF4-FFF2-40B4-BE49-F238E27FC236}">
                <a16:creationId xmlns:a16="http://schemas.microsoft.com/office/drawing/2014/main" id="{C50A0DBD-370A-4C5E-A9D0-3F926BC6BE46}"/>
              </a:ext>
            </a:extLst>
          </p:cNvPr>
          <p:cNvSpPr/>
          <p:nvPr/>
        </p:nvSpPr>
        <p:spPr>
          <a:xfrm>
            <a:off x="9906000" y="1124465"/>
            <a:ext cx="1853380" cy="4385014"/>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Footer Placeholder 3">
            <a:extLst>
              <a:ext uri="{FF2B5EF4-FFF2-40B4-BE49-F238E27FC236}">
                <a16:creationId xmlns:a16="http://schemas.microsoft.com/office/drawing/2014/main" id="{267C13D7-059E-478C-B01C-4986FC9C8EDF}"/>
              </a:ext>
            </a:extLst>
          </p:cNvPr>
          <p:cNvSpPr txBox="1">
            <a:spLocks/>
          </p:cNvSpPr>
          <p:nvPr/>
        </p:nvSpPr>
        <p:spPr>
          <a:xfrm>
            <a:off x="432620" y="6264015"/>
            <a:ext cx="10199884" cy="549794"/>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13" normalizeH="0" baseline="0" noProof="0" dirty="0">
                <a:ln>
                  <a:noFill/>
                </a:ln>
                <a:solidFill>
                  <a:prstClr val="black"/>
                </a:solidFill>
                <a:effectLst/>
                <a:uLnTx/>
                <a:uFillTx/>
                <a:latin typeface="Calibri" panose="020F0502020204030204"/>
                <a:ea typeface="+mn-ea"/>
                <a:cs typeface="+mn-cs"/>
              </a:rPr>
              <a:t>ABI, abiraterone; CABA, cabazitaxel; chemo, chemotherapy; DOC, docetaxel; ENZ, enzalutamide; HR, hazard ratio; HRRm, homologous recombination repair gene mutation; Lu-PSMA, Lutetium-177 prostate-specific membrane antigen; </a:t>
            </a:r>
            <a:br>
              <a:rPr kumimoji="0" lang="en-GB" sz="800" b="0" i="0" u="none" strike="noStrike" kern="1200" cap="none" spc="-13" normalizeH="0" baseline="0" noProof="0" dirty="0">
                <a:ln>
                  <a:noFill/>
                </a:ln>
                <a:solidFill>
                  <a:prstClr val="black"/>
                </a:solidFill>
                <a:effectLst/>
                <a:uLnTx/>
                <a:uFillTx/>
                <a:latin typeface="Calibri" panose="020F0502020204030204"/>
                <a:ea typeface="+mn-ea"/>
                <a:cs typeface="+mn-cs"/>
              </a:rPr>
            </a:br>
            <a:r>
              <a:rPr kumimoji="0" lang="en-GB" sz="800" b="0" i="0" u="none" strike="noStrike" kern="1200" cap="none" spc="-13" normalizeH="0" baseline="0" noProof="0" dirty="0">
                <a:ln>
                  <a:noFill/>
                </a:ln>
                <a:solidFill>
                  <a:prstClr val="black"/>
                </a:solidFill>
                <a:effectLst/>
                <a:uLnTx/>
                <a:uFillTx/>
                <a:latin typeface="Calibri" panose="020F0502020204030204"/>
                <a:ea typeface="+mn-ea"/>
                <a:cs typeface="+mn-cs"/>
              </a:rPr>
              <a:t>mCRPC, metastatic castration-resistant prostate cancer; mito, mitoxantrone; mo, months; NHT, neoadjuvant hormonal therapy; OS, overall survival; P, prednisone; PBO, placebo</a:t>
            </a:r>
            <a:br>
              <a:rPr kumimoji="0" lang="en-GB" sz="800" b="0" i="0" u="none" strike="noStrike" kern="1200" cap="none" spc="-13" normalizeH="0" baseline="0" noProof="0" dirty="0">
                <a:ln>
                  <a:noFill/>
                </a:ln>
                <a:solidFill>
                  <a:prstClr val="black"/>
                </a:solidFill>
                <a:effectLst/>
                <a:uLnTx/>
                <a:uFillTx/>
                <a:latin typeface="Calibri" panose="020F0502020204030204"/>
                <a:ea typeface="+mn-ea"/>
                <a:cs typeface="+mn-cs"/>
              </a:rPr>
            </a:br>
            <a:r>
              <a:rPr kumimoji="0" lang="en-GB" sz="800" b="0" i="0" u="none" strike="noStrike" kern="1200" cap="none" spc="-13" normalizeH="0" baseline="0" noProof="0" dirty="0">
                <a:ln>
                  <a:noFill/>
                </a:ln>
                <a:solidFill>
                  <a:prstClr val="black"/>
                </a:solidFill>
                <a:effectLst/>
                <a:uLnTx/>
                <a:uFillTx/>
                <a:latin typeface="Calibri" panose="020F0502020204030204"/>
                <a:ea typeface="+mn-ea"/>
                <a:cs typeface="+mn-cs"/>
              </a:rPr>
              <a:t>1. Tannock IF, et al</a:t>
            </a:r>
            <a:r>
              <a:rPr kumimoji="0" lang="en-GB" sz="800" b="0" i="1" u="none" strike="noStrike" kern="1200" cap="none" spc="-13" normalizeH="0" baseline="0" noProof="0" dirty="0">
                <a:ln>
                  <a:noFill/>
                </a:ln>
                <a:solidFill>
                  <a:prstClr val="black"/>
                </a:solidFill>
                <a:effectLst/>
                <a:uLnTx/>
                <a:uFillTx/>
                <a:latin typeface="Calibri" panose="020F0502020204030204"/>
                <a:ea typeface="+mn-ea"/>
                <a:cs typeface="+mn-cs"/>
              </a:rPr>
              <a:t>. N Engl J Med </a:t>
            </a:r>
            <a:r>
              <a:rPr kumimoji="0" lang="en-GB" sz="800" b="0" i="0" u="none" strike="noStrike" kern="1200" cap="none" spc="-13" normalizeH="0" baseline="0" noProof="0" dirty="0">
                <a:ln>
                  <a:noFill/>
                </a:ln>
                <a:solidFill>
                  <a:prstClr val="black"/>
                </a:solidFill>
                <a:effectLst/>
                <a:uLnTx/>
                <a:uFillTx/>
                <a:latin typeface="Calibri" panose="020F0502020204030204"/>
                <a:ea typeface="+mn-ea"/>
                <a:cs typeface="+mn-cs"/>
              </a:rPr>
              <a:t>2004;351:1502–1512; 2. Ryan CJ, et al.</a:t>
            </a:r>
            <a:r>
              <a:rPr kumimoji="0" lang="en-GB" sz="800" b="0" i="1" u="none" strike="noStrike" kern="1200" cap="none" spc="-13" normalizeH="0" baseline="0" noProof="0" dirty="0">
                <a:ln>
                  <a:noFill/>
                </a:ln>
                <a:solidFill>
                  <a:prstClr val="black"/>
                </a:solidFill>
                <a:effectLst/>
                <a:uLnTx/>
                <a:uFillTx/>
                <a:latin typeface="Calibri" panose="020F0502020204030204"/>
                <a:ea typeface="+mn-ea"/>
                <a:cs typeface="+mn-cs"/>
              </a:rPr>
              <a:t> Lancet Oncol </a:t>
            </a:r>
            <a:r>
              <a:rPr kumimoji="0" lang="en-GB" sz="800" b="0" i="0" u="none" strike="noStrike" kern="1200" cap="none" spc="-13" normalizeH="0" baseline="0" noProof="0" dirty="0">
                <a:ln>
                  <a:noFill/>
                </a:ln>
                <a:solidFill>
                  <a:prstClr val="black"/>
                </a:solidFill>
                <a:effectLst/>
                <a:uLnTx/>
                <a:uFillTx/>
                <a:latin typeface="Calibri" panose="020F0502020204030204"/>
                <a:ea typeface="+mn-ea"/>
                <a:cs typeface="+mn-cs"/>
              </a:rPr>
              <a:t>2015;16:152–160; 3. Rathkopf DE, et al.</a:t>
            </a:r>
            <a:r>
              <a:rPr kumimoji="0" lang="en-GB" sz="800" b="0" i="1" u="none" strike="noStrike" kern="1200" cap="none" spc="-13" normalizeH="0" baseline="0" noProof="0" dirty="0">
                <a:ln>
                  <a:noFill/>
                </a:ln>
                <a:solidFill>
                  <a:prstClr val="black"/>
                </a:solidFill>
                <a:effectLst/>
                <a:uLnTx/>
                <a:uFillTx/>
                <a:latin typeface="Calibri" panose="020F0502020204030204"/>
                <a:ea typeface="+mn-ea"/>
                <a:cs typeface="+mn-cs"/>
              </a:rPr>
              <a:t> Eur Urol </a:t>
            </a:r>
            <a:r>
              <a:rPr kumimoji="0" lang="en-GB" sz="800" b="0" i="0" u="none" strike="noStrike" kern="1200" cap="none" spc="-13" normalizeH="0" baseline="0" noProof="0" dirty="0">
                <a:ln>
                  <a:noFill/>
                </a:ln>
                <a:solidFill>
                  <a:prstClr val="black"/>
                </a:solidFill>
                <a:effectLst/>
                <a:uLnTx/>
                <a:uFillTx/>
                <a:latin typeface="Calibri" panose="020F0502020204030204"/>
                <a:ea typeface="+mn-ea"/>
                <a:cs typeface="+mn-cs"/>
              </a:rPr>
              <a:t>2014;66:815–825; 4. Beer TM, et al</a:t>
            </a:r>
            <a:r>
              <a:rPr kumimoji="0" lang="en-GB" sz="800" b="0" i="1" u="none" strike="noStrike" kern="1200" cap="none" spc="-13" normalizeH="0" baseline="0" noProof="0" dirty="0">
                <a:ln>
                  <a:noFill/>
                </a:ln>
                <a:solidFill>
                  <a:prstClr val="black"/>
                </a:solidFill>
                <a:effectLst/>
                <a:uLnTx/>
                <a:uFillTx/>
                <a:latin typeface="Calibri" panose="020F0502020204030204"/>
                <a:ea typeface="+mn-ea"/>
                <a:cs typeface="+mn-cs"/>
              </a:rPr>
              <a:t>. Eur Urol </a:t>
            </a:r>
            <a:r>
              <a:rPr kumimoji="0" lang="en-GB" sz="800" b="0" i="0" u="none" strike="noStrike" kern="1200" cap="none" spc="-13" normalizeH="0" baseline="0" noProof="0" dirty="0">
                <a:ln>
                  <a:noFill/>
                </a:ln>
                <a:solidFill>
                  <a:prstClr val="black"/>
                </a:solidFill>
                <a:effectLst/>
                <a:uLnTx/>
                <a:uFillTx/>
                <a:latin typeface="Calibri" panose="020F0502020204030204"/>
                <a:ea typeface="+mn-ea"/>
                <a:cs typeface="+mn-cs"/>
              </a:rPr>
              <a:t>2017;71:151–154; 5. Armstrong AJ, et al.</a:t>
            </a:r>
            <a:r>
              <a:rPr kumimoji="0" lang="en-GB" sz="800" b="0" i="1" u="none" strike="noStrike" kern="1200" cap="none" spc="-13" normalizeH="0" baseline="0" noProof="0" dirty="0">
                <a:ln>
                  <a:noFill/>
                </a:ln>
                <a:solidFill>
                  <a:prstClr val="black"/>
                </a:solidFill>
                <a:effectLst/>
                <a:uLnTx/>
                <a:uFillTx/>
                <a:latin typeface="Calibri" panose="020F0502020204030204"/>
                <a:ea typeface="+mn-ea"/>
                <a:cs typeface="+mn-cs"/>
              </a:rPr>
              <a:t> Cancer </a:t>
            </a:r>
            <a:r>
              <a:rPr kumimoji="0" lang="en-GB" sz="800" b="0" i="0" u="none" strike="noStrike" kern="1200" cap="none" spc="-13" normalizeH="0" baseline="0" noProof="0" dirty="0">
                <a:ln>
                  <a:noFill/>
                </a:ln>
                <a:solidFill>
                  <a:prstClr val="black"/>
                </a:solidFill>
                <a:effectLst/>
                <a:uLnTx/>
                <a:uFillTx/>
                <a:latin typeface="Calibri" panose="020F0502020204030204"/>
                <a:ea typeface="+mn-ea"/>
                <a:cs typeface="+mn-cs"/>
              </a:rPr>
              <a:t>2017;123:2303–2311; </a:t>
            </a:r>
            <a:br>
              <a:rPr kumimoji="0" lang="en-GB" sz="800" b="0" i="0" u="none" strike="noStrike" kern="1200" cap="none" spc="-13" normalizeH="0" baseline="0" noProof="0" dirty="0">
                <a:ln>
                  <a:noFill/>
                </a:ln>
                <a:solidFill>
                  <a:prstClr val="black"/>
                </a:solidFill>
                <a:effectLst/>
                <a:uLnTx/>
                <a:uFillTx/>
                <a:latin typeface="Calibri" panose="020F0502020204030204"/>
                <a:ea typeface="+mn-ea"/>
                <a:cs typeface="+mn-cs"/>
              </a:rPr>
            </a:br>
            <a:r>
              <a:rPr kumimoji="0" lang="en-GB" sz="800" b="0" i="0" u="none" strike="noStrike" kern="1200" cap="none" spc="-13" normalizeH="0" baseline="0" noProof="0" dirty="0">
                <a:ln>
                  <a:noFill/>
                </a:ln>
                <a:solidFill>
                  <a:prstClr val="black"/>
                </a:solidFill>
                <a:effectLst/>
                <a:uLnTx/>
                <a:uFillTx/>
                <a:latin typeface="Calibri" panose="020F0502020204030204"/>
                <a:ea typeface="+mn-ea"/>
                <a:cs typeface="+mn-cs"/>
              </a:rPr>
              <a:t>6. de Bono JS, et al.</a:t>
            </a:r>
            <a:r>
              <a:rPr kumimoji="0" lang="en-GB" sz="800" b="0" i="1" u="none" strike="noStrike" kern="1200" cap="none" spc="-13" normalizeH="0" baseline="0" noProof="0" dirty="0">
                <a:ln>
                  <a:noFill/>
                </a:ln>
                <a:solidFill>
                  <a:prstClr val="black"/>
                </a:solidFill>
                <a:effectLst/>
                <a:uLnTx/>
                <a:uFillTx/>
                <a:latin typeface="Calibri" panose="020F0502020204030204"/>
                <a:ea typeface="+mn-ea"/>
                <a:cs typeface="+mn-cs"/>
              </a:rPr>
              <a:t> Lancet </a:t>
            </a:r>
            <a:r>
              <a:rPr kumimoji="0" lang="en-GB" sz="800" b="0" i="0" u="none" strike="noStrike" kern="1200" cap="none" spc="-13" normalizeH="0" baseline="0" noProof="0" dirty="0">
                <a:ln>
                  <a:noFill/>
                </a:ln>
                <a:solidFill>
                  <a:prstClr val="black"/>
                </a:solidFill>
                <a:effectLst/>
                <a:uLnTx/>
                <a:uFillTx/>
                <a:latin typeface="Calibri" panose="020F0502020204030204"/>
                <a:ea typeface="+mn-ea"/>
                <a:cs typeface="+mn-cs"/>
              </a:rPr>
              <a:t>2010;376:1147–1154; 7. Hoskin P, et al.</a:t>
            </a:r>
            <a:r>
              <a:rPr kumimoji="0" lang="en-GB" sz="800" b="0" i="1" u="none" strike="noStrike" kern="1200" cap="none" spc="-13" normalizeH="0" baseline="0" noProof="0" dirty="0">
                <a:ln>
                  <a:noFill/>
                </a:ln>
                <a:solidFill>
                  <a:prstClr val="black"/>
                </a:solidFill>
                <a:effectLst/>
                <a:uLnTx/>
                <a:uFillTx/>
                <a:latin typeface="Calibri" panose="020F0502020204030204"/>
                <a:ea typeface="+mn-ea"/>
                <a:cs typeface="+mn-cs"/>
              </a:rPr>
              <a:t> Lancet Oncol </a:t>
            </a:r>
            <a:r>
              <a:rPr kumimoji="0" lang="en-GB" sz="800" b="0" i="0" u="none" strike="noStrike" kern="1200" cap="none" spc="-13" normalizeH="0" baseline="0" noProof="0" dirty="0">
                <a:ln>
                  <a:noFill/>
                </a:ln>
                <a:solidFill>
                  <a:prstClr val="black"/>
                </a:solidFill>
                <a:effectLst/>
                <a:uLnTx/>
                <a:uFillTx/>
                <a:latin typeface="Calibri" panose="020F0502020204030204"/>
                <a:ea typeface="+mn-ea"/>
                <a:cs typeface="+mn-cs"/>
              </a:rPr>
              <a:t>2014;15:1397–1406; 8. Hussain M, et al. </a:t>
            </a:r>
            <a:r>
              <a:rPr kumimoji="0" lang="en-GB" sz="800" b="0" i="1" u="none" strike="noStrike" kern="1200" cap="none" spc="-13" normalizeH="0" baseline="0" noProof="0" dirty="0">
                <a:ln>
                  <a:noFill/>
                </a:ln>
                <a:solidFill>
                  <a:prstClr val="black"/>
                </a:solidFill>
                <a:effectLst/>
                <a:uLnTx/>
                <a:uFillTx/>
                <a:latin typeface="Calibri" panose="020F0502020204030204"/>
                <a:ea typeface="+mn-ea"/>
                <a:cs typeface="+mn-cs"/>
              </a:rPr>
              <a:t>N Engl J Med </a:t>
            </a:r>
            <a:r>
              <a:rPr kumimoji="0" lang="en-GB" sz="800" b="0" i="0" u="none" strike="noStrike" kern="1200" cap="none" spc="-13" normalizeH="0" baseline="0" noProof="0" dirty="0">
                <a:ln>
                  <a:noFill/>
                </a:ln>
                <a:solidFill>
                  <a:prstClr val="black"/>
                </a:solidFill>
                <a:effectLst/>
                <a:uLnTx/>
                <a:uFillTx/>
                <a:latin typeface="Calibri" panose="020F0502020204030204"/>
                <a:ea typeface="+mn-ea"/>
                <a:cs typeface="+mn-cs"/>
              </a:rPr>
              <a:t>2020;383:2345–2357; 9. Sartor O, et al. Online ahead of print. </a:t>
            </a:r>
            <a:r>
              <a:rPr kumimoji="0" lang="en-GB" sz="800" b="0" i="1" u="none" strike="noStrike" kern="1200" cap="none" spc="-13" normalizeH="0" baseline="0" noProof="0" dirty="0">
                <a:ln>
                  <a:noFill/>
                </a:ln>
                <a:solidFill>
                  <a:prstClr val="black"/>
                </a:solidFill>
                <a:effectLst/>
                <a:uLnTx/>
                <a:uFillTx/>
                <a:latin typeface="Calibri" panose="020F0502020204030204"/>
                <a:ea typeface="+mn-ea"/>
                <a:cs typeface="+mn-cs"/>
              </a:rPr>
              <a:t>N Engl J Med </a:t>
            </a:r>
            <a:r>
              <a:rPr kumimoji="0" lang="en-GB" sz="800" b="0" i="0" u="none" strike="noStrike" kern="1200" cap="none" spc="-13" normalizeH="0" baseline="0" noProof="0" dirty="0">
                <a:ln>
                  <a:noFill/>
                </a:ln>
                <a:solidFill>
                  <a:prstClr val="black"/>
                </a:solidFill>
                <a:effectLst/>
                <a:uLnTx/>
                <a:uFillTx/>
                <a:latin typeface="Calibri" panose="020F0502020204030204"/>
                <a:ea typeface="+mn-ea"/>
                <a:cs typeface="+mn-cs"/>
              </a:rPr>
              <a:t>2021</a:t>
            </a:r>
          </a:p>
        </p:txBody>
      </p:sp>
      <p:sp>
        <p:nvSpPr>
          <p:cNvPr id="9" name="TextBox 8">
            <a:extLst>
              <a:ext uri="{FF2B5EF4-FFF2-40B4-BE49-F238E27FC236}">
                <a16:creationId xmlns:a16="http://schemas.microsoft.com/office/drawing/2014/main" id="{A860652E-3251-CB42-8B3F-E955EC974390}"/>
              </a:ext>
            </a:extLst>
          </p:cNvPr>
          <p:cNvSpPr txBox="1"/>
          <p:nvPr/>
        </p:nvSpPr>
        <p:spPr>
          <a:xfrm>
            <a:off x="1850336" y="5495009"/>
            <a:ext cx="736445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All studies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had a non life-prolonging control arm</a:t>
            </a:r>
          </a:p>
        </p:txBody>
      </p:sp>
      <p:sp>
        <p:nvSpPr>
          <p:cNvPr id="3" name="TextBox 2">
            <a:extLst>
              <a:ext uri="{FF2B5EF4-FFF2-40B4-BE49-F238E27FC236}">
                <a16:creationId xmlns:a16="http://schemas.microsoft.com/office/drawing/2014/main" id="{4C9FD18D-5A79-7C27-433C-8B0211A93F31}"/>
              </a:ext>
            </a:extLst>
          </p:cNvPr>
          <p:cNvSpPr txBox="1"/>
          <p:nvPr/>
        </p:nvSpPr>
        <p:spPr>
          <a:xfrm>
            <a:off x="9392530" y="5848516"/>
            <a:ext cx="2880320" cy="369332"/>
          </a:xfrm>
          <a:prstGeom prst="rect">
            <a:avLst/>
          </a:prstGeom>
          <a:noFill/>
        </p:spPr>
        <p:txBody>
          <a:bodyPr wrap="square">
            <a:spAutoFit/>
          </a:bodyPr>
          <a:lstStyle/>
          <a:p>
            <a:r>
              <a:rPr lang="en-US" sz="1800" b="0" dirty="0">
                <a:solidFill>
                  <a:schemeClr val="tx1"/>
                </a:solidFill>
                <a:latin typeface="+mn-lt"/>
              </a:rPr>
              <a:t>Courtesy of Fred Saad, MD</a:t>
            </a:r>
            <a:endParaRPr lang="en-US" sz="1800" b="0" dirty="0"/>
          </a:p>
        </p:txBody>
      </p:sp>
    </p:spTree>
    <p:extLst>
      <p:ext uri="{BB962C8B-B14F-4D97-AF65-F5344CB8AC3E}">
        <p14:creationId xmlns:p14="http://schemas.microsoft.com/office/powerpoint/2010/main" val="18953417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itle 4">
            <a:extLst>
              <a:ext uri="{FF2B5EF4-FFF2-40B4-BE49-F238E27FC236}">
                <a16:creationId xmlns:a16="http://schemas.microsoft.com/office/drawing/2014/main" id="{2355EA70-8415-7D49-BB8F-850F140FF7CF}"/>
              </a:ext>
            </a:extLst>
          </p:cNvPr>
          <p:cNvSpPr>
            <a:spLocks noGrp="1"/>
          </p:cNvSpPr>
          <p:nvPr>
            <p:ph type="title" idx="4294967295"/>
          </p:nvPr>
        </p:nvSpPr>
        <p:spPr>
          <a:xfrm>
            <a:off x="284437" y="188913"/>
            <a:ext cx="11570573" cy="1143000"/>
          </a:xfrm>
        </p:spPr>
        <p:txBody>
          <a:bodyPr/>
          <a:lstStyle/>
          <a:p>
            <a:pPr eaLnBrk="1" hangingPunct="1"/>
            <a:r>
              <a:rPr lang="en-GB" altLang="en-US" sz="4000" dirty="0"/>
              <a:t>Standard of care Abiraterone: </a:t>
            </a:r>
            <a:r>
              <a:rPr lang="en-GB" altLang="en-US" sz="4000" dirty="0" err="1"/>
              <a:t>rPFS</a:t>
            </a:r>
            <a:endParaRPr lang="en-US" altLang="en-US" sz="4000" dirty="0"/>
          </a:p>
        </p:txBody>
      </p:sp>
      <p:pic>
        <p:nvPicPr>
          <p:cNvPr id="149506" name="Picture 7">
            <a:extLst>
              <a:ext uri="{FF2B5EF4-FFF2-40B4-BE49-F238E27FC236}">
                <a16:creationId xmlns:a16="http://schemas.microsoft.com/office/drawing/2014/main" id="{3AAA6557-928B-104A-9348-B5D76E385A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685" y="1331913"/>
            <a:ext cx="8585898" cy="497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TextBox 8">
            <a:extLst>
              <a:ext uri="{FF2B5EF4-FFF2-40B4-BE49-F238E27FC236}">
                <a16:creationId xmlns:a16="http://schemas.microsoft.com/office/drawing/2014/main" id="{51D4DBF8-C141-CA4D-87DC-7627AE177DD2}"/>
              </a:ext>
            </a:extLst>
          </p:cNvPr>
          <p:cNvSpPr txBox="1">
            <a:spLocks noChangeArrowheads="1"/>
          </p:cNvSpPr>
          <p:nvPr/>
        </p:nvSpPr>
        <p:spPr bwMode="auto">
          <a:xfrm>
            <a:off x="5054601" y="1689101"/>
            <a:ext cx="44672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Abiraterone + Prednisone: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1" i="0" u="sng"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16.46 months </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(95% CI 13.77, 16.76)</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9508" name="TextBox 9">
            <a:extLst>
              <a:ext uri="{FF2B5EF4-FFF2-40B4-BE49-F238E27FC236}">
                <a16:creationId xmlns:a16="http://schemas.microsoft.com/office/drawing/2014/main" id="{4880C82A-A141-B34C-BF55-D168B61B8F2A}"/>
              </a:ext>
            </a:extLst>
          </p:cNvPr>
          <p:cNvSpPr txBox="1">
            <a:spLocks noChangeArrowheads="1"/>
          </p:cNvSpPr>
          <p:nvPr/>
        </p:nvSpPr>
        <p:spPr bwMode="auto">
          <a:xfrm>
            <a:off x="5664200" y="2465389"/>
            <a:ext cx="3600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HR: 0.525; p value: &lt;0.0001</a:t>
            </a:r>
          </a:p>
        </p:txBody>
      </p:sp>
      <p:sp>
        <p:nvSpPr>
          <p:cNvPr id="149509" name="TextBox 11">
            <a:extLst>
              <a:ext uri="{FF2B5EF4-FFF2-40B4-BE49-F238E27FC236}">
                <a16:creationId xmlns:a16="http://schemas.microsoft.com/office/drawing/2014/main" id="{4FB2C6B4-3F83-E24A-B036-1226798F9F0F}"/>
              </a:ext>
            </a:extLst>
          </p:cNvPr>
          <p:cNvSpPr txBox="1">
            <a:spLocks noChangeArrowheads="1"/>
          </p:cNvSpPr>
          <p:nvPr/>
        </p:nvSpPr>
        <p:spPr bwMode="auto">
          <a:xfrm>
            <a:off x="3671888" y="4562476"/>
            <a:ext cx="3810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Prednisone + Placebo:</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1" i="0" u="sng"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8.25 months </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(95% CI 8.02, 9.43)</a:t>
            </a:r>
          </a:p>
        </p:txBody>
      </p:sp>
      <p:sp>
        <p:nvSpPr>
          <p:cNvPr id="149510" name="TextBox 1">
            <a:extLst>
              <a:ext uri="{FF2B5EF4-FFF2-40B4-BE49-F238E27FC236}">
                <a16:creationId xmlns:a16="http://schemas.microsoft.com/office/drawing/2014/main" id="{387FE9C5-0992-4341-B444-353725815D49}"/>
              </a:ext>
            </a:extLst>
          </p:cNvPr>
          <p:cNvSpPr txBox="1">
            <a:spLocks noChangeArrowheads="1"/>
          </p:cNvSpPr>
          <p:nvPr/>
        </p:nvSpPr>
        <p:spPr bwMode="auto">
          <a:xfrm>
            <a:off x="4170364" y="2732088"/>
            <a:ext cx="47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CA" altLang="en-US" sz="18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endParaRPr>
          </a:p>
        </p:txBody>
      </p:sp>
      <p:sp>
        <p:nvSpPr>
          <p:cNvPr id="2" name="Ellipse 1">
            <a:extLst>
              <a:ext uri="{FF2B5EF4-FFF2-40B4-BE49-F238E27FC236}">
                <a16:creationId xmlns:a16="http://schemas.microsoft.com/office/drawing/2014/main" id="{82AE4BCF-E922-E345-90F7-ABB9A2F262C0}"/>
              </a:ext>
            </a:extLst>
          </p:cNvPr>
          <p:cNvSpPr/>
          <p:nvPr/>
        </p:nvSpPr>
        <p:spPr>
          <a:xfrm>
            <a:off x="4795309" y="2011363"/>
            <a:ext cx="2089150" cy="3603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D9FC20C-1E58-D275-8261-541D6CD5DAC2}"/>
              </a:ext>
            </a:extLst>
          </p:cNvPr>
          <p:cNvSpPr txBox="1"/>
          <p:nvPr/>
        </p:nvSpPr>
        <p:spPr>
          <a:xfrm>
            <a:off x="8256240" y="6381328"/>
            <a:ext cx="2880320" cy="369332"/>
          </a:xfrm>
          <a:prstGeom prst="rect">
            <a:avLst/>
          </a:prstGeom>
          <a:noFill/>
        </p:spPr>
        <p:txBody>
          <a:bodyPr wrap="square">
            <a:spAutoFit/>
          </a:bodyPr>
          <a:lstStyle/>
          <a:p>
            <a:r>
              <a:rPr lang="en-US" sz="1800" b="0" dirty="0">
                <a:solidFill>
                  <a:schemeClr val="tx1"/>
                </a:solidFill>
                <a:latin typeface="+mn-lt"/>
              </a:rPr>
              <a:t>Courtesy of Fred Saad, MD</a:t>
            </a:r>
            <a:endParaRPr lang="en-US" sz="1800" b="0" dirty="0"/>
          </a:p>
        </p:txBody>
      </p:sp>
    </p:spTree>
    <p:extLst>
      <p:ext uri="{BB962C8B-B14F-4D97-AF65-F5344CB8AC3E}">
        <p14:creationId xmlns:p14="http://schemas.microsoft.com/office/powerpoint/2010/main" val="34586904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a:extLst>
              <a:ext uri="{FF2B5EF4-FFF2-40B4-BE49-F238E27FC236}">
                <a16:creationId xmlns:a16="http://schemas.microsoft.com/office/drawing/2014/main" id="{A9926F9D-2753-1B45-BA22-0BAE8DE3D6DE}"/>
              </a:ext>
            </a:extLst>
          </p:cNvPr>
          <p:cNvSpPr>
            <a:spLocks noGrp="1"/>
          </p:cNvSpPr>
          <p:nvPr>
            <p:ph type="title"/>
          </p:nvPr>
        </p:nvSpPr>
        <p:spPr>
          <a:xfrm>
            <a:off x="1774826" y="280988"/>
            <a:ext cx="8893175" cy="952500"/>
          </a:xfrm>
        </p:spPr>
        <p:txBody>
          <a:bodyPr/>
          <a:lstStyle/>
          <a:p>
            <a:r>
              <a:rPr lang="en-GB" altLang="en-US" sz="4000" dirty="0"/>
              <a:t>Abiraterone First Line – Overall Survival </a:t>
            </a:r>
            <a:br>
              <a:rPr lang="en-GB" altLang="en-US" sz="4000" dirty="0"/>
            </a:br>
            <a:endParaRPr lang="en-GB" altLang="en-US" sz="4000" dirty="0"/>
          </a:p>
        </p:txBody>
      </p:sp>
      <p:sp>
        <p:nvSpPr>
          <p:cNvPr id="152579" name="Text Placeholder 1">
            <a:extLst>
              <a:ext uri="{FF2B5EF4-FFF2-40B4-BE49-F238E27FC236}">
                <a16:creationId xmlns:a16="http://schemas.microsoft.com/office/drawing/2014/main" id="{712250E0-7520-0D4A-95E0-A611C5D6125C}"/>
              </a:ext>
            </a:extLst>
          </p:cNvPr>
          <p:cNvSpPr>
            <a:spLocks noGrp="1"/>
          </p:cNvSpPr>
          <p:nvPr>
            <p:ph type="body" sz="quarter" idx="11"/>
          </p:nvPr>
        </p:nvSpPr>
        <p:spPr>
          <a:xfrm>
            <a:off x="1636713" y="6302376"/>
            <a:ext cx="8094662" cy="455613"/>
          </a:xfrm>
        </p:spPr>
        <p:txBody>
          <a:bodyPr/>
          <a:lstStyle/>
          <a:p>
            <a:r>
              <a:rPr lang="fr-FR" altLang="en-US"/>
              <a:t>Ryan CJ et al.</a:t>
            </a:r>
            <a:r>
              <a:rPr lang="fr-FR" altLang="en-US" i="1"/>
              <a:t> Lancet Oncol</a:t>
            </a:r>
            <a:r>
              <a:rPr lang="fr-FR" altLang="en-US"/>
              <a:t>. 2015;16: 152-60</a:t>
            </a:r>
            <a:endParaRPr lang="en-US" altLang="en-US"/>
          </a:p>
        </p:txBody>
      </p:sp>
      <p:pic>
        <p:nvPicPr>
          <p:cNvPr id="95" name="Picture 94" descr="Graphical user interface&#10;&#10;Description automatically generated with medium confidence">
            <a:extLst>
              <a:ext uri="{FF2B5EF4-FFF2-40B4-BE49-F238E27FC236}">
                <a16:creationId xmlns:a16="http://schemas.microsoft.com/office/drawing/2014/main" id="{D9F47C55-FF29-7746-BE07-5E6F0F4F7C78}"/>
              </a:ext>
            </a:extLst>
          </p:cNvPr>
          <p:cNvPicPr>
            <a:picLocks noChangeAspect="1"/>
          </p:cNvPicPr>
          <p:nvPr/>
        </p:nvPicPr>
        <p:blipFill>
          <a:blip r:embed="rId2"/>
          <a:stretch>
            <a:fillRect/>
          </a:stretch>
        </p:blipFill>
        <p:spPr>
          <a:xfrm>
            <a:off x="1103586" y="1051148"/>
            <a:ext cx="9313588" cy="5319345"/>
          </a:xfrm>
          <a:prstGeom prst="rect">
            <a:avLst/>
          </a:prstGeom>
        </p:spPr>
      </p:pic>
      <p:sp>
        <p:nvSpPr>
          <p:cNvPr id="2" name="TextBox 1">
            <a:extLst>
              <a:ext uri="{FF2B5EF4-FFF2-40B4-BE49-F238E27FC236}">
                <a16:creationId xmlns:a16="http://schemas.microsoft.com/office/drawing/2014/main" id="{5927A71D-E858-5777-C4B7-023664461145}"/>
              </a:ext>
            </a:extLst>
          </p:cNvPr>
          <p:cNvSpPr txBox="1"/>
          <p:nvPr/>
        </p:nvSpPr>
        <p:spPr>
          <a:xfrm>
            <a:off x="8256240" y="6381328"/>
            <a:ext cx="2880320" cy="369332"/>
          </a:xfrm>
          <a:prstGeom prst="rect">
            <a:avLst/>
          </a:prstGeom>
          <a:noFill/>
        </p:spPr>
        <p:txBody>
          <a:bodyPr wrap="square">
            <a:spAutoFit/>
          </a:bodyPr>
          <a:lstStyle/>
          <a:p>
            <a:r>
              <a:rPr lang="en-US" sz="1800" b="0" dirty="0">
                <a:solidFill>
                  <a:schemeClr val="tx1"/>
                </a:solidFill>
                <a:latin typeface="+mn-lt"/>
              </a:rPr>
              <a:t>Courtesy of Fred Saad, MD</a:t>
            </a:r>
            <a:endParaRPr lang="en-US" sz="1800" b="0" dirty="0"/>
          </a:p>
        </p:txBody>
      </p:sp>
    </p:spTree>
    <p:extLst>
      <p:ext uri="{BB962C8B-B14F-4D97-AF65-F5344CB8AC3E}">
        <p14:creationId xmlns:p14="http://schemas.microsoft.com/office/powerpoint/2010/main" val="129808679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8CB07-A7DD-46A6-A7C0-1893BA9E83EA}"/>
              </a:ext>
            </a:extLst>
          </p:cNvPr>
          <p:cNvSpPr>
            <a:spLocks noGrp="1"/>
          </p:cNvSpPr>
          <p:nvPr>
            <p:ph type="title"/>
          </p:nvPr>
        </p:nvSpPr>
        <p:spPr>
          <a:xfrm>
            <a:off x="271666" y="243004"/>
            <a:ext cx="11376025" cy="1007427"/>
          </a:xfrm>
        </p:spPr>
        <p:txBody>
          <a:bodyPr>
            <a:normAutofit fontScale="90000"/>
          </a:bodyPr>
          <a:lstStyle/>
          <a:p>
            <a:r>
              <a:rPr lang="en-GB" b="1" dirty="0">
                <a:latin typeface="Arial" panose="020B0604020202020204" pitchFamily="34" charset="0"/>
                <a:cs typeface="Arial" panose="020B0604020202020204" pitchFamily="34" charset="0"/>
              </a:rPr>
              <a:t>Phase 2 study </a:t>
            </a:r>
            <a:br>
              <a:rPr lang="en-GB" sz="2400" b="1" dirty="0">
                <a:latin typeface="Arial" panose="020B0604020202020204" pitchFamily="34" charset="0"/>
                <a:cs typeface="Arial" panose="020B0604020202020204" pitchFamily="34" charset="0"/>
              </a:rPr>
            </a:br>
            <a:r>
              <a:rPr lang="en-GB" sz="2400" b="1" dirty="0">
                <a:latin typeface="Arial" panose="020B0604020202020204" pitchFamily="34" charset="0"/>
                <a:cs typeface="Arial" panose="020B0604020202020204" pitchFamily="34" charset="0"/>
              </a:rPr>
              <a:t>Olaparib + abiraterone significantly prolonged </a:t>
            </a:r>
            <a:r>
              <a:rPr lang="en-GB" sz="2400" b="1" dirty="0" err="1">
                <a:latin typeface="Arial" panose="020B0604020202020204" pitchFamily="34" charset="0"/>
                <a:cs typeface="Arial" panose="020B0604020202020204" pitchFamily="34" charset="0"/>
              </a:rPr>
              <a:t>rPFS</a:t>
            </a:r>
            <a:r>
              <a:rPr lang="en-GB" sz="2400" b="1" dirty="0">
                <a:latin typeface="Arial" panose="020B0604020202020204" pitchFamily="34" charset="0"/>
                <a:cs typeface="Arial" panose="020B0604020202020204" pitchFamily="34" charset="0"/>
              </a:rPr>
              <a:t> vs. placebo + abiraterone in patients irrespective of </a:t>
            </a:r>
            <a:r>
              <a:rPr lang="en-GB" sz="2400" b="1" dirty="0" err="1">
                <a:latin typeface="Arial" panose="020B0604020202020204" pitchFamily="34" charset="0"/>
                <a:cs typeface="Arial" panose="020B0604020202020204" pitchFamily="34" charset="0"/>
              </a:rPr>
              <a:t>HRRm</a:t>
            </a:r>
            <a:r>
              <a:rPr lang="en-GB" sz="2400" b="1" dirty="0">
                <a:latin typeface="Arial" panose="020B0604020202020204" pitchFamily="34" charset="0"/>
                <a:cs typeface="Arial" panose="020B0604020202020204" pitchFamily="34" charset="0"/>
              </a:rPr>
              <a:t> status</a:t>
            </a:r>
            <a:r>
              <a:rPr lang="en-GB" sz="2400" b="1" baseline="30000" dirty="0">
                <a:latin typeface="Arial" panose="020B0604020202020204" pitchFamily="34" charset="0"/>
                <a:cs typeface="Arial" panose="020B0604020202020204" pitchFamily="34" charset="0"/>
              </a:rPr>
              <a:t>1,2</a:t>
            </a:r>
            <a:endParaRPr lang="en-GB" sz="2400" b="1" dirty="0">
              <a:latin typeface="Arial" panose="020B0604020202020204" pitchFamily="34" charset="0"/>
              <a:cs typeface="Arial" panose="020B0604020202020204" pitchFamily="34" charset="0"/>
            </a:endParaRPr>
          </a:p>
        </p:txBody>
      </p:sp>
      <p:sp>
        <p:nvSpPr>
          <p:cNvPr id="7" name="Text Placeholder 6">
            <a:extLst>
              <a:ext uri="{FF2B5EF4-FFF2-40B4-BE49-F238E27FC236}">
                <a16:creationId xmlns:a16="http://schemas.microsoft.com/office/drawing/2014/main" id="{13C3F83F-A1A8-43D3-AF4E-61D6C0CE0D1C}"/>
              </a:ext>
            </a:extLst>
          </p:cNvPr>
          <p:cNvSpPr>
            <a:spLocks noGrp="1"/>
          </p:cNvSpPr>
          <p:nvPr>
            <p:ph type="body" sz="quarter" idx="111"/>
          </p:nvPr>
        </p:nvSpPr>
        <p:spPr/>
        <p:txBody>
          <a:bodyPr/>
          <a:lstStyle/>
          <a:p>
            <a:pPr marL="0" marR="0" lvl="0" indent="-342891" algn="l" defTabSz="914377" rtl="0" eaLnBrk="1" fontAlgn="base" latinLnBrk="0" hangingPunct="1">
              <a:lnSpc>
                <a:spcPct val="100000"/>
              </a:lnSpc>
              <a:spcBef>
                <a:spcPct val="0"/>
              </a:spcBef>
              <a:spcAft>
                <a:spcPts val="0"/>
              </a:spcAft>
              <a:buClr>
                <a:srgbClr val="000000"/>
              </a:buClr>
              <a:buSzTx/>
              <a:buFontTx/>
              <a:buNone/>
              <a:tabLst/>
              <a:defRPr/>
            </a:pPr>
            <a:r>
              <a:rPr kumimoji="0" lang="en-GB" sz="800" b="0" i="0" u="none" strike="noStrike" kern="0" cap="none" spc="0" normalizeH="0" baseline="0" noProof="0">
                <a:ln>
                  <a:noFill/>
                </a:ln>
                <a:effectLst/>
                <a:uLnTx/>
                <a:uFillTx/>
                <a:latin typeface="Calibri" panose="020F0502020204030204" pitchFamily="34" charset="0"/>
                <a:cs typeface="Calibri" panose="020F0502020204030204" pitchFamily="34" charset="0"/>
              </a:rPr>
              <a:t>*Dashed line and shaded area show HR and 95% CI, respectively, for the intent to treat population</a:t>
            </a:r>
          </a:p>
          <a:p>
            <a:pPr marL="0" marR="0" lvl="0" indent="-342891" algn="l" defTabSz="914377" rtl="0" eaLnBrk="1" fontAlgn="base" latinLnBrk="0" hangingPunct="1">
              <a:lnSpc>
                <a:spcPct val="100000"/>
              </a:lnSpc>
              <a:spcBef>
                <a:spcPct val="0"/>
              </a:spcBef>
              <a:spcAft>
                <a:spcPts val="0"/>
              </a:spcAft>
              <a:buClr>
                <a:srgbClr val="000000"/>
              </a:buClr>
              <a:buSzTx/>
              <a:buFontTx/>
              <a:buNone/>
              <a:tabLst/>
              <a:defRPr/>
            </a:pPr>
            <a:r>
              <a:rPr kumimoji="0" lang="en-GB" sz="800" b="0" i="0" u="none" strike="noStrike" kern="0" cap="none" spc="0" normalizeH="0" baseline="0" noProof="0">
                <a:ln>
                  <a:noFill/>
                </a:ln>
                <a:effectLst/>
                <a:uLnTx/>
                <a:uFillTx/>
                <a:latin typeface="Calibri" panose="020F0502020204030204" pitchFamily="34" charset="0"/>
                <a:cs typeface="Calibri" panose="020F0502020204030204" pitchFamily="34" charset="0"/>
              </a:rPr>
              <a:t>CI=confidence interval; HR=hazard ratio; HR=hazard ratio; </a:t>
            </a:r>
            <a:r>
              <a:rPr kumimoji="0" lang="en-GB" sz="800" b="0" i="0" u="none" strike="noStrike" kern="0" cap="none" spc="0" normalizeH="0" baseline="0" noProof="0" err="1">
                <a:ln>
                  <a:noFill/>
                </a:ln>
                <a:effectLst/>
                <a:uLnTx/>
                <a:uFillTx/>
                <a:latin typeface="Calibri" panose="020F0502020204030204" pitchFamily="34" charset="0"/>
                <a:cs typeface="Calibri" panose="020F0502020204030204" pitchFamily="34" charset="0"/>
              </a:rPr>
              <a:t>HRRm</a:t>
            </a:r>
            <a:r>
              <a:rPr kumimoji="0" lang="en-GB" sz="800" b="0" i="0" u="none" strike="noStrike" kern="0" cap="none" spc="0" normalizeH="0" baseline="0" noProof="0">
                <a:ln>
                  <a:noFill/>
                </a:ln>
                <a:effectLst/>
                <a:uLnTx/>
                <a:uFillTx/>
                <a:latin typeface="Calibri" panose="020F0502020204030204" pitchFamily="34" charset="0"/>
                <a:cs typeface="Calibri" panose="020F0502020204030204" pitchFamily="34" charset="0"/>
              </a:rPr>
              <a:t>=homologous recombination repair gene mutation; </a:t>
            </a:r>
            <a:r>
              <a:rPr kumimoji="0" lang="en-GB" sz="800" b="0" i="0" u="none" strike="noStrike" kern="0" cap="none" spc="0" normalizeH="0" baseline="0" noProof="0" err="1">
                <a:ln>
                  <a:noFill/>
                </a:ln>
                <a:effectLst/>
                <a:uLnTx/>
                <a:uFillTx/>
                <a:latin typeface="Calibri" panose="020F0502020204030204" pitchFamily="34" charset="0"/>
                <a:cs typeface="Calibri" panose="020F0502020204030204" pitchFamily="34" charset="0"/>
              </a:rPr>
              <a:t>rPFS</a:t>
            </a:r>
            <a:r>
              <a:rPr kumimoji="0" lang="en-GB" sz="800" b="0" i="0" u="none" strike="noStrike" kern="0" cap="none" spc="0" normalizeH="0" baseline="0" noProof="0">
                <a:ln>
                  <a:noFill/>
                </a:ln>
                <a:effectLst/>
                <a:uLnTx/>
                <a:uFillTx/>
                <a:latin typeface="Calibri" panose="020F0502020204030204" pitchFamily="34" charset="0"/>
                <a:cs typeface="Calibri" panose="020F0502020204030204" pitchFamily="34" charset="0"/>
              </a:rPr>
              <a:t>=radiographic progression free survival</a:t>
            </a:r>
          </a:p>
          <a:p>
            <a:pPr marL="0" indent="-342891" defTabSz="914377" fontAlgn="base">
              <a:spcBef>
                <a:spcPct val="0"/>
              </a:spcBef>
              <a:spcAft>
                <a:spcPts val="0"/>
              </a:spcAft>
              <a:buClr>
                <a:srgbClr val="000000"/>
              </a:buClr>
              <a:defRPr/>
            </a:pPr>
            <a:r>
              <a:rPr kumimoji="0" lang="en-GB" sz="800" b="0" i="0" u="none" strike="noStrike" kern="0" cap="none" spc="0" normalizeH="0" baseline="0" noProof="0">
                <a:ln>
                  <a:noFill/>
                </a:ln>
                <a:effectLst/>
                <a:uLnTx/>
                <a:uFillTx/>
                <a:latin typeface="Calibri" panose="020F0502020204030204" pitchFamily="34" charset="0"/>
                <a:cs typeface="Calibri" panose="020F0502020204030204" pitchFamily="34" charset="0"/>
              </a:rPr>
              <a:t>1. Clarke N. et al. </a:t>
            </a:r>
            <a:r>
              <a:rPr kumimoji="0" lang="en-GB" sz="800" b="0" i="1" u="none" strike="noStrike" kern="0" cap="none" spc="0" normalizeH="0" baseline="0" noProof="0">
                <a:ln>
                  <a:noFill/>
                </a:ln>
                <a:effectLst/>
                <a:uLnTx/>
                <a:uFillTx/>
                <a:latin typeface="Calibri" panose="020F0502020204030204" pitchFamily="34" charset="0"/>
                <a:cs typeface="Calibri" panose="020F0502020204030204" pitchFamily="34" charset="0"/>
              </a:rPr>
              <a:t>Lancet Oncol</a:t>
            </a:r>
            <a:r>
              <a:rPr kumimoji="0" lang="en-GB" sz="800" b="0" i="0" u="none" strike="noStrike" kern="0" cap="none" spc="0" normalizeH="0" baseline="0" noProof="0">
                <a:ln>
                  <a:noFill/>
                </a:ln>
                <a:effectLst/>
                <a:uLnTx/>
                <a:uFillTx/>
                <a:latin typeface="Calibri" panose="020F0502020204030204" pitchFamily="34" charset="0"/>
                <a:cs typeface="Calibri" panose="020F0502020204030204" pitchFamily="34" charset="0"/>
              </a:rPr>
              <a:t> 2018;19(7):975–986; 2. </a:t>
            </a:r>
            <a:r>
              <a:rPr kumimoji="0" lang="en-GB" sz="800" b="0" i="0" u="none" strike="noStrike" kern="0" cap="none" spc="0" normalizeH="0" baseline="0" noProof="0" err="1">
                <a:ln>
                  <a:noFill/>
                </a:ln>
                <a:effectLst/>
                <a:uLnTx/>
                <a:uFillTx/>
                <a:latin typeface="Calibri" panose="020F0502020204030204" pitchFamily="34" charset="0"/>
                <a:cs typeface="Calibri" panose="020F0502020204030204" pitchFamily="34" charset="0"/>
              </a:rPr>
              <a:t>Carr</a:t>
            </a:r>
            <a:r>
              <a:rPr kumimoji="0" lang="en-GB" sz="800" b="0" i="0" u="none" strike="noStrike" kern="0" cap="none" spc="0" normalizeH="0" baseline="0" noProof="0">
                <a:ln>
                  <a:noFill/>
                </a:ln>
                <a:effectLst/>
                <a:uLnTx/>
                <a:uFillTx/>
                <a:latin typeface="Calibri" panose="020F0502020204030204" pitchFamily="34" charset="0"/>
                <a:cs typeface="Calibri" panose="020F0502020204030204" pitchFamily="34" charset="0"/>
              </a:rPr>
              <a:t> TH, et al. </a:t>
            </a:r>
            <a:r>
              <a:rPr lang="en-GB" i="1" kern="0">
                <a:latin typeface="Calibri" panose="020F0502020204030204" pitchFamily="34" charset="0"/>
                <a:cs typeface="Calibri" panose="020F0502020204030204" pitchFamily="34" charset="0"/>
              </a:rPr>
              <a:t>Cancers </a:t>
            </a:r>
            <a:r>
              <a:rPr lang="en-GB" kern="0">
                <a:latin typeface="Calibri" panose="020F0502020204030204" pitchFamily="34" charset="0"/>
                <a:cs typeface="Calibri" panose="020F0502020204030204" pitchFamily="34" charset="0"/>
              </a:rPr>
              <a:t>2021;13(22):5830.</a:t>
            </a:r>
            <a:endParaRPr kumimoji="0" lang="en-GB" sz="800" b="0"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9" name="Text Placeholder 6">
            <a:extLst>
              <a:ext uri="{FF2B5EF4-FFF2-40B4-BE49-F238E27FC236}">
                <a16:creationId xmlns:a16="http://schemas.microsoft.com/office/drawing/2014/main" id="{F6F434C1-D2AC-484E-BA74-F129848CC09B}"/>
              </a:ext>
            </a:extLst>
          </p:cNvPr>
          <p:cNvSpPr txBox="1">
            <a:spLocks/>
          </p:cNvSpPr>
          <p:nvPr/>
        </p:nvSpPr>
        <p:spPr>
          <a:xfrm>
            <a:off x="407988" y="1519460"/>
            <a:ext cx="11425996" cy="701273"/>
          </a:xfrm>
          <a:prstGeom prst="rect">
            <a:avLst/>
          </a:prstGeom>
          <a:noFill/>
          <a:ln>
            <a:noFill/>
          </a:ln>
        </p:spPr>
        <p:txBody>
          <a:bodyPr vert="horz" lIns="91440" tIns="45720" rIns="91440" bIns="45720" rtlCol="0" anchor="t">
            <a:noAutofit/>
          </a:bodyPr>
          <a:lstStyle>
            <a:lvl1pPr marL="0" marR="0" indent="0" algn="l" defTabSz="1219170" rtl="0" eaLnBrk="1" fontAlgn="base" latinLnBrk="0" hangingPunct="1">
              <a:lnSpc>
                <a:spcPct val="100000"/>
              </a:lnSpc>
              <a:spcBef>
                <a:spcPct val="0"/>
              </a:spcBef>
              <a:spcAft>
                <a:spcPts val="400"/>
              </a:spcAft>
              <a:buClr>
                <a:srgbClr val="7AB800"/>
              </a:buClr>
              <a:buSzTx/>
              <a:buFontTx/>
              <a:buNone/>
              <a:tabLst/>
              <a:defRPr sz="2000" b="0" i="1" baseline="0">
                <a:solidFill>
                  <a:schemeClr val="accent4"/>
                </a:solidFill>
                <a:latin typeface="Arial" pitchFamily="34" charset="0"/>
                <a:ea typeface="+mn-ea"/>
                <a:cs typeface="Arial" pitchFamily="34" charset="0"/>
              </a:defRPr>
            </a:lvl1pPr>
            <a:lvl2pPr marL="241294" indent="-239178" algn="l" rtl="0" eaLnBrk="1" fontAlgn="base" hangingPunct="1">
              <a:lnSpc>
                <a:spcPct val="100000"/>
              </a:lnSpc>
              <a:spcBef>
                <a:spcPct val="0"/>
              </a:spcBef>
              <a:spcAft>
                <a:spcPts val="400"/>
              </a:spcAft>
              <a:buClr>
                <a:srgbClr val="4B306A"/>
              </a:buClr>
              <a:buFont typeface="Arial" panose="020B0604020202020204" pitchFamily="34" charset="0"/>
              <a:buNone/>
              <a:defRPr sz="2133" b="0">
                <a:solidFill>
                  <a:schemeClr val="tx1"/>
                </a:solidFill>
                <a:latin typeface="+mn-lt"/>
              </a:defRPr>
            </a:lvl2pPr>
            <a:lvl3pPr marL="673083" indent="-186262" algn="l" rtl="0" eaLnBrk="1" fontAlgn="base" hangingPunct="1">
              <a:lnSpc>
                <a:spcPct val="100000"/>
              </a:lnSpc>
              <a:spcBef>
                <a:spcPct val="0"/>
              </a:spcBef>
              <a:spcAft>
                <a:spcPts val="400"/>
              </a:spcAft>
              <a:buClr>
                <a:srgbClr val="4B306A"/>
              </a:buClr>
              <a:buSzPct val="75000"/>
              <a:buFont typeface="Arial" pitchFamily="34" charset="0"/>
              <a:buChar char="–"/>
              <a:defRPr sz="1867">
                <a:solidFill>
                  <a:schemeClr val="tx1"/>
                </a:solidFill>
                <a:latin typeface="+mn-lt"/>
              </a:defRPr>
            </a:lvl3pPr>
            <a:lvl4pPr marL="954593" indent="-171446" algn="l" rtl="0" eaLnBrk="1" fontAlgn="base" hangingPunct="1">
              <a:lnSpc>
                <a:spcPct val="100000"/>
              </a:lnSpc>
              <a:spcBef>
                <a:spcPct val="0"/>
              </a:spcBef>
              <a:spcAft>
                <a:spcPts val="400"/>
              </a:spcAft>
              <a:buClr>
                <a:srgbClr val="4B306A"/>
              </a:buClr>
              <a:buSzPct val="100000"/>
              <a:buChar char="•"/>
              <a:defRPr sz="1600">
                <a:solidFill>
                  <a:schemeClr val="tx1"/>
                </a:solidFill>
                <a:latin typeface="+mn-lt"/>
              </a:defRPr>
            </a:lvl4pPr>
            <a:lvl5pPr marL="1435064" indent="-175680" algn="l" rtl="0" eaLnBrk="1" fontAlgn="base" hangingPunct="1">
              <a:lnSpc>
                <a:spcPct val="100000"/>
              </a:lnSpc>
              <a:spcBef>
                <a:spcPct val="0"/>
              </a:spcBef>
              <a:spcAft>
                <a:spcPct val="0"/>
              </a:spcAft>
              <a:buClr>
                <a:srgbClr val="7AB800"/>
              </a:buClr>
              <a:buChar char="•"/>
              <a:defRPr sz="1467">
                <a:solidFill>
                  <a:schemeClr val="tx1"/>
                </a:solidFill>
                <a:latin typeface="+mn-lt"/>
              </a:defRPr>
            </a:lvl5pPr>
            <a:lvl6pPr marL="1620798" indent="-176209" algn="l" rtl="0" eaLnBrk="1" fontAlgn="base" hangingPunct="1">
              <a:spcBef>
                <a:spcPct val="0"/>
              </a:spcBef>
              <a:spcAft>
                <a:spcPct val="0"/>
              </a:spcAft>
              <a:buChar char="•"/>
              <a:defRPr sz="1467">
                <a:solidFill>
                  <a:schemeClr val="tx1"/>
                </a:solidFill>
                <a:latin typeface="+mn-lt"/>
              </a:defRPr>
            </a:lvl6pPr>
            <a:lvl7pPr marL="2077987" indent="-176209" algn="l" rtl="0" eaLnBrk="1" fontAlgn="base" hangingPunct="1">
              <a:spcBef>
                <a:spcPct val="0"/>
              </a:spcBef>
              <a:spcAft>
                <a:spcPct val="0"/>
              </a:spcAft>
              <a:buChar char="•"/>
              <a:defRPr sz="1467">
                <a:solidFill>
                  <a:schemeClr val="tx1"/>
                </a:solidFill>
                <a:latin typeface="+mn-lt"/>
              </a:defRPr>
            </a:lvl7pPr>
            <a:lvl8pPr marL="2535175" indent="-176209" algn="l" rtl="0" eaLnBrk="1" fontAlgn="base" hangingPunct="1">
              <a:spcBef>
                <a:spcPct val="0"/>
              </a:spcBef>
              <a:spcAft>
                <a:spcPct val="0"/>
              </a:spcAft>
              <a:buChar char="•"/>
              <a:defRPr sz="1467">
                <a:solidFill>
                  <a:schemeClr val="tx1"/>
                </a:solidFill>
                <a:latin typeface="+mn-lt"/>
              </a:defRPr>
            </a:lvl8pPr>
            <a:lvl9pPr marL="2992364" indent="-176209" algn="l" rtl="0" eaLnBrk="1" fontAlgn="base" hangingPunct="1">
              <a:spcBef>
                <a:spcPct val="0"/>
              </a:spcBef>
              <a:spcAft>
                <a:spcPct val="0"/>
              </a:spcAft>
              <a:buChar char="•"/>
              <a:defRPr sz="1467">
                <a:solidFill>
                  <a:schemeClr val="tx1"/>
                </a:solidFill>
                <a:latin typeface="+mn-lt"/>
              </a:defRPr>
            </a:lvl9pPr>
          </a:lstStyle>
          <a:p>
            <a:pPr marL="0" marR="0" lvl="0" indent="0" algn="l" defTabSz="1219170" rtl="0" eaLnBrk="1" fontAlgn="base" latinLnBrk="0" hangingPunct="1">
              <a:lnSpc>
                <a:spcPct val="100000"/>
              </a:lnSpc>
              <a:spcBef>
                <a:spcPct val="0"/>
              </a:spcBef>
              <a:spcAft>
                <a:spcPts val="400"/>
              </a:spcAft>
              <a:buClr>
                <a:srgbClr val="7AB800"/>
              </a:buClr>
              <a:buSzTx/>
              <a:buFontTx/>
              <a:buNone/>
              <a:tabLst/>
              <a:defRPr/>
            </a:pPr>
            <a:r>
              <a:rPr kumimoji="0" lang="en-GB" sz="1600" b="0" i="1" u="none" strike="noStrike" kern="0" cap="none" spc="0" normalizeH="0" baseline="0" noProof="0">
                <a:ln>
                  <a:noFill/>
                </a:ln>
                <a:solidFill>
                  <a:srgbClr val="3C0F53"/>
                </a:solidFill>
                <a:effectLst/>
                <a:uLnTx/>
                <a:uFillTx/>
                <a:latin typeface="Calibri"/>
                <a:ea typeface="+mn-ea"/>
                <a:cs typeface="Arial" pitchFamily="34" charset="0"/>
              </a:rPr>
              <a:t>A 35% decrease in the risk of disease progression or death was seen in the </a:t>
            </a:r>
            <a:r>
              <a:rPr kumimoji="0" lang="en-GB" sz="1600" b="0" i="1" u="none" strike="noStrike" kern="0" cap="none" spc="0" normalizeH="0" baseline="0" noProof="0" err="1">
                <a:ln>
                  <a:noFill/>
                </a:ln>
                <a:solidFill>
                  <a:srgbClr val="3C0F53"/>
                </a:solidFill>
                <a:effectLst/>
                <a:uLnTx/>
                <a:uFillTx/>
                <a:latin typeface="Calibri"/>
                <a:ea typeface="+mn-ea"/>
                <a:cs typeface="Arial" pitchFamily="34" charset="0"/>
              </a:rPr>
              <a:t>olaparib</a:t>
            </a:r>
            <a:r>
              <a:rPr kumimoji="0" lang="en-GB" sz="1600" b="0" i="1" u="none" strike="noStrike" kern="0" cap="none" spc="0" normalizeH="0" baseline="0" noProof="0">
                <a:ln>
                  <a:noFill/>
                </a:ln>
                <a:solidFill>
                  <a:srgbClr val="3C0F53"/>
                </a:solidFill>
                <a:effectLst/>
                <a:uLnTx/>
                <a:uFillTx/>
                <a:latin typeface="Calibri"/>
                <a:ea typeface="+mn-ea"/>
                <a:cs typeface="Arial" pitchFamily="34" charset="0"/>
              </a:rPr>
              <a:t> + abiraterone arm</a:t>
            </a:r>
            <a:r>
              <a:rPr kumimoji="0" lang="en-GB" sz="1600" b="0" i="1" u="none" strike="noStrike" kern="0" cap="none" spc="0" normalizeH="0" baseline="30000" noProof="0">
                <a:ln>
                  <a:noFill/>
                </a:ln>
                <a:solidFill>
                  <a:srgbClr val="3C0F53"/>
                </a:solidFill>
                <a:effectLst/>
                <a:uLnTx/>
                <a:uFillTx/>
                <a:latin typeface="Calibri"/>
                <a:ea typeface="+mn-ea"/>
                <a:cs typeface="Arial" pitchFamily="34" charset="0"/>
              </a:rPr>
              <a:t>1</a:t>
            </a:r>
            <a:endParaRPr kumimoji="0" lang="en-GB" sz="1600" b="0" i="1" u="none" strike="noStrike" kern="0" cap="none" spc="0" normalizeH="0" baseline="0" noProof="0">
              <a:ln>
                <a:noFill/>
              </a:ln>
              <a:solidFill>
                <a:srgbClr val="3C0F53"/>
              </a:solidFill>
              <a:effectLst/>
              <a:uLnTx/>
              <a:uFillTx/>
              <a:latin typeface="Calibri"/>
              <a:ea typeface="+mn-ea"/>
              <a:cs typeface="Arial" pitchFamily="34" charset="0"/>
            </a:endParaRPr>
          </a:p>
        </p:txBody>
      </p:sp>
      <p:grpSp>
        <p:nvGrpSpPr>
          <p:cNvPr id="11" name="Group 10">
            <a:extLst>
              <a:ext uri="{FF2B5EF4-FFF2-40B4-BE49-F238E27FC236}">
                <a16:creationId xmlns:a16="http://schemas.microsoft.com/office/drawing/2014/main" id="{990C2D64-52CC-4999-9FBE-BDC30EA04FB2}"/>
              </a:ext>
            </a:extLst>
          </p:cNvPr>
          <p:cNvGrpSpPr/>
          <p:nvPr/>
        </p:nvGrpSpPr>
        <p:grpSpPr>
          <a:xfrm>
            <a:off x="589309" y="2253136"/>
            <a:ext cx="11133843" cy="3786419"/>
            <a:chOff x="938946" y="2153211"/>
            <a:chExt cx="10338507" cy="3515939"/>
          </a:xfrm>
        </p:grpSpPr>
        <p:sp>
          <p:nvSpPr>
            <p:cNvPr id="48" name="Rectangle 47">
              <a:extLst>
                <a:ext uri="{FF2B5EF4-FFF2-40B4-BE49-F238E27FC236}">
                  <a16:creationId xmlns:a16="http://schemas.microsoft.com/office/drawing/2014/main" id="{CBFD64D6-624C-465A-9EEF-82D1AAF23739}"/>
                </a:ext>
              </a:extLst>
            </p:cNvPr>
            <p:cNvSpPr/>
            <p:nvPr/>
          </p:nvSpPr>
          <p:spPr>
            <a:xfrm>
              <a:off x="938946" y="2241177"/>
              <a:ext cx="6161570" cy="3325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A4A80C74-407F-4101-B508-5C78D6CC14EC}"/>
                </a:ext>
              </a:extLst>
            </p:cNvPr>
            <p:cNvGrpSpPr/>
            <p:nvPr/>
          </p:nvGrpSpPr>
          <p:grpSpPr>
            <a:xfrm>
              <a:off x="7194550" y="2153211"/>
              <a:ext cx="4082903" cy="3515939"/>
              <a:chOff x="7194550" y="2153211"/>
              <a:chExt cx="4082903" cy="3515939"/>
            </a:xfrm>
          </p:grpSpPr>
          <p:grpSp>
            <p:nvGrpSpPr>
              <p:cNvPr id="16" name="Group 15">
                <a:extLst>
                  <a:ext uri="{FF2B5EF4-FFF2-40B4-BE49-F238E27FC236}">
                    <a16:creationId xmlns:a16="http://schemas.microsoft.com/office/drawing/2014/main" id="{8EC15BB3-A7C8-47A6-BD99-13D9ADAC505D}"/>
                  </a:ext>
                </a:extLst>
              </p:cNvPr>
              <p:cNvGrpSpPr/>
              <p:nvPr/>
            </p:nvGrpSpPr>
            <p:grpSpPr>
              <a:xfrm>
                <a:off x="7194550" y="2241177"/>
                <a:ext cx="4082903" cy="3427973"/>
                <a:chOff x="7194550" y="1963272"/>
                <a:chExt cx="4082903" cy="3427973"/>
              </a:xfrm>
            </p:grpSpPr>
            <p:sp>
              <p:nvSpPr>
                <p:cNvPr id="18" name="Rectangle 17">
                  <a:extLst>
                    <a:ext uri="{FF2B5EF4-FFF2-40B4-BE49-F238E27FC236}">
                      <a16:creationId xmlns:a16="http://schemas.microsoft.com/office/drawing/2014/main" id="{AD75C47A-0B59-48F0-894E-7A67BC53326C}"/>
                    </a:ext>
                  </a:extLst>
                </p:cNvPr>
                <p:cNvSpPr/>
                <p:nvPr/>
              </p:nvSpPr>
              <p:spPr>
                <a:xfrm>
                  <a:off x="7194550" y="1963272"/>
                  <a:ext cx="3937000" cy="33658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E995F3D5-4901-4D42-9E7C-499F459DC8C3}"/>
                    </a:ext>
                  </a:extLst>
                </p:cNvPr>
                <p:cNvSpPr/>
                <p:nvPr/>
              </p:nvSpPr>
              <p:spPr>
                <a:xfrm>
                  <a:off x="9251949" y="2501899"/>
                  <a:ext cx="765175" cy="2349943"/>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0" name="Oval 19">
                  <a:extLst>
                    <a:ext uri="{FF2B5EF4-FFF2-40B4-BE49-F238E27FC236}">
                      <a16:creationId xmlns:a16="http://schemas.microsoft.com/office/drawing/2014/main" id="{EDBE54E7-97D6-4E81-B80E-6C7AF7A335B2}"/>
                    </a:ext>
                  </a:extLst>
                </p:cNvPr>
                <p:cNvSpPr/>
                <p:nvPr/>
              </p:nvSpPr>
              <p:spPr>
                <a:xfrm>
                  <a:off x="9539289" y="2897981"/>
                  <a:ext cx="85724" cy="833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Oval 20">
                  <a:extLst>
                    <a:ext uri="{FF2B5EF4-FFF2-40B4-BE49-F238E27FC236}">
                      <a16:creationId xmlns:a16="http://schemas.microsoft.com/office/drawing/2014/main" id="{EEE22A30-40DF-40F3-8138-4FAEAE2A6F2E}"/>
                    </a:ext>
                  </a:extLst>
                </p:cNvPr>
                <p:cNvSpPr/>
                <p:nvPr/>
              </p:nvSpPr>
              <p:spPr>
                <a:xfrm>
                  <a:off x="9963152" y="3631406"/>
                  <a:ext cx="85723" cy="785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2" name="Oval 21">
                  <a:extLst>
                    <a:ext uri="{FF2B5EF4-FFF2-40B4-BE49-F238E27FC236}">
                      <a16:creationId xmlns:a16="http://schemas.microsoft.com/office/drawing/2014/main" id="{D3EFEAAA-AA65-454A-95F4-EF4980EB13D5}"/>
                    </a:ext>
                  </a:extLst>
                </p:cNvPr>
                <p:cNvSpPr/>
                <p:nvPr/>
              </p:nvSpPr>
              <p:spPr>
                <a:xfrm>
                  <a:off x="9420226" y="4369593"/>
                  <a:ext cx="83344" cy="785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23" name="Straight Connector 22">
                  <a:extLst>
                    <a:ext uri="{FF2B5EF4-FFF2-40B4-BE49-F238E27FC236}">
                      <a16:creationId xmlns:a16="http://schemas.microsoft.com/office/drawing/2014/main" id="{310C72F1-5FC9-40B3-AB3C-B64A60D4B5B3}"/>
                    </a:ext>
                  </a:extLst>
                </p:cNvPr>
                <p:cNvCxnSpPr>
                  <a:cxnSpLocks/>
                </p:cNvCxnSpPr>
                <p:nvPr/>
              </p:nvCxnSpPr>
              <p:spPr>
                <a:xfrm>
                  <a:off x="8617744" y="2940844"/>
                  <a:ext cx="19383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F853F02-2F8D-4DEF-AA20-92D7BE9C045B}"/>
                    </a:ext>
                  </a:extLst>
                </p:cNvPr>
                <p:cNvCxnSpPr>
                  <a:cxnSpLocks/>
                </p:cNvCxnSpPr>
                <p:nvPr/>
              </p:nvCxnSpPr>
              <p:spPr>
                <a:xfrm>
                  <a:off x="9261762" y="3674269"/>
                  <a:ext cx="15046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C5E17D6-C62B-4E61-BF2E-49D0802AD72E}"/>
                    </a:ext>
                  </a:extLst>
                </p:cNvPr>
                <p:cNvCxnSpPr>
                  <a:cxnSpLocks/>
                </p:cNvCxnSpPr>
                <p:nvPr/>
              </p:nvCxnSpPr>
              <p:spPr>
                <a:xfrm>
                  <a:off x="8928387" y="4414044"/>
                  <a:ext cx="10633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80BA3B8-2FB5-40F9-AE5B-E0CD55F69B97}"/>
                    </a:ext>
                  </a:extLst>
                </p:cNvPr>
                <p:cNvCxnSpPr>
                  <a:cxnSpLocks/>
                </p:cNvCxnSpPr>
                <p:nvPr/>
              </p:nvCxnSpPr>
              <p:spPr>
                <a:xfrm>
                  <a:off x="8620919" y="2894806"/>
                  <a:ext cx="0" cy="10239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171A11C-0535-45C4-A24B-B2DF3C2A61C4}"/>
                    </a:ext>
                  </a:extLst>
                </p:cNvPr>
                <p:cNvCxnSpPr>
                  <a:cxnSpLocks/>
                </p:cNvCxnSpPr>
                <p:nvPr/>
              </p:nvCxnSpPr>
              <p:spPr>
                <a:xfrm>
                  <a:off x="10552907" y="2886075"/>
                  <a:ext cx="0" cy="10239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F479620-BD28-4C27-B47C-7F038B606555}"/>
                    </a:ext>
                  </a:extLst>
                </p:cNvPr>
                <p:cNvCxnSpPr>
                  <a:cxnSpLocks/>
                </p:cNvCxnSpPr>
                <p:nvPr/>
              </p:nvCxnSpPr>
              <p:spPr>
                <a:xfrm>
                  <a:off x="9261762" y="3626644"/>
                  <a:ext cx="0" cy="10239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CE4D5A-E007-4B5F-90FA-B1B95BD8B5B1}"/>
                    </a:ext>
                  </a:extLst>
                </p:cNvPr>
                <p:cNvCxnSpPr>
                  <a:cxnSpLocks/>
                </p:cNvCxnSpPr>
                <p:nvPr/>
              </p:nvCxnSpPr>
              <p:spPr>
                <a:xfrm>
                  <a:off x="10766712" y="3623071"/>
                  <a:ext cx="0" cy="10239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43CA62E-9B4A-4431-ACDE-26FAF3377D6A}"/>
                    </a:ext>
                  </a:extLst>
                </p:cNvPr>
                <p:cNvCxnSpPr>
                  <a:cxnSpLocks/>
                </p:cNvCxnSpPr>
                <p:nvPr/>
              </p:nvCxnSpPr>
              <p:spPr>
                <a:xfrm>
                  <a:off x="8928387" y="4363243"/>
                  <a:ext cx="0" cy="10239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2069E8E-BAC5-4510-92E0-E8D1A047E221}"/>
                    </a:ext>
                  </a:extLst>
                </p:cNvPr>
                <p:cNvCxnSpPr>
                  <a:cxnSpLocks/>
                </p:cNvCxnSpPr>
                <p:nvPr/>
              </p:nvCxnSpPr>
              <p:spPr>
                <a:xfrm>
                  <a:off x="9991725" y="4363243"/>
                  <a:ext cx="0" cy="10239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4191C42-1660-4727-945F-2E13DA4EC6FA}"/>
                    </a:ext>
                  </a:extLst>
                </p:cNvPr>
                <p:cNvCxnSpPr>
                  <a:cxnSpLocks/>
                </p:cNvCxnSpPr>
                <p:nvPr/>
              </p:nvCxnSpPr>
              <p:spPr>
                <a:xfrm>
                  <a:off x="10058400" y="2501900"/>
                  <a:ext cx="9525" cy="241935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147561A-D7E5-4095-B3A0-59C30399BC06}"/>
                    </a:ext>
                  </a:extLst>
                </p:cNvPr>
                <p:cNvCxnSpPr>
                  <a:cxnSpLocks/>
                </p:cNvCxnSpPr>
                <p:nvPr/>
              </p:nvCxnSpPr>
              <p:spPr>
                <a:xfrm flipH="1">
                  <a:off x="8316118" y="4857750"/>
                  <a:ext cx="2579688"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156CAF2-A269-428B-825B-6A1EC8F7C210}"/>
                    </a:ext>
                  </a:extLst>
                </p:cNvPr>
                <p:cNvCxnSpPr>
                  <a:cxnSpLocks/>
                </p:cNvCxnSpPr>
                <p:nvPr/>
              </p:nvCxnSpPr>
              <p:spPr>
                <a:xfrm flipV="1">
                  <a:off x="8712200" y="4857750"/>
                  <a:ext cx="0" cy="6350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1A5C7DD-2A31-4B31-877D-17F2295D0E91}"/>
                    </a:ext>
                  </a:extLst>
                </p:cNvPr>
                <p:cNvCxnSpPr>
                  <a:cxnSpLocks/>
                </p:cNvCxnSpPr>
                <p:nvPr/>
              </p:nvCxnSpPr>
              <p:spPr>
                <a:xfrm flipV="1">
                  <a:off x="9385300" y="4857750"/>
                  <a:ext cx="0" cy="6350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FDE785E-5263-47A6-98C3-4D1DA3C29CD5}"/>
                    </a:ext>
                  </a:extLst>
                </p:cNvPr>
                <p:cNvCxnSpPr>
                  <a:cxnSpLocks/>
                </p:cNvCxnSpPr>
                <p:nvPr/>
              </p:nvCxnSpPr>
              <p:spPr>
                <a:xfrm flipV="1">
                  <a:off x="10744200" y="4857750"/>
                  <a:ext cx="0" cy="6350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9D8169FE-FF37-4998-9A6C-4BDF998D6B57}"/>
                    </a:ext>
                  </a:extLst>
                </p:cNvPr>
                <p:cNvSpPr txBox="1"/>
                <p:nvPr/>
              </p:nvSpPr>
              <p:spPr>
                <a:xfrm>
                  <a:off x="7355256" y="2701328"/>
                  <a:ext cx="1435875" cy="4858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srgbClr val="3F4444"/>
                      </a:solidFill>
                      <a:effectLst/>
                      <a:uLnTx/>
                      <a:uFillTx/>
                      <a:latin typeface="Calibri"/>
                      <a:ea typeface="+mn-ea"/>
                      <a:cs typeface="+mn-cs"/>
                    </a:rPr>
                    <a:t>HRRm</a:t>
                  </a:r>
                  <a:br>
                    <a:rPr kumimoji="0" lang="en-US" sz="1400" b="1" i="0" u="none" strike="noStrike" kern="1200" cap="none" spc="0" normalizeH="0" baseline="0" noProof="0">
                      <a:ln>
                        <a:noFill/>
                      </a:ln>
                      <a:solidFill>
                        <a:srgbClr val="3F4444"/>
                      </a:solidFill>
                      <a:effectLst/>
                      <a:uLnTx/>
                      <a:uFillTx/>
                      <a:latin typeface="Calibri"/>
                      <a:ea typeface="+mn-ea"/>
                      <a:cs typeface="+mn-cs"/>
                    </a:rPr>
                  </a:br>
                  <a:r>
                    <a:rPr kumimoji="0" lang="en-US" sz="1400" b="1" i="0" u="none" strike="noStrike" kern="1200" cap="none" spc="0" normalizeH="0" baseline="0" noProof="0">
                      <a:ln>
                        <a:noFill/>
                      </a:ln>
                      <a:solidFill>
                        <a:srgbClr val="3F4444"/>
                      </a:solidFill>
                      <a:effectLst/>
                      <a:uLnTx/>
                      <a:uFillTx/>
                      <a:latin typeface="Calibri"/>
                      <a:ea typeface="+mn-ea"/>
                      <a:cs typeface="+mn-cs"/>
                    </a:rPr>
                    <a:t>n=23 (16%)</a:t>
                  </a:r>
                </a:p>
              </p:txBody>
            </p:sp>
            <p:sp>
              <p:nvSpPr>
                <p:cNvPr id="38" name="TextBox 37">
                  <a:extLst>
                    <a:ext uri="{FF2B5EF4-FFF2-40B4-BE49-F238E27FC236}">
                      <a16:creationId xmlns:a16="http://schemas.microsoft.com/office/drawing/2014/main" id="{8DD3C91F-ED2A-4ED1-BCA7-C85DBEEF2B92}"/>
                    </a:ext>
                  </a:extLst>
                </p:cNvPr>
                <p:cNvSpPr txBox="1"/>
                <p:nvPr/>
              </p:nvSpPr>
              <p:spPr>
                <a:xfrm>
                  <a:off x="7355255" y="3344283"/>
                  <a:ext cx="1435875" cy="6858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F4444"/>
                      </a:solidFill>
                      <a:effectLst/>
                      <a:uLnTx/>
                      <a:uFillTx/>
                      <a:latin typeface="Calibri"/>
                      <a:ea typeface="+mn-ea"/>
                      <a:cs typeface="+mn-cs"/>
                    </a:rPr>
                    <a:t>HRRm partially characterized</a:t>
                  </a:r>
                  <a:br>
                    <a:rPr kumimoji="0" lang="en-US" sz="1400" b="1" i="0" u="none" strike="noStrike" kern="1200" cap="none" spc="0" normalizeH="0" baseline="0" noProof="0">
                      <a:ln>
                        <a:noFill/>
                      </a:ln>
                      <a:solidFill>
                        <a:srgbClr val="3F4444"/>
                      </a:solidFill>
                      <a:effectLst/>
                      <a:uLnTx/>
                      <a:uFillTx/>
                      <a:latin typeface="Calibri"/>
                      <a:ea typeface="+mn-ea"/>
                      <a:cs typeface="+mn-cs"/>
                    </a:rPr>
                  </a:br>
                  <a:r>
                    <a:rPr kumimoji="0" lang="en-US" sz="1400" b="1" i="0" u="none" strike="noStrike" kern="1200" cap="none" spc="0" normalizeH="0" baseline="0" noProof="0">
                      <a:ln>
                        <a:noFill/>
                      </a:ln>
                      <a:solidFill>
                        <a:srgbClr val="3F4444"/>
                      </a:solidFill>
                      <a:effectLst/>
                      <a:uLnTx/>
                      <a:uFillTx/>
                      <a:latin typeface="Calibri"/>
                      <a:ea typeface="+mn-ea"/>
                      <a:cs typeface="+mn-cs"/>
                    </a:rPr>
                    <a:t>n=46 (32%)</a:t>
                  </a:r>
                </a:p>
              </p:txBody>
            </p:sp>
            <p:sp>
              <p:nvSpPr>
                <p:cNvPr id="39" name="TextBox 38">
                  <a:extLst>
                    <a:ext uri="{FF2B5EF4-FFF2-40B4-BE49-F238E27FC236}">
                      <a16:creationId xmlns:a16="http://schemas.microsoft.com/office/drawing/2014/main" id="{7812B9E5-9CD9-4F72-9A3C-F6439E3657E0}"/>
                    </a:ext>
                  </a:extLst>
                </p:cNvPr>
                <p:cNvSpPr txBox="1"/>
                <p:nvPr/>
              </p:nvSpPr>
              <p:spPr>
                <a:xfrm>
                  <a:off x="7370926" y="4134108"/>
                  <a:ext cx="1435875" cy="4858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F4444"/>
                      </a:solidFill>
                      <a:effectLst/>
                      <a:uLnTx/>
                      <a:uFillTx/>
                      <a:latin typeface="Calibri"/>
                      <a:ea typeface="+mn-ea"/>
                      <a:cs typeface="+mn-cs"/>
                    </a:rPr>
                    <a:t>Non-</a:t>
                  </a:r>
                  <a:r>
                    <a:rPr kumimoji="0" lang="en-US" sz="1400" b="1" i="0" u="none" strike="noStrike" kern="1200" cap="none" spc="0" normalizeH="0" baseline="0" noProof="0" err="1">
                      <a:ln>
                        <a:noFill/>
                      </a:ln>
                      <a:solidFill>
                        <a:srgbClr val="3F4444"/>
                      </a:solidFill>
                      <a:effectLst/>
                      <a:uLnTx/>
                      <a:uFillTx/>
                      <a:latin typeface="Calibri"/>
                      <a:ea typeface="+mn-ea"/>
                      <a:cs typeface="+mn-cs"/>
                    </a:rPr>
                    <a:t>HRRm</a:t>
                  </a:r>
                  <a:br>
                    <a:rPr kumimoji="0" lang="en-US" sz="1400" b="1" i="0" u="none" strike="noStrike" kern="1200" cap="none" spc="0" normalizeH="0" baseline="0" noProof="0">
                      <a:ln>
                        <a:noFill/>
                      </a:ln>
                      <a:solidFill>
                        <a:srgbClr val="3F4444"/>
                      </a:solidFill>
                      <a:effectLst/>
                      <a:uLnTx/>
                      <a:uFillTx/>
                      <a:latin typeface="Calibri"/>
                      <a:ea typeface="+mn-ea"/>
                      <a:cs typeface="+mn-cs"/>
                    </a:rPr>
                  </a:br>
                  <a:r>
                    <a:rPr kumimoji="0" lang="en-US" sz="1400" b="1" i="0" u="none" strike="noStrike" kern="1200" cap="none" spc="0" normalizeH="0" baseline="0" noProof="0">
                      <a:ln>
                        <a:noFill/>
                      </a:ln>
                      <a:solidFill>
                        <a:srgbClr val="3F4444"/>
                      </a:solidFill>
                      <a:effectLst/>
                      <a:uLnTx/>
                      <a:uFillTx/>
                      <a:latin typeface="Calibri"/>
                      <a:ea typeface="+mn-ea"/>
                      <a:cs typeface="+mn-cs"/>
                    </a:rPr>
                    <a:t>n=73 (51%)</a:t>
                  </a:r>
                </a:p>
              </p:txBody>
            </p:sp>
            <p:sp>
              <p:nvSpPr>
                <p:cNvPr id="40" name="TextBox 39">
                  <a:extLst>
                    <a:ext uri="{FF2B5EF4-FFF2-40B4-BE49-F238E27FC236}">
                      <a16:creationId xmlns:a16="http://schemas.microsoft.com/office/drawing/2014/main" id="{97BA0758-FB3E-4AF4-A421-7AD1D1393D64}"/>
                    </a:ext>
                  </a:extLst>
                </p:cNvPr>
                <p:cNvSpPr txBox="1"/>
                <p:nvPr/>
              </p:nvSpPr>
              <p:spPr>
                <a:xfrm>
                  <a:off x="9204660" y="2622612"/>
                  <a:ext cx="1435875" cy="2857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F4444"/>
                      </a:solidFill>
                      <a:effectLst/>
                      <a:uLnTx/>
                      <a:uFillTx/>
                      <a:latin typeface="Calibri"/>
                      <a:ea typeface="+mn-ea"/>
                      <a:cs typeface="+mn-cs"/>
                    </a:rPr>
                    <a:t>0.62</a:t>
                  </a:r>
                </a:p>
              </p:txBody>
            </p:sp>
            <p:sp>
              <p:nvSpPr>
                <p:cNvPr id="41" name="TextBox 40">
                  <a:extLst>
                    <a:ext uri="{FF2B5EF4-FFF2-40B4-BE49-F238E27FC236}">
                      <a16:creationId xmlns:a16="http://schemas.microsoft.com/office/drawing/2014/main" id="{9F8D0F50-1521-4D98-A888-7B16AEB63886}"/>
                    </a:ext>
                  </a:extLst>
                </p:cNvPr>
                <p:cNvSpPr txBox="1"/>
                <p:nvPr/>
              </p:nvSpPr>
              <p:spPr>
                <a:xfrm>
                  <a:off x="9630369" y="3349666"/>
                  <a:ext cx="1435875" cy="2857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F4444"/>
                      </a:solidFill>
                      <a:effectLst/>
                      <a:uLnTx/>
                      <a:uFillTx/>
                      <a:latin typeface="Calibri"/>
                      <a:ea typeface="+mn-ea"/>
                      <a:cs typeface="+mn-cs"/>
                    </a:rPr>
                    <a:t>0.95</a:t>
                  </a:r>
                </a:p>
              </p:txBody>
            </p:sp>
            <p:sp>
              <p:nvSpPr>
                <p:cNvPr id="42" name="TextBox 41">
                  <a:extLst>
                    <a:ext uri="{FF2B5EF4-FFF2-40B4-BE49-F238E27FC236}">
                      <a16:creationId xmlns:a16="http://schemas.microsoft.com/office/drawing/2014/main" id="{C92D6EB5-2903-4771-898B-A45271A76F9D}"/>
                    </a:ext>
                  </a:extLst>
                </p:cNvPr>
                <p:cNvSpPr txBox="1"/>
                <p:nvPr/>
              </p:nvSpPr>
              <p:spPr>
                <a:xfrm>
                  <a:off x="9171305" y="4085433"/>
                  <a:ext cx="1435875" cy="2857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F4444"/>
                      </a:solidFill>
                      <a:effectLst/>
                      <a:uLnTx/>
                      <a:uFillTx/>
                      <a:latin typeface="Calibri"/>
                      <a:ea typeface="+mn-ea"/>
                      <a:cs typeface="+mn-cs"/>
                    </a:rPr>
                    <a:t>0.54</a:t>
                  </a:r>
                </a:p>
              </p:txBody>
            </p:sp>
            <p:sp>
              <p:nvSpPr>
                <p:cNvPr id="43" name="TextBox 42">
                  <a:extLst>
                    <a:ext uri="{FF2B5EF4-FFF2-40B4-BE49-F238E27FC236}">
                      <a16:creationId xmlns:a16="http://schemas.microsoft.com/office/drawing/2014/main" id="{69F4DE19-BCCC-4825-9136-855F58C68520}"/>
                    </a:ext>
                  </a:extLst>
                </p:cNvPr>
                <p:cNvSpPr txBox="1"/>
                <p:nvPr/>
              </p:nvSpPr>
              <p:spPr>
                <a:xfrm>
                  <a:off x="8492204" y="4875306"/>
                  <a:ext cx="1435875"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3F4444"/>
                      </a:solidFill>
                      <a:effectLst/>
                      <a:uLnTx/>
                      <a:uFillTx/>
                      <a:latin typeface="Calibri"/>
                      <a:ea typeface="+mn-ea"/>
                      <a:cs typeface="+mn-cs"/>
                    </a:rPr>
                    <a:t>0.25</a:t>
                  </a:r>
                </a:p>
              </p:txBody>
            </p:sp>
            <p:sp>
              <p:nvSpPr>
                <p:cNvPr id="44" name="TextBox 43">
                  <a:extLst>
                    <a:ext uri="{FF2B5EF4-FFF2-40B4-BE49-F238E27FC236}">
                      <a16:creationId xmlns:a16="http://schemas.microsoft.com/office/drawing/2014/main" id="{E837285B-BF14-4312-8706-017C091D6C01}"/>
                    </a:ext>
                  </a:extLst>
                </p:cNvPr>
                <p:cNvSpPr txBox="1"/>
                <p:nvPr/>
              </p:nvSpPr>
              <p:spPr>
                <a:xfrm>
                  <a:off x="9168479" y="4875306"/>
                  <a:ext cx="1435875"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3F4444"/>
                      </a:solidFill>
                      <a:effectLst/>
                      <a:uLnTx/>
                      <a:uFillTx/>
                      <a:latin typeface="Calibri"/>
                      <a:ea typeface="+mn-ea"/>
                      <a:cs typeface="+mn-cs"/>
                    </a:rPr>
                    <a:t>0.50</a:t>
                  </a:r>
                </a:p>
              </p:txBody>
            </p:sp>
            <p:sp>
              <p:nvSpPr>
                <p:cNvPr id="45" name="TextBox 44">
                  <a:extLst>
                    <a:ext uri="{FF2B5EF4-FFF2-40B4-BE49-F238E27FC236}">
                      <a16:creationId xmlns:a16="http://schemas.microsoft.com/office/drawing/2014/main" id="{686E041A-572C-423A-97AB-16A3EB0A9AF6}"/>
                    </a:ext>
                  </a:extLst>
                </p:cNvPr>
                <p:cNvSpPr txBox="1"/>
                <p:nvPr/>
              </p:nvSpPr>
              <p:spPr>
                <a:xfrm>
                  <a:off x="9841578" y="4875306"/>
                  <a:ext cx="1435875"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3F4444"/>
                      </a:solidFill>
                      <a:effectLst/>
                      <a:uLnTx/>
                      <a:uFillTx/>
                      <a:latin typeface="Calibri"/>
                      <a:ea typeface="+mn-ea"/>
                      <a:cs typeface="+mn-cs"/>
                    </a:rPr>
                    <a:t>1.00</a:t>
                  </a:r>
                </a:p>
              </p:txBody>
            </p:sp>
            <p:sp>
              <p:nvSpPr>
                <p:cNvPr id="46" name="TextBox 45">
                  <a:extLst>
                    <a:ext uri="{FF2B5EF4-FFF2-40B4-BE49-F238E27FC236}">
                      <a16:creationId xmlns:a16="http://schemas.microsoft.com/office/drawing/2014/main" id="{4CD1EC22-A53A-495E-B4D4-E286CF43D7F4}"/>
                    </a:ext>
                  </a:extLst>
                </p:cNvPr>
                <p:cNvSpPr txBox="1"/>
                <p:nvPr/>
              </p:nvSpPr>
              <p:spPr>
                <a:xfrm>
                  <a:off x="10535198" y="4875306"/>
                  <a:ext cx="698098" cy="2286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F4444"/>
                      </a:solidFill>
                      <a:effectLst/>
                      <a:uLnTx/>
                      <a:uFillTx/>
                      <a:latin typeface="Calibri"/>
                      <a:ea typeface="+mn-ea"/>
                      <a:cs typeface="+mn-cs"/>
                    </a:rPr>
                    <a:t>2.00</a:t>
                  </a:r>
                </a:p>
              </p:txBody>
            </p:sp>
            <p:sp>
              <p:nvSpPr>
                <p:cNvPr id="47" name="TextBox 46">
                  <a:extLst>
                    <a:ext uri="{FF2B5EF4-FFF2-40B4-BE49-F238E27FC236}">
                      <a16:creationId xmlns:a16="http://schemas.microsoft.com/office/drawing/2014/main" id="{14BA95ED-0166-47AE-8858-3B4CE5F723A8}"/>
                    </a:ext>
                  </a:extLst>
                </p:cNvPr>
                <p:cNvSpPr txBox="1"/>
                <p:nvPr/>
              </p:nvSpPr>
              <p:spPr>
                <a:xfrm>
                  <a:off x="9210141" y="5134033"/>
                  <a:ext cx="1435875" cy="2572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F4444"/>
                      </a:solidFill>
                      <a:effectLst/>
                      <a:uLnTx/>
                      <a:uFillTx/>
                      <a:latin typeface="Calibri"/>
                      <a:ea typeface="+mn-ea"/>
                      <a:cs typeface="+mn-cs"/>
                    </a:rPr>
                    <a:t>HR (95% CI)</a:t>
                  </a:r>
                </a:p>
              </p:txBody>
            </p:sp>
          </p:grpSp>
          <p:sp>
            <p:nvSpPr>
              <p:cNvPr id="17" name="TextBox 16">
                <a:extLst>
                  <a:ext uri="{FF2B5EF4-FFF2-40B4-BE49-F238E27FC236}">
                    <a16:creationId xmlns:a16="http://schemas.microsoft.com/office/drawing/2014/main" id="{1E45D066-9BB4-4E6F-9255-2660AD515EBE}"/>
                  </a:ext>
                </a:extLst>
              </p:cNvPr>
              <p:cNvSpPr txBox="1"/>
              <p:nvPr/>
            </p:nvSpPr>
            <p:spPr>
              <a:xfrm>
                <a:off x="7272568" y="2153211"/>
                <a:ext cx="2973096" cy="3429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3F4444"/>
                    </a:solidFill>
                    <a:effectLst/>
                    <a:uLnTx/>
                    <a:uFillTx/>
                    <a:latin typeface="Calibri"/>
                    <a:ea typeface="+mn-ea"/>
                    <a:cs typeface="+mn-cs"/>
                  </a:rPr>
                  <a:t>rPFS</a:t>
                </a:r>
                <a:r>
                  <a:rPr kumimoji="0" lang="en-US" sz="1800" b="1" i="0" u="none" strike="noStrike" kern="1200" cap="none" spc="0" normalizeH="0" baseline="0" noProof="0" dirty="0">
                    <a:ln>
                      <a:noFill/>
                    </a:ln>
                    <a:solidFill>
                      <a:srgbClr val="3F4444"/>
                    </a:solidFill>
                    <a:effectLst/>
                    <a:uLnTx/>
                    <a:uFillTx/>
                    <a:latin typeface="Calibri"/>
                    <a:ea typeface="+mn-ea"/>
                    <a:cs typeface="+mn-cs"/>
                  </a:rPr>
                  <a:t> by </a:t>
                </a:r>
                <a:r>
                  <a:rPr kumimoji="0" lang="en-US" sz="1800" b="1" i="0" u="none" strike="noStrike" kern="1200" cap="none" spc="0" normalizeH="0" baseline="0" noProof="0" dirty="0" err="1">
                    <a:ln>
                      <a:noFill/>
                    </a:ln>
                    <a:solidFill>
                      <a:srgbClr val="3F4444"/>
                    </a:solidFill>
                    <a:effectLst/>
                    <a:uLnTx/>
                    <a:uFillTx/>
                    <a:latin typeface="Calibri"/>
                    <a:ea typeface="+mn-ea"/>
                    <a:cs typeface="+mn-cs"/>
                  </a:rPr>
                  <a:t>HRRm</a:t>
                </a:r>
                <a:r>
                  <a:rPr kumimoji="0" lang="en-US" sz="1800" b="1" i="0" u="none" strike="noStrike" kern="1200" cap="none" spc="0" normalizeH="0" baseline="0" noProof="0" dirty="0">
                    <a:ln>
                      <a:noFill/>
                    </a:ln>
                    <a:solidFill>
                      <a:srgbClr val="3F4444"/>
                    </a:solidFill>
                    <a:effectLst/>
                    <a:uLnTx/>
                    <a:uFillTx/>
                    <a:latin typeface="Calibri"/>
                    <a:ea typeface="+mn-ea"/>
                    <a:cs typeface="+mn-cs"/>
                  </a:rPr>
                  <a:t> subgroup</a:t>
                </a:r>
                <a:r>
                  <a:rPr kumimoji="0" lang="en-US" sz="1800" b="1" i="0" u="none" strike="noStrike" kern="1200" cap="none" spc="0" normalizeH="0" baseline="30000" noProof="0" dirty="0">
                    <a:ln>
                      <a:noFill/>
                    </a:ln>
                    <a:solidFill>
                      <a:srgbClr val="3F4444"/>
                    </a:solidFill>
                    <a:effectLst/>
                    <a:uLnTx/>
                    <a:uFillTx/>
                    <a:latin typeface="Calibri"/>
                    <a:ea typeface="+mn-ea"/>
                    <a:cs typeface="+mn-cs"/>
                  </a:rPr>
                  <a:t>2*</a:t>
                </a:r>
              </a:p>
            </p:txBody>
          </p:sp>
        </p:grpSp>
        <p:cxnSp>
          <p:nvCxnSpPr>
            <p:cNvPr id="15" name="Straight Connector 14">
              <a:extLst>
                <a:ext uri="{FF2B5EF4-FFF2-40B4-BE49-F238E27FC236}">
                  <a16:creationId xmlns:a16="http://schemas.microsoft.com/office/drawing/2014/main" id="{E980D577-352B-4716-BFF4-6B1021EC3977}"/>
                </a:ext>
              </a:extLst>
            </p:cNvPr>
            <p:cNvCxnSpPr>
              <a:cxnSpLocks/>
            </p:cNvCxnSpPr>
            <p:nvPr/>
          </p:nvCxnSpPr>
          <p:spPr>
            <a:xfrm>
              <a:off x="9643989" y="2776724"/>
              <a:ext cx="8187" cy="236021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pic>
        <p:nvPicPr>
          <p:cNvPr id="51" name="Picture 50">
            <a:extLst>
              <a:ext uri="{FF2B5EF4-FFF2-40B4-BE49-F238E27FC236}">
                <a16:creationId xmlns:a16="http://schemas.microsoft.com/office/drawing/2014/main" id="{F261A572-F39C-4096-85FD-3F7DB63F654C}"/>
              </a:ext>
            </a:extLst>
          </p:cNvPr>
          <p:cNvPicPr>
            <a:picLocks noChangeAspect="1"/>
          </p:cNvPicPr>
          <p:nvPr/>
        </p:nvPicPr>
        <p:blipFill rotWithShape="1">
          <a:blip r:embed="rId3"/>
          <a:srcRect l="8859" b="18085"/>
          <a:stretch/>
        </p:blipFill>
        <p:spPr>
          <a:xfrm>
            <a:off x="288030" y="2448081"/>
            <a:ext cx="6635576" cy="3624743"/>
          </a:xfrm>
          <a:prstGeom prst="rect">
            <a:avLst/>
          </a:prstGeom>
        </p:spPr>
      </p:pic>
      <p:sp>
        <p:nvSpPr>
          <p:cNvPr id="3" name="Rectangle 2">
            <a:extLst>
              <a:ext uri="{FF2B5EF4-FFF2-40B4-BE49-F238E27FC236}">
                <a16:creationId xmlns:a16="http://schemas.microsoft.com/office/drawing/2014/main" id="{BC564317-4DE9-467F-A036-DE260B88D437}"/>
              </a:ext>
            </a:extLst>
          </p:cNvPr>
          <p:cNvSpPr/>
          <p:nvPr/>
        </p:nvSpPr>
        <p:spPr>
          <a:xfrm>
            <a:off x="2917845" y="2327954"/>
            <a:ext cx="1941236" cy="390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Calibri"/>
              <a:ea typeface="+mn-ea"/>
              <a:cs typeface="+mn-cs"/>
            </a:endParaRPr>
          </a:p>
        </p:txBody>
      </p:sp>
      <p:sp>
        <p:nvSpPr>
          <p:cNvPr id="52" name="Rectangle 51">
            <a:extLst>
              <a:ext uri="{FF2B5EF4-FFF2-40B4-BE49-F238E27FC236}">
                <a16:creationId xmlns:a16="http://schemas.microsoft.com/office/drawing/2014/main" id="{D93ECC6D-8EEA-40C0-A1FC-C41B0581DB60}"/>
              </a:ext>
            </a:extLst>
          </p:cNvPr>
          <p:cNvSpPr/>
          <p:nvPr/>
        </p:nvSpPr>
        <p:spPr>
          <a:xfrm>
            <a:off x="2629452" y="2545305"/>
            <a:ext cx="2534708" cy="527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Calibri"/>
              <a:ea typeface="+mn-ea"/>
              <a:cs typeface="+mn-cs"/>
            </a:endParaRPr>
          </a:p>
        </p:txBody>
      </p:sp>
      <p:sp>
        <p:nvSpPr>
          <p:cNvPr id="53" name="TextBox 52">
            <a:extLst>
              <a:ext uri="{FF2B5EF4-FFF2-40B4-BE49-F238E27FC236}">
                <a16:creationId xmlns:a16="http://schemas.microsoft.com/office/drawing/2014/main" id="{00185FCC-3880-4244-9B4F-D6EB0C434D3B}"/>
              </a:ext>
            </a:extLst>
          </p:cNvPr>
          <p:cNvSpPr txBox="1"/>
          <p:nvPr/>
        </p:nvSpPr>
        <p:spPr>
          <a:xfrm>
            <a:off x="566862" y="2110941"/>
            <a:ext cx="38034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F4444"/>
                </a:solidFill>
                <a:effectLst/>
                <a:uLnTx/>
                <a:uFillTx/>
                <a:latin typeface="Calibri"/>
                <a:ea typeface="+mn-ea"/>
                <a:cs typeface="+mn-cs"/>
              </a:rPr>
              <a:t>Investigator-assessed rPFS</a:t>
            </a:r>
            <a:r>
              <a:rPr kumimoji="0" lang="en-US" sz="1800" b="1" i="0" u="none" strike="noStrike" kern="1200" cap="none" spc="0" normalizeH="0" baseline="30000" noProof="0">
                <a:ln>
                  <a:noFill/>
                </a:ln>
                <a:solidFill>
                  <a:srgbClr val="3F4444"/>
                </a:solidFill>
                <a:effectLst/>
                <a:uLnTx/>
                <a:uFillTx/>
                <a:latin typeface="Calibri"/>
                <a:ea typeface="+mn-ea"/>
                <a:cs typeface="+mn-cs"/>
              </a:rPr>
              <a:t>1</a:t>
            </a:r>
          </a:p>
        </p:txBody>
      </p:sp>
      <p:sp>
        <p:nvSpPr>
          <p:cNvPr id="54" name="Rectangle 53">
            <a:extLst>
              <a:ext uri="{FF2B5EF4-FFF2-40B4-BE49-F238E27FC236}">
                <a16:creationId xmlns:a16="http://schemas.microsoft.com/office/drawing/2014/main" id="{ECAF5B69-040A-45C0-87AB-3DC1F4EF743D}"/>
              </a:ext>
            </a:extLst>
          </p:cNvPr>
          <p:cNvSpPr/>
          <p:nvPr/>
        </p:nvSpPr>
        <p:spPr>
          <a:xfrm>
            <a:off x="3514238" y="2960952"/>
            <a:ext cx="2945021" cy="56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Calibri"/>
              <a:ea typeface="+mn-ea"/>
              <a:cs typeface="+mn-cs"/>
            </a:endParaRPr>
          </a:p>
        </p:txBody>
      </p:sp>
      <p:sp>
        <p:nvSpPr>
          <p:cNvPr id="55" name="Rectangle 54">
            <a:extLst>
              <a:ext uri="{FF2B5EF4-FFF2-40B4-BE49-F238E27FC236}">
                <a16:creationId xmlns:a16="http://schemas.microsoft.com/office/drawing/2014/main" id="{DEC2B1EE-4CE9-454C-B72B-1CC63B5E5C7F}"/>
              </a:ext>
            </a:extLst>
          </p:cNvPr>
          <p:cNvSpPr/>
          <p:nvPr/>
        </p:nvSpPr>
        <p:spPr>
          <a:xfrm>
            <a:off x="104731" y="5812417"/>
            <a:ext cx="969157" cy="260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Calibri"/>
              <a:ea typeface="+mn-ea"/>
              <a:cs typeface="+mn-cs"/>
            </a:endParaRPr>
          </a:p>
        </p:txBody>
      </p:sp>
      <p:graphicFrame>
        <p:nvGraphicFramePr>
          <p:cNvPr id="56" name="object 3">
            <a:extLst>
              <a:ext uri="{FF2B5EF4-FFF2-40B4-BE49-F238E27FC236}">
                <a16:creationId xmlns:a16="http://schemas.microsoft.com/office/drawing/2014/main" id="{F60E77CD-0E27-41BC-BE12-62330AA78BE4}"/>
              </a:ext>
            </a:extLst>
          </p:cNvPr>
          <p:cNvGraphicFramePr>
            <a:graphicFrameLocks noGrp="1"/>
          </p:cNvGraphicFramePr>
          <p:nvPr/>
        </p:nvGraphicFramePr>
        <p:xfrm>
          <a:off x="3296093" y="2149846"/>
          <a:ext cx="3425155" cy="1544320"/>
        </p:xfrm>
        <a:graphic>
          <a:graphicData uri="http://schemas.openxmlformats.org/drawingml/2006/table">
            <a:tbl>
              <a:tblPr firstRow="1" bandRow="1"/>
              <a:tblGrid>
                <a:gridCol w="1209749">
                  <a:extLst>
                    <a:ext uri="{9D8B030D-6E8A-4147-A177-3AD203B41FA5}">
                      <a16:colId xmlns:a16="http://schemas.microsoft.com/office/drawing/2014/main" val="20000"/>
                    </a:ext>
                  </a:extLst>
                </a:gridCol>
                <a:gridCol w="1081329">
                  <a:extLst>
                    <a:ext uri="{9D8B030D-6E8A-4147-A177-3AD203B41FA5}">
                      <a16:colId xmlns:a16="http://schemas.microsoft.com/office/drawing/2014/main" val="20001"/>
                    </a:ext>
                  </a:extLst>
                </a:gridCol>
                <a:gridCol w="1134077">
                  <a:extLst>
                    <a:ext uri="{9D8B030D-6E8A-4147-A177-3AD203B41FA5}">
                      <a16:colId xmlns:a16="http://schemas.microsoft.com/office/drawing/2014/main" val="20002"/>
                    </a:ext>
                  </a:extLst>
                </a:gridCol>
              </a:tblGrid>
              <a:tr h="533703">
                <a:tc>
                  <a:txBody>
                    <a:bodyPr/>
                    <a:lstStyle>
                      <a:lvl1pPr marL="0" algn="l" defTabSz="914377" rtl="0" eaLnBrk="1" latinLnBrk="0" hangingPunct="1">
                        <a:defRPr sz="1867" b="1" kern="1200">
                          <a:solidFill>
                            <a:schemeClr val="lt1"/>
                          </a:solidFill>
                          <a:latin typeface="Arial"/>
                        </a:defRPr>
                      </a:lvl1pPr>
                      <a:lvl2pPr marL="457189" algn="l" defTabSz="914377" rtl="0" eaLnBrk="1" latinLnBrk="0" hangingPunct="1">
                        <a:defRPr sz="1867" b="1" kern="1200">
                          <a:solidFill>
                            <a:schemeClr val="lt1"/>
                          </a:solidFill>
                          <a:latin typeface="Arial"/>
                        </a:defRPr>
                      </a:lvl2pPr>
                      <a:lvl3pPr marL="914377" algn="l" defTabSz="914377" rtl="0" eaLnBrk="1" latinLnBrk="0" hangingPunct="1">
                        <a:defRPr sz="1867" b="1" kern="1200">
                          <a:solidFill>
                            <a:schemeClr val="lt1"/>
                          </a:solidFill>
                          <a:latin typeface="Arial"/>
                        </a:defRPr>
                      </a:lvl3pPr>
                      <a:lvl4pPr marL="1371566" algn="l" defTabSz="914377" rtl="0" eaLnBrk="1" latinLnBrk="0" hangingPunct="1">
                        <a:defRPr sz="1867" b="1" kern="1200">
                          <a:solidFill>
                            <a:schemeClr val="lt1"/>
                          </a:solidFill>
                          <a:latin typeface="Arial"/>
                        </a:defRPr>
                      </a:lvl4pPr>
                      <a:lvl5pPr marL="1828754" algn="l" defTabSz="914377" rtl="0" eaLnBrk="1" latinLnBrk="0" hangingPunct="1">
                        <a:defRPr sz="1867" b="1" kern="1200">
                          <a:solidFill>
                            <a:schemeClr val="lt1"/>
                          </a:solidFill>
                          <a:latin typeface="Arial"/>
                        </a:defRPr>
                      </a:lvl5pPr>
                      <a:lvl6pPr marL="2285943" algn="l" defTabSz="914377" rtl="0" eaLnBrk="1" latinLnBrk="0" hangingPunct="1">
                        <a:defRPr sz="1867" b="1" kern="1200">
                          <a:solidFill>
                            <a:schemeClr val="lt1"/>
                          </a:solidFill>
                          <a:latin typeface="Arial"/>
                        </a:defRPr>
                      </a:lvl6pPr>
                      <a:lvl7pPr marL="2743131" algn="l" defTabSz="914377" rtl="0" eaLnBrk="1" latinLnBrk="0" hangingPunct="1">
                        <a:defRPr sz="1867" b="1" kern="1200">
                          <a:solidFill>
                            <a:schemeClr val="lt1"/>
                          </a:solidFill>
                          <a:latin typeface="Arial"/>
                        </a:defRPr>
                      </a:lvl7pPr>
                      <a:lvl8pPr marL="3200320" algn="l" defTabSz="914377" rtl="0" eaLnBrk="1" latinLnBrk="0" hangingPunct="1">
                        <a:defRPr sz="1867" b="1" kern="1200">
                          <a:solidFill>
                            <a:schemeClr val="lt1"/>
                          </a:solidFill>
                          <a:latin typeface="Arial"/>
                        </a:defRPr>
                      </a:lvl8pPr>
                      <a:lvl9pPr marL="3657509" algn="l" defTabSz="914377" rtl="0" eaLnBrk="1" latinLnBrk="0" hangingPunct="1">
                        <a:defRPr sz="1867" b="1" kern="1200">
                          <a:solidFill>
                            <a:schemeClr val="lt1"/>
                          </a:solidFill>
                          <a:latin typeface="Arial"/>
                        </a:defRPr>
                      </a:lvl9pPr>
                    </a:lstStyle>
                    <a:p>
                      <a:pPr marL="0">
                        <a:lnSpc>
                          <a:spcPct val="100000"/>
                        </a:lnSpc>
                        <a:spcBef>
                          <a:spcPts val="0"/>
                        </a:spcBef>
                      </a:pPr>
                      <a:endParaRPr sz="1200">
                        <a:latin typeface="+mn-lt"/>
                        <a:cs typeface="Helvetica"/>
                      </a:endParaRPr>
                    </a:p>
                  </a:txBody>
                  <a:tcPr marL="162560" marR="162560" marT="81280" marB="8128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noFill/>
                  </a:tcPr>
                </a:tc>
                <a:tc>
                  <a:txBody>
                    <a:bodyPr/>
                    <a:lstStyle>
                      <a:lvl1pPr marL="0" algn="l" defTabSz="914377" rtl="0" eaLnBrk="1" latinLnBrk="0" hangingPunct="1">
                        <a:defRPr sz="1867" b="1" kern="1200">
                          <a:solidFill>
                            <a:schemeClr val="lt1"/>
                          </a:solidFill>
                          <a:latin typeface="Arial"/>
                        </a:defRPr>
                      </a:lvl1pPr>
                      <a:lvl2pPr marL="457189" algn="l" defTabSz="914377" rtl="0" eaLnBrk="1" latinLnBrk="0" hangingPunct="1">
                        <a:defRPr sz="1867" b="1" kern="1200">
                          <a:solidFill>
                            <a:schemeClr val="lt1"/>
                          </a:solidFill>
                          <a:latin typeface="Arial"/>
                        </a:defRPr>
                      </a:lvl2pPr>
                      <a:lvl3pPr marL="914377" algn="l" defTabSz="914377" rtl="0" eaLnBrk="1" latinLnBrk="0" hangingPunct="1">
                        <a:defRPr sz="1867" b="1" kern="1200">
                          <a:solidFill>
                            <a:schemeClr val="lt1"/>
                          </a:solidFill>
                          <a:latin typeface="Arial"/>
                        </a:defRPr>
                      </a:lvl3pPr>
                      <a:lvl4pPr marL="1371566" algn="l" defTabSz="914377" rtl="0" eaLnBrk="1" latinLnBrk="0" hangingPunct="1">
                        <a:defRPr sz="1867" b="1" kern="1200">
                          <a:solidFill>
                            <a:schemeClr val="lt1"/>
                          </a:solidFill>
                          <a:latin typeface="Arial"/>
                        </a:defRPr>
                      </a:lvl4pPr>
                      <a:lvl5pPr marL="1828754" algn="l" defTabSz="914377" rtl="0" eaLnBrk="1" latinLnBrk="0" hangingPunct="1">
                        <a:defRPr sz="1867" b="1" kern="1200">
                          <a:solidFill>
                            <a:schemeClr val="lt1"/>
                          </a:solidFill>
                          <a:latin typeface="Arial"/>
                        </a:defRPr>
                      </a:lvl5pPr>
                      <a:lvl6pPr marL="2285943" algn="l" defTabSz="914377" rtl="0" eaLnBrk="1" latinLnBrk="0" hangingPunct="1">
                        <a:defRPr sz="1867" b="1" kern="1200">
                          <a:solidFill>
                            <a:schemeClr val="lt1"/>
                          </a:solidFill>
                          <a:latin typeface="Arial"/>
                        </a:defRPr>
                      </a:lvl6pPr>
                      <a:lvl7pPr marL="2743131" algn="l" defTabSz="914377" rtl="0" eaLnBrk="1" latinLnBrk="0" hangingPunct="1">
                        <a:defRPr sz="1867" b="1" kern="1200">
                          <a:solidFill>
                            <a:schemeClr val="lt1"/>
                          </a:solidFill>
                          <a:latin typeface="Arial"/>
                        </a:defRPr>
                      </a:lvl7pPr>
                      <a:lvl8pPr marL="3200320" algn="l" defTabSz="914377" rtl="0" eaLnBrk="1" latinLnBrk="0" hangingPunct="1">
                        <a:defRPr sz="1867" b="1" kern="1200">
                          <a:solidFill>
                            <a:schemeClr val="lt1"/>
                          </a:solidFill>
                          <a:latin typeface="Arial"/>
                        </a:defRPr>
                      </a:lvl8pPr>
                      <a:lvl9pPr marL="3657509" algn="l" defTabSz="914377" rtl="0" eaLnBrk="1" latinLnBrk="0" hangingPunct="1">
                        <a:defRPr sz="1867" b="1" kern="1200">
                          <a:solidFill>
                            <a:schemeClr val="lt1"/>
                          </a:solidFill>
                          <a:latin typeface="Arial"/>
                        </a:defRPr>
                      </a:lvl9pPr>
                    </a:lstStyle>
                    <a:p>
                      <a:pPr marL="0" algn="ctr">
                        <a:lnSpc>
                          <a:spcPct val="100000"/>
                        </a:lnSpc>
                        <a:spcBef>
                          <a:spcPts val="0"/>
                        </a:spcBef>
                        <a:tabLst>
                          <a:tab pos="922655" algn="l"/>
                        </a:tabLst>
                      </a:pPr>
                      <a:r>
                        <a:rPr lang="en-GB" sz="1200">
                          <a:latin typeface="+mn-lt"/>
                        </a:rPr>
                        <a:t>Olaparib + abiraterone</a:t>
                      </a:r>
                    </a:p>
                    <a:p>
                      <a:pPr marL="0" algn="ctr">
                        <a:lnSpc>
                          <a:spcPct val="100000"/>
                        </a:lnSpc>
                        <a:spcBef>
                          <a:spcPts val="0"/>
                        </a:spcBef>
                        <a:tabLst>
                          <a:tab pos="922655" algn="l"/>
                        </a:tabLst>
                      </a:pPr>
                      <a:r>
                        <a:rPr lang="en-GB" sz="1200">
                          <a:latin typeface="+mn-lt"/>
                        </a:rPr>
                        <a:t>(n=71)</a:t>
                      </a:r>
                      <a:endParaRPr sz="1200">
                        <a:latin typeface="+mn-lt"/>
                        <a:cs typeface="Helvetica"/>
                      </a:endParaRPr>
                    </a:p>
                  </a:txBody>
                  <a:tcPr marL="60960" marR="60960" marT="60960" marB="6096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20D3E"/>
                    </a:solidFill>
                  </a:tcPr>
                </a:tc>
                <a:tc>
                  <a:txBody>
                    <a:bodyPr/>
                    <a:lstStyle>
                      <a:lvl1pPr marL="0" algn="l" defTabSz="914377" rtl="0" eaLnBrk="1" latinLnBrk="0" hangingPunct="1">
                        <a:defRPr sz="1867" b="1" kern="1200">
                          <a:solidFill>
                            <a:schemeClr val="lt1"/>
                          </a:solidFill>
                          <a:latin typeface="Arial"/>
                        </a:defRPr>
                      </a:lvl1pPr>
                      <a:lvl2pPr marL="457189" algn="l" defTabSz="914377" rtl="0" eaLnBrk="1" latinLnBrk="0" hangingPunct="1">
                        <a:defRPr sz="1867" b="1" kern="1200">
                          <a:solidFill>
                            <a:schemeClr val="lt1"/>
                          </a:solidFill>
                          <a:latin typeface="Arial"/>
                        </a:defRPr>
                      </a:lvl2pPr>
                      <a:lvl3pPr marL="914377" algn="l" defTabSz="914377" rtl="0" eaLnBrk="1" latinLnBrk="0" hangingPunct="1">
                        <a:defRPr sz="1867" b="1" kern="1200">
                          <a:solidFill>
                            <a:schemeClr val="lt1"/>
                          </a:solidFill>
                          <a:latin typeface="Arial"/>
                        </a:defRPr>
                      </a:lvl3pPr>
                      <a:lvl4pPr marL="1371566" algn="l" defTabSz="914377" rtl="0" eaLnBrk="1" latinLnBrk="0" hangingPunct="1">
                        <a:defRPr sz="1867" b="1" kern="1200">
                          <a:solidFill>
                            <a:schemeClr val="lt1"/>
                          </a:solidFill>
                          <a:latin typeface="Arial"/>
                        </a:defRPr>
                      </a:lvl4pPr>
                      <a:lvl5pPr marL="1828754" algn="l" defTabSz="914377" rtl="0" eaLnBrk="1" latinLnBrk="0" hangingPunct="1">
                        <a:defRPr sz="1867" b="1" kern="1200">
                          <a:solidFill>
                            <a:schemeClr val="lt1"/>
                          </a:solidFill>
                          <a:latin typeface="Arial"/>
                        </a:defRPr>
                      </a:lvl5pPr>
                      <a:lvl6pPr marL="2285943" algn="l" defTabSz="914377" rtl="0" eaLnBrk="1" latinLnBrk="0" hangingPunct="1">
                        <a:defRPr sz="1867" b="1" kern="1200">
                          <a:solidFill>
                            <a:schemeClr val="lt1"/>
                          </a:solidFill>
                          <a:latin typeface="Arial"/>
                        </a:defRPr>
                      </a:lvl6pPr>
                      <a:lvl7pPr marL="2743131" algn="l" defTabSz="914377" rtl="0" eaLnBrk="1" latinLnBrk="0" hangingPunct="1">
                        <a:defRPr sz="1867" b="1" kern="1200">
                          <a:solidFill>
                            <a:schemeClr val="lt1"/>
                          </a:solidFill>
                          <a:latin typeface="Arial"/>
                        </a:defRPr>
                      </a:lvl7pPr>
                      <a:lvl8pPr marL="3200320" algn="l" defTabSz="914377" rtl="0" eaLnBrk="1" latinLnBrk="0" hangingPunct="1">
                        <a:defRPr sz="1867" b="1" kern="1200">
                          <a:solidFill>
                            <a:schemeClr val="lt1"/>
                          </a:solidFill>
                          <a:latin typeface="Arial"/>
                        </a:defRPr>
                      </a:lvl8pPr>
                      <a:lvl9pPr marL="3657509" algn="l" defTabSz="914377" rtl="0" eaLnBrk="1" latinLnBrk="0" hangingPunct="1">
                        <a:defRPr sz="1867" b="1" kern="1200">
                          <a:solidFill>
                            <a:schemeClr val="lt1"/>
                          </a:solidFill>
                          <a:latin typeface="Arial"/>
                        </a:defRPr>
                      </a:lvl9pPr>
                    </a:lstStyle>
                    <a:p>
                      <a:pPr marL="0" marR="0" indent="0" algn="ctr" defTabSz="685800" rtl="0" eaLnBrk="1" fontAlgn="auto" latinLnBrk="0" hangingPunct="1">
                        <a:lnSpc>
                          <a:spcPct val="100000"/>
                        </a:lnSpc>
                        <a:spcBef>
                          <a:spcPts val="0"/>
                        </a:spcBef>
                        <a:spcAft>
                          <a:spcPts val="0"/>
                        </a:spcAft>
                        <a:buClrTx/>
                        <a:buSzTx/>
                        <a:buFontTx/>
                        <a:buNone/>
                        <a:tabLst>
                          <a:tab pos="922655" algn="l"/>
                        </a:tabLst>
                        <a:defRPr/>
                      </a:pPr>
                      <a:r>
                        <a:rPr lang="en-GB" sz="1200">
                          <a:latin typeface="+mn-lt"/>
                        </a:rPr>
                        <a:t>Placebo + abiraterone</a:t>
                      </a:r>
                    </a:p>
                    <a:p>
                      <a:pPr marL="0" marR="0" indent="0" algn="ctr" defTabSz="685800" rtl="0" eaLnBrk="1" fontAlgn="auto" latinLnBrk="0" hangingPunct="1">
                        <a:lnSpc>
                          <a:spcPct val="100000"/>
                        </a:lnSpc>
                        <a:spcBef>
                          <a:spcPts val="0"/>
                        </a:spcBef>
                        <a:spcAft>
                          <a:spcPts val="0"/>
                        </a:spcAft>
                        <a:buClrTx/>
                        <a:buSzTx/>
                        <a:buFontTx/>
                        <a:buNone/>
                        <a:tabLst>
                          <a:tab pos="922655" algn="l"/>
                        </a:tabLst>
                        <a:defRPr/>
                      </a:pPr>
                      <a:r>
                        <a:rPr lang="en-GB" sz="1200">
                          <a:latin typeface="+mn-lt"/>
                        </a:rPr>
                        <a:t> (n=71)</a:t>
                      </a:r>
                      <a:endParaRPr lang="cs-CZ" sz="1200">
                        <a:latin typeface="+mn-lt"/>
                        <a:cs typeface="Helvetica"/>
                      </a:endParaRPr>
                    </a:p>
                  </a:txBody>
                  <a:tcPr marL="60960" marR="60960" marT="60960" marB="6096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FFFFF">
                        <a:lumMod val="50000"/>
                      </a:srgbClr>
                    </a:solidFill>
                  </a:tcPr>
                </a:tc>
                <a:extLst>
                  <a:ext uri="{0D108BD9-81ED-4DB2-BD59-A6C34878D82A}">
                    <a16:rowId xmlns:a16="http://schemas.microsoft.com/office/drawing/2014/main" val="10004"/>
                  </a:ext>
                </a:extLst>
              </a:tr>
              <a:tr h="274938">
                <a:tc>
                  <a:txBody>
                    <a:bodyPr/>
                    <a:lstStyle>
                      <a:lvl1pPr marL="0" algn="l" defTabSz="914377" rtl="0" eaLnBrk="1" latinLnBrk="0" hangingPunct="1">
                        <a:defRPr sz="1867" kern="1200">
                          <a:solidFill>
                            <a:schemeClr val="dk1"/>
                          </a:solidFill>
                          <a:latin typeface="Arial"/>
                        </a:defRPr>
                      </a:lvl1pPr>
                      <a:lvl2pPr marL="457189" algn="l" defTabSz="914377" rtl="0" eaLnBrk="1" latinLnBrk="0" hangingPunct="1">
                        <a:defRPr sz="1867" kern="1200">
                          <a:solidFill>
                            <a:schemeClr val="dk1"/>
                          </a:solidFill>
                          <a:latin typeface="Arial"/>
                        </a:defRPr>
                      </a:lvl2pPr>
                      <a:lvl3pPr marL="914377" algn="l" defTabSz="914377" rtl="0" eaLnBrk="1" latinLnBrk="0" hangingPunct="1">
                        <a:defRPr sz="1867" kern="1200">
                          <a:solidFill>
                            <a:schemeClr val="dk1"/>
                          </a:solidFill>
                          <a:latin typeface="Arial"/>
                        </a:defRPr>
                      </a:lvl3pPr>
                      <a:lvl4pPr marL="1371566" algn="l" defTabSz="914377" rtl="0" eaLnBrk="1" latinLnBrk="0" hangingPunct="1">
                        <a:defRPr sz="1867" kern="1200">
                          <a:solidFill>
                            <a:schemeClr val="dk1"/>
                          </a:solidFill>
                          <a:latin typeface="Arial"/>
                        </a:defRPr>
                      </a:lvl4pPr>
                      <a:lvl5pPr marL="1828754" algn="l" defTabSz="914377" rtl="0" eaLnBrk="1" latinLnBrk="0" hangingPunct="1">
                        <a:defRPr sz="1867" kern="1200">
                          <a:solidFill>
                            <a:schemeClr val="dk1"/>
                          </a:solidFill>
                          <a:latin typeface="Arial"/>
                        </a:defRPr>
                      </a:lvl5pPr>
                      <a:lvl6pPr marL="2285943" algn="l" defTabSz="914377" rtl="0" eaLnBrk="1" latinLnBrk="0" hangingPunct="1">
                        <a:defRPr sz="1867" kern="1200">
                          <a:solidFill>
                            <a:schemeClr val="dk1"/>
                          </a:solidFill>
                          <a:latin typeface="Arial"/>
                        </a:defRPr>
                      </a:lvl6pPr>
                      <a:lvl7pPr marL="2743131" algn="l" defTabSz="914377" rtl="0" eaLnBrk="1" latinLnBrk="0" hangingPunct="1">
                        <a:defRPr sz="1867" kern="1200">
                          <a:solidFill>
                            <a:schemeClr val="dk1"/>
                          </a:solidFill>
                          <a:latin typeface="Arial"/>
                        </a:defRPr>
                      </a:lvl7pPr>
                      <a:lvl8pPr marL="3200320" algn="l" defTabSz="914377" rtl="0" eaLnBrk="1" latinLnBrk="0" hangingPunct="1">
                        <a:defRPr sz="1867" kern="1200">
                          <a:solidFill>
                            <a:schemeClr val="dk1"/>
                          </a:solidFill>
                          <a:latin typeface="Arial"/>
                        </a:defRPr>
                      </a:lvl8pPr>
                      <a:lvl9pPr marL="3657509" algn="l" defTabSz="914377" rtl="0" eaLnBrk="1" latinLnBrk="0" hangingPunct="1">
                        <a:defRPr sz="1867" kern="1200">
                          <a:solidFill>
                            <a:schemeClr val="dk1"/>
                          </a:solidFill>
                          <a:latin typeface="Arial"/>
                        </a:defRPr>
                      </a:lvl9pPr>
                    </a:lstStyle>
                    <a:p>
                      <a:pPr marL="0">
                        <a:lnSpc>
                          <a:spcPct val="100000"/>
                        </a:lnSpc>
                        <a:spcBef>
                          <a:spcPts val="0"/>
                        </a:spcBef>
                      </a:pPr>
                      <a:r>
                        <a:rPr sz="1200" spc="-5">
                          <a:latin typeface="+mn-lt"/>
                        </a:rPr>
                        <a:t>Events</a:t>
                      </a:r>
                      <a:r>
                        <a:rPr lang="en-GB" sz="1200" spc="-5">
                          <a:latin typeface="+mn-lt"/>
                        </a:rPr>
                        <a:t>, n </a:t>
                      </a:r>
                      <a:r>
                        <a:rPr sz="1200" spc="-5">
                          <a:latin typeface="+mn-lt"/>
                        </a:rPr>
                        <a:t>(%)</a:t>
                      </a:r>
                      <a:endParaRPr sz="1200">
                        <a:latin typeface="+mn-lt"/>
                        <a:cs typeface="Helvetica"/>
                      </a:endParaRPr>
                    </a:p>
                  </a:txBody>
                  <a:tcPr marL="162560" marR="162560" marT="81280" marB="81280">
                    <a:lnL w="12700" cmpd="sng">
                      <a:solidFill>
                        <a:srgbClr val="FFFFFF"/>
                      </a:solidFill>
                    </a:lnL>
                    <a:lnR w="12700" cmpd="sng">
                      <a:solidFill>
                        <a:srgbClr val="FFFFFF"/>
                      </a:solidFill>
                    </a:lnR>
                    <a:lnT w="38100" cmpd="sng">
                      <a:solidFill>
                        <a:srgbClr val="FFFFFF"/>
                      </a:solidFill>
                    </a:lnT>
                    <a:lnB w="12700" cmpd="sng">
                      <a:noFill/>
                    </a:lnB>
                    <a:lnTlToBr w="12700" cmpd="sng">
                      <a:noFill/>
                      <a:prstDash val="solid"/>
                    </a:lnTlToBr>
                    <a:lnBlToTr w="12700" cmpd="sng">
                      <a:noFill/>
                      <a:prstDash val="solid"/>
                    </a:lnBlToTr>
                    <a:solidFill>
                      <a:srgbClr val="720D3E">
                        <a:tint val="40000"/>
                      </a:srgbClr>
                    </a:solidFill>
                  </a:tcPr>
                </a:tc>
                <a:tc>
                  <a:txBody>
                    <a:bodyPr/>
                    <a:lstStyle>
                      <a:lvl1pPr marL="0" algn="l" defTabSz="914377" rtl="0" eaLnBrk="1" latinLnBrk="0" hangingPunct="1">
                        <a:defRPr sz="1867" kern="1200">
                          <a:solidFill>
                            <a:schemeClr val="dk1"/>
                          </a:solidFill>
                          <a:latin typeface="Arial"/>
                        </a:defRPr>
                      </a:lvl1pPr>
                      <a:lvl2pPr marL="457189" algn="l" defTabSz="914377" rtl="0" eaLnBrk="1" latinLnBrk="0" hangingPunct="1">
                        <a:defRPr sz="1867" kern="1200">
                          <a:solidFill>
                            <a:schemeClr val="dk1"/>
                          </a:solidFill>
                          <a:latin typeface="Arial"/>
                        </a:defRPr>
                      </a:lvl2pPr>
                      <a:lvl3pPr marL="914377" algn="l" defTabSz="914377" rtl="0" eaLnBrk="1" latinLnBrk="0" hangingPunct="1">
                        <a:defRPr sz="1867" kern="1200">
                          <a:solidFill>
                            <a:schemeClr val="dk1"/>
                          </a:solidFill>
                          <a:latin typeface="Arial"/>
                        </a:defRPr>
                      </a:lvl3pPr>
                      <a:lvl4pPr marL="1371566" algn="l" defTabSz="914377" rtl="0" eaLnBrk="1" latinLnBrk="0" hangingPunct="1">
                        <a:defRPr sz="1867" kern="1200">
                          <a:solidFill>
                            <a:schemeClr val="dk1"/>
                          </a:solidFill>
                          <a:latin typeface="Arial"/>
                        </a:defRPr>
                      </a:lvl4pPr>
                      <a:lvl5pPr marL="1828754" algn="l" defTabSz="914377" rtl="0" eaLnBrk="1" latinLnBrk="0" hangingPunct="1">
                        <a:defRPr sz="1867" kern="1200">
                          <a:solidFill>
                            <a:schemeClr val="dk1"/>
                          </a:solidFill>
                          <a:latin typeface="Arial"/>
                        </a:defRPr>
                      </a:lvl5pPr>
                      <a:lvl6pPr marL="2285943" algn="l" defTabSz="914377" rtl="0" eaLnBrk="1" latinLnBrk="0" hangingPunct="1">
                        <a:defRPr sz="1867" kern="1200">
                          <a:solidFill>
                            <a:schemeClr val="dk1"/>
                          </a:solidFill>
                          <a:latin typeface="Arial"/>
                        </a:defRPr>
                      </a:lvl6pPr>
                      <a:lvl7pPr marL="2743131" algn="l" defTabSz="914377" rtl="0" eaLnBrk="1" latinLnBrk="0" hangingPunct="1">
                        <a:defRPr sz="1867" kern="1200">
                          <a:solidFill>
                            <a:schemeClr val="dk1"/>
                          </a:solidFill>
                          <a:latin typeface="Arial"/>
                        </a:defRPr>
                      </a:lvl7pPr>
                      <a:lvl8pPr marL="3200320" algn="l" defTabSz="914377" rtl="0" eaLnBrk="1" latinLnBrk="0" hangingPunct="1">
                        <a:defRPr sz="1867" kern="1200">
                          <a:solidFill>
                            <a:schemeClr val="dk1"/>
                          </a:solidFill>
                          <a:latin typeface="Arial"/>
                        </a:defRPr>
                      </a:lvl8pPr>
                      <a:lvl9pPr marL="3657509" algn="l" defTabSz="914377" rtl="0" eaLnBrk="1" latinLnBrk="0" hangingPunct="1">
                        <a:defRPr sz="1867" kern="1200">
                          <a:solidFill>
                            <a:schemeClr val="dk1"/>
                          </a:solidFill>
                          <a:latin typeface="Arial"/>
                        </a:defRPr>
                      </a:lvl9pPr>
                    </a:lstStyle>
                    <a:p>
                      <a:pPr marL="0" algn="ctr">
                        <a:lnSpc>
                          <a:spcPct val="100000"/>
                        </a:lnSpc>
                        <a:spcBef>
                          <a:spcPts val="0"/>
                        </a:spcBef>
                        <a:tabLst>
                          <a:tab pos="923925" algn="l"/>
                        </a:tabLst>
                      </a:pPr>
                      <a:r>
                        <a:rPr lang="en-GB" sz="1200" spc="-5">
                          <a:latin typeface="+mn-lt"/>
                        </a:rPr>
                        <a:t>46 (65%</a:t>
                      </a:r>
                      <a:r>
                        <a:rPr sz="1200" spc="-5">
                          <a:latin typeface="+mn-lt"/>
                        </a:rPr>
                        <a:t>)</a:t>
                      </a:r>
                      <a:endParaRPr sz="1200">
                        <a:latin typeface="+mn-lt"/>
                        <a:cs typeface="Helvetica"/>
                      </a:endParaRPr>
                    </a:p>
                  </a:txBody>
                  <a:tcPr marL="162560" marR="162560" marT="81280" marB="8128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20D3E">
                        <a:tint val="40000"/>
                      </a:srgbClr>
                    </a:solidFill>
                  </a:tcPr>
                </a:tc>
                <a:tc>
                  <a:txBody>
                    <a:bodyPr/>
                    <a:lstStyle>
                      <a:lvl1pPr marL="0" algn="l" defTabSz="914377" rtl="0" eaLnBrk="1" latinLnBrk="0" hangingPunct="1">
                        <a:defRPr sz="1867" kern="1200">
                          <a:solidFill>
                            <a:schemeClr val="dk1"/>
                          </a:solidFill>
                          <a:latin typeface="Arial"/>
                        </a:defRPr>
                      </a:lvl1pPr>
                      <a:lvl2pPr marL="457189" algn="l" defTabSz="914377" rtl="0" eaLnBrk="1" latinLnBrk="0" hangingPunct="1">
                        <a:defRPr sz="1867" kern="1200">
                          <a:solidFill>
                            <a:schemeClr val="dk1"/>
                          </a:solidFill>
                          <a:latin typeface="Arial"/>
                        </a:defRPr>
                      </a:lvl2pPr>
                      <a:lvl3pPr marL="914377" algn="l" defTabSz="914377" rtl="0" eaLnBrk="1" latinLnBrk="0" hangingPunct="1">
                        <a:defRPr sz="1867" kern="1200">
                          <a:solidFill>
                            <a:schemeClr val="dk1"/>
                          </a:solidFill>
                          <a:latin typeface="Arial"/>
                        </a:defRPr>
                      </a:lvl3pPr>
                      <a:lvl4pPr marL="1371566" algn="l" defTabSz="914377" rtl="0" eaLnBrk="1" latinLnBrk="0" hangingPunct="1">
                        <a:defRPr sz="1867" kern="1200">
                          <a:solidFill>
                            <a:schemeClr val="dk1"/>
                          </a:solidFill>
                          <a:latin typeface="Arial"/>
                        </a:defRPr>
                      </a:lvl4pPr>
                      <a:lvl5pPr marL="1828754" algn="l" defTabSz="914377" rtl="0" eaLnBrk="1" latinLnBrk="0" hangingPunct="1">
                        <a:defRPr sz="1867" kern="1200">
                          <a:solidFill>
                            <a:schemeClr val="dk1"/>
                          </a:solidFill>
                          <a:latin typeface="Arial"/>
                        </a:defRPr>
                      </a:lvl5pPr>
                      <a:lvl6pPr marL="2285943" algn="l" defTabSz="914377" rtl="0" eaLnBrk="1" latinLnBrk="0" hangingPunct="1">
                        <a:defRPr sz="1867" kern="1200">
                          <a:solidFill>
                            <a:schemeClr val="dk1"/>
                          </a:solidFill>
                          <a:latin typeface="Arial"/>
                        </a:defRPr>
                      </a:lvl6pPr>
                      <a:lvl7pPr marL="2743131" algn="l" defTabSz="914377" rtl="0" eaLnBrk="1" latinLnBrk="0" hangingPunct="1">
                        <a:defRPr sz="1867" kern="1200">
                          <a:solidFill>
                            <a:schemeClr val="dk1"/>
                          </a:solidFill>
                          <a:latin typeface="Arial"/>
                        </a:defRPr>
                      </a:lvl7pPr>
                      <a:lvl8pPr marL="3200320" algn="l" defTabSz="914377" rtl="0" eaLnBrk="1" latinLnBrk="0" hangingPunct="1">
                        <a:defRPr sz="1867" kern="1200">
                          <a:solidFill>
                            <a:schemeClr val="dk1"/>
                          </a:solidFill>
                          <a:latin typeface="Arial"/>
                        </a:defRPr>
                      </a:lvl8pPr>
                      <a:lvl9pPr marL="3657509" algn="l" defTabSz="914377" rtl="0" eaLnBrk="1" latinLnBrk="0" hangingPunct="1">
                        <a:defRPr sz="1867" kern="1200">
                          <a:solidFill>
                            <a:schemeClr val="dk1"/>
                          </a:solidFill>
                          <a:latin typeface="Arial"/>
                        </a:defRPr>
                      </a:lvl9pPr>
                    </a:lstStyle>
                    <a:p>
                      <a:pPr marL="0" marR="0" indent="0" algn="ctr" defTabSz="685800" rtl="0" eaLnBrk="1" fontAlgn="auto" latinLnBrk="0" hangingPunct="1">
                        <a:lnSpc>
                          <a:spcPct val="100000"/>
                        </a:lnSpc>
                        <a:spcBef>
                          <a:spcPts val="0"/>
                        </a:spcBef>
                        <a:spcAft>
                          <a:spcPts val="0"/>
                        </a:spcAft>
                        <a:buClrTx/>
                        <a:buSzTx/>
                        <a:buFontTx/>
                        <a:buNone/>
                        <a:tabLst>
                          <a:tab pos="923925" algn="l"/>
                        </a:tabLst>
                        <a:defRPr/>
                      </a:pPr>
                      <a:r>
                        <a:rPr lang="en-GB" sz="1200" spc="-5">
                          <a:latin typeface="+mn-lt"/>
                        </a:rPr>
                        <a:t>54 (76%)</a:t>
                      </a:r>
                      <a:endParaRPr lang="mr-IN" sz="1200">
                        <a:latin typeface="+mn-lt"/>
                        <a:cs typeface="Arial"/>
                      </a:endParaRPr>
                    </a:p>
                  </a:txBody>
                  <a:tcPr marL="162560" marR="162560" marT="81280" marB="8128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20D3E">
                        <a:tint val="40000"/>
                      </a:srgbClr>
                    </a:solidFill>
                  </a:tcPr>
                </a:tc>
                <a:extLst>
                  <a:ext uri="{0D108BD9-81ED-4DB2-BD59-A6C34878D82A}">
                    <a16:rowId xmlns:a16="http://schemas.microsoft.com/office/drawing/2014/main" val="10001"/>
                  </a:ext>
                </a:extLst>
              </a:tr>
              <a:tr h="420494">
                <a:tc>
                  <a:txBody>
                    <a:bodyPr/>
                    <a:lstStyle>
                      <a:lvl1pPr marL="0" algn="l" defTabSz="914377" rtl="0" eaLnBrk="1" latinLnBrk="0" hangingPunct="1">
                        <a:defRPr sz="1867" kern="1200">
                          <a:solidFill>
                            <a:schemeClr val="dk1"/>
                          </a:solidFill>
                          <a:latin typeface="Arial"/>
                        </a:defRPr>
                      </a:lvl1pPr>
                      <a:lvl2pPr marL="457189" algn="l" defTabSz="914377" rtl="0" eaLnBrk="1" latinLnBrk="0" hangingPunct="1">
                        <a:defRPr sz="1867" kern="1200">
                          <a:solidFill>
                            <a:schemeClr val="dk1"/>
                          </a:solidFill>
                          <a:latin typeface="Arial"/>
                        </a:defRPr>
                      </a:lvl2pPr>
                      <a:lvl3pPr marL="914377" algn="l" defTabSz="914377" rtl="0" eaLnBrk="1" latinLnBrk="0" hangingPunct="1">
                        <a:defRPr sz="1867" kern="1200">
                          <a:solidFill>
                            <a:schemeClr val="dk1"/>
                          </a:solidFill>
                          <a:latin typeface="Arial"/>
                        </a:defRPr>
                      </a:lvl3pPr>
                      <a:lvl4pPr marL="1371566" algn="l" defTabSz="914377" rtl="0" eaLnBrk="1" latinLnBrk="0" hangingPunct="1">
                        <a:defRPr sz="1867" kern="1200">
                          <a:solidFill>
                            <a:schemeClr val="dk1"/>
                          </a:solidFill>
                          <a:latin typeface="Arial"/>
                        </a:defRPr>
                      </a:lvl4pPr>
                      <a:lvl5pPr marL="1828754" algn="l" defTabSz="914377" rtl="0" eaLnBrk="1" latinLnBrk="0" hangingPunct="1">
                        <a:defRPr sz="1867" kern="1200">
                          <a:solidFill>
                            <a:schemeClr val="dk1"/>
                          </a:solidFill>
                          <a:latin typeface="Arial"/>
                        </a:defRPr>
                      </a:lvl5pPr>
                      <a:lvl6pPr marL="2285943" algn="l" defTabSz="914377" rtl="0" eaLnBrk="1" latinLnBrk="0" hangingPunct="1">
                        <a:defRPr sz="1867" kern="1200">
                          <a:solidFill>
                            <a:schemeClr val="dk1"/>
                          </a:solidFill>
                          <a:latin typeface="Arial"/>
                        </a:defRPr>
                      </a:lvl6pPr>
                      <a:lvl7pPr marL="2743131" algn="l" defTabSz="914377" rtl="0" eaLnBrk="1" latinLnBrk="0" hangingPunct="1">
                        <a:defRPr sz="1867" kern="1200">
                          <a:solidFill>
                            <a:schemeClr val="dk1"/>
                          </a:solidFill>
                          <a:latin typeface="Arial"/>
                        </a:defRPr>
                      </a:lvl7pPr>
                      <a:lvl8pPr marL="3200320" algn="l" defTabSz="914377" rtl="0" eaLnBrk="1" latinLnBrk="0" hangingPunct="1">
                        <a:defRPr sz="1867" kern="1200">
                          <a:solidFill>
                            <a:schemeClr val="dk1"/>
                          </a:solidFill>
                          <a:latin typeface="Arial"/>
                        </a:defRPr>
                      </a:lvl8pPr>
                      <a:lvl9pPr marL="3657509" algn="l" defTabSz="914377" rtl="0" eaLnBrk="1" latinLnBrk="0" hangingPunct="1">
                        <a:defRPr sz="1867" kern="1200">
                          <a:solidFill>
                            <a:schemeClr val="dk1"/>
                          </a:solidFill>
                          <a:latin typeface="Arial"/>
                        </a:defRPr>
                      </a:lvl9pPr>
                    </a:lstStyle>
                    <a:p>
                      <a:pPr marL="0">
                        <a:lnSpc>
                          <a:spcPct val="100000"/>
                        </a:lnSpc>
                        <a:spcBef>
                          <a:spcPts val="0"/>
                        </a:spcBef>
                      </a:pPr>
                      <a:endParaRPr sz="1200">
                        <a:latin typeface="+mn-lt"/>
                        <a:cs typeface="Helvetica"/>
                      </a:endParaRPr>
                    </a:p>
                  </a:txBody>
                  <a:tcPr marL="162560" marR="162560" marT="81280" marB="8128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gridSpan="2">
                  <a:txBody>
                    <a:bodyPr/>
                    <a:lstStyle>
                      <a:lvl1pPr marL="0" algn="l" defTabSz="914377" rtl="0" eaLnBrk="1" latinLnBrk="0" hangingPunct="1">
                        <a:defRPr sz="1867" kern="1200">
                          <a:solidFill>
                            <a:schemeClr val="dk1"/>
                          </a:solidFill>
                          <a:latin typeface="Arial"/>
                        </a:defRPr>
                      </a:lvl1pPr>
                      <a:lvl2pPr marL="457189" algn="l" defTabSz="914377" rtl="0" eaLnBrk="1" latinLnBrk="0" hangingPunct="1">
                        <a:defRPr sz="1867" kern="1200">
                          <a:solidFill>
                            <a:schemeClr val="dk1"/>
                          </a:solidFill>
                          <a:latin typeface="Arial"/>
                        </a:defRPr>
                      </a:lvl2pPr>
                      <a:lvl3pPr marL="914377" algn="l" defTabSz="914377" rtl="0" eaLnBrk="1" latinLnBrk="0" hangingPunct="1">
                        <a:defRPr sz="1867" kern="1200">
                          <a:solidFill>
                            <a:schemeClr val="dk1"/>
                          </a:solidFill>
                          <a:latin typeface="Arial"/>
                        </a:defRPr>
                      </a:lvl3pPr>
                      <a:lvl4pPr marL="1371566" algn="l" defTabSz="914377" rtl="0" eaLnBrk="1" latinLnBrk="0" hangingPunct="1">
                        <a:defRPr sz="1867" kern="1200">
                          <a:solidFill>
                            <a:schemeClr val="dk1"/>
                          </a:solidFill>
                          <a:latin typeface="Arial"/>
                        </a:defRPr>
                      </a:lvl4pPr>
                      <a:lvl5pPr marL="1828754" algn="l" defTabSz="914377" rtl="0" eaLnBrk="1" latinLnBrk="0" hangingPunct="1">
                        <a:defRPr sz="1867" kern="1200">
                          <a:solidFill>
                            <a:schemeClr val="dk1"/>
                          </a:solidFill>
                          <a:latin typeface="Arial"/>
                        </a:defRPr>
                      </a:lvl5pPr>
                      <a:lvl6pPr marL="2285943" algn="l" defTabSz="914377" rtl="0" eaLnBrk="1" latinLnBrk="0" hangingPunct="1">
                        <a:defRPr sz="1867" kern="1200">
                          <a:solidFill>
                            <a:schemeClr val="dk1"/>
                          </a:solidFill>
                          <a:latin typeface="Arial"/>
                        </a:defRPr>
                      </a:lvl6pPr>
                      <a:lvl7pPr marL="2743131" algn="l" defTabSz="914377" rtl="0" eaLnBrk="1" latinLnBrk="0" hangingPunct="1">
                        <a:defRPr sz="1867" kern="1200">
                          <a:solidFill>
                            <a:schemeClr val="dk1"/>
                          </a:solidFill>
                          <a:latin typeface="Arial"/>
                        </a:defRPr>
                      </a:lvl7pPr>
                      <a:lvl8pPr marL="3200320" algn="l" defTabSz="914377" rtl="0" eaLnBrk="1" latinLnBrk="0" hangingPunct="1">
                        <a:defRPr sz="1867" kern="1200">
                          <a:solidFill>
                            <a:schemeClr val="dk1"/>
                          </a:solidFill>
                          <a:latin typeface="Arial"/>
                        </a:defRPr>
                      </a:lvl8pPr>
                      <a:lvl9pPr marL="3657509" algn="l" defTabSz="914377" rtl="0" eaLnBrk="1" latinLnBrk="0" hangingPunct="1">
                        <a:defRPr sz="1867" kern="1200">
                          <a:solidFill>
                            <a:schemeClr val="dk1"/>
                          </a:solidFill>
                          <a:latin typeface="Arial"/>
                        </a:defRPr>
                      </a:lvl9pPr>
                    </a:lstStyle>
                    <a:p>
                      <a:pPr marL="0" algn="ctr">
                        <a:lnSpc>
                          <a:spcPct val="100000"/>
                        </a:lnSpc>
                        <a:spcBef>
                          <a:spcPts val="0"/>
                        </a:spcBef>
                      </a:pPr>
                      <a:r>
                        <a:rPr lang="en-GB" sz="1200" b="1" spc="-5">
                          <a:latin typeface="+mn-lt"/>
                        </a:rPr>
                        <a:t>HR = </a:t>
                      </a:r>
                      <a:r>
                        <a:rPr sz="1200" b="1" spc="-5">
                          <a:latin typeface="+mn-lt"/>
                        </a:rPr>
                        <a:t>0.</a:t>
                      </a:r>
                      <a:r>
                        <a:rPr lang="en-GB" sz="1200" b="1" spc="-5">
                          <a:latin typeface="+mn-lt"/>
                        </a:rPr>
                        <a:t>65</a:t>
                      </a:r>
                      <a:r>
                        <a:rPr sz="1200" b="1" spc="-5">
                          <a:latin typeface="+mn-lt"/>
                        </a:rPr>
                        <a:t> </a:t>
                      </a:r>
                      <a:endParaRPr lang="en-GB" sz="1200" b="1" spc="-5">
                        <a:latin typeface="+mn-lt"/>
                      </a:endParaRPr>
                    </a:p>
                    <a:p>
                      <a:pPr marL="0" algn="ctr">
                        <a:lnSpc>
                          <a:spcPct val="100000"/>
                        </a:lnSpc>
                        <a:spcBef>
                          <a:spcPts val="0"/>
                        </a:spcBef>
                      </a:pPr>
                      <a:r>
                        <a:rPr lang="en-GB" sz="1200" spc="-5">
                          <a:latin typeface="+mn-lt"/>
                        </a:rPr>
                        <a:t>95 % CI </a:t>
                      </a:r>
                      <a:r>
                        <a:rPr sz="1200" spc="-5">
                          <a:latin typeface="+mn-lt"/>
                        </a:rPr>
                        <a:t>(</a:t>
                      </a:r>
                      <a:r>
                        <a:rPr lang="en-GB" sz="1200" spc="-5">
                          <a:latin typeface="+mn-lt"/>
                        </a:rPr>
                        <a:t>0.44–</a:t>
                      </a:r>
                      <a:r>
                        <a:rPr sz="1200" spc="-110">
                          <a:latin typeface="+mn-lt"/>
                        </a:rPr>
                        <a:t> </a:t>
                      </a:r>
                      <a:r>
                        <a:rPr sz="1200" spc="-5">
                          <a:latin typeface="+mn-lt"/>
                        </a:rPr>
                        <a:t>0.</a:t>
                      </a:r>
                      <a:r>
                        <a:rPr lang="en-GB" sz="1200" spc="-5">
                          <a:latin typeface="+mn-lt"/>
                        </a:rPr>
                        <a:t>97</a:t>
                      </a:r>
                      <a:r>
                        <a:rPr sz="1200" spc="-5">
                          <a:latin typeface="+mn-lt"/>
                        </a:rPr>
                        <a:t>)</a:t>
                      </a:r>
                      <a:r>
                        <a:rPr lang="en-GB" sz="1200" b="0" spc="-5">
                          <a:latin typeface="+mn-lt"/>
                        </a:rPr>
                        <a:t> </a:t>
                      </a:r>
                      <a:r>
                        <a:rPr lang="en-GB" sz="1200" b="1" spc="-5">
                          <a:latin typeface="+mn-lt"/>
                        </a:rPr>
                        <a:t>p=0.034</a:t>
                      </a:r>
                      <a:endParaRPr sz="1200" b="1">
                        <a:latin typeface="+mn-lt"/>
                        <a:cs typeface="Helvetica"/>
                      </a:endParaRPr>
                    </a:p>
                  </a:txBody>
                  <a:tcPr marL="162560" marR="162560" marT="81280" marB="81280">
                    <a:lnL w="12700" cap="flat" cmpd="sng" algn="ctr">
                      <a:no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720D3E">
                        <a:tint val="20000"/>
                      </a:srgbClr>
                    </a:solidFill>
                  </a:tcPr>
                </a:tc>
                <a:tc hMerge="1">
                  <a:txBody>
                    <a:bodyPr/>
                    <a:lstStyle/>
                    <a:p>
                      <a:pPr marL="0" algn="ctr">
                        <a:lnSpc>
                          <a:spcPct val="100000"/>
                        </a:lnSpc>
                        <a:spcBef>
                          <a:spcPts val="0"/>
                        </a:spcBef>
                      </a:pPr>
                      <a:endParaRPr sz="1000">
                        <a:latin typeface="Helvetica"/>
                        <a:cs typeface="Helvetica"/>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 name="TextBox 3">
            <a:extLst>
              <a:ext uri="{FF2B5EF4-FFF2-40B4-BE49-F238E27FC236}">
                <a16:creationId xmlns:a16="http://schemas.microsoft.com/office/drawing/2014/main" id="{EFDA9C74-F9B3-95F9-8793-8A1993514DB3}"/>
              </a:ext>
            </a:extLst>
          </p:cNvPr>
          <p:cNvSpPr txBox="1"/>
          <p:nvPr/>
        </p:nvSpPr>
        <p:spPr>
          <a:xfrm>
            <a:off x="8256240" y="6381328"/>
            <a:ext cx="2880320" cy="369332"/>
          </a:xfrm>
          <a:prstGeom prst="rect">
            <a:avLst/>
          </a:prstGeom>
          <a:noFill/>
        </p:spPr>
        <p:txBody>
          <a:bodyPr wrap="square">
            <a:spAutoFit/>
          </a:bodyPr>
          <a:lstStyle/>
          <a:p>
            <a:r>
              <a:rPr lang="en-US" sz="1800" b="0" dirty="0">
                <a:solidFill>
                  <a:schemeClr val="tx1"/>
                </a:solidFill>
                <a:latin typeface="+mn-lt"/>
              </a:rPr>
              <a:t>Courtesy of Fred Saad, MD</a:t>
            </a:r>
            <a:endParaRPr lang="en-US" sz="1800" b="0" dirty="0"/>
          </a:p>
        </p:txBody>
      </p:sp>
    </p:spTree>
    <p:extLst>
      <p:ext uri="{BB962C8B-B14F-4D97-AF65-F5344CB8AC3E}">
        <p14:creationId xmlns:p14="http://schemas.microsoft.com/office/powerpoint/2010/main" val="753163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Prof de Bono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9FA1D6CF-488A-7449-95CE-456E2392856B}"/>
              </a:ext>
            </a:extLst>
          </p:cNvPr>
          <p:cNvGraphicFramePr>
            <a:graphicFrameLocks/>
          </p:cNvGraphicFramePr>
          <p:nvPr/>
        </p:nvGraphicFramePr>
        <p:xfrm>
          <a:off x="1190564" y="2636912"/>
          <a:ext cx="9802410" cy="1368152"/>
        </p:xfrm>
        <a:graphic>
          <a:graphicData uri="http://schemas.openxmlformats.org/drawingml/2006/table">
            <a:tbl>
              <a:tblPr firstRow="1" bandRow="1">
                <a:tableStyleId>{F2DE63D5-997A-4646-A377-4702673A728D}</a:tableStyleId>
              </a:tblPr>
              <a:tblGrid>
                <a:gridCol w="9802410">
                  <a:extLst>
                    <a:ext uri="{9D8B030D-6E8A-4147-A177-3AD203B41FA5}">
                      <a16:colId xmlns:a16="http://schemas.microsoft.com/office/drawing/2014/main" val="20000"/>
                    </a:ext>
                  </a:extLst>
                </a:gridCol>
              </a:tblGrid>
              <a:tr h="1368152">
                <a:tc>
                  <a:txBody>
                    <a:bodyPr/>
                    <a:lstStyle/>
                    <a:p>
                      <a:pPr marL="0" marR="0" indent="0" algn="ctr"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9341742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application, email&#10;&#10;Description automatically generated">
            <a:extLst>
              <a:ext uri="{FF2B5EF4-FFF2-40B4-BE49-F238E27FC236}">
                <a16:creationId xmlns:a16="http://schemas.microsoft.com/office/drawing/2014/main" id="{70890CE9-BA07-9A95-F1E4-46D8302A39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440" y="997223"/>
            <a:ext cx="10264277" cy="4863554"/>
          </a:xfrm>
          <a:prstGeom prst="rect">
            <a:avLst/>
          </a:prstGeom>
        </p:spPr>
      </p:pic>
    </p:spTree>
    <p:custDataLst>
      <p:tags r:id="rId1"/>
    </p:custDataLst>
    <p:extLst>
      <p:ext uri="{BB962C8B-B14F-4D97-AF65-F5344CB8AC3E}">
        <p14:creationId xmlns:p14="http://schemas.microsoft.com/office/powerpoint/2010/main" val="580141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46693-8695-42DC-9A92-7716D897DBB8}"/>
              </a:ext>
            </a:extLst>
          </p:cNvPr>
          <p:cNvSpPr>
            <a:spLocks noGrp="1"/>
          </p:cNvSpPr>
          <p:nvPr>
            <p:ph type="title"/>
          </p:nvPr>
        </p:nvSpPr>
        <p:spPr/>
        <p:txBody>
          <a:bodyPr>
            <a:normAutofit fontScale="90000"/>
          </a:bodyPr>
          <a:lstStyle/>
          <a:p>
            <a:r>
              <a:rPr lang="en-GB" sz="3733" b="1" dirty="0" err="1">
                <a:latin typeface="+mn-lt"/>
              </a:rPr>
              <a:t>PROpel</a:t>
            </a:r>
            <a:br>
              <a:rPr lang="en-GB" dirty="0"/>
            </a:br>
            <a:r>
              <a:rPr lang="en-GB" sz="2400" dirty="0">
                <a:solidFill>
                  <a:schemeClr val="accent1"/>
                </a:solidFill>
              </a:rPr>
              <a:t>Randomized, double-blind, placebo-controlled Phase III trial</a:t>
            </a:r>
            <a:endParaRPr lang="en-GB" dirty="0">
              <a:solidFill>
                <a:schemeClr val="accent1"/>
              </a:solidFill>
            </a:endParaRPr>
          </a:p>
        </p:txBody>
      </p:sp>
      <p:sp>
        <p:nvSpPr>
          <p:cNvPr id="4" name="Slide Number Placeholder 3">
            <a:extLst>
              <a:ext uri="{FF2B5EF4-FFF2-40B4-BE49-F238E27FC236}">
                <a16:creationId xmlns:a16="http://schemas.microsoft.com/office/drawing/2014/main" id="{75E204DA-12B6-4C42-8408-10DC89135C7D}"/>
              </a:ext>
            </a:extLst>
          </p:cNvPr>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2">
            <a:extLst>
              <a:ext uri="{FF2B5EF4-FFF2-40B4-BE49-F238E27FC236}">
                <a16:creationId xmlns:a16="http://schemas.microsoft.com/office/drawing/2014/main" id="{B8A975AD-142E-49AD-A2FF-84B2BDB8D25A}"/>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20256" y="1605138"/>
            <a:ext cx="10962144" cy="379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32FBC7FD-3554-4B80-80FF-D434FB353653}"/>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3333509" y="5699109"/>
            <a:ext cx="7765648" cy="635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FF5ED32D-8DD7-484C-84EB-F6959857012F}"/>
              </a:ext>
            </a:extLst>
          </p:cNvPr>
          <p:cNvSpPr txBox="1"/>
          <p:nvPr/>
        </p:nvSpPr>
        <p:spPr>
          <a:xfrm>
            <a:off x="722453" y="5767045"/>
            <a:ext cx="24002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a:ln>
                  <a:noFill/>
                </a:ln>
                <a:solidFill>
                  <a:prstClr val="black"/>
                </a:solidFill>
                <a:effectLst/>
                <a:uLnTx/>
                <a:uFillTx/>
                <a:latin typeface="Calibri" panose="020F0502020204030204"/>
                <a:ea typeface="+mn-ea"/>
                <a:cs typeface="+mn-cs"/>
              </a:rPr>
              <a:t>Baseline demographics: </a:t>
            </a:r>
            <a:r>
              <a:rPr kumimoji="0" lang="en-GB" sz="1400" b="1" i="0" u="sng" strike="noStrike" kern="1200" cap="none" spc="0" normalizeH="0" baseline="0" noProof="0" dirty="0" err="1">
                <a:ln>
                  <a:noFill/>
                </a:ln>
                <a:solidFill>
                  <a:prstClr val="black"/>
                </a:solidFill>
                <a:effectLst/>
                <a:uLnTx/>
                <a:uFillTx/>
                <a:latin typeface="Calibri" panose="020F0502020204030204"/>
                <a:ea typeface="+mn-ea"/>
                <a:cs typeface="+mn-cs"/>
              </a:rPr>
              <a:t>HRRm</a:t>
            </a:r>
            <a:r>
              <a:rPr kumimoji="0" lang="en-GB" sz="1400" b="1" i="0" u="sng" strike="noStrike" kern="1200" cap="none" spc="0" normalizeH="0" baseline="0" noProof="0" dirty="0">
                <a:ln>
                  <a:noFill/>
                </a:ln>
                <a:solidFill>
                  <a:prstClr val="black"/>
                </a:solidFill>
                <a:effectLst/>
                <a:uLnTx/>
                <a:uFillTx/>
                <a:latin typeface="Calibri" panose="020F0502020204030204"/>
                <a:ea typeface="+mn-ea"/>
                <a:cs typeface="+mn-cs"/>
              </a:rPr>
              <a:t> status</a:t>
            </a:r>
          </a:p>
        </p:txBody>
      </p:sp>
      <p:sp>
        <p:nvSpPr>
          <p:cNvPr id="3" name="TextBox 2">
            <a:extLst>
              <a:ext uri="{FF2B5EF4-FFF2-40B4-BE49-F238E27FC236}">
                <a16:creationId xmlns:a16="http://schemas.microsoft.com/office/drawing/2014/main" id="{A594E69B-87F6-A062-624C-7F6E0D82B409}"/>
              </a:ext>
            </a:extLst>
          </p:cNvPr>
          <p:cNvSpPr txBox="1"/>
          <p:nvPr/>
        </p:nvSpPr>
        <p:spPr>
          <a:xfrm>
            <a:off x="8239872" y="6488668"/>
            <a:ext cx="2880320" cy="369332"/>
          </a:xfrm>
          <a:prstGeom prst="rect">
            <a:avLst/>
          </a:prstGeom>
          <a:noFill/>
        </p:spPr>
        <p:txBody>
          <a:bodyPr wrap="square">
            <a:spAutoFit/>
          </a:bodyPr>
          <a:lstStyle/>
          <a:p>
            <a:r>
              <a:rPr lang="en-US" sz="1800" b="0" dirty="0">
                <a:solidFill>
                  <a:schemeClr val="tx1"/>
                </a:solidFill>
                <a:latin typeface="+mn-lt"/>
              </a:rPr>
              <a:t>Courtesy of Fred Saad, MD</a:t>
            </a:r>
            <a:endParaRPr lang="en-US" sz="1800" b="0" dirty="0"/>
          </a:p>
        </p:txBody>
      </p:sp>
    </p:spTree>
    <p:extLst>
      <p:ext uri="{BB962C8B-B14F-4D97-AF65-F5344CB8AC3E}">
        <p14:creationId xmlns:p14="http://schemas.microsoft.com/office/powerpoint/2010/main" val="29196716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3C64499B-1C0E-438E-A4ED-D01A4178518B}"/>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0172118" y="2511233"/>
            <a:ext cx="1998181" cy="163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a:extLst>
              <a:ext uri="{FF2B5EF4-FFF2-40B4-BE49-F238E27FC236}">
                <a16:creationId xmlns:a16="http://schemas.microsoft.com/office/drawing/2014/main" id="{D0849A4C-F7CD-4429-BD2B-9EB450FF7A49}"/>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5711958" y="2063692"/>
            <a:ext cx="4447049" cy="2601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DD946693-8695-42DC-9A92-7716D897DBB8}"/>
              </a:ext>
            </a:extLst>
          </p:cNvPr>
          <p:cNvSpPr>
            <a:spLocks noGrp="1"/>
          </p:cNvSpPr>
          <p:nvPr>
            <p:ph type="title"/>
          </p:nvPr>
        </p:nvSpPr>
        <p:spPr/>
        <p:txBody>
          <a:bodyPr>
            <a:normAutofit fontScale="90000"/>
          </a:bodyPr>
          <a:lstStyle/>
          <a:p>
            <a:r>
              <a:rPr lang="en-GB" sz="3733" b="1" dirty="0" err="1">
                <a:latin typeface="+mn-lt"/>
              </a:rPr>
              <a:t>PROpel</a:t>
            </a:r>
            <a:br>
              <a:rPr lang="en-GB" dirty="0"/>
            </a:br>
            <a:r>
              <a:rPr lang="en-GB" sz="2400" dirty="0">
                <a:solidFill>
                  <a:schemeClr val="accent1"/>
                </a:solidFill>
              </a:rPr>
              <a:t>Primary endpoint</a:t>
            </a:r>
            <a:endParaRPr lang="en-GB" dirty="0">
              <a:solidFill>
                <a:schemeClr val="accent1"/>
              </a:solidFill>
            </a:endParaRPr>
          </a:p>
        </p:txBody>
      </p:sp>
      <p:sp>
        <p:nvSpPr>
          <p:cNvPr id="4" name="Slide Number Placeholder 3">
            <a:extLst>
              <a:ext uri="{FF2B5EF4-FFF2-40B4-BE49-F238E27FC236}">
                <a16:creationId xmlns:a16="http://schemas.microsoft.com/office/drawing/2014/main" id="{75E204DA-12B6-4C42-8408-10DC89135C7D}"/>
              </a:ext>
            </a:extLst>
          </p:cNvPr>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F3ACE5C1-E4AE-4D24-BECE-E738B048B1AA}"/>
              </a:ext>
            </a:extLst>
          </p:cNvPr>
          <p:cNvSpPr txBox="1"/>
          <p:nvPr/>
        </p:nvSpPr>
        <p:spPr>
          <a:xfrm>
            <a:off x="-2223" y="5157193"/>
            <a:ext cx="12192000" cy="517513"/>
          </a:xfrm>
          <a:prstGeom prst="rect">
            <a:avLst/>
          </a:prstGeom>
          <a:solidFill>
            <a:schemeClr val="accent1"/>
          </a:solidFill>
          <a:ln>
            <a:noFill/>
          </a:ln>
        </p:spPr>
        <p:txBody>
          <a:bodyPr wrap="square" rtlCol="0" anchor="ctr" anchorCtr="0">
            <a:noAutofit/>
          </a:bodyPr>
          <a:lstStyle/>
          <a:p>
            <a:pPr marL="838179" marR="0" lvl="1" indent="-228594" algn="ctr"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34% risk reduction for progression or death with </a:t>
            </a:r>
            <a:r>
              <a:rPr kumimoji="0" lang="en-GB" sz="1600" b="1" i="0" u="none" strike="noStrike" kern="1200" cap="none" spc="0" normalizeH="0" baseline="0" noProof="0" dirty="0" err="1">
                <a:ln>
                  <a:noFill/>
                </a:ln>
                <a:solidFill>
                  <a:prstClr val="white"/>
                </a:solidFill>
                <a:effectLst/>
                <a:uLnTx/>
                <a:uFillTx/>
                <a:latin typeface="Calibri" panose="020F0502020204030204"/>
                <a:ea typeface="+mn-ea"/>
                <a:cs typeface="+mn-cs"/>
              </a:rPr>
              <a:t>olaparib</a:t>
            </a: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 + abiraterone (HR 0.66; 95% CI 0.54–0.81; </a:t>
            </a:r>
            <a:r>
              <a:rPr kumimoji="0" lang="en-GB" sz="1600" b="1" i="1" u="none" strike="noStrike" kern="1200" cap="none" spc="0" normalizeH="0" baseline="0" noProof="0" dirty="0">
                <a:ln>
                  <a:noFill/>
                </a:ln>
                <a:solidFill>
                  <a:prstClr val="white"/>
                </a:solidFill>
                <a:effectLst/>
                <a:uLnTx/>
                <a:uFillTx/>
                <a:latin typeface="Calibri" panose="020F0502020204030204"/>
                <a:ea typeface="+mn-ea"/>
                <a:cs typeface="+mn-cs"/>
              </a:rPr>
              <a:t>P</a:t>
            </a: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&lt;0.0001)</a:t>
            </a:r>
          </a:p>
        </p:txBody>
      </p:sp>
      <p:sp>
        <p:nvSpPr>
          <p:cNvPr id="20" name="TextBox 19">
            <a:extLst>
              <a:ext uri="{FF2B5EF4-FFF2-40B4-BE49-F238E27FC236}">
                <a16:creationId xmlns:a16="http://schemas.microsoft.com/office/drawing/2014/main" id="{7CF63B10-757F-468E-A075-9A660565010B}"/>
              </a:ext>
            </a:extLst>
          </p:cNvPr>
          <p:cNvSpPr txBox="1"/>
          <p:nvPr/>
        </p:nvSpPr>
        <p:spPr>
          <a:xfrm>
            <a:off x="1081113" y="1609693"/>
            <a:ext cx="3342966"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67" b="1" i="0" u="sng" strike="noStrike" kern="1200" cap="none" spc="0" normalizeH="0" baseline="0" noProof="0" dirty="0" err="1">
                <a:ln>
                  <a:noFill/>
                </a:ln>
                <a:solidFill>
                  <a:prstClr val="black"/>
                </a:solidFill>
                <a:effectLst/>
                <a:uLnTx/>
                <a:uFillTx/>
                <a:latin typeface="Calibri" panose="020F0502020204030204"/>
                <a:ea typeface="+mn-ea"/>
                <a:cs typeface="+mn-cs"/>
              </a:rPr>
              <a:t>rPFS</a:t>
            </a:r>
            <a:r>
              <a:rPr kumimoji="0" lang="en-GB" sz="1867" b="1" i="0" u="sng" strike="noStrike" kern="1200" cap="none" spc="0" normalizeH="0" baseline="0" noProof="0" dirty="0">
                <a:ln>
                  <a:noFill/>
                </a:ln>
                <a:solidFill>
                  <a:prstClr val="black"/>
                </a:solidFill>
                <a:effectLst/>
                <a:uLnTx/>
                <a:uFillTx/>
                <a:latin typeface="Calibri" panose="020F0502020204030204"/>
                <a:ea typeface="+mn-ea"/>
                <a:cs typeface="+mn-cs"/>
              </a:rPr>
              <a:t> by investigator assessment</a:t>
            </a:r>
          </a:p>
        </p:txBody>
      </p:sp>
      <p:pic>
        <p:nvPicPr>
          <p:cNvPr id="21" name="Picture 2">
            <a:extLst>
              <a:ext uri="{FF2B5EF4-FFF2-40B4-BE49-F238E27FC236}">
                <a16:creationId xmlns:a16="http://schemas.microsoft.com/office/drawing/2014/main" id="{709A7E5C-85BF-46B9-9B42-EBAB6D1E467C}"/>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21703" y="2407135"/>
            <a:ext cx="3957429" cy="2366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a:extLst>
              <a:ext uri="{FF2B5EF4-FFF2-40B4-BE49-F238E27FC236}">
                <a16:creationId xmlns:a16="http://schemas.microsoft.com/office/drawing/2014/main" id="{630EC67B-1373-4D79-BC34-441FBEE76069}"/>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3914861" y="2511235"/>
            <a:ext cx="1960708" cy="2021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itle 1">
            <a:extLst>
              <a:ext uri="{FF2B5EF4-FFF2-40B4-BE49-F238E27FC236}">
                <a16:creationId xmlns:a16="http://schemas.microsoft.com/office/drawing/2014/main" id="{2668E40F-D218-4F4F-9FAF-6DDA34B7F4E6}"/>
              </a:ext>
            </a:extLst>
          </p:cNvPr>
          <p:cNvSpPr txBox="1">
            <a:spLocks/>
          </p:cNvSpPr>
          <p:nvPr/>
        </p:nvSpPr>
        <p:spPr>
          <a:xfrm>
            <a:off x="5519937" y="1609695"/>
            <a:ext cx="6413535" cy="3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914331" fontAlgn="base" hangingPunct="0">
              <a:lnSpc>
                <a:spcPct val="112000"/>
              </a:lnSpc>
              <a:spcBef>
                <a:spcPct val="0"/>
              </a:spcBef>
              <a:spcAft>
                <a:spcPct val="0"/>
              </a:spcAft>
              <a:buClr>
                <a:srgbClr val="000000"/>
              </a:buClr>
              <a:buSzPct val="45000"/>
              <a:buFont typeface="StarSymbol" charset="0"/>
              <a:defRPr sz="1400" b="1">
                <a:latin typeface="Arial" charset="0"/>
              </a:defRPr>
            </a:lvl1pPr>
            <a:lvl2pPr marL="863535" indent="-431767" defTabSz="914331" fontAlgn="base" hangingPunct="0">
              <a:spcBef>
                <a:spcPct val="0"/>
              </a:spcBef>
              <a:spcAft>
                <a:spcPct val="0"/>
              </a:spcAft>
              <a:buClr>
                <a:srgbClr val="000000"/>
              </a:buClr>
              <a:buSzPct val="45000"/>
              <a:buFont typeface="StarSymbol" charset="0"/>
              <a:defRPr sz="8799">
                <a:solidFill>
                  <a:srgbClr val="000000"/>
                </a:solidFill>
                <a:latin typeface="Times New Roman" pitchFamily="16" charset="0"/>
                <a:ea typeface="Lucida Sans Unicode" pitchFamily="32" charset="0"/>
                <a:cs typeface="Lucida Sans Unicode" pitchFamily="32" charset="0"/>
              </a:defRPr>
            </a:lvl2pPr>
            <a:lvl3pPr marL="1295302" indent="-431767" defTabSz="914331" fontAlgn="base" hangingPunct="0">
              <a:spcBef>
                <a:spcPct val="0"/>
              </a:spcBef>
              <a:spcAft>
                <a:spcPct val="0"/>
              </a:spcAft>
              <a:buClr>
                <a:srgbClr val="000000"/>
              </a:buClr>
              <a:buSzPct val="45000"/>
              <a:buFont typeface="StarSymbol" charset="0"/>
              <a:defRPr sz="8799">
                <a:solidFill>
                  <a:srgbClr val="000000"/>
                </a:solidFill>
                <a:latin typeface="Times New Roman" pitchFamily="16" charset="0"/>
                <a:ea typeface="Lucida Sans Unicode" pitchFamily="32" charset="0"/>
                <a:cs typeface="Lucida Sans Unicode" pitchFamily="32" charset="0"/>
              </a:defRPr>
            </a:lvl3pPr>
            <a:lvl4pPr marL="1727070" indent="-431767" defTabSz="914331" fontAlgn="base" hangingPunct="0">
              <a:spcBef>
                <a:spcPct val="0"/>
              </a:spcBef>
              <a:spcAft>
                <a:spcPct val="0"/>
              </a:spcAft>
              <a:buClr>
                <a:srgbClr val="000000"/>
              </a:buClr>
              <a:buSzPct val="45000"/>
              <a:buFont typeface="StarSymbol" charset="0"/>
              <a:defRPr sz="8799">
                <a:solidFill>
                  <a:srgbClr val="000000"/>
                </a:solidFill>
                <a:latin typeface="Times New Roman" pitchFamily="16" charset="0"/>
                <a:ea typeface="Lucida Sans Unicode" pitchFamily="32" charset="0"/>
                <a:cs typeface="Lucida Sans Unicode" pitchFamily="32" charset="0"/>
              </a:defRPr>
            </a:lvl4pPr>
            <a:lvl5pPr marL="2158837" indent="-431767" defTabSz="914331" fontAlgn="base" hangingPunct="0">
              <a:spcBef>
                <a:spcPct val="0"/>
              </a:spcBef>
              <a:spcAft>
                <a:spcPct val="0"/>
              </a:spcAft>
              <a:buClr>
                <a:srgbClr val="000000"/>
              </a:buClr>
              <a:buSzPct val="45000"/>
              <a:buFont typeface="StarSymbol" charset="0"/>
              <a:defRPr sz="8799">
                <a:solidFill>
                  <a:srgbClr val="000000"/>
                </a:solidFill>
                <a:latin typeface="Times New Roman" pitchFamily="16" charset="0"/>
                <a:ea typeface="Lucida Sans Unicode" pitchFamily="32" charset="0"/>
                <a:cs typeface="Lucida Sans Unicode" pitchFamily="32" charset="0"/>
              </a:defRPr>
            </a:lvl5pPr>
            <a:lvl6pPr marL="3073167" indent="-431767" defTabSz="914331" fontAlgn="base" hangingPunct="0">
              <a:spcBef>
                <a:spcPct val="0"/>
              </a:spcBef>
              <a:spcAft>
                <a:spcPct val="0"/>
              </a:spcAft>
              <a:buClr>
                <a:srgbClr val="000000"/>
              </a:buClr>
              <a:buSzPct val="45000"/>
              <a:buFont typeface="StarSymbol" charset="0"/>
              <a:defRPr sz="8799">
                <a:solidFill>
                  <a:srgbClr val="000000"/>
                </a:solidFill>
                <a:latin typeface="Times New Roman" pitchFamily="16" charset="0"/>
                <a:ea typeface="Lucida Sans Unicode" pitchFamily="32" charset="0"/>
                <a:cs typeface="Lucida Sans Unicode" pitchFamily="32" charset="0"/>
              </a:defRPr>
            </a:lvl6pPr>
            <a:lvl7pPr marL="3987499" indent="-431767" defTabSz="914331" fontAlgn="base" hangingPunct="0">
              <a:spcBef>
                <a:spcPct val="0"/>
              </a:spcBef>
              <a:spcAft>
                <a:spcPct val="0"/>
              </a:spcAft>
              <a:buClr>
                <a:srgbClr val="000000"/>
              </a:buClr>
              <a:buSzPct val="45000"/>
              <a:buFont typeface="StarSymbol" charset="0"/>
              <a:defRPr sz="8799">
                <a:solidFill>
                  <a:srgbClr val="000000"/>
                </a:solidFill>
                <a:latin typeface="Times New Roman" pitchFamily="16" charset="0"/>
                <a:ea typeface="Lucida Sans Unicode" pitchFamily="32" charset="0"/>
                <a:cs typeface="Lucida Sans Unicode" pitchFamily="32" charset="0"/>
              </a:defRPr>
            </a:lvl7pPr>
            <a:lvl8pPr marL="4901829" indent="-431767" defTabSz="914331" fontAlgn="base" hangingPunct="0">
              <a:spcBef>
                <a:spcPct val="0"/>
              </a:spcBef>
              <a:spcAft>
                <a:spcPct val="0"/>
              </a:spcAft>
              <a:buClr>
                <a:srgbClr val="000000"/>
              </a:buClr>
              <a:buSzPct val="45000"/>
              <a:buFont typeface="StarSymbol" charset="0"/>
              <a:defRPr sz="8799">
                <a:solidFill>
                  <a:srgbClr val="000000"/>
                </a:solidFill>
                <a:latin typeface="Times New Roman" pitchFamily="16" charset="0"/>
                <a:ea typeface="Lucida Sans Unicode" pitchFamily="32" charset="0"/>
                <a:cs typeface="Lucida Sans Unicode" pitchFamily="32" charset="0"/>
              </a:defRPr>
            </a:lvl8pPr>
            <a:lvl9pPr marL="5816161" indent="-431767" defTabSz="914331" fontAlgn="base" hangingPunct="0">
              <a:spcBef>
                <a:spcPct val="0"/>
              </a:spcBef>
              <a:spcAft>
                <a:spcPct val="0"/>
              </a:spcAft>
              <a:buClr>
                <a:srgbClr val="000000"/>
              </a:buClr>
              <a:buSzPct val="45000"/>
              <a:buFont typeface="StarSymbol" charset="0"/>
              <a:defRPr sz="8799">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914331"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1871" b="1" i="0" u="sng" strike="noStrike" kern="1200" cap="none" spc="0" normalizeH="0" baseline="0" noProof="0" dirty="0" err="1">
                <a:ln>
                  <a:noFill/>
                </a:ln>
                <a:solidFill>
                  <a:prstClr val="black"/>
                </a:solidFill>
                <a:effectLst/>
                <a:uLnTx/>
                <a:uFillTx/>
                <a:latin typeface="Arial" charset="0"/>
                <a:ea typeface="+mn-ea"/>
                <a:cs typeface="+mn-cs"/>
              </a:rPr>
              <a:t>rPFS</a:t>
            </a:r>
            <a:r>
              <a:rPr kumimoji="0" lang="en-US" sz="1871" b="1" i="0" u="sng" strike="noStrike" kern="1200" cap="none" spc="0" normalizeH="0" baseline="0" noProof="0" dirty="0">
                <a:ln>
                  <a:noFill/>
                </a:ln>
                <a:solidFill>
                  <a:prstClr val="black"/>
                </a:solidFill>
                <a:effectLst/>
                <a:uLnTx/>
                <a:uFillTx/>
                <a:latin typeface="Arial" charset="0"/>
                <a:ea typeface="+mn-ea"/>
                <a:cs typeface="+mn-cs"/>
              </a:rPr>
              <a:t> by blinded independent central review</a:t>
            </a:r>
            <a:r>
              <a:rPr kumimoji="0" lang="en-US" sz="1871" b="1" i="0" u="sng" strike="noStrike" kern="1200" cap="none" spc="0" normalizeH="0" baseline="30000" noProof="0" dirty="0">
                <a:ln>
                  <a:noFill/>
                </a:ln>
                <a:solidFill>
                  <a:prstClr val="black"/>
                </a:solidFill>
                <a:effectLst/>
                <a:uLnTx/>
                <a:uFillTx/>
                <a:latin typeface="Arial" charset="0"/>
                <a:ea typeface="+mn-ea"/>
                <a:cs typeface="+mn-cs"/>
              </a:rPr>
              <a:t>^</a:t>
            </a:r>
          </a:p>
        </p:txBody>
      </p:sp>
      <p:sp>
        <p:nvSpPr>
          <p:cNvPr id="14" name="TextBox 13">
            <a:extLst>
              <a:ext uri="{FF2B5EF4-FFF2-40B4-BE49-F238E27FC236}">
                <a16:creationId xmlns:a16="http://schemas.microsoft.com/office/drawing/2014/main" id="{69359607-C2F4-B347-9D77-206BD288CD6B}"/>
              </a:ext>
            </a:extLst>
          </p:cNvPr>
          <p:cNvSpPr txBox="1"/>
          <p:nvPr/>
        </p:nvSpPr>
        <p:spPr>
          <a:xfrm>
            <a:off x="527381" y="6201879"/>
            <a:ext cx="11055019" cy="215444"/>
          </a:xfrm>
          <a:prstGeom prst="rect">
            <a:avLst/>
          </a:prstGeom>
        </p:spPr>
        <p:txBody>
          <a:bodyPr wrap="square" rtlCol="0" anchor="b">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Saad F, et al. Oral presentation at the 2022 ASCO GU Symposium; Feb 17, 2022; Abstract #11</a:t>
            </a:r>
          </a:p>
        </p:txBody>
      </p:sp>
      <p:sp>
        <p:nvSpPr>
          <p:cNvPr id="3" name="TextBox 2">
            <a:extLst>
              <a:ext uri="{FF2B5EF4-FFF2-40B4-BE49-F238E27FC236}">
                <a16:creationId xmlns:a16="http://schemas.microsoft.com/office/drawing/2014/main" id="{CF6487F4-5339-6C62-DD32-06E2B3C2236C}"/>
              </a:ext>
            </a:extLst>
          </p:cNvPr>
          <p:cNvSpPr txBox="1"/>
          <p:nvPr/>
        </p:nvSpPr>
        <p:spPr>
          <a:xfrm>
            <a:off x="8256240" y="6381328"/>
            <a:ext cx="2880320" cy="369332"/>
          </a:xfrm>
          <a:prstGeom prst="rect">
            <a:avLst/>
          </a:prstGeom>
          <a:noFill/>
        </p:spPr>
        <p:txBody>
          <a:bodyPr wrap="square">
            <a:spAutoFit/>
          </a:bodyPr>
          <a:lstStyle/>
          <a:p>
            <a:r>
              <a:rPr lang="en-US" sz="1800" b="0" dirty="0">
                <a:solidFill>
                  <a:schemeClr val="tx1"/>
                </a:solidFill>
                <a:latin typeface="+mn-lt"/>
              </a:rPr>
              <a:t>Courtesy of Fred Saad, MD</a:t>
            </a:r>
            <a:endParaRPr lang="en-US" sz="1800" b="0" dirty="0"/>
          </a:p>
        </p:txBody>
      </p:sp>
    </p:spTree>
    <p:extLst>
      <p:ext uri="{BB962C8B-B14F-4D97-AF65-F5344CB8AC3E}">
        <p14:creationId xmlns:p14="http://schemas.microsoft.com/office/powerpoint/2010/main" val="26361952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46693-8695-42DC-9A92-7716D897DBB8}"/>
              </a:ext>
            </a:extLst>
          </p:cNvPr>
          <p:cNvSpPr>
            <a:spLocks noGrp="1"/>
          </p:cNvSpPr>
          <p:nvPr>
            <p:ph type="title"/>
          </p:nvPr>
        </p:nvSpPr>
        <p:spPr>
          <a:xfrm>
            <a:off x="797090" y="14245"/>
            <a:ext cx="10515600" cy="1059450"/>
          </a:xfrm>
        </p:spPr>
        <p:txBody>
          <a:bodyPr>
            <a:normAutofit/>
          </a:bodyPr>
          <a:lstStyle/>
          <a:p>
            <a:r>
              <a:rPr lang="en-GB" sz="3733" b="1" dirty="0" err="1">
                <a:latin typeface="+mn-lt"/>
              </a:rPr>
              <a:t>PROpel</a:t>
            </a:r>
            <a:br>
              <a:rPr lang="en-GB" dirty="0"/>
            </a:br>
            <a:r>
              <a:rPr lang="en-GB" sz="2400" dirty="0" err="1">
                <a:solidFill>
                  <a:schemeClr val="accent1"/>
                </a:solidFill>
              </a:rPr>
              <a:t>rPFS</a:t>
            </a:r>
            <a:r>
              <a:rPr lang="en-GB" sz="2400" dirty="0">
                <a:solidFill>
                  <a:schemeClr val="accent1"/>
                </a:solidFill>
              </a:rPr>
              <a:t> subgroup analysis</a:t>
            </a:r>
            <a:endParaRPr lang="en-GB" dirty="0">
              <a:solidFill>
                <a:schemeClr val="accent1"/>
              </a:solidFill>
            </a:endParaRPr>
          </a:p>
        </p:txBody>
      </p:sp>
      <p:sp>
        <p:nvSpPr>
          <p:cNvPr id="4" name="Slide Number Placeholder 3">
            <a:extLst>
              <a:ext uri="{FF2B5EF4-FFF2-40B4-BE49-F238E27FC236}">
                <a16:creationId xmlns:a16="http://schemas.microsoft.com/office/drawing/2014/main" id="{75E204DA-12B6-4C42-8408-10DC89135C7D}"/>
              </a:ext>
            </a:extLst>
          </p:cNvPr>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9B5FA007-FE18-43E5-9303-5B1CFE027859}"/>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092273" y="1098621"/>
            <a:ext cx="9203219" cy="4212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id="{F107E82A-4CA8-44EE-B35C-16B1C03E166C}"/>
              </a:ext>
            </a:extLst>
          </p:cNvPr>
          <p:cNvSpPr txBox="1"/>
          <p:nvPr/>
        </p:nvSpPr>
        <p:spPr>
          <a:xfrm>
            <a:off x="-2223" y="5400263"/>
            <a:ext cx="12192000" cy="384043"/>
          </a:xfrm>
          <a:prstGeom prst="rect">
            <a:avLst/>
          </a:prstGeom>
          <a:solidFill>
            <a:schemeClr val="accent1"/>
          </a:solidFill>
          <a:ln>
            <a:noFill/>
          </a:ln>
        </p:spPr>
        <p:txBody>
          <a:bodyPr wrap="square" rtlCol="0" anchor="ctr" anchorCtr="0">
            <a:noAutofit/>
          </a:bodyPr>
          <a:lstStyle/>
          <a:p>
            <a:pPr marL="838179" marR="0" lvl="1" indent="-228594" algn="ctr"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1" i="0" u="none" strike="noStrike" kern="1200" cap="none" spc="0" normalizeH="0" baseline="0" noProof="0" dirty="0" err="1">
                <a:ln>
                  <a:noFill/>
                </a:ln>
                <a:solidFill>
                  <a:prstClr val="white"/>
                </a:solidFill>
                <a:effectLst/>
                <a:uLnTx/>
                <a:uFillTx/>
                <a:latin typeface="Calibri" panose="020F0502020204030204"/>
                <a:ea typeface="+mn-ea"/>
                <a:cs typeface="+mn-cs"/>
              </a:rPr>
              <a:t>rPFS</a:t>
            </a: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 benefit observed across all pre-specified subgroups</a:t>
            </a:r>
          </a:p>
        </p:txBody>
      </p:sp>
      <p:sp>
        <p:nvSpPr>
          <p:cNvPr id="9" name="TextBox 8">
            <a:extLst>
              <a:ext uri="{FF2B5EF4-FFF2-40B4-BE49-F238E27FC236}">
                <a16:creationId xmlns:a16="http://schemas.microsoft.com/office/drawing/2014/main" id="{B0EDAAE0-73F9-CA4E-B340-DF5E0A16FC70}"/>
              </a:ext>
            </a:extLst>
          </p:cNvPr>
          <p:cNvSpPr txBox="1"/>
          <p:nvPr/>
        </p:nvSpPr>
        <p:spPr>
          <a:xfrm>
            <a:off x="527381" y="6201879"/>
            <a:ext cx="11055019" cy="215444"/>
          </a:xfrm>
          <a:prstGeom prst="rect">
            <a:avLst/>
          </a:prstGeom>
        </p:spPr>
        <p:txBody>
          <a:bodyPr wrap="square" rtlCol="0" anchor="b">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Saad F, et al. Oral presentation at the 2022 ASCO GU Symposium; Feb 17, 2022; Abstract #11</a:t>
            </a:r>
          </a:p>
        </p:txBody>
      </p:sp>
      <p:sp>
        <p:nvSpPr>
          <p:cNvPr id="3" name="TextBox 2">
            <a:extLst>
              <a:ext uri="{FF2B5EF4-FFF2-40B4-BE49-F238E27FC236}">
                <a16:creationId xmlns:a16="http://schemas.microsoft.com/office/drawing/2014/main" id="{224535D0-16E1-2E0B-5253-0B8A4762444A}"/>
              </a:ext>
            </a:extLst>
          </p:cNvPr>
          <p:cNvSpPr txBox="1"/>
          <p:nvPr/>
        </p:nvSpPr>
        <p:spPr>
          <a:xfrm>
            <a:off x="8256240" y="6381328"/>
            <a:ext cx="2880320" cy="369332"/>
          </a:xfrm>
          <a:prstGeom prst="rect">
            <a:avLst/>
          </a:prstGeom>
          <a:noFill/>
        </p:spPr>
        <p:txBody>
          <a:bodyPr wrap="square">
            <a:spAutoFit/>
          </a:bodyPr>
          <a:lstStyle/>
          <a:p>
            <a:r>
              <a:rPr lang="en-US" sz="1800" b="0" dirty="0">
                <a:solidFill>
                  <a:schemeClr val="tx1"/>
                </a:solidFill>
                <a:latin typeface="+mn-lt"/>
              </a:rPr>
              <a:t>Courtesy of Fred Saad, MD</a:t>
            </a:r>
            <a:endParaRPr lang="en-US" sz="1800" b="0" dirty="0"/>
          </a:p>
        </p:txBody>
      </p:sp>
    </p:spTree>
    <p:extLst>
      <p:ext uri="{BB962C8B-B14F-4D97-AF65-F5344CB8AC3E}">
        <p14:creationId xmlns:p14="http://schemas.microsoft.com/office/powerpoint/2010/main" val="23652147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46693-8695-42DC-9A92-7716D897DBB8}"/>
              </a:ext>
            </a:extLst>
          </p:cNvPr>
          <p:cNvSpPr>
            <a:spLocks noGrp="1"/>
          </p:cNvSpPr>
          <p:nvPr>
            <p:ph type="title"/>
          </p:nvPr>
        </p:nvSpPr>
        <p:spPr>
          <a:xfrm>
            <a:off x="527381" y="72330"/>
            <a:ext cx="10515600" cy="1325563"/>
          </a:xfrm>
        </p:spPr>
        <p:txBody>
          <a:bodyPr>
            <a:normAutofit/>
          </a:bodyPr>
          <a:lstStyle/>
          <a:p>
            <a:r>
              <a:rPr lang="en-GB" sz="3733" b="1" dirty="0" err="1">
                <a:latin typeface="+mn-lt"/>
              </a:rPr>
              <a:t>PROpel</a:t>
            </a:r>
            <a:br>
              <a:rPr lang="en-GB" dirty="0"/>
            </a:br>
            <a:r>
              <a:rPr lang="en-GB" sz="2400" dirty="0">
                <a:solidFill>
                  <a:schemeClr val="accent1"/>
                </a:solidFill>
              </a:rPr>
              <a:t>Key secondary endpoints</a:t>
            </a:r>
            <a:endParaRPr lang="en-GB" dirty="0">
              <a:solidFill>
                <a:schemeClr val="accent1"/>
              </a:solidFill>
            </a:endParaRPr>
          </a:p>
        </p:txBody>
      </p:sp>
      <p:sp>
        <p:nvSpPr>
          <p:cNvPr id="4" name="Slide Number Placeholder 3">
            <a:extLst>
              <a:ext uri="{FF2B5EF4-FFF2-40B4-BE49-F238E27FC236}">
                <a16:creationId xmlns:a16="http://schemas.microsoft.com/office/drawing/2014/main" id="{75E204DA-12B6-4C42-8408-10DC89135C7D}"/>
              </a:ext>
            </a:extLst>
          </p:cNvPr>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17B05C3-D851-4E10-B6BE-E5344E2298A1}"/>
              </a:ext>
            </a:extLst>
          </p:cNvPr>
          <p:cNvSpPr txBox="1"/>
          <p:nvPr/>
        </p:nvSpPr>
        <p:spPr>
          <a:xfrm>
            <a:off x="527381" y="6201879"/>
            <a:ext cx="11055019" cy="215444"/>
          </a:xfrm>
          <a:prstGeom prst="rect">
            <a:avLst/>
          </a:prstGeom>
        </p:spPr>
        <p:txBody>
          <a:bodyPr wrap="square" rtlCol="0" anchor="b">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Saad F, et al. Oral presentation at the 2022 ASCO GU Symposium; Feb 17, 2022; Abstract #11</a:t>
            </a:r>
          </a:p>
        </p:txBody>
      </p:sp>
      <p:sp>
        <p:nvSpPr>
          <p:cNvPr id="9" name="TextBox 8">
            <a:extLst>
              <a:ext uri="{FF2B5EF4-FFF2-40B4-BE49-F238E27FC236}">
                <a16:creationId xmlns:a16="http://schemas.microsoft.com/office/drawing/2014/main" id="{9AA78CBD-2E08-4F5B-8EB8-A64DA2E19B5A}"/>
              </a:ext>
            </a:extLst>
          </p:cNvPr>
          <p:cNvSpPr txBox="1"/>
          <p:nvPr/>
        </p:nvSpPr>
        <p:spPr>
          <a:xfrm>
            <a:off x="1515862" y="1598239"/>
            <a:ext cx="1715533" cy="338554"/>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dirty="0">
                <a:ln>
                  <a:noFill/>
                </a:ln>
                <a:solidFill>
                  <a:srgbClr val="000000"/>
                </a:solidFill>
                <a:effectLst/>
                <a:uLnTx/>
                <a:uFillTx/>
                <a:latin typeface="Arial" panose="020B0604020202020204"/>
                <a:ea typeface="+mn-ea"/>
                <a:cs typeface="+mn-cs"/>
              </a:rPr>
              <a:t>Overall survival</a:t>
            </a:r>
          </a:p>
        </p:txBody>
      </p:sp>
      <p:pic>
        <p:nvPicPr>
          <p:cNvPr id="10" name="Picture 2">
            <a:extLst>
              <a:ext uri="{FF2B5EF4-FFF2-40B4-BE49-F238E27FC236}">
                <a16:creationId xmlns:a16="http://schemas.microsoft.com/office/drawing/2014/main" id="{64902A0C-671E-40E1-B80F-FF988D2A5EFE}"/>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689" y="2042958"/>
            <a:ext cx="4361120" cy="238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a:extLst>
              <a:ext uri="{FF2B5EF4-FFF2-40B4-BE49-F238E27FC236}">
                <a16:creationId xmlns:a16="http://schemas.microsoft.com/office/drawing/2014/main" id="{455316CE-4461-473A-8124-55C125EB4D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029" t="28711" r="4418" b="33953"/>
          <a:stretch/>
        </p:blipFill>
        <p:spPr bwMode="auto">
          <a:xfrm>
            <a:off x="871187" y="2611375"/>
            <a:ext cx="1736285" cy="1193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6278A766-9BF6-4390-B0DD-818889AB3743}"/>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1694"/>
          <a:stretch/>
        </p:blipFill>
        <p:spPr bwMode="auto">
          <a:xfrm>
            <a:off x="4442170" y="2094397"/>
            <a:ext cx="3958087" cy="248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ACCC2420-3DD7-47D3-B33F-509C83DA8528}"/>
              </a:ext>
            </a:extLst>
          </p:cNvPr>
          <p:cNvSpPr txBox="1"/>
          <p:nvPr/>
        </p:nvSpPr>
        <p:spPr>
          <a:xfrm>
            <a:off x="4943872" y="1475129"/>
            <a:ext cx="3264363"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dirty="0">
                <a:ln>
                  <a:noFill/>
                </a:ln>
                <a:solidFill>
                  <a:srgbClr val="000000"/>
                </a:solidFill>
                <a:effectLst/>
                <a:uLnTx/>
                <a:uFillTx/>
                <a:latin typeface="Arial" panose="020B0604020202020204"/>
                <a:ea typeface="+mn-ea"/>
                <a:cs typeface="+mn-cs"/>
              </a:rPr>
              <a:t>Time to first subsequent therapy or death (TFST)</a:t>
            </a:r>
          </a:p>
        </p:txBody>
      </p:sp>
      <p:sp>
        <p:nvSpPr>
          <p:cNvPr id="16" name="TextBox 15">
            <a:extLst>
              <a:ext uri="{FF2B5EF4-FFF2-40B4-BE49-F238E27FC236}">
                <a16:creationId xmlns:a16="http://schemas.microsoft.com/office/drawing/2014/main" id="{C2A80B99-42DB-4937-8A3F-469DB382B414}"/>
              </a:ext>
            </a:extLst>
          </p:cNvPr>
          <p:cNvSpPr txBox="1"/>
          <p:nvPr/>
        </p:nvSpPr>
        <p:spPr>
          <a:xfrm>
            <a:off x="8850216" y="1475129"/>
            <a:ext cx="3006425"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dirty="0">
                <a:ln>
                  <a:noFill/>
                </a:ln>
                <a:solidFill>
                  <a:srgbClr val="000000"/>
                </a:solidFill>
                <a:effectLst/>
                <a:uLnTx/>
                <a:uFillTx/>
                <a:latin typeface="Arial" panose="020B0604020202020204"/>
                <a:ea typeface="+mn-ea"/>
                <a:cs typeface="+mn-cs"/>
              </a:rPr>
              <a:t>Time to second progression or death (PFS2)</a:t>
            </a:r>
          </a:p>
        </p:txBody>
      </p:sp>
      <p:sp>
        <p:nvSpPr>
          <p:cNvPr id="17" name="TextBox 16">
            <a:extLst>
              <a:ext uri="{FF2B5EF4-FFF2-40B4-BE49-F238E27FC236}">
                <a16:creationId xmlns:a16="http://schemas.microsoft.com/office/drawing/2014/main" id="{1C76FF74-C8D0-42D2-A85F-A2C91C483161}"/>
              </a:ext>
            </a:extLst>
          </p:cNvPr>
          <p:cNvSpPr txBox="1"/>
          <p:nvPr/>
        </p:nvSpPr>
        <p:spPr>
          <a:xfrm>
            <a:off x="-2223" y="5023722"/>
            <a:ext cx="12192000" cy="517513"/>
          </a:xfrm>
          <a:prstGeom prst="rect">
            <a:avLst/>
          </a:prstGeom>
          <a:solidFill>
            <a:schemeClr val="accent1"/>
          </a:solidFill>
          <a:ln>
            <a:noFill/>
          </a:ln>
        </p:spPr>
        <p:txBody>
          <a:bodyPr wrap="square" rtlCol="0" anchor="ctr" anchorCtr="0">
            <a:noAutofit/>
          </a:bodyPr>
          <a:lstStyle/>
          <a:p>
            <a:pPr marL="838179" marR="0" lvl="1" indent="-228594" algn="ctr"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OS data immature, but trend towards improved OS with </a:t>
            </a:r>
            <a:r>
              <a:rPr kumimoji="0" lang="en-GB" sz="1600" b="1" i="0" u="none" strike="noStrike" kern="1200" cap="none" spc="0" normalizeH="0" baseline="0" noProof="0" dirty="0" err="1">
                <a:ln>
                  <a:noFill/>
                </a:ln>
                <a:solidFill>
                  <a:prstClr val="white"/>
                </a:solidFill>
                <a:effectLst/>
                <a:uLnTx/>
                <a:uFillTx/>
                <a:latin typeface="Calibri" panose="020F0502020204030204"/>
                <a:ea typeface="+mn-ea"/>
                <a:cs typeface="+mn-cs"/>
              </a:rPr>
              <a:t>olaparib</a:t>
            </a: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 + abiraterone</a:t>
            </a:r>
          </a:p>
          <a:p>
            <a:pPr marL="838179" marR="0" lvl="1" indent="-228594" algn="ctr"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TFST (HR 0.74; 95% CI 0.61–0.90) and PFS2 (HR 0.69; 95% CI 0.51–0.94) supportive of long-term benefits</a:t>
            </a:r>
          </a:p>
        </p:txBody>
      </p:sp>
      <p:pic>
        <p:nvPicPr>
          <p:cNvPr id="18" name="Picture 17">
            <a:extLst>
              <a:ext uri="{FF2B5EF4-FFF2-40B4-BE49-F238E27FC236}">
                <a16:creationId xmlns:a16="http://schemas.microsoft.com/office/drawing/2014/main" id="{2BF7F0BD-07C8-475D-BFFC-F841768B6E8D}"/>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l="1652"/>
          <a:stretch/>
        </p:blipFill>
        <p:spPr bwMode="auto">
          <a:xfrm>
            <a:off x="8440896" y="2155675"/>
            <a:ext cx="3570485" cy="2411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50F4F942-9886-5CFF-A9D3-16023EBFDAE9}"/>
              </a:ext>
            </a:extLst>
          </p:cNvPr>
          <p:cNvSpPr txBox="1"/>
          <p:nvPr/>
        </p:nvSpPr>
        <p:spPr>
          <a:xfrm>
            <a:off x="8256240" y="6381328"/>
            <a:ext cx="2880320" cy="369332"/>
          </a:xfrm>
          <a:prstGeom prst="rect">
            <a:avLst/>
          </a:prstGeom>
          <a:noFill/>
        </p:spPr>
        <p:txBody>
          <a:bodyPr wrap="square">
            <a:spAutoFit/>
          </a:bodyPr>
          <a:lstStyle/>
          <a:p>
            <a:r>
              <a:rPr lang="en-US" sz="1800" b="0" dirty="0">
                <a:solidFill>
                  <a:schemeClr val="tx1"/>
                </a:solidFill>
                <a:latin typeface="+mn-lt"/>
              </a:rPr>
              <a:t>Courtesy of Fred Saad, MD</a:t>
            </a:r>
            <a:endParaRPr lang="en-US" sz="1800" b="0" dirty="0"/>
          </a:p>
        </p:txBody>
      </p:sp>
    </p:spTree>
    <p:extLst>
      <p:ext uri="{BB962C8B-B14F-4D97-AF65-F5344CB8AC3E}">
        <p14:creationId xmlns:p14="http://schemas.microsoft.com/office/powerpoint/2010/main" val="13157527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46693-8695-42DC-9A92-7716D897DBB8}"/>
              </a:ext>
            </a:extLst>
          </p:cNvPr>
          <p:cNvSpPr>
            <a:spLocks noGrp="1"/>
          </p:cNvSpPr>
          <p:nvPr>
            <p:ph type="title"/>
          </p:nvPr>
        </p:nvSpPr>
        <p:spPr/>
        <p:txBody>
          <a:bodyPr>
            <a:normAutofit fontScale="90000"/>
          </a:bodyPr>
          <a:lstStyle/>
          <a:p>
            <a:r>
              <a:rPr lang="en-GB" sz="3733" b="1" dirty="0" err="1">
                <a:latin typeface="+mn-lt"/>
              </a:rPr>
              <a:t>PROpel</a:t>
            </a:r>
            <a:br>
              <a:rPr lang="en-GB" dirty="0"/>
            </a:br>
            <a:r>
              <a:rPr lang="en-GB" sz="2400" dirty="0">
                <a:solidFill>
                  <a:schemeClr val="accent1"/>
                </a:solidFill>
              </a:rPr>
              <a:t>Safety data</a:t>
            </a:r>
            <a:endParaRPr lang="en-GB" dirty="0">
              <a:solidFill>
                <a:schemeClr val="accent1"/>
              </a:solidFill>
            </a:endParaRPr>
          </a:p>
        </p:txBody>
      </p:sp>
      <p:sp>
        <p:nvSpPr>
          <p:cNvPr id="4" name="Slide Number Placeholder 3">
            <a:extLst>
              <a:ext uri="{FF2B5EF4-FFF2-40B4-BE49-F238E27FC236}">
                <a16:creationId xmlns:a16="http://schemas.microsoft.com/office/drawing/2014/main" id="{75E204DA-12B6-4C42-8408-10DC89135C7D}"/>
              </a:ext>
            </a:extLst>
          </p:cNvPr>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17B05C3-D851-4E10-B6BE-E5344E2298A1}"/>
              </a:ext>
            </a:extLst>
          </p:cNvPr>
          <p:cNvSpPr txBox="1"/>
          <p:nvPr/>
        </p:nvSpPr>
        <p:spPr>
          <a:xfrm>
            <a:off x="527381" y="5955658"/>
            <a:ext cx="11055019" cy="461665"/>
          </a:xfrm>
          <a:prstGeom prst="rect">
            <a:avLst/>
          </a:prstGeom>
        </p:spPr>
        <p:txBody>
          <a:bodyPr wrap="square" rtlCol="0" anchor="b">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*Anemia category includes anemia, decreased hemoglobin level, decreased red-cell count, decreased hematocrit level, </a:t>
            </a:r>
            <a:r>
              <a:rPr kumimoji="0" lang="en-US" sz="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erythropenia</a:t>
            </a:r>
            <a:r>
              <a:rPr kumimoji="0" lang="en-US"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macrocytic anemia, normochromic anemia, normochromic normocytic anemia, and normocytic anemia.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AE, adverse event; CTCAE, Common Terminology Criteria for Adverse Events v4.03.</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Saad F, et al. Oral presentation at the 2022 ASCO GU Symposium; Feb 17, 2022; Abstract #11</a:t>
            </a:r>
          </a:p>
        </p:txBody>
      </p:sp>
      <p:sp>
        <p:nvSpPr>
          <p:cNvPr id="7" name="TextBox 6">
            <a:extLst>
              <a:ext uri="{FF2B5EF4-FFF2-40B4-BE49-F238E27FC236}">
                <a16:creationId xmlns:a16="http://schemas.microsoft.com/office/drawing/2014/main" id="{0243617A-90E5-4A7A-88A1-36AAC6568A70}"/>
              </a:ext>
            </a:extLst>
          </p:cNvPr>
          <p:cNvSpPr txBox="1"/>
          <p:nvPr/>
        </p:nvSpPr>
        <p:spPr>
          <a:xfrm>
            <a:off x="-2223" y="5445225"/>
            <a:ext cx="12192000" cy="517513"/>
          </a:xfrm>
          <a:prstGeom prst="rect">
            <a:avLst/>
          </a:prstGeom>
          <a:solidFill>
            <a:schemeClr val="accent1"/>
          </a:solidFill>
          <a:ln>
            <a:noFill/>
          </a:ln>
        </p:spPr>
        <p:txBody>
          <a:bodyPr wrap="square" rtlCol="0" anchor="ctr" anchorCtr="0">
            <a:noAutofit/>
          </a:bodyPr>
          <a:lstStyle/>
          <a:p>
            <a:pPr marL="838179" marR="0" lvl="1" indent="-228594" algn="ctr"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Safety and tolerability profile consistent with the known safety profiles of individual drugs</a:t>
            </a:r>
          </a:p>
          <a:p>
            <a:pPr marL="838179" marR="0" lvl="1" indent="-228594" algn="ctr"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The most common grade ≥3 AE was </a:t>
            </a:r>
            <a:r>
              <a:rPr kumimoji="0" lang="en-GB" sz="1600" b="1" i="0" u="none" strike="noStrike" kern="1200" cap="none" spc="0" normalizeH="0" baseline="0" noProof="0" dirty="0" err="1">
                <a:ln>
                  <a:noFill/>
                </a:ln>
                <a:solidFill>
                  <a:prstClr val="white"/>
                </a:solidFill>
                <a:effectLst/>
                <a:uLnTx/>
                <a:uFillTx/>
                <a:latin typeface="Calibri" panose="020F0502020204030204"/>
                <a:ea typeface="+mn-ea"/>
                <a:cs typeface="+mn-cs"/>
              </a:rPr>
              <a:t>anemia</a:t>
            </a: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 (15.1% vs 3.3%)</a:t>
            </a:r>
          </a:p>
        </p:txBody>
      </p:sp>
      <p:pic>
        <p:nvPicPr>
          <p:cNvPr id="9" name="Picture 2">
            <a:extLst>
              <a:ext uri="{FF2B5EF4-FFF2-40B4-BE49-F238E27FC236}">
                <a16:creationId xmlns:a16="http://schemas.microsoft.com/office/drawing/2014/main" id="{D2C8DFCD-8FC9-4A40-A817-A859E71B4EF3}"/>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069950" y="1278058"/>
            <a:ext cx="10667971" cy="4023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6DD1478C-6441-7439-BDCB-7E45B9BBC900}"/>
              </a:ext>
            </a:extLst>
          </p:cNvPr>
          <p:cNvSpPr txBox="1"/>
          <p:nvPr/>
        </p:nvSpPr>
        <p:spPr>
          <a:xfrm>
            <a:off x="8256240" y="6381328"/>
            <a:ext cx="2880320" cy="369332"/>
          </a:xfrm>
          <a:prstGeom prst="rect">
            <a:avLst/>
          </a:prstGeom>
          <a:noFill/>
        </p:spPr>
        <p:txBody>
          <a:bodyPr wrap="square">
            <a:spAutoFit/>
          </a:bodyPr>
          <a:lstStyle/>
          <a:p>
            <a:r>
              <a:rPr lang="en-US" sz="1800" b="0" dirty="0">
                <a:solidFill>
                  <a:schemeClr val="tx1"/>
                </a:solidFill>
                <a:latin typeface="+mn-lt"/>
              </a:rPr>
              <a:t>Courtesy of Fred Saad, MD</a:t>
            </a:r>
            <a:endParaRPr lang="en-US" sz="1800" b="0" dirty="0"/>
          </a:p>
        </p:txBody>
      </p:sp>
    </p:spTree>
    <p:extLst>
      <p:ext uri="{BB962C8B-B14F-4D97-AF65-F5344CB8AC3E}">
        <p14:creationId xmlns:p14="http://schemas.microsoft.com/office/powerpoint/2010/main" val="36102073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46693-8695-42DC-9A92-7716D897DBB8}"/>
              </a:ext>
            </a:extLst>
          </p:cNvPr>
          <p:cNvSpPr>
            <a:spLocks noGrp="1"/>
          </p:cNvSpPr>
          <p:nvPr>
            <p:ph type="title"/>
          </p:nvPr>
        </p:nvSpPr>
        <p:spPr/>
        <p:txBody>
          <a:bodyPr>
            <a:normAutofit fontScale="90000"/>
          </a:bodyPr>
          <a:lstStyle/>
          <a:p>
            <a:r>
              <a:rPr lang="en-GB" sz="3733" b="1" spc="-133" dirty="0">
                <a:solidFill>
                  <a:srgbClr val="000000"/>
                </a:solidFill>
                <a:latin typeface="Arial Black" panose="020B0A04020102020204"/>
              </a:rPr>
              <a:t>MAGNITUDE </a:t>
            </a:r>
            <a:br>
              <a:rPr lang="en-GB" b="1" spc="-133" dirty="0">
                <a:solidFill>
                  <a:srgbClr val="000000"/>
                </a:solidFill>
                <a:latin typeface="Arial Black" panose="020B0A04020102020204"/>
              </a:rPr>
            </a:br>
            <a:r>
              <a:rPr lang="en-GB" sz="2400" b="1" spc="-133" dirty="0">
                <a:solidFill>
                  <a:srgbClr val="0460A9"/>
                </a:solidFill>
                <a:latin typeface="Arial Black" panose="020B0A04020102020204"/>
              </a:rPr>
              <a:t>Randomized, double-blind, placebo-controlled Phase III trial</a:t>
            </a:r>
            <a:endParaRPr lang="en-GB" sz="2667" dirty="0"/>
          </a:p>
        </p:txBody>
      </p:sp>
      <p:sp>
        <p:nvSpPr>
          <p:cNvPr id="4" name="Slide Number Placeholder 3">
            <a:extLst>
              <a:ext uri="{FF2B5EF4-FFF2-40B4-BE49-F238E27FC236}">
                <a16:creationId xmlns:a16="http://schemas.microsoft.com/office/drawing/2014/main" id="{75E204DA-12B6-4C42-8408-10DC89135C7D}"/>
              </a:ext>
            </a:extLst>
          </p:cNvPr>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2">
            <a:extLst>
              <a:ext uri="{FF2B5EF4-FFF2-40B4-BE49-F238E27FC236}">
                <a16:creationId xmlns:a16="http://schemas.microsoft.com/office/drawing/2014/main" id="{BB97C0FC-7598-4453-8A68-1DA35BCA87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09600" y="1738226"/>
            <a:ext cx="10972800" cy="4138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a:extLst>
              <a:ext uri="{FF2B5EF4-FFF2-40B4-BE49-F238E27FC236}">
                <a16:creationId xmlns:a16="http://schemas.microsoft.com/office/drawing/2014/main" id="{F6B2780C-2200-2A4F-B2E5-63E1BB14437B}"/>
              </a:ext>
            </a:extLst>
          </p:cNvPr>
          <p:cNvCxnSpPr>
            <a:cxnSpLocks/>
          </p:cNvCxnSpPr>
          <p:nvPr/>
        </p:nvCxnSpPr>
        <p:spPr>
          <a:xfrm flipV="1">
            <a:off x="4866468" y="3750590"/>
            <a:ext cx="3440624" cy="164282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71B4D6-CD50-AB46-8534-1B50F39293E5}"/>
              </a:ext>
            </a:extLst>
          </p:cNvPr>
          <p:cNvCxnSpPr>
            <a:cxnSpLocks/>
          </p:cNvCxnSpPr>
          <p:nvPr/>
        </p:nvCxnSpPr>
        <p:spPr>
          <a:xfrm flipH="1" flipV="1">
            <a:off x="4866468" y="3807266"/>
            <a:ext cx="3642102" cy="158614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12B10A9-B8F1-6B87-AD1D-9AAF7B05D991}"/>
              </a:ext>
            </a:extLst>
          </p:cNvPr>
          <p:cNvSpPr txBox="1"/>
          <p:nvPr/>
        </p:nvSpPr>
        <p:spPr>
          <a:xfrm>
            <a:off x="8256240" y="6381328"/>
            <a:ext cx="2880320" cy="369332"/>
          </a:xfrm>
          <a:prstGeom prst="rect">
            <a:avLst/>
          </a:prstGeom>
          <a:noFill/>
        </p:spPr>
        <p:txBody>
          <a:bodyPr wrap="square">
            <a:spAutoFit/>
          </a:bodyPr>
          <a:lstStyle/>
          <a:p>
            <a:r>
              <a:rPr lang="en-US" sz="1800" b="0" dirty="0">
                <a:solidFill>
                  <a:schemeClr val="tx1"/>
                </a:solidFill>
                <a:latin typeface="+mn-lt"/>
              </a:rPr>
              <a:t>Courtesy of Fred Saad, MD</a:t>
            </a:r>
            <a:endParaRPr lang="en-US" sz="1800" b="0" dirty="0"/>
          </a:p>
        </p:txBody>
      </p:sp>
    </p:spTree>
    <p:extLst>
      <p:ext uri="{BB962C8B-B14F-4D97-AF65-F5344CB8AC3E}">
        <p14:creationId xmlns:p14="http://schemas.microsoft.com/office/powerpoint/2010/main" val="40917289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46693-8695-42DC-9A92-7716D897DBB8}"/>
              </a:ext>
            </a:extLst>
          </p:cNvPr>
          <p:cNvSpPr>
            <a:spLocks noGrp="1"/>
          </p:cNvSpPr>
          <p:nvPr>
            <p:ph type="title"/>
          </p:nvPr>
        </p:nvSpPr>
        <p:spPr/>
        <p:txBody>
          <a:bodyPr>
            <a:normAutofit fontScale="90000"/>
          </a:bodyPr>
          <a:lstStyle/>
          <a:p>
            <a:r>
              <a:rPr lang="en-GB" sz="3733" b="1" spc="-133" dirty="0">
                <a:solidFill>
                  <a:srgbClr val="000000"/>
                </a:solidFill>
                <a:latin typeface="Arial Black" panose="020B0A04020102020204"/>
              </a:rPr>
              <a:t>MAGNITUDE</a:t>
            </a:r>
            <a:br>
              <a:rPr lang="en-GB" sz="3200" b="1" spc="-133" dirty="0">
                <a:solidFill>
                  <a:srgbClr val="000000"/>
                </a:solidFill>
                <a:latin typeface="Arial Black" panose="020B0A04020102020204"/>
              </a:rPr>
            </a:br>
            <a:r>
              <a:rPr lang="en-GB" sz="2400" b="1" spc="-133" dirty="0">
                <a:solidFill>
                  <a:srgbClr val="0460A9"/>
                </a:solidFill>
                <a:latin typeface="Arial Black" panose="020B0A04020102020204"/>
              </a:rPr>
              <a:t>Primary endpoint: </a:t>
            </a:r>
            <a:r>
              <a:rPr lang="en-GB" sz="2400" b="1" spc="-133" dirty="0" err="1">
                <a:solidFill>
                  <a:srgbClr val="0460A9"/>
                </a:solidFill>
                <a:latin typeface="Arial Black" panose="020B0A04020102020204"/>
              </a:rPr>
              <a:t>rPFS</a:t>
            </a:r>
            <a:r>
              <a:rPr lang="en-GB" sz="2400" b="1" spc="-133" dirty="0">
                <a:solidFill>
                  <a:srgbClr val="0460A9"/>
                </a:solidFill>
                <a:latin typeface="Arial Black" panose="020B0A04020102020204"/>
              </a:rPr>
              <a:t> by central review</a:t>
            </a:r>
            <a:endParaRPr lang="en-GB" sz="3200" dirty="0"/>
          </a:p>
        </p:txBody>
      </p:sp>
      <p:sp>
        <p:nvSpPr>
          <p:cNvPr id="4" name="Slide Number Placeholder 3">
            <a:extLst>
              <a:ext uri="{FF2B5EF4-FFF2-40B4-BE49-F238E27FC236}">
                <a16:creationId xmlns:a16="http://schemas.microsoft.com/office/drawing/2014/main" id="{75E204DA-12B6-4C42-8408-10DC89135C7D}"/>
              </a:ext>
            </a:extLst>
          </p:cNvPr>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ED6EB2EC-21B8-495F-89B9-9B10D102C305}"/>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564168" y="1761894"/>
            <a:ext cx="5178637" cy="3203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B3BACB8B-9A67-459C-90D1-FB499431DA23}"/>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123563" y="1761894"/>
            <a:ext cx="5138047" cy="3203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87A5C23C-CD50-4202-AB06-DCB2FCFE7C97}"/>
              </a:ext>
            </a:extLst>
          </p:cNvPr>
          <p:cNvSpPr txBox="1"/>
          <p:nvPr/>
        </p:nvSpPr>
        <p:spPr>
          <a:xfrm>
            <a:off x="8028890" y="1430496"/>
            <a:ext cx="1441420"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67" b="1" i="0" u="sng" strike="noStrike" kern="1200" cap="none" spc="0" normalizeH="0" baseline="0" noProof="0" dirty="0">
                <a:ln>
                  <a:noFill/>
                </a:ln>
                <a:solidFill>
                  <a:prstClr val="black"/>
                </a:solidFill>
                <a:effectLst/>
                <a:uLnTx/>
                <a:uFillTx/>
                <a:latin typeface="Calibri" panose="020F0502020204030204"/>
                <a:ea typeface="+mn-ea"/>
                <a:cs typeface="+mn-cs"/>
              </a:rPr>
              <a:t>All HRR BM+</a:t>
            </a:r>
          </a:p>
        </p:txBody>
      </p:sp>
      <p:sp>
        <p:nvSpPr>
          <p:cNvPr id="10" name="TextBox 9">
            <a:extLst>
              <a:ext uri="{FF2B5EF4-FFF2-40B4-BE49-F238E27FC236}">
                <a16:creationId xmlns:a16="http://schemas.microsoft.com/office/drawing/2014/main" id="{ADA8D47D-E878-4264-A741-D414AC7FDBAA}"/>
              </a:ext>
            </a:extLst>
          </p:cNvPr>
          <p:cNvSpPr txBox="1"/>
          <p:nvPr/>
        </p:nvSpPr>
        <p:spPr>
          <a:xfrm>
            <a:off x="2291643" y="1430496"/>
            <a:ext cx="1993238"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67" b="1" i="1" u="sng" strike="noStrike" kern="1200" cap="none" spc="0" normalizeH="0" baseline="0" noProof="0" dirty="0">
                <a:ln>
                  <a:noFill/>
                </a:ln>
                <a:solidFill>
                  <a:prstClr val="black"/>
                </a:solidFill>
                <a:effectLst/>
                <a:uLnTx/>
                <a:uFillTx/>
                <a:latin typeface="Calibri" panose="020F0502020204030204"/>
                <a:ea typeface="+mn-ea"/>
                <a:cs typeface="+mn-cs"/>
              </a:rPr>
              <a:t>BRCA1/2</a:t>
            </a:r>
            <a:r>
              <a:rPr kumimoji="0" lang="en-GB" sz="1867" b="1" i="0" u="sng" strike="noStrike" kern="1200" cap="none" spc="0" normalizeH="0" baseline="0" noProof="0" dirty="0">
                <a:ln>
                  <a:noFill/>
                </a:ln>
                <a:solidFill>
                  <a:prstClr val="black"/>
                </a:solidFill>
                <a:effectLst/>
                <a:uLnTx/>
                <a:uFillTx/>
                <a:latin typeface="Calibri" panose="020F0502020204030204"/>
                <a:ea typeface="+mn-ea"/>
                <a:cs typeface="+mn-cs"/>
              </a:rPr>
              <a:t>-mutated</a:t>
            </a:r>
          </a:p>
        </p:txBody>
      </p:sp>
      <p:sp>
        <p:nvSpPr>
          <p:cNvPr id="11" name="TextBox 10">
            <a:extLst>
              <a:ext uri="{FF2B5EF4-FFF2-40B4-BE49-F238E27FC236}">
                <a16:creationId xmlns:a16="http://schemas.microsoft.com/office/drawing/2014/main" id="{F1B644B1-CA33-431F-BC9A-F25F18BA46C8}"/>
              </a:ext>
            </a:extLst>
          </p:cNvPr>
          <p:cNvSpPr txBox="1"/>
          <p:nvPr/>
        </p:nvSpPr>
        <p:spPr>
          <a:xfrm>
            <a:off x="-2223" y="5309320"/>
            <a:ext cx="12192000" cy="519947"/>
          </a:xfrm>
          <a:prstGeom prst="rect">
            <a:avLst/>
          </a:prstGeom>
          <a:solidFill>
            <a:schemeClr val="accent1"/>
          </a:solidFill>
          <a:ln>
            <a:noFill/>
          </a:ln>
        </p:spPr>
        <p:txBody>
          <a:bodyPr wrap="square" rtlCol="0" anchor="ctr" anchorCtr="0">
            <a:noAutofit/>
          </a:bodyPr>
          <a:lstStyle/>
          <a:p>
            <a:pPr marL="228594" marR="0" lvl="0" indent="-228594" algn="ctr"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47% improvement in </a:t>
            </a:r>
            <a:r>
              <a:rPr kumimoji="0" lang="en-GB" sz="1600" b="1" i="0" u="none" strike="noStrike" kern="1200" cap="none" spc="0" normalizeH="0" baseline="0" noProof="0" dirty="0" err="1">
                <a:ln>
                  <a:noFill/>
                </a:ln>
                <a:solidFill>
                  <a:prstClr val="white"/>
                </a:solidFill>
                <a:effectLst/>
                <a:uLnTx/>
                <a:uFillTx/>
                <a:latin typeface="Calibri" panose="020F0502020204030204"/>
                <a:ea typeface="+mn-ea"/>
                <a:cs typeface="+mn-cs"/>
              </a:rPr>
              <a:t>rPFS</a:t>
            </a: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 in patients with </a:t>
            </a:r>
            <a:r>
              <a:rPr kumimoji="0" lang="en-GB" sz="1600" b="1" i="1" u="none" strike="noStrike" kern="1200" cap="none" spc="0" normalizeH="0" baseline="0" noProof="0" dirty="0">
                <a:ln>
                  <a:noFill/>
                </a:ln>
                <a:solidFill>
                  <a:prstClr val="white"/>
                </a:solidFill>
                <a:effectLst/>
                <a:uLnTx/>
                <a:uFillTx/>
                <a:latin typeface="Calibri" panose="020F0502020204030204"/>
                <a:ea typeface="+mn-ea"/>
                <a:cs typeface="+mn-cs"/>
              </a:rPr>
              <a:t>BRCA1/2</a:t>
            </a: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 alterations (HR 0.53; 95% CI 0.36–0.79; </a:t>
            </a:r>
            <a:r>
              <a:rPr kumimoji="0" lang="en-GB" sz="1600" b="1" i="1" u="none" strike="noStrike" kern="1200" cap="none" spc="0" normalizeH="0" baseline="0" noProof="0" dirty="0">
                <a:ln>
                  <a:noFill/>
                </a:ln>
                <a:solidFill>
                  <a:prstClr val="white"/>
                </a:solidFill>
                <a:effectLst/>
                <a:uLnTx/>
                <a:uFillTx/>
                <a:latin typeface="Calibri" panose="020F0502020204030204"/>
                <a:ea typeface="+mn-ea"/>
                <a:cs typeface="+mn-cs"/>
              </a:rPr>
              <a:t>P</a:t>
            </a: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=0.0014) </a:t>
            </a:r>
          </a:p>
          <a:p>
            <a:pPr marL="228594" marR="0" lvl="0" indent="-228594" algn="ctr"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 27% improvement in </a:t>
            </a:r>
            <a:r>
              <a:rPr kumimoji="0" lang="en-GB" sz="1600" b="1" i="0" u="none" strike="noStrike" kern="1200" cap="none" spc="0" normalizeH="0" baseline="0" noProof="0" dirty="0" err="1">
                <a:ln>
                  <a:noFill/>
                </a:ln>
                <a:solidFill>
                  <a:prstClr val="white"/>
                </a:solidFill>
                <a:effectLst/>
                <a:uLnTx/>
                <a:uFillTx/>
                <a:latin typeface="Calibri" panose="020F0502020204030204"/>
                <a:ea typeface="+mn-ea"/>
                <a:cs typeface="+mn-cs"/>
              </a:rPr>
              <a:t>rPFS</a:t>
            </a: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 across all HRR BM+ patients (HR 0.73; 95% CI 0.56–0.96; </a:t>
            </a:r>
            <a:r>
              <a:rPr kumimoji="0" lang="en-GB" sz="1600" b="1" i="1" u="none" strike="noStrike" kern="1200" cap="none" spc="0" normalizeH="0" baseline="0" noProof="0" dirty="0">
                <a:ln>
                  <a:noFill/>
                </a:ln>
                <a:solidFill>
                  <a:prstClr val="white"/>
                </a:solidFill>
                <a:effectLst/>
                <a:uLnTx/>
                <a:uFillTx/>
                <a:latin typeface="Calibri" panose="020F0502020204030204"/>
                <a:ea typeface="+mn-ea"/>
                <a:cs typeface="+mn-cs"/>
              </a:rPr>
              <a:t>P</a:t>
            </a: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=0.0217) </a:t>
            </a:r>
          </a:p>
        </p:txBody>
      </p:sp>
      <p:sp>
        <p:nvSpPr>
          <p:cNvPr id="13" name="TextBox 12">
            <a:extLst>
              <a:ext uri="{FF2B5EF4-FFF2-40B4-BE49-F238E27FC236}">
                <a16:creationId xmlns:a16="http://schemas.microsoft.com/office/drawing/2014/main" id="{BFB45520-02A0-0D4E-9BA8-6436148AF78F}"/>
              </a:ext>
            </a:extLst>
          </p:cNvPr>
          <p:cNvSpPr txBox="1"/>
          <p:nvPr/>
        </p:nvSpPr>
        <p:spPr>
          <a:xfrm>
            <a:off x="238333" y="6475255"/>
            <a:ext cx="6099858" cy="2462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Chi KN, et al. Oral presentation at the 2022 ASCO GU Symposium; Feb 17, 2022; Abstract #12</a:t>
            </a:r>
          </a:p>
        </p:txBody>
      </p:sp>
      <p:sp>
        <p:nvSpPr>
          <p:cNvPr id="3" name="TextBox 2">
            <a:extLst>
              <a:ext uri="{FF2B5EF4-FFF2-40B4-BE49-F238E27FC236}">
                <a16:creationId xmlns:a16="http://schemas.microsoft.com/office/drawing/2014/main" id="{93FBA4CF-1F5C-0743-1A88-B0B1736818BC}"/>
              </a:ext>
            </a:extLst>
          </p:cNvPr>
          <p:cNvSpPr txBox="1"/>
          <p:nvPr/>
        </p:nvSpPr>
        <p:spPr>
          <a:xfrm>
            <a:off x="8256240" y="6381328"/>
            <a:ext cx="2880320" cy="369332"/>
          </a:xfrm>
          <a:prstGeom prst="rect">
            <a:avLst/>
          </a:prstGeom>
          <a:noFill/>
        </p:spPr>
        <p:txBody>
          <a:bodyPr wrap="square">
            <a:spAutoFit/>
          </a:bodyPr>
          <a:lstStyle/>
          <a:p>
            <a:r>
              <a:rPr lang="en-US" sz="1800" b="0" dirty="0">
                <a:solidFill>
                  <a:schemeClr val="tx1"/>
                </a:solidFill>
                <a:latin typeface="+mn-lt"/>
              </a:rPr>
              <a:t>Courtesy of Fred Saad, MD</a:t>
            </a:r>
            <a:endParaRPr lang="en-US" sz="1800" b="0" dirty="0"/>
          </a:p>
        </p:txBody>
      </p:sp>
    </p:spTree>
    <p:extLst>
      <p:ext uri="{BB962C8B-B14F-4D97-AF65-F5344CB8AC3E}">
        <p14:creationId xmlns:p14="http://schemas.microsoft.com/office/powerpoint/2010/main" val="9994830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46693-8695-42DC-9A92-7716D897DBB8}"/>
              </a:ext>
            </a:extLst>
          </p:cNvPr>
          <p:cNvSpPr>
            <a:spLocks noGrp="1"/>
          </p:cNvSpPr>
          <p:nvPr>
            <p:ph type="title"/>
          </p:nvPr>
        </p:nvSpPr>
        <p:spPr/>
        <p:txBody>
          <a:bodyPr>
            <a:normAutofit fontScale="90000"/>
          </a:bodyPr>
          <a:lstStyle/>
          <a:p>
            <a:r>
              <a:rPr lang="en-GB" sz="3733" b="1" spc="-133" dirty="0">
                <a:solidFill>
                  <a:srgbClr val="000000"/>
                </a:solidFill>
                <a:latin typeface="Arial Black" panose="020B0A04020102020204"/>
              </a:rPr>
              <a:t>MAGNITUDE </a:t>
            </a:r>
            <a:br>
              <a:rPr lang="en-GB" sz="3200" b="1" spc="-133" dirty="0">
                <a:solidFill>
                  <a:srgbClr val="000000"/>
                </a:solidFill>
                <a:latin typeface="Arial Black" panose="020B0A04020102020204"/>
              </a:rPr>
            </a:br>
            <a:r>
              <a:rPr lang="en-GB" sz="2400" b="1" spc="-133" dirty="0" err="1">
                <a:solidFill>
                  <a:srgbClr val="0460A9"/>
                </a:solidFill>
                <a:latin typeface="Arial Black" panose="020B0A04020102020204"/>
              </a:rPr>
              <a:t>rPFS</a:t>
            </a:r>
            <a:r>
              <a:rPr lang="en-GB" sz="2400" b="1" spc="-133" dirty="0">
                <a:solidFill>
                  <a:srgbClr val="0460A9"/>
                </a:solidFill>
                <a:latin typeface="Arial Black" panose="020B0A04020102020204"/>
              </a:rPr>
              <a:t> subgroup analysis: All HRR BM+</a:t>
            </a:r>
            <a:endParaRPr lang="en-GB" sz="3200" dirty="0"/>
          </a:p>
        </p:txBody>
      </p:sp>
      <p:sp>
        <p:nvSpPr>
          <p:cNvPr id="4" name="Slide Number Placeholder 3">
            <a:extLst>
              <a:ext uri="{FF2B5EF4-FFF2-40B4-BE49-F238E27FC236}">
                <a16:creationId xmlns:a16="http://schemas.microsoft.com/office/drawing/2014/main" id="{75E204DA-12B6-4C42-8408-10DC89135C7D}"/>
              </a:ext>
            </a:extLst>
          </p:cNvPr>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B97DCEAE-63BF-4E31-99D1-CC4B93605B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38333" y="1809592"/>
            <a:ext cx="11617291" cy="3946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D842E8E7-FFDD-D749-BFCE-F3B9CD804E7A}"/>
              </a:ext>
            </a:extLst>
          </p:cNvPr>
          <p:cNvSpPr txBox="1"/>
          <p:nvPr/>
        </p:nvSpPr>
        <p:spPr>
          <a:xfrm>
            <a:off x="238333" y="6475255"/>
            <a:ext cx="6099858" cy="2462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Chi KN, et al. Oral presentation at the 2022 ASCO GU Symposium; Feb 17, 2022; Abstract #12</a:t>
            </a:r>
          </a:p>
        </p:txBody>
      </p:sp>
      <p:sp>
        <p:nvSpPr>
          <p:cNvPr id="3" name="TextBox 2">
            <a:extLst>
              <a:ext uri="{FF2B5EF4-FFF2-40B4-BE49-F238E27FC236}">
                <a16:creationId xmlns:a16="http://schemas.microsoft.com/office/drawing/2014/main" id="{6D3AFAFE-87CD-CA9B-6E63-E9AC9C8533E4}"/>
              </a:ext>
            </a:extLst>
          </p:cNvPr>
          <p:cNvSpPr txBox="1"/>
          <p:nvPr/>
        </p:nvSpPr>
        <p:spPr>
          <a:xfrm>
            <a:off x="8256240" y="6381328"/>
            <a:ext cx="2880320" cy="369332"/>
          </a:xfrm>
          <a:prstGeom prst="rect">
            <a:avLst/>
          </a:prstGeom>
          <a:noFill/>
        </p:spPr>
        <p:txBody>
          <a:bodyPr wrap="square">
            <a:spAutoFit/>
          </a:bodyPr>
          <a:lstStyle/>
          <a:p>
            <a:r>
              <a:rPr lang="en-US" sz="1800" b="0" dirty="0">
                <a:solidFill>
                  <a:schemeClr val="tx1"/>
                </a:solidFill>
                <a:latin typeface="+mn-lt"/>
              </a:rPr>
              <a:t>Courtesy of Fred Saad, MD</a:t>
            </a:r>
            <a:endParaRPr lang="en-US" sz="1800" b="0" dirty="0"/>
          </a:p>
        </p:txBody>
      </p:sp>
    </p:spTree>
    <p:extLst>
      <p:ext uri="{BB962C8B-B14F-4D97-AF65-F5344CB8AC3E}">
        <p14:creationId xmlns:p14="http://schemas.microsoft.com/office/powerpoint/2010/main" val="30814605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46693-8695-42DC-9A92-7716D897DBB8}"/>
              </a:ext>
            </a:extLst>
          </p:cNvPr>
          <p:cNvSpPr>
            <a:spLocks noGrp="1"/>
          </p:cNvSpPr>
          <p:nvPr>
            <p:ph type="title"/>
          </p:nvPr>
        </p:nvSpPr>
        <p:spPr/>
        <p:txBody>
          <a:bodyPr>
            <a:normAutofit fontScale="90000"/>
          </a:bodyPr>
          <a:lstStyle/>
          <a:p>
            <a:r>
              <a:rPr lang="en-GB" sz="3733" b="1" spc="-133" dirty="0">
                <a:solidFill>
                  <a:srgbClr val="000000"/>
                </a:solidFill>
                <a:latin typeface="Arial Black" panose="020B0A04020102020204"/>
              </a:rPr>
              <a:t>MAGNITUDE </a:t>
            </a:r>
            <a:br>
              <a:rPr lang="en-GB" sz="3200" b="1" spc="-133" dirty="0">
                <a:solidFill>
                  <a:srgbClr val="000000"/>
                </a:solidFill>
                <a:latin typeface="Arial Black" panose="020B0A04020102020204"/>
              </a:rPr>
            </a:br>
            <a:r>
              <a:rPr lang="en-GB" sz="2400" b="1" spc="-133" dirty="0">
                <a:solidFill>
                  <a:srgbClr val="0460A9"/>
                </a:solidFill>
                <a:latin typeface="Arial Black" panose="020B0A04020102020204"/>
              </a:rPr>
              <a:t>Safety data: HRR BM+</a:t>
            </a:r>
            <a:endParaRPr lang="en-GB" sz="3200" dirty="0"/>
          </a:p>
        </p:txBody>
      </p:sp>
      <p:sp>
        <p:nvSpPr>
          <p:cNvPr id="4" name="Slide Number Placeholder 3">
            <a:extLst>
              <a:ext uri="{FF2B5EF4-FFF2-40B4-BE49-F238E27FC236}">
                <a16:creationId xmlns:a16="http://schemas.microsoft.com/office/drawing/2014/main" id="{75E204DA-12B6-4C42-8408-10DC89135C7D}"/>
              </a:ext>
            </a:extLst>
          </p:cNvPr>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D618410-99B1-4530-B65A-AB34135236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6" t="1017" r="687" b="209"/>
          <a:stretch/>
        </p:blipFill>
        <p:spPr bwMode="auto">
          <a:xfrm>
            <a:off x="330724" y="1412776"/>
            <a:ext cx="11770912" cy="4632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3F18F6D7-EC20-E79B-0453-FE0269341406}"/>
              </a:ext>
            </a:extLst>
          </p:cNvPr>
          <p:cNvSpPr txBox="1"/>
          <p:nvPr/>
        </p:nvSpPr>
        <p:spPr>
          <a:xfrm>
            <a:off x="8256240" y="6381328"/>
            <a:ext cx="2880320" cy="369332"/>
          </a:xfrm>
          <a:prstGeom prst="rect">
            <a:avLst/>
          </a:prstGeom>
          <a:noFill/>
        </p:spPr>
        <p:txBody>
          <a:bodyPr wrap="square">
            <a:spAutoFit/>
          </a:bodyPr>
          <a:lstStyle/>
          <a:p>
            <a:r>
              <a:rPr lang="en-US" sz="1800" b="0" dirty="0">
                <a:solidFill>
                  <a:schemeClr val="tx1"/>
                </a:solidFill>
                <a:latin typeface="+mn-lt"/>
              </a:rPr>
              <a:t>Courtesy of Fred Saad, MD</a:t>
            </a:r>
            <a:endParaRPr lang="en-US" sz="1800" b="0" dirty="0"/>
          </a:p>
        </p:txBody>
      </p:sp>
    </p:spTree>
    <p:extLst>
      <p:ext uri="{BB962C8B-B14F-4D97-AF65-F5344CB8AC3E}">
        <p14:creationId xmlns:p14="http://schemas.microsoft.com/office/powerpoint/2010/main" val="1775560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Saad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9FA1D6CF-488A-7449-95CE-456E2392856B}"/>
              </a:ext>
            </a:extLst>
          </p:cNvPr>
          <p:cNvGraphicFramePr>
            <a:graphicFrameLocks/>
          </p:cNvGraphicFramePr>
          <p:nvPr/>
        </p:nvGraphicFramePr>
        <p:xfrm>
          <a:off x="1190564" y="2168860"/>
          <a:ext cx="9802410" cy="2520280"/>
        </p:xfrm>
        <a:graphic>
          <a:graphicData uri="http://schemas.openxmlformats.org/drawingml/2006/table">
            <a:tbl>
              <a:tblPr firstRow="1" bandRow="1">
                <a:tableStyleId>{F2DE63D5-997A-4646-A377-4702673A728D}</a:tableStyleId>
              </a:tblPr>
              <a:tblGrid>
                <a:gridCol w="2817204">
                  <a:extLst>
                    <a:ext uri="{9D8B030D-6E8A-4147-A177-3AD203B41FA5}">
                      <a16:colId xmlns:a16="http://schemas.microsoft.com/office/drawing/2014/main" val="20000"/>
                    </a:ext>
                  </a:extLst>
                </a:gridCol>
                <a:gridCol w="6985206">
                  <a:extLst>
                    <a:ext uri="{9D8B030D-6E8A-4147-A177-3AD203B41FA5}">
                      <a16:colId xmlns:a16="http://schemas.microsoft.com/office/drawing/2014/main" val="762323566"/>
                    </a:ext>
                  </a:extLst>
                </a:gridCol>
              </a:tblGrid>
              <a:tr h="1296144">
                <a:tc>
                  <a:txBody>
                    <a:bodyPr/>
                    <a:lstStyle/>
                    <a:p>
                      <a:pPr algn="l"/>
                      <a:r>
                        <a:rPr lang="en-US" b="1" dirty="0">
                          <a:solidFill>
                            <a:schemeClr val="tx1"/>
                          </a:solidFill>
                        </a:rPr>
                        <a:t>Advisory Committee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Astellas, AstraZeneca Pharmaceuticals LP, Bayer HealthCare Pharmaceuticals, Janssen Biotech Inc, </a:t>
                      </a:r>
                      <a:r>
                        <a:rPr lang="en-US" b="0" dirty="0" err="1">
                          <a:solidFill>
                            <a:schemeClr val="tx1"/>
                          </a:solidFill>
                        </a:rPr>
                        <a:t>Myovant</a:t>
                      </a:r>
                      <a:r>
                        <a:rPr lang="en-US" b="0" dirty="0">
                          <a:solidFill>
                            <a:schemeClr val="tx1"/>
                          </a:solidFill>
                        </a:rPr>
                        <a:t> Sciences, Novartis, Pfizer Inc, Sanofi Genzyme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2413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dirty="0">
                          <a:solidFill>
                            <a:schemeClr val="tx1"/>
                          </a:solidFill>
                        </a:rPr>
                        <a:t>Astellas, AstraZeneca Pharmaceuticals LP, Bayer HealthCare Pharmaceuticals, Bristol-Myers Squibb Company, Janssen Biotech Inc, Merck, </a:t>
                      </a:r>
                      <a:r>
                        <a:rPr lang="en-US" dirty="0" err="1">
                          <a:solidFill>
                            <a:schemeClr val="tx1"/>
                          </a:solidFill>
                        </a:rPr>
                        <a:t>Myovant</a:t>
                      </a:r>
                      <a:r>
                        <a:rPr lang="en-US" dirty="0">
                          <a:solidFill>
                            <a:schemeClr val="tx1"/>
                          </a:solidFill>
                        </a:rPr>
                        <a:t> Sciences, Novartis, Pfizer Inc, Sanofi Genzyme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82193793"/>
                  </a:ext>
                </a:extLst>
              </a:tr>
            </a:tbl>
          </a:graphicData>
        </a:graphic>
      </p:graphicFrame>
    </p:spTree>
    <p:custDataLst>
      <p:tags r:id="rId1"/>
    </p:custDataLst>
    <p:extLst>
      <p:ext uri="{BB962C8B-B14F-4D97-AF65-F5344CB8AC3E}">
        <p14:creationId xmlns:p14="http://schemas.microsoft.com/office/powerpoint/2010/main" val="29401213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4907A659-2CE2-437E-99FB-0AB2AB321A97}"/>
              </a:ext>
            </a:extLst>
          </p:cNvPr>
          <p:cNvSpPr txBox="1">
            <a:spLocks/>
          </p:cNvSpPr>
          <p:nvPr/>
        </p:nvSpPr>
        <p:spPr>
          <a:xfrm>
            <a:off x="407987" y="404812"/>
            <a:ext cx="11376025" cy="1007427"/>
          </a:xfrm>
          <a:prstGeom prst="rect">
            <a:avLst/>
          </a:prstGeom>
        </p:spPr>
        <p:txBody>
          <a:bodyPr vert="horz" lIns="0" tIns="0" rIns="0" bIns="0" rtlCol="0" anchor="t">
            <a:normAutofit/>
          </a:bodyPr>
          <a:lstStyle>
            <a:lvl1pPr>
              <a:lnSpc>
                <a:spcPct val="100000"/>
              </a:lnSpc>
              <a:spcBef>
                <a:spcPct val="0"/>
              </a:spcBef>
              <a:buNone/>
              <a:defRPr sz="28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j-ea"/>
                <a:cs typeface="+mj-cs"/>
              </a:rPr>
              <a:t>Ongoing trials investigating </a:t>
            </a:r>
            <a:r>
              <a:rPr kumimoji="0" lang="en-US" sz="4000" b="1" i="0" u="none" strike="noStrike" kern="1200" cap="none" spc="0" normalizeH="0" baseline="0" noProof="0" dirty="0" err="1">
                <a:ln>
                  <a:noFill/>
                </a:ln>
                <a:solidFill>
                  <a:prstClr val="black"/>
                </a:solidFill>
                <a:effectLst/>
                <a:uLnTx/>
                <a:uFillTx/>
                <a:latin typeface="Calibri" panose="020F0502020204030204"/>
                <a:ea typeface="+mj-ea"/>
                <a:cs typeface="+mj-cs"/>
              </a:rPr>
              <a:t>PARPi</a:t>
            </a:r>
            <a:r>
              <a:rPr kumimoji="0" lang="en-US" sz="4000" b="1" i="0" u="none" strike="noStrike" kern="1200" cap="none" spc="0" normalizeH="0" baseline="0" noProof="0" dirty="0">
                <a:ln>
                  <a:noFill/>
                </a:ln>
                <a:solidFill>
                  <a:prstClr val="black"/>
                </a:solidFill>
                <a:effectLst/>
                <a:uLnTx/>
                <a:uFillTx/>
                <a:latin typeface="Calibri" panose="020F0502020204030204"/>
                <a:ea typeface="+mj-ea"/>
                <a:cs typeface="+mj-cs"/>
              </a:rPr>
              <a:t> in advanced PC</a:t>
            </a:r>
          </a:p>
        </p:txBody>
      </p:sp>
      <p:sp>
        <p:nvSpPr>
          <p:cNvPr id="4" name="Rectangle 3">
            <a:extLst>
              <a:ext uri="{FF2B5EF4-FFF2-40B4-BE49-F238E27FC236}">
                <a16:creationId xmlns:a16="http://schemas.microsoft.com/office/drawing/2014/main" id="{99E718A3-F84D-4467-B0AE-5530025EFC87}"/>
              </a:ext>
            </a:extLst>
          </p:cNvPr>
          <p:cNvSpPr/>
          <p:nvPr/>
        </p:nvSpPr>
        <p:spPr>
          <a:xfrm>
            <a:off x="4539767" y="3583411"/>
            <a:ext cx="1266010" cy="642567"/>
          </a:xfrm>
          <a:prstGeom prst="rect">
            <a:avLst/>
          </a:prstGeom>
          <a:gradFill flip="none" rotWithShape="1">
            <a:gsLst>
              <a:gs pos="42000">
                <a:srgbClr val="FF0000">
                  <a:alpha val="40000"/>
                </a:srgbClr>
              </a:gs>
              <a:gs pos="100000">
                <a:srgbClr val="FF00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err="1">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9C14DC24-E987-41A5-8710-7F6DAFCF728B}"/>
              </a:ext>
            </a:extLst>
          </p:cNvPr>
          <p:cNvGrpSpPr/>
          <p:nvPr/>
        </p:nvGrpSpPr>
        <p:grpSpPr>
          <a:xfrm>
            <a:off x="977021" y="3371634"/>
            <a:ext cx="9690241" cy="1654787"/>
            <a:chOff x="1531126" y="3158418"/>
            <a:chExt cx="8888454" cy="1780987"/>
          </a:xfrm>
        </p:grpSpPr>
        <p:sp>
          <p:nvSpPr>
            <p:cNvPr id="6" name="AutoShape 2">
              <a:extLst>
                <a:ext uri="{FF2B5EF4-FFF2-40B4-BE49-F238E27FC236}">
                  <a16:creationId xmlns:a16="http://schemas.microsoft.com/office/drawing/2014/main" id="{06D9DFE4-F416-4CD3-8264-0FE8EAB4C662}"/>
                </a:ext>
              </a:extLst>
            </p:cNvPr>
            <p:cNvSpPr>
              <a:spLocks/>
            </p:cNvSpPr>
            <p:nvPr/>
          </p:nvSpPr>
          <p:spPr bwMode="auto">
            <a:xfrm>
              <a:off x="2778475" y="3158418"/>
              <a:ext cx="7641105" cy="1778341"/>
            </a:xfrm>
            <a:custGeom>
              <a:avLst/>
              <a:gdLst/>
              <a:ahLst/>
              <a:cxnLst/>
              <a:rect l="0" t="0" r="r" b="b"/>
              <a:pathLst>
                <a:path w="21600" h="21600">
                  <a:moveTo>
                    <a:pt x="0" y="21424"/>
                  </a:moveTo>
                  <a:lnTo>
                    <a:pt x="1040" y="21424"/>
                  </a:lnTo>
                  <a:cubicBezTo>
                    <a:pt x="1143" y="21424"/>
                    <a:pt x="1159" y="21600"/>
                    <a:pt x="1294" y="21600"/>
                  </a:cubicBezTo>
                  <a:cubicBezTo>
                    <a:pt x="1430" y="21600"/>
                    <a:pt x="1840" y="21600"/>
                    <a:pt x="1896" y="21600"/>
                  </a:cubicBezTo>
                  <a:cubicBezTo>
                    <a:pt x="1952" y="21600"/>
                    <a:pt x="1992" y="21333"/>
                    <a:pt x="2075" y="21128"/>
                  </a:cubicBezTo>
                  <a:cubicBezTo>
                    <a:pt x="2158" y="20923"/>
                    <a:pt x="2188" y="20849"/>
                    <a:pt x="2260" y="20670"/>
                  </a:cubicBezTo>
                  <a:cubicBezTo>
                    <a:pt x="2332" y="20490"/>
                    <a:pt x="2412" y="20472"/>
                    <a:pt x="2463" y="20346"/>
                  </a:cubicBezTo>
                  <a:cubicBezTo>
                    <a:pt x="2514" y="20220"/>
                    <a:pt x="2564" y="19920"/>
                    <a:pt x="2636" y="19920"/>
                  </a:cubicBezTo>
                  <a:cubicBezTo>
                    <a:pt x="2708" y="19920"/>
                    <a:pt x="2802" y="19832"/>
                    <a:pt x="2886" y="19623"/>
                  </a:cubicBezTo>
                  <a:cubicBezTo>
                    <a:pt x="2971" y="19414"/>
                    <a:pt x="2994" y="19131"/>
                    <a:pt x="3085" y="19131"/>
                  </a:cubicBezTo>
                  <a:cubicBezTo>
                    <a:pt x="3175" y="19131"/>
                    <a:pt x="3256" y="18930"/>
                    <a:pt x="3327" y="18755"/>
                  </a:cubicBezTo>
                  <a:cubicBezTo>
                    <a:pt x="3397" y="18581"/>
                    <a:pt x="3462" y="18598"/>
                    <a:pt x="3519" y="18457"/>
                  </a:cubicBezTo>
                  <a:cubicBezTo>
                    <a:pt x="3576" y="18316"/>
                    <a:pt x="3646" y="18132"/>
                    <a:pt x="3739" y="18132"/>
                  </a:cubicBezTo>
                  <a:cubicBezTo>
                    <a:pt x="3832" y="18132"/>
                    <a:pt x="4080" y="17939"/>
                    <a:pt x="4121" y="17837"/>
                  </a:cubicBezTo>
                  <a:cubicBezTo>
                    <a:pt x="4162" y="17735"/>
                    <a:pt x="4258" y="17586"/>
                    <a:pt x="4313" y="17586"/>
                  </a:cubicBezTo>
                  <a:cubicBezTo>
                    <a:pt x="4368" y="17586"/>
                    <a:pt x="4402" y="17275"/>
                    <a:pt x="4471" y="17217"/>
                  </a:cubicBezTo>
                  <a:cubicBezTo>
                    <a:pt x="4540" y="17159"/>
                    <a:pt x="4622" y="17116"/>
                    <a:pt x="4712" y="16892"/>
                  </a:cubicBezTo>
                  <a:cubicBezTo>
                    <a:pt x="4802" y="16669"/>
                    <a:pt x="5015" y="16490"/>
                    <a:pt x="5073" y="16346"/>
                  </a:cubicBezTo>
                  <a:cubicBezTo>
                    <a:pt x="5131" y="16203"/>
                    <a:pt x="5300" y="15889"/>
                    <a:pt x="5358" y="15889"/>
                  </a:cubicBezTo>
                  <a:cubicBezTo>
                    <a:pt x="5417" y="15889"/>
                    <a:pt x="5554" y="15583"/>
                    <a:pt x="5609" y="15446"/>
                  </a:cubicBezTo>
                  <a:cubicBezTo>
                    <a:pt x="5665" y="15309"/>
                    <a:pt x="5867" y="15033"/>
                    <a:pt x="5939" y="14959"/>
                  </a:cubicBezTo>
                  <a:cubicBezTo>
                    <a:pt x="6012" y="14885"/>
                    <a:pt x="6236" y="14447"/>
                    <a:pt x="6304" y="14280"/>
                  </a:cubicBezTo>
                  <a:cubicBezTo>
                    <a:pt x="6371" y="14113"/>
                    <a:pt x="6483" y="13926"/>
                    <a:pt x="6538" y="13926"/>
                  </a:cubicBezTo>
                  <a:cubicBezTo>
                    <a:pt x="6593" y="13926"/>
                    <a:pt x="6679" y="13716"/>
                    <a:pt x="6713" y="13631"/>
                  </a:cubicBezTo>
                  <a:cubicBezTo>
                    <a:pt x="6747" y="13545"/>
                    <a:pt x="6868" y="13335"/>
                    <a:pt x="6937" y="13335"/>
                  </a:cubicBezTo>
                  <a:cubicBezTo>
                    <a:pt x="7005" y="13335"/>
                    <a:pt x="7181" y="13203"/>
                    <a:pt x="7273" y="13335"/>
                  </a:cubicBezTo>
                  <a:cubicBezTo>
                    <a:pt x="7366" y="13468"/>
                    <a:pt x="7524" y="14162"/>
                    <a:pt x="7524" y="14693"/>
                  </a:cubicBezTo>
                  <a:cubicBezTo>
                    <a:pt x="7524" y="15225"/>
                    <a:pt x="7545" y="17247"/>
                    <a:pt x="7576" y="17822"/>
                  </a:cubicBezTo>
                  <a:cubicBezTo>
                    <a:pt x="7607" y="18398"/>
                    <a:pt x="7738" y="19785"/>
                    <a:pt x="7765" y="20095"/>
                  </a:cubicBezTo>
                  <a:cubicBezTo>
                    <a:pt x="7793" y="20405"/>
                    <a:pt x="7800" y="20833"/>
                    <a:pt x="7848" y="20951"/>
                  </a:cubicBezTo>
                  <a:cubicBezTo>
                    <a:pt x="7895" y="21069"/>
                    <a:pt x="7915" y="21119"/>
                    <a:pt x="7944" y="21191"/>
                  </a:cubicBezTo>
                  <a:cubicBezTo>
                    <a:pt x="7973" y="21262"/>
                    <a:pt x="7989" y="21453"/>
                    <a:pt x="7989" y="21453"/>
                  </a:cubicBezTo>
                  <a:lnTo>
                    <a:pt x="10316" y="21453"/>
                  </a:lnTo>
                  <a:cubicBezTo>
                    <a:pt x="10419" y="21453"/>
                    <a:pt x="10474" y="21217"/>
                    <a:pt x="10598" y="21217"/>
                  </a:cubicBezTo>
                  <a:cubicBezTo>
                    <a:pt x="10722" y="21217"/>
                    <a:pt x="10822" y="21114"/>
                    <a:pt x="10911" y="21114"/>
                  </a:cubicBezTo>
                  <a:cubicBezTo>
                    <a:pt x="11000" y="21114"/>
                    <a:pt x="11037" y="20830"/>
                    <a:pt x="11115" y="20830"/>
                  </a:cubicBezTo>
                  <a:cubicBezTo>
                    <a:pt x="11193" y="20830"/>
                    <a:pt x="11323" y="20682"/>
                    <a:pt x="11375" y="20553"/>
                  </a:cubicBezTo>
                  <a:cubicBezTo>
                    <a:pt x="11427" y="20424"/>
                    <a:pt x="11493" y="20324"/>
                    <a:pt x="11585" y="20095"/>
                  </a:cubicBezTo>
                  <a:cubicBezTo>
                    <a:pt x="11677" y="19866"/>
                    <a:pt x="11736" y="19844"/>
                    <a:pt x="11784" y="19638"/>
                  </a:cubicBezTo>
                  <a:cubicBezTo>
                    <a:pt x="11833" y="19431"/>
                    <a:pt x="11932" y="19261"/>
                    <a:pt x="11974" y="19081"/>
                  </a:cubicBezTo>
                  <a:cubicBezTo>
                    <a:pt x="12015" y="18902"/>
                    <a:pt x="12067" y="18558"/>
                    <a:pt x="12132" y="18398"/>
                  </a:cubicBezTo>
                  <a:cubicBezTo>
                    <a:pt x="12196" y="18238"/>
                    <a:pt x="12269" y="18265"/>
                    <a:pt x="12286" y="18044"/>
                  </a:cubicBezTo>
                  <a:cubicBezTo>
                    <a:pt x="12304" y="17822"/>
                    <a:pt x="12350" y="17746"/>
                    <a:pt x="12372" y="17653"/>
                  </a:cubicBezTo>
                  <a:cubicBezTo>
                    <a:pt x="12394" y="17560"/>
                    <a:pt x="12407" y="17415"/>
                    <a:pt x="12451" y="17306"/>
                  </a:cubicBezTo>
                  <a:cubicBezTo>
                    <a:pt x="12495" y="17196"/>
                    <a:pt x="12530" y="16878"/>
                    <a:pt x="12565" y="16730"/>
                  </a:cubicBezTo>
                  <a:cubicBezTo>
                    <a:pt x="12599" y="16582"/>
                    <a:pt x="12643" y="16579"/>
                    <a:pt x="12672" y="16455"/>
                  </a:cubicBezTo>
                  <a:cubicBezTo>
                    <a:pt x="12701" y="16330"/>
                    <a:pt x="12697" y="16090"/>
                    <a:pt x="12742" y="15898"/>
                  </a:cubicBezTo>
                  <a:cubicBezTo>
                    <a:pt x="12786" y="15707"/>
                    <a:pt x="12831" y="15410"/>
                    <a:pt x="12840" y="15222"/>
                  </a:cubicBezTo>
                  <a:cubicBezTo>
                    <a:pt x="12849" y="15034"/>
                    <a:pt x="12886" y="14766"/>
                    <a:pt x="12924" y="14673"/>
                  </a:cubicBezTo>
                  <a:cubicBezTo>
                    <a:pt x="12961" y="14580"/>
                    <a:pt x="13017" y="14237"/>
                    <a:pt x="13031" y="14064"/>
                  </a:cubicBezTo>
                  <a:cubicBezTo>
                    <a:pt x="13045" y="13891"/>
                    <a:pt x="13115" y="13636"/>
                    <a:pt x="13129" y="13486"/>
                  </a:cubicBezTo>
                  <a:cubicBezTo>
                    <a:pt x="13143" y="13335"/>
                    <a:pt x="13271" y="13001"/>
                    <a:pt x="13306" y="12854"/>
                  </a:cubicBezTo>
                  <a:cubicBezTo>
                    <a:pt x="13340" y="12708"/>
                    <a:pt x="13447" y="12336"/>
                    <a:pt x="13484" y="11922"/>
                  </a:cubicBezTo>
                  <a:cubicBezTo>
                    <a:pt x="13521" y="11509"/>
                    <a:pt x="13608" y="11163"/>
                    <a:pt x="13645" y="10908"/>
                  </a:cubicBezTo>
                  <a:cubicBezTo>
                    <a:pt x="13682" y="10652"/>
                    <a:pt x="13748" y="10269"/>
                    <a:pt x="13789" y="10096"/>
                  </a:cubicBezTo>
                  <a:cubicBezTo>
                    <a:pt x="13829" y="9923"/>
                    <a:pt x="13899" y="9510"/>
                    <a:pt x="13932" y="9367"/>
                  </a:cubicBezTo>
                  <a:cubicBezTo>
                    <a:pt x="13966" y="9224"/>
                    <a:pt x="14053" y="9104"/>
                    <a:pt x="14078" y="8893"/>
                  </a:cubicBezTo>
                  <a:cubicBezTo>
                    <a:pt x="14102" y="8683"/>
                    <a:pt x="14204" y="8202"/>
                    <a:pt x="14244" y="8029"/>
                  </a:cubicBezTo>
                  <a:cubicBezTo>
                    <a:pt x="14284" y="7856"/>
                    <a:pt x="14341" y="7715"/>
                    <a:pt x="14382" y="7613"/>
                  </a:cubicBezTo>
                  <a:cubicBezTo>
                    <a:pt x="14423" y="7511"/>
                    <a:pt x="14433" y="7300"/>
                    <a:pt x="14477" y="7285"/>
                  </a:cubicBezTo>
                  <a:cubicBezTo>
                    <a:pt x="14521" y="7270"/>
                    <a:pt x="14735" y="7192"/>
                    <a:pt x="14802" y="7360"/>
                  </a:cubicBezTo>
                  <a:cubicBezTo>
                    <a:pt x="14870" y="7528"/>
                    <a:pt x="15041" y="8272"/>
                    <a:pt x="15091" y="8397"/>
                  </a:cubicBezTo>
                  <a:cubicBezTo>
                    <a:pt x="15142" y="8523"/>
                    <a:pt x="15217" y="8683"/>
                    <a:pt x="15280" y="8841"/>
                  </a:cubicBezTo>
                  <a:cubicBezTo>
                    <a:pt x="15344" y="8999"/>
                    <a:pt x="15366" y="9132"/>
                    <a:pt x="15436" y="9227"/>
                  </a:cubicBezTo>
                  <a:cubicBezTo>
                    <a:pt x="15506" y="9322"/>
                    <a:pt x="15655" y="9510"/>
                    <a:pt x="15709" y="9510"/>
                  </a:cubicBezTo>
                  <a:cubicBezTo>
                    <a:pt x="15764" y="9510"/>
                    <a:pt x="16105" y="9495"/>
                    <a:pt x="16163" y="9420"/>
                  </a:cubicBezTo>
                  <a:cubicBezTo>
                    <a:pt x="16221" y="9344"/>
                    <a:pt x="16592" y="8570"/>
                    <a:pt x="16683" y="8345"/>
                  </a:cubicBezTo>
                  <a:cubicBezTo>
                    <a:pt x="16774" y="8119"/>
                    <a:pt x="16914" y="7713"/>
                    <a:pt x="16954" y="7541"/>
                  </a:cubicBezTo>
                  <a:cubicBezTo>
                    <a:pt x="16994" y="7368"/>
                    <a:pt x="17104" y="6896"/>
                    <a:pt x="17154" y="6774"/>
                  </a:cubicBezTo>
                  <a:cubicBezTo>
                    <a:pt x="17203" y="6651"/>
                    <a:pt x="17280" y="6458"/>
                    <a:pt x="17313" y="6158"/>
                  </a:cubicBezTo>
                  <a:cubicBezTo>
                    <a:pt x="17346" y="5857"/>
                    <a:pt x="17422" y="5624"/>
                    <a:pt x="17439" y="5414"/>
                  </a:cubicBezTo>
                  <a:cubicBezTo>
                    <a:pt x="17457" y="5203"/>
                    <a:pt x="17486" y="4955"/>
                    <a:pt x="17551" y="4677"/>
                  </a:cubicBezTo>
                  <a:cubicBezTo>
                    <a:pt x="17616" y="4399"/>
                    <a:pt x="17736" y="4175"/>
                    <a:pt x="17777" y="4001"/>
                  </a:cubicBezTo>
                  <a:cubicBezTo>
                    <a:pt x="17817" y="3827"/>
                    <a:pt x="17943" y="3527"/>
                    <a:pt x="18020" y="3429"/>
                  </a:cubicBezTo>
                  <a:cubicBezTo>
                    <a:pt x="18097" y="3332"/>
                    <a:pt x="18281" y="3241"/>
                    <a:pt x="18339" y="3489"/>
                  </a:cubicBezTo>
                  <a:cubicBezTo>
                    <a:pt x="18397" y="3737"/>
                    <a:pt x="18452" y="3929"/>
                    <a:pt x="18491" y="4098"/>
                  </a:cubicBezTo>
                  <a:cubicBezTo>
                    <a:pt x="18531" y="4267"/>
                    <a:pt x="18549" y="4587"/>
                    <a:pt x="18635" y="4692"/>
                  </a:cubicBezTo>
                  <a:cubicBezTo>
                    <a:pt x="18721" y="4797"/>
                    <a:pt x="19418" y="5233"/>
                    <a:pt x="19486" y="5233"/>
                  </a:cubicBezTo>
                  <a:cubicBezTo>
                    <a:pt x="19554" y="5233"/>
                    <a:pt x="19728" y="5198"/>
                    <a:pt x="19796" y="5030"/>
                  </a:cubicBezTo>
                  <a:cubicBezTo>
                    <a:pt x="19863" y="4862"/>
                    <a:pt x="20039" y="4630"/>
                    <a:pt x="20078" y="4534"/>
                  </a:cubicBezTo>
                  <a:cubicBezTo>
                    <a:pt x="20116" y="4438"/>
                    <a:pt x="20137" y="4037"/>
                    <a:pt x="20191" y="3903"/>
                  </a:cubicBezTo>
                  <a:cubicBezTo>
                    <a:pt x="20245" y="3769"/>
                    <a:pt x="20266" y="3433"/>
                    <a:pt x="20312" y="3234"/>
                  </a:cubicBezTo>
                  <a:cubicBezTo>
                    <a:pt x="20374" y="2971"/>
                    <a:pt x="20521" y="2505"/>
                    <a:pt x="20549" y="2227"/>
                  </a:cubicBezTo>
                  <a:cubicBezTo>
                    <a:pt x="20577" y="1949"/>
                    <a:pt x="20565" y="1749"/>
                    <a:pt x="20636" y="1573"/>
                  </a:cubicBezTo>
                  <a:cubicBezTo>
                    <a:pt x="20707" y="1397"/>
                    <a:pt x="20804" y="1009"/>
                    <a:pt x="20857" y="941"/>
                  </a:cubicBezTo>
                  <a:cubicBezTo>
                    <a:pt x="20909" y="874"/>
                    <a:pt x="21053" y="1077"/>
                    <a:pt x="21130" y="1235"/>
                  </a:cubicBezTo>
                  <a:cubicBezTo>
                    <a:pt x="21207" y="1392"/>
                    <a:pt x="21252" y="1410"/>
                    <a:pt x="21314" y="1355"/>
                  </a:cubicBezTo>
                  <a:cubicBezTo>
                    <a:pt x="21424" y="1257"/>
                    <a:pt x="21589" y="331"/>
                    <a:pt x="21600" y="0"/>
                  </a:cubicBezTo>
                </a:path>
              </a:pathLst>
            </a:custGeom>
            <a:noFill/>
            <a:ln w="28575" cap="flat" cmpd="sng">
              <a:solidFill>
                <a:srgbClr val="FFFFFF">
                  <a:lumMod val="50000"/>
                </a:srgbClr>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7" name="AutoShape 3">
              <a:extLst>
                <a:ext uri="{FF2B5EF4-FFF2-40B4-BE49-F238E27FC236}">
                  <a16:creationId xmlns:a16="http://schemas.microsoft.com/office/drawing/2014/main" id="{ABD74D33-87F3-4BA5-98AF-519A0551B94D}"/>
                </a:ext>
              </a:extLst>
            </p:cNvPr>
            <p:cNvSpPr>
              <a:spLocks/>
            </p:cNvSpPr>
            <p:nvPr/>
          </p:nvSpPr>
          <p:spPr bwMode="auto">
            <a:xfrm>
              <a:off x="1531126" y="4658809"/>
              <a:ext cx="1077782" cy="280596"/>
            </a:xfrm>
            <a:custGeom>
              <a:avLst/>
              <a:gdLst/>
              <a:ahLst/>
              <a:cxnLst/>
              <a:rect l="0" t="0" r="r" b="b"/>
              <a:pathLst>
                <a:path w="21600" h="21600">
                  <a:moveTo>
                    <a:pt x="0" y="3086"/>
                  </a:moveTo>
                  <a:cubicBezTo>
                    <a:pt x="1766" y="3647"/>
                    <a:pt x="2374" y="2244"/>
                    <a:pt x="3567" y="2244"/>
                  </a:cubicBezTo>
                  <a:cubicBezTo>
                    <a:pt x="4760" y="2244"/>
                    <a:pt x="6878" y="0"/>
                    <a:pt x="7584" y="0"/>
                  </a:cubicBezTo>
                  <a:cubicBezTo>
                    <a:pt x="8290" y="0"/>
                    <a:pt x="9727" y="187"/>
                    <a:pt x="10506" y="4115"/>
                  </a:cubicBezTo>
                  <a:cubicBezTo>
                    <a:pt x="11285" y="8042"/>
                    <a:pt x="11942" y="9538"/>
                    <a:pt x="12064" y="11969"/>
                  </a:cubicBezTo>
                  <a:cubicBezTo>
                    <a:pt x="12186" y="14400"/>
                    <a:pt x="12527" y="21600"/>
                    <a:pt x="12527" y="21600"/>
                  </a:cubicBezTo>
                  <a:lnTo>
                    <a:pt x="21600" y="21600"/>
                  </a:lnTo>
                </a:path>
              </a:pathLst>
            </a:custGeom>
            <a:noFill/>
            <a:ln w="28575" cap="flat" cmpd="sng">
              <a:solidFill>
                <a:srgbClr val="FFFFFF">
                  <a:lumMod val="50000"/>
                </a:srgbClr>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grpSp>
      <p:sp>
        <p:nvSpPr>
          <p:cNvPr id="8" name="Rectangle 7">
            <a:extLst>
              <a:ext uri="{FF2B5EF4-FFF2-40B4-BE49-F238E27FC236}">
                <a16:creationId xmlns:a16="http://schemas.microsoft.com/office/drawing/2014/main" id="{FABD99BA-4DBE-4D38-BA1E-D66E81DF840A}"/>
              </a:ext>
            </a:extLst>
          </p:cNvPr>
          <p:cNvSpPr/>
          <p:nvPr/>
        </p:nvSpPr>
        <p:spPr>
          <a:xfrm>
            <a:off x="977023" y="5287844"/>
            <a:ext cx="9620853" cy="186261"/>
          </a:xfrm>
          <a:prstGeom prst="rect">
            <a:avLst/>
          </a:prstGeom>
          <a:gradFill flip="none" rotWithShape="1">
            <a:gsLst>
              <a:gs pos="0">
                <a:srgbClr val="FFFFFF"/>
              </a:gs>
              <a:gs pos="100000">
                <a:srgbClr val="F0AB00">
                  <a:lumMod val="60000"/>
                  <a:lumOff val="40000"/>
                </a:srgbClr>
              </a:gs>
            </a:gsLst>
            <a:lin ang="0" scaled="1"/>
            <a:tileRect/>
          </a:gradFill>
          <a:ln w="9525" cap="flat" cmpd="sng" algn="ctr">
            <a:noFill/>
            <a:prstDash val="solid"/>
          </a:ln>
          <a:effectLst>
            <a:outerShdw blurRad="50800" dist="38100" dir="2700000">
              <a:srgbClr val="000000">
                <a:alpha val="43000"/>
              </a:srgbClr>
            </a:outerShdw>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142A7B4D-80E0-4FCB-A461-EEA6BCA2B172}"/>
              </a:ext>
            </a:extLst>
          </p:cNvPr>
          <p:cNvSpPr/>
          <p:nvPr/>
        </p:nvSpPr>
        <p:spPr>
          <a:xfrm>
            <a:off x="977023" y="5543400"/>
            <a:ext cx="9620853" cy="186261"/>
          </a:xfrm>
          <a:prstGeom prst="rect">
            <a:avLst/>
          </a:prstGeom>
          <a:gradFill flip="none" rotWithShape="1">
            <a:gsLst>
              <a:gs pos="0">
                <a:srgbClr val="FFFFFF"/>
              </a:gs>
              <a:gs pos="100000">
                <a:srgbClr val="68D2DF">
                  <a:lumMod val="60000"/>
                  <a:lumOff val="40000"/>
                </a:srgbClr>
              </a:gs>
            </a:gsLst>
            <a:lin ang="0" scaled="1"/>
            <a:tileRect/>
          </a:gradFill>
          <a:ln w="9525" cap="flat" cmpd="sng" algn="ctr">
            <a:noFill/>
            <a:prstDash val="solid"/>
          </a:ln>
          <a:effectLst>
            <a:outerShdw blurRad="50800" dist="38100" dir="2700000">
              <a:srgbClr val="000000">
                <a:alpha val="43000"/>
              </a:srgbClr>
            </a:outerShdw>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D5307EB9-802B-4DC9-B2A8-0EBB4F358C78}"/>
              </a:ext>
            </a:extLst>
          </p:cNvPr>
          <p:cNvSpPr/>
          <p:nvPr/>
        </p:nvSpPr>
        <p:spPr>
          <a:xfrm>
            <a:off x="977023" y="5798954"/>
            <a:ext cx="9620853" cy="186261"/>
          </a:xfrm>
          <a:prstGeom prst="rect">
            <a:avLst/>
          </a:prstGeom>
          <a:gradFill flip="none" rotWithShape="1">
            <a:gsLst>
              <a:gs pos="0">
                <a:srgbClr val="FFFFFF"/>
              </a:gs>
              <a:gs pos="100000">
                <a:srgbClr val="3C1053">
                  <a:lumMod val="50000"/>
                  <a:lumOff val="50000"/>
                </a:srgbClr>
              </a:gs>
            </a:gsLst>
            <a:lin ang="0" scaled="1"/>
            <a:tileRect/>
          </a:gradFill>
          <a:ln w="9525" cap="flat" cmpd="sng" algn="ctr">
            <a:noFill/>
            <a:prstDash val="solid"/>
          </a:ln>
          <a:effectLst>
            <a:outerShdw blurRad="50800" dist="38100" dir="2700000">
              <a:srgbClr val="000000">
                <a:alpha val="43000"/>
              </a:srgbClr>
            </a:outerShdw>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CDDE2B11-792D-469A-8E95-14A52EFCDB13}"/>
              </a:ext>
            </a:extLst>
          </p:cNvPr>
          <p:cNvSpPr txBox="1"/>
          <p:nvPr/>
        </p:nvSpPr>
        <p:spPr>
          <a:xfrm>
            <a:off x="977023" y="5081458"/>
            <a:ext cx="9620853" cy="131892"/>
          </a:xfrm>
          <a:prstGeom prst="rect">
            <a:avLst/>
          </a:prstGeom>
          <a:noFill/>
        </p:spPr>
        <p:txBody>
          <a:bodyPr wrap="square" lIns="0" tIns="0" rIns="0" bIns="0" rtlCol="0">
            <a:noAutofit/>
          </a:bodyPr>
          <a:lstStyle>
            <a:defPPr>
              <a:defRPr lang="en-US"/>
            </a:defPPr>
            <a:lvl1pPr marR="0" lvl="0" indent="0" algn="ctr" defTabSz="609555" fontAlgn="auto">
              <a:lnSpc>
                <a:spcPct val="100000"/>
              </a:lnSpc>
              <a:spcBef>
                <a:spcPts val="0"/>
              </a:spcBef>
              <a:spcAft>
                <a:spcPts val="0"/>
              </a:spcAft>
              <a:buClrTx/>
              <a:buSzTx/>
              <a:buFontTx/>
              <a:buNone/>
              <a:tabLst/>
              <a:defRPr kumimoji="0" sz="1200" b="1" i="0" u="none" strike="noStrike" kern="0" cap="none" spc="0" normalizeH="0" baseline="0">
                <a:ln>
                  <a:noFill/>
                </a:ln>
                <a:solidFill>
                  <a:srgbClr val="000000"/>
                </a:solidFill>
                <a:effectLst/>
                <a:uLnTx/>
                <a:uFillTx/>
                <a:latin typeface="Arial"/>
              </a:defRPr>
            </a:lvl1p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Arial"/>
                <a:ea typeface="+mn-ea"/>
                <a:cs typeface="+mn-cs"/>
              </a:rPr>
              <a:t>Time</a:t>
            </a:r>
            <a:endParaRPr kumimoji="0" lang="en-US" sz="1200" b="1" i="0" u="none" strike="noStrike" kern="0" cap="none" spc="0" normalizeH="0" baseline="0" noProof="0">
              <a:ln>
                <a:noFill/>
              </a:ln>
              <a:solidFill>
                <a:prstClr val="black"/>
              </a:solidFill>
              <a:effectLst/>
              <a:uLnTx/>
              <a:uFillTx/>
              <a:latin typeface="Arial"/>
              <a:ea typeface="+mn-ea"/>
              <a:cs typeface="+mn-cs"/>
            </a:endParaRPr>
          </a:p>
        </p:txBody>
      </p:sp>
      <p:sp>
        <p:nvSpPr>
          <p:cNvPr id="12" name="TextBox 11">
            <a:extLst>
              <a:ext uri="{FF2B5EF4-FFF2-40B4-BE49-F238E27FC236}">
                <a16:creationId xmlns:a16="http://schemas.microsoft.com/office/drawing/2014/main" id="{87467D72-840B-4433-BDF5-D9AF5D31B2DB}"/>
              </a:ext>
            </a:extLst>
          </p:cNvPr>
          <p:cNvSpPr txBox="1"/>
          <p:nvPr/>
        </p:nvSpPr>
        <p:spPr>
          <a:xfrm>
            <a:off x="977023" y="5303148"/>
            <a:ext cx="1416704" cy="188927"/>
          </a:xfrm>
          <a:prstGeom prst="rect">
            <a:avLst/>
          </a:prstGeom>
          <a:noFill/>
        </p:spPr>
        <p:txBody>
          <a:bodyPr wrap="square" lIns="0" tIns="0" rIns="0" bIns="0" rtlCol="0">
            <a:noAutofit/>
          </a:bodyPr>
          <a:lstStyle>
            <a:defPPr>
              <a:defRPr lang="en-US"/>
            </a:defPPr>
            <a:lvl1pPr marR="0" lvl="0" indent="0" defTabSz="609555" fontAlgn="auto">
              <a:lnSpc>
                <a:spcPct val="100000"/>
              </a:lnSpc>
              <a:spcBef>
                <a:spcPts val="0"/>
              </a:spcBef>
              <a:spcAft>
                <a:spcPts val="0"/>
              </a:spcAft>
              <a:buClrTx/>
              <a:buSzTx/>
              <a:buFontTx/>
              <a:buNone/>
              <a:tabLst/>
              <a:defRPr kumimoji="0" sz="1000" b="1" i="0" u="none" strike="noStrike" kern="0" cap="none" spc="0" normalizeH="0" baseline="0">
                <a:ln>
                  <a:noFill/>
                </a:ln>
                <a:solidFill>
                  <a:srgbClr val="000000"/>
                </a:solidFill>
                <a:effectLst/>
                <a:uLnTx/>
                <a:uFillTx/>
                <a:latin typeface="Arial"/>
              </a:defRPr>
            </a:lvl1p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prstClr val="black"/>
                </a:solidFill>
                <a:effectLst/>
                <a:uLnTx/>
                <a:uFillTx/>
                <a:latin typeface="Arial"/>
                <a:ea typeface="+mn-ea"/>
                <a:cs typeface="+mn-cs"/>
              </a:rPr>
              <a:t>Non-metastatic</a:t>
            </a:r>
            <a:endParaRPr kumimoji="0" lang="en-US" sz="1000" b="1" i="0" u="none" strike="noStrike" kern="0" cap="none" spc="0" normalizeH="0" baseline="0" noProof="0">
              <a:ln>
                <a:noFill/>
              </a:ln>
              <a:solidFill>
                <a:prstClr val="black"/>
              </a:solidFill>
              <a:effectLst/>
              <a:uLnTx/>
              <a:uFillTx/>
              <a:latin typeface="Arial"/>
              <a:ea typeface="+mn-ea"/>
              <a:cs typeface="+mn-cs"/>
            </a:endParaRPr>
          </a:p>
        </p:txBody>
      </p:sp>
      <p:sp>
        <p:nvSpPr>
          <p:cNvPr id="13" name="TextBox 12">
            <a:extLst>
              <a:ext uri="{FF2B5EF4-FFF2-40B4-BE49-F238E27FC236}">
                <a16:creationId xmlns:a16="http://schemas.microsoft.com/office/drawing/2014/main" id="{9C638508-596E-4E6E-A1F4-4A10058CF578}"/>
              </a:ext>
            </a:extLst>
          </p:cNvPr>
          <p:cNvSpPr txBox="1"/>
          <p:nvPr/>
        </p:nvSpPr>
        <p:spPr>
          <a:xfrm>
            <a:off x="977023" y="5548210"/>
            <a:ext cx="1416704" cy="188927"/>
          </a:xfrm>
          <a:prstGeom prst="rect">
            <a:avLst/>
          </a:prstGeom>
          <a:noFill/>
        </p:spPr>
        <p:txBody>
          <a:bodyPr wrap="square" lIns="0" tIns="0" rIns="0" bIns="0" rtlCol="0">
            <a:noAutofit/>
          </a:bodyPr>
          <a:lstStyle>
            <a:defPPr>
              <a:defRPr lang="en-US"/>
            </a:defPPr>
            <a:lvl1pPr marR="0" lvl="0" indent="0" defTabSz="609555" fontAlgn="auto">
              <a:lnSpc>
                <a:spcPct val="100000"/>
              </a:lnSpc>
              <a:spcBef>
                <a:spcPts val="0"/>
              </a:spcBef>
              <a:spcAft>
                <a:spcPts val="0"/>
              </a:spcAft>
              <a:buClrTx/>
              <a:buSzTx/>
              <a:buFontTx/>
              <a:buNone/>
              <a:tabLst/>
              <a:defRPr kumimoji="0" sz="1000" b="1" i="0" u="none" strike="noStrike" kern="0" cap="none" spc="0" normalizeH="0" baseline="0">
                <a:ln>
                  <a:noFill/>
                </a:ln>
                <a:solidFill>
                  <a:srgbClr val="000000"/>
                </a:solidFill>
                <a:effectLst/>
                <a:uLnTx/>
                <a:uFillTx/>
                <a:latin typeface="Arial"/>
              </a:defRPr>
            </a:lvl1p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prstClr val="black"/>
                </a:solidFill>
                <a:effectLst/>
                <a:uLnTx/>
                <a:uFillTx/>
                <a:latin typeface="Arial"/>
                <a:ea typeface="+mn-ea"/>
                <a:cs typeface="+mn-cs"/>
              </a:rPr>
              <a:t>Hormone-sensitive</a:t>
            </a:r>
            <a:endParaRPr kumimoji="0" lang="en-US" sz="1000" b="1" i="0" u="none" strike="noStrike" kern="0" cap="none" spc="0" normalizeH="0" baseline="0" noProof="0">
              <a:ln>
                <a:noFill/>
              </a:ln>
              <a:solidFill>
                <a:prstClr val="black"/>
              </a:solidFill>
              <a:effectLst/>
              <a:uLnTx/>
              <a:uFillTx/>
              <a:latin typeface="Arial"/>
              <a:ea typeface="+mn-ea"/>
              <a:cs typeface="+mn-cs"/>
            </a:endParaRPr>
          </a:p>
        </p:txBody>
      </p:sp>
      <p:sp>
        <p:nvSpPr>
          <p:cNvPr id="14" name="TextBox 13">
            <a:extLst>
              <a:ext uri="{FF2B5EF4-FFF2-40B4-BE49-F238E27FC236}">
                <a16:creationId xmlns:a16="http://schemas.microsoft.com/office/drawing/2014/main" id="{8F8E0E00-07F3-4B3F-9041-87DB48B1649B}"/>
              </a:ext>
            </a:extLst>
          </p:cNvPr>
          <p:cNvSpPr txBox="1"/>
          <p:nvPr/>
        </p:nvSpPr>
        <p:spPr>
          <a:xfrm>
            <a:off x="977023" y="5806521"/>
            <a:ext cx="1416704" cy="188927"/>
          </a:xfrm>
          <a:prstGeom prst="rect">
            <a:avLst/>
          </a:prstGeom>
          <a:noFill/>
        </p:spPr>
        <p:txBody>
          <a:bodyPr wrap="square" lIns="0" tIns="0" rIns="0" bIns="0" rtlCol="0">
            <a:noAutofit/>
          </a:bodyPr>
          <a:lstStyle>
            <a:defPPr>
              <a:defRPr lang="en-US"/>
            </a:defPPr>
            <a:lvl1pPr marR="0" lvl="0" indent="0" defTabSz="609555" fontAlgn="auto">
              <a:lnSpc>
                <a:spcPct val="100000"/>
              </a:lnSpc>
              <a:spcBef>
                <a:spcPts val="0"/>
              </a:spcBef>
              <a:spcAft>
                <a:spcPts val="0"/>
              </a:spcAft>
              <a:buClrTx/>
              <a:buSzTx/>
              <a:buFontTx/>
              <a:buNone/>
              <a:tabLst/>
              <a:defRPr kumimoji="0" sz="1000" b="1" i="0" u="none" strike="noStrike" kern="0" cap="none" spc="0" normalizeH="0" baseline="0">
                <a:ln>
                  <a:noFill/>
                </a:ln>
                <a:solidFill>
                  <a:srgbClr val="000000"/>
                </a:solidFill>
                <a:effectLst/>
                <a:uLnTx/>
                <a:uFillTx/>
                <a:latin typeface="Arial"/>
              </a:defRPr>
            </a:lvl1p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prstClr val="black"/>
                </a:solidFill>
                <a:effectLst/>
                <a:uLnTx/>
                <a:uFillTx/>
                <a:latin typeface="Arial"/>
                <a:ea typeface="+mn-ea"/>
                <a:cs typeface="+mn-cs"/>
              </a:rPr>
              <a:t>Asymptomatic</a:t>
            </a:r>
            <a:endParaRPr kumimoji="0" lang="en-US" sz="1000" b="1" i="0" u="none" strike="noStrike" kern="0" cap="none" spc="0" normalizeH="0" baseline="0" noProof="0">
              <a:ln>
                <a:noFill/>
              </a:ln>
              <a:solidFill>
                <a:prstClr val="black"/>
              </a:solidFill>
              <a:effectLst/>
              <a:uLnTx/>
              <a:uFillTx/>
              <a:latin typeface="Arial"/>
              <a:ea typeface="+mn-ea"/>
              <a:cs typeface="+mn-cs"/>
            </a:endParaRPr>
          </a:p>
        </p:txBody>
      </p:sp>
      <p:sp>
        <p:nvSpPr>
          <p:cNvPr id="15" name="TextBox 14">
            <a:extLst>
              <a:ext uri="{FF2B5EF4-FFF2-40B4-BE49-F238E27FC236}">
                <a16:creationId xmlns:a16="http://schemas.microsoft.com/office/drawing/2014/main" id="{9E94DD12-0CC7-4891-AFE0-2A8B097BF5C9}"/>
              </a:ext>
            </a:extLst>
          </p:cNvPr>
          <p:cNvSpPr txBox="1"/>
          <p:nvPr/>
        </p:nvSpPr>
        <p:spPr>
          <a:xfrm>
            <a:off x="9124137" y="5303148"/>
            <a:ext cx="1416704" cy="188927"/>
          </a:xfrm>
          <a:prstGeom prst="rect">
            <a:avLst/>
          </a:prstGeom>
          <a:noFill/>
        </p:spPr>
        <p:txBody>
          <a:bodyPr wrap="square" lIns="0" tIns="0" rIns="0" bIns="0" rtlCol="0">
            <a:noAutofit/>
          </a:bodyPr>
          <a:lstStyle>
            <a:defPPr>
              <a:defRPr lang="en-US"/>
            </a:defPPr>
            <a:lvl1pPr marR="0" lvl="0" indent="0" algn="r" defTabSz="609555" fontAlgn="auto">
              <a:lnSpc>
                <a:spcPct val="100000"/>
              </a:lnSpc>
              <a:spcBef>
                <a:spcPts val="0"/>
              </a:spcBef>
              <a:spcAft>
                <a:spcPts val="0"/>
              </a:spcAft>
              <a:buClrTx/>
              <a:buSzTx/>
              <a:buFontTx/>
              <a:buNone/>
              <a:tabLst/>
              <a:defRPr kumimoji="0" sz="1051" b="1" i="0" u="none" strike="noStrike" kern="0" cap="none" spc="0" normalizeH="0" baseline="0">
                <a:ln>
                  <a:noFill/>
                </a:ln>
                <a:solidFill>
                  <a:srgbClr val="000000"/>
                </a:solidFill>
                <a:effectLst/>
                <a:uLnTx/>
                <a:uFillTx/>
                <a:latin typeface="Arial"/>
              </a:defRPr>
            </a:lvl1pPr>
          </a:lstStyle>
          <a:p>
            <a:pPr marL="0" marR="0" lvl="0" indent="0" algn="r" defTabSz="609555" rtl="0" eaLnBrk="1" fontAlgn="auto" latinLnBrk="0" hangingPunct="1">
              <a:lnSpc>
                <a:spcPct val="100000"/>
              </a:lnSpc>
              <a:spcBef>
                <a:spcPts val="0"/>
              </a:spcBef>
              <a:spcAft>
                <a:spcPts val="0"/>
              </a:spcAft>
              <a:buClrTx/>
              <a:buSzTx/>
              <a:buFontTx/>
              <a:buNone/>
              <a:tabLst/>
              <a:defRPr/>
            </a:pPr>
            <a:r>
              <a:rPr kumimoji="0" lang="en-GB" sz="1051" b="1" i="0" u="none" strike="noStrike" kern="0" cap="none" spc="0" normalizeH="0" baseline="0" noProof="0">
                <a:ln>
                  <a:noFill/>
                </a:ln>
                <a:solidFill>
                  <a:prstClr val="black"/>
                </a:solidFill>
                <a:effectLst/>
                <a:uLnTx/>
                <a:uFillTx/>
                <a:latin typeface="Arial"/>
                <a:ea typeface="+mn-ea"/>
                <a:cs typeface="+mn-cs"/>
              </a:rPr>
              <a:t>Metastatic</a:t>
            </a:r>
            <a:endParaRPr kumimoji="0" lang="en-US" sz="1051" b="1" i="0" u="none" strike="noStrike" kern="0" cap="none" spc="0" normalizeH="0" baseline="0" noProof="0">
              <a:ln>
                <a:noFill/>
              </a:ln>
              <a:solidFill>
                <a:prstClr val="black"/>
              </a:solidFill>
              <a:effectLst/>
              <a:uLnTx/>
              <a:uFillTx/>
              <a:latin typeface="Arial"/>
              <a:ea typeface="+mn-ea"/>
              <a:cs typeface="+mn-cs"/>
            </a:endParaRPr>
          </a:p>
        </p:txBody>
      </p:sp>
      <p:sp>
        <p:nvSpPr>
          <p:cNvPr id="16" name="TextBox 15">
            <a:extLst>
              <a:ext uri="{FF2B5EF4-FFF2-40B4-BE49-F238E27FC236}">
                <a16:creationId xmlns:a16="http://schemas.microsoft.com/office/drawing/2014/main" id="{DEF2BB2A-DDE6-4DC9-A7E9-D02069050BE2}"/>
              </a:ext>
            </a:extLst>
          </p:cNvPr>
          <p:cNvSpPr txBox="1"/>
          <p:nvPr/>
        </p:nvSpPr>
        <p:spPr>
          <a:xfrm>
            <a:off x="9124137" y="5548210"/>
            <a:ext cx="1416704" cy="188927"/>
          </a:xfrm>
          <a:prstGeom prst="rect">
            <a:avLst/>
          </a:prstGeom>
          <a:noFill/>
        </p:spPr>
        <p:txBody>
          <a:bodyPr wrap="square" lIns="0" tIns="0" rIns="0" bIns="0" rtlCol="0">
            <a:noAutofit/>
          </a:bodyPr>
          <a:lstStyle>
            <a:defPPr>
              <a:defRPr lang="en-US"/>
            </a:defPPr>
            <a:lvl1pPr marR="0" lvl="0" indent="0" algn="r" defTabSz="609555" fontAlgn="auto">
              <a:lnSpc>
                <a:spcPct val="100000"/>
              </a:lnSpc>
              <a:spcBef>
                <a:spcPts val="0"/>
              </a:spcBef>
              <a:spcAft>
                <a:spcPts val="0"/>
              </a:spcAft>
              <a:buClrTx/>
              <a:buSzTx/>
              <a:buFontTx/>
              <a:buNone/>
              <a:tabLst/>
              <a:defRPr kumimoji="0" sz="1051" b="1" i="0" u="none" strike="noStrike" kern="0" cap="none" spc="0" normalizeH="0" baseline="0">
                <a:ln>
                  <a:noFill/>
                </a:ln>
                <a:solidFill>
                  <a:srgbClr val="000000"/>
                </a:solidFill>
                <a:effectLst/>
                <a:uLnTx/>
                <a:uFillTx/>
                <a:latin typeface="Arial"/>
              </a:defRPr>
            </a:lvl1pPr>
          </a:lstStyle>
          <a:p>
            <a:pPr marL="0" marR="0" lvl="0" indent="0" algn="r" defTabSz="609555" rtl="0" eaLnBrk="1" fontAlgn="auto" latinLnBrk="0" hangingPunct="1">
              <a:lnSpc>
                <a:spcPct val="100000"/>
              </a:lnSpc>
              <a:spcBef>
                <a:spcPts val="0"/>
              </a:spcBef>
              <a:spcAft>
                <a:spcPts val="0"/>
              </a:spcAft>
              <a:buClrTx/>
              <a:buSzTx/>
              <a:buFontTx/>
              <a:buNone/>
              <a:tabLst/>
              <a:defRPr/>
            </a:pPr>
            <a:r>
              <a:rPr kumimoji="0" lang="en-GB" sz="1051" b="1" i="0" u="none" strike="noStrike" kern="0" cap="none" spc="0" normalizeH="0" baseline="0" noProof="0">
                <a:ln>
                  <a:noFill/>
                </a:ln>
                <a:solidFill>
                  <a:prstClr val="black"/>
                </a:solidFill>
                <a:effectLst/>
                <a:uLnTx/>
                <a:uFillTx/>
                <a:latin typeface="Arial"/>
                <a:ea typeface="+mn-ea"/>
                <a:cs typeface="+mn-cs"/>
              </a:rPr>
              <a:t>Castration-resistant</a:t>
            </a:r>
            <a:endParaRPr kumimoji="0" lang="en-US" sz="1051" b="1" i="0" u="none" strike="noStrike" kern="0" cap="none" spc="0" normalizeH="0" baseline="0" noProof="0">
              <a:ln>
                <a:noFill/>
              </a:ln>
              <a:solidFill>
                <a:prstClr val="black"/>
              </a:solidFill>
              <a:effectLst/>
              <a:uLnTx/>
              <a:uFillTx/>
              <a:latin typeface="Arial"/>
              <a:ea typeface="+mn-ea"/>
              <a:cs typeface="+mn-cs"/>
            </a:endParaRPr>
          </a:p>
        </p:txBody>
      </p:sp>
      <p:sp>
        <p:nvSpPr>
          <p:cNvPr id="17" name="TextBox 16">
            <a:extLst>
              <a:ext uri="{FF2B5EF4-FFF2-40B4-BE49-F238E27FC236}">
                <a16:creationId xmlns:a16="http://schemas.microsoft.com/office/drawing/2014/main" id="{885F8BEF-7E1C-4789-959A-650604EFEE7E}"/>
              </a:ext>
            </a:extLst>
          </p:cNvPr>
          <p:cNvSpPr txBox="1"/>
          <p:nvPr/>
        </p:nvSpPr>
        <p:spPr>
          <a:xfrm>
            <a:off x="9124137" y="5806521"/>
            <a:ext cx="1416704" cy="188927"/>
          </a:xfrm>
          <a:prstGeom prst="rect">
            <a:avLst/>
          </a:prstGeom>
          <a:noFill/>
        </p:spPr>
        <p:txBody>
          <a:bodyPr wrap="square" lIns="0" tIns="0" rIns="0" bIns="0" rtlCol="0">
            <a:noAutofit/>
          </a:bodyPr>
          <a:lstStyle>
            <a:defPPr>
              <a:defRPr lang="en-US"/>
            </a:defPPr>
            <a:lvl1pPr marR="0" lvl="0" indent="0" algn="r" defTabSz="609555" fontAlgn="auto">
              <a:lnSpc>
                <a:spcPct val="100000"/>
              </a:lnSpc>
              <a:spcBef>
                <a:spcPts val="0"/>
              </a:spcBef>
              <a:spcAft>
                <a:spcPts val="0"/>
              </a:spcAft>
              <a:buClrTx/>
              <a:buSzTx/>
              <a:buFontTx/>
              <a:buNone/>
              <a:tabLst/>
              <a:defRPr kumimoji="0" sz="1051" b="1" i="0" u="none" strike="noStrike" kern="0" cap="none" spc="0" normalizeH="0" baseline="0">
                <a:ln>
                  <a:noFill/>
                </a:ln>
                <a:solidFill>
                  <a:srgbClr val="000000"/>
                </a:solidFill>
                <a:effectLst/>
                <a:uLnTx/>
                <a:uFillTx/>
                <a:latin typeface="Arial"/>
              </a:defRPr>
            </a:lvl1pPr>
          </a:lstStyle>
          <a:p>
            <a:pPr marL="0" marR="0" lvl="0" indent="0" algn="r" defTabSz="609555" rtl="0" eaLnBrk="1" fontAlgn="auto" latinLnBrk="0" hangingPunct="1">
              <a:lnSpc>
                <a:spcPct val="100000"/>
              </a:lnSpc>
              <a:spcBef>
                <a:spcPts val="0"/>
              </a:spcBef>
              <a:spcAft>
                <a:spcPts val="0"/>
              </a:spcAft>
              <a:buClrTx/>
              <a:buSzTx/>
              <a:buFontTx/>
              <a:buNone/>
              <a:tabLst/>
              <a:defRPr/>
            </a:pPr>
            <a:r>
              <a:rPr kumimoji="0" lang="en-GB" sz="1051" b="1" i="0" u="none" strike="noStrike" kern="0" cap="none" spc="0" normalizeH="0" baseline="0" noProof="0">
                <a:ln>
                  <a:noFill/>
                </a:ln>
                <a:solidFill>
                  <a:prstClr val="black"/>
                </a:solidFill>
                <a:effectLst/>
                <a:uLnTx/>
                <a:uFillTx/>
                <a:latin typeface="Arial"/>
                <a:ea typeface="+mn-ea"/>
                <a:cs typeface="+mn-cs"/>
              </a:rPr>
              <a:t>Symptomatic</a:t>
            </a:r>
            <a:endParaRPr kumimoji="0" lang="en-US" sz="1051" b="1" i="0" u="none" strike="noStrike" kern="0" cap="none" spc="0" normalizeH="0" baseline="0" noProof="0">
              <a:ln>
                <a:noFill/>
              </a:ln>
              <a:solidFill>
                <a:prstClr val="black"/>
              </a:solidFill>
              <a:effectLst/>
              <a:uLnTx/>
              <a:uFillTx/>
              <a:latin typeface="Arial"/>
              <a:ea typeface="+mn-ea"/>
              <a:cs typeface="+mn-cs"/>
            </a:endParaRPr>
          </a:p>
        </p:txBody>
      </p:sp>
      <p:sp>
        <p:nvSpPr>
          <p:cNvPr id="18" name="Line 4">
            <a:extLst>
              <a:ext uri="{FF2B5EF4-FFF2-40B4-BE49-F238E27FC236}">
                <a16:creationId xmlns:a16="http://schemas.microsoft.com/office/drawing/2014/main" id="{48D1513D-6D2D-414E-8F7B-2280EA6A83A4}"/>
              </a:ext>
            </a:extLst>
          </p:cNvPr>
          <p:cNvSpPr>
            <a:spLocks noChangeShapeType="1"/>
          </p:cNvSpPr>
          <p:nvPr/>
        </p:nvSpPr>
        <p:spPr bwMode="auto">
          <a:xfrm flipH="1">
            <a:off x="2097330" y="5009884"/>
            <a:ext cx="125603" cy="107048"/>
          </a:xfrm>
          <a:prstGeom prst="line">
            <a:avLst/>
          </a:prstGeom>
          <a:noFill/>
          <a:ln w="12700" cap="flat" cmpd="sng">
            <a:solidFill>
              <a:srgbClr val="000000"/>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19" name="Line 5">
            <a:extLst>
              <a:ext uri="{FF2B5EF4-FFF2-40B4-BE49-F238E27FC236}">
                <a16:creationId xmlns:a16="http://schemas.microsoft.com/office/drawing/2014/main" id="{C756B459-A494-4FA4-A827-31C92D8E9075}"/>
              </a:ext>
            </a:extLst>
          </p:cNvPr>
          <p:cNvSpPr>
            <a:spLocks noChangeShapeType="1"/>
          </p:cNvSpPr>
          <p:nvPr/>
        </p:nvSpPr>
        <p:spPr bwMode="auto">
          <a:xfrm flipH="1">
            <a:off x="2212804" y="5009884"/>
            <a:ext cx="125603" cy="107048"/>
          </a:xfrm>
          <a:prstGeom prst="line">
            <a:avLst/>
          </a:prstGeom>
          <a:noFill/>
          <a:ln w="12700" cap="flat" cmpd="sng">
            <a:solidFill>
              <a:srgbClr val="000000"/>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20" name="TextBox 19">
            <a:extLst>
              <a:ext uri="{FF2B5EF4-FFF2-40B4-BE49-F238E27FC236}">
                <a16:creationId xmlns:a16="http://schemas.microsoft.com/office/drawing/2014/main" id="{119A7659-BEDB-49DB-A03E-062CB8EE2B10}"/>
              </a:ext>
            </a:extLst>
          </p:cNvPr>
          <p:cNvSpPr txBox="1"/>
          <p:nvPr/>
        </p:nvSpPr>
        <p:spPr>
          <a:xfrm rot="16200000">
            <a:off x="-595963" y="3579459"/>
            <a:ext cx="2698823" cy="236915"/>
          </a:xfrm>
          <a:prstGeom prst="rect">
            <a:avLst/>
          </a:prstGeom>
          <a:noFill/>
        </p:spPr>
        <p:txBody>
          <a:bodyPr wrap="square" lIns="0" tIns="0" rIns="0" bIns="0" rtlCol="0">
            <a:noAutofit/>
          </a:bodyPr>
          <a:lstStyle>
            <a:defPPr>
              <a:defRPr lang="en-US"/>
            </a:defPPr>
            <a:lvl1pPr marR="0" lvl="0" indent="0" algn="ctr" defTabSz="609555" fontAlgn="auto">
              <a:lnSpc>
                <a:spcPct val="100000"/>
              </a:lnSpc>
              <a:spcBef>
                <a:spcPts val="0"/>
              </a:spcBef>
              <a:spcAft>
                <a:spcPts val="0"/>
              </a:spcAft>
              <a:buClrTx/>
              <a:buSzTx/>
              <a:buFontTx/>
              <a:buNone/>
              <a:tabLst/>
              <a:defRPr kumimoji="0" sz="1200" b="1" i="0" u="none" strike="noStrike" kern="0" cap="none" spc="0" normalizeH="0" baseline="0">
                <a:ln>
                  <a:noFill/>
                </a:ln>
                <a:solidFill>
                  <a:srgbClr val="000000"/>
                </a:solidFill>
                <a:effectLst/>
                <a:uLnTx/>
                <a:uFillTx/>
                <a:latin typeface="Arial"/>
              </a:defRPr>
            </a:lvl1p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Arial"/>
                <a:ea typeface="+mn-ea"/>
                <a:cs typeface="+mn-cs"/>
              </a:rPr>
              <a:t>Prostate Specific Antigen</a:t>
            </a:r>
            <a:endParaRPr kumimoji="0" lang="en-US" sz="1200" b="1" i="0" u="none" strike="noStrike" kern="0" cap="none" spc="0" normalizeH="0" baseline="0" noProof="0">
              <a:ln>
                <a:noFill/>
              </a:ln>
              <a:solidFill>
                <a:prstClr val="black"/>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28C064B4-C6BF-4014-AE7A-836599C8901F}"/>
              </a:ext>
            </a:extLst>
          </p:cNvPr>
          <p:cNvGrpSpPr/>
          <p:nvPr/>
        </p:nvGrpSpPr>
        <p:grpSpPr>
          <a:xfrm>
            <a:off x="2660073" y="1223704"/>
            <a:ext cx="7228095" cy="3813072"/>
            <a:chOff x="2306189" y="2057264"/>
            <a:chExt cx="4972523" cy="2893289"/>
          </a:xfrm>
        </p:grpSpPr>
        <p:cxnSp>
          <p:nvCxnSpPr>
            <p:cNvPr id="22" name="Straight Connector 21">
              <a:extLst>
                <a:ext uri="{FF2B5EF4-FFF2-40B4-BE49-F238E27FC236}">
                  <a16:creationId xmlns:a16="http://schemas.microsoft.com/office/drawing/2014/main" id="{10912040-2F79-4E20-B1F3-C28D58A58E10}"/>
                </a:ext>
              </a:extLst>
            </p:cNvPr>
            <p:cNvCxnSpPr/>
            <p:nvPr/>
          </p:nvCxnSpPr>
          <p:spPr>
            <a:xfrm flipV="1">
              <a:off x="2306189" y="2057264"/>
              <a:ext cx="0" cy="2893289"/>
            </a:xfrm>
            <a:prstGeom prst="line">
              <a:avLst/>
            </a:prstGeom>
            <a:noFill/>
            <a:ln w="9525" cap="flat" cmpd="sng" algn="ctr">
              <a:solidFill>
                <a:srgbClr val="A6A6A6"/>
              </a:solidFill>
              <a:prstDash val="sysDash"/>
            </a:ln>
            <a:effectLst/>
          </p:spPr>
        </p:cxnSp>
        <p:cxnSp>
          <p:nvCxnSpPr>
            <p:cNvPr id="23" name="Straight Connector 22">
              <a:extLst>
                <a:ext uri="{FF2B5EF4-FFF2-40B4-BE49-F238E27FC236}">
                  <a16:creationId xmlns:a16="http://schemas.microsoft.com/office/drawing/2014/main" id="{C69266C2-219A-44AE-884C-9C16AF4C7C15}"/>
                </a:ext>
              </a:extLst>
            </p:cNvPr>
            <p:cNvCxnSpPr/>
            <p:nvPr/>
          </p:nvCxnSpPr>
          <p:spPr>
            <a:xfrm flipV="1">
              <a:off x="3373986" y="2057264"/>
              <a:ext cx="0" cy="2893289"/>
            </a:xfrm>
            <a:prstGeom prst="line">
              <a:avLst/>
            </a:prstGeom>
            <a:noFill/>
            <a:ln w="9525" cap="flat" cmpd="sng" algn="ctr">
              <a:solidFill>
                <a:srgbClr val="A6A6A6"/>
              </a:solidFill>
              <a:prstDash val="sysDash"/>
            </a:ln>
            <a:effectLst/>
          </p:spPr>
        </p:cxnSp>
        <p:cxnSp>
          <p:nvCxnSpPr>
            <p:cNvPr id="24" name="Straight Connector 23">
              <a:extLst>
                <a:ext uri="{FF2B5EF4-FFF2-40B4-BE49-F238E27FC236}">
                  <a16:creationId xmlns:a16="http://schemas.microsoft.com/office/drawing/2014/main" id="{201CEDEA-D9AD-4B8C-83FD-D21EDAAF6D81}"/>
                </a:ext>
              </a:extLst>
            </p:cNvPr>
            <p:cNvCxnSpPr/>
            <p:nvPr/>
          </p:nvCxnSpPr>
          <p:spPr>
            <a:xfrm flipV="1">
              <a:off x="4801928" y="2057264"/>
              <a:ext cx="0" cy="2893289"/>
            </a:xfrm>
            <a:prstGeom prst="line">
              <a:avLst/>
            </a:prstGeom>
            <a:noFill/>
            <a:ln w="9525" cap="flat" cmpd="sng" algn="ctr">
              <a:solidFill>
                <a:srgbClr val="A6A6A6"/>
              </a:solidFill>
              <a:prstDash val="sysDash"/>
            </a:ln>
            <a:effectLst/>
          </p:spPr>
        </p:cxnSp>
        <p:cxnSp>
          <p:nvCxnSpPr>
            <p:cNvPr id="25" name="Straight Connector 24">
              <a:extLst>
                <a:ext uri="{FF2B5EF4-FFF2-40B4-BE49-F238E27FC236}">
                  <a16:creationId xmlns:a16="http://schemas.microsoft.com/office/drawing/2014/main" id="{28D17748-BBEA-44CF-9672-26576DC4F488}"/>
                </a:ext>
              </a:extLst>
            </p:cNvPr>
            <p:cNvCxnSpPr/>
            <p:nvPr/>
          </p:nvCxnSpPr>
          <p:spPr>
            <a:xfrm flipV="1">
              <a:off x="5926590" y="2057264"/>
              <a:ext cx="0" cy="2893289"/>
            </a:xfrm>
            <a:prstGeom prst="line">
              <a:avLst/>
            </a:prstGeom>
            <a:noFill/>
            <a:ln w="9525" cap="flat" cmpd="sng" algn="ctr">
              <a:solidFill>
                <a:srgbClr val="A6A6A6"/>
              </a:solidFill>
              <a:prstDash val="sysDash"/>
            </a:ln>
            <a:effectLst/>
          </p:spPr>
        </p:cxnSp>
        <p:cxnSp>
          <p:nvCxnSpPr>
            <p:cNvPr id="26" name="Straight Connector 25">
              <a:extLst>
                <a:ext uri="{FF2B5EF4-FFF2-40B4-BE49-F238E27FC236}">
                  <a16:creationId xmlns:a16="http://schemas.microsoft.com/office/drawing/2014/main" id="{570C449F-0844-46A2-86AC-B6BE121FCF8A}"/>
                </a:ext>
              </a:extLst>
            </p:cNvPr>
            <p:cNvCxnSpPr/>
            <p:nvPr/>
          </p:nvCxnSpPr>
          <p:spPr>
            <a:xfrm flipV="1">
              <a:off x="7278712" y="2057264"/>
              <a:ext cx="0" cy="2893289"/>
            </a:xfrm>
            <a:prstGeom prst="line">
              <a:avLst/>
            </a:prstGeom>
            <a:noFill/>
            <a:ln w="9525" cap="flat" cmpd="sng" algn="ctr">
              <a:solidFill>
                <a:srgbClr val="A6A6A6"/>
              </a:solidFill>
              <a:prstDash val="sysDash"/>
            </a:ln>
            <a:effectLst/>
          </p:spPr>
        </p:cxnSp>
      </p:grpSp>
      <p:sp>
        <p:nvSpPr>
          <p:cNvPr id="27" name="AutoShape 2">
            <a:extLst>
              <a:ext uri="{FF2B5EF4-FFF2-40B4-BE49-F238E27FC236}">
                <a16:creationId xmlns:a16="http://schemas.microsoft.com/office/drawing/2014/main" id="{995AE783-F0DE-4C9D-B928-C2E4DB607505}"/>
              </a:ext>
            </a:extLst>
          </p:cNvPr>
          <p:cNvSpPr>
            <a:spLocks/>
          </p:cNvSpPr>
          <p:nvPr/>
        </p:nvSpPr>
        <p:spPr bwMode="auto">
          <a:xfrm>
            <a:off x="3760432" y="4769374"/>
            <a:ext cx="1564910" cy="257682"/>
          </a:xfrm>
          <a:custGeom>
            <a:avLst/>
            <a:gdLst/>
            <a:ahLst/>
            <a:cxnLst/>
            <a:rect l="0" t="0" r="r" b="b"/>
            <a:pathLst>
              <a:path w="21600" h="21600">
                <a:moveTo>
                  <a:pt x="0" y="0"/>
                </a:moveTo>
                <a:cubicBezTo>
                  <a:pt x="1742" y="0"/>
                  <a:pt x="2443" y="8895"/>
                  <a:pt x="2443" y="21600"/>
                </a:cubicBezTo>
                <a:lnTo>
                  <a:pt x="21600" y="21600"/>
                </a:lnTo>
              </a:path>
            </a:pathLst>
          </a:custGeom>
          <a:noFill/>
          <a:ln w="28575" cap="flat" cmpd="sng">
            <a:solidFill>
              <a:srgbClr val="7F7F7F"/>
            </a:solidFill>
            <a:prstDash val="sysDash"/>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28" name="AutoShape 1">
            <a:extLst>
              <a:ext uri="{FF2B5EF4-FFF2-40B4-BE49-F238E27FC236}">
                <a16:creationId xmlns:a16="http://schemas.microsoft.com/office/drawing/2014/main" id="{6F4F81C5-4A3E-449B-BFE1-62D05C07F9FC}"/>
              </a:ext>
            </a:extLst>
          </p:cNvPr>
          <p:cNvSpPr>
            <a:spLocks/>
          </p:cNvSpPr>
          <p:nvPr/>
        </p:nvSpPr>
        <p:spPr bwMode="auto">
          <a:xfrm>
            <a:off x="977023" y="2348506"/>
            <a:ext cx="9620853" cy="2686544"/>
          </a:xfrm>
          <a:custGeom>
            <a:avLst/>
            <a:gdLst/>
            <a:ahLst/>
            <a:cxnLst/>
            <a:rect l="0" t="0" r="r" b="b"/>
            <a:pathLst>
              <a:path w="21600" h="21600">
                <a:moveTo>
                  <a:pt x="0" y="0"/>
                </a:moveTo>
                <a:lnTo>
                  <a:pt x="0" y="21600"/>
                </a:lnTo>
                <a:lnTo>
                  <a:pt x="21600" y="21600"/>
                </a:lnTo>
              </a:path>
            </a:pathLst>
          </a:custGeom>
          <a:noFill/>
          <a:ln w="19050" cap="flat" cmpd="sng">
            <a:solidFill>
              <a:srgbClr val="000000"/>
            </a:solidFill>
            <a:prstDash val="solid"/>
            <a:miter lim="800000"/>
            <a:headEnd type="triangl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7F87C2E7-684B-459D-882A-5AB4097D8DBE}"/>
              </a:ext>
            </a:extLst>
          </p:cNvPr>
          <p:cNvSpPr/>
          <p:nvPr/>
        </p:nvSpPr>
        <p:spPr>
          <a:xfrm>
            <a:off x="1097217" y="1223704"/>
            <a:ext cx="625053" cy="369862"/>
          </a:xfrm>
          <a:prstGeom prst="rect">
            <a:avLst/>
          </a:prstGeom>
          <a:solidFill>
            <a:srgbClr val="FFFFFF"/>
          </a:solidFill>
          <a:ln w="19050" cap="flat" cmpd="sng" algn="ctr">
            <a:solidFill>
              <a:schemeClr val="tx1"/>
            </a:solidFill>
            <a:prstDash val="solid"/>
          </a:ln>
          <a:effectLst/>
        </p:spPr>
        <p:txBody>
          <a:bodyPr lIns="36000" rIns="3600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a:ea typeface="+mn-ea"/>
                <a:cs typeface="+mn-cs"/>
              </a:rPr>
              <a:t>Primary</a:t>
            </a:r>
          </a:p>
        </p:txBody>
      </p:sp>
      <p:sp>
        <p:nvSpPr>
          <p:cNvPr id="30" name="Rectangle 29">
            <a:extLst>
              <a:ext uri="{FF2B5EF4-FFF2-40B4-BE49-F238E27FC236}">
                <a16:creationId xmlns:a16="http://schemas.microsoft.com/office/drawing/2014/main" id="{35D2F868-C787-40BB-8F57-734A2C54C6BD}"/>
              </a:ext>
            </a:extLst>
          </p:cNvPr>
          <p:cNvSpPr/>
          <p:nvPr/>
        </p:nvSpPr>
        <p:spPr>
          <a:xfrm>
            <a:off x="1942038" y="1223704"/>
            <a:ext cx="789701"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a:ea typeface="+mn-ea"/>
                <a:cs typeface="+mn-cs"/>
              </a:rPr>
              <a:t>Adjuvant</a:t>
            </a:r>
          </a:p>
        </p:txBody>
      </p:sp>
      <p:sp>
        <p:nvSpPr>
          <p:cNvPr id="31" name="Rectangle 30">
            <a:extLst>
              <a:ext uri="{FF2B5EF4-FFF2-40B4-BE49-F238E27FC236}">
                <a16:creationId xmlns:a16="http://schemas.microsoft.com/office/drawing/2014/main" id="{D53CB310-F499-40E8-9D2C-81EACE2F43D7}"/>
              </a:ext>
            </a:extLst>
          </p:cNvPr>
          <p:cNvSpPr/>
          <p:nvPr/>
        </p:nvSpPr>
        <p:spPr>
          <a:xfrm>
            <a:off x="3117214" y="1223704"/>
            <a:ext cx="1360332"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a:ea typeface="+mn-ea"/>
                <a:cs typeface="+mn-cs"/>
              </a:rPr>
              <a:t>Biochemical Recurrence (BCR)</a:t>
            </a:r>
          </a:p>
        </p:txBody>
      </p:sp>
      <p:sp>
        <p:nvSpPr>
          <p:cNvPr id="32" name="Rectangle 31">
            <a:extLst>
              <a:ext uri="{FF2B5EF4-FFF2-40B4-BE49-F238E27FC236}">
                <a16:creationId xmlns:a16="http://schemas.microsoft.com/office/drawing/2014/main" id="{AAA79BAF-6F37-427A-8A2F-ECC91B4F97DA}"/>
              </a:ext>
            </a:extLst>
          </p:cNvPr>
          <p:cNvSpPr/>
          <p:nvPr/>
        </p:nvSpPr>
        <p:spPr>
          <a:xfrm>
            <a:off x="4654774" y="1223704"/>
            <a:ext cx="1052212"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a:ea typeface="+mn-ea"/>
                <a:cs typeface="+mn-cs"/>
              </a:rPr>
              <a:t>mHSPC</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a:ea typeface="+mn-ea"/>
                <a:cs typeface="+mn-cs"/>
              </a:rPr>
              <a:t>(incl de novo)</a:t>
            </a:r>
          </a:p>
        </p:txBody>
      </p:sp>
      <p:sp>
        <p:nvSpPr>
          <p:cNvPr id="33" name="Rectangle 32">
            <a:extLst>
              <a:ext uri="{FF2B5EF4-FFF2-40B4-BE49-F238E27FC236}">
                <a16:creationId xmlns:a16="http://schemas.microsoft.com/office/drawing/2014/main" id="{36DA71E1-AE59-4761-B9D5-6131F0C2D48D}"/>
              </a:ext>
            </a:extLst>
          </p:cNvPr>
          <p:cNvSpPr/>
          <p:nvPr/>
        </p:nvSpPr>
        <p:spPr>
          <a:xfrm>
            <a:off x="5887775" y="1607840"/>
            <a:ext cx="1224418" cy="369862"/>
          </a:xfrm>
          <a:prstGeom prst="rect">
            <a:avLst/>
          </a:prstGeom>
          <a:solidFill>
            <a:srgbClr val="FFFFFF"/>
          </a:solidFill>
          <a:ln w="19050" cap="flat" cmpd="sng" algn="ctr">
            <a:solidFill>
              <a:schemeClr val="tx1"/>
            </a:solidFill>
            <a:prstDash val="sysDash"/>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a:ea typeface="+mn-ea"/>
                <a:cs typeface="+mn-cs"/>
              </a:rPr>
              <a:t>nmCRPC</a:t>
            </a:r>
          </a:p>
        </p:txBody>
      </p:sp>
      <p:sp>
        <p:nvSpPr>
          <p:cNvPr id="34" name="Rectangle 33">
            <a:extLst>
              <a:ext uri="{FF2B5EF4-FFF2-40B4-BE49-F238E27FC236}">
                <a16:creationId xmlns:a16="http://schemas.microsoft.com/office/drawing/2014/main" id="{A56DA3A4-D74B-4DF0-9626-41EADA64F280}"/>
              </a:ext>
            </a:extLst>
          </p:cNvPr>
          <p:cNvSpPr/>
          <p:nvPr/>
        </p:nvSpPr>
        <p:spPr>
          <a:xfrm>
            <a:off x="7382532" y="1223704"/>
            <a:ext cx="1134227"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a:ea typeface="+mn-ea"/>
                <a:cs typeface="+mn-cs"/>
              </a:rPr>
              <a:t>1L mCRPC</a:t>
            </a:r>
          </a:p>
        </p:txBody>
      </p:sp>
      <p:sp>
        <p:nvSpPr>
          <p:cNvPr id="35" name="Rectangle 34">
            <a:extLst>
              <a:ext uri="{FF2B5EF4-FFF2-40B4-BE49-F238E27FC236}">
                <a16:creationId xmlns:a16="http://schemas.microsoft.com/office/drawing/2014/main" id="{B63C8533-35DB-4990-A5E2-B7143C2A08E1}"/>
              </a:ext>
            </a:extLst>
          </p:cNvPr>
          <p:cNvSpPr/>
          <p:nvPr/>
        </p:nvSpPr>
        <p:spPr>
          <a:xfrm>
            <a:off x="8702113" y="1223704"/>
            <a:ext cx="1075843"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a:ea typeface="+mn-ea"/>
                <a:cs typeface="+mn-cs"/>
              </a:rPr>
              <a:t>2L mCRPC</a:t>
            </a:r>
          </a:p>
        </p:txBody>
      </p:sp>
      <p:sp>
        <p:nvSpPr>
          <p:cNvPr id="36" name="Rectangle 35">
            <a:extLst>
              <a:ext uri="{FF2B5EF4-FFF2-40B4-BE49-F238E27FC236}">
                <a16:creationId xmlns:a16="http://schemas.microsoft.com/office/drawing/2014/main" id="{6424161A-0EC5-4626-B1C7-E59B7D5CEDD0}"/>
              </a:ext>
            </a:extLst>
          </p:cNvPr>
          <p:cNvSpPr/>
          <p:nvPr/>
        </p:nvSpPr>
        <p:spPr>
          <a:xfrm>
            <a:off x="9963300" y="1223704"/>
            <a:ext cx="1127343"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a:ea typeface="+mn-ea"/>
                <a:cs typeface="+mn-cs"/>
              </a:rPr>
              <a:t>3L mCRPC</a:t>
            </a:r>
          </a:p>
        </p:txBody>
      </p:sp>
      <p:sp>
        <p:nvSpPr>
          <p:cNvPr id="37" name="Rectangle 36">
            <a:extLst>
              <a:ext uri="{FF2B5EF4-FFF2-40B4-BE49-F238E27FC236}">
                <a16:creationId xmlns:a16="http://schemas.microsoft.com/office/drawing/2014/main" id="{06369B23-9438-401A-80A5-7136F4C4ADB6}"/>
              </a:ext>
            </a:extLst>
          </p:cNvPr>
          <p:cNvSpPr/>
          <p:nvPr/>
        </p:nvSpPr>
        <p:spPr>
          <a:xfrm>
            <a:off x="7949646" y="1817239"/>
            <a:ext cx="3226528" cy="386026"/>
          </a:xfrm>
          <a:prstGeom prst="rect">
            <a:avLst/>
          </a:prstGeom>
          <a:solidFill>
            <a:srgbClr val="F3E6EE"/>
          </a:solidFill>
          <a:ln w="6350" cap="flat" cmpd="sng" algn="ctr">
            <a:solidFill>
              <a:schemeClr val="bg1"/>
            </a:solidFill>
            <a:prstDash val="solid"/>
          </a:ln>
          <a:effectLst>
            <a:outerShdw blurRad="50800" dist="38100" dir="2700000" algn="tl" rotWithShape="0">
              <a:prstClr val="black">
                <a:alpha val="40000"/>
              </a:prstClr>
            </a:outerShdw>
          </a:effectLst>
        </p:spPr>
        <p:txBody>
          <a:bodyPr lIns="72000" rIns="72000" rtlCol="0" anchor="ctr">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Arial"/>
                <a:ea typeface="+mn-ea"/>
                <a:cs typeface="+mn-cs"/>
              </a:rPr>
              <a:t>PROfound</a:t>
            </a:r>
            <a:r>
              <a:rPr kumimoji="0" lang="en-US" sz="1050" b="1" i="0" u="none" strike="noStrike" kern="0" cap="none" spc="0" normalizeH="0" baseline="30000" noProof="0" dirty="0">
                <a:ln>
                  <a:noFill/>
                </a:ln>
                <a:solidFill>
                  <a:prstClr val="black"/>
                </a:solidFill>
                <a:effectLst/>
                <a:uLnTx/>
                <a:uFillTx/>
                <a:latin typeface="Arial"/>
                <a:ea typeface="+mn-ea"/>
                <a:cs typeface="+mn-cs"/>
              </a:rPr>
              <a:t>1</a:t>
            </a:r>
            <a:r>
              <a:rPr kumimoji="0" lang="en-US" sz="1050" b="1" i="0" u="none" strike="noStrike" kern="0" cap="none" spc="0" normalizeH="0" baseline="0" noProof="0" dirty="0">
                <a:ln>
                  <a:noFill/>
                </a:ln>
                <a:solidFill>
                  <a:prstClr val="black"/>
                </a:solidFill>
                <a:effectLst/>
                <a:uLnTx/>
                <a:uFillTx/>
                <a:latin typeface="Arial"/>
                <a:ea typeface="+mn-ea"/>
                <a:cs typeface="+mn-cs"/>
              </a:rPr>
              <a:t>*</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a:ea typeface="+mn-ea"/>
                <a:cs typeface="+mn-cs"/>
              </a:rPr>
              <a:t>Olaparib mono, </a:t>
            </a:r>
            <a:r>
              <a:rPr kumimoji="0" lang="en-US" sz="800" b="0" i="1" u="none" strike="noStrike" kern="0" cap="none" spc="0" normalizeH="0" baseline="0" noProof="0" dirty="0">
                <a:ln>
                  <a:noFill/>
                </a:ln>
                <a:solidFill>
                  <a:prstClr val="black"/>
                </a:solidFill>
                <a:effectLst/>
                <a:uLnTx/>
                <a:uFillTx/>
                <a:latin typeface="Arial"/>
                <a:ea typeface="+mn-ea"/>
                <a:cs typeface="+mn-cs"/>
              </a:rPr>
              <a:t>BRCA / ATM </a:t>
            </a:r>
            <a:r>
              <a:rPr kumimoji="0" lang="en-US" sz="800" b="0" i="0" u="none" strike="noStrike" kern="0" cap="none" spc="0" normalizeH="0" baseline="0" noProof="0" dirty="0">
                <a:ln>
                  <a:noFill/>
                </a:ln>
                <a:solidFill>
                  <a:prstClr val="black"/>
                </a:solidFill>
                <a:effectLst/>
                <a:uLnTx/>
                <a:uFillTx/>
                <a:latin typeface="Arial"/>
                <a:ea typeface="+mn-ea"/>
                <a:cs typeface="+mn-cs"/>
              </a:rPr>
              <a:t>and other </a:t>
            </a:r>
            <a:r>
              <a:rPr kumimoji="0" lang="en-US" sz="800" b="0" i="0" u="none" strike="noStrike" kern="0" cap="none" spc="0" normalizeH="0" baseline="0" noProof="0" dirty="0" err="1">
                <a:ln>
                  <a:noFill/>
                </a:ln>
                <a:solidFill>
                  <a:prstClr val="black"/>
                </a:solidFill>
                <a:effectLst/>
                <a:uLnTx/>
                <a:uFillTx/>
                <a:latin typeface="Arial"/>
                <a:ea typeface="+mn-ea"/>
                <a:cs typeface="+mn-cs"/>
              </a:rPr>
              <a:t>HRRm</a:t>
            </a:r>
            <a:r>
              <a:rPr kumimoji="0" lang="en-US" sz="800" b="0" i="0" u="none" strike="noStrike" kern="0" cap="none" spc="0" normalizeH="0" baseline="0" noProof="0" dirty="0">
                <a:ln>
                  <a:noFill/>
                </a:ln>
                <a:solidFill>
                  <a:prstClr val="black"/>
                </a:solidFill>
                <a:effectLst/>
                <a:uLnTx/>
                <a:uFillTx/>
                <a:latin typeface="Arial"/>
                <a:ea typeface="+mn-ea"/>
                <a:cs typeface="+mn-cs"/>
              </a:rPr>
              <a:t>, post-NHA</a:t>
            </a:r>
          </a:p>
        </p:txBody>
      </p:sp>
      <p:cxnSp>
        <p:nvCxnSpPr>
          <p:cNvPr id="38" name="Straight Arrow Connector 37">
            <a:extLst>
              <a:ext uri="{FF2B5EF4-FFF2-40B4-BE49-F238E27FC236}">
                <a16:creationId xmlns:a16="http://schemas.microsoft.com/office/drawing/2014/main" id="{EE53F2C1-8657-46E7-A4B3-364BEB4965A2}"/>
              </a:ext>
            </a:extLst>
          </p:cNvPr>
          <p:cNvCxnSpPr>
            <a:cxnSpLocks/>
            <a:stCxn id="29" idx="3"/>
            <a:endCxn id="30" idx="1"/>
          </p:cNvCxnSpPr>
          <p:nvPr/>
        </p:nvCxnSpPr>
        <p:spPr>
          <a:xfrm>
            <a:off x="1722270" y="1408634"/>
            <a:ext cx="219768" cy="0"/>
          </a:xfrm>
          <a:prstGeom prst="straightConnector1">
            <a:avLst/>
          </a:prstGeom>
          <a:noFill/>
          <a:ln w="12700" cap="flat" cmpd="sng" algn="ctr">
            <a:solidFill>
              <a:schemeClr val="tx1"/>
            </a:solidFill>
            <a:prstDash val="solid"/>
            <a:headEnd type="none"/>
            <a:tailEnd type="triangle" w="lg" len="med"/>
          </a:ln>
          <a:effectLst/>
        </p:spPr>
      </p:cxnSp>
      <p:cxnSp>
        <p:nvCxnSpPr>
          <p:cNvPr id="39" name="Straight Arrow Connector 38">
            <a:extLst>
              <a:ext uri="{FF2B5EF4-FFF2-40B4-BE49-F238E27FC236}">
                <a16:creationId xmlns:a16="http://schemas.microsoft.com/office/drawing/2014/main" id="{AD670934-231C-4161-A59C-165E37CFCACA}"/>
              </a:ext>
            </a:extLst>
          </p:cNvPr>
          <p:cNvCxnSpPr>
            <a:cxnSpLocks/>
            <a:stCxn id="30" idx="3"/>
            <a:endCxn id="31" idx="1"/>
          </p:cNvCxnSpPr>
          <p:nvPr/>
        </p:nvCxnSpPr>
        <p:spPr>
          <a:xfrm>
            <a:off x="2731739" y="1408634"/>
            <a:ext cx="385475" cy="0"/>
          </a:xfrm>
          <a:prstGeom prst="straightConnector1">
            <a:avLst/>
          </a:prstGeom>
          <a:noFill/>
          <a:ln w="12700" cap="flat" cmpd="sng" algn="ctr">
            <a:solidFill>
              <a:schemeClr val="tx1"/>
            </a:solidFill>
            <a:prstDash val="solid"/>
            <a:headEnd type="none"/>
            <a:tailEnd type="triangle" w="lg" len="med"/>
          </a:ln>
          <a:effectLst/>
        </p:spPr>
      </p:cxnSp>
      <p:cxnSp>
        <p:nvCxnSpPr>
          <p:cNvPr id="40" name="Straight Arrow Connector 39">
            <a:extLst>
              <a:ext uri="{FF2B5EF4-FFF2-40B4-BE49-F238E27FC236}">
                <a16:creationId xmlns:a16="http://schemas.microsoft.com/office/drawing/2014/main" id="{FFE04592-BFF5-41B9-ACCD-1D88EB47796B}"/>
              </a:ext>
            </a:extLst>
          </p:cNvPr>
          <p:cNvCxnSpPr>
            <a:cxnSpLocks/>
            <a:stCxn id="31" idx="3"/>
            <a:endCxn id="32" idx="1"/>
          </p:cNvCxnSpPr>
          <p:nvPr/>
        </p:nvCxnSpPr>
        <p:spPr>
          <a:xfrm>
            <a:off x="4477546" y="1408634"/>
            <a:ext cx="177230" cy="0"/>
          </a:xfrm>
          <a:prstGeom prst="straightConnector1">
            <a:avLst/>
          </a:prstGeom>
          <a:noFill/>
          <a:ln w="12700" cap="flat" cmpd="sng" algn="ctr">
            <a:solidFill>
              <a:schemeClr val="tx1"/>
            </a:solidFill>
            <a:prstDash val="solid"/>
            <a:headEnd type="none"/>
            <a:tailEnd type="triangle" w="lg" len="med"/>
          </a:ln>
          <a:effectLst/>
        </p:spPr>
      </p:cxnSp>
      <p:cxnSp>
        <p:nvCxnSpPr>
          <p:cNvPr id="41" name="Straight Arrow Connector 40">
            <a:extLst>
              <a:ext uri="{FF2B5EF4-FFF2-40B4-BE49-F238E27FC236}">
                <a16:creationId xmlns:a16="http://schemas.microsoft.com/office/drawing/2014/main" id="{0DCCE42C-371F-46CC-9CDF-D47E28D3B114}"/>
              </a:ext>
            </a:extLst>
          </p:cNvPr>
          <p:cNvCxnSpPr>
            <a:cxnSpLocks/>
            <a:stCxn id="32" idx="3"/>
            <a:endCxn id="34" idx="1"/>
          </p:cNvCxnSpPr>
          <p:nvPr/>
        </p:nvCxnSpPr>
        <p:spPr>
          <a:xfrm>
            <a:off x="5706986" y="1408634"/>
            <a:ext cx="1675546" cy="0"/>
          </a:xfrm>
          <a:prstGeom prst="straightConnector1">
            <a:avLst/>
          </a:prstGeom>
          <a:noFill/>
          <a:ln w="12700" cap="flat" cmpd="sng" algn="ctr">
            <a:solidFill>
              <a:schemeClr val="tx1"/>
            </a:solidFill>
            <a:prstDash val="solid"/>
            <a:headEnd type="none"/>
            <a:tailEnd type="triangle" w="lg" len="med"/>
          </a:ln>
          <a:effectLst/>
        </p:spPr>
      </p:cxnSp>
      <p:cxnSp>
        <p:nvCxnSpPr>
          <p:cNvPr id="42" name="Straight Arrow Connector 41">
            <a:extLst>
              <a:ext uri="{FF2B5EF4-FFF2-40B4-BE49-F238E27FC236}">
                <a16:creationId xmlns:a16="http://schemas.microsoft.com/office/drawing/2014/main" id="{D85071AB-C64B-498F-AEE1-E2E67C9DB00F}"/>
              </a:ext>
            </a:extLst>
          </p:cNvPr>
          <p:cNvCxnSpPr>
            <a:cxnSpLocks/>
            <a:stCxn id="31" idx="2"/>
            <a:endCxn id="33" idx="1"/>
          </p:cNvCxnSpPr>
          <p:nvPr/>
        </p:nvCxnSpPr>
        <p:spPr>
          <a:xfrm>
            <a:off x="3797380" y="1593566"/>
            <a:ext cx="2090396" cy="199205"/>
          </a:xfrm>
          <a:prstGeom prst="straightConnector1">
            <a:avLst/>
          </a:prstGeom>
          <a:noFill/>
          <a:ln w="12700" cap="flat" cmpd="sng" algn="ctr">
            <a:solidFill>
              <a:schemeClr val="tx1"/>
            </a:solidFill>
            <a:prstDash val="sysDash"/>
            <a:headEnd type="none"/>
            <a:tailEnd type="triangle" w="lg" len="med"/>
          </a:ln>
          <a:effectLst/>
        </p:spPr>
      </p:cxnSp>
      <p:cxnSp>
        <p:nvCxnSpPr>
          <p:cNvPr id="43" name="Straight Arrow Connector 42">
            <a:extLst>
              <a:ext uri="{FF2B5EF4-FFF2-40B4-BE49-F238E27FC236}">
                <a16:creationId xmlns:a16="http://schemas.microsoft.com/office/drawing/2014/main" id="{16D22BF1-5AA8-48C8-A97F-07E9C5FAD0A9}"/>
              </a:ext>
            </a:extLst>
          </p:cNvPr>
          <p:cNvCxnSpPr>
            <a:cxnSpLocks/>
            <a:stCxn id="34" idx="3"/>
            <a:endCxn id="35" idx="1"/>
          </p:cNvCxnSpPr>
          <p:nvPr/>
        </p:nvCxnSpPr>
        <p:spPr>
          <a:xfrm>
            <a:off x="8516759" y="1408634"/>
            <a:ext cx="185354" cy="0"/>
          </a:xfrm>
          <a:prstGeom prst="straightConnector1">
            <a:avLst/>
          </a:prstGeom>
          <a:noFill/>
          <a:ln w="12700" cap="flat" cmpd="sng" algn="ctr">
            <a:solidFill>
              <a:schemeClr val="tx1"/>
            </a:solidFill>
            <a:prstDash val="solid"/>
            <a:headEnd type="none"/>
            <a:tailEnd type="triangle" w="lg" len="med"/>
          </a:ln>
          <a:effectLst/>
        </p:spPr>
      </p:cxnSp>
      <p:cxnSp>
        <p:nvCxnSpPr>
          <p:cNvPr id="44" name="Straight Arrow Connector 43">
            <a:extLst>
              <a:ext uri="{FF2B5EF4-FFF2-40B4-BE49-F238E27FC236}">
                <a16:creationId xmlns:a16="http://schemas.microsoft.com/office/drawing/2014/main" id="{E4C7515C-5245-421E-ABA5-FE69B3374874}"/>
              </a:ext>
            </a:extLst>
          </p:cNvPr>
          <p:cNvCxnSpPr>
            <a:cxnSpLocks/>
            <a:stCxn id="35" idx="3"/>
            <a:endCxn id="36" idx="1"/>
          </p:cNvCxnSpPr>
          <p:nvPr/>
        </p:nvCxnSpPr>
        <p:spPr>
          <a:xfrm>
            <a:off x="9777956" y="1408634"/>
            <a:ext cx="185344" cy="0"/>
          </a:xfrm>
          <a:prstGeom prst="straightConnector1">
            <a:avLst/>
          </a:prstGeom>
          <a:noFill/>
          <a:ln w="12700" cap="flat" cmpd="sng" algn="ctr">
            <a:solidFill>
              <a:schemeClr val="tx1"/>
            </a:solidFill>
            <a:prstDash val="solid"/>
            <a:headEnd type="none"/>
            <a:tailEnd type="triangle" w="lg" len="med"/>
          </a:ln>
          <a:effectLst/>
        </p:spPr>
      </p:cxnSp>
      <p:cxnSp>
        <p:nvCxnSpPr>
          <p:cNvPr id="45" name="Straight Arrow Connector 44">
            <a:extLst>
              <a:ext uri="{FF2B5EF4-FFF2-40B4-BE49-F238E27FC236}">
                <a16:creationId xmlns:a16="http://schemas.microsoft.com/office/drawing/2014/main" id="{F6652A7F-92FD-4194-BE8A-667818197C11}"/>
              </a:ext>
            </a:extLst>
          </p:cNvPr>
          <p:cNvCxnSpPr>
            <a:cxnSpLocks/>
            <a:stCxn id="33" idx="3"/>
            <a:endCxn id="34" idx="2"/>
          </p:cNvCxnSpPr>
          <p:nvPr/>
        </p:nvCxnSpPr>
        <p:spPr>
          <a:xfrm flipV="1">
            <a:off x="7112193" y="1593566"/>
            <a:ext cx="837453" cy="199204"/>
          </a:xfrm>
          <a:prstGeom prst="straightConnector1">
            <a:avLst/>
          </a:prstGeom>
          <a:noFill/>
          <a:ln w="12700" cap="flat" cmpd="sng" algn="ctr">
            <a:solidFill>
              <a:schemeClr val="tx1"/>
            </a:solidFill>
            <a:prstDash val="sysDash"/>
            <a:headEnd type="none"/>
            <a:tailEnd type="triangle" w="lg" len="med"/>
          </a:ln>
          <a:effectLst/>
        </p:spPr>
      </p:cxnSp>
      <p:sp>
        <p:nvSpPr>
          <p:cNvPr id="46" name="TextBox 45">
            <a:extLst>
              <a:ext uri="{FF2B5EF4-FFF2-40B4-BE49-F238E27FC236}">
                <a16:creationId xmlns:a16="http://schemas.microsoft.com/office/drawing/2014/main" id="{CD1CFF2A-6068-4774-9599-DC96515C2AB2}"/>
              </a:ext>
            </a:extLst>
          </p:cNvPr>
          <p:cNvSpPr txBox="1"/>
          <p:nvPr/>
        </p:nvSpPr>
        <p:spPr>
          <a:xfrm>
            <a:off x="4734739" y="4468506"/>
            <a:ext cx="476976" cy="560537"/>
          </a:xfrm>
          <a:prstGeom prst="rect">
            <a:avLst/>
          </a:prstGeom>
          <a:noFill/>
        </p:spPr>
        <p:txBody>
          <a:bodyPr wrap="square" lIns="0" tIns="0" rIns="0" bIns="0" rtlCol="0" anchor="ctr">
            <a:noAutofit/>
          </a:bodyPr>
          <a:lstStyle>
            <a:defPPr>
              <a:defRPr lang="en-US"/>
            </a:defPPr>
            <a:lvl1pPr marR="0" lvl="0" indent="0" algn="ctr" defTabSz="609555" fontAlgn="auto">
              <a:lnSpc>
                <a:spcPct val="100000"/>
              </a:lnSpc>
              <a:spcBef>
                <a:spcPts val="0"/>
              </a:spcBef>
              <a:spcAft>
                <a:spcPts val="0"/>
              </a:spcAft>
              <a:buClrTx/>
              <a:buSzTx/>
              <a:buFontTx/>
              <a:buNone/>
              <a:tabLst/>
              <a:defRPr kumimoji="0" sz="900" b="0" i="0" u="none" strike="noStrike" kern="0" cap="none" spc="0" normalizeH="0" baseline="0">
                <a:ln>
                  <a:noFill/>
                </a:ln>
                <a:solidFill>
                  <a:srgbClr val="000000"/>
                </a:solidFill>
                <a:effectLst/>
                <a:uLnTx/>
                <a:uFillTx/>
                <a:latin typeface="Arial"/>
              </a:defRPr>
            </a:lvl1p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prstClr val="black"/>
                </a:solidFill>
                <a:effectLst/>
                <a:uLnTx/>
                <a:uFillTx/>
                <a:latin typeface="Arial"/>
                <a:ea typeface="+mn-ea"/>
                <a:cs typeface="+mn-cs"/>
              </a:rPr>
              <a:t>Met</a:t>
            </a:r>
            <a:endParaRPr kumimoji="0" lang="en-US" sz="900" b="0" i="0" u="none" strike="noStrike" kern="0" cap="none" spc="0" normalizeH="0" baseline="0" noProof="0">
              <a:ln>
                <a:noFill/>
              </a:ln>
              <a:solidFill>
                <a:prstClr val="black"/>
              </a:solidFill>
              <a:effectLst/>
              <a:uLnTx/>
              <a:uFillTx/>
              <a:latin typeface="Arial"/>
              <a:ea typeface="+mn-ea"/>
              <a:cs typeface="+mn-cs"/>
            </a:endParaRPr>
          </a:p>
        </p:txBody>
      </p:sp>
      <p:sp>
        <p:nvSpPr>
          <p:cNvPr id="47" name="TextBox 46">
            <a:extLst>
              <a:ext uri="{FF2B5EF4-FFF2-40B4-BE49-F238E27FC236}">
                <a16:creationId xmlns:a16="http://schemas.microsoft.com/office/drawing/2014/main" id="{2330EE64-7885-42FA-8A12-DC746A316855}"/>
              </a:ext>
            </a:extLst>
          </p:cNvPr>
          <p:cNvSpPr txBox="1"/>
          <p:nvPr/>
        </p:nvSpPr>
        <p:spPr>
          <a:xfrm>
            <a:off x="4604865" y="2910933"/>
            <a:ext cx="1127349" cy="560537"/>
          </a:xfrm>
          <a:prstGeom prst="rect">
            <a:avLst/>
          </a:prstGeom>
          <a:solidFill>
            <a:srgbClr val="E2F0D9"/>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defPPr>
              <a:defRPr lang="en-US"/>
            </a:defPPr>
            <a:lvl1pPr marR="0" lvl="0" indent="0" algn="ctr" defTabSz="457178" fontAlgn="auto">
              <a:lnSpc>
                <a:spcPct val="100000"/>
              </a:lnSpc>
              <a:spcBef>
                <a:spcPts val="0"/>
              </a:spcBef>
              <a:spcAft>
                <a:spcPts val="0"/>
              </a:spcAft>
              <a:buClrTx/>
              <a:buSzTx/>
              <a:buFontTx/>
              <a:buNone/>
              <a:tabLst/>
              <a:defRPr kumimoji="0" sz="1100" b="1" i="0" u="none" strike="noStrike" kern="0" cap="none" spc="0" normalizeH="0" baseline="0">
                <a:ln>
                  <a:noFill/>
                </a:ln>
                <a:solidFill>
                  <a:srgbClr val="000000"/>
                </a:solidFill>
                <a:effectLst/>
                <a:uLnTx/>
                <a:uFillTx/>
                <a:latin typeface="Arial"/>
              </a:defRPr>
            </a:lvl1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Arial"/>
                <a:ea typeface="+mn-ea"/>
                <a:cs typeface="+mn-cs"/>
              </a:rPr>
              <a:t>TALAPRO-</a:t>
            </a:r>
            <a:r>
              <a:rPr kumimoji="0" lang="en-US" altLang="zh-CN" sz="1100" b="1" i="0" u="none" strike="noStrike" kern="0" cap="none" spc="0" normalizeH="0" baseline="0" noProof="0" dirty="0">
                <a:ln>
                  <a:noFill/>
                </a:ln>
                <a:solidFill>
                  <a:prstClr val="black"/>
                </a:solidFill>
                <a:effectLst/>
                <a:uLnTx/>
                <a:uFillTx/>
                <a:latin typeface="Arial"/>
                <a:ea typeface="宋体" panose="02010600030101010101" pitchFamily="2" charset="-122"/>
                <a:cs typeface="+mn-cs"/>
              </a:rPr>
              <a:t>3</a:t>
            </a:r>
            <a:r>
              <a:rPr kumimoji="0" lang="en-US" altLang="zh-CN" sz="1100" b="1" i="0" u="none" strike="noStrike" kern="0" cap="none" spc="0" normalizeH="0" baseline="30000" noProof="0" dirty="0">
                <a:ln>
                  <a:noFill/>
                </a:ln>
                <a:solidFill>
                  <a:prstClr val="black"/>
                </a:solidFill>
                <a:effectLst/>
                <a:uLnTx/>
                <a:uFillTx/>
                <a:latin typeface="Arial"/>
                <a:ea typeface="宋体" panose="02010600030101010101" pitchFamily="2" charset="-122"/>
                <a:cs typeface="+mn-cs"/>
              </a:rPr>
              <a:t>3</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err="1">
                <a:ln>
                  <a:noFill/>
                </a:ln>
                <a:solidFill>
                  <a:prstClr val="black"/>
                </a:solidFill>
                <a:effectLst/>
                <a:uLnTx/>
                <a:uFillTx/>
                <a:latin typeface="Arial"/>
                <a:ea typeface="+mn-ea"/>
                <a:cs typeface="+mn-cs"/>
              </a:rPr>
              <a:t>Talazoparib</a:t>
            </a:r>
            <a:r>
              <a:rPr kumimoji="0" lang="en-US" sz="800" b="0" i="0" u="none" strike="noStrike" kern="0" cap="none" spc="0" normalizeH="0" baseline="0" noProof="0" dirty="0">
                <a:ln>
                  <a:noFill/>
                </a:ln>
                <a:solidFill>
                  <a:prstClr val="black"/>
                </a:solidFill>
                <a:effectLst/>
                <a:uLnTx/>
                <a:uFillTx/>
                <a:latin typeface="Arial"/>
                <a:ea typeface="+mn-ea"/>
                <a:cs typeface="+mn-cs"/>
              </a:rPr>
              <a:t> + </a:t>
            </a:r>
            <a:r>
              <a:rPr kumimoji="0" lang="en-US" sz="800" b="0" i="0" u="none" strike="noStrike" kern="0" cap="none" spc="0" normalizeH="0" baseline="0" noProof="0" dirty="0" err="1">
                <a:ln>
                  <a:noFill/>
                </a:ln>
                <a:solidFill>
                  <a:prstClr val="black"/>
                </a:solidFill>
                <a:effectLst/>
                <a:uLnTx/>
                <a:uFillTx/>
                <a:latin typeface="Arial"/>
                <a:ea typeface="+mn-ea"/>
                <a:cs typeface="+mn-cs"/>
              </a:rPr>
              <a:t>enza</a:t>
            </a:r>
            <a:r>
              <a:rPr kumimoji="0" lang="en-US" sz="800" b="0" i="0" u="none" strike="noStrike" kern="0" cap="none" spc="0" normalizeH="0" baseline="0" noProof="0" dirty="0">
                <a:ln>
                  <a:noFill/>
                </a:ln>
                <a:solidFill>
                  <a:prstClr val="black"/>
                </a:solidFill>
                <a:effectLst/>
                <a:uLnTx/>
                <a:uFillTx/>
                <a:latin typeface="Arial"/>
                <a:ea typeface="+mn-ea"/>
                <a:cs typeface="+mn-cs"/>
              </a:rPr>
              <a:t> </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a:ea typeface="+mn-ea"/>
                <a:cs typeface="+mn-cs"/>
              </a:rPr>
              <a:t>All Comers / </a:t>
            </a:r>
            <a:r>
              <a:rPr kumimoji="0" lang="en-US" sz="800" b="0" i="0" u="none" strike="noStrike" kern="0" cap="none" spc="0" normalizeH="0" baseline="0" noProof="0" dirty="0" err="1">
                <a:ln>
                  <a:noFill/>
                </a:ln>
                <a:solidFill>
                  <a:prstClr val="black"/>
                </a:solidFill>
                <a:effectLst/>
                <a:uLnTx/>
                <a:uFillTx/>
                <a:latin typeface="Arial"/>
                <a:ea typeface="+mn-ea"/>
                <a:cs typeface="+mn-cs"/>
              </a:rPr>
              <a:t>HRRm</a:t>
            </a:r>
            <a:r>
              <a:rPr kumimoji="0" lang="en-US" sz="800" b="0" i="0" u="none" strike="noStrike" kern="0" cap="none" spc="0" normalizeH="0" baseline="0" noProof="0" dirty="0">
                <a:ln>
                  <a:noFill/>
                </a:ln>
                <a:solidFill>
                  <a:prstClr val="black"/>
                </a:solidFill>
                <a:effectLst/>
                <a:uLnTx/>
                <a:uFillTx/>
                <a:latin typeface="Arial"/>
                <a:ea typeface="+mn-ea"/>
                <a:cs typeface="+mn-cs"/>
              </a:rPr>
              <a:t> </a:t>
            </a:r>
          </a:p>
        </p:txBody>
      </p:sp>
      <p:sp>
        <p:nvSpPr>
          <p:cNvPr id="48" name="TextBox 47">
            <a:extLst>
              <a:ext uri="{FF2B5EF4-FFF2-40B4-BE49-F238E27FC236}">
                <a16:creationId xmlns:a16="http://schemas.microsoft.com/office/drawing/2014/main" id="{1A263F50-5763-4188-93F8-EA4335E3ECF0}"/>
              </a:ext>
            </a:extLst>
          </p:cNvPr>
          <p:cNvSpPr txBox="1"/>
          <p:nvPr/>
        </p:nvSpPr>
        <p:spPr>
          <a:xfrm>
            <a:off x="4604865" y="3616776"/>
            <a:ext cx="1127349" cy="560537"/>
          </a:xfrm>
          <a:prstGeom prst="rect">
            <a:avLst/>
          </a:prstGeom>
          <a:solidFill>
            <a:schemeClr val="tx2">
              <a:lumMod val="10000"/>
              <a:lumOff val="90000"/>
            </a:schemeClr>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defPPr>
              <a:defRPr lang="en-US"/>
            </a:defPPr>
            <a:lvl1pPr marR="0" lvl="0" indent="0" algn="ctr" defTabSz="457178" fontAlgn="auto">
              <a:lnSpc>
                <a:spcPct val="100000"/>
              </a:lnSpc>
              <a:spcBef>
                <a:spcPts val="0"/>
              </a:spcBef>
              <a:spcAft>
                <a:spcPts val="0"/>
              </a:spcAft>
              <a:buClrTx/>
              <a:buSzTx/>
              <a:buFontTx/>
              <a:buNone/>
              <a:tabLst/>
              <a:defRPr kumimoji="0" sz="1100" b="1" i="0" u="none" strike="noStrike" kern="0" cap="none" spc="0" normalizeH="0" baseline="0">
                <a:ln>
                  <a:noFill/>
                </a:ln>
                <a:solidFill>
                  <a:srgbClr val="000000"/>
                </a:solidFill>
                <a:effectLst/>
                <a:uLnTx/>
                <a:uFillTx/>
                <a:latin typeface="Arial"/>
              </a:defRPr>
            </a:lvl1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Arial"/>
                <a:ea typeface="+mn-ea"/>
                <a:cs typeface="+mn-cs"/>
              </a:rPr>
              <a:t>AMPLITUDE</a:t>
            </a:r>
            <a:r>
              <a:rPr kumimoji="0" lang="en-US" sz="1100" b="1" i="0" u="none" strike="noStrike" kern="0" cap="none" spc="0" normalizeH="0" baseline="30000" noProof="0" dirty="0">
                <a:ln>
                  <a:noFill/>
                </a:ln>
                <a:solidFill>
                  <a:prstClr val="black"/>
                </a:solidFill>
                <a:effectLst/>
                <a:uLnTx/>
                <a:uFillTx/>
                <a:latin typeface="Arial"/>
                <a:ea typeface="+mn-ea"/>
                <a:cs typeface="+mn-cs"/>
              </a:rPr>
              <a:t>6</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a:ea typeface="+mn-ea"/>
                <a:cs typeface="+mn-cs"/>
              </a:rPr>
              <a:t>Niraparib + </a:t>
            </a:r>
            <a:r>
              <a:rPr kumimoji="0" lang="en-US" sz="800" b="0" i="0" u="none" strike="noStrike" kern="0" cap="none" spc="0" normalizeH="0" baseline="0" noProof="0" dirty="0" err="1">
                <a:ln>
                  <a:noFill/>
                </a:ln>
                <a:solidFill>
                  <a:prstClr val="black"/>
                </a:solidFill>
                <a:effectLst/>
                <a:uLnTx/>
                <a:uFillTx/>
                <a:latin typeface="Arial"/>
                <a:ea typeface="+mn-ea"/>
                <a:cs typeface="+mn-cs"/>
              </a:rPr>
              <a:t>abi</a:t>
            </a:r>
            <a:endParaRPr kumimoji="0" lang="en-US" sz="800" b="0" i="0" u="none" strike="noStrike" kern="0" cap="none" spc="0" normalizeH="0" baseline="0" noProof="0" dirty="0">
              <a:ln>
                <a:noFill/>
              </a:ln>
              <a:solidFill>
                <a:prstClr val="black"/>
              </a:solidFill>
              <a:effectLst/>
              <a:uLnTx/>
              <a:uFillTx/>
              <a:latin typeface="Arial"/>
              <a:ea typeface="+mn-ea"/>
              <a:cs typeface="+mn-cs"/>
            </a:endParaRP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err="1">
                <a:ln>
                  <a:noFill/>
                </a:ln>
                <a:solidFill>
                  <a:prstClr val="black"/>
                </a:solidFill>
                <a:effectLst/>
                <a:uLnTx/>
                <a:uFillTx/>
                <a:latin typeface="Arial"/>
                <a:ea typeface="+mn-ea"/>
                <a:cs typeface="+mn-cs"/>
              </a:rPr>
              <a:t>HRRm</a:t>
            </a:r>
            <a:endParaRPr kumimoji="0" lang="en-US" sz="800" b="0" i="0" u="none" strike="noStrike" kern="0" cap="none" spc="0" normalizeH="0" baseline="0" noProof="0" dirty="0">
              <a:ln>
                <a:noFill/>
              </a:ln>
              <a:solidFill>
                <a:prstClr val="black"/>
              </a:solidFill>
              <a:effectLst/>
              <a:uLnTx/>
              <a:uFillTx/>
              <a:latin typeface="Arial"/>
              <a:ea typeface="+mn-ea"/>
              <a:cs typeface="+mn-cs"/>
            </a:endParaRPr>
          </a:p>
        </p:txBody>
      </p:sp>
      <p:sp>
        <p:nvSpPr>
          <p:cNvPr id="49" name="Rectangle 48">
            <a:extLst>
              <a:ext uri="{FF2B5EF4-FFF2-40B4-BE49-F238E27FC236}">
                <a16:creationId xmlns:a16="http://schemas.microsoft.com/office/drawing/2014/main" id="{F47F8905-5EA0-423F-AB67-6B1F6E317734}"/>
              </a:ext>
            </a:extLst>
          </p:cNvPr>
          <p:cNvSpPr/>
          <p:nvPr/>
        </p:nvSpPr>
        <p:spPr>
          <a:xfrm>
            <a:off x="7332138" y="3578966"/>
            <a:ext cx="1266010" cy="669106"/>
          </a:xfrm>
          <a:prstGeom prst="rect">
            <a:avLst/>
          </a:prstGeom>
          <a:gradFill flip="none" rotWithShape="1">
            <a:gsLst>
              <a:gs pos="42000">
                <a:srgbClr val="FF0000">
                  <a:alpha val="40000"/>
                </a:srgbClr>
              </a:gs>
              <a:gs pos="100000">
                <a:srgbClr val="FF00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err="1">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4FE46A63-23DA-4AD2-9BCF-CC60AAB70F88}"/>
              </a:ext>
            </a:extLst>
          </p:cNvPr>
          <p:cNvSpPr/>
          <p:nvPr/>
        </p:nvSpPr>
        <p:spPr>
          <a:xfrm>
            <a:off x="7382532" y="2270937"/>
            <a:ext cx="1134221" cy="512621"/>
          </a:xfrm>
          <a:prstGeom prst="rect">
            <a:avLst/>
          </a:prstGeom>
          <a:solidFill>
            <a:srgbClr val="F3E6EE"/>
          </a:solidFill>
          <a:ln w="6350" cap="flat" cmpd="sng" algn="ctr">
            <a:solidFill>
              <a:schemeClr val="bg1"/>
            </a:solidFill>
            <a:prstDash val="solid"/>
          </a:ln>
          <a:effectLst>
            <a:outerShdw blurRad="50800" dist="38100" dir="2700000" algn="tl" rotWithShape="0">
              <a:prstClr val="black">
                <a:alpha val="40000"/>
              </a:prstClr>
            </a:outerShdw>
          </a:effectLst>
        </p:spPr>
        <p:txBody>
          <a:bodyPr rtlCol="0" anchor="ctr">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err="1">
                <a:ln>
                  <a:noFill/>
                </a:ln>
                <a:solidFill>
                  <a:prstClr val="black"/>
                </a:solidFill>
                <a:effectLst/>
                <a:uLnTx/>
                <a:uFillTx/>
                <a:latin typeface="Arial"/>
                <a:ea typeface="+mn-ea"/>
                <a:cs typeface="+mn-cs"/>
              </a:rPr>
              <a:t>PROpel</a:t>
            </a:r>
            <a:r>
              <a:rPr kumimoji="0" lang="en-US" sz="1100" b="1" i="0" u="none" strike="noStrike" kern="0" cap="none" spc="0" normalizeH="0" baseline="30000" noProof="0">
                <a:ln>
                  <a:noFill/>
                </a:ln>
                <a:solidFill>
                  <a:prstClr val="black"/>
                </a:solidFill>
                <a:effectLst/>
                <a:uLnTx/>
                <a:uFillTx/>
                <a:latin typeface="Arial"/>
                <a:ea typeface="+mn-ea"/>
                <a:cs typeface="+mn-cs"/>
              </a:rPr>
              <a:t>2</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a:ea typeface="+mn-ea"/>
                <a:cs typeface="+mn-cs"/>
              </a:rPr>
              <a:t>Olaparib + abi </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a:ea typeface="+mn-ea"/>
                <a:cs typeface="+mn-cs"/>
              </a:rPr>
              <a:t>all-comers</a:t>
            </a:r>
          </a:p>
        </p:txBody>
      </p:sp>
      <p:sp>
        <p:nvSpPr>
          <p:cNvPr id="51" name="TextBox 50">
            <a:extLst>
              <a:ext uri="{FF2B5EF4-FFF2-40B4-BE49-F238E27FC236}">
                <a16:creationId xmlns:a16="http://schemas.microsoft.com/office/drawing/2014/main" id="{C73F426F-FD47-45E5-B26C-7DDF5A45D532}"/>
              </a:ext>
            </a:extLst>
          </p:cNvPr>
          <p:cNvSpPr txBox="1"/>
          <p:nvPr/>
        </p:nvSpPr>
        <p:spPr>
          <a:xfrm>
            <a:off x="7396017" y="2915771"/>
            <a:ext cx="1120731" cy="512621"/>
          </a:xfrm>
          <a:prstGeom prst="rect">
            <a:avLst/>
          </a:prstGeom>
          <a:solidFill>
            <a:srgbClr val="E2F0D9"/>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defPPr>
              <a:defRPr lang="en-US"/>
            </a:defPPr>
            <a:lvl1pPr marR="0" lvl="0" indent="0" algn="ctr" defTabSz="457178" fontAlgn="auto">
              <a:lnSpc>
                <a:spcPct val="100000"/>
              </a:lnSpc>
              <a:spcBef>
                <a:spcPts val="0"/>
              </a:spcBef>
              <a:spcAft>
                <a:spcPts val="0"/>
              </a:spcAft>
              <a:buClrTx/>
              <a:buSzTx/>
              <a:buFontTx/>
              <a:buNone/>
              <a:tabLst/>
              <a:defRPr kumimoji="0" sz="1100" b="1" i="0" u="none" strike="noStrike" kern="0" cap="none" spc="0" normalizeH="0" baseline="0">
                <a:ln>
                  <a:noFill/>
                </a:ln>
                <a:solidFill>
                  <a:srgbClr val="000000"/>
                </a:solidFill>
                <a:effectLst/>
                <a:uLnTx/>
                <a:uFillTx/>
                <a:latin typeface="Arial"/>
              </a:defRPr>
            </a:lvl1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Arial"/>
                <a:ea typeface="+mn-ea"/>
                <a:cs typeface="+mn-cs"/>
              </a:rPr>
              <a:t>TALAPRO-2</a:t>
            </a:r>
            <a:r>
              <a:rPr kumimoji="0" lang="en-US" sz="1100" b="1" i="0" u="none" strike="noStrike" kern="0" cap="none" spc="0" normalizeH="0" baseline="30000" noProof="0" dirty="0">
                <a:ln>
                  <a:noFill/>
                </a:ln>
                <a:solidFill>
                  <a:prstClr val="black"/>
                </a:solidFill>
                <a:effectLst/>
                <a:uLnTx/>
                <a:uFillTx/>
                <a:latin typeface="Arial"/>
                <a:ea typeface="+mn-ea"/>
                <a:cs typeface="+mn-cs"/>
              </a:rPr>
              <a:t>4</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err="1">
                <a:ln>
                  <a:noFill/>
                </a:ln>
                <a:solidFill>
                  <a:prstClr val="black"/>
                </a:solidFill>
                <a:effectLst/>
                <a:uLnTx/>
                <a:uFillTx/>
                <a:latin typeface="Arial"/>
                <a:ea typeface="+mn-ea"/>
                <a:cs typeface="+mn-cs"/>
              </a:rPr>
              <a:t>Talazoparib</a:t>
            </a:r>
            <a:r>
              <a:rPr kumimoji="0" lang="en-US" sz="800" b="0" i="0" u="none" strike="noStrike" kern="0" cap="none" spc="0" normalizeH="0" baseline="0" noProof="0" dirty="0">
                <a:ln>
                  <a:noFill/>
                </a:ln>
                <a:solidFill>
                  <a:prstClr val="black"/>
                </a:solidFill>
                <a:effectLst/>
                <a:uLnTx/>
                <a:uFillTx/>
                <a:latin typeface="Arial"/>
                <a:ea typeface="+mn-ea"/>
                <a:cs typeface="+mn-cs"/>
              </a:rPr>
              <a:t> + </a:t>
            </a:r>
            <a:r>
              <a:rPr kumimoji="0" lang="en-US" sz="800" b="0" i="0" u="none" strike="noStrike" kern="0" cap="none" spc="0" normalizeH="0" baseline="0" noProof="0" dirty="0" err="1">
                <a:ln>
                  <a:noFill/>
                </a:ln>
                <a:solidFill>
                  <a:prstClr val="black"/>
                </a:solidFill>
                <a:effectLst/>
                <a:uLnTx/>
                <a:uFillTx/>
                <a:latin typeface="Arial"/>
                <a:ea typeface="+mn-ea"/>
                <a:cs typeface="+mn-cs"/>
              </a:rPr>
              <a:t>enza</a:t>
            </a:r>
            <a:r>
              <a:rPr kumimoji="0" lang="en-US" sz="800" b="0" i="0" u="none" strike="noStrike" kern="0" cap="none" spc="0" normalizeH="0" baseline="0" noProof="0" dirty="0">
                <a:ln>
                  <a:noFill/>
                </a:ln>
                <a:solidFill>
                  <a:prstClr val="black"/>
                </a:solidFill>
                <a:effectLst/>
                <a:uLnTx/>
                <a:uFillTx/>
                <a:latin typeface="Arial"/>
                <a:ea typeface="+mn-ea"/>
                <a:cs typeface="+mn-cs"/>
              </a:rPr>
              <a:t> </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a:ea typeface="+mn-ea"/>
                <a:cs typeface="+mn-cs"/>
              </a:rPr>
              <a:t>All Comers / </a:t>
            </a:r>
            <a:r>
              <a:rPr kumimoji="0" lang="en-US" sz="800" b="0" i="0" u="none" strike="noStrike" kern="0" cap="none" spc="0" normalizeH="0" baseline="0" noProof="0" dirty="0" err="1">
                <a:ln>
                  <a:noFill/>
                </a:ln>
                <a:solidFill>
                  <a:prstClr val="black"/>
                </a:solidFill>
                <a:effectLst/>
                <a:uLnTx/>
                <a:uFillTx/>
                <a:latin typeface="Arial"/>
                <a:ea typeface="+mn-ea"/>
                <a:cs typeface="+mn-cs"/>
              </a:rPr>
              <a:t>HRRm</a:t>
            </a:r>
            <a:r>
              <a:rPr kumimoji="0" lang="en-US" sz="800" b="0" i="0" u="none" strike="noStrike" kern="0" cap="none" spc="0" normalizeH="0" baseline="0" noProof="0" dirty="0">
                <a:ln>
                  <a:noFill/>
                </a:ln>
                <a:solidFill>
                  <a:prstClr val="black"/>
                </a:solidFill>
                <a:effectLst/>
                <a:uLnTx/>
                <a:uFillTx/>
                <a:latin typeface="Arial"/>
                <a:ea typeface="+mn-ea"/>
                <a:cs typeface="+mn-cs"/>
              </a:rPr>
              <a:t> </a:t>
            </a:r>
          </a:p>
        </p:txBody>
      </p:sp>
      <p:sp>
        <p:nvSpPr>
          <p:cNvPr id="52" name="TextBox 51">
            <a:extLst>
              <a:ext uri="{FF2B5EF4-FFF2-40B4-BE49-F238E27FC236}">
                <a16:creationId xmlns:a16="http://schemas.microsoft.com/office/drawing/2014/main" id="{A4C5948C-6D29-40AD-B4D5-A1CC7D735A0C}"/>
              </a:ext>
            </a:extLst>
          </p:cNvPr>
          <p:cNvSpPr txBox="1"/>
          <p:nvPr/>
        </p:nvSpPr>
        <p:spPr>
          <a:xfrm>
            <a:off x="7387485" y="3609479"/>
            <a:ext cx="1129261" cy="576472"/>
          </a:xfrm>
          <a:prstGeom prst="rect">
            <a:avLst/>
          </a:prstGeom>
          <a:solidFill>
            <a:schemeClr val="tx2">
              <a:lumMod val="10000"/>
              <a:lumOff val="90000"/>
            </a:schemeClr>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defPPr>
              <a:defRPr lang="en-US"/>
            </a:defPPr>
            <a:lvl1pPr marR="0" lvl="0" indent="0" algn="ctr" defTabSz="457178" fontAlgn="auto">
              <a:lnSpc>
                <a:spcPct val="100000"/>
              </a:lnSpc>
              <a:spcBef>
                <a:spcPts val="0"/>
              </a:spcBef>
              <a:spcAft>
                <a:spcPts val="0"/>
              </a:spcAft>
              <a:buClrTx/>
              <a:buSzTx/>
              <a:buFontTx/>
              <a:buNone/>
              <a:tabLst/>
              <a:defRPr kumimoji="0" sz="1100" b="1" i="0" u="none" strike="noStrike" kern="0" cap="none" spc="0" normalizeH="0" baseline="0">
                <a:ln>
                  <a:noFill/>
                </a:ln>
                <a:solidFill>
                  <a:srgbClr val="000000"/>
                </a:solidFill>
                <a:effectLst/>
                <a:uLnTx/>
                <a:uFillTx/>
                <a:latin typeface="Arial"/>
              </a:defRPr>
            </a:lvl1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Arial"/>
                <a:ea typeface="+mn-ea"/>
                <a:cs typeface="+mn-cs"/>
              </a:rPr>
              <a:t>MAGNITUDE</a:t>
            </a:r>
            <a:r>
              <a:rPr kumimoji="0" lang="en-US" sz="1100" b="1" i="0" u="none" strike="noStrike" kern="0" cap="none" spc="0" normalizeH="0" baseline="30000" noProof="0">
                <a:ln>
                  <a:noFill/>
                </a:ln>
                <a:solidFill>
                  <a:prstClr val="black"/>
                </a:solidFill>
                <a:effectLst/>
                <a:uLnTx/>
                <a:uFillTx/>
                <a:latin typeface="Arial"/>
                <a:ea typeface="+mn-ea"/>
                <a:cs typeface="+mn-cs"/>
              </a:rPr>
              <a:t>7</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a:ea typeface="+mn-ea"/>
                <a:cs typeface="+mn-cs"/>
              </a:rPr>
              <a:t>Niraparib + </a:t>
            </a:r>
            <a:r>
              <a:rPr kumimoji="0" lang="en-US" sz="800" b="0" i="0" u="none" strike="noStrike" kern="0" cap="none" spc="0" normalizeH="0" baseline="0" noProof="0" err="1">
                <a:ln>
                  <a:noFill/>
                </a:ln>
                <a:solidFill>
                  <a:prstClr val="black"/>
                </a:solidFill>
                <a:effectLst/>
                <a:uLnTx/>
                <a:uFillTx/>
                <a:latin typeface="Arial"/>
                <a:ea typeface="+mn-ea"/>
                <a:cs typeface="+mn-cs"/>
              </a:rPr>
              <a:t>abi</a:t>
            </a:r>
            <a:endParaRPr kumimoji="0" lang="en-US" sz="800" b="0" i="0" u="none" strike="noStrike" kern="0" cap="none" spc="0" normalizeH="0" baseline="0" noProof="0">
              <a:ln>
                <a:noFill/>
              </a:ln>
              <a:solidFill>
                <a:prstClr val="black"/>
              </a:solidFill>
              <a:effectLst/>
              <a:uLnTx/>
              <a:uFillTx/>
              <a:latin typeface="Arial"/>
              <a:ea typeface="+mn-ea"/>
              <a:cs typeface="+mn-cs"/>
            </a:endParaRP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a:ea typeface="+mn-ea"/>
                <a:cs typeface="+mn-cs"/>
              </a:rPr>
              <a:t>Primary endpoint: </a:t>
            </a:r>
            <a:r>
              <a:rPr kumimoji="0" lang="en-US" sz="800" b="0" i="0" u="none" strike="noStrike" kern="0" cap="none" spc="0" normalizeH="0" baseline="0" noProof="0" err="1">
                <a:ln>
                  <a:noFill/>
                </a:ln>
                <a:solidFill>
                  <a:prstClr val="black"/>
                </a:solidFill>
                <a:effectLst/>
                <a:uLnTx/>
                <a:uFillTx/>
                <a:latin typeface="Arial"/>
                <a:ea typeface="+mn-ea"/>
                <a:cs typeface="+mn-cs"/>
              </a:rPr>
              <a:t>HRRm</a:t>
            </a:r>
            <a:endParaRPr kumimoji="0" lang="en-US" sz="800" b="0" i="0" u="none" strike="noStrike" kern="0" cap="none" spc="0" normalizeH="0" baseline="0" noProof="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379378D0-7823-4648-B2E9-F563F881051D}"/>
              </a:ext>
            </a:extLst>
          </p:cNvPr>
          <p:cNvSpPr/>
          <p:nvPr/>
        </p:nvSpPr>
        <p:spPr>
          <a:xfrm>
            <a:off x="8513291" y="3659621"/>
            <a:ext cx="2734881" cy="536527"/>
          </a:xfrm>
          <a:prstGeom prst="rect">
            <a:avLst/>
          </a:prstGeom>
          <a:gradFill flip="none" rotWithShape="1">
            <a:gsLst>
              <a:gs pos="42000">
                <a:srgbClr val="FF0000">
                  <a:alpha val="40000"/>
                </a:srgbClr>
              </a:gs>
              <a:gs pos="100000">
                <a:srgbClr val="FF00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err="1">
              <a:ln>
                <a:noFill/>
              </a:ln>
              <a:solidFill>
                <a:prstClr val="white"/>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A7FA5AD6-549A-44FF-9470-9F0C786A8979}"/>
              </a:ext>
            </a:extLst>
          </p:cNvPr>
          <p:cNvSpPr txBox="1"/>
          <p:nvPr/>
        </p:nvSpPr>
        <p:spPr>
          <a:xfrm>
            <a:off x="9959620" y="4300341"/>
            <a:ext cx="1216245" cy="630698"/>
          </a:xfrm>
          <a:prstGeom prst="rect">
            <a:avLst/>
          </a:prstGeom>
          <a:solidFill>
            <a:schemeClr val="accent2">
              <a:lumMod val="20000"/>
              <a:lumOff val="80000"/>
            </a:schemeClr>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defPPr>
              <a:defRPr lang="en-US"/>
            </a:defPPr>
            <a:lvl1pPr marR="0" lvl="0" indent="0" algn="ctr" defTabSz="457178" fontAlgn="auto">
              <a:lnSpc>
                <a:spcPct val="100000"/>
              </a:lnSpc>
              <a:spcBef>
                <a:spcPts val="0"/>
              </a:spcBef>
              <a:spcAft>
                <a:spcPts val="0"/>
              </a:spcAft>
              <a:buClrTx/>
              <a:buSzTx/>
              <a:buFontTx/>
              <a:buNone/>
              <a:tabLst/>
              <a:defRPr kumimoji="0" sz="1100" b="1" i="0" u="none" strike="noStrike" cap="none" spc="0" normalizeH="0" baseline="0">
                <a:ln>
                  <a:noFill/>
                </a:ln>
                <a:solidFill>
                  <a:srgbClr val="000000"/>
                </a:solidFill>
                <a:effectLst/>
                <a:uLnTx/>
                <a:uFillTx/>
                <a:latin typeface="Arial (Body)"/>
              </a:defRPr>
            </a:lvl1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Body)"/>
                <a:ea typeface="+mn-ea"/>
                <a:cs typeface="+mn-cs"/>
              </a:rPr>
              <a:t>TRITON-2</a:t>
            </a:r>
            <a:r>
              <a:rPr kumimoji="0" lang="en-GB" sz="1100" b="1" i="0" u="none" strike="noStrike" kern="1200" cap="none" spc="0" normalizeH="0" baseline="30000" noProof="0">
                <a:ln>
                  <a:noFill/>
                </a:ln>
                <a:solidFill>
                  <a:prstClr val="black"/>
                </a:solidFill>
                <a:effectLst/>
                <a:uLnTx/>
                <a:uFillTx/>
                <a:latin typeface="Arial (Body)"/>
                <a:ea typeface="+mn-ea"/>
                <a:cs typeface="+mn-cs"/>
              </a:rPr>
              <a:t>11</a:t>
            </a:r>
            <a:r>
              <a:rPr kumimoji="0" lang="en-GB" sz="1100" b="1" i="0" u="none" strike="noStrike" kern="1200" cap="none" spc="0" normalizeH="0" baseline="0" noProof="0">
                <a:ln>
                  <a:noFill/>
                </a:ln>
                <a:solidFill>
                  <a:prstClr val="black"/>
                </a:solidFill>
                <a:effectLst/>
                <a:uLnTx/>
                <a:uFillTx/>
                <a:latin typeface="Arial (Body)"/>
                <a:ea typeface="+mn-ea"/>
                <a:cs typeface="+mn-cs"/>
              </a:rPr>
              <a:t> (PII)</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prstClr val="black"/>
                </a:solidFill>
                <a:effectLst/>
                <a:uLnTx/>
                <a:uFillTx/>
                <a:latin typeface="Arial (Body)"/>
                <a:ea typeface="+mn-ea"/>
                <a:cs typeface="+mn-cs"/>
              </a:rPr>
              <a:t>Rucaparib mono</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err="1">
                <a:ln>
                  <a:noFill/>
                </a:ln>
                <a:solidFill>
                  <a:prstClr val="black"/>
                </a:solidFill>
                <a:effectLst/>
                <a:uLnTx/>
                <a:uFillTx/>
                <a:latin typeface="Arial (Body)"/>
                <a:ea typeface="+mn-ea"/>
                <a:cs typeface="+mn-cs"/>
              </a:rPr>
              <a:t>HRRm</a:t>
            </a:r>
            <a:r>
              <a:rPr kumimoji="0" lang="en-US" sz="800" b="0" i="0" u="none" strike="noStrike" kern="0" cap="none" spc="0" normalizeH="0" baseline="0" noProof="0">
                <a:ln>
                  <a:noFill/>
                </a:ln>
                <a:solidFill>
                  <a:prstClr val="black"/>
                </a:solidFill>
                <a:effectLst/>
                <a:uLnTx/>
                <a:uFillTx/>
                <a:latin typeface="Arial (Body)"/>
                <a:ea typeface="+mn-ea"/>
                <a:cs typeface="+mn-cs"/>
              </a:rPr>
              <a:t> / BRCAm</a:t>
            </a:r>
            <a:r>
              <a:rPr kumimoji="0" lang="en-US" sz="1000" b="1" i="0" u="none" strike="noStrike" kern="0" cap="none" spc="0" normalizeH="0" baseline="30000" noProof="0">
                <a:ln>
                  <a:noFill/>
                </a:ln>
                <a:solidFill>
                  <a:prstClr val="black"/>
                </a:solidFill>
                <a:effectLst/>
                <a:uLnTx/>
                <a:uFillTx/>
                <a:latin typeface="Arial (Body)"/>
                <a:ea typeface="+mn-ea"/>
                <a:cs typeface="+mn-cs"/>
              </a:rPr>
              <a:t>†</a:t>
            </a:r>
            <a:endParaRPr kumimoji="0" lang="en-GB" sz="800" b="1" i="0" u="none" strike="noStrike" kern="0" cap="none" spc="0" normalizeH="0" baseline="30000" noProof="0">
              <a:ln>
                <a:noFill/>
              </a:ln>
              <a:solidFill>
                <a:prstClr val="black"/>
              </a:solidFill>
              <a:effectLst/>
              <a:uLnTx/>
              <a:uFillTx/>
              <a:latin typeface="Arial (Body)"/>
              <a:ea typeface="+mn-ea"/>
              <a:cs typeface="+mn-cs"/>
            </a:endParaRP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Body)"/>
                <a:ea typeface="+mn-ea"/>
                <a:cs typeface="+mn-cs"/>
              </a:rPr>
              <a:t>Post-NHA, post-taxane</a:t>
            </a:r>
          </a:p>
        </p:txBody>
      </p:sp>
      <p:sp>
        <p:nvSpPr>
          <p:cNvPr id="55" name="TextBox 54">
            <a:extLst>
              <a:ext uri="{FF2B5EF4-FFF2-40B4-BE49-F238E27FC236}">
                <a16:creationId xmlns:a16="http://schemas.microsoft.com/office/drawing/2014/main" id="{4CBB2140-968A-4059-AF4C-73717FF596E3}"/>
              </a:ext>
            </a:extLst>
          </p:cNvPr>
          <p:cNvSpPr txBox="1"/>
          <p:nvPr/>
        </p:nvSpPr>
        <p:spPr>
          <a:xfrm>
            <a:off x="8598148" y="2910933"/>
            <a:ext cx="2577717" cy="517460"/>
          </a:xfrm>
          <a:prstGeom prst="rect">
            <a:avLst/>
          </a:prstGeom>
          <a:solidFill>
            <a:srgbClr val="E2F0D9"/>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defPPr>
              <a:defRPr lang="en-US"/>
            </a:defPPr>
            <a:lvl1pPr marR="0" lvl="0" indent="0" algn="ctr" defTabSz="457178" fontAlgn="auto">
              <a:lnSpc>
                <a:spcPct val="100000"/>
              </a:lnSpc>
              <a:spcBef>
                <a:spcPts val="0"/>
              </a:spcBef>
              <a:spcAft>
                <a:spcPts val="0"/>
              </a:spcAft>
              <a:buClrTx/>
              <a:buSzTx/>
              <a:buFontTx/>
              <a:buNone/>
              <a:tabLst/>
              <a:defRPr kumimoji="0" sz="1100" b="1" i="0" u="none" strike="noStrike" kern="0" cap="none" spc="0" normalizeH="0" baseline="0">
                <a:ln>
                  <a:noFill/>
                </a:ln>
                <a:solidFill>
                  <a:srgbClr val="000000"/>
                </a:solidFill>
                <a:effectLst/>
                <a:uLnTx/>
                <a:uFillTx/>
                <a:latin typeface="Arial"/>
              </a:defRPr>
            </a:lvl1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Arial"/>
                <a:ea typeface="+mn-ea"/>
                <a:cs typeface="+mn-cs"/>
              </a:rPr>
              <a:t>TALAPRO-1</a:t>
            </a:r>
            <a:r>
              <a:rPr kumimoji="0" lang="en-US" sz="1100" b="1" i="0" u="none" strike="noStrike" kern="0" cap="none" spc="0" normalizeH="0" baseline="30000" noProof="0">
                <a:ln>
                  <a:noFill/>
                </a:ln>
                <a:solidFill>
                  <a:prstClr val="black"/>
                </a:solidFill>
                <a:effectLst/>
                <a:uLnTx/>
                <a:uFillTx/>
                <a:latin typeface="Arial"/>
                <a:ea typeface="+mn-ea"/>
                <a:cs typeface="+mn-cs"/>
              </a:rPr>
              <a:t>5</a:t>
            </a:r>
            <a:r>
              <a:rPr kumimoji="0" lang="en-US" sz="1100" b="1" i="0" u="none" strike="noStrike" kern="0" cap="none" spc="0" normalizeH="0" baseline="0" noProof="0">
                <a:ln>
                  <a:noFill/>
                </a:ln>
                <a:solidFill>
                  <a:prstClr val="black"/>
                </a:solidFill>
                <a:effectLst/>
                <a:uLnTx/>
                <a:uFillTx/>
                <a:latin typeface="Arial"/>
                <a:ea typeface="+mn-ea"/>
                <a:cs typeface="+mn-cs"/>
              </a:rPr>
              <a:t> (PII)</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a:ea typeface="+mn-ea"/>
                <a:cs typeface="+mn-cs"/>
              </a:rPr>
              <a:t>Talazoparib mono, </a:t>
            </a:r>
            <a:r>
              <a:rPr kumimoji="0" lang="en-US" sz="800" b="0" i="0" u="none" strike="noStrike" kern="0" cap="none" spc="0" normalizeH="0" baseline="0" noProof="0" err="1">
                <a:ln>
                  <a:noFill/>
                </a:ln>
                <a:solidFill>
                  <a:prstClr val="black"/>
                </a:solidFill>
                <a:effectLst/>
                <a:uLnTx/>
                <a:uFillTx/>
                <a:latin typeface="Arial"/>
                <a:ea typeface="+mn-ea"/>
                <a:cs typeface="+mn-cs"/>
              </a:rPr>
              <a:t>HRRm</a:t>
            </a:r>
            <a:r>
              <a:rPr kumimoji="0" lang="en-US" sz="800" b="0" i="0" u="none" strike="noStrike" kern="0" cap="none" spc="0" normalizeH="0" baseline="0" noProof="0">
                <a:ln>
                  <a:noFill/>
                </a:ln>
                <a:solidFill>
                  <a:prstClr val="black"/>
                </a:solidFill>
                <a:effectLst/>
                <a:uLnTx/>
                <a:uFillTx/>
                <a:latin typeface="Arial"/>
                <a:ea typeface="+mn-ea"/>
                <a:cs typeface="+mn-cs"/>
              </a:rPr>
              <a:t> / BRCAm</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a:ea typeface="+mn-ea"/>
                <a:cs typeface="+mn-cs"/>
              </a:rPr>
              <a:t>Post-NHA, post-taxane</a:t>
            </a:r>
          </a:p>
        </p:txBody>
      </p:sp>
      <p:sp>
        <p:nvSpPr>
          <p:cNvPr id="56" name="TextBox 55">
            <a:extLst>
              <a:ext uri="{FF2B5EF4-FFF2-40B4-BE49-F238E27FC236}">
                <a16:creationId xmlns:a16="http://schemas.microsoft.com/office/drawing/2014/main" id="{EE81218A-73B7-4C57-8A93-21C9D5BC84B9}"/>
              </a:ext>
            </a:extLst>
          </p:cNvPr>
          <p:cNvSpPr txBox="1"/>
          <p:nvPr/>
        </p:nvSpPr>
        <p:spPr>
          <a:xfrm>
            <a:off x="8598148" y="3699678"/>
            <a:ext cx="2577718" cy="435530"/>
          </a:xfrm>
          <a:prstGeom prst="rect">
            <a:avLst/>
          </a:prstGeom>
          <a:solidFill>
            <a:schemeClr val="tx2">
              <a:lumMod val="10000"/>
              <a:lumOff val="90000"/>
            </a:schemeClr>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defPPr>
              <a:defRPr lang="en-US"/>
            </a:defPPr>
            <a:lvl1pPr marR="0" lvl="0" indent="0" algn="ctr" defTabSz="457178" fontAlgn="auto">
              <a:lnSpc>
                <a:spcPct val="100000"/>
              </a:lnSpc>
              <a:spcBef>
                <a:spcPts val="0"/>
              </a:spcBef>
              <a:spcAft>
                <a:spcPts val="0"/>
              </a:spcAft>
              <a:buClrTx/>
              <a:buSzTx/>
              <a:buFontTx/>
              <a:buNone/>
              <a:tabLst/>
              <a:defRPr sz="1100" b="1" kern="0">
                <a:solidFill>
                  <a:srgbClr val="000000"/>
                </a:solidFill>
                <a:latin typeface="Arial"/>
              </a:defRPr>
            </a:lvl1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Arial"/>
                <a:ea typeface="+mn-ea"/>
                <a:cs typeface="+mn-cs"/>
              </a:rPr>
              <a:t>GALAHAD</a:t>
            </a:r>
            <a:r>
              <a:rPr kumimoji="0" lang="en-US" sz="1100" b="1" i="0" u="none" strike="noStrike" kern="0" cap="none" spc="0" normalizeH="0" baseline="30000" noProof="0">
                <a:ln>
                  <a:noFill/>
                </a:ln>
                <a:solidFill>
                  <a:prstClr val="black"/>
                </a:solidFill>
                <a:effectLst/>
                <a:uLnTx/>
                <a:uFillTx/>
                <a:latin typeface="Arial"/>
                <a:ea typeface="+mn-ea"/>
                <a:cs typeface="+mn-cs"/>
              </a:rPr>
              <a:t>8</a:t>
            </a:r>
            <a:r>
              <a:rPr kumimoji="0" lang="en-US" sz="1100" b="1" i="0" u="none" strike="noStrike" kern="0" cap="none" spc="0" normalizeH="0" baseline="0" noProof="0">
                <a:ln>
                  <a:noFill/>
                </a:ln>
                <a:solidFill>
                  <a:prstClr val="black"/>
                </a:solidFill>
                <a:effectLst/>
                <a:uLnTx/>
                <a:uFillTx/>
                <a:latin typeface="Arial"/>
                <a:ea typeface="+mn-ea"/>
                <a:cs typeface="+mn-cs"/>
              </a:rPr>
              <a:t> (PII)</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a:ea typeface="+mn-ea"/>
                <a:cs typeface="+mn-cs"/>
              </a:rPr>
              <a:t>Niraparib mono, </a:t>
            </a:r>
            <a:r>
              <a:rPr kumimoji="0" lang="en-US" sz="800" b="0" i="0" u="none" strike="noStrike" kern="0" cap="none" spc="0" normalizeH="0" baseline="0" noProof="0" err="1">
                <a:ln>
                  <a:noFill/>
                </a:ln>
                <a:solidFill>
                  <a:prstClr val="black"/>
                </a:solidFill>
                <a:effectLst/>
                <a:uLnTx/>
                <a:uFillTx/>
                <a:latin typeface="Arial"/>
                <a:ea typeface="+mn-ea"/>
                <a:cs typeface="+mn-cs"/>
              </a:rPr>
              <a:t>HRRm</a:t>
            </a:r>
            <a:r>
              <a:rPr kumimoji="0" lang="en-US" sz="800" b="0" i="0" u="none" strike="noStrike" kern="0" cap="none" spc="0" normalizeH="0" baseline="0" noProof="0">
                <a:ln>
                  <a:noFill/>
                </a:ln>
                <a:solidFill>
                  <a:prstClr val="black"/>
                </a:solidFill>
                <a:effectLst/>
                <a:uLnTx/>
                <a:uFillTx/>
                <a:latin typeface="Arial"/>
                <a:ea typeface="+mn-ea"/>
                <a:cs typeface="+mn-cs"/>
              </a:rPr>
              <a:t> / BRCAm</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a:ea typeface="+mn-ea"/>
                <a:cs typeface="+mn-cs"/>
              </a:rPr>
              <a:t>Post-NHA, post-</a:t>
            </a:r>
            <a:r>
              <a:rPr kumimoji="0" lang="en-US" sz="800" b="0" i="0" u="none" strike="noStrike" kern="0" cap="none" spc="0" normalizeH="0" baseline="0" noProof="0" err="1">
                <a:ln>
                  <a:noFill/>
                </a:ln>
                <a:solidFill>
                  <a:prstClr val="black"/>
                </a:solidFill>
                <a:effectLst/>
                <a:uLnTx/>
                <a:uFillTx/>
                <a:latin typeface="Arial"/>
                <a:ea typeface="+mn-ea"/>
                <a:cs typeface="+mn-cs"/>
              </a:rPr>
              <a:t>taxane</a:t>
            </a:r>
            <a:endParaRPr kumimoji="0" lang="en-US" sz="800" b="0" i="0" u="none" strike="noStrike" kern="0" cap="none" spc="0" normalizeH="0" baseline="0" noProof="0">
              <a:ln>
                <a:noFill/>
              </a:ln>
              <a:solidFill>
                <a:prstClr val="black"/>
              </a:solidFill>
              <a:effectLst/>
              <a:uLnTx/>
              <a:uFillTx/>
              <a:latin typeface="Arial"/>
              <a:ea typeface="+mn-ea"/>
              <a:cs typeface="+mn-cs"/>
            </a:endParaRPr>
          </a:p>
        </p:txBody>
      </p:sp>
      <p:sp>
        <p:nvSpPr>
          <p:cNvPr id="57" name="TextBox 56">
            <a:extLst>
              <a:ext uri="{FF2B5EF4-FFF2-40B4-BE49-F238E27FC236}">
                <a16:creationId xmlns:a16="http://schemas.microsoft.com/office/drawing/2014/main" id="{1853068B-BE4B-4704-B6D9-D7D61B195216}"/>
              </a:ext>
            </a:extLst>
          </p:cNvPr>
          <p:cNvSpPr txBox="1"/>
          <p:nvPr/>
        </p:nvSpPr>
        <p:spPr>
          <a:xfrm>
            <a:off x="8598148" y="4325641"/>
            <a:ext cx="1256961" cy="625447"/>
          </a:xfrm>
          <a:prstGeom prst="rect">
            <a:avLst/>
          </a:prstGeom>
          <a:solidFill>
            <a:schemeClr val="accent2">
              <a:lumMod val="20000"/>
              <a:lumOff val="80000"/>
            </a:schemeClr>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defPPr>
              <a:defRPr lang="en-US"/>
            </a:defPPr>
            <a:lvl1pPr marR="0" lvl="0" indent="0" algn="ctr" defTabSz="457178" fontAlgn="auto">
              <a:lnSpc>
                <a:spcPct val="100000"/>
              </a:lnSpc>
              <a:spcBef>
                <a:spcPts val="0"/>
              </a:spcBef>
              <a:spcAft>
                <a:spcPts val="0"/>
              </a:spcAft>
              <a:buClrTx/>
              <a:buSzTx/>
              <a:buFontTx/>
              <a:buNone/>
              <a:tabLst/>
              <a:defRPr kumimoji="0" sz="1100" b="1" i="0" u="none" strike="noStrike" cap="none" spc="0" normalizeH="0" baseline="0">
                <a:ln>
                  <a:noFill/>
                </a:ln>
                <a:solidFill>
                  <a:srgbClr val="000000"/>
                </a:solidFill>
                <a:effectLst/>
                <a:uLnTx/>
                <a:uFillTx/>
                <a:latin typeface="Arial (Body)"/>
              </a:defRPr>
            </a:lvl1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Body)"/>
                <a:ea typeface="+mn-ea"/>
                <a:cs typeface="+mn-cs"/>
              </a:rPr>
              <a:t>TRITON-3</a:t>
            </a:r>
            <a:r>
              <a:rPr kumimoji="0" lang="en-GB" sz="1100" b="1" i="0" u="none" strike="noStrike" kern="1200" cap="none" spc="0" normalizeH="0" baseline="30000" noProof="0" dirty="0">
                <a:ln>
                  <a:noFill/>
                </a:ln>
                <a:solidFill>
                  <a:prstClr val="black"/>
                </a:solidFill>
                <a:effectLst/>
                <a:uLnTx/>
                <a:uFillTx/>
                <a:latin typeface="Arial (Body)"/>
                <a:ea typeface="+mn-ea"/>
                <a:cs typeface="+mn-cs"/>
              </a:rPr>
              <a:t>10</a:t>
            </a:r>
            <a:endParaRPr kumimoji="0" lang="en-GB" sz="1100" b="1" i="0" u="none" strike="noStrike" kern="1200" cap="none" spc="0" normalizeH="0" baseline="0" noProof="0" dirty="0">
              <a:ln>
                <a:noFill/>
              </a:ln>
              <a:solidFill>
                <a:prstClr val="black"/>
              </a:solidFill>
              <a:effectLst/>
              <a:uLnTx/>
              <a:uFillTx/>
              <a:latin typeface="Arial (Body)"/>
              <a:ea typeface="+mn-ea"/>
              <a:cs typeface="+mn-cs"/>
            </a:endParaRP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prstClr val="black"/>
                </a:solidFill>
                <a:effectLst/>
                <a:uLnTx/>
                <a:uFillTx/>
                <a:latin typeface="Arial (Body)"/>
                <a:ea typeface="+mn-ea"/>
                <a:cs typeface="+mn-cs"/>
              </a:rPr>
              <a:t>Rucaparib mono, </a:t>
            </a:r>
            <a:br>
              <a:rPr kumimoji="0" lang="en-GB" sz="800" b="0" i="0" u="none" strike="noStrike" kern="0" cap="none" spc="0" normalizeH="0" baseline="0" noProof="0" dirty="0">
                <a:ln>
                  <a:noFill/>
                </a:ln>
                <a:solidFill>
                  <a:prstClr val="black"/>
                </a:solidFill>
                <a:effectLst/>
                <a:uLnTx/>
                <a:uFillTx/>
                <a:latin typeface="Arial (Body)"/>
                <a:ea typeface="+mn-ea"/>
                <a:cs typeface="+mn-cs"/>
              </a:rPr>
            </a:br>
            <a:r>
              <a:rPr kumimoji="0" lang="en-GB" sz="800" b="0" i="0" u="none" strike="noStrike" kern="0" cap="none" spc="0" normalizeH="0" baseline="0" noProof="0" dirty="0">
                <a:ln>
                  <a:noFill/>
                </a:ln>
                <a:solidFill>
                  <a:prstClr val="black"/>
                </a:solidFill>
                <a:effectLst/>
                <a:uLnTx/>
                <a:uFillTx/>
                <a:latin typeface="Arial (Body)"/>
                <a:ea typeface="+mn-ea"/>
                <a:cs typeface="+mn-cs"/>
              </a:rPr>
              <a:t>Post-NHA, </a:t>
            </a:r>
            <a:r>
              <a:rPr kumimoji="0" lang="en-GB" sz="800" b="0" i="0" u="none" strike="noStrike" kern="0" cap="none" spc="0" normalizeH="0" baseline="0" noProof="0" dirty="0" err="1">
                <a:ln>
                  <a:noFill/>
                </a:ln>
                <a:solidFill>
                  <a:prstClr val="black"/>
                </a:solidFill>
                <a:effectLst/>
                <a:uLnTx/>
                <a:uFillTx/>
                <a:latin typeface="Arial (Body)"/>
                <a:ea typeface="+mn-ea"/>
                <a:cs typeface="+mn-cs"/>
              </a:rPr>
              <a:t>BRCAm</a:t>
            </a:r>
            <a:r>
              <a:rPr kumimoji="0" lang="en-GB" sz="800" b="0" i="0" u="none" strike="noStrike" kern="0" cap="none" spc="0" normalizeH="0" baseline="0" noProof="0" dirty="0">
                <a:ln>
                  <a:noFill/>
                </a:ln>
                <a:solidFill>
                  <a:prstClr val="black"/>
                </a:solidFill>
                <a:effectLst/>
                <a:uLnTx/>
                <a:uFillTx/>
                <a:latin typeface="Arial (Body)"/>
                <a:ea typeface="+mn-ea"/>
                <a:cs typeface="+mn-cs"/>
              </a:rPr>
              <a:t> / </a:t>
            </a:r>
            <a:r>
              <a:rPr kumimoji="0" lang="en-GB" sz="800" b="0" i="1" u="none" strike="noStrike" kern="0" cap="none" spc="0" normalizeH="0" baseline="0" noProof="0" dirty="0">
                <a:ln>
                  <a:noFill/>
                </a:ln>
                <a:solidFill>
                  <a:prstClr val="black"/>
                </a:solidFill>
                <a:effectLst/>
                <a:uLnTx/>
                <a:uFillTx/>
                <a:latin typeface="Arial (Body)"/>
                <a:ea typeface="+mn-ea"/>
                <a:cs typeface="+mn-cs"/>
              </a:rPr>
              <a:t>ATM</a:t>
            </a:r>
            <a:endParaRPr kumimoji="0" lang="en-US" sz="800" b="0" i="1" u="none" strike="noStrike" kern="0" cap="none" spc="0" normalizeH="0" baseline="0" noProof="0" dirty="0">
              <a:ln>
                <a:noFill/>
              </a:ln>
              <a:solidFill>
                <a:prstClr val="black"/>
              </a:solidFill>
              <a:effectLst/>
              <a:uLnTx/>
              <a:uFillTx/>
              <a:latin typeface="Arial (Body)"/>
              <a:ea typeface="+mn-ea"/>
              <a:cs typeface="+mn-cs"/>
            </a:endParaRPr>
          </a:p>
        </p:txBody>
      </p:sp>
      <p:sp>
        <p:nvSpPr>
          <p:cNvPr id="58" name="TextBox 57">
            <a:extLst>
              <a:ext uri="{FF2B5EF4-FFF2-40B4-BE49-F238E27FC236}">
                <a16:creationId xmlns:a16="http://schemas.microsoft.com/office/drawing/2014/main" id="{45072E01-FCB8-6A46-88E2-279C6412F328}"/>
              </a:ext>
            </a:extLst>
          </p:cNvPr>
          <p:cNvSpPr txBox="1"/>
          <p:nvPr/>
        </p:nvSpPr>
        <p:spPr>
          <a:xfrm>
            <a:off x="7332139" y="4296789"/>
            <a:ext cx="1188654" cy="512621"/>
          </a:xfrm>
          <a:prstGeom prst="rect">
            <a:avLst/>
          </a:prstGeom>
          <a:solidFill>
            <a:srgbClr val="E2F0D9"/>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defPPr>
              <a:defRPr lang="en-US"/>
            </a:defPPr>
            <a:lvl1pPr marR="0" lvl="0" indent="0" algn="ctr" defTabSz="457178" fontAlgn="auto">
              <a:lnSpc>
                <a:spcPct val="100000"/>
              </a:lnSpc>
              <a:spcBef>
                <a:spcPts val="0"/>
              </a:spcBef>
              <a:spcAft>
                <a:spcPts val="0"/>
              </a:spcAft>
              <a:buClrTx/>
              <a:buSzTx/>
              <a:buFontTx/>
              <a:buNone/>
              <a:tabLst/>
              <a:defRPr kumimoji="0" sz="1100" b="1" i="0" u="none" strike="noStrike" kern="0" cap="none" spc="0" normalizeH="0" baseline="0">
                <a:ln>
                  <a:noFill/>
                </a:ln>
                <a:solidFill>
                  <a:srgbClr val="000000"/>
                </a:solidFill>
                <a:effectLst/>
                <a:uLnTx/>
                <a:uFillTx/>
                <a:latin typeface="Arial"/>
              </a:defRPr>
            </a:lvl1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Arial"/>
                <a:ea typeface="+mn-ea"/>
                <a:cs typeface="+mn-cs"/>
              </a:rPr>
              <a:t>CASPAR</a:t>
            </a:r>
            <a:r>
              <a:rPr kumimoji="0" lang="en-US" sz="1100" b="1" i="0" u="none" strike="noStrike" kern="0" cap="none" spc="0" normalizeH="0" baseline="30000" noProof="0" dirty="0">
                <a:ln>
                  <a:noFill/>
                </a:ln>
                <a:solidFill>
                  <a:prstClr val="black"/>
                </a:solidFill>
                <a:effectLst/>
                <a:uLnTx/>
                <a:uFillTx/>
                <a:latin typeface="Arial"/>
                <a:ea typeface="+mn-ea"/>
                <a:cs typeface="+mn-cs"/>
              </a:rPr>
              <a:t>4</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a:ea typeface="+mn-ea"/>
                <a:cs typeface="+mn-cs"/>
              </a:rPr>
              <a:t>Rucaparib + </a:t>
            </a:r>
            <a:r>
              <a:rPr kumimoji="0" lang="en-US" sz="800" b="0" i="0" u="none" strike="noStrike" kern="0" cap="none" spc="0" normalizeH="0" baseline="0" noProof="0" dirty="0" err="1">
                <a:ln>
                  <a:noFill/>
                </a:ln>
                <a:solidFill>
                  <a:prstClr val="black"/>
                </a:solidFill>
                <a:effectLst/>
                <a:uLnTx/>
                <a:uFillTx/>
                <a:latin typeface="Arial"/>
                <a:ea typeface="+mn-ea"/>
                <a:cs typeface="+mn-cs"/>
              </a:rPr>
              <a:t>enza</a:t>
            </a:r>
            <a:r>
              <a:rPr kumimoji="0" lang="en-US" sz="800" b="0" i="0" u="none" strike="noStrike" kern="0" cap="none" spc="0" normalizeH="0" baseline="0" noProof="0" dirty="0">
                <a:ln>
                  <a:noFill/>
                </a:ln>
                <a:solidFill>
                  <a:prstClr val="black"/>
                </a:solidFill>
                <a:effectLst/>
                <a:uLnTx/>
                <a:uFillTx/>
                <a:latin typeface="Arial"/>
                <a:ea typeface="+mn-ea"/>
                <a:cs typeface="+mn-cs"/>
              </a:rPr>
              <a:t> </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a:ea typeface="+mn-ea"/>
                <a:cs typeface="+mn-cs"/>
              </a:rPr>
              <a:t>All Comers / </a:t>
            </a:r>
            <a:r>
              <a:rPr kumimoji="0" lang="en-US" sz="800" b="0" i="0" u="none" strike="noStrike" kern="0" cap="none" spc="0" normalizeH="0" baseline="0" noProof="0" dirty="0" err="1">
                <a:ln>
                  <a:noFill/>
                </a:ln>
                <a:solidFill>
                  <a:prstClr val="black"/>
                </a:solidFill>
                <a:effectLst/>
                <a:uLnTx/>
                <a:uFillTx/>
                <a:latin typeface="Arial"/>
                <a:ea typeface="+mn-ea"/>
                <a:cs typeface="+mn-cs"/>
              </a:rPr>
              <a:t>HRRm</a:t>
            </a:r>
            <a:r>
              <a:rPr kumimoji="0" lang="en-US" sz="800" b="0" i="0" u="none" strike="noStrike" kern="0" cap="none" spc="0" normalizeH="0" baseline="0" noProof="0" dirty="0">
                <a:ln>
                  <a:noFill/>
                </a:ln>
                <a:solidFill>
                  <a:prstClr val="black"/>
                </a:solidFill>
                <a:effectLst/>
                <a:uLnTx/>
                <a:uFillTx/>
                <a:latin typeface="Arial"/>
                <a:ea typeface="+mn-ea"/>
                <a:cs typeface="+mn-cs"/>
              </a:rPr>
              <a:t> </a:t>
            </a:r>
          </a:p>
        </p:txBody>
      </p:sp>
      <p:sp>
        <p:nvSpPr>
          <p:cNvPr id="59" name="TextBox 58">
            <a:extLst>
              <a:ext uri="{FF2B5EF4-FFF2-40B4-BE49-F238E27FC236}">
                <a16:creationId xmlns:a16="http://schemas.microsoft.com/office/drawing/2014/main" id="{9DF2AA93-8079-743A-647D-2A954EBB1F26}"/>
              </a:ext>
            </a:extLst>
          </p:cNvPr>
          <p:cNvSpPr txBox="1"/>
          <p:nvPr/>
        </p:nvSpPr>
        <p:spPr>
          <a:xfrm>
            <a:off x="8256240" y="6381328"/>
            <a:ext cx="2880320" cy="369332"/>
          </a:xfrm>
          <a:prstGeom prst="rect">
            <a:avLst/>
          </a:prstGeom>
          <a:noFill/>
        </p:spPr>
        <p:txBody>
          <a:bodyPr wrap="square">
            <a:spAutoFit/>
          </a:bodyPr>
          <a:lstStyle/>
          <a:p>
            <a:r>
              <a:rPr lang="en-US" sz="1800" b="0" dirty="0">
                <a:solidFill>
                  <a:schemeClr val="tx1"/>
                </a:solidFill>
                <a:latin typeface="+mn-lt"/>
              </a:rPr>
              <a:t>Courtesy of Fred Saad, MD</a:t>
            </a:r>
            <a:endParaRPr lang="en-US" sz="1800" b="0" dirty="0"/>
          </a:p>
        </p:txBody>
      </p:sp>
    </p:spTree>
    <p:extLst>
      <p:ext uri="{BB962C8B-B14F-4D97-AF65-F5344CB8AC3E}">
        <p14:creationId xmlns:p14="http://schemas.microsoft.com/office/powerpoint/2010/main" val="29639172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6B087-F25A-3845-9668-70BAE107B7AB}"/>
              </a:ext>
            </a:extLst>
          </p:cNvPr>
          <p:cNvSpPr>
            <a:spLocks noGrp="1"/>
          </p:cNvSpPr>
          <p:nvPr>
            <p:ph type="title"/>
          </p:nvPr>
        </p:nvSpPr>
        <p:spPr/>
        <p:txBody>
          <a:bodyPr/>
          <a:lstStyle/>
          <a:p>
            <a:r>
              <a:rPr lang="en-US" sz="4000" dirty="0"/>
              <a:t>Case Presentation – Dr Saad: 61-year-old patient </a:t>
            </a:r>
          </a:p>
        </p:txBody>
      </p:sp>
      <p:sp>
        <p:nvSpPr>
          <p:cNvPr id="3" name="Content Placeholder 2">
            <a:extLst>
              <a:ext uri="{FF2B5EF4-FFF2-40B4-BE49-F238E27FC236}">
                <a16:creationId xmlns:a16="http://schemas.microsoft.com/office/drawing/2014/main" id="{B5B76DA3-638B-9E4B-BF15-FAFFB7A76EEC}"/>
              </a:ext>
            </a:extLst>
          </p:cNvPr>
          <p:cNvSpPr>
            <a:spLocks noGrp="1"/>
          </p:cNvSpPr>
          <p:nvPr>
            <p:ph idx="1"/>
          </p:nvPr>
        </p:nvSpPr>
        <p:spPr/>
        <p:txBody>
          <a:bodyPr/>
          <a:lstStyle/>
          <a:p>
            <a:r>
              <a:rPr lang="en-US" dirty="0"/>
              <a:t>Presented with moderate LUTS </a:t>
            </a:r>
          </a:p>
          <a:p>
            <a:r>
              <a:rPr lang="en-US" dirty="0"/>
              <a:t>No relevant past medical history</a:t>
            </a:r>
          </a:p>
          <a:p>
            <a:r>
              <a:rPr lang="en-US" dirty="0"/>
              <a:t>PSA 132 with suspicious T3 disease on DRE </a:t>
            </a:r>
          </a:p>
          <a:p>
            <a:r>
              <a:rPr lang="en-US" dirty="0"/>
              <a:t>Biopsy reveals 9/12 cores with Gleason 4 + 4 adenocarcinoma</a:t>
            </a:r>
          </a:p>
          <a:p>
            <a:r>
              <a:rPr lang="en-US" dirty="0"/>
              <a:t>Bone scan: </a:t>
            </a:r>
          </a:p>
          <a:p>
            <a:pPr lvl="1"/>
            <a:r>
              <a:rPr lang="en-US" dirty="0"/>
              <a:t>Multiple metastases in the hip, lumbar spine, and 8</a:t>
            </a:r>
            <a:r>
              <a:rPr lang="en-US" baseline="30000" dirty="0"/>
              <a:t>th</a:t>
            </a:r>
            <a:r>
              <a:rPr lang="en-US" dirty="0"/>
              <a:t> left rib </a:t>
            </a:r>
          </a:p>
          <a:p>
            <a:r>
              <a:rPr lang="en-US" dirty="0"/>
              <a:t>Abdominal/thoracic CT scan: </a:t>
            </a:r>
          </a:p>
          <a:p>
            <a:pPr lvl="1"/>
            <a:r>
              <a:rPr lang="en-US" dirty="0"/>
              <a:t>Suspicious retroperitoneal lymph nodes between and lung metastases</a:t>
            </a:r>
          </a:p>
        </p:txBody>
      </p:sp>
      <p:sp>
        <p:nvSpPr>
          <p:cNvPr id="5" name="Rectangle 4">
            <a:extLst>
              <a:ext uri="{FF2B5EF4-FFF2-40B4-BE49-F238E27FC236}">
                <a16:creationId xmlns:a16="http://schemas.microsoft.com/office/drawing/2014/main" id="{1D10420B-959A-C307-EB9C-E09150A12006}"/>
              </a:ext>
            </a:extLst>
          </p:cNvPr>
          <p:cNvSpPr/>
          <p:nvPr/>
        </p:nvSpPr>
        <p:spPr>
          <a:xfrm>
            <a:off x="25287" y="6492874"/>
            <a:ext cx="2304413" cy="323165"/>
          </a:xfrm>
          <a:prstGeom prst="rect">
            <a:avLst/>
          </a:prstGeom>
        </p:spPr>
        <p:txBody>
          <a:bodyPr wrap="none">
            <a:spAutoFit/>
          </a:bodyPr>
          <a:lstStyle/>
          <a:p>
            <a:r>
              <a:rPr lang="en-US" sz="1500" b="0" dirty="0">
                <a:solidFill>
                  <a:srgbClr val="000000"/>
                </a:solidFill>
                <a:latin typeface="Calibri" panose="020F0502020204030204" pitchFamily="34" charset="0"/>
                <a:cs typeface="Calibri" panose="020F0502020204030204" pitchFamily="34" charset="0"/>
              </a:rPr>
              <a:t>Courtesy of Fred Saad, MD</a:t>
            </a:r>
            <a:endParaRPr lang="en-US" sz="1500" b="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38612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0DD8B-5107-C940-9C86-601F23BF3D5E}"/>
              </a:ext>
            </a:extLst>
          </p:cNvPr>
          <p:cNvSpPr>
            <a:spLocks noGrp="1"/>
          </p:cNvSpPr>
          <p:nvPr>
            <p:ph type="title"/>
          </p:nvPr>
        </p:nvSpPr>
        <p:spPr/>
        <p:txBody>
          <a:bodyPr/>
          <a:lstStyle/>
          <a:p>
            <a:r>
              <a:rPr lang="en-US" sz="4000" dirty="0"/>
              <a:t>Case Presentation – Dr Saad: 61-year-old patient  (continued)</a:t>
            </a:r>
          </a:p>
        </p:txBody>
      </p:sp>
      <p:sp>
        <p:nvSpPr>
          <p:cNvPr id="3" name="Content Placeholder 2">
            <a:extLst>
              <a:ext uri="{FF2B5EF4-FFF2-40B4-BE49-F238E27FC236}">
                <a16:creationId xmlns:a16="http://schemas.microsoft.com/office/drawing/2014/main" id="{C16A84DF-1E08-E64C-B15D-30CB4E8EEC94}"/>
              </a:ext>
            </a:extLst>
          </p:cNvPr>
          <p:cNvSpPr>
            <a:spLocks noGrp="1"/>
          </p:cNvSpPr>
          <p:nvPr>
            <p:ph idx="1"/>
          </p:nvPr>
        </p:nvSpPr>
        <p:spPr/>
        <p:txBody>
          <a:bodyPr/>
          <a:lstStyle/>
          <a:p>
            <a:r>
              <a:rPr lang="en-US" dirty="0"/>
              <a:t>Patient received ADT + 6 cycles of docetaxel</a:t>
            </a:r>
          </a:p>
          <a:p>
            <a:r>
              <a:rPr lang="en-US" dirty="0"/>
              <a:t>PSA nadir of 0.9 after 12 months</a:t>
            </a:r>
          </a:p>
          <a:p>
            <a:r>
              <a:rPr lang="en-US" dirty="0"/>
              <a:t>6 months later: PSA rises to 1.6</a:t>
            </a:r>
          </a:p>
          <a:p>
            <a:r>
              <a:rPr lang="en-US" dirty="0"/>
              <a:t>6 months later: PSA 3.4</a:t>
            </a:r>
          </a:p>
          <a:p>
            <a:r>
              <a:rPr lang="en-US" dirty="0"/>
              <a:t>Slight discomfort lumber spine </a:t>
            </a:r>
          </a:p>
          <a:p>
            <a:r>
              <a:rPr lang="en-US" dirty="0"/>
              <a:t>Imaging reveals progression of lymph nodes, stable otherwise </a:t>
            </a:r>
          </a:p>
          <a:p>
            <a:endParaRPr lang="en-US" dirty="0"/>
          </a:p>
        </p:txBody>
      </p:sp>
      <p:sp>
        <p:nvSpPr>
          <p:cNvPr id="5" name="Rectangle 4">
            <a:extLst>
              <a:ext uri="{FF2B5EF4-FFF2-40B4-BE49-F238E27FC236}">
                <a16:creationId xmlns:a16="http://schemas.microsoft.com/office/drawing/2014/main" id="{3CEFE5AC-A74A-CEBE-7058-489102BBA724}"/>
              </a:ext>
            </a:extLst>
          </p:cNvPr>
          <p:cNvSpPr/>
          <p:nvPr/>
        </p:nvSpPr>
        <p:spPr>
          <a:xfrm>
            <a:off x="25287" y="6492874"/>
            <a:ext cx="2304413" cy="323165"/>
          </a:xfrm>
          <a:prstGeom prst="rect">
            <a:avLst/>
          </a:prstGeom>
        </p:spPr>
        <p:txBody>
          <a:bodyPr wrap="none">
            <a:spAutoFit/>
          </a:bodyPr>
          <a:lstStyle/>
          <a:p>
            <a:r>
              <a:rPr lang="en-US" sz="1500" b="0" dirty="0">
                <a:solidFill>
                  <a:srgbClr val="000000"/>
                </a:solidFill>
                <a:latin typeface="Calibri" panose="020F0502020204030204" pitchFamily="34" charset="0"/>
                <a:cs typeface="Calibri" panose="020F0502020204030204" pitchFamily="34" charset="0"/>
              </a:rPr>
              <a:t>Courtesy of Fred Saad, MD</a:t>
            </a:r>
            <a:endParaRPr lang="en-US" sz="1500" b="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56831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3FE21-A5C8-3645-9B60-A4E5AD0393FB}"/>
              </a:ext>
            </a:extLst>
          </p:cNvPr>
          <p:cNvSpPr>
            <a:spLocks noGrp="1"/>
          </p:cNvSpPr>
          <p:nvPr>
            <p:ph type="title"/>
          </p:nvPr>
        </p:nvSpPr>
        <p:spPr/>
        <p:txBody>
          <a:bodyPr/>
          <a:lstStyle/>
          <a:p>
            <a:r>
              <a:rPr lang="en-US" sz="4000" dirty="0"/>
              <a:t>Case Presentation – Dr Saad: 61-year-old patient  (continued)</a:t>
            </a:r>
          </a:p>
        </p:txBody>
      </p:sp>
      <p:sp>
        <p:nvSpPr>
          <p:cNvPr id="3" name="Content Placeholder 2">
            <a:extLst>
              <a:ext uri="{FF2B5EF4-FFF2-40B4-BE49-F238E27FC236}">
                <a16:creationId xmlns:a16="http://schemas.microsoft.com/office/drawing/2014/main" id="{18CBF0F0-219E-8847-8E74-71FB9F71F30F}"/>
              </a:ext>
            </a:extLst>
          </p:cNvPr>
          <p:cNvSpPr>
            <a:spLocks noGrp="1"/>
          </p:cNvSpPr>
          <p:nvPr>
            <p:ph idx="1"/>
          </p:nvPr>
        </p:nvSpPr>
        <p:spPr/>
        <p:txBody>
          <a:bodyPr/>
          <a:lstStyle/>
          <a:p>
            <a:r>
              <a:rPr lang="en-US" dirty="0"/>
              <a:t>Began </a:t>
            </a:r>
            <a:r>
              <a:rPr lang="en-US" dirty="0" err="1"/>
              <a:t>PROpel</a:t>
            </a:r>
            <a:r>
              <a:rPr lang="en-US" dirty="0"/>
              <a:t> study of abiraterone +/- </a:t>
            </a:r>
            <a:r>
              <a:rPr lang="en-US" dirty="0" err="1"/>
              <a:t>olaparib</a:t>
            </a:r>
            <a:r>
              <a:rPr lang="en-US" dirty="0"/>
              <a:t> in February 2019 </a:t>
            </a:r>
          </a:p>
          <a:p>
            <a:r>
              <a:rPr lang="en-US" dirty="0"/>
              <a:t>Well tolerated except for slight fatigue and decline in hemoglobin from 13.3 to 10.5 after 3 months </a:t>
            </a:r>
          </a:p>
          <a:p>
            <a:r>
              <a:rPr lang="en-US" dirty="0"/>
              <a:t>Rise in Hb after 8 months to 12.5 and remains stable </a:t>
            </a:r>
          </a:p>
          <a:p>
            <a:r>
              <a:rPr lang="en-US" dirty="0"/>
              <a:t>PSA &lt; 0.02 after 6 months </a:t>
            </a:r>
          </a:p>
          <a:p>
            <a:r>
              <a:rPr lang="en-US" dirty="0"/>
              <a:t>Imaging: CR of all measurable lesions and no change on bone scan</a:t>
            </a:r>
          </a:p>
          <a:p>
            <a:r>
              <a:rPr lang="en-US" dirty="0"/>
              <a:t>Continues to be seen monthly and remains in complete response</a:t>
            </a:r>
          </a:p>
          <a:p>
            <a:endParaRPr lang="en-US" dirty="0"/>
          </a:p>
        </p:txBody>
      </p:sp>
      <p:sp>
        <p:nvSpPr>
          <p:cNvPr id="5" name="Rectangle 4">
            <a:extLst>
              <a:ext uri="{FF2B5EF4-FFF2-40B4-BE49-F238E27FC236}">
                <a16:creationId xmlns:a16="http://schemas.microsoft.com/office/drawing/2014/main" id="{582A9BD2-E49D-C0AE-8022-05246C43F6E9}"/>
              </a:ext>
            </a:extLst>
          </p:cNvPr>
          <p:cNvSpPr/>
          <p:nvPr/>
        </p:nvSpPr>
        <p:spPr>
          <a:xfrm>
            <a:off x="25287" y="6492874"/>
            <a:ext cx="2304413" cy="323165"/>
          </a:xfrm>
          <a:prstGeom prst="rect">
            <a:avLst/>
          </a:prstGeom>
        </p:spPr>
        <p:txBody>
          <a:bodyPr wrap="none">
            <a:spAutoFit/>
          </a:bodyPr>
          <a:lstStyle/>
          <a:p>
            <a:r>
              <a:rPr lang="en-US" sz="1500" b="0" dirty="0">
                <a:solidFill>
                  <a:srgbClr val="000000"/>
                </a:solidFill>
                <a:latin typeface="Calibri" panose="020F0502020204030204" pitchFamily="34" charset="0"/>
                <a:cs typeface="Calibri" panose="020F0502020204030204" pitchFamily="34" charset="0"/>
              </a:rPr>
              <a:t>Courtesy of Fred Saad, MD</a:t>
            </a:r>
            <a:endParaRPr lang="en-US" sz="1500" b="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01395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6B087-F25A-3845-9668-70BAE107B7AB}"/>
              </a:ext>
            </a:extLst>
          </p:cNvPr>
          <p:cNvSpPr>
            <a:spLocks noGrp="1"/>
          </p:cNvSpPr>
          <p:nvPr>
            <p:ph type="title"/>
          </p:nvPr>
        </p:nvSpPr>
        <p:spPr/>
        <p:txBody>
          <a:bodyPr/>
          <a:lstStyle/>
          <a:p>
            <a:r>
              <a:rPr lang="en-US" sz="4000" dirty="0"/>
              <a:t>Case Presentation – Dr Saad: 75-year-old patient </a:t>
            </a:r>
          </a:p>
        </p:txBody>
      </p:sp>
      <p:sp>
        <p:nvSpPr>
          <p:cNvPr id="3" name="Content Placeholder 2">
            <a:extLst>
              <a:ext uri="{FF2B5EF4-FFF2-40B4-BE49-F238E27FC236}">
                <a16:creationId xmlns:a16="http://schemas.microsoft.com/office/drawing/2014/main" id="{B5B76DA3-638B-9E4B-BF15-FAFFB7A76EEC}"/>
              </a:ext>
            </a:extLst>
          </p:cNvPr>
          <p:cNvSpPr>
            <a:spLocks noGrp="1"/>
          </p:cNvSpPr>
          <p:nvPr>
            <p:ph idx="1"/>
          </p:nvPr>
        </p:nvSpPr>
        <p:spPr/>
        <p:txBody>
          <a:bodyPr/>
          <a:lstStyle/>
          <a:p>
            <a:r>
              <a:rPr lang="en-US" dirty="0"/>
              <a:t>History of well controlled hypertension</a:t>
            </a:r>
          </a:p>
          <a:p>
            <a:r>
              <a:rPr lang="en-US" dirty="0"/>
              <a:t>Known family history of breast and ovarian cancer </a:t>
            </a:r>
          </a:p>
          <a:p>
            <a:r>
              <a:rPr lang="en-US" dirty="0"/>
              <a:t>Patient known to be germline BRCA2 carrier</a:t>
            </a:r>
          </a:p>
          <a:p>
            <a:r>
              <a:rPr lang="en-US" dirty="0"/>
              <a:t>Patient found to have metastatic prostate cancer at diagnosis </a:t>
            </a:r>
          </a:p>
          <a:p>
            <a:r>
              <a:rPr lang="en-US" dirty="0"/>
              <a:t>Became </a:t>
            </a:r>
            <a:r>
              <a:rPr lang="en-US" dirty="0" err="1"/>
              <a:t>mCRPC</a:t>
            </a:r>
            <a:r>
              <a:rPr lang="en-US" dirty="0"/>
              <a:t> 2 years after start of ADT </a:t>
            </a:r>
          </a:p>
          <a:p>
            <a:r>
              <a:rPr lang="en-US" dirty="0"/>
              <a:t>Started on enzalutamide 4 years ago </a:t>
            </a:r>
          </a:p>
          <a:p>
            <a:r>
              <a:rPr lang="en-US" dirty="0"/>
              <a:t>PSA declines from 16 to 6</a:t>
            </a:r>
          </a:p>
        </p:txBody>
      </p:sp>
      <p:sp>
        <p:nvSpPr>
          <p:cNvPr id="5" name="Rectangle 4">
            <a:extLst>
              <a:ext uri="{FF2B5EF4-FFF2-40B4-BE49-F238E27FC236}">
                <a16:creationId xmlns:a16="http://schemas.microsoft.com/office/drawing/2014/main" id="{033C89D3-51BF-9A7C-4E74-4910A2585250}"/>
              </a:ext>
            </a:extLst>
          </p:cNvPr>
          <p:cNvSpPr/>
          <p:nvPr/>
        </p:nvSpPr>
        <p:spPr>
          <a:xfrm>
            <a:off x="25287" y="6492874"/>
            <a:ext cx="2304413" cy="323165"/>
          </a:xfrm>
          <a:prstGeom prst="rect">
            <a:avLst/>
          </a:prstGeom>
        </p:spPr>
        <p:txBody>
          <a:bodyPr wrap="none">
            <a:spAutoFit/>
          </a:bodyPr>
          <a:lstStyle/>
          <a:p>
            <a:r>
              <a:rPr lang="en-US" sz="1500" b="0" dirty="0">
                <a:solidFill>
                  <a:srgbClr val="000000"/>
                </a:solidFill>
                <a:latin typeface="Calibri" panose="020F0502020204030204" pitchFamily="34" charset="0"/>
                <a:cs typeface="Calibri" panose="020F0502020204030204" pitchFamily="34" charset="0"/>
              </a:rPr>
              <a:t>Courtesy of Fred Saad, MD</a:t>
            </a:r>
            <a:endParaRPr lang="en-US" sz="1500" b="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71730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64C5C-0DDB-9040-B5A8-45C11E794434}"/>
              </a:ext>
            </a:extLst>
          </p:cNvPr>
          <p:cNvSpPr>
            <a:spLocks noGrp="1"/>
          </p:cNvSpPr>
          <p:nvPr>
            <p:ph type="title"/>
          </p:nvPr>
        </p:nvSpPr>
        <p:spPr/>
        <p:txBody>
          <a:bodyPr/>
          <a:lstStyle/>
          <a:p>
            <a:r>
              <a:rPr lang="en-US" sz="4000" dirty="0"/>
              <a:t>Case Presentation – Dr Saad: 75-year-old patient  (continued)</a:t>
            </a:r>
          </a:p>
        </p:txBody>
      </p:sp>
      <p:sp>
        <p:nvSpPr>
          <p:cNvPr id="3" name="Content Placeholder 2">
            <a:extLst>
              <a:ext uri="{FF2B5EF4-FFF2-40B4-BE49-F238E27FC236}">
                <a16:creationId xmlns:a16="http://schemas.microsoft.com/office/drawing/2014/main" id="{EAAF9AFE-DF0A-1349-BC60-2FF6B7C27DAA}"/>
              </a:ext>
            </a:extLst>
          </p:cNvPr>
          <p:cNvSpPr>
            <a:spLocks noGrp="1"/>
          </p:cNvSpPr>
          <p:nvPr>
            <p:ph idx="1"/>
          </p:nvPr>
        </p:nvSpPr>
        <p:spPr/>
        <p:txBody>
          <a:bodyPr/>
          <a:lstStyle/>
          <a:p>
            <a:r>
              <a:rPr lang="en-US" dirty="0"/>
              <a:t>PSA rises to 10 and radiographic progression 15 months later</a:t>
            </a:r>
          </a:p>
          <a:p>
            <a:pPr lvl="1"/>
            <a:r>
              <a:rPr lang="en-US" dirty="0"/>
              <a:t>Bone scan: metastases hip and lumbar spine </a:t>
            </a:r>
          </a:p>
          <a:p>
            <a:pPr lvl="1"/>
            <a:r>
              <a:rPr lang="en-US" dirty="0"/>
              <a:t>Abdominal/thoracic CT scan: multiple retroperitoneal lymph nodes up to 3 cm </a:t>
            </a:r>
          </a:p>
          <a:p>
            <a:r>
              <a:rPr lang="en-US" dirty="0"/>
              <a:t>Patient started on </a:t>
            </a:r>
            <a:r>
              <a:rPr lang="en-US" dirty="0" err="1"/>
              <a:t>olaparib</a:t>
            </a:r>
            <a:r>
              <a:rPr lang="en-US" dirty="0"/>
              <a:t> </a:t>
            </a:r>
          </a:p>
          <a:p>
            <a:pPr lvl="1"/>
            <a:r>
              <a:rPr lang="en-US" dirty="0"/>
              <a:t>Well tolerated with minor fatigue </a:t>
            </a:r>
          </a:p>
          <a:p>
            <a:pPr lvl="1"/>
            <a:r>
              <a:rPr lang="en-US" dirty="0"/>
              <a:t>PSA declines to 0.2</a:t>
            </a:r>
          </a:p>
          <a:p>
            <a:pPr lvl="1"/>
            <a:r>
              <a:rPr lang="en-US" dirty="0"/>
              <a:t>Imaging: lymph nodes all below 1 cm, reduced intensity on bone scan </a:t>
            </a:r>
          </a:p>
          <a:p>
            <a:pPr lvl="1"/>
            <a:endParaRPr lang="en-US" dirty="0"/>
          </a:p>
          <a:p>
            <a:r>
              <a:rPr lang="en-US" dirty="0"/>
              <a:t>Patient remained without progression for 18 months </a:t>
            </a:r>
          </a:p>
          <a:p>
            <a:endParaRPr lang="en-US" dirty="0"/>
          </a:p>
        </p:txBody>
      </p:sp>
      <p:sp>
        <p:nvSpPr>
          <p:cNvPr id="5" name="Rectangle 4">
            <a:extLst>
              <a:ext uri="{FF2B5EF4-FFF2-40B4-BE49-F238E27FC236}">
                <a16:creationId xmlns:a16="http://schemas.microsoft.com/office/drawing/2014/main" id="{EFA3CB53-CD3D-F727-9B41-832546A90FEB}"/>
              </a:ext>
            </a:extLst>
          </p:cNvPr>
          <p:cNvSpPr/>
          <p:nvPr/>
        </p:nvSpPr>
        <p:spPr>
          <a:xfrm>
            <a:off x="25287" y="6492874"/>
            <a:ext cx="2304413" cy="323165"/>
          </a:xfrm>
          <a:prstGeom prst="rect">
            <a:avLst/>
          </a:prstGeom>
        </p:spPr>
        <p:txBody>
          <a:bodyPr wrap="none">
            <a:spAutoFit/>
          </a:bodyPr>
          <a:lstStyle/>
          <a:p>
            <a:r>
              <a:rPr lang="en-US" sz="1500" b="0" dirty="0">
                <a:solidFill>
                  <a:srgbClr val="000000"/>
                </a:solidFill>
                <a:latin typeface="Calibri" panose="020F0502020204030204" pitchFamily="34" charset="0"/>
                <a:cs typeface="Calibri" panose="020F0502020204030204" pitchFamily="34" charset="0"/>
              </a:rPr>
              <a:t>Courtesy of Fred Saad, MD</a:t>
            </a:r>
            <a:endParaRPr lang="en-US" sz="1500" b="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17044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DE6AE-67CA-8947-BA6B-702F70C79902}"/>
              </a:ext>
            </a:extLst>
          </p:cNvPr>
          <p:cNvSpPr>
            <a:spLocks noGrp="1"/>
          </p:cNvSpPr>
          <p:nvPr>
            <p:ph type="title"/>
          </p:nvPr>
        </p:nvSpPr>
        <p:spPr/>
        <p:txBody>
          <a:bodyPr/>
          <a:lstStyle/>
          <a:p>
            <a:r>
              <a:rPr lang="en-US" dirty="0"/>
              <a:t>Case Presentation – Dr Saad: 75-year-old patient (continued)</a:t>
            </a:r>
          </a:p>
        </p:txBody>
      </p:sp>
      <p:sp>
        <p:nvSpPr>
          <p:cNvPr id="3" name="Content Placeholder 2">
            <a:extLst>
              <a:ext uri="{FF2B5EF4-FFF2-40B4-BE49-F238E27FC236}">
                <a16:creationId xmlns:a16="http://schemas.microsoft.com/office/drawing/2014/main" id="{036B765B-4898-2544-AF09-4B01D70F4386}"/>
              </a:ext>
            </a:extLst>
          </p:cNvPr>
          <p:cNvSpPr>
            <a:spLocks noGrp="1"/>
          </p:cNvSpPr>
          <p:nvPr>
            <p:ph idx="1"/>
          </p:nvPr>
        </p:nvSpPr>
        <p:spPr/>
        <p:txBody>
          <a:bodyPr/>
          <a:lstStyle/>
          <a:p>
            <a:r>
              <a:rPr lang="en-US" dirty="0"/>
              <a:t>PSA began to rise and progression of metastases on imaging with eventual progression of pain </a:t>
            </a:r>
          </a:p>
          <a:p>
            <a:r>
              <a:rPr lang="en-US" dirty="0"/>
              <a:t>Patient went on to receive docetaxel </a:t>
            </a:r>
          </a:p>
          <a:p>
            <a:r>
              <a:rPr lang="en-US" dirty="0"/>
              <a:t>Some relief of pain and PSA reduction after 4 cycles</a:t>
            </a:r>
          </a:p>
          <a:p>
            <a:r>
              <a:rPr lang="en-US" dirty="0"/>
              <a:t>Progression of PSA, imaging and symptoms after 8 cycles  </a:t>
            </a:r>
          </a:p>
          <a:p>
            <a:r>
              <a:rPr lang="en-US" dirty="0"/>
              <a:t>Patient allowed early access to </a:t>
            </a:r>
            <a:r>
              <a:rPr lang="en-US" baseline="30000" dirty="0"/>
              <a:t>177</a:t>
            </a:r>
            <a:r>
              <a:rPr lang="en-US" dirty="0"/>
              <a:t>Lu-PSMA-617 </a:t>
            </a:r>
          </a:p>
          <a:p>
            <a:r>
              <a:rPr lang="en-US" dirty="0"/>
              <a:t>Presently stable after 2 cycles and tolerating well </a:t>
            </a:r>
          </a:p>
        </p:txBody>
      </p:sp>
      <p:sp>
        <p:nvSpPr>
          <p:cNvPr id="5" name="Rectangle 4">
            <a:extLst>
              <a:ext uri="{FF2B5EF4-FFF2-40B4-BE49-F238E27FC236}">
                <a16:creationId xmlns:a16="http://schemas.microsoft.com/office/drawing/2014/main" id="{C3C13106-29F8-1047-3EAE-C8A4F56B3803}"/>
              </a:ext>
            </a:extLst>
          </p:cNvPr>
          <p:cNvSpPr/>
          <p:nvPr/>
        </p:nvSpPr>
        <p:spPr>
          <a:xfrm>
            <a:off x="25287" y="6492874"/>
            <a:ext cx="2304413" cy="323165"/>
          </a:xfrm>
          <a:prstGeom prst="rect">
            <a:avLst/>
          </a:prstGeom>
        </p:spPr>
        <p:txBody>
          <a:bodyPr wrap="none">
            <a:spAutoFit/>
          </a:bodyPr>
          <a:lstStyle/>
          <a:p>
            <a:r>
              <a:rPr lang="en-US" sz="1500" b="0" dirty="0">
                <a:solidFill>
                  <a:srgbClr val="000000"/>
                </a:solidFill>
                <a:latin typeface="Calibri" panose="020F0502020204030204" pitchFamily="34" charset="0"/>
                <a:cs typeface="Calibri" panose="020F0502020204030204" pitchFamily="34" charset="0"/>
              </a:rPr>
              <a:t>Courtesy of Fred Saad, MD</a:t>
            </a:r>
            <a:endParaRPr lang="en-US" sz="1500" b="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596103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36EB1A4A-2986-7C4E-8E27-5F369477BFFF}"/>
              </a:ext>
            </a:extLst>
          </p:cNvPr>
          <p:cNvGraphicFramePr>
            <a:graphicFrameLocks noGrp="1"/>
          </p:cNvGraphicFramePr>
          <p:nvPr>
            <p:extLst>
              <p:ext uri="{D42A27DB-BD31-4B8C-83A1-F6EECF244321}">
                <p14:modId xmlns:p14="http://schemas.microsoft.com/office/powerpoint/2010/main" val="16301580"/>
              </p:ext>
            </p:extLst>
          </p:nvPr>
        </p:nvGraphicFramePr>
        <p:xfrm>
          <a:off x="983863" y="2190382"/>
          <a:ext cx="9504625" cy="4438349"/>
        </p:xfrm>
        <a:graphic>
          <a:graphicData uri="http://schemas.openxmlformats.org/drawingml/2006/table">
            <a:tbl>
              <a:tblPr firstRow="1" bandRow="1">
                <a:tableStyleId>{0E3FDE45-AF77-4B5C-9715-49D594BDF05E}</a:tableStyleId>
              </a:tblPr>
              <a:tblGrid>
                <a:gridCol w="9504625">
                  <a:extLst>
                    <a:ext uri="{9D8B030D-6E8A-4147-A177-3AD203B41FA5}">
                      <a16:colId xmlns:a16="http://schemas.microsoft.com/office/drawing/2014/main" val="2475546180"/>
                    </a:ext>
                  </a:extLst>
                </a:gridCol>
              </a:tblGrid>
              <a:tr h="490513">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2861906385"/>
                  </a:ext>
                </a:extLst>
              </a:tr>
              <a:tr h="52744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743645606"/>
                  </a:ext>
                </a:extLst>
              </a:tr>
              <a:tr h="49051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977958558"/>
                  </a:ext>
                </a:extLst>
              </a:tr>
              <a:tr h="49051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772901165"/>
                  </a:ext>
                </a:extLst>
              </a:tr>
              <a:tr h="49051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3381485708"/>
                  </a:ext>
                </a:extLst>
              </a:tr>
              <a:tr h="477315">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14217850"/>
                  </a:ext>
                </a:extLst>
              </a:tr>
              <a:tr h="49051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3377784363"/>
                  </a:ext>
                </a:extLst>
              </a:tr>
              <a:tr h="49051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718869668"/>
                  </a:ext>
                </a:extLst>
              </a:tr>
              <a:tr h="49051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1064670251"/>
                  </a:ext>
                </a:extLst>
              </a:tr>
            </a:tbl>
          </a:graphicData>
        </a:graphic>
      </p:graphicFrame>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a:xfrm>
            <a:off x="912286" y="188640"/>
            <a:ext cx="10800338" cy="1440160"/>
          </a:xfrm>
        </p:spPr>
        <p:txBody>
          <a:bodyPr/>
          <a:lstStyle/>
          <a:p>
            <a:pPr algn="l"/>
            <a:r>
              <a:rPr lang="en-US" sz="2600" dirty="0"/>
              <a:t>Consider how prepared you feel right now to administer a PARP inhibitor to a patient with </a:t>
            </a:r>
            <a:r>
              <a:rPr lang="en-US" sz="2600" dirty="0" err="1"/>
              <a:t>mCRPC</a:t>
            </a:r>
            <a:r>
              <a:rPr lang="en-US" sz="2600" dirty="0"/>
              <a:t> compared to how prepared you felt before this webinar. How would you rate your current preparedness on a scale of 1 to 10, with </a:t>
            </a:r>
            <a:br>
              <a:rPr lang="en-US" sz="2600" dirty="0"/>
            </a:br>
            <a:r>
              <a:rPr lang="en-US" sz="2600" dirty="0"/>
              <a:t>1 being much less prepared now and 10 being much more prepared now?</a:t>
            </a:r>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a:xfrm>
            <a:off x="1200320" y="1700808"/>
            <a:ext cx="8784544" cy="2538116"/>
          </a:xfrm>
        </p:spPr>
        <p:txBody>
          <a:bodyPr/>
          <a:lstStyle/>
          <a:p>
            <a:pPr marL="520700" indent="-511175">
              <a:lnSpc>
                <a:spcPct val="120000"/>
              </a:lnSpc>
              <a:spcBef>
                <a:spcPts val="300"/>
              </a:spcBef>
              <a:spcAft>
                <a:spcPts val="0"/>
              </a:spcAft>
              <a:buFont typeface="+mj-lt"/>
              <a:buAutoNum type="arabicPeriod"/>
            </a:pPr>
            <a:r>
              <a:rPr lang="en-US" sz="2500" b="0" dirty="0"/>
              <a:t>1 – much less prepared</a:t>
            </a:r>
          </a:p>
          <a:p>
            <a:pPr marL="520700" indent="-511175">
              <a:lnSpc>
                <a:spcPct val="120000"/>
              </a:lnSpc>
              <a:spcBef>
                <a:spcPts val="300"/>
              </a:spcBef>
              <a:spcAft>
                <a:spcPts val="0"/>
              </a:spcAft>
              <a:buFont typeface="+mj-lt"/>
              <a:buAutoNum type="arabicPeriod"/>
            </a:pPr>
            <a:r>
              <a:rPr lang="en-US" sz="2500" b="0" dirty="0"/>
              <a:t>2</a:t>
            </a:r>
          </a:p>
          <a:p>
            <a:pPr marL="520700" indent="-511175">
              <a:lnSpc>
                <a:spcPct val="120000"/>
              </a:lnSpc>
              <a:spcBef>
                <a:spcPts val="300"/>
              </a:spcBef>
              <a:spcAft>
                <a:spcPts val="0"/>
              </a:spcAft>
              <a:buFont typeface="+mj-lt"/>
              <a:buAutoNum type="arabicPeriod"/>
            </a:pPr>
            <a:r>
              <a:rPr lang="en-US" sz="2500" b="0" dirty="0"/>
              <a:t>3</a:t>
            </a:r>
          </a:p>
          <a:p>
            <a:pPr marL="520700" indent="-511175">
              <a:lnSpc>
                <a:spcPct val="120000"/>
              </a:lnSpc>
              <a:spcBef>
                <a:spcPts val="300"/>
              </a:spcBef>
              <a:spcAft>
                <a:spcPts val="0"/>
              </a:spcAft>
              <a:buFont typeface="+mj-lt"/>
              <a:buAutoNum type="arabicPeriod"/>
            </a:pPr>
            <a:r>
              <a:rPr lang="en-US" sz="2500" b="0" dirty="0"/>
              <a:t>4</a:t>
            </a:r>
          </a:p>
          <a:p>
            <a:pPr marL="520700" indent="-511175">
              <a:lnSpc>
                <a:spcPct val="120000"/>
              </a:lnSpc>
              <a:spcBef>
                <a:spcPts val="300"/>
              </a:spcBef>
              <a:spcAft>
                <a:spcPts val="0"/>
              </a:spcAft>
              <a:buFont typeface="+mj-lt"/>
              <a:buAutoNum type="arabicPeriod"/>
            </a:pPr>
            <a:r>
              <a:rPr lang="en-US" sz="2500" b="0" dirty="0"/>
              <a:t>5 – status quo</a:t>
            </a:r>
          </a:p>
          <a:p>
            <a:pPr marL="520700" indent="-511175">
              <a:lnSpc>
                <a:spcPct val="120000"/>
              </a:lnSpc>
              <a:spcBef>
                <a:spcPts val="300"/>
              </a:spcBef>
              <a:spcAft>
                <a:spcPts val="0"/>
              </a:spcAft>
              <a:buFont typeface="+mj-lt"/>
              <a:buAutoNum type="arabicPeriod"/>
            </a:pPr>
            <a:r>
              <a:rPr lang="en-US" sz="2500" b="0" dirty="0"/>
              <a:t>6</a:t>
            </a:r>
          </a:p>
          <a:p>
            <a:pPr marL="520700" indent="-511175">
              <a:lnSpc>
                <a:spcPct val="120000"/>
              </a:lnSpc>
              <a:spcBef>
                <a:spcPts val="300"/>
              </a:spcBef>
              <a:spcAft>
                <a:spcPts val="0"/>
              </a:spcAft>
              <a:buFont typeface="+mj-lt"/>
              <a:buAutoNum type="arabicPeriod"/>
            </a:pPr>
            <a:r>
              <a:rPr lang="en-US" sz="2500" b="0" dirty="0"/>
              <a:t>7</a:t>
            </a:r>
          </a:p>
          <a:p>
            <a:pPr marL="520700" indent="-511175">
              <a:lnSpc>
                <a:spcPct val="120000"/>
              </a:lnSpc>
              <a:spcBef>
                <a:spcPts val="300"/>
              </a:spcBef>
              <a:spcAft>
                <a:spcPts val="0"/>
              </a:spcAft>
              <a:buFont typeface="+mj-lt"/>
              <a:buAutoNum type="arabicPeriod"/>
            </a:pPr>
            <a:r>
              <a:rPr lang="en-US" sz="2500" b="0" dirty="0"/>
              <a:t>8</a:t>
            </a:r>
          </a:p>
          <a:p>
            <a:pPr marL="520700" indent="-511175">
              <a:lnSpc>
                <a:spcPct val="120000"/>
              </a:lnSpc>
              <a:spcBef>
                <a:spcPts val="300"/>
              </a:spcBef>
              <a:spcAft>
                <a:spcPts val="0"/>
              </a:spcAft>
              <a:buFont typeface="+mj-lt"/>
              <a:buAutoNum type="arabicPeriod"/>
            </a:pPr>
            <a:r>
              <a:rPr lang="en-US" sz="2500" b="0" dirty="0"/>
              <a:t>9</a:t>
            </a:r>
          </a:p>
          <a:p>
            <a:pPr marL="520700" indent="-511175">
              <a:lnSpc>
                <a:spcPct val="120000"/>
              </a:lnSpc>
              <a:spcBef>
                <a:spcPts val="300"/>
              </a:spcBef>
              <a:spcAft>
                <a:spcPts val="0"/>
              </a:spcAft>
              <a:buFont typeface="+mj-lt"/>
              <a:buAutoNum type="arabicPeriod"/>
            </a:pPr>
            <a:r>
              <a:rPr lang="en-US" sz="2500" b="0" dirty="0"/>
              <a:t>10 – much more prepared</a:t>
            </a:r>
          </a:p>
        </p:txBody>
      </p:sp>
    </p:spTree>
    <p:extLst>
      <p:ext uri="{BB962C8B-B14F-4D97-AF65-F5344CB8AC3E}">
        <p14:creationId xmlns:p14="http://schemas.microsoft.com/office/powerpoint/2010/main" val="1812513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5D1B2B-87B1-1D5E-EC34-0B5BB482EE6D}"/>
              </a:ext>
            </a:extLst>
          </p:cNvPr>
          <p:cNvSpPr txBox="1"/>
          <p:nvPr/>
        </p:nvSpPr>
        <p:spPr>
          <a:xfrm>
            <a:off x="3071664" y="3075057"/>
            <a:ext cx="5256584" cy="707886"/>
          </a:xfrm>
          <a:prstGeom prst="rect">
            <a:avLst/>
          </a:prstGeom>
          <a:noFill/>
        </p:spPr>
        <p:txBody>
          <a:bodyPr wrap="square" rtlCol="0">
            <a:spAutoFit/>
          </a:bodyPr>
          <a:lstStyle/>
          <a:p>
            <a:pPr algn="ctr"/>
            <a:r>
              <a:rPr lang="en-US" sz="4000" dirty="0">
                <a:solidFill>
                  <a:srgbClr val="0432FF"/>
                </a:solidFill>
                <a:latin typeface="Calibri" panose="020F0502020204030204" pitchFamily="34" charset="0"/>
                <a:cs typeface="Calibri" panose="020F0502020204030204" pitchFamily="34" charset="0"/>
              </a:rPr>
              <a:t>Backup Slides</a:t>
            </a:r>
            <a:endParaRPr lang="en-US" sz="4400" dirty="0">
              <a:solidFill>
                <a:srgbClr val="0432FF"/>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1444735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6B04F-E132-7B4D-B95E-88EAC76266DD}"/>
              </a:ext>
            </a:extLst>
          </p:cNvPr>
          <p:cNvSpPr>
            <a:spLocks noGrp="1"/>
          </p:cNvSpPr>
          <p:nvPr>
            <p:ph type="title"/>
          </p:nvPr>
        </p:nvSpPr>
        <p:spPr/>
        <p:txBody>
          <a:bodyPr/>
          <a:lstStyle/>
          <a:p>
            <a:r>
              <a:rPr lang="en-US" sz="4000" dirty="0"/>
              <a:t>Case Presentation – Dr Saad: 74-year-old patient </a:t>
            </a:r>
          </a:p>
        </p:txBody>
      </p:sp>
      <p:sp>
        <p:nvSpPr>
          <p:cNvPr id="3" name="Content Placeholder 2">
            <a:extLst>
              <a:ext uri="{FF2B5EF4-FFF2-40B4-BE49-F238E27FC236}">
                <a16:creationId xmlns:a16="http://schemas.microsoft.com/office/drawing/2014/main" id="{90101F52-97F3-574F-8E99-44BCD57D6921}"/>
              </a:ext>
            </a:extLst>
          </p:cNvPr>
          <p:cNvSpPr>
            <a:spLocks noGrp="1"/>
          </p:cNvSpPr>
          <p:nvPr>
            <p:ph idx="1"/>
          </p:nvPr>
        </p:nvSpPr>
        <p:spPr/>
        <p:txBody>
          <a:bodyPr/>
          <a:lstStyle/>
          <a:p>
            <a:r>
              <a:rPr lang="en-US" dirty="0"/>
              <a:t>Long history of prostate cancer </a:t>
            </a:r>
          </a:p>
          <a:p>
            <a:r>
              <a:rPr lang="en-US" dirty="0"/>
              <a:t>Diagnosed with metastatic disease 5 years prior to referral </a:t>
            </a:r>
          </a:p>
          <a:p>
            <a:r>
              <a:rPr lang="en-US" dirty="0"/>
              <a:t>Received ADT at diagnosis, then received treatment for </a:t>
            </a:r>
            <a:r>
              <a:rPr lang="en-US" dirty="0" err="1"/>
              <a:t>mCRPC</a:t>
            </a:r>
            <a:r>
              <a:rPr lang="en-US" dirty="0"/>
              <a:t> </a:t>
            </a:r>
          </a:p>
          <a:p>
            <a:pPr lvl="1"/>
            <a:r>
              <a:rPr lang="en-US" dirty="0"/>
              <a:t>Abiraterone</a:t>
            </a:r>
          </a:p>
          <a:p>
            <a:pPr lvl="1"/>
            <a:r>
              <a:rPr lang="en-US" dirty="0"/>
              <a:t>Docetaxel</a:t>
            </a:r>
          </a:p>
          <a:p>
            <a:pPr lvl="1"/>
            <a:r>
              <a:rPr lang="en-US" dirty="0" err="1"/>
              <a:t>Cabazitaxel</a:t>
            </a:r>
            <a:endParaRPr lang="en-US" dirty="0"/>
          </a:p>
          <a:p>
            <a:r>
              <a:rPr lang="en-US" dirty="0"/>
              <a:t>Referred in desperation for clinical trial </a:t>
            </a:r>
          </a:p>
          <a:p>
            <a:pPr lvl="1"/>
            <a:r>
              <a:rPr lang="en-US" dirty="0"/>
              <a:t>ECOG PS 2 with chest tubes for pleural effusion </a:t>
            </a:r>
          </a:p>
          <a:p>
            <a:pPr lvl="1"/>
            <a:r>
              <a:rPr lang="en-US" dirty="0"/>
              <a:t>Multiple bone, lymph node and lung metastases</a:t>
            </a:r>
          </a:p>
          <a:p>
            <a:pPr lvl="1"/>
            <a:r>
              <a:rPr lang="en-US" dirty="0"/>
              <a:t>PSA 4,222</a:t>
            </a:r>
          </a:p>
          <a:p>
            <a:pPr lvl="1"/>
            <a:endParaRPr lang="en-US" dirty="0"/>
          </a:p>
        </p:txBody>
      </p:sp>
      <p:sp>
        <p:nvSpPr>
          <p:cNvPr id="5" name="Rectangle 4">
            <a:extLst>
              <a:ext uri="{FF2B5EF4-FFF2-40B4-BE49-F238E27FC236}">
                <a16:creationId xmlns:a16="http://schemas.microsoft.com/office/drawing/2014/main" id="{176DCE23-60E3-C557-B36C-8DB8D144FBAB}"/>
              </a:ext>
            </a:extLst>
          </p:cNvPr>
          <p:cNvSpPr/>
          <p:nvPr/>
        </p:nvSpPr>
        <p:spPr>
          <a:xfrm>
            <a:off x="25287" y="6492874"/>
            <a:ext cx="2304413" cy="323165"/>
          </a:xfrm>
          <a:prstGeom prst="rect">
            <a:avLst/>
          </a:prstGeom>
        </p:spPr>
        <p:txBody>
          <a:bodyPr wrap="none">
            <a:spAutoFit/>
          </a:bodyPr>
          <a:lstStyle/>
          <a:p>
            <a:r>
              <a:rPr lang="en-US" sz="1500" b="0" dirty="0">
                <a:solidFill>
                  <a:srgbClr val="000000"/>
                </a:solidFill>
                <a:latin typeface="Calibri" panose="020F0502020204030204" pitchFamily="34" charset="0"/>
                <a:cs typeface="Calibri" panose="020F0502020204030204" pitchFamily="34" charset="0"/>
              </a:rPr>
              <a:t>Courtesy of Fred Saad, MD</a:t>
            </a:r>
            <a:endParaRPr lang="en-US" sz="1500" b="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6848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text, application, email&#10;&#10;Description automatically generated">
            <a:extLst>
              <a:ext uri="{FF2B5EF4-FFF2-40B4-BE49-F238E27FC236}">
                <a16:creationId xmlns:a16="http://schemas.microsoft.com/office/drawing/2014/main" id="{AE854F97-6519-7C8D-8CE6-F668CF6AD3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278" y="224562"/>
            <a:ext cx="7200800" cy="3177731"/>
          </a:xfrm>
          <a:prstGeom prst="rect">
            <a:avLst/>
          </a:prstGeom>
          <a:ln>
            <a:solidFill>
              <a:schemeClr val="bg2"/>
            </a:solidFill>
          </a:ln>
          <a:effectLst>
            <a:outerShdw blurRad="50800" dist="38100" dir="2700000" algn="tl" rotWithShape="0">
              <a:prstClr val="black">
                <a:alpha val="40000"/>
              </a:prstClr>
            </a:outerShdw>
          </a:effectLst>
        </p:spPr>
      </p:pic>
      <p:pic>
        <p:nvPicPr>
          <p:cNvPr id="10" name="Picture 9" descr="Timeline&#10;&#10;Description automatically generated">
            <a:extLst>
              <a:ext uri="{FF2B5EF4-FFF2-40B4-BE49-F238E27FC236}">
                <a16:creationId xmlns:a16="http://schemas.microsoft.com/office/drawing/2014/main" id="{16C14913-969A-E290-3B3B-C373CD14A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9896" y="3501008"/>
            <a:ext cx="5990400" cy="3174500"/>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94057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159D0-AE8D-7F4B-B76F-C1CBBCD0FA7A}"/>
              </a:ext>
            </a:extLst>
          </p:cNvPr>
          <p:cNvSpPr>
            <a:spLocks noGrp="1"/>
          </p:cNvSpPr>
          <p:nvPr>
            <p:ph type="title"/>
          </p:nvPr>
        </p:nvSpPr>
        <p:spPr/>
        <p:txBody>
          <a:bodyPr/>
          <a:lstStyle/>
          <a:p>
            <a:r>
              <a:rPr lang="en-US" sz="4000" dirty="0"/>
              <a:t>Case Presentation – Dr Saad: 74-year-old patient (continued)</a:t>
            </a:r>
          </a:p>
        </p:txBody>
      </p:sp>
      <p:sp>
        <p:nvSpPr>
          <p:cNvPr id="3" name="Content Placeholder 2">
            <a:extLst>
              <a:ext uri="{FF2B5EF4-FFF2-40B4-BE49-F238E27FC236}">
                <a16:creationId xmlns:a16="http://schemas.microsoft.com/office/drawing/2014/main" id="{41ED6DDA-84C2-1E42-B15B-FBB60C4C172B}"/>
              </a:ext>
            </a:extLst>
          </p:cNvPr>
          <p:cNvSpPr>
            <a:spLocks noGrp="1"/>
          </p:cNvSpPr>
          <p:nvPr>
            <p:ph idx="1"/>
          </p:nvPr>
        </p:nvSpPr>
        <p:spPr>
          <a:xfrm>
            <a:off x="838200" y="1656431"/>
            <a:ext cx="10370368" cy="4520533"/>
          </a:xfrm>
        </p:spPr>
        <p:txBody>
          <a:bodyPr/>
          <a:lstStyle/>
          <a:p>
            <a:r>
              <a:rPr lang="en-US" dirty="0"/>
              <a:t>Patient eligible for GALAHAD trial IF found to have </a:t>
            </a:r>
            <a:r>
              <a:rPr lang="en-US" dirty="0" err="1"/>
              <a:t>HRRm</a:t>
            </a:r>
            <a:endParaRPr lang="en-US" dirty="0"/>
          </a:p>
          <a:p>
            <a:r>
              <a:rPr lang="en-US" dirty="0"/>
              <a:t>Patient tested and was positive for BRCA2</a:t>
            </a:r>
          </a:p>
          <a:p>
            <a:r>
              <a:rPr lang="en-US" dirty="0"/>
              <a:t>Started open label niraparib monotherapy </a:t>
            </a:r>
          </a:p>
          <a:p>
            <a:r>
              <a:rPr lang="en-US" dirty="0"/>
              <a:t>After 1 month patient started to feel better and breathing improved</a:t>
            </a:r>
          </a:p>
          <a:p>
            <a:r>
              <a:rPr lang="en-US" dirty="0"/>
              <a:t>After 4 months pleural effusion had stopped and chest tubes could be removed </a:t>
            </a:r>
          </a:p>
          <a:p>
            <a:r>
              <a:rPr lang="en-US" dirty="0"/>
              <a:t>PSA declined to 1,230, patient resumed all his previous activities and continued to drive 3 hours every month for his visits </a:t>
            </a:r>
          </a:p>
          <a:p>
            <a:r>
              <a:rPr lang="en-US" dirty="0"/>
              <a:t>Remained responsive for 22 months even with PSA rising up to 5,100</a:t>
            </a:r>
          </a:p>
          <a:p>
            <a:endParaRPr lang="en-US" dirty="0"/>
          </a:p>
        </p:txBody>
      </p:sp>
      <p:sp>
        <p:nvSpPr>
          <p:cNvPr id="5" name="Rectangle 4">
            <a:extLst>
              <a:ext uri="{FF2B5EF4-FFF2-40B4-BE49-F238E27FC236}">
                <a16:creationId xmlns:a16="http://schemas.microsoft.com/office/drawing/2014/main" id="{42A42FA6-85E8-B813-7A07-1214FCE3E78A}"/>
              </a:ext>
            </a:extLst>
          </p:cNvPr>
          <p:cNvSpPr/>
          <p:nvPr/>
        </p:nvSpPr>
        <p:spPr>
          <a:xfrm>
            <a:off x="25287" y="6492874"/>
            <a:ext cx="2304413" cy="323165"/>
          </a:xfrm>
          <a:prstGeom prst="rect">
            <a:avLst/>
          </a:prstGeom>
        </p:spPr>
        <p:txBody>
          <a:bodyPr wrap="none">
            <a:spAutoFit/>
          </a:bodyPr>
          <a:lstStyle/>
          <a:p>
            <a:r>
              <a:rPr lang="en-US" sz="1500" b="0" dirty="0">
                <a:solidFill>
                  <a:srgbClr val="000000"/>
                </a:solidFill>
                <a:latin typeface="Calibri" panose="020F0502020204030204" pitchFamily="34" charset="0"/>
                <a:cs typeface="Calibri" panose="020F0502020204030204" pitchFamily="34" charset="0"/>
              </a:rPr>
              <a:t>Courtesy of Fred Saad, MD</a:t>
            </a:r>
            <a:endParaRPr lang="en-US" sz="1500" b="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44138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2011C-F434-8643-9173-83D47BAC23CF}"/>
              </a:ext>
            </a:extLst>
          </p:cNvPr>
          <p:cNvSpPr>
            <a:spLocks noGrp="1"/>
          </p:cNvSpPr>
          <p:nvPr>
            <p:ph type="title"/>
          </p:nvPr>
        </p:nvSpPr>
        <p:spPr/>
        <p:txBody>
          <a:bodyPr/>
          <a:lstStyle/>
          <a:p>
            <a:r>
              <a:rPr lang="en-US" sz="4000" dirty="0"/>
              <a:t>Case Presentation – Dr Saad: 74-year-old patient (continued)</a:t>
            </a:r>
          </a:p>
        </p:txBody>
      </p:sp>
      <p:sp>
        <p:nvSpPr>
          <p:cNvPr id="3" name="Content Placeholder 2">
            <a:extLst>
              <a:ext uri="{FF2B5EF4-FFF2-40B4-BE49-F238E27FC236}">
                <a16:creationId xmlns:a16="http://schemas.microsoft.com/office/drawing/2014/main" id="{A68940B2-069C-9148-8E78-0207D4FB2E5A}"/>
              </a:ext>
            </a:extLst>
          </p:cNvPr>
          <p:cNvSpPr>
            <a:spLocks noGrp="1"/>
          </p:cNvSpPr>
          <p:nvPr>
            <p:ph idx="1"/>
          </p:nvPr>
        </p:nvSpPr>
        <p:spPr/>
        <p:txBody>
          <a:bodyPr/>
          <a:lstStyle/>
          <a:p>
            <a:r>
              <a:rPr lang="en-US" dirty="0"/>
              <a:t>Referred for clinical trial following progressive </a:t>
            </a:r>
            <a:r>
              <a:rPr lang="en-US" dirty="0" err="1"/>
              <a:t>mCRPC</a:t>
            </a:r>
            <a:endParaRPr lang="en-US" dirty="0"/>
          </a:p>
          <a:p>
            <a:r>
              <a:rPr lang="en-US" dirty="0"/>
              <a:t>Had received ADT for de novo metastatic prostate cancer diagnosed 3 years prior </a:t>
            </a:r>
          </a:p>
          <a:p>
            <a:r>
              <a:rPr lang="en-US" dirty="0"/>
              <a:t>After rapid progression to </a:t>
            </a:r>
            <a:r>
              <a:rPr lang="en-US" dirty="0" err="1"/>
              <a:t>mCRPC</a:t>
            </a:r>
            <a:r>
              <a:rPr lang="en-US" dirty="0"/>
              <a:t> had received docetaxel followed by enzalutamide </a:t>
            </a:r>
          </a:p>
          <a:p>
            <a:r>
              <a:rPr lang="en-US" dirty="0"/>
              <a:t>Rapid progression of disease on enzalutamide</a:t>
            </a:r>
          </a:p>
          <a:p>
            <a:endParaRPr lang="en-US" dirty="0"/>
          </a:p>
          <a:p>
            <a:r>
              <a:rPr lang="en-US" dirty="0"/>
              <a:t>Patient ECOG PS 0-1 with pain requiring narcotics, otherwise active </a:t>
            </a:r>
          </a:p>
          <a:p>
            <a:r>
              <a:rPr lang="en-US" dirty="0"/>
              <a:t>Patient accepted open label phase 1 study of niraparib + abiraterone</a:t>
            </a:r>
          </a:p>
          <a:p>
            <a:endParaRPr lang="en-US" dirty="0"/>
          </a:p>
          <a:p>
            <a:endParaRPr lang="en-US" dirty="0"/>
          </a:p>
        </p:txBody>
      </p:sp>
      <p:sp>
        <p:nvSpPr>
          <p:cNvPr id="5" name="Rectangle 4">
            <a:extLst>
              <a:ext uri="{FF2B5EF4-FFF2-40B4-BE49-F238E27FC236}">
                <a16:creationId xmlns:a16="http://schemas.microsoft.com/office/drawing/2014/main" id="{CC791D8B-3A9D-6DA6-DAD9-12A83B9694C0}"/>
              </a:ext>
            </a:extLst>
          </p:cNvPr>
          <p:cNvSpPr/>
          <p:nvPr/>
        </p:nvSpPr>
        <p:spPr>
          <a:xfrm>
            <a:off x="25287" y="6492874"/>
            <a:ext cx="2304413" cy="323165"/>
          </a:xfrm>
          <a:prstGeom prst="rect">
            <a:avLst/>
          </a:prstGeom>
        </p:spPr>
        <p:txBody>
          <a:bodyPr wrap="none">
            <a:spAutoFit/>
          </a:bodyPr>
          <a:lstStyle/>
          <a:p>
            <a:r>
              <a:rPr lang="en-US" sz="1500" b="0" dirty="0">
                <a:solidFill>
                  <a:srgbClr val="000000"/>
                </a:solidFill>
                <a:latin typeface="Calibri" panose="020F0502020204030204" pitchFamily="34" charset="0"/>
                <a:cs typeface="Calibri" panose="020F0502020204030204" pitchFamily="34" charset="0"/>
              </a:rPr>
              <a:t>Courtesy of Fred Saad, MD</a:t>
            </a:r>
            <a:endParaRPr lang="en-US" sz="1500" b="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37963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A4A9C-29C4-8540-94A4-EBE5FC677654}"/>
              </a:ext>
            </a:extLst>
          </p:cNvPr>
          <p:cNvSpPr>
            <a:spLocks noGrp="1"/>
          </p:cNvSpPr>
          <p:nvPr>
            <p:ph type="title"/>
          </p:nvPr>
        </p:nvSpPr>
        <p:spPr/>
        <p:txBody>
          <a:bodyPr/>
          <a:lstStyle/>
          <a:p>
            <a:r>
              <a:rPr lang="en-US" sz="4000" dirty="0"/>
              <a:t>Case Presentation – Dr Saad: 74-year-old patient (continued)</a:t>
            </a:r>
          </a:p>
        </p:txBody>
      </p:sp>
      <p:sp>
        <p:nvSpPr>
          <p:cNvPr id="3" name="Content Placeholder 2">
            <a:extLst>
              <a:ext uri="{FF2B5EF4-FFF2-40B4-BE49-F238E27FC236}">
                <a16:creationId xmlns:a16="http://schemas.microsoft.com/office/drawing/2014/main" id="{7538A135-002E-664F-9D1D-5A8365C0F50F}"/>
              </a:ext>
            </a:extLst>
          </p:cNvPr>
          <p:cNvSpPr>
            <a:spLocks noGrp="1"/>
          </p:cNvSpPr>
          <p:nvPr>
            <p:ph idx="1"/>
          </p:nvPr>
        </p:nvSpPr>
        <p:spPr/>
        <p:txBody>
          <a:bodyPr/>
          <a:lstStyle/>
          <a:p>
            <a:r>
              <a:rPr lang="en-US" dirty="0"/>
              <a:t>Full dose niraparib and abiraterone started on study </a:t>
            </a:r>
          </a:p>
          <a:p>
            <a:r>
              <a:rPr lang="en-US" dirty="0"/>
              <a:t>Patient had some relief of pain but developed grade 3 anemia and thrombocytopenia </a:t>
            </a:r>
          </a:p>
          <a:p>
            <a:r>
              <a:rPr lang="en-US" dirty="0"/>
              <a:t>Niraparib held, patient transfused </a:t>
            </a:r>
          </a:p>
          <a:p>
            <a:pPr lvl="1"/>
            <a:r>
              <a:rPr lang="en-US" dirty="0"/>
              <a:t>Anemia and thrombocytopenia returned to grade 1 </a:t>
            </a:r>
          </a:p>
          <a:p>
            <a:r>
              <a:rPr lang="en-US" dirty="0"/>
              <a:t>Resumed niraparib at reduced dose of 200 mg BID </a:t>
            </a:r>
          </a:p>
          <a:p>
            <a:r>
              <a:rPr lang="en-US" dirty="0"/>
              <a:t>Tolerated drug but again experienced grade 3 thrombocytopenia </a:t>
            </a:r>
          </a:p>
          <a:p>
            <a:r>
              <a:rPr lang="en-US" dirty="0"/>
              <a:t>Treatment stopped but disease progressed shortly after </a:t>
            </a:r>
          </a:p>
          <a:p>
            <a:r>
              <a:rPr lang="en-US" dirty="0"/>
              <a:t>Patient started on </a:t>
            </a:r>
            <a:r>
              <a:rPr lang="en-US" dirty="0" err="1"/>
              <a:t>cabazitaxel</a:t>
            </a:r>
            <a:r>
              <a:rPr lang="en-US" dirty="0"/>
              <a:t> with little success </a:t>
            </a:r>
          </a:p>
          <a:p>
            <a:endParaRPr lang="en-US" dirty="0"/>
          </a:p>
        </p:txBody>
      </p:sp>
      <p:sp>
        <p:nvSpPr>
          <p:cNvPr id="5" name="Rectangle 4">
            <a:extLst>
              <a:ext uri="{FF2B5EF4-FFF2-40B4-BE49-F238E27FC236}">
                <a16:creationId xmlns:a16="http://schemas.microsoft.com/office/drawing/2014/main" id="{DD345496-C8CD-98A1-111E-B51E3E345752}"/>
              </a:ext>
            </a:extLst>
          </p:cNvPr>
          <p:cNvSpPr/>
          <p:nvPr/>
        </p:nvSpPr>
        <p:spPr>
          <a:xfrm>
            <a:off x="25287" y="6492874"/>
            <a:ext cx="2304413" cy="323165"/>
          </a:xfrm>
          <a:prstGeom prst="rect">
            <a:avLst/>
          </a:prstGeom>
        </p:spPr>
        <p:txBody>
          <a:bodyPr wrap="none">
            <a:spAutoFit/>
          </a:bodyPr>
          <a:lstStyle/>
          <a:p>
            <a:r>
              <a:rPr lang="en-US" sz="1500" b="0" dirty="0">
                <a:solidFill>
                  <a:srgbClr val="000000"/>
                </a:solidFill>
                <a:latin typeface="Calibri" panose="020F0502020204030204" pitchFamily="34" charset="0"/>
                <a:cs typeface="Calibri" panose="020F0502020204030204" pitchFamily="34" charset="0"/>
              </a:rPr>
              <a:t>Courtesy of Fred Saad, MD</a:t>
            </a:r>
            <a:endParaRPr lang="en-US" sz="1500" b="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7298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4AD70E-1B68-304E-92F9-A63509DDBE1C}"/>
              </a:ext>
            </a:extLst>
          </p:cNvPr>
          <p:cNvSpPr>
            <a:spLocks noGrp="1"/>
          </p:cNvSpPr>
          <p:nvPr>
            <p:ph type="title"/>
          </p:nvPr>
        </p:nvSpPr>
        <p:spPr>
          <a:xfrm>
            <a:off x="767408" y="341784"/>
            <a:ext cx="11005492" cy="1143000"/>
          </a:xfrm>
        </p:spPr>
        <p:txBody>
          <a:bodyPr/>
          <a:lstStyle/>
          <a:p>
            <a:pPr algn="l"/>
            <a:r>
              <a:rPr lang="en-US" sz="2800" dirty="0"/>
              <a:t>Dabrafenib/Trametinib Combination Granted Accelerated Approval for a Tumor-Agnostic Indication for Solid Tumors with BRAF V600E Mutations</a:t>
            </a:r>
            <a:br>
              <a:rPr lang="en-US" dirty="0"/>
            </a:br>
            <a:r>
              <a:rPr lang="en-US" sz="2200" dirty="0"/>
              <a:t>Press Release – June 23, 2022</a:t>
            </a:r>
          </a:p>
        </p:txBody>
      </p:sp>
      <p:sp>
        <p:nvSpPr>
          <p:cNvPr id="4" name="Content Placeholder 3">
            <a:extLst>
              <a:ext uri="{FF2B5EF4-FFF2-40B4-BE49-F238E27FC236}">
                <a16:creationId xmlns:a16="http://schemas.microsoft.com/office/drawing/2014/main" id="{B4BD42CF-632D-014E-A39E-19A903403642}"/>
              </a:ext>
            </a:extLst>
          </p:cNvPr>
          <p:cNvSpPr>
            <a:spLocks noGrp="1"/>
          </p:cNvSpPr>
          <p:nvPr>
            <p:ph idx="1"/>
          </p:nvPr>
        </p:nvSpPr>
        <p:spPr>
          <a:xfrm>
            <a:off x="767408" y="1798339"/>
            <a:ext cx="10513168" cy="4799013"/>
          </a:xfrm>
        </p:spPr>
        <p:txBody>
          <a:bodyPr/>
          <a:lstStyle/>
          <a:p>
            <a:pPr marL="98425" indent="0">
              <a:buNone/>
            </a:pPr>
            <a:r>
              <a:rPr lang="en-US" sz="1800" b="0" dirty="0"/>
              <a:t>“…the US Food and Drug Administration (FDA) granted accelerated approval for dabrafenib + trametinib for the treatment of adult and pediatric patients 6 years of age and older with unresectable or metastatic solid tumors with BRAF V600E mutation who have progressed following prior treatment and have no satisfactory alternative treatment options. In accordance with the Accelerated Approval Program, continued approval for this indication may be contingent upon verification and description of clinical benefit in a confirmatory trial(s).</a:t>
            </a:r>
          </a:p>
          <a:p>
            <a:pPr marL="98425" indent="0">
              <a:buNone/>
            </a:pPr>
            <a:r>
              <a:rPr lang="en-US" sz="1800" b="0" dirty="0"/>
              <a:t>The FDA approval was based on clinical efficacy and safety demonstrated in three clinical trials. In the Phase II ROAR (Rare Oncology Agnostic Research) basket study and the NCI-MATCH Subprotocol H study, dabrafenib + trametinib resulted in overall response rates of up to 80% in patients with BRAF V600E solid tumors, including high- and low-grade glioma, biliary tract cancer and certain gynecological and gastrointestinal cancers. An additional study (Study X2101) demonstrated the clinical benefit and acceptable safety profile of dabrafenib + trametinib in pediatric patients.</a:t>
            </a:r>
          </a:p>
          <a:p>
            <a:pPr marL="98425" indent="0">
              <a:buNone/>
            </a:pPr>
            <a:r>
              <a:rPr lang="en-US" sz="1800" b="0" dirty="0"/>
              <a:t>The safety profile of dabrafenib + trametinib observed in these studies was consistent with the known safety profile in other approved indications.”</a:t>
            </a:r>
          </a:p>
          <a:p>
            <a:pPr marL="98425" indent="0">
              <a:buNone/>
            </a:pPr>
            <a:endParaRPr lang="en-US" sz="1800" b="0" dirty="0"/>
          </a:p>
        </p:txBody>
      </p:sp>
      <p:sp>
        <p:nvSpPr>
          <p:cNvPr id="5" name="TextBox 4">
            <a:extLst>
              <a:ext uri="{FF2B5EF4-FFF2-40B4-BE49-F238E27FC236}">
                <a16:creationId xmlns:a16="http://schemas.microsoft.com/office/drawing/2014/main" id="{31A956BD-F917-204F-A46D-53067BF76A29}"/>
              </a:ext>
            </a:extLst>
          </p:cNvPr>
          <p:cNvSpPr txBox="1"/>
          <p:nvPr/>
        </p:nvSpPr>
        <p:spPr>
          <a:xfrm>
            <a:off x="766398" y="6304002"/>
            <a:ext cx="10058400"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www.novartis.com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/news/media-releases/novartis-tafinlar-mekinist-receives-fda-approval-first-tumor-agnostic-indication-braf-v600e-solid-tumors</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4016527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p:cNvSpPr>
            <a:spLocks noGrp="1"/>
          </p:cNvSpPr>
          <p:nvPr>
            <p:ph idx="1"/>
          </p:nvPr>
        </p:nvSpPr>
        <p:spPr>
          <a:xfrm>
            <a:off x="479376" y="1268760"/>
            <a:ext cx="11600184" cy="5589240"/>
          </a:xfrm>
        </p:spPr>
        <p:txBody>
          <a:bodyPr/>
          <a:lstStyle/>
          <a:p>
            <a:pPr marL="98425" indent="0">
              <a:spcBef>
                <a:spcPts val="1800"/>
              </a:spcBef>
              <a:spcAft>
                <a:spcPts val="1200"/>
              </a:spcAft>
              <a:buNone/>
            </a:pPr>
            <a:r>
              <a:rPr lang="en-US" sz="2200" dirty="0">
                <a:solidFill>
                  <a:schemeClr val="tx1"/>
                </a:solidFill>
              </a:rPr>
              <a:t>Introduction: This Week on RTP</a:t>
            </a:r>
          </a:p>
          <a:p>
            <a:pPr marL="98425" indent="0">
              <a:spcBef>
                <a:spcPts val="1800"/>
              </a:spcBef>
              <a:spcAft>
                <a:spcPts val="1200"/>
              </a:spcAft>
              <a:buNone/>
            </a:pPr>
            <a:r>
              <a:rPr lang="en-US" sz="2200" dirty="0">
                <a:solidFill>
                  <a:schemeClr val="tx1"/>
                </a:solidFill>
                <a:latin typeface="+mn-lt"/>
              </a:rPr>
              <a:t>MODULE 1: PARP Inhibitors in Prostate Cancer – Top 10 List</a:t>
            </a:r>
          </a:p>
          <a:p>
            <a:pPr marL="98425" indent="0">
              <a:spcBef>
                <a:spcPts val="1800"/>
              </a:spcBef>
              <a:spcAft>
                <a:spcPts val="1200"/>
              </a:spcAft>
              <a:buNone/>
            </a:pPr>
            <a:r>
              <a:rPr lang="en-US" sz="2200" dirty="0">
                <a:solidFill>
                  <a:schemeClr val="tx1"/>
                </a:solidFill>
              </a:rPr>
              <a:t>MODULE 2: </a:t>
            </a:r>
            <a:r>
              <a:rPr lang="en-US" sz="2200" b="1" dirty="0">
                <a:effectLst/>
                <a:latin typeface="+mn-lt"/>
                <a:ea typeface="Calibri" panose="020F0502020204030204" pitchFamily="34" charset="0"/>
              </a:rPr>
              <a:t>Optimal Integration of PARP Inhibitor Monotherapy into the Management of Metastatic Castration-Resistant Prostate Cancer (</a:t>
            </a:r>
            <a:r>
              <a:rPr lang="en-US" sz="2200" b="1" dirty="0" err="1">
                <a:effectLst/>
                <a:latin typeface="+mn-lt"/>
                <a:ea typeface="Calibri" panose="020F0502020204030204" pitchFamily="34" charset="0"/>
              </a:rPr>
              <a:t>mCRPC</a:t>
            </a:r>
            <a:r>
              <a:rPr lang="en-US" sz="2200" b="1" dirty="0">
                <a:effectLst/>
                <a:latin typeface="+mn-lt"/>
                <a:ea typeface="Calibri" panose="020F0502020204030204" pitchFamily="34" charset="0"/>
              </a:rPr>
              <a:t>) – Prof de Bono</a:t>
            </a:r>
            <a:endParaRPr lang="en-US" sz="2200" dirty="0">
              <a:solidFill>
                <a:schemeClr val="tx1"/>
              </a:solidFill>
              <a:latin typeface="+mn-lt"/>
            </a:endParaRPr>
          </a:p>
          <a:p>
            <a:pPr marL="98425" indent="0">
              <a:spcBef>
                <a:spcPts val="1800"/>
              </a:spcBef>
              <a:spcAft>
                <a:spcPts val="1200"/>
              </a:spcAft>
              <a:buNone/>
            </a:pPr>
            <a:r>
              <a:rPr lang="en-US" sz="2200" dirty="0">
                <a:solidFill>
                  <a:schemeClr val="tx1"/>
                </a:solidFill>
                <a:latin typeface="+mn-lt"/>
              </a:rPr>
              <a:t>MODULE 3: </a:t>
            </a:r>
            <a:r>
              <a:rPr lang="en-US" sz="2200" b="1" dirty="0">
                <a:effectLst/>
                <a:latin typeface="+mn-lt"/>
                <a:ea typeface="Calibri" panose="020F0502020204030204" pitchFamily="34" charset="0"/>
              </a:rPr>
              <a:t>Available Data with, Ongoing Investigation of and Potential Future Role for PARP Inhibitor-Based Combination Strategies – Dr Saad</a:t>
            </a:r>
            <a:endParaRPr lang="en-US" sz="2200" dirty="0">
              <a:solidFill>
                <a:schemeClr val="tx1"/>
              </a:solidFill>
              <a:latin typeface="+mn-lt"/>
            </a:endParaRPr>
          </a:p>
          <a:p>
            <a:pPr marL="98425" indent="0">
              <a:spcBef>
                <a:spcPts val="1200"/>
              </a:spcBef>
              <a:spcAft>
                <a:spcPts val="0"/>
              </a:spcAft>
              <a:buNone/>
            </a:pPr>
            <a:endParaRPr lang="en-US" sz="2000" dirty="0">
              <a:solidFill>
                <a:schemeClr val="tx1"/>
              </a:solidFill>
            </a:endParaRPr>
          </a:p>
          <a:p>
            <a:pPr marL="98425" indent="0">
              <a:spcBef>
                <a:spcPts val="1200"/>
              </a:spcBef>
              <a:spcAft>
                <a:spcPts val="0"/>
              </a:spcAft>
              <a:buNone/>
            </a:pPr>
            <a:endParaRPr lang="en-US" sz="2000" dirty="0"/>
          </a:p>
        </p:txBody>
      </p:sp>
    </p:spTree>
    <p:custDataLst>
      <p:tags r:id="rId1"/>
    </p:custDataLst>
    <p:extLst>
      <p:ext uri="{BB962C8B-B14F-4D97-AF65-F5344CB8AC3E}">
        <p14:creationId xmlns:p14="http://schemas.microsoft.com/office/powerpoint/2010/main" val="1469983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244E77-0329-CCDB-E406-80A463F408D3}"/>
              </a:ext>
            </a:extLst>
          </p:cNvPr>
          <p:cNvSpPr/>
          <p:nvPr/>
        </p:nvSpPr>
        <p:spPr bwMode="auto">
          <a:xfrm>
            <a:off x="263352" y="1196752"/>
            <a:ext cx="11600184"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p:cNvSpPr>
            <a:spLocks noGrp="1"/>
          </p:cNvSpPr>
          <p:nvPr>
            <p:ph idx="1"/>
          </p:nvPr>
        </p:nvSpPr>
        <p:spPr>
          <a:xfrm>
            <a:off x="479376" y="1268760"/>
            <a:ext cx="11600184" cy="5589240"/>
          </a:xfrm>
        </p:spPr>
        <p:txBody>
          <a:bodyPr/>
          <a:lstStyle/>
          <a:p>
            <a:pPr marL="98425" indent="0">
              <a:spcBef>
                <a:spcPts val="1800"/>
              </a:spcBef>
              <a:spcAft>
                <a:spcPts val="1200"/>
              </a:spcAft>
              <a:buNone/>
            </a:pPr>
            <a:r>
              <a:rPr lang="en-US" sz="2200" dirty="0">
                <a:solidFill>
                  <a:schemeClr val="bg1"/>
                </a:solidFill>
              </a:rPr>
              <a:t>Introduction: This Week on RTP</a:t>
            </a:r>
          </a:p>
          <a:p>
            <a:pPr marL="98425" indent="0">
              <a:spcBef>
                <a:spcPts val="1800"/>
              </a:spcBef>
              <a:spcAft>
                <a:spcPts val="1200"/>
              </a:spcAft>
              <a:buNone/>
            </a:pPr>
            <a:r>
              <a:rPr lang="en-US" sz="2200" dirty="0">
                <a:solidFill>
                  <a:schemeClr val="tx1"/>
                </a:solidFill>
                <a:latin typeface="+mn-lt"/>
              </a:rPr>
              <a:t>MODULE 1: PARP Inhibitors in Prostate Cancer – Top 10 List</a:t>
            </a:r>
          </a:p>
          <a:p>
            <a:pPr marL="98425" indent="0">
              <a:spcBef>
                <a:spcPts val="1800"/>
              </a:spcBef>
              <a:spcAft>
                <a:spcPts val="1200"/>
              </a:spcAft>
              <a:buNone/>
            </a:pPr>
            <a:r>
              <a:rPr lang="en-US" sz="2200" dirty="0">
                <a:solidFill>
                  <a:schemeClr val="tx1"/>
                </a:solidFill>
              </a:rPr>
              <a:t>MODULE 2: </a:t>
            </a:r>
            <a:r>
              <a:rPr lang="en-US" sz="2200" b="1" dirty="0">
                <a:effectLst/>
                <a:latin typeface="+mn-lt"/>
                <a:ea typeface="Calibri" panose="020F0502020204030204" pitchFamily="34" charset="0"/>
              </a:rPr>
              <a:t>Optimal Integration of PARP Inhibitor Monotherapy into the Management of Metastatic Castration-Resistant Prostate Cancer (</a:t>
            </a:r>
            <a:r>
              <a:rPr lang="en-US" sz="2200" b="1" dirty="0" err="1">
                <a:effectLst/>
                <a:latin typeface="+mn-lt"/>
                <a:ea typeface="Calibri" panose="020F0502020204030204" pitchFamily="34" charset="0"/>
              </a:rPr>
              <a:t>mCRPC</a:t>
            </a:r>
            <a:r>
              <a:rPr lang="en-US" sz="2200" b="1" dirty="0">
                <a:effectLst/>
                <a:latin typeface="+mn-lt"/>
                <a:ea typeface="Calibri" panose="020F0502020204030204" pitchFamily="34" charset="0"/>
              </a:rPr>
              <a:t>) – Prof de Bono</a:t>
            </a:r>
            <a:endParaRPr lang="en-US" sz="2200" dirty="0">
              <a:solidFill>
                <a:schemeClr val="tx1"/>
              </a:solidFill>
              <a:latin typeface="+mn-lt"/>
            </a:endParaRPr>
          </a:p>
          <a:p>
            <a:pPr marL="98425" indent="0">
              <a:spcBef>
                <a:spcPts val="1800"/>
              </a:spcBef>
              <a:spcAft>
                <a:spcPts val="1200"/>
              </a:spcAft>
              <a:buNone/>
            </a:pPr>
            <a:r>
              <a:rPr lang="en-US" sz="2200" dirty="0">
                <a:solidFill>
                  <a:schemeClr val="tx1"/>
                </a:solidFill>
                <a:latin typeface="+mn-lt"/>
              </a:rPr>
              <a:t>MODULE 3: </a:t>
            </a:r>
            <a:r>
              <a:rPr lang="en-US" sz="2200" b="1" dirty="0">
                <a:effectLst/>
                <a:latin typeface="+mn-lt"/>
                <a:ea typeface="Calibri" panose="020F0502020204030204" pitchFamily="34" charset="0"/>
              </a:rPr>
              <a:t>Available Data with, Ongoing Investigation of and Potential Future Role for PARP Inhibitor-Based Combination Strategies – Dr Saad</a:t>
            </a:r>
            <a:endParaRPr lang="en-US" sz="2200" dirty="0">
              <a:solidFill>
                <a:schemeClr val="tx1"/>
              </a:solidFill>
              <a:latin typeface="+mn-lt"/>
            </a:endParaRPr>
          </a:p>
          <a:p>
            <a:pPr marL="98425" indent="0">
              <a:spcBef>
                <a:spcPts val="1200"/>
              </a:spcBef>
              <a:spcAft>
                <a:spcPts val="0"/>
              </a:spcAft>
              <a:buNone/>
            </a:pPr>
            <a:endParaRPr lang="en-US" sz="2000" dirty="0">
              <a:solidFill>
                <a:schemeClr val="tx1"/>
              </a:solidFill>
            </a:endParaRPr>
          </a:p>
          <a:p>
            <a:pPr marL="98425" indent="0">
              <a:spcBef>
                <a:spcPts val="1200"/>
              </a:spcBef>
              <a:spcAft>
                <a:spcPts val="0"/>
              </a:spcAft>
              <a:buNone/>
            </a:pPr>
            <a:endParaRPr lang="en-US" sz="2000" dirty="0"/>
          </a:p>
        </p:txBody>
      </p:sp>
    </p:spTree>
    <p:custDataLst>
      <p:tags r:id="rId1"/>
    </p:custDataLst>
    <p:extLst>
      <p:ext uri="{BB962C8B-B14F-4D97-AF65-F5344CB8AC3E}">
        <p14:creationId xmlns:p14="http://schemas.microsoft.com/office/powerpoint/2010/main" val="733595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9" ma:contentTypeDescription="Create a new document." ma:contentTypeScope="" ma:versionID="83bf1051954f228ef3dccc82cfc58357">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1f103e14bcb636125a88c7b57b71e20"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lcf76f155ced4ddcb4097134ff3c332f xmlns="96f1686b-f877-4eb8-89ab-3a67a5dc2612">
      <Terms xmlns="http://schemas.microsoft.com/office/infopath/2007/PartnerControls"/>
    </lcf76f155ced4ddcb4097134ff3c332f>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CF01B680-DA95-442C-95EE-B720342354B9}"/>
</file>

<file path=customXml/itemProps2.xml><?xml version="1.0" encoding="utf-8"?>
<ds:datastoreItem xmlns:ds="http://schemas.openxmlformats.org/officeDocument/2006/customXml" ds:itemID="{5BA06DD7-8A97-477B-B5AD-F7DA2966CB26}"/>
</file>

<file path=customXml/itemProps3.xml><?xml version="1.0" encoding="utf-8"?>
<ds:datastoreItem xmlns:ds="http://schemas.openxmlformats.org/officeDocument/2006/customXml" ds:itemID="{14B0CCDD-2A16-4B36-93AC-2B7538DE85E2}"/>
</file>

<file path=docProps/app.xml><?xml version="1.0" encoding="utf-8"?>
<Properties xmlns="http://schemas.openxmlformats.org/officeDocument/2006/extended-properties" xmlns:vt="http://schemas.openxmlformats.org/officeDocument/2006/docPropsVTypes">
  <TotalTime>10487</TotalTime>
  <Words>4539</Words>
  <Application>Microsoft Macintosh PowerPoint</Application>
  <PresentationFormat>Widescreen</PresentationFormat>
  <Paragraphs>561</Paragraphs>
  <Slides>62</Slides>
  <Notes>31</Notes>
  <HiddenSlides>0</HiddenSlides>
  <MMClips>0</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2</vt:i4>
      </vt:variant>
      <vt:variant>
        <vt:lpstr>Slide Titles</vt:lpstr>
      </vt:variant>
      <vt:variant>
        <vt:i4>62</vt:i4>
      </vt:variant>
    </vt:vector>
  </HeadingPairs>
  <TitlesOfParts>
    <vt:vector size="79" baseType="lpstr">
      <vt:lpstr>Arial</vt:lpstr>
      <vt:lpstr>Arial (Body)</vt:lpstr>
      <vt:lpstr>Arial Black</vt:lpstr>
      <vt:lpstr>Calibri</vt:lpstr>
      <vt:lpstr>Calibri Light</vt:lpstr>
      <vt:lpstr>Helvetica Light</vt:lpstr>
      <vt:lpstr>StarSymbol</vt:lpstr>
      <vt:lpstr>Symbol</vt:lpstr>
      <vt:lpstr>Times</vt:lpstr>
      <vt:lpstr>Times New Roman</vt:lpstr>
      <vt:lpstr>Verdana</vt:lpstr>
      <vt:lpstr>Wingdings</vt:lpstr>
      <vt:lpstr>3_Default Design</vt:lpstr>
      <vt:lpstr>Office Theme</vt:lpstr>
      <vt:lpstr>3_Office Theme</vt:lpstr>
      <vt:lpstr>Chart</vt:lpstr>
      <vt:lpstr>think-cell Slide</vt:lpstr>
      <vt:lpstr>PARP Inhibition in the Management of  Prostate Cancer — Where We Are  and Where We’re Headed</vt:lpstr>
      <vt:lpstr>Faculty</vt:lpstr>
      <vt:lpstr>Commercial Support</vt:lpstr>
      <vt:lpstr>Prof de Bono — Disclosures</vt:lpstr>
      <vt:lpstr>Dr Saad — Disclosures</vt:lpstr>
      <vt:lpstr>PowerPoint Presentation</vt:lpstr>
      <vt:lpstr>Dabrafenib/Trametinib Combination Granted Accelerated Approval for a Tumor-Agnostic Indication for Solid Tumors with BRAF V600E Mutations Press Release – June 23, 2022</vt:lpstr>
      <vt:lpstr>Agenda</vt:lpstr>
      <vt:lpstr>Agenda</vt:lpstr>
      <vt:lpstr>Meet The Professor Optimizing the Management of Ovarian Cancer</vt:lpstr>
      <vt:lpstr>PowerPoint Presentation</vt:lpstr>
      <vt:lpstr>PowerPoint Presentation</vt:lpstr>
      <vt:lpstr>FDA Advises Manufacturer Not to Submit First-Line Maintenance sNDA for Rucaparib Until OS Survival Data from the ATHENA-MONO Trial Are More Mature June 17, 2022</vt:lpstr>
      <vt:lpstr>Meet The Professor Optimizing the Management of  Gastroesophageal Cancers</vt:lpstr>
      <vt:lpstr>PowerPoint Presentation</vt:lpstr>
      <vt:lpstr>PowerPoint Presentation</vt:lpstr>
      <vt:lpstr>Association of Best Percent Change in Tumor Size with Best Improvement in Selected Symptoms </vt:lpstr>
      <vt:lpstr>Agenda</vt:lpstr>
      <vt:lpstr>Consider how you felt when you got up this morning (eg, energy level, acute or chronic health issues) and compare that to how you generally felt 2 months ago on scale of 1 to 10, with 1 being much worse today and 10 being much better today.</vt:lpstr>
      <vt:lpstr>PARP Inhibitors in Prostate Cancer Top Ten List</vt:lpstr>
      <vt:lpstr>Last but not least in light of the PROpel and MAGNITUDE trials: Is there any rationale for PARPi to work in Pca without DDR?</vt:lpstr>
      <vt:lpstr>PowerPoint Presentation</vt:lpstr>
      <vt:lpstr>PROpel Randomized, double-blind, placebo-controlled Phase III trial</vt:lpstr>
      <vt:lpstr>MAGNITUDE  Randomized, double-blind, placebo-controlled Phase III trial</vt:lpstr>
      <vt:lpstr>PARP Inhibitors in Prostate Cancer Top Ten List</vt:lpstr>
      <vt:lpstr>Agenda</vt:lpstr>
      <vt:lpstr>PARP inhibition for Prostate Cancer</vt:lpstr>
      <vt:lpstr>Conclusions</vt:lpstr>
      <vt:lpstr>PowerPoint Presentation</vt:lpstr>
      <vt:lpstr>PowerPoint Presentation</vt:lpstr>
      <vt:lpstr>PowerPoint Presentation</vt:lpstr>
      <vt:lpstr>PowerPoint Presentation</vt:lpstr>
      <vt:lpstr>Agenda</vt:lpstr>
      <vt:lpstr>   Opening the door for PARPi treatment:  What lies ahead?   </vt:lpstr>
      <vt:lpstr>Conclusion </vt:lpstr>
      <vt:lpstr>Successful phase 3 trials in mCRPC</vt:lpstr>
      <vt:lpstr>Standard of care Abiraterone: rPFS</vt:lpstr>
      <vt:lpstr>Abiraterone First Line – Overall Survival  </vt:lpstr>
      <vt:lpstr>Phase 2 study  Olaparib + abiraterone significantly prolonged rPFS vs. placebo + abiraterone in patients irrespective of HRRm status1,2</vt:lpstr>
      <vt:lpstr>PowerPoint Presentation</vt:lpstr>
      <vt:lpstr>PROpel Randomized, double-blind, placebo-controlled Phase III trial</vt:lpstr>
      <vt:lpstr>PROpel Primary endpoint</vt:lpstr>
      <vt:lpstr>PROpel rPFS subgroup analysis</vt:lpstr>
      <vt:lpstr>PROpel Key secondary endpoints</vt:lpstr>
      <vt:lpstr>PROpel Safety data</vt:lpstr>
      <vt:lpstr>MAGNITUDE  Randomized, double-blind, placebo-controlled Phase III trial</vt:lpstr>
      <vt:lpstr>MAGNITUDE Primary endpoint: rPFS by central review</vt:lpstr>
      <vt:lpstr>MAGNITUDE  rPFS subgroup analysis: All HRR BM+</vt:lpstr>
      <vt:lpstr>MAGNITUDE  Safety data: HRR BM+</vt:lpstr>
      <vt:lpstr>PowerPoint Presentation</vt:lpstr>
      <vt:lpstr>Case Presentation – Dr Saad: 61-year-old patient </vt:lpstr>
      <vt:lpstr>Case Presentation – Dr Saad: 61-year-old patient  (continued)</vt:lpstr>
      <vt:lpstr>Case Presentation – Dr Saad: 61-year-old patient  (continued)</vt:lpstr>
      <vt:lpstr>Case Presentation – Dr Saad: 75-year-old patient </vt:lpstr>
      <vt:lpstr>Case Presentation – Dr Saad: 75-year-old patient  (continued)</vt:lpstr>
      <vt:lpstr>Case Presentation – Dr Saad: 75-year-old patient (continued)</vt:lpstr>
      <vt:lpstr>Consider how prepared you feel right now to administer a PARP inhibitor to a patient with mCRPC compared to how prepared you felt before this webinar. How would you rate your current preparedness on a scale of 1 to 10, with  1 being much less prepared now and 10 being much more prepared now?</vt:lpstr>
      <vt:lpstr>PowerPoint Presentation</vt:lpstr>
      <vt:lpstr>Case Presentation – Dr Saad: 74-year-old patient </vt:lpstr>
      <vt:lpstr>Case Presentation – Dr Saad: 74-year-old patient (continued)</vt:lpstr>
      <vt:lpstr>Case Presentation – Dr Saad: 74-year-old patient (continued)</vt:lpstr>
      <vt:lpstr>Case Presentation – Dr Saad: 74-year-old patient (continued)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1028</cp:revision>
  <cp:lastPrinted>2020-12-08T02:40:56Z</cp:lastPrinted>
  <dcterms:created xsi:type="dcterms:W3CDTF">2020-11-13T19:02:13Z</dcterms:created>
  <dcterms:modified xsi:type="dcterms:W3CDTF">2022-07-01T12:28:43Z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ies>
</file>