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26" r:id="rId3"/>
    <p:sldId id="299" r:id="rId4"/>
    <p:sldId id="328" r:id="rId5"/>
    <p:sldId id="315" r:id="rId6"/>
    <p:sldId id="300" r:id="rId7"/>
    <p:sldId id="321" r:id="rId8"/>
    <p:sldId id="301" r:id="rId9"/>
    <p:sldId id="302" r:id="rId10"/>
    <p:sldId id="316" r:id="rId11"/>
    <p:sldId id="263" r:id="rId12"/>
    <p:sldId id="303" r:id="rId13"/>
    <p:sldId id="304" r:id="rId14"/>
    <p:sldId id="317" r:id="rId15"/>
    <p:sldId id="318" r:id="rId16"/>
    <p:sldId id="325" r:id="rId17"/>
    <p:sldId id="305" r:id="rId18"/>
    <p:sldId id="319" r:id="rId19"/>
    <p:sldId id="306" r:id="rId20"/>
    <p:sldId id="307" r:id="rId21"/>
    <p:sldId id="320" r:id="rId22"/>
    <p:sldId id="308" r:id="rId23"/>
    <p:sldId id="327" r:id="rId24"/>
    <p:sldId id="309" r:id="rId25"/>
    <p:sldId id="310" r:id="rId26"/>
    <p:sldId id="311" r:id="rId27"/>
    <p:sldId id="312" r:id="rId28"/>
    <p:sldId id="323" r:id="rId29"/>
    <p:sldId id="322" r:id="rId30"/>
    <p:sldId id="313" r:id="rId31"/>
    <p:sldId id="32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002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72"/>
    <p:restoredTop sz="95687"/>
  </p:normalViewPr>
  <p:slideViewPr>
    <p:cSldViewPr snapToGrid="0" snapToObjects="1">
      <p:cViewPr varScale="1">
        <p:scale>
          <a:sx n="123" d="100"/>
          <a:sy n="123" d="100"/>
        </p:scale>
        <p:origin x="216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FC446-C7B4-3447-BD4C-EF66AE90B33C}" type="datetimeFigureOut">
              <a:rPr lang="en-US" smtClean="0"/>
              <a:t>6/30/22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54C39-A892-BA4B-8A05-11D653F53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69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A7343-B037-1A32-8DD5-A20E482FA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DCDAFD-15F0-6F4A-C9A4-BA63A28E6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2DAE9-3B5A-F3E8-EC79-F95DC69A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0BFEB-6D0B-984D-C897-BA6B1F3B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2B432-80C4-31FD-65A1-EE3FE5192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8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1120-1601-6AF5-620E-BE713C404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44984-D2B1-DF8F-A886-3D63C65635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CA1D3-54C6-567B-BFD6-E43E6139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4053E-8FD8-9778-FCF5-AC9D2F081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1C0E7-1A18-E60A-E2AB-CD1EF92B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5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3D6F7-0124-1BDB-C67D-90D4C6233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BBED83-0454-2DCB-A0AC-563AAD3281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BE1A0-9A3C-7C35-1CB8-9AED5B5AE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DC6D7-3AF5-FE24-EAE4-45A795FD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4A1D2-46A2-5A02-9E73-BEABEF02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6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7140-0A8D-44AC-B880-5D17CE89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C345D-9577-351F-1F75-44297C913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06158-7B67-8181-978D-8A708358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33322-B595-3290-F102-CDFDB4C62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EC18E-A8AE-6DA1-BEE8-E03BCC65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5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136D2-9350-4F87-7B7E-B61955EEA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D7E0E-BD21-EECC-164F-A2A6F59D6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5E61E-1182-648F-352E-B080B094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4AE7-774D-604F-CA05-FAB17308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5D793-0648-7F40-D91E-3CB067F48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2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C2A0E-103F-F1B1-962F-768DE84F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7C7A5-0ECD-D15D-6E05-A5AE041E9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81453-D419-1075-60DA-B7DE1D546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78BA0-FA5B-5E80-71EA-942D9DBC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9CB13-FE3C-45F8-DDE0-5E6E558A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AE6ED-C1FD-D248-23BC-DA75DBE6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6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98B5F-2535-47AF-34D6-3FB655FA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BC1D2-8CF3-F998-7ECA-402CC7A8C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BA4ED-E215-5E94-DC2A-BE03A9222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53521B-D26F-8419-2253-FB6A3307C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AC72FF-22B9-1330-27FC-49F37C6C9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8D3D0D-BD76-BCCE-3482-FD31FE52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968E-00C5-3C97-5A60-B047C0A29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5B517-B678-C451-2706-F3E7AB58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D6E0-2019-6F10-BB92-747964CE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1DDED-7704-8FAB-D6EB-B0B48546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F0B7D-5ABD-B5DE-F5A5-E25E3227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E2803E-04BA-75AA-4469-B5183884D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32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B0EF2-4127-AA7E-898A-96ABF420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B0C16-0738-3B52-478B-E47986114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AC626-58A2-6A2F-2B8B-573A216AC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74CE3-B140-FA0F-8FF3-BFB2A53C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BDA1A-A7ED-49EA-D377-C4ED881B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F49BB-BFB0-BB6E-B597-90C712FF5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17651-EF19-E3DD-9E68-20DDB37C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87C77-5DF3-E1B0-1C56-5CFD2C0C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439DC-6229-A575-8180-929E01D79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7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04164-86E6-8A79-2102-BE64C9F0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990189-91EB-8D23-4FE4-3BED94E3DC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7E6B17-AAD0-047E-7613-7921B69A1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63E0B-0BB6-9955-16D4-D174D1F41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C6521-4878-443A-7973-478C6BAD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1E28D-089A-073E-4787-DFA65ADF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2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76AED-594A-9A8F-DBAF-B32903B55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F1FC-FCDD-CA8F-00AF-19F21FCDD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BE790-6913-CC36-C57E-5FC716BA0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49907-2E65-7F43-B992-84564E947769}" type="datetimeFigureOut">
              <a:rPr lang="en-US" smtClean="0"/>
              <a:t>6/30/22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1B087-0E72-D8CD-82B6-66C8E33C1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040C4-9867-F457-2389-056203D129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370C-DFCC-0841-97F0-6959E60A5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7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0D03-DE8B-EE25-3E0A-DE2223F2E9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GU Abstracts ASCO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F7E25-87D7-6943-E8AE-DD88DE785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9830"/>
            <a:ext cx="9144000" cy="1655762"/>
          </a:xfrm>
        </p:spPr>
        <p:txBody>
          <a:bodyPr/>
          <a:lstStyle/>
          <a:p>
            <a:r>
              <a:rPr lang="en-US" b="1" dirty="0"/>
              <a:t>Sandy Srinivas, MD</a:t>
            </a:r>
          </a:p>
          <a:p>
            <a:r>
              <a:rPr lang="en-US" dirty="0"/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5809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61A0-36C5-940E-C222-030015EC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RESULTS: PFS/OS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B4A3810-7889-30C6-DA53-84F4CF48B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5"/>
          <a:stretch/>
        </p:blipFill>
        <p:spPr>
          <a:xfrm>
            <a:off x="149843" y="1344613"/>
            <a:ext cx="5683787" cy="3227387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D263B11-DDBA-60C5-AF5D-026030ABD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" t="1371" r="997"/>
          <a:stretch/>
        </p:blipFill>
        <p:spPr>
          <a:xfrm>
            <a:off x="6358371" y="1485180"/>
            <a:ext cx="5401838" cy="3086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3380F1-C6A3-9EE6-F8D6-1BD156425684}"/>
              </a:ext>
            </a:extLst>
          </p:cNvPr>
          <p:cNvSpPr txBox="1"/>
          <p:nvPr/>
        </p:nvSpPr>
        <p:spPr>
          <a:xfrm>
            <a:off x="2612573" y="5272644"/>
            <a:ext cx="6044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 much to ask out of phase 2</a:t>
            </a:r>
          </a:p>
          <a:p>
            <a:r>
              <a:rPr lang="en-US" dirty="0"/>
              <a:t>Not powered to detect a survival benefit</a:t>
            </a:r>
          </a:p>
          <a:p>
            <a:r>
              <a:rPr lang="en-US" dirty="0"/>
              <a:t>Cross overs, drop outs, subsequent Rx all affect OS</a:t>
            </a:r>
          </a:p>
          <a:p>
            <a:r>
              <a:rPr lang="en-US" dirty="0"/>
              <a:t>Both drugs have level 1 for </a:t>
            </a:r>
            <a:r>
              <a:rPr lang="en-US" dirty="0" err="1"/>
              <a:t>mCRPC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6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2DB79E-BB47-EB4B-FBFA-171F20C3B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94"/>
            <a:ext cx="10515600" cy="541543"/>
          </a:xfrm>
        </p:spPr>
        <p:txBody>
          <a:bodyPr>
            <a:normAutofit/>
          </a:bodyPr>
          <a:lstStyle/>
          <a:p>
            <a:r>
              <a:rPr lang="en-US" sz="2700" dirty="0"/>
              <a:t> Phase III </a:t>
            </a:r>
            <a:r>
              <a:rPr lang="en-US" sz="2700" dirty="0" err="1"/>
              <a:t>PROpel</a:t>
            </a:r>
            <a:r>
              <a:rPr lang="en-US" sz="2700" dirty="0"/>
              <a:t> trial. ASCO 2022;Abstract 5019.</a:t>
            </a:r>
          </a:p>
        </p:txBody>
      </p:sp>
      <p:pic>
        <p:nvPicPr>
          <p:cNvPr id="8" name="Content Placeholder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2E12DC9-7E37-27C4-4258-E1E2F27E514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54689" y="1825625"/>
            <a:ext cx="6299451" cy="3458894"/>
          </a:xfrm>
        </p:spPr>
      </p:pic>
      <p:pic>
        <p:nvPicPr>
          <p:cNvPr id="3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4D862513-EA3E-F673-DEE7-D269877B8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117" y="651191"/>
            <a:ext cx="5181600" cy="2993671"/>
          </a:xfrm>
          <a:prstGeom prst="rect">
            <a:avLst/>
          </a:prstGeom>
        </p:spPr>
      </p:pic>
      <p:pic>
        <p:nvPicPr>
          <p:cNvPr id="4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EDCE7B22-6DCA-166C-1216-F603668ED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395" y="4004041"/>
            <a:ext cx="5181600" cy="26507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69BB5-74F5-3679-4FA6-3A1E481CD68F}"/>
              </a:ext>
            </a:extLst>
          </p:cNvPr>
          <p:cNvSpPr txBox="1"/>
          <p:nvPr/>
        </p:nvSpPr>
        <p:spPr>
          <a:xfrm>
            <a:off x="47979" y="6416566"/>
            <a:ext cx="2285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Saad GU ASCO 2022</a:t>
            </a:r>
          </a:p>
        </p:txBody>
      </p:sp>
    </p:spTree>
    <p:extLst>
      <p:ext uri="{BB962C8B-B14F-4D97-AF65-F5344CB8AC3E}">
        <p14:creationId xmlns:p14="http://schemas.microsoft.com/office/powerpoint/2010/main" val="740268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3D43B-02AE-246C-96B1-091EB65DC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Tolerability of abiraterone (</a:t>
            </a:r>
            <a:r>
              <a:rPr lang="en-US" sz="2400" dirty="0" err="1"/>
              <a:t>abi</a:t>
            </a:r>
            <a:r>
              <a:rPr lang="en-US" sz="2400" dirty="0"/>
              <a:t>) combined with </a:t>
            </a:r>
            <a:r>
              <a:rPr lang="en-US" sz="2400" dirty="0" err="1"/>
              <a:t>olaparib</a:t>
            </a:r>
            <a:r>
              <a:rPr lang="en-US" sz="2400" dirty="0"/>
              <a:t> (ola) in patients (pts) with metastatic castration-resistant prostate cancer (</a:t>
            </a:r>
            <a:r>
              <a:rPr lang="en-US" sz="2400" dirty="0" err="1"/>
              <a:t>mCRPC</a:t>
            </a:r>
            <a:r>
              <a:rPr lang="en-US" sz="2400" dirty="0"/>
              <a:t>): Further results from the phase III </a:t>
            </a:r>
            <a:r>
              <a:rPr lang="en-US" sz="2400" dirty="0" err="1"/>
              <a:t>PROpel</a:t>
            </a:r>
            <a:r>
              <a:rPr lang="en-US" sz="2400" dirty="0"/>
              <a:t> trial. ASCO 2022;Abstract 5019.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0E81E4C-3A22-2BFA-7AC1-FA34DF25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8" y="1560784"/>
            <a:ext cx="2956172" cy="3613100"/>
          </a:xfrm>
          <a:prstGeom prst="rect">
            <a:avLst/>
          </a:prstGeom>
        </p:spPr>
      </p:pic>
      <p:pic>
        <p:nvPicPr>
          <p:cNvPr id="7" name="Picture 6" descr="Chart, timeline&#10;&#10;Description automatically generated">
            <a:extLst>
              <a:ext uri="{FF2B5EF4-FFF2-40B4-BE49-F238E27FC236}">
                <a16:creationId xmlns:a16="http://schemas.microsoft.com/office/drawing/2014/main" id="{77078831-C76D-6331-0907-C522928AA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09" y="1560784"/>
            <a:ext cx="3530211" cy="4665266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8645E4A2-953B-ABBD-9F4A-9C525CF5C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322" y="979210"/>
            <a:ext cx="3263114" cy="1890110"/>
          </a:xfrm>
          <a:prstGeom prst="rect">
            <a:avLst/>
          </a:prstGeom>
        </p:spPr>
      </p:pic>
      <p:pic>
        <p:nvPicPr>
          <p:cNvPr id="11" name="Picture 10" descr="Timeline&#10;&#10;Description automatically generated">
            <a:extLst>
              <a:ext uri="{FF2B5EF4-FFF2-40B4-BE49-F238E27FC236}">
                <a16:creationId xmlns:a16="http://schemas.microsoft.com/office/drawing/2014/main" id="{2395DA5F-6CAE-4F51-155B-8311718C7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585" y="2869320"/>
            <a:ext cx="2763242" cy="38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05CD-ECAC-BC77-E352-444FD655C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26" y="83213"/>
            <a:ext cx="10991127" cy="1325563"/>
          </a:xfrm>
        </p:spPr>
        <p:txBody>
          <a:bodyPr>
            <a:normAutofit fontScale="90000"/>
          </a:bodyPr>
          <a:lstStyle/>
          <a:p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Gene-by-gene analysis in the MAGNITUDE study of niraparib (NIRA) with abiraterone acetate and prednisone (AAP) in patients (pts) with metastatic castration-resistant prostate cancer (</a:t>
            </a:r>
            <a:r>
              <a:rPr lang="en-US" sz="2700" dirty="0" err="1"/>
              <a:t>mCRPC</a:t>
            </a:r>
            <a:r>
              <a:rPr lang="en-US" sz="2700" dirty="0"/>
              <a:t>) and homologous recombination repair (HRR) gene alterations. </a:t>
            </a: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Abstract 5020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5B63094-3A2D-ADD3-5696-18C58167E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871" y="1741714"/>
            <a:ext cx="6127483" cy="2719501"/>
          </a:xfrm>
        </p:spPr>
      </p:pic>
      <p:pic>
        <p:nvPicPr>
          <p:cNvPr id="5" name="Content Placeholder 5" descr="Chart&#10;&#10;Description automatically generated with low confidence">
            <a:extLst>
              <a:ext uri="{FF2B5EF4-FFF2-40B4-BE49-F238E27FC236}">
                <a16:creationId xmlns:a16="http://schemas.microsoft.com/office/drawing/2014/main" id="{258E14E6-C14A-1564-8593-4BAF348D9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4" y="4498736"/>
            <a:ext cx="4484914" cy="2293229"/>
          </a:xfrm>
          <a:prstGeom prst="rect">
            <a:avLst/>
          </a:prstGeom>
        </p:spPr>
      </p:pic>
      <p:pic>
        <p:nvPicPr>
          <p:cNvPr id="6" name="Content Placeholder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A884E9C2-5680-0179-6B8E-D03FD42B5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661" y="1380130"/>
            <a:ext cx="5181600" cy="2629759"/>
          </a:xfrm>
          <a:prstGeom prst="rect">
            <a:avLst/>
          </a:prstGeom>
        </p:spPr>
      </p:pic>
      <p:pic>
        <p:nvPicPr>
          <p:cNvPr id="7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C2D37BBD-5653-70DE-053D-8DBA7EC08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400" y="4159684"/>
            <a:ext cx="5181600" cy="261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63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70970C-84EE-9394-42BC-A5753008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654"/>
            <a:ext cx="10515600" cy="563789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Results: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804B4FF-CC1D-9DB3-8686-9B172365B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1" y="943430"/>
            <a:ext cx="10273632" cy="2700563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8622E37C-B8D1-C65B-9004-9120FD58A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3652744"/>
            <a:ext cx="5021943" cy="3242447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4CE2603-F8F9-5A91-07E1-E2D2F0699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625" y="3652744"/>
            <a:ext cx="2923107" cy="31580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CDEA4F-EFC9-0D48-A3DC-4EF2578DC7B1}"/>
              </a:ext>
            </a:extLst>
          </p:cNvPr>
          <p:cNvSpPr txBox="1"/>
          <p:nvPr/>
        </p:nvSpPr>
        <p:spPr>
          <a:xfrm>
            <a:off x="8893152" y="1916128"/>
            <a:ext cx="741500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/>
              <a:t>Secondary</a:t>
            </a:r>
            <a:br>
              <a:rPr lang="en-US" sz="1100" b="1" dirty="0"/>
            </a:br>
            <a:r>
              <a:rPr lang="en-US" sz="1100" b="1" dirty="0"/>
              <a:t>endpoints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A2ABE7-3043-E54F-B560-C3A59210556C}"/>
              </a:ext>
            </a:extLst>
          </p:cNvPr>
          <p:cNvSpPr txBox="1"/>
          <p:nvPr/>
        </p:nvSpPr>
        <p:spPr>
          <a:xfrm>
            <a:off x="7898738" y="3665444"/>
            <a:ext cx="2629562" cy="200055"/>
          </a:xfrm>
          <a:prstGeom prst="rect">
            <a:avLst/>
          </a:prstGeom>
          <a:solidFill>
            <a:srgbClr val="F2F2F2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Patients with gene alterations in</a:t>
            </a:r>
          </a:p>
        </p:txBody>
      </p:sp>
    </p:spTree>
    <p:extLst>
      <p:ext uri="{BB962C8B-B14F-4D97-AF65-F5344CB8AC3E}">
        <p14:creationId xmlns:p14="http://schemas.microsoft.com/office/powerpoint/2010/main" val="1226254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9F471-C916-CF3C-48DA-24BB3677A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Gene-by-gene analysis in the MAGNITUDE study of niraparib (NIRA) with abiraterone acetate and prednisone (AAP) in patients (pts) with metastatic castration-resistant prostate cancer (</a:t>
            </a:r>
            <a:r>
              <a:rPr lang="en-US" sz="2700" dirty="0" err="1"/>
              <a:t>mCRPC</a:t>
            </a:r>
            <a:r>
              <a:rPr lang="en-US" sz="2700" dirty="0"/>
              <a:t>) and homologous recombination repair (HRR) gene alterations.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540AC-E6BE-FDD5-F821-7A58CDFEB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Conclusions/Takeaways</a:t>
            </a:r>
          </a:p>
          <a:p>
            <a:endParaRPr lang="en-US" dirty="0"/>
          </a:p>
          <a:p>
            <a:r>
              <a:rPr lang="en-US" dirty="0"/>
              <a:t>HRR negative patients did not benefit from abiraterone/niraparib</a:t>
            </a:r>
          </a:p>
          <a:p>
            <a:r>
              <a:rPr lang="en-US" dirty="0"/>
              <a:t>HRR + cohort: BRCA positive patients had the highest benefit</a:t>
            </a:r>
          </a:p>
          <a:p>
            <a:r>
              <a:rPr lang="en-US" dirty="0"/>
              <a:t>No benefit in CDK12 patients</a:t>
            </a:r>
          </a:p>
          <a:p>
            <a:r>
              <a:rPr lang="en-US" dirty="0"/>
              <a:t>Other genes had some benefit </a:t>
            </a:r>
          </a:p>
        </p:txBody>
      </p:sp>
    </p:spTree>
    <p:extLst>
      <p:ext uri="{BB962C8B-B14F-4D97-AF65-F5344CB8AC3E}">
        <p14:creationId xmlns:p14="http://schemas.microsoft.com/office/powerpoint/2010/main" val="472119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016926-AD56-9911-A166-6A396592C9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Bladder Abstracts 2022</a:t>
            </a:r>
          </a:p>
        </p:txBody>
      </p:sp>
    </p:spTree>
    <p:extLst>
      <p:ext uri="{BB962C8B-B14F-4D97-AF65-F5344CB8AC3E}">
        <p14:creationId xmlns:p14="http://schemas.microsoft.com/office/powerpoint/2010/main" val="326997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7762-954D-3587-4FD2-E45D6802D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Perioperative chemoimmunotherapy with durvalumab for operable muscle-invasive urothelial carcinoma (MIUC): Primary analysis of the single arm phase II trial SAKK 06/17. ASCO 2022;Abstract 4515.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61A7615-5C74-7A2F-A802-C5291E23F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4" b="8146"/>
          <a:stretch/>
        </p:blipFill>
        <p:spPr>
          <a:xfrm>
            <a:off x="201644" y="1539200"/>
            <a:ext cx="5367932" cy="1516516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8C778F6B-5E92-C73D-3B5B-19337C0C2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17"/>
          <a:stretch/>
        </p:blipFill>
        <p:spPr>
          <a:xfrm>
            <a:off x="201644" y="3218213"/>
            <a:ext cx="5367932" cy="627762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63200F5-9391-7611-BC1C-6AD266ADA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894" y="2068643"/>
            <a:ext cx="6578822" cy="29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74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305D-FBC8-4902-8D7A-4927C047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chemo-IO needed in MIBC? </a:t>
            </a:r>
            <a:endParaRPr lang="en-U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3A497452-9FF7-CD77-532F-ADD6DACF3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2256226"/>
            <a:ext cx="10045700" cy="378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A3E5AF-9385-F3E8-85A4-E4B023FF7B9B}"/>
              </a:ext>
            </a:extLst>
          </p:cNvPr>
          <p:cNvSpPr txBox="1"/>
          <p:nvPr/>
        </p:nvSpPr>
        <p:spPr>
          <a:xfrm>
            <a:off x="320633" y="6388925"/>
            <a:ext cx="2683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Milowsky</a:t>
            </a:r>
            <a:r>
              <a:rPr lang="en-US" sz="1200" dirty="0"/>
              <a:t> ASCO 2022</a:t>
            </a:r>
          </a:p>
        </p:txBody>
      </p:sp>
    </p:spTree>
    <p:extLst>
      <p:ext uri="{BB962C8B-B14F-4D97-AF65-F5344CB8AC3E}">
        <p14:creationId xmlns:p14="http://schemas.microsoft.com/office/powerpoint/2010/main" val="2366534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AA2E5-6F72-3830-5D97-8D43E30F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64384" cy="894049"/>
          </a:xfrm>
        </p:spPr>
        <p:txBody>
          <a:bodyPr>
            <a:normAutofit fontScale="90000"/>
          </a:bodyPr>
          <a:lstStyle/>
          <a:p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Long-term outcomes in EV-301: 24-month findings from the phase 3 trial of </a:t>
            </a:r>
            <a:r>
              <a:rPr lang="en-US" sz="2700" dirty="0" err="1"/>
              <a:t>enfortumab</a:t>
            </a:r>
            <a:r>
              <a:rPr lang="en-US" sz="2700" dirty="0"/>
              <a:t> </a:t>
            </a:r>
            <a:r>
              <a:rPr lang="en-US" sz="2700" dirty="0" err="1"/>
              <a:t>vedotin</a:t>
            </a:r>
            <a:r>
              <a:rPr lang="en-US" sz="2700" dirty="0"/>
              <a:t> versus chemotherapy in patients with previously treated advanced urothelial carcinoma. Abstract 4516.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861045E-B8F4-9636-38F6-18DBA5979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4" y="1520201"/>
            <a:ext cx="7103250" cy="20295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9AA274A-F7DC-B62F-5011-37F2AC7AA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" y="3796505"/>
            <a:ext cx="5263869" cy="269637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82F3C54-D058-6DF6-FF2D-C9C5668E2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766" y="1256157"/>
            <a:ext cx="4592447" cy="2326494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0BDD07AD-0DEF-C0D6-4E8E-FC78959E3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868" y="3796505"/>
            <a:ext cx="5292875" cy="26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4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016926-AD56-9911-A166-6A396592C9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Prostate Abstracts 2022</a:t>
            </a:r>
          </a:p>
        </p:txBody>
      </p:sp>
    </p:spTree>
    <p:extLst>
      <p:ext uri="{BB962C8B-B14F-4D97-AF65-F5344CB8AC3E}">
        <p14:creationId xmlns:p14="http://schemas.microsoft.com/office/powerpoint/2010/main" val="668645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DC11-2F8B-D752-84CF-39059CA9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50" y="0"/>
            <a:ext cx="10829081" cy="1325563"/>
          </a:xfrm>
        </p:spPr>
        <p:txBody>
          <a:bodyPr>
            <a:normAutofit fontScale="90000"/>
          </a:bodyPr>
          <a:lstStyle/>
          <a:p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Preliminary results of a phase </a:t>
            </a:r>
            <a:r>
              <a:rPr lang="en-US" sz="2700" dirty="0" err="1"/>
              <a:t>Ib</a:t>
            </a:r>
            <a:r>
              <a:rPr lang="en-US" sz="2700" dirty="0"/>
              <a:t>/II combination study of RC48-ADC, a novel humanized anti-HER2 antibody-drug conjugate (ADC) with </a:t>
            </a:r>
            <a:r>
              <a:rPr lang="en-US" sz="2700" dirty="0" err="1"/>
              <a:t>toripalimab</a:t>
            </a:r>
            <a:r>
              <a:rPr lang="en-US" sz="2700" dirty="0"/>
              <a:t>, a humanized IgG4 </a:t>
            </a:r>
            <a:r>
              <a:rPr lang="en-US" sz="2700" dirty="0" err="1"/>
              <a:t>mAb</a:t>
            </a:r>
            <a:r>
              <a:rPr lang="en-US" sz="2700" dirty="0"/>
              <a:t> against programmed death-1 (PD-1) in patients with locally advanced UC. </a:t>
            </a:r>
            <a:r>
              <a:rPr lang="en-US" sz="2700"/>
              <a:t>Abstract 451.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49D1C9-3A39-FD21-BAB7-EA1A51825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50" y="1325563"/>
            <a:ext cx="4942339" cy="2541936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794FE0-9DFB-8135-DAEE-706B676ED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181" y="1325563"/>
            <a:ext cx="4973352" cy="2541936"/>
          </a:xfrm>
          <a:prstGeom prst="rect">
            <a:avLst/>
          </a:prstGeom>
        </p:spPr>
      </p:pic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28714BE7-A7D8-D358-7AFE-01DB9A3CF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02" y="4003548"/>
            <a:ext cx="4992887" cy="25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71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514D6-67D2-72D6-16F1-3C2316F4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53119"/>
          </a:xfrm>
        </p:spPr>
        <p:txBody>
          <a:bodyPr/>
          <a:lstStyle/>
          <a:p>
            <a:r>
              <a:rPr lang="en-US" dirty="0"/>
              <a:t>RC 48 Mono Rx</a:t>
            </a:r>
          </a:p>
        </p:txBody>
      </p:sp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9356447-AA03-5DD3-023A-6A80C1CA9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29" y="1041722"/>
            <a:ext cx="5171935" cy="2674352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BE3B2B3-54CE-7027-F3E7-D242BDD9C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779" y="1041722"/>
            <a:ext cx="5115905" cy="2674352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6DFFD05-454F-91F5-AD97-5A411E314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64" y="3884438"/>
            <a:ext cx="5161100" cy="2637896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C9CF54F-18B4-53DD-E98A-74D880FC3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779" y="3821597"/>
            <a:ext cx="5267021" cy="27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87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E06-9DD5-C58C-3146-2DA096B4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54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. </a:t>
            </a: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2700" dirty="0" err="1"/>
              <a:t>Cabozantinib</a:t>
            </a:r>
            <a:r>
              <a:rPr lang="en-US" sz="2700" dirty="0"/>
              <a:t> (C) in combination with atezolizumab (A) in urothelial carcinoma (UC): Results from cohorts 3, 4, 5 of the COSMIC-021 study. ASCO 2022;Abstract 4504.</a:t>
            </a:r>
            <a:br>
              <a:rPr lang="en-US" dirty="0"/>
            </a:br>
            <a:r>
              <a:rPr lang="en-US" b="1" dirty="0"/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Graphical user interface, website, timeline, Teams&#10;&#10;Description automatically generated">
            <a:extLst>
              <a:ext uri="{FF2B5EF4-FFF2-40B4-BE49-F238E27FC236}">
                <a16:creationId xmlns:a16="http://schemas.microsoft.com/office/drawing/2014/main" id="{B118D717-3792-7853-8A01-FA8DBC3D7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0"/>
          <a:stretch/>
        </p:blipFill>
        <p:spPr>
          <a:xfrm>
            <a:off x="44968" y="1487360"/>
            <a:ext cx="4302539" cy="2286098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B5F6773-197B-7638-FE70-C7339C56D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98" r="2521"/>
          <a:stretch/>
        </p:blipFill>
        <p:spPr>
          <a:xfrm>
            <a:off x="181600" y="4017779"/>
            <a:ext cx="4419937" cy="2217710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3E454004-9FCF-2662-32B5-C37EAA8D07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00" t="4502" r="3005"/>
          <a:stretch/>
        </p:blipFill>
        <p:spPr>
          <a:xfrm>
            <a:off x="4375232" y="1652416"/>
            <a:ext cx="3680530" cy="1932973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E24C26B5-DDE5-4A9E-1249-7E8909D1A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0" t="3659" r="4014" b="3659"/>
          <a:stretch/>
        </p:blipFill>
        <p:spPr>
          <a:xfrm>
            <a:off x="4930816" y="4017779"/>
            <a:ext cx="4419936" cy="221771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1AF658FA-3D2E-A9C8-E0F8-FB968213F9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2" t="6013" r="3499" b="5027"/>
          <a:stretch/>
        </p:blipFill>
        <p:spPr>
          <a:xfrm>
            <a:off x="8192295" y="1663922"/>
            <a:ext cx="3920012" cy="193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96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016926-AD56-9911-A166-6A396592C9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Renal Abstracts 2022</a:t>
            </a:r>
          </a:p>
        </p:txBody>
      </p:sp>
    </p:spTree>
    <p:extLst>
      <p:ext uri="{BB962C8B-B14F-4D97-AF65-F5344CB8AC3E}">
        <p14:creationId xmlns:p14="http://schemas.microsoft.com/office/powerpoint/2010/main" val="3696927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13D3D-D475-2D6C-3BC4-9A06ECA8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15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Adjuvant pembrolizumab for post-nephrectomy renal cell carcinoma (RCC): Expanded efficacy analyses from KEYNOTE-564. ASCO 2022;Abstract 4512.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 descr="Diagram, text&#10;&#10;Description automatically generated">
            <a:extLst>
              <a:ext uri="{FF2B5EF4-FFF2-40B4-BE49-F238E27FC236}">
                <a16:creationId xmlns:a16="http://schemas.microsoft.com/office/drawing/2014/main" id="{69C9A65E-5360-3322-E11D-8644DDF99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20"/>
          <a:stretch/>
        </p:blipFill>
        <p:spPr>
          <a:xfrm>
            <a:off x="415095" y="1203475"/>
            <a:ext cx="5680905" cy="2523144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1F2F227-93C8-08AA-6A84-86C61164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920" y="898684"/>
            <a:ext cx="3732550" cy="1890694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0C7F89-BCD5-3712-9F3F-B4FAFFC13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13"/>
          <a:stretch/>
        </p:blipFill>
        <p:spPr>
          <a:xfrm>
            <a:off x="6944920" y="2858516"/>
            <a:ext cx="3732550" cy="199269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27B72FC-A5E2-02FC-97D5-C94FF955B4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17"/>
          <a:stretch/>
        </p:blipFill>
        <p:spPr>
          <a:xfrm>
            <a:off x="7017228" y="4938120"/>
            <a:ext cx="3423137" cy="1820179"/>
          </a:xfrm>
          <a:prstGeom prst="rect">
            <a:avLst/>
          </a:prstGeom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F49EEBD3-B4BA-E0A7-6BA9-727D4263BB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319" b="7616"/>
          <a:stretch/>
        </p:blipFill>
        <p:spPr>
          <a:xfrm>
            <a:off x="1384765" y="3860538"/>
            <a:ext cx="3862316" cy="2523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2D626C-3DDB-FF34-CF25-C3A50B9B9D55}"/>
              </a:ext>
            </a:extLst>
          </p:cNvPr>
          <p:cNvSpPr txBox="1"/>
          <p:nvPr/>
        </p:nvSpPr>
        <p:spPr>
          <a:xfrm>
            <a:off x="0" y="6492875"/>
            <a:ext cx="2226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Choueiri NEJM 2021</a:t>
            </a:r>
          </a:p>
        </p:txBody>
      </p:sp>
    </p:spTree>
    <p:extLst>
      <p:ext uri="{BB962C8B-B14F-4D97-AF65-F5344CB8AC3E}">
        <p14:creationId xmlns:p14="http://schemas.microsoft.com/office/powerpoint/2010/main" val="3088412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3C9B8-28DA-E050-552E-24E1A607C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4101"/>
            <a:ext cx="10515600" cy="1325563"/>
          </a:xfrm>
        </p:spPr>
        <p:txBody>
          <a:bodyPr>
            <a:noAutofit/>
          </a:bodyPr>
          <a:lstStyle/>
          <a:p>
            <a:r>
              <a:rPr lang="en-US" sz="2400" dirty="0"/>
              <a:t>Association between depth of response (</a:t>
            </a:r>
            <a:r>
              <a:rPr lang="en-US" sz="2400" dirty="0" err="1"/>
              <a:t>DepOR</a:t>
            </a:r>
            <a:r>
              <a:rPr lang="en-US" sz="2400" dirty="0"/>
              <a:t>) and clinical outcomes: Exploratory analysis in patients with previously untreated advanced renal cell carcinoma (</a:t>
            </a:r>
            <a:r>
              <a:rPr lang="en-US" sz="2400" dirty="0" err="1"/>
              <a:t>aRCC</a:t>
            </a:r>
            <a:r>
              <a:rPr lang="en-US" sz="2400" dirty="0"/>
              <a:t>) in </a:t>
            </a:r>
            <a:r>
              <a:rPr lang="en-US" sz="2400" dirty="0" err="1"/>
              <a:t>CheckMate</a:t>
            </a:r>
            <a:r>
              <a:rPr lang="en-US" sz="2400" dirty="0"/>
              <a:t> 9ER. ASCO 2022;Abstract 4501.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13FB9E-7325-1333-F6EB-205FEA12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36" y="1543990"/>
            <a:ext cx="4533227" cy="2000458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7B97BA36-481A-B63B-5576-A2486615D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588" y="1738859"/>
            <a:ext cx="3633684" cy="1623414"/>
          </a:xfrm>
          <a:prstGeom prst="rect">
            <a:avLst/>
          </a:prstGeom>
        </p:spPr>
      </p:pic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9F3EB09D-4DED-B2E5-FE78-A1A915B180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177" b="6645"/>
          <a:stretch/>
        </p:blipFill>
        <p:spPr>
          <a:xfrm>
            <a:off x="3835711" y="3767603"/>
            <a:ext cx="4092948" cy="1348407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9D425524-8E30-A958-5847-23C5ADA26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126" y="1804561"/>
            <a:ext cx="3847892" cy="1395946"/>
          </a:xfrm>
          <a:prstGeom prst="rect">
            <a:avLst/>
          </a:prstGeom>
        </p:spPr>
      </p:pic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3376CB19-0EA8-E3BA-961F-859981B14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659" y="3565425"/>
            <a:ext cx="4184025" cy="1899689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4831B3-BB1B-4E11-7081-378901FF4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97441"/>
              </p:ext>
            </p:extLst>
          </p:nvPr>
        </p:nvGraphicFramePr>
        <p:xfrm>
          <a:off x="838200" y="3648015"/>
          <a:ext cx="2823646" cy="2927038"/>
        </p:xfrm>
        <a:graphic>
          <a:graphicData uri="http://schemas.openxmlformats.org/drawingml/2006/table">
            <a:tbl>
              <a:tblPr firstRow="1" bandRow="1"/>
              <a:tblGrid>
                <a:gridCol w="1215925">
                  <a:extLst>
                    <a:ext uri="{9D8B030D-6E8A-4147-A177-3AD203B41FA5}">
                      <a16:colId xmlns:a16="http://schemas.microsoft.com/office/drawing/2014/main" val="3538304002"/>
                    </a:ext>
                  </a:extLst>
                </a:gridCol>
                <a:gridCol w="1607721">
                  <a:extLst>
                    <a:ext uri="{9D8B030D-6E8A-4147-A177-3AD203B41FA5}">
                      <a16:colId xmlns:a16="http://schemas.microsoft.com/office/drawing/2014/main" val="2219726228"/>
                    </a:ext>
                  </a:extLst>
                </a:gridCol>
              </a:tblGrid>
              <a:tr h="4928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9ER (Cabo/Nivo)</a:t>
                      </a:r>
                      <a:r>
                        <a:rPr lang="en-US" sz="12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(n=323 vs n=328)</a:t>
                      </a:r>
                      <a:endParaRPr lang="en-US" sz="1200" baseline="30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368285"/>
                  </a:ext>
                </a:extLst>
              </a:tr>
              <a:tr h="3478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OS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37.7 vs 34.3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533263"/>
                  </a:ext>
                </a:extLst>
              </a:tr>
              <a:tr h="3478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 PFS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</a:p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 8.3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611351"/>
                  </a:ext>
                </a:extLst>
              </a:tr>
              <a:tr h="20973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 (%)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vs 28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059528"/>
                  </a:ext>
                </a:extLst>
              </a:tr>
              <a:tr h="209736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 (%)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vs 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759277"/>
                  </a:ext>
                </a:extLst>
              </a:tr>
              <a:tr h="20973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 FU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66783"/>
                  </a:ext>
                </a:extLst>
              </a:tr>
              <a:tr h="20973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673376"/>
                  </a:ext>
                </a:extLst>
              </a:tr>
              <a:tr h="27527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OS@ 2yrs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55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087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BDDC-B07D-9250-9DF2-6BB7BF774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CALYPSO: A three-arm randomized phase II study of durvalumab alone or with </a:t>
            </a:r>
            <a:r>
              <a:rPr lang="en-US" sz="2400" dirty="0" err="1"/>
              <a:t>savolitinib</a:t>
            </a:r>
            <a:r>
              <a:rPr lang="en-US" sz="2400" dirty="0"/>
              <a:t> or </a:t>
            </a:r>
            <a:r>
              <a:rPr lang="en-US" sz="2400" dirty="0" err="1"/>
              <a:t>tremelimumab</a:t>
            </a:r>
            <a:r>
              <a:rPr lang="en-US" sz="2400" dirty="0"/>
              <a:t> in previously treated advanced clear cell renal cancer. ASCO 2022;Abstract LBA4503.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9D4157F-48D5-E248-75D5-C6231647A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3"/>
          <a:stretch/>
        </p:blipFill>
        <p:spPr>
          <a:xfrm>
            <a:off x="49552" y="1439059"/>
            <a:ext cx="4641135" cy="1984219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C25B36B6-8686-8BC3-C24E-3918109F1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13"/>
          <a:stretch/>
        </p:blipFill>
        <p:spPr>
          <a:xfrm>
            <a:off x="54135" y="3711624"/>
            <a:ext cx="3811810" cy="1984219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786CC75-0395-61AE-8F79-14139D3BA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970" y="1155806"/>
            <a:ext cx="4746739" cy="2417649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0042B706-8384-CB44-CC7C-2580D291B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970" y="3883330"/>
            <a:ext cx="4575490" cy="2309126"/>
          </a:xfrm>
          <a:prstGeom prst="rect">
            <a:avLst/>
          </a:prstGeom>
        </p:spPr>
      </p:pic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7ECA618E-F57B-8117-EC14-5E03CDACF6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927"/>
          <a:stretch/>
        </p:blipFill>
        <p:spPr>
          <a:xfrm>
            <a:off x="3973709" y="3573455"/>
            <a:ext cx="329046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82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AD4C-8865-2B1F-5413-F5F75441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91" y="211007"/>
            <a:ext cx="10515600" cy="955675"/>
          </a:xfrm>
        </p:spPr>
        <p:txBody>
          <a:bodyPr>
            <a:noAutofit/>
          </a:bodyPr>
          <a:lstStyle/>
          <a:p>
            <a:r>
              <a:rPr lang="en-US" sz="2400" dirty="0"/>
              <a:t>Phase 1 LITESPARK-001 (MK-6482-001) study of </a:t>
            </a:r>
            <a:r>
              <a:rPr lang="en-US" sz="2400" dirty="0" err="1"/>
              <a:t>belzutifan</a:t>
            </a:r>
            <a:r>
              <a:rPr lang="en-US" sz="2400" dirty="0"/>
              <a:t> in advanced solid tumors: Update of the clear cell renal cell carcinoma (</a:t>
            </a:r>
            <a:r>
              <a:rPr lang="en-US" sz="2400" dirty="0" err="1"/>
              <a:t>ccRCC</a:t>
            </a:r>
            <a:r>
              <a:rPr lang="en-US" sz="2400" dirty="0"/>
              <a:t>) cohort with more than 3 years of total follow-up. Abstract 4509.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519DE7-D66E-B052-45BD-378B1A09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94" y="1407886"/>
            <a:ext cx="5720442" cy="2364449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DDCC1943-4239-8948-16AC-5C2FE746B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91" y="3772335"/>
            <a:ext cx="3571002" cy="3047565"/>
          </a:xfrm>
          <a:prstGeom prst="rect">
            <a:avLst/>
          </a:prstGeom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7EEC432D-A5C0-0B12-7786-7DB2EFFE9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871" y="2499378"/>
            <a:ext cx="5922519" cy="25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16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D6BC00-2612-4ABD-179A-25E56121C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Belzutifan</a:t>
            </a:r>
            <a:r>
              <a:rPr lang="en-US" dirty="0"/>
              <a:t> studies in RCC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158CC-8E65-1E1B-3411-3BDE07965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Study of Pembrolizumab (MK-3475) in Combination With </a:t>
            </a:r>
            <a:r>
              <a:rPr lang="en-US" dirty="0" err="1"/>
              <a:t>Belzutifan</a:t>
            </a:r>
            <a:r>
              <a:rPr lang="en-US" dirty="0"/>
              <a:t> (MK-6482) and Lenvatinib (MK-7902), or Pembrolizumab/</a:t>
            </a:r>
            <a:r>
              <a:rPr lang="en-US" dirty="0" err="1"/>
              <a:t>Quavonlimab</a:t>
            </a:r>
            <a:r>
              <a:rPr lang="en-US" dirty="0"/>
              <a:t> (MK-1308A) in Combination With Lenvatinib, Versus Pembrolizumab and Lenvatinib, for Treatment of Advanced Clear Cell Renal Cell Carcinoma (MK-6482-012)</a:t>
            </a:r>
          </a:p>
          <a:p>
            <a:r>
              <a:rPr lang="en-US" dirty="0"/>
              <a:t>A Study of </a:t>
            </a:r>
            <a:r>
              <a:rPr lang="en-US" dirty="0" err="1"/>
              <a:t>Belzutifan</a:t>
            </a:r>
            <a:r>
              <a:rPr lang="en-US" dirty="0"/>
              <a:t> (MK-6482) Plus Pembrolizumab (MK-3475) Versus Placebo Plus Pembrolizumab in Participants With Clear Cell Renal Cell Carcinoma Post Nephrectomy (MK-6482-022)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22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06DD1-015B-D46E-3D00-3DF3C4D3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Maturation of overall survival (OS) in TIVO-3 with long-term follow-up. ASCO 2022;Abstract 4557.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A5B68-E6F3-0139-3BA9-FFDF56CAB75D}"/>
              </a:ext>
            </a:extLst>
          </p:cNvPr>
          <p:cNvSpPr txBox="1"/>
          <p:nvPr/>
        </p:nvSpPr>
        <p:spPr>
          <a:xfrm>
            <a:off x="8891751" y="1869904"/>
            <a:ext cx="32191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On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March 10, 2021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the FDA approved tivozanib, a kinase inhibitor, for adult patients with relapsed or refractory advanced renal cell carcinoma following two or more prior systemic therapies.</a:t>
            </a:r>
            <a:endParaRPr lang="en-US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39AA37-5FA1-6C21-62B3-DB2AA1EE4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461242"/>
            <a:ext cx="8582317" cy="47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79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C7259-EA5F-0CA1-AD3D-4CBDD10D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131"/>
            <a:ext cx="10515600" cy="1512558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3100" dirty="0"/>
              <a:t>Phase II, double-blind, randomized study of salvage radiation therapy (SRT) plus enzalutamide or placebo for high-risk PSA-recurrent prostate cancer after radical prostatectomy: The SALV-ENZA Trial. Abstract 5012.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921C4-3993-FF63-A973-2A096CD35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 of ADT to radiation in the primary setting well established</a:t>
            </a:r>
          </a:p>
          <a:p>
            <a:r>
              <a:rPr lang="en-US" dirty="0"/>
              <a:t>Duration of ADT 4-6 months for intermediate risk and 18-24 months for high risk</a:t>
            </a:r>
          </a:p>
          <a:p>
            <a:r>
              <a:rPr lang="en-US" dirty="0"/>
              <a:t>The role of ADT in the salvage setting unclear</a:t>
            </a:r>
          </a:p>
          <a:p>
            <a:r>
              <a:rPr lang="en-US" dirty="0"/>
              <a:t>Enzalutamide is an AR antagonist which does not alter testosterone levels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21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7CA4E7-C901-83E8-6E6C-F2825C3A3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1"/>
          <a:stretch/>
        </p:blipFill>
        <p:spPr>
          <a:xfrm>
            <a:off x="6819666" y="334083"/>
            <a:ext cx="4980198" cy="3094917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78625ECD-274A-0FF2-91F5-A40267C7D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37"/>
          <a:stretch/>
        </p:blipFill>
        <p:spPr>
          <a:xfrm>
            <a:off x="6715757" y="3429000"/>
            <a:ext cx="4853492" cy="3027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07759-8D48-C755-9EB6-83BAC096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646" y="-197427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Maturation of overall survival (OS) in TIVO-3 with long-term follow-up. </a:t>
            </a:r>
            <a:br>
              <a:rPr lang="en-US" sz="2700" dirty="0"/>
            </a:br>
            <a:r>
              <a:rPr lang="en-US" sz="2700" dirty="0"/>
              <a:t>ASCO 2022;Abstract 4557.</a:t>
            </a:r>
            <a:br>
              <a:rPr lang="en-US" sz="2700" dirty="0"/>
            </a:br>
            <a:r>
              <a:rPr lang="en-US" b="1" dirty="0"/>
              <a:t> 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DDEC231-84E9-38CC-7114-FF70735B1F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96"/>
          <a:stretch/>
        </p:blipFill>
        <p:spPr>
          <a:xfrm>
            <a:off x="468088" y="1469986"/>
            <a:ext cx="6092584" cy="3646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D444D7-2A0C-8D71-3146-90D55EDA4DCC}"/>
              </a:ext>
            </a:extLst>
          </p:cNvPr>
          <p:cNvSpPr txBox="1"/>
          <p:nvPr/>
        </p:nvSpPr>
        <p:spPr>
          <a:xfrm>
            <a:off x="8634171" y="6456552"/>
            <a:ext cx="2475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*Patients had PFS of ≥12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965DB-5830-2D7D-DDB4-3EEBA31CE469}"/>
              </a:ext>
            </a:extLst>
          </p:cNvPr>
          <p:cNvSpPr txBox="1"/>
          <p:nvPr/>
        </p:nvSpPr>
        <p:spPr>
          <a:xfrm>
            <a:off x="7654167" y="3515969"/>
            <a:ext cx="411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511878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5698-4D9D-1093-1C43-19278E58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Presentations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01929-9B03-31E6-B43C-F69513B6C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Inter"/>
              </a:rPr>
              <a:t>Resistance Mechanisms and Combinatorial Approaches to Enhance PSMA-Based Radioligand Responses- Hoffman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000000"/>
              </a:solidFill>
              <a:latin typeface="Inter"/>
            </a:endParaRPr>
          </a:p>
          <a:p>
            <a:pPr marL="0" indent="0">
              <a:buNone/>
            </a:pPr>
            <a:r>
              <a:rPr lang="en-US" b="1" dirty="0"/>
              <a:t>EVEREST: </a:t>
            </a:r>
            <a:r>
              <a:rPr lang="en-US" b="1" dirty="0" err="1"/>
              <a:t>Everolimus</a:t>
            </a:r>
            <a:r>
              <a:rPr lang="en-US" b="1" dirty="0"/>
              <a:t> for renal cancer ensuing surgical therapy—A phase III study (SWOG S0931, NCT01120249).-Ryan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dirty="0">
                <a:solidFill>
                  <a:srgbClr val="4D4D4D"/>
                </a:solidFill>
                <a:latin typeface="Roboto" panose="02000000000000000000" pitchFamily="2" charset="0"/>
              </a:rPr>
              <a:t>  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5E22C6A-9C78-DD87-84E0-58EFE86E3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2" descr="Avatar Image">
            <a:extLst>
              <a:ext uri="{FF2B5EF4-FFF2-40B4-BE49-F238E27FC236}">
                <a16:creationId xmlns:a16="http://schemas.microsoft.com/office/drawing/2014/main" id="{35E35807-4AB9-4CAB-4ED8-506D08E2F8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90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96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9075C-5F9E-8FED-AE78-728FA9FB6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Phase II, double-blind, randomized study of salvage radiation therapy (SRT) plus enzalutamide or placebo for high-risk PSA-recurrent prostate cancer after radical prostatectomy: The SALV-ENZA Trial. Abstract 5012.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260800-F18A-F040-342E-32D6C293C2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BCR PC after RP</a:t>
            </a:r>
          </a:p>
          <a:p>
            <a:r>
              <a:rPr lang="en-US" dirty="0"/>
              <a:t>Randomized to placebo or Enzalutamide 160mg/d x 6 months, prostate bed RT</a:t>
            </a:r>
          </a:p>
          <a:p>
            <a:r>
              <a:rPr lang="en-US" dirty="0"/>
              <a:t>86 men were enrolled; 43/arm</a:t>
            </a:r>
          </a:p>
          <a:p>
            <a:r>
              <a:rPr lang="en-US" dirty="0"/>
              <a:t>Median follow up 34 </a:t>
            </a:r>
            <a:r>
              <a:rPr lang="en-US" dirty="0" err="1"/>
              <a:t>mos</a:t>
            </a:r>
            <a:endParaRPr lang="en-US" dirty="0"/>
          </a:p>
          <a:p>
            <a:r>
              <a:rPr lang="en-US" dirty="0"/>
              <a:t>Powered for a HR 0.44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40684-A425-8B58-37A2-4546E3AD6B79}"/>
              </a:ext>
            </a:extLst>
          </p:cNvPr>
          <p:cNvSpPr txBox="1"/>
          <p:nvPr/>
        </p:nvSpPr>
        <p:spPr>
          <a:xfrm>
            <a:off x="6096000" y="5626625"/>
            <a:ext cx="5999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FFPP improved with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vs placebo HR-0.42 ).19-.92) P=.031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AE’s grade 1-2 fatigue 65% vs 53%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C9E4D5E-DEA6-FB0B-6E7C-21D84224DA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17524" r="21774" b="15993"/>
          <a:stretch/>
        </p:blipFill>
        <p:spPr bwMode="auto">
          <a:xfrm>
            <a:off x="5802923" y="1380804"/>
            <a:ext cx="6197118" cy="424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801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85A230-1E6F-36D3-0941-7DAEA3A2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SALV-ENZA Trial: Conclusions/Takeaways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84394-8017-97F9-BF47-7545EDE46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Non-ADT option in the salvage setting very promising</a:t>
            </a:r>
          </a:p>
          <a:p>
            <a:endParaRPr lang="en-US" dirty="0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A40B4CAF-C420-7ED4-0064-7C3C62D66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0" y="2704623"/>
            <a:ext cx="9339144" cy="2267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B7F936-69B6-899C-1803-55166E046E1A}"/>
              </a:ext>
            </a:extLst>
          </p:cNvPr>
          <p:cNvSpPr txBox="1"/>
          <p:nvPr/>
        </p:nvSpPr>
        <p:spPr>
          <a:xfrm>
            <a:off x="1471610" y="5389843"/>
            <a:ext cx="884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Promising!! Await the randomized RADICALS-HD trial </a:t>
            </a:r>
          </a:p>
        </p:txBody>
      </p:sp>
    </p:spTree>
    <p:extLst>
      <p:ext uri="{BB962C8B-B14F-4D97-AF65-F5344CB8AC3E}">
        <p14:creationId xmlns:p14="http://schemas.microsoft.com/office/powerpoint/2010/main" val="3944111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04885-4EEE-7A09-2C1C-43FE0B6C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94" y="166256"/>
            <a:ext cx="10676906" cy="1496290"/>
          </a:xfrm>
        </p:spPr>
        <p:txBody>
          <a:bodyPr>
            <a:noAutofit/>
          </a:bodyPr>
          <a:lstStyle/>
          <a:p>
            <a:r>
              <a:rPr lang="en-US" sz="2800" dirty="0"/>
              <a:t>Updated overall survival outcomes in ENZAMET (ANZUP 1304), an international, cooperative group trial of enzalutamide in metastatic hormone-sensitive prostate cancer (</a:t>
            </a:r>
            <a:r>
              <a:rPr lang="en-US" sz="2800" dirty="0" err="1"/>
              <a:t>mHSPC</a:t>
            </a:r>
            <a:r>
              <a:rPr lang="en-US" sz="2800" dirty="0"/>
              <a:t>).Abstract LBA5004.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CB0263-7C4B-5C03-8C93-323B7C645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674" y="1439651"/>
            <a:ext cx="5994409" cy="2514003"/>
          </a:xfrm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6B19827-AD4F-ACFE-07D3-58AC6ECF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168" y="1337922"/>
            <a:ext cx="5184912" cy="2274710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EDE7172-688A-C9AC-4568-0F457E1B5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324" y="4049235"/>
            <a:ext cx="5061679" cy="255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19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3BF83-98E5-BE00-A7C1-EC9182B8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Conclusions/Takeaways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E7E47-6BA4-F677-E977-868305A43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Enzalutamide +ADT superior to ADT alone with longer follow up</a:t>
            </a:r>
          </a:p>
          <a:p>
            <a:r>
              <a:rPr lang="en-US" dirty="0"/>
              <a:t>This trial was not best suited to ask the question of docetaxel (triplet)</a:t>
            </a:r>
          </a:p>
          <a:p>
            <a:r>
              <a:rPr lang="en-US" dirty="0"/>
              <a:t>That is already known from PEACE1 and ARASENS</a:t>
            </a:r>
          </a:p>
          <a:p>
            <a:r>
              <a:rPr lang="en-US" dirty="0"/>
              <a:t>The question of docetaxel in this trial was not prospective and is a subset</a:t>
            </a:r>
          </a:p>
          <a:p>
            <a:r>
              <a:rPr lang="en-US" dirty="0"/>
              <a:t>None of the 3 trials address the question of the added value of docetaxel</a:t>
            </a:r>
          </a:p>
          <a:p>
            <a:r>
              <a:rPr lang="en-US" dirty="0"/>
              <a:t>ADT + ARAT +/- docetaxel is the optimum trial design that is unlikely to happen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29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B1ED1-2A71-8323-39B3-8B6DB89B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56"/>
            <a:ext cx="10515600" cy="1192213"/>
          </a:xfrm>
        </p:spPr>
        <p:txBody>
          <a:bodyPr>
            <a:normAutofit fontScale="90000"/>
          </a:bodyPr>
          <a:lstStyle/>
          <a:p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Genomic aberrations associated with overall survival (OS) in metastatic castration-sensitive prostate cancer (</a:t>
            </a:r>
            <a:r>
              <a:rPr lang="en-US" sz="2700" dirty="0" err="1"/>
              <a:t>mCSPC</a:t>
            </a:r>
            <a:r>
              <a:rPr lang="en-US" sz="2700" dirty="0"/>
              <a:t>) treated with apalutamide (APA) or placebo (PBO) plus androgen deprivation therapy (ADT) in TITAN. ASCO 2022;Abstract 5066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7F123E9-8D3D-B412-07B4-785B2D7601E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643"/>
          <a:stretch/>
        </p:blipFill>
        <p:spPr>
          <a:xfrm>
            <a:off x="82961" y="1581018"/>
            <a:ext cx="3472651" cy="1537858"/>
          </a:xfr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280BCDDE-0A08-EFBA-520E-321CFD047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599"/>
          <a:stretch/>
        </p:blipFill>
        <p:spPr>
          <a:xfrm>
            <a:off x="838200" y="3294416"/>
            <a:ext cx="2253423" cy="215849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D0E2150-58E3-A01C-B24C-A25F17462C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3" r="2036"/>
          <a:stretch/>
        </p:blipFill>
        <p:spPr>
          <a:xfrm>
            <a:off x="3703899" y="2010336"/>
            <a:ext cx="4838218" cy="339721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470317-50D8-B86C-19C6-DA49B2123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879" y="1395911"/>
            <a:ext cx="2980159" cy="5462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C4E21B-71FC-03BD-358F-3D418DF55F07}"/>
              </a:ext>
            </a:extLst>
          </p:cNvPr>
          <p:cNvSpPr txBox="1"/>
          <p:nvPr/>
        </p:nvSpPr>
        <p:spPr>
          <a:xfrm>
            <a:off x="334614" y="5670348"/>
            <a:ext cx="7663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Presence of </a:t>
            </a:r>
            <a:r>
              <a:rPr lang="en-US" dirty="0" err="1"/>
              <a:t>ctDNA</a:t>
            </a:r>
            <a:r>
              <a:rPr lang="en-US" dirty="0"/>
              <a:t> and AR genomic aberration at baseline had worse outcomes</a:t>
            </a:r>
          </a:p>
          <a:p>
            <a:r>
              <a:rPr lang="en-US" dirty="0"/>
              <a:t>Presence of any AR genomic aberration and PI3K pathway aberrations at end of study had worse outcomes</a:t>
            </a:r>
          </a:p>
        </p:txBody>
      </p:sp>
    </p:spTree>
    <p:extLst>
      <p:ext uri="{BB962C8B-B14F-4D97-AF65-F5344CB8AC3E}">
        <p14:creationId xmlns:p14="http://schemas.microsoft.com/office/powerpoint/2010/main" val="1911281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27D98-EE4E-6A1D-3C47-45FEA841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TheraP</a:t>
            </a:r>
            <a:r>
              <a:rPr lang="en-US" sz="2400" dirty="0"/>
              <a:t>: 177Lu-PSMA-617 (</a:t>
            </a:r>
            <a:r>
              <a:rPr lang="en-US" sz="2400" dirty="0" err="1"/>
              <a:t>LuPSMA</a:t>
            </a:r>
            <a:r>
              <a:rPr lang="en-US" sz="2400" dirty="0"/>
              <a:t>) versus </a:t>
            </a:r>
            <a:r>
              <a:rPr lang="en-US" sz="2400" dirty="0" err="1"/>
              <a:t>cabazitaxel</a:t>
            </a:r>
            <a:r>
              <a:rPr lang="en-US" sz="2400" dirty="0"/>
              <a:t> in metastatic castration-resistant prostate cancer (</a:t>
            </a:r>
            <a:r>
              <a:rPr lang="en-US" sz="2400" dirty="0" err="1"/>
              <a:t>mCRPC</a:t>
            </a:r>
            <a:r>
              <a:rPr lang="en-US" sz="2400" dirty="0"/>
              <a:t>) progressing after docetaxel—Overall survival after median follow-up of 3 years (ANZUP 1603). ASCO 2022;Abstract 5000.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9CDFAE1-F361-26D6-B391-0B98C629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2" y="1569485"/>
            <a:ext cx="4872128" cy="2463538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7E96EB8-D8EF-A02E-D038-23B40EE0A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2" y="4154226"/>
            <a:ext cx="6112960" cy="2311138"/>
          </a:xfrm>
          <a:prstGeom prst="rect">
            <a:avLst/>
          </a:prstGeom>
        </p:spPr>
      </p:pic>
      <p:pic>
        <p:nvPicPr>
          <p:cNvPr id="9" name="Picture 8" descr="Timeline&#10;&#10;Description automatically generated">
            <a:extLst>
              <a:ext uri="{FF2B5EF4-FFF2-40B4-BE49-F238E27FC236}">
                <a16:creationId xmlns:a16="http://schemas.microsoft.com/office/drawing/2014/main" id="{E91CE3C6-8AE8-30AC-7F9C-3E0D55B33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880" y="1569485"/>
            <a:ext cx="5351533" cy="270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9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9" ma:contentTypeDescription="Create a new document." ma:contentTypeScope="" ma:versionID="83bf1051954f228ef3dccc82cfc58357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1f103e14bcb636125a88c7b57b71e20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B8FA8A-F357-4DEC-9F72-F6945507B8CE}"/>
</file>

<file path=customXml/itemProps2.xml><?xml version="1.0" encoding="utf-8"?>
<ds:datastoreItem xmlns:ds="http://schemas.openxmlformats.org/officeDocument/2006/customXml" ds:itemID="{569E0FE3-EC4C-4195-A2B0-151560DAE477}"/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1241</Words>
  <Application>Microsoft Macintosh PowerPoint</Application>
  <PresentationFormat>Widescreen</PresentationFormat>
  <Paragraphs>101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</vt:lpstr>
      <vt:lpstr>Calibri</vt:lpstr>
      <vt:lpstr>Calibri Light</vt:lpstr>
      <vt:lpstr>Inter</vt:lpstr>
      <vt:lpstr>Roboto</vt:lpstr>
      <vt:lpstr>Office Theme</vt:lpstr>
      <vt:lpstr>GU Abstracts ASCO 2022</vt:lpstr>
      <vt:lpstr>Prostate Abstracts 2022</vt:lpstr>
      <vt:lpstr> Phase II, double-blind, randomized study of salvage radiation therapy (SRT) plus enzalutamide or placebo for high-risk PSA-recurrent prostate cancer after radical prostatectomy: The SALV-ENZA Trial. Abstract 5012. </vt:lpstr>
      <vt:lpstr>Phase II, double-blind, randomized study of salvage radiation therapy (SRT) plus enzalutamide or placebo for high-risk PSA-recurrent prostate cancer after radical prostatectomy: The SALV-ENZA Trial. Abstract 5012. </vt:lpstr>
      <vt:lpstr>The SALV-ENZA Trial: Conclusions/Takeaways</vt:lpstr>
      <vt:lpstr>Updated overall survival outcomes in ENZAMET (ANZUP 1304), an international, cooperative group trial of enzalutamide in metastatic hormone-sensitive prostate cancer (mHSPC).Abstract LBA5004. </vt:lpstr>
      <vt:lpstr>Conclusions/Takeaways</vt:lpstr>
      <vt:lpstr>  Genomic aberrations associated with overall survival (OS) in metastatic castration-sensitive prostate cancer (mCSPC) treated with apalutamide (APA) or placebo (PBO) plus androgen deprivation therapy (ADT) in TITAN. ASCO 2022;Abstract 5066. </vt:lpstr>
      <vt:lpstr>TheraP: 177Lu-PSMA-617 (LuPSMA) versus cabazitaxel in metastatic castration-resistant prostate cancer (mCRPC) progressing after docetaxel—Overall survival after median follow-up of 3 years (ANZUP 1603). ASCO 2022;Abstract 5000. </vt:lpstr>
      <vt:lpstr>RESULTS: PFS/OS</vt:lpstr>
      <vt:lpstr> Phase III PROpel trial. ASCO 2022;Abstract 5019.</vt:lpstr>
      <vt:lpstr>Tolerability of abiraterone (abi) combined with olaparib (ola) in patients (pts) with metastatic castration-resistant prostate cancer (mCRPC): Further results from the phase III PROpel trial. ASCO 2022;Abstract 5019. </vt:lpstr>
      <vt:lpstr>     Gene-by-gene analysis in the MAGNITUDE study of niraparib (NIRA) with abiraterone acetate and prednisone (AAP) in patients (pts) with metastatic castration-resistant prostate cancer (mCRPC) and homologous recombination repair (HRR) gene alterations.    Abstract 5020. </vt:lpstr>
      <vt:lpstr>Results: </vt:lpstr>
      <vt:lpstr>  Gene-by-gene analysis in the MAGNITUDE study of niraparib (NIRA) with abiraterone acetate and prednisone (AAP) in patients (pts) with metastatic castration-resistant prostate cancer (mCRPC) and homologous recombination repair (HRR) gene alterations.  </vt:lpstr>
      <vt:lpstr>Bladder Abstracts 2022</vt:lpstr>
      <vt:lpstr>Perioperative chemoimmunotherapy with durvalumab for operable muscle-invasive urothelial carcinoma (MIUC): Primary analysis of the single arm phase II trial SAKK 06/17. ASCO 2022;Abstract 4515.  </vt:lpstr>
      <vt:lpstr>Is chemo-IO needed in MIBC? </vt:lpstr>
      <vt:lpstr>  Long-term outcomes in EV-301: 24-month findings from the phase 3 trial of enfortumab vedotin versus chemotherapy in patients with previously treated advanced urothelial carcinoma. Abstract 4516.  </vt:lpstr>
      <vt:lpstr>  Preliminary results of a phase Ib/II combination study of RC48-ADC, a novel humanized anti-HER2 antibody-drug conjugate (ADC) with toripalimab, a humanized IgG4 mAb against programmed death-1 (PD-1) in patients with locally advanced UC. Abstract 451. </vt:lpstr>
      <vt:lpstr>RC 48 Mono Rx</vt:lpstr>
      <vt:lpstr>.    Cabozantinib (C) in combination with atezolizumab (A) in urothelial carcinoma (UC): Results from cohorts 3, 4, 5 of the COSMIC-021 study. ASCO 2022;Abstract 4504.   </vt:lpstr>
      <vt:lpstr>Renal Abstracts 2022</vt:lpstr>
      <vt:lpstr>Adjuvant pembrolizumab for post-nephrectomy renal cell carcinoma (RCC): Expanded efficacy analyses from KEYNOTE-564. ASCO 2022;Abstract 4512. </vt:lpstr>
      <vt:lpstr>Association between depth of response (DepOR) and clinical outcomes: Exploratory analysis in patients with previously untreated advanced renal cell carcinoma (aRCC) in CheckMate 9ER. ASCO 2022;Abstract 4501. </vt:lpstr>
      <vt:lpstr>CALYPSO: A three-arm randomized phase II study of durvalumab alone or with savolitinib or tremelimumab in previously treated advanced clear cell renal cancer. ASCO 2022;Abstract LBA4503.  </vt:lpstr>
      <vt:lpstr>Phase 1 LITESPARK-001 (MK-6482-001) study of belzutifan in advanced solid tumors: Update of the clear cell renal cell carcinoma (ccRCC) cohort with more than 3 years of total follow-up. Abstract 4509.</vt:lpstr>
      <vt:lpstr>Other Belzutifan studies in RCC</vt:lpstr>
      <vt:lpstr>Maturation of overall survival (OS) in TIVO-3 with long-term follow-up. ASCO 2022;Abstract 4557. </vt:lpstr>
      <vt:lpstr>   Maturation of overall survival (OS) in TIVO-3 with long-term follow-up.  ASCO 2022;Abstract 4557.   </vt:lpstr>
      <vt:lpstr>Additional Presentations of Interest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: Application, Combinations &amp; Challenges</dc:title>
  <dc:creator>Dr. Sandy Srinivas</dc:creator>
  <cp:lastModifiedBy>Taylor Wallace</cp:lastModifiedBy>
  <cp:revision>55</cp:revision>
  <dcterms:created xsi:type="dcterms:W3CDTF">2022-05-20T17:43:06Z</dcterms:created>
  <dcterms:modified xsi:type="dcterms:W3CDTF">2022-06-30T14:57:08Z</dcterms:modified>
</cp:coreProperties>
</file>