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1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876" r:id="rId3"/>
    <p:sldMasterId id="2147483880" r:id="rId4"/>
    <p:sldMasterId id="2147483895" r:id="rId5"/>
  </p:sldMasterIdLst>
  <p:notesMasterIdLst>
    <p:notesMasterId r:id="rId35"/>
  </p:notesMasterIdLst>
  <p:sldIdLst>
    <p:sldId id="1322" r:id="rId6"/>
    <p:sldId id="2145706287" r:id="rId7"/>
    <p:sldId id="2134960102" r:id="rId8"/>
    <p:sldId id="2145706285" r:id="rId9"/>
    <p:sldId id="2134960042" r:id="rId10"/>
    <p:sldId id="2134960043" r:id="rId11"/>
    <p:sldId id="2134960387" r:id="rId12"/>
    <p:sldId id="2134959053" r:id="rId13"/>
    <p:sldId id="2134960436" r:id="rId14"/>
    <p:sldId id="403" r:id="rId15"/>
    <p:sldId id="400" r:id="rId16"/>
    <p:sldId id="1337" r:id="rId17"/>
    <p:sldId id="1338" r:id="rId18"/>
    <p:sldId id="294" r:id="rId19"/>
    <p:sldId id="1335" r:id="rId20"/>
    <p:sldId id="2145706286" r:id="rId21"/>
    <p:sldId id="2145706288" r:id="rId22"/>
    <p:sldId id="379" r:id="rId23"/>
    <p:sldId id="381" r:id="rId24"/>
    <p:sldId id="382" r:id="rId25"/>
    <p:sldId id="353" r:id="rId26"/>
    <p:sldId id="356" r:id="rId27"/>
    <p:sldId id="1695" r:id="rId28"/>
    <p:sldId id="1693" r:id="rId29"/>
    <p:sldId id="262" r:id="rId30"/>
    <p:sldId id="1699" r:id="rId31"/>
    <p:sldId id="2145706290" r:id="rId32"/>
    <p:sldId id="2145706289" r:id="rId33"/>
    <p:sldId id="2145706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9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1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ustomXml" Target="../customXml/item3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4A625-5D85-4E9B-AA4F-699A810BE092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2F348-B461-46FE-B7A3-C5A8529F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4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F11B93-7FE7-9A48-BB4B-72375D268A5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4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53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HR is T1, HG Ta, CIS, anything</a:t>
            </a:r>
            <a:r>
              <a:rPr lang="en-US" baseline="0" dirty="0"/>
              <a:t> recurrent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EA5C2-96AA-4D4D-8A13-5B3C4A38A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5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53% of patients with CIS had a CR</a:t>
            </a:r>
            <a:r>
              <a:rPr lang="en-US" baseline="0" dirty="0"/>
              <a:t> and all were at 3 months, 43% of the responders had a durable response which lead to a 24% RF survival</a:t>
            </a:r>
          </a:p>
          <a:p>
            <a:endParaRPr lang="en-US" baseline="0" dirty="0"/>
          </a:p>
          <a:p>
            <a:r>
              <a:rPr lang="en-US" baseline="0" dirty="0"/>
              <a:t>Collin </a:t>
            </a:r>
            <a:r>
              <a:rPr lang="en-US" baseline="0" dirty="0" err="1"/>
              <a:t>Dinney</a:t>
            </a:r>
            <a:r>
              <a:rPr lang="en-US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Less than 5% progressed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Cx</a:t>
            </a:r>
            <a:r>
              <a:rPr lang="en-US" baseline="0" dirty="0"/>
              <a:t> free survival at 2 years was 65%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Only 12% had upstaging at </a:t>
            </a:r>
            <a:r>
              <a:rPr lang="en-US" baseline="0" dirty="0" err="1"/>
              <a:t>Cx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44% had upstaging when went to </a:t>
            </a:r>
            <a:r>
              <a:rPr lang="en-US" baseline="0" dirty="0" err="1"/>
              <a:t>Cx</a:t>
            </a:r>
            <a:r>
              <a:rPr lang="en-US" baseline="0" dirty="0"/>
              <a:t> straight from BCG unresponsive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baseline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International</a:t>
            </a:r>
            <a:r>
              <a:rPr lang="en-US" baseline="0" dirty="0"/>
              <a:t> phase 3 clinical trial, powered for equivalence– original goal for 100 patients, 500 each arm but had to decrease goal to 412 per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-123" charset="-128"/>
                <a:cs typeface="ＭＳ Ｐゴシック" pitchFamily="-123" charset="-128"/>
              </a:rPr>
              <a:t>N-803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23" charset="-128"/>
                <a:cs typeface="ＭＳ Ｐゴシック" pitchFamily="-123" charset="-128"/>
              </a:rPr>
              <a:t>Anktiva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-123" charset="-128"/>
                <a:cs typeface="ＭＳ Ｐゴシック" pitchFamily="-123" charset="-128"/>
              </a:rPr>
              <a:t>), is a mutant IL-15-based immunostimulatory fusion protein complex (IL-15R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-123" charset="-128"/>
                <a:cs typeface="ＭＳ Ｐゴシック" pitchFamily="-123" charset="-128"/>
              </a:rPr>
              <a:t>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-123" charset="-128"/>
                <a:cs typeface="ＭＳ Ｐゴシック" pitchFamily="-123" charset="-128"/>
              </a:rPr>
              <a:t>Fc) that promotes proliferation and activation of natural killer (NK) cells and CD8+ T cells, but not regulatory T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353066-8694-4B0D-953F-29DBDE1337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jpeg"/><Relationship Id="rId4" Type="http://schemas.openxmlformats.org/officeDocument/2006/relationships/image" Target="../media/image3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BA357-ED9A-284B-92F3-D9E5309D9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89" y="320146"/>
            <a:ext cx="11544342" cy="56756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82930B-B466-DA4B-990C-F58EF23AA6D5}"/>
              </a:ext>
            </a:extLst>
          </p:cNvPr>
          <p:cNvSpPr/>
          <p:nvPr userDrawn="1"/>
        </p:nvSpPr>
        <p:spPr bwMode="auto">
          <a:xfrm flipV="1">
            <a:off x="323516" y="4716989"/>
            <a:ext cx="11544969" cy="1285873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902047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1"/>
            <a:ext cx="12192000" cy="13671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835520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781794"/>
            <a:ext cx="8576108" cy="53395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367" y="4523564"/>
            <a:ext cx="8576108" cy="1309445"/>
          </a:xfrm>
        </p:spPr>
        <p:txBody>
          <a:bodyPr/>
          <a:lstStyle>
            <a:lvl1pPr marL="0" marR="0" indent="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F8765-12BA-004B-AD0A-6C7ABAC51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8" y="91035"/>
            <a:ext cx="3272783" cy="14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15968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0D5B-6847-4051-A2D6-123699AD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230C1-06B0-47CD-AB65-ACFBEFF05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1325F-7526-4EC9-AFC2-55390858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E1558-25F0-4BBA-8DCC-555616DF7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C6253-ADBC-4604-9FB0-C2067CE7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C601B-8A26-44B2-BBAF-D188E4B6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999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E913-D546-4C10-85F7-82345618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C554A-3786-47CF-8351-3A821FE58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F8E8-6EF4-456D-8223-4C76D00F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CA3C0-A4E8-457D-95D7-E94362CB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AF03C-863E-47C3-AB53-D930CD5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39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93ED6B-9235-40F2-AE17-6A664DA18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71248-15F2-4220-8973-11279FED8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FA100-4AA3-4714-9B40-47850316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A6895-F2BF-41C3-9E16-6F49599A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3E709-DCE7-437C-A380-3E569F0E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98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1182" y="1712918"/>
            <a:ext cx="5405919" cy="4169673"/>
          </a:xfrm>
        </p:spPr>
        <p:txBody>
          <a:bodyPr/>
          <a:lstStyle>
            <a:lvl1pPr marL="234131" marR="0" indent="-234131" algn="l" defTabSz="76192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01" marR="0" indent="-234131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44" marR="0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165" marR="0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08" marR="0" indent="-191114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31" marR="0" lvl="0" indent="-234131" algn="l" defTabSz="76192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01" marR="0" lvl="1" indent="-234131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44" marR="0" lvl="2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65" marR="0" lvl="3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08" marR="0" lvl="4" indent="-191114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85648" y="1712915"/>
            <a:ext cx="5401733" cy="4169675"/>
          </a:xfrm>
        </p:spPr>
        <p:txBody>
          <a:bodyPr/>
          <a:lstStyle>
            <a:lvl1pPr marL="234131" marR="0" indent="-234131" algn="l" defTabSz="76192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3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01" marR="0" indent="-234131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44" marR="0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165" marR="0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08" marR="0" indent="-191114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31" marR="0" lvl="0" indent="-234131" algn="l" defTabSz="76192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01" marR="0" lvl="1" indent="-234131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44" marR="0" lvl="2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65" marR="0" lvl="3" indent="-201147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08" marR="0" lvl="4" indent="-191114" algn="l" defTabSz="7619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1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3102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65881006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5" y="1229456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D99BE71-57DB-4222-BEB3-08BC285C1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976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io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790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943601"/>
            <a:ext cx="12192000" cy="1588"/>
          </a:xfrm>
          <a:prstGeom prst="line">
            <a:avLst/>
          </a:prstGeom>
          <a:ln w="25400">
            <a:solidFill>
              <a:srgbClr val="F1AB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Keck Medical Center Lockups white gold PMS_2line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172201"/>
            <a:ext cx="175471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648200"/>
          </a:xfrm>
          <a:prstGeom prst="rect">
            <a:avLst/>
          </a:prstGeom>
        </p:spPr>
        <p:txBody>
          <a:bodyPr vert="horz"/>
          <a:lstStyle>
            <a:lvl1pPr marL="457189" indent="-457189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1pPr>
            <a:lvl2pPr marL="990575" indent="-380990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2pPr>
            <a:lvl3pPr marL="1523962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3pPr>
            <a:lvl4pPr marL="2133547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4pPr>
            <a:lvl5pPr marL="2743131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33" b="1" i="0">
                <a:solidFill>
                  <a:srgbClr val="000000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4"/>
          </p:nvPr>
        </p:nvSpPr>
        <p:spPr>
          <a:xfrm>
            <a:off x="8737600" y="6229351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389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32614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6583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15441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390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39" y="320040"/>
            <a:ext cx="11544971" cy="5656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20839" y="320039"/>
            <a:ext cx="11544969" cy="5659585"/>
          </a:xfrm>
          <a:prstGeom prst="rect">
            <a:avLst/>
          </a:prstGeom>
          <a:solidFill>
            <a:schemeClr val="accent3">
              <a:alpha val="7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8586368" y="5607463"/>
            <a:ext cx="3143079" cy="20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6" y="3012652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381567944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44099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31105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3408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46636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7300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7238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1" y="571501"/>
            <a:ext cx="2599267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71501"/>
            <a:ext cx="75946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16992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5715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266507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5715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356624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08" y="327485"/>
            <a:ext cx="11541182" cy="56560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23516" y="318191"/>
            <a:ext cx="11544969" cy="5665367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8589041" y="5614721"/>
            <a:ext cx="3143079" cy="20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833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6" y="3012652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867293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4BF6B488-EA69-F443-BB8A-36FDFF817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317500"/>
            <a:ext cx="11546417" cy="56620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8589041" y="5614721"/>
            <a:ext cx="3143079" cy="20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Jeffrey </a:t>
            </a:r>
            <a:r>
              <a:rPr lang="en-US" sz="833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Sparr</a:t>
            </a:r>
            <a:r>
              <a:rPr lang="en-US" sz="8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Same Guy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6" y="3012652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6565489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9410312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34562635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17769239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3603616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34776477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5771805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266573-6DDA-EB45-BD09-1D5EA86C5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89" y="320146"/>
            <a:ext cx="11544342" cy="56756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75093E-139D-5A40-8F07-86F2F90A36E3}"/>
              </a:ext>
            </a:extLst>
          </p:cNvPr>
          <p:cNvSpPr/>
          <p:nvPr userDrawn="1"/>
        </p:nvSpPr>
        <p:spPr bwMode="auto">
          <a:xfrm flipV="1">
            <a:off x="323516" y="4716989"/>
            <a:ext cx="11544969" cy="1285873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195900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61376105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148688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928" y="1713179"/>
            <a:ext cx="10984706" cy="4169410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4227031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1928" y="1713179"/>
            <a:ext cx="10984706" cy="4169410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047335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1928" y="2427290"/>
            <a:ext cx="10984706" cy="3455298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7" y="1713179"/>
            <a:ext cx="10981267" cy="3590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333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351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67" y="1713179"/>
            <a:ext cx="10981267" cy="3590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333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38280652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1182" y="1712916"/>
            <a:ext cx="5405918" cy="4169673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85647" y="1712914"/>
            <a:ext cx="5401733" cy="4169675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3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9262370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338918" y="1684692"/>
            <a:ext cx="7247715" cy="4197897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500"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01928" y="1712916"/>
            <a:ext cx="3512873" cy="4169673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2967224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84900" y="1712916"/>
            <a:ext cx="5401733" cy="4169673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928" y="1712914"/>
            <a:ext cx="5405173" cy="4169673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82310569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341285" y="1712914"/>
            <a:ext cx="3509433" cy="4169675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727" y="1712914"/>
            <a:ext cx="3509433" cy="4169675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72840" y="1712914"/>
            <a:ext cx="3509433" cy="4169675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9921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09E42-E67A-BB49-AF88-7EB8FC693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29" y="320146"/>
            <a:ext cx="11544342" cy="56756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865009-99B0-2543-B31D-B3DCE35C30D3}"/>
              </a:ext>
            </a:extLst>
          </p:cNvPr>
          <p:cNvSpPr/>
          <p:nvPr userDrawn="1"/>
        </p:nvSpPr>
        <p:spPr bwMode="auto">
          <a:xfrm flipV="1">
            <a:off x="323516" y="4716989"/>
            <a:ext cx="11544969" cy="1285873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9079809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04750" y="1680827"/>
            <a:ext cx="3508199" cy="433917"/>
          </a:xfrm>
          <a:solidFill>
            <a:srgbClr val="FFFFFF"/>
          </a:solidFill>
        </p:spPr>
        <p:txBody>
          <a:bodyPr anchor="ctr"/>
          <a:lstStyle>
            <a:lvl1pPr marL="91278" indent="0">
              <a:buNone/>
              <a:defRPr sz="1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344117" y="1680827"/>
            <a:ext cx="3508199" cy="433917"/>
          </a:xfrm>
          <a:solidFill>
            <a:srgbClr val="FFFFFF"/>
          </a:solidFill>
        </p:spPr>
        <p:txBody>
          <a:bodyPr anchor="ctr"/>
          <a:lstStyle>
            <a:lvl1pPr marL="91278" indent="0">
              <a:buNone/>
              <a:defRPr sz="16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8073405" y="1680827"/>
            <a:ext cx="3517625" cy="433917"/>
          </a:xfrm>
          <a:solidFill>
            <a:srgbClr val="FFFFFF"/>
          </a:solidFill>
        </p:spPr>
        <p:txBody>
          <a:bodyPr anchor="ctr"/>
          <a:lstStyle>
            <a:lvl1pPr marL="91278" indent="0">
              <a:buNone/>
              <a:defRPr sz="1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41285" y="2342029"/>
            <a:ext cx="3509433" cy="3540560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727" y="2342029"/>
            <a:ext cx="3509433" cy="3540560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72840" y="2342029"/>
            <a:ext cx="3509433" cy="3540560"/>
          </a:xfrm>
          <a:noFill/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31" marR="0" indent="-242084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65091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3400659" y="1352314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6200184" y="1352314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8999710" y="1352314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601134" y="1352314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0605" y="2188337"/>
            <a:ext cx="2591594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2791" y="2188337"/>
            <a:ext cx="2591594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2699" y="2188337"/>
            <a:ext cx="2591594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82606" y="2188337"/>
            <a:ext cx="2591594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605" y="1573627"/>
            <a:ext cx="2591594" cy="393397"/>
          </a:xfrm>
        </p:spPr>
        <p:txBody>
          <a:bodyPr lIns="182880" tIns="91440" rIns="182880" bIns="91440"/>
          <a:lstStyle>
            <a:lvl1pPr marL="0" indent="0">
              <a:buNone/>
              <a:defRPr sz="16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2791" y="1573627"/>
            <a:ext cx="2591594" cy="393397"/>
          </a:xfrm>
        </p:spPr>
        <p:txBody>
          <a:bodyPr lIns="182880" tIns="91440" rIns="182880" bIns="91440"/>
          <a:lstStyle>
            <a:lvl1pPr marL="0" indent="0">
              <a:buNone/>
              <a:defRPr sz="16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699" y="1573627"/>
            <a:ext cx="2591594" cy="393397"/>
          </a:xfrm>
        </p:spPr>
        <p:txBody>
          <a:bodyPr lIns="182880" tIns="91440" rIns="182880" bIns="91440"/>
          <a:lstStyle>
            <a:lvl1pPr marL="0" indent="0">
              <a:buNone/>
              <a:defRPr sz="16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606" y="1573627"/>
            <a:ext cx="2591594" cy="393397"/>
          </a:xfrm>
        </p:spPr>
        <p:txBody>
          <a:bodyPr lIns="182880" tIns="91440" rIns="182880" bIns="91440"/>
          <a:lstStyle>
            <a:lvl1pPr marL="0" indent="0">
              <a:buNone/>
              <a:defRPr sz="16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31837400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610" y="559594"/>
            <a:ext cx="11038781" cy="549407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37762021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70" y="5694564"/>
            <a:ext cx="10981265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5370" y="6055668"/>
            <a:ext cx="10981265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97487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069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897945"/>
            <a:ext cx="10981267" cy="1709870"/>
          </a:xfrm>
        </p:spPr>
        <p:txBody>
          <a:bodyPr anchor="ctr"/>
          <a:lstStyle>
            <a:lvl1pPr algn="l">
              <a:lnSpc>
                <a:spcPts val="6666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ts val="6666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90787757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897945"/>
            <a:ext cx="10981267" cy="1709870"/>
          </a:xfrm>
        </p:spPr>
        <p:txBody>
          <a:bodyPr anchor="ctr"/>
          <a:lstStyle>
            <a:lvl1pPr algn="l">
              <a:lnSpc>
                <a:spcPts val="6666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ts val="6666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281332655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897945"/>
            <a:ext cx="10981267" cy="1709870"/>
          </a:xfrm>
        </p:spPr>
        <p:txBody>
          <a:bodyPr anchor="ctr"/>
          <a:lstStyle>
            <a:lvl1pPr algn="l">
              <a:lnSpc>
                <a:spcPts val="6666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ts val="6666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415711071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4ECDF-57DE-F24B-A2C4-F235DD53C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8341" y="2268280"/>
            <a:ext cx="5135319" cy="23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70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073A11-EC2B-462B-84BB-FBB861521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4F0E7-2BC6-984F-B9C0-DCF2A510E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89" y="320146"/>
            <a:ext cx="11544343" cy="56756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70F908-22D3-0842-8CAE-3DC0F6EC20A4}"/>
              </a:ext>
            </a:extLst>
          </p:cNvPr>
          <p:cNvSpPr/>
          <p:nvPr userDrawn="1"/>
        </p:nvSpPr>
        <p:spPr bwMode="auto">
          <a:xfrm flipV="1">
            <a:off x="323516" y="4716989"/>
            <a:ext cx="11544969" cy="1285873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7933577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4" y="1229455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D99BE71-57DB-4222-BEB3-08BC285C1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2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pla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05177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94849" y="2066832"/>
            <a:ext cx="10096500" cy="539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32885" y="3572904"/>
            <a:ext cx="10437283" cy="427039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07485" y="4047207"/>
            <a:ext cx="10488083" cy="48260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07485" y="4965703"/>
            <a:ext cx="10538883" cy="568325"/>
          </a:xfrm>
        </p:spPr>
        <p:txBody>
          <a:bodyPr>
            <a:normAutofit/>
          </a:bodyPr>
          <a:lstStyle>
            <a:lvl1pPr>
              <a:defRPr sz="1500" b="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092AB22-A5EE-4A43-9D62-C7AC0F6E5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5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B7D2D-994A-EF44-9658-95BA71053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33" y="5452769"/>
            <a:ext cx="11817403" cy="572480"/>
          </a:xfrm>
        </p:spPr>
        <p:txBody>
          <a:bodyPr numCol="1"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Edit Master text styles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Edit Master text styles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33A702-47B9-B84B-9689-77A69463E9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184" y="995364"/>
            <a:ext cx="10989733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A29FD0D-D8E0-4983-A6D9-368346D66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83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horizont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8733" y="3402345"/>
            <a:ext cx="9890607" cy="1251003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80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4:3 Section Divider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3200"/>
            <a:ext cx="9753600" cy="523220"/>
          </a:xfrm>
        </p:spPr>
        <p:txBody>
          <a:bodyPr anchor="t"/>
          <a:lstStyle>
            <a:lvl1pPr algn="l">
              <a:defRPr sz="2800" b="0" cap="none">
                <a:solidFill>
                  <a:srgbClr val="0935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1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4" y="1229456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F4E173F-36AC-4020-AD17-F40C551B6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26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7968-895D-744D-B84D-3724D9A83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F61936-723F-493B-BC87-366F32B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" y="90508"/>
            <a:ext cx="11804962" cy="529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04BA518-59FE-4DEC-BAC9-2B478E3AF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54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885E309-4985-4A62-BAFF-B3B5F2312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2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8064"/>
            <a:ext cx="5181600" cy="418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8064"/>
            <a:ext cx="5181600" cy="418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4002E83-3D69-466F-A399-1FBCF15A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3" y="1229455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SzPct val="150000"/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867" b="0" i="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26" name="Picture 2" descr="Image result for janssen j&amp;j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824" y="6040075"/>
            <a:ext cx="2923795" cy="5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A02E5FD-E6A6-45D6-A499-83BB93222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9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nc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1667C-8A15-BA4D-9B7C-C666AF140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69" y="320144"/>
            <a:ext cx="11544341" cy="5675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539BA7-F7C9-E84D-8C2F-40B876CEE880}"/>
              </a:ext>
            </a:extLst>
          </p:cNvPr>
          <p:cNvGrpSpPr/>
          <p:nvPr userDrawn="1"/>
        </p:nvGrpSpPr>
        <p:grpSpPr>
          <a:xfrm>
            <a:off x="323516" y="4709966"/>
            <a:ext cx="11544969" cy="1292895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A73427-8BE1-6A45-A1AF-ECED824F5545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445CFF-8DDB-DE45-AA5D-479175935054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8161131" y="4871291"/>
            <a:ext cx="3143079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cell lymphocyte with receptors to kill cancer </a:t>
            </a:r>
            <a:b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 in cancer immunotherapy 3D render</a:t>
            </a:r>
          </a:p>
        </p:txBody>
      </p:sp>
    </p:spTree>
    <p:extLst>
      <p:ext uri="{BB962C8B-B14F-4D97-AF65-F5344CB8AC3E}">
        <p14:creationId xmlns:p14="http://schemas.microsoft.com/office/powerpoint/2010/main" val="261472655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Mesa 4:3 Title Only Cool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1" y="151639"/>
            <a:ext cx="10990479" cy="991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FD7FF2C-B66F-4A7F-AA22-7DD333322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00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25D87B4-DD2B-874B-A5EB-51623B79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493462"/>
            <a:ext cx="9026827" cy="1325563"/>
          </a:xfrm>
        </p:spPr>
        <p:txBody>
          <a:bodyPr/>
          <a:lstStyle>
            <a:lvl1pPr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0DF0FA-41B3-E44C-97D2-4029558D2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52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26DC6D-55E6-9C47-B893-A62991E7E3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4021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ADD30B-7971-844A-8E09-A95A33E970D9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3A12EF-B54B-A540-B18F-1B7F9CE0E2B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22" name="Picture 2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8F70B2C-4565-0D4A-95F3-C9AE77FE10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3" name="Picture 22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ABF72F4-0438-AF48-B0F2-3DF05629E6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4" name="Picture 2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B7D68021-1950-EE49-B475-63633C730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739DC67-3E37-8549-803E-56A39DD4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19" y="6250189"/>
            <a:ext cx="452177" cy="365125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088B1-13BB-A34F-9319-EA993DE1E16B}"/>
              </a:ext>
            </a:extLst>
          </p:cNvPr>
          <p:cNvSpPr txBox="1"/>
          <p:nvPr userDrawn="1"/>
        </p:nvSpPr>
        <p:spPr>
          <a:xfrm>
            <a:off x="796560" y="6355446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6E1829-80DA-3A41-BBFA-96E051FF3825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9AF6B90D-75FB-4C48-A63B-AEB90B51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4833"/>
          <a:stretch/>
        </p:blipFill>
        <p:spPr>
          <a:xfrm>
            <a:off x="10071311" y="672692"/>
            <a:ext cx="1663489" cy="900119"/>
          </a:xfrm>
          <a:prstGeom prst="rect">
            <a:avLst/>
          </a:prstGeom>
        </p:spPr>
      </p:pic>
      <p:pic>
        <p:nvPicPr>
          <p:cNvPr id="34" name="Picture 33" descr="A picture containing table&#10;&#10;Description automatically generated">
            <a:extLst>
              <a:ext uri="{FF2B5EF4-FFF2-40B4-BE49-F238E27FC236}">
                <a16:creationId xmlns:a16="http://schemas.microsoft.com/office/drawing/2014/main" id="{EEA612D2-AF0F-4143-B7E4-F584260F2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560"/>
          <a:stretch/>
        </p:blipFill>
        <p:spPr>
          <a:xfrm>
            <a:off x="9666933" y="6097881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8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flipp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615FAD-7055-6543-99DF-2D420E7E9BE2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943DFBC8-5868-844B-881C-4ACB33211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7" t="36923" b="56142"/>
          <a:stretch/>
        </p:blipFill>
        <p:spPr>
          <a:xfrm>
            <a:off x="8247888" y="1"/>
            <a:ext cx="4061460" cy="300616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1872023-9421-134C-91F1-2B704F86A878}"/>
              </a:ext>
            </a:extLst>
          </p:cNvPr>
          <p:cNvSpPr/>
          <p:nvPr userDrawn="1"/>
        </p:nvSpPr>
        <p:spPr>
          <a:xfrm flipH="1">
            <a:off x="0" y="0"/>
            <a:ext cx="9406688" cy="6891617"/>
          </a:xfrm>
          <a:custGeom>
            <a:avLst/>
            <a:gdLst>
              <a:gd name="connsiteX0" fmla="*/ 0 w 7342094"/>
              <a:gd name="connsiteY0" fmla="*/ 0 h 6938682"/>
              <a:gd name="connsiteX1" fmla="*/ 6938682 w 7342094"/>
              <a:gd name="connsiteY1" fmla="*/ 6938682 h 6938682"/>
              <a:gd name="connsiteX2" fmla="*/ 7342094 w 7342094"/>
              <a:gd name="connsiteY2" fmla="*/ 6938682 h 6938682"/>
              <a:gd name="connsiteX3" fmla="*/ 7342094 w 7342094"/>
              <a:gd name="connsiteY3" fmla="*/ 13447 h 6938682"/>
              <a:gd name="connsiteX4" fmla="*/ 0 w 7342094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7342094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9776012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8256494"/>
              <a:gd name="connsiteY0" fmla="*/ 0 h 6925235"/>
              <a:gd name="connsiteX1" fmla="*/ 5392271 w 8256494"/>
              <a:gd name="connsiteY1" fmla="*/ 6925235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4208930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89964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76517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56354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34249 w 8256494"/>
              <a:gd name="connsiteY1" fmla="*/ 6894784 h 6925235"/>
              <a:gd name="connsiteX2" fmla="*/ 8256354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494" h="6925235">
                <a:moveTo>
                  <a:pt x="0" y="0"/>
                </a:moveTo>
                <a:lnTo>
                  <a:pt x="2834249" y="6894784"/>
                </a:lnTo>
                <a:lnTo>
                  <a:pt x="8256354" y="6925235"/>
                </a:lnTo>
                <a:cubicBezTo>
                  <a:pt x="8256401" y="4617903"/>
                  <a:pt x="8256447" y="2310570"/>
                  <a:pt x="8256494" y="3238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C142"/>
              </a:gs>
              <a:gs pos="81000">
                <a:srgbClr val="F8AA3C"/>
              </a:gs>
              <a:gs pos="0">
                <a:srgbClr val="F47D30"/>
              </a:gs>
              <a:gs pos="100000">
                <a:srgbClr val="FBD7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8A099A9-EF7A-8340-AF5B-CEB2D4779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2817"/>
          <a:stretch/>
        </p:blipFill>
        <p:spPr>
          <a:xfrm>
            <a:off x="8935989" y="2914327"/>
            <a:ext cx="2798811" cy="15441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E6D4CA-EE59-8F47-B583-062A631C50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2313" y="4232873"/>
            <a:ext cx="4833564" cy="1075765"/>
          </a:xfrm>
        </p:spPr>
        <p:txBody>
          <a:bodyPr>
            <a:normAutofit/>
          </a:bodyPr>
          <a:lstStyle>
            <a:lvl1pPr marL="0" indent="0" algn="l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chemeClr val="bg1"/>
                </a:solidFill>
                <a:latin typeface="FreightSans Pro Medium" panose="02000606030000020004" pitchFamily="2" charset="0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02B8-356F-3D43-8DC1-DA819A29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13" y="1078625"/>
            <a:ext cx="6421509" cy="2852737"/>
          </a:xfr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Libre Franklin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picture containing building, window, door, street&#10;&#10;Description automatically generated">
            <a:extLst>
              <a:ext uri="{FF2B5EF4-FFF2-40B4-BE49-F238E27FC236}">
                <a16:creationId xmlns:a16="http://schemas.microsoft.com/office/drawing/2014/main" id="{9B2D64D2-6C86-EC48-9A75-B6458F75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8000"/>
          </a:blip>
          <a:srcRect t="60017" r="62662"/>
          <a:stretch/>
        </p:blipFill>
        <p:spPr>
          <a:xfrm rot="16200000">
            <a:off x="-21210" y="-161199"/>
            <a:ext cx="2714955" cy="2907231"/>
          </a:xfrm>
          <a:prstGeom prst="rect">
            <a:avLst/>
          </a:prstGeom>
        </p:spPr>
      </p:pic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1FFD17A3-714B-E446-AE76-D1A2FC082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560"/>
          <a:stretch/>
        </p:blipFill>
        <p:spPr>
          <a:xfrm>
            <a:off x="9666933" y="6097881"/>
            <a:ext cx="1991185" cy="6741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9F7A0F-461E-FB4C-BD45-61BE2F1FC38F}"/>
              </a:ext>
            </a:extLst>
          </p:cNvPr>
          <p:cNvSpPr/>
          <p:nvPr userDrawn="1"/>
        </p:nvSpPr>
        <p:spPr>
          <a:xfrm rot="1510277">
            <a:off x="7758904" y="-329691"/>
            <a:ext cx="72118" cy="7576250"/>
          </a:xfrm>
          <a:custGeom>
            <a:avLst/>
            <a:gdLst>
              <a:gd name="connsiteX0" fmla="*/ 0 w 71960"/>
              <a:gd name="connsiteY0" fmla="*/ 0 h 7132320"/>
              <a:gd name="connsiteX1" fmla="*/ 71960 w 71960"/>
              <a:gd name="connsiteY1" fmla="*/ 0 h 7132320"/>
              <a:gd name="connsiteX2" fmla="*/ 71960 w 71960"/>
              <a:gd name="connsiteY2" fmla="*/ 7132320 h 7132320"/>
              <a:gd name="connsiteX3" fmla="*/ 0 w 71960"/>
              <a:gd name="connsiteY3" fmla="*/ 7132320 h 7132320"/>
              <a:gd name="connsiteX4" fmla="*/ 0 w 71960"/>
              <a:gd name="connsiteY4" fmla="*/ 0 h 7132320"/>
              <a:gd name="connsiteX0" fmla="*/ 14474 w 71960"/>
              <a:gd name="connsiteY0" fmla="*/ 0 h 7618050"/>
              <a:gd name="connsiteX1" fmla="*/ 71960 w 71960"/>
              <a:gd name="connsiteY1" fmla="*/ 485730 h 7618050"/>
              <a:gd name="connsiteX2" fmla="*/ 71960 w 71960"/>
              <a:gd name="connsiteY2" fmla="*/ 7618050 h 7618050"/>
              <a:gd name="connsiteX3" fmla="*/ 0 w 71960"/>
              <a:gd name="connsiteY3" fmla="*/ 7618050 h 7618050"/>
              <a:gd name="connsiteX4" fmla="*/ 14474 w 71960"/>
              <a:gd name="connsiteY4" fmla="*/ 0 h 7618050"/>
              <a:gd name="connsiteX0" fmla="*/ 14474 w 76656"/>
              <a:gd name="connsiteY0" fmla="*/ 34769 h 7652819"/>
              <a:gd name="connsiteX1" fmla="*/ 76656 w 76656"/>
              <a:gd name="connsiteY1" fmla="*/ 0 h 7652819"/>
              <a:gd name="connsiteX2" fmla="*/ 71960 w 76656"/>
              <a:gd name="connsiteY2" fmla="*/ 7652819 h 7652819"/>
              <a:gd name="connsiteX3" fmla="*/ 0 w 76656"/>
              <a:gd name="connsiteY3" fmla="*/ 7652819 h 7652819"/>
              <a:gd name="connsiteX4" fmla="*/ 14474 w 76656"/>
              <a:gd name="connsiteY4" fmla="*/ 34769 h 7652819"/>
              <a:gd name="connsiteX0" fmla="*/ 14474 w 76461"/>
              <a:gd name="connsiteY0" fmla="*/ 26753 h 7644803"/>
              <a:gd name="connsiteX1" fmla="*/ 76461 w 76461"/>
              <a:gd name="connsiteY1" fmla="*/ 0 h 7644803"/>
              <a:gd name="connsiteX2" fmla="*/ 71960 w 76461"/>
              <a:gd name="connsiteY2" fmla="*/ 7644803 h 7644803"/>
              <a:gd name="connsiteX3" fmla="*/ 0 w 76461"/>
              <a:gd name="connsiteY3" fmla="*/ 7644803 h 7644803"/>
              <a:gd name="connsiteX4" fmla="*/ 14474 w 76461"/>
              <a:gd name="connsiteY4" fmla="*/ 26753 h 7644803"/>
              <a:gd name="connsiteX0" fmla="*/ 14474 w 72347"/>
              <a:gd name="connsiteY0" fmla="*/ 12441 h 7630491"/>
              <a:gd name="connsiteX1" fmla="*/ 71300 w 72347"/>
              <a:gd name="connsiteY1" fmla="*/ 0 h 7630491"/>
              <a:gd name="connsiteX2" fmla="*/ 71960 w 72347"/>
              <a:gd name="connsiteY2" fmla="*/ 7630491 h 7630491"/>
              <a:gd name="connsiteX3" fmla="*/ 0 w 72347"/>
              <a:gd name="connsiteY3" fmla="*/ 7630491 h 7630491"/>
              <a:gd name="connsiteX4" fmla="*/ 14474 w 72347"/>
              <a:gd name="connsiteY4" fmla="*/ 12441 h 7630491"/>
              <a:gd name="connsiteX0" fmla="*/ 18855 w 72347"/>
              <a:gd name="connsiteY0" fmla="*/ 30193 h 7630491"/>
              <a:gd name="connsiteX1" fmla="*/ 71300 w 72347"/>
              <a:gd name="connsiteY1" fmla="*/ 0 h 7630491"/>
              <a:gd name="connsiteX2" fmla="*/ 71960 w 72347"/>
              <a:gd name="connsiteY2" fmla="*/ 7630491 h 7630491"/>
              <a:gd name="connsiteX3" fmla="*/ 0 w 72347"/>
              <a:gd name="connsiteY3" fmla="*/ 7630491 h 7630491"/>
              <a:gd name="connsiteX4" fmla="*/ 18855 w 72347"/>
              <a:gd name="connsiteY4" fmla="*/ 30193 h 7630491"/>
              <a:gd name="connsiteX0" fmla="*/ 18855 w 75090"/>
              <a:gd name="connsiteY0" fmla="*/ 30193 h 7630491"/>
              <a:gd name="connsiteX1" fmla="*/ 71300 w 75090"/>
              <a:gd name="connsiteY1" fmla="*/ 0 h 7630491"/>
              <a:gd name="connsiteX2" fmla="*/ 74851 w 75090"/>
              <a:gd name="connsiteY2" fmla="*/ 7577626 h 7630491"/>
              <a:gd name="connsiteX3" fmla="*/ 0 w 75090"/>
              <a:gd name="connsiteY3" fmla="*/ 7630491 h 7630491"/>
              <a:gd name="connsiteX4" fmla="*/ 18855 w 75090"/>
              <a:gd name="connsiteY4" fmla="*/ 30193 h 7630491"/>
              <a:gd name="connsiteX0" fmla="*/ 18270 w 74505"/>
              <a:gd name="connsiteY0" fmla="*/ 30193 h 7606443"/>
              <a:gd name="connsiteX1" fmla="*/ 70715 w 74505"/>
              <a:gd name="connsiteY1" fmla="*/ 0 h 7606443"/>
              <a:gd name="connsiteX2" fmla="*/ 74266 w 74505"/>
              <a:gd name="connsiteY2" fmla="*/ 7577626 h 7606443"/>
              <a:gd name="connsiteX3" fmla="*/ 0 w 74505"/>
              <a:gd name="connsiteY3" fmla="*/ 7606443 h 7606443"/>
              <a:gd name="connsiteX4" fmla="*/ 18270 w 74505"/>
              <a:gd name="connsiteY4" fmla="*/ 30193 h 7606443"/>
              <a:gd name="connsiteX0" fmla="*/ 18270 w 71937"/>
              <a:gd name="connsiteY0" fmla="*/ 30193 h 7606443"/>
              <a:gd name="connsiteX1" fmla="*/ 70715 w 71937"/>
              <a:gd name="connsiteY1" fmla="*/ 0 h 7606443"/>
              <a:gd name="connsiteX2" fmla="*/ 71566 w 71937"/>
              <a:gd name="connsiteY2" fmla="*/ 7571879 h 7606443"/>
              <a:gd name="connsiteX3" fmla="*/ 0 w 71937"/>
              <a:gd name="connsiteY3" fmla="*/ 7606443 h 7606443"/>
              <a:gd name="connsiteX4" fmla="*/ 18270 w 71937"/>
              <a:gd name="connsiteY4" fmla="*/ 30193 h 7606443"/>
              <a:gd name="connsiteX0" fmla="*/ 18270 w 72118"/>
              <a:gd name="connsiteY0" fmla="*/ 0 h 7576250"/>
              <a:gd name="connsiteX1" fmla="*/ 72118 w 72118"/>
              <a:gd name="connsiteY1" fmla="*/ 80285 h 7576250"/>
              <a:gd name="connsiteX2" fmla="*/ 71566 w 72118"/>
              <a:gd name="connsiteY2" fmla="*/ 7541686 h 7576250"/>
              <a:gd name="connsiteX3" fmla="*/ 0 w 72118"/>
              <a:gd name="connsiteY3" fmla="*/ 7576250 h 7576250"/>
              <a:gd name="connsiteX4" fmla="*/ 18270 w 72118"/>
              <a:gd name="connsiteY4" fmla="*/ 0 h 75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18" h="7576250">
                <a:moveTo>
                  <a:pt x="18270" y="0"/>
                </a:moveTo>
                <a:lnTo>
                  <a:pt x="72118" y="80285"/>
                </a:lnTo>
                <a:cubicBezTo>
                  <a:pt x="70553" y="2631225"/>
                  <a:pt x="73131" y="4990746"/>
                  <a:pt x="71566" y="7541686"/>
                </a:cubicBezTo>
                <a:lnTo>
                  <a:pt x="0" y="7576250"/>
                </a:lnTo>
                <a:cubicBezTo>
                  <a:pt x="4825" y="5036900"/>
                  <a:pt x="13445" y="2539350"/>
                  <a:pt x="18270" y="0"/>
                </a:cubicBezTo>
                <a:close/>
              </a:path>
            </a:pathLst>
          </a:custGeom>
          <a:gradFill>
            <a:gsLst>
              <a:gs pos="0">
                <a:srgbClr val="009895"/>
              </a:gs>
              <a:gs pos="100000">
                <a:srgbClr val="A5D5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838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1872023-9421-134C-91F1-2B704F86A878}"/>
              </a:ext>
            </a:extLst>
          </p:cNvPr>
          <p:cNvSpPr/>
          <p:nvPr userDrawn="1"/>
        </p:nvSpPr>
        <p:spPr>
          <a:xfrm flipH="1" flipV="1">
            <a:off x="-7324" y="-3862"/>
            <a:ext cx="1460372" cy="6871148"/>
          </a:xfrm>
          <a:custGeom>
            <a:avLst/>
            <a:gdLst>
              <a:gd name="connsiteX0" fmla="*/ 0 w 7342094"/>
              <a:gd name="connsiteY0" fmla="*/ 0 h 6938682"/>
              <a:gd name="connsiteX1" fmla="*/ 6938682 w 7342094"/>
              <a:gd name="connsiteY1" fmla="*/ 6938682 h 6938682"/>
              <a:gd name="connsiteX2" fmla="*/ 7342094 w 7342094"/>
              <a:gd name="connsiteY2" fmla="*/ 6938682 h 6938682"/>
              <a:gd name="connsiteX3" fmla="*/ 7342094 w 7342094"/>
              <a:gd name="connsiteY3" fmla="*/ 13447 h 6938682"/>
              <a:gd name="connsiteX4" fmla="*/ 0 w 7342094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7342094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9776012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8256494"/>
              <a:gd name="connsiteY0" fmla="*/ 0 h 6925235"/>
              <a:gd name="connsiteX1" fmla="*/ 5392271 w 8256494"/>
              <a:gd name="connsiteY1" fmla="*/ 6925235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4208930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89964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76517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20057655"/>
              <a:gd name="connsiteY0" fmla="*/ 6873 h 6911788"/>
              <a:gd name="connsiteX1" fmla="*/ 14623432 w 20057655"/>
              <a:gd name="connsiteY1" fmla="*/ 6872194 h 6911788"/>
              <a:gd name="connsiteX2" fmla="*/ 20030762 w 20057655"/>
              <a:gd name="connsiteY2" fmla="*/ 6911788 h 6911788"/>
              <a:gd name="connsiteX3" fmla="*/ 20057655 w 20057655"/>
              <a:gd name="connsiteY3" fmla="*/ 0 h 6911788"/>
              <a:gd name="connsiteX4" fmla="*/ 0 w 20057655"/>
              <a:gd name="connsiteY4" fmla="*/ 6873 h 6911788"/>
              <a:gd name="connsiteX0" fmla="*/ 0 w 20057655"/>
              <a:gd name="connsiteY0" fmla="*/ 6873 h 6872194"/>
              <a:gd name="connsiteX1" fmla="*/ 14623432 w 20057655"/>
              <a:gd name="connsiteY1" fmla="*/ 6872194 h 6872194"/>
              <a:gd name="connsiteX2" fmla="*/ 20030761 w 20057655"/>
              <a:gd name="connsiteY2" fmla="*/ 6871148 h 6872194"/>
              <a:gd name="connsiteX3" fmla="*/ 20057655 w 20057655"/>
              <a:gd name="connsiteY3" fmla="*/ 0 h 6872194"/>
              <a:gd name="connsiteX4" fmla="*/ 0 w 20057655"/>
              <a:gd name="connsiteY4" fmla="*/ 6873 h 6872194"/>
              <a:gd name="connsiteX0" fmla="*/ 0 w 20057655"/>
              <a:gd name="connsiteY0" fmla="*/ 6873 h 6872194"/>
              <a:gd name="connsiteX1" fmla="*/ 18391110 w 20057655"/>
              <a:gd name="connsiteY1" fmla="*/ 6872194 h 6872194"/>
              <a:gd name="connsiteX2" fmla="*/ 20030761 w 20057655"/>
              <a:gd name="connsiteY2" fmla="*/ 6871148 h 6872194"/>
              <a:gd name="connsiteX3" fmla="*/ 20057655 w 20057655"/>
              <a:gd name="connsiteY3" fmla="*/ 0 h 6872194"/>
              <a:gd name="connsiteX4" fmla="*/ 0 w 20057655"/>
              <a:gd name="connsiteY4" fmla="*/ 6873 h 6872194"/>
              <a:gd name="connsiteX0" fmla="*/ 0 w 20057655"/>
              <a:gd name="connsiteY0" fmla="*/ 6873 h 6871148"/>
              <a:gd name="connsiteX1" fmla="*/ 19926091 w 20057655"/>
              <a:gd name="connsiteY1" fmla="*/ 6862034 h 6871148"/>
              <a:gd name="connsiteX2" fmla="*/ 20030761 w 20057655"/>
              <a:gd name="connsiteY2" fmla="*/ 6871148 h 6871148"/>
              <a:gd name="connsiteX3" fmla="*/ 20057655 w 20057655"/>
              <a:gd name="connsiteY3" fmla="*/ 0 h 6871148"/>
              <a:gd name="connsiteX4" fmla="*/ 0 w 20057655"/>
              <a:gd name="connsiteY4" fmla="*/ 6873 h 687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7655" h="6871148">
                <a:moveTo>
                  <a:pt x="0" y="6873"/>
                </a:moveTo>
                <a:lnTo>
                  <a:pt x="19926091" y="6862034"/>
                </a:lnTo>
                <a:lnTo>
                  <a:pt x="20030761" y="6871148"/>
                </a:lnTo>
                <a:lnTo>
                  <a:pt x="20057655" y="0"/>
                </a:lnTo>
                <a:lnTo>
                  <a:pt x="0" y="6873"/>
                </a:lnTo>
                <a:close/>
              </a:path>
            </a:pathLst>
          </a:custGeom>
          <a:gradFill>
            <a:gsLst>
              <a:gs pos="100000">
                <a:srgbClr val="FAC142"/>
              </a:gs>
              <a:gs pos="81000">
                <a:srgbClr val="F8AA3C"/>
              </a:gs>
              <a:gs pos="0">
                <a:srgbClr val="F47D30"/>
              </a:gs>
              <a:gs pos="100000">
                <a:srgbClr val="FBD7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8A099A9-EF7A-8340-AF5B-CEB2D4779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6334" y="2387230"/>
            <a:ext cx="2722129" cy="1544132"/>
          </a:xfrm>
          <a:prstGeom prst="rect">
            <a:avLst/>
          </a:prstGeom>
        </p:spPr>
      </p:pic>
      <p:pic>
        <p:nvPicPr>
          <p:cNvPr id="21" name="Picture 20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FBF78066-F573-2045-B0FD-E30553B3D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l="47957" t="-2293" r="-1" b="38246"/>
          <a:stretch/>
        </p:blipFill>
        <p:spPr>
          <a:xfrm rot="10800000">
            <a:off x="10231122" y="-3862"/>
            <a:ext cx="1960878" cy="23910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E6D4CA-EE59-8F47-B583-062A631C50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0186" y="4232873"/>
            <a:ext cx="4833564" cy="1075765"/>
          </a:xfrm>
        </p:spPr>
        <p:txBody>
          <a:bodyPr>
            <a:normAutofit/>
          </a:bodyPr>
          <a:lstStyle>
            <a:lvl1pPr marL="0" indent="0" algn="r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rgbClr val="009895"/>
                </a:solidFill>
                <a:latin typeface="FreightSans Pro Medium" panose="02000606030000020004" pitchFamily="2" charset="0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02B8-356F-3D43-8DC1-DA819A29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40" y="1078625"/>
            <a:ext cx="6421509" cy="2852737"/>
          </a:xfrm>
        </p:spPr>
        <p:txBody>
          <a:bodyPr anchor="b">
            <a:normAutofit/>
          </a:bodyPr>
          <a:lstStyle>
            <a:lvl1pPr algn="r">
              <a:defRPr sz="4400" b="1" i="0">
                <a:solidFill>
                  <a:srgbClr val="009895"/>
                </a:solidFill>
                <a:latin typeface="Libre Franklin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9836FD-5DE7-AA41-9BA4-68BC56C23275}"/>
              </a:ext>
            </a:extLst>
          </p:cNvPr>
          <p:cNvSpPr/>
          <p:nvPr userDrawn="1"/>
        </p:nvSpPr>
        <p:spPr>
          <a:xfrm rot="10085409">
            <a:off x="724187" y="-83527"/>
            <a:ext cx="78184" cy="7028114"/>
          </a:xfrm>
          <a:custGeom>
            <a:avLst/>
            <a:gdLst>
              <a:gd name="connsiteX0" fmla="*/ 0 w 71960"/>
              <a:gd name="connsiteY0" fmla="*/ 0 h 7406640"/>
              <a:gd name="connsiteX1" fmla="*/ 71960 w 71960"/>
              <a:gd name="connsiteY1" fmla="*/ 0 h 7406640"/>
              <a:gd name="connsiteX2" fmla="*/ 71960 w 71960"/>
              <a:gd name="connsiteY2" fmla="*/ 7406640 h 7406640"/>
              <a:gd name="connsiteX3" fmla="*/ 0 w 71960"/>
              <a:gd name="connsiteY3" fmla="*/ 7406640 h 7406640"/>
              <a:gd name="connsiteX4" fmla="*/ 0 w 71960"/>
              <a:gd name="connsiteY4" fmla="*/ 0 h 7406640"/>
              <a:gd name="connsiteX0" fmla="*/ 0 w 71960"/>
              <a:gd name="connsiteY0" fmla="*/ 0 h 7406640"/>
              <a:gd name="connsiteX1" fmla="*/ 71960 w 71960"/>
              <a:gd name="connsiteY1" fmla="*/ 0 h 7406640"/>
              <a:gd name="connsiteX2" fmla="*/ 71960 w 71960"/>
              <a:gd name="connsiteY2" fmla="*/ 7406640 h 7406640"/>
              <a:gd name="connsiteX3" fmla="*/ 2034 w 71960"/>
              <a:gd name="connsiteY3" fmla="*/ 7212378 h 7406640"/>
              <a:gd name="connsiteX4" fmla="*/ 0 w 71960"/>
              <a:gd name="connsiteY4" fmla="*/ 0 h 7406640"/>
              <a:gd name="connsiteX0" fmla="*/ 0 w 73169"/>
              <a:gd name="connsiteY0" fmla="*/ 0 h 7231674"/>
              <a:gd name="connsiteX1" fmla="*/ 71960 w 73169"/>
              <a:gd name="connsiteY1" fmla="*/ 0 h 7231674"/>
              <a:gd name="connsiteX2" fmla="*/ 73169 w 73169"/>
              <a:gd name="connsiteY2" fmla="*/ 7231674 h 7231674"/>
              <a:gd name="connsiteX3" fmla="*/ 2034 w 73169"/>
              <a:gd name="connsiteY3" fmla="*/ 7212378 h 7231674"/>
              <a:gd name="connsiteX4" fmla="*/ 0 w 73169"/>
              <a:gd name="connsiteY4" fmla="*/ 0 h 7231674"/>
              <a:gd name="connsiteX0" fmla="*/ 1073 w 74242"/>
              <a:gd name="connsiteY0" fmla="*/ 0 h 7231674"/>
              <a:gd name="connsiteX1" fmla="*/ 73033 w 74242"/>
              <a:gd name="connsiteY1" fmla="*/ 0 h 7231674"/>
              <a:gd name="connsiteX2" fmla="*/ 74242 w 74242"/>
              <a:gd name="connsiteY2" fmla="*/ 7231674 h 7231674"/>
              <a:gd name="connsiteX3" fmla="*/ 0 w 74242"/>
              <a:gd name="connsiteY3" fmla="*/ 7211723 h 7231674"/>
              <a:gd name="connsiteX4" fmla="*/ 1073 w 74242"/>
              <a:gd name="connsiteY4" fmla="*/ 0 h 7231674"/>
              <a:gd name="connsiteX0" fmla="*/ 4835 w 78004"/>
              <a:gd name="connsiteY0" fmla="*/ 0 h 7231674"/>
              <a:gd name="connsiteX1" fmla="*/ 76795 w 78004"/>
              <a:gd name="connsiteY1" fmla="*/ 0 h 7231674"/>
              <a:gd name="connsiteX2" fmla="*/ 78004 w 78004"/>
              <a:gd name="connsiteY2" fmla="*/ 7231674 h 7231674"/>
              <a:gd name="connsiteX3" fmla="*/ 0 w 78004"/>
              <a:gd name="connsiteY3" fmla="*/ 7214174 h 7231674"/>
              <a:gd name="connsiteX4" fmla="*/ 4835 w 78004"/>
              <a:gd name="connsiteY4" fmla="*/ 0 h 7231674"/>
              <a:gd name="connsiteX0" fmla="*/ 4835 w 78184"/>
              <a:gd name="connsiteY0" fmla="*/ 0 h 7231674"/>
              <a:gd name="connsiteX1" fmla="*/ 78184 w 78184"/>
              <a:gd name="connsiteY1" fmla="*/ 224187 h 7231674"/>
              <a:gd name="connsiteX2" fmla="*/ 78004 w 78184"/>
              <a:gd name="connsiteY2" fmla="*/ 7231674 h 7231674"/>
              <a:gd name="connsiteX3" fmla="*/ 0 w 78184"/>
              <a:gd name="connsiteY3" fmla="*/ 7214174 h 7231674"/>
              <a:gd name="connsiteX4" fmla="*/ 4835 w 78184"/>
              <a:gd name="connsiteY4" fmla="*/ 0 h 7231674"/>
              <a:gd name="connsiteX0" fmla="*/ 4597 w 78184"/>
              <a:gd name="connsiteY0" fmla="*/ 0 h 7030544"/>
              <a:gd name="connsiteX1" fmla="*/ 78184 w 78184"/>
              <a:gd name="connsiteY1" fmla="*/ 23057 h 7030544"/>
              <a:gd name="connsiteX2" fmla="*/ 78004 w 78184"/>
              <a:gd name="connsiteY2" fmla="*/ 7030544 h 7030544"/>
              <a:gd name="connsiteX3" fmla="*/ 0 w 78184"/>
              <a:gd name="connsiteY3" fmla="*/ 7013044 h 7030544"/>
              <a:gd name="connsiteX4" fmla="*/ 4597 w 78184"/>
              <a:gd name="connsiteY4" fmla="*/ 0 h 7030544"/>
              <a:gd name="connsiteX0" fmla="*/ 8845 w 78184"/>
              <a:gd name="connsiteY0" fmla="*/ 0 h 7019914"/>
              <a:gd name="connsiteX1" fmla="*/ 78184 w 78184"/>
              <a:gd name="connsiteY1" fmla="*/ 12427 h 7019914"/>
              <a:gd name="connsiteX2" fmla="*/ 78004 w 78184"/>
              <a:gd name="connsiteY2" fmla="*/ 7019914 h 7019914"/>
              <a:gd name="connsiteX3" fmla="*/ 0 w 78184"/>
              <a:gd name="connsiteY3" fmla="*/ 7002414 h 7019914"/>
              <a:gd name="connsiteX4" fmla="*/ 8845 w 78184"/>
              <a:gd name="connsiteY4" fmla="*/ 0 h 701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4" h="7019914">
                <a:moveTo>
                  <a:pt x="8845" y="0"/>
                </a:moveTo>
                <a:lnTo>
                  <a:pt x="78184" y="12427"/>
                </a:lnTo>
                <a:lnTo>
                  <a:pt x="78004" y="7019914"/>
                </a:lnTo>
                <a:lnTo>
                  <a:pt x="0" y="7002414"/>
                </a:lnTo>
                <a:cubicBezTo>
                  <a:pt x="358" y="4598506"/>
                  <a:pt x="8487" y="2403908"/>
                  <a:pt x="8845" y="0"/>
                </a:cubicBezTo>
                <a:close/>
              </a:path>
            </a:pathLst>
          </a:custGeom>
          <a:gradFill>
            <a:gsLst>
              <a:gs pos="0">
                <a:srgbClr val="009895"/>
              </a:gs>
              <a:gs pos="100000">
                <a:srgbClr val="A5D5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7821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A9B1-7390-5445-A574-FD64F9F1C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9" y="2981220"/>
            <a:ext cx="11171523" cy="895559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009895"/>
                </a:solidFill>
                <a:latin typeface="Libre Franklin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500C37B-E0B1-6140-8ADD-40DB7EEF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448" y="1181852"/>
            <a:ext cx="1918571" cy="10883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A6FE65-C5D9-1044-9900-EE295EED37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9029" y="4026307"/>
            <a:ext cx="4833564" cy="530036"/>
          </a:xfrm>
        </p:spPr>
        <p:txBody>
          <a:bodyPr>
            <a:normAutofit/>
          </a:bodyPr>
          <a:lstStyle>
            <a:lvl1pPr marL="0" indent="0" algn="l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rgbClr val="009895"/>
                </a:solidFill>
                <a:latin typeface="FreightSans Pro Medium" panose="02000606030000020004" pitchFamily="2" charset="0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4089A56B-8492-3942-BA36-6E628F1F6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l="56080" t="57901" r="1" b="-322"/>
          <a:stretch/>
        </p:blipFill>
        <p:spPr>
          <a:xfrm rot="16200000">
            <a:off x="-43751" y="4865465"/>
            <a:ext cx="2036279" cy="19487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BD9E72-E184-CE4E-9B99-8538F9646FDC}"/>
              </a:ext>
            </a:extLst>
          </p:cNvPr>
          <p:cNvSpPr/>
          <p:nvPr userDrawn="1"/>
        </p:nvSpPr>
        <p:spPr>
          <a:xfrm>
            <a:off x="0" y="0"/>
            <a:ext cx="12192000" cy="514039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E8021DDE-004A-E744-A994-C53621873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6792" b="51481"/>
          <a:stretch/>
        </p:blipFill>
        <p:spPr>
          <a:xfrm>
            <a:off x="7985295" y="-19725"/>
            <a:ext cx="4334711" cy="508355"/>
          </a:xfrm>
          <a:prstGeom prst="rect">
            <a:avLst/>
          </a:prstGeom>
        </p:spPr>
      </p:pic>
      <p:pic>
        <p:nvPicPr>
          <p:cNvPr id="14" name="Picture 13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9598295C-777E-2B42-A28B-BE9C7F3FE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6792" b="51349"/>
          <a:stretch/>
        </p:blipFill>
        <p:spPr>
          <a:xfrm>
            <a:off x="3928646" y="-25393"/>
            <a:ext cx="4334711" cy="514032"/>
          </a:xfrm>
          <a:prstGeom prst="rect">
            <a:avLst/>
          </a:prstGeom>
        </p:spPr>
      </p:pic>
      <p:pic>
        <p:nvPicPr>
          <p:cNvPr id="15" name="Picture 14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13056B71-1A98-5F4F-A97D-8C614A2BD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6792" b="51349"/>
          <a:stretch/>
        </p:blipFill>
        <p:spPr>
          <a:xfrm>
            <a:off x="-128006" y="-1"/>
            <a:ext cx="4334711" cy="5140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BEC8A4-D6E8-6D45-80E9-C9015A342D33}"/>
              </a:ext>
            </a:extLst>
          </p:cNvPr>
          <p:cNvCxnSpPr>
            <a:cxnSpLocks/>
          </p:cNvCxnSpPr>
          <p:nvPr userDrawn="1"/>
        </p:nvCxnSpPr>
        <p:spPr>
          <a:xfrm>
            <a:off x="0" y="514039"/>
            <a:ext cx="12192000" cy="0"/>
          </a:xfrm>
          <a:prstGeom prst="line">
            <a:avLst/>
          </a:prstGeom>
          <a:ln w="82550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FDC5F866-BD20-D74F-9747-FD7DC7690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560"/>
          <a:stretch/>
        </p:blipFill>
        <p:spPr>
          <a:xfrm>
            <a:off x="9666933" y="6097881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277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1182" y="1712917"/>
            <a:ext cx="5405918" cy="4169673"/>
          </a:xfrm>
        </p:spPr>
        <p:txBody>
          <a:bodyPr/>
          <a:lstStyle>
            <a:lvl1pPr marL="234137" marR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15" marR="0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6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19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45" marR="0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37" marR="0" lvl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15" marR="0" lvl="1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62" marR="0" lvl="2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92" marR="0" lvl="3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45" marR="0" lvl="4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85648" y="1712914"/>
            <a:ext cx="5401733" cy="4169675"/>
          </a:xfrm>
        </p:spPr>
        <p:txBody>
          <a:bodyPr/>
          <a:lstStyle>
            <a:lvl1pPr marL="234137" marR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3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15" marR="0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6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19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45" marR="0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2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37" marR="0" lvl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15" marR="0" lvl="1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62" marR="0" lvl="2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92" marR="0" lvl="3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45" marR="0" lvl="4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9"/>
            <a:ext cx="10981267" cy="461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7"/>
            <a:ext cx="10981267" cy="323102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DF14F-0BB7-4AF2-B82D-2950C533EAA4}"/>
              </a:ext>
            </a:extLst>
          </p:cNvPr>
          <p:cNvSpPr txBox="1"/>
          <p:nvPr userDrawn="1"/>
        </p:nvSpPr>
        <p:spPr>
          <a:xfrm>
            <a:off x="10898902" y="6657944"/>
            <a:ext cx="12964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1">
                <a:solidFill>
                  <a:schemeClr val="bg2"/>
                </a:solidFill>
              </a:rPr>
              <a:t>Cris Toner – 25 Feb 2020</a:t>
            </a:r>
          </a:p>
        </p:txBody>
      </p:sp>
    </p:spTree>
    <p:extLst>
      <p:ext uri="{BB962C8B-B14F-4D97-AF65-F5344CB8AC3E}">
        <p14:creationId xmlns:p14="http://schemas.microsoft.com/office/powerpoint/2010/main" val="45358724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5" y="1229457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609546" indent="0">
              <a:buNone/>
              <a:defRPr/>
            </a:lvl2pPr>
            <a:lvl3pPr marL="1219091" indent="0">
              <a:buNone/>
              <a:defRPr/>
            </a:lvl3pPr>
            <a:lvl4pPr marL="1828636" indent="0">
              <a:buNone/>
              <a:defRPr/>
            </a:lvl4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F4E173F-36AC-4020-AD17-F40C551B6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defTabSz="914363"/>
            <a:fld id="{AD816501-AAE5-214E-B100-00C3DC5F5E3F}" type="slidenum">
              <a:rPr lang="en-US" smtClean="0">
                <a:solidFill>
                  <a:srgbClr val="646464"/>
                </a:solidFill>
              </a:rPr>
              <a:pPr defTabSz="914363"/>
              <a:t>‹#›</a:t>
            </a:fld>
            <a:endParaRPr lang="en-US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783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99000" y="6365828"/>
            <a:ext cx="600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fld id="{81BF0B4E-CE60-AB48-9D7E-4434414A7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4" y="1229455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9250861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7"/>
            <a:ext cx="10972800" cy="3869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/>
          <a:p>
            <a:fld id="{8E400C15-9294-4C2D-9232-1CDAA0EDCD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1" y="5447409"/>
            <a:ext cx="10972800" cy="695325"/>
          </a:xfrm>
        </p:spPr>
        <p:txBody>
          <a:bodyPr anchor="b">
            <a:noAutofit/>
          </a:bodyPr>
          <a:lstStyle>
            <a:lvl1pPr marL="0" indent="0">
              <a:buNone/>
              <a:defRPr sz="900"/>
            </a:lvl1pPr>
            <a:lvl2pPr marL="0" indent="0">
              <a:spcBef>
                <a:spcPts val="0"/>
              </a:spcBef>
              <a:buFontTx/>
              <a:buNone/>
              <a:defRPr sz="900"/>
            </a:lvl2pPr>
            <a:lvl3pPr marL="0" indent="0">
              <a:spcBef>
                <a:spcPts val="0"/>
              </a:spcBef>
              <a:buFontTx/>
              <a:buNone/>
              <a:defRPr sz="900"/>
            </a:lvl3pPr>
            <a:lvl4pPr marL="0" indent="0">
              <a:spcBef>
                <a:spcPts val="0"/>
              </a:spcBef>
              <a:buFontTx/>
              <a:buNone/>
              <a:defRPr sz="900"/>
            </a:lvl4pPr>
            <a:lvl5pPr marL="0" indent="0">
              <a:buFontTx/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099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FC0247-F79C-6B46-8AC4-093B92E9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622299"/>
            <a:ext cx="10490200" cy="687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1F4B-C1EB-6343-9B61-2CCEF479A8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3225" y="1310055"/>
            <a:ext cx="11444288" cy="49891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64585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nc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42C72-4A7F-2545-A480-57A856B92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89" y="320146"/>
            <a:ext cx="11544342" cy="56756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3F8A0D8-AF5B-F542-9557-07B5128D1A15}"/>
              </a:ext>
            </a:extLst>
          </p:cNvPr>
          <p:cNvGrpSpPr/>
          <p:nvPr userDrawn="1"/>
        </p:nvGrpSpPr>
        <p:grpSpPr>
          <a:xfrm>
            <a:off x="323516" y="4709966"/>
            <a:ext cx="11544969" cy="1292895"/>
            <a:chOff x="386615" y="5651959"/>
            <a:chExt cx="13853963" cy="15514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4CC36A-7CD5-7C42-A96C-19C68DF1A8A5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8D54C6-EA65-5B41-81B3-06A65FE98C79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FEFE1-8E48-C946-BA83-F3BEF3CA72A9}"/>
              </a:ext>
            </a:extLst>
          </p:cNvPr>
          <p:cNvSpPr txBox="1"/>
          <p:nvPr userDrawn="1"/>
        </p:nvSpPr>
        <p:spPr>
          <a:xfrm>
            <a:off x="8161131" y="4871291"/>
            <a:ext cx="3143079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illustration of T cells or cancer cells</a:t>
            </a:r>
          </a:p>
        </p:txBody>
      </p:sp>
    </p:spTree>
    <p:extLst>
      <p:ext uri="{BB962C8B-B14F-4D97-AF65-F5344CB8AC3E}">
        <p14:creationId xmlns:p14="http://schemas.microsoft.com/office/powerpoint/2010/main" val="202910406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io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790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943601"/>
            <a:ext cx="12192000" cy="1588"/>
          </a:xfrm>
          <a:prstGeom prst="line">
            <a:avLst/>
          </a:prstGeom>
          <a:ln w="25400">
            <a:solidFill>
              <a:srgbClr val="F1AB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Keck Medical Center Lockups white gold PMS_2line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172201"/>
            <a:ext cx="175471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648200"/>
          </a:xfrm>
          <a:prstGeom prst="rect">
            <a:avLst/>
          </a:prstGeom>
        </p:spPr>
        <p:txBody>
          <a:bodyPr vert="horz"/>
          <a:lstStyle>
            <a:lvl1pPr marL="457189" indent="-457189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1pPr>
            <a:lvl2pPr marL="990575" indent="-380990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2pPr>
            <a:lvl3pPr marL="1523962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3pPr>
            <a:lvl4pPr marL="2133547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4pPr>
            <a:lvl5pPr marL="2743131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33" b="1" i="0">
                <a:solidFill>
                  <a:srgbClr val="000000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4"/>
          </p:nvPr>
        </p:nvSpPr>
        <p:spPr>
          <a:xfrm>
            <a:off x="8737600" y="6229351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425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246D81-490D-47C4-8A31-735545B79328}"/>
              </a:ext>
            </a:extLst>
          </p:cNvPr>
          <p:cNvSpPr/>
          <p:nvPr userDrawn="1"/>
        </p:nvSpPr>
        <p:spPr>
          <a:xfrm>
            <a:off x="8896350" y="0"/>
            <a:ext cx="3302868" cy="130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686D5363-05A7-AC42-B8BA-C05A93F13B7E}"/>
              </a:ext>
            </a:extLst>
          </p:cNvPr>
          <p:cNvSpPr/>
          <p:nvPr userDrawn="1"/>
        </p:nvSpPr>
        <p:spPr>
          <a:xfrm>
            <a:off x="1768381" y="3356685"/>
            <a:ext cx="10423619" cy="2196390"/>
          </a:xfrm>
          <a:custGeom>
            <a:avLst/>
            <a:gdLst>
              <a:gd name="connsiteX0" fmla="*/ 10423619 w 10423619"/>
              <a:gd name="connsiteY0" fmla="*/ 0 h 2196390"/>
              <a:gd name="connsiteX1" fmla="*/ 10423619 w 10423619"/>
              <a:gd name="connsiteY1" fmla="*/ 2196389 h 2196390"/>
              <a:gd name="connsiteX2" fmla="*/ 1399194 w 10423619"/>
              <a:gd name="connsiteY2" fmla="*/ 2196390 h 2196390"/>
              <a:gd name="connsiteX3" fmla="*/ 0 w 10423619"/>
              <a:gd name="connsiteY3" fmla="*/ 12172 h 2196390"/>
              <a:gd name="connsiteX4" fmla="*/ 10423619 w 10423619"/>
              <a:gd name="connsiteY4" fmla="*/ 0 h 219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3619" h="2196390">
                <a:moveTo>
                  <a:pt x="10423619" y="0"/>
                </a:moveTo>
                <a:lnTo>
                  <a:pt x="10423619" y="2196389"/>
                </a:lnTo>
                <a:lnTo>
                  <a:pt x="1399194" y="2196390"/>
                </a:lnTo>
                <a:lnTo>
                  <a:pt x="0" y="12172"/>
                </a:lnTo>
                <a:lnTo>
                  <a:pt x="104236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B0E0A623-D099-6D4B-8F83-552D85E61C81}"/>
              </a:ext>
            </a:extLst>
          </p:cNvPr>
          <p:cNvSpPr/>
          <p:nvPr userDrawn="1"/>
        </p:nvSpPr>
        <p:spPr>
          <a:xfrm rot="10800000">
            <a:off x="392993" y="1242888"/>
            <a:ext cx="11806225" cy="2196391"/>
          </a:xfrm>
          <a:custGeom>
            <a:avLst/>
            <a:gdLst>
              <a:gd name="connsiteX0" fmla="*/ 0 w 9364350"/>
              <a:gd name="connsiteY0" fmla="*/ 0 h 1244009"/>
              <a:gd name="connsiteX1" fmla="*/ 9364350 w 9364350"/>
              <a:gd name="connsiteY1" fmla="*/ 0 h 1244009"/>
              <a:gd name="connsiteX2" fmla="*/ 9364350 w 9364350"/>
              <a:gd name="connsiteY2" fmla="*/ 1244009 h 1244009"/>
              <a:gd name="connsiteX3" fmla="*/ 0 w 9364350"/>
              <a:gd name="connsiteY3" fmla="*/ 1244009 h 1244009"/>
              <a:gd name="connsiteX4" fmla="*/ 0 w 9364350"/>
              <a:gd name="connsiteY4" fmla="*/ 0 h 1244009"/>
              <a:gd name="connsiteX0" fmla="*/ 0 w 9364350"/>
              <a:gd name="connsiteY0" fmla="*/ 10633 h 1254642"/>
              <a:gd name="connsiteX1" fmla="*/ 8928415 w 9364350"/>
              <a:gd name="connsiteY1" fmla="*/ 0 h 1254642"/>
              <a:gd name="connsiteX2" fmla="*/ 9364350 w 9364350"/>
              <a:gd name="connsiteY2" fmla="*/ 1254642 h 1254642"/>
              <a:gd name="connsiteX3" fmla="*/ 0 w 9364350"/>
              <a:gd name="connsiteY3" fmla="*/ 1254642 h 1254642"/>
              <a:gd name="connsiteX4" fmla="*/ 0 w 9364350"/>
              <a:gd name="connsiteY4" fmla="*/ 10633 h 1254642"/>
              <a:gd name="connsiteX0" fmla="*/ 0 w 9364350"/>
              <a:gd name="connsiteY0" fmla="*/ 1 h 1244010"/>
              <a:gd name="connsiteX1" fmla="*/ 8588173 w 9364350"/>
              <a:gd name="connsiteY1" fmla="*/ 0 h 1244010"/>
              <a:gd name="connsiteX2" fmla="*/ 9364350 w 9364350"/>
              <a:gd name="connsiteY2" fmla="*/ 1244010 h 1244010"/>
              <a:gd name="connsiteX3" fmla="*/ 0 w 9364350"/>
              <a:gd name="connsiteY3" fmla="*/ 1244010 h 1244010"/>
              <a:gd name="connsiteX4" fmla="*/ 0 w 9364350"/>
              <a:gd name="connsiteY4" fmla="*/ 1 h 1244010"/>
              <a:gd name="connsiteX0" fmla="*/ 0 w 9364350"/>
              <a:gd name="connsiteY0" fmla="*/ 597442 h 1841451"/>
              <a:gd name="connsiteX1" fmla="*/ 8228976 w 9364350"/>
              <a:gd name="connsiteY1" fmla="*/ 0 h 1841451"/>
              <a:gd name="connsiteX2" fmla="*/ 9364350 w 9364350"/>
              <a:gd name="connsiteY2" fmla="*/ 1841451 h 1841451"/>
              <a:gd name="connsiteX3" fmla="*/ 0 w 9364350"/>
              <a:gd name="connsiteY3" fmla="*/ 1841451 h 1841451"/>
              <a:gd name="connsiteX4" fmla="*/ 0 w 9364350"/>
              <a:gd name="connsiteY4" fmla="*/ 597442 h 1841451"/>
              <a:gd name="connsiteX0" fmla="*/ 0 w 9364350"/>
              <a:gd name="connsiteY0" fmla="*/ 0 h 1859554"/>
              <a:gd name="connsiteX1" fmla="*/ 8228976 w 9364350"/>
              <a:gd name="connsiteY1" fmla="*/ 18103 h 1859554"/>
              <a:gd name="connsiteX2" fmla="*/ 9364350 w 9364350"/>
              <a:gd name="connsiteY2" fmla="*/ 1859554 h 1859554"/>
              <a:gd name="connsiteX3" fmla="*/ 0 w 9364350"/>
              <a:gd name="connsiteY3" fmla="*/ 1859554 h 1859554"/>
              <a:gd name="connsiteX4" fmla="*/ 0 w 9364350"/>
              <a:gd name="connsiteY4" fmla="*/ 0 h 1859554"/>
              <a:gd name="connsiteX0" fmla="*/ 0 w 9364350"/>
              <a:gd name="connsiteY0" fmla="*/ 1 h 1859555"/>
              <a:gd name="connsiteX1" fmla="*/ 8211455 w 9364350"/>
              <a:gd name="connsiteY1" fmla="*/ 0 h 1859555"/>
              <a:gd name="connsiteX2" fmla="*/ 9364350 w 9364350"/>
              <a:gd name="connsiteY2" fmla="*/ 1859555 h 1859555"/>
              <a:gd name="connsiteX3" fmla="*/ 0 w 9364350"/>
              <a:gd name="connsiteY3" fmla="*/ 1859555 h 1859555"/>
              <a:gd name="connsiteX4" fmla="*/ 0 w 9364350"/>
              <a:gd name="connsiteY4" fmla="*/ 1 h 1859555"/>
              <a:gd name="connsiteX0" fmla="*/ 367959 w 9732309"/>
              <a:gd name="connsiteY0" fmla="*/ 1 h 1859555"/>
              <a:gd name="connsiteX1" fmla="*/ 8579414 w 9732309"/>
              <a:gd name="connsiteY1" fmla="*/ 0 h 1859555"/>
              <a:gd name="connsiteX2" fmla="*/ 9732309 w 9732309"/>
              <a:gd name="connsiteY2" fmla="*/ 1859555 h 1859555"/>
              <a:gd name="connsiteX3" fmla="*/ 0 w 9732309"/>
              <a:gd name="connsiteY3" fmla="*/ 1850503 h 1859555"/>
              <a:gd name="connsiteX4" fmla="*/ 367959 w 9732309"/>
              <a:gd name="connsiteY4" fmla="*/ 1 h 1859555"/>
              <a:gd name="connsiteX0" fmla="*/ 17522 w 9732309"/>
              <a:gd name="connsiteY0" fmla="*/ 1 h 1859555"/>
              <a:gd name="connsiteX1" fmla="*/ 8579414 w 9732309"/>
              <a:gd name="connsiteY1" fmla="*/ 0 h 1859555"/>
              <a:gd name="connsiteX2" fmla="*/ 9732309 w 9732309"/>
              <a:gd name="connsiteY2" fmla="*/ 1859555 h 1859555"/>
              <a:gd name="connsiteX3" fmla="*/ 0 w 9732309"/>
              <a:gd name="connsiteY3" fmla="*/ 1850503 h 1859555"/>
              <a:gd name="connsiteX4" fmla="*/ 17522 w 9732309"/>
              <a:gd name="connsiteY4" fmla="*/ 1 h 1859555"/>
              <a:gd name="connsiteX0" fmla="*/ 8761 w 9723548"/>
              <a:gd name="connsiteY0" fmla="*/ 1 h 1868608"/>
              <a:gd name="connsiteX1" fmla="*/ 8570653 w 9723548"/>
              <a:gd name="connsiteY1" fmla="*/ 0 h 1868608"/>
              <a:gd name="connsiteX2" fmla="*/ 9723548 w 9723548"/>
              <a:gd name="connsiteY2" fmla="*/ 1859555 h 1868608"/>
              <a:gd name="connsiteX3" fmla="*/ 0 w 9723548"/>
              <a:gd name="connsiteY3" fmla="*/ 1868608 h 1868608"/>
              <a:gd name="connsiteX4" fmla="*/ 8761 w 9723548"/>
              <a:gd name="connsiteY4" fmla="*/ 1 h 1868608"/>
              <a:gd name="connsiteX0" fmla="*/ 843 w 9715630"/>
              <a:gd name="connsiteY0" fmla="*/ 1 h 1877661"/>
              <a:gd name="connsiteX1" fmla="*/ 8562735 w 9715630"/>
              <a:gd name="connsiteY1" fmla="*/ 0 h 1877661"/>
              <a:gd name="connsiteX2" fmla="*/ 9715630 w 9715630"/>
              <a:gd name="connsiteY2" fmla="*/ 1859555 h 1877661"/>
              <a:gd name="connsiteX3" fmla="*/ 843 w 9715630"/>
              <a:gd name="connsiteY3" fmla="*/ 1877661 h 1877661"/>
              <a:gd name="connsiteX4" fmla="*/ 843 w 9715630"/>
              <a:gd name="connsiteY4" fmla="*/ 1 h 1877661"/>
              <a:gd name="connsiteX0" fmla="*/ 843 w 9727981"/>
              <a:gd name="connsiteY0" fmla="*/ 1 h 1878699"/>
              <a:gd name="connsiteX1" fmla="*/ 8562735 w 9727981"/>
              <a:gd name="connsiteY1" fmla="*/ 0 h 1878699"/>
              <a:gd name="connsiteX2" fmla="*/ 9727981 w 9727981"/>
              <a:gd name="connsiteY2" fmla="*/ 1878699 h 1878699"/>
              <a:gd name="connsiteX3" fmla="*/ 843 w 9727981"/>
              <a:gd name="connsiteY3" fmla="*/ 1877661 h 1878699"/>
              <a:gd name="connsiteX4" fmla="*/ 843 w 9727981"/>
              <a:gd name="connsiteY4" fmla="*/ 1 h 187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7981" h="1878699">
                <a:moveTo>
                  <a:pt x="843" y="1"/>
                </a:moveTo>
                <a:lnTo>
                  <a:pt x="8562735" y="0"/>
                </a:lnTo>
                <a:lnTo>
                  <a:pt x="9727981" y="1878699"/>
                </a:lnTo>
                <a:lnTo>
                  <a:pt x="843" y="1877661"/>
                </a:lnTo>
                <a:cubicBezTo>
                  <a:pt x="3763" y="1254792"/>
                  <a:pt x="-2077" y="622870"/>
                  <a:pt x="843" y="1"/>
                </a:cubicBezTo>
                <a:close/>
              </a:path>
            </a:pathLst>
          </a:custGeom>
          <a:solidFill>
            <a:srgbClr val="E6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9128E-C4DB-0645-9B62-3E7DA38B9668}"/>
              </a:ext>
            </a:extLst>
          </p:cNvPr>
          <p:cNvSpPr/>
          <p:nvPr userDrawn="1"/>
        </p:nvSpPr>
        <p:spPr>
          <a:xfrm>
            <a:off x="3267884" y="3518864"/>
            <a:ext cx="8924116" cy="231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167A4-B0F6-784E-B999-392736BE2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6119" y="1714500"/>
            <a:ext cx="9318821" cy="15626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30809-0390-DB4A-9F93-8F99C55D63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62954" y="3618193"/>
            <a:ext cx="8981985" cy="103658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stylec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616750-1E40-6446-98EA-D6B390BC98AB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E6AB0B-E9FE-1845-AF25-4BE1B8557DB3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C09EE84-E4A0-7147-A9B6-21740600A9E2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29" name="bk object 49">
                  <a:extLst>
                    <a:ext uri="{FF2B5EF4-FFF2-40B4-BE49-F238E27FC236}">
                      <a16:creationId xmlns:a16="http://schemas.microsoft.com/office/drawing/2014/main" id="{2E755049-6737-444A-9D7F-50B03B0B8689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0" name="bk object 49">
                  <a:extLst>
                    <a:ext uri="{FF2B5EF4-FFF2-40B4-BE49-F238E27FC236}">
                      <a16:creationId xmlns:a16="http://schemas.microsoft.com/office/drawing/2014/main" id="{BE34C44A-CBAD-4849-A8E2-902E2FD6D5FC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bk object 49">
                  <a:extLst>
                    <a:ext uri="{FF2B5EF4-FFF2-40B4-BE49-F238E27FC236}">
                      <a16:creationId xmlns:a16="http://schemas.microsoft.com/office/drawing/2014/main" id="{98B51B98-1982-9B40-ACCB-81A09957E44B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E3C0C6A-D9D3-7447-888B-B8DDCBCC53BD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26" name="bk object 49">
                  <a:extLst>
                    <a:ext uri="{FF2B5EF4-FFF2-40B4-BE49-F238E27FC236}">
                      <a16:creationId xmlns:a16="http://schemas.microsoft.com/office/drawing/2014/main" id="{099F6C71-4366-BB48-869A-20F3686DED81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7" name="bk object 49">
                  <a:extLst>
                    <a:ext uri="{FF2B5EF4-FFF2-40B4-BE49-F238E27FC236}">
                      <a16:creationId xmlns:a16="http://schemas.microsoft.com/office/drawing/2014/main" id="{57121BD8-D201-1647-9FD4-26B70DD05B64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bk object 49">
                  <a:extLst>
                    <a:ext uri="{FF2B5EF4-FFF2-40B4-BE49-F238E27FC236}">
                      <a16:creationId xmlns:a16="http://schemas.microsoft.com/office/drawing/2014/main" id="{78108ADD-EDFD-0C46-A491-9522A23AC654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7B2839-BF62-EA4D-9BB4-6FCF5CC38DC5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EE056E1-1BD2-2346-980C-2D3FAC690ECE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21" name="bk object 49">
                  <a:extLst>
                    <a:ext uri="{FF2B5EF4-FFF2-40B4-BE49-F238E27FC236}">
                      <a16:creationId xmlns:a16="http://schemas.microsoft.com/office/drawing/2014/main" id="{C9E09A23-5E90-1342-95F4-DFEFAFA50207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2" name="bk object 49">
                  <a:extLst>
                    <a:ext uri="{FF2B5EF4-FFF2-40B4-BE49-F238E27FC236}">
                      <a16:creationId xmlns:a16="http://schemas.microsoft.com/office/drawing/2014/main" id="{67073FDC-18C6-5441-B0EF-0C6B00125E5D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bk object 49">
                  <a:extLst>
                    <a:ext uri="{FF2B5EF4-FFF2-40B4-BE49-F238E27FC236}">
                      <a16:creationId xmlns:a16="http://schemas.microsoft.com/office/drawing/2014/main" id="{2CF4B9E7-2B29-C149-A948-8BAE03CEDED6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D76D3F4-2BC7-E449-A763-B2690689A272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18" name="bk object 49">
                  <a:extLst>
                    <a:ext uri="{FF2B5EF4-FFF2-40B4-BE49-F238E27FC236}">
                      <a16:creationId xmlns:a16="http://schemas.microsoft.com/office/drawing/2014/main" id="{97FB75D6-0789-064E-BB9B-2CDD08536CED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9" name="bk object 49">
                  <a:extLst>
                    <a:ext uri="{FF2B5EF4-FFF2-40B4-BE49-F238E27FC236}">
                      <a16:creationId xmlns:a16="http://schemas.microsoft.com/office/drawing/2014/main" id="{5F983773-DA5D-AA4C-BAA3-6028E4C22FAC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bk object 49">
                  <a:extLst>
                    <a:ext uri="{FF2B5EF4-FFF2-40B4-BE49-F238E27FC236}">
                      <a16:creationId xmlns:a16="http://schemas.microsoft.com/office/drawing/2014/main" id="{F5535836-E7FE-B64F-A935-FA8DEA44FDDC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15773AC-A581-7545-9383-611DE79C1415}"/>
              </a:ext>
            </a:extLst>
          </p:cNvPr>
          <p:cNvSpPr/>
          <p:nvPr userDrawn="1"/>
        </p:nvSpPr>
        <p:spPr>
          <a:xfrm>
            <a:off x="414670" y="6060558"/>
            <a:ext cx="1611449" cy="797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EF31-7A60-594C-B8B0-84EBB3F9A468}"/>
              </a:ext>
            </a:extLst>
          </p:cNvPr>
          <p:cNvSpPr/>
          <p:nvPr userDrawn="1"/>
        </p:nvSpPr>
        <p:spPr>
          <a:xfrm>
            <a:off x="0" y="5553074"/>
            <a:ext cx="3295043" cy="130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A563A70-8C2D-E246-A340-E48FB7C21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70" y="5726497"/>
            <a:ext cx="1354816" cy="836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36D69C-3CE0-8A42-A7AC-168593DBBC61}"/>
              </a:ext>
            </a:extLst>
          </p:cNvPr>
          <p:cNvSpPr/>
          <p:nvPr userDrawn="1"/>
        </p:nvSpPr>
        <p:spPr>
          <a:xfrm rot="18728835">
            <a:off x="3087607" y="5549432"/>
            <a:ext cx="261649" cy="27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41DAAE-1EE5-48EE-BBC7-7399B2FCD4A4}"/>
              </a:ext>
            </a:extLst>
          </p:cNvPr>
          <p:cNvSpPr/>
          <p:nvPr userDrawn="1"/>
        </p:nvSpPr>
        <p:spPr>
          <a:xfrm flipH="1">
            <a:off x="-2" y="1191660"/>
            <a:ext cx="12199219" cy="63403"/>
          </a:xfrm>
          <a:prstGeom prst="rect">
            <a:avLst/>
          </a:prstGeom>
          <a:gradFill flip="none" rotWithShape="1">
            <a:gsLst>
              <a:gs pos="0">
                <a:srgbClr val="F1592A"/>
              </a:gs>
              <a:gs pos="100000">
                <a:srgbClr val="E6503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DE7A6149-3C47-4229-B420-A60BF3EE6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262" t="43019" r="13518" b="34082"/>
          <a:stretch/>
        </p:blipFill>
        <p:spPr>
          <a:xfrm>
            <a:off x="8753959" y="144118"/>
            <a:ext cx="3329934" cy="9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914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0494B8-5ED3-3046-8E61-DC63B96F6ECB}"/>
              </a:ext>
            </a:extLst>
          </p:cNvPr>
          <p:cNvSpPr/>
          <p:nvPr userDrawn="1"/>
        </p:nvSpPr>
        <p:spPr>
          <a:xfrm>
            <a:off x="-1" y="3439282"/>
            <a:ext cx="12199221" cy="2371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175AFE2-E332-5D46-BD24-105E940C2C85}"/>
              </a:ext>
            </a:extLst>
          </p:cNvPr>
          <p:cNvSpPr/>
          <p:nvPr userDrawn="1"/>
        </p:nvSpPr>
        <p:spPr>
          <a:xfrm rot="10800000">
            <a:off x="392995" y="1253936"/>
            <a:ext cx="11806225" cy="2185344"/>
          </a:xfrm>
          <a:custGeom>
            <a:avLst/>
            <a:gdLst>
              <a:gd name="connsiteX0" fmla="*/ 0 w 9364350"/>
              <a:gd name="connsiteY0" fmla="*/ 0 h 1244009"/>
              <a:gd name="connsiteX1" fmla="*/ 9364350 w 9364350"/>
              <a:gd name="connsiteY1" fmla="*/ 0 h 1244009"/>
              <a:gd name="connsiteX2" fmla="*/ 9364350 w 9364350"/>
              <a:gd name="connsiteY2" fmla="*/ 1244009 h 1244009"/>
              <a:gd name="connsiteX3" fmla="*/ 0 w 9364350"/>
              <a:gd name="connsiteY3" fmla="*/ 1244009 h 1244009"/>
              <a:gd name="connsiteX4" fmla="*/ 0 w 9364350"/>
              <a:gd name="connsiteY4" fmla="*/ 0 h 1244009"/>
              <a:gd name="connsiteX0" fmla="*/ 0 w 9364350"/>
              <a:gd name="connsiteY0" fmla="*/ 10633 h 1254642"/>
              <a:gd name="connsiteX1" fmla="*/ 8928415 w 9364350"/>
              <a:gd name="connsiteY1" fmla="*/ 0 h 1254642"/>
              <a:gd name="connsiteX2" fmla="*/ 9364350 w 9364350"/>
              <a:gd name="connsiteY2" fmla="*/ 1254642 h 1254642"/>
              <a:gd name="connsiteX3" fmla="*/ 0 w 9364350"/>
              <a:gd name="connsiteY3" fmla="*/ 1254642 h 1254642"/>
              <a:gd name="connsiteX4" fmla="*/ 0 w 9364350"/>
              <a:gd name="connsiteY4" fmla="*/ 10633 h 1254642"/>
              <a:gd name="connsiteX0" fmla="*/ 0 w 9364350"/>
              <a:gd name="connsiteY0" fmla="*/ 1 h 1244010"/>
              <a:gd name="connsiteX1" fmla="*/ 8588173 w 9364350"/>
              <a:gd name="connsiteY1" fmla="*/ 0 h 1244010"/>
              <a:gd name="connsiteX2" fmla="*/ 9364350 w 9364350"/>
              <a:gd name="connsiteY2" fmla="*/ 1244010 h 1244010"/>
              <a:gd name="connsiteX3" fmla="*/ 0 w 9364350"/>
              <a:gd name="connsiteY3" fmla="*/ 1244010 h 1244010"/>
              <a:gd name="connsiteX4" fmla="*/ 0 w 9364350"/>
              <a:gd name="connsiteY4" fmla="*/ 1 h 1244010"/>
              <a:gd name="connsiteX0" fmla="*/ 0 w 9364350"/>
              <a:gd name="connsiteY0" fmla="*/ 597442 h 1841451"/>
              <a:gd name="connsiteX1" fmla="*/ 8228976 w 9364350"/>
              <a:gd name="connsiteY1" fmla="*/ 0 h 1841451"/>
              <a:gd name="connsiteX2" fmla="*/ 9364350 w 9364350"/>
              <a:gd name="connsiteY2" fmla="*/ 1841451 h 1841451"/>
              <a:gd name="connsiteX3" fmla="*/ 0 w 9364350"/>
              <a:gd name="connsiteY3" fmla="*/ 1841451 h 1841451"/>
              <a:gd name="connsiteX4" fmla="*/ 0 w 9364350"/>
              <a:gd name="connsiteY4" fmla="*/ 597442 h 1841451"/>
              <a:gd name="connsiteX0" fmla="*/ 0 w 9364350"/>
              <a:gd name="connsiteY0" fmla="*/ 0 h 1859554"/>
              <a:gd name="connsiteX1" fmla="*/ 8228976 w 9364350"/>
              <a:gd name="connsiteY1" fmla="*/ 18103 h 1859554"/>
              <a:gd name="connsiteX2" fmla="*/ 9364350 w 9364350"/>
              <a:gd name="connsiteY2" fmla="*/ 1859554 h 1859554"/>
              <a:gd name="connsiteX3" fmla="*/ 0 w 9364350"/>
              <a:gd name="connsiteY3" fmla="*/ 1859554 h 1859554"/>
              <a:gd name="connsiteX4" fmla="*/ 0 w 9364350"/>
              <a:gd name="connsiteY4" fmla="*/ 0 h 1859554"/>
              <a:gd name="connsiteX0" fmla="*/ 0 w 9364350"/>
              <a:gd name="connsiteY0" fmla="*/ 1 h 1859555"/>
              <a:gd name="connsiteX1" fmla="*/ 8211455 w 9364350"/>
              <a:gd name="connsiteY1" fmla="*/ 0 h 1859555"/>
              <a:gd name="connsiteX2" fmla="*/ 9364350 w 9364350"/>
              <a:gd name="connsiteY2" fmla="*/ 1859555 h 1859555"/>
              <a:gd name="connsiteX3" fmla="*/ 0 w 9364350"/>
              <a:gd name="connsiteY3" fmla="*/ 1859555 h 1859555"/>
              <a:gd name="connsiteX4" fmla="*/ 0 w 9364350"/>
              <a:gd name="connsiteY4" fmla="*/ 1 h 1859555"/>
              <a:gd name="connsiteX0" fmla="*/ 367959 w 9732309"/>
              <a:gd name="connsiteY0" fmla="*/ 1 h 1859555"/>
              <a:gd name="connsiteX1" fmla="*/ 8579414 w 9732309"/>
              <a:gd name="connsiteY1" fmla="*/ 0 h 1859555"/>
              <a:gd name="connsiteX2" fmla="*/ 9732309 w 9732309"/>
              <a:gd name="connsiteY2" fmla="*/ 1859555 h 1859555"/>
              <a:gd name="connsiteX3" fmla="*/ 0 w 9732309"/>
              <a:gd name="connsiteY3" fmla="*/ 1850503 h 1859555"/>
              <a:gd name="connsiteX4" fmla="*/ 367959 w 9732309"/>
              <a:gd name="connsiteY4" fmla="*/ 1 h 1859555"/>
              <a:gd name="connsiteX0" fmla="*/ 17522 w 9732309"/>
              <a:gd name="connsiteY0" fmla="*/ 1 h 1859555"/>
              <a:gd name="connsiteX1" fmla="*/ 8579414 w 9732309"/>
              <a:gd name="connsiteY1" fmla="*/ 0 h 1859555"/>
              <a:gd name="connsiteX2" fmla="*/ 9732309 w 9732309"/>
              <a:gd name="connsiteY2" fmla="*/ 1859555 h 1859555"/>
              <a:gd name="connsiteX3" fmla="*/ 0 w 9732309"/>
              <a:gd name="connsiteY3" fmla="*/ 1850503 h 1859555"/>
              <a:gd name="connsiteX4" fmla="*/ 17522 w 9732309"/>
              <a:gd name="connsiteY4" fmla="*/ 1 h 1859555"/>
              <a:gd name="connsiteX0" fmla="*/ 8761 w 9723548"/>
              <a:gd name="connsiteY0" fmla="*/ 1 h 1868608"/>
              <a:gd name="connsiteX1" fmla="*/ 8570653 w 9723548"/>
              <a:gd name="connsiteY1" fmla="*/ 0 h 1868608"/>
              <a:gd name="connsiteX2" fmla="*/ 9723548 w 9723548"/>
              <a:gd name="connsiteY2" fmla="*/ 1859555 h 1868608"/>
              <a:gd name="connsiteX3" fmla="*/ 0 w 9723548"/>
              <a:gd name="connsiteY3" fmla="*/ 1868608 h 1868608"/>
              <a:gd name="connsiteX4" fmla="*/ 8761 w 9723548"/>
              <a:gd name="connsiteY4" fmla="*/ 1 h 1868608"/>
              <a:gd name="connsiteX0" fmla="*/ 843 w 9715630"/>
              <a:gd name="connsiteY0" fmla="*/ 1 h 1877661"/>
              <a:gd name="connsiteX1" fmla="*/ 8562735 w 9715630"/>
              <a:gd name="connsiteY1" fmla="*/ 0 h 1877661"/>
              <a:gd name="connsiteX2" fmla="*/ 9715630 w 9715630"/>
              <a:gd name="connsiteY2" fmla="*/ 1859555 h 1877661"/>
              <a:gd name="connsiteX3" fmla="*/ 843 w 9715630"/>
              <a:gd name="connsiteY3" fmla="*/ 1877661 h 1877661"/>
              <a:gd name="connsiteX4" fmla="*/ 843 w 9715630"/>
              <a:gd name="connsiteY4" fmla="*/ 1 h 1877661"/>
              <a:gd name="connsiteX0" fmla="*/ 843 w 9727981"/>
              <a:gd name="connsiteY0" fmla="*/ 1 h 1878699"/>
              <a:gd name="connsiteX1" fmla="*/ 8562735 w 9727981"/>
              <a:gd name="connsiteY1" fmla="*/ 0 h 1878699"/>
              <a:gd name="connsiteX2" fmla="*/ 9727981 w 9727981"/>
              <a:gd name="connsiteY2" fmla="*/ 1878699 h 1878699"/>
              <a:gd name="connsiteX3" fmla="*/ 843 w 9727981"/>
              <a:gd name="connsiteY3" fmla="*/ 1877661 h 1878699"/>
              <a:gd name="connsiteX4" fmla="*/ 843 w 9727981"/>
              <a:gd name="connsiteY4" fmla="*/ 1 h 187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7981" h="1878699">
                <a:moveTo>
                  <a:pt x="843" y="1"/>
                </a:moveTo>
                <a:lnTo>
                  <a:pt x="8562735" y="0"/>
                </a:lnTo>
                <a:lnTo>
                  <a:pt x="9727981" y="1878699"/>
                </a:lnTo>
                <a:lnTo>
                  <a:pt x="843" y="1877661"/>
                </a:lnTo>
                <a:cubicBezTo>
                  <a:pt x="3763" y="1254792"/>
                  <a:pt x="-2077" y="622870"/>
                  <a:pt x="843" y="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2000">
                <a:srgbClr val="FFEEE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9207F-6AB3-894C-8E05-7B732E17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9346" y="1935126"/>
            <a:ext cx="6235593" cy="134197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00CB7A-7D21-0246-AE17-C30301D67D1C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BD1BAF1-1CAC-CF47-A61F-64B5A688F9D8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0615C1A-1814-1646-BE18-6B931D788BA9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43" name="bk object 49">
                  <a:extLst>
                    <a:ext uri="{FF2B5EF4-FFF2-40B4-BE49-F238E27FC236}">
                      <a16:creationId xmlns:a16="http://schemas.microsoft.com/office/drawing/2014/main" id="{56B3B632-70E1-414C-91E6-CD993F903C01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4" name="bk object 49">
                  <a:extLst>
                    <a:ext uri="{FF2B5EF4-FFF2-40B4-BE49-F238E27FC236}">
                      <a16:creationId xmlns:a16="http://schemas.microsoft.com/office/drawing/2014/main" id="{D604B0FC-D69C-4345-8B09-86952535919B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bk object 49">
                  <a:extLst>
                    <a:ext uri="{FF2B5EF4-FFF2-40B4-BE49-F238E27FC236}">
                      <a16:creationId xmlns:a16="http://schemas.microsoft.com/office/drawing/2014/main" id="{BCA38491-395D-8947-A6C6-C338A43F7333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52F93EE-6C48-984B-A424-85DEC2A375DA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40" name="bk object 49">
                  <a:extLst>
                    <a:ext uri="{FF2B5EF4-FFF2-40B4-BE49-F238E27FC236}">
                      <a16:creationId xmlns:a16="http://schemas.microsoft.com/office/drawing/2014/main" id="{BA16AD2F-72EB-AB40-B343-7507C5FDCA19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1" name="bk object 49">
                  <a:extLst>
                    <a:ext uri="{FF2B5EF4-FFF2-40B4-BE49-F238E27FC236}">
                      <a16:creationId xmlns:a16="http://schemas.microsoft.com/office/drawing/2014/main" id="{1ADF5E4D-C8FD-374D-A46E-DC9244667A76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bk object 49">
                  <a:extLst>
                    <a:ext uri="{FF2B5EF4-FFF2-40B4-BE49-F238E27FC236}">
                      <a16:creationId xmlns:a16="http://schemas.microsoft.com/office/drawing/2014/main" id="{7FB14CB1-A182-5742-9167-61BBC9DC43BE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0D7086-E7D2-414A-AABF-4034647216C0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73D62F8-05A0-1947-9B7D-F70D59D575D3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5" name="bk object 49">
                  <a:extLst>
                    <a:ext uri="{FF2B5EF4-FFF2-40B4-BE49-F238E27FC236}">
                      <a16:creationId xmlns:a16="http://schemas.microsoft.com/office/drawing/2014/main" id="{184D9D90-5072-D347-ADB3-1D2C53A313EB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6" name="bk object 49">
                  <a:extLst>
                    <a:ext uri="{FF2B5EF4-FFF2-40B4-BE49-F238E27FC236}">
                      <a16:creationId xmlns:a16="http://schemas.microsoft.com/office/drawing/2014/main" id="{BBF0912E-797C-B041-B7A5-2CF13897682D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bk object 49">
                  <a:extLst>
                    <a:ext uri="{FF2B5EF4-FFF2-40B4-BE49-F238E27FC236}">
                      <a16:creationId xmlns:a16="http://schemas.microsoft.com/office/drawing/2014/main" id="{779952CF-1EAB-5E42-A457-435C7C8AC44E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9A5AFBA-0998-B642-8D56-12F2FBD81D88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32" name="bk object 49">
                  <a:extLst>
                    <a:ext uri="{FF2B5EF4-FFF2-40B4-BE49-F238E27FC236}">
                      <a16:creationId xmlns:a16="http://schemas.microsoft.com/office/drawing/2014/main" id="{3CF9AF54-ACF0-2F4D-A7A4-C46111D5A05B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3" name="bk object 49">
                  <a:extLst>
                    <a:ext uri="{FF2B5EF4-FFF2-40B4-BE49-F238E27FC236}">
                      <a16:creationId xmlns:a16="http://schemas.microsoft.com/office/drawing/2014/main" id="{1816F898-60BD-134D-B148-800702F584B5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bk object 49">
                  <a:extLst>
                    <a:ext uri="{FF2B5EF4-FFF2-40B4-BE49-F238E27FC236}">
                      <a16:creationId xmlns:a16="http://schemas.microsoft.com/office/drawing/2014/main" id="{2EDDAA3C-25C2-2A40-807A-623DE646786B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6839C65B-304B-2443-9945-E337F44CFF8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38952" y="3618193"/>
            <a:ext cx="5805987" cy="103658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3C1536B-1A79-44D8-8314-1E74F3775484}"/>
              </a:ext>
            </a:extLst>
          </p:cNvPr>
          <p:cNvGrpSpPr/>
          <p:nvPr userDrawn="1"/>
        </p:nvGrpSpPr>
        <p:grpSpPr>
          <a:xfrm>
            <a:off x="0" y="1232575"/>
            <a:ext cx="3502325" cy="4321626"/>
            <a:chOff x="0" y="1232575"/>
            <a:chExt cx="3502325" cy="4321626"/>
          </a:xfrm>
          <a:solidFill>
            <a:srgbClr val="E65032"/>
          </a:solidFill>
        </p:grpSpPr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36E55AAA-16DB-47F2-810E-7296E36D32CF}"/>
                </a:ext>
              </a:extLst>
            </p:cNvPr>
            <p:cNvSpPr/>
            <p:nvPr userDrawn="1"/>
          </p:nvSpPr>
          <p:spPr>
            <a:xfrm>
              <a:off x="1682152" y="1256189"/>
              <a:ext cx="1820173" cy="42980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410E82-F301-408D-9520-2C6BAB14B697}"/>
                </a:ext>
              </a:extLst>
            </p:cNvPr>
            <p:cNvSpPr/>
            <p:nvPr userDrawn="1"/>
          </p:nvSpPr>
          <p:spPr>
            <a:xfrm>
              <a:off x="0" y="1232575"/>
              <a:ext cx="1682152" cy="432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8756513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BEDA6-990A-954A-8864-B2CE074C8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12875"/>
            <a:ext cx="11352212" cy="4140200"/>
          </a:xfrm>
        </p:spPr>
        <p:txBody>
          <a:bodyPr/>
          <a:lstStyle>
            <a:lvl4pPr marL="548640" indent="-182880">
              <a:buFont typeface="Courier New" panose="02070309020205020404" pitchFamily="49" charset="0"/>
              <a:buChar char="o"/>
              <a:defRPr/>
            </a:lvl4pPr>
            <a:lvl5pPr marL="731520" indent="-182880">
              <a:buFont typeface="System Font Regular"/>
              <a:buChar char="-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2CCBFC-0F91-704B-B67A-650B5A24F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1472" y="6235765"/>
            <a:ext cx="498358" cy="238607"/>
          </a:xfrm>
          <a:prstGeom prst="rect">
            <a:avLst/>
          </a:prstGeom>
          <a:noFill/>
        </p:spPr>
        <p:txBody>
          <a:bodyPr vert="horz" wrap="square" lIns="9144" tIns="9144" rIns="9144" bIns="9144" rtlCol="0" anchor="ctr">
            <a:normAutofit/>
          </a:bodyPr>
          <a:lstStyle>
            <a:lvl1pPr algn="ctr">
              <a:defRPr sz="1200" b="1">
                <a:solidFill>
                  <a:schemeClr val="accent3"/>
                </a:solidFill>
              </a:defRPr>
            </a:lvl1pPr>
          </a:lstStyle>
          <a:p>
            <a:fld id="{EBFE2D5A-D6E7-CA44-8372-D10D70730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343797-7214-3342-9ED1-312F349D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83682"/>
            <a:ext cx="8988260" cy="79905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472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56687-4ED1-1C4A-A686-41D1CBA6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/>
          <a:p>
            <a:fld id="{EBFE2D5A-D6E7-CA44-8372-D10D707303B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9850C5-06B9-8C42-8E84-1A4D4BB0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356B1C-2C57-4540-B497-31BB978C0E7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988" y="1412875"/>
            <a:ext cx="5561297" cy="4140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8784D61-6CC5-0C48-9FEF-22C06F7821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11602" y="1412875"/>
            <a:ext cx="5561298" cy="4140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7430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56687-4ED1-1C4A-A686-41D1CBA6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/>
          <a:p>
            <a:fld id="{EBFE2D5A-D6E7-CA44-8372-D10D707303B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80DB5-4E7C-944A-91BA-9607A9AC32BD}"/>
              </a:ext>
            </a:extLst>
          </p:cNvPr>
          <p:cNvSpPr/>
          <p:nvPr userDrawn="1"/>
        </p:nvSpPr>
        <p:spPr>
          <a:xfrm>
            <a:off x="6232636" y="1412875"/>
            <a:ext cx="5551378" cy="4140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schemeClr val="accent1">
                <a:lumMod val="60000"/>
                <a:lumOff val="40000"/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45DCDB-A5E2-6D40-AB81-442E82A3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4C4590-09EA-D045-9EFB-08C44FBF06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988" y="1412875"/>
            <a:ext cx="5688012" cy="4140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881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491B5-AFD3-744B-A44B-BBC2EB7A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/>
          <a:p>
            <a:fld id="{EBFE2D5A-D6E7-CA44-8372-D10D707303B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6D3273-E0B7-0D43-A028-52A71500094B}"/>
              </a:ext>
            </a:extLst>
          </p:cNvPr>
          <p:cNvSpPr/>
          <p:nvPr userDrawn="1"/>
        </p:nvSpPr>
        <p:spPr>
          <a:xfrm>
            <a:off x="0" y="619125"/>
            <a:ext cx="12068175" cy="793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1978510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B993D3-97A3-344B-9823-AD275AD6C53E}"/>
              </a:ext>
            </a:extLst>
          </p:cNvPr>
          <p:cNvSpPr txBox="1"/>
          <p:nvPr userDrawn="1"/>
        </p:nvSpPr>
        <p:spPr>
          <a:xfrm>
            <a:off x="1259457" y="1252811"/>
            <a:ext cx="10513442" cy="3999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3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</a:rPr>
              <a:t>Q</a:t>
            </a:r>
            <a:r>
              <a:rPr lang="en-US" sz="16300" b="0" dirty="0">
                <a:solidFill>
                  <a:srgbClr val="E6503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</a:rPr>
              <a:t>&amp;</a:t>
            </a:r>
            <a:r>
              <a:rPr lang="en-US" sz="163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</a:rPr>
              <a:t>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4B29D7-498C-1749-963B-4E0FA7F2A002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FB252-7910-0A4C-A175-7570726E4A04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52140C8-2DE4-7847-B2B3-858B7290A371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4" name="bk object 49">
                  <a:extLst>
                    <a:ext uri="{FF2B5EF4-FFF2-40B4-BE49-F238E27FC236}">
                      <a16:creationId xmlns:a16="http://schemas.microsoft.com/office/drawing/2014/main" id="{639347D6-F0BA-BF48-A3C0-8F225FD3FBDA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5" name="bk object 49">
                  <a:extLst>
                    <a:ext uri="{FF2B5EF4-FFF2-40B4-BE49-F238E27FC236}">
                      <a16:creationId xmlns:a16="http://schemas.microsoft.com/office/drawing/2014/main" id="{C8C7F469-7E72-9349-A232-DE9C38F6EADC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bk object 49">
                  <a:extLst>
                    <a:ext uri="{FF2B5EF4-FFF2-40B4-BE49-F238E27FC236}">
                      <a16:creationId xmlns:a16="http://schemas.microsoft.com/office/drawing/2014/main" id="{E7462288-D406-C942-A554-30C4C177D57E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B41FAA8-588A-3243-AC02-ACD93D1E741E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31" name="bk object 49">
                  <a:extLst>
                    <a:ext uri="{FF2B5EF4-FFF2-40B4-BE49-F238E27FC236}">
                      <a16:creationId xmlns:a16="http://schemas.microsoft.com/office/drawing/2014/main" id="{542F090D-4D13-2F44-A3DD-80986E4E94F7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2" name="bk object 49">
                  <a:extLst>
                    <a:ext uri="{FF2B5EF4-FFF2-40B4-BE49-F238E27FC236}">
                      <a16:creationId xmlns:a16="http://schemas.microsoft.com/office/drawing/2014/main" id="{AD918518-11E4-F44D-A0FB-F39BB6692BA6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bk object 49">
                  <a:extLst>
                    <a:ext uri="{FF2B5EF4-FFF2-40B4-BE49-F238E27FC236}">
                      <a16:creationId xmlns:a16="http://schemas.microsoft.com/office/drawing/2014/main" id="{1380D34A-48A2-ED45-B53D-A31EB8D5C08A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F017D61-C8E1-9647-B2CD-72FA787002F0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C8EA420-C9E9-8440-917F-4F13DC84DE1D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26" name="bk object 49">
                  <a:extLst>
                    <a:ext uri="{FF2B5EF4-FFF2-40B4-BE49-F238E27FC236}">
                      <a16:creationId xmlns:a16="http://schemas.microsoft.com/office/drawing/2014/main" id="{40F3E1C7-3068-D249-8DF5-306CDC1187F2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7" name="bk object 49">
                  <a:extLst>
                    <a:ext uri="{FF2B5EF4-FFF2-40B4-BE49-F238E27FC236}">
                      <a16:creationId xmlns:a16="http://schemas.microsoft.com/office/drawing/2014/main" id="{4BB55D6F-7B05-A543-9807-BD98891F1CF4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bk object 49">
                  <a:extLst>
                    <a:ext uri="{FF2B5EF4-FFF2-40B4-BE49-F238E27FC236}">
                      <a16:creationId xmlns:a16="http://schemas.microsoft.com/office/drawing/2014/main" id="{9ADBB003-C5B7-B941-B87E-F8A9DFC77695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A98659C-DC6A-6445-995A-5A54DA400AEA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23" name="bk object 49">
                  <a:extLst>
                    <a:ext uri="{FF2B5EF4-FFF2-40B4-BE49-F238E27FC236}">
                      <a16:creationId xmlns:a16="http://schemas.microsoft.com/office/drawing/2014/main" id="{4FA2058A-4C83-254A-8CEE-175F2E3927D8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4" name="bk object 49">
                  <a:extLst>
                    <a:ext uri="{FF2B5EF4-FFF2-40B4-BE49-F238E27FC236}">
                      <a16:creationId xmlns:a16="http://schemas.microsoft.com/office/drawing/2014/main" id="{44A93DF9-C254-A64E-A08F-65A9B4221D74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bk object 49">
                  <a:extLst>
                    <a:ext uri="{FF2B5EF4-FFF2-40B4-BE49-F238E27FC236}">
                      <a16:creationId xmlns:a16="http://schemas.microsoft.com/office/drawing/2014/main" id="{83AFCF31-8CD8-3245-A436-2E190AC8BBB9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6C5B3A-AE7C-40D5-BEA5-BE067E562758}"/>
              </a:ext>
            </a:extLst>
          </p:cNvPr>
          <p:cNvGrpSpPr/>
          <p:nvPr userDrawn="1"/>
        </p:nvGrpSpPr>
        <p:grpSpPr>
          <a:xfrm>
            <a:off x="0" y="1232575"/>
            <a:ext cx="3502325" cy="4321626"/>
            <a:chOff x="0" y="1232575"/>
            <a:chExt cx="3502325" cy="4321626"/>
          </a:xfrm>
          <a:solidFill>
            <a:srgbClr val="E65032"/>
          </a:solidFill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B5F36311-4CE5-4C7C-9350-659C55A94592}"/>
                </a:ext>
              </a:extLst>
            </p:cNvPr>
            <p:cNvSpPr/>
            <p:nvPr userDrawn="1"/>
          </p:nvSpPr>
          <p:spPr>
            <a:xfrm>
              <a:off x="1682152" y="1256189"/>
              <a:ext cx="1820173" cy="42980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1DF3FF-9F3A-43C0-986C-7667D375B000}"/>
                </a:ext>
              </a:extLst>
            </p:cNvPr>
            <p:cNvSpPr/>
            <p:nvPr userDrawn="1"/>
          </p:nvSpPr>
          <p:spPr>
            <a:xfrm>
              <a:off x="0" y="1232575"/>
              <a:ext cx="1682152" cy="432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77072374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75702F-312A-384C-8982-8443E72859AA}"/>
              </a:ext>
            </a:extLst>
          </p:cNvPr>
          <p:cNvSpPr txBox="1"/>
          <p:nvPr userDrawn="1"/>
        </p:nvSpPr>
        <p:spPr>
          <a:xfrm>
            <a:off x="1259457" y="1252811"/>
            <a:ext cx="10513442" cy="39994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1300" b="0" dirty="0">
                <a:solidFill>
                  <a:srgbClr val="73716D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BREAK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C319FD-BD41-124F-947C-683E715E12FD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340E74-34B5-B140-B9DC-3ACB0CFD46D6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8EBDE2E-98B8-2543-A89F-A92FD963390B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8" name="bk object 49">
                  <a:extLst>
                    <a:ext uri="{FF2B5EF4-FFF2-40B4-BE49-F238E27FC236}">
                      <a16:creationId xmlns:a16="http://schemas.microsoft.com/office/drawing/2014/main" id="{C55DF8E6-4C31-8A41-B804-177CFEF53328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9" name="bk object 49">
                  <a:extLst>
                    <a:ext uri="{FF2B5EF4-FFF2-40B4-BE49-F238E27FC236}">
                      <a16:creationId xmlns:a16="http://schemas.microsoft.com/office/drawing/2014/main" id="{F8B83965-ED69-A647-B4E7-5C7FE627728D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bk object 49">
                  <a:extLst>
                    <a:ext uri="{FF2B5EF4-FFF2-40B4-BE49-F238E27FC236}">
                      <a16:creationId xmlns:a16="http://schemas.microsoft.com/office/drawing/2014/main" id="{E0786186-870B-9847-B3E0-40DA400D2903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9566EC4-F38B-644A-BFCA-CA58FFA96841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35" name="bk object 49">
                  <a:extLst>
                    <a:ext uri="{FF2B5EF4-FFF2-40B4-BE49-F238E27FC236}">
                      <a16:creationId xmlns:a16="http://schemas.microsoft.com/office/drawing/2014/main" id="{E0FA5D33-AD15-1B46-8049-D1BC6C6EF5F9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6" name="bk object 49">
                  <a:extLst>
                    <a:ext uri="{FF2B5EF4-FFF2-40B4-BE49-F238E27FC236}">
                      <a16:creationId xmlns:a16="http://schemas.microsoft.com/office/drawing/2014/main" id="{53CDEF33-316C-B643-8B64-BD940FA7C264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bk object 49">
                  <a:extLst>
                    <a:ext uri="{FF2B5EF4-FFF2-40B4-BE49-F238E27FC236}">
                      <a16:creationId xmlns:a16="http://schemas.microsoft.com/office/drawing/2014/main" id="{6EDDFA38-B1AB-7941-8812-09B8E0BE3DAA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0EA4D11-0E20-EC40-9CF7-FD27E5C8E9B0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81D57BB-F3CB-174E-83AC-88465A283902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0" name="bk object 49">
                  <a:extLst>
                    <a:ext uri="{FF2B5EF4-FFF2-40B4-BE49-F238E27FC236}">
                      <a16:creationId xmlns:a16="http://schemas.microsoft.com/office/drawing/2014/main" id="{9A889BA7-D4EC-6246-BA1F-49CABD27DB5D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1" name="bk object 49">
                  <a:extLst>
                    <a:ext uri="{FF2B5EF4-FFF2-40B4-BE49-F238E27FC236}">
                      <a16:creationId xmlns:a16="http://schemas.microsoft.com/office/drawing/2014/main" id="{F25F7B29-FDA4-9F4D-BD5E-BC2F09D35F62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bk object 49">
                  <a:extLst>
                    <a:ext uri="{FF2B5EF4-FFF2-40B4-BE49-F238E27FC236}">
                      <a16:creationId xmlns:a16="http://schemas.microsoft.com/office/drawing/2014/main" id="{6F8F4557-52AD-0841-B3D3-43D99651C456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88F7F24-495F-3642-93BE-7DFA87E2C0BA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27" name="bk object 49">
                  <a:extLst>
                    <a:ext uri="{FF2B5EF4-FFF2-40B4-BE49-F238E27FC236}">
                      <a16:creationId xmlns:a16="http://schemas.microsoft.com/office/drawing/2014/main" id="{8C61389D-B815-7548-A0EF-C6206B406638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8" name="bk object 49">
                  <a:extLst>
                    <a:ext uri="{FF2B5EF4-FFF2-40B4-BE49-F238E27FC236}">
                      <a16:creationId xmlns:a16="http://schemas.microsoft.com/office/drawing/2014/main" id="{E236B8A0-B58C-7043-AE2A-2986B2C3E4A6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bk object 49">
                  <a:extLst>
                    <a:ext uri="{FF2B5EF4-FFF2-40B4-BE49-F238E27FC236}">
                      <a16:creationId xmlns:a16="http://schemas.microsoft.com/office/drawing/2014/main" id="{2ABEEC5C-20AD-9D41-837C-DF030DF2F2BA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A19DDF-E105-4BA8-BF28-4BDF6DEF4471}"/>
              </a:ext>
            </a:extLst>
          </p:cNvPr>
          <p:cNvGrpSpPr/>
          <p:nvPr userDrawn="1"/>
        </p:nvGrpSpPr>
        <p:grpSpPr>
          <a:xfrm>
            <a:off x="0" y="1232575"/>
            <a:ext cx="3502325" cy="4321626"/>
            <a:chOff x="0" y="1232575"/>
            <a:chExt cx="3502325" cy="4321626"/>
          </a:xfrm>
          <a:solidFill>
            <a:srgbClr val="E65032"/>
          </a:solidFill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3DDCB195-9740-43DF-9C47-187C921BBCBC}"/>
                </a:ext>
              </a:extLst>
            </p:cNvPr>
            <p:cNvSpPr/>
            <p:nvPr userDrawn="1"/>
          </p:nvSpPr>
          <p:spPr>
            <a:xfrm>
              <a:off x="1682152" y="1256189"/>
              <a:ext cx="1820173" cy="42980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968FCC-806D-409D-8C52-B0C275D68CBA}"/>
                </a:ext>
              </a:extLst>
            </p:cNvPr>
            <p:cNvSpPr/>
            <p:nvPr userDrawn="1"/>
          </p:nvSpPr>
          <p:spPr>
            <a:xfrm>
              <a:off x="0" y="1232575"/>
              <a:ext cx="1682152" cy="432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28912338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78E3A5-5B7B-124B-8C4E-CBCBC001D2EA}"/>
              </a:ext>
            </a:extLst>
          </p:cNvPr>
          <p:cNvSpPr txBox="1"/>
          <p:nvPr userDrawn="1"/>
        </p:nvSpPr>
        <p:spPr>
          <a:xfrm>
            <a:off x="1259457" y="1252811"/>
            <a:ext cx="10513442" cy="3999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300" b="0" dirty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</a:rPr>
              <a:t>LUNCH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E6FDF6-D9B8-4741-BB76-753AEC550CC2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428F22-FACC-F347-8821-2729D92F9EB9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F03B5C-6299-A44C-A426-8E381E75A70C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7" name="bk object 49">
                  <a:extLst>
                    <a:ext uri="{FF2B5EF4-FFF2-40B4-BE49-F238E27FC236}">
                      <a16:creationId xmlns:a16="http://schemas.microsoft.com/office/drawing/2014/main" id="{D384BC41-04FD-2540-8221-78A967426D2D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8" name="bk object 49">
                  <a:extLst>
                    <a:ext uri="{FF2B5EF4-FFF2-40B4-BE49-F238E27FC236}">
                      <a16:creationId xmlns:a16="http://schemas.microsoft.com/office/drawing/2014/main" id="{C3357247-E77D-BA46-9A70-4CDDA90D895B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bk object 49">
                  <a:extLst>
                    <a:ext uri="{FF2B5EF4-FFF2-40B4-BE49-F238E27FC236}">
                      <a16:creationId xmlns:a16="http://schemas.microsoft.com/office/drawing/2014/main" id="{21E6A415-94A7-0149-B529-4C98B2587DC7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979F1AA-3625-7444-9FC5-295446586A4B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34" name="bk object 49">
                  <a:extLst>
                    <a:ext uri="{FF2B5EF4-FFF2-40B4-BE49-F238E27FC236}">
                      <a16:creationId xmlns:a16="http://schemas.microsoft.com/office/drawing/2014/main" id="{1422CC92-521A-8842-B30C-0CF5A90E0B32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5" name="bk object 49">
                  <a:extLst>
                    <a:ext uri="{FF2B5EF4-FFF2-40B4-BE49-F238E27FC236}">
                      <a16:creationId xmlns:a16="http://schemas.microsoft.com/office/drawing/2014/main" id="{DBB0A320-721E-9C4D-BB6F-FB3883A68064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bk object 49">
                  <a:extLst>
                    <a:ext uri="{FF2B5EF4-FFF2-40B4-BE49-F238E27FC236}">
                      <a16:creationId xmlns:a16="http://schemas.microsoft.com/office/drawing/2014/main" id="{D3545C09-D936-1F49-9997-D57EABEF494A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B95EE9-413B-4544-8052-24B9E9A4CA8D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38C091-0720-7441-B458-1840C2A30CCD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29" name="bk object 49">
                  <a:extLst>
                    <a:ext uri="{FF2B5EF4-FFF2-40B4-BE49-F238E27FC236}">
                      <a16:creationId xmlns:a16="http://schemas.microsoft.com/office/drawing/2014/main" id="{4E0BE5DF-2D11-2F4C-A7A6-4BD392EDDDDE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0" name="bk object 49">
                  <a:extLst>
                    <a:ext uri="{FF2B5EF4-FFF2-40B4-BE49-F238E27FC236}">
                      <a16:creationId xmlns:a16="http://schemas.microsoft.com/office/drawing/2014/main" id="{337B3CE6-7998-B745-B846-0AE53B9B4423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bk object 49">
                  <a:extLst>
                    <a:ext uri="{FF2B5EF4-FFF2-40B4-BE49-F238E27FC236}">
                      <a16:creationId xmlns:a16="http://schemas.microsoft.com/office/drawing/2014/main" id="{4FC8960B-3FCC-324D-A731-BEA238ACB78B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BB0E8BD-ED10-9E49-A127-69C779E2824B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26" name="bk object 49">
                  <a:extLst>
                    <a:ext uri="{FF2B5EF4-FFF2-40B4-BE49-F238E27FC236}">
                      <a16:creationId xmlns:a16="http://schemas.microsoft.com/office/drawing/2014/main" id="{EF1471EC-C420-EE46-A6D6-DBCFF6388C4A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7" name="bk object 49">
                  <a:extLst>
                    <a:ext uri="{FF2B5EF4-FFF2-40B4-BE49-F238E27FC236}">
                      <a16:creationId xmlns:a16="http://schemas.microsoft.com/office/drawing/2014/main" id="{F26CF484-052B-D14F-A43F-90D608AB3367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bk object 49">
                  <a:extLst>
                    <a:ext uri="{FF2B5EF4-FFF2-40B4-BE49-F238E27FC236}">
                      <a16:creationId xmlns:a16="http://schemas.microsoft.com/office/drawing/2014/main" id="{AAC51F4C-6956-BA42-8A0C-8CD6F015263A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1224B2-4C24-4329-9A9E-A807440F90F5}"/>
              </a:ext>
            </a:extLst>
          </p:cNvPr>
          <p:cNvGrpSpPr/>
          <p:nvPr userDrawn="1"/>
        </p:nvGrpSpPr>
        <p:grpSpPr>
          <a:xfrm>
            <a:off x="0" y="1232575"/>
            <a:ext cx="3502325" cy="4321626"/>
            <a:chOff x="0" y="1232575"/>
            <a:chExt cx="3502325" cy="4321626"/>
          </a:xfrm>
          <a:solidFill>
            <a:srgbClr val="E65032"/>
          </a:solidFill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249745DA-F0E9-794E-942B-2F36A6052587}"/>
                </a:ext>
              </a:extLst>
            </p:cNvPr>
            <p:cNvSpPr/>
            <p:nvPr userDrawn="1"/>
          </p:nvSpPr>
          <p:spPr>
            <a:xfrm>
              <a:off x="1682152" y="1256189"/>
              <a:ext cx="1820173" cy="42980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702322-0720-C64B-99B2-4F623046AEA2}"/>
                </a:ext>
              </a:extLst>
            </p:cNvPr>
            <p:cNvSpPr/>
            <p:nvPr userDrawn="1"/>
          </p:nvSpPr>
          <p:spPr>
            <a:xfrm>
              <a:off x="0" y="1232575"/>
              <a:ext cx="1682152" cy="4320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4895693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Onc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AE38D3-A912-0D4B-8AD9-ADC9106AE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22169" y="317948"/>
            <a:ext cx="11543708" cy="56778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487182-7841-7D4F-9682-C0C5B515C042}"/>
              </a:ext>
            </a:extLst>
          </p:cNvPr>
          <p:cNvGrpSpPr/>
          <p:nvPr userDrawn="1"/>
        </p:nvGrpSpPr>
        <p:grpSpPr>
          <a:xfrm>
            <a:off x="323516" y="4709966"/>
            <a:ext cx="11544969" cy="1292895"/>
            <a:chOff x="386615" y="5651959"/>
            <a:chExt cx="13853963" cy="15514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71BFA0-3B44-9048-9823-29C5514222C0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A01D30-343F-1E4A-89D5-97A74E4A0E86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357360" y="4871291"/>
            <a:ext cx="1946850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r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Cliff Enright, </a:t>
            </a:r>
            <a:r>
              <a:rPr lang="en-US" sz="833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Cradle</a:t>
            </a:r>
          </a:p>
          <a:p>
            <a:pPr marL="0" marR="0" indent="0" algn="r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3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Artwork from The Creative Center at University Settlement.</a:t>
            </a:r>
          </a:p>
        </p:txBody>
      </p:sp>
    </p:spTree>
    <p:extLst>
      <p:ext uri="{BB962C8B-B14F-4D97-AF65-F5344CB8AC3E}">
        <p14:creationId xmlns:p14="http://schemas.microsoft.com/office/powerpoint/2010/main" val="44876557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CD10A5-E11A-1146-A49C-FCD1ADD3532A}"/>
              </a:ext>
            </a:extLst>
          </p:cNvPr>
          <p:cNvSpPr/>
          <p:nvPr userDrawn="1"/>
        </p:nvSpPr>
        <p:spPr>
          <a:xfrm>
            <a:off x="0" y="2453335"/>
            <a:ext cx="12192000" cy="2067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248474-A665-3F4E-B5C5-245A2EAD2C7C}"/>
              </a:ext>
            </a:extLst>
          </p:cNvPr>
          <p:cNvSpPr/>
          <p:nvPr userDrawn="1"/>
        </p:nvSpPr>
        <p:spPr>
          <a:xfrm>
            <a:off x="0" y="4253501"/>
            <a:ext cx="12192000" cy="1575798"/>
          </a:xfrm>
          <a:prstGeom prst="rect">
            <a:avLst/>
          </a:prstGeom>
          <a:gradFill>
            <a:gsLst>
              <a:gs pos="57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DBB969-74CE-0844-A19F-16E870C1821F}"/>
              </a:ext>
            </a:extLst>
          </p:cNvPr>
          <p:cNvGrpSpPr/>
          <p:nvPr userDrawn="1"/>
        </p:nvGrpSpPr>
        <p:grpSpPr>
          <a:xfrm>
            <a:off x="0" y="5731986"/>
            <a:ext cx="12192000" cy="188148"/>
            <a:chOff x="0" y="5726456"/>
            <a:chExt cx="15327936" cy="2365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641D24-D81D-4F4F-BA54-DBD65A5D582F}"/>
                </a:ext>
              </a:extLst>
            </p:cNvPr>
            <p:cNvGrpSpPr/>
            <p:nvPr userDrawn="1"/>
          </p:nvGrpSpPr>
          <p:grpSpPr>
            <a:xfrm>
              <a:off x="0" y="5726456"/>
              <a:ext cx="7697165" cy="231677"/>
              <a:chOff x="-2495917" y="5604111"/>
              <a:chExt cx="14687917" cy="44209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CC188A4-AC93-4245-BA07-CB6D9C48EBA4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35" name="bk object 49">
                  <a:extLst>
                    <a:ext uri="{FF2B5EF4-FFF2-40B4-BE49-F238E27FC236}">
                      <a16:creationId xmlns:a16="http://schemas.microsoft.com/office/drawing/2014/main" id="{8DE455F4-BEF8-4442-AAED-40BB507D3B34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6" name="bk object 49">
                  <a:extLst>
                    <a:ext uri="{FF2B5EF4-FFF2-40B4-BE49-F238E27FC236}">
                      <a16:creationId xmlns:a16="http://schemas.microsoft.com/office/drawing/2014/main" id="{47094F0C-7398-4942-934D-B69D2ED232F8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bk object 49">
                  <a:extLst>
                    <a:ext uri="{FF2B5EF4-FFF2-40B4-BE49-F238E27FC236}">
                      <a16:creationId xmlns:a16="http://schemas.microsoft.com/office/drawing/2014/main" id="{AB1E82E2-C78C-F444-B94E-50A8853328D6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6CA2539-6E73-DF49-A48C-D2DF4D3B4BD7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32" name="bk object 49">
                  <a:extLst>
                    <a:ext uri="{FF2B5EF4-FFF2-40B4-BE49-F238E27FC236}">
                      <a16:creationId xmlns:a16="http://schemas.microsoft.com/office/drawing/2014/main" id="{DB08C64A-F615-BD49-884D-7A254DB69778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3" name="bk object 49">
                  <a:extLst>
                    <a:ext uri="{FF2B5EF4-FFF2-40B4-BE49-F238E27FC236}">
                      <a16:creationId xmlns:a16="http://schemas.microsoft.com/office/drawing/2014/main" id="{ABE43E37-06BF-B346-A86A-385E5156E628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bk object 49">
                  <a:extLst>
                    <a:ext uri="{FF2B5EF4-FFF2-40B4-BE49-F238E27FC236}">
                      <a16:creationId xmlns:a16="http://schemas.microsoft.com/office/drawing/2014/main" id="{BE7E43C3-2BF2-464C-88F8-E62D34974433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26B55B-E108-E14E-822B-2738D602224E}"/>
                </a:ext>
              </a:extLst>
            </p:cNvPr>
            <p:cNvGrpSpPr/>
            <p:nvPr userDrawn="1"/>
          </p:nvGrpSpPr>
          <p:grpSpPr>
            <a:xfrm>
              <a:off x="7630771" y="5731321"/>
              <a:ext cx="7697165" cy="231677"/>
              <a:chOff x="-2495917" y="5604111"/>
              <a:chExt cx="14687917" cy="44209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5D30EB4-ED70-074F-961D-FFED82B1B4BF}"/>
                  </a:ext>
                </a:extLst>
              </p:cNvPr>
              <p:cNvGrpSpPr/>
              <p:nvPr userDrawn="1"/>
            </p:nvGrpSpPr>
            <p:grpSpPr>
              <a:xfrm rot="10800000">
                <a:off x="4784695" y="5609514"/>
                <a:ext cx="7407305" cy="436689"/>
                <a:chOff x="-547496" y="364763"/>
                <a:chExt cx="7407305" cy="436689"/>
              </a:xfrm>
            </p:grpSpPr>
            <p:sp>
              <p:nvSpPr>
                <p:cNvPr id="27" name="bk object 49">
                  <a:extLst>
                    <a:ext uri="{FF2B5EF4-FFF2-40B4-BE49-F238E27FC236}">
                      <a16:creationId xmlns:a16="http://schemas.microsoft.com/office/drawing/2014/main" id="{6837888F-35CC-A045-8F52-C7B8C2B8D059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8" name="bk object 49">
                  <a:extLst>
                    <a:ext uri="{FF2B5EF4-FFF2-40B4-BE49-F238E27FC236}">
                      <a16:creationId xmlns:a16="http://schemas.microsoft.com/office/drawing/2014/main" id="{9CD0729B-6AB0-FC4D-B07B-934F585DB7BE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bk object 49">
                  <a:extLst>
                    <a:ext uri="{FF2B5EF4-FFF2-40B4-BE49-F238E27FC236}">
                      <a16:creationId xmlns:a16="http://schemas.microsoft.com/office/drawing/2014/main" id="{FAABC5E2-E871-4B41-83CF-931629DD6FE9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54EAFB3-74DC-964B-99F4-EEFE009CCC39}"/>
                  </a:ext>
                </a:extLst>
              </p:cNvPr>
              <p:cNvGrpSpPr/>
              <p:nvPr userDrawn="1"/>
            </p:nvGrpSpPr>
            <p:grpSpPr>
              <a:xfrm rot="10800000">
                <a:off x="-2495917" y="5604111"/>
                <a:ext cx="7407305" cy="436689"/>
                <a:chOff x="-547496" y="364763"/>
                <a:chExt cx="7407305" cy="436689"/>
              </a:xfrm>
            </p:grpSpPr>
            <p:sp>
              <p:nvSpPr>
                <p:cNvPr id="24" name="bk object 49">
                  <a:extLst>
                    <a:ext uri="{FF2B5EF4-FFF2-40B4-BE49-F238E27FC236}">
                      <a16:creationId xmlns:a16="http://schemas.microsoft.com/office/drawing/2014/main" id="{202F4CFE-C3B6-B74E-899D-E6AF7F0F8590}"/>
                    </a:ext>
                  </a:extLst>
                </p:cNvPr>
                <p:cNvSpPr/>
                <p:nvPr userDrawn="1"/>
              </p:nvSpPr>
              <p:spPr>
                <a:xfrm rot="16200000">
                  <a:off x="2937812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5" name="bk object 49">
                  <a:extLst>
                    <a:ext uri="{FF2B5EF4-FFF2-40B4-BE49-F238E27FC236}">
                      <a16:creationId xmlns:a16="http://schemas.microsoft.com/office/drawing/2014/main" id="{892F3DE4-07C3-D146-9F4F-99444F078290}"/>
                    </a:ext>
                  </a:extLst>
                </p:cNvPr>
                <p:cNvSpPr/>
                <p:nvPr userDrawn="1"/>
              </p:nvSpPr>
              <p:spPr>
                <a:xfrm rot="16200000">
                  <a:off x="5368186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bk object 49">
                  <a:extLst>
                    <a:ext uri="{FF2B5EF4-FFF2-40B4-BE49-F238E27FC236}">
                      <a16:creationId xmlns:a16="http://schemas.microsoft.com/office/drawing/2014/main" id="{B4DD4209-A1E2-D446-8199-ABFD644A8D00}"/>
                    </a:ext>
                  </a:extLst>
                </p:cNvPr>
                <p:cNvSpPr/>
                <p:nvPr userDrawn="1"/>
              </p:nvSpPr>
              <p:spPr>
                <a:xfrm rot="16200000">
                  <a:off x="507438" y="-690171"/>
                  <a:ext cx="436689" cy="2546557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634274-FAE9-6741-8AEC-2C6AC164997F}"/>
              </a:ext>
            </a:extLst>
          </p:cNvPr>
          <p:cNvSpPr/>
          <p:nvPr userDrawn="1"/>
        </p:nvSpPr>
        <p:spPr>
          <a:xfrm>
            <a:off x="9635137" y="0"/>
            <a:ext cx="2556863" cy="1647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C5AAEDB-67D1-C149-9B2B-EFE562E0C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70" y="202761"/>
            <a:ext cx="1354816" cy="83621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AB20BA1-6037-3E48-A3F2-AD9C1BCEC60B}"/>
              </a:ext>
            </a:extLst>
          </p:cNvPr>
          <p:cNvSpPr/>
          <p:nvPr userDrawn="1"/>
        </p:nvSpPr>
        <p:spPr>
          <a:xfrm>
            <a:off x="-7638" y="6008210"/>
            <a:ext cx="3302681" cy="849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896B897-CB55-5146-909F-5621115CF506}"/>
              </a:ext>
            </a:extLst>
          </p:cNvPr>
          <p:cNvSpPr/>
          <p:nvPr userDrawn="1"/>
        </p:nvSpPr>
        <p:spPr>
          <a:xfrm rot="10800000">
            <a:off x="10541479" y="-1"/>
            <a:ext cx="1650520" cy="1255063"/>
          </a:xfrm>
          <a:custGeom>
            <a:avLst/>
            <a:gdLst>
              <a:gd name="connsiteX0" fmla="*/ 0 w 6096001"/>
              <a:gd name="connsiteY0" fmla="*/ 0 h 4320500"/>
              <a:gd name="connsiteX1" fmla="*/ 3357447 w 6096001"/>
              <a:gd name="connsiteY1" fmla="*/ 0 h 4320500"/>
              <a:gd name="connsiteX2" fmla="*/ 3357447 w 6096001"/>
              <a:gd name="connsiteY2" fmla="*/ 22488 h 4320500"/>
              <a:gd name="connsiteX3" fmla="*/ 6096001 w 6096001"/>
              <a:gd name="connsiteY3" fmla="*/ 4320500 h 4320500"/>
              <a:gd name="connsiteX4" fmla="*/ 3357447 w 6096001"/>
              <a:gd name="connsiteY4" fmla="*/ 4320500 h 4320500"/>
              <a:gd name="connsiteX5" fmla="*/ 0 w 6096001"/>
              <a:gd name="connsiteY5" fmla="*/ 4320500 h 432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4320500">
                <a:moveTo>
                  <a:pt x="0" y="0"/>
                </a:moveTo>
                <a:lnTo>
                  <a:pt x="3357447" y="0"/>
                </a:lnTo>
                <a:lnTo>
                  <a:pt x="3357447" y="22488"/>
                </a:lnTo>
                <a:lnTo>
                  <a:pt x="6096001" y="4320500"/>
                </a:lnTo>
                <a:lnTo>
                  <a:pt x="3357447" y="4320500"/>
                </a:lnTo>
                <a:lnTo>
                  <a:pt x="0" y="4320500"/>
                </a:lnTo>
                <a:close/>
              </a:path>
            </a:pathLst>
          </a:custGeom>
          <a:solidFill>
            <a:srgbClr val="E6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A5990C-250B-4108-A7B9-6915F314D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262" t="43019" r="13518" b="34082"/>
          <a:stretch/>
        </p:blipFill>
        <p:spPr>
          <a:xfrm>
            <a:off x="4661733" y="2499631"/>
            <a:ext cx="6468779" cy="17550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0BDC1C-8156-684A-A88D-41A5B325C3DF}"/>
              </a:ext>
            </a:extLst>
          </p:cNvPr>
          <p:cNvSpPr/>
          <p:nvPr userDrawn="1"/>
        </p:nvSpPr>
        <p:spPr>
          <a:xfrm flipH="1">
            <a:off x="0" y="1199613"/>
            <a:ext cx="12192000" cy="55450"/>
          </a:xfrm>
          <a:prstGeom prst="rect">
            <a:avLst/>
          </a:prstGeom>
          <a:solidFill>
            <a:srgbClr val="E6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417AC2C2-576D-3349-A473-4667A7AE1673}"/>
              </a:ext>
            </a:extLst>
          </p:cNvPr>
          <p:cNvSpPr/>
          <p:nvPr userDrawn="1"/>
        </p:nvSpPr>
        <p:spPr>
          <a:xfrm>
            <a:off x="0" y="1232575"/>
            <a:ext cx="4554747" cy="4321626"/>
          </a:xfrm>
          <a:custGeom>
            <a:avLst/>
            <a:gdLst>
              <a:gd name="connsiteX0" fmla="*/ 0 w 6096001"/>
              <a:gd name="connsiteY0" fmla="*/ 0 h 4320500"/>
              <a:gd name="connsiteX1" fmla="*/ 3357447 w 6096001"/>
              <a:gd name="connsiteY1" fmla="*/ 0 h 4320500"/>
              <a:gd name="connsiteX2" fmla="*/ 3357447 w 6096001"/>
              <a:gd name="connsiteY2" fmla="*/ 22488 h 4320500"/>
              <a:gd name="connsiteX3" fmla="*/ 6096001 w 6096001"/>
              <a:gd name="connsiteY3" fmla="*/ 4320500 h 4320500"/>
              <a:gd name="connsiteX4" fmla="*/ 3357447 w 6096001"/>
              <a:gd name="connsiteY4" fmla="*/ 4320500 h 4320500"/>
              <a:gd name="connsiteX5" fmla="*/ 0 w 6096001"/>
              <a:gd name="connsiteY5" fmla="*/ 4320500 h 432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4320500">
                <a:moveTo>
                  <a:pt x="0" y="0"/>
                </a:moveTo>
                <a:lnTo>
                  <a:pt x="3357447" y="0"/>
                </a:lnTo>
                <a:lnTo>
                  <a:pt x="3357447" y="22488"/>
                </a:lnTo>
                <a:lnTo>
                  <a:pt x="6096001" y="4320500"/>
                </a:lnTo>
                <a:lnTo>
                  <a:pt x="3357447" y="4320500"/>
                </a:lnTo>
                <a:lnTo>
                  <a:pt x="0" y="4320500"/>
                </a:lnTo>
                <a:close/>
              </a:path>
            </a:pathLst>
          </a:custGeom>
          <a:solidFill>
            <a:srgbClr val="E6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algn="ctr"/>
            <a:endParaRPr lang="en-US" sz="1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28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25D87B4-DD2B-874B-A5EB-51623B79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493462"/>
            <a:ext cx="9026827" cy="1325563"/>
          </a:xfrm>
        </p:spPr>
        <p:txBody>
          <a:bodyPr/>
          <a:lstStyle>
            <a:lvl1pPr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0DF0FA-41B3-E44C-97D2-4029558D2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52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26DC6D-55E6-9C47-B893-A62991E7E3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4021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ADD30B-7971-844A-8E09-A95A33E970D9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3A12EF-B54B-A540-B18F-1B7F9CE0E2B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22" name="Picture 2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8F70B2C-4565-0D4A-95F3-C9AE77FE10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3" name="Picture 22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ABF72F4-0438-AF48-B0F2-3DF05629E6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4" name="Picture 2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B7D68021-1950-EE49-B475-63633C730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739DC67-3E37-8549-803E-56A39DD4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19" y="6250189"/>
            <a:ext cx="452177" cy="365125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088B1-13BB-A34F-9319-EA993DE1E16B}"/>
              </a:ext>
            </a:extLst>
          </p:cNvPr>
          <p:cNvSpPr txBox="1"/>
          <p:nvPr userDrawn="1"/>
        </p:nvSpPr>
        <p:spPr>
          <a:xfrm>
            <a:off x="796560" y="6355446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6E1829-80DA-3A41-BBFA-96E051FF3825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9AF6B90D-75FB-4C48-A63B-AEB90B51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4833"/>
          <a:stretch/>
        </p:blipFill>
        <p:spPr>
          <a:xfrm>
            <a:off x="10071311" y="672692"/>
            <a:ext cx="1663489" cy="900119"/>
          </a:xfrm>
          <a:prstGeom prst="rect">
            <a:avLst/>
          </a:prstGeom>
        </p:spPr>
      </p:pic>
      <p:pic>
        <p:nvPicPr>
          <p:cNvPr id="34" name="Picture 33" descr="A picture containing table&#10;&#10;Description automatically generated">
            <a:extLst>
              <a:ext uri="{FF2B5EF4-FFF2-40B4-BE49-F238E27FC236}">
                <a16:creationId xmlns:a16="http://schemas.microsoft.com/office/drawing/2014/main" id="{EEA612D2-AF0F-4143-B7E4-F584260F2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560"/>
          <a:stretch/>
        </p:blipFill>
        <p:spPr>
          <a:xfrm>
            <a:off x="9666933" y="6097881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443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512E695-279A-D94D-9E2B-9C0A0DA51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4257"/>
            <a:ext cx="875790" cy="18237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E1220-ACE2-4A42-BFC6-0DBFF662649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19" name="Picture 18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28D7DEC8-367B-EA4F-AAED-35A0257289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0" name="Picture 19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B9FEBE4-3A40-1045-9368-994DE8BF1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1" name="Picture 20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647DB647-443A-EF4B-9E18-D2ED42A4A8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2943858-EEB9-A746-9658-8CE13EF1E4F1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9E5AEB-244C-CF45-B729-53905C9DA6A6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32" name="Picture 3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30FFEC7-3B9E-5742-8ABE-7667592A81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34" name="Picture 3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E9404F83-DF7C-4141-8479-C8EC6901F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35" name="Picture 34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C2CCDABA-9CB7-284F-A138-288D5416F6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178864-3158-FE42-9DAD-855F017F8DBF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29038CCF-A8AE-ED42-9C83-EF316394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4" y="493463"/>
            <a:ext cx="9367723" cy="1202988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989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7B1D930-5B8C-0B44-9BB6-4A0A4971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69" y="6377445"/>
            <a:ext cx="452177" cy="365125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+mj-lt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1DFE0-F902-C144-B248-41FACC31B97E}"/>
              </a:ext>
            </a:extLst>
          </p:cNvPr>
          <p:cNvSpPr txBox="1"/>
          <p:nvPr userDrawn="1"/>
        </p:nvSpPr>
        <p:spPr>
          <a:xfrm>
            <a:off x="511750" y="6439670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pic>
        <p:nvPicPr>
          <p:cNvPr id="25" name="Picture 24" descr="A picture containing table&#10;&#10;Description automatically generated">
            <a:extLst>
              <a:ext uri="{FF2B5EF4-FFF2-40B4-BE49-F238E27FC236}">
                <a16:creationId xmlns:a16="http://schemas.microsoft.com/office/drawing/2014/main" id="{84681428-419D-8240-A876-FF6DD6203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63" y="6182105"/>
            <a:ext cx="1991185" cy="674121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61CB6F39-DFEC-854D-8A87-C7E42E08D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3"/>
          <a:stretch/>
        </p:blipFill>
        <p:spPr>
          <a:xfrm>
            <a:off x="10577380" y="672692"/>
            <a:ext cx="1245828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8631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7BEA-97B1-FD44-BC5B-63F6AF904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59176"/>
            <a:ext cx="9144000" cy="1143317"/>
          </a:xfrm>
        </p:spPr>
        <p:txBody>
          <a:bodyPr anchor="b">
            <a:noAutofit/>
          </a:bodyPr>
          <a:lstStyle>
            <a:lvl1pPr algn="ctr">
              <a:defRPr sz="5400" b="1" i="0">
                <a:solidFill>
                  <a:srgbClr val="0098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34C01-8708-6146-8B44-0F486D86E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9960"/>
            <a:ext cx="9144000" cy="51784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F47D3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160CFC-EBE9-3D46-B476-58127BD34BA3}"/>
              </a:ext>
            </a:extLst>
          </p:cNvPr>
          <p:cNvSpPr/>
          <p:nvPr userDrawn="1"/>
        </p:nvSpPr>
        <p:spPr>
          <a:xfrm>
            <a:off x="0" y="0"/>
            <a:ext cx="12192000" cy="514039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FFF2274C-BE8D-CA4E-A519-3B75BAE00A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120" y="5893242"/>
            <a:ext cx="1706880" cy="964758"/>
          </a:xfrm>
          <a:prstGeom prst="rect">
            <a:avLst/>
          </a:prstGeom>
        </p:spPr>
      </p:pic>
      <p:pic>
        <p:nvPicPr>
          <p:cNvPr id="19" name="Picture 18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673AD7A7-E2D2-F14E-8B67-107B7D2AF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295" y="-19725"/>
            <a:ext cx="4334711" cy="508355"/>
          </a:xfrm>
          <a:prstGeom prst="rect">
            <a:avLst/>
          </a:prstGeom>
        </p:spPr>
      </p:pic>
      <p:pic>
        <p:nvPicPr>
          <p:cNvPr id="20" name="Picture 19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F2CB4C7A-DA29-E942-B73F-705A5B749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646" y="-25393"/>
            <a:ext cx="4334711" cy="514032"/>
          </a:xfrm>
          <a:prstGeom prst="rect">
            <a:avLst/>
          </a:prstGeom>
        </p:spPr>
      </p:pic>
      <p:pic>
        <p:nvPicPr>
          <p:cNvPr id="21" name="Picture 20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1CBEDB59-2AC7-FA47-BF62-23FE203CB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006" y="-1"/>
            <a:ext cx="4334711" cy="5140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6944E2-B8A4-D741-A870-9E0E2FA90E65}"/>
              </a:ext>
            </a:extLst>
          </p:cNvPr>
          <p:cNvCxnSpPr>
            <a:cxnSpLocks/>
          </p:cNvCxnSpPr>
          <p:nvPr userDrawn="1"/>
        </p:nvCxnSpPr>
        <p:spPr>
          <a:xfrm>
            <a:off x="0" y="514039"/>
            <a:ext cx="12192000" cy="0"/>
          </a:xfrm>
          <a:prstGeom prst="line">
            <a:avLst/>
          </a:prstGeom>
          <a:ln w="82550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6BED420-1A23-9743-97B2-6A75D791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3524035"/>
            <a:ext cx="1353031" cy="333396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5FB4D8-8419-A145-9BAF-7FBB6CBD1FA9}"/>
              </a:ext>
            </a:extLst>
          </p:cNvPr>
          <p:cNvCxnSpPr>
            <a:cxnSpLocks/>
          </p:cNvCxnSpPr>
          <p:nvPr userDrawn="1"/>
        </p:nvCxnSpPr>
        <p:spPr>
          <a:xfrm>
            <a:off x="1524000" y="5218119"/>
            <a:ext cx="914400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1CB64-7BDA-AE42-88F3-79C0D0EF1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03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512E695-279A-D94D-9E2B-9C0A0DA51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4257"/>
            <a:ext cx="875790" cy="18237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639-0266-914E-A17F-C57B1757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69" y="6377445"/>
            <a:ext cx="452177" cy="365125"/>
          </a:xfr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+mj-lt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 b="1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7D372E3-F2F1-9C40-805D-B24FEB2C2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3"/>
          <a:stretch/>
        </p:blipFill>
        <p:spPr>
          <a:xfrm>
            <a:off x="10577380" y="672692"/>
            <a:ext cx="1245828" cy="6741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6B1A32-FBC7-1849-8C3D-65546E8D23D3}"/>
              </a:ext>
            </a:extLst>
          </p:cNvPr>
          <p:cNvSpPr txBox="1"/>
          <p:nvPr userDrawn="1"/>
        </p:nvSpPr>
        <p:spPr>
          <a:xfrm>
            <a:off x="511750" y="6439670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B1895812-D5D6-BE43-81A0-548F42B9B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63" y="6182105"/>
            <a:ext cx="1991185" cy="6741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E1220-ACE2-4A42-BFC6-0DBFF662649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19" name="Picture 18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28D7DEC8-367B-EA4F-AAED-35A0257289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0" name="Picture 19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B9FEBE4-3A40-1045-9368-994DE8BF1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1" name="Picture 20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647DB647-443A-EF4B-9E18-D2ED42A4A8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2943858-EEB9-A746-9658-8CE13EF1E4F1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9E5AEB-244C-CF45-B729-53905C9DA6A6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32" name="Picture 3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30FFEC7-3B9E-5742-8ABE-7667592A81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34" name="Picture 3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E9404F83-DF7C-4141-8479-C8EC6901F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35" name="Picture 34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C2CCDABA-9CB7-284F-A138-288D5416F6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178864-3158-FE42-9DAD-855F017F8DBF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29038CCF-A8AE-ED42-9C83-EF316394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4" y="493463"/>
            <a:ext cx="9367723" cy="1202988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989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8F59D51-AAE9-934A-809A-42BB7BE8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16" y="1706030"/>
            <a:ext cx="11222092" cy="4470933"/>
          </a:xfrm>
        </p:spPr>
        <p:txBody>
          <a:bodyPr>
            <a:noAutofit/>
          </a:bodyPr>
          <a:lstStyle>
            <a:lvl1pPr marL="287338" indent="-287338">
              <a:buClr>
                <a:srgbClr val="009895"/>
              </a:buClr>
              <a:buFont typeface="Courier New" panose="02070309020205020404" pitchFamily="49" charset="0"/>
              <a:buChar char="o"/>
              <a:tabLst/>
              <a:defRPr b="0" i="0">
                <a:solidFill>
                  <a:srgbClr val="474C55"/>
                </a:solidFill>
                <a:latin typeface="+mj-lt"/>
              </a:defRPr>
            </a:lvl1pPr>
            <a:lvl2pPr marL="6858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+mj-lt"/>
              </a:defRPr>
            </a:lvl2pPr>
            <a:lvl3pPr marL="11430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+mj-lt"/>
              </a:defRPr>
            </a:lvl3pPr>
            <a:lvl4pPr marL="16002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+mj-lt"/>
              </a:defRPr>
            </a:lvl4pPr>
            <a:lvl5pPr marL="20574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16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512E695-279A-D94D-9E2B-9C0A0DA51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4257"/>
            <a:ext cx="875790" cy="18237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E1220-ACE2-4A42-BFC6-0DBFF662649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19" name="Picture 18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28D7DEC8-367B-EA4F-AAED-35A0257289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0" name="Picture 19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B9FEBE4-3A40-1045-9368-994DE8BF1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1" name="Picture 20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647DB647-443A-EF4B-9E18-D2ED42A4A8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2943858-EEB9-A746-9658-8CE13EF1E4F1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9E5AEB-244C-CF45-B729-53905C9DA6A6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32" name="Picture 3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30FFEC7-3B9E-5742-8ABE-7667592A81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34" name="Picture 3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E9404F83-DF7C-4141-8479-C8EC6901F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35" name="Picture 34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C2CCDABA-9CB7-284F-A138-288D5416F6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178864-3158-FE42-9DAD-855F017F8DBF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29038CCF-A8AE-ED42-9C83-EF316394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4" y="493463"/>
            <a:ext cx="9367723" cy="1202988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989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7B1D930-5B8C-0B44-9BB6-4A0A4971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69" y="6377445"/>
            <a:ext cx="452177" cy="365125"/>
          </a:xfr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+mj-lt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1DFE0-F902-C144-B248-41FACC31B97E}"/>
              </a:ext>
            </a:extLst>
          </p:cNvPr>
          <p:cNvSpPr txBox="1"/>
          <p:nvPr userDrawn="1"/>
        </p:nvSpPr>
        <p:spPr>
          <a:xfrm>
            <a:off x="511750" y="6439670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pic>
        <p:nvPicPr>
          <p:cNvPr id="25" name="Picture 24" descr="A picture containing table&#10;&#10;Description automatically generated">
            <a:extLst>
              <a:ext uri="{FF2B5EF4-FFF2-40B4-BE49-F238E27FC236}">
                <a16:creationId xmlns:a16="http://schemas.microsoft.com/office/drawing/2014/main" id="{84681428-419D-8240-A876-FF6DD6203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63" y="6182105"/>
            <a:ext cx="1991185" cy="674121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61CB6F39-DFEC-854D-8A87-C7E42E08D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3"/>
          <a:stretch/>
        </p:blipFill>
        <p:spPr>
          <a:xfrm>
            <a:off x="10577380" y="672692"/>
            <a:ext cx="1245828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8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18B78BE-D5C3-8246-A466-52DB7CC5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16" y="1850176"/>
            <a:ext cx="5438740" cy="4326787"/>
          </a:xfrm>
        </p:spPr>
        <p:txBody>
          <a:bodyPr>
            <a:noAutofit/>
          </a:bodyPr>
          <a:lstStyle>
            <a:lvl1pPr marL="287338" indent="-287338">
              <a:buClr>
                <a:srgbClr val="009895"/>
              </a:buClr>
              <a:buFont typeface="Courier New" panose="02070309020205020404" pitchFamily="49" charset="0"/>
              <a:buChar char="o"/>
              <a:tabLst/>
              <a:defRPr lang="en-US" sz="2800" b="0" i="0" kern="1200" dirty="0">
                <a:solidFill>
                  <a:srgbClr val="474C55"/>
                </a:solidFill>
                <a:latin typeface="+mj-lt"/>
                <a:ea typeface="+mn-ea"/>
                <a:cs typeface="+mn-cs"/>
              </a:defRPr>
            </a:lvl1pPr>
            <a:lvl2pPr marL="6858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287338" lvl="0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F4D525D-F8CB-0E45-91C8-88A55E9443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8242" y="1850176"/>
            <a:ext cx="5505971" cy="4326787"/>
          </a:xfrm>
        </p:spPr>
        <p:txBody>
          <a:bodyPr>
            <a:noAutofit/>
          </a:bodyPr>
          <a:lstStyle>
            <a:lvl1pPr marL="287338" indent="-287338">
              <a:buClr>
                <a:srgbClr val="009895"/>
              </a:buClr>
              <a:buFont typeface="Courier New" panose="02070309020205020404" pitchFamily="49" charset="0"/>
              <a:buChar char="o"/>
              <a:tabLst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009895"/>
              </a:buClr>
              <a:buFont typeface="System Font Regular"/>
              <a:buChar char="–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5" name="Picture 4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53B84C6D-FB21-B648-98F5-08F8A370C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4257"/>
            <a:ext cx="875790" cy="182374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140340B-4014-E240-A365-48B5B6F5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4" y="493463"/>
            <a:ext cx="9367723" cy="1202988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989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C9A8F62-891D-4C46-A0C3-9D2B7D1C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69" y="6377445"/>
            <a:ext cx="452177" cy="365125"/>
          </a:xfr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+mj-lt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361AF-7F10-6F49-983E-1AC313902498}"/>
              </a:ext>
            </a:extLst>
          </p:cNvPr>
          <p:cNvSpPr txBox="1"/>
          <p:nvPr userDrawn="1"/>
        </p:nvSpPr>
        <p:spPr>
          <a:xfrm>
            <a:off x="511750" y="6439670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46443498-419D-2E4D-98B8-142F89CD9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63" y="6182105"/>
            <a:ext cx="1991185" cy="674121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C417FC35-2B27-1446-BEB7-7E77EF2E3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3"/>
          <a:stretch/>
        </p:blipFill>
        <p:spPr>
          <a:xfrm>
            <a:off x="10577380" y="672692"/>
            <a:ext cx="1245828" cy="6741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DDC89B-9206-D64C-88DF-2CA989026246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25" name="Picture 24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83632B75-9D9D-9F45-A418-7230893D0A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30" name="Picture 29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2B140ADC-C5FE-4B48-A635-5E6F2FC0F4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31" name="Picture 30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ACE5B3A1-1835-2345-88AF-E4090A468A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3CAB57E-F9F1-D648-9A76-311507ADE872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A09A4E-A11E-8249-9118-0C64ACADAE12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35" name="Picture 34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1010529E-2808-F948-B919-0BFD24C767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38" name="Picture 37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4BD208E-1DDE-024C-B2C3-DFCAF1090D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39" name="Picture 38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5B3CDD12-86BC-ED49-978F-7558587A37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BC251-9F5B-5C4F-A98F-E6E6236488CA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23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flipp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615FAD-7055-6543-99DF-2D420E7E9BE2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943DFBC8-5868-844B-881C-4ACB33211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888" y="1"/>
            <a:ext cx="4061460" cy="300616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1872023-9421-134C-91F1-2B704F86A878}"/>
              </a:ext>
            </a:extLst>
          </p:cNvPr>
          <p:cNvSpPr/>
          <p:nvPr userDrawn="1"/>
        </p:nvSpPr>
        <p:spPr>
          <a:xfrm flipH="1">
            <a:off x="0" y="0"/>
            <a:ext cx="9406688" cy="6891617"/>
          </a:xfrm>
          <a:custGeom>
            <a:avLst/>
            <a:gdLst>
              <a:gd name="connsiteX0" fmla="*/ 0 w 7342094"/>
              <a:gd name="connsiteY0" fmla="*/ 0 h 6938682"/>
              <a:gd name="connsiteX1" fmla="*/ 6938682 w 7342094"/>
              <a:gd name="connsiteY1" fmla="*/ 6938682 h 6938682"/>
              <a:gd name="connsiteX2" fmla="*/ 7342094 w 7342094"/>
              <a:gd name="connsiteY2" fmla="*/ 6938682 h 6938682"/>
              <a:gd name="connsiteX3" fmla="*/ 7342094 w 7342094"/>
              <a:gd name="connsiteY3" fmla="*/ 13447 h 6938682"/>
              <a:gd name="connsiteX4" fmla="*/ 0 w 7342094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7342094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9776012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8256494"/>
              <a:gd name="connsiteY0" fmla="*/ 0 h 6925235"/>
              <a:gd name="connsiteX1" fmla="*/ 5392271 w 8256494"/>
              <a:gd name="connsiteY1" fmla="*/ 6925235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4208930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89964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76517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56354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34249 w 8256494"/>
              <a:gd name="connsiteY1" fmla="*/ 6894784 h 6925235"/>
              <a:gd name="connsiteX2" fmla="*/ 8256354 w 8256494"/>
              <a:gd name="connsiteY2" fmla="*/ 6925235 h 6925235"/>
              <a:gd name="connsiteX3" fmla="*/ 8256494 w 8256494"/>
              <a:gd name="connsiteY3" fmla="*/ 3238 h 6925235"/>
              <a:gd name="connsiteX4" fmla="*/ 0 w 8256494"/>
              <a:gd name="connsiteY4" fmla="*/ 0 h 69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494" h="6925235">
                <a:moveTo>
                  <a:pt x="0" y="0"/>
                </a:moveTo>
                <a:lnTo>
                  <a:pt x="2834249" y="6894784"/>
                </a:lnTo>
                <a:lnTo>
                  <a:pt x="8256354" y="6925235"/>
                </a:lnTo>
                <a:cubicBezTo>
                  <a:pt x="8256401" y="4617903"/>
                  <a:pt x="8256447" y="2310570"/>
                  <a:pt x="8256494" y="3238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C142"/>
              </a:gs>
              <a:gs pos="81000">
                <a:srgbClr val="F8AA3C"/>
              </a:gs>
              <a:gs pos="0">
                <a:srgbClr val="F47D30"/>
              </a:gs>
              <a:gs pos="100000">
                <a:srgbClr val="FBD7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8A099A9-EF7A-8340-AF5B-CEB2D4779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17"/>
          <a:stretch/>
        </p:blipFill>
        <p:spPr>
          <a:xfrm>
            <a:off x="8935989" y="2914327"/>
            <a:ext cx="2798811" cy="15441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E6D4CA-EE59-8F47-B583-062A631C50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2313" y="4232873"/>
            <a:ext cx="4833564" cy="1075765"/>
          </a:xfrm>
        </p:spPr>
        <p:txBody>
          <a:bodyPr>
            <a:normAutofit/>
          </a:bodyPr>
          <a:lstStyle>
            <a:lvl1pPr marL="0" indent="0" algn="l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chemeClr val="bg1"/>
                </a:solidFill>
                <a:latin typeface="+mj-lt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02B8-356F-3D43-8DC1-DA819A29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13" y="1078625"/>
            <a:ext cx="6421509" cy="2852737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picture containing building, window, door, street&#10;&#10;Description automatically generated">
            <a:extLst>
              <a:ext uri="{FF2B5EF4-FFF2-40B4-BE49-F238E27FC236}">
                <a16:creationId xmlns:a16="http://schemas.microsoft.com/office/drawing/2014/main" id="{9B2D64D2-6C86-EC48-9A75-B6458F75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210" y="-161199"/>
            <a:ext cx="2714955" cy="29072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9F7A0F-461E-FB4C-BD45-61BE2F1FC38F}"/>
              </a:ext>
            </a:extLst>
          </p:cNvPr>
          <p:cNvSpPr/>
          <p:nvPr userDrawn="1"/>
        </p:nvSpPr>
        <p:spPr>
          <a:xfrm rot="1510277">
            <a:off x="7758904" y="-329691"/>
            <a:ext cx="72118" cy="7576250"/>
          </a:xfrm>
          <a:custGeom>
            <a:avLst/>
            <a:gdLst>
              <a:gd name="connsiteX0" fmla="*/ 0 w 71960"/>
              <a:gd name="connsiteY0" fmla="*/ 0 h 7132320"/>
              <a:gd name="connsiteX1" fmla="*/ 71960 w 71960"/>
              <a:gd name="connsiteY1" fmla="*/ 0 h 7132320"/>
              <a:gd name="connsiteX2" fmla="*/ 71960 w 71960"/>
              <a:gd name="connsiteY2" fmla="*/ 7132320 h 7132320"/>
              <a:gd name="connsiteX3" fmla="*/ 0 w 71960"/>
              <a:gd name="connsiteY3" fmla="*/ 7132320 h 7132320"/>
              <a:gd name="connsiteX4" fmla="*/ 0 w 71960"/>
              <a:gd name="connsiteY4" fmla="*/ 0 h 7132320"/>
              <a:gd name="connsiteX0" fmla="*/ 14474 w 71960"/>
              <a:gd name="connsiteY0" fmla="*/ 0 h 7618050"/>
              <a:gd name="connsiteX1" fmla="*/ 71960 w 71960"/>
              <a:gd name="connsiteY1" fmla="*/ 485730 h 7618050"/>
              <a:gd name="connsiteX2" fmla="*/ 71960 w 71960"/>
              <a:gd name="connsiteY2" fmla="*/ 7618050 h 7618050"/>
              <a:gd name="connsiteX3" fmla="*/ 0 w 71960"/>
              <a:gd name="connsiteY3" fmla="*/ 7618050 h 7618050"/>
              <a:gd name="connsiteX4" fmla="*/ 14474 w 71960"/>
              <a:gd name="connsiteY4" fmla="*/ 0 h 7618050"/>
              <a:gd name="connsiteX0" fmla="*/ 14474 w 76656"/>
              <a:gd name="connsiteY0" fmla="*/ 34769 h 7652819"/>
              <a:gd name="connsiteX1" fmla="*/ 76656 w 76656"/>
              <a:gd name="connsiteY1" fmla="*/ 0 h 7652819"/>
              <a:gd name="connsiteX2" fmla="*/ 71960 w 76656"/>
              <a:gd name="connsiteY2" fmla="*/ 7652819 h 7652819"/>
              <a:gd name="connsiteX3" fmla="*/ 0 w 76656"/>
              <a:gd name="connsiteY3" fmla="*/ 7652819 h 7652819"/>
              <a:gd name="connsiteX4" fmla="*/ 14474 w 76656"/>
              <a:gd name="connsiteY4" fmla="*/ 34769 h 7652819"/>
              <a:gd name="connsiteX0" fmla="*/ 14474 w 76461"/>
              <a:gd name="connsiteY0" fmla="*/ 26753 h 7644803"/>
              <a:gd name="connsiteX1" fmla="*/ 76461 w 76461"/>
              <a:gd name="connsiteY1" fmla="*/ 0 h 7644803"/>
              <a:gd name="connsiteX2" fmla="*/ 71960 w 76461"/>
              <a:gd name="connsiteY2" fmla="*/ 7644803 h 7644803"/>
              <a:gd name="connsiteX3" fmla="*/ 0 w 76461"/>
              <a:gd name="connsiteY3" fmla="*/ 7644803 h 7644803"/>
              <a:gd name="connsiteX4" fmla="*/ 14474 w 76461"/>
              <a:gd name="connsiteY4" fmla="*/ 26753 h 7644803"/>
              <a:gd name="connsiteX0" fmla="*/ 14474 w 72347"/>
              <a:gd name="connsiteY0" fmla="*/ 12441 h 7630491"/>
              <a:gd name="connsiteX1" fmla="*/ 71300 w 72347"/>
              <a:gd name="connsiteY1" fmla="*/ 0 h 7630491"/>
              <a:gd name="connsiteX2" fmla="*/ 71960 w 72347"/>
              <a:gd name="connsiteY2" fmla="*/ 7630491 h 7630491"/>
              <a:gd name="connsiteX3" fmla="*/ 0 w 72347"/>
              <a:gd name="connsiteY3" fmla="*/ 7630491 h 7630491"/>
              <a:gd name="connsiteX4" fmla="*/ 14474 w 72347"/>
              <a:gd name="connsiteY4" fmla="*/ 12441 h 7630491"/>
              <a:gd name="connsiteX0" fmla="*/ 18855 w 72347"/>
              <a:gd name="connsiteY0" fmla="*/ 30193 h 7630491"/>
              <a:gd name="connsiteX1" fmla="*/ 71300 w 72347"/>
              <a:gd name="connsiteY1" fmla="*/ 0 h 7630491"/>
              <a:gd name="connsiteX2" fmla="*/ 71960 w 72347"/>
              <a:gd name="connsiteY2" fmla="*/ 7630491 h 7630491"/>
              <a:gd name="connsiteX3" fmla="*/ 0 w 72347"/>
              <a:gd name="connsiteY3" fmla="*/ 7630491 h 7630491"/>
              <a:gd name="connsiteX4" fmla="*/ 18855 w 72347"/>
              <a:gd name="connsiteY4" fmla="*/ 30193 h 7630491"/>
              <a:gd name="connsiteX0" fmla="*/ 18855 w 75090"/>
              <a:gd name="connsiteY0" fmla="*/ 30193 h 7630491"/>
              <a:gd name="connsiteX1" fmla="*/ 71300 w 75090"/>
              <a:gd name="connsiteY1" fmla="*/ 0 h 7630491"/>
              <a:gd name="connsiteX2" fmla="*/ 74851 w 75090"/>
              <a:gd name="connsiteY2" fmla="*/ 7577626 h 7630491"/>
              <a:gd name="connsiteX3" fmla="*/ 0 w 75090"/>
              <a:gd name="connsiteY3" fmla="*/ 7630491 h 7630491"/>
              <a:gd name="connsiteX4" fmla="*/ 18855 w 75090"/>
              <a:gd name="connsiteY4" fmla="*/ 30193 h 7630491"/>
              <a:gd name="connsiteX0" fmla="*/ 18270 w 74505"/>
              <a:gd name="connsiteY0" fmla="*/ 30193 h 7606443"/>
              <a:gd name="connsiteX1" fmla="*/ 70715 w 74505"/>
              <a:gd name="connsiteY1" fmla="*/ 0 h 7606443"/>
              <a:gd name="connsiteX2" fmla="*/ 74266 w 74505"/>
              <a:gd name="connsiteY2" fmla="*/ 7577626 h 7606443"/>
              <a:gd name="connsiteX3" fmla="*/ 0 w 74505"/>
              <a:gd name="connsiteY3" fmla="*/ 7606443 h 7606443"/>
              <a:gd name="connsiteX4" fmla="*/ 18270 w 74505"/>
              <a:gd name="connsiteY4" fmla="*/ 30193 h 7606443"/>
              <a:gd name="connsiteX0" fmla="*/ 18270 w 71937"/>
              <a:gd name="connsiteY0" fmla="*/ 30193 h 7606443"/>
              <a:gd name="connsiteX1" fmla="*/ 70715 w 71937"/>
              <a:gd name="connsiteY1" fmla="*/ 0 h 7606443"/>
              <a:gd name="connsiteX2" fmla="*/ 71566 w 71937"/>
              <a:gd name="connsiteY2" fmla="*/ 7571879 h 7606443"/>
              <a:gd name="connsiteX3" fmla="*/ 0 w 71937"/>
              <a:gd name="connsiteY3" fmla="*/ 7606443 h 7606443"/>
              <a:gd name="connsiteX4" fmla="*/ 18270 w 71937"/>
              <a:gd name="connsiteY4" fmla="*/ 30193 h 7606443"/>
              <a:gd name="connsiteX0" fmla="*/ 18270 w 72118"/>
              <a:gd name="connsiteY0" fmla="*/ 0 h 7576250"/>
              <a:gd name="connsiteX1" fmla="*/ 72118 w 72118"/>
              <a:gd name="connsiteY1" fmla="*/ 80285 h 7576250"/>
              <a:gd name="connsiteX2" fmla="*/ 71566 w 72118"/>
              <a:gd name="connsiteY2" fmla="*/ 7541686 h 7576250"/>
              <a:gd name="connsiteX3" fmla="*/ 0 w 72118"/>
              <a:gd name="connsiteY3" fmla="*/ 7576250 h 7576250"/>
              <a:gd name="connsiteX4" fmla="*/ 18270 w 72118"/>
              <a:gd name="connsiteY4" fmla="*/ 0 h 75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18" h="7576250">
                <a:moveTo>
                  <a:pt x="18270" y="0"/>
                </a:moveTo>
                <a:lnTo>
                  <a:pt x="72118" y="80285"/>
                </a:lnTo>
                <a:cubicBezTo>
                  <a:pt x="70553" y="2631225"/>
                  <a:pt x="73131" y="4990746"/>
                  <a:pt x="71566" y="7541686"/>
                </a:cubicBezTo>
                <a:lnTo>
                  <a:pt x="0" y="7576250"/>
                </a:lnTo>
                <a:cubicBezTo>
                  <a:pt x="4825" y="5036900"/>
                  <a:pt x="13445" y="2539350"/>
                  <a:pt x="18270" y="0"/>
                </a:cubicBezTo>
                <a:close/>
              </a:path>
            </a:pathLst>
          </a:custGeom>
          <a:gradFill>
            <a:gsLst>
              <a:gs pos="0">
                <a:srgbClr val="009895"/>
              </a:gs>
              <a:gs pos="100000">
                <a:srgbClr val="A5D5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6D3847B1-71AD-8441-B8F3-21401DCA5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63" y="6182105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1872023-9421-134C-91F1-2B704F86A878}"/>
              </a:ext>
            </a:extLst>
          </p:cNvPr>
          <p:cNvSpPr/>
          <p:nvPr userDrawn="1"/>
        </p:nvSpPr>
        <p:spPr>
          <a:xfrm flipH="1" flipV="1">
            <a:off x="-7324" y="-3862"/>
            <a:ext cx="1460372" cy="6871148"/>
          </a:xfrm>
          <a:custGeom>
            <a:avLst/>
            <a:gdLst>
              <a:gd name="connsiteX0" fmla="*/ 0 w 7342094"/>
              <a:gd name="connsiteY0" fmla="*/ 0 h 6938682"/>
              <a:gd name="connsiteX1" fmla="*/ 6938682 w 7342094"/>
              <a:gd name="connsiteY1" fmla="*/ 6938682 h 6938682"/>
              <a:gd name="connsiteX2" fmla="*/ 7342094 w 7342094"/>
              <a:gd name="connsiteY2" fmla="*/ 6938682 h 6938682"/>
              <a:gd name="connsiteX3" fmla="*/ 7342094 w 7342094"/>
              <a:gd name="connsiteY3" fmla="*/ 13447 h 6938682"/>
              <a:gd name="connsiteX4" fmla="*/ 0 w 7342094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7342094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9802905"/>
              <a:gd name="connsiteY0" fmla="*/ 0 h 6938682"/>
              <a:gd name="connsiteX1" fmla="*/ 6938682 w 9802905"/>
              <a:gd name="connsiteY1" fmla="*/ 6938682 h 6938682"/>
              <a:gd name="connsiteX2" fmla="*/ 9776012 w 9802905"/>
              <a:gd name="connsiteY2" fmla="*/ 6938682 h 6938682"/>
              <a:gd name="connsiteX3" fmla="*/ 9802905 w 9802905"/>
              <a:gd name="connsiteY3" fmla="*/ 26894 h 6938682"/>
              <a:gd name="connsiteX4" fmla="*/ 0 w 9802905"/>
              <a:gd name="connsiteY4" fmla="*/ 0 h 6938682"/>
              <a:gd name="connsiteX0" fmla="*/ 0 w 8256494"/>
              <a:gd name="connsiteY0" fmla="*/ 0 h 6925235"/>
              <a:gd name="connsiteX1" fmla="*/ 5392271 w 8256494"/>
              <a:gd name="connsiteY1" fmla="*/ 6925235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4208930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89964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3765177 w 8256494"/>
              <a:gd name="connsiteY1" fmla="*/ 68983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8256494"/>
              <a:gd name="connsiteY0" fmla="*/ 0 h 6925235"/>
              <a:gd name="connsiteX1" fmla="*/ 2822271 w 8256494"/>
              <a:gd name="connsiteY1" fmla="*/ 6885641 h 6925235"/>
              <a:gd name="connsiteX2" fmla="*/ 8229601 w 8256494"/>
              <a:gd name="connsiteY2" fmla="*/ 6925235 h 6925235"/>
              <a:gd name="connsiteX3" fmla="*/ 8256494 w 8256494"/>
              <a:gd name="connsiteY3" fmla="*/ 13447 h 6925235"/>
              <a:gd name="connsiteX4" fmla="*/ 0 w 8256494"/>
              <a:gd name="connsiteY4" fmla="*/ 0 h 6925235"/>
              <a:gd name="connsiteX0" fmla="*/ 0 w 20057655"/>
              <a:gd name="connsiteY0" fmla="*/ 6873 h 6911788"/>
              <a:gd name="connsiteX1" fmla="*/ 14623432 w 20057655"/>
              <a:gd name="connsiteY1" fmla="*/ 6872194 h 6911788"/>
              <a:gd name="connsiteX2" fmla="*/ 20030762 w 20057655"/>
              <a:gd name="connsiteY2" fmla="*/ 6911788 h 6911788"/>
              <a:gd name="connsiteX3" fmla="*/ 20057655 w 20057655"/>
              <a:gd name="connsiteY3" fmla="*/ 0 h 6911788"/>
              <a:gd name="connsiteX4" fmla="*/ 0 w 20057655"/>
              <a:gd name="connsiteY4" fmla="*/ 6873 h 6911788"/>
              <a:gd name="connsiteX0" fmla="*/ 0 w 20057655"/>
              <a:gd name="connsiteY0" fmla="*/ 6873 h 6872194"/>
              <a:gd name="connsiteX1" fmla="*/ 14623432 w 20057655"/>
              <a:gd name="connsiteY1" fmla="*/ 6872194 h 6872194"/>
              <a:gd name="connsiteX2" fmla="*/ 20030761 w 20057655"/>
              <a:gd name="connsiteY2" fmla="*/ 6871148 h 6872194"/>
              <a:gd name="connsiteX3" fmla="*/ 20057655 w 20057655"/>
              <a:gd name="connsiteY3" fmla="*/ 0 h 6872194"/>
              <a:gd name="connsiteX4" fmla="*/ 0 w 20057655"/>
              <a:gd name="connsiteY4" fmla="*/ 6873 h 6872194"/>
              <a:gd name="connsiteX0" fmla="*/ 0 w 20057655"/>
              <a:gd name="connsiteY0" fmla="*/ 6873 h 6872194"/>
              <a:gd name="connsiteX1" fmla="*/ 18391110 w 20057655"/>
              <a:gd name="connsiteY1" fmla="*/ 6872194 h 6872194"/>
              <a:gd name="connsiteX2" fmla="*/ 20030761 w 20057655"/>
              <a:gd name="connsiteY2" fmla="*/ 6871148 h 6872194"/>
              <a:gd name="connsiteX3" fmla="*/ 20057655 w 20057655"/>
              <a:gd name="connsiteY3" fmla="*/ 0 h 6872194"/>
              <a:gd name="connsiteX4" fmla="*/ 0 w 20057655"/>
              <a:gd name="connsiteY4" fmla="*/ 6873 h 6872194"/>
              <a:gd name="connsiteX0" fmla="*/ 0 w 20057655"/>
              <a:gd name="connsiteY0" fmla="*/ 6873 h 6871148"/>
              <a:gd name="connsiteX1" fmla="*/ 19926091 w 20057655"/>
              <a:gd name="connsiteY1" fmla="*/ 6862034 h 6871148"/>
              <a:gd name="connsiteX2" fmla="*/ 20030761 w 20057655"/>
              <a:gd name="connsiteY2" fmla="*/ 6871148 h 6871148"/>
              <a:gd name="connsiteX3" fmla="*/ 20057655 w 20057655"/>
              <a:gd name="connsiteY3" fmla="*/ 0 h 6871148"/>
              <a:gd name="connsiteX4" fmla="*/ 0 w 20057655"/>
              <a:gd name="connsiteY4" fmla="*/ 6873 h 687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7655" h="6871148">
                <a:moveTo>
                  <a:pt x="0" y="6873"/>
                </a:moveTo>
                <a:lnTo>
                  <a:pt x="19926091" y="6862034"/>
                </a:lnTo>
                <a:lnTo>
                  <a:pt x="20030761" y="6871148"/>
                </a:lnTo>
                <a:lnTo>
                  <a:pt x="20057655" y="0"/>
                </a:lnTo>
                <a:lnTo>
                  <a:pt x="0" y="6873"/>
                </a:lnTo>
                <a:close/>
              </a:path>
            </a:pathLst>
          </a:custGeom>
          <a:gradFill>
            <a:gsLst>
              <a:gs pos="100000">
                <a:srgbClr val="FAC142"/>
              </a:gs>
              <a:gs pos="81000">
                <a:srgbClr val="F8AA3C"/>
              </a:gs>
              <a:gs pos="0">
                <a:srgbClr val="F47D30"/>
              </a:gs>
              <a:gs pos="100000">
                <a:srgbClr val="FBD7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8A099A9-EF7A-8340-AF5B-CEB2D4779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34" y="2387230"/>
            <a:ext cx="2722129" cy="1544132"/>
          </a:xfrm>
          <a:prstGeom prst="rect">
            <a:avLst/>
          </a:prstGeom>
        </p:spPr>
      </p:pic>
      <p:pic>
        <p:nvPicPr>
          <p:cNvPr id="21" name="Picture 20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FBF78066-F573-2045-B0FD-E30553B3D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3" r="-2"/>
          <a:stretch/>
        </p:blipFill>
        <p:spPr>
          <a:xfrm rot="10800000">
            <a:off x="10231122" y="-3862"/>
            <a:ext cx="1960878" cy="23910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E6D4CA-EE59-8F47-B583-062A631C50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0186" y="4232873"/>
            <a:ext cx="4833564" cy="1075765"/>
          </a:xfrm>
        </p:spPr>
        <p:txBody>
          <a:bodyPr>
            <a:normAutofit/>
          </a:bodyPr>
          <a:lstStyle>
            <a:lvl1pPr marL="0" indent="0" algn="r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rgbClr val="009895"/>
                </a:solidFill>
                <a:latin typeface="+mj-lt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02B8-356F-3D43-8DC1-DA819A29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40" y="1078625"/>
            <a:ext cx="6421509" cy="2852737"/>
          </a:xfrm>
        </p:spPr>
        <p:txBody>
          <a:bodyPr anchor="b">
            <a:normAutofit/>
          </a:bodyPr>
          <a:lstStyle>
            <a:lvl1pPr algn="r">
              <a:defRPr sz="4800" b="1" i="0">
                <a:solidFill>
                  <a:srgbClr val="0098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9836FD-5DE7-AA41-9BA4-68BC56C23275}"/>
              </a:ext>
            </a:extLst>
          </p:cNvPr>
          <p:cNvSpPr/>
          <p:nvPr userDrawn="1"/>
        </p:nvSpPr>
        <p:spPr>
          <a:xfrm rot="10085409">
            <a:off x="724187" y="-83527"/>
            <a:ext cx="78184" cy="7028114"/>
          </a:xfrm>
          <a:custGeom>
            <a:avLst/>
            <a:gdLst>
              <a:gd name="connsiteX0" fmla="*/ 0 w 71960"/>
              <a:gd name="connsiteY0" fmla="*/ 0 h 7406640"/>
              <a:gd name="connsiteX1" fmla="*/ 71960 w 71960"/>
              <a:gd name="connsiteY1" fmla="*/ 0 h 7406640"/>
              <a:gd name="connsiteX2" fmla="*/ 71960 w 71960"/>
              <a:gd name="connsiteY2" fmla="*/ 7406640 h 7406640"/>
              <a:gd name="connsiteX3" fmla="*/ 0 w 71960"/>
              <a:gd name="connsiteY3" fmla="*/ 7406640 h 7406640"/>
              <a:gd name="connsiteX4" fmla="*/ 0 w 71960"/>
              <a:gd name="connsiteY4" fmla="*/ 0 h 7406640"/>
              <a:gd name="connsiteX0" fmla="*/ 0 w 71960"/>
              <a:gd name="connsiteY0" fmla="*/ 0 h 7406640"/>
              <a:gd name="connsiteX1" fmla="*/ 71960 w 71960"/>
              <a:gd name="connsiteY1" fmla="*/ 0 h 7406640"/>
              <a:gd name="connsiteX2" fmla="*/ 71960 w 71960"/>
              <a:gd name="connsiteY2" fmla="*/ 7406640 h 7406640"/>
              <a:gd name="connsiteX3" fmla="*/ 2034 w 71960"/>
              <a:gd name="connsiteY3" fmla="*/ 7212378 h 7406640"/>
              <a:gd name="connsiteX4" fmla="*/ 0 w 71960"/>
              <a:gd name="connsiteY4" fmla="*/ 0 h 7406640"/>
              <a:gd name="connsiteX0" fmla="*/ 0 w 73169"/>
              <a:gd name="connsiteY0" fmla="*/ 0 h 7231674"/>
              <a:gd name="connsiteX1" fmla="*/ 71960 w 73169"/>
              <a:gd name="connsiteY1" fmla="*/ 0 h 7231674"/>
              <a:gd name="connsiteX2" fmla="*/ 73169 w 73169"/>
              <a:gd name="connsiteY2" fmla="*/ 7231674 h 7231674"/>
              <a:gd name="connsiteX3" fmla="*/ 2034 w 73169"/>
              <a:gd name="connsiteY3" fmla="*/ 7212378 h 7231674"/>
              <a:gd name="connsiteX4" fmla="*/ 0 w 73169"/>
              <a:gd name="connsiteY4" fmla="*/ 0 h 7231674"/>
              <a:gd name="connsiteX0" fmla="*/ 1073 w 74242"/>
              <a:gd name="connsiteY0" fmla="*/ 0 h 7231674"/>
              <a:gd name="connsiteX1" fmla="*/ 73033 w 74242"/>
              <a:gd name="connsiteY1" fmla="*/ 0 h 7231674"/>
              <a:gd name="connsiteX2" fmla="*/ 74242 w 74242"/>
              <a:gd name="connsiteY2" fmla="*/ 7231674 h 7231674"/>
              <a:gd name="connsiteX3" fmla="*/ 0 w 74242"/>
              <a:gd name="connsiteY3" fmla="*/ 7211723 h 7231674"/>
              <a:gd name="connsiteX4" fmla="*/ 1073 w 74242"/>
              <a:gd name="connsiteY4" fmla="*/ 0 h 7231674"/>
              <a:gd name="connsiteX0" fmla="*/ 4835 w 78004"/>
              <a:gd name="connsiteY0" fmla="*/ 0 h 7231674"/>
              <a:gd name="connsiteX1" fmla="*/ 76795 w 78004"/>
              <a:gd name="connsiteY1" fmla="*/ 0 h 7231674"/>
              <a:gd name="connsiteX2" fmla="*/ 78004 w 78004"/>
              <a:gd name="connsiteY2" fmla="*/ 7231674 h 7231674"/>
              <a:gd name="connsiteX3" fmla="*/ 0 w 78004"/>
              <a:gd name="connsiteY3" fmla="*/ 7214174 h 7231674"/>
              <a:gd name="connsiteX4" fmla="*/ 4835 w 78004"/>
              <a:gd name="connsiteY4" fmla="*/ 0 h 7231674"/>
              <a:gd name="connsiteX0" fmla="*/ 4835 w 78184"/>
              <a:gd name="connsiteY0" fmla="*/ 0 h 7231674"/>
              <a:gd name="connsiteX1" fmla="*/ 78184 w 78184"/>
              <a:gd name="connsiteY1" fmla="*/ 224187 h 7231674"/>
              <a:gd name="connsiteX2" fmla="*/ 78004 w 78184"/>
              <a:gd name="connsiteY2" fmla="*/ 7231674 h 7231674"/>
              <a:gd name="connsiteX3" fmla="*/ 0 w 78184"/>
              <a:gd name="connsiteY3" fmla="*/ 7214174 h 7231674"/>
              <a:gd name="connsiteX4" fmla="*/ 4835 w 78184"/>
              <a:gd name="connsiteY4" fmla="*/ 0 h 7231674"/>
              <a:gd name="connsiteX0" fmla="*/ 4597 w 78184"/>
              <a:gd name="connsiteY0" fmla="*/ 0 h 7030544"/>
              <a:gd name="connsiteX1" fmla="*/ 78184 w 78184"/>
              <a:gd name="connsiteY1" fmla="*/ 23057 h 7030544"/>
              <a:gd name="connsiteX2" fmla="*/ 78004 w 78184"/>
              <a:gd name="connsiteY2" fmla="*/ 7030544 h 7030544"/>
              <a:gd name="connsiteX3" fmla="*/ 0 w 78184"/>
              <a:gd name="connsiteY3" fmla="*/ 7013044 h 7030544"/>
              <a:gd name="connsiteX4" fmla="*/ 4597 w 78184"/>
              <a:gd name="connsiteY4" fmla="*/ 0 h 7030544"/>
              <a:gd name="connsiteX0" fmla="*/ 8845 w 78184"/>
              <a:gd name="connsiteY0" fmla="*/ 0 h 7019914"/>
              <a:gd name="connsiteX1" fmla="*/ 78184 w 78184"/>
              <a:gd name="connsiteY1" fmla="*/ 12427 h 7019914"/>
              <a:gd name="connsiteX2" fmla="*/ 78004 w 78184"/>
              <a:gd name="connsiteY2" fmla="*/ 7019914 h 7019914"/>
              <a:gd name="connsiteX3" fmla="*/ 0 w 78184"/>
              <a:gd name="connsiteY3" fmla="*/ 7002414 h 7019914"/>
              <a:gd name="connsiteX4" fmla="*/ 8845 w 78184"/>
              <a:gd name="connsiteY4" fmla="*/ 0 h 701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4" h="7019914">
                <a:moveTo>
                  <a:pt x="8845" y="0"/>
                </a:moveTo>
                <a:lnTo>
                  <a:pt x="78184" y="12427"/>
                </a:lnTo>
                <a:lnTo>
                  <a:pt x="78004" y="7019914"/>
                </a:lnTo>
                <a:lnTo>
                  <a:pt x="0" y="7002414"/>
                </a:lnTo>
                <a:cubicBezTo>
                  <a:pt x="358" y="4598506"/>
                  <a:pt x="8487" y="2403908"/>
                  <a:pt x="8845" y="0"/>
                </a:cubicBezTo>
                <a:close/>
              </a:path>
            </a:pathLst>
          </a:custGeom>
          <a:gradFill>
            <a:gsLst>
              <a:gs pos="0">
                <a:srgbClr val="009895"/>
              </a:gs>
              <a:gs pos="100000">
                <a:srgbClr val="A5D5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65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A9B1-7390-5445-A574-FD64F9F1C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9" y="2981220"/>
            <a:ext cx="11171523" cy="895559"/>
          </a:xfrm>
        </p:spPr>
        <p:txBody>
          <a:bodyPr anchor="t">
            <a:noAutofit/>
          </a:bodyPr>
          <a:lstStyle>
            <a:lvl1pPr>
              <a:defRPr sz="4800" b="1" i="0">
                <a:solidFill>
                  <a:srgbClr val="0098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500C37B-E0B1-6140-8ADD-40DB7EEF5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48" y="1181852"/>
            <a:ext cx="1918571" cy="10883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A6FE65-C5D9-1044-9900-EE295EED37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9029" y="4026307"/>
            <a:ext cx="4833564" cy="530036"/>
          </a:xfrm>
        </p:spPr>
        <p:txBody>
          <a:bodyPr>
            <a:normAutofit/>
          </a:bodyPr>
          <a:lstStyle>
            <a:lvl1pPr marL="0" indent="0" algn="l">
              <a:buClr>
                <a:srgbClr val="009895"/>
              </a:buClr>
              <a:buFont typeface="Courier New" panose="02070309020205020404" pitchFamily="49" charset="0"/>
              <a:buNone/>
              <a:defRPr sz="2800" b="0" i="0">
                <a:solidFill>
                  <a:srgbClr val="009895"/>
                </a:solidFill>
                <a:latin typeface="+mj-lt"/>
              </a:defRPr>
            </a:lvl1pPr>
            <a:lvl2pPr marL="457200" indent="0">
              <a:buClr>
                <a:srgbClr val="009895"/>
              </a:buClr>
              <a:buFont typeface="Courier New" panose="02070309020205020404" pitchFamily="49" charset="0"/>
              <a:buNone/>
              <a:defRPr sz="2800"/>
            </a:lvl2pPr>
            <a:lvl3pPr marL="914400" indent="0">
              <a:buClr>
                <a:srgbClr val="009895"/>
              </a:buClr>
              <a:buFont typeface="Courier New" panose="02070309020205020404" pitchFamily="49" charset="0"/>
              <a:buNone/>
              <a:defRPr sz="2400"/>
            </a:lvl3pPr>
            <a:lvl4pPr marL="13716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4pPr>
            <a:lvl5pPr marL="1828800" indent="0">
              <a:buClr>
                <a:srgbClr val="009895"/>
              </a:buClr>
              <a:buFont typeface="Courier New" panose="02070309020205020404" pitchFamily="49" charset="0"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4089A56B-8492-3942-BA36-6E628F1F6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5"/>
          <a:stretch/>
        </p:blipFill>
        <p:spPr>
          <a:xfrm rot="16200000">
            <a:off x="-43751" y="4865465"/>
            <a:ext cx="2036279" cy="19487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BD9E72-E184-CE4E-9B99-8538F9646FDC}"/>
              </a:ext>
            </a:extLst>
          </p:cNvPr>
          <p:cNvSpPr/>
          <p:nvPr userDrawn="1"/>
        </p:nvSpPr>
        <p:spPr>
          <a:xfrm>
            <a:off x="0" y="0"/>
            <a:ext cx="12192000" cy="514039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E8021DDE-004A-E744-A994-C53621873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295" y="-19725"/>
            <a:ext cx="4334711" cy="508355"/>
          </a:xfrm>
          <a:prstGeom prst="rect">
            <a:avLst/>
          </a:prstGeom>
        </p:spPr>
      </p:pic>
      <p:pic>
        <p:nvPicPr>
          <p:cNvPr id="14" name="Picture 13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9598295C-777E-2B42-A28B-BE9C7F3FE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646" y="-25393"/>
            <a:ext cx="4334711" cy="514032"/>
          </a:xfrm>
          <a:prstGeom prst="rect">
            <a:avLst/>
          </a:prstGeom>
        </p:spPr>
      </p:pic>
      <p:pic>
        <p:nvPicPr>
          <p:cNvPr id="15" name="Picture 14" descr="A picture containing building, window, large, street&#10;&#10;Description automatically generated">
            <a:extLst>
              <a:ext uri="{FF2B5EF4-FFF2-40B4-BE49-F238E27FC236}">
                <a16:creationId xmlns:a16="http://schemas.microsoft.com/office/drawing/2014/main" id="{13056B71-1A98-5F4F-A97D-8C614A2BD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006" y="-1"/>
            <a:ext cx="4334711" cy="5140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BEC8A4-D6E8-6D45-80E9-C9015A342D33}"/>
              </a:ext>
            </a:extLst>
          </p:cNvPr>
          <p:cNvCxnSpPr>
            <a:cxnSpLocks/>
          </p:cNvCxnSpPr>
          <p:nvPr userDrawn="1"/>
        </p:nvCxnSpPr>
        <p:spPr>
          <a:xfrm>
            <a:off x="0" y="514039"/>
            <a:ext cx="12192000" cy="0"/>
          </a:xfrm>
          <a:prstGeom prst="line">
            <a:avLst/>
          </a:prstGeom>
          <a:ln w="82550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F19E3940-7B34-604B-8AB3-76B7D878B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933" y="6182105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Onc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2DE4E-B166-6245-A6E1-09E3EED4D9C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7" y="320146"/>
            <a:ext cx="11543708" cy="5676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C1B83E-8533-F649-8CBE-3B3219E5662C}"/>
              </a:ext>
            </a:extLst>
          </p:cNvPr>
          <p:cNvSpPr/>
          <p:nvPr userDrawn="1"/>
        </p:nvSpPr>
        <p:spPr bwMode="auto">
          <a:xfrm flipV="1">
            <a:off x="323516" y="4716989"/>
            <a:ext cx="11544969" cy="1285873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154160" y="4871291"/>
            <a:ext cx="2150050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Jane </a:t>
            </a:r>
            <a:r>
              <a:rPr lang="en-US" sz="833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Kielt</a:t>
            </a:r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833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Mystic Seaport</a:t>
            </a:r>
          </a:p>
          <a:p>
            <a:pPr marL="0" marR="0" indent="0" algn="r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3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retired art teacher and world traveler, Jane finds painting watercolors healing as she lives through multiple myeloma.</a:t>
            </a:r>
          </a:p>
        </p:txBody>
      </p:sp>
    </p:spTree>
    <p:extLst>
      <p:ext uri="{BB962C8B-B14F-4D97-AF65-F5344CB8AC3E}">
        <p14:creationId xmlns:p14="http://schemas.microsoft.com/office/powerpoint/2010/main" val="332324138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929" y="1713179"/>
            <a:ext cx="10984706" cy="4169410"/>
          </a:xfrm>
        </p:spPr>
        <p:txBody>
          <a:bodyPr/>
          <a:lstStyle>
            <a:lvl1pPr marL="234137" marR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34415" marR="0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6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19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45" marR="0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37" marR="0" lvl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15" marR="0" lvl="1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62" marR="0" lvl="2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92" marR="0" lvl="3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45" marR="0" lvl="4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03549024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885E309-4985-4A62-BAFF-B3B5F2312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5DC75-BDBB-4A09-ADEC-A68D0B57A84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4295464" y="6516580"/>
            <a:ext cx="3601074" cy="2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89" tIns="64865" rIns="129689" bIns="64865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700"/>
            </a:lvl1pPr>
          </a:lstStyle>
          <a:p>
            <a:pPr algn="ctr" defTabSz="1296967" eaLnBrk="0" hangingPunct="0">
              <a:defRPr/>
            </a:pPr>
            <a:r>
              <a:rPr lang="en-US" sz="1000" b="1">
                <a:solidFill>
                  <a:schemeClr val="accent1"/>
                </a:solidFill>
                <a:latin typeface="Verdana" pitchFamily="34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882973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99000" y="6365830"/>
            <a:ext cx="600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fld id="{81BF0B4E-CE60-AB48-9D7E-4434414A7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4" y="1229456"/>
            <a:ext cx="10990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96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lain 4:3 Title Only Cool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15" y="252416"/>
            <a:ext cx="11097684" cy="803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gray">
          <a:xfrm>
            <a:off x="11643786" y="6476707"/>
            <a:ext cx="470807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8CDB8069-8586-4D4A-8F77-41B4616D3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48219" y="5682345"/>
            <a:ext cx="11095567" cy="30888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87962-658F-4960-B1AD-F2E3B299DC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4966" y="6384374"/>
            <a:ext cx="1054069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743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9D3A3-5AA5-4A45-ADE2-8D01F655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5BEDF-DD52-4927-A14E-D971DBEA236B}" type="datetimeFigureOut">
              <a:rPr lang="en-US" smtClean="0"/>
              <a:t>10/7/22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8D435-6139-4A45-91F2-CFF4E419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73180-7B8D-4BBE-ADEA-F35BFB72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A321-B108-4DF4-B886-99203E50F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49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8064"/>
            <a:ext cx="5181600" cy="418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8064"/>
            <a:ext cx="5181600" cy="418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4002E83-3D69-466F-A399-1FBCF15A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45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08" y="327485"/>
            <a:ext cx="11541182" cy="56560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23516" y="318191"/>
            <a:ext cx="11544969" cy="5665367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8589041" y="5614721"/>
            <a:ext cx="3143079" cy="20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833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6" y="3012652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82456332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25D87B4-DD2B-874B-A5EB-51623B79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493462"/>
            <a:ext cx="9026827" cy="1325563"/>
          </a:xfrm>
        </p:spPr>
        <p:txBody>
          <a:bodyPr/>
          <a:lstStyle>
            <a:lvl1pPr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0DF0FA-41B3-E44C-97D2-4029558D2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52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26DC6D-55E6-9C47-B893-A62991E7E3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4021" y="1988179"/>
            <a:ext cx="5093369" cy="4188784"/>
          </a:xfrm>
        </p:spPr>
        <p:txBody>
          <a:bodyPr/>
          <a:lstStyle>
            <a:lvl1pPr marL="2286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1pPr>
            <a:lvl2pPr marL="6858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2pPr>
            <a:lvl3pPr marL="11430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3pPr>
            <a:lvl4pPr marL="16002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4pPr>
            <a:lvl5pPr marL="2057400" indent="-228600">
              <a:buClr>
                <a:srgbClr val="009895"/>
              </a:buClr>
              <a:buFont typeface="Courier New" panose="02070309020205020404" pitchFamily="49" charset="0"/>
              <a:buChar char="o"/>
              <a:defRPr b="0" i="0">
                <a:solidFill>
                  <a:srgbClr val="474C55"/>
                </a:solidFill>
                <a:latin typeface="FreightSans Pro Book" panose="020006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ADD30B-7971-844A-8E09-A95A33E970D9}"/>
              </a:ext>
            </a:extLst>
          </p:cNvPr>
          <p:cNvSpPr/>
          <p:nvPr userDrawn="1"/>
        </p:nvSpPr>
        <p:spPr>
          <a:xfrm>
            <a:off x="0" y="0"/>
            <a:ext cx="12192000" cy="300617"/>
          </a:xfrm>
          <a:prstGeom prst="rect">
            <a:avLst/>
          </a:prstGeom>
          <a:solidFill>
            <a:srgbClr val="009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3A12EF-B54B-A540-B18F-1B7F9CE0E2B5}"/>
              </a:ext>
            </a:extLst>
          </p:cNvPr>
          <p:cNvGrpSpPr/>
          <p:nvPr userDrawn="1"/>
        </p:nvGrpSpPr>
        <p:grpSpPr>
          <a:xfrm>
            <a:off x="-146305" y="-5669"/>
            <a:ext cx="12490705" cy="311955"/>
            <a:chOff x="-242304" y="-5669"/>
            <a:chExt cx="12662235" cy="311955"/>
          </a:xfrm>
        </p:grpSpPr>
        <p:pic>
          <p:nvPicPr>
            <p:cNvPr id="22" name="Picture 21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98F70B2C-4565-0D4A-95F3-C9AE77FE10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8085220" y="0"/>
              <a:ext cx="4334711" cy="306286"/>
            </a:xfrm>
            <a:prstGeom prst="rect">
              <a:avLst/>
            </a:prstGeom>
          </p:spPr>
        </p:pic>
        <p:pic>
          <p:nvPicPr>
            <p:cNvPr id="23" name="Picture 22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FABF72F4-0438-AF48-B0F2-3DF05629E6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3896560" y="-5669"/>
              <a:ext cx="4334711" cy="306286"/>
            </a:xfrm>
            <a:prstGeom prst="rect">
              <a:avLst/>
            </a:prstGeom>
          </p:spPr>
        </p:pic>
        <p:pic>
          <p:nvPicPr>
            <p:cNvPr id="24" name="Picture 23" descr="A picture containing building, window, large, street&#10;&#10;Description automatically generated">
              <a:extLst>
                <a:ext uri="{FF2B5EF4-FFF2-40B4-BE49-F238E27FC236}">
                  <a16:creationId xmlns:a16="http://schemas.microsoft.com/office/drawing/2014/main" id="{B7D68021-1950-EE49-B475-63633C730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6792" b="56142"/>
            <a:stretch/>
          </p:blipFill>
          <p:spPr>
            <a:xfrm>
              <a:off x="-242304" y="-5669"/>
              <a:ext cx="4334711" cy="306286"/>
            </a:xfrm>
            <a:prstGeom prst="rect">
              <a:avLst/>
            </a:prstGeom>
          </p:spPr>
        </p:pic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739DC67-3E37-8549-803E-56A39DD4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19" y="6250189"/>
            <a:ext cx="452177" cy="365125"/>
          </a:xfrm>
        </p:spPr>
        <p:txBody>
          <a:bodyPr/>
          <a:lstStyle>
            <a:lvl1pPr algn="l">
              <a:defRPr b="1" i="0">
                <a:solidFill>
                  <a:srgbClr val="009895"/>
                </a:solidFill>
                <a:latin typeface="Libre Franklin SemiBold" pitchFamily="2" charset="77"/>
              </a:defRPr>
            </a:lvl1pPr>
          </a:lstStyle>
          <a:p>
            <a:fld id="{F5FD314D-830D-E34F-882A-9971969794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088B1-13BB-A34F-9319-EA993DE1E16B}"/>
              </a:ext>
            </a:extLst>
          </p:cNvPr>
          <p:cNvSpPr txBox="1"/>
          <p:nvPr userDrawn="1"/>
        </p:nvSpPr>
        <p:spPr>
          <a:xfrm>
            <a:off x="796560" y="6355446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6326B"/>
                </a:solidFill>
                <a:effectLst/>
                <a:latin typeface="+mn-lt"/>
                <a:ea typeface="+mn-ea"/>
                <a:cs typeface="+mn-cs"/>
              </a:rPr>
              <a:t>Janssen Research &amp; Development, LLC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6E1829-80DA-3A41-BBFA-96E051FF3825}"/>
              </a:ext>
            </a:extLst>
          </p:cNvPr>
          <p:cNvCxnSpPr/>
          <p:nvPr userDrawn="1"/>
        </p:nvCxnSpPr>
        <p:spPr>
          <a:xfrm>
            <a:off x="0" y="300617"/>
            <a:ext cx="12192000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F47D30"/>
                </a:gs>
                <a:gs pos="100000">
                  <a:srgbClr val="FBD74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9AF6B90D-75FB-4C48-A63B-AEB90B51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4833"/>
          <a:stretch/>
        </p:blipFill>
        <p:spPr>
          <a:xfrm>
            <a:off x="10071311" y="672692"/>
            <a:ext cx="1663489" cy="900119"/>
          </a:xfrm>
          <a:prstGeom prst="rect">
            <a:avLst/>
          </a:prstGeom>
        </p:spPr>
      </p:pic>
      <p:pic>
        <p:nvPicPr>
          <p:cNvPr id="34" name="Picture 33" descr="A picture containing table&#10;&#10;Description automatically generated">
            <a:extLst>
              <a:ext uri="{FF2B5EF4-FFF2-40B4-BE49-F238E27FC236}">
                <a16:creationId xmlns:a16="http://schemas.microsoft.com/office/drawing/2014/main" id="{EEA612D2-AF0F-4143-B7E4-F584260F2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560"/>
          <a:stretch/>
        </p:blipFill>
        <p:spPr>
          <a:xfrm>
            <a:off x="9666933" y="6097881"/>
            <a:ext cx="1991185" cy="6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4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io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790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943601"/>
            <a:ext cx="12192000" cy="1588"/>
          </a:xfrm>
          <a:prstGeom prst="line">
            <a:avLst/>
          </a:prstGeom>
          <a:ln w="25400">
            <a:solidFill>
              <a:srgbClr val="F1AB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Keck Medical Center Lockups white gold PMS_2line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172201"/>
            <a:ext cx="175471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648200"/>
          </a:xfrm>
          <a:prstGeom prst="rect">
            <a:avLst/>
          </a:prstGeom>
        </p:spPr>
        <p:txBody>
          <a:bodyPr vert="horz"/>
          <a:lstStyle>
            <a:lvl1pPr marL="457189" indent="-457189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1pPr>
            <a:lvl2pPr marL="990575" indent="-380990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2pPr>
            <a:lvl3pPr marL="1523962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3pPr>
            <a:lvl4pPr marL="2133547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4pPr>
            <a:lvl5pPr marL="2743131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33" b="1" i="0">
                <a:solidFill>
                  <a:srgbClr val="000000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4"/>
          </p:nvPr>
        </p:nvSpPr>
        <p:spPr>
          <a:xfrm>
            <a:off x="8737600" y="6229351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038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867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56000" y="3505200"/>
            <a:ext cx="50800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667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781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Oncolog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A1C8D-51EF-9C44-BDD7-A3679E625F8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83" y="320146"/>
            <a:ext cx="11542448" cy="5676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A8FA75-11BD-4A44-9FCE-E583C97232EF}"/>
              </a:ext>
            </a:extLst>
          </p:cNvPr>
          <p:cNvGrpSpPr/>
          <p:nvPr userDrawn="1"/>
        </p:nvGrpSpPr>
        <p:grpSpPr>
          <a:xfrm>
            <a:off x="323516" y="4709966"/>
            <a:ext cx="11544969" cy="1292895"/>
            <a:chOff x="386615" y="5651959"/>
            <a:chExt cx="13853963" cy="15514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8D380E-88A3-2A4F-9C50-74387A0DE855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3146C3-38D0-6C4D-8390-5A2558B61243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6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7" y="3661834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0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5" y="5118775"/>
            <a:ext cx="7144473" cy="7906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1" y="4869658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6" indent="0">
              <a:buNone/>
              <a:defRPr/>
            </a:lvl2pPr>
            <a:lvl3pPr marL="530330" indent="0">
              <a:buNone/>
              <a:defRPr/>
            </a:lvl3pPr>
            <a:lvl4pPr marL="896076" indent="0">
              <a:buNone/>
              <a:defRPr/>
            </a:lvl4pPr>
            <a:lvl5pPr marL="129677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245600" y="4871291"/>
            <a:ext cx="2058610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Drouville</a:t>
            </a:r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833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fish tank</a:t>
            </a:r>
          </a:p>
          <a:p>
            <a:pPr marL="0" marR="0" indent="0" algn="r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33" b="0" i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Drouville</a:t>
            </a:r>
            <a:r>
              <a:rPr lang="en-US" sz="83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a patient, graphic designer and artist from Argentina who has survived multiple myeloma and a relapse.</a:t>
            </a:r>
          </a:p>
        </p:txBody>
      </p:sp>
    </p:spTree>
    <p:extLst>
      <p:ext uri="{BB962C8B-B14F-4D97-AF65-F5344CB8AC3E}">
        <p14:creationId xmlns:p14="http://schemas.microsoft.com/office/powerpoint/2010/main" val="107528372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790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943601"/>
            <a:ext cx="12192000" cy="1588"/>
          </a:xfrm>
          <a:prstGeom prst="line">
            <a:avLst/>
          </a:prstGeom>
          <a:ln w="25400">
            <a:solidFill>
              <a:srgbClr val="F1AB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Keck Medical Center Lockups white gold PMS_2line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172201"/>
            <a:ext cx="175471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648200"/>
          </a:xfrm>
          <a:prstGeom prst="rect">
            <a:avLst/>
          </a:prstGeom>
        </p:spPr>
        <p:txBody>
          <a:bodyPr vert="horz"/>
          <a:lstStyle>
            <a:lvl1pPr marL="457189" indent="-457189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1pPr>
            <a:lvl2pPr marL="990575" indent="-380990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2pPr>
            <a:lvl3pPr marL="1523962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3pPr>
            <a:lvl4pPr marL="2133547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4pPr>
            <a:lvl5pPr marL="2743131" indent="-304792">
              <a:buClr>
                <a:srgbClr val="790A26"/>
              </a:buClr>
              <a:buSzPct val="85000"/>
              <a:buFont typeface="Arial"/>
              <a:buChar char="•"/>
              <a:defRPr baseline="0">
                <a:solidFill>
                  <a:schemeClr val="bg1"/>
                </a:solidFill>
                <a:latin typeface="+mn-lt"/>
                <a:cs typeface="Frutiger 55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333" b="1" i="0">
                <a:solidFill>
                  <a:srgbClr val="000000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574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89747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B9BA-48C9-49BF-9C10-23C8705A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C8ED-DD07-4A74-AD83-61E9DA5E6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5E84-6E80-43D9-B6B4-84F705EA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5AAC-E6A7-4E4F-8987-4D12118C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DA7DF-7980-4FA9-98C0-B601FA5B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07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3288-A8A0-421C-A3E8-1996774C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9B7C-BA86-445E-ADF5-79DE3D09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70F60-9646-457B-A59D-19D1E265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57C37-FA59-45F5-B9FE-B67C3EE9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711CC-930B-494E-BBEB-DBAA54D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92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807C-298F-4EBC-9A4D-0477A4B3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330F-479F-4BC7-928F-693EEAAB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B08C-F807-4C60-909E-5511EC1B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48EBA-A3AE-4DE2-B338-A15788D9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F7B38-3517-42DD-A09E-914C0C4D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998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5F32-AC06-4A55-B88C-71BD1A4D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8F35-1F5D-4BB4-89A4-0641C4934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3C2F4-60B5-4171-82F7-625CD48C2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D0218-3BD5-4B0A-B411-BAB924B4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4007C-5995-49A0-A440-1986B4B7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49DC9-50CA-4874-842B-07F7AA29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755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24E8-F08A-4F53-8A6D-417E9DE2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B2104-6F07-42AE-90BA-3FF8CCEAD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84039-080D-4EF5-82FB-E4604D20B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A9CC2-1FA5-484F-ABF1-285367FD1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AAA51-18BE-4E27-8A1E-F023738CA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0EA4D-9B28-4D1B-9ED2-793D1952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94FEB-5460-43ED-BDD2-DBF02D3D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C066D-03DE-4504-9387-6328F77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7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41F8-4D2F-4ECD-87B6-7DD5E3A2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1F96A-9EE7-497D-B85C-F2475CC5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0A5A9-DA13-415B-B763-38440196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0B250-DE5B-4271-A1B7-359C4133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18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C96BC-420E-4958-860A-A6D48DE1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9E2BE-4909-444B-A47A-24330181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82C3D-6293-4E2F-BB86-15B6E0DF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0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B87A-A37D-40C0-90F9-76FDF154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33223-C7F0-4A2A-A342-ED446C78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923D9-823C-4A58-839F-D68EEDF6E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C3FAA-FBC5-47FF-ADDE-B9922FEFD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4A06-DE8D-445A-8469-BB505422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90C5E-38D8-4368-BE2D-E490B17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vmlDrawing" Target="../drawings/vmlDrawing1.vml"/><Relationship Id="rId79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78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emf"/><Relationship Id="rId5" Type="http://schemas.openxmlformats.org/officeDocument/2006/relationships/image" Target="../media/image22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41.emf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EAD26AE-3FE9-402E-9579-F0A57B0BEB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5"/>
            </p:custDataLst>
          </p:nvPr>
        </p:nvGraphicFramePr>
        <p:xfrm>
          <a:off x="1324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77" imgW="421" imgH="423" progId="TCLayout.ActiveDocument.1">
                  <p:embed/>
                </p:oleObj>
              </mc:Choice>
              <mc:Fallback>
                <p:oleObj name="think-cell Slide" r:id="rId77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EAD26AE-3FE9-402E-9579-F0A57B0BE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1324" y="1323"/>
                        <a:ext cx="1323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C7ACA4-39B3-48A5-95F3-4F080B244D05}"/>
              </a:ext>
            </a:extLst>
          </p:cNvPr>
          <p:cNvSpPr/>
          <p:nvPr userDrawn="1">
            <p:custDataLst>
              <p:tags r:id="rId76"/>
            </p:custDataLst>
          </p:nvPr>
        </p:nvSpPr>
        <p:spPr bwMode="auto">
          <a:xfrm>
            <a:off x="0" y="0"/>
            <a:ext cx="132292" cy="132292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5367" y="1713178"/>
            <a:ext cx="10981267" cy="4379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5367" y="378458"/>
            <a:ext cx="1014576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73" y="6092825"/>
            <a:ext cx="891369" cy="8060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501953" y="6289523"/>
            <a:ext cx="810381" cy="56847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77" r:id="rId51"/>
    <p:sldLayoutId id="2147483715" r:id="rId52"/>
    <p:sldLayoutId id="2147483716" r:id="rId53"/>
    <p:sldLayoutId id="2147483717" r:id="rId54"/>
    <p:sldLayoutId id="2147483718" r:id="rId55"/>
    <p:sldLayoutId id="2147483721" r:id="rId56"/>
    <p:sldLayoutId id="2147483722" r:id="rId57"/>
    <p:sldLayoutId id="2147483726" r:id="rId58"/>
    <p:sldLayoutId id="2147483730" r:id="rId59"/>
    <p:sldLayoutId id="2147483807" r:id="rId60"/>
    <p:sldLayoutId id="2147483763" r:id="rId61"/>
    <p:sldLayoutId id="2147483764" r:id="rId62"/>
    <p:sldLayoutId id="2147483765" r:id="rId63"/>
    <p:sldLayoutId id="2147483766" r:id="rId64"/>
    <p:sldLayoutId id="2147483767" r:id="rId65"/>
    <p:sldLayoutId id="2147483769" r:id="rId66"/>
    <p:sldLayoutId id="2147483772" r:id="rId67"/>
    <p:sldLayoutId id="2147483773" r:id="rId68"/>
    <p:sldLayoutId id="2147483774" r:id="rId69"/>
    <p:sldLayoutId id="2147483775" r:id="rId70"/>
    <p:sldLayoutId id="2147483873" r:id="rId71"/>
    <p:sldLayoutId id="2147483874" r:id="rId72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2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4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07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09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34147" indent="-234147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333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534437" indent="-234147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0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731491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097236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5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487905" indent="-191127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3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1776152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177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01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225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2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49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7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98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22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147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171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196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84402-F91F-A044-A75C-09F354FB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CB0B2-A428-FC47-91D3-6A41991B8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F3FB8-45A7-C849-BB4E-154FC907F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6E20C-B5B6-E04A-BD8A-C7FF859A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314D-830D-E34F-882A-99719697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808" r:id="rId13"/>
    <p:sldLayoutId id="2147483809" r:id="rId14"/>
    <p:sldLayoutId id="2147483810" r:id="rId15"/>
    <p:sldLayoutId id="214748381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790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1"/>
            <a:ext cx="12192000" cy="1588"/>
          </a:xfrm>
          <a:prstGeom prst="line">
            <a:avLst/>
          </a:prstGeom>
          <a:ln w="25400">
            <a:solidFill>
              <a:srgbClr val="F1AB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Keck Medical Center Lockups white gold PMS_2lines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6172201"/>
            <a:ext cx="175471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Regular Use Shield_GoldOnTrans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274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ransition/>
  <p:hf sldNum="0" hdr="0" dt="0"/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Adobe Caslon Pro"/>
          <a:ea typeface="ＭＳ Ｐゴシック" pitchFamily="-123" charset="-128"/>
          <a:cs typeface="ＭＳ Ｐゴシック" pitchFamily="-123" charset="-128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dobe Caslon Pro" pitchFamily="-123" charset="-18"/>
          <a:ea typeface="ＭＳ Ｐゴシック" pitchFamily="-123" charset="-128"/>
          <a:cs typeface="ＭＳ Ｐゴシック" pitchFamily="-123" charset="-128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•"/>
        <a:defRPr sz="4267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–"/>
        <a:defRPr sz="3733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–"/>
        <a:defRPr sz="2667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»"/>
        <a:defRPr sz="2667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97F54-68BF-49A3-9462-25EE9961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06476-F358-489A-87BD-636885C65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AE6A4-2253-4785-B064-6118F5ECE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F9992-E142-4B13-A010-75217B79E165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B523F-E73B-4992-A424-2CCB734C0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1901F-C453-49B9-93C2-3C5B8EA27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331B-8829-469E-8AEC-0DCB2A6D8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1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2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5715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68" tIns="45243" rIns="92868" bIns="452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68" tIns="45243" rIns="92868" bIns="452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2" descr="mono_gold_trans.EPS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3134" y="5715001"/>
            <a:ext cx="128693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6" descr="seal_gold_trans.EPS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2233" y="5708650"/>
            <a:ext cx="797984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9616793" y="6288089"/>
            <a:ext cx="1710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D6C850"/>
                </a:solidFill>
                <a:latin typeface="Baskerville Old Face" charset="0"/>
                <a:cs typeface="Baskerville Old Face" charset="0"/>
              </a:rPr>
              <a:t>USC Institute of Urology</a:t>
            </a:r>
          </a:p>
        </p:txBody>
      </p:sp>
    </p:spTree>
    <p:extLst>
      <p:ext uri="{BB962C8B-B14F-4D97-AF65-F5344CB8AC3E}">
        <p14:creationId xmlns:p14="http://schemas.microsoft.com/office/powerpoint/2010/main" val="1789483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ransition>
    <p:fade/>
  </p:transition>
  <p:txStyles>
    <p:titleStyle>
      <a:lvl1pPr algn="ctr" defTabSz="91914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+mj-lt"/>
          <a:ea typeface="+mj-ea"/>
          <a:cs typeface="+mj-cs"/>
        </a:defRPr>
      </a:lvl1pPr>
      <a:lvl2pPr algn="ctr" defTabSz="91914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2pPr>
      <a:lvl3pPr algn="ctr" defTabSz="91914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3pPr>
      <a:lvl4pPr algn="ctr" defTabSz="91914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4pPr>
      <a:lvl5pPr algn="ctr" defTabSz="91914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5pPr>
      <a:lvl6pPr marL="457189" algn="ctr" defTabSz="91914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6pPr>
      <a:lvl7pPr marL="914377" algn="ctr" defTabSz="91914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7pPr>
      <a:lvl8pPr marL="1371566" algn="ctr" defTabSz="91914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8pPr>
      <a:lvl9pPr marL="1828754" algn="ctr" defTabSz="91914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9pPr>
    </p:titleStyle>
    <p:bodyStyle>
      <a:lvl1pPr marL="346066" indent="-346066" algn="l" defTabSz="91914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 b="1">
          <a:solidFill>
            <a:srgbClr val="FFFFFF"/>
          </a:solidFill>
          <a:latin typeface="+mn-lt"/>
          <a:ea typeface="+mn-ea"/>
          <a:cs typeface="+mn-cs"/>
        </a:defRPr>
      </a:lvl1pPr>
      <a:lvl2pPr marL="747695" indent="-230182" algn="l" defTabSz="91914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700" b="1">
          <a:solidFill>
            <a:srgbClr val="FFFFFF"/>
          </a:solidFill>
          <a:latin typeface="+mn-lt"/>
        </a:defRPr>
      </a:lvl2pPr>
      <a:lvl3pPr marL="1147734" indent="-228594" algn="l" defTabSz="91914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FFFFFF"/>
          </a:solidFill>
          <a:latin typeface="+mn-lt"/>
        </a:defRPr>
      </a:lvl3pPr>
      <a:lvl4pPr marL="1608098" indent="-228594" algn="l" defTabSz="91914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FFFFFF"/>
          </a:solidFill>
          <a:latin typeface="+mn-lt"/>
        </a:defRPr>
      </a:lvl4pPr>
      <a:lvl5pPr marL="2066874" indent="-228594" algn="l" defTabSz="91914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</a:defRPr>
      </a:lvl5pPr>
      <a:lvl6pPr marL="2524062" indent="-228594" algn="l" defTabSz="919140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</a:defRPr>
      </a:lvl6pPr>
      <a:lvl7pPr marL="2981251" indent="-228594" algn="l" defTabSz="919140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</a:defRPr>
      </a:lvl7pPr>
      <a:lvl8pPr marL="3438439" indent="-228594" algn="l" defTabSz="919140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</a:defRPr>
      </a:lvl8pPr>
      <a:lvl9pPr marL="3895628" indent="-228594" algn="l" defTabSz="919140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oleObject" Target="../embeddings/oleObject2.bin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48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5012" y="3219014"/>
            <a:ext cx="8390965" cy="784225"/>
          </a:xfrm>
        </p:spPr>
        <p:txBody>
          <a:bodyPr>
            <a:no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4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Oncology Today:</a:t>
            </a:r>
            <a:br>
              <a:rPr lang="en-US" sz="4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</a:br>
            <a:r>
              <a:rPr lang="en-US" sz="4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Management of Nonmetastatic Bladder Cancer</a:t>
            </a:r>
            <a:br>
              <a:rPr lang="en-US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br>
              <a:rPr lang="en-US" sz="3200" b="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2300" b="0" dirty="0">
                <a:solidFill>
                  <a:srgbClr val="FFFF00"/>
                </a:solidFill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3200" b="0" dirty="0">
                <a:solidFill>
                  <a:srgbClr val="FFFF00"/>
                </a:solidFill>
                <a:latin typeface="Garamond" charset="0"/>
                <a:ea typeface="ＭＳ Ｐゴシック" charset="0"/>
                <a:cs typeface="Garamond" charset="0"/>
              </a:rPr>
              <a:t>Sia Daneshmand, M.D.</a:t>
            </a:r>
            <a:br>
              <a:rPr lang="en-US" sz="3200" b="0" dirty="0">
                <a:solidFill>
                  <a:srgbClr val="FFFF00"/>
                </a:solidFill>
                <a:latin typeface="Garamond" charset="0"/>
                <a:ea typeface="ＭＳ Ｐゴシック" charset="0"/>
                <a:cs typeface="Garamond" charset="0"/>
              </a:rPr>
            </a:br>
            <a:br>
              <a:rPr lang="en-US" sz="2600" b="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ＭＳ Ｐゴシック" charset="0"/>
                <a:cs typeface="Garamond" charset="0"/>
              </a:rPr>
            </a:br>
            <a:r>
              <a:rPr lang="en-US" sz="2300" b="0" i="1">
                <a:solidFill>
                  <a:srgbClr val="FFFF00"/>
                </a:solidFill>
                <a:latin typeface="Calibri" charset="0"/>
                <a:ea typeface="ＭＳ Ｐゴシック" charset="0"/>
                <a:cs typeface="Garamond" charset="0"/>
              </a:rPr>
              <a:t>Professor of Urology and Medicine (Oncology) — Clinical Scholar </a:t>
            </a:r>
            <a:r>
              <a:rPr lang="en-US" sz="2300" b="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Garamond" charset="0"/>
              </a:rPr>
              <a:t>Director of Urologic Oncology</a:t>
            </a:r>
            <a:br>
              <a:rPr lang="en-US" sz="2300" b="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Garamond" charset="0"/>
              </a:rPr>
            </a:br>
            <a:r>
              <a:rPr lang="en-US" sz="2300" b="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Garamond" charset="0"/>
              </a:rPr>
              <a:t>Director of Clinical Research</a:t>
            </a:r>
            <a:br>
              <a:rPr lang="en-US" sz="23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ＭＳ Ｐゴシック" charset="0"/>
                <a:cs typeface="Arial" charset="0"/>
              </a:rPr>
            </a:br>
            <a:endParaRPr lang="en-US" sz="2300" b="0" dirty="0">
              <a:solidFill>
                <a:srgbClr val="FFFF00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745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0" y="1320799"/>
            <a:ext cx="3149601" cy="4648200"/>
          </a:xfr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Single-arm, open-label phase II study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Primary endpoint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CRR</a:t>
            </a:r>
          </a:p>
          <a:p>
            <a:endParaRPr lang="en-US" dirty="0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>
                <a:latin typeface="Palatino Linotype" charset="0"/>
                <a:ea typeface="Palatino Linotype" charset="0"/>
                <a:cs typeface="Palatino Linotype" charset="0"/>
              </a:rPr>
              <a:t>KEYNOTE-057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1" y="889001"/>
            <a:ext cx="8883193" cy="49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48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1"/>
          <p:cNvSpPr>
            <a:spLocks noGrp="1"/>
          </p:cNvSpPr>
          <p:nvPr>
            <p:ph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lvl="1"/>
            <a:endParaRPr lang="en-US" sz="2667" dirty="0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>
                <a:latin typeface="Palatino Linotype" charset="0"/>
                <a:ea typeface="Palatino Linotype" charset="0"/>
                <a:cs typeface="Palatino Linotype" charset="0"/>
              </a:rPr>
              <a:t>Updated results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09600" y="1219200"/>
            <a:ext cx="10972800" cy="464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0A26"/>
              </a:buClr>
              <a:buSzPct val="85000"/>
              <a:buFont typeface="Arial"/>
              <a:buChar char="•"/>
              <a:defRPr sz="3200" kern="1200" baseline="0">
                <a:solidFill>
                  <a:schemeClr val="bg1"/>
                </a:solidFill>
                <a:latin typeface="+mn-lt"/>
                <a:ea typeface="ＭＳ Ｐゴシック" pitchFamily="-123" charset="-128"/>
                <a:cs typeface="Frutiger 55 Roman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0A26"/>
              </a:buClr>
              <a:buSzPct val="85000"/>
              <a:buFont typeface="Arial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ＭＳ Ｐゴシック" pitchFamily="-123" charset="-128"/>
                <a:cs typeface="Frutiger 55 Roman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0A26"/>
              </a:buClr>
              <a:buSzPct val="85000"/>
              <a:buFont typeface="Arial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ＭＳ Ｐゴシック" pitchFamily="-123" charset="-128"/>
                <a:cs typeface="Frutiger 55 Roman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0A26"/>
              </a:buClr>
              <a:buSzPct val="85000"/>
              <a:buFont typeface="Arial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ＭＳ Ｐゴシック" pitchFamily="-123" charset="-128"/>
                <a:cs typeface="Frutiger 55 Roman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0A26"/>
              </a:buClr>
              <a:buSzPct val="85000"/>
              <a:buFont typeface="Arial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ＭＳ Ｐゴシック" pitchFamily="-123" charset="-128"/>
                <a:cs typeface="Frutiger 55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/>
            <a:r>
              <a:rPr lang="en-US" sz="3733" dirty="0">
                <a:solidFill>
                  <a:prstClr val="black"/>
                </a:solidFill>
                <a:latin typeface="Palatino Linotype"/>
              </a:rPr>
              <a:t>96 patients BCG unresponsive CIS +/- papillary tumor</a:t>
            </a:r>
          </a:p>
          <a:p>
            <a:pPr marL="990575" lvl="1" indent="-380990" defTabSz="609585"/>
            <a:r>
              <a:rPr lang="en-US" sz="3200" dirty="0">
                <a:solidFill>
                  <a:prstClr val="black"/>
                </a:solidFill>
                <a:latin typeface="Palatino Linotype"/>
              </a:rPr>
              <a:t>CR 41%</a:t>
            </a:r>
          </a:p>
          <a:p>
            <a:pPr marL="990575" lvl="1" indent="-380990" defTabSz="609585"/>
            <a:r>
              <a:rPr lang="en-US" sz="3200" dirty="0">
                <a:solidFill>
                  <a:prstClr val="black"/>
                </a:solidFill>
                <a:latin typeface="Palatino Linotype"/>
              </a:rPr>
              <a:t>Median response duration 16 months</a:t>
            </a:r>
          </a:p>
          <a:p>
            <a:pPr marL="990575" lvl="1" indent="-380990" defTabSz="609585"/>
            <a:r>
              <a:rPr lang="en-US" sz="3200" dirty="0">
                <a:solidFill>
                  <a:prstClr val="black"/>
                </a:solidFill>
                <a:latin typeface="Palatino Linotype"/>
              </a:rPr>
              <a:t>46% </a:t>
            </a:r>
            <a:r>
              <a:rPr lang="en-US" sz="3200" b="1" dirty="0">
                <a:solidFill>
                  <a:prstClr val="black"/>
                </a:solidFill>
                <a:latin typeface="Palatino Linotype"/>
              </a:rPr>
              <a:t>of responders </a:t>
            </a:r>
            <a:r>
              <a:rPr lang="en-US" sz="3200" dirty="0">
                <a:solidFill>
                  <a:prstClr val="black"/>
                </a:solidFill>
                <a:latin typeface="Palatino Linotype"/>
              </a:rPr>
              <a:t>had durable CR at 12 months</a:t>
            </a:r>
          </a:p>
          <a:p>
            <a:pPr marL="1523962" lvl="2" indent="-304792" defTabSz="609585"/>
            <a:r>
              <a:rPr lang="en-US" sz="3200" dirty="0">
                <a:solidFill>
                  <a:prstClr val="black"/>
                </a:solidFill>
                <a:latin typeface="Palatino Linotype"/>
              </a:rPr>
              <a:t>24% RFS</a:t>
            </a:r>
            <a:endParaRPr lang="en-US" sz="2133" dirty="0">
              <a:solidFill>
                <a:prstClr val="black"/>
              </a:solidFill>
              <a:latin typeface="Palatino Linotype"/>
            </a:endParaRPr>
          </a:p>
          <a:p>
            <a:pPr marL="457189" indent="-457189" defTabSz="609585"/>
            <a:endParaRPr lang="en-US" sz="2133" dirty="0">
              <a:solidFill>
                <a:prstClr val="black"/>
              </a:solidFill>
              <a:latin typeface="Palatino Linotype"/>
            </a:endParaRPr>
          </a:p>
          <a:p>
            <a:pPr marL="457189" indent="-457189" defTabSz="609585"/>
            <a:endParaRPr lang="en-US" dirty="0">
              <a:solidFill>
                <a:prstClr val="black"/>
              </a:solidFill>
              <a:latin typeface="Palatino Linotype"/>
            </a:endParaRPr>
          </a:p>
          <a:p>
            <a:pPr marL="2133547" lvl="3" indent="-304792" defTabSz="609585"/>
            <a:endParaRPr lang="en-US" sz="1600" dirty="0">
              <a:solidFill>
                <a:prstClr val="black"/>
              </a:solidFill>
              <a:latin typeface="Palatino Linotype"/>
            </a:endParaRPr>
          </a:p>
          <a:p>
            <a:pPr marL="2133547" lvl="3" indent="-304792" defTabSz="609585"/>
            <a:endParaRPr lang="en-US" sz="1600" dirty="0">
              <a:solidFill>
                <a:prstClr val="black"/>
              </a:solidFill>
              <a:latin typeface="Palatino Linotype"/>
            </a:endParaRPr>
          </a:p>
          <a:p>
            <a:pPr marL="990575" lvl="1" indent="-380990" defTabSz="609585"/>
            <a:endParaRPr lang="en-US" sz="2667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5061C-8753-6C50-4C05-41B62E8399C1}"/>
              </a:ext>
            </a:extLst>
          </p:cNvPr>
          <p:cNvSpPr txBox="1"/>
          <p:nvPr/>
        </p:nvSpPr>
        <p:spPr>
          <a:xfrm>
            <a:off x="7481415" y="5559623"/>
            <a:ext cx="47105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Balar</a:t>
            </a:r>
            <a:r>
              <a:rPr lang="en-US" sz="1600" dirty="0"/>
              <a:t> AV et al. Lancet Oncol 2021;22(7):919-930.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66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9image302005152">
            <a:extLst>
              <a:ext uri="{FF2B5EF4-FFF2-40B4-BE49-F238E27FC236}">
                <a16:creationId xmlns:a16="http://schemas.microsoft.com/office/drawing/2014/main" id="{5E620288-427E-D34F-958F-4B479883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5251" y="415928"/>
            <a:ext cx="11011645" cy="55333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1AA4CC-8C9D-6949-8647-E98EF6E6FD80}"/>
              </a:ext>
            </a:extLst>
          </p:cNvPr>
          <p:cNvSpPr/>
          <p:nvPr/>
        </p:nvSpPr>
        <p:spPr>
          <a:xfrm>
            <a:off x="695251" y="5949280"/>
            <a:ext cx="83181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ArialM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latin typeface="ArialMT"/>
              </a:rPr>
              <a:t>Nechhi</a:t>
            </a:r>
            <a:r>
              <a:rPr lang="en-US" sz="1600" dirty="0">
                <a:latin typeface="ArialMT"/>
              </a:rPr>
              <a:t> A, et al. </a:t>
            </a:r>
            <a:r>
              <a:rPr lang="en-US" sz="1600" i="1" dirty="0">
                <a:latin typeface="Arial" pitchFamily="34" charset="0"/>
              </a:rPr>
              <a:t>J Clin Oncol. </a:t>
            </a:r>
            <a:r>
              <a:rPr lang="en-US" sz="1600" dirty="0">
                <a:latin typeface="ArialMT"/>
              </a:rPr>
              <a:t>2018;36: Abs 4507. </a:t>
            </a:r>
            <a:endParaRPr lang="en-US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239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20image284850544">
            <a:extLst>
              <a:ext uri="{FF2B5EF4-FFF2-40B4-BE49-F238E27FC236}">
                <a16:creationId xmlns:a16="http://schemas.microsoft.com/office/drawing/2014/main" id="{347365BB-9425-1F4E-9892-79659BF7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677" y="426150"/>
            <a:ext cx="10663215" cy="53049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041B1F-260B-AF40-9DA8-492A4DA8CD89}"/>
              </a:ext>
            </a:extLst>
          </p:cNvPr>
          <p:cNvSpPr/>
          <p:nvPr/>
        </p:nvSpPr>
        <p:spPr>
          <a:xfrm>
            <a:off x="550677" y="6067196"/>
            <a:ext cx="4668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latin typeface="ArialMT"/>
              </a:rPr>
              <a:t>Nechhi</a:t>
            </a:r>
            <a:r>
              <a:rPr lang="en-US" sz="1600" dirty="0">
                <a:latin typeface="ArialMT"/>
              </a:rPr>
              <a:t> A, et al. </a:t>
            </a:r>
            <a:r>
              <a:rPr lang="en-US" sz="1600" i="1" dirty="0">
                <a:latin typeface="Arial" pitchFamily="34" charset="0"/>
              </a:rPr>
              <a:t>J Clin Oncol. </a:t>
            </a:r>
            <a:r>
              <a:rPr lang="en-US" sz="1600" dirty="0">
                <a:latin typeface="ArialMT"/>
              </a:rPr>
              <a:t>2018;36: Abs 4507. </a:t>
            </a:r>
            <a:endParaRPr lang="en-US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314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1DC3329-0BF6-3F41-B629-A2A22DBDB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665522"/>
              </p:ext>
            </p:extLst>
          </p:nvPr>
        </p:nvGraphicFramePr>
        <p:xfrm>
          <a:off x="2135560" y="202332"/>
          <a:ext cx="6935688" cy="6453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576">
                  <a:extLst>
                    <a:ext uri="{9D8B030D-6E8A-4147-A177-3AD203B41FA5}">
                      <a16:colId xmlns:a16="http://schemas.microsoft.com/office/drawing/2014/main" val="3757843636"/>
                    </a:ext>
                  </a:extLst>
                </a:gridCol>
                <a:gridCol w="1296073">
                  <a:extLst>
                    <a:ext uri="{9D8B030D-6E8A-4147-A177-3AD203B41FA5}">
                      <a16:colId xmlns:a16="http://schemas.microsoft.com/office/drawing/2014/main" val="208395111"/>
                    </a:ext>
                  </a:extLst>
                </a:gridCol>
                <a:gridCol w="3629003">
                  <a:extLst>
                    <a:ext uri="{9D8B030D-6E8A-4147-A177-3AD203B41FA5}">
                      <a16:colId xmlns:a16="http://schemas.microsoft.com/office/drawing/2014/main" val="1789436014"/>
                    </a:ext>
                  </a:extLst>
                </a:gridCol>
                <a:gridCol w="648036">
                  <a:extLst>
                    <a:ext uri="{9D8B030D-6E8A-4147-A177-3AD203B41FA5}">
                      <a16:colId xmlns:a16="http://schemas.microsoft.com/office/drawing/2014/main" val="2431026181"/>
                    </a:ext>
                  </a:extLst>
                </a:gridCol>
              </a:tblGrid>
              <a:tr h="2304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E97D"/>
                          </a:solidFill>
                          <a:effectLst/>
                        </a:rPr>
                        <a:t>Select Ongoing Neoadjuvant Trials in Bladder Cancer</a:t>
                      </a:r>
                      <a:endParaRPr lang="en-US" sz="1400" dirty="0">
                        <a:solidFill>
                          <a:srgbClr val="FFE97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2342085879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 Number/Name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Drugs</a:t>
                      </a:r>
                      <a:endParaRPr lang="en-US" sz="10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Title</a:t>
                      </a:r>
                      <a:endParaRPr lang="en-US" sz="10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Phase</a:t>
                      </a:r>
                      <a:endParaRPr lang="en-US" sz="1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977893188"/>
                  </a:ext>
                </a:extLst>
              </a:tr>
              <a:tr h="6099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FFFF"/>
                          </a:solidFill>
                          <a:effectLst/>
                        </a:rPr>
                        <a:t>NCT02717156</a:t>
                      </a:r>
                      <a:endParaRPr lang="en-US" sz="1000" b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Pembrolizumab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sEphB4-HSA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A Phase II trial of sEphB4-HSA in combination with anti PD1 antibody pembrolizumab (MK-3475) for solid tumors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495825"/>
                  </a:ext>
                </a:extLst>
              </a:tr>
              <a:tr h="6099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NCT03558087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GC+ Nivolumab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Neoadjuvant Gemcitabine, Cisplatin, Plus Nivolumab in Patients With Muscle-invasive Bladder Cancer With Selective Bladder Sparing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586820262"/>
                  </a:ext>
                </a:extLst>
              </a:tr>
              <a:tr h="6099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NCT02887248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Nab-Paclitaxel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Gemcitabine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Nab-paclitaxel Plus Gemcitabine as First-line Therapy for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Cisplatin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-ineligible or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Cisplatin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-incurable Advanced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Carcinoma.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2799756592"/>
                  </a:ext>
                </a:extLst>
              </a:tr>
              <a:tr h="406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NCT02767921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sEphB4-HSA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sEphB4-HSA Before Surgery in Treating Patients with Bladder Cancer, Prostate Cancer, or Kidney Cancer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997265791"/>
                  </a:ext>
                </a:extLst>
              </a:tr>
              <a:tr h="406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NCT03518320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Nivolumab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Safety and Tolerability of TAR-200 and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Nivolumab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in Subjects with Muscle-Invasive Bladder Cancer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563661551"/>
                  </a:ext>
                </a:extLst>
              </a:tr>
              <a:tr h="406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NCT03529890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(RACE IT)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Nivolumab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Radio-Immunotherapy Before Cystectomy in Locally Advanced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Carcinoma of the Bladder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418317083"/>
                  </a:ext>
                </a:extLst>
              </a:tr>
              <a:tr h="813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NCT02812420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Durvalumab Tremelimumab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Tremelimumab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in Treating Patients with Muscle-Invasive, High-Risk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Cancer That Cannot Be Treated with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Cisplatin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-Based Therapy Before Surgery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138767107"/>
                  </a:ext>
                </a:extLst>
              </a:tr>
              <a:tr h="406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NCT03674424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(AURA)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Avelumab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Avelumab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as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Neoadjuvant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Therapy in Subjects with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Muscle Invasive Bladder Cancers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964360628"/>
                  </a:ext>
                </a:extLst>
              </a:tr>
              <a:tr h="6099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NCT02845323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Nivolumab  urelumab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Neoadjuvant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Nivolumab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with and without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Urelumab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in Patients with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Cisplatin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-Ineligible Muscle-Invasive </a:t>
                      </a:r>
                      <a:r>
                        <a:rPr lang="en-US" sz="1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Carcinoma of the Bladder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2372227019"/>
                  </a:ext>
                </a:extLst>
              </a:tr>
              <a:tr h="6099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NCT02365766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Pembrolizumab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Gemcitabine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Neoadjuvant Pembrolizumab in Combination with Gemcitabine Therapy in Cis-eligible/Ineligible UC Subjects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356095641"/>
                  </a:ext>
                </a:extLst>
              </a:tr>
              <a:tr h="3682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NCT02451423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Atezolizumab</a:t>
                      </a:r>
                      <a:endParaRPr lang="en-US" sz="1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Neoadjuvant Atezolizumab in Localized Bladder Cancer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II</a:t>
                      </a:r>
                      <a:endParaRPr lang="en-US" sz="1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285598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16485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018E76-824E-234A-A083-8567B45FB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819125"/>
              </p:ext>
            </p:extLst>
          </p:nvPr>
        </p:nvGraphicFramePr>
        <p:xfrm>
          <a:off x="2279577" y="188640"/>
          <a:ext cx="6840759" cy="6353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6073">
                  <a:extLst>
                    <a:ext uri="{9D8B030D-6E8A-4147-A177-3AD203B41FA5}">
                      <a16:colId xmlns:a16="http://schemas.microsoft.com/office/drawing/2014/main" val="1908414071"/>
                    </a:ext>
                  </a:extLst>
                </a:gridCol>
                <a:gridCol w="1396073">
                  <a:extLst>
                    <a:ext uri="{9D8B030D-6E8A-4147-A177-3AD203B41FA5}">
                      <a16:colId xmlns:a16="http://schemas.microsoft.com/office/drawing/2014/main" val="1833187024"/>
                    </a:ext>
                  </a:extLst>
                </a:gridCol>
                <a:gridCol w="3490184">
                  <a:extLst>
                    <a:ext uri="{9D8B030D-6E8A-4147-A177-3AD203B41FA5}">
                      <a16:colId xmlns:a16="http://schemas.microsoft.com/office/drawing/2014/main" val="3204878682"/>
                    </a:ext>
                  </a:extLst>
                </a:gridCol>
                <a:gridCol w="558429">
                  <a:extLst>
                    <a:ext uri="{9D8B030D-6E8A-4147-A177-3AD203B41FA5}">
                      <a16:colId xmlns:a16="http://schemas.microsoft.com/office/drawing/2014/main" val="3678054758"/>
                    </a:ext>
                  </a:extLst>
                </a:gridCol>
              </a:tblGrid>
              <a:tr h="31971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E97D"/>
                          </a:solidFill>
                          <a:effectLst/>
                        </a:rPr>
                        <a:t>Select Ongoing Neoadjuvant Trials in Bladder Cancer</a:t>
                      </a:r>
                      <a:endParaRPr lang="en-US" sz="1400" dirty="0">
                        <a:solidFill>
                          <a:srgbClr val="FFE97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1576564192"/>
                  </a:ext>
                </a:extLst>
              </a:tr>
              <a:tr h="2411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 Number/Name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Drugs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Title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Phase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355856792"/>
                  </a:ext>
                </a:extLst>
              </a:tr>
              <a:tr h="8010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NCT04073160        (TRIO)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Tremelimumab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A Phase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Ib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Study of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(MEDI 4736) Plus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Tremelimumab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Followed by Concurrent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Plus Bladder Radiation, Based on Molecular Subtypes in Muscle-Invasive Bladder 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Ib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351998821"/>
                  </a:ext>
                </a:extLst>
              </a:tr>
              <a:tr h="3457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NCT03387761 (NABUCCO)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Nivolumab Ipilimumab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Neo-Adjuvant Bladder Urothelial Carcinoma COmbination-immunotherapy (NABUCCO)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Ib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4039077959"/>
                  </a:ext>
                </a:extLst>
              </a:tr>
              <a:tr h="6571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NCT03520491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Nivolumab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Ipilimumab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A Study to Test the Safety of Immunotherapy with Nivolumab Alone or with Ipilimumab Before Surgery for Bladder Cancer Patients Who Are Not Suitable for Chemotherapy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1496005020"/>
                  </a:ext>
                </a:extLst>
              </a:tr>
              <a:tr h="489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NCT03832673  (PECULIAR)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Pembrolizumab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Epacadostat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Pembrolizumab-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Epacadostat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Combination to Treat Muscle-invasive Bladder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UrotheLIAl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150639358"/>
                  </a:ext>
                </a:extLst>
              </a:tr>
              <a:tr h="3457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NCT03534492 (NEODURVARIB)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Durvalumab Olaparib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Plus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Olaparib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Administered Prior to Surgery of Resectable Urothelial Bladder 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724714300"/>
                  </a:ext>
                </a:extLst>
              </a:tr>
              <a:tr h="4907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NCT02365766 (HCRN-GU-188)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Pembrolizumab Gemcitabine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Neoadjuvant Pembrolizumab in Combination with Gemcitabine Therapy in Cis-eligible/Ineligible UC Subjects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Ib/II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1724166543"/>
                  </a:ext>
                </a:extLst>
              </a:tr>
              <a:tr h="4907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NCT03773666 (BLASST-2)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Oleclumab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A Feasibility Study of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+/-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Oleclumab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as Neoadjuvant Therapy for Muscle-invasive Bladder 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587455814"/>
                  </a:ext>
                </a:extLst>
              </a:tr>
              <a:tr h="3457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NCT03747419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Avelumab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Radiation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Avelumab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and Radiation in Muscle-Invasive Bladder 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468369289"/>
                  </a:ext>
                </a:extLst>
              </a:tr>
              <a:tr h="6571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NCT03702179 (IMMUNOPRESERVE)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Durvalumab Tremelimumab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Radiation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Plus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Tremelimumab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with Concurrent Radiotherapy for Localized Muscle Invasive Bladder Cancer Treated with a Selective Bladder Preservation Approach 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718827820"/>
                  </a:ext>
                </a:extLst>
              </a:tr>
              <a:tr h="345709">
                <a:tc>
                  <a:txBody>
                    <a:bodyPr/>
                    <a:lstStyle/>
                    <a:p>
                      <a:pPr marL="0" marR="0" lvl="0" indent="0" algn="just" defTabSz="2880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NCT03472274 (DUTRENEO)</a:t>
                      </a: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Durvalumab Tremelimumab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DUrvalumab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(MEDI4736) and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TREmelimumab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in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NEOadjuvant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Bladder Cancer Patients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2"/>
                          </a:solidFill>
                          <a:effectLst/>
                        </a:rPr>
                        <a:t>II</a:t>
                      </a:r>
                      <a:endParaRPr lang="en-US" sz="10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398136483"/>
                  </a:ext>
                </a:extLst>
              </a:tr>
              <a:tr h="8235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NCT03844256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(CRIMI)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Mitomycin-C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Capecitabine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lvl="0" indent="0" algn="l" defTabSz="2880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A Study of Mitomycin-C/ Capecitabine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ChemoRadiotherapy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Combined With Nivolumab Monotherapy or </a:t>
                      </a:r>
                      <a:r>
                        <a:rPr lang="en-US" sz="1000" dirty="0" err="1">
                          <a:solidFill>
                            <a:schemeClr val="accent2"/>
                          </a:solidFill>
                          <a:effectLst/>
                        </a:rPr>
                        <a:t>Ipilumimab</a:t>
                      </a: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 and Nivolumab, as Bladder Sparing Curative Treatment for Muscle Invasive Bladder Cancer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2"/>
                          </a:solidFill>
                          <a:effectLst/>
                        </a:rPr>
                        <a:t>I</a:t>
                      </a:r>
                      <a:endParaRPr lang="en-US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3" marR="34413" marT="0" marB="0"/>
                </a:tc>
                <a:extLst>
                  <a:ext uri="{0D108BD9-81ED-4DB2-BD59-A6C34878D82A}">
                    <a16:rowId xmlns:a16="http://schemas.microsoft.com/office/drawing/2014/main" val="1585598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1645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">
            <a:extLst>
              <a:ext uri="{FF2B5EF4-FFF2-40B4-BE49-F238E27FC236}">
                <a16:creationId xmlns:a16="http://schemas.microsoft.com/office/drawing/2014/main" id="{40E22D22-0A3C-4370-8DA5-9831AC4A31C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128063" y="3312955"/>
            <a:ext cx="2451632" cy="1960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lIns="76200" tIns="75600" rIns="76200" bIns="76200" rtlCol="0" anchor="t" anchorCtr="0">
            <a:noAutofit/>
          </a:bodyPr>
          <a:lstStyle>
            <a:lvl1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2100">
                <a:solidFill>
                  <a:schemeClr val="tx2"/>
                </a:solidFill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ppleSymbols" charset="0"/>
              <a:buChar char="⎼"/>
              <a:defRPr>
                <a:solidFill>
                  <a:schemeClr val="tx2"/>
                </a:solidFill>
              </a:defRPr>
            </a:lvl2pPr>
            <a:lvl3pPr marL="857250" lvl="2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500">
                <a:solidFill>
                  <a:schemeClr val="tx2"/>
                </a:solidFill>
              </a:defRPr>
            </a:lvl3pPr>
            <a:lvl4pPr marL="1200150" lvl="3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4pPr>
            <a:lvl5pPr marL="1543050" lvl="4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Secondary endpoints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BD76ABD-82E6-4749-A6D0-0CB9D4A196B5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18" imgW="473" imgH="473" progId="TCLayout.ActiveDocument.1">
                  <p:embed/>
                </p:oleObj>
              </mc:Choice>
              <mc:Fallback>
                <p:oleObj name="think-cell Slide" r:id="rId18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BD76ABD-82E6-4749-A6D0-0CB9D4A19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4BD125D9-2EAF-4BBF-8459-92E66F2403D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62C6C-044B-4F75-A5B1-6ED5D47C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16" y="376221"/>
            <a:ext cx="11318874" cy="7040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B858E"/>
                </a:solidFill>
              </a:rPr>
              <a:t>Checkmate 274: A Phase 3 Randomized, Double-blind, Multi-center Study of Adjuvant Nivolumab Versus Placebo in Subjects With High-Risk Invasive Urothelial Carcinoma</a:t>
            </a:r>
          </a:p>
        </p:txBody>
      </p:sp>
      <p:sp>
        <p:nvSpPr>
          <p:cNvPr id="26" name="Arrow 30">
            <a:extLst>
              <a:ext uri="{FF2B5EF4-FFF2-40B4-BE49-F238E27FC236}">
                <a16:creationId xmlns:a16="http://schemas.microsoft.com/office/drawing/2014/main" id="{DBF210F1-1F05-4C81-97FB-B819EB0DB3D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986352" y="2977096"/>
            <a:ext cx="5794338" cy="1960645"/>
          </a:xfrm>
          <a:prstGeom prst="rightArrow">
            <a:avLst>
              <a:gd name="adj1" fmla="val 54000"/>
              <a:gd name="adj2" fmla="val 37678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A89C2458-6E5A-4F46-B5A3-3F53EBC087BA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309293" y="1514830"/>
            <a:ext cx="5607625" cy="424341"/>
          </a:xfrm>
          <a:prstGeom prst="chevron">
            <a:avLst>
              <a:gd name="adj" fmla="val 41441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598F92-21C6-4CE0-BBCA-B8ACED000BF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6692" y="1599249"/>
            <a:ext cx="24990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726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Treatment</a:t>
            </a:r>
          </a:p>
        </p:txBody>
      </p:sp>
      <p:sp>
        <p:nvSpPr>
          <p:cNvPr id="31" name="Freeform 1">
            <a:extLst>
              <a:ext uri="{FF2B5EF4-FFF2-40B4-BE49-F238E27FC236}">
                <a16:creationId xmlns:a16="http://schemas.microsoft.com/office/drawing/2014/main" id="{C91621B9-6467-44FD-A4FE-5F72136D181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358062" y="1514830"/>
            <a:ext cx="3002546" cy="424341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13890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1"/>
              <a:gd name="connsiteX1" fmla="*/ 1713890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90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9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9 w 1828800"/>
              <a:gd name="connsiteY1" fmla="*/ 0 h 914401"/>
              <a:gd name="connsiteX2" fmla="*/ 1828800 w 1828800"/>
              <a:gd name="connsiteY2" fmla="*/ 457200 h 914401"/>
              <a:gd name="connsiteX3" fmla="*/ 1713889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9 w 1828800"/>
              <a:gd name="connsiteY1" fmla="*/ 0 h 914401"/>
              <a:gd name="connsiteX2" fmla="*/ 1828800 w 1828800"/>
              <a:gd name="connsiteY2" fmla="*/ 457200 h 914401"/>
              <a:gd name="connsiteX3" fmla="*/ 1713889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89 w 1828800"/>
              <a:gd name="connsiteY1" fmla="*/ 0 h 914401"/>
              <a:gd name="connsiteX2" fmla="*/ 1828800 w 1828800"/>
              <a:gd name="connsiteY2" fmla="*/ 457200 h 914401"/>
              <a:gd name="connsiteX3" fmla="*/ 1713889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89 w 1828800"/>
              <a:gd name="connsiteY1" fmla="*/ 0 h 914401"/>
              <a:gd name="connsiteX2" fmla="*/ 1828800 w 1828800"/>
              <a:gd name="connsiteY2" fmla="*/ 457200 h 914401"/>
              <a:gd name="connsiteX3" fmla="*/ 1713889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1">
                <a:moveTo>
                  <a:pt x="0" y="0"/>
                </a:moveTo>
                <a:lnTo>
                  <a:pt x="1713889" y="0"/>
                </a:lnTo>
                <a:lnTo>
                  <a:pt x="1828800" y="457200"/>
                </a:lnTo>
                <a:lnTo>
                  <a:pt x="1713889" y="914401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8C157DC7-BD31-47AB-AD6C-A6168981A53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2111" y="1599249"/>
            <a:ext cx="26827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726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Enrollment</a:t>
            </a:r>
          </a:p>
        </p:txBody>
      </p:sp>
      <p:sp>
        <p:nvSpPr>
          <p:cNvPr id="33" name="Freeform 29">
            <a:extLst>
              <a:ext uri="{FF2B5EF4-FFF2-40B4-BE49-F238E27FC236}">
                <a16:creationId xmlns:a16="http://schemas.microsoft.com/office/drawing/2014/main" id="{814D0A06-5D6C-4FCC-8A63-834AB99E3807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8853724" y="1514830"/>
            <a:ext cx="2873138" cy="424341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13890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1"/>
              <a:gd name="connsiteX1" fmla="*/ 1713890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90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90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0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  <a:gd name="connsiteX0" fmla="*/ 0 w 1828800"/>
              <a:gd name="connsiteY0" fmla="*/ 0 h 914401"/>
              <a:gd name="connsiteX1" fmla="*/ 1713888 w 1828800"/>
              <a:gd name="connsiteY1" fmla="*/ 0 h 914401"/>
              <a:gd name="connsiteX2" fmla="*/ 1828800 w 1828800"/>
              <a:gd name="connsiteY2" fmla="*/ 457200 h 914401"/>
              <a:gd name="connsiteX3" fmla="*/ 1713888 w 1828800"/>
              <a:gd name="connsiteY3" fmla="*/ 914401 h 914401"/>
              <a:gd name="connsiteX4" fmla="*/ 0 w 1828800"/>
              <a:gd name="connsiteY4" fmla="*/ 914400 h 914401"/>
              <a:gd name="connsiteX5" fmla="*/ 114911 w 1828800"/>
              <a:gd name="connsiteY5" fmla="*/ 4572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1">
                <a:moveTo>
                  <a:pt x="0" y="0"/>
                </a:moveTo>
                <a:lnTo>
                  <a:pt x="1713888" y="0"/>
                </a:lnTo>
                <a:lnTo>
                  <a:pt x="1828800" y="457200"/>
                </a:lnTo>
                <a:lnTo>
                  <a:pt x="1713888" y="914401"/>
                </a:lnTo>
                <a:lnTo>
                  <a:pt x="0" y="914400"/>
                </a:lnTo>
                <a:lnTo>
                  <a:pt x="114911" y="45720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06229EAA-BCB7-4A3E-9F15-1A770FABF49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153149" y="1599249"/>
            <a:ext cx="24990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726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Endpoints</a:t>
            </a: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0C59B944-851D-4A98-A941-F54C3170F49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4227962" y="2873290"/>
            <a:ext cx="2531605" cy="879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2"/>
            </a:solidFill>
          </a:ln>
        </p:spPr>
        <p:txBody>
          <a:bodyPr vert="horz" lIns="76200" tIns="76200" rIns="76200" bIns="76200" rtlCol="0" anchor="ctr" anchorCtr="0">
            <a:noAutofit/>
          </a:bodyPr>
          <a:lstStyle>
            <a:lvl1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2100">
                <a:solidFill>
                  <a:schemeClr val="tx2"/>
                </a:solidFill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ppleSymbols" charset="0"/>
              <a:buChar char="⎼"/>
              <a:defRPr>
                <a:solidFill>
                  <a:schemeClr val="tx2"/>
                </a:solidFill>
              </a:defRPr>
            </a:lvl2pPr>
            <a:lvl3pPr marL="857250" lvl="2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500">
                <a:solidFill>
                  <a:schemeClr val="tx2"/>
                </a:solidFill>
              </a:defRPr>
            </a:lvl3pPr>
            <a:lvl4pPr marL="1200150" lvl="3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4pPr>
            <a:lvl5pPr marL="1543050" lvl="4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Nivolumab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240mg IV Q2W x 1 year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0BCC92EF-FB49-49B1-A4E3-95230EB7A92D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4227962" y="3992378"/>
            <a:ext cx="2531605" cy="879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vert="horz" lIns="76200" tIns="76200" rIns="76200" bIns="76200" rtlCol="0" anchor="ctr" anchorCtr="0">
            <a:noAutofit/>
          </a:bodyPr>
          <a:lstStyle>
            <a:lvl1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2100">
                <a:solidFill>
                  <a:schemeClr val="tx2"/>
                </a:solidFill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ppleSymbols" charset="0"/>
              <a:buChar char="⎼"/>
              <a:defRPr>
                <a:solidFill>
                  <a:schemeClr val="tx2"/>
                </a:solidFill>
              </a:defRPr>
            </a:lvl2pPr>
            <a:lvl3pPr marL="857250" lvl="2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500">
                <a:solidFill>
                  <a:schemeClr val="tx2"/>
                </a:solidFill>
              </a:defRPr>
            </a:lvl3pPr>
            <a:lvl4pPr marL="1200150" lvl="3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4pPr>
            <a:lvl5pPr marL="1543050" lvl="4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16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Placebo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3716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Q2W x 1 year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EC9C38F7-0BFC-4A34-97E3-08AEA41DC94E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8061" y="2083241"/>
            <a:ext cx="2805020" cy="39054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76200" tIns="76200" rIns="76200" bIns="76200" rtlCol="0" anchor="ctr" anchorCtr="0">
            <a:noAutofit/>
          </a:bodyPr>
          <a:lstStyle>
            <a:lvl1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2100">
                <a:solidFill>
                  <a:schemeClr val="tx2"/>
                </a:solidFill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ppleSymbols" charset="0"/>
              <a:buChar char="⎼"/>
              <a:defRPr>
                <a:solidFill>
                  <a:schemeClr val="tx2"/>
                </a:solidFill>
              </a:defRPr>
            </a:lvl2pPr>
            <a:lvl3pPr marL="857250" lvl="2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500">
                <a:solidFill>
                  <a:schemeClr val="tx2"/>
                </a:solidFill>
              </a:defRPr>
            </a:lvl3pPr>
            <a:lvl4pPr marL="1200150" lvl="3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4pPr>
            <a:lvl5pPr marL="1543050" lvl="4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Invasive urothelial cancer at high risk of recurrence</a:t>
            </a:r>
          </a:p>
          <a:p>
            <a:pPr marL="171450" marR="0" lvl="0" indent="-17145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Radical surgical resection performed within the last 120 days</a:t>
            </a:r>
          </a:p>
          <a:p>
            <a:pPr marL="171450" marR="0" lvl="0" indent="-17145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Disease free status determined by imaging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&lt;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4 weeks of dosing</a:t>
            </a:r>
          </a:p>
          <a:p>
            <a:pPr marL="171450" marR="0" lvl="0" indent="-17145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Tumor tissue must be provided for biomarker analysis</a:t>
            </a:r>
          </a:p>
          <a:p>
            <a:pPr marL="171450" marR="0" lvl="0" indent="-17145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no prior neoadjuvant cisplatin chemotherapy must be ineligible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 refuse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cisplatin-based adjuvant chemotherapy</a:t>
            </a:r>
          </a:p>
          <a:p>
            <a:pPr marL="0" marR="0" lvl="0" indent="0" algn="l" defTabSz="6858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DE61D725-CE5B-417E-8C51-F65450466F65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9128064" y="2466253"/>
            <a:ext cx="2451632" cy="8057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lIns="76200" tIns="75600" rIns="76200" bIns="76200" rtlCol="0" anchor="t" anchorCtr="0">
            <a:noAutofit/>
          </a:bodyPr>
          <a:lstStyle>
            <a:lvl1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2100">
                <a:solidFill>
                  <a:schemeClr val="tx2"/>
                </a:solidFill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ppleSymbols" charset="0"/>
              <a:buChar char="⎼"/>
              <a:defRPr>
                <a:solidFill>
                  <a:schemeClr val="tx2"/>
                </a:solidFill>
              </a:defRPr>
            </a:lvl2pPr>
            <a:lvl3pPr marL="857250" lvl="2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500">
                <a:solidFill>
                  <a:schemeClr val="tx2"/>
                </a:solidFill>
              </a:defRPr>
            </a:lvl3pPr>
            <a:lvl4pPr marL="1200150" lvl="3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4pPr>
            <a:lvl5pPr marL="1543050" lvl="4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00000"/>
              <a:buFont typeface="Arial" charset="0"/>
              <a:buChar char="•"/>
              <a:defRPr sz="1350">
                <a:solidFill>
                  <a:schemeClr val="tx2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Primary endpoint: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by investigator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(PD-L1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&gt;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1% and All)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B0B2F1-D02E-4B06-90A9-2C21FD19A9A9}"/>
              </a:ext>
            </a:extLst>
          </p:cNvPr>
          <p:cNvSpPr txBox="1"/>
          <p:nvPr/>
        </p:nvSpPr>
        <p:spPr>
          <a:xfrm>
            <a:off x="3163082" y="2365654"/>
            <a:ext cx="134452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8D6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N=709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903D9-4EC9-4C5E-B382-DA71A17C8F35}"/>
              </a:ext>
            </a:extLst>
          </p:cNvPr>
          <p:cNvSpPr/>
          <p:nvPr/>
        </p:nvSpPr>
        <p:spPr>
          <a:xfrm>
            <a:off x="9128063" y="4796224"/>
            <a:ext cx="2451633" cy="925054"/>
          </a:xfrm>
          <a:prstGeom prst="rect">
            <a:avLst/>
          </a:prstGeom>
        </p:spPr>
        <p:txBody>
          <a:bodyPr wrap="square" numCol="2" spcCol="0">
            <a:no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0B35C45-20A2-4B34-ADBC-976941237358}"/>
              </a:ext>
            </a:extLst>
          </p:cNvPr>
          <p:cNvCxnSpPr>
            <a:cxnSpLocks/>
            <a:stCxn id="43" idx="3"/>
            <a:endCxn id="41" idx="1"/>
          </p:cNvCxnSpPr>
          <p:nvPr/>
        </p:nvCxnSpPr>
        <p:spPr>
          <a:xfrm flipV="1">
            <a:off x="3163081" y="3312956"/>
            <a:ext cx="1064881" cy="723003"/>
          </a:xfrm>
          <a:prstGeom prst="bentConnector3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F816191F-FFC4-4AA7-BDDE-CDAFEF0B5DC9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>
            <a:off x="3163081" y="4035959"/>
            <a:ext cx="1064881" cy="396085"/>
          </a:xfrm>
          <a:prstGeom prst="bentConnector3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9D9ED11-C7E4-4CB9-983D-A642E7844E81}"/>
              </a:ext>
            </a:extLst>
          </p:cNvPr>
          <p:cNvSpPr/>
          <p:nvPr/>
        </p:nvSpPr>
        <p:spPr>
          <a:xfrm>
            <a:off x="3339814" y="3594591"/>
            <a:ext cx="540773" cy="53468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1:1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6241F-0790-4F05-9664-F275CF583A60}"/>
              </a:ext>
            </a:extLst>
          </p:cNvPr>
          <p:cNvSpPr txBox="1"/>
          <p:nvPr/>
        </p:nvSpPr>
        <p:spPr>
          <a:xfrm>
            <a:off x="9205647" y="3737296"/>
            <a:ext cx="2374047" cy="1434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716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Non-Urothelial Tract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716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DSS</a:t>
            </a:r>
          </a:p>
        </p:txBody>
      </p:sp>
    </p:spTree>
    <p:extLst>
      <p:ext uri="{BB962C8B-B14F-4D97-AF65-F5344CB8AC3E}">
        <p14:creationId xmlns:p14="http://schemas.microsoft.com/office/powerpoint/2010/main" val="194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64267-35EF-B526-F410-F048788F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5042" cy="3268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30215-9D41-A994-D85E-E85C472A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476" y="3396478"/>
            <a:ext cx="7772400" cy="3234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A68EE4-F563-E004-D94E-6AB36204E4E5}"/>
              </a:ext>
            </a:extLst>
          </p:cNvPr>
          <p:cNvSpPr txBox="1"/>
          <p:nvPr/>
        </p:nvSpPr>
        <p:spPr>
          <a:xfrm>
            <a:off x="276896" y="6415714"/>
            <a:ext cx="6098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OTNEJMScalaSansLFCap"/>
              </a:rPr>
              <a:t>N</a:t>
            </a:r>
            <a:r>
              <a:rPr lang="en-US" sz="1400" dirty="0">
                <a:effectLst/>
                <a:latin typeface="OTNEJMScalaSansLFCap"/>
              </a:rPr>
              <a:t> </a:t>
            </a:r>
            <a:r>
              <a:rPr lang="en-US" sz="1400" dirty="0" err="1">
                <a:effectLst/>
                <a:latin typeface="OTNEJMScalaSansLFCap"/>
              </a:rPr>
              <a:t>Engl</a:t>
            </a:r>
            <a:r>
              <a:rPr lang="en-US" sz="1400" dirty="0">
                <a:effectLst/>
                <a:latin typeface="OTNEJMScalaSansLFCap"/>
              </a:rPr>
              <a:t> </a:t>
            </a:r>
            <a:r>
              <a:rPr lang="en-US" sz="1400" dirty="0">
                <a:latin typeface="OTNEJMScalaSansLFCap"/>
              </a:rPr>
              <a:t>J</a:t>
            </a:r>
            <a:r>
              <a:rPr lang="en-US" sz="1400" dirty="0">
                <a:effectLst/>
                <a:latin typeface="OTNEJMScalaSansLFCap"/>
              </a:rPr>
              <a:t> </a:t>
            </a:r>
            <a:r>
              <a:rPr lang="en-US" sz="1400" dirty="0">
                <a:latin typeface="OTNEJMScalaSansLFCap"/>
              </a:rPr>
              <a:t>M</a:t>
            </a:r>
            <a:r>
              <a:rPr lang="en-US" sz="1400" dirty="0">
                <a:effectLst/>
                <a:latin typeface="OTNEJMScalaSansLFCap"/>
              </a:rPr>
              <a:t>ed 384;22 </a:t>
            </a:r>
            <a:r>
              <a:rPr lang="en-US" sz="1400" dirty="0" err="1">
                <a:effectLst/>
                <a:latin typeface="OTNEJMScalaSansLFCap"/>
              </a:rPr>
              <a:t>nejm.org</a:t>
            </a:r>
            <a:r>
              <a:rPr lang="en-US" sz="1400" dirty="0">
                <a:effectLst/>
                <a:latin typeface="OTNEJMScalaSansLFCap"/>
              </a:rPr>
              <a:t> </a:t>
            </a:r>
            <a:r>
              <a:rPr lang="en-US" sz="1400" dirty="0">
                <a:effectLst/>
                <a:latin typeface="OTNEJMScalaSansLFSmallCap"/>
              </a:rPr>
              <a:t>June 3, 2021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573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pPr lvl="3"/>
            <a:endParaRPr lang="en-US" sz="1600" dirty="0"/>
          </a:p>
          <a:p>
            <a:pPr lvl="1"/>
            <a:endParaRPr lang="en-US" sz="2667" dirty="0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xfrm>
            <a:off x="609600" y="80010"/>
            <a:ext cx="10972800" cy="990600"/>
          </a:xfr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267" dirty="0" err="1"/>
              <a:t>Nadofaragene</a:t>
            </a:r>
            <a:r>
              <a:rPr lang="en-US" sz="4267" dirty="0"/>
              <a:t> </a:t>
            </a:r>
            <a:r>
              <a:rPr lang="en-US" sz="4267" dirty="0" err="1"/>
              <a:t>firadenovec</a:t>
            </a:r>
            <a:r>
              <a:rPr lang="en-US" sz="2400" dirty="0"/>
              <a:t> - </a:t>
            </a:r>
            <a:r>
              <a:rPr lang="en-US" sz="4000" dirty="0" err="1">
                <a:latin typeface="Palatino Linotype" charset="0"/>
              </a:rPr>
              <a:t>Ad</a:t>
            </a:r>
            <a:r>
              <a:rPr lang="en-US" sz="4000" dirty="0" err="1">
                <a:latin typeface="Palatino Linotype" charset="0"/>
                <a:ea typeface="Palatino Linotype" charset="0"/>
                <a:cs typeface="Palatino Linotype" charset="0"/>
              </a:rPr>
              <a:t>stiladrin</a:t>
            </a:r>
            <a:r>
              <a:rPr lang="en-US" sz="40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1" y="990601"/>
            <a:ext cx="85104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191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B21D-90D9-4C4C-A3DE-E212EE9F54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err="1">
                <a:latin typeface="Palatino Linotype" charset="0"/>
                <a:ea typeface="Palatino Linotype" charset="0"/>
                <a:cs typeface="Palatino Linotype" charset="0"/>
              </a:rPr>
              <a:t>Instilladrin</a:t>
            </a:r>
            <a:endParaRPr lang="en-US" sz="4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68580"/>
            <a:ext cx="1115209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782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6FD4-94F9-EBA3-9C06-F4353650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37160"/>
            <a:ext cx="10363200" cy="1143000"/>
          </a:xfrm>
        </p:spPr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5BF9D-9BE6-E28E-0B4A-5C35EBB05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46860"/>
            <a:ext cx="10363200" cy="41148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Mechanism of antitumor activity of TAR-200; proposed method of improved drug delivery relative to intravesical chemotherapy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Early data with the use of TAR-200 in patients with muscle-invasive bladder cancer (MIBC)</a:t>
            </a: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Ongoing studies of TAR-200 with and without the anti-PD-1 antibody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cetrelimab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 non-muscle-invasive bladder cancer (NMIBC) (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eg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SunRISe-1) and MIBC (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eg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SunRISe-2, SunRISe-4)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Long-term findings from the KEYNOTE-057 trial supporting the FDA approval of pembrolizumab monotherapy for high-risk NMIBC unresponsive or refractory to BCG therapy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Rates of pathologic complete response and other clinically relevant endpoints achieved in early trials evaluating neoadjuvant anti-PD-1/PD-L1 antibody therapy for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resectable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MIBC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Key data from the Phase III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CheckMate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274 trial comparing nivolumab to placebo after radical surgery for high-risk MIBC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Other promising novel agents and strategies for patients with NMIBC or MIBC</a:t>
            </a:r>
            <a:endParaRPr lang="en-US" sz="1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762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70% with AE </a:t>
            </a:r>
          </a:p>
          <a:p>
            <a:pPr lvl="1"/>
            <a:r>
              <a:rPr lang="en-US" sz="2400" dirty="0"/>
              <a:t>Serious AE in 3 patients (1.9%)</a:t>
            </a:r>
          </a:p>
          <a:p>
            <a:pPr marL="609585" lvl="1" indent="0">
              <a:buNone/>
            </a:pPr>
            <a:endParaRPr lang="en-US" sz="2400" dirty="0"/>
          </a:p>
          <a:p>
            <a:r>
              <a:rPr lang="en-US" sz="3200" dirty="0"/>
              <a:t>CIS: 53% CR, 45.5% durable at 12 months</a:t>
            </a:r>
          </a:p>
          <a:p>
            <a:pPr lvl="1"/>
            <a:r>
              <a:rPr lang="en-US" sz="2667" b="1" dirty="0"/>
              <a:t>24% RFS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*Keynote 057</a:t>
            </a:r>
          </a:p>
          <a:p>
            <a:pPr lvl="1"/>
            <a:r>
              <a:rPr lang="en-US" sz="2400" dirty="0"/>
              <a:t>CR 41%, 46% durable at 12 months, median duration 16 months. </a:t>
            </a:r>
            <a:r>
              <a:rPr lang="en-US" sz="2400" b="1" dirty="0"/>
              <a:t>24% RFS at 12 months</a:t>
            </a:r>
          </a:p>
          <a:p>
            <a:pPr lvl="3"/>
            <a:endParaRPr lang="en-US" sz="1600" dirty="0"/>
          </a:p>
          <a:p>
            <a:pPr lvl="1"/>
            <a:endParaRPr lang="en-US" sz="2667" dirty="0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err="1">
                <a:latin typeface="Palatino Linotype" charset="0"/>
                <a:ea typeface="Palatino Linotype" charset="0"/>
                <a:cs typeface="Palatino Linotype" charset="0"/>
              </a:rPr>
              <a:t>Adstiladrin</a:t>
            </a:r>
            <a:endParaRPr lang="en-US" sz="4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123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02B53-09C9-944E-98B5-5A5E914D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69801"/>
            <a:ext cx="10972800" cy="2454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A5C255-0560-5F4D-A378-C2E5F979C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339" b="75054"/>
          <a:stretch/>
        </p:blipFill>
        <p:spPr>
          <a:xfrm>
            <a:off x="9687007" y="239218"/>
            <a:ext cx="2448272" cy="76971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45F2DB-19D0-2A4C-8CC9-7655EC787A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200" y="3022601"/>
            <a:ext cx="10972800" cy="3022599"/>
          </a:xfrm>
        </p:spPr>
        <p:txBody>
          <a:bodyPr>
            <a:normAutofit fontScale="85000" lnSpcReduction="20000"/>
          </a:bodyPr>
          <a:lstStyle/>
          <a:p>
            <a:r>
              <a:rPr lang="en-US" sz="2400"/>
              <a:t>276 patients </a:t>
            </a:r>
            <a:r>
              <a:rPr lang="en-US" sz="2400" dirty="0"/>
              <a:t>(9 discontinued)</a:t>
            </a:r>
          </a:p>
          <a:p>
            <a:endParaRPr lang="en-US" sz="2400" dirty="0"/>
          </a:p>
          <a:p>
            <a:r>
              <a:rPr lang="en-US" sz="2400" dirty="0"/>
              <a:t>Median Follow-up 22.9 </a:t>
            </a:r>
            <a:r>
              <a:rPr lang="en-US" sz="2400" dirty="0" err="1"/>
              <a:t>mos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High grade RFS 60% and 46% at 1 &amp; 2 </a:t>
            </a:r>
            <a:r>
              <a:rPr lang="en-US" sz="2400" dirty="0" err="1"/>
              <a:t>yrs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3.6% disease progression</a:t>
            </a:r>
          </a:p>
          <a:p>
            <a:endParaRPr lang="en-US" sz="2400" dirty="0"/>
          </a:p>
          <a:p>
            <a:r>
              <a:rPr lang="en-US" sz="2400" dirty="0"/>
              <a:t>15.6% cystectomy</a:t>
            </a:r>
          </a:p>
        </p:txBody>
      </p:sp>
    </p:spTree>
    <p:extLst>
      <p:ext uri="{BB962C8B-B14F-4D97-AF65-F5344CB8AC3E}">
        <p14:creationId xmlns:p14="http://schemas.microsoft.com/office/powerpoint/2010/main" val="6440375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E27D9-CD7F-024C-A656-B4970DECD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38760"/>
            <a:ext cx="5536059" cy="454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748FD-E330-A54E-BE25-99036552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35679"/>
            <a:ext cx="5892800" cy="4257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7976-0072-4944-BEC5-81A0E24AA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558" b="17882"/>
          <a:stretch/>
        </p:blipFill>
        <p:spPr>
          <a:xfrm>
            <a:off x="6701078" y="5293360"/>
            <a:ext cx="2494993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2E3BC-C19C-8949-8DC7-28F10A60B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12" t="33850" b="-1"/>
          <a:stretch/>
        </p:blipFill>
        <p:spPr>
          <a:xfrm>
            <a:off x="9274810" y="5411894"/>
            <a:ext cx="901877" cy="245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F5192-8E24-A174-E112-48FEAAC343A0}"/>
              </a:ext>
            </a:extLst>
          </p:cNvPr>
          <p:cNvSpPr txBox="1"/>
          <p:nvPr/>
        </p:nvSpPr>
        <p:spPr>
          <a:xfrm>
            <a:off x="0" y="5630642"/>
            <a:ext cx="512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Steinberg RL et al. J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2020;203(5):902-909. </a:t>
            </a:r>
          </a:p>
        </p:txBody>
      </p:sp>
    </p:spTree>
    <p:extLst>
      <p:ext uri="{BB962C8B-B14F-4D97-AF65-F5344CB8AC3E}">
        <p14:creationId xmlns:p14="http://schemas.microsoft.com/office/powerpoint/2010/main" val="24496762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A2F72D-4181-FD42-B7D1-42FD7B44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33" dirty="0"/>
              <a:t>Novel IL-15 </a:t>
            </a:r>
            <a:r>
              <a:rPr lang="en-US" sz="3733" dirty="0" err="1"/>
              <a:t>Superagonist</a:t>
            </a:r>
            <a:r>
              <a:rPr lang="en-US" sz="3733" dirty="0"/>
              <a:t> Fusion Protein Upregulates NK and T Cells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FE16DC-D65F-C249-AF4B-AC27C4361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00" b="11727"/>
          <a:stretch/>
        </p:blipFill>
        <p:spPr>
          <a:xfrm>
            <a:off x="552226" y="1524000"/>
            <a:ext cx="1117898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621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7200B1-A639-924F-BF46-C3683154F8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Multicenter Phase II/III study</a:t>
            </a:r>
          </a:p>
          <a:p>
            <a:r>
              <a:rPr lang="en-US" sz="3200" dirty="0"/>
              <a:t>Intravesical BCG plus </a:t>
            </a:r>
            <a:r>
              <a:rPr lang="en-US" sz="3200" b="1" dirty="0"/>
              <a:t>N-803</a:t>
            </a:r>
          </a:p>
          <a:p>
            <a:r>
              <a:rPr lang="en-US" sz="3200" dirty="0"/>
              <a:t>Patients with BCG-unresponsive HG NMIBC </a:t>
            </a:r>
          </a:p>
          <a:p>
            <a:endParaRPr lang="en-US" sz="2667" dirty="0"/>
          </a:p>
          <a:p>
            <a:r>
              <a:rPr lang="en-US" sz="2667" dirty="0"/>
              <a:t>Primary Endpoint</a:t>
            </a:r>
          </a:p>
          <a:p>
            <a:pPr lvl="1"/>
            <a:r>
              <a:rPr lang="en-US" sz="2667" dirty="0"/>
              <a:t>CR at 12 mo</a:t>
            </a:r>
          </a:p>
          <a:p>
            <a:r>
              <a:rPr lang="en-US" sz="3200" dirty="0"/>
              <a:t>Secondary Endpoint</a:t>
            </a:r>
          </a:p>
          <a:p>
            <a:pPr lvl="1"/>
            <a:r>
              <a:rPr lang="en-US" sz="2667" dirty="0"/>
              <a:t>CR duration, Cystectomy avoidance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7F751-00B1-E047-9AD8-563C193D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QUILT 3.032</a:t>
            </a:r>
          </a:p>
        </p:txBody>
      </p:sp>
    </p:spTree>
    <p:extLst>
      <p:ext uri="{BB962C8B-B14F-4D97-AF65-F5344CB8AC3E}">
        <p14:creationId xmlns:p14="http://schemas.microsoft.com/office/powerpoint/2010/main" val="11234447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DC8D04-273D-5240-9122-B190B791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610" y="2356121"/>
            <a:ext cx="6284521" cy="4048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B1493-D002-AD4B-A098-A6077CBC0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7" y="4155124"/>
            <a:ext cx="5048251" cy="2570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67FB-5717-9436-C09D-683AE2CDE79E}"/>
              </a:ext>
            </a:extLst>
          </p:cNvPr>
          <p:cNvSpPr txBox="1"/>
          <p:nvPr/>
        </p:nvSpPr>
        <p:spPr>
          <a:xfrm>
            <a:off x="9266006" y="6591850"/>
            <a:ext cx="2925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Chang SS et al. ASCO GU 2022;Abstract 431.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224B0-7F2D-A92C-E77B-DD94EAE905FE}"/>
              </a:ext>
            </a:extLst>
          </p:cNvPr>
          <p:cNvSpPr/>
          <p:nvPr/>
        </p:nvSpPr>
        <p:spPr>
          <a:xfrm>
            <a:off x="364997" y="1941689"/>
            <a:ext cx="5048251" cy="2088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2BB2C19-815B-C3D7-2A2C-9B77A32E3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9" y="2008158"/>
            <a:ext cx="4927826" cy="1955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81863-137F-2C45-9591-9C7325CE70B2}"/>
              </a:ext>
            </a:extLst>
          </p:cNvPr>
          <p:cNvSpPr txBox="1"/>
          <p:nvPr/>
        </p:nvSpPr>
        <p:spPr>
          <a:xfrm>
            <a:off x="1094066" y="286226"/>
            <a:ext cx="10257232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ASCO GU 2022: Positive Efficacy and Safety Phase 3 Results in Both CIS and</a:t>
            </a:r>
            <a:br>
              <a:rPr lang="en-US" sz="2600" dirty="0">
                <a:solidFill>
                  <a:schemeClr val="accent2"/>
                </a:solidFill>
              </a:rPr>
            </a:br>
            <a:r>
              <a:rPr lang="en-US" sz="2600" dirty="0">
                <a:solidFill>
                  <a:schemeClr val="accent2"/>
                </a:solidFill>
              </a:rPr>
              <a:t>Papillary Cohorts BCG-Unresponsive NMIBC After IL-15R</a:t>
            </a:r>
            <a:r>
              <a:rPr lang="el-GR" sz="2600" dirty="0">
                <a:solidFill>
                  <a:schemeClr val="accent2"/>
                </a:solidFill>
              </a:rPr>
              <a:t>α</a:t>
            </a:r>
            <a:r>
              <a:rPr lang="en-US" sz="2600" dirty="0">
                <a:solidFill>
                  <a:schemeClr val="accent2"/>
                </a:solidFill>
              </a:rPr>
              <a:t>Fc </a:t>
            </a:r>
            <a:r>
              <a:rPr lang="en-US" sz="2600" dirty="0" err="1">
                <a:solidFill>
                  <a:schemeClr val="accent2"/>
                </a:solidFill>
              </a:rPr>
              <a:t>Superagonist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br>
              <a:rPr lang="en-US" sz="2600" dirty="0">
                <a:solidFill>
                  <a:schemeClr val="accent2"/>
                </a:solidFill>
              </a:rPr>
            </a:br>
            <a:r>
              <a:rPr lang="en-US" sz="2600" dirty="0">
                <a:solidFill>
                  <a:schemeClr val="accent2"/>
                </a:solidFill>
              </a:rPr>
              <a:t>N-803 and BCG Infusion</a:t>
            </a:r>
          </a:p>
        </p:txBody>
      </p:sp>
    </p:spTree>
    <p:extLst>
      <p:ext uri="{BB962C8B-B14F-4D97-AF65-F5344CB8AC3E}">
        <p14:creationId xmlns:p14="http://schemas.microsoft.com/office/powerpoint/2010/main" val="998398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C7E4E-ABD0-5842-BE50-CCF9784E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QUILT 3.032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9DD43A1-7BA9-4847-B741-6D6D1BB7A5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9" t="20818" r="9375" b="21394"/>
          <a:stretch/>
        </p:blipFill>
        <p:spPr>
          <a:xfrm>
            <a:off x="744416" y="1358900"/>
            <a:ext cx="10837984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231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D3E173-9376-305F-2170-AF818B9316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76 </a:t>
            </a:r>
            <a:r>
              <a:rPr lang="en-US" dirty="0" err="1">
                <a:solidFill>
                  <a:schemeClr val="tx1"/>
                </a:solidFill>
              </a:rPr>
              <a:t>y.o</a:t>
            </a:r>
            <a:r>
              <a:rPr lang="en-US" dirty="0">
                <a:solidFill>
                  <a:schemeClr val="tx1"/>
                </a:solidFill>
              </a:rPr>
              <a:t>. male </a:t>
            </a:r>
            <a:r>
              <a:rPr lang="en-US" dirty="0" err="1">
                <a:solidFill>
                  <a:schemeClr val="tx1"/>
                </a:solidFill>
              </a:rPr>
              <a:t>hx</a:t>
            </a:r>
            <a:r>
              <a:rPr lang="en-US" dirty="0">
                <a:solidFill>
                  <a:schemeClr val="tx1"/>
                </a:solidFill>
              </a:rPr>
              <a:t> arthritis, hearing loss, morbid obesity</a:t>
            </a:r>
          </a:p>
          <a:p>
            <a:r>
              <a:rPr lang="en-US" dirty="0">
                <a:solidFill>
                  <a:schemeClr val="tx1"/>
                </a:solidFill>
              </a:rPr>
              <a:t>HGT1 bladder cancer s/p BCG X 6</a:t>
            </a:r>
          </a:p>
          <a:p>
            <a:r>
              <a:rPr lang="en-US" dirty="0" err="1">
                <a:solidFill>
                  <a:schemeClr val="tx1"/>
                </a:solidFill>
              </a:rPr>
              <a:t>Cysto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mos</a:t>
            </a:r>
            <a:r>
              <a:rPr lang="en-US" dirty="0">
                <a:solidFill>
                  <a:schemeClr val="tx1"/>
                </a:solidFill>
              </a:rPr>
              <a:t> disease free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Cysto</a:t>
            </a:r>
            <a:r>
              <a:rPr lang="en-US" dirty="0">
                <a:solidFill>
                  <a:schemeClr val="tx1"/>
                </a:solidFill>
              </a:rPr>
              <a:t> 6 </a:t>
            </a:r>
            <a:r>
              <a:rPr lang="en-US" dirty="0" err="1">
                <a:solidFill>
                  <a:schemeClr val="tx1"/>
                </a:solidFill>
              </a:rPr>
              <a:t>mos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recurrence </a:t>
            </a:r>
            <a:r>
              <a:rPr lang="en-US" dirty="0" err="1">
                <a:solidFill>
                  <a:schemeClr val="tx1"/>
                </a:solidFill>
                <a:sym typeface="Wingdings" pitchFamily="2" charset="2"/>
              </a:rPr>
              <a:t>HGTa</a:t>
            </a:r>
            <a:endParaRPr lang="en-US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2</a:t>
            </a:r>
            <a:r>
              <a:rPr lang="en-US" baseline="30000" dirty="0">
                <a:solidFill>
                  <a:schemeClr val="tx1"/>
                </a:solidFill>
                <a:sym typeface="Wingdings" pitchFamily="2" charset="2"/>
              </a:rPr>
              <a:t>nd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induction course of BCG (6 weeks)</a:t>
            </a: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Surveillance cystoscopy CIS</a:t>
            </a:r>
          </a:p>
          <a:p>
            <a:endParaRPr lang="en-US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4CD72-F9B4-0E25-9EC4-309193B9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422477020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D4861B-1F50-14B3-EE8F-90E82293DB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82 </a:t>
            </a:r>
            <a:r>
              <a:rPr lang="en-US" dirty="0" err="1">
                <a:solidFill>
                  <a:schemeClr val="tx1"/>
                </a:solidFill>
              </a:rPr>
              <a:t>y.o</a:t>
            </a:r>
            <a:r>
              <a:rPr lang="en-US" dirty="0">
                <a:solidFill>
                  <a:schemeClr val="tx1"/>
                </a:solidFill>
              </a:rPr>
              <a:t>. male </a:t>
            </a:r>
            <a:r>
              <a:rPr lang="en-US" dirty="0" err="1">
                <a:solidFill>
                  <a:schemeClr val="tx1"/>
                </a:solidFill>
              </a:rPr>
              <a:t>hx</a:t>
            </a:r>
            <a:r>
              <a:rPr lang="en-US" dirty="0">
                <a:solidFill>
                  <a:schemeClr val="tx1"/>
                </a:solidFill>
              </a:rPr>
              <a:t> COPD, CAD, CKD, ECOG 1</a:t>
            </a:r>
          </a:p>
          <a:p>
            <a:r>
              <a:rPr lang="en-US" dirty="0">
                <a:solidFill>
                  <a:schemeClr val="tx1"/>
                </a:solidFill>
              </a:rPr>
              <a:t>HGT2 MIBC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Management options?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980141-1CFE-9A36-1D57-0253D3C2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</a:t>
            </a:r>
          </a:p>
        </p:txBody>
      </p:sp>
    </p:spTree>
    <p:extLst>
      <p:ext uri="{BB962C8B-B14F-4D97-AF65-F5344CB8AC3E}">
        <p14:creationId xmlns:p14="http://schemas.microsoft.com/office/powerpoint/2010/main" val="4531194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5ED6A1-E059-7331-BCAE-CBAF30881C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58 </a:t>
            </a:r>
            <a:r>
              <a:rPr lang="en-US" dirty="0" err="1">
                <a:solidFill>
                  <a:schemeClr val="tx1"/>
                </a:solidFill>
              </a:rPr>
              <a:t>y.o</a:t>
            </a:r>
            <a:r>
              <a:rPr lang="en-US" dirty="0">
                <a:solidFill>
                  <a:schemeClr val="tx1"/>
                </a:solidFill>
              </a:rPr>
              <a:t>. healthy female with focal HGT2 urothelial carcinoma completely resected strongly desires bladder sparing treatment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C004F3-83AF-CF82-3B52-34F199F2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12031023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3"/>
          <p:cNvSpPr>
            <a:spLocks noChangeArrowheads="1"/>
          </p:cNvSpPr>
          <p:nvPr/>
        </p:nvSpPr>
        <p:spPr bwMode="auto">
          <a:xfrm>
            <a:off x="1601470" y="2350579"/>
            <a:ext cx="3362230" cy="800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9" name="Rectangle 25"/>
          <p:cNvSpPr>
            <a:spLocks noChangeArrowheads="1"/>
          </p:cNvSpPr>
          <p:nvPr/>
        </p:nvSpPr>
        <p:spPr bwMode="auto">
          <a:xfrm>
            <a:off x="3267580" y="2350579"/>
            <a:ext cx="80053" cy="800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" cmpd="sng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18FC0-B091-42EC-8C13-E48A81EF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378458"/>
            <a:ext cx="11048152" cy="44319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TARIS</a:t>
            </a:r>
            <a:r>
              <a:rPr lang="en-US" sz="3200" baseline="30000">
                <a:solidFill>
                  <a:schemeClr val="accent2"/>
                </a:solidFill>
              </a:rPr>
              <a:t>®</a:t>
            </a:r>
            <a:r>
              <a:rPr lang="en-US" sz="3200">
                <a:solidFill>
                  <a:schemeClr val="accent2"/>
                </a:solidFill>
              </a:rPr>
              <a:t> System Allows Controlled Drug Delivery</a:t>
            </a:r>
            <a:endParaRPr lang="en-US" sz="32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B18BD6-8496-4DC8-A591-15A47684E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767" y="1017059"/>
            <a:ext cx="5181600" cy="4189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/>
              <a:t>Example of Delivery: </a:t>
            </a:r>
            <a:r>
              <a:rPr lang="en-US" altLang="ko-KR" sz="1800" b="1" u="sng" kern="0">
                <a:solidFill>
                  <a:schemeClr val="tx2"/>
                </a:solidFill>
                <a:ea typeface="Gulim" pitchFamily="34" charset="-127"/>
                <a:cs typeface="Calibri"/>
              </a:rPr>
              <a:t>Osmotic Engine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99369" y="3396848"/>
            <a:ext cx="55685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Osmotic pump modulates drug release from internal reservoir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Dose and duration tailored to specific disease states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Rational dosing maximizes intracellular drug potency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1601470" y="2430632"/>
            <a:ext cx="3362230" cy="3202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auto">
          <a:xfrm>
            <a:off x="1601470" y="2750844"/>
            <a:ext cx="3362230" cy="800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 rot="16200000">
            <a:off x="1481395" y="2550712"/>
            <a:ext cx="320213" cy="800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93" name="Rectangle 8"/>
          <p:cNvSpPr>
            <a:spLocks noChangeArrowheads="1"/>
          </p:cNvSpPr>
          <p:nvPr/>
        </p:nvSpPr>
        <p:spPr bwMode="auto">
          <a:xfrm rot="16200000">
            <a:off x="4763571" y="2550712"/>
            <a:ext cx="320213" cy="800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96" name="Rectangle 9"/>
          <p:cNvSpPr>
            <a:spLocks noChangeArrowheads="1"/>
          </p:cNvSpPr>
          <p:nvPr/>
        </p:nvSpPr>
        <p:spPr bwMode="auto">
          <a:xfrm>
            <a:off x="1696599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01" name="Text Box 66"/>
          <p:cNvSpPr txBox="1">
            <a:spLocks noChangeArrowheads="1"/>
          </p:cNvSpPr>
          <p:nvPr/>
        </p:nvSpPr>
        <p:spPr bwMode="auto">
          <a:xfrm>
            <a:off x="5046355" y="2347040"/>
            <a:ext cx="1290826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drug core</a:t>
            </a:r>
          </a:p>
        </p:txBody>
      </p:sp>
      <p:sp>
        <p:nvSpPr>
          <p:cNvPr id="104" name="Line 68"/>
          <p:cNvSpPr>
            <a:spLocks noChangeShapeType="1"/>
          </p:cNvSpPr>
          <p:nvPr/>
        </p:nvSpPr>
        <p:spPr bwMode="auto">
          <a:xfrm flipH="1">
            <a:off x="4978715" y="2131924"/>
            <a:ext cx="67645" cy="18863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05" name="Text Box 69"/>
          <p:cNvSpPr txBox="1">
            <a:spLocks noChangeArrowheads="1"/>
          </p:cNvSpPr>
          <p:nvPr/>
        </p:nvSpPr>
        <p:spPr bwMode="auto">
          <a:xfrm>
            <a:off x="4387550" y="1547367"/>
            <a:ext cx="203648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Semi-permeable polymer </a:t>
            </a:r>
            <a:b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(silicone) tube</a:t>
            </a:r>
          </a:p>
        </p:txBody>
      </p:sp>
      <p:sp>
        <p:nvSpPr>
          <p:cNvPr id="107" name="Line 71"/>
          <p:cNvSpPr>
            <a:spLocks noChangeShapeType="1"/>
          </p:cNvSpPr>
          <p:nvPr/>
        </p:nvSpPr>
        <p:spPr bwMode="auto">
          <a:xfrm>
            <a:off x="2889704" y="2089388"/>
            <a:ext cx="346630" cy="27904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08" name="Text Box 72"/>
          <p:cNvSpPr txBox="1">
            <a:spLocks noChangeArrowheads="1"/>
          </p:cNvSpPr>
          <p:nvPr/>
        </p:nvSpPr>
        <p:spPr bwMode="auto">
          <a:xfrm>
            <a:off x="2134152" y="1958454"/>
            <a:ext cx="7614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Orifice</a:t>
            </a:r>
          </a:p>
        </p:txBody>
      </p:sp>
      <p:sp>
        <p:nvSpPr>
          <p:cNvPr id="146" name="Text Box 65"/>
          <p:cNvSpPr txBox="1">
            <a:spLocks noChangeArrowheads="1"/>
          </p:cNvSpPr>
          <p:nvPr/>
        </p:nvSpPr>
        <p:spPr bwMode="auto">
          <a:xfrm>
            <a:off x="445466" y="3289622"/>
            <a:ext cx="19382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Gulim" pitchFamily="34" charset="-127"/>
                <a:cs typeface="Calibri"/>
              </a:rPr>
              <a:t>Water permeation</a:t>
            </a:r>
          </a:p>
        </p:txBody>
      </p:sp>
      <p:sp>
        <p:nvSpPr>
          <p:cNvPr id="147" name="Rectangle 9"/>
          <p:cNvSpPr>
            <a:spLocks noChangeArrowheads="1"/>
          </p:cNvSpPr>
          <p:nvPr/>
        </p:nvSpPr>
        <p:spPr bwMode="auto">
          <a:xfrm>
            <a:off x="1895450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48" name="Rectangle 9"/>
          <p:cNvSpPr>
            <a:spLocks noChangeArrowheads="1"/>
          </p:cNvSpPr>
          <p:nvPr/>
        </p:nvSpPr>
        <p:spPr bwMode="auto">
          <a:xfrm>
            <a:off x="2094301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49" name="Rectangle 9"/>
          <p:cNvSpPr>
            <a:spLocks noChangeArrowheads="1"/>
          </p:cNvSpPr>
          <p:nvPr/>
        </p:nvSpPr>
        <p:spPr bwMode="auto">
          <a:xfrm>
            <a:off x="2293152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0" name="Rectangle 9"/>
          <p:cNvSpPr>
            <a:spLocks noChangeArrowheads="1"/>
          </p:cNvSpPr>
          <p:nvPr/>
        </p:nvSpPr>
        <p:spPr bwMode="auto">
          <a:xfrm>
            <a:off x="2492003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1" name="Rectangle 9"/>
          <p:cNvSpPr>
            <a:spLocks noChangeArrowheads="1"/>
          </p:cNvSpPr>
          <p:nvPr/>
        </p:nvSpPr>
        <p:spPr bwMode="auto">
          <a:xfrm>
            <a:off x="2690854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2" name="Rectangle 9"/>
          <p:cNvSpPr>
            <a:spLocks noChangeArrowheads="1"/>
          </p:cNvSpPr>
          <p:nvPr/>
        </p:nvSpPr>
        <p:spPr bwMode="auto">
          <a:xfrm>
            <a:off x="2889705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3" name="Rectangle 9"/>
          <p:cNvSpPr>
            <a:spLocks noChangeArrowheads="1"/>
          </p:cNvSpPr>
          <p:nvPr/>
        </p:nvSpPr>
        <p:spPr bwMode="auto">
          <a:xfrm>
            <a:off x="3088556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4" name="Rectangle 9"/>
          <p:cNvSpPr>
            <a:spLocks noChangeArrowheads="1"/>
          </p:cNvSpPr>
          <p:nvPr/>
        </p:nvSpPr>
        <p:spPr bwMode="auto">
          <a:xfrm>
            <a:off x="3287407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5" name="Rectangle 9"/>
          <p:cNvSpPr>
            <a:spLocks noChangeArrowheads="1"/>
          </p:cNvSpPr>
          <p:nvPr/>
        </p:nvSpPr>
        <p:spPr bwMode="auto">
          <a:xfrm>
            <a:off x="3486258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6" name="Rectangle 9"/>
          <p:cNvSpPr>
            <a:spLocks noChangeArrowheads="1"/>
          </p:cNvSpPr>
          <p:nvPr/>
        </p:nvSpPr>
        <p:spPr bwMode="auto">
          <a:xfrm>
            <a:off x="3685109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7" name="Rectangle 9"/>
          <p:cNvSpPr>
            <a:spLocks noChangeArrowheads="1"/>
          </p:cNvSpPr>
          <p:nvPr/>
        </p:nvSpPr>
        <p:spPr bwMode="auto">
          <a:xfrm>
            <a:off x="3883960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8" name="Rectangle 9"/>
          <p:cNvSpPr>
            <a:spLocks noChangeArrowheads="1"/>
          </p:cNvSpPr>
          <p:nvPr/>
        </p:nvSpPr>
        <p:spPr bwMode="auto">
          <a:xfrm>
            <a:off x="4082811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59" name="Rectangle 9"/>
          <p:cNvSpPr>
            <a:spLocks noChangeArrowheads="1"/>
          </p:cNvSpPr>
          <p:nvPr/>
        </p:nvSpPr>
        <p:spPr bwMode="auto">
          <a:xfrm>
            <a:off x="4281662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60" name="Rectangle 9"/>
          <p:cNvSpPr>
            <a:spLocks noChangeArrowheads="1"/>
          </p:cNvSpPr>
          <p:nvPr/>
        </p:nvSpPr>
        <p:spPr bwMode="auto">
          <a:xfrm>
            <a:off x="4480513" y="244499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4679368" y="2441651"/>
            <a:ext cx="181161" cy="283464"/>
          </a:xfrm>
          <a:prstGeom prst="rect">
            <a:avLst/>
          </a:prstGeom>
          <a:gradFill flip="none" rotWithShape="1">
            <a:gsLst>
              <a:gs pos="50000">
                <a:srgbClr val="90E90D"/>
              </a:gs>
              <a:gs pos="0">
                <a:srgbClr val="CFF991"/>
              </a:gs>
              <a:gs pos="75000">
                <a:srgbClr val="92ED0D"/>
              </a:gs>
              <a:gs pos="25000">
                <a:srgbClr val="92ED0D"/>
              </a:gs>
              <a:gs pos="100000">
                <a:srgbClr val="CFF99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554F18-E211-D045-A9D9-A4C7A9C45FDA}"/>
              </a:ext>
            </a:extLst>
          </p:cNvPr>
          <p:cNvGrpSpPr/>
          <p:nvPr/>
        </p:nvGrpSpPr>
        <p:grpSpPr>
          <a:xfrm>
            <a:off x="1944199" y="2273027"/>
            <a:ext cx="2806867" cy="320213"/>
            <a:chOff x="7521667" y="2482337"/>
            <a:chExt cx="2806867" cy="320213"/>
          </a:xfrm>
        </p:grpSpPr>
        <p:sp>
          <p:nvSpPr>
            <p:cNvPr id="163" name="AutoShape 11"/>
            <p:cNvSpPr>
              <a:spLocks noChangeArrowheads="1"/>
            </p:cNvSpPr>
            <p:nvPr/>
          </p:nvSpPr>
          <p:spPr bwMode="auto">
            <a:xfrm flipV="1">
              <a:off x="9723131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64" name="AutoShape 12"/>
            <p:cNvSpPr>
              <a:spLocks noChangeArrowheads="1"/>
            </p:cNvSpPr>
            <p:nvPr/>
          </p:nvSpPr>
          <p:spPr bwMode="auto">
            <a:xfrm flipV="1">
              <a:off x="9247815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65" name="AutoShape 13"/>
            <p:cNvSpPr>
              <a:spLocks noChangeArrowheads="1"/>
            </p:cNvSpPr>
            <p:nvPr/>
          </p:nvSpPr>
          <p:spPr bwMode="auto">
            <a:xfrm flipV="1">
              <a:off x="10208454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66" name="AutoShape 14"/>
            <p:cNvSpPr>
              <a:spLocks noChangeArrowheads="1"/>
            </p:cNvSpPr>
            <p:nvPr/>
          </p:nvSpPr>
          <p:spPr bwMode="auto">
            <a:xfrm flipV="1">
              <a:off x="7996983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67" name="AutoShape 15"/>
            <p:cNvSpPr>
              <a:spLocks noChangeArrowheads="1"/>
            </p:cNvSpPr>
            <p:nvPr/>
          </p:nvSpPr>
          <p:spPr bwMode="auto">
            <a:xfrm flipV="1">
              <a:off x="7521667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68" name="AutoShape 16"/>
            <p:cNvSpPr>
              <a:spLocks noChangeArrowheads="1"/>
            </p:cNvSpPr>
            <p:nvPr/>
          </p:nvSpPr>
          <p:spPr bwMode="auto">
            <a:xfrm flipV="1">
              <a:off x="8482306" y="2482337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4C9B30-190D-CB4E-BC6B-B23E9A789E2E}"/>
              </a:ext>
            </a:extLst>
          </p:cNvPr>
          <p:cNvGrpSpPr/>
          <p:nvPr/>
        </p:nvGrpSpPr>
        <p:grpSpPr>
          <a:xfrm>
            <a:off x="1942419" y="2633483"/>
            <a:ext cx="2806867" cy="320213"/>
            <a:chOff x="7519887" y="2842793"/>
            <a:chExt cx="2806867" cy="320213"/>
          </a:xfrm>
        </p:grpSpPr>
        <p:sp>
          <p:nvSpPr>
            <p:cNvPr id="170" name="AutoShape 18"/>
            <p:cNvSpPr>
              <a:spLocks noChangeArrowheads="1"/>
            </p:cNvSpPr>
            <p:nvPr/>
          </p:nvSpPr>
          <p:spPr bwMode="auto">
            <a:xfrm>
              <a:off x="9721351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1" name="AutoShape 19"/>
            <p:cNvSpPr>
              <a:spLocks noChangeArrowheads="1"/>
            </p:cNvSpPr>
            <p:nvPr/>
          </p:nvSpPr>
          <p:spPr bwMode="auto">
            <a:xfrm>
              <a:off x="9246035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2" name="AutoShape 20"/>
            <p:cNvSpPr>
              <a:spLocks noChangeArrowheads="1"/>
            </p:cNvSpPr>
            <p:nvPr/>
          </p:nvSpPr>
          <p:spPr bwMode="auto">
            <a:xfrm>
              <a:off x="10206674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3" name="AutoShape 21"/>
            <p:cNvSpPr>
              <a:spLocks noChangeArrowheads="1"/>
            </p:cNvSpPr>
            <p:nvPr/>
          </p:nvSpPr>
          <p:spPr bwMode="auto">
            <a:xfrm>
              <a:off x="7995203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4" name="AutoShape 22"/>
            <p:cNvSpPr>
              <a:spLocks noChangeArrowheads="1"/>
            </p:cNvSpPr>
            <p:nvPr/>
          </p:nvSpPr>
          <p:spPr bwMode="auto">
            <a:xfrm>
              <a:off x="7519887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5" name="AutoShape 23"/>
            <p:cNvSpPr>
              <a:spLocks noChangeArrowheads="1"/>
            </p:cNvSpPr>
            <p:nvPr/>
          </p:nvSpPr>
          <p:spPr bwMode="auto">
            <a:xfrm>
              <a:off x="8480526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  <p:sp>
          <p:nvSpPr>
            <p:cNvPr id="176" name="AutoShape 24"/>
            <p:cNvSpPr>
              <a:spLocks noChangeArrowheads="1"/>
            </p:cNvSpPr>
            <p:nvPr/>
          </p:nvSpPr>
          <p:spPr bwMode="auto">
            <a:xfrm>
              <a:off x="8870786" y="2842793"/>
              <a:ext cx="120080" cy="320213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rgbClr val="00ACE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Helvetica"/>
              </a:endParaRPr>
            </a:p>
          </p:txBody>
        </p:sp>
      </p:grpSp>
      <p:sp>
        <p:nvSpPr>
          <p:cNvPr id="194" name="Oval 60"/>
          <p:cNvSpPr>
            <a:spLocks noChangeArrowheads="1"/>
          </p:cNvSpPr>
          <p:nvPr/>
        </p:nvSpPr>
        <p:spPr bwMode="auto">
          <a:xfrm>
            <a:off x="3214550" y="2124971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95" name="Oval 60"/>
          <p:cNvSpPr>
            <a:spLocks noChangeArrowheads="1"/>
          </p:cNvSpPr>
          <p:nvPr/>
        </p:nvSpPr>
        <p:spPr bwMode="auto">
          <a:xfrm>
            <a:off x="3387513" y="2109844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96" name="Oval 60"/>
          <p:cNvSpPr>
            <a:spLocks noChangeArrowheads="1"/>
          </p:cNvSpPr>
          <p:nvPr/>
        </p:nvSpPr>
        <p:spPr bwMode="auto">
          <a:xfrm>
            <a:off x="3126725" y="2059963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97" name="Oval 60"/>
          <p:cNvSpPr>
            <a:spLocks noChangeArrowheads="1"/>
          </p:cNvSpPr>
          <p:nvPr/>
        </p:nvSpPr>
        <p:spPr bwMode="auto">
          <a:xfrm>
            <a:off x="3377986" y="1922242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98" name="Oval 60"/>
          <p:cNvSpPr>
            <a:spLocks noChangeArrowheads="1"/>
          </p:cNvSpPr>
          <p:nvPr/>
        </p:nvSpPr>
        <p:spPr bwMode="auto">
          <a:xfrm>
            <a:off x="3145776" y="1619786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0" name="Oval 60"/>
          <p:cNvSpPr>
            <a:spLocks noChangeArrowheads="1"/>
          </p:cNvSpPr>
          <p:nvPr/>
        </p:nvSpPr>
        <p:spPr bwMode="auto">
          <a:xfrm>
            <a:off x="3435230" y="1664177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1" name="Oval 60"/>
          <p:cNvSpPr>
            <a:spLocks noChangeArrowheads="1"/>
          </p:cNvSpPr>
          <p:nvPr/>
        </p:nvSpPr>
        <p:spPr bwMode="auto">
          <a:xfrm>
            <a:off x="3088646" y="1730146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2" name="Oval 60"/>
          <p:cNvSpPr>
            <a:spLocks noChangeArrowheads="1"/>
          </p:cNvSpPr>
          <p:nvPr/>
        </p:nvSpPr>
        <p:spPr bwMode="auto">
          <a:xfrm>
            <a:off x="3339449" y="1594428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3" name="Oval 60"/>
          <p:cNvSpPr>
            <a:spLocks noChangeArrowheads="1"/>
          </p:cNvSpPr>
          <p:nvPr/>
        </p:nvSpPr>
        <p:spPr bwMode="auto">
          <a:xfrm>
            <a:off x="3242105" y="1899509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4" name="Oval 60"/>
          <p:cNvSpPr>
            <a:spLocks noChangeArrowheads="1"/>
          </p:cNvSpPr>
          <p:nvPr/>
        </p:nvSpPr>
        <p:spPr bwMode="auto">
          <a:xfrm>
            <a:off x="3294308" y="2069912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5" name="Oval 60"/>
          <p:cNvSpPr>
            <a:spLocks noChangeArrowheads="1"/>
          </p:cNvSpPr>
          <p:nvPr/>
        </p:nvSpPr>
        <p:spPr bwMode="auto">
          <a:xfrm>
            <a:off x="3260700" y="2204674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6" name="Oval 60"/>
          <p:cNvSpPr>
            <a:spLocks noChangeArrowheads="1"/>
          </p:cNvSpPr>
          <p:nvPr/>
        </p:nvSpPr>
        <p:spPr bwMode="auto">
          <a:xfrm>
            <a:off x="3163945" y="1954277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7" name="Oval 60"/>
          <p:cNvSpPr>
            <a:spLocks noChangeArrowheads="1"/>
          </p:cNvSpPr>
          <p:nvPr/>
        </p:nvSpPr>
        <p:spPr bwMode="auto">
          <a:xfrm>
            <a:off x="3419583" y="2015108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8" name="Oval 60"/>
          <p:cNvSpPr>
            <a:spLocks noChangeArrowheads="1"/>
          </p:cNvSpPr>
          <p:nvPr/>
        </p:nvSpPr>
        <p:spPr bwMode="auto">
          <a:xfrm>
            <a:off x="3155321" y="1834223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09" name="Oval 60"/>
          <p:cNvSpPr>
            <a:spLocks noChangeArrowheads="1"/>
          </p:cNvSpPr>
          <p:nvPr/>
        </p:nvSpPr>
        <p:spPr bwMode="auto">
          <a:xfrm>
            <a:off x="3037528" y="1871712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0" name="Oval 60"/>
          <p:cNvSpPr>
            <a:spLocks noChangeArrowheads="1"/>
          </p:cNvSpPr>
          <p:nvPr/>
        </p:nvSpPr>
        <p:spPr bwMode="auto">
          <a:xfrm>
            <a:off x="3339449" y="1802259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1" name="Oval 60"/>
          <p:cNvSpPr>
            <a:spLocks noChangeArrowheads="1"/>
          </p:cNvSpPr>
          <p:nvPr/>
        </p:nvSpPr>
        <p:spPr bwMode="auto">
          <a:xfrm>
            <a:off x="3618434" y="1718446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2" name="Oval 60"/>
          <p:cNvSpPr>
            <a:spLocks noChangeArrowheads="1"/>
          </p:cNvSpPr>
          <p:nvPr/>
        </p:nvSpPr>
        <p:spPr bwMode="auto">
          <a:xfrm>
            <a:off x="3324576" y="2176613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3" name="Oval 60"/>
          <p:cNvSpPr>
            <a:spLocks noChangeArrowheads="1"/>
          </p:cNvSpPr>
          <p:nvPr/>
        </p:nvSpPr>
        <p:spPr bwMode="auto">
          <a:xfrm>
            <a:off x="3513273" y="1871773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4" name="Oval 60"/>
          <p:cNvSpPr>
            <a:spLocks noChangeArrowheads="1"/>
          </p:cNvSpPr>
          <p:nvPr/>
        </p:nvSpPr>
        <p:spPr bwMode="auto">
          <a:xfrm>
            <a:off x="3050455" y="2101158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215" name="Oval 60"/>
          <p:cNvSpPr>
            <a:spLocks noChangeArrowheads="1"/>
          </p:cNvSpPr>
          <p:nvPr/>
        </p:nvSpPr>
        <p:spPr bwMode="auto">
          <a:xfrm>
            <a:off x="3260970" y="1525303"/>
            <a:ext cx="66675" cy="66675"/>
          </a:xfrm>
          <a:prstGeom prst="ellipse">
            <a:avLst/>
          </a:prstGeom>
          <a:solidFill>
            <a:srgbClr val="74AC06"/>
          </a:solidFill>
          <a:ln w="31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102" name="Line 67"/>
          <p:cNvSpPr>
            <a:spLocks noChangeShapeType="1"/>
          </p:cNvSpPr>
          <p:nvPr/>
        </p:nvSpPr>
        <p:spPr bwMode="auto">
          <a:xfrm flipH="1">
            <a:off x="4746490" y="2593235"/>
            <a:ext cx="41109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cs typeface="Helvetica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66AD691-1FD0-A640-BA89-9DFC7ADA83D1}"/>
              </a:ext>
            </a:extLst>
          </p:cNvPr>
          <p:cNvSpPr txBox="1"/>
          <p:nvPr/>
        </p:nvSpPr>
        <p:spPr>
          <a:xfrm>
            <a:off x="6711956" y="3886400"/>
            <a:ext cx="42320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/>
                <a:cs typeface="Verdana"/>
              </a:rPr>
              <a:t>Time of Drug Exposure &gt;IC90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409A814-979B-C44E-B19B-486CD47284AD}"/>
              </a:ext>
            </a:extLst>
          </p:cNvPr>
          <p:cNvSpPr txBox="1"/>
          <p:nvPr/>
        </p:nvSpPr>
        <p:spPr>
          <a:xfrm>
            <a:off x="6909121" y="1017059"/>
            <a:ext cx="39138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/>
                <a:cs typeface="Verdana"/>
              </a:rPr>
              <a:t>Dose Delivered Over Time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35829EE-7EED-2645-ACA2-7F1E4E0FDB9A}"/>
              </a:ext>
            </a:extLst>
          </p:cNvPr>
          <p:cNvGrpSpPr/>
          <p:nvPr/>
        </p:nvGrpSpPr>
        <p:grpSpPr>
          <a:xfrm>
            <a:off x="7337481" y="4307858"/>
            <a:ext cx="3043242" cy="1633431"/>
            <a:chOff x="1633015" y="4406154"/>
            <a:chExt cx="3136414" cy="226573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D73B36E-A679-A84E-8FD7-C76992A62361}"/>
                </a:ext>
              </a:extLst>
            </p:cNvPr>
            <p:cNvSpPr txBox="1"/>
            <p:nvPr/>
          </p:nvSpPr>
          <p:spPr>
            <a:xfrm>
              <a:off x="1929315" y="6325388"/>
              <a:ext cx="1106352" cy="34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Instillation</a:t>
              </a:r>
              <a:endParaRPr kumimoji="0" lang="en-US" sz="216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21425E6-C5C1-4945-B0F7-C28FA1D42ACC}"/>
                </a:ext>
              </a:extLst>
            </p:cNvPr>
            <p:cNvSpPr/>
            <p:nvPr/>
          </p:nvSpPr>
          <p:spPr>
            <a:xfrm>
              <a:off x="2168541" y="6129653"/>
              <a:ext cx="627900" cy="1334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003245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339DA4A-815E-F942-A420-861151A3FD79}"/>
                </a:ext>
              </a:extLst>
            </p:cNvPr>
            <p:cNvSpPr/>
            <p:nvPr/>
          </p:nvSpPr>
          <p:spPr>
            <a:xfrm>
              <a:off x="3712088" y="4804192"/>
              <a:ext cx="627900" cy="14589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003245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7D20BB6-5631-6E48-9971-0A5E8944D4FF}"/>
                </a:ext>
              </a:extLst>
            </p:cNvPr>
            <p:cNvSpPr txBox="1"/>
            <p:nvPr/>
          </p:nvSpPr>
          <p:spPr>
            <a:xfrm>
              <a:off x="2079701" y="5719006"/>
              <a:ext cx="796538" cy="42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&lt;1 </a:t>
              </a:r>
              <a:r>
                <a:rPr kumimoji="0" lang="en-US" sz="1920" b="1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Hr</a:t>
              </a:r>
              <a:endParaRPr kumimoji="0" lang="en-US" sz="192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30453-8185-D241-A7B5-9AE1F81A15C2}"/>
                </a:ext>
              </a:extLst>
            </p:cNvPr>
            <p:cNvSpPr txBox="1"/>
            <p:nvPr/>
          </p:nvSpPr>
          <p:spPr>
            <a:xfrm>
              <a:off x="3462204" y="4406154"/>
              <a:ext cx="1127668" cy="42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&gt;1 Week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DEC4646-8683-C94C-8EF8-10E5781C2040}"/>
                </a:ext>
              </a:extLst>
            </p:cNvPr>
            <p:cNvSpPr txBox="1"/>
            <p:nvPr/>
          </p:nvSpPr>
          <p:spPr>
            <a:xfrm>
              <a:off x="3377129" y="6325388"/>
              <a:ext cx="1297818" cy="34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TARIS System</a:t>
              </a:r>
              <a:endParaRPr kumimoji="0" lang="en-US" sz="216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492A271-0B08-0744-B4E7-E7553EE6BBB4}"/>
                </a:ext>
              </a:extLst>
            </p:cNvPr>
            <p:cNvCxnSpPr/>
            <p:nvPr/>
          </p:nvCxnSpPr>
          <p:spPr>
            <a:xfrm>
              <a:off x="1633015" y="6263103"/>
              <a:ext cx="3136414" cy="0"/>
            </a:xfrm>
            <a:prstGeom prst="straightConnector1">
              <a:avLst/>
            </a:prstGeom>
            <a:ln w="28575">
              <a:solidFill>
                <a:schemeClr val="tx2">
                  <a:lumMod val="65000"/>
                  <a:lumOff val="35000"/>
                </a:schemeClr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1521D1B-6F6C-2E48-A19F-D98ABE2C4ADB}"/>
                </a:ext>
              </a:extLst>
            </p:cNvPr>
            <p:cNvCxnSpPr/>
            <p:nvPr/>
          </p:nvCxnSpPr>
          <p:spPr>
            <a:xfrm flipV="1">
              <a:off x="1732265" y="4485413"/>
              <a:ext cx="0" cy="1880989"/>
            </a:xfrm>
            <a:prstGeom prst="straightConnector1">
              <a:avLst/>
            </a:prstGeom>
            <a:ln w="28575">
              <a:solidFill>
                <a:schemeClr val="tx2">
                  <a:lumMod val="65000"/>
                  <a:lumOff val="35000"/>
                </a:schemeClr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3D7D5E2-4EBF-F841-8CEA-D0E9D6761A88}"/>
                </a:ext>
              </a:extLst>
            </p:cNvPr>
            <p:cNvGrpSpPr/>
            <p:nvPr/>
          </p:nvGrpSpPr>
          <p:grpSpPr>
            <a:xfrm>
              <a:off x="3637418" y="5878225"/>
              <a:ext cx="777240" cy="75440"/>
              <a:chOff x="10291320" y="5621830"/>
              <a:chExt cx="668486" cy="75440"/>
            </a:xfrm>
            <a:gradFill flip="none" rotWithShape="1">
              <a:gsLst>
                <a:gs pos="0">
                  <a:srgbClr val="363636"/>
                </a:gs>
                <a:gs pos="100000">
                  <a:srgbClr val="383838"/>
                </a:gs>
              </a:gsLst>
              <a:lin ang="0" scaled="1"/>
              <a:tileRect/>
            </a:gradFill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8A705BE-8975-4447-8784-FE45DF55FC5B}"/>
                  </a:ext>
                </a:extLst>
              </p:cNvPr>
              <p:cNvCxnSpPr/>
              <p:nvPr/>
            </p:nvCxnSpPr>
            <p:spPr>
              <a:xfrm rot="20789445">
                <a:off x="10291320" y="5632281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8B93DA2-B378-B24B-954F-CB4887337D9D}"/>
                  </a:ext>
                </a:extLst>
              </p:cNvPr>
              <p:cNvCxnSpPr/>
              <p:nvPr/>
            </p:nvCxnSpPr>
            <p:spPr>
              <a:xfrm rot="20789445">
                <a:off x="10305218" y="5697270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098CC1A5-D8EA-524A-B0A9-9AE0E19D0D55}"/>
                  </a:ext>
                </a:extLst>
              </p:cNvPr>
              <p:cNvCxnSpPr/>
              <p:nvPr/>
            </p:nvCxnSpPr>
            <p:spPr>
              <a:xfrm rot="20789445">
                <a:off x="10480330" y="5626343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E8B49B9-6495-BA4B-A77D-03EEF35895BF}"/>
                  </a:ext>
                </a:extLst>
              </p:cNvPr>
              <p:cNvCxnSpPr/>
              <p:nvPr/>
            </p:nvCxnSpPr>
            <p:spPr>
              <a:xfrm rot="20789445">
                <a:off x="10494228" y="5691332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98179E4-FBB7-F44D-A685-489B4B02DB6D}"/>
                  </a:ext>
                </a:extLst>
              </p:cNvPr>
              <p:cNvCxnSpPr/>
              <p:nvPr/>
            </p:nvCxnSpPr>
            <p:spPr>
              <a:xfrm rot="20789445">
                <a:off x="10669339" y="5621830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1F42A48-E7A8-084E-BD1A-C9F3491FCFAB}"/>
                  </a:ext>
                </a:extLst>
              </p:cNvPr>
              <p:cNvCxnSpPr/>
              <p:nvPr/>
            </p:nvCxnSpPr>
            <p:spPr>
              <a:xfrm rot="20789445">
                <a:off x="10683237" y="5686819"/>
                <a:ext cx="276569" cy="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BE58715-6E85-9242-9EC9-3FC17628CAE2}"/>
                  </a:ext>
                </a:extLst>
              </p:cNvPr>
              <p:cNvSpPr/>
              <p:nvPr/>
            </p:nvSpPr>
            <p:spPr>
              <a:xfrm rot="20789445">
                <a:off x="10297995" y="5635072"/>
                <a:ext cx="276569" cy="59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E9676B2-9D42-9F4F-AB88-B456851BD354}"/>
                  </a:ext>
                </a:extLst>
              </p:cNvPr>
              <p:cNvSpPr/>
              <p:nvPr/>
            </p:nvSpPr>
            <p:spPr>
              <a:xfrm rot="20789445">
                <a:off x="10487005" y="5629134"/>
                <a:ext cx="276569" cy="59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DA05AAC-ACAB-9242-BA75-D33EA7649F47}"/>
                  </a:ext>
                </a:extLst>
              </p:cNvPr>
              <p:cNvSpPr/>
              <p:nvPr/>
            </p:nvSpPr>
            <p:spPr>
              <a:xfrm rot="20789445">
                <a:off x="10676014" y="5624621"/>
                <a:ext cx="276569" cy="59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77B0427-0DB7-7B49-9A3B-8505A229A98E}"/>
              </a:ext>
            </a:extLst>
          </p:cNvPr>
          <p:cNvGrpSpPr/>
          <p:nvPr/>
        </p:nvGrpSpPr>
        <p:grpSpPr>
          <a:xfrm>
            <a:off x="6788742" y="1352192"/>
            <a:ext cx="4738772" cy="2182137"/>
            <a:chOff x="950557" y="1174217"/>
            <a:chExt cx="5007513" cy="2625555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425BE23-6E4D-4046-BE3A-88183468A5E0}"/>
                </a:ext>
              </a:extLst>
            </p:cNvPr>
            <p:cNvGrpSpPr/>
            <p:nvPr/>
          </p:nvGrpSpPr>
          <p:grpSpPr>
            <a:xfrm>
              <a:off x="950557" y="1174217"/>
              <a:ext cx="5007513" cy="2625555"/>
              <a:chOff x="6509000" y="658944"/>
              <a:chExt cx="5989671" cy="3648347"/>
            </a:xfrm>
          </p:grpSpPr>
          <p:sp>
            <p:nvSpPr>
              <p:cNvPr id="139" name="Freeform 30">
                <a:extLst>
                  <a:ext uri="{FF2B5EF4-FFF2-40B4-BE49-F238E27FC236}">
                    <a16:creationId xmlns:a16="http://schemas.microsoft.com/office/drawing/2014/main" id="{A11FD33D-4AA1-424D-8DF2-A549C696A45E}"/>
                  </a:ext>
                </a:extLst>
              </p:cNvPr>
              <p:cNvSpPr/>
              <p:nvPr/>
            </p:nvSpPr>
            <p:spPr>
              <a:xfrm>
                <a:off x="6746022" y="773244"/>
                <a:ext cx="158846" cy="2909153"/>
              </a:xfrm>
              <a:custGeom>
                <a:avLst/>
                <a:gdLst>
                  <a:gd name="connsiteX0" fmla="*/ 0 w 282054"/>
                  <a:gd name="connsiteY0" fmla="*/ 1944102 h 1948651"/>
                  <a:gd name="connsiteX1" fmla="*/ 63690 w 282054"/>
                  <a:gd name="connsiteY1" fmla="*/ 206287 h 1948651"/>
                  <a:gd name="connsiteX2" fmla="*/ 95535 w 282054"/>
                  <a:gd name="connsiteY2" fmla="*/ 206287 h 1948651"/>
                  <a:gd name="connsiteX3" fmla="*/ 122830 w 282054"/>
                  <a:gd name="connsiteY3" fmla="*/ 1766681 h 1948651"/>
                  <a:gd name="connsiteX4" fmla="*/ 227463 w 282054"/>
                  <a:gd name="connsiteY4" fmla="*/ 1871314 h 1948651"/>
                  <a:gd name="connsiteX5" fmla="*/ 282054 w 282054"/>
                  <a:gd name="connsiteY5" fmla="*/ 1948651 h 1948651"/>
                  <a:gd name="connsiteX0" fmla="*/ 0 w 282054"/>
                  <a:gd name="connsiteY0" fmla="*/ 1944102 h 1948651"/>
                  <a:gd name="connsiteX1" fmla="*/ 63690 w 282054"/>
                  <a:gd name="connsiteY1" fmla="*/ 206287 h 1948651"/>
                  <a:gd name="connsiteX2" fmla="*/ 95535 w 282054"/>
                  <a:gd name="connsiteY2" fmla="*/ 206287 h 1948651"/>
                  <a:gd name="connsiteX3" fmla="*/ 122830 w 282054"/>
                  <a:gd name="connsiteY3" fmla="*/ 1766681 h 1948651"/>
                  <a:gd name="connsiteX4" fmla="*/ 210165 w 282054"/>
                  <a:gd name="connsiteY4" fmla="*/ 1897507 h 1948651"/>
                  <a:gd name="connsiteX5" fmla="*/ 282054 w 282054"/>
                  <a:gd name="connsiteY5" fmla="*/ 1948651 h 1948651"/>
                  <a:gd name="connsiteX0" fmla="*/ 0 w 282054"/>
                  <a:gd name="connsiteY0" fmla="*/ 1944102 h 1948651"/>
                  <a:gd name="connsiteX1" fmla="*/ 63690 w 282054"/>
                  <a:gd name="connsiteY1" fmla="*/ 206287 h 1948651"/>
                  <a:gd name="connsiteX2" fmla="*/ 95535 w 282054"/>
                  <a:gd name="connsiteY2" fmla="*/ 206287 h 1948651"/>
                  <a:gd name="connsiteX3" fmla="*/ 122830 w 282054"/>
                  <a:gd name="connsiteY3" fmla="*/ 1766681 h 1948651"/>
                  <a:gd name="connsiteX4" fmla="*/ 210165 w 282054"/>
                  <a:gd name="connsiteY4" fmla="*/ 1897507 h 1948651"/>
                  <a:gd name="connsiteX5" fmla="*/ 282054 w 282054"/>
                  <a:gd name="connsiteY5" fmla="*/ 1948651 h 1948651"/>
                  <a:gd name="connsiteX0" fmla="*/ 0 w 282054"/>
                  <a:gd name="connsiteY0" fmla="*/ 1944102 h 1948651"/>
                  <a:gd name="connsiteX1" fmla="*/ 63690 w 282054"/>
                  <a:gd name="connsiteY1" fmla="*/ 206287 h 1948651"/>
                  <a:gd name="connsiteX2" fmla="*/ 95535 w 282054"/>
                  <a:gd name="connsiteY2" fmla="*/ 206287 h 1948651"/>
                  <a:gd name="connsiteX3" fmla="*/ 122830 w 282054"/>
                  <a:gd name="connsiteY3" fmla="*/ 1766681 h 1948651"/>
                  <a:gd name="connsiteX4" fmla="*/ 210165 w 282054"/>
                  <a:gd name="connsiteY4" fmla="*/ 1897507 h 1948651"/>
                  <a:gd name="connsiteX5" fmla="*/ 282054 w 282054"/>
                  <a:gd name="connsiteY5" fmla="*/ 1948651 h 1948651"/>
                  <a:gd name="connsiteX0" fmla="*/ 0 w 282054"/>
                  <a:gd name="connsiteY0" fmla="*/ 1944102 h 1948651"/>
                  <a:gd name="connsiteX1" fmla="*/ 63690 w 282054"/>
                  <a:gd name="connsiteY1" fmla="*/ 206287 h 1948651"/>
                  <a:gd name="connsiteX2" fmla="*/ 95535 w 282054"/>
                  <a:gd name="connsiteY2" fmla="*/ 206287 h 1948651"/>
                  <a:gd name="connsiteX3" fmla="*/ 122830 w 282054"/>
                  <a:gd name="connsiteY3" fmla="*/ 1766681 h 1948651"/>
                  <a:gd name="connsiteX4" fmla="*/ 210165 w 282054"/>
                  <a:gd name="connsiteY4" fmla="*/ 1897507 h 1948651"/>
                  <a:gd name="connsiteX5" fmla="*/ 282054 w 282054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210165 w 316650"/>
                  <a:gd name="connsiteY4" fmla="*/ 1897507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210165 w 316650"/>
                  <a:gd name="connsiteY4" fmla="*/ 1897507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92868 w 316650"/>
                  <a:gd name="connsiteY4" fmla="*/ 1911795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92868 w 316650"/>
                  <a:gd name="connsiteY4" fmla="*/ 1911795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92868 w 316650"/>
                  <a:gd name="connsiteY4" fmla="*/ 1911795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92868 w 316650"/>
                  <a:gd name="connsiteY4" fmla="*/ 1911795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92868 w 316650"/>
                  <a:gd name="connsiteY4" fmla="*/ 1911795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87102 w 316650"/>
                  <a:gd name="connsiteY4" fmla="*/ 1918939 h 1948651"/>
                  <a:gd name="connsiteX5" fmla="*/ 316650 w 316650"/>
                  <a:gd name="connsiteY5" fmla="*/ 1948651 h 1948651"/>
                  <a:gd name="connsiteX0" fmla="*/ 0 w 316650"/>
                  <a:gd name="connsiteY0" fmla="*/ 1944102 h 1948651"/>
                  <a:gd name="connsiteX1" fmla="*/ 63690 w 316650"/>
                  <a:gd name="connsiteY1" fmla="*/ 206287 h 1948651"/>
                  <a:gd name="connsiteX2" fmla="*/ 95535 w 316650"/>
                  <a:gd name="connsiteY2" fmla="*/ 206287 h 1948651"/>
                  <a:gd name="connsiteX3" fmla="*/ 122830 w 316650"/>
                  <a:gd name="connsiteY3" fmla="*/ 1766681 h 1948651"/>
                  <a:gd name="connsiteX4" fmla="*/ 187102 w 316650"/>
                  <a:gd name="connsiteY4" fmla="*/ 1918939 h 1948651"/>
                  <a:gd name="connsiteX5" fmla="*/ 316650 w 316650"/>
                  <a:gd name="connsiteY5" fmla="*/ 1948651 h 194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650" h="1948651">
                    <a:moveTo>
                      <a:pt x="0" y="1944102"/>
                    </a:moveTo>
                    <a:cubicBezTo>
                      <a:pt x="23884" y="1220012"/>
                      <a:pt x="47768" y="495923"/>
                      <a:pt x="63690" y="206287"/>
                    </a:cubicBezTo>
                    <a:cubicBezTo>
                      <a:pt x="79613" y="-83349"/>
                      <a:pt x="85678" y="-53779"/>
                      <a:pt x="95535" y="206287"/>
                    </a:cubicBezTo>
                    <a:cubicBezTo>
                      <a:pt x="105392" y="466353"/>
                      <a:pt x="113335" y="1690789"/>
                      <a:pt x="122830" y="1766681"/>
                    </a:cubicBezTo>
                    <a:cubicBezTo>
                      <a:pt x="132325" y="1842573"/>
                      <a:pt x="160563" y="1910043"/>
                      <a:pt x="187102" y="1918939"/>
                    </a:cubicBezTo>
                    <a:cubicBezTo>
                      <a:pt x="213641" y="1927835"/>
                      <a:pt x="224783" y="1932289"/>
                      <a:pt x="316650" y="1948651"/>
                    </a:cubicBezTo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sp>
            <p:nvSpPr>
              <p:cNvPr id="140" name="Freeform 10">
                <a:extLst>
                  <a:ext uri="{FF2B5EF4-FFF2-40B4-BE49-F238E27FC236}">
                    <a16:creationId xmlns:a16="http://schemas.microsoft.com/office/drawing/2014/main" id="{5A7C1538-51F1-584F-82F6-B15DA95A8E18}"/>
                  </a:ext>
                </a:extLst>
              </p:cNvPr>
              <p:cNvSpPr/>
              <p:nvPr/>
            </p:nvSpPr>
            <p:spPr>
              <a:xfrm>
                <a:off x="6955708" y="2694304"/>
                <a:ext cx="4686210" cy="999148"/>
              </a:xfrm>
              <a:custGeom>
                <a:avLst/>
                <a:gdLst>
                  <a:gd name="connsiteX0" fmla="*/ 0 w 4953837"/>
                  <a:gd name="connsiteY0" fmla="*/ 1030324 h 1030324"/>
                  <a:gd name="connsiteX1" fmla="*/ 221063 w 4953837"/>
                  <a:gd name="connsiteY1" fmla="*/ 336988 h 1030324"/>
                  <a:gd name="connsiteX2" fmla="*/ 512466 w 4953837"/>
                  <a:gd name="connsiteY2" fmla="*/ 105876 h 1030324"/>
                  <a:gd name="connsiteX3" fmla="*/ 1095270 w 4953837"/>
                  <a:gd name="connsiteY3" fmla="*/ 5393 h 1030324"/>
                  <a:gd name="connsiteX4" fmla="*/ 3446584 w 4953837"/>
                  <a:gd name="connsiteY4" fmla="*/ 25489 h 1030324"/>
                  <a:gd name="connsiteX5" fmla="*/ 4953837 w 4953837"/>
                  <a:gd name="connsiteY5" fmla="*/ 125973 h 1030324"/>
                  <a:gd name="connsiteX0" fmla="*/ 0 w 4953837"/>
                  <a:gd name="connsiteY0" fmla="*/ 1029067 h 1029067"/>
                  <a:gd name="connsiteX1" fmla="*/ 221063 w 4953837"/>
                  <a:gd name="connsiteY1" fmla="*/ 335731 h 1029067"/>
                  <a:gd name="connsiteX2" fmla="*/ 512466 w 4953837"/>
                  <a:gd name="connsiteY2" fmla="*/ 87210 h 1029067"/>
                  <a:gd name="connsiteX3" fmla="*/ 1095270 w 4953837"/>
                  <a:gd name="connsiteY3" fmla="*/ 4136 h 1029067"/>
                  <a:gd name="connsiteX4" fmla="*/ 3446584 w 4953837"/>
                  <a:gd name="connsiteY4" fmla="*/ 24232 h 1029067"/>
                  <a:gd name="connsiteX5" fmla="*/ 4953837 w 4953837"/>
                  <a:gd name="connsiteY5" fmla="*/ 124716 h 1029067"/>
                  <a:gd name="connsiteX0" fmla="*/ 0 w 4953837"/>
                  <a:gd name="connsiteY0" fmla="*/ 1029067 h 1029067"/>
                  <a:gd name="connsiteX1" fmla="*/ 221063 w 4953837"/>
                  <a:gd name="connsiteY1" fmla="*/ 335731 h 1029067"/>
                  <a:gd name="connsiteX2" fmla="*/ 512466 w 4953837"/>
                  <a:gd name="connsiteY2" fmla="*/ 87210 h 1029067"/>
                  <a:gd name="connsiteX3" fmla="*/ 1095270 w 4953837"/>
                  <a:gd name="connsiteY3" fmla="*/ 4136 h 1029067"/>
                  <a:gd name="connsiteX4" fmla="*/ 3446584 w 4953837"/>
                  <a:gd name="connsiteY4" fmla="*/ 24232 h 1029067"/>
                  <a:gd name="connsiteX5" fmla="*/ 4953837 w 4953837"/>
                  <a:gd name="connsiteY5" fmla="*/ 124716 h 1029067"/>
                  <a:gd name="connsiteX0" fmla="*/ 0 w 4953837"/>
                  <a:gd name="connsiteY0" fmla="*/ 1029067 h 1029067"/>
                  <a:gd name="connsiteX1" fmla="*/ 221063 w 4953837"/>
                  <a:gd name="connsiteY1" fmla="*/ 335731 h 1029067"/>
                  <a:gd name="connsiteX2" fmla="*/ 512466 w 4953837"/>
                  <a:gd name="connsiteY2" fmla="*/ 87210 h 1029067"/>
                  <a:gd name="connsiteX3" fmla="*/ 1095270 w 4953837"/>
                  <a:gd name="connsiteY3" fmla="*/ 4136 h 1029067"/>
                  <a:gd name="connsiteX4" fmla="*/ 3446584 w 4953837"/>
                  <a:gd name="connsiteY4" fmla="*/ 24232 h 1029067"/>
                  <a:gd name="connsiteX5" fmla="*/ 4953837 w 4953837"/>
                  <a:gd name="connsiteY5" fmla="*/ 124716 h 1029067"/>
                  <a:gd name="connsiteX0" fmla="*/ 0 w 4953837"/>
                  <a:gd name="connsiteY0" fmla="*/ 1024931 h 1024931"/>
                  <a:gd name="connsiteX1" fmla="*/ 221063 w 4953837"/>
                  <a:gd name="connsiteY1" fmla="*/ 331595 h 1024931"/>
                  <a:gd name="connsiteX2" fmla="*/ 507492 w 4953837"/>
                  <a:gd name="connsiteY2" fmla="*/ 70639 h 1024931"/>
                  <a:gd name="connsiteX3" fmla="*/ 1095270 w 4953837"/>
                  <a:gd name="connsiteY3" fmla="*/ 0 h 1024931"/>
                  <a:gd name="connsiteX4" fmla="*/ 3446584 w 4953837"/>
                  <a:gd name="connsiteY4" fmla="*/ 20096 h 1024931"/>
                  <a:gd name="connsiteX5" fmla="*/ 4953837 w 4953837"/>
                  <a:gd name="connsiteY5" fmla="*/ 120580 h 1024931"/>
                  <a:gd name="connsiteX0" fmla="*/ 0 w 4953837"/>
                  <a:gd name="connsiteY0" fmla="*/ 1024931 h 1024931"/>
                  <a:gd name="connsiteX1" fmla="*/ 221063 w 4953837"/>
                  <a:gd name="connsiteY1" fmla="*/ 331595 h 1024931"/>
                  <a:gd name="connsiteX2" fmla="*/ 507492 w 4953837"/>
                  <a:gd name="connsiteY2" fmla="*/ 70639 h 1024931"/>
                  <a:gd name="connsiteX3" fmla="*/ 1095270 w 4953837"/>
                  <a:gd name="connsiteY3" fmla="*/ 0 h 1024931"/>
                  <a:gd name="connsiteX4" fmla="*/ 3446584 w 4953837"/>
                  <a:gd name="connsiteY4" fmla="*/ 20096 h 1024931"/>
                  <a:gd name="connsiteX5" fmla="*/ 4953837 w 4953837"/>
                  <a:gd name="connsiteY5" fmla="*/ 120580 h 1024931"/>
                  <a:gd name="connsiteX0" fmla="*/ 0 w 4953837"/>
                  <a:gd name="connsiteY0" fmla="*/ 1024931 h 1024931"/>
                  <a:gd name="connsiteX1" fmla="*/ 221063 w 4953837"/>
                  <a:gd name="connsiteY1" fmla="*/ 331595 h 1024931"/>
                  <a:gd name="connsiteX2" fmla="*/ 507492 w 4953837"/>
                  <a:gd name="connsiteY2" fmla="*/ 70639 h 1024931"/>
                  <a:gd name="connsiteX3" fmla="*/ 1095270 w 4953837"/>
                  <a:gd name="connsiteY3" fmla="*/ 0 h 1024931"/>
                  <a:gd name="connsiteX4" fmla="*/ 3446584 w 4953837"/>
                  <a:gd name="connsiteY4" fmla="*/ 20096 h 1024931"/>
                  <a:gd name="connsiteX5" fmla="*/ 4953837 w 4953837"/>
                  <a:gd name="connsiteY5" fmla="*/ 120580 h 1024931"/>
                  <a:gd name="connsiteX0" fmla="*/ 0 w 4968760"/>
                  <a:gd name="connsiteY0" fmla="*/ 1024931 h 1024931"/>
                  <a:gd name="connsiteX1" fmla="*/ 221063 w 4968760"/>
                  <a:gd name="connsiteY1" fmla="*/ 331595 h 1024931"/>
                  <a:gd name="connsiteX2" fmla="*/ 507492 w 4968760"/>
                  <a:gd name="connsiteY2" fmla="*/ 70639 h 1024931"/>
                  <a:gd name="connsiteX3" fmla="*/ 1095270 w 4968760"/>
                  <a:gd name="connsiteY3" fmla="*/ 0 h 1024931"/>
                  <a:gd name="connsiteX4" fmla="*/ 3446584 w 4968760"/>
                  <a:gd name="connsiteY4" fmla="*/ 20096 h 1024931"/>
                  <a:gd name="connsiteX5" fmla="*/ 4968760 w 4968760"/>
                  <a:gd name="connsiteY5" fmla="*/ 103170 h 1024931"/>
                  <a:gd name="connsiteX0" fmla="*/ 0 w 5079861"/>
                  <a:gd name="connsiteY0" fmla="*/ 1024931 h 1024931"/>
                  <a:gd name="connsiteX1" fmla="*/ 221063 w 5079861"/>
                  <a:gd name="connsiteY1" fmla="*/ 331595 h 1024931"/>
                  <a:gd name="connsiteX2" fmla="*/ 507492 w 5079861"/>
                  <a:gd name="connsiteY2" fmla="*/ 70639 h 1024931"/>
                  <a:gd name="connsiteX3" fmla="*/ 1095270 w 5079861"/>
                  <a:gd name="connsiteY3" fmla="*/ 0 h 1024931"/>
                  <a:gd name="connsiteX4" fmla="*/ 3446584 w 5079861"/>
                  <a:gd name="connsiteY4" fmla="*/ 20096 h 1024931"/>
                  <a:gd name="connsiteX5" fmla="*/ 4968760 w 5079861"/>
                  <a:gd name="connsiteY5" fmla="*/ 103170 h 1024931"/>
                  <a:gd name="connsiteX6" fmla="*/ 4962956 w 5079861"/>
                  <a:gd name="connsiteY6" fmla="*/ 100949 h 1024931"/>
                  <a:gd name="connsiteX0" fmla="*/ 0 w 5099883"/>
                  <a:gd name="connsiteY0" fmla="*/ 1024931 h 1024931"/>
                  <a:gd name="connsiteX1" fmla="*/ 221063 w 5099883"/>
                  <a:gd name="connsiteY1" fmla="*/ 331595 h 1024931"/>
                  <a:gd name="connsiteX2" fmla="*/ 507492 w 5099883"/>
                  <a:gd name="connsiteY2" fmla="*/ 70639 h 1024931"/>
                  <a:gd name="connsiteX3" fmla="*/ 1095270 w 5099883"/>
                  <a:gd name="connsiteY3" fmla="*/ 0 h 1024931"/>
                  <a:gd name="connsiteX4" fmla="*/ 3446584 w 5099883"/>
                  <a:gd name="connsiteY4" fmla="*/ 20096 h 1024931"/>
                  <a:gd name="connsiteX5" fmla="*/ 4968760 w 5099883"/>
                  <a:gd name="connsiteY5" fmla="*/ 103170 h 1024931"/>
                  <a:gd name="connsiteX6" fmla="*/ 5030111 w 5099883"/>
                  <a:gd name="connsiteY6" fmla="*/ 1466 h 1024931"/>
                  <a:gd name="connsiteX0" fmla="*/ 0 w 5061096"/>
                  <a:gd name="connsiteY0" fmla="*/ 1024931 h 1024931"/>
                  <a:gd name="connsiteX1" fmla="*/ 221063 w 5061096"/>
                  <a:gd name="connsiteY1" fmla="*/ 331595 h 1024931"/>
                  <a:gd name="connsiteX2" fmla="*/ 507492 w 5061096"/>
                  <a:gd name="connsiteY2" fmla="*/ 70639 h 1024931"/>
                  <a:gd name="connsiteX3" fmla="*/ 1095270 w 5061096"/>
                  <a:gd name="connsiteY3" fmla="*/ 0 h 1024931"/>
                  <a:gd name="connsiteX4" fmla="*/ 3446584 w 5061096"/>
                  <a:gd name="connsiteY4" fmla="*/ 20096 h 1024931"/>
                  <a:gd name="connsiteX5" fmla="*/ 4901606 w 5061096"/>
                  <a:gd name="connsiteY5" fmla="*/ 98195 h 1024931"/>
                  <a:gd name="connsiteX6" fmla="*/ 5030111 w 5061096"/>
                  <a:gd name="connsiteY6" fmla="*/ 1466 h 1024931"/>
                  <a:gd name="connsiteX0" fmla="*/ 0 w 5013342"/>
                  <a:gd name="connsiteY0" fmla="*/ 1024931 h 1031107"/>
                  <a:gd name="connsiteX1" fmla="*/ 221063 w 5013342"/>
                  <a:gd name="connsiteY1" fmla="*/ 331595 h 1031107"/>
                  <a:gd name="connsiteX2" fmla="*/ 507492 w 5013342"/>
                  <a:gd name="connsiteY2" fmla="*/ 70639 h 1031107"/>
                  <a:gd name="connsiteX3" fmla="*/ 1095270 w 5013342"/>
                  <a:gd name="connsiteY3" fmla="*/ 0 h 1031107"/>
                  <a:gd name="connsiteX4" fmla="*/ 3446584 w 5013342"/>
                  <a:gd name="connsiteY4" fmla="*/ 20096 h 1031107"/>
                  <a:gd name="connsiteX5" fmla="*/ 4901606 w 5013342"/>
                  <a:gd name="connsiteY5" fmla="*/ 98195 h 1031107"/>
                  <a:gd name="connsiteX6" fmla="*/ 4898290 w 5013342"/>
                  <a:gd name="connsiteY6" fmla="*/ 1031107 h 1031107"/>
                  <a:gd name="connsiteX0" fmla="*/ 0 w 5013342"/>
                  <a:gd name="connsiteY0" fmla="*/ 1024931 h 1031107"/>
                  <a:gd name="connsiteX1" fmla="*/ 221063 w 5013342"/>
                  <a:gd name="connsiteY1" fmla="*/ 331595 h 1031107"/>
                  <a:gd name="connsiteX2" fmla="*/ 507492 w 5013342"/>
                  <a:gd name="connsiteY2" fmla="*/ 70639 h 1031107"/>
                  <a:gd name="connsiteX3" fmla="*/ 1095270 w 5013342"/>
                  <a:gd name="connsiteY3" fmla="*/ 0 h 1031107"/>
                  <a:gd name="connsiteX4" fmla="*/ 3446584 w 5013342"/>
                  <a:gd name="connsiteY4" fmla="*/ 20096 h 1031107"/>
                  <a:gd name="connsiteX5" fmla="*/ 4901606 w 5013342"/>
                  <a:gd name="connsiteY5" fmla="*/ 98195 h 1031107"/>
                  <a:gd name="connsiteX6" fmla="*/ 4898290 w 5013342"/>
                  <a:gd name="connsiteY6" fmla="*/ 1031107 h 1031107"/>
                  <a:gd name="connsiteX0" fmla="*/ 0 w 5013342"/>
                  <a:gd name="connsiteY0" fmla="*/ 1024931 h 1031107"/>
                  <a:gd name="connsiteX1" fmla="*/ 221063 w 5013342"/>
                  <a:gd name="connsiteY1" fmla="*/ 331595 h 1031107"/>
                  <a:gd name="connsiteX2" fmla="*/ 507492 w 5013342"/>
                  <a:gd name="connsiteY2" fmla="*/ 70639 h 1031107"/>
                  <a:gd name="connsiteX3" fmla="*/ 1095270 w 5013342"/>
                  <a:gd name="connsiteY3" fmla="*/ 0 h 1031107"/>
                  <a:gd name="connsiteX4" fmla="*/ 3446584 w 5013342"/>
                  <a:gd name="connsiteY4" fmla="*/ 20096 h 1031107"/>
                  <a:gd name="connsiteX5" fmla="*/ 4901606 w 5013342"/>
                  <a:gd name="connsiteY5" fmla="*/ 98195 h 1031107"/>
                  <a:gd name="connsiteX6" fmla="*/ 4898290 w 5013342"/>
                  <a:gd name="connsiteY6" fmla="*/ 1031107 h 1031107"/>
                  <a:gd name="connsiteX0" fmla="*/ 0 w 4901606"/>
                  <a:gd name="connsiteY0" fmla="*/ 1024931 h 1031107"/>
                  <a:gd name="connsiteX1" fmla="*/ 221063 w 4901606"/>
                  <a:gd name="connsiteY1" fmla="*/ 331595 h 1031107"/>
                  <a:gd name="connsiteX2" fmla="*/ 507492 w 4901606"/>
                  <a:gd name="connsiteY2" fmla="*/ 70639 h 1031107"/>
                  <a:gd name="connsiteX3" fmla="*/ 1095270 w 4901606"/>
                  <a:gd name="connsiteY3" fmla="*/ 0 h 1031107"/>
                  <a:gd name="connsiteX4" fmla="*/ 3446584 w 4901606"/>
                  <a:gd name="connsiteY4" fmla="*/ 20096 h 1031107"/>
                  <a:gd name="connsiteX5" fmla="*/ 4901606 w 4901606"/>
                  <a:gd name="connsiteY5" fmla="*/ 98195 h 1031107"/>
                  <a:gd name="connsiteX6" fmla="*/ 4898290 w 4901606"/>
                  <a:gd name="connsiteY6" fmla="*/ 1031107 h 1031107"/>
                  <a:gd name="connsiteX0" fmla="*/ 0 w 4901606"/>
                  <a:gd name="connsiteY0" fmla="*/ 1024931 h 1031107"/>
                  <a:gd name="connsiteX1" fmla="*/ 221063 w 4901606"/>
                  <a:gd name="connsiteY1" fmla="*/ 331595 h 1031107"/>
                  <a:gd name="connsiteX2" fmla="*/ 507492 w 4901606"/>
                  <a:gd name="connsiteY2" fmla="*/ 70639 h 1031107"/>
                  <a:gd name="connsiteX3" fmla="*/ 1095270 w 4901606"/>
                  <a:gd name="connsiteY3" fmla="*/ 0 h 1031107"/>
                  <a:gd name="connsiteX4" fmla="*/ 3446584 w 4901606"/>
                  <a:gd name="connsiteY4" fmla="*/ 20096 h 1031107"/>
                  <a:gd name="connsiteX5" fmla="*/ 4901606 w 4901606"/>
                  <a:gd name="connsiteY5" fmla="*/ 98195 h 1031107"/>
                  <a:gd name="connsiteX6" fmla="*/ 4898290 w 4901606"/>
                  <a:gd name="connsiteY6" fmla="*/ 1031107 h 1031107"/>
                  <a:gd name="connsiteX0" fmla="*/ 0 w 4901606"/>
                  <a:gd name="connsiteY0" fmla="*/ 1024931 h 1043543"/>
                  <a:gd name="connsiteX1" fmla="*/ 221063 w 4901606"/>
                  <a:gd name="connsiteY1" fmla="*/ 331595 h 1043543"/>
                  <a:gd name="connsiteX2" fmla="*/ 507492 w 4901606"/>
                  <a:gd name="connsiteY2" fmla="*/ 70639 h 1043543"/>
                  <a:gd name="connsiteX3" fmla="*/ 1095270 w 4901606"/>
                  <a:gd name="connsiteY3" fmla="*/ 0 h 1043543"/>
                  <a:gd name="connsiteX4" fmla="*/ 3446584 w 4901606"/>
                  <a:gd name="connsiteY4" fmla="*/ 20096 h 1043543"/>
                  <a:gd name="connsiteX5" fmla="*/ 4901606 w 4901606"/>
                  <a:gd name="connsiteY5" fmla="*/ 98195 h 1043543"/>
                  <a:gd name="connsiteX6" fmla="*/ 4900777 w 4901606"/>
                  <a:gd name="connsiteY6" fmla="*/ 1043543 h 10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01606" h="1043543">
                    <a:moveTo>
                      <a:pt x="0" y="1024931"/>
                    </a:moveTo>
                    <a:cubicBezTo>
                      <a:pt x="67826" y="755300"/>
                      <a:pt x="136481" y="490644"/>
                      <a:pt x="221063" y="331595"/>
                    </a:cubicBezTo>
                    <a:cubicBezTo>
                      <a:pt x="305645" y="172546"/>
                      <a:pt x="443868" y="98547"/>
                      <a:pt x="507492" y="70639"/>
                    </a:cubicBezTo>
                    <a:cubicBezTo>
                      <a:pt x="571116" y="42731"/>
                      <a:pt x="605421" y="8424"/>
                      <a:pt x="1095270" y="0"/>
                    </a:cubicBezTo>
                    <a:lnTo>
                      <a:pt x="3446584" y="20096"/>
                    </a:lnTo>
                    <a:cubicBezTo>
                      <a:pt x="4080973" y="36462"/>
                      <a:pt x="4174095" y="59145"/>
                      <a:pt x="4901606" y="98195"/>
                    </a:cubicBezTo>
                    <a:cubicBezTo>
                      <a:pt x="4900641" y="616542"/>
                      <a:pt x="4901986" y="1044006"/>
                      <a:pt x="4900777" y="104354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134F40B3-1DBC-D442-AED1-F4F9835E9CE4}"/>
                  </a:ext>
                </a:extLst>
              </p:cNvPr>
              <p:cNvSpPr/>
              <p:nvPr/>
            </p:nvSpPr>
            <p:spPr>
              <a:xfrm>
                <a:off x="11593095" y="2795720"/>
                <a:ext cx="57173" cy="8819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3944A346-AE0D-A142-9281-EF3367C8C0A1}"/>
                  </a:ext>
                </a:extLst>
              </p:cNvPr>
              <p:cNvCxnSpPr/>
              <p:nvPr/>
            </p:nvCxnSpPr>
            <p:spPr>
              <a:xfrm>
                <a:off x="6611593" y="3689377"/>
                <a:ext cx="5213860" cy="0"/>
              </a:xfrm>
              <a:prstGeom prst="straightConnector1">
                <a:avLst/>
              </a:prstGeom>
              <a:ln w="28575">
                <a:solidFill>
                  <a:schemeClr val="tx2">
                    <a:lumMod val="65000"/>
                    <a:lumOff val="35000"/>
                  </a:schemeClr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6F2D152-0424-2647-93CA-8A7BCDCCFCB4}"/>
                  </a:ext>
                </a:extLst>
              </p:cNvPr>
              <p:cNvCxnSpPr/>
              <p:nvPr/>
            </p:nvCxnSpPr>
            <p:spPr>
              <a:xfrm flipV="1">
                <a:off x="6949101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66B8646-59A1-3441-B78D-7E416DA73EDA}"/>
                  </a:ext>
                </a:extLst>
              </p:cNvPr>
              <p:cNvCxnSpPr/>
              <p:nvPr/>
            </p:nvCxnSpPr>
            <p:spPr>
              <a:xfrm flipV="1">
                <a:off x="7682289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FBC6DB4-31E5-9A45-A20F-FA9D4B0DDFAF}"/>
                  </a:ext>
                </a:extLst>
              </p:cNvPr>
              <p:cNvCxnSpPr/>
              <p:nvPr/>
            </p:nvCxnSpPr>
            <p:spPr>
              <a:xfrm flipV="1">
                <a:off x="11348229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85D2BF0-31AF-BC4D-B6A6-3D416C1C868A}"/>
                  </a:ext>
                </a:extLst>
              </p:cNvPr>
              <p:cNvCxnSpPr/>
              <p:nvPr/>
            </p:nvCxnSpPr>
            <p:spPr>
              <a:xfrm flipV="1">
                <a:off x="8415477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4527FD54-977A-8B4B-AF00-D08862C91EF2}"/>
                  </a:ext>
                </a:extLst>
              </p:cNvPr>
              <p:cNvCxnSpPr/>
              <p:nvPr/>
            </p:nvCxnSpPr>
            <p:spPr>
              <a:xfrm flipV="1">
                <a:off x="9148665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0EA22CB-4D5D-1A42-9FFB-6D837DAE4736}"/>
                  </a:ext>
                </a:extLst>
              </p:cNvPr>
              <p:cNvCxnSpPr/>
              <p:nvPr/>
            </p:nvCxnSpPr>
            <p:spPr>
              <a:xfrm flipV="1">
                <a:off x="9881853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3E47C214-ECB0-B64F-BF00-6D6DFB1B51C0}"/>
                  </a:ext>
                </a:extLst>
              </p:cNvPr>
              <p:cNvCxnSpPr/>
              <p:nvPr/>
            </p:nvCxnSpPr>
            <p:spPr>
              <a:xfrm flipV="1">
                <a:off x="10615041" y="3642253"/>
                <a:ext cx="0" cy="91440"/>
              </a:xfrm>
              <a:prstGeom prst="line">
                <a:avLst/>
              </a:prstGeom>
              <a:ln w="19050">
                <a:solidFill>
                  <a:schemeClr val="tx1">
                    <a:lumMod val="25000"/>
                    <a:lumOff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3279A62-4DD6-8241-89E8-C7728CBCD071}"/>
                  </a:ext>
                </a:extLst>
              </p:cNvPr>
              <p:cNvSpPr txBox="1"/>
              <p:nvPr/>
            </p:nvSpPr>
            <p:spPr>
              <a:xfrm>
                <a:off x="6509000" y="3751663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1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55EAEB-DFEE-1E41-A37A-E1B2F90E3885}"/>
                  </a:ext>
                </a:extLst>
              </p:cNvPr>
              <p:cNvSpPr txBox="1"/>
              <p:nvPr/>
            </p:nvSpPr>
            <p:spPr>
              <a:xfrm>
                <a:off x="7240992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2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76FEE29-63C4-274B-9F0F-B979384FC912}"/>
                  </a:ext>
                </a:extLst>
              </p:cNvPr>
              <p:cNvSpPr txBox="1"/>
              <p:nvPr/>
            </p:nvSpPr>
            <p:spPr>
              <a:xfrm>
                <a:off x="7972984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3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A934F3D-1895-5245-BEDA-936C8FE56877}"/>
                  </a:ext>
                </a:extLst>
              </p:cNvPr>
              <p:cNvSpPr txBox="1"/>
              <p:nvPr/>
            </p:nvSpPr>
            <p:spPr>
              <a:xfrm>
                <a:off x="8704976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4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63B34845-1C68-024F-8D51-3E6005085716}"/>
                  </a:ext>
                </a:extLst>
              </p:cNvPr>
              <p:cNvSpPr txBox="1"/>
              <p:nvPr/>
            </p:nvSpPr>
            <p:spPr>
              <a:xfrm>
                <a:off x="9436968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5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2ABDCD3-880C-1B4E-A2A5-856BFF13809E}"/>
                  </a:ext>
                </a:extLst>
              </p:cNvPr>
              <p:cNvSpPr txBox="1"/>
              <p:nvPr/>
            </p:nvSpPr>
            <p:spPr>
              <a:xfrm>
                <a:off x="10168960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6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3B613E56-A321-DD42-A398-F92AEEB012CF}"/>
                  </a:ext>
                </a:extLst>
              </p:cNvPr>
              <p:cNvSpPr txBox="1"/>
              <p:nvPr/>
            </p:nvSpPr>
            <p:spPr>
              <a:xfrm>
                <a:off x="10900949" y="3751661"/>
                <a:ext cx="880201" cy="5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003245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Day 7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3245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652BE93C-5A0A-1648-92F6-AC43BDA51333}"/>
                  </a:ext>
                </a:extLst>
              </p:cNvPr>
              <p:cNvCxnSpPr/>
              <p:nvPr/>
            </p:nvCxnSpPr>
            <p:spPr>
              <a:xfrm>
                <a:off x="6710842" y="3352254"/>
                <a:ext cx="5114611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65000"/>
                    <a:lumOff val="3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0930311-CB04-324E-AF77-9B95356136A6}"/>
                  </a:ext>
                </a:extLst>
              </p:cNvPr>
              <p:cNvSpPr txBox="1"/>
              <p:nvPr/>
            </p:nvSpPr>
            <p:spPr>
              <a:xfrm>
                <a:off x="11761141" y="2994128"/>
                <a:ext cx="737530" cy="614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IC</a:t>
                </a:r>
                <a:r>
                  <a:rPr kumimoji="0" lang="en-US" sz="192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90</a:t>
                </a:r>
                <a:endParaRPr kumimoji="0" lang="en-US" sz="288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922FE7DF-F403-9F47-8267-CCDA22FF3B32}"/>
                  </a:ext>
                </a:extLst>
              </p:cNvPr>
              <p:cNvCxnSpPr/>
              <p:nvPr/>
            </p:nvCxnSpPr>
            <p:spPr>
              <a:xfrm flipV="1">
                <a:off x="6710842" y="658944"/>
                <a:ext cx="0" cy="3133732"/>
              </a:xfrm>
              <a:prstGeom prst="straightConnector1">
                <a:avLst/>
              </a:prstGeom>
              <a:ln w="28575">
                <a:solidFill>
                  <a:schemeClr val="tx2">
                    <a:lumMod val="65000"/>
                    <a:lumOff val="35000"/>
                  </a:schemeClr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C6B4A43-B366-D645-9213-09B77077D908}"/>
                </a:ext>
              </a:extLst>
            </p:cNvPr>
            <p:cNvSpPr txBox="1"/>
            <p:nvPr/>
          </p:nvSpPr>
          <p:spPr>
            <a:xfrm>
              <a:off x="1159929" y="1264433"/>
              <a:ext cx="1425024" cy="61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Instillation</a:t>
              </a:r>
              <a:b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</a:br>
              <a: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(Current SOC)</a:t>
              </a:r>
              <a:endParaRPr kumimoji="0" lang="en-US" sz="216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62B19D7-6EB2-C342-8BD8-EBE4BB99D019}"/>
                </a:ext>
              </a:extLst>
            </p:cNvPr>
            <p:cNvSpPr txBox="1"/>
            <p:nvPr/>
          </p:nvSpPr>
          <p:spPr>
            <a:xfrm>
              <a:off x="4583637" y="2345320"/>
              <a:ext cx="690480" cy="35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TARIS</a:t>
              </a:r>
              <a:endParaRPr kumimoji="0" lang="en-US" sz="216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25 0.03333 C 0.00612 0.03055 0.00612 0.02778 0.00599 0.025 L 0.00521 0.01898 L 0.00403 0.0125 L 0.00312 0.0088 L 0.00182 0.00555 L 1.875E-6 1.11111E-6 " pathEditMode="relative" rAng="0" ptsTypes="AAAAAAA">
                                      <p:cBhvr>
                                        <p:cTn id="7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66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872 0.03541 L -0.00781 0.025 L -0.00742 0.02106 L -0.00586 0.01574 L -0.00469 0.01134 L -0.00338 0.00787 L -8.33333E-7 4.44444E-6 " pathEditMode="relative" rAng="0" ptsTypes="AAAAAAA">
                                      <p:cBhvr>
                                        <p:cTn id="74" dur="16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78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872 0.06482 L -0.00781 0.0456 L -0.00742 0.03843 L -0.00586 0.02871 L -0.00468 0.0206 L -0.00338 0.01435 L -2.5E-6 -2.22222E-6 " pathEditMode="relative" rAng="0" ptsTypes="AAAAAAA">
                                      <p:cBhvr>
                                        <p:cTn id="76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324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132 0.04421 L 0.01185 0.03194 L 0.01106 0.02639 L 0.01041 0.01921 L 0.00963 0.01643 C 0.00937 0.01319 0.00963 0.01412 0.00924 0.01319 L 0.00924 0.01366 L 0.0082 0.01041 L 0.00716 0.0081 C 0.00547 0.00579 0.00625 0.00625 0.00521 0.00555 C 0.00507 0.00555 0.00507 0.00486 0.00494 0.00463 C 0.00481 0.00463 0.00468 0.00463 0.00455 0.0044 C 0.00429 0.0044 0.00429 0.00393 0.00403 0.00393 C 0.0039 0.00393 0.0039 0.00347 0.00377 0.00347 L -0.00013 -0.00023 " pathEditMode="relative" rAng="0" ptsTypes="AAAAAAAAAAAAAAA">
                                      <p:cBhvr>
                                        <p:cTn id="78" dur="17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22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081 0.10764 L 0.01055 0.09583 L 0.01081 0.08264 L 0.01016 0.07662 L 0.0095 0.07153 L 0.00937 0.06828 L 0.00911 0.06342 L 0.00859 0.05416 C 0.00846 0.05301 0.00833 0.05185 0.0082 0.05069 C 0.00807 0.05 0.00781 0.04953 0.00781 0.04884 C 0.00768 0.04815 0.00781 0.04722 0.00781 0.04653 L 0.00781 0.04676 L 0.00716 0.04166 L 0.00677 0.03703 L 0.00638 0.03287 L 0.00508 0.025 C 0.00482 0.02407 0.00456 0.02315 0.00443 0.02222 C 0.0043 0.02153 0.0043 0.02083 0.0043 0.02014 C 0.00417 0.01944 0.00417 0.01898 0.00404 0.01828 C 0.00404 0.01805 0.00391 0.01759 0.00391 0.01736 C 0.00378 0.01666 0.00378 0.0162 0.00365 0.01551 C 0.00365 0.01504 0.00351 0.01458 0.00351 0.01412 C 0.00286 0.00949 0.00365 0.01481 0.00312 0.01134 C 0.00299 0.01088 0.00299 0.01041 0.00286 0.00995 C 0.00273 0.00972 0.00247 0.00926 0.00234 0.00903 C 0.00169 0.00509 0.0026 0.00995 0.00156 0.00648 C 0.0013 0.00602 0.0013 0.00509 0.00117 0.0044 C 0.00104 0.00416 0.00078 0.00393 0.00078 0.00347 C 0.00052 0.00278 0.00052 0.00208 0.00039 0.00139 C -0.00013 0.00023 8.33333E-7 0.00069 8.33333E-7 -0.00023 L 8.33333E-7 2.22222E-6 " pathEditMode="relative" rAng="0" ptsTypes="AAAAAAAAAAAAAAAAAAAAAAAAAAAAAAA">
                                      <p:cBhvr>
                                        <p:cTn id="80" dur="29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539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06 0.10278 L -0.01406 0.10301 C -0.01341 0.09213 -0.01406 0.09653 -0.01276 0.08912 C -0.01224 0.0787 -0.01289 0.09167 -0.01237 0.08009 C -0.01237 0.0787 -0.01224 0.07732 -0.01224 0.07593 C -0.01198 0.07269 -0.01185 0.06505 -0.01159 0.0625 C -0.01119 0.0581 -0.01159 0.0625 -0.01093 0.05556 C -0.01093 0.05394 -0.01067 0.05255 -0.01067 0.05093 C -0.01054 0.05 -0.01054 0.04907 -0.01041 0.04815 C -0.01028 0.04676 -0.01002 0.04537 -0.00989 0.04398 C -0.00976 0.04375 -0.00976 0.04329 -0.00963 0.04306 C -0.00898 0.04051 -0.0095 0.04375 -0.00885 0.03982 C -0.00859 0.0382 -0.00872 0.0382 -0.00846 0.03657 C -0.00833 0.03611 -0.0082 0.03565 -0.00807 0.03495 C -0.00794 0.03449 -0.00794 0.03403 -0.00781 0.03357 C -0.00781 0.0331 -0.00781 0.03241 -0.00768 0.03195 C -0.00742 0.03079 -0.00703 0.02986 -0.00677 0.0287 C -0.00651 0.02778 -0.00664 0.02662 -0.00625 0.02593 C -0.00586 0.02477 -0.00586 0.025 -0.00573 0.02384 C -0.0056 0.02292 -0.00521 0.02014 -0.00494 0.01898 C -0.00481 0.01852 -0.00468 0.01806 -0.00455 0.01759 C -0.00429 0.01644 -0.00403 0.01528 -0.00377 0.01412 C -0.00351 0.0132 -0.00312 0.01227 -0.00299 0.01134 L -0.0026 0.00926 C -0.00247 0.00903 -0.00247 0.00857 -0.00234 0.00833 C -0.00234 0.00787 -0.00234 0.00718 -0.00221 0.00695 C -0.00208 0.00648 -0.00195 0.00648 -0.00182 0.00602 L -3.125E-6 -7.40741E-7 " pathEditMode="relative" rAng="0" ptsTypes="AAAAAAAAAAAAAAAAAAAAAAAAAAAA">
                                      <p:cBhvr>
                                        <p:cTn id="82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5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9 0.09144 L 0.01589 0.09167 C 0.01589 0.08935 0.01602 0.08727 0.01602 0.08542 C 0.01615 0.08472 0.01628 0.08426 0.01628 0.08357 C 0.01641 0.08079 0.01641 0.07778 0.01654 0.075 C 0.01641 0.07269 0.01641 0.06667 0.01602 0.06343 C 0.01602 0.0625 0.01589 0.06158 0.01563 0.06065 L 0.01524 0.05857 C 0.01472 0.05162 0.01537 0.05996 0.01485 0.04445 C 0.01485 0.04283 0.01459 0.04213 0.01432 0.04051 C 0.01419 0.03958 0.01406 0.03866 0.01393 0.03773 C 0.0138 0.0375 0.0138 0.03704 0.01367 0.03681 C 0.01367 0.03634 0.01341 0.03611 0.01328 0.03565 C 0.01328 0.03542 0.01315 0.03496 0.01315 0.03472 C 0.01302 0.0338 0.01289 0.03287 0.01276 0.03195 C 0.0125 0.03056 0.01237 0.02963 0.01211 0.02847 C 0.01211 0.02755 0.01198 0.02616 0.01172 0.02523 C 0.01172 0.025 0.01146 0.02454 0.01133 0.02431 C 0.0112 0.02361 0.0112 0.02269 0.01094 0.02222 L 0.01016 0.02014 C 0.01003 0.01968 0.0099 0.01945 0.00977 0.01898 C 0.00964 0.01783 0.00938 0.01667 0.00886 0.01597 L 0.0082 0.01528 L 0.00703 0.01204 C 0.0069 0.01181 0.00677 0.01134 0.00664 0.01111 C 0.00664 0.01065 0.00664 0.01019 0.00651 0.00996 C 0.00638 0.00949 0.00599 0.00926 0.00586 0.00903 C 0.00469 0.00602 0.0056 0.00741 0.00456 0.00625 C 0.00443 0.00579 0.0043 0.00533 0.00417 0.00509 C 0.00378 0.00463 0.003 0.0044 0.003 0.00463 C 0.00287 0.00417 0.00287 0.00371 0.00274 0.00347 C 0.00209 0.00185 0.00222 0.00324 0.00222 0.00232 L -0.00039 -0.00069 " pathEditMode="relative" rAng="0" ptsTypes="AAAAAAAAAAAAAAAAAAAAAAAAAAAAAAAAA">
                                      <p:cBhvr>
                                        <p:cTn id="84" dur="16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460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534 0.1125 L -0.00534 0.11273 C -0.00534 0.10833 -0.00534 0.1044 -0.00547 0.10046 C -0.00547 0.1 -0.0056 0.09954 -0.0056 0.09884 C -0.0056 0.09097 -0.00547 0.09167 -0.00534 0.08565 C -0.00521 0.0838 -0.00521 0.08171 -0.00508 0.07963 C -0.00508 0.07546 -0.00495 0.07106 -0.00495 0.0669 C -0.00469 0.05833 -0.00495 0.06111 -0.00456 0.05694 C -0.00443 0.04954 -0.00443 0.0419 -0.0043 0.03472 C -0.0043 0.03403 -0.00417 0.0338 -0.00417 0.03333 C -0.00404 0.03241 -0.00404 0.03148 -0.00391 0.03079 C -0.00378 0.02755 -0.00378 0.02245 -0.00352 0.01898 C -0.00352 0.01829 -0.00339 0.01759 -0.00339 0.0169 C -0.00313 0.01528 -0.00313 0.01551 -0.003 0.01389 C -0.00287 0.01111 -0.00287 0.00903 -0.00261 0.00648 C -0.00248 0.00602 -0.00248 0.00579 -0.00235 0.00556 C -0.00209 0.00463 -0.0017 0.00417 -0.00118 0.0037 C -0.00105 0.00255 -0.00105 0.00301 -0.00105 0.00231 L 3.54167E-6 3.7037E-7 " pathEditMode="relative" rAng="0" ptsTypes="AAAAAAAAAAAAAAAAAAA">
                                      <p:cBhvr>
                                        <p:cTn id="86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562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26 0.06713 L 0.00326 0.06736 C 0.00326 0.06504 0.00339 0.06088 0.00365 0.05856 C 0.00365 0.05764 0.00391 0.05671 0.00404 0.05579 C 0.00417 0.05347 0.00404 0.0544 0.00443 0.05278 C 0.0043 0.04514 0.0043 0.03588 0.00404 0.02778 C 0.00391 0.02592 0.00378 0.025 0.00365 0.02361 C 0.00339 0.02245 0.00339 0.02268 0.00326 0.02106 C 0.00313 0.02014 0.00313 0.01921 0.003 0.01829 C 0.003 0.01782 0.00287 0.01736 0.00287 0.0169 C 0.00261 0.01481 0.00261 0.01273 0.00222 0.01065 C 0.00182 0.0081 0.00235 0.01134 0.00182 0.00833 C 0.00182 0.00787 0.00169 0.00764 0.00169 0.00717 C 0.00156 0.00648 0.0013 0.00393 0.00104 0.0037 L 0.00052 0.00278 L -1.875E-6 1.48148E-6 " pathEditMode="relative" rAng="0" ptsTypes="AAAAAAAAAAAAAAAA">
                                      <p:cBhvr>
                                        <p:cTn id="88" dur="26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35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82 0.04305 L -0.00182 0.04328 C -0.00182 0.04166 -0.00195 0.0405 -0.00195 0.03935 C -0.00208 0.03842 -0.00208 0.0375 -0.00208 0.03634 C -0.00208 0.02569 -0.00221 0.02175 -0.00182 0.01342 C -0.00169 0.01064 -0.00156 0.0074 -0.00104 0.00462 C -0.00091 0.00439 -0.00091 0.00416 -0.00078 0.0037 C -0.00078 0.00324 -0.00065 0.00185 -0.00065 0.00208 L -4.16667E-7 4.81481E-6 " pathEditMode="relative" rAng="0" ptsTypes="AAAAAAAAA">
                                      <p:cBhvr>
                                        <p:cTn id="9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15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3 0.02176 L 0.00053 0.022 C 0.00053 0.01922 0.00053 0.01667 0.00066 0.01436 C 0.00066 0.01389 0.00092 0.01366 0.00092 0.01343 C 0.00092 0.01042 0.00079 0.00741 0.00066 0.00463 C 0.00066 0.00417 0.00053 0.00371 0.00053 0.00325 C 0.00013 0.00093 0.00053 0.00139 -0.00013 0.00093 L -0.00013 0.00116 " pathEditMode="relative" rAng="0" ptsTypes="AAAAAAAA">
                                      <p:cBhvr>
                                        <p:cTn id="92" dur="9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4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042 0.0588 L 0.01042 0.05903 C 0.01172 0.04722 0.01146 0.05209 0.01185 0.04445 C 0.01172 0.04329 0.01172 0.04213 0.01159 0.04097 C 0.01133 0.03889 0.00977 0.03565 0.00951 0.03472 C 0.00912 0.0338 0.00886 0.03287 0.00847 0.03195 C 0.00834 0.03125 0.00821 0.03056 0.00795 0.0301 L 0.00717 0.02871 C 0.00651 0.02662 0.00586 0.02454 0.0056 0.02222 C 0.00534 0.02014 0.00547 0.0213 0.00495 0.01875 C 0.00482 0.01644 0.00469 0.01343 0.00443 0.01135 C 0.0043 0.01042 0.00417 0.00949 0.00404 0.00857 L 0.00365 0.00648 C 0.00352 0.00625 0.00352 0.00579 0.00339 0.00556 L 0.003 0.00486 L -3.54167E-6 -2.59259E-6 " pathEditMode="relative" rAng="0" ptsTypes="AAAAAAAAAAAAAAAA">
                                      <p:cBhvr>
                                        <p:cTn id="9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294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25 0.05139 L -0.0125 0.05162 C -0.0125 0.04652 -0.01276 0.04259 -0.01198 0.03842 C -0.01185 0.03773 -0.01185 0.03703 -0.01159 0.03634 L -0.0112 0.03518 L -0.01081 0.03333 C -0.01068 0.03287 -0.01068 0.0324 -0.01055 0.03217 L -0.00977 0.03009 C -0.00938 0.02754 -0.01003 0.03078 -0.00925 0.02801 C -0.00912 0.02777 -0.00912 0.02731 -0.00899 0.02685 C -0.00873 0.02569 -0.00873 0.02592 -0.00821 0.02453 C -0.00781 0.02199 -0.00808 0.02314 -0.00742 0.02129 C -0.00677 0.01759 -0.00794 0.02338 -0.0069 0.01944 C -0.00677 0.01875 -0.00677 0.01782 -0.00651 0.01713 C -0.0056 0.01481 -0.00612 0.01574 -0.00508 0.01435 C -0.00482 0.01389 -0.00456 0.01319 -0.0043 0.0125 C -0.0043 0.01203 -0.0043 0.01157 -0.00417 0.01134 C -0.00404 0.01111 -0.00378 0.01088 -0.00352 0.01064 C -0.00339 0.00995 -0.00339 0.00926 -0.00313 0.00856 C -0.00235 0.00625 -0.00274 0.00717 -0.00196 0.00578 L 2.29167E-6 3.33333E-6 " pathEditMode="relative" rAng="0" ptsTypes="AAAAAAAAAAAAAAAAAAAAA">
                                      <p:cBhvr>
                                        <p:cTn id="96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256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73 0.07593 L 0.00873 0.07616 C 0.00886 0.07268 0.00899 0.06968 0.00899 0.06643 C 0.00899 0.05718 0.00938 0.05949 0.0086 0.05532 C 0.00847 0.0544 0.00847 0.05324 0.00834 0.05231 C 0.00834 0.05185 0.00821 0.05162 0.00821 0.05116 C 0.00808 0.05069 0.00808 0.05023 0.00795 0.04977 C 0.00795 0.0493 0.00782 0.04861 0.00782 0.04815 C 0.00769 0.04768 0.00769 0.04722 0.00756 0.04676 C 0.0073 0.04421 0.00717 0.04282 0.00703 0.04051 C 0.0069 0.03866 0.0069 0.03704 0.00677 0.03518 C 0.00677 0.03449 0.00664 0.0338 0.00664 0.0331 C 0.00651 0.03218 0.00651 0.03102 0.00638 0.03009 C 0.00612 0.02546 0.00638 0.02986 0.00599 0.02662 C 0.00586 0.02523 0.00573 0.02384 0.0056 0.02245 C 0.00547 0.02106 0.00547 0.01968 0.00521 0.01829 C 0.00521 0.01782 0.00508 0.01759 0.00508 0.01713 C 0.00495 0.01667 0.00495 0.0162 0.00482 0.01574 C 0.00482 0.01551 0.00469 0.01505 0.00469 0.01481 C 0.00456 0.01389 0.0043 0.01204 0.00404 0.01134 C 0.00391 0.01088 0.00378 0.01065 0.00365 0.01018 C 0.00352 0.00972 0.00352 0.0088 0.00326 0.0081 C 0.00183 0.0044 0.00404 0.01018 0.00235 0.00602 C 0.00196 0.00555 0.00183 0.00463 0.00157 0.00393 L 0.00078 0.00185 C 0.00065 0.00162 0.00052 0.00116 0.00039 0.00093 L -3.54167E-6 0.00023 L -3.54167E-6 7.40741E-7 " pathEditMode="relative" rAng="0" ptsTypes="AAAAAAAAAAAAAAAAAAAAAAAAAAAA">
                                      <p:cBhvr>
                                        <p:cTn id="98" dur="26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379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92 0.07037 L 0.01992 0.07061 C 0.01979 0.06783 0.01979 0.06551 0.01966 0.06297 C 0.01966 0.06204 0.01914 0.06019 0.01914 0.05949 C 0.01888 0.05811 0.01875 0.05625 0.01849 0.0551 L 0.01836 0.05394 C 0.01823 0.05324 0.01823 0.05232 0.0181 0.05162 C 0.0181 0.05116 0.01797 0.05093 0.01784 0.05047 C 0.01784 0.05 0.01784 0.04931 0.01771 0.04885 C 0.01771 0.04838 0.01758 0.04815 0.01758 0.04769 C 0.01719 0.04537 0.01745 0.04723 0.01706 0.04422 C 0.01706 0.04398 0.01693 0.04352 0.01693 0.04329 C 0.0168 0.04283 0.0168 0.04236 0.0168 0.0419 C 0.01667 0.04144 0.01654 0.04121 0.01654 0.04074 C 0.01641 0.03982 0.01628 0.03889 0.01615 0.03797 C 0.01602 0.03727 0.01588 0.03658 0.01575 0.03588 C 0.01536 0.03287 0.01562 0.03403 0.01497 0.03218 C 0.01432 0.02871 0.01536 0.03403 0.01458 0.02963 C 0.01445 0.02894 0.01445 0.02824 0.01419 0.02755 C 0.01406 0.02732 0.01393 0.02686 0.0138 0.02662 C 0.01367 0.02616 0.01354 0.0257 0.01341 0.02523 C 0.01328 0.02477 0.01302 0.02477 0.01289 0.02454 L 0.01224 0.0213 C 0.01211 0.02107 0.01211 0.02061 0.01211 0.02037 L 0.01159 0.01922 C 0.01133 0.01736 0.01172 0.01922 0.01107 0.01713 C 0.01094 0.01667 0.01081 0.01621 0.01068 0.01574 C 0.01055 0.01551 0.01055 0.01505 0.01055 0.01482 C 0.01029 0.01436 0.01003 0.01412 0.0099 0.01366 C 0.00977 0.01343 0.00963 0.01297 0.0095 0.01273 C 0.00937 0.0125 0.00911 0.01227 0.00898 0.01204 C 0.00872 0.01181 0.00859 0.01135 0.00833 0.01088 C 0.00794 0.01042 0.00716 0.00949 0.00716 0.00973 C 0.00677 0.00857 0.00677 0.00834 0.00612 0.00741 C 0.00599 0.00718 0.00573 0.00718 0.0056 0.00672 C 0.00534 0.00648 0.00521 0.00602 0.00508 0.00579 C 0.00469 0.00533 0.00417 0.0051 0.00378 0.0044 C 0.0026 0.00232 0.00325 0.00232 0.00247 0.00232 L 6.25E-7 -3.33333E-6 " pathEditMode="relative" rAng="0" ptsTypes="AAAAAAAAAAAAAAAAAAAAAAAAAAAAAAAAAAAAAAA">
                                      <p:cBhvr>
                                        <p:cTn id="100" dur="11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351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651 0.08032 L -0.00651 0.08055 C -0.00651 0.07523 -0.00638 0.07013 -0.00638 0.06504 C -0.00625 0.05671 -0.00625 0.04814 -0.00625 0.04004 C -0.00612 0.03888 -0.00599 0.03495 -0.00586 0.03379 C -0.00573 0.03333 -0.0056 0.0331 -0.0056 0.03263 C -0.00547 0.03217 -0.00547 0.03148 -0.00547 0.03101 C -0.00534 0.02986 -0.00534 0.025 -0.00508 0.02291 C -0.00495 0.02222 -0.00482 0.02175 -0.00469 0.02129 C -0.00456 0.0206 -0.00443 0.0199 -0.00443 0.01921 C -0.0043 0.01828 -0.0043 0.01736 -0.0043 0.01666 C -0.00417 0.01597 -0.00404 0.01527 -0.00391 0.01458 C -0.00365 0.01412 -0.00352 0.01342 -0.00326 0.01296 C -0.00313 0.0125 -0.00299 0.01226 -0.00286 0.0118 C -0.00273 0.01134 -0.0026 0.01088 -0.00247 0.01041 C -0.00234 0.01018 -0.00234 0.00972 -0.00234 0.00949 C -0.00208 0.00902 -0.00195 0.00879 -0.00169 0.00833 C -0.00169 0.0081 -0.00156 0.00763 -0.00156 0.0074 C -0.00143 0.00694 -0.00143 0.00625 -0.0013 0.00601 C -0.00117 0.00555 -0.00104 0.00532 -0.00091 0.00486 C -0.00052 0.00347 -0.00091 0.00393 -0.00052 0.00254 C -0.00039 0.00208 -0.00026 0.00185 -0.00013 0.00138 C 0.00013 4.44444E-6 2.08333E-7 0.00046 2.08333E-7 -0.00024 L 2.08333E-7 4.44444E-6 " pathEditMode="relative" rAng="0" ptsTypes="AAAAAAAAAAAAAAAAAAAAAAAA">
                                      <p:cBhvr>
                                        <p:cTn id="102" dur="1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402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955 0.09236 L -0.02955 0.09259 C -0.02942 0.09074 -0.02942 0.08935 -0.02916 0.08796 C -0.02916 0.08773 -0.02916 0.08727 -0.02903 0.08704 C -0.0289 0.08658 -0.02877 0.08634 -0.02864 0.08611 C -0.02851 0.0757 -0.02851 0.06528 -0.02838 0.05509 C -0.02838 0.0544 -0.02825 0.05371 -0.02825 0.05301 C -0.02812 0.05209 -0.02812 0.05116 -0.02799 0.05023 C -0.02799 0.04977 -0.02786 0.04931 -0.02786 0.04884 C -0.02773 0.04838 -0.02773 0.04769 -0.0276 0.04722 C -0.02734 0.04421 -0.02773 0.04537 -0.02708 0.04352 C -0.02656 0.04121 -0.02695 0.04213 -0.0263 0.04051 C -0.02617 0.04028 -0.02617 0.03982 -0.02604 0.03935 C -0.02604 0.03912 -0.02604 0.03843 -0.02591 0.03796 C -0.02578 0.03773 -0.02565 0.03727 -0.02552 0.03704 C -0.025 0.03449 -0.02565 0.03773 -0.02513 0.03472 C -0.025 0.03426 -0.025 0.03403 -0.02487 0.03357 C -0.02474 0.03264 -0.02474 0.03195 -0.02448 0.03102 C -0.02422 0.02986 -0.02409 0.02986 -0.0237 0.02871 L -0.02317 0.02546 C -0.02304 0.02523 -0.02304 0.02477 -0.02291 0.02454 C -0.02096 0.01921 -0.02317 0.02477 -0.02161 0.0213 C -0.02083 0.01968 -0.02174 0.02084 -0.02057 0.01968 C -0.02044 0.01945 -0.02044 0.01898 -0.02018 0.01852 C -0.01992 0.01783 -0.0194 0.01736 -0.01901 0.01667 C -0.01888 0.01621 -0.01875 0.01574 -0.01862 0.01551 C -0.0181 0.01435 -0.01745 0.01366 -0.01666 0.01273 C -0.0164 0.01181 -0.0164 0.01158 -0.01575 0.01111 C -0.01536 0.01065 -0.01458 0.01019 -0.01458 0.01042 C -0.01419 0.00972 -0.0138 0.00926 -0.01341 0.0088 L -0.01224 0.00834 C -0.01198 0.0081 -0.01185 0.0081 -0.01159 0.00787 C -0.01146 0.00764 -0.0112 0.00741 -0.01107 0.00718 C -0.01067 0.00695 -0.01015 0.00695 -0.00989 0.00648 C -0.00911 0.00556 -0.0095 0.00602 -0.00872 0.00556 L -0.00755 0.00417 C -0.00729 0.00394 -0.00716 0.00347 -0.0069 0.00324 C -0.00664 0.00324 -0.00638 0.00301 -0.00612 0.00301 C -0.00521 0.00278 -0.00429 0.00255 -0.00338 0.00232 C -0.00325 0.00209 -0.00299 0.00185 -0.00286 0.00162 C -0.00273 0.00139 -0.0026 0.00046 -0.0026 0.0007 L -2.29167E-6 -1.85185E-6 " pathEditMode="relative" rAng="0" ptsTypes="AAAAAAAAAAAAAAAAAAAAAAAAAAAAAAAAAAAAAAAAAA">
                                      <p:cBhvr>
                                        <p:cTn id="104" dur="18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460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507 0.03009 L -0.00507 0.03032 C -0.00507 0.02685 -0.00507 0.02384 -0.00494 0.02083 C -0.00494 0.01828 -0.00481 0.01574 -0.00468 0.01319 C -0.00468 0.0125 -0.00429 0.01134 -0.00416 0.01088 C -0.00403 0.01041 -0.00403 0.00995 -0.0039 0.00949 C -0.0039 0.00903 -0.00364 0.00879 -0.00364 0.00833 C -0.00338 0.00787 -0.00325 0.0074 -0.00312 0.00694 C -0.00299 0.00625 -0.00286 0.00555 -0.00286 0.00486 C -0.00273 0.00463 -0.00273 0.00416 -0.0026 0.00393 C -0.00247 0.00347 -0.00221 0.00324 -0.00208 0.00278 C -0.00039 -0.0007 -0.00234 0.00301 -0.00078 0.00069 C -0.00013 -0.00047 -0.00052 -0.00023 -4.375E-6 -0.00023 L -4.375E-6 2.59259E-6 " pathEditMode="relative" rAng="0" ptsTypes="AAAAAAAAAAAAAA">
                                      <p:cBhvr>
                                        <p:cTn id="106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152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966 0.07315 L -0.01966 0.07338 C -0.02005 0.06366 -0.02005 0.06551 -0.01966 0.05023 C -0.01966 0.04954 -0.01927 0.04815 -0.01927 0.04838 C -0.01914 0.04699 -0.01914 0.04607 -0.01901 0.04491 C -0.01901 0.04468 -0.01888 0.04421 -0.01888 0.04398 C -0.01875 0.04329 -0.01875 0.04259 -0.01862 0.0419 C -0.01849 0.03982 -0.01836 0.03958 -0.0181 0.03727 C -0.01797 0.03681 -0.01797 0.03634 -0.01784 0.03588 C -0.01771 0.03519 -0.01758 0.03449 -0.01745 0.0338 C -0.01719 0.03171 -0.01745 0.03287 -0.01692 0.03033 L -0.01666 0.0294 C -0.01666 0.02894 -0.01666 0.02847 -0.01653 0.02824 L -0.01588 0.02732 C -0.01588 0.02685 -0.01588 0.02662 -0.01575 0.02616 C -0.01549 0.02546 -0.01523 0.02477 -0.01497 0.02408 C -0.01484 0.02384 -0.01471 0.02338 -0.01458 0.02315 C -0.01445 0.02269 -0.01432 0.02222 -0.01419 0.02176 C -0.0138 0.02107 -0.01328 0.02037 -0.01302 0.01968 C -0.01289 0.01921 -0.01276 0.01898 -0.01263 0.01852 C -0.0125 0.01806 -0.01237 0.01759 -0.01224 0.01713 C -0.01211 0.0169 -0.01185 0.01667 -0.01159 0.01621 C -0.01146 0.01597 -0.01133 0.01551 -0.0112 0.01505 C -0.0108 0.01435 -0.01041 0.01366 -0.01002 0.01296 C -0.00924 0.01181 -0.00976 0.01227 -0.00885 0.01134 C -0.00872 0.01088 -0.00872 0.01065 -0.00846 0.01019 C -0.00807 0.00972 -0.00729 0.0088 -0.00729 0.00903 C -0.00625 0.00602 -0.00768 0.00949 -0.00638 0.00718 C -0.00612 0.00695 -0.00612 0.00648 -0.00599 0.00602 C -0.0056 0.00556 -0.00521 0.00509 -0.00482 0.00463 L -0.00416 0.00394 C -0.00351 0.00208 -0.00416 0.00371 -0.00325 0.00255 C -0.00273 0.00232 -0.00247 0.00162 -0.00208 0.00116 C -0.00182 0.00116 -0.00156 0.00116 -0.00143 0.00093 C -0.00117 0.0007 -0.00091 0.00046 -0.00065 0.00023 C -0.00052 -1.48148E-6 -2.29167E-6 -1.48148E-6 -2.29167E-6 0.00023 L -2.29167E-6 -1.48148E-6 " pathEditMode="relative" rAng="0" ptsTypes="AAAAAAAAAAAAAAAAAAAAAAAAAAAAAAAAAAAAA">
                                      <p:cBhvr>
                                        <p:cTn id="108" dur="21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365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62 0.03542 L 0.01862 0.03565 C 0.01849 0.0331 0.01849 0.03102 0.01836 0.0287 C 0.01836 0.02801 0.01823 0.02708 0.0181 0.02639 C 0.0181 0.02616 0.01797 0.01944 0.01771 0.01805 C 0.01758 0.01713 0.01706 0.01667 0.01679 0.01597 C 0.01666 0.01551 0.01653 0.01504 0.0164 0.01458 C 0.01549 0.0125 0.01562 0.01273 0.01458 0.01204 C 0.01445 0.0118 0.0138 0.00995 0.01367 0.00972 C 0.01341 0.00949 0.01315 0.00949 0.01289 0.00926 C 0.01211 0.00741 0.01302 0.00926 0.01172 0.00764 C 0.01094 0.00671 0.0112 0.00648 0.01054 0.00509 C 0.01028 0.00486 0.01002 0.0044 0.00976 0.00417 C 0.00937 0.00393 0.00885 0.00393 0.00859 0.00347 C 0.00833 0.00324 0.0082 0.00301 0.00794 0.00278 C 0.00677 0.00185 0.00703 0.00231 0.00586 0.00185 C 0.00547 0.00162 0.00508 0.00116 0.00469 0.00116 C 0.00416 0.00092 0.00377 0.00092 0.00325 0.00069 C 0.00169 0.00023 0.00195 1.48148E-6 0.00052 -0.00023 C 0.00039 -0.00046 0.00013 -0.00023 2.08333E-6 -0.00023 L 2.08333E-6 1.48148E-6 " pathEditMode="relative" rAng="0" ptsTypes="AAAAAAAAAAAAAAAAAAAAA">
                                      <p:cBhvr>
                                        <p:cTn id="110" dur="1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178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7 0.1206 L 0.0017 0.12083 C 0.0017 0.11944 0.00157 0.11828 0.00157 0.11736 C 0.00143 0.11689 0.00131 0.11643 0.00131 0.11597 C 0.00118 0.11064 0.00131 0.10509 0.00118 0.09976 C 0.00118 0.09907 0.00079 0.09513 0.00079 0.09444 C 0.00079 0.08263 0.00079 0.07083 0.00092 0.05902 C 0.00092 0.05694 0.00131 0.05486 0.00131 0.05277 C 0.00157 0.04675 0.00118 0.04907 0.0017 0.04629 C 0.00183 0.0449 0.00183 0.04351 0.00196 0.04236 C 0.00196 0.04189 0.00209 0.04166 0.00209 0.04143 C 0.00222 0.0405 0.00222 0.03958 0.00235 0.03888 C 0.00248 0.03773 0.00274 0.0368 0.00287 0.03587 C 0.00326 0.03425 0.003 0.03495 0.00352 0.03333 C 0.00352 0.03287 0.00365 0.03217 0.00365 0.03171 C 0.0043 0.02708 0.00352 0.03379 0.00417 0.02847 C 0.00404 0.02476 0.00404 0.02106 0.00391 0.01736 C 0.00391 0.01666 0.00378 0.0162 0.00365 0.01574 C 0.00365 0.01504 0.00365 0.01412 0.00352 0.01365 C 0.00313 0.01111 0.00326 0.01203 0.00274 0.01018 C 0.0026 0.00972 0.0026 0.00925 0.00248 0.00902 C 0.00235 0.00833 0.00209 0.00787 0.00196 0.0074 C 0.00183 0.00694 0.00183 0.00648 0.0017 0.00625 C 0.00157 0.00578 0.00143 0.00532 0.00131 0.00486 C 0.00065 0.00231 0.00118 0.00393 0.00052 0.00208 C 0.00052 0.00185 0.0004 0.00138 0.0004 0.00115 C -0.00013 -0.00047 5E-6 0.00046 5E-6 -0.00024 L 5E-6 4.81481E-6 " pathEditMode="relative" rAng="0" ptsTypes="AAAAAAAAAAAAAAAAAAAAAAAAAAAA">
                                      <p:cBhvr>
                                        <p:cTn id="112" dur="1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08CC827-E795-43A1-9392-6F304294196C}"/>
              </a:ext>
            </a:extLst>
          </p:cNvPr>
          <p:cNvSpPr txBox="1">
            <a:spLocks/>
          </p:cNvSpPr>
          <p:nvPr/>
        </p:nvSpPr>
        <p:spPr>
          <a:xfrm>
            <a:off x="507954" y="1323435"/>
            <a:ext cx="2681933" cy="28106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lIns="152400" tIns="609600" rIns="1524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Initial Proof-of-Principle: MIBC Neoadjuvant to Cystectomy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2CC702-82F1-4E94-BF3E-70128651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98" y="370117"/>
            <a:ext cx="11034005" cy="461665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TAR-200 Bladder Cancer Clinical Development History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9813588-E225-4E5F-87E4-874AFD436112}"/>
              </a:ext>
            </a:extLst>
          </p:cNvPr>
          <p:cNvSpPr/>
          <p:nvPr/>
        </p:nvSpPr>
        <p:spPr>
          <a:xfrm rot="5400000">
            <a:off x="1475874" y="347054"/>
            <a:ext cx="746090" cy="2681934"/>
          </a:xfrm>
          <a:prstGeom prst="rightArrow">
            <a:avLst>
              <a:gd name="adj1" fmla="val 100000"/>
              <a:gd name="adj2" fmla="val 56978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BD5240-ECB2-6248-9CFE-1780DD1F910C}"/>
              </a:ext>
            </a:extLst>
          </p:cNvPr>
          <p:cNvSpPr/>
          <p:nvPr/>
        </p:nvSpPr>
        <p:spPr>
          <a:xfrm>
            <a:off x="507953" y="887418"/>
            <a:ext cx="2681934" cy="4513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TAR-200-101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3F104-AB2B-7444-8148-BB12C1953A12}"/>
              </a:ext>
            </a:extLst>
          </p:cNvPr>
          <p:cNvSpPr/>
          <p:nvPr/>
        </p:nvSpPr>
        <p:spPr>
          <a:xfrm>
            <a:off x="1386291" y="1421519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(2016)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B9C3D681-9BE0-D546-B10D-70285C57C356}"/>
              </a:ext>
            </a:extLst>
          </p:cNvPr>
          <p:cNvSpPr txBox="1">
            <a:spLocks/>
          </p:cNvSpPr>
          <p:nvPr/>
        </p:nvSpPr>
        <p:spPr>
          <a:xfrm>
            <a:off x="3283469" y="1323434"/>
            <a:ext cx="2681933" cy="28106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lIns="152400" tIns="838200" rIns="15240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ヒラギノ角ゴ ProN W3"/>
            </a:endParaRP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Intermediate R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isk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 NMIBC: Marker L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esion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 S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tudy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2" name="Arrow: Right 5">
            <a:extLst>
              <a:ext uri="{FF2B5EF4-FFF2-40B4-BE49-F238E27FC236}">
                <a16:creationId xmlns:a16="http://schemas.microsoft.com/office/drawing/2014/main" id="{406FCA24-5967-3940-B03F-DA9220E10C8A}"/>
              </a:ext>
            </a:extLst>
          </p:cNvPr>
          <p:cNvSpPr/>
          <p:nvPr/>
        </p:nvSpPr>
        <p:spPr>
          <a:xfrm rot="5400000">
            <a:off x="4251389" y="347053"/>
            <a:ext cx="746090" cy="2681934"/>
          </a:xfrm>
          <a:prstGeom prst="rightArrow">
            <a:avLst>
              <a:gd name="adj1" fmla="val 100000"/>
              <a:gd name="adj2" fmla="val 5697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D20B76-B241-D343-BCC1-B3874EFE3A58}"/>
              </a:ext>
            </a:extLst>
          </p:cNvPr>
          <p:cNvSpPr/>
          <p:nvPr/>
        </p:nvSpPr>
        <p:spPr>
          <a:xfrm>
            <a:off x="3283468" y="887417"/>
            <a:ext cx="2681934" cy="45134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TAR-200-102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B2596-F52F-8943-ACED-59D56194EDB9}"/>
              </a:ext>
            </a:extLst>
          </p:cNvPr>
          <p:cNvSpPr/>
          <p:nvPr/>
        </p:nvSpPr>
        <p:spPr>
          <a:xfrm>
            <a:off x="4211391" y="1421519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(2016)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CEDC4D6C-83E8-0043-8DF9-C33C277ACF43}"/>
              </a:ext>
            </a:extLst>
          </p:cNvPr>
          <p:cNvSpPr txBox="1">
            <a:spLocks/>
          </p:cNvSpPr>
          <p:nvPr/>
        </p:nvSpPr>
        <p:spPr>
          <a:xfrm>
            <a:off x="6061477" y="1323434"/>
            <a:ext cx="2681933" cy="2810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152400" tIns="838200" rIns="15240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MIBC patients unfit for curative intent</a:t>
            </a:r>
          </a:p>
        </p:txBody>
      </p:sp>
      <p:sp>
        <p:nvSpPr>
          <p:cNvPr id="46" name="Arrow: Right 5">
            <a:extLst>
              <a:ext uri="{FF2B5EF4-FFF2-40B4-BE49-F238E27FC236}">
                <a16:creationId xmlns:a16="http://schemas.microsoft.com/office/drawing/2014/main" id="{607F7CD1-B149-E24B-81BC-1374E424FFB2}"/>
              </a:ext>
            </a:extLst>
          </p:cNvPr>
          <p:cNvSpPr/>
          <p:nvPr/>
        </p:nvSpPr>
        <p:spPr>
          <a:xfrm rot="5400000">
            <a:off x="7029398" y="347053"/>
            <a:ext cx="746090" cy="2681934"/>
          </a:xfrm>
          <a:prstGeom prst="rightArrow">
            <a:avLst>
              <a:gd name="adj1" fmla="val 100000"/>
              <a:gd name="adj2" fmla="val 569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90B3C2-6A91-DB4A-9EEB-92A6D12620D0}"/>
              </a:ext>
            </a:extLst>
          </p:cNvPr>
          <p:cNvSpPr/>
          <p:nvPr/>
        </p:nvSpPr>
        <p:spPr>
          <a:xfrm>
            <a:off x="6061476" y="887417"/>
            <a:ext cx="2681934" cy="45134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TAR-200-103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D8BFAA-1214-154C-9316-866550F92B82}"/>
              </a:ext>
            </a:extLst>
          </p:cNvPr>
          <p:cNvSpPr/>
          <p:nvPr/>
        </p:nvSpPr>
        <p:spPr>
          <a:xfrm>
            <a:off x="6989399" y="1421519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(2017)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49" name="Content Placeholder 4">
            <a:extLst>
              <a:ext uri="{FF2B5EF4-FFF2-40B4-BE49-F238E27FC236}">
                <a16:creationId xmlns:a16="http://schemas.microsoft.com/office/drawing/2014/main" id="{88ED62CA-115D-3F41-A92E-0461836D33E3}"/>
              </a:ext>
            </a:extLst>
          </p:cNvPr>
          <p:cNvSpPr txBox="1">
            <a:spLocks/>
          </p:cNvSpPr>
          <p:nvPr/>
        </p:nvSpPr>
        <p:spPr>
          <a:xfrm>
            <a:off x="8822229" y="1331980"/>
            <a:ext cx="2681933" cy="28106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lIns="152400" tIns="838200" rIns="15240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1" marR="0" lvl="0" indent="-228591" algn="ctr" defTabSz="914363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ヒラギノ角ゴ ProN W3"/>
            </a:endParaRP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Collaboration study: TAR-200 + Nivolumab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21212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ヒラギノ角ゴ ProN W3"/>
              </a:rPr>
              <a:t>MIBC Neoadjuvant to Cystectomy</a:t>
            </a:r>
          </a:p>
        </p:txBody>
      </p:sp>
      <p:sp>
        <p:nvSpPr>
          <p:cNvPr id="50" name="Arrow: Right 5">
            <a:extLst>
              <a:ext uri="{FF2B5EF4-FFF2-40B4-BE49-F238E27FC236}">
                <a16:creationId xmlns:a16="http://schemas.microsoft.com/office/drawing/2014/main" id="{2A377B32-C3DB-B449-8BFF-54050929C607}"/>
              </a:ext>
            </a:extLst>
          </p:cNvPr>
          <p:cNvSpPr/>
          <p:nvPr/>
        </p:nvSpPr>
        <p:spPr>
          <a:xfrm rot="5400000">
            <a:off x="9790149" y="355599"/>
            <a:ext cx="746090" cy="2681934"/>
          </a:xfrm>
          <a:prstGeom prst="rightArrow">
            <a:avLst>
              <a:gd name="adj1" fmla="val 100000"/>
              <a:gd name="adj2" fmla="val 56978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C803C84-406E-A841-AE98-CF756A0787FB}"/>
              </a:ext>
            </a:extLst>
          </p:cNvPr>
          <p:cNvSpPr/>
          <p:nvPr/>
        </p:nvSpPr>
        <p:spPr>
          <a:xfrm>
            <a:off x="8822228" y="895963"/>
            <a:ext cx="2681934" cy="45134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TAR-200-104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C88D2B-1863-BD4D-9678-2E37A2F6A7C9}"/>
              </a:ext>
            </a:extLst>
          </p:cNvPr>
          <p:cNvSpPr/>
          <p:nvPr/>
        </p:nvSpPr>
        <p:spPr>
          <a:xfrm>
            <a:off x="9750150" y="1438934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(2018)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8913C3-2465-44C5-AF63-74E290F87162}"/>
              </a:ext>
            </a:extLst>
          </p:cNvPr>
          <p:cNvSpPr/>
          <p:nvPr/>
        </p:nvSpPr>
        <p:spPr>
          <a:xfrm>
            <a:off x="917218" y="4368965"/>
            <a:ext cx="1863400" cy="18634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ORR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50%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C754AD-9398-47D6-B5D6-1A360C137122}"/>
              </a:ext>
            </a:extLst>
          </p:cNvPr>
          <p:cNvSpPr/>
          <p:nvPr/>
        </p:nvSpPr>
        <p:spPr>
          <a:xfrm>
            <a:off x="6543798" y="4820768"/>
            <a:ext cx="1701662" cy="170166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67% 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DCR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29596D-976B-4677-94F6-99C05A69892E}"/>
              </a:ext>
            </a:extLst>
          </p:cNvPr>
          <p:cNvSpPr/>
          <p:nvPr/>
        </p:nvSpPr>
        <p:spPr>
          <a:xfrm>
            <a:off x="6543798" y="3014298"/>
            <a:ext cx="1701662" cy="170166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40% 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ORR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A0D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6E54D6-053E-4067-93CE-8CD7F7898BFE}"/>
              </a:ext>
            </a:extLst>
          </p:cNvPr>
          <p:cNvSpPr/>
          <p:nvPr/>
        </p:nvSpPr>
        <p:spPr>
          <a:xfrm>
            <a:off x="3742317" y="4368965"/>
            <a:ext cx="1863400" cy="18634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ORR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42%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73FAB6-76B7-4B6F-B7F4-470BABDAF3D7}"/>
              </a:ext>
            </a:extLst>
          </p:cNvPr>
          <p:cNvSpPr/>
          <p:nvPr/>
        </p:nvSpPr>
        <p:spPr>
          <a:xfrm>
            <a:off x="9281077" y="4368965"/>
            <a:ext cx="1863400" cy="18634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ORR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  <a:ea typeface="ヒラギノ角ゴ ProN W3"/>
              </a:rPr>
              <a:t>46% </a:t>
            </a:r>
          </a:p>
        </p:txBody>
      </p:sp>
    </p:spTree>
    <p:extLst>
      <p:ext uri="{BB962C8B-B14F-4D97-AF65-F5344CB8AC3E}">
        <p14:creationId xmlns:p14="http://schemas.microsoft.com/office/powerpoint/2010/main" val="4173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A64CEC1-E8C4-4251-B3F8-044F2050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43" y="1158844"/>
            <a:ext cx="9143904" cy="4233088"/>
          </a:xfrm>
        </p:spPr>
        <p:txBody>
          <a:bodyPr/>
          <a:lstStyle/>
          <a:p>
            <a:r>
              <a:rPr lang="en-US">
                <a:solidFill>
                  <a:srgbClr val="FFC000"/>
                </a:solidFill>
              </a:rPr>
              <a:t>Unresected tumor (≥3cm), </a:t>
            </a:r>
            <a:r>
              <a:rPr lang="en-US"/>
              <a:t>two 7-day cycles of TAR-200 (Days 0-7, 21-28)</a:t>
            </a:r>
          </a:p>
          <a:p>
            <a:r>
              <a:rPr lang="en-US"/>
              <a:t>RC @ Day 28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9D2237-55BB-4A05-AF0E-F8685C7A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00" y="472952"/>
            <a:ext cx="10145760" cy="443198"/>
          </a:xfrm>
        </p:spPr>
        <p:txBody>
          <a:bodyPr>
            <a:noAutofit/>
          </a:bodyPr>
          <a:lstStyle/>
          <a:p>
            <a:r>
              <a:rPr lang="en-US" sz="4000" dirty="0"/>
              <a:t>TAR-200-101: Arm 1 Data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04198C9-862C-4497-93B1-84C3759CAE23}"/>
              </a:ext>
            </a:extLst>
          </p:cNvPr>
          <p:cNvSpPr txBox="1">
            <a:spLocks/>
          </p:cNvSpPr>
          <p:nvPr/>
        </p:nvSpPr>
        <p:spPr>
          <a:xfrm>
            <a:off x="476251" y="1384300"/>
            <a:ext cx="11623244" cy="58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1" marR="0" lvl="0" indent="-228591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A4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4DEEE6E3-FC59-4ED0-939F-BBA1403EB3FA}"/>
              </a:ext>
            </a:extLst>
          </p:cNvPr>
          <p:cNvGraphicFramePr>
            <a:graphicFrameLocks/>
          </p:cNvGraphicFramePr>
          <p:nvPr/>
        </p:nvGraphicFramePr>
        <p:xfrm>
          <a:off x="476251" y="2629612"/>
          <a:ext cx="8510318" cy="3541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743">
                  <a:extLst>
                    <a:ext uri="{9D8B030D-6E8A-4147-A177-3AD203B41FA5}">
                      <a16:colId xmlns:a16="http://schemas.microsoft.com/office/drawing/2014/main" val="2210360326"/>
                    </a:ext>
                  </a:extLst>
                </a:gridCol>
                <a:gridCol w="975721">
                  <a:extLst>
                    <a:ext uri="{9D8B030D-6E8A-4147-A177-3AD203B41FA5}">
                      <a16:colId xmlns:a16="http://schemas.microsoft.com/office/drawing/2014/main" val="2329794322"/>
                    </a:ext>
                  </a:extLst>
                </a:gridCol>
                <a:gridCol w="1097370">
                  <a:extLst>
                    <a:ext uri="{9D8B030D-6E8A-4147-A177-3AD203B41FA5}">
                      <a16:colId xmlns:a16="http://schemas.microsoft.com/office/drawing/2014/main" val="922028598"/>
                    </a:ext>
                  </a:extLst>
                </a:gridCol>
                <a:gridCol w="1409094">
                  <a:extLst>
                    <a:ext uri="{9D8B030D-6E8A-4147-A177-3AD203B41FA5}">
                      <a16:colId xmlns:a16="http://schemas.microsoft.com/office/drawing/2014/main" val="2688763610"/>
                    </a:ext>
                  </a:extLst>
                </a:gridCol>
                <a:gridCol w="2055351">
                  <a:extLst>
                    <a:ext uri="{9D8B030D-6E8A-4147-A177-3AD203B41FA5}">
                      <a16:colId xmlns:a16="http://schemas.microsoft.com/office/drawing/2014/main" val="1230960032"/>
                    </a:ext>
                  </a:extLst>
                </a:gridCol>
                <a:gridCol w="1774039">
                  <a:extLst>
                    <a:ext uri="{9D8B030D-6E8A-4147-A177-3AD203B41FA5}">
                      <a16:colId xmlns:a16="http://schemas.microsoft.com/office/drawing/2014/main" val="2120404950"/>
                    </a:ext>
                  </a:extLst>
                </a:gridCol>
              </a:tblGrid>
              <a:tr h="761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Subject ID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Sex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Tumor Stage at Diagnosis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Stage on Final Histopathology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Nodal Involvement @ Cystectomy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46845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66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81691164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76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pTis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81674558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88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pTis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270660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pT1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676644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05-001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69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PT2b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7157535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75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2302529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95321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05-003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4011588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02-001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5644757"/>
                  </a:ext>
                </a:extLst>
              </a:tr>
              <a:tr h="277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05-002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74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PT3b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625387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9B4D37D5-9A18-4FE8-876F-BD6065541DAF}"/>
              </a:ext>
            </a:extLst>
          </p:cNvPr>
          <p:cNvSpPr/>
          <p:nvPr/>
        </p:nvSpPr>
        <p:spPr>
          <a:xfrm>
            <a:off x="9588861" y="3872569"/>
            <a:ext cx="1863400" cy="18634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</a:rPr>
              <a:t>40%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3FC9738-13C6-4DB0-B13E-9AA43A2E6DC9}"/>
              </a:ext>
            </a:extLst>
          </p:cNvPr>
          <p:cNvSpPr txBox="1">
            <a:spLocks/>
          </p:cNvSpPr>
          <p:nvPr/>
        </p:nvSpPr>
        <p:spPr>
          <a:xfrm>
            <a:off x="9192312" y="2985431"/>
            <a:ext cx="2656497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A4D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Absence of MIBC:</a:t>
            </a:r>
          </a:p>
        </p:txBody>
      </p:sp>
    </p:spTree>
    <p:extLst>
      <p:ext uri="{BB962C8B-B14F-4D97-AF65-F5344CB8AC3E}">
        <p14:creationId xmlns:p14="http://schemas.microsoft.com/office/powerpoint/2010/main" val="37260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E07E86-9DA4-42DA-BDB5-EB077248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1" y="831949"/>
            <a:ext cx="9421049" cy="20605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C000"/>
                </a:solidFill>
              </a:rPr>
              <a:t>Tumor fully resected </a:t>
            </a:r>
            <a:r>
              <a:rPr lang="en-US"/>
              <a:t>as feasible, two 7-day cycles of TAR-200 (Days 0-7, 21-28)</a:t>
            </a:r>
          </a:p>
          <a:p>
            <a:r>
              <a:rPr lang="en-US"/>
              <a:t>CT Imaging prior to cystectomy</a:t>
            </a:r>
          </a:p>
          <a:p>
            <a:r>
              <a:rPr lang="en-US"/>
              <a:t>RC @ Day 42 (histopathologic staging)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9D2237-55BB-4A05-AF0E-F8685C7A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01" y="398258"/>
            <a:ext cx="10145760" cy="443198"/>
          </a:xfrm>
        </p:spPr>
        <p:txBody>
          <a:bodyPr>
            <a:noAutofit/>
          </a:bodyPr>
          <a:lstStyle/>
          <a:p>
            <a:r>
              <a:rPr lang="en-US" sz="4000"/>
              <a:t>TAR-200-101: Arm 2 Data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1C828E6-8CCA-46D7-AD51-6B551635E50B}"/>
              </a:ext>
            </a:extLst>
          </p:cNvPr>
          <p:cNvSpPr txBox="1">
            <a:spLocks/>
          </p:cNvSpPr>
          <p:nvPr/>
        </p:nvSpPr>
        <p:spPr>
          <a:xfrm>
            <a:off x="190501" y="758537"/>
            <a:ext cx="11908994" cy="1280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1" marR="0" lvl="0" indent="-228591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A4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2964C18D-E370-4FC8-A373-0F928918FB41}"/>
              </a:ext>
            </a:extLst>
          </p:cNvPr>
          <p:cNvGraphicFramePr>
            <a:graphicFrameLocks/>
          </p:cNvGraphicFramePr>
          <p:nvPr/>
        </p:nvGraphicFramePr>
        <p:xfrm>
          <a:off x="476250" y="2870200"/>
          <a:ext cx="8510318" cy="3417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743">
                  <a:extLst>
                    <a:ext uri="{9D8B030D-6E8A-4147-A177-3AD203B41FA5}">
                      <a16:colId xmlns:a16="http://schemas.microsoft.com/office/drawing/2014/main" val="2210360326"/>
                    </a:ext>
                  </a:extLst>
                </a:gridCol>
                <a:gridCol w="975721">
                  <a:extLst>
                    <a:ext uri="{9D8B030D-6E8A-4147-A177-3AD203B41FA5}">
                      <a16:colId xmlns:a16="http://schemas.microsoft.com/office/drawing/2014/main" val="2329794322"/>
                    </a:ext>
                  </a:extLst>
                </a:gridCol>
                <a:gridCol w="1097370">
                  <a:extLst>
                    <a:ext uri="{9D8B030D-6E8A-4147-A177-3AD203B41FA5}">
                      <a16:colId xmlns:a16="http://schemas.microsoft.com/office/drawing/2014/main" val="922028598"/>
                    </a:ext>
                  </a:extLst>
                </a:gridCol>
                <a:gridCol w="1409094">
                  <a:extLst>
                    <a:ext uri="{9D8B030D-6E8A-4147-A177-3AD203B41FA5}">
                      <a16:colId xmlns:a16="http://schemas.microsoft.com/office/drawing/2014/main" val="2688763610"/>
                    </a:ext>
                  </a:extLst>
                </a:gridCol>
                <a:gridCol w="2055351">
                  <a:extLst>
                    <a:ext uri="{9D8B030D-6E8A-4147-A177-3AD203B41FA5}">
                      <a16:colId xmlns:a16="http://schemas.microsoft.com/office/drawing/2014/main" val="1230960032"/>
                    </a:ext>
                  </a:extLst>
                </a:gridCol>
                <a:gridCol w="1774039">
                  <a:extLst>
                    <a:ext uri="{9D8B030D-6E8A-4147-A177-3AD203B41FA5}">
                      <a16:colId xmlns:a16="http://schemas.microsoft.com/office/drawing/2014/main" val="2120404950"/>
                    </a:ext>
                  </a:extLst>
                </a:gridCol>
              </a:tblGrid>
              <a:tr h="761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Subject ID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Sex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Tumor Stage at Diagnosis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Stage on Final Histopathology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Nodal Involvement @ Cystectomy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46845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71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81691164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07-002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69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81674558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07-003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76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270660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02-002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59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pTis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676644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05-004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63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pTis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7157535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69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pT1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302529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75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PT2b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95321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65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pT2b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4011588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01-013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70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5644757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07-001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56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cT2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pT3a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N1</a:t>
                      </a:r>
                      <a:endParaRPr lang="en-US" sz="200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625387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3FAC60B9-5F30-42CC-B4B0-E523F8E690DB}"/>
              </a:ext>
            </a:extLst>
          </p:cNvPr>
          <p:cNvSpPr/>
          <p:nvPr/>
        </p:nvSpPr>
        <p:spPr>
          <a:xfrm>
            <a:off x="9588861" y="3403456"/>
            <a:ext cx="1863400" cy="18634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A0DF"/>
                </a:solidFill>
                <a:effectLst/>
                <a:uLnTx/>
                <a:uFillTx/>
                <a:latin typeface="Arial"/>
              </a:rPr>
              <a:t>60%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70B299F-676E-4B68-ADEA-91D41EDAB757}"/>
              </a:ext>
            </a:extLst>
          </p:cNvPr>
          <p:cNvSpPr txBox="1">
            <a:spLocks/>
          </p:cNvSpPr>
          <p:nvPr/>
        </p:nvSpPr>
        <p:spPr>
          <a:xfrm>
            <a:off x="9192313" y="2794968"/>
            <a:ext cx="2656497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064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690563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–"/>
              <a:tabLst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A4D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Absence of MIBC:</a:t>
            </a:r>
          </a:p>
        </p:txBody>
      </p:sp>
    </p:spTree>
    <p:extLst>
      <p:ext uri="{BB962C8B-B14F-4D97-AF65-F5344CB8AC3E}">
        <p14:creationId xmlns:p14="http://schemas.microsoft.com/office/powerpoint/2010/main" val="23456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D865EE8-938E-7042-B072-31B9B7C7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58" y="451495"/>
            <a:ext cx="9570871" cy="9913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Libre Franklin SemiBold"/>
              </a:rPr>
              <a:t>Phase 2b – TAR-200  + </a:t>
            </a:r>
            <a:r>
              <a:rPr lang="en-US" sz="2800" dirty="0" err="1">
                <a:latin typeface="Libre Franklin SemiBold"/>
              </a:rPr>
              <a:t>Cetrelimab</a:t>
            </a:r>
            <a:r>
              <a:rPr lang="en-US" sz="2800" dirty="0">
                <a:latin typeface="Libre Franklin SemiBold"/>
              </a:rPr>
              <a:t>  </a:t>
            </a:r>
            <a:r>
              <a:rPr lang="en-US" sz="2800" dirty="0">
                <a:solidFill>
                  <a:srgbClr val="FFA86D"/>
                </a:solidFill>
                <a:latin typeface="Libre Franklin SemiBold"/>
              </a:rPr>
              <a:t>│</a:t>
            </a:r>
            <a:br>
              <a:rPr lang="en-US" sz="2800" dirty="0">
                <a:solidFill>
                  <a:srgbClr val="FFA86D"/>
                </a:solidFill>
                <a:latin typeface="Libre Franklin SemiBold"/>
              </a:rPr>
            </a:br>
            <a:r>
              <a:rPr lang="en-US" sz="2800" dirty="0">
                <a:latin typeface="Libre Franklin SemiBold"/>
              </a:rPr>
              <a:t> NMIBC BCG Un-responsive [BLC2001]</a:t>
            </a:r>
          </a:p>
        </p:txBody>
      </p:sp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987C35-4D88-40EC-9266-488E7DCEF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9" t="26754" r="15422" b="23111"/>
          <a:stretch/>
        </p:blipFill>
        <p:spPr>
          <a:xfrm>
            <a:off x="10196623" y="614659"/>
            <a:ext cx="1611244" cy="9936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B285C9-E7D6-4495-8390-CA6505399689}"/>
              </a:ext>
            </a:extLst>
          </p:cNvPr>
          <p:cNvGrpSpPr/>
          <p:nvPr/>
        </p:nvGrpSpPr>
        <p:grpSpPr>
          <a:xfrm>
            <a:off x="9119142" y="1778683"/>
            <a:ext cx="2880295" cy="4357130"/>
            <a:chOff x="9119142" y="1692710"/>
            <a:chExt cx="2880295" cy="435713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FF912C-793F-4C10-96CE-A0BE9B8D6302}"/>
                </a:ext>
              </a:extLst>
            </p:cNvPr>
            <p:cNvSpPr txBox="1"/>
            <p:nvPr/>
          </p:nvSpPr>
          <p:spPr>
            <a:xfrm>
              <a:off x="9341281" y="1747039"/>
              <a:ext cx="2516267" cy="42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Endpoint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 Response [CR] Rate in CIS patients at any time point</a:t>
              </a:r>
            </a:p>
            <a:p>
              <a:pPr marL="684213" marR="0" lvl="1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Assessment via Cystoscopy, Urine Cytology, and Bladder Biopsy 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Secondary Endpoints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Duration of CR from Achievement of CR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Overall Survival [OS] measured as time from cohort assignment to death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9F764E4-C018-4F97-B445-D9BEA49BF04E}"/>
                </a:ext>
              </a:extLst>
            </p:cNvPr>
            <p:cNvSpPr/>
            <p:nvPr/>
          </p:nvSpPr>
          <p:spPr>
            <a:xfrm>
              <a:off x="9119142" y="1692710"/>
              <a:ext cx="2880295" cy="4357130"/>
            </a:xfrm>
            <a:prstGeom prst="roundRect">
              <a:avLst>
                <a:gd name="adj" fmla="val 12604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A8E89C-C1F6-4CCC-9F08-252FCD6B5432}"/>
              </a:ext>
            </a:extLst>
          </p:cNvPr>
          <p:cNvSpPr/>
          <p:nvPr/>
        </p:nvSpPr>
        <p:spPr>
          <a:xfrm>
            <a:off x="340059" y="4468968"/>
            <a:ext cx="2411379" cy="1545311"/>
          </a:xfrm>
          <a:prstGeom prst="roundRect">
            <a:avLst>
              <a:gd name="adj" fmla="val 11736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F58D9F-3719-4304-BAF5-207DE38A557E}"/>
              </a:ext>
            </a:extLst>
          </p:cNvPr>
          <p:cNvSpPr/>
          <p:nvPr/>
        </p:nvSpPr>
        <p:spPr>
          <a:xfrm>
            <a:off x="5047187" y="3396030"/>
            <a:ext cx="4012467" cy="1366592"/>
          </a:xfrm>
          <a:prstGeom prst="roundRect">
            <a:avLst/>
          </a:prstGeom>
          <a:solidFill>
            <a:srgbClr val="09357A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TAR-200 Alone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[225 mg Gemcitabine]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Q3W [24 wks.], Quarterly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years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64AA35-7C08-43D1-8E81-3B89C69595FC}"/>
              </a:ext>
            </a:extLst>
          </p:cNvPr>
          <p:cNvSpPr/>
          <p:nvPr/>
        </p:nvSpPr>
        <p:spPr>
          <a:xfrm>
            <a:off x="5088343" y="2015384"/>
            <a:ext cx="3888910" cy="1293830"/>
          </a:xfrm>
          <a:prstGeom prst="roundRect">
            <a:avLst/>
          </a:prstGeom>
          <a:solidFill>
            <a:srgbClr val="FFC69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TAR-200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[225 mg Gemcitabine]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Q3W [24 wks.], Quarterly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years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 CETRELIMAB </a:t>
            </a:r>
          </a:p>
          <a:p>
            <a:pPr marL="0" marR="0" lvl="0" indent="5095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BFBFB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for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18 Months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930331-7EDD-473A-A953-53B9DAAE506E}"/>
              </a:ext>
            </a:extLst>
          </p:cNvPr>
          <p:cNvGrpSpPr/>
          <p:nvPr/>
        </p:nvGrpSpPr>
        <p:grpSpPr>
          <a:xfrm>
            <a:off x="2954527" y="2034221"/>
            <a:ext cx="543031" cy="3980057"/>
            <a:chOff x="4566656" y="1755177"/>
            <a:chExt cx="543031" cy="398005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6C78D2-B7B6-47EF-BCA3-68F70FD39BB5}"/>
                </a:ext>
              </a:extLst>
            </p:cNvPr>
            <p:cNvSpPr/>
            <p:nvPr/>
          </p:nvSpPr>
          <p:spPr>
            <a:xfrm rot="16200000">
              <a:off x="2848143" y="3473690"/>
              <a:ext cx="3980057" cy="54303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DB7561-D52B-49E3-96DC-580676669B5F}"/>
                </a:ext>
              </a:extLst>
            </p:cNvPr>
            <p:cNvSpPr txBox="1"/>
            <p:nvPr/>
          </p:nvSpPr>
          <p:spPr>
            <a:xfrm rot="16200000">
              <a:off x="3274101" y="3531634"/>
              <a:ext cx="3145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small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Randomization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[2:1:1; N~200]</a:t>
              </a:r>
            </a:p>
          </p:txBody>
        </p:sp>
      </p:grp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C1421751-C4B6-4F31-B967-21EE829F2366}"/>
              </a:ext>
            </a:extLst>
          </p:cNvPr>
          <p:cNvSpPr/>
          <p:nvPr/>
        </p:nvSpPr>
        <p:spPr>
          <a:xfrm rot="10800000">
            <a:off x="3793336" y="3279413"/>
            <a:ext cx="1113877" cy="1395317"/>
          </a:xfrm>
          <a:prstGeom prst="flowChartDelay">
            <a:avLst/>
          </a:prstGeom>
          <a:solidFill>
            <a:srgbClr val="09357A">
              <a:lumMod val="20000"/>
              <a:lumOff val="8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A993B-70CD-416F-90CB-281071E6C2D7}"/>
              </a:ext>
            </a:extLst>
          </p:cNvPr>
          <p:cNvSpPr txBox="1"/>
          <p:nvPr/>
        </p:nvSpPr>
        <p:spPr>
          <a:xfrm>
            <a:off x="3819872" y="3613337"/>
            <a:ext cx="11128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COHORT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[N~50]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Delay 41">
            <a:extLst>
              <a:ext uri="{FF2B5EF4-FFF2-40B4-BE49-F238E27FC236}">
                <a16:creationId xmlns:a16="http://schemas.microsoft.com/office/drawing/2014/main" id="{6697C1B8-FFC6-4D4D-BFA5-13E347C2C29C}"/>
              </a:ext>
            </a:extLst>
          </p:cNvPr>
          <p:cNvSpPr/>
          <p:nvPr/>
        </p:nvSpPr>
        <p:spPr>
          <a:xfrm rot="10800000">
            <a:off x="3798510" y="2112681"/>
            <a:ext cx="1113877" cy="1277108"/>
          </a:xfrm>
          <a:prstGeom prst="flowChartDelay">
            <a:avLst/>
          </a:prstGeom>
          <a:solidFill>
            <a:srgbClr val="FFC69F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B4C57F-6E52-44EC-972F-5EE865F58BDE}"/>
              </a:ext>
            </a:extLst>
          </p:cNvPr>
          <p:cNvSpPr txBox="1"/>
          <p:nvPr/>
        </p:nvSpPr>
        <p:spPr>
          <a:xfrm>
            <a:off x="3867815" y="2370920"/>
            <a:ext cx="1157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small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COHORT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[N~100]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6470EC-E793-4920-B858-73211AD60727}"/>
              </a:ext>
            </a:extLst>
          </p:cNvPr>
          <p:cNvGrpSpPr/>
          <p:nvPr/>
        </p:nvGrpSpPr>
        <p:grpSpPr>
          <a:xfrm>
            <a:off x="3928523" y="4807104"/>
            <a:ext cx="4990533" cy="1230731"/>
            <a:chOff x="4881437" y="4450715"/>
            <a:chExt cx="4862638" cy="123073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CA50DA5-5FA9-4369-A3F8-A715DF0E3725}"/>
                </a:ext>
              </a:extLst>
            </p:cNvPr>
            <p:cNvSpPr/>
            <p:nvPr/>
          </p:nvSpPr>
          <p:spPr>
            <a:xfrm>
              <a:off x="5855165" y="4467438"/>
              <a:ext cx="3888910" cy="1204746"/>
            </a:xfrm>
            <a:prstGeom prst="roundRect">
              <a:avLst/>
            </a:prstGeom>
            <a:solidFill>
              <a:srgbClr val="BFE18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CETRELIMAB Alone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[360 mg] </a:t>
              </a:r>
            </a:p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>
                  <a:solidFill>
                    <a:srgbClr val="BFBFBF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for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18 Months</a:t>
              </a:r>
            </a:p>
          </p:txBody>
        </p:sp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726847B1-C8D1-4FC6-AC70-4B7881454486}"/>
                </a:ext>
              </a:extLst>
            </p:cNvPr>
            <p:cNvSpPr/>
            <p:nvPr/>
          </p:nvSpPr>
          <p:spPr>
            <a:xfrm rot="10800000">
              <a:off x="4883285" y="4450715"/>
              <a:ext cx="1113878" cy="1230731"/>
            </a:xfrm>
            <a:prstGeom prst="flowChartDelay">
              <a:avLst/>
            </a:prstGeom>
            <a:solidFill>
              <a:srgbClr val="BFE18D">
                <a:lumMod val="60000"/>
                <a:lumOff val="40000"/>
              </a:srgbClr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E2E8B6-0438-4B66-96FD-2CE56823A10A}"/>
                </a:ext>
              </a:extLst>
            </p:cNvPr>
            <p:cNvSpPr txBox="1"/>
            <p:nvPr/>
          </p:nvSpPr>
          <p:spPr>
            <a:xfrm>
              <a:off x="4881437" y="4723566"/>
              <a:ext cx="98120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COHORT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[N~50]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564F4F-20E2-4A81-AED9-D2BADDB48918}"/>
              </a:ext>
            </a:extLst>
          </p:cNvPr>
          <p:cNvGrpSpPr/>
          <p:nvPr/>
        </p:nvGrpSpPr>
        <p:grpSpPr>
          <a:xfrm>
            <a:off x="3506807" y="2710912"/>
            <a:ext cx="442661" cy="2788977"/>
            <a:chOff x="4459673" y="2335473"/>
            <a:chExt cx="442661" cy="278897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D13354-C57A-437B-9170-E9297EF8F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8358" y="2335473"/>
              <a:ext cx="2312" cy="2788977"/>
            </a:xfrm>
            <a:prstGeom prst="line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D2296B1-6411-474A-AF30-C7F7311F9901}"/>
                </a:ext>
              </a:extLst>
            </p:cNvPr>
            <p:cNvCxnSpPr/>
            <p:nvPr/>
          </p:nvCxnSpPr>
          <p:spPr>
            <a:xfrm>
              <a:off x="4660037" y="2337811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067913-686F-44D4-8DB7-DF5AF6ACD0D9}"/>
                </a:ext>
              </a:extLst>
            </p:cNvPr>
            <p:cNvCxnSpPr/>
            <p:nvPr/>
          </p:nvCxnSpPr>
          <p:spPr>
            <a:xfrm>
              <a:off x="4669562" y="5118003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8EE9946-78C7-46C8-928A-4746534F104F}"/>
                </a:ext>
              </a:extLst>
            </p:cNvPr>
            <p:cNvCxnSpPr/>
            <p:nvPr/>
          </p:nvCxnSpPr>
          <p:spPr>
            <a:xfrm>
              <a:off x="4660037" y="3727353"/>
              <a:ext cx="2327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8562274-FEC6-48AF-85E4-668055F2DEC1}"/>
                </a:ext>
              </a:extLst>
            </p:cNvPr>
            <p:cNvCxnSpPr/>
            <p:nvPr/>
          </p:nvCxnSpPr>
          <p:spPr>
            <a:xfrm>
              <a:off x="4459673" y="3727353"/>
              <a:ext cx="237534" cy="0"/>
            </a:xfrm>
            <a:prstGeom prst="line">
              <a:avLst/>
            </a:prstGeom>
            <a:noFill/>
            <a:ln w="9525" cap="flat" cmpd="sng" algn="ctr">
              <a:solidFill>
                <a:srgbClr val="505050">
                  <a:lumMod val="75000"/>
                  <a:lumOff val="25000"/>
                </a:srgbClr>
              </a:solidFill>
              <a:prstDash val="solid"/>
            </a:ln>
            <a:effectLst/>
          </p:spPr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5FC06AD-FF64-419F-A768-13E463CCF33D}"/>
              </a:ext>
            </a:extLst>
          </p:cNvPr>
          <p:cNvSpPr txBox="1"/>
          <p:nvPr/>
        </p:nvSpPr>
        <p:spPr>
          <a:xfrm>
            <a:off x="503828" y="4564514"/>
            <a:ext cx="20352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small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Presence or absence of concomitant papillary disease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36247-C495-4FF4-A79C-83302B5846E7}"/>
              </a:ext>
            </a:extLst>
          </p:cNvPr>
          <p:cNvGrpSpPr/>
          <p:nvPr/>
        </p:nvGrpSpPr>
        <p:grpSpPr>
          <a:xfrm>
            <a:off x="340058" y="2043135"/>
            <a:ext cx="2464911" cy="2303044"/>
            <a:chOff x="382486" y="2797575"/>
            <a:chExt cx="2713136" cy="230304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006882C-4264-4DE1-B9AA-A12632A744B1}"/>
                </a:ext>
              </a:extLst>
            </p:cNvPr>
            <p:cNvSpPr txBox="1"/>
            <p:nvPr/>
          </p:nvSpPr>
          <p:spPr>
            <a:xfrm>
              <a:off x="492082" y="3022201"/>
              <a:ext cx="2552858" cy="16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 Eligibility Criteria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BCG Unresponsive Carcinoma In Situ [CIS]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Patients Ineligible for or Refusing Radical Cystectomy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3227B54-100B-4420-B720-D9E5EE8795F2}"/>
                </a:ext>
              </a:extLst>
            </p:cNvPr>
            <p:cNvSpPr/>
            <p:nvPr/>
          </p:nvSpPr>
          <p:spPr>
            <a:xfrm>
              <a:off x="382486" y="2797575"/>
              <a:ext cx="2713136" cy="2303044"/>
            </a:xfrm>
            <a:prstGeom prst="roundRect">
              <a:avLst>
                <a:gd name="adj" fmla="val 13420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8162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8663D4-A43F-40D9-9BBE-3CB9DB66194B}"/>
              </a:ext>
            </a:extLst>
          </p:cNvPr>
          <p:cNvSpPr/>
          <p:nvPr/>
        </p:nvSpPr>
        <p:spPr bwMode="auto">
          <a:xfrm>
            <a:off x="65314" y="5697249"/>
            <a:ext cx="2447109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BC243EB-DF6D-48DE-8D9F-ECC0B97EA107}"/>
              </a:ext>
            </a:extLst>
          </p:cNvPr>
          <p:cNvSpPr txBox="1">
            <a:spLocks/>
          </p:cNvSpPr>
          <p:nvPr/>
        </p:nvSpPr>
        <p:spPr>
          <a:xfrm>
            <a:off x="265779" y="417226"/>
            <a:ext cx="9613252" cy="991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Phase 3 – TAR-200  +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Cetrelimab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 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A86D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│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 MIBC </a:t>
            </a:r>
            <a:r>
              <a:rPr kumimoji="0" lang="fr-FR" sz="2800" i="0" u="none" strike="noStrike" kern="1200" cap="none" spc="0" normalizeH="0" baseline="0" noProof="0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</a:rPr>
              <a:t>[BLC3001]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rgbClr val="009895"/>
              </a:solidFill>
              <a:effectLst/>
              <a:uLnTx/>
              <a:uFillTx/>
              <a:latin typeface="Libre Franklin SemiBold" pitchFamily="2" charset="77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4CB04-C55F-4876-9D09-C9C5C08DC41B}"/>
              </a:ext>
            </a:extLst>
          </p:cNvPr>
          <p:cNvGrpSpPr/>
          <p:nvPr/>
        </p:nvGrpSpPr>
        <p:grpSpPr>
          <a:xfrm>
            <a:off x="9072917" y="2042537"/>
            <a:ext cx="2880295" cy="3887388"/>
            <a:chOff x="8934414" y="2025732"/>
            <a:chExt cx="2880295" cy="38873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E6088C-CBF8-4E9E-9025-17D5E15E9BB7}"/>
                </a:ext>
              </a:extLst>
            </p:cNvPr>
            <p:cNvSpPr txBox="1"/>
            <p:nvPr/>
          </p:nvSpPr>
          <p:spPr>
            <a:xfrm>
              <a:off x="9153593" y="2190938"/>
              <a:ext cx="2516267" cy="356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Primary Endpoint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Bladder Intact Event-Free Survival [BI-EFS] – any MIBC, +N, or M+ disease 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Secondary Endpoints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endPara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Metastasis Free Survival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Overall Survival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Objective Response Rate at Week 18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QoL Outcomes Comparing Acute and Long-term Toxicity/Side Effects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A9B60C5-B2B1-4B88-A8B0-1A9E8D1823F3}"/>
                </a:ext>
              </a:extLst>
            </p:cNvPr>
            <p:cNvSpPr/>
            <p:nvPr/>
          </p:nvSpPr>
          <p:spPr>
            <a:xfrm>
              <a:off x="8934414" y="2025732"/>
              <a:ext cx="2880295" cy="3887388"/>
            </a:xfrm>
            <a:prstGeom prst="roundRect">
              <a:avLst>
                <a:gd name="adj" fmla="val 12604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FD7A6D-F92B-44CA-94DB-5D8E9B5B5861}"/>
              </a:ext>
            </a:extLst>
          </p:cNvPr>
          <p:cNvSpPr/>
          <p:nvPr/>
        </p:nvSpPr>
        <p:spPr>
          <a:xfrm>
            <a:off x="304104" y="4220295"/>
            <a:ext cx="2424738" cy="1977876"/>
          </a:xfrm>
          <a:prstGeom prst="roundRect">
            <a:avLst>
              <a:gd name="adj" fmla="val 11736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DFD20-EB71-4ACB-AEA3-E69521F8DA8F}"/>
              </a:ext>
            </a:extLst>
          </p:cNvPr>
          <p:cNvSpPr txBox="1"/>
          <p:nvPr/>
        </p:nvSpPr>
        <p:spPr>
          <a:xfrm>
            <a:off x="327638" y="4362083"/>
            <a:ext cx="2312231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small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Stratification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 Stage at Randomization [T0, Ta/T1/Tis, or T2-T4a]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Presence or Absence of Visible Residual Disease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3A335A-CC73-4761-B87E-FA13E72CC410}"/>
              </a:ext>
            </a:extLst>
          </p:cNvPr>
          <p:cNvGrpSpPr/>
          <p:nvPr/>
        </p:nvGrpSpPr>
        <p:grpSpPr>
          <a:xfrm>
            <a:off x="304103" y="1794462"/>
            <a:ext cx="2464911" cy="2303044"/>
            <a:chOff x="382486" y="2797575"/>
            <a:chExt cx="2713136" cy="23030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377E17-7067-4108-ABDB-34916D2B810B}"/>
                </a:ext>
              </a:extLst>
            </p:cNvPr>
            <p:cNvSpPr txBox="1"/>
            <p:nvPr/>
          </p:nvSpPr>
          <p:spPr>
            <a:xfrm>
              <a:off x="492082" y="2926402"/>
              <a:ext cx="2552858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Key Eligibility Criteria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Patients with muscle‑invasive urothelial carcinoma of the bladder [cT2-cT4a N0 M0]</a:t>
              </a:r>
            </a:p>
            <a:p>
              <a:pPr marL="227013" marR="0" lvl="0" indent="-2270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Receiving Radical Cystectomy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3C00A29-EA96-4102-B44B-0F18FDF4E287}"/>
                </a:ext>
              </a:extLst>
            </p:cNvPr>
            <p:cNvSpPr/>
            <p:nvPr/>
          </p:nvSpPr>
          <p:spPr>
            <a:xfrm>
              <a:off x="382486" y="2797575"/>
              <a:ext cx="2713136" cy="2303044"/>
            </a:xfrm>
            <a:prstGeom prst="roundRect">
              <a:avLst>
                <a:gd name="adj" fmla="val 13420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DBA6CB-062D-4663-BDDD-334EE78A97CC}"/>
              </a:ext>
            </a:extLst>
          </p:cNvPr>
          <p:cNvGrpSpPr/>
          <p:nvPr/>
        </p:nvGrpSpPr>
        <p:grpSpPr>
          <a:xfrm>
            <a:off x="2928514" y="2200937"/>
            <a:ext cx="5916918" cy="4155083"/>
            <a:chOff x="2964469" y="1828800"/>
            <a:chExt cx="5916918" cy="415508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DBF4AE-79E9-4D9D-B51F-D6B2BEE46A76}"/>
                </a:ext>
              </a:extLst>
            </p:cNvPr>
            <p:cNvSpPr/>
            <p:nvPr/>
          </p:nvSpPr>
          <p:spPr>
            <a:xfrm>
              <a:off x="4911212" y="1828800"/>
              <a:ext cx="3970175" cy="1495823"/>
            </a:xfrm>
            <a:prstGeom prst="roundRect">
              <a:avLst/>
            </a:prstGeom>
            <a:solidFill>
              <a:srgbClr val="FFC69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TAR-200</a:t>
              </a: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[225 mg Gemcitabine] Q3W [18 wks.], Quarterly </a:t>
              </a: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 years </a:t>
              </a:r>
            </a:p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+ CETRELIMAB </a:t>
              </a:r>
            </a:p>
            <a:p>
              <a:pPr marL="0" marR="0" lvl="0" indent="50958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>
                  <a:solidFill>
                    <a:srgbClr val="BFBFBF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for</a:t>
              </a: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[18 months]</a:t>
              </a:r>
              <a:endParaRPr kumimoji="0" lang="en-GB" sz="16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596EB7-D953-442B-90C6-48E246C9A641}"/>
                </a:ext>
              </a:extLst>
            </p:cNvPr>
            <p:cNvGrpSpPr/>
            <p:nvPr/>
          </p:nvGrpSpPr>
          <p:grpSpPr>
            <a:xfrm>
              <a:off x="2964469" y="1970812"/>
              <a:ext cx="543031" cy="3286565"/>
              <a:chOff x="2964469" y="1683140"/>
              <a:chExt cx="543031" cy="328656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77E3C9E-7810-45EE-B1FD-D2E3F5084B8E}"/>
                  </a:ext>
                </a:extLst>
              </p:cNvPr>
              <p:cNvSpPr/>
              <p:nvPr/>
            </p:nvSpPr>
            <p:spPr>
              <a:xfrm rot="16200000">
                <a:off x="1592702" y="3054907"/>
                <a:ext cx="3286565" cy="543031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E5A37-0C1E-41E9-910F-5A660DB09C3C}"/>
                  </a:ext>
                </a:extLst>
              </p:cNvPr>
              <p:cNvSpPr txBox="1"/>
              <p:nvPr/>
            </p:nvSpPr>
            <p:spPr>
              <a:xfrm rot="16200000">
                <a:off x="1750800" y="3196146"/>
                <a:ext cx="29644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small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Randomization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[1:1; N~550]</a:t>
                </a:r>
              </a:p>
            </p:txBody>
          </p:sp>
        </p:grpSp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780E5C1D-DE72-427A-AE7F-43E58CA01750}"/>
                </a:ext>
              </a:extLst>
            </p:cNvPr>
            <p:cNvSpPr/>
            <p:nvPr/>
          </p:nvSpPr>
          <p:spPr>
            <a:xfrm rot="10800000">
              <a:off x="3913009" y="1838025"/>
              <a:ext cx="1113877" cy="1501053"/>
            </a:xfrm>
            <a:prstGeom prst="flowChartDelay">
              <a:avLst/>
            </a:prstGeom>
            <a:solidFill>
              <a:srgbClr val="FFC69F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AF0BCD-5260-4B7B-91CC-F7E37D6B30FE}"/>
                </a:ext>
              </a:extLst>
            </p:cNvPr>
            <p:cNvSpPr txBox="1"/>
            <p:nvPr/>
          </p:nvSpPr>
          <p:spPr>
            <a:xfrm>
              <a:off x="4093825" y="2311776"/>
              <a:ext cx="86914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Arm 1</a:t>
              </a:r>
              <a:endParaRPr kumimoji="0" lang="en-US" sz="1600" b="1" i="0" u="none" strike="noStrike" kern="0" cap="small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[N~275]</a:t>
              </a:r>
              <a:endPara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98268E-BC31-4619-9FAE-E3DED4807C57}"/>
                </a:ext>
              </a:extLst>
            </p:cNvPr>
            <p:cNvGrpSpPr/>
            <p:nvPr/>
          </p:nvGrpSpPr>
          <p:grpSpPr>
            <a:xfrm>
              <a:off x="3947184" y="4077648"/>
              <a:ext cx="4934203" cy="1495811"/>
              <a:chOff x="4885596" y="4450714"/>
              <a:chExt cx="4934203" cy="149581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6CA87889-CE40-4E40-BC1E-8862C2B65336}"/>
                  </a:ext>
                </a:extLst>
              </p:cNvPr>
              <p:cNvSpPr/>
              <p:nvPr/>
            </p:nvSpPr>
            <p:spPr>
              <a:xfrm>
                <a:off x="5817156" y="4476699"/>
                <a:ext cx="4002643" cy="1454155"/>
              </a:xfrm>
              <a:prstGeom prst="roundRect">
                <a:avLst/>
              </a:prstGeom>
              <a:solidFill>
                <a:srgbClr val="BFE18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509588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Chemoradiotherapy</a:t>
                </a:r>
              </a:p>
              <a:p>
                <a:pPr marL="0" marR="0" lvl="0" indent="509588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- </a:t>
                </a:r>
                <a:r>
                  <a:rPr kumimoji="0" lang="en-US" sz="1600" i="0" u="none" strike="noStrike" kern="0" cap="none" spc="0" normalizeH="0" baseline="0" noProof="0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Cisplatin or Gemcitabine AND</a:t>
                </a:r>
              </a:p>
              <a:p>
                <a:pPr marL="0" marR="0" lvl="0" indent="509588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- 55 or 64 </a:t>
                </a:r>
                <a:r>
                  <a:rPr kumimoji="0" lang="en-US" sz="1600" i="0" u="none" strike="noStrike" kern="0" cap="none" spc="0" normalizeH="0" baseline="0" noProof="0" err="1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Gy</a:t>
                </a:r>
                <a:r>
                  <a:rPr kumimoji="0" lang="en-US" sz="1600" i="0" u="none" strike="noStrike" kern="0" cap="none" spc="0" normalizeH="0" baseline="0" noProof="0">
                    <a:ln>
                      <a:noFill/>
                    </a:ln>
                    <a:solidFill>
                      <a:srgbClr val="4B4B4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External Beam Radiation</a:t>
                </a:r>
                <a:endPara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lowchart: Delay 31">
                <a:extLst>
                  <a:ext uri="{FF2B5EF4-FFF2-40B4-BE49-F238E27FC236}">
                    <a16:creationId xmlns:a16="http://schemas.microsoft.com/office/drawing/2014/main" id="{088823B2-248F-4314-85BB-EFC45BA473A2}"/>
                  </a:ext>
                </a:extLst>
              </p:cNvPr>
              <p:cNvSpPr/>
              <p:nvPr/>
            </p:nvSpPr>
            <p:spPr>
              <a:xfrm rot="10800000">
                <a:off x="4885596" y="4450714"/>
                <a:ext cx="1113878" cy="1495811"/>
              </a:xfrm>
              <a:prstGeom prst="flowChartDelay">
                <a:avLst/>
              </a:prstGeom>
              <a:solidFill>
                <a:srgbClr val="D9EDBB"/>
              </a:solidFill>
              <a:ln w="2857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659FD7-6B88-4E83-B487-7377EFE52487}"/>
                  </a:ext>
                </a:extLst>
              </p:cNvPr>
              <p:cNvSpPr txBox="1"/>
              <p:nvPr/>
            </p:nvSpPr>
            <p:spPr>
              <a:xfrm>
                <a:off x="5071414" y="4924705"/>
                <a:ext cx="86273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small" spc="0" normalizeH="0" baseline="0" noProof="0">
                    <a:ln>
                      <a:noFill/>
                    </a:ln>
                    <a:solidFill>
                      <a:srgbClr val="BFBFB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Arm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BFBFB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[N~275]</a:t>
                </a:r>
                <a:endPara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FF91011-993D-4AB0-ACA5-F1B425C24D1E}"/>
                </a:ext>
              </a:extLst>
            </p:cNvPr>
            <p:cNvGrpSpPr/>
            <p:nvPr/>
          </p:nvGrpSpPr>
          <p:grpSpPr>
            <a:xfrm>
              <a:off x="3707171" y="2658331"/>
              <a:ext cx="242297" cy="2105547"/>
              <a:chOff x="4660037" y="2335473"/>
              <a:chExt cx="242297" cy="278897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14B699D-451E-4754-A047-FC7CF593E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8358" y="2335473"/>
                <a:ext cx="2312" cy="2788977"/>
              </a:xfrm>
              <a:prstGeom prst="line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DB7DE55-D0C8-4248-A508-E9A712F61862}"/>
                  </a:ext>
                </a:extLst>
              </p:cNvPr>
              <p:cNvCxnSpPr/>
              <p:nvPr/>
            </p:nvCxnSpPr>
            <p:spPr>
              <a:xfrm>
                <a:off x="4660037" y="2337811"/>
                <a:ext cx="23277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55641B7-865F-43CD-B35E-9116AAC2F4FD}"/>
                  </a:ext>
                </a:extLst>
              </p:cNvPr>
              <p:cNvCxnSpPr/>
              <p:nvPr/>
            </p:nvCxnSpPr>
            <p:spPr>
              <a:xfrm>
                <a:off x="4669562" y="5118003"/>
                <a:ext cx="23277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486126-C7D3-45D7-92C6-A23BCD68FB77}"/>
                </a:ext>
              </a:extLst>
            </p:cNvPr>
            <p:cNvSpPr txBox="1"/>
            <p:nvPr/>
          </p:nvSpPr>
          <p:spPr>
            <a:xfrm>
              <a:off x="5829843" y="5583773"/>
              <a:ext cx="1906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~ 4.5 – 6 Weeks</a:t>
              </a: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B16A75A-6861-4529-BF0E-4CF173DBF951}"/>
              </a:ext>
            </a:extLst>
          </p:cNvPr>
          <p:cNvSpPr txBox="1"/>
          <p:nvPr/>
        </p:nvSpPr>
        <p:spPr>
          <a:xfrm>
            <a:off x="796560" y="6355446"/>
            <a:ext cx="227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rgbClr val="0632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Janssen Research &amp; Development, LLC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8B3B3-227E-401E-8476-AD195C999341}"/>
              </a:ext>
            </a:extLst>
          </p:cNvPr>
          <p:cNvSpPr txBox="1"/>
          <p:nvPr/>
        </p:nvSpPr>
        <p:spPr>
          <a:xfrm flipH="1">
            <a:off x="11311400" y="1205183"/>
            <a:ext cx="66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895"/>
                </a:solidFill>
                <a:latin typeface="Libre Franklin SemiBold" pitchFamily="2" charset="77"/>
                <a:ea typeface="+mj-ea"/>
                <a:cs typeface="+mj-cs"/>
              </a:rPr>
              <a:t>-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9895"/>
                </a:solidFill>
                <a:effectLst/>
                <a:uLnTx/>
                <a:uFillTx/>
                <a:latin typeface="Libre Franklin SemiBold" pitchFamily="2" charset="77"/>
                <a:ea typeface="+mj-ea"/>
                <a:cs typeface="+mj-cs"/>
              </a:rPr>
              <a:t>2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41F06-11D8-5683-40E1-A78BA222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96" r="30007"/>
          <a:stretch/>
        </p:blipFill>
        <p:spPr>
          <a:xfrm>
            <a:off x="9879032" y="659217"/>
            <a:ext cx="1493014" cy="11949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875845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B57C802-FEF9-4AE3-916D-2A0243AC8109}"/>
              </a:ext>
            </a:extLst>
          </p:cNvPr>
          <p:cNvSpPr txBox="1">
            <a:spLocks/>
          </p:cNvSpPr>
          <p:nvPr/>
        </p:nvSpPr>
        <p:spPr>
          <a:xfrm>
            <a:off x="265779" y="417226"/>
            <a:ext cx="9845784" cy="991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>
                <a:solidFill>
                  <a:srgbClr val="009895"/>
                </a:solidFill>
                <a:latin typeface="Libre Franklin SemiBold" pitchFamily="2" charset="77"/>
                <a:cs typeface="+mj-cs"/>
              </a:rPr>
              <a:t>Phase 2 – TAR-200  + </a:t>
            </a:r>
            <a:r>
              <a:rPr lang="en-US" sz="2800" err="1">
                <a:solidFill>
                  <a:srgbClr val="009895"/>
                </a:solidFill>
                <a:latin typeface="Libre Franklin SemiBold" pitchFamily="2" charset="77"/>
                <a:cs typeface="+mj-cs"/>
              </a:rPr>
              <a:t>Cetrelimab</a:t>
            </a:r>
            <a:r>
              <a:rPr lang="en-US" sz="2800">
                <a:solidFill>
                  <a:srgbClr val="009895"/>
                </a:solidFill>
                <a:latin typeface="Libre Franklin SemiBold" pitchFamily="2" charset="77"/>
                <a:cs typeface="+mj-cs"/>
              </a:rPr>
              <a:t> </a:t>
            </a:r>
            <a:r>
              <a:rPr lang="en-US" sz="2800">
                <a:solidFill>
                  <a:srgbClr val="FFA86D"/>
                </a:solidFill>
                <a:latin typeface="Libre Franklin SemiBold" pitchFamily="2" charset="77"/>
                <a:cs typeface="+mj-cs"/>
              </a:rPr>
              <a:t>│</a:t>
            </a:r>
          </a:p>
          <a:p>
            <a:r>
              <a:rPr lang="en-US" sz="2800">
                <a:solidFill>
                  <a:srgbClr val="009895"/>
                </a:solidFill>
                <a:latin typeface="Libre Franklin SemiBold" pitchFamily="2" charset="77"/>
                <a:cs typeface="+mj-cs"/>
              </a:rPr>
              <a:t> MIBC Neoadjuvant </a:t>
            </a:r>
            <a:r>
              <a:rPr lang="fr-FR" sz="2800">
                <a:solidFill>
                  <a:srgbClr val="009895"/>
                </a:solidFill>
                <a:latin typeface="Libre Franklin SemiBold" pitchFamily="2" charset="77"/>
              </a:rPr>
              <a:t>[BLC2002]</a:t>
            </a:r>
            <a:endParaRPr lang="en-US" sz="2800">
              <a:solidFill>
                <a:srgbClr val="009895"/>
              </a:solidFill>
              <a:latin typeface="Libre Franklin SemiBold" pitchFamily="2" charset="77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F248B-6BEB-40CF-99DD-624430DC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48" y="659217"/>
            <a:ext cx="1920406" cy="11949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A6132D6-0493-4B63-8076-05202A86C1C7}"/>
              </a:ext>
            </a:extLst>
          </p:cNvPr>
          <p:cNvSpPr/>
          <p:nvPr/>
        </p:nvSpPr>
        <p:spPr bwMode="auto">
          <a:xfrm>
            <a:off x="65314" y="5769441"/>
            <a:ext cx="2447109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0942A0-ACF5-4223-A0D6-1955E16D8302}"/>
              </a:ext>
            </a:extLst>
          </p:cNvPr>
          <p:cNvGrpSpPr/>
          <p:nvPr/>
        </p:nvGrpSpPr>
        <p:grpSpPr>
          <a:xfrm>
            <a:off x="304104" y="4074763"/>
            <a:ext cx="2424738" cy="1977876"/>
            <a:chOff x="304104" y="4292487"/>
            <a:chExt cx="2424738" cy="197787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5616B75-BCAA-4DF9-958E-091CA5F9C2E4}"/>
                </a:ext>
              </a:extLst>
            </p:cNvPr>
            <p:cNvSpPr/>
            <p:nvPr/>
          </p:nvSpPr>
          <p:spPr>
            <a:xfrm>
              <a:off x="304104" y="4292487"/>
              <a:ext cx="2424738" cy="1977876"/>
            </a:xfrm>
            <a:prstGeom prst="roundRect">
              <a:avLst>
                <a:gd name="adj" fmla="val 11736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C2F1A6-F958-4120-B991-63FE89AADFC5}"/>
                </a:ext>
              </a:extLst>
            </p:cNvPr>
            <p:cNvSpPr txBox="1"/>
            <p:nvPr/>
          </p:nvSpPr>
          <p:spPr>
            <a:xfrm>
              <a:off x="327638" y="4530073"/>
              <a:ext cx="2312231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Stratification</a:t>
              </a:r>
            </a:p>
            <a:p>
              <a:pPr marL="228600" lvl="0" indent="-228600">
                <a:buFont typeface="Wingdings" panose="05000000000000000000" pitchFamily="2" charset="2"/>
                <a:buChar char="§"/>
                <a:defRPr/>
              </a:pPr>
              <a:r>
                <a:rPr lang="fr-FR" sz="1400" kern="0">
                  <a:solidFill>
                    <a:srgbClr val="606060"/>
                  </a:solidFill>
                </a:rPr>
                <a:t>T stage: T2-T4a</a:t>
              </a:r>
            </a:p>
            <a:p>
              <a:pPr marL="228600" lvl="0" indent="-228600">
                <a:buFont typeface="Wingdings" panose="05000000000000000000" pitchFamily="2" charset="2"/>
                <a:buChar char="§"/>
                <a:defRPr/>
              </a:pPr>
              <a:r>
                <a:rPr lang="en-US" sz="1400" kern="0">
                  <a:solidFill>
                    <a:srgbClr val="606060"/>
                  </a:solidFill>
                </a:rPr>
                <a:t>Completeness of TURBT: Complete vs. Incomplete &lt;3cm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040496-4E95-430C-A156-52B9FB6E58F9}"/>
              </a:ext>
            </a:extLst>
          </p:cNvPr>
          <p:cNvGrpSpPr/>
          <p:nvPr/>
        </p:nvGrpSpPr>
        <p:grpSpPr>
          <a:xfrm>
            <a:off x="303893" y="1670402"/>
            <a:ext cx="2464911" cy="2281855"/>
            <a:chOff x="304103" y="1421630"/>
            <a:chExt cx="2464911" cy="22818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9920D0-1AB0-4967-8B30-42AD63F65E2F}"/>
                </a:ext>
              </a:extLst>
            </p:cNvPr>
            <p:cNvSpPr txBox="1"/>
            <p:nvPr/>
          </p:nvSpPr>
          <p:spPr>
            <a:xfrm>
              <a:off x="379608" y="1503429"/>
              <a:ext cx="2319297" cy="210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Key </a:t>
              </a: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Eligibility</a:t>
              </a: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 Criteria</a:t>
              </a:r>
            </a:p>
            <a:p>
              <a:pPr marL="227013" lvl="0" indent="-227013"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400" kern="0">
                  <a:solidFill>
                    <a:srgbClr val="606060"/>
                  </a:solidFill>
                </a:rPr>
                <a:t>Patients with MIBC who are Scheduled for RC  [cT2-cT4a N0 M0]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  <a:p>
              <a:pPr marL="227013" indent="-227013"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400" kern="0">
                  <a:solidFill>
                    <a:srgbClr val="BFBFBF">
                      <a:lumMod val="50000"/>
                    </a:srgbClr>
                  </a:solidFill>
                </a:rPr>
                <a:t>Patients Ineligible for or Refusing Platinum-Based Neoadjuvant Chemotherapy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2BC9011-4F98-4DB4-AE13-F659C207D457}"/>
                </a:ext>
              </a:extLst>
            </p:cNvPr>
            <p:cNvSpPr/>
            <p:nvPr/>
          </p:nvSpPr>
          <p:spPr>
            <a:xfrm>
              <a:off x="304103" y="1421630"/>
              <a:ext cx="2464911" cy="2281855"/>
            </a:xfrm>
            <a:prstGeom prst="roundRect">
              <a:avLst>
                <a:gd name="adj" fmla="val 13420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CEFE05F-8B9B-4822-AF29-B90019B34BB5}"/>
              </a:ext>
            </a:extLst>
          </p:cNvPr>
          <p:cNvGrpSpPr/>
          <p:nvPr/>
        </p:nvGrpSpPr>
        <p:grpSpPr>
          <a:xfrm>
            <a:off x="2998184" y="2020578"/>
            <a:ext cx="5935808" cy="3744659"/>
            <a:chOff x="2964469" y="1828800"/>
            <a:chExt cx="5935808" cy="374465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9E52041-6085-4077-9B55-106DB481162D}"/>
                </a:ext>
              </a:extLst>
            </p:cNvPr>
            <p:cNvSpPr/>
            <p:nvPr/>
          </p:nvSpPr>
          <p:spPr>
            <a:xfrm>
              <a:off x="4911212" y="1828800"/>
              <a:ext cx="3970175" cy="1495823"/>
            </a:xfrm>
            <a:prstGeom prst="roundRect">
              <a:avLst/>
            </a:prstGeom>
            <a:solidFill>
              <a:srgbClr val="FFC69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509588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TAR-200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</a:p>
            <a:p>
              <a:pPr marL="0" marR="0" lvl="0" indent="509588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[225 mg Gemcitabine] Q3W [12 wks.]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lvl="0" indent="509588" algn="ctr">
                <a:spcAft>
                  <a:spcPts val="450"/>
                </a:spcAft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+ CETRELIMAB </a:t>
              </a:r>
              <a:r>
                <a:rPr lang="en-US" sz="1600" kern="0">
                  <a:solidFill>
                    <a:srgbClr val="606060"/>
                  </a:solidFill>
                  <a:cs typeface="Calibri" panose="020F0502020204030204" pitchFamily="34" charset="0"/>
                </a:rPr>
                <a:t>[360 mg]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</a:p>
            <a:p>
              <a:pPr lvl="0" indent="509588" algn="ctr">
                <a:spcAft>
                  <a:spcPts val="450"/>
                </a:spcAft>
                <a:defRPr/>
              </a:pPr>
              <a:r>
                <a:rPr lang="en-US" sz="1600" kern="0">
                  <a:solidFill>
                    <a:srgbClr val="606060"/>
                  </a:solidFill>
                  <a:cs typeface="Calibri" panose="020F0502020204030204" pitchFamily="34" charset="0"/>
                </a:rPr>
                <a:t>for [3 Months]</a:t>
              </a: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BA1364-E1C5-408E-B26F-AF3EB6FF00FA}"/>
                </a:ext>
              </a:extLst>
            </p:cNvPr>
            <p:cNvGrpSpPr/>
            <p:nvPr/>
          </p:nvGrpSpPr>
          <p:grpSpPr>
            <a:xfrm>
              <a:off x="2964469" y="1970812"/>
              <a:ext cx="543031" cy="3385153"/>
              <a:chOff x="2964469" y="1683140"/>
              <a:chExt cx="543031" cy="338515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7A6497-6030-4621-8B89-886433A1F393}"/>
                  </a:ext>
                </a:extLst>
              </p:cNvPr>
              <p:cNvSpPr/>
              <p:nvPr/>
            </p:nvSpPr>
            <p:spPr>
              <a:xfrm rot="16200000">
                <a:off x="1592702" y="3054907"/>
                <a:ext cx="3286565" cy="543031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34DB79-2CDE-49DB-95C9-E2C8128F5994}"/>
                  </a:ext>
                </a:extLst>
              </p:cNvPr>
              <p:cNvSpPr txBox="1"/>
              <p:nvPr/>
            </p:nvSpPr>
            <p:spPr>
              <a:xfrm rot="16200000">
                <a:off x="1560941" y="3196146"/>
                <a:ext cx="33441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small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</a:rPr>
                  <a:t>Randomization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</a:rPr>
                  <a:t> [5:3; N~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</a:rPr>
                  <a:t>160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</a:rPr>
                  <a:t>]</a:t>
                </a:r>
              </a:p>
            </p:txBody>
          </p:sp>
        </p:grpSp>
        <p:sp>
          <p:nvSpPr>
            <p:cNvPr id="35" name="Flowchart: Delay 34">
              <a:extLst>
                <a:ext uri="{FF2B5EF4-FFF2-40B4-BE49-F238E27FC236}">
                  <a16:creationId xmlns:a16="http://schemas.microsoft.com/office/drawing/2014/main" id="{F3DB9F42-F9A9-4315-B2F5-F086279A755A}"/>
                </a:ext>
              </a:extLst>
            </p:cNvPr>
            <p:cNvSpPr/>
            <p:nvPr/>
          </p:nvSpPr>
          <p:spPr>
            <a:xfrm rot="10800000">
              <a:off x="3913009" y="1838025"/>
              <a:ext cx="1113877" cy="1501053"/>
            </a:xfrm>
            <a:prstGeom prst="flowChartDelay">
              <a:avLst/>
            </a:prstGeom>
            <a:solidFill>
              <a:srgbClr val="FFC69F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1A6474-2B41-42FB-8DBD-615DEC9DC61A}"/>
                </a:ext>
              </a:extLst>
            </p:cNvPr>
            <p:cNvSpPr txBox="1"/>
            <p:nvPr/>
          </p:nvSpPr>
          <p:spPr>
            <a:xfrm>
              <a:off x="4062567" y="2311776"/>
              <a:ext cx="9316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small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Arm 1</a:t>
              </a:r>
              <a:endParaRPr kumimoji="0" lang="en-US" sz="1600" b="1" i="0" u="none" strike="noStrike" kern="0" cap="small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[N~</a:t>
              </a:r>
              <a:r>
                <a:rPr lang="en-US" sz="1600" b="1" kern="0">
                  <a:solidFill>
                    <a:srgbClr val="606060"/>
                  </a:solidFill>
                  <a:cs typeface="Calibri" panose="020F0502020204030204" pitchFamily="34" charset="0"/>
                </a:rPr>
                <a:t>100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]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2FE720B-E665-4EBA-BE9A-523C6E923634}"/>
                </a:ext>
              </a:extLst>
            </p:cNvPr>
            <p:cNvGrpSpPr/>
            <p:nvPr/>
          </p:nvGrpSpPr>
          <p:grpSpPr>
            <a:xfrm>
              <a:off x="3947184" y="4077648"/>
              <a:ext cx="4953093" cy="1495811"/>
              <a:chOff x="4885596" y="4450714"/>
              <a:chExt cx="4953093" cy="1495811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F6014C3-9152-475B-B50D-48A0973CA47C}"/>
                  </a:ext>
                </a:extLst>
              </p:cNvPr>
              <p:cNvSpPr/>
              <p:nvPr/>
            </p:nvSpPr>
            <p:spPr>
              <a:xfrm>
                <a:off x="5817156" y="4476699"/>
                <a:ext cx="4021533" cy="1469663"/>
              </a:xfrm>
              <a:prstGeom prst="roundRect">
                <a:avLst/>
              </a:prstGeom>
              <a:solidFill>
                <a:srgbClr val="BFE18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indent="509588" algn="ctr">
                  <a:spcAft>
                    <a:spcPts val="450"/>
                  </a:spcAft>
                  <a:defRPr/>
                </a:pPr>
                <a:r>
                  <a:rPr lang="en-US" sz="1600" b="1" kern="0">
                    <a:solidFill>
                      <a:srgbClr val="606060"/>
                    </a:solidFill>
                    <a:cs typeface="Calibri" panose="020F0502020204030204" pitchFamily="34" charset="0"/>
                  </a:rPr>
                  <a:t>CETRELIMAB Alone</a:t>
                </a:r>
                <a:r>
                  <a:rPr lang="en-US" sz="1600" kern="0">
                    <a:solidFill>
                      <a:srgbClr val="606060"/>
                    </a:solidFill>
                    <a:cs typeface="Calibri" panose="020F0502020204030204" pitchFamily="34" charset="0"/>
                  </a:rPr>
                  <a:t> [360 mg] </a:t>
                </a:r>
              </a:p>
              <a:p>
                <a:pPr lvl="0" indent="509588" algn="ctr">
                  <a:spcAft>
                    <a:spcPts val="450"/>
                  </a:spcAft>
                  <a:defRPr/>
                </a:pPr>
                <a:r>
                  <a:rPr lang="en-US" sz="1600" kern="0">
                    <a:solidFill>
                      <a:srgbClr val="606060"/>
                    </a:solidFill>
                    <a:cs typeface="Calibri" panose="020F0502020204030204" pitchFamily="34" charset="0"/>
                  </a:rPr>
                  <a:t>for [3 Months]</a:t>
                </a:r>
              </a:p>
            </p:txBody>
          </p:sp>
          <p:sp>
            <p:nvSpPr>
              <p:cNvPr id="44" name="Flowchart: Delay 43">
                <a:extLst>
                  <a:ext uri="{FF2B5EF4-FFF2-40B4-BE49-F238E27FC236}">
                    <a16:creationId xmlns:a16="http://schemas.microsoft.com/office/drawing/2014/main" id="{F6434920-05AB-4BF4-AA66-405C1AD1CF77}"/>
                  </a:ext>
                </a:extLst>
              </p:cNvPr>
              <p:cNvSpPr/>
              <p:nvPr/>
            </p:nvSpPr>
            <p:spPr>
              <a:xfrm rot="10800000">
                <a:off x="4885596" y="4450714"/>
                <a:ext cx="1113878" cy="1495811"/>
              </a:xfrm>
              <a:prstGeom prst="flowChartDelay">
                <a:avLst/>
              </a:prstGeom>
              <a:solidFill>
                <a:srgbClr val="BFE18D">
                  <a:lumMod val="60000"/>
                  <a:lumOff val="40000"/>
                </a:srgbClr>
              </a:solidFill>
              <a:ln w="2857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6823F1-09D3-417A-BBB3-075F335BD3D8}"/>
                  </a:ext>
                </a:extLst>
              </p:cNvPr>
              <p:cNvSpPr txBox="1"/>
              <p:nvPr/>
            </p:nvSpPr>
            <p:spPr>
              <a:xfrm>
                <a:off x="5122710" y="4924705"/>
                <a:ext cx="76014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small" spc="0" normalizeH="0" baseline="0" noProof="0">
                    <a:ln>
                      <a:noFill/>
                    </a:ln>
                    <a:solidFill>
                      <a:srgbClr val="BFBFBF">
                        <a:lumMod val="50000"/>
                      </a:srgbClr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Arm 2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BFBFBF">
                        <a:lumMod val="50000"/>
                      </a:srgbClr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[N~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60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BFBFBF">
                        <a:lumMod val="50000"/>
                      </a:srgbClr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]</a:t>
                </a: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BFBFBF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53B19AE-EA2F-44F5-B79A-BD14DD64F5E5}"/>
                </a:ext>
              </a:extLst>
            </p:cNvPr>
            <p:cNvGrpSpPr/>
            <p:nvPr/>
          </p:nvGrpSpPr>
          <p:grpSpPr>
            <a:xfrm>
              <a:off x="3707171" y="2658331"/>
              <a:ext cx="242297" cy="2105547"/>
              <a:chOff x="4660037" y="2335473"/>
              <a:chExt cx="242297" cy="278897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2914FC9-0003-4599-94AA-51B74B523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8358" y="2335473"/>
                <a:ext cx="2312" cy="2788977"/>
              </a:xfrm>
              <a:prstGeom prst="line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8035C39-C7AA-42D6-9784-AAD42720347A}"/>
                  </a:ext>
                </a:extLst>
              </p:cNvPr>
              <p:cNvCxnSpPr/>
              <p:nvPr/>
            </p:nvCxnSpPr>
            <p:spPr>
              <a:xfrm>
                <a:off x="4660037" y="2337811"/>
                <a:ext cx="23277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515A950-13BC-4648-8FA8-5EEFCE8BEB00}"/>
                  </a:ext>
                </a:extLst>
              </p:cNvPr>
              <p:cNvCxnSpPr/>
              <p:nvPr/>
            </p:nvCxnSpPr>
            <p:spPr>
              <a:xfrm>
                <a:off x="4669562" y="5118003"/>
                <a:ext cx="23277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0505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D11D27-14AB-49A1-B490-4AB026DFB066}"/>
              </a:ext>
            </a:extLst>
          </p:cNvPr>
          <p:cNvGrpSpPr/>
          <p:nvPr/>
        </p:nvGrpSpPr>
        <p:grpSpPr>
          <a:xfrm>
            <a:off x="298692" y="6228743"/>
            <a:ext cx="11772872" cy="580390"/>
            <a:chOff x="298692" y="6228743"/>
            <a:chExt cx="11772872" cy="58039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9854C06-F93C-4F69-9CDD-B8E414C02E09}"/>
                </a:ext>
              </a:extLst>
            </p:cNvPr>
            <p:cNvSpPr/>
            <p:nvPr/>
          </p:nvSpPr>
          <p:spPr>
            <a:xfrm>
              <a:off x="298692" y="6228743"/>
              <a:ext cx="11772872" cy="551117"/>
            </a:xfrm>
            <a:prstGeom prst="roundRect">
              <a:avLst>
                <a:gd name="adj" fmla="val 12604"/>
              </a:avLst>
            </a:prstGeom>
            <a:solidFill>
              <a:schemeClr val="bg1"/>
            </a:solidFill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E81FB3-834D-4B19-B9C4-01CFD74A01C8}"/>
                </a:ext>
              </a:extLst>
            </p:cNvPr>
            <p:cNvSpPr txBox="1"/>
            <p:nvPr/>
          </p:nvSpPr>
          <p:spPr>
            <a:xfrm>
              <a:off x="388669" y="6273602"/>
              <a:ext cx="1159173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“Window of Opportunity” Study to Demonstrate the Activity of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Cetrelimab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 Alone and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Cetrelimab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 in Combination with TAR-200 with respect to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895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pCR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895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 Rates at RC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and the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895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+mn-cs"/>
                </a:rPr>
                <a:t>Potential Subsequent Correlation with Post-Surgical Metastasis-Free Survival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11286AD-9CD7-45C2-99B5-BD7884246EBC}"/>
              </a:ext>
            </a:extLst>
          </p:cNvPr>
          <p:cNvGrpSpPr/>
          <p:nvPr/>
        </p:nvGrpSpPr>
        <p:grpSpPr>
          <a:xfrm>
            <a:off x="9191269" y="1951248"/>
            <a:ext cx="2880295" cy="3945557"/>
            <a:chOff x="9191269" y="1951248"/>
            <a:chExt cx="2880295" cy="39455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A58144-9276-4C51-8D1A-79748238A12F}"/>
                </a:ext>
              </a:extLst>
            </p:cNvPr>
            <p:cNvSpPr txBox="1"/>
            <p:nvPr/>
          </p:nvSpPr>
          <p:spPr>
            <a:xfrm>
              <a:off x="9336427" y="2034197"/>
              <a:ext cx="2565591" cy="3347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u="sng" kern="0" cap="small">
                  <a:solidFill>
                    <a:srgbClr val="606060"/>
                  </a:solidFill>
                  <a:cs typeface="Calibri" panose="020F0502020204030204" pitchFamily="34" charset="0"/>
                </a:rPr>
                <a:t>Primary Endpoint</a:t>
              </a:r>
              <a:endParaRPr kumimoji="0" lang="en-US" sz="1800" b="1" i="0" u="sng" strike="noStrike" kern="0" cap="small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27013" marR="0" lvl="0" indent="-22701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  <a:p>
              <a:pPr marL="227013" lvl="0" indent="-227013">
                <a:spcAft>
                  <a:spcPts val="3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400" kern="0">
                  <a:solidFill>
                    <a:srgbClr val="606060"/>
                  </a:solidFill>
                </a:rPr>
                <a:t>Assessment of Pathologic Complete Response [pCR] Rate at RC 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  <a:p>
              <a:pPr marL="227013" marR="0" lvl="0" indent="-22701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small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Secondary Endpoints</a:t>
              </a:r>
            </a:p>
            <a:p>
              <a:pPr marL="228600" marR="0" lvl="0" indent="-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  <a:p>
              <a:pPr marL="228600" lvl="0" indent="-228600"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lang="en-US" sz="1400" kern="0">
                  <a:solidFill>
                    <a:srgbClr val="606060"/>
                  </a:solidFill>
                </a:rPr>
                <a:t>Evaluation of the Safety and Tolerability of TAR-200 in Combination with Cetrelimab</a:t>
              </a:r>
            </a:p>
            <a:p>
              <a:pPr marL="228600" lvl="0" indent="-228600">
                <a:buFont typeface="Wingdings" panose="05000000000000000000" pitchFamily="2" charset="2"/>
                <a:buChar char="§"/>
                <a:tabLst>
                  <a:tab pos="228600" algn="l"/>
                </a:tabLst>
                <a:defRPr/>
              </a:pPr>
              <a:r>
                <a:rPr lang="en-US" sz="1400" kern="0">
                  <a:solidFill>
                    <a:srgbClr val="606060"/>
                  </a:solidFill>
                </a:rPr>
                <a:t>Compare Recurrence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</a:rPr>
                <a:t>Free </a:t>
              </a:r>
              <a:r>
                <a:rPr lang="en-US" sz="1400" kern="0">
                  <a:solidFill>
                    <a:srgbClr val="606060"/>
                  </a:solidFill>
                </a:rPr>
                <a:t>Survival [RFS] 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F3F45C2-A031-4A20-8E32-0EF7AC5AFB3C}"/>
                </a:ext>
              </a:extLst>
            </p:cNvPr>
            <p:cNvSpPr/>
            <p:nvPr/>
          </p:nvSpPr>
          <p:spPr>
            <a:xfrm>
              <a:off x="9191269" y="1951248"/>
              <a:ext cx="2880295" cy="3945557"/>
            </a:xfrm>
            <a:prstGeom prst="roundRect">
              <a:avLst>
                <a:gd name="adj" fmla="val 12604"/>
              </a:avLst>
            </a:prstGeom>
            <a:noFill/>
            <a:ln w="12700" cap="flat" cmpd="sng" algn="ctr">
              <a:solidFill>
                <a:srgbClr val="BFBFB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221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0eb4Xjlkb66D.PwBGT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TRWK6rTGmakxS_JqXo_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rr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heme/theme1.xml><?xml version="1.0" encoding="utf-8"?>
<a:theme xmlns:a="http://schemas.openxmlformats.org/drawingml/2006/main" name="2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2.xml><?xml version="1.0" encoding="utf-8"?>
<a:theme xmlns:a="http://schemas.openxmlformats.org/drawingml/2006/main" name="3_Office Theme">
  <a:themeElements>
    <a:clrScheme name="Sunrise-2">
      <a:dk1>
        <a:srgbClr val="474C55"/>
      </a:dk1>
      <a:lt1>
        <a:srgbClr val="FFFFFF"/>
      </a:lt1>
      <a:dk2>
        <a:srgbClr val="474C55"/>
      </a:dk2>
      <a:lt2>
        <a:srgbClr val="E7E6E6"/>
      </a:lt2>
      <a:accent1>
        <a:srgbClr val="ED7D30"/>
      </a:accent1>
      <a:accent2>
        <a:srgbClr val="ECB364"/>
      </a:accent2>
      <a:accent3>
        <a:srgbClr val="FBD748"/>
      </a:accent3>
      <a:accent4>
        <a:srgbClr val="FAEFBE"/>
      </a:accent4>
      <a:accent5>
        <a:srgbClr val="009895"/>
      </a:accent5>
      <a:accent6>
        <a:srgbClr val="A5D5D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SC Institute of Urolog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 (D:)">
  <a:themeElements>
    <a:clrScheme name=" (D:) 8">
      <a:dk1>
        <a:srgbClr val="919191"/>
      </a:dk1>
      <a:lt1>
        <a:srgbClr val="FFFFFF"/>
      </a:lt1>
      <a:dk2>
        <a:srgbClr val="000075"/>
      </a:dk2>
      <a:lt2>
        <a:srgbClr val="FFFF00"/>
      </a:lt2>
      <a:accent1>
        <a:srgbClr val="618FFD"/>
      </a:accent1>
      <a:accent2>
        <a:srgbClr val="00AE00"/>
      </a:accent2>
      <a:accent3>
        <a:srgbClr val="AAAAB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 (D: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 (D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(D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(D:) 8">
        <a:dk1>
          <a:srgbClr val="919191"/>
        </a:dk1>
        <a:lt1>
          <a:srgbClr val="FFFFFF"/>
        </a:lt1>
        <a:dk2>
          <a:srgbClr val="000075"/>
        </a:dk2>
        <a:lt2>
          <a:srgbClr val="FFFF00"/>
        </a:lt2>
        <a:accent1>
          <a:srgbClr val="618FFD"/>
        </a:accent1>
        <a:accent2>
          <a:srgbClr val="00AE00"/>
        </a:accent2>
        <a:accent3>
          <a:srgbClr val="AAAABD"/>
        </a:accent3>
        <a:accent4>
          <a:srgbClr val="DADADA"/>
        </a:accent4>
        <a:accent5>
          <a:srgbClr val="B7C6FE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(D:) 9">
        <a:dk1>
          <a:srgbClr val="919191"/>
        </a:dk1>
        <a:lt1>
          <a:srgbClr val="FFFFFF"/>
        </a:lt1>
        <a:dk2>
          <a:srgbClr val="000000"/>
        </a:dk2>
        <a:lt2>
          <a:srgbClr val="FFFF00"/>
        </a:lt2>
        <a:accent1>
          <a:srgbClr val="618FFD"/>
        </a:accent1>
        <a:accent2>
          <a:srgbClr val="00AE00"/>
        </a:accent2>
        <a:accent3>
          <a:srgbClr val="AAAAAA"/>
        </a:accent3>
        <a:accent4>
          <a:srgbClr val="DADADA"/>
        </a:accent4>
        <a:accent5>
          <a:srgbClr val="B7C6FE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C33C0E96-01C5-433C-B25F-0FA5D63FB1E6}"/>
</file>

<file path=customXml/itemProps2.xml><?xml version="1.0" encoding="utf-8"?>
<ds:datastoreItem xmlns:ds="http://schemas.openxmlformats.org/officeDocument/2006/customXml" ds:itemID="{CC1F1E3C-2BD9-4E1D-AD10-78C3B36A1BE8}"/>
</file>

<file path=customXml/itemProps3.xml><?xml version="1.0" encoding="utf-8"?>
<ds:datastoreItem xmlns:ds="http://schemas.openxmlformats.org/officeDocument/2006/customXml" ds:itemID="{47E573EF-80B6-4FBC-8715-F9D432AF188A}"/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2194</Words>
  <Application>Microsoft Macintosh PowerPoint</Application>
  <PresentationFormat>Widescreen</PresentationFormat>
  <Paragraphs>520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Adobe Caslon Pro</vt:lpstr>
      <vt:lpstr>Arial</vt:lpstr>
      <vt:lpstr>ArialMT</vt:lpstr>
      <vt:lpstr>Baskerville Old Face</vt:lpstr>
      <vt:lpstr>Calibri</vt:lpstr>
      <vt:lpstr>Calibri Light</vt:lpstr>
      <vt:lpstr>Century Gothic</vt:lpstr>
      <vt:lpstr>Courier New</vt:lpstr>
      <vt:lpstr>FreightSans Pro Book</vt:lpstr>
      <vt:lpstr>FreightSans Pro Medium</vt:lpstr>
      <vt:lpstr>Garamond</vt:lpstr>
      <vt:lpstr>Georgia</vt:lpstr>
      <vt:lpstr>Libre Franklin</vt:lpstr>
      <vt:lpstr>Libre Franklin SemiBold</vt:lpstr>
      <vt:lpstr>OTNEJMScalaSansLFCap</vt:lpstr>
      <vt:lpstr>OTNEJMScalaSansLFSmallCap</vt:lpstr>
      <vt:lpstr>Palatino Linotype</vt:lpstr>
      <vt:lpstr>System Font Regular</vt:lpstr>
      <vt:lpstr>Trebuchet MS</vt:lpstr>
      <vt:lpstr>Verdana</vt:lpstr>
      <vt:lpstr>Wingdings</vt:lpstr>
      <vt:lpstr>2_Janssen Our Promise Widescreen - COOL</vt:lpstr>
      <vt:lpstr>3_Office Theme</vt:lpstr>
      <vt:lpstr>USC Institute of Urology template</vt:lpstr>
      <vt:lpstr>Office Theme</vt:lpstr>
      <vt:lpstr> (D:)</vt:lpstr>
      <vt:lpstr>think-cell Slide</vt:lpstr>
      <vt:lpstr>Oncology Today: Management of Nonmetastatic Bladder Cancer   Sia Daneshmand, M.D.  Professor of Urology and Medicine (Oncology) — Clinical Scholar Director of Urologic Oncology Director of Clinical Research </vt:lpstr>
      <vt:lpstr>Discuss</vt:lpstr>
      <vt:lpstr>TARIS® System Allows Controlled Drug Delivery</vt:lpstr>
      <vt:lpstr>TAR-200 Bladder Cancer Clinical Development History</vt:lpstr>
      <vt:lpstr>TAR-200-101: Arm 1 Data</vt:lpstr>
      <vt:lpstr>TAR-200-101: Arm 2 Data</vt:lpstr>
      <vt:lpstr>Phase 2b – TAR-200  + Cetrelimab  │  NMIBC BCG Un-responsive [BLC2001]</vt:lpstr>
      <vt:lpstr>PowerPoint Presentation</vt:lpstr>
      <vt:lpstr>PowerPoint Presentation</vt:lpstr>
      <vt:lpstr>KEYNOTE-057</vt:lpstr>
      <vt:lpstr>Updated results</vt:lpstr>
      <vt:lpstr>PowerPoint Presentation</vt:lpstr>
      <vt:lpstr>PowerPoint Presentation</vt:lpstr>
      <vt:lpstr>PowerPoint Presentation</vt:lpstr>
      <vt:lpstr>PowerPoint Presentation</vt:lpstr>
      <vt:lpstr>Checkmate 274: A Phase 3 Randomized, Double-blind, Multi-center Study of Adjuvant Nivolumab Versus Placebo in Subjects With High-Risk Invasive Urothelial Carcinoma</vt:lpstr>
      <vt:lpstr>PowerPoint Presentation</vt:lpstr>
      <vt:lpstr>Nadofaragene firadenovec - Adstiladrin </vt:lpstr>
      <vt:lpstr>Instilladrin</vt:lpstr>
      <vt:lpstr>Adstiladrin</vt:lpstr>
      <vt:lpstr>PowerPoint Presentation</vt:lpstr>
      <vt:lpstr>PowerPoint Presentation</vt:lpstr>
      <vt:lpstr>Novel IL-15 Superagonist Fusion Protein Upregulates NK and T Cells</vt:lpstr>
      <vt:lpstr>QUILT 3.032</vt:lpstr>
      <vt:lpstr>PowerPoint Presentation</vt:lpstr>
      <vt:lpstr>QUILT 3.032</vt:lpstr>
      <vt:lpstr>CASE 1</vt:lpstr>
      <vt:lpstr>CASE 2 </vt:lpstr>
      <vt:lpstr>Case 3</vt:lpstr>
    </vt:vector>
  </TitlesOfParts>
  <Company>JNJ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Keegan, Pat [JRDUS]</dc:creator>
  <cp:lastModifiedBy>Silvana Izquierdo</cp:lastModifiedBy>
  <cp:revision>12</cp:revision>
  <dcterms:created xsi:type="dcterms:W3CDTF">2022-10-01T14:18:30Z</dcterms:created>
  <dcterms:modified xsi:type="dcterms:W3CDTF">2022-10-07T13:49:01Z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